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426" r:id="rId2"/>
    <p:sldId id="260" r:id="rId3"/>
    <p:sldId id="261" r:id="rId4"/>
    <p:sldId id="269" r:id="rId5"/>
    <p:sldId id="263" r:id="rId6"/>
    <p:sldId id="277" r:id="rId7"/>
    <p:sldId id="272" r:id="rId8"/>
    <p:sldId id="392" r:id="rId9"/>
    <p:sldId id="395" r:id="rId10"/>
    <p:sldId id="259" r:id="rId11"/>
    <p:sldId id="382" r:id="rId12"/>
    <p:sldId id="383" r:id="rId13"/>
    <p:sldId id="377" r:id="rId14"/>
    <p:sldId id="266" r:id="rId15"/>
    <p:sldId id="268" r:id="rId16"/>
    <p:sldId id="273" r:id="rId17"/>
    <p:sldId id="354" r:id="rId18"/>
    <p:sldId id="357" r:id="rId19"/>
    <p:sldId id="355" r:id="rId20"/>
    <p:sldId id="407" r:id="rId21"/>
    <p:sldId id="409" r:id="rId22"/>
    <p:sldId id="362" r:id="rId23"/>
    <p:sldId id="359" r:id="rId24"/>
    <p:sldId id="410" r:id="rId25"/>
    <p:sldId id="408" r:id="rId26"/>
    <p:sldId id="366" r:id="rId27"/>
    <p:sldId id="334" r:id="rId28"/>
    <p:sldId id="360" r:id="rId29"/>
    <p:sldId id="337" r:id="rId30"/>
    <p:sldId id="338" r:id="rId31"/>
    <p:sldId id="418" r:id="rId32"/>
    <p:sldId id="339" r:id="rId33"/>
    <p:sldId id="399" r:id="rId34"/>
    <p:sldId id="384" r:id="rId35"/>
    <p:sldId id="411" r:id="rId36"/>
    <p:sldId id="412" r:id="rId37"/>
    <p:sldId id="421" r:id="rId38"/>
    <p:sldId id="413" r:id="rId39"/>
    <p:sldId id="414" r:id="rId40"/>
    <p:sldId id="415" r:id="rId41"/>
    <p:sldId id="422" r:id="rId42"/>
    <p:sldId id="416" r:id="rId43"/>
    <p:sldId id="417" r:id="rId44"/>
    <p:sldId id="403" r:id="rId45"/>
    <p:sldId id="424" r:id="rId46"/>
    <p:sldId id="378" r:id="rId47"/>
    <p:sldId id="405" r:id="rId48"/>
    <p:sldId id="423" r:id="rId49"/>
    <p:sldId id="342" r:id="rId50"/>
    <p:sldId id="343" r:id="rId51"/>
    <p:sldId id="387" r:id="rId52"/>
    <p:sldId id="344" r:id="rId53"/>
    <p:sldId id="380" r:id="rId54"/>
    <p:sldId id="388" r:id="rId55"/>
    <p:sldId id="379" r:id="rId56"/>
    <p:sldId id="386" r:id="rId57"/>
    <p:sldId id="346" r:id="rId58"/>
    <p:sldId id="347" r:id="rId59"/>
    <p:sldId id="349" r:id="rId60"/>
    <p:sldId id="353" r:id="rId61"/>
    <p:sldId id="356" r:id="rId62"/>
    <p:sldId id="390" r:id="rId63"/>
    <p:sldId id="425" r:id="rId64"/>
    <p:sldId id="306" r:id="rId65"/>
    <p:sldId id="296" r:id="rId66"/>
    <p:sldId id="318" r:id="rId67"/>
    <p:sldId id="381" r:id="rId68"/>
    <p:sldId id="295" r:id="rId69"/>
    <p:sldId id="320" r:id="rId70"/>
    <p:sldId id="321" r:id="rId71"/>
    <p:sldId id="275" r:id="rId72"/>
    <p:sldId id="290" r:id="rId73"/>
    <p:sldId id="291" r:id="rId74"/>
    <p:sldId id="292" r:id="rId75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3150" y="-90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62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xmlns="" val="304807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63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xmlns="" val="74065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xmlns="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09713" y="1735138"/>
            <a:ext cx="5181600" cy="626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MANUAL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     </a:t>
            </a:r>
            <a:r>
              <a:rPr lang="es-ES_tradnl" altLang="es-MX" sz="4000" dirty="0">
                <a:latin typeface="Arial" panose="020B0604020202020204" pitchFamily="34" charset="0"/>
              </a:rPr>
              <a:t>de Organización</a:t>
            </a:r>
            <a:r>
              <a:rPr lang="es-ES_tradnl" altLang="es-MX" sz="2400" dirty="0">
                <a:latin typeface="Arial" panose="020B0604020202020204" pitchFamily="34" charset="0"/>
              </a:rPr>
              <a:t> 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400" dirty="0">
                <a:latin typeface="Arial" panose="020B0604020202020204" pitchFamily="34" charset="0"/>
              </a:rPr>
              <a:t>	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4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APLICADO A: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600" b="1" dirty="0"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s-ES" altLang="en-US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CENTRO DE ASISTENCIASOCIAL </a:t>
            </a:r>
          </a:p>
          <a:p>
            <a:pPr algn="ctr">
              <a:buNone/>
            </a:pPr>
            <a:r>
              <a:rPr lang="es-ES" altLang="en-US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RAFAEL NIETO </a:t>
            </a:r>
            <a:endParaRPr lang="es-ES_tradnl" altLang="en-US" sz="1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0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000" b="1" dirty="0">
                <a:latin typeface="Arial" panose="020B0604020202020204" pitchFamily="34" charset="0"/>
              </a:rPr>
              <a:t>SAN LUIS POTOSÍ, S.L.P. A FEBRERO 2018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115" y="-396647"/>
            <a:ext cx="5758543" cy="444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501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7788" y="76200"/>
            <a:ext cx="2162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INTRODUCCION</a:t>
            </a:r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01" name="Rectangle 42"/>
          <p:cNvSpPr>
            <a:spLocks noChangeArrowheads="1"/>
          </p:cNvSpPr>
          <p:nvPr/>
        </p:nvSpPr>
        <p:spPr bwMode="auto">
          <a:xfrm>
            <a:off x="1581150" y="1365250"/>
            <a:ext cx="515302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El presente manual se elaboró con el objeto de que los servidores públicos del Gobierno del Estado cuenten con una fuente de información que les permita conocer la organización del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”</a:t>
            </a:r>
            <a:r>
              <a:rPr lang="es-ES_tradnl" altLang="ja-JP" sz="1200" b="1" dirty="0">
                <a:latin typeface="Arial" panose="020B0604020202020204" pitchFamily="34" charset="0"/>
              </a:rPr>
              <a:t>,</a:t>
            </a:r>
            <a:r>
              <a:rPr lang="es-ES_tradnl" altLang="ja-JP" sz="1200" dirty="0">
                <a:latin typeface="Arial" panose="020B0604020202020204" pitchFamily="34" charset="0"/>
              </a:rPr>
              <a:t> así como las funciones a su cargo.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Este documento presenta la Estructura Orgánica actualizada y autorizada, el Marco Jurídico en el que sustenta su actualización y funcionamiento, los objetivos que tiene encomendados y la descripción de las funciones que debe realizar para alcanzarlos.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Además el manual de organización facilita a los empleados y funcionarios el conocimiento de sus obligaciones en el ámbito de su competencia, asimismo ayuda entre otras cosas, a integrar y orientar al nuevo personal y es un instrumento valioso de datos para estudios de productividad, reorganización y recursos humanos.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La aplicación del presente manual es únicamente para el personal que integra el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”</a:t>
            </a:r>
            <a:r>
              <a:rPr lang="es-ES_tradnl" altLang="ja-JP" sz="1200" dirty="0">
                <a:latin typeface="Arial" panose="020B0604020202020204" pitchFamily="34" charset="0"/>
              </a:rPr>
              <a:t>, será la misma la responsable de actualizar o modificar su contenido.  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Dado a la naturaleza dinámica de Gobierno del Estado, es necesario que cualquier cambio que se presente en la organización de las áreas, se comunique a la brevedad a la Dirección de Organización y Métodos de Oficialía Mayor, con el objeto de revisarlos y mantener actualizada la Estructura Orgánica de la Administración Pública Estatal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6200" y="50800"/>
            <a:ext cx="2478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D I R E C T O R I O </a:t>
            </a:r>
          </a:p>
        </p:txBody>
      </p:sp>
      <p:sp>
        <p:nvSpPr>
          <p:cNvPr id="5124" name="Line 40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25" name="Rectangle 44"/>
          <p:cNvSpPr>
            <a:spLocks noChangeArrowheads="1"/>
          </p:cNvSpPr>
          <p:nvPr/>
        </p:nvSpPr>
        <p:spPr bwMode="auto">
          <a:xfrm>
            <a:off x="1581150" y="1392238"/>
            <a:ext cx="5153025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 DIRECCIÓN GENERAL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 Claudia Hinojosa </a:t>
            </a:r>
            <a:r>
              <a:rPr lang="es-ES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MX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ADMINISTRATIVA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María José Treviño Báez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581150" y="990600"/>
            <a:ext cx="5068888" cy="781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s-ES_tradnl" altLang="en-US" sz="1200" b="1" i="1" dirty="0">
                <a:latin typeface="Arial" panose="020B0604020202020204" pitchFamily="34" charset="0"/>
              </a:rPr>
              <a:t>Sección </a:t>
            </a:r>
            <a:endParaRPr lang="es-ES_tradnl" altLang="en-US" sz="1200" i="1" dirty="0"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Introducción		 		1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Directorio					2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Legislación                                			3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Misión					4</a:t>
            </a: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Código de Conducta                                                                        5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Estructura Orgánica				6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Organigrama				7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Descripción de  funciones              	                                           8</a:t>
            </a:r>
          </a:p>
          <a:p>
            <a:r>
              <a:rPr lang="es-ES_tradnl" altLang="en-US" sz="1200" dirty="0">
                <a:latin typeface="Arial" panose="020B0604020202020204" pitchFamily="34" charset="0"/>
              </a:rPr>
              <a:t>  </a:t>
            </a:r>
          </a:p>
          <a:p>
            <a:r>
              <a:rPr lang="es-ES_tradnl" altLang="en-US" sz="1200" dirty="0">
                <a:latin typeface="Arial" panose="020B0604020202020204" pitchFamily="34" charset="0"/>
              </a:rPr>
              <a:t>          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Autorización			                     9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Control de  Actualizaciones		                     10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Rectangle 44"/>
          <p:cNvSpPr>
            <a:spLocks noChangeArrowheads="1"/>
          </p:cNvSpPr>
          <p:nvPr/>
        </p:nvSpPr>
        <p:spPr bwMode="auto">
          <a:xfrm>
            <a:off x="1581150" y="990600"/>
            <a:ext cx="5153025" cy="784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1200" b="1" dirty="0">
                <a:latin typeface="Arial" panose="020B0604020202020204" pitchFamily="34" charset="0"/>
              </a:rPr>
              <a:t> 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Los Ordenamientos o normas Jurídicas que rigen la operación del  </a:t>
            </a:r>
            <a:r>
              <a:rPr lang="es-ES" altLang="en-US" sz="1200" b="1" i="1" dirty="0">
                <a:latin typeface="Arial" panose="020B0604020202020204" pitchFamily="34" charset="0"/>
              </a:rPr>
              <a:t>Centro de Asistencia Social Rafael Nieto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son las siguientes</a:t>
            </a:r>
            <a:r>
              <a:rPr lang="es-ES_tradnl" altLang="en-US" sz="1200" b="1" dirty="0">
                <a:latin typeface="Arial" panose="020B0604020202020204" pitchFamily="34" charset="0"/>
              </a:rPr>
              <a:t>:</a:t>
            </a: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 los Estados Unidos Mexicanos.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Artículos 4º. 5º, 27º y 123º.</a:t>
            </a: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Diario Oficial de la Federación.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General de los Derechos de Niñas, Niños y Adolescentes.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23849 Convención Sobre Los Derechos Del Niño.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Leyes Nacionales</a:t>
            </a: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 Ley General de Salud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Artículo 172. Diario  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Ley Sobre el Sistema Nacional de Asistencia Social.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Diario 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Ley Federal del Trabajo.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ES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del Estado Libre y Soberano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Artículo 12º Modificaciones derivadas del Decreto 657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Ley De Asistencia Social para el Estado San Luis Potosí.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Orgánica de la Administración Pública Estatal.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Decreto 7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Estatal de Salud.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Decreto 576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sobre el Sistema Estatal de Asistencia Social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911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Orgánica del Municipio Libre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554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de los Trabajadores al Servicio de las Instituciones Públicas del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Estado de San Luis Potosí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533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1581150" y="990600"/>
            <a:ext cx="5153025" cy="452431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95250" indent="-95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" altLang="en-US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Ley para la Inclusión de Personas con Discapacidad en el Estado y Municipios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429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Ley de los Derechos de Niñas, Niños y Adolescentes en el Estado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Código de Conducta para los Servidores Públicos de la Administración Publica del Estado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  Decreto Periódico Oficial del Estado.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Normas Oficiales Mexicanas aplicables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NOM – 032 – SSA3 – 10  Asistencia Social. Prestación de Servicios de Asistencia Social. Prestación de Servicios de asistencia social para niños, niñas y adolescentes en situación de riesgo y vulnerabilidad.</a:t>
            </a: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Decreto Administrativo de creación del Centro de Asistencia Social Rafael Nieto.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M I S I O N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1668463" y="2712035"/>
            <a:ext cx="4964112" cy="297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95000"/>
              </a:lnSpc>
            </a:pPr>
            <a:r>
              <a:rPr lang="es-ES" altLang="en-US" sz="1200" dirty="0">
                <a:latin typeface="Arial" panose="020B0604020202020204" pitchFamily="34" charset="0"/>
              </a:rPr>
              <a:t>Proporcionar asistencia a través del albergue temporal con calidad y calidez a los niños y adolescentes de entre 6 y 17 años once meses  y en casos especiales hasta los 20 años de edad que hayan sido ingresados por la Procuraduría de Protección de Niñas, Niños, Adolescentes, la Mujer, la Familia y el Adulto Mayor, brindándoles atención especializada dentro del más estricto respecto a los derechos humanos, para reintegrarse a su familia y a la sociedad con un proyecto de vida creativo.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I. Dedicación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II. Transparencia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 al derecho ciudadano respecto a la información, de acuerdo a su legalidad y oportunidad, ofreciendo al ciudadano la posibilidad de ser un usuario en la administración y entendida la transparencia como un verdadero servicio público.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III. Rendición de Cuentas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Cumplir con la responsabilidad del adecuado cumplimiento de sus funciones, objetivos y metas, fomentando la participación  ciudadana en el diseño, implementación , seguimiento  y evaluación  de políticas públicas, respondiendo de la aplicación   del recurso puesto a disposición.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IV. Diálogo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abiertos, flexibles, de trato amable, humilde y respetuoso para comunicarse y construir ideas, tomando las mejores decisiones  con otras instituciones gubernamentales y organizaciones de la sociedad civil.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V. Respeto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Contar con sensibilidad para reconocer  y considerar en todo momento los derechos y libertades inherentes a la condición humana de otros servidores públicos y de la ciudadanía.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024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530350" y="546100"/>
            <a:ext cx="5186363" cy="840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VI. Legalidad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Hacer sólo aquello que las normas expresamente les confieren, y en todo momento someter su actuación a las facultades que las leyes, reglamentos y demás disposiciones jurídicas y administrativas atribuyen a su empleo, cargo o comisión.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VII. Honradez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Conducirse con actitud sin utilizar su empleo cargo o comisión para obtener o pretender obtener algún beneficio, provecho o ventaja personal o a favor de terceros; no buscan o aceptan presentes de cualquier persona u organización, debido a que están conscientes que ello compromete sus funciones, y que el ejercicio de cualquier cargo público implica un alto sentido de austeridad y vacación de servicio.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VIII. Lealtad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 fieles en todo momento y comprometerse con los principios, valores, criterios y objetivos institucionales, adaptándolos como propios en el desempeño de sus funciones y atribuciones.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IX. Integridad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Desempeñar su empleo, cargo, comisión o funciones de manera imparcial y proba, no en beneficio de si mismo, de su familia o de cualquier otra persona, y abstenerse de participar en situaciones que causen posible conflicto de interés. Además, utilizar el mobiliario, equipo y vehículo asignados en el desempeño de sus actividades de forma responsable y apegada a la legalidad.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X. Eficiencia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Actuar conforme a una cultura de servicio orientada al logro de resultados y rendición de cuentas, procurando en todo momento un mejor desempeño de sus funciones a fin de alcanzar las metas institucionales según sus responsabilidades y mediante el uso óptico , responsable y transparente de los recursos públicos, eliminando cualquier ostentación y discrecionalidad indebida en su aplicación.</a:t>
            </a: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1267" name="Text Box 75"/>
          <p:cNvSpPr txBox="1">
            <a:spLocks noChangeArrowheads="1"/>
          </p:cNvSpPr>
          <p:nvPr/>
        </p:nvSpPr>
        <p:spPr bwMode="auto">
          <a:xfrm>
            <a:off x="88900" y="50800"/>
            <a:ext cx="3932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ESTRUCTURA ORGANICA</a:t>
            </a:r>
          </a:p>
        </p:txBody>
      </p:sp>
      <p:sp>
        <p:nvSpPr>
          <p:cNvPr id="11268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Rectangle 116"/>
          <p:cNvSpPr>
            <a:spLocks noChangeArrowheads="1"/>
          </p:cNvSpPr>
          <p:nvPr/>
        </p:nvSpPr>
        <p:spPr bwMode="auto">
          <a:xfrm>
            <a:off x="1581150" y="990600"/>
            <a:ext cx="51530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1.0   Dirección General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1.1   Área Administrativa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1.2   Área Académica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1.3   Área de Psicología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1.4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Médica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1.5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1.6   Área de Prefectura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Line 165"/>
          <p:cNvSpPr>
            <a:spLocks noChangeShapeType="1"/>
          </p:cNvSpPr>
          <p:nvPr/>
        </p:nvSpPr>
        <p:spPr bwMode="auto">
          <a:xfrm flipH="1" flipV="1">
            <a:off x="3641725" y="3127374"/>
            <a:ext cx="0" cy="79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0" name="Rectangle 3"/>
          <p:cNvSpPr>
            <a:spLocks noChangeArrowheads="1"/>
          </p:cNvSpPr>
          <p:nvPr/>
        </p:nvSpPr>
        <p:spPr bwMode="auto">
          <a:xfrm>
            <a:off x="14287" y="3175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8" name="Line 27"/>
          <p:cNvSpPr>
            <a:spLocks noChangeShapeType="1"/>
          </p:cNvSpPr>
          <p:nvPr/>
        </p:nvSpPr>
        <p:spPr bwMode="auto">
          <a:xfrm>
            <a:off x="69850" y="871696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0" name="Line 165"/>
          <p:cNvSpPr>
            <a:spLocks noChangeShapeType="1"/>
          </p:cNvSpPr>
          <p:nvPr/>
        </p:nvSpPr>
        <p:spPr bwMode="auto">
          <a:xfrm flipH="1" flipV="1">
            <a:off x="3425825" y="1141412"/>
            <a:ext cx="0" cy="1982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0" name="Rectangle 139"/>
          <p:cNvSpPr>
            <a:spLocks noChangeArrowheads="1"/>
          </p:cNvSpPr>
          <p:nvPr/>
        </p:nvSpPr>
        <p:spPr bwMode="auto">
          <a:xfrm>
            <a:off x="2797175" y="1590675"/>
            <a:ext cx="1282700" cy="6000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12292" name="Line 166"/>
          <p:cNvSpPr>
            <a:spLocks noChangeShapeType="1"/>
          </p:cNvSpPr>
          <p:nvPr/>
        </p:nvSpPr>
        <p:spPr bwMode="auto">
          <a:xfrm flipV="1">
            <a:off x="6251575" y="3117850"/>
            <a:ext cx="4763" cy="36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3" name="Line 165"/>
          <p:cNvSpPr>
            <a:spLocks noChangeShapeType="1"/>
          </p:cNvSpPr>
          <p:nvPr/>
        </p:nvSpPr>
        <p:spPr bwMode="auto">
          <a:xfrm flipH="1" flipV="1">
            <a:off x="5013325" y="3117850"/>
            <a:ext cx="0" cy="1071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4" name="Line 5"/>
          <p:cNvSpPr>
            <a:spLocks noChangeShapeType="1"/>
          </p:cNvSpPr>
          <p:nvPr/>
        </p:nvSpPr>
        <p:spPr bwMode="auto">
          <a:xfrm>
            <a:off x="2978150" y="55911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>
            <a:off x="2971800" y="43180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6" name="Line 7"/>
          <p:cNvSpPr>
            <a:spLocks noChangeShapeType="1"/>
          </p:cNvSpPr>
          <p:nvPr/>
        </p:nvSpPr>
        <p:spPr bwMode="auto">
          <a:xfrm>
            <a:off x="2978150" y="49180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7" name="Line 165"/>
          <p:cNvSpPr>
            <a:spLocks noChangeShapeType="1"/>
          </p:cNvSpPr>
          <p:nvPr/>
        </p:nvSpPr>
        <p:spPr bwMode="auto">
          <a:xfrm flipH="1" flipV="1">
            <a:off x="2159000" y="3122613"/>
            <a:ext cx="0" cy="803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495425" y="732472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9" name="Line 12"/>
          <p:cNvSpPr>
            <a:spLocks noChangeShapeType="1"/>
          </p:cNvSpPr>
          <p:nvPr/>
        </p:nvSpPr>
        <p:spPr bwMode="auto">
          <a:xfrm>
            <a:off x="1495425" y="651192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0" name="Line 13"/>
          <p:cNvSpPr>
            <a:spLocks noChangeShapeType="1"/>
          </p:cNvSpPr>
          <p:nvPr/>
        </p:nvSpPr>
        <p:spPr bwMode="auto">
          <a:xfrm>
            <a:off x="1489075" y="43307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>
            <a:off x="1495425" y="49339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2" name="Line 15"/>
          <p:cNvSpPr>
            <a:spLocks noChangeShapeType="1"/>
          </p:cNvSpPr>
          <p:nvPr/>
        </p:nvSpPr>
        <p:spPr bwMode="auto">
          <a:xfrm>
            <a:off x="1495425" y="55816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3" name="Line 16"/>
          <p:cNvSpPr>
            <a:spLocks noChangeShapeType="1"/>
          </p:cNvSpPr>
          <p:nvPr/>
        </p:nvSpPr>
        <p:spPr bwMode="auto">
          <a:xfrm>
            <a:off x="1495425" y="81184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4" name="Line 17"/>
          <p:cNvSpPr>
            <a:spLocks noChangeShapeType="1"/>
          </p:cNvSpPr>
          <p:nvPr/>
        </p:nvSpPr>
        <p:spPr bwMode="auto">
          <a:xfrm>
            <a:off x="1495425" y="87566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12305" name="137 Conector recto"/>
          <p:cNvCxnSpPr>
            <a:cxnSpLocks noChangeShapeType="1"/>
          </p:cNvCxnSpPr>
          <p:nvPr/>
        </p:nvCxnSpPr>
        <p:spPr bwMode="auto">
          <a:xfrm>
            <a:off x="1489075" y="3927475"/>
            <a:ext cx="0" cy="48355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06" name="Line 19"/>
          <p:cNvSpPr>
            <a:spLocks noChangeShapeType="1"/>
          </p:cNvSpPr>
          <p:nvPr/>
        </p:nvSpPr>
        <p:spPr bwMode="auto">
          <a:xfrm>
            <a:off x="1495425" y="3924300"/>
            <a:ext cx="65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75" name="Rectangle 154"/>
          <p:cNvSpPr>
            <a:spLocks noChangeArrowheads="1"/>
          </p:cNvSpPr>
          <p:nvPr/>
        </p:nvSpPr>
        <p:spPr bwMode="auto">
          <a:xfrm>
            <a:off x="1584325" y="8459788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2308" name="Line 21"/>
          <p:cNvSpPr>
            <a:spLocks noChangeShapeType="1"/>
          </p:cNvSpPr>
          <p:nvPr/>
        </p:nvSpPr>
        <p:spPr bwMode="auto">
          <a:xfrm>
            <a:off x="63500" y="6127766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9" name="Line 23"/>
          <p:cNvSpPr>
            <a:spLocks noChangeShapeType="1"/>
          </p:cNvSpPr>
          <p:nvPr/>
        </p:nvSpPr>
        <p:spPr bwMode="auto">
          <a:xfrm>
            <a:off x="63500" y="42926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0" name="Line 24"/>
          <p:cNvSpPr>
            <a:spLocks noChangeShapeType="1"/>
          </p:cNvSpPr>
          <p:nvPr/>
        </p:nvSpPr>
        <p:spPr bwMode="auto">
          <a:xfrm>
            <a:off x="69850" y="49784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1" name="Line 25"/>
          <p:cNvSpPr>
            <a:spLocks noChangeShapeType="1"/>
          </p:cNvSpPr>
          <p:nvPr/>
        </p:nvSpPr>
        <p:spPr bwMode="auto">
          <a:xfrm>
            <a:off x="82550" y="554831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2" name="Line 26"/>
          <p:cNvSpPr>
            <a:spLocks noChangeShapeType="1"/>
          </p:cNvSpPr>
          <p:nvPr/>
        </p:nvSpPr>
        <p:spPr bwMode="auto">
          <a:xfrm>
            <a:off x="69850" y="68262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3" name="Line 27"/>
          <p:cNvSpPr>
            <a:spLocks noChangeShapeType="1"/>
          </p:cNvSpPr>
          <p:nvPr/>
        </p:nvSpPr>
        <p:spPr bwMode="auto">
          <a:xfrm>
            <a:off x="69850" y="74676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4" name="Line 165"/>
          <p:cNvSpPr>
            <a:spLocks noChangeShapeType="1"/>
          </p:cNvSpPr>
          <p:nvPr/>
        </p:nvSpPr>
        <p:spPr bwMode="auto">
          <a:xfrm flipV="1">
            <a:off x="744538" y="3113088"/>
            <a:ext cx="0" cy="776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5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9" name="Rectangle 131"/>
          <p:cNvSpPr>
            <a:spLocks noChangeArrowheads="1"/>
          </p:cNvSpPr>
          <p:nvPr/>
        </p:nvSpPr>
        <p:spPr bwMode="auto">
          <a:xfrm>
            <a:off x="155575" y="325120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0" name="Rectangle 132"/>
          <p:cNvSpPr>
            <a:spLocks noChangeArrowheads="1"/>
          </p:cNvSpPr>
          <p:nvPr/>
        </p:nvSpPr>
        <p:spPr bwMode="auto">
          <a:xfrm>
            <a:off x="1576388" y="327660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50800" dir="2700000" algn="ctr" rotWithShape="0">
              <a:schemeClr val="bg2">
                <a:lumMod val="50000"/>
              </a:schemeClr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52" name="Rectangle 134"/>
          <p:cNvSpPr>
            <a:spLocks noChangeArrowheads="1"/>
          </p:cNvSpPr>
          <p:nvPr/>
        </p:nvSpPr>
        <p:spPr bwMode="auto">
          <a:xfrm>
            <a:off x="4429125" y="328136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5" name="Rectangle 137"/>
          <p:cNvSpPr>
            <a:spLocks noChangeArrowheads="1"/>
          </p:cNvSpPr>
          <p:nvPr/>
        </p:nvSpPr>
        <p:spPr bwMode="auto">
          <a:xfrm>
            <a:off x="2798763" y="852488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7" name="Rectangle 139"/>
          <p:cNvSpPr>
            <a:spLocks noChangeArrowheads="1"/>
          </p:cNvSpPr>
          <p:nvPr/>
        </p:nvSpPr>
        <p:spPr bwMode="auto">
          <a:xfrm>
            <a:off x="4427537" y="2324099"/>
            <a:ext cx="1260000" cy="60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2322" name="Line 141"/>
          <p:cNvSpPr>
            <a:spLocks noChangeShapeType="1"/>
          </p:cNvSpPr>
          <p:nvPr/>
        </p:nvSpPr>
        <p:spPr bwMode="auto">
          <a:xfrm>
            <a:off x="168275" y="3429000"/>
            <a:ext cx="1150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3" name="Line 144"/>
          <p:cNvSpPr>
            <a:spLocks noChangeShapeType="1"/>
          </p:cNvSpPr>
          <p:nvPr/>
        </p:nvSpPr>
        <p:spPr bwMode="auto">
          <a:xfrm>
            <a:off x="4422775" y="34655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4" name="Line 146"/>
          <p:cNvSpPr>
            <a:spLocks noChangeShapeType="1"/>
          </p:cNvSpPr>
          <p:nvPr/>
        </p:nvSpPr>
        <p:spPr bwMode="auto">
          <a:xfrm>
            <a:off x="4430713" y="2468563"/>
            <a:ext cx="1182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5" name="Line 149"/>
          <p:cNvSpPr>
            <a:spLocks noChangeShapeType="1"/>
          </p:cNvSpPr>
          <p:nvPr/>
        </p:nvSpPr>
        <p:spPr bwMode="auto">
          <a:xfrm>
            <a:off x="2819399" y="1828800"/>
            <a:ext cx="1266825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377" name="Rectangle 150"/>
          <p:cNvSpPr>
            <a:spLocks noChangeArrowheads="1"/>
          </p:cNvSpPr>
          <p:nvPr/>
        </p:nvSpPr>
        <p:spPr bwMode="auto">
          <a:xfrm>
            <a:off x="163513" y="4008438"/>
            <a:ext cx="1195387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es-ES" altLang="en-US" sz="700" dirty="0">
              <a:latin typeface="Arial" charset="0"/>
              <a:cs typeface="Arial" charset="0"/>
            </a:endParaRPr>
          </a:p>
        </p:txBody>
      </p:sp>
      <p:sp>
        <p:nvSpPr>
          <p:cNvPr id="12327" name="Line 151"/>
          <p:cNvSpPr>
            <a:spLocks noChangeShapeType="1"/>
          </p:cNvSpPr>
          <p:nvPr/>
        </p:nvSpPr>
        <p:spPr bwMode="auto">
          <a:xfrm>
            <a:off x="165100" y="4173538"/>
            <a:ext cx="1200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8" name="Line 167"/>
          <p:cNvSpPr>
            <a:spLocks noChangeShapeType="1"/>
          </p:cNvSpPr>
          <p:nvPr/>
        </p:nvSpPr>
        <p:spPr bwMode="auto">
          <a:xfrm>
            <a:off x="746395" y="3111500"/>
            <a:ext cx="5521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9" name="Text Box 168"/>
          <p:cNvSpPr txBox="1">
            <a:spLocks noChangeArrowheads="1"/>
          </p:cNvSpPr>
          <p:nvPr/>
        </p:nvSpPr>
        <p:spPr bwMode="auto">
          <a:xfrm>
            <a:off x="2855913" y="1595438"/>
            <a:ext cx="11763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0" name="Text Box 169"/>
          <p:cNvSpPr txBox="1">
            <a:spLocks noChangeArrowheads="1"/>
          </p:cNvSpPr>
          <p:nvPr/>
        </p:nvSpPr>
        <p:spPr bwMode="auto">
          <a:xfrm>
            <a:off x="2889428" y="1870075"/>
            <a:ext cx="108074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Hinojosa </a:t>
            </a:r>
            <a:r>
              <a:rPr lang="es-MX" altLang="en-US" sz="700" dirty="0" err="1">
                <a:latin typeface="Arial" panose="020B0604020202020204" pitchFamily="34" charset="0"/>
              </a:rPr>
              <a:t>Celis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2331" name="Text Box 176"/>
          <p:cNvSpPr txBox="1">
            <a:spLocks noChangeArrowheads="1"/>
          </p:cNvSpPr>
          <p:nvPr/>
        </p:nvSpPr>
        <p:spPr bwMode="auto">
          <a:xfrm>
            <a:off x="4476750" y="2289175"/>
            <a:ext cx="110966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Secretaria de Director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2" name="Text Box 177"/>
          <p:cNvSpPr txBox="1">
            <a:spLocks noChangeArrowheads="1"/>
          </p:cNvSpPr>
          <p:nvPr/>
        </p:nvSpPr>
        <p:spPr bwMode="auto">
          <a:xfrm>
            <a:off x="4476750" y="2495550"/>
            <a:ext cx="1200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Elena Flores Alvarado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Secretaria de Director (8)-(07)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3" name="Text Box 178"/>
          <p:cNvSpPr txBox="1">
            <a:spLocks noChangeArrowheads="1"/>
          </p:cNvSpPr>
          <p:nvPr/>
        </p:nvSpPr>
        <p:spPr bwMode="auto">
          <a:xfrm>
            <a:off x="198438" y="3251200"/>
            <a:ext cx="10874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Académica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34" name="Text Box 181"/>
          <p:cNvSpPr txBox="1">
            <a:spLocks noChangeArrowheads="1"/>
          </p:cNvSpPr>
          <p:nvPr/>
        </p:nvSpPr>
        <p:spPr bwMode="auto">
          <a:xfrm>
            <a:off x="4476750" y="3276600"/>
            <a:ext cx="11239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Psicología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35" name="Text Box 192"/>
          <p:cNvSpPr txBox="1">
            <a:spLocks noChangeArrowheads="1"/>
          </p:cNvSpPr>
          <p:nvPr/>
        </p:nvSpPr>
        <p:spPr bwMode="auto">
          <a:xfrm>
            <a:off x="127000" y="3433763"/>
            <a:ext cx="12366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Ma. Elena Grimaldo López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Jefe de Grupo (8)-(11)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6" name="Text Box 195"/>
          <p:cNvSpPr txBox="1">
            <a:spLocks noChangeArrowheads="1"/>
          </p:cNvSpPr>
          <p:nvPr/>
        </p:nvSpPr>
        <p:spPr bwMode="auto">
          <a:xfrm>
            <a:off x="4418013" y="3443288"/>
            <a:ext cx="1163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Patricia Joffré Rodríguez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Psicologa (9)-(04)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2337" name="Text Box 217"/>
          <p:cNvSpPr txBox="1">
            <a:spLocks noChangeArrowheads="1"/>
          </p:cNvSpPr>
          <p:nvPr/>
        </p:nvSpPr>
        <p:spPr bwMode="auto">
          <a:xfrm>
            <a:off x="2762249" y="8256432"/>
            <a:ext cx="1954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>
                <a:solidFill>
                  <a:srgbClr val="00B050"/>
                </a:solidFill>
                <a:latin typeface="Arial" panose="020B0604020202020204" pitchFamily="34" charset="0"/>
              </a:rPr>
              <a:t>01 Personal de confianza</a:t>
            </a:r>
          </a:p>
          <a:p>
            <a:pPr eaLnBrk="1" hangingPunct="1"/>
            <a:r>
              <a:rPr lang="es-MX" altLang="en-US" sz="700" dirty="0">
                <a:latin typeface="Arial" panose="020B0604020202020204" pitchFamily="34" charset="0"/>
              </a:rPr>
              <a:t>14 Personal de base</a:t>
            </a:r>
          </a:p>
          <a:p>
            <a:pPr eaLnBrk="1" hangingPunct="1"/>
            <a:r>
              <a:rPr lang="es-MX" altLang="en-US" sz="700" dirty="0">
                <a:solidFill>
                  <a:srgbClr val="7030A0"/>
                </a:solidFill>
                <a:latin typeface="Arial" panose="020B0604020202020204" pitchFamily="34" charset="0"/>
              </a:rPr>
              <a:t>05 Base Organismo</a:t>
            </a:r>
          </a:p>
          <a:p>
            <a:pPr eaLnBrk="1" hangingPunct="1"/>
            <a:r>
              <a:rPr lang="es-MX" altLang="en-US" sz="700" dirty="0">
                <a:solidFill>
                  <a:srgbClr val="0070C0"/>
                </a:solidFill>
                <a:latin typeface="Arial" panose="020B0604020202020204" pitchFamily="34" charset="0"/>
              </a:rPr>
              <a:t>01 C.T.I.</a:t>
            </a:r>
          </a:p>
          <a:p>
            <a:pPr eaLnBrk="1" hangingPunct="1"/>
            <a:r>
              <a:rPr lang="es-MX" altLang="en-US" sz="700" dirty="0">
                <a:solidFill>
                  <a:srgbClr val="CC3300"/>
                </a:solidFill>
                <a:latin typeface="Arial" panose="020B0604020202020204" pitchFamily="34" charset="0"/>
              </a:rPr>
              <a:t>12 Honorarios Asimilables a Sueldos</a:t>
            </a:r>
          </a:p>
          <a:p>
            <a:pPr eaLnBrk="1" hangingPunct="1"/>
            <a:r>
              <a:rPr lang="es-MX" altLang="en-US" sz="700" b="1" i="1" dirty="0">
                <a:latin typeface="Arial" panose="020B0604020202020204" pitchFamily="34" charset="0"/>
              </a:rPr>
              <a:t>Total 33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12338" name="Line 219"/>
          <p:cNvSpPr>
            <a:spLocks noChangeShapeType="1"/>
          </p:cNvSpPr>
          <p:nvPr/>
        </p:nvSpPr>
        <p:spPr bwMode="auto">
          <a:xfrm>
            <a:off x="4327525" y="8464395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39" name="Line 220"/>
          <p:cNvSpPr>
            <a:spLocks noChangeShapeType="1"/>
          </p:cNvSpPr>
          <p:nvPr/>
        </p:nvSpPr>
        <p:spPr bwMode="auto">
          <a:xfrm>
            <a:off x="4325938" y="8572345"/>
            <a:ext cx="346075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40" name="Text Box 221"/>
          <p:cNvSpPr txBox="1">
            <a:spLocks noChangeArrowheads="1"/>
          </p:cNvSpPr>
          <p:nvPr/>
        </p:nvSpPr>
        <p:spPr bwMode="auto">
          <a:xfrm>
            <a:off x="52388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2341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42" name="Text Box 223"/>
          <p:cNvSpPr txBox="1">
            <a:spLocks noChangeArrowheads="1"/>
          </p:cNvSpPr>
          <p:nvPr/>
        </p:nvSpPr>
        <p:spPr bwMode="auto">
          <a:xfrm>
            <a:off x="2941638" y="1031875"/>
            <a:ext cx="9699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Junta de Gobierno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43" name="Text Box 234"/>
          <p:cNvSpPr txBox="1">
            <a:spLocks noChangeArrowheads="1"/>
          </p:cNvSpPr>
          <p:nvPr/>
        </p:nvSpPr>
        <p:spPr bwMode="auto">
          <a:xfrm>
            <a:off x="1850437" y="542925"/>
            <a:ext cx="31365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206" name="Rectangle 235"/>
          <p:cNvSpPr>
            <a:spLocks noChangeArrowheads="1"/>
          </p:cNvSpPr>
          <p:nvPr/>
        </p:nvSpPr>
        <p:spPr bwMode="auto">
          <a:xfrm>
            <a:off x="4429125" y="401161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12345" name="Line 237"/>
          <p:cNvSpPr>
            <a:spLocks noChangeShapeType="1"/>
          </p:cNvSpPr>
          <p:nvPr/>
        </p:nvSpPr>
        <p:spPr bwMode="auto">
          <a:xfrm>
            <a:off x="4446588" y="418941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46" name="Text Box 239"/>
          <p:cNvSpPr txBox="1">
            <a:spLocks noChangeArrowheads="1"/>
          </p:cNvSpPr>
          <p:nvPr/>
        </p:nvSpPr>
        <p:spPr bwMode="auto">
          <a:xfrm>
            <a:off x="4432300" y="4033838"/>
            <a:ext cx="119538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Auxiliar de Psicología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47" name="Text Box 197"/>
          <p:cNvSpPr txBox="1">
            <a:spLocks noChangeArrowheads="1"/>
          </p:cNvSpPr>
          <p:nvPr/>
        </p:nvSpPr>
        <p:spPr bwMode="auto">
          <a:xfrm>
            <a:off x="4327525" y="4186238"/>
            <a:ext cx="1385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Nohemí González Martínez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Téc. no Especializado (5)-(14)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214" name="Rectangle 125"/>
          <p:cNvSpPr>
            <a:spLocks noChangeArrowheads="1"/>
          </p:cNvSpPr>
          <p:nvPr/>
        </p:nvSpPr>
        <p:spPr bwMode="auto">
          <a:xfrm>
            <a:off x="169863" y="4646613"/>
            <a:ext cx="1195387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217" name="Rectangle 135"/>
          <p:cNvSpPr>
            <a:spLocks noChangeArrowheads="1"/>
          </p:cNvSpPr>
          <p:nvPr/>
        </p:nvSpPr>
        <p:spPr bwMode="auto">
          <a:xfrm>
            <a:off x="168275" y="6490495"/>
            <a:ext cx="1195388" cy="671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1" dir="2700000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 sz="700" b="1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4403" name="Rectangle 125"/>
          <p:cNvSpPr>
            <a:spLocks noChangeArrowheads="1"/>
          </p:cNvSpPr>
          <p:nvPr/>
        </p:nvSpPr>
        <p:spPr bwMode="auto">
          <a:xfrm>
            <a:off x="1589088" y="401002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b="1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Fátima Estrada Rivera</a:t>
            </a: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Téc. No Especializado (5)-(14)</a:t>
            </a:r>
            <a:endParaRPr lang="es-ES" altLang="en-US" sz="700">
              <a:latin typeface="Arial" charset="0"/>
              <a:cs typeface="Arial" charset="0"/>
            </a:endParaRPr>
          </a:p>
        </p:txBody>
      </p:sp>
      <p:sp>
        <p:nvSpPr>
          <p:cNvPr id="226" name="Rectangle 125"/>
          <p:cNvSpPr>
            <a:spLocks noChangeArrowheads="1"/>
          </p:cNvSpPr>
          <p:nvPr/>
        </p:nvSpPr>
        <p:spPr bwMode="auto">
          <a:xfrm>
            <a:off x="1584326" y="465296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230" name="Rectangle 154"/>
          <p:cNvSpPr>
            <a:spLocks noChangeArrowheads="1"/>
          </p:cNvSpPr>
          <p:nvPr/>
        </p:nvSpPr>
        <p:spPr bwMode="auto">
          <a:xfrm>
            <a:off x="1576388" y="6165851"/>
            <a:ext cx="1195387" cy="684212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2" name="Rectangle 150"/>
          <p:cNvSpPr>
            <a:spLocks noChangeArrowheads="1"/>
          </p:cNvSpPr>
          <p:nvPr/>
        </p:nvSpPr>
        <p:spPr bwMode="auto">
          <a:xfrm>
            <a:off x="1584325" y="5308039"/>
            <a:ext cx="1195388" cy="623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55" name="Line 151"/>
          <p:cNvSpPr>
            <a:spLocks noChangeShapeType="1"/>
          </p:cNvSpPr>
          <p:nvPr/>
        </p:nvSpPr>
        <p:spPr bwMode="auto">
          <a:xfrm>
            <a:off x="1589088" y="5497513"/>
            <a:ext cx="1203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409" name="Rectangle 154"/>
          <p:cNvSpPr>
            <a:spLocks noChangeArrowheads="1"/>
          </p:cNvSpPr>
          <p:nvPr/>
        </p:nvSpPr>
        <p:spPr bwMode="auto">
          <a:xfrm>
            <a:off x="1577975" y="69786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b="1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Job Roy Rodríguez Méndez</a:t>
            </a: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Prefecto </a:t>
            </a:r>
            <a:r>
              <a:rPr lang="ja-JP" altLang="es-ES_tradnl" sz="700">
                <a:latin typeface="Arial" charset="0"/>
                <a:cs typeface="Arial" charset="0"/>
              </a:rPr>
              <a:t>“</a:t>
            </a:r>
            <a:r>
              <a:rPr lang="es-ES_tradnl" altLang="ja-JP" sz="700">
                <a:latin typeface="Arial" charset="0"/>
                <a:cs typeface="Arial" charset="0"/>
              </a:rPr>
              <a:t>B</a:t>
            </a:r>
            <a:r>
              <a:rPr lang="ja-JP" altLang="es-ES_tradnl" sz="700">
                <a:latin typeface="Arial" charset="0"/>
                <a:cs typeface="Arial" charset="0"/>
              </a:rPr>
              <a:t>”</a:t>
            </a:r>
            <a:endParaRPr lang="es-ES" altLang="en-US" sz="700">
              <a:latin typeface="Arial" charset="0"/>
              <a:cs typeface="Arial" charset="0"/>
            </a:endParaRPr>
          </a:p>
        </p:txBody>
      </p:sp>
      <p:sp>
        <p:nvSpPr>
          <p:cNvPr id="237" name="Rectangle 154"/>
          <p:cNvSpPr>
            <a:spLocks noChangeArrowheads="1"/>
          </p:cNvSpPr>
          <p:nvPr/>
        </p:nvSpPr>
        <p:spPr bwMode="auto">
          <a:xfrm>
            <a:off x="1577975" y="7500938"/>
            <a:ext cx="1195388" cy="2349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247" name="Rectangle 125"/>
          <p:cNvSpPr>
            <a:spLocks noChangeArrowheads="1"/>
          </p:cNvSpPr>
          <p:nvPr/>
        </p:nvSpPr>
        <p:spPr bwMode="auto">
          <a:xfrm>
            <a:off x="3049588" y="5308039"/>
            <a:ext cx="1195387" cy="5053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59" name="Line 220"/>
          <p:cNvSpPr>
            <a:spLocks noChangeShapeType="1"/>
          </p:cNvSpPr>
          <p:nvPr/>
        </p:nvSpPr>
        <p:spPr bwMode="auto">
          <a:xfrm>
            <a:off x="4324350" y="8786657"/>
            <a:ext cx="346075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60" name="Text Box 184"/>
          <p:cNvSpPr txBox="1">
            <a:spLocks noChangeArrowheads="1"/>
          </p:cNvSpPr>
          <p:nvPr/>
        </p:nvSpPr>
        <p:spPr bwMode="auto">
          <a:xfrm>
            <a:off x="230188" y="4621213"/>
            <a:ext cx="108743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</a:rPr>
              <a:t>Maestro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61" name="Line 128"/>
          <p:cNvSpPr>
            <a:spLocks noChangeShapeType="1"/>
          </p:cNvSpPr>
          <p:nvPr/>
        </p:nvSpPr>
        <p:spPr bwMode="auto">
          <a:xfrm>
            <a:off x="2484399" y="2614613"/>
            <a:ext cx="1927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" name="Rectangle 154"/>
          <p:cNvSpPr>
            <a:spLocks noChangeArrowheads="1"/>
          </p:cNvSpPr>
          <p:nvPr/>
        </p:nvSpPr>
        <p:spPr bwMode="auto">
          <a:xfrm>
            <a:off x="169863" y="7259638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12363" name="Text Box 216"/>
          <p:cNvSpPr txBox="1">
            <a:spLocks noChangeArrowheads="1"/>
          </p:cNvSpPr>
          <p:nvPr/>
        </p:nvSpPr>
        <p:spPr bwMode="auto">
          <a:xfrm>
            <a:off x="174625" y="7337425"/>
            <a:ext cx="11239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Maestra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Comisionado del DIF 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cxnSp>
        <p:nvCxnSpPr>
          <p:cNvPr id="12364" name="294 Conector recto"/>
          <p:cNvCxnSpPr>
            <a:cxnSpLocks noChangeShapeType="1"/>
          </p:cNvCxnSpPr>
          <p:nvPr/>
        </p:nvCxnSpPr>
        <p:spPr bwMode="auto">
          <a:xfrm>
            <a:off x="171450" y="4803775"/>
            <a:ext cx="1196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66" name="340 Conector recto"/>
          <p:cNvCxnSpPr>
            <a:cxnSpLocks noChangeShapeType="1"/>
          </p:cNvCxnSpPr>
          <p:nvPr/>
        </p:nvCxnSpPr>
        <p:spPr bwMode="auto">
          <a:xfrm flipV="1">
            <a:off x="1582738" y="6308725"/>
            <a:ext cx="1196975" cy="3175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68" name="349 Conector recto"/>
          <p:cNvCxnSpPr>
            <a:cxnSpLocks noChangeShapeType="1"/>
          </p:cNvCxnSpPr>
          <p:nvPr/>
        </p:nvCxnSpPr>
        <p:spPr bwMode="auto">
          <a:xfrm rot="10800000" flipH="1">
            <a:off x="3057525" y="5503125"/>
            <a:ext cx="1190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69" name="137 Conector recto"/>
          <p:cNvCxnSpPr>
            <a:cxnSpLocks noChangeShapeType="1"/>
          </p:cNvCxnSpPr>
          <p:nvPr/>
        </p:nvCxnSpPr>
        <p:spPr bwMode="auto">
          <a:xfrm>
            <a:off x="62706" y="3865562"/>
            <a:ext cx="13495" cy="48735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70" name="Rectangle 102"/>
          <p:cNvSpPr>
            <a:spLocks noChangeArrowheads="1"/>
          </p:cNvSpPr>
          <p:nvPr/>
        </p:nvSpPr>
        <p:spPr bwMode="auto">
          <a:xfrm>
            <a:off x="206375" y="3994150"/>
            <a:ext cx="1108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Académica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35"/>
          <p:cNvSpPr>
            <a:spLocks noChangeArrowheads="1"/>
          </p:cNvSpPr>
          <p:nvPr/>
        </p:nvSpPr>
        <p:spPr bwMode="auto">
          <a:xfrm>
            <a:off x="165099" y="587057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12372" name="306 Conector recto"/>
          <p:cNvCxnSpPr>
            <a:cxnSpLocks noChangeShapeType="1"/>
          </p:cNvCxnSpPr>
          <p:nvPr/>
        </p:nvCxnSpPr>
        <p:spPr bwMode="auto">
          <a:xfrm rot="10800000" flipH="1">
            <a:off x="177800" y="6049963"/>
            <a:ext cx="1220788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73" name="Rectangle 109"/>
          <p:cNvSpPr>
            <a:spLocks noChangeArrowheads="1"/>
          </p:cNvSpPr>
          <p:nvPr/>
        </p:nvSpPr>
        <p:spPr bwMode="auto">
          <a:xfrm>
            <a:off x="160338" y="6020595"/>
            <a:ext cx="11493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Omar Carreón Almanza</a:t>
            </a: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Maestro 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_tradnl" altLang="ja-JP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Com. DIF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74" name="Rectangle 110"/>
          <p:cNvSpPr>
            <a:spLocks noChangeArrowheads="1"/>
          </p:cNvSpPr>
          <p:nvPr/>
        </p:nvSpPr>
        <p:spPr bwMode="auto">
          <a:xfrm>
            <a:off x="487361" y="5869783"/>
            <a:ext cx="5254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Maestro</a:t>
            </a:r>
          </a:p>
        </p:txBody>
      </p:sp>
      <p:cxnSp>
        <p:nvCxnSpPr>
          <p:cNvPr id="12375" name="306 Conector recto"/>
          <p:cNvCxnSpPr>
            <a:cxnSpLocks noChangeShapeType="1"/>
          </p:cNvCxnSpPr>
          <p:nvPr/>
        </p:nvCxnSpPr>
        <p:spPr bwMode="auto">
          <a:xfrm rot="10800000" flipH="1">
            <a:off x="168275" y="6750844"/>
            <a:ext cx="1220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76" name="Line 113"/>
          <p:cNvSpPr>
            <a:spLocks noChangeShapeType="1"/>
          </p:cNvSpPr>
          <p:nvPr/>
        </p:nvSpPr>
        <p:spPr bwMode="auto">
          <a:xfrm>
            <a:off x="55756" y="3869473"/>
            <a:ext cx="688782" cy="16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77" name="Rectangle 114"/>
          <p:cNvSpPr>
            <a:spLocks noChangeArrowheads="1"/>
          </p:cNvSpPr>
          <p:nvPr/>
        </p:nvSpPr>
        <p:spPr bwMode="auto">
          <a:xfrm>
            <a:off x="1843088" y="3417721"/>
            <a:ext cx="62388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</a:p>
        </p:txBody>
      </p:sp>
      <p:sp>
        <p:nvSpPr>
          <p:cNvPr id="12378" name="Rectangle 116"/>
          <p:cNvSpPr>
            <a:spLocks noChangeArrowheads="1"/>
          </p:cNvSpPr>
          <p:nvPr/>
        </p:nvSpPr>
        <p:spPr bwMode="auto">
          <a:xfrm>
            <a:off x="1552575" y="3987800"/>
            <a:ext cx="130837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Matutino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79" name="Line 141"/>
          <p:cNvSpPr>
            <a:spLocks noChangeShapeType="1"/>
          </p:cNvSpPr>
          <p:nvPr/>
        </p:nvSpPr>
        <p:spPr bwMode="auto">
          <a:xfrm>
            <a:off x="1581150" y="4173538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sp>
        <p:nvSpPr>
          <p:cNvPr id="12380" name="Rectangle 118"/>
          <p:cNvSpPr>
            <a:spLocks noChangeArrowheads="1"/>
          </p:cNvSpPr>
          <p:nvPr/>
        </p:nvSpPr>
        <p:spPr bwMode="auto">
          <a:xfrm>
            <a:off x="1568450" y="5295901"/>
            <a:ext cx="1241426" cy="25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Vespertino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1" name="Rectangle 119"/>
          <p:cNvSpPr>
            <a:spLocks noChangeArrowheads="1"/>
          </p:cNvSpPr>
          <p:nvPr/>
        </p:nvSpPr>
        <p:spPr bwMode="auto">
          <a:xfrm>
            <a:off x="1525586" y="5498324"/>
            <a:ext cx="130651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Ma. Guadalupe Castillo Viña</a:t>
            </a:r>
          </a:p>
          <a:p>
            <a:pPr algn="ctr">
              <a:lnSpc>
                <a:spcPct val="75000"/>
              </a:lnSpc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Maestra Educadora (5)-(12)</a:t>
            </a:r>
          </a:p>
          <a:p>
            <a:pPr algn="ctr">
              <a:lnSpc>
                <a:spcPct val="75000"/>
              </a:lnSpc>
            </a:pP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Anani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 del Carmen Puente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Yañez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 (3)(15)</a:t>
            </a:r>
          </a:p>
          <a:p>
            <a:pPr algn="ctr">
              <a:lnSpc>
                <a:spcPct val="75000"/>
              </a:lnSpc>
            </a:pP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2" name="Rectangle 120"/>
          <p:cNvSpPr>
            <a:spLocks noChangeArrowheads="1"/>
          </p:cNvSpPr>
          <p:nvPr/>
        </p:nvSpPr>
        <p:spPr bwMode="auto">
          <a:xfrm>
            <a:off x="1554162" y="4697750"/>
            <a:ext cx="12451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Matutino</a:t>
            </a:r>
          </a:p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4" name="Rectangle 122"/>
          <p:cNvSpPr>
            <a:spLocks noChangeArrowheads="1"/>
          </p:cNvSpPr>
          <p:nvPr/>
        </p:nvSpPr>
        <p:spPr bwMode="auto">
          <a:xfrm>
            <a:off x="1903412" y="6136481"/>
            <a:ext cx="62869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</a:p>
        </p:txBody>
      </p:sp>
      <p:sp>
        <p:nvSpPr>
          <p:cNvPr id="12385" name="Rectangle 123"/>
          <p:cNvSpPr>
            <a:spLocks noChangeArrowheads="1"/>
          </p:cNvSpPr>
          <p:nvPr/>
        </p:nvSpPr>
        <p:spPr bwMode="auto">
          <a:xfrm>
            <a:off x="1493836" y="6272639"/>
            <a:ext cx="13557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Oscar R. Rodríguez Ruíz</a:t>
            </a:r>
          </a:p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Alfredo Betancourt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Glz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José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Fco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. Espinosa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Monjarás</a:t>
            </a:r>
            <a:endParaRPr lang="es-ES_tradnl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Prefecto 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6" name="Rectangle 124"/>
          <p:cNvSpPr>
            <a:spLocks noChangeArrowheads="1"/>
          </p:cNvSpPr>
          <p:nvPr/>
        </p:nvSpPr>
        <p:spPr bwMode="auto">
          <a:xfrm>
            <a:off x="1514475" y="6962775"/>
            <a:ext cx="133081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Nocturno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387" name="340 Conector recto"/>
          <p:cNvCxnSpPr>
            <a:cxnSpLocks noChangeShapeType="1"/>
          </p:cNvCxnSpPr>
          <p:nvPr/>
        </p:nvCxnSpPr>
        <p:spPr bwMode="auto">
          <a:xfrm flipV="1">
            <a:off x="1584325" y="7135813"/>
            <a:ext cx="1196975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88" name="Rectangle 126"/>
          <p:cNvSpPr>
            <a:spLocks noChangeArrowheads="1"/>
          </p:cNvSpPr>
          <p:nvPr/>
        </p:nvSpPr>
        <p:spPr bwMode="auto">
          <a:xfrm>
            <a:off x="1984375" y="7521575"/>
            <a:ext cx="2952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b="1" dirty="0"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4" name="Rectangle 154"/>
          <p:cNvSpPr>
            <a:spLocks noChangeArrowheads="1"/>
          </p:cNvSpPr>
          <p:nvPr/>
        </p:nvSpPr>
        <p:spPr bwMode="auto">
          <a:xfrm>
            <a:off x="1585913" y="786606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390" name="Rectangle 128"/>
          <p:cNvSpPr>
            <a:spLocks noChangeArrowheads="1"/>
          </p:cNvSpPr>
          <p:nvPr/>
        </p:nvSpPr>
        <p:spPr bwMode="auto">
          <a:xfrm>
            <a:off x="1546192" y="7966075"/>
            <a:ext cx="12875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Comisionado del DIF </a:t>
            </a:r>
          </a:p>
          <a:p>
            <a:pPr algn="ctr"/>
            <a:endParaRPr lang="es-ES_tradnl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1" name="Rectangle 129"/>
          <p:cNvSpPr>
            <a:spLocks noChangeArrowheads="1"/>
          </p:cNvSpPr>
          <p:nvPr/>
        </p:nvSpPr>
        <p:spPr bwMode="auto">
          <a:xfrm>
            <a:off x="1602381" y="8604250"/>
            <a:ext cx="11576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Prefectura Fin Semana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(2)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92" name="Rectangle 130"/>
          <p:cNvSpPr>
            <a:spLocks noChangeArrowheads="1"/>
          </p:cNvSpPr>
          <p:nvPr/>
        </p:nvSpPr>
        <p:spPr bwMode="auto">
          <a:xfrm>
            <a:off x="3028950" y="5297063"/>
            <a:ext cx="127952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Turno Nocturno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3" name="Rectangle 131"/>
          <p:cNvSpPr>
            <a:spLocks noChangeArrowheads="1"/>
          </p:cNvSpPr>
          <p:nvPr/>
        </p:nvSpPr>
        <p:spPr bwMode="auto">
          <a:xfrm>
            <a:off x="3067050" y="5514550"/>
            <a:ext cx="1244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>
                <a:latin typeface="Arial" panose="020B0604020202020204" pitchFamily="34" charset="0"/>
                <a:cs typeface="Arial" panose="020B0604020202020204" pitchFamily="34" charset="0"/>
              </a:rPr>
              <a:t>Rogelio López Martínez</a:t>
            </a:r>
          </a:p>
          <a:p>
            <a:pPr algn="ctr"/>
            <a:r>
              <a:rPr lang="es-ES_tradnl" altLang="en-US" sz="700">
                <a:latin typeface="Arial" panose="020B0604020202020204" pitchFamily="34" charset="0"/>
                <a:cs typeface="Arial" panose="020B0604020202020204" pitchFamily="34" charset="0"/>
              </a:rPr>
              <a:t>Enfermero Auxiliar (5)-(07)</a:t>
            </a:r>
            <a:endParaRPr lang="es-ES" altLang="en-U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25"/>
          <p:cNvSpPr>
            <a:spLocks noChangeArrowheads="1"/>
          </p:cNvSpPr>
          <p:nvPr/>
        </p:nvSpPr>
        <p:spPr bwMode="auto">
          <a:xfrm>
            <a:off x="3059112" y="4655907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33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396" name="Rectangle 136"/>
          <p:cNvSpPr>
            <a:spLocks noChangeArrowheads="1"/>
          </p:cNvSpPr>
          <p:nvPr/>
        </p:nvSpPr>
        <p:spPr bwMode="auto">
          <a:xfrm>
            <a:off x="3108797" y="4705922"/>
            <a:ext cx="11468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T. Vespertino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2397" name="Line 137"/>
          <p:cNvSpPr>
            <a:spLocks noChangeShapeType="1"/>
          </p:cNvSpPr>
          <p:nvPr/>
        </p:nvSpPr>
        <p:spPr bwMode="auto">
          <a:xfrm>
            <a:off x="2978150" y="3911600"/>
            <a:ext cx="657148" cy="24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12398" name="137 Conector recto"/>
          <p:cNvCxnSpPr>
            <a:cxnSpLocks noChangeShapeType="1"/>
            <a:endCxn id="12294" idx="0"/>
          </p:cNvCxnSpPr>
          <p:nvPr/>
        </p:nvCxnSpPr>
        <p:spPr bwMode="auto">
          <a:xfrm>
            <a:off x="2978150" y="3914775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Rectangle 125"/>
          <p:cNvSpPr>
            <a:spLocks noChangeArrowheads="1"/>
          </p:cNvSpPr>
          <p:nvPr/>
        </p:nvSpPr>
        <p:spPr bwMode="auto">
          <a:xfrm>
            <a:off x="5703888" y="3298825"/>
            <a:ext cx="1087437" cy="5016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0" name="Rectangle 140"/>
          <p:cNvSpPr>
            <a:spLocks noChangeArrowheads="1"/>
          </p:cNvSpPr>
          <p:nvPr/>
        </p:nvSpPr>
        <p:spPr bwMode="auto">
          <a:xfrm>
            <a:off x="5865760" y="3354388"/>
            <a:ext cx="7986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Trabajo Social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36" name="Rectangle 132"/>
          <p:cNvSpPr>
            <a:spLocks noChangeArrowheads="1"/>
          </p:cNvSpPr>
          <p:nvPr/>
        </p:nvSpPr>
        <p:spPr bwMode="auto">
          <a:xfrm>
            <a:off x="3052763" y="327660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50800" dir="2700000" algn="ctr" rotWithShape="0">
              <a:schemeClr val="bg2">
                <a:lumMod val="50000"/>
              </a:schemeClr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3" name="Text Box 180"/>
          <p:cNvSpPr txBox="1">
            <a:spLocks noChangeArrowheads="1"/>
          </p:cNvSpPr>
          <p:nvPr/>
        </p:nvSpPr>
        <p:spPr bwMode="auto">
          <a:xfrm>
            <a:off x="3095625" y="3437547"/>
            <a:ext cx="11049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Médica</a:t>
            </a:r>
          </a:p>
        </p:txBody>
      </p:sp>
      <p:sp>
        <p:nvSpPr>
          <p:cNvPr id="12404" name="Line 27"/>
          <p:cNvSpPr>
            <a:spLocks noChangeShapeType="1"/>
          </p:cNvSpPr>
          <p:nvPr/>
        </p:nvSpPr>
        <p:spPr bwMode="auto">
          <a:xfrm>
            <a:off x="69850" y="811371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9" name="Rectangle 154"/>
          <p:cNvSpPr>
            <a:spLocks noChangeArrowheads="1"/>
          </p:cNvSpPr>
          <p:nvPr/>
        </p:nvSpPr>
        <p:spPr bwMode="auto">
          <a:xfrm>
            <a:off x="169863" y="785495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2406" name="Text Box 216"/>
          <p:cNvSpPr txBox="1">
            <a:spLocks noChangeArrowheads="1"/>
          </p:cNvSpPr>
          <p:nvPr/>
        </p:nvSpPr>
        <p:spPr bwMode="auto">
          <a:xfrm>
            <a:off x="209550" y="7921625"/>
            <a:ext cx="11239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Maestro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Comisionado del SEGE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" name="Rectangle 154"/>
          <p:cNvSpPr>
            <a:spLocks noChangeArrowheads="1"/>
          </p:cNvSpPr>
          <p:nvPr/>
        </p:nvSpPr>
        <p:spPr bwMode="auto">
          <a:xfrm flipH="1">
            <a:off x="168275" y="5305425"/>
            <a:ext cx="1184275" cy="496888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70C0"/>
            </a:outerShdw>
          </a:effectLst>
        </p:spPr>
        <p:txBody>
          <a:bodyPr wrap="none" anchor="ctr"/>
          <a:lstStyle/>
          <a:p>
            <a:pPr algn="ctr">
              <a:buFont typeface="Wingdings" pitchFamily="2" charset="2"/>
              <a:buChar char="§"/>
              <a:defRPr/>
            </a:pPr>
            <a:endParaRPr lang="es-ES" sz="7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408" name="133 CuadroTexto"/>
          <p:cNvSpPr txBox="1">
            <a:spLocks noChangeArrowheads="1"/>
          </p:cNvSpPr>
          <p:nvPr/>
        </p:nvSpPr>
        <p:spPr bwMode="auto">
          <a:xfrm>
            <a:off x="76200" y="6485739"/>
            <a:ext cx="1346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Maestro de Educación              Física</a:t>
            </a:r>
          </a:p>
        </p:txBody>
      </p:sp>
      <p:sp>
        <p:nvSpPr>
          <p:cNvPr id="12409" name="134 CuadroTexto"/>
          <p:cNvSpPr txBox="1">
            <a:spLocks noChangeArrowheads="1"/>
          </p:cNvSpPr>
          <p:nvPr/>
        </p:nvSpPr>
        <p:spPr bwMode="auto">
          <a:xfrm>
            <a:off x="177800" y="6757209"/>
            <a:ext cx="1155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Héctor Manuel Enríquez González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Com. DIF (5)-(12)</a:t>
            </a:r>
          </a:p>
        </p:txBody>
      </p:sp>
      <p:sp>
        <p:nvSpPr>
          <p:cNvPr id="144" name="Rectangle 134"/>
          <p:cNvSpPr>
            <a:spLocks noChangeArrowheads="1"/>
          </p:cNvSpPr>
          <p:nvPr/>
        </p:nvSpPr>
        <p:spPr bwMode="auto">
          <a:xfrm>
            <a:off x="1182688" y="2320925"/>
            <a:ext cx="1260475" cy="606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2411" name="Text Box 176"/>
          <p:cNvSpPr txBox="1">
            <a:spLocks noChangeArrowheads="1"/>
          </p:cNvSpPr>
          <p:nvPr/>
        </p:nvSpPr>
        <p:spPr bwMode="auto">
          <a:xfrm>
            <a:off x="1368320" y="2308225"/>
            <a:ext cx="8098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Administrativa</a:t>
            </a:r>
          </a:p>
        </p:txBody>
      </p:sp>
      <p:cxnSp>
        <p:nvCxnSpPr>
          <p:cNvPr id="12412" name="Conector recto 9"/>
          <p:cNvCxnSpPr>
            <a:cxnSpLocks noChangeShapeType="1"/>
          </p:cNvCxnSpPr>
          <p:nvPr/>
        </p:nvCxnSpPr>
        <p:spPr bwMode="auto">
          <a:xfrm>
            <a:off x="1182688" y="2520950"/>
            <a:ext cx="12652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413" name="Text Box 177"/>
          <p:cNvSpPr txBox="1">
            <a:spLocks noChangeArrowheads="1"/>
          </p:cNvSpPr>
          <p:nvPr/>
        </p:nvSpPr>
        <p:spPr bwMode="auto">
          <a:xfrm>
            <a:off x="1116013" y="2516188"/>
            <a:ext cx="138112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María José Treviño Báez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Jefe de Departamento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Com. DIF (13)-(07)</a:t>
            </a:r>
          </a:p>
        </p:txBody>
      </p:sp>
      <p:sp>
        <p:nvSpPr>
          <p:cNvPr id="12415" name="Line 220"/>
          <p:cNvSpPr>
            <a:spLocks noChangeShapeType="1"/>
          </p:cNvSpPr>
          <p:nvPr/>
        </p:nvSpPr>
        <p:spPr bwMode="auto">
          <a:xfrm>
            <a:off x="4325938" y="8675532"/>
            <a:ext cx="346075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9" name="Line 220"/>
          <p:cNvSpPr>
            <a:spLocks noChangeShapeType="1"/>
          </p:cNvSpPr>
          <p:nvPr/>
        </p:nvSpPr>
        <p:spPr bwMode="auto">
          <a:xfrm>
            <a:off x="4330700" y="8342157"/>
            <a:ext cx="346075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8" name="Rectangle 125"/>
          <p:cNvSpPr>
            <a:spLocks noChangeArrowheads="1"/>
          </p:cNvSpPr>
          <p:nvPr/>
        </p:nvSpPr>
        <p:spPr bwMode="auto">
          <a:xfrm>
            <a:off x="3057892" y="4008437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3018690" y="4030624"/>
            <a:ext cx="133882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Turno Matutino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349 Conector recto"/>
          <p:cNvCxnSpPr>
            <a:cxnSpLocks noChangeShapeType="1"/>
          </p:cNvCxnSpPr>
          <p:nvPr/>
        </p:nvCxnSpPr>
        <p:spPr bwMode="auto">
          <a:xfrm rot="10800000" flipH="1">
            <a:off x="3067050" y="4206445"/>
            <a:ext cx="1190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121"/>
          <p:cNvSpPr>
            <a:spLocks noChangeArrowheads="1"/>
          </p:cNvSpPr>
          <p:nvPr/>
        </p:nvSpPr>
        <p:spPr bwMode="auto">
          <a:xfrm>
            <a:off x="2992437" y="4164051"/>
            <a:ext cx="13509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María de Jesús Rangel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Rmz</a:t>
            </a:r>
            <a:endParaRPr lang="es-ES_tradnl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Enfermera Auxiliar (5)-(07)</a:t>
            </a: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Comisionada O. Mayor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Rectangle 154"/>
          <p:cNvSpPr>
            <a:spLocks noChangeArrowheads="1"/>
          </p:cNvSpPr>
          <p:nvPr/>
        </p:nvSpPr>
        <p:spPr bwMode="auto">
          <a:xfrm>
            <a:off x="169863" y="846137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7" name="Text Box 216"/>
          <p:cNvSpPr txBox="1">
            <a:spLocks noChangeArrowheads="1"/>
          </p:cNvSpPr>
          <p:nvPr/>
        </p:nvSpPr>
        <p:spPr bwMode="auto">
          <a:xfrm>
            <a:off x="228600" y="8585200"/>
            <a:ext cx="1123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Pedagogía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41" name="Text Box 141"/>
          <p:cNvSpPr txBox="1">
            <a:spLocks noChangeArrowheads="1"/>
          </p:cNvSpPr>
          <p:nvPr/>
        </p:nvSpPr>
        <p:spPr bwMode="auto">
          <a:xfrm>
            <a:off x="4791075" y="8064500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La C.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>
                <a:latin typeface="Arial" panose="020B0604020202020204" pitchFamily="34" charset="0"/>
              </a:rPr>
              <a:t>Celis</a:t>
            </a:r>
            <a:r>
              <a:rPr lang="es-ES" altLang="en-US" sz="600" dirty="0">
                <a:latin typeface="Arial" panose="020B0604020202020204" pitchFamily="34" charset="0"/>
              </a:rPr>
              <a:t>. Titular del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Centro 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>
                <a:latin typeface="Arial" panose="020B0604020202020204" pitchFamily="34" charset="0"/>
              </a:rPr>
              <a:t>Julio 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>
                <a:latin typeface="Arial" panose="020B0604020202020204" pitchFamily="34" charset="0"/>
              </a:rPr>
              <a:t>17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Firma:_________________________________</a:t>
            </a:r>
          </a:p>
        </p:txBody>
      </p:sp>
      <p:sp>
        <p:nvSpPr>
          <p:cNvPr id="142" name="141 Rectángulo"/>
          <p:cNvSpPr/>
          <p:nvPr/>
        </p:nvSpPr>
        <p:spPr>
          <a:xfrm>
            <a:off x="198725" y="5435828"/>
            <a:ext cx="112723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ES" sz="7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Servicios de docencia</a:t>
            </a:r>
          </a:p>
        </p:txBody>
      </p:sp>
      <p:sp>
        <p:nvSpPr>
          <p:cNvPr id="148" name="147 Rectángulo"/>
          <p:cNvSpPr/>
          <p:nvPr/>
        </p:nvSpPr>
        <p:spPr>
          <a:xfrm>
            <a:off x="47625" y="4179243"/>
            <a:ext cx="143033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Perla </a:t>
            </a:r>
            <a:r>
              <a:rPr lang="es-ES_tradnl" altLang="en-US" sz="700" dirty="0" err="1">
                <a:solidFill>
                  <a:srgbClr val="000000"/>
                </a:solidFill>
                <a:latin typeface="Arial" charset="0"/>
                <a:cs typeface="Arial" charset="0"/>
              </a:rPr>
              <a:t>Ésperanza</a:t>
            </a: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 Márquez Delgado</a:t>
            </a:r>
          </a:p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Secretaria Taquimecanógrafa</a:t>
            </a:r>
          </a:p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(5)-(09)</a:t>
            </a:r>
            <a:endParaRPr lang="es-MX" dirty="0"/>
          </a:p>
        </p:txBody>
      </p:sp>
      <p:sp>
        <p:nvSpPr>
          <p:cNvPr id="151" name="150 Rectángulo"/>
          <p:cNvSpPr/>
          <p:nvPr/>
        </p:nvSpPr>
        <p:spPr>
          <a:xfrm>
            <a:off x="76198" y="4844534"/>
            <a:ext cx="1392240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75000"/>
              </a:lnSpc>
              <a:buFontTx/>
              <a:buChar char="•"/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María de Lourdes Martínez</a:t>
            </a:r>
          </a:p>
          <a:p>
            <a:pPr lvl="0" algn="ctr" eaLnBrk="1" hangingPunct="1">
              <a:lnSpc>
                <a:spcPct val="75000"/>
              </a:lnSpc>
              <a:buFontTx/>
              <a:buChar char="•"/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Claudia Margarita. Cervantes</a:t>
            </a:r>
          </a:p>
          <a:p>
            <a:pPr lvl="0" algn="ctr" eaLnBrk="1" hangingPunct="1">
              <a:lnSpc>
                <a:spcPct val="75000"/>
              </a:lnSpc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Maestra de grupo (5)-(12)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47F6046A-40E1-4B0A-BD2E-302B223EB9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9088" y="5928824"/>
            <a:ext cx="1237595" cy="20005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FB64CAAD-9689-43B5-91E6-4A44BF59E690}"/>
              </a:ext>
            </a:extLst>
          </p:cNvPr>
          <p:cNvSpPr txBox="1"/>
          <p:nvPr/>
        </p:nvSpPr>
        <p:spPr>
          <a:xfrm>
            <a:off x="2090799" y="5928656"/>
            <a:ext cx="3187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-1587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365125" y="548640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365125" y="456565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365125" y="627380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 flipH="1" flipV="1">
            <a:off x="3411538" y="1590675"/>
            <a:ext cx="0" cy="253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 flipV="1">
            <a:off x="2652713" y="412115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2811463" y="257651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21" name="Line 4"/>
          <p:cNvSpPr>
            <a:spLocks noChangeShapeType="1"/>
          </p:cNvSpPr>
          <p:nvPr/>
        </p:nvSpPr>
        <p:spPr bwMode="auto">
          <a:xfrm flipV="1">
            <a:off x="5915025" y="4116388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2" name="Line 6"/>
          <p:cNvSpPr>
            <a:spLocks noChangeShapeType="1"/>
          </p:cNvSpPr>
          <p:nvPr/>
        </p:nvSpPr>
        <p:spPr bwMode="auto">
          <a:xfrm flipV="1">
            <a:off x="1027113" y="41275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3" name="Line 7"/>
          <p:cNvSpPr>
            <a:spLocks noChangeShapeType="1"/>
          </p:cNvSpPr>
          <p:nvPr/>
        </p:nvSpPr>
        <p:spPr bwMode="auto">
          <a:xfrm flipV="1">
            <a:off x="4284663" y="41275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9" name="Rectangle 9"/>
          <p:cNvSpPr>
            <a:spLocks noChangeArrowheads="1"/>
          </p:cNvSpPr>
          <p:nvPr/>
        </p:nvSpPr>
        <p:spPr bwMode="auto">
          <a:xfrm>
            <a:off x="733425" y="317341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80" name="Rectangle 11"/>
          <p:cNvSpPr>
            <a:spLocks noChangeArrowheads="1"/>
          </p:cNvSpPr>
          <p:nvPr/>
        </p:nvSpPr>
        <p:spPr bwMode="auto">
          <a:xfrm>
            <a:off x="2019300" y="42862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82" name="Rectangle 13"/>
          <p:cNvSpPr>
            <a:spLocks noChangeArrowheads="1"/>
          </p:cNvSpPr>
          <p:nvPr/>
        </p:nvSpPr>
        <p:spPr bwMode="auto">
          <a:xfrm>
            <a:off x="5270500" y="42862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27" name="Line 16"/>
          <p:cNvSpPr>
            <a:spLocks noChangeShapeType="1"/>
          </p:cNvSpPr>
          <p:nvPr/>
        </p:nvSpPr>
        <p:spPr bwMode="auto">
          <a:xfrm>
            <a:off x="733425" y="3375025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8" name="Line 18"/>
          <p:cNvSpPr>
            <a:spLocks noChangeShapeType="1"/>
          </p:cNvSpPr>
          <p:nvPr/>
        </p:nvSpPr>
        <p:spPr bwMode="auto">
          <a:xfrm>
            <a:off x="2020888" y="4460875"/>
            <a:ext cx="1209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9" name="Line 20"/>
          <p:cNvSpPr>
            <a:spLocks noChangeShapeType="1"/>
          </p:cNvSpPr>
          <p:nvPr/>
        </p:nvSpPr>
        <p:spPr bwMode="auto">
          <a:xfrm>
            <a:off x="5275263" y="4440238"/>
            <a:ext cx="1204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0" name="Rectangle 22"/>
          <p:cNvSpPr>
            <a:spLocks noChangeArrowheads="1"/>
          </p:cNvSpPr>
          <p:nvPr/>
        </p:nvSpPr>
        <p:spPr bwMode="auto">
          <a:xfrm>
            <a:off x="442913" y="4991100"/>
            <a:ext cx="1208087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1" name="Line 26"/>
          <p:cNvSpPr>
            <a:spLocks noChangeShapeType="1"/>
          </p:cNvSpPr>
          <p:nvPr/>
        </p:nvSpPr>
        <p:spPr bwMode="auto">
          <a:xfrm>
            <a:off x="1020763" y="4121150"/>
            <a:ext cx="488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021013" y="2706688"/>
            <a:ext cx="803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b="1" dirty="0">
                <a:latin typeface="Arial" panose="020B0604020202020204" pitchFamily="34" charset="0"/>
              </a:rPr>
              <a:t>Administrativa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95" name="Rectangle 29"/>
          <p:cNvSpPr>
            <a:spLocks noChangeArrowheads="1"/>
          </p:cNvSpPr>
          <p:nvPr/>
        </p:nvSpPr>
        <p:spPr bwMode="auto">
          <a:xfrm>
            <a:off x="2019300" y="504190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4" name="Text Box 31"/>
          <p:cNvSpPr txBox="1">
            <a:spLocks noChangeArrowheads="1"/>
          </p:cNvSpPr>
          <p:nvPr/>
        </p:nvSpPr>
        <p:spPr bwMode="auto">
          <a:xfrm>
            <a:off x="814388" y="3181350"/>
            <a:ext cx="108743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Conductor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5" name="Text Box 33"/>
          <p:cNvSpPr txBox="1">
            <a:spLocks noChangeArrowheads="1"/>
          </p:cNvSpPr>
          <p:nvPr/>
        </p:nvSpPr>
        <p:spPr bwMode="auto">
          <a:xfrm>
            <a:off x="2016125" y="4287838"/>
            <a:ext cx="12334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Lavandería y Ropería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6" name="Text Box 35"/>
          <p:cNvSpPr txBox="1">
            <a:spLocks noChangeArrowheads="1"/>
          </p:cNvSpPr>
          <p:nvPr/>
        </p:nvSpPr>
        <p:spPr bwMode="auto">
          <a:xfrm>
            <a:off x="5426075" y="4257675"/>
            <a:ext cx="96202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Jardinería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7" name="Text Box 37"/>
          <p:cNvSpPr txBox="1">
            <a:spLocks noChangeArrowheads="1"/>
          </p:cNvSpPr>
          <p:nvPr/>
        </p:nvSpPr>
        <p:spPr bwMode="auto">
          <a:xfrm>
            <a:off x="769938" y="3359150"/>
            <a:ext cx="11318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Ricardo </a:t>
            </a:r>
            <a:r>
              <a:rPr lang="es-MX" altLang="en-US" sz="700" dirty="0" err="1">
                <a:latin typeface="Arial" panose="020B0604020202020204" pitchFamily="34" charset="0"/>
              </a:rPr>
              <a:t>Poire</a:t>
            </a:r>
            <a:r>
              <a:rPr lang="es-MX" altLang="en-US" sz="700" dirty="0">
                <a:latin typeface="Arial" panose="020B0604020202020204" pitchFamily="34" charset="0"/>
              </a:rPr>
              <a:t> Vargas</a:t>
            </a: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Com. del DIF (5)-(02)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38" name="Text Box 39"/>
          <p:cNvSpPr txBox="1">
            <a:spLocks noChangeArrowheads="1"/>
          </p:cNvSpPr>
          <p:nvPr/>
        </p:nvSpPr>
        <p:spPr bwMode="auto">
          <a:xfrm>
            <a:off x="2049463" y="5157788"/>
            <a:ext cx="11430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María de la Luz López Bravo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Lavandera (1)-(01)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39" name="Text Box 41"/>
          <p:cNvSpPr txBox="1">
            <a:spLocks noChangeArrowheads="1"/>
          </p:cNvSpPr>
          <p:nvPr/>
        </p:nvSpPr>
        <p:spPr bwMode="auto">
          <a:xfrm>
            <a:off x="5321300" y="4422775"/>
            <a:ext cx="11334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José Manuel Heredia Guerrero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Jardinero (3)-(13)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40" name="Text Box 42"/>
          <p:cNvSpPr txBox="1">
            <a:spLocks noChangeArrowheads="1"/>
          </p:cNvSpPr>
          <p:nvPr/>
        </p:nvSpPr>
        <p:spPr bwMode="auto">
          <a:xfrm>
            <a:off x="330200" y="5178425"/>
            <a:ext cx="13874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María Elena Martínez Rdz.</a:t>
            </a:r>
          </a:p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Ma. Ofelia Rdz. Mendoza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*María del Socorro Orozco Villaseñor 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  <a:endParaRPr lang="es-ES" altLang="en-US" sz="70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>
              <a:latin typeface="Arial" panose="020B0604020202020204" pitchFamily="34" charset="0"/>
            </a:endParaRPr>
          </a:p>
        </p:txBody>
      </p:sp>
      <p:sp>
        <p:nvSpPr>
          <p:cNvPr id="13341" name="Text Box 47"/>
          <p:cNvSpPr txBox="1">
            <a:spLocks noChangeArrowheads="1"/>
          </p:cNvSpPr>
          <p:nvPr/>
        </p:nvSpPr>
        <p:spPr bwMode="auto">
          <a:xfrm>
            <a:off x="2065338" y="4430713"/>
            <a:ext cx="10874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Adelaida Zúñiga Mendoza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42" name="Line 49"/>
          <p:cNvSpPr>
            <a:spLocks noChangeShapeType="1"/>
          </p:cNvSpPr>
          <p:nvPr/>
        </p:nvSpPr>
        <p:spPr bwMode="auto">
          <a:xfrm flipV="1">
            <a:off x="5072063" y="413385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3" name="Rectangle 50"/>
          <p:cNvSpPr>
            <a:spLocks noChangeArrowheads="1"/>
          </p:cNvSpPr>
          <p:nvPr/>
        </p:nvSpPr>
        <p:spPr bwMode="auto">
          <a:xfrm>
            <a:off x="4438650" y="6111875"/>
            <a:ext cx="1266825" cy="712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44" name="Text Box 52"/>
          <p:cNvSpPr txBox="1">
            <a:spLocks noChangeArrowheads="1"/>
          </p:cNvSpPr>
          <p:nvPr/>
        </p:nvSpPr>
        <p:spPr bwMode="auto">
          <a:xfrm>
            <a:off x="4440238" y="6402388"/>
            <a:ext cx="12477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María del Carmen Flores</a:t>
            </a:r>
          </a:p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Maribel Torres Coronado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Mozo de Oficina (2)-(08)</a:t>
            </a:r>
          </a:p>
        </p:txBody>
      </p:sp>
      <p:sp>
        <p:nvSpPr>
          <p:cNvPr id="13345" name="Text Box 53"/>
          <p:cNvSpPr txBox="1">
            <a:spLocks noChangeArrowheads="1"/>
          </p:cNvSpPr>
          <p:nvPr/>
        </p:nvSpPr>
        <p:spPr bwMode="auto">
          <a:xfrm>
            <a:off x="4527550" y="6138863"/>
            <a:ext cx="10874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Intendencia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1861550" y="787400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13349" name="Line 19"/>
          <p:cNvSpPr>
            <a:spLocks noChangeShapeType="1"/>
          </p:cNvSpPr>
          <p:nvPr/>
        </p:nvSpPr>
        <p:spPr bwMode="auto">
          <a:xfrm>
            <a:off x="4449763" y="6402388"/>
            <a:ext cx="1262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0" name="Text Box 33"/>
          <p:cNvSpPr txBox="1">
            <a:spLocks noChangeArrowheads="1"/>
          </p:cNvSpPr>
          <p:nvPr/>
        </p:nvSpPr>
        <p:spPr bwMode="auto">
          <a:xfrm>
            <a:off x="1798638" y="5018088"/>
            <a:ext cx="16970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Lavandería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51" name="Line 18"/>
          <p:cNvSpPr>
            <a:spLocks noChangeShapeType="1"/>
          </p:cNvSpPr>
          <p:nvPr/>
        </p:nvSpPr>
        <p:spPr bwMode="auto">
          <a:xfrm>
            <a:off x="2017713" y="51768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4" name="Rectangle 22"/>
          <p:cNvSpPr>
            <a:spLocks noChangeArrowheads="1"/>
          </p:cNvSpPr>
          <p:nvPr/>
        </p:nvSpPr>
        <p:spPr bwMode="auto">
          <a:xfrm>
            <a:off x="442913" y="428625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53" name="Line 17"/>
          <p:cNvSpPr>
            <a:spLocks noChangeShapeType="1"/>
          </p:cNvSpPr>
          <p:nvPr/>
        </p:nvSpPr>
        <p:spPr bwMode="auto">
          <a:xfrm>
            <a:off x="441325" y="4457700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4" name="Text Box 32"/>
          <p:cNvSpPr txBox="1">
            <a:spLocks noChangeArrowheads="1"/>
          </p:cNvSpPr>
          <p:nvPr/>
        </p:nvSpPr>
        <p:spPr bwMode="auto">
          <a:xfrm>
            <a:off x="452438" y="4260850"/>
            <a:ext cx="12382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Cocina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55" name="Text Box 38"/>
          <p:cNvSpPr txBox="1">
            <a:spLocks noChangeArrowheads="1"/>
          </p:cNvSpPr>
          <p:nvPr/>
        </p:nvSpPr>
        <p:spPr bwMode="auto">
          <a:xfrm>
            <a:off x="522288" y="4411663"/>
            <a:ext cx="1087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Ma. Esperanza Castillo Palomo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</a:p>
          <a:p>
            <a:pPr algn="ctr" eaLnBrk="1" hangingPunct="1"/>
            <a:endParaRPr lang="es-MX" altLang="en-US" sz="700">
              <a:latin typeface="Arial" panose="020B0604020202020204" pitchFamily="34" charset="0"/>
            </a:endParaRPr>
          </a:p>
        </p:txBody>
      </p:sp>
      <p:sp>
        <p:nvSpPr>
          <p:cNvPr id="13356" name="Line 17"/>
          <p:cNvSpPr>
            <a:spLocks noChangeShapeType="1"/>
          </p:cNvSpPr>
          <p:nvPr/>
        </p:nvSpPr>
        <p:spPr bwMode="auto">
          <a:xfrm>
            <a:off x="444500" y="5194300"/>
            <a:ext cx="120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7" name="Text Box 32"/>
          <p:cNvSpPr txBox="1">
            <a:spLocks noChangeArrowheads="1"/>
          </p:cNvSpPr>
          <p:nvPr/>
        </p:nvSpPr>
        <p:spPr bwMode="auto">
          <a:xfrm>
            <a:off x="406400" y="4996055"/>
            <a:ext cx="12382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Cocina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cxnSp>
        <p:nvCxnSpPr>
          <p:cNvPr id="13358" name="156 Conector recto"/>
          <p:cNvCxnSpPr>
            <a:cxnSpLocks noChangeShapeType="1"/>
          </p:cNvCxnSpPr>
          <p:nvPr/>
        </p:nvCxnSpPr>
        <p:spPr bwMode="auto">
          <a:xfrm rot="16200000" flipH="1">
            <a:off x="-484187" y="5419725"/>
            <a:ext cx="170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8" name="Rectangle 125"/>
          <p:cNvSpPr>
            <a:spLocks noChangeArrowheads="1"/>
          </p:cNvSpPr>
          <p:nvPr/>
        </p:nvSpPr>
        <p:spPr bwMode="auto">
          <a:xfrm>
            <a:off x="3657600" y="50101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360" name="Text Box 47"/>
          <p:cNvSpPr txBox="1">
            <a:spLocks noChangeArrowheads="1"/>
          </p:cNvSpPr>
          <p:nvPr/>
        </p:nvSpPr>
        <p:spPr bwMode="auto">
          <a:xfrm>
            <a:off x="3657600" y="5072063"/>
            <a:ext cx="1189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Apoyo Mantenimiento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3" name="Rectangle 125"/>
          <p:cNvSpPr>
            <a:spLocks noChangeArrowheads="1"/>
          </p:cNvSpPr>
          <p:nvPr/>
        </p:nvSpPr>
        <p:spPr bwMode="auto">
          <a:xfrm>
            <a:off x="444500" y="6002338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362" name="Text Box 47"/>
          <p:cNvSpPr txBox="1">
            <a:spLocks noChangeArrowheads="1"/>
          </p:cNvSpPr>
          <p:nvPr/>
        </p:nvSpPr>
        <p:spPr bwMode="auto">
          <a:xfrm>
            <a:off x="444500" y="6064250"/>
            <a:ext cx="118903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Apoyo Cocina Turno Especial</a:t>
            </a:r>
          </a:p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(1)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66" name="Line 68"/>
          <p:cNvSpPr>
            <a:spLocks noChangeShapeType="1"/>
          </p:cNvSpPr>
          <p:nvPr/>
        </p:nvSpPr>
        <p:spPr bwMode="auto">
          <a:xfrm flipH="1">
            <a:off x="1924050" y="3460750"/>
            <a:ext cx="14859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67" name="Text Box 141"/>
          <p:cNvSpPr txBox="1">
            <a:spLocks noChangeArrowheads="1"/>
          </p:cNvSpPr>
          <p:nvPr/>
        </p:nvSpPr>
        <p:spPr bwMode="auto">
          <a:xfrm>
            <a:off x="4791075" y="8064500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La C.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>
                <a:latin typeface="Arial" panose="020B0604020202020204" pitchFamily="34" charset="0"/>
              </a:rPr>
              <a:t>Celis</a:t>
            </a:r>
            <a:r>
              <a:rPr lang="es-ES" altLang="en-US" sz="600" dirty="0">
                <a:latin typeface="Arial" panose="020B0604020202020204" pitchFamily="34" charset="0"/>
              </a:rPr>
              <a:t>. Titular del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Centro 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>
                <a:latin typeface="Arial" panose="020B0604020202020204" pitchFamily="34" charset="0"/>
              </a:rPr>
              <a:t>Julio 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>
                <a:latin typeface="Arial" panose="020B0604020202020204" pitchFamily="34" charset="0"/>
              </a:rPr>
              <a:t>17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Firma:_________________________________</a:t>
            </a: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2797175" y="1590675"/>
            <a:ext cx="1282700" cy="6000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2855913" y="1766888"/>
            <a:ext cx="11763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2" name="Line 68"/>
          <p:cNvSpPr>
            <a:spLocks noChangeShapeType="1"/>
          </p:cNvSpPr>
          <p:nvPr/>
        </p:nvSpPr>
        <p:spPr bwMode="auto">
          <a:xfrm flipH="1">
            <a:off x="3398044" y="3460750"/>
            <a:ext cx="14859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2762249" y="8256432"/>
            <a:ext cx="1954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s-MX" altLang="en-US" sz="700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>
                <a:latin typeface="Arial" panose="020B0604020202020204" pitchFamily="34" charset="0"/>
              </a:rPr>
              <a:t>10 Personal de 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>
                <a:solidFill>
                  <a:srgbClr val="CC3300"/>
                </a:solidFill>
                <a:latin typeface="Arial" panose="020B0604020202020204" pitchFamily="34" charset="0"/>
              </a:rPr>
              <a:t>03 Honorarios Asimilables a Sueldos</a:t>
            </a:r>
          </a:p>
          <a:p>
            <a:pPr eaLnBrk="1" hangingPunct="1"/>
            <a:r>
              <a:rPr lang="es-MX" altLang="en-US" sz="700" b="1" i="1" dirty="0">
                <a:latin typeface="Arial" panose="020B0604020202020204" pitchFamily="34" charset="0"/>
              </a:rPr>
              <a:t>Total 13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4327525" y="8464395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2" name="Line 220"/>
          <p:cNvSpPr>
            <a:spLocks noChangeShapeType="1"/>
          </p:cNvSpPr>
          <p:nvPr/>
        </p:nvSpPr>
        <p:spPr bwMode="auto">
          <a:xfrm>
            <a:off x="4324350" y="8585939"/>
            <a:ext cx="346075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DD80814-69E2-47FC-B7BA-4C5191781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95710" y="3188805"/>
            <a:ext cx="1237595" cy="55478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5C898AD0-8F87-463B-ADA4-5BE3451D9FB7}"/>
              </a:ext>
            </a:extLst>
          </p:cNvPr>
          <p:cNvSpPr/>
          <p:nvPr/>
        </p:nvSpPr>
        <p:spPr>
          <a:xfrm>
            <a:off x="4875826" y="3307499"/>
            <a:ext cx="12955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n-US" sz="800" b="1" dirty="0">
                <a:latin typeface="Arial" panose="020B0604020202020204" pitchFamily="34" charset="0"/>
              </a:rPr>
              <a:t>Apoyo </a:t>
            </a:r>
            <a:r>
              <a:rPr lang="es-MX" altLang="en-US" sz="800" b="1" dirty="0" err="1">
                <a:latin typeface="Arial" panose="020B0604020202020204" pitchFamily="34" charset="0"/>
              </a:rPr>
              <a:t>Administracion</a:t>
            </a:r>
            <a:endParaRPr lang="es-MX" altLang="en-US" sz="800" b="1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800" b="1" dirty="0">
                <a:latin typeface="Arial" panose="020B0604020202020204" pitchFamily="34" charset="0"/>
              </a:rPr>
              <a:t>(1)</a:t>
            </a:r>
            <a:endParaRPr lang="es-ES" altLang="en-US" sz="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434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4342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434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4349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435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2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4343" name="Text Box 61"/>
          <p:cNvSpPr txBox="1">
            <a:spLocks noChangeArrowheads="1"/>
          </p:cNvSpPr>
          <p:nvPr/>
        </p:nvSpPr>
        <p:spPr bwMode="auto">
          <a:xfrm>
            <a:off x="4111625" y="8308535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4" name="Text Box 62"/>
          <p:cNvSpPr txBox="1">
            <a:spLocks noChangeArrowheads="1"/>
          </p:cNvSpPr>
          <p:nvPr/>
        </p:nvSpPr>
        <p:spPr bwMode="auto">
          <a:xfrm>
            <a:off x="3802856" y="8582539"/>
            <a:ext cx="277812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5" name="Rectangle 63"/>
          <p:cNvSpPr>
            <a:spLocks noChangeArrowheads="1"/>
          </p:cNvSpPr>
          <p:nvPr/>
        </p:nvSpPr>
        <p:spPr bwMode="auto">
          <a:xfrm>
            <a:off x="1937544" y="8337807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6" name="Text Box 64"/>
          <p:cNvSpPr txBox="1">
            <a:spLocks noChangeArrowheads="1"/>
          </p:cNvSpPr>
          <p:nvPr/>
        </p:nvSpPr>
        <p:spPr bwMode="auto">
          <a:xfrm>
            <a:off x="2008430" y="866498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7" name="Text Box 65"/>
          <p:cNvSpPr txBox="1">
            <a:spLocks noChangeArrowheads="1"/>
          </p:cNvSpPr>
          <p:nvPr/>
        </p:nvSpPr>
        <p:spPr bwMode="auto">
          <a:xfrm>
            <a:off x="1587500" y="100806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el funcionamiento del Albergue así como Coordinar las acciones interdisciplinarias para lograr cumplir los objetivos del Centro en beneficio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por acuerdo de la Junta de Gobierno, con poder general para pleitos y cobranzas, con todas las facultades y obligaciones legales.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Ejecutar los acuerdos y resoluciones que emita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Nombrar y remover a los empleados del Centro con aprobación de la Junta de Gobierno, así como determinar sus atribuciones en términos de su decreto, con apego al presupuesto aprobado y demás disposiciones aplicables.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Presentar, para su aprobación, los planes de trabajo, propuesta de presupuesto, informes de actividades y estados financieros anuales del Organismo y someterlo a la consideración de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tareas de difusión relacionadas con el objeto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Suscribir, previo acuerdo de la Junta de Gobierno, acuerdos o convenios con dependencias y entidades de la Administración Pública Federal, con las Entidades Federativas, con los Municipios y con los Organismos del sector público, privado y social, en materia de su competencia.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 a la Junta de Gobierno un informe anual de las actividades realizadas y de los resultados obtenidos, acompañando los informes específicos requeridos.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5363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5364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5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5366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5372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373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5374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5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6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5367" name="Text Box 62"/>
          <p:cNvSpPr txBox="1">
            <a:spLocks noChangeArrowheads="1"/>
          </p:cNvSpPr>
          <p:nvPr/>
        </p:nvSpPr>
        <p:spPr bwMode="auto">
          <a:xfrm>
            <a:off x="4141787" y="8611824"/>
            <a:ext cx="2574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68" name="Rectangle 63"/>
          <p:cNvSpPr>
            <a:spLocks noChangeArrowheads="1"/>
          </p:cNvSpPr>
          <p:nvPr/>
        </p:nvSpPr>
        <p:spPr bwMode="auto">
          <a:xfrm>
            <a:off x="1909763" y="8344765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5369" name="Text Box 64"/>
          <p:cNvSpPr txBox="1">
            <a:spLocks noChangeArrowheads="1"/>
          </p:cNvSpPr>
          <p:nvPr/>
        </p:nvSpPr>
        <p:spPr bwMode="auto">
          <a:xfrm>
            <a:off x="2010573" y="867981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70" name="Text Box 65"/>
          <p:cNvSpPr txBox="1">
            <a:spLocks noChangeArrowheads="1"/>
          </p:cNvSpPr>
          <p:nvPr/>
        </p:nvSpPr>
        <p:spPr bwMode="auto">
          <a:xfrm>
            <a:off x="1581150" y="1009650"/>
            <a:ext cx="5159375" cy="729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el inventario propiedad del Centro, manteniéndolo actualizado, para someterlo a consideración de la Junta de Gobierno.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o rechazar provisionalmente las solicitudes de ingreso de los niños, determinando el tipo de atención que se les deba brindar.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el Decreto y el Reglamento le confieran.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la integración del expediente de cada uno de los niños, agregando la información confidencial relativa a la o las causas de ingreso del niño que sea proporcionada por la Procuraduría de Protección de Niñas, Niños, Adolescentes, la Mujer, la Familia y el Adulto Mayor, ordenando su resguardo como confidencial.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Manuales de Organización y Procedimientos con acciones que comprendan una atención integral y aspectos básicos para la formación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Ejercer la tutela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Formar parte del Consejo Técnico de Adopciones del Sistema para el Desarrollo Integral de la Familia del Estado de San Luis Potosí, como consejero, asistiendo a las juntas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el programa de trabajo de las diversas áreas las que deberán establecer las estrategias educativo formativas de los niños, informando a la Junta de Gobierno.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juntas de seguimiento que junto con Procuraduría de Protección de Niñas, Niños, Adolescentes, la Mujer, la Familia y el Adulto Mayor, se realizan mensualmente a fin de dar seguimiento a los aspectos jurídicos e intercambiar información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Convocar a las reuniones que considere necesarias con el equipo de trabajo del Centro a fin de que se cumpla con el objetivo del mismo y se evalúen las actividades de cada área.</a:t>
            </a:r>
          </a:p>
        </p:txBody>
      </p:sp>
      <p:sp>
        <p:nvSpPr>
          <p:cNvPr id="15371" name="Text Box 61"/>
          <p:cNvSpPr txBox="1">
            <a:spLocks noChangeArrowheads="1"/>
          </p:cNvSpPr>
          <p:nvPr/>
        </p:nvSpPr>
        <p:spPr bwMode="auto">
          <a:xfrm>
            <a:off x="4179888" y="8305293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6387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88" name="Text Box 4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6389" name="Group 64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6395" name="Rectangle 6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s-ES" altLang="en-US"/>
                <a:t> </a:t>
              </a:r>
            </a:p>
          </p:txBody>
        </p:sp>
        <p:sp>
          <p:nvSpPr>
            <p:cNvPr id="16396" name="Text Box 6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397" name="Line 6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8" name="Line 6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9" name="Text Box 6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6390" name="Text Box 71"/>
          <p:cNvSpPr txBox="1">
            <a:spLocks noChangeArrowheads="1"/>
          </p:cNvSpPr>
          <p:nvPr/>
        </p:nvSpPr>
        <p:spPr bwMode="auto">
          <a:xfrm>
            <a:off x="3932916" y="8568321"/>
            <a:ext cx="269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1" name="Rectangle 72"/>
          <p:cNvSpPr>
            <a:spLocks noChangeArrowheads="1"/>
          </p:cNvSpPr>
          <p:nvPr/>
        </p:nvSpPr>
        <p:spPr bwMode="auto">
          <a:xfrm>
            <a:off x="1937544" y="8353928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6392" name="Text Box 73"/>
          <p:cNvSpPr txBox="1">
            <a:spLocks noChangeArrowheads="1"/>
          </p:cNvSpPr>
          <p:nvPr/>
        </p:nvSpPr>
        <p:spPr bwMode="auto">
          <a:xfrm>
            <a:off x="1978063" y="8647338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3" name="Text Box 75"/>
          <p:cNvSpPr txBox="1">
            <a:spLocks noChangeArrowheads="1"/>
          </p:cNvSpPr>
          <p:nvPr/>
        </p:nvSpPr>
        <p:spPr bwMode="auto">
          <a:xfrm>
            <a:off x="1581150" y="1009650"/>
            <a:ext cx="5153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Autorizar el ingreso de los niños al Centro que hayan sido canalizados mediante oficio  por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Mayor, siempre y cuando dicho niño cumpla con los requisitos de admisión del Centro.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toda clase de autoridades para actos de administración.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394" name="Text Box 61"/>
          <p:cNvSpPr txBox="1">
            <a:spLocks noChangeArrowheads="1"/>
          </p:cNvSpPr>
          <p:nvPr/>
        </p:nvSpPr>
        <p:spPr bwMode="auto">
          <a:xfrm>
            <a:off x="4194175" y="8295622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2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3" y="8674010"/>
            <a:ext cx="2233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0" y="8671649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3" y="1001713"/>
            <a:ext cx="515302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</a:t>
            </a:r>
          </a:p>
          <a:p>
            <a:pPr algn="ctr"/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Apoyar en todas las funciones relacionadas con la Dirección General.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Archivar documentación de Dirección,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Redactar y transcribir oficios, escritos, memorándums y cualquier documento que se le indique de  la 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remitir la correspondencia interna y externa a los destinatarios.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realizar llamadas telefónicas, envío de fax según lo requiera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Capturar todos los formatos que requiera el Centro en tiempo y forma.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a los usuarios que soliciten información y turnar según se requiera su asunto al área que corresponda.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captura del inventario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siempre y cuando no afecte el trabajo de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bitácora de copias que se requieran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Solicitar vía telefónica presupuestos a diferentes proveedores.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 vales de gasolina y llevar el control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8435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436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8437" name="Rectangle 31"/>
          <p:cNvSpPr>
            <a:spLocks noChangeArrowheads="1"/>
          </p:cNvSpPr>
          <p:nvPr/>
        </p:nvSpPr>
        <p:spPr bwMode="auto">
          <a:xfrm>
            <a:off x="2622550" y="630238"/>
            <a:ext cx="31146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n-US">
              <a:cs typeface="Arial" panose="020B0604020202020204" pitchFamily="34" charset="0"/>
            </a:endParaRPr>
          </a:p>
        </p:txBody>
      </p:sp>
      <p:grpSp>
        <p:nvGrpSpPr>
          <p:cNvPr id="18438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8444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8445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446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7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8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8439" name="Rectangle 38"/>
          <p:cNvSpPr>
            <a:spLocks noChangeArrowheads="1"/>
          </p:cNvSpPr>
          <p:nvPr/>
        </p:nvSpPr>
        <p:spPr bwMode="auto">
          <a:xfrm>
            <a:off x="1934600" y="8354394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8440" name="Text Box 40"/>
          <p:cNvSpPr txBox="1">
            <a:spLocks noChangeArrowheads="1"/>
          </p:cNvSpPr>
          <p:nvPr/>
        </p:nvSpPr>
        <p:spPr bwMode="auto">
          <a:xfrm>
            <a:off x="4559175" y="8679657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1" name="Text Box 41"/>
          <p:cNvSpPr txBox="1">
            <a:spLocks noChangeArrowheads="1"/>
          </p:cNvSpPr>
          <p:nvPr/>
        </p:nvSpPr>
        <p:spPr bwMode="auto">
          <a:xfrm>
            <a:off x="1798859" y="8676634"/>
            <a:ext cx="21371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2" name="Text Box 42"/>
          <p:cNvSpPr txBox="1">
            <a:spLocks noChangeArrowheads="1"/>
          </p:cNvSpPr>
          <p:nvPr/>
        </p:nvSpPr>
        <p:spPr bwMode="auto">
          <a:xfrm>
            <a:off x="1587500" y="1011238"/>
            <a:ext cx="5153025" cy="790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Coordinar la educación básica y el desarrollo de programas emanados del Sistema Educativo Estatal Regular para completar llevar a cabo la formación integral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las autoridades educativas correspondientes y comunicar a los maestros y a dirección, los acuerdos que se recibe de la inspección del SEER (Sistema Educativo Estatal Regular).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la elaboración de la documentación oficial, solicitada por las autoridades educativas. (SEER)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el movimiento de altas y bajas de los niños ante la SEER, así como participar en reuniones unilaterales.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del área académica anual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Promover la elaboración de proyectos y la realización de acciones que propicie el desarrollo de actividades académicas, tecnológicas, culturales, deportivas y sociales con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Asignar en coordinación con el Director General del Centro, los grupos académicos, sus horarios, así como a los maestros sus comisiones de trabajo.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con los maestros La Ruta de Mejora Escolar, dentro del los CTE ( Consejos Técnicos Escolares ) y reportar la misma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los avances programáticos, los registros de asistencia, los cuadernos de preparación de clase y las boletas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9459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460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9461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9467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9468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9469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0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1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462" name="Rectangle 38"/>
          <p:cNvSpPr>
            <a:spLocks noChangeArrowheads="1"/>
          </p:cNvSpPr>
          <p:nvPr/>
        </p:nvSpPr>
        <p:spPr bwMode="auto">
          <a:xfrm>
            <a:off x="1934369" y="833356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9463" name="Text Box 40"/>
          <p:cNvSpPr txBox="1">
            <a:spLocks noChangeArrowheads="1"/>
          </p:cNvSpPr>
          <p:nvPr/>
        </p:nvSpPr>
        <p:spPr bwMode="auto">
          <a:xfrm>
            <a:off x="4606174" y="87272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4" name="Text Box 41"/>
          <p:cNvSpPr txBox="1">
            <a:spLocks noChangeArrowheads="1"/>
          </p:cNvSpPr>
          <p:nvPr/>
        </p:nvSpPr>
        <p:spPr bwMode="auto">
          <a:xfrm>
            <a:off x="1787839" y="8735123"/>
            <a:ext cx="2180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 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5" name="Text Box 42"/>
          <p:cNvSpPr txBox="1">
            <a:spLocks noChangeArrowheads="1"/>
          </p:cNvSpPr>
          <p:nvPr/>
        </p:nvSpPr>
        <p:spPr bwMode="auto">
          <a:xfrm>
            <a:off x="1582738" y="1017588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ctr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Director General del Centro, para informar detalladamente del avance académico de los niños y del trabajo académico realizado,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cada uno de los maestros para coordinar y supervisar su  desempeño, dar una retroalimentación y dar seguimiento al plan anual de trabajo presentado.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área de psicología para tratar los aspectos conductuales de los niños y acudir constantemente a esta área, ante una necesidad,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al personal docente el material didáctico que necesite para realizar eficientemente su trabajo.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las evaluaciones mensuales y bimestrales así como las boletas de calificaciones.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Apoyar, coordinar, supervisar y apoyar las actividades especiales y extracurriculares que llevan a cabo los externos, bajo la supervisión del Director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siempre informado al Director General del Centro de las incidencias que se presenten.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del Centro y la Junta de Gobierno.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9466" name="Text Box 61"/>
          <p:cNvSpPr txBox="1">
            <a:spLocks noChangeArrowheads="1"/>
          </p:cNvSpPr>
          <p:nvPr/>
        </p:nvSpPr>
        <p:spPr bwMode="auto">
          <a:xfrm>
            <a:off x="4081895" y="8266798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708025" y="2670175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3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4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485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20486" name="Group 31"/>
          <p:cNvGrpSpPr>
            <a:grpSpLocks/>
          </p:cNvGrpSpPr>
          <p:nvPr/>
        </p:nvGrpSpPr>
        <p:grpSpPr bwMode="auto">
          <a:xfrm>
            <a:off x="1589880" y="8273974"/>
            <a:ext cx="5141913" cy="771525"/>
            <a:chOff x="994" y="5112"/>
            <a:chExt cx="3246" cy="338"/>
          </a:xfrm>
        </p:grpSpPr>
        <p:sp>
          <p:nvSpPr>
            <p:cNvPr id="20492" name="Rectangle 32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0493" name="Text Box 33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0494" name="Line 34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5" name="Line 35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6" name="Text Box 36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0487" name="Rectangle 37"/>
          <p:cNvSpPr>
            <a:spLocks noChangeArrowheads="1"/>
          </p:cNvSpPr>
          <p:nvPr/>
        </p:nvSpPr>
        <p:spPr bwMode="auto">
          <a:xfrm>
            <a:off x="1943409" y="834116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20488" name="Text Box 39"/>
          <p:cNvSpPr txBox="1">
            <a:spLocks noChangeArrowheads="1"/>
          </p:cNvSpPr>
          <p:nvPr/>
        </p:nvSpPr>
        <p:spPr bwMode="auto">
          <a:xfrm>
            <a:off x="4610267" y="87684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89" name="Text Box 40"/>
          <p:cNvSpPr txBox="1">
            <a:spLocks noChangeArrowheads="1"/>
          </p:cNvSpPr>
          <p:nvPr/>
        </p:nvSpPr>
        <p:spPr bwMode="auto">
          <a:xfrm>
            <a:off x="1598471" y="8766774"/>
            <a:ext cx="2546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Perla Esperanza Márquez Delgado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90" name="Text Box 41"/>
          <p:cNvSpPr txBox="1">
            <a:spLocks noChangeArrowheads="1"/>
          </p:cNvSpPr>
          <p:nvPr/>
        </p:nvSpPr>
        <p:spPr bwMode="auto">
          <a:xfrm>
            <a:off x="1581150" y="1028700"/>
            <a:ext cx="515937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SECRETARIA  ACADÉMICA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  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Realizar las actividades secretariales así como apoyar en el análisis del trabajo anual de la primaria de acuerdo a los lineamientos del Sistema Educativo Estatal Regular.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Redactar y transcribir la documentación necesaria para el buen desempeño del área académica.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corriente los expedientes de los alumnos,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la documentación solicitada por el Sistema Educativo Estatal Regular.</a:t>
            </a:r>
          </a:p>
          <a:p>
            <a:pPr algn="just">
              <a:buFontTx/>
              <a:buChar char="•"/>
            </a:pP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Ordenar y archivar la documentación escolar.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el control del inventario de material educativo,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Sacar  fotocopiado de la documentación correspondiente.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Proporcionar informe académico del alumno cuando así lo requiera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sean encomendadas por la Coordinadora  Académica o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81895" y="8308442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8" name="Group 18"/>
          <p:cNvGrpSpPr>
            <a:grpSpLocks/>
          </p:cNvGrpSpPr>
          <p:nvPr/>
        </p:nvGrpSpPr>
        <p:grpSpPr bwMode="auto">
          <a:xfrm>
            <a:off x="1587499" y="8279626"/>
            <a:ext cx="5124451" cy="771525"/>
            <a:chOff x="994" y="5112"/>
            <a:chExt cx="3246" cy="338"/>
          </a:xfrm>
        </p:grpSpPr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780506" y="8766779"/>
            <a:ext cx="29860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30" name="36 Rectángulo"/>
          <p:cNvSpPr>
            <a:spLocks noChangeArrowheads="1"/>
          </p:cNvSpPr>
          <p:nvPr/>
        </p:nvSpPr>
        <p:spPr bwMode="auto">
          <a:xfrm>
            <a:off x="1985963" y="8318431"/>
            <a:ext cx="4575175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9396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5912" y="1009650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598613" y="8269872"/>
            <a:ext cx="5113337" cy="771525"/>
            <a:chOff x="1587500" y="8097654"/>
            <a:chExt cx="5141912" cy="771525"/>
          </a:xfrm>
        </p:grpSpPr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1587500" y="8097654"/>
              <a:ext cx="5141912" cy="771525"/>
              <a:chOff x="994" y="5112"/>
              <a:chExt cx="3246" cy="338"/>
            </a:xfrm>
          </p:grpSpPr>
          <p:sp>
            <p:nvSpPr>
              <p:cNvPr id="22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2743199" y="8480032"/>
              <a:ext cx="29860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1" name="36 Rectángulo"/>
            <p:cNvSpPr>
              <a:spLocks noChangeArrowheads="1"/>
            </p:cNvSpPr>
            <p:nvPr/>
          </p:nvSpPr>
          <p:spPr bwMode="auto">
            <a:xfrm>
              <a:off x="1948656" y="8136459"/>
              <a:ext cx="4575175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293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8585" y="1022452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581150" y="7783513"/>
            <a:ext cx="5203029" cy="1323975"/>
            <a:chOff x="1581150" y="7783513"/>
            <a:chExt cx="5203029" cy="1323975"/>
          </a:xfrm>
        </p:grpSpPr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1581150" y="7783513"/>
              <a:ext cx="5141913" cy="13239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140200" y="7786847"/>
              <a:ext cx="3175" cy="1320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581150" y="8189913"/>
              <a:ext cx="5141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931987" y="7898768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23" name="Text Box 26"/>
            <p:cNvSpPr txBox="1">
              <a:spLocks noChangeArrowheads="1"/>
            </p:cNvSpPr>
            <p:nvPr/>
          </p:nvSpPr>
          <p:spPr bwMode="auto">
            <a:xfrm>
              <a:off x="4583349" y="8510588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662191" y="8276432"/>
              <a:ext cx="23653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María de Lourdes Martínez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Hdz</a:t>
              </a:r>
              <a:r>
                <a:rPr lang="es-MX" altLang="en-US" sz="1200" dirty="0">
                  <a:latin typeface="Arial" panose="020B0604020202020204" pitchFamily="34" charset="0"/>
                </a:rPr>
                <a:t>.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1793159" y="8733632"/>
              <a:ext cx="21034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M. Cervantes Fraga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cxnSp>
          <p:nvCxnSpPr>
            <p:cNvPr id="26" name="18 Conector recto"/>
            <p:cNvCxnSpPr>
              <a:cxnSpLocks noChangeShapeType="1"/>
            </p:cNvCxnSpPr>
            <p:nvPr/>
          </p:nvCxnSpPr>
          <p:spPr bwMode="auto">
            <a:xfrm flipV="1">
              <a:off x="1581150" y="8637588"/>
              <a:ext cx="2562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Text Box 61"/>
            <p:cNvSpPr txBox="1">
              <a:spLocks noChangeArrowheads="1"/>
            </p:cNvSpPr>
            <p:nvPr/>
          </p:nvSpPr>
          <p:spPr bwMode="auto">
            <a:xfrm>
              <a:off x="4106067" y="7852830"/>
              <a:ext cx="2678112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7500" y="1011236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1581150" y="7783513"/>
            <a:ext cx="5203029" cy="1323975"/>
            <a:chOff x="1581150" y="7783513"/>
            <a:chExt cx="5203029" cy="1323975"/>
          </a:xfrm>
        </p:grpSpPr>
        <p:sp>
          <p:nvSpPr>
            <p:cNvPr id="22534" name="Rectangle 19"/>
            <p:cNvSpPr>
              <a:spLocks noChangeArrowheads="1"/>
            </p:cNvSpPr>
            <p:nvPr/>
          </p:nvSpPr>
          <p:spPr bwMode="auto">
            <a:xfrm>
              <a:off x="1581150" y="7783513"/>
              <a:ext cx="5141913" cy="13239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2535" name="Line 21"/>
            <p:cNvSpPr>
              <a:spLocks noChangeShapeType="1"/>
            </p:cNvSpPr>
            <p:nvPr/>
          </p:nvSpPr>
          <p:spPr bwMode="auto">
            <a:xfrm>
              <a:off x="4140200" y="7786847"/>
              <a:ext cx="3175" cy="1320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536" name="Line 22"/>
            <p:cNvSpPr>
              <a:spLocks noChangeShapeType="1"/>
            </p:cNvSpPr>
            <p:nvPr/>
          </p:nvSpPr>
          <p:spPr bwMode="auto">
            <a:xfrm>
              <a:off x="1581150" y="8189913"/>
              <a:ext cx="5141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537" name="Rectangle 24"/>
            <p:cNvSpPr>
              <a:spLocks noChangeArrowheads="1"/>
            </p:cNvSpPr>
            <p:nvPr/>
          </p:nvSpPr>
          <p:spPr bwMode="auto">
            <a:xfrm>
              <a:off x="1931987" y="7898768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22538" name="Text Box 26"/>
            <p:cNvSpPr txBox="1">
              <a:spLocks noChangeArrowheads="1"/>
            </p:cNvSpPr>
            <p:nvPr/>
          </p:nvSpPr>
          <p:spPr bwMode="auto">
            <a:xfrm>
              <a:off x="4583349" y="8510588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2539" name="Text Box 13"/>
            <p:cNvSpPr txBox="1">
              <a:spLocks noChangeArrowheads="1"/>
            </p:cNvSpPr>
            <p:nvPr/>
          </p:nvSpPr>
          <p:spPr bwMode="auto">
            <a:xfrm>
              <a:off x="1662191" y="8276432"/>
              <a:ext cx="23653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María de Lourdes Martínez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Hdz</a:t>
              </a:r>
              <a:r>
                <a:rPr lang="es-MX" altLang="en-US" sz="1200" dirty="0">
                  <a:latin typeface="Arial" panose="020B0604020202020204" pitchFamily="34" charset="0"/>
                </a:rPr>
                <a:t>.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1793159" y="8733632"/>
              <a:ext cx="21034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M. Cervantes Fraga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cxnSp>
          <p:nvCxnSpPr>
            <p:cNvPr id="22542" name="18 Conector recto"/>
            <p:cNvCxnSpPr>
              <a:cxnSpLocks noChangeShapeType="1"/>
            </p:cNvCxnSpPr>
            <p:nvPr/>
          </p:nvCxnSpPr>
          <p:spPr bwMode="auto">
            <a:xfrm flipV="1">
              <a:off x="1581150" y="8637588"/>
              <a:ext cx="2562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543" name="Text Box 61"/>
            <p:cNvSpPr txBox="1">
              <a:spLocks noChangeArrowheads="1"/>
            </p:cNvSpPr>
            <p:nvPr/>
          </p:nvSpPr>
          <p:spPr bwMode="auto">
            <a:xfrm>
              <a:off x="4106067" y="7852830"/>
              <a:ext cx="2678112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1589088" y="8266113"/>
            <a:ext cx="5141912" cy="771525"/>
            <a:chOff x="1589088" y="8266113"/>
            <a:chExt cx="5141912" cy="771525"/>
          </a:xfrm>
        </p:grpSpPr>
        <p:grpSp>
          <p:nvGrpSpPr>
            <p:cNvPr id="28" name="Group 18"/>
            <p:cNvGrpSpPr>
              <a:grpSpLocks/>
            </p:cNvGrpSpPr>
            <p:nvPr/>
          </p:nvGrpSpPr>
          <p:grpSpPr bwMode="auto">
            <a:xfrm>
              <a:off x="1589088" y="8266113"/>
              <a:ext cx="5141912" cy="771525"/>
              <a:chOff x="994" y="5112"/>
              <a:chExt cx="3246" cy="338"/>
            </a:xfrm>
          </p:grpSpPr>
          <p:sp>
            <p:nvSpPr>
              <p:cNvPr id="33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21"/>
              <p:cNvSpPr>
                <a:spLocks noChangeShapeType="1"/>
              </p:cNvSpPr>
              <p:nvPr/>
            </p:nvSpPr>
            <p:spPr bwMode="auto">
              <a:xfrm>
                <a:off x="2598" y="5116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6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944239" y="8352156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7114" y="8687595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254492" y="8303508"/>
              <a:ext cx="2355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950907" y="8748713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Omar Carreón Almanza 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89467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1589088" y="8266113"/>
            <a:ext cx="5141912" cy="771525"/>
            <a:chOff x="1589088" y="8266113"/>
            <a:chExt cx="5141912" cy="771525"/>
          </a:xfrm>
        </p:grpSpPr>
        <p:grpSp>
          <p:nvGrpSpPr>
            <p:cNvPr id="28" name="Group 18"/>
            <p:cNvGrpSpPr>
              <a:grpSpLocks/>
            </p:cNvGrpSpPr>
            <p:nvPr/>
          </p:nvGrpSpPr>
          <p:grpSpPr bwMode="auto">
            <a:xfrm>
              <a:off x="1589088" y="8266113"/>
              <a:ext cx="5141912" cy="771525"/>
              <a:chOff x="994" y="5112"/>
              <a:chExt cx="3246" cy="338"/>
            </a:xfrm>
          </p:grpSpPr>
          <p:sp>
            <p:nvSpPr>
              <p:cNvPr id="33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21"/>
              <p:cNvSpPr>
                <a:spLocks noChangeShapeType="1"/>
              </p:cNvSpPr>
              <p:nvPr/>
            </p:nvSpPr>
            <p:spPr bwMode="auto">
              <a:xfrm>
                <a:off x="2598" y="5116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6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944239" y="8352156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7114" y="8687595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254492" y="8303508"/>
              <a:ext cx="2355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950907" y="8748713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Omar Carreón Almanza 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76074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765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grpSp>
        <p:nvGrpSpPr>
          <p:cNvPr id="2765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2766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766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7662" name="Line 21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7655" name="Rectangle 24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1616075" y="8686800"/>
            <a:ext cx="2519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Hector Manuel Enriquez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7658" name="Text Box 27"/>
          <p:cNvSpPr txBox="1">
            <a:spLocks noChangeArrowheads="1"/>
          </p:cNvSpPr>
          <p:nvPr/>
        </p:nvSpPr>
        <p:spPr bwMode="auto">
          <a:xfrm>
            <a:off x="1581150" y="1011238"/>
            <a:ext cx="515937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 DE EDUCACIÓN FÍSICA 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Dirigir el desarrollo del programa de educación física y apoyar la formación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clases de educación física a los niños.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Ensayar la escolta con los grados de  5º y 6º de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Sembrar y cuidar los surcos con los niños de la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actividades deportivas con los niños, dentro o fuera del albergue.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 los alumnos en la formación y a la hora del recreo.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Cuidar a los niños a la hora de la comida.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las actividades que se le solicite para el desarrollo escolar.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Salir con los niños a diferentes actividades o eventos cuando se requiera.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103688" y="8220075"/>
            <a:ext cx="2678112" cy="928390"/>
            <a:chOff x="4103688" y="8220075"/>
            <a:chExt cx="2678112" cy="928390"/>
          </a:xfrm>
        </p:grpSpPr>
        <p:sp>
          <p:nvSpPr>
            <p:cNvPr id="2765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7659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3557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558" name="Text Box 27"/>
          <p:cNvSpPr txBox="1">
            <a:spLocks noChangeArrowheads="1"/>
          </p:cNvSpPr>
          <p:nvPr/>
        </p:nvSpPr>
        <p:spPr bwMode="auto">
          <a:xfrm>
            <a:off x="1581150" y="1017595"/>
            <a:ext cx="5153025" cy="758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PEDAGOGÍA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Favorecer el desempeño escolar de los niños, a través de diversas actividades pedagógicas, que contribuyan a mejorar su rendimiento académico y  su formación integral 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académicamente durante las tardes en las labores escolares a los niños que asisten a instituciones educativas externas.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Implementar actividades que favorezcan los valores y hábitos de convivencia de los niños.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Detectar alguna necesidad especial de los niños para reportarlo al área académica o psicológica para su apoyo.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Fortalecer los hábitos de estudio de los niños que cursan la educación básica dentro del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Promover la lectura de los niños, enseñándolos a respetar los signos de puntuación, para que a través través de una mejor entonación logren una mejor comprensión,  logrando así el seguimiento de instrucciones.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los niños que necesitan reafirmar sus conocimientos, principalmente en su proceso de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lecto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-escritura y matemáticas básicas.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continuidad a los estudios de los niños que asisten por la mañana a centros de capacitación para el trabajo. 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Colaborar con coordinación académica y con los demás maestros y prefectos en las actividades extraordinarias y extracurriculares del centro.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1581150" y="8229600"/>
            <a:ext cx="5141913" cy="800100"/>
            <a:chOff x="994" y="5112"/>
            <a:chExt cx="3246" cy="338"/>
          </a:xfrm>
        </p:grpSpPr>
        <p:sp>
          <p:nvSpPr>
            <p:cNvPr id="23562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3563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564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565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2758082" y="8293612"/>
            <a:ext cx="2678112" cy="928390"/>
            <a:chOff x="4103688" y="8220075"/>
            <a:chExt cx="2678112" cy="928390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4581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4582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PEDAGOGÍA 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un portafolio por niño donde se vaya reflejando su avance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sean encomendadas por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583" name="Group 18"/>
          <p:cNvGrpSpPr>
            <a:grpSpLocks/>
          </p:cNvGrpSpPr>
          <p:nvPr/>
        </p:nvGrpSpPr>
        <p:grpSpPr bwMode="auto">
          <a:xfrm>
            <a:off x="1584325" y="8259763"/>
            <a:ext cx="5141913" cy="755650"/>
            <a:chOff x="994" y="5112"/>
            <a:chExt cx="3246" cy="338"/>
          </a:xfrm>
        </p:grpSpPr>
        <p:sp>
          <p:nvSpPr>
            <p:cNvPr id="24586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4587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4588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589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2910681" y="8317962"/>
            <a:ext cx="2678112" cy="928390"/>
            <a:chOff x="4103688" y="8220075"/>
            <a:chExt cx="2678112" cy="928390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1581150" y="1013272"/>
            <a:ext cx="5153025" cy="761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0731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32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7499" y="1012373"/>
            <a:ext cx="5153025" cy="794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_tradnl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un grupo de niños ha realizar sus deberes escolares.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743724"/>
            <a:chOff x="4103688" y="8220075"/>
            <a:chExt cx="2678112" cy="743724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1150" y="1017588"/>
            <a:ext cx="51530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56935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2773" name="Text Box 15"/>
          <p:cNvSpPr txBox="1">
            <a:spLocks noChangeArrowheads="1"/>
          </p:cNvSpPr>
          <p:nvPr/>
        </p:nvSpPr>
        <p:spPr bwMode="auto">
          <a:xfrm>
            <a:off x="1587932" y="1016306"/>
            <a:ext cx="5153025" cy="720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PREFECTA 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Atender a los niños del Centro de manera integral, manteniendo la disciplina dentro  de un ambiente de formación de hábitos personales y sociales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74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2779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780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2781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2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3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>
            <a:off x="2055813" y="868680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3797" name="Text Box 15"/>
          <p:cNvSpPr txBox="1">
            <a:spLocks noChangeArrowheads="1"/>
          </p:cNvSpPr>
          <p:nvPr/>
        </p:nvSpPr>
        <p:spPr bwMode="auto">
          <a:xfrm>
            <a:off x="1605860" y="1013770"/>
            <a:ext cx="5153025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PREFECTA TURNO MATUTINO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Cuidar a los niños que se encuentran en el patio exterior durante el recreo, los momentos de descanso o cuando sus maestros asistan a alguna reunión.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Distribuir los grupos con orden, en tiempo y forma con sus profesores.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de los talleres,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8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3803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804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805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6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7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3801" name="Text Box 14"/>
          <p:cNvSpPr txBox="1">
            <a:spLocks noChangeArrowheads="1"/>
          </p:cNvSpPr>
          <p:nvPr/>
        </p:nvSpPr>
        <p:spPr bwMode="auto">
          <a:xfrm>
            <a:off x="2055813" y="868680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4821" name="Text Box 15"/>
          <p:cNvSpPr txBox="1">
            <a:spLocks noChangeArrowheads="1"/>
          </p:cNvSpPr>
          <p:nvPr/>
        </p:nvSpPr>
        <p:spPr bwMode="auto">
          <a:xfrm>
            <a:off x="1584757" y="1027133"/>
            <a:ext cx="5153025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el refrigerio a niños a la hora del recreo.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que los niños no anden afuera de sus salones en el tiempo que deben estar en clases.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área académica cuando falte algún profesor.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2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482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4828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82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1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4823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4825" name="Text Box 14"/>
          <p:cNvSpPr txBox="1">
            <a:spLocks noChangeArrowheads="1"/>
          </p:cNvSpPr>
          <p:nvPr/>
        </p:nvSpPr>
        <p:spPr bwMode="auto">
          <a:xfrm>
            <a:off x="2055813" y="872791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Fátima Estrada Rivera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5845" name="Text Box 15"/>
          <p:cNvSpPr txBox="1">
            <a:spLocks noChangeArrowheads="1"/>
          </p:cNvSpPr>
          <p:nvPr/>
        </p:nvSpPr>
        <p:spPr bwMode="auto">
          <a:xfrm>
            <a:off x="1587500" y="1015382"/>
            <a:ext cx="5153025" cy="743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846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5851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5852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5853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4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5849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04299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53987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1014393"/>
            <a:ext cx="5153025" cy="741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870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6875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6876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6877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8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9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6871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6873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16331"/>
            <a:ext cx="2678112" cy="928390"/>
            <a:chOff x="4103688" y="8220075"/>
            <a:chExt cx="2678112" cy="928390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35439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1014393"/>
            <a:ext cx="5153025" cy="754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870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6875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6876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6877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8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9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6871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6873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42863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1012318"/>
            <a:ext cx="5153025" cy="614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4087019" y="7233988"/>
            <a:ext cx="2678112" cy="1358853"/>
            <a:chOff x="4087019" y="7233988"/>
            <a:chExt cx="2678112" cy="1358853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606831" y="8131176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6224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3013" name="Text Box 15"/>
          <p:cNvSpPr txBox="1">
            <a:spLocks noChangeArrowheads="1"/>
          </p:cNvSpPr>
          <p:nvPr/>
        </p:nvSpPr>
        <p:spPr bwMode="auto">
          <a:xfrm>
            <a:off x="1580356" y="1012895"/>
            <a:ext cx="5141913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ES_tradnl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606831" y="8131176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45826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8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39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40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4042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4043" name="Text Box 15"/>
          <p:cNvSpPr txBox="1">
            <a:spLocks noChangeArrowheads="1"/>
          </p:cNvSpPr>
          <p:nvPr/>
        </p:nvSpPr>
        <p:spPr bwMode="auto">
          <a:xfrm>
            <a:off x="1575593" y="1011239"/>
            <a:ext cx="5153025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</a:p>
          <a:p>
            <a:pPr marL="0" indent="0"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04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4404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4628471" y="8131176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9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24947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8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39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40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4042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4043" name="Text Box 15"/>
          <p:cNvSpPr txBox="1">
            <a:spLocks noChangeArrowheads="1"/>
          </p:cNvSpPr>
          <p:nvPr/>
        </p:nvSpPr>
        <p:spPr bwMode="auto">
          <a:xfrm>
            <a:off x="1586707" y="1014413"/>
            <a:ext cx="5153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VESPERTIN0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niños,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</p:txBody>
      </p:sp>
      <p:cxnSp>
        <p:nvCxnSpPr>
          <p:cNvPr id="4404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4404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4628471" y="8131176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9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22409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5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6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8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5069" name="Text Box 15"/>
          <p:cNvSpPr txBox="1">
            <a:spLocks noChangeArrowheads="1"/>
          </p:cNvSpPr>
          <p:nvPr/>
        </p:nvSpPr>
        <p:spPr bwMode="auto">
          <a:xfrm>
            <a:off x="1592263" y="1017588"/>
            <a:ext cx="5153025" cy="757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292267"/>
            <a:ext cx="2678112" cy="671532"/>
            <a:chOff x="4103688" y="8220075"/>
            <a:chExt cx="2678112" cy="671532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30630" y="8614608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34525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76388" y="1027113"/>
            <a:ext cx="5153025" cy="929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0428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1017588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en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sanitario antes de irse a dormir y de ser necesario, levantarlos varias veces durante la noche.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encuentren en sus camas durante toda la noche bien arropados y atender a aquellos que lo soliciten de acuerdo a sus necesidades.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que las puertas del área de dormitorios queden cerradas para seguridad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 el calzado se encuentre en el área asignada para un mayor control por la mañana.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y verificar que los jóvenes que estudian de manera externa, se levanten desayunen y estén listos en tiempo y forma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a los niños, levantarlos y supervisar que cada uno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dellos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tienda su cama y ponga su pijama y su calzado en el lugar asignado.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laven cara y manos y bañar a aquellos que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vistan y se peinen para bajar al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dormitorios queden ordenados y sin papeles.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928390"/>
            <a:chOff x="4103688" y="8220075"/>
            <a:chExt cx="2678112" cy="928390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1017588"/>
            <a:ext cx="5153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Notificar al siguiente turno si se debe remplazar alguna pijama o alguna ropa de cama, para que se reporte a lavandería.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</a:t>
            </a:r>
            <a:r>
              <a:rPr lang="es-MX" altLang="en-US" sz="1200">
                <a:latin typeface="Arial" panose="020B0604020202020204" pitchFamily="34" charset="0"/>
                <a:cs typeface="Arial" panose="020B0604020202020204" pitchFamily="34" charset="0"/>
              </a:rPr>
              <a:t>le encomiende 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99467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9157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72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9159" name="Line 10"/>
          <p:cNvSpPr>
            <a:spLocks noChangeShapeType="1"/>
          </p:cNvSpPr>
          <p:nvPr/>
        </p:nvSpPr>
        <p:spPr bwMode="auto">
          <a:xfrm>
            <a:off x="1593056" y="8597900"/>
            <a:ext cx="5141912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824956" y="8267700"/>
            <a:ext cx="2678112" cy="928390"/>
            <a:chOff x="4103688" y="8220075"/>
            <a:chExt cx="2678112" cy="9283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0181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726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(continua)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1578769" y="8233593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83" name="Line 10"/>
          <p:cNvSpPr>
            <a:spLocks noChangeShapeType="1"/>
          </p:cNvSpPr>
          <p:nvPr/>
        </p:nvSpPr>
        <p:spPr bwMode="auto">
          <a:xfrm>
            <a:off x="1593056" y="8611400"/>
            <a:ext cx="5141912" cy="3175"/>
          </a:xfrm>
          <a:prstGeom prst="line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67700"/>
            <a:ext cx="2678112" cy="743724"/>
            <a:chOff x="4103688" y="8220075"/>
            <a:chExt cx="2678112" cy="743724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0181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Orientar al trabajo de los niños destinados al esparcimiento. 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1578769" y="8233593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83" name="Line 10"/>
          <p:cNvSpPr>
            <a:spLocks noChangeShapeType="1"/>
          </p:cNvSpPr>
          <p:nvPr/>
        </p:nvSpPr>
        <p:spPr bwMode="auto">
          <a:xfrm>
            <a:off x="1593056" y="8611400"/>
            <a:ext cx="5141912" cy="3175"/>
          </a:xfrm>
          <a:prstGeom prst="line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67700"/>
            <a:ext cx="2678112" cy="928390"/>
            <a:chOff x="4103688" y="8220075"/>
            <a:chExt cx="2678112" cy="9283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136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252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3253" name="Text Box 1039"/>
          <p:cNvSpPr txBox="1">
            <a:spLocks noChangeArrowheads="1"/>
          </p:cNvSpPr>
          <p:nvPr/>
        </p:nvSpPr>
        <p:spPr bwMode="auto">
          <a:xfrm>
            <a:off x="1581150" y="1011238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MÉDICA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Proporcionar atención para la salud con calidad, calidez y enfoque preventivo, curativo y de rehabilitación según las necesidades propias de cada niño.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el control de la salud física de los niños así como integrar el expediente médico de los mismos.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examen físico a los niños que ingresan.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Practicar revisiones periódicas a los niños a fin de detectar casos de desnutrición e implementar en consecuencia medidas para la recuperación nutricional o bien medidas de higiene.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agendando las citas médicas y de control necesarias para su seguimiento.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</p:txBody>
      </p:sp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5" name="Line 10"/>
          <p:cNvSpPr>
            <a:spLocks noChangeShapeType="1"/>
          </p:cNvSpPr>
          <p:nvPr/>
        </p:nvSpPr>
        <p:spPr bwMode="auto">
          <a:xfrm>
            <a:off x="1592263" y="861210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89759"/>
            <a:ext cx="2678112" cy="966490"/>
            <a:chOff x="4103688" y="8181975"/>
            <a:chExt cx="2678112" cy="9664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1819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581150" y="981075"/>
            <a:ext cx="51530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MÉDICA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anual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Participar en aquellas actividades lúdicas y recreativas que se consideren como apoyo y ayuda para conocer y convivir con los niños (tareas, comidas, convivios, cumpleaños, paseos, etc.).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Participar en las reuniones mensuales de área y generales.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</a:rPr>
              <a:t> Director General del centro y la Junta de Gobierno.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9" name="Line 10"/>
          <p:cNvSpPr>
            <a:spLocks noChangeShapeType="1"/>
          </p:cNvSpPr>
          <p:nvPr/>
        </p:nvSpPr>
        <p:spPr bwMode="auto">
          <a:xfrm>
            <a:off x="1581150" y="859706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288254"/>
            <a:ext cx="2678112" cy="723170"/>
            <a:chOff x="4085034" y="8240629"/>
            <a:chExt cx="2678112" cy="72317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40629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7347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7349" name="Text Box 1039"/>
          <p:cNvSpPr txBox="1">
            <a:spLocks noChangeArrowheads="1"/>
          </p:cNvSpPr>
          <p:nvPr/>
        </p:nvSpPr>
        <p:spPr bwMode="auto">
          <a:xfrm>
            <a:off x="1587500" y="1020763"/>
            <a:ext cx="515302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Proporcionar atención para la salud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agendando las citas médicas y de control necesarias para su seguimiento. 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564300" y="8686800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/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163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María de Jesús Rangel Rmz.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15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</a:pP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837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8372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8373" name="Text Box 1039"/>
          <p:cNvSpPr txBox="1">
            <a:spLocks noChangeArrowheads="1"/>
          </p:cNvSpPr>
          <p:nvPr/>
        </p:nvSpPr>
        <p:spPr bwMode="auto">
          <a:xfrm>
            <a:off x="1587500" y="1011238"/>
            <a:ext cx="5153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 y la comida, con el fin de detectar niños que no están consumiendo alimentos en cantidad y calidad.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a sus citas médicas y de control.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4564301" y="8686800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163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María de Jesús Rangel Rmz.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2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5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9396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9397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Proporcionar atención para la salud mental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consulta de enfermería, esto es cuando un niño o compañero de trabajo refiere algún malestar, o requieren curación o sutura, se les brinda la atención inicial.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9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288254"/>
            <a:ext cx="2678112" cy="907836"/>
            <a:chOff x="4085034" y="8240629"/>
            <a:chExt cx="2678112" cy="907836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40629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1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0420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0421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dental, aseo general en regadera, corte de uñas de manos y pies una vez a la semana, limpieza de oídos, humectación con crema corporal.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la cena, con el fin de detectar niños que no están consumiendo alimentos en cantidad y calidad.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Guardar la integridad y utilidad de material instrumental y medicamentos del área de enfermería.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23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316829"/>
            <a:ext cx="2678112" cy="879261"/>
            <a:chOff x="4085034" y="8269204"/>
            <a:chExt cx="2678112" cy="879261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29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00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5301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NOCTURNO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atención para la salud con calidad, calidez y enfoque preventivo, curativo y de rehabilitación según las necesidades propias de cada niño.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baño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y la disciplina a la hora de entrar al dormitorio.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dentro del dormitorio mientras los niños concilian el sueño.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que presenten enuresis, levantándolos al baño en un horario establecido y reportar relevancias al área médica.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que los niños estén bien abrigados durante la noche y con la ropa de cama adecuada.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303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4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1908175" y="8341519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5307" name="Text Box 14"/>
          <p:cNvSpPr txBox="1">
            <a:spLocks noChangeArrowheads="1"/>
          </p:cNvSpPr>
          <p:nvPr/>
        </p:nvSpPr>
        <p:spPr bwMode="auto">
          <a:xfrm>
            <a:off x="1944687" y="8689183"/>
            <a:ext cx="17875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316897"/>
            <a:ext cx="2755233" cy="882514"/>
            <a:chOff x="4085034" y="8269204"/>
            <a:chExt cx="2678112" cy="875692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7387" y="8686800"/>
              <a:ext cx="1717375" cy="458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3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6324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6325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continuamente a los niños dentro del dormitorio durante el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 seguridad en puertas de acceso a dormitorios.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desayuno, con el fin de detectar niños que no están consumiendo alimentos en cantidad y calidad.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579562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1908175" y="83383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6331" name="Text Box 14"/>
          <p:cNvSpPr txBox="1">
            <a:spLocks noChangeArrowheads="1"/>
          </p:cNvSpPr>
          <p:nvPr/>
        </p:nvSpPr>
        <p:spPr bwMode="auto">
          <a:xfrm>
            <a:off x="1944687" y="8688387"/>
            <a:ext cx="17875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326774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1445" name="Text Box 27"/>
          <p:cNvSpPr txBox="1">
            <a:spLocks noChangeArrowheads="1"/>
          </p:cNvSpPr>
          <p:nvPr/>
        </p:nvSpPr>
        <p:spPr bwMode="auto">
          <a:xfrm>
            <a:off x="1581150" y="1015461"/>
            <a:ext cx="515302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PSICOLOGÍA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Acompañar a los niños durante su estancia en el Centro, brindándoles una atención psicológica que los apoye con sus problema conductuales y emocionales 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actualizado y ordenado el expediente psicológico de los niños, registrando en hojas membretadas la valoración psicológica, bitácora de entrevistas realizadas del trabajo llevado a cabo, mencionando de forma general lo revisado, así como los avances o retrocesos manifestados por el niño y sus posibles causas.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sesiones grupales con los grupos de  1º a 6º año de primaria para observar su desenvolvimiento y conocer sus inquietudes, además de buscar que tengan un espacio seguro para expresarse abiertamente y que esto ayude a promover su desarrollo emocional.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Brindar orientación familiar a los padres de familia, partiendo de un diagnóstico de necesidades de los mismos.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juntas periódicas con la Dirección, departamento de enfermería, trabajo social y prefectura para control y seguimiento de casos, verificando la adaptación del niño al entorno, apoyándolo de forma interdisciplinaria.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9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1451" name="Text Box 14"/>
          <p:cNvSpPr txBox="1">
            <a:spLocks noChangeArrowheads="1"/>
          </p:cNvSpPr>
          <p:nvPr/>
        </p:nvSpPr>
        <p:spPr bwMode="auto">
          <a:xfrm>
            <a:off x="1881866" y="8686800"/>
            <a:ext cx="19147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 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296776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2469" name="Text Box 27"/>
          <p:cNvSpPr txBox="1">
            <a:spLocks noChangeArrowheads="1"/>
          </p:cNvSpPr>
          <p:nvPr/>
        </p:nvSpPr>
        <p:spPr bwMode="auto">
          <a:xfrm>
            <a:off x="1576387" y="1019174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PSICOLOGÍA</a:t>
            </a: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apoyo y asesoría si se considera necesario y prudente a servicios sociales y practicantes de la carrera de psicología.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Supervisión y seguimiento de encuentros y/o visitas de familiares a niños en sus procesos de reintegración.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actualizada la relación de niños que reciben atención psicológica.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avance mensual de las actividades realizadas a la Dirección General del Centro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para que a su vez sea entregado en área de planeación de DIF Estatal, así como realizar cada año la proyección de metas.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para conocer y convivir con los niños (tareas, comidas, convivios, cumpleaños, paseos,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Organizar talleres según aptitudes y necesidades de los niños (sexualidad, autoestima, etc.). Estos programas una vez revisados en el Departamento de Psicología, deberán ser aprobados y ajustarse a los lineamientos marcados por la Dirección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71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2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3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2475" name="Text Box 14"/>
          <p:cNvSpPr txBox="1">
            <a:spLocks noChangeArrowheads="1"/>
          </p:cNvSpPr>
          <p:nvPr/>
        </p:nvSpPr>
        <p:spPr bwMode="auto">
          <a:xfrm>
            <a:off x="1903506" y="8686800"/>
            <a:ext cx="1871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97338" y="8282262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3493" name="Text Box 28"/>
          <p:cNvSpPr txBox="1">
            <a:spLocks noChangeArrowheads="1"/>
          </p:cNvSpPr>
          <p:nvPr/>
        </p:nvSpPr>
        <p:spPr bwMode="auto">
          <a:xfrm>
            <a:off x="1581150" y="1009650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DE PSICOLOGÍA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OBJETIVO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Acompañar a los niños durante su estancia en el Centro, brindándoles una atención psicológica que los apoye con sus problema conductuales, emocionales y pedagógicos.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un reporte psicológico de cada niño evaluado.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Sugerir al personal docente y encargados del niño, pautas o estrategias a seguir para apoyarlo en su desempeño académico.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contacto constante con los departamentos de Enfermería, Trabajo Social y Prefectura, así como con la Dirección del Centro para brindar un apoyo interdisciplinario a cada niño.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sesiones de supervisión de casos clínicos.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cuando es necesario a las consultas psicológicas de los niños en la Subprocuraduría o con la psiquiatra.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constante de los reportes de incidencias proporcionados por prefectura acerca de la conducta y observaciones generales de los niños.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5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6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7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3499" name="Text Box 14"/>
          <p:cNvSpPr txBox="1">
            <a:spLocks noChangeArrowheads="1"/>
          </p:cNvSpPr>
          <p:nvPr/>
        </p:nvSpPr>
        <p:spPr bwMode="auto">
          <a:xfrm>
            <a:off x="1829869" y="8686800"/>
            <a:ext cx="2044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Nohemí González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149726" y="8353425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6565" name="Rectangle 16"/>
          <p:cNvSpPr>
            <a:spLocks noChangeArrowheads="1"/>
          </p:cNvSpPr>
          <p:nvPr/>
        </p:nvSpPr>
        <p:spPr bwMode="auto">
          <a:xfrm>
            <a:off x="766763" y="166528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6" name="Text Box 28"/>
          <p:cNvSpPr txBox="1">
            <a:spLocks noChangeArrowheads="1"/>
          </p:cNvSpPr>
          <p:nvPr/>
        </p:nvSpPr>
        <p:spPr bwMode="auto">
          <a:xfrm>
            <a:off x="1581150" y="1012574"/>
            <a:ext cx="5153025" cy="68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TRABAJO SOCIAL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Llevar el seguimiento de los casos entre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 y el Centro, con el objeto de agilizar el proceso legal de los niños y estos permanezcan el menor tiempo institucionalizados, integrándose en un ambiente familiar que les brinde afecto, confianza y seguridad.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coordinación constante con el área de trabajo social de la Procuraduría de Protección de Niñas, Niños, Adolescentes, la Mujer, la Familia y el Adulto Mayor para seguimiento y actualización de los casos.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 y entregar a los niños canalizados por la PPNNA, previa autorización de la dirección.</a:t>
            </a:r>
          </a:p>
          <a:p>
            <a:pPr algn="just"/>
            <a:endParaRPr lang="es-MX" altLang="en-US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Entrevistar al niño a la brevedad posible, tomarle la fotografía de ingreso e informar al equipo interdisciplinario del Centro del ingreso y la situación del niño. 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al niño al médico legista, fotografía pericial, sesiones de psicología y/o Ministerio Público según lo requiera el caso.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 la documentación de parte de la PPNA para Integrar expediente único del niño, recabando los antecedentes y la documentación escolar del niño.</a:t>
            </a: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al niño al médico legista, a la fotografía pericial, a las sesiones de psicología y/o Ministerio Público según lo requiera el caso.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y seguimiento de los ingresos y egresos de los niños al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reuniones y mantener coordinación constante de seguimiento y actualización de la situación de los niños con la PPNNA.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>
            <a:off x="1592263" y="8598067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13821"/>
            <a:ext cx="2678112" cy="697603"/>
            <a:chOff x="4085034" y="8266196"/>
            <a:chExt cx="2678112" cy="697603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6196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7589" name="Rectangle 16"/>
          <p:cNvSpPr>
            <a:spLocks noChangeArrowheads="1"/>
          </p:cNvSpPr>
          <p:nvPr/>
        </p:nvSpPr>
        <p:spPr bwMode="auto">
          <a:xfrm>
            <a:off x="766763" y="166528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0" name="Text Box 28"/>
          <p:cNvSpPr txBox="1">
            <a:spLocks noChangeArrowheads="1"/>
          </p:cNvSpPr>
          <p:nvPr/>
        </p:nvSpPr>
        <p:spPr bwMode="auto">
          <a:xfrm>
            <a:off x="1587500" y="1011238"/>
            <a:ext cx="51530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TRABAJO SOCIAL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visitas familiares  de los niños.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entrevistas, visitas domiciliarias, visitas colaterales, visitas subsecuentes, visitas institucionales y estudios socioeconómicos de las familias.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aquéllas actividades lúdicas y recreativas que se consideren como apoyo y ayuda para conocer y convivir con los niños (tareas, comidas, convivios, cumpleaños, etc.).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un acuerdo semanal para entregar programa de trabajo, cronograma de actividades realizadas a la Dirección General del Centro, para someterlas a su consideración.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cs typeface="Arial" panose="020B0604020202020204" pitchFamily="34" charset="0"/>
              </a:rPr>
              <a:t>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reuniones interdisciplinarias del centro.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Tramitar permisos de salida de los niños para los fines de semana y otros, con la PPNNA y  entregar relación a dirección.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Coordinar con el área de trabajo social  de casas de asistencia, para programar visitas de hermanos, que se encuentran en otras casas.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2" name="Line 10"/>
          <p:cNvSpPr>
            <a:spLocks noChangeShapeType="1"/>
          </p:cNvSpPr>
          <p:nvPr/>
        </p:nvSpPr>
        <p:spPr bwMode="auto">
          <a:xfrm>
            <a:off x="1587500" y="8603080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16829"/>
            <a:ext cx="2678112" cy="879261"/>
            <a:chOff x="4085034" y="8269204"/>
            <a:chExt cx="2678112" cy="87926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4725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Administrar el uso de los recursos financieros, humanos, materiales y servicios generales que coadyuvan el cumplimiento del Centro, favorecer la adecuada aplicación y control del ejercicio del presupuesto anual, conforme a los objetivos, metas y recursos autorizados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el proyecto de presupuesto del Centro tomando en cuenta las necesidades reales y proyectos,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 el inventario de bienes muebles del Centro reportando cualquier incidente que arroje dicha supervisión.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Establecer los mecanismos necesarios en el área de recursos humanos basados en las distintas leyes laborales que impliquen a todos los miembros del personal.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Aplicar controles de salidas y entradas de los diversos almacenes, manteniendo un mínimo necesario de abastecimiento.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 cabo los mecanismos necesarios para tener un control sobre las donaciones a las que está sujeto 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periódicamente las instalaciones para su mantenimiento o para detectar desperfectos a fin de mantenerlas en condiciones óptimas.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necesarias para cumplir los objetivos institucionales de acuerdo al presupuesto establecido.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667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694595"/>
            <a:chOff x="4085034" y="8269204"/>
            <a:chExt cx="2678112" cy="694595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Procurar el ahorro y buen uso de los servicios y de los materiales con los que cuente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Proponer y elaborar el POA del Centro tomando en cuenta las necesidades reales del Centro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los estados financieros y presentar puntualmente los informes a la Secretaria de Finanzas del Estado y al Sistema para el Desarrollo Integral de la Familia.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y pagar la nomina del personal adscrito al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el cumplimiento oportuno de las obligaciones de retención y pago ante el Centro Mexicano del Seguro Social y la Secretaria de Hacienda y Crédito Publico.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Gestionar la obtención de subsidio ante la Secretaria de Finanzas para el optimo funcionamiento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y elaborar los registros contables necesarios para la obtención de informes financieros acorde a los tiempos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las tareas contables y financieras 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cursos y actualizaciones en contabilidad gubernamental para aplicación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</a:rPr>
              <a:t> Director General y la Junta de Gobierno.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879261"/>
            <a:chOff x="4085034" y="8269204"/>
            <a:chExt cx="2678112" cy="879261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</p:spTree>
    <p:extLst>
      <p:ext uri="{BB962C8B-B14F-4D97-AF65-F5344CB8AC3E}">
        <p14:creationId xmlns:p14="http://schemas.microsoft.com/office/powerpoint/2010/main" xmlns="" val="11603485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1685" name="Text Box 29"/>
          <p:cNvSpPr txBox="1">
            <a:spLocks noChangeArrowheads="1"/>
          </p:cNvSpPr>
          <p:nvPr/>
        </p:nvSpPr>
        <p:spPr bwMode="auto">
          <a:xfrm>
            <a:off x="1581150" y="1009650"/>
            <a:ext cx="515302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CONDUCTOR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Transportar al personal y a los niños con seguridad, a las diferentes actividades y proveer oportunamente los insumos.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Conducir con el mayor de los cuidados y respeto.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Trasladar  en el vehículo del Centro a los niños a sus actividades escolares, de salud, culturales y recreativas que le sean indicadas por la autoridad.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indicadas por la administración, que sean necesarias para cumplir  con los objetivos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los vehículos y reportar a la administración las necesidades de mantenimiento y reparación.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 limpio y ordenado el vehículo.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Brindar el servicio de mensajería.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Efectuar los registros diarios en la bitácora.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Transportar al personal que lo requiera para actividades propias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6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7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8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9" name="Rectangle 26"/>
          <p:cNvSpPr>
            <a:spLocks noChangeArrowheads="1"/>
          </p:cNvSpPr>
          <p:nvPr/>
        </p:nvSpPr>
        <p:spPr bwMode="auto">
          <a:xfrm>
            <a:off x="1935163" y="838802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1691" name="Text Box 13"/>
          <p:cNvSpPr txBox="1">
            <a:spLocks noChangeArrowheads="1"/>
          </p:cNvSpPr>
          <p:nvPr/>
        </p:nvSpPr>
        <p:spPr bwMode="auto">
          <a:xfrm>
            <a:off x="2090738" y="8686800"/>
            <a:ext cx="1630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Ricardo Poire Vargas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3933825" y="8334124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2709" name="Rectangle 17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10" name="Text Box 29"/>
          <p:cNvSpPr txBox="1">
            <a:spLocks noChangeArrowheads="1"/>
          </p:cNvSpPr>
          <p:nvPr/>
        </p:nvSpPr>
        <p:spPr bwMode="auto">
          <a:xfrm>
            <a:off x="1581150" y="1028700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Elaborar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la cocina, los instrumentos, así como la utilización y el aprovechamiento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Coordinar el trabajo de las cocineras.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actualizado el inventario de la cocina, y dar aviso de los faltantes injustificados.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 ni pulseras.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Cocinar los menús diseñados por la nutrióloga.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autorizado, no permanezcan en la cocina cuando no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11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2712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2713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2714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2716" name="Text Box 13"/>
          <p:cNvSpPr txBox="1">
            <a:spLocks noChangeArrowheads="1"/>
          </p:cNvSpPr>
          <p:nvPr/>
        </p:nvSpPr>
        <p:spPr bwMode="auto">
          <a:xfrm>
            <a:off x="1550988" y="8686800"/>
            <a:ext cx="2332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Ma. Esperanza Castillo Palomo</a:t>
            </a:r>
            <a:endParaRPr lang="es-ES" altLang="en-US" sz="1200">
              <a:latin typeface="Arial" panose="020B0604020202020204" pitchFamily="34" charset="0"/>
            </a:endParaRPr>
          </a:p>
          <a:p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105699" y="8358187"/>
            <a:ext cx="2678112" cy="879261"/>
            <a:chOff x="4085034" y="8269204"/>
            <a:chExt cx="2678112" cy="879261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37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1592263" y="1016001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Elaborar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los instrumentos de cocina; así como la utilización y el aprovechamiento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actualizado el inventario de la cocina y dar aviso de los faltantes injustificados.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r>
              <a:rPr lang="es-MX" altLang="en-US" sz="1200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aretes, pulseras, etc.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Cocinar  los menús diseñados por la nutrióloga.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 no permanezcan en la cocina cuando no sea necesario.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</p:txBody>
      </p:sp>
      <p:sp>
        <p:nvSpPr>
          <p:cNvPr id="73735" name="Rectangle 37"/>
          <p:cNvSpPr>
            <a:spLocks noChangeArrowheads="1"/>
          </p:cNvSpPr>
          <p:nvPr/>
        </p:nvSpPr>
        <p:spPr bwMode="auto">
          <a:xfrm>
            <a:off x="1592263" y="7356475"/>
            <a:ext cx="25908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3736" name="Rectangle 39"/>
          <p:cNvSpPr>
            <a:spLocks noChangeArrowheads="1"/>
          </p:cNvSpPr>
          <p:nvPr/>
        </p:nvSpPr>
        <p:spPr bwMode="auto">
          <a:xfrm>
            <a:off x="1568450" y="7912100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Del Socorro Orozco Villaseñor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7" name="Rectangle 40"/>
          <p:cNvSpPr>
            <a:spLocks noChangeArrowheads="1"/>
          </p:cNvSpPr>
          <p:nvPr/>
        </p:nvSpPr>
        <p:spPr bwMode="auto">
          <a:xfrm>
            <a:off x="1568450" y="8347075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Ofelia Rodríguez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8" name="Rectangle 41"/>
          <p:cNvSpPr>
            <a:spLocks noChangeArrowheads="1"/>
          </p:cNvSpPr>
          <p:nvPr/>
        </p:nvSpPr>
        <p:spPr bwMode="auto">
          <a:xfrm>
            <a:off x="1568450" y="8750300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>
                <a:latin typeface="Arial" panose="020B0604020202020204" pitchFamily="34" charset="0"/>
              </a:rPr>
              <a:t>María Elena Martínez Rodríguez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9" name="Rectangle 43"/>
          <p:cNvSpPr>
            <a:spLocks noChangeArrowheads="1"/>
          </p:cNvSpPr>
          <p:nvPr/>
        </p:nvSpPr>
        <p:spPr bwMode="auto">
          <a:xfrm>
            <a:off x="1592263" y="7370763"/>
            <a:ext cx="5148262" cy="165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40" name="Line 13"/>
          <p:cNvSpPr>
            <a:spLocks noChangeShapeType="1"/>
          </p:cNvSpPr>
          <p:nvPr/>
        </p:nvSpPr>
        <p:spPr bwMode="auto">
          <a:xfrm>
            <a:off x="1592263" y="7756525"/>
            <a:ext cx="5148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1" name="Line 15"/>
          <p:cNvSpPr>
            <a:spLocks noChangeShapeType="1"/>
          </p:cNvSpPr>
          <p:nvPr/>
        </p:nvSpPr>
        <p:spPr bwMode="auto">
          <a:xfrm>
            <a:off x="4130675" y="7362825"/>
            <a:ext cx="0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3" name="Line 17"/>
          <p:cNvSpPr>
            <a:spLocks noChangeShapeType="1"/>
          </p:cNvSpPr>
          <p:nvPr/>
        </p:nvSpPr>
        <p:spPr bwMode="auto">
          <a:xfrm>
            <a:off x="1592263" y="8188325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4" name="Line 18"/>
          <p:cNvSpPr>
            <a:spLocks noChangeShapeType="1"/>
          </p:cNvSpPr>
          <p:nvPr/>
        </p:nvSpPr>
        <p:spPr bwMode="auto">
          <a:xfrm>
            <a:off x="1592263" y="8613775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18" name="Grupo 17"/>
          <p:cNvGrpSpPr/>
          <p:nvPr/>
        </p:nvGrpSpPr>
        <p:grpSpPr>
          <a:xfrm>
            <a:off x="4110832" y="7424844"/>
            <a:ext cx="2678112" cy="1158276"/>
            <a:chOff x="4085034" y="8269204"/>
            <a:chExt cx="2678112" cy="1158276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40675" y="9150481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1587500" y="1011238"/>
            <a:ext cx="515302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APOYO COCINA TURNO ESPECIAL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Apoyar en la elaboración de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la cocina, instrumentos de cocina; así como la utilización y el aprovechamiento de los mismos.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 ni pulseras.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limpios todos los utensilios de cocina.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Realizar limpieza de mesas donde comen los alimentos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 no permanezcan en la cocina cuando no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4760" name="Line 10"/>
          <p:cNvSpPr>
            <a:spLocks noChangeShapeType="1"/>
          </p:cNvSpPr>
          <p:nvPr/>
        </p:nvSpPr>
        <p:spPr bwMode="auto">
          <a:xfrm>
            <a:off x="1593851" y="865020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64957"/>
            <a:ext cx="2678112" cy="879261"/>
            <a:chOff x="4085034" y="8269204"/>
            <a:chExt cx="2678112" cy="87926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5781" name="Rectangle 16"/>
          <p:cNvSpPr>
            <a:spLocks noChangeArrowheads="1"/>
          </p:cNvSpPr>
          <p:nvPr/>
        </p:nvSpPr>
        <p:spPr bwMode="auto">
          <a:xfrm>
            <a:off x="766763" y="264001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2" name="Text Box 28"/>
          <p:cNvSpPr txBox="1">
            <a:spLocks noChangeArrowheads="1"/>
          </p:cNvSpPr>
          <p:nvPr/>
        </p:nvSpPr>
        <p:spPr bwMode="auto">
          <a:xfrm>
            <a:off x="1581150" y="1076325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LAVANDERÍA Y ROPERÍA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limpia y en buenas condiciones la ropa personal y de cama de 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Lavar, planchar y zurcir la ropa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 los blancos  que utilizan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Cuidar las máquinas de trabajo del área y demás utensilios.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del Centro los requerimientos para el cumplimiento de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la ropa  para que los niños tengan siempre uniformes, ropa de diario e interior en buen estado.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actualizado el inventario de su área, y dar aviso de los faltantes injustificados.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Registrar las funciones diariamente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5783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5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6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5788" name="Text Box 13"/>
          <p:cNvSpPr txBox="1">
            <a:spLocks noChangeArrowheads="1"/>
          </p:cNvSpPr>
          <p:nvPr/>
        </p:nvSpPr>
        <p:spPr bwMode="auto">
          <a:xfrm>
            <a:off x="1836738" y="8702675"/>
            <a:ext cx="1946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Adelaida Zúñiga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58187"/>
            <a:ext cx="2678112" cy="879261"/>
            <a:chOff x="4085034" y="8269204"/>
            <a:chExt cx="2678112" cy="879261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6805" name="Rectangle 16"/>
          <p:cNvSpPr>
            <a:spLocks noChangeArrowheads="1"/>
          </p:cNvSpPr>
          <p:nvPr/>
        </p:nvSpPr>
        <p:spPr bwMode="auto">
          <a:xfrm>
            <a:off x="766763" y="264001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6" name="Text Box 28"/>
          <p:cNvSpPr txBox="1">
            <a:spLocks noChangeArrowheads="1"/>
          </p:cNvSpPr>
          <p:nvPr/>
        </p:nvSpPr>
        <p:spPr bwMode="auto">
          <a:xfrm>
            <a:off x="1581150" y="1076325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LAVANDERÍA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limpia y en buenas condiciones la ropa personal y de cama de 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 los blancos  que utilizan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Cuidar las máquinas de trabajo del área y demás utensilios.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del Centro los requerimientos para el cumplimiento de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la ropa  para que los niños tengan siempre uniformes, ropa de diario e interior en buen estado.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actualizado el inventario de su área, y dar aviso de los faltantes injustificados.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Lavar, planchar y zurcir la ropa de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6807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8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09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6812" name="Text Box 13"/>
          <p:cNvSpPr txBox="1">
            <a:spLocks noChangeArrowheads="1"/>
          </p:cNvSpPr>
          <p:nvPr/>
        </p:nvSpPr>
        <p:spPr bwMode="auto">
          <a:xfrm>
            <a:off x="1836738" y="8702675"/>
            <a:ext cx="2127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María de la Luz López Bravo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15372"/>
            <a:ext cx="2678112" cy="694595"/>
            <a:chOff x="4085034" y="8269204"/>
            <a:chExt cx="2678112" cy="694595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782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7829" name="Text Box 25"/>
          <p:cNvSpPr txBox="1">
            <a:spLocks noChangeArrowheads="1"/>
          </p:cNvSpPr>
          <p:nvPr/>
        </p:nvSpPr>
        <p:spPr bwMode="auto">
          <a:xfrm>
            <a:off x="1581150" y="1028700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APOYO MANTENIMIENTO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Efectuar los mantenimientos preventivos y correctivos necesarios para mantener en buen estado las instalaciones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las actividades de reparación y mantenimiento necesarias.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actualizados los inventarios e informar a la administración de cualquier anomalía.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los insumos necesarios para desempeñar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Evitar incidentes y aumentar la seguridad para los niños y el personal 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Alcanzar y prolongar la vida útil de los bienes.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Conservar en buen estado los dispositivos de seguridad.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Planear y programar en forma conveniente, sin interrumpir las actividades docentes de los alumnos, la labor de mantenimiento.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7830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7831" name="Line 10"/>
          <p:cNvSpPr>
            <a:spLocks noChangeShapeType="1"/>
          </p:cNvSpPr>
          <p:nvPr/>
        </p:nvSpPr>
        <p:spPr bwMode="auto">
          <a:xfrm>
            <a:off x="1592263" y="8674100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316829"/>
            <a:ext cx="2678112" cy="694595"/>
            <a:chOff x="4085034" y="8269204"/>
            <a:chExt cx="2678112" cy="694595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885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8853" name="Rectangle 23"/>
          <p:cNvSpPr>
            <a:spLocks noChangeArrowheads="1"/>
          </p:cNvSpPr>
          <p:nvPr/>
        </p:nvSpPr>
        <p:spPr bwMode="auto">
          <a:xfrm>
            <a:off x="766763" y="295116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4" name="Text Box 34"/>
          <p:cNvSpPr txBox="1">
            <a:spLocks noChangeArrowheads="1"/>
          </p:cNvSpPr>
          <p:nvPr/>
        </p:nvSpPr>
        <p:spPr bwMode="auto">
          <a:xfrm>
            <a:off x="1581150" y="1085850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JARDINERÍA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en buen estado las áreas verdes  propiciando la buena imagen del Centro, fomentado con ello el cuidado de la naturaleza.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y mantener en condiciones óptimas las áreas verdes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actualizados los inventarios de su área e informar a la administración de cualquier anomalía.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los insumos necesarios para desempeñar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Desorillar, escardar y deshierbar las áreas verdes del área asignada.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Aplicar fertilizantes, insecticidas, fungicidas y herbicidas a los jardines, árboles y plantas ornamentales cuando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 poda en las áreas verdes del área asignada y en forma general del campus, eliminando y desbaratando en pedazos o trozos, ramas y residuos, repodas, al mismo tiempo realizar las sustituciones de ornamentales y árboles cuando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en buen estado los utensilios y equipo necesario para realizar el trabajo, al mismo tiempo realizar el reporte requerido de las fallas en los utensilios, equipos y/o instalaciones en general.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78855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6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7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8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8860" name="Text Box 13"/>
          <p:cNvSpPr txBox="1">
            <a:spLocks noChangeArrowheads="1"/>
          </p:cNvSpPr>
          <p:nvPr/>
        </p:nvSpPr>
        <p:spPr bwMode="auto">
          <a:xfrm>
            <a:off x="1725613" y="8702675"/>
            <a:ext cx="22685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José Manuel Heredia Guerrero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134644" y="8358187"/>
            <a:ext cx="2678112" cy="694595"/>
            <a:chOff x="4085034" y="8269204"/>
            <a:chExt cx="2678112" cy="694595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9877" name="Rectangle 16"/>
          <p:cNvSpPr>
            <a:spLocks noChangeArrowheads="1"/>
          </p:cNvSpPr>
          <p:nvPr/>
        </p:nvSpPr>
        <p:spPr bwMode="auto">
          <a:xfrm>
            <a:off x="766763" y="296703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8" name="Text Box 27"/>
          <p:cNvSpPr txBox="1">
            <a:spLocks noChangeArrowheads="1"/>
          </p:cNvSpPr>
          <p:nvPr/>
        </p:nvSpPr>
        <p:spPr bwMode="auto">
          <a:xfrm>
            <a:off x="1592263" y="1055688"/>
            <a:ext cx="5153025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INTENDENCIA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Tener todas las áreas del Centro en condiciones óptimas de limpieza e higiene, colaborando en el cumplimiento de los objetivos de la misma.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 FUNCIONES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limpias y ordenadas las áreas del Centro  de acuerdo a la asignación y prioridad marcada por la Administración.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cambio de sabanas en las camas de los niños.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limpias pijamas y toallas de niños.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azulejos de baños.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dormitorios, huéspedes y cuarto de adolescentes.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los requerimientos para el desarrollo propio de su trabajo.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Entregar un inventario de los implementos asignados para su labor, y ser responsable del buen uso y cuidado de los mismos, pidiendo la reposición de éstos cuando por razones de uso normal se acaben.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en la parte de afuera del Centro y parte trasera del mismo.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9879" name="Rectangle 6"/>
          <p:cNvSpPr>
            <a:spLocks noChangeArrowheads="1"/>
          </p:cNvSpPr>
          <p:nvPr/>
        </p:nvSpPr>
        <p:spPr bwMode="auto">
          <a:xfrm>
            <a:off x="1581150" y="7623175"/>
            <a:ext cx="5141913" cy="1406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80" name="Line 8"/>
          <p:cNvSpPr>
            <a:spLocks noChangeShapeType="1"/>
          </p:cNvSpPr>
          <p:nvPr/>
        </p:nvSpPr>
        <p:spPr bwMode="auto">
          <a:xfrm>
            <a:off x="4152899" y="7623175"/>
            <a:ext cx="1" cy="13843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1613297" y="812259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2" name="Rectangle 11"/>
          <p:cNvSpPr>
            <a:spLocks noChangeArrowheads="1"/>
          </p:cNvSpPr>
          <p:nvPr/>
        </p:nvSpPr>
        <p:spPr bwMode="auto">
          <a:xfrm>
            <a:off x="2043701" y="7877866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9884" name="Text Box 14"/>
          <p:cNvSpPr txBox="1">
            <a:spLocks noChangeArrowheads="1"/>
          </p:cNvSpPr>
          <p:nvPr/>
        </p:nvSpPr>
        <p:spPr bwMode="auto">
          <a:xfrm>
            <a:off x="1889125" y="8729663"/>
            <a:ext cx="18716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Maribel Torres Coronado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79885" name="17 Conector recto"/>
          <p:cNvCxnSpPr>
            <a:cxnSpLocks noChangeShapeType="1"/>
          </p:cNvCxnSpPr>
          <p:nvPr/>
        </p:nvCxnSpPr>
        <p:spPr bwMode="auto">
          <a:xfrm flipV="1">
            <a:off x="1581150" y="859253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1593850" y="8288982"/>
            <a:ext cx="25749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María del Carmen Flores Escalante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98925" y="7801262"/>
            <a:ext cx="2678112" cy="941230"/>
            <a:chOff x="4108846" y="8062712"/>
            <a:chExt cx="2678112" cy="941230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86127" y="8726943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8846" y="8062712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23900" y="598488"/>
            <a:ext cx="60293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RESPONSABLE DE  LA FORMULACIÓN DEL MANUAL  DE ORGANIZACIÓN DEL CENTRO DE ASISTENCIA SOCIAL RAFAEL NIETO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089275" y="6134100"/>
            <a:ext cx="1377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4502150" y="6991350"/>
            <a:ext cx="1751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OFICIAL MAYOR DEL</a:t>
            </a:r>
          </a:p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PODER EJECUTIVO</a:t>
            </a:r>
          </a:p>
        </p:txBody>
      </p:sp>
      <p:sp>
        <p:nvSpPr>
          <p:cNvPr id="80903" name="Text Box 8"/>
          <p:cNvSpPr txBox="1">
            <a:spLocks noChangeArrowheads="1"/>
          </p:cNvSpPr>
          <p:nvPr/>
        </p:nvSpPr>
        <p:spPr bwMode="auto">
          <a:xfrm>
            <a:off x="1830387" y="4748213"/>
            <a:ext cx="3895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Gonzalo Ortuño Castro</a:t>
            </a:r>
          </a:p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Director de Organización y Métodos </a:t>
            </a:r>
          </a:p>
        </p:txBody>
      </p:sp>
      <p:sp>
        <p:nvSpPr>
          <p:cNvPr id="80904" name="Line 9"/>
          <p:cNvSpPr>
            <a:spLocks noChangeShapeType="1"/>
          </p:cNvSpPr>
          <p:nvPr/>
        </p:nvSpPr>
        <p:spPr bwMode="auto">
          <a:xfrm flipV="1">
            <a:off x="2135188" y="2466975"/>
            <a:ext cx="36004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3302793" y="3505200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REVISÓ</a:t>
            </a:r>
          </a:p>
        </p:txBody>
      </p:sp>
      <p:sp>
        <p:nvSpPr>
          <p:cNvPr id="80906" name="Line 13"/>
          <p:cNvSpPr>
            <a:spLocks noChangeShapeType="1"/>
          </p:cNvSpPr>
          <p:nvPr/>
        </p:nvSpPr>
        <p:spPr bwMode="auto">
          <a:xfrm>
            <a:off x="2125663" y="4708525"/>
            <a:ext cx="34734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7" name="Text Box 14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AUTORIZACION</a:t>
            </a:r>
          </a:p>
        </p:txBody>
      </p:sp>
      <p:sp>
        <p:nvSpPr>
          <p:cNvPr id="80908" name="Rectangle 15"/>
          <p:cNvSpPr>
            <a:spLocks noChangeArrowheads="1"/>
          </p:cNvSpPr>
          <p:nvPr/>
        </p:nvSpPr>
        <p:spPr bwMode="auto">
          <a:xfrm>
            <a:off x="1650206" y="2471738"/>
            <a:ext cx="425608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Claudia Hinojosa </a:t>
            </a:r>
            <a:r>
              <a:rPr lang="es-MX" altLang="en-US" sz="1200" b="1" dirty="0" err="1">
                <a:latin typeface="Arial" panose="020B0604020202020204" pitchFamily="34" charset="0"/>
              </a:rPr>
              <a:t>Celis</a:t>
            </a:r>
            <a:endParaRPr lang="es-MX" altLang="en-US" sz="1200" b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Dirección  General 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     del Centro de Asistencia Social </a:t>
            </a:r>
            <a:r>
              <a:rPr lang="es-MX" altLang="es-ES" sz="1200" b="1" dirty="0">
                <a:latin typeface="Arial" panose="020B0604020202020204" pitchFamily="34" charset="0"/>
              </a:rPr>
              <a:t>“</a:t>
            </a:r>
            <a:r>
              <a:rPr lang="es-MX" altLang="en-US" sz="1200" b="1" dirty="0">
                <a:latin typeface="Arial" panose="020B0604020202020204" pitchFamily="34" charset="0"/>
              </a:rPr>
              <a:t>Rafael Nieto</a:t>
            </a:r>
            <a:r>
              <a:rPr lang="es-MX" altLang="es-ES" sz="1200" b="1" dirty="0">
                <a:latin typeface="Arial" panose="020B0604020202020204" pitchFamily="34" charset="0"/>
              </a:rPr>
              <a:t>”</a:t>
            </a:r>
            <a:endParaRPr lang="es-MX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09" name="Line 17"/>
          <p:cNvSpPr>
            <a:spLocks noChangeShapeType="1"/>
          </p:cNvSpPr>
          <p:nvPr/>
        </p:nvSpPr>
        <p:spPr bwMode="auto">
          <a:xfrm>
            <a:off x="149225" y="8355013"/>
            <a:ext cx="31527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0" name="Line 19"/>
          <p:cNvSpPr>
            <a:spLocks noChangeShapeType="1"/>
          </p:cNvSpPr>
          <p:nvPr/>
        </p:nvSpPr>
        <p:spPr bwMode="auto">
          <a:xfrm>
            <a:off x="4248150" y="8355013"/>
            <a:ext cx="2328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1" name="Rectangle 20"/>
          <p:cNvSpPr>
            <a:spLocks noChangeArrowheads="1"/>
          </p:cNvSpPr>
          <p:nvPr/>
        </p:nvSpPr>
        <p:spPr bwMode="auto">
          <a:xfrm>
            <a:off x="12700" y="6942138"/>
            <a:ext cx="3292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</a:rPr>
              <a:t>DIRECTORA GENERAL DEL SISTEMA PARA EL DESARROLLO INTEGRAL DE LA FAMILIA EN EL ESTADO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12" name="17 CuadroTexto"/>
          <p:cNvSpPr txBox="1">
            <a:spLocks noChangeArrowheads="1"/>
          </p:cNvSpPr>
          <p:nvPr/>
        </p:nvSpPr>
        <p:spPr bwMode="auto">
          <a:xfrm>
            <a:off x="206375" y="8435975"/>
            <a:ext cx="299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Cecilia de los Ángeles González Gordoa</a:t>
            </a:r>
          </a:p>
        </p:txBody>
      </p:sp>
      <p:sp>
        <p:nvSpPr>
          <p:cNvPr id="80913" name="19 CuadroTexto"/>
          <p:cNvSpPr txBox="1">
            <a:spLocks noChangeArrowheads="1"/>
          </p:cNvSpPr>
          <p:nvPr/>
        </p:nvSpPr>
        <p:spPr bwMode="auto">
          <a:xfrm>
            <a:off x="4251325" y="8496300"/>
            <a:ext cx="241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Elías Jesrael Pesina Rodriguez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4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3" name="Rectangle 35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4" name="Text Box 36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81925" name="Line 3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26" name="Text Box 47"/>
          <p:cNvSpPr txBox="1">
            <a:spLocks noChangeArrowheads="1"/>
          </p:cNvSpPr>
          <p:nvPr/>
        </p:nvSpPr>
        <p:spPr bwMode="auto">
          <a:xfrm>
            <a:off x="2214563" y="1020763"/>
            <a:ext cx="1851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6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81927" name="Text Box 48"/>
          <p:cNvSpPr txBox="1">
            <a:spLocks noChangeArrowheads="1"/>
          </p:cNvSpPr>
          <p:nvPr/>
        </p:nvSpPr>
        <p:spPr bwMode="auto">
          <a:xfrm>
            <a:off x="4421188" y="1952625"/>
            <a:ext cx="708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81928" name="Text Box 49"/>
          <p:cNvSpPr txBox="1">
            <a:spLocks noChangeArrowheads="1"/>
          </p:cNvSpPr>
          <p:nvPr/>
        </p:nvSpPr>
        <p:spPr bwMode="auto">
          <a:xfrm>
            <a:off x="327025" y="3395663"/>
            <a:ext cx="3282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81929" name="Line 50"/>
          <p:cNvSpPr>
            <a:spLocks noChangeShapeType="1"/>
          </p:cNvSpPr>
          <p:nvPr/>
        </p:nvSpPr>
        <p:spPr bwMode="auto">
          <a:xfrm>
            <a:off x="341313" y="338137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0" name="Text Box 51"/>
          <p:cNvSpPr txBox="1">
            <a:spLocks noChangeArrowheads="1"/>
          </p:cNvSpPr>
          <p:nvPr/>
        </p:nvSpPr>
        <p:spPr bwMode="auto">
          <a:xfrm>
            <a:off x="349250" y="4632325"/>
            <a:ext cx="27511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SECCIONES QUE SE MODIFICA (N)</a:t>
            </a:r>
          </a:p>
        </p:txBody>
      </p:sp>
      <p:sp>
        <p:nvSpPr>
          <p:cNvPr id="81931" name="Line 52"/>
          <p:cNvSpPr>
            <a:spLocks noChangeShapeType="1"/>
          </p:cNvSpPr>
          <p:nvPr/>
        </p:nvSpPr>
        <p:spPr bwMode="auto">
          <a:xfrm>
            <a:off x="361950" y="4616450"/>
            <a:ext cx="611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2" name="Text Box 53"/>
          <p:cNvSpPr txBox="1">
            <a:spLocks noChangeArrowheads="1"/>
          </p:cNvSpPr>
          <p:nvPr/>
        </p:nvSpPr>
        <p:spPr bwMode="auto">
          <a:xfrm>
            <a:off x="865188" y="6591300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FORMULO</a:t>
            </a:r>
          </a:p>
        </p:txBody>
      </p:sp>
      <p:sp>
        <p:nvSpPr>
          <p:cNvPr id="81933" name="Text Box 54"/>
          <p:cNvSpPr txBox="1">
            <a:spLocks noChangeArrowheads="1"/>
          </p:cNvSpPr>
          <p:nvPr/>
        </p:nvSpPr>
        <p:spPr bwMode="auto">
          <a:xfrm>
            <a:off x="3027363" y="6591300"/>
            <a:ext cx="7604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81934" name="Text Box 55"/>
          <p:cNvSpPr txBox="1">
            <a:spLocks noChangeArrowheads="1"/>
          </p:cNvSpPr>
          <p:nvPr/>
        </p:nvSpPr>
        <p:spPr bwMode="auto">
          <a:xfrm>
            <a:off x="5043488" y="6580188"/>
            <a:ext cx="10874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1935" name="Line 56"/>
          <p:cNvSpPr>
            <a:spLocks noChangeShapeType="1"/>
          </p:cNvSpPr>
          <p:nvPr/>
        </p:nvSpPr>
        <p:spPr bwMode="auto">
          <a:xfrm>
            <a:off x="295275" y="7612063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6" name="Line 57"/>
          <p:cNvSpPr>
            <a:spLocks noChangeShapeType="1"/>
          </p:cNvSpPr>
          <p:nvPr/>
        </p:nvSpPr>
        <p:spPr bwMode="auto">
          <a:xfrm>
            <a:off x="2460625" y="7621588"/>
            <a:ext cx="193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7" name="Line 58"/>
          <p:cNvSpPr>
            <a:spLocks noChangeShapeType="1"/>
          </p:cNvSpPr>
          <p:nvPr/>
        </p:nvSpPr>
        <p:spPr bwMode="auto">
          <a:xfrm>
            <a:off x="4603750" y="7621588"/>
            <a:ext cx="200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8" name="Line 59"/>
          <p:cNvSpPr>
            <a:spLocks noChangeShapeType="1"/>
          </p:cNvSpPr>
          <p:nvPr/>
        </p:nvSpPr>
        <p:spPr bwMode="auto">
          <a:xfrm>
            <a:off x="4425950" y="1936750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12887</Words>
  <Application>Microsoft Office PowerPoint</Application>
  <PresentationFormat>Presentación en pantalla (4:3)</PresentationFormat>
  <Paragraphs>1994</Paragraphs>
  <Slides>74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75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</vt:vector>
  </TitlesOfParts>
  <Company>Oficialia Mayor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1200</cp:revision>
  <cp:lastPrinted>2018-02-08T18:11:29Z</cp:lastPrinted>
  <dcterms:created xsi:type="dcterms:W3CDTF">2001-05-29T01:41:44Z</dcterms:created>
  <dcterms:modified xsi:type="dcterms:W3CDTF">2018-11-01T16:17:42Z</dcterms:modified>
</cp:coreProperties>
</file>