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424" r:id="rId3"/>
    <p:sldId id="418" r:id="rId4"/>
    <p:sldId id="425" r:id="rId5"/>
    <p:sldId id="426" r:id="rId6"/>
    <p:sldId id="423" r:id="rId7"/>
    <p:sldId id="381" r:id="rId8"/>
    <p:sldId id="383" r:id="rId9"/>
    <p:sldId id="384" r:id="rId10"/>
    <p:sldId id="417" r:id="rId11"/>
    <p:sldId id="427" r:id="rId12"/>
    <p:sldId id="428" r:id="rId13"/>
    <p:sldId id="421" r:id="rId14"/>
    <p:sldId id="430" r:id="rId15"/>
    <p:sldId id="431" r:id="rId16"/>
    <p:sldId id="422" r:id="rId17"/>
    <p:sldId id="429" r:id="rId18"/>
    <p:sldId id="432" r:id="rId19"/>
    <p:sldId id="433" r:id="rId20"/>
    <p:sldId id="420" r:id="rId21"/>
    <p:sldId id="435" r:id="rId22"/>
  </p:sldIdLst>
  <p:sldSz cx="10045700" cy="7740650"/>
  <p:notesSz cx="7010400" cy="9296400"/>
  <p:defaultTextStyle>
    <a:defPPr>
      <a:defRPr lang="es-MX"/>
    </a:defPPr>
    <a:lvl1pPr marL="0" algn="l" defTabSz="1016356" rtl="0" eaLnBrk="1" latinLnBrk="0" hangingPunct="1">
      <a:defRPr sz="2000" kern="1200">
        <a:solidFill>
          <a:schemeClr val="tx1"/>
        </a:solidFill>
        <a:latin typeface="+mn-lt"/>
        <a:ea typeface="+mn-ea"/>
        <a:cs typeface="+mn-cs"/>
      </a:defRPr>
    </a:lvl1pPr>
    <a:lvl2pPr marL="508178" algn="l" defTabSz="1016356" rtl="0" eaLnBrk="1" latinLnBrk="0" hangingPunct="1">
      <a:defRPr sz="2000" kern="1200">
        <a:solidFill>
          <a:schemeClr val="tx1"/>
        </a:solidFill>
        <a:latin typeface="+mn-lt"/>
        <a:ea typeface="+mn-ea"/>
        <a:cs typeface="+mn-cs"/>
      </a:defRPr>
    </a:lvl2pPr>
    <a:lvl3pPr marL="1016356" algn="l" defTabSz="1016356" rtl="0" eaLnBrk="1" latinLnBrk="0" hangingPunct="1">
      <a:defRPr sz="2000" kern="1200">
        <a:solidFill>
          <a:schemeClr val="tx1"/>
        </a:solidFill>
        <a:latin typeface="+mn-lt"/>
        <a:ea typeface="+mn-ea"/>
        <a:cs typeface="+mn-cs"/>
      </a:defRPr>
    </a:lvl3pPr>
    <a:lvl4pPr marL="1524533" algn="l" defTabSz="1016356" rtl="0" eaLnBrk="1" latinLnBrk="0" hangingPunct="1">
      <a:defRPr sz="2000" kern="1200">
        <a:solidFill>
          <a:schemeClr val="tx1"/>
        </a:solidFill>
        <a:latin typeface="+mn-lt"/>
        <a:ea typeface="+mn-ea"/>
        <a:cs typeface="+mn-cs"/>
      </a:defRPr>
    </a:lvl4pPr>
    <a:lvl5pPr marL="2032711" algn="l" defTabSz="1016356" rtl="0" eaLnBrk="1" latinLnBrk="0" hangingPunct="1">
      <a:defRPr sz="2000" kern="1200">
        <a:solidFill>
          <a:schemeClr val="tx1"/>
        </a:solidFill>
        <a:latin typeface="+mn-lt"/>
        <a:ea typeface="+mn-ea"/>
        <a:cs typeface="+mn-cs"/>
      </a:defRPr>
    </a:lvl5pPr>
    <a:lvl6pPr marL="2540889" algn="l" defTabSz="1016356" rtl="0" eaLnBrk="1" latinLnBrk="0" hangingPunct="1">
      <a:defRPr sz="2000" kern="1200">
        <a:solidFill>
          <a:schemeClr val="tx1"/>
        </a:solidFill>
        <a:latin typeface="+mn-lt"/>
        <a:ea typeface="+mn-ea"/>
        <a:cs typeface="+mn-cs"/>
      </a:defRPr>
    </a:lvl6pPr>
    <a:lvl7pPr marL="3049067" algn="l" defTabSz="1016356" rtl="0" eaLnBrk="1" latinLnBrk="0" hangingPunct="1">
      <a:defRPr sz="2000" kern="1200">
        <a:solidFill>
          <a:schemeClr val="tx1"/>
        </a:solidFill>
        <a:latin typeface="+mn-lt"/>
        <a:ea typeface="+mn-ea"/>
        <a:cs typeface="+mn-cs"/>
      </a:defRPr>
    </a:lvl7pPr>
    <a:lvl8pPr marL="3557245" algn="l" defTabSz="1016356" rtl="0" eaLnBrk="1" latinLnBrk="0" hangingPunct="1">
      <a:defRPr sz="2000" kern="1200">
        <a:solidFill>
          <a:schemeClr val="tx1"/>
        </a:solidFill>
        <a:latin typeface="+mn-lt"/>
        <a:ea typeface="+mn-ea"/>
        <a:cs typeface="+mn-cs"/>
      </a:defRPr>
    </a:lvl8pPr>
    <a:lvl9pPr marL="4065422" algn="l" defTabSz="1016356"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62" userDrawn="1">
          <p15:clr>
            <a:srgbClr val="A4A3A4"/>
          </p15:clr>
        </p15:guide>
        <p15:guide id="2" pos="31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F5D"/>
    <a:srgbClr val="006C31"/>
    <a:srgbClr val="8EA9DB"/>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48" autoAdjust="0"/>
  </p:normalViewPr>
  <p:slideViewPr>
    <p:cSldViewPr showGuides="1">
      <p:cViewPr varScale="1">
        <p:scale>
          <a:sx n="54" d="100"/>
          <a:sy n="54" d="100"/>
        </p:scale>
        <p:origin x="1416" y="36"/>
      </p:cViewPr>
      <p:guideLst>
        <p:guide orient="horz" pos="4162"/>
        <p:guide pos="31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a:p>
        </p:txBody>
      </p:sp>
      <p:sp>
        <p:nvSpPr>
          <p:cNvPr id="3" name="2 Marcador de fecha"/>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6B7CC33-02BD-42C2-9B5F-94DDDA7283CA}" type="datetimeFigureOut">
              <a:rPr lang="es-MX" smtClean="0"/>
              <a:t>14/05/2018</a:t>
            </a:fld>
            <a:endParaRPr lang="es-MX"/>
          </a:p>
        </p:txBody>
      </p:sp>
      <p:sp>
        <p:nvSpPr>
          <p:cNvPr id="4" name="3 Marcador de imagen de diapositiva"/>
          <p:cNvSpPr>
            <a:spLocks noGrp="1" noRot="1" noChangeAspect="1"/>
          </p:cNvSpPr>
          <p:nvPr>
            <p:ph type="sldImg" idx="2"/>
          </p:nvPr>
        </p:nvSpPr>
        <p:spPr>
          <a:xfrm>
            <a:off x="1243013" y="696913"/>
            <a:ext cx="4524375" cy="3486150"/>
          </a:xfrm>
          <a:prstGeom prst="rect">
            <a:avLst/>
          </a:prstGeom>
          <a:noFill/>
          <a:ln w="12700">
            <a:solidFill>
              <a:prstClr val="black"/>
            </a:solidFill>
          </a:ln>
        </p:spPr>
        <p:txBody>
          <a:bodyPr vert="horz" lIns="93177" tIns="46589" rIns="93177" bIns="46589" rtlCol="0" anchor="ctr"/>
          <a:lstStyle/>
          <a:p>
            <a:endParaRPr lang="es-MX"/>
          </a:p>
        </p:txBody>
      </p:sp>
      <p:sp>
        <p:nvSpPr>
          <p:cNvPr id="5" name="4 Marcador de notas"/>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D5C6677-DE95-47BC-AAAC-E0C93D829A55}" type="slidenum">
              <a:rPr lang="es-MX" smtClean="0"/>
              <a:t>‹Nº›</a:t>
            </a:fld>
            <a:endParaRPr lang="es-MX"/>
          </a:p>
        </p:txBody>
      </p:sp>
    </p:spTree>
    <p:extLst>
      <p:ext uri="{BB962C8B-B14F-4D97-AF65-F5344CB8AC3E}">
        <p14:creationId xmlns:p14="http://schemas.microsoft.com/office/powerpoint/2010/main" val="138340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4D5C6677-DE95-47BC-AAAC-E0C93D829A55}" type="slidenum">
              <a:rPr lang="es-MX" smtClean="0"/>
              <a:t>3</a:t>
            </a:fld>
            <a:endParaRPr lang="es-MX"/>
          </a:p>
        </p:txBody>
      </p:sp>
    </p:spTree>
    <p:extLst>
      <p:ext uri="{BB962C8B-B14F-4D97-AF65-F5344CB8AC3E}">
        <p14:creationId xmlns:p14="http://schemas.microsoft.com/office/powerpoint/2010/main" val="426040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4</a:t>
            </a:fld>
            <a:endParaRPr lang="es-MX"/>
          </a:p>
        </p:txBody>
      </p:sp>
    </p:spTree>
    <p:extLst>
      <p:ext uri="{BB962C8B-B14F-4D97-AF65-F5344CB8AC3E}">
        <p14:creationId xmlns:p14="http://schemas.microsoft.com/office/powerpoint/2010/main" val="1041572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5</a:t>
            </a:fld>
            <a:endParaRPr lang="es-MX"/>
          </a:p>
        </p:txBody>
      </p:sp>
    </p:spTree>
    <p:extLst>
      <p:ext uri="{BB962C8B-B14F-4D97-AF65-F5344CB8AC3E}">
        <p14:creationId xmlns:p14="http://schemas.microsoft.com/office/powerpoint/2010/main" val="463927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9</a:t>
            </a:fld>
            <a:endParaRPr lang="es-MX"/>
          </a:p>
        </p:txBody>
      </p:sp>
    </p:spTree>
    <p:extLst>
      <p:ext uri="{BB962C8B-B14F-4D97-AF65-F5344CB8AC3E}">
        <p14:creationId xmlns:p14="http://schemas.microsoft.com/office/powerpoint/2010/main" val="419411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4D5C6677-DE95-47BC-AAAC-E0C93D829A55}" type="slidenum">
              <a:rPr lang="es-MX" smtClean="0"/>
              <a:t>10</a:t>
            </a:fld>
            <a:endParaRPr lang="es-MX"/>
          </a:p>
        </p:txBody>
      </p:sp>
    </p:spTree>
    <p:extLst>
      <p:ext uri="{BB962C8B-B14F-4D97-AF65-F5344CB8AC3E}">
        <p14:creationId xmlns:p14="http://schemas.microsoft.com/office/powerpoint/2010/main" val="142523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4D5C6677-DE95-47BC-AAAC-E0C93D829A55}" type="slidenum">
              <a:rPr lang="es-MX" smtClean="0"/>
              <a:t>11</a:t>
            </a:fld>
            <a:endParaRPr lang="es-MX"/>
          </a:p>
        </p:txBody>
      </p:sp>
    </p:spTree>
    <p:extLst>
      <p:ext uri="{BB962C8B-B14F-4D97-AF65-F5344CB8AC3E}">
        <p14:creationId xmlns:p14="http://schemas.microsoft.com/office/powerpoint/2010/main" val="1554893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53428" y="2404619"/>
            <a:ext cx="8538845" cy="165922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506855" y="4386368"/>
            <a:ext cx="7031990" cy="1978166"/>
          </a:xfrm>
        </p:spPr>
        <p:txBody>
          <a:bodyPr/>
          <a:lstStyle>
            <a:lvl1pPr marL="0" indent="0" algn="ctr">
              <a:buNone/>
              <a:defRPr>
                <a:solidFill>
                  <a:schemeClr val="tx1">
                    <a:tint val="75000"/>
                  </a:schemeClr>
                </a:solidFill>
              </a:defRPr>
            </a:lvl1pPr>
            <a:lvl2pPr marL="508178" indent="0" algn="ctr">
              <a:buNone/>
              <a:defRPr>
                <a:solidFill>
                  <a:schemeClr val="tx1">
                    <a:tint val="75000"/>
                  </a:schemeClr>
                </a:solidFill>
              </a:defRPr>
            </a:lvl2pPr>
            <a:lvl3pPr marL="1016356" indent="0" algn="ctr">
              <a:buNone/>
              <a:defRPr>
                <a:solidFill>
                  <a:schemeClr val="tx1">
                    <a:tint val="75000"/>
                  </a:schemeClr>
                </a:solidFill>
              </a:defRPr>
            </a:lvl3pPr>
            <a:lvl4pPr marL="1524533" indent="0" algn="ctr">
              <a:buNone/>
              <a:defRPr>
                <a:solidFill>
                  <a:schemeClr val="tx1">
                    <a:tint val="75000"/>
                  </a:schemeClr>
                </a:solidFill>
              </a:defRPr>
            </a:lvl4pPr>
            <a:lvl5pPr marL="2032711" indent="0" algn="ctr">
              <a:buNone/>
              <a:defRPr>
                <a:solidFill>
                  <a:schemeClr val="tx1">
                    <a:tint val="75000"/>
                  </a:schemeClr>
                </a:solidFill>
              </a:defRPr>
            </a:lvl5pPr>
            <a:lvl6pPr marL="2540889" indent="0" algn="ctr">
              <a:buNone/>
              <a:defRPr>
                <a:solidFill>
                  <a:schemeClr val="tx1">
                    <a:tint val="75000"/>
                  </a:schemeClr>
                </a:solidFill>
              </a:defRPr>
            </a:lvl6pPr>
            <a:lvl7pPr marL="3049067" indent="0" algn="ctr">
              <a:buNone/>
              <a:defRPr>
                <a:solidFill>
                  <a:schemeClr val="tx1">
                    <a:tint val="75000"/>
                  </a:schemeClr>
                </a:solidFill>
              </a:defRPr>
            </a:lvl7pPr>
            <a:lvl8pPr marL="3557245" indent="0" algn="ctr">
              <a:buNone/>
              <a:defRPr>
                <a:solidFill>
                  <a:schemeClr val="tx1">
                    <a:tint val="75000"/>
                  </a:schemeClr>
                </a:solidFill>
              </a:defRPr>
            </a:lvl8pPr>
            <a:lvl9pPr marL="4065422"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pic>
        <p:nvPicPr>
          <p:cNvPr id="9" name="3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728"/>
            <a:ext cx="10040982" cy="7736495"/>
          </a:xfrm>
          <a:prstGeom prst="rect">
            <a:avLst/>
          </a:prstGeom>
        </p:spPr>
      </p:pic>
    </p:spTree>
    <p:extLst>
      <p:ext uri="{BB962C8B-B14F-4D97-AF65-F5344CB8AC3E}">
        <p14:creationId xmlns:p14="http://schemas.microsoft.com/office/powerpoint/2010/main" val="3398693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14/05/2018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7722584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502285" y="309985"/>
            <a:ext cx="9041130" cy="1290108"/>
          </a:xfrm>
          <a:prstGeom prst="rect">
            <a:avLst/>
          </a:prstGeom>
        </p:spPr>
        <p:txBody>
          <a:bodyPr vert="horz" lIns="101636" tIns="50818" rIns="101636" bIns="50818"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502285" y="1806152"/>
            <a:ext cx="9041130" cy="5108471"/>
          </a:xfrm>
          <a:prstGeom prst="rect">
            <a:avLst/>
          </a:prstGeom>
        </p:spPr>
        <p:txBody>
          <a:bodyPr vert="horz" lIns="101636" tIns="50818" rIns="101636" bIns="50818"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502285" y="7174436"/>
            <a:ext cx="2343997" cy="412118"/>
          </a:xfrm>
          <a:prstGeom prst="rect">
            <a:avLst/>
          </a:prstGeom>
        </p:spPr>
        <p:txBody>
          <a:bodyPr vert="horz" lIns="101636" tIns="50818" rIns="101636" bIns="50818" rtlCol="0" anchor="ctr"/>
          <a:lstStyle>
            <a:lvl1pPr algn="l">
              <a:defRPr sz="1300">
                <a:solidFill>
                  <a:schemeClr val="tx1">
                    <a:tint val="75000"/>
                  </a:schemeClr>
                </a:solidFill>
              </a:defRPr>
            </a:lvl1pPr>
          </a:lstStyle>
          <a:p>
            <a:fld id="{57DE036D-E3BD-4363-AD8F-03AB5865EFC8}" type="datetimeFigureOut">
              <a:rPr lang="es-MX" smtClean="0"/>
              <a:t>14/05/2018</a:t>
            </a:fld>
            <a:endParaRPr lang="es-MX"/>
          </a:p>
        </p:txBody>
      </p:sp>
      <p:sp>
        <p:nvSpPr>
          <p:cNvPr id="5" name="4 Marcador de pie de página"/>
          <p:cNvSpPr>
            <a:spLocks noGrp="1"/>
          </p:cNvSpPr>
          <p:nvPr>
            <p:ph type="ftr" sz="quarter" idx="3"/>
          </p:nvPr>
        </p:nvSpPr>
        <p:spPr>
          <a:xfrm>
            <a:off x="3432281" y="7174436"/>
            <a:ext cx="3181138" cy="412118"/>
          </a:xfrm>
          <a:prstGeom prst="rect">
            <a:avLst/>
          </a:prstGeom>
        </p:spPr>
        <p:txBody>
          <a:bodyPr vert="horz" lIns="101636" tIns="50818" rIns="101636" bIns="50818" rtlCol="0" anchor="ctr"/>
          <a:lstStyle>
            <a:lvl1pPr algn="ctr">
              <a:defRPr sz="13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7199418" y="7174436"/>
            <a:ext cx="2343997" cy="412118"/>
          </a:xfrm>
          <a:prstGeom prst="rect">
            <a:avLst/>
          </a:prstGeom>
        </p:spPr>
        <p:txBody>
          <a:bodyPr vert="horz" lIns="101636" tIns="50818" rIns="101636" bIns="50818" rtlCol="0" anchor="ctr"/>
          <a:lstStyle>
            <a:lvl1pPr algn="r">
              <a:defRPr sz="1300">
                <a:solidFill>
                  <a:schemeClr val="tx1">
                    <a:tint val="75000"/>
                  </a:schemeClr>
                </a:solidFill>
              </a:defRPr>
            </a:lvl1pPr>
          </a:lstStyle>
          <a:p>
            <a:fld id="{F513BB9A-00B0-43BA-803C-33B60359E954}" type="slidenum">
              <a:rPr lang="es-MX" smtClean="0"/>
              <a:t>‹Nº›</a:t>
            </a:fld>
            <a:endParaRPr lang="es-MX"/>
          </a:p>
        </p:txBody>
      </p:sp>
      <p:pic>
        <p:nvPicPr>
          <p:cNvPr id="7" name="6 Image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59" y="2077"/>
            <a:ext cx="10040982" cy="7736495"/>
          </a:xfrm>
          <a:prstGeom prst="rect">
            <a:avLst/>
          </a:prstGeom>
        </p:spPr>
      </p:pic>
    </p:spTree>
    <p:extLst>
      <p:ext uri="{BB962C8B-B14F-4D97-AF65-F5344CB8AC3E}">
        <p14:creationId xmlns:p14="http://schemas.microsoft.com/office/powerpoint/2010/main" val="4287582873"/>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1016356" rtl="0" eaLnBrk="1" latinLnBrk="0" hangingPunct="1">
        <a:spcBef>
          <a:spcPct val="0"/>
        </a:spcBef>
        <a:buNone/>
        <a:defRPr sz="4900" kern="1200">
          <a:solidFill>
            <a:schemeClr val="tx1"/>
          </a:solidFill>
          <a:latin typeface="+mj-lt"/>
          <a:ea typeface="+mj-ea"/>
          <a:cs typeface="+mj-cs"/>
        </a:defRPr>
      </a:lvl1pPr>
    </p:titleStyle>
    <p:bodyStyle>
      <a:lvl1pPr marL="381133" indent="-381133" algn="l" defTabSz="101635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5789" indent="-317611" algn="l" defTabSz="101635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0445" indent="-254089" algn="l" defTabSz="101635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78622"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86800"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794978"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03156"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1334"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19511"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s-MX"/>
      </a:defPPr>
      <a:lvl1pPr marL="0" algn="l" defTabSz="1016356" rtl="0" eaLnBrk="1" latinLnBrk="0" hangingPunct="1">
        <a:defRPr sz="2000" kern="1200">
          <a:solidFill>
            <a:schemeClr val="tx1"/>
          </a:solidFill>
          <a:latin typeface="+mn-lt"/>
          <a:ea typeface="+mn-ea"/>
          <a:cs typeface="+mn-cs"/>
        </a:defRPr>
      </a:lvl1pPr>
      <a:lvl2pPr marL="508178" algn="l" defTabSz="1016356" rtl="0" eaLnBrk="1" latinLnBrk="0" hangingPunct="1">
        <a:defRPr sz="2000" kern="1200">
          <a:solidFill>
            <a:schemeClr val="tx1"/>
          </a:solidFill>
          <a:latin typeface="+mn-lt"/>
          <a:ea typeface="+mn-ea"/>
          <a:cs typeface="+mn-cs"/>
        </a:defRPr>
      </a:lvl2pPr>
      <a:lvl3pPr marL="1016356" algn="l" defTabSz="1016356" rtl="0" eaLnBrk="1" latinLnBrk="0" hangingPunct="1">
        <a:defRPr sz="2000" kern="1200">
          <a:solidFill>
            <a:schemeClr val="tx1"/>
          </a:solidFill>
          <a:latin typeface="+mn-lt"/>
          <a:ea typeface="+mn-ea"/>
          <a:cs typeface="+mn-cs"/>
        </a:defRPr>
      </a:lvl3pPr>
      <a:lvl4pPr marL="1524533" algn="l" defTabSz="1016356" rtl="0" eaLnBrk="1" latinLnBrk="0" hangingPunct="1">
        <a:defRPr sz="2000" kern="1200">
          <a:solidFill>
            <a:schemeClr val="tx1"/>
          </a:solidFill>
          <a:latin typeface="+mn-lt"/>
          <a:ea typeface="+mn-ea"/>
          <a:cs typeface="+mn-cs"/>
        </a:defRPr>
      </a:lvl4pPr>
      <a:lvl5pPr marL="2032711" algn="l" defTabSz="1016356" rtl="0" eaLnBrk="1" latinLnBrk="0" hangingPunct="1">
        <a:defRPr sz="2000" kern="1200">
          <a:solidFill>
            <a:schemeClr val="tx1"/>
          </a:solidFill>
          <a:latin typeface="+mn-lt"/>
          <a:ea typeface="+mn-ea"/>
          <a:cs typeface="+mn-cs"/>
        </a:defRPr>
      </a:lvl5pPr>
      <a:lvl6pPr marL="2540889" algn="l" defTabSz="1016356" rtl="0" eaLnBrk="1" latinLnBrk="0" hangingPunct="1">
        <a:defRPr sz="2000" kern="1200">
          <a:solidFill>
            <a:schemeClr val="tx1"/>
          </a:solidFill>
          <a:latin typeface="+mn-lt"/>
          <a:ea typeface="+mn-ea"/>
          <a:cs typeface="+mn-cs"/>
        </a:defRPr>
      </a:lvl6pPr>
      <a:lvl7pPr marL="3049067" algn="l" defTabSz="1016356" rtl="0" eaLnBrk="1" latinLnBrk="0" hangingPunct="1">
        <a:defRPr sz="2000" kern="1200">
          <a:solidFill>
            <a:schemeClr val="tx1"/>
          </a:solidFill>
          <a:latin typeface="+mn-lt"/>
          <a:ea typeface="+mn-ea"/>
          <a:cs typeface="+mn-cs"/>
        </a:defRPr>
      </a:lvl7pPr>
      <a:lvl8pPr marL="3557245" algn="l" defTabSz="1016356" rtl="0" eaLnBrk="1" latinLnBrk="0" hangingPunct="1">
        <a:defRPr sz="2000" kern="1200">
          <a:solidFill>
            <a:schemeClr val="tx1"/>
          </a:solidFill>
          <a:latin typeface="+mn-lt"/>
          <a:ea typeface="+mn-ea"/>
          <a:cs typeface="+mn-cs"/>
        </a:defRPr>
      </a:lvl8pPr>
      <a:lvl9pPr marL="4065422" algn="l" defTabSz="1016356"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7.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XXXXXXXXXX@inai.org.mx"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mailto:edgar.gomez@inai.org.mx" TargetMode="External"/><Relationship Id="rId4" Type="http://schemas.openxmlformats.org/officeDocument/2006/relationships/hyperlink" Target="mailto:jorge.alvarez@inai.org.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4142" y="6783300"/>
            <a:ext cx="1671558" cy="792088"/>
          </a:xfrm>
          <a:prstGeom prst="rect">
            <a:avLst/>
          </a:prstGeom>
        </p:spPr>
      </p:pic>
      <p:pic>
        <p:nvPicPr>
          <p:cNvPr id="11" name="10 Imagen"/>
          <p:cNvPicPr>
            <a:picLocks noChangeAspect="1"/>
          </p:cNvPicPr>
          <p:nvPr/>
        </p:nvPicPr>
        <p:blipFill rotWithShape="1">
          <a:blip r:embed="rId3" cstate="print">
            <a:extLst>
              <a:ext uri="{28A0092B-C50C-407E-A947-70E740481C1C}">
                <a14:useLocalDpi xmlns:a14="http://schemas.microsoft.com/office/drawing/2010/main" val="0"/>
              </a:ext>
            </a:extLst>
          </a:blip>
          <a:srcRect l="18015" r="14855"/>
          <a:stretch/>
        </p:blipFill>
        <p:spPr>
          <a:xfrm>
            <a:off x="80307" y="2992128"/>
            <a:ext cx="5499916" cy="46085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ítulo 1"/>
          <p:cNvSpPr>
            <a:spLocks noGrp="1"/>
          </p:cNvSpPr>
          <p:nvPr>
            <p:ph type="title"/>
          </p:nvPr>
        </p:nvSpPr>
        <p:spPr/>
        <p:txBody>
          <a:bodyPr>
            <a:normAutofit fontScale="90000"/>
          </a:bodyPr>
          <a:lstStyle/>
          <a:p>
            <a:r>
              <a:rPr lang="es-MX" sz="4800" dirty="0">
                <a:solidFill>
                  <a:schemeClr val="bg1"/>
                </a:solidFill>
                <a:latin typeface="Arial" panose="020B0604020202020204" pitchFamily="34" charset="0"/>
                <a:cs typeface="Arial" panose="020B0604020202020204" pitchFamily="34" charset="0"/>
              </a:rPr>
              <a:t>Guía de utilización de </a:t>
            </a:r>
            <a:br>
              <a:rPr lang="es-MX" sz="4800" dirty="0">
                <a:solidFill>
                  <a:schemeClr val="bg1"/>
                </a:solidFill>
                <a:latin typeface="Arial" panose="020B0604020202020204" pitchFamily="34" charset="0"/>
                <a:cs typeface="Arial" panose="020B0604020202020204" pitchFamily="34" charset="0"/>
              </a:rPr>
            </a:br>
            <a:r>
              <a:rPr lang="es-MX" sz="4800" dirty="0">
                <a:solidFill>
                  <a:schemeClr val="bg1"/>
                </a:solidFill>
                <a:latin typeface="Arial" panose="020B0604020202020204" pitchFamily="34" charset="0"/>
                <a:cs typeface="Arial" panose="020B0604020202020204" pitchFamily="34" charset="0"/>
              </a:rPr>
              <a:t>campos tipo tabla</a:t>
            </a:r>
            <a:endParaRPr lang="es-MX" sz="33100" dirty="0">
              <a:solidFill>
                <a:schemeClr val="bg1"/>
              </a:solidFill>
              <a:latin typeface="Arial" panose="020B0604020202020204" pitchFamily="34" charset="0"/>
              <a:cs typeface="Arial" panose="020B0604020202020204" pitchFamily="34" charset="0"/>
            </a:endParaRPr>
          </a:p>
        </p:txBody>
      </p:sp>
      <p:sp>
        <p:nvSpPr>
          <p:cNvPr id="2" name="1 Rectángulo"/>
          <p:cNvSpPr/>
          <p:nvPr/>
        </p:nvSpPr>
        <p:spPr>
          <a:xfrm>
            <a:off x="270322" y="7111808"/>
            <a:ext cx="1159292" cy="323165"/>
          </a:xfrm>
          <a:prstGeom prst="rect">
            <a:avLst/>
          </a:prstGeom>
        </p:spPr>
        <p:txBody>
          <a:bodyPr wrap="none">
            <a:spAutoFit/>
          </a:bodyPr>
          <a:lstStyle/>
          <a:p>
            <a:r>
              <a:rPr lang="es-MX" sz="1500" b="1" dirty="0">
                <a:solidFill>
                  <a:schemeClr val="accent2">
                    <a:lumMod val="75000"/>
                  </a:schemeClr>
                </a:solidFill>
                <a:latin typeface="Arial" panose="020B0604020202020204" pitchFamily="34" charset="0"/>
                <a:cs typeface="Arial" panose="020B0604020202020204" pitchFamily="34" charset="0"/>
              </a:rPr>
              <a:t>Mayo 2018</a:t>
            </a:r>
          </a:p>
        </p:txBody>
      </p:sp>
      <p:sp>
        <p:nvSpPr>
          <p:cNvPr id="3" name="CuadroTexto 2"/>
          <p:cNvSpPr txBox="1"/>
          <p:nvPr/>
        </p:nvSpPr>
        <p:spPr>
          <a:xfrm>
            <a:off x="7017732" y="2133569"/>
            <a:ext cx="2736304" cy="830997"/>
          </a:xfrm>
          <a:prstGeom prst="rect">
            <a:avLst/>
          </a:prstGeom>
          <a:noFill/>
        </p:spPr>
        <p:txBody>
          <a:bodyPr wrap="square" rtlCol="0">
            <a:spAutoFit/>
          </a:bodyPr>
          <a:lstStyle/>
          <a:p>
            <a:pPr algn="ctr"/>
            <a:r>
              <a:rPr lang="es-MX" sz="4800" dirty="0">
                <a:solidFill>
                  <a:schemeClr val="bg1"/>
                </a:solidFill>
              </a:rPr>
              <a:t>SIPOT</a:t>
            </a:r>
          </a:p>
        </p:txBody>
      </p:sp>
    </p:spTree>
    <p:extLst>
      <p:ext uri="{BB962C8B-B14F-4D97-AF65-F5344CB8AC3E}">
        <p14:creationId xmlns:p14="http://schemas.microsoft.com/office/powerpoint/2010/main" val="1898795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84110" y="103926"/>
            <a:ext cx="9356872" cy="646331"/>
          </a:xfrm>
          <a:prstGeom prst="rect">
            <a:avLst/>
          </a:prstGeom>
          <a:noFill/>
        </p:spPr>
        <p:txBody>
          <a:bodyPr wrap="square" rtlCol="0">
            <a:spAutoFit/>
          </a:bodyPr>
          <a:lstStyle/>
          <a:p>
            <a:r>
              <a:rPr lang="es-MX" sz="3600" dirty="0">
                <a:solidFill>
                  <a:schemeClr val="bg1"/>
                </a:solidFill>
              </a:rPr>
              <a:t>Las bases de datos </a:t>
            </a:r>
          </a:p>
        </p:txBody>
      </p:sp>
      <p:graphicFrame>
        <p:nvGraphicFramePr>
          <p:cNvPr id="10" name="Objeto 9"/>
          <p:cNvGraphicFramePr>
            <a:graphicFrameLocks noChangeAspect="1"/>
          </p:cNvGraphicFramePr>
          <p:nvPr>
            <p:extLst>
              <p:ext uri="{D42A27DB-BD31-4B8C-83A1-F6EECF244321}">
                <p14:modId xmlns:p14="http://schemas.microsoft.com/office/powerpoint/2010/main" val="2281736246"/>
              </p:ext>
            </p:extLst>
          </p:nvPr>
        </p:nvGraphicFramePr>
        <p:xfrm>
          <a:off x="1092345" y="4845763"/>
          <a:ext cx="7869719" cy="1447799"/>
        </p:xfrm>
        <a:graphic>
          <a:graphicData uri="http://schemas.openxmlformats.org/presentationml/2006/ole">
            <mc:AlternateContent xmlns:mc="http://schemas.openxmlformats.org/markup-compatibility/2006">
              <mc:Choice xmlns:v="urn:schemas-microsoft-com:vml" Requires="v">
                <p:oleObj spid="_x0000_s1106" name="Hoja de cálculo" r:id="rId3" imgW="5229303" imgH="961907" progId="Excel.Sheet.12">
                  <p:embed/>
                </p:oleObj>
              </mc:Choice>
              <mc:Fallback>
                <p:oleObj name="Hoja de cálculo" r:id="rId3" imgW="5229303" imgH="961907" progId="Excel.Sheet.12">
                  <p:embed/>
                  <p:pic>
                    <p:nvPicPr>
                      <p:cNvPr id="0" name=""/>
                      <p:cNvPicPr/>
                      <p:nvPr/>
                    </p:nvPicPr>
                    <p:blipFill>
                      <a:blip r:embed="rId4"/>
                      <a:stretch>
                        <a:fillRect/>
                      </a:stretch>
                    </p:blipFill>
                    <p:spPr>
                      <a:xfrm>
                        <a:off x="1092345" y="4845763"/>
                        <a:ext cx="7869719" cy="1447799"/>
                      </a:xfrm>
                      <a:prstGeom prst="rect">
                        <a:avLst/>
                      </a:prstGeom>
                    </p:spPr>
                  </p:pic>
                </p:oleObj>
              </mc:Fallback>
            </mc:AlternateContent>
          </a:graphicData>
        </a:graphic>
      </p:graphicFrame>
      <p:sp>
        <p:nvSpPr>
          <p:cNvPr id="11" name="CuadroTexto 10"/>
          <p:cNvSpPr txBox="1"/>
          <p:nvPr/>
        </p:nvSpPr>
        <p:spPr>
          <a:xfrm>
            <a:off x="337612" y="1622139"/>
            <a:ext cx="9361040" cy="2308324"/>
          </a:xfrm>
          <a:prstGeom prst="rect">
            <a:avLst/>
          </a:prstGeom>
          <a:noFill/>
        </p:spPr>
        <p:txBody>
          <a:bodyPr wrap="square" rtlCol="0">
            <a:spAutoFit/>
          </a:bodyPr>
          <a:lstStyle/>
          <a:p>
            <a:pPr algn="just"/>
            <a:r>
              <a:rPr lang="es-MX" sz="2400" dirty="0"/>
              <a:t>Nos referimos a una base de datos como un conjunto de información organizada en renglones o registros y campos o columnas. Cada columna o campo contiene datos del mismo tipo o de las mismas características, por ejemplo hay columnas que sólo contienen números, fechas, texto, etcétera. Un ejemplo de una base de datos lo observamos en la siguiente tabla:</a:t>
            </a:r>
          </a:p>
        </p:txBody>
      </p:sp>
      <p:sp>
        <p:nvSpPr>
          <p:cNvPr id="12" name="CuadroTexto 11"/>
          <p:cNvSpPr txBox="1"/>
          <p:nvPr/>
        </p:nvSpPr>
        <p:spPr>
          <a:xfrm>
            <a:off x="3537831" y="3930463"/>
            <a:ext cx="2970038" cy="461665"/>
          </a:xfrm>
          <a:prstGeom prst="rect">
            <a:avLst/>
          </a:prstGeom>
          <a:noFill/>
        </p:spPr>
        <p:txBody>
          <a:bodyPr wrap="square" rtlCol="0">
            <a:spAutoFit/>
          </a:bodyPr>
          <a:lstStyle/>
          <a:p>
            <a:pPr algn="ctr"/>
            <a:r>
              <a:rPr lang="es-MX" sz="2400" dirty="0"/>
              <a:t>Campos o Columnas</a:t>
            </a:r>
          </a:p>
        </p:txBody>
      </p:sp>
      <p:sp>
        <p:nvSpPr>
          <p:cNvPr id="15" name="CuadroTexto 14"/>
          <p:cNvSpPr txBox="1"/>
          <p:nvPr/>
        </p:nvSpPr>
        <p:spPr>
          <a:xfrm rot="16200000">
            <a:off x="-266220" y="5520759"/>
            <a:ext cx="1438995" cy="461665"/>
          </a:xfrm>
          <a:prstGeom prst="rect">
            <a:avLst/>
          </a:prstGeom>
          <a:noFill/>
        </p:spPr>
        <p:txBody>
          <a:bodyPr wrap="square" rtlCol="0">
            <a:spAutoFit/>
          </a:bodyPr>
          <a:lstStyle/>
          <a:p>
            <a:pPr algn="ctr"/>
            <a:r>
              <a:rPr lang="es-MX" sz="2400" dirty="0"/>
              <a:t>Registros</a:t>
            </a:r>
          </a:p>
        </p:txBody>
      </p:sp>
      <p:sp>
        <p:nvSpPr>
          <p:cNvPr id="17" name="Cerrar llave 16"/>
          <p:cNvSpPr/>
          <p:nvPr/>
        </p:nvSpPr>
        <p:spPr>
          <a:xfrm rot="-5400000">
            <a:off x="4846197" y="555619"/>
            <a:ext cx="352942" cy="7860646"/>
          </a:xfrm>
          <a:prstGeom prst="rightBrace">
            <a:avLst/>
          </a:prstGeom>
          <a:ln>
            <a:solidFill>
              <a:srgbClr val="006C3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8" name="Cerrar llave 17"/>
          <p:cNvSpPr/>
          <p:nvPr/>
        </p:nvSpPr>
        <p:spPr>
          <a:xfrm rot="10800000">
            <a:off x="595881" y="5209622"/>
            <a:ext cx="322513" cy="1083940"/>
          </a:xfrm>
          <a:prstGeom prst="rightBrace">
            <a:avLst/>
          </a:prstGeom>
          <a:ln>
            <a:solidFill>
              <a:srgbClr val="006C3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pic>
        <p:nvPicPr>
          <p:cNvPr id="9" name="9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2076148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Bases de datos y campos tipo tabla</a:t>
            </a:r>
          </a:p>
        </p:txBody>
      </p:sp>
      <p:sp>
        <p:nvSpPr>
          <p:cNvPr id="6" name="CuadroTexto 5"/>
          <p:cNvSpPr txBox="1"/>
          <p:nvPr/>
        </p:nvSpPr>
        <p:spPr>
          <a:xfrm>
            <a:off x="342330" y="1792833"/>
            <a:ext cx="9433048" cy="3416320"/>
          </a:xfrm>
          <a:prstGeom prst="rect">
            <a:avLst/>
          </a:prstGeom>
          <a:noFill/>
        </p:spPr>
        <p:txBody>
          <a:bodyPr wrap="square" rtlCol="0">
            <a:spAutoFit/>
          </a:bodyPr>
          <a:lstStyle/>
          <a:p>
            <a:pPr algn="just"/>
            <a:r>
              <a:rPr lang="es-MX" sz="2400" dirty="0"/>
              <a:t>En el Sistema de Portales de Obligaciones de Transparencia (SIPOT) tenemos campos que permiten almacenar texto, fechas, números, hipervínculos, etc. Pero también tenemos campos que contienen un número identificador (ID). Éstos permiten establecer una relación de los renglones de una tabla (tabla principal) con reglones de otra (tabla secundaria), a estos campos los conocemos como “campos tipo tabla”.</a:t>
            </a:r>
          </a:p>
          <a:p>
            <a:pPr algn="just"/>
            <a:endParaRPr lang="es-MX" sz="2400" dirty="0"/>
          </a:p>
          <a:p>
            <a:pPr algn="just"/>
            <a:r>
              <a:rPr lang="es-MX" sz="2400" b="1" dirty="0"/>
              <a:t>La principal función de este tipo de campos es apoyar la carga de información en el SIPOT evitando la repetición de datos.</a:t>
            </a:r>
          </a:p>
        </p:txBody>
      </p:sp>
      <p:pic>
        <p:nvPicPr>
          <p:cNvPr id="4"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331981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Bases de datos y campos tipo tabla</a:t>
            </a:r>
          </a:p>
        </p:txBody>
      </p:sp>
      <p:sp>
        <p:nvSpPr>
          <p:cNvPr id="4" name="CuadroTexto 3"/>
          <p:cNvSpPr txBox="1"/>
          <p:nvPr/>
        </p:nvSpPr>
        <p:spPr>
          <a:xfrm>
            <a:off x="342330" y="1792833"/>
            <a:ext cx="9433048" cy="830997"/>
          </a:xfrm>
          <a:prstGeom prst="rect">
            <a:avLst/>
          </a:prstGeom>
          <a:noFill/>
        </p:spPr>
        <p:txBody>
          <a:bodyPr wrap="square" rtlCol="0">
            <a:spAutoFit/>
          </a:bodyPr>
          <a:lstStyle/>
          <a:p>
            <a:pPr algn="just"/>
            <a:r>
              <a:rPr lang="es-MX" sz="2400" dirty="0"/>
              <a:t>Por ejemplo, en el ámbito de capacitación, en la siguiente tabla tenemos un listado de personal con diferentes cursos que han realizado:</a:t>
            </a:r>
          </a:p>
        </p:txBody>
      </p:sp>
      <p:graphicFrame>
        <p:nvGraphicFramePr>
          <p:cNvPr id="2" name="Objeto 1"/>
          <p:cNvGraphicFramePr>
            <a:graphicFrameLocks noChangeAspect="1"/>
          </p:cNvGraphicFramePr>
          <p:nvPr>
            <p:extLst>
              <p:ext uri="{D42A27DB-BD31-4B8C-83A1-F6EECF244321}">
                <p14:modId xmlns:p14="http://schemas.microsoft.com/office/powerpoint/2010/main" val="3528058605"/>
              </p:ext>
            </p:extLst>
          </p:nvPr>
        </p:nvGraphicFramePr>
        <p:xfrm>
          <a:off x="266237" y="3366269"/>
          <a:ext cx="9509141" cy="2016224"/>
        </p:xfrm>
        <a:graphic>
          <a:graphicData uri="http://schemas.openxmlformats.org/presentationml/2006/ole">
            <mc:AlternateContent xmlns:mc="http://schemas.openxmlformats.org/markup-compatibility/2006">
              <mc:Choice xmlns:v="urn:schemas-microsoft-com:vml" Requires="v">
                <p:oleObj spid="_x0000_s4174" name="Hoja de cálculo" r:id="rId4" imgW="6334198" imgH="1343222" progId="Excel.Sheet.12">
                  <p:embed/>
                </p:oleObj>
              </mc:Choice>
              <mc:Fallback>
                <p:oleObj name="Hoja de cálculo" r:id="rId4" imgW="6334198" imgH="1343222" progId="Excel.Sheet.12">
                  <p:embed/>
                  <p:pic>
                    <p:nvPicPr>
                      <p:cNvPr id="0" name=""/>
                      <p:cNvPicPr/>
                      <p:nvPr/>
                    </p:nvPicPr>
                    <p:blipFill>
                      <a:blip r:embed="rId5"/>
                      <a:stretch>
                        <a:fillRect/>
                      </a:stretch>
                    </p:blipFill>
                    <p:spPr>
                      <a:xfrm>
                        <a:off x="266237" y="3366269"/>
                        <a:ext cx="9509141" cy="2016224"/>
                      </a:xfrm>
                      <a:prstGeom prst="rect">
                        <a:avLst/>
                      </a:prstGeom>
                    </p:spPr>
                  </p:pic>
                </p:oleObj>
              </mc:Fallback>
            </mc:AlternateContent>
          </a:graphicData>
        </a:graphic>
      </p:graphicFrame>
      <p:pic>
        <p:nvPicPr>
          <p:cNvPr id="6" name="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3552903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30362" y="103926"/>
            <a:ext cx="9410620" cy="646331"/>
          </a:xfrm>
          <a:prstGeom prst="rect">
            <a:avLst/>
          </a:prstGeom>
          <a:noFill/>
        </p:spPr>
        <p:txBody>
          <a:bodyPr wrap="square" rtlCol="0">
            <a:spAutoFit/>
          </a:bodyPr>
          <a:lstStyle/>
          <a:p>
            <a:r>
              <a:rPr lang="es-MX" sz="3600" dirty="0">
                <a:solidFill>
                  <a:schemeClr val="bg1"/>
                </a:solidFill>
              </a:rPr>
              <a:t>Bases de datos y campos tipo tabla</a:t>
            </a:r>
          </a:p>
        </p:txBody>
      </p:sp>
      <p:sp>
        <p:nvSpPr>
          <p:cNvPr id="4" name="CuadroTexto 3"/>
          <p:cNvSpPr txBox="1"/>
          <p:nvPr/>
        </p:nvSpPr>
        <p:spPr>
          <a:xfrm>
            <a:off x="301608" y="1518830"/>
            <a:ext cx="9433048" cy="1015663"/>
          </a:xfrm>
          <a:prstGeom prst="rect">
            <a:avLst/>
          </a:prstGeom>
          <a:noFill/>
        </p:spPr>
        <p:txBody>
          <a:bodyPr wrap="square" rtlCol="0">
            <a:spAutoFit/>
          </a:bodyPr>
          <a:lstStyle/>
          <a:p>
            <a:pPr algn="just"/>
            <a:r>
              <a:rPr lang="es-MX" dirty="0"/>
              <a:t>Para evitar repetir datos, la tabla anterior se puede hacer más sencilla dividiéndola en dos tablas: una con el listado de personal y otra con el listado de cursos de la siguiente forma.</a:t>
            </a:r>
          </a:p>
        </p:txBody>
      </p:sp>
      <p:graphicFrame>
        <p:nvGraphicFramePr>
          <p:cNvPr id="7" name="Tabla 6"/>
          <p:cNvGraphicFramePr>
            <a:graphicFrameLocks noGrp="1"/>
          </p:cNvGraphicFramePr>
          <p:nvPr>
            <p:extLst>
              <p:ext uri="{D42A27DB-BD31-4B8C-83A1-F6EECF244321}">
                <p14:modId xmlns:p14="http://schemas.microsoft.com/office/powerpoint/2010/main" val="2057452895"/>
              </p:ext>
            </p:extLst>
          </p:nvPr>
        </p:nvGraphicFramePr>
        <p:xfrm>
          <a:off x="1020785" y="2940040"/>
          <a:ext cx="6059911" cy="1167834"/>
        </p:xfrm>
        <a:graphic>
          <a:graphicData uri="http://schemas.openxmlformats.org/drawingml/2006/table">
            <a:tbl>
              <a:tblPr/>
              <a:tblGrid>
                <a:gridCol w="1325778">
                  <a:extLst>
                    <a:ext uri="{9D8B030D-6E8A-4147-A177-3AD203B41FA5}">
                      <a16:colId xmlns:a16="http://schemas.microsoft.com/office/drawing/2014/main" val="2506298371"/>
                    </a:ext>
                  </a:extLst>
                </a:gridCol>
                <a:gridCol w="1325778">
                  <a:extLst>
                    <a:ext uri="{9D8B030D-6E8A-4147-A177-3AD203B41FA5}">
                      <a16:colId xmlns:a16="http://schemas.microsoft.com/office/drawing/2014/main" val="2308196441"/>
                    </a:ext>
                  </a:extLst>
                </a:gridCol>
                <a:gridCol w="1568838">
                  <a:extLst>
                    <a:ext uri="{9D8B030D-6E8A-4147-A177-3AD203B41FA5}">
                      <a16:colId xmlns:a16="http://schemas.microsoft.com/office/drawing/2014/main" val="1110326151"/>
                    </a:ext>
                  </a:extLst>
                </a:gridCol>
                <a:gridCol w="1839517">
                  <a:extLst>
                    <a:ext uri="{9D8B030D-6E8A-4147-A177-3AD203B41FA5}">
                      <a16:colId xmlns:a16="http://schemas.microsoft.com/office/drawing/2014/main" val="2848778386"/>
                    </a:ext>
                  </a:extLst>
                </a:gridCol>
              </a:tblGrid>
              <a:tr h="467133">
                <a:tc>
                  <a:txBody>
                    <a:bodyPr/>
                    <a:lstStyle/>
                    <a:p>
                      <a:pPr algn="ctr" fontAlgn="ctr"/>
                      <a:r>
                        <a:rPr lang="es-MX" sz="1400" b="1" i="0" u="none" strike="noStrike" dirty="0">
                          <a:solidFill>
                            <a:srgbClr val="FFFFFF"/>
                          </a:solidFill>
                          <a:effectLst/>
                          <a:latin typeface="Calibri" panose="020F0502020204030204" pitchFamily="34" charset="0"/>
                        </a:rPr>
                        <a:t>ID</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dirty="0">
                          <a:solidFill>
                            <a:srgbClr val="FFFFFF"/>
                          </a:solidFill>
                          <a:effectLst/>
                          <a:latin typeface="Calibri" panose="020F0502020204030204" pitchFamily="34" charset="0"/>
                        </a:rPr>
                        <a:t>Nombre</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dirty="0">
                          <a:solidFill>
                            <a:srgbClr val="FFFFFF"/>
                          </a:solidFill>
                          <a:effectLst/>
                          <a:latin typeface="Calibri" panose="020F0502020204030204" pitchFamily="34" charset="0"/>
                        </a:rPr>
                        <a:t>Primer Apellido</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dirty="0">
                          <a:solidFill>
                            <a:srgbClr val="FFFFFF"/>
                          </a:solidFill>
                          <a:effectLst/>
                          <a:latin typeface="Calibri" panose="020F0502020204030204" pitchFamily="34" charset="0"/>
                        </a:rPr>
                        <a:t>Segundo Apellido</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extLst>
                  <a:ext uri="{0D108BD9-81ED-4DB2-BD59-A6C34878D82A}">
                    <a16:rowId xmlns:a16="http://schemas.microsoft.com/office/drawing/2014/main" val="1193074983"/>
                  </a:ext>
                </a:extLst>
              </a:tr>
              <a:tr h="233567">
                <a:tc>
                  <a:txBody>
                    <a:bodyPr/>
                    <a:lstStyle/>
                    <a:p>
                      <a:pPr algn="ctr" fontAlgn="ctr"/>
                      <a:r>
                        <a:rPr lang="es-MX" sz="1400" b="1" i="0" u="none" strike="noStrike" dirty="0">
                          <a:solidFill>
                            <a:srgbClr val="000000"/>
                          </a:solidFill>
                          <a:effectLst/>
                          <a:latin typeface="Arial Black" panose="020B0A04020102020204" pitchFamily="34" charset="0"/>
                        </a:rPr>
                        <a:t>10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400" b="1" i="0" u="none" strike="noStrike" dirty="0">
                          <a:solidFill>
                            <a:srgbClr val="000000"/>
                          </a:solidFill>
                          <a:effectLst/>
                          <a:latin typeface="Arial Black" panose="020B0A04020102020204" pitchFamily="34" charset="0"/>
                        </a:rPr>
                        <a:t>Rosa María</a:t>
                      </a:r>
                    </a:p>
                  </a:txBody>
                  <a:tcPr marL="9525" marR="9525" marT="9525" marB="0" anchor="b">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400" b="1" i="0" u="none" strike="noStrike" dirty="0">
                          <a:solidFill>
                            <a:srgbClr val="000000"/>
                          </a:solidFill>
                          <a:effectLst/>
                          <a:latin typeface="Arial Black" panose="020B0A04020102020204" pitchFamily="34" charset="0"/>
                        </a:rPr>
                        <a:t>González</a:t>
                      </a:r>
                    </a:p>
                  </a:txBody>
                  <a:tcPr marL="9525" marR="9525" marT="9525" marB="0" anchor="b">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400" b="1" i="0" u="none" strike="noStrike" dirty="0">
                          <a:solidFill>
                            <a:srgbClr val="000000"/>
                          </a:solidFill>
                          <a:effectLst/>
                          <a:latin typeface="Arial Black" panose="020B0A04020102020204" pitchFamily="34" charset="0"/>
                        </a:rPr>
                        <a:t>Pérez</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168719418"/>
                  </a:ext>
                </a:extLst>
              </a:tr>
              <a:tr h="233567">
                <a:tc>
                  <a:txBody>
                    <a:bodyPr/>
                    <a:lstStyle/>
                    <a:p>
                      <a:pPr algn="ctr" fontAlgn="ctr"/>
                      <a:r>
                        <a:rPr lang="es-MX" sz="1400" b="0" i="0" u="none" strike="noStrike">
                          <a:solidFill>
                            <a:srgbClr val="000000"/>
                          </a:solidFill>
                          <a:effectLst/>
                          <a:latin typeface="Calibri" panose="020F0502020204030204" pitchFamily="34" charset="0"/>
                        </a:rPr>
                        <a:t>20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b"/>
                      <a:r>
                        <a:rPr lang="es-MX" sz="1400" b="0" i="0" u="none" strike="noStrike" dirty="0">
                          <a:solidFill>
                            <a:srgbClr val="000000"/>
                          </a:solidFill>
                          <a:effectLst/>
                          <a:latin typeface="Calibri" panose="020F0502020204030204" pitchFamily="34" charset="0"/>
                        </a:rPr>
                        <a:t>José </a:t>
                      </a:r>
                    </a:p>
                  </a:txBody>
                  <a:tcPr marL="9525" marR="9525" marT="9525" marB="0" anchor="b">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b"/>
                      <a:r>
                        <a:rPr lang="es-MX" sz="1400" b="0" i="0" u="none" strike="noStrike" dirty="0">
                          <a:solidFill>
                            <a:srgbClr val="000000"/>
                          </a:solidFill>
                          <a:effectLst/>
                          <a:latin typeface="Calibri" panose="020F0502020204030204" pitchFamily="34" charset="0"/>
                        </a:rPr>
                        <a:t>Treviño</a:t>
                      </a:r>
                    </a:p>
                  </a:txBody>
                  <a:tcPr marL="9525" marR="9525" marT="9525" marB="0" anchor="b">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b"/>
                      <a:r>
                        <a:rPr lang="es-MX" sz="1400" b="0" i="0" u="none" strike="noStrike" dirty="0">
                          <a:solidFill>
                            <a:srgbClr val="000000"/>
                          </a:solidFill>
                          <a:effectLst/>
                          <a:latin typeface="Calibri" panose="020F0502020204030204" pitchFamily="34" charset="0"/>
                        </a:rPr>
                        <a:t>Rodríguez</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4261532663"/>
                  </a:ext>
                </a:extLst>
              </a:tr>
              <a:tr h="233567">
                <a:tc>
                  <a:txBody>
                    <a:bodyPr/>
                    <a:lstStyle/>
                    <a:p>
                      <a:pPr algn="ctr" fontAlgn="ctr"/>
                      <a:r>
                        <a:rPr lang="es-MX" sz="1400" b="0" i="0" u="none" strike="noStrike" dirty="0">
                          <a:solidFill>
                            <a:srgbClr val="000000"/>
                          </a:solidFill>
                          <a:effectLst/>
                          <a:latin typeface="Calibri" panose="020F0502020204030204" pitchFamily="34" charset="0"/>
                        </a:rPr>
                        <a:t>30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400" b="0" i="0" u="none" strike="noStrike">
                          <a:solidFill>
                            <a:srgbClr val="000000"/>
                          </a:solidFill>
                          <a:effectLst/>
                          <a:latin typeface="Calibri" panose="020F0502020204030204" pitchFamily="34" charset="0"/>
                        </a:rPr>
                        <a:t>Enrique</a:t>
                      </a:r>
                    </a:p>
                  </a:txBody>
                  <a:tcPr marL="9525" marR="9525" marT="9525" marB="0" anchor="b">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400" b="0" i="0" u="none" strike="noStrike">
                          <a:solidFill>
                            <a:srgbClr val="000000"/>
                          </a:solidFill>
                          <a:effectLst/>
                          <a:latin typeface="Calibri" panose="020F0502020204030204" pitchFamily="34" charset="0"/>
                        </a:rPr>
                        <a:t>Valverde</a:t>
                      </a:r>
                    </a:p>
                  </a:txBody>
                  <a:tcPr marL="9525" marR="9525" marT="9525" marB="0" anchor="b">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400" b="0" i="0" u="none" strike="noStrike" dirty="0">
                          <a:solidFill>
                            <a:srgbClr val="000000"/>
                          </a:solidFill>
                          <a:effectLst/>
                          <a:latin typeface="Calibri" panose="020F0502020204030204" pitchFamily="34" charset="0"/>
                        </a:rPr>
                        <a:t>Rojas</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4191494520"/>
                  </a:ext>
                </a:extLst>
              </a:tr>
            </a:tbl>
          </a:graphicData>
        </a:graphic>
      </p:graphicFrame>
      <p:sp>
        <p:nvSpPr>
          <p:cNvPr id="8" name="CuadroTexto 7"/>
          <p:cNvSpPr txBox="1"/>
          <p:nvPr/>
        </p:nvSpPr>
        <p:spPr>
          <a:xfrm>
            <a:off x="630362" y="2551820"/>
            <a:ext cx="2235043" cy="400110"/>
          </a:xfrm>
          <a:prstGeom prst="rect">
            <a:avLst/>
          </a:prstGeom>
          <a:noFill/>
        </p:spPr>
        <p:txBody>
          <a:bodyPr wrap="square" rtlCol="0">
            <a:spAutoFit/>
          </a:bodyPr>
          <a:lstStyle/>
          <a:p>
            <a:pPr algn="just"/>
            <a:r>
              <a:rPr lang="es-MX" b="1" dirty="0">
                <a:solidFill>
                  <a:schemeClr val="accent4">
                    <a:lumMod val="75000"/>
                  </a:schemeClr>
                </a:solidFill>
              </a:rPr>
              <a:t>Tabla principal</a:t>
            </a:r>
          </a:p>
        </p:txBody>
      </p:sp>
      <p:graphicFrame>
        <p:nvGraphicFramePr>
          <p:cNvPr id="10" name="Tabla 9"/>
          <p:cNvGraphicFramePr>
            <a:graphicFrameLocks noGrp="1"/>
          </p:cNvGraphicFramePr>
          <p:nvPr>
            <p:extLst>
              <p:ext uri="{D42A27DB-BD31-4B8C-83A1-F6EECF244321}">
                <p14:modId xmlns:p14="http://schemas.microsoft.com/office/powerpoint/2010/main" val="1689682676"/>
              </p:ext>
            </p:extLst>
          </p:nvPr>
        </p:nvGraphicFramePr>
        <p:xfrm>
          <a:off x="2286546" y="5305718"/>
          <a:ext cx="7128792" cy="1535430"/>
        </p:xfrm>
        <a:graphic>
          <a:graphicData uri="http://schemas.openxmlformats.org/drawingml/2006/table">
            <a:tbl>
              <a:tblPr/>
              <a:tblGrid>
                <a:gridCol w="1374225">
                  <a:extLst>
                    <a:ext uri="{9D8B030D-6E8A-4147-A177-3AD203B41FA5}">
                      <a16:colId xmlns:a16="http://schemas.microsoft.com/office/drawing/2014/main" val="2705335898"/>
                    </a:ext>
                  </a:extLst>
                </a:gridCol>
                <a:gridCol w="5754567">
                  <a:extLst>
                    <a:ext uri="{9D8B030D-6E8A-4147-A177-3AD203B41FA5}">
                      <a16:colId xmlns:a16="http://schemas.microsoft.com/office/drawing/2014/main" val="391712382"/>
                    </a:ext>
                  </a:extLst>
                </a:gridCol>
              </a:tblGrid>
              <a:tr h="381000">
                <a:tc>
                  <a:txBody>
                    <a:bodyPr/>
                    <a:lstStyle/>
                    <a:p>
                      <a:pPr algn="ctr" fontAlgn="ctr"/>
                      <a:r>
                        <a:rPr lang="es-MX" sz="1600" b="1" i="0" u="none" strike="noStrike" dirty="0">
                          <a:solidFill>
                            <a:srgbClr val="FFFFFF"/>
                          </a:solidFill>
                          <a:effectLst/>
                          <a:latin typeface="Calibri" panose="020F0502020204030204" pitchFamily="34" charset="0"/>
                        </a:rPr>
                        <a:t>ID</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600" b="1" i="0" u="none" strike="noStrike" dirty="0">
                          <a:solidFill>
                            <a:srgbClr val="FFFFFF"/>
                          </a:solidFill>
                          <a:effectLst/>
                          <a:latin typeface="Calibri" panose="020F0502020204030204" pitchFamily="34" charset="0"/>
                        </a:rPr>
                        <a:t>Nombre del curso</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extLst>
                  <a:ext uri="{0D108BD9-81ED-4DB2-BD59-A6C34878D82A}">
                    <a16:rowId xmlns:a16="http://schemas.microsoft.com/office/drawing/2014/main" val="3368123261"/>
                  </a:ext>
                </a:extLst>
              </a:tr>
              <a:tr h="190500">
                <a:tc>
                  <a:txBody>
                    <a:bodyPr/>
                    <a:lstStyle/>
                    <a:p>
                      <a:pPr algn="ctr" fontAlgn="ctr"/>
                      <a:r>
                        <a:rPr lang="es-MX" sz="1200" b="0" i="0" u="none" strike="noStrike" dirty="0">
                          <a:solidFill>
                            <a:srgbClr val="000000"/>
                          </a:solidFill>
                          <a:effectLst/>
                          <a:latin typeface="Arial Black" panose="020B0A04020102020204" pitchFamily="34" charset="0"/>
                        </a:rPr>
                        <a:t>10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200" b="0" i="0" u="none" strike="noStrike" dirty="0">
                          <a:solidFill>
                            <a:srgbClr val="000000"/>
                          </a:solidFill>
                          <a:effectLst/>
                          <a:latin typeface="Arial Black" panose="020B0A04020102020204" pitchFamily="34" charset="0"/>
                        </a:rPr>
                        <a:t>Derecho de acceso a la información</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1423381722"/>
                  </a:ext>
                </a:extLst>
              </a:tr>
              <a:tr h="190500">
                <a:tc>
                  <a:txBody>
                    <a:bodyPr/>
                    <a:lstStyle/>
                    <a:p>
                      <a:pPr algn="ctr" fontAlgn="ctr"/>
                      <a:r>
                        <a:rPr lang="es-MX" sz="1200" b="0" i="0" u="none" strike="noStrike">
                          <a:solidFill>
                            <a:srgbClr val="000000"/>
                          </a:solidFill>
                          <a:effectLst/>
                          <a:latin typeface="Arial Black" panose="020B0A04020102020204" pitchFamily="34" charset="0"/>
                        </a:rPr>
                        <a:t>10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b"/>
                      <a:r>
                        <a:rPr lang="es-MX" sz="1200" b="0" i="0" u="none" strike="noStrike" dirty="0">
                          <a:solidFill>
                            <a:srgbClr val="000000"/>
                          </a:solidFill>
                          <a:effectLst/>
                          <a:latin typeface="Arial Black" panose="020B0A04020102020204" pitchFamily="34" charset="0"/>
                        </a:rPr>
                        <a:t>Introducción a la Ley General de Transparencia</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1915174190"/>
                  </a:ext>
                </a:extLst>
              </a:tr>
              <a:tr h="190500">
                <a:tc>
                  <a:txBody>
                    <a:bodyPr/>
                    <a:lstStyle/>
                    <a:p>
                      <a:pPr algn="ctr" fontAlgn="ctr"/>
                      <a:r>
                        <a:rPr lang="es-MX" sz="1200" b="0" i="0" u="none" strike="noStrike">
                          <a:solidFill>
                            <a:srgbClr val="000000"/>
                          </a:solidFill>
                          <a:effectLst/>
                          <a:latin typeface="Arial Black" panose="020B0A04020102020204" pitchFamily="34" charset="0"/>
                        </a:rPr>
                        <a:t>10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200" b="0" i="0" u="none" strike="noStrike" dirty="0">
                          <a:solidFill>
                            <a:srgbClr val="000000"/>
                          </a:solidFill>
                          <a:effectLst/>
                          <a:latin typeface="Arial Black" panose="020B0A04020102020204" pitchFamily="34" charset="0"/>
                        </a:rPr>
                        <a:t>Clasificación y Desclasificación de la Información</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3030660630"/>
                  </a:ext>
                </a:extLst>
              </a:tr>
              <a:tr h="190500">
                <a:tc>
                  <a:txBody>
                    <a:bodyPr/>
                    <a:lstStyle/>
                    <a:p>
                      <a:pPr algn="ctr" fontAlgn="ctr"/>
                      <a:r>
                        <a:rPr lang="es-MX" sz="1200" b="0" i="0" u="none" strike="noStrike">
                          <a:solidFill>
                            <a:srgbClr val="000000"/>
                          </a:solidFill>
                          <a:effectLst/>
                          <a:latin typeface="Calibri" panose="020F0502020204030204" pitchFamily="34" charset="0"/>
                        </a:rPr>
                        <a:t>20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b"/>
                      <a:r>
                        <a:rPr lang="es-MX" sz="1200" b="0" i="0" u="none" strike="noStrike" dirty="0">
                          <a:solidFill>
                            <a:srgbClr val="000000"/>
                          </a:solidFill>
                          <a:effectLst/>
                          <a:latin typeface="Calibri" panose="020F0502020204030204" pitchFamily="34" charset="0"/>
                        </a:rPr>
                        <a:t>Introducción a la Ley General de Transparencia</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2578176798"/>
                  </a:ext>
                </a:extLst>
              </a:tr>
              <a:tr h="190500">
                <a:tc>
                  <a:txBody>
                    <a:bodyPr/>
                    <a:lstStyle/>
                    <a:p>
                      <a:pPr algn="ctr" fontAlgn="ctr"/>
                      <a:r>
                        <a:rPr lang="es-MX" sz="1200" b="0" i="0" u="none" strike="noStrike">
                          <a:solidFill>
                            <a:srgbClr val="000000"/>
                          </a:solidFill>
                          <a:effectLst/>
                          <a:latin typeface="Calibri" panose="020F0502020204030204" pitchFamily="34" charset="0"/>
                        </a:rPr>
                        <a:t>30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b"/>
                      <a:r>
                        <a:rPr lang="es-MX" sz="1200" b="0" i="0" u="none" strike="noStrike" dirty="0">
                          <a:solidFill>
                            <a:srgbClr val="000000"/>
                          </a:solidFill>
                          <a:effectLst/>
                          <a:latin typeface="Calibri" panose="020F0502020204030204" pitchFamily="34" charset="0"/>
                        </a:rPr>
                        <a:t>Ética Pública</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3055359338"/>
                  </a:ext>
                </a:extLst>
              </a:tr>
              <a:tr h="190500">
                <a:tc>
                  <a:txBody>
                    <a:bodyPr/>
                    <a:lstStyle/>
                    <a:p>
                      <a:pPr algn="ctr" fontAlgn="ctr"/>
                      <a:r>
                        <a:rPr lang="es-MX" sz="1200" b="0" i="0" u="none" strike="noStrike">
                          <a:solidFill>
                            <a:srgbClr val="000000"/>
                          </a:solidFill>
                          <a:effectLst/>
                          <a:latin typeface="Calibri" panose="020F0502020204030204" pitchFamily="34" charset="0"/>
                        </a:rPr>
                        <a:t>30</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b"/>
                      <a:r>
                        <a:rPr lang="es-MX" sz="1200" b="0" i="0" u="none" strike="noStrike" dirty="0">
                          <a:solidFill>
                            <a:srgbClr val="000000"/>
                          </a:solidFill>
                          <a:effectLst/>
                          <a:latin typeface="Calibri" panose="020F0502020204030204" pitchFamily="34" charset="0"/>
                        </a:rPr>
                        <a:t>Descripción Archivística</a:t>
                      </a:r>
                    </a:p>
                  </a:txBody>
                  <a:tcPr marL="9525" marR="9525" marT="9525" marB="0" anchor="b">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1049635856"/>
                  </a:ext>
                </a:extLst>
              </a:tr>
            </a:tbl>
          </a:graphicData>
        </a:graphic>
      </p:graphicFrame>
      <p:sp>
        <p:nvSpPr>
          <p:cNvPr id="13" name="CuadroTexto 12"/>
          <p:cNvSpPr txBox="1"/>
          <p:nvPr/>
        </p:nvSpPr>
        <p:spPr>
          <a:xfrm>
            <a:off x="2286545" y="4930859"/>
            <a:ext cx="3528392" cy="369332"/>
          </a:xfrm>
          <a:prstGeom prst="rect">
            <a:avLst/>
          </a:prstGeom>
          <a:noFill/>
        </p:spPr>
        <p:txBody>
          <a:bodyPr wrap="square" rtlCol="0">
            <a:spAutoFit/>
          </a:bodyPr>
          <a:lstStyle/>
          <a:p>
            <a:pPr algn="just"/>
            <a:r>
              <a:rPr lang="es-MX" sz="1800" b="1" dirty="0">
                <a:solidFill>
                  <a:schemeClr val="accent4">
                    <a:lumMod val="75000"/>
                  </a:schemeClr>
                </a:solidFill>
              </a:rPr>
              <a:t>Tabla secundaria</a:t>
            </a:r>
          </a:p>
        </p:txBody>
      </p:sp>
      <p:cxnSp>
        <p:nvCxnSpPr>
          <p:cNvPr id="15" name="Conector angular 14"/>
          <p:cNvCxnSpPr>
            <a:stCxn id="10" idx="1"/>
            <a:endCxn id="7" idx="1"/>
          </p:cNvCxnSpPr>
          <p:nvPr/>
        </p:nvCxnSpPr>
        <p:spPr>
          <a:xfrm rot="10800000">
            <a:off x="1020786" y="3523957"/>
            <a:ext cx="1265761" cy="2549476"/>
          </a:xfrm>
          <a:prstGeom prst="bentConnector3">
            <a:avLst>
              <a:gd name="adj1" fmla="val 150167"/>
            </a:avLst>
          </a:prstGeom>
          <a:ln w="101600">
            <a:solidFill>
              <a:srgbClr val="006C3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5431803" y="4126792"/>
            <a:ext cx="4078634" cy="923330"/>
          </a:xfrm>
          <a:prstGeom prst="rect">
            <a:avLst/>
          </a:prstGeom>
          <a:noFill/>
        </p:spPr>
        <p:txBody>
          <a:bodyPr wrap="square" rtlCol="0">
            <a:spAutoFit/>
          </a:bodyPr>
          <a:lstStyle/>
          <a:p>
            <a:pPr algn="just"/>
            <a:r>
              <a:rPr lang="es-MX" sz="1800" b="1" dirty="0">
                <a:solidFill>
                  <a:srgbClr val="C00000"/>
                </a:solidFill>
              </a:rPr>
              <a:t>Los registros de la tabla principal se relacionan con la tabla secundaria mediante el número de identificación ID</a:t>
            </a:r>
          </a:p>
        </p:txBody>
      </p:sp>
      <p:pic>
        <p:nvPicPr>
          <p:cNvPr id="11"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115477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5" name="CuadroTexto 4"/>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Modalidades de carga de los campos tipo tabla</a:t>
            </a:r>
          </a:p>
        </p:txBody>
      </p:sp>
      <p:sp>
        <p:nvSpPr>
          <p:cNvPr id="6" name="CuadroTexto 5"/>
          <p:cNvSpPr txBox="1"/>
          <p:nvPr/>
        </p:nvSpPr>
        <p:spPr>
          <a:xfrm>
            <a:off x="342330" y="1423601"/>
            <a:ext cx="9361040" cy="6001643"/>
          </a:xfrm>
          <a:prstGeom prst="rect">
            <a:avLst/>
          </a:prstGeom>
          <a:noFill/>
        </p:spPr>
        <p:txBody>
          <a:bodyPr wrap="square" rtlCol="0">
            <a:spAutoFit/>
          </a:bodyPr>
          <a:lstStyle/>
          <a:p>
            <a:pPr algn="just"/>
            <a:r>
              <a:rPr lang="es-MX" sz="2400" dirty="0"/>
              <a:t>En el SIPOT existen dos formas para cargar información utilizando los  campos tipo tabla y son las siguientes:</a:t>
            </a:r>
          </a:p>
          <a:p>
            <a:pPr algn="just"/>
            <a:endParaRPr lang="es-MX" sz="2400" dirty="0"/>
          </a:p>
          <a:p>
            <a:pPr marL="457200" indent="-457200" algn="just">
              <a:buFont typeface="+mj-lt"/>
              <a:buAutoNum type="alphaUcPeriod"/>
            </a:pPr>
            <a:r>
              <a:rPr lang="es-MX" sz="2400" dirty="0"/>
              <a:t>En una </a:t>
            </a:r>
            <a:r>
              <a:rPr lang="es-MX" sz="2400" b="1" dirty="0"/>
              <a:t>relación básica </a:t>
            </a:r>
            <a:r>
              <a:rPr lang="es-MX" sz="2400" dirty="0"/>
              <a:t>(ejemplo anterior) se relaciona </a:t>
            </a:r>
            <a:r>
              <a:rPr lang="es-MX" sz="2400" b="1" u="sng" dirty="0"/>
              <a:t>un registro de la tabla principal con uno o varios registros de una tabla secundaria </a:t>
            </a:r>
            <a:r>
              <a:rPr lang="es-MX" sz="2400" dirty="0"/>
              <a:t>mediante un número de identificación (ID). En la tabla principal sólo se captura una vez el número del identificador (ID), es decir, no se repite el número de identificación y en la tabla secundaría el mismo Identificador se captura una o varias veces; y,</a:t>
            </a:r>
          </a:p>
          <a:p>
            <a:pPr marL="457200" indent="-457200" algn="just">
              <a:buFont typeface="+mj-lt"/>
              <a:buAutoNum type="alphaUcPeriod"/>
            </a:pPr>
            <a:r>
              <a:rPr lang="es-MX" sz="2400" dirty="0"/>
              <a:t>En una </a:t>
            </a:r>
            <a:r>
              <a:rPr lang="es-MX" sz="2400" b="1" dirty="0"/>
              <a:t>relación múltiple </a:t>
            </a:r>
            <a:r>
              <a:rPr lang="es-MX" sz="2400" dirty="0"/>
              <a:t>se </a:t>
            </a:r>
            <a:r>
              <a:rPr lang="es-MX" sz="2400" b="1" u="sng" dirty="0"/>
              <a:t>relacionan varios registros de la tabla principal con uno o varios registros de la tabla secundaria</a:t>
            </a:r>
            <a:r>
              <a:rPr lang="es-MX" sz="2400" dirty="0"/>
              <a:t>. Los números de identificación se pueden repetir varias veces, tanto en la tabla principal como en la tabla secundaria. </a:t>
            </a:r>
            <a:r>
              <a:rPr lang="es-MX" sz="2400" i="1" dirty="0"/>
              <a:t>Esta funcionalidad evita tener que capturar varias veces la información en tablas secundarías para vincularlos, si es necesario, con varios registros de la tabla principal.</a:t>
            </a:r>
          </a:p>
        </p:txBody>
      </p:sp>
      <p:pic>
        <p:nvPicPr>
          <p:cNvPr id="7"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422624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grpSp>
        <p:nvGrpSpPr>
          <p:cNvPr id="6" name="Grupo 5"/>
          <p:cNvGrpSpPr/>
          <p:nvPr/>
        </p:nvGrpSpPr>
        <p:grpSpPr>
          <a:xfrm>
            <a:off x="1854498" y="3025574"/>
            <a:ext cx="7344816" cy="4445151"/>
            <a:chOff x="702370" y="1446246"/>
            <a:chExt cx="8277225" cy="5572125"/>
          </a:xfrm>
        </p:grpSpPr>
        <p:pic>
          <p:nvPicPr>
            <p:cNvPr id="2" name="Imagen 1"/>
            <p:cNvPicPr>
              <a:picLocks noChangeAspect="1"/>
            </p:cNvPicPr>
            <p:nvPr/>
          </p:nvPicPr>
          <p:blipFill>
            <a:blip r:embed="rId3">
              <a:clrChange>
                <a:clrFrom>
                  <a:srgbClr val="FFFFFF"/>
                </a:clrFrom>
                <a:clrTo>
                  <a:srgbClr val="FFFFFF">
                    <a:alpha val="0"/>
                  </a:srgbClr>
                </a:clrTo>
              </a:clrChange>
            </a:blip>
            <a:stretch>
              <a:fillRect/>
            </a:stretch>
          </p:blipFill>
          <p:spPr>
            <a:xfrm>
              <a:off x="702370" y="1446246"/>
              <a:ext cx="8277225" cy="5572125"/>
            </a:xfrm>
            <a:prstGeom prst="rect">
              <a:avLst/>
            </a:prstGeom>
          </p:spPr>
        </p:pic>
        <p:sp>
          <p:nvSpPr>
            <p:cNvPr id="3" name="Rectángulo 2"/>
            <p:cNvSpPr/>
            <p:nvPr/>
          </p:nvSpPr>
          <p:spPr>
            <a:xfrm>
              <a:off x="4662810" y="4991007"/>
              <a:ext cx="3096344" cy="319478"/>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p:cNvSpPr/>
            <p:nvPr/>
          </p:nvSpPr>
          <p:spPr>
            <a:xfrm>
              <a:off x="2358554" y="5454501"/>
              <a:ext cx="4464496" cy="86409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1" name="Conector recto 10"/>
            <p:cNvCxnSpPr/>
            <p:nvPr/>
          </p:nvCxnSpPr>
          <p:spPr>
            <a:xfrm flipV="1">
              <a:off x="2358554" y="5310485"/>
              <a:ext cx="2304256" cy="14401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flipV="1">
              <a:off x="6823050" y="5310485"/>
              <a:ext cx="936104" cy="14401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4" name="CuadroTexto 4"/>
          <p:cNvSpPr txBox="1"/>
          <p:nvPr/>
        </p:nvSpPr>
        <p:spPr>
          <a:xfrm>
            <a:off x="198314" y="1292553"/>
            <a:ext cx="9721080" cy="1569660"/>
          </a:xfrm>
          <a:prstGeom prst="rect">
            <a:avLst/>
          </a:prstGeom>
          <a:noFill/>
        </p:spPr>
        <p:txBody>
          <a:bodyPr wrap="square" rtlCol="0">
            <a:spAutoFit/>
          </a:bodyPr>
          <a:lstStyle/>
          <a:p>
            <a:pPr algn="ctr" defTabSz="810158"/>
            <a:r>
              <a:rPr lang="es-MX" b="1" dirty="0">
                <a:solidFill>
                  <a:prstClr val="black"/>
                </a:solidFill>
                <a:latin typeface="Arial" panose="020B0604020202020204" pitchFamily="34" charset="0"/>
                <a:cs typeface="Arial" panose="020B0604020202020204" pitchFamily="34" charset="0"/>
              </a:rPr>
              <a:t>Por ejemplo: En los Lineamientos Técnicos Generales (LTG) en el artículo 70 fracción XVII, criterios 9 al 12 podemos encontrar una relación múltiple.</a:t>
            </a:r>
          </a:p>
          <a:p>
            <a:pPr algn="just" defTabSz="810158"/>
            <a:endParaRPr lang="es-MX" dirty="0">
              <a:solidFill>
                <a:prstClr val="black"/>
              </a:solidFill>
              <a:latin typeface="Arial" panose="020B0604020202020204" pitchFamily="34" charset="0"/>
              <a:cs typeface="Arial" panose="020B0604020202020204" pitchFamily="34" charset="0"/>
            </a:endParaRPr>
          </a:p>
          <a:p>
            <a:pPr algn="just"/>
            <a:r>
              <a:rPr lang="es-ES" sz="1800" i="1" dirty="0"/>
              <a:t>La información curricular desde el nivel de jefe de departamento o equivalente hasta el titular del sujeto obligado, así como, en su caso, las sanciones administrativas de que haya sido objeto</a:t>
            </a:r>
            <a:endParaRPr lang="es-MX" sz="1800" dirty="0">
              <a:latin typeface="Arial" panose="020B0604020202020204" pitchFamily="34" charset="0"/>
              <a:cs typeface="Arial" panose="020B0604020202020204" pitchFamily="34" charset="0"/>
            </a:endParaRPr>
          </a:p>
        </p:txBody>
      </p:sp>
      <p:sp>
        <p:nvSpPr>
          <p:cNvPr id="15" name="CuadroTexto 14"/>
          <p:cNvSpPr txBox="1"/>
          <p:nvPr/>
        </p:nvSpPr>
        <p:spPr>
          <a:xfrm>
            <a:off x="774378" y="103926"/>
            <a:ext cx="9266604" cy="646331"/>
          </a:xfrm>
          <a:prstGeom prst="rect">
            <a:avLst/>
          </a:prstGeom>
          <a:noFill/>
        </p:spPr>
        <p:txBody>
          <a:bodyPr wrap="square" rtlCol="0">
            <a:spAutoFit/>
          </a:bodyPr>
          <a:lstStyle/>
          <a:p>
            <a:r>
              <a:rPr lang="es-MX" sz="3600" dirty="0">
                <a:solidFill>
                  <a:schemeClr val="bg1"/>
                </a:solidFill>
              </a:rPr>
              <a:t>Modalidades de carga: relación básica</a:t>
            </a:r>
          </a:p>
        </p:txBody>
      </p:sp>
      <p:pic>
        <p:nvPicPr>
          <p:cNvPr id="12"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562" y="6892142"/>
            <a:ext cx="1185212" cy="561627"/>
          </a:xfrm>
          <a:prstGeom prst="rect">
            <a:avLst/>
          </a:prstGeom>
        </p:spPr>
      </p:pic>
    </p:spTree>
    <p:extLst>
      <p:ext uri="{BB962C8B-B14F-4D97-AF65-F5344CB8AC3E}">
        <p14:creationId xmlns:p14="http://schemas.microsoft.com/office/powerpoint/2010/main" val="2904503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808937"/>
            <a:ext cx="1671558" cy="792088"/>
          </a:xfrm>
          <a:prstGeom prst="rect">
            <a:avLst/>
          </a:prstGeom>
        </p:spPr>
      </p:pic>
      <p:sp>
        <p:nvSpPr>
          <p:cNvPr id="7" name="CuadroTexto 6"/>
          <p:cNvSpPr txBox="1"/>
          <p:nvPr/>
        </p:nvSpPr>
        <p:spPr>
          <a:xfrm>
            <a:off x="558774" y="1404748"/>
            <a:ext cx="8803764" cy="707886"/>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Las tablas secundarias se encuentran en el mismo archivo de formatos pero en hojas diferentes.</a:t>
            </a:r>
          </a:p>
        </p:txBody>
      </p:sp>
      <p:sp>
        <p:nvSpPr>
          <p:cNvPr id="2" name="CuadroTexto 1"/>
          <p:cNvSpPr txBox="1"/>
          <p:nvPr/>
        </p:nvSpPr>
        <p:spPr>
          <a:xfrm>
            <a:off x="4806826" y="6794431"/>
            <a:ext cx="4639102" cy="707886"/>
          </a:xfrm>
          <a:prstGeom prst="rect">
            <a:avLst/>
          </a:prstGeom>
          <a:solidFill>
            <a:schemeClr val="bg1"/>
          </a:solidFill>
          <a:ln w="25400">
            <a:solidFill>
              <a:srgbClr val="00B050">
                <a:alpha val="99000"/>
              </a:srgbClr>
            </a:solidFill>
          </a:ln>
        </p:spPr>
        <p:txBody>
          <a:bodyPr wrap="square" rtlCol="0">
            <a:spAutoFit/>
          </a:bodyPr>
          <a:lstStyle/>
          <a:p>
            <a:pPr algn="ctr"/>
            <a:r>
              <a:rPr lang="es-MX" b="1" i="1" u="sng" dirty="0">
                <a:solidFill>
                  <a:srgbClr val="FF0000"/>
                </a:solidFill>
              </a:rPr>
              <a:t>NOTA: En la relación básica no se repite el ID en la tabla principal</a:t>
            </a:r>
          </a:p>
        </p:txBody>
      </p:sp>
      <p:sp>
        <p:nvSpPr>
          <p:cNvPr id="11" name="CuadroTexto 10"/>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Modalidades de carga: relación básica</a:t>
            </a:r>
          </a:p>
        </p:txBody>
      </p:sp>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678" y="5382260"/>
            <a:ext cx="8067956" cy="454339"/>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7547" y="2685900"/>
            <a:ext cx="8281637" cy="2117900"/>
          </a:xfrm>
          <a:prstGeom prst="rect">
            <a:avLst/>
          </a:prstGeom>
        </p:spPr>
      </p:pic>
      <p:sp>
        <p:nvSpPr>
          <p:cNvPr id="14" name="Abrir llave 13"/>
          <p:cNvSpPr/>
          <p:nvPr/>
        </p:nvSpPr>
        <p:spPr>
          <a:xfrm rot="16200000">
            <a:off x="3143896" y="5483305"/>
            <a:ext cx="442655" cy="1149243"/>
          </a:xfrm>
          <a:prstGeom prst="lef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sp>
        <p:nvSpPr>
          <p:cNvPr id="15" name="CuadroTexto 14"/>
          <p:cNvSpPr txBox="1"/>
          <p:nvPr/>
        </p:nvSpPr>
        <p:spPr>
          <a:xfrm rot="16200000">
            <a:off x="-397365" y="4003544"/>
            <a:ext cx="1512168" cy="400110"/>
          </a:xfrm>
          <a:prstGeom prst="rect">
            <a:avLst/>
          </a:prstGeom>
          <a:noFill/>
        </p:spPr>
        <p:txBody>
          <a:bodyPr wrap="square" rtlCol="0">
            <a:spAutoFit/>
          </a:bodyPr>
          <a:lstStyle/>
          <a:p>
            <a:pPr algn="just"/>
            <a:r>
              <a:rPr lang="es-MX" b="1" dirty="0">
                <a:solidFill>
                  <a:srgbClr val="C00000"/>
                </a:solidFill>
                <a:latin typeface="Arial" panose="020B0604020202020204" pitchFamily="34" charset="0"/>
                <a:cs typeface="Arial" panose="020B0604020202020204" pitchFamily="34" charset="0"/>
              </a:rPr>
              <a:t>Registros</a:t>
            </a:r>
          </a:p>
        </p:txBody>
      </p:sp>
      <p:sp>
        <p:nvSpPr>
          <p:cNvPr id="16" name="CuadroTexto 15"/>
          <p:cNvSpPr txBox="1"/>
          <p:nvPr/>
        </p:nvSpPr>
        <p:spPr>
          <a:xfrm>
            <a:off x="4806826" y="1931643"/>
            <a:ext cx="1728192" cy="400110"/>
          </a:xfrm>
          <a:prstGeom prst="rect">
            <a:avLst/>
          </a:prstGeom>
          <a:noFill/>
        </p:spPr>
        <p:txBody>
          <a:bodyPr wrap="square" rtlCol="0">
            <a:spAutoFit/>
          </a:bodyPr>
          <a:lstStyle/>
          <a:p>
            <a:pPr algn="just"/>
            <a:r>
              <a:rPr lang="es-MX" b="1" dirty="0">
                <a:solidFill>
                  <a:srgbClr val="C00000"/>
                </a:solidFill>
                <a:latin typeface="Arial" panose="020B0604020202020204" pitchFamily="34" charset="0"/>
                <a:cs typeface="Arial" panose="020B0604020202020204" pitchFamily="34" charset="0"/>
              </a:rPr>
              <a:t>Campos</a:t>
            </a:r>
          </a:p>
        </p:txBody>
      </p:sp>
      <p:sp>
        <p:nvSpPr>
          <p:cNvPr id="17" name="Abrir llave 16"/>
          <p:cNvSpPr/>
          <p:nvPr/>
        </p:nvSpPr>
        <p:spPr>
          <a:xfrm rot="5400000">
            <a:off x="5087133" y="-1249967"/>
            <a:ext cx="442655" cy="7925721"/>
          </a:xfrm>
          <a:prstGeom prst="lef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sp>
        <p:nvSpPr>
          <p:cNvPr id="18" name="CuadroTexto 17"/>
          <p:cNvSpPr txBox="1"/>
          <p:nvPr/>
        </p:nvSpPr>
        <p:spPr>
          <a:xfrm>
            <a:off x="2419341" y="6186299"/>
            <a:ext cx="2387485" cy="400110"/>
          </a:xfrm>
          <a:prstGeom prst="rect">
            <a:avLst/>
          </a:prstGeom>
          <a:noFill/>
        </p:spPr>
        <p:txBody>
          <a:bodyPr wrap="square" rtlCol="0">
            <a:spAutoFit/>
          </a:bodyPr>
          <a:lstStyle/>
          <a:p>
            <a:pPr algn="just"/>
            <a:r>
              <a:rPr lang="es-MX" b="1" dirty="0">
                <a:solidFill>
                  <a:srgbClr val="C00000"/>
                </a:solidFill>
                <a:latin typeface="Arial" panose="020B0604020202020204" pitchFamily="34" charset="0"/>
                <a:cs typeface="Arial" panose="020B0604020202020204" pitchFamily="34" charset="0"/>
              </a:rPr>
              <a:t>Tabla principal</a:t>
            </a:r>
          </a:p>
        </p:txBody>
      </p:sp>
      <p:sp>
        <p:nvSpPr>
          <p:cNvPr id="19" name="CuadroTexto 18"/>
          <p:cNvSpPr txBox="1"/>
          <p:nvPr/>
        </p:nvSpPr>
        <p:spPr>
          <a:xfrm>
            <a:off x="6391002" y="6207065"/>
            <a:ext cx="2387485" cy="400110"/>
          </a:xfrm>
          <a:prstGeom prst="rect">
            <a:avLst/>
          </a:prstGeom>
          <a:noFill/>
        </p:spPr>
        <p:txBody>
          <a:bodyPr wrap="square" rtlCol="0">
            <a:spAutoFit/>
          </a:bodyPr>
          <a:lstStyle/>
          <a:p>
            <a:pPr algn="just"/>
            <a:r>
              <a:rPr lang="es-MX" b="1" dirty="0">
                <a:solidFill>
                  <a:srgbClr val="C00000"/>
                </a:solidFill>
                <a:latin typeface="Arial" panose="020B0604020202020204" pitchFamily="34" charset="0"/>
                <a:cs typeface="Arial" panose="020B0604020202020204" pitchFamily="34" charset="0"/>
              </a:rPr>
              <a:t>Tabla secundaria</a:t>
            </a:r>
          </a:p>
        </p:txBody>
      </p:sp>
      <p:sp>
        <p:nvSpPr>
          <p:cNvPr id="20" name="Abrir llave 19"/>
          <p:cNvSpPr/>
          <p:nvPr/>
        </p:nvSpPr>
        <p:spPr>
          <a:xfrm>
            <a:off x="702370" y="3582293"/>
            <a:ext cx="442655" cy="1149243"/>
          </a:xfrm>
          <a:prstGeom prst="lef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sp>
        <p:nvSpPr>
          <p:cNvPr id="21" name="Abrir llave 20"/>
          <p:cNvSpPr/>
          <p:nvPr/>
        </p:nvSpPr>
        <p:spPr>
          <a:xfrm rot="16200000">
            <a:off x="7170880" y="5526818"/>
            <a:ext cx="442655" cy="1149243"/>
          </a:xfrm>
          <a:prstGeom prst="lef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cxnSp>
        <p:nvCxnSpPr>
          <p:cNvPr id="23" name="Conector angular 22"/>
          <p:cNvCxnSpPr>
            <a:endCxn id="2" idx="3"/>
          </p:cNvCxnSpPr>
          <p:nvPr/>
        </p:nvCxnSpPr>
        <p:spPr>
          <a:xfrm rot="16200000" flipH="1">
            <a:off x="7441172" y="5143617"/>
            <a:ext cx="3926123" cy="83390"/>
          </a:xfrm>
          <a:prstGeom prst="bentConnector4">
            <a:avLst>
              <a:gd name="adj1" fmla="val -666"/>
              <a:gd name="adj2" fmla="val 653252"/>
            </a:avLst>
          </a:prstGeom>
          <a:ln w="762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3728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grpSp>
        <p:nvGrpSpPr>
          <p:cNvPr id="49" name="Grupo 48"/>
          <p:cNvGrpSpPr/>
          <p:nvPr/>
        </p:nvGrpSpPr>
        <p:grpSpPr>
          <a:xfrm>
            <a:off x="126306" y="1679445"/>
            <a:ext cx="7488832" cy="5012130"/>
            <a:chOff x="126306" y="1679444"/>
            <a:chExt cx="8372786" cy="5565657"/>
          </a:xfrm>
        </p:grpSpPr>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0163" y="6746037"/>
              <a:ext cx="6858929" cy="499064"/>
            </a:xfrm>
            <a:prstGeom prst="rect">
              <a:avLst/>
            </a:prstGeom>
          </p:spPr>
        </p:pic>
        <p:pic>
          <p:nvPicPr>
            <p:cNvPr id="21" name="Imagen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306" y="4436496"/>
              <a:ext cx="7830643" cy="2030166"/>
            </a:xfrm>
            <a:prstGeom prst="rect">
              <a:avLst/>
            </a:prstGeom>
          </p:spPr>
        </p:pic>
        <p:pic>
          <p:nvPicPr>
            <p:cNvPr id="23" name="Imagen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306" y="1679444"/>
              <a:ext cx="7830643" cy="1981477"/>
            </a:xfrm>
            <a:prstGeom prst="rect">
              <a:avLst/>
            </a:prstGeom>
          </p:spPr>
        </p:pic>
        <p:pic>
          <p:nvPicPr>
            <p:cNvPr id="24" name="Imagen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361" y="3776026"/>
              <a:ext cx="7398770" cy="454339"/>
            </a:xfrm>
            <a:prstGeom prst="rect">
              <a:avLst/>
            </a:prstGeom>
          </p:spPr>
        </p:pic>
        <p:sp>
          <p:nvSpPr>
            <p:cNvPr id="25" name="Rectángulo 24"/>
            <p:cNvSpPr/>
            <p:nvPr/>
          </p:nvSpPr>
          <p:spPr>
            <a:xfrm>
              <a:off x="342330" y="2574181"/>
              <a:ext cx="7614619" cy="33392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27" name="Conector angular 26"/>
            <p:cNvCxnSpPr>
              <a:stCxn id="25" idx="3"/>
              <a:endCxn id="21" idx="3"/>
            </p:cNvCxnSpPr>
            <p:nvPr/>
          </p:nvCxnSpPr>
          <p:spPr>
            <a:xfrm>
              <a:off x="7956949" y="2741146"/>
              <a:ext cx="12700" cy="2710433"/>
            </a:xfrm>
            <a:prstGeom prst="bentConnector3">
              <a:avLst>
                <a:gd name="adj1" fmla="val 7429094"/>
              </a:avLst>
            </a:prstGeom>
            <a:ln w="762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Rectángulo redondeado 28"/>
            <p:cNvSpPr/>
            <p:nvPr/>
          </p:nvSpPr>
          <p:spPr>
            <a:xfrm>
              <a:off x="342330" y="2934221"/>
              <a:ext cx="7614619" cy="368518"/>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9" name="Rectángulo 38"/>
            <p:cNvSpPr/>
            <p:nvPr/>
          </p:nvSpPr>
          <p:spPr>
            <a:xfrm>
              <a:off x="342330" y="5804314"/>
              <a:ext cx="7614619" cy="658299"/>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0" name="Rectángulo 39"/>
            <p:cNvSpPr/>
            <p:nvPr/>
          </p:nvSpPr>
          <p:spPr>
            <a:xfrm>
              <a:off x="342330" y="5166469"/>
              <a:ext cx="7614619" cy="637845"/>
            </a:xfrm>
            <a:prstGeom prst="rect">
              <a:avLst/>
            </a:prstGeom>
            <a:noFill/>
            <a:ln>
              <a:solidFill>
                <a:srgbClr val="006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42" name="Conector angular 41"/>
            <p:cNvCxnSpPr>
              <a:stCxn id="29" idx="3"/>
              <a:endCxn id="39" idx="3"/>
            </p:cNvCxnSpPr>
            <p:nvPr/>
          </p:nvCxnSpPr>
          <p:spPr>
            <a:xfrm>
              <a:off x="7956949" y="3118480"/>
              <a:ext cx="12700" cy="3014984"/>
            </a:xfrm>
            <a:prstGeom prst="bentConnector3">
              <a:avLst>
                <a:gd name="adj1" fmla="val 4287268"/>
              </a:avLst>
            </a:prstGeom>
            <a:ln w="762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44" name="CuadroTexto 43"/>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Modalidades de carga: relación básica</a:t>
            </a:r>
          </a:p>
        </p:txBody>
      </p:sp>
      <p:sp>
        <p:nvSpPr>
          <p:cNvPr id="50" name="CuadroTexto 3"/>
          <p:cNvSpPr txBox="1"/>
          <p:nvPr/>
        </p:nvSpPr>
        <p:spPr>
          <a:xfrm>
            <a:off x="8191202" y="1674536"/>
            <a:ext cx="1728192" cy="2031325"/>
          </a:xfrm>
          <a:prstGeom prst="rect">
            <a:avLst/>
          </a:prstGeom>
          <a:solidFill>
            <a:srgbClr val="006C31">
              <a:alpha val="46000"/>
            </a:srgbClr>
          </a:solidFill>
        </p:spPr>
        <p:txBody>
          <a:bodyPr wrap="square" rtlCol="0">
            <a:spAutoFit/>
          </a:bodyPr>
          <a:lstStyle/>
          <a:p>
            <a:pPr algn="just"/>
            <a:r>
              <a:rPr lang="es-MX" sz="1400" dirty="0">
                <a:latin typeface="Arial" panose="020B0604020202020204" pitchFamily="34" charset="0"/>
                <a:cs typeface="Arial" panose="020B0604020202020204" pitchFamily="34" charset="0"/>
              </a:rPr>
              <a:t>El registro de la fila 8 (verde), de la tabla principal o “Reporte de formatos”, se relaciona con las filas 4, 5 y 6 de la tabla secundaria o Tabla_334596.</a:t>
            </a:r>
          </a:p>
        </p:txBody>
      </p:sp>
      <p:sp>
        <p:nvSpPr>
          <p:cNvPr id="51" name="CuadroTexto 3"/>
          <p:cNvSpPr txBox="1"/>
          <p:nvPr/>
        </p:nvSpPr>
        <p:spPr>
          <a:xfrm>
            <a:off x="8191202" y="4155982"/>
            <a:ext cx="1728192" cy="2031325"/>
          </a:xfrm>
          <a:prstGeom prst="rect">
            <a:avLst/>
          </a:prstGeom>
          <a:solidFill>
            <a:srgbClr val="F0FF5D"/>
          </a:solidFill>
        </p:spPr>
        <p:txBody>
          <a:bodyPr wrap="square" rtlCol="0">
            <a:spAutoFit/>
          </a:bodyPr>
          <a:lstStyle/>
          <a:p>
            <a:pPr algn="just"/>
            <a:r>
              <a:rPr lang="es-MX" sz="1400" dirty="0">
                <a:latin typeface="Arial" panose="020B0604020202020204" pitchFamily="34" charset="0"/>
                <a:cs typeface="Arial" panose="020B0604020202020204" pitchFamily="34" charset="0"/>
              </a:rPr>
              <a:t>El registro de la fila 9 (amarillo), de la tabla principal o “Reporte de Formatos”, se relaciona con las filas 7, 8 y 9 de la tabla secundaria o Tabla_334596.</a:t>
            </a:r>
          </a:p>
        </p:txBody>
      </p:sp>
      <p:pic>
        <p:nvPicPr>
          <p:cNvPr id="18" name="9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1145727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 y="23201"/>
            <a:ext cx="10040982" cy="7736495"/>
          </a:xfrm>
          <a:prstGeom prst="rect">
            <a:avLst/>
          </a:prstGeom>
        </p:spPr>
      </p:pic>
      <p:sp>
        <p:nvSpPr>
          <p:cNvPr id="7" name="CuadroTexto 3"/>
          <p:cNvSpPr txBox="1"/>
          <p:nvPr/>
        </p:nvSpPr>
        <p:spPr>
          <a:xfrm>
            <a:off x="774378" y="1782093"/>
            <a:ext cx="8712968" cy="5570756"/>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Como se mencionó anteriormente, una relación múltiple permite vincular varios registros de la tabla principal con uno o varios registros de una hoja secundaria que tengan el mismo ID. </a:t>
            </a:r>
            <a:r>
              <a:rPr lang="es-MX" b="1" dirty="0">
                <a:latin typeface="Arial" panose="020B0604020202020204" pitchFamily="34" charset="0"/>
                <a:cs typeface="Arial" panose="020B0604020202020204" pitchFamily="34" charset="0"/>
              </a:rPr>
              <a:t>Sin embargo, se debe tener mucho cuidado con esta funcionalidad ya que por cada registro de la tabla principal, el sistema copiará, a la base de datos, el número de registros asociados en la hoja secundaria. </a:t>
            </a:r>
            <a:r>
              <a:rPr lang="es-MX" dirty="0">
                <a:latin typeface="Arial" panose="020B0604020202020204" pitchFamily="34" charset="0"/>
                <a:cs typeface="Arial" panose="020B0604020202020204" pitchFamily="34" charset="0"/>
              </a:rPr>
              <a:t>En otras palabras, el número final de registros secundarios (en la base de datos) será el resultado de la multiplicación de los registros de la tabla secundaria por el número de registros de la tabla principal con el mismo ID.</a:t>
            </a:r>
          </a:p>
          <a:p>
            <a:pPr algn="just"/>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Para ejemplificar esta funcionalidad la dividiremos en dos casos</a:t>
            </a:r>
          </a:p>
          <a:p>
            <a:pPr algn="just"/>
            <a:endParaRPr lang="es-MX" dirty="0">
              <a:latin typeface="Arial" panose="020B0604020202020204" pitchFamily="34" charset="0"/>
              <a:cs typeface="Arial" panose="020B0604020202020204" pitchFamily="34" charset="0"/>
            </a:endParaRPr>
          </a:p>
          <a:p>
            <a:pPr marL="342900" indent="-342900" algn="just">
              <a:buFont typeface="+mj-lt"/>
              <a:buAutoNum type="arabicPeriod"/>
            </a:pPr>
            <a:r>
              <a:rPr lang="es-MX" dirty="0">
                <a:latin typeface="Arial" panose="020B0604020202020204" pitchFamily="34" charset="0"/>
                <a:cs typeface="Arial" panose="020B0604020202020204" pitchFamily="34" charset="0"/>
              </a:rPr>
              <a:t>Cuando se relacionan varios registros de la tabla principal con un solo registro de la tabla secundaria.</a:t>
            </a:r>
          </a:p>
          <a:p>
            <a:pPr marL="342900" indent="-342900" algn="just">
              <a:buFont typeface="+mj-lt"/>
              <a:buAutoNum type="arabicPeriod"/>
            </a:pPr>
            <a:endParaRPr lang="es-MX" dirty="0">
              <a:latin typeface="Arial" panose="020B0604020202020204" pitchFamily="34" charset="0"/>
              <a:cs typeface="Arial" panose="020B0604020202020204" pitchFamily="34" charset="0"/>
            </a:endParaRPr>
          </a:p>
          <a:p>
            <a:pPr marL="342900" indent="-342900" algn="just">
              <a:buFont typeface="+mj-lt"/>
              <a:buAutoNum type="arabicPeriod"/>
            </a:pPr>
            <a:r>
              <a:rPr lang="es-MX" dirty="0">
                <a:latin typeface="Arial" panose="020B0604020202020204" pitchFamily="34" charset="0"/>
                <a:cs typeface="Arial" panose="020B0604020202020204" pitchFamily="34" charset="0"/>
              </a:rPr>
              <a:t>Cuando se relacionan varios registros de la tabla principal, con varios registros de la tabla secundaria.</a:t>
            </a:r>
          </a:p>
          <a:p>
            <a:pPr algn="just"/>
            <a:endParaRPr lang="es-MX" sz="1600" dirty="0">
              <a:latin typeface="Arial" panose="020B0604020202020204" pitchFamily="34" charset="0"/>
              <a:cs typeface="Arial" panose="020B0604020202020204" pitchFamily="34" charset="0"/>
            </a:endParaRPr>
          </a:p>
        </p:txBody>
      </p:sp>
      <p:sp>
        <p:nvSpPr>
          <p:cNvPr id="8" name="CuadroTexto 7"/>
          <p:cNvSpPr txBox="1"/>
          <p:nvPr/>
        </p:nvSpPr>
        <p:spPr>
          <a:xfrm>
            <a:off x="774378" y="103926"/>
            <a:ext cx="9266604" cy="646331"/>
          </a:xfrm>
          <a:prstGeom prst="rect">
            <a:avLst/>
          </a:prstGeom>
          <a:noFill/>
        </p:spPr>
        <p:txBody>
          <a:bodyPr wrap="square" rtlCol="0">
            <a:spAutoFit/>
          </a:bodyPr>
          <a:lstStyle/>
          <a:p>
            <a:r>
              <a:rPr lang="es-MX" sz="3600" dirty="0">
                <a:solidFill>
                  <a:schemeClr val="bg1"/>
                </a:solidFill>
              </a:rPr>
              <a:t>Modalidades de carga: relación múltiple</a:t>
            </a:r>
          </a:p>
        </p:txBody>
      </p:sp>
      <p:pic>
        <p:nvPicPr>
          <p:cNvPr id="6"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2077413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 y="23201"/>
            <a:ext cx="10040982" cy="7736495"/>
          </a:xfrm>
          <a:prstGeom prst="rect">
            <a:avLst/>
          </a:prstGeom>
        </p:spPr>
      </p:pic>
      <p:sp>
        <p:nvSpPr>
          <p:cNvPr id="7" name="CuadroTexto 3"/>
          <p:cNvSpPr txBox="1"/>
          <p:nvPr/>
        </p:nvSpPr>
        <p:spPr>
          <a:xfrm>
            <a:off x="378334" y="1339921"/>
            <a:ext cx="9289031" cy="2862322"/>
          </a:xfrm>
          <a:prstGeom prst="rect">
            <a:avLst/>
          </a:prstGeom>
          <a:noFill/>
        </p:spPr>
        <p:txBody>
          <a:bodyPr wrap="square" rtlCol="0">
            <a:spAutoFit/>
          </a:bodyPr>
          <a:lstStyle/>
          <a:p>
            <a:pPr algn="just"/>
            <a:r>
              <a:rPr lang="es-MX" b="1" dirty="0">
                <a:solidFill>
                  <a:schemeClr val="accent2">
                    <a:lumMod val="50000"/>
                  </a:schemeClr>
                </a:solidFill>
                <a:latin typeface="Arial" panose="020B0604020202020204" pitchFamily="34" charset="0"/>
                <a:cs typeface="Arial" panose="020B0604020202020204" pitchFamily="34" charset="0"/>
              </a:rPr>
              <a:t>1.- Relación de varios registros de la tabla principal con un registro de la tabla secundaria.</a:t>
            </a:r>
          </a:p>
          <a:p>
            <a:pPr algn="just"/>
            <a:endParaRPr lang="es-MX" b="1"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Esta funcionalidad es útil para fracciones en donde los datos de las tablas secundarias son los mismos para dos o más registros de la tabla principal. Supondremos que un sujeto obligado debe registrar los diferentes trámites que presta y éstos los brinda en el mismo domicilio. En el siguiente cuadro se observan dos bloques de tres trámites con el mismo domicilio (por ejemplo, artículo 70, fracción XX)</a:t>
            </a:r>
          </a:p>
        </p:txBody>
      </p:sp>
      <p:sp>
        <p:nvSpPr>
          <p:cNvPr id="8" name="CuadroTexto 7"/>
          <p:cNvSpPr txBox="1"/>
          <p:nvPr/>
        </p:nvSpPr>
        <p:spPr>
          <a:xfrm>
            <a:off x="774378" y="103926"/>
            <a:ext cx="9266604" cy="646331"/>
          </a:xfrm>
          <a:prstGeom prst="rect">
            <a:avLst/>
          </a:prstGeom>
          <a:noFill/>
        </p:spPr>
        <p:txBody>
          <a:bodyPr wrap="square" rtlCol="0">
            <a:spAutoFit/>
          </a:bodyPr>
          <a:lstStyle/>
          <a:p>
            <a:r>
              <a:rPr lang="es-MX" sz="3600" dirty="0">
                <a:solidFill>
                  <a:schemeClr val="bg1"/>
                </a:solidFill>
              </a:rPr>
              <a:t>Modalidades de carga: relación múltiple</a:t>
            </a:r>
          </a:p>
        </p:txBody>
      </p:sp>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graphicFrame>
        <p:nvGraphicFramePr>
          <p:cNvPr id="9" name="Tabla 8"/>
          <p:cNvGraphicFramePr>
            <a:graphicFrameLocks noGrp="1"/>
          </p:cNvGraphicFramePr>
          <p:nvPr>
            <p:extLst>
              <p:ext uri="{D42A27DB-BD31-4B8C-83A1-F6EECF244321}">
                <p14:modId xmlns:p14="http://schemas.microsoft.com/office/powerpoint/2010/main" val="2927705814"/>
              </p:ext>
            </p:extLst>
          </p:nvPr>
        </p:nvGraphicFramePr>
        <p:xfrm>
          <a:off x="1782490" y="4297818"/>
          <a:ext cx="5968455" cy="3323221"/>
        </p:xfrm>
        <a:graphic>
          <a:graphicData uri="http://schemas.openxmlformats.org/drawingml/2006/table">
            <a:tbl>
              <a:tblPr/>
              <a:tblGrid>
                <a:gridCol w="1418827">
                  <a:extLst>
                    <a:ext uri="{9D8B030D-6E8A-4147-A177-3AD203B41FA5}">
                      <a16:colId xmlns:a16="http://schemas.microsoft.com/office/drawing/2014/main" val="2407655179"/>
                    </a:ext>
                  </a:extLst>
                </a:gridCol>
                <a:gridCol w="1102229">
                  <a:extLst>
                    <a:ext uri="{9D8B030D-6E8A-4147-A177-3AD203B41FA5}">
                      <a16:colId xmlns:a16="http://schemas.microsoft.com/office/drawing/2014/main" val="1507734523"/>
                    </a:ext>
                  </a:extLst>
                </a:gridCol>
                <a:gridCol w="1090504">
                  <a:extLst>
                    <a:ext uri="{9D8B030D-6E8A-4147-A177-3AD203B41FA5}">
                      <a16:colId xmlns:a16="http://schemas.microsoft.com/office/drawing/2014/main" val="3962192800"/>
                    </a:ext>
                  </a:extLst>
                </a:gridCol>
                <a:gridCol w="715277">
                  <a:extLst>
                    <a:ext uri="{9D8B030D-6E8A-4147-A177-3AD203B41FA5}">
                      <a16:colId xmlns:a16="http://schemas.microsoft.com/office/drawing/2014/main" val="20411003"/>
                    </a:ext>
                  </a:extLst>
                </a:gridCol>
                <a:gridCol w="738728">
                  <a:extLst>
                    <a:ext uri="{9D8B030D-6E8A-4147-A177-3AD203B41FA5}">
                      <a16:colId xmlns:a16="http://schemas.microsoft.com/office/drawing/2014/main" val="1450678150"/>
                    </a:ext>
                  </a:extLst>
                </a:gridCol>
                <a:gridCol w="902890">
                  <a:extLst>
                    <a:ext uri="{9D8B030D-6E8A-4147-A177-3AD203B41FA5}">
                      <a16:colId xmlns:a16="http://schemas.microsoft.com/office/drawing/2014/main" val="1428034185"/>
                    </a:ext>
                  </a:extLst>
                </a:gridCol>
              </a:tblGrid>
              <a:tr h="609773">
                <a:tc>
                  <a:txBody>
                    <a:bodyPr/>
                    <a:lstStyle/>
                    <a:p>
                      <a:pPr algn="ctr" fontAlgn="ctr"/>
                      <a:r>
                        <a:rPr lang="es-MX" sz="1400" b="1" i="0" u="none" strike="noStrike" dirty="0">
                          <a:solidFill>
                            <a:srgbClr val="FFFFFF"/>
                          </a:solidFill>
                          <a:effectLst/>
                          <a:latin typeface="Calibri" panose="020F0502020204030204" pitchFamily="34" charset="0"/>
                        </a:rPr>
                        <a:t>Nombre del trámite</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dirty="0">
                          <a:solidFill>
                            <a:srgbClr val="FFFFFF"/>
                          </a:solidFill>
                          <a:effectLst/>
                          <a:latin typeface="Calibri" panose="020F0502020204030204" pitchFamily="34" charset="0"/>
                        </a:rPr>
                        <a:t> Tipo de Vialidad</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dirty="0">
                          <a:solidFill>
                            <a:srgbClr val="FFFFFF"/>
                          </a:solidFill>
                          <a:effectLst/>
                          <a:latin typeface="Calibri" panose="020F0502020204030204" pitchFamily="34" charset="0"/>
                        </a:rPr>
                        <a:t> Nombre de Validad</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a:solidFill>
                            <a:srgbClr val="FFFFFF"/>
                          </a:solidFill>
                          <a:effectLst/>
                          <a:latin typeface="Calibri" panose="020F0502020204030204" pitchFamily="34" charset="0"/>
                        </a:rPr>
                        <a:t> Número Exterior</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a:solidFill>
                            <a:srgbClr val="FFFFFF"/>
                          </a:solidFill>
                          <a:effectLst/>
                          <a:latin typeface="Calibri" panose="020F0502020204030204" pitchFamily="34" charset="0"/>
                        </a:rPr>
                        <a:t> Número Interior</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s-MX" sz="1400" b="1" i="0" u="none" strike="noStrike">
                          <a:solidFill>
                            <a:srgbClr val="FFFFFF"/>
                          </a:solidFill>
                          <a:effectLst/>
                          <a:latin typeface="Calibri" panose="020F0502020204030204" pitchFamily="34" charset="0"/>
                        </a:rPr>
                        <a:t> Tipo de Asentamiento</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extLst>
                  <a:ext uri="{0D108BD9-81ED-4DB2-BD59-A6C34878D82A}">
                    <a16:rowId xmlns:a16="http://schemas.microsoft.com/office/drawing/2014/main" val="2390552073"/>
                  </a:ext>
                </a:extLst>
              </a:tr>
              <a:tr h="409495">
                <a:tc>
                  <a:txBody>
                    <a:bodyPr/>
                    <a:lstStyle/>
                    <a:p>
                      <a:pPr algn="l" fontAlgn="ctr"/>
                      <a:r>
                        <a:rPr lang="es-MX" sz="1400" b="0" i="0" u="none" strike="noStrike">
                          <a:solidFill>
                            <a:srgbClr val="000000"/>
                          </a:solidFill>
                          <a:effectLst/>
                          <a:latin typeface="Calibri" panose="020F0502020204030204" pitchFamily="34" charset="0"/>
                        </a:rPr>
                        <a:t>Solicitudes de Información</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Avenida</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dirty="0">
                          <a:solidFill>
                            <a:srgbClr val="000000"/>
                          </a:solidFill>
                          <a:effectLst/>
                          <a:latin typeface="Calibri" panose="020F0502020204030204" pitchFamily="34" charset="0"/>
                        </a:rPr>
                        <a:t>Insurgentes Sur</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s-MX" sz="1400" b="0" i="0" u="none" strike="noStrike" dirty="0">
                          <a:solidFill>
                            <a:srgbClr val="000000"/>
                          </a:solidFill>
                          <a:effectLst/>
                          <a:latin typeface="Calibri" panose="020F0502020204030204" pitchFamily="34" charset="0"/>
                        </a:rPr>
                        <a:t>3211</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dirty="0">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Colonia</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1217577741"/>
                  </a:ext>
                </a:extLst>
              </a:tr>
              <a:tr h="409495">
                <a:tc>
                  <a:txBody>
                    <a:bodyPr/>
                    <a:lstStyle/>
                    <a:p>
                      <a:pPr algn="l" fontAlgn="ctr"/>
                      <a:r>
                        <a:rPr lang="es-MX" sz="1400" b="0" i="0" u="none" strike="noStrike">
                          <a:solidFill>
                            <a:srgbClr val="000000"/>
                          </a:solidFill>
                          <a:effectLst/>
                          <a:latin typeface="Calibri" panose="020F0502020204030204" pitchFamily="34" charset="0"/>
                        </a:rPr>
                        <a:t>Solicitudes de Datos Personales</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dirty="0">
                          <a:solidFill>
                            <a:srgbClr val="000000"/>
                          </a:solidFill>
                          <a:effectLst/>
                          <a:latin typeface="Calibri" panose="020F0502020204030204" pitchFamily="34" charset="0"/>
                        </a:rPr>
                        <a:t>Avenida</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Insurgentes Sur</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Calibri" panose="020F0502020204030204" pitchFamily="34" charset="0"/>
                        </a:rPr>
                        <a:t>3212</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Colonia</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2609235476"/>
                  </a:ext>
                </a:extLst>
              </a:tr>
              <a:tr h="357638">
                <a:tc>
                  <a:txBody>
                    <a:bodyPr/>
                    <a:lstStyle/>
                    <a:p>
                      <a:pPr algn="l" fontAlgn="ctr"/>
                      <a:r>
                        <a:rPr lang="es-MX" sz="1400" b="0" i="0" u="none" strike="noStrike">
                          <a:solidFill>
                            <a:srgbClr val="000000"/>
                          </a:solidFill>
                          <a:effectLst/>
                          <a:latin typeface="Calibri" panose="020F0502020204030204" pitchFamily="34" charset="0"/>
                        </a:rPr>
                        <a:t>Denuncia</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Avenida</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Insurgentes Sur</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s-MX" sz="1400" b="0" i="0" u="none" strike="noStrike" dirty="0">
                          <a:solidFill>
                            <a:srgbClr val="000000"/>
                          </a:solidFill>
                          <a:effectLst/>
                          <a:latin typeface="Calibri" panose="020F0502020204030204" pitchFamily="34" charset="0"/>
                        </a:rPr>
                        <a:t>3213</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Colonia</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2436938384"/>
                  </a:ext>
                </a:extLst>
              </a:tr>
              <a:tr h="357638">
                <a:tc>
                  <a:txBody>
                    <a:bodyPr/>
                    <a:lstStyle/>
                    <a:p>
                      <a:pPr algn="l" fontAlgn="ctr"/>
                      <a:r>
                        <a:rPr lang="es-MX" sz="1400" b="0" i="0" u="none" strike="noStrike">
                          <a:solidFill>
                            <a:srgbClr val="000000"/>
                          </a:solidFill>
                          <a:effectLst/>
                          <a:latin typeface="Calibri" panose="020F0502020204030204" pitchFamily="34" charset="0"/>
                        </a:rPr>
                        <a:t>Solicitudes ARCO</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Avenida</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Medellin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Calibri" panose="020F0502020204030204" pitchFamily="34" charset="0"/>
                        </a:rPr>
                        <a:t>321</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dirty="0">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Colonia</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578609856"/>
                  </a:ext>
                </a:extLst>
              </a:tr>
              <a:tr h="609773">
                <a:tc>
                  <a:txBody>
                    <a:bodyPr/>
                    <a:lstStyle/>
                    <a:p>
                      <a:pPr algn="l" fontAlgn="ctr"/>
                      <a:r>
                        <a:rPr lang="es-MX" sz="1400" b="0" i="0" u="none" strike="noStrike">
                          <a:solidFill>
                            <a:srgbClr val="000000"/>
                          </a:solidFill>
                          <a:effectLst/>
                          <a:latin typeface="Calibri" panose="020F0502020204030204" pitchFamily="34" charset="0"/>
                        </a:rPr>
                        <a:t>Denuncia de Incumplimiento de OT</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Avenida</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Medellin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s-MX" sz="1400" b="0" i="0" u="none" strike="noStrike">
                          <a:solidFill>
                            <a:srgbClr val="000000"/>
                          </a:solidFill>
                          <a:effectLst/>
                          <a:latin typeface="Calibri" panose="020F0502020204030204" pitchFamily="34" charset="0"/>
                        </a:rPr>
                        <a:t>321</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dirty="0">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l" fontAlgn="ctr"/>
                      <a:r>
                        <a:rPr lang="es-MX" sz="1400" b="0" i="0" u="none" strike="noStrike">
                          <a:solidFill>
                            <a:srgbClr val="000000"/>
                          </a:solidFill>
                          <a:effectLst/>
                          <a:latin typeface="Calibri" panose="020F0502020204030204" pitchFamily="34" charset="0"/>
                        </a:rPr>
                        <a:t>Colonia</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3205063098"/>
                  </a:ext>
                </a:extLst>
              </a:tr>
              <a:tr h="357638">
                <a:tc>
                  <a:txBody>
                    <a:bodyPr/>
                    <a:lstStyle/>
                    <a:p>
                      <a:pPr algn="l" fontAlgn="ctr"/>
                      <a:r>
                        <a:rPr lang="es-MX" sz="1400" b="0" i="0" u="none" strike="noStrike">
                          <a:solidFill>
                            <a:srgbClr val="000000"/>
                          </a:solidFill>
                          <a:effectLst/>
                          <a:latin typeface="Calibri" panose="020F0502020204030204" pitchFamily="34" charset="0"/>
                        </a:rPr>
                        <a:t>Denuncia</a:t>
                      </a:r>
                    </a:p>
                  </a:txBody>
                  <a:tcPr marL="9525" marR="9525" marT="9525"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Avenida</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Medellin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s-MX" sz="1400" b="0" i="0" u="none" strike="noStrike">
                          <a:solidFill>
                            <a:srgbClr val="000000"/>
                          </a:solidFill>
                          <a:effectLst/>
                          <a:latin typeface="Calibri" panose="020F0502020204030204" pitchFamily="34" charset="0"/>
                        </a:rPr>
                        <a:t>321</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dirty="0">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l" fontAlgn="ctr"/>
                      <a:r>
                        <a:rPr lang="es-MX" sz="1400" b="0" i="0" u="none" strike="noStrike" dirty="0">
                          <a:solidFill>
                            <a:srgbClr val="000000"/>
                          </a:solidFill>
                          <a:effectLst/>
                          <a:latin typeface="Calibri" panose="020F0502020204030204" pitchFamily="34" charset="0"/>
                        </a:rPr>
                        <a:t>Colonia</a:t>
                      </a:r>
                    </a:p>
                  </a:txBody>
                  <a:tcPr marL="9525" marR="9525" marT="9525"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2646360324"/>
                  </a:ext>
                </a:extLst>
              </a:tr>
            </a:tbl>
          </a:graphicData>
        </a:graphic>
      </p:graphicFrame>
    </p:spTree>
    <p:extLst>
      <p:ext uri="{BB962C8B-B14F-4D97-AF65-F5344CB8AC3E}">
        <p14:creationId xmlns:p14="http://schemas.microsoft.com/office/powerpoint/2010/main" val="2386618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7475" y="3065281"/>
            <a:ext cx="8230749" cy="2591162"/>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10" name="CuadroTexto 3"/>
          <p:cNvSpPr txBox="1"/>
          <p:nvPr/>
        </p:nvSpPr>
        <p:spPr>
          <a:xfrm>
            <a:off x="126306" y="1336054"/>
            <a:ext cx="9892397" cy="1569660"/>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En la tabla principal del formato Excel (Reporte de formatos) capturaremos los datos solicitados, entre otros, la denominación de los trámites y el identificador (ID), el cual en este caso deberá ser el mismo para cada uno de los tres trámites que tienen la misma dirección, como se observa en la siguiente imagen:</a:t>
            </a:r>
          </a:p>
          <a:p>
            <a:pPr algn="just"/>
            <a:endParaRPr lang="es-MX" sz="1600" dirty="0">
              <a:latin typeface="Arial" panose="020B0604020202020204" pitchFamily="34" charset="0"/>
              <a:cs typeface="Arial" panose="020B0604020202020204" pitchFamily="34" charset="0"/>
            </a:endParaRPr>
          </a:p>
        </p:txBody>
      </p:sp>
      <p:sp>
        <p:nvSpPr>
          <p:cNvPr id="11" name="CuadroTexto 10"/>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Modalidades de carga: relación múltiple</a:t>
            </a:r>
          </a:p>
        </p:txBody>
      </p:sp>
      <p:pic>
        <p:nvPicPr>
          <p:cNvPr id="12"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616" y="6948941"/>
            <a:ext cx="7851307" cy="447417"/>
          </a:xfrm>
          <a:prstGeom prst="rect">
            <a:avLst/>
          </a:prstGeom>
        </p:spPr>
      </p:pic>
      <p:sp>
        <p:nvSpPr>
          <p:cNvPr id="13" name="Rectángulo 12"/>
          <p:cNvSpPr/>
          <p:nvPr/>
        </p:nvSpPr>
        <p:spPr>
          <a:xfrm>
            <a:off x="6102970" y="4360862"/>
            <a:ext cx="1224136" cy="86474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15" name="Grupo 14"/>
          <p:cNvGrpSpPr/>
          <p:nvPr/>
        </p:nvGrpSpPr>
        <p:grpSpPr>
          <a:xfrm>
            <a:off x="6102970" y="2905714"/>
            <a:ext cx="1512168" cy="573757"/>
            <a:chOff x="6102970" y="2404806"/>
            <a:chExt cx="1512168" cy="573757"/>
          </a:xfrm>
        </p:grpSpPr>
        <p:sp>
          <p:nvSpPr>
            <p:cNvPr id="8" name="Cerrar llave 7"/>
            <p:cNvSpPr/>
            <p:nvPr/>
          </p:nvSpPr>
          <p:spPr>
            <a:xfrm rot="16200000">
              <a:off x="6701089" y="2412728"/>
              <a:ext cx="235534" cy="896136"/>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s-MX"/>
            </a:p>
          </p:txBody>
        </p:sp>
        <p:sp>
          <p:nvSpPr>
            <p:cNvPr id="7" name="CuadroTexto 6"/>
            <p:cNvSpPr txBox="1"/>
            <p:nvPr/>
          </p:nvSpPr>
          <p:spPr>
            <a:xfrm>
              <a:off x="6102970" y="2404806"/>
              <a:ext cx="1512168" cy="400110"/>
            </a:xfrm>
            <a:prstGeom prst="rect">
              <a:avLst/>
            </a:prstGeom>
            <a:noFill/>
          </p:spPr>
          <p:txBody>
            <a:bodyPr wrap="square" rtlCol="0">
              <a:spAutoFit/>
            </a:bodyPr>
            <a:lstStyle/>
            <a:p>
              <a:r>
                <a:rPr lang="es-MX" dirty="0">
                  <a:solidFill>
                    <a:srgbClr val="FF0000"/>
                  </a:solidFill>
                </a:rPr>
                <a:t>Columna ID</a:t>
              </a:r>
            </a:p>
          </p:txBody>
        </p:sp>
      </p:grpSp>
      <p:pic>
        <p:nvPicPr>
          <p:cNvPr id="17" name="Imagen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990" y="2814457"/>
            <a:ext cx="7832933" cy="4024983"/>
          </a:xfrm>
          <a:prstGeom prst="rect">
            <a:avLst/>
          </a:prstGeom>
        </p:spPr>
      </p:pic>
    </p:spTree>
    <p:extLst>
      <p:ext uri="{BB962C8B-B14F-4D97-AF65-F5344CB8AC3E}">
        <p14:creationId xmlns:p14="http://schemas.microsoft.com/office/powerpoint/2010/main" val="1078611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7475" y="3065281"/>
            <a:ext cx="8230749" cy="2591162"/>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8" name="CuadroTexto 3"/>
          <p:cNvSpPr txBox="1"/>
          <p:nvPr/>
        </p:nvSpPr>
        <p:spPr>
          <a:xfrm>
            <a:off x="396362" y="4193353"/>
            <a:ext cx="9289031" cy="2554545"/>
          </a:xfrm>
          <a:prstGeom prst="rect">
            <a:avLst/>
          </a:prstGeom>
          <a:noFill/>
        </p:spPr>
        <p:txBody>
          <a:bodyPr wrap="square" rtlCol="0">
            <a:spAutoFit/>
          </a:bodyPr>
          <a:lstStyle/>
          <a:p>
            <a:pPr algn="just"/>
            <a:r>
              <a:rPr lang="es-MX" sz="1600" dirty="0">
                <a:latin typeface="Arial" panose="020B0604020202020204" pitchFamily="34" charset="0"/>
                <a:cs typeface="Arial" panose="020B0604020202020204" pitchFamily="34" charset="0"/>
              </a:rPr>
              <a:t>Al cargar la información en el SIPOT, el sistema copiará toda la información la tabla secundaria una vez por cada registro de la tabla principal que tenga el mismo identificador.</a:t>
            </a:r>
          </a:p>
          <a:p>
            <a:pPr algn="just"/>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RESULTADO DE LA CARGA</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El sistema generará un acuse que indica el número de registros cargados, tanto en la tabla principal como en la tabla secundaria. En este caso, el acuse deberá indicar que se cargaron seis registros principales y seis registros secundarios, por lo que se creó un registro de la tabla secundaria por cada registro de la tabla principal que contenía el mismo ID. En total 12 registros.</a:t>
            </a:r>
          </a:p>
          <a:p>
            <a:pPr algn="just"/>
            <a:endParaRPr lang="es-MX" sz="1600" dirty="0">
              <a:latin typeface="Arial" panose="020B0604020202020204" pitchFamily="34" charset="0"/>
              <a:cs typeface="Arial" panose="020B0604020202020204" pitchFamily="34" charset="0"/>
            </a:endParaRPr>
          </a:p>
        </p:txBody>
      </p:sp>
      <p:sp>
        <p:nvSpPr>
          <p:cNvPr id="10" name="CuadroTexto 3"/>
          <p:cNvSpPr txBox="1"/>
          <p:nvPr/>
        </p:nvSpPr>
        <p:spPr>
          <a:xfrm>
            <a:off x="378334" y="1522619"/>
            <a:ext cx="9289031" cy="830997"/>
          </a:xfrm>
          <a:prstGeom prst="rect">
            <a:avLst/>
          </a:prstGeom>
          <a:noFill/>
        </p:spPr>
        <p:txBody>
          <a:bodyPr wrap="square" rtlCol="0">
            <a:spAutoFit/>
          </a:bodyPr>
          <a:lstStyle/>
          <a:p>
            <a:pPr algn="just"/>
            <a:r>
              <a:rPr lang="es-MX" sz="1600" dirty="0">
                <a:latin typeface="Arial" panose="020B0604020202020204" pitchFamily="34" charset="0"/>
                <a:cs typeface="Arial" panose="020B0604020202020204" pitchFamily="34" charset="0"/>
              </a:rPr>
              <a:t>En la tabla secundaria, se coloca sólo una vez cada dirección con la que se asociarán los registros de la hoja principal (Reporte de formato) y el ID será los números 1 y 2 respectivamente.</a:t>
            </a:r>
          </a:p>
          <a:p>
            <a:pPr algn="just"/>
            <a:endParaRPr lang="es-MX" sz="1600" dirty="0">
              <a:latin typeface="Arial" panose="020B0604020202020204" pitchFamily="34" charset="0"/>
              <a:cs typeface="Arial" panose="020B0604020202020204" pitchFamily="34" charset="0"/>
            </a:endParaRPr>
          </a:p>
        </p:txBody>
      </p:sp>
      <p:sp>
        <p:nvSpPr>
          <p:cNvPr id="12" name="CuadroTexto 11"/>
          <p:cNvSpPr txBox="1"/>
          <p:nvPr/>
        </p:nvSpPr>
        <p:spPr>
          <a:xfrm>
            <a:off x="774378" y="103926"/>
            <a:ext cx="9266604" cy="646331"/>
          </a:xfrm>
          <a:prstGeom prst="rect">
            <a:avLst/>
          </a:prstGeom>
          <a:noFill/>
        </p:spPr>
        <p:txBody>
          <a:bodyPr wrap="square" rtlCol="0">
            <a:spAutoFit/>
          </a:bodyPr>
          <a:lstStyle/>
          <a:p>
            <a:r>
              <a:rPr lang="es-MX" sz="3600" dirty="0">
                <a:solidFill>
                  <a:schemeClr val="bg1"/>
                </a:solidFill>
              </a:rPr>
              <a:t>Modalidades de carga: relación múltiple</a:t>
            </a:r>
          </a:p>
        </p:txBody>
      </p:sp>
      <p:pic>
        <p:nvPicPr>
          <p:cNvPr id="13"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285" y="2422644"/>
            <a:ext cx="9041130" cy="1331084"/>
          </a:xfrm>
          <a:prstGeom prst="rect">
            <a:avLst/>
          </a:prstGeom>
        </p:spPr>
      </p:pic>
    </p:spTree>
    <p:extLst>
      <p:ext uri="{BB962C8B-B14F-4D97-AF65-F5344CB8AC3E}">
        <p14:creationId xmlns:p14="http://schemas.microsoft.com/office/powerpoint/2010/main" val="646357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7475" y="3065281"/>
            <a:ext cx="8230749" cy="2591162"/>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8" name="CuadroTexto 3"/>
          <p:cNvSpPr txBox="1"/>
          <p:nvPr/>
        </p:nvSpPr>
        <p:spPr>
          <a:xfrm>
            <a:off x="279227" y="6633876"/>
            <a:ext cx="9289031" cy="830997"/>
          </a:xfrm>
          <a:prstGeom prst="rect">
            <a:avLst/>
          </a:prstGeom>
          <a:noFill/>
        </p:spPr>
        <p:txBody>
          <a:bodyPr wrap="square" rtlCol="0">
            <a:spAutoFit/>
          </a:bodyPr>
          <a:lstStyle/>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En este caso, a las filas 11, 12 y 13, que tienen otro domicilio, se les asignó de forma incorrecta el ID “1”.</a:t>
            </a:r>
          </a:p>
        </p:txBody>
      </p:sp>
      <p:sp>
        <p:nvSpPr>
          <p:cNvPr id="10" name="CuadroTexto 3"/>
          <p:cNvSpPr txBox="1"/>
          <p:nvPr/>
        </p:nvSpPr>
        <p:spPr>
          <a:xfrm>
            <a:off x="378334" y="1376573"/>
            <a:ext cx="9289031" cy="1323439"/>
          </a:xfrm>
          <a:prstGeom prst="rect">
            <a:avLst/>
          </a:prstGeom>
          <a:noFill/>
        </p:spPr>
        <p:txBody>
          <a:bodyPr wrap="square" rtlCol="0">
            <a:spAutoFit/>
          </a:bodyPr>
          <a:lstStyle/>
          <a:p>
            <a:pPr algn="just"/>
            <a:r>
              <a:rPr lang="es-MX" sz="1600" b="1" dirty="0">
                <a:latin typeface="Arial" panose="020B0604020202020204" pitchFamily="34" charset="0"/>
                <a:cs typeface="Arial" panose="020B0604020202020204" pitchFamily="34" charset="0"/>
              </a:rPr>
              <a:t>CARGA INCORRECTA</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Este ejemplo lo realizaremos con los mismos datos del ejercicio anterior, sin embargo, supondremos que por equivocación el usuario utilizó el mismo número de identificación para todos los registros, por lo que la tabla principal tendría el siguiente aspecto:</a:t>
            </a:r>
          </a:p>
        </p:txBody>
      </p:sp>
      <p:sp>
        <p:nvSpPr>
          <p:cNvPr id="12" name="CuadroTexto 11"/>
          <p:cNvSpPr txBox="1"/>
          <p:nvPr/>
        </p:nvSpPr>
        <p:spPr>
          <a:xfrm>
            <a:off x="774378" y="103926"/>
            <a:ext cx="9266604" cy="646331"/>
          </a:xfrm>
          <a:prstGeom prst="rect">
            <a:avLst/>
          </a:prstGeom>
          <a:noFill/>
        </p:spPr>
        <p:txBody>
          <a:bodyPr wrap="square" rtlCol="0">
            <a:spAutoFit/>
          </a:bodyPr>
          <a:lstStyle/>
          <a:p>
            <a:r>
              <a:rPr lang="es-MX" sz="3600" dirty="0">
                <a:solidFill>
                  <a:schemeClr val="bg1"/>
                </a:solidFill>
              </a:rPr>
              <a:t>Modalidades de carga: relación múltiple</a:t>
            </a:r>
          </a:p>
        </p:txBody>
      </p:sp>
      <p:pic>
        <p:nvPicPr>
          <p:cNvPr id="13"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9557" y="2727370"/>
            <a:ext cx="7488832" cy="3898680"/>
          </a:xfrm>
          <a:prstGeom prst="rect">
            <a:avLst/>
          </a:prstGeom>
        </p:spPr>
      </p:pic>
    </p:spTree>
    <p:extLst>
      <p:ext uri="{BB962C8B-B14F-4D97-AF65-F5344CB8AC3E}">
        <p14:creationId xmlns:p14="http://schemas.microsoft.com/office/powerpoint/2010/main" val="3331548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7475" y="3065281"/>
            <a:ext cx="8230749" cy="2591162"/>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8" name="CuadroTexto 3"/>
          <p:cNvSpPr txBox="1"/>
          <p:nvPr/>
        </p:nvSpPr>
        <p:spPr>
          <a:xfrm>
            <a:off x="375975" y="4333719"/>
            <a:ext cx="9289031" cy="1569660"/>
          </a:xfrm>
          <a:prstGeom prst="rect">
            <a:avLst/>
          </a:prstGeom>
          <a:noFill/>
        </p:spPr>
        <p:txBody>
          <a:bodyPr wrap="square" rtlCol="0">
            <a:spAutoFit/>
          </a:bodyPr>
          <a:lstStyle/>
          <a:p>
            <a:pPr algn="just"/>
            <a:r>
              <a:rPr lang="es-MX" sz="1600" b="1" dirty="0">
                <a:latin typeface="Arial" panose="020B0604020202020204" pitchFamily="34" charset="0"/>
                <a:cs typeface="Arial" panose="020B0604020202020204" pitchFamily="34" charset="0"/>
              </a:rPr>
              <a:t>RESULTADO DE LA CARGA</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Al cargar la información, el sistema copiará el número de registros de la tabla secundaria (2) por cada registro que tenga el mismo ID en la tabla principal (6). Por lo que el sistema registrará una carga de 6 registros principales y 12 registros secundarios, es decir, 18 registros en total, siendo que el usuario sólo deseaba cargar 12 registros en total.</a:t>
            </a:r>
          </a:p>
        </p:txBody>
      </p:sp>
      <p:sp>
        <p:nvSpPr>
          <p:cNvPr id="10" name="CuadroTexto 3"/>
          <p:cNvSpPr txBox="1"/>
          <p:nvPr/>
        </p:nvSpPr>
        <p:spPr>
          <a:xfrm>
            <a:off x="378334" y="1376573"/>
            <a:ext cx="9289031" cy="830997"/>
          </a:xfrm>
          <a:prstGeom prst="rect">
            <a:avLst/>
          </a:prstGeom>
          <a:noFill/>
        </p:spPr>
        <p:txBody>
          <a:bodyPr wrap="square" rtlCol="0">
            <a:spAutoFit/>
          </a:bodyPr>
          <a:lstStyle/>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También en la tabla secundaria se asigna de forma incorrecta el número de identificación como se observa en la siguiente imagen:</a:t>
            </a:r>
          </a:p>
        </p:txBody>
      </p:sp>
      <p:sp>
        <p:nvSpPr>
          <p:cNvPr id="12" name="CuadroTexto 11"/>
          <p:cNvSpPr txBox="1"/>
          <p:nvPr/>
        </p:nvSpPr>
        <p:spPr>
          <a:xfrm>
            <a:off x="774378" y="103926"/>
            <a:ext cx="9266604" cy="646331"/>
          </a:xfrm>
          <a:prstGeom prst="rect">
            <a:avLst/>
          </a:prstGeom>
          <a:noFill/>
        </p:spPr>
        <p:txBody>
          <a:bodyPr wrap="square" rtlCol="0">
            <a:spAutoFit/>
          </a:bodyPr>
          <a:lstStyle/>
          <a:p>
            <a:r>
              <a:rPr lang="es-MX" sz="3600" dirty="0">
                <a:solidFill>
                  <a:schemeClr val="bg1"/>
                </a:solidFill>
              </a:rPr>
              <a:t>Modalidades de carga: relación múltiple</a:t>
            </a:r>
          </a:p>
        </p:txBody>
      </p:sp>
      <p:pic>
        <p:nvPicPr>
          <p:cNvPr id="13"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6426" y="2564025"/>
            <a:ext cx="7154273" cy="1181265"/>
          </a:xfrm>
          <a:prstGeom prst="rect">
            <a:avLst/>
          </a:prstGeom>
        </p:spPr>
      </p:pic>
    </p:spTree>
    <p:extLst>
      <p:ext uri="{BB962C8B-B14F-4D97-AF65-F5344CB8AC3E}">
        <p14:creationId xmlns:p14="http://schemas.microsoft.com/office/powerpoint/2010/main" val="1738421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1650" y="3182925"/>
            <a:ext cx="9042400" cy="2355874"/>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45"/>
            <a:ext cx="10040982" cy="7736495"/>
          </a:xfrm>
          <a:prstGeom prst="rect">
            <a:avLst/>
          </a:prstGeom>
        </p:spPr>
      </p:pic>
      <p:sp>
        <p:nvSpPr>
          <p:cNvPr id="8" name="CuadroTexto 7"/>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Modalidades de carga: relación múltiple</a:t>
            </a:r>
          </a:p>
        </p:txBody>
      </p:sp>
      <p:sp>
        <p:nvSpPr>
          <p:cNvPr id="9" name="CuadroTexto 3"/>
          <p:cNvSpPr txBox="1"/>
          <p:nvPr/>
        </p:nvSpPr>
        <p:spPr>
          <a:xfrm>
            <a:off x="373616" y="1329680"/>
            <a:ext cx="9289031" cy="3108543"/>
          </a:xfrm>
          <a:prstGeom prst="rect">
            <a:avLst/>
          </a:prstGeom>
          <a:noFill/>
        </p:spPr>
        <p:txBody>
          <a:bodyPr wrap="square" rtlCol="0">
            <a:spAutoFit/>
          </a:bodyPr>
          <a:lstStyle/>
          <a:p>
            <a:pPr algn="just"/>
            <a:r>
              <a:rPr lang="es-MX" sz="1800" b="1" dirty="0">
                <a:solidFill>
                  <a:schemeClr val="accent2">
                    <a:lumMod val="50000"/>
                  </a:schemeClr>
                </a:solidFill>
                <a:latin typeface="Arial" panose="020B0604020202020204" pitchFamily="34" charset="0"/>
                <a:cs typeface="Arial" panose="020B0604020202020204" pitchFamily="34" charset="0"/>
              </a:rPr>
              <a:t>2.- Relación de varios registros de la tabla principal con varios registros de la tabla secundaria.</a:t>
            </a:r>
          </a:p>
          <a:p>
            <a:pPr algn="just"/>
            <a:endParaRPr lang="es-MX" sz="1600" b="1"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Este ejemplo lo utilizaremos con el Criterio 16 de los LTG de la fracción XXVIII del artículo 70, suponiendo que en dos licitaciones públicas participaron los mismos funcionarios en las respectivas juntas de aclaraciones, en tanto que en una tercera licitación participaron diferentes funcionarios.</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En la hoja principal se capturará para las dos primeras licitaciones públicas (mismos funcionarios participantes) el número 1 en la columna N (Relación de los datos de los servidores públicos asistentes a la junta de aclaraciones Tabla_334308), en tanto que para la tercera licitación (diferentes servidores públicos participantes con respecto a las dos primeras) se registrará  el número 2: </a:t>
            </a:r>
          </a:p>
        </p:txBody>
      </p:sp>
      <p:pic>
        <p:nvPicPr>
          <p:cNvPr id="11"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820" y="4741666"/>
            <a:ext cx="8778622" cy="2424011"/>
          </a:xfrm>
          <a:prstGeom prst="rect">
            <a:avLst/>
          </a:prstGeom>
        </p:spPr>
      </p:pic>
    </p:spTree>
    <p:extLst>
      <p:ext uri="{BB962C8B-B14F-4D97-AF65-F5344CB8AC3E}">
        <p14:creationId xmlns:p14="http://schemas.microsoft.com/office/powerpoint/2010/main" val="3107772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1650" y="3182925"/>
            <a:ext cx="9042400" cy="2355874"/>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8" name="CuadroTexto 7"/>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Modalidades de carga: relación múltiple</a:t>
            </a:r>
          </a:p>
        </p:txBody>
      </p:sp>
      <p:sp>
        <p:nvSpPr>
          <p:cNvPr id="9" name="CuadroTexto 3"/>
          <p:cNvSpPr txBox="1"/>
          <p:nvPr/>
        </p:nvSpPr>
        <p:spPr>
          <a:xfrm>
            <a:off x="373616" y="1329680"/>
            <a:ext cx="9289031" cy="1323439"/>
          </a:xfrm>
          <a:prstGeom prst="rect">
            <a:avLst/>
          </a:prstGeom>
          <a:noFill/>
        </p:spPr>
        <p:txBody>
          <a:bodyPr wrap="square" rtlCol="0">
            <a:spAutoFit/>
          </a:bodyPr>
          <a:lstStyle/>
          <a:p>
            <a:pPr algn="just"/>
            <a:r>
              <a:rPr lang="es-MX" sz="1600" dirty="0">
                <a:latin typeface="Arial" panose="020B0604020202020204" pitchFamily="34" charset="0"/>
                <a:cs typeface="Arial" panose="020B0604020202020204" pitchFamily="34" charset="0"/>
              </a:rPr>
              <a:t>En la hoja secundaria se capturarán los nombres de los funcionarios públicos asistentes a la junta de aclaraciones; sin embargo, es importante destacar que se capturan sólo una vez asignándoles el ID correspondiente (los tres primeros nombres participaron en las dos primeras licitaciones (ID “1”) y los tres últimos sólo participaron en la tercera (ID “2”) </a:t>
            </a:r>
          </a:p>
          <a:p>
            <a:pPr algn="just"/>
            <a:endParaRPr lang="es-MX" sz="1600" dirty="0">
              <a:latin typeface="Arial" panose="020B0604020202020204" pitchFamily="34" charset="0"/>
              <a:cs typeface="Arial" panose="020B0604020202020204" pitchFamily="34" charset="0"/>
            </a:endParaRPr>
          </a:p>
        </p:txBody>
      </p:sp>
      <p:sp>
        <p:nvSpPr>
          <p:cNvPr id="11" name="CuadroTexto 3"/>
          <p:cNvSpPr txBox="1"/>
          <p:nvPr/>
        </p:nvSpPr>
        <p:spPr>
          <a:xfrm>
            <a:off x="501650" y="6166816"/>
            <a:ext cx="9289031" cy="1569660"/>
          </a:xfrm>
          <a:prstGeom prst="rect">
            <a:avLst/>
          </a:prstGeom>
          <a:noFill/>
        </p:spPr>
        <p:txBody>
          <a:bodyPr wrap="square" rtlCol="0">
            <a:spAutoFit/>
          </a:bodyPr>
          <a:lstStyle/>
          <a:p>
            <a:pPr algn="just"/>
            <a:r>
              <a:rPr lang="es-MX" sz="1600" b="1" dirty="0">
                <a:latin typeface="Arial" panose="020B0604020202020204" pitchFamily="34" charset="0"/>
                <a:cs typeface="Arial" panose="020B0604020202020204" pitchFamily="34" charset="0"/>
              </a:rPr>
              <a:t>RESULTADO DE LA CARGA</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El cargar la información en el SIPOT, el sistema copiará toda la información de los registros el número de veces que se haya vinculado a los registros de la tabla principal, en este caso, el la base de datos se cargará un total de 3 registros principales y 9 registros secundarios. En total se cargaron 12 registros.</a:t>
            </a:r>
          </a:p>
        </p:txBody>
      </p:sp>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266" y="2467043"/>
            <a:ext cx="6935168" cy="3439005"/>
          </a:xfrm>
          <a:prstGeom prst="rect">
            <a:avLst/>
          </a:prstGeom>
        </p:spPr>
      </p:pic>
    </p:spTree>
    <p:extLst>
      <p:ext uri="{BB962C8B-B14F-4D97-AF65-F5344CB8AC3E}">
        <p14:creationId xmlns:p14="http://schemas.microsoft.com/office/powerpoint/2010/main" val="920146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1650" y="3182925"/>
            <a:ext cx="9042400" cy="2355874"/>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40982" cy="7736495"/>
          </a:xfrm>
          <a:prstGeom prst="rect">
            <a:avLst/>
          </a:prstGeom>
        </p:spPr>
      </p:pic>
      <p:sp>
        <p:nvSpPr>
          <p:cNvPr id="8" name="CuadroTexto 7"/>
          <p:cNvSpPr txBox="1"/>
          <p:nvPr/>
        </p:nvSpPr>
        <p:spPr>
          <a:xfrm>
            <a:off x="702370" y="103926"/>
            <a:ext cx="9338612" cy="646331"/>
          </a:xfrm>
          <a:prstGeom prst="rect">
            <a:avLst/>
          </a:prstGeom>
          <a:noFill/>
        </p:spPr>
        <p:txBody>
          <a:bodyPr wrap="square" rtlCol="0">
            <a:spAutoFit/>
          </a:bodyPr>
          <a:lstStyle/>
          <a:p>
            <a:r>
              <a:rPr lang="es-MX" sz="3600" dirty="0">
                <a:solidFill>
                  <a:schemeClr val="bg1"/>
                </a:solidFill>
              </a:rPr>
              <a:t>Modalidades de carga: relación múltiple</a:t>
            </a:r>
          </a:p>
        </p:txBody>
      </p:sp>
      <p:sp>
        <p:nvSpPr>
          <p:cNvPr id="9" name="CuadroTexto 3"/>
          <p:cNvSpPr txBox="1"/>
          <p:nvPr/>
        </p:nvSpPr>
        <p:spPr>
          <a:xfrm>
            <a:off x="235391" y="6070278"/>
            <a:ext cx="9289031" cy="830997"/>
          </a:xfrm>
          <a:prstGeom prst="rect">
            <a:avLst/>
          </a:prstGeom>
          <a:noFill/>
        </p:spPr>
        <p:txBody>
          <a:bodyPr wrap="square" rtlCol="0">
            <a:spAutoFit/>
          </a:bodyPr>
          <a:lstStyle/>
          <a:p>
            <a:pPr algn="just"/>
            <a:r>
              <a:rPr lang="es-MX" sz="1600" dirty="0">
                <a:latin typeface="Arial" panose="020B0604020202020204" pitchFamily="34" charset="0"/>
                <a:cs typeface="Arial" panose="020B0604020202020204" pitchFamily="34" charset="0"/>
              </a:rPr>
              <a:t>En la columna N, fila 10. se observa la equivocación de captura al tener el número de identificación “1”. </a:t>
            </a:r>
          </a:p>
          <a:p>
            <a:pPr algn="just"/>
            <a:endParaRPr lang="es-MX" sz="16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522" y="3251351"/>
            <a:ext cx="8937947" cy="2446175"/>
          </a:xfrm>
          <a:prstGeom prst="rect">
            <a:avLst/>
          </a:prstGeom>
        </p:spPr>
      </p:pic>
      <p:sp>
        <p:nvSpPr>
          <p:cNvPr id="10" name="CuadroTexto 3"/>
          <p:cNvSpPr txBox="1"/>
          <p:nvPr/>
        </p:nvSpPr>
        <p:spPr>
          <a:xfrm>
            <a:off x="526016" y="1482080"/>
            <a:ext cx="9289031" cy="1815882"/>
          </a:xfrm>
          <a:prstGeom prst="rect">
            <a:avLst/>
          </a:prstGeom>
          <a:noFill/>
        </p:spPr>
        <p:txBody>
          <a:bodyPr wrap="square" rtlCol="0">
            <a:spAutoFit/>
          </a:bodyPr>
          <a:lstStyle/>
          <a:p>
            <a:pPr algn="just"/>
            <a:r>
              <a:rPr lang="es-MX" sz="1600" b="1" dirty="0">
                <a:latin typeface="Arial" panose="020B0604020202020204" pitchFamily="34" charset="0"/>
                <a:cs typeface="Arial" panose="020B0604020202020204" pitchFamily="34" charset="0"/>
              </a:rPr>
              <a:t>CARGA INCORRECTA</a:t>
            </a:r>
          </a:p>
          <a:p>
            <a:pPr algn="just"/>
            <a:endParaRPr lang="es-MX" sz="1600" dirty="0">
              <a:solidFill>
                <a:srgbClr val="FF0000"/>
              </a:solidFill>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Este ejemplo lo realizaremos con los mismos datos del anterior, sin embargo, supondremos que por equivocación el usuario utilizó el mismo número de identificación para todos los registros (capturó erróneamente el ID “1” para la tercera licitación), por lo que la tabla principal tendría el siguiente aspecto:</a:t>
            </a:r>
          </a:p>
          <a:p>
            <a:pPr algn="just"/>
            <a:endParaRPr lang="es-MX"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1965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7475" y="3065281"/>
            <a:ext cx="8230749" cy="2591162"/>
          </a:xfr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8" name="CuadroTexto 3"/>
          <p:cNvSpPr txBox="1"/>
          <p:nvPr/>
        </p:nvSpPr>
        <p:spPr>
          <a:xfrm>
            <a:off x="254384" y="5874423"/>
            <a:ext cx="9289031" cy="1569660"/>
          </a:xfrm>
          <a:prstGeom prst="rect">
            <a:avLst/>
          </a:prstGeom>
          <a:noFill/>
        </p:spPr>
        <p:txBody>
          <a:bodyPr wrap="square" rtlCol="0">
            <a:spAutoFit/>
          </a:bodyPr>
          <a:lstStyle/>
          <a:p>
            <a:pPr algn="just"/>
            <a:r>
              <a:rPr lang="es-MX" sz="1600" b="1" dirty="0">
                <a:latin typeface="Arial" panose="020B0604020202020204" pitchFamily="34" charset="0"/>
                <a:cs typeface="Arial" panose="020B0604020202020204" pitchFamily="34" charset="0"/>
              </a:rPr>
              <a:t>RESULTADO DE LA CARGA</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Al cargar la información el sistema copiará el número de registros (6) por cada registro que tenga el mismo ID en la tabla principal (3). Por lo que el sistema registrará una carga de 3 registros principales y 18 registros secundarios, es decir, 21 registros en total, cuando el usuario sólo deseaba cargar 12 registros en total.</a:t>
            </a:r>
          </a:p>
        </p:txBody>
      </p:sp>
      <p:sp>
        <p:nvSpPr>
          <p:cNvPr id="10" name="CuadroTexto 3"/>
          <p:cNvSpPr txBox="1"/>
          <p:nvPr/>
        </p:nvSpPr>
        <p:spPr>
          <a:xfrm>
            <a:off x="378334" y="1376573"/>
            <a:ext cx="9289031" cy="830997"/>
          </a:xfrm>
          <a:prstGeom prst="rect">
            <a:avLst/>
          </a:prstGeom>
          <a:noFill/>
        </p:spPr>
        <p:txBody>
          <a:bodyPr wrap="square" rtlCol="0">
            <a:spAutoFit/>
          </a:bodyPr>
          <a:lstStyle/>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También en la tabla secundaria se asigna de forma incorrecta el número de identificación como se observa en la siguiente imagen:</a:t>
            </a:r>
          </a:p>
        </p:txBody>
      </p:sp>
      <p:sp>
        <p:nvSpPr>
          <p:cNvPr id="12" name="CuadroTexto 11"/>
          <p:cNvSpPr txBox="1"/>
          <p:nvPr/>
        </p:nvSpPr>
        <p:spPr>
          <a:xfrm>
            <a:off x="774378" y="103926"/>
            <a:ext cx="9266604" cy="646331"/>
          </a:xfrm>
          <a:prstGeom prst="rect">
            <a:avLst/>
          </a:prstGeom>
          <a:noFill/>
        </p:spPr>
        <p:txBody>
          <a:bodyPr wrap="square" rtlCol="0">
            <a:spAutoFit/>
          </a:bodyPr>
          <a:lstStyle/>
          <a:p>
            <a:r>
              <a:rPr lang="es-MX" sz="3600" dirty="0">
                <a:solidFill>
                  <a:schemeClr val="bg1"/>
                </a:solidFill>
              </a:rPr>
              <a:t>Modalidades de carga: relación múltiple</a:t>
            </a:r>
          </a:p>
        </p:txBody>
      </p:sp>
      <p:pic>
        <p:nvPicPr>
          <p:cNvPr id="13"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6466" y="2423532"/>
            <a:ext cx="6501446" cy="3232911"/>
          </a:xfrm>
          <a:prstGeom prst="rect">
            <a:avLst/>
          </a:prstGeom>
        </p:spPr>
      </p:pic>
    </p:spTree>
    <p:extLst>
      <p:ext uri="{BB962C8B-B14F-4D97-AF65-F5344CB8AC3E}">
        <p14:creationId xmlns:p14="http://schemas.microsoft.com/office/powerpoint/2010/main" val="1988660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5" name="CuadroTexto 4"/>
          <p:cNvSpPr txBox="1"/>
          <p:nvPr/>
        </p:nvSpPr>
        <p:spPr>
          <a:xfrm>
            <a:off x="666366" y="103926"/>
            <a:ext cx="9374616" cy="646331"/>
          </a:xfrm>
          <a:prstGeom prst="rect">
            <a:avLst/>
          </a:prstGeom>
          <a:noFill/>
        </p:spPr>
        <p:txBody>
          <a:bodyPr wrap="square" rtlCol="0">
            <a:spAutoFit/>
          </a:bodyPr>
          <a:lstStyle/>
          <a:p>
            <a:r>
              <a:rPr lang="es-MX" sz="3600" dirty="0">
                <a:solidFill>
                  <a:schemeClr val="bg1"/>
                </a:solidFill>
              </a:rPr>
              <a:t>Recomendaciones</a:t>
            </a:r>
          </a:p>
        </p:txBody>
      </p:sp>
      <p:sp>
        <p:nvSpPr>
          <p:cNvPr id="6" name="CuadroTexto 5"/>
          <p:cNvSpPr txBox="1"/>
          <p:nvPr/>
        </p:nvSpPr>
        <p:spPr>
          <a:xfrm>
            <a:off x="666366" y="1444474"/>
            <a:ext cx="8712968" cy="5386090"/>
          </a:xfrm>
          <a:prstGeom prst="rect">
            <a:avLst/>
          </a:prstGeom>
          <a:noFill/>
        </p:spPr>
        <p:txBody>
          <a:bodyPr wrap="square" rtlCol="0">
            <a:spAutoFit/>
          </a:bodyPr>
          <a:lstStyle/>
          <a:p>
            <a:pPr marL="457200" indent="-457200" algn="just">
              <a:buFont typeface="+mj-lt"/>
              <a:buAutoNum type="arabicPeriod"/>
            </a:pPr>
            <a:r>
              <a:rPr lang="es-MX" b="1" dirty="0"/>
              <a:t>Es importante que antes de cargar el archivo se revisen los ID, debido a que un error en los números de identificación puede provocar que se multipliquen los registros en las tablas secundarias de manera incorrecta. Por ejemplo: si se repitieran 1,000 veces el mismo ID en la tabla principal y mil veces en la tabla secundaria con el mismo ID, el resultado sería una carga de registros secundarios de 1,000,000.</a:t>
            </a:r>
          </a:p>
          <a:p>
            <a:pPr marL="457200" indent="-457200" algn="just">
              <a:buFont typeface="+mj-lt"/>
              <a:buAutoNum type="arabicPeriod"/>
            </a:pPr>
            <a:endParaRPr lang="es-MX" b="1" dirty="0"/>
          </a:p>
          <a:p>
            <a:pPr marL="457200" indent="-457200" algn="just">
              <a:buFont typeface="+mj-lt"/>
              <a:buAutoNum type="arabicPeriod"/>
            </a:pPr>
            <a:r>
              <a:rPr lang="es-MX" b="1" dirty="0"/>
              <a:t>Revisar que los totales de registros cargados señalados en los acuses de carga de información sean correctos.</a:t>
            </a:r>
          </a:p>
          <a:p>
            <a:pPr marL="457200" indent="-457200" algn="just">
              <a:buFont typeface="+mj-lt"/>
              <a:buAutoNum type="arabicPeriod"/>
            </a:pPr>
            <a:endParaRPr lang="es-MX" b="1" dirty="0"/>
          </a:p>
          <a:p>
            <a:pPr marL="457200" indent="-457200" algn="just">
              <a:buFont typeface="+mj-lt"/>
              <a:buAutoNum type="arabicPeriod"/>
            </a:pPr>
            <a:r>
              <a:rPr lang="es-MX" b="1" dirty="0"/>
              <a:t>Verificar que la información cargada sea correcta, es decir, no se haya multiplicado debido a el uso incorrecto de los identificadores en los campos tipo tabla.</a:t>
            </a:r>
          </a:p>
          <a:p>
            <a:pPr marL="457200" indent="-457200" algn="just">
              <a:buFont typeface="+mj-lt"/>
              <a:buAutoNum type="arabicPeriod"/>
            </a:pPr>
            <a:endParaRPr lang="es-MX" b="1" dirty="0"/>
          </a:p>
          <a:p>
            <a:pPr marL="457200" indent="-457200" algn="just">
              <a:buFont typeface="+mj-lt"/>
              <a:buAutoNum type="arabicPeriod"/>
            </a:pPr>
            <a:r>
              <a:rPr lang="es-MX" b="1" dirty="0"/>
              <a:t>Revisar el reportes de carga, sobre todo los formatos que tienen un gran número de registros en las tablas secundarias.</a:t>
            </a:r>
          </a:p>
          <a:p>
            <a:pPr marL="457200" indent="-457200">
              <a:buFont typeface="+mj-lt"/>
              <a:buAutoNum type="arabicPeriod"/>
            </a:pPr>
            <a:endParaRPr lang="es-MX" sz="2400" dirty="0"/>
          </a:p>
        </p:txBody>
      </p:sp>
      <p:pic>
        <p:nvPicPr>
          <p:cNvPr id="7"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349157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07"/>
            <a:ext cx="10040982" cy="7736495"/>
          </a:xfrm>
          <a:prstGeom prst="rect">
            <a:avLst/>
          </a:prstGeom>
        </p:spPr>
      </p:pic>
      <p:sp>
        <p:nvSpPr>
          <p:cNvPr id="5" name="CuadroTexto 4"/>
          <p:cNvSpPr txBox="1"/>
          <p:nvPr/>
        </p:nvSpPr>
        <p:spPr>
          <a:xfrm>
            <a:off x="666366" y="103926"/>
            <a:ext cx="9374616" cy="646331"/>
          </a:xfrm>
          <a:prstGeom prst="rect">
            <a:avLst/>
          </a:prstGeom>
          <a:noFill/>
        </p:spPr>
        <p:txBody>
          <a:bodyPr wrap="square" rtlCol="0">
            <a:spAutoFit/>
          </a:bodyPr>
          <a:lstStyle/>
          <a:p>
            <a:r>
              <a:rPr lang="es-MX" sz="3600" dirty="0">
                <a:solidFill>
                  <a:schemeClr val="bg1"/>
                </a:solidFill>
              </a:rPr>
              <a:t>Contacto</a:t>
            </a:r>
          </a:p>
        </p:txBody>
      </p:sp>
      <p:sp>
        <p:nvSpPr>
          <p:cNvPr id="6" name="CuadroTexto 5"/>
          <p:cNvSpPr txBox="1"/>
          <p:nvPr/>
        </p:nvSpPr>
        <p:spPr>
          <a:xfrm>
            <a:off x="666366" y="1444474"/>
            <a:ext cx="8712968" cy="6370975"/>
          </a:xfrm>
          <a:prstGeom prst="rect">
            <a:avLst/>
          </a:prstGeom>
          <a:noFill/>
        </p:spPr>
        <p:txBody>
          <a:bodyPr wrap="square" rtlCol="0">
            <a:spAutoFit/>
          </a:bodyPr>
          <a:lstStyle/>
          <a:p>
            <a:r>
              <a:rPr lang="es-MX" dirty="0"/>
              <a:t>Para asesorías sobre este tema se pone a su disposición los siguientes funcionarios del INAI:</a:t>
            </a:r>
          </a:p>
          <a:p>
            <a:endParaRPr lang="es-MX" dirty="0"/>
          </a:p>
          <a:p>
            <a:r>
              <a:rPr lang="es-MX" dirty="0"/>
              <a:t>Jorge Barrera Reyes</a:t>
            </a:r>
          </a:p>
          <a:p>
            <a:r>
              <a:rPr lang="es-MX" dirty="0"/>
              <a:t>Tel. 5004 2400 ext. 2473</a:t>
            </a:r>
          </a:p>
          <a:p>
            <a:r>
              <a:rPr lang="es-MX" dirty="0"/>
              <a:t>Correo: </a:t>
            </a:r>
            <a:r>
              <a:rPr lang="es-MX" dirty="0">
                <a:hlinkClick r:id="rId3"/>
              </a:rPr>
              <a:t>XXXXXXXXXX@inai.org.mx</a:t>
            </a:r>
            <a:endParaRPr lang="es-MX" dirty="0"/>
          </a:p>
          <a:p>
            <a:r>
              <a:rPr lang="es-MX" dirty="0"/>
              <a:t>Dirección General de Enlace con……</a:t>
            </a:r>
          </a:p>
          <a:p>
            <a:endParaRPr lang="es-MX" dirty="0"/>
          </a:p>
          <a:p>
            <a:r>
              <a:rPr lang="es-MX" dirty="0"/>
              <a:t>Jorge Luis Álvarez Peralta</a:t>
            </a:r>
          </a:p>
          <a:p>
            <a:r>
              <a:rPr lang="es-MX" dirty="0"/>
              <a:t>Tel. 5004 2400 ext. 2724</a:t>
            </a:r>
          </a:p>
          <a:p>
            <a:r>
              <a:rPr lang="es-MX" dirty="0"/>
              <a:t>Correo: </a:t>
            </a:r>
            <a:r>
              <a:rPr lang="es-MX" dirty="0">
                <a:hlinkClick r:id="rId4"/>
              </a:rPr>
              <a:t>jorge.alvarez@inai.org.mx</a:t>
            </a:r>
            <a:endParaRPr lang="es-MX" dirty="0"/>
          </a:p>
          <a:p>
            <a:r>
              <a:rPr lang="es-MX" dirty="0"/>
              <a:t>Dirección General de Evaluación</a:t>
            </a:r>
          </a:p>
          <a:p>
            <a:endParaRPr lang="es-MX" dirty="0"/>
          </a:p>
          <a:p>
            <a:r>
              <a:rPr lang="es-MX" dirty="0"/>
              <a:t>Edgar Octavio Gómez Inclán</a:t>
            </a:r>
          </a:p>
          <a:p>
            <a:r>
              <a:rPr lang="es-MX" dirty="0"/>
              <a:t>Tel. 5004 2400 ext. 2725</a:t>
            </a:r>
          </a:p>
          <a:p>
            <a:r>
              <a:rPr lang="es-MX" dirty="0"/>
              <a:t>Correo: </a:t>
            </a:r>
            <a:r>
              <a:rPr lang="es-MX" dirty="0">
                <a:hlinkClick r:id="rId5"/>
              </a:rPr>
              <a:t>edgar.gomez@inai.org.mx</a:t>
            </a:r>
            <a:endParaRPr lang="es-MX" dirty="0"/>
          </a:p>
          <a:p>
            <a:r>
              <a:rPr lang="es-MX" dirty="0"/>
              <a:t>Dirección General de Evaluación</a:t>
            </a:r>
          </a:p>
          <a:p>
            <a:endParaRPr lang="es-MX" dirty="0"/>
          </a:p>
          <a:p>
            <a:endParaRPr lang="es-MX" sz="2400" dirty="0"/>
          </a:p>
          <a:p>
            <a:endParaRPr lang="es-MX" sz="2400" dirty="0"/>
          </a:p>
        </p:txBody>
      </p:sp>
      <p:pic>
        <p:nvPicPr>
          <p:cNvPr id="7" name="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33491" y="7038677"/>
            <a:ext cx="1185212" cy="561627"/>
          </a:xfrm>
          <a:prstGeom prst="rect">
            <a:avLst/>
          </a:prstGeom>
        </p:spPr>
      </p:pic>
    </p:spTree>
    <p:extLst>
      <p:ext uri="{BB962C8B-B14F-4D97-AF65-F5344CB8AC3E}">
        <p14:creationId xmlns:p14="http://schemas.microsoft.com/office/powerpoint/2010/main" val="16428281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1983</TotalTime>
  <Words>2144</Words>
  <Application>Microsoft Office PowerPoint</Application>
  <PresentationFormat>Personalizado</PresentationFormat>
  <Paragraphs>197</Paragraphs>
  <Slides>21</Slides>
  <Notes>6</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21</vt:i4>
      </vt:variant>
    </vt:vector>
  </HeadingPairs>
  <TitlesOfParts>
    <vt:vector size="26" baseType="lpstr">
      <vt:lpstr>Arial</vt:lpstr>
      <vt:lpstr>Arial Black</vt:lpstr>
      <vt:lpstr>Calibri</vt:lpstr>
      <vt:lpstr>Tema de Office</vt:lpstr>
      <vt:lpstr>Hoja de cálculo</vt:lpstr>
      <vt:lpstr>Guía de utilización de  campos tipo tabla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Alejandra Ixchel Alegre Mondragón</dc:creator>
  <cp:lastModifiedBy>Jorge Barrera Reyes</cp:lastModifiedBy>
  <cp:revision>203</cp:revision>
  <cp:lastPrinted>2018-05-08T23:41:36Z</cp:lastPrinted>
  <dcterms:created xsi:type="dcterms:W3CDTF">2017-03-14T18:00:32Z</dcterms:created>
  <dcterms:modified xsi:type="dcterms:W3CDTF">2018-05-14T15:12:20Z</dcterms:modified>
</cp:coreProperties>
</file>