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sldIdLst>
    <p:sldId id="256" r:id="rId5"/>
    <p:sldId id="463" r:id="rId6"/>
    <p:sldId id="553" r:id="rId7"/>
    <p:sldId id="546" r:id="rId8"/>
    <p:sldId id="547" r:id="rId9"/>
    <p:sldId id="554" r:id="rId10"/>
    <p:sldId id="548" r:id="rId11"/>
    <p:sldId id="555" r:id="rId12"/>
    <p:sldId id="541" r:id="rId13"/>
    <p:sldId id="544" r:id="rId14"/>
    <p:sldId id="545" r:id="rId15"/>
    <p:sldId id="559" r:id="rId16"/>
    <p:sldId id="556" r:id="rId17"/>
    <p:sldId id="557" r:id="rId18"/>
    <p:sldId id="558" r:id="rId19"/>
    <p:sldId id="508" r:id="rId20"/>
    <p:sldId id="550" r:id="rId21"/>
    <p:sldId id="549" r:id="rId22"/>
    <p:sldId id="551" r:id="rId23"/>
  </p:sldIdLst>
  <p:sldSz cx="10045700" cy="7740650"/>
  <p:notesSz cx="7053263" cy="9309100"/>
  <p:defaultTextStyle>
    <a:defPPr>
      <a:defRPr lang="es-MX"/>
    </a:defPPr>
    <a:lvl1pPr marL="0" algn="l" defTabSz="1016356" rtl="0" eaLnBrk="1" latinLnBrk="0" hangingPunct="1">
      <a:defRPr sz="2000" kern="1200">
        <a:solidFill>
          <a:schemeClr val="tx1"/>
        </a:solidFill>
        <a:latin typeface="+mn-lt"/>
        <a:ea typeface="+mn-ea"/>
        <a:cs typeface="+mn-cs"/>
      </a:defRPr>
    </a:lvl1pPr>
    <a:lvl2pPr marL="508178" algn="l" defTabSz="1016356" rtl="0" eaLnBrk="1" latinLnBrk="0" hangingPunct="1">
      <a:defRPr sz="2000" kern="1200">
        <a:solidFill>
          <a:schemeClr val="tx1"/>
        </a:solidFill>
        <a:latin typeface="+mn-lt"/>
        <a:ea typeface="+mn-ea"/>
        <a:cs typeface="+mn-cs"/>
      </a:defRPr>
    </a:lvl2pPr>
    <a:lvl3pPr marL="1016356" algn="l" defTabSz="1016356" rtl="0" eaLnBrk="1" latinLnBrk="0" hangingPunct="1">
      <a:defRPr sz="2000" kern="1200">
        <a:solidFill>
          <a:schemeClr val="tx1"/>
        </a:solidFill>
        <a:latin typeface="+mn-lt"/>
        <a:ea typeface="+mn-ea"/>
        <a:cs typeface="+mn-cs"/>
      </a:defRPr>
    </a:lvl3pPr>
    <a:lvl4pPr marL="1524533" algn="l" defTabSz="1016356" rtl="0" eaLnBrk="1" latinLnBrk="0" hangingPunct="1">
      <a:defRPr sz="2000" kern="1200">
        <a:solidFill>
          <a:schemeClr val="tx1"/>
        </a:solidFill>
        <a:latin typeface="+mn-lt"/>
        <a:ea typeface="+mn-ea"/>
        <a:cs typeface="+mn-cs"/>
      </a:defRPr>
    </a:lvl4pPr>
    <a:lvl5pPr marL="2032711" algn="l" defTabSz="1016356" rtl="0" eaLnBrk="1" latinLnBrk="0" hangingPunct="1">
      <a:defRPr sz="2000" kern="1200">
        <a:solidFill>
          <a:schemeClr val="tx1"/>
        </a:solidFill>
        <a:latin typeface="+mn-lt"/>
        <a:ea typeface="+mn-ea"/>
        <a:cs typeface="+mn-cs"/>
      </a:defRPr>
    </a:lvl5pPr>
    <a:lvl6pPr marL="2540889" algn="l" defTabSz="1016356" rtl="0" eaLnBrk="1" latinLnBrk="0" hangingPunct="1">
      <a:defRPr sz="2000" kern="1200">
        <a:solidFill>
          <a:schemeClr val="tx1"/>
        </a:solidFill>
        <a:latin typeface="+mn-lt"/>
        <a:ea typeface="+mn-ea"/>
        <a:cs typeface="+mn-cs"/>
      </a:defRPr>
    </a:lvl6pPr>
    <a:lvl7pPr marL="3049067" algn="l" defTabSz="1016356" rtl="0" eaLnBrk="1" latinLnBrk="0" hangingPunct="1">
      <a:defRPr sz="2000" kern="1200">
        <a:solidFill>
          <a:schemeClr val="tx1"/>
        </a:solidFill>
        <a:latin typeface="+mn-lt"/>
        <a:ea typeface="+mn-ea"/>
        <a:cs typeface="+mn-cs"/>
      </a:defRPr>
    </a:lvl7pPr>
    <a:lvl8pPr marL="3557245" algn="l" defTabSz="1016356" rtl="0" eaLnBrk="1" latinLnBrk="0" hangingPunct="1">
      <a:defRPr sz="2000" kern="1200">
        <a:solidFill>
          <a:schemeClr val="tx1"/>
        </a:solidFill>
        <a:latin typeface="+mn-lt"/>
        <a:ea typeface="+mn-ea"/>
        <a:cs typeface="+mn-cs"/>
      </a:defRPr>
    </a:lvl8pPr>
    <a:lvl9pPr marL="4065422" algn="l" defTabSz="1016356"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29" userDrawn="1">
          <p15:clr>
            <a:srgbClr val="A4A3A4"/>
          </p15:clr>
        </p15:guide>
        <p15:guide id="2" pos="320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D4B6CB"/>
    <a:srgbClr val="C05048"/>
    <a:srgbClr val="1FC4E5"/>
    <a:srgbClr val="DD21EB"/>
    <a:srgbClr val="FAC090"/>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Estilo medio 1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202B0CA-FC54-4496-8BCA-5EF66A818D29}" styleName="Estilo oscuro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Estilo oscuro 2 - Énfasis 1/Énfasis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8FD4443E-F989-4FC4-A0C8-D5A2AF1F390B}" styleName="Estilo oscuro 1 - Énfasis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989" autoAdjust="0"/>
  </p:normalViewPr>
  <p:slideViewPr>
    <p:cSldViewPr showGuides="1">
      <p:cViewPr varScale="1">
        <p:scale>
          <a:sx n="66" d="100"/>
          <a:sy n="66" d="100"/>
        </p:scale>
        <p:origin x="1818" y="72"/>
      </p:cViewPr>
      <p:guideLst>
        <p:guide orient="horz" pos="2529"/>
        <p:guide pos="320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56414" cy="465455"/>
          </a:xfrm>
          <a:prstGeom prst="rect">
            <a:avLst/>
          </a:prstGeom>
        </p:spPr>
        <p:txBody>
          <a:bodyPr vert="horz" lIns="93493" tIns="46746" rIns="93493" bIns="46746" rtlCol="0"/>
          <a:lstStyle>
            <a:lvl1pPr algn="l">
              <a:defRPr sz="1200"/>
            </a:lvl1pPr>
          </a:lstStyle>
          <a:p>
            <a:endParaRPr lang="es-MX"/>
          </a:p>
        </p:txBody>
      </p:sp>
      <p:sp>
        <p:nvSpPr>
          <p:cNvPr id="3" name="2 Marcador de fecha"/>
          <p:cNvSpPr>
            <a:spLocks noGrp="1"/>
          </p:cNvSpPr>
          <p:nvPr>
            <p:ph type="dt" idx="1"/>
          </p:nvPr>
        </p:nvSpPr>
        <p:spPr>
          <a:xfrm>
            <a:off x="3995217" y="0"/>
            <a:ext cx="3056414" cy="465455"/>
          </a:xfrm>
          <a:prstGeom prst="rect">
            <a:avLst/>
          </a:prstGeom>
        </p:spPr>
        <p:txBody>
          <a:bodyPr vert="horz" lIns="93493" tIns="46746" rIns="93493" bIns="46746" rtlCol="0"/>
          <a:lstStyle>
            <a:lvl1pPr algn="r">
              <a:defRPr sz="1200"/>
            </a:lvl1pPr>
          </a:lstStyle>
          <a:p>
            <a:fld id="{96B7CC33-02BD-42C2-9B5F-94DDDA7283CA}" type="datetimeFigureOut">
              <a:rPr lang="es-MX" smtClean="0"/>
              <a:t>30/03/2023</a:t>
            </a:fld>
            <a:endParaRPr lang="es-MX"/>
          </a:p>
        </p:txBody>
      </p:sp>
      <p:sp>
        <p:nvSpPr>
          <p:cNvPr id="4" name="3 Marcador de imagen de diapositiva"/>
          <p:cNvSpPr>
            <a:spLocks noGrp="1" noRot="1" noChangeAspect="1"/>
          </p:cNvSpPr>
          <p:nvPr>
            <p:ph type="sldImg" idx="2"/>
          </p:nvPr>
        </p:nvSpPr>
        <p:spPr>
          <a:xfrm>
            <a:off x="1262063" y="698500"/>
            <a:ext cx="4529137" cy="3490913"/>
          </a:xfrm>
          <a:prstGeom prst="rect">
            <a:avLst/>
          </a:prstGeom>
          <a:noFill/>
          <a:ln w="12700">
            <a:solidFill>
              <a:prstClr val="black"/>
            </a:solidFill>
          </a:ln>
        </p:spPr>
        <p:txBody>
          <a:bodyPr vert="horz" lIns="93493" tIns="46746" rIns="93493" bIns="46746" rtlCol="0" anchor="ctr"/>
          <a:lstStyle/>
          <a:p>
            <a:endParaRPr lang="es-MX"/>
          </a:p>
        </p:txBody>
      </p:sp>
      <p:sp>
        <p:nvSpPr>
          <p:cNvPr id="5" name="4 Marcador de notas"/>
          <p:cNvSpPr>
            <a:spLocks noGrp="1"/>
          </p:cNvSpPr>
          <p:nvPr>
            <p:ph type="body" sz="quarter" idx="3"/>
          </p:nvPr>
        </p:nvSpPr>
        <p:spPr>
          <a:xfrm>
            <a:off x="705327" y="4421824"/>
            <a:ext cx="5642610" cy="4189095"/>
          </a:xfrm>
          <a:prstGeom prst="rect">
            <a:avLst/>
          </a:prstGeom>
        </p:spPr>
        <p:txBody>
          <a:bodyPr vert="horz" lIns="93493" tIns="46746" rIns="93493" bIns="46746"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0" y="8842031"/>
            <a:ext cx="3056414" cy="465455"/>
          </a:xfrm>
          <a:prstGeom prst="rect">
            <a:avLst/>
          </a:prstGeom>
        </p:spPr>
        <p:txBody>
          <a:bodyPr vert="horz" lIns="93493" tIns="46746" rIns="93493" bIns="46746"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995217" y="8842031"/>
            <a:ext cx="3056414" cy="465455"/>
          </a:xfrm>
          <a:prstGeom prst="rect">
            <a:avLst/>
          </a:prstGeom>
        </p:spPr>
        <p:txBody>
          <a:bodyPr vert="horz" lIns="93493" tIns="46746" rIns="93493" bIns="46746" rtlCol="0" anchor="b"/>
          <a:lstStyle>
            <a:lvl1pPr algn="r">
              <a:defRPr sz="1200"/>
            </a:lvl1pPr>
          </a:lstStyle>
          <a:p>
            <a:fld id="{4D5C6677-DE95-47BC-AAAC-E0C93D829A55}" type="slidenum">
              <a:rPr lang="es-MX" smtClean="0"/>
              <a:t>‹Nº›</a:t>
            </a:fld>
            <a:endParaRPr lang="es-MX"/>
          </a:p>
        </p:txBody>
      </p:sp>
    </p:spTree>
    <p:extLst>
      <p:ext uri="{BB962C8B-B14F-4D97-AF65-F5344CB8AC3E}">
        <p14:creationId xmlns:p14="http://schemas.microsoft.com/office/powerpoint/2010/main" val="1383405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D5C6677-DE95-47BC-AAAC-E0C93D829A55}" type="slidenum">
              <a:rPr lang="es-MX" smtClean="0"/>
              <a:t>2</a:t>
            </a:fld>
            <a:endParaRPr lang="es-MX"/>
          </a:p>
        </p:txBody>
      </p:sp>
    </p:spTree>
    <p:extLst>
      <p:ext uri="{BB962C8B-B14F-4D97-AF65-F5344CB8AC3E}">
        <p14:creationId xmlns:p14="http://schemas.microsoft.com/office/powerpoint/2010/main" val="3006792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D5C6677-DE95-47BC-AAAC-E0C93D829A55}" type="slidenum">
              <a:rPr lang="es-MX" smtClean="0"/>
              <a:t>3</a:t>
            </a:fld>
            <a:endParaRPr lang="es-MX"/>
          </a:p>
        </p:txBody>
      </p:sp>
    </p:spTree>
    <p:extLst>
      <p:ext uri="{BB962C8B-B14F-4D97-AF65-F5344CB8AC3E}">
        <p14:creationId xmlns:p14="http://schemas.microsoft.com/office/powerpoint/2010/main" val="2344987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D5C6677-DE95-47BC-AAAC-E0C93D829A55}" type="slidenum">
              <a:rPr lang="es-MX" smtClean="0"/>
              <a:t>4</a:t>
            </a:fld>
            <a:endParaRPr lang="es-MX"/>
          </a:p>
        </p:txBody>
      </p:sp>
    </p:spTree>
    <p:extLst>
      <p:ext uri="{BB962C8B-B14F-4D97-AF65-F5344CB8AC3E}">
        <p14:creationId xmlns:p14="http://schemas.microsoft.com/office/powerpoint/2010/main" val="549645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D5C6677-DE95-47BC-AAAC-E0C93D829A55}" type="slidenum">
              <a:rPr lang="es-MX" smtClean="0"/>
              <a:t>5</a:t>
            </a:fld>
            <a:endParaRPr lang="es-MX"/>
          </a:p>
        </p:txBody>
      </p:sp>
    </p:spTree>
    <p:extLst>
      <p:ext uri="{BB962C8B-B14F-4D97-AF65-F5344CB8AC3E}">
        <p14:creationId xmlns:p14="http://schemas.microsoft.com/office/powerpoint/2010/main" val="2151700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D5C6677-DE95-47BC-AAAC-E0C93D829A55}" type="slidenum">
              <a:rPr lang="es-MX" smtClean="0"/>
              <a:t>6</a:t>
            </a:fld>
            <a:endParaRPr lang="es-MX"/>
          </a:p>
        </p:txBody>
      </p:sp>
    </p:spTree>
    <p:extLst>
      <p:ext uri="{BB962C8B-B14F-4D97-AF65-F5344CB8AC3E}">
        <p14:creationId xmlns:p14="http://schemas.microsoft.com/office/powerpoint/2010/main" val="3365096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D5C6677-DE95-47BC-AAAC-E0C93D829A55}" type="slidenum">
              <a:rPr lang="es-MX" smtClean="0"/>
              <a:t>7</a:t>
            </a:fld>
            <a:endParaRPr lang="es-MX"/>
          </a:p>
        </p:txBody>
      </p:sp>
    </p:spTree>
    <p:extLst>
      <p:ext uri="{BB962C8B-B14F-4D97-AF65-F5344CB8AC3E}">
        <p14:creationId xmlns:p14="http://schemas.microsoft.com/office/powerpoint/2010/main" val="744895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D5C6677-DE95-47BC-AAAC-E0C93D829A55}" type="slidenum">
              <a:rPr lang="es-MX" smtClean="0"/>
              <a:t>8</a:t>
            </a:fld>
            <a:endParaRPr lang="es-MX"/>
          </a:p>
        </p:txBody>
      </p:sp>
    </p:spTree>
    <p:extLst>
      <p:ext uri="{BB962C8B-B14F-4D97-AF65-F5344CB8AC3E}">
        <p14:creationId xmlns:p14="http://schemas.microsoft.com/office/powerpoint/2010/main" val="2562610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D5C6677-DE95-47BC-AAAC-E0C93D829A55}" type="slidenum">
              <a:rPr lang="es-MX" smtClean="0"/>
              <a:t>9</a:t>
            </a:fld>
            <a:endParaRPr lang="es-MX"/>
          </a:p>
        </p:txBody>
      </p:sp>
    </p:spTree>
    <p:extLst>
      <p:ext uri="{BB962C8B-B14F-4D97-AF65-F5344CB8AC3E}">
        <p14:creationId xmlns:p14="http://schemas.microsoft.com/office/powerpoint/2010/main" val="8479171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D5C6677-DE95-47BC-AAAC-E0C93D829A55}" type="slidenum">
              <a:rPr lang="es-MX" smtClean="0"/>
              <a:t>10</a:t>
            </a:fld>
            <a:endParaRPr lang="es-MX"/>
          </a:p>
        </p:txBody>
      </p:sp>
    </p:spTree>
    <p:extLst>
      <p:ext uri="{BB962C8B-B14F-4D97-AF65-F5344CB8AC3E}">
        <p14:creationId xmlns:p14="http://schemas.microsoft.com/office/powerpoint/2010/main" val="35902928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D5C6677-DE95-47BC-AAAC-E0C93D829A55}" type="slidenum">
              <a:rPr lang="es-MX" smtClean="0"/>
              <a:t>11</a:t>
            </a:fld>
            <a:endParaRPr lang="es-MX"/>
          </a:p>
        </p:txBody>
      </p:sp>
    </p:spTree>
    <p:extLst>
      <p:ext uri="{BB962C8B-B14F-4D97-AF65-F5344CB8AC3E}">
        <p14:creationId xmlns:p14="http://schemas.microsoft.com/office/powerpoint/2010/main" val="28890318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D5C6677-DE95-47BC-AAAC-E0C93D829A55}" type="slidenum">
              <a:rPr lang="es-MX" smtClean="0"/>
              <a:t>12</a:t>
            </a:fld>
            <a:endParaRPr lang="es-MX"/>
          </a:p>
        </p:txBody>
      </p:sp>
    </p:spTree>
    <p:extLst>
      <p:ext uri="{BB962C8B-B14F-4D97-AF65-F5344CB8AC3E}">
        <p14:creationId xmlns:p14="http://schemas.microsoft.com/office/powerpoint/2010/main" val="1356003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D5C6677-DE95-47BC-AAAC-E0C93D829A55}" type="slidenum">
              <a:rPr lang="es-MX" smtClean="0"/>
              <a:t>13</a:t>
            </a:fld>
            <a:endParaRPr lang="es-MX"/>
          </a:p>
        </p:txBody>
      </p:sp>
    </p:spTree>
    <p:extLst>
      <p:ext uri="{BB962C8B-B14F-4D97-AF65-F5344CB8AC3E}">
        <p14:creationId xmlns:p14="http://schemas.microsoft.com/office/powerpoint/2010/main" val="39323787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D5C6677-DE95-47BC-AAAC-E0C93D829A55}" type="slidenum">
              <a:rPr lang="es-MX" smtClean="0"/>
              <a:t>14</a:t>
            </a:fld>
            <a:endParaRPr lang="es-MX"/>
          </a:p>
        </p:txBody>
      </p:sp>
    </p:spTree>
    <p:extLst>
      <p:ext uri="{BB962C8B-B14F-4D97-AF65-F5344CB8AC3E}">
        <p14:creationId xmlns:p14="http://schemas.microsoft.com/office/powerpoint/2010/main" val="13076303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D5C6677-DE95-47BC-AAAC-E0C93D829A55}" type="slidenum">
              <a:rPr lang="es-MX" smtClean="0"/>
              <a:t>15</a:t>
            </a:fld>
            <a:endParaRPr lang="es-MX"/>
          </a:p>
        </p:txBody>
      </p:sp>
    </p:spTree>
    <p:extLst>
      <p:ext uri="{BB962C8B-B14F-4D97-AF65-F5344CB8AC3E}">
        <p14:creationId xmlns:p14="http://schemas.microsoft.com/office/powerpoint/2010/main" val="3563644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D5C6677-DE95-47BC-AAAC-E0C93D829A55}" type="slidenum">
              <a:rPr lang="es-MX" smtClean="0"/>
              <a:t>16</a:t>
            </a:fld>
            <a:endParaRPr lang="es-MX"/>
          </a:p>
        </p:txBody>
      </p:sp>
    </p:spTree>
    <p:extLst>
      <p:ext uri="{BB962C8B-B14F-4D97-AF65-F5344CB8AC3E}">
        <p14:creationId xmlns:p14="http://schemas.microsoft.com/office/powerpoint/2010/main" val="29443961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D5C6677-DE95-47BC-AAAC-E0C93D829A55}" type="slidenum">
              <a:rPr lang="es-MX" smtClean="0"/>
              <a:t>17</a:t>
            </a:fld>
            <a:endParaRPr lang="es-MX"/>
          </a:p>
        </p:txBody>
      </p:sp>
    </p:spTree>
    <p:extLst>
      <p:ext uri="{BB962C8B-B14F-4D97-AF65-F5344CB8AC3E}">
        <p14:creationId xmlns:p14="http://schemas.microsoft.com/office/powerpoint/2010/main" val="7563731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D5C6677-DE95-47BC-AAAC-E0C93D829A55}" type="slidenum">
              <a:rPr lang="es-MX" smtClean="0"/>
              <a:t>18</a:t>
            </a:fld>
            <a:endParaRPr lang="es-MX"/>
          </a:p>
        </p:txBody>
      </p:sp>
    </p:spTree>
    <p:extLst>
      <p:ext uri="{BB962C8B-B14F-4D97-AF65-F5344CB8AC3E}">
        <p14:creationId xmlns:p14="http://schemas.microsoft.com/office/powerpoint/2010/main" val="33285085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D5C6677-DE95-47BC-AAAC-E0C93D829A55}" type="slidenum">
              <a:rPr lang="es-MX" smtClean="0"/>
              <a:t>19</a:t>
            </a:fld>
            <a:endParaRPr lang="es-MX"/>
          </a:p>
        </p:txBody>
      </p:sp>
    </p:spTree>
    <p:extLst>
      <p:ext uri="{BB962C8B-B14F-4D97-AF65-F5344CB8AC3E}">
        <p14:creationId xmlns:p14="http://schemas.microsoft.com/office/powerpoint/2010/main" val="1640880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753428" y="2404619"/>
            <a:ext cx="8538845" cy="1659223"/>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506855" y="4386368"/>
            <a:ext cx="7031990" cy="1978166"/>
          </a:xfrm>
        </p:spPr>
        <p:txBody>
          <a:bodyPr/>
          <a:lstStyle>
            <a:lvl1pPr marL="0" indent="0" algn="ctr">
              <a:buNone/>
              <a:defRPr>
                <a:solidFill>
                  <a:schemeClr val="tx1">
                    <a:tint val="75000"/>
                  </a:schemeClr>
                </a:solidFill>
              </a:defRPr>
            </a:lvl1pPr>
            <a:lvl2pPr marL="508178" indent="0" algn="ctr">
              <a:buNone/>
              <a:defRPr>
                <a:solidFill>
                  <a:schemeClr val="tx1">
                    <a:tint val="75000"/>
                  </a:schemeClr>
                </a:solidFill>
              </a:defRPr>
            </a:lvl2pPr>
            <a:lvl3pPr marL="1016356" indent="0" algn="ctr">
              <a:buNone/>
              <a:defRPr>
                <a:solidFill>
                  <a:schemeClr val="tx1">
                    <a:tint val="75000"/>
                  </a:schemeClr>
                </a:solidFill>
              </a:defRPr>
            </a:lvl3pPr>
            <a:lvl4pPr marL="1524533" indent="0" algn="ctr">
              <a:buNone/>
              <a:defRPr>
                <a:solidFill>
                  <a:schemeClr val="tx1">
                    <a:tint val="75000"/>
                  </a:schemeClr>
                </a:solidFill>
              </a:defRPr>
            </a:lvl4pPr>
            <a:lvl5pPr marL="2032711" indent="0" algn="ctr">
              <a:buNone/>
              <a:defRPr>
                <a:solidFill>
                  <a:schemeClr val="tx1">
                    <a:tint val="75000"/>
                  </a:schemeClr>
                </a:solidFill>
              </a:defRPr>
            </a:lvl5pPr>
            <a:lvl6pPr marL="2540889" indent="0" algn="ctr">
              <a:buNone/>
              <a:defRPr>
                <a:solidFill>
                  <a:schemeClr val="tx1">
                    <a:tint val="75000"/>
                  </a:schemeClr>
                </a:solidFill>
              </a:defRPr>
            </a:lvl6pPr>
            <a:lvl7pPr marL="3049067" indent="0" algn="ctr">
              <a:buNone/>
              <a:defRPr>
                <a:solidFill>
                  <a:schemeClr val="tx1">
                    <a:tint val="75000"/>
                  </a:schemeClr>
                </a:solidFill>
              </a:defRPr>
            </a:lvl7pPr>
            <a:lvl8pPr marL="3557245" indent="0" algn="ctr">
              <a:buNone/>
              <a:defRPr>
                <a:solidFill>
                  <a:schemeClr val="tx1">
                    <a:tint val="75000"/>
                  </a:schemeClr>
                </a:solidFill>
              </a:defRPr>
            </a:lvl8pPr>
            <a:lvl9pPr marL="4065422"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57DE036D-E3BD-4363-AD8F-03AB5865EFC8}" type="datetimeFigureOut">
              <a:rPr lang="es-MX" smtClean="0"/>
              <a:t>30/03/2023</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F513BB9A-00B0-43BA-803C-33B60359E954}" type="slidenum">
              <a:rPr lang="es-MX" smtClean="0"/>
              <a:t>‹Nº›</a:t>
            </a:fld>
            <a:endParaRPr lang="es-MX"/>
          </a:p>
        </p:txBody>
      </p:sp>
    </p:spTree>
    <p:extLst>
      <p:ext uri="{BB962C8B-B14F-4D97-AF65-F5344CB8AC3E}">
        <p14:creationId xmlns:p14="http://schemas.microsoft.com/office/powerpoint/2010/main" val="3398693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57DE036D-E3BD-4363-AD8F-03AB5865EFC8}" type="datetimeFigureOut">
              <a:rPr lang="es-MX" smtClean="0"/>
              <a:t>30/03/2023</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F513BB9A-00B0-43BA-803C-33B60359E954}" type="slidenum">
              <a:rPr lang="es-MX" smtClean="0"/>
              <a:t>‹Nº›</a:t>
            </a:fld>
            <a:endParaRPr lang="es-MX"/>
          </a:p>
        </p:txBody>
      </p:sp>
    </p:spTree>
    <p:extLst>
      <p:ext uri="{BB962C8B-B14F-4D97-AF65-F5344CB8AC3E}">
        <p14:creationId xmlns:p14="http://schemas.microsoft.com/office/powerpoint/2010/main" val="1772258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93541" y="4974085"/>
            <a:ext cx="8538845" cy="1537379"/>
          </a:xfrm>
        </p:spPr>
        <p:txBody>
          <a:bodyPr anchor="t"/>
          <a:lstStyle>
            <a:lvl1pPr algn="l">
              <a:defRPr sz="44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793541" y="3280818"/>
            <a:ext cx="8538845" cy="1693267"/>
          </a:xfrm>
        </p:spPr>
        <p:txBody>
          <a:bodyPr anchor="b"/>
          <a:lstStyle>
            <a:lvl1pPr marL="0" indent="0">
              <a:buNone/>
              <a:defRPr sz="2200">
                <a:solidFill>
                  <a:schemeClr val="tx1">
                    <a:tint val="75000"/>
                  </a:schemeClr>
                </a:solidFill>
              </a:defRPr>
            </a:lvl1pPr>
            <a:lvl2pPr marL="508178" indent="0">
              <a:buNone/>
              <a:defRPr sz="2000">
                <a:solidFill>
                  <a:schemeClr val="tx1">
                    <a:tint val="75000"/>
                  </a:schemeClr>
                </a:solidFill>
              </a:defRPr>
            </a:lvl2pPr>
            <a:lvl3pPr marL="1016356" indent="0">
              <a:buNone/>
              <a:defRPr sz="1800">
                <a:solidFill>
                  <a:schemeClr val="tx1">
                    <a:tint val="75000"/>
                  </a:schemeClr>
                </a:solidFill>
              </a:defRPr>
            </a:lvl3pPr>
            <a:lvl4pPr marL="1524533" indent="0">
              <a:buNone/>
              <a:defRPr sz="1600">
                <a:solidFill>
                  <a:schemeClr val="tx1">
                    <a:tint val="75000"/>
                  </a:schemeClr>
                </a:solidFill>
              </a:defRPr>
            </a:lvl4pPr>
            <a:lvl5pPr marL="2032711" indent="0">
              <a:buNone/>
              <a:defRPr sz="1600">
                <a:solidFill>
                  <a:schemeClr val="tx1">
                    <a:tint val="75000"/>
                  </a:schemeClr>
                </a:solidFill>
              </a:defRPr>
            </a:lvl5pPr>
            <a:lvl6pPr marL="2540889" indent="0">
              <a:buNone/>
              <a:defRPr sz="1600">
                <a:solidFill>
                  <a:schemeClr val="tx1">
                    <a:tint val="75000"/>
                  </a:schemeClr>
                </a:solidFill>
              </a:defRPr>
            </a:lvl6pPr>
            <a:lvl7pPr marL="3049067" indent="0">
              <a:buNone/>
              <a:defRPr sz="1600">
                <a:solidFill>
                  <a:schemeClr val="tx1">
                    <a:tint val="75000"/>
                  </a:schemeClr>
                </a:solidFill>
              </a:defRPr>
            </a:lvl7pPr>
            <a:lvl8pPr marL="3557245" indent="0">
              <a:buNone/>
              <a:defRPr sz="1600">
                <a:solidFill>
                  <a:schemeClr val="tx1">
                    <a:tint val="75000"/>
                  </a:schemeClr>
                </a:solidFill>
              </a:defRPr>
            </a:lvl8pPr>
            <a:lvl9pPr marL="4065422" indent="0">
              <a:buNone/>
              <a:defRPr sz="16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57DE036D-E3BD-4363-AD8F-03AB5865EFC8}" type="datetimeFigureOut">
              <a:rPr lang="es-MX" smtClean="0"/>
              <a:t>30/03/2023</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F513BB9A-00B0-43BA-803C-33B60359E954}" type="slidenum">
              <a:rPr lang="es-MX" smtClean="0"/>
              <a:t>‹Nº›</a:t>
            </a:fld>
            <a:endParaRPr lang="es-MX"/>
          </a:p>
        </p:txBody>
      </p:sp>
    </p:spTree>
    <p:extLst>
      <p:ext uri="{BB962C8B-B14F-4D97-AF65-F5344CB8AC3E}">
        <p14:creationId xmlns:p14="http://schemas.microsoft.com/office/powerpoint/2010/main" val="1774444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551118" y="2039088"/>
            <a:ext cx="4883326" cy="5766068"/>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5601873" y="2039088"/>
            <a:ext cx="4883326" cy="5766068"/>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fld id="{57DE036D-E3BD-4363-AD8F-03AB5865EFC8}" type="datetimeFigureOut">
              <a:rPr lang="es-MX" smtClean="0"/>
              <a:t>30/03/2023</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F513BB9A-00B0-43BA-803C-33B60359E954}" type="slidenum">
              <a:rPr lang="es-MX" smtClean="0"/>
              <a:t>‹Nº›</a:t>
            </a:fld>
            <a:endParaRPr lang="es-MX"/>
          </a:p>
        </p:txBody>
      </p:sp>
    </p:spTree>
    <p:extLst>
      <p:ext uri="{BB962C8B-B14F-4D97-AF65-F5344CB8AC3E}">
        <p14:creationId xmlns:p14="http://schemas.microsoft.com/office/powerpoint/2010/main" val="1898195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02285" y="309985"/>
            <a:ext cx="9041130" cy="1290108"/>
          </a:xfrm>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502285" y="1732688"/>
            <a:ext cx="4438595" cy="722102"/>
          </a:xfrm>
        </p:spPr>
        <p:txBody>
          <a:bodyPr anchor="b"/>
          <a:lstStyle>
            <a:lvl1pPr marL="0" indent="0">
              <a:buNone/>
              <a:defRPr sz="2700" b="1"/>
            </a:lvl1pPr>
            <a:lvl2pPr marL="508178" indent="0">
              <a:buNone/>
              <a:defRPr sz="2200" b="1"/>
            </a:lvl2pPr>
            <a:lvl3pPr marL="1016356" indent="0">
              <a:buNone/>
              <a:defRPr sz="2000" b="1"/>
            </a:lvl3pPr>
            <a:lvl4pPr marL="1524533" indent="0">
              <a:buNone/>
              <a:defRPr sz="1800" b="1"/>
            </a:lvl4pPr>
            <a:lvl5pPr marL="2032711" indent="0">
              <a:buNone/>
              <a:defRPr sz="1800" b="1"/>
            </a:lvl5pPr>
            <a:lvl6pPr marL="2540889" indent="0">
              <a:buNone/>
              <a:defRPr sz="1800" b="1"/>
            </a:lvl6pPr>
            <a:lvl7pPr marL="3049067" indent="0">
              <a:buNone/>
              <a:defRPr sz="1800" b="1"/>
            </a:lvl7pPr>
            <a:lvl8pPr marL="3557245" indent="0">
              <a:buNone/>
              <a:defRPr sz="1800" b="1"/>
            </a:lvl8pPr>
            <a:lvl9pPr marL="4065422" indent="0">
              <a:buNone/>
              <a:defRPr sz="1800" b="1"/>
            </a:lvl9pPr>
          </a:lstStyle>
          <a:p>
            <a:pPr lvl="0"/>
            <a:r>
              <a:rPr lang="es-ES"/>
              <a:t>Haga clic para modificar el estilo de texto del patrón</a:t>
            </a:r>
          </a:p>
        </p:txBody>
      </p:sp>
      <p:sp>
        <p:nvSpPr>
          <p:cNvPr id="4" name="3 Marcador de contenido"/>
          <p:cNvSpPr>
            <a:spLocks noGrp="1"/>
          </p:cNvSpPr>
          <p:nvPr>
            <p:ph sz="half" idx="2"/>
          </p:nvPr>
        </p:nvSpPr>
        <p:spPr>
          <a:xfrm>
            <a:off x="502285" y="2454790"/>
            <a:ext cx="4438595" cy="4459833"/>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5103077" y="1732688"/>
            <a:ext cx="4440339" cy="722102"/>
          </a:xfrm>
        </p:spPr>
        <p:txBody>
          <a:bodyPr anchor="b"/>
          <a:lstStyle>
            <a:lvl1pPr marL="0" indent="0">
              <a:buNone/>
              <a:defRPr sz="2700" b="1"/>
            </a:lvl1pPr>
            <a:lvl2pPr marL="508178" indent="0">
              <a:buNone/>
              <a:defRPr sz="2200" b="1"/>
            </a:lvl2pPr>
            <a:lvl3pPr marL="1016356" indent="0">
              <a:buNone/>
              <a:defRPr sz="2000" b="1"/>
            </a:lvl3pPr>
            <a:lvl4pPr marL="1524533" indent="0">
              <a:buNone/>
              <a:defRPr sz="1800" b="1"/>
            </a:lvl4pPr>
            <a:lvl5pPr marL="2032711" indent="0">
              <a:buNone/>
              <a:defRPr sz="1800" b="1"/>
            </a:lvl5pPr>
            <a:lvl6pPr marL="2540889" indent="0">
              <a:buNone/>
              <a:defRPr sz="1800" b="1"/>
            </a:lvl6pPr>
            <a:lvl7pPr marL="3049067" indent="0">
              <a:buNone/>
              <a:defRPr sz="1800" b="1"/>
            </a:lvl7pPr>
            <a:lvl8pPr marL="3557245" indent="0">
              <a:buNone/>
              <a:defRPr sz="1800" b="1"/>
            </a:lvl8pPr>
            <a:lvl9pPr marL="4065422" indent="0">
              <a:buNone/>
              <a:defRPr sz="1800" b="1"/>
            </a:lvl9pPr>
          </a:lstStyle>
          <a:p>
            <a:pPr lvl="0"/>
            <a:r>
              <a:rPr lang="es-ES"/>
              <a:t>Haga clic para modificar el estilo de texto del patrón</a:t>
            </a:r>
          </a:p>
        </p:txBody>
      </p:sp>
      <p:sp>
        <p:nvSpPr>
          <p:cNvPr id="6" name="5 Marcador de contenido"/>
          <p:cNvSpPr>
            <a:spLocks noGrp="1"/>
          </p:cNvSpPr>
          <p:nvPr>
            <p:ph sz="quarter" idx="4"/>
          </p:nvPr>
        </p:nvSpPr>
        <p:spPr>
          <a:xfrm>
            <a:off x="5103077" y="2454790"/>
            <a:ext cx="4440339" cy="4459833"/>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57DE036D-E3BD-4363-AD8F-03AB5865EFC8}" type="datetimeFigureOut">
              <a:rPr lang="es-MX" smtClean="0"/>
              <a:t>30/03/2023</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F513BB9A-00B0-43BA-803C-33B60359E954}" type="slidenum">
              <a:rPr lang="es-MX" smtClean="0"/>
              <a:t>‹Nº›</a:t>
            </a:fld>
            <a:endParaRPr lang="es-MX"/>
          </a:p>
        </p:txBody>
      </p:sp>
    </p:spTree>
    <p:extLst>
      <p:ext uri="{BB962C8B-B14F-4D97-AF65-F5344CB8AC3E}">
        <p14:creationId xmlns:p14="http://schemas.microsoft.com/office/powerpoint/2010/main" val="2437007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57DE036D-E3BD-4363-AD8F-03AB5865EFC8}" type="datetimeFigureOut">
              <a:rPr lang="es-MX" smtClean="0"/>
              <a:t>30/03/2023</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F513BB9A-00B0-43BA-803C-33B60359E954}" type="slidenum">
              <a:rPr lang="es-MX" smtClean="0"/>
              <a:t>‹Nº›</a:t>
            </a:fld>
            <a:endParaRPr lang="es-MX"/>
          </a:p>
        </p:txBody>
      </p:sp>
    </p:spTree>
    <p:extLst>
      <p:ext uri="{BB962C8B-B14F-4D97-AF65-F5344CB8AC3E}">
        <p14:creationId xmlns:p14="http://schemas.microsoft.com/office/powerpoint/2010/main" val="926363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57DE036D-E3BD-4363-AD8F-03AB5865EFC8}" type="datetimeFigureOut">
              <a:rPr lang="es-MX" smtClean="0"/>
              <a:t>30/03/2023</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F513BB9A-00B0-43BA-803C-33B60359E954}" type="slidenum">
              <a:rPr lang="es-MX" smtClean="0"/>
              <a:t>‹Nº›</a:t>
            </a:fld>
            <a:endParaRPr lang="es-MX"/>
          </a:p>
        </p:txBody>
      </p:sp>
    </p:spTree>
    <p:extLst>
      <p:ext uri="{BB962C8B-B14F-4D97-AF65-F5344CB8AC3E}">
        <p14:creationId xmlns:p14="http://schemas.microsoft.com/office/powerpoint/2010/main" val="1346031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02286" y="308193"/>
            <a:ext cx="3304966" cy="1311610"/>
          </a:xfrm>
        </p:spPr>
        <p:txBody>
          <a:bodyPr anchor="b"/>
          <a:lstStyle>
            <a:lvl1pPr algn="l">
              <a:defRPr sz="2200" b="1"/>
            </a:lvl1pPr>
          </a:lstStyle>
          <a:p>
            <a:r>
              <a:rPr lang="es-ES"/>
              <a:t>Haga clic para modificar el estilo de título del patrón</a:t>
            </a:r>
            <a:endParaRPr lang="es-MX"/>
          </a:p>
        </p:txBody>
      </p:sp>
      <p:sp>
        <p:nvSpPr>
          <p:cNvPr id="3" name="2 Marcador de contenido"/>
          <p:cNvSpPr>
            <a:spLocks noGrp="1"/>
          </p:cNvSpPr>
          <p:nvPr>
            <p:ph idx="1"/>
          </p:nvPr>
        </p:nvSpPr>
        <p:spPr>
          <a:xfrm>
            <a:off x="3927590" y="308193"/>
            <a:ext cx="5615825" cy="6606430"/>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502286" y="1619803"/>
            <a:ext cx="3304966" cy="5294820"/>
          </a:xfrm>
        </p:spPr>
        <p:txBody>
          <a:bodyPr/>
          <a:lstStyle>
            <a:lvl1pPr marL="0" indent="0">
              <a:buNone/>
              <a:defRPr sz="1600"/>
            </a:lvl1pPr>
            <a:lvl2pPr marL="508178" indent="0">
              <a:buNone/>
              <a:defRPr sz="1300"/>
            </a:lvl2pPr>
            <a:lvl3pPr marL="1016356" indent="0">
              <a:buNone/>
              <a:defRPr sz="1100"/>
            </a:lvl3pPr>
            <a:lvl4pPr marL="1524533" indent="0">
              <a:buNone/>
              <a:defRPr sz="1000"/>
            </a:lvl4pPr>
            <a:lvl5pPr marL="2032711" indent="0">
              <a:buNone/>
              <a:defRPr sz="1000"/>
            </a:lvl5pPr>
            <a:lvl6pPr marL="2540889" indent="0">
              <a:buNone/>
              <a:defRPr sz="1000"/>
            </a:lvl6pPr>
            <a:lvl7pPr marL="3049067" indent="0">
              <a:buNone/>
              <a:defRPr sz="1000"/>
            </a:lvl7pPr>
            <a:lvl8pPr marL="3557245" indent="0">
              <a:buNone/>
              <a:defRPr sz="1000"/>
            </a:lvl8pPr>
            <a:lvl9pPr marL="4065422" indent="0">
              <a:buNone/>
              <a:defRPr sz="10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57DE036D-E3BD-4363-AD8F-03AB5865EFC8}" type="datetimeFigureOut">
              <a:rPr lang="es-MX" smtClean="0"/>
              <a:t>30/03/2023</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F513BB9A-00B0-43BA-803C-33B60359E954}" type="slidenum">
              <a:rPr lang="es-MX" smtClean="0"/>
              <a:t>‹Nº›</a:t>
            </a:fld>
            <a:endParaRPr lang="es-MX"/>
          </a:p>
        </p:txBody>
      </p:sp>
    </p:spTree>
    <p:extLst>
      <p:ext uri="{BB962C8B-B14F-4D97-AF65-F5344CB8AC3E}">
        <p14:creationId xmlns:p14="http://schemas.microsoft.com/office/powerpoint/2010/main" val="268019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969028" y="5418455"/>
            <a:ext cx="6027420" cy="639679"/>
          </a:xfrm>
        </p:spPr>
        <p:txBody>
          <a:bodyPr anchor="b"/>
          <a:lstStyle>
            <a:lvl1pPr algn="l">
              <a:defRPr sz="22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969028" y="691641"/>
            <a:ext cx="6027420" cy="4644390"/>
          </a:xfrm>
        </p:spPr>
        <p:txBody>
          <a:bodyPr/>
          <a:lstStyle>
            <a:lvl1pPr marL="0" indent="0">
              <a:buNone/>
              <a:defRPr sz="3600"/>
            </a:lvl1pPr>
            <a:lvl2pPr marL="508178" indent="0">
              <a:buNone/>
              <a:defRPr sz="3100"/>
            </a:lvl2pPr>
            <a:lvl3pPr marL="1016356" indent="0">
              <a:buNone/>
              <a:defRPr sz="2700"/>
            </a:lvl3pPr>
            <a:lvl4pPr marL="1524533" indent="0">
              <a:buNone/>
              <a:defRPr sz="2200"/>
            </a:lvl4pPr>
            <a:lvl5pPr marL="2032711" indent="0">
              <a:buNone/>
              <a:defRPr sz="2200"/>
            </a:lvl5pPr>
            <a:lvl6pPr marL="2540889" indent="0">
              <a:buNone/>
              <a:defRPr sz="2200"/>
            </a:lvl6pPr>
            <a:lvl7pPr marL="3049067" indent="0">
              <a:buNone/>
              <a:defRPr sz="2200"/>
            </a:lvl7pPr>
            <a:lvl8pPr marL="3557245" indent="0">
              <a:buNone/>
              <a:defRPr sz="2200"/>
            </a:lvl8pPr>
            <a:lvl9pPr marL="4065422" indent="0">
              <a:buNone/>
              <a:defRPr sz="2200"/>
            </a:lvl9pPr>
          </a:lstStyle>
          <a:p>
            <a:endParaRPr lang="es-MX"/>
          </a:p>
        </p:txBody>
      </p:sp>
      <p:sp>
        <p:nvSpPr>
          <p:cNvPr id="4" name="3 Marcador de texto"/>
          <p:cNvSpPr>
            <a:spLocks noGrp="1"/>
          </p:cNvSpPr>
          <p:nvPr>
            <p:ph type="body" sz="half" idx="2"/>
          </p:nvPr>
        </p:nvSpPr>
        <p:spPr>
          <a:xfrm>
            <a:off x="1969028" y="6058134"/>
            <a:ext cx="6027420" cy="908451"/>
          </a:xfrm>
        </p:spPr>
        <p:txBody>
          <a:bodyPr/>
          <a:lstStyle>
            <a:lvl1pPr marL="0" indent="0">
              <a:buNone/>
              <a:defRPr sz="1600"/>
            </a:lvl1pPr>
            <a:lvl2pPr marL="508178" indent="0">
              <a:buNone/>
              <a:defRPr sz="1300"/>
            </a:lvl2pPr>
            <a:lvl3pPr marL="1016356" indent="0">
              <a:buNone/>
              <a:defRPr sz="1100"/>
            </a:lvl3pPr>
            <a:lvl4pPr marL="1524533" indent="0">
              <a:buNone/>
              <a:defRPr sz="1000"/>
            </a:lvl4pPr>
            <a:lvl5pPr marL="2032711" indent="0">
              <a:buNone/>
              <a:defRPr sz="1000"/>
            </a:lvl5pPr>
            <a:lvl6pPr marL="2540889" indent="0">
              <a:buNone/>
              <a:defRPr sz="1000"/>
            </a:lvl6pPr>
            <a:lvl7pPr marL="3049067" indent="0">
              <a:buNone/>
              <a:defRPr sz="1000"/>
            </a:lvl7pPr>
            <a:lvl8pPr marL="3557245" indent="0">
              <a:buNone/>
              <a:defRPr sz="1000"/>
            </a:lvl8pPr>
            <a:lvl9pPr marL="4065422" indent="0">
              <a:buNone/>
              <a:defRPr sz="10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57DE036D-E3BD-4363-AD8F-03AB5865EFC8}" type="datetimeFigureOut">
              <a:rPr lang="es-MX" smtClean="0"/>
              <a:t>30/03/2023</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F513BB9A-00B0-43BA-803C-33B60359E954}" type="slidenum">
              <a:rPr lang="es-MX" smtClean="0"/>
              <a:t>‹Nº›</a:t>
            </a:fld>
            <a:endParaRPr lang="es-MX"/>
          </a:p>
        </p:txBody>
      </p:sp>
    </p:spTree>
    <p:extLst>
      <p:ext uri="{BB962C8B-B14F-4D97-AF65-F5344CB8AC3E}">
        <p14:creationId xmlns:p14="http://schemas.microsoft.com/office/powerpoint/2010/main" val="4052808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57DE036D-E3BD-4363-AD8F-03AB5865EFC8}" type="datetimeFigureOut">
              <a:rPr lang="es-MX" smtClean="0"/>
              <a:t>30/03/2023</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F513BB9A-00B0-43BA-803C-33B60359E954}" type="slidenum">
              <a:rPr lang="es-MX" smtClean="0"/>
              <a:t>‹Nº›</a:t>
            </a:fld>
            <a:endParaRPr lang="es-MX"/>
          </a:p>
        </p:txBody>
      </p:sp>
    </p:spTree>
    <p:extLst>
      <p:ext uri="{BB962C8B-B14F-4D97-AF65-F5344CB8AC3E}">
        <p14:creationId xmlns:p14="http://schemas.microsoft.com/office/powerpoint/2010/main" val="3426205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001679" y="349405"/>
            <a:ext cx="2483520" cy="7455751"/>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551118" y="349405"/>
            <a:ext cx="7283133" cy="7455751"/>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57DE036D-E3BD-4363-AD8F-03AB5865EFC8}" type="datetimeFigureOut">
              <a:rPr lang="es-MX" smtClean="0"/>
              <a:t>30/03/2023</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F513BB9A-00B0-43BA-803C-33B60359E954}" type="slidenum">
              <a:rPr lang="es-MX" smtClean="0"/>
              <a:t>‹Nº›</a:t>
            </a:fld>
            <a:endParaRPr lang="es-MX"/>
          </a:p>
        </p:txBody>
      </p:sp>
    </p:spTree>
    <p:extLst>
      <p:ext uri="{BB962C8B-B14F-4D97-AF65-F5344CB8AC3E}">
        <p14:creationId xmlns:p14="http://schemas.microsoft.com/office/powerpoint/2010/main" val="357221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502285" y="309985"/>
            <a:ext cx="9041130" cy="1290108"/>
          </a:xfrm>
          <a:prstGeom prst="rect">
            <a:avLst/>
          </a:prstGeom>
        </p:spPr>
        <p:txBody>
          <a:bodyPr vert="horz" lIns="101636" tIns="50818" rIns="101636" bIns="50818"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502285" y="1806152"/>
            <a:ext cx="9041130" cy="5108471"/>
          </a:xfrm>
          <a:prstGeom prst="rect">
            <a:avLst/>
          </a:prstGeom>
        </p:spPr>
        <p:txBody>
          <a:bodyPr vert="horz" lIns="101636" tIns="50818" rIns="101636" bIns="50818"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502285" y="7174436"/>
            <a:ext cx="2343997" cy="412118"/>
          </a:xfrm>
          <a:prstGeom prst="rect">
            <a:avLst/>
          </a:prstGeom>
        </p:spPr>
        <p:txBody>
          <a:bodyPr vert="horz" lIns="101636" tIns="50818" rIns="101636" bIns="50818" rtlCol="0" anchor="ctr"/>
          <a:lstStyle>
            <a:lvl1pPr algn="l">
              <a:defRPr sz="1300">
                <a:solidFill>
                  <a:schemeClr val="tx1">
                    <a:tint val="75000"/>
                  </a:schemeClr>
                </a:solidFill>
              </a:defRPr>
            </a:lvl1pPr>
          </a:lstStyle>
          <a:p>
            <a:fld id="{57DE036D-E3BD-4363-AD8F-03AB5865EFC8}" type="datetimeFigureOut">
              <a:rPr lang="es-MX" smtClean="0"/>
              <a:t>30/03/2023</a:t>
            </a:fld>
            <a:endParaRPr lang="es-MX"/>
          </a:p>
        </p:txBody>
      </p:sp>
      <p:sp>
        <p:nvSpPr>
          <p:cNvPr id="5" name="4 Marcador de pie de página"/>
          <p:cNvSpPr>
            <a:spLocks noGrp="1"/>
          </p:cNvSpPr>
          <p:nvPr>
            <p:ph type="ftr" sz="quarter" idx="3"/>
          </p:nvPr>
        </p:nvSpPr>
        <p:spPr>
          <a:xfrm>
            <a:off x="3432281" y="7174436"/>
            <a:ext cx="3181138" cy="412118"/>
          </a:xfrm>
          <a:prstGeom prst="rect">
            <a:avLst/>
          </a:prstGeom>
        </p:spPr>
        <p:txBody>
          <a:bodyPr vert="horz" lIns="101636" tIns="50818" rIns="101636" bIns="50818" rtlCol="0" anchor="ctr"/>
          <a:lstStyle>
            <a:lvl1pPr algn="ctr">
              <a:defRPr sz="13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7199418" y="7174436"/>
            <a:ext cx="2343997" cy="412118"/>
          </a:xfrm>
          <a:prstGeom prst="rect">
            <a:avLst/>
          </a:prstGeom>
        </p:spPr>
        <p:txBody>
          <a:bodyPr vert="horz" lIns="101636" tIns="50818" rIns="101636" bIns="50818" rtlCol="0" anchor="ctr"/>
          <a:lstStyle>
            <a:lvl1pPr algn="r">
              <a:defRPr sz="1300">
                <a:solidFill>
                  <a:schemeClr val="tx1">
                    <a:tint val="75000"/>
                  </a:schemeClr>
                </a:solidFill>
              </a:defRPr>
            </a:lvl1pPr>
          </a:lstStyle>
          <a:p>
            <a:fld id="{F513BB9A-00B0-43BA-803C-33B60359E954}" type="slidenum">
              <a:rPr lang="es-MX" smtClean="0"/>
              <a:t>‹Nº›</a:t>
            </a:fld>
            <a:endParaRPr lang="es-MX"/>
          </a:p>
        </p:txBody>
      </p:sp>
    </p:spTree>
    <p:extLst>
      <p:ext uri="{BB962C8B-B14F-4D97-AF65-F5344CB8AC3E}">
        <p14:creationId xmlns:p14="http://schemas.microsoft.com/office/powerpoint/2010/main" val="42875828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016356" rtl="0" eaLnBrk="1" latinLnBrk="0" hangingPunct="1">
        <a:spcBef>
          <a:spcPct val="0"/>
        </a:spcBef>
        <a:buNone/>
        <a:defRPr sz="4900" kern="1200">
          <a:solidFill>
            <a:schemeClr val="tx1"/>
          </a:solidFill>
          <a:latin typeface="+mj-lt"/>
          <a:ea typeface="+mj-ea"/>
          <a:cs typeface="+mj-cs"/>
        </a:defRPr>
      </a:lvl1pPr>
    </p:titleStyle>
    <p:bodyStyle>
      <a:lvl1pPr marL="381133" indent="-381133" algn="l" defTabSz="1016356"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1pPr>
      <a:lvl2pPr marL="825789" indent="-317611" algn="l" defTabSz="1016356"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2pPr>
      <a:lvl3pPr marL="1270445" indent="-254089" algn="l" defTabSz="1016356"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3pPr>
      <a:lvl4pPr marL="1778622" indent="-254089" algn="l" defTabSz="101635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4pPr>
      <a:lvl5pPr marL="2286800" indent="-254089" algn="l" defTabSz="101635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5pPr>
      <a:lvl6pPr marL="2794978" indent="-254089" algn="l" defTabSz="101635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303156" indent="-254089" algn="l" defTabSz="101635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811334" indent="-254089" algn="l" defTabSz="101635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319511" indent="-254089" algn="l" defTabSz="101635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p:bodyStyle>
    <p:otherStyle>
      <a:defPPr>
        <a:defRPr lang="es-MX"/>
      </a:defPPr>
      <a:lvl1pPr marL="0" algn="l" defTabSz="1016356" rtl="0" eaLnBrk="1" latinLnBrk="0" hangingPunct="1">
        <a:defRPr sz="2000" kern="1200">
          <a:solidFill>
            <a:schemeClr val="tx1"/>
          </a:solidFill>
          <a:latin typeface="+mn-lt"/>
          <a:ea typeface="+mn-ea"/>
          <a:cs typeface="+mn-cs"/>
        </a:defRPr>
      </a:lvl1pPr>
      <a:lvl2pPr marL="508178" algn="l" defTabSz="1016356" rtl="0" eaLnBrk="1" latinLnBrk="0" hangingPunct="1">
        <a:defRPr sz="2000" kern="1200">
          <a:solidFill>
            <a:schemeClr val="tx1"/>
          </a:solidFill>
          <a:latin typeface="+mn-lt"/>
          <a:ea typeface="+mn-ea"/>
          <a:cs typeface="+mn-cs"/>
        </a:defRPr>
      </a:lvl2pPr>
      <a:lvl3pPr marL="1016356" algn="l" defTabSz="1016356" rtl="0" eaLnBrk="1" latinLnBrk="0" hangingPunct="1">
        <a:defRPr sz="2000" kern="1200">
          <a:solidFill>
            <a:schemeClr val="tx1"/>
          </a:solidFill>
          <a:latin typeface="+mn-lt"/>
          <a:ea typeface="+mn-ea"/>
          <a:cs typeface="+mn-cs"/>
        </a:defRPr>
      </a:lvl3pPr>
      <a:lvl4pPr marL="1524533" algn="l" defTabSz="1016356" rtl="0" eaLnBrk="1" latinLnBrk="0" hangingPunct="1">
        <a:defRPr sz="2000" kern="1200">
          <a:solidFill>
            <a:schemeClr val="tx1"/>
          </a:solidFill>
          <a:latin typeface="+mn-lt"/>
          <a:ea typeface="+mn-ea"/>
          <a:cs typeface="+mn-cs"/>
        </a:defRPr>
      </a:lvl4pPr>
      <a:lvl5pPr marL="2032711" algn="l" defTabSz="1016356" rtl="0" eaLnBrk="1" latinLnBrk="0" hangingPunct="1">
        <a:defRPr sz="2000" kern="1200">
          <a:solidFill>
            <a:schemeClr val="tx1"/>
          </a:solidFill>
          <a:latin typeface="+mn-lt"/>
          <a:ea typeface="+mn-ea"/>
          <a:cs typeface="+mn-cs"/>
        </a:defRPr>
      </a:lvl5pPr>
      <a:lvl6pPr marL="2540889" algn="l" defTabSz="1016356" rtl="0" eaLnBrk="1" latinLnBrk="0" hangingPunct="1">
        <a:defRPr sz="2000" kern="1200">
          <a:solidFill>
            <a:schemeClr val="tx1"/>
          </a:solidFill>
          <a:latin typeface="+mn-lt"/>
          <a:ea typeface="+mn-ea"/>
          <a:cs typeface="+mn-cs"/>
        </a:defRPr>
      </a:lvl6pPr>
      <a:lvl7pPr marL="3049067" algn="l" defTabSz="1016356" rtl="0" eaLnBrk="1" latinLnBrk="0" hangingPunct="1">
        <a:defRPr sz="2000" kern="1200">
          <a:solidFill>
            <a:schemeClr val="tx1"/>
          </a:solidFill>
          <a:latin typeface="+mn-lt"/>
          <a:ea typeface="+mn-ea"/>
          <a:cs typeface="+mn-cs"/>
        </a:defRPr>
      </a:lvl7pPr>
      <a:lvl8pPr marL="3557245" algn="l" defTabSz="1016356" rtl="0" eaLnBrk="1" latinLnBrk="0" hangingPunct="1">
        <a:defRPr sz="2000" kern="1200">
          <a:solidFill>
            <a:schemeClr val="tx1"/>
          </a:solidFill>
          <a:latin typeface="+mn-lt"/>
          <a:ea typeface="+mn-ea"/>
          <a:cs typeface="+mn-cs"/>
        </a:defRPr>
      </a:lvl8pPr>
      <a:lvl9pPr marL="4065422" algn="l" defTabSz="1016356"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9.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28" y="0"/>
            <a:ext cx="10040982" cy="7736495"/>
          </a:xfrm>
          <a:prstGeom prst="rect">
            <a:avLst/>
          </a:prstGeom>
        </p:spPr>
      </p:pic>
      <p:pic>
        <p:nvPicPr>
          <p:cNvPr id="11" name="10 Imagen"/>
          <p:cNvPicPr>
            <a:picLocks noChangeAspect="1"/>
          </p:cNvPicPr>
          <p:nvPr/>
        </p:nvPicPr>
        <p:blipFill rotWithShape="1">
          <a:blip r:embed="rId3" cstate="print">
            <a:extLst>
              <a:ext uri="{28A0092B-C50C-407E-A947-70E740481C1C}">
                <a14:useLocalDpi xmlns:a14="http://schemas.microsoft.com/office/drawing/2010/main" val="0"/>
              </a:ext>
            </a:extLst>
          </a:blip>
          <a:srcRect l="18015" r="14855"/>
          <a:stretch/>
        </p:blipFill>
        <p:spPr>
          <a:xfrm>
            <a:off x="55621" y="431973"/>
            <a:ext cx="3042640" cy="254950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1 Rectángulo"/>
          <p:cNvSpPr/>
          <p:nvPr/>
        </p:nvSpPr>
        <p:spPr>
          <a:xfrm>
            <a:off x="2804360" y="-120221"/>
            <a:ext cx="6947440" cy="1446550"/>
          </a:xfrm>
          <a:prstGeom prst="rect">
            <a:avLst/>
          </a:prstGeom>
        </p:spPr>
        <p:txBody>
          <a:bodyPr wrap="square">
            <a:spAutoFit/>
          </a:bodyPr>
          <a:lstStyle/>
          <a:p>
            <a:endParaRPr lang="es-MX" sz="2200" b="1" dirty="0">
              <a:solidFill>
                <a:schemeClr val="bg1"/>
              </a:solidFill>
              <a:latin typeface="Arial" panose="020B0604020202020204" pitchFamily="34" charset="0"/>
              <a:cs typeface="Arial" panose="020B0604020202020204" pitchFamily="34" charset="0"/>
            </a:endParaRPr>
          </a:p>
          <a:p>
            <a:pPr algn="ctr"/>
            <a:r>
              <a:rPr lang="es-MX" sz="2200" b="1" dirty="0">
                <a:solidFill>
                  <a:schemeClr val="bg1"/>
                </a:solidFill>
                <a:latin typeface="Arial" panose="020B0604020202020204" pitchFamily="34" charset="0"/>
                <a:cs typeface="Arial" panose="020B0604020202020204" pitchFamily="34" charset="0"/>
              </a:rPr>
              <a:t>SISTEMA NACIONAL DE TRANSPARENCIA,</a:t>
            </a:r>
          </a:p>
          <a:p>
            <a:pPr algn="ctr"/>
            <a:r>
              <a:rPr lang="es-MX" sz="2200" b="1" dirty="0">
                <a:solidFill>
                  <a:schemeClr val="bg1"/>
                </a:solidFill>
                <a:latin typeface="Arial" panose="020B0604020202020204" pitchFamily="34" charset="0"/>
                <a:cs typeface="Arial" panose="020B0604020202020204" pitchFamily="34" charset="0"/>
              </a:rPr>
              <a:t>ACCESO A LA INFORMACIÓN PÚBLICA Y</a:t>
            </a:r>
          </a:p>
          <a:p>
            <a:pPr algn="ctr"/>
            <a:r>
              <a:rPr lang="es-MX" sz="2200" b="1" dirty="0">
                <a:solidFill>
                  <a:schemeClr val="bg1"/>
                </a:solidFill>
                <a:latin typeface="Arial" panose="020B0604020202020204" pitchFamily="34" charset="0"/>
                <a:cs typeface="Arial" panose="020B0604020202020204" pitchFamily="34" charset="0"/>
              </a:rPr>
              <a:t>PROTECCIÓN DE DATOS PERSONALES</a:t>
            </a:r>
          </a:p>
        </p:txBody>
      </p:sp>
      <p:sp>
        <p:nvSpPr>
          <p:cNvPr id="3" name="Rectángulo 2"/>
          <p:cNvSpPr/>
          <p:nvPr/>
        </p:nvSpPr>
        <p:spPr>
          <a:xfrm>
            <a:off x="1062410" y="3844120"/>
            <a:ext cx="8100680" cy="3568926"/>
          </a:xfrm>
          <a:prstGeom prst="rect">
            <a:avLst/>
          </a:prstGeom>
        </p:spPr>
        <p:txBody>
          <a:bodyPr wrap="square" anchor="ctr">
            <a:spAutoFit/>
          </a:bodyPr>
          <a:lstStyle/>
          <a:p>
            <a:pPr algn="just">
              <a:lnSpc>
                <a:spcPct val="107000"/>
              </a:lnSpc>
              <a:spcAft>
                <a:spcPts val="800"/>
              </a:spcAft>
            </a:pPr>
            <a:r>
              <a:rPr lang="es-MX" sz="2200" b="1" dirty="0">
                <a:latin typeface="Arial" panose="020B0604020202020204" pitchFamily="34" charset="0"/>
                <a:ea typeface="+mj-ea"/>
                <a:cs typeface="Arial" panose="020B0604020202020204" pitchFamily="34" charset="0"/>
              </a:rPr>
              <a:t>Punto V. Planteamiento y discusión del Acuerdo mediante el cual se modifican los Lineamientos Técnicos Generales* para la implementación en la Plataforma Nacional de Transparencia del Buscador de Género.</a:t>
            </a:r>
          </a:p>
          <a:p>
            <a:pPr algn="just">
              <a:lnSpc>
                <a:spcPct val="107000"/>
              </a:lnSpc>
              <a:spcAft>
                <a:spcPts val="800"/>
              </a:spcAft>
            </a:pPr>
            <a:endParaRPr lang="es-MX" sz="1200" b="1" dirty="0">
              <a:latin typeface="Arial" panose="020B0604020202020204" pitchFamily="34" charset="0"/>
              <a:ea typeface="+mj-ea"/>
              <a:cs typeface="Arial" panose="020B0604020202020204" pitchFamily="34" charset="0"/>
            </a:endParaRPr>
          </a:p>
          <a:p>
            <a:pPr algn="ctr">
              <a:lnSpc>
                <a:spcPct val="107000"/>
              </a:lnSpc>
              <a:spcAft>
                <a:spcPts val="800"/>
              </a:spcAft>
            </a:pPr>
            <a:r>
              <a:rPr lang="es-MX" sz="2200" b="1" dirty="0">
                <a:latin typeface="Arial" panose="020B0604020202020204" pitchFamily="34" charset="0"/>
                <a:ea typeface="+mj-ea"/>
                <a:cs typeface="Arial" panose="020B0604020202020204" pitchFamily="34" charset="0"/>
              </a:rPr>
              <a:t>Comisionada Norma Julieta del Río Venegas</a:t>
            </a:r>
          </a:p>
          <a:p>
            <a:pPr algn="ctr">
              <a:lnSpc>
                <a:spcPct val="107000"/>
              </a:lnSpc>
              <a:spcAft>
                <a:spcPts val="800"/>
              </a:spcAft>
            </a:pPr>
            <a:endParaRPr lang="es-MX" sz="1000" b="1" dirty="0">
              <a:latin typeface="Arial" panose="020B0604020202020204" pitchFamily="34" charset="0"/>
              <a:ea typeface="+mj-ea"/>
              <a:cs typeface="Arial" panose="020B0604020202020204" pitchFamily="34" charset="0"/>
            </a:endParaRPr>
          </a:p>
          <a:p>
            <a:pPr algn="just">
              <a:spcAft>
                <a:spcPts val="800"/>
              </a:spcAft>
            </a:pPr>
            <a:r>
              <a:rPr lang="es-MX" sz="2200" b="1" dirty="0">
                <a:latin typeface="Arial" panose="020B0604020202020204" pitchFamily="34" charset="0"/>
                <a:ea typeface="+mj-ea"/>
                <a:cs typeface="Arial" panose="020B0604020202020204" pitchFamily="34" charset="0"/>
              </a:rPr>
              <a:t>*</a:t>
            </a:r>
            <a:r>
              <a:rPr lang="es-MX" sz="1200" b="1" dirty="0">
                <a:latin typeface="Arial" panose="020B0604020202020204" pitchFamily="34" charset="0"/>
                <a:ea typeface="+mj-ea"/>
                <a:cs typeface="Arial" panose="020B0604020202020204" pitchFamily="34" charset="0"/>
              </a:rPr>
              <a:t> Lineamientos Técnicos Generales para la publicación, homologación y estandarización de la información de las obligaciones establecidas en el Título Quinto y en la fracción IV del artículo 31 de la Ley General de Transparencia y Acceso a la Información Pública, que deben de difundir los sujetos obligados en los portales de Internet y en la Plataforma Nacional de Transparencia</a:t>
            </a:r>
          </a:p>
        </p:txBody>
      </p:sp>
      <p:sp>
        <p:nvSpPr>
          <p:cNvPr id="8" name="CuadroTexto 7">
            <a:extLst>
              <a:ext uri="{FF2B5EF4-FFF2-40B4-BE49-F238E27FC236}">
                <a16:creationId xmlns:a16="http://schemas.microsoft.com/office/drawing/2014/main" id="{5BFEE970-8F31-8119-B641-E5D3FCC81970}"/>
              </a:ext>
            </a:extLst>
          </p:cNvPr>
          <p:cNvSpPr txBox="1"/>
          <p:nvPr/>
        </p:nvSpPr>
        <p:spPr>
          <a:xfrm>
            <a:off x="6218970" y="3384088"/>
            <a:ext cx="3744416" cy="400110"/>
          </a:xfrm>
          <a:prstGeom prst="rect">
            <a:avLst/>
          </a:prstGeom>
          <a:noFill/>
        </p:spPr>
        <p:txBody>
          <a:bodyPr wrap="square">
            <a:spAutoFit/>
          </a:bodyPr>
          <a:lstStyle/>
          <a:p>
            <a:pPr algn="r"/>
            <a:r>
              <a:rPr lang="es-MX" sz="2000" b="1" dirty="0">
                <a:solidFill>
                  <a:schemeClr val="bg1"/>
                </a:solidFill>
                <a:latin typeface="Arial" panose="020B0604020202020204" pitchFamily="34" charset="0"/>
                <a:cs typeface="Arial" panose="020B0604020202020204" pitchFamily="34" charset="0"/>
              </a:rPr>
              <a:t>31 marzo 2023</a:t>
            </a:r>
          </a:p>
        </p:txBody>
      </p:sp>
      <p:sp>
        <p:nvSpPr>
          <p:cNvPr id="4" name="Rectángulo 3">
            <a:extLst>
              <a:ext uri="{FF2B5EF4-FFF2-40B4-BE49-F238E27FC236}">
                <a16:creationId xmlns:a16="http://schemas.microsoft.com/office/drawing/2014/main" id="{531BCC6C-949C-3958-7525-47DAEBA2A1C0}"/>
              </a:ext>
            </a:extLst>
          </p:cNvPr>
          <p:cNvSpPr/>
          <p:nvPr/>
        </p:nvSpPr>
        <p:spPr>
          <a:xfrm>
            <a:off x="3978514" y="1743521"/>
            <a:ext cx="5184576" cy="954107"/>
          </a:xfrm>
          <a:prstGeom prst="rect">
            <a:avLst/>
          </a:prstGeom>
        </p:spPr>
        <p:txBody>
          <a:bodyPr wrap="square">
            <a:spAutoFit/>
          </a:bodyPr>
          <a:lstStyle/>
          <a:p>
            <a:pPr algn="ctr"/>
            <a:r>
              <a:rPr lang="es-MX" sz="2800" b="1" dirty="0">
                <a:solidFill>
                  <a:schemeClr val="bg1"/>
                </a:solidFill>
                <a:latin typeface="Arial" panose="020B0604020202020204" pitchFamily="34" charset="0"/>
                <a:cs typeface="Arial" panose="020B0604020202020204" pitchFamily="34" charset="0"/>
              </a:rPr>
              <a:t>Primera Sesión Ordinaria</a:t>
            </a:r>
          </a:p>
          <a:p>
            <a:pPr algn="ctr"/>
            <a:r>
              <a:rPr lang="es-MX" sz="2800" b="1" dirty="0">
                <a:solidFill>
                  <a:schemeClr val="bg1"/>
                </a:solidFill>
                <a:latin typeface="Arial" panose="020B0604020202020204" pitchFamily="34" charset="0"/>
                <a:cs typeface="Arial" panose="020B0604020202020204" pitchFamily="34" charset="0"/>
              </a:rPr>
              <a:t> del Consejo Nacional</a:t>
            </a:r>
            <a:endParaRPr lang="es-MX" sz="2800" b="1" dirty="0">
              <a:solidFill>
                <a:schemeClr val="bg1"/>
              </a:solidFill>
            </a:endParaRPr>
          </a:p>
        </p:txBody>
      </p:sp>
    </p:spTree>
    <p:extLst>
      <p:ext uri="{BB962C8B-B14F-4D97-AF65-F5344CB8AC3E}">
        <p14:creationId xmlns:p14="http://schemas.microsoft.com/office/powerpoint/2010/main" val="1898795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419"/>
            <a:ext cx="10040982" cy="7782940"/>
          </a:xfrm>
          <a:prstGeom prst="rect">
            <a:avLst/>
          </a:prstGeom>
          <a:ln>
            <a:solidFill>
              <a:schemeClr val="accent3">
                <a:lumMod val="50000"/>
              </a:schemeClr>
            </a:solidFill>
          </a:ln>
        </p:spPr>
      </p:pic>
      <p:sp>
        <p:nvSpPr>
          <p:cNvPr id="2" name="Rectángulo 1">
            <a:extLst>
              <a:ext uri="{FF2B5EF4-FFF2-40B4-BE49-F238E27FC236}">
                <a16:creationId xmlns:a16="http://schemas.microsoft.com/office/drawing/2014/main" id="{BB0EE27E-9864-49E6-A7E8-1450446CE00C}"/>
              </a:ext>
            </a:extLst>
          </p:cNvPr>
          <p:cNvSpPr/>
          <p:nvPr/>
        </p:nvSpPr>
        <p:spPr>
          <a:xfrm>
            <a:off x="441924" y="1645375"/>
            <a:ext cx="9157131" cy="4419351"/>
          </a:xfrm>
          <a:prstGeom prst="rect">
            <a:avLst/>
          </a:prstGeom>
        </p:spPr>
        <p:txBody>
          <a:bodyPr wrap="square">
            <a:spAutoFit/>
          </a:bodyPr>
          <a:lstStyle/>
          <a:p>
            <a:pPr algn="just">
              <a:lnSpc>
                <a:spcPct val="107000"/>
              </a:lnSpc>
              <a:spcAft>
                <a:spcPts val="800"/>
              </a:spcAft>
            </a:pPr>
            <a:r>
              <a:rPr lang="es-MX" sz="2400" dirty="0">
                <a:effectLst/>
                <a:latin typeface="Arial" panose="020B0604020202020204" pitchFamily="34" charset="0"/>
                <a:ea typeface="Calibri" panose="020F0502020204030204" pitchFamily="34" charset="0"/>
              </a:rPr>
              <a:t>El 2 de marzo de 2023, en la Primera Sesión Extraordinaria de las Comisiones Unidas, Jurídica; de Criterios y Resoluciones; de Tecnologías de la Información y Plataforma Nacional de Transparencia; de Gobierno Abierto y de Transparencia Proactiva; de Indicadores, Evaluación e Investigación; y de Derechos Humanos, Equidad de Género e Inclusión Social, del Sistema Nacional de Transparencia, mediante el Acuerdo SNT/CU/ACUERDO/02/03/2023-EXT01-02,  se determinó proponer la reforma de los Lineamientos Técnicos Generales para la implementación en la Plataforma Nacional de Transparencia del Buscador de Género.</a:t>
            </a:r>
            <a:endParaRPr lang="es-ES" sz="2400" b="1" dirty="0">
              <a:latin typeface="Calibri" panose="020F0502020204030204" pitchFamily="34" charset="0"/>
              <a:ea typeface="Calibri" panose="020F0502020204030204" pitchFamily="34" charset="0"/>
              <a:cs typeface="Calibri" panose="020F0502020204030204" pitchFamily="34" charset="0"/>
            </a:endParaRPr>
          </a:p>
        </p:txBody>
      </p:sp>
      <p:pic>
        <p:nvPicPr>
          <p:cNvPr id="7" name="Gráfico 6" descr="Reunión con relleno sólido">
            <a:extLst>
              <a:ext uri="{FF2B5EF4-FFF2-40B4-BE49-F238E27FC236}">
                <a16:creationId xmlns:a16="http://schemas.microsoft.com/office/drawing/2014/main" id="{D7383F1D-7E5A-E860-B331-255E38F1A3D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744988" y="5376224"/>
            <a:ext cx="2551004" cy="2551004"/>
          </a:xfrm>
          <a:prstGeom prst="rect">
            <a:avLst/>
          </a:prstGeom>
        </p:spPr>
      </p:pic>
      <p:sp>
        <p:nvSpPr>
          <p:cNvPr id="8" name="CuadroTexto 7">
            <a:extLst>
              <a:ext uri="{FF2B5EF4-FFF2-40B4-BE49-F238E27FC236}">
                <a16:creationId xmlns:a16="http://schemas.microsoft.com/office/drawing/2014/main" id="{7003940A-1A3C-EDC0-8A9E-F475C0426DB8}"/>
              </a:ext>
            </a:extLst>
          </p:cNvPr>
          <p:cNvSpPr txBox="1"/>
          <p:nvPr/>
        </p:nvSpPr>
        <p:spPr>
          <a:xfrm>
            <a:off x="774378" y="183915"/>
            <a:ext cx="5139266" cy="584775"/>
          </a:xfrm>
          <a:prstGeom prst="rect">
            <a:avLst/>
          </a:prstGeom>
          <a:noFill/>
        </p:spPr>
        <p:txBody>
          <a:bodyPr wrap="square">
            <a:spAutoFit/>
          </a:bodyPr>
          <a:lstStyle/>
          <a:p>
            <a:r>
              <a:rPr lang="es-MX" sz="3200" b="1" dirty="0">
                <a:solidFill>
                  <a:schemeClr val="bg1"/>
                </a:solidFill>
                <a:latin typeface="Arial" panose="020B0604020202020204" pitchFamily="34" charset="0"/>
                <a:cs typeface="Arial" panose="020B0604020202020204" pitchFamily="34" charset="0"/>
              </a:rPr>
              <a:t>Antecedentes</a:t>
            </a:r>
            <a:endParaRPr lang="es-MX" sz="3200" dirty="0"/>
          </a:p>
        </p:txBody>
      </p:sp>
    </p:spTree>
    <p:extLst>
      <p:ext uri="{BB962C8B-B14F-4D97-AF65-F5344CB8AC3E}">
        <p14:creationId xmlns:p14="http://schemas.microsoft.com/office/powerpoint/2010/main" val="1422376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10" y="-24183"/>
            <a:ext cx="10040982" cy="7782940"/>
          </a:xfrm>
          <a:prstGeom prst="rect">
            <a:avLst/>
          </a:prstGeom>
          <a:ln>
            <a:solidFill>
              <a:schemeClr val="accent3">
                <a:lumMod val="50000"/>
              </a:schemeClr>
            </a:solidFill>
          </a:ln>
        </p:spPr>
      </p:pic>
      <p:sp>
        <p:nvSpPr>
          <p:cNvPr id="2" name="Rectángulo 1">
            <a:extLst>
              <a:ext uri="{FF2B5EF4-FFF2-40B4-BE49-F238E27FC236}">
                <a16:creationId xmlns:a16="http://schemas.microsoft.com/office/drawing/2014/main" id="{BB0EE27E-9864-49E6-A7E8-1450446CE00C}"/>
              </a:ext>
            </a:extLst>
          </p:cNvPr>
          <p:cNvSpPr/>
          <p:nvPr/>
        </p:nvSpPr>
        <p:spPr>
          <a:xfrm>
            <a:off x="441925" y="1854101"/>
            <a:ext cx="9157131" cy="3327578"/>
          </a:xfrm>
          <a:prstGeom prst="rect">
            <a:avLst/>
          </a:prstGeom>
        </p:spPr>
        <p:txBody>
          <a:bodyPr wrap="square">
            <a:spAutoFit/>
          </a:bodyPr>
          <a:lstStyle/>
          <a:p>
            <a:pPr algn="just">
              <a:lnSpc>
                <a:spcPct val="107000"/>
              </a:lnSpc>
              <a:spcAft>
                <a:spcPts val="800"/>
              </a:spcAft>
            </a:pPr>
            <a:r>
              <a:rPr lang="es-MX" sz="2400" dirty="0">
                <a:effectLst/>
                <a:latin typeface="Arial" panose="020B0604020202020204" pitchFamily="34" charset="0"/>
                <a:ea typeface="Calibri" panose="020F0502020204030204" pitchFamily="34" charset="0"/>
              </a:rPr>
              <a:t>El objetivo de las modificaciones es propiciar que el derecho de acceso a la información se ejerza bajo el enfoque de género, lo cual se espera impacte en el diseño e implementación de las políticas públicas y en la vida de las personas que pertenecen a los grupos en situación de vulnerabilidad, como son las mujeres y las personas con diversas orientaciones sexuales (comunidad LGBTTTIQ+). </a:t>
            </a:r>
          </a:p>
          <a:p>
            <a:pPr algn="just">
              <a:lnSpc>
                <a:spcPct val="107000"/>
              </a:lnSpc>
              <a:spcAft>
                <a:spcPts val="800"/>
              </a:spcAft>
            </a:pPr>
            <a:endParaRPr lang="es-MX" sz="2400" dirty="0">
              <a:effectLst/>
              <a:latin typeface="Arial" panose="020B0604020202020204" pitchFamily="34" charset="0"/>
              <a:ea typeface="Calibri" panose="020F0502020204030204" pitchFamily="34" charset="0"/>
            </a:endParaRPr>
          </a:p>
        </p:txBody>
      </p:sp>
      <p:pic>
        <p:nvPicPr>
          <p:cNvPr id="5" name="Gráfico 4" descr="Éxito de grupo con relleno sólido">
            <a:extLst>
              <a:ext uri="{FF2B5EF4-FFF2-40B4-BE49-F238E27FC236}">
                <a16:creationId xmlns:a16="http://schemas.microsoft.com/office/drawing/2014/main" id="{BD70BDA2-CE94-47A6-B561-4EC9B98464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39397" y="5310485"/>
            <a:ext cx="1999553" cy="1999553"/>
          </a:xfrm>
          <a:prstGeom prst="rect">
            <a:avLst/>
          </a:prstGeom>
        </p:spPr>
      </p:pic>
      <p:pic>
        <p:nvPicPr>
          <p:cNvPr id="8" name="Gráfico 7" descr="Éxito de grupo contorno">
            <a:extLst>
              <a:ext uri="{FF2B5EF4-FFF2-40B4-BE49-F238E27FC236}">
                <a16:creationId xmlns:a16="http://schemas.microsoft.com/office/drawing/2014/main" id="{83B43C81-83B4-2CF8-E385-70F92E32308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734222" y="5897231"/>
            <a:ext cx="2305744" cy="2305744"/>
          </a:xfrm>
          <a:prstGeom prst="rect">
            <a:avLst/>
          </a:prstGeom>
        </p:spPr>
      </p:pic>
      <p:sp>
        <p:nvSpPr>
          <p:cNvPr id="9" name="CuadroTexto 8">
            <a:extLst>
              <a:ext uri="{FF2B5EF4-FFF2-40B4-BE49-F238E27FC236}">
                <a16:creationId xmlns:a16="http://schemas.microsoft.com/office/drawing/2014/main" id="{004F31F9-C62D-1C33-E7B0-F794BBD765A2}"/>
              </a:ext>
            </a:extLst>
          </p:cNvPr>
          <p:cNvSpPr txBox="1"/>
          <p:nvPr/>
        </p:nvSpPr>
        <p:spPr>
          <a:xfrm>
            <a:off x="774378" y="183915"/>
            <a:ext cx="5139266" cy="584775"/>
          </a:xfrm>
          <a:prstGeom prst="rect">
            <a:avLst/>
          </a:prstGeom>
          <a:noFill/>
        </p:spPr>
        <p:txBody>
          <a:bodyPr wrap="square">
            <a:spAutoFit/>
          </a:bodyPr>
          <a:lstStyle/>
          <a:p>
            <a:r>
              <a:rPr lang="es-MX" sz="3200" b="1" dirty="0">
                <a:solidFill>
                  <a:schemeClr val="bg1"/>
                </a:solidFill>
                <a:latin typeface="Arial" panose="020B0604020202020204" pitchFamily="34" charset="0"/>
                <a:cs typeface="Arial" panose="020B0604020202020204" pitchFamily="34" charset="0"/>
              </a:rPr>
              <a:t>Objetivo</a:t>
            </a:r>
            <a:endParaRPr lang="es-MX" sz="3200" dirty="0"/>
          </a:p>
        </p:txBody>
      </p:sp>
    </p:spTree>
    <p:extLst>
      <p:ext uri="{BB962C8B-B14F-4D97-AF65-F5344CB8AC3E}">
        <p14:creationId xmlns:p14="http://schemas.microsoft.com/office/powerpoint/2010/main" val="11429386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419"/>
            <a:ext cx="10040982" cy="7782940"/>
          </a:xfrm>
          <a:prstGeom prst="rect">
            <a:avLst/>
          </a:prstGeom>
          <a:ln>
            <a:solidFill>
              <a:schemeClr val="accent3">
                <a:lumMod val="50000"/>
              </a:schemeClr>
            </a:solidFill>
          </a:ln>
        </p:spPr>
      </p:pic>
      <p:sp>
        <p:nvSpPr>
          <p:cNvPr id="2" name="Rectángulo 1">
            <a:extLst>
              <a:ext uri="{FF2B5EF4-FFF2-40B4-BE49-F238E27FC236}">
                <a16:creationId xmlns:a16="http://schemas.microsoft.com/office/drawing/2014/main" id="{BB0EE27E-9864-49E6-A7E8-1450446CE00C}"/>
              </a:ext>
            </a:extLst>
          </p:cNvPr>
          <p:cNvSpPr/>
          <p:nvPr/>
        </p:nvSpPr>
        <p:spPr>
          <a:xfrm>
            <a:off x="558354" y="2358157"/>
            <a:ext cx="8762163" cy="4514634"/>
          </a:xfrm>
          <a:prstGeom prst="rect">
            <a:avLst/>
          </a:prstGeom>
        </p:spPr>
        <p:txBody>
          <a:bodyPr wrap="square">
            <a:spAutoFit/>
          </a:bodyPr>
          <a:lstStyle/>
          <a:p>
            <a:pPr>
              <a:lnSpc>
                <a:spcPct val="115000"/>
              </a:lnSpc>
              <a:spcAft>
                <a:spcPts val="0"/>
              </a:spcAft>
            </a:pPr>
            <a:r>
              <a:rPr lang="es-ES" sz="3600" b="1" dirty="0">
                <a:latin typeface="Calibri" panose="020F0502020204030204" pitchFamily="34" charset="0"/>
                <a:ea typeface="Calibri" panose="020F0502020204030204" pitchFamily="34" charset="0"/>
                <a:cs typeface="Calibri" panose="020F0502020204030204" pitchFamily="34" charset="0"/>
              </a:rPr>
              <a:t>El total de modificaciones asciende a 262</a:t>
            </a:r>
          </a:p>
          <a:p>
            <a:pPr>
              <a:lnSpc>
                <a:spcPct val="115000"/>
              </a:lnSpc>
              <a:spcAft>
                <a:spcPts val="0"/>
              </a:spcAft>
            </a:pPr>
            <a:endParaRPr lang="es-ES" sz="3600" dirty="0">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0"/>
              </a:spcAft>
            </a:pPr>
            <a:r>
              <a:rPr lang="es-ES" sz="3600" dirty="0">
                <a:latin typeface="Calibri" panose="020F0502020204030204" pitchFamily="34" charset="0"/>
                <a:ea typeface="Calibri" panose="020F0502020204030204" pitchFamily="34" charset="0"/>
                <a:cs typeface="Calibri" panose="020F0502020204030204" pitchFamily="34" charset="0"/>
              </a:rPr>
              <a:t>Las modificaciones afectan a:</a:t>
            </a:r>
          </a:p>
          <a:p>
            <a:pPr algn="just">
              <a:lnSpc>
                <a:spcPct val="115000"/>
              </a:lnSpc>
              <a:spcAft>
                <a:spcPts val="0"/>
              </a:spcAft>
            </a:pPr>
            <a:r>
              <a:rPr lang="es-MX" sz="3600" b="1" dirty="0">
                <a:latin typeface="Calibri" panose="020F0502020204030204" pitchFamily="34" charset="0"/>
                <a:ea typeface="Calibri" panose="020F0502020204030204" pitchFamily="34" charset="0"/>
                <a:cs typeface="Calibri" panose="020F0502020204030204" pitchFamily="34" charset="0"/>
              </a:rPr>
              <a:t>61 Obligaciones de transparencia </a:t>
            </a:r>
            <a:r>
              <a:rPr lang="es-MX" sz="3600" dirty="0">
                <a:latin typeface="Calibri" panose="020F0502020204030204" pitchFamily="34" charset="0"/>
                <a:ea typeface="Calibri" panose="020F0502020204030204" pitchFamily="34" charset="0"/>
                <a:cs typeface="Calibri" panose="020F0502020204030204" pitchFamily="34" charset="0"/>
              </a:rPr>
              <a:t>de LGTAIP : </a:t>
            </a:r>
          </a:p>
          <a:p>
            <a:pPr algn="just">
              <a:lnSpc>
                <a:spcPct val="115000"/>
              </a:lnSpc>
              <a:spcAft>
                <a:spcPts val="0"/>
              </a:spcAft>
            </a:pPr>
            <a:r>
              <a:rPr lang="es-MX" sz="3600" dirty="0">
                <a:latin typeface="Calibri" panose="020F0502020204030204" pitchFamily="34" charset="0"/>
                <a:ea typeface="Calibri" panose="020F0502020204030204" pitchFamily="34" charset="0"/>
                <a:cs typeface="Calibri" panose="020F0502020204030204" pitchFamily="34" charset="0"/>
              </a:rPr>
              <a:t>37 comunes(art. 70) + 24 específicas(arts. 71 a 79 LGTAIP)</a:t>
            </a:r>
          </a:p>
          <a:p>
            <a:pPr algn="just">
              <a:lnSpc>
                <a:spcPct val="115000"/>
              </a:lnSpc>
              <a:spcAft>
                <a:spcPts val="0"/>
              </a:spcAft>
            </a:pPr>
            <a:r>
              <a:rPr lang="es-MX" sz="3600" b="1" dirty="0">
                <a:latin typeface="Calibri" panose="020F0502020204030204" pitchFamily="34" charset="0"/>
                <a:ea typeface="Calibri" panose="020F0502020204030204" pitchFamily="34" charset="0"/>
                <a:cs typeface="Calibri" panose="020F0502020204030204" pitchFamily="34" charset="0"/>
              </a:rPr>
              <a:t>74 formatos </a:t>
            </a:r>
            <a:r>
              <a:rPr lang="es-MX" sz="3600" dirty="0">
                <a:latin typeface="Calibri" panose="020F0502020204030204" pitchFamily="34" charset="0"/>
                <a:ea typeface="Calibri" panose="020F0502020204030204" pitchFamily="34" charset="0"/>
                <a:cs typeface="Calibri" panose="020F0502020204030204" pitchFamily="34" charset="0"/>
              </a:rPr>
              <a:t>= 44 comunes + 30 específicas </a:t>
            </a:r>
          </a:p>
        </p:txBody>
      </p:sp>
      <p:pic>
        <p:nvPicPr>
          <p:cNvPr id="3" name="Gráfico 2" descr="Inteligencia artificial contorno">
            <a:extLst>
              <a:ext uri="{FF2B5EF4-FFF2-40B4-BE49-F238E27FC236}">
                <a16:creationId xmlns:a16="http://schemas.microsoft.com/office/drawing/2014/main" id="{A27FF0E8-3A32-0723-6FCA-46C00C9468C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334" y="1279343"/>
            <a:ext cx="914400" cy="914400"/>
          </a:xfrm>
          <a:prstGeom prst="rect">
            <a:avLst/>
          </a:prstGeom>
        </p:spPr>
      </p:pic>
      <p:sp>
        <p:nvSpPr>
          <p:cNvPr id="5" name="CuadroTexto 4">
            <a:extLst>
              <a:ext uri="{FF2B5EF4-FFF2-40B4-BE49-F238E27FC236}">
                <a16:creationId xmlns:a16="http://schemas.microsoft.com/office/drawing/2014/main" id="{6B0912EE-CCD4-DFA7-79D5-966BE1760862}"/>
              </a:ext>
            </a:extLst>
          </p:cNvPr>
          <p:cNvSpPr txBox="1"/>
          <p:nvPr/>
        </p:nvSpPr>
        <p:spPr>
          <a:xfrm>
            <a:off x="774378" y="183915"/>
            <a:ext cx="6336704" cy="584775"/>
          </a:xfrm>
          <a:prstGeom prst="rect">
            <a:avLst/>
          </a:prstGeom>
          <a:noFill/>
        </p:spPr>
        <p:txBody>
          <a:bodyPr wrap="square">
            <a:spAutoFit/>
          </a:bodyPr>
          <a:lstStyle/>
          <a:p>
            <a:r>
              <a:rPr lang="es-MX" sz="3200" b="1" dirty="0">
                <a:solidFill>
                  <a:schemeClr val="bg1"/>
                </a:solidFill>
                <a:latin typeface="Arial" panose="020B0604020202020204" pitchFamily="34" charset="0"/>
                <a:cs typeface="Arial" panose="020B0604020202020204" pitchFamily="34" charset="0"/>
              </a:rPr>
              <a:t>Numeralia modificaciones</a:t>
            </a:r>
            <a:endParaRPr lang="es-MX" sz="3200" dirty="0"/>
          </a:p>
        </p:txBody>
      </p:sp>
    </p:spTree>
    <p:extLst>
      <p:ext uri="{BB962C8B-B14F-4D97-AF65-F5344CB8AC3E}">
        <p14:creationId xmlns:p14="http://schemas.microsoft.com/office/powerpoint/2010/main" val="1153570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0"/>
            <a:ext cx="10045791" cy="7740200"/>
          </a:xfrm>
          <a:prstGeom prst="rect">
            <a:avLst/>
          </a:prstGeom>
          <a:ln>
            <a:solidFill>
              <a:schemeClr val="accent3">
                <a:lumMod val="50000"/>
              </a:schemeClr>
            </a:solidFill>
          </a:ln>
        </p:spPr>
      </p:pic>
      <p:sp>
        <p:nvSpPr>
          <p:cNvPr id="3" name="CuadroTexto 2">
            <a:extLst>
              <a:ext uri="{FF2B5EF4-FFF2-40B4-BE49-F238E27FC236}">
                <a16:creationId xmlns:a16="http://schemas.microsoft.com/office/drawing/2014/main" id="{92C16797-C6C6-A644-1B1E-15384378B8E6}"/>
              </a:ext>
            </a:extLst>
          </p:cNvPr>
          <p:cNvSpPr txBox="1"/>
          <p:nvPr/>
        </p:nvSpPr>
        <p:spPr>
          <a:xfrm>
            <a:off x="-1" y="175707"/>
            <a:ext cx="9343331" cy="584775"/>
          </a:xfrm>
          <a:prstGeom prst="rect">
            <a:avLst/>
          </a:prstGeom>
          <a:noFill/>
        </p:spPr>
        <p:txBody>
          <a:bodyPr wrap="square" rtlCol="0">
            <a:spAutoFit/>
          </a:bodyPr>
          <a:lstStyle/>
          <a:p>
            <a:r>
              <a:rPr lang="es-MX" sz="3200" b="1" dirty="0">
                <a:solidFill>
                  <a:schemeClr val="bg1"/>
                </a:solidFill>
                <a:latin typeface="Arial" panose="020B0604020202020204" pitchFamily="34" charset="0"/>
                <a:cs typeface="Arial" panose="020B0604020202020204" pitchFamily="34" charset="0"/>
              </a:rPr>
              <a:t>Obligaciones comunes con modificaciones</a:t>
            </a:r>
          </a:p>
        </p:txBody>
      </p:sp>
      <p:graphicFrame>
        <p:nvGraphicFramePr>
          <p:cNvPr id="2" name="Tabla 1">
            <a:extLst>
              <a:ext uri="{FF2B5EF4-FFF2-40B4-BE49-F238E27FC236}">
                <a16:creationId xmlns:a16="http://schemas.microsoft.com/office/drawing/2014/main" id="{BAB09B2D-9924-0FC4-E29E-5077BB606965}"/>
              </a:ext>
            </a:extLst>
          </p:cNvPr>
          <p:cNvGraphicFramePr>
            <a:graphicFrameLocks noGrp="1"/>
          </p:cNvGraphicFramePr>
          <p:nvPr>
            <p:extLst>
              <p:ext uri="{D42A27DB-BD31-4B8C-83A1-F6EECF244321}">
                <p14:modId xmlns:p14="http://schemas.microsoft.com/office/powerpoint/2010/main" val="432903069"/>
              </p:ext>
            </p:extLst>
          </p:nvPr>
        </p:nvGraphicFramePr>
        <p:xfrm>
          <a:off x="148735" y="1445733"/>
          <a:ext cx="9748229" cy="6148620"/>
        </p:xfrm>
        <a:graphic>
          <a:graphicData uri="http://schemas.openxmlformats.org/drawingml/2006/table">
            <a:tbl>
              <a:tblPr>
                <a:tableStyleId>{5C22544A-7EE6-4342-B048-85BDC9FD1C3A}</a:tableStyleId>
              </a:tblPr>
              <a:tblGrid>
                <a:gridCol w="658297">
                  <a:extLst>
                    <a:ext uri="{9D8B030D-6E8A-4147-A177-3AD203B41FA5}">
                      <a16:colId xmlns:a16="http://schemas.microsoft.com/office/drawing/2014/main" val="220273514"/>
                    </a:ext>
                  </a:extLst>
                </a:gridCol>
                <a:gridCol w="3818099">
                  <a:extLst>
                    <a:ext uri="{9D8B030D-6E8A-4147-A177-3AD203B41FA5}">
                      <a16:colId xmlns:a16="http://schemas.microsoft.com/office/drawing/2014/main" val="3826757778"/>
                    </a:ext>
                  </a:extLst>
                </a:gridCol>
                <a:gridCol w="576006">
                  <a:extLst>
                    <a:ext uri="{9D8B030D-6E8A-4147-A177-3AD203B41FA5}">
                      <a16:colId xmlns:a16="http://schemas.microsoft.com/office/drawing/2014/main" val="3679198401"/>
                    </a:ext>
                  </a:extLst>
                </a:gridCol>
                <a:gridCol w="4695827">
                  <a:extLst>
                    <a:ext uri="{9D8B030D-6E8A-4147-A177-3AD203B41FA5}">
                      <a16:colId xmlns:a16="http://schemas.microsoft.com/office/drawing/2014/main" val="3262042641"/>
                    </a:ext>
                  </a:extLst>
                </a:gridCol>
              </a:tblGrid>
              <a:tr h="864096">
                <a:tc gridSpan="4">
                  <a:txBody>
                    <a:bodyPr/>
                    <a:lstStyle/>
                    <a:p>
                      <a:pPr algn="ctr" fontAlgn="b"/>
                      <a:r>
                        <a:rPr lang="es-MX" sz="2200" b="1" u="none" strike="noStrike" dirty="0">
                          <a:effectLst/>
                        </a:rPr>
                        <a:t>Artículo 70 LGTAIP</a:t>
                      </a:r>
                      <a:endParaRPr lang="es-MX" sz="2200" b="1" i="0" u="none" strike="noStrike" dirty="0">
                        <a:solidFill>
                          <a:srgbClr val="FFFFFF"/>
                        </a:solidFill>
                        <a:effectLst/>
                        <a:latin typeface="Calibri" panose="020F0502020204030204" pitchFamily="34" charset="0"/>
                      </a:endParaRPr>
                    </a:p>
                  </a:txBody>
                  <a:tcPr marL="7703" marR="7703" marT="7703" marB="0" anchor="ct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893960141"/>
                  </a:ext>
                </a:extLst>
              </a:tr>
              <a:tr h="602329">
                <a:tc>
                  <a:txBody>
                    <a:bodyPr/>
                    <a:lstStyle/>
                    <a:p>
                      <a:pPr algn="ctr" fontAlgn="b"/>
                      <a:r>
                        <a:rPr lang="es-MX" sz="2200" b="1" u="none" strike="noStrike" dirty="0">
                          <a:effectLst/>
                        </a:rPr>
                        <a:t>No.</a:t>
                      </a:r>
                      <a:endParaRPr lang="es-MX" sz="2200" b="1" i="0" u="none" strike="noStrike" dirty="0">
                        <a:solidFill>
                          <a:srgbClr val="FFFFFF"/>
                        </a:solidFill>
                        <a:effectLst/>
                        <a:latin typeface="Calibri" panose="020F0502020204030204" pitchFamily="34" charset="0"/>
                      </a:endParaRPr>
                    </a:p>
                  </a:txBody>
                  <a:tcPr marL="7703" marR="7703" marT="7703" marB="0" anchor="ctr"/>
                </a:tc>
                <a:tc>
                  <a:txBody>
                    <a:bodyPr/>
                    <a:lstStyle/>
                    <a:p>
                      <a:pPr algn="ctr" fontAlgn="b"/>
                      <a:r>
                        <a:rPr lang="es-MX" sz="2200" b="1" u="none" strike="noStrike" dirty="0">
                          <a:effectLst/>
                        </a:rPr>
                        <a:t>Obligación</a:t>
                      </a:r>
                      <a:endParaRPr lang="es-MX" sz="2200" b="1" i="0" u="none" strike="noStrike" dirty="0">
                        <a:solidFill>
                          <a:srgbClr val="FFFFFF"/>
                        </a:solidFill>
                        <a:effectLst/>
                        <a:latin typeface="Calibri" panose="020F0502020204030204" pitchFamily="34" charset="0"/>
                      </a:endParaRPr>
                    </a:p>
                  </a:txBody>
                  <a:tcPr marL="7703" marR="7703" marT="7703" marB="0" anchor="ctr"/>
                </a:tc>
                <a:tc>
                  <a:txBody>
                    <a:bodyPr/>
                    <a:lstStyle/>
                    <a:p>
                      <a:pPr algn="ctr" fontAlgn="b"/>
                      <a:r>
                        <a:rPr lang="es-MX" sz="2200" b="1" u="none" strike="noStrike" dirty="0">
                          <a:effectLst/>
                        </a:rPr>
                        <a:t>No.</a:t>
                      </a:r>
                      <a:endParaRPr lang="es-MX" sz="2200" b="1" i="0" u="none" strike="noStrike" dirty="0">
                        <a:solidFill>
                          <a:srgbClr val="FFFFFF"/>
                        </a:solidFill>
                        <a:effectLst/>
                        <a:latin typeface="Calibri" panose="020F0502020204030204" pitchFamily="34" charset="0"/>
                      </a:endParaRPr>
                    </a:p>
                  </a:txBody>
                  <a:tcPr marL="7703" marR="7703" marT="7703" marB="0" anchor="ctr"/>
                </a:tc>
                <a:tc>
                  <a:txBody>
                    <a:bodyPr/>
                    <a:lstStyle/>
                    <a:p>
                      <a:pPr algn="ctr" fontAlgn="b"/>
                      <a:r>
                        <a:rPr lang="es-MX" sz="2200" b="1" u="none" strike="noStrike" dirty="0">
                          <a:effectLst/>
                        </a:rPr>
                        <a:t>Obligación</a:t>
                      </a:r>
                      <a:endParaRPr lang="es-MX" sz="2200" b="1" i="0" u="none" strike="noStrike" dirty="0">
                        <a:solidFill>
                          <a:srgbClr val="FFFFFF"/>
                        </a:solidFill>
                        <a:effectLst/>
                        <a:latin typeface="Calibri" panose="020F0502020204030204" pitchFamily="34" charset="0"/>
                      </a:endParaRPr>
                    </a:p>
                  </a:txBody>
                  <a:tcPr marL="7703" marR="7703" marT="7703" marB="0" anchor="ctr"/>
                </a:tc>
                <a:extLst>
                  <a:ext uri="{0D108BD9-81ED-4DB2-BD59-A6C34878D82A}">
                    <a16:rowId xmlns:a16="http://schemas.microsoft.com/office/drawing/2014/main" val="892407883"/>
                  </a:ext>
                </a:extLst>
              </a:tr>
              <a:tr h="444312">
                <a:tc>
                  <a:txBody>
                    <a:bodyPr/>
                    <a:lstStyle/>
                    <a:p>
                      <a:pPr algn="ctr" fontAlgn="b"/>
                      <a:r>
                        <a:rPr lang="es-MX" sz="2200" u="none" strike="noStrike">
                          <a:effectLst/>
                        </a:rPr>
                        <a:t>1</a:t>
                      </a:r>
                      <a:endParaRPr lang="es-MX" sz="2200" b="0" i="0" u="none" strike="noStrike">
                        <a:solidFill>
                          <a:srgbClr val="000000"/>
                        </a:solidFill>
                        <a:effectLst/>
                        <a:latin typeface="Calibri" panose="020F0502020204030204" pitchFamily="34" charset="0"/>
                      </a:endParaRPr>
                    </a:p>
                  </a:txBody>
                  <a:tcPr marL="7703" marR="7703" marT="7703" marB="0" anchor="b"/>
                </a:tc>
                <a:tc>
                  <a:txBody>
                    <a:bodyPr/>
                    <a:lstStyle/>
                    <a:p>
                      <a:pPr algn="l" fontAlgn="ctr"/>
                      <a:r>
                        <a:rPr lang="es-MX" sz="2200" u="none" strike="noStrike">
                          <a:effectLst/>
                        </a:rPr>
                        <a:t>II. Estructura orgánica</a:t>
                      </a: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ctr" fontAlgn="b"/>
                      <a:r>
                        <a:rPr lang="es-MX" sz="2200" u="none" strike="noStrike" dirty="0">
                          <a:effectLst/>
                        </a:rPr>
                        <a:t>11</a:t>
                      </a:r>
                      <a:endParaRPr lang="es-MX" sz="2200" b="0" i="0" u="none" strike="noStrike" dirty="0">
                        <a:solidFill>
                          <a:srgbClr val="000000"/>
                        </a:solidFill>
                        <a:effectLst/>
                        <a:latin typeface="Calibri" panose="020F0502020204030204" pitchFamily="34" charset="0"/>
                      </a:endParaRPr>
                    </a:p>
                  </a:txBody>
                  <a:tcPr marL="7703" marR="7703" marT="7703" marB="0" anchor="b"/>
                </a:tc>
                <a:tc>
                  <a:txBody>
                    <a:bodyPr/>
                    <a:lstStyle/>
                    <a:p>
                      <a:pPr algn="l" fontAlgn="ctr"/>
                      <a:r>
                        <a:rPr lang="es-MX" sz="2200" u="none" strike="noStrike">
                          <a:effectLst/>
                        </a:rPr>
                        <a:t>XIII. Unidad de Transparencia</a:t>
                      </a:r>
                      <a:endParaRPr lang="es-MX" sz="2200" b="0" i="0" u="none" strike="noStrike">
                        <a:solidFill>
                          <a:srgbClr val="000000"/>
                        </a:solidFill>
                        <a:effectLst/>
                        <a:latin typeface="Calibri" panose="020F0502020204030204" pitchFamily="34" charset="0"/>
                      </a:endParaRPr>
                    </a:p>
                  </a:txBody>
                  <a:tcPr marL="7703" marR="7703" marT="7703" marB="0" anchor="ctr"/>
                </a:tc>
                <a:extLst>
                  <a:ext uri="{0D108BD9-81ED-4DB2-BD59-A6C34878D82A}">
                    <a16:rowId xmlns:a16="http://schemas.microsoft.com/office/drawing/2014/main" val="2197565049"/>
                  </a:ext>
                </a:extLst>
              </a:tr>
              <a:tr h="444312">
                <a:tc>
                  <a:txBody>
                    <a:bodyPr/>
                    <a:lstStyle/>
                    <a:p>
                      <a:pPr algn="ctr" fontAlgn="b"/>
                      <a:r>
                        <a:rPr lang="es-MX" sz="2200" u="none" strike="noStrike">
                          <a:effectLst/>
                        </a:rPr>
                        <a:t>2</a:t>
                      </a:r>
                      <a:endParaRPr lang="es-MX" sz="2200" b="0" i="0" u="none" strike="noStrike">
                        <a:solidFill>
                          <a:srgbClr val="000000"/>
                        </a:solidFill>
                        <a:effectLst/>
                        <a:latin typeface="Calibri" panose="020F0502020204030204" pitchFamily="34" charset="0"/>
                      </a:endParaRPr>
                    </a:p>
                  </a:txBody>
                  <a:tcPr marL="7703" marR="7703" marT="7703" marB="0" anchor="b"/>
                </a:tc>
                <a:tc>
                  <a:txBody>
                    <a:bodyPr/>
                    <a:lstStyle/>
                    <a:p>
                      <a:pPr algn="l" fontAlgn="ctr"/>
                      <a:r>
                        <a:rPr lang="es-MX" sz="2200" u="none" strike="noStrike" dirty="0">
                          <a:effectLst/>
                        </a:rPr>
                        <a:t>IV. Metas y objetivos</a:t>
                      </a:r>
                      <a:endParaRPr lang="es-MX" sz="2200" b="0" i="0" u="none" strike="noStrike" dirty="0">
                        <a:solidFill>
                          <a:srgbClr val="000000"/>
                        </a:solidFill>
                        <a:effectLst/>
                        <a:latin typeface="Calibri" panose="020F0502020204030204" pitchFamily="34" charset="0"/>
                      </a:endParaRPr>
                    </a:p>
                  </a:txBody>
                  <a:tcPr marL="7703" marR="7703" marT="7703" marB="0" anchor="ctr"/>
                </a:tc>
                <a:tc>
                  <a:txBody>
                    <a:bodyPr/>
                    <a:lstStyle/>
                    <a:p>
                      <a:pPr algn="ctr" fontAlgn="b"/>
                      <a:r>
                        <a:rPr lang="es-MX" sz="2200" u="none" strike="noStrike">
                          <a:effectLst/>
                        </a:rPr>
                        <a:t>12</a:t>
                      </a:r>
                      <a:endParaRPr lang="es-MX" sz="2200" b="0" i="0" u="none" strike="noStrike">
                        <a:solidFill>
                          <a:srgbClr val="000000"/>
                        </a:solidFill>
                        <a:effectLst/>
                        <a:latin typeface="Calibri" panose="020F0502020204030204" pitchFamily="34" charset="0"/>
                      </a:endParaRPr>
                    </a:p>
                  </a:txBody>
                  <a:tcPr marL="7703" marR="7703" marT="7703" marB="0" anchor="b"/>
                </a:tc>
                <a:tc>
                  <a:txBody>
                    <a:bodyPr/>
                    <a:lstStyle/>
                    <a:p>
                      <a:pPr algn="l" fontAlgn="ctr"/>
                      <a:r>
                        <a:rPr lang="es-MX" sz="2200" u="none" strike="noStrike" dirty="0">
                          <a:effectLst/>
                        </a:rPr>
                        <a:t>XIV. Convocatorias para cargos públicos</a:t>
                      </a:r>
                      <a:endParaRPr lang="es-MX" sz="2200" b="0" i="0" u="none" strike="noStrike" dirty="0">
                        <a:solidFill>
                          <a:srgbClr val="000000"/>
                        </a:solidFill>
                        <a:effectLst/>
                        <a:latin typeface="Calibri" panose="020F0502020204030204" pitchFamily="34" charset="0"/>
                      </a:endParaRPr>
                    </a:p>
                  </a:txBody>
                  <a:tcPr marL="7703" marR="7703" marT="7703" marB="0" anchor="ctr"/>
                </a:tc>
                <a:extLst>
                  <a:ext uri="{0D108BD9-81ED-4DB2-BD59-A6C34878D82A}">
                    <a16:rowId xmlns:a16="http://schemas.microsoft.com/office/drawing/2014/main" val="3254997625"/>
                  </a:ext>
                </a:extLst>
              </a:tr>
              <a:tr h="444312">
                <a:tc>
                  <a:txBody>
                    <a:bodyPr/>
                    <a:lstStyle/>
                    <a:p>
                      <a:pPr algn="ctr" fontAlgn="b"/>
                      <a:r>
                        <a:rPr lang="es-MX" sz="2200" u="none" strike="noStrike">
                          <a:effectLst/>
                        </a:rPr>
                        <a:t>3</a:t>
                      </a:r>
                      <a:endParaRPr lang="es-MX" sz="2200" b="0" i="0" u="none" strike="noStrike">
                        <a:solidFill>
                          <a:srgbClr val="000000"/>
                        </a:solidFill>
                        <a:effectLst/>
                        <a:latin typeface="Calibri" panose="020F0502020204030204" pitchFamily="34" charset="0"/>
                      </a:endParaRPr>
                    </a:p>
                  </a:txBody>
                  <a:tcPr marL="7703" marR="7703" marT="7703" marB="0" anchor="b"/>
                </a:tc>
                <a:tc>
                  <a:txBody>
                    <a:bodyPr/>
                    <a:lstStyle/>
                    <a:p>
                      <a:pPr algn="l" fontAlgn="ctr"/>
                      <a:r>
                        <a:rPr lang="es-MX" sz="2200" u="none" strike="noStrike" dirty="0">
                          <a:effectLst/>
                        </a:rPr>
                        <a:t>V. Indicadores de interés público</a:t>
                      </a:r>
                      <a:endParaRPr lang="es-MX" sz="2200" b="0" i="0" u="none" strike="noStrike" dirty="0">
                        <a:solidFill>
                          <a:srgbClr val="000000"/>
                        </a:solidFill>
                        <a:effectLst/>
                        <a:latin typeface="Calibri" panose="020F0502020204030204" pitchFamily="34" charset="0"/>
                      </a:endParaRPr>
                    </a:p>
                  </a:txBody>
                  <a:tcPr marL="7703" marR="7703" marT="7703" marB="0" anchor="ctr"/>
                </a:tc>
                <a:tc>
                  <a:txBody>
                    <a:bodyPr/>
                    <a:lstStyle/>
                    <a:p>
                      <a:pPr algn="ctr" fontAlgn="b"/>
                      <a:r>
                        <a:rPr lang="es-MX" sz="2200" u="none" strike="noStrike">
                          <a:effectLst/>
                        </a:rPr>
                        <a:t>13</a:t>
                      </a:r>
                      <a:endParaRPr lang="es-MX" sz="2200" b="0" i="0" u="none" strike="noStrike">
                        <a:solidFill>
                          <a:srgbClr val="000000"/>
                        </a:solidFill>
                        <a:effectLst/>
                        <a:latin typeface="Calibri" panose="020F0502020204030204" pitchFamily="34" charset="0"/>
                      </a:endParaRPr>
                    </a:p>
                  </a:txBody>
                  <a:tcPr marL="7703" marR="7703" marT="7703" marB="0" anchor="b"/>
                </a:tc>
                <a:tc>
                  <a:txBody>
                    <a:bodyPr/>
                    <a:lstStyle/>
                    <a:p>
                      <a:pPr algn="l" fontAlgn="ctr"/>
                      <a:r>
                        <a:rPr lang="es-MX" sz="2200" u="none" strike="noStrike" dirty="0">
                          <a:effectLst/>
                        </a:rPr>
                        <a:t>XV. Programas sociales </a:t>
                      </a:r>
                      <a:endParaRPr lang="es-MX" sz="2200" b="0" i="0" u="none" strike="noStrike" dirty="0">
                        <a:solidFill>
                          <a:srgbClr val="000000"/>
                        </a:solidFill>
                        <a:effectLst/>
                        <a:latin typeface="Calibri" panose="020F0502020204030204" pitchFamily="34" charset="0"/>
                      </a:endParaRPr>
                    </a:p>
                  </a:txBody>
                  <a:tcPr marL="7703" marR="7703" marT="7703" marB="0" anchor="ctr"/>
                </a:tc>
                <a:extLst>
                  <a:ext uri="{0D108BD9-81ED-4DB2-BD59-A6C34878D82A}">
                    <a16:rowId xmlns:a16="http://schemas.microsoft.com/office/drawing/2014/main" val="228843307"/>
                  </a:ext>
                </a:extLst>
              </a:tr>
              <a:tr h="225232">
                <a:tc>
                  <a:txBody>
                    <a:bodyPr/>
                    <a:lstStyle/>
                    <a:p>
                      <a:pPr algn="ctr" fontAlgn="b"/>
                      <a:r>
                        <a:rPr lang="es-MX" sz="2200" u="none" strike="noStrike">
                          <a:effectLst/>
                        </a:rPr>
                        <a:t>4</a:t>
                      </a:r>
                      <a:endParaRPr lang="es-MX" sz="2200" b="0" i="0" u="none" strike="noStrike">
                        <a:solidFill>
                          <a:srgbClr val="000000"/>
                        </a:solidFill>
                        <a:effectLst/>
                        <a:latin typeface="Calibri" panose="020F0502020204030204" pitchFamily="34" charset="0"/>
                      </a:endParaRPr>
                    </a:p>
                  </a:txBody>
                  <a:tcPr marL="7703" marR="7703" marT="7703" marB="0" anchor="b"/>
                </a:tc>
                <a:tc>
                  <a:txBody>
                    <a:bodyPr/>
                    <a:lstStyle/>
                    <a:p>
                      <a:pPr algn="l" fontAlgn="ctr"/>
                      <a:r>
                        <a:rPr lang="es-MX" sz="2200" u="none" strike="noStrike">
                          <a:effectLst/>
                        </a:rPr>
                        <a:t>VI. Indicadores</a:t>
                      </a: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ctr" fontAlgn="b"/>
                      <a:r>
                        <a:rPr lang="es-MX" sz="2200" u="none" strike="noStrike">
                          <a:effectLst/>
                        </a:rPr>
                        <a:t>14</a:t>
                      </a:r>
                      <a:endParaRPr lang="es-MX" sz="2200" b="0" i="0" u="none" strike="noStrike">
                        <a:solidFill>
                          <a:srgbClr val="000000"/>
                        </a:solidFill>
                        <a:effectLst/>
                        <a:latin typeface="Calibri" panose="020F0502020204030204" pitchFamily="34" charset="0"/>
                      </a:endParaRPr>
                    </a:p>
                  </a:txBody>
                  <a:tcPr marL="7703" marR="7703" marT="7703" marB="0" anchor="b"/>
                </a:tc>
                <a:tc>
                  <a:txBody>
                    <a:bodyPr/>
                    <a:lstStyle/>
                    <a:p>
                      <a:pPr algn="l" fontAlgn="ctr"/>
                      <a:r>
                        <a:rPr lang="es-MX" sz="2200" u="none" strike="noStrike" dirty="0">
                          <a:effectLst/>
                        </a:rPr>
                        <a:t>XVII. Información curricular</a:t>
                      </a:r>
                      <a:endParaRPr lang="es-MX" sz="2200" b="0" i="0" u="none" strike="noStrike" dirty="0">
                        <a:solidFill>
                          <a:srgbClr val="000000"/>
                        </a:solidFill>
                        <a:effectLst/>
                        <a:latin typeface="Calibri" panose="020F0502020204030204" pitchFamily="34" charset="0"/>
                      </a:endParaRPr>
                    </a:p>
                  </a:txBody>
                  <a:tcPr marL="7703" marR="7703" marT="7703" marB="0" anchor="ctr"/>
                </a:tc>
                <a:extLst>
                  <a:ext uri="{0D108BD9-81ED-4DB2-BD59-A6C34878D82A}">
                    <a16:rowId xmlns:a16="http://schemas.microsoft.com/office/drawing/2014/main" val="3251324644"/>
                  </a:ext>
                </a:extLst>
              </a:tr>
              <a:tr h="225232">
                <a:tc>
                  <a:txBody>
                    <a:bodyPr/>
                    <a:lstStyle/>
                    <a:p>
                      <a:pPr algn="ctr" fontAlgn="b"/>
                      <a:r>
                        <a:rPr lang="es-MX" sz="2200" u="none" strike="noStrike">
                          <a:effectLst/>
                        </a:rPr>
                        <a:t>5</a:t>
                      </a:r>
                      <a:endParaRPr lang="es-MX" sz="2200" b="0" i="0" u="none" strike="noStrike">
                        <a:solidFill>
                          <a:srgbClr val="000000"/>
                        </a:solidFill>
                        <a:effectLst/>
                        <a:latin typeface="Calibri" panose="020F0502020204030204" pitchFamily="34" charset="0"/>
                      </a:endParaRPr>
                    </a:p>
                  </a:txBody>
                  <a:tcPr marL="7703" marR="7703" marT="7703" marB="0" anchor="b"/>
                </a:tc>
                <a:tc>
                  <a:txBody>
                    <a:bodyPr/>
                    <a:lstStyle/>
                    <a:p>
                      <a:pPr algn="l" fontAlgn="ctr"/>
                      <a:r>
                        <a:rPr lang="es-MX" sz="2200" u="none" strike="noStrike">
                          <a:effectLst/>
                        </a:rPr>
                        <a:t>VII. Directorio</a:t>
                      </a: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ctr" fontAlgn="b"/>
                      <a:r>
                        <a:rPr lang="es-MX" sz="2200" u="none" strike="noStrike">
                          <a:effectLst/>
                        </a:rPr>
                        <a:t>15</a:t>
                      </a:r>
                      <a:endParaRPr lang="es-MX" sz="2200" b="0" i="0" u="none" strike="noStrike">
                        <a:solidFill>
                          <a:srgbClr val="000000"/>
                        </a:solidFill>
                        <a:effectLst/>
                        <a:latin typeface="Calibri" panose="020F0502020204030204" pitchFamily="34" charset="0"/>
                      </a:endParaRPr>
                    </a:p>
                  </a:txBody>
                  <a:tcPr marL="7703" marR="7703" marT="7703" marB="0" anchor="b"/>
                </a:tc>
                <a:tc>
                  <a:txBody>
                    <a:bodyPr/>
                    <a:lstStyle/>
                    <a:p>
                      <a:pPr algn="l" fontAlgn="ctr"/>
                      <a:r>
                        <a:rPr lang="pt-BR" sz="2200" u="none" strike="noStrike" dirty="0">
                          <a:effectLst/>
                        </a:rPr>
                        <a:t>XVIII. Servidores/as públicos/as sancionados/as</a:t>
                      </a:r>
                      <a:endParaRPr lang="pt-BR" sz="2200" b="0" i="0" u="none" strike="noStrike" dirty="0">
                        <a:solidFill>
                          <a:srgbClr val="000000"/>
                        </a:solidFill>
                        <a:effectLst/>
                        <a:latin typeface="Calibri" panose="020F0502020204030204" pitchFamily="34" charset="0"/>
                      </a:endParaRPr>
                    </a:p>
                  </a:txBody>
                  <a:tcPr marL="7703" marR="7703" marT="7703" marB="0" anchor="ctr"/>
                </a:tc>
                <a:extLst>
                  <a:ext uri="{0D108BD9-81ED-4DB2-BD59-A6C34878D82A}">
                    <a16:rowId xmlns:a16="http://schemas.microsoft.com/office/drawing/2014/main" val="53305183"/>
                  </a:ext>
                </a:extLst>
              </a:tr>
              <a:tr h="225232">
                <a:tc>
                  <a:txBody>
                    <a:bodyPr/>
                    <a:lstStyle/>
                    <a:p>
                      <a:pPr algn="ctr" fontAlgn="b"/>
                      <a:r>
                        <a:rPr lang="es-MX" sz="2200" u="none" strike="noStrike">
                          <a:effectLst/>
                        </a:rPr>
                        <a:t>6</a:t>
                      </a:r>
                      <a:endParaRPr lang="es-MX" sz="2200" b="0" i="0" u="none" strike="noStrike">
                        <a:solidFill>
                          <a:srgbClr val="000000"/>
                        </a:solidFill>
                        <a:effectLst/>
                        <a:latin typeface="Calibri" panose="020F0502020204030204" pitchFamily="34" charset="0"/>
                      </a:endParaRPr>
                    </a:p>
                  </a:txBody>
                  <a:tcPr marL="7703" marR="7703" marT="7703" marB="0" anchor="b"/>
                </a:tc>
                <a:tc>
                  <a:txBody>
                    <a:bodyPr/>
                    <a:lstStyle/>
                    <a:p>
                      <a:pPr algn="l" fontAlgn="ctr"/>
                      <a:r>
                        <a:rPr lang="es-MX" sz="2200" u="none" strike="noStrike">
                          <a:effectLst/>
                        </a:rPr>
                        <a:t>VIII. Remuneraciones</a:t>
                      </a: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ctr" fontAlgn="b"/>
                      <a:r>
                        <a:rPr lang="es-MX" sz="2200" u="none" strike="noStrike">
                          <a:effectLst/>
                        </a:rPr>
                        <a:t>16</a:t>
                      </a:r>
                      <a:endParaRPr lang="es-MX" sz="2200" b="0" i="0" u="none" strike="noStrike">
                        <a:solidFill>
                          <a:srgbClr val="000000"/>
                        </a:solidFill>
                        <a:effectLst/>
                        <a:latin typeface="Calibri" panose="020F0502020204030204" pitchFamily="34" charset="0"/>
                      </a:endParaRPr>
                    </a:p>
                  </a:txBody>
                  <a:tcPr marL="7703" marR="7703" marT="7703" marB="0" anchor="b"/>
                </a:tc>
                <a:tc>
                  <a:txBody>
                    <a:bodyPr/>
                    <a:lstStyle/>
                    <a:p>
                      <a:pPr algn="l" fontAlgn="ctr"/>
                      <a:r>
                        <a:rPr lang="es-MX" sz="2200" u="none" strike="noStrike" dirty="0">
                          <a:effectLst/>
                        </a:rPr>
                        <a:t>XIX. Servicios</a:t>
                      </a:r>
                      <a:endParaRPr lang="es-MX" sz="2200" b="0" i="0" u="none" strike="noStrike" dirty="0">
                        <a:solidFill>
                          <a:srgbClr val="000000"/>
                        </a:solidFill>
                        <a:effectLst/>
                        <a:latin typeface="Calibri" panose="020F0502020204030204" pitchFamily="34" charset="0"/>
                      </a:endParaRPr>
                    </a:p>
                  </a:txBody>
                  <a:tcPr marL="7703" marR="7703" marT="7703" marB="0" anchor="ctr"/>
                </a:tc>
                <a:extLst>
                  <a:ext uri="{0D108BD9-81ED-4DB2-BD59-A6C34878D82A}">
                    <a16:rowId xmlns:a16="http://schemas.microsoft.com/office/drawing/2014/main" val="3289945208"/>
                  </a:ext>
                </a:extLst>
              </a:tr>
              <a:tr h="444312">
                <a:tc>
                  <a:txBody>
                    <a:bodyPr/>
                    <a:lstStyle/>
                    <a:p>
                      <a:pPr algn="ctr" fontAlgn="b"/>
                      <a:r>
                        <a:rPr lang="es-MX" sz="2200" u="none" strike="noStrike">
                          <a:effectLst/>
                        </a:rPr>
                        <a:t>7</a:t>
                      </a:r>
                      <a:endParaRPr lang="es-MX" sz="2200" b="0" i="0" u="none" strike="noStrike">
                        <a:solidFill>
                          <a:srgbClr val="000000"/>
                        </a:solidFill>
                        <a:effectLst/>
                        <a:latin typeface="Calibri" panose="020F0502020204030204" pitchFamily="34" charset="0"/>
                      </a:endParaRPr>
                    </a:p>
                  </a:txBody>
                  <a:tcPr marL="7703" marR="7703" marT="7703" marB="0" anchor="b"/>
                </a:tc>
                <a:tc>
                  <a:txBody>
                    <a:bodyPr/>
                    <a:lstStyle/>
                    <a:p>
                      <a:pPr algn="l" fontAlgn="ctr"/>
                      <a:r>
                        <a:rPr lang="es-MX" sz="2200" u="none" strike="noStrike">
                          <a:effectLst/>
                        </a:rPr>
                        <a:t>IX. Viáticos</a:t>
                      </a: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ctr" fontAlgn="b"/>
                      <a:r>
                        <a:rPr lang="es-MX" sz="2200" u="none" strike="noStrike">
                          <a:effectLst/>
                        </a:rPr>
                        <a:t>17</a:t>
                      </a:r>
                      <a:endParaRPr lang="es-MX" sz="2200" b="0" i="0" u="none" strike="noStrike">
                        <a:solidFill>
                          <a:srgbClr val="000000"/>
                        </a:solidFill>
                        <a:effectLst/>
                        <a:latin typeface="Calibri" panose="020F0502020204030204" pitchFamily="34" charset="0"/>
                      </a:endParaRPr>
                    </a:p>
                  </a:txBody>
                  <a:tcPr marL="7703" marR="7703" marT="7703" marB="0" anchor="b"/>
                </a:tc>
                <a:tc>
                  <a:txBody>
                    <a:bodyPr/>
                    <a:lstStyle/>
                    <a:p>
                      <a:pPr algn="l" fontAlgn="ctr"/>
                      <a:r>
                        <a:rPr lang="es-MX" sz="2200" u="none" strike="noStrike" dirty="0">
                          <a:effectLst/>
                        </a:rPr>
                        <a:t>XX. Trámites</a:t>
                      </a:r>
                      <a:endParaRPr lang="es-MX" sz="2200" b="0" i="0" u="none" strike="noStrike" dirty="0">
                        <a:solidFill>
                          <a:srgbClr val="000000"/>
                        </a:solidFill>
                        <a:effectLst/>
                        <a:latin typeface="Calibri" panose="020F0502020204030204" pitchFamily="34" charset="0"/>
                      </a:endParaRPr>
                    </a:p>
                  </a:txBody>
                  <a:tcPr marL="7703" marR="7703" marT="7703" marB="0" anchor="ctr"/>
                </a:tc>
                <a:extLst>
                  <a:ext uri="{0D108BD9-81ED-4DB2-BD59-A6C34878D82A}">
                    <a16:rowId xmlns:a16="http://schemas.microsoft.com/office/drawing/2014/main" val="822444836"/>
                  </a:ext>
                </a:extLst>
              </a:tr>
              <a:tr h="410440">
                <a:tc>
                  <a:txBody>
                    <a:bodyPr/>
                    <a:lstStyle/>
                    <a:p>
                      <a:pPr algn="ctr" fontAlgn="b"/>
                      <a:r>
                        <a:rPr lang="es-MX" sz="2200" u="none" strike="noStrike">
                          <a:effectLst/>
                        </a:rPr>
                        <a:t>8</a:t>
                      </a:r>
                      <a:endParaRPr lang="es-MX" sz="2200" b="0" i="0" u="none" strike="noStrike">
                        <a:solidFill>
                          <a:srgbClr val="000000"/>
                        </a:solidFill>
                        <a:effectLst/>
                        <a:latin typeface="Calibri" panose="020F0502020204030204" pitchFamily="34" charset="0"/>
                      </a:endParaRPr>
                    </a:p>
                  </a:txBody>
                  <a:tcPr marL="7703" marR="7703" marT="7703" marB="0" anchor="b"/>
                </a:tc>
                <a:tc>
                  <a:txBody>
                    <a:bodyPr/>
                    <a:lstStyle/>
                    <a:p>
                      <a:pPr algn="l" fontAlgn="ctr"/>
                      <a:r>
                        <a:rPr lang="es-MX" sz="2200" u="none" strike="noStrike" dirty="0">
                          <a:effectLst/>
                        </a:rPr>
                        <a:t>X. Total de plazas</a:t>
                      </a:r>
                      <a:endParaRPr lang="es-MX" sz="2200" b="0" i="0" u="none" strike="noStrike" dirty="0">
                        <a:solidFill>
                          <a:srgbClr val="000000"/>
                        </a:solidFill>
                        <a:effectLst/>
                        <a:latin typeface="Calibri" panose="020F0502020204030204" pitchFamily="34" charset="0"/>
                      </a:endParaRPr>
                    </a:p>
                  </a:txBody>
                  <a:tcPr marL="7703" marR="7703" marT="7703" marB="0" anchor="ctr"/>
                </a:tc>
                <a:tc>
                  <a:txBody>
                    <a:bodyPr/>
                    <a:lstStyle/>
                    <a:p>
                      <a:pPr algn="ctr" fontAlgn="b"/>
                      <a:r>
                        <a:rPr lang="es-MX" sz="2200" u="none" strike="noStrike">
                          <a:effectLst/>
                        </a:rPr>
                        <a:t>18</a:t>
                      </a:r>
                      <a:endParaRPr lang="es-MX" sz="2200" b="0" i="0" u="none" strike="noStrike">
                        <a:solidFill>
                          <a:srgbClr val="000000"/>
                        </a:solidFill>
                        <a:effectLst/>
                        <a:latin typeface="Calibri" panose="020F0502020204030204" pitchFamily="34" charset="0"/>
                      </a:endParaRPr>
                    </a:p>
                  </a:txBody>
                  <a:tcPr marL="7703" marR="7703" marT="7703" marB="0" anchor="b"/>
                </a:tc>
                <a:tc>
                  <a:txBody>
                    <a:bodyPr/>
                    <a:lstStyle/>
                    <a:p>
                      <a:pPr algn="l" fontAlgn="ctr"/>
                      <a:r>
                        <a:rPr lang="es-MX" sz="2200" u="none" strike="noStrike" dirty="0">
                          <a:effectLst/>
                        </a:rPr>
                        <a:t>XXIII. Gastos de comunicación social</a:t>
                      </a:r>
                      <a:endParaRPr lang="es-MX" sz="2200" b="0" i="0" u="none" strike="noStrike" dirty="0">
                        <a:solidFill>
                          <a:srgbClr val="000000"/>
                        </a:solidFill>
                        <a:effectLst/>
                        <a:latin typeface="Calibri" panose="020F0502020204030204" pitchFamily="34" charset="0"/>
                      </a:endParaRPr>
                    </a:p>
                  </a:txBody>
                  <a:tcPr marL="7703" marR="7703" marT="7703" marB="0" anchor="ctr"/>
                </a:tc>
                <a:extLst>
                  <a:ext uri="{0D108BD9-81ED-4DB2-BD59-A6C34878D82A}">
                    <a16:rowId xmlns:a16="http://schemas.microsoft.com/office/drawing/2014/main" val="3342787988"/>
                  </a:ext>
                </a:extLst>
              </a:tr>
              <a:tr h="444312">
                <a:tc>
                  <a:txBody>
                    <a:bodyPr/>
                    <a:lstStyle/>
                    <a:p>
                      <a:pPr algn="ctr" fontAlgn="b"/>
                      <a:r>
                        <a:rPr lang="es-MX" sz="2200" u="none" strike="noStrike">
                          <a:effectLst/>
                        </a:rPr>
                        <a:t>9</a:t>
                      </a:r>
                      <a:endParaRPr lang="es-MX" sz="2200" b="0" i="0" u="none" strike="noStrike">
                        <a:solidFill>
                          <a:srgbClr val="000000"/>
                        </a:solidFill>
                        <a:effectLst/>
                        <a:latin typeface="Calibri" panose="020F0502020204030204" pitchFamily="34" charset="0"/>
                      </a:endParaRPr>
                    </a:p>
                  </a:txBody>
                  <a:tcPr marL="7703" marR="7703" marT="7703" marB="0" anchor="b"/>
                </a:tc>
                <a:tc>
                  <a:txBody>
                    <a:bodyPr/>
                    <a:lstStyle/>
                    <a:p>
                      <a:pPr algn="l" fontAlgn="ctr"/>
                      <a:r>
                        <a:rPr lang="es-MX" sz="2200" u="none" strike="noStrike">
                          <a:effectLst/>
                        </a:rPr>
                        <a:t>XI. Honorarios</a:t>
                      </a: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ctr" fontAlgn="ctr"/>
                      <a:r>
                        <a:rPr lang="es-MX" sz="2200" u="none" strike="noStrike">
                          <a:effectLst/>
                        </a:rPr>
                        <a:t>19</a:t>
                      </a: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l" fontAlgn="ctr"/>
                      <a:r>
                        <a:rPr lang="es-MX" sz="2200" u="none" strike="noStrike" dirty="0">
                          <a:effectLst/>
                        </a:rPr>
                        <a:t>XXIV. Resultados de auditorías</a:t>
                      </a:r>
                      <a:endParaRPr lang="es-MX" sz="2200" b="0" i="0" u="none" strike="noStrike" dirty="0">
                        <a:solidFill>
                          <a:srgbClr val="000000"/>
                        </a:solidFill>
                        <a:effectLst/>
                        <a:latin typeface="Calibri" panose="020F0502020204030204" pitchFamily="34" charset="0"/>
                      </a:endParaRPr>
                    </a:p>
                  </a:txBody>
                  <a:tcPr marL="7703" marR="7703" marT="7703" marB="0" anchor="ctr"/>
                </a:tc>
                <a:extLst>
                  <a:ext uri="{0D108BD9-81ED-4DB2-BD59-A6C34878D82A}">
                    <a16:rowId xmlns:a16="http://schemas.microsoft.com/office/drawing/2014/main" val="3498094447"/>
                  </a:ext>
                </a:extLst>
              </a:tr>
              <a:tr h="225232">
                <a:tc>
                  <a:txBody>
                    <a:bodyPr/>
                    <a:lstStyle/>
                    <a:p>
                      <a:pPr algn="ctr" fontAlgn="b"/>
                      <a:r>
                        <a:rPr lang="es-MX" sz="2200" u="none" strike="noStrike">
                          <a:effectLst/>
                        </a:rPr>
                        <a:t>10</a:t>
                      </a:r>
                      <a:endParaRPr lang="es-MX" sz="2200" b="0" i="0" u="none" strike="noStrike">
                        <a:solidFill>
                          <a:srgbClr val="000000"/>
                        </a:solidFill>
                        <a:effectLst/>
                        <a:latin typeface="Calibri" panose="020F0502020204030204" pitchFamily="34" charset="0"/>
                      </a:endParaRPr>
                    </a:p>
                  </a:txBody>
                  <a:tcPr marL="7703" marR="7703" marT="7703" marB="0" anchor="b"/>
                </a:tc>
                <a:tc>
                  <a:txBody>
                    <a:bodyPr/>
                    <a:lstStyle/>
                    <a:p>
                      <a:pPr algn="l" fontAlgn="ctr"/>
                      <a:r>
                        <a:rPr lang="es-MX" sz="2200" u="none" strike="noStrike">
                          <a:effectLst/>
                        </a:rPr>
                        <a:t>XII. Declaraciones patrimoniales</a:t>
                      </a: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ctr" fontAlgn="ct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l" fontAlgn="ctr"/>
                      <a:endParaRPr lang="es-MX" sz="2200" b="0" i="0" u="none" strike="noStrike" dirty="0">
                        <a:solidFill>
                          <a:srgbClr val="000000"/>
                        </a:solidFill>
                        <a:effectLst/>
                        <a:latin typeface="Calibri" panose="020F0502020204030204" pitchFamily="34" charset="0"/>
                      </a:endParaRPr>
                    </a:p>
                  </a:txBody>
                  <a:tcPr marL="7703" marR="7703" marT="7703" marB="0" anchor="ctr"/>
                </a:tc>
                <a:extLst>
                  <a:ext uri="{0D108BD9-81ED-4DB2-BD59-A6C34878D82A}">
                    <a16:rowId xmlns:a16="http://schemas.microsoft.com/office/drawing/2014/main" val="1421782574"/>
                  </a:ext>
                </a:extLst>
              </a:tr>
              <a:tr h="225232">
                <a:tc>
                  <a:txBody>
                    <a:bodyPr/>
                    <a:lstStyle/>
                    <a:p>
                      <a:pPr algn="ctr" fontAlgn="b"/>
                      <a:endParaRPr lang="es-MX" sz="2200" b="0" i="0" u="none" strike="noStrike" dirty="0">
                        <a:solidFill>
                          <a:srgbClr val="000000"/>
                        </a:solidFill>
                        <a:effectLst/>
                        <a:latin typeface="Calibri" panose="020F0502020204030204" pitchFamily="34" charset="0"/>
                      </a:endParaRPr>
                    </a:p>
                  </a:txBody>
                  <a:tcPr marL="7703" marR="7703" marT="7703" marB="0" anchor="b"/>
                </a:tc>
                <a:tc>
                  <a:txBody>
                    <a:bodyPr/>
                    <a:lstStyle/>
                    <a:p>
                      <a:pPr algn="l" fontAlgn="ct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ctr" fontAlgn="ct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l" fontAlgn="ctr"/>
                      <a:endParaRPr lang="es-MX" sz="2200" b="0" i="0" u="none" strike="noStrike" dirty="0">
                        <a:solidFill>
                          <a:srgbClr val="000000"/>
                        </a:solidFill>
                        <a:effectLst/>
                        <a:latin typeface="Calibri" panose="020F0502020204030204" pitchFamily="34" charset="0"/>
                      </a:endParaRPr>
                    </a:p>
                  </a:txBody>
                  <a:tcPr marL="7703" marR="7703" marT="7703" marB="0" anchor="ctr"/>
                </a:tc>
                <a:extLst>
                  <a:ext uri="{0D108BD9-81ED-4DB2-BD59-A6C34878D82A}">
                    <a16:rowId xmlns:a16="http://schemas.microsoft.com/office/drawing/2014/main" val="46608410"/>
                  </a:ext>
                </a:extLst>
              </a:tr>
            </a:tbl>
          </a:graphicData>
        </a:graphic>
      </p:graphicFrame>
    </p:spTree>
    <p:extLst>
      <p:ext uri="{BB962C8B-B14F-4D97-AF65-F5344CB8AC3E}">
        <p14:creationId xmlns:p14="http://schemas.microsoft.com/office/powerpoint/2010/main" val="3151267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0"/>
            <a:ext cx="10045791" cy="7740200"/>
          </a:xfrm>
          <a:prstGeom prst="rect">
            <a:avLst/>
          </a:prstGeom>
          <a:ln>
            <a:solidFill>
              <a:schemeClr val="accent3">
                <a:lumMod val="50000"/>
              </a:schemeClr>
            </a:solidFill>
          </a:ln>
        </p:spPr>
      </p:pic>
      <p:sp>
        <p:nvSpPr>
          <p:cNvPr id="3" name="CuadroTexto 2">
            <a:extLst>
              <a:ext uri="{FF2B5EF4-FFF2-40B4-BE49-F238E27FC236}">
                <a16:creationId xmlns:a16="http://schemas.microsoft.com/office/drawing/2014/main" id="{92C16797-C6C6-A644-1B1E-15384378B8E6}"/>
              </a:ext>
            </a:extLst>
          </p:cNvPr>
          <p:cNvSpPr txBox="1"/>
          <p:nvPr/>
        </p:nvSpPr>
        <p:spPr>
          <a:xfrm>
            <a:off x="-1" y="175707"/>
            <a:ext cx="9343331" cy="584775"/>
          </a:xfrm>
          <a:prstGeom prst="rect">
            <a:avLst/>
          </a:prstGeom>
          <a:noFill/>
        </p:spPr>
        <p:txBody>
          <a:bodyPr wrap="square" rtlCol="0">
            <a:spAutoFit/>
          </a:bodyPr>
          <a:lstStyle/>
          <a:p>
            <a:r>
              <a:rPr lang="es-MX" sz="3200" b="1" dirty="0">
                <a:solidFill>
                  <a:schemeClr val="bg1"/>
                </a:solidFill>
                <a:latin typeface="Arial" panose="020B0604020202020204" pitchFamily="34" charset="0"/>
                <a:cs typeface="Arial" panose="020B0604020202020204" pitchFamily="34" charset="0"/>
              </a:rPr>
              <a:t>Obligaciones comunes con modificaciones</a:t>
            </a:r>
          </a:p>
        </p:txBody>
      </p:sp>
      <p:graphicFrame>
        <p:nvGraphicFramePr>
          <p:cNvPr id="2" name="Tabla 1">
            <a:extLst>
              <a:ext uri="{FF2B5EF4-FFF2-40B4-BE49-F238E27FC236}">
                <a16:creationId xmlns:a16="http://schemas.microsoft.com/office/drawing/2014/main" id="{BAB09B2D-9924-0FC4-E29E-5077BB606965}"/>
              </a:ext>
            </a:extLst>
          </p:cNvPr>
          <p:cNvGraphicFramePr>
            <a:graphicFrameLocks noGrp="1"/>
          </p:cNvGraphicFramePr>
          <p:nvPr>
            <p:extLst>
              <p:ext uri="{D42A27DB-BD31-4B8C-83A1-F6EECF244321}">
                <p14:modId xmlns:p14="http://schemas.microsoft.com/office/powerpoint/2010/main" val="140324053"/>
              </p:ext>
            </p:extLst>
          </p:nvPr>
        </p:nvGraphicFramePr>
        <p:xfrm>
          <a:off x="198314" y="1417540"/>
          <a:ext cx="9595359" cy="6145641"/>
        </p:xfrm>
        <a:graphic>
          <a:graphicData uri="http://schemas.openxmlformats.org/drawingml/2006/table">
            <a:tbl>
              <a:tblPr>
                <a:tableStyleId>{5C22544A-7EE6-4342-B048-85BDC9FD1C3A}</a:tableStyleId>
              </a:tblPr>
              <a:tblGrid>
                <a:gridCol w="647973">
                  <a:extLst>
                    <a:ext uri="{9D8B030D-6E8A-4147-A177-3AD203B41FA5}">
                      <a16:colId xmlns:a16="http://schemas.microsoft.com/office/drawing/2014/main" val="220273514"/>
                    </a:ext>
                  </a:extLst>
                </a:gridCol>
                <a:gridCol w="3758225">
                  <a:extLst>
                    <a:ext uri="{9D8B030D-6E8A-4147-A177-3AD203B41FA5}">
                      <a16:colId xmlns:a16="http://schemas.microsoft.com/office/drawing/2014/main" val="3826757778"/>
                    </a:ext>
                  </a:extLst>
                </a:gridCol>
                <a:gridCol w="566973">
                  <a:extLst>
                    <a:ext uri="{9D8B030D-6E8A-4147-A177-3AD203B41FA5}">
                      <a16:colId xmlns:a16="http://schemas.microsoft.com/office/drawing/2014/main" val="3679198401"/>
                    </a:ext>
                  </a:extLst>
                </a:gridCol>
                <a:gridCol w="4622188">
                  <a:extLst>
                    <a:ext uri="{9D8B030D-6E8A-4147-A177-3AD203B41FA5}">
                      <a16:colId xmlns:a16="http://schemas.microsoft.com/office/drawing/2014/main" val="3262042641"/>
                    </a:ext>
                  </a:extLst>
                </a:gridCol>
              </a:tblGrid>
              <a:tr h="543058">
                <a:tc gridSpan="4">
                  <a:txBody>
                    <a:bodyPr/>
                    <a:lstStyle/>
                    <a:p>
                      <a:pPr algn="ctr" fontAlgn="b"/>
                      <a:r>
                        <a:rPr lang="es-MX" sz="2200" b="1" u="none" strike="noStrike" dirty="0">
                          <a:effectLst/>
                        </a:rPr>
                        <a:t>Artículo 70 LGTAIP</a:t>
                      </a:r>
                      <a:endParaRPr lang="es-MX" sz="2200" b="1" i="0" u="none" strike="noStrike" dirty="0">
                        <a:solidFill>
                          <a:srgbClr val="FFFFFF"/>
                        </a:solidFill>
                        <a:effectLst/>
                        <a:latin typeface="Calibri" panose="020F0502020204030204" pitchFamily="34" charset="0"/>
                      </a:endParaRPr>
                    </a:p>
                  </a:txBody>
                  <a:tcPr marL="7703" marR="7703" marT="7703" marB="0" anchor="ct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893960141"/>
                  </a:ext>
                </a:extLst>
              </a:tr>
              <a:tr h="504056">
                <a:tc>
                  <a:txBody>
                    <a:bodyPr/>
                    <a:lstStyle/>
                    <a:p>
                      <a:pPr algn="ctr" fontAlgn="b"/>
                      <a:r>
                        <a:rPr lang="es-MX" sz="2200" b="1" u="none" strike="noStrike" dirty="0">
                          <a:effectLst/>
                        </a:rPr>
                        <a:t>No.</a:t>
                      </a:r>
                      <a:endParaRPr lang="es-MX" sz="2200" b="1" i="0" u="none" strike="noStrike" dirty="0">
                        <a:solidFill>
                          <a:srgbClr val="FFFFFF"/>
                        </a:solidFill>
                        <a:effectLst/>
                        <a:latin typeface="Calibri" panose="020F0502020204030204" pitchFamily="34" charset="0"/>
                      </a:endParaRPr>
                    </a:p>
                  </a:txBody>
                  <a:tcPr marL="7703" marR="7703" marT="7703" marB="0" anchor="ctr"/>
                </a:tc>
                <a:tc>
                  <a:txBody>
                    <a:bodyPr/>
                    <a:lstStyle/>
                    <a:p>
                      <a:pPr algn="ctr" fontAlgn="b"/>
                      <a:r>
                        <a:rPr lang="es-MX" sz="2200" b="1" u="none" strike="noStrike" dirty="0">
                          <a:effectLst/>
                        </a:rPr>
                        <a:t>Obligación </a:t>
                      </a:r>
                      <a:endParaRPr lang="es-MX" sz="2200" b="1" i="0" u="none" strike="noStrike" dirty="0">
                        <a:solidFill>
                          <a:srgbClr val="FFFFFF"/>
                        </a:solidFill>
                        <a:effectLst/>
                        <a:latin typeface="Calibri" panose="020F0502020204030204" pitchFamily="34" charset="0"/>
                      </a:endParaRPr>
                    </a:p>
                  </a:txBody>
                  <a:tcPr marL="7703" marR="7703" marT="7703" marB="0" anchor="ctr"/>
                </a:tc>
                <a:tc>
                  <a:txBody>
                    <a:bodyPr/>
                    <a:lstStyle/>
                    <a:p>
                      <a:pPr algn="ctr" fontAlgn="b"/>
                      <a:r>
                        <a:rPr lang="es-MX" sz="2200" b="1" u="none" strike="noStrike" dirty="0">
                          <a:effectLst/>
                        </a:rPr>
                        <a:t>No.</a:t>
                      </a:r>
                      <a:endParaRPr lang="es-MX" sz="2200" b="1" i="0" u="none" strike="noStrike" dirty="0">
                        <a:solidFill>
                          <a:srgbClr val="FFFFFF"/>
                        </a:solidFill>
                        <a:effectLst/>
                        <a:latin typeface="Calibri" panose="020F0502020204030204" pitchFamily="34" charset="0"/>
                      </a:endParaRPr>
                    </a:p>
                  </a:txBody>
                  <a:tcPr marL="7703" marR="7703" marT="7703" marB="0" anchor="ctr"/>
                </a:tc>
                <a:tc>
                  <a:txBody>
                    <a:bodyPr/>
                    <a:lstStyle/>
                    <a:p>
                      <a:pPr algn="ctr" fontAlgn="b"/>
                      <a:r>
                        <a:rPr lang="es-MX" sz="2200" b="1" u="none" strike="noStrike" dirty="0">
                          <a:effectLst/>
                        </a:rPr>
                        <a:t>Obligación </a:t>
                      </a:r>
                      <a:endParaRPr lang="es-MX" sz="2200" b="1" i="0" u="none" strike="noStrike" dirty="0">
                        <a:solidFill>
                          <a:srgbClr val="FFFFFF"/>
                        </a:solidFill>
                        <a:effectLst/>
                        <a:latin typeface="Calibri" panose="020F0502020204030204" pitchFamily="34" charset="0"/>
                      </a:endParaRPr>
                    </a:p>
                  </a:txBody>
                  <a:tcPr marL="7703" marR="7703" marT="7703" marB="0" anchor="ctr"/>
                </a:tc>
                <a:extLst>
                  <a:ext uri="{0D108BD9-81ED-4DB2-BD59-A6C34878D82A}">
                    <a16:rowId xmlns:a16="http://schemas.microsoft.com/office/drawing/2014/main" val="892407883"/>
                  </a:ext>
                </a:extLst>
              </a:tr>
              <a:tr h="444312">
                <a:tc>
                  <a:txBody>
                    <a:bodyPr/>
                    <a:lstStyle/>
                    <a:p>
                      <a:pPr algn="ctr" fontAlgn="ctr"/>
                      <a:r>
                        <a:rPr lang="es-MX" sz="2200" u="none" strike="noStrike">
                          <a:effectLst/>
                        </a:rPr>
                        <a:t>20</a:t>
                      </a: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l" fontAlgn="ctr"/>
                      <a:r>
                        <a:rPr lang="es-MX" sz="2200" u="none" strike="noStrike" dirty="0">
                          <a:effectLst/>
                        </a:rPr>
                        <a:t>XXVI. Personas a quienes se les asignan recursos públicos</a:t>
                      </a:r>
                      <a:endParaRPr lang="es-MX" sz="2200" b="0" i="0" u="none" strike="noStrike" dirty="0">
                        <a:solidFill>
                          <a:srgbClr val="000000"/>
                        </a:solidFill>
                        <a:effectLst/>
                        <a:latin typeface="Calibri" panose="020F0502020204030204" pitchFamily="34" charset="0"/>
                      </a:endParaRPr>
                    </a:p>
                  </a:txBody>
                  <a:tcPr marL="7703" marR="7703" marT="7703" marB="0" anchor="ctr"/>
                </a:tc>
                <a:tc>
                  <a:txBody>
                    <a:bodyPr/>
                    <a:lstStyle/>
                    <a:p>
                      <a:pPr algn="ctr" fontAlgn="ctr"/>
                      <a:r>
                        <a:rPr lang="es-MX" sz="2200" u="none" strike="noStrike" dirty="0">
                          <a:effectLst/>
                        </a:rPr>
                        <a:t>29</a:t>
                      </a:r>
                      <a:endParaRPr lang="es-MX" sz="2200" b="0" i="0" u="none" strike="noStrike" dirty="0">
                        <a:solidFill>
                          <a:srgbClr val="000000"/>
                        </a:solidFill>
                        <a:effectLst/>
                        <a:latin typeface="Calibri" panose="020F0502020204030204" pitchFamily="34" charset="0"/>
                      </a:endParaRPr>
                    </a:p>
                  </a:txBody>
                  <a:tcPr marL="7703" marR="7703" marT="7703" marB="0" anchor="ctr"/>
                </a:tc>
                <a:tc>
                  <a:txBody>
                    <a:bodyPr/>
                    <a:lstStyle/>
                    <a:p>
                      <a:pPr algn="l" fontAlgn="ctr"/>
                      <a:r>
                        <a:rPr lang="es-MX" sz="2200" u="none" strike="noStrike" dirty="0">
                          <a:effectLst/>
                        </a:rPr>
                        <a:t>XXXVIII. Programas</a:t>
                      </a:r>
                      <a:endParaRPr lang="es-MX" sz="2200" b="0" i="0" u="none" strike="noStrike" dirty="0">
                        <a:solidFill>
                          <a:srgbClr val="000000"/>
                        </a:solidFill>
                        <a:effectLst/>
                        <a:latin typeface="Calibri" panose="020F0502020204030204" pitchFamily="34" charset="0"/>
                      </a:endParaRPr>
                    </a:p>
                  </a:txBody>
                  <a:tcPr marL="7703" marR="7703" marT="7703" marB="0" anchor="ctr"/>
                </a:tc>
                <a:extLst>
                  <a:ext uri="{0D108BD9-81ED-4DB2-BD59-A6C34878D82A}">
                    <a16:rowId xmlns:a16="http://schemas.microsoft.com/office/drawing/2014/main" val="2197565049"/>
                  </a:ext>
                </a:extLst>
              </a:tr>
              <a:tr h="444312">
                <a:tc>
                  <a:txBody>
                    <a:bodyPr/>
                    <a:lstStyle/>
                    <a:p>
                      <a:pPr algn="ctr" fontAlgn="ctr"/>
                      <a:r>
                        <a:rPr lang="es-MX" sz="2200" u="none" strike="noStrike">
                          <a:effectLst/>
                        </a:rPr>
                        <a:t>21</a:t>
                      </a: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l" fontAlgn="ctr"/>
                      <a:r>
                        <a:rPr lang="es-MX" sz="2200" u="none" strike="noStrike" dirty="0">
                          <a:effectLst/>
                        </a:rPr>
                        <a:t>XXVII. Concesiones, contratos, convenios, permisos, licencias</a:t>
                      </a:r>
                      <a:endParaRPr lang="es-MX" sz="2200" b="0" i="0" u="none" strike="noStrike" dirty="0">
                        <a:solidFill>
                          <a:srgbClr val="000000"/>
                        </a:solidFill>
                        <a:effectLst/>
                        <a:latin typeface="Calibri" panose="020F0502020204030204" pitchFamily="34" charset="0"/>
                      </a:endParaRPr>
                    </a:p>
                  </a:txBody>
                  <a:tcPr marL="7703" marR="7703" marT="7703" marB="0" anchor="ctr"/>
                </a:tc>
                <a:tc>
                  <a:txBody>
                    <a:bodyPr/>
                    <a:lstStyle/>
                    <a:p>
                      <a:pPr algn="ctr" fontAlgn="ctr"/>
                      <a:r>
                        <a:rPr lang="es-MX" sz="2200" u="none" strike="noStrike">
                          <a:effectLst/>
                        </a:rPr>
                        <a:t>30</a:t>
                      </a: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l" fontAlgn="ctr"/>
                      <a:r>
                        <a:rPr lang="es-MX" sz="2200" u="none" strike="noStrike" dirty="0" err="1">
                          <a:effectLst/>
                        </a:rPr>
                        <a:t>XXXIX.Actas</a:t>
                      </a:r>
                      <a:r>
                        <a:rPr lang="es-MX" sz="2200" u="none" strike="noStrike" dirty="0">
                          <a:effectLst/>
                        </a:rPr>
                        <a:t> de Comité</a:t>
                      </a:r>
                      <a:endParaRPr lang="es-MX" sz="2200" b="0" i="0" u="none" strike="noStrike" dirty="0">
                        <a:solidFill>
                          <a:srgbClr val="000000"/>
                        </a:solidFill>
                        <a:effectLst/>
                        <a:latin typeface="Calibri" panose="020F0502020204030204" pitchFamily="34" charset="0"/>
                      </a:endParaRPr>
                    </a:p>
                  </a:txBody>
                  <a:tcPr marL="7703" marR="7703" marT="7703" marB="0" anchor="ctr"/>
                </a:tc>
                <a:extLst>
                  <a:ext uri="{0D108BD9-81ED-4DB2-BD59-A6C34878D82A}">
                    <a16:rowId xmlns:a16="http://schemas.microsoft.com/office/drawing/2014/main" val="3254997625"/>
                  </a:ext>
                </a:extLst>
              </a:tr>
              <a:tr h="444312">
                <a:tc>
                  <a:txBody>
                    <a:bodyPr/>
                    <a:lstStyle/>
                    <a:p>
                      <a:pPr algn="ctr" fontAlgn="ctr"/>
                      <a:r>
                        <a:rPr lang="es-MX" sz="2200" u="none" strike="noStrike">
                          <a:effectLst/>
                        </a:rPr>
                        <a:t>22</a:t>
                      </a: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l" fontAlgn="ctr"/>
                      <a:r>
                        <a:rPr lang="es-MX" sz="2200" u="none" strike="noStrike" dirty="0">
                          <a:effectLst/>
                        </a:rPr>
                        <a:t>XXVIII. Licitaciones, invitaciones y adjudicaciones</a:t>
                      </a:r>
                      <a:endParaRPr lang="es-MX" sz="2200" b="0" i="0" u="none" strike="noStrike" dirty="0">
                        <a:solidFill>
                          <a:srgbClr val="000000"/>
                        </a:solidFill>
                        <a:effectLst/>
                        <a:latin typeface="Calibri" panose="020F0502020204030204" pitchFamily="34" charset="0"/>
                      </a:endParaRPr>
                    </a:p>
                  </a:txBody>
                  <a:tcPr marL="7703" marR="7703" marT="7703" marB="0" anchor="ctr"/>
                </a:tc>
                <a:tc>
                  <a:txBody>
                    <a:bodyPr/>
                    <a:lstStyle/>
                    <a:p>
                      <a:pPr algn="ctr" fontAlgn="ctr"/>
                      <a:r>
                        <a:rPr lang="es-MX" sz="2200" u="none" strike="noStrike">
                          <a:effectLst/>
                        </a:rPr>
                        <a:t>31</a:t>
                      </a: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l" fontAlgn="ctr"/>
                      <a:r>
                        <a:rPr lang="es-MX" sz="2200" u="none" strike="noStrike" dirty="0">
                          <a:effectLst/>
                        </a:rPr>
                        <a:t>XLI. Estudios financiados con recursos públicos</a:t>
                      </a:r>
                      <a:endParaRPr lang="es-MX" sz="2200" b="0" i="0" u="none" strike="noStrike" dirty="0">
                        <a:solidFill>
                          <a:srgbClr val="000000"/>
                        </a:solidFill>
                        <a:effectLst/>
                        <a:latin typeface="Calibri" panose="020F0502020204030204" pitchFamily="34" charset="0"/>
                      </a:endParaRPr>
                    </a:p>
                  </a:txBody>
                  <a:tcPr marL="7703" marR="7703" marT="7703" marB="0" anchor="ctr"/>
                </a:tc>
                <a:extLst>
                  <a:ext uri="{0D108BD9-81ED-4DB2-BD59-A6C34878D82A}">
                    <a16:rowId xmlns:a16="http://schemas.microsoft.com/office/drawing/2014/main" val="228843307"/>
                  </a:ext>
                </a:extLst>
              </a:tr>
              <a:tr h="225232">
                <a:tc>
                  <a:txBody>
                    <a:bodyPr/>
                    <a:lstStyle/>
                    <a:p>
                      <a:pPr algn="ctr" fontAlgn="ctr"/>
                      <a:r>
                        <a:rPr lang="es-MX" sz="2200" u="none" strike="noStrike">
                          <a:effectLst/>
                        </a:rPr>
                        <a:t>23</a:t>
                      </a: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l" fontAlgn="ctr"/>
                      <a:r>
                        <a:rPr lang="es-MX" sz="2200" u="none" strike="noStrike" dirty="0">
                          <a:effectLst/>
                        </a:rPr>
                        <a:t>XXIX. Informes</a:t>
                      </a:r>
                      <a:endParaRPr lang="es-MX" sz="2200" b="0" i="0" u="none" strike="noStrike" dirty="0">
                        <a:solidFill>
                          <a:srgbClr val="000000"/>
                        </a:solidFill>
                        <a:effectLst/>
                        <a:latin typeface="Calibri" panose="020F0502020204030204" pitchFamily="34" charset="0"/>
                      </a:endParaRPr>
                    </a:p>
                  </a:txBody>
                  <a:tcPr marL="7703" marR="7703" marT="7703" marB="0" anchor="ctr"/>
                </a:tc>
                <a:tc>
                  <a:txBody>
                    <a:bodyPr/>
                    <a:lstStyle/>
                    <a:p>
                      <a:pPr algn="ctr" fontAlgn="ctr"/>
                      <a:r>
                        <a:rPr lang="es-MX" sz="2200" u="none" strike="noStrike">
                          <a:effectLst/>
                        </a:rPr>
                        <a:t>32</a:t>
                      </a: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l" fontAlgn="ctr"/>
                      <a:r>
                        <a:rPr lang="pt-BR" sz="2200" u="none" strike="noStrike" dirty="0">
                          <a:effectLst/>
                        </a:rPr>
                        <a:t>XLII. Jubilados/as y pensionados/as</a:t>
                      </a:r>
                      <a:endParaRPr lang="pt-BR" sz="2200" b="0" i="0" u="none" strike="noStrike" dirty="0">
                        <a:solidFill>
                          <a:srgbClr val="000000"/>
                        </a:solidFill>
                        <a:effectLst/>
                        <a:latin typeface="Calibri" panose="020F0502020204030204" pitchFamily="34" charset="0"/>
                      </a:endParaRPr>
                    </a:p>
                  </a:txBody>
                  <a:tcPr marL="7703" marR="7703" marT="7703" marB="0" anchor="ctr"/>
                </a:tc>
                <a:extLst>
                  <a:ext uri="{0D108BD9-81ED-4DB2-BD59-A6C34878D82A}">
                    <a16:rowId xmlns:a16="http://schemas.microsoft.com/office/drawing/2014/main" val="3251324644"/>
                  </a:ext>
                </a:extLst>
              </a:tr>
              <a:tr h="225232">
                <a:tc>
                  <a:txBody>
                    <a:bodyPr/>
                    <a:lstStyle/>
                    <a:p>
                      <a:pPr algn="ctr" fontAlgn="ctr"/>
                      <a:r>
                        <a:rPr lang="es-MX" sz="2200" u="none" strike="noStrike">
                          <a:effectLst/>
                        </a:rPr>
                        <a:t>24</a:t>
                      </a: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l" fontAlgn="ctr"/>
                      <a:r>
                        <a:rPr lang="es-MX" sz="2200" u="none" strike="noStrike">
                          <a:effectLst/>
                        </a:rPr>
                        <a:t>XXX. Estadísticas</a:t>
                      </a: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ctr" fontAlgn="ctr"/>
                      <a:r>
                        <a:rPr lang="es-MX" sz="2200" u="none" strike="noStrike">
                          <a:effectLst/>
                        </a:rPr>
                        <a:t>33</a:t>
                      </a: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l" fontAlgn="ctr"/>
                      <a:r>
                        <a:rPr lang="es-MX" sz="2200" u="none" strike="noStrike" dirty="0">
                          <a:effectLst/>
                        </a:rPr>
                        <a:t>XLIII. Ingresos por cualquier concepto</a:t>
                      </a:r>
                      <a:endParaRPr lang="es-MX" sz="2200" b="0" i="0" u="none" strike="noStrike" dirty="0">
                        <a:solidFill>
                          <a:srgbClr val="000000"/>
                        </a:solidFill>
                        <a:effectLst/>
                        <a:latin typeface="Calibri" panose="020F0502020204030204" pitchFamily="34" charset="0"/>
                      </a:endParaRPr>
                    </a:p>
                  </a:txBody>
                  <a:tcPr marL="7703" marR="7703" marT="7703" marB="0" anchor="ctr"/>
                </a:tc>
                <a:extLst>
                  <a:ext uri="{0D108BD9-81ED-4DB2-BD59-A6C34878D82A}">
                    <a16:rowId xmlns:a16="http://schemas.microsoft.com/office/drawing/2014/main" val="53305183"/>
                  </a:ext>
                </a:extLst>
              </a:tr>
              <a:tr h="225232">
                <a:tc>
                  <a:txBody>
                    <a:bodyPr/>
                    <a:lstStyle/>
                    <a:p>
                      <a:pPr algn="ctr" fontAlgn="ctr"/>
                      <a:r>
                        <a:rPr lang="es-MX" sz="2200" u="none" strike="noStrike">
                          <a:effectLst/>
                        </a:rPr>
                        <a:t>25</a:t>
                      </a: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l" fontAlgn="ctr"/>
                      <a:r>
                        <a:rPr lang="pt-BR" sz="2200" u="none" strike="noStrike" dirty="0">
                          <a:effectLst/>
                        </a:rPr>
                        <a:t>XXXII. Padrón de </a:t>
                      </a:r>
                      <a:r>
                        <a:rPr lang="pt-BR" sz="2200" u="none" strike="noStrike" dirty="0" err="1">
                          <a:effectLst/>
                        </a:rPr>
                        <a:t>proveedores</a:t>
                      </a:r>
                      <a:r>
                        <a:rPr lang="pt-BR" sz="2200" u="none" strike="noStrike" dirty="0">
                          <a:effectLst/>
                        </a:rPr>
                        <a:t>/as</a:t>
                      </a:r>
                      <a:endParaRPr lang="pt-BR" sz="2200" b="0" i="0" u="none" strike="noStrike" dirty="0">
                        <a:solidFill>
                          <a:srgbClr val="000000"/>
                        </a:solidFill>
                        <a:effectLst/>
                        <a:latin typeface="Calibri" panose="020F0502020204030204" pitchFamily="34" charset="0"/>
                      </a:endParaRPr>
                    </a:p>
                  </a:txBody>
                  <a:tcPr marL="7703" marR="7703" marT="7703" marB="0" anchor="ctr"/>
                </a:tc>
                <a:tc>
                  <a:txBody>
                    <a:bodyPr/>
                    <a:lstStyle/>
                    <a:p>
                      <a:pPr algn="ctr" fontAlgn="ctr"/>
                      <a:r>
                        <a:rPr lang="es-MX" sz="2200" u="none" strike="noStrike">
                          <a:effectLst/>
                        </a:rPr>
                        <a:t>34</a:t>
                      </a: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l" fontAlgn="ctr"/>
                      <a:r>
                        <a:rPr lang="es-MX" sz="2200" u="none" strike="noStrike" dirty="0">
                          <a:effectLst/>
                        </a:rPr>
                        <a:t>XLIV. Donaciones</a:t>
                      </a:r>
                      <a:endParaRPr lang="es-MX" sz="2200" b="0" i="0" u="none" strike="noStrike" dirty="0">
                        <a:solidFill>
                          <a:srgbClr val="000000"/>
                        </a:solidFill>
                        <a:effectLst/>
                        <a:latin typeface="Calibri" panose="020F0502020204030204" pitchFamily="34" charset="0"/>
                      </a:endParaRPr>
                    </a:p>
                  </a:txBody>
                  <a:tcPr marL="7703" marR="7703" marT="7703" marB="0" anchor="ctr"/>
                </a:tc>
                <a:extLst>
                  <a:ext uri="{0D108BD9-81ED-4DB2-BD59-A6C34878D82A}">
                    <a16:rowId xmlns:a16="http://schemas.microsoft.com/office/drawing/2014/main" val="3289945208"/>
                  </a:ext>
                </a:extLst>
              </a:tr>
              <a:tr h="444312">
                <a:tc>
                  <a:txBody>
                    <a:bodyPr/>
                    <a:lstStyle/>
                    <a:p>
                      <a:pPr algn="ctr" fontAlgn="ctr"/>
                      <a:r>
                        <a:rPr lang="es-MX" sz="2200" u="none" strike="noStrike">
                          <a:effectLst/>
                        </a:rPr>
                        <a:t>26</a:t>
                      </a: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l" fontAlgn="ctr"/>
                      <a:r>
                        <a:rPr lang="es-MX" sz="2200" u="none" strike="noStrike" dirty="0">
                          <a:effectLst/>
                        </a:rPr>
                        <a:t>XXXIV. Inventario de bienes muebles e inmuebles</a:t>
                      </a:r>
                      <a:endParaRPr lang="es-MX" sz="2200" b="0" i="0" u="none" strike="noStrike" dirty="0">
                        <a:solidFill>
                          <a:srgbClr val="000000"/>
                        </a:solidFill>
                        <a:effectLst/>
                        <a:latin typeface="Calibri" panose="020F0502020204030204" pitchFamily="34" charset="0"/>
                      </a:endParaRPr>
                    </a:p>
                  </a:txBody>
                  <a:tcPr marL="7703" marR="7703" marT="7703" marB="0" anchor="ctr"/>
                </a:tc>
                <a:tc>
                  <a:txBody>
                    <a:bodyPr/>
                    <a:lstStyle/>
                    <a:p>
                      <a:pPr algn="ctr" fontAlgn="ctr"/>
                      <a:r>
                        <a:rPr lang="es-MX" sz="2200" u="none" strike="noStrike">
                          <a:effectLst/>
                        </a:rPr>
                        <a:t>35</a:t>
                      </a: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l" fontAlgn="ctr"/>
                      <a:r>
                        <a:rPr lang="es-MX" sz="2200" u="none" strike="noStrike">
                          <a:effectLst/>
                        </a:rPr>
                        <a:t>XLVI.Sesiones consejo</a:t>
                      </a:r>
                      <a:endParaRPr lang="es-MX" sz="2200" b="0" i="0" u="none" strike="noStrike">
                        <a:solidFill>
                          <a:srgbClr val="000000"/>
                        </a:solidFill>
                        <a:effectLst/>
                        <a:latin typeface="Calibri" panose="020F0502020204030204" pitchFamily="34" charset="0"/>
                      </a:endParaRPr>
                    </a:p>
                  </a:txBody>
                  <a:tcPr marL="7703" marR="7703" marT="7703" marB="0" anchor="ctr"/>
                </a:tc>
                <a:extLst>
                  <a:ext uri="{0D108BD9-81ED-4DB2-BD59-A6C34878D82A}">
                    <a16:rowId xmlns:a16="http://schemas.microsoft.com/office/drawing/2014/main" val="822444836"/>
                  </a:ext>
                </a:extLst>
              </a:tr>
              <a:tr h="410440">
                <a:tc>
                  <a:txBody>
                    <a:bodyPr/>
                    <a:lstStyle/>
                    <a:p>
                      <a:pPr algn="ctr" fontAlgn="ctr"/>
                      <a:r>
                        <a:rPr lang="es-MX" sz="2200" u="none" strike="noStrike">
                          <a:effectLst/>
                        </a:rPr>
                        <a:t>27</a:t>
                      </a: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l" fontAlgn="ctr"/>
                      <a:r>
                        <a:rPr lang="es-MX" sz="2200" u="none" strike="noStrike" dirty="0">
                          <a:effectLst/>
                        </a:rPr>
                        <a:t>XXXV. Recomendaciones de derechos humanos</a:t>
                      </a:r>
                      <a:endParaRPr lang="es-MX" sz="2200" b="0" i="0" u="none" strike="noStrike" dirty="0">
                        <a:solidFill>
                          <a:srgbClr val="000000"/>
                        </a:solidFill>
                        <a:effectLst/>
                        <a:latin typeface="Calibri" panose="020F0502020204030204" pitchFamily="34" charset="0"/>
                      </a:endParaRPr>
                    </a:p>
                  </a:txBody>
                  <a:tcPr marL="7703" marR="7703" marT="7703" marB="0" anchor="ctr"/>
                </a:tc>
                <a:tc>
                  <a:txBody>
                    <a:bodyPr/>
                    <a:lstStyle/>
                    <a:p>
                      <a:pPr algn="ctr" fontAlgn="ctr"/>
                      <a:r>
                        <a:rPr lang="es-MX" sz="2200" u="none" strike="noStrike">
                          <a:effectLst/>
                        </a:rPr>
                        <a:t>36</a:t>
                      </a: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l" fontAlgn="ctr"/>
                      <a:r>
                        <a:rPr lang="es-MX" sz="2200" u="none" strike="noStrike" dirty="0">
                          <a:effectLst/>
                        </a:rPr>
                        <a:t>XLV. Instrumentos archivísticos</a:t>
                      </a:r>
                      <a:endParaRPr lang="es-MX" sz="2200" b="0" i="0" u="none" strike="noStrike" dirty="0">
                        <a:solidFill>
                          <a:srgbClr val="000000"/>
                        </a:solidFill>
                        <a:effectLst/>
                        <a:latin typeface="Calibri" panose="020F0502020204030204" pitchFamily="34" charset="0"/>
                      </a:endParaRPr>
                    </a:p>
                  </a:txBody>
                  <a:tcPr marL="7703" marR="7703" marT="7703" marB="0" anchor="ctr"/>
                </a:tc>
                <a:extLst>
                  <a:ext uri="{0D108BD9-81ED-4DB2-BD59-A6C34878D82A}">
                    <a16:rowId xmlns:a16="http://schemas.microsoft.com/office/drawing/2014/main" val="3342787988"/>
                  </a:ext>
                </a:extLst>
              </a:tr>
              <a:tr h="444312">
                <a:tc>
                  <a:txBody>
                    <a:bodyPr/>
                    <a:lstStyle/>
                    <a:p>
                      <a:pPr algn="ctr" fontAlgn="ctr"/>
                      <a:r>
                        <a:rPr lang="es-MX" sz="2200" u="none" strike="noStrike">
                          <a:effectLst/>
                        </a:rPr>
                        <a:t>28</a:t>
                      </a: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l" fontAlgn="ctr"/>
                      <a:r>
                        <a:rPr lang="es-MX" sz="2200" u="none" strike="noStrike">
                          <a:effectLst/>
                        </a:rPr>
                        <a:t>XXXVII. Mecanismos de participación ciudadana</a:t>
                      </a: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ctr" fontAlgn="ctr"/>
                      <a:r>
                        <a:rPr lang="es-MX" sz="2200" u="none" strike="noStrike">
                          <a:effectLst/>
                        </a:rPr>
                        <a:t>37</a:t>
                      </a:r>
                      <a:endParaRPr lang="es-MX" sz="2200" b="0" i="0" u="none" strike="noStrike">
                        <a:solidFill>
                          <a:srgbClr val="000000"/>
                        </a:solidFill>
                        <a:effectLst/>
                        <a:latin typeface="Calibri" panose="020F0502020204030204" pitchFamily="34" charset="0"/>
                      </a:endParaRPr>
                    </a:p>
                  </a:txBody>
                  <a:tcPr marL="7703" marR="7703" marT="7703" marB="0" anchor="ctr"/>
                </a:tc>
                <a:tc>
                  <a:txBody>
                    <a:bodyPr/>
                    <a:lstStyle/>
                    <a:p>
                      <a:pPr algn="l" fontAlgn="ctr"/>
                      <a:r>
                        <a:rPr lang="es-MX" sz="2200" u="none" strike="noStrike" dirty="0">
                          <a:effectLst/>
                        </a:rPr>
                        <a:t>XLVIII. Información de interés público</a:t>
                      </a:r>
                      <a:endParaRPr lang="es-MX" sz="2200" b="0" i="0" u="none" strike="noStrike" dirty="0">
                        <a:solidFill>
                          <a:srgbClr val="000000"/>
                        </a:solidFill>
                        <a:effectLst/>
                        <a:latin typeface="Calibri" panose="020F0502020204030204" pitchFamily="34" charset="0"/>
                      </a:endParaRPr>
                    </a:p>
                  </a:txBody>
                  <a:tcPr marL="7703" marR="7703" marT="7703" marB="0" anchor="ctr"/>
                </a:tc>
                <a:extLst>
                  <a:ext uri="{0D108BD9-81ED-4DB2-BD59-A6C34878D82A}">
                    <a16:rowId xmlns:a16="http://schemas.microsoft.com/office/drawing/2014/main" val="3498094447"/>
                  </a:ext>
                </a:extLst>
              </a:tr>
            </a:tbl>
          </a:graphicData>
        </a:graphic>
      </p:graphicFrame>
    </p:spTree>
    <p:extLst>
      <p:ext uri="{BB962C8B-B14F-4D97-AF65-F5344CB8AC3E}">
        <p14:creationId xmlns:p14="http://schemas.microsoft.com/office/powerpoint/2010/main" val="3383829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347"/>
            <a:ext cx="10046374" cy="7740650"/>
          </a:xfrm>
          <a:prstGeom prst="rect">
            <a:avLst/>
          </a:prstGeom>
          <a:ln>
            <a:solidFill>
              <a:schemeClr val="accent3">
                <a:lumMod val="50000"/>
              </a:schemeClr>
            </a:solidFill>
          </a:ln>
        </p:spPr>
      </p:pic>
      <p:graphicFrame>
        <p:nvGraphicFramePr>
          <p:cNvPr id="3" name="Tabla 2">
            <a:extLst>
              <a:ext uri="{FF2B5EF4-FFF2-40B4-BE49-F238E27FC236}">
                <a16:creationId xmlns:a16="http://schemas.microsoft.com/office/drawing/2014/main" id="{7C6D488A-FB84-15CE-F97D-2245EB6A08C4}"/>
              </a:ext>
            </a:extLst>
          </p:cNvPr>
          <p:cNvGraphicFramePr>
            <a:graphicFrameLocks noGrp="1"/>
          </p:cNvGraphicFramePr>
          <p:nvPr>
            <p:extLst>
              <p:ext uri="{D42A27DB-BD31-4B8C-83A1-F6EECF244321}">
                <p14:modId xmlns:p14="http://schemas.microsoft.com/office/powerpoint/2010/main" val="987172742"/>
              </p:ext>
            </p:extLst>
          </p:nvPr>
        </p:nvGraphicFramePr>
        <p:xfrm>
          <a:off x="162310" y="1638077"/>
          <a:ext cx="9721079" cy="5544618"/>
        </p:xfrm>
        <a:graphic>
          <a:graphicData uri="http://schemas.openxmlformats.org/drawingml/2006/table">
            <a:tbl>
              <a:tblPr>
                <a:tableStyleId>{8A107856-5554-42FB-B03E-39F5DBC370BA}</a:tableStyleId>
              </a:tblPr>
              <a:tblGrid>
                <a:gridCol w="571828">
                  <a:extLst>
                    <a:ext uri="{9D8B030D-6E8A-4147-A177-3AD203B41FA5}">
                      <a16:colId xmlns:a16="http://schemas.microsoft.com/office/drawing/2014/main" val="57118135"/>
                    </a:ext>
                  </a:extLst>
                </a:gridCol>
                <a:gridCol w="4161916">
                  <a:extLst>
                    <a:ext uri="{9D8B030D-6E8A-4147-A177-3AD203B41FA5}">
                      <a16:colId xmlns:a16="http://schemas.microsoft.com/office/drawing/2014/main" val="1220182977"/>
                    </a:ext>
                  </a:extLst>
                </a:gridCol>
                <a:gridCol w="627145">
                  <a:extLst>
                    <a:ext uri="{9D8B030D-6E8A-4147-A177-3AD203B41FA5}">
                      <a16:colId xmlns:a16="http://schemas.microsoft.com/office/drawing/2014/main" val="3055001924"/>
                    </a:ext>
                  </a:extLst>
                </a:gridCol>
                <a:gridCol w="4360190">
                  <a:extLst>
                    <a:ext uri="{9D8B030D-6E8A-4147-A177-3AD203B41FA5}">
                      <a16:colId xmlns:a16="http://schemas.microsoft.com/office/drawing/2014/main" val="4123771386"/>
                    </a:ext>
                  </a:extLst>
                </a:gridCol>
              </a:tblGrid>
              <a:tr h="528962">
                <a:tc gridSpan="4">
                  <a:txBody>
                    <a:bodyPr/>
                    <a:lstStyle/>
                    <a:p>
                      <a:pPr algn="ctr" fontAlgn="ctr"/>
                      <a:endParaRPr lang="es-MX" sz="1600" b="1" i="0" u="none" strike="noStrike" dirty="0">
                        <a:solidFill>
                          <a:schemeClr val="accent6">
                            <a:lumMod val="50000"/>
                          </a:schemeClr>
                        </a:solidFill>
                        <a:effectLst/>
                        <a:latin typeface="Calibri" panose="020F0502020204030204" pitchFamily="34" charset="0"/>
                      </a:endParaRPr>
                    </a:p>
                  </a:txBody>
                  <a:tcPr marL="9525" marR="9525" marT="9525" marB="0" anchor="ct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398826005"/>
                  </a:ext>
                </a:extLst>
              </a:tr>
              <a:tr h="390802">
                <a:tc>
                  <a:txBody>
                    <a:bodyPr/>
                    <a:lstStyle/>
                    <a:p>
                      <a:pPr algn="ctr" fontAlgn="b"/>
                      <a:r>
                        <a:rPr lang="es-MX" sz="2200" b="1" u="none" strike="noStrike" kern="1200" dirty="0">
                          <a:solidFill>
                            <a:schemeClr val="dk1"/>
                          </a:solidFill>
                          <a:effectLst/>
                          <a:latin typeface="+mn-lt"/>
                          <a:ea typeface="+mn-ea"/>
                          <a:cs typeface="+mn-cs"/>
                        </a:rPr>
                        <a:t>No.</a:t>
                      </a:r>
                    </a:p>
                  </a:txBody>
                  <a:tcPr marL="9525" marR="9525" marT="9525" marB="0" anchor="b"/>
                </a:tc>
                <a:tc>
                  <a:txBody>
                    <a:bodyPr/>
                    <a:lstStyle/>
                    <a:p>
                      <a:pPr algn="ctr" fontAlgn="b"/>
                      <a:r>
                        <a:rPr lang="es-MX" sz="2200" b="1" u="none" strike="noStrike" kern="1200" dirty="0">
                          <a:solidFill>
                            <a:schemeClr val="dk1"/>
                          </a:solidFill>
                          <a:effectLst/>
                          <a:latin typeface="+mn-lt"/>
                          <a:ea typeface="+mn-ea"/>
                          <a:cs typeface="+mn-cs"/>
                        </a:rPr>
                        <a:t>Obligación</a:t>
                      </a:r>
                    </a:p>
                  </a:txBody>
                  <a:tcPr marL="9525" marR="9525" marT="9525" marB="0" anchor="b"/>
                </a:tc>
                <a:tc>
                  <a:txBody>
                    <a:bodyPr/>
                    <a:lstStyle/>
                    <a:p>
                      <a:pPr algn="ctr" fontAlgn="b"/>
                      <a:r>
                        <a:rPr lang="es-MX" sz="2200" b="1" u="none" strike="noStrike" kern="1200" dirty="0">
                          <a:solidFill>
                            <a:schemeClr val="dk1"/>
                          </a:solidFill>
                          <a:effectLst/>
                          <a:latin typeface="+mn-lt"/>
                          <a:ea typeface="+mn-ea"/>
                          <a:cs typeface="+mn-cs"/>
                        </a:rPr>
                        <a:t>No.</a:t>
                      </a:r>
                    </a:p>
                  </a:txBody>
                  <a:tcPr marL="9525" marR="9525" marT="9525" marB="0" anchor="b"/>
                </a:tc>
                <a:tc>
                  <a:txBody>
                    <a:bodyPr/>
                    <a:lstStyle/>
                    <a:p>
                      <a:pPr algn="ctr" fontAlgn="b"/>
                      <a:r>
                        <a:rPr lang="es-MX" sz="2200" b="1" u="none" strike="noStrike" kern="1200" dirty="0">
                          <a:solidFill>
                            <a:schemeClr val="dk1"/>
                          </a:solidFill>
                          <a:effectLst/>
                          <a:latin typeface="+mn-lt"/>
                          <a:ea typeface="+mn-ea"/>
                          <a:cs typeface="+mn-cs"/>
                        </a:rPr>
                        <a:t>Obligación </a:t>
                      </a:r>
                    </a:p>
                  </a:txBody>
                  <a:tcPr marL="9525" marR="9525" marT="9525" marB="0" anchor="b"/>
                </a:tc>
                <a:extLst>
                  <a:ext uri="{0D108BD9-81ED-4DB2-BD59-A6C34878D82A}">
                    <a16:rowId xmlns:a16="http://schemas.microsoft.com/office/drawing/2014/main" val="875900556"/>
                  </a:ext>
                </a:extLst>
              </a:tr>
              <a:tr h="770809">
                <a:tc>
                  <a:txBody>
                    <a:bodyPr/>
                    <a:lstStyle/>
                    <a:p>
                      <a:pPr algn="ctr" fontAlgn="b"/>
                      <a:r>
                        <a:rPr lang="es-MX" sz="2200" u="none" strike="noStrike" kern="1200">
                          <a:solidFill>
                            <a:schemeClr val="dk1"/>
                          </a:solidFill>
                          <a:effectLst/>
                          <a:latin typeface="+mn-lt"/>
                          <a:ea typeface="+mn-ea"/>
                          <a:cs typeface="+mn-cs"/>
                        </a:rPr>
                        <a:t>1</a:t>
                      </a:r>
                    </a:p>
                  </a:txBody>
                  <a:tcPr marL="9525" marR="9525" marT="9525" marB="0" anchor="b"/>
                </a:tc>
                <a:tc>
                  <a:txBody>
                    <a:bodyPr/>
                    <a:lstStyle/>
                    <a:p>
                      <a:pPr algn="l" fontAlgn="ctr"/>
                      <a:r>
                        <a:rPr lang="pt-BR" sz="2200" u="none" strike="noStrike" kern="1200" dirty="0">
                          <a:solidFill>
                            <a:schemeClr val="dk1"/>
                          </a:solidFill>
                          <a:effectLst/>
                          <a:latin typeface="+mn-lt"/>
                          <a:ea typeface="+mn-ea"/>
                          <a:cs typeface="+mn-cs"/>
                        </a:rPr>
                        <a:t>Art. 71, F. I, inciso e, Corredores/as y </a:t>
                      </a:r>
                      <a:r>
                        <a:rPr lang="pt-BR" sz="2200" u="none" strike="noStrike" kern="1200" dirty="0" err="1">
                          <a:solidFill>
                            <a:schemeClr val="dk1"/>
                          </a:solidFill>
                          <a:effectLst/>
                          <a:latin typeface="+mn-lt"/>
                          <a:ea typeface="+mn-ea"/>
                          <a:cs typeface="+mn-cs"/>
                        </a:rPr>
                        <a:t>notarios</a:t>
                      </a:r>
                      <a:r>
                        <a:rPr lang="pt-BR" sz="2200" u="none" strike="noStrike" kern="1200" dirty="0">
                          <a:solidFill>
                            <a:schemeClr val="dk1"/>
                          </a:solidFill>
                          <a:effectLst/>
                          <a:latin typeface="+mn-lt"/>
                          <a:ea typeface="+mn-ea"/>
                          <a:cs typeface="+mn-cs"/>
                        </a:rPr>
                        <a:t>/as públicos/as</a:t>
                      </a:r>
                    </a:p>
                  </a:txBody>
                  <a:tcPr marL="9525" marR="9525" marT="9525" marB="0" anchor="ctr"/>
                </a:tc>
                <a:tc>
                  <a:txBody>
                    <a:bodyPr/>
                    <a:lstStyle/>
                    <a:p>
                      <a:pPr algn="ctr" fontAlgn="b"/>
                      <a:r>
                        <a:rPr lang="es-MX" sz="2200" u="none" strike="noStrike" kern="1200" dirty="0">
                          <a:solidFill>
                            <a:schemeClr val="dk1"/>
                          </a:solidFill>
                          <a:effectLst/>
                          <a:latin typeface="+mn-lt"/>
                          <a:ea typeface="+mn-ea"/>
                          <a:cs typeface="+mn-cs"/>
                        </a:rPr>
                        <a:t>7</a:t>
                      </a:r>
                    </a:p>
                  </a:txBody>
                  <a:tcPr marL="9525" marR="9525" marT="9525" marB="0" anchor="b"/>
                </a:tc>
                <a:tc>
                  <a:txBody>
                    <a:bodyPr/>
                    <a:lstStyle/>
                    <a:p>
                      <a:pPr algn="l" fontAlgn="ctr"/>
                      <a:r>
                        <a:rPr lang="pt-BR" sz="2200" u="none" strike="noStrike" kern="1200" dirty="0">
                          <a:solidFill>
                            <a:schemeClr val="dk1"/>
                          </a:solidFill>
                          <a:effectLst/>
                          <a:latin typeface="+mn-lt"/>
                          <a:ea typeface="+mn-ea"/>
                          <a:cs typeface="+mn-cs"/>
                        </a:rPr>
                        <a:t>Art. 74, F.I. inciso d, Registro de candidatos/as</a:t>
                      </a:r>
                    </a:p>
                  </a:txBody>
                  <a:tcPr marL="9525" marR="9525" marT="9525" marB="0" anchor="ctr"/>
                </a:tc>
                <a:extLst>
                  <a:ext uri="{0D108BD9-81ED-4DB2-BD59-A6C34878D82A}">
                    <a16:rowId xmlns:a16="http://schemas.microsoft.com/office/drawing/2014/main" val="1219665466"/>
                  </a:ext>
                </a:extLst>
              </a:tr>
              <a:tr h="770809">
                <a:tc>
                  <a:txBody>
                    <a:bodyPr/>
                    <a:lstStyle/>
                    <a:p>
                      <a:pPr algn="ctr" fontAlgn="b"/>
                      <a:r>
                        <a:rPr lang="es-MX" sz="2200" u="none" strike="noStrike" kern="1200">
                          <a:solidFill>
                            <a:schemeClr val="dk1"/>
                          </a:solidFill>
                          <a:effectLst/>
                          <a:latin typeface="+mn-lt"/>
                          <a:ea typeface="+mn-ea"/>
                          <a:cs typeface="+mn-cs"/>
                        </a:rPr>
                        <a:t>2</a:t>
                      </a:r>
                    </a:p>
                  </a:txBody>
                  <a:tcPr marL="9525" marR="9525" marT="9525" marB="0" anchor="b"/>
                </a:tc>
                <a:tc>
                  <a:txBody>
                    <a:bodyPr/>
                    <a:lstStyle/>
                    <a:p>
                      <a:pPr algn="l" fontAlgn="ctr"/>
                      <a:r>
                        <a:rPr lang="es-MX" sz="2200" u="none" strike="noStrike" kern="1200" dirty="0">
                          <a:solidFill>
                            <a:schemeClr val="dk1"/>
                          </a:solidFill>
                          <a:effectLst/>
                          <a:latin typeface="+mn-lt"/>
                          <a:ea typeface="+mn-ea"/>
                          <a:cs typeface="+mn-cs"/>
                        </a:rPr>
                        <a:t>Art. 72, F. VII, Iniciativas de ley o decretos</a:t>
                      </a:r>
                    </a:p>
                  </a:txBody>
                  <a:tcPr marL="9525" marR="9525" marT="9525" marB="0" anchor="ctr"/>
                </a:tc>
                <a:tc>
                  <a:txBody>
                    <a:bodyPr/>
                    <a:lstStyle/>
                    <a:p>
                      <a:pPr algn="ctr" fontAlgn="b"/>
                      <a:r>
                        <a:rPr lang="es-MX" sz="2200" u="none" strike="noStrike" kern="1200">
                          <a:solidFill>
                            <a:schemeClr val="dk1"/>
                          </a:solidFill>
                          <a:effectLst/>
                          <a:latin typeface="+mn-lt"/>
                          <a:ea typeface="+mn-ea"/>
                          <a:cs typeface="+mn-cs"/>
                        </a:rPr>
                        <a:t>8</a:t>
                      </a:r>
                    </a:p>
                  </a:txBody>
                  <a:tcPr marL="9525" marR="9525" marT="9525" marB="0" anchor="b"/>
                </a:tc>
                <a:tc>
                  <a:txBody>
                    <a:bodyPr/>
                    <a:lstStyle/>
                    <a:p>
                      <a:pPr algn="l" fontAlgn="ctr"/>
                      <a:r>
                        <a:rPr lang="es-MX" sz="2200" u="none" strike="noStrike" kern="1200" dirty="0">
                          <a:solidFill>
                            <a:schemeClr val="dk1"/>
                          </a:solidFill>
                          <a:effectLst/>
                          <a:latin typeface="+mn-lt"/>
                          <a:ea typeface="+mn-ea"/>
                          <a:cs typeface="+mn-cs"/>
                        </a:rPr>
                        <a:t>Art. 74, F.III. inciso a, Relación de las resoluciones emitidas</a:t>
                      </a:r>
                    </a:p>
                  </a:txBody>
                  <a:tcPr marL="9525" marR="9525" marT="9525" marB="0" anchor="ctr"/>
                </a:tc>
                <a:extLst>
                  <a:ext uri="{0D108BD9-81ED-4DB2-BD59-A6C34878D82A}">
                    <a16:rowId xmlns:a16="http://schemas.microsoft.com/office/drawing/2014/main" val="2498266222"/>
                  </a:ext>
                </a:extLst>
              </a:tr>
              <a:tr h="770809">
                <a:tc>
                  <a:txBody>
                    <a:bodyPr/>
                    <a:lstStyle/>
                    <a:p>
                      <a:pPr algn="ctr" fontAlgn="b"/>
                      <a:r>
                        <a:rPr lang="es-MX" sz="2200" u="none" strike="noStrike" kern="1200">
                          <a:solidFill>
                            <a:schemeClr val="dk1"/>
                          </a:solidFill>
                          <a:effectLst/>
                          <a:latin typeface="+mn-lt"/>
                          <a:ea typeface="+mn-ea"/>
                          <a:cs typeface="+mn-cs"/>
                        </a:rPr>
                        <a:t>3</a:t>
                      </a:r>
                    </a:p>
                  </a:txBody>
                  <a:tcPr marL="9525" marR="9525" marT="9525" marB="0" anchor="b"/>
                </a:tc>
                <a:tc>
                  <a:txBody>
                    <a:bodyPr/>
                    <a:lstStyle/>
                    <a:p>
                      <a:pPr algn="l" fontAlgn="ctr"/>
                      <a:r>
                        <a:rPr lang="es-MX" sz="2200" u="none" strike="noStrike" kern="1200" dirty="0">
                          <a:solidFill>
                            <a:schemeClr val="dk1"/>
                          </a:solidFill>
                          <a:effectLst/>
                          <a:latin typeface="+mn-lt"/>
                          <a:ea typeface="+mn-ea"/>
                          <a:cs typeface="+mn-cs"/>
                        </a:rPr>
                        <a:t>Art. 72, F. IX, Convocatorias, actas, acuerdos, asistencia y votación</a:t>
                      </a:r>
                    </a:p>
                  </a:txBody>
                  <a:tcPr marL="9525" marR="9525" marT="9525" marB="0" anchor="ctr"/>
                </a:tc>
                <a:tc>
                  <a:txBody>
                    <a:bodyPr/>
                    <a:lstStyle/>
                    <a:p>
                      <a:pPr algn="ctr" fontAlgn="b"/>
                      <a:r>
                        <a:rPr lang="es-MX" sz="2200" u="none" strike="noStrike" kern="1200">
                          <a:solidFill>
                            <a:schemeClr val="dk1"/>
                          </a:solidFill>
                          <a:effectLst/>
                          <a:latin typeface="+mn-lt"/>
                          <a:ea typeface="+mn-ea"/>
                          <a:cs typeface="+mn-cs"/>
                        </a:rPr>
                        <a:t>9</a:t>
                      </a:r>
                    </a:p>
                  </a:txBody>
                  <a:tcPr marL="9525" marR="9525" marT="9525" marB="0" anchor="b"/>
                </a:tc>
                <a:tc>
                  <a:txBody>
                    <a:bodyPr/>
                    <a:lstStyle/>
                    <a:p>
                      <a:pPr algn="l" fontAlgn="ctr"/>
                      <a:r>
                        <a:rPr lang="es-MX" sz="2200" u="none" strike="noStrike" kern="1200" dirty="0">
                          <a:solidFill>
                            <a:schemeClr val="dk1"/>
                          </a:solidFill>
                          <a:effectLst/>
                          <a:latin typeface="+mn-lt"/>
                          <a:ea typeface="+mn-ea"/>
                          <a:cs typeface="+mn-cs"/>
                        </a:rPr>
                        <a:t>Art. 75, F. III, Remuneración de profesores/as</a:t>
                      </a:r>
                    </a:p>
                  </a:txBody>
                  <a:tcPr marL="9525" marR="9525" marT="9525" marB="0" anchor="ctr"/>
                </a:tc>
                <a:extLst>
                  <a:ext uri="{0D108BD9-81ED-4DB2-BD59-A6C34878D82A}">
                    <a16:rowId xmlns:a16="http://schemas.microsoft.com/office/drawing/2014/main" val="2509657429"/>
                  </a:ext>
                </a:extLst>
              </a:tr>
              <a:tr h="770809">
                <a:tc>
                  <a:txBody>
                    <a:bodyPr/>
                    <a:lstStyle/>
                    <a:p>
                      <a:pPr algn="ctr" fontAlgn="b"/>
                      <a:r>
                        <a:rPr lang="es-MX" sz="2200" u="none" strike="noStrike" kern="1200">
                          <a:solidFill>
                            <a:schemeClr val="dk1"/>
                          </a:solidFill>
                          <a:effectLst/>
                          <a:latin typeface="+mn-lt"/>
                          <a:ea typeface="+mn-ea"/>
                          <a:cs typeface="+mn-cs"/>
                        </a:rPr>
                        <a:t>4</a:t>
                      </a:r>
                    </a:p>
                  </a:txBody>
                  <a:tcPr marL="9525" marR="9525" marT="9525" marB="0" anchor="b"/>
                </a:tc>
                <a:tc>
                  <a:txBody>
                    <a:bodyPr/>
                    <a:lstStyle/>
                    <a:p>
                      <a:pPr algn="l" fontAlgn="ctr"/>
                      <a:r>
                        <a:rPr lang="es-MX" sz="2200" u="none" strike="noStrike" kern="1200" dirty="0">
                          <a:solidFill>
                            <a:schemeClr val="dk1"/>
                          </a:solidFill>
                          <a:effectLst/>
                          <a:latin typeface="+mn-lt"/>
                          <a:ea typeface="+mn-ea"/>
                          <a:cs typeface="+mn-cs"/>
                        </a:rPr>
                        <a:t>Art. 73, F. IV, Designación de jueces/as y magistrados/as</a:t>
                      </a:r>
                    </a:p>
                  </a:txBody>
                  <a:tcPr marL="9525" marR="9525" marT="9525" marB="0" anchor="ctr"/>
                </a:tc>
                <a:tc>
                  <a:txBody>
                    <a:bodyPr/>
                    <a:lstStyle/>
                    <a:p>
                      <a:pPr algn="ctr" fontAlgn="b"/>
                      <a:r>
                        <a:rPr lang="es-MX" sz="2200" u="none" strike="noStrike" kern="1200">
                          <a:solidFill>
                            <a:schemeClr val="dk1"/>
                          </a:solidFill>
                          <a:effectLst/>
                          <a:latin typeface="+mn-lt"/>
                          <a:ea typeface="+mn-ea"/>
                          <a:cs typeface="+mn-cs"/>
                        </a:rPr>
                        <a:t>10</a:t>
                      </a:r>
                    </a:p>
                  </a:txBody>
                  <a:tcPr marL="9525" marR="9525" marT="9525" marB="0" anchor="b"/>
                </a:tc>
                <a:tc>
                  <a:txBody>
                    <a:bodyPr/>
                    <a:lstStyle/>
                    <a:p>
                      <a:pPr algn="l" fontAlgn="ctr"/>
                      <a:r>
                        <a:rPr lang="es-MX" sz="2200" u="none" strike="noStrike" kern="1200" dirty="0">
                          <a:solidFill>
                            <a:schemeClr val="dk1"/>
                          </a:solidFill>
                          <a:effectLst/>
                          <a:latin typeface="+mn-lt"/>
                          <a:ea typeface="+mn-ea"/>
                          <a:cs typeface="+mn-cs"/>
                        </a:rPr>
                        <a:t>Art. 75, F. IV, Profesores/as con licencia</a:t>
                      </a:r>
                    </a:p>
                  </a:txBody>
                  <a:tcPr marL="9525" marR="9525" marT="9525" marB="0" anchor="ctr"/>
                </a:tc>
                <a:extLst>
                  <a:ext uri="{0D108BD9-81ED-4DB2-BD59-A6C34878D82A}">
                    <a16:rowId xmlns:a16="http://schemas.microsoft.com/office/drawing/2014/main" val="3712960199"/>
                  </a:ext>
                </a:extLst>
              </a:tr>
              <a:tr h="770809">
                <a:tc>
                  <a:txBody>
                    <a:bodyPr/>
                    <a:lstStyle/>
                    <a:p>
                      <a:pPr algn="ctr" fontAlgn="b"/>
                      <a:r>
                        <a:rPr lang="es-MX" sz="2200" u="none" strike="noStrike" kern="1200">
                          <a:solidFill>
                            <a:schemeClr val="dk1"/>
                          </a:solidFill>
                          <a:effectLst/>
                          <a:latin typeface="+mn-lt"/>
                          <a:ea typeface="+mn-ea"/>
                          <a:cs typeface="+mn-cs"/>
                        </a:rPr>
                        <a:t>5</a:t>
                      </a:r>
                    </a:p>
                  </a:txBody>
                  <a:tcPr marL="9525" marR="9525" marT="9525" marB="0" anchor="b"/>
                </a:tc>
                <a:tc>
                  <a:txBody>
                    <a:bodyPr/>
                    <a:lstStyle/>
                    <a:p>
                      <a:pPr algn="l" fontAlgn="ctr"/>
                      <a:r>
                        <a:rPr lang="es-MX" sz="2200" u="none" strike="noStrike" kern="1200" dirty="0">
                          <a:solidFill>
                            <a:schemeClr val="dk1"/>
                          </a:solidFill>
                          <a:effectLst/>
                          <a:latin typeface="+mn-lt"/>
                          <a:ea typeface="+mn-ea"/>
                          <a:cs typeface="+mn-cs"/>
                        </a:rPr>
                        <a:t>Art. 74, F.I, inciso a, Partidos, asociaciones y agrupaciones</a:t>
                      </a:r>
                    </a:p>
                  </a:txBody>
                  <a:tcPr marL="9525" marR="9525" marT="9525" marB="0" anchor="ctr"/>
                </a:tc>
                <a:tc>
                  <a:txBody>
                    <a:bodyPr/>
                    <a:lstStyle/>
                    <a:p>
                      <a:pPr algn="ctr" fontAlgn="b"/>
                      <a:r>
                        <a:rPr lang="es-MX" sz="2200" u="none" strike="noStrike" kern="1200">
                          <a:solidFill>
                            <a:schemeClr val="dk1"/>
                          </a:solidFill>
                          <a:effectLst/>
                          <a:latin typeface="+mn-lt"/>
                          <a:ea typeface="+mn-ea"/>
                          <a:cs typeface="+mn-cs"/>
                        </a:rPr>
                        <a:t>11</a:t>
                      </a:r>
                    </a:p>
                  </a:txBody>
                  <a:tcPr marL="9525" marR="9525" marT="9525" marB="0" anchor="b"/>
                </a:tc>
                <a:tc>
                  <a:txBody>
                    <a:bodyPr/>
                    <a:lstStyle/>
                    <a:p>
                      <a:pPr algn="l" fontAlgn="ctr"/>
                      <a:r>
                        <a:rPr lang="es-MX" sz="2200" u="none" strike="noStrike" kern="1200" dirty="0">
                          <a:solidFill>
                            <a:schemeClr val="dk1"/>
                          </a:solidFill>
                          <a:effectLst/>
                          <a:latin typeface="+mn-lt"/>
                          <a:ea typeface="+mn-ea"/>
                          <a:cs typeface="+mn-cs"/>
                        </a:rPr>
                        <a:t>Art. 75, F. V, Becas y apoyos</a:t>
                      </a:r>
                    </a:p>
                  </a:txBody>
                  <a:tcPr marL="9525" marR="9525" marT="9525" marB="0" anchor="ctr"/>
                </a:tc>
                <a:extLst>
                  <a:ext uri="{0D108BD9-81ED-4DB2-BD59-A6C34878D82A}">
                    <a16:rowId xmlns:a16="http://schemas.microsoft.com/office/drawing/2014/main" val="2763755587"/>
                  </a:ext>
                </a:extLst>
              </a:tr>
              <a:tr h="770809">
                <a:tc>
                  <a:txBody>
                    <a:bodyPr/>
                    <a:lstStyle/>
                    <a:p>
                      <a:pPr algn="ctr" fontAlgn="b"/>
                      <a:r>
                        <a:rPr lang="es-MX" sz="2200" u="none" strike="noStrike" kern="1200">
                          <a:solidFill>
                            <a:schemeClr val="dk1"/>
                          </a:solidFill>
                          <a:effectLst/>
                          <a:latin typeface="+mn-lt"/>
                          <a:ea typeface="+mn-ea"/>
                          <a:cs typeface="+mn-cs"/>
                        </a:rPr>
                        <a:t>6</a:t>
                      </a:r>
                    </a:p>
                  </a:txBody>
                  <a:tcPr marL="9525" marR="9525" marT="9525" marB="0" anchor="b"/>
                </a:tc>
                <a:tc>
                  <a:txBody>
                    <a:bodyPr/>
                    <a:lstStyle/>
                    <a:p>
                      <a:pPr algn="l" fontAlgn="ctr"/>
                      <a:r>
                        <a:rPr lang="pt-BR" sz="2200" u="none" strike="noStrike" kern="1200" dirty="0">
                          <a:solidFill>
                            <a:schemeClr val="dk1"/>
                          </a:solidFill>
                          <a:effectLst/>
                          <a:latin typeface="+mn-lt"/>
                          <a:ea typeface="+mn-ea"/>
                          <a:cs typeface="+mn-cs"/>
                        </a:rPr>
                        <a:t>Art. 74, F.I, inciso b, Informes de partidos</a:t>
                      </a:r>
                    </a:p>
                  </a:txBody>
                  <a:tcPr marL="9525" marR="9525" marT="9525" marB="0" anchor="ctr"/>
                </a:tc>
                <a:tc>
                  <a:txBody>
                    <a:bodyPr/>
                    <a:lstStyle/>
                    <a:p>
                      <a:pPr algn="ctr" fontAlgn="b"/>
                      <a:r>
                        <a:rPr lang="es-MX" sz="2200" u="none" strike="noStrike" kern="1200" dirty="0">
                          <a:solidFill>
                            <a:schemeClr val="dk1"/>
                          </a:solidFill>
                          <a:effectLst/>
                          <a:latin typeface="+mn-lt"/>
                          <a:ea typeface="+mn-ea"/>
                          <a:cs typeface="+mn-cs"/>
                        </a:rPr>
                        <a:t>12</a:t>
                      </a:r>
                    </a:p>
                  </a:txBody>
                  <a:tcPr marL="9525" marR="9525" marT="9525" marB="0" anchor="b"/>
                </a:tc>
                <a:tc>
                  <a:txBody>
                    <a:bodyPr/>
                    <a:lstStyle/>
                    <a:p>
                      <a:pPr algn="l" fontAlgn="ctr"/>
                      <a:r>
                        <a:rPr lang="es-MX" sz="2200" u="none" strike="noStrike" kern="1200" dirty="0">
                          <a:solidFill>
                            <a:schemeClr val="dk1"/>
                          </a:solidFill>
                          <a:effectLst/>
                          <a:latin typeface="+mn-lt"/>
                          <a:ea typeface="+mn-ea"/>
                          <a:cs typeface="+mn-cs"/>
                        </a:rPr>
                        <a:t>Art. 75, F. VIII Evaluaciones a docentes </a:t>
                      </a:r>
                    </a:p>
                  </a:txBody>
                  <a:tcPr marL="9525" marR="9525" marT="9525" marB="0" anchor="ctr"/>
                </a:tc>
                <a:extLst>
                  <a:ext uri="{0D108BD9-81ED-4DB2-BD59-A6C34878D82A}">
                    <a16:rowId xmlns:a16="http://schemas.microsoft.com/office/drawing/2014/main" val="3383528222"/>
                  </a:ext>
                </a:extLst>
              </a:tr>
            </a:tbl>
          </a:graphicData>
        </a:graphic>
      </p:graphicFrame>
      <p:sp>
        <p:nvSpPr>
          <p:cNvPr id="5" name="CuadroTexto 4">
            <a:extLst>
              <a:ext uri="{FF2B5EF4-FFF2-40B4-BE49-F238E27FC236}">
                <a16:creationId xmlns:a16="http://schemas.microsoft.com/office/drawing/2014/main" id="{10420580-7B79-2659-15BC-BAE3C951CB84}"/>
              </a:ext>
            </a:extLst>
          </p:cNvPr>
          <p:cNvSpPr txBox="1"/>
          <p:nvPr/>
        </p:nvSpPr>
        <p:spPr>
          <a:xfrm>
            <a:off x="-1" y="175707"/>
            <a:ext cx="9343331" cy="584775"/>
          </a:xfrm>
          <a:prstGeom prst="rect">
            <a:avLst/>
          </a:prstGeom>
          <a:noFill/>
        </p:spPr>
        <p:txBody>
          <a:bodyPr wrap="square" rtlCol="0">
            <a:spAutoFit/>
          </a:bodyPr>
          <a:lstStyle/>
          <a:p>
            <a:r>
              <a:rPr lang="es-MX" sz="3200" b="1" dirty="0">
                <a:solidFill>
                  <a:schemeClr val="bg1"/>
                </a:solidFill>
                <a:latin typeface="Arial" panose="020B0604020202020204" pitchFamily="34" charset="0"/>
                <a:cs typeface="Arial" panose="020B0604020202020204" pitchFamily="34" charset="0"/>
              </a:rPr>
              <a:t>Obligaciones específicas con modificaciones</a:t>
            </a:r>
          </a:p>
        </p:txBody>
      </p:sp>
    </p:spTree>
    <p:extLst>
      <p:ext uri="{BB962C8B-B14F-4D97-AF65-F5344CB8AC3E}">
        <p14:creationId xmlns:p14="http://schemas.microsoft.com/office/powerpoint/2010/main" val="804944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347"/>
            <a:ext cx="10046374" cy="7740650"/>
          </a:xfrm>
          <a:prstGeom prst="rect">
            <a:avLst/>
          </a:prstGeom>
          <a:ln>
            <a:solidFill>
              <a:schemeClr val="accent3">
                <a:lumMod val="50000"/>
              </a:schemeClr>
            </a:solidFill>
          </a:ln>
        </p:spPr>
      </p:pic>
      <p:graphicFrame>
        <p:nvGraphicFramePr>
          <p:cNvPr id="3" name="Tabla 2">
            <a:extLst>
              <a:ext uri="{FF2B5EF4-FFF2-40B4-BE49-F238E27FC236}">
                <a16:creationId xmlns:a16="http://schemas.microsoft.com/office/drawing/2014/main" id="{7C6D488A-FB84-15CE-F97D-2245EB6A08C4}"/>
              </a:ext>
            </a:extLst>
          </p:cNvPr>
          <p:cNvGraphicFramePr>
            <a:graphicFrameLocks noGrp="1"/>
          </p:cNvGraphicFramePr>
          <p:nvPr>
            <p:extLst>
              <p:ext uri="{D42A27DB-BD31-4B8C-83A1-F6EECF244321}">
                <p14:modId xmlns:p14="http://schemas.microsoft.com/office/powerpoint/2010/main" val="1698069436"/>
              </p:ext>
            </p:extLst>
          </p:nvPr>
        </p:nvGraphicFramePr>
        <p:xfrm>
          <a:off x="126306" y="1424315"/>
          <a:ext cx="9793088" cy="4892019"/>
        </p:xfrm>
        <a:graphic>
          <a:graphicData uri="http://schemas.openxmlformats.org/drawingml/2006/table">
            <a:tbl>
              <a:tblPr>
                <a:tableStyleId>{8A107856-5554-42FB-B03E-39F5DBC370BA}</a:tableStyleId>
              </a:tblPr>
              <a:tblGrid>
                <a:gridCol w="576064">
                  <a:extLst>
                    <a:ext uri="{9D8B030D-6E8A-4147-A177-3AD203B41FA5}">
                      <a16:colId xmlns:a16="http://schemas.microsoft.com/office/drawing/2014/main" val="57118135"/>
                    </a:ext>
                  </a:extLst>
                </a:gridCol>
                <a:gridCol w="4192745">
                  <a:extLst>
                    <a:ext uri="{9D8B030D-6E8A-4147-A177-3AD203B41FA5}">
                      <a16:colId xmlns:a16="http://schemas.microsoft.com/office/drawing/2014/main" val="1220182977"/>
                    </a:ext>
                  </a:extLst>
                </a:gridCol>
                <a:gridCol w="631791">
                  <a:extLst>
                    <a:ext uri="{9D8B030D-6E8A-4147-A177-3AD203B41FA5}">
                      <a16:colId xmlns:a16="http://schemas.microsoft.com/office/drawing/2014/main" val="3055001924"/>
                    </a:ext>
                  </a:extLst>
                </a:gridCol>
                <a:gridCol w="4392488">
                  <a:extLst>
                    <a:ext uri="{9D8B030D-6E8A-4147-A177-3AD203B41FA5}">
                      <a16:colId xmlns:a16="http://schemas.microsoft.com/office/drawing/2014/main" val="4123771386"/>
                    </a:ext>
                  </a:extLst>
                </a:gridCol>
              </a:tblGrid>
              <a:tr h="466704">
                <a:tc gridSpan="4">
                  <a:txBody>
                    <a:bodyPr/>
                    <a:lstStyle/>
                    <a:p>
                      <a:pPr algn="ctr" fontAlgn="ctr"/>
                      <a:endParaRPr lang="es-MX" sz="1600" b="1" i="0" u="none" strike="noStrike" dirty="0">
                        <a:solidFill>
                          <a:schemeClr val="accent6">
                            <a:lumMod val="50000"/>
                          </a:schemeClr>
                        </a:solidFill>
                        <a:effectLst/>
                        <a:latin typeface="Calibri" panose="020F0502020204030204" pitchFamily="34" charset="0"/>
                      </a:endParaRPr>
                    </a:p>
                  </a:txBody>
                  <a:tcPr marL="9525" marR="9525" marT="9525" marB="0" anchor="ct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398826005"/>
                  </a:ext>
                </a:extLst>
              </a:tr>
              <a:tr h="262319">
                <a:tc>
                  <a:txBody>
                    <a:bodyPr/>
                    <a:lstStyle/>
                    <a:p>
                      <a:pPr algn="ctr" fontAlgn="b"/>
                      <a:r>
                        <a:rPr lang="es-MX" sz="2200" b="1" u="none" strike="noStrike" kern="1200" dirty="0">
                          <a:solidFill>
                            <a:schemeClr val="dk1"/>
                          </a:solidFill>
                          <a:effectLst/>
                          <a:latin typeface="+mn-lt"/>
                          <a:ea typeface="+mn-ea"/>
                          <a:cs typeface="+mn-cs"/>
                        </a:rPr>
                        <a:t>No.</a:t>
                      </a:r>
                    </a:p>
                  </a:txBody>
                  <a:tcPr marL="9525" marR="9525" marT="9525" marB="0" anchor="b"/>
                </a:tc>
                <a:tc>
                  <a:txBody>
                    <a:bodyPr/>
                    <a:lstStyle/>
                    <a:p>
                      <a:pPr algn="ctr" fontAlgn="b"/>
                      <a:r>
                        <a:rPr lang="es-MX" sz="2200" b="1" u="none" strike="noStrike" kern="1200" dirty="0">
                          <a:solidFill>
                            <a:schemeClr val="dk1"/>
                          </a:solidFill>
                          <a:effectLst/>
                          <a:latin typeface="+mn-lt"/>
                          <a:ea typeface="+mn-ea"/>
                          <a:cs typeface="+mn-cs"/>
                        </a:rPr>
                        <a:t>Obligación</a:t>
                      </a:r>
                    </a:p>
                  </a:txBody>
                  <a:tcPr marL="9525" marR="9525" marT="9525" marB="0" anchor="b"/>
                </a:tc>
                <a:tc>
                  <a:txBody>
                    <a:bodyPr/>
                    <a:lstStyle/>
                    <a:p>
                      <a:pPr algn="ctr" fontAlgn="b"/>
                      <a:r>
                        <a:rPr lang="es-MX" sz="2200" b="1" u="none" strike="noStrike" kern="1200" dirty="0">
                          <a:solidFill>
                            <a:schemeClr val="dk1"/>
                          </a:solidFill>
                          <a:effectLst/>
                          <a:latin typeface="+mn-lt"/>
                          <a:ea typeface="+mn-ea"/>
                          <a:cs typeface="+mn-cs"/>
                        </a:rPr>
                        <a:t>No.</a:t>
                      </a:r>
                    </a:p>
                  </a:txBody>
                  <a:tcPr marL="9525" marR="9525" marT="9525" marB="0" anchor="b"/>
                </a:tc>
                <a:tc>
                  <a:txBody>
                    <a:bodyPr/>
                    <a:lstStyle/>
                    <a:p>
                      <a:pPr algn="ctr" fontAlgn="b"/>
                      <a:r>
                        <a:rPr lang="es-MX" sz="2200" b="1" u="none" strike="noStrike" kern="1200" dirty="0">
                          <a:solidFill>
                            <a:schemeClr val="dk1"/>
                          </a:solidFill>
                          <a:effectLst/>
                          <a:latin typeface="+mn-lt"/>
                          <a:ea typeface="+mn-ea"/>
                          <a:cs typeface="+mn-cs"/>
                        </a:rPr>
                        <a:t>Obligación </a:t>
                      </a:r>
                    </a:p>
                  </a:txBody>
                  <a:tcPr marL="9525" marR="9525" marT="9525" marB="0" anchor="b"/>
                </a:tc>
                <a:extLst>
                  <a:ext uri="{0D108BD9-81ED-4DB2-BD59-A6C34878D82A}">
                    <a16:rowId xmlns:a16="http://schemas.microsoft.com/office/drawing/2014/main" val="875900556"/>
                  </a:ext>
                </a:extLst>
              </a:tr>
              <a:tr h="514777">
                <a:tc>
                  <a:txBody>
                    <a:bodyPr/>
                    <a:lstStyle/>
                    <a:p>
                      <a:pPr algn="ctr" fontAlgn="b"/>
                      <a:r>
                        <a:rPr lang="es-MX" sz="2200" u="none" strike="noStrike" kern="1200" dirty="0">
                          <a:solidFill>
                            <a:schemeClr val="dk1"/>
                          </a:solidFill>
                          <a:effectLst/>
                          <a:latin typeface="+mn-lt"/>
                          <a:ea typeface="+mn-ea"/>
                          <a:cs typeface="+mn-cs"/>
                        </a:rPr>
                        <a:t>13</a:t>
                      </a:r>
                    </a:p>
                  </a:txBody>
                  <a:tcPr marL="9525" marR="9525" marT="9525" marB="0" anchor="b"/>
                </a:tc>
                <a:tc>
                  <a:txBody>
                    <a:bodyPr/>
                    <a:lstStyle/>
                    <a:p>
                      <a:pPr algn="l" fontAlgn="ctr"/>
                      <a:r>
                        <a:rPr lang="es-MX" sz="2200" u="none" strike="noStrike" kern="1200">
                          <a:solidFill>
                            <a:schemeClr val="dk1"/>
                          </a:solidFill>
                          <a:effectLst/>
                          <a:latin typeface="+mn-lt"/>
                          <a:ea typeface="+mn-ea"/>
                          <a:cs typeface="+mn-cs"/>
                        </a:rPr>
                        <a:t>Art. 76, F. XV, Directorio de órganos de dirección</a:t>
                      </a:r>
                    </a:p>
                  </a:txBody>
                  <a:tcPr marL="9525" marR="9525" marT="9525" marB="0" anchor="ctr"/>
                </a:tc>
                <a:tc>
                  <a:txBody>
                    <a:bodyPr/>
                    <a:lstStyle/>
                    <a:p>
                      <a:pPr algn="ctr" fontAlgn="b"/>
                      <a:r>
                        <a:rPr lang="es-MX" sz="2200" u="none" strike="noStrike" kern="1200" dirty="0">
                          <a:solidFill>
                            <a:schemeClr val="dk1"/>
                          </a:solidFill>
                          <a:effectLst/>
                          <a:latin typeface="+mn-lt"/>
                          <a:ea typeface="+mn-ea"/>
                          <a:cs typeface="+mn-cs"/>
                        </a:rPr>
                        <a:t>19</a:t>
                      </a:r>
                    </a:p>
                  </a:txBody>
                  <a:tcPr marL="9525" marR="9525" marT="9525" marB="0" anchor="b"/>
                </a:tc>
                <a:tc>
                  <a:txBody>
                    <a:bodyPr/>
                    <a:lstStyle/>
                    <a:p>
                      <a:pPr algn="l" fontAlgn="ctr"/>
                      <a:r>
                        <a:rPr lang="es-MX" sz="2200" u="none" strike="noStrike" kern="1200" dirty="0">
                          <a:solidFill>
                            <a:schemeClr val="dk1"/>
                          </a:solidFill>
                          <a:effectLst/>
                          <a:latin typeface="+mn-lt"/>
                          <a:ea typeface="+mn-ea"/>
                          <a:cs typeface="+mn-cs"/>
                        </a:rPr>
                        <a:t>Art. 77, F. VI, Padrón de beneficiarios/as</a:t>
                      </a:r>
                    </a:p>
                  </a:txBody>
                  <a:tcPr marL="9525" marR="9525" marT="9525" marB="0" anchor="ctr"/>
                </a:tc>
                <a:extLst>
                  <a:ext uri="{0D108BD9-81ED-4DB2-BD59-A6C34878D82A}">
                    <a16:rowId xmlns:a16="http://schemas.microsoft.com/office/drawing/2014/main" val="1219665466"/>
                  </a:ext>
                </a:extLst>
              </a:tr>
              <a:tr h="514777">
                <a:tc>
                  <a:txBody>
                    <a:bodyPr/>
                    <a:lstStyle/>
                    <a:p>
                      <a:pPr algn="ctr" fontAlgn="b"/>
                      <a:r>
                        <a:rPr lang="es-MX" sz="2200" u="none" strike="noStrike" kern="1200">
                          <a:solidFill>
                            <a:schemeClr val="dk1"/>
                          </a:solidFill>
                          <a:effectLst/>
                          <a:latin typeface="+mn-lt"/>
                          <a:ea typeface="+mn-ea"/>
                          <a:cs typeface="+mn-cs"/>
                        </a:rPr>
                        <a:t>14</a:t>
                      </a:r>
                    </a:p>
                  </a:txBody>
                  <a:tcPr marL="9525" marR="9525" marT="9525" marB="0" anchor="b"/>
                </a:tc>
                <a:tc>
                  <a:txBody>
                    <a:bodyPr/>
                    <a:lstStyle/>
                    <a:p>
                      <a:pPr algn="l" fontAlgn="ctr"/>
                      <a:r>
                        <a:rPr lang="es-MX" sz="2200" u="none" strike="noStrike" kern="1200" dirty="0">
                          <a:solidFill>
                            <a:schemeClr val="dk1"/>
                          </a:solidFill>
                          <a:effectLst/>
                          <a:latin typeface="+mn-lt"/>
                          <a:ea typeface="+mn-ea"/>
                          <a:cs typeface="+mn-cs"/>
                        </a:rPr>
                        <a:t>Art. 76, F. XVI, Tabulador de remuneraciones</a:t>
                      </a:r>
                    </a:p>
                  </a:txBody>
                  <a:tcPr marL="9525" marR="9525" marT="9525" marB="0" anchor="ctr"/>
                </a:tc>
                <a:tc>
                  <a:txBody>
                    <a:bodyPr/>
                    <a:lstStyle/>
                    <a:p>
                      <a:pPr algn="ctr" fontAlgn="b"/>
                      <a:r>
                        <a:rPr lang="es-MX" sz="2200" u="none" strike="noStrike" kern="1200">
                          <a:solidFill>
                            <a:schemeClr val="dk1"/>
                          </a:solidFill>
                          <a:effectLst/>
                          <a:latin typeface="+mn-lt"/>
                          <a:ea typeface="+mn-ea"/>
                          <a:cs typeface="+mn-cs"/>
                        </a:rPr>
                        <a:t>20</a:t>
                      </a:r>
                    </a:p>
                  </a:txBody>
                  <a:tcPr marL="9525" marR="9525" marT="9525" marB="0" anchor="b"/>
                </a:tc>
                <a:tc>
                  <a:txBody>
                    <a:bodyPr/>
                    <a:lstStyle/>
                    <a:p>
                      <a:pPr algn="l" fontAlgn="ctr"/>
                      <a:r>
                        <a:rPr lang="pt-BR" sz="2200" u="none" strike="noStrike" kern="1200" dirty="0">
                          <a:solidFill>
                            <a:schemeClr val="dk1"/>
                          </a:solidFill>
                          <a:effectLst/>
                          <a:latin typeface="+mn-lt"/>
                          <a:ea typeface="+mn-ea"/>
                          <a:cs typeface="+mn-cs"/>
                        </a:rPr>
                        <a:t>Art. 78, F. I, Registro de sindicatos</a:t>
                      </a:r>
                    </a:p>
                  </a:txBody>
                  <a:tcPr marL="9525" marR="9525" marT="9525" marB="0" anchor="ctr"/>
                </a:tc>
                <a:extLst>
                  <a:ext uri="{0D108BD9-81ED-4DB2-BD59-A6C34878D82A}">
                    <a16:rowId xmlns:a16="http://schemas.microsoft.com/office/drawing/2014/main" val="2498266222"/>
                  </a:ext>
                </a:extLst>
              </a:tr>
              <a:tr h="514777">
                <a:tc>
                  <a:txBody>
                    <a:bodyPr/>
                    <a:lstStyle/>
                    <a:p>
                      <a:pPr algn="ctr" fontAlgn="b"/>
                      <a:r>
                        <a:rPr lang="es-MX" sz="2200" u="none" strike="noStrike" kern="1200">
                          <a:solidFill>
                            <a:schemeClr val="dk1"/>
                          </a:solidFill>
                          <a:effectLst/>
                          <a:latin typeface="+mn-lt"/>
                          <a:ea typeface="+mn-ea"/>
                          <a:cs typeface="+mn-cs"/>
                        </a:rPr>
                        <a:t>15</a:t>
                      </a:r>
                    </a:p>
                  </a:txBody>
                  <a:tcPr marL="9525" marR="9525" marT="9525" marB="0" anchor="b"/>
                </a:tc>
                <a:tc>
                  <a:txBody>
                    <a:bodyPr/>
                    <a:lstStyle/>
                    <a:p>
                      <a:pPr algn="l" fontAlgn="ctr"/>
                      <a:r>
                        <a:rPr lang="es-MX" sz="2200" u="none" strike="noStrike" kern="1200" dirty="0">
                          <a:solidFill>
                            <a:schemeClr val="dk1"/>
                          </a:solidFill>
                          <a:effectLst/>
                          <a:latin typeface="+mn-lt"/>
                          <a:ea typeface="+mn-ea"/>
                          <a:cs typeface="+mn-cs"/>
                        </a:rPr>
                        <a:t>Art. 76, F. XVII, Currículo precandidatos/as y candidatos/as</a:t>
                      </a:r>
                    </a:p>
                  </a:txBody>
                  <a:tcPr marL="9525" marR="9525" marT="9525" marB="0" anchor="ctr"/>
                </a:tc>
                <a:tc>
                  <a:txBody>
                    <a:bodyPr/>
                    <a:lstStyle/>
                    <a:p>
                      <a:pPr algn="ctr" fontAlgn="b"/>
                      <a:r>
                        <a:rPr lang="es-MX" sz="2200" u="none" strike="noStrike" kern="1200">
                          <a:solidFill>
                            <a:schemeClr val="dk1"/>
                          </a:solidFill>
                          <a:effectLst/>
                          <a:latin typeface="+mn-lt"/>
                          <a:ea typeface="+mn-ea"/>
                          <a:cs typeface="+mn-cs"/>
                        </a:rPr>
                        <a:t>21</a:t>
                      </a:r>
                    </a:p>
                  </a:txBody>
                  <a:tcPr marL="9525" marR="9525" marT="9525" marB="0" anchor="b"/>
                </a:tc>
                <a:tc>
                  <a:txBody>
                    <a:bodyPr/>
                    <a:lstStyle/>
                    <a:p>
                      <a:pPr algn="l" fontAlgn="ctr"/>
                      <a:r>
                        <a:rPr lang="es-MX" sz="2200" u="none" strike="noStrike" kern="1200" dirty="0">
                          <a:solidFill>
                            <a:schemeClr val="dk1"/>
                          </a:solidFill>
                          <a:effectLst/>
                          <a:latin typeface="+mn-lt"/>
                          <a:ea typeface="+mn-ea"/>
                          <a:cs typeface="+mn-cs"/>
                        </a:rPr>
                        <a:t>Art. 78, F. II, Tomas de nota</a:t>
                      </a:r>
                    </a:p>
                  </a:txBody>
                  <a:tcPr marL="9525" marR="9525" marT="9525" marB="0" anchor="ctr"/>
                </a:tc>
                <a:extLst>
                  <a:ext uri="{0D108BD9-81ED-4DB2-BD59-A6C34878D82A}">
                    <a16:rowId xmlns:a16="http://schemas.microsoft.com/office/drawing/2014/main" val="2509657429"/>
                  </a:ext>
                </a:extLst>
              </a:tr>
              <a:tr h="514777">
                <a:tc>
                  <a:txBody>
                    <a:bodyPr/>
                    <a:lstStyle/>
                    <a:p>
                      <a:pPr algn="ctr" fontAlgn="b"/>
                      <a:r>
                        <a:rPr lang="es-MX" sz="2200" u="none" strike="noStrike" kern="1200">
                          <a:solidFill>
                            <a:schemeClr val="dk1"/>
                          </a:solidFill>
                          <a:effectLst/>
                          <a:latin typeface="+mn-lt"/>
                          <a:ea typeface="+mn-ea"/>
                          <a:cs typeface="+mn-cs"/>
                        </a:rPr>
                        <a:t>16</a:t>
                      </a:r>
                    </a:p>
                  </a:txBody>
                  <a:tcPr marL="9525" marR="9525" marT="9525" marB="0" anchor="b"/>
                </a:tc>
                <a:tc>
                  <a:txBody>
                    <a:bodyPr/>
                    <a:lstStyle/>
                    <a:p>
                      <a:pPr algn="l" fontAlgn="ctr"/>
                      <a:r>
                        <a:rPr lang="es-MX" sz="2200" u="none" strike="noStrike" kern="1200" dirty="0">
                          <a:solidFill>
                            <a:schemeClr val="dk1"/>
                          </a:solidFill>
                          <a:effectLst/>
                          <a:latin typeface="+mn-lt"/>
                          <a:ea typeface="+mn-ea"/>
                          <a:cs typeface="+mn-cs"/>
                        </a:rPr>
                        <a:t>Art. 76, F. XX, Convocatorias para elegir dirigentes</a:t>
                      </a:r>
                    </a:p>
                  </a:txBody>
                  <a:tcPr marL="9525" marR="9525" marT="9525" marB="0" anchor="ctr"/>
                </a:tc>
                <a:tc>
                  <a:txBody>
                    <a:bodyPr/>
                    <a:lstStyle/>
                    <a:p>
                      <a:pPr algn="ctr" fontAlgn="b"/>
                      <a:r>
                        <a:rPr lang="es-MX" sz="2200" u="none" strike="noStrike" kern="1200">
                          <a:solidFill>
                            <a:schemeClr val="dk1"/>
                          </a:solidFill>
                          <a:effectLst/>
                          <a:latin typeface="+mn-lt"/>
                          <a:ea typeface="+mn-ea"/>
                          <a:cs typeface="+mn-cs"/>
                        </a:rPr>
                        <a:t>22</a:t>
                      </a:r>
                    </a:p>
                  </a:txBody>
                  <a:tcPr marL="9525" marR="9525" marT="9525" marB="0" anchor="b"/>
                </a:tc>
                <a:tc>
                  <a:txBody>
                    <a:bodyPr/>
                    <a:lstStyle/>
                    <a:p>
                      <a:pPr algn="l" fontAlgn="ctr"/>
                      <a:r>
                        <a:rPr lang="es-MX" sz="2200" u="none" strike="noStrike" kern="1200" dirty="0">
                          <a:solidFill>
                            <a:schemeClr val="dk1"/>
                          </a:solidFill>
                          <a:effectLst/>
                          <a:latin typeface="+mn-lt"/>
                          <a:ea typeface="+mn-ea"/>
                          <a:cs typeface="+mn-cs"/>
                        </a:rPr>
                        <a:t>Art. 78, F. IV, Padrón de socios</a:t>
                      </a:r>
                    </a:p>
                  </a:txBody>
                  <a:tcPr marL="9525" marR="9525" marT="9525" marB="0" anchor="ctr"/>
                </a:tc>
                <a:extLst>
                  <a:ext uri="{0D108BD9-81ED-4DB2-BD59-A6C34878D82A}">
                    <a16:rowId xmlns:a16="http://schemas.microsoft.com/office/drawing/2014/main" val="3712960199"/>
                  </a:ext>
                </a:extLst>
              </a:tr>
              <a:tr h="514777">
                <a:tc>
                  <a:txBody>
                    <a:bodyPr/>
                    <a:lstStyle/>
                    <a:p>
                      <a:pPr algn="ctr" fontAlgn="b"/>
                      <a:r>
                        <a:rPr lang="es-MX" sz="2200" u="none" strike="noStrike" kern="1200" dirty="0">
                          <a:solidFill>
                            <a:schemeClr val="dk1"/>
                          </a:solidFill>
                          <a:effectLst/>
                          <a:latin typeface="+mn-lt"/>
                          <a:ea typeface="+mn-ea"/>
                          <a:cs typeface="+mn-cs"/>
                        </a:rPr>
                        <a:t>17</a:t>
                      </a:r>
                    </a:p>
                  </a:txBody>
                  <a:tcPr marL="9525" marR="9525" marT="9525" marB="0" anchor="b"/>
                </a:tc>
                <a:tc>
                  <a:txBody>
                    <a:bodyPr/>
                    <a:lstStyle/>
                    <a:p>
                      <a:pPr algn="l" fontAlgn="ctr"/>
                      <a:r>
                        <a:rPr lang="es-MX" sz="2200" u="none" strike="noStrike" kern="1200" dirty="0">
                          <a:solidFill>
                            <a:schemeClr val="dk1"/>
                          </a:solidFill>
                          <a:effectLst/>
                          <a:latin typeface="+mn-lt"/>
                          <a:ea typeface="+mn-ea"/>
                          <a:cs typeface="+mn-cs"/>
                        </a:rPr>
                        <a:t>Art. 76, F. XXVIII, Mecanismos de control y supervisión</a:t>
                      </a:r>
                    </a:p>
                  </a:txBody>
                  <a:tcPr marL="9525" marR="9525" marT="9525" marB="0" anchor="ctr"/>
                </a:tc>
                <a:tc>
                  <a:txBody>
                    <a:bodyPr/>
                    <a:lstStyle/>
                    <a:p>
                      <a:pPr algn="ctr" fontAlgn="b"/>
                      <a:r>
                        <a:rPr lang="es-MX" sz="2200" u="none" strike="noStrike" kern="1200">
                          <a:solidFill>
                            <a:schemeClr val="dk1"/>
                          </a:solidFill>
                          <a:effectLst/>
                          <a:latin typeface="+mn-lt"/>
                          <a:ea typeface="+mn-ea"/>
                          <a:cs typeface="+mn-cs"/>
                        </a:rPr>
                        <a:t>23</a:t>
                      </a:r>
                    </a:p>
                  </a:txBody>
                  <a:tcPr marL="9525" marR="9525" marT="9525" marB="0" anchor="b"/>
                </a:tc>
                <a:tc>
                  <a:txBody>
                    <a:bodyPr/>
                    <a:lstStyle/>
                    <a:p>
                      <a:pPr algn="l" fontAlgn="ctr"/>
                      <a:r>
                        <a:rPr lang="es-MX" sz="2200" u="none" strike="noStrike" kern="1200" dirty="0">
                          <a:solidFill>
                            <a:schemeClr val="dk1"/>
                          </a:solidFill>
                          <a:effectLst/>
                          <a:latin typeface="+mn-lt"/>
                          <a:ea typeface="+mn-ea"/>
                          <a:cs typeface="+mn-cs"/>
                        </a:rPr>
                        <a:t>Art. 78, F. VI, Reglamentos interiores</a:t>
                      </a:r>
                    </a:p>
                  </a:txBody>
                  <a:tcPr marL="9525" marR="9525" marT="9525" marB="0" anchor="ctr"/>
                </a:tc>
                <a:extLst>
                  <a:ext uri="{0D108BD9-81ED-4DB2-BD59-A6C34878D82A}">
                    <a16:rowId xmlns:a16="http://schemas.microsoft.com/office/drawing/2014/main" val="2763755587"/>
                  </a:ext>
                </a:extLst>
              </a:tr>
              <a:tr h="514777">
                <a:tc>
                  <a:txBody>
                    <a:bodyPr/>
                    <a:lstStyle/>
                    <a:p>
                      <a:pPr algn="ctr" fontAlgn="b"/>
                      <a:r>
                        <a:rPr lang="es-MX" sz="2200" u="none" strike="noStrike" kern="1200" dirty="0">
                          <a:solidFill>
                            <a:schemeClr val="dk1"/>
                          </a:solidFill>
                          <a:effectLst/>
                          <a:latin typeface="+mn-lt"/>
                          <a:ea typeface="+mn-ea"/>
                          <a:cs typeface="+mn-cs"/>
                        </a:rPr>
                        <a:t>18</a:t>
                      </a:r>
                    </a:p>
                  </a:txBody>
                  <a:tcPr marL="9525" marR="9525" marT="9525" marB="0" anchor="b"/>
                </a:tc>
                <a:tc>
                  <a:txBody>
                    <a:bodyPr/>
                    <a:lstStyle/>
                    <a:p>
                      <a:pPr algn="l" fontAlgn="ctr"/>
                      <a:r>
                        <a:rPr lang="es-MX" sz="2200" u="none" strike="noStrike" kern="1200" dirty="0">
                          <a:solidFill>
                            <a:schemeClr val="dk1"/>
                          </a:solidFill>
                          <a:effectLst/>
                          <a:latin typeface="+mn-lt"/>
                          <a:ea typeface="+mn-ea"/>
                          <a:cs typeface="+mn-cs"/>
                        </a:rPr>
                        <a:t>Art. 77, F. II, Unidas responsable del fideicomiso</a:t>
                      </a:r>
                    </a:p>
                  </a:txBody>
                  <a:tcPr marL="9525" marR="9525" marT="9525" marB="0" anchor="ctr"/>
                </a:tc>
                <a:tc>
                  <a:txBody>
                    <a:bodyPr/>
                    <a:lstStyle/>
                    <a:p>
                      <a:pPr algn="ctr" fontAlgn="b"/>
                      <a:r>
                        <a:rPr lang="es-MX" sz="2200" u="none" strike="noStrike" kern="1200">
                          <a:solidFill>
                            <a:schemeClr val="dk1"/>
                          </a:solidFill>
                          <a:effectLst/>
                          <a:latin typeface="+mn-lt"/>
                          <a:ea typeface="+mn-ea"/>
                          <a:cs typeface="+mn-cs"/>
                        </a:rPr>
                        <a:t>24</a:t>
                      </a:r>
                    </a:p>
                  </a:txBody>
                  <a:tcPr marL="9525" marR="9525" marT="9525" marB="0" anchor="b"/>
                </a:tc>
                <a:tc>
                  <a:txBody>
                    <a:bodyPr/>
                    <a:lstStyle/>
                    <a:p>
                      <a:pPr algn="l" fontAlgn="ctr"/>
                      <a:r>
                        <a:rPr lang="es-MX" sz="2200" u="none" strike="noStrike" kern="1200" dirty="0">
                          <a:solidFill>
                            <a:schemeClr val="dk1"/>
                          </a:solidFill>
                          <a:effectLst/>
                          <a:latin typeface="+mn-lt"/>
                          <a:ea typeface="+mn-ea"/>
                          <a:cs typeface="+mn-cs"/>
                        </a:rPr>
                        <a:t>Art. 79, F. IV, Recursos públicos</a:t>
                      </a:r>
                    </a:p>
                  </a:txBody>
                  <a:tcPr marL="9525" marR="9525" marT="9525" marB="0" anchor="ctr"/>
                </a:tc>
                <a:extLst>
                  <a:ext uri="{0D108BD9-81ED-4DB2-BD59-A6C34878D82A}">
                    <a16:rowId xmlns:a16="http://schemas.microsoft.com/office/drawing/2014/main" val="3383528222"/>
                  </a:ext>
                </a:extLst>
              </a:tr>
            </a:tbl>
          </a:graphicData>
        </a:graphic>
      </p:graphicFrame>
      <p:sp>
        <p:nvSpPr>
          <p:cNvPr id="5" name="CuadroTexto 4">
            <a:extLst>
              <a:ext uri="{FF2B5EF4-FFF2-40B4-BE49-F238E27FC236}">
                <a16:creationId xmlns:a16="http://schemas.microsoft.com/office/drawing/2014/main" id="{10420580-7B79-2659-15BC-BAE3C951CB84}"/>
              </a:ext>
            </a:extLst>
          </p:cNvPr>
          <p:cNvSpPr txBox="1"/>
          <p:nvPr/>
        </p:nvSpPr>
        <p:spPr>
          <a:xfrm>
            <a:off x="-1" y="175707"/>
            <a:ext cx="9343331" cy="584775"/>
          </a:xfrm>
          <a:prstGeom prst="rect">
            <a:avLst/>
          </a:prstGeom>
          <a:noFill/>
        </p:spPr>
        <p:txBody>
          <a:bodyPr wrap="square" rtlCol="0">
            <a:spAutoFit/>
          </a:bodyPr>
          <a:lstStyle/>
          <a:p>
            <a:r>
              <a:rPr lang="es-MX" sz="3200" b="1" dirty="0">
                <a:solidFill>
                  <a:schemeClr val="bg1"/>
                </a:solidFill>
                <a:latin typeface="Arial" panose="020B0604020202020204" pitchFamily="34" charset="0"/>
                <a:cs typeface="Arial" panose="020B0604020202020204" pitchFamily="34" charset="0"/>
              </a:rPr>
              <a:t>Obligaciones específicas con modificaciones</a:t>
            </a:r>
          </a:p>
        </p:txBody>
      </p:sp>
    </p:spTree>
    <p:extLst>
      <p:ext uri="{BB962C8B-B14F-4D97-AF65-F5344CB8AC3E}">
        <p14:creationId xmlns:p14="http://schemas.microsoft.com/office/powerpoint/2010/main" val="34680101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8" y="-26160"/>
            <a:ext cx="10040982" cy="7736495"/>
          </a:xfrm>
          <a:prstGeom prst="rect">
            <a:avLst/>
          </a:prstGeom>
          <a:ln>
            <a:solidFill>
              <a:schemeClr val="accent3">
                <a:lumMod val="50000"/>
              </a:schemeClr>
            </a:solidFill>
          </a:ln>
        </p:spPr>
      </p:pic>
      <p:graphicFrame>
        <p:nvGraphicFramePr>
          <p:cNvPr id="3" name="Tabla 2">
            <a:extLst>
              <a:ext uri="{FF2B5EF4-FFF2-40B4-BE49-F238E27FC236}">
                <a16:creationId xmlns:a16="http://schemas.microsoft.com/office/drawing/2014/main" id="{827DA3E3-83CA-41ED-AC69-A035D307FA64}"/>
              </a:ext>
            </a:extLst>
          </p:cNvPr>
          <p:cNvGraphicFramePr>
            <a:graphicFrameLocks noGrp="1"/>
          </p:cNvGraphicFramePr>
          <p:nvPr>
            <p:extLst>
              <p:ext uri="{D42A27DB-BD31-4B8C-83A1-F6EECF244321}">
                <p14:modId xmlns:p14="http://schemas.microsoft.com/office/powerpoint/2010/main" val="361423275"/>
              </p:ext>
            </p:extLst>
          </p:nvPr>
        </p:nvGraphicFramePr>
        <p:xfrm>
          <a:off x="702370" y="1638077"/>
          <a:ext cx="8928992" cy="5616626"/>
        </p:xfrm>
        <a:graphic>
          <a:graphicData uri="http://schemas.openxmlformats.org/drawingml/2006/table">
            <a:tbl>
              <a:tblPr firstRow="1" bandRow="1">
                <a:tableStyleId>{00A15C55-8517-42AA-B614-E9B94910E393}</a:tableStyleId>
              </a:tblPr>
              <a:tblGrid>
                <a:gridCol w="5832648">
                  <a:extLst>
                    <a:ext uri="{9D8B030D-6E8A-4147-A177-3AD203B41FA5}">
                      <a16:colId xmlns:a16="http://schemas.microsoft.com/office/drawing/2014/main" val="3103917573"/>
                    </a:ext>
                  </a:extLst>
                </a:gridCol>
                <a:gridCol w="3096344">
                  <a:extLst>
                    <a:ext uri="{9D8B030D-6E8A-4147-A177-3AD203B41FA5}">
                      <a16:colId xmlns:a16="http://schemas.microsoft.com/office/drawing/2014/main" val="551328133"/>
                    </a:ext>
                  </a:extLst>
                </a:gridCol>
              </a:tblGrid>
              <a:tr h="900978">
                <a:tc>
                  <a:txBody>
                    <a:bodyPr/>
                    <a:lstStyle/>
                    <a:p>
                      <a:pPr marL="0" algn="ctr" defTabSz="1016356" rtl="0" eaLnBrk="1" latinLnBrk="0" hangingPunct="1"/>
                      <a:r>
                        <a:rPr lang="es-MX" sz="2200" b="1" kern="1200" dirty="0">
                          <a:solidFill>
                            <a:schemeClr val="lt1"/>
                          </a:solidFill>
                          <a:latin typeface="Arial" panose="020B0604020202020204" pitchFamily="34" charset="0"/>
                          <a:ea typeface="+mn-ea"/>
                          <a:cs typeface="Arial" panose="020B0604020202020204" pitchFamily="34" charset="0"/>
                        </a:rPr>
                        <a:t>Tipo de modificaciones</a:t>
                      </a:r>
                    </a:p>
                  </a:txBody>
                  <a:tcPr anchor="ctr">
                    <a:solidFill>
                      <a:schemeClr val="accent4">
                        <a:lumMod val="75000"/>
                      </a:schemeClr>
                    </a:solidFill>
                  </a:tcPr>
                </a:tc>
                <a:tc>
                  <a:txBody>
                    <a:bodyPr/>
                    <a:lstStyle/>
                    <a:p>
                      <a:pPr marL="0" algn="ctr" defTabSz="1016356" rtl="0" eaLnBrk="1" latinLnBrk="0" hangingPunct="1"/>
                      <a:r>
                        <a:rPr lang="es-MX" sz="2200" b="1" kern="1200" dirty="0">
                          <a:solidFill>
                            <a:schemeClr val="lt1"/>
                          </a:solidFill>
                          <a:latin typeface="Arial" panose="020B0604020202020204" pitchFamily="34" charset="0"/>
                          <a:ea typeface="+mn-ea"/>
                          <a:cs typeface="Arial" panose="020B0604020202020204" pitchFamily="34" charset="0"/>
                        </a:rPr>
                        <a:t>Número de modificaciones</a:t>
                      </a:r>
                    </a:p>
                  </a:txBody>
                  <a:tcPr anchor="ctr">
                    <a:solidFill>
                      <a:schemeClr val="accent4">
                        <a:lumMod val="75000"/>
                      </a:schemeClr>
                    </a:solidFill>
                  </a:tcPr>
                </a:tc>
                <a:extLst>
                  <a:ext uri="{0D108BD9-81ED-4DB2-BD59-A6C34878D82A}">
                    <a16:rowId xmlns:a16="http://schemas.microsoft.com/office/drawing/2014/main" val="3927957001"/>
                  </a:ext>
                </a:extLst>
              </a:tr>
              <a:tr h="504547">
                <a:tc>
                  <a:txBody>
                    <a:bodyPr/>
                    <a:lstStyle/>
                    <a:p>
                      <a:pPr algn="l" fontAlgn="b"/>
                      <a:r>
                        <a:rPr lang="es-MX" sz="2400" b="0" i="0" u="none" strike="noStrike" dirty="0">
                          <a:solidFill>
                            <a:srgbClr val="000000"/>
                          </a:solidFill>
                          <a:effectLst/>
                          <a:latin typeface="Arial" panose="020B0604020202020204" pitchFamily="34" charset="0"/>
                          <a:cs typeface="Arial" panose="020B0604020202020204" pitchFamily="34" charset="0"/>
                        </a:rPr>
                        <a:t> Adición de criterio</a:t>
                      </a:r>
                    </a:p>
                  </a:txBody>
                  <a:tcPr marL="9525" marR="9525" marT="9525" marB="0" anchor="b"/>
                </a:tc>
                <a:tc>
                  <a:txBody>
                    <a:bodyPr/>
                    <a:lstStyle/>
                    <a:p>
                      <a:pPr algn="ctr" fontAlgn="b"/>
                      <a:r>
                        <a:rPr lang="es-MX" sz="2400" b="0" i="0" u="none" strike="noStrike" dirty="0">
                          <a:solidFill>
                            <a:srgbClr val="000000"/>
                          </a:solidFill>
                          <a:effectLst/>
                          <a:latin typeface="Arial" panose="020B0604020202020204" pitchFamily="34" charset="0"/>
                          <a:cs typeface="Arial" panose="020B0604020202020204" pitchFamily="34" charset="0"/>
                        </a:rPr>
                        <a:t>91</a:t>
                      </a:r>
                    </a:p>
                  </a:txBody>
                  <a:tcPr marL="9525" marR="9525" marT="9525" marB="0" anchor="b"/>
                </a:tc>
                <a:extLst>
                  <a:ext uri="{0D108BD9-81ED-4DB2-BD59-A6C34878D82A}">
                    <a16:rowId xmlns:a16="http://schemas.microsoft.com/office/drawing/2014/main" val="3879121925"/>
                  </a:ext>
                </a:extLst>
              </a:tr>
              <a:tr h="499073">
                <a:tc>
                  <a:txBody>
                    <a:bodyPr/>
                    <a:lstStyle/>
                    <a:p>
                      <a:pPr algn="l" fontAlgn="b"/>
                      <a:r>
                        <a:rPr lang="es-MX" sz="2400" b="0" i="0" u="none" strike="noStrike" dirty="0">
                          <a:solidFill>
                            <a:srgbClr val="000000"/>
                          </a:solidFill>
                          <a:effectLst/>
                          <a:latin typeface="Arial" panose="020B0604020202020204" pitchFamily="34" charset="0"/>
                          <a:cs typeface="Arial" panose="020B0604020202020204" pitchFamily="34" charset="0"/>
                        </a:rPr>
                        <a:t> Adición de nota al pie de página</a:t>
                      </a:r>
                    </a:p>
                  </a:txBody>
                  <a:tcPr marL="9525" marR="9525" marT="9525" marB="0" anchor="b"/>
                </a:tc>
                <a:tc>
                  <a:txBody>
                    <a:bodyPr/>
                    <a:lstStyle/>
                    <a:p>
                      <a:pPr algn="ctr" fontAlgn="b"/>
                      <a:r>
                        <a:rPr lang="es-MX" sz="2400" b="0" i="0" u="none" strike="noStrike" dirty="0">
                          <a:solidFill>
                            <a:srgbClr val="000000"/>
                          </a:solidFill>
                          <a:effectLst/>
                          <a:latin typeface="Arial" panose="020B0604020202020204" pitchFamily="34" charset="0"/>
                          <a:cs typeface="Arial" panose="020B0604020202020204" pitchFamily="34" charset="0"/>
                        </a:rPr>
                        <a:t>52</a:t>
                      </a:r>
                    </a:p>
                  </a:txBody>
                  <a:tcPr marL="9525" marR="9525" marT="9525" marB="0" anchor="b"/>
                </a:tc>
                <a:extLst>
                  <a:ext uri="{0D108BD9-81ED-4DB2-BD59-A6C34878D82A}">
                    <a16:rowId xmlns:a16="http://schemas.microsoft.com/office/drawing/2014/main" val="1351215969"/>
                  </a:ext>
                </a:extLst>
              </a:tr>
              <a:tr h="504547">
                <a:tc>
                  <a:txBody>
                    <a:bodyPr/>
                    <a:lstStyle/>
                    <a:p>
                      <a:pPr algn="l" fontAlgn="b"/>
                      <a:r>
                        <a:rPr lang="es-MX" sz="2400" b="0" i="0" u="none" strike="noStrike" dirty="0">
                          <a:solidFill>
                            <a:srgbClr val="000000"/>
                          </a:solidFill>
                          <a:effectLst/>
                          <a:latin typeface="Arial" panose="020B0604020202020204" pitchFamily="34" charset="0"/>
                          <a:cs typeface="Arial" panose="020B0604020202020204" pitchFamily="34" charset="0"/>
                        </a:rPr>
                        <a:t> Modificación de criterio</a:t>
                      </a:r>
                    </a:p>
                  </a:txBody>
                  <a:tcPr marL="9525" marR="9525" marT="9525" marB="0" anchor="b"/>
                </a:tc>
                <a:tc>
                  <a:txBody>
                    <a:bodyPr/>
                    <a:lstStyle/>
                    <a:p>
                      <a:pPr algn="ctr" fontAlgn="b"/>
                      <a:r>
                        <a:rPr lang="es-MX" sz="2400" b="0" i="0" u="none" strike="noStrike" dirty="0">
                          <a:solidFill>
                            <a:srgbClr val="000000"/>
                          </a:solidFill>
                          <a:effectLst/>
                          <a:latin typeface="Arial" panose="020B0604020202020204" pitchFamily="34" charset="0"/>
                          <a:cs typeface="Arial" panose="020B0604020202020204" pitchFamily="34" charset="0"/>
                        </a:rPr>
                        <a:t>107</a:t>
                      </a:r>
                    </a:p>
                  </a:txBody>
                  <a:tcPr marL="9525" marR="9525" marT="9525" marB="0" anchor="b"/>
                </a:tc>
                <a:extLst>
                  <a:ext uri="{0D108BD9-81ED-4DB2-BD59-A6C34878D82A}">
                    <a16:rowId xmlns:a16="http://schemas.microsoft.com/office/drawing/2014/main" val="3997709298"/>
                  </a:ext>
                </a:extLst>
              </a:tr>
              <a:tr h="900978">
                <a:tc>
                  <a:txBody>
                    <a:bodyPr/>
                    <a:lstStyle/>
                    <a:p>
                      <a:pPr algn="l" fontAlgn="b"/>
                      <a:r>
                        <a:rPr lang="es-MX" sz="2400" b="0" i="0" u="none" strike="noStrike" dirty="0">
                          <a:solidFill>
                            <a:srgbClr val="000000"/>
                          </a:solidFill>
                          <a:effectLst/>
                          <a:latin typeface="Arial" panose="020B0604020202020204" pitchFamily="34" charset="0"/>
                          <a:cs typeface="Arial" panose="020B0604020202020204" pitchFamily="34" charset="0"/>
                        </a:rPr>
                        <a:t> Modificación de párrafos explicativos (artículo 70, fracción XLVIII)</a:t>
                      </a:r>
                    </a:p>
                  </a:txBody>
                  <a:tcPr marL="9525" marR="9525" marT="9525" marB="0" anchor="b"/>
                </a:tc>
                <a:tc>
                  <a:txBody>
                    <a:bodyPr/>
                    <a:lstStyle/>
                    <a:p>
                      <a:pPr algn="ctr" fontAlgn="b"/>
                      <a:r>
                        <a:rPr lang="es-MX" sz="2400" b="0" i="0" u="none" strike="noStrike" dirty="0">
                          <a:solidFill>
                            <a:srgbClr val="000000"/>
                          </a:solidFill>
                          <a:effectLst/>
                          <a:latin typeface="Arial" panose="020B0604020202020204" pitchFamily="34" charset="0"/>
                          <a:cs typeface="Arial" panose="020B0604020202020204" pitchFamily="34" charset="0"/>
                        </a:rPr>
                        <a:t>2</a:t>
                      </a:r>
                    </a:p>
                  </a:txBody>
                  <a:tcPr marL="9525" marR="9525" marT="9525" marB="0" anchor="b"/>
                </a:tc>
                <a:extLst>
                  <a:ext uri="{0D108BD9-81ED-4DB2-BD59-A6C34878D82A}">
                    <a16:rowId xmlns:a16="http://schemas.microsoft.com/office/drawing/2014/main" val="2668722086"/>
                  </a:ext>
                </a:extLst>
              </a:tr>
              <a:tr h="900978">
                <a:tc>
                  <a:txBody>
                    <a:bodyPr/>
                    <a:lstStyle/>
                    <a:p>
                      <a:pPr algn="l" fontAlgn="b"/>
                      <a:r>
                        <a:rPr lang="es-MX" sz="2400" b="0" i="0" u="none" strike="noStrike" dirty="0">
                          <a:solidFill>
                            <a:srgbClr val="000000"/>
                          </a:solidFill>
                          <a:effectLst/>
                          <a:latin typeface="Arial" panose="020B0604020202020204" pitchFamily="34" charset="0"/>
                          <a:cs typeface="Arial" panose="020B0604020202020204" pitchFamily="34" charset="0"/>
                        </a:rPr>
                        <a:t> Modificación de título de formato </a:t>
                      </a:r>
                    </a:p>
                    <a:p>
                      <a:pPr algn="l" fontAlgn="b"/>
                      <a:r>
                        <a:rPr lang="es-MX" sz="2400" b="0" i="0" u="none" strike="noStrike" dirty="0">
                          <a:solidFill>
                            <a:srgbClr val="000000"/>
                          </a:solidFill>
                          <a:effectLst/>
                          <a:latin typeface="Arial" panose="020B0604020202020204" pitchFamily="34" charset="0"/>
                          <a:cs typeface="Arial" panose="020B0604020202020204" pitchFamily="34" charset="0"/>
                        </a:rPr>
                        <a:t>(artículos 70, 71, 74, 76, 77 y 78)</a:t>
                      </a:r>
                    </a:p>
                  </a:txBody>
                  <a:tcPr marL="9525" marR="9525" marT="9525" marB="0" anchor="b"/>
                </a:tc>
                <a:tc>
                  <a:txBody>
                    <a:bodyPr/>
                    <a:lstStyle/>
                    <a:p>
                      <a:pPr algn="ctr" fontAlgn="b"/>
                      <a:r>
                        <a:rPr lang="es-MX" sz="2400" b="0" i="0" u="none" strike="noStrike" dirty="0">
                          <a:solidFill>
                            <a:srgbClr val="000000"/>
                          </a:solidFill>
                          <a:effectLst/>
                          <a:latin typeface="Arial" panose="020B0604020202020204" pitchFamily="34" charset="0"/>
                          <a:cs typeface="Arial" panose="020B0604020202020204" pitchFamily="34" charset="0"/>
                        </a:rPr>
                        <a:t>9</a:t>
                      </a:r>
                    </a:p>
                  </a:txBody>
                  <a:tcPr marL="9525" marR="9525" marT="9525" marB="0" anchor="b"/>
                </a:tc>
                <a:extLst>
                  <a:ext uri="{0D108BD9-81ED-4DB2-BD59-A6C34878D82A}">
                    <a16:rowId xmlns:a16="http://schemas.microsoft.com/office/drawing/2014/main" val="3834400546"/>
                  </a:ext>
                </a:extLst>
              </a:tr>
              <a:tr h="900978">
                <a:tc>
                  <a:txBody>
                    <a:bodyPr/>
                    <a:lstStyle/>
                    <a:p>
                      <a:pPr algn="l" fontAlgn="b"/>
                      <a:r>
                        <a:rPr lang="es-MX" sz="2400" b="0" i="0" u="none" strike="noStrike" dirty="0">
                          <a:solidFill>
                            <a:srgbClr val="000000"/>
                          </a:solidFill>
                          <a:effectLst/>
                          <a:latin typeface="Arial" panose="020B0604020202020204" pitchFamily="34" charset="0"/>
                          <a:cs typeface="Arial" panose="020B0604020202020204" pitchFamily="34" charset="0"/>
                        </a:rPr>
                        <a:t> Eliminación de criterio duplicado </a:t>
                      </a:r>
                    </a:p>
                    <a:p>
                      <a:pPr algn="l" fontAlgn="b"/>
                      <a:r>
                        <a:rPr lang="es-MX" sz="2400" b="0" i="0" u="none" strike="noStrike" dirty="0">
                          <a:solidFill>
                            <a:srgbClr val="000000"/>
                          </a:solidFill>
                          <a:effectLst/>
                          <a:latin typeface="Arial" panose="020B0604020202020204" pitchFamily="34" charset="0"/>
                          <a:cs typeface="Arial" panose="020B0604020202020204" pitchFamily="34" charset="0"/>
                        </a:rPr>
                        <a:t>(artículo 70, fracción XXIII)</a:t>
                      </a:r>
                    </a:p>
                  </a:txBody>
                  <a:tcPr marL="9525" marR="9525" marT="9525" marB="0" anchor="b"/>
                </a:tc>
                <a:tc>
                  <a:txBody>
                    <a:bodyPr/>
                    <a:lstStyle/>
                    <a:p>
                      <a:pPr algn="ctr" fontAlgn="b"/>
                      <a:r>
                        <a:rPr lang="es-MX" sz="24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b"/>
                </a:tc>
                <a:extLst>
                  <a:ext uri="{0D108BD9-81ED-4DB2-BD59-A6C34878D82A}">
                    <a16:rowId xmlns:a16="http://schemas.microsoft.com/office/drawing/2014/main" val="585954155"/>
                  </a:ext>
                </a:extLst>
              </a:tr>
              <a:tr h="504547">
                <a:tc>
                  <a:txBody>
                    <a:bodyPr/>
                    <a:lstStyle/>
                    <a:p>
                      <a:pPr marL="0" algn="ctr" defTabSz="1016356" rtl="0" eaLnBrk="1" fontAlgn="b" latinLnBrk="0" hangingPunct="1"/>
                      <a:r>
                        <a:rPr lang="es-MX" sz="2200" b="1" kern="1200" dirty="0">
                          <a:solidFill>
                            <a:schemeClr val="lt1"/>
                          </a:solidFill>
                          <a:latin typeface="Arial" panose="020B0604020202020204" pitchFamily="34" charset="0"/>
                          <a:ea typeface="+mn-ea"/>
                          <a:cs typeface="Arial" panose="020B0604020202020204" pitchFamily="34" charset="0"/>
                        </a:rPr>
                        <a:t>Total</a:t>
                      </a:r>
                    </a:p>
                  </a:txBody>
                  <a:tcPr marL="9525" marR="9525" marT="9525" marB="0" anchor="b">
                    <a:solidFill>
                      <a:schemeClr val="accent4">
                        <a:lumMod val="75000"/>
                      </a:schemeClr>
                    </a:solidFill>
                  </a:tcPr>
                </a:tc>
                <a:tc>
                  <a:txBody>
                    <a:bodyPr/>
                    <a:lstStyle/>
                    <a:p>
                      <a:pPr marL="0" algn="ctr" defTabSz="1016356" rtl="0" eaLnBrk="1" fontAlgn="b" latinLnBrk="0" hangingPunct="1"/>
                      <a:r>
                        <a:rPr lang="es-MX" sz="2200" b="1" kern="1200" dirty="0">
                          <a:solidFill>
                            <a:schemeClr val="lt1"/>
                          </a:solidFill>
                          <a:latin typeface="Arial" panose="020B0604020202020204" pitchFamily="34" charset="0"/>
                          <a:ea typeface="+mn-ea"/>
                          <a:cs typeface="Arial" panose="020B0604020202020204" pitchFamily="34" charset="0"/>
                        </a:rPr>
                        <a:t>262</a:t>
                      </a:r>
                    </a:p>
                  </a:txBody>
                  <a:tcPr marL="9525" marR="9525" marT="9525" marB="0" anchor="b">
                    <a:solidFill>
                      <a:schemeClr val="accent4">
                        <a:lumMod val="75000"/>
                      </a:schemeClr>
                    </a:solidFill>
                  </a:tcPr>
                </a:tc>
                <a:extLst>
                  <a:ext uri="{0D108BD9-81ED-4DB2-BD59-A6C34878D82A}">
                    <a16:rowId xmlns:a16="http://schemas.microsoft.com/office/drawing/2014/main" val="1298151360"/>
                  </a:ext>
                </a:extLst>
              </a:tr>
            </a:tbl>
          </a:graphicData>
        </a:graphic>
      </p:graphicFrame>
      <p:sp>
        <p:nvSpPr>
          <p:cNvPr id="2" name="CuadroTexto 1">
            <a:extLst>
              <a:ext uri="{FF2B5EF4-FFF2-40B4-BE49-F238E27FC236}">
                <a16:creationId xmlns:a16="http://schemas.microsoft.com/office/drawing/2014/main" id="{FD87C9F9-EFD7-8C92-283D-58A850FDEA13}"/>
              </a:ext>
            </a:extLst>
          </p:cNvPr>
          <p:cNvSpPr txBox="1"/>
          <p:nvPr/>
        </p:nvSpPr>
        <p:spPr>
          <a:xfrm>
            <a:off x="774378" y="183915"/>
            <a:ext cx="6336704" cy="584775"/>
          </a:xfrm>
          <a:prstGeom prst="rect">
            <a:avLst/>
          </a:prstGeom>
          <a:noFill/>
        </p:spPr>
        <p:txBody>
          <a:bodyPr wrap="square">
            <a:spAutoFit/>
          </a:bodyPr>
          <a:lstStyle/>
          <a:p>
            <a:r>
              <a:rPr lang="es-MX" sz="3200" b="1" dirty="0">
                <a:solidFill>
                  <a:schemeClr val="bg1"/>
                </a:solidFill>
                <a:latin typeface="Arial" panose="020B0604020202020204" pitchFamily="34" charset="0"/>
                <a:cs typeface="Arial" panose="020B0604020202020204" pitchFamily="34" charset="0"/>
              </a:rPr>
              <a:t>Tipo de modificaciones</a:t>
            </a:r>
            <a:endParaRPr lang="es-MX" sz="3200" dirty="0"/>
          </a:p>
        </p:txBody>
      </p:sp>
    </p:spTree>
    <p:extLst>
      <p:ext uri="{BB962C8B-B14F-4D97-AF65-F5344CB8AC3E}">
        <p14:creationId xmlns:p14="http://schemas.microsoft.com/office/powerpoint/2010/main" val="1000236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419"/>
            <a:ext cx="10040982" cy="7736495"/>
          </a:xfrm>
          <a:prstGeom prst="rect">
            <a:avLst/>
          </a:prstGeom>
          <a:ln>
            <a:solidFill>
              <a:schemeClr val="accent3">
                <a:lumMod val="50000"/>
              </a:schemeClr>
            </a:solidFill>
          </a:ln>
        </p:spPr>
      </p:pic>
      <p:sp>
        <p:nvSpPr>
          <p:cNvPr id="5" name="CuadroTexto 4">
            <a:extLst>
              <a:ext uri="{FF2B5EF4-FFF2-40B4-BE49-F238E27FC236}">
                <a16:creationId xmlns:a16="http://schemas.microsoft.com/office/drawing/2014/main" id="{6778DCA6-A0EB-1EEE-8B40-9403B3E07CFC}"/>
              </a:ext>
            </a:extLst>
          </p:cNvPr>
          <p:cNvSpPr txBox="1"/>
          <p:nvPr/>
        </p:nvSpPr>
        <p:spPr>
          <a:xfrm>
            <a:off x="630362" y="1944964"/>
            <a:ext cx="9027502" cy="4985980"/>
          </a:xfrm>
          <a:prstGeom prst="rect">
            <a:avLst/>
          </a:prstGeom>
          <a:noFill/>
        </p:spPr>
        <p:txBody>
          <a:bodyPr wrap="square">
            <a:spAutoFit/>
          </a:bodyPr>
          <a:lstStyle/>
          <a:p>
            <a:pPr marL="342900" marR="0" lvl="0" indent="-342900" algn="just" defTabSz="101635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2200" dirty="0">
                <a:latin typeface="Arial" panose="020B0604020202020204" pitchFamily="34" charset="0"/>
                <a:cs typeface="Arial" panose="020B0604020202020204" pitchFamily="34" charset="0"/>
              </a:rPr>
              <a:t>67 casos: </a:t>
            </a:r>
            <a:r>
              <a:rPr lang="es-MX" sz="2200" i="1" dirty="0">
                <a:latin typeface="Arial" panose="020B0604020202020204" pitchFamily="34" charset="0"/>
                <a:cs typeface="Arial" panose="020B0604020202020204" pitchFamily="34" charset="0"/>
              </a:rPr>
              <a:t>Sexo (catálogo): Mujer/Hombre</a:t>
            </a:r>
          </a:p>
          <a:p>
            <a:pPr marL="342900" marR="0" lvl="0" indent="-342900" algn="just" defTabSz="101635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800" i="1" dirty="0">
              <a:latin typeface="Arial" panose="020B0604020202020204" pitchFamily="34" charset="0"/>
              <a:cs typeface="Arial" panose="020B0604020202020204" pitchFamily="34" charset="0"/>
            </a:endParaRPr>
          </a:p>
          <a:p>
            <a:pPr marL="342900" marR="0" lvl="0" indent="-342900" algn="just" defTabSz="101635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2200" dirty="0">
                <a:latin typeface="Arial" panose="020B0604020202020204" pitchFamily="34" charset="0"/>
                <a:cs typeface="Arial" panose="020B0604020202020204" pitchFamily="34" charset="0"/>
              </a:rPr>
              <a:t>12 casos un campo con totales, por ej. </a:t>
            </a:r>
            <a:r>
              <a:rPr lang="es-MX" sz="2200" i="1" dirty="0">
                <a:latin typeface="Arial" panose="020B0604020202020204" pitchFamily="34" charset="0"/>
                <a:cs typeface="Arial" panose="020B0604020202020204" pitchFamily="34" charset="0"/>
              </a:rPr>
              <a:t>Total de plazas de base ocupadas por hombres y mujeres</a:t>
            </a:r>
          </a:p>
          <a:p>
            <a:pPr marL="342900" marR="0" lvl="0" indent="-342900" algn="just" defTabSz="101635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800" i="1" dirty="0">
              <a:latin typeface="Arial" panose="020B0604020202020204" pitchFamily="34" charset="0"/>
              <a:cs typeface="Arial" panose="020B0604020202020204" pitchFamily="34" charset="0"/>
            </a:endParaRPr>
          </a:p>
          <a:p>
            <a:pPr marL="342900" marR="0" lvl="0" indent="-342900" algn="just" defTabSz="101635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2200" dirty="0">
                <a:latin typeface="Arial" panose="020B0604020202020204" pitchFamily="34" charset="0"/>
                <a:cs typeface="Arial" panose="020B0604020202020204" pitchFamily="34" charset="0"/>
              </a:rPr>
              <a:t>4 criterios para especificar el número de hombres y mujeres, por ej. </a:t>
            </a:r>
            <a:r>
              <a:rPr lang="es-MX" sz="2200" i="1" dirty="0">
                <a:latin typeface="Arial" panose="020B0604020202020204" pitchFamily="34" charset="0"/>
                <a:cs typeface="Arial" panose="020B0604020202020204" pitchFamily="34" charset="0"/>
              </a:rPr>
              <a:t>Número de socias y/o integrantes mujeres del sindicato, federación, confederación o figura legal análoga</a:t>
            </a:r>
          </a:p>
          <a:p>
            <a:pPr marL="342900" marR="0" lvl="0" indent="-342900" algn="just" defTabSz="101635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800" i="1" dirty="0">
              <a:latin typeface="Arial" panose="020B0604020202020204" pitchFamily="34" charset="0"/>
              <a:cs typeface="Arial" panose="020B0604020202020204" pitchFamily="34" charset="0"/>
            </a:endParaRPr>
          </a:p>
          <a:p>
            <a:pPr marL="342900" marR="0" lvl="0" indent="-342900" algn="just" defTabSz="101635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2200" dirty="0">
                <a:latin typeface="Arial" panose="020B0604020202020204" pitchFamily="34" charset="0"/>
                <a:cs typeface="Arial" panose="020B0604020202020204" pitchFamily="34" charset="0"/>
              </a:rPr>
              <a:t>1 criterio: </a:t>
            </a:r>
            <a:r>
              <a:rPr lang="es-MX" sz="2200" i="1" dirty="0">
                <a:latin typeface="Arial" panose="020B0604020202020204" pitchFamily="34" charset="0"/>
                <a:cs typeface="Arial" panose="020B0604020202020204" pitchFamily="34" charset="0"/>
              </a:rPr>
              <a:t>Género con el que se identifica la persona (catálogo): Femenino/Masculino/</a:t>
            </a:r>
            <a:r>
              <a:rPr lang="es-MX" sz="2200" i="1" dirty="0" err="1">
                <a:latin typeface="Arial" panose="020B0604020202020204" pitchFamily="34" charset="0"/>
                <a:cs typeface="Arial" panose="020B0604020202020204" pitchFamily="34" charset="0"/>
              </a:rPr>
              <a:t>Nobinario</a:t>
            </a:r>
            <a:r>
              <a:rPr lang="es-MX" sz="2200" i="1" dirty="0">
                <a:latin typeface="Arial" panose="020B0604020202020204" pitchFamily="34" charset="0"/>
                <a:cs typeface="Arial" panose="020B0604020202020204" pitchFamily="34" charset="0"/>
              </a:rPr>
              <a:t>/Lesbiana/Homosexual/Bisexual/Transexual/Transgénero/Travesti/Intersexual</a:t>
            </a:r>
          </a:p>
          <a:p>
            <a:pPr marL="342900" marR="0" lvl="0" indent="-342900" algn="just" defTabSz="101635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800" i="1" dirty="0">
              <a:latin typeface="Arial" panose="020B0604020202020204" pitchFamily="34" charset="0"/>
              <a:cs typeface="Arial" panose="020B0604020202020204" pitchFamily="34" charset="0"/>
            </a:endParaRPr>
          </a:p>
          <a:p>
            <a:pPr marL="342900" marR="0" lvl="0" indent="-342900" algn="just" defTabSz="101635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2200" dirty="0">
                <a:latin typeface="Arial" panose="020B0604020202020204" pitchFamily="34" charset="0"/>
                <a:cs typeface="Arial" panose="020B0604020202020204" pitchFamily="34" charset="0"/>
              </a:rPr>
              <a:t>7 criterios para identificar aspectos del sujeto obligado en relación a temas de género, por ej. : </a:t>
            </a:r>
            <a:r>
              <a:rPr lang="es-MX" sz="2200" i="1" dirty="0">
                <a:latin typeface="Arial" panose="020B0604020202020204" pitchFamily="34" charset="0"/>
                <a:cs typeface="Arial" panose="020B0604020202020204" pitchFamily="34" charset="0"/>
              </a:rPr>
              <a:t>El programa o subprograma a cargo del sujeto obligado está relacionado con temáticas de violencia de género y/o igualdad de género (catálogo): Sí/No</a:t>
            </a:r>
          </a:p>
        </p:txBody>
      </p:sp>
      <p:sp>
        <p:nvSpPr>
          <p:cNvPr id="7" name="CuadroTexto 6">
            <a:extLst>
              <a:ext uri="{FF2B5EF4-FFF2-40B4-BE49-F238E27FC236}">
                <a16:creationId xmlns:a16="http://schemas.microsoft.com/office/drawing/2014/main" id="{D9F147D0-9B32-1756-5E0D-647CF4F30219}"/>
              </a:ext>
            </a:extLst>
          </p:cNvPr>
          <p:cNvSpPr txBox="1"/>
          <p:nvPr/>
        </p:nvSpPr>
        <p:spPr>
          <a:xfrm>
            <a:off x="819884" y="1422053"/>
            <a:ext cx="7878001" cy="430887"/>
          </a:xfrm>
          <a:prstGeom prst="rect">
            <a:avLst/>
          </a:prstGeom>
          <a:noFill/>
        </p:spPr>
        <p:txBody>
          <a:bodyPr wrap="square">
            <a:spAutoFit/>
          </a:bodyPr>
          <a:lstStyle/>
          <a:p>
            <a:pPr marL="0" marR="0" lvl="0" indent="0" algn="l" defTabSz="1016356" rtl="0" eaLnBrk="1" fontAlgn="auto" latinLnBrk="0" hangingPunct="1">
              <a:lnSpc>
                <a:spcPct val="100000"/>
              </a:lnSpc>
              <a:spcBef>
                <a:spcPts val="0"/>
              </a:spcBef>
              <a:spcAft>
                <a:spcPts val="0"/>
              </a:spcAft>
              <a:buClrTx/>
              <a:buSzTx/>
              <a:buFontTx/>
              <a:buNone/>
              <a:tabLst/>
              <a:defRPr/>
            </a:pPr>
            <a:r>
              <a:rPr lang="es-ES" sz="2200" b="1" dirty="0">
                <a:latin typeface="Arial" panose="020B0604020202020204" pitchFamily="34" charset="0"/>
                <a:cs typeface="Arial" panose="020B0604020202020204" pitchFamily="34" charset="0"/>
              </a:rPr>
              <a:t>Las 91 propuestas de Adición de criterio son relativas a:</a:t>
            </a:r>
            <a:endParaRPr lang="es-MX" sz="2200" b="1" dirty="0">
              <a:latin typeface="Arial" panose="020B060402020202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B60AF127-30C0-9C43-0440-019394CCAF24}"/>
              </a:ext>
            </a:extLst>
          </p:cNvPr>
          <p:cNvSpPr txBox="1"/>
          <p:nvPr/>
        </p:nvSpPr>
        <p:spPr>
          <a:xfrm>
            <a:off x="774378" y="183915"/>
            <a:ext cx="6336704" cy="584775"/>
          </a:xfrm>
          <a:prstGeom prst="rect">
            <a:avLst/>
          </a:prstGeom>
          <a:noFill/>
        </p:spPr>
        <p:txBody>
          <a:bodyPr wrap="square">
            <a:spAutoFit/>
          </a:bodyPr>
          <a:lstStyle/>
          <a:p>
            <a:r>
              <a:rPr lang="es-MX" sz="3200" b="1" dirty="0">
                <a:solidFill>
                  <a:schemeClr val="bg1"/>
                </a:solidFill>
                <a:latin typeface="Arial" panose="020B0604020202020204" pitchFamily="34" charset="0"/>
                <a:cs typeface="Arial" panose="020B0604020202020204" pitchFamily="34" charset="0"/>
              </a:rPr>
              <a:t>Adición de criterios</a:t>
            </a:r>
            <a:endParaRPr lang="es-MX" sz="3200" dirty="0"/>
          </a:p>
        </p:txBody>
      </p:sp>
    </p:spTree>
    <p:extLst>
      <p:ext uri="{BB962C8B-B14F-4D97-AF65-F5344CB8AC3E}">
        <p14:creationId xmlns:p14="http://schemas.microsoft.com/office/powerpoint/2010/main" val="2023452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419"/>
            <a:ext cx="10040982" cy="7736495"/>
          </a:xfrm>
          <a:prstGeom prst="rect">
            <a:avLst/>
          </a:prstGeom>
          <a:ln>
            <a:solidFill>
              <a:schemeClr val="accent3">
                <a:lumMod val="50000"/>
              </a:schemeClr>
            </a:solidFill>
          </a:ln>
        </p:spPr>
      </p:pic>
      <p:sp>
        <p:nvSpPr>
          <p:cNvPr id="5" name="CuadroTexto 4">
            <a:extLst>
              <a:ext uri="{FF2B5EF4-FFF2-40B4-BE49-F238E27FC236}">
                <a16:creationId xmlns:a16="http://schemas.microsoft.com/office/drawing/2014/main" id="{31C5F76C-5EF8-B634-AE5F-6EC462C00DF1}"/>
              </a:ext>
            </a:extLst>
          </p:cNvPr>
          <p:cNvSpPr txBox="1"/>
          <p:nvPr/>
        </p:nvSpPr>
        <p:spPr>
          <a:xfrm>
            <a:off x="414338" y="2400667"/>
            <a:ext cx="9001000" cy="4832092"/>
          </a:xfrm>
          <a:prstGeom prst="rect">
            <a:avLst/>
          </a:prstGeom>
          <a:noFill/>
        </p:spPr>
        <p:txBody>
          <a:bodyPr wrap="square">
            <a:spAutoFit/>
          </a:bodyPr>
          <a:lstStyle/>
          <a:p>
            <a:pPr marL="342900" indent="-342900" algn="just">
              <a:buFont typeface="Arial" panose="020B0604020202020204" pitchFamily="34" charset="0"/>
              <a:buChar char="•"/>
            </a:pPr>
            <a:r>
              <a:rPr lang="es-MX" sz="2200" dirty="0">
                <a:effectLst/>
                <a:latin typeface="Arial" panose="020B0604020202020204" pitchFamily="34" charset="0"/>
                <a:ea typeface="Calibri" panose="020F0502020204030204" pitchFamily="34" charset="0"/>
                <a:cs typeface="Arial" panose="020B0604020202020204" pitchFamily="34" charset="0"/>
              </a:rPr>
              <a:t>10 modificaciones para unificar el catálogo </a:t>
            </a:r>
            <a:r>
              <a:rPr lang="es-MX" sz="2200" i="1" dirty="0">
                <a:effectLst/>
                <a:latin typeface="Arial" panose="020B0604020202020204" pitchFamily="34" charset="0"/>
                <a:ea typeface="Calibri" panose="020F0502020204030204" pitchFamily="34" charset="0"/>
                <a:cs typeface="Arial" panose="020B0604020202020204" pitchFamily="34" charset="0"/>
              </a:rPr>
              <a:t>Sexo(catálogo): </a:t>
            </a:r>
            <a:r>
              <a:rPr lang="es-MX" sz="2200" i="1" dirty="0">
                <a:solidFill>
                  <a:srgbClr val="FF0000"/>
                </a:solidFill>
                <a:effectLst/>
                <a:latin typeface="Arial" panose="020B0604020202020204" pitchFamily="34" charset="0"/>
                <a:ea typeface="Calibri" panose="020F0502020204030204" pitchFamily="34" charset="0"/>
                <a:cs typeface="Arial" panose="020B0604020202020204" pitchFamily="34" charset="0"/>
              </a:rPr>
              <a:t>Mujer/Hombre</a:t>
            </a:r>
          </a:p>
          <a:p>
            <a:pPr marL="342900" indent="-342900" algn="just">
              <a:buFont typeface="Arial" panose="020B0604020202020204" pitchFamily="34" charset="0"/>
              <a:buChar char="•"/>
            </a:pPr>
            <a:endParaRPr lang="es-MX" sz="2200" dirty="0">
              <a:effectLst/>
              <a:latin typeface="Arial" panose="020B0604020202020204" pitchFamily="34" charset="0"/>
              <a:ea typeface="Calibri" panose="020F0502020204030204" pitchFamily="34" charset="0"/>
              <a:cs typeface="Arial" panose="020B0604020202020204" pitchFamily="34" charset="0"/>
            </a:endParaRPr>
          </a:p>
          <a:p>
            <a:pPr marL="342900" indent="-342900" algn="just">
              <a:buFont typeface="Arial" panose="020B0604020202020204" pitchFamily="34" charset="0"/>
              <a:buChar char="•"/>
            </a:pPr>
            <a:r>
              <a:rPr lang="es-MX" sz="2200" dirty="0">
                <a:effectLst/>
                <a:latin typeface="Arial" panose="020B0604020202020204" pitchFamily="34" charset="0"/>
                <a:ea typeface="Calibri" panose="020F0502020204030204" pitchFamily="34" charset="0"/>
                <a:cs typeface="Arial" panose="020B0604020202020204" pitchFamily="34" charset="0"/>
              </a:rPr>
              <a:t>46 Modificaciones al criterio para estar en lenguaje incluyente, por ej. </a:t>
            </a:r>
            <a:r>
              <a:rPr lang="es-MX" sz="2200" i="1" dirty="0">
                <a:effectLst/>
                <a:latin typeface="Arial" panose="020B0604020202020204" pitchFamily="34" charset="0"/>
                <a:ea typeface="Calibri" panose="020F0502020204030204" pitchFamily="34" charset="0"/>
                <a:cs typeface="Arial" panose="020B0604020202020204" pitchFamily="34" charset="0"/>
              </a:rPr>
              <a:t>Requisitos para postularse como candidato</a:t>
            </a:r>
            <a:r>
              <a:rPr lang="es-MX" sz="2200" i="1" dirty="0">
                <a:solidFill>
                  <a:srgbClr val="FF0000"/>
                </a:solidFill>
                <a:effectLst/>
                <a:latin typeface="Arial" panose="020B0604020202020204" pitchFamily="34" charset="0"/>
                <a:ea typeface="Calibri" panose="020F0502020204030204" pitchFamily="34" charset="0"/>
                <a:cs typeface="Arial" panose="020B0604020202020204" pitchFamily="34" charset="0"/>
              </a:rPr>
              <a:t>/a </a:t>
            </a:r>
            <a:r>
              <a:rPr lang="es-MX" sz="2200" i="1" dirty="0">
                <a:effectLst/>
                <a:latin typeface="Arial" panose="020B0604020202020204" pitchFamily="34" charset="0"/>
                <a:ea typeface="Calibri" panose="020F0502020204030204" pitchFamily="34" charset="0"/>
                <a:cs typeface="Arial" panose="020B0604020202020204" pitchFamily="34" charset="0"/>
              </a:rPr>
              <a:t>en la elección</a:t>
            </a:r>
          </a:p>
          <a:p>
            <a:pPr marL="342900" indent="-342900" algn="just">
              <a:buFont typeface="Arial" panose="020B0604020202020204" pitchFamily="34" charset="0"/>
              <a:buChar char="•"/>
            </a:pPr>
            <a:endParaRPr lang="es-MX" sz="2200" dirty="0">
              <a:effectLst/>
              <a:latin typeface="Arial" panose="020B0604020202020204" pitchFamily="34" charset="0"/>
              <a:ea typeface="Calibri" panose="020F0502020204030204" pitchFamily="34" charset="0"/>
              <a:cs typeface="Arial" panose="020B0604020202020204" pitchFamily="34" charset="0"/>
            </a:endParaRPr>
          </a:p>
          <a:p>
            <a:pPr marL="342900" indent="-342900" algn="just">
              <a:buFont typeface="Arial" panose="020B0604020202020204" pitchFamily="34" charset="0"/>
              <a:buChar char="•"/>
            </a:pPr>
            <a:r>
              <a:rPr lang="es-MX" sz="2200" dirty="0">
                <a:effectLst/>
                <a:latin typeface="Arial" panose="020B0604020202020204" pitchFamily="34" charset="0"/>
                <a:ea typeface="Calibri" panose="020F0502020204030204" pitchFamily="34" charset="0"/>
                <a:cs typeface="Arial" panose="020B0604020202020204" pitchFamily="34" charset="0"/>
              </a:rPr>
              <a:t>51 se agregan indicaciones para que el sujeto obligado redacte la información con perspectiva de género, es decir, haciendo uso del lenguaje incluyente y no sexista, por ej.: </a:t>
            </a:r>
            <a:r>
              <a:rPr lang="es-MX" sz="2200" i="1" dirty="0">
                <a:effectLst/>
                <a:latin typeface="Arial" panose="020B0604020202020204" pitchFamily="34" charset="0"/>
                <a:ea typeface="Calibri" panose="020F0502020204030204" pitchFamily="34" charset="0"/>
                <a:cs typeface="Arial" panose="020B0604020202020204" pitchFamily="34" charset="0"/>
              </a:rPr>
              <a:t>Criterio 8.Por cada puesto o cargo deben registrarse las atribuciones, responsabilidades y/o funciones, según sea el caso, </a:t>
            </a:r>
            <a:r>
              <a:rPr lang="es-MX" sz="2200" i="1" dirty="0">
                <a:solidFill>
                  <a:srgbClr val="FF0000"/>
                </a:solidFill>
                <a:effectLst/>
                <a:latin typeface="Arial" panose="020B0604020202020204" pitchFamily="34" charset="0"/>
                <a:ea typeface="Calibri" panose="020F0502020204030204" pitchFamily="34" charset="0"/>
                <a:cs typeface="Arial" panose="020B0604020202020204" pitchFamily="34" charset="0"/>
              </a:rPr>
              <a:t>haciendo uso de lenguaje incluyente y no sexista, en caso de que la  información no contenga redacción con perspectiva de género, se incluirá la alternativa incluyente y no sexista entre paréntesis o corchetes</a:t>
            </a:r>
          </a:p>
        </p:txBody>
      </p:sp>
      <p:sp>
        <p:nvSpPr>
          <p:cNvPr id="7" name="CuadroTexto 6">
            <a:extLst>
              <a:ext uri="{FF2B5EF4-FFF2-40B4-BE49-F238E27FC236}">
                <a16:creationId xmlns:a16="http://schemas.microsoft.com/office/drawing/2014/main" id="{E5DFC286-3145-DF9E-ABCB-2A9C57E794A8}"/>
              </a:ext>
            </a:extLst>
          </p:cNvPr>
          <p:cNvSpPr txBox="1"/>
          <p:nvPr/>
        </p:nvSpPr>
        <p:spPr>
          <a:xfrm>
            <a:off x="740892" y="1710085"/>
            <a:ext cx="9001000" cy="430887"/>
          </a:xfrm>
          <a:prstGeom prst="rect">
            <a:avLst/>
          </a:prstGeom>
          <a:noFill/>
        </p:spPr>
        <p:txBody>
          <a:bodyPr wrap="square">
            <a:spAutoFit/>
          </a:bodyPr>
          <a:lstStyle/>
          <a:p>
            <a:r>
              <a:rPr lang="es-MX" sz="2200" b="1" dirty="0">
                <a:effectLst/>
                <a:latin typeface="Arial" panose="020B0604020202020204" pitchFamily="34" charset="0"/>
                <a:ea typeface="Calibri" panose="020F0502020204030204" pitchFamily="34" charset="0"/>
                <a:cs typeface="Arial" panose="020B0604020202020204" pitchFamily="34" charset="0"/>
              </a:rPr>
              <a:t>Las </a:t>
            </a:r>
            <a:r>
              <a:rPr lang="es-MX" sz="2200" b="1" dirty="0">
                <a:latin typeface="Arial" panose="020B0604020202020204" pitchFamily="34" charset="0"/>
                <a:cs typeface="Arial" panose="020B0604020202020204" pitchFamily="34" charset="0"/>
              </a:rPr>
              <a:t>107 m</a:t>
            </a:r>
            <a:r>
              <a:rPr lang="es-MX" sz="2200" b="1" dirty="0">
                <a:effectLst/>
                <a:latin typeface="Arial" panose="020B0604020202020204" pitchFamily="34" charset="0"/>
                <a:ea typeface="Calibri" panose="020F0502020204030204" pitchFamily="34" charset="0"/>
                <a:cs typeface="Arial" panose="020B0604020202020204" pitchFamily="34" charset="0"/>
              </a:rPr>
              <a:t>odificación de criterio propuestas se refieren a:</a:t>
            </a:r>
          </a:p>
        </p:txBody>
      </p:sp>
      <p:sp>
        <p:nvSpPr>
          <p:cNvPr id="2" name="CuadroTexto 1">
            <a:extLst>
              <a:ext uri="{FF2B5EF4-FFF2-40B4-BE49-F238E27FC236}">
                <a16:creationId xmlns:a16="http://schemas.microsoft.com/office/drawing/2014/main" id="{07D3B4F7-4A34-EA45-5A84-FA5032D0476B}"/>
              </a:ext>
            </a:extLst>
          </p:cNvPr>
          <p:cNvSpPr txBox="1"/>
          <p:nvPr/>
        </p:nvSpPr>
        <p:spPr>
          <a:xfrm>
            <a:off x="774378" y="183915"/>
            <a:ext cx="6336704" cy="584775"/>
          </a:xfrm>
          <a:prstGeom prst="rect">
            <a:avLst/>
          </a:prstGeom>
          <a:noFill/>
        </p:spPr>
        <p:txBody>
          <a:bodyPr wrap="square">
            <a:spAutoFit/>
          </a:bodyPr>
          <a:lstStyle/>
          <a:p>
            <a:r>
              <a:rPr lang="es-MX" sz="3200" b="1" dirty="0">
                <a:solidFill>
                  <a:schemeClr val="bg1"/>
                </a:solidFill>
                <a:latin typeface="Arial" panose="020B0604020202020204" pitchFamily="34" charset="0"/>
                <a:cs typeface="Arial" panose="020B0604020202020204" pitchFamily="34" charset="0"/>
              </a:rPr>
              <a:t>Modificación de criterio</a:t>
            </a:r>
            <a:endParaRPr lang="es-MX" sz="3200" dirty="0"/>
          </a:p>
        </p:txBody>
      </p:sp>
    </p:spTree>
    <p:extLst>
      <p:ext uri="{BB962C8B-B14F-4D97-AF65-F5344CB8AC3E}">
        <p14:creationId xmlns:p14="http://schemas.microsoft.com/office/powerpoint/2010/main" val="3871551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419"/>
            <a:ext cx="10040982" cy="7736495"/>
          </a:xfrm>
          <a:prstGeom prst="rect">
            <a:avLst/>
          </a:prstGeom>
          <a:ln>
            <a:solidFill>
              <a:schemeClr val="accent3">
                <a:lumMod val="50000"/>
              </a:schemeClr>
            </a:solidFill>
          </a:ln>
        </p:spPr>
      </p:pic>
      <p:sp>
        <p:nvSpPr>
          <p:cNvPr id="5" name="CuadroTexto 4">
            <a:extLst>
              <a:ext uri="{FF2B5EF4-FFF2-40B4-BE49-F238E27FC236}">
                <a16:creationId xmlns:a16="http://schemas.microsoft.com/office/drawing/2014/main" id="{6778DCA6-A0EB-1EEE-8B40-9403B3E07CFC}"/>
              </a:ext>
            </a:extLst>
          </p:cNvPr>
          <p:cNvSpPr txBox="1"/>
          <p:nvPr/>
        </p:nvSpPr>
        <p:spPr>
          <a:xfrm>
            <a:off x="519991" y="1302931"/>
            <a:ext cx="9001000" cy="6340197"/>
          </a:xfrm>
          <a:prstGeom prst="rect">
            <a:avLst/>
          </a:prstGeom>
          <a:noFill/>
        </p:spPr>
        <p:txBody>
          <a:bodyPr wrap="square">
            <a:spAutoFit/>
          </a:bodyPr>
          <a:lstStyle/>
          <a:p>
            <a:pPr marL="342900" marR="0" lvl="0" indent="-342900" algn="just" defTabSz="101635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2200" dirty="0">
                <a:latin typeface="Arial" panose="020B0604020202020204" pitchFamily="34" charset="0"/>
                <a:cs typeface="Arial" panose="020B0604020202020204" pitchFamily="34" charset="0"/>
              </a:rPr>
              <a:t>En la obligación referida a programas sociales, se agregó un criterio de publicación para identificar el género de las personas o grupos de beneficiarios que tengan relación o se identifiquen con temas de identidad de género:</a:t>
            </a:r>
          </a:p>
          <a:p>
            <a:pPr marL="342900" marR="0" lvl="0" indent="-342900" algn="just" defTabSz="101635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800" dirty="0">
              <a:latin typeface="Arial" panose="020B0604020202020204" pitchFamily="34" charset="0"/>
              <a:cs typeface="Arial" panose="020B0604020202020204" pitchFamily="34" charset="0"/>
            </a:endParaRPr>
          </a:p>
          <a:p>
            <a:pPr marL="342900" marR="0" lvl="0" indent="-342900" algn="just" defTabSz="101635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2200" i="1" dirty="0">
                <a:solidFill>
                  <a:srgbClr val="FF0000"/>
                </a:solidFill>
                <a:latin typeface="Arial" panose="020B0604020202020204" pitchFamily="34" charset="0"/>
                <a:cs typeface="Arial" panose="020B0604020202020204" pitchFamily="34" charset="0"/>
              </a:rPr>
              <a:t>Criterio 70: Género con el que se identifica la persona (catálogo): Femenino/Masculino/</a:t>
            </a:r>
            <a:r>
              <a:rPr lang="es-MX" sz="2200" i="1" dirty="0" err="1">
                <a:solidFill>
                  <a:srgbClr val="FF0000"/>
                </a:solidFill>
                <a:latin typeface="Arial" panose="020B0604020202020204" pitchFamily="34" charset="0"/>
                <a:cs typeface="Arial" panose="020B0604020202020204" pitchFamily="34" charset="0"/>
              </a:rPr>
              <a:t>Nobinario</a:t>
            </a:r>
            <a:r>
              <a:rPr lang="es-MX" sz="2200" i="1" dirty="0">
                <a:solidFill>
                  <a:srgbClr val="FF0000"/>
                </a:solidFill>
                <a:latin typeface="Arial" panose="020B0604020202020204" pitchFamily="34" charset="0"/>
                <a:cs typeface="Arial" panose="020B0604020202020204" pitchFamily="34" charset="0"/>
              </a:rPr>
              <a:t>/Lesbiana/Homosexual/Bisexual/Transexual/Transgénero/Travesti/Intersexual</a:t>
            </a:r>
          </a:p>
          <a:p>
            <a:pPr marL="342900" marR="0" lvl="0" indent="-342900" algn="just" defTabSz="101635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800" i="1" dirty="0">
              <a:solidFill>
                <a:srgbClr val="FF0000"/>
              </a:solidFill>
              <a:latin typeface="Arial" panose="020B0604020202020204" pitchFamily="34" charset="0"/>
              <a:cs typeface="Arial" panose="020B0604020202020204" pitchFamily="34" charset="0"/>
            </a:endParaRPr>
          </a:p>
          <a:p>
            <a:pPr marL="342900" marR="0" lvl="0" indent="-342900" algn="just" defTabSz="101635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2200" dirty="0">
                <a:latin typeface="Arial" panose="020B0604020202020204" pitchFamily="34" charset="0"/>
                <a:cs typeface="Arial" panose="020B0604020202020204" pitchFamily="34" charset="0"/>
              </a:rPr>
              <a:t>En un voto particular, el INFOCDMX propone un catálogo alternativo:</a:t>
            </a:r>
          </a:p>
          <a:p>
            <a:pPr marL="342900" marR="0" lvl="0" indent="-342900" algn="just" defTabSz="101635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800" dirty="0">
              <a:latin typeface="Arial" panose="020B0604020202020204" pitchFamily="34" charset="0"/>
              <a:cs typeface="Arial" panose="020B0604020202020204" pitchFamily="34" charset="0"/>
            </a:endParaRPr>
          </a:p>
          <a:p>
            <a:pPr marL="342900" marR="0" lvl="0" indent="-342900" algn="just" defTabSz="101635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2200" dirty="0">
                <a:solidFill>
                  <a:srgbClr val="0070C0"/>
                </a:solidFill>
                <a:latin typeface="Arial" panose="020B0604020202020204" pitchFamily="34" charset="0"/>
                <a:cs typeface="Arial" panose="020B0604020202020204" pitchFamily="34" charset="0"/>
              </a:rPr>
              <a:t>Criterio 70 Género con el que se identifica la persona (catálogo): Hombre cisgénero/ Hombre trans/ Mujer cisgénero / Mujer trans/ Tanto hombre como mujer/ Ni hombre ni mujer/ Otro género / No responde</a:t>
            </a:r>
          </a:p>
          <a:p>
            <a:pPr marL="342900" marR="0" lvl="0" indent="-342900" algn="just" defTabSz="101635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800" dirty="0">
              <a:latin typeface="Arial" panose="020B0604020202020204" pitchFamily="34" charset="0"/>
              <a:cs typeface="Arial" panose="020B0604020202020204" pitchFamily="34" charset="0"/>
            </a:endParaRPr>
          </a:p>
          <a:p>
            <a:pPr marL="342900" marR="0" lvl="0" indent="-342900" algn="just" defTabSz="101635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2200" dirty="0">
                <a:latin typeface="Arial" panose="020B0604020202020204" pitchFamily="34" charset="0"/>
                <a:cs typeface="Arial" panose="020B0604020202020204" pitchFamily="34" charset="0"/>
              </a:rPr>
              <a:t>Debido a que no hay criterios universalmente aceptados en temas de identidad de género, se propone aceptar la propuesta, ya que retoma criterios de la CONAPRED y una encuesta de INEGI al respecto</a:t>
            </a:r>
            <a:endParaRPr lang="es-MX" sz="2200" i="1" dirty="0">
              <a:latin typeface="Arial" panose="020B060402020202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B60AF127-30C0-9C43-0440-019394CCAF24}"/>
              </a:ext>
            </a:extLst>
          </p:cNvPr>
          <p:cNvSpPr txBox="1"/>
          <p:nvPr/>
        </p:nvSpPr>
        <p:spPr>
          <a:xfrm>
            <a:off x="774378" y="183915"/>
            <a:ext cx="6336704" cy="584775"/>
          </a:xfrm>
          <a:prstGeom prst="rect">
            <a:avLst/>
          </a:prstGeom>
          <a:noFill/>
        </p:spPr>
        <p:txBody>
          <a:bodyPr wrap="square">
            <a:spAutoFit/>
          </a:bodyPr>
          <a:lstStyle/>
          <a:p>
            <a:r>
              <a:rPr lang="es-MX" sz="3200" b="1" dirty="0">
                <a:solidFill>
                  <a:schemeClr val="bg1"/>
                </a:solidFill>
                <a:latin typeface="Arial" panose="020B0604020202020204" pitchFamily="34" charset="0"/>
                <a:cs typeface="Arial" panose="020B0604020202020204" pitchFamily="34" charset="0"/>
              </a:rPr>
              <a:t>Voto particular</a:t>
            </a:r>
            <a:endParaRPr lang="es-MX" sz="3200" dirty="0"/>
          </a:p>
        </p:txBody>
      </p:sp>
    </p:spTree>
    <p:extLst>
      <p:ext uri="{BB962C8B-B14F-4D97-AF65-F5344CB8AC3E}">
        <p14:creationId xmlns:p14="http://schemas.microsoft.com/office/powerpoint/2010/main" val="751373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16" y="4155"/>
            <a:ext cx="10040982" cy="7736495"/>
          </a:xfrm>
          <a:prstGeom prst="rect">
            <a:avLst/>
          </a:prstGeom>
          <a:ln>
            <a:solidFill>
              <a:schemeClr val="accent3">
                <a:lumMod val="50000"/>
              </a:schemeClr>
            </a:solidFill>
          </a:ln>
        </p:spPr>
      </p:pic>
      <p:sp>
        <p:nvSpPr>
          <p:cNvPr id="2" name="Rectángulo 1"/>
          <p:cNvSpPr/>
          <p:nvPr/>
        </p:nvSpPr>
        <p:spPr>
          <a:xfrm>
            <a:off x="558354" y="1865930"/>
            <a:ext cx="9000999" cy="335156"/>
          </a:xfrm>
          <a:prstGeom prst="rect">
            <a:avLst/>
          </a:prstGeom>
        </p:spPr>
        <p:txBody>
          <a:bodyPr wrap="square">
            <a:spAutoFit/>
          </a:bodyPr>
          <a:lstStyle/>
          <a:p>
            <a:pPr marL="685800" algn="just">
              <a:lnSpc>
                <a:spcPct val="150000"/>
              </a:lnSpc>
              <a:spcBef>
                <a:spcPts val="600"/>
              </a:spcBef>
              <a:spcAft>
                <a:spcPts val="600"/>
              </a:spcAft>
            </a:pPr>
            <a:endParaRPr lang="es-MX" sz="1200" dirty="0">
              <a:solidFill>
                <a:srgbClr val="000000"/>
              </a:solidFill>
              <a:effectLst/>
              <a:latin typeface="Arial" panose="020B0604020202020204" pitchFamily="34" charset="0"/>
              <a:ea typeface="Calibri" panose="020F0502020204030204" pitchFamily="34" charset="0"/>
            </a:endParaRPr>
          </a:p>
        </p:txBody>
      </p:sp>
      <p:sp>
        <p:nvSpPr>
          <p:cNvPr id="5" name="CuadroTexto 4">
            <a:extLst>
              <a:ext uri="{FF2B5EF4-FFF2-40B4-BE49-F238E27FC236}">
                <a16:creationId xmlns:a16="http://schemas.microsoft.com/office/drawing/2014/main" id="{29410DC1-8EE4-15C6-9088-FC5C45451C97}"/>
              </a:ext>
            </a:extLst>
          </p:cNvPr>
          <p:cNvSpPr txBox="1"/>
          <p:nvPr/>
        </p:nvSpPr>
        <p:spPr>
          <a:xfrm>
            <a:off x="122081" y="108268"/>
            <a:ext cx="6336704" cy="584775"/>
          </a:xfrm>
          <a:prstGeom prst="rect">
            <a:avLst/>
          </a:prstGeom>
          <a:noFill/>
        </p:spPr>
        <p:txBody>
          <a:bodyPr wrap="square">
            <a:spAutoFit/>
          </a:bodyPr>
          <a:lstStyle/>
          <a:p>
            <a:r>
              <a:rPr lang="es-MX" sz="3200" b="1" dirty="0">
                <a:solidFill>
                  <a:schemeClr val="bg1"/>
                </a:solidFill>
                <a:latin typeface="Arial" panose="020B0604020202020204" pitchFamily="34" charset="0"/>
                <a:cs typeface="Arial" panose="020B0604020202020204" pitchFamily="34" charset="0"/>
              </a:rPr>
              <a:t>Fechas relevantes en Acuerdos</a:t>
            </a:r>
            <a:endParaRPr lang="es-MX" sz="3200" dirty="0"/>
          </a:p>
        </p:txBody>
      </p:sp>
      <p:graphicFrame>
        <p:nvGraphicFramePr>
          <p:cNvPr id="6" name="Tabla 5">
            <a:extLst>
              <a:ext uri="{FF2B5EF4-FFF2-40B4-BE49-F238E27FC236}">
                <a16:creationId xmlns:a16="http://schemas.microsoft.com/office/drawing/2014/main" id="{6E056AF4-DA45-4B7B-A879-B0FC5D04129E}"/>
              </a:ext>
            </a:extLst>
          </p:cNvPr>
          <p:cNvGraphicFramePr>
            <a:graphicFrameLocks noGrp="1"/>
          </p:cNvGraphicFramePr>
          <p:nvPr>
            <p:extLst>
              <p:ext uri="{D42A27DB-BD31-4B8C-83A1-F6EECF244321}">
                <p14:modId xmlns:p14="http://schemas.microsoft.com/office/powerpoint/2010/main" val="1306924083"/>
              </p:ext>
            </p:extLst>
          </p:nvPr>
        </p:nvGraphicFramePr>
        <p:xfrm>
          <a:off x="0" y="1865929"/>
          <a:ext cx="9918900" cy="4380659"/>
        </p:xfrm>
        <a:graphic>
          <a:graphicData uri="http://schemas.openxmlformats.org/drawingml/2006/table">
            <a:tbl>
              <a:tblPr>
                <a:tableStyleId>{5C22544A-7EE6-4342-B048-85BDC9FD1C3A}</a:tableStyleId>
              </a:tblPr>
              <a:tblGrid>
                <a:gridCol w="1187469">
                  <a:extLst>
                    <a:ext uri="{9D8B030D-6E8A-4147-A177-3AD203B41FA5}">
                      <a16:colId xmlns:a16="http://schemas.microsoft.com/office/drawing/2014/main" val="2960170075"/>
                    </a:ext>
                  </a:extLst>
                </a:gridCol>
                <a:gridCol w="1524260">
                  <a:extLst>
                    <a:ext uri="{9D8B030D-6E8A-4147-A177-3AD203B41FA5}">
                      <a16:colId xmlns:a16="http://schemas.microsoft.com/office/drawing/2014/main" val="1997777399"/>
                    </a:ext>
                  </a:extLst>
                </a:gridCol>
                <a:gridCol w="5516371">
                  <a:extLst>
                    <a:ext uri="{9D8B030D-6E8A-4147-A177-3AD203B41FA5}">
                      <a16:colId xmlns:a16="http://schemas.microsoft.com/office/drawing/2014/main" val="2567021378"/>
                    </a:ext>
                  </a:extLst>
                </a:gridCol>
                <a:gridCol w="1690800">
                  <a:extLst>
                    <a:ext uri="{9D8B030D-6E8A-4147-A177-3AD203B41FA5}">
                      <a16:colId xmlns:a16="http://schemas.microsoft.com/office/drawing/2014/main" val="3360328365"/>
                    </a:ext>
                  </a:extLst>
                </a:gridCol>
              </a:tblGrid>
              <a:tr h="773229">
                <a:tc>
                  <a:txBody>
                    <a:bodyPr/>
                    <a:lstStyle/>
                    <a:p>
                      <a:pPr algn="ctr" fontAlgn="b"/>
                      <a:r>
                        <a:rPr lang="es-MX" sz="2200" b="1" u="none" strike="noStrike" dirty="0">
                          <a:solidFill>
                            <a:schemeClr val="bg1"/>
                          </a:solidFill>
                          <a:effectLst/>
                        </a:rPr>
                        <a:t>Acuerdo</a:t>
                      </a:r>
                      <a:endParaRPr lang="es-MX" sz="2200" b="1" i="0" u="none" strike="noStrike" dirty="0">
                        <a:solidFill>
                          <a:schemeClr val="bg1"/>
                        </a:solidFill>
                        <a:effectLst/>
                        <a:latin typeface="Calibri" panose="020F0502020204030204" pitchFamily="34" charset="0"/>
                      </a:endParaRPr>
                    </a:p>
                  </a:txBody>
                  <a:tcPr marL="9525" marR="9525" marT="9525" marB="0" anchor="ctr">
                    <a:solidFill>
                      <a:schemeClr val="tx2">
                        <a:lumMod val="60000"/>
                        <a:lumOff val="40000"/>
                      </a:schemeClr>
                    </a:solidFill>
                  </a:tcPr>
                </a:tc>
                <a:tc>
                  <a:txBody>
                    <a:bodyPr/>
                    <a:lstStyle/>
                    <a:p>
                      <a:pPr algn="ctr" fontAlgn="b"/>
                      <a:r>
                        <a:rPr lang="es-MX" sz="2200" b="1" u="none" strike="noStrike" dirty="0">
                          <a:solidFill>
                            <a:schemeClr val="bg1"/>
                          </a:solidFill>
                          <a:effectLst/>
                        </a:rPr>
                        <a:t>Responsable</a:t>
                      </a:r>
                      <a:endParaRPr lang="es-MX" sz="2200" b="1" i="0" u="none" strike="noStrike" dirty="0">
                        <a:solidFill>
                          <a:schemeClr val="bg1"/>
                        </a:solidFill>
                        <a:effectLst/>
                        <a:latin typeface="Calibri" panose="020F0502020204030204" pitchFamily="34" charset="0"/>
                      </a:endParaRPr>
                    </a:p>
                  </a:txBody>
                  <a:tcPr marL="9525" marR="9525" marT="9525" marB="0" anchor="ctr">
                    <a:solidFill>
                      <a:schemeClr val="tx2">
                        <a:lumMod val="60000"/>
                        <a:lumOff val="40000"/>
                      </a:schemeClr>
                    </a:solidFill>
                  </a:tcPr>
                </a:tc>
                <a:tc>
                  <a:txBody>
                    <a:bodyPr/>
                    <a:lstStyle/>
                    <a:p>
                      <a:pPr algn="ctr" fontAlgn="b"/>
                      <a:r>
                        <a:rPr lang="es-MX" sz="2200" b="1" u="none" strike="noStrike" dirty="0">
                          <a:solidFill>
                            <a:schemeClr val="bg1"/>
                          </a:solidFill>
                          <a:effectLst/>
                        </a:rPr>
                        <a:t>Acciones de configuración de </a:t>
                      </a:r>
                    </a:p>
                    <a:p>
                      <a:pPr algn="ctr" fontAlgn="b"/>
                      <a:r>
                        <a:rPr lang="es-MX" sz="2200" b="1" u="none" strike="noStrike" dirty="0">
                          <a:solidFill>
                            <a:schemeClr val="bg1"/>
                          </a:solidFill>
                          <a:effectLst/>
                        </a:rPr>
                        <a:t>cambios en SIPOT y capacitación OG</a:t>
                      </a:r>
                      <a:endParaRPr lang="es-MX" sz="2200" b="1" i="0" u="none" strike="noStrike" dirty="0">
                        <a:solidFill>
                          <a:schemeClr val="bg1"/>
                        </a:solidFill>
                        <a:effectLst/>
                        <a:latin typeface="Calibri" panose="020F0502020204030204" pitchFamily="34" charset="0"/>
                      </a:endParaRPr>
                    </a:p>
                  </a:txBody>
                  <a:tcPr marL="9525" marR="9525" marT="9525" marB="0" anchor="ctr">
                    <a:solidFill>
                      <a:schemeClr val="tx2">
                        <a:lumMod val="60000"/>
                        <a:lumOff val="40000"/>
                      </a:schemeClr>
                    </a:solidFill>
                  </a:tcPr>
                </a:tc>
                <a:tc>
                  <a:txBody>
                    <a:bodyPr/>
                    <a:lstStyle/>
                    <a:p>
                      <a:pPr algn="ctr" fontAlgn="b"/>
                      <a:r>
                        <a:rPr lang="es-MX" sz="2200" b="1" u="none" strike="noStrike" dirty="0">
                          <a:solidFill>
                            <a:schemeClr val="bg1"/>
                          </a:solidFill>
                          <a:effectLst/>
                        </a:rPr>
                        <a:t>Fecha</a:t>
                      </a:r>
                      <a:endParaRPr lang="es-MX" sz="2200" b="1" i="0" u="none" strike="noStrike" dirty="0">
                        <a:solidFill>
                          <a:schemeClr val="bg1"/>
                        </a:solidFill>
                        <a:effectLst/>
                        <a:latin typeface="Calibri" panose="020F0502020204030204" pitchFamily="34" charset="0"/>
                      </a:endParaRPr>
                    </a:p>
                  </a:txBody>
                  <a:tcPr marL="9525" marR="9525" marT="9525" marB="0" anchor="ctr">
                    <a:solidFill>
                      <a:schemeClr val="tx2">
                        <a:lumMod val="60000"/>
                        <a:lumOff val="40000"/>
                      </a:schemeClr>
                    </a:solidFill>
                  </a:tcPr>
                </a:tc>
                <a:extLst>
                  <a:ext uri="{0D108BD9-81ED-4DB2-BD59-A6C34878D82A}">
                    <a16:rowId xmlns:a16="http://schemas.microsoft.com/office/drawing/2014/main" val="955837622"/>
                  </a:ext>
                </a:extLst>
              </a:tr>
              <a:tr h="1541908">
                <a:tc>
                  <a:txBody>
                    <a:bodyPr/>
                    <a:lstStyle/>
                    <a:p>
                      <a:pPr algn="ctr" fontAlgn="b"/>
                      <a:r>
                        <a:rPr lang="es-MX" sz="2200" u="none" strike="noStrike" dirty="0">
                          <a:effectLst/>
                        </a:rPr>
                        <a:t>Cuarto</a:t>
                      </a:r>
                      <a:endParaRPr lang="es-MX" sz="2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MX" sz="2200" u="none" strike="noStrike" dirty="0">
                          <a:effectLst/>
                        </a:rPr>
                        <a:t>INAI</a:t>
                      </a:r>
                      <a:endParaRPr lang="es-MX" sz="22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MX" sz="2200" u="none" strike="noStrike" dirty="0">
                          <a:effectLst/>
                        </a:rPr>
                        <a:t>Ajuste y configuración de formatos en el SIPOT, disponibles para los Organismos Garantes (OG) que los  importen</a:t>
                      </a:r>
                      <a:endParaRPr lang="es-MX" sz="2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MX" sz="2200" u="none" strike="noStrike">
                          <a:effectLst/>
                        </a:rPr>
                        <a:t>A más tardar </a:t>
                      </a:r>
                      <a:br>
                        <a:rPr lang="es-MX" sz="2200" u="none" strike="noStrike">
                          <a:effectLst/>
                        </a:rPr>
                      </a:br>
                      <a:r>
                        <a:rPr lang="es-MX" sz="2200" u="none" strike="noStrike">
                          <a:effectLst/>
                        </a:rPr>
                        <a:t>8 de abril 2023</a:t>
                      </a:r>
                      <a:endParaRPr lang="es-MX" sz="22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71102040"/>
                  </a:ext>
                </a:extLst>
              </a:tr>
              <a:tr h="1032761">
                <a:tc>
                  <a:txBody>
                    <a:bodyPr/>
                    <a:lstStyle/>
                    <a:p>
                      <a:pPr algn="ctr" fontAlgn="b"/>
                      <a:r>
                        <a:rPr lang="es-MX" sz="2200" u="none" strike="noStrike" dirty="0">
                          <a:effectLst/>
                        </a:rPr>
                        <a:t>Quinto</a:t>
                      </a:r>
                      <a:endParaRPr lang="es-MX" sz="2200" b="0" i="0" u="none" strike="noStrike" dirty="0">
                        <a:solidFill>
                          <a:srgbClr val="000000"/>
                        </a:solidFill>
                        <a:effectLst/>
                        <a:latin typeface="Calibri" panose="020F0502020204030204" pitchFamily="34" charset="0"/>
                      </a:endParaRPr>
                    </a:p>
                  </a:txBody>
                  <a:tcPr marL="9525" marR="9525" marT="9525" marB="0" anchor="b">
                    <a:solidFill>
                      <a:schemeClr val="tx2">
                        <a:lumMod val="20000"/>
                        <a:lumOff val="80000"/>
                      </a:schemeClr>
                    </a:solidFill>
                  </a:tcPr>
                </a:tc>
                <a:tc>
                  <a:txBody>
                    <a:bodyPr/>
                    <a:lstStyle/>
                    <a:p>
                      <a:pPr algn="ctr" fontAlgn="b"/>
                      <a:r>
                        <a:rPr lang="es-MX" sz="2200" u="none" strike="noStrike" dirty="0">
                          <a:effectLst/>
                        </a:rPr>
                        <a:t>OG</a:t>
                      </a:r>
                      <a:endParaRPr lang="es-MX" sz="2200" b="0" i="0" u="none" strike="noStrike" dirty="0">
                        <a:solidFill>
                          <a:srgbClr val="000000"/>
                        </a:solidFill>
                        <a:effectLst/>
                        <a:latin typeface="Calibri" panose="020F0502020204030204" pitchFamily="34" charset="0"/>
                      </a:endParaRPr>
                    </a:p>
                  </a:txBody>
                  <a:tcPr marL="9525" marR="9525" marT="9525" marB="0" anchor="b">
                    <a:solidFill>
                      <a:schemeClr val="tx2">
                        <a:lumMod val="20000"/>
                        <a:lumOff val="80000"/>
                      </a:schemeClr>
                    </a:solidFill>
                  </a:tcPr>
                </a:tc>
                <a:tc>
                  <a:txBody>
                    <a:bodyPr/>
                    <a:lstStyle/>
                    <a:p>
                      <a:pPr algn="l" fontAlgn="b"/>
                      <a:r>
                        <a:rPr lang="es-MX" sz="2200" u="none" strike="noStrike" dirty="0">
                          <a:effectLst/>
                        </a:rPr>
                        <a:t>Adaptación, en su caso, de formatos heredados a normas locales</a:t>
                      </a:r>
                      <a:endParaRPr lang="es-MX" sz="2200" b="0" i="0" u="none" strike="noStrike" dirty="0">
                        <a:solidFill>
                          <a:srgbClr val="000000"/>
                        </a:solidFill>
                        <a:effectLst/>
                        <a:latin typeface="Calibri" panose="020F0502020204030204" pitchFamily="34" charset="0"/>
                      </a:endParaRPr>
                    </a:p>
                  </a:txBody>
                  <a:tcPr marL="9525" marR="9525" marT="9525" marB="0" anchor="b">
                    <a:solidFill>
                      <a:schemeClr val="tx2">
                        <a:lumMod val="20000"/>
                        <a:lumOff val="80000"/>
                      </a:schemeClr>
                    </a:solidFill>
                  </a:tcPr>
                </a:tc>
                <a:tc>
                  <a:txBody>
                    <a:bodyPr/>
                    <a:lstStyle/>
                    <a:p>
                      <a:pPr algn="ctr" fontAlgn="b"/>
                      <a:r>
                        <a:rPr lang="es-MX" sz="2200" u="none" strike="noStrike" dirty="0">
                          <a:effectLst/>
                        </a:rPr>
                        <a:t>8 al 30 de abril 2023</a:t>
                      </a:r>
                      <a:endParaRPr lang="es-MX" sz="2200" b="0" i="0" u="none" strike="noStrike" dirty="0">
                        <a:solidFill>
                          <a:srgbClr val="000000"/>
                        </a:solidFill>
                        <a:effectLst/>
                        <a:latin typeface="Calibri" panose="020F0502020204030204" pitchFamily="34" charset="0"/>
                      </a:endParaRPr>
                    </a:p>
                  </a:txBody>
                  <a:tcPr marL="9525" marR="9525" marT="9525" marB="0" anchor="b">
                    <a:solidFill>
                      <a:schemeClr val="tx2">
                        <a:lumMod val="20000"/>
                        <a:lumOff val="80000"/>
                      </a:schemeClr>
                    </a:solidFill>
                  </a:tcPr>
                </a:tc>
                <a:extLst>
                  <a:ext uri="{0D108BD9-81ED-4DB2-BD59-A6C34878D82A}">
                    <a16:rowId xmlns:a16="http://schemas.microsoft.com/office/drawing/2014/main" val="3816434664"/>
                  </a:ext>
                </a:extLst>
              </a:tr>
              <a:tr h="1032761">
                <a:tc>
                  <a:txBody>
                    <a:bodyPr/>
                    <a:lstStyle/>
                    <a:p>
                      <a:pPr algn="ctr" fontAlgn="b"/>
                      <a:r>
                        <a:rPr lang="es-MX" sz="2200" u="none" strike="noStrike" dirty="0">
                          <a:effectLst/>
                        </a:rPr>
                        <a:t>Sexto</a:t>
                      </a:r>
                      <a:endParaRPr lang="es-MX" sz="2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MX" sz="2200" u="none" strike="noStrike">
                          <a:effectLst/>
                        </a:rPr>
                        <a:t>INAI</a:t>
                      </a:r>
                      <a:endParaRPr lang="es-MX" sz="22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MX" sz="2200" u="none" strike="noStrike" dirty="0">
                          <a:effectLst/>
                        </a:rPr>
                        <a:t>Capacitación por región del SNT</a:t>
                      </a:r>
                      <a:endParaRPr lang="es-MX" sz="2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MX" sz="2200" u="none" strike="noStrike" dirty="0">
                          <a:effectLst/>
                        </a:rPr>
                        <a:t>abril y mayo de 2023</a:t>
                      </a:r>
                      <a:endParaRPr lang="es-MX" sz="2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14234216"/>
                  </a:ext>
                </a:extLst>
              </a:tr>
            </a:tbl>
          </a:graphicData>
        </a:graphic>
      </p:graphicFrame>
    </p:spTree>
    <p:extLst>
      <p:ext uri="{BB962C8B-B14F-4D97-AF65-F5344CB8AC3E}">
        <p14:creationId xmlns:p14="http://schemas.microsoft.com/office/powerpoint/2010/main" val="1828948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55"/>
            <a:ext cx="10040982" cy="7736495"/>
          </a:xfrm>
          <a:prstGeom prst="rect">
            <a:avLst/>
          </a:prstGeom>
          <a:ln>
            <a:solidFill>
              <a:schemeClr val="accent3">
                <a:lumMod val="50000"/>
              </a:schemeClr>
            </a:solidFill>
          </a:ln>
        </p:spPr>
      </p:pic>
      <p:sp>
        <p:nvSpPr>
          <p:cNvPr id="2" name="Rectángulo 1"/>
          <p:cNvSpPr/>
          <p:nvPr/>
        </p:nvSpPr>
        <p:spPr>
          <a:xfrm>
            <a:off x="558354" y="1865930"/>
            <a:ext cx="9000999" cy="335156"/>
          </a:xfrm>
          <a:prstGeom prst="rect">
            <a:avLst/>
          </a:prstGeom>
        </p:spPr>
        <p:txBody>
          <a:bodyPr wrap="square">
            <a:spAutoFit/>
          </a:bodyPr>
          <a:lstStyle/>
          <a:p>
            <a:pPr marL="685800" algn="just">
              <a:lnSpc>
                <a:spcPct val="150000"/>
              </a:lnSpc>
              <a:spcBef>
                <a:spcPts val="600"/>
              </a:spcBef>
              <a:spcAft>
                <a:spcPts val="600"/>
              </a:spcAft>
            </a:pPr>
            <a:endParaRPr lang="es-MX" sz="1200" dirty="0">
              <a:solidFill>
                <a:srgbClr val="000000"/>
              </a:solidFill>
              <a:effectLst/>
              <a:latin typeface="Arial" panose="020B0604020202020204" pitchFamily="34" charset="0"/>
              <a:ea typeface="Calibri" panose="020F0502020204030204" pitchFamily="34" charset="0"/>
            </a:endParaRPr>
          </a:p>
        </p:txBody>
      </p:sp>
      <p:sp>
        <p:nvSpPr>
          <p:cNvPr id="5" name="CuadroTexto 4">
            <a:extLst>
              <a:ext uri="{FF2B5EF4-FFF2-40B4-BE49-F238E27FC236}">
                <a16:creationId xmlns:a16="http://schemas.microsoft.com/office/drawing/2014/main" id="{29410DC1-8EE4-15C6-9088-FC5C45451C97}"/>
              </a:ext>
            </a:extLst>
          </p:cNvPr>
          <p:cNvSpPr txBox="1"/>
          <p:nvPr/>
        </p:nvSpPr>
        <p:spPr>
          <a:xfrm>
            <a:off x="122081" y="108268"/>
            <a:ext cx="6336704" cy="584775"/>
          </a:xfrm>
          <a:prstGeom prst="rect">
            <a:avLst/>
          </a:prstGeom>
          <a:noFill/>
        </p:spPr>
        <p:txBody>
          <a:bodyPr wrap="square">
            <a:spAutoFit/>
          </a:bodyPr>
          <a:lstStyle/>
          <a:p>
            <a:r>
              <a:rPr lang="es-MX" sz="3200" b="1" dirty="0">
                <a:solidFill>
                  <a:schemeClr val="bg1"/>
                </a:solidFill>
                <a:latin typeface="Arial" panose="020B0604020202020204" pitchFamily="34" charset="0"/>
                <a:cs typeface="Arial" panose="020B0604020202020204" pitchFamily="34" charset="0"/>
              </a:rPr>
              <a:t>Fechas relevantes en Acuerdos</a:t>
            </a:r>
            <a:endParaRPr lang="es-MX" sz="3200" dirty="0"/>
          </a:p>
        </p:txBody>
      </p:sp>
      <p:graphicFrame>
        <p:nvGraphicFramePr>
          <p:cNvPr id="6" name="Tabla 5">
            <a:extLst>
              <a:ext uri="{FF2B5EF4-FFF2-40B4-BE49-F238E27FC236}">
                <a16:creationId xmlns:a16="http://schemas.microsoft.com/office/drawing/2014/main" id="{6E056AF4-DA45-4B7B-A879-B0FC5D04129E}"/>
              </a:ext>
            </a:extLst>
          </p:cNvPr>
          <p:cNvGraphicFramePr>
            <a:graphicFrameLocks noGrp="1"/>
          </p:cNvGraphicFramePr>
          <p:nvPr>
            <p:extLst>
              <p:ext uri="{D42A27DB-BD31-4B8C-83A1-F6EECF244321}">
                <p14:modId xmlns:p14="http://schemas.microsoft.com/office/powerpoint/2010/main" val="2813761147"/>
              </p:ext>
            </p:extLst>
          </p:nvPr>
        </p:nvGraphicFramePr>
        <p:xfrm>
          <a:off x="100386" y="1566069"/>
          <a:ext cx="9840210" cy="5019675"/>
        </p:xfrm>
        <a:graphic>
          <a:graphicData uri="http://schemas.openxmlformats.org/drawingml/2006/table">
            <a:tbl>
              <a:tblPr>
                <a:tableStyleId>{5C22544A-7EE6-4342-B048-85BDC9FD1C3A}</a:tableStyleId>
              </a:tblPr>
              <a:tblGrid>
                <a:gridCol w="1178048">
                  <a:extLst>
                    <a:ext uri="{9D8B030D-6E8A-4147-A177-3AD203B41FA5}">
                      <a16:colId xmlns:a16="http://schemas.microsoft.com/office/drawing/2014/main" val="2960170075"/>
                    </a:ext>
                  </a:extLst>
                </a:gridCol>
                <a:gridCol w="1512168">
                  <a:extLst>
                    <a:ext uri="{9D8B030D-6E8A-4147-A177-3AD203B41FA5}">
                      <a16:colId xmlns:a16="http://schemas.microsoft.com/office/drawing/2014/main" val="1997777399"/>
                    </a:ext>
                  </a:extLst>
                </a:gridCol>
                <a:gridCol w="5472608">
                  <a:extLst>
                    <a:ext uri="{9D8B030D-6E8A-4147-A177-3AD203B41FA5}">
                      <a16:colId xmlns:a16="http://schemas.microsoft.com/office/drawing/2014/main" val="2567021378"/>
                    </a:ext>
                  </a:extLst>
                </a:gridCol>
                <a:gridCol w="1677386">
                  <a:extLst>
                    <a:ext uri="{9D8B030D-6E8A-4147-A177-3AD203B41FA5}">
                      <a16:colId xmlns:a16="http://schemas.microsoft.com/office/drawing/2014/main" val="3360328365"/>
                    </a:ext>
                  </a:extLst>
                </a:gridCol>
              </a:tblGrid>
              <a:tr h="852267">
                <a:tc>
                  <a:txBody>
                    <a:bodyPr/>
                    <a:lstStyle/>
                    <a:p>
                      <a:pPr algn="ctr" fontAlgn="b"/>
                      <a:r>
                        <a:rPr lang="es-MX" sz="2200" b="1" u="none" strike="noStrike" dirty="0">
                          <a:solidFill>
                            <a:schemeClr val="bg1"/>
                          </a:solidFill>
                          <a:effectLst/>
                        </a:rPr>
                        <a:t>Acuerdo</a:t>
                      </a:r>
                      <a:endParaRPr lang="es-MX" sz="2200" b="1" i="0" u="none" strike="noStrike" dirty="0">
                        <a:solidFill>
                          <a:schemeClr val="bg1"/>
                        </a:solidFill>
                        <a:effectLst/>
                        <a:latin typeface="Calibri" panose="020F0502020204030204" pitchFamily="34" charset="0"/>
                      </a:endParaRPr>
                    </a:p>
                  </a:txBody>
                  <a:tcPr marL="9525" marR="9525" marT="9525" marB="0" anchor="ctr">
                    <a:solidFill>
                      <a:schemeClr val="tx2">
                        <a:lumMod val="60000"/>
                        <a:lumOff val="40000"/>
                      </a:schemeClr>
                    </a:solidFill>
                  </a:tcPr>
                </a:tc>
                <a:tc>
                  <a:txBody>
                    <a:bodyPr/>
                    <a:lstStyle/>
                    <a:p>
                      <a:pPr algn="ctr" fontAlgn="b"/>
                      <a:r>
                        <a:rPr lang="es-MX" sz="2200" b="1" u="none" strike="noStrike" dirty="0">
                          <a:solidFill>
                            <a:schemeClr val="bg1"/>
                          </a:solidFill>
                          <a:effectLst/>
                        </a:rPr>
                        <a:t>Responsable</a:t>
                      </a:r>
                      <a:endParaRPr lang="es-MX" sz="2200" b="1" i="0" u="none" strike="noStrike" dirty="0">
                        <a:solidFill>
                          <a:schemeClr val="bg1"/>
                        </a:solidFill>
                        <a:effectLst/>
                        <a:latin typeface="Calibri" panose="020F0502020204030204" pitchFamily="34" charset="0"/>
                      </a:endParaRPr>
                    </a:p>
                  </a:txBody>
                  <a:tcPr marL="9525" marR="9525" marT="9525" marB="0" anchor="ctr">
                    <a:solidFill>
                      <a:schemeClr val="tx2">
                        <a:lumMod val="60000"/>
                        <a:lumOff val="40000"/>
                      </a:schemeClr>
                    </a:solidFill>
                  </a:tcPr>
                </a:tc>
                <a:tc>
                  <a:txBody>
                    <a:bodyPr/>
                    <a:lstStyle/>
                    <a:p>
                      <a:pPr algn="ctr" fontAlgn="b"/>
                      <a:r>
                        <a:rPr lang="es-MX" sz="2200" b="1" u="none" strike="noStrike" dirty="0">
                          <a:solidFill>
                            <a:schemeClr val="bg1"/>
                          </a:solidFill>
                          <a:effectLst/>
                        </a:rPr>
                        <a:t>Acciones de carga de </a:t>
                      </a:r>
                    </a:p>
                    <a:p>
                      <a:pPr algn="ctr" fontAlgn="b"/>
                      <a:r>
                        <a:rPr lang="es-MX" sz="2200" b="1" u="none" strike="noStrike" dirty="0">
                          <a:solidFill>
                            <a:schemeClr val="bg1"/>
                          </a:solidFill>
                          <a:effectLst/>
                        </a:rPr>
                        <a:t>información en SIPOT</a:t>
                      </a:r>
                      <a:endParaRPr lang="es-MX" sz="2200" b="1" i="0" u="none" strike="noStrike" dirty="0">
                        <a:solidFill>
                          <a:schemeClr val="bg1"/>
                        </a:solidFill>
                        <a:effectLst/>
                        <a:latin typeface="Calibri" panose="020F0502020204030204" pitchFamily="34" charset="0"/>
                      </a:endParaRPr>
                    </a:p>
                  </a:txBody>
                  <a:tcPr marL="9525" marR="9525" marT="9525" marB="0" anchor="ctr">
                    <a:solidFill>
                      <a:schemeClr val="tx2">
                        <a:lumMod val="60000"/>
                        <a:lumOff val="40000"/>
                      </a:schemeClr>
                    </a:solidFill>
                  </a:tcPr>
                </a:tc>
                <a:tc>
                  <a:txBody>
                    <a:bodyPr/>
                    <a:lstStyle/>
                    <a:p>
                      <a:pPr algn="ctr" fontAlgn="b"/>
                      <a:r>
                        <a:rPr lang="es-MX" sz="2200" b="1" u="none" strike="noStrike" dirty="0">
                          <a:solidFill>
                            <a:schemeClr val="bg1"/>
                          </a:solidFill>
                          <a:effectLst/>
                        </a:rPr>
                        <a:t>Fecha</a:t>
                      </a:r>
                      <a:endParaRPr lang="es-MX" sz="2200" b="1" i="0" u="none" strike="noStrike" dirty="0">
                        <a:solidFill>
                          <a:schemeClr val="bg1"/>
                        </a:solidFill>
                        <a:effectLst/>
                        <a:latin typeface="Calibri" panose="020F0502020204030204" pitchFamily="34" charset="0"/>
                      </a:endParaRPr>
                    </a:p>
                  </a:txBody>
                  <a:tcPr marL="9525" marR="9525" marT="9525" marB="0" anchor="ctr">
                    <a:solidFill>
                      <a:schemeClr val="tx2">
                        <a:lumMod val="60000"/>
                        <a:lumOff val="40000"/>
                      </a:schemeClr>
                    </a:solidFill>
                  </a:tcPr>
                </a:tc>
                <a:extLst>
                  <a:ext uri="{0D108BD9-81ED-4DB2-BD59-A6C34878D82A}">
                    <a16:rowId xmlns:a16="http://schemas.microsoft.com/office/drawing/2014/main" val="955837622"/>
                  </a:ext>
                </a:extLst>
              </a:tr>
              <a:tr h="691503">
                <a:tc>
                  <a:txBody>
                    <a:bodyPr/>
                    <a:lstStyle/>
                    <a:p>
                      <a:pPr algn="ctr" fontAlgn="b"/>
                      <a:r>
                        <a:rPr lang="es-MX" sz="2200" u="none" strike="noStrike" dirty="0">
                          <a:effectLst/>
                        </a:rPr>
                        <a:t>Séptimo</a:t>
                      </a:r>
                      <a:endParaRPr lang="es-MX" sz="2200" b="0" i="0" u="none" strike="noStrike" dirty="0">
                        <a:solidFill>
                          <a:srgbClr val="000000"/>
                        </a:solidFill>
                        <a:effectLst/>
                        <a:latin typeface="Calibri" panose="020F0502020204030204" pitchFamily="34" charset="0"/>
                      </a:endParaRPr>
                    </a:p>
                  </a:txBody>
                  <a:tcPr marL="9525" marR="9525" marT="9525" marB="0" anchor="b">
                    <a:solidFill>
                      <a:schemeClr val="tx2">
                        <a:lumMod val="20000"/>
                        <a:lumOff val="80000"/>
                      </a:schemeClr>
                    </a:solidFill>
                  </a:tcPr>
                </a:tc>
                <a:tc>
                  <a:txBody>
                    <a:bodyPr/>
                    <a:lstStyle/>
                    <a:p>
                      <a:pPr algn="ctr" fontAlgn="b"/>
                      <a:r>
                        <a:rPr lang="es-MX" sz="2200" u="none" strike="noStrike" dirty="0">
                          <a:effectLst/>
                        </a:rPr>
                        <a:t>OG y SO</a:t>
                      </a:r>
                      <a:endParaRPr lang="es-MX" sz="2200" b="0" i="0" u="none" strike="noStrike" dirty="0">
                        <a:solidFill>
                          <a:srgbClr val="000000"/>
                        </a:solidFill>
                        <a:effectLst/>
                        <a:latin typeface="Calibri" panose="020F0502020204030204" pitchFamily="34" charset="0"/>
                      </a:endParaRPr>
                    </a:p>
                  </a:txBody>
                  <a:tcPr marL="9525" marR="9525" marT="9525" marB="0" anchor="b">
                    <a:solidFill>
                      <a:schemeClr val="tx2">
                        <a:lumMod val="20000"/>
                        <a:lumOff val="80000"/>
                      </a:schemeClr>
                    </a:solidFill>
                  </a:tcPr>
                </a:tc>
                <a:tc>
                  <a:txBody>
                    <a:bodyPr/>
                    <a:lstStyle/>
                    <a:p>
                      <a:pPr algn="l" fontAlgn="b"/>
                      <a:r>
                        <a:rPr lang="es-MX" sz="2200" u="none" strike="noStrike" dirty="0">
                          <a:effectLst/>
                        </a:rPr>
                        <a:t>Información generada en abril, mayo y junio de 2023 se carga en formatos ajustados</a:t>
                      </a:r>
                      <a:endParaRPr lang="es-MX" sz="2200" b="0" i="0" u="none" strike="noStrike" dirty="0">
                        <a:solidFill>
                          <a:srgbClr val="000000"/>
                        </a:solidFill>
                        <a:effectLst/>
                        <a:latin typeface="Calibri" panose="020F0502020204030204" pitchFamily="34" charset="0"/>
                      </a:endParaRPr>
                    </a:p>
                  </a:txBody>
                  <a:tcPr marL="9525" marR="9525" marT="9525" marB="0" anchor="b">
                    <a:solidFill>
                      <a:schemeClr val="tx2">
                        <a:lumMod val="20000"/>
                        <a:lumOff val="80000"/>
                      </a:schemeClr>
                    </a:solidFill>
                  </a:tcPr>
                </a:tc>
                <a:tc>
                  <a:txBody>
                    <a:bodyPr/>
                    <a:lstStyle/>
                    <a:p>
                      <a:pPr algn="ctr" fontAlgn="b"/>
                      <a:r>
                        <a:rPr lang="es-MX" sz="2200" u="none" strike="noStrike" dirty="0">
                          <a:effectLst/>
                        </a:rPr>
                        <a:t>1 al 30 julio 2023</a:t>
                      </a:r>
                      <a:endParaRPr lang="es-MX" sz="2200" b="0" i="0" u="none" strike="noStrike" dirty="0">
                        <a:solidFill>
                          <a:srgbClr val="000000"/>
                        </a:solidFill>
                        <a:effectLst/>
                        <a:latin typeface="Calibri" panose="020F0502020204030204" pitchFamily="34" charset="0"/>
                      </a:endParaRPr>
                    </a:p>
                  </a:txBody>
                  <a:tcPr marL="9525" marR="9525" marT="9525" marB="0" anchor="b">
                    <a:solidFill>
                      <a:schemeClr val="tx2">
                        <a:lumMod val="20000"/>
                        <a:lumOff val="80000"/>
                      </a:schemeClr>
                    </a:solidFill>
                  </a:tcPr>
                </a:tc>
                <a:extLst>
                  <a:ext uri="{0D108BD9-81ED-4DB2-BD59-A6C34878D82A}">
                    <a16:rowId xmlns:a16="http://schemas.microsoft.com/office/drawing/2014/main" val="2847329742"/>
                  </a:ext>
                </a:extLst>
              </a:tr>
              <a:tr h="560448">
                <a:tc>
                  <a:txBody>
                    <a:bodyPr/>
                    <a:lstStyle/>
                    <a:p>
                      <a:pPr algn="ctr" fontAlgn="b"/>
                      <a:r>
                        <a:rPr lang="es-MX" sz="2200" u="none" strike="noStrike" dirty="0">
                          <a:effectLst/>
                        </a:rPr>
                        <a:t>Séptimo</a:t>
                      </a:r>
                      <a:endParaRPr lang="es-MX" sz="2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MX" sz="2200" u="none" strike="noStrike">
                          <a:effectLst/>
                        </a:rPr>
                        <a:t>SO</a:t>
                      </a:r>
                      <a:endParaRPr lang="es-MX" sz="22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MX" sz="2200" b="1" u="none" strike="noStrike" dirty="0">
                          <a:effectLst/>
                        </a:rPr>
                        <a:t>Disponibilidad de información en formatos ajustados </a:t>
                      </a:r>
                      <a:endParaRPr lang="es-MX" sz="22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MX" sz="2200" b="1" u="none" strike="noStrike" dirty="0">
                          <a:effectLst/>
                        </a:rPr>
                        <a:t>1 de agosto 2023</a:t>
                      </a:r>
                      <a:endParaRPr lang="es-MX" sz="22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85421061"/>
                  </a:ext>
                </a:extLst>
              </a:tr>
              <a:tr h="1111331">
                <a:tc>
                  <a:txBody>
                    <a:bodyPr/>
                    <a:lstStyle/>
                    <a:p>
                      <a:pPr algn="ctr" fontAlgn="b"/>
                      <a:r>
                        <a:rPr lang="es-MX" sz="2200" u="none" strike="noStrike" dirty="0">
                          <a:effectLst/>
                        </a:rPr>
                        <a:t>Octavo</a:t>
                      </a:r>
                      <a:endParaRPr lang="es-MX" sz="2200" b="0" i="0" u="none" strike="noStrike" dirty="0">
                        <a:solidFill>
                          <a:srgbClr val="000000"/>
                        </a:solidFill>
                        <a:effectLst/>
                        <a:latin typeface="Calibri" panose="020F0502020204030204" pitchFamily="34" charset="0"/>
                      </a:endParaRPr>
                    </a:p>
                  </a:txBody>
                  <a:tcPr marL="9525" marR="9525" marT="9525" marB="0" anchor="b">
                    <a:solidFill>
                      <a:schemeClr val="tx2">
                        <a:lumMod val="20000"/>
                        <a:lumOff val="80000"/>
                      </a:schemeClr>
                    </a:solidFill>
                  </a:tcPr>
                </a:tc>
                <a:tc>
                  <a:txBody>
                    <a:bodyPr/>
                    <a:lstStyle/>
                    <a:p>
                      <a:pPr algn="ctr" fontAlgn="b"/>
                      <a:r>
                        <a:rPr lang="es-MX" sz="2200" u="none" strike="noStrike" dirty="0">
                          <a:effectLst/>
                        </a:rPr>
                        <a:t>SO</a:t>
                      </a:r>
                      <a:endParaRPr lang="es-MX" sz="2200" b="0" i="0" u="none" strike="noStrike" dirty="0">
                        <a:solidFill>
                          <a:srgbClr val="000000"/>
                        </a:solidFill>
                        <a:effectLst/>
                        <a:latin typeface="Calibri" panose="020F0502020204030204" pitchFamily="34" charset="0"/>
                      </a:endParaRPr>
                    </a:p>
                  </a:txBody>
                  <a:tcPr marL="9525" marR="9525" marT="9525" marB="0" anchor="b">
                    <a:solidFill>
                      <a:schemeClr val="tx2">
                        <a:lumMod val="20000"/>
                        <a:lumOff val="80000"/>
                      </a:schemeClr>
                    </a:solidFill>
                  </a:tcPr>
                </a:tc>
                <a:tc>
                  <a:txBody>
                    <a:bodyPr/>
                    <a:lstStyle/>
                    <a:p>
                      <a:pPr algn="l" fontAlgn="b"/>
                      <a:r>
                        <a:rPr lang="es-MX" sz="2200" u="none" strike="noStrike" dirty="0">
                          <a:effectLst/>
                        </a:rPr>
                        <a:t>Entidades federativas en las que su norma especifica actualización mensual,  excepcionalmente cargarán la información generada en abril, mayo y junio de 2023</a:t>
                      </a:r>
                      <a:endParaRPr lang="es-MX" sz="2200" b="0" i="0" u="none" strike="noStrike" dirty="0">
                        <a:solidFill>
                          <a:srgbClr val="000000"/>
                        </a:solidFill>
                        <a:effectLst/>
                        <a:latin typeface="Calibri" panose="020F0502020204030204" pitchFamily="34" charset="0"/>
                      </a:endParaRPr>
                    </a:p>
                  </a:txBody>
                  <a:tcPr marL="9525" marR="9525" marT="9525" marB="0" anchor="b">
                    <a:solidFill>
                      <a:schemeClr val="tx2">
                        <a:lumMod val="20000"/>
                        <a:lumOff val="80000"/>
                      </a:schemeClr>
                    </a:solidFill>
                  </a:tcPr>
                </a:tc>
                <a:tc>
                  <a:txBody>
                    <a:bodyPr/>
                    <a:lstStyle/>
                    <a:p>
                      <a:pPr algn="ctr" fontAlgn="b"/>
                      <a:r>
                        <a:rPr lang="es-MX" sz="2200" u="none" strike="noStrike" dirty="0">
                          <a:effectLst/>
                        </a:rPr>
                        <a:t>1 a 30 de julio de 2023</a:t>
                      </a:r>
                      <a:endParaRPr lang="es-MX" sz="2200" b="0" i="0" u="none" strike="noStrike" dirty="0">
                        <a:solidFill>
                          <a:srgbClr val="000000"/>
                        </a:solidFill>
                        <a:effectLst/>
                        <a:latin typeface="Calibri" panose="020F0502020204030204" pitchFamily="34" charset="0"/>
                      </a:endParaRPr>
                    </a:p>
                  </a:txBody>
                  <a:tcPr marL="9525" marR="9525" marT="9525" marB="0" anchor="b">
                    <a:solidFill>
                      <a:schemeClr val="tx2">
                        <a:lumMod val="20000"/>
                        <a:lumOff val="80000"/>
                      </a:schemeClr>
                    </a:solidFill>
                  </a:tcPr>
                </a:tc>
                <a:extLst>
                  <a:ext uri="{0D108BD9-81ED-4DB2-BD59-A6C34878D82A}">
                    <a16:rowId xmlns:a16="http://schemas.microsoft.com/office/drawing/2014/main" val="1826098134"/>
                  </a:ext>
                </a:extLst>
              </a:tr>
              <a:tr h="560448">
                <a:tc>
                  <a:txBody>
                    <a:bodyPr/>
                    <a:lstStyle/>
                    <a:p>
                      <a:pPr algn="ctr" fontAlgn="b"/>
                      <a:r>
                        <a:rPr lang="es-MX" sz="2200" u="none" strike="noStrike" dirty="0">
                          <a:effectLst/>
                        </a:rPr>
                        <a:t>Octavo</a:t>
                      </a:r>
                      <a:endParaRPr lang="es-MX" sz="2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MX" sz="2200" u="none" strike="noStrike">
                          <a:effectLst/>
                        </a:rPr>
                        <a:t>SO</a:t>
                      </a:r>
                      <a:endParaRPr lang="es-MX" sz="22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MX" sz="2200" b="1" u="none" strike="noStrike" dirty="0">
                          <a:effectLst/>
                        </a:rPr>
                        <a:t>Disponibilidad de información en formatos ajustados </a:t>
                      </a:r>
                      <a:endParaRPr lang="es-MX" sz="22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MX" sz="2200" b="1" u="none" strike="noStrike" dirty="0">
                          <a:effectLst/>
                        </a:rPr>
                        <a:t>1 de agosto 2023</a:t>
                      </a:r>
                      <a:endParaRPr lang="es-MX" sz="22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46349805"/>
                  </a:ext>
                </a:extLst>
              </a:tr>
              <a:tr h="765090">
                <a:tc>
                  <a:txBody>
                    <a:bodyPr/>
                    <a:lstStyle/>
                    <a:p>
                      <a:pPr algn="ctr" fontAlgn="b"/>
                      <a:r>
                        <a:rPr lang="es-MX" sz="2200" u="none" strike="noStrike" dirty="0">
                          <a:effectLst/>
                        </a:rPr>
                        <a:t>Noveno</a:t>
                      </a:r>
                      <a:endParaRPr lang="es-MX" sz="2200" b="0" i="0" u="none" strike="noStrike" dirty="0">
                        <a:solidFill>
                          <a:srgbClr val="000000"/>
                        </a:solidFill>
                        <a:effectLst/>
                        <a:latin typeface="Calibri" panose="020F0502020204030204" pitchFamily="34" charset="0"/>
                      </a:endParaRPr>
                    </a:p>
                  </a:txBody>
                  <a:tcPr marL="9525" marR="9525" marT="9525" marB="0" anchor="b">
                    <a:solidFill>
                      <a:schemeClr val="tx2">
                        <a:lumMod val="20000"/>
                        <a:lumOff val="80000"/>
                      </a:schemeClr>
                    </a:solidFill>
                  </a:tcPr>
                </a:tc>
                <a:tc>
                  <a:txBody>
                    <a:bodyPr/>
                    <a:lstStyle/>
                    <a:p>
                      <a:pPr algn="ctr" fontAlgn="b"/>
                      <a:r>
                        <a:rPr lang="es-MX" sz="2200" u="none" strike="noStrike" dirty="0">
                          <a:effectLst/>
                        </a:rPr>
                        <a:t>SO</a:t>
                      </a:r>
                      <a:endParaRPr lang="es-MX" sz="2200" b="0" i="0" u="none" strike="noStrike" dirty="0">
                        <a:solidFill>
                          <a:srgbClr val="000000"/>
                        </a:solidFill>
                        <a:effectLst/>
                        <a:latin typeface="Calibri" panose="020F0502020204030204" pitchFamily="34" charset="0"/>
                      </a:endParaRPr>
                    </a:p>
                  </a:txBody>
                  <a:tcPr marL="9525" marR="9525" marT="9525" marB="0" anchor="b">
                    <a:solidFill>
                      <a:schemeClr val="tx2">
                        <a:lumMod val="20000"/>
                        <a:lumOff val="80000"/>
                      </a:schemeClr>
                    </a:solidFill>
                  </a:tcPr>
                </a:tc>
                <a:tc>
                  <a:txBody>
                    <a:bodyPr/>
                    <a:lstStyle/>
                    <a:p>
                      <a:pPr algn="l" fontAlgn="b"/>
                      <a:r>
                        <a:rPr lang="es-MX" sz="2200" u="none" strike="noStrike" dirty="0">
                          <a:effectLst/>
                        </a:rPr>
                        <a:t>Servicios web, deben considerar en sus soluciones técnicas los ajustes a los formatos </a:t>
                      </a:r>
                      <a:endParaRPr lang="es-MX" sz="2200" b="0" i="0" u="none" strike="noStrike" dirty="0">
                        <a:solidFill>
                          <a:srgbClr val="000000"/>
                        </a:solidFill>
                        <a:effectLst/>
                        <a:latin typeface="Calibri" panose="020F0502020204030204" pitchFamily="34" charset="0"/>
                      </a:endParaRPr>
                    </a:p>
                  </a:txBody>
                  <a:tcPr marL="9525" marR="9525" marT="9525" marB="0" anchor="b">
                    <a:solidFill>
                      <a:schemeClr val="tx2">
                        <a:lumMod val="20000"/>
                        <a:lumOff val="80000"/>
                      </a:schemeClr>
                    </a:solidFill>
                  </a:tcPr>
                </a:tc>
                <a:tc>
                  <a:txBody>
                    <a:bodyPr/>
                    <a:lstStyle/>
                    <a:p>
                      <a:pPr algn="ctr" fontAlgn="b"/>
                      <a:r>
                        <a:rPr lang="es-MX" sz="2200" u="none" strike="noStrike" dirty="0">
                          <a:effectLst/>
                        </a:rPr>
                        <a:t>8 al 30 de abril 2023</a:t>
                      </a:r>
                      <a:endParaRPr lang="es-MX" sz="2200" b="0" i="0" u="none" strike="noStrike" dirty="0">
                        <a:solidFill>
                          <a:srgbClr val="000000"/>
                        </a:solidFill>
                        <a:effectLst/>
                        <a:latin typeface="Calibri" panose="020F0502020204030204" pitchFamily="34" charset="0"/>
                      </a:endParaRPr>
                    </a:p>
                  </a:txBody>
                  <a:tcPr marL="9525" marR="9525" marT="9525" marB="0" anchor="b">
                    <a:solidFill>
                      <a:schemeClr val="tx2">
                        <a:lumMod val="20000"/>
                        <a:lumOff val="80000"/>
                      </a:schemeClr>
                    </a:solidFill>
                  </a:tcPr>
                </a:tc>
                <a:extLst>
                  <a:ext uri="{0D108BD9-81ED-4DB2-BD59-A6C34878D82A}">
                    <a16:rowId xmlns:a16="http://schemas.microsoft.com/office/drawing/2014/main" val="635277183"/>
                  </a:ext>
                </a:extLst>
              </a:tr>
            </a:tbl>
          </a:graphicData>
        </a:graphic>
      </p:graphicFrame>
    </p:spTree>
    <p:extLst>
      <p:ext uri="{BB962C8B-B14F-4D97-AF65-F5344CB8AC3E}">
        <p14:creationId xmlns:p14="http://schemas.microsoft.com/office/powerpoint/2010/main" val="1785214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55"/>
            <a:ext cx="10040982" cy="7736495"/>
          </a:xfrm>
          <a:prstGeom prst="rect">
            <a:avLst/>
          </a:prstGeom>
          <a:ln>
            <a:solidFill>
              <a:schemeClr val="accent3">
                <a:lumMod val="50000"/>
              </a:schemeClr>
            </a:solidFill>
          </a:ln>
        </p:spPr>
      </p:pic>
      <p:sp>
        <p:nvSpPr>
          <p:cNvPr id="2" name="Rectángulo 1"/>
          <p:cNvSpPr/>
          <p:nvPr/>
        </p:nvSpPr>
        <p:spPr>
          <a:xfrm>
            <a:off x="558354" y="1865930"/>
            <a:ext cx="9000999" cy="335156"/>
          </a:xfrm>
          <a:prstGeom prst="rect">
            <a:avLst/>
          </a:prstGeom>
        </p:spPr>
        <p:txBody>
          <a:bodyPr wrap="square">
            <a:spAutoFit/>
          </a:bodyPr>
          <a:lstStyle/>
          <a:p>
            <a:pPr marL="685800" algn="just">
              <a:lnSpc>
                <a:spcPct val="150000"/>
              </a:lnSpc>
              <a:spcBef>
                <a:spcPts val="600"/>
              </a:spcBef>
              <a:spcAft>
                <a:spcPts val="600"/>
              </a:spcAft>
            </a:pPr>
            <a:endParaRPr lang="es-MX" sz="1200" dirty="0">
              <a:solidFill>
                <a:srgbClr val="000000"/>
              </a:solidFill>
              <a:effectLst/>
              <a:latin typeface="Arial" panose="020B0604020202020204" pitchFamily="34" charset="0"/>
              <a:ea typeface="Calibri" panose="020F0502020204030204" pitchFamily="34" charset="0"/>
            </a:endParaRPr>
          </a:p>
        </p:txBody>
      </p:sp>
      <p:sp>
        <p:nvSpPr>
          <p:cNvPr id="5" name="CuadroTexto 4">
            <a:extLst>
              <a:ext uri="{FF2B5EF4-FFF2-40B4-BE49-F238E27FC236}">
                <a16:creationId xmlns:a16="http://schemas.microsoft.com/office/drawing/2014/main" id="{29410DC1-8EE4-15C6-9088-FC5C45451C97}"/>
              </a:ext>
            </a:extLst>
          </p:cNvPr>
          <p:cNvSpPr txBox="1"/>
          <p:nvPr/>
        </p:nvSpPr>
        <p:spPr>
          <a:xfrm>
            <a:off x="122081" y="108268"/>
            <a:ext cx="6336704" cy="584775"/>
          </a:xfrm>
          <a:prstGeom prst="rect">
            <a:avLst/>
          </a:prstGeom>
          <a:noFill/>
        </p:spPr>
        <p:txBody>
          <a:bodyPr wrap="square">
            <a:spAutoFit/>
          </a:bodyPr>
          <a:lstStyle/>
          <a:p>
            <a:r>
              <a:rPr lang="es-MX" sz="3200" b="1" dirty="0">
                <a:solidFill>
                  <a:schemeClr val="bg1"/>
                </a:solidFill>
                <a:latin typeface="Arial" panose="020B0604020202020204" pitchFamily="34" charset="0"/>
                <a:cs typeface="Arial" panose="020B0604020202020204" pitchFamily="34" charset="0"/>
              </a:rPr>
              <a:t>Fechas relevantes en Acuerdos</a:t>
            </a:r>
            <a:endParaRPr lang="es-MX" sz="3200" dirty="0"/>
          </a:p>
        </p:txBody>
      </p:sp>
      <p:graphicFrame>
        <p:nvGraphicFramePr>
          <p:cNvPr id="6" name="Tabla 5">
            <a:extLst>
              <a:ext uri="{FF2B5EF4-FFF2-40B4-BE49-F238E27FC236}">
                <a16:creationId xmlns:a16="http://schemas.microsoft.com/office/drawing/2014/main" id="{6E056AF4-DA45-4B7B-A879-B0FC5D04129E}"/>
              </a:ext>
            </a:extLst>
          </p:cNvPr>
          <p:cNvGraphicFramePr>
            <a:graphicFrameLocks noGrp="1"/>
          </p:cNvGraphicFramePr>
          <p:nvPr>
            <p:extLst>
              <p:ext uri="{D42A27DB-BD31-4B8C-83A1-F6EECF244321}">
                <p14:modId xmlns:p14="http://schemas.microsoft.com/office/powerpoint/2010/main" val="919847867"/>
              </p:ext>
            </p:extLst>
          </p:nvPr>
        </p:nvGraphicFramePr>
        <p:xfrm>
          <a:off x="100386" y="1865930"/>
          <a:ext cx="9840210" cy="2004395"/>
        </p:xfrm>
        <a:graphic>
          <a:graphicData uri="http://schemas.openxmlformats.org/drawingml/2006/table">
            <a:tbl>
              <a:tblPr>
                <a:tableStyleId>{5C22544A-7EE6-4342-B048-85BDC9FD1C3A}</a:tableStyleId>
              </a:tblPr>
              <a:tblGrid>
                <a:gridCol w="1178048">
                  <a:extLst>
                    <a:ext uri="{9D8B030D-6E8A-4147-A177-3AD203B41FA5}">
                      <a16:colId xmlns:a16="http://schemas.microsoft.com/office/drawing/2014/main" val="2960170075"/>
                    </a:ext>
                  </a:extLst>
                </a:gridCol>
                <a:gridCol w="1512168">
                  <a:extLst>
                    <a:ext uri="{9D8B030D-6E8A-4147-A177-3AD203B41FA5}">
                      <a16:colId xmlns:a16="http://schemas.microsoft.com/office/drawing/2014/main" val="1997777399"/>
                    </a:ext>
                  </a:extLst>
                </a:gridCol>
                <a:gridCol w="5472608">
                  <a:extLst>
                    <a:ext uri="{9D8B030D-6E8A-4147-A177-3AD203B41FA5}">
                      <a16:colId xmlns:a16="http://schemas.microsoft.com/office/drawing/2014/main" val="2567021378"/>
                    </a:ext>
                  </a:extLst>
                </a:gridCol>
                <a:gridCol w="1677386">
                  <a:extLst>
                    <a:ext uri="{9D8B030D-6E8A-4147-A177-3AD203B41FA5}">
                      <a16:colId xmlns:a16="http://schemas.microsoft.com/office/drawing/2014/main" val="3360328365"/>
                    </a:ext>
                  </a:extLst>
                </a:gridCol>
              </a:tblGrid>
              <a:tr h="798914">
                <a:tc>
                  <a:txBody>
                    <a:bodyPr/>
                    <a:lstStyle/>
                    <a:p>
                      <a:pPr algn="ctr" fontAlgn="b"/>
                      <a:r>
                        <a:rPr lang="es-MX" sz="2200" b="1" u="none" strike="noStrike" dirty="0">
                          <a:solidFill>
                            <a:schemeClr val="bg1"/>
                          </a:solidFill>
                          <a:effectLst/>
                        </a:rPr>
                        <a:t>Acuerdo</a:t>
                      </a:r>
                      <a:endParaRPr lang="es-MX" sz="2200" b="1" i="0" u="none" strike="noStrike" dirty="0">
                        <a:solidFill>
                          <a:schemeClr val="bg1"/>
                        </a:solidFill>
                        <a:effectLst/>
                        <a:latin typeface="Calibri" panose="020F0502020204030204" pitchFamily="34" charset="0"/>
                      </a:endParaRPr>
                    </a:p>
                  </a:txBody>
                  <a:tcPr marL="9525" marR="9525" marT="9525" marB="0" anchor="ctr">
                    <a:solidFill>
                      <a:schemeClr val="tx2">
                        <a:lumMod val="60000"/>
                        <a:lumOff val="40000"/>
                      </a:schemeClr>
                    </a:solidFill>
                  </a:tcPr>
                </a:tc>
                <a:tc>
                  <a:txBody>
                    <a:bodyPr/>
                    <a:lstStyle/>
                    <a:p>
                      <a:pPr algn="ctr" fontAlgn="b"/>
                      <a:r>
                        <a:rPr lang="es-MX" sz="2200" b="1" u="none" strike="noStrike" dirty="0">
                          <a:solidFill>
                            <a:schemeClr val="bg1"/>
                          </a:solidFill>
                          <a:effectLst/>
                        </a:rPr>
                        <a:t>Responsable</a:t>
                      </a:r>
                      <a:endParaRPr lang="es-MX" sz="2200" b="1" i="0" u="none" strike="noStrike" dirty="0">
                        <a:solidFill>
                          <a:schemeClr val="bg1"/>
                        </a:solidFill>
                        <a:effectLst/>
                        <a:latin typeface="Calibri" panose="020F0502020204030204" pitchFamily="34" charset="0"/>
                      </a:endParaRPr>
                    </a:p>
                  </a:txBody>
                  <a:tcPr marL="9525" marR="9525" marT="9525" marB="0" anchor="ctr">
                    <a:solidFill>
                      <a:schemeClr val="tx2">
                        <a:lumMod val="60000"/>
                        <a:lumOff val="40000"/>
                      </a:schemeClr>
                    </a:solidFill>
                  </a:tcPr>
                </a:tc>
                <a:tc>
                  <a:txBody>
                    <a:bodyPr/>
                    <a:lstStyle/>
                    <a:p>
                      <a:pPr algn="ctr" fontAlgn="b"/>
                      <a:r>
                        <a:rPr lang="es-MX" sz="2200" b="1" u="none" strike="noStrike" dirty="0">
                          <a:solidFill>
                            <a:schemeClr val="bg1"/>
                          </a:solidFill>
                          <a:effectLst/>
                        </a:rPr>
                        <a:t>Atención denuncias</a:t>
                      </a:r>
                      <a:endParaRPr lang="es-MX" sz="2200" b="1" i="0" u="none" strike="noStrike" dirty="0">
                        <a:solidFill>
                          <a:schemeClr val="bg1"/>
                        </a:solidFill>
                        <a:effectLst/>
                        <a:latin typeface="Calibri" panose="020F0502020204030204" pitchFamily="34" charset="0"/>
                      </a:endParaRPr>
                    </a:p>
                  </a:txBody>
                  <a:tcPr marL="9525" marR="9525" marT="9525" marB="0" anchor="ctr">
                    <a:solidFill>
                      <a:schemeClr val="tx2">
                        <a:lumMod val="60000"/>
                        <a:lumOff val="40000"/>
                      </a:schemeClr>
                    </a:solidFill>
                  </a:tcPr>
                </a:tc>
                <a:tc>
                  <a:txBody>
                    <a:bodyPr/>
                    <a:lstStyle/>
                    <a:p>
                      <a:pPr algn="ctr" fontAlgn="b"/>
                      <a:r>
                        <a:rPr lang="es-MX" sz="2200" b="1" u="none" strike="noStrike" dirty="0">
                          <a:solidFill>
                            <a:schemeClr val="bg1"/>
                          </a:solidFill>
                          <a:effectLst/>
                        </a:rPr>
                        <a:t>Fecha</a:t>
                      </a:r>
                      <a:endParaRPr lang="es-MX" sz="2200" b="1" i="0" u="none" strike="noStrike" dirty="0">
                        <a:solidFill>
                          <a:schemeClr val="bg1"/>
                        </a:solidFill>
                        <a:effectLst/>
                        <a:latin typeface="Calibri" panose="020F0502020204030204" pitchFamily="34" charset="0"/>
                      </a:endParaRPr>
                    </a:p>
                  </a:txBody>
                  <a:tcPr marL="9525" marR="9525" marT="9525" marB="0" anchor="ctr">
                    <a:solidFill>
                      <a:schemeClr val="tx2">
                        <a:lumMod val="60000"/>
                        <a:lumOff val="40000"/>
                      </a:schemeClr>
                    </a:solidFill>
                  </a:tcPr>
                </a:tc>
                <a:extLst>
                  <a:ext uri="{0D108BD9-81ED-4DB2-BD59-A6C34878D82A}">
                    <a16:rowId xmlns:a16="http://schemas.microsoft.com/office/drawing/2014/main" val="955837622"/>
                  </a:ext>
                </a:extLst>
              </a:tr>
              <a:tr h="1205481">
                <a:tc>
                  <a:txBody>
                    <a:bodyPr/>
                    <a:lstStyle/>
                    <a:p>
                      <a:pPr algn="ctr" fontAlgn="b"/>
                      <a:r>
                        <a:rPr lang="es-MX" sz="2200" u="none" strike="noStrike" dirty="0">
                          <a:effectLst/>
                        </a:rPr>
                        <a:t>Décimo</a:t>
                      </a:r>
                      <a:endParaRPr lang="es-MX" sz="2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MX" sz="2200" u="none" strike="noStrike" dirty="0">
                          <a:effectLst/>
                        </a:rPr>
                        <a:t>OG</a:t>
                      </a:r>
                      <a:endParaRPr lang="es-MX" sz="22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MX" sz="2200" u="none" strike="noStrike" dirty="0">
                          <a:effectLst/>
                        </a:rPr>
                        <a:t>Denuncias en contra de la falta de publicación y actualización </a:t>
                      </a:r>
                      <a:endParaRPr lang="es-MX" sz="2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pt-BR" sz="2200" u="none" strike="noStrike" dirty="0">
                          <a:effectLst/>
                        </a:rPr>
                        <a:t>A partir 1 de agosto 2023</a:t>
                      </a:r>
                      <a:endParaRPr lang="pt-BR" sz="2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98038773"/>
                  </a:ext>
                </a:extLst>
              </a:tr>
            </a:tbl>
          </a:graphicData>
        </a:graphic>
      </p:graphicFrame>
    </p:spTree>
    <p:extLst>
      <p:ext uri="{BB962C8B-B14F-4D97-AF65-F5344CB8AC3E}">
        <p14:creationId xmlns:p14="http://schemas.microsoft.com/office/powerpoint/2010/main" val="945976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55"/>
            <a:ext cx="10040982" cy="7736495"/>
          </a:xfrm>
          <a:prstGeom prst="rect">
            <a:avLst/>
          </a:prstGeom>
          <a:ln>
            <a:solidFill>
              <a:schemeClr val="accent3">
                <a:lumMod val="50000"/>
              </a:schemeClr>
            </a:solidFill>
          </a:ln>
        </p:spPr>
      </p:pic>
      <p:sp>
        <p:nvSpPr>
          <p:cNvPr id="2" name="Rectángulo 1"/>
          <p:cNvSpPr/>
          <p:nvPr/>
        </p:nvSpPr>
        <p:spPr>
          <a:xfrm>
            <a:off x="558354" y="1865930"/>
            <a:ext cx="9000999" cy="335156"/>
          </a:xfrm>
          <a:prstGeom prst="rect">
            <a:avLst/>
          </a:prstGeom>
        </p:spPr>
        <p:txBody>
          <a:bodyPr wrap="square">
            <a:spAutoFit/>
          </a:bodyPr>
          <a:lstStyle/>
          <a:p>
            <a:pPr marL="685800" algn="just">
              <a:lnSpc>
                <a:spcPct val="150000"/>
              </a:lnSpc>
              <a:spcBef>
                <a:spcPts val="600"/>
              </a:spcBef>
              <a:spcAft>
                <a:spcPts val="600"/>
              </a:spcAft>
            </a:pPr>
            <a:endParaRPr lang="es-MX" sz="1200" dirty="0">
              <a:solidFill>
                <a:srgbClr val="000000"/>
              </a:solidFill>
              <a:effectLst/>
              <a:latin typeface="Arial" panose="020B0604020202020204" pitchFamily="34" charset="0"/>
              <a:ea typeface="Calibri" panose="020F0502020204030204" pitchFamily="34" charset="0"/>
            </a:endParaRPr>
          </a:p>
        </p:txBody>
      </p:sp>
      <p:sp>
        <p:nvSpPr>
          <p:cNvPr id="3" name="Rectángulo 2"/>
          <p:cNvSpPr/>
          <p:nvPr/>
        </p:nvSpPr>
        <p:spPr>
          <a:xfrm>
            <a:off x="1" y="1879564"/>
            <a:ext cx="9847386" cy="5121082"/>
          </a:xfrm>
          <a:prstGeom prst="rect">
            <a:avLst/>
          </a:prstGeom>
        </p:spPr>
        <p:txBody>
          <a:bodyPr wrap="square">
            <a:spAutoFit/>
          </a:bodyPr>
          <a:lstStyle/>
          <a:p>
            <a:pPr marL="890270" marR="912495" indent="10160" algn="just">
              <a:spcAft>
                <a:spcPts val="0"/>
              </a:spcAft>
            </a:pPr>
            <a:r>
              <a:rPr lang="es-MX" sz="1800" b="1" dirty="0">
                <a:effectLst/>
                <a:latin typeface="Arial" panose="020B0604020202020204" pitchFamily="34" charset="0"/>
                <a:ea typeface="Arial" panose="020B0604020202020204" pitchFamily="34" charset="0"/>
                <a:cs typeface="Times New Roman" panose="02020603050405020304" pitchFamily="18" charset="0"/>
              </a:rPr>
              <a:t>CUARTO</a:t>
            </a:r>
            <a:r>
              <a:rPr lang="es-MX" sz="1800" dirty="0">
                <a:effectLst/>
                <a:latin typeface="Arial" panose="020B0604020202020204" pitchFamily="34" charset="0"/>
                <a:ea typeface="Arial" panose="020B0604020202020204" pitchFamily="34" charset="0"/>
                <a:cs typeface="Times New Roman" panose="02020603050405020304" pitchFamily="18" charset="0"/>
              </a:rPr>
              <a:t>. Se ordena al Instituto Nacional de Transparencia, Acceso a la Información y Protección de Datos Personales, en su calidad de Administrador General de la Plataforma Nacional de Transparencia, que realice las acciones necesarias para el ajuste y configuración correspondiente de los formatos necesarios en el Sistema de Portales de Obligaciones de Transparencia, derivadas de las modificaciones aprobadas por el Consejo Nacional mediante el presente acuerdo. En esta labor, el INAI tomará las previsiones del caso para que los formatos ajustados estén disponibles para los Organismos Garantes que hayan importado los formatos de la plantilla general, a más tardar el siete de abril de dos mil veintitrés.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890270" marR="912495" indent="10160" algn="just">
              <a:spcAft>
                <a:spcPts val="0"/>
              </a:spcAft>
            </a:pPr>
            <a:r>
              <a:rPr lang="es-MX" sz="1800" dirty="0">
                <a:effectLst/>
                <a:latin typeface="Arial" panose="020B0604020202020204" pitchFamily="34" charset="0"/>
                <a:ea typeface="Arial" panose="020B0604020202020204" pitchFamily="34" charset="0"/>
                <a:cs typeface="Times New Roman" panose="02020603050405020304" pitchFamily="18" charset="0"/>
              </a:rPr>
              <a:t> </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890270" marR="912495" indent="10160" algn="just">
              <a:spcAft>
                <a:spcPts val="0"/>
              </a:spcAft>
            </a:pPr>
            <a:r>
              <a:rPr lang="es-MX" sz="1800" b="1" dirty="0">
                <a:effectLst/>
                <a:latin typeface="Arial" panose="020B0604020202020204" pitchFamily="34" charset="0"/>
                <a:ea typeface="Arial" panose="020B0604020202020204" pitchFamily="34" charset="0"/>
                <a:cs typeface="Times New Roman" panose="02020603050405020304" pitchFamily="18" charset="0"/>
              </a:rPr>
              <a:t>QUINTO</a:t>
            </a:r>
            <a:r>
              <a:rPr lang="es-MX" sz="1800" dirty="0">
                <a:effectLst/>
                <a:latin typeface="Arial" panose="020B0604020202020204" pitchFamily="34" charset="0"/>
                <a:ea typeface="Arial" panose="020B0604020202020204" pitchFamily="34" charset="0"/>
                <a:cs typeface="Times New Roman" panose="02020603050405020304" pitchFamily="18" charset="0"/>
              </a:rPr>
              <a:t>. Los Organismos Garantes que hayan heredado los formatos de la plantilla general deberán realizar, en su caso, adaptaciones mínimas derivadas de las particularidades de sus normativas locales. Estas acciones deberán llevarse a cabo durante el periodo del ocho al treinta de abril de dos mil veintitrés. </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890270" marR="912495" indent="10160" algn="just">
              <a:spcAft>
                <a:spcPts val="0"/>
              </a:spcAft>
            </a:pPr>
            <a:r>
              <a:rPr lang="es-MX" sz="1800" dirty="0">
                <a:effectLst/>
                <a:latin typeface="Arial" panose="020B0604020202020204" pitchFamily="34" charset="0"/>
                <a:ea typeface="Arial" panose="020B0604020202020204" pitchFamily="34" charset="0"/>
                <a:cs typeface="Times New Roman" panose="02020603050405020304" pitchFamily="18" charset="0"/>
              </a:rPr>
              <a:t> </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899160" algn="just">
              <a:lnSpc>
                <a:spcPct val="150000"/>
              </a:lnSpc>
              <a:spcBef>
                <a:spcPts val="600"/>
              </a:spcBef>
              <a:spcAft>
                <a:spcPts val="600"/>
              </a:spcAft>
            </a:pPr>
            <a:endParaRPr lang="es-MX" sz="12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7" name="CuadroTexto 6">
            <a:extLst>
              <a:ext uri="{FF2B5EF4-FFF2-40B4-BE49-F238E27FC236}">
                <a16:creationId xmlns:a16="http://schemas.microsoft.com/office/drawing/2014/main" id="{342E426B-678D-629E-483A-DFCE5D2F55E1}"/>
              </a:ext>
            </a:extLst>
          </p:cNvPr>
          <p:cNvSpPr txBox="1"/>
          <p:nvPr/>
        </p:nvSpPr>
        <p:spPr>
          <a:xfrm>
            <a:off x="122080" y="108268"/>
            <a:ext cx="9923620" cy="1569660"/>
          </a:xfrm>
          <a:prstGeom prst="rect">
            <a:avLst/>
          </a:prstGeom>
          <a:noFill/>
        </p:spPr>
        <p:txBody>
          <a:bodyPr wrap="square">
            <a:spAutoFit/>
          </a:bodyPr>
          <a:lstStyle/>
          <a:p>
            <a:r>
              <a:rPr lang="es-MX" sz="3200" b="1" dirty="0">
                <a:solidFill>
                  <a:schemeClr val="bg1"/>
                </a:solidFill>
                <a:latin typeface="Arial" panose="020B0604020202020204" pitchFamily="34" charset="0"/>
                <a:cs typeface="Arial" panose="020B0604020202020204" pitchFamily="34" charset="0"/>
              </a:rPr>
              <a:t>Acuerdos relevantes de configuración SIPOT y capacitación</a:t>
            </a:r>
          </a:p>
          <a:p>
            <a:endParaRPr lang="es-MX" sz="3200" dirty="0"/>
          </a:p>
        </p:txBody>
      </p:sp>
    </p:spTree>
    <p:extLst>
      <p:ext uri="{BB962C8B-B14F-4D97-AF65-F5344CB8AC3E}">
        <p14:creationId xmlns:p14="http://schemas.microsoft.com/office/powerpoint/2010/main" val="35796584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55"/>
            <a:ext cx="10040982" cy="7736495"/>
          </a:xfrm>
          <a:prstGeom prst="rect">
            <a:avLst/>
          </a:prstGeom>
          <a:ln>
            <a:solidFill>
              <a:schemeClr val="accent3">
                <a:lumMod val="50000"/>
              </a:schemeClr>
            </a:solidFill>
          </a:ln>
        </p:spPr>
      </p:pic>
      <p:sp>
        <p:nvSpPr>
          <p:cNvPr id="2" name="Rectángulo 1"/>
          <p:cNvSpPr/>
          <p:nvPr/>
        </p:nvSpPr>
        <p:spPr>
          <a:xfrm>
            <a:off x="558354" y="1865930"/>
            <a:ext cx="9000999" cy="335156"/>
          </a:xfrm>
          <a:prstGeom prst="rect">
            <a:avLst/>
          </a:prstGeom>
        </p:spPr>
        <p:txBody>
          <a:bodyPr wrap="square">
            <a:spAutoFit/>
          </a:bodyPr>
          <a:lstStyle/>
          <a:p>
            <a:pPr marL="685800" algn="just">
              <a:lnSpc>
                <a:spcPct val="150000"/>
              </a:lnSpc>
              <a:spcBef>
                <a:spcPts val="600"/>
              </a:spcBef>
              <a:spcAft>
                <a:spcPts val="600"/>
              </a:spcAft>
            </a:pPr>
            <a:endParaRPr lang="es-MX" sz="1200" dirty="0">
              <a:solidFill>
                <a:srgbClr val="000000"/>
              </a:solidFill>
              <a:effectLst/>
              <a:latin typeface="Arial" panose="020B0604020202020204" pitchFamily="34" charset="0"/>
              <a:ea typeface="Calibri" panose="020F0502020204030204" pitchFamily="34" charset="0"/>
            </a:endParaRPr>
          </a:p>
        </p:txBody>
      </p:sp>
      <p:sp>
        <p:nvSpPr>
          <p:cNvPr id="3" name="Rectángulo 2"/>
          <p:cNvSpPr/>
          <p:nvPr/>
        </p:nvSpPr>
        <p:spPr>
          <a:xfrm>
            <a:off x="76725" y="1879564"/>
            <a:ext cx="9923620" cy="4567084"/>
          </a:xfrm>
          <a:prstGeom prst="rect">
            <a:avLst/>
          </a:prstGeom>
        </p:spPr>
        <p:txBody>
          <a:bodyPr wrap="square">
            <a:spAutoFit/>
          </a:bodyPr>
          <a:lstStyle/>
          <a:p>
            <a:pPr marL="890270" marR="912495" indent="10160" algn="just">
              <a:spcAft>
                <a:spcPts val="0"/>
              </a:spcAft>
            </a:pPr>
            <a:r>
              <a:rPr lang="es-MX" sz="1800" b="1" dirty="0">
                <a:effectLst/>
                <a:latin typeface="Arial" panose="020B0604020202020204" pitchFamily="34" charset="0"/>
                <a:ea typeface="Arial" panose="020B0604020202020204" pitchFamily="34" charset="0"/>
                <a:cs typeface="Times New Roman" panose="02020603050405020304" pitchFamily="18" charset="0"/>
              </a:rPr>
              <a:t>SEXTO</a:t>
            </a:r>
            <a:r>
              <a:rPr lang="es-MX" sz="1800" dirty="0">
                <a:effectLst/>
                <a:latin typeface="Arial" panose="020B0604020202020204" pitchFamily="34" charset="0"/>
                <a:ea typeface="Arial" panose="020B0604020202020204" pitchFamily="34" charset="0"/>
                <a:cs typeface="Times New Roman" panose="02020603050405020304" pitchFamily="18" charset="0"/>
              </a:rPr>
              <a:t>. El INAI en su calidad de administrador de la Plataforma Nacional de Transparencia, organizará sesiones de capacitación en cada una de las regiones en que se organiza el Sistema Nacional de Transparencia, para explicar en qué consisten los ajustes a los Lineamientos Técnicos Generales y cómo cargar la información en formatos ajustados, durante los meses de abril y mayo de dos mil veintitrés.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890270" marR="912495" indent="10160" algn="just">
              <a:spcAft>
                <a:spcPts val="0"/>
              </a:spcAft>
            </a:pPr>
            <a:endParaRPr lang="es-MX" sz="1800" dirty="0">
              <a:latin typeface="Arial" panose="020B0604020202020204" pitchFamily="34" charset="0"/>
              <a:ea typeface="Calibri" panose="020F0502020204030204" pitchFamily="34" charset="0"/>
              <a:cs typeface="Times New Roman" panose="02020603050405020304" pitchFamily="18" charset="0"/>
            </a:endParaRPr>
          </a:p>
          <a:p>
            <a:pPr marL="890270" marR="912495" indent="10160" algn="just"/>
            <a:r>
              <a:rPr lang="es-MX" sz="1800" b="1" dirty="0">
                <a:effectLst/>
                <a:latin typeface="Arial" panose="020B0604020202020204" pitchFamily="34" charset="0"/>
                <a:ea typeface="Arial" panose="020B0604020202020204" pitchFamily="34" charset="0"/>
                <a:cs typeface="Times New Roman" panose="02020603050405020304" pitchFamily="18" charset="0"/>
              </a:rPr>
              <a:t>SÉPTIMO</a:t>
            </a:r>
            <a:r>
              <a:rPr lang="es-MX" sz="1800" dirty="0">
                <a:effectLst/>
                <a:latin typeface="Arial" panose="020B0604020202020204" pitchFamily="34" charset="0"/>
                <a:ea typeface="Arial" panose="020B0604020202020204" pitchFamily="34" charset="0"/>
                <a:cs typeface="Times New Roman" panose="02020603050405020304" pitchFamily="18" charset="0"/>
              </a:rPr>
              <a:t>. Los organismos garantes tomarán las previsiones del caso para que la información ajustada que se genere en los meses de abril, mayo y junio de dos mil veintitrés sean cargadas en los formatos ajustados en el Sistema de Portales de Obligaciones de Transparencia, durante el periodo del uno al treinta y uno de julio de dos mil veintitrés. De esta forma, la información en los nuevos formatos ajustados deberá estar disponible a partir del uno de agosto de dos mil veintitrés.</a:t>
            </a:r>
          </a:p>
          <a:p>
            <a:pPr marL="890270" marR="912495" indent="10160" algn="just">
              <a:spcAft>
                <a:spcPts val="0"/>
              </a:spcAft>
            </a:pP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899160" algn="just">
              <a:lnSpc>
                <a:spcPct val="150000"/>
              </a:lnSpc>
              <a:spcBef>
                <a:spcPts val="600"/>
              </a:spcBef>
              <a:spcAft>
                <a:spcPts val="600"/>
              </a:spcAft>
            </a:pPr>
            <a:endParaRPr lang="es-MX" sz="12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5" name="CuadroTexto 4">
            <a:extLst>
              <a:ext uri="{FF2B5EF4-FFF2-40B4-BE49-F238E27FC236}">
                <a16:creationId xmlns:a16="http://schemas.microsoft.com/office/drawing/2014/main" id="{B05ECBBF-098F-6B63-DCBC-EB9E370BE339}"/>
              </a:ext>
            </a:extLst>
          </p:cNvPr>
          <p:cNvSpPr txBox="1"/>
          <p:nvPr/>
        </p:nvSpPr>
        <p:spPr>
          <a:xfrm>
            <a:off x="122080" y="108268"/>
            <a:ext cx="9923620" cy="1569660"/>
          </a:xfrm>
          <a:prstGeom prst="rect">
            <a:avLst/>
          </a:prstGeom>
          <a:noFill/>
        </p:spPr>
        <p:txBody>
          <a:bodyPr wrap="square">
            <a:spAutoFit/>
          </a:bodyPr>
          <a:lstStyle/>
          <a:p>
            <a:r>
              <a:rPr lang="es-MX" sz="3200" b="1" dirty="0">
                <a:solidFill>
                  <a:schemeClr val="bg1"/>
                </a:solidFill>
                <a:latin typeface="Arial" panose="020B0604020202020204" pitchFamily="34" charset="0"/>
                <a:cs typeface="Arial" panose="020B0604020202020204" pitchFamily="34" charset="0"/>
              </a:rPr>
              <a:t>Acuerdos relevantes de configuración SIPOT y capacitación</a:t>
            </a:r>
          </a:p>
          <a:p>
            <a:endParaRPr lang="es-MX" sz="3200" dirty="0"/>
          </a:p>
        </p:txBody>
      </p:sp>
    </p:spTree>
    <p:extLst>
      <p:ext uri="{BB962C8B-B14F-4D97-AF65-F5344CB8AC3E}">
        <p14:creationId xmlns:p14="http://schemas.microsoft.com/office/powerpoint/2010/main" val="21345133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55"/>
            <a:ext cx="10040982" cy="7736495"/>
          </a:xfrm>
          <a:prstGeom prst="rect">
            <a:avLst/>
          </a:prstGeom>
          <a:ln>
            <a:solidFill>
              <a:schemeClr val="accent3">
                <a:lumMod val="50000"/>
              </a:schemeClr>
            </a:solidFill>
          </a:ln>
        </p:spPr>
      </p:pic>
      <p:sp>
        <p:nvSpPr>
          <p:cNvPr id="2" name="Rectángulo 1"/>
          <p:cNvSpPr/>
          <p:nvPr/>
        </p:nvSpPr>
        <p:spPr>
          <a:xfrm>
            <a:off x="558354" y="1865930"/>
            <a:ext cx="9000999" cy="335156"/>
          </a:xfrm>
          <a:prstGeom prst="rect">
            <a:avLst/>
          </a:prstGeom>
        </p:spPr>
        <p:txBody>
          <a:bodyPr wrap="square">
            <a:spAutoFit/>
          </a:bodyPr>
          <a:lstStyle/>
          <a:p>
            <a:pPr marL="685800" algn="just">
              <a:lnSpc>
                <a:spcPct val="150000"/>
              </a:lnSpc>
              <a:spcBef>
                <a:spcPts val="600"/>
              </a:spcBef>
              <a:spcAft>
                <a:spcPts val="600"/>
              </a:spcAft>
            </a:pPr>
            <a:endParaRPr lang="es-MX" sz="1200" dirty="0">
              <a:solidFill>
                <a:srgbClr val="000000"/>
              </a:solidFill>
              <a:effectLst/>
              <a:latin typeface="Arial" panose="020B0604020202020204" pitchFamily="34" charset="0"/>
              <a:ea typeface="Calibri" panose="020F0502020204030204" pitchFamily="34" charset="0"/>
            </a:endParaRPr>
          </a:p>
        </p:txBody>
      </p:sp>
      <p:sp>
        <p:nvSpPr>
          <p:cNvPr id="3" name="Rectángulo 2"/>
          <p:cNvSpPr/>
          <p:nvPr/>
        </p:nvSpPr>
        <p:spPr>
          <a:xfrm>
            <a:off x="-377750" y="1206029"/>
            <a:ext cx="10554315" cy="5909310"/>
          </a:xfrm>
          <a:prstGeom prst="rect">
            <a:avLst/>
          </a:prstGeom>
        </p:spPr>
        <p:txBody>
          <a:bodyPr wrap="square">
            <a:spAutoFit/>
          </a:bodyPr>
          <a:lstStyle/>
          <a:p>
            <a:pPr marL="890270" marR="912495" indent="10160" algn="just">
              <a:spcAft>
                <a:spcPts val="0"/>
              </a:spcAft>
            </a:pPr>
            <a:r>
              <a:rPr lang="es-MX" sz="1800" dirty="0">
                <a:effectLst/>
                <a:latin typeface="Arial" panose="020B0604020202020204" pitchFamily="34" charset="0"/>
                <a:ea typeface="Arial" panose="020B0604020202020204" pitchFamily="34" charset="0"/>
                <a:cs typeface="Times New Roman" panose="02020603050405020304" pitchFamily="18" charset="0"/>
              </a:rPr>
              <a:t> </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890270" marR="912495" indent="10160" algn="just"/>
            <a:r>
              <a:rPr lang="es-MX" sz="1800" b="1" dirty="0">
                <a:effectLst/>
                <a:latin typeface="Arial" panose="020B0604020202020204" pitchFamily="34" charset="0"/>
                <a:ea typeface="Arial" panose="020B0604020202020204" pitchFamily="34" charset="0"/>
                <a:cs typeface="Times New Roman" panose="02020603050405020304" pitchFamily="18" charset="0"/>
              </a:rPr>
              <a:t>OCTAVO</a:t>
            </a:r>
            <a:r>
              <a:rPr lang="es-MX" sz="1800" dirty="0">
                <a:effectLst/>
                <a:latin typeface="Arial" panose="020B0604020202020204" pitchFamily="34" charset="0"/>
                <a:ea typeface="Arial" panose="020B0604020202020204" pitchFamily="34" charset="0"/>
                <a:cs typeface="Times New Roman" panose="02020603050405020304" pitchFamily="18" charset="0"/>
              </a:rPr>
              <a:t>. Los sujetos obligados de aquellas entidades federativas en las que su normatividad local especifica obligaciones de transparencia que deban ser actualizadas mensualmente, de manera excepcional cargarán en el Sistema de Portales de Obligaciones de Transparencia la información generada durante los meses de abril, mayo y junio de dos mil veintitrés, durante el periodo comprendido del uno al treinta y uno de julio de dos mil veintitrés. De esta forma, la información en los nuevos formatos ajustados deberá estar disponible a partir del uno de agosto de dos mil veintitrés.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890270" marR="912495" indent="10160" algn="just">
              <a:spcAft>
                <a:spcPts val="0"/>
              </a:spcAft>
            </a:pPr>
            <a:endParaRPr lang="es-MX" sz="1800" b="1" dirty="0">
              <a:effectLst/>
              <a:latin typeface="Arial" panose="020B0604020202020204" pitchFamily="34" charset="0"/>
              <a:ea typeface="Arial" panose="020B0604020202020204" pitchFamily="34" charset="0"/>
              <a:cs typeface="Times New Roman" panose="02020603050405020304" pitchFamily="18" charset="0"/>
            </a:endParaRPr>
          </a:p>
          <a:p>
            <a:pPr marL="890270" marR="912495" indent="10160" algn="just">
              <a:spcAft>
                <a:spcPts val="0"/>
              </a:spcAft>
            </a:pPr>
            <a:r>
              <a:rPr lang="es-MX" sz="1800" b="1" dirty="0">
                <a:effectLst/>
                <a:latin typeface="Arial" panose="020B0604020202020204" pitchFamily="34" charset="0"/>
                <a:ea typeface="Arial" panose="020B0604020202020204" pitchFamily="34" charset="0"/>
                <a:cs typeface="Times New Roman" panose="02020603050405020304" pitchFamily="18" charset="0"/>
              </a:rPr>
              <a:t>NOVENO</a:t>
            </a:r>
            <a:r>
              <a:rPr lang="es-MX" sz="1800" dirty="0">
                <a:effectLst/>
                <a:latin typeface="Arial" panose="020B0604020202020204" pitchFamily="34" charset="0"/>
                <a:ea typeface="Arial" panose="020B0604020202020204" pitchFamily="34" charset="0"/>
                <a:cs typeface="Times New Roman" panose="02020603050405020304" pitchFamily="18" charset="0"/>
              </a:rPr>
              <a:t>. En el caso de los Organismos Garantes y sujetos obligados que realicen la carga de información mediante servicios </a:t>
            </a:r>
            <a:r>
              <a:rPr lang="es-MX" sz="1800" i="1" dirty="0">
                <a:effectLst/>
                <a:latin typeface="Arial" panose="020B0604020202020204" pitchFamily="34" charset="0"/>
                <a:ea typeface="Arial" panose="020B0604020202020204" pitchFamily="34" charset="0"/>
                <a:cs typeface="Times New Roman" panose="02020603050405020304" pitchFamily="18" charset="0"/>
              </a:rPr>
              <a:t>web</a:t>
            </a:r>
            <a:r>
              <a:rPr lang="es-MX" sz="1800" dirty="0">
                <a:effectLst/>
                <a:latin typeface="Arial" panose="020B0604020202020204" pitchFamily="34" charset="0"/>
                <a:ea typeface="Arial" panose="020B0604020202020204" pitchFamily="34" charset="0"/>
                <a:cs typeface="Times New Roman" panose="02020603050405020304" pitchFamily="18" charset="0"/>
              </a:rPr>
              <a:t>, deben de considerar en sus soluciones técnicas los ajustes a los formatos de las obligaciones de transparencia modificadas conforme al anexo único del presente acuerdo. Estas acciones deberán llevarse a cabo durante el periodo del ocho al treinta de abril de dos mil veintitrés. </a:t>
            </a:r>
          </a:p>
          <a:p>
            <a:pPr marL="890270" marR="912495" indent="10160" algn="just">
              <a:spcAft>
                <a:spcPts val="0"/>
              </a:spcAft>
            </a:pPr>
            <a:endParaRPr lang="es-MX" sz="1800" dirty="0">
              <a:effectLst/>
              <a:latin typeface="Arial" panose="020B0604020202020204" pitchFamily="34" charset="0"/>
              <a:ea typeface="Arial" panose="020B0604020202020204" pitchFamily="34" charset="0"/>
              <a:cs typeface="Times New Roman" panose="02020603050405020304" pitchFamily="18" charset="0"/>
            </a:endParaRPr>
          </a:p>
          <a:p>
            <a:pPr marL="890270" marR="912495" indent="10160" algn="just"/>
            <a:r>
              <a:rPr lang="es-MX" sz="1800" b="1" dirty="0">
                <a:effectLst/>
                <a:latin typeface="Arial" panose="020B0604020202020204" pitchFamily="34" charset="0"/>
                <a:ea typeface="Arial" panose="020B0604020202020204" pitchFamily="34" charset="0"/>
                <a:cs typeface="Times New Roman" panose="02020603050405020304" pitchFamily="18" charset="0"/>
              </a:rPr>
              <a:t>DÉCIMO</a:t>
            </a:r>
            <a:r>
              <a:rPr lang="es-MX" sz="1800" dirty="0">
                <a:effectLst/>
                <a:latin typeface="Arial" panose="020B0604020202020204" pitchFamily="34" charset="0"/>
                <a:ea typeface="Arial" panose="020B0604020202020204" pitchFamily="34" charset="0"/>
                <a:cs typeface="Times New Roman" panose="02020603050405020304" pitchFamily="18" charset="0"/>
              </a:rPr>
              <a:t>. Las denuncias en contra de la falta de publicación y actualización total o parcial de las obligaciones ajustadas en los términos establecidos por el presente Acuerdo de modificación a los Lineamientos Técnicos Generales, serán procedentes a partir del uno de agosto de dos mil veintitrés.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890270" marR="912495" indent="10160" algn="just">
              <a:spcAft>
                <a:spcPts val="0"/>
              </a:spcAft>
            </a:pP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uadroTexto 4">
            <a:extLst>
              <a:ext uri="{FF2B5EF4-FFF2-40B4-BE49-F238E27FC236}">
                <a16:creationId xmlns:a16="http://schemas.microsoft.com/office/drawing/2014/main" id="{1A5BB6BD-0FF0-3250-45FB-A5CF700D3CAB}"/>
              </a:ext>
            </a:extLst>
          </p:cNvPr>
          <p:cNvSpPr txBox="1"/>
          <p:nvPr/>
        </p:nvSpPr>
        <p:spPr>
          <a:xfrm>
            <a:off x="122080" y="108268"/>
            <a:ext cx="9923620" cy="1569660"/>
          </a:xfrm>
          <a:prstGeom prst="rect">
            <a:avLst/>
          </a:prstGeom>
          <a:noFill/>
        </p:spPr>
        <p:txBody>
          <a:bodyPr wrap="square">
            <a:spAutoFit/>
          </a:bodyPr>
          <a:lstStyle/>
          <a:p>
            <a:r>
              <a:rPr lang="es-MX" sz="3200" b="1" dirty="0">
                <a:solidFill>
                  <a:schemeClr val="bg1"/>
                </a:solidFill>
                <a:latin typeface="Arial" panose="020B0604020202020204" pitchFamily="34" charset="0"/>
                <a:cs typeface="Arial" panose="020B0604020202020204" pitchFamily="34" charset="0"/>
              </a:rPr>
              <a:t>Acuerdos relevantes de carga de información en SIPOT</a:t>
            </a:r>
          </a:p>
          <a:p>
            <a:endParaRPr lang="es-MX" sz="3200" dirty="0"/>
          </a:p>
        </p:txBody>
      </p:sp>
    </p:spTree>
    <p:extLst>
      <p:ext uri="{BB962C8B-B14F-4D97-AF65-F5344CB8AC3E}">
        <p14:creationId xmlns:p14="http://schemas.microsoft.com/office/powerpoint/2010/main" val="27017164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55"/>
            <a:ext cx="10040982" cy="7736495"/>
          </a:xfrm>
          <a:prstGeom prst="rect">
            <a:avLst/>
          </a:prstGeom>
          <a:ln>
            <a:solidFill>
              <a:schemeClr val="accent3">
                <a:lumMod val="50000"/>
              </a:schemeClr>
            </a:solidFill>
          </a:ln>
        </p:spPr>
      </p:pic>
      <p:sp>
        <p:nvSpPr>
          <p:cNvPr id="2" name="Rectángulo 1"/>
          <p:cNvSpPr/>
          <p:nvPr/>
        </p:nvSpPr>
        <p:spPr>
          <a:xfrm>
            <a:off x="558354" y="1865930"/>
            <a:ext cx="9000999" cy="335156"/>
          </a:xfrm>
          <a:prstGeom prst="rect">
            <a:avLst/>
          </a:prstGeom>
        </p:spPr>
        <p:txBody>
          <a:bodyPr wrap="square">
            <a:spAutoFit/>
          </a:bodyPr>
          <a:lstStyle/>
          <a:p>
            <a:pPr marL="685800" algn="just">
              <a:lnSpc>
                <a:spcPct val="150000"/>
              </a:lnSpc>
              <a:spcBef>
                <a:spcPts val="600"/>
              </a:spcBef>
              <a:spcAft>
                <a:spcPts val="600"/>
              </a:spcAft>
            </a:pPr>
            <a:endParaRPr lang="es-MX" sz="1200" dirty="0">
              <a:solidFill>
                <a:srgbClr val="000000"/>
              </a:solidFill>
              <a:effectLst/>
              <a:latin typeface="Arial" panose="020B0604020202020204" pitchFamily="34" charset="0"/>
              <a:ea typeface="Calibri" panose="020F0502020204030204" pitchFamily="34" charset="0"/>
            </a:endParaRPr>
          </a:p>
        </p:txBody>
      </p:sp>
      <p:sp>
        <p:nvSpPr>
          <p:cNvPr id="3" name="Rectángulo 2"/>
          <p:cNvSpPr/>
          <p:nvPr/>
        </p:nvSpPr>
        <p:spPr>
          <a:xfrm>
            <a:off x="702369" y="3601262"/>
            <a:ext cx="8712968" cy="1369606"/>
          </a:xfrm>
          <a:prstGeom prst="rect">
            <a:avLst/>
          </a:prstGeom>
        </p:spPr>
        <p:txBody>
          <a:bodyPr wrap="square">
            <a:spAutoFit/>
          </a:bodyPr>
          <a:lstStyle/>
          <a:p>
            <a:pPr lvl="0" algn="ctr">
              <a:lnSpc>
                <a:spcPct val="150000"/>
              </a:lnSpc>
            </a:pPr>
            <a:r>
              <a:rPr lang="es-MX" sz="4000" b="1" dirty="0">
                <a:latin typeface="Arial" panose="020B0604020202020204" pitchFamily="34" charset="0"/>
                <a:cs typeface="Arial" panose="020B0604020202020204" pitchFamily="34" charset="0"/>
              </a:rPr>
              <a:t>¡Gracias!</a:t>
            </a:r>
            <a:endParaRPr lang="es-MX" sz="4000" dirty="0">
              <a:latin typeface="Arial" panose="020B0604020202020204" pitchFamily="34" charset="0"/>
              <a:cs typeface="Arial" panose="020B0604020202020204" pitchFamily="34" charset="0"/>
            </a:endParaRPr>
          </a:p>
          <a:p>
            <a:pPr marL="899160" algn="just">
              <a:lnSpc>
                <a:spcPct val="150000"/>
              </a:lnSpc>
              <a:spcBef>
                <a:spcPts val="600"/>
              </a:spcBef>
              <a:spcAft>
                <a:spcPts val="600"/>
              </a:spcAft>
            </a:pPr>
            <a:endParaRPr lang="es-MX" sz="12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7525908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F225B0C17511FE459E1EC89A1D258653" ma:contentTypeVersion="4" ma:contentTypeDescription="Crear nuevo documento." ma:contentTypeScope="" ma:versionID="26f97daa1176a996cfcea03428ebbb59">
  <xsd:schema xmlns:xsd="http://www.w3.org/2001/XMLSchema" xmlns:xs="http://www.w3.org/2001/XMLSchema" xmlns:p="http://schemas.microsoft.com/office/2006/metadata/properties" xmlns:ns2="36c2383b-98d4-42f2-9a28-5beb71818772" xmlns:ns3="53d36b0c-90e6-4d6a-a5b2-0bece910cdba" targetNamespace="http://schemas.microsoft.com/office/2006/metadata/properties" ma:root="true" ma:fieldsID="1e2fc4ea92d8921d163746c1b6a990b5" ns2:_="" ns3:_="">
    <xsd:import namespace="36c2383b-98d4-42f2-9a28-5beb71818772"/>
    <xsd:import namespace="53d36b0c-90e6-4d6a-a5b2-0bece910cdb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c2383b-98d4-42f2-9a28-5beb718187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3d36b0c-90e6-4d6a-a5b2-0bece910cdba" elementFormDefault="qualified">
    <xsd:import namespace="http://schemas.microsoft.com/office/2006/documentManagement/types"/>
    <xsd:import namespace="http://schemas.microsoft.com/office/infopath/2007/PartnerControls"/>
    <xsd:element name="SharedWithUsers" ma:index="10"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talles de uso compartido"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039A2F8-68DB-4A3A-A41D-ABABC64C59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c2383b-98d4-42f2-9a28-5beb71818772"/>
    <ds:schemaRef ds:uri="53d36b0c-90e6-4d6a-a5b2-0bece910cd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6AFA424-E410-4FC0-AE5F-5BBF762EA999}">
  <ds:schemaRefs>
    <ds:schemaRef ds:uri="http://schemas.microsoft.com/sharepoint/v3/contenttype/forms"/>
  </ds:schemaRefs>
</ds:datastoreItem>
</file>

<file path=customXml/itemProps3.xml><?xml version="1.0" encoding="utf-8"?>
<ds:datastoreItem xmlns:ds="http://schemas.openxmlformats.org/officeDocument/2006/customXml" ds:itemID="{A44AB877-8FB9-4DDD-87AF-025B5E7F1DCC}">
  <ds:schemaRefs>
    <ds:schemaRef ds:uri="http://schemas.microsoft.com/office/2006/documentManagement/types"/>
    <ds:schemaRef ds:uri="http://purl.org/dc/dcmitype/"/>
    <ds:schemaRef ds:uri="http://purl.org/dc/elements/1.1/"/>
    <ds:schemaRef ds:uri="36c2383b-98d4-42f2-9a28-5beb71818772"/>
    <ds:schemaRef ds:uri="53d36b0c-90e6-4d6a-a5b2-0bece910cdba"/>
    <ds:schemaRef ds:uri="http://schemas.microsoft.com/office/infopath/2007/PartnerControls"/>
    <ds:schemaRef ds:uri="http://www.w3.org/XML/1998/namespace"/>
    <ds:schemaRef ds:uri="http://schemas.openxmlformats.org/package/2006/metadata/core-propertie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7542</TotalTime>
  <Words>2309</Words>
  <Application>Microsoft Office PowerPoint</Application>
  <PresentationFormat>Personalizado</PresentationFormat>
  <Paragraphs>302</Paragraphs>
  <Slides>19</Slides>
  <Notes>18</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19</vt:i4>
      </vt:variant>
    </vt:vector>
  </HeadingPairs>
  <TitlesOfParts>
    <vt:vector size="22" baseType="lpstr">
      <vt:lpstr>Arial</vt:lpstr>
      <vt:lpstr>Calibri</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Alejandra Ixchel Alegre Mondragón</dc:creator>
  <cp:lastModifiedBy>Carlos Porfirio Mendiola Jaramillo</cp:lastModifiedBy>
  <cp:revision>448</cp:revision>
  <cp:lastPrinted>2017-11-30T03:11:36Z</cp:lastPrinted>
  <dcterms:created xsi:type="dcterms:W3CDTF">2017-03-14T18:00:32Z</dcterms:created>
  <dcterms:modified xsi:type="dcterms:W3CDTF">2023-03-30T23:13:12Z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0x010100F225B0C17511FE459E1EC89A1D258653</vt:lpwstr>
  </property>
</Properties>
</file>