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907" r:id="rId2"/>
    <p:sldId id="910" r:id="rId3"/>
    <p:sldId id="310" r:id="rId4"/>
    <p:sldId id="258" r:id="rId5"/>
    <p:sldId id="703" r:id="rId6"/>
    <p:sldId id="909" r:id="rId7"/>
    <p:sldId id="696" r:id="rId8"/>
    <p:sldId id="905" r:id="rId9"/>
    <p:sldId id="906" r:id="rId10"/>
    <p:sldId id="308" r:id="rId11"/>
    <p:sldId id="309" r:id="rId1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93" autoAdjust="0"/>
    <p:restoredTop sz="94660"/>
  </p:normalViewPr>
  <p:slideViewPr>
    <p:cSldViewPr snapToGrid="0">
      <p:cViewPr>
        <p:scale>
          <a:sx n="166" d="100"/>
          <a:sy n="166" d="100"/>
        </p:scale>
        <p:origin x="156" y="-5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BD9A7-73EC-47AA-9D8F-BB2F1FA75551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01295-1441-4590-8C49-819EC709653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0255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6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507726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12763" indent="-31155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1317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521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53725" indent="-248909" defTabSz="103119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41383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9040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6699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4356" indent="-248909" defTabSz="10311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fld id="{1E2DF3AD-8A7E-4E81-B590-87E9F4E7EA6C}" type="slidenum">
              <a:rPr lang="es-ES" altLang="es-MX" smtClean="0">
                <a:latin typeface="Times New Roman" panose="02020603050405020304" pitchFamily="18" charset="0"/>
                <a:cs typeface="Arial" panose="020B0604020202020204" pitchFamily="34" charset="0"/>
              </a:rPr>
              <a:pPr eaLnBrk="0" hangingPunct="0"/>
              <a:t>7</a:t>
            </a:fld>
            <a:endParaRPr lang="es-ES" altLang="es-MX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513013" y="760413"/>
            <a:ext cx="2849562" cy="38004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MX" altLang="es-MX" dirty="0"/>
              <a:t>Secretaria de Jefe de Depto.</a:t>
            </a:r>
          </a:p>
          <a:p>
            <a:pPr eaLnBrk="1" hangingPunct="1"/>
            <a:endParaRPr lang="es-ES_tradnl" altLang="es-MX" dirty="0"/>
          </a:p>
        </p:txBody>
      </p:sp>
    </p:spTree>
    <p:extLst>
      <p:ext uri="{BB962C8B-B14F-4D97-AF65-F5344CB8AC3E}">
        <p14:creationId xmlns:p14="http://schemas.microsoft.com/office/powerpoint/2010/main" val="960437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3042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18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23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50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381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5150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827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665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063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61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117B4-4926-46BB-B0B0-5BA8DB5B22D5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52405-D5E9-49C3-85B5-358A6B4676E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149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90 Conector recto">
            <a:extLst>
              <a:ext uri="{FF2B5EF4-FFF2-40B4-BE49-F238E27FC236}">
                <a16:creationId xmlns="" xmlns:a16="http://schemas.microsoft.com/office/drawing/2014/main" id="{4750D81B-F8A8-4F73-D387-97ABFFAE16CE}"/>
              </a:ext>
            </a:extLst>
          </p:cNvPr>
          <p:cNvCxnSpPr>
            <a:cxnSpLocks/>
          </p:cNvCxnSpPr>
          <p:nvPr/>
        </p:nvCxnSpPr>
        <p:spPr>
          <a:xfrm>
            <a:off x="6209597" y="4602905"/>
            <a:ext cx="278576" cy="300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90 Conector recto">
            <a:extLst>
              <a:ext uri="{FF2B5EF4-FFF2-40B4-BE49-F238E27FC236}">
                <a16:creationId xmlns="" xmlns:a16="http://schemas.microsoft.com/office/drawing/2014/main" id="{03EDC031-B51B-4ED3-9BA7-AC727CC077E0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6277936" y="4094022"/>
            <a:ext cx="210237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112 Conector recto">
            <a:extLst>
              <a:ext uri="{FF2B5EF4-FFF2-40B4-BE49-F238E27FC236}">
                <a16:creationId xmlns="" xmlns:a16="http://schemas.microsoft.com/office/drawing/2014/main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1394721" y="5740359"/>
            <a:ext cx="16820" cy="57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7" name="112 Conector recto"/>
          <p:cNvCxnSpPr>
            <a:cxnSpLocks/>
          </p:cNvCxnSpPr>
          <p:nvPr/>
        </p:nvCxnSpPr>
        <p:spPr>
          <a:xfrm>
            <a:off x="3450308" y="4308430"/>
            <a:ext cx="8421" cy="234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8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6" name="104 Conector recto">
            <a:extLst>
              <a:ext uri="{FF2B5EF4-FFF2-40B4-BE49-F238E27FC236}">
                <a16:creationId xmlns="" xmlns:a16="http://schemas.microsoft.com/office/drawing/2014/main" id="{18CED1D9-F5AF-46E9-AF59-F65C66F6506E}"/>
              </a:ext>
            </a:extLst>
          </p:cNvPr>
          <p:cNvCxnSpPr/>
          <p:nvPr/>
        </p:nvCxnSpPr>
        <p:spPr>
          <a:xfrm rot="5400000">
            <a:off x="1118235" y="2982747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30"/>
          <p:cNvSpPr>
            <a:spLocks noChangeArrowheads="1"/>
          </p:cNvSpPr>
          <p:nvPr/>
        </p:nvSpPr>
        <p:spPr bwMode="auto">
          <a:xfrm>
            <a:off x="500133" y="2962375"/>
            <a:ext cx="1587600" cy="450000"/>
          </a:xfrm>
          <a:prstGeom prst="rect">
            <a:avLst/>
          </a:prstGeom>
          <a:ln>
            <a:solidFill>
              <a:srgbClr val="0070C0"/>
            </a:solidFill>
            <a:headEnd/>
            <a:tailEnd/>
          </a:ln>
          <a:effectLst>
            <a:outerShdw blurRad="50800" dist="38100" dir="2700000" algn="tl" rotWithShape="0">
              <a:srgbClr val="0070C0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s-ES_tradnl" sz="1244" dirty="0">
              <a:cs typeface="Arial" charset="0"/>
            </a:endParaRPr>
          </a:p>
          <a:p>
            <a:pPr algn="ctr"/>
            <a:endParaRPr lang="es-MX" sz="1244" dirty="0">
              <a:cs typeface="Arial" charset="0"/>
            </a:endParaRPr>
          </a:p>
          <a:p>
            <a:pPr algn="ctr"/>
            <a:endParaRPr lang="es-MX" sz="1244" dirty="0">
              <a:cs typeface="Arial" charset="0"/>
            </a:endParaRPr>
          </a:p>
        </p:txBody>
      </p:sp>
      <p:cxnSp>
        <p:nvCxnSpPr>
          <p:cNvPr id="147" name="107 Conector recto"/>
          <p:cNvCxnSpPr>
            <a:cxnSpLocks/>
          </p:cNvCxnSpPr>
          <p:nvPr/>
        </p:nvCxnSpPr>
        <p:spPr>
          <a:xfrm>
            <a:off x="5498798" y="3574722"/>
            <a:ext cx="0" cy="765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90 Conector recto"/>
          <p:cNvCxnSpPr>
            <a:cxnSpLocks/>
          </p:cNvCxnSpPr>
          <p:nvPr/>
        </p:nvCxnSpPr>
        <p:spPr>
          <a:xfrm>
            <a:off x="2443576" y="4088989"/>
            <a:ext cx="3564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6" name="Rectangle 9"/>
          <p:cNvSpPr>
            <a:spLocks noChangeArrowheads="1"/>
          </p:cNvSpPr>
          <p:nvPr/>
        </p:nvSpPr>
        <p:spPr bwMode="auto">
          <a:xfrm>
            <a:off x="595466" y="59321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42" name="95 Conector recto"/>
          <p:cNvCxnSpPr>
            <a:cxnSpLocks/>
          </p:cNvCxnSpPr>
          <p:nvPr/>
        </p:nvCxnSpPr>
        <p:spPr>
          <a:xfrm>
            <a:off x="2101404" y="2587456"/>
            <a:ext cx="131561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Rectangle 9"/>
          <p:cNvSpPr>
            <a:spLocks noChangeArrowheads="1"/>
          </p:cNvSpPr>
          <p:nvPr/>
        </p:nvSpPr>
        <p:spPr bwMode="auto">
          <a:xfrm>
            <a:off x="2677800" y="566396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35" name="90 Conector recto"/>
          <p:cNvCxnSpPr/>
          <p:nvPr/>
        </p:nvCxnSpPr>
        <p:spPr>
          <a:xfrm>
            <a:off x="1942962" y="513439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Rectangle 9"/>
          <p:cNvSpPr>
            <a:spLocks noChangeArrowheads="1"/>
          </p:cNvSpPr>
          <p:nvPr/>
        </p:nvSpPr>
        <p:spPr bwMode="auto">
          <a:xfrm>
            <a:off x="498281" y="493374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45" name="104 Conector recto"/>
          <p:cNvCxnSpPr/>
          <p:nvPr/>
        </p:nvCxnSpPr>
        <p:spPr>
          <a:xfrm rot="5400000">
            <a:off x="1109420" y="3736613"/>
            <a:ext cx="32536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16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01 </a:t>
              </a:r>
              <a:r>
                <a:rPr lang="es-ES_tradnl" sz="700" dirty="0">
                  <a:latin typeface="Literata" pitchFamily="2" charset="0"/>
                </a:rPr>
                <a:t>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17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33730" y="12504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21550" name="Rectangle 9"/>
          <p:cNvSpPr>
            <a:spLocks noChangeArrowheads="1"/>
          </p:cNvSpPr>
          <p:nvPr/>
        </p:nvSpPr>
        <p:spPr bwMode="auto">
          <a:xfrm>
            <a:off x="2640855" y="384996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r>
              <a:rPr lang="es-MX" sz="700" dirty="0">
                <a:cs typeface="Arial" charset="0"/>
              </a:rPr>
              <a:t> </a:t>
            </a:r>
          </a:p>
          <a:p>
            <a:pPr algn="ctr"/>
            <a:endParaRPr lang="es-MX" sz="700" dirty="0">
              <a:cs typeface="Arial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648036" y="3912205"/>
            <a:ext cx="1580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Unidad  Jurídica y de </a:t>
            </a:r>
          </a:p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Derechos Humanos 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2621776" y="136221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23" name="Rectangle 9"/>
          <p:cNvSpPr>
            <a:spLocks noChangeArrowheads="1"/>
          </p:cNvSpPr>
          <p:nvPr/>
        </p:nvSpPr>
        <p:spPr bwMode="auto">
          <a:xfrm>
            <a:off x="485126" y="235460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04" name="Rectángulo 21503"/>
          <p:cNvSpPr/>
          <p:nvPr/>
        </p:nvSpPr>
        <p:spPr>
          <a:xfrm>
            <a:off x="492344" y="2492592"/>
            <a:ext cx="15994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Secretaría  Particular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28" name="112 Conector recto"/>
          <p:cNvCxnSpPr>
            <a:cxnSpLocks/>
          </p:cNvCxnSpPr>
          <p:nvPr/>
        </p:nvCxnSpPr>
        <p:spPr>
          <a:xfrm>
            <a:off x="2300770" y="4164687"/>
            <a:ext cx="0" cy="97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81" name="Rectángulo 180"/>
          <p:cNvSpPr/>
          <p:nvPr/>
        </p:nvSpPr>
        <p:spPr>
          <a:xfrm>
            <a:off x="503369" y="503837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2" name="Rectangle 9"/>
          <p:cNvSpPr>
            <a:spLocks noChangeArrowheads="1"/>
          </p:cNvSpPr>
          <p:nvPr/>
        </p:nvSpPr>
        <p:spPr bwMode="auto">
          <a:xfrm>
            <a:off x="2677800" y="50504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9" name="90 Conector recto"/>
          <p:cNvCxnSpPr/>
          <p:nvPr/>
        </p:nvCxnSpPr>
        <p:spPr>
          <a:xfrm>
            <a:off x="1942962" y="4164829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492344" y="3822778"/>
            <a:ext cx="1586356" cy="9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r>
              <a:rPr lang="es-ES_tradnl" sz="700" b="1" dirty="0">
                <a:cs typeface="Arial" charset="0"/>
              </a:rPr>
              <a:t>      </a:t>
            </a: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ES" sz="700" dirty="0">
              <a:cs typeface="Arial" charset="0"/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494765" y="3808910"/>
            <a:ext cx="15863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Coordinación  de Zona   </a:t>
            </a:r>
          </a:p>
        </p:txBody>
      </p:sp>
      <p:cxnSp>
        <p:nvCxnSpPr>
          <p:cNvPr id="78" name="111 Conector recto"/>
          <p:cNvCxnSpPr/>
          <p:nvPr/>
        </p:nvCxnSpPr>
        <p:spPr>
          <a:xfrm flipV="1">
            <a:off x="499923" y="4352925"/>
            <a:ext cx="1587600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111 Conector recto"/>
          <p:cNvCxnSpPr/>
          <p:nvPr/>
        </p:nvCxnSpPr>
        <p:spPr>
          <a:xfrm>
            <a:off x="498281" y="4165119"/>
            <a:ext cx="1587600" cy="645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septiembre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33" name="90 Conector recto"/>
          <p:cNvCxnSpPr/>
          <p:nvPr/>
        </p:nvCxnSpPr>
        <p:spPr>
          <a:xfrm flipV="1">
            <a:off x="1275998" y="3575944"/>
            <a:ext cx="4222800" cy="13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111 Conector recto"/>
          <p:cNvCxnSpPr/>
          <p:nvPr/>
        </p:nvCxnSpPr>
        <p:spPr>
          <a:xfrm flipV="1">
            <a:off x="497403" y="3977800"/>
            <a:ext cx="1587600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3965931" y="28399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120" name="90 Conector recto"/>
          <p:cNvCxnSpPr>
            <a:cxnSpLocks/>
          </p:cNvCxnSpPr>
          <p:nvPr/>
        </p:nvCxnSpPr>
        <p:spPr>
          <a:xfrm>
            <a:off x="3427530" y="3058320"/>
            <a:ext cx="5312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3963371" y="2960129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 (o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) de Director General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7" name="Rectángulo 176">
            <a:extLst>
              <a:ext uri="{FF2B5EF4-FFF2-40B4-BE49-F238E27FC236}">
                <a16:creationId xmlns="" xmlns:a16="http://schemas.microsoft.com/office/drawing/2014/main" id="{D9A894AD-F714-4C72-9D30-59BCCE47C0EC}"/>
              </a:ext>
            </a:extLst>
          </p:cNvPr>
          <p:cNvSpPr/>
          <p:nvPr/>
        </p:nvSpPr>
        <p:spPr>
          <a:xfrm>
            <a:off x="499923" y="3069064"/>
            <a:ext cx="160305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606487" y="6064133"/>
            <a:ext cx="159328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Igualdad de Género </a:t>
            </a:r>
          </a:p>
        </p:txBody>
      </p:sp>
      <p:sp>
        <p:nvSpPr>
          <p:cNvPr id="143" name="Rectangle 9"/>
          <p:cNvSpPr>
            <a:spLocks noChangeArrowheads="1"/>
          </p:cNvSpPr>
          <p:nvPr/>
        </p:nvSpPr>
        <p:spPr bwMode="auto">
          <a:xfrm>
            <a:off x="2671209" y="6272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98" name="111 Conector recto">
            <a:extLst>
              <a:ext uri="{FF2B5EF4-FFF2-40B4-BE49-F238E27FC236}">
                <a16:creationId xmlns="" xmlns:a16="http://schemas.microsoft.com/office/drawing/2014/main" id="{CDE370BA-B293-48A7-85F5-CD551003E092}"/>
              </a:ext>
            </a:extLst>
          </p:cNvPr>
          <p:cNvCxnSpPr/>
          <p:nvPr/>
        </p:nvCxnSpPr>
        <p:spPr>
          <a:xfrm>
            <a:off x="2681618" y="6582105"/>
            <a:ext cx="15876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ángulo 155"/>
          <p:cNvSpPr/>
          <p:nvPr/>
        </p:nvSpPr>
        <p:spPr>
          <a:xfrm>
            <a:off x="2683548" y="5157086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Unidad Jurídica 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="" xmlns:a16="http://schemas.microsoft.com/office/drawing/2014/main" id="{46CC73F2-1D8E-8587-8DBF-8FC2E9CD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336" y="386902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cxnSp>
        <p:nvCxnSpPr>
          <p:cNvPr id="11" name="111 Conector recto">
            <a:extLst>
              <a:ext uri="{FF2B5EF4-FFF2-40B4-BE49-F238E27FC236}">
                <a16:creationId xmlns="" xmlns:a16="http://schemas.microsoft.com/office/drawing/2014/main" id="{5DE3C448-F772-77F1-FB81-BF2F479CBDE9}"/>
              </a:ext>
            </a:extLst>
          </p:cNvPr>
          <p:cNvCxnSpPr/>
          <p:nvPr/>
        </p:nvCxnSpPr>
        <p:spPr>
          <a:xfrm>
            <a:off x="2674809" y="6436191"/>
            <a:ext cx="1584000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9">
            <a:extLst>
              <a:ext uri="{FF2B5EF4-FFF2-40B4-BE49-F238E27FC236}">
                <a16:creationId xmlns="" xmlns:a16="http://schemas.microsoft.com/office/drawing/2014/main" id="{46984A10-5553-2542-9BAA-770694DE5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336" y="446908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="" xmlns:a16="http://schemas.microsoft.com/office/drawing/2014/main" id="{389B4188-262E-B370-7632-3A243B1FD815}"/>
              </a:ext>
            </a:extLst>
          </p:cNvPr>
          <p:cNvSpPr/>
          <p:nvPr/>
        </p:nvSpPr>
        <p:spPr>
          <a:xfrm>
            <a:off x="2683548" y="5735074"/>
            <a:ext cx="15921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Zona Huasteca Unidad Jurídica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30" name="112 Conector recto">
            <a:extLst>
              <a:ext uri="{FF2B5EF4-FFF2-40B4-BE49-F238E27FC236}">
                <a16:creationId xmlns="" xmlns:a16="http://schemas.microsoft.com/office/drawing/2014/main" id="{D2FBF85F-CDE0-1374-9137-04BFD990D7D8}"/>
              </a:ext>
            </a:extLst>
          </p:cNvPr>
          <p:cNvCxnSpPr>
            <a:cxnSpLocks/>
          </p:cNvCxnSpPr>
          <p:nvPr/>
        </p:nvCxnSpPr>
        <p:spPr>
          <a:xfrm>
            <a:off x="1397126" y="5743535"/>
            <a:ext cx="1067767" cy="10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3" name="Rectangle 9"/>
          <p:cNvSpPr>
            <a:spLocks noChangeArrowheads="1"/>
          </p:cNvSpPr>
          <p:nvPr/>
        </p:nvSpPr>
        <p:spPr bwMode="auto">
          <a:xfrm>
            <a:off x="4478503" y="19180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sp>
        <p:nvSpPr>
          <p:cNvPr id="190" name="Rectángulo 189"/>
          <p:cNvSpPr/>
          <p:nvPr/>
        </p:nvSpPr>
        <p:spPr>
          <a:xfrm>
            <a:off x="4478503" y="2015617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 smtClean="0">
                <a:latin typeface="Literata" pitchFamily="2" charset="0"/>
                <a:cs typeface="Arial" panose="020B0604020202020204" pitchFamily="34" charset="0"/>
              </a:rPr>
              <a:t>Órgano Interno de Control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1" name="Rectangle 30"/>
          <p:cNvSpPr>
            <a:spLocks noChangeArrowheads="1"/>
          </p:cNvSpPr>
          <p:nvPr/>
        </p:nvSpPr>
        <p:spPr bwMode="auto">
          <a:xfrm>
            <a:off x="2662718" y="4440919"/>
            <a:ext cx="1587600" cy="450000"/>
          </a:xfrm>
          <a:prstGeom prst="rect">
            <a:avLst/>
          </a:prstGeom>
          <a:ln>
            <a:solidFill>
              <a:srgbClr val="0070C0"/>
            </a:solidFill>
            <a:headEnd/>
            <a:tailEnd/>
          </a:ln>
          <a:effectLst>
            <a:outerShdw blurRad="50800" dist="38100" dir="2700000" algn="tl" rotWithShape="0">
              <a:srgbClr val="0070C0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s-ES_tradnl" sz="1244" dirty="0">
              <a:cs typeface="Arial" charset="0"/>
            </a:endParaRPr>
          </a:p>
          <a:p>
            <a:pPr algn="ctr"/>
            <a:endParaRPr lang="es-MX" sz="1244" dirty="0">
              <a:cs typeface="Arial" charset="0"/>
            </a:endParaRPr>
          </a:p>
          <a:p>
            <a:pPr algn="ctr"/>
            <a:endParaRPr lang="es-MX" sz="1244" dirty="0">
              <a:cs typeface="Arial" charset="0"/>
            </a:endParaRPr>
          </a:p>
        </p:txBody>
      </p:sp>
      <p:sp>
        <p:nvSpPr>
          <p:cNvPr id="161" name="Rectángulo 160"/>
          <p:cNvSpPr/>
          <p:nvPr/>
        </p:nvSpPr>
        <p:spPr>
          <a:xfrm>
            <a:off x="2662718" y="4556944"/>
            <a:ext cx="15804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Unidad Jurídica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84" name="Rectángulo 183"/>
          <p:cNvSpPr/>
          <p:nvPr/>
        </p:nvSpPr>
        <p:spPr>
          <a:xfrm>
            <a:off x="2659706" y="6248006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4694764" y="3988962"/>
            <a:ext cx="159372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Auditor Interno</a:t>
            </a:r>
            <a:endParaRPr lang="es-ES_tradnl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202" name="107 Conector recto"/>
          <p:cNvCxnSpPr/>
          <p:nvPr/>
        </p:nvCxnSpPr>
        <p:spPr>
          <a:xfrm>
            <a:off x="6488173" y="4094022"/>
            <a:ext cx="0" cy="5148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077973A-706F-E475-F45F-03BBF263EC8A}"/>
              </a:ext>
            </a:extLst>
          </p:cNvPr>
          <p:cNvSpPr/>
          <p:nvPr/>
        </p:nvSpPr>
        <p:spPr>
          <a:xfrm>
            <a:off x="4690055" y="4568765"/>
            <a:ext cx="15837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en Auditoria Interna </a:t>
            </a:r>
          </a:p>
        </p:txBody>
      </p:sp>
      <p:cxnSp>
        <p:nvCxnSpPr>
          <p:cNvPr id="203" name="112 Conector recto">
            <a:extLst>
              <a:ext uri="{FF2B5EF4-FFF2-40B4-BE49-F238E27FC236}">
                <a16:creationId xmlns="" xmlns:a16="http://schemas.microsoft.com/office/drawing/2014/main" id="{677B0373-5C58-4414-ABD8-BEFD9F4118C4}"/>
              </a:ext>
            </a:extLst>
          </p:cNvPr>
          <p:cNvCxnSpPr>
            <a:cxnSpLocks/>
          </p:cNvCxnSpPr>
          <p:nvPr/>
        </p:nvCxnSpPr>
        <p:spPr>
          <a:xfrm>
            <a:off x="2445668" y="4088962"/>
            <a:ext cx="16820" cy="165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111 Conector recto"/>
          <p:cNvCxnSpPr/>
          <p:nvPr/>
        </p:nvCxnSpPr>
        <p:spPr>
          <a:xfrm flipV="1">
            <a:off x="485126" y="4552482"/>
            <a:ext cx="1587600" cy="521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36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1" name="104 Conector recto"/>
          <p:cNvCxnSpPr/>
          <p:nvPr/>
        </p:nvCxnSpPr>
        <p:spPr>
          <a:xfrm rot="5400000">
            <a:off x="5463090" y="4046594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104 Conector recto"/>
          <p:cNvCxnSpPr/>
          <p:nvPr/>
        </p:nvCxnSpPr>
        <p:spPr>
          <a:xfrm rot="5400000">
            <a:off x="1236054" y="4852554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8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4" name="90 Conector recto"/>
          <p:cNvCxnSpPr>
            <a:cxnSpLocks/>
          </p:cNvCxnSpPr>
          <p:nvPr/>
        </p:nvCxnSpPr>
        <p:spPr>
          <a:xfrm>
            <a:off x="6487827" y="5120712"/>
            <a:ext cx="180565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4881998" y="48885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641049" y="4838084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171" name="90 Conector recto"/>
          <p:cNvCxnSpPr/>
          <p:nvPr/>
        </p:nvCxnSpPr>
        <p:spPr>
          <a:xfrm>
            <a:off x="6311700" y="4420180"/>
            <a:ext cx="357808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107 Conector recto"/>
          <p:cNvCxnSpPr>
            <a:cxnSpLocks/>
          </p:cNvCxnSpPr>
          <p:nvPr/>
        </p:nvCxnSpPr>
        <p:spPr>
          <a:xfrm>
            <a:off x="3417022" y="1512622"/>
            <a:ext cx="21016" cy="233929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104 Conector recto"/>
          <p:cNvCxnSpPr/>
          <p:nvPr/>
        </p:nvCxnSpPr>
        <p:spPr>
          <a:xfrm rot="5400000">
            <a:off x="1237643" y="4044377"/>
            <a:ext cx="396000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10" name="Line 2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1511" name="Text Box 71"/>
          <p:cNvSpPr txBox="1">
            <a:spLocks noChangeArrowheads="1"/>
          </p:cNvSpPr>
          <p:nvPr/>
        </p:nvSpPr>
        <p:spPr bwMode="auto">
          <a:xfrm>
            <a:off x="6350" y="617910"/>
            <a:ext cx="68516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Colegio de Bachilleres del Estado de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  <a:cs typeface="Arial" panose="020B0604020202020204" pitchFamily="34" charset="0"/>
              </a:rPr>
              <a:t> Dirección General </a:t>
            </a:r>
            <a:endParaRPr lang="es-ES_tradnl" sz="1200" b="1" i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1514" name="Rectangle 9"/>
          <p:cNvSpPr>
            <a:spLocks noChangeArrowheads="1"/>
          </p:cNvSpPr>
          <p:nvPr/>
        </p:nvSpPr>
        <p:spPr bwMode="auto">
          <a:xfrm>
            <a:off x="4866496" y="421588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1516" name="Rectangle 9"/>
          <p:cNvSpPr>
            <a:spLocks noChangeArrowheads="1"/>
          </p:cNvSpPr>
          <p:nvPr/>
        </p:nvSpPr>
        <p:spPr bwMode="auto">
          <a:xfrm>
            <a:off x="641049" y="42210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1604302" y="8219159"/>
            <a:ext cx="2170112" cy="553998"/>
            <a:chOff x="1268413" y="8101013"/>
            <a:chExt cx="2170112" cy="553998"/>
          </a:xfrm>
        </p:grpSpPr>
        <p:sp>
          <p:nvSpPr>
            <p:cNvPr id="12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3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05 </a:t>
              </a:r>
              <a:r>
                <a:rPr lang="es-ES_tradnl" sz="700" dirty="0">
                  <a:latin typeface="Literata" pitchFamily="2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00 </a:t>
              </a:r>
              <a:r>
                <a:rPr lang="es-ES_tradnl" sz="700" dirty="0">
                  <a:latin typeface="Literata" pitchFamily="2" charset="0"/>
                </a:rPr>
                <a:t>Puestos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 Total : </a:t>
              </a:r>
              <a:r>
                <a:rPr lang="es-MX" sz="700" b="1" i="1" dirty="0" smtClean="0">
                  <a:latin typeface="Literata" pitchFamily="2" charset="0"/>
                </a:rPr>
                <a:t>05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4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21543" name="Rectangle 9"/>
          <p:cNvSpPr>
            <a:spLocks noChangeArrowheads="1"/>
          </p:cNvSpPr>
          <p:nvPr/>
        </p:nvSpPr>
        <p:spPr bwMode="auto">
          <a:xfrm>
            <a:off x="2676363" y="12433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>
                <a:alpha val="99000"/>
              </a:srgbClr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" sz="800" dirty="0">
              <a:cs typeface="Arial" charset="0"/>
            </a:endParaRPr>
          </a:p>
        </p:txBody>
      </p:sp>
      <p:cxnSp>
        <p:nvCxnSpPr>
          <p:cNvPr id="88" name="87 Conector recto"/>
          <p:cNvCxnSpPr>
            <a:cxnSpLocks/>
          </p:cNvCxnSpPr>
          <p:nvPr/>
        </p:nvCxnSpPr>
        <p:spPr>
          <a:xfrm>
            <a:off x="3438038" y="3847267"/>
            <a:ext cx="10491" cy="180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4866496" y="432734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Comunicación Social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647625" y="4332016"/>
            <a:ext cx="15744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Unidad de 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Transparencia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2677351" y="1332059"/>
            <a:ext cx="161161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Dirección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G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eneral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0" name="Rectángulo 99"/>
          <p:cNvSpPr/>
          <p:nvPr/>
        </p:nvSpPr>
        <p:spPr>
          <a:xfrm>
            <a:off x="641049" y="4825609"/>
            <a:ext cx="160953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8" name="90 Conector recto"/>
          <p:cNvCxnSpPr>
            <a:cxnSpLocks/>
          </p:cNvCxnSpPr>
          <p:nvPr/>
        </p:nvCxnSpPr>
        <p:spPr>
          <a:xfrm flipV="1">
            <a:off x="1439084" y="3851920"/>
            <a:ext cx="4222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Rectángulo 167"/>
          <p:cNvSpPr/>
          <p:nvPr/>
        </p:nvSpPr>
        <p:spPr>
          <a:xfrm>
            <a:off x="5230305" y="6264188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700" b="1" dirty="0">
                <a:cs typeface="Arial" charset="0"/>
              </a:rPr>
              <a:t> </a:t>
            </a:r>
            <a:endParaRPr lang="es-MX" sz="700" dirty="0"/>
          </a:p>
        </p:txBody>
      </p:sp>
      <p:cxnSp>
        <p:nvCxnSpPr>
          <p:cNvPr id="170" name="87 Conector recto"/>
          <p:cNvCxnSpPr>
            <a:cxnSpLocks/>
          </p:cNvCxnSpPr>
          <p:nvPr/>
        </p:nvCxnSpPr>
        <p:spPr>
          <a:xfrm flipH="1">
            <a:off x="6668392" y="4423702"/>
            <a:ext cx="2232" cy="6970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ángulo 171"/>
          <p:cNvSpPr/>
          <p:nvPr/>
        </p:nvSpPr>
        <p:spPr>
          <a:xfrm>
            <a:off x="4881998" y="499832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63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85" name="Text Box 148">
            <a:extLst>
              <a:ext uri="{FF2B5EF4-FFF2-40B4-BE49-F238E27FC236}">
                <a16:creationId xmlns="" xmlns:a16="http://schemas.microsoft.com/office/drawing/2014/main" id="{B07C7EAA-5B4B-4652-8261-AF2F5855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septiembre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del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60" name="111 Conector recto">
            <a:extLst>
              <a:ext uri="{FF2B5EF4-FFF2-40B4-BE49-F238E27FC236}">
                <a16:creationId xmlns="" xmlns:a16="http://schemas.microsoft.com/office/drawing/2014/main" id="{BBE31698-095C-4BD4-AB2C-773E47B14D90}"/>
              </a:ext>
            </a:extLst>
          </p:cNvPr>
          <p:cNvCxnSpPr>
            <a:cxnSpLocks/>
          </p:cNvCxnSpPr>
          <p:nvPr/>
        </p:nvCxnSpPr>
        <p:spPr>
          <a:xfrm flipV="1">
            <a:off x="632088" y="5010956"/>
            <a:ext cx="1589984" cy="7407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111 Conector recto">
            <a:extLst>
              <a:ext uri="{FF2B5EF4-FFF2-40B4-BE49-F238E27FC236}">
                <a16:creationId xmlns="" xmlns:a16="http://schemas.microsoft.com/office/drawing/2014/main" id="{D698CFB3-8EBC-4DCA-9F4B-79797B398B7A}"/>
              </a:ext>
            </a:extLst>
          </p:cNvPr>
          <p:cNvCxnSpPr>
            <a:cxnSpLocks/>
          </p:cNvCxnSpPr>
          <p:nvPr/>
        </p:nvCxnSpPr>
        <p:spPr>
          <a:xfrm>
            <a:off x="632088" y="5224082"/>
            <a:ext cx="1617186" cy="0"/>
          </a:xfrm>
          <a:prstGeom prst="line">
            <a:avLst/>
          </a:prstGeom>
          <a:ln>
            <a:solidFill>
              <a:srgbClr val="3399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9">
            <a:extLst>
              <a:ext uri="{FF2B5EF4-FFF2-40B4-BE49-F238E27FC236}">
                <a16:creationId xmlns="" xmlns:a16="http://schemas.microsoft.com/office/drawing/2014/main" id="{61A928C6-AE4A-6844-5AB5-E6C2BF18D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483" y="547984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b="1" dirty="0">
              <a:cs typeface="Arial" charset="0"/>
            </a:endParaRPr>
          </a:p>
          <a:p>
            <a:pPr algn="ctr"/>
            <a:endParaRPr lang="es-ES" sz="500" b="1" dirty="0"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649483" y="5586078"/>
            <a:ext cx="1587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Oficialía de Partes</a:t>
            </a:r>
          </a:p>
        </p:txBody>
      </p:sp>
      <p:sp>
        <p:nvSpPr>
          <p:cNvPr id="190" name="Rectangle 9"/>
          <p:cNvSpPr>
            <a:spLocks noChangeArrowheads="1"/>
          </p:cNvSpPr>
          <p:nvPr/>
        </p:nvSpPr>
        <p:spPr bwMode="auto">
          <a:xfrm>
            <a:off x="2641787" y="423379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/>
          <a:lstStyle/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solidFill>
                <a:srgbClr val="000000"/>
              </a:solidFill>
              <a:cs typeface="Arial" charset="0"/>
            </a:endParaRPr>
          </a:p>
          <a:p>
            <a:pPr algn="ctr"/>
            <a:endParaRPr lang="es-ES_tradnl" sz="700" dirty="0">
              <a:cs typeface="Arial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2641787" y="4349455"/>
            <a:ext cx="159462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Coordinación </a:t>
            </a: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 Archivo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200" name="Rectangle 30"/>
          <p:cNvSpPr>
            <a:spLocks noChangeArrowheads="1"/>
          </p:cNvSpPr>
          <p:nvPr/>
        </p:nvSpPr>
        <p:spPr bwMode="auto">
          <a:xfrm>
            <a:off x="2633730" y="4872216"/>
            <a:ext cx="1587600" cy="450000"/>
          </a:xfrm>
          <a:prstGeom prst="rect">
            <a:avLst/>
          </a:prstGeom>
          <a:ln>
            <a:solidFill>
              <a:srgbClr val="0070C0"/>
            </a:solidFill>
            <a:headEnd/>
            <a:tailEnd/>
          </a:ln>
          <a:effectLst>
            <a:outerShdw blurRad="50800" dist="38100" dir="2700000" algn="tl" rotWithShape="0">
              <a:srgbClr val="0070C0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s-ES_tradnl" sz="1244" dirty="0">
              <a:cs typeface="Arial" charset="0"/>
            </a:endParaRPr>
          </a:p>
          <a:p>
            <a:pPr algn="ctr"/>
            <a:endParaRPr lang="es-MX" sz="1244" dirty="0">
              <a:cs typeface="Arial" charset="0"/>
            </a:endParaRPr>
          </a:p>
          <a:p>
            <a:pPr algn="ctr"/>
            <a:endParaRPr lang="es-MX" sz="1244" dirty="0">
              <a:cs typeface="Arial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2642015" y="4957899"/>
            <a:ext cx="15793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en la  Coordinación</a:t>
            </a:r>
          </a:p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de  Archivo </a:t>
            </a:r>
          </a:p>
        </p:txBody>
      </p:sp>
    </p:spTree>
    <p:extLst>
      <p:ext uri="{BB962C8B-B14F-4D97-AF65-F5344CB8AC3E}">
        <p14:creationId xmlns:p14="http://schemas.microsoft.com/office/powerpoint/2010/main" val="2209696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70 Conector recto"/>
          <p:cNvCxnSpPr/>
          <p:nvPr/>
        </p:nvCxnSpPr>
        <p:spPr>
          <a:xfrm rot="5400000">
            <a:off x="5019838" y="3992587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9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0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  <a:stCxn id="23564" idx="3"/>
          </p:cNvCxnSpPr>
          <p:nvPr/>
        </p:nvCxnSpPr>
        <p:spPr bwMode="auto">
          <a:xfrm flipV="1">
            <a:off x="1972023" y="5065261"/>
            <a:ext cx="230654" cy="553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157 Rectángulo"/>
          <p:cNvSpPr/>
          <p:nvPr/>
        </p:nvSpPr>
        <p:spPr>
          <a:xfrm>
            <a:off x="4492252" y="31561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20" name="458 Conector recto"/>
          <p:cNvCxnSpPr>
            <a:cxnSpLocks noChangeShapeType="1"/>
          </p:cNvCxnSpPr>
          <p:nvPr/>
        </p:nvCxnSpPr>
        <p:spPr bwMode="auto">
          <a:xfrm>
            <a:off x="1973524" y="7256423"/>
            <a:ext cx="2304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70613" y="5789421"/>
            <a:ext cx="2304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143 Conector recto"/>
          <p:cNvCxnSpPr>
            <a:cxnSpLocks noChangeShapeType="1"/>
          </p:cNvCxnSpPr>
          <p:nvPr/>
        </p:nvCxnSpPr>
        <p:spPr bwMode="auto">
          <a:xfrm rot="5400000">
            <a:off x="5481921" y="5500272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70613" y="6587602"/>
            <a:ext cx="2304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157 Rectángulo"/>
          <p:cNvSpPr/>
          <p:nvPr/>
        </p:nvSpPr>
        <p:spPr>
          <a:xfrm>
            <a:off x="4868671" y="55777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prstDash val="solid"/>
          </a:ln>
          <a:effectLst>
            <a:outerShdw dist="35560" dir="30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3" name="143 Conector recto"/>
          <p:cNvCxnSpPr>
            <a:cxnSpLocks noChangeShapeType="1"/>
          </p:cNvCxnSpPr>
          <p:nvPr/>
        </p:nvCxnSpPr>
        <p:spPr bwMode="auto">
          <a:xfrm rot="5400000">
            <a:off x="5460554" y="4818555"/>
            <a:ext cx="360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74" name="73 Conector recto"/>
          <p:cNvCxnSpPr/>
          <p:nvPr/>
        </p:nvCxnSpPr>
        <p:spPr>
          <a:xfrm>
            <a:off x="1820550" y="2963686"/>
            <a:ext cx="27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3777838" y="3797162"/>
            <a:ext cx="1440000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rot="5400000">
            <a:off x="980223" y="4827815"/>
            <a:ext cx="39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29103" y="1677815"/>
            <a:ext cx="0" cy="295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43151" y="209710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4475623" y="25741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39511" y="140231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800" dirty="0">
              <a:latin typeface="Arial" charset="0"/>
              <a:cs typeface="Arial" charset="0"/>
            </a:endParaRP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846754" y="485683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>
            <a:off x="384423" y="484579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65" name="Rectangle 9"/>
          <p:cNvSpPr>
            <a:spLocks noChangeArrowheads="1"/>
          </p:cNvSpPr>
          <p:nvPr/>
        </p:nvSpPr>
        <p:spPr bwMode="auto">
          <a:xfrm>
            <a:off x="384423" y="5470195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endParaRPr lang="es-MX" sz="800" dirty="0">
              <a:latin typeface="Arial" charset="0"/>
              <a:cs typeface="Arial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39511" y="356958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800" b="1" dirty="0">
              <a:latin typeface="Arial" charset="0"/>
              <a:cs typeface="Arial" charset="0"/>
            </a:endParaRPr>
          </a:p>
        </p:txBody>
      </p:sp>
      <p:sp>
        <p:nvSpPr>
          <p:cNvPr id="23574" name="Rectangle 9"/>
          <p:cNvSpPr>
            <a:spLocks noChangeArrowheads="1"/>
          </p:cNvSpPr>
          <p:nvPr/>
        </p:nvSpPr>
        <p:spPr bwMode="auto">
          <a:xfrm>
            <a:off x="4424038" y="401603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cxnSp>
        <p:nvCxnSpPr>
          <p:cNvPr id="20503" name="391 Conector recto"/>
          <p:cNvCxnSpPr>
            <a:cxnSpLocks noChangeShapeType="1"/>
          </p:cNvCxnSpPr>
          <p:nvPr/>
        </p:nvCxnSpPr>
        <p:spPr bwMode="auto">
          <a:xfrm flipV="1">
            <a:off x="395088" y="5643776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529" name="143 Conector recto"/>
          <p:cNvCxnSpPr>
            <a:cxnSpLocks noChangeShapeType="1"/>
          </p:cNvCxnSpPr>
          <p:nvPr/>
        </p:nvCxnSpPr>
        <p:spPr bwMode="auto">
          <a:xfrm>
            <a:off x="2202677" y="5065261"/>
            <a:ext cx="1" cy="2196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66 CuadroTexto"/>
          <p:cNvSpPr txBox="1"/>
          <p:nvPr/>
        </p:nvSpPr>
        <p:spPr>
          <a:xfrm>
            <a:off x="2992485" y="1537474"/>
            <a:ext cx="10518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 General </a:t>
            </a:r>
          </a:p>
        </p:txBody>
      </p:sp>
      <p:cxnSp>
        <p:nvCxnSpPr>
          <p:cNvPr id="3" name="Conector recto 2"/>
          <p:cNvCxnSpPr/>
          <p:nvPr/>
        </p:nvCxnSpPr>
        <p:spPr>
          <a:xfrm>
            <a:off x="1180508" y="4631880"/>
            <a:ext cx="446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374763" y="6259216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700" dirty="0">
              <a:cs typeface="Arial" panose="020B0604020202020204" pitchFamily="34" charset="0"/>
            </a:endParaRPr>
          </a:p>
        </p:txBody>
      </p:sp>
      <p:cxnSp>
        <p:nvCxnSpPr>
          <p:cNvPr id="81" name="391 Conector recto"/>
          <p:cNvCxnSpPr>
            <a:cxnSpLocks noChangeShapeType="1"/>
          </p:cNvCxnSpPr>
          <p:nvPr/>
        </p:nvCxnSpPr>
        <p:spPr bwMode="auto">
          <a:xfrm flipV="1">
            <a:off x="374763" y="6751094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Rectángulo 1"/>
          <p:cNvSpPr/>
          <p:nvPr/>
        </p:nvSpPr>
        <p:spPr>
          <a:xfrm>
            <a:off x="384187" y="4958501"/>
            <a:ext cx="161632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Control Escolar 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485488" y="2695517"/>
            <a:ext cx="15906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Secretaria (o)  de Director de Área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639908" y="2213035"/>
            <a:ext cx="1571625" cy="20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Académica         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2636074" y="3694500"/>
            <a:ext cx="1571624" cy="20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216935" y="6257685"/>
            <a:ext cx="194390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600" b="1" dirty="0">
                <a:latin typeface="Literata" pitchFamily="2" charset="0"/>
                <a:cs typeface="Arial" panose="020B0604020202020204" pitchFamily="34" charset="0"/>
              </a:rPr>
              <a:t>Apoyo Administrativo en Control Escolar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11247" y="5448318"/>
            <a:ext cx="16030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en Control Escolar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809070" y="4946161"/>
            <a:ext cx="16472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600" b="1" dirty="0"/>
              <a:t> </a:t>
            </a:r>
            <a:r>
              <a:rPr lang="es-MX" sz="600" b="1" dirty="0">
                <a:latin typeface="Literata" pitchFamily="2" charset="0"/>
              </a:rPr>
              <a:t>Departamento  </a:t>
            </a:r>
            <a:r>
              <a:rPr lang="es-MX" sz="600" b="1" dirty="0" smtClean="0">
                <a:latin typeface="Literata" pitchFamily="2" charset="0"/>
              </a:rPr>
              <a:t>Capacitaciones para el Trabajo y de Personal Docente</a:t>
            </a:r>
            <a:endParaRPr lang="es-MX" sz="600" b="1" dirty="0">
              <a:latin typeface="Literata" pitchFamily="2" charset="0"/>
            </a:endParaRPr>
          </a:p>
        </p:txBody>
      </p:sp>
      <p:sp>
        <p:nvSpPr>
          <p:cNvPr id="91" name="Rectángulo 90"/>
          <p:cNvSpPr/>
          <p:nvPr/>
        </p:nvSpPr>
        <p:spPr>
          <a:xfrm>
            <a:off x="4868671" y="5685551"/>
            <a:ext cx="15942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  <a:r>
              <a:rPr lang="es-ES_tradnl" sz="700" b="1" dirty="0">
                <a:cs typeface="Arial" charset="0"/>
              </a:rPr>
              <a:t> </a:t>
            </a:r>
          </a:p>
        </p:txBody>
      </p:sp>
      <p:grpSp>
        <p:nvGrpSpPr>
          <p:cNvPr id="69" name="Grupo 68"/>
          <p:cNvGrpSpPr/>
          <p:nvPr/>
        </p:nvGrpSpPr>
        <p:grpSpPr>
          <a:xfrm>
            <a:off x="1982688" y="8242314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9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14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01 </a:t>
              </a:r>
              <a:r>
                <a:rPr lang="es-ES_tradnl" sz="700" dirty="0">
                  <a:latin typeface="Literata" pitchFamily="2" charset="0"/>
                </a:rPr>
                <a:t>Puesto de  base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15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6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84" name="391 Conector recto"/>
          <p:cNvCxnSpPr>
            <a:cxnSpLocks noChangeShapeType="1"/>
          </p:cNvCxnSpPr>
          <p:nvPr/>
        </p:nvCxnSpPr>
        <p:spPr bwMode="auto">
          <a:xfrm flipV="1">
            <a:off x="395088" y="578868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5" name="391 Conector recto"/>
          <p:cNvCxnSpPr>
            <a:cxnSpLocks noChangeShapeType="1"/>
          </p:cNvCxnSpPr>
          <p:nvPr/>
        </p:nvCxnSpPr>
        <p:spPr bwMode="auto">
          <a:xfrm flipV="1">
            <a:off x="384423" y="5946509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4" name="Text Box 71"/>
          <p:cNvSpPr txBox="1">
            <a:spLocks noChangeArrowheads="1"/>
          </p:cNvSpPr>
          <p:nvPr/>
        </p:nvSpPr>
        <p:spPr bwMode="auto">
          <a:xfrm>
            <a:off x="6350" y="725959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Rectangle 9"/>
          <p:cNvSpPr>
            <a:spLocks noChangeArrowheads="1"/>
          </p:cNvSpPr>
          <p:nvPr/>
        </p:nvSpPr>
        <p:spPr bwMode="auto">
          <a:xfrm>
            <a:off x="442812" y="258378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444202" y="2712405"/>
            <a:ext cx="162730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</a:p>
        </p:txBody>
      </p:sp>
      <p:sp>
        <p:nvSpPr>
          <p:cNvPr id="101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705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 </a:t>
            </a:r>
          </a:p>
        </p:txBody>
      </p:sp>
      <p:sp>
        <p:nvSpPr>
          <p:cNvPr id="104" name="Text Box 148"/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105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74763" y="6434175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72 Conector recto">
            <a:extLst>
              <a:ext uri="{FF2B5EF4-FFF2-40B4-BE49-F238E27FC236}">
                <a16:creationId xmlns="" xmlns:a16="http://schemas.microsoft.com/office/drawing/2014/main" id="{282AD6D1-8A44-42CA-9778-99CE94D44ECF}"/>
              </a:ext>
            </a:extLst>
          </p:cNvPr>
          <p:cNvCxnSpPr>
            <a:cxnSpLocks/>
          </p:cNvCxnSpPr>
          <p:nvPr/>
        </p:nvCxnSpPr>
        <p:spPr>
          <a:xfrm>
            <a:off x="3435763" y="3365472"/>
            <a:ext cx="1056489" cy="685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391 Conector recto">
            <a:extLst>
              <a:ext uri="{FF2B5EF4-FFF2-40B4-BE49-F238E27FC236}">
                <a16:creationId xmlns="" xmlns:a16="http://schemas.microsoft.com/office/drawing/2014/main" id="{CE44A856-FCFD-48E5-B2A9-A4EAA25FC3D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83013" y="658175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478829" y="32795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altLang="es-MX" sz="800" dirty="0">
              <a:latin typeface="Arial" charset="0"/>
              <a:cs typeface="Arial" charset="0"/>
            </a:endParaRPr>
          </a:p>
        </p:txBody>
      </p:sp>
      <p:sp>
        <p:nvSpPr>
          <p:cNvPr id="92" name="Rectángulo 91"/>
          <p:cNvSpPr/>
          <p:nvPr/>
        </p:nvSpPr>
        <p:spPr>
          <a:xfrm>
            <a:off x="474692" y="3366783"/>
            <a:ext cx="15986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Apoyo Académico  Zona Huasteca </a:t>
            </a:r>
          </a:p>
        </p:txBody>
      </p:sp>
      <p:cxnSp>
        <p:nvCxnSpPr>
          <p:cNvPr id="106" name="72 Conector recto"/>
          <p:cNvCxnSpPr/>
          <p:nvPr/>
        </p:nvCxnSpPr>
        <p:spPr>
          <a:xfrm>
            <a:off x="2286336" y="3166023"/>
            <a:ext cx="1139385" cy="1779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143 Conector recto"/>
          <p:cNvCxnSpPr>
            <a:cxnSpLocks noChangeShapeType="1"/>
          </p:cNvCxnSpPr>
          <p:nvPr/>
        </p:nvCxnSpPr>
        <p:spPr bwMode="auto">
          <a:xfrm>
            <a:off x="2286336" y="3166023"/>
            <a:ext cx="0" cy="365304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458 Conector recto">
            <a:extLst>
              <a:ext uri="{FF2B5EF4-FFF2-40B4-BE49-F238E27FC236}">
                <a16:creationId xmlns="" xmlns:a16="http://schemas.microsoft.com/office/drawing/2014/main" id="{159CC555-A250-4A5A-93A8-1217D442812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89399" y="3531327"/>
            <a:ext cx="196937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157 Rectángulo">
            <a:extLst>
              <a:ext uri="{FF2B5EF4-FFF2-40B4-BE49-F238E27FC236}">
                <a16:creationId xmlns=""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395088" y="702870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9A0000"/>
            </a:solidFill>
            <a:prstDash val="dash"/>
          </a:ln>
          <a:effectLst>
            <a:outerShdw blurRad="50800" dist="38100" dir="2700000" algn="tl" rotWithShape="0">
              <a:srgbClr val="9A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6" name="Rectángulo 95"/>
          <p:cNvSpPr/>
          <p:nvPr/>
        </p:nvSpPr>
        <p:spPr>
          <a:xfrm>
            <a:off x="398472" y="7129102"/>
            <a:ext cx="158041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Control de Archivo</a:t>
            </a:r>
            <a:r>
              <a:rPr lang="es-ES_tradnl" sz="700" b="1" dirty="0">
                <a:latin typeface="Literata" pitchFamily="2" charset="0"/>
                <a:cs typeface="Arial" charset="0"/>
              </a:rPr>
              <a:t> </a:t>
            </a:r>
          </a:p>
        </p:txBody>
      </p:sp>
      <p:sp>
        <p:nvSpPr>
          <p:cNvPr id="113" name="Rectángulo 112"/>
          <p:cNvSpPr/>
          <p:nvPr/>
        </p:nvSpPr>
        <p:spPr>
          <a:xfrm>
            <a:off x="4424038" y="4073723"/>
            <a:ext cx="15906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Secretaria de Subdirección Académica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5" name="Rectángulo 114"/>
          <p:cNvSpPr/>
          <p:nvPr/>
        </p:nvSpPr>
        <p:spPr>
          <a:xfrm>
            <a:off x="4503044" y="3263803"/>
            <a:ext cx="15906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Chofer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458 Conector recto"/>
          <p:cNvCxnSpPr>
            <a:cxnSpLocks noChangeShapeType="1"/>
          </p:cNvCxnSpPr>
          <p:nvPr/>
        </p:nvCxnSpPr>
        <p:spPr bwMode="auto">
          <a:xfrm flipV="1">
            <a:off x="2106416" y="5392897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2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" name="458 Conector recto"/>
          <p:cNvCxnSpPr>
            <a:cxnSpLocks noChangeShapeType="1"/>
          </p:cNvCxnSpPr>
          <p:nvPr/>
        </p:nvCxnSpPr>
        <p:spPr bwMode="auto">
          <a:xfrm flipV="1">
            <a:off x="6320746" y="5740590"/>
            <a:ext cx="324199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4" name="Line 45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MX" dirty="0"/>
          </a:p>
        </p:txBody>
      </p:sp>
      <p:cxnSp>
        <p:nvCxnSpPr>
          <p:cNvPr id="20541" name="458 Conector recto"/>
          <p:cNvCxnSpPr>
            <a:cxnSpLocks noChangeShapeType="1"/>
          </p:cNvCxnSpPr>
          <p:nvPr/>
        </p:nvCxnSpPr>
        <p:spPr bwMode="auto">
          <a:xfrm>
            <a:off x="6248013" y="4230968"/>
            <a:ext cx="396932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4" name="153 Conector recto"/>
          <p:cNvCxnSpPr>
            <a:cxnSpLocks noChangeShapeType="1"/>
          </p:cNvCxnSpPr>
          <p:nvPr/>
        </p:nvCxnSpPr>
        <p:spPr bwMode="auto">
          <a:xfrm flipH="1">
            <a:off x="1268533" y="3485952"/>
            <a:ext cx="1786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22" name="153 Conector recto"/>
          <p:cNvCxnSpPr>
            <a:cxnSpLocks noChangeShapeType="1"/>
          </p:cNvCxnSpPr>
          <p:nvPr/>
        </p:nvCxnSpPr>
        <p:spPr bwMode="auto">
          <a:xfrm flipH="1">
            <a:off x="5595340" y="3486051"/>
            <a:ext cx="1788" cy="28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82" name="153 Conector recto"/>
          <p:cNvCxnSpPr>
            <a:cxnSpLocks noChangeShapeType="1"/>
          </p:cNvCxnSpPr>
          <p:nvPr/>
        </p:nvCxnSpPr>
        <p:spPr bwMode="auto">
          <a:xfrm flipH="1">
            <a:off x="3444665" y="1496144"/>
            <a:ext cx="1788" cy="1980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2666626" y="210325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cs typeface="Arial" charset="0"/>
            </a:endParaRPr>
          </a:p>
          <a:p>
            <a:pPr algn="ctr">
              <a:defRPr/>
            </a:pPr>
            <a:endParaRPr lang="es-ES" sz="700" b="1" dirty="0"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es-ES" sz="700" b="1" dirty="0">
                <a:latin typeface="Arial" charset="0"/>
                <a:cs typeface="Arial" charset="0"/>
              </a:rPr>
              <a:t>      </a:t>
            </a: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2" name="Rectangle 9"/>
          <p:cNvSpPr>
            <a:spLocks noChangeArrowheads="1"/>
          </p:cNvSpPr>
          <p:nvPr/>
        </p:nvSpPr>
        <p:spPr bwMode="auto">
          <a:xfrm>
            <a:off x="2663721" y="141797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800" dirty="0">
                <a:cs typeface="Arial" charset="0"/>
              </a:rPr>
              <a:t> </a:t>
            </a:r>
          </a:p>
        </p:txBody>
      </p:sp>
      <p:sp>
        <p:nvSpPr>
          <p:cNvPr id="23567" name="Rectangle 9"/>
          <p:cNvSpPr>
            <a:spLocks noChangeArrowheads="1"/>
          </p:cNvSpPr>
          <p:nvPr/>
        </p:nvSpPr>
        <p:spPr bwMode="auto">
          <a:xfrm>
            <a:off x="493246" y="377128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23569" name="Rectangle 9"/>
          <p:cNvSpPr>
            <a:spLocks noChangeArrowheads="1"/>
          </p:cNvSpPr>
          <p:nvPr/>
        </p:nvSpPr>
        <p:spPr bwMode="auto">
          <a:xfrm>
            <a:off x="4808845" y="55522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_tradnl" sz="800" b="1" dirty="0">
              <a:latin typeface="Arial" charset="0"/>
              <a:cs typeface="Arial" charset="0"/>
            </a:endParaRP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488364" y="4351714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marL="228600" indent="-228600" algn="ctr">
              <a:defRPr/>
            </a:pPr>
            <a:endParaRPr lang="es-ES_tradnl" sz="800" dirty="0">
              <a:cs typeface="Arial" panose="020B0604020202020204" pitchFamily="34" charset="0"/>
            </a:endParaRPr>
          </a:p>
        </p:txBody>
      </p: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4808845" y="3778128"/>
            <a:ext cx="1587600" cy="126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marL="228600" indent="-228600" algn="ctr" eaLnBrk="1" hangingPunct="1">
              <a:defRPr/>
            </a:pPr>
            <a:endParaRPr lang="es-MX" sz="800" b="1" dirty="0">
              <a:cs typeface="Arial" panose="020B0604020202020204" pitchFamily="34" charset="0"/>
            </a:endParaRPr>
          </a:p>
        </p:txBody>
      </p:sp>
      <p:sp>
        <p:nvSpPr>
          <p:cNvPr id="23573" name="Rectangle 9"/>
          <p:cNvSpPr>
            <a:spLocks noChangeArrowheads="1"/>
          </p:cNvSpPr>
          <p:nvPr/>
        </p:nvSpPr>
        <p:spPr bwMode="auto">
          <a:xfrm>
            <a:off x="2656707" y="274114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_tradnl" altLang="es-MX" sz="800" dirty="0">
                <a:latin typeface="Arial" charset="0"/>
                <a:cs typeface="Arial" charset="0"/>
              </a:rPr>
              <a:t> </a:t>
            </a:r>
            <a:endParaRPr lang="es-ES" sz="800" b="1" dirty="0">
              <a:latin typeface="Arial" charset="0"/>
              <a:cs typeface="Arial" charset="0"/>
            </a:endParaRPr>
          </a:p>
        </p:txBody>
      </p:sp>
      <p:cxnSp>
        <p:nvCxnSpPr>
          <p:cNvPr id="20511" name="391 Conector recto"/>
          <p:cNvCxnSpPr>
            <a:cxnSpLocks noChangeShapeType="1"/>
          </p:cNvCxnSpPr>
          <p:nvPr/>
        </p:nvCxnSpPr>
        <p:spPr bwMode="auto">
          <a:xfrm>
            <a:off x="4815379" y="3999181"/>
            <a:ext cx="1602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" name="Conector recto 2"/>
          <p:cNvCxnSpPr/>
          <p:nvPr/>
        </p:nvCxnSpPr>
        <p:spPr>
          <a:xfrm flipV="1">
            <a:off x="1267686" y="3484638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4" name="143 Conector recto"/>
          <p:cNvCxnSpPr>
            <a:cxnSpLocks noChangeShapeType="1"/>
          </p:cNvCxnSpPr>
          <p:nvPr/>
        </p:nvCxnSpPr>
        <p:spPr bwMode="auto">
          <a:xfrm flipH="1">
            <a:off x="2245425" y="3988897"/>
            <a:ext cx="3019" cy="140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5" name="458 Conector recto"/>
          <p:cNvCxnSpPr>
            <a:cxnSpLocks noChangeShapeType="1"/>
          </p:cNvCxnSpPr>
          <p:nvPr/>
        </p:nvCxnSpPr>
        <p:spPr bwMode="auto">
          <a:xfrm flipV="1">
            <a:off x="2101425" y="4737803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7" name="458 Conector recto"/>
          <p:cNvCxnSpPr>
            <a:cxnSpLocks noChangeShapeType="1"/>
          </p:cNvCxnSpPr>
          <p:nvPr/>
        </p:nvCxnSpPr>
        <p:spPr bwMode="auto">
          <a:xfrm flipV="1">
            <a:off x="2101903" y="3991715"/>
            <a:ext cx="144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38" name="143 Conector recto"/>
          <p:cNvCxnSpPr>
            <a:cxnSpLocks noChangeShapeType="1"/>
          </p:cNvCxnSpPr>
          <p:nvPr/>
        </p:nvCxnSpPr>
        <p:spPr bwMode="auto">
          <a:xfrm>
            <a:off x="6646085" y="4228590"/>
            <a:ext cx="0" cy="1512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ángulo 4"/>
          <p:cNvSpPr/>
          <p:nvPr/>
        </p:nvSpPr>
        <p:spPr>
          <a:xfrm>
            <a:off x="484949" y="3818426"/>
            <a:ext cx="1658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Departamento de  Actividades</a:t>
            </a:r>
          </a:p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 Paraescolares</a:t>
            </a:r>
            <a:endParaRPr lang="es-ES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4067" y="4306101"/>
            <a:ext cx="15889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Colaboración y Apoyo en Actividades Paraescolares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809985" y="3795044"/>
            <a:ext cx="159026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 eaLnBrk="1" hangingPunct="1">
              <a:defRPr/>
            </a:pP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Jefatura de  Materias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804115" y="5642533"/>
            <a:ext cx="159953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  (o) </a:t>
            </a:r>
            <a:endParaRPr lang="es-ES_tradnl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645158" y="2237152"/>
            <a:ext cx="16061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MX" sz="700" b="1" dirty="0">
                <a:latin typeface="Literata" pitchFamily="2" charset="0"/>
                <a:cs typeface="Arial" charset="0"/>
              </a:rPr>
              <a:t> </a:t>
            </a:r>
            <a:r>
              <a:rPr lang="es-ES" sz="700" b="1" dirty="0">
                <a:latin typeface="Literata" pitchFamily="2" charset="0"/>
                <a:cs typeface="Arial" charset="0"/>
              </a:rPr>
              <a:t> Académica   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2661033" y="2830854"/>
            <a:ext cx="158230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Subdirección  Académica</a:t>
            </a:r>
          </a:p>
        </p:txBody>
      </p:sp>
      <p:cxnSp>
        <p:nvCxnSpPr>
          <p:cNvPr id="54" name="391 Conector recto"/>
          <p:cNvCxnSpPr>
            <a:cxnSpLocks noChangeShapeType="1"/>
          </p:cNvCxnSpPr>
          <p:nvPr/>
        </p:nvCxnSpPr>
        <p:spPr bwMode="auto">
          <a:xfrm>
            <a:off x="4815379" y="4426299"/>
            <a:ext cx="1602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1" name="391 Conector recto"/>
          <p:cNvCxnSpPr>
            <a:cxnSpLocks noChangeShapeType="1"/>
          </p:cNvCxnSpPr>
          <p:nvPr/>
        </p:nvCxnSpPr>
        <p:spPr bwMode="auto">
          <a:xfrm>
            <a:off x="4815379" y="4223206"/>
            <a:ext cx="1602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Rectángulo 21"/>
          <p:cNvSpPr/>
          <p:nvPr/>
        </p:nvSpPr>
        <p:spPr>
          <a:xfrm>
            <a:off x="2668982" y="1521974"/>
            <a:ext cx="160616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Dirección General </a:t>
            </a:r>
          </a:p>
        </p:txBody>
      </p:sp>
      <p:grpSp>
        <p:nvGrpSpPr>
          <p:cNvPr id="67" name="Grupo 66"/>
          <p:cNvGrpSpPr/>
          <p:nvPr/>
        </p:nvGrpSpPr>
        <p:grpSpPr>
          <a:xfrm>
            <a:off x="1935063" y="8270889"/>
            <a:ext cx="2170112" cy="523220"/>
            <a:chOff x="1268413" y="8101013"/>
            <a:chExt cx="2170112" cy="523220"/>
          </a:xfrm>
        </p:grpSpPr>
        <p:sp>
          <p:nvSpPr>
            <p:cNvPr id="70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7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06 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Total: 06</a:t>
              </a:r>
            </a:p>
          </p:txBody>
        </p:sp>
        <p:sp>
          <p:nvSpPr>
            <p:cNvPr id="7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79" name="Text Box 71"/>
          <p:cNvSpPr txBox="1">
            <a:spLocks noChangeArrowheads="1"/>
          </p:cNvSpPr>
          <p:nvPr/>
        </p:nvSpPr>
        <p:spPr bwMode="auto">
          <a:xfrm>
            <a:off x="6350" y="755576"/>
            <a:ext cx="6838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505849" y="514496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endParaRPr lang="es-MX" sz="700" dirty="0">
              <a:latin typeface="Arial" charset="0"/>
              <a:cs typeface="Arial" charset="0"/>
            </a:endParaRPr>
          </a:p>
        </p:txBody>
      </p:sp>
      <p:sp>
        <p:nvSpPr>
          <p:cNvPr id="88" name="Rectángulo 87"/>
          <p:cNvSpPr/>
          <p:nvPr/>
        </p:nvSpPr>
        <p:spPr>
          <a:xfrm>
            <a:off x="498034" y="5262303"/>
            <a:ext cx="15706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Secretaria</a:t>
            </a:r>
            <a:endParaRPr 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4" name="Text Box 148">
            <a:extLst>
              <a:ext uri="{FF2B5EF4-FFF2-40B4-BE49-F238E27FC236}">
                <a16:creationId xmlns="" xmlns:a16="http://schemas.microsoft.com/office/drawing/2014/main" id="{61794D0A-966B-4B1A-83AE-5F42405D6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68" name="391 Conector recto"/>
          <p:cNvCxnSpPr>
            <a:cxnSpLocks noChangeShapeType="1"/>
          </p:cNvCxnSpPr>
          <p:nvPr/>
        </p:nvCxnSpPr>
        <p:spPr bwMode="auto">
          <a:xfrm>
            <a:off x="4808845" y="4657714"/>
            <a:ext cx="1602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0" name="391 Conector recto">
            <a:extLst>
              <a:ext uri="{FF2B5EF4-FFF2-40B4-BE49-F238E27FC236}">
                <a16:creationId xmlns="" xmlns:a16="http://schemas.microsoft.com/office/drawing/2014/main" id="{22E358E3-FB62-463E-97C8-3B3E258068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08845" y="4863468"/>
            <a:ext cx="1602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8" name="391 Conector recto">
            <a:extLst>
              <a:ext uri="{FF2B5EF4-FFF2-40B4-BE49-F238E27FC236}">
                <a16:creationId xmlns="" xmlns:a16="http://schemas.microsoft.com/office/drawing/2014/main" id="{5DD3A68B-ADA8-48DC-BA39-D91314E2D3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84949" y="4572000"/>
            <a:ext cx="15876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" name="391 Conector recto">
            <a:extLst>
              <a:ext uri="{FF2B5EF4-FFF2-40B4-BE49-F238E27FC236}">
                <a16:creationId xmlns="" xmlns:a16="http://schemas.microsoft.com/office/drawing/2014/main" id="{95893E37-E300-4944-B49F-86A9FC29A3C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3246" y="4776714"/>
            <a:ext cx="1602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4" name="Rectangle 30"/>
          <p:cNvSpPr>
            <a:spLocks noChangeArrowheads="1"/>
          </p:cNvSpPr>
          <p:nvPr/>
        </p:nvSpPr>
        <p:spPr bwMode="auto">
          <a:xfrm>
            <a:off x="4816045" y="5092222"/>
            <a:ext cx="1587600" cy="180000"/>
          </a:xfrm>
          <a:prstGeom prst="rect">
            <a:avLst/>
          </a:prstGeom>
          <a:ln>
            <a:solidFill>
              <a:srgbClr val="0070C0"/>
            </a:solidFill>
            <a:headEnd/>
            <a:tailEnd/>
          </a:ln>
          <a:effectLst>
            <a:outerShdw blurRad="50800" dist="38100" dir="2700000" algn="tl" rotWithShape="0">
              <a:srgbClr val="0070C0">
                <a:alpha val="40000"/>
              </a:srgb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s-ES_tradnl" sz="1244" dirty="0">
              <a:cs typeface="Arial" charset="0"/>
            </a:endParaRPr>
          </a:p>
          <a:p>
            <a:pPr algn="ctr"/>
            <a:endParaRPr lang="es-MX" sz="1244" dirty="0">
              <a:cs typeface="Arial" charset="0"/>
            </a:endParaRPr>
          </a:p>
          <a:p>
            <a:pPr algn="ctr"/>
            <a:endParaRPr lang="es-MX" sz="1244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56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Conector recto 125"/>
          <p:cNvCxnSpPr/>
          <p:nvPr/>
        </p:nvCxnSpPr>
        <p:spPr>
          <a:xfrm>
            <a:off x="4817199" y="628710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5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3" name="Conector recto 152"/>
          <p:cNvCxnSpPr/>
          <p:nvPr/>
        </p:nvCxnSpPr>
        <p:spPr>
          <a:xfrm>
            <a:off x="838219" y="4536895"/>
            <a:ext cx="0" cy="83554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Rectangle 9"/>
          <p:cNvSpPr>
            <a:spLocks noChangeArrowheads="1"/>
          </p:cNvSpPr>
          <p:nvPr/>
        </p:nvSpPr>
        <p:spPr bwMode="auto">
          <a:xfrm>
            <a:off x="3433706" y="602274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61" name="Conector recto 60"/>
          <p:cNvCxnSpPr/>
          <p:nvPr/>
        </p:nvCxnSpPr>
        <p:spPr>
          <a:xfrm>
            <a:off x="4817199" y="5687252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Rectangle 9"/>
          <p:cNvSpPr>
            <a:spLocks noChangeArrowheads="1"/>
          </p:cNvSpPr>
          <p:nvPr/>
        </p:nvSpPr>
        <p:spPr bwMode="auto">
          <a:xfrm>
            <a:off x="3438477" y="5313679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1" name="Conector recto 130">
            <a:extLst>
              <a:ext uri="{FF2B5EF4-FFF2-40B4-BE49-F238E27FC236}">
                <a16:creationId xmlns="" xmlns:a16="http://schemas.microsoft.com/office/drawing/2014/main" id="{907B0FCC-EDAA-42E8-AD07-EB2BB2961384}"/>
              </a:ext>
            </a:extLst>
          </p:cNvPr>
          <p:cNvCxnSpPr/>
          <p:nvPr/>
        </p:nvCxnSpPr>
        <p:spPr>
          <a:xfrm>
            <a:off x="6515325" y="6097984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Conector recto 137"/>
          <p:cNvCxnSpPr/>
          <p:nvPr/>
        </p:nvCxnSpPr>
        <p:spPr>
          <a:xfrm>
            <a:off x="3079206" y="6741517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Rectangle 9">
            <a:extLst>
              <a:ext uri="{FF2B5EF4-FFF2-40B4-BE49-F238E27FC236}">
                <a16:creationId xmlns="" xmlns:a16="http://schemas.microsoft.com/office/drawing/2014/main" id="{03CBEB8E-B16D-468B-BD74-8B188A9A5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433" y="6448060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35" name="Conector recto 134"/>
          <p:cNvCxnSpPr/>
          <p:nvPr/>
        </p:nvCxnSpPr>
        <p:spPr>
          <a:xfrm>
            <a:off x="3079206" y="56306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3079206" y="512205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Conector recto 99"/>
          <p:cNvCxnSpPr/>
          <p:nvPr/>
        </p:nvCxnSpPr>
        <p:spPr>
          <a:xfrm>
            <a:off x="1587226" y="3580406"/>
            <a:ext cx="19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ector recto 100"/>
          <p:cNvCxnSpPr/>
          <p:nvPr/>
        </p:nvCxnSpPr>
        <p:spPr>
          <a:xfrm>
            <a:off x="6515006" y="5546605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/>
          <p:cNvCxnSpPr/>
          <p:nvPr/>
        </p:nvCxnSpPr>
        <p:spPr>
          <a:xfrm>
            <a:off x="6451779" y="5470929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/>
          <p:cNvCxnSpPr/>
          <p:nvPr/>
        </p:nvCxnSpPr>
        <p:spPr>
          <a:xfrm>
            <a:off x="6515325" y="4978173"/>
            <a:ext cx="31115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/>
          <p:cNvCxnSpPr/>
          <p:nvPr/>
        </p:nvCxnSpPr>
        <p:spPr>
          <a:xfrm>
            <a:off x="4817199" y="5028005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Conector recto 39"/>
          <p:cNvCxnSpPr/>
          <p:nvPr/>
        </p:nvCxnSpPr>
        <p:spPr>
          <a:xfrm flipH="1">
            <a:off x="249215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 flipH="1">
            <a:off x="4227506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cto 37"/>
          <p:cNvCxnSpPr/>
          <p:nvPr/>
        </p:nvCxnSpPr>
        <p:spPr>
          <a:xfrm flipH="1">
            <a:off x="5949894" y="4535867"/>
            <a:ext cx="0" cy="3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567295" y="1684840"/>
            <a:ext cx="0" cy="284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439236" y="476157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5172869" y="532042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1719792" y="475100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51" name="Rectangle 9"/>
          <p:cNvSpPr>
            <a:spLocks noChangeArrowheads="1"/>
          </p:cNvSpPr>
          <p:nvPr/>
        </p:nvSpPr>
        <p:spPr bwMode="auto">
          <a:xfrm>
            <a:off x="72263" y="4738579"/>
            <a:ext cx="1589336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400000"/>
              </a:lnSpc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838219" y="4536305"/>
            <a:ext cx="511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5169278" y="47493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5080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9" name="Rectangle 9"/>
          <p:cNvSpPr>
            <a:spLocks noChangeArrowheads="1"/>
          </p:cNvSpPr>
          <p:nvPr/>
        </p:nvSpPr>
        <p:spPr bwMode="auto">
          <a:xfrm>
            <a:off x="2774341" y="382410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dirty="0"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75" name="Grupo 74"/>
          <p:cNvGrpSpPr/>
          <p:nvPr/>
        </p:nvGrpSpPr>
        <p:grpSpPr>
          <a:xfrm>
            <a:off x="1915895" y="8246855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16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 base.          </a:t>
              </a:r>
              <a:endParaRPr lang="es-ES_tradnl" sz="700" dirty="0">
                <a:solidFill>
                  <a:schemeClr val="accent1">
                    <a:lumMod val="75000"/>
                  </a:schemeClr>
                </a:solidFill>
                <a:latin typeface="Literata" pitchFamily="2" charset="0"/>
              </a:endParaRP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 smtClean="0">
                  <a:latin typeface="Literata" pitchFamily="2" charset="0"/>
                </a:rPr>
                <a:t>20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59" name="Conector recto 58"/>
          <p:cNvCxnSpPr>
            <a:cxnSpLocks/>
          </p:cNvCxnSpPr>
          <p:nvPr/>
        </p:nvCxnSpPr>
        <p:spPr>
          <a:xfrm flipH="1">
            <a:off x="5128017" y="5027100"/>
            <a:ext cx="1" cy="12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/>
          <p:cNvCxnSpPr>
            <a:cxnSpLocks/>
          </p:cNvCxnSpPr>
          <p:nvPr/>
        </p:nvCxnSpPr>
        <p:spPr>
          <a:xfrm flipH="1">
            <a:off x="6826156" y="4978540"/>
            <a:ext cx="5434" cy="112027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2773655" y="3890279"/>
            <a:ext cx="1607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Recursos Financieros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74651" y="4854343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Contabilidad General 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1719617" y="4820546"/>
            <a:ext cx="1618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Contabilidad de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y Planteles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3467244" y="4870880"/>
            <a:ext cx="158700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Encargado de Tesorería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5169278" y="5470929"/>
            <a:ext cx="15894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Ingresos  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5176468" y="4891613"/>
            <a:ext cx="161644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Ingresos</a:t>
            </a:r>
          </a:p>
        </p:txBody>
      </p:sp>
      <p:sp>
        <p:nvSpPr>
          <p:cNvPr id="90" name="Rectangle 9"/>
          <p:cNvSpPr>
            <a:spLocks noChangeArrowheads="1"/>
          </p:cNvSpPr>
          <p:nvPr/>
        </p:nvSpPr>
        <p:spPr bwMode="auto">
          <a:xfrm>
            <a:off x="2766329" y="141941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"/>
          <p:cNvSpPr>
            <a:spLocks noChangeArrowheads="1"/>
          </p:cNvSpPr>
          <p:nvPr/>
        </p:nvSpPr>
        <p:spPr bwMode="auto">
          <a:xfrm>
            <a:off x="2773655" y="200269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9"/>
          <p:cNvSpPr>
            <a:spLocks noChangeArrowheads="1"/>
          </p:cNvSpPr>
          <p:nvPr/>
        </p:nvSpPr>
        <p:spPr bwMode="auto">
          <a:xfrm>
            <a:off x="2781330" y="281873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5" name="Rectángulo 94"/>
          <p:cNvSpPr/>
          <p:nvPr/>
        </p:nvSpPr>
        <p:spPr>
          <a:xfrm>
            <a:off x="2789007" y="1529582"/>
            <a:ext cx="157224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2761014" y="2121337"/>
            <a:ext cx="16100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</a:t>
            </a: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 Administrativa 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2789007" y="2916222"/>
            <a:ext cx="15799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02" name="Conector recto 101"/>
          <p:cNvCxnSpPr/>
          <p:nvPr/>
        </p:nvCxnSpPr>
        <p:spPr>
          <a:xfrm>
            <a:off x="1480387" y="2649010"/>
            <a:ext cx="370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9"/>
          <p:cNvSpPr>
            <a:spLocks noChangeArrowheads="1"/>
          </p:cNvSpPr>
          <p:nvPr/>
        </p:nvSpPr>
        <p:spPr bwMode="auto">
          <a:xfrm>
            <a:off x="81969" y="2427457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5184329" y="2423321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5180695" y="2495963"/>
            <a:ext cx="1497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 smtClean="0">
                <a:latin typeface="Literata" pitchFamily="2" charset="0"/>
                <a:cs typeface="Arial" panose="020B0604020202020204" pitchFamily="34" charset="0"/>
              </a:rPr>
              <a:t>Secretaria (o) de Director de Área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6" name="Rectangle 9"/>
          <p:cNvSpPr>
            <a:spLocks noChangeArrowheads="1"/>
          </p:cNvSpPr>
          <p:nvPr/>
        </p:nvSpPr>
        <p:spPr bwMode="auto">
          <a:xfrm>
            <a:off x="1722432" y="53887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18" name="Rectángulo 117"/>
          <p:cNvSpPr/>
          <p:nvPr/>
        </p:nvSpPr>
        <p:spPr>
          <a:xfrm>
            <a:off x="1702718" y="5434148"/>
            <a:ext cx="16855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Contabilidad de Dirección General y Planteles   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3433394" y="5309069"/>
            <a:ext cx="16025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en  Tesorería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23" name="Text Box 71"/>
          <p:cNvSpPr txBox="1">
            <a:spLocks noChangeArrowheads="1"/>
          </p:cNvSpPr>
          <p:nvPr/>
        </p:nvSpPr>
        <p:spPr bwMode="auto">
          <a:xfrm>
            <a:off x="49507" y="760898"/>
            <a:ext cx="6776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cxnSp>
        <p:nvCxnSpPr>
          <p:cNvPr id="142" name="Conector recto 141"/>
          <p:cNvCxnSpPr/>
          <p:nvPr/>
        </p:nvCxnSpPr>
        <p:spPr>
          <a:xfrm flipH="1">
            <a:off x="3390356" y="5122055"/>
            <a:ext cx="0" cy="162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Rectangle 9"/>
          <p:cNvSpPr>
            <a:spLocks noChangeArrowheads="1"/>
          </p:cNvSpPr>
          <p:nvPr/>
        </p:nvSpPr>
        <p:spPr bwMode="auto">
          <a:xfrm>
            <a:off x="62909" y="3370963"/>
            <a:ext cx="15084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45" name="Rectángulo 144"/>
          <p:cNvSpPr/>
          <p:nvPr/>
        </p:nvSpPr>
        <p:spPr>
          <a:xfrm>
            <a:off x="72263" y="3457000"/>
            <a:ext cx="15148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9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129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7" name="Rectángulo 136"/>
          <p:cNvSpPr/>
          <p:nvPr/>
        </p:nvSpPr>
        <p:spPr>
          <a:xfrm>
            <a:off x="1726928" y="6410841"/>
            <a:ext cx="1678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Auxiliar  en Contabilidad en  oficina Zona Huasteca  </a:t>
            </a:r>
          </a:p>
        </p:txBody>
      </p:sp>
      <p:cxnSp>
        <p:nvCxnSpPr>
          <p:cNvPr id="148" name="Conector recto 147"/>
          <p:cNvCxnSpPr/>
          <p:nvPr/>
        </p:nvCxnSpPr>
        <p:spPr>
          <a:xfrm>
            <a:off x="3081447" y="6150590"/>
            <a:ext cx="3111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Rectangle 9"/>
          <p:cNvSpPr>
            <a:spLocks noChangeArrowheads="1"/>
          </p:cNvSpPr>
          <p:nvPr/>
        </p:nvSpPr>
        <p:spPr bwMode="auto">
          <a:xfrm>
            <a:off x="1728433" y="591701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 rot="10800000" flipV="1">
            <a:off x="1730112" y="5966136"/>
            <a:ext cx="1577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Asistencia  en Contabilidad de Dirección General y Planteles   </a:t>
            </a:r>
          </a:p>
        </p:txBody>
      </p:sp>
      <p:sp>
        <p:nvSpPr>
          <p:cNvPr id="130" name="Rectangle 9"/>
          <p:cNvSpPr>
            <a:spLocks noChangeArrowheads="1"/>
          </p:cNvSpPr>
          <p:nvPr/>
        </p:nvSpPr>
        <p:spPr bwMode="auto">
          <a:xfrm>
            <a:off x="5176802" y="58731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84329" y="5990727"/>
            <a:ext cx="158007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</a:p>
        </p:txBody>
      </p:sp>
      <p:cxnSp>
        <p:nvCxnSpPr>
          <p:cNvPr id="159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55166" y="668139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1" name="259 Conector recto">
            <a:extLst>
              <a:ext uri="{FF2B5EF4-FFF2-40B4-BE49-F238E27FC236}">
                <a16:creationId xmlns="" xmlns:a16="http://schemas.microsoft.com/office/drawing/2014/main" id="{A47EE52C-FCB6-4224-8906-F23E7B76352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7547" y="5687252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3" name="259 Conector recto">
            <a:extLst>
              <a:ext uri="{FF2B5EF4-FFF2-40B4-BE49-F238E27FC236}">
                <a16:creationId xmlns="" xmlns:a16="http://schemas.microsoft.com/office/drawing/2014/main" id="{44078144-B4B4-4982-8953-57AF1E27F6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47547" y="548719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 Box 148">
            <a:extLst>
              <a:ext uri="{FF2B5EF4-FFF2-40B4-BE49-F238E27FC236}">
                <a16:creationId xmlns="" xmlns:a16="http://schemas.microsoft.com/office/drawing/2014/main" id="{683B6742-4D68-49FC-A8AE-0D4577F46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120" name="CuadroTexto 119"/>
          <p:cNvSpPr txBox="1"/>
          <p:nvPr/>
        </p:nvSpPr>
        <p:spPr>
          <a:xfrm>
            <a:off x="3435946" y="6126868"/>
            <a:ext cx="161643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Taquimecanógrafa</a:t>
            </a:r>
          </a:p>
        </p:txBody>
      </p:sp>
      <p:cxnSp>
        <p:nvCxnSpPr>
          <p:cNvPr id="127" name="259 Conector recto">
            <a:extLst>
              <a:ext uri="{FF2B5EF4-FFF2-40B4-BE49-F238E27FC236}">
                <a16:creationId xmlns="" xmlns:a16="http://schemas.microsoft.com/office/drawing/2014/main" id="{F7B556D8-7393-4B9D-ADA5-6826054E1EF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6670" y="6864023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0" name="Rectangle 9"/>
          <p:cNvSpPr>
            <a:spLocks noChangeArrowheads="1"/>
          </p:cNvSpPr>
          <p:nvPr/>
        </p:nvSpPr>
        <p:spPr bwMode="auto">
          <a:xfrm>
            <a:off x="72646" y="537243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164" name="Rectángulo 163"/>
          <p:cNvSpPr/>
          <p:nvPr/>
        </p:nvSpPr>
        <p:spPr>
          <a:xfrm>
            <a:off x="78520" y="5487197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Auxiliar Administrativo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74" name="Rectángulo 173"/>
          <p:cNvSpPr/>
          <p:nvPr/>
        </p:nvSpPr>
        <p:spPr>
          <a:xfrm>
            <a:off x="86624" y="2534834"/>
            <a:ext cx="157828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 smtClean="0">
                <a:latin typeface="Literata" pitchFamily="2" charset="0"/>
                <a:cs typeface="Arial" panose="020B0604020202020204" pitchFamily="34" charset="0"/>
              </a:rPr>
              <a:t>Chofer</a:t>
            </a:r>
            <a:endParaRPr lang="es-MX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637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Conector recto 99"/>
          <p:cNvCxnSpPr/>
          <p:nvPr/>
        </p:nvCxnSpPr>
        <p:spPr>
          <a:xfrm>
            <a:off x="4201537" y="4619269"/>
            <a:ext cx="0" cy="126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7" name="Imagen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0" name="Conector recto 159"/>
          <p:cNvCxnSpPr/>
          <p:nvPr/>
        </p:nvCxnSpPr>
        <p:spPr>
          <a:xfrm flipV="1">
            <a:off x="6715584" y="6579605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Conector recto 158"/>
          <p:cNvCxnSpPr/>
          <p:nvPr/>
        </p:nvCxnSpPr>
        <p:spPr>
          <a:xfrm flipV="1">
            <a:off x="6715584" y="5904039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Conector recto 160"/>
          <p:cNvCxnSpPr/>
          <p:nvPr/>
        </p:nvCxnSpPr>
        <p:spPr>
          <a:xfrm flipV="1">
            <a:off x="6715584" y="5035384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Conector recto 140"/>
          <p:cNvCxnSpPr/>
          <p:nvPr/>
        </p:nvCxnSpPr>
        <p:spPr>
          <a:xfrm flipV="1">
            <a:off x="5022737" y="6178913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 flipV="1">
            <a:off x="3303563" y="6479117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 flipV="1">
            <a:off x="3303563" y="5809959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 flipV="1">
            <a:off x="3298872" y="5040668"/>
            <a:ext cx="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="" xmlns:a16="http://schemas.microsoft.com/office/drawing/2014/main" id="{743DE2CC-E16B-474B-B94B-964265A3F7C6}"/>
              </a:ext>
            </a:extLst>
          </p:cNvPr>
          <p:cNvCxnSpPr>
            <a:cxnSpLocks/>
          </p:cNvCxnSpPr>
          <p:nvPr/>
        </p:nvCxnSpPr>
        <p:spPr>
          <a:xfrm>
            <a:off x="4337940" y="4619269"/>
            <a:ext cx="0" cy="1556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13317" y="488446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66" y="4871348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555548" y="4625734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765419" y="4878022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6814" y="4230861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9924" y="4088932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Asistente  en Recursos Humanos 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518290" y="4946012"/>
            <a:ext cx="158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Altas, Bajas y Actualización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 Datos ante el ISSSTE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17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00 </a:t>
              </a:r>
              <a:r>
                <a:rPr lang="es-ES_tradnl" sz="700" dirty="0">
                  <a:latin typeface="Literata" pitchFamily="2" charset="0"/>
                </a:rPr>
                <a:t>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1766410" y="4999874"/>
            <a:ext cx="1585618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Nombramientos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207857" y="4861644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Nómina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705501" y="345444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Depto. de Recursos Humanos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81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8064" y="503160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155" y="509181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3518" y="5500766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93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83559" y="596292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2" name="Rectángulo 71"/>
          <p:cNvSpPr/>
          <p:nvPr/>
        </p:nvSpPr>
        <p:spPr>
          <a:xfrm>
            <a:off x="61967" y="4830180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Selección y Contratación de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Personal Administrativo 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783559" y="5492577"/>
            <a:ext cx="16002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Auxiliar  </a:t>
            </a:r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en </a:t>
            </a:r>
            <a:r>
              <a:rPr lang="es-ES_tradnl" sz="700" b="1" dirty="0">
                <a:latin typeface="Literata" pitchFamily="2" charset="0"/>
                <a:cs typeface="Arial" panose="020B0604020202020204" pitchFamily="34" charset="0"/>
              </a:rPr>
              <a:t>Nombramientos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106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2065" y="627802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08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73518" y="567261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9" name="259 Conector recto">
            <a:extLst>
              <a:ext uri="{FF2B5EF4-FFF2-40B4-BE49-F238E27FC236}">
                <a16:creationId xmlns="" xmlns:a16="http://schemas.microsoft.com/office/drawing/2014/main" id="{A13B846F-4BE5-43C6-BF9A-6D5C4BC347A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77118" y="580676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0" name="Conector recto 119"/>
          <p:cNvCxnSpPr/>
          <p:nvPr/>
        </p:nvCxnSpPr>
        <p:spPr>
          <a:xfrm>
            <a:off x="3440421" y="5043587"/>
            <a:ext cx="10352" cy="1440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Rectángulo 123"/>
          <p:cNvSpPr/>
          <p:nvPr/>
        </p:nvSpPr>
        <p:spPr>
          <a:xfrm>
            <a:off x="1772064" y="6373136"/>
            <a:ext cx="157742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700" b="1" dirty="0" smtClean="0">
                <a:latin typeface="Literata" pitchFamily="2" charset="0"/>
                <a:cs typeface="Arial" panose="020B0604020202020204" pitchFamily="34" charset="0"/>
              </a:rPr>
              <a:t>Archivo de Recursos Humanos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26" name="Conector recto 125"/>
          <p:cNvCxnSpPr/>
          <p:nvPr/>
        </p:nvCxnSpPr>
        <p:spPr>
          <a:xfrm>
            <a:off x="4337940" y="4774913"/>
            <a:ext cx="828797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Conector recto 126"/>
          <p:cNvCxnSpPr/>
          <p:nvPr/>
        </p:nvCxnSpPr>
        <p:spPr>
          <a:xfrm>
            <a:off x="5166737" y="4774913"/>
            <a:ext cx="0" cy="1404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Rectangle 9"/>
          <p:cNvSpPr>
            <a:spLocks noChangeArrowheads="1"/>
          </p:cNvSpPr>
          <p:nvPr/>
        </p:nvSpPr>
        <p:spPr bwMode="auto">
          <a:xfrm>
            <a:off x="3517187" y="54540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2" name="Rectangle 9"/>
          <p:cNvSpPr>
            <a:spLocks noChangeArrowheads="1"/>
          </p:cNvSpPr>
          <p:nvPr/>
        </p:nvSpPr>
        <p:spPr bwMode="auto">
          <a:xfrm>
            <a:off x="3517187" y="6046601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137" name="Rectángulo 136"/>
          <p:cNvSpPr/>
          <p:nvPr/>
        </p:nvSpPr>
        <p:spPr>
          <a:xfrm>
            <a:off x="3470614" y="5513325"/>
            <a:ext cx="16609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600" b="1" dirty="0">
                <a:latin typeface="Literata" pitchFamily="2" charset="0"/>
                <a:cs typeface="Arial" panose="020B0604020202020204" pitchFamily="34" charset="0"/>
              </a:rPr>
              <a:t>Control de las  Comisiones de Seguridad y Salud en el trabajo y Riesgos en el trabajo  </a:t>
            </a:r>
          </a:p>
        </p:txBody>
      </p:sp>
      <p:sp>
        <p:nvSpPr>
          <p:cNvPr id="139" name="Rectángulo 138"/>
          <p:cNvSpPr/>
          <p:nvPr/>
        </p:nvSpPr>
        <p:spPr>
          <a:xfrm>
            <a:off x="3512528" y="6163892"/>
            <a:ext cx="16007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Pensiones y Jubilaciones  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42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1162" y="517734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1162" y="5337707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8" name="Rectangle 9"/>
          <p:cNvSpPr>
            <a:spLocks noChangeArrowheads="1"/>
          </p:cNvSpPr>
          <p:nvPr/>
        </p:nvSpPr>
        <p:spPr bwMode="auto">
          <a:xfrm>
            <a:off x="5214698" y="5600250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149" name="259 Conector recto">
            <a:extLst>
              <a:ext uri="{FF2B5EF4-FFF2-40B4-BE49-F238E27FC236}">
                <a16:creationId xmlns="" xmlns:a16="http://schemas.microsoft.com/office/drawing/2014/main" id="{84ECADDD-C786-4E87-B083-61D392E742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8064" y="590403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5663" y="572353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259 Conector recto">
            <a:extLst>
              <a:ext uri="{FF2B5EF4-FFF2-40B4-BE49-F238E27FC236}">
                <a16:creationId xmlns="" xmlns:a16="http://schemas.microsoft.com/office/drawing/2014/main" id="{FC48A8E6-5A06-403A-A27F-13640BF14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18064" y="6067451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1" name="Rectángulo 150"/>
          <p:cNvSpPr/>
          <p:nvPr/>
        </p:nvSpPr>
        <p:spPr>
          <a:xfrm>
            <a:off x="5204875" y="5556450"/>
            <a:ext cx="159557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Auxiliar de  Nómina</a:t>
            </a:r>
          </a:p>
        </p:txBody>
      </p:sp>
      <p:sp>
        <p:nvSpPr>
          <p:cNvPr id="154" name="Rectangle 9"/>
          <p:cNvSpPr>
            <a:spLocks noChangeArrowheads="1"/>
          </p:cNvSpPr>
          <p:nvPr/>
        </p:nvSpPr>
        <p:spPr bwMode="auto">
          <a:xfrm>
            <a:off x="5214698" y="631987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921" dir="27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b="1" dirty="0">
              <a:cs typeface="Arial" panose="020B0604020202020204" pitchFamily="34" charset="0"/>
            </a:endParaRPr>
          </a:p>
        </p:txBody>
      </p:sp>
      <p:sp>
        <p:nvSpPr>
          <p:cNvPr id="155" name="Rectángulo 154"/>
          <p:cNvSpPr/>
          <p:nvPr/>
        </p:nvSpPr>
        <p:spPr>
          <a:xfrm>
            <a:off x="5164024" y="6457259"/>
            <a:ext cx="168864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Control de Asistencia y Puntualidad </a:t>
            </a:r>
            <a:endParaRPr lang="es-MX" sz="700" dirty="0">
              <a:latin typeface="Literata" pitchFamily="2" charset="0"/>
            </a:endParaRPr>
          </a:p>
        </p:txBody>
      </p:sp>
      <p:cxnSp>
        <p:nvCxnSpPr>
          <p:cNvPr id="158" name="Conector recto 157"/>
          <p:cNvCxnSpPr/>
          <p:nvPr/>
        </p:nvCxnSpPr>
        <p:spPr>
          <a:xfrm>
            <a:off x="6860351" y="5031605"/>
            <a:ext cx="0" cy="154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157 Rectángulo">
            <a:extLst>
              <a:ext uri="{FF2B5EF4-FFF2-40B4-BE49-F238E27FC236}">
                <a16:creationId xmlns="" xmlns:a16="http://schemas.microsoft.com/office/drawing/2014/main" id="{D3E5E36E-9041-4431-BF78-4010A7E74865}"/>
              </a:ext>
            </a:extLst>
          </p:cNvPr>
          <p:cNvSpPr/>
          <p:nvPr/>
        </p:nvSpPr>
        <p:spPr>
          <a:xfrm>
            <a:off x="62835" y="539380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9A0000"/>
            </a:solidFill>
            <a:prstDash val="dash"/>
          </a:ln>
          <a:effectLst>
            <a:outerShdw blurRad="50800" dist="38100" dir="2700000" algn="tl" rotWithShape="0">
              <a:srgbClr val="9A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5407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n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Conector recto 86">
            <a:extLst>
              <a:ext uri="{FF2B5EF4-FFF2-40B4-BE49-F238E27FC236}">
                <a16:creationId xmlns="" xmlns:a16="http://schemas.microsoft.com/office/drawing/2014/main" id="{9BBBB099-7B0E-4F16-9205-6BC6BE111FDE}"/>
              </a:ext>
            </a:extLst>
          </p:cNvPr>
          <p:cNvCxnSpPr>
            <a:cxnSpLocks/>
          </p:cNvCxnSpPr>
          <p:nvPr/>
        </p:nvCxnSpPr>
        <p:spPr>
          <a:xfrm flipH="1">
            <a:off x="1799272" y="4619269"/>
            <a:ext cx="6162" cy="1980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Conector recto 73"/>
          <p:cNvCxnSpPr>
            <a:cxnSpLocks/>
          </p:cNvCxnSpPr>
          <p:nvPr/>
        </p:nvCxnSpPr>
        <p:spPr>
          <a:xfrm>
            <a:off x="868693" y="5440999"/>
            <a:ext cx="0" cy="31394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ector recto 98">
            <a:extLst>
              <a:ext uri="{FF2B5EF4-FFF2-40B4-BE49-F238E27FC236}">
                <a16:creationId xmlns="" xmlns:a16="http://schemas.microsoft.com/office/drawing/2014/main" id="{743DE2CC-E16B-474B-B94B-964265A3F7C6}"/>
              </a:ext>
            </a:extLst>
          </p:cNvPr>
          <p:cNvCxnSpPr>
            <a:cxnSpLocks/>
          </p:cNvCxnSpPr>
          <p:nvPr/>
        </p:nvCxnSpPr>
        <p:spPr>
          <a:xfrm>
            <a:off x="4321156" y="4625734"/>
            <a:ext cx="0" cy="11356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Rectangle 9">
            <a:extLst>
              <a:ext uri="{FF2B5EF4-FFF2-40B4-BE49-F238E27FC236}">
                <a16:creationId xmlns="" xmlns:a16="http://schemas.microsoft.com/office/drawing/2014/main" id="{3342AE69-7C6F-410B-8FFE-80BF12986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5568" y="558875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3523789" y="4881018"/>
            <a:ext cx="1587600" cy="54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cxnSp>
        <p:nvCxnSpPr>
          <p:cNvPr id="51" name="Conector recto 50"/>
          <p:cNvCxnSpPr>
            <a:cxnSpLocks/>
          </p:cNvCxnSpPr>
          <p:nvPr/>
        </p:nvCxnSpPr>
        <p:spPr>
          <a:xfrm>
            <a:off x="1810450" y="6818160"/>
            <a:ext cx="0" cy="55647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865155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Rectangle 76">
            <a:extLst>
              <a:ext uri="{FF2B5EF4-FFF2-40B4-BE49-F238E27FC236}">
                <a16:creationId xmlns="" xmlns:a16="http://schemas.microsoft.com/office/drawing/2014/main" id="{9AF60E6A-66A9-4FE7-860C-3418758D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49" y="4879190"/>
            <a:ext cx="1587600" cy="54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"/>
          <p:cNvSpPr>
            <a:spLocks noChangeArrowheads="1"/>
          </p:cNvSpPr>
          <p:nvPr/>
        </p:nvSpPr>
        <p:spPr bwMode="auto">
          <a:xfrm>
            <a:off x="138277" y="57171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4" name="Rectangle 9"/>
          <p:cNvSpPr>
            <a:spLocks noChangeArrowheads="1"/>
          </p:cNvSpPr>
          <p:nvPr/>
        </p:nvSpPr>
        <p:spPr bwMode="auto">
          <a:xfrm>
            <a:off x="1007125" y="718952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33" name="Conector recto 132"/>
          <p:cNvCxnSpPr/>
          <p:nvPr/>
        </p:nvCxnSpPr>
        <p:spPr>
          <a:xfrm>
            <a:off x="5940456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2654814" y="4619269"/>
            <a:ext cx="0" cy="61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5209440" y="487134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96" name="Rectangle 76"/>
          <p:cNvSpPr>
            <a:spLocks noChangeArrowheads="1"/>
          </p:cNvSpPr>
          <p:nvPr/>
        </p:nvSpPr>
        <p:spPr bwMode="auto">
          <a:xfrm>
            <a:off x="4396819" y="3930357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578" name="336 Conector recto"/>
          <p:cNvCxnSpPr>
            <a:cxnSpLocks noChangeShapeType="1"/>
          </p:cNvCxnSpPr>
          <p:nvPr/>
        </p:nvCxnSpPr>
        <p:spPr bwMode="auto">
          <a:xfrm>
            <a:off x="3443730" y="2141734"/>
            <a:ext cx="0" cy="2484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865155" y="4619269"/>
            <a:ext cx="507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Rectangle 9"/>
          <p:cNvSpPr>
            <a:spLocks noChangeArrowheads="1"/>
          </p:cNvSpPr>
          <p:nvPr/>
        </p:nvSpPr>
        <p:spPr bwMode="auto">
          <a:xfrm>
            <a:off x="2705501" y="332858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01" name="Rectangle 76"/>
          <p:cNvSpPr>
            <a:spLocks noChangeArrowheads="1"/>
          </p:cNvSpPr>
          <p:nvPr/>
        </p:nvSpPr>
        <p:spPr bwMode="auto">
          <a:xfrm>
            <a:off x="1849474" y="4885575"/>
            <a:ext cx="1587600" cy="450000"/>
          </a:xfrm>
          <a:prstGeom prst="rect">
            <a:avLst/>
          </a:prstGeom>
          <a:solidFill>
            <a:schemeClr val="bg1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284" name="Conector recto 283"/>
          <p:cNvCxnSpPr/>
          <p:nvPr/>
        </p:nvCxnSpPr>
        <p:spPr>
          <a:xfrm flipV="1">
            <a:off x="3443730" y="4155356"/>
            <a:ext cx="936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398915" y="4055329"/>
            <a:ext cx="1600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Secretaria</a:t>
            </a:r>
            <a:r>
              <a:rPr lang="es-MX" sz="700" b="1" dirty="0"/>
              <a:t> 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3480198" y="4864861"/>
            <a:ext cx="16948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Control Patrimonial </a:t>
            </a:r>
          </a:p>
        </p:txBody>
      </p:sp>
      <p:grpSp>
        <p:nvGrpSpPr>
          <p:cNvPr id="110" name="Grupo 109"/>
          <p:cNvGrpSpPr/>
          <p:nvPr/>
        </p:nvGrpSpPr>
        <p:grpSpPr>
          <a:xfrm>
            <a:off x="1912913" y="8239757"/>
            <a:ext cx="2170112" cy="584200"/>
            <a:chOff x="1268413" y="8101013"/>
            <a:chExt cx="2170112" cy="584200"/>
          </a:xfrm>
        </p:grpSpPr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11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09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03 Puesto de  base</a:t>
              </a:r>
              <a:r>
                <a:rPr lang="es-ES_tradnl" sz="800" dirty="0">
                  <a:latin typeface="Arial" panose="020B0604020202020204" pitchFamily="34" charset="0"/>
                </a:rPr>
                <a:t>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800" dirty="0">
                  <a:latin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</a:rPr>
                <a:t>Total </a:t>
              </a:r>
              <a:r>
                <a:rPr lang="es-MX" sz="700" b="1" i="1" dirty="0">
                  <a:latin typeface="Literata" pitchFamily="2" charset="0"/>
                </a:rPr>
                <a:t>: 12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11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9" name="Rectángulo 8"/>
          <p:cNvSpPr/>
          <p:nvPr/>
        </p:nvSpPr>
        <p:spPr>
          <a:xfrm>
            <a:off x="1845491" y="4943987"/>
            <a:ext cx="16243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Mantenimiento a la Infraestructura 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213040" y="5010233"/>
            <a:ext cx="15840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Tiendas Escolares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683901" y="3438895"/>
            <a:ext cx="164267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 smtClean="0">
                <a:latin typeface="Literata" pitchFamily="2" charset="0"/>
                <a:cs typeface="Arial" panose="020B0604020202020204" pitchFamily="34" charset="0"/>
              </a:rPr>
              <a:t>Depto. de Recursos Materiales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2" name="Rectangle 9"/>
          <p:cNvSpPr>
            <a:spLocks noChangeArrowheads="1"/>
          </p:cNvSpPr>
          <p:nvPr/>
        </p:nvSpPr>
        <p:spPr bwMode="auto">
          <a:xfrm>
            <a:off x="2667211" y="154021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9"/>
          <p:cNvSpPr>
            <a:spLocks noChangeArrowheads="1"/>
          </p:cNvSpPr>
          <p:nvPr/>
        </p:nvSpPr>
        <p:spPr bwMode="auto">
          <a:xfrm>
            <a:off x="2661801" y="209933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2662939" y="265641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7" name="Rectángulo 66"/>
          <p:cNvSpPr/>
          <p:nvPr/>
        </p:nvSpPr>
        <p:spPr>
          <a:xfrm>
            <a:off x="2657689" y="1638650"/>
            <a:ext cx="15971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2667209" y="2217070"/>
            <a:ext cx="158760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9" name="Rectángulo 68"/>
          <p:cNvSpPr/>
          <p:nvPr/>
        </p:nvSpPr>
        <p:spPr>
          <a:xfrm>
            <a:off x="2674550" y="2765102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6" name="Text Box 71"/>
          <p:cNvSpPr txBox="1">
            <a:spLocks noChangeArrowheads="1"/>
          </p:cNvSpPr>
          <p:nvPr/>
        </p:nvSpPr>
        <p:spPr bwMode="auto">
          <a:xfrm>
            <a:off x="31404" y="760898"/>
            <a:ext cx="67879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7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7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09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</a:t>
            </a:r>
          </a:p>
        </p:txBody>
      </p:sp>
      <p:cxnSp>
        <p:nvCxnSpPr>
          <p:cNvPr id="75" name="259 Conector recto">
            <a:extLst>
              <a:ext uri="{FF2B5EF4-FFF2-40B4-BE49-F238E27FC236}">
                <a16:creationId xmlns="" xmlns:a16="http://schemas.microsoft.com/office/drawing/2014/main" id="{D7CD400E-287A-4CF8-8DE4-5104493FC6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3747" y="527406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2" name="259 Conector recto">
            <a:extLst>
              <a:ext uri="{FF2B5EF4-FFF2-40B4-BE49-F238E27FC236}">
                <a16:creationId xmlns="" xmlns:a16="http://schemas.microsoft.com/office/drawing/2014/main" id="{1D0E6E69-376D-405F-9E7D-A52681D975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5125" y="5059251"/>
            <a:ext cx="1620000" cy="4012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" name="259 Conector recto">
            <a:extLst>
              <a:ext uri="{FF2B5EF4-FFF2-40B4-BE49-F238E27FC236}">
                <a16:creationId xmlns="" xmlns:a16="http://schemas.microsoft.com/office/drawing/2014/main" id="{74012950-70AA-4D6E-93BB-B080C72C3E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36024" y="5237602"/>
            <a:ext cx="160771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6" name="259 Conector recto">
            <a:extLst>
              <a:ext uri="{FF2B5EF4-FFF2-40B4-BE49-F238E27FC236}">
                <a16:creationId xmlns="" xmlns:a16="http://schemas.microsoft.com/office/drawing/2014/main" id="{1878C576-31FF-4A2A-ABA4-2336B016E8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90" y="506692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8" name="Text Box 148">
            <a:extLst>
              <a:ext uri="{FF2B5EF4-FFF2-40B4-BE49-F238E27FC236}">
                <a16:creationId xmlns="" xmlns:a16="http://schemas.microsoft.com/office/drawing/2014/main" id="{7078731A-1B05-4551-AF03-9202FAB1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9" name="Rectángulo 88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3536024" y="5672477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Apoyo en Control Patrimonial </a:t>
            </a:r>
          </a:p>
        </p:txBody>
      </p:sp>
      <p:sp>
        <p:nvSpPr>
          <p:cNvPr id="91" name="Rectangle 9">
            <a:extLst>
              <a:ext uri="{FF2B5EF4-FFF2-40B4-BE49-F238E27FC236}">
                <a16:creationId xmlns="" xmlns:a16="http://schemas.microsoft.com/office/drawing/2014/main" id="{CFD6849E-DB83-4598-8E11-5441FBF05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9085" y="658441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cs typeface="Arial" panose="020B0604020202020204" pitchFamily="34" charset="0"/>
            </a:endParaRPr>
          </a:p>
        </p:txBody>
      </p:sp>
      <p:sp>
        <p:nvSpPr>
          <p:cNvPr id="73" name="Rectángulo 72"/>
          <p:cNvSpPr/>
          <p:nvPr/>
        </p:nvSpPr>
        <p:spPr>
          <a:xfrm>
            <a:off x="1020463" y="6699374"/>
            <a:ext cx="159886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Almacén</a:t>
            </a:r>
          </a:p>
        </p:txBody>
      </p:sp>
      <p:sp>
        <p:nvSpPr>
          <p:cNvPr id="101" name="Rectángulo 100"/>
          <p:cNvSpPr/>
          <p:nvPr/>
        </p:nvSpPr>
        <p:spPr>
          <a:xfrm>
            <a:off x="1009375" y="7293362"/>
            <a:ext cx="16099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Auxiliar en Almacén</a:t>
            </a:r>
          </a:p>
        </p:txBody>
      </p:sp>
      <p:sp>
        <p:nvSpPr>
          <p:cNvPr id="104" name="Rectángulo 103">
            <a:extLst>
              <a:ext uri="{FF2B5EF4-FFF2-40B4-BE49-F238E27FC236}">
                <a16:creationId xmlns="" xmlns:a16="http://schemas.microsoft.com/office/drawing/2014/main" id="{1476AD1C-31A9-4BCC-A747-DA3C1208015E}"/>
              </a:ext>
            </a:extLst>
          </p:cNvPr>
          <p:cNvSpPr/>
          <p:nvPr/>
        </p:nvSpPr>
        <p:spPr>
          <a:xfrm>
            <a:off x="132503" y="5803815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Taquimecanógrafa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131947" y="4863208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Compras </a:t>
            </a:r>
          </a:p>
        </p:txBody>
      </p:sp>
    </p:spTree>
    <p:extLst>
      <p:ext uri="{BB962C8B-B14F-4D97-AF65-F5344CB8AC3E}">
        <p14:creationId xmlns:p14="http://schemas.microsoft.com/office/powerpoint/2010/main" val="1635519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336 Conector recto"/>
          <p:cNvCxnSpPr>
            <a:cxnSpLocks noChangeShapeType="1"/>
          </p:cNvCxnSpPr>
          <p:nvPr/>
        </p:nvCxnSpPr>
        <p:spPr bwMode="auto">
          <a:xfrm flipH="1" flipV="1">
            <a:off x="3439013" y="4138134"/>
            <a:ext cx="1800709" cy="17897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Rectangle 9"/>
          <p:cNvSpPr>
            <a:spLocks noChangeArrowheads="1"/>
          </p:cNvSpPr>
          <p:nvPr/>
        </p:nvSpPr>
        <p:spPr bwMode="auto">
          <a:xfrm>
            <a:off x="4252379" y="394996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/>
          <p:cNvCxnSpPr/>
          <p:nvPr/>
        </p:nvCxnSpPr>
        <p:spPr>
          <a:xfrm>
            <a:off x="5793576" y="4718420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336 Conector recto"/>
          <p:cNvCxnSpPr>
            <a:cxnSpLocks noChangeShapeType="1"/>
          </p:cNvCxnSpPr>
          <p:nvPr/>
        </p:nvCxnSpPr>
        <p:spPr bwMode="auto">
          <a:xfrm flipH="1" flipV="1">
            <a:off x="6252929" y="5199124"/>
            <a:ext cx="252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29000" y="2099265"/>
            <a:ext cx="0" cy="262800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2646561" y="3170353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2655287" y="4979062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4912863" y="498574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68" name="336 Conector recto"/>
          <p:cNvCxnSpPr>
            <a:cxnSpLocks noChangeShapeType="1"/>
          </p:cNvCxnSpPr>
          <p:nvPr/>
        </p:nvCxnSpPr>
        <p:spPr bwMode="auto">
          <a:xfrm flipH="1" flipV="1">
            <a:off x="1185576" y="4720420"/>
            <a:ext cx="4608000" cy="0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7269" y="8259612"/>
            <a:ext cx="2170112" cy="553998"/>
            <a:chOff x="1268413" y="8101013"/>
            <a:chExt cx="2170112" cy="553998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07 Puesto de confianza</a:t>
              </a:r>
              <a:endParaRPr lang="es-ES_tradnl" sz="700" u="sng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01 Puesto de  base.          </a:t>
              </a:r>
            </a:p>
            <a:p>
              <a:pPr algn="just">
                <a:defRPr/>
              </a:pPr>
              <a:endParaRPr lang="es-MX" sz="800" dirty="0">
                <a:latin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 : </a:t>
              </a:r>
              <a:r>
                <a:rPr lang="es-MX" sz="700" b="1" i="1" dirty="0">
                  <a:latin typeface="Literata" pitchFamily="2" charset="0"/>
                </a:rPr>
                <a:t>08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cxnSp>
        <p:nvCxnSpPr>
          <p:cNvPr id="47" name="Conector recto 46"/>
          <p:cNvCxnSpPr>
            <a:cxnSpLocks/>
          </p:cNvCxnSpPr>
          <p:nvPr/>
        </p:nvCxnSpPr>
        <p:spPr>
          <a:xfrm>
            <a:off x="1177614" y="4718420"/>
            <a:ext cx="34701" cy="21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48"/>
          <p:cNvCxnSpPr>
            <a:cxnSpLocks/>
          </p:cNvCxnSpPr>
          <p:nvPr/>
        </p:nvCxnSpPr>
        <p:spPr>
          <a:xfrm>
            <a:off x="3429000" y="4720420"/>
            <a:ext cx="0" cy="21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650826" y="3280097"/>
            <a:ext cx="158333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Informática 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242886" y="4023892"/>
            <a:ext cx="159709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Asistente en Informática  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2648877" y="5025730"/>
            <a:ext cx="1617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Centro de Datos 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 Telecomunicaciones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758244" y="5104034"/>
            <a:ext cx="189683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Mantenimiento a Equipo de Cómputo</a:t>
            </a:r>
          </a:p>
        </p:txBody>
      </p:sp>
      <p:sp>
        <p:nvSpPr>
          <p:cNvPr id="71" name="Rectangle 9"/>
          <p:cNvSpPr>
            <a:spLocks noChangeArrowheads="1"/>
          </p:cNvSpPr>
          <p:nvPr/>
        </p:nvSpPr>
        <p:spPr bwMode="auto">
          <a:xfrm>
            <a:off x="2651971" y="135733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9"/>
          <p:cNvSpPr>
            <a:spLocks noChangeArrowheads="1"/>
          </p:cNvSpPr>
          <p:nvPr/>
        </p:nvSpPr>
        <p:spPr bwMode="auto">
          <a:xfrm>
            <a:off x="2646561" y="191645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2647699" y="247353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2664778" y="1455770"/>
            <a:ext cx="157810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2664779" y="2034190"/>
            <a:ext cx="158760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2646561" y="2582222"/>
            <a:ext cx="16350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70" name="Text Box 71"/>
          <p:cNvSpPr txBox="1">
            <a:spLocks noChangeArrowheads="1"/>
          </p:cNvSpPr>
          <p:nvPr/>
        </p:nvSpPr>
        <p:spPr bwMode="auto">
          <a:xfrm>
            <a:off x="6350" y="760898"/>
            <a:ext cx="6845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81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84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86" name="Rectangle 9"/>
          <p:cNvSpPr>
            <a:spLocks noChangeArrowheads="1"/>
          </p:cNvSpPr>
          <p:nvPr/>
        </p:nvSpPr>
        <p:spPr bwMode="auto">
          <a:xfrm>
            <a:off x="437826" y="6089180"/>
            <a:ext cx="1587600" cy="612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1093336" y="6039671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439008" y="5500474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1083976" y="5510775"/>
            <a:ext cx="210314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431116" y="5501008"/>
            <a:ext cx="1603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cs typeface="Arial" panose="020B0604020202020204" pitchFamily="34" charset="0"/>
              </a:rPr>
              <a:t> </a:t>
            </a:r>
            <a:endParaRPr lang="es-ES_tradnl" altLang="es-MX" sz="700" b="1" dirty="0">
              <a:cs typeface="Arial" panose="020B0604020202020204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32758" y="497042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33623" y="5083755"/>
            <a:ext cx="1576854" cy="1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Soporte a Recursos Humanos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cxnSp>
        <p:nvCxnSpPr>
          <p:cNvPr id="113" name="259 Conector recto">
            <a:extLst>
              <a:ext uri="{FF2B5EF4-FFF2-40B4-BE49-F238E27FC236}">
                <a16:creationId xmlns="" xmlns:a16="http://schemas.microsoft.com/office/drawing/2014/main" id="{8B80DBB3-4A17-44FC-A4E6-72F04C57A8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6358" y="6239726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3" name="Text Box 148">
            <a:extLst>
              <a:ext uri="{FF2B5EF4-FFF2-40B4-BE49-F238E27FC236}">
                <a16:creationId xmlns="" xmlns:a16="http://schemas.microsoft.com/office/drawing/2014/main" id="{261FEED4-009E-421D-BAE8-E0423B19F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80" name="Rectangle 9"/>
          <p:cNvSpPr>
            <a:spLocks noChangeArrowheads="1"/>
          </p:cNvSpPr>
          <p:nvPr/>
        </p:nvSpPr>
        <p:spPr bwMode="auto">
          <a:xfrm>
            <a:off x="446595" y="6831735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440165" y="6956707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Plataforma Escolar</a:t>
            </a:r>
          </a:p>
        </p:txBody>
      </p:sp>
      <p:cxnSp>
        <p:nvCxnSpPr>
          <p:cNvPr id="4" name="259 Conector recto">
            <a:extLst>
              <a:ext uri="{FF2B5EF4-FFF2-40B4-BE49-F238E27FC236}">
                <a16:creationId xmlns="" xmlns:a16="http://schemas.microsoft.com/office/drawing/2014/main" id="{6779EB77-BCD3-7AC0-F5F1-BC9107FDEC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0500" y="639518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3" name="Rectángulo 102"/>
          <p:cNvSpPr/>
          <p:nvPr/>
        </p:nvSpPr>
        <p:spPr>
          <a:xfrm>
            <a:off x="438703" y="5625195"/>
            <a:ext cx="160338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700" b="1" dirty="0">
                <a:latin typeface="Literata" pitchFamily="2" charset="0"/>
                <a:cs typeface="Arial" panose="020B0604020202020204" pitchFamily="34" charset="0"/>
              </a:rPr>
              <a:t>Desarrollo de Sistemas  </a:t>
            </a:r>
            <a:endParaRPr lang="es-ES_tradnl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9" name="Rectángulo 88"/>
          <p:cNvSpPr/>
          <p:nvPr/>
        </p:nvSpPr>
        <p:spPr>
          <a:xfrm>
            <a:off x="378787" y="6085270"/>
            <a:ext cx="157278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Soporte a Control Escolar   </a:t>
            </a:r>
          </a:p>
        </p:txBody>
      </p:sp>
      <p:cxnSp>
        <p:nvCxnSpPr>
          <p:cNvPr id="3" name="259 Conector recto">
            <a:extLst>
              <a:ext uri="{FF2B5EF4-FFF2-40B4-BE49-F238E27FC236}">
                <a16:creationId xmlns="" xmlns:a16="http://schemas.microsoft.com/office/drawing/2014/main" id="{DD4501E7-2AF5-3E0D-956F-63440D532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6477" y="6552814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3240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" name="336 Conector recto"/>
          <p:cNvCxnSpPr>
            <a:cxnSpLocks noChangeShapeType="1"/>
          </p:cNvCxnSpPr>
          <p:nvPr/>
        </p:nvCxnSpPr>
        <p:spPr bwMode="auto">
          <a:xfrm>
            <a:off x="3430973" y="2383035"/>
            <a:ext cx="0" cy="2157215"/>
          </a:xfrm>
          <a:prstGeom prst="line">
            <a:avLst/>
          </a:prstGeom>
          <a:ln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5" name="Grupo 74"/>
          <p:cNvGrpSpPr/>
          <p:nvPr/>
        </p:nvGrpSpPr>
        <p:grpSpPr>
          <a:xfrm>
            <a:off x="1906370" y="8244422"/>
            <a:ext cx="2170112" cy="523220"/>
            <a:chOff x="1268413" y="8101013"/>
            <a:chExt cx="2170112" cy="523220"/>
          </a:xfrm>
        </p:grpSpPr>
        <p:sp>
          <p:nvSpPr>
            <p:cNvPr id="76" name="Line 94"/>
            <p:cNvSpPr>
              <a:spLocks noChangeShapeType="1"/>
            </p:cNvSpPr>
            <p:nvPr/>
          </p:nvSpPr>
          <p:spPr bwMode="auto">
            <a:xfrm>
              <a:off x="2659063" y="8212138"/>
              <a:ext cx="77946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  <p:sp>
          <p:nvSpPr>
            <p:cNvPr id="82" name="Text Box 41"/>
            <p:cNvSpPr txBox="1">
              <a:spLocks noChangeArrowheads="1"/>
            </p:cNvSpPr>
            <p:nvPr/>
          </p:nvSpPr>
          <p:spPr bwMode="auto">
            <a:xfrm>
              <a:off x="1268413" y="8101013"/>
              <a:ext cx="1727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ES_tradnl" sz="700" dirty="0" smtClean="0">
                  <a:latin typeface="Literata" pitchFamily="2" charset="0"/>
                </a:rPr>
                <a:t>03 </a:t>
              </a:r>
              <a:r>
                <a:rPr lang="es-ES_tradnl" sz="700" dirty="0">
                  <a:latin typeface="Literata" pitchFamily="2" charset="0"/>
                </a:rPr>
                <a:t>Puesto de confianza</a:t>
              </a: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</a:rPr>
                <a:t>00 Puesto de  base.   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</a:endParaRPr>
            </a:p>
            <a:p>
              <a:pPr algn="just">
                <a:defRPr/>
              </a:pPr>
              <a:r>
                <a:rPr lang="es-ES_tradnl" sz="700" b="1" i="1" dirty="0">
                  <a:latin typeface="Literata" pitchFamily="2" charset="0"/>
                </a:rPr>
                <a:t>Total: </a:t>
              </a:r>
              <a:r>
                <a:rPr lang="es-MX" sz="700" b="1" i="1" dirty="0">
                  <a:latin typeface="Literata" pitchFamily="2" charset="0"/>
                </a:rPr>
                <a:t>04</a:t>
              </a:r>
              <a:endParaRPr lang="es-ES_tradnl" sz="700" b="1" i="1" dirty="0">
                <a:latin typeface="Literata" pitchFamily="2" charset="0"/>
              </a:endParaRPr>
            </a:p>
          </p:txBody>
        </p:sp>
        <p:sp>
          <p:nvSpPr>
            <p:cNvPr id="83" name="Line 94"/>
            <p:cNvSpPr>
              <a:spLocks noChangeShapeType="1"/>
            </p:cNvSpPr>
            <p:nvPr/>
          </p:nvSpPr>
          <p:spPr bwMode="auto">
            <a:xfrm>
              <a:off x="2649538" y="838358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Arial" panose="020B0604020202020204" pitchFamily="34" charset="0"/>
              </a:endParaRPr>
            </a:p>
          </p:txBody>
        </p:sp>
      </p:grpSp>
      <p:sp>
        <p:nvSpPr>
          <p:cNvPr id="44" name="Rectangle 9"/>
          <p:cNvSpPr>
            <a:spLocks noChangeArrowheads="1"/>
          </p:cNvSpPr>
          <p:nvPr/>
        </p:nvSpPr>
        <p:spPr bwMode="auto">
          <a:xfrm>
            <a:off x="2660952" y="3778986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endParaRPr lang="es-ES" altLang="es-MX" sz="700" b="1" dirty="0">
              <a:cs typeface="Arial" panose="020B0604020202020204" pitchFamily="34" charset="0"/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660952" y="3902215"/>
            <a:ext cx="159119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Departamento  de Diseño</a:t>
            </a:r>
            <a:endParaRPr lang="es-MX" sz="700" dirty="0">
              <a:latin typeface="Literata" pitchFamily="2" charset="0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2645621" y="1951699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9"/>
          <p:cNvSpPr>
            <a:spLocks noChangeArrowheads="1"/>
          </p:cNvSpPr>
          <p:nvPr/>
        </p:nvSpPr>
        <p:spPr bwMode="auto">
          <a:xfrm>
            <a:off x="2640211" y="251081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s-E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9"/>
          <p:cNvSpPr>
            <a:spLocks noChangeArrowheads="1"/>
          </p:cNvSpPr>
          <p:nvPr/>
        </p:nvSpPr>
        <p:spPr bwMode="auto">
          <a:xfrm>
            <a:off x="2641349" y="3067890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MX" altLang="es-MX" sz="7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51" name="Rectángulo 50"/>
          <p:cNvSpPr/>
          <p:nvPr/>
        </p:nvSpPr>
        <p:spPr>
          <a:xfrm>
            <a:off x="2660952" y="2050130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s-ES" altLang="es-MX" sz="700" b="1" dirty="0">
                <a:latin typeface="Literata" pitchFamily="2" charset="0"/>
                <a:cs typeface="Arial" panose="020B0604020202020204" pitchFamily="34" charset="0"/>
              </a:rPr>
              <a:t>Dirección General  </a:t>
            </a:r>
            <a:endParaRPr lang="es-ES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636075" y="2628550"/>
            <a:ext cx="160887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700" b="1" dirty="0"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sz="700" b="1" dirty="0">
                <a:latin typeface="Literata" pitchFamily="2" charset="0"/>
                <a:cs typeface="Arial" panose="020B0604020202020204" pitchFamily="34" charset="0"/>
              </a:rPr>
              <a:t>irección Administrativa </a:t>
            </a:r>
            <a:endParaRPr lang="es-ES" sz="8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55" name="Rectángulo 54"/>
          <p:cNvSpPr/>
          <p:nvPr/>
        </p:nvSpPr>
        <p:spPr>
          <a:xfrm>
            <a:off x="2660952" y="3176582"/>
            <a:ext cx="158399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Subdirección Administrativa </a:t>
            </a:r>
            <a:endParaRPr lang="es-ES" altLang="es-MX" sz="700" b="1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0" name="Text Box 71"/>
          <p:cNvSpPr txBox="1">
            <a:spLocks noChangeArrowheads="1"/>
          </p:cNvSpPr>
          <p:nvPr/>
        </p:nvSpPr>
        <p:spPr bwMode="auto">
          <a:xfrm>
            <a:off x="56270" y="760898"/>
            <a:ext cx="67953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200" b="1" i="1" dirty="0">
                <a:latin typeface="Literata" pitchFamily="2" charset="0"/>
              </a:rPr>
              <a:t>Colegio de Bachilleres del Estado de  San Luis Potosí</a:t>
            </a:r>
          </a:p>
          <a:p>
            <a:pPr algn="ctr"/>
            <a:r>
              <a:rPr lang="es-MX" sz="1200" b="1" i="1" dirty="0">
                <a:latin typeface="Literata" pitchFamily="2" charset="0"/>
              </a:rPr>
              <a:t>Dirección Administrativa </a:t>
            </a:r>
            <a:endParaRPr lang="es-ES_tradnl" sz="1200" b="1" i="1" dirty="0">
              <a:latin typeface="Literata" pitchFamily="2" charset="0"/>
            </a:endParaRPr>
          </a:p>
        </p:txBody>
      </p:sp>
      <p:sp>
        <p:nvSpPr>
          <p:cNvPr id="31" name="Rectangle 9"/>
          <p:cNvSpPr>
            <a:spLocks noChangeArrowheads="1"/>
          </p:cNvSpPr>
          <p:nvPr/>
        </p:nvSpPr>
        <p:spPr bwMode="auto">
          <a:xfrm>
            <a:off x="4707758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V="1">
            <a:off x="1361391" y="4540250"/>
            <a:ext cx="41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cxnSpLocks/>
          </p:cNvCxnSpPr>
          <p:nvPr/>
        </p:nvCxnSpPr>
        <p:spPr>
          <a:xfrm flipH="1">
            <a:off x="1340166" y="4540250"/>
            <a:ext cx="19950" cy="118349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532450" y="5305498"/>
            <a:ext cx="1587600" cy="450000"/>
          </a:xfrm>
          <a:prstGeom prst="rect">
            <a:avLst/>
          </a:prstGeom>
          <a:solidFill>
            <a:srgbClr val="FFFFFF"/>
          </a:solidFill>
          <a:ln w="9525">
            <a:solidFill>
              <a:srgbClr val="339966"/>
            </a:solidFill>
            <a:prstDash val="dash"/>
            <a:miter lim="800000"/>
            <a:headEnd/>
            <a:tailEnd/>
          </a:ln>
          <a:effectLst>
            <a:outerShdw dist="35560" dir="3000000" algn="ctr" rotWithShape="0">
              <a:srgbClr val="339966"/>
            </a:outerShdw>
          </a:effec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s-ES_tradnl" altLang="es-MX" sz="700" dirty="0"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39281" y="5417031"/>
            <a:ext cx="1594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>
                <a:cs typeface="Arial" panose="020B0604020202020204" pitchFamily="34" charset="0"/>
              </a:rPr>
              <a:t> </a:t>
            </a:r>
            <a:r>
              <a:rPr lang="es-ES_tradnl" altLang="es-MX" sz="700" b="1" dirty="0">
                <a:latin typeface="Literata" pitchFamily="2" charset="0"/>
                <a:cs typeface="Arial" panose="020B0604020202020204" pitchFamily="34" charset="0"/>
              </a:rPr>
              <a:t>Diseñador y Editor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4721054" y="5411689"/>
            <a:ext cx="161419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MX" sz="700" b="1" dirty="0" smtClean="0">
                <a:latin typeface="Literata" pitchFamily="2" charset="0"/>
                <a:cs typeface="Arial" panose="020B0604020202020204" pitchFamily="34" charset="0"/>
              </a:rPr>
              <a:t>Secretaria (o) </a:t>
            </a:r>
            <a:endParaRPr lang="es-ES_tradnl" altLang="es-MX" sz="700" dirty="0"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37" name="Line 1029"/>
          <p:cNvSpPr>
            <a:spLocks noChangeShapeType="1"/>
          </p:cNvSpPr>
          <p:nvPr/>
        </p:nvSpPr>
        <p:spPr bwMode="auto">
          <a:xfrm>
            <a:off x="0" y="538163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MX" dirty="0"/>
          </a:p>
        </p:txBody>
      </p:sp>
      <p:sp>
        <p:nvSpPr>
          <p:cNvPr id="38" name="Text Box 1027"/>
          <p:cNvSpPr txBox="1">
            <a:spLocks noChangeArrowheads="1"/>
          </p:cNvSpPr>
          <p:nvPr/>
        </p:nvSpPr>
        <p:spPr bwMode="auto">
          <a:xfrm>
            <a:off x="-11916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43" name="Text Box 148">
            <a:extLst>
              <a:ext uri="{FF2B5EF4-FFF2-40B4-BE49-F238E27FC236}">
                <a16:creationId xmlns="" xmlns:a16="http://schemas.microsoft.com/office/drawing/2014/main" id="{6960397E-2956-413C-AB3D-A3BC38C29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2026.</a:t>
            </a:r>
            <a:endParaRPr lang="es-MX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45" name="Conector recto 44"/>
          <p:cNvCxnSpPr/>
          <p:nvPr/>
        </p:nvCxnSpPr>
        <p:spPr>
          <a:xfrm>
            <a:off x="5496790" y="4540250"/>
            <a:ext cx="0" cy="761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90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Conector recto 40"/>
          <p:cNvCxnSpPr/>
          <p:nvPr/>
        </p:nvCxnSpPr>
        <p:spPr>
          <a:xfrm>
            <a:off x="55995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Conector recto 87">
            <a:extLst>
              <a:ext uri="{FF2B5EF4-FFF2-40B4-BE49-F238E27FC236}">
                <a16:creationId xmlns="" xmlns:a16="http://schemas.microsoft.com/office/drawing/2014/main" id="{4E94F173-6AC5-4695-BF15-38C29A6320D0}"/>
              </a:ext>
            </a:extLst>
          </p:cNvPr>
          <p:cNvCxnSpPr>
            <a:cxnSpLocks/>
          </p:cNvCxnSpPr>
          <p:nvPr/>
        </p:nvCxnSpPr>
        <p:spPr>
          <a:xfrm>
            <a:off x="3429000" y="3974117"/>
            <a:ext cx="113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3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Conector recto 109"/>
          <p:cNvCxnSpPr/>
          <p:nvPr/>
        </p:nvCxnSpPr>
        <p:spPr>
          <a:xfrm>
            <a:off x="1268760" y="4478217"/>
            <a:ext cx="0" cy="25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6352569" y="6987744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ector recto 112"/>
          <p:cNvCxnSpPr>
            <a:cxnSpLocks/>
          </p:cNvCxnSpPr>
          <p:nvPr/>
        </p:nvCxnSpPr>
        <p:spPr>
          <a:xfrm flipH="1">
            <a:off x="6521830" y="5009588"/>
            <a:ext cx="3494" cy="198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Rectangle 30"/>
          <p:cNvSpPr>
            <a:spLocks noChangeArrowheads="1"/>
          </p:cNvSpPr>
          <p:nvPr/>
        </p:nvSpPr>
        <p:spPr bwMode="auto">
          <a:xfrm>
            <a:off x="4806166" y="670241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  <a:effectLst>
            <a:outerShdw dist="35560" dir="3000000" algn="ctr" rotWithShape="0">
              <a:srgbClr val="000000"/>
            </a:outerShdw>
          </a:effectLst>
        </p:spPr>
        <p:txBody>
          <a:bodyPr wrap="none" anchor="ctr"/>
          <a:lstStyle/>
          <a:p>
            <a:pPr algn="ctr"/>
            <a:endParaRPr lang="es-ES_tradnl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  <a:p>
            <a:pPr algn="ctr"/>
            <a:endParaRPr lang="es-MX" sz="700" dirty="0">
              <a:cs typeface="Arial" charset="0"/>
            </a:endParaRPr>
          </a:p>
        </p:txBody>
      </p:sp>
      <p:cxnSp>
        <p:nvCxnSpPr>
          <p:cNvPr id="72" name="Conector recto 71"/>
          <p:cNvCxnSpPr/>
          <p:nvPr/>
        </p:nvCxnSpPr>
        <p:spPr>
          <a:xfrm>
            <a:off x="2024844" y="551033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Conector recto 119"/>
          <p:cNvCxnSpPr/>
          <p:nvPr/>
        </p:nvCxnSpPr>
        <p:spPr>
          <a:xfrm>
            <a:off x="2024844" y="4886992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Conector recto 121"/>
          <p:cNvCxnSpPr/>
          <p:nvPr/>
        </p:nvCxnSpPr>
        <p:spPr>
          <a:xfrm>
            <a:off x="2037552" y="7247445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Conector recto 122"/>
          <p:cNvCxnSpPr/>
          <p:nvPr/>
        </p:nvCxnSpPr>
        <p:spPr>
          <a:xfrm>
            <a:off x="2024864" y="664573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Conector recto 120"/>
          <p:cNvCxnSpPr/>
          <p:nvPr/>
        </p:nvCxnSpPr>
        <p:spPr>
          <a:xfrm>
            <a:off x="2024844" y="609679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Conector recto 124"/>
          <p:cNvCxnSpPr/>
          <p:nvPr/>
        </p:nvCxnSpPr>
        <p:spPr>
          <a:xfrm>
            <a:off x="6359505" y="5720900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Conector recto 114"/>
          <p:cNvCxnSpPr/>
          <p:nvPr/>
        </p:nvCxnSpPr>
        <p:spPr>
          <a:xfrm>
            <a:off x="6359506" y="5009588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179 Rectángulo"/>
          <p:cNvSpPr/>
          <p:nvPr/>
        </p:nvSpPr>
        <p:spPr>
          <a:xfrm>
            <a:off x="4809766" y="5330328"/>
            <a:ext cx="1587600" cy="54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05" name="Conector recto 104"/>
          <p:cNvCxnSpPr/>
          <p:nvPr/>
        </p:nvCxnSpPr>
        <p:spPr>
          <a:xfrm>
            <a:off x="2168860" y="3369877"/>
            <a:ext cx="2268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490217"/>
            <a:ext cx="0" cy="298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72916" y="111561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72916" y="21210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5" name="157 Rectángulo"/>
          <p:cNvSpPr/>
          <p:nvPr/>
        </p:nvSpPr>
        <p:spPr>
          <a:xfrm>
            <a:off x="476671" y="470621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81537" y="1240868"/>
            <a:ext cx="15789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1" name="179 Rectángulo"/>
          <p:cNvSpPr/>
          <p:nvPr/>
        </p:nvSpPr>
        <p:spPr>
          <a:xfrm>
            <a:off x="4797603" y="4717711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7" name="197 Rectángulo"/>
          <p:cNvSpPr/>
          <p:nvPr/>
        </p:nvSpPr>
        <p:spPr>
          <a:xfrm>
            <a:off x="484564" y="5299009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49888" y="2237597"/>
            <a:ext cx="184581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70545" y="5313932"/>
            <a:ext cx="16547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y Colaboración en Planeación y Presupuestación</a:t>
            </a:r>
          </a:p>
        </p:txBody>
      </p:sp>
      <p:sp>
        <p:nvSpPr>
          <p:cNvPr id="52" name="193 Rectángulo"/>
          <p:cNvSpPr/>
          <p:nvPr/>
        </p:nvSpPr>
        <p:spPr>
          <a:xfrm>
            <a:off x="4439532" y="310738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/>
          <p:cNvSpPr/>
          <p:nvPr/>
        </p:nvSpPr>
        <p:spPr>
          <a:xfrm>
            <a:off x="4436860" y="3256107"/>
            <a:ext cx="1587600" cy="20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(o) de Director de Área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1" name="157 Rectángulo"/>
          <p:cNvSpPr/>
          <p:nvPr/>
        </p:nvSpPr>
        <p:spPr>
          <a:xfrm>
            <a:off x="464911" y="590452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</a:pPr>
            <a:endParaRPr lang="es-MX" altLang="es-MX" sz="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2" name="157 Rectángulo"/>
          <p:cNvSpPr/>
          <p:nvPr/>
        </p:nvSpPr>
        <p:spPr>
          <a:xfrm>
            <a:off x="462425" y="643582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157 Rectángulo"/>
          <p:cNvSpPr/>
          <p:nvPr/>
        </p:nvSpPr>
        <p:spPr>
          <a:xfrm>
            <a:off x="464913" y="704343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/>
          <p:cNvSpPr/>
          <p:nvPr/>
        </p:nvSpPr>
        <p:spPr>
          <a:xfrm>
            <a:off x="476513" y="4757545"/>
            <a:ext cx="15956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Planeación Educativa 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63908" y="5984113"/>
            <a:ext cx="158289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Planeación y Presupuestación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548840" y="6028419"/>
            <a:ext cx="1440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endParaRPr lang="es-ES_tradnl" altLang="es-MX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0" algn="ctr">
              <a:spcBef>
                <a:spcPct val="0"/>
              </a:spcBef>
            </a:pPr>
            <a:endParaRPr lang="es-MX" dirty="0"/>
          </a:p>
        </p:txBody>
      </p:sp>
      <p:sp>
        <p:nvSpPr>
          <p:cNvPr id="15" name="Rectángulo 14"/>
          <p:cNvSpPr/>
          <p:nvPr/>
        </p:nvSpPr>
        <p:spPr>
          <a:xfrm>
            <a:off x="4797152" y="4786232"/>
            <a:ext cx="15880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Ingreso y Promoción Docente  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463908" y="6484924"/>
            <a:ext cx="1631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Asistencia   en Programas de Infraestructura</a:t>
            </a:r>
          </a:p>
        </p:txBody>
      </p:sp>
      <p:sp>
        <p:nvSpPr>
          <p:cNvPr id="19" name="Rectángulo 18"/>
          <p:cNvSpPr/>
          <p:nvPr/>
        </p:nvSpPr>
        <p:spPr>
          <a:xfrm>
            <a:off x="470545" y="7132471"/>
            <a:ext cx="1576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de Becas en Planeación Educativa</a:t>
            </a:r>
          </a:p>
        </p:txBody>
      </p:sp>
      <p:cxnSp>
        <p:nvCxnSpPr>
          <p:cNvPr id="37" name="Conector recto 36"/>
          <p:cNvCxnSpPr/>
          <p:nvPr/>
        </p:nvCxnSpPr>
        <p:spPr>
          <a:xfrm>
            <a:off x="1268760" y="4478217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Conector recto 118"/>
          <p:cNvCxnSpPr>
            <a:cxnSpLocks/>
          </p:cNvCxnSpPr>
          <p:nvPr/>
        </p:nvCxnSpPr>
        <p:spPr>
          <a:xfrm>
            <a:off x="2205296" y="4886337"/>
            <a:ext cx="10151" cy="236110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Rectángulo 105"/>
          <p:cNvSpPr/>
          <p:nvPr/>
        </p:nvSpPr>
        <p:spPr>
          <a:xfrm>
            <a:off x="4775847" y="5328084"/>
            <a:ext cx="1659439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Ingreso y Promoción docente  </a:t>
            </a:r>
          </a:p>
        </p:txBody>
      </p:sp>
      <p:cxnSp>
        <p:nvCxnSpPr>
          <p:cNvPr id="92" name="259 Conector recto"/>
          <p:cNvCxnSpPr>
            <a:cxnSpLocks noChangeShapeType="1"/>
          </p:cNvCxnSpPr>
          <p:nvPr/>
        </p:nvCxnSpPr>
        <p:spPr bwMode="auto">
          <a:xfrm>
            <a:off x="4809766" y="5528139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259 Conector recto"/>
          <p:cNvCxnSpPr>
            <a:cxnSpLocks noChangeShapeType="1"/>
          </p:cNvCxnSpPr>
          <p:nvPr/>
        </p:nvCxnSpPr>
        <p:spPr bwMode="auto">
          <a:xfrm>
            <a:off x="4813366" y="5720900"/>
            <a:ext cx="1584000" cy="0"/>
          </a:xfrm>
          <a:prstGeom prst="line">
            <a:avLst/>
          </a:prstGeom>
          <a:noFill/>
          <a:ln w="6350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917936" y="8492566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11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>
                  <a:latin typeface="Literata" pitchFamily="2" charset="0"/>
                  <a:cs typeface="Arial" panose="020B0604020202020204" pitchFamily="34" charset="0"/>
                </a:rPr>
                <a:t>02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i="1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MX" sz="700" b="1" i="1" dirty="0">
                  <a:latin typeface="Literata" pitchFamily="2" charset="0"/>
                  <a:cs typeface="Arial" panose="020B0604020202020204" pitchFamily="34" charset="0"/>
                </a:rPr>
                <a:t>13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6350" y="575556"/>
            <a:ext cx="6845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sp>
        <p:nvSpPr>
          <p:cNvPr id="93" name="193 Rectángulo"/>
          <p:cNvSpPr/>
          <p:nvPr/>
        </p:nvSpPr>
        <p:spPr>
          <a:xfrm>
            <a:off x="590752" y="3144877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5" name="Rectángulo 94"/>
          <p:cNvSpPr/>
          <p:nvPr/>
        </p:nvSpPr>
        <p:spPr>
          <a:xfrm>
            <a:off x="575767" y="3263424"/>
            <a:ext cx="164178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Enlace en oficina Zona Huasteca </a:t>
            </a:r>
            <a:endParaRPr lang="es-MX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85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528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89" name="Text Box 148">
            <a:extLst>
              <a:ext uri="{FF2B5EF4-FFF2-40B4-BE49-F238E27FC236}">
                <a16:creationId xmlns="" xmlns:a16="http://schemas.microsoft.com/office/drawing/2014/main" id="{D7E35B3F-5F9E-4FEF-853D-9CBB676DF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cxnSp>
        <p:nvCxnSpPr>
          <p:cNvPr id="90" name="Conector recto 89">
            <a:extLst>
              <a:ext uri="{FF2B5EF4-FFF2-40B4-BE49-F238E27FC236}">
                <a16:creationId xmlns="" xmlns:a16="http://schemas.microsoft.com/office/drawing/2014/main" id="{6E1F18B2-8F58-4DEB-97E6-63F933F05F9D}"/>
              </a:ext>
            </a:extLst>
          </p:cNvPr>
          <p:cNvCxnSpPr/>
          <p:nvPr/>
        </p:nvCxnSpPr>
        <p:spPr>
          <a:xfrm>
            <a:off x="6345286" y="6263078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197 Rectángulo">
            <a:extLst>
              <a:ext uri="{FF2B5EF4-FFF2-40B4-BE49-F238E27FC236}">
                <a16:creationId xmlns="" xmlns:a16="http://schemas.microsoft.com/office/drawing/2014/main" id="{7411480C-11D9-48E8-B073-25FEDA091655}"/>
              </a:ext>
            </a:extLst>
          </p:cNvPr>
          <p:cNvSpPr/>
          <p:nvPr/>
        </p:nvSpPr>
        <p:spPr>
          <a:xfrm>
            <a:off x="4806166" y="5999754"/>
            <a:ext cx="1587600" cy="541814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3" name="Rectángulo 132"/>
          <p:cNvSpPr/>
          <p:nvPr/>
        </p:nvSpPr>
        <p:spPr>
          <a:xfrm>
            <a:off x="4797781" y="6660931"/>
            <a:ext cx="158742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Taquimecanógrafa (o)</a:t>
            </a:r>
          </a:p>
        </p:txBody>
      </p:sp>
      <p:cxnSp>
        <p:nvCxnSpPr>
          <p:cNvPr id="124" name="104 Conector recto"/>
          <p:cNvCxnSpPr/>
          <p:nvPr/>
        </p:nvCxnSpPr>
        <p:spPr bwMode="auto">
          <a:xfrm>
            <a:off x="4805760" y="6837542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Rectángulo 103"/>
          <p:cNvSpPr/>
          <p:nvPr/>
        </p:nvSpPr>
        <p:spPr>
          <a:xfrm>
            <a:off x="4806166" y="6092257"/>
            <a:ext cx="1587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Apoyo en  Ingreso y Promoción Docente  </a:t>
            </a:r>
          </a:p>
        </p:txBody>
      </p:sp>
      <p:cxnSp>
        <p:nvCxnSpPr>
          <p:cNvPr id="8" name="104 Conector recto">
            <a:extLst>
              <a:ext uri="{FF2B5EF4-FFF2-40B4-BE49-F238E27FC236}">
                <a16:creationId xmlns="" xmlns:a16="http://schemas.microsoft.com/office/drawing/2014/main" id="{95AB8105-6C8A-EB9F-0B22-A1ADDA30CB82}"/>
              </a:ext>
            </a:extLst>
          </p:cNvPr>
          <p:cNvCxnSpPr/>
          <p:nvPr/>
        </p:nvCxnSpPr>
        <p:spPr bwMode="auto">
          <a:xfrm>
            <a:off x="4805760" y="7002520"/>
            <a:ext cx="1587600" cy="0"/>
          </a:xfrm>
          <a:prstGeom prst="line">
            <a:avLst/>
          </a:prstGeom>
          <a:ln w="635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193 Rectángulo">
            <a:extLst>
              <a:ext uri="{FF2B5EF4-FFF2-40B4-BE49-F238E27FC236}">
                <a16:creationId xmlns="" xmlns:a16="http://schemas.microsoft.com/office/drawing/2014/main" id="{F8709F4A-49DA-4575-A092-F9C46C0212D2}"/>
              </a:ext>
            </a:extLst>
          </p:cNvPr>
          <p:cNvSpPr/>
          <p:nvPr/>
        </p:nvSpPr>
        <p:spPr>
          <a:xfrm>
            <a:off x="4436860" y="3769744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4" name="CuadroTexto 93">
            <a:extLst>
              <a:ext uri="{FF2B5EF4-FFF2-40B4-BE49-F238E27FC236}">
                <a16:creationId xmlns="" xmlns:a16="http://schemas.microsoft.com/office/drawing/2014/main" id="{B4991892-4487-49F0-A8CE-62932DF694AC}"/>
              </a:ext>
            </a:extLst>
          </p:cNvPr>
          <p:cNvSpPr txBox="1"/>
          <p:nvPr/>
        </p:nvSpPr>
        <p:spPr>
          <a:xfrm>
            <a:off x="4436860" y="3828426"/>
            <a:ext cx="158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 pitchFamily="2" charset="0"/>
              </a:rPr>
              <a:t>Apoyo en Dirección </a:t>
            </a:r>
            <a:r>
              <a:rPr lang="es-MX" sz="700" b="1" dirty="0" smtClean="0">
                <a:latin typeface="Literata" pitchFamily="2" charset="0"/>
              </a:rPr>
              <a:t>de Planeación Académica</a:t>
            </a:r>
            <a:endParaRPr lang="es-MX" sz="700" b="1" dirty="0">
              <a:latin typeface="Literat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63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n 2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0"/>
            <a:ext cx="133985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8" name="Conector recto 107"/>
          <p:cNvCxnSpPr/>
          <p:nvPr/>
        </p:nvCxnSpPr>
        <p:spPr>
          <a:xfrm>
            <a:off x="1268760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ector recto 84"/>
          <p:cNvCxnSpPr>
            <a:cxnSpLocks/>
          </p:cNvCxnSpPr>
          <p:nvPr/>
        </p:nvCxnSpPr>
        <p:spPr>
          <a:xfrm>
            <a:off x="6376377" y="6065071"/>
            <a:ext cx="156133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/>
          <p:cNvCxnSpPr/>
          <p:nvPr/>
        </p:nvCxnSpPr>
        <p:spPr>
          <a:xfrm>
            <a:off x="6377507" y="4805071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Conector recto 136"/>
          <p:cNvCxnSpPr/>
          <p:nvPr/>
        </p:nvCxnSpPr>
        <p:spPr>
          <a:xfrm>
            <a:off x="6351381" y="5492743"/>
            <a:ext cx="180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Conector recto 129"/>
          <p:cNvCxnSpPr/>
          <p:nvPr/>
        </p:nvCxnSpPr>
        <p:spPr>
          <a:xfrm>
            <a:off x="6238522" y="5604224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ector recto 128"/>
          <p:cNvCxnSpPr/>
          <p:nvPr/>
        </p:nvCxnSpPr>
        <p:spPr>
          <a:xfrm>
            <a:off x="6198697" y="568549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193 Rectángulo"/>
          <p:cNvSpPr/>
          <p:nvPr/>
        </p:nvSpPr>
        <p:spPr>
          <a:xfrm>
            <a:off x="4812276" y="5267743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2" name="Conector recto 131"/>
          <p:cNvCxnSpPr/>
          <p:nvPr/>
        </p:nvCxnSpPr>
        <p:spPr>
          <a:xfrm>
            <a:off x="1937449" y="5390909"/>
            <a:ext cx="169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/>
          <p:cNvCxnSpPr/>
          <p:nvPr/>
        </p:nvCxnSpPr>
        <p:spPr>
          <a:xfrm>
            <a:off x="3429000" y="1765223"/>
            <a:ext cx="0" cy="2412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2" name="Line 17"/>
          <p:cNvSpPr>
            <a:spLocks noChangeShapeType="1"/>
          </p:cNvSpPr>
          <p:nvPr/>
        </p:nvSpPr>
        <p:spPr bwMode="auto">
          <a:xfrm>
            <a:off x="0" y="539552"/>
            <a:ext cx="685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73" name="154 Rectángulo"/>
          <p:cNvSpPr/>
          <p:nvPr/>
        </p:nvSpPr>
        <p:spPr>
          <a:xfrm>
            <a:off x="2636912" y="1403648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4" name="156 Rectángulo"/>
          <p:cNvSpPr/>
          <p:nvPr/>
        </p:nvSpPr>
        <p:spPr>
          <a:xfrm>
            <a:off x="2636912" y="2609832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33"/>
            </a:solidFill>
            <a:prstDash val="dash"/>
          </a:ln>
          <a:effectLst>
            <a:outerShdw dist="35560" dir="27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164 CuadroTexto"/>
          <p:cNvSpPr txBox="1"/>
          <p:nvPr/>
        </p:nvSpPr>
        <p:spPr>
          <a:xfrm>
            <a:off x="2672916" y="1527629"/>
            <a:ext cx="1587599" cy="202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  <a:cs typeface="Arial" charset="0"/>
              </a:rPr>
              <a:t>Dirección General</a:t>
            </a:r>
          </a:p>
        </p:txBody>
      </p:sp>
      <p:sp>
        <p:nvSpPr>
          <p:cNvPr id="84" name="193 Rectángulo"/>
          <p:cNvSpPr/>
          <p:nvPr/>
        </p:nvSpPr>
        <p:spPr>
          <a:xfrm>
            <a:off x="4797152" y="458584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2551090" y="2724284"/>
            <a:ext cx="18312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</a:t>
            </a: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irección </a:t>
            </a: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 Planeación Académica  </a:t>
            </a:r>
          </a:p>
        </p:txBody>
      </p:sp>
      <p:sp>
        <p:nvSpPr>
          <p:cNvPr id="8" name="Rectángulo 7"/>
          <p:cNvSpPr/>
          <p:nvPr/>
        </p:nvSpPr>
        <p:spPr>
          <a:xfrm flipH="1">
            <a:off x="4797151" y="4649575"/>
            <a:ext cx="15941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Departamento  de Innovación y  Organización </a:t>
            </a:r>
          </a:p>
        </p:txBody>
      </p:sp>
      <p:sp>
        <p:nvSpPr>
          <p:cNvPr id="64" name="157 Rectángulo"/>
          <p:cNvSpPr/>
          <p:nvPr/>
        </p:nvSpPr>
        <p:spPr>
          <a:xfrm>
            <a:off x="487791" y="4498056"/>
            <a:ext cx="1587600" cy="530007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157 Rectángulo"/>
          <p:cNvSpPr/>
          <p:nvPr/>
        </p:nvSpPr>
        <p:spPr>
          <a:xfrm>
            <a:off x="513384" y="5718714"/>
            <a:ext cx="1587600" cy="54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Rectángulo 26"/>
          <p:cNvSpPr/>
          <p:nvPr/>
        </p:nvSpPr>
        <p:spPr>
          <a:xfrm>
            <a:off x="479189" y="4628953"/>
            <a:ext cx="1604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Depto. de Investigación y Evaluación Educativa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4812276" y="5235772"/>
            <a:ext cx="159411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MX" altLang="es-MX" sz="700" b="1" dirty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 </a:t>
            </a:r>
          </a:p>
        </p:txBody>
      </p:sp>
      <p:cxnSp>
        <p:nvCxnSpPr>
          <p:cNvPr id="37" name="Conector recto 36"/>
          <p:cNvCxnSpPr/>
          <p:nvPr/>
        </p:nvCxnSpPr>
        <p:spPr>
          <a:xfrm>
            <a:off x="1268760" y="4175956"/>
            <a:ext cx="4330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Conector recto 108"/>
          <p:cNvCxnSpPr/>
          <p:nvPr/>
        </p:nvCxnSpPr>
        <p:spPr>
          <a:xfrm>
            <a:off x="5599161" y="4175956"/>
            <a:ext cx="0" cy="396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259 Conector recto"/>
          <p:cNvCxnSpPr>
            <a:cxnSpLocks noChangeShapeType="1"/>
          </p:cNvCxnSpPr>
          <p:nvPr/>
        </p:nvCxnSpPr>
        <p:spPr bwMode="auto">
          <a:xfrm>
            <a:off x="508205" y="5888408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Conector recto 39"/>
          <p:cNvCxnSpPr/>
          <p:nvPr/>
        </p:nvCxnSpPr>
        <p:spPr>
          <a:xfrm>
            <a:off x="2097697" y="4828762"/>
            <a:ext cx="16926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Conector recto 133"/>
          <p:cNvCxnSpPr>
            <a:cxnSpLocks/>
          </p:cNvCxnSpPr>
          <p:nvPr/>
        </p:nvCxnSpPr>
        <p:spPr>
          <a:xfrm>
            <a:off x="2274900" y="4828762"/>
            <a:ext cx="0" cy="110659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259 Conector recto"/>
          <p:cNvCxnSpPr>
            <a:cxnSpLocks noChangeShapeType="1"/>
          </p:cNvCxnSpPr>
          <p:nvPr/>
        </p:nvCxnSpPr>
        <p:spPr bwMode="auto">
          <a:xfrm>
            <a:off x="4819706" y="5401325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8" name="Conector recto 127"/>
          <p:cNvCxnSpPr>
            <a:cxnSpLocks/>
          </p:cNvCxnSpPr>
          <p:nvPr/>
        </p:nvCxnSpPr>
        <p:spPr>
          <a:xfrm>
            <a:off x="6531381" y="4805071"/>
            <a:ext cx="0" cy="1260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" name="Grupo 1"/>
          <p:cNvGrpSpPr>
            <a:grpSpLocks/>
          </p:cNvGrpSpPr>
          <p:nvPr/>
        </p:nvGrpSpPr>
        <p:grpSpPr bwMode="auto">
          <a:xfrm>
            <a:off x="1794470" y="8268071"/>
            <a:ext cx="2247900" cy="523220"/>
            <a:chOff x="1971663" y="8205114"/>
            <a:chExt cx="2247900" cy="524686"/>
          </a:xfrm>
        </p:grpSpPr>
        <p:sp>
          <p:nvSpPr>
            <p:cNvPr id="103" name="Text Box 41"/>
            <p:cNvSpPr txBox="1">
              <a:spLocks noChangeArrowheads="1"/>
            </p:cNvSpPr>
            <p:nvPr/>
          </p:nvSpPr>
          <p:spPr bwMode="auto">
            <a:xfrm>
              <a:off x="1971663" y="8205114"/>
              <a:ext cx="2247900" cy="5246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07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confianza</a:t>
              </a:r>
            </a:p>
            <a:p>
              <a:pPr algn="just">
                <a:defRPr/>
              </a:pPr>
              <a:r>
                <a:rPr lang="es-MX" sz="700" dirty="0" smtClean="0">
                  <a:latin typeface="Literata" pitchFamily="2" charset="0"/>
                  <a:cs typeface="Arial" panose="020B0604020202020204" pitchFamily="34" charset="0"/>
                </a:rPr>
                <a:t>00 </a:t>
              </a: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Puestos de  base.       </a:t>
              </a:r>
            </a:p>
            <a:p>
              <a:pPr algn="just">
                <a:defRPr/>
              </a:pPr>
              <a:endParaRPr lang="es-MX" sz="700" dirty="0">
                <a:latin typeface="Literata" pitchFamily="2" charset="0"/>
                <a:cs typeface="Arial" panose="020B0604020202020204" pitchFamily="34" charset="0"/>
              </a:endParaRPr>
            </a:p>
            <a:p>
              <a:pPr algn="just">
                <a:defRPr/>
              </a:pPr>
              <a:r>
                <a:rPr lang="es-ES_tradnl" sz="700" dirty="0">
                  <a:latin typeface="Literata" pitchFamily="2" charset="0"/>
                  <a:cs typeface="Arial" panose="020B0604020202020204" pitchFamily="34" charset="0"/>
                </a:rPr>
                <a:t> </a:t>
              </a:r>
              <a:r>
                <a:rPr lang="es-ES_tradnl" sz="700" b="1" i="1" dirty="0">
                  <a:latin typeface="Literata" pitchFamily="2" charset="0"/>
                  <a:cs typeface="Arial" panose="020B0604020202020204" pitchFamily="34" charset="0"/>
                </a:rPr>
                <a:t>Total: </a:t>
              </a:r>
              <a:r>
                <a:rPr lang="es-ES_tradnl" sz="700" b="1" i="1" dirty="0" smtClean="0">
                  <a:latin typeface="Literata" pitchFamily="2" charset="0"/>
                  <a:cs typeface="Arial" panose="020B0604020202020204" pitchFamily="34" charset="0"/>
                </a:rPr>
                <a:t>07</a:t>
              </a:r>
              <a:endParaRPr lang="es-ES_tradnl" sz="700" b="1" i="1" dirty="0">
                <a:latin typeface="Literata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94"/>
            <p:cNvSpPr>
              <a:spLocks noChangeShapeType="1"/>
            </p:cNvSpPr>
            <p:nvPr/>
          </p:nvSpPr>
          <p:spPr bwMode="auto">
            <a:xfrm>
              <a:off x="3335326" y="8477338"/>
              <a:ext cx="7794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just">
                <a:defRPr/>
              </a:pPr>
              <a:endParaRPr lang="es-ES" dirty="0">
                <a:ln>
                  <a:solidFill>
                    <a:schemeClr val="accent1">
                      <a:lumMod val="75000"/>
                    </a:schemeClr>
                  </a:solidFill>
                </a:ln>
              </a:endParaRPr>
            </a:p>
          </p:txBody>
        </p:sp>
        <p:cxnSp>
          <p:nvCxnSpPr>
            <p:cNvPr id="131" name="71 Conector recto"/>
            <p:cNvCxnSpPr>
              <a:cxnSpLocks noChangeShapeType="1"/>
            </p:cNvCxnSpPr>
            <p:nvPr/>
          </p:nvCxnSpPr>
          <p:spPr bwMode="auto">
            <a:xfrm>
              <a:off x="3317875" y="8332788"/>
              <a:ext cx="792000" cy="1587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49" name="Text Box 71"/>
          <p:cNvSpPr txBox="1">
            <a:spLocks noChangeArrowheads="1"/>
          </p:cNvSpPr>
          <p:nvPr/>
        </p:nvSpPr>
        <p:spPr bwMode="auto">
          <a:xfrm>
            <a:off x="6349" y="581943"/>
            <a:ext cx="68452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Colegio de Bachilleres del Estado de San Luis Potosí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MX" altLang="es-MX" sz="1200" b="1" i="1" dirty="0">
                <a:latin typeface="Literata" pitchFamily="2" charset="0"/>
              </a:rPr>
              <a:t>Dirección de Planeación Académica</a:t>
            </a:r>
            <a:endParaRPr lang="es-ES_tradnl" altLang="es-MX" sz="1200" b="1" i="1" dirty="0">
              <a:latin typeface="Literata" pitchFamily="2" charset="0"/>
            </a:endParaRPr>
          </a:p>
        </p:txBody>
      </p:sp>
      <p:cxnSp>
        <p:nvCxnSpPr>
          <p:cNvPr id="52" name="Conector recto 51"/>
          <p:cNvCxnSpPr/>
          <p:nvPr/>
        </p:nvCxnSpPr>
        <p:spPr>
          <a:xfrm>
            <a:off x="2114452" y="5389726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259 Conector recto"/>
          <p:cNvCxnSpPr>
            <a:cxnSpLocks noChangeShapeType="1"/>
          </p:cNvCxnSpPr>
          <p:nvPr/>
        </p:nvCxnSpPr>
        <p:spPr bwMode="auto">
          <a:xfrm>
            <a:off x="4812276" y="5588540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7" name="Rectángulo 56"/>
          <p:cNvSpPr/>
          <p:nvPr/>
        </p:nvSpPr>
        <p:spPr>
          <a:xfrm>
            <a:off x="525640" y="5698647"/>
            <a:ext cx="157184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s-ES_tradnl" altLang="es-MX" sz="700" b="1" dirty="0" smtClean="0">
                <a:solidFill>
                  <a:srgbClr val="000000"/>
                </a:solidFill>
                <a:latin typeface="Literata" pitchFamily="2" charset="0"/>
                <a:cs typeface="Arial" panose="020B0604020202020204" pitchFamily="34" charset="0"/>
              </a:rPr>
              <a:t>Secretaria (o)   </a:t>
            </a:r>
            <a:endParaRPr lang="es-ES_tradnl" altLang="es-MX" sz="700" b="1" dirty="0">
              <a:solidFill>
                <a:srgbClr val="000000"/>
              </a:solidFill>
              <a:latin typeface="Literata" pitchFamily="2" charset="0"/>
              <a:cs typeface="Arial" panose="020B0604020202020204" pitchFamily="34" charset="0"/>
            </a:endParaRPr>
          </a:p>
        </p:txBody>
      </p:sp>
      <p:sp>
        <p:nvSpPr>
          <p:cNvPr id="68" name="Text Box 1027"/>
          <p:cNvSpPr txBox="1">
            <a:spLocks noChangeArrowheads="1"/>
          </p:cNvSpPr>
          <p:nvPr/>
        </p:nvSpPr>
        <p:spPr bwMode="auto">
          <a:xfrm>
            <a:off x="2372" y="34665"/>
            <a:ext cx="2489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MX" sz="2000" b="1" i="1" dirty="0">
                <a:solidFill>
                  <a:srgbClr val="000000"/>
                </a:solidFill>
                <a:latin typeface="Literata" pitchFamily="2" charset="0"/>
                <a:cs typeface="Arial" charset="0"/>
              </a:rPr>
              <a:t>ORGANIGRAMA  </a:t>
            </a:r>
            <a:r>
              <a:rPr lang="es-ES_tradnl" altLang="es-MX" sz="2000" b="1" i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0" name="Text Box 148">
            <a:extLst>
              <a:ext uri="{FF2B5EF4-FFF2-40B4-BE49-F238E27FC236}">
                <a16:creationId xmlns="" xmlns:a16="http://schemas.microsoft.com/office/drawing/2014/main" id="{B46800F7-A04A-4187-8A7F-051E7467B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9368" y="8098540"/>
            <a:ext cx="2391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Gerardo Aguiñaga Calderón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, Director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 Administrativo 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del Colegio de Bachilleres del Estado de San Luis Potosí,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Certifica que el presente organigrama refleja el personal, así como los puestos y nombramientos que integran la estructura vigente al mes de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septiembre </a:t>
            </a:r>
            <a:r>
              <a:rPr lang="es-ES" sz="600" dirty="0">
                <a:latin typeface="Literata" pitchFamily="2" charset="0"/>
                <a:cs typeface="Arial" panose="020B0604020202020204" pitchFamily="34" charset="0"/>
              </a:rPr>
              <a:t>del año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 </a:t>
            </a:r>
            <a:r>
              <a:rPr lang="es-MX" sz="600" dirty="0" smtClean="0">
                <a:latin typeface="Literata" pitchFamily="2" charset="0"/>
                <a:cs typeface="Arial" panose="020B0604020202020204" pitchFamily="34" charset="0"/>
              </a:rPr>
              <a:t>2026</a:t>
            </a:r>
            <a:r>
              <a:rPr lang="es-ES" sz="600" dirty="0" smtClean="0">
                <a:latin typeface="Literata" pitchFamily="2" charset="0"/>
                <a:cs typeface="Arial" panose="020B0604020202020204" pitchFamily="34" charset="0"/>
              </a:rPr>
              <a:t>.</a:t>
            </a:r>
            <a:endParaRPr lang="es-ES" sz="600" dirty="0">
              <a:latin typeface="Literata" pitchFamily="2" charset="0"/>
              <a:cs typeface="Arial" panose="020B0604020202020204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 </a:t>
            </a:r>
          </a:p>
          <a:p>
            <a:pPr algn="just">
              <a:spcBef>
                <a:spcPct val="50000"/>
              </a:spcBef>
            </a:pPr>
            <a:r>
              <a:rPr lang="es-MX" sz="600" i="1" dirty="0">
                <a:latin typeface="Literata" pitchFamily="2" charset="0"/>
                <a:cs typeface="Arial" panose="020B0604020202020204" pitchFamily="34" charset="0"/>
              </a:rPr>
              <a:t>Firma:</a:t>
            </a:r>
            <a:r>
              <a:rPr lang="es-MX" sz="600" dirty="0">
                <a:latin typeface="Literata" pitchFamily="2" charset="0"/>
                <a:cs typeface="Arial" panose="020B0604020202020204" pitchFamily="34" charset="0"/>
              </a:rPr>
              <a:t>_________________________.</a:t>
            </a:r>
          </a:p>
        </p:txBody>
      </p:sp>
      <p:sp>
        <p:nvSpPr>
          <p:cNvPr id="55" name="193 Rectángulo"/>
          <p:cNvSpPr/>
          <p:nvPr/>
        </p:nvSpPr>
        <p:spPr>
          <a:xfrm>
            <a:off x="4812276" y="5869976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CuadroTexto 2"/>
          <p:cNvSpPr txBox="1"/>
          <p:nvPr/>
        </p:nvSpPr>
        <p:spPr>
          <a:xfrm>
            <a:off x="4812276" y="5935359"/>
            <a:ext cx="1595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>
                <a:latin typeface="Literata" pitchFamily="2" charset="0"/>
              </a:rPr>
              <a:t>Enlace de Control Interno </a:t>
            </a:r>
          </a:p>
          <a:p>
            <a:pPr algn="ctr"/>
            <a:r>
              <a:rPr lang="es-ES" sz="700" b="1" dirty="0">
                <a:latin typeface="Literata" pitchFamily="2" charset="0"/>
              </a:rPr>
              <a:t>y Riesgos</a:t>
            </a:r>
            <a:endParaRPr lang="es-MX" sz="700" b="1" dirty="0">
              <a:latin typeface="Literata" pitchFamily="2" charset="0"/>
            </a:endParaRPr>
          </a:p>
        </p:txBody>
      </p:sp>
      <p:sp>
        <p:nvSpPr>
          <p:cNvPr id="65" name="157 Rectángulo">
            <a:extLst>
              <a:ext uri="{FF2B5EF4-FFF2-40B4-BE49-F238E27FC236}">
                <a16:creationId xmlns="" xmlns:a16="http://schemas.microsoft.com/office/drawing/2014/main" id="{A4B220B6-0EA4-434A-AF66-8848D94BF2DC}"/>
              </a:ext>
            </a:extLst>
          </p:cNvPr>
          <p:cNvSpPr/>
          <p:nvPr/>
        </p:nvSpPr>
        <p:spPr>
          <a:xfrm>
            <a:off x="491997" y="5121180"/>
            <a:ext cx="1587600" cy="450000"/>
          </a:xfrm>
          <a:prstGeom prst="rect">
            <a:avLst/>
          </a:prstGeom>
          <a:solidFill>
            <a:schemeClr val="bg1"/>
          </a:solidFill>
          <a:ln w="6350">
            <a:solidFill>
              <a:srgbClr val="339966"/>
            </a:solidFill>
            <a:prstDash val="dash"/>
          </a:ln>
          <a:effectLst>
            <a:outerShdw dist="35560" dir="3000000" algn="ctr" rotWithShape="0">
              <a:srgbClr val="339966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CBEF3DD9-1BB6-4789-8C39-0E545A36B031}"/>
              </a:ext>
            </a:extLst>
          </p:cNvPr>
          <p:cNvSpPr txBox="1"/>
          <p:nvPr/>
        </p:nvSpPr>
        <p:spPr>
          <a:xfrm>
            <a:off x="499921" y="5169956"/>
            <a:ext cx="1613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00" b="1" dirty="0">
                <a:latin typeface="Literata"/>
              </a:rPr>
              <a:t>Auxiliar de Investigación y Evaluación Educativa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="" xmlns:a16="http://schemas.microsoft.com/office/drawing/2014/main" id="{5EAB7665-C826-4F9A-9A2C-7C65394BF6BE}"/>
              </a:ext>
            </a:extLst>
          </p:cNvPr>
          <p:cNvCxnSpPr/>
          <p:nvPr/>
        </p:nvCxnSpPr>
        <p:spPr>
          <a:xfrm>
            <a:off x="2121026" y="5935359"/>
            <a:ext cx="15387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259 Conector recto"/>
          <p:cNvCxnSpPr>
            <a:cxnSpLocks noChangeShapeType="1"/>
          </p:cNvCxnSpPr>
          <p:nvPr/>
        </p:nvCxnSpPr>
        <p:spPr bwMode="auto">
          <a:xfrm>
            <a:off x="525640" y="6101319"/>
            <a:ext cx="1584000" cy="0"/>
          </a:xfrm>
          <a:prstGeom prst="line">
            <a:avLst/>
          </a:prstGeom>
          <a:noFill/>
          <a:ln w="9525" algn="ctr">
            <a:solidFill>
              <a:srgbClr val="3399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778786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2236</TotalTime>
  <Words>1304</Words>
  <Application>Microsoft Office PowerPoint</Application>
  <PresentationFormat>Carta (216 x 279 mm)</PresentationFormat>
  <Paragraphs>291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Literata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Innovación y Org</dc:creator>
  <cp:lastModifiedBy>Usuario de Windows</cp:lastModifiedBy>
  <cp:revision>204</cp:revision>
  <dcterms:created xsi:type="dcterms:W3CDTF">2023-06-02T16:53:06Z</dcterms:created>
  <dcterms:modified xsi:type="dcterms:W3CDTF">2026-10-01T19:02:31Z</dcterms:modified>
</cp:coreProperties>
</file>