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65" r:id="rId2"/>
    <p:sldId id="892" r:id="rId3"/>
    <p:sldId id="880" r:id="rId4"/>
    <p:sldId id="891" r:id="rId5"/>
    <p:sldId id="760" r:id="rId6"/>
    <p:sldId id="785" r:id="rId7"/>
    <p:sldId id="787" r:id="rId8"/>
    <p:sldId id="786" r:id="rId9"/>
    <p:sldId id="881" r:id="rId10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68" d="100"/>
          <a:sy n="68" d="100"/>
        </p:scale>
        <p:origin x="255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39F1AF-1C49-4D31-B5A4-B6474CABDC6E}" type="datetimeFigureOut">
              <a:rPr lang="es-MX" smtClean="0"/>
              <a:t>10/04/2026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3A3EB6-DA89-4A2F-8C44-D77F1DD391F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59814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60BAACE6-F33C-477D-8853-A2FCA0D25C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C187288F-C5E6-49AE-A455-C3D53035B7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A9C8F51A-7904-4E1C-9568-38CF9A9C79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6027F94C-DC9E-4E74-B436-CA120A94DD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92B5EF53-5381-4AC7-8BB0-6A5A9172D1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993E5001-E62A-4670-B4B1-8559339B8C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0E0A0D65-18FE-4A66-A80E-AE7F40D27C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EB531A07-9E11-4D76-9EC4-07513C9F65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D628B896-D7F8-48CB-AEE4-D50359F4B44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CCF5AAF2-B700-474A-A835-53974581B5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066D2908-60C2-4F3C-8D17-D0CC033B962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7E000853-098D-491A-9F86-692F7FBFE7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AF0AC-A7BC-49F1-A1DF-E1E1EED6455A}" type="datetimeFigureOut">
              <a:rPr lang="es-MX" smtClean="0"/>
              <a:t>10/04/2026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419FE-E25C-4D0A-A108-745DFA353F0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3051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AF0AC-A7BC-49F1-A1DF-E1E1EED6455A}" type="datetimeFigureOut">
              <a:rPr lang="es-MX" smtClean="0"/>
              <a:t>10/04/2026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419FE-E25C-4D0A-A108-745DFA353F0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91626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AF0AC-A7BC-49F1-A1DF-E1E1EED6455A}" type="datetimeFigureOut">
              <a:rPr lang="es-MX" smtClean="0"/>
              <a:t>10/04/2026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419FE-E25C-4D0A-A108-745DFA353F0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1981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AF0AC-A7BC-49F1-A1DF-E1E1EED6455A}" type="datetimeFigureOut">
              <a:rPr lang="es-MX" smtClean="0"/>
              <a:t>10/04/2026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419FE-E25C-4D0A-A108-745DFA353F0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5811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AF0AC-A7BC-49F1-A1DF-E1E1EED6455A}" type="datetimeFigureOut">
              <a:rPr lang="es-MX" smtClean="0"/>
              <a:t>10/04/2026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419FE-E25C-4D0A-A108-745DFA353F0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51788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AF0AC-A7BC-49F1-A1DF-E1E1EED6455A}" type="datetimeFigureOut">
              <a:rPr lang="es-MX" smtClean="0"/>
              <a:t>10/04/2026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419FE-E25C-4D0A-A108-745DFA353F0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46675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AF0AC-A7BC-49F1-A1DF-E1E1EED6455A}" type="datetimeFigureOut">
              <a:rPr lang="es-MX" smtClean="0"/>
              <a:t>10/04/2026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419FE-E25C-4D0A-A108-745DFA353F0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8738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AF0AC-A7BC-49F1-A1DF-E1E1EED6455A}" type="datetimeFigureOut">
              <a:rPr lang="es-MX" smtClean="0"/>
              <a:t>10/04/2026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419FE-E25C-4D0A-A108-745DFA353F0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28162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AF0AC-A7BC-49F1-A1DF-E1E1EED6455A}" type="datetimeFigureOut">
              <a:rPr lang="es-MX" smtClean="0"/>
              <a:t>10/04/2026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419FE-E25C-4D0A-A108-745DFA353F0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9116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AF0AC-A7BC-49F1-A1DF-E1E1EED6455A}" type="datetimeFigureOut">
              <a:rPr lang="es-MX" smtClean="0"/>
              <a:t>10/04/2026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419FE-E25C-4D0A-A108-745DFA353F0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73719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AF0AC-A7BC-49F1-A1DF-E1E1EED6455A}" type="datetimeFigureOut">
              <a:rPr lang="es-MX" smtClean="0"/>
              <a:t>10/04/2026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419FE-E25C-4D0A-A108-745DFA353F0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42672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1AF0AC-A7BC-49F1-A1DF-E1E1EED6455A}" type="datetimeFigureOut">
              <a:rPr lang="es-MX" smtClean="0"/>
              <a:t>10/04/2026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0419FE-E25C-4D0A-A108-745DFA353F0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24129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Line 44">
            <a:extLst>
              <a:ext uri="{FF2B5EF4-FFF2-40B4-BE49-F238E27FC236}">
                <a16:creationId xmlns:a16="http://schemas.microsoft.com/office/drawing/2014/main" id="{4A7F3062-64B4-4CE2-8772-81D43CE3831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835150" y="2595563"/>
            <a:ext cx="0" cy="576262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1507" name="Line 44">
            <a:extLst>
              <a:ext uri="{FF2B5EF4-FFF2-40B4-BE49-F238E27FC236}">
                <a16:creationId xmlns:a16="http://schemas.microsoft.com/office/drawing/2014/main" id="{9BD65C9E-58A8-4A94-88BD-48EAF1CC67C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02213" y="2595563"/>
            <a:ext cx="0" cy="576262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1508" name="Line 44">
            <a:extLst>
              <a:ext uri="{FF2B5EF4-FFF2-40B4-BE49-F238E27FC236}">
                <a16:creationId xmlns:a16="http://schemas.microsoft.com/office/drawing/2014/main" id="{F299EE76-0666-4689-A4F6-C960C9464D5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27413" y="1765300"/>
            <a:ext cx="0" cy="1258888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pic>
        <p:nvPicPr>
          <p:cNvPr id="21509" name="Imagen1">
            <a:extLst>
              <a:ext uri="{FF2B5EF4-FFF2-40B4-BE49-F238E27FC236}">
                <a16:creationId xmlns:a16="http://schemas.microsoft.com/office/drawing/2014/main" id="{4DFA0637-4202-4BAF-A574-9D10FA3E12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" t="9319" r="94827" b="63234"/>
          <a:stretch>
            <a:fillRect/>
          </a:stretch>
        </p:blipFill>
        <p:spPr bwMode="auto">
          <a:xfrm>
            <a:off x="0" y="0"/>
            <a:ext cx="1338263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0" name="Text Box 2">
            <a:extLst>
              <a:ext uri="{FF2B5EF4-FFF2-40B4-BE49-F238E27FC236}">
                <a16:creationId xmlns:a16="http://schemas.microsoft.com/office/drawing/2014/main" id="{ED250393-8E29-4F57-BC4A-B1C2946551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3" y="508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Literata" pitchFamily="2" charset="0"/>
              </a:rPr>
              <a:t>ORGANIGRAMA</a:t>
            </a:r>
          </a:p>
        </p:txBody>
      </p:sp>
      <p:sp>
        <p:nvSpPr>
          <p:cNvPr id="21511" name="Line 42">
            <a:extLst>
              <a:ext uri="{FF2B5EF4-FFF2-40B4-BE49-F238E27FC236}">
                <a16:creationId xmlns:a16="http://schemas.microsoft.com/office/drawing/2014/main" id="{EDEDFE22-3CBD-41DF-A71F-029C0C25537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1512" name="Line 44">
            <a:extLst>
              <a:ext uri="{FF2B5EF4-FFF2-40B4-BE49-F238E27FC236}">
                <a16:creationId xmlns:a16="http://schemas.microsoft.com/office/drawing/2014/main" id="{1E7D1E65-2EE9-42F0-9238-ADC63492B0B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835150" y="2595563"/>
            <a:ext cx="3167063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8" name="Text Box 20">
            <a:extLst>
              <a:ext uri="{FF2B5EF4-FFF2-40B4-BE49-F238E27FC236}">
                <a16:creationId xmlns:a16="http://schemas.microsoft.com/office/drawing/2014/main" id="{B440534B-83CD-4E03-8698-8C525FAC3F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4163" y="1506538"/>
            <a:ext cx="1181100" cy="608012"/>
          </a:xfrm>
          <a:prstGeom prst="rect">
            <a:avLst/>
          </a:prstGeom>
          <a:solidFill>
            <a:srgbClr val="FFFFFF"/>
          </a:solidFill>
          <a:ln w="6350" cmpd="dbl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45791" dir="2021404" algn="ctr" rotWithShape="0">
              <a:srgbClr val="00B050"/>
            </a:outerShdw>
          </a:effectLst>
        </p:spPr>
        <p:txBody>
          <a:bodyPr lIns="81032" tIns="40515" rIns="81032" bIns="40515"/>
          <a:lstStyle>
            <a:lvl1pPr defTabSz="1019175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defTabSz="1019175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1019175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1019175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1019175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es-MX" altLang="en-US" sz="557" dirty="0">
              <a:solidFill>
                <a:srgbClr val="000000"/>
              </a:solidFill>
              <a:latin typeface="Literata" pitchFamily="2" charset="0"/>
            </a:endParaRPr>
          </a:p>
          <a:p>
            <a:pPr algn="ctr">
              <a:defRPr/>
            </a:pPr>
            <a:r>
              <a:rPr lang="es-MX" altLang="en-US" sz="557" dirty="0">
                <a:solidFill>
                  <a:srgbClr val="000000"/>
                </a:solidFill>
                <a:latin typeface="Literata" pitchFamily="2" charset="0"/>
              </a:rPr>
              <a:t> </a:t>
            </a:r>
          </a:p>
          <a:p>
            <a:pPr algn="ctr">
              <a:defRPr/>
            </a:pPr>
            <a:endParaRPr lang="es-MX" altLang="en-US" sz="557" dirty="0">
              <a:solidFill>
                <a:srgbClr val="000000"/>
              </a:solidFill>
              <a:latin typeface="Literata" pitchFamily="2" charset="0"/>
            </a:endParaRPr>
          </a:p>
          <a:p>
            <a:pPr algn="ctr">
              <a:defRPr/>
            </a:pPr>
            <a:endParaRPr lang="es-MX" altLang="en-US" sz="557" dirty="0">
              <a:solidFill>
                <a:srgbClr val="000000"/>
              </a:solidFill>
              <a:latin typeface="Literata" pitchFamily="2" charset="0"/>
            </a:endParaRPr>
          </a:p>
        </p:txBody>
      </p:sp>
      <p:sp>
        <p:nvSpPr>
          <p:cNvPr id="21514" name="Text Box 168">
            <a:extLst>
              <a:ext uri="{FF2B5EF4-FFF2-40B4-BE49-F238E27FC236}">
                <a16:creationId xmlns:a16="http://schemas.microsoft.com/office/drawing/2014/main" id="{E83704E6-7668-4A3C-9463-5A0F57DF11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888" y="1677988"/>
            <a:ext cx="1266825" cy="22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8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Dirección General </a:t>
            </a:r>
          </a:p>
        </p:txBody>
      </p:sp>
      <p:sp>
        <p:nvSpPr>
          <p:cNvPr id="21515" name="Rectangle 126">
            <a:extLst>
              <a:ext uri="{FF2B5EF4-FFF2-40B4-BE49-F238E27FC236}">
                <a16:creationId xmlns:a16="http://schemas.microsoft.com/office/drawing/2014/main" id="{2F580AD5-D326-4478-B610-0C6C405C2E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7575" y="811213"/>
            <a:ext cx="26971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1200" b="1" i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Instituto Potosino de Bellas Artes</a:t>
            </a:r>
            <a:endParaRPr lang="es-ES" altLang="es-MX" sz="1200" b="1" i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3597" name="Text Box 35">
            <a:extLst>
              <a:ext uri="{FF2B5EF4-FFF2-40B4-BE49-F238E27FC236}">
                <a16:creationId xmlns:a16="http://schemas.microsoft.com/office/drawing/2014/main" id="{3B33A25E-08A7-4A0C-B03E-B3B40594D3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2747963"/>
            <a:ext cx="1181100" cy="608012"/>
          </a:xfrm>
          <a:prstGeom prst="rect">
            <a:avLst/>
          </a:prstGeom>
          <a:solidFill>
            <a:srgbClr val="FFFFFF"/>
          </a:solidFill>
          <a:ln w="6350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  <a:effectLst>
            <a:outerShdw dist="35560" dir="2700000" algn="tl" rotWithShape="0">
              <a:schemeClr val="bg1">
                <a:lumMod val="50000"/>
              </a:schemeClr>
            </a:outerShdw>
          </a:effectLst>
        </p:spPr>
        <p:txBody>
          <a:bodyPr lIns="81032" tIns="40515" rIns="81032" bIns="40515"/>
          <a:lstStyle>
            <a:lvl1pPr marL="171450" indent="-171450"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ctr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3598" name="159 Rectángulo">
            <a:extLst>
              <a:ext uri="{FF2B5EF4-FFF2-40B4-BE49-F238E27FC236}">
                <a16:creationId xmlns:a16="http://schemas.microsoft.com/office/drawing/2014/main" id="{9C4E8B85-A461-4CDA-911A-AF3F7A992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3800" y="2919413"/>
            <a:ext cx="1368425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s-MX" altLang="en-US" sz="700" dirty="0">
                <a:solidFill>
                  <a:schemeClr val="bg1">
                    <a:lumMod val="50000"/>
                  </a:schemeClr>
                </a:solidFill>
                <a:latin typeface="Literata" pitchFamily="2" charset="0"/>
                <a:cs typeface="Arial" panose="020B0604020202020204" pitchFamily="34" charset="0"/>
              </a:rPr>
              <a:t>Área Administrativa </a:t>
            </a:r>
          </a:p>
        </p:txBody>
      </p:sp>
      <p:sp>
        <p:nvSpPr>
          <p:cNvPr id="21518" name="Text Box 391">
            <a:extLst>
              <a:ext uri="{FF2B5EF4-FFF2-40B4-BE49-F238E27FC236}">
                <a16:creationId xmlns:a16="http://schemas.microsoft.com/office/drawing/2014/main" id="{55D779E5-41E6-46A0-AD65-D8CB0E0755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7691438"/>
            <a:ext cx="19780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s-MX" altLang="es-MX" sz="6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El </a:t>
            </a:r>
            <a:r>
              <a:rPr lang="es-MX" altLang="es-MX" sz="600" b="1" i="1" u="sng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C. Marco Antonio Villa Salazar</a:t>
            </a:r>
            <a:r>
              <a:rPr lang="es-MX" altLang="es-MX" sz="600" u="sng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,</a:t>
            </a:r>
            <a:r>
              <a:rPr lang="es-MX" altLang="es-MX" sz="6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  del </a:t>
            </a:r>
            <a:r>
              <a:rPr lang="es-MX" altLang="es-MX" sz="600" b="1" i="1" u="sng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Instituto Potosino de Bellas Artes</a:t>
            </a:r>
            <a:r>
              <a:rPr lang="es-MX" altLang="es-MX" sz="6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, Certifica que el presente organigrama refleja el personal, así como los puestos y nombramientos que integran la estructura vigente al mes de </a:t>
            </a:r>
            <a:r>
              <a:rPr lang="es-MX" altLang="es-MX" sz="600" b="1" i="1" u="sng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Febrero</a:t>
            </a:r>
            <a:r>
              <a:rPr lang="es-MX" altLang="es-MX" sz="600" b="1" i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altLang="es-MX" sz="6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del año </a:t>
            </a:r>
            <a:r>
              <a:rPr lang="es-MX" altLang="es-MX" sz="600" b="1" i="1" u="sng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2026.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es-ES" altLang="es-MX" sz="6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ES" altLang="es-MX" sz="6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ES" altLang="es-MX" sz="6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ES" altLang="es-MX" sz="6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MX" altLang="es-MX" sz="6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MX" altLang="es-MX" sz="60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s-MX" altLang="es-MX" sz="6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Firma:________________________</a:t>
            </a:r>
          </a:p>
        </p:txBody>
      </p:sp>
      <p:sp>
        <p:nvSpPr>
          <p:cNvPr id="23614" name="Text Box 35">
            <a:extLst>
              <a:ext uri="{FF2B5EF4-FFF2-40B4-BE49-F238E27FC236}">
                <a16:creationId xmlns:a16="http://schemas.microsoft.com/office/drawing/2014/main" id="{0064E6F8-4236-4707-840C-28F032DFBA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0" y="2760663"/>
            <a:ext cx="1181100" cy="608012"/>
          </a:xfrm>
          <a:prstGeom prst="rect">
            <a:avLst/>
          </a:prstGeom>
          <a:solidFill>
            <a:srgbClr val="FFFFFF"/>
          </a:solidFill>
          <a:ln w="6350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  <a:effectLst>
            <a:outerShdw dist="35560" dir="2700000" algn="tl" rotWithShape="0">
              <a:schemeClr val="bg1">
                <a:lumMod val="50000"/>
              </a:schemeClr>
            </a:outerShdw>
          </a:effectLst>
        </p:spPr>
        <p:txBody>
          <a:bodyPr lIns="81032" tIns="40515" rIns="81032" bIns="40515"/>
          <a:lstStyle>
            <a:lvl1pPr marL="171450" indent="-171450"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ctr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3615" name="159 Rectángulo">
            <a:extLst>
              <a:ext uri="{FF2B5EF4-FFF2-40B4-BE49-F238E27FC236}">
                <a16:creationId xmlns:a16="http://schemas.microsoft.com/office/drawing/2014/main" id="{80600A3C-7534-40CC-8B19-29DB02D3C5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1775" y="2928938"/>
            <a:ext cx="1368425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s-MX" altLang="en-US" sz="700" b="1" dirty="0">
                <a:solidFill>
                  <a:schemeClr val="bg1">
                    <a:lumMod val="50000"/>
                  </a:schemeClr>
                </a:solidFill>
                <a:latin typeface="Literata" pitchFamily="2" charset="0"/>
                <a:cs typeface="Arial" panose="020B0604020202020204" pitchFamily="34" charset="0"/>
              </a:rPr>
              <a:t>Área Control Escolar</a:t>
            </a:r>
          </a:p>
        </p:txBody>
      </p:sp>
      <p:sp>
        <p:nvSpPr>
          <p:cNvPr id="23623" name="Text Box 35">
            <a:extLst>
              <a:ext uri="{FF2B5EF4-FFF2-40B4-BE49-F238E27FC236}">
                <a16:creationId xmlns:a16="http://schemas.microsoft.com/office/drawing/2014/main" id="{FE6B778B-4327-4323-8389-0F00836E45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4838" y="2743200"/>
            <a:ext cx="1181100" cy="608013"/>
          </a:xfrm>
          <a:prstGeom prst="rect">
            <a:avLst/>
          </a:prstGeom>
          <a:solidFill>
            <a:srgbClr val="FFFFFF"/>
          </a:solidFill>
          <a:ln w="6350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  <a:effectLst>
            <a:outerShdw dist="35560" dir="2700000" algn="tl" rotWithShape="0">
              <a:schemeClr val="bg1">
                <a:lumMod val="50000"/>
              </a:schemeClr>
            </a:outerShdw>
          </a:effectLst>
        </p:spPr>
        <p:txBody>
          <a:bodyPr lIns="81032" tIns="40515" rIns="81032" bIns="40515"/>
          <a:lstStyle>
            <a:lvl1pPr marL="171450" indent="-171450"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ctr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3624" name="159 Rectángulo">
            <a:extLst>
              <a:ext uri="{FF2B5EF4-FFF2-40B4-BE49-F238E27FC236}">
                <a16:creationId xmlns:a16="http://schemas.microsoft.com/office/drawing/2014/main" id="{C2AA42A7-33F7-4EF0-82A8-FF93355A3E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3238" y="2905125"/>
            <a:ext cx="1368425" cy="3079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s-MX" altLang="en-US" sz="700" b="1" dirty="0">
                <a:solidFill>
                  <a:schemeClr val="bg1">
                    <a:lumMod val="50000"/>
                  </a:schemeClr>
                </a:solidFill>
                <a:latin typeface="Literata" pitchFamily="2" charset="0"/>
                <a:cs typeface="Arial" panose="020B0604020202020204" pitchFamily="34" charset="0"/>
              </a:rPr>
              <a:t>Área Centro de Difusión Cultural Raúl Gamboa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Line 44">
            <a:extLst>
              <a:ext uri="{FF2B5EF4-FFF2-40B4-BE49-F238E27FC236}">
                <a16:creationId xmlns:a16="http://schemas.microsoft.com/office/drawing/2014/main" id="{D3EBF849-A333-4282-B52B-50BA7094A45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32175" y="1765300"/>
            <a:ext cx="0" cy="2052638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2531" name="Line 44">
            <a:extLst>
              <a:ext uri="{FF2B5EF4-FFF2-40B4-BE49-F238E27FC236}">
                <a16:creationId xmlns:a16="http://schemas.microsoft.com/office/drawing/2014/main" id="{F7E86ED9-9B90-451A-A092-98E9CD99988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21063" y="2543175"/>
            <a:ext cx="140335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pic>
        <p:nvPicPr>
          <p:cNvPr id="22532" name="Imagen1">
            <a:extLst>
              <a:ext uri="{FF2B5EF4-FFF2-40B4-BE49-F238E27FC236}">
                <a16:creationId xmlns:a16="http://schemas.microsoft.com/office/drawing/2014/main" id="{19DFEC8A-68BE-4797-9AE9-109C36730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" t="9319" r="94827" b="63234"/>
          <a:stretch>
            <a:fillRect/>
          </a:stretch>
        </p:blipFill>
        <p:spPr bwMode="auto">
          <a:xfrm>
            <a:off x="0" y="0"/>
            <a:ext cx="1338263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Text Box 2">
            <a:extLst>
              <a:ext uri="{FF2B5EF4-FFF2-40B4-BE49-F238E27FC236}">
                <a16:creationId xmlns:a16="http://schemas.microsoft.com/office/drawing/2014/main" id="{AE4A62F6-5FCE-49D8-BE68-7F71F95FDD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3" y="508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Literata" pitchFamily="2" charset="0"/>
              </a:rPr>
              <a:t>ORGANIGRAMA</a:t>
            </a:r>
          </a:p>
        </p:txBody>
      </p:sp>
      <p:sp>
        <p:nvSpPr>
          <p:cNvPr id="22534" name="Line 42">
            <a:extLst>
              <a:ext uri="{FF2B5EF4-FFF2-40B4-BE49-F238E27FC236}">
                <a16:creationId xmlns:a16="http://schemas.microsoft.com/office/drawing/2014/main" id="{850F1A2F-086F-4672-BBA9-99BE3E696E48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2535" name="Line 44">
            <a:extLst>
              <a:ext uri="{FF2B5EF4-FFF2-40B4-BE49-F238E27FC236}">
                <a16:creationId xmlns:a16="http://schemas.microsoft.com/office/drawing/2014/main" id="{2AF9111B-9B53-4450-A4CD-F87550E6628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48250" y="3032125"/>
            <a:ext cx="0" cy="207645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2536" name="Line 44">
            <a:extLst>
              <a:ext uri="{FF2B5EF4-FFF2-40B4-BE49-F238E27FC236}">
                <a16:creationId xmlns:a16="http://schemas.microsoft.com/office/drawing/2014/main" id="{FF6D96AA-943F-4C62-B318-6694EED9067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822450" y="3019425"/>
            <a:ext cx="32258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2537" name="Line 44">
            <a:extLst>
              <a:ext uri="{FF2B5EF4-FFF2-40B4-BE49-F238E27FC236}">
                <a16:creationId xmlns:a16="http://schemas.microsoft.com/office/drawing/2014/main" id="{6D00C5FC-D609-4E62-B005-0D8775A6AD2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838325" y="3025775"/>
            <a:ext cx="0" cy="2363788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8" name="Text Box 20">
            <a:extLst>
              <a:ext uri="{FF2B5EF4-FFF2-40B4-BE49-F238E27FC236}">
                <a16:creationId xmlns:a16="http://schemas.microsoft.com/office/drawing/2014/main" id="{F1C7CCC3-86B9-4291-94BB-98E5340BC7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7338" y="1477963"/>
            <a:ext cx="1181100" cy="608012"/>
          </a:xfrm>
          <a:prstGeom prst="rect">
            <a:avLst/>
          </a:prstGeom>
          <a:solidFill>
            <a:srgbClr val="FFFFFF"/>
          </a:solidFill>
          <a:ln w="6350" cmpd="dbl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45791" dir="2021404" algn="ctr" rotWithShape="0">
              <a:srgbClr val="00B050"/>
            </a:outerShdw>
          </a:effectLst>
        </p:spPr>
        <p:txBody>
          <a:bodyPr lIns="81032" tIns="40515" rIns="81032" bIns="40515"/>
          <a:lstStyle>
            <a:lvl1pPr defTabSz="1019175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defTabSz="1019175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1019175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1019175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1019175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es-MX" altLang="en-US" sz="557" dirty="0">
              <a:solidFill>
                <a:srgbClr val="000000"/>
              </a:solidFill>
              <a:latin typeface="Literata" pitchFamily="2" charset="0"/>
            </a:endParaRPr>
          </a:p>
          <a:p>
            <a:pPr algn="ctr">
              <a:defRPr/>
            </a:pPr>
            <a:r>
              <a:rPr lang="es-MX" altLang="en-US" sz="557" dirty="0">
                <a:solidFill>
                  <a:srgbClr val="000000"/>
                </a:solidFill>
                <a:latin typeface="Literata" pitchFamily="2" charset="0"/>
              </a:rPr>
              <a:t> </a:t>
            </a:r>
          </a:p>
          <a:p>
            <a:pPr algn="ctr">
              <a:defRPr/>
            </a:pPr>
            <a:endParaRPr lang="es-MX" altLang="en-US" sz="557" dirty="0">
              <a:solidFill>
                <a:srgbClr val="000000"/>
              </a:solidFill>
              <a:latin typeface="Literata" pitchFamily="2" charset="0"/>
            </a:endParaRPr>
          </a:p>
          <a:p>
            <a:pPr algn="ctr">
              <a:defRPr/>
            </a:pPr>
            <a:endParaRPr lang="es-MX" altLang="en-US" sz="557" dirty="0">
              <a:solidFill>
                <a:srgbClr val="000000"/>
              </a:solidFill>
              <a:latin typeface="Literata" pitchFamily="2" charset="0"/>
            </a:endParaRPr>
          </a:p>
        </p:txBody>
      </p:sp>
      <p:sp>
        <p:nvSpPr>
          <p:cNvPr id="22539" name="Text Box 168">
            <a:extLst>
              <a:ext uri="{FF2B5EF4-FFF2-40B4-BE49-F238E27FC236}">
                <a16:creationId xmlns:a16="http://schemas.microsoft.com/office/drawing/2014/main" id="{F8205421-411D-44CF-93AB-57478500AA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6063" y="1500188"/>
            <a:ext cx="1268412" cy="22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8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Dirección General </a:t>
            </a:r>
          </a:p>
        </p:txBody>
      </p:sp>
      <p:sp>
        <p:nvSpPr>
          <p:cNvPr id="22540" name="Text Box 168">
            <a:extLst>
              <a:ext uri="{FF2B5EF4-FFF2-40B4-BE49-F238E27FC236}">
                <a16:creationId xmlns:a16="http://schemas.microsoft.com/office/drawing/2014/main" id="{BD25A7AF-3A3F-4AF7-A688-545225131C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9388" y="1714500"/>
            <a:ext cx="1409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>
                <a:latin typeface="Literata" pitchFamily="2" charset="0"/>
                <a:cs typeface="Arial" panose="020B0604020202020204" pitchFamily="34" charset="0"/>
              </a:rPr>
              <a:t>Marco Antonio Villa Salazar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>
                <a:latin typeface="Literata" pitchFamily="2" charset="0"/>
                <a:cs typeface="Arial" panose="020B0604020202020204" pitchFamily="34" charset="0"/>
              </a:rPr>
              <a:t>Dirección General (17-02</a:t>
            </a:r>
            <a:r>
              <a:rPr lang="es-MX" altLang="es-MX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5" name="Text Box 19">
            <a:extLst>
              <a:ext uri="{FF2B5EF4-FFF2-40B4-BE49-F238E27FC236}">
                <a16:creationId xmlns:a16="http://schemas.microsoft.com/office/drawing/2014/main" id="{B6164232-FAB0-4BD4-9B19-BC0B3B4E80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50" y="2220913"/>
            <a:ext cx="1181100" cy="60801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81032" tIns="40515" rIns="81032" bIns="40515"/>
          <a:lstStyle>
            <a:lvl1pPr defTabSz="1019175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defTabSz="1019175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1019175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1019175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1019175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es-MX" altLang="en-US" sz="557" b="0" dirty="0">
              <a:solidFill>
                <a:srgbClr val="000000"/>
              </a:solidFill>
              <a:latin typeface="Literata" pitchFamily="2" charset="0"/>
            </a:endParaRPr>
          </a:p>
        </p:txBody>
      </p:sp>
      <p:sp>
        <p:nvSpPr>
          <p:cNvPr id="26" name="Line 30">
            <a:extLst>
              <a:ext uri="{FF2B5EF4-FFF2-40B4-BE49-F238E27FC236}">
                <a16:creationId xmlns:a16="http://schemas.microsoft.com/office/drawing/2014/main" id="{DA38B4AA-B0FA-49AA-9FB7-53B040E9A5E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13250" y="2427288"/>
            <a:ext cx="118745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s-MX" sz="636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543" name="Text Box 332">
            <a:extLst>
              <a:ext uri="{FF2B5EF4-FFF2-40B4-BE49-F238E27FC236}">
                <a16:creationId xmlns:a16="http://schemas.microsoft.com/office/drawing/2014/main" id="{9FBCFFAE-6F0F-4939-897E-79545DA21E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50" y="2436813"/>
            <a:ext cx="117792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n-US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Olga Lidia Cruz López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n-US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Director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n-US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(08-07)</a:t>
            </a:r>
          </a:p>
        </p:txBody>
      </p:sp>
      <p:sp>
        <p:nvSpPr>
          <p:cNvPr id="22544" name="Text Box 206">
            <a:extLst>
              <a:ext uri="{FF2B5EF4-FFF2-40B4-BE49-F238E27FC236}">
                <a16:creationId xmlns:a16="http://schemas.microsoft.com/office/drawing/2014/main" id="{4C0E6ED0-367D-4750-995C-02BF5E2985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2775" y="2201863"/>
            <a:ext cx="1260475" cy="19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Dirección</a:t>
            </a:r>
          </a:p>
        </p:txBody>
      </p:sp>
      <p:sp>
        <p:nvSpPr>
          <p:cNvPr id="22545" name="Text Box 35">
            <a:extLst>
              <a:ext uri="{FF2B5EF4-FFF2-40B4-BE49-F238E27FC236}">
                <a16:creationId xmlns:a16="http://schemas.microsoft.com/office/drawing/2014/main" id="{06781B10-508C-4E8D-8DEE-5D3DE6AC3C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8413" y="4957763"/>
            <a:ext cx="1181100" cy="60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560" dir="2700000" algn="tl" rotWithShape="0">
              <a:srgbClr val="C00000"/>
            </a:outerShdw>
          </a:effectLst>
        </p:spPr>
        <p:txBody>
          <a:bodyPr lIns="81032" tIns="40515" rIns="81032" bIns="40515"/>
          <a:lstStyle>
            <a:lvl1pPr marL="171450" indent="-171450"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ctr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546" name="Text Box 35">
            <a:extLst>
              <a:ext uri="{FF2B5EF4-FFF2-40B4-BE49-F238E27FC236}">
                <a16:creationId xmlns:a16="http://schemas.microsoft.com/office/drawing/2014/main" id="{2276FEFF-1ABB-47E2-BCCA-A583A0EA6D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8413" y="3171825"/>
            <a:ext cx="1181100" cy="608013"/>
          </a:xfrm>
          <a:prstGeom prst="rect">
            <a:avLst/>
          </a:prstGeom>
          <a:solidFill>
            <a:srgbClr val="FFFFFF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560" dir="2700000" algn="tl" rotWithShape="0">
              <a:srgbClr val="C00000"/>
            </a:outerShdw>
          </a:effectLst>
        </p:spPr>
        <p:txBody>
          <a:bodyPr lIns="81032" tIns="40515" rIns="81032" bIns="40515"/>
          <a:lstStyle>
            <a:lvl1pPr marL="171450" indent="-171450"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ctr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547" name="159 Rectángulo">
            <a:extLst>
              <a:ext uri="{FF2B5EF4-FFF2-40B4-BE49-F238E27FC236}">
                <a16:creationId xmlns:a16="http://schemas.microsoft.com/office/drawing/2014/main" id="{726D51A7-86CA-427D-8136-8F5FBC6194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7925" y="3108325"/>
            <a:ext cx="13684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n-US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Coordinación de apoyo  a la Dirección General, Asuntos Jurídicos y encargada de Archivo </a:t>
            </a:r>
          </a:p>
        </p:txBody>
      </p:sp>
      <p:sp>
        <p:nvSpPr>
          <p:cNvPr id="22548" name="Text Box 206">
            <a:extLst>
              <a:ext uri="{FF2B5EF4-FFF2-40B4-BE49-F238E27FC236}">
                <a16:creationId xmlns:a16="http://schemas.microsoft.com/office/drawing/2014/main" id="{08F77D96-A082-4777-A6A2-6D1820F981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4925" y="4932363"/>
            <a:ext cx="1130300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latin typeface="Literata" pitchFamily="2" charset="0"/>
                <a:cs typeface="Arial" panose="020B0604020202020204" pitchFamily="34" charset="0"/>
              </a:rPr>
              <a:t>Auxiliar de Archivo</a:t>
            </a:r>
          </a:p>
        </p:txBody>
      </p:sp>
      <p:sp>
        <p:nvSpPr>
          <p:cNvPr id="22549" name="Text Box 206">
            <a:extLst>
              <a:ext uri="{FF2B5EF4-FFF2-40B4-BE49-F238E27FC236}">
                <a16:creationId xmlns:a16="http://schemas.microsoft.com/office/drawing/2014/main" id="{352C1B41-D16C-4A0B-B0D5-D0FA85F4F0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5132388"/>
            <a:ext cx="1385887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MX" sz="30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altLang="es-MX" sz="700">
                <a:latin typeface="Literata" pitchFamily="2" charset="0"/>
                <a:cs typeface="Arial" panose="020B0604020202020204" pitchFamily="34" charset="0"/>
              </a:rPr>
              <a:t>Yadira Arreguín Sandoval </a:t>
            </a:r>
          </a:p>
        </p:txBody>
      </p:sp>
      <p:sp>
        <p:nvSpPr>
          <p:cNvPr id="22550" name="Text Box 206">
            <a:extLst>
              <a:ext uri="{FF2B5EF4-FFF2-40B4-BE49-F238E27FC236}">
                <a16:creationId xmlns:a16="http://schemas.microsoft.com/office/drawing/2014/main" id="{F171EA85-2B92-4C57-9A1D-B3F17B07A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6350" y="3532188"/>
            <a:ext cx="109855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>
                <a:latin typeface="Literata" pitchFamily="2" charset="0"/>
                <a:cs typeface="Arial" panose="020B0604020202020204" pitchFamily="34" charset="0"/>
              </a:rPr>
              <a:t>Cristina del Carmen Collado Domínguez </a:t>
            </a:r>
          </a:p>
        </p:txBody>
      </p:sp>
      <p:sp>
        <p:nvSpPr>
          <p:cNvPr id="22551" name="Line 44">
            <a:extLst>
              <a:ext uri="{FF2B5EF4-FFF2-40B4-BE49-F238E27FC236}">
                <a16:creationId xmlns:a16="http://schemas.microsoft.com/office/drawing/2014/main" id="{3151AF0A-AC5B-4541-8523-31F4C4BCB49A}"/>
              </a:ext>
            </a:extLst>
          </p:cNvPr>
          <p:cNvSpPr>
            <a:spLocks noChangeShapeType="1"/>
          </p:cNvSpPr>
          <p:nvPr/>
        </p:nvSpPr>
        <p:spPr bwMode="auto">
          <a:xfrm>
            <a:off x="1273175" y="3571875"/>
            <a:ext cx="118745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2552" name="Line 44">
            <a:extLst>
              <a:ext uri="{FF2B5EF4-FFF2-40B4-BE49-F238E27FC236}">
                <a16:creationId xmlns:a16="http://schemas.microsoft.com/office/drawing/2014/main" id="{7D271675-FE4C-44E5-A131-702C905AE644}"/>
              </a:ext>
            </a:extLst>
          </p:cNvPr>
          <p:cNvSpPr>
            <a:spLocks noChangeShapeType="1"/>
          </p:cNvSpPr>
          <p:nvPr/>
        </p:nvSpPr>
        <p:spPr bwMode="auto">
          <a:xfrm>
            <a:off x="1268413" y="5126038"/>
            <a:ext cx="118745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2553" name="Text Box 35">
            <a:extLst>
              <a:ext uri="{FF2B5EF4-FFF2-40B4-BE49-F238E27FC236}">
                <a16:creationId xmlns:a16="http://schemas.microsoft.com/office/drawing/2014/main" id="{984AB576-DBD0-4248-965E-1484876205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3725" y="4581525"/>
            <a:ext cx="1181100" cy="608013"/>
          </a:xfrm>
          <a:prstGeom prst="rect">
            <a:avLst/>
          </a:prstGeom>
          <a:solidFill>
            <a:srgbClr val="FFFFFF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560" dir="2700000" algn="tl" rotWithShape="0">
              <a:srgbClr val="C00000"/>
            </a:outerShdw>
          </a:effectLst>
        </p:spPr>
        <p:txBody>
          <a:bodyPr lIns="81032" tIns="40515" rIns="81032" bIns="40515"/>
          <a:lstStyle>
            <a:lvl1pPr marL="171450" indent="-171450"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ctr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554" name="Text Box 35">
            <a:extLst>
              <a:ext uri="{FF2B5EF4-FFF2-40B4-BE49-F238E27FC236}">
                <a16:creationId xmlns:a16="http://schemas.microsoft.com/office/drawing/2014/main" id="{1E405F55-01D5-4BEC-826E-10A307EB36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7375" y="3852863"/>
            <a:ext cx="1181100" cy="608012"/>
          </a:xfrm>
          <a:prstGeom prst="rect">
            <a:avLst/>
          </a:prstGeom>
          <a:solidFill>
            <a:srgbClr val="FFFFFF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560" dir="2700000" algn="tl" rotWithShape="0">
              <a:srgbClr val="C00000"/>
            </a:outerShdw>
          </a:effectLst>
        </p:spPr>
        <p:txBody>
          <a:bodyPr lIns="81032" tIns="40515" rIns="81032" bIns="40515"/>
          <a:lstStyle>
            <a:lvl1pPr marL="171450" indent="-171450"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ctr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555" name="159 Rectángulo">
            <a:extLst>
              <a:ext uri="{FF2B5EF4-FFF2-40B4-BE49-F238E27FC236}">
                <a16:creationId xmlns:a16="http://schemas.microsoft.com/office/drawing/2014/main" id="{1C86D2CF-250B-44CB-9749-2F3A448B6B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7213" y="3825875"/>
            <a:ext cx="1252537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n-US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Encargada  de Comunicación Social </a:t>
            </a:r>
          </a:p>
        </p:txBody>
      </p:sp>
      <p:sp>
        <p:nvSpPr>
          <p:cNvPr id="22556" name="Text Box 206">
            <a:extLst>
              <a:ext uri="{FF2B5EF4-FFF2-40B4-BE49-F238E27FC236}">
                <a16:creationId xmlns:a16="http://schemas.microsoft.com/office/drawing/2014/main" id="{4B845A4D-7424-4E32-9900-8D6C1251B9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1975" y="4846638"/>
            <a:ext cx="1236663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>
                <a:latin typeface="Literata" pitchFamily="2" charset="0"/>
                <a:cs typeface="Arial" panose="020B0604020202020204" pitchFamily="34" charset="0"/>
              </a:rPr>
              <a:t>Santos Omar Rodríguez Méndez</a:t>
            </a:r>
          </a:p>
        </p:txBody>
      </p:sp>
      <p:sp>
        <p:nvSpPr>
          <p:cNvPr id="22557" name="Rectángulo 86">
            <a:extLst>
              <a:ext uri="{FF2B5EF4-FFF2-40B4-BE49-F238E27FC236}">
                <a16:creationId xmlns:a16="http://schemas.microsoft.com/office/drawing/2014/main" id="{B80A34EC-594A-46C0-8520-E2B9CF09CA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0550" y="4540250"/>
            <a:ext cx="1177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>
                <a:latin typeface="Literata" pitchFamily="2" charset="0"/>
                <a:cs typeface="Arial" panose="020B0604020202020204" pitchFamily="34" charset="0"/>
              </a:rPr>
              <a:t>Apoyo en Programa T.V. (Intermención)</a:t>
            </a:r>
          </a:p>
        </p:txBody>
      </p:sp>
      <p:sp>
        <p:nvSpPr>
          <p:cNvPr id="22558" name="Line 44">
            <a:extLst>
              <a:ext uri="{FF2B5EF4-FFF2-40B4-BE49-F238E27FC236}">
                <a16:creationId xmlns:a16="http://schemas.microsoft.com/office/drawing/2014/main" id="{BC0F7E1F-67D0-40E8-A703-4A6CF52836A7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4833938"/>
            <a:ext cx="118745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2559" name="Line 44">
            <a:extLst>
              <a:ext uri="{FF2B5EF4-FFF2-40B4-BE49-F238E27FC236}">
                <a16:creationId xmlns:a16="http://schemas.microsoft.com/office/drawing/2014/main" id="{CAD3B33B-BF14-4BEE-B6D0-92AB12B981E9}"/>
              </a:ext>
            </a:extLst>
          </p:cNvPr>
          <p:cNvSpPr>
            <a:spLocks noChangeShapeType="1"/>
          </p:cNvSpPr>
          <p:nvPr/>
        </p:nvSpPr>
        <p:spPr bwMode="auto">
          <a:xfrm>
            <a:off x="4405313" y="4100513"/>
            <a:ext cx="118745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2560" name="Text Box 206">
            <a:extLst>
              <a:ext uri="{FF2B5EF4-FFF2-40B4-BE49-F238E27FC236}">
                <a16:creationId xmlns:a16="http://schemas.microsoft.com/office/drawing/2014/main" id="{5AC192FC-C0CE-4F36-B23E-1B29FCB15D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4111625"/>
            <a:ext cx="1314450" cy="19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>
                <a:latin typeface="Literata" pitchFamily="2" charset="0"/>
                <a:cs typeface="Arial" panose="020B0604020202020204" pitchFamily="34" charset="0"/>
              </a:rPr>
              <a:t>Claudia Rocío Lee Barrera</a:t>
            </a:r>
          </a:p>
        </p:txBody>
      </p:sp>
      <p:sp>
        <p:nvSpPr>
          <p:cNvPr id="22561" name="Rectangle 126">
            <a:extLst>
              <a:ext uri="{FF2B5EF4-FFF2-40B4-BE49-F238E27FC236}">
                <a16:creationId xmlns:a16="http://schemas.microsoft.com/office/drawing/2014/main" id="{0BCE7143-499C-41CC-830D-D623317745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7575" y="811213"/>
            <a:ext cx="26971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1200" b="1" i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Instituto Potosino de Bellas Artes</a:t>
            </a:r>
            <a:endParaRPr lang="es-ES" altLang="es-MX" sz="1200" b="1" i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Line 127">
            <a:extLst>
              <a:ext uri="{FF2B5EF4-FFF2-40B4-BE49-F238E27FC236}">
                <a16:creationId xmlns:a16="http://schemas.microsoft.com/office/drawing/2014/main" id="{A0DE058D-C361-4608-9835-22E7335EF676}"/>
              </a:ext>
            </a:extLst>
          </p:cNvPr>
          <p:cNvSpPr>
            <a:spLocks noChangeShapeType="1"/>
          </p:cNvSpPr>
          <p:nvPr/>
        </p:nvSpPr>
        <p:spPr bwMode="auto">
          <a:xfrm>
            <a:off x="3724275" y="8420100"/>
            <a:ext cx="673100" cy="0"/>
          </a:xfrm>
          <a:prstGeom prst="line">
            <a:avLst/>
          </a:prstGeom>
          <a:noFill/>
          <a:ln w="12700">
            <a:solidFill>
              <a:srgbClr val="C00000"/>
            </a:solidFill>
            <a:prstDash val="lgDashDotDot"/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s-MX" sz="636" dirty="0">
              <a:solidFill>
                <a:srgbClr val="000000"/>
              </a:solidFill>
              <a:latin typeface="Literata" pitchFamily="2" charset="0"/>
              <a:cs typeface="Arial" charset="0"/>
            </a:endParaRPr>
          </a:p>
        </p:txBody>
      </p:sp>
      <p:sp>
        <p:nvSpPr>
          <p:cNvPr id="22563" name="Text Box 123">
            <a:extLst>
              <a:ext uri="{FF2B5EF4-FFF2-40B4-BE49-F238E27FC236}">
                <a16:creationId xmlns:a16="http://schemas.microsoft.com/office/drawing/2014/main" id="{F8D2EA88-3837-4AE9-A57D-5687689F2C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3838" y="8062913"/>
            <a:ext cx="18907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86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700">
                <a:latin typeface="Literata" pitchFamily="2" charset="0"/>
                <a:cs typeface="Arial" panose="020B0604020202020204" pitchFamily="34" charset="0"/>
              </a:rPr>
              <a:t>01 </a:t>
            </a:r>
            <a:r>
              <a:rPr lang="es-ES_tradnl" altLang="es-MX" sz="700">
                <a:solidFill>
                  <a:srgbClr val="00B050"/>
                </a:solidFill>
                <a:latin typeface="Literata" pitchFamily="2" charset="0"/>
                <a:cs typeface="Arial" panose="020B0604020202020204" pitchFamily="34" charset="0"/>
              </a:rPr>
              <a:t>Puesto de Confianza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MX" sz="700">
                <a:latin typeface="Literata" pitchFamily="2" charset="0"/>
                <a:cs typeface="Arial" panose="020B0604020202020204" pitchFamily="34" charset="0"/>
              </a:rPr>
              <a:t>01 Puesto de Base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MX" sz="70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05 Contrato por Tiempo Indeterminado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MX" sz="700" b="1" i="1">
                <a:latin typeface="Literata" pitchFamily="2" charset="0"/>
                <a:cs typeface="Arial" panose="020B0604020202020204" pitchFamily="34" charset="0"/>
              </a:rPr>
              <a:t>Total: 07</a:t>
            </a:r>
            <a:endParaRPr lang="es-ES_tradnl" altLang="es-MX" sz="700" b="1">
              <a:solidFill>
                <a:srgbClr val="0066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564" name="Line 124">
            <a:extLst>
              <a:ext uri="{FF2B5EF4-FFF2-40B4-BE49-F238E27FC236}">
                <a16:creationId xmlns:a16="http://schemas.microsoft.com/office/drawing/2014/main" id="{A27389DA-982C-4757-A217-7D380FD2B737}"/>
              </a:ext>
            </a:extLst>
          </p:cNvPr>
          <p:cNvSpPr>
            <a:spLocks noChangeShapeType="1"/>
          </p:cNvSpPr>
          <p:nvPr/>
        </p:nvSpPr>
        <p:spPr bwMode="auto">
          <a:xfrm>
            <a:off x="3713163" y="8212138"/>
            <a:ext cx="673100" cy="0"/>
          </a:xfrm>
          <a:prstGeom prst="line">
            <a:avLst/>
          </a:prstGeom>
          <a:noFill/>
          <a:ln w="12700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2565" name="Line 125">
            <a:extLst>
              <a:ext uri="{FF2B5EF4-FFF2-40B4-BE49-F238E27FC236}">
                <a16:creationId xmlns:a16="http://schemas.microsoft.com/office/drawing/2014/main" id="{0EA919B1-8F6A-45F6-ACC3-D66F639A3719}"/>
              </a:ext>
            </a:extLst>
          </p:cNvPr>
          <p:cNvSpPr>
            <a:spLocks noChangeShapeType="1"/>
          </p:cNvSpPr>
          <p:nvPr/>
        </p:nvSpPr>
        <p:spPr bwMode="auto">
          <a:xfrm>
            <a:off x="3709988" y="8304213"/>
            <a:ext cx="674687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2566" name="Text Box 35">
            <a:extLst>
              <a:ext uri="{FF2B5EF4-FFF2-40B4-BE49-F238E27FC236}">
                <a16:creationId xmlns:a16="http://schemas.microsoft.com/office/drawing/2014/main" id="{3A7F89A3-165B-4271-9806-CBD805C7E3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4325" y="3616325"/>
            <a:ext cx="1181100" cy="608013"/>
          </a:xfrm>
          <a:prstGeom prst="rect">
            <a:avLst/>
          </a:prstGeom>
          <a:solidFill>
            <a:srgbClr val="FFFFFF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560" dir="2700000" algn="tl" rotWithShape="0">
              <a:srgbClr val="C00000"/>
            </a:outerShdw>
          </a:effectLst>
        </p:spPr>
        <p:txBody>
          <a:bodyPr lIns="81032" tIns="40515" rIns="81032" bIns="40515"/>
          <a:lstStyle>
            <a:lvl1pPr marL="171450" indent="-171450"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ctr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567" name="159 Rectángulo">
            <a:extLst>
              <a:ext uri="{FF2B5EF4-FFF2-40B4-BE49-F238E27FC236}">
                <a16:creationId xmlns:a16="http://schemas.microsoft.com/office/drawing/2014/main" id="{3187AC43-2499-470E-AA94-28C9AC0146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213" y="3675063"/>
            <a:ext cx="12525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n-US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Relaciones Púbicas  y Procuración de Fondos </a:t>
            </a:r>
          </a:p>
        </p:txBody>
      </p:sp>
      <p:sp>
        <p:nvSpPr>
          <p:cNvPr id="22568" name="Text Box 206">
            <a:extLst>
              <a:ext uri="{FF2B5EF4-FFF2-40B4-BE49-F238E27FC236}">
                <a16:creationId xmlns:a16="http://schemas.microsoft.com/office/drawing/2014/main" id="{FF8AF0C0-3021-449C-A5A8-0CC30E7FC8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3688" y="3960813"/>
            <a:ext cx="1314450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>
                <a:latin typeface="Literata" pitchFamily="2" charset="0"/>
                <a:cs typeface="Arial" panose="020B0604020202020204" pitchFamily="34" charset="0"/>
              </a:rPr>
              <a:t>Roberto Antonio Méndez Chávez </a:t>
            </a:r>
          </a:p>
        </p:txBody>
      </p:sp>
      <p:sp>
        <p:nvSpPr>
          <p:cNvPr id="42" name="Line 30">
            <a:extLst>
              <a:ext uri="{FF2B5EF4-FFF2-40B4-BE49-F238E27FC236}">
                <a16:creationId xmlns:a16="http://schemas.microsoft.com/office/drawing/2014/main" id="{5BEDD3BC-9C44-4372-8C70-1892B3AEA84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20988" y="1714500"/>
            <a:ext cx="1187450" cy="0"/>
          </a:xfrm>
          <a:prstGeom prst="line">
            <a:avLst/>
          </a:prstGeom>
          <a:noFill/>
          <a:ln w="6350">
            <a:solidFill>
              <a:schemeClr val="accent1">
                <a:lumMod val="50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s-MX" sz="636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570" name="Line 44">
            <a:extLst>
              <a:ext uri="{FF2B5EF4-FFF2-40B4-BE49-F238E27FC236}">
                <a16:creationId xmlns:a16="http://schemas.microsoft.com/office/drawing/2014/main" id="{7B191F42-063D-4EF0-A93F-6E4D192D9A72}"/>
              </a:ext>
            </a:extLst>
          </p:cNvPr>
          <p:cNvSpPr>
            <a:spLocks noChangeShapeType="1"/>
          </p:cNvSpPr>
          <p:nvPr/>
        </p:nvSpPr>
        <p:spPr bwMode="auto">
          <a:xfrm>
            <a:off x="2851150" y="3932238"/>
            <a:ext cx="118745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2571" name="Text Box 391">
            <a:extLst>
              <a:ext uri="{FF2B5EF4-FFF2-40B4-BE49-F238E27FC236}">
                <a16:creationId xmlns:a16="http://schemas.microsoft.com/office/drawing/2014/main" id="{E090A41C-85AE-4210-8184-75222EA34F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7691438"/>
            <a:ext cx="19780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s-MX" altLang="es-MX" sz="6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El </a:t>
            </a:r>
            <a:r>
              <a:rPr lang="es-MX" altLang="es-MX" sz="600" b="1" i="1" u="sng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C. Marco Antonio Villa Salazar</a:t>
            </a:r>
            <a:r>
              <a:rPr lang="es-MX" altLang="es-MX" sz="600" u="sng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,</a:t>
            </a:r>
            <a:r>
              <a:rPr lang="es-MX" altLang="es-MX" sz="6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  del </a:t>
            </a:r>
            <a:r>
              <a:rPr lang="es-MX" altLang="es-MX" sz="600" b="1" i="1" u="sng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Instituto Potosino de Bellas Artes</a:t>
            </a:r>
            <a:r>
              <a:rPr lang="es-MX" altLang="es-MX" sz="6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, Certifica que el presente organigrama refleja el personal, así como los puestos y nombramientos que integran la estructura vigente al mes de </a:t>
            </a:r>
            <a:r>
              <a:rPr lang="es-MX" altLang="es-MX" sz="600" b="1" i="1" u="sng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Febrero</a:t>
            </a:r>
            <a:r>
              <a:rPr lang="es-MX" altLang="es-MX" sz="600" b="1" i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altLang="es-MX" sz="6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del año </a:t>
            </a:r>
            <a:r>
              <a:rPr lang="es-MX" altLang="es-MX" sz="600" b="1" i="1" u="sng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2026.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es-ES" altLang="es-MX" sz="6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ES" altLang="es-MX" sz="6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ES" altLang="es-MX" sz="6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ES" altLang="es-MX" sz="6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MX" altLang="es-MX" sz="6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MX" altLang="es-MX" sz="60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s-MX" altLang="es-MX" sz="6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Firma:________________________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Line 172">
            <a:extLst>
              <a:ext uri="{FF2B5EF4-FFF2-40B4-BE49-F238E27FC236}">
                <a16:creationId xmlns:a16="http://schemas.microsoft.com/office/drawing/2014/main" id="{6072986F-20FE-468F-93B6-E73BCA75260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424238" y="1276350"/>
            <a:ext cx="0" cy="5087938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3555" name="Text Box 35">
            <a:extLst>
              <a:ext uri="{FF2B5EF4-FFF2-40B4-BE49-F238E27FC236}">
                <a16:creationId xmlns:a16="http://schemas.microsoft.com/office/drawing/2014/main" id="{4EE24615-F05D-4DDB-8344-093C689ABA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4800" y="1852613"/>
            <a:ext cx="1181100" cy="608012"/>
          </a:xfrm>
          <a:prstGeom prst="rect">
            <a:avLst/>
          </a:prstGeom>
          <a:solidFill>
            <a:srgbClr val="FFFFFF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560" dir="2700000" algn="tl" rotWithShape="0">
              <a:srgbClr val="C00000"/>
            </a:outerShdw>
          </a:effectLst>
        </p:spPr>
        <p:txBody>
          <a:bodyPr lIns="81032" tIns="40515" rIns="81032" bIns="40515"/>
          <a:lstStyle>
            <a:lvl1pPr marL="171450" indent="-171450"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ctr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3556" name="Line 172">
            <a:extLst>
              <a:ext uri="{FF2B5EF4-FFF2-40B4-BE49-F238E27FC236}">
                <a16:creationId xmlns:a16="http://schemas.microsoft.com/office/drawing/2014/main" id="{83AAB48E-CB8D-4C94-B828-A11AEB83944D}"/>
              </a:ext>
            </a:extLst>
          </p:cNvPr>
          <p:cNvSpPr>
            <a:spLocks noChangeShapeType="1"/>
          </p:cNvSpPr>
          <p:nvPr/>
        </p:nvSpPr>
        <p:spPr bwMode="auto">
          <a:xfrm>
            <a:off x="4986338" y="2619375"/>
            <a:ext cx="0" cy="677863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3557" name="Line 172">
            <a:extLst>
              <a:ext uri="{FF2B5EF4-FFF2-40B4-BE49-F238E27FC236}">
                <a16:creationId xmlns:a16="http://schemas.microsoft.com/office/drawing/2014/main" id="{58640500-1012-4314-B757-0E5ABCA4B9C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79875" y="6369050"/>
            <a:ext cx="0" cy="7493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3558" name="Line 172">
            <a:extLst>
              <a:ext uri="{FF2B5EF4-FFF2-40B4-BE49-F238E27FC236}">
                <a16:creationId xmlns:a16="http://schemas.microsoft.com/office/drawing/2014/main" id="{18039199-2E22-4733-9968-30D245EC1B3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95575" y="4105275"/>
            <a:ext cx="0" cy="649288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3559" name="Line 172">
            <a:extLst>
              <a:ext uri="{FF2B5EF4-FFF2-40B4-BE49-F238E27FC236}">
                <a16:creationId xmlns:a16="http://schemas.microsoft.com/office/drawing/2014/main" id="{0E33A93F-4CED-4D08-A98B-62B882CF005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79875" y="4105275"/>
            <a:ext cx="0" cy="1909763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pic>
        <p:nvPicPr>
          <p:cNvPr id="23560" name="Imagen1">
            <a:extLst>
              <a:ext uri="{FF2B5EF4-FFF2-40B4-BE49-F238E27FC236}">
                <a16:creationId xmlns:a16="http://schemas.microsoft.com/office/drawing/2014/main" id="{C23CFAE6-3E83-4AA0-B80D-F2002D88B8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" t="9319" r="94827" b="63234"/>
          <a:stretch>
            <a:fillRect/>
          </a:stretch>
        </p:blipFill>
        <p:spPr bwMode="auto">
          <a:xfrm>
            <a:off x="1588" y="0"/>
            <a:ext cx="1338262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1" name="Text Box 33">
            <a:extLst>
              <a:ext uri="{FF2B5EF4-FFF2-40B4-BE49-F238E27FC236}">
                <a16:creationId xmlns:a16="http://schemas.microsoft.com/office/drawing/2014/main" id="{2D777BBD-CFEF-4A18-BE2C-3B7B170C1B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50" y="53975"/>
            <a:ext cx="3962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139" tIns="46070" rIns="92139" bIns="46070">
            <a:spAutoFit/>
          </a:bodyPr>
          <a:lstStyle>
            <a:lvl1pPr defTabSz="920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0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07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0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07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Literata" pitchFamily="2" charset="0"/>
              </a:rPr>
              <a:t>DESCRIPCIÓN DE FUNCIONES</a:t>
            </a:r>
          </a:p>
        </p:txBody>
      </p:sp>
      <p:sp>
        <p:nvSpPr>
          <p:cNvPr id="23562" name="Line 10">
            <a:extLst>
              <a:ext uri="{FF2B5EF4-FFF2-40B4-BE49-F238E27FC236}">
                <a16:creationId xmlns:a16="http://schemas.microsoft.com/office/drawing/2014/main" id="{2947BFBB-6CC1-4D68-9DEE-D7F2F9AEEC2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80925" name="Rectangle 126">
            <a:extLst>
              <a:ext uri="{FF2B5EF4-FFF2-40B4-BE49-F238E27FC236}">
                <a16:creationId xmlns:a16="http://schemas.microsoft.com/office/drawing/2014/main" id="{51555FD4-76BD-4288-8504-E16ADE6BE2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5688" y="746125"/>
            <a:ext cx="2185987" cy="23971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s-MX" sz="954" i="1" dirty="0">
                <a:solidFill>
                  <a:srgbClr val="000000"/>
                </a:solidFill>
                <a:latin typeface="Literata" pitchFamily="2" charset="0"/>
              </a:rPr>
              <a:t>Instituto Potosino de Bellas Artes</a:t>
            </a:r>
            <a:endParaRPr lang="es-ES" sz="954" i="1" dirty="0">
              <a:solidFill>
                <a:srgbClr val="000000"/>
              </a:solidFill>
              <a:latin typeface="Literata" pitchFamily="2" charset="0"/>
            </a:endParaRPr>
          </a:p>
        </p:txBody>
      </p:sp>
      <p:sp>
        <p:nvSpPr>
          <p:cNvPr id="23564" name="Text Box 123">
            <a:extLst>
              <a:ext uri="{FF2B5EF4-FFF2-40B4-BE49-F238E27FC236}">
                <a16:creationId xmlns:a16="http://schemas.microsoft.com/office/drawing/2014/main" id="{DC1797A6-5FE2-4FB8-801E-FFD7BDA001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3688" y="8250238"/>
            <a:ext cx="188912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86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700" b="1">
                <a:latin typeface="Literata" pitchFamily="2" charset="0"/>
                <a:cs typeface="Arial" panose="020B0604020202020204" pitchFamily="34" charset="0"/>
              </a:rPr>
              <a:t>08</a:t>
            </a:r>
            <a:r>
              <a:rPr lang="es-ES_tradnl" altLang="es-MX" sz="70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altLang="es-MX" sz="700" b="1">
                <a:latin typeface="Literata" pitchFamily="2" charset="0"/>
                <a:cs typeface="Arial" panose="020B0604020202020204" pitchFamily="34" charset="0"/>
              </a:rPr>
              <a:t>Puesto de Base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MX" sz="70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05 Contrato por Tiempo Indeterminado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MX" sz="700" b="1" i="1">
                <a:latin typeface="Literata" pitchFamily="2" charset="0"/>
                <a:cs typeface="Arial" panose="020B0604020202020204" pitchFamily="34" charset="0"/>
              </a:rPr>
              <a:t>Total: 13</a:t>
            </a:r>
            <a:endParaRPr lang="es-ES_tradnl" altLang="es-MX" sz="700" b="1">
              <a:solidFill>
                <a:srgbClr val="0066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3565" name="Line 172">
            <a:extLst>
              <a:ext uri="{FF2B5EF4-FFF2-40B4-BE49-F238E27FC236}">
                <a16:creationId xmlns:a16="http://schemas.microsoft.com/office/drawing/2014/main" id="{CDCDAEDA-65AB-4B64-808D-FD86D104275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11450" y="6372225"/>
            <a:ext cx="0" cy="53975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3566" name="Line 172">
            <a:extLst>
              <a:ext uri="{FF2B5EF4-FFF2-40B4-BE49-F238E27FC236}">
                <a16:creationId xmlns:a16="http://schemas.microsoft.com/office/drawing/2014/main" id="{28D7E7CB-D303-4F0D-9855-8B287EB3441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26075" y="4094163"/>
            <a:ext cx="0" cy="1068387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3567" name="Line 172">
            <a:extLst>
              <a:ext uri="{FF2B5EF4-FFF2-40B4-BE49-F238E27FC236}">
                <a16:creationId xmlns:a16="http://schemas.microsoft.com/office/drawing/2014/main" id="{12858B7F-BB10-46D2-B97F-3E02429BE1C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393825" y="4097338"/>
            <a:ext cx="403225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3568" name="Text Box 35">
            <a:extLst>
              <a:ext uri="{FF2B5EF4-FFF2-40B4-BE49-F238E27FC236}">
                <a16:creationId xmlns:a16="http://schemas.microsoft.com/office/drawing/2014/main" id="{8D32FD7F-443F-4D44-B2E5-B8083482F9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1063" y="6502400"/>
            <a:ext cx="1181100" cy="608013"/>
          </a:xfrm>
          <a:prstGeom prst="rect">
            <a:avLst/>
          </a:prstGeom>
          <a:solidFill>
            <a:srgbClr val="FFFFFF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560" dir="2700000" algn="tl" rotWithShape="0">
              <a:srgbClr val="C00000"/>
            </a:outerShdw>
          </a:effectLst>
        </p:spPr>
        <p:txBody>
          <a:bodyPr lIns="81032" tIns="40515" rIns="81032" bIns="40515"/>
          <a:lstStyle>
            <a:lvl1pPr marL="171450" indent="-171450"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ctr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3569" name="Text Box 35">
            <a:extLst>
              <a:ext uri="{FF2B5EF4-FFF2-40B4-BE49-F238E27FC236}">
                <a16:creationId xmlns:a16="http://schemas.microsoft.com/office/drawing/2014/main" id="{D0EB1B6A-B39B-4F35-96F7-105E9AC0DE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8225" y="4703763"/>
            <a:ext cx="1181100" cy="608012"/>
          </a:xfrm>
          <a:prstGeom prst="rect">
            <a:avLst/>
          </a:prstGeom>
          <a:solidFill>
            <a:srgbClr val="FFFFFF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560" dir="2700000" algn="tl" rotWithShape="0">
              <a:srgbClr val="C00000"/>
            </a:outerShdw>
          </a:effectLst>
        </p:spPr>
        <p:txBody>
          <a:bodyPr lIns="81032" tIns="40515" rIns="81032" bIns="40515"/>
          <a:lstStyle>
            <a:lvl1pPr marL="171450" indent="-171450"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ctr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3570" name="Text Box 20">
            <a:extLst>
              <a:ext uri="{FF2B5EF4-FFF2-40B4-BE49-F238E27FC236}">
                <a16:creationId xmlns:a16="http://schemas.microsoft.com/office/drawing/2014/main" id="{127184B2-BDB3-4286-96F3-ACC5E0C1E5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5275" y="1104900"/>
            <a:ext cx="1179513" cy="608013"/>
          </a:xfrm>
          <a:prstGeom prst="rect">
            <a:avLst/>
          </a:prstGeom>
          <a:solidFill>
            <a:srgbClr val="FFFFFF"/>
          </a:solidFill>
          <a:ln w="6350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45791" dir="2021404" algn="ctr" rotWithShape="0">
              <a:srgbClr val="00B050"/>
            </a:outerShdw>
          </a:effectLst>
        </p:spPr>
        <p:txBody>
          <a:bodyPr lIns="72259" tIns="36129" rIns="72259" bIns="36129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n-US" sz="700" b="1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n-US" sz="700" b="1">
                <a:latin typeface="Literata" pitchFamily="2" charset="0"/>
                <a:cs typeface="Arial" panose="020B0604020202020204" pitchFamily="34" charset="0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s-MX" altLang="en-US" sz="700" b="1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n-US" sz="700" b="1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3571" name="Text Box 16">
            <a:extLst>
              <a:ext uri="{FF2B5EF4-FFF2-40B4-BE49-F238E27FC236}">
                <a16:creationId xmlns:a16="http://schemas.microsoft.com/office/drawing/2014/main" id="{45D7875C-48B4-48ED-949D-EDFA588ECC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1475" y="1293813"/>
            <a:ext cx="10175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latin typeface="Literata" pitchFamily="2" charset="0"/>
                <a:cs typeface="Arial" panose="020B0604020202020204" pitchFamily="34" charset="0"/>
              </a:rPr>
              <a:t>Dirección General </a:t>
            </a:r>
          </a:p>
        </p:txBody>
      </p:sp>
      <p:sp>
        <p:nvSpPr>
          <p:cNvPr id="23572" name="Text Box 206">
            <a:extLst>
              <a:ext uri="{FF2B5EF4-FFF2-40B4-BE49-F238E27FC236}">
                <a16:creationId xmlns:a16="http://schemas.microsoft.com/office/drawing/2014/main" id="{6D83473D-3704-4DD6-8D3A-53863506AE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0125" y="4665663"/>
            <a:ext cx="1268413" cy="26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latin typeface="Literata" pitchFamily="2" charset="0"/>
                <a:cs typeface="Arial" panose="020B0604020202020204" pitchFamily="34" charset="0"/>
              </a:rPr>
              <a:t>Mantenimiento General </a:t>
            </a:r>
          </a:p>
        </p:txBody>
      </p:sp>
      <p:sp>
        <p:nvSpPr>
          <p:cNvPr id="23573" name="Text Box 206">
            <a:extLst>
              <a:ext uri="{FF2B5EF4-FFF2-40B4-BE49-F238E27FC236}">
                <a16:creationId xmlns:a16="http://schemas.microsoft.com/office/drawing/2014/main" id="{8C7B5F82-222D-429D-9A29-70A3F8D2AA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0613" y="4927600"/>
            <a:ext cx="10890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>
                <a:latin typeface="Literata" pitchFamily="2" charset="0"/>
                <a:cs typeface="Arial" panose="020B0604020202020204" pitchFamily="34" charset="0"/>
              </a:rPr>
              <a:t>Martín Hernández Quistián </a:t>
            </a:r>
          </a:p>
        </p:txBody>
      </p:sp>
      <p:sp>
        <p:nvSpPr>
          <p:cNvPr id="23574" name="Text Box 206">
            <a:extLst>
              <a:ext uri="{FF2B5EF4-FFF2-40B4-BE49-F238E27FC236}">
                <a16:creationId xmlns:a16="http://schemas.microsoft.com/office/drawing/2014/main" id="{CBD1E99F-E2FA-456E-83DB-F78BAF0E95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4238" y="6481763"/>
            <a:ext cx="1173162" cy="22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latin typeface="Literata" pitchFamily="2" charset="0"/>
                <a:cs typeface="Arial" panose="020B0604020202020204" pitchFamily="34" charset="0"/>
              </a:rPr>
              <a:t>Intendencia </a:t>
            </a:r>
          </a:p>
        </p:txBody>
      </p:sp>
      <p:sp>
        <p:nvSpPr>
          <p:cNvPr id="23575" name="Text Box 206">
            <a:extLst>
              <a:ext uri="{FF2B5EF4-FFF2-40B4-BE49-F238E27FC236}">
                <a16:creationId xmlns:a16="http://schemas.microsoft.com/office/drawing/2014/main" id="{F81F63B2-DD1A-42BC-B4CA-CD97FE1725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6673850"/>
            <a:ext cx="10699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>
                <a:latin typeface="Literata" pitchFamily="2" charset="0"/>
                <a:cs typeface="Arial" panose="020B0604020202020204" pitchFamily="34" charset="0"/>
              </a:rPr>
              <a:t>Sandra María García González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s-MX" sz="700" b="1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3576" name="Line 44">
            <a:extLst>
              <a:ext uri="{FF2B5EF4-FFF2-40B4-BE49-F238E27FC236}">
                <a16:creationId xmlns:a16="http://schemas.microsoft.com/office/drawing/2014/main" id="{F092CA87-146B-4CAD-A571-5F60D0FE55A3}"/>
              </a:ext>
            </a:extLst>
          </p:cNvPr>
          <p:cNvSpPr>
            <a:spLocks noChangeShapeType="1"/>
          </p:cNvSpPr>
          <p:nvPr/>
        </p:nvSpPr>
        <p:spPr bwMode="auto">
          <a:xfrm>
            <a:off x="4848225" y="4916488"/>
            <a:ext cx="118745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3577" name="Line 44">
            <a:extLst>
              <a:ext uri="{FF2B5EF4-FFF2-40B4-BE49-F238E27FC236}">
                <a16:creationId xmlns:a16="http://schemas.microsoft.com/office/drawing/2014/main" id="{813BB497-A0B9-4108-BFEC-13D29BFBC6D9}"/>
              </a:ext>
            </a:extLst>
          </p:cNvPr>
          <p:cNvSpPr>
            <a:spLocks noChangeShapeType="1"/>
          </p:cNvSpPr>
          <p:nvPr/>
        </p:nvSpPr>
        <p:spPr bwMode="auto">
          <a:xfrm>
            <a:off x="2151063" y="6670675"/>
            <a:ext cx="118745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3578" name="Text Box 35">
            <a:extLst>
              <a:ext uri="{FF2B5EF4-FFF2-40B4-BE49-F238E27FC236}">
                <a16:creationId xmlns:a16="http://schemas.microsoft.com/office/drawing/2014/main" id="{2B8645A8-060B-4D12-9302-E102EDDE28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7975" y="2874963"/>
            <a:ext cx="1181100" cy="608012"/>
          </a:xfrm>
          <a:prstGeom prst="rect">
            <a:avLst/>
          </a:prstGeom>
          <a:solidFill>
            <a:srgbClr val="FFFFFF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560" dir="2700000" algn="tl" rotWithShape="0">
              <a:srgbClr val="C00000"/>
            </a:outerShdw>
          </a:effectLst>
        </p:spPr>
        <p:txBody>
          <a:bodyPr lIns="81032" tIns="40515" rIns="81032" bIns="40515"/>
          <a:lstStyle>
            <a:lvl1pPr marL="171450" indent="-171450"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ctr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3579" name="Text Box 206">
            <a:extLst>
              <a:ext uri="{FF2B5EF4-FFF2-40B4-BE49-F238E27FC236}">
                <a16:creationId xmlns:a16="http://schemas.microsoft.com/office/drawing/2014/main" id="{4E21E0B9-DD02-4028-A61B-C11653A7D8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8925" y="2840038"/>
            <a:ext cx="1216025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latin typeface="Literata" pitchFamily="2" charset="0"/>
                <a:cs typeface="Arial" panose="020B0604020202020204" pitchFamily="34" charset="0"/>
              </a:rPr>
              <a:t>Coordinación Administrativa </a:t>
            </a:r>
          </a:p>
        </p:txBody>
      </p:sp>
      <p:sp>
        <p:nvSpPr>
          <p:cNvPr id="23580" name="Text Box 206">
            <a:extLst>
              <a:ext uri="{FF2B5EF4-FFF2-40B4-BE49-F238E27FC236}">
                <a16:creationId xmlns:a16="http://schemas.microsoft.com/office/drawing/2014/main" id="{2331A8C9-B344-4A8D-890A-C3E9EA8A78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1150" y="3149600"/>
            <a:ext cx="1216025" cy="19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>
                <a:latin typeface="Literata" pitchFamily="2" charset="0"/>
                <a:cs typeface="Arial" panose="020B0604020202020204" pitchFamily="34" charset="0"/>
              </a:rPr>
              <a:t>Raúl Martínez de León </a:t>
            </a:r>
          </a:p>
        </p:txBody>
      </p:sp>
      <p:sp>
        <p:nvSpPr>
          <p:cNvPr id="23581" name="Line 44">
            <a:extLst>
              <a:ext uri="{FF2B5EF4-FFF2-40B4-BE49-F238E27FC236}">
                <a16:creationId xmlns:a16="http://schemas.microsoft.com/office/drawing/2014/main" id="{68C4BFA1-E215-494E-AB54-01BB809B17B3}"/>
              </a:ext>
            </a:extLst>
          </p:cNvPr>
          <p:cNvSpPr>
            <a:spLocks noChangeShapeType="1"/>
          </p:cNvSpPr>
          <p:nvPr/>
        </p:nvSpPr>
        <p:spPr bwMode="auto">
          <a:xfrm>
            <a:off x="2847975" y="3098800"/>
            <a:ext cx="118745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3582" name="Text Box 39">
            <a:extLst>
              <a:ext uri="{FF2B5EF4-FFF2-40B4-BE49-F238E27FC236}">
                <a16:creationId xmlns:a16="http://schemas.microsoft.com/office/drawing/2014/main" id="{777D1CEA-DF2B-4461-B867-36015B8B21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7263" y="4456113"/>
            <a:ext cx="1200150" cy="1671637"/>
          </a:xfrm>
          <a:prstGeom prst="rect">
            <a:avLst/>
          </a:prstGeom>
          <a:solidFill>
            <a:srgbClr val="FFFFFF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72259" tIns="36129" rIns="72259" bIns="36129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s-MX" altLang="en-US" sz="700" b="1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3583" name="Rectangle 214">
            <a:extLst>
              <a:ext uri="{FF2B5EF4-FFF2-40B4-BE49-F238E27FC236}">
                <a16:creationId xmlns:a16="http://schemas.microsoft.com/office/drawing/2014/main" id="{5828A909-A135-467E-9ECA-2FA245FC22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3288" y="5334000"/>
            <a:ext cx="1357312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ts val="700"/>
              </a:lnSpc>
              <a:spcBef>
                <a:spcPct val="0"/>
              </a:spcBef>
              <a:buFontTx/>
              <a:buNone/>
            </a:pPr>
            <a:r>
              <a:rPr lang="en-US" altLang="en-US" sz="700">
                <a:latin typeface="Literata" pitchFamily="2" charset="0"/>
                <a:cs typeface="Arial" panose="020B0604020202020204" pitchFamily="34" charset="0"/>
              </a:rPr>
              <a:t>Marco Antonio Meza </a:t>
            </a:r>
            <a:r>
              <a:rPr lang="es-MX" altLang="en-US" sz="700">
                <a:latin typeface="Literata" pitchFamily="2" charset="0"/>
                <a:cs typeface="Arial" panose="020B0604020202020204" pitchFamily="34" charset="0"/>
              </a:rPr>
              <a:t>Grimaldo</a:t>
            </a:r>
          </a:p>
          <a:p>
            <a:pPr algn="ctr" eaLnBrk="1" hangingPunct="1">
              <a:lnSpc>
                <a:spcPts val="700"/>
              </a:lnSpc>
              <a:spcBef>
                <a:spcPct val="0"/>
              </a:spcBef>
              <a:buFontTx/>
              <a:buNone/>
            </a:pPr>
            <a:r>
              <a:rPr lang="es-MX" altLang="en-US" sz="700">
                <a:latin typeface="Literata" pitchFamily="2" charset="0"/>
                <a:cs typeface="Arial" panose="020B0604020202020204" pitchFamily="34" charset="0"/>
              </a:rPr>
              <a:t>Mozo de Oficina </a:t>
            </a:r>
          </a:p>
          <a:p>
            <a:pPr algn="ctr" eaLnBrk="1" hangingPunct="1">
              <a:lnSpc>
                <a:spcPts val="700"/>
              </a:lnSpc>
              <a:spcBef>
                <a:spcPct val="0"/>
              </a:spcBef>
              <a:buFontTx/>
              <a:buNone/>
            </a:pPr>
            <a:r>
              <a:rPr lang="es-MX" altLang="en-US" sz="700">
                <a:latin typeface="Literata" pitchFamily="2" charset="0"/>
                <a:cs typeface="Arial" panose="020B0604020202020204" pitchFamily="34" charset="0"/>
              </a:rPr>
              <a:t>(02-08)</a:t>
            </a:r>
          </a:p>
        </p:txBody>
      </p:sp>
      <p:sp>
        <p:nvSpPr>
          <p:cNvPr id="23584" name="Text Box 206">
            <a:extLst>
              <a:ext uri="{FF2B5EF4-FFF2-40B4-BE49-F238E27FC236}">
                <a16:creationId xmlns:a16="http://schemas.microsoft.com/office/drawing/2014/main" id="{E298BAEE-4FEA-4283-81D0-B94CAEFE0D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9650" y="4459288"/>
            <a:ext cx="1100138" cy="22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latin typeface="Literata" pitchFamily="2" charset="0"/>
                <a:cs typeface="Arial" panose="020B0604020202020204" pitchFamily="34" charset="0"/>
              </a:rPr>
              <a:t>Mozo de Oficina  </a:t>
            </a:r>
          </a:p>
        </p:txBody>
      </p:sp>
      <p:sp>
        <p:nvSpPr>
          <p:cNvPr id="23585" name="Line 44">
            <a:extLst>
              <a:ext uri="{FF2B5EF4-FFF2-40B4-BE49-F238E27FC236}">
                <a16:creationId xmlns:a16="http://schemas.microsoft.com/office/drawing/2014/main" id="{02252D82-A220-43DD-9DCA-6693DC13D80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86150" y="4935538"/>
            <a:ext cx="1223963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3586" name="Text Box 39">
            <a:extLst>
              <a:ext uri="{FF2B5EF4-FFF2-40B4-BE49-F238E27FC236}">
                <a16:creationId xmlns:a16="http://schemas.microsoft.com/office/drawing/2014/main" id="{563A7450-0B87-4742-AA6B-3F145ABEFC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4713" y="4289425"/>
            <a:ext cx="1181100" cy="608013"/>
          </a:xfrm>
          <a:prstGeom prst="rect">
            <a:avLst/>
          </a:prstGeom>
          <a:solidFill>
            <a:srgbClr val="FFFFFF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72259" tIns="36129" rIns="72259" bIns="36129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s-MX" altLang="en-US" sz="700" b="1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3587" name="Text Box 206">
            <a:extLst>
              <a:ext uri="{FF2B5EF4-FFF2-40B4-BE49-F238E27FC236}">
                <a16:creationId xmlns:a16="http://schemas.microsoft.com/office/drawing/2014/main" id="{C435091A-4EE2-44F2-9460-BCFC1FAC84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4400" y="4416425"/>
            <a:ext cx="1131888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n-US" sz="700">
                <a:latin typeface="Literata" pitchFamily="2" charset="0"/>
                <a:cs typeface="Arial" panose="020B0604020202020204" pitchFamily="34" charset="0"/>
              </a:rPr>
              <a:t>Guillermo Pérez Banda</a:t>
            </a:r>
            <a:endParaRPr lang="es-MX" altLang="es-MX" sz="700">
              <a:latin typeface="Literata" pitchFamily="2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>
                <a:latin typeface="Literata" pitchFamily="2" charset="0"/>
                <a:cs typeface="Arial" panose="020B0604020202020204" pitchFamily="34" charset="0"/>
              </a:rPr>
              <a:t>Velador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n-US" sz="700">
                <a:latin typeface="Literata" pitchFamily="2" charset="0"/>
                <a:cs typeface="Arial" panose="020B0604020202020204" pitchFamily="34" charset="0"/>
              </a:rPr>
              <a:t>(03-12)</a:t>
            </a:r>
            <a:endParaRPr lang="es-MX" altLang="es-MX" sz="70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3588" name="Line 44">
            <a:extLst>
              <a:ext uri="{FF2B5EF4-FFF2-40B4-BE49-F238E27FC236}">
                <a16:creationId xmlns:a16="http://schemas.microsoft.com/office/drawing/2014/main" id="{7ABBDB94-3A9F-432F-B4B6-A0AF96764B92}"/>
              </a:ext>
            </a:extLst>
          </p:cNvPr>
          <p:cNvSpPr>
            <a:spLocks noChangeShapeType="1"/>
          </p:cNvSpPr>
          <p:nvPr/>
        </p:nvSpPr>
        <p:spPr bwMode="auto">
          <a:xfrm>
            <a:off x="2147888" y="4440238"/>
            <a:ext cx="118745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3589" name="Text Box 206">
            <a:extLst>
              <a:ext uri="{FF2B5EF4-FFF2-40B4-BE49-F238E27FC236}">
                <a16:creationId xmlns:a16="http://schemas.microsoft.com/office/drawing/2014/main" id="{17AE6B8C-9419-43BA-8537-50F8568291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7438" y="4275138"/>
            <a:ext cx="684212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latin typeface="Literata" pitchFamily="2" charset="0"/>
                <a:cs typeface="Arial" panose="020B0604020202020204" pitchFamily="34" charset="0"/>
              </a:rPr>
              <a:t>Aseo</a:t>
            </a:r>
          </a:p>
        </p:txBody>
      </p:sp>
      <p:sp>
        <p:nvSpPr>
          <p:cNvPr id="23590" name="Line 44">
            <a:extLst>
              <a:ext uri="{FF2B5EF4-FFF2-40B4-BE49-F238E27FC236}">
                <a16:creationId xmlns:a16="http://schemas.microsoft.com/office/drawing/2014/main" id="{233279B8-A9B2-46A4-A793-A1573117160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06788" y="4649788"/>
            <a:ext cx="1223962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3591" name="Line 44">
            <a:extLst>
              <a:ext uri="{FF2B5EF4-FFF2-40B4-BE49-F238E27FC236}">
                <a16:creationId xmlns:a16="http://schemas.microsoft.com/office/drawing/2014/main" id="{D5066F62-21DC-4439-9540-652E50915C3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06788" y="5719763"/>
            <a:ext cx="1223962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3592" name="Line 44">
            <a:extLst>
              <a:ext uri="{FF2B5EF4-FFF2-40B4-BE49-F238E27FC236}">
                <a16:creationId xmlns:a16="http://schemas.microsoft.com/office/drawing/2014/main" id="{89B161C8-A714-4967-835D-EC8A8FD7300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95675" y="5353050"/>
            <a:ext cx="1223963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3593" name="Line 44">
            <a:extLst>
              <a:ext uri="{FF2B5EF4-FFF2-40B4-BE49-F238E27FC236}">
                <a16:creationId xmlns:a16="http://schemas.microsoft.com/office/drawing/2014/main" id="{F76BC4A3-397B-48BE-8D72-E386A1114841}"/>
              </a:ext>
            </a:extLst>
          </p:cNvPr>
          <p:cNvSpPr>
            <a:spLocks noChangeShapeType="1"/>
          </p:cNvSpPr>
          <p:nvPr/>
        </p:nvSpPr>
        <p:spPr bwMode="auto">
          <a:xfrm>
            <a:off x="2849563" y="2101850"/>
            <a:ext cx="118745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3594" name="Line 44">
            <a:extLst>
              <a:ext uri="{FF2B5EF4-FFF2-40B4-BE49-F238E27FC236}">
                <a16:creationId xmlns:a16="http://schemas.microsoft.com/office/drawing/2014/main" id="{8BDED690-3686-42D4-AE16-AB1AF81761A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833563" y="2617788"/>
            <a:ext cx="316865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3595" name="Text Box 206">
            <a:extLst>
              <a:ext uri="{FF2B5EF4-FFF2-40B4-BE49-F238E27FC236}">
                <a16:creationId xmlns:a16="http://schemas.microsoft.com/office/drawing/2014/main" id="{A33536BA-C309-4D7B-9564-67F1ACB520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6563" y="2125663"/>
            <a:ext cx="1001712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>
                <a:latin typeface="Literata" pitchFamily="2" charset="0"/>
                <a:cs typeface="Arial" panose="020B0604020202020204" pitchFamily="34" charset="0"/>
              </a:rPr>
              <a:t>Anel Yareli Llamas Martínez </a:t>
            </a:r>
          </a:p>
        </p:txBody>
      </p:sp>
      <p:sp>
        <p:nvSpPr>
          <p:cNvPr id="23596" name="Rectangle 214">
            <a:extLst>
              <a:ext uri="{FF2B5EF4-FFF2-40B4-BE49-F238E27FC236}">
                <a16:creationId xmlns:a16="http://schemas.microsoft.com/office/drawing/2014/main" id="{A88A074C-7347-4D36-96A9-81A7CDBF28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3125" y="4638675"/>
            <a:ext cx="135572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ts val="700"/>
              </a:lnSpc>
              <a:spcBef>
                <a:spcPct val="0"/>
              </a:spcBef>
              <a:buFontTx/>
              <a:buNone/>
            </a:pPr>
            <a:r>
              <a:rPr lang="en-US" altLang="en-US" sz="700">
                <a:latin typeface="Literata" pitchFamily="2" charset="0"/>
                <a:cs typeface="Arial" panose="020B0604020202020204" pitchFamily="34" charset="0"/>
              </a:rPr>
              <a:t>Esperanza </a:t>
            </a:r>
            <a:r>
              <a:rPr lang="es-MX" altLang="en-US" sz="700">
                <a:latin typeface="Literata" pitchFamily="2" charset="0"/>
                <a:cs typeface="Arial" panose="020B0604020202020204" pitchFamily="34" charset="0"/>
              </a:rPr>
              <a:t>Grimaldo</a:t>
            </a:r>
            <a:r>
              <a:rPr lang="en-US" altLang="en-US" sz="700">
                <a:latin typeface="Literata" pitchFamily="2" charset="0"/>
                <a:cs typeface="Arial" panose="020B0604020202020204" pitchFamily="34" charset="0"/>
              </a:rPr>
              <a:t> Rojas </a:t>
            </a:r>
          </a:p>
          <a:p>
            <a:pPr algn="ctr" eaLnBrk="1" hangingPunct="1">
              <a:lnSpc>
                <a:spcPts val="700"/>
              </a:lnSpc>
              <a:spcBef>
                <a:spcPct val="0"/>
              </a:spcBef>
              <a:buFontTx/>
              <a:buNone/>
            </a:pPr>
            <a:r>
              <a:rPr lang="es-MX" altLang="en-US" sz="700">
                <a:latin typeface="Literata" pitchFamily="2" charset="0"/>
                <a:cs typeface="Arial" panose="020B0604020202020204" pitchFamily="34" charset="0"/>
              </a:rPr>
              <a:t>Mozo de Oficina </a:t>
            </a:r>
          </a:p>
          <a:p>
            <a:pPr algn="ctr" eaLnBrk="1" hangingPunct="1">
              <a:lnSpc>
                <a:spcPts val="700"/>
              </a:lnSpc>
              <a:spcBef>
                <a:spcPct val="0"/>
              </a:spcBef>
              <a:buFontTx/>
              <a:buNone/>
            </a:pPr>
            <a:r>
              <a:rPr lang="es-MX" altLang="en-US" sz="700">
                <a:latin typeface="Literata" pitchFamily="2" charset="0"/>
                <a:cs typeface="Arial" panose="020B0604020202020204" pitchFamily="34" charset="0"/>
              </a:rPr>
              <a:t>(02-08)</a:t>
            </a:r>
          </a:p>
        </p:txBody>
      </p:sp>
      <p:sp>
        <p:nvSpPr>
          <p:cNvPr id="23597" name="Rectangle 214">
            <a:extLst>
              <a:ext uri="{FF2B5EF4-FFF2-40B4-BE49-F238E27FC236}">
                <a16:creationId xmlns:a16="http://schemas.microsoft.com/office/drawing/2014/main" id="{7CE86D37-A993-46A3-B956-39B47B27F4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1700" y="5702300"/>
            <a:ext cx="1355725" cy="45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ts val="700"/>
              </a:lnSpc>
              <a:spcBef>
                <a:spcPct val="0"/>
              </a:spcBef>
              <a:buFontTx/>
              <a:buNone/>
            </a:pPr>
            <a:r>
              <a:rPr lang="es-MX" altLang="es-MX" sz="700">
                <a:latin typeface="Literata" pitchFamily="2" charset="0"/>
                <a:cs typeface="Arial" panose="020B0604020202020204" pitchFamily="34" charset="0"/>
              </a:rPr>
              <a:t>Antonio Augusto </a:t>
            </a:r>
          </a:p>
          <a:p>
            <a:pPr algn="ctr" eaLnBrk="1" hangingPunct="1">
              <a:lnSpc>
                <a:spcPts val="700"/>
              </a:lnSpc>
              <a:spcBef>
                <a:spcPct val="0"/>
              </a:spcBef>
              <a:buFontTx/>
              <a:buNone/>
            </a:pPr>
            <a:r>
              <a:rPr lang="es-MX" altLang="es-MX" sz="700">
                <a:latin typeface="Literata" pitchFamily="2" charset="0"/>
                <a:cs typeface="Arial" panose="020B0604020202020204" pitchFamily="34" charset="0"/>
              </a:rPr>
              <a:t>Plascencia Martínez</a:t>
            </a:r>
          </a:p>
          <a:p>
            <a:pPr algn="ctr" eaLnBrk="1" hangingPunct="1">
              <a:lnSpc>
                <a:spcPts val="700"/>
              </a:lnSpc>
              <a:spcBef>
                <a:spcPct val="0"/>
              </a:spcBef>
              <a:buFontTx/>
              <a:buNone/>
            </a:pPr>
            <a:r>
              <a:rPr lang="es-MX" altLang="en-US" sz="700">
                <a:latin typeface="Literata" pitchFamily="2" charset="0"/>
                <a:cs typeface="Arial" panose="020B0604020202020204" pitchFamily="34" charset="0"/>
              </a:rPr>
              <a:t>Mozo de oficina</a:t>
            </a:r>
          </a:p>
          <a:p>
            <a:pPr algn="ctr" eaLnBrk="1" hangingPunct="1">
              <a:lnSpc>
                <a:spcPts val="700"/>
              </a:lnSpc>
              <a:spcBef>
                <a:spcPct val="0"/>
              </a:spcBef>
              <a:buFontTx/>
              <a:buNone/>
            </a:pPr>
            <a:r>
              <a:rPr lang="es-MX" altLang="es-MX" sz="700">
                <a:latin typeface="Literata" pitchFamily="2" charset="0"/>
                <a:cs typeface="Arial" panose="020B0604020202020204" pitchFamily="34" charset="0"/>
              </a:rPr>
              <a:t>(02-08)</a:t>
            </a:r>
            <a:endParaRPr lang="es-MX" altLang="en-US" sz="70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3598" name="Rectangle 214">
            <a:extLst>
              <a:ext uri="{FF2B5EF4-FFF2-40B4-BE49-F238E27FC236}">
                <a16:creationId xmlns:a16="http://schemas.microsoft.com/office/drawing/2014/main" id="{23B38207-5971-4A45-886B-180F7AFBC6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0588" y="4945063"/>
            <a:ext cx="1355725" cy="45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ts val="700"/>
              </a:lnSpc>
              <a:spcBef>
                <a:spcPct val="0"/>
              </a:spcBef>
              <a:buFontTx/>
              <a:buNone/>
            </a:pPr>
            <a:r>
              <a:rPr lang="en-US" altLang="en-US" sz="700">
                <a:latin typeface="Literata" pitchFamily="2" charset="0"/>
                <a:cs typeface="Arial" panose="020B0604020202020204" pitchFamily="34" charset="0"/>
              </a:rPr>
              <a:t>Maria Isabel </a:t>
            </a:r>
            <a:r>
              <a:rPr lang="es-MX" altLang="en-US" sz="700">
                <a:latin typeface="Literata" pitchFamily="2" charset="0"/>
                <a:cs typeface="Arial" panose="020B0604020202020204" pitchFamily="34" charset="0"/>
              </a:rPr>
              <a:t>Grimaldo</a:t>
            </a:r>
            <a:r>
              <a:rPr lang="en-US" altLang="en-US" sz="700">
                <a:latin typeface="Literata" pitchFamily="2" charset="0"/>
                <a:cs typeface="Arial" panose="020B0604020202020204" pitchFamily="34" charset="0"/>
              </a:rPr>
              <a:t> Rojas </a:t>
            </a:r>
          </a:p>
          <a:p>
            <a:pPr algn="ctr" eaLnBrk="1" hangingPunct="1">
              <a:lnSpc>
                <a:spcPts val="700"/>
              </a:lnSpc>
              <a:spcBef>
                <a:spcPct val="0"/>
              </a:spcBef>
              <a:buFontTx/>
              <a:buNone/>
            </a:pPr>
            <a:r>
              <a:rPr lang="es-MX" altLang="en-US" sz="700">
                <a:latin typeface="Literata" pitchFamily="2" charset="0"/>
                <a:cs typeface="Arial" panose="020B0604020202020204" pitchFamily="34" charset="0"/>
              </a:rPr>
              <a:t>Mozo de Oficina </a:t>
            </a:r>
          </a:p>
          <a:p>
            <a:pPr algn="ctr" eaLnBrk="1" hangingPunct="1">
              <a:lnSpc>
                <a:spcPts val="700"/>
              </a:lnSpc>
              <a:spcBef>
                <a:spcPct val="0"/>
              </a:spcBef>
              <a:buFontTx/>
              <a:buNone/>
            </a:pPr>
            <a:r>
              <a:rPr lang="es-MX" altLang="en-US" sz="700">
                <a:latin typeface="Literata" pitchFamily="2" charset="0"/>
                <a:cs typeface="Arial" panose="020B0604020202020204" pitchFamily="34" charset="0"/>
              </a:rPr>
              <a:t>(02-08)</a:t>
            </a:r>
          </a:p>
        </p:txBody>
      </p:sp>
      <p:sp>
        <p:nvSpPr>
          <p:cNvPr id="3" name="Line 127">
            <a:extLst>
              <a:ext uri="{FF2B5EF4-FFF2-40B4-BE49-F238E27FC236}">
                <a16:creationId xmlns:a16="http://schemas.microsoft.com/office/drawing/2014/main" id="{747C8297-3576-47E4-83BD-BE7FF1414D48}"/>
              </a:ext>
            </a:extLst>
          </p:cNvPr>
          <p:cNvSpPr>
            <a:spLocks noChangeShapeType="1"/>
          </p:cNvSpPr>
          <p:nvPr/>
        </p:nvSpPr>
        <p:spPr bwMode="auto">
          <a:xfrm>
            <a:off x="3487738" y="8461375"/>
            <a:ext cx="673100" cy="0"/>
          </a:xfrm>
          <a:prstGeom prst="line">
            <a:avLst/>
          </a:prstGeom>
          <a:noFill/>
          <a:ln w="12700">
            <a:solidFill>
              <a:srgbClr val="C00000"/>
            </a:solidFill>
            <a:prstDash val="lgDashDotDot"/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s-MX" sz="636" dirty="0">
              <a:solidFill>
                <a:srgbClr val="000000"/>
              </a:solidFill>
              <a:latin typeface="Literata" pitchFamily="2" charset="0"/>
              <a:cs typeface="Arial" charset="0"/>
            </a:endParaRPr>
          </a:p>
        </p:txBody>
      </p:sp>
      <p:sp>
        <p:nvSpPr>
          <p:cNvPr id="23600" name="Line 125">
            <a:extLst>
              <a:ext uri="{FF2B5EF4-FFF2-40B4-BE49-F238E27FC236}">
                <a16:creationId xmlns:a16="http://schemas.microsoft.com/office/drawing/2014/main" id="{76D7178D-ECEC-439E-8DCB-A73003BFD634}"/>
              </a:ext>
            </a:extLst>
          </p:cNvPr>
          <p:cNvSpPr>
            <a:spLocks noChangeShapeType="1"/>
          </p:cNvSpPr>
          <p:nvPr/>
        </p:nvSpPr>
        <p:spPr bwMode="auto">
          <a:xfrm>
            <a:off x="3484563" y="8361363"/>
            <a:ext cx="674687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3601" name="Text Box 39">
            <a:extLst>
              <a:ext uri="{FF2B5EF4-FFF2-40B4-BE49-F238E27FC236}">
                <a16:creationId xmlns:a16="http://schemas.microsoft.com/office/drawing/2014/main" id="{7970BC88-6744-47D1-928D-81BC0B2C33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9125" y="3078163"/>
            <a:ext cx="1181100" cy="608012"/>
          </a:xfrm>
          <a:prstGeom prst="rect">
            <a:avLst/>
          </a:prstGeom>
          <a:solidFill>
            <a:srgbClr val="FFFFFF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72259" tIns="36129" rIns="72259" bIns="36129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3602" name="Text Box 206">
            <a:extLst>
              <a:ext uri="{FF2B5EF4-FFF2-40B4-BE49-F238E27FC236}">
                <a16:creationId xmlns:a16="http://schemas.microsoft.com/office/drawing/2014/main" id="{056DE85A-1988-483C-8942-2F92328EDD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9125" y="3038475"/>
            <a:ext cx="1181100" cy="19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n-US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Mensajero </a:t>
            </a:r>
            <a:endParaRPr lang="es-MX" altLang="es-MX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3603" name="Rectangle 214">
            <a:extLst>
              <a:ext uri="{FF2B5EF4-FFF2-40B4-BE49-F238E27FC236}">
                <a16:creationId xmlns:a16="http://schemas.microsoft.com/office/drawing/2014/main" id="{CA0F6124-E23A-4603-96BA-C565ED1BF8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6575" y="3255963"/>
            <a:ext cx="1354138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José Manuel Lozano </a:t>
            </a:r>
            <a:r>
              <a:rPr lang="es-MX" altLang="en-US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Silva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n-US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Chofer de Primera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n-US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 (05-02) </a:t>
            </a:r>
          </a:p>
        </p:txBody>
      </p:sp>
      <p:sp>
        <p:nvSpPr>
          <p:cNvPr id="23604" name="Line 44">
            <a:extLst>
              <a:ext uri="{FF2B5EF4-FFF2-40B4-BE49-F238E27FC236}">
                <a16:creationId xmlns:a16="http://schemas.microsoft.com/office/drawing/2014/main" id="{3B8FCDFD-27FC-4CBB-BEE9-64096E77284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22775" y="3243263"/>
            <a:ext cx="118745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3605" name="Text Box 35">
            <a:extLst>
              <a:ext uri="{FF2B5EF4-FFF2-40B4-BE49-F238E27FC236}">
                <a16:creationId xmlns:a16="http://schemas.microsoft.com/office/drawing/2014/main" id="{9F30CE19-3A45-4B3D-AE21-F12FBDF46F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6313" y="6600825"/>
            <a:ext cx="1181100" cy="608013"/>
          </a:xfrm>
          <a:prstGeom prst="rect">
            <a:avLst/>
          </a:prstGeom>
          <a:solidFill>
            <a:srgbClr val="FFFFFF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560" dir="2700000" algn="tl" rotWithShape="0">
              <a:srgbClr val="C00000"/>
            </a:outerShdw>
          </a:effectLst>
        </p:spPr>
        <p:txBody>
          <a:bodyPr lIns="81032" tIns="40515" rIns="81032" bIns="40515"/>
          <a:lstStyle>
            <a:lvl1pPr marL="171450" indent="-171450"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ctr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3606" name="Text Box 206">
            <a:extLst>
              <a:ext uri="{FF2B5EF4-FFF2-40B4-BE49-F238E27FC236}">
                <a16:creationId xmlns:a16="http://schemas.microsoft.com/office/drawing/2014/main" id="{4546B596-3E4A-4047-AEDB-E5C64DCB81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9025" y="6591300"/>
            <a:ext cx="98901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Recepcionista </a:t>
            </a:r>
          </a:p>
        </p:txBody>
      </p:sp>
      <p:sp>
        <p:nvSpPr>
          <p:cNvPr id="23607" name="Text Box 206">
            <a:extLst>
              <a:ext uri="{FF2B5EF4-FFF2-40B4-BE49-F238E27FC236}">
                <a16:creationId xmlns:a16="http://schemas.microsoft.com/office/drawing/2014/main" id="{97DA5064-4C2B-40E6-85AE-19C7A7A8E1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9025" y="6773863"/>
            <a:ext cx="993775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Tania Reyes Villela </a:t>
            </a:r>
            <a:r>
              <a:rPr lang="es-MX" altLang="es-MX" sz="70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3608" name="Line 44">
            <a:extLst>
              <a:ext uri="{FF2B5EF4-FFF2-40B4-BE49-F238E27FC236}">
                <a16:creationId xmlns:a16="http://schemas.microsoft.com/office/drawing/2014/main" id="{2E5CBCD4-430D-4199-95AC-B0B1367F99A8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6788" y="6765925"/>
            <a:ext cx="1223962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3609" name="159 Rectángulo">
            <a:extLst>
              <a:ext uri="{FF2B5EF4-FFF2-40B4-BE49-F238E27FC236}">
                <a16:creationId xmlns:a16="http://schemas.microsoft.com/office/drawing/2014/main" id="{C81254B7-855A-4959-B908-F2772DD71C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5738" y="1870075"/>
            <a:ext cx="136842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n-US" sz="700" b="1">
                <a:latin typeface="Literata" pitchFamily="2" charset="0"/>
                <a:cs typeface="Arial" panose="020B0604020202020204" pitchFamily="34" charset="0"/>
              </a:rPr>
              <a:t>Área Administrativa </a:t>
            </a:r>
          </a:p>
        </p:txBody>
      </p:sp>
      <p:sp>
        <p:nvSpPr>
          <p:cNvPr id="23610" name="Line 172">
            <a:extLst>
              <a:ext uri="{FF2B5EF4-FFF2-40B4-BE49-F238E27FC236}">
                <a16:creationId xmlns:a16="http://schemas.microsoft.com/office/drawing/2014/main" id="{99CA0E14-7415-47AB-A342-4441C1EF7C3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387475" y="4095750"/>
            <a:ext cx="0" cy="498475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3611" name="Text Box 39">
            <a:extLst>
              <a:ext uri="{FF2B5EF4-FFF2-40B4-BE49-F238E27FC236}">
                <a16:creationId xmlns:a16="http://schemas.microsoft.com/office/drawing/2014/main" id="{EA7BAA27-7D76-4DCC-A5FB-6F7AAFA056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0263" y="4203700"/>
            <a:ext cx="1181100" cy="608013"/>
          </a:xfrm>
          <a:prstGeom prst="rect">
            <a:avLst/>
          </a:prstGeom>
          <a:solidFill>
            <a:srgbClr val="FFFFFF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72259" tIns="36129" rIns="72259" bIns="36129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s-MX" altLang="en-US" sz="700" b="1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4608" name="Text Box 206">
            <a:extLst>
              <a:ext uri="{FF2B5EF4-FFF2-40B4-BE49-F238E27FC236}">
                <a16:creationId xmlns:a16="http://schemas.microsoft.com/office/drawing/2014/main" id="{427FCCE6-67B9-4295-AB80-623C647918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213" y="4311650"/>
            <a:ext cx="1228725" cy="4746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s-MX" altLang="en-US" sz="600" dirty="0">
                <a:latin typeface="Literata" pitchFamily="2" charset="0"/>
                <a:cs typeface="Arial" panose="020B0604020202020204" pitchFamily="34" charset="0"/>
              </a:rPr>
              <a:t>Carolina María Teresa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González </a:t>
            </a:r>
            <a:r>
              <a:rPr lang="es-MX" altLang="es-MX" sz="600" dirty="0" err="1">
                <a:latin typeface="Literata" pitchFamily="2" charset="0"/>
                <a:cs typeface="Arial" panose="020B0604020202020204" pitchFamily="34" charset="0"/>
              </a:rPr>
              <a:t>Gordoa</a:t>
            </a: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Auxiliar administrativo       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                          (05-21)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s-ES" altLang="es-MX" sz="600" b="1" dirty="0">
                <a:solidFill>
                  <a:schemeClr val="bg1">
                    <a:lumMod val="50000"/>
                  </a:schemeClr>
                </a:solidFill>
                <a:latin typeface="Literata" pitchFamily="2" charset="0"/>
                <a:cs typeface="Arial" panose="020B0604020202020204" pitchFamily="34" charset="0"/>
              </a:rPr>
              <a:t>Comisionada a SEDESORE</a:t>
            </a:r>
            <a:endParaRPr lang="es-MX" altLang="es-MX" sz="600" b="1" dirty="0">
              <a:solidFill>
                <a:schemeClr val="bg1">
                  <a:lumMod val="50000"/>
                </a:schemeClr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3613" name="Line 44">
            <a:extLst>
              <a:ext uri="{FF2B5EF4-FFF2-40B4-BE49-F238E27FC236}">
                <a16:creationId xmlns:a16="http://schemas.microsoft.com/office/drawing/2014/main" id="{B683FF25-E56B-4962-9F2F-86009BC3B8F6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" y="4332288"/>
            <a:ext cx="118745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3614" name="Line 172">
            <a:extLst>
              <a:ext uri="{FF2B5EF4-FFF2-40B4-BE49-F238E27FC236}">
                <a16:creationId xmlns:a16="http://schemas.microsoft.com/office/drawing/2014/main" id="{B7E9A41E-26ED-4841-A205-DECF70F455A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01925" y="6364288"/>
            <a:ext cx="137795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3615" name="Line 172">
            <a:extLst>
              <a:ext uri="{FF2B5EF4-FFF2-40B4-BE49-F238E27FC236}">
                <a16:creationId xmlns:a16="http://schemas.microsoft.com/office/drawing/2014/main" id="{FF57C242-9F0B-4514-98CC-D7507CCA72C0}"/>
              </a:ext>
            </a:extLst>
          </p:cNvPr>
          <p:cNvSpPr>
            <a:spLocks noChangeShapeType="1"/>
          </p:cNvSpPr>
          <p:nvPr/>
        </p:nvSpPr>
        <p:spPr bwMode="auto">
          <a:xfrm>
            <a:off x="1838325" y="2608263"/>
            <a:ext cx="0" cy="67945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3616" name="Text Box 39">
            <a:extLst>
              <a:ext uri="{FF2B5EF4-FFF2-40B4-BE49-F238E27FC236}">
                <a16:creationId xmlns:a16="http://schemas.microsoft.com/office/drawing/2014/main" id="{AF211A62-2254-46BE-8125-F18C1A6145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7613" y="2738438"/>
            <a:ext cx="1181100" cy="608012"/>
          </a:xfrm>
          <a:prstGeom prst="rect">
            <a:avLst/>
          </a:prstGeom>
          <a:solidFill>
            <a:srgbClr val="FFFFFF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72259" tIns="36129" rIns="72259" bIns="36129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s-MX" altLang="en-US" sz="700" b="1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3617" name="Text Box 206">
            <a:extLst>
              <a:ext uri="{FF2B5EF4-FFF2-40B4-BE49-F238E27FC236}">
                <a16:creationId xmlns:a16="http://schemas.microsoft.com/office/drawing/2014/main" id="{AAF00F19-5B65-4545-ADAF-80CDECD9B7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5863" y="2687638"/>
            <a:ext cx="11811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n-US" sz="700" b="1">
                <a:latin typeface="Literata" pitchFamily="2" charset="0"/>
                <a:cs typeface="Arial" panose="020B0604020202020204" pitchFamily="34" charset="0"/>
              </a:rPr>
              <a:t>Recursos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n-US" sz="700" b="1">
                <a:latin typeface="Literata" pitchFamily="2" charset="0"/>
                <a:cs typeface="Arial" panose="020B0604020202020204" pitchFamily="34" charset="0"/>
              </a:rPr>
              <a:t>Hum</a:t>
            </a:r>
            <a:r>
              <a:rPr lang="es-MX" altLang="en-US" sz="700" b="1" u="sng">
                <a:latin typeface="Literata" pitchFamily="2" charset="0"/>
                <a:cs typeface="Arial" panose="020B0604020202020204" pitchFamily="34" charset="0"/>
              </a:rPr>
              <a:t>a</a:t>
            </a:r>
            <a:r>
              <a:rPr lang="es-MX" altLang="en-US" sz="700" b="1">
                <a:latin typeface="Literata" pitchFamily="2" charset="0"/>
                <a:cs typeface="Arial" panose="020B0604020202020204" pitchFamily="34" charset="0"/>
              </a:rPr>
              <a:t>nos y Unidad de Transparencia  </a:t>
            </a:r>
            <a:endParaRPr lang="es-MX" altLang="es-MX" sz="700" b="1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3618" name="Rectangle 214">
            <a:extLst>
              <a:ext uri="{FF2B5EF4-FFF2-40B4-BE49-F238E27FC236}">
                <a16:creationId xmlns:a16="http://schemas.microsoft.com/office/drawing/2014/main" id="{EBBBDF5F-7D90-4540-B596-BC42B5F5F7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6650" y="2997200"/>
            <a:ext cx="1352550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700">
                <a:latin typeface="Literata" pitchFamily="2" charset="0"/>
                <a:cs typeface="Arial" panose="020B0604020202020204" pitchFamily="34" charset="0"/>
              </a:rPr>
              <a:t>Hugo González González                  </a:t>
            </a:r>
            <a:r>
              <a:rPr lang="es-MX" altLang="en-US" sz="700">
                <a:latin typeface="Literata" pitchFamily="2" charset="0"/>
                <a:cs typeface="Arial" panose="020B0604020202020204" pitchFamily="34" charset="0"/>
              </a:rPr>
              <a:t>Jefe</a:t>
            </a:r>
            <a:r>
              <a:rPr lang="en-US" altLang="en-US" sz="700">
                <a:latin typeface="Literata" pitchFamily="2" charset="0"/>
                <a:cs typeface="Arial" panose="020B0604020202020204" pitchFamily="34" charset="0"/>
              </a:rPr>
              <a:t> de </a:t>
            </a:r>
            <a:r>
              <a:rPr lang="es-MX" altLang="en-US" sz="700">
                <a:latin typeface="Literata" pitchFamily="2" charset="0"/>
                <a:cs typeface="Arial" panose="020B0604020202020204" pitchFamily="34" charset="0"/>
              </a:rPr>
              <a:t>Departamento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700">
                <a:latin typeface="Literata" pitchFamily="2" charset="0"/>
                <a:cs typeface="Arial" panose="020B0604020202020204" pitchFamily="34" charset="0"/>
              </a:rPr>
              <a:t>(13-07)</a:t>
            </a:r>
            <a:r>
              <a:rPr lang="es-MX" altLang="en-US" sz="700">
                <a:latin typeface="Literata" pitchFamily="2" charset="0"/>
                <a:cs typeface="Arial" panose="020B0604020202020204" pitchFamily="34" charset="0"/>
              </a:rPr>
              <a:t>   </a:t>
            </a:r>
            <a:endParaRPr lang="es-MX" altLang="es-MX" sz="70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0916" name="Line 44">
            <a:extLst>
              <a:ext uri="{FF2B5EF4-FFF2-40B4-BE49-F238E27FC236}">
                <a16:creationId xmlns:a16="http://schemas.microsoft.com/office/drawing/2014/main" id="{D118F370-6EA7-4AE9-991C-3A9F2C2912AD}"/>
              </a:ext>
            </a:extLst>
          </p:cNvPr>
          <p:cNvSpPr>
            <a:spLocks noChangeShapeType="1"/>
          </p:cNvSpPr>
          <p:nvPr/>
        </p:nvSpPr>
        <p:spPr bwMode="auto">
          <a:xfrm>
            <a:off x="1209675" y="3033713"/>
            <a:ext cx="1187450" cy="0"/>
          </a:xfrm>
          <a:prstGeom prst="line">
            <a:avLst/>
          </a:prstGeom>
          <a:noFill/>
          <a:ln w="635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s-MX" sz="700" b="1" dirty="0">
              <a:ln>
                <a:solidFill>
                  <a:srgbClr val="000000"/>
                </a:solidFill>
              </a:ln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3620" name="Text Box 391">
            <a:extLst>
              <a:ext uri="{FF2B5EF4-FFF2-40B4-BE49-F238E27FC236}">
                <a16:creationId xmlns:a16="http://schemas.microsoft.com/office/drawing/2014/main" id="{51EBEA30-FDA4-44D4-99E2-9FEB458169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7691438"/>
            <a:ext cx="19780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s-MX" altLang="es-MX" sz="6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El </a:t>
            </a:r>
            <a:r>
              <a:rPr lang="es-MX" altLang="es-MX" sz="600" b="1" i="1" u="sng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C. Marco Antonio Villa Salazar</a:t>
            </a:r>
            <a:r>
              <a:rPr lang="es-MX" altLang="es-MX" sz="600" u="sng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,</a:t>
            </a:r>
            <a:r>
              <a:rPr lang="es-MX" altLang="es-MX" sz="6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  del </a:t>
            </a:r>
            <a:r>
              <a:rPr lang="es-MX" altLang="es-MX" sz="600" b="1" i="1" u="sng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Instituto Potosino de Bellas Artes</a:t>
            </a:r>
            <a:r>
              <a:rPr lang="es-MX" altLang="es-MX" sz="6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, Certifica que el presente organigrama refleja el personal, así como los puestos y nombramientos que integran la estructura vigente al mes de </a:t>
            </a:r>
            <a:r>
              <a:rPr lang="es-MX" altLang="es-MX" sz="600" b="1" i="1" u="sng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Febrero</a:t>
            </a:r>
            <a:r>
              <a:rPr lang="es-MX" altLang="es-MX" sz="600" b="1" i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altLang="es-MX" sz="6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del año </a:t>
            </a:r>
            <a:r>
              <a:rPr lang="es-MX" altLang="es-MX" sz="600" b="1" i="1" u="sng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2026.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es-ES" altLang="es-MX" sz="6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ES" altLang="es-MX" sz="6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ES" altLang="es-MX" sz="6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ES" altLang="es-MX" sz="6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MX" altLang="es-MX" sz="6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MX" altLang="es-MX" sz="60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s-MX" altLang="es-MX" sz="6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Firma:________________________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Line 44">
            <a:extLst>
              <a:ext uri="{FF2B5EF4-FFF2-40B4-BE49-F238E27FC236}">
                <a16:creationId xmlns:a16="http://schemas.microsoft.com/office/drawing/2014/main" id="{19089C78-315A-48DF-8000-4A4C500BD9C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92488" y="1765300"/>
            <a:ext cx="0" cy="272415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pic>
        <p:nvPicPr>
          <p:cNvPr id="25603" name="Imagen1">
            <a:extLst>
              <a:ext uri="{FF2B5EF4-FFF2-40B4-BE49-F238E27FC236}">
                <a16:creationId xmlns:a16="http://schemas.microsoft.com/office/drawing/2014/main" id="{B63D404B-71CD-426A-8939-FCED65D676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" t="9319" r="94827" b="63234"/>
          <a:stretch>
            <a:fillRect/>
          </a:stretch>
        </p:blipFill>
        <p:spPr bwMode="auto">
          <a:xfrm>
            <a:off x="0" y="0"/>
            <a:ext cx="1338263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 Box 2">
            <a:extLst>
              <a:ext uri="{FF2B5EF4-FFF2-40B4-BE49-F238E27FC236}">
                <a16:creationId xmlns:a16="http://schemas.microsoft.com/office/drawing/2014/main" id="{0E56AD13-26EB-4129-9FB0-BA4B9845E0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3" y="508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Literata" pitchFamily="2" charset="0"/>
              </a:rPr>
              <a:t>ORGANIGRAMA</a:t>
            </a:r>
          </a:p>
        </p:txBody>
      </p:sp>
      <p:sp>
        <p:nvSpPr>
          <p:cNvPr id="25605" name="Line 42">
            <a:extLst>
              <a:ext uri="{FF2B5EF4-FFF2-40B4-BE49-F238E27FC236}">
                <a16:creationId xmlns:a16="http://schemas.microsoft.com/office/drawing/2014/main" id="{71506C8D-FA90-423E-AFAA-55B99EC8BE44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8" name="Text Box 20">
            <a:extLst>
              <a:ext uri="{FF2B5EF4-FFF2-40B4-BE49-F238E27FC236}">
                <a16:creationId xmlns:a16="http://schemas.microsoft.com/office/drawing/2014/main" id="{237D830A-4AB9-452E-8E1E-3CE3A75CD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7650" y="1506538"/>
            <a:ext cx="1181100" cy="608012"/>
          </a:xfrm>
          <a:prstGeom prst="rect">
            <a:avLst/>
          </a:prstGeom>
          <a:solidFill>
            <a:srgbClr val="FFFFFF"/>
          </a:solidFill>
          <a:ln w="6350" cmpd="dbl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45791" dir="2021404" algn="ctr" rotWithShape="0">
              <a:srgbClr val="00B050"/>
            </a:outerShdw>
          </a:effectLst>
        </p:spPr>
        <p:txBody>
          <a:bodyPr lIns="81032" tIns="40515" rIns="81032" bIns="40515"/>
          <a:lstStyle>
            <a:lvl1pPr defTabSz="1019175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defTabSz="1019175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1019175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1019175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1019175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es-MX" altLang="en-US" sz="557" dirty="0">
              <a:solidFill>
                <a:srgbClr val="000000"/>
              </a:solidFill>
              <a:latin typeface="Literata" pitchFamily="2" charset="0"/>
            </a:endParaRPr>
          </a:p>
          <a:p>
            <a:pPr algn="ctr">
              <a:defRPr/>
            </a:pPr>
            <a:r>
              <a:rPr lang="es-MX" altLang="en-US" sz="557" dirty="0">
                <a:solidFill>
                  <a:srgbClr val="000000"/>
                </a:solidFill>
                <a:latin typeface="Literata" pitchFamily="2" charset="0"/>
              </a:rPr>
              <a:t> </a:t>
            </a:r>
          </a:p>
          <a:p>
            <a:pPr algn="ctr">
              <a:defRPr/>
            </a:pPr>
            <a:endParaRPr lang="es-MX" altLang="en-US" sz="557" dirty="0">
              <a:solidFill>
                <a:srgbClr val="000000"/>
              </a:solidFill>
              <a:latin typeface="Literata" pitchFamily="2" charset="0"/>
            </a:endParaRPr>
          </a:p>
          <a:p>
            <a:pPr algn="ctr">
              <a:defRPr/>
            </a:pPr>
            <a:endParaRPr lang="es-MX" altLang="en-US" sz="557" dirty="0">
              <a:solidFill>
                <a:srgbClr val="000000"/>
              </a:solidFill>
              <a:latin typeface="Literata" pitchFamily="2" charset="0"/>
            </a:endParaRPr>
          </a:p>
        </p:txBody>
      </p:sp>
      <p:sp>
        <p:nvSpPr>
          <p:cNvPr id="25607" name="Text Box 168">
            <a:extLst>
              <a:ext uri="{FF2B5EF4-FFF2-40B4-BE49-F238E27FC236}">
                <a16:creationId xmlns:a16="http://schemas.microsoft.com/office/drawing/2014/main" id="{4A201CC0-ADF8-46F5-8FE1-80BEC26621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5900" y="1624013"/>
            <a:ext cx="1268413" cy="22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8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Dirección General </a:t>
            </a:r>
          </a:p>
        </p:txBody>
      </p:sp>
      <p:sp>
        <p:nvSpPr>
          <p:cNvPr id="25608" name="Rectangle 126">
            <a:extLst>
              <a:ext uri="{FF2B5EF4-FFF2-40B4-BE49-F238E27FC236}">
                <a16:creationId xmlns:a16="http://schemas.microsoft.com/office/drawing/2014/main" id="{41EC144C-7AE8-4C6D-BA70-3A6D2E7915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7575" y="811213"/>
            <a:ext cx="26971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1200" b="1" i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Instituto Potosino de Bellas Artes</a:t>
            </a:r>
            <a:endParaRPr lang="es-ES" altLang="es-MX" sz="1200" b="1" i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5609" name="Text Box 35">
            <a:extLst>
              <a:ext uri="{FF2B5EF4-FFF2-40B4-BE49-F238E27FC236}">
                <a16:creationId xmlns:a16="http://schemas.microsoft.com/office/drawing/2014/main" id="{56510204-52FF-4E85-99B0-D616D639AA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0825" y="3060700"/>
            <a:ext cx="1181100" cy="60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560" dir="2700000" algn="tl" rotWithShape="0">
              <a:srgbClr val="C00000"/>
            </a:outerShdw>
          </a:effectLst>
        </p:spPr>
        <p:txBody>
          <a:bodyPr lIns="81032" tIns="40515" rIns="81032" bIns="40515"/>
          <a:lstStyle>
            <a:lvl1pPr marL="171450" indent="-171450"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ctr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5610" name="159 Rectángulo">
            <a:extLst>
              <a:ext uri="{FF2B5EF4-FFF2-40B4-BE49-F238E27FC236}">
                <a16:creationId xmlns:a16="http://schemas.microsoft.com/office/drawing/2014/main" id="{C0CE39E5-F9D2-4509-8AF8-30F9CEBFB0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4150" y="3038475"/>
            <a:ext cx="136842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n-US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Control Escolar</a:t>
            </a:r>
          </a:p>
        </p:txBody>
      </p:sp>
      <p:sp>
        <p:nvSpPr>
          <p:cNvPr id="25611" name="Line 44">
            <a:extLst>
              <a:ext uri="{FF2B5EF4-FFF2-40B4-BE49-F238E27FC236}">
                <a16:creationId xmlns:a16="http://schemas.microsoft.com/office/drawing/2014/main" id="{D54CB1F2-6BEF-48CD-9C9E-A8385F6D1CBB}"/>
              </a:ext>
            </a:extLst>
          </p:cNvPr>
          <p:cNvSpPr>
            <a:spLocks noChangeShapeType="1"/>
          </p:cNvSpPr>
          <p:nvPr/>
        </p:nvSpPr>
        <p:spPr bwMode="auto">
          <a:xfrm>
            <a:off x="2795588" y="3314700"/>
            <a:ext cx="118745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5612" name="Text Box 206">
            <a:extLst>
              <a:ext uri="{FF2B5EF4-FFF2-40B4-BE49-F238E27FC236}">
                <a16:creationId xmlns:a16="http://schemas.microsoft.com/office/drawing/2014/main" id="{3EAD880D-615C-4E69-B1E2-B0471D3207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7013" y="3359150"/>
            <a:ext cx="1244600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>
                <a:latin typeface="Literata" pitchFamily="2" charset="0"/>
                <a:cs typeface="Arial" panose="020B0604020202020204" pitchFamily="34" charset="0"/>
              </a:rPr>
              <a:t>Bertha García García </a:t>
            </a:r>
          </a:p>
        </p:txBody>
      </p:sp>
      <p:sp>
        <p:nvSpPr>
          <p:cNvPr id="25613" name="Text Box 35">
            <a:extLst>
              <a:ext uri="{FF2B5EF4-FFF2-40B4-BE49-F238E27FC236}">
                <a16:creationId xmlns:a16="http://schemas.microsoft.com/office/drawing/2014/main" id="{37DBD221-EBE5-4BC9-B1F7-821727FEE0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5588" y="3881438"/>
            <a:ext cx="1181100" cy="608012"/>
          </a:xfrm>
          <a:prstGeom prst="rect">
            <a:avLst/>
          </a:prstGeom>
          <a:solidFill>
            <a:srgbClr val="FFFFFF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560" dir="2700000" algn="tl" rotWithShape="0">
              <a:srgbClr val="C00000"/>
            </a:outerShdw>
          </a:effectLst>
        </p:spPr>
        <p:txBody>
          <a:bodyPr lIns="81032" tIns="40515" rIns="81032" bIns="40515"/>
          <a:lstStyle>
            <a:lvl1pPr marL="171450" indent="-171450"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ctr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5614" name="Text Box 206">
            <a:extLst>
              <a:ext uri="{FF2B5EF4-FFF2-40B4-BE49-F238E27FC236}">
                <a16:creationId xmlns:a16="http://schemas.microsoft.com/office/drawing/2014/main" id="{7AF86363-6BB5-45F3-90DD-C08C7C9B32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3838" y="4146550"/>
            <a:ext cx="123666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>
                <a:latin typeface="Literata" pitchFamily="2" charset="0"/>
                <a:cs typeface="Arial" panose="020B0604020202020204" pitchFamily="34" charset="0"/>
              </a:rPr>
              <a:t>Calos Iván González López </a:t>
            </a:r>
          </a:p>
        </p:txBody>
      </p:sp>
      <p:sp>
        <p:nvSpPr>
          <p:cNvPr id="25615" name="Rectángulo 86">
            <a:extLst>
              <a:ext uri="{FF2B5EF4-FFF2-40B4-BE49-F238E27FC236}">
                <a16:creationId xmlns:a16="http://schemas.microsoft.com/office/drawing/2014/main" id="{8E70C19E-4DD1-467A-A444-F3A9E31B42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2413" y="3840163"/>
            <a:ext cx="117792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>
                <a:latin typeface="Literata" pitchFamily="2" charset="0"/>
                <a:cs typeface="Arial" panose="020B0604020202020204" pitchFamily="34" charset="0"/>
              </a:rPr>
              <a:t>Promotor Cultural </a:t>
            </a:r>
          </a:p>
        </p:txBody>
      </p:sp>
      <p:sp>
        <p:nvSpPr>
          <p:cNvPr id="25616" name="Line 44">
            <a:extLst>
              <a:ext uri="{FF2B5EF4-FFF2-40B4-BE49-F238E27FC236}">
                <a16:creationId xmlns:a16="http://schemas.microsoft.com/office/drawing/2014/main" id="{21A192E6-624E-4144-8AE7-0DC4372DC6A5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1463" y="4133850"/>
            <a:ext cx="118745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3614" name="Text Box 35">
            <a:extLst>
              <a:ext uri="{FF2B5EF4-FFF2-40B4-BE49-F238E27FC236}">
                <a16:creationId xmlns:a16="http://schemas.microsoft.com/office/drawing/2014/main" id="{A7C36F1B-5411-4E5B-980A-B85124460F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4000" y="2297113"/>
            <a:ext cx="1181100" cy="608012"/>
          </a:xfrm>
          <a:prstGeom prst="rect">
            <a:avLst/>
          </a:prstGeom>
          <a:solidFill>
            <a:srgbClr val="FFFFFF"/>
          </a:solidFill>
          <a:ln w="6350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  <a:effectLst>
            <a:outerShdw dist="35560" dir="2700000" algn="tl" rotWithShape="0">
              <a:schemeClr val="bg1">
                <a:lumMod val="50000"/>
              </a:schemeClr>
            </a:outerShdw>
          </a:effectLst>
        </p:spPr>
        <p:txBody>
          <a:bodyPr lIns="81032" tIns="40515" rIns="81032" bIns="40515"/>
          <a:lstStyle>
            <a:lvl1pPr marL="171450" indent="-171450"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ctr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3615" name="159 Rectángulo">
            <a:extLst>
              <a:ext uri="{FF2B5EF4-FFF2-40B4-BE49-F238E27FC236}">
                <a16:creationId xmlns:a16="http://schemas.microsoft.com/office/drawing/2014/main" id="{A364C965-9C04-4167-9411-11CD1A6B4F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8275" y="2463800"/>
            <a:ext cx="1368425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s-MX" altLang="en-US" sz="700" b="1" dirty="0">
                <a:solidFill>
                  <a:schemeClr val="bg1">
                    <a:lumMod val="50000"/>
                  </a:schemeClr>
                </a:solidFill>
                <a:latin typeface="Literata" pitchFamily="2" charset="0"/>
                <a:cs typeface="Arial" panose="020B0604020202020204" pitchFamily="34" charset="0"/>
              </a:rPr>
              <a:t>Área de Control Escolar</a:t>
            </a:r>
          </a:p>
        </p:txBody>
      </p:sp>
      <p:sp>
        <p:nvSpPr>
          <p:cNvPr id="7" name="Line 127">
            <a:extLst>
              <a:ext uri="{FF2B5EF4-FFF2-40B4-BE49-F238E27FC236}">
                <a16:creationId xmlns:a16="http://schemas.microsoft.com/office/drawing/2014/main" id="{6AE7EE3C-98A7-4696-8812-61F4D27EA2D8}"/>
              </a:ext>
            </a:extLst>
          </p:cNvPr>
          <p:cNvSpPr>
            <a:spLocks noChangeShapeType="1"/>
          </p:cNvSpPr>
          <p:nvPr/>
        </p:nvSpPr>
        <p:spPr bwMode="auto">
          <a:xfrm>
            <a:off x="3419475" y="8153400"/>
            <a:ext cx="673100" cy="0"/>
          </a:xfrm>
          <a:prstGeom prst="line">
            <a:avLst/>
          </a:prstGeom>
          <a:noFill/>
          <a:ln w="12700">
            <a:solidFill>
              <a:srgbClr val="C00000"/>
            </a:solidFill>
            <a:prstDash val="lgDashDotDot"/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s-MX" sz="636" dirty="0">
              <a:solidFill>
                <a:srgbClr val="000000"/>
              </a:solidFill>
              <a:latin typeface="Literata" pitchFamily="2" charset="0"/>
              <a:cs typeface="Arial" charset="0"/>
            </a:endParaRPr>
          </a:p>
        </p:txBody>
      </p:sp>
      <p:sp>
        <p:nvSpPr>
          <p:cNvPr id="25620" name="Text Box 123">
            <a:extLst>
              <a:ext uri="{FF2B5EF4-FFF2-40B4-BE49-F238E27FC236}">
                <a16:creationId xmlns:a16="http://schemas.microsoft.com/office/drawing/2014/main" id="{9CDBE685-AC26-4CE5-AAC5-C8507122FE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3838" y="8062913"/>
            <a:ext cx="18891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86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70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02 Contrato por Tiempo Indeterminado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MX" sz="700" b="1" i="1">
                <a:latin typeface="Literata" pitchFamily="2" charset="0"/>
                <a:cs typeface="Arial" panose="020B0604020202020204" pitchFamily="34" charset="0"/>
              </a:rPr>
              <a:t>Total: 02</a:t>
            </a:r>
            <a:endParaRPr lang="es-ES_tradnl" altLang="es-MX" sz="700" b="1">
              <a:solidFill>
                <a:srgbClr val="0066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5621" name="Text Box 391">
            <a:extLst>
              <a:ext uri="{FF2B5EF4-FFF2-40B4-BE49-F238E27FC236}">
                <a16:creationId xmlns:a16="http://schemas.microsoft.com/office/drawing/2014/main" id="{540B6466-8D4E-475F-809F-943D318DC1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7691438"/>
            <a:ext cx="19780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s-MX" altLang="es-MX" sz="6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El </a:t>
            </a:r>
            <a:r>
              <a:rPr lang="es-MX" altLang="es-MX" sz="600" b="1" i="1" u="sng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C. Marco Antonio Villa Salazar</a:t>
            </a:r>
            <a:r>
              <a:rPr lang="es-MX" altLang="es-MX" sz="600" u="sng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,</a:t>
            </a:r>
            <a:r>
              <a:rPr lang="es-MX" altLang="es-MX" sz="6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  del </a:t>
            </a:r>
            <a:r>
              <a:rPr lang="es-MX" altLang="es-MX" sz="600" b="1" i="1" u="sng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Instituto Potosino de Bellas Artes</a:t>
            </a:r>
            <a:r>
              <a:rPr lang="es-MX" altLang="es-MX" sz="6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, Certifica que el presente organigrama refleja el personal, así como los puestos y nombramientos que integran la estructura vigente al mes de </a:t>
            </a:r>
            <a:r>
              <a:rPr lang="es-MX" altLang="es-MX" sz="600" b="1" i="1" u="sng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Febrero</a:t>
            </a:r>
            <a:r>
              <a:rPr lang="es-MX" altLang="es-MX" sz="600" b="1" i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altLang="es-MX" sz="6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del año </a:t>
            </a:r>
            <a:r>
              <a:rPr lang="es-MX" altLang="es-MX" sz="600" b="1" i="1" u="sng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2026.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es-ES" altLang="es-MX" sz="6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ES" altLang="es-MX" sz="6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ES" altLang="es-MX" sz="6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ES" altLang="es-MX" sz="6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MX" altLang="es-MX" sz="6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MX" altLang="es-MX" sz="60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s-MX" altLang="es-MX" sz="6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Firma:________________________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Imagen1">
            <a:extLst>
              <a:ext uri="{FF2B5EF4-FFF2-40B4-BE49-F238E27FC236}">
                <a16:creationId xmlns:a16="http://schemas.microsoft.com/office/drawing/2014/main" id="{422DE2ED-F3FB-46F8-9C9F-C44565812C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" t="9319" r="94827" b="63234"/>
          <a:stretch>
            <a:fillRect/>
          </a:stretch>
        </p:blipFill>
        <p:spPr bwMode="auto">
          <a:xfrm>
            <a:off x="-4763" y="0"/>
            <a:ext cx="1338263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Line 10">
            <a:extLst>
              <a:ext uri="{FF2B5EF4-FFF2-40B4-BE49-F238E27FC236}">
                <a16:creationId xmlns:a16="http://schemas.microsoft.com/office/drawing/2014/main" id="{17454FC6-172E-4DA9-9567-57AB5E98D64F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cxnSp>
        <p:nvCxnSpPr>
          <p:cNvPr id="26628" name="Conector recto 64">
            <a:extLst>
              <a:ext uri="{FF2B5EF4-FFF2-40B4-BE49-F238E27FC236}">
                <a16:creationId xmlns:a16="http://schemas.microsoft.com/office/drawing/2014/main" id="{D836E7E2-8017-44F3-A8BB-8B16629D372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116388" y="5815013"/>
            <a:ext cx="0" cy="431800"/>
          </a:xfrm>
          <a:prstGeom prst="line">
            <a:avLst/>
          </a:prstGeom>
          <a:noFill/>
          <a:ln w="6350" cap="rnd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629" name="Conector recto 65">
            <a:extLst>
              <a:ext uri="{FF2B5EF4-FFF2-40B4-BE49-F238E27FC236}">
                <a16:creationId xmlns:a16="http://schemas.microsoft.com/office/drawing/2014/main" id="{1F1941A7-80EC-4DA3-9972-F521DB22542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160838" y="3678238"/>
            <a:ext cx="0" cy="360362"/>
          </a:xfrm>
          <a:prstGeom prst="line">
            <a:avLst/>
          </a:prstGeom>
          <a:noFill/>
          <a:ln w="6350" cap="rnd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630" name="Conector recto 77">
            <a:extLst>
              <a:ext uri="{FF2B5EF4-FFF2-40B4-BE49-F238E27FC236}">
                <a16:creationId xmlns:a16="http://schemas.microsoft.com/office/drawing/2014/main" id="{201C8758-CE68-43E2-AC37-EA9981FEB39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22913" y="4778375"/>
            <a:ext cx="0" cy="395288"/>
          </a:xfrm>
          <a:prstGeom prst="line">
            <a:avLst/>
          </a:prstGeom>
          <a:noFill/>
          <a:ln w="6350" cap="rnd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631" name="Conector recto 64">
            <a:extLst>
              <a:ext uri="{FF2B5EF4-FFF2-40B4-BE49-F238E27FC236}">
                <a16:creationId xmlns:a16="http://schemas.microsoft.com/office/drawing/2014/main" id="{ECE5A1CF-BB15-4AA1-BD63-0D0CB88E1FF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14975" y="3683000"/>
            <a:ext cx="0" cy="431800"/>
          </a:xfrm>
          <a:prstGeom prst="line">
            <a:avLst/>
          </a:prstGeom>
          <a:noFill/>
          <a:ln w="6350" cap="rnd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32" name="Line 172">
            <a:extLst>
              <a:ext uri="{FF2B5EF4-FFF2-40B4-BE49-F238E27FC236}">
                <a16:creationId xmlns:a16="http://schemas.microsoft.com/office/drawing/2014/main" id="{7131F981-412A-4B50-8C0E-34DE0861C4D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698750" y="5800725"/>
            <a:ext cx="1417638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6633" name="Line 172">
            <a:extLst>
              <a:ext uri="{FF2B5EF4-FFF2-40B4-BE49-F238E27FC236}">
                <a16:creationId xmlns:a16="http://schemas.microsoft.com/office/drawing/2014/main" id="{1AB9AA28-1AE6-48F4-BC6B-C69171855102}"/>
              </a:ext>
            </a:extLst>
          </p:cNvPr>
          <p:cNvSpPr>
            <a:spLocks noChangeShapeType="1"/>
          </p:cNvSpPr>
          <p:nvPr/>
        </p:nvSpPr>
        <p:spPr bwMode="auto">
          <a:xfrm>
            <a:off x="3390900" y="1589088"/>
            <a:ext cx="0" cy="4211637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6634" name="Line 172">
            <a:extLst>
              <a:ext uri="{FF2B5EF4-FFF2-40B4-BE49-F238E27FC236}">
                <a16:creationId xmlns:a16="http://schemas.microsoft.com/office/drawing/2014/main" id="{CD4343D4-5CDD-4968-BB13-D239061502D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276350" y="3687763"/>
            <a:ext cx="424815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6635" name="Text Box 20">
            <a:extLst>
              <a:ext uri="{FF2B5EF4-FFF2-40B4-BE49-F238E27FC236}">
                <a16:creationId xmlns:a16="http://schemas.microsoft.com/office/drawing/2014/main" id="{EF9B4B5E-9711-441F-AF3B-BF631CD28E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5588" y="1143000"/>
            <a:ext cx="1179512" cy="608013"/>
          </a:xfrm>
          <a:prstGeom prst="rect">
            <a:avLst/>
          </a:prstGeom>
          <a:solidFill>
            <a:srgbClr val="FFFFFF"/>
          </a:solidFill>
          <a:ln w="6350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45791" dir="2021404" algn="ctr" rotWithShape="0">
              <a:srgbClr val="00B050"/>
            </a:outerShdw>
          </a:effectLst>
        </p:spPr>
        <p:txBody>
          <a:bodyPr lIns="72259" tIns="36129" rIns="72259" bIns="36129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n-US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6636" name="Text Box 16">
            <a:extLst>
              <a:ext uri="{FF2B5EF4-FFF2-40B4-BE49-F238E27FC236}">
                <a16:creationId xmlns:a16="http://schemas.microsoft.com/office/drawing/2014/main" id="{6BC2FF5E-C9B7-47C1-8136-EF59A64F89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2588" y="1322388"/>
            <a:ext cx="10175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Dirección General </a:t>
            </a:r>
          </a:p>
        </p:txBody>
      </p:sp>
      <p:sp>
        <p:nvSpPr>
          <p:cNvPr id="79882" name="Rectangle 126">
            <a:extLst>
              <a:ext uri="{FF2B5EF4-FFF2-40B4-BE49-F238E27FC236}">
                <a16:creationId xmlns:a16="http://schemas.microsoft.com/office/drawing/2014/main" id="{BF64FCD6-51F6-454F-B071-2FE3422952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3163" y="842963"/>
            <a:ext cx="2185987" cy="23971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s-MX" sz="954" i="1" dirty="0">
                <a:solidFill>
                  <a:srgbClr val="000000"/>
                </a:solidFill>
                <a:latin typeface="Literata" pitchFamily="2" charset="0"/>
              </a:rPr>
              <a:t>Instituto Potosino de Bellas Artes</a:t>
            </a:r>
            <a:endParaRPr lang="es-ES" sz="954" i="1" dirty="0">
              <a:solidFill>
                <a:srgbClr val="000000"/>
              </a:solidFill>
              <a:latin typeface="Literata" pitchFamily="2" charset="0"/>
            </a:endParaRPr>
          </a:p>
        </p:txBody>
      </p:sp>
      <p:sp>
        <p:nvSpPr>
          <p:cNvPr id="26638" name="Text Box 35">
            <a:extLst>
              <a:ext uri="{FF2B5EF4-FFF2-40B4-BE49-F238E27FC236}">
                <a16:creationId xmlns:a16="http://schemas.microsoft.com/office/drawing/2014/main" id="{078D0214-FC28-4A18-9349-DF25E34B74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2575" y="2616200"/>
            <a:ext cx="1181100" cy="608013"/>
          </a:xfrm>
          <a:prstGeom prst="rect">
            <a:avLst/>
          </a:prstGeom>
          <a:solidFill>
            <a:srgbClr val="FFFFFF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560" dir="2700000" algn="tl" rotWithShape="0">
              <a:srgbClr val="C00000"/>
            </a:outerShdw>
          </a:effectLst>
        </p:spPr>
        <p:txBody>
          <a:bodyPr lIns="81032" tIns="40515" rIns="81032" bIns="40515"/>
          <a:lstStyle>
            <a:lvl1pPr marL="171450" indent="-171450"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ctr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6639" name="Text Box 206">
            <a:extLst>
              <a:ext uri="{FF2B5EF4-FFF2-40B4-BE49-F238E27FC236}">
                <a16:creationId xmlns:a16="http://schemas.microsoft.com/office/drawing/2014/main" id="{5F348880-0747-4051-ABF5-8B7BD57162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3363" y="2630488"/>
            <a:ext cx="1236662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Coordinación de Artes Visuales                 </a:t>
            </a:r>
          </a:p>
        </p:txBody>
      </p:sp>
      <p:sp>
        <p:nvSpPr>
          <p:cNvPr id="26640" name="Line 172">
            <a:extLst>
              <a:ext uri="{FF2B5EF4-FFF2-40B4-BE49-F238E27FC236}">
                <a16:creationId xmlns:a16="http://schemas.microsoft.com/office/drawing/2014/main" id="{9BDC8FCD-3791-4665-8DB6-725A0287BC4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817813" y="2987675"/>
            <a:ext cx="118745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6641" name="77 CuadroTexto">
            <a:extLst>
              <a:ext uri="{FF2B5EF4-FFF2-40B4-BE49-F238E27FC236}">
                <a16:creationId xmlns:a16="http://schemas.microsoft.com/office/drawing/2014/main" id="{0948E9C9-34B4-44D0-AC95-78A7FCAB2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0838" y="2974975"/>
            <a:ext cx="10588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Alaide Peña de Paz López </a:t>
            </a:r>
          </a:p>
        </p:txBody>
      </p:sp>
      <p:cxnSp>
        <p:nvCxnSpPr>
          <p:cNvPr id="26642" name="Conector recto 64">
            <a:extLst>
              <a:ext uri="{FF2B5EF4-FFF2-40B4-BE49-F238E27FC236}">
                <a16:creationId xmlns:a16="http://schemas.microsoft.com/office/drawing/2014/main" id="{23D51034-D293-4829-8C58-56B2885D2D3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264025" y="4776788"/>
            <a:ext cx="0" cy="431800"/>
          </a:xfrm>
          <a:prstGeom prst="line">
            <a:avLst/>
          </a:prstGeom>
          <a:noFill/>
          <a:ln w="6350" cap="rnd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43" name="Text Box 35">
            <a:extLst>
              <a:ext uri="{FF2B5EF4-FFF2-40B4-BE49-F238E27FC236}">
                <a16:creationId xmlns:a16="http://schemas.microsoft.com/office/drawing/2014/main" id="{5EBCD5C0-D57F-4975-B26C-BAFB270EB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3150" y="3938588"/>
            <a:ext cx="1181100" cy="608012"/>
          </a:xfrm>
          <a:prstGeom prst="rect">
            <a:avLst/>
          </a:prstGeom>
          <a:solidFill>
            <a:srgbClr val="FFFFFF"/>
          </a:solidFill>
          <a:ln w="6350">
            <a:solidFill>
              <a:srgbClr val="663300"/>
            </a:solidFill>
            <a:prstDash val="sysDash"/>
            <a:miter lim="800000"/>
            <a:headEnd/>
            <a:tailEnd/>
          </a:ln>
          <a:effectLst>
            <a:outerShdw dist="35921" dir="2700000" algn="ctr" rotWithShape="0">
              <a:srgbClr val="663300"/>
            </a:outerShdw>
          </a:effectLst>
        </p:spPr>
        <p:txBody>
          <a:bodyPr lIns="81032" tIns="40515" rIns="81032" bIns="40515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6644" name="Line 172">
            <a:extLst>
              <a:ext uri="{FF2B5EF4-FFF2-40B4-BE49-F238E27FC236}">
                <a16:creationId xmlns:a16="http://schemas.microsoft.com/office/drawing/2014/main" id="{4042B631-754B-4422-88CE-898658172E5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230313" y="4778375"/>
            <a:ext cx="4284662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cxnSp>
        <p:nvCxnSpPr>
          <p:cNvPr id="26645" name="Conector recto 71">
            <a:extLst>
              <a:ext uri="{FF2B5EF4-FFF2-40B4-BE49-F238E27FC236}">
                <a16:creationId xmlns:a16="http://schemas.microsoft.com/office/drawing/2014/main" id="{2D35DD40-5F8B-4D45-BD64-E0DC7251684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19363" y="3697288"/>
            <a:ext cx="0" cy="431800"/>
          </a:xfrm>
          <a:prstGeom prst="line">
            <a:avLst/>
          </a:prstGeom>
          <a:noFill/>
          <a:ln w="6350" cap="rnd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646" name="Conector recto 75">
            <a:extLst>
              <a:ext uri="{FF2B5EF4-FFF2-40B4-BE49-F238E27FC236}">
                <a16:creationId xmlns:a16="http://schemas.microsoft.com/office/drawing/2014/main" id="{19484CBA-139A-4DE8-A236-33D969A0E75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250950" y="3695700"/>
            <a:ext cx="0" cy="395288"/>
          </a:xfrm>
          <a:prstGeom prst="line">
            <a:avLst/>
          </a:prstGeom>
          <a:noFill/>
          <a:ln w="6350" cap="rnd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647" name="Conector recto 77">
            <a:extLst>
              <a:ext uri="{FF2B5EF4-FFF2-40B4-BE49-F238E27FC236}">
                <a16:creationId xmlns:a16="http://schemas.microsoft.com/office/drawing/2014/main" id="{7314F5C2-FF37-400B-91F2-6E6AA20E828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93988" y="5797550"/>
            <a:ext cx="0" cy="395288"/>
          </a:xfrm>
          <a:prstGeom prst="line">
            <a:avLst/>
          </a:prstGeom>
          <a:noFill/>
          <a:ln w="6350" cap="rnd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48" name="Text Box 35">
            <a:extLst>
              <a:ext uri="{FF2B5EF4-FFF2-40B4-BE49-F238E27FC236}">
                <a16:creationId xmlns:a16="http://schemas.microsoft.com/office/drawing/2014/main" id="{41A3BB72-19E5-4034-A1EE-498D8843E1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3438" y="5932488"/>
            <a:ext cx="1181100" cy="608012"/>
          </a:xfrm>
          <a:prstGeom prst="rect">
            <a:avLst/>
          </a:prstGeom>
          <a:solidFill>
            <a:srgbClr val="FFFFFF"/>
          </a:solidFill>
          <a:ln w="6350">
            <a:solidFill>
              <a:srgbClr val="663300"/>
            </a:solidFill>
            <a:prstDash val="sysDash"/>
            <a:miter lim="800000"/>
            <a:headEnd/>
            <a:tailEnd/>
          </a:ln>
          <a:effectLst>
            <a:outerShdw dist="35921" dir="2700000" algn="ctr" rotWithShape="0">
              <a:srgbClr val="663300"/>
            </a:outerShdw>
          </a:effectLst>
        </p:spPr>
        <p:txBody>
          <a:bodyPr lIns="81032" tIns="40515" rIns="81032" bIns="40515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6649" name="Text Box 35">
            <a:extLst>
              <a:ext uri="{FF2B5EF4-FFF2-40B4-BE49-F238E27FC236}">
                <a16:creationId xmlns:a16="http://schemas.microsoft.com/office/drawing/2014/main" id="{93C61FFB-AB82-4EA6-9C08-57A3AC8915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2463" y="3859213"/>
            <a:ext cx="1206500" cy="623887"/>
          </a:xfrm>
          <a:prstGeom prst="rect">
            <a:avLst/>
          </a:prstGeom>
          <a:solidFill>
            <a:srgbClr val="FFFFFF"/>
          </a:solidFill>
          <a:ln w="6350">
            <a:solidFill>
              <a:srgbClr val="663300"/>
            </a:solidFill>
            <a:prstDash val="sysDash"/>
            <a:miter lim="800000"/>
            <a:headEnd/>
            <a:tailEnd/>
          </a:ln>
          <a:effectLst>
            <a:outerShdw dist="35921" dir="2700000" algn="ctr" rotWithShape="0">
              <a:srgbClr val="663300"/>
            </a:outerShdw>
          </a:effectLst>
        </p:spPr>
        <p:txBody>
          <a:bodyPr lIns="81032" tIns="40515" rIns="81032" bIns="40515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6650" name="Text Box 35">
            <a:extLst>
              <a:ext uri="{FF2B5EF4-FFF2-40B4-BE49-F238E27FC236}">
                <a16:creationId xmlns:a16="http://schemas.microsoft.com/office/drawing/2014/main" id="{43D6156E-AE0B-476E-BCBF-C0A5071415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5363" y="6016625"/>
            <a:ext cx="1181100" cy="608013"/>
          </a:xfrm>
          <a:prstGeom prst="rect">
            <a:avLst/>
          </a:prstGeom>
          <a:solidFill>
            <a:srgbClr val="FFFFFF"/>
          </a:solidFill>
          <a:ln w="6350">
            <a:solidFill>
              <a:srgbClr val="663300"/>
            </a:solidFill>
            <a:prstDash val="sysDash"/>
            <a:miter lim="800000"/>
            <a:headEnd/>
            <a:tailEnd/>
          </a:ln>
          <a:effectLst>
            <a:outerShdw dist="35921" dir="2700000" algn="ctr" rotWithShape="0">
              <a:srgbClr val="663300"/>
            </a:outerShdw>
          </a:effectLst>
        </p:spPr>
        <p:txBody>
          <a:bodyPr lIns="81032" tIns="40515" rIns="81032" bIns="40515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6651" name="Text Box 35">
            <a:extLst>
              <a:ext uri="{FF2B5EF4-FFF2-40B4-BE49-F238E27FC236}">
                <a16:creationId xmlns:a16="http://schemas.microsoft.com/office/drawing/2014/main" id="{1B748C4A-5049-4136-9038-66305DA1BE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4750" y="5075238"/>
            <a:ext cx="1181100" cy="608012"/>
          </a:xfrm>
          <a:prstGeom prst="rect">
            <a:avLst/>
          </a:prstGeom>
          <a:solidFill>
            <a:srgbClr val="FFFFFF"/>
          </a:solidFill>
          <a:ln w="6350">
            <a:solidFill>
              <a:srgbClr val="663300"/>
            </a:solidFill>
            <a:prstDash val="sysDash"/>
            <a:miter lim="800000"/>
            <a:headEnd/>
            <a:tailEnd/>
          </a:ln>
          <a:effectLst>
            <a:outerShdw dist="35921" dir="2700000" algn="ctr" rotWithShape="0">
              <a:srgbClr val="663300"/>
            </a:outerShdw>
          </a:effectLst>
        </p:spPr>
        <p:txBody>
          <a:bodyPr lIns="81032" tIns="40515" rIns="81032" bIns="40515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6652" name="Text Box 206">
            <a:extLst>
              <a:ext uri="{FF2B5EF4-FFF2-40B4-BE49-F238E27FC236}">
                <a16:creationId xmlns:a16="http://schemas.microsoft.com/office/drawing/2014/main" id="{DCC7C549-23AE-4ABB-9738-5EE3213458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3" y="3771900"/>
            <a:ext cx="7493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Talleristas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(15)</a:t>
            </a:r>
          </a:p>
        </p:txBody>
      </p:sp>
      <p:sp>
        <p:nvSpPr>
          <p:cNvPr id="26653" name="Text Box 35">
            <a:extLst>
              <a:ext uri="{FF2B5EF4-FFF2-40B4-BE49-F238E27FC236}">
                <a16:creationId xmlns:a16="http://schemas.microsoft.com/office/drawing/2014/main" id="{E013642C-740D-4659-9332-2BD4E2FFB4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125" y="3803650"/>
            <a:ext cx="1196975" cy="608013"/>
          </a:xfrm>
          <a:prstGeom prst="rect">
            <a:avLst/>
          </a:prstGeom>
          <a:solidFill>
            <a:srgbClr val="FFFFFF"/>
          </a:solidFill>
          <a:ln w="6350">
            <a:solidFill>
              <a:srgbClr val="663300"/>
            </a:solidFill>
            <a:prstDash val="sysDash"/>
            <a:miter lim="800000"/>
            <a:headEnd/>
            <a:tailEnd/>
          </a:ln>
          <a:effectLst>
            <a:outerShdw dist="35921" dir="2700000" algn="ctr" rotWithShape="0">
              <a:srgbClr val="663300"/>
            </a:outerShdw>
          </a:effectLst>
        </p:spPr>
        <p:txBody>
          <a:bodyPr lIns="81032" tIns="40515" rIns="81032" bIns="40515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6654" name="Text Box 35">
            <a:extLst>
              <a:ext uri="{FF2B5EF4-FFF2-40B4-BE49-F238E27FC236}">
                <a16:creationId xmlns:a16="http://schemas.microsoft.com/office/drawing/2014/main" id="{D836BFF5-8369-464A-9BDC-7FEFC9081F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6325" y="5010150"/>
            <a:ext cx="1181100" cy="608013"/>
          </a:xfrm>
          <a:prstGeom prst="rect">
            <a:avLst/>
          </a:prstGeom>
          <a:solidFill>
            <a:srgbClr val="FFFFFF"/>
          </a:solidFill>
          <a:ln w="6350">
            <a:solidFill>
              <a:srgbClr val="663300"/>
            </a:solidFill>
            <a:prstDash val="sysDash"/>
            <a:miter lim="800000"/>
            <a:headEnd/>
            <a:tailEnd/>
          </a:ln>
          <a:effectLst>
            <a:outerShdw dist="35921" dir="2700000" algn="ctr" rotWithShape="0">
              <a:srgbClr val="663300"/>
            </a:outerShdw>
          </a:effectLst>
        </p:spPr>
        <p:txBody>
          <a:bodyPr lIns="81032" tIns="40515" rIns="81032" bIns="40515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6655" name="Text Box 35">
            <a:extLst>
              <a:ext uri="{FF2B5EF4-FFF2-40B4-BE49-F238E27FC236}">
                <a16:creationId xmlns:a16="http://schemas.microsoft.com/office/drawing/2014/main" id="{7E1F7017-0800-49D3-9D34-C76CB66D65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4750" y="4019550"/>
            <a:ext cx="1181100" cy="608013"/>
          </a:xfrm>
          <a:prstGeom prst="rect">
            <a:avLst/>
          </a:prstGeom>
          <a:solidFill>
            <a:srgbClr val="FFFFFF"/>
          </a:solidFill>
          <a:ln w="6350">
            <a:solidFill>
              <a:srgbClr val="663300"/>
            </a:solidFill>
            <a:prstDash val="sysDash"/>
            <a:miter lim="800000"/>
            <a:headEnd/>
            <a:tailEnd/>
          </a:ln>
          <a:effectLst>
            <a:outerShdw dist="35921" dir="2700000" algn="ctr" rotWithShape="0">
              <a:srgbClr val="663300"/>
            </a:outerShdw>
          </a:effectLst>
        </p:spPr>
        <p:txBody>
          <a:bodyPr lIns="81032" tIns="40515" rIns="81032" bIns="40515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6656" name="Text Box 206">
            <a:extLst>
              <a:ext uri="{FF2B5EF4-FFF2-40B4-BE49-F238E27FC236}">
                <a16:creationId xmlns:a16="http://schemas.microsoft.com/office/drawing/2014/main" id="{23DD8C5F-D4B0-4F18-A065-396624F91C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9438" y="4003675"/>
            <a:ext cx="1350962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Tallerista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Acuarela </a:t>
            </a:r>
          </a:p>
        </p:txBody>
      </p:sp>
      <p:cxnSp>
        <p:nvCxnSpPr>
          <p:cNvPr id="26657" name="Conector recto 64">
            <a:extLst>
              <a:ext uri="{FF2B5EF4-FFF2-40B4-BE49-F238E27FC236}">
                <a16:creationId xmlns:a16="http://schemas.microsoft.com/office/drawing/2014/main" id="{D5FEA917-1181-4CDC-BE53-4D50327BD82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13013" y="4767263"/>
            <a:ext cx="0" cy="431800"/>
          </a:xfrm>
          <a:prstGeom prst="line">
            <a:avLst/>
          </a:prstGeom>
          <a:noFill/>
          <a:ln w="6350" cap="rnd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58" name="Text Box 35">
            <a:extLst>
              <a:ext uri="{FF2B5EF4-FFF2-40B4-BE49-F238E27FC236}">
                <a16:creationId xmlns:a16="http://schemas.microsoft.com/office/drawing/2014/main" id="{2C34CDD2-BB0D-4254-8769-ABBA8B6BB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8813" y="4965700"/>
            <a:ext cx="1181100" cy="608013"/>
          </a:xfrm>
          <a:prstGeom prst="rect">
            <a:avLst/>
          </a:prstGeom>
          <a:solidFill>
            <a:srgbClr val="FFFFFF"/>
          </a:solidFill>
          <a:ln w="6350">
            <a:solidFill>
              <a:srgbClr val="663300"/>
            </a:solidFill>
            <a:prstDash val="sysDash"/>
            <a:miter lim="800000"/>
            <a:headEnd/>
            <a:tailEnd/>
          </a:ln>
          <a:effectLst>
            <a:outerShdw dist="35921" dir="2700000" algn="ctr" rotWithShape="0">
              <a:srgbClr val="663300"/>
            </a:outerShdw>
          </a:effectLst>
        </p:spPr>
        <p:txBody>
          <a:bodyPr lIns="81032" tIns="40515" rIns="81032" bIns="40515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26659" name="Conector recto 64">
            <a:extLst>
              <a:ext uri="{FF2B5EF4-FFF2-40B4-BE49-F238E27FC236}">
                <a16:creationId xmlns:a16="http://schemas.microsoft.com/office/drawing/2014/main" id="{19C5B324-AFE8-4E71-9AF3-BACE703CB5B7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220788" y="4781550"/>
            <a:ext cx="0" cy="304800"/>
          </a:xfrm>
          <a:prstGeom prst="line">
            <a:avLst/>
          </a:prstGeom>
          <a:noFill/>
          <a:ln w="6350" cap="rnd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60" name="Text Box 35">
            <a:extLst>
              <a:ext uri="{FF2B5EF4-FFF2-40B4-BE49-F238E27FC236}">
                <a16:creationId xmlns:a16="http://schemas.microsoft.com/office/drawing/2014/main" id="{265C7975-E634-4B53-BF5E-4FEEF0D644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063" y="4924425"/>
            <a:ext cx="1181100" cy="608013"/>
          </a:xfrm>
          <a:prstGeom prst="rect">
            <a:avLst/>
          </a:prstGeom>
          <a:solidFill>
            <a:srgbClr val="FFFFFF"/>
          </a:solidFill>
          <a:ln w="6350">
            <a:solidFill>
              <a:srgbClr val="663300"/>
            </a:solidFill>
            <a:prstDash val="sysDash"/>
            <a:miter lim="800000"/>
            <a:headEnd/>
            <a:tailEnd/>
          </a:ln>
          <a:effectLst>
            <a:outerShdw dist="35921" dir="2700000" algn="ctr" rotWithShape="0">
              <a:srgbClr val="663300"/>
            </a:outerShdw>
          </a:effectLst>
        </p:spPr>
        <p:txBody>
          <a:bodyPr lIns="81032" tIns="40515" rIns="81032" bIns="40515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6661" name="Text Box 206">
            <a:extLst>
              <a:ext uri="{FF2B5EF4-FFF2-40B4-BE49-F238E27FC236}">
                <a16:creationId xmlns:a16="http://schemas.microsoft.com/office/drawing/2014/main" id="{C7CD2B37-E6D7-4B9E-9837-A3AB756758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1238" y="4100513"/>
            <a:ext cx="1350962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Tallerista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Óleo</a:t>
            </a:r>
          </a:p>
        </p:txBody>
      </p:sp>
      <p:sp>
        <p:nvSpPr>
          <p:cNvPr id="26662" name="CuadroTexto 5">
            <a:extLst>
              <a:ext uri="{FF2B5EF4-FFF2-40B4-BE49-F238E27FC236}">
                <a16:creationId xmlns:a16="http://schemas.microsoft.com/office/drawing/2014/main" id="{16452A7E-5031-4EFC-8CD1-913AC99DFB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713" y="3748088"/>
            <a:ext cx="1484312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Tallerista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Integración al Grabado,  Consolidación  en Grabado, Exploración de las Artes Educación Especial y Pintura Kínder</a:t>
            </a:r>
            <a:endParaRPr lang="es-MX" altLang="es-MX" sz="700" b="1">
              <a:solidFill>
                <a:srgbClr val="000000"/>
              </a:solidFill>
              <a:latin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6663" name="Text Box 206">
            <a:extLst>
              <a:ext uri="{FF2B5EF4-FFF2-40B4-BE49-F238E27FC236}">
                <a16:creationId xmlns:a16="http://schemas.microsoft.com/office/drawing/2014/main" id="{AE705431-0A99-4B5E-ABA3-177E3236F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9038" y="4102100"/>
            <a:ext cx="1204912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Tallerista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Dibujo de Traslado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(3)</a:t>
            </a:r>
          </a:p>
        </p:txBody>
      </p:sp>
      <p:sp>
        <p:nvSpPr>
          <p:cNvPr id="26664" name="Text Box 206">
            <a:extLst>
              <a:ext uri="{FF2B5EF4-FFF2-40B4-BE49-F238E27FC236}">
                <a16:creationId xmlns:a16="http://schemas.microsoft.com/office/drawing/2014/main" id="{DE77014A-6A9B-4E59-8733-F776118BF4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4538" y="5065713"/>
            <a:ext cx="1027112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Tallerista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Pintura Contemporánea </a:t>
            </a:r>
          </a:p>
        </p:txBody>
      </p:sp>
      <p:sp>
        <p:nvSpPr>
          <p:cNvPr id="26665" name="Text Box 206">
            <a:extLst>
              <a:ext uri="{FF2B5EF4-FFF2-40B4-BE49-F238E27FC236}">
                <a16:creationId xmlns:a16="http://schemas.microsoft.com/office/drawing/2014/main" id="{01DF69CB-D880-41E6-9D7D-BCA235D3E4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975" y="4995863"/>
            <a:ext cx="1350963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Tallerista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Técnicas de Pintura y Figura Humana</a:t>
            </a:r>
          </a:p>
        </p:txBody>
      </p:sp>
      <p:sp>
        <p:nvSpPr>
          <p:cNvPr id="26666" name="Text Box 206">
            <a:extLst>
              <a:ext uri="{FF2B5EF4-FFF2-40B4-BE49-F238E27FC236}">
                <a16:creationId xmlns:a16="http://schemas.microsoft.com/office/drawing/2014/main" id="{26395BCC-7703-45E5-B969-058FD0E971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7250" y="6005513"/>
            <a:ext cx="10795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Tallerista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Historia del Pensamiento y del  Arte</a:t>
            </a:r>
          </a:p>
        </p:txBody>
      </p:sp>
      <p:sp>
        <p:nvSpPr>
          <p:cNvPr id="26667" name="Text Box 123">
            <a:extLst>
              <a:ext uri="{FF2B5EF4-FFF2-40B4-BE49-F238E27FC236}">
                <a16:creationId xmlns:a16="http://schemas.microsoft.com/office/drawing/2014/main" id="{F4583E51-BA34-4342-9701-CD74C4809B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4463" y="8081963"/>
            <a:ext cx="214947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70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01 Contrato por Tiempo Indeterminado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MX" altLang="es-MX" sz="700">
                <a:solidFill>
                  <a:srgbClr val="663300"/>
                </a:solidFill>
                <a:latin typeface="Literata" pitchFamily="2" charset="0"/>
              </a:rPr>
              <a:t>13 Contrato por Tiempo Determinado</a:t>
            </a:r>
            <a:r>
              <a:rPr lang="es-MX" altLang="es-MX" sz="700">
                <a:solidFill>
                  <a:srgbClr val="000000"/>
                </a:solidFill>
                <a:latin typeface="Literata" pitchFamily="2" charset="0"/>
              </a:rPr>
              <a:t>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MX" sz="700" b="1" i="1">
                <a:latin typeface="Literata" pitchFamily="2" charset="0"/>
                <a:cs typeface="Arial" panose="020B0604020202020204" pitchFamily="34" charset="0"/>
              </a:rPr>
              <a:t>Total: 14</a:t>
            </a:r>
            <a:endParaRPr lang="es-ES_tradnl" altLang="es-MX" sz="700" b="1">
              <a:solidFill>
                <a:srgbClr val="0066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" name="Line 174">
            <a:extLst>
              <a:ext uri="{FF2B5EF4-FFF2-40B4-BE49-F238E27FC236}">
                <a16:creationId xmlns:a16="http://schemas.microsoft.com/office/drawing/2014/main" id="{E8A8D1BE-13EB-4F3D-8922-769D89223B88}"/>
              </a:ext>
            </a:extLst>
          </p:cNvPr>
          <p:cNvSpPr>
            <a:spLocks noChangeShapeType="1"/>
          </p:cNvSpPr>
          <p:nvPr/>
        </p:nvSpPr>
        <p:spPr bwMode="auto">
          <a:xfrm>
            <a:off x="3389313" y="8280400"/>
            <a:ext cx="673100" cy="0"/>
          </a:xfrm>
          <a:prstGeom prst="line">
            <a:avLst/>
          </a:prstGeom>
          <a:noFill/>
          <a:ln w="12700">
            <a:solidFill>
              <a:srgbClr val="663300"/>
            </a:solidFill>
            <a:prstDash val="sys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s-MX" sz="636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" name="Line 127">
            <a:extLst>
              <a:ext uri="{FF2B5EF4-FFF2-40B4-BE49-F238E27FC236}">
                <a16:creationId xmlns:a16="http://schemas.microsoft.com/office/drawing/2014/main" id="{A2047521-89F3-4065-B5F1-8D5A6CAE2F24}"/>
              </a:ext>
            </a:extLst>
          </p:cNvPr>
          <p:cNvSpPr>
            <a:spLocks noChangeShapeType="1"/>
          </p:cNvSpPr>
          <p:nvPr/>
        </p:nvSpPr>
        <p:spPr bwMode="auto">
          <a:xfrm>
            <a:off x="3387725" y="8166100"/>
            <a:ext cx="673100" cy="4763"/>
          </a:xfrm>
          <a:prstGeom prst="line">
            <a:avLst/>
          </a:prstGeom>
          <a:noFill/>
          <a:ln w="12700">
            <a:solidFill>
              <a:srgbClr val="C00000"/>
            </a:solidFill>
            <a:prstDash val="lgDashDotDot"/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s-MX" sz="636" dirty="0">
              <a:solidFill>
                <a:srgbClr val="000000"/>
              </a:solidFill>
              <a:latin typeface="Literata" pitchFamily="2" charset="0"/>
              <a:cs typeface="Arial" charset="0"/>
            </a:endParaRPr>
          </a:p>
        </p:txBody>
      </p:sp>
      <p:sp>
        <p:nvSpPr>
          <p:cNvPr id="64" name="Text Box 35">
            <a:extLst>
              <a:ext uri="{FF2B5EF4-FFF2-40B4-BE49-F238E27FC236}">
                <a16:creationId xmlns:a16="http://schemas.microsoft.com/office/drawing/2014/main" id="{B78AA84D-9A98-48E1-BE49-8C8CAEC42D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4000" y="1858963"/>
            <a:ext cx="1181100" cy="608012"/>
          </a:xfrm>
          <a:prstGeom prst="rect">
            <a:avLst/>
          </a:prstGeom>
          <a:solidFill>
            <a:srgbClr val="FFFFFF"/>
          </a:solidFill>
          <a:ln w="6350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  <a:effectLst>
            <a:outerShdw dist="35560" dir="2700000" algn="tl" rotWithShape="0">
              <a:schemeClr val="bg1">
                <a:lumMod val="50000"/>
              </a:schemeClr>
            </a:outerShdw>
          </a:effectLst>
        </p:spPr>
        <p:txBody>
          <a:bodyPr lIns="81032" tIns="40515" rIns="81032" bIns="40515"/>
          <a:lstStyle>
            <a:lvl1pPr marL="171450" indent="-171450"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ctr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5" name="159 Rectángulo">
            <a:extLst>
              <a:ext uri="{FF2B5EF4-FFF2-40B4-BE49-F238E27FC236}">
                <a16:creationId xmlns:a16="http://schemas.microsoft.com/office/drawing/2014/main" id="{6AC16025-7EE6-40D8-92D9-5D3834A023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8275" y="2025650"/>
            <a:ext cx="1368425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s-MX" altLang="en-US" sz="700" b="1" dirty="0">
                <a:solidFill>
                  <a:schemeClr val="bg1">
                    <a:lumMod val="50000"/>
                  </a:schemeClr>
                </a:solidFill>
                <a:latin typeface="Literata" pitchFamily="2" charset="0"/>
                <a:cs typeface="Arial" panose="020B0604020202020204" pitchFamily="34" charset="0"/>
              </a:rPr>
              <a:t>Área Control Escolar</a:t>
            </a:r>
          </a:p>
        </p:txBody>
      </p:sp>
      <p:sp>
        <p:nvSpPr>
          <p:cNvPr id="26672" name="Text Box 2">
            <a:extLst>
              <a:ext uri="{FF2B5EF4-FFF2-40B4-BE49-F238E27FC236}">
                <a16:creationId xmlns:a16="http://schemas.microsoft.com/office/drawing/2014/main" id="{DCF1D5BC-2A11-4D84-8B29-2AFD73CCCF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3" y="508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Literata" pitchFamily="2" charset="0"/>
              </a:rPr>
              <a:t>ORGANIGRAMA</a:t>
            </a:r>
          </a:p>
        </p:txBody>
      </p:sp>
      <p:sp>
        <p:nvSpPr>
          <p:cNvPr id="26673" name="Text Box 206">
            <a:extLst>
              <a:ext uri="{FF2B5EF4-FFF2-40B4-BE49-F238E27FC236}">
                <a16:creationId xmlns:a16="http://schemas.microsoft.com/office/drawing/2014/main" id="{11F8AACC-9C3C-4505-90F7-52EBC5FF5D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8413" y="5257800"/>
            <a:ext cx="1027112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Tallerista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Escultura </a:t>
            </a:r>
          </a:p>
        </p:txBody>
      </p:sp>
      <p:sp>
        <p:nvSpPr>
          <p:cNvPr id="26674" name="Text Box 206">
            <a:extLst>
              <a:ext uri="{FF2B5EF4-FFF2-40B4-BE49-F238E27FC236}">
                <a16:creationId xmlns:a16="http://schemas.microsoft.com/office/drawing/2014/main" id="{9A16584C-DCA6-41E5-ABEF-A6B93F4131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2188" y="6154738"/>
            <a:ext cx="1079500" cy="41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Tallerista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Pintura Infantil</a:t>
            </a:r>
          </a:p>
        </p:txBody>
      </p:sp>
      <p:sp>
        <p:nvSpPr>
          <p:cNvPr id="26675" name="Text Box 206">
            <a:extLst>
              <a:ext uri="{FF2B5EF4-FFF2-40B4-BE49-F238E27FC236}">
                <a16:creationId xmlns:a16="http://schemas.microsoft.com/office/drawing/2014/main" id="{13E99017-4402-44AB-90B0-1E59847275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6000" y="5143500"/>
            <a:ext cx="1350963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Modelo Figura Humana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(2)</a:t>
            </a:r>
          </a:p>
        </p:txBody>
      </p:sp>
      <p:sp>
        <p:nvSpPr>
          <p:cNvPr id="26676" name="Text Box 391">
            <a:extLst>
              <a:ext uri="{FF2B5EF4-FFF2-40B4-BE49-F238E27FC236}">
                <a16:creationId xmlns:a16="http://schemas.microsoft.com/office/drawing/2014/main" id="{2CAD5262-66BF-44AD-8316-AAAF6EB294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7691438"/>
            <a:ext cx="19780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s-MX" altLang="es-MX" sz="6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El </a:t>
            </a:r>
            <a:r>
              <a:rPr lang="es-MX" altLang="es-MX" sz="600" b="1" i="1" u="sng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C. Marco Antonio Villa Salazar</a:t>
            </a:r>
            <a:r>
              <a:rPr lang="es-MX" altLang="es-MX" sz="600" u="sng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,</a:t>
            </a:r>
            <a:r>
              <a:rPr lang="es-MX" altLang="es-MX" sz="6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  del </a:t>
            </a:r>
            <a:r>
              <a:rPr lang="es-MX" altLang="es-MX" sz="600" b="1" i="1" u="sng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Instituto Potosino de Bellas Artes</a:t>
            </a:r>
            <a:r>
              <a:rPr lang="es-MX" altLang="es-MX" sz="6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, Certifica que el presente organigrama refleja el personal, así como los puestos y nombramientos que integran la estructura vigente al mes de </a:t>
            </a:r>
            <a:r>
              <a:rPr lang="es-MX" altLang="es-MX" sz="600" b="1" i="1" u="sng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Febrero</a:t>
            </a:r>
            <a:r>
              <a:rPr lang="es-MX" altLang="es-MX" sz="600" b="1" i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altLang="es-MX" sz="6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del año </a:t>
            </a:r>
            <a:r>
              <a:rPr lang="es-MX" altLang="es-MX" sz="600" b="1" i="1" u="sng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2026.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es-ES" altLang="es-MX" sz="6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ES" altLang="es-MX" sz="6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ES" altLang="es-MX" sz="6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ES" altLang="es-MX" sz="6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MX" altLang="es-MX" sz="6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MX" altLang="es-MX" sz="60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s-MX" altLang="es-MX" sz="6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Firma:________________________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Imagen1">
            <a:extLst>
              <a:ext uri="{FF2B5EF4-FFF2-40B4-BE49-F238E27FC236}">
                <a16:creationId xmlns:a16="http://schemas.microsoft.com/office/drawing/2014/main" id="{4F6490F7-C8D8-4BCE-8BEB-881EF1FE1D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" t="9319" r="94827" b="63234"/>
          <a:stretch>
            <a:fillRect/>
          </a:stretch>
        </p:blipFill>
        <p:spPr bwMode="auto">
          <a:xfrm>
            <a:off x="0" y="0"/>
            <a:ext cx="1338263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Line 10">
            <a:extLst>
              <a:ext uri="{FF2B5EF4-FFF2-40B4-BE49-F238E27FC236}">
                <a16:creationId xmlns:a16="http://schemas.microsoft.com/office/drawing/2014/main" id="{BFDC4840-3ABF-4B90-976B-4619C87BED6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8676" name="Line 172">
            <a:extLst>
              <a:ext uri="{FF2B5EF4-FFF2-40B4-BE49-F238E27FC236}">
                <a16:creationId xmlns:a16="http://schemas.microsoft.com/office/drawing/2014/main" id="{E1B83F7A-AEE4-401B-BBC3-FB1AC8C4988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908300" y="4959350"/>
            <a:ext cx="53975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cxnSp>
        <p:nvCxnSpPr>
          <p:cNvPr id="28677" name="Conector recto 74">
            <a:extLst>
              <a:ext uri="{FF2B5EF4-FFF2-40B4-BE49-F238E27FC236}">
                <a16:creationId xmlns:a16="http://schemas.microsoft.com/office/drawing/2014/main" id="{E08124F7-D236-41CB-B8BB-6E61996506A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229100" y="5337175"/>
            <a:ext cx="0" cy="503238"/>
          </a:xfrm>
          <a:prstGeom prst="line">
            <a:avLst/>
          </a:prstGeom>
          <a:noFill/>
          <a:ln w="6350" cap="rnd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678" name="Line 172">
            <a:extLst>
              <a:ext uri="{FF2B5EF4-FFF2-40B4-BE49-F238E27FC236}">
                <a16:creationId xmlns:a16="http://schemas.microsoft.com/office/drawing/2014/main" id="{3A62EACE-6D3C-4917-A601-3383016A5DA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295400" y="5332413"/>
            <a:ext cx="4321175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8679" name="Line 172">
            <a:extLst>
              <a:ext uri="{FF2B5EF4-FFF2-40B4-BE49-F238E27FC236}">
                <a16:creationId xmlns:a16="http://schemas.microsoft.com/office/drawing/2014/main" id="{E755ECED-9FA0-48B5-AF05-1D5E7051A5B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448050" y="2206625"/>
            <a:ext cx="0" cy="4176713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8681" name="Text Box 35">
            <a:extLst>
              <a:ext uri="{FF2B5EF4-FFF2-40B4-BE49-F238E27FC236}">
                <a16:creationId xmlns:a16="http://schemas.microsoft.com/office/drawing/2014/main" id="{A2F1C228-E376-4A91-B42F-204833E54D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5913" y="2032000"/>
            <a:ext cx="1181100" cy="608013"/>
          </a:xfrm>
          <a:prstGeom prst="rect">
            <a:avLst/>
          </a:prstGeom>
          <a:solidFill>
            <a:srgbClr val="FFFFFF"/>
          </a:solidFill>
          <a:ln w="6350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  <a:effectLst>
            <a:outerShdw dist="35560" dir="2700000" algn="tl" rotWithShape="0">
              <a:schemeClr val="bg1">
                <a:lumMod val="50000"/>
              </a:schemeClr>
            </a:outerShdw>
          </a:effectLst>
        </p:spPr>
        <p:txBody>
          <a:bodyPr lIns="81032" tIns="40515" rIns="81032" bIns="40515"/>
          <a:lstStyle>
            <a:lvl1pPr marL="171450" indent="-171450"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ctr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4" name="Text Box 35">
            <a:extLst>
              <a:ext uri="{FF2B5EF4-FFF2-40B4-BE49-F238E27FC236}">
                <a16:creationId xmlns:a16="http://schemas.microsoft.com/office/drawing/2014/main" id="{6D313144-FEBB-4781-A60A-4C3F6DC888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5913" y="2801938"/>
            <a:ext cx="1181100" cy="608012"/>
          </a:xfrm>
          <a:prstGeom prst="rect">
            <a:avLst/>
          </a:prstGeom>
          <a:solidFill>
            <a:srgbClr val="FFFFFF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560" dir="2700000" algn="tl" rotWithShape="0">
              <a:srgbClr val="C00000"/>
            </a:outerShdw>
          </a:effectLst>
        </p:spPr>
        <p:txBody>
          <a:bodyPr lIns="81032" tIns="40515" rIns="81032" bIns="40515"/>
          <a:lstStyle>
            <a:lvl1pPr marL="171450" indent="-171450"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ctr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682" name="Line 172">
            <a:extLst>
              <a:ext uri="{FF2B5EF4-FFF2-40B4-BE49-F238E27FC236}">
                <a16:creationId xmlns:a16="http://schemas.microsoft.com/office/drawing/2014/main" id="{53AE0F64-E960-4ECF-A74E-ECD304EBC5C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36888" y="4222750"/>
            <a:ext cx="75565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8683" name="Text Box 20">
            <a:extLst>
              <a:ext uri="{FF2B5EF4-FFF2-40B4-BE49-F238E27FC236}">
                <a16:creationId xmlns:a16="http://schemas.microsoft.com/office/drawing/2014/main" id="{71509A12-8050-4843-BEAD-87D357208B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6388" y="1285875"/>
            <a:ext cx="1179512" cy="608013"/>
          </a:xfrm>
          <a:prstGeom prst="rect">
            <a:avLst/>
          </a:prstGeom>
          <a:solidFill>
            <a:srgbClr val="FFFFFF"/>
          </a:solidFill>
          <a:ln w="6350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45791" dir="2021404" algn="ctr" rotWithShape="0">
              <a:srgbClr val="00B050"/>
            </a:outerShdw>
          </a:effectLst>
        </p:spPr>
        <p:txBody>
          <a:bodyPr lIns="72259" tIns="36129" rIns="72259" bIns="36129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n-US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684" name="Text Box 16">
            <a:extLst>
              <a:ext uri="{FF2B5EF4-FFF2-40B4-BE49-F238E27FC236}">
                <a16:creationId xmlns:a16="http://schemas.microsoft.com/office/drawing/2014/main" id="{BB594B8A-9E2D-4599-A500-3B432E2F21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2588" y="1465263"/>
            <a:ext cx="10175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Dirección General </a:t>
            </a:r>
          </a:p>
        </p:txBody>
      </p:sp>
      <p:sp>
        <p:nvSpPr>
          <p:cNvPr id="28685" name="Text Box 39">
            <a:extLst>
              <a:ext uri="{FF2B5EF4-FFF2-40B4-BE49-F238E27FC236}">
                <a16:creationId xmlns:a16="http://schemas.microsoft.com/office/drawing/2014/main" id="{A9E2C699-32B8-4A18-AAB8-E416513E49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6450" y="4533900"/>
            <a:ext cx="1181100" cy="684213"/>
          </a:xfrm>
          <a:prstGeom prst="rect">
            <a:avLst/>
          </a:prstGeom>
          <a:solidFill>
            <a:srgbClr val="FFFFFF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72259" tIns="36129" rIns="72259" bIns="36129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686" name="Text Box 39">
            <a:extLst>
              <a:ext uri="{FF2B5EF4-FFF2-40B4-BE49-F238E27FC236}">
                <a16:creationId xmlns:a16="http://schemas.microsoft.com/office/drawing/2014/main" id="{09779B7E-DC3D-4B0F-A9E9-7583BC264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2638" y="3794125"/>
            <a:ext cx="1181100" cy="608013"/>
          </a:xfrm>
          <a:prstGeom prst="rect">
            <a:avLst/>
          </a:prstGeom>
          <a:solidFill>
            <a:srgbClr val="FFFFFF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72259" tIns="36129" rIns="72259" bIns="36129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688" name="159 Rectángulo">
            <a:extLst>
              <a:ext uri="{FF2B5EF4-FFF2-40B4-BE49-F238E27FC236}">
                <a16:creationId xmlns:a16="http://schemas.microsoft.com/office/drawing/2014/main" id="{82F6D207-579D-453E-AAA4-0789FDE90A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8450" y="2179638"/>
            <a:ext cx="1181100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s-MX" altLang="en-US" sz="700" b="1" dirty="0">
                <a:solidFill>
                  <a:schemeClr val="bg1">
                    <a:lumMod val="50000"/>
                  </a:schemeClr>
                </a:solidFill>
                <a:latin typeface="Literata" pitchFamily="2" charset="0"/>
                <a:cs typeface="Arial" panose="020B0604020202020204" pitchFamily="34" charset="0"/>
              </a:rPr>
              <a:t>Área Control Escolar </a:t>
            </a:r>
          </a:p>
        </p:txBody>
      </p:sp>
      <p:sp>
        <p:nvSpPr>
          <p:cNvPr id="5" name="Text Box 39">
            <a:extLst>
              <a:ext uri="{FF2B5EF4-FFF2-40B4-BE49-F238E27FC236}">
                <a16:creationId xmlns:a16="http://schemas.microsoft.com/office/drawing/2014/main" id="{1116B415-DD87-407E-94FE-88AEA593CA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4900" y="3822700"/>
            <a:ext cx="1179513" cy="608013"/>
          </a:xfrm>
          <a:prstGeom prst="rect">
            <a:avLst/>
          </a:prstGeom>
          <a:solidFill>
            <a:srgbClr val="FFFFFF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72259" tIns="36129" rIns="72259" bIns="36129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689" name="Text Box 61">
            <a:extLst>
              <a:ext uri="{FF2B5EF4-FFF2-40B4-BE49-F238E27FC236}">
                <a16:creationId xmlns:a16="http://schemas.microsoft.com/office/drawing/2014/main" id="{0EBC8A51-1ED0-47EA-9BA7-98A8CB0A73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5963" y="4894263"/>
            <a:ext cx="13620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s-MX" altLang="en-US" sz="700">
                <a:latin typeface="Literata" pitchFamily="2" charset="0"/>
                <a:cs typeface="Arial" panose="020B0604020202020204" pitchFamily="34" charset="0"/>
              </a:rPr>
              <a:t>César García Montalvo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s-MX" altLang="en-US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Operador de Fotocopiadora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s-MX" altLang="en-US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(02-08) </a:t>
            </a:r>
          </a:p>
        </p:txBody>
      </p:sp>
      <p:sp>
        <p:nvSpPr>
          <p:cNvPr id="28690" name="Text Box 60">
            <a:extLst>
              <a:ext uri="{FF2B5EF4-FFF2-40B4-BE49-F238E27FC236}">
                <a16:creationId xmlns:a16="http://schemas.microsoft.com/office/drawing/2014/main" id="{F3705755-1884-4817-89B3-FC1BF5FD25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6438" y="4484688"/>
            <a:ext cx="138588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s-MX" altLang="en-US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Asignatura de Danza Contemporánea, Clásica Principiantes y ensayo Ballet Provincial e infantil</a:t>
            </a:r>
            <a:endParaRPr lang="es-MX" altLang="es-MX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691" name="Line 172">
            <a:extLst>
              <a:ext uri="{FF2B5EF4-FFF2-40B4-BE49-F238E27FC236}">
                <a16:creationId xmlns:a16="http://schemas.microsoft.com/office/drawing/2014/main" id="{0C435E7E-F487-4E64-A0DD-F569408BBC3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051050" y="4013200"/>
            <a:ext cx="1189038" cy="1588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8692" name="Text Box 61">
            <a:extLst>
              <a:ext uri="{FF2B5EF4-FFF2-40B4-BE49-F238E27FC236}">
                <a16:creationId xmlns:a16="http://schemas.microsoft.com/office/drawing/2014/main" id="{5B2CD219-BD94-44DF-95B0-5E08BC5F4E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9463" y="3971925"/>
            <a:ext cx="1211262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s-MX" altLang="en-US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Araceli Domingo Sandoval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n-US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Maestro o Educador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n-US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(05-12)</a:t>
            </a:r>
          </a:p>
        </p:txBody>
      </p:sp>
      <p:sp>
        <p:nvSpPr>
          <p:cNvPr id="22" name="Text Box 61">
            <a:extLst>
              <a:ext uri="{FF2B5EF4-FFF2-40B4-BE49-F238E27FC236}">
                <a16:creationId xmlns:a16="http://schemas.microsoft.com/office/drawing/2014/main" id="{D9DFAC7B-1916-431C-A850-41BC794B06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7438" y="4092575"/>
            <a:ext cx="1181100" cy="404813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>
            <a:spAutoFit/>
          </a:bodyPr>
          <a:lstStyle>
            <a:lvl1pPr defTabSz="817563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defTabSz="817563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817563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817563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817563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817563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817563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817563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817563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s-MX" altLang="en-US" sz="700" b="0" dirty="0">
                <a:solidFill>
                  <a:srgbClr val="000000"/>
                </a:solidFill>
                <a:latin typeface="Literata" pitchFamily="2" charset="0"/>
              </a:rPr>
              <a:t>Alberto López Márquez</a:t>
            </a:r>
          </a:p>
          <a:p>
            <a:pPr algn="ctr">
              <a:defRPr/>
            </a:pPr>
            <a:r>
              <a:rPr lang="es-MX" altLang="en-US" sz="700" b="0" dirty="0">
                <a:latin typeface="Literata" pitchFamily="2" charset="0"/>
              </a:rPr>
              <a:t>Maestro o Educador</a:t>
            </a:r>
          </a:p>
          <a:p>
            <a:pPr algn="ctr">
              <a:defRPr/>
            </a:pPr>
            <a:r>
              <a:rPr lang="es-MX" altLang="en-US" sz="700" b="0" dirty="0">
                <a:solidFill>
                  <a:srgbClr val="000000"/>
                </a:solidFill>
                <a:latin typeface="Literata" pitchFamily="2" charset="0"/>
              </a:rPr>
              <a:t>(05-12)</a:t>
            </a:r>
          </a:p>
        </p:txBody>
      </p:sp>
      <p:sp>
        <p:nvSpPr>
          <p:cNvPr id="23" name="Text Box 60">
            <a:extLst>
              <a:ext uri="{FF2B5EF4-FFF2-40B4-BE49-F238E27FC236}">
                <a16:creationId xmlns:a16="http://schemas.microsoft.com/office/drawing/2014/main" id="{08AF99B3-00C8-4664-BB17-C5E11290E4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2200" y="3784600"/>
            <a:ext cx="1257300" cy="382588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>
            <a:spAutoFit/>
          </a:bodyPr>
          <a:lstStyle>
            <a:lvl1pPr defTabSz="817563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defTabSz="817563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817563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817563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817563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817563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817563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817563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817563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s-MX" altLang="en-US" sz="700" dirty="0">
                <a:solidFill>
                  <a:srgbClr val="000000"/>
                </a:solidFill>
                <a:latin typeface="Literata" pitchFamily="2" charset="0"/>
              </a:rPr>
              <a:t>Tallerista de Fol</a:t>
            </a:r>
            <a:r>
              <a:rPr lang="en-US" altLang="en-US" sz="700" dirty="0">
                <a:solidFill>
                  <a:srgbClr val="000000"/>
                </a:solidFill>
                <a:latin typeface="Literata" pitchFamily="2" charset="0"/>
              </a:rPr>
              <a:t>c</a:t>
            </a:r>
            <a:r>
              <a:rPr lang="es-MX" altLang="en-US" sz="700" dirty="0">
                <a:solidFill>
                  <a:srgbClr val="000000"/>
                </a:solidFill>
                <a:latin typeface="Literata" pitchFamily="2" charset="0"/>
              </a:rPr>
              <a:t>lor y encargado del grupo Fuego Nuevo</a:t>
            </a:r>
            <a:endParaRPr lang="es-MX" sz="700" dirty="0">
              <a:solidFill>
                <a:srgbClr val="000000"/>
              </a:solidFill>
              <a:latin typeface="Literata" pitchFamily="2" charset="0"/>
            </a:endParaRPr>
          </a:p>
        </p:txBody>
      </p:sp>
      <p:sp>
        <p:nvSpPr>
          <p:cNvPr id="24" name="Text Box 60">
            <a:extLst>
              <a:ext uri="{FF2B5EF4-FFF2-40B4-BE49-F238E27FC236}">
                <a16:creationId xmlns:a16="http://schemas.microsoft.com/office/drawing/2014/main" id="{2A2F284A-ED73-4F8E-8DCE-7F7B4AAE6C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3438" y="3743325"/>
            <a:ext cx="1181100" cy="28575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>
            <a:spAutoFit/>
          </a:bodyPr>
          <a:lstStyle>
            <a:lvl1pPr defTabSz="817563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defTabSz="817563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817563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817563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817563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817563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817563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817563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817563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s-MX" altLang="en-US" sz="700" dirty="0">
                <a:solidFill>
                  <a:srgbClr val="000000"/>
                </a:solidFill>
                <a:latin typeface="Literata" pitchFamily="2" charset="0"/>
              </a:rPr>
              <a:t> Asignatura de Hawaiano y Tahitiano</a:t>
            </a:r>
            <a:endParaRPr lang="es-MX" sz="700" dirty="0">
              <a:solidFill>
                <a:srgbClr val="000000"/>
              </a:solidFill>
              <a:latin typeface="Literata" pitchFamily="2" charset="0"/>
            </a:endParaRPr>
          </a:p>
        </p:txBody>
      </p:sp>
      <p:sp>
        <p:nvSpPr>
          <p:cNvPr id="28696" name="Line 172">
            <a:extLst>
              <a:ext uri="{FF2B5EF4-FFF2-40B4-BE49-F238E27FC236}">
                <a16:creationId xmlns:a16="http://schemas.microsoft.com/office/drawing/2014/main" id="{F0F09F10-078C-4F96-A6B0-0810A920B3E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076450" y="4913313"/>
            <a:ext cx="11811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8697" name="Line 172">
            <a:extLst>
              <a:ext uri="{FF2B5EF4-FFF2-40B4-BE49-F238E27FC236}">
                <a16:creationId xmlns:a16="http://schemas.microsoft.com/office/drawing/2014/main" id="{1492336F-4837-4ED9-8389-2A434F2DC01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33788" y="4127500"/>
            <a:ext cx="118745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7" name="Rectangle 126">
            <a:extLst>
              <a:ext uri="{FF2B5EF4-FFF2-40B4-BE49-F238E27FC236}">
                <a16:creationId xmlns:a16="http://schemas.microsoft.com/office/drawing/2014/main" id="{E6DE52D0-A28E-48CE-BECA-07B02FA1CD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3163" y="842963"/>
            <a:ext cx="2185987" cy="23971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s-MX" sz="954" i="1" dirty="0">
                <a:solidFill>
                  <a:srgbClr val="000000"/>
                </a:solidFill>
                <a:latin typeface="Literata" pitchFamily="2" charset="0"/>
              </a:rPr>
              <a:t>Instituto Potosino de Bellas Artes</a:t>
            </a:r>
            <a:endParaRPr lang="es-ES" sz="954" i="1" dirty="0">
              <a:solidFill>
                <a:srgbClr val="000000"/>
              </a:solidFill>
              <a:latin typeface="Literata" pitchFamily="2" charset="0"/>
            </a:endParaRPr>
          </a:p>
        </p:txBody>
      </p:sp>
      <p:sp>
        <p:nvSpPr>
          <p:cNvPr id="28699" name="Text Box 206">
            <a:extLst>
              <a:ext uri="{FF2B5EF4-FFF2-40B4-BE49-F238E27FC236}">
                <a16:creationId xmlns:a16="http://schemas.microsoft.com/office/drawing/2014/main" id="{E3167591-9FC8-4C63-BF41-88B699141B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213" y="2814638"/>
            <a:ext cx="1249362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Coordinación de Danza </a:t>
            </a:r>
          </a:p>
        </p:txBody>
      </p:sp>
      <p:sp>
        <p:nvSpPr>
          <p:cNvPr id="28700" name="Line 172">
            <a:extLst>
              <a:ext uri="{FF2B5EF4-FFF2-40B4-BE49-F238E27FC236}">
                <a16:creationId xmlns:a16="http://schemas.microsoft.com/office/drawing/2014/main" id="{2782E664-2EA0-4490-A21C-E9AF1D25006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846388" y="3008313"/>
            <a:ext cx="118745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8701" name="77 CuadroTexto">
            <a:extLst>
              <a:ext uri="{FF2B5EF4-FFF2-40B4-BE49-F238E27FC236}">
                <a16:creationId xmlns:a16="http://schemas.microsoft.com/office/drawing/2014/main" id="{C4FF0C40-F41C-461B-A3E7-F1F2891C15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3025775"/>
            <a:ext cx="13192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>
                <a:latin typeface="Literata" pitchFamily="2" charset="0"/>
                <a:cs typeface="Arial" panose="020B0604020202020204" pitchFamily="34" charset="0"/>
              </a:rPr>
              <a:t>Ma. del Carmen Alvarado Moreno </a:t>
            </a:r>
          </a:p>
        </p:txBody>
      </p:sp>
      <p:cxnSp>
        <p:nvCxnSpPr>
          <p:cNvPr id="28702" name="Conector recto 2">
            <a:extLst>
              <a:ext uri="{FF2B5EF4-FFF2-40B4-BE49-F238E27FC236}">
                <a16:creationId xmlns:a16="http://schemas.microsoft.com/office/drawing/2014/main" id="{ED987CF8-F532-4A40-AFF1-1CA5F71E074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284288" y="6391275"/>
            <a:ext cx="0" cy="647700"/>
          </a:xfrm>
          <a:prstGeom prst="line">
            <a:avLst/>
          </a:prstGeom>
          <a:noFill/>
          <a:ln w="6350" cap="rnd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8703" name="Conector recto 74">
            <a:extLst>
              <a:ext uri="{FF2B5EF4-FFF2-40B4-BE49-F238E27FC236}">
                <a16:creationId xmlns:a16="http://schemas.microsoft.com/office/drawing/2014/main" id="{5370E9F2-243D-4749-9E90-A9D4DCB6D8B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298575" y="5334000"/>
            <a:ext cx="0" cy="503238"/>
          </a:xfrm>
          <a:prstGeom prst="line">
            <a:avLst/>
          </a:prstGeom>
          <a:noFill/>
          <a:ln w="6350" cap="rnd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704" name="Text Box 35">
            <a:extLst>
              <a:ext uri="{FF2B5EF4-FFF2-40B4-BE49-F238E27FC236}">
                <a16:creationId xmlns:a16="http://schemas.microsoft.com/office/drawing/2014/main" id="{0AB61AE5-3369-4EC1-8F63-FFC744B768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388" y="6516688"/>
            <a:ext cx="1181100" cy="608012"/>
          </a:xfrm>
          <a:prstGeom prst="rect">
            <a:avLst/>
          </a:prstGeom>
          <a:solidFill>
            <a:srgbClr val="FFFFFF"/>
          </a:solidFill>
          <a:ln w="6350">
            <a:solidFill>
              <a:srgbClr val="663300"/>
            </a:solidFill>
            <a:prstDash val="sysDash"/>
            <a:miter lim="800000"/>
            <a:headEnd/>
            <a:tailEnd/>
          </a:ln>
          <a:effectLst>
            <a:outerShdw dist="35921" dir="2700000" algn="ctr" rotWithShape="0">
              <a:srgbClr val="663300"/>
            </a:outerShdw>
          </a:effectLst>
        </p:spPr>
        <p:txBody>
          <a:bodyPr lIns="81032" tIns="40515" rIns="81032" bIns="40515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705" name="Text Box 35">
            <a:extLst>
              <a:ext uri="{FF2B5EF4-FFF2-40B4-BE49-F238E27FC236}">
                <a16:creationId xmlns:a16="http://schemas.microsoft.com/office/drawing/2014/main" id="{41AE60D0-D53F-4741-B875-FE29E35425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8550" y="5594350"/>
            <a:ext cx="1181100" cy="608013"/>
          </a:xfrm>
          <a:prstGeom prst="rect">
            <a:avLst/>
          </a:prstGeom>
          <a:solidFill>
            <a:srgbClr val="FFFFFF"/>
          </a:solidFill>
          <a:ln w="6350">
            <a:solidFill>
              <a:srgbClr val="663300"/>
            </a:solidFill>
            <a:prstDash val="sysDash"/>
            <a:miter lim="800000"/>
            <a:headEnd/>
            <a:tailEnd/>
          </a:ln>
          <a:effectLst>
            <a:outerShdw dist="35921" dir="2700000" algn="ctr" rotWithShape="0">
              <a:srgbClr val="663300"/>
            </a:outerShdw>
          </a:effectLst>
        </p:spPr>
        <p:txBody>
          <a:bodyPr lIns="81032" tIns="40515" rIns="81032" bIns="40515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706" name="Text Box 35">
            <a:extLst>
              <a:ext uri="{FF2B5EF4-FFF2-40B4-BE49-F238E27FC236}">
                <a16:creationId xmlns:a16="http://schemas.microsoft.com/office/drawing/2014/main" id="{59011BF6-D697-4F94-ACD4-CBAAD35173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038" y="5449888"/>
            <a:ext cx="1181100" cy="608012"/>
          </a:xfrm>
          <a:prstGeom prst="rect">
            <a:avLst/>
          </a:prstGeom>
          <a:solidFill>
            <a:srgbClr val="FFFFFF"/>
          </a:solidFill>
          <a:ln w="6350">
            <a:solidFill>
              <a:srgbClr val="663300"/>
            </a:solidFill>
            <a:prstDash val="sysDash"/>
            <a:miter lim="800000"/>
            <a:headEnd/>
            <a:tailEnd/>
          </a:ln>
          <a:effectLst>
            <a:outerShdw dist="35921" dir="2700000" algn="ctr" rotWithShape="0">
              <a:srgbClr val="663300"/>
            </a:outerShdw>
          </a:effectLst>
        </p:spPr>
        <p:txBody>
          <a:bodyPr lIns="81032" tIns="40515" rIns="81032" bIns="40515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707" name="Line 172">
            <a:extLst>
              <a:ext uri="{FF2B5EF4-FFF2-40B4-BE49-F238E27FC236}">
                <a16:creationId xmlns:a16="http://schemas.microsoft.com/office/drawing/2014/main" id="{9288439B-08D6-4EC3-9BD4-D6A7645C1F2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281113" y="6383338"/>
            <a:ext cx="43561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cxnSp>
        <p:nvCxnSpPr>
          <p:cNvPr id="28708" name="Conector recto 76">
            <a:extLst>
              <a:ext uri="{FF2B5EF4-FFF2-40B4-BE49-F238E27FC236}">
                <a16:creationId xmlns:a16="http://schemas.microsoft.com/office/drawing/2014/main" id="{7147DC96-BD16-4EBF-9FF5-48C40F6900B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87625" y="5334000"/>
            <a:ext cx="0" cy="647700"/>
          </a:xfrm>
          <a:prstGeom prst="line">
            <a:avLst/>
          </a:prstGeom>
          <a:noFill/>
          <a:ln w="6350" cap="rnd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8709" name="Conector recto 78">
            <a:extLst>
              <a:ext uri="{FF2B5EF4-FFF2-40B4-BE49-F238E27FC236}">
                <a16:creationId xmlns:a16="http://schemas.microsoft.com/office/drawing/2014/main" id="{DDEE34B6-089A-44F9-8A20-4B7C6E990BA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291013" y="6394450"/>
            <a:ext cx="0" cy="647700"/>
          </a:xfrm>
          <a:prstGeom prst="line">
            <a:avLst/>
          </a:prstGeom>
          <a:noFill/>
          <a:ln w="6350" cap="rnd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8710" name="Conector recto 79">
            <a:extLst>
              <a:ext uri="{FF2B5EF4-FFF2-40B4-BE49-F238E27FC236}">
                <a16:creationId xmlns:a16="http://schemas.microsoft.com/office/drawing/2014/main" id="{FECD77E5-7FB0-4348-B332-13FB2DB30C4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84450" y="6384925"/>
            <a:ext cx="0" cy="647700"/>
          </a:xfrm>
          <a:prstGeom prst="line">
            <a:avLst/>
          </a:prstGeom>
          <a:noFill/>
          <a:ln w="6350" cap="rnd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711" name="Text Box 35">
            <a:extLst>
              <a:ext uri="{FF2B5EF4-FFF2-40B4-BE49-F238E27FC236}">
                <a16:creationId xmlns:a16="http://schemas.microsoft.com/office/drawing/2014/main" id="{D9CAD463-288F-4339-A528-91AD139A9A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2638" y="5540375"/>
            <a:ext cx="1181100" cy="608013"/>
          </a:xfrm>
          <a:prstGeom prst="rect">
            <a:avLst/>
          </a:prstGeom>
          <a:solidFill>
            <a:srgbClr val="FFFFFF"/>
          </a:solidFill>
          <a:ln w="6350">
            <a:solidFill>
              <a:srgbClr val="663300"/>
            </a:solidFill>
            <a:prstDash val="sysDash"/>
            <a:miter lim="800000"/>
            <a:headEnd/>
            <a:tailEnd/>
          </a:ln>
          <a:effectLst>
            <a:outerShdw dist="35921" dir="2700000" algn="ctr" rotWithShape="0">
              <a:srgbClr val="663300"/>
            </a:outerShdw>
          </a:effectLst>
        </p:spPr>
        <p:txBody>
          <a:bodyPr lIns="81032" tIns="40515" rIns="81032" bIns="40515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712" name="Text Box 35">
            <a:extLst>
              <a:ext uri="{FF2B5EF4-FFF2-40B4-BE49-F238E27FC236}">
                <a16:creationId xmlns:a16="http://schemas.microsoft.com/office/drawing/2014/main" id="{AD903BC5-1CB3-48CC-9A7C-D415D55F61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6488" y="6686550"/>
            <a:ext cx="1181100" cy="608013"/>
          </a:xfrm>
          <a:prstGeom prst="rect">
            <a:avLst/>
          </a:prstGeom>
          <a:solidFill>
            <a:srgbClr val="FFFFFF"/>
          </a:solidFill>
          <a:ln w="6350">
            <a:solidFill>
              <a:srgbClr val="663300"/>
            </a:solidFill>
            <a:prstDash val="sysDash"/>
            <a:miter lim="800000"/>
            <a:headEnd/>
            <a:tailEnd/>
          </a:ln>
          <a:effectLst>
            <a:outerShdw dist="35921" dir="2700000" algn="ctr" rotWithShape="0">
              <a:srgbClr val="663300"/>
            </a:outerShdw>
          </a:effectLst>
        </p:spPr>
        <p:txBody>
          <a:bodyPr lIns="81032" tIns="40515" rIns="81032" bIns="40515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28713" name="Conector recto 82">
            <a:extLst>
              <a:ext uri="{FF2B5EF4-FFF2-40B4-BE49-F238E27FC236}">
                <a16:creationId xmlns:a16="http://schemas.microsoft.com/office/drawing/2014/main" id="{E8D40C43-18D1-4808-84B4-B2FD249C452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621338" y="6388100"/>
            <a:ext cx="0" cy="647700"/>
          </a:xfrm>
          <a:prstGeom prst="line">
            <a:avLst/>
          </a:prstGeom>
          <a:noFill/>
          <a:ln w="6350" cap="rnd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714" name="Text Box 206">
            <a:extLst>
              <a:ext uri="{FF2B5EF4-FFF2-40B4-BE49-F238E27FC236}">
                <a16:creationId xmlns:a16="http://schemas.microsoft.com/office/drawing/2014/main" id="{2315D72C-A7A1-40BF-A4B1-DAF47929DD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0575" y="5649913"/>
            <a:ext cx="119062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8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Tallerista de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800" b="1">
                <a:latin typeface="Literata" pitchFamily="2" charset="0"/>
                <a:cs typeface="Arial" panose="020B0604020202020204" pitchFamily="34" charset="0"/>
              </a:rPr>
              <a:t>Flamenco </a:t>
            </a:r>
          </a:p>
        </p:txBody>
      </p:sp>
      <p:cxnSp>
        <p:nvCxnSpPr>
          <p:cNvPr id="28715" name="Conector recto 77">
            <a:extLst>
              <a:ext uri="{FF2B5EF4-FFF2-40B4-BE49-F238E27FC236}">
                <a16:creationId xmlns:a16="http://schemas.microsoft.com/office/drawing/2014/main" id="{5474ED4F-F0E2-46DC-BB1B-BDFCEF1825B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605463" y="5313363"/>
            <a:ext cx="0" cy="649287"/>
          </a:xfrm>
          <a:prstGeom prst="line">
            <a:avLst/>
          </a:prstGeom>
          <a:noFill/>
          <a:ln w="6350" cap="rnd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716" name="Text Box 35">
            <a:extLst>
              <a:ext uri="{FF2B5EF4-FFF2-40B4-BE49-F238E27FC236}">
                <a16:creationId xmlns:a16="http://schemas.microsoft.com/office/drawing/2014/main" id="{78259E8F-FA2D-4EDC-AAB8-B33FF359DF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3" y="5689600"/>
            <a:ext cx="1181100" cy="608013"/>
          </a:xfrm>
          <a:prstGeom prst="rect">
            <a:avLst/>
          </a:prstGeom>
          <a:solidFill>
            <a:srgbClr val="FFFFFF"/>
          </a:solidFill>
          <a:ln w="6350">
            <a:solidFill>
              <a:srgbClr val="663300"/>
            </a:solidFill>
            <a:prstDash val="sysDash"/>
            <a:miter lim="800000"/>
            <a:headEnd/>
            <a:tailEnd/>
          </a:ln>
          <a:effectLst>
            <a:outerShdw dist="35921" dir="2700000" algn="ctr" rotWithShape="0">
              <a:srgbClr val="663300"/>
            </a:outerShdw>
          </a:effectLst>
        </p:spPr>
        <p:txBody>
          <a:bodyPr lIns="81032" tIns="40515" rIns="81032" bIns="40515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717" name="Text Box 206">
            <a:extLst>
              <a:ext uri="{FF2B5EF4-FFF2-40B4-BE49-F238E27FC236}">
                <a16:creationId xmlns:a16="http://schemas.microsoft.com/office/drawing/2014/main" id="{92F75916-5AC6-47CE-AC4B-F3DC8AE085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450" y="6580188"/>
            <a:ext cx="1209675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8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Tallerista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800" b="1">
                <a:latin typeface="Literata" pitchFamily="2" charset="0"/>
                <a:cs typeface="Arial" panose="020B0604020202020204" pitchFamily="34" charset="0"/>
              </a:rPr>
              <a:t>Danza Clásica Ballet provincial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8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8718" name="Text Box 35">
            <a:extLst>
              <a:ext uri="{FF2B5EF4-FFF2-40B4-BE49-F238E27FC236}">
                <a16:creationId xmlns:a16="http://schemas.microsoft.com/office/drawing/2014/main" id="{BE7AA4C4-7D88-45D4-8B94-FECE909091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8988" y="6616700"/>
            <a:ext cx="1181100" cy="608013"/>
          </a:xfrm>
          <a:prstGeom prst="rect">
            <a:avLst/>
          </a:prstGeom>
          <a:solidFill>
            <a:srgbClr val="FFFFFF"/>
          </a:solidFill>
          <a:ln w="6350">
            <a:solidFill>
              <a:srgbClr val="663300"/>
            </a:solidFill>
            <a:prstDash val="sysDash"/>
            <a:miter lim="800000"/>
            <a:headEnd/>
            <a:tailEnd/>
          </a:ln>
          <a:effectLst>
            <a:outerShdw dist="35921" dir="2700000" algn="ctr" rotWithShape="0">
              <a:srgbClr val="663300"/>
            </a:outerShdw>
          </a:effectLst>
        </p:spPr>
        <p:txBody>
          <a:bodyPr lIns="81032" tIns="40515" rIns="81032" bIns="40515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719" name="Text Box 206">
            <a:extLst>
              <a:ext uri="{FF2B5EF4-FFF2-40B4-BE49-F238E27FC236}">
                <a16:creationId xmlns:a16="http://schemas.microsoft.com/office/drawing/2014/main" id="{38994236-839D-4A5C-9172-A1CFA0EE4D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5338" y="6742113"/>
            <a:ext cx="1222375" cy="51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8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Tallerista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8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Danza Clásica </a:t>
            </a:r>
          </a:p>
        </p:txBody>
      </p:sp>
      <p:sp>
        <p:nvSpPr>
          <p:cNvPr id="28720" name="CuadroTexto 2">
            <a:extLst>
              <a:ext uri="{FF2B5EF4-FFF2-40B4-BE49-F238E27FC236}">
                <a16:creationId xmlns:a16="http://schemas.microsoft.com/office/drawing/2014/main" id="{4D20C4D0-BF5F-4865-A2E0-9D7D8CF5D2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875" y="5494338"/>
            <a:ext cx="15049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800" b="1">
                <a:latin typeface="Literata" pitchFamily="2" charset="0"/>
                <a:cs typeface="Arial" panose="020B0604020202020204" pitchFamily="34" charset="0"/>
              </a:rPr>
              <a:t>Encargado del grupo </a:t>
            </a:r>
            <a:r>
              <a:rPr lang="es-MX" altLang="es-MX" sz="8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Folclórico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8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 Xochiquetzal </a:t>
            </a:r>
          </a:p>
        </p:txBody>
      </p:sp>
      <p:sp>
        <p:nvSpPr>
          <p:cNvPr id="28721" name="Text Box 206">
            <a:extLst>
              <a:ext uri="{FF2B5EF4-FFF2-40B4-BE49-F238E27FC236}">
                <a16:creationId xmlns:a16="http://schemas.microsoft.com/office/drawing/2014/main" id="{DB2BB1DB-C0A5-4921-909A-928FCEA07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7750" y="5554663"/>
            <a:ext cx="1282700" cy="67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8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Tallerista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8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Danza   Contemporánea Principiantes y Kinder Danza </a:t>
            </a:r>
          </a:p>
        </p:txBody>
      </p:sp>
      <p:sp>
        <p:nvSpPr>
          <p:cNvPr id="28722" name="Text Box 123">
            <a:extLst>
              <a:ext uri="{FF2B5EF4-FFF2-40B4-BE49-F238E27FC236}">
                <a16:creationId xmlns:a16="http://schemas.microsoft.com/office/drawing/2014/main" id="{AD33147E-BC3C-4036-94BA-9C0E334667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2700" y="8134350"/>
            <a:ext cx="20748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700" b="1">
                <a:latin typeface="Literata" pitchFamily="2" charset="0"/>
                <a:cs typeface="Arial" panose="020B0604020202020204" pitchFamily="34" charset="0"/>
              </a:rPr>
              <a:t>03</a:t>
            </a:r>
            <a:r>
              <a:rPr lang="es-ES_tradnl" altLang="es-MX" sz="70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altLang="es-MX" sz="700" b="1">
                <a:latin typeface="Literata" pitchFamily="2" charset="0"/>
                <a:cs typeface="Arial" panose="020B0604020202020204" pitchFamily="34" charset="0"/>
              </a:rPr>
              <a:t>Puesto de Base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MX" sz="70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01Contrato por Tiempo Indeterminado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MX" altLang="es-MX" sz="700">
                <a:solidFill>
                  <a:srgbClr val="663300"/>
                </a:solidFill>
                <a:latin typeface="Literata" pitchFamily="2" charset="0"/>
              </a:rPr>
              <a:t>08 Personal contrato tiempo determinado</a:t>
            </a:r>
            <a:r>
              <a:rPr lang="es-MX" altLang="es-MX" sz="700">
                <a:solidFill>
                  <a:srgbClr val="000000"/>
                </a:solidFill>
                <a:latin typeface="Literata" pitchFamily="2" charset="0"/>
              </a:rPr>
              <a:t>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MX" sz="700" b="1" i="1">
                <a:latin typeface="Literata" pitchFamily="2" charset="0"/>
                <a:cs typeface="Arial" panose="020B0604020202020204" pitchFamily="34" charset="0"/>
              </a:rPr>
              <a:t>Total: 12</a:t>
            </a:r>
            <a:endParaRPr lang="es-ES_tradnl" altLang="es-MX" sz="700" b="1">
              <a:solidFill>
                <a:srgbClr val="0066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" name="Line 174">
            <a:extLst>
              <a:ext uri="{FF2B5EF4-FFF2-40B4-BE49-F238E27FC236}">
                <a16:creationId xmlns:a16="http://schemas.microsoft.com/office/drawing/2014/main" id="{B5D4863B-DA78-4875-BF57-DD261F5583CE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9775" y="8453438"/>
            <a:ext cx="673100" cy="0"/>
          </a:xfrm>
          <a:prstGeom prst="line">
            <a:avLst/>
          </a:prstGeom>
          <a:noFill/>
          <a:ln w="12700">
            <a:solidFill>
              <a:srgbClr val="663300"/>
            </a:solidFill>
            <a:prstDash val="sys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s-MX" sz="636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" name="Line 127">
            <a:extLst>
              <a:ext uri="{FF2B5EF4-FFF2-40B4-BE49-F238E27FC236}">
                <a16:creationId xmlns:a16="http://schemas.microsoft.com/office/drawing/2014/main" id="{F7293EC2-9566-405A-92E3-4ED434879E14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6600" y="8339138"/>
            <a:ext cx="673100" cy="4762"/>
          </a:xfrm>
          <a:prstGeom prst="line">
            <a:avLst/>
          </a:prstGeom>
          <a:noFill/>
          <a:ln w="12700">
            <a:solidFill>
              <a:srgbClr val="C00000"/>
            </a:solidFill>
            <a:prstDash val="lgDashDotDot"/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s-MX" sz="636" dirty="0">
              <a:solidFill>
                <a:srgbClr val="000000"/>
              </a:solidFill>
              <a:latin typeface="Literata" pitchFamily="2" charset="0"/>
              <a:cs typeface="Arial" charset="0"/>
            </a:endParaRPr>
          </a:p>
        </p:txBody>
      </p:sp>
      <p:sp>
        <p:nvSpPr>
          <p:cNvPr id="28725" name="Text Box 2">
            <a:extLst>
              <a:ext uri="{FF2B5EF4-FFF2-40B4-BE49-F238E27FC236}">
                <a16:creationId xmlns:a16="http://schemas.microsoft.com/office/drawing/2014/main" id="{D7756F6A-CFEF-4FEE-9EE1-9EC4E83A67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3" y="508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Literata" pitchFamily="2" charset="0"/>
              </a:rPr>
              <a:t>ORGANIGRAMA</a:t>
            </a:r>
          </a:p>
        </p:txBody>
      </p:sp>
      <p:sp>
        <p:nvSpPr>
          <p:cNvPr id="28726" name="Text Box 35">
            <a:extLst>
              <a:ext uri="{FF2B5EF4-FFF2-40B4-BE49-F238E27FC236}">
                <a16:creationId xmlns:a16="http://schemas.microsoft.com/office/drawing/2014/main" id="{EA349A92-6D05-4FF1-AE81-97C1D29946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2850" y="6743700"/>
            <a:ext cx="1181100" cy="608013"/>
          </a:xfrm>
          <a:prstGeom prst="rect">
            <a:avLst/>
          </a:prstGeom>
          <a:solidFill>
            <a:srgbClr val="FFFFFF"/>
          </a:solidFill>
          <a:ln w="6350">
            <a:solidFill>
              <a:srgbClr val="663300"/>
            </a:solidFill>
            <a:prstDash val="sysDash"/>
            <a:miter lim="800000"/>
            <a:headEnd/>
            <a:tailEnd/>
          </a:ln>
          <a:effectLst>
            <a:outerShdw dist="35921" dir="2700000" algn="ctr" rotWithShape="0">
              <a:srgbClr val="663300"/>
            </a:outerShdw>
          </a:effectLst>
        </p:spPr>
        <p:txBody>
          <a:bodyPr lIns="81032" tIns="40515" rIns="81032" bIns="40515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727" name="Text Box 206">
            <a:extLst>
              <a:ext uri="{FF2B5EF4-FFF2-40B4-BE49-F238E27FC236}">
                <a16:creationId xmlns:a16="http://schemas.microsoft.com/office/drawing/2014/main" id="{BE862BE0-3F12-4A36-92F6-397B35667B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2363" y="6799263"/>
            <a:ext cx="119062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8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Tallerista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8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Yoga</a:t>
            </a:r>
          </a:p>
        </p:txBody>
      </p:sp>
      <p:sp>
        <p:nvSpPr>
          <p:cNvPr id="28728" name="Text Box 206">
            <a:extLst>
              <a:ext uri="{FF2B5EF4-FFF2-40B4-BE49-F238E27FC236}">
                <a16:creationId xmlns:a16="http://schemas.microsoft.com/office/drawing/2014/main" id="{91FDD3FB-8165-4B3D-AB04-77E6858F31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9988" y="5683250"/>
            <a:ext cx="1282700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8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Tallerista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8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Danza   Contemporánea Intermedio</a:t>
            </a:r>
          </a:p>
        </p:txBody>
      </p:sp>
      <p:sp>
        <p:nvSpPr>
          <p:cNvPr id="28729" name="Text Box 206">
            <a:extLst>
              <a:ext uri="{FF2B5EF4-FFF2-40B4-BE49-F238E27FC236}">
                <a16:creationId xmlns:a16="http://schemas.microsoft.com/office/drawing/2014/main" id="{9C0E3A45-25B0-4A22-A16A-A6A93D9168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6188" y="6794500"/>
            <a:ext cx="119062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8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Tallerista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800" b="1">
                <a:latin typeface="Literata" pitchFamily="2" charset="0"/>
                <a:cs typeface="Arial" panose="020B0604020202020204" pitchFamily="34" charset="0"/>
              </a:rPr>
              <a:t>Música en  Exploración  de las Artes </a:t>
            </a:r>
          </a:p>
        </p:txBody>
      </p:sp>
      <p:sp>
        <p:nvSpPr>
          <p:cNvPr id="28730" name="Text Box 391">
            <a:extLst>
              <a:ext uri="{FF2B5EF4-FFF2-40B4-BE49-F238E27FC236}">
                <a16:creationId xmlns:a16="http://schemas.microsoft.com/office/drawing/2014/main" id="{8EEF52E3-E381-4DCA-A045-20F4C2748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7691438"/>
            <a:ext cx="19780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s-MX" altLang="es-MX" sz="6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El </a:t>
            </a:r>
            <a:r>
              <a:rPr lang="es-MX" altLang="es-MX" sz="600" b="1" i="1" u="sng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C. Marco Antonio Villa Salazar</a:t>
            </a:r>
            <a:r>
              <a:rPr lang="es-MX" altLang="es-MX" sz="600" u="sng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,</a:t>
            </a:r>
            <a:r>
              <a:rPr lang="es-MX" altLang="es-MX" sz="6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  del </a:t>
            </a:r>
            <a:r>
              <a:rPr lang="es-MX" altLang="es-MX" sz="600" b="1" i="1" u="sng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Instituto Potosino de Bellas Artes</a:t>
            </a:r>
            <a:r>
              <a:rPr lang="es-MX" altLang="es-MX" sz="6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, Certifica que el presente organigrama refleja el personal, así como los puestos y nombramientos que integran la estructura vigente al mes de </a:t>
            </a:r>
            <a:r>
              <a:rPr lang="es-MX" altLang="es-MX" sz="600" b="1" i="1" u="sng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Febrero</a:t>
            </a:r>
            <a:r>
              <a:rPr lang="es-MX" altLang="es-MX" sz="600" b="1" i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altLang="es-MX" sz="6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del año </a:t>
            </a:r>
            <a:r>
              <a:rPr lang="es-MX" altLang="es-MX" sz="600" b="1" i="1" u="sng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2026.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es-ES" altLang="es-MX" sz="6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ES" altLang="es-MX" sz="6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ES" altLang="es-MX" sz="6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ES" altLang="es-MX" sz="6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MX" altLang="es-MX" sz="6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MX" altLang="es-MX" sz="60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s-MX" altLang="es-MX" sz="6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Firma:________________________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Imagen1">
            <a:extLst>
              <a:ext uri="{FF2B5EF4-FFF2-40B4-BE49-F238E27FC236}">
                <a16:creationId xmlns:a16="http://schemas.microsoft.com/office/drawing/2014/main" id="{FED073EF-A764-4BD3-9B5B-FD74781D0F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" t="9319" r="94827" b="63234"/>
          <a:stretch>
            <a:fillRect/>
          </a:stretch>
        </p:blipFill>
        <p:spPr bwMode="auto">
          <a:xfrm>
            <a:off x="-4763" y="0"/>
            <a:ext cx="1338263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Line 10">
            <a:extLst>
              <a:ext uri="{FF2B5EF4-FFF2-40B4-BE49-F238E27FC236}">
                <a16:creationId xmlns:a16="http://schemas.microsoft.com/office/drawing/2014/main" id="{FEB3638A-328C-4CB5-A98A-B4C33BE59270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0724" name="Line 172">
            <a:extLst>
              <a:ext uri="{FF2B5EF4-FFF2-40B4-BE49-F238E27FC236}">
                <a16:creationId xmlns:a16="http://schemas.microsoft.com/office/drawing/2014/main" id="{807E16A7-7703-4560-BFD7-A86589BFDEF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052638" y="5264150"/>
            <a:ext cx="684212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0725" name="Line 172">
            <a:extLst>
              <a:ext uri="{FF2B5EF4-FFF2-40B4-BE49-F238E27FC236}">
                <a16:creationId xmlns:a16="http://schemas.microsoft.com/office/drawing/2014/main" id="{6FC36188-E505-4920-9D48-6C54BFE958C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387725" y="1928813"/>
            <a:ext cx="0" cy="1235075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0726" name="Line 172">
            <a:extLst>
              <a:ext uri="{FF2B5EF4-FFF2-40B4-BE49-F238E27FC236}">
                <a16:creationId xmlns:a16="http://schemas.microsoft.com/office/drawing/2014/main" id="{ECE26EBA-63D2-4EB0-8224-6EC86BA55AA2}"/>
              </a:ext>
            </a:extLst>
          </p:cNvPr>
          <p:cNvSpPr>
            <a:spLocks noChangeShapeType="1"/>
          </p:cNvSpPr>
          <p:nvPr/>
        </p:nvSpPr>
        <p:spPr bwMode="auto">
          <a:xfrm>
            <a:off x="2459038" y="3171825"/>
            <a:ext cx="0" cy="2087563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0727" name="Text Box 35">
            <a:extLst>
              <a:ext uri="{FF2B5EF4-FFF2-40B4-BE49-F238E27FC236}">
                <a16:creationId xmlns:a16="http://schemas.microsoft.com/office/drawing/2014/main" id="{89298A1A-4365-4260-A70A-6183FF654E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8963" y="3363913"/>
            <a:ext cx="1181100" cy="608012"/>
          </a:xfrm>
          <a:prstGeom prst="rect">
            <a:avLst/>
          </a:prstGeom>
          <a:solidFill>
            <a:srgbClr val="FFFFFF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560" dir="2700000" algn="tl" rotWithShape="0">
              <a:srgbClr val="C00000"/>
            </a:outerShdw>
          </a:effectLst>
        </p:spPr>
        <p:txBody>
          <a:bodyPr lIns="81032" tIns="40515" rIns="81032" bIns="40515"/>
          <a:lstStyle>
            <a:lvl1pPr marL="171450" indent="-171450"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ctr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0728" name="Text Box 20">
            <a:extLst>
              <a:ext uri="{FF2B5EF4-FFF2-40B4-BE49-F238E27FC236}">
                <a16:creationId xmlns:a16="http://schemas.microsoft.com/office/drawing/2014/main" id="{618187B0-E760-4A6E-A18D-CFF65BA5F5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0988" y="1447800"/>
            <a:ext cx="1179512" cy="608013"/>
          </a:xfrm>
          <a:prstGeom prst="rect">
            <a:avLst/>
          </a:prstGeom>
          <a:solidFill>
            <a:srgbClr val="FFFFFF"/>
          </a:solidFill>
          <a:ln w="6350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45791" dir="2021404" algn="ctr" rotWithShape="0">
              <a:srgbClr val="00B050"/>
            </a:outerShdw>
          </a:effectLst>
        </p:spPr>
        <p:txBody>
          <a:bodyPr lIns="72259" tIns="36129" rIns="72259" bIns="36129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n-US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0729" name="Text Box 16">
            <a:extLst>
              <a:ext uri="{FF2B5EF4-FFF2-40B4-BE49-F238E27FC236}">
                <a16:creationId xmlns:a16="http://schemas.microsoft.com/office/drawing/2014/main" id="{CCA454DF-B7F9-4389-98F3-B1C1928604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7188" y="1627188"/>
            <a:ext cx="10175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Dirección General </a:t>
            </a:r>
          </a:p>
        </p:txBody>
      </p:sp>
      <p:sp>
        <p:nvSpPr>
          <p:cNvPr id="80928" name="Rectangle 126">
            <a:extLst>
              <a:ext uri="{FF2B5EF4-FFF2-40B4-BE49-F238E27FC236}">
                <a16:creationId xmlns:a16="http://schemas.microsoft.com/office/drawing/2014/main" id="{F18A6508-FC36-4737-A4A0-719BE96CDA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3163" y="842963"/>
            <a:ext cx="2185987" cy="23971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s-MX" sz="954" i="1" dirty="0">
                <a:solidFill>
                  <a:srgbClr val="000000"/>
                </a:solidFill>
                <a:latin typeface="Literata" pitchFamily="2" charset="0"/>
              </a:rPr>
              <a:t>Instituto Potosino de Bellas Artes</a:t>
            </a:r>
            <a:endParaRPr lang="es-ES" sz="954" i="1" dirty="0">
              <a:solidFill>
                <a:srgbClr val="000000"/>
              </a:solidFill>
              <a:latin typeface="Literata" pitchFamily="2" charset="0"/>
            </a:endParaRPr>
          </a:p>
        </p:txBody>
      </p:sp>
      <p:sp>
        <p:nvSpPr>
          <p:cNvPr id="30731" name="Rectángulo 1">
            <a:extLst>
              <a:ext uri="{FF2B5EF4-FFF2-40B4-BE49-F238E27FC236}">
                <a16:creationId xmlns:a16="http://schemas.microsoft.com/office/drawing/2014/main" id="{CEA29183-60E8-40FB-B76F-292B0F58C6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1513" y="3362325"/>
            <a:ext cx="10525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Coordinación de Literatura</a:t>
            </a:r>
          </a:p>
        </p:txBody>
      </p:sp>
      <p:sp>
        <p:nvSpPr>
          <p:cNvPr id="30732" name="Line 172">
            <a:extLst>
              <a:ext uri="{FF2B5EF4-FFF2-40B4-BE49-F238E27FC236}">
                <a16:creationId xmlns:a16="http://schemas.microsoft.com/office/drawing/2014/main" id="{9DFC3769-4A7A-4C19-8656-76D5028B5A8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855788" y="3665538"/>
            <a:ext cx="118745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0733" name="77 CuadroTexto">
            <a:extLst>
              <a:ext uri="{FF2B5EF4-FFF2-40B4-BE49-F238E27FC236}">
                <a16:creationId xmlns:a16="http://schemas.microsoft.com/office/drawing/2014/main" id="{1C62391E-9083-4C96-BAB9-660EF28BB3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463" y="3660775"/>
            <a:ext cx="1397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Eugenia Urbina Espejel </a:t>
            </a:r>
          </a:p>
        </p:txBody>
      </p:sp>
      <p:sp>
        <p:nvSpPr>
          <p:cNvPr id="30734" name="Line 172">
            <a:extLst>
              <a:ext uri="{FF2B5EF4-FFF2-40B4-BE49-F238E27FC236}">
                <a16:creationId xmlns:a16="http://schemas.microsoft.com/office/drawing/2014/main" id="{442BCB6A-4614-4060-9FBA-AE3C0E5DDFD0}"/>
              </a:ext>
            </a:extLst>
          </p:cNvPr>
          <p:cNvSpPr>
            <a:spLocks noChangeShapeType="1"/>
          </p:cNvSpPr>
          <p:nvPr/>
        </p:nvSpPr>
        <p:spPr bwMode="auto">
          <a:xfrm>
            <a:off x="4367213" y="3168650"/>
            <a:ext cx="0" cy="1152525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0735" name="Text Box 35">
            <a:extLst>
              <a:ext uri="{FF2B5EF4-FFF2-40B4-BE49-F238E27FC236}">
                <a16:creationId xmlns:a16="http://schemas.microsoft.com/office/drawing/2014/main" id="{AEF89443-11A4-4C45-AB7F-1C815BE106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9338" y="4892675"/>
            <a:ext cx="1181100" cy="608013"/>
          </a:xfrm>
          <a:prstGeom prst="rect">
            <a:avLst/>
          </a:prstGeom>
          <a:solidFill>
            <a:srgbClr val="FFFFFF"/>
          </a:solidFill>
          <a:ln w="6350">
            <a:solidFill>
              <a:srgbClr val="663300"/>
            </a:solidFill>
            <a:prstDash val="sysDash"/>
            <a:miter lim="800000"/>
            <a:headEnd/>
            <a:tailEnd/>
          </a:ln>
          <a:effectLst>
            <a:outerShdw dist="35921" dir="2700000" algn="ctr" rotWithShape="0">
              <a:srgbClr val="663300"/>
            </a:outerShdw>
          </a:effectLst>
        </p:spPr>
        <p:txBody>
          <a:bodyPr lIns="81032" tIns="40515" rIns="81032" bIns="40515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0736" name="Text Box 35">
            <a:extLst>
              <a:ext uri="{FF2B5EF4-FFF2-40B4-BE49-F238E27FC236}">
                <a16:creationId xmlns:a16="http://schemas.microsoft.com/office/drawing/2014/main" id="{AC82BFE0-CE99-48A8-8F8A-2B00B598FC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4925" y="3405188"/>
            <a:ext cx="1181100" cy="585787"/>
          </a:xfrm>
          <a:prstGeom prst="rect">
            <a:avLst/>
          </a:prstGeom>
          <a:solidFill>
            <a:srgbClr val="FFFFFF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560" dir="2700000" algn="tl" rotWithShape="0">
              <a:srgbClr val="C00000"/>
            </a:outerShdw>
          </a:effectLst>
        </p:spPr>
        <p:txBody>
          <a:bodyPr lIns="81032" tIns="40515" rIns="81032" bIns="40515"/>
          <a:lstStyle>
            <a:lvl1pPr marL="171450" indent="-171450"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ctr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0737" name="Text Box 60">
            <a:extLst>
              <a:ext uri="{FF2B5EF4-FFF2-40B4-BE49-F238E27FC236}">
                <a16:creationId xmlns:a16="http://schemas.microsoft.com/office/drawing/2014/main" id="{EA57723A-4CFB-40FA-B0CE-B283D2A5AA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0338" y="3370263"/>
            <a:ext cx="874712" cy="285750"/>
          </a:xfrm>
          <a:prstGeom prst="rect">
            <a:avLst/>
          </a:prstGeom>
          <a:noFill/>
          <a:ln w="9525">
            <a:solidFill>
              <a:srgbClr val="00B050">
                <a:alpha val="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s-MX" altLang="en-US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Encargada de Fotografía</a:t>
            </a:r>
            <a:endParaRPr lang="es-MX" altLang="es-MX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0738" name="Line 172">
            <a:extLst>
              <a:ext uri="{FF2B5EF4-FFF2-40B4-BE49-F238E27FC236}">
                <a16:creationId xmlns:a16="http://schemas.microsoft.com/office/drawing/2014/main" id="{AB3BF23D-C7C3-4F02-8642-E1D5CEE6EF0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844925" y="3638550"/>
            <a:ext cx="118745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0739" name="Text Box 60">
            <a:extLst>
              <a:ext uri="{FF2B5EF4-FFF2-40B4-BE49-F238E27FC236}">
                <a16:creationId xmlns:a16="http://schemas.microsoft.com/office/drawing/2014/main" id="{6750404C-E454-4E1E-BB61-D3AE9B162A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7938" y="3651250"/>
            <a:ext cx="1249362" cy="285750"/>
          </a:xfrm>
          <a:prstGeom prst="rect">
            <a:avLst/>
          </a:prstGeom>
          <a:noFill/>
          <a:ln w="9525">
            <a:solidFill>
              <a:srgbClr val="00B050">
                <a:alpha val="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s-MX" altLang="en-US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Ma. Eugenia Martínez Juache</a:t>
            </a:r>
            <a:endParaRPr lang="es-MX" altLang="es-MX" sz="70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0740" name="Text Box 35">
            <a:extLst>
              <a:ext uri="{FF2B5EF4-FFF2-40B4-BE49-F238E27FC236}">
                <a16:creationId xmlns:a16="http://schemas.microsoft.com/office/drawing/2014/main" id="{A4B9AFE7-CC70-410B-B6FF-6E1498366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8100" y="4198938"/>
            <a:ext cx="1181100" cy="585787"/>
          </a:xfrm>
          <a:prstGeom prst="rect">
            <a:avLst/>
          </a:prstGeom>
          <a:solidFill>
            <a:srgbClr val="FFFFFF"/>
          </a:solidFill>
          <a:ln w="6350">
            <a:solidFill>
              <a:srgbClr val="663300"/>
            </a:solidFill>
            <a:prstDash val="sysDash"/>
            <a:miter lim="800000"/>
            <a:headEnd/>
            <a:tailEnd/>
          </a:ln>
          <a:effectLst>
            <a:outerShdw dist="35921" dir="2700000" algn="ctr" rotWithShape="0">
              <a:srgbClr val="663300"/>
            </a:outerShdw>
          </a:effectLst>
        </p:spPr>
        <p:txBody>
          <a:bodyPr lIns="81032" tIns="40515" rIns="81032" bIns="40515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0741" name="Text Box 206">
            <a:extLst>
              <a:ext uri="{FF2B5EF4-FFF2-40B4-BE49-F238E27FC236}">
                <a16:creationId xmlns:a16="http://schemas.microsoft.com/office/drawing/2014/main" id="{61E7313B-7476-474E-A023-A1BD00BF15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4450" y="4286250"/>
            <a:ext cx="1166813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Tallerista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Fotografía</a:t>
            </a:r>
          </a:p>
        </p:txBody>
      </p:sp>
      <p:sp>
        <p:nvSpPr>
          <p:cNvPr id="30742" name="Text Box 35">
            <a:extLst>
              <a:ext uri="{FF2B5EF4-FFF2-40B4-BE49-F238E27FC236}">
                <a16:creationId xmlns:a16="http://schemas.microsoft.com/office/drawing/2014/main" id="{0C31171D-EC84-4C0B-9A0C-966FFBE3F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0963" y="5127625"/>
            <a:ext cx="1181100" cy="608013"/>
          </a:xfrm>
          <a:prstGeom prst="rect">
            <a:avLst/>
          </a:prstGeom>
          <a:solidFill>
            <a:srgbClr val="FFFFFF"/>
          </a:solidFill>
          <a:ln w="6350">
            <a:solidFill>
              <a:srgbClr val="663300"/>
            </a:solidFill>
            <a:prstDash val="sysDash"/>
            <a:miter lim="800000"/>
            <a:headEnd/>
            <a:tailEnd/>
          </a:ln>
          <a:effectLst>
            <a:outerShdw dist="35921" dir="2700000" algn="ctr" rotWithShape="0">
              <a:srgbClr val="663300"/>
            </a:outerShdw>
          </a:effectLst>
        </p:spPr>
        <p:txBody>
          <a:bodyPr lIns="81032" tIns="40515" rIns="81032" bIns="40515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0743" name="Text Box 206">
            <a:extLst>
              <a:ext uri="{FF2B5EF4-FFF2-40B4-BE49-F238E27FC236}">
                <a16:creationId xmlns:a16="http://schemas.microsoft.com/office/drawing/2014/main" id="{3BFE9380-D66F-4C34-AEE3-B18633D951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0325" y="5233988"/>
            <a:ext cx="12620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ts val="700"/>
              </a:lnSpc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Tallerista </a:t>
            </a:r>
          </a:p>
          <a:p>
            <a:pPr algn="ctr" eaLnBrk="1" hangingPunct="1">
              <a:lnSpc>
                <a:spcPts val="700"/>
              </a:lnSpc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Actividades de Biblioteca del IPBA </a:t>
            </a:r>
          </a:p>
        </p:txBody>
      </p:sp>
      <p:sp>
        <p:nvSpPr>
          <p:cNvPr id="30744" name="Text Box 206">
            <a:extLst>
              <a:ext uri="{FF2B5EF4-FFF2-40B4-BE49-F238E27FC236}">
                <a16:creationId xmlns:a16="http://schemas.microsoft.com/office/drawing/2014/main" id="{93C71E19-8555-4210-898E-AEE36FFD4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4943475"/>
            <a:ext cx="1255712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ts val="700"/>
              </a:lnSpc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Tallerista </a:t>
            </a:r>
          </a:p>
          <a:p>
            <a:pPr algn="ctr" eaLnBrk="1" hangingPunct="1">
              <a:lnSpc>
                <a:spcPts val="700"/>
              </a:lnSpc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creación Literaria y Antología de Talleres Literarios </a:t>
            </a:r>
          </a:p>
        </p:txBody>
      </p:sp>
      <p:sp>
        <p:nvSpPr>
          <p:cNvPr id="30745" name="Line 172">
            <a:extLst>
              <a:ext uri="{FF2B5EF4-FFF2-40B4-BE49-F238E27FC236}">
                <a16:creationId xmlns:a16="http://schemas.microsoft.com/office/drawing/2014/main" id="{A1C7CB76-31F0-4DB8-ACC0-B394D6F383F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460625" y="3163888"/>
            <a:ext cx="1908175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0746" name="Text Box 123">
            <a:extLst>
              <a:ext uri="{FF2B5EF4-FFF2-40B4-BE49-F238E27FC236}">
                <a16:creationId xmlns:a16="http://schemas.microsoft.com/office/drawing/2014/main" id="{AC6F837D-385D-4C46-9D32-3FA3F43457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5088" y="8262938"/>
            <a:ext cx="200342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86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70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02 Contrato por Tiempo Indeterminado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MX" altLang="es-MX" sz="700">
                <a:solidFill>
                  <a:srgbClr val="663300"/>
                </a:solidFill>
                <a:latin typeface="Literata" pitchFamily="2" charset="0"/>
              </a:rPr>
              <a:t>03 Personal contrato tiempo determinado</a:t>
            </a:r>
            <a:r>
              <a:rPr lang="es-MX" altLang="es-MX" sz="700">
                <a:solidFill>
                  <a:srgbClr val="000000"/>
                </a:solidFill>
                <a:latin typeface="Literata" pitchFamily="2" charset="0"/>
              </a:rPr>
              <a:t>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MX" sz="700" b="1" i="1">
                <a:latin typeface="Literata" pitchFamily="2" charset="0"/>
                <a:cs typeface="Arial" panose="020B0604020202020204" pitchFamily="34" charset="0"/>
              </a:rPr>
              <a:t>Total: 05</a:t>
            </a:r>
            <a:endParaRPr lang="es-ES_tradnl" altLang="es-MX" sz="700" b="1">
              <a:solidFill>
                <a:srgbClr val="0066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" name="Line 174">
            <a:extLst>
              <a:ext uri="{FF2B5EF4-FFF2-40B4-BE49-F238E27FC236}">
                <a16:creationId xmlns:a16="http://schemas.microsoft.com/office/drawing/2014/main" id="{E713D613-6B48-4212-88C7-4849EF565EAF}"/>
              </a:ext>
            </a:extLst>
          </p:cNvPr>
          <p:cNvSpPr>
            <a:spLocks noChangeShapeType="1"/>
          </p:cNvSpPr>
          <p:nvPr/>
        </p:nvSpPr>
        <p:spPr bwMode="auto">
          <a:xfrm>
            <a:off x="3365500" y="8474075"/>
            <a:ext cx="673100" cy="0"/>
          </a:xfrm>
          <a:prstGeom prst="line">
            <a:avLst/>
          </a:prstGeom>
          <a:noFill/>
          <a:ln w="12700">
            <a:solidFill>
              <a:srgbClr val="663300"/>
            </a:solidFill>
            <a:prstDash val="sys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s-MX" sz="636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" name="Line 127">
            <a:extLst>
              <a:ext uri="{FF2B5EF4-FFF2-40B4-BE49-F238E27FC236}">
                <a16:creationId xmlns:a16="http://schemas.microsoft.com/office/drawing/2014/main" id="{0D9060D5-73F5-4A13-86AE-2EBF8BD39E87}"/>
              </a:ext>
            </a:extLst>
          </p:cNvPr>
          <p:cNvSpPr>
            <a:spLocks noChangeShapeType="1"/>
          </p:cNvSpPr>
          <p:nvPr/>
        </p:nvSpPr>
        <p:spPr bwMode="auto">
          <a:xfrm>
            <a:off x="3363913" y="8359775"/>
            <a:ext cx="673100" cy="4763"/>
          </a:xfrm>
          <a:prstGeom prst="line">
            <a:avLst/>
          </a:prstGeom>
          <a:noFill/>
          <a:ln w="12700">
            <a:solidFill>
              <a:srgbClr val="C00000"/>
            </a:solidFill>
            <a:prstDash val="lgDashDotDot"/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s-MX" sz="636" dirty="0">
              <a:solidFill>
                <a:srgbClr val="000000"/>
              </a:solidFill>
              <a:latin typeface="Literata" pitchFamily="2" charset="0"/>
              <a:cs typeface="Arial" charset="0"/>
            </a:endParaRPr>
          </a:p>
        </p:txBody>
      </p:sp>
      <p:sp>
        <p:nvSpPr>
          <p:cNvPr id="34" name="Text Box 35">
            <a:extLst>
              <a:ext uri="{FF2B5EF4-FFF2-40B4-BE49-F238E27FC236}">
                <a16:creationId xmlns:a16="http://schemas.microsoft.com/office/drawing/2014/main" id="{304FAD37-C3D3-4278-8CD9-7D7238368A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4000" y="2297113"/>
            <a:ext cx="1181100" cy="608012"/>
          </a:xfrm>
          <a:prstGeom prst="rect">
            <a:avLst/>
          </a:prstGeom>
          <a:solidFill>
            <a:srgbClr val="FFFFFF"/>
          </a:solidFill>
          <a:ln w="6350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  <a:effectLst>
            <a:outerShdw dist="35560" dir="2700000" algn="tl" rotWithShape="0">
              <a:schemeClr val="bg1">
                <a:lumMod val="50000"/>
              </a:schemeClr>
            </a:outerShdw>
          </a:effectLst>
        </p:spPr>
        <p:txBody>
          <a:bodyPr lIns="81032" tIns="40515" rIns="81032" bIns="40515"/>
          <a:lstStyle>
            <a:lvl1pPr marL="171450" indent="-171450"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ctr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5" name="159 Rectángulo">
            <a:extLst>
              <a:ext uri="{FF2B5EF4-FFF2-40B4-BE49-F238E27FC236}">
                <a16:creationId xmlns:a16="http://schemas.microsoft.com/office/drawing/2014/main" id="{F694D1E8-A0C0-4044-92AD-A6AD5300AD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8275" y="2463800"/>
            <a:ext cx="1368425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s-MX" altLang="en-US" sz="700" b="1" dirty="0">
                <a:solidFill>
                  <a:schemeClr val="bg1">
                    <a:lumMod val="50000"/>
                  </a:schemeClr>
                </a:solidFill>
                <a:latin typeface="Literata" pitchFamily="2" charset="0"/>
                <a:cs typeface="Arial" panose="020B0604020202020204" pitchFamily="34" charset="0"/>
              </a:rPr>
              <a:t>Área Control Escolar</a:t>
            </a:r>
          </a:p>
        </p:txBody>
      </p:sp>
      <p:sp>
        <p:nvSpPr>
          <p:cNvPr id="30751" name="Text Box 2">
            <a:extLst>
              <a:ext uri="{FF2B5EF4-FFF2-40B4-BE49-F238E27FC236}">
                <a16:creationId xmlns:a16="http://schemas.microsoft.com/office/drawing/2014/main" id="{05FF73CE-097A-4B1B-BFE4-83BAB5CE9A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3" y="508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Literata" pitchFamily="2" charset="0"/>
              </a:rPr>
              <a:t>ORGANIGRAMA</a:t>
            </a:r>
          </a:p>
        </p:txBody>
      </p:sp>
      <p:sp>
        <p:nvSpPr>
          <p:cNvPr id="30752" name="Text Box 391">
            <a:extLst>
              <a:ext uri="{FF2B5EF4-FFF2-40B4-BE49-F238E27FC236}">
                <a16:creationId xmlns:a16="http://schemas.microsoft.com/office/drawing/2014/main" id="{B8E7C1B0-5CF3-482A-BE30-C33F0FE1C1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7691438"/>
            <a:ext cx="19780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s-MX" altLang="es-MX" sz="6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El </a:t>
            </a:r>
            <a:r>
              <a:rPr lang="es-MX" altLang="es-MX" sz="600" b="1" i="1" u="sng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C. Marco Antonio Villa Salazar</a:t>
            </a:r>
            <a:r>
              <a:rPr lang="es-MX" altLang="es-MX" sz="600" u="sng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,</a:t>
            </a:r>
            <a:r>
              <a:rPr lang="es-MX" altLang="es-MX" sz="6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  del </a:t>
            </a:r>
            <a:r>
              <a:rPr lang="es-MX" altLang="es-MX" sz="600" b="1" i="1" u="sng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Instituto Potosino de Bellas Artes</a:t>
            </a:r>
            <a:r>
              <a:rPr lang="es-MX" altLang="es-MX" sz="6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, Certifica que el presente organigrama refleja el personal, así como los puestos y nombramientos que integran la estructura vigente al mes de </a:t>
            </a:r>
            <a:r>
              <a:rPr lang="es-MX" altLang="es-MX" sz="600" b="1" i="1" u="sng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Febrero</a:t>
            </a:r>
            <a:r>
              <a:rPr lang="es-MX" altLang="es-MX" sz="600" b="1" i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altLang="es-MX" sz="6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del año </a:t>
            </a:r>
            <a:r>
              <a:rPr lang="es-MX" altLang="es-MX" sz="600" b="1" i="1" u="sng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2026.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es-ES" altLang="es-MX" sz="6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ES" altLang="es-MX" sz="6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ES" altLang="es-MX" sz="6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ES" altLang="es-MX" sz="6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MX" altLang="es-MX" sz="6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MX" altLang="es-MX" sz="60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s-MX" altLang="es-MX" sz="6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Firma:________________________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Line 172">
            <a:extLst>
              <a:ext uri="{FF2B5EF4-FFF2-40B4-BE49-F238E27FC236}">
                <a16:creationId xmlns:a16="http://schemas.microsoft.com/office/drawing/2014/main" id="{4101FC2C-A6FE-469D-ADD7-7CBEF9495EB5}"/>
              </a:ext>
            </a:extLst>
          </p:cNvPr>
          <p:cNvSpPr>
            <a:spLocks noChangeShapeType="1"/>
          </p:cNvSpPr>
          <p:nvPr/>
        </p:nvSpPr>
        <p:spPr bwMode="auto">
          <a:xfrm>
            <a:off x="3519488" y="4210050"/>
            <a:ext cx="1106487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2771" name="Line 172">
            <a:extLst>
              <a:ext uri="{FF2B5EF4-FFF2-40B4-BE49-F238E27FC236}">
                <a16:creationId xmlns:a16="http://schemas.microsoft.com/office/drawing/2014/main" id="{6A33E594-9E7C-4E1C-8031-E47369CA2065}"/>
              </a:ext>
            </a:extLst>
          </p:cNvPr>
          <p:cNvSpPr>
            <a:spLocks noChangeShapeType="1"/>
          </p:cNvSpPr>
          <p:nvPr/>
        </p:nvSpPr>
        <p:spPr bwMode="auto">
          <a:xfrm>
            <a:off x="3513138" y="3554413"/>
            <a:ext cx="1106487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2772" name="Line 172">
            <a:extLst>
              <a:ext uri="{FF2B5EF4-FFF2-40B4-BE49-F238E27FC236}">
                <a16:creationId xmlns:a16="http://schemas.microsoft.com/office/drawing/2014/main" id="{E379C75A-72AF-4553-9525-1CE0EA3F85B7}"/>
              </a:ext>
            </a:extLst>
          </p:cNvPr>
          <p:cNvSpPr>
            <a:spLocks noChangeShapeType="1"/>
          </p:cNvSpPr>
          <p:nvPr/>
        </p:nvSpPr>
        <p:spPr bwMode="auto">
          <a:xfrm>
            <a:off x="2697163" y="5646738"/>
            <a:ext cx="0" cy="384175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2773" name="Line 172">
            <a:extLst>
              <a:ext uri="{FF2B5EF4-FFF2-40B4-BE49-F238E27FC236}">
                <a16:creationId xmlns:a16="http://schemas.microsoft.com/office/drawing/2014/main" id="{01733CD1-1BFA-48D6-8BEC-2022812F3EA7}"/>
              </a:ext>
            </a:extLst>
          </p:cNvPr>
          <p:cNvSpPr>
            <a:spLocks noChangeShapeType="1"/>
          </p:cNvSpPr>
          <p:nvPr/>
        </p:nvSpPr>
        <p:spPr bwMode="auto">
          <a:xfrm>
            <a:off x="5743575" y="4665663"/>
            <a:ext cx="0" cy="384175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pic>
        <p:nvPicPr>
          <p:cNvPr id="32774" name="Imagen1">
            <a:extLst>
              <a:ext uri="{FF2B5EF4-FFF2-40B4-BE49-F238E27FC236}">
                <a16:creationId xmlns:a16="http://schemas.microsoft.com/office/drawing/2014/main" id="{A462CD5D-FA4A-4DF0-8E0C-BF1B8A0689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" t="9319" r="94827" b="63234"/>
          <a:stretch>
            <a:fillRect/>
          </a:stretch>
        </p:blipFill>
        <p:spPr bwMode="auto">
          <a:xfrm>
            <a:off x="0" y="0"/>
            <a:ext cx="1338263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5" name="Line 10">
            <a:extLst>
              <a:ext uri="{FF2B5EF4-FFF2-40B4-BE49-F238E27FC236}">
                <a16:creationId xmlns:a16="http://schemas.microsoft.com/office/drawing/2014/main" id="{3CBF3636-C5DE-41C9-BEB3-BB964DFE913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2776" name="Line 172">
            <a:extLst>
              <a:ext uri="{FF2B5EF4-FFF2-40B4-BE49-F238E27FC236}">
                <a16:creationId xmlns:a16="http://schemas.microsoft.com/office/drawing/2014/main" id="{2B257E02-0EB4-4025-B20F-98376550D40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333500" y="5654675"/>
            <a:ext cx="0" cy="4318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2777" name="Line 172">
            <a:extLst>
              <a:ext uri="{FF2B5EF4-FFF2-40B4-BE49-F238E27FC236}">
                <a16:creationId xmlns:a16="http://schemas.microsoft.com/office/drawing/2014/main" id="{6D6570D3-5D90-452A-9E8F-ED7B13BB9D99}"/>
              </a:ext>
            </a:extLst>
          </p:cNvPr>
          <p:cNvSpPr>
            <a:spLocks noChangeShapeType="1"/>
          </p:cNvSpPr>
          <p:nvPr/>
        </p:nvSpPr>
        <p:spPr bwMode="auto">
          <a:xfrm>
            <a:off x="4381500" y="5665788"/>
            <a:ext cx="0" cy="53975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2778" name="Line 172">
            <a:extLst>
              <a:ext uri="{FF2B5EF4-FFF2-40B4-BE49-F238E27FC236}">
                <a16:creationId xmlns:a16="http://schemas.microsoft.com/office/drawing/2014/main" id="{A8BA4129-E8C6-47A1-9183-868BE20E7F00}"/>
              </a:ext>
            </a:extLst>
          </p:cNvPr>
          <p:cNvSpPr>
            <a:spLocks noChangeShapeType="1"/>
          </p:cNvSpPr>
          <p:nvPr/>
        </p:nvSpPr>
        <p:spPr bwMode="auto">
          <a:xfrm>
            <a:off x="5734050" y="5653088"/>
            <a:ext cx="0" cy="384175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2779" name="Line 172">
            <a:extLst>
              <a:ext uri="{FF2B5EF4-FFF2-40B4-BE49-F238E27FC236}">
                <a16:creationId xmlns:a16="http://schemas.microsoft.com/office/drawing/2014/main" id="{51F8F920-C21E-416F-B9DA-722064586CFD}"/>
              </a:ext>
            </a:extLst>
          </p:cNvPr>
          <p:cNvSpPr>
            <a:spLocks noChangeShapeType="1"/>
          </p:cNvSpPr>
          <p:nvPr/>
        </p:nvSpPr>
        <p:spPr bwMode="auto">
          <a:xfrm>
            <a:off x="1350963" y="4664075"/>
            <a:ext cx="0" cy="384175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2780" name="Line 172">
            <a:extLst>
              <a:ext uri="{FF2B5EF4-FFF2-40B4-BE49-F238E27FC236}">
                <a16:creationId xmlns:a16="http://schemas.microsoft.com/office/drawing/2014/main" id="{82B65783-E526-46D7-AA20-FAE3979C0BDF}"/>
              </a:ext>
            </a:extLst>
          </p:cNvPr>
          <p:cNvSpPr>
            <a:spLocks noChangeShapeType="1"/>
          </p:cNvSpPr>
          <p:nvPr/>
        </p:nvSpPr>
        <p:spPr bwMode="auto">
          <a:xfrm>
            <a:off x="2603500" y="4105275"/>
            <a:ext cx="75565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2781" name="Line 172">
            <a:extLst>
              <a:ext uri="{FF2B5EF4-FFF2-40B4-BE49-F238E27FC236}">
                <a16:creationId xmlns:a16="http://schemas.microsoft.com/office/drawing/2014/main" id="{4A273482-C73A-44A0-9427-C88995BB0DEF}"/>
              </a:ext>
            </a:extLst>
          </p:cNvPr>
          <p:cNvSpPr>
            <a:spLocks noChangeShapeType="1"/>
          </p:cNvSpPr>
          <p:nvPr/>
        </p:nvSpPr>
        <p:spPr bwMode="auto">
          <a:xfrm>
            <a:off x="2701925" y="4664075"/>
            <a:ext cx="0" cy="53975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2782" name="Line 13">
            <a:extLst>
              <a:ext uri="{FF2B5EF4-FFF2-40B4-BE49-F238E27FC236}">
                <a16:creationId xmlns:a16="http://schemas.microsoft.com/office/drawing/2014/main" id="{DF1F91B4-14F2-46D0-A721-D75A2712940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03613" y="1192213"/>
            <a:ext cx="0" cy="446405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2784" name="Text Box 35">
            <a:extLst>
              <a:ext uri="{FF2B5EF4-FFF2-40B4-BE49-F238E27FC236}">
                <a16:creationId xmlns:a16="http://schemas.microsoft.com/office/drawing/2014/main" id="{7FE122A5-0830-4134-86D4-6AD58C6F5A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4488" y="1697038"/>
            <a:ext cx="1181100" cy="608012"/>
          </a:xfrm>
          <a:prstGeom prst="rect">
            <a:avLst/>
          </a:prstGeom>
          <a:solidFill>
            <a:srgbClr val="FFFFFF"/>
          </a:solidFill>
          <a:ln w="6350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  <a:effectLst>
            <a:outerShdw dist="35560" dir="2700000" algn="tl" rotWithShape="0">
              <a:schemeClr val="bg1">
                <a:lumMod val="50000"/>
              </a:schemeClr>
            </a:outerShdw>
          </a:effectLst>
        </p:spPr>
        <p:txBody>
          <a:bodyPr lIns="81032" tIns="40515" rIns="81032" bIns="40515"/>
          <a:lstStyle>
            <a:lvl1pPr marL="171450" indent="-171450"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ctr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4" name="Text Box 20">
            <a:extLst>
              <a:ext uri="{FF2B5EF4-FFF2-40B4-BE49-F238E27FC236}">
                <a16:creationId xmlns:a16="http://schemas.microsoft.com/office/drawing/2014/main" id="{47DD989A-64AC-4559-B19B-C4ACBC7207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4013" y="990600"/>
            <a:ext cx="1181100" cy="608013"/>
          </a:xfrm>
          <a:prstGeom prst="rect">
            <a:avLst/>
          </a:prstGeom>
          <a:solidFill>
            <a:srgbClr val="FFFFFF"/>
          </a:solidFill>
          <a:ln w="6350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45791" dir="2021404" algn="ctr" rotWithShape="0">
              <a:srgbClr val="00B050"/>
            </a:outerShdw>
          </a:effectLst>
        </p:spPr>
        <p:txBody>
          <a:bodyPr lIns="72259" tIns="36129" rIns="72259" bIns="36129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n-US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2785" name="Text Box 16">
            <a:extLst>
              <a:ext uri="{FF2B5EF4-FFF2-40B4-BE49-F238E27FC236}">
                <a16:creationId xmlns:a16="http://schemas.microsoft.com/office/drawing/2014/main" id="{735FEE44-A92D-43F9-96D6-A67FAB66E1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4025" y="1190625"/>
            <a:ext cx="101282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Dirección General </a:t>
            </a:r>
          </a:p>
        </p:txBody>
      </p:sp>
      <p:sp>
        <p:nvSpPr>
          <p:cNvPr id="32787" name="159 Rectángulo">
            <a:extLst>
              <a:ext uri="{FF2B5EF4-FFF2-40B4-BE49-F238E27FC236}">
                <a16:creationId xmlns:a16="http://schemas.microsoft.com/office/drawing/2014/main" id="{D2B8E12A-6BF4-4A94-B145-DCD00F6AEE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2113" y="1852613"/>
            <a:ext cx="1169987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s-MX" altLang="en-US" sz="700" b="1" dirty="0">
                <a:solidFill>
                  <a:schemeClr val="bg1">
                    <a:lumMod val="50000"/>
                  </a:schemeClr>
                </a:solidFill>
                <a:latin typeface="Literata" pitchFamily="2" charset="0"/>
                <a:cs typeface="Arial" panose="020B0604020202020204" pitchFamily="34" charset="0"/>
              </a:rPr>
              <a:t>Área Control Escolar </a:t>
            </a:r>
          </a:p>
        </p:txBody>
      </p:sp>
      <p:sp>
        <p:nvSpPr>
          <p:cNvPr id="80935" name="Rectangle 126">
            <a:extLst>
              <a:ext uri="{FF2B5EF4-FFF2-40B4-BE49-F238E27FC236}">
                <a16:creationId xmlns:a16="http://schemas.microsoft.com/office/drawing/2014/main" id="{CC388C72-5F1B-4D1F-BACD-6DB0F472C5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3163" y="709613"/>
            <a:ext cx="2185987" cy="23971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s-MX" sz="954" i="1" dirty="0">
                <a:solidFill>
                  <a:srgbClr val="000000"/>
                </a:solidFill>
                <a:latin typeface="Literata" pitchFamily="2" charset="0"/>
              </a:rPr>
              <a:t>Instituto Potosino de Bellas Artes</a:t>
            </a:r>
            <a:endParaRPr lang="es-ES" sz="954" i="1" dirty="0">
              <a:solidFill>
                <a:srgbClr val="000000"/>
              </a:solidFill>
              <a:latin typeface="Literata" pitchFamily="2" charset="0"/>
            </a:endParaRPr>
          </a:p>
        </p:txBody>
      </p:sp>
      <p:sp>
        <p:nvSpPr>
          <p:cNvPr id="32788" name="Text Box 7">
            <a:extLst>
              <a:ext uri="{FF2B5EF4-FFF2-40B4-BE49-F238E27FC236}">
                <a16:creationId xmlns:a16="http://schemas.microsoft.com/office/drawing/2014/main" id="{58591BA2-D99E-4444-9B6B-522F5F241E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5075" y="3967163"/>
            <a:ext cx="1181100" cy="60801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81032" tIns="40515" rIns="81032" bIns="40515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2789" name="Text Box 8">
            <a:extLst>
              <a:ext uri="{FF2B5EF4-FFF2-40B4-BE49-F238E27FC236}">
                <a16:creationId xmlns:a16="http://schemas.microsoft.com/office/drawing/2014/main" id="{2A8DB993-375B-4523-AA1E-5851D88514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8250" y="4114800"/>
            <a:ext cx="1181100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n-US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Rosa Romo Quezada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n-US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Maestra o Educadora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n-US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(05-12)</a:t>
            </a: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2790" name="Line 172">
            <a:extLst>
              <a:ext uri="{FF2B5EF4-FFF2-40B4-BE49-F238E27FC236}">
                <a16:creationId xmlns:a16="http://schemas.microsoft.com/office/drawing/2014/main" id="{CACB4D01-37D1-4A7A-B63D-894FC864A28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779838" y="4135438"/>
            <a:ext cx="118745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2791" name="Text Box 62">
            <a:extLst>
              <a:ext uri="{FF2B5EF4-FFF2-40B4-BE49-F238E27FC236}">
                <a16:creationId xmlns:a16="http://schemas.microsoft.com/office/drawing/2014/main" id="{6D71355A-2205-433B-80C6-A558F34014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2538" y="3959225"/>
            <a:ext cx="119062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n-US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Asignatura de Piano</a:t>
            </a:r>
          </a:p>
        </p:txBody>
      </p:sp>
      <p:sp>
        <p:nvSpPr>
          <p:cNvPr id="32792" name="Text Box 35">
            <a:extLst>
              <a:ext uri="{FF2B5EF4-FFF2-40B4-BE49-F238E27FC236}">
                <a16:creationId xmlns:a16="http://schemas.microsoft.com/office/drawing/2014/main" id="{D46F0BCC-B12E-4729-AB46-72F9417C2E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9250" y="2417763"/>
            <a:ext cx="1181100" cy="608012"/>
          </a:xfrm>
          <a:prstGeom prst="rect">
            <a:avLst/>
          </a:prstGeom>
          <a:solidFill>
            <a:srgbClr val="FFFFFF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560" dir="2700000" algn="tl" rotWithShape="0">
              <a:srgbClr val="C00000"/>
            </a:outerShdw>
          </a:effectLst>
        </p:spPr>
        <p:txBody>
          <a:bodyPr lIns="81032" tIns="40515" rIns="81032" bIns="40515"/>
          <a:lstStyle>
            <a:lvl1pPr marL="171450" indent="-171450"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ctr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2793" name="Text Box 206">
            <a:extLst>
              <a:ext uri="{FF2B5EF4-FFF2-40B4-BE49-F238E27FC236}">
                <a16:creationId xmlns:a16="http://schemas.microsoft.com/office/drawing/2014/main" id="{A1B28217-BCEE-4BC2-A314-365D473A76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2738" y="2381250"/>
            <a:ext cx="1300162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Encargado de la Carrera de  Técnico Profesional Instrumentista Ejecutante  (TPIE)</a:t>
            </a:r>
          </a:p>
        </p:txBody>
      </p:sp>
      <p:sp>
        <p:nvSpPr>
          <p:cNvPr id="32794" name="Line 172">
            <a:extLst>
              <a:ext uri="{FF2B5EF4-FFF2-40B4-BE49-F238E27FC236}">
                <a16:creationId xmlns:a16="http://schemas.microsoft.com/office/drawing/2014/main" id="{BC1F2DEB-D4FC-48F9-81DB-2BE8F52A4BB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898775" y="2870200"/>
            <a:ext cx="118745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2795" name="Text Box 206">
            <a:extLst>
              <a:ext uri="{FF2B5EF4-FFF2-40B4-BE49-F238E27FC236}">
                <a16:creationId xmlns:a16="http://schemas.microsoft.com/office/drawing/2014/main" id="{209A7233-BED7-4C4F-912E-490E70D4F0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1313" y="2849563"/>
            <a:ext cx="12414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Pablo Rivera Sierra </a:t>
            </a:r>
          </a:p>
        </p:txBody>
      </p:sp>
      <p:sp>
        <p:nvSpPr>
          <p:cNvPr id="32796" name="Line 172">
            <a:extLst>
              <a:ext uri="{FF2B5EF4-FFF2-40B4-BE49-F238E27FC236}">
                <a16:creationId xmlns:a16="http://schemas.microsoft.com/office/drawing/2014/main" id="{8E084300-57F5-4430-9678-981E2F933BA8}"/>
              </a:ext>
            </a:extLst>
          </p:cNvPr>
          <p:cNvSpPr>
            <a:spLocks noChangeShapeType="1"/>
          </p:cNvSpPr>
          <p:nvPr/>
        </p:nvSpPr>
        <p:spPr bwMode="auto">
          <a:xfrm>
            <a:off x="1341438" y="4667250"/>
            <a:ext cx="4391025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2797" name="Line 172">
            <a:extLst>
              <a:ext uri="{FF2B5EF4-FFF2-40B4-BE49-F238E27FC236}">
                <a16:creationId xmlns:a16="http://schemas.microsoft.com/office/drawing/2014/main" id="{F25F3234-0569-4248-9169-6F49BEC3809F}"/>
              </a:ext>
            </a:extLst>
          </p:cNvPr>
          <p:cNvSpPr>
            <a:spLocks noChangeShapeType="1"/>
          </p:cNvSpPr>
          <p:nvPr/>
        </p:nvSpPr>
        <p:spPr bwMode="auto">
          <a:xfrm>
            <a:off x="4376738" y="4662488"/>
            <a:ext cx="0" cy="384175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2798" name="Text Box 35">
            <a:extLst>
              <a:ext uri="{FF2B5EF4-FFF2-40B4-BE49-F238E27FC236}">
                <a16:creationId xmlns:a16="http://schemas.microsoft.com/office/drawing/2014/main" id="{BAA7086A-93CB-490E-AF7D-7C96BD5D3B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825" y="4770438"/>
            <a:ext cx="1181100" cy="608012"/>
          </a:xfrm>
          <a:prstGeom prst="rect">
            <a:avLst/>
          </a:prstGeom>
          <a:solidFill>
            <a:srgbClr val="FFFFFF"/>
          </a:solidFill>
          <a:ln w="6350">
            <a:solidFill>
              <a:srgbClr val="663300"/>
            </a:solidFill>
            <a:prstDash val="sysDash"/>
            <a:miter lim="800000"/>
            <a:headEnd/>
            <a:tailEnd/>
          </a:ln>
          <a:effectLst>
            <a:outerShdw dist="35921" dir="2700000" algn="ctr" rotWithShape="0">
              <a:srgbClr val="663300"/>
            </a:outerShdw>
          </a:effectLst>
        </p:spPr>
        <p:txBody>
          <a:bodyPr lIns="81032" tIns="40515" rIns="81032" bIns="40515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2799" name="Text Box 35">
            <a:extLst>
              <a:ext uri="{FF2B5EF4-FFF2-40B4-BE49-F238E27FC236}">
                <a16:creationId xmlns:a16="http://schemas.microsoft.com/office/drawing/2014/main" id="{37882F79-3D4C-48C1-B32C-C7C9AAED7E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4600" y="4887913"/>
            <a:ext cx="1181100" cy="608012"/>
          </a:xfrm>
          <a:prstGeom prst="rect">
            <a:avLst/>
          </a:prstGeom>
          <a:solidFill>
            <a:srgbClr val="FFFFFF"/>
          </a:solidFill>
          <a:ln w="6350">
            <a:solidFill>
              <a:srgbClr val="663300"/>
            </a:solidFill>
            <a:prstDash val="sysDash"/>
            <a:miter lim="800000"/>
            <a:headEnd/>
            <a:tailEnd/>
          </a:ln>
          <a:effectLst>
            <a:outerShdw dist="35921" dir="2700000" algn="ctr" rotWithShape="0">
              <a:srgbClr val="663300"/>
            </a:outerShdw>
          </a:effectLst>
        </p:spPr>
        <p:txBody>
          <a:bodyPr lIns="81032" tIns="40515" rIns="81032" bIns="40515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2800" name="Text Box 35">
            <a:extLst>
              <a:ext uri="{FF2B5EF4-FFF2-40B4-BE49-F238E27FC236}">
                <a16:creationId xmlns:a16="http://schemas.microsoft.com/office/drawing/2014/main" id="{A944AE4A-D5D1-4A2B-920D-A539E427D3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8" y="5765800"/>
            <a:ext cx="1181100" cy="608013"/>
          </a:xfrm>
          <a:prstGeom prst="rect">
            <a:avLst/>
          </a:prstGeom>
          <a:solidFill>
            <a:srgbClr val="FFFFFF"/>
          </a:solidFill>
          <a:ln w="6350">
            <a:solidFill>
              <a:srgbClr val="663300"/>
            </a:solidFill>
            <a:prstDash val="sysDash"/>
            <a:miter lim="800000"/>
            <a:headEnd/>
            <a:tailEnd/>
          </a:ln>
          <a:effectLst>
            <a:outerShdw dist="35921" dir="2700000" algn="ctr" rotWithShape="0">
              <a:srgbClr val="663300"/>
            </a:outerShdw>
          </a:effectLst>
        </p:spPr>
        <p:txBody>
          <a:bodyPr lIns="81032" tIns="40515" rIns="81032" bIns="40515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2801" name="Text Box 206">
            <a:extLst>
              <a:ext uri="{FF2B5EF4-FFF2-40B4-BE49-F238E27FC236}">
                <a16:creationId xmlns:a16="http://schemas.microsoft.com/office/drawing/2014/main" id="{D19376FF-C72D-4D06-8965-D0313B9FB9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8" y="4933950"/>
            <a:ext cx="1203325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Tallerista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Piano 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(3)</a:t>
            </a:r>
          </a:p>
        </p:txBody>
      </p:sp>
      <p:sp>
        <p:nvSpPr>
          <p:cNvPr id="32802" name="Line 172">
            <a:extLst>
              <a:ext uri="{FF2B5EF4-FFF2-40B4-BE49-F238E27FC236}">
                <a16:creationId xmlns:a16="http://schemas.microsoft.com/office/drawing/2014/main" id="{E20907E8-8EFD-4674-968B-590857379E8D}"/>
              </a:ext>
            </a:extLst>
          </p:cNvPr>
          <p:cNvSpPr>
            <a:spLocks noChangeShapeType="1"/>
          </p:cNvSpPr>
          <p:nvPr/>
        </p:nvSpPr>
        <p:spPr bwMode="auto">
          <a:xfrm>
            <a:off x="1339850" y="5651500"/>
            <a:ext cx="4392613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2803" name="Text Box 35">
            <a:extLst>
              <a:ext uri="{FF2B5EF4-FFF2-40B4-BE49-F238E27FC236}">
                <a16:creationId xmlns:a16="http://schemas.microsoft.com/office/drawing/2014/main" id="{78188E32-85C7-4CF7-8702-2718C12791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5921375"/>
            <a:ext cx="1181100" cy="608013"/>
          </a:xfrm>
          <a:prstGeom prst="rect">
            <a:avLst/>
          </a:prstGeom>
          <a:solidFill>
            <a:srgbClr val="FFFFFF"/>
          </a:solidFill>
          <a:ln w="6350">
            <a:solidFill>
              <a:srgbClr val="663300"/>
            </a:solidFill>
            <a:prstDash val="sysDash"/>
            <a:miter lim="800000"/>
            <a:headEnd/>
            <a:tailEnd/>
          </a:ln>
          <a:effectLst>
            <a:outerShdw dist="35921" dir="2700000" algn="ctr" rotWithShape="0">
              <a:srgbClr val="663300"/>
            </a:outerShdw>
          </a:effectLst>
        </p:spPr>
        <p:txBody>
          <a:bodyPr lIns="81032" tIns="40515" rIns="81032" bIns="40515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2804" name="Text Box 35">
            <a:extLst>
              <a:ext uri="{FF2B5EF4-FFF2-40B4-BE49-F238E27FC236}">
                <a16:creationId xmlns:a16="http://schemas.microsoft.com/office/drawing/2014/main" id="{301115AB-B166-42A6-9F51-C1FE6B72ED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5500" y="4826000"/>
            <a:ext cx="1181100" cy="608013"/>
          </a:xfrm>
          <a:prstGeom prst="rect">
            <a:avLst/>
          </a:prstGeom>
          <a:solidFill>
            <a:srgbClr val="FFFFFF"/>
          </a:solidFill>
          <a:ln w="6350">
            <a:solidFill>
              <a:srgbClr val="663300"/>
            </a:solidFill>
            <a:prstDash val="sysDash"/>
            <a:miter lim="800000"/>
            <a:headEnd/>
            <a:tailEnd/>
          </a:ln>
          <a:effectLst>
            <a:outerShdw dist="35921" dir="2700000" algn="ctr" rotWithShape="0">
              <a:srgbClr val="663300"/>
            </a:outerShdw>
          </a:effectLst>
        </p:spPr>
        <p:txBody>
          <a:bodyPr lIns="81032" tIns="40515" rIns="81032" bIns="40515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2805" name="Text Box 35">
            <a:extLst>
              <a:ext uri="{FF2B5EF4-FFF2-40B4-BE49-F238E27FC236}">
                <a16:creationId xmlns:a16="http://schemas.microsoft.com/office/drawing/2014/main" id="{6A10E895-6F5C-4C62-ADC6-72893DB42B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4300" y="6010275"/>
            <a:ext cx="1181100" cy="608013"/>
          </a:xfrm>
          <a:prstGeom prst="rect">
            <a:avLst/>
          </a:prstGeom>
          <a:solidFill>
            <a:srgbClr val="FFFFFF"/>
          </a:solidFill>
          <a:ln w="6350">
            <a:solidFill>
              <a:srgbClr val="663300"/>
            </a:solidFill>
            <a:prstDash val="sysDash"/>
            <a:miter lim="800000"/>
            <a:headEnd/>
            <a:tailEnd/>
          </a:ln>
          <a:effectLst>
            <a:outerShdw dist="35921" dir="2700000" algn="ctr" rotWithShape="0">
              <a:srgbClr val="663300"/>
            </a:outerShdw>
          </a:effectLst>
        </p:spPr>
        <p:txBody>
          <a:bodyPr lIns="81032" tIns="40515" rIns="81032" bIns="40515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2806" name="Text Box 35">
            <a:extLst>
              <a:ext uri="{FF2B5EF4-FFF2-40B4-BE49-F238E27FC236}">
                <a16:creationId xmlns:a16="http://schemas.microsoft.com/office/drawing/2014/main" id="{4AD19741-74FC-418A-AA4B-59714B04A0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2325" y="5851525"/>
            <a:ext cx="1181100" cy="608013"/>
          </a:xfrm>
          <a:prstGeom prst="rect">
            <a:avLst/>
          </a:prstGeom>
          <a:solidFill>
            <a:srgbClr val="FFFFFF"/>
          </a:solidFill>
          <a:ln w="6350">
            <a:solidFill>
              <a:srgbClr val="663300"/>
            </a:solidFill>
            <a:prstDash val="sysDash"/>
            <a:miter lim="800000"/>
            <a:headEnd/>
            <a:tailEnd/>
          </a:ln>
          <a:effectLst>
            <a:outerShdw dist="35921" dir="2700000" algn="ctr" rotWithShape="0">
              <a:srgbClr val="663300"/>
            </a:outerShdw>
          </a:effectLst>
        </p:spPr>
        <p:txBody>
          <a:bodyPr lIns="81032" tIns="40515" rIns="81032" bIns="40515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2807" name="Line 172">
            <a:extLst>
              <a:ext uri="{FF2B5EF4-FFF2-40B4-BE49-F238E27FC236}">
                <a16:creationId xmlns:a16="http://schemas.microsoft.com/office/drawing/2014/main" id="{EFB91CCB-91E9-4777-AF1F-16B9EC43F4F8}"/>
              </a:ext>
            </a:extLst>
          </p:cNvPr>
          <p:cNvSpPr>
            <a:spLocks noChangeShapeType="1"/>
          </p:cNvSpPr>
          <p:nvPr/>
        </p:nvSpPr>
        <p:spPr bwMode="auto">
          <a:xfrm>
            <a:off x="2374900" y="3430588"/>
            <a:ext cx="9779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2808" name="Text Box 7">
            <a:extLst>
              <a:ext uri="{FF2B5EF4-FFF2-40B4-BE49-F238E27FC236}">
                <a16:creationId xmlns:a16="http://schemas.microsoft.com/office/drawing/2014/main" id="{741F6D79-9312-4DEE-8C9F-D59C603E55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7875" y="3159125"/>
            <a:ext cx="1181100" cy="608013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81032" tIns="40515" rIns="81032" bIns="40515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2809" name="Text Box 8">
            <a:extLst>
              <a:ext uri="{FF2B5EF4-FFF2-40B4-BE49-F238E27FC236}">
                <a16:creationId xmlns:a16="http://schemas.microsoft.com/office/drawing/2014/main" id="{EAEED4B8-ED14-4457-B107-EA212FEFD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6438" y="3371850"/>
            <a:ext cx="13208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n-US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Víctor Hugo Vital Matilde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n-US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Maestro o Educador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n-US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(05-12)</a:t>
            </a: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2810" name="Line 172">
            <a:extLst>
              <a:ext uri="{FF2B5EF4-FFF2-40B4-BE49-F238E27FC236}">
                <a16:creationId xmlns:a16="http://schemas.microsoft.com/office/drawing/2014/main" id="{A41F5045-1D2E-4744-AA04-DD241EBE17C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046288" y="3382963"/>
            <a:ext cx="118745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2811" name="Text Box 62">
            <a:extLst>
              <a:ext uri="{FF2B5EF4-FFF2-40B4-BE49-F238E27FC236}">
                <a16:creationId xmlns:a16="http://schemas.microsoft.com/office/drawing/2014/main" id="{41B00F26-DF01-4431-81BE-3795CE6CAE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3425" y="3122613"/>
            <a:ext cx="12938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n-US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Asignatura de Guitarra Clásica , TPIE y Talleres </a:t>
            </a:r>
          </a:p>
        </p:txBody>
      </p:sp>
      <p:sp>
        <p:nvSpPr>
          <p:cNvPr id="32812" name="Text Box 7">
            <a:extLst>
              <a:ext uri="{FF2B5EF4-FFF2-40B4-BE49-F238E27FC236}">
                <a16:creationId xmlns:a16="http://schemas.microsoft.com/office/drawing/2014/main" id="{CBB19F9D-7882-4902-B9D9-D9440D4687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6925" y="3865563"/>
            <a:ext cx="1181100" cy="60801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81032" tIns="40515" rIns="81032" bIns="40515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2813" name="Text Box 8">
            <a:extLst>
              <a:ext uri="{FF2B5EF4-FFF2-40B4-BE49-F238E27FC236}">
                <a16:creationId xmlns:a16="http://schemas.microsoft.com/office/drawing/2014/main" id="{42B16429-3A69-4254-9CEF-F85FB36EE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0100" y="4127500"/>
            <a:ext cx="11811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n-US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Erasmo Salazar Torres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n-US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Maestro o Educador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n-US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(05-12)</a:t>
            </a: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2814" name="Line 172">
            <a:extLst>
              <a:ext uri="{FF2B5EF4-FFF2-40B4-BE49-F238E27FC236}">
                <a16:creationId xmlns:a16="http://schemas.microsoft.com/office/drawing/2014/main" id="{D8809636-3BE5-4C91-BCA4-6A052401723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071688" y="4160838"/>
            <a:ext cx="118745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2815" name="Text Box 62">
            <a:extLst>
              <a:ext uri="{FF2B5EF4-FFF2-40B4-BE49-F238E27FC236}">
                <a16:creationId xmlns:a16="http://schemas.microsoft.com/office/drawing/2014/main" id="{9B18D576-1D1D-4779-886F-F3EDC2F51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5163" y="3811588"/>
            <a:ext cx="1376362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n-US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Asignatura de Solfeo, Canto Gregoriano y Órgano  </a:t>
            </a:r>
          </a:p>
        </p:txBody>
      </p:sp>
      <p:sp>
        <p:nvSpPr>
          <p:cNvPr id="32816" name="Text Box 206">
            <a:extLst>
              <a:ext uri="{FF2B5EF4-FFF2-40B4-BE49-F238E27FC236}">
                <a16:creationId xmlns:a16="http://schemas.microsoft.com/office/drawing/2014/main" id="{A72FECF4-0FDE-4642-BA86-AB911715B0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7950" y="6100763"/>
            <a:ext cx="1255713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Tallerista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Guitarra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y Guitarra Eléctrica </a:t>
            </a:r>
          </a:p>
        </p:txBody>
      </p:sp>
      <p:sp>
        <p:nvSpPr>
          <p:cNvPr id="32817" name="Text Box 206">
            <a:extLst>
              <a:ext uri="{FF2B5EF4-FFF2-40B4-BE49-F238E27FC236}">
                <a16:creationId xmlns:a16="http://schemas.microsoft.com/office/drawing/2014/main" id="{3CE78F96-8612-437D-BD94-7DF884DF9D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6813" y="6073775"/>
            <a:ext cx="131762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Tallerista 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Historia Universal </a:t>
            </a:r>
          </a:p>
        </p:txBody>
      </p:sp>
      <p:sp>
        <p:nvSpPr>
          <p:cNvPr id="32818" name="Text Box 206">
            <a:extLst>
              <a:ext uri="{FF2B5EF4-FFF2-40B4-BE49-F238E27FC236}">
                <a16:creationId xmlns:a16="http://schemas.microsoft.com/office/drawing/2014/main" id="{7737B158-6E8A-4E87-8D1F-236C1FB5D2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475" y="5854700"/>
            <a:ext cx="1173163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Tallerista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Armonía Y Metodología de la Investigación </a:t>
            </a:r>
          </a:p>
        </p:txBody>
      </p:sp>
      <p:sp>
        <p:nvSpPr>
          <p:cNvPr id="32819" name="Text Box 206">
            <a:extLst>
              <a:ext uri="{FF2B5EF4-FFF2-40B4-BE49-F238E27FC236}">
                <a16:creationId xmlns:a16="http://schemas.microsoft.com/office/drawing/2014/main" id="{A6DB23C4-BEEB-4809-9C94-15F9D351F2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8250" y="5067300"/>
            <a:ext cx="117316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Tallerista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Violín 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(2)</a:t>
            </a:r>
          </a:p>
        </p:txBody>
      </p:sp>
      <p:sp>
        <p:nvSpPr>
          <p:cNvPr id="32820" name="Text Box 206">
            <a:extLst>
              <a:ext uri="{FF2B5EF4-FFF2-40B4-BE49-F238E27FC236}">
                <a16:creationId xmlns:a16="http://schemas.microsoft.com/office/drawing/2014/main" id="{3832A8B8-E1A5-4BAC-8604-C17D00BAE3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8038" y="5957888"/>
            <a:ext cx="1233487" cy="67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Tallerista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Música de México </a:t>
            </a:r>
          </a:p>
        </p:txBody>
      </p:sp>
      <p:sp>
        <p:nvSpPr>
          <p:cNvPr id="32821" name="Text Box 123">
            <a:extLst>
              <a:ext uri="{FF2B5EF4-FFF2-40B4-BE49-F238E27FC236}">
                <a16:creationId xmlns:a16="http://schemas.microsoft.com/office/drawing/2014/main" id="{E3F28AF0-0969-432C-B3D4-5A6C01C991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2700" y="8188325"/>
            <a:ext cx="21494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700" b="1">
                <a:latin typeface="Literata" pitchFamily="2" charset="0"/>
                <a:cs typeface="Arial" panose="020B0604020202020204" pitchFamily="34" charset="0"/>
              </a:rPr>
              <a:t>03</a:t>
            </a:r>
            <a:r>
              <a:rPr lang="es-ES_tradnl" altLang="es-MX" sz="70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altLang="es-MX" sz="700" b="1">
                <a:latin typeface="Literata" pitchFamily="2" charset="0"/>
                <a:cs typeface="Arial" panose="020B0604020202020204" pitchFamily="34" charset="0"/>
              </a:rPr>
              <a:t>Puesto de Base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MX" sz="70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03 Contrato por Tiempo Indeterminado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MX" altLang="es-MX" sz="700">
                <a:solidFill>
                  <a:srgbClr val="663300"/>
                </a:solidFill>
                <a:latin typeface="Literata" pitchFamily="2" charset="0"/>
              </a:rPr>
              <a:t>10 Personal contrato tiempo determinado</a:t>
            </a:r>
            <a:r>
              <a:rPr lang="es-MX" altLang="es-MX" sz="700">
                <a:solidFill>
                  <a:srgbClr val="000000"/>
                </a:solidFill>
                <a:latin typeface="Literata" pitchFamily="2" charset="0"/>
              </a:rPr>
              <a:t>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MX" sz="700" b="1" i="1">
                <a:latin typeface="Literata" pitchFamily="2" charset="0"/>
                <a:cs typeface="Arial" panose="020B0604020202020204" pitchFamily="34" charset="0"/>
              </a:rPr>
              <a:t>Total: 16</a:t>
            </a:r>
            <a:endParaRPr lang="es-ES_tradnl" altLang="es-MX" sz="700" b="1">
              <a:solidFill>
                <a:srgbClr val="0066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" name="Line 174">
            <a:extLst>
              <a:ext uri="{FF2B5EF4-FFF2-40B4-BE49-F238E27FC236}">
                <a16:creationId xmlns:a16="http://schemas.microsoft.com/office/drawing/2014/main" id="{BA8248CE-000C-4878-A3C8-4083F098D1CB}"/>
              </a:ext>
            </a:extLst>
          </p:cNvPr>
          <p:cNvSpPr>
            <a:spLocks noChangeShapeType="1"/>
          </p:cNvSpPr>
          <p:nvPr/>
        </p:nvSpPr>
        <p:spPr bwMode="auto">
          <a:xfrm>
            <a:off x="3298825" y="8486775"/>
            <a:ext cx="673100" cy="0"/>
          </a:xfrm>
          <a:prstGeom prst="line">
            <a:avLst/>
          </a:prstGeom>
          <a:noFill/>
          <a:ln w="12700">
            <a:solidFill>
              <a:srgbClr val="663300"/>
            </a:solidFill>
            <a:prstDash val="sys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s-MX" sz="636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" name="Line 127">
            <a:extLst>
              <a:ext uri="{FF2B5EF4-FFF2-40B4-BE49-F238E27FC236}">
                <a16:creationId xmlns:a16="http://schemas.microsoft.com/office/drawing/2014/main" id="{EE7DF404-7EC5-40E0-BBCA-AA68AFA617FD}"/>
              </a:ext>
            </a:extLst>
          </p:cNvPr>
          <p:cNvSpPr>
            <a:spLocks noChangeShapeType="1"/>
          </p:cNvSpPr>
          <p:nvPr/>
        </p:nvSpPr>
        <p:spPr bwMode="auto">
          <a:xfrm>
            <a:off x="3297238" y="8372475"/>
            <a:ext cx="673100" cy="0"/>
          </a:xfrm>
          <a:prstGeom prst="line">
            <a:avLst/>
          </a:prstGeom>
          <a:noFill/>
          <a:ln w="12700">
            <a:solidFill>
              <a:srgbClr val="C00000"/>
            </a:solidFill>
            <a:prstDash val="lgDashDotDot"/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s-MX" sz="636" dirty="0">
              <a:solidFill>
                <a:srgbClr val="000000"/>
              </a:solidFill>
              <a:latin typeface="Literata" pitchFamily="2" charset="0"/>
              <a:cs typeface="Arial" charset="0"/>
            </a:endParaRPr>
          </a:p>
        </p:txBody>
      </p:sp>
      <p:sp>
        <p:nvSpPr>
          <p:cNvPr id="32824" name="Line 125">
            <a:extLst>
              <a:ext uri="{FF2B5EF4-FFF2-40B4-BE49-F238E27FC236}">
                <a16:creationId xmlns:a16="http://schemas.microsoft.com/office/drawing/2014/main" id="{72940F5D-3C47-43F3-8142-4A7DF41C77D8}"/>
              </a:ext>
            </a:extLst>
          </p:cNvPr>
          <p:cNvSpPr>
            <a:spLocks noChangeShapeType="1"/>
          </p:cNvSpPr>
          <p:nvPr/>
        </p:nvSpPr>
        <p:spPr bwMode="auto">
          <a:xfrm>
            <a:off x="3294063" y="8262938"/>
            <a:ext cx="674687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2825" name="Line 13">
            <a:extLst>
              <a:ext uri="{FF2B5EF4-FFF2-40B4-BE49-F238E27FC236}">
                <a16:creationId xmlns:a16="http://schemas.microsoft.com/office/drawing/2014/main" id="{26324A98-3925-4BC8-90D6-BC8852F0E40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360738" y="3432175"/>
            <a:ext cx="0" cy="684213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2826" name="Text Box 2">
            <a:extLst>
              <a:ext uri="{FF2B5EF4-FFF2-40B4-BE49-F238E27FC236}">
                <a16:creationId xmlns:a16="http://schemas.microsoft.com/office/drawing/2014/main" id="{838FCE1F-606F-447F-9A0E-CBD567C7ED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3" y="508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Literata" pitchFamily="2" charset="0"/>
              </a:rPr>
              <a:t>ORGANIGRAMA</a:t>
            </a:r>
          </a:p>
        </p:txBody>
      </p:sp>
      <p:sp>
        <p:nvSpPr>
          <p:cNvPr id="32827" name="Text Box 206">
            <a:extLst>
              <a:ext uri="{FF2B5EF4-FFF2-40B4-BE49-F238E27FC236}">
                <a16:creationId xmlns:a16="http://schemas.microsoft.com/office/drawing/2014/main" id="{E7357EC0-3604-452B-8663-5F6B47C4FC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0900" y="4983163"/>
            <a:ext cx="117316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Tallerista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Guitarra  Clásica</a:t>
            </a:r>
          </a:p>
        </p:txBody>
      </p:sp>
      <p:sp>
        <p:nvSpPr>
          <p:cNvPr id="32828" name="Text Box 35">
            <a:extLst>
              <a:ext uri="{FF2B5EF4-FFF2-40B4-BE49-F238E27FC236}">
                <a16:creationId xmlns:a16="http://schemas.microsoft.com/office/drawing/2014/main" id="{9EE6415A-FDE6-469A-97FD-5EC0925BB7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5075" y="3240088"/>
            <a:ext cx="1181100" cy="608012"/>
          </a:xfrm>
          <a:prstGeom prst="rect">
            <a:avLst/>
          </a:prstGeom>
          <a:solidFill>
            <a:srgbClr val="FFFFFF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560" dir="2700000" algn="tl" rotWithShape="0">
              <a:srgbClr val="C00000"/>
            </a:outerShdw>
          </a:effectLst>
        </p:spPr>
        <p:txBody>
          <a:bodyPr lIns="81032" tIns="40515" rIns="81032" bIns="40515"/>
          <a:lstStyle>
            <a:lvl1pPr marL="171450" indent="-171450"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latin typeface="Literata" pitchFamily="2" charset="0"/>
                <a:cs typeface="Arial" panose="020B0604020202020204" pitchFamily="34" charset="0"/>
              </a:rPr>
              <a:t>Tallerista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latin typeface="Literata" pitchFamily="2" charset="0"/>
                <a:cs typeface="Arial" panose="020B0604020202020204" pitchFamily="34" charset="0"/>
              </a:rPr>
              <a:t>Piano  (A)</a:t>
            </a:r>
          </a:p>
        </p:txBody>
      </p:sp>
      <p:sp>
        <p:nvSpPr>
          <p:cNvPr id="32829" name="Line 172">
            <a:extLst>
              <a:ext uri="{FF2B5EF4-FFF2-40B4-BE49-F238E27FC236}">
                <a16:creationId xmlns:a16="http://schemas.microsoft.com/office/drawing/2014/main" id="{69589033-0D14-4DC5-84CA-FD0AE2FDD7DC}"/>
              </a:ext>
            </a:extLst>
          </p:cNvPr>
          <p:cNvSpPr>
            <a:spLocks noChangeShapeType="1"/>
          </p:cNvSpPr>
          <p:nvPr/>
        </p:nvSpPr>
        <p:spPr bwMode="auto">
          <a:xfrm>
            <a:off x="3360738" y="3830638"/>
            <a:ext cx="144462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2830" name="CuadroTexto 4">
            <a:extLst>
              <a:ext uri="{FF2B5EF4-FFF2-40B4-BE49-F238E27FC236}">
                <a16:creationId xmlns:a16="http://schemas.microsoft.com/office/drawing/2014/main" id="{4CACAE3B-91D5-415B-A4A8-B16B3916B6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1725" y="3508375"/>
            <a:ext cx="1447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>
                <a:solidFill>
                  <a:srgbClr val="000000"/>
                </a:solidFill>
                <a:latin typeface="Literata" pitchFamily="2" charset="0"/>
              </a:rPr>
              <a:t>José Andrés</a:t>
            </a:r>
            <a:r>
              <a:rPr lang="es-MX" altLang="es-MX" sz="700">
                <a:latin typeface="Literata" pitchFamily="2" charset="0"/>
              </a:rPr>
              <a:t> </a:t>
            </a:r>
            <a:r>
              <a:rPr lang="es-MX" altLang="es-MX" sz="700">
                <a:solidFill>
                  <a:srgbClr val="000000"/>
                </a:solidFill>
                <a:latin typeface="Literata" pitchFamily="2" charset="0"/>
              </a:rPr>
              <a:t>Martínez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>
                <a:solidFill>
                  <a:srgbClr val="000000"/>
                </a:solidFill>
                <a:latin typeface="Literata" pitchFamily="2" charset="0"/>
              </a:rPr>
              <a:t>López</a:t>
            </a:r>
            <a:endParaRPr lang="es-MX" altLang="es-MX" sz="700">
              <a:latin typeface="Literata" pitchFamily="2" charset="0"/>
            </a:endParaRPr>
          </a:p>
        </p:txBody>
      </p:sp>
      <p:sp>
        <p:nvSpPr>
          <p:cNvPr id="32831" name="Line 172">
            <a:extLst>
              <a:ext uri="{FF2B5EF4-FFF2-40B4-BE49-F238E27FC236}">
                <a16:creationId xmlns:a16="http://schemas.microsoft.com/office/drawing/2014/main" id="{4B5587D3-310F-4DAE-BBA6-BAF97998CE1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781425" y="3522663"/>
            <a:ext cx="118745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2832" name="Text Box 35">
            <a:extLst>
              <a:ext uri="{FF2B5EF4-FFF2-40B4-BE49-F238E27FC236}">
                <a16:creationId xmlns:a16="http://schemas.microsoft.com/office/drawing/2014/main" id="{C9F5B1AF-0BB9-4FE0-BA26-4F4F02B6B2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0650" y="4879975"/>
            <a:ext cx="1181100" cy="606425"/>
          </a:xfrm>
          <a:prstGeom prst="rect">
            <a:avLst/>
          </a:prstGeom>
          <a:solidFill>
            <a:srgbClr val="FFFFFF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560" dir="2700000" algn="tl" rotWithShape="0">
              <a:srgbClr val="C00000"/>
            </a:outerShdw>
          </a:effectLst>
        </p:spPr>
        <p:txBody>
          <a:bodyPr lIns="81032" tIns="40515" rIns="81032" bIns="40515"/>
          <a:lstStyle>
            <a:lvl1pPr marL="171450" indent="-171450"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ctr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MX" altLang="en-US" sz="70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2833" name="Text Box 206">
            <a:extLst>
              <a:ext uri="{FF2B5EF4-FFF2-40B4-BE49-F238E27FC236}">
                <a16:creationId xmlns:a16="http://schemas.microsoft.com/office/drawing/2014/main" id="{0FBF32F1-AAF6-47D8-B882-481A4DBF12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0013" y="4878388"/>
            <a:ext cx="1176337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latin typeface="Literata" pitchFamily="2" charset="0"/>
                <a:cs typeface="Arial" panose="020B0604020202020204" pitchFamily="34" charset="0"/>
              </a:rPr>
              <a:t>Tallerista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latin typeface="Literata" pitchFamily="2" charset="0"/>
                <a:cs typeface="Arial" panose="020B0604020202020204" pitchFamily="34" charset="0"/>
              </a:rPr>
              <a:t>Guitarra  Clásica (B) </a:t>
            </a:r>
          </a:p>
        </p:txBody>
      </p:sp>
      <p:sp>
        <p:nvSpPr>
          <p:cNvPr id="32834" name="Line 172">
            <a:extLst>
              <a:ext uri="{FF2B5EF4-FFF2-40B4-BE49-F238E27FC236}">
                <a16:creationId xmlns:a16="http://schemas.microsoft.com/office/drawing/2014/main" id="{C633304E-4F1E-410F-9F1E-554BDA7EFF4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208588" y="5172075"/>
            <a:ext cx="118745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2835" name="Text Box 8">
            <a:extLst>
              <a:ext uri="{FF2B5EF4-FFF2-40B4-BE49-F238E27FC236}">
                <a16:creationId xmlns:a16="http://schemas.microsoft.com/office/drawing/2014/main" id="{814238D3-E297-4CFE-B6A1-3186280C37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5725" y="5154613"/>
            <a:ext cx="1320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n-US" sz="700">
                <a:latin typeface="Literata" pitchFamily="2" charset="0"/>
                <a:cs typeface="Arial" panose="020B0604020202020204" pitchFamily="34" charset="0"/>
              </a:rPr>
              <a:t>Noé Alfonso Larraga Vallejo </a:t>
            </a:r>
          </a:p>
        </p:txBody>
      </p:sp>
      <p:sp>
        <p:nvSpPr>
          <p:cNvPr id="32836" name="Text Box 391">
            <a:extLst>
              <a:ext uri="{FF2B5EF4-FFF2-40B4-BE49-F238E27FC236}">
                <a16:creationId xmlns:a16="http://schemas.microsoft.com/office/drawing/2014/main" id="{889CF8DE-8FCC-4C01-B91E-1D056D66D7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7691438"/>
            <a:ext cx="19780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s-MX" altLang="es-MX" sz="6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El </a:t>
            </a:r>
            <a:r>
              <a:rPr lang="es-MX" altLang="es-MX" sz="600" b="1" i="1" u="sng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C. Marco Antonio Villa Salazar</a:t>
            </a:r>
            <a:r>
              <a:rPr lang="es-MX" altLang="es-MX" sz="600" u="sng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,</a:t>
            </a:r>
            <a:r>
              <a:rPr lang="es-MX" altLang="es-MX" sz="6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  del </a:t>
            </a:r>
            <a:r>
              <a:rPr lang="es-MX" altLang="es-MX" sz="600" b="1" i="1" u="sng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Instituto Potosino de Bellas Artes</a:t>
            </a:r>
            <a:r>
              <a:rPr lang="es-MX" altLang="es-MX" sz="6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, Certifica que el presente organigrama refleja el personal, así como los puestos y nombramientos que integran la estructura vigente al mes de </a:t>
            </a:r>
            <a:r>
              <a:rPr lang="es-MX" altLang="es-MX" sz="600" b="1" i="1" u="sng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Febrero</a:t>
            </a:r>
            <a:r>
              <a:rPr lang="es-MX" altLang="es-MX" sz="600" b="1" i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altLang="es-MX" sz="6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del año </a:t>
            </a:r>
            <a:r>
              <a:rPr lang="es-MX" altLang="es-MX" sz="600" b="1" i="1" u="sng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2026.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es-ES" altLang="es-MX" sz="6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ES" altLang="es-MX" sz="6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ES" altLang="es-MX" sz="6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ES" altLang="es-MX" sz="6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MX" altLang="es-MX" sz="6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MX" altLang="es-MX" sz="60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s-MX" altLang="es-MX" sz="6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Firma:________________________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Imagen1">
            <a:extLst>
              <a:ext uri="{FF2B5EF4-FFF2-40B4-BE49-F238E27FC236}">
                <a16:creationId xmlns:a16="http://schemas.microsoft.com/office/drawing/2014/main" id="{9CD4FD55-BB71-4691-8B43-184633176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" t="9319" r="94827" b="63234"/>
          <a:stretch>
            <a:fillRect/>
          </a:stretch>
        </p:blipFill>
        <p:spPr bwMode="auto">
          <a:xfrm>
            <a:off x="0" y="19050"/>
            <a:ext cx="1338263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Line 10">
            <a:extLst>
              <a:ext uri="{FF2B5EF4-FFF2-40B4-BE49-F238E27FC236}">
                <a16:creationId xmlns:a16="http://schemas.microsoft.com/office/drawing/2014/main" id="{4CD0A4D7-1A87-4C64-85FB-6983E451B0B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4820" name="Line 44">
            <a:extLst>
              <a:ext uri="{FF2B5EF4-FFF2-40B4-BE49-F238E27FC236}">
                <a16:creationId xmlns:a16="http://schemas.microsoft.com/office/drawing/2014/main" id="{0154F873-062C-47B9-8C4E-68C1F9B06B1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471738" y="4470400"/>
            <a:ext cx="0" cy="350838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4821" name="Line 44">
            <a:extLst>
              <a:ext uri="{FF2B5EF4-FFF2-40B4-BE49-F238E27FC236}">
                <a16:creationId xmlns:a16="http://schemas.microsoft.com/office/drawing/2014/main" id="{621FFA24-BB29-4604-9535-E7BAFC5B5F6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30288" y="4464050"/>
            <a:ext cx="0" cy="2159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4822" name="Line 44">
            <a:extLst>
              <a:ext uri="{FF2B5EF4-FFF2-40B4-BE49-F238E27FC236}">
                <a16:creationId xmlns:a16="http://schemas.microsoft.com/office/drawing/2014/main" id="{E5943679-50E0-4696-82B9-250752A8222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27113" y="5535613"/>
            <a:ext cx="0" cy="287337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4823" name="Line 44">
            <a:extLst>
              <a:ext uri="{FF2B5EF4-FFF2-40B4-BE49-F238E27FC236}">
                <a16:creationId xmlns:a16="http://schemas.microsoft.com/office/drawing/2014/main" id="{A3AF9941-2D6A-45F5-BDEA-1DCA596F4D6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479675" y="5529263"/>
            <a:ext cx="0" cy="350837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4824" name="Line 44">
            <a:extLst>
              <a:ext uri="{FF2B5EF4-FFF2-40B4-BE49-F238E27FC236}">
                <a16:creationId xmlns:a16="http://schemas.microsoft.com/office/drawing/2014/main" id="{9C54ED38-AAED-4C71-A4C0-121C9849D89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235450" y="5543550"/>
            <a:ext cx="0" cy="574675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4825" name="Line 44">
            <a:extLst>
              <a:ext uri="{FF2B5EF4-FFF2-40B4-BE49-F238E27FC236}">
                <a16:creationId xmlns:a16="http://schemas.microsoft.com/office/drawing/2014/main" id="{42589D93-626C-4E1D-AB16-40AB22BC98C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35638" y="5529263"/>
            <a:ext cx="0" cy="612775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4826" name="Line 44">
            <a:extLst>
              <a:ext uri="{FF2B5EF4-FFF2-40B4-BE49-F238E27FC236}">
                <a16:creationId xmlns:a16="http://schemas.microsoft.com/office/drawing/2014/main" id="{3EBEB03A-F5A4-4C48-BA68-D5E6FC955B6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35638" y="4449763"/>
            <a:ext cx="0" cy="350837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4827" name="Line 44">
            <a:extLst>
              <a:ext uri="{FF2B5EF4-FFF2-40B4-BE49-F238E27FC236}">
                <a16:creationId xmlns:a16="http://schemas.microsoft.com/office/drawing/2014/main" id="{9783D36A-5B80-4728-B788-66DDFB020E5F}"/>
              </a:ext>
            </a:extLst>
          </p:cNvPr>
          <p:cNvSpPr>
            <a:spLocks noChangeShapeType="1"/>
          </p:cNvSpPr>
          <p:nvPr/>
        </p:nvSpPr>
        <p:spPr bwMode="auto">
          <a:xfrm>
            <a:off x="3392488" y="4146550"/>
            <a:ext cx="73025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4828" name="Line 172">
            <a:extLst>
              <a:ext uri="{FF2B5EF4-FFF2-40B4-BE49-F238E27FC236}">
                <a16:creationId xmlns:a16="http://schemas.microsoft.com/office/drawing/2014/main" id="{A9A88BAB-3EDE-4FE0-989A-3BD829A45616}"/>
              </a:ext>
            </a:extLst>
          </p:cNvPr>
          <p:cNvSpPr>
            <a:spLocks noChangeShapeType="1"/>
          </p:cNvSpPr>
          <p:nvPr/>
        </p:nvSpPr>
        <p:spPr bwMode="auto">
          <a:xfrm>
            <a:off x="3392488" y="1763713"/>
            <a:ext cx="0" cy="3779837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4829" name="Text Box 20">
            <a:extLst>
              <a:ext uri="{FF2B5EF4-FFF2-40B4-BE49-F238E27FC236}">
                <a16:creationId xmlns:a16="http://schemas.microsoft.com/office/drawing/2014/main" id="{5189AC58-AA3E-4DE7-9048-AAD9D44B3C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8763" y="1444625"/>
            <a:ext cx="1179512" cy="608013"/>
          </a:xfrm>
          <a:prstGeom prst="rect">
            <a:avLst/>
          </a:prstGeom>
          <a:solidFill>
            <a:srgbClr val="FFFFFF"/>
          </a:solidFill>
          <a:ln w="6350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45791" dir="2021404" algn="ctr" rotWithShape="0">
              <a:srgbClr val="00B050"/>
            </a:outerShdw>
          </a:effectLst>
        </p:spPr>
        <p:txBody>
          <a:bodyPr lIns="72259" tIns="36129" rIns="72259" bIns="36129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n-US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4830" name="Text Box 16">
            <a:extLst>
              <a:ext uri="{FF2B5EF4-FFF2-40B4-BE49-F238E27FC236}">
                <a16:creationId xmlns:a16="http://schemas.microsoft.com/office/drawing/2014/main" id="{01DECD95-2312-4ADE-A27D-7946469E9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4488" y="1652588"/>
            <a:ext cx="10175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Dirección General </a:t>
            </a:r>
          </a:p>
        </p:txBody>
      </p:sp>
      <p:sp>
        <p:nvSpPr>
          <p:cNvPr id="79880" name="Rectangle 126">
            <a:extLst>
              <a:ext uri="{FF2B5EF4-FFF2-40B4-BE49-F238E27FC236}">
                <a16:creationId xmlns:a16="http://schemas.microsoft.com/office/drawing/2014/main" id="{4677FF04-FFB4-475C-A76D-AC78776158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3163" y="842963"/>
            <a:ext cx="2185987" cy="23971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s-MX" sz="954" i="1" dirty="0">
                <a:solidFill>
                  <a:srgbClr val="000000"/>
                </a:solidFill>
                <a:latin typeface="Literata" pitchFamily="2" charset="0"/>
              </a:rPr>
              <a:t>Instituto Potosino de Bellas Artes</a:t>
            </a:r>
            <a:endParaRPr lang="es-ES" sz="954" i="1" dirty="0">
              <a:solidFill>
                <a:srgbClr val="000000"/>
              </a:solidFill>
              <a:latin typeface="Literata" pitchFamily="2" charset="0"/>
            </a:endParaRPr>
          </a:p>
        </p:txBody>
      </p:sp>
      <p:sp>
        <p:nvSpPr>
          <p:cNvPr id="34832" name="Line 44">
            <a:extLst>
              <a:ext uri="{FF2B5EF4-FFF2-40B4-BE49-F238E27FC236}">
                <a16:creationId xmlns:a16="http://schemas.microsoft.com/office/drawing/2014/main" id="{A934F8DC-AF28-40A6-932B-D200286D3C3F}"/>
              </a:ext>
            </a:extLst>
          </p:cNvPr>
          <p:cNvSpPr>
            <a:spLocks noChangeShapeType="1"/>
          </p:cNvSpPr>
          <p:nvPr/>
        </p:nvSpPr>
        <p:spPr bwMode="auto">
          <a:xfrm>
            <a:off x="2065338" y="6216650"/>
            <a:ext cx="728662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4833" name="Line 44">
            <a:extLst>
              <a:ext uri="{FF2B5EF4-FFF2-40B4-BE49-F238E27FC236}">
                <a16:creationId xmlns:a16="http://schemas.microsoft.com/office/drawing/2014/main" id="{02B3CAFE-D1C0-44BA-84F1-D299D9E888B0}"/>
              </a:ext>
            </a:extLst>
          </p:cNvPr>
          <p:cNvSpPr>
            <a:spLocks noChangeShapeType="1"/>
          </p:cNvSpPr>
          <p:nvPr/>
        </p:nvSpPr>
        <p:spPr bwMode="auto">
          <a:xfrm>
            <a:off x="2420938" y="4035425"/>
            <a:ext cx="97155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4834" name="Text Box 39">
            <a:extLst>
              <a:ext uri="{FF2B5EF4-FFF2-40B4-BE49-F238E27FC236}">
                <a16:creationId xmlns:a16="http://schemas.microsoft.com/office/drawing/2014/main" id="{FD28D3A9-A89B-4308-8F9E-95FB8524DA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2775" y="5773738"/>
            <a:ext cx="1181100" cy="604837"/>
          </a:xfrm>
          <a:prstGeom prst="rect">
            <a:avLst/>
          </a:prstGeom>
          <a:solidFill>
            <a:srgbClr val="FFFFFF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72259" tIns="36129" rIns="72259" bIns="36129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4835" name="Line 44">
            <a:extLst>
              <a:ext uri="{FF2B5EF4-FFF2-40B4-BE49-F238E27FC236}">
                <a16:creationId xmlns:a16="http://schemas.microsoft.com/office/drawing/2014/main" id="{FFC1331D-F482-4A42-8C44-3283F7B3DA75}"/>
              </a:ext>
            </a:extLst>
          </p:cNvPr>
          <p:cNvSpPr>
            <a:spLocks noChangeShapeType="1"/>
          </p:cNvSpPr>
          <p:nvPr/>
        </p:nvSpPr>
        <p:spPr bwMode="auto">
          <a:xfrm>
            <a:off x="1019175" y="5535613"/>
            <a:ext cx="4716463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4836" name="Text Box 39">
            <a:extLst>
              <a:ext uri="{FF2B5EF4-FFF2-40B4-BE49-F238E27FC236}">
                <a16:creationId xmlns:a16="http://schemas.microsoft.com/office/drawing/2014/main" id="{5BBBF647-84FE-49FC-905B-7B20E533BC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513" y="5770563"/>
            <a:ext cx="1181100" cy="608012"/>
          </a:xfrm>
          <a:prstGeom prst="rect">
            <a:avLst/>
          </a:prstGeom>
          <a:solidFill>
            <a:srgbClr val="FFFFFF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72259" tIns="36129" rIns="72259" bIns="36129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4837" name="Text Box 39">
            <a:extLst>
              <a:ext uri="{FF2B5EF4-FFF2-40B4-BE49-F238E27FC236}">
                <a16:creationId xmlns:a16="http://schemas.microsoft.com/office/drawing/2014/main" id="{65C069E0-D926-4213-8EC7-25B28EA3B5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8238" y="5772150"/>
            <a:ext cx="1181100" cy="608013"/>
          </a:xfrm>
          <a:prstGeom prst="rect">
            <a:avLst/>
          </a:prstGeom>
          <a:solidFill>
            <a:srgbClr val="FFFFFF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72259" tIns="36129" rIns="72259" bIns="36129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4838" name="Text Box 39">
            <a:extLst>
              <a:ext uri="{FF2B5EF4-FFF2-40B4-BE49-F238E27FC236}">
                <a16:creationId xmlns:a16="http://schemas.microsoft.com/office/drawing/2014/main" id="{39553A6B-F5B0-43AC-B213-995DE89343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9688" y="4672013"/>
            <a:ext cx="1181100" cy="608012"/>
          </a:xfrm>
          <a:prstGeom prst="rect">
            <a:avLst/>
          </a:prstGeom>
          <a:solidFill>
            <a:srgbClr val="FFFFFF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72259" tIns="36129" rIns="72259" bIns="36129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4839" name="Text Box 39">
            <a:extLst>
              <a:ext uri="{FF2B5EF4-FFF2-40B4-BE49-F238E27FC236}">
                <a16:creationId xmlns:a16="http://schemas.microsoft.com/office/drawing/2014/main" id="{D2535B54-7B8B-45FC-8DC5-88897D8092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1188" y="4679950"/>
            <a:ext cx="1181100" cy="608013"/>
          </a:xfrm>
          <a:prstGeom prst="rect">
            <a:avLst/>
          </a:prstGeom>
          <a:solidFill>
            <a:srgbClr val="FFFFFF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72259" tIns="36129" rIns="72259" bIns="36129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4840" name="Text Box 39">
            <a:extLst>
              <a:ext uri="{FF2B5EF4-FFF2-40B4-BE49-F238E27FC236}">
                <a16:creationId xmlns:a16="http://schemas.microsoft.com/office/drawing/2014/main" id="{58087CE7-71DA-434A-8727-CA4BE6457F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1750" y="5959475"/>
            <a:ext cx="1181100" cy="608013"/>
          </a:xfrm>
          <a:prstGeom prst="rect">
            <a:avLst/>
          </a:prstGeom>
          <a:solidFill>
            <a:srgbClr val="FFFFFF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72259" tIns="36129" rIns="72259" bIns="36129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4841" name="Text Box 39">
            <a:extLst>
              <a:ext uri="{FF2B5EF4-FFF2-40B4-BE49-F238E27FC236}">
                <a16:creationId xmlns:a16="http://schemas.microsoft.com/office/drawing/2014/main" id="{A7127110-12FD-4E03-AAEC-ACDCB75121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4670425"/>
            <a:ext cx="1181100" cy="608013"/>
          </a:xfrm>
          <a:prstGeom prst="rect">
            <a:avLst/>
          </a:prstGeom>
          <a:solidFill>
            <a:srgbClr val="FFFFFF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72259" tIns="36129" rIns="72259" bIns="36129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4842" name="Text Box 39">
            <a:extLst>
              <a:ext uri="{FF2B5EF4-FFF2-40B4-BE49-F238E27FC236}">
                <a16:creationId xmlns:a16="http://schemas.microsoft.com/office/drawing/2014/main" id="{D58DD321-B2DE-45EE-AAF4-7A662ACC39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6650" y="3746500"/>
            <a:ext cx="1181100" cy="608013"/>
          </a:xfrm>
          <a:prstGeom prst="rect">
            <a:avLst/>
          </a:prstGeom>
          <a:solidFill>
            <a:srgbClr val="FFFFFF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72259" tIns="36129" rIns="72259" bIns="36129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4843" name="Text Box 39">
            <a:extLst>
              <a:ext uri="{FF2B5EF4-FFF2-40B4-BE49-F238E27FC236}">
                <a16:creationId xmlns:a16="http://schemas.microsoft.com/office/drawing/2014/main" id="{784DE41E-1305-43AD-9184-A4E694C00B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2300" y="3633788"/>
            <a:ext cx="1181100" cy="608012"/>
          </a:xfrm>
          <a:prstGeom prst="rect">
            <a:avLst/>
          </a:prstGeom>
          <a:solidFill>
            <a:srgbClr val="FFFFFF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72259" tIns="36129" rIns="72259" bIns="36129"/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4844" name="Line 44">
            <a:extLst>
              <a:ext uri="{FF2B5EF4-FFF2-40B4-BE49-F238E27FC236}">
                <a16:creationId xmlns:a16="http://schemas.microsoft.com/office/drawing/2014/main" id="{4908D74B-6595-4ADB-A350-FEE505B1A2C4}"/>
              </a:ext>
            </a:extLst>
          </p:cNvPr>
          <p:cNvSpPr>
            <a:spLocks noChangeShapeType="1"/>
          </p:cNvSpPr>
          <p:nvPr/>
        </p:nvSpPr>
        <p:spPr bwMode="auto">
          <a:xfrm>
            <a:off x="1893888" y="5949950"/>
            <a:ext cx="1189037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4845" name="Text Box 206">
            <a:extLst>
              <a:ext uri="{FF2B5EF4-FFF2-40B4-BE49-F238E27FC236}">
                <a16:creationId xmlns:a16="http://schemas.microsoft.com/office/drawing/2014/main" id="{8ED0B095-80DF-4C27-84BB-A527489393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2050" y="5775325"/>
            <a:ext cx="1181100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4846" name="Text Box 206">
            <a:extLst>
              <a:ext uri="{FF2B5EF4-FFF2-40B4-BE49-F238E27FC236}">
                <a16:creationId xmlns:a16="http://schemas.microsoft.com/office/drawing/2014/main" id="{59AE1D48-0FA6-442E-B087-A8E5EAEDF1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9750" y="3644900"/>
            <a:ext cx="13716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Director </a:t>
            </a:r>
          </a:p>
        </p:txBody>
      </p:sp>
      <p:sp>
        <p:nvSpPr>
          <p:cNvPr id="34847" name="Rectangle 214">
            <a:extLst>
              <a:ext uri="{FF2B5EF4-FFF2-40B4-BE49-F238E27FC236}">
                <a16:creationId xmlns:a16="http://schemas.microsoft.com/office/drawing/2014/main" id="{907941E3-4F1F-40C8-8054-DB1BFCB02A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5300" y="3851275"/>
            <a:ext cx="1449388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n-US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Laura Espinosa Carranco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MX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Director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MX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(08-07)</a:t>
            </a:r>
            <a:endParaRPr lang="es-MX" altLang="es-MX" sz="70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4848" name="Text Box 206">
            <a:extLst>
              <a:ext uri="{FF2B5EF4-FFF2-40B4-BE49-F238E27FC236}">
                <a16:creationId xmlns:a16="http://schemas.microsoft.com/office/drawing/2014/main" id="{B9123FD9-31DD-4AC8-8A70-B589CCDBE2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3300" y="3698875"/>
            <a:ext cx="1449388" cy="26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Programas Culturales/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Programa Transformarte </a:t>
            </a:r>
          </a:p>
        </p:txBody>
      </p:sp>
      <p:sp>
        <p:nvSpPr>
          <p:cNvPr id="34849" name="Rectangle 214">
            <a:extLst>
              <a:ext uri="{FF2B5EF4-FFF2-40B4-BE49-F238E27FC236}">
                <a16:creationId xmlns:a16="http://schemas.microsoft.com/office/drawing/2014/main" id="{95006022-BA30-4210-9142-9BAAD678C3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2988" y="3911600"/>
            <a:ext cx="1460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n-US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Gabriela Olvera Zavala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n-US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Auxiliar en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n-US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Administración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n-US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(07-02)</a:t>
            </a:r>
            <a:endParaRPr lang="es-MX" altLang="en-US" sz="70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4850" name="Text Box 206">
            <a:extLst>
              <a:ext uri="{FF2B5EF4-FFF2-40B4-BE49-F238E27FC236}">
                <a16:creationId xmlns:a16="http://schemas.microsoft.com/office/drawing/2014/main" id="{50A6431B-8E40-4CED-827E-37936EAC79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0550" y="4652963"/>
            <a:ext cx="1252538" cy="20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 Ayudante de Tramoya </a:t>
            </a:r>
          </a:p>
        </p:txBody>
      </p:sp>
      <p:sp>
        <p:nvSpPr>
          <p:cNvPr id="34851" name="Rectangle 214">
            <a:extLst>
              <a:ext uri="{FF2B5EF4-FFF2-40B4-BE49-F238E27FC236}">
                <a16:creationId xmlns:a16="http://schemas.microsoft.com/office/drawing/2014/main" id="{F0D7FD9A-8E4D-4CD6-BC90-F2941C6893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7688" y="4778375"/>
            <a:ext cx="12795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n-US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José Antonio Chávez Nigo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n-US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Ayudante de Tramoya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n-US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(06-10)</a:t>
            </a:r>
          </a:p>
        </p:txBody>
      </p:sp>
      <p:sp>
        <p:nvSpPr>
          <p:cNvPr id="34852" name="Text Box 206">
            <a:extLst>
              <a:ext uri="{FF2B5EF4-FFF2-40B4-BE49-F238E27FC236}">
                <a16:creationId xmlns:a16="http://schemas.microsoft.com/office/drawing/2014/main" id="{C782D8FE-5CFA-4F5C-A7F6-BA5B8C99DA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3963" y="4643438"/>
            <a:ext cx="1308100" cy="18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Ayudante de Audio </a:t>
            </a:r>
          </a:p>
        </p:txBody>
      </p:sp>
      <p:sp>
        <p:nvSpPr>
          <p:cNvPr id="34853" name="Rectangle 214">
            <a:extLst>
              <a:ext uri="{FF2B5EF4-FFF2-40B4-BE49-F238E27FC236}">
                <a16:creationId xmlns:a16="http://schemas.microsoft.com/office/drawing/2014/main" id="{9216B952-835B-47A1-B5F6-EBAF681A08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1275" y="6083300"/>
            <a:ext cx="12700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n-US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José Cortes Rodríguez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n-US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Velador</a:t>
            </a:r>
            <a:r>
              <a:rPr lang="es-MX" altLang="en-US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(03-12)</a:t>
            </a:r>
          </a:p>
        </p:txBody>
      </p:sp>
      <p:sp>
        <p:nvSpPr>
          <p:cNvPr id="34854" name="Text Box 206">
            <a:extLst>
              <a:ext uri="{FF2B5EF4-FFF2-40B4-BE49-F238E27FC236}">
                <a16:creationId xmlns:a16="http://schemas.microsoft.com/office/drawing/2014/main" id="{569651F2-0C61-4247-8BBC-B67A9A4736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4648200"/>
            <a:ext cx="1343025" cy="15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en Iluminación </a:t>
            </a:r>
          </a:p>
        </p:txBody>
      </p:sp>
      <p:sp>
        <p:nvSpPr>
          <p:cNvPr id="34855" name="Rectangle 214">
            <a:extLst>
              <a:ext uri="{FF2B5EF4-FFF2-40B4-BE49-F238E27FC236}">
                <a16:creationId xmlns:a16="http://schemas.microsoft.com/office/drawing/2014/main" id="{2055208D-CCBE-4E2E-8BFE-ED4E69B14C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750" y="4791075"/>
            <a:ext cx="1320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n-US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Jair Rafael Gómez Rodríguez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n-US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en Iluminación</a:t>
            </a:r>
            <a:r>
              <a:rPr lang="es-MX" altLang="en-US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 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(06-03)</a:t>
            </a:r>
          </a:p>
        </p:txBody>
      </p:sp>
      <p:sp>
        <p:nvSpPr>
          <p:cNvPr id="34856" name="Text Box 206">
            <a:extLst>
              <a:ext uri="{FF2B5EF4-FFF2-40B4-BE49-F238E27FC236}">
                <a16:creationId xmlns:a16="http://schemas.microsoft.com/office/drawing/2014/main" id="{83BE748F-7823-4337-A596-16E4411C13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3338" y="5927725"/>
            <a:ext cx="1181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Audio </a:t>
            </a:r>
          </a:p>
        </p:txBody>
      </p:sp>
      <p:sp>
        <p:nvSpPr>
          <p:cNvPr id="34857" name="Rectangle 214">
            <a:extLst>
              <a:ext uri="{FF2B5EF4-FFF2-40B4-BE49-F238E27FC236}">
                <a16:creationId xmlns:a16="http://schemas.microsoft.com/office/drawing/2014/main" id="{AB6C6C9B-A7A1-40AB-AEC7-8463F1C3D0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4925" y="4827588"/>
            <a:ext cx="1204913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n-US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Gustavo Chávez Nigo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n-US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Ayudante de Audio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n-US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(06-10)</a:t>
            </a:r>
            <a:endParaRPr lang="es-MX" altLang="en-US" sz="70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4858" name="Text Box 206">
            <a:extLst>
              <a:ext uri="{FF2B5EF4-FFF2-40B4-BE49-F238E27FC236}">
                <a16:creationId xmlns:a16="http://schemas.microsoft.com/office/drawing/2014/main" id="{22BDB24E-A21B-4FAA-89B6-92B2777B8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38" y="5749925"/>
            <a:ext cx="1296987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Auxiliar Administrativo </a:t>
            </a:r>
          </a:p>
        </p:txBody>
      </p:sp>
      <p:sp>
        <p:nvSpPr>
          <p:cNvPr id="34859" name="Line 44">
            <a:extLst>
              <a:ext uri="{FF2B5EF4-FFF2-40B4-BE49-F238E27FC236}">
                <a16:creationId xmlns:a16="http://schemas.microsoft.com/office/drawing/2014/main" id="{40B6F2EA-20DE-46DB-A5AF-C13CD3649FF2}"/>
              </a:ext>
            </a:extLst>
          </p:cNvPr>
          <p:cNvSpPr>
            <a:spLocks noChangeShapeType="1"/>
          </p:cNvSpPr>
          <p:nvPr/>
        </p:nvSpPr>
        <p:spPr bwMode="auto">
          <a:xfrm>
            <a:off x="1882775" y="4826000"/>
            <a:ext cx="1189038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4860" name="Line 44">
            <a:extLst>
              <a:ext uri="{FF2B5EF4-FFF2-40B4-BE49-F238E27FC236}">
                <a16:creationId xmlns:a16="http://schemas.microsoft.com/office/drawing/2014/main" id="{5C32A531-7730-4B95-B599-BBB8DC5E440D}"/>
              </a:ext>
            </a:extLst>
          </p:cNvPr>
          <p:cNvSpPr>
            <a:spLocks noChangeShapeType="1"/>
          </p:cNvSpPr>
          <p:nvPr/>
        </p:nvSpPr>
        <p:spPr bwMode="auto">
          <a:xfrm>
            <a:off x="1892300" y="3836988"/>
            <a:ext cx="1189038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4861" name="Text Box 206">
            <a:extLst>
              <a:ext uri="{FF2B5EF4-FFF2-40B4-BE49-F238E27FC236}">
                <a16:creationId xmlns:a16="http://schemas.microsoft.com/office/drawing/2014/main" id="{BFF80B93-8DD2-496A-988B-429098687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8238" y="5908675"/>
            <a:ext cx="1181100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Mario Vázquez Montes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Maestro o Educador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(05-17)</a:t>
            </a:r>
          </a:p>
        </p:txBody>
      </p:sp>
      <p:sp>
        <p:nvSpPr>
          <p:cNvPr id="34862" name="Text Box 206">
            <a:extLst>
              <a:ext uri="{FF2B5EF4-FFF2-40B4-BE49-F238E27FC236}">
                <a16:creationId xmlns:a16="http://schemas.microsoft.com/office/drawing/2014/main" id="{DD58C574-9F0B-4675-97B2-C39C0739E9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6588" y="5754688"/>
            <a:ext cx="1189037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Ayudante General</a:t>
            </a:r>
          </a:p>
        </p:txBody>
      </p:sp>
      <p:sp>
        <p:nvSpPr>
          <p:cNvPr id="34863" name="Text Box 206">
            <a:extLst>
              <a:ext uri="{FF2B5EF4-FFF2-40B4-BE49-F238E27FC236}">
                <a16:creationId xmlns:a16="http://schemas.microsoft.com/office/drawing/2014/main" id="{A8514C3A-F0FD-46EA-832A-7BE8C3D391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0700" y="5913438"/>
            <a:ext cx="1401763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José Salvador Leura Reyes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Auxiliar Administrativa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(05-21)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n-US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   </a:t>
            </a:r>
            <a:r>
              <a:rPr lang="es-MX" altLang="es-MX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4864" name="Line 44">
            <a:extLst>
              <a:ext uri="{FF2B5EF4-FFF2-40B4-BE49-F238E27FC236}">
                <a16:creationId xmlns:a16="http://schemas.microsoft.com/office/drawing/2014/main" id="{D06AD499-6F4D-4012-8036-BBD55326A85B}"/>
              </a:ext>
            </a:extLst>
          </p:cNvPr>
          <p:cNvSpPr>
            <a:spLocks noChangeShapeType="1"/>
          </p:cNvSpPr>
          <p:nvPr/>
        </p:nvSpPr>
        <p:spPr bwMode="auto">
          <a:xfrm>
            <a:off x="5121275" y="6113463"/>
            <a:ext cx="118745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4865" name="Line 44">
            <a:extLst>
              <a:ext uri="{FF2B5EF4-FFF2-40B4-BE49-F238E27FC236}">
                <a16:creationId xmlns:a16="http://schemas.microsoft.com/office/drawing/2014/main" id="{F280E66C-DF70-4A2F-90D2-B0D089983E27}"/>
              </a:ext>
            </a:extLst>
          </p:cNvPr>
          <p:cNvSpPr>
            <a:spLocks noChangeShapeType="1"/>
          </p:cNvSpPr>
          <p:nvPr/>
        </p:nvSpPr>
        <p:spPr bwMode="auto">
          <a:xfrm>
            <a:off x="422275" y="5981700"/>
            <a:ext cx="1184275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4866" name="Line 44">
            <a:extLst>
              <a:ext uri="{FF2B5EF4-FFF2-40B4-BE49-F238E27FC236}">
                <a16:creationId xmlns:a16="http://schemas.microsoft.com/office/drawing/2014/main" id="{83D643F2-4B7E-4C65-9F0D-469F594056D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83000" y="3970338"/>
            <a:ext cx="118745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4867" name="Rectangle 214">
            <a:extLst>
              <a:ext uri="{FF2B5EF4-FFF2-40B4-BE49-F238E27FC236}">
                <a16:creationId xmlns:a16="http://schemas.microsoft.com/office/drawing/2014/main" id="{1C73DFB8-B209-4AD9-A5FD-1A82F772CF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125" y="5927725"/>
            <a:ext cx="12922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n-US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José Francisco Mendoza Reyes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n-US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Auxiliar Administrativo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n-US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(05-21)</a:t>
            </a:r>
          </a:p>
        </p:txBody>
      </p:sp>
      <p:sp>
        <p:nvSpPr>
          <p:cNvPr id="34868" name="Line 44">
            <a:extLst>
              <a:ext uri="{FF2B5EF4-FFF2-40B4-BE49-F238E27FC236}">
                <a16:creationId xmlns:a16="http://schemas.microsoft.com/office/drawing/2014/main" id="{C539C10B-76C3-443C-96B0-D9287B600133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325" y="4837113"/>
            <a:ext cx="118745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4869" name="Line 44">
            <a:extLst>
              <a:ext uri="{FF2B5EF4-FFF2-40B4-BE49-F238E27FC236}">
                <a16:creationId xmlns:a16="http://schemas.microsoft.com/office/drawing/2014/main" id="{9A8DCE99-503A-4583-9F76-894BC62C994B}"/>
              </a:ext>
            </a:extLst>
          </p:cNvPr>
          <p:cNvSpPr>
            <a:spLocks noChangeShapeType="1"/>
          </p:cNvSpPr>
          <p:nvPr/>
        </p:nvSpPr>
        <p:spPr bwMode="auto">
          <a:xfrm>
            <a:off x="3673475" y="5934075"/>
            <a:ext cx="1198563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4870" name="Text Box 35">
            <a:extLst>
              <a:ext uri="{FF2B5EF4-FFF2-40B4-BE49-F238E27FC236}">
                <a16:creationId xmlns:a16="http://schemas.microsoft.com/office/drawing/2014/main" id="{B2D05751-8ED1-4E46-BD8C-F1F44927C8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7338" y="2874963"/>
            <a:ext cx="1181100" cy="608012"/>
          </a:xfrm>
          <a:prstGeom prst="rect">
            <a:avLst/>
          </a:prstGeom>
          <a:solidFill>
            <a:srgbClr val="FFFFFF"/>
          </a:solidFill>
          <a:ln w="6350">
            <a:solidFill>
              <a:srgbClr val="C00000"/>
            </a:solidFill>
            <a:prstDash val="lgDashDotDot"/>
            <a:miter lim="800000"/>
            <a:headEnd/>
            <a:tailEnd/>
          </a:ln>
          <a:effectLst>
            <a:outerShdw dist="35560" dir="2700000" algn="tl" rotWithShape="0">
              <a:srgbClr val="C00000"/>
            </a:outerShdw>
          </a:effectLst>
        </p:spPr>
        <p:txBody>
          <a:bodyPr lIns="81032" tIns="40515" rIns="81032" bIns="40515"/>
          <a:lstStyle>
            <a:lvl1pPr marL="171450" indent="-171450"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ctr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4871" name="Rectángulo 3">
            <a:extLst>
              <a:ext uri="{FF2B5EF4-FFF2-40B4-BE49-F238E27FC236}">
                <a16:creationId xmlns:a16="http://schemas.microsoft.com/office/drawing/2014/main" id="{40E3023D-4040-414E-9FC8-91CB7EC2C3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5588" y="2873375"/>
            <a:ext cx="1222375" cy="38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s-MX" altLang="en-US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Coordinación de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s-MX" altLang="en-US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Programación y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s-MX" altLang="en-US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Organización Artística</a:t>
            </a:r>
          </a:p>
        </p:txBody>
      </p:sp>
      <p:sp>
        <p:nvSpPr>
          <p:cNvPr id="34872" name="Line 44">
            <a:extLst>
              <a:ext uri="{FF2B5EF4-FFF2-40B4-BE49-F238E27FC236}">
                <a16:creationId xmlns:a16="http://schemas.microsoft.com/office/drawing/2014/main" id="{6D1F1EB5-4489-43CF-8967-2FF9B0011825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3050" y="3219450"/>
            <a:ext cx="1187450" cy="0"/>
          </a:xfrm>
          <a:prstGeom prst="line">
            <a:avLst/>
          </a:prstGeom>
          <a:noFill/>
          <a:ln w="6350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4873" name="Rectángulo 2">
            <a:extLst>
              <a:ext uri="{FF2B5EF4-FFF2-40B4-BE49-F238E27FC236}">
                <a16:creationId xmlns:a16="http://schemas.microsoft.com/office/drawing/2014/main" id="{8BC4D699-0575-435F-8D19-97D61609C2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0775" y="5756275"/>
            <a:ext cx="120332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MX" altLang="es-MX" sz="700" b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Apoyo en Museografía</a:t>
            </a:r>
          </a:p>
        </p:txBody>
      </p:sp>
      <p:sp>
        <p:nvSpPr>
          <p:cNvPr id="34874" name="Line 44">
            <a:extLst>
              <a:ext uri="{FF2B5EF4-FFF2-40B4-BE49-F238E27FC236}">
                <a16:creationId xmlns:a16="http://schemas.microsoft.com/office/drawing/2014/main" id="{6C182F7A-590F-4B25-A856-7D096427345A}"/>
              </a:ext>
            </a:extLst>
          </p:cNvPr>
          <p:cNvSpPr>
            <a:spLocks noChangeShapeType="1"/>
          </p:cNvSpPr>
          <p:nvPr/>
        </p:nvSpPr>
        <p:spPr bwMode="auto">
          <a:xfrm>
            <a:off x="5119688" y="4864100"/>
            <a:ext cx="118745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4875" name="Line 44">
            <a:extLst>
              <a:ext uri="{FF2B5EF4-FFF2-40B4-BE49-F238E27FC236}">
                <a16:creationId xmlns:a16="http://schemas.microsoft.com/office/drawing/2014/main" id="{FD2AE4F7-CF8A-462D-9F50-6FC2FAEE011A}"/>
              </a:ext>
            </a:extLst>
          </p:cNvPr>
          <p:cNvSpPr>
            <a:spLocks noChangeShapeType="1"/>
          </p:cNvSpPr>
          <p:nvPr/>
        </p:nvSpPr>
        <p:spPr bwMode="auto">
          <a:xfrm>
            <a:off x="1017588" y="4457700"/>
            <a:ext cx="4716462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4876" name="Rectangle 214">
            <a:extLst>
              <a:ext uri="{FF2B5EF4-FFF2-40B4-BE49-F238E27FC236}">
                <a16:creationId xmlns:a16="http://schemas.microsoft.com/office/drawing/2014/main" id="{0C0E5271-1415-4961-B0EA-6714A909C7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3050" y="3217863"/>
            <a:ext cx="1255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n-US" sz="7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Antonio de Rabinal Gamboa Uría</a:t>
            </a:r>
            <a:endParaRPr lang="es-MX" altLang="es-MX" sz="70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4877" name="Text Box 123">
            <a:extLst>
              <a:ext uri="{FF2B5EF4-FFF2-40B4-BE49-F238E27FC236}">
                <a16:creationId xmlns:a16="http://schemas.microsoft.com/office/drawing/2014/main" id="{D6A22C4D-A4CE-4E6B-9323-9277E7ED92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5563" y="8251825"/>
            <a:ext cx="1878012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86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700" b="1">
                <a:latin typeface="Literata" pitchFamily="2" charset="0"/>
                <a:cs typeface="Arial" panose="020B0604020202020204" pitchFamily="34" charset="0"/>
              </a:rPr>
              <a:t>09</a:t>
            </a:r>
            <a:r>
              <a:rPr lang="es-ES_tradnl" altLang="es-MX" sz="70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altLang="es-MX" sz="700" b="1">
                <a:latin typeface="Literata" pitchFamily="2" charset="0"/>
                <a:cs typeface="Arial" panose="020B0604020202020204" pitchFamily="34" charset="0"/>
              </a:rPr>
              <a:t>Puesto de Base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MX" sz="70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01 Contrato por Tiempo Indeterminado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MX" sz="700" b="1" i="1">
                <a:latin typeface="Literata" pitchFamily="2" charset="0"/>
                <a:cs typeface="Arial" panose="020B0604020202020204" pitchFamily="34" charset="0"/>
              </a:rPr>
              <a:t>Total: 10</a:t>
            </a:r>
            <a:endParaRPr lang="es-ES_tradnl" altLang="es-MX" sz="700" b="1">
              <a:solidFill>
                <a:srgbClr val="0066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" name="Line 127">
            <a:extLst>
              <a:ext uri="{FF2B5EF4-FFF2-40B4-BE49-F238E27FC236}">
                <a16:creationId xmlns:a16="http://schemas.microsoft.com/office/drawing/2014/main" id="{11B78750-BC6F-4CA6-BCC5-DCD0199598F7}"/>
              </a:ext>
            </a:extLst>
          </p:cNvPr>
          <p:cNvSpPr>
            <a:spLocks noChangeShapeType="1"/>
          </p:cNvSpPr>
          <p:nvPr/>
        </p:nvSpPr>
        <p:spPr bwMode="auto">
          <a:xfrm>
            <a:off x="3240088" y="8451850"/>
            <a:ext cx="673100" cy="0"/>
          </a:xfrm>
          <a:prstGeom prst="line">
            <a:avLst/>
          </a:prstGeom>
          <a:noFill/>
          <a:ln w="12700">
            <a:solidFill>
              <a:srgbClr val="C00000"/>
            </a:solidFill>
            <a:prstDash val="lgDashDotDot"/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s-MX" sz="636" dirty="0">
              <a:solidFill>
                <a:srgbClr val="000000"/>
              </a:solidFill>
              <a:latin typeface="Literata" pitchFamily="2" charset="0"/>
              <a:cs typeface="Arial" charset="0"/>
            </a:endParaRPr>
          </a:p>
        </p:txBody>
      </p:sp>
      <p:sp>
        <p:nvSpPr>
          <p:cNvPr id="34879" name="Line 125">
            <a:extLst>
              <a:ext uri="{FF2B5EF4-FFF2-40B4-BE49-F238E27FC236}">
                <a16:creationId xmlns:a16="http://schemas.microsoft.com/office/drawing/2014/main" id="{6404AC99-4103-4E41-BB51-2A90C9454152}"/>
              </a:ext>
            </a:extLst>
          </p:cNvPr>
          <p:cNvSpPr>
            <a:spLocks noChangeShapeType="1"/>
          </p:cNvSpPr>
          <p:nvPr/>
        </p:nvSpPr>
        <p:spPr bwMode="auto">
          <a:xfrm>
            <a:off x="3236913" y="8374063"/>
            <a:ext cx="674687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69" name="Text Box 35">
            <a:extLst>
              <a:ext uri="{FF2B5EF4-FFF2-40B4-BE49-F238E27FC236}">
                <a16:creationId xmlns:a16="http://schemas.microsoft.com/office/drawing/2014/main" id="{70609A3A-BCE7-443D-8656-B1AEAAFEE5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4000" y="2157413"/>
            <a:ext cx="1181100" cy="608012"/>
          </a:xfrm>
          <a:prstGeom prst="rect">
            <a:avLst/>
          </a:prstGeom>
          <a:solidFill>
            <a:srgbClr val="FFFFFF"/>
          </a:solidFill>
          <a:ln w="6350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  <a:effectLst>
            <a:outerShdw dist="35560" dir="2700000" algn="tl" rotWithShape="0">
              <a:schemeClr val="bg1">
                <a:lumMod val="50000"/>
              </a:schemeClr>
            </a:outerShdw>
          </a:effectLst>
        </p:spPr>
        <p:txBody>
          <a:bodyPr lIns="81032" tIns="40515" rIns="81032" bIns="40515"/>
          <a:lstStyle>
            <a:lvl1pPr marL="171450" indent="-171450"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ctr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MX" altLang="en-US" sz="7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2" name="159 Rectángulo">
            <a:extLst>
              <a:ext uri="{FF2B5EF4-FFF2-40B4-BE49-F238E27FC236}">
                <a16:creationId xmlns:a16="http://schemas.microsoft.com/office/drawing/2014/main" id="{75714E76-4ECC-4D05-8D7A-D2B4B923CB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338" y="2314575"/>
            <a:ext cx="1368425" cy="3079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10191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191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191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191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191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19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s-MX" altLang="en-US" sz="700" b="1" dirty="0">
                <a:solidFill>
                  <a:schemeClr val="bg1">
                    <a:lumMod val="50000"/>
                  </a:schemeClr>
                </a:solidFill>
                <a:latin typeface="Literata" pitchFamily="2" charset="0"/>
                <a:cs typeface="Arial" panose="020B0604020202020204" pitchFamily="34" charset="0"/>
              </a:rPr>
              <a:t>Área Centro de Difusión Cultural Raúl Gamboa</a:t>
            </a:r>
          </a:p>
        </p:txBody>
      </p:sp>
      <p:sp>
        <p:nvSpPr>
          <p:cNvPr id="34882" name="Text Box 2">
            <a:extLst>
              <a:ext uri="{FF2B5EF4-FFF2-40B4-BE49-F238E27FC236}">
                <a16:creationId xmlns:a16="http://schemas.microsoft.com/office/drawing/2014/main" id="{ECD87A0A-0559-478C-8C72-92D6347E33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3" y="508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Literata" pitchFamily="2" charset="0"/>
              </a:rPr>
              <a:t>ORGANIGRAMA</a:t>
            </a:r>
          </a:p>
        </p:txBody>
      </p:sp>
      <p:sp>
        <p:nvSpPr>
          <p:cNvPr id="34883" name="Text Box 391">
            <a:extLst>
              <a:ext uri="{FF2B5EF4-FFF2-40B4-BE49-F238E27FC236}">
                <a16:creationId xmlns:a16="http://schemas.microsoft.com/office/drawing/2014/main" id="{F9001A74-5C12-4C27-83CD-021D12BBE6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7691438"/>
            <a:ext cx="19780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175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175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175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175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17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17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s-MX" altLang="es-MX" sz="6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El </a:t>
            </a:r>
            <a:r>
              <a:rPr lang="es-MX" altLang="es-MX" sz="600" b="1" i="1" u="sng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C. Marco Antonio Villa Salazar</a:t>
            </a:r>
            <a:r>
              <a:rPr lang="es-MX" altLang="es-MX" sz="600" u="sng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,</a:t>
            </a:r>
            <a:r>
              <a:rPr lang="es-MX" altLang="es-MX" sz="6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  del </a:t>
            </a:r>
            <a:r>
              <a:rPr lang="es-MX" altLang="es-MX" sz="600" b="1" i="1" u="sng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Instituto Potosino de Bellas Artes</a:t>
            </a:r>
            <a:r>
              <a:rPr lang="es-MX" altLang="es-MX" sz="6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, Certifica que el presente organigrama refleja el personal, así como los puestos y nombramientos que integran la estructura vigente al mes de </a:t>
            </a:r>
            <a:r>
              <a:rPr lang="es-MX" altLang="es-MX" sz="600" b="1" i="1" u="sng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Febrero</a:t>
            </a:r>
            <a:r>
              <a:rPr lang="es-MX" altLang="es-MX" sz="600" b="1" i="1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altLang="es-MX" sz="6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del año </a:t>
            </a:r>
            <a:r>
              <a:rPr lang="es-MX" altLang="es-MX" sz="600" b="1" i="1" u="sng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2026.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es-ES" altLang="es-MX" sz="6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ES" altLang="es-MX" sz="6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ES" altLang="es-MX" sz="6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ES" altLang="es-MX" sz="6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MX" altLang="es-MX" sz="600" b="1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MX" altLang="es-MX" sz="60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s-MX" altLang="es-MX" sz="60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Firma:________________________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1278</Words>
  <Application>Microsoft Office PowerPoint</Application>
  <PresentationFormat>Carta (216 x 279 mm)</PresentationFormat>
  <Paragraphs>362</Paragraphs>
  <Slides>9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Literata</vt:lpstr>
      <vt:lpstr>Verdana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Recursos Humanos</dc:creator>
  <cp:lastModifiedBy>Recursos Humanos</cp:lastModifiedBy>
  <cp:revision>1</cp:revision>
  <dcterms:created xsi:type="dcterms:W3CDTF">2026-04-10T15:32:14Z</dcterms:created>
  <dcterms:modified xsi:type="dcterms:W3CDTF">2026-04-10T15:33:23Z</dcterms:modified>
</cp:coreProperties>
</file>