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6858000" cy="9144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15" autoAdjust="0"/>
    <p:restoredTop sz="86453" autoAdjust="0"/>
  </p:normalViewPr>
  <p:slideViewPr>
    <p:cSldViewPr>
      <p:cViewPr varScale="1">
        <p:scale>
          <a:sx n="87" d="100"/>
          <a:sy n="87" d="100"/>
        </p:scale>
        <p:origin x="3504" y="96"/>
      </p:cViewPr>
      <p:guideLst>
        <p:guide orient="horz" pos="1519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22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87F320-4677-4106-A361-16BABA76EB36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3008D7-A611-46D4-AAAB-B2A0FE53DA0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29781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FF2F5-1568-4F53-A655-8C7270080B89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FD6CB-187E-42DF-AFFD-5A1C3D85A2D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DF3C1-9BBE-4989-8CDF-30D6FBBC9ED1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F3A4-174E-482D-AEE8-E5AE9FC2A51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53A47-DC10-4B24-A1CB-455BBB6B74A5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4C67E-6645-4266-A310-71324A3FDDE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AD40B-B119-4457-98D7-499090A8DB0F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05C9-AC1A-4C7E-A2A9-32960BB7CAA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E6AA5-F25C-4E1E-8C94-BA2D18992D4F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4FE97-20C2-48AD-9144-4772B15AB74E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FC510-D958-46F3-8772-547AA85F83AA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16B88-5539-426D-9F7F-E96CF8F4826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19DFF-FE6B-47D8-9BC9-8FE319C84345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3500A-F3E3-4DD7-BC0B-C9BB122699A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F3D7B-6FA1-4EE9-B563-336CF579AE5B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2FD12-BB7C-4C30-8962-6FAB43A2070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6CB5-8CCE-4A2B-8816-D3F939AE4389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BD065-2CF0-4C9F-A00C-A792F361AC6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836CB-35BF-4462-A1A0-AF22D04419DA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AD805-E4F1-4611-AD51-C4350D0B552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1C320-824F-44F6-BB5C-9B4A1573160E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FD6A9-153C-4C3B-A0F0-0FDC3E70EA4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10E971-93DA-4EBD-AE42-E751941FFA7B}" type="datetimeFigureOut">
              <a:rPr lang="es-MX"/>
              <a:pPr>
                <a:defRPr/>
              </a:pPr>
              <a:t>10/02/2026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A47ED7-8858-4C85-92DC-7C2CB7569FEB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AutoShape 108">
            <a:extLst>
              <a:ext uri="{FF2B5EF4-FFF2-40B4-BE49-F238E27FC236}">
                <a16:creationId xmlns="" xmlns:a16="http://schemas.microsoft.com/office/drawing/2014/main" id="{B9CC29C2-0D49-4167-A7B8-B1ECB78F3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783" y="7265831"/>
            <a:ext cx="1171611" cy="354720"/>
          </a:xfrm>
          <a:prstGeom prst="flowChartDocumen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96" name="85 Rectángulo">
            <a:extLst>
              <a:ext uri="{FF2B5EF4-FFF2-40B4-BE49-F238E27FC236}">
                <a16:creationId xmlns="" xmlns:a16="http://schemas.microsoft.com/office/drawing/2014/main" id="{2A127D21-BE73-420D-BA21-AC264D0CD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639" y="7422553"/>
            <a:ext cx="6142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altLang="es-MX" sz="600" dirty="0">
                <a:latin typeface="Arial Narrow" panose="020B0606020202030204" pitchFamily="34" charset="0"/>
              </a:rPr>
              <a:t>IEC-ATS-01-04</a:t>
            </a:r>
          </a:p>
        </p:txBody>
      </p:sp>
      <p:sp>
        <p:nvSpPr>
          <p:cNvPr id="84" name="AutoShape 108">
            <a:extLst>
              <a:ext uri="{FF2B5EF4-FFF2-40B4-BE49-F238E27FC236}">
                <a16:creationId xmlns="" xmlns:a16="http://schemas.microsoft.com/office/drawing/2014/main" id="{9AF6BDEC-B5F5-402D-A3B0-8DFAE52EE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0652" y="5225392"/>
            <a:ext cx="1171611" cy="354720"/>
          </a:xfrm>
          <a:prstGeom prst="flowChartDocumen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83" name="AutoShape 108">
            <a:extLst>
              <a:ext uri="{FF2B5EF4-FFF2-40B4-BE49-F238E27FC236}">
                <a16:creationId xmlns="" xmlns:a16="http://schemas.microsoft.com/office/drawing/2014/main" id="{20380ED6-EBEC-4CD0-B574-89C295B8C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800" y="3919225"/>
            <a:ext cx="1171611" cy="354720"/>
          </a:xfrm>
          <a:prstGeom prst="flowChartDocumen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80" name="AutoShape 80"/>
          <p:cNvSpPr>
            <a:spLocks noChangeArrowheads="1"/>
          </p:cNvSpPr>
          <p:nvPr/>
        </p:nvSpPr>
        <p:spPr bwMode="auto">
          <a:xfrm>
            <a:off x="2865259" y="6598350"/>
            <a:ext cx="1137571" cy="228600"/>
          </a:xfrm>
          <a:prstGeom prst="flowChartTerminator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27" name="AutoShape 69"/>
          <p:cNvSpPr>
            <a:spLocks noChangeArrowheads="1"/>
          </p:cNvSpPr>
          <p:nvPr/>
        </p:nvSpPr>
        <p:spPr bwMode="auto">
          <a:xfrm>
            <a:off x="2865259" y="6077460"/>
            <a:ext cx="1137571" cy="331480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28" name="AutoShape 69"/>
          <p:cNvSpPr>
            <a:spLocks noChangeArrowheads="1"/>
          </p:cNvSpPr>
          <p:nvPr/>
        </p:nvSpPr>
        <p:spPr bwMode="auto">
          <a:xfrm>
            <a:off x="2865259" y="6999236"/>
            <a:ext cx="1137571" cy="394967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29" name="Rectangle 3"/>
          <p:cNvSpPr>
            <a:spLocks noChangeArrowheads="1"/>
          </p:cNvSpPr>
          <p:nvPr/>
        </p:nvSpPr>
        <p:spPr bwMode="auto">
          <a:xfrm>
            <a:off x="215900" y="1349375"/>
            <a:ext cx="6438900" cy="466725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s-MX" altLang="es-MX" sz="1000" b="1" dirty="0"/>
              <a:t>Proceso</a:t>
            </a:r>
            <a:endParaRPr lang="es-ES" altLang="es-MX" sz="1000" b="1" dirty="0"/>
          </a:p>
        </p:txBody>
      </p:sp>
      <p:sp>
        <p:nvSpPr>
          <p:cNvPr id="30730" name="Rectangle 6"/>
          <p:cNvSpPr>
            <a:spLocks noChangeArrowheads="1"/>
          </p:cNvSpPr>
          <p:nvPr/>
        </p:nvSpPr>
        <p:spPr bwMode="auto">
          <a:xfrm flipH="1">
            <a:off x="2438400" y="8255000"/>
            <a:ext cx="2057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2400">
              <a:latin typeface="Times New Roman" pitchFamily="18" charset="0"/>
            </a:endParaRPr>
          </a:p>
        </p:txBody>
      </p:sp>
      <p:sp>
        <p:nvSpPr>
          <p:cNvPr id="30731" name="Rectangle 7"/>
          <p:cNvSpPr>
            <a:spLocks noChangeArrowheads="1"/>
          </p:cNvSpPr>
          <p:nvPr/>
        </p:nvSpPr>
        <p:spPr bwMode="auto">
          <a:xfrm flipH="1">
            <a:off x="215900" y="8255000"/>
            <a:ext cx="22225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2400">
              <a:latin typeface="Times New Roman" pitchFamily="18" charset="0"/>
            </a:endParaRPr>
          </a:p>
        </p:txBody>
      </p:sp>
      <p:sp>
        <p:nvSpPr>
          <p:cNvPr id="30732" name="Rectangle 8"/>
          <p:cNvSpPr>
            <a:spLocks noChangeArrowheads="1"/>
          </p:cNvSpPr>
          <p:nvPr/>
        </p:nvSpPr>
        <p:spPr bwMode="auto">
          <a:xfrm flipH="1">
            <a:off x="4495800" y="8255000"/>
            <a:ext cx="2159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2400">
              <a:latin typeface="Times New Roman" pitchFamily="18" charset="0"/>
            </a:endParaRPr>
          </a:p>
        </p:txBody>
      </p:sp>
      <p:sp>
        <p:nvSpPr>
          <p:cNvPr id="30733" name="Text Box 9"/>
          <p:cNvSpPr txBox="1">
            <a:spLocks noChangeArrowheads="1"/>
          </p:cNvSpPr>
          <p:nvPr/>
        </p:nvSpPr>
        <p:spPr bwMode="auto">
          <a:xfrm>
            <a:off x="1096872" y="8205110"/>
            <a:ext cx="5950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MX" altLang="es-MX" sz="800" b="1" dirty="0"/>
              <a:t>Formuló</a:t>
            </a:r>
          </a:p>
          <a:p>
            <a:pPr algn="ctr" eaLnBrk="0" hangingPunct="0"/>
            <a:endParaRPr lang="es-MX" altLang="es-MX" sz="800" b="1" dirty="0"/>
          </a:p>
        </p:txBody>
      </p:sp>
      <p:sp>
        <p:nvSpPr>
          <p:cNvPr id="30734" name="Text Box 10"/>
          <p:cNvSpPr txBox="1">
            <a:spLocks noChangeArrowheads="1"/>
          </p:cNvSpPr>
          <p:nvPr/>
        </p:nvSpPr>
        <p:spPr bwMode="auto">
          <a:xfrm>
            <a:off x="3174239" y="8205110"/>
            <a:ext cx="5228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MX" altLang="es-MX" sz="800" b="1" dirty="0"/>
              <a:t>Reviso</a:t>
            </a:r>
          </a:p>
          <a:p>
            <a:pPr algn="ctr" eaLnBrk="0" hangingPunct="0"/>
            <a:endParaRPr lang="es-MX" altLang="es-MX" sz="800" b="1" smtClean="0"/>
          </a:p>
          <a:p>
            <a:pPr algn="ctr" eaLnBrk="0" hangingPunct="0"/>
            <a:endParaRPr lang="es-MX" altLang="es-MX" sz="800" b="1" dirty="0"/>
          </a:p>
        </p:txBody>
      </p:sp>
      <p:sp>
        <p:nvSpPr>
          <p:cNvPr id="30735" name="Text Box 11"/>
          <p:cNvSpPr txBox="1">
            <a:spLocks noChangeArrowheads="1"/>
          </p:cNvSpPr>
          <p:nvPr/>
        </p:nvSpPr>
        <p:spPr bwMode="auto">
          <a:xfrm>
            <a:off x="5290202" y="8202116"/>
            <a:ext cx="60144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altLang="es-MX" sz="800" b="1" dirty="0"/>
              <a:t>Registró</a:t>
            </a:r>
            <a:endParaRPr lang="es-ES" altLang="es-MX" sz="800" b="1" dirty="0"/>
          </a:p>
        </p:txBody>
      </p:sp>
      <p:sp>
        <p:nvSpPr>
          <p:cNvPr id="30736" name="Line 12"/>
          <p:cNvSpPr>
            <a:spLocks noChangeShapeType="1"/>
          </p:cNvSpPr>
          <p:nvPr/>
        </p:nvSpPr>
        <p:spPr bwMode="auto">
          <a:xfrm>
            <a:off x="180975" y="1228725"/>
            <a:ext cx="6507163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0737" name="Line 18"/>
          <p:cNvSpPr>
            <a:spLocks noChangeShapeType="1"/>
          </p:cNvSpPr>
          <p:nvPr/>
        </p:nvSpPr>
        <p:spPr bwMode="auto">
          <a:xfrm>
            <a:off x="215900" y="1790700"/>
            <a:ext cx="0" cy="655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0738" name="Line 19"/>
          <p:cNvSpPr>
            <a:spLocks noChangeShapeType="1"/>
          </p:cNvSpPr>
          <p:nvPr/>
        </p:nvSpPr>
        <p:spPr bwMode="auto">
          <a:xfrm>
            <a:off x="6654800" y="1358900"/>
            <a:ext cx="0" cy="6972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0747" name="AutoShape 103"/>
          <p:cNvSpPr>
            <a:spLocks noChangeArrowheads="1"/>
          </p:cNvSpPr>
          <p:nvPr/>
        </p:nvSpPr>
        <p:spPr bwMode="auto">
          <a:xfrm>
            <a:off x="2865259" y="7704472"/>
            <a:ext cx="1137570" cy="215900"/>
          </a:xfrm>
          <a:prstGeom prst="flowChartAlternate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48" name="Text Box 104"/>
          <p:cNvSpPr txBox="1">
            <a:spLocks noChangeArrowheads="1"/>
          </p:cNvSpPr>
          <p:nvPr/>
        </p:nvSpPr>
        <p:spPr bwMode="auto">
          <a:xfrm>
            <a:off x="3242267" y="7727287"/>
            <a:ext cx="4127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" altLang="es-MX" sz="600" b="1" dirty="0">
                <a:latin typeface="Arial Narrow" panose="020B0606020202030204" pitchFamily="34" charset="0"/>
              </a:rPr>
              <a:t>Fin</a:t>
            </a:r>
          </a:p>
        </p:txBody>
      </p:sp>
      <p:sp>
        <p:nvSpPr>
          <p:cNvPr id="30749" name="Text Box 107"/>
          <p:cNvSpPr txBox="1">
            <a:spLocks noChangeArrowheads="1"/>
          </p:cNvSpPr>
          <p:nvPr/>
        </p:nvSpPr>
        <p:spPr bwMode="auto">
          <a:xfrm>
            <a:off x="2891563" y="6080933"/>
            <a:ext cx="1071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MX" altLang="es-MX" sz="600" dirty="0">
                <a:latin typeface="Arial Narrow" panose="020B0606020202030204" pitchFamily="34" charset="0"/>
                <a:ea typeface="Times New Roman" pitchFamily="18" charset="0"/>
                <a:cs typeface="Arial" charset="0"/>
              </a:rPr>
              <a:t>Revisan de manera colegiada la Solicitud de Inscripción. </a:t>
            </a:r>
            <a:endParaRPr lang="es-ES_tradnl" altLang="es-MX" sz="600" dirty="0">
              <a:latin typeface="Arial Narrow" panose="020B0606020202030204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3210" name="Text Box 138"/>
          <p:cNvSpPr txBox="1">
            <a:spLocks noChangeArrowheads="1"/>
          </p:cNvSpPr>
          <p:nvPr/>
        </p:nvSpPr>
        <p:spPr bwMode="auto">
          <a:xfrm>
            <a:off x="1720416" y="581814"/>
            <a:ext cx="342106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200" b="1" dirty="0"/>
              <a:t>Manual de  Procedimientos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/>
              <a:t>Área Trabajo Social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Solicitud de Inscripción</a:t>
            </a:r>
          </a:p>
        </p:txBody>
      </p:sp>
      <p:sp>
        <p:nvSpPr>
          <p:cNvPr id="30752" name="Text Box 143"/>
          <p:cNvSpPr txBox="1">
            <a:spLocks noChangeArrowheads="1"/>
          </p:cNvSpPr>
          <p:nvPr/>
        </p:nvSpPr>
        <p:spPr bwMode="auto">
          <a:xfrm>
            <a:off x="2806105" y="7017985"/>
            <a:ext cx="1245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MX" altLang="es-MX" sz="600" dirty="0">
                <a:latin typeface="Arial Narrow" panose="020B0606020202030204" pitchFamily="34" charset="0"/>
                <a:cs typeface="Times New Roman" pitchFamily="18" charset="0"/>
              </a:rPr>
              <a:t>Aprueba y firma  ficha de Inscripción. Autoriza elaborar y/o archivar en expediente del alumno </a:t>
            </a:r>
          </a:p>
        </p:txBody>
      </p:sp>
      <p:sp>
        <p:nvSpPr>
          <p:cNvPr id="30756" name="AutoShape 69"/>
          <p:cNvSpPr>
            <a:spLocks noChangeArrowheads="1"/>
          </p:cNvSpPr>
          <p:nvPr/>
        </p:nvSpPr>
        <p:spPr bwMode="auto">
          <a:xfrm>
            <a:off x="2865262" y="2916286"/>
            <a:ext cx="1141384" cy="280896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57" name="AutoShape 69"/>
          <p:cNvSpPr>
            <a:spLocks noChangeArrowheads="1"/>
          </p:cNvSpPr>
          <p:nvPr/>
        </p:nvSpPr>
        <p:spPr bwMode="auto">
          <a:xfrm>
            <a:off x="2865260" y="3798308"/>
            <a:ext cx="1141385" cy="206631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58" name="Text Box 5"/>
          <p:cNvSpPr txBox="1">
            <a:spLocks noChangeArrowheads="1"/>
          </p:cNvSpPr>
          <p:nvPr/>
        </p:nvSpPr>
        <p:spPr bwMode="auto">
          <a:xfrm>
            <a:off x="2882386" y="3789668"/>
            <a:ext cx="108431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600" dirty="0">
                <a:latin typeface="Arial Narrow" panose="020B0606020202030204" pitchFamily="34" charset="0"/>
              </a:rPr>
              <a:t>Llena la Solicitud de Inscripción.</a:t>
            </a:r>
            <a:endParaRPr lang="es-MX" altLang="es-MX" sz="600" dirty="0">
              <a:latin typeface="Arial Narrow" panose="020B0606020202030204" pitchFamily="34" charset="0"/>
              <a:cs typeface="Arial" charset="0"/>
            </a:endParaRPr>
          </a:p>
        </p:txBody>
      </p:sp>
      <p:sp>
        <p:nvSpPr>
          <p:cNvPr id="30760" name="Text Box 35"/>
          <p:cNvSpPr txBox="1">
            <a:spLocks noChangeArrowheads="1"/>
          </p:cNvSpPr>
          <p:nvPr/>
        </p:nvSpPr>
        <p:spPr bwMode="auto">
          <a:xfrm>
            <a:off x="3220773" y="2125392"/>
            <a:ext cx="43173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" altLang="es-MX" sz="600" b="1" dirty="0">
                <a:latin typeface="Arial Narrow" panose="020B0606020202030204" pitchFamily="34" charset="0"/>
              </a:rPr>
              <a:t>Inicio</a:t>
            </a:r>
          </a:p>
        </p:txBody>
      </p:sp>
      <p:sp>
        <p:nvSpPr>
          <p:cNvPr id="30763" name="Line 59"/>
          <p:cNvSpPr>
            <a:spLocks noChangeShapeType="1"/>
          </p:cNvSpPr>
          <p:nvPr/>
        </p:nvSpPr>
        <p:spPr bwMode="auto">
          <a:xfrm>
            <a:off x="3436480" y="2735796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30764" name="AutoShape 80"/>
          <p:cNvSpPr>
            <a:spLocks noChangeArrowheads="1"/>
          </p:cNvSpPr>
          <p:nvPr/>
        </p:nvSpPr>
        <p:spPr bwMode="auto">
          <a:xfrm>
            <a:off x="2871051" y="2515186"/>
            <a:ext cx="1146735" cy="228600"/>
          </a:xfrm>
          <a:prstGeom prst="flowChartTerminator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65" name="Text Box 81"/>
          <p:cNvSpPr txBox="1">
            <a:spLocks noChangeArrowheads="1"/>
          </p:cNvSpPr>
          <p:nvPr/>
        </p:nvSpPr>
        <p:spPr bwMode="auto">
          <a:xfrm>
            <a:off x="2865261" y="2520441"/>
            <a:ext cx="115252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" altLang="es-MX" sz="600" dirty="0">
                <a:latin typeface="Arial Narrow" panose="020B0606020202030204" pitchFamily="34" charset="0"/>
              </a:rPr>
              <a:t>Dirección General </a:t>
            </a:r>
          </a:p>
        </p:txBody>
      </p:sp>
      <p:sp>
        <p:nvSpPr>
          <p:cNvPr id="30767" name="Line 89"/>
          <p:cNvSpPr>
            <a:spLocks noChangeShapeType="1"/>
          </p:cNvSpPr>
          <p:nvPr/>
        </p:nvSpPr>
        <p:spPr bwMode="auto">
          <a:xfrm>
            <a:off x="3440047" y="3197182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30771" name="Line 94"/>
          <p:cNvSpPr>
            <a:spLocks noChangeShapeType="1"/>
          </p:cNvSpPr>
          <p:nvPr/>
        </p:nvSpPr>
        <p:spPr bwMode="auto">
          <a:xfrm>
            <a:off x="3436480" y="2339752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 dirty="0">
              <a:latin typeface="Arial Narrow" panose="020B0606020202030204" pitchFamily="34" charset="0"/>
            </a:endParaRPr>
          </a:p>
        </p:txBody>
      </p:sp>
      <p:sp>
        <p:nvSpPr>
          <p:cNvPr id="30774" name="Text Box 107"/>
          <p:cNvSpPr txBox="1">
            <a:spLocks noChangeArrowheads="1"/>
          </p:cNvSpPr>
          <p:nvPr/>
        </p:nvSpPr>
        <p:spPr bwMode="auto">
          <a:xfrm>
            <a:off x="2858213" y="2906065"/>
            <a:ext cx="1155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ES" sz="600" dirty="0">
                <a:latin typeface="Arial Narrow" panose="020B0606020202030204" pitchFamily="34" charset="0"/>
              </a:rPr>
              <a:t>Entrevista al padre de familia o tutor de manera preliminar. </a:t>
            </a:r>
            <a:endParaRPr lang="es-MX" sz="600" dirty="0">
              <a:latin typeface="Arial Narrow" panose="020B0606020202030204" pitchFamily="34" charset="0"/>
            </a:endParaRPr>
          </a:p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endParaRPr lang="es-MX" altLang="es-MX" sz="60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0778" name="AutoShape 69"/>
          <p:cNvSpPr>
            <a:spLocks noChangeArrowheads="1"/>
          </p:cNvSpPr>
          <p:nvPr/>
        </p:nvSpPr>
        <p:spPr bwMode="auto">
          <a:xfrm>
            <a:off x="2865260" y="4341813"/>
            <a:ext cx="1141385" cy="392717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30780" name="Text Box 107"/>
          <p:cNvSpPr txBox="1">
            <a:spLocks noChangeArrowheads="1"/>
          </p:cNvSpPr>
          <p:nvPr/>
        </p:nvSpPr>
        <p:spPr bwMode="auto">
          <a:xfrm>
            <a:off x="2834119" y="4332475"/>
            <a:ext cx="11716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ES" sz="600" dirty="0">
                <a:latin typeface="Arial Narrow" panose="020B0606020202030204" pitchFamily="34" charset="0"/>
              </a:rPr>
              <a:t>Entrega el Acuerdo de Convivencia para su firma y solicita la papelería necesaria. </a:t>
            </a:r>
            <a:endParaRPr lang="es-MX" sz="600" dirty="0">
              <a:latin typeface="Arial Narrow" panose="020B0606020202030204" pitchFamily="34" charset="0"/>
            </a:endParaRPr>
          </a:p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endParaRPr lang="es-MX" altLang="es-MX" sz="60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0781" name="85 Rectángulo"/>
          <p:cNvSpPr>
            <a:spLocks noChangeArrowheads="1"/>
          </p:cNvSpPr>
          <p:nvPr/>
        </p:nvSpPr>
        <p:spPr bwMode="auto">
          <a:xfrm>
            <a:off x="3672187" y="4075885"/>
            <a:ext cx="61427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altLang="es-MX" sz="600" dirty="0" err="1">
                <a:latin typeface="Arial Narrow" panose="020B0606020202030204" pitchFamily="34" charset="0"/>
              </a:rPr>
              <a:t>IEC</a:t>
            </a:r>
            <a:r>
              <a:rPr lang="es-MX" altLang="es-MX" sz="600" dirty="0">
                <a:latin typeface="Arial Narrow" panose="020B0606020202030204" pitchFamily="34" charset="0"/>
              </a:rPr>
              <a:t>-</a:t>
            </a:r>
            <a:r>
              <a:rPr lang="es-MX" altLang="es-MX" sz="600" dirty="0" err="1">
                <a:latin typeface="Arial Narrow" panose="020B0606020202030204" pitchFamily="34" charset="0"/>
              </a:rPr>
              <a:t>ATS</a:t>
            </a:r>
            <a:r>
              <a:rPr lang="es-MX" altLang="es-MX" sz="600" dirty="0">
                <a:latin typeface="Arial Narrow" panose="020B0606020202030204" pitchFamily="34" charset="0"/>
              </a:rPr>
              <a:t>-01-01</a:t>
            </a:r>
          </a:p>
        </p:txBody>
      </p:sp>
      <p:sp>
        <p:nvSpPr>
          <p:cNvPr id="65" name="AutoShape 112"/>
          <p:cNvSpPr>
            <a:spLocks noChangeArrowheads="1"/>
          </p:cNvSpPr>
          <p:nvPr/>
        </p:nvSpPr>
        <p:spPr bwMode="auto">
          <a:xfrm>
            <a:off x="2865261" y="3393663"/>
            <a:ext cx="1141385" cy="228600"/>
          </a:xfrm>
          <a:prstGeom prst="flowChartTerminator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64" name="Text Box 113"/>
          <p:cNvSpPr txBox="1">
            <a:spLocks noChangeArrowheads="1"/>
          </p:cNvSpPr>
          <p:nvPr/>
        </p:nvSpPr>
        <p:spPr bwMode="auto">
          <a:xfrm>
            <a:off x="2968121" y="3406402"/>
            <a:ext cx="93531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MX" altLang="es-MX" sz="600" dirty="0">
                <a:latin typeface="Arial Narrow" panose="020B0606020202030204" pitchFamily="34" charset="0"/>
              </a:rPr>
              <a:t>Área Trabajo  Social</a:t>
            </a:r>
            <a:endParaRPr lang="es-ES" altLang="es-MX" sz="600" dirty="0">
              <a:latin typeface="Arial Narrow" panose="020B0606020202030204" pitchFamily="34" charset="0"/>
            </a:endParaRPr>
          </a:p>
        </p:txBody>
      </p:sp>
      <p:sp>
        <p:nvSpPr>
          <p:cNvPr id="71" name="AutoShape 69"/>
          <p:cNvSpPr>
            <a:spLocks noChangeArrowheads="1"/>
          </p:cNvSpPr>
          <p:nvPr/>
        </p:nvSpPr>
        <p:spPr bwMode="auto">
          <a:xfrm>
            <a:off x="2868155" y="4921620"/>
            <a:ext cx="1137574" cy="426765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72" name="Line 90"/>
          <p:cNvSpPr>
            <a:spLocks noChangeShapeType="1"/>
          </p:cNvSpPr>
          <p:nvPr/>
        </p:nvSpPr>
        <p:spPr bwMode="auto">
          <a:xfrm>
            <a:off x="3436480" y="473453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73" name="Text Box 107"/>
          <p:cNvSpPr txBox="1">
            <a:spLocks noChangeArrowheads="1"/>
          </p:cNvSpPr>
          <p:nvPr/>
        </p:nvSpPr>
        <p:spPr bwMode="auto">
          <a:xfrm>
            <a:off x="2882386" y="4931103"/>
            <a:ext cx="1080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ES" sz="600" dirty="0">
                <a:latin typeface="Arial Narrow" panose="020B0606020202030204" pitchFamily="34" charset="0"/>
              </a:rPr>
              <a:t>Lleva a cabo visita domiciliaria y la aplicación de estudio socio económico.</a:t>
            </a:r>
            <a:endParaRPr lang="es-MX" altLang="es-MX" sz="60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79" name="Text Box 113"/>
          <p:cNvSpPr txBox="1">
            <a:spLocks noChangeArrowheads="1"/>
          </p:cNvSpPr>
          <p:nvPr/>
        </p:nvSpPr>
        <p:spPr bwMode="auto">
          <a:xfrm>
            <a:off x="2864037" y="6613604"/>
            <a:ext cx="112420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" altLang="es-MX" sz="600" dirty="0">
                <a:latin typeface="Arial Narrow" panose="020B0606020202030204" pitchFamily="34" charset="0"/>
              </a:rPr>
              <a:t>Dirección General</a:t>
            </a:r>
          </a:p>
        </p:txBody>
      </p:sp>
      <p:sp>
        <p:nvSpPr>
          <p:cNvPr id="67" name="59 CuadroTexto">
            <a:extLst>
              <a:ext uri="{FF2B5EF4-FFF2-40B4-BE49-F238E27FC236}">
                <a16:creationId xmlns="" xmlns:a16="http://schemas.microsoft.com/office/drawing/2014/main" id="{83097C63-EDE4-4E7E-BC72-602183A32AC2}"/>
              </a:ext>
            </a:extLst>
          </p:cNvPr>
          <p:cNvSpPr txBox="1"/>
          <p:nvPr/>
        </p:nvSpPr>
        <p:spPr>
          <a:xfrm>
            <a:off x="5841268" y="971600"/>
            <a:ext cx="8354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00" dirty="0"/>
              <a:t>Hoja 1 de 1</a:t>
            </a:r>
          </a:p>
        </p:txBody>
      </p:sp>
      <p:sp>
        <p:nvSpPr>
          <p:cNvPr id="68" name="AutoShape 34">
            <a:extLst>
              <a:ext uri="{FF2B5EF4-FFF2-40B4-BE49-F238E27FC236}">
                <a16:creationId xmlns="" xmlns:a16="http://schemas.microsoft.com/office/drawing/2014/main" id="{20BDC724-F2BA-4B36-B8F5-09BD805C0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051" y="2114681"/>
            <a:ext cx="1135595" cy="215900"/>
          </a:xfrm>
          <a:prstGeom prst="flowChartAlternate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69" name="Line 89">
            <a:extLst>
              <a:ext uri="{FF2B5EF4-FFF2-40B4-BE49-F238E27FC236}">
                <a16:creationId xmlns="" xmlns:a16="http://schemas.microsoft.com/office/drawing/2014/main" id="{E8BFFF3A-21B5-4CBD-9772-DA2B8D2BD3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9811" y="3615747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70" name="Line 89">
            <a:extLst>
              <a:ext uri="{FF2B5EF4-FFF2-40B4-BE49-F238E27FC236}">
                <a16:creationId xmlns="" xmlns:a16="http://schemas.microsoft.com/office/drawing/2014/main" id="{B6C41B83-C06D-4D4E-8FAE-8430AC2AC8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6480" y="4012248"/>
            <a:ext cx="0" cy="3262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85" name="85 Rectángulo">
            <a:extLst>
              <a:ext uri="{FF2B5EF4-FFF2-40B4-BE49-F238E27FC236}">
                <a16:creationId xmlns="" xmlns:a16="http://schemas.microsoft.com/office/drawing/2014/main" id="{DFA45FBF-A1A7-4650-B774-BA9A07A06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078" y="5317246"/>
            <a:ext cx="7463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600" dirty="0">
                <a:latin typeface="Arial Narrow" panose="020B0606020202030204" pitchFamily="34" charset="0"/>
              </a:rPr>
              <a:t>IEC-ATS-01-02</a:t>
            </a:r>
          </a:p>
          <a:p>
            <a:pPr algn="ctr"/>
            <a:r>
              <a:rPr lang="es-ES" sz="600" dirty="0">
                <a:latin typeface="Arial Narrow" panose="020B0606020202030204" pitchFamily="34" charset="0"/>
              </a:rPr>
              <a:t>IEC-ATS-01-03 </a:t>
            </a:r>
            <a:endParaRPr lang="es-MX" altLang="es-MX" sz="6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6" name="AutoShape 80">
            <a:extLst>
              <a:ext uri="{FF2B5EF4-FFF2-40B4-BE49-F238E27FC236}">
                <a16:creationId xmlns="" xmlns:a16="http://schemas.microsoft.com/office/drawing/2014/main" id="{0A14B164-7529-4240-9BFD-75A491DF0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5259" y="5667064"/>
            <a:ext cx="1137573" cy="228600"/>
          </a:xfrm>
          <a:prstGeom prst="flowChartTerminator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MX" sz="600">
              <a:latin typeface="Arial Narrow" panose="020B0606020202030204" pitchFamily="34" charset="0"/>
            </a:endParaRPr>
          </a:p>
        </p:txBody>
      </p:sp>
      <p:sp>
        <p:nvSpPr>
          <p:cNvPr id="87" name="Text Box 107">
            <a:extLst>
              <a:ext uri="{FF2B5EF4-FFF2-40B4-BE49-F238E27FC236}">
                <a16:creationId xmlns="" xmlns:a16="http://schemas.microsoft.com/office/drawing/2014/main" id="{6EB1D621-A67E-42A5-934B-BD3E6A22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105" y="5637028"/>
            <a:ext cx="125661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449263" algn="l"/>
                <a:tab pos="2805113" algn="ctr"/>
                <a:tab pos="5611813" algn="r"/>
              </a:tabLst>
            </a:pPr>
            <a:r>
              <a:rPr lang="es-ES_tradnl" altLang="es-MX" sz="600" dirty="0">
                <a:latin typeface="Arial Narrow" panose="020B0606020202030204" pitchFamily="34" charset="0"/>
                <a:ea typeface="Times New Roman" pitchFamily="18" charset="0"/>
                <a:cs typeface="Arial" charset="0"/>
              </a:rPr>
              <a:t>Dirección General, Áreas: Psicológica, </a:t>
            </a:r>
            <a:r>
              <a:rPr lang="es-ES_tradnl" altLang="es-MX" sz="600" dirty="0" err="1">
                <a:latin typeface="Arial Narrow" panose="020B0606020202030204" pitchFamily="34" charset="0"/>
                <a:ea typeface="Times New Roman" pitchFamily="18" charset="0"/>
                <a:cs typeface="Arial" charset="0"/>
              </a:rPr>
              <a:t>T.Social</a:t>
            </a:r>
            <a:r>
              <a:rPr lang="es-ES_tradnl" altLang="es-MX" sz="600" dirty="0">
                <a:latin typeface="Arial Narrow" panose="020B0606020202030204" pitchFamily="34" charset="0"/>
                <a:ea typeface="Times New Roman" pitchFamily="18" charset="0"/>
                <a:cs typeface="Arial" charset="0"/>
              </a:rPr>
              <a:t>, Rehabilitación, Académica</a:t>
            </a:r>
          </a:p>
        </p:txBody>
      </p:sp>
      <p:sp>
        <p:nvSpPr>
          <p:cNvPr id="88" name="Line 89">
            <a:extLst>
              <a:ext uri="{FF2B5EF4-FFF2-40B4-BE49-F238E27FC236}">
                <a16:creationId xmlns="" xmlns:a16="http://schemas.microsoft.com/office/drawing/2014/main" id="{12606EA4-AB97-4BA0-9562-20A9F65FFB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6948" y="5343472"/>
            <a:ext cx="0" cy="3262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89" name="Line 90">
            <a:extLst>
              <a:ext uri="{FF2B5EF4-FFF2-40B4-BE49-F238E27FC236}">
                <a16:creationId xmlns="" xmlns:a16="http://schemas.microsoft.com/office/drawing/2014/main" id="{025A0A9F-BA52-457C-ADCF-1BC361063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6948" y="5895664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92" name="Line 90">
            <a:extLst>
              <a:ext uri="{FF2B5EF4-FFF2-40B4-BE49-F238E27FC236}">
                <a16:creationId xmlns="" xmlns:a16="http://schemas.microsoft.com/office/drawing/2014/main" id="{20B79DBF-FC13-490C-BBFC-503384967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7416" y="640894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93" name="Line 90">
            <a:extLst>
              <a:ext uri="{FF2B5EF4-FFF2-40B4-BE49-F238E27FC236}">
                <a16:creationId xmlns="" xmlns:a16="http://schemas.microsoft.com/office/drawing/2014/main" id="{498F3F92-57BE-442B-A217-21F9B1FD13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8642" y="682695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sp>
        <p:nvSpPr>
          <p:cNvPr id="94" name="Line 90">
            <a:extLst>
              <a:ext uri="{FF2B5EF4-FFF2-40B4-BE49-F238E27FC236}">
                <a16:creationId xmlns="" xmlns:a16="http://schemas.microsoft.com/office/drawing/2014/main" id="{81FC1890-1389-4344-99B1-A231356AA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8642" y="7394203"/>
            <a:ext cx="0" cy="29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_tradnl" sz="600"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924" y="165723"/>
            <a:ext cx="1285429" cy="7574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111</Words>
  <Application>Microsoft Office PowerPoint</Application>
  <PresentationFormat>Presentación en pantalla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Times New Roman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IEC</dc:creator>
  <cp:lastModifiedBy>IEC SLP</cp:lastModifiedBy>
  <cp:revision>169</cp:revision>
  <dcterms:created xsi:type="dcterms:W3CDTF">2015-03-04T17:32:23Z</dcterms:created>
  <dcterms:modified xsi:type="dcterms:W3CDTF">2026-02-10T17:36:13Z</dcterms:modified>
</cp:coreProperties>
</file>