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7"/>
  </p:notesMasterIdLst>
  <p:sldIdLst>
    <p:sldId id="256" r:id="rId2"/>
    <p:sldId id="257" r:id="rId3"/>
    <p:sldId id="258" r:id="rId4"/>
    <p:sldId id="259" r:id="rId5"/>
    <p:sldId id="260" r:id="rId6"/>
    <p:sldId id="374" r:id="rId7"/>
    <p:sldId id="375" r:id="rId8"/>
    <p:sldId id="304" r:id="rId9"/>
    <p:sldId id="376" r:id="rId10"/>
    <p:sldId id="305" r:id="rId11"/>
    <p:sldId id="346" r:id="rId12"/>
    <p:sldId id="347" r:id="rId13"/>
    <p:sldId id="330" r:id="rId14"/>
    <p:sldId id="265" r:id="rId15"/>
    <p:sldId id="332" r:id="rId16"/>
    <p:sldId id="334" r:id="rId17"/>
    <p:sldId id="267" r:id="rId18"/>
    <p:sldId id="268" r:id="rId19"/>
    <p:sldId id="310" r:id="rId20"/>
    <p:sldId id="271" r:id="rId21"/>
    <p:sldId id="327" r:id="rId22"/>
    <p:sldId id="328" r:id="rId23"/>
    <p:sldId id="369" r:id="rId24"/>
    <p:sldId id="326" r:id="rId25"/>
    <p:sldId id="272" r:id="rId26"/>
    <p:sldId id="352" r:id="rId27"/>
    <p:sldId id="311" r:id="rId28"/>
    <p:sldId id="338" r:id="rId29"/>
    <p:sldId id="290" r:id="rId30"/>
    <p:sldId id="291" r:id="rId31"/>
    <p:sldId id="324" r:id="rId32"/>
    <p:sldId id="325" r:id="rId33"/>
    <p:sldId id="371" r:id="rId34"/>
    <p:sldId id="336" r:id="rId35"/>
    <p:sldId id="339" r:id="rId36"/>
    <p:sldId id="279" r:id="rId37"/>
    <p:sldId id="280" r:id="rId38"/>
    <p:sldId id="281" r:id="rId39"/>
    <p:sldId id="312" r:id="rId40"/>
    <p:sldId id="370" r:id="rId41"/>
    <p:sldId id="286" r:id="rId42"/>
    <p:sldId id="335" r:id="rId43"/>
    <p:sldId id="302" r:id="rId44"/>
    <p:sldId id="313" r:id="rId45"/>
    <p:sldId id="340" r:id="rId46"/>
    <p:sldId id="282" r:id="rId47"/>
    <p:sldId id="283" r:id="rId48"/>
    <p:sldId id="341" r:id="rId49"/>
    <p:sldId id="361" r:id="rId50"/>
    <p:sldId id="362" r:id="rId51"/>
    <p:sldId id="363" r:id="rId52"/>
    <p:sldId id="372" r:id="rId53"/>
    <p:sldId id="277" r:id="rId54"/>
    <p:sldId id="278" r:id="rId55"/>
    <p:sldId id="342" r:id="rId56"/>
    <p:sldId id="366" r:id="rId57"/>
    <p:sldId id="273" r:id="rId58"/>
    <p:sldId id="316" r:id="rId59"/>
    <p:sldId id="274" r:id="rId60"/>
    <p:sldId id="275" r:id="rId61"/>
    <p:sldId id="303" r:id="rId62"/>
    <p:sldId id="317" r:id="rId63"/>
    <p:sldId id="276" r:id="rId64"/>
    <p:sldId id="343" r:id="rId65"/>
    <p:sldId id="269" r:id="rId66"/>
    <p:sldId id="270" r:id="rId67"/>
    <p:sldId id="344" r:id="rId68"/>
    <p:sldId id="319" r:id="rId69"/>
    <p:sldId id="298" r:id="rId70"/>
    <p:sldId id="299" r:id="rId71"/>
    <p:sldId id="301" r:id="rId72"/>
    <p:sldId id="367" r:id="rId73"/>
    <p:sldId id="368" r:id="rId74"/>
    <p:sldId id="292" r:id="rId75"/>
    <p:sldId id="293" r:id="rId76"/>
  </p:sldIdLst>
  <p:sldSz cx="6858000" cy="9144000" type="screen4x3"/>
  <p:notesSz cx="7102475" cy="9388475"/>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125">
          <p15:clr>
            <a:srgbClr val="A4A3A4"/>
          </p15:clr>
        </p15:guide>
        <p15:guide id="2" orient="horz" pos="521" userDrawn="1">
          <p15:clr>
            <a:srgbClr val="A4A3A4"/>
          </p15:clr>
        </p15:guide>
        <p15:guide id="3" orient="horz" pos="5602">
          <p15:clr>
            <a:srgbClr val="A4A3A4"/>
          </p15:clr>
        </p15:guide>
        <p15:guide id="4" pos="709" userDrawn="1">
          <p15:clr>
            <a:srgbClr val="A4A3A4"/>
          </p15:clr>
        </p15:guide>
        <p15:guide id="5" pos="4201">
          <p15:clr>
            <a:srgbClr val="A4A3A4"/>
          </p15:clr>
        </p15:guide>
        <p15:guide id="6" orient="horz" pos="508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Gerardo Quiroz" initials="JGQ"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434" autoAdjust="0"/>
  </p:normalViewPr>
  <p:slideViewPr>
    <p:cSldViewPr snapToGrid="0">
      <p:cViewPr varScale="1">
        <p:scale>
          <a:sx n="53" d="100"/>
          <a:sy n="53" d="100"/>
        </p:scale>
        <p:origin x="2658" y="72"/>
      </p:cViewPr>
      <p:guideLst>
        <p:guide orient="horz" pos="5125"/>
        <p:guide orient="horz" pos="521"/>
        <p:guide orient="horz" pos="5602"/>
        <p:guide pos="709"/>
        <p:guide pos="4201"/>
        <p:guide orient="horz" pos="5085"/>
      </p:guideLst>
    </p:cSldViewPr>
  </p:slideViewPr>
  <p:notesTextViewPr>
    <p:cViewPr>
      <p:scale>
        <a:sx n="1" d="1"/>
        <a:sy n="1" d="1"/>
      </p:scale>
      <p:origin x="0" y="0"/>
    </p:cViewPr>
  </p:notesTextViewPr>
  <p:sorterViewPr>
    <p:cViewPr>
      <p:scale>
        <a:sx n="66" d="100"/>
        <a:sy n="66" d="100"/>
      </p:scale>
      <p:origin x="0" y="0"/>
    </p:cViewPr>
  </p:sorterViewPr>
  <p:gridSpacing cx="360045" cy="36004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6" name="PlaceHolder 1"/>
          <p:cNvSpPr>
            <a:spLocks noGrp="1"/>
          </p:cNvSpPr>
          <p:nvPr>
            <p:ph type="body"/>
          </p:nvPr>
        </p:nvSpPr>
        <p:spPr>
          <a:xfrm>
            <a:off x="804948" y="4905296"/>
            <a:ext cx="6439205" cy="4646925"/>
          </a:xfrm>
          <a:prstGeom prst="rect">
            <a:avLst/>
          </a:prstGeom>
        </p:spPr>
        <p:txBody>
          <a:bodyPr lIns="0" tIns="0" rIns="0" bIns="0"/>
          <a:lstStyle/>
          <a:p>
            <a:r>
              <a:rPr lang="es-MX" sz="2000" b="0" strike="noStrike" spc="-1" dirty="0">
                <a:solidFill>
                  <a:srgbClr val="000000"/>
                </a:solidFill>
                <a:uFill>
                  <a:solidFill>
                    <a:srgbClr val="FFFFFF"/>
                  </a:solidFill>
                </a:uFill>
                <a:latin typeface="Arial"/>
              </a:rPr>
              <a:t>Pulse para editar el formato de las notas</a:t>
            </a:r>
          </a:p>
        </p:txBody>
      </p:sp>
      <p:sp>
        <p:nvSpPr>
          <p:cNvPr id="37" name="PlaceHolder 2"/>
          <p:cNvSpPr>
            <a:spLocks noGrp="1"/>
          </p:cNvSpPr>
          <p:nvPr>
            <p:ph type="hdr"/>
          </p:nvPr>
        </p:nvSpPr>
        <p:spPr>
          <a:xfrm>
            <a:off x="1" y="2"/>
            <a:ext cx="3493076" cy="515997"/>
          </a:xfrm>
          <a:prstGeom prst="rect">
            <a:avLst/>
          </a:prstGeom>
        </p:spPr>
        <p:txBody>
          <a:bodyPr lIns="0" tIns="0" rIns="0" bIns="0"/>
          <a:lstStyle/>
          <a:p>
            <a:r>
              <a:rPr lang="es-MX" sz="1400" b="0" strike="noStrike" spc="-1" dirty="0">
                <a:solidFill>
                  <a:srgbClr val="000000"/>
                </a:solidFill>
                <a:uFill>
                  <a:solidFill>
                    <a:srgbClr val="FFFFFF"/>
                  </a:solidFill>
                </a:uFill>
                <a:latin typeface="Times New Roman"/>
              </a:rPr>
              <a:t>&lt;cabecera&gt;</a:t>
            </a:r>
          </a:p>
        </p:txBody>
      </p:sp>
      <p:sp>
        <p:nvSpPr>
          <p:cNvPr id="38" name="PlaceHolder 3"/>
          <p:cNvSpPr>
            <a:spLocks noGrp="1"/>
          </p:cNvSpPr>
          <p:nvPr>
            <p:ph type="dt"/>
          </p:nvPr>
        </p:nvSpPr>
        <p:spPr>
          <a:xfrm>
            <a:off x="4556026" y="2"/>
            <a:ext cx="3493076" cy="515997"/>
          </a:xfrm>
          <a:prstGeom prst="rect">
            <a:avLst/>
          </a:prstGeom>
        </p:spPr>
        <p:txBody>
          <a:bodyPr lIns="0" tIns="0" rIns="0" bIns="0"/>
          <a:lstStyle/>
          <a:p>
            <a:pPr algn="r"/>
            <a:r>
              <a:rPr lang="es-MX" sz="1400" b="0" strike="noStrike" spc="-1" dirty="0">
                <a:solidFill>
                  <a:srgbClr val="000000"/>
                </a:solidFill>
                <a:uFill>
                  <a:solidFill>
                    <a:srgbClr val="FFFFFF"/>
                  </a:solidFill>
                </a:uFill>
                <a:latin typeface="Times New Roman"/>
              </a:rPr>
              <a:t>&lt;fecha/hora&gt;</a:t>
            </a:r>
          </a:p>
        </p:txBody>
      </p:sp>
      <p:sp>
        <p:nvSpPr>
          <p:cNvPr id="39" name="PlaceHolder 4"/>
          <p:cNvSpPr>
            <a:spLocks noGrp="1"/>
          </p:cNvSpPr>
          <p:nvPr>
            <p:ph type="ftr"/>
          </p:nvPr>
        </p:nvSpPr>
        <p:spPr>
          <a:xfrm>
            <a:off x="1" y="9810958"/>
            <a:ext cx="3493076" cy="515997"/>
          </a:xfrm>
          <a:prstGeom prst="rect">
            <a:avLst/>
          </a:prstGeom>
        </p:spPr>
        <p:txBody>
          <a:bodyPr lIns="0" tIns="0" rIns="0" bIns="0" anchor="b"/>
          <a:lstStyle/>
          <a:p>
            <a:r>
              <a:rPr lang="es-MX" sz="1400" b="0" strike="noStrike" spc="-1" dirty="0">
                <a:solidFill>
                  <a:srgbClr val="000000"/>
                </a:solidFill>
                <a:uFill>
                  <a:solidFill>
                    <a:srgbClr val="FFFFFF"/>
                  </a:solidFill>
                </a:uFill>
                <a:latin typeface="Times New Roman"/>
              </a:rPr>
              <a:t>&lt;pie de página&gt;</a:t>
            </a:r>
          </a:p>
        </p:txBody>
      </p:sp>
      <p:sp>
        <p:nvSpPr>
          <p:cNvPr id="40" name="PlaceHolder 5"/>
          <p:cNvSpPr>
            <a:spLocks noGrp="1"/>
          </p:cNvSpPr>
          <p:nvPr>
            <p:ph type="sldNum"/>
          </p:nvPr>
        </p:nvSpPr>
        <p:spPr>
          <a:xfrm>
            <a:off x="4556026" y="9810958"/>
            <a:ext cx="3493076" cy="515997"/>
          </a:xfrm>
          <a:prstGeom prst="rect">
            <a:avLst/>
          </a:prstGeom>
        </p:spPr>
        <p:txBody>
          <a:bodyPr lIns="0" tIns="0" rIns="0" bIns="0" anchor="b"/>
          <a:lstStyle/>
          <a:p>
            <a:pPr algn="r"/>
            <a:fld id="{FEE30A21-110C-47B1-95F5-E9E994B70AA2}" type="slidenum">
              <a:rPr lang="es-MX" sz="1400" b="0" strike="noStrike" spc="-1">
                <a:solidFill>
                  <a:srgbClr val="000000"/>
                </a:solidFill>
                <a:uFill>
                  <a:solidFill>
                    <a:srgbClr val="FFFFFF"/>
                  </a:solidFill>
                </a:uFill>
                <a:latin typeface="Times New Roman"/>
              </a:rPr>
              <a:pPr algn="r"/>
              <a:t>‹Nº›</a:t>
            </a:fld>
            <a:endParaRPr lang="es-MX"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9656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13"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F36F0648-DD2A-4DC7-B8EF-839088F42DFF}" type="slidenum">
              <a:rPr lang="es-MX" sz="1200" spc="-1">
                <a:solidFill>
                  <a:srgbClr val="000000"/>
                </a:solidFill>
                <a:uFill>
                  <a:solidFill>
                    <a:srgbClr val="FFFFFF"/>
                  </a:solidFill>
                </a:uFill>
                <a:latin typeface="Times New Roman"/>
              </a:rPr>
              <a:pPr algn="r">
                <a:lnSpc>
                  <a:spcPct val="100000"/>
                </a:lnSpc>
              </a:pPr>
              <a:t>1</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4086633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1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E5C2E225-5D1D-43E3-8080-0FE7A0751883}" type="slidenum">
              <a:rPr lang="es-MX" sz="1200" spc="-1">
                <a:solidFill>
                  <a:srgbClr val="000000"/>
                </a:solidFill>
                <a:uFill>
                  <a:solidFill>
                    <a:srgbClr val="FFFFFF"/>
                  </a:solidFill>
                </a:uFill>
                <a:latin typeface="Times New Roman"/>
              </a:rPr>
              <a:pPr algn="r">
                <a:lnSpc>
                  <a:spcPct val="100000"/>
                </a:lnSpc>
              </a:pPr>
              <a:t>2</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396245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1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0D7FA22C-E2B7-4F92-B4CC-FFE5A9CB9BFC}" type="slidenum">
              <a:rPr lang="es-MX" sz="1200" spc="-1">
                <a:solidFill>
                  <a:srgbClr val="000000"/>
                </a:solidFill>
                <a:uFill>
                  <a:solidFill>
                    <a:srgbClr val="FFFFFF"/>
                  </a:solidFill>
                </a:uFill>
                <a:latin typeface="Times New Roman"/>
              </a:rPr>
              <a:pPr algn="r">
                <a:lnSpc>
                  <a:spcPct val="100000"/>
                </a:lnSpc>
              </a:pPr>
              <a:t>3</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814033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19"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1FD2B520-FF8D-4D8D-A3D3-1B533313289A}" type="slidenum">
              <a:rPr lang="es-MX" sz="1200" spc="-1">
                <a:solidFill>
                  <a:srgbClr val="000000"/>
                </a:solidFill>
                <a:uFill>
                  <a:solidFill>
                    <a:srgbClr val="FFFFFF"/>
                  </a:solidFill>
                </a:uFill>
                <a:latin typeface="Times New Roman"/>
              </a:rPr>
              <a:pPr algn="r">
                <a:lnSpc>
                  <a:spcPct val="100000"/>
                </a:lnSpc>
              </a:pPr>
              <a:t>4</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890089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29C467CA-B404-4D2D-A2D3-66D45FC45B0D}" type="slidenum">
              <a:rPr lang="es-MX" sz="1200" spc="-1">
                <a:solidFill>
                  <a:srgbClr val="000000"/>
                </a:solidFill>
                <a:uFill>
                  <a:solidFill>
                    <a:srgbClr val="FFFFFF"/>
                  </a:solidFill>
                </a:uFill>
                <a:latin typeface="Times New Roman"/>
              </a:rPr>
              <a:pPr algn="r">
                <a:lnSpc>
                  <a:spcPct val="100000"/>
                </a:lnSpc>
              </a:pPr>
              <a:t>5</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766387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29C467CA-B404-4D2D-A2D3-66D45FC45B0D}" type="slidenum">
              <a:rPr lang="es-MX" sz="1200" spc="-1">
                <a:solidFill>
                  <a:srgbClr val="000000"/>
                </a:solidFill>
                <a:uFill>
                  <a:solidFill>
                    <a:srgbClr val="FFFFFF"/>
                  </a:solidFill>
                </a:uFill>
                <a:latin typeface="Times New Roman"/>
              </a:rPr>
              <a:pPr algn="r">
                <a:lnSpc>
                  <a:spcPct val="100000"/>
                </a:lnSpc>
              </a:pPr>
              <a:t>6</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688658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29C467CA-B404-4D2D-A2D3-66D45FC45B0D}" type="slidenum">
              <a:rPr lang="es-MX" sz="1200" spc="-1">
                <a:solidFill>
                  <a:srgbClr val="000000"/>
                </a:solidFill>
                <a:uFill>
                  <a:solidFill>
                    <a:srgbClr val="FFFFFF"/>
                  </a:solidFill>
                </a:uFill>
                <a:latin typeface="Times New Roman"/>
              </a:rPr>
              <a:pPr algn="r">
                <a:lnSpc>
                  <a:spcPct val="100000"/>
                </a:lnSpc>
              </a:pPr>
              <a:t>7</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4055959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141B2E67-A172-4334-8651-216ACCF69F61}" type="slidenum">
              <a:rPr lang="es-MX" sz="1200" spc="-1">
                <a:solidFill>
                  <a:srgbClr val="000000"/>
                </a:solidFill>
                <a:uFill>
                  <a:solidFill>
                    <a:srgbClr val="FFFFFF"/>
                  </a:solidFill>
                </a:uFill>
                <a:latin typeface="Times New Roman"/>
              </a:rPr>
              <a:pPr algn="r">
                <a:lnSpc>
                  <a:spcPct val="100000"/>
                </a:lnSpc>
              </a:pPr>
              <a:t>14</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170223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PlaceHolder 1"/>
          <p:cNvSpPr>
            <a:spLocks noGrp="1"/>
          </p:cNvSpPr>
          <p:nvPr>
            <p:ph type="body"/>
          </p:nvPr>
        </p:nvSpPr>
        <p:spPr>
          <a:xfrm>
            <a:off x="732022" y="4177582"/>
            <a:ext cx="5854607" cy="3956324"/>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9" name="CustomShape 2"/>
          <p:cNvSpPr/>
          <p:nvPr/>
        </p:nvSpPr>
        <p:spPr>
          <a:xfrm>
            <a:off x="4146567" y="8353777"/>
            <a:ext cx="3170541" cy="438361"/>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95441830-2D6F-46F0-A982-7B8518911BD5}" type="slidenum">
              <a:rPr lang="es-MX" sz="1200" spc="-1">
                <a:solidFill>
                  <a:srgbClr val="000000"/>
                </a:solidFill>
                <a:uFill>
                  <a:solidFill>
                    <a:srgbClr val="FFFFFF"/>
                  </a:solidFill>
                </a:uFill>
                <a:latin typeface="Times New Roman"/>
              </a:rPr>
              <a:pPr algn="r">
                <a:lnSpc>
                  <a:spcPct val="100000"/>
                </a:lnSpc>
              </a:pPr>
              <a:t>15</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582876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PlaceHolder 1"/>
          <p:cNvSpPr>
            <a:spLocks noGrp="1"/>
          </p:cNvSpPr>
          <p:nvPr>
            <p:ph type="body"/>
          </p:nvPr>
        </p:nvSpPr>
        <p:spPr>
          <a:xfrm>
            <a:off x="732022" y="4177582"/>
            <a:ext cx="5854607" cy="3956324"/>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29" name="CustomShape 2"/>
          <p:cNvSpPr/>
          <p:nvPr/>
        </p:nvSpPr>
        <p:spPr>
          <a:xfrm>
            <a:off x="4146567" y="8353777"/>
            <a:ext cx="3170541" cy="438361"/>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95441830-2D6F-46F0-A982-7B8518911BD5}" type="slidenum">
              <a:rPr lang="es-MX" sz="1200" spc="-1">
                <a:solidFill>
                  <a:srgbClr val="000000"/>
                </a:solidFill>
                <a:uFill>
                  <a:solidFill>
                    <a:srgbClr val="FFFFFF"/>
                  </a:solidFill>
                </a:uFill>
                <a:latin typeface="Times New Roman"/>
              </a:rPr>
              <a:pPr algn="r">
                <a:lnSpc>
                  <a:spcPct val="100000"/>
                </a:lnSpc>
              </a:pPr>
              <a:t>16</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621627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A9E251C7-FE11-49DE-BD98-34E373EE32C4}" type="slidenum">
              <a:rPr lang="es-MX" sz="1200" spc="-1">
                <a:solidFill>
                  <a:srgbClr val="000000"/>
                </a:solidFill>
                <a:uFill>
                  <a:solidFill>
                    <a:srgbClr val="FFFFFF"/>
                  </a:solidFill>
                </a:uFill>
                <a:latin typeface="Times New Roman"/>
              </a:rPr>
              <a:pPr algn="r">
                <a:lnSpc>
                  <a:spcPct val="100000"/>
                </a:lnSpc>
              </a:pPr>
              <a:t>17</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771413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3"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73B4BB5D-1288-4682-A5C5-0BD4010B3A6E}" type="slidenum">
              <a:rPr lang="es-MX" sz="1200" spc="-1">
                <a:solidFill>
                  <a:srgbClr val="000000"/>
                </a:solidFill>
                <a:uFill>
                  <a:solidFill>
                    <a:srgbClr val="FFFFFF"/>
                  </a:solidFill>
                </a:uFill>
                <a:latin typeface="Times New Roman"/>
              </a:rPr>
              <a:pPr algn="r">
                <a:lnSpc>
                  <a:spcPct val="100000"/>
                </a:lnSpc>
              </a:pPr>
              <a:t>18</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637041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3"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73B4BB5D-1288-4682-A5C5-0BD4010B3A6E}" type="slidenum">
              <a:rPr lang="es-MX" sz="1200" spc="-1">
                <a:solidFill>
                  <a:srgbClr val="000000"/>
                </a:solidFill>
                <a:uFill>
                  <a:solidFill>
                    <a:srgbClr val="FFFFFF"/>
                  </a:solidFill>
                </a:uFill>
                <a:latin typeface="Times New Roman"/>
              </a:rPr>
              <a:pPr algn="r">
                <a:lnSpc>
                  <a:spcPct val="100000"/>
                </a:lnSpc>
              </a:pPr>
              <a:t>19</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573288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9"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B9C93137-26C7-46E5-9FCB-FB9A757FFDF1}" type="slidenum">
              <a:rPr lang="es-MX" sz="1200" spc="-1">
                <a:solidFill>
                  <a:srgbClr val="000000"/>
                </a:solidFill>
                <a:uFill>
                  <a:solidFill>
                    <a:srgbClr val="FFFFFF"/>
                  </a:solidFill>
                </a:uFill>
                <a:latin typeface="Times New Roman"/>
              </a:rPr>
              <a:pPr algn="r">
                <a:lnSpc>
                  <a:spcPct val="100000"/>
                </a:lnSpc>
              </a:pPr>
              <a:t>20</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991949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9"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B9C93137-26C7-46E5-9FCB-FB9A757FFDF1}" type="slidenum">
              <a:rPr lang="es-MX" sz="1200" spc="-1">
                <a:solidFill>
                  <a:srgbClr val="000000"/>
                </a:solidFill>
                <a:uFill>
                  <a:solidFill>
                    <a:srgbClr val="FFFFFF"/>
                  </a:solidFill>
                </a:uFill>
                <a:latin typeface="Times New Roman"/>
              </a:rPr>
              <a:pPr algn="r">
                <a:lnSpc>
                  <a:spcPct val="100000"/>
                </a:lnSpc>
              </a:pPr>
              <a:t>21</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988318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9"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B9C93137-26C7-46E5-9FCB-FB9A757FFDF1}" type="slidenum">
              <a:rPr lang="es-MX" sz="1200" spc="-1">
                <a:solidFill>
                  <a:srgbClr val="000000"/>
                </a:solidFill>
                <a:uFill>
                  <a:solidFill>
                    <a:srgbClr val="FFFFFF"/>
                  </a:solidFill>
                </a:uFill>
                <a:latin typeface="Times New Roman"/>
              </a:rPr>
              <a:pPr algn="r">
                <a:lnSpc>
                  <a:spcPct val="100000"/>
                </a:lnSpc>
              </a:pPr>
              <a:t>22</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516089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9"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B9C93137-26C7-46E5-9FCB-FB9A757FFDF1}" type="slidenum">
              <a:rPr lang="es-MX" sz="1200" spc="-1">
                <a:solidFill>
                  <a:srgbClr val="000000"/>
                </a:solidFill>
                <a:uFill>
                  <a:solidFill>
                    <a:srgbClr val="FFFFFF"/>
                  </a:solidFill>
                </a:uFill>
                <a:latin typeface="Times New Roman"/>
              </a:rPr>
              <a:pPr algn="r">
                <a:lnSpc>
                  <a:spcPct val="100000"/>
                </a:lnSpc>
              </a:pPr>
              <a:t>23</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42861390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9"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B9C93137-26C7-46E5-9FCB-FB9A757FFDF1}" type="slidenum">
              <a:rPr lang="es-MX" sz="1200" spc="-1">
                <a:solidFill>
                  <a:srgbClr val="000000"/>
                </a:solidFill>
                <a:uFill>
                  <a:solidFill>
                    <a:srgbClr val="FFFFFF"/>
                  </a:solidFill>
                </a:uFill>
                <a:latin typeface="Times New Roman"/>
              </a:rPr>
              <a:pPr algn="r">
                <a:lnSpc>
                  <a:spcPct val="100000"/>
                </a:lnSpc>
              </a:pPr>
              <a:t>24</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978054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0EFCB0ED-F170-4C25-AD1B-D4B6974B6AC4}" type="slidenum">
              <a:rPr lang="es-MX" sz="1200" spc="-1">
                <a:solidFill>
                  <a:srgbClr val="000000"/>
                </a:solidFill>
                <a:uFill>
                  <a:solidFill>
                    <a:srgbClr val="FFFFFF"/>
                  </a:solidFill>
                </a:uFill>
                <a:latin typeface="Times New Roman"/>
              </a:rPr>
              <a:pPr algn="r">
                <a:lnSpc>
                  <a:spcPct val="100000"/>
                </a:lnSpc>
              </a:pPr>
              <a:t>25</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375361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0EFCB0ED-F170-4C25-AD1B-D4B6974B6AC4}" type="slidenum">
              <a:rPr lang="es-MX" sz="1200" spc="-1">
                <a:solidFill>
                  <a:srgbClr val="000000"/>
                </a:solidFill>
                <a:uFill>
                  <a:solidFill>
                    <a:srgbClr val="FFFFFF"/>
                  </a:solidFill>
                </a:uFill>
                <a:latin typeface="Times New Roman"/>
              </a:rPr>
              <a:pPr algn="r">
                <a:lnSpc>
                  <a:spcPct val="100000"/>
                </a:lnSpc>
              </a:pPr>
              <a:t>26</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718270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0EFCB0ED-F170-4C25-AD1B-D4B6974B6AC4}" type="slidenum">
              <a:rPr lang="es-MX" sz="1200" spc="-1">
                <a:solidFill>
                  <a:srgbClr val="000000"/>
                </a:solidFill>
                <a:uFill>
                  <a:solidFill>
                    <a:srgbClr val="FFFFFF"/>
                  </a:solidFill>
                </a:uFill>
                <a:latin typeface="Times New Roman"/>
              </a:rPr>
              <a:pPr algn="r">
                <a:lnSpc>
                  <a:spcPct val="100000"/>
                </a:lnSpc>
              </a:pPr>
              <a:t>27</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583798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0EFCB0ED-F170-4C25-AD1B-D4B6974B6AC4}" type="slidenum">
              <a:rPr lang="es-MX" sz="1200" spc="-1">
                <a:solidFill>
                  <a:srgbClr val="000000"/>
                </a:solidFill>
                <a:uFill>
                  <a:solidFill>
                    <a:srgbClr val="FFFFFF"/>
                  </a:solidFill>
                </a:uFill>
                <a:latin typeface="Times New Roman"/>
              </a:rPr>
              <a:pPr algn="r">
                <a:lnSpc>
                  <a:spcPct val="100000"/>
                </a:lnSpc>
              </a:pPr>
              <a:t>28</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388119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3A8BF916-262F-43CC-BF58-9BFF7CECE2B0}" type="slidenum">
              <a:rPr lang="es-MX" sz="1200" spc="-1">
                <a:solidFill>
                  <a:srgbClr val="000000"/>
                </a:solidFill>
                <a:uFill>
                  <a:solidFill>
                    <a:srgbClr val="FFFFFF"/>
                  </a:solidFill>
                </a:uFill>
                <a:latin typeface="Times New Roman"/>
              </a:rPr>
              <a:pPr algn="r">
                <a:lnSpc>
                  <a:spcPct val="100000"/>
                </a:lnSpc>
              </a:pPr>
              <a:t>29</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066314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3A8BF916-262F-43CC-BF58-9BFF7CECE2B0}" type="slidenum">
              <a:rPr lang="es-MX" sz="1200" spc="-1">
                <a:solidFill>
                  <a:srgbClr val="000000"/>
                </a:solidFill>
                <a:uFill>
                  <a:solidFill>
                    <a:srgbClr val="FFFFFF"/>
                  </a:solidFill>
                </a:uFill>
                <a:latin typeface="Times New Roman"/>
              </a:rPr>
              <a:pPr algn="r">
                <a:lnSpc>
                  <a:spcPct val="100000"/>
                </a:lnSpc>
              </a:pPr>
              <a:t>31</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797349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3A8BF916-262F-43CC-BF58-9BFF7CECE2B0}" type="slidenum">
              <a:rPr lang="es-MX" sz="1200" spc="-1">
                <a:solidFill>
                  <a:srgbClr val="000000"/>
                </a:solidFill>
                <a:uFill>
                  <a:solidFill>
                    <a:srgbClr val="FFFFFF"/>
                  </a:solidFill>
                </a:uFill>
                <a:latin typeface="Times New Roman"/>
              </a:rPr>
              <a:pPr algn="r">
                <a:lnSpc>
                  <a:spcPct val="100000"/>
                </a:lnSpc>
              </a:pPr>
              <a:t>32</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538378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3A8BF916-262F-43CC-BF58-9BFF7CECE2B0}" type="slidenum">
              <a:rPr lang="es-MX" sz="1200" spc="-1">
                <a:solidFill>
                  <a:srgbClr val="000000"/>
                </a:solidFill>
                <a:uFill>
                  <a:solidFill>
                    <a:srgbClr val="FFFFFF"/>
                  </a:solidFill>
                </a:uFill>
                <a:latin typeface="Times New Roman"/>
              </a:rPr>
              <a:pPr algn="r">
                <a:lnSpc>
                  <a:spcPct val="100000"/>
                </a:lnSpc>
              </a:pPr>
              <a:t>33</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7361018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3A8BF916-262F-43CC-BF58-9BFF7CECE2B0}" type="slidenum">
              <a:rPr lang="es-MX" sz="1200" spc="-1">
                <a:solidFill>
                  <a:srgbClr val="000000"/>
                </a:solidFill>
                <a:uFill>
                  <a:solidFill>
                    <a:srgbClr val="FFFFFF"/>
                  </a:solidFill>
                </a:uFill>
                <a:latin typeface="Times New Roman"/>
              </a:rPr>
              <a:pPr algn="r">
                <a:lnSpc>
                  <a:spcPct val="100000"/>
                </a:lnSpc>
              </a:pPr>
              <a:t>34</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3642277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3A8BF916-262F-43CC-BF58-9BFF7CECE2B0}" type="slidenum">
              <a:rPr lang="es-MX" sz="1200" spc="-1">
                <a:solidFill>
                  <a:srgbClr val="000000"/>
                </a:solidFill>
                <a:uFill>
                  <a:solidFill>
                    <a:srgbClr val="FFFFFF"/>
                  </a:solidFill>
                </a:uFill>
                <a:latin typeface="Times New Roman"/>
              </a:rPr>
              <a:pPr algn="r">
                <a:lnSpc>
                  <a:spcPct val="100000"/>
                </a:lnSpc>
              </a:pPr>
              <a:t>35</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5308460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3"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C4192435-3E2A-4D22-B414-3D1673B99275}" type="slidenum">
              <a:rPr lang="es-MX" sz="1200" spc="-1">
                <a:solidFill>
                  <a:srgbClr val="000000"/>
                </a:solidFill>
                <a:uFill>
                  <a:solidFill>
                    <a:srgbClr val="FFFFFF"/>
                  </a:solidFill>
                </a:uFill>
                <a:latin typeface="Times New Roman"/>
              </a:rPr>
              <a:pPr algn="r">
                <a:lnSpc>
                  <a:spcPct val="100000"/>
                </a:lnSpc>
              </a:pPr>
              <a:t>36</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186698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86A3BDA9-3658-4FCB-B656-A282FD3BE840}" type="slidenum">
              <a:rPr lang="es-MX" sz="1200" spc="-1">
                <a:solidFill>
                  <a:srgbClr val="000000"/>
                </a:solidFill>
                <a:uFill>
                  <a:solidFill>
                    <a:srgbClr val="FFFFFF"/>
                  </a:solidFill>
                </a:uFill>
                <a:latin typeface="Times New Roman"/>
              </a:rPr>
              <a:pPr algn="r">
                <a:lnSpc>
                  <a:spcPct val="100000"/>
                </a:lnSpc>
              </a:pPr>
              <a:t>37</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71701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6B725AE0-018B-449C-A7B5-8B134DF44575}" type="slidenum">
              <a:rPr lang="es-MX" sz="1200" spc="-1">
                <a:solidFill>
                  <a:srgbClr val="000000"/>
                </a:solidFill>
                <a:uFill>
                  <a:solidFill>
                    <a:srgbClr val="FFFFFF"/>
                  </a:solidFill>
                </a:uFill>
                <a:latin typeface="Times New Roman"/>
              </a:rPr>
              <a:pPr algn="r">
                <a:lnSpc>
                  <a:spcPct val="100000"/>
                </a:lnSpc>
              </a:pPr>
              <a:t>38</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4281789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6B725AE0-018B-449C-A7B5-8B134DF44575}" type="slidenum">
              <a:rPr lang="es-MX" sz="1200" spc="-1">
                <a:solidFill>
                  <a:srgbClr val="000000"/>
                </a:solidFill>
                <a:uFill>
                  <a:solidFill>
                    <a:srgbClr val="FFFFFF"/>
                  </a:solidFill>
                </a:uFill>
                <a:latin typeface="Times New Roman"/>
              </a:rPr>
              <a:pPr algn="r">
                <a:lnSpc>
                  <a:spcPct val="100000"/>
                </a:lnSpc>
              </a:pPr>
              <a:t>39</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6550003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6B725AE0-018B-449C-A7B5-8B134DF44575}" type="slidenum">
              <a:rPr lang="es-MX" sz="1200" spc="-1">
                <a:solidFill>
                  <a:srgbClr val="000000"/>
                </a:solidFill>
                <a:uFill>
                  <a:solidFill>
                    <a:srgbClr val="FFFFFF"/>
                  </a:solidFill>
                </a:uFill>
                <a:latin typeface="Times New Roman"/>
              </a:rPr>
              <a:pPr algn="r">
                <a:lnSpc>
                  <a:spcPct val="100000"/>
                </a:lnSpc>
              </a:pPr>
              <a:t>40</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8306777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AC9CD57B-99FF-4EEF-8EAC-EE1EC6EA8789}" type="slidenum">
              <a:rPr lang="es-MX" sz="1200" spc="-1">
                <a:solidFill>
                  <a:srgbClr val="000000"/>
                </a:solidFill>
                <a:uFill>
                  <a:solidFill>
                    <a:srgbClr val="FFFFFF"/>
                  </a:solidFill>
                </a:uFill>
                <a:latin typeface="Times New Roman"/>
              </a:rPr>
              <a:pPr algn="r">
                <a:lnSpc>
                  <a:spcPct val="100000"/>
                </a:lnSpc>
              </a:pPr>
              <a:t>41</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6357992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AC9CD57B-99FF-4EEF-8EAC-EE1EC6EA8789}" type="slidenum">
              <a:rPr lang="es-MX" sz="1200" spc="-1">
                <a:solidFill>
                  <a:srgbClr val="000000"/>
                </a:solidFill>
                <a:uFill>
                  <a:solidFill>
                    <a:srgbClr val="FFFFFF"/>
                  </a:solidFill>
                </a:uFill>
                <a:latin typeface="Times New Roman"/>
              </a:rPr>
              <a:pPr algn="r">
                <a:lnSpc>
                  <a:spcPct val="100000"/>
                </a:lnSpc>
              </a:pPr>
              <a:t>42</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9897399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9"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4E47495E-102D-47DD-8A1C-09FE6E172F11}" type="slidenum">
              <a:rPr lang="es-MX" sz="1200" spc="-1">
                <a:solidFill>
                  <a:srgbClr val="000000"/>
                </a:solidFill>
                <a:uFill>
                  <a:solidFill>
                    <a:srgbClr val="FFFFFF"/>
                  </a:solidFill>
                </a:uFill>
                <a:latin typeface="Times New Roman"/>
              </a:rPr>
              <a:pPr algn="r">
                <a:lnSpc>
                  <a:spcPct val="100000"/>
                </a:lnSpc>
              </a:pPr>
              <a:t>46</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3251061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44F17850-C403-44F1-AF8E-001CDD8A78A0}" type="slidenum">
              <a:rPr lang="es-MX" sz="1200" spc="-1">
                <a:solidFill>
                  <a:srgbClr val="000000"/>
                </a:solidFill>
                <a:uFill>
                  <a:solidFill>
                    <a:srgbClr val="FFFFFF"/>
                  </a:solidFill>
                </a:uFill>
                <a:latin typeface="Times New Roman"/>
              </a:rPr>
              <a:pPr algn="r">
                <a:lnSpc>
                  <a:spcPct val="100000"/>
                </a:lnSpc>
              </a:pPr>
              <a:t>47</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010173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44F17850-C403-44F1-AF8E-001CDD8A78A0}" type="slidenum">
              <a:rPr lang="es-MX" sz="1200" spc="-1">
                <a:solidFill>
                  <a:srgbClr val="000000"/>
                </a:solidFill>
                <a:uFill>
                  <a:solidFill>
                    <a:srgbClr val="FFFFFF"/>
                  </a:solidFill>
                </a:uFill>
                <a:latin typeface="Times New Roman"/>
              </a:rPr>
              <a:pPr algn="r">
                <a:lnSpc>
                  <a:spcPct val="100000"/>
                </a:lnSpc>
              </a:pPr>
              <a:t>48</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154739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44F17850-C403-44F1-AF8E-001CDD8A78A0}" type="slidenum">
              <a:rPr lang="es-MX" sz="1200" spc="-1">
                <a:solidFill>
                  <a:srgbClr val="000000"/>
                </a:solidFill>
                <a:uFill>
                  <a:solidFill>
                    <a:srgbClr val="FFFFFF"/>
                  </a:solidFill>
                </a:uFill>
                <a:latin typeface="Times New Roman"/>
              </a:rPr>
              <a:pPr algn="r">
                <a:lnSpc>
                  <a:spcPct val="100000"/>
                </a:lnSpc>
              </a:pPr>
              <a:t>49</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3689589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44F17850-C403-44F1-AF8E-001CDD8A78A0}" type="slidenum">
              <a:rPr lang="es-MX" sz="1200" spc="-1">
                <a:solidFill>
                  <a:srgbClr val="000000"/>
                </a:solidFill>
                <a:uFill>
                  <a:solidFill>
                    <a:srgbClr val="FFFFFF"/>
                  </a:solidFill>
                </a:uFill>
                <a:latin typeface="Times New Roman"/>
              </a:rPr>
              <a:pPr algn="r">
                <a:lnSpc>
                  <a:spcPct val="100000"/>
                </a:lnSpc>
              </a:pPr>
              <a:t>50</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696559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44F17850-C403-44F1-AF8E-001CDD8A78A0}" type="slidenum">
              <a:rPr lang="es-MX" sz="1200" spc="-1">
                <a:solidFill>
                  <a:srgbClr val="000000"/>
                </a:solidFill>
                <a:uFill>
                  <a:solidFill>
                    <a:srgbClr val="FFFFFF"/>
                  </a:solidFill>
                </a:uFill>
                <a:latin typeface="Times New Roman"/>
              </a:rPr>
              <a:pPr algn="r">
                <a:lnSpc>
                  <a:spcPct val="100000"/>
                </a:lnSpc>
              </a:pPr>
              <a:t>51</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917523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6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44F17850-C403-44F1-AF8E-001CDD8A78A0}" type="slidenum">
              <a:rPr lang="es-MX" sz="1200" spc="-1">
                <a:solidFill>
                  <a:srgbClr val="000000"/>
                </a:solidFill>
                <a:uFill>
                  <a:solidFill>
                    <a:srgbClr val="FFFFFF"/>
                  </a:solidFill>
                </a:uFill>
                <a:latin typeface="Times New Roman"/>
              </a:rPr>
              <a:pPr algn="r">
                <a:lnSpc>
                  <a:spcPct val="100000"/>
                </a:lnSpc>
              </a:pPr>
              <a:t>52</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8005683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9"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6DD5701D-1D63-4A82-A616-5462E9611C4D}" type="slidenum">
              <a:rPr lang="es-MX" sz="1200" spc="-1">
                <a:solidFill>
                  <a:srgbClr val="000000"/>
                </a:solidFill>
                <a:uFill>
                  <a:solidFill>
                    <a:srgbClr val="FFFFFF"/>
                  </a:solidFill>
                </a:uFill>
                <a:latin typeface="Times New Roman"/>
              </a:rPr>
              <a:pPr algn="r">
                <a:lnSpc>
                  <a:spcPct val="100000"/>
                </a:lnSpc>
              </a:pPr>
              <a:t>53</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9944863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C0096CCF-6016-4C60-B947-07857B03C08B}" type="slidenum">
              <a:rPr lang="es-MX" sz="1200" spc="-1">
                <a:solidFill>
                  <a:srgbClr val="000000"/>
                </a:solidFill>
                <a:uFill>
                  <a:solidFill>
                    <a:srgbClr val="FFFFFF"/>
                  </a:solidFill>
                </a:uFill>
                <a:latin typeface="Times New Roman"/>
              </a:rPr>
              <a:pPr algn="r">
                <a:lnSpc>
                  <a:spcPct val="100000"/>
                </a:lnSpc>
              </a:pPr>
              <a:t>54</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5899278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C0096CCF-6016-4C60-B947-07857B03C08B}" type="slidenum">
              <a:rPr lang="es-MX" sz="1200" spc="-1">
                <a:solidFill>
                  <a:srgbClr val="000000"/>
                </a:solidFill>
                <a:uFill>
                  <a:solidFill>
                    <a:srgbClr val="FFFFFF"/>
                  </a:solidFill>
                </a:uFill>
                <a:latin typeface="Times New Roman"/>
              </a:rPr>
              <a:pPr algn="r">
                <a:lnSpc>
                  <a:spcPct val="100000"/>
                </a:lnSpc>
              </a:pPr>
              <a:t>55</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40320989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51"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C0096CCF-6016-4C60-B947-07857B03C08B}" type="slidenum">
              <a:rPr lang="es-MX" sz="1200" spc="-1">
                <a:solidFill>
                  <a:srgbClr val="000000"/>
                </a:solidFill>
                <a:uFill>
                  <a:solidFill>
                    <a:srgbClr val="FFFFFF"/>
                  </a:solidFill>
                </a:uFill>
                <a:latin typeface="Times New Roman"/>
              </a:rPr>
              <a:pPr algn="r">
                <a:lnSpc>
                  <a:spcPct val="100000"/>
                </a:lnSpc>
              </a:pPr>
              <a:t>56</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5671252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3"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D8A70FC9-AC8C-4FBB-A13B-F2180C1FD83E}" type="slidenum">
              <a:rPr lang="es-MX" sz="1200" spc="-1">
                <a:solidFill>
                  <a:srgbClr val="000000"/>
                </a:solidFill>
                <a:uFill>
                  <a:solidFill>
                    <a:srgbClr val="FFFFFF"/>
                  </a:solidFill>
                </a:uFill>
                <a:latin typeface="Times New Roman"/>
              </a:rPr>
              <a:pPr algn="r">
                <a:lnSpc>
                  <a:spcPct val="100000"/>
                </a:lnSpc>
              </a:pPr>
              <a:t>57</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4080632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3"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D8A70FC9-AC8C-4FBB-A13B-F2180C1FD83E}" type="slidenum">
              <a:rPr lang="es-MX" sz="1200" spc="-1">
                <a:solidFill>
                  <a:srgbClr val="000000"/>
                </a:solidFill>
                <a:uFill>
                  <a:solidFill>
                    <a:srgbClr val="FFFFFF"/>
                  </a:solidFill>
                </a:uFill>
                <a:latin typeface="Times New Roman"/>
              </a:rPr>
              <a:pPr algn="r">
                <a:lnSpc>
                  <a:spcPct val="100000"/>
                </a:lnSpc>
              </a:pPr>
              <a:t>58</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0522569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7A78D5F8-5344-4EB4-8B7C-68423292C439}" type="slidenum">
              <a:rPr lang="es-MX" sz="1200" spc="-1">
                <a:solidFill>
                  <a:srgbClr val="000000"/>
                </a:solidFill>
                <a:uFill>
                  <a:solidFill>
                    <a:srgbClr val="FFFFFF"/>
                  </a:solidFill>
                </a:uFill>
                <a:latin typeface="Times New Roman"/>
              </a:rPr>
              <a:pPr algn="r">
                <a:lnSpc>
                  <a:spcPct val="100000"/>
                </a:lnSpc>
              </a:pPr>
              <a:t>59</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5166221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6FB2E7AF-D2F1-4F50-BE49-1B75E4A21C86}" type="slidenum">
              <a:rPr lang="es-MX" sz="1200" spc="-1">
                <a:solidFill>
                  <a:srgbClr val="000000"/>
                </a:solidFill>
                <a:uFill>
                  <a:solidFill>
                    <a:srgbClr val="FFFFFF"/>
                  </a:solidFill>
                </a:uFill>
                <a:latin typeface="Times New Roman"/>
              </a:rPr>
              <a:pPr algn="r">
                <a:lnSpc>
                  <a:spcPct val="100000"/>
                </a:lnSpc>
              </a:pPr>
              <a:t>63</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478439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4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6FB2E7AF-D2F1-4F50-BE49-1B75E4A21C86}" type="slidenum">
              <a:rPr lang="es-MX" sz="1200" spc="-1">
                <a:solidFill>
                  <a:srgbClr val="000000"/>
                </a:solidFill>
                <a:uFill>
                  <a:solidFill>
                    <a:srgbClr val="FFFFFF"/>
                  </a:solidFill>
                </a:uFill>
                <a:latin typeface="Times New Roman"/>
              </a:rPr>
              <a:pPr algn="r">
                <a:lnSpc>
                  <a:spcPct val="100000"/>
                </a:lnSpc>
              </a:pPr>
              <a:t>64</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0634242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E831ED39-2578-4DE9-9B1C-95F761B83DD0}" type="slidenum">
              <a:rPr lang="es-MX" sz="1200" spc="-1">
                <a:solidFill>
                  <a:srgbClr val="000000"/>
                </a:solidFill>
                <a:uFill>
                  <a:solidFill>
                    <a:srgbClr val="FFFFFF"/>
                  </a:solidFill>
                </a:uFill>
                <a:latin typeface="Times New Roman"/>
              </a:rPr>
              <a:pPr algn="r">
                <a:lnSpc>
                  <a:spcPct val="100000"/>
                </a:lnSpc>
              </a:pPr>
              <a:t>65</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852407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DB692D6E-BF21-4B4D-9C78-597F1D2BF658}" type="slidenum">
              <a:rPr lang="es-MX" sz="1200" spc="-1">
                <a:solidFill>
                  <a:srgbClr val="000000"/>
                </a:solidFill>
                <a:uFill>
                  <a:solidFill>
                    <a:srgbClr val="FFFFFF"/>
                  </a:solidFill>
                </a:uFill>
                <a:latin typeface="Times New Roman"/>
              </a:rPr>
              <a:pPr algn="r">
                <a:lnSpc>
                  <a:spcPct val="100000"/>
                </a:lnSpc>
              </a:pPr>
              <a:t>66</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8763112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DB692D6E-BF21-4B4D-9C78-597F1D2BF658}" type="slidenum">
              <a:rPr lang="es-MX" sz="1200" spc="-1">
                <a:solidFill>
                  <a:srgbClr val="000000"/>
                </a:solidFill>
                <a:uFill>
                  <a:solidFill>
                    <a:srgbClr val="FFFFFF"/>
                  </a:solidFill>
                </a:uFill>
                <a:latin typeface="Times New Roman"/>
              </a:rPr>
              <a:pPr algn="r">
                <a:lnSpc>
                  <a:spcPct val="100000"/>
                </a:lnSpc>
              </a:pPr>
              <a:t>67</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7916679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35"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E831ED39-2578-4DE9-9B1C-95F761B83DD0}" type="slidenum">
              <a:rPr lang="es-MX" sz="1200" spc="-1">
                <a:solidFill>
                  <a:srgbClr val="000000"/>
                </a:solidFill>
                <a:uFill>
                  <a:solidFill>
                    <a:srgbClr val="FFFFFF"/>
                  </a:solidFill>
                </a:uFill>
                <a:latin typeface="Times New Roman"/>
              </a:rPr>
              <a:pPr algn="r">
                <a:lnSpc>
                  <a:spcPct val="100000"/>
                </a:lnSpc>
              </a:pPr>
              <a:t>68</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6545071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PlaceHolder 1"/>
          <p:cNvSpPr>
            <a:spLocks noGrp="1"/>
          </p:cNvSpPr>
          <p:nvPr>
            <p:ph type="body"/>
          </p:nvPr>
        </p:nvSpPr>
        <p:spPr>
          <a:xfrm>
            <a:off x="710249" y="4459528"/>
            <a:ext cx="5680489" cy="4223335"/>
          </a:xfrm>
          <a:prstGeom prst="rect">
            <a:avLst/>
          </a:prstGeom>
        </p:spPr>
        <p:txBody>
          <a:bodyPr lIns="0" tIns="0" rIns="0" bIns="0"/>
          <a:lstStyle/>
          <a:p>
            <a:endParaRPr lang="es-MX" sz="2000" spc="-1" dirty="0">
              <a:solidFill>
                <a:srgbClr val="000000"/>
              </a:solidFill>
              <a:uFill>
                <a:solidFill>
                  <a:srgbClr val="FFFFFF"/>
                </a:solidFill>
              </a:uFill>
              <a:latin typeface="Arial"/>
            </a:endParaRPr>
          </a:p>
        </p:txBody>
      </p:sp>
      <p:sp>
        <p:nvSpPr>
          <p:cNvPr id="377" name="CustomShape 2"/>
          <p:cNvSpPr/>
          <p:nvPr/>
        </p:nvSpPr>
        <p:spPr>
          <a:xfrm>
            <a:off x="4023244" y="8917574"/>
            <a:ext cx="3076248" cy="467945"/>
          </a:xfrm>
          <a:prstGeom prst="rect">
            <a:avLst/>
          </a:prstGeom>
          <a:noFill/>
          <a:ln>
            <a:noFill/>
          </a:ln>
        </p:spPr>
        <p:style>
          <a:lnRef idx="0">
            <a:scrgbClr r="0" g="0" b="0"/>
          </a:lnRef>
          <a:fillRef idx="0">
            <a:scrgbClr r="0" g="0" b="0"/>
          </a:fillRef>
          <a:effectRef idx="0">
            <a:scrgbClr r="0" g="0" b="0"/>
          </a:effectRef>
          <a:fontRef idx="minor"/>
        </p:style>
        <p:txBody>
          <a:bodyPr lIns="93434" tIns="46717" rIns="93434" bIns="46717" anchor="b"/>
          <a:lstStyle/>
          <a:p>
            <a:pPr algn="r">
              <a:lnSpc>
                <a:spcPct val="100000"/>
              </a:lnSpc>
            </a:pPr>
            <a:fld id="{3FFE6E0D-ED4E-4937-B016-EE033DDF031A}" type="slidenum">
              <a:rPr lang="es-MX" sz="1200" spc="-1">
                <a:solidFill>
                  <a:srgbClr val="000000"/>
                </a:solidFill>
                <a:uFill>
                  <a:solidFill>
                    <a:srgbClr val="FFFFFF"/>
                  </a:solidFill>
                </a:uFill>
                <a:latin typeface="Times New Roman"/>
              </a:rPr>
              <a:pPr algn="r">
                <a:lnSpc>
                  <a:spcPct val="100000"/>
                </a:lnSpc>
              </a:pPr>
              <a:t>74</a:t>
            </a:fld>
            <a:endParaRPr lang="es-MX"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2994797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3" name="PlaceHolder 2"/>
          <p:cNvSpPr>
            <a:spLocks noGrp="1"/>
          </p:cNvSpPr>
          <p:nvPr>
            <p:ph type="subTitle"/>
          </p:nvPr>
        </p:nvSpPr>
        <p:spPr>
          <a:xfrm>
            <a:off x="342720" y="2139480"/>
            <a:ext cx="6171840" cy="5302800"/>
          </a:xfrm>
          <a:prstGeom prst="rect">
            <a:avLst/>
          </a:prstGeom>
        </p:spPr>
        <p:txBody>
          <a:bodyPr lIns="0" tIns="0" rIns="0" bIns="0" anchor="ctr"/>
          <a:lstStyle/>
          <a:p>
            <a:pPr algn="ctr"/>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5" name="PlaceHolder 2"/>
          <p:cNvSpPr>
            <a:spLocks noGrp="1"/>
          </p:cNvSpPr>
          <p:nvPr>
            <p:ph type="body"/>
          </p:nvPr>
        </p:nvSpPr>
        <p:spPr>
          <a:xfrm>
            <a:off x="342720" y="2139480"/>
            <a:ext cx="617184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7" name="PlaceHolder 2"/>
          <p:cNvSpPr>
            <a:spLocks noGrp="1"/>
          </p:cNvSpPr>
          <p:nvPr>
            <p:ph type="body"/>
          </p:nvPr>
        </p:nvSpPr>
        <p:spPr>
          <a:xfrm>
            <a:off x="342720" y="2139480"/>
            <a:ext cx="301176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8" name="PlaceHolder 3"/>
          <p:cNvSpPr>
            <a:spLocks noGrp="1"/>
          </p:cNvSpPr>
          <p:nvPr>
            <p:ph type="body"/>
          </p:nvPr>
        </p:nvSpPr>
        <p:spPr>
          <a:xfrm>
            <a:off x="3505320" y="2139480"/>
            <a:ext cx="301176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342720" y="364680"/>
            <a:ext cx="6171840" cy="7076880"/>
          </a:xfrm>
          <a:prstGeom prst="rect">
            <a:avLst/>
          </a:prstGeom>
        </p:spPr>
        <p:txBody>
          <a:bodyPr lIns="0" tIns="0" rIns="0" bIns="0" anchor="ctr"/>
          <a:lstStyle/>
          <a:p>
            <a:pPr algn="ctr"/>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12" name="PlaceHolder 2"/>
          <p:cNvSpPr>
            <a:spLocks noGrp="1"/>
          </p:cNvSpPr>
          <p:nvPr>
            <p:ph type="body"/>
          </p:nvPr>
        </p:nvSpPr>
        <p:spPr>
          <a:xfrm>
            <a:off x="3427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13" name="PlaceHolder 3"/>
          <p:cNvSpPr>
            <a:spLocks noGrp="1"/>
          </p:cNvSpPr>
          <p:nvPr>
            <p:ph type="body"/>
          </p:nvPr>
        </p:nvSpPr>
        <p:spPr>
          <a:xfrm>
            <a:off x="342720" y="49096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14" name="PlaceHolder 4"/>
          <p:cNvSpPr>
            <a:spLocks noGrp="1"/>
          </p:cNvSpPr>
          <p:nvPr>
            <p:ph type="body"/>
          </p:nvPr>
        </p:nvSpPr>
        <p:spPr>
          <a:xfrm>
            <a:off x="3505320" y="2139480"/>
            <a:ext cx="301176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16" name="PlaceHolder 2"/>
          <p:cNvSpPr>
            <a:spLocks noGrp="1"/>
          </p:cNvSpPr>
          <p:nvPr>
            <p:ph type="body"/>
          </p:nvPr>
        </p:nvSpPr>
        <p:spPr>
          <a:xfrm>
            <a:off x="342720" y="2139480"/>
            <a:ext cx="301176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17" name="PlaceHolder 3"/>
          <p:cNvSpPr>
            <a:spLocks noGrp="1"/>
          </p:cNvSpPr>
          <p:nvPr>
            <p:ph type="body"/>
          </p:nvPr>
        </p:nvSpPr>
        <p:spPr>
          <a:xfrm>
            <a:off x="35053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18" name="PlaceHolder 4"/>
          <p:cNvSpPr>
            <a:spLocks noGrp="1"/>
          </p:cNvSpPr>
          <p:nvPr>
            <p:ph type="body"/>
          </p:nvPr>
        </p:nvSpPr>
        <p:spPr>
          <a:xfrm>
            <a:off x="3505320" y="49096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20" name="PlaceHolder 2"/>
          <p:cNvSpPr>
            <a:spLocks noGrp="1"/>
          </p:cNvSpPr>
          <p:nvPr>
            <p:ph type="body"/>
          </p:nvPr>
        </p:nvSpPr>
        <p:spPr>
          <a:xfrm>
            <a:off x="3427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1" name="PlaceHolder 3"/>
          <p:cNvSpPr>
            <a:spLocks noGrp="1"/>
          </p:cNvSpPr>
          <p:nvPr>
            <p:ph type="body"/>
          </p:nvPr>
        </p:nvSpPr>
        <p:spPr>
          <a:xfrm>
            <a:off x="35053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2" name="PlaceHolder 4"/>
          <p:cNvSpPr>
            <a:spLocks noGrp="1"/>
          </p:cNvSpPr>
          <p:nvPr>
            <p:ph type="body"/>
          </p:nvPr>
        </p:nvSpPr>
        <p:spPr>
          <a:xfrm>
            <a:off x="342720" y="4909680"/>
            <a:ext cx="617184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24" name="PlaceHolder 2"/>
          <p:cNvSpPr>
            <a:spLocks noGrp="1"/>
          </p:cNvSpPr>
          <p:nvPr>
            <p:ph type="body"/>
          </p:nvPr>
        </p:nvSpPr>
        <p:spPr>
          <a:xfrm>
            <a:off x="342720" y="2139480"/>
            <a:ext cx="617184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5" name="PlaceHolder 3"/>
          <p:cNvSpPr>
            <a:spLocks noGrp="1"/>
          </p:cNvSpPr>
          <p:nvPr>
            <p:ph type="body"/>
          </p:nvPr>
        </p:nvSpPr>
        <p:spPr>
          <a:xfrm>
            <a:off x="342720" y="4909680"/>
            <a:ext cx="617184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27" name="PlaceHolder 2"/>
          <p:cNvSpPr>
            <a:spLocks noGrp="1"/>
          </p:cNvSpPr>
          <p:nvPr>
            <p:ph type="body"/>
          </p:nvPr>
        </p:nvSpPr>
        <p:spPr>
          <a:xfrm>
            <a:off x="3427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8" name="PlaceHolder 3"/>
          <p:cNvSpPr>
            <a:spLocks noGrp="1"/>
          </p:cNvSpPr>
          <p:nvPr>
            <p:ph type="body"/>
          </p:nvPr>
        </p:nvSpPr>
        <p:spPr>
          <a:xfrm>
            <a:off x="3505320" y="21394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29" name="PlaceHolder 4"/>
          <p:cNvSpPr>
            <a:spLocks noGrp="1"/>
          </p:cNvSpPr>
          <p:nvPr>
            <p:ph type="body"/>
          </p:nvPr>
        </p:nvSpPr>
        <p:spPr>
          <a:xfrm>
            <a:off x="3505320" y="49096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30" name="PlaceHolder 5"/>
          <p:cNvSpPr>
            <a:spLocks noGrp="1"/>
          </p:cNvSpPr>
          <p:nvPr>
            <p:ph type="body"/>
          </p:nvPr>
        </p:nvSpPr>
        <p:spPr>
          <a:xfrm>
            <a:off x="342720" y="4909680"/>
            <a:ext cx="3011760" cy="252936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342720" y="364680"/>
            <a:ext cx="6171840" cy="1526400"/>
          </a:xfrm>
          <a:prstGeom prst="rect">
            <a:avLst/>
          </a:prstGeom>
        </p:spPr>
        <p:txBody>
          <a:bodyPr lIns="0" tIns="0" rIns="0" bIns="0" anchor="ctr"/>
          <a:lstStyle/>
          <a:p>
            <a:pPr algn="ctr"/>
            <a:endParaRPr lang="es-MX" sz="4400" b="0" strike="noStrike" spc="-1">
              <a:solidFill>
                <a:srgbClr val="000000"/>
              </a:solidFill>
              <a:uFill>
                <a:solidFill>
                  <a:srgbClr val="FFFFFF"/>
                </a:solidFill>
              </a:uFill>
              <a:latin typeface="Arial"/>
            </a:endParaRPr>
          </a:p>
        </p:txBody>
      </p:sp>
      <p:sp>
        <p:nvSpPr>
          <p:cNvPr id="32" name="PlaceHolder 2"/>
          <p:cNvSpPr>
            <a:spLocks noGrp="1"/>
          </p:cNvSpPr>
          <p:nvPr>
            <p:ph type="body"/>
          </p:nvPr>
        </p:nvSpPr>
        <p:spPr>
          <a:xfrm>
            <a:off x="342720" y="2139480"/>
            <a:ext cx="617184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sp>
        <p:nvSpPr>
          <p:cNvPr id="33" name="PlaceHolder 3"/>
          <p:cNvSpPr>
            <a:spLocks noGrp="1"/>
          </p:cNvSpPr>
          <p:nvPr>
            <p:ph type="body"/>
          </p:nvPr>
        </p:nvSpPr>
        <p:spPr>
          <a:xfrm>
            <a:off x="342720" y="2139480"/>
            <a:ext cx="6171840" cy="5302800"/>
          </a:xfrm>
          <a:prstGeom prst="rect">
            <a:avLst/>
          </a:prstGeom>
        </p:spPr>
        <p:txBody>
          <a:bodyPr lIns="0" tIns="0" rIns="0" bIns="0"/>
          <a:lstStyle/>
          <a:p>
            <a:endParaRPr lang="es-MX" sz="3200" b="0" strike="noStrike" spc="-1">
              <a:solidFill>
                <a:srgbClr val="000000"/>
              </a:solidFill>
              <a:uFill>
                <a:solidFill>
                  <a:srgbClr val="FFFFFF"/>
                </a:solidFill>
              </a:uFill>
              <a:latin typeface="Arial"/>
            </a:endParaRPr>
          </a:p>
        </p:txBody>
      </p:sp>
      <p:pic>
        <p:nvPicPr>
          <p:cNvPr id="34" name="33 Imagen"/>
          <p:cNvPicPr/>
          <p:nvPr/>
        </p:nvPicPr>
        <p:blipFill>
          <a:blip r:embed="rId2" cstate="print"/>
          <a:stretch/>
        </p:blipFill>
        <p:spPr>
          <a:xfrm>
            <a:off x="342720" y="2328840"/>
            <a:ext cx="6171840" cy="4924080"/>
          </a:xfrm>
          <a:prstGeom prst="rect">
            <a:avLst/>
          </a:prstGeom>
          <a:ln>
            <a:noFill/>
          </a:ln>
        </p:spPr>
      </p:pic>
      <p:pic>
        <p:nvPicPr>
          <p:cNvPr id="35" name="34 Imagen"/>
          <p:cNvPicPr/>
          <p:nvPr/>
        </p:nvPicPr>
        <p:blipFill>
          <a:blip r:embed="rId2" cstate="print"/>
          <a:stretch/>
        </p:blipFill>
        <p:spPr>
          <a:xfrm>
            <a:off x="342720" y="2328840"/>
            <a:ext cx="6171840" cy="49240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342720" y="364680"/>
            <a:ext cx="6171840" cy="1526400"/>
          </a:xfrm>
          <a:prstGeom prst="rect">
            <a:avLst/>
          </a:prstGeom>
        </p:spPr>
        <p:txBody>
          <a:bodyPr lIns="0" tIns="0" rIns="0" bIns="0" anchor="ctr"/>
          <a:lstStyle/>
          <a:p>
            <a:pPr algn="ctr"/>
            <a:r>
              <a:rPr lang="es-MX" sz="4400" b="0" strike="noStrike" spc="-1">
                <a:solidFill>
                  <a:srgbClr val="000000"/>
                </a:solidFill>
                <a:uFill>
                  <a:solidFill>
                    <a:srgbClr val="FFFFFF"/>
                  </a:solidFill>
                </a:uFill>
                <a:latin typeface="Arial"/>
              </a:rPr>
              <a:t>Pulse para editar el formato del texto de título</a:t>
            </a:r>
          </a:p>
        </p:txBody>
      </p:sp>
      <p:sp>
        <p:nvSpPr>
          <p:cNvPr id="3" name="PlaceHolder 2"/>
          <p:cNvSpPr>
            <a:spLocks noGrp="1"/>
          </p:cNvSpPr>
          <p:nvPr>
            <p:ph type="body"/>
          </p:nvPr>
        </p:nvSpPr>
        <p:spPr>
          <a:xfrm>
            <a:off x="342720" y="2139480"/>
            <a:ext cx="6171840" cy="5302800"/>
          </a:xfrm>
          <a:prstGeom prst="rect">
            <a:avLst/>
          </a:prstGeom>
        </p:spPr>
        <p:txBody>
          <a:bodyPr lIns="0" tIns="0" rIns="0" bIns="0"/>
          <a:lstStyle/>
          <a:p>
            <a:pPr marL="432000" indent="-324000">
              <a:buClr>
                <a:srgbClr val="000000"/>
              </a:buClr>
              <a:buSzPct val="45000"/>
              <a:buFont typeface="Wingdings" charset="2"/>
              <a:buChar char=""/>
            </a:pPr>
            <a:r>
              <a:rPr lang="es-MX" sz="3200" b="0" strike="noStrike" spc="-1">
                <a:solidFill>
                  <a:srgbClr val="000000"/>
                </a:solidFill>
                <a:uFill>
                  <a:solidFill>
                    <a:srgbClr val="FFFFFF"/>
                  </a:solidFill>
                </a:uFill>
                <a:latin typeface="Arial"/>
              </a:rPr>
              <a:t>Pulse para editar el formato de esquema del texto</a:t>
            </a:r>
          </a:p>
          <a:p>
            <a:pPr marL="864000" lvl="1" indent="-324000">
              <a:buClr>
                <a:srgbClr val="000000"/>
              </a:buClr>
              <a:buSzPct val="75000"/>
              <a:buFont typeface="Symbol" charset="2"/>
              <a:buChar char=""/>
            </a:pPr>
            <a:r>
              <a:rPr lang="es-MX" sz="2800" b="0" strike="noStrike" spc="-1">
                <a:solidFill>
                  <a:srgbClr val="000000"/>
                </a:solidFill>
                <a:uFill>
                  <a:solidFill>
                    <a:srgbClr val="FFFFFF"/>
                  </a:solidFill>
                </a:uFill>
                <a:latin typeface="Arial"/>
              </a:rPr>
              <a:t>Segundo nivel del esquema</a:t>
            </a:r>
          </a:p>
          <a:p>
            <a:pPr marL="1296000" lvl="2" indent="-288000">
              <a:buClr>
                <a:srgbClr val="000000"/>
              </a:buClr>
              <a:buSzPct val="45000"/>
              <a:buFont typeface="Wingdings" charset="2"/>
              <a:buChar char=""/>
            </a:pPr>
            <a:r>
              <a:rPr lang="es-MX" sz="2400" b="0" strike="noStrike" spc="-1">
                <a:solidFill>
                  <a:srgbClr val="000000"/>
                </a:solidFill>
                <a:uFill>
                  <a:solidFill>
                    <a:srgbClr val="FFFFFF"/>
                  </a:solidFill>
                </a:uFill>
                <a:latin typeface="Arial"/>
              </a:rPr>
              <a:t>Tercer nivel del esquema</a:t>
            </a:r>
          </a:p>
          <a:p>
            <a:pPr marL="1728000" lvl="3" indent="-216000">
              <a:buClr>
                <a:srgbClr val="000000"/>
              </a:buClr>
              <a:buSzPct val="75000"/>
              <a:buFont typeface="Symbol" charset="2"/>
              <a:buChar char=""/>
            </a:pPr>
            <a:r>
              <a:rPr lang="es-MX" sz="2000" b="0" strike="noStrike" spc="-1">
                <a:solidFill>
                  <a:srgbClr val="000000"/>
                </a:solidFill>
                <a:uFill>
                  <a:solidFill>
                    <a:srgbClr val="FFFFFF"/>
                  </a:solidFill>
                </a:uFill>
                <a:latin typeface="Arial"/>
              </a:rPr>
              <a:t>Cuarto nivel del esquema</a:t>
            </a:r>
          </a:p>
          <a:p>
            <a:pPr marL="2160000" lvl="4" indent="-216000">
              <a:buClr>
                <a:srgbClr val="000000"/>
              </a:buClr>
              <a:buSzPct val="45000"/>
              <a:buFont typeface="Wingdings" charset="2"/>
              <a:buChar char=""/>
            </a:pPr>
            <a:r>
              <a:rPr lang="es-MX" sz="2000" b="0" strike="noStrike" spc="-1">
                <a:solidFill>
                  <a:srgbClr val="000000"/>
                </a:solidFill>
                <a:uFill>
                  <a:solidFill>
                    <a:srgbClr val="FFFFFF"/>
                  </a:solidFill>
                </a:uFill>
                <a:latin typeface="Arial"/>
              </a:rPr>
              <a:t>Quinto nivel del esquema</a:t>
            </a:r>
          </a:p>
          <a:p>
            <a:pPr marL="2592000" lvl="5" indent="-216000">
              <a:buClr>
                <a:srgbClr val="000000"/>
              </a:buClr>
              <a:buSzPct val="45000"/>
              <a:buFont typeface="Wingdings" charset="2"/>
              <a:buChar char=""/>
            </a:pPr>
            <a:r>
              <a:rPr lang="es-MX" sz="2000" b="0" strike="noStrike" spc="-1">
                <a:solidFill>
                  <a:srgbClr val="000000"/>
                </a:solidFill>
                <a:uFill>
                  <a:solidFill>
                    <a:srgbClr val="FFFFFF"/>
                  </a:solidFill>
                </a:uFill>
                <a:latin typeface="Arial"/>
              </a:rPr>
              <a:t>Sexto nivel del esquema</a:t>
            </a:r>
          </a:p>
          <a:p>
            <a:pPr marL="3024000" lvl="6" indent="-216000">
              <a:buClr>
                <a:srgbClr val="000000"/>
              </a:buClr>
              <a:buSzPct val="45000"/>
              <a:buFont typeface="Wingdings" charset="2"/>
              <a:buChar char=""/>
            </a:pPr>
            <a:r>
              <a:rPr lang="es-MX" sz="2000" b="0" strike="noStrike" spc="-1">
                <a:solidFill>
                  <a:srgbClr val="000000"/>
                </a:solidFill>
                <a:uFill>
                  <a:solidFill>
                    <a:srgbClr val="FFFFFF"/>
                  </a:solidFill>
                </a:uFill>
                <a:latin typeface="Arial"/>
              </a:rPr>
              <a:t>Séptimo nivel del esquema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Line 13"/>
          <p:cNvSpPr>
            <a:spLocks noChangeShapeType="1"/>
          </p:cNvSpPr>
          <p:nvPr/>
        </p:nvSpPr>
        <p:spPr bwMode="auto">
          <a:xfrm>
            <a:off x="0" y="8839200"/>
            <a:ext cx="6858000" cy="0"/>
          </a:xfrm>
          <a:prstGeom prst="line">
            <a:avLst/>
          </a:prstGeom>
          <a:noFill/>
          <a:ln w="28575">
            <a:solidFill>
              <a:srgbClr val="92D050"/>
            </a:solidFill>
            <a:round/>
            <a:headEnd/>
            <a:tailEnd/>
          </a:ln>
          <a:extLst>
            <a:ext uri="{909E8E84-426E-40DD-AFC4-6F175D3DCCD1}">
              <a14:hiddenFill xmlns:a14="http://schemas.microsoft.com/office/drawing/2010/main">
                <a:noFill/>
              </a14:hiddenFill>
            </a:ext>
          </a:extLst>
        </p:spPr>
        <p:txBody>
          <a:bodyPr wrap="none" anchor="ctr"/>
          <a:lstStyle/>
          <a:p>
            <a:endParaRPr lang="es-MX"/>
          </a:p>
        </p:txBody>
      </p:sp>
      <p:sp>
        <p:nvSpPr>
          <p:cNvPr id="42" name="CustomShape 2"/>
          <p:cNvSpPr/>
          <p:nvPr/>
        </p:nvSpPr>
        <p:spPr>
          <a:xfrm>
            <a:off x="1607400" y="4038480"/>
            <a:ext cx="2374560" cy="6987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4000" b="1" strike="noStrike" spc="-1" dirty="0">
                <a:solidFill>
                  <a:srgbClr val="000000"/>
                </a:solidFill>
                <a:uFill>
                  <a:solidFill>
                    <a:srgbClr val="FFFFFF"/>
                  </a:solidFill>
                </a:uFill>
                <a:latin typeface="Literata" pitchFamily="2" charset="0"/>
                <a:ea typeface="DejaVu Sans"/>
              </a:rPr>
              <a:t>MANUAL</a:t>
            </a:r>
            <a:endParaRPr lang="es-MX" sz="1800" b="0" strike="noStrike" spc="-1" dirty="0">
              <a:solidFill>
                <a:srgbClr val="000000"/>
              </a:solidFill>
              <a:uFill>
                <a:solidFill>
                  <a:srgbClr val="FFFFFF"/>
                </a:solidFill>
              </a:uFill>
              <a:latin typeface="Literata" pitchFamily="2" charset="0"/>
            </a:endParaRPr>
          </a:p>
        </p:txBody>
      </p:sp>
      <p:sp>
        <p:nvSpPr>
          <p:cNvPr id="43" name="CustomShape 3"/>
          <p:cNvSpPr/>
          <p:nvPr/>
        </p:nvSpPr>
        <p:spPr>
          <a:xfrm>
            <a:off x="2395080" y="4529160"/>
            <a:ext cx="3875760" cy="6987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4000" b="0" strike="noStrike" spc="-1" dirty="0">
                <a:solidFill>
                  <a:srgbClr val="000000"/>
                </a:solidFill>
                <a:uFill>
                  <a:solidFill>
                    <a:srgbClr val="FFFFFF"/>
                  </a:solidFill>
                </a:uFill>
                <a:latin typeface="Literata" pitchFamily="2" charset="0"/>
                <a:ea typeface="DejaVu Sans"/>
              </a:rPr>
              <a:t>de Organización</a:t>
            </a:r>
            <a:endParaRPr lang="es-MX" sz="1800" b="0" strike="noStrike" spc="-1" dirty="0">
              <a:solidFill>
                <a:srgbClr val="000000"/>
              </a:solidFill>
              <a:uFill>
                <a:solidFill>
                  <a:srgbClr val="FFFFFF"/>
                </a:solidFill>
              </a:uFill>
              <a:latin typeface="Literata" pitchFamily="2" charset="0"/>
            </a:endParaRPr>
          </a:p>
        </p:txBody>
      </p:sp>
      <p:sp>
        <p:nvSpPr>
          <p:cNvPr id="44" name="CustomShape 4"/>
          <p:cNvSpPr/>
          <p:nvPr/>
        </p:nvSpPr>
        <p:spPr>
          <a:xfrm>
            <a:off x="1277000" y="6392880"/>
            <a:ext cx="5389560" cy="636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MX" sz="1700" b="1" strike="noStrike" spc="-1" dirty="0">
                <a:solidFill>
                  <a:srgbClr val="000000"/>
                </a:solidFill>
                <a:uFill>
                  <a:solidFill>
                    <a:srgbClr val="FFFFFF"/>
                  </a:solidFill>
                </a:uFill>
                <a:latin typeface="Literata" pitchFamily="2" charset="0"/>
                <a:ea typeface="DejaVu Sans"/>
              </a:rPr>
              <a:t>APLICADO AL:</a:t>
            </a:r>
            <a:endParaRPr lang="es-MX" sz="1700" b="0" strike="noStrike" spc="-1" dirty="0">
              <a:solidFill>
                <a:srgbClr val="000000"/>
              </a:solidFill>
              <a:uFill>
                <a:solidFill>
                  <a:srgbClr val="FFFFFF"/>
                </a:solidFill>
              </a:uFill>
              <a:latin typeface="Literata" pitchFamily="2" charset="0"/>
            </a:endParaRPr>
          </a:p>
          <a:p>
            <a:pPr algn="ctr">
              <a:lnSpc>
                <a:spcPct val="100000"/>
              </a:lnSpc>
            </a:pPr>
            <a:endParaRPr lang="es-MX" sz="1700" b="0" strike="noStrike" spc="-1" dirty="0">
              <a:solidFill>
                <a:srgbClr val="000000"/>
              </a:solidFill>
              <a:uFill>
                <a:solidFill>
                  <a:srgbClr val="FFFFFF"/>
                </a:solidFill>
              </a:uFill>
              <a:latin typeface="Literata" pitchFamily="2" charset="0"/>
            </a:endParaRPr>
          </a:p>
          <a:p>
            <a:pPr algn="ctr">
              <a:lnSpc>
                <a:spcPct val="100000"/>
              </a:lnSpc>
            </a:pPr>
            <a:r>
              <a:rPr lang="es-MX" sz="1700" b="1" strike="noStrike" spc="-1" dirty="0">
                <a:solidFill>
                  <a:srgbClr val="000000"/>
                </a:solidFill>
                <a:uFill>
                  <a:solidFill>
                    <a:srgbClr val="FFFFFF"/>
                  </a:solidFill>
                </a:uFill>
                <a:latin typeface="Literata" pitchFamily="2" charset="0"/>
                <a:ea typeface="DejaVu Sans"/>
              </a:rPr>
              <a:t>CONSEJO  ESTATAL  DE  POBLACION</a:t>
            </a:r>
            <a:endParaRPr lang="es-MX" sz="1700" b="0" strike="noStrike" spc="-1" dirty="0">
              <a:solidFill>
                <a:srgbClr val="000000"/>
              </a:solidFill>
              <a:uFill>
                <a:solidFill>
                  <a:srgbClr val="FFFFFF"/>
                </a:solidFill>
              </a:uFill>
              <a:latin typeface="Literata" pitchFamily="2" charset="0"/>
            </a:endParaRPr>
          </a:p>
        </p:txBody>
      </p:sp>
      <p:sp>
        <p:nvSpPr>
          <p:cNvPr id="45" name="CustomShape 5"/>
          <p:cNvSpPr/>
          <p:nvPr/>
        </p:nvSpPr>
        <p:spPr>
          <a:xfrm>
            <a:off x="2479580" y="7813680"/>
            <a:ext cx="2984400" cy="2415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700" b="1" strike="noStrike" spc="-1" dirty="0">
                <a:solidFill>
                  <a:srgbClr val="000000"/>
                </a:solidFill>
                <a:uFill>
                  <a:solidFill>
                    <a:srgbClr val="FFFFFF"/>
                  </a:solidFill>
                </a:uFill>
                <a:latin typeface="Literata" pitchFamily="2" charset="0"/>
                <a:ea typeface="DejaVu Sans"/>
              </a:rPr>
              <a:t>SAN LUIS POTOSI, S.L.P., </a:t>
            </a:r>
            <a:r>
              <a:rPr lang="es-MX" sz="1700" b="1" spc="-1" dirty="0" smtClean="0">
                <a:solidFill>
                  <a:srgbClr val="000000"/>
                </a:solidFill>
                <a:uFill>
                  <a:solidFill>
                    <a:srgbClr val="FFFFFF"/>
                  </a:solidFill>
                </a:uFill>
                <a:latin typeface="Literata" pitchFamily="2" charset="0"/>
                <a:ea typeface="DejaVu Sans"/>
              </a:rPr>
              <a:t>MARZO</a:t>
            </a:r>
            <a:r>
              <a:rPr lang="es-MX" sz="1700" b="1" strike="noStrike" spc="-1" dirty="0" smtClean="0">
                <a:solidFill>
                  <a:srgbClr val="000000"/>
                </a:solidFill>
                <a:uFill>
                  <a:solidFill>
                    <a:srgbClr val="FFFFFF"/>
                  </a:solidFill>
                </a:uFill>
                <a:latin typeface="Literata" pitchFamily="2" charset="0"/>
                <a:ea typeface="DejaVu Sans"/>
              </a:rPr>
              <a:t> 2025</a:t>
            </a:r>
            <a:endParaRPr lang="es-MX" sz="1700" b="1" strike="noStrike" spc="-1" dirty="0">
              <a:solidFill>
                <a:srgbClr val="000000"/>
              </a:solidFill>
              <a:uFill>
                <a:solidFill>
                  <a:srgbClr val="FFFFFF"/>
                </a:solidFill>
              </a:uFill>
              <a:latin typeface="Literata" pitchFamily="2" charset="0"/>
            </a:endParaRPr>
          </a:p>
        </p:txBody>
      </p:sp>
      <p:sp>
        <p:nvSpPr>
          <p:cNvPr id="47" name="CustomShape 7"/>
          <p:cNvSpPr/>
          <p:nvPr/>
        </p:nvSpPr>
        <p:spPr>
          <a:xfrm>
            <a:off x="0" y="-107640"/>
            <a:ext cx="183240" cy="213840"/>
          </a:xfrm>
          <a:prstGeom prst="rect">
            <a:avLst/>
          </a:prstGeom>
          <a:noFill/>
          <a:ln w="9360">
            <a:noFill/>
          </a:ln>
        </p:spPr>
        <p:style>
          <a:lnRef idx="0">
            <a:scrgbClr r="0" g="0" b="0"/>
          </a:lnRef>
          <a:fillRef idx="0">
            <a:scrgbClr r="0" g="0" b="0"/>
          </a:fillRef>
          <a:effectRef idx="0">
            <a:scrgbClr r="0" g="0" b="0"/>
          </a:effectRef>
          <a:fontRef idx="minor"/>
        </p:style>
        <p:txBody>
          <a:bodyPr/>
          <a:lstStyle/>
          <a:p>
            <a:endParaRPr lang="es-MX"/>
          </a:p>
        </p:txBody>
      </p:sp>
      <p:pic>
        <p:nvPicPr>
          <p:cNvPr id="3" name="Imagen 2"/>
          <p:cNvPicPr>
            <a:picLocks noChangeAspect="1"/>
          </p:cNvPicPr>
          <p:nvPr/>
        </p:nvPicPr>
        <p:blipFill>
          <a:blip r:embed="rId3"/>
          <a:stretch>
            <a:fillRect/>
          </a:stretch>
        </p:blipFill>
        <p:spPr>
          <a:xfrm>
            <a:off x="0" y="0"/>
            <a:ext cx="1335140" cy="9144793"/>
          </a:xfrm>
          <a:prstGeom prst="rect">
            <a:avLst/>
          </a:prstGeom>
        </p:spPr>
      </p:pic>
      <p:pic>
        <p:nvPicPr>
          <p:cNvPr id="4" name="Imagen 3"/>
          <p:cNvPicPr>
            <a:picLocks noChangeAspect="1"/>
          </p:cNvPicPr>
          <p:nvPr/>
        </p:nvPicPr>
        <p:blipFill>
          <a:blip r:embed="rId4"/>
          <a:stretch>
            <a:fillRect/>
          </a:stretch>
        </p:blipFill>
        <p:spPr>
          <a:xfrm>
            <a:off x="1343025" y="1417086"/>
            <a:ext cx="5323535" cy="1305599"/>
          </a:xfrm>
          <a:prstGeom prst="rect">
            <a:avLst/>
          </a:prstGeom>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51" name="Line 3"/>
          <p:cNvSpPr/>
          <p:nvPr/>
        </p:nvSpPr>
        <p:spPr>
          <a:xfrm>
            <a:off x="0" y="520560"/>
            <a:ext cx="6858000" cy="0"/>
          </a:xfrm>
          <a:prstGeom prst="line">
            <a:avLst/>
          </a:prstGeom>
          <a:ln w="38160">
            <a:solidFill>
              <a:srgbClr val="000000"/>
            </a:solidFill>
            <a:miter/>
          </a:ln>
        </p:spPr>
        <p:style>
          <a:lnRef idx="0">
            <a:scrgbClr r="0" g="0" b="0"/>
          </a:lnRef>
          <a:fillRef idx="0">
            <a:scrgbClr r="0" g="0" b="0"/>
          </a:fillRef>
          <a:effectRef idx="0">
            <a:scrgbClr r="0" g="0" b="0"/>
          </a:effectRef>
          <a:fontRef idx="minor"/>
        </p:style>
        <p:txBody>
          <a:bodyPr/>
          <a:lstStyle/>
          <a:p>
            <a:endParaRPr lang="es-MX"/>
          </a:p>
        </p:txBody>
      </p:sp>
      <p:sp>
        <p:nvSpPr>
          <p:cNvPr id="52" name="CustomShape 4"/>
          <p:cNvSpPr/>
          <p:nvPr/>
        </p:nvSpPr>
        <p:spPr>
          <a:xfrm>
            <a:off x="1571760" y="1063800"/>
            <a:ext cx="5078160" cy="757728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Introducción			 		1</a:t>
            </a: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Directorio					2</a:t>
            </a: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Legislación o Base legal				3</a:t>
            </a: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Misión					4</a:t>
            </a: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Código de Ética			</a:t>
            </a:r>
            <a:r>
              <a:rPr lang="es-ES" sz="1700" b="1" strike="noStrike" spc="-1" dirty="0" smtClean="0">
                <a:solidFill>
                  <a:srgbClr val="000000"/>
                </a:solidFill>
                <a:uFill>
                  <a:solidFill>
                    <a:srgbClr val="FFFFFF"/>
                  </a:solidFill>
                </a:uFill>
                <a:latin typeface="Literata" pitchFamily="2" charset="0"/>
              </a:rPr>
              <a:t>	5</a:t>
            </a: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Estructura Orgánica				6</a:t>
            </a: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Organigrama					7</a:t>
            </a: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Descripción de Funciones				8             </a:t>
            </a: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Autorización			                              	9	</a:t>
            </a: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Arial"/>
              <a:buChar char="•"/>
            </a:pPr>
            <a:endParaRPr lang="es-MX" sz="1700" b="0" strike="noStrike" spc="-1" dirty="0">
              <a:solidFill>
                <a:srgbClr val="000000"/>
              </a:solidFill>
              <a:uFill>
                <a:solidFill>
                  <a:srgbClr val="FFFFFF"/>
                </a:solidFill>
              </a:uFill>
              <a:latin typeface="Literata" pitchFamily="2" charset="0"/>
            </a:endParaRPr>
          </a:p>
          <a:p>
            <a:pPr>
              <a:lnSpc>
                <a:spcPct val="100000"/>
              </a:lnSpc>
              <a:buClr>
                <a:srgbClr val="000000"/>
              </a:buClr>
              <a:buFont typeface="Wingdings" charset="2"/>
              <a:buChar char=""/>
            </a:pPr>
            <a:r>
              <a:rPr lang="es-ES" sz="1700" b="1" strike="noStrike" spc="-1" dirty="0">
                <a:solidFill>
                  <a:srgbClr val="000000"/>
                </a:solidFill>
                <a:uFill>
                  <a:solidFill>
                    <a:srgbClr val="FFFFFF"/>
                  </a:solidFill>
                </a:uFill>
                <a:latin typeface="Literata" pitchFamily="2" charset="0"/>
              </a:rPr>
              <a:t>Control de  Actualizaciones				10</a:t>
            </a:r>
          </a:p>
          <a:p>
            <a:pPr>
              <a:lnSpc>
                <a:spcPct val="100000"/>
              </a:lnSpc>
              <a:buClr>
                <a:srgbClr val="000000"/>
              </a:buClr>
              <a:buFont typeface="Wingdings" charset="2"/>
              <a:buChar char=""/>
            </a:pPr>
            <a:endParaRPr lang="es-ES" sz="1600" b="1" spc="-1" dirty="0">
              <a:solidFill>
                <a:srgbClr val="000000"/>
              </a:solidFill>
              <a:uFill>
                <a:solidFill>
                  <a:srgbClr val="FFFFFF"/>
                </a:solidFill>
              </a:uFill>
              <a:latin typeface="Literata" pitchFamily="2" charset="0"/>
            </a:endParaRPr>
          </a:p>
          <a:p>
            <a:pPr>
              <a:lnSpc>
                <a:spcPct val="100000"/>
              </a:lnSpc>
              <a:buClr>
                <a:srgbClr val="000000"/>
              </a:buClr>
            </a:pPr>
            <a:endParaRPr lang="es-ES" sz="1600" b="1" spc="-1" dirty="0">
              <a:solidFill>
                <a:srgbClr val="000000"/>
              </a:solidFill>
              <a:uFill>
                <a:solidFill>
                  <a:srgbClr val="FFFFFF"/>
                </a:solidFill>
              </a:uFill>
              <a:latin typeface="Literata" pitchFamily="2" charset="0"/>
            </a:endParaRPr>
          </a:p>
        </p:txBody>
      </p:sp>
      <p:sp>
        <p:nvSpPr>
          <p:cNvPr id="53" name="CustomShape 5"/>
          <p:cNvSpPr/>
          <p:nvPr/>
        </p:nvSpPr>
        <p:spPr>
          <a:xfrm>
            <a:off x="5839920" y="764641"/>
            <a:ext cx="810000" cy="27648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wrap="none" lIns="90000" tIns="46800" rIns="90000" bIns="46800"/>
          <a:lstStyle/>
          <a:p>
            <a:pPr>
              <a:lnSpc>
                <a:spcPct val="100000"/>
              </a:lnSpc>
            </a:pPr>
            <a:r>
              <a:rPr lang="es-ES" b="1" i="1" strike="noStrike" spc="-1" dirty="0">
                <a:solidFill>
                  <a:srgbClr val="000000"/>
                </a:solidFill>
                <a:uFill>
                  <a:solidFill>
                    <a:srgbClr val="FFFFFF"/>
                  </a:solidFill>
                </a:uFill>
                <a:latin typeface="Literata"/>
              </a:rPr>
              <a:t>Sección</a:t>
            </a:r>
            <a:r>
              <a:rPr lang="es-ES" sz="1200" b="1" i="1" strike="noStrike" spc="-1" dirty="0">
                <a:solidFill>
                  <a:srgbClr val="000000"/>
                </a:solidFill>
                <a:uFill>
                  <a:solidFill>
                    <a:srgbClr val="FFFFFF"/>
                  </a:solidFill>
                </a:uFill>
                <a:latin typeface="Arial"/>
              </a:rPr>
              <a:t> </a:t>
            </a:r>
            <a:endParaRPr lang="es-MX" sz="1800" b="0" strike="noStrike" spc="-1" dirty="0">
              <a:solidFill>
                <a:srgbClr val="000000"/>
              </a:solidFill>
              <a:uFill>
                <a:solidFill>
                  <a:srgbClr val="FFFFFF"/>
                </a:solidFill>
              </a:uFill>
              <a:latin typeface="Arial"/>
            </a:endParaRPr>
          </a:p>
        </p:txBody>
      </p:sp>
      <p:sp>
        <p:nvSpPr>
          <p:cNvPr id="50" name="CustomShape 2"/>
          <p:cNvSpPr/>
          <p:nvPr/>
        </p:nvSpPr>
        <p:spPr>
          <a:xfrm>
            <a:off x="3240" y="54000"/>
            <a:ext cx="1709280" cy="39888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wrap="none" lIns="90000" tIns="46800" rIns="90000" bIns="46800"/>
          <a:lstStyle/>
          <a:p>
            <a:pPr>
              <a:lnSpc>
                <a:spcPct val="100000"/>
              </a:lnSpc>
            </a:pPr>
            <a:r>
              <a:rPr lang="es-ES" sz="2600" b="1" i="1" strike="noStrike" spc="-1" dirty="0">
                <a:solidFill>
                  <a:srgbClr val="000000"/>
                </a:solidFill>
                <a:uFill>
                  <a:solidFill>
                    <a:srgbClr val="FFFFFF"/>
                  </a:solidFill>
                </a:uFill>
                <a:latin typeface="Literata" pitchFamily="2" charset="0"/>
              </a:rPr>
              <a:t>CONTENIDO</a:t>
            </a:r>
            <a:endParaRPr lang="es-MX" sz="2600" b="0" i="1"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76320"/>
            <a:ext cx="1335140" cy="9144793"/>
          </a:xfrm>
          <a:prstGeom prst="rect">
            <a:avLst/>
          </a:prstGeom>
        </p:spPr>
      </p:pic>
      <p:sp>
        <p:nvSpPr>
          <p:cNvPr id="56"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57" name="CustomShape 4"/>
          <p:cNvSpPr/>
          <p:nvPr/>
        </p:nvSpPr>
        <p:spPr>
          <a:xfrm>
            <a:off x="1335140" y="1141346"/>
            <a:ext cx="5147547" cy="74593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r>
              <a:rPr lang="es-MX" sz="1700" b="0" strike="noStrike" spc="-1" dirty="0">
                <a:solidFill>
                  <a:srgbClr val="000000"/>
                </a:solidFill>
                <a:uFill>
                  <a:solidFill>
                    <a:srgbClr val="FFFFFF"/>
                  </a:solidFill>
                </a:uFill>
                <a:latin typeface="Literata" pitchFamily="2" charset="0"/>
                <a:ea typeface="DejaVu Sans"/>
              </a:rPr>
              <a:t>El presente manual se elaboró con el objeto de que los servidores públicos del Gobierno del Estado cuenten con una fuente de información que les permita conocer la organización </a:t>
            </a:r>
            <a:r>
              <a:rPr lang="es-MX" sz="1700" b="1" i="1" u="sng" strike="noStrike" spc="-1" dirty="0">
                <a:solidFill>
                  <a:srgbClr val="000000"/>
                </a:solidFill>
                <a:uFill>
                  <a:solidFill>
                    <a:srgbClr val="FFFFFF"/>
                  </a:solidFill>
                </a:uFill>
                <a:latin typeface="Literata" pitchFamily="2" charset="0"/>
                <a:ea typeface="DejaVu Sans"/>
              </a:rPr>
              <a:t>del Consejo Estatal de Población,</a:t>
            </a:r>
            <a:r>
              <a:rPr lang="es-MX" sz="1700" b="1" i="1" strike="noStrike" spc="-1" dirty="0">
                <a:solidFill>
                  <a:srgbClr val="000000"/>
                </a:solidFill>
                <a:uFill>
                  <a:solidFill>
                    <a:srgbClr val="FFFFFF"/>
                  </a:solidFill>
                </a:uFill>
                <a:latin typeface="Literata" pitchFamily="2" charset="0"/>
                <a:ea typeface="DejaVu Sans"/>
              </a:rPr>
              <a:t> </a:t>
            </a:r>
            <a:r>
              <a:rPr lang="es-MX" sz="1700" b="0" strike="noStrike" spc="-1" dirty="0">
                <a:solidFill>
                  <a:srgbClr val="000000"/>
                </a:solidFill>
                <a:uFill>
                  <a:solidFill>
                    <a:srgbClr val="FFFFFF"/>
                  </a:solidFill>
                </a:uFill>
                <a:latin typeface="Literata" pitchFamily="2" charset="0"/>
                <a:ea typeface="DejaVu Sans"/>
              </a:rPr>
              <a:t> así como las funciones a su cargo.</a:t>
            </a:r>
            <a:endParaRPr lang="es-MX" sz="1700" b="0" strike="noStrike" spc="-1" dirty="0">
              <a:solidFill>
                <a:srgbClr val="000000"/>
              </a:solidFill>
              <a:uFill>
                <a:solidFill>
                  <a:srgbClr val="FFFFFF"/>
                </a:solidFill>
              </a:uFill>
              <a:latin typeface="Literata" pitchFamily="2" charset="0"/>
            </a:endParaRPr>
          </a:p>
          <a:p>
            <a:pPr algn="just"/>
            <a:endParaRPr lang="es-MX" sz="1700" b="0" strike="noStrike" spc="-1" dirty="0">
              <a:solidFill>
                <a:srgbClr val="000000"/>
              </a:solidFill>
              <a:uFill>
                <a:solidFill>
                  <a:srgbClr val="FFFFFF"/>
                </a:solidFill>
              </a:uFill>
              <a:latin typeface="Literata" pitchFamily="2" charset="0"/>
            </a:endParaRPr>
          </a:p>
          <a:p>
            <a:pPr algn="just"/>
            <a:r>
              <a:rPr lang="es-MX" sz="1700" b="0" strike="noStrike" spc="-1" dirty="0">
                <a:solidFill>
                  <a:srgbClr val="000000"/>
                </a:solidFill>
                <a:uFill>
                  <a:solidFill>
                    <a:srgbClr val="FFFFFF"/>
                  </a:solidFill>
                </a:uFill>
                <a:latin typeface="Literata" pitchFamily="2" charset="0"/>
                <a:ea typeface="DejaVu Sans"/>
              </a:rPr>
              <a:t>Este documento presenta la Estructura Orgánica actualizada y autorizada, el marco jurídico en el que sustentan su actualización y funcionamiento, los objetivos que tienen encomendados y la descripción de las funciones que debe realizar para alcanzarlos.</a:t>
            </a:r>
            <a:endParaRPr lang="es-MX" sz="1700" b="0" strike="noStrike" spc="-1" dirty="0">
              <a:solidFill>
                <a:srgbClr val="000000"/>
              </a:solidFill>
              <a:uFill>
                <a:solidFill>
                  <a:srgbClr val="FFFFFF"/>
                </a:solidFill>
              </a:uFill>
              <a:latin typeface="Literata" pitchFamily="2" charset="0"/>
            </a:endParaRPr>
          </a:p>
          <a:p>
            <a:pPr algn="just"/>
            <a:endParaRPr lang="es-MX" sz="1700" b="0" strike="noStrike" spc="-1" dirty="0">
              <a:solidFill>
                <a:srgbClr val="000000"/>
              </a:solidFill>
              <a:uFill>
                <a:solidFill>
                  <a:srgbClr val="FFFFFF"/>
                </a:solidFill>
              </a:uFill>
              <a:latin typeface="Literata" pitchFamily="2" charset="0"/>
            </a:endParaRPr>
          </a:p>
          <a:p>
            <a:pPr algn="just"/>
            <a:r>
              <a:rPr lang="es-MX" sz="1700" b="0" strike="noStrike" spc="-1" dirty="0">
                <a:solidFill>
                  <a:srgbClr val="000000"/>
                </a:solidFill>
                <a:uFill>
                  <a:solidFill>
                    <a:srgbClr val="FFFFFF"/>
                  </a:solidFill>
                </a:uFill>
                <a:latin typeface="Literata" pitchFamily="2" charset="0"/>
                <a:ea typeface="DejaVu Sans"/>
              </a:rPr>
              <a:t>Además, el Manual de Organización facilita a los empleados y funcionarios el conocimiento de sus obligaciones en el ámbito de su competencia; así mismo ayuda entre otras cosas, a integrar y orientar al nuevo personal y es un instrumento valioso de datos para estudios de productividad, reorganización y de recursos humanos.</a:t>
            </a:r>
            <a:endParaRPr lang="es-MX" sz="1700" b="0" strike="noStrike" spc="-1" dirty="0">
              <a:solidFill>
                <a:srgbClr val="000000"/>
              </a:solidFill>
              <a:uFill>
                <a:solidFill>
                  <a:srgbClr val="FFFFFF"/>
                </a:solidFill>
              </a:uFill>
              <a:latin typeface="Literata" pitchFamily="2" charset="0"/>
            </a:endParaRPr>
          </a:p>
          <a:p>
            <a:pPr algn="just"/>
            <a:endParaRPr lang="es-MX" sz="1700" b="0" strike="noStrike" spc="-1" dirty="0">
              <a:solidFill>
                <a:srgbClr val="000000"/>
              </a:solidFill>
              <a:uFill>
                <a:solidFill>
                  <a:srgbClr val="FFFFFF"/>
                </a:solidFill>
              </a:uFill>
              <a:latin typeface="Literata" pitchFamily="2" charset="0"/>
            </a:endParaRPr>
          </a:p>
          <a:p>
            <a:pPr algn="just"/>
            <a:r>
              <a:rPr lang="es-MX" sz="1700" b="0" strike="noStrike" spc="-1" dirty="0">
                <a:solidFill>
                  <a:srgbClr val="000000"/>
                </a:solidFill>
                <a:uFill>
                  <a:solidFill>
                    <a:srgbClr val="FFFFFF"/>
                  </a:solidFill>
                </a:uFill>
                <a:latin typeface="Literata" pitchFamily="2" charset="0"/>
                <a:ea typeface="DejaVu Sans"/>
              </a:rPr>
              <a:t>La aplicación del presente manual es únicamente para el personal que integra el </a:t>
            </a:r>
            <a:r>
              <a:rPr lang="es-MX" sz="1700" b="1" i="1" u="sng" strike="noStrike" spc="-1" dirty="0">
                <a:solidFill>
                  <a:srgbClr val="000000"/>
                </a:solidFill>
                <a:uFill>
                  <a:solidFill>
                    <a:srgbClr val="FFFFFF"/>
                  </a:solidFill>
                </a:uFill>
                <a:latin typeface="Literata" pitchFamily="2" charset="0"/>
                <a:ea typeface="DejaVu Sans"/>
              </a:rPr>
              <a:t>Consejo Estatal de Población</a:t>
            </a:r>
            <a:r>
              <a:rPr lang="es-MX" sz="1700" b="1" i="1" strike="noStrike" spc="-1" dirty="0">
                <a:solidFill>
                  <a:srgbClr val="000000"/>
                </a:solidFill>
                <a:uFill>
                  <a:solidFill>
                    <a:srgbClr val="FFFFFF"/>
                  </a:solidFill>
                </a:uFill>
                <a:latin typeface="Literata" pitchFamily="2" charset="0"/>
                <a:ea typeface="DejaVu Sans"/>
              </a:rPr>
              <a:t>,</a:t>
            </a:r>
            <a:r>
              <a:rPr lang="es-MX" sz="1700" b="0" strike="noStrike" spc="-1" dirty="0">
                <a:solidFill>
                  <a:srgbClr val="000000"/>
                </a:solidFill>
                <a:uFill>
                  <a:solidFill>
                    <a:srgbClr val="FFFFFF"/>
                  </a:solidFill>
                </a:uFill>
                <a:latin typeface="Literata" pitchFamily="2" charset="0"/>
                <a:ea typeface="DejaVu Sans"/>
              </a:rPr>
              <a:t> será el mismo el responsable de actualizar o modificar su contenido.  </a:t>
            </a:r>
            <a:endParaRPr lang="es-MX" sz="1700" b="0" strike="noStrike" spc="-1" dirty="0">
              <a:solidFill>
                <a:srgbClr val="000000"/>
              </a:solidFill>
              <a:uFill>
                <a:solidFill>
                  <a:srgbClr val="FFFFFF"/>
                </a:solidFill>
              </a:uFill>
              <a:latin typeface="Literata" pitchFamily="2" charset="0"/>
            </a:endParaRPr>
          </a:p>
          <a:p>
            <a:pPr algn="just"/>
            <a:endParaRPr lang="es-MX" sz="1700" b="0" strike="noStrike" spc="-1" dirty="0">
              <a:solidFill>
                <a:srgbClr val="000000"/>
              </a:solidFill>
              <a:uFill>
                <a:solidFill>
                  <a:srgbClr val="FFFFFF"/>
                </a:solidFill>
              </a:uFill>
              <a:latin typeface="Literata" pitchFamily="2" charset="0"/>
            </a:endParaRPr>
          </a:p>
          <a:p>
            <a:pPr algn="just"/>
            <a:r>
              <a:rPr lang="es-MX" sz="1700" b="0" strike="noStrike" spc="-1" dirty="0">
                <a:solidFill>
                  <a:srgbClr val="000000"/>
                </a:solidFill>
                <a:uFill>
                  <a:solidFill>
                    <a:srgbClr val="FFFFFF"/>
                  </a:solidFill>
                </a:uFill>
                <a:latin typeface="Literata" pitchFamily="2" charset="0"/>
                <a:ea typeface="DejaVu Sans"/>
              </a:rPr>
              <a:t>Dada la naturaleza dinámica de Gobierno del Estado, es necesario que cualquier cambio que se presente en la organización de las áreas, se comunique a la brevedad, a la Dirección de Organización y Métodos de Oficialía Mayor, con el objeto de revisarlos y mantener actualizada la Estructura Orgánica de la Administración Pública Estatal.</a:t>
            </a:r>
            <a:endParaRPr lang="es-MX" sz="1700" b="0" strike="noStrike" spc="-1" dirty="0">
              <a:solidFill>
                <a:srgbClr val="000000"/>
              </a:solidFill>
              <a:uFill>
                <a:solidFill>
                  <a:srgbClr val="FFFFFF"/>
                </a:solidFill>
              </a:uFill>
              <a:latin typeface="Literata" pitchFamily="2" charset="0"/>
            </a:endParaRPr>
          </a:p>
        </p:txBody>
      </p:sp>
      <p:sp>
        <p:nvSpPr>
          <p:cNvPr id="55" name="CustomShape 2"/>
          <p:cNvSpPr/>
          <p:nvPr/>
        </p:nvSpPr>
        <p:spPr>
          <a:xfrm>
            <a:off x="86400" y="76320"/>
            <a:ext cx="2162880" cy="39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s-MX" sz="2800" b="1" i="1" strike="noStrike" spc="-1" dirty="0">
                <a:solidFill>
                  <a:srgbClr val="000000"/>
                </a:solidFill>
                <a:uFill>
                  <a:solidFill>
                    <a:srgbClr val="FFFFFF"/>
                  </a:solidFill>
                </a:uFill>
                <a:latin typeface="Literata" pitchFamily="2" charset="0"/>
                <a:ea typeface="DejaVu Sans"/>
              </a:rPr>
              <a:t>INTRODUCCIÓN</a:t>
            </a:r>
            <a:endParaRPr lang="es-MX" sz="2800" b="0" i="1"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793"/>
            <a:ext cx="1335140" cy="9144793"/>
          </a:xfrm>
          <a:prstGeom prst="rect">
            <a:avLst/>
          </a:prstGeom>
        </p:spPr>
      </p:pic>
      <p:sp>
        <p:nvSpPr>
          <p:cNvPr id="60"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61" name="CustomShape 4"/>
          <p:cNvSpPr/>
          <p:nvPr/>
        </p:nvSpPr>
        <p:spPr>
          <a:xfrm>
            <a:off x="1657440" y="1066680"/>
            <a:ext cx="4716064" cy="294576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20000"/>
              </a:lnSpc>
            </a:pPr>
            <a:r>
              <a:rPr lang="es-MX" sz="1700" b="1" strike="noStrike" spc="-1" dirty="0">
                <a:solidFill>
                  <a:srgbClr val="000000"/>
                </a:solidFill>
                <a:uFill>
                  <a:solidFill>
                    <a:srgbClr val="FFFFFF"/>
                  </a:solidFill>
                </a:uFill>
                <a:latin typeface="Literata" pitchFamily="2" charset="0"/>
                <a:ea typeface="DejaVu Sans"/>
              </a:rPr>
              <a:t>SECRETARÍA TÉCNICA DEL CONSEJO ESTATAL DE POBLACIÓN</a:t>
            </a:r>
            <a:endParaRPr lang="es-MX" sz="1700" b="0" strike="noStrike" spc="-1" dirty="0">
              <a:solidFill>
                <a:srgbClr val="000000"/>
              </a:solidFill>
              <a:uFill>
                <a:solidFill>
                  <a:srgbClr val="FFFFFF"/>
                </a:solidFill>
              </a:uFill>
              <a:latin typeface="Literata" pitchFamily="2" charset="0"/>
            </a:endParaRPr>
          </a:p>
          <a:p>
            <a:pPr>
              <a:lnSpc>
                <a:spcPct val="120000"/>
              </a:lnSpc>
            </a:pPr>
            <a:r>
              <a:rPr lang="es-MX" sz="1700" b="0" strike="noStrike" spc="-1" dirty="0">
                <a:solidFill>
                  <a:srgbClr val="000000"/>
                </a:solidFill>
                <a:uFill>
                  <a:solidFill>
                    <a:srgbClr val="FFFFFF"/>
                  </a:solidFill>
                </a:uFill>
                <a:latin typeface="Literata" pitchFamily="2" charset="0"/>
                <a:ea typeface="DejaVu Sans"/>
              </a:rPr>
              <a:t>Mayra Edith Velázquez Loera</a:t>
            </a:r>
            <a:endParaRPr lang="es-MX" sz="1700" b="0" strike="noStrike" spc="-1" dirty="0">
              <a:solidFill>
                <a:srgbClr val="000000"/>
              </a:solidFill>
              <a:uFill>
                <a:solidFill>
                  <a:srgbClr val="FFFFFF"/>
                </a:solidFill>
              </a:uFill>
              <a:latin typeface="Literata" pitchFamily="2" charset="0"/>
            </a:endParaRPr>
          </a:p>
          <a:p>
            <a:pPr>
              <a:lnSpc>
                <a:spcPct val="120000"/>
              </a:lnSpc>
            </a:pPr>
            <a:endParaRPr lang="es-MX" sz="1700" b="0" strike="noStrike" spc="-1" dirty="0">
              <a:solidFill>
                <a:srgbClr val="000000"/>
              </a:solidFill>
              <a:uFill>
                <a:solidFill>
                  <a:srgbClr val="FFFFFF"/>
                </a:solidFill>
              </a:uFill>
              <a:latin typeface="Literata" pitchFamily="2" charset="0"/>
            </a:endParaRPr>
          </a:p>
          <a:p>
            <a:pPr>
              <a:lnSpc>
                <a:spcPct val="120000"/>
              </a:lnSpc>
            </a:pPr>
            <a:r>
              <a:rPr lang="es-MX" sz="1700" b="1" strike="noStrike" spc="-1" dirty="0">
                <a:solidFill>
                  <a:srgbClr val="000000"/>
                </a:solidFill>
                <a:uFill>
                  <a:solidFill>
                    <a:srgbClr val="FFFFFF"/>
                  </a:solidFill>
                </a:uFill>
                <a:latin typeface="Literata" pitchFamily="2" charset="0"/>
                <a:ea typeface="DejaVu Sans"/>
              </a:rPr>
              <a:t>COORDINACIÓN  INTERINSTITUCIONAL</a:t>
            </a:r>
            <a:endParaRPr lang="es-MX" sz="1700" b="0" strike="noStrike" spc="-1" dirty="0">
              <a:solidFill>
                <a:srgbClr val="000000"/>
              </a:solidFill>
              <a:uFill>
                <a:solidFill>
                  <a:srgbClr val="FFFFFF"/>
                </a:solidFill>
              </a:uFill>
              <a:latin typeface="Literata" pitchFamily="2" charset="0"/>
            </a:endParaRPr>
          </a:p>
          <a:p>
            <a:pPr>
              <a:lnSpc>
                <a:spcPct val="120000"/>
              </a:lnSpc>
            </a:pPr>
            <a:r>
              <a:rPr lang="es-MX" sz="1700" b="0" strike="noStrike" spc="-1" dirty="0">
                <a:solidFill>
                  <a:srgbClr val="000000"/>
                </a:solidFill>
                <a:uFill>
                  <a:solidFill>
                    <a:srgbClr val="FFFFFF"/>
                  </a:solidFill>
                </a:uFill>
                <a:latin typeface="Literata" pitchFamily="2" charset="0"/>
                <a:ea typeface="DejaVu Sans"/>
              </a:rPr>
              <a:t>Raymundo Roberto Ramírez Urbina</a:t>
            </a:r>
            <a:endParaRPr lang="es-MX" sz="1700" b="0" strike="noStrike" spc="-1" dirty="0">
              <a:solidFill>
                <a:srgbClr val="000000"/>
              </a:solidFill>
              <a:uFill>
                <a:solidFill>
                  <a:srgbClr val="FFFFFF"/>
                </a:solidFill>
              </a:uFill>
              <a:latin typeface="Literata" pitchFamily="2" charset="0"/>
            </a:endParaRPr>
          </a:p>
          <a:p>
            <a:pPr>
              <a:lnSpc>
                <a:spcPct val="120000"/>
              </a:lnSpc>
            </a:pPr>
            <a:endParaRPr lang="es-MX" sz="1700" b="0" strike="noStrike" spc="-1" dirty="0">
              <a:solidFill>
                <a:srgbClr val="000000"/>
              </a:solidFill>
              <a:uFill>
                <a:solidFill>
                  <a:srgbClr val="FFFFFF"/>
                </a:solidFill>
              </a:uFill>
              <a:latin typeface="Literata" pitchFamily="2" charset="0"/>
            </a:endParaRPr>
          </a:p>
          <a:p>
            <a:pPr>
              <a:lnSpc>
                <a:spcPct val="120000"/>
              </a:lnSpc>
            </a:pPr>
            <a:r>
              <a:rPr lang="es-MX" sz="1700" b="1" strike="noStrike" spc="-1" dirty="0">
                <a:solidFill>
                  <a:srgbClr val="000000"/>
                </a:solidFill>
                <a:uFill>
                  <a:solidFill>
                    <a:srgbClr val="FFFFFF"/>
                  </a:solidFill>
                </a:uFill>
                <a:latin typeface="Literata" pitchFamily="2" charset="0"/>
                <a:ea typeface="DejaVu Sans"/>
              </a:rPr>
              <a:t>ESTADÍSTICA POBLACIONAL   </a:t>
            </a:r>
            <a:endParaRPr lang="es-MX" sz="1700" b="0" strike="noStrike" spc="-1" dirty="0">
              <a:solidFill>
                <a:srgbClr val="000000"/>
              </a:solidFill>
              <a:uFill>
                <a:solidFill>
                  <a:srgbClr val="FFFFFF"/>
                </a:solidFill>
              </a:uFill>
              <a:latin typeface="Literata" pitchFamily="2" charset="0"/>
            </a:endParaRPr>
          </a:p>
          <a:p>
            <a:pPr>
              <a:lnSpc>
                <a:spcPct val="120000"/>
              </a:lnSpc>
            </a:pPr>
            <a:endParaRPr lang="es-MX" sz="1900" b="0" strike="noStrike" spc="-1" dirty="0">
              <a:solidFill>
                <a:srgbClr val="000000"/>
              </a:solidFill>
              <a:uFill>
                <a:solidFill>
                  <a:srgbClr val="FFFFFF"/>
                </a:solidFill>
              </a:uFill>
              <a:latin typeface="Literata" pitchFamily="2" charset="0"/>
            </a:endParaRPr>
          </a:p>
          <a:p>
            <a:pPr>
              <a:lnSpc>
                <a:spcPct val="120000"/>
              </a:lnSpc>
            </a:pPr>
            <a:endParaRPr lang="es-MX" sz="1200" b="0" strike="noStrike" spc="-1" dirty="0">
              <a:solidFill>
                <a:srgbClr val="000000"/>
              </a:solidFill>
              <a:uFill>
                <a:solidFill>
                  <a:srgbClr val="FFFFFF"/>
                </a:solidFill>
              </a:uFill>
              <a:latin typeface="Literata" pitchFamily="2" charset="0"/>
            </a:endParaRPr>
          </a:p>
          <a:p>
            <a:pPr>
              <a:lnSpc>
                <a:spcPct val="120000"/>
              </a:lnSpc>
            </a:pPr>
            <a:endParaRPr lang="es-MX" sz="1200" b="0" strike="noStrike" spc="-1" dirty="0">
              <a:solidFill>
                <a:srgbClr val="000000"/>
              </a:solidFill>
              <a:uFill>
                <a:solidFill>
                  <a:srgbClr val="FFFFFF"/>
                </a:solidFill>
              </a:uFill>
              <a:latin typeface="Literata" pitchFamily="2" charset="0"/>
            </a:endParaRPr>
          </a:p>
          <a:p>
            <a:pPr>
              <a:lnSpc>
                <a:spcPct val="120000"/>
              </a:lnSpc>
            </a:pPr>
            <a:endParaRPr lang="es-MX" sz="1200" b="0" strike="noStrike" spc="-1" dirty="0">
              <a:solidFill>
                <a:srgbClr val="000000"/>
              </a:solidFill>
              <a:uFill>
                <a:solidFill>
                  <a:srgbClr val="FFFFFF"/>
                </a:solidFill>
              </a:uFill>
              <a:latin typeface="Literata" pitchFamily="2" charset="0"/>
            </a:endParaRPr>
          </a:p>
          <a:p>
            <a:pPr>
              <a:lnSpc>
                <a:spcPct val="120000"/>
              </a:lnSpc>
            </a:pPr>
            <a:endParaRPr lang="es-MX" sz="1200" b="0" strike="noStrike" spc="-1" dirty="0">
              <a:solidFill>
                <a:srgbClr val="000000"/>
              </a:solidFill>
              <a:uFill>
                <a:solidFill>
                  <a:srgbClr val="FFFFFF"/>
                </a:solidFill>
              </a:uFill>
              <a:latin typeface="Literata" pitchFamily="2" charset="0"/>
            </a:endParaRPr>
          </a:p>
        </p:txBody>
      </p:sp>
      <p:sp>
        <p:nvSpPr>
          <p:cNvPr id="59" name="CustomShape 2"/>
          <p:cNvSpPr/>
          <p:nvPr/>
        </p:nvSpPr>
        <p:spPr>
          <a:xfrm>
            <a:off x="86040" y="50760"/>
            <a:ext cx="2479680" cy="39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s-MX" sz="2800" b="1" i="1" strike="noStrike" spc="-1" dirty="0">
                <a:solidFill>
                  <a:srgbClr val="000000"/>
                </a:solidFill>
                <a:uFill>
                  <a:solidFill>
                    <a:srgbClr val="FFFFFF"/>
                  </a:solidFill>
                </a:uFill>
                <a:latin typeface="Literata"/>
                <a:ea typeface="DejaVu Sans"/>
              </a:rPr>
              <a:t>DIRECTORIO </a:t>
            </a:r>
            <a:endParaRPr lang="es-MX" sz="2800" b="0" strike="noStrike" spc="-1" dirty="0">
              <a:solidFill>
                <a:srgbClr val="000000"/>
              </a:solidFill>
              <a:uFill>
                <a:solidFill>
                  <a:srgbClr val="FFFFFF"/>
                </a:solidFill>
              </a:uFill>
              <a:latin typeface="Literata"/>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64"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7" name="Text Box 44"/>
          <p:cNvSpPr txBox="1">
            <a:spLocks noChangeArrowheads="1"/>
          </p:cNvSpPr>
          <p:nvPr/>
        </p:nvSpPr>
        <p:spPr bwMode="auto">
          <a:xfrm>
            <a:off x="1335140" y="978120"/>
            <a:ext cx="5086350" cy="7012176"/>
          </a:xfrm>
          <a:prstGeom prst="rect">
            <a:avLst/>
          </a:prstGeom>
          <a:noFill/>
          <a:ln w="9525">
            <a:noFill/>
            <a:miter lim="800000"/>
            <a:headEnd/>
            <a:tailEnd/>
          </a:ln>
        </p:spPr>
        <p:txBody>
          <a:bodyPr wrap="square">
            <a:spAutoFit/>
          </a:bodyPr>
          <a:lstStyle/>
          <a:p>
            <a:pPr marL="180975" indent="-180975" algn="just" eaLnBrk="0" fontAlgn="base" hangingPunct="0">
              <a:spcBef>
                <a:spcPct val="0"/>
              </a:spcBef>
              <a:spcAft>
                <a:spcPct val="0"/>
              </a:spcAft>
            </a:pPr>
            <a:r>
              <a:rPr lang="es-ES_tradnl" sz="1700" b="1" i="1" dirty="0">
                <a:solidFill>
                  <a:srgbClr val="000000"/>
                </a:solidFill>
                <a:latin typeface="Literata" pitchFamily="2" charset="0"/>
              </a:rPr>
              <a:t>   </a:t>
            </a:r>
            <a:r>
              <a:rPr lang="es-ES_tradnl" sz="1700" b="1" i="1" dirty="0" smtClean="0">
                <a:solidFill>
                  <a:srgbClr val="000000"/>
                </a:solidFill>
                <a:latin typeface="Literata" pitchFamily="2" charset="0"/>
              </a:rPr>
              <a:t>Los </a:t>
            </a:r>
            <a:r>
              <a:rPr lang="es-ES_tradnl" sz="1700" b="1" i="1" dirty="0">
                <a:solidFill>
                  <a:srgbClr val="000000"/>
                </a:solidFill>
                <a:latin typeface="Literata" pitchFamily="2" charset="0"/>
              </a:rPr>
              <a:t>ordenamientos o normas jurídicas que rigen la operación del Consejo Estatal de Población, son los siguientes:</a:t>
            </a:r>
          </a:p>
          <a:p>
            <a:pPr marL="180975" indent="-180975" algn="just" eaLnBrk="0" fontAlgn="base" hangingPunct="0">
              <a:spcBef>
                <a:spcPct val="0"/>
              </a:spcBef>
              <a:spcAft>
                <a:spcPct val="0"/>
              </a:spcAft>
              <a:buFontTx/>
              <a:buChar char="•"/>
            </a:pPr>
            <a:endParaRPr lang="es-ES_tradnl" sz="1700" i="1" dirty="0">
              <a:latin typeface="Literata" pitchFamily="2" charset="0"/>
            </a:endParaRPr>
          </a:p>
          <a:p>
            <a:pPr marL="180975" indent="-180975" algn="just" eaLnBrk="0" fontAlgn="base" hangingPunct="0">
              <a:spcBef>
                <a:spcPct val="0"/>
              </a:spcBef>
              <a:spcAft>
                <a:spcPct val="0"/>
              </a:spcAft>
              <a:buFontTx/>
              <a:buChar char="•"/>
            </a:pPr>
            <a:r>
              <a:rPr lang="es-ES_tradnl" sz="1700" dirty="0">
                <a:latin typeface="Literata" pitchFamily="2" charset="0"/>
              </a:rPr>
              <a:t>Constitución Política de los Estados Unidos Mexicanos.</a:t>
            </a:r>
          </a:p>
          <a:p>
            <a:pPr marL="180975" indent="-180975" algn="just" eaLnBrk="0" fontAlgn="base" hangingPunct="0">
              <a:spcBef>
                <a:spcPct val="0"/>
              </a:spcBef>
              <a:spcAft>
                <a:spcPct val="0"/>
              </a:spcAft>
              <a:buFontTx/>
              <a:buChar char="•"/>
            </a:pPr>
            <a:endParaRPr lang="es-ES_tradnl" sz="1700" dirty="0">
              <a:latin typeface="Literata" pitchFamily="2" charset="0"/>
            </a:endParaRPr>
          </a:p>
          <a:p>
            <a:pPr marL="180975" indent="-180975" algn="just" eaLnBrk="0" fontAlgn="base" hangingPunct="0">
              <a:spcBef>
                <a:spcPct val="0"/>
              </a:spcBef>
              <a:spcAft>
                <a:spcPct val="0"/>
              </a:spcAft>
              <a:buFontTx/>
              <a:buChar char="•"/>
            </a:pPr>
            <a:r>
              <a:rPr lang="es-ES_tradnl" sz="1700" dirty="0">
                <a:latin typeface="Literata" pitchFamily="2" charset="0"/>
              </a:rPr>
              <a:t>Constitución Política del Estado Libre y Soberano de San Luis Potosí.</a:t>
            </a:r>
          </a:p>
          <a:p>
            <a:pPr marL="180975" indent="-180975" algn="just" eaLnBrk="0" fontAlgn="base" hangingPunct="0">
              <a:spcBef>
                <a:spcPct val="0"/>
              </a:spcBef>
              <a:spcAft>
                <a:spcPct val="0"/>
              </a:spcAft>
              <a:buFontTx/>
              <a:buChar char="•"/>
            </a:pPr>
            <a:endParaRPr lang="es-ES_tradnl" sz="1700" dirty="0">
              <a:latin typeface="Literata" pitchFamily="2" charset="0"/>
            </a:endParaRPr>
          </a:p>
          <a:p>
            <a:pPr marL="180975" indent="-180975" algn="just" eaLnBrk="0" fontAlgn="base" hangingPunct="0">
              <a:spcBef>
                <a:spcPct val="0"/>
              </a:spcBef>
              <a:spcAft>
                <a:spcPct val="0"/>
              </a:spcAft>
              <a:buFontTx/>
              <a:buChar char="•"/>
            </a:pPr>
            <a:r>
              <a:rPr lang="es-ES_tradnl" sz="1700" dirty="0">
                <a:latin typeface="Literata" pitchFamily="2" charset="0"/>
              </a:rPr>
              <a:t>Ley General de Contabilidad Gubernamental.</a:t>
            </a:r>
          </a:p>
          <a:p>
            <a:pPr marL="180975" indent="-180975" algn="just" eaLnBrk="0" fontAlgn="base" hangingPunct="0">
              <a:spcBef>
                <a:spcPct val="0"/>
              </a:spcBef>
              <a:spcAft>
                <a:spcPct val="0"/>
              </a:spcAft>
              <a:buFontTx/>
              <a:buChar char="•"/>
            </a:pPr>
            <a:endParaRPr lang="es-ES_tradnl" sz="1700" dirty="0">
              <a:latin typeface="Literata" pitchFamily="2" charset="0"/>
            </a:endParaRPr>
          </a:p>
          <a:p>
            <a:pPr marL="180975" indent="-180975" algn="just" eaLnBrk="0" fontAlgn="base" hangingPunct="0">
              <a:spcBef>
                <a:spcPct val="0"/>
              </a:spcBef>
              <a:spcAft>
                <a:spcPct val="0"/>
              </a:spcAft>
              <a:buFontTx/>
              <a:buChar char="•"/>
            </a:pPr>
            <a:r>
              <a:rPr lang="es-ES_tradnl" sz="1700" dirty="0">
                <a:latin typeface="Literata" pitchFamily="2" charset="0"/>
              </a:rPr>
              <a:t>Ley General de Población.</a:t>
            </a:r>
          </a:p>
          <a:p>
            <a:pPr marL="180975" indent="-180975" algn="just" eaLnBrk="0" fontAlgn="base" hangingPunct="0">
              <a:spcBef>
                <a:spcPct val="0"/>
              </a:spcBef>
              <a:spcAft>
                <a:spcPct val="0"/>
              </a:spcAft>
              <a:buFontTx/>
              <a:buChar char="•"/>
            </a:pPr>
            <a:endParaRPr lang="es-ES_tradnl" sz="1700" dirty="0">
              <a:latin typeface="Literata" pitchFamily="2" charset="0"/>
            </a:endParaRPr>
          </a:p>
          <a:p>
            <a:pPr marL="180975" indent="-180975" algn="just" eaLnBrk="0" fontAlgn="base" hangingPunct="0">
              <a:spcBef>
                <a:spcPct val="0"/>
              </a:spcBef>
              <a:spcAft>
                <a:spcPct val="0"/>
              </a:spcAft>
              <a:buFontTx/>
              <a:buChar char="•"/>
            </a:pPr>
            <a:r>
              <a:rPr lang="es-ES_tradnl" sz="1700" dirty="0">
                <a:latin typeface="Literata" pitchFamily="2" charset="0"/>
              </a:rPr>
              <a:t>Ley Orgánica de la Administración Pública del Estado de San Luis Potosí.</a:t>
            </a:r>
          </a:p>
          <a:p>
            <a:pPr algn="just" eaLnBrk="0" fontAlgn="base" hangingPunct="0">
              <a:spcBef>
                <a:spcPct val="0"/>
              </a:spcBef>
              <a:spcAft>
                <a:spcPct val="0"/>
              </a:spcAft>
            </a:pPr>
            <a:endParaRPr lang="es-ES_tradnl" sz="1700" dirty="0">
              <a:latin typeface="Literata" pitchFamily="2" charset="0"/>
            </a:endParaRPr>
          </a:p>
          <a:p>
            <a:pPr marL="180975" indent="-180975" algn="just" eaLnBrk="0" fontAlgn="base" hangingPunct="0">
              <a:spcBef>
                <a:spcPct val="0"/>
              </a:spcBef>
              <a:spcAft>
                <a:spcPct val="0"/>
              </a:spcAft>
              <a:buFontTx/>
              <a:buChar char="•"/>
            </a:pPr>
            <a:r>
              <a:rPr lang="es-ES_tradnl" sz="1700" dirty="0">
                <a:latin typeface="Literata" pitchFamily="2" charset="0"/>
              </a:rPr>
              <a:t>Ley General de Transparencia y Acceso a la Información Pública.</a:t>
            </a:r>
          </a:p>
          <a:p>
            <a:pPr algn="just" eaLnBrk="0" fontAlgn="base" hangingPunct="0">
              <a:spcBef>
                <a:spcPct val="0"/>
              </a:spcBef>
              <a:spcAft>
                <a:spcPct val="0"/>
              </a:spcAft>
            </a:pPr>
            <a:endParaRPr lang="es-ES_tradnl" sz="1700" dirty="0">
              <a:solidFill>
                <a:srgbClr val="000000"/>
              </a:solidFill>
              <a:latin typeface="Literata" pitchFamily="2" charset="0"/>
            </a:endParaRPr>
          </a:p>
          <a:p>
            <a:pPr marL="180975" indent="-180975" algn="just" eaLnBrk="0" fontAlgn="base" hangingPunct="0">
              <a:spcBef>
                <a:spcPct val="0"/>
              </a:spcBef>
              <a:spcAft>
                <a:spcPct val="0"/>
              </a:spcAft>
              <a:buFontTx/>
              <a:buChar char="•"/>
            </a:pPr>
            <a:r>
              <a:rPr lang="es-ES_tradnl" sz="1700" dirty="0">
                <a:latin typeface="Literata" pitchFamily="2" charset="0"/>
              </a:rPr>
              <a:t>Ley de Transparencia y Acceso a la Información Pública del Estado de San Luis Potosí.</a:t>
            </a:r>
          </a:p>
          <a:p>
            <a:pPr marL="180975" indent="-180975" algn="just" eaLnBrk="0" fontAlgn="base" hangingPunct="0">
              <a:spcBef>
                <a:spcPct val="0"/>
              </a:spcBef>
              <a:spcAft>
                <a:spcPct val="0"/>
              </a:spcAft>
              <a:buFontTx/>
              <a:buChar char="•"/>
            </a:pPr>
            <a:endParaRPr lang="es-ES_tradnl" sz="1700" dirty="0">
              <a:solidFill>
                <a:srgbClr val="000000"/>
              </a:solidFill>
              <a:latin typeface="Literata" pitchFamily="2" charset="0"/>
            </a:endParaRPr>
          </a:p>
          <a:p>
            <a:pPr marL="180975" indent="-180975" algn="just" eaLnBrk="0" fontAlgn="base" hangingPunct="0">
              <a:spcBef>
                <a:spcPct val="0"/>
              </a:spcBef>
              <a:spcAft>
                <a:spcPct val="0"/>
              </a:spcAft>
              <a:buFontTx/>
              <a:buChar char="•"/>
            </a:pPr>
            <a:r>
              <a:rPr lang="es-ES_tradnl" sz="1700" dirty="0">
                <a:solidFill>
                  <a:srgbClr val="000000"/>
                </a:solidFill>
                <a:latin typeface="Literata" pitchFamily="2" charset="0"/>
              </a:rPr>
              <a:t>Ley de Hacienda para los Municipios de San Luis </a:t>
            </a:r>
            <a:r>
              <a:rPr lang="es-ES_tradnl" sz="1700" dirty="0" smtClean="0">
                <a:solidFill>
                  <a:srgbClr val="000000"/>
                </a:solidFill>
                <a:latin typeface="Literata" pitchFamily="2" charset="0"/>
              </a:rPr>
              <a:t>Potosí</a:t>
            </a:r>
          </a:p>
          <a:p>
            <a:pPr marL="180975" indent="-180975" algn="just" eaLnBrk="0" fontAlgn="base" hangingPunct="0">
              <a:spcBef>
                <a:spcPct val="0"/>
              </a:spcBef>
              <a:spcAft>
                <a:spcPct val="0"/>
              </a:spcAft>
              <a:buFontTx/>
              <a:buChar char="•"/>
            </a:pPr>
            <a:endParaRPr lang="es-ES_tradnl" sz="1700" dirty="0">
              <a:solidFill>
                <a:srgbClr val="000000"/>
              </a:solidFill>
              <a:latin typeface="Literata" pitchFamily="2" charset="0"/>
            </a:endParaRPr>
          </a:p>
          <a:p>
            <a:pPr marL="180975" indent="-180975" algn="just" eaLnBrk="0" fontAlgn="base" hangingPunct="0">
              <a:spcBef>
                <a:spcPct val="0"/>
              </a:spcBef>
              <a:spcAft>
                <a:spcPct val="0"/>
              </a:spcAft>
              <a:buFontTx/>
              <a:buChar char="•"/>
            </a:pPr>
            <a:r>
              <a:rPr lang="es-ES_tradnl" sz="1700" dirty="0">
                <a:solidFill>
                  <a:srgbClr val="000000"/>
                </a:solidFill>
                <a:latin typeface="Literata"/>
              </a:rPr>
              <a:t>Ley de Hacienda para el Estado de San Luis Potosí</a:t>
            </a:r>
          </a:p>
          <a:p>
            <a:pPr marL="180975" indent="-180975" algn="just" eaLnBrk="0" fontAlgn="base" hangingPunct="0">
              <a:spcBef>
                <a:spcPct val="0"/>
              </a:spcBef>
              <a:spcAft>
                <a:spcPct val="0"/>
              </a:spcAft>
              <a:buFontTx/>
              <a:buChar char="•"/>
            </a:pPr>
            <a:endParaRPr lang="es-ES_tradnl" sz="1700" dirty="0">
              <a:solidFill>
                <a:srgbClr val="000000"/>
              </a:solidFill>
              <a:latin typeface="Literata"/>
            </a:endParaRPr>
          </a:p>
          <a:p>
            <a:pPr marL="177800" indent="-177800" algn="just" eaLnBrk="0" fontAlgn="base" hangingPunct="0">
              <a:lnSpc>
                <a:spcPts val="1300"/>
              </a:lnSpc>
              <a:spcAft>
                <a:spcPct val="0"/>
              </a:spcAft>
              <a:buFont typeface="Arial" charset="0"/>
              <a:buChar char="•"/>
              <a:defRPr/>
            </a:pPr>
            <a:r>
              <a:rPr lang="es-ES" sz="1700" dirty="0">
                <a:latin typeface="Literata"/>
              </a:rPr>
              <a:t>Ley de Adquisiciones del Gobierno del Estado de San Luis Potosí.</a:t>
            </a:r>
          </a:p>
          <a:p>
            <a:pPr marL="177800" indent="-177800" algn="just" eaLnBrk="0" fontAlgn="base" hangingPunct="0">
              <a:lnSpc>
                <a:spcPts val="1300"/>
              </a:lnSpc>
              <a:spcAft>
                <a:spcPct val="0"/>
              </a:spcAft>
              <a:buFont typeface="Arial" charset="0"/>
              <a:buChar char="•"/>
              <a:defRPr/>
            </a:pPr>
            <a:endParaRPr lang="es-ES" sz="1700" dirty="0">
              <a:solidFill>
                <a:srgbClr val="000000"/>
              </a:solidFill>
              <a:latin typeface="Literata"/>
            </a:endParaRPr>
          </a:p>
          <a:p>
            <a:pPr marL="180975" indent="-180975" algn="just" eaLnBrk="0" fontAlgn="base" hangingPunct="0">
              <a:spcBef>
                <a:spcPct val="0"/>
              </a:spcBef>
              <a:spcAft>
                <a:spcPct val="0"/>
              </a:spcAft>
              <a:buFontTx/>
              <a:buChar char="•"/>
            </a:pPr>
            <a:r>
              <a:rPr lang="es-ES_tradnl" sz="1700" dirty="0">
                <a:solidFill>
                  <a:srgbClr val="000000"/>
                </a:solidFill>
                <a:latin typeface="Literata"/>
              </a:rPr>
              <a:t>Ley de Deuda Pública del Estado de San Luis Potosí.</a:t>
            </a:r>
          </a:p>
          <a:p>
            <a:pPr marL="180975" indent="-180975" algn="just" eaLnBrk="0" fontAlgn="base" hangingPunct="0">
              <a:spcBef>
                <a:spcPct val="0"/>
              </a:spcBef>
              <a:spcAft>
                <a:spcPct val="0"/>
              </a:spcAft>
              <a:buFontTx/>
              <a:buChar char="•"/>
            </a:pPr>
            <a:endParaRPr lang="es-ES_tradnl" sz="1700" dirty="0">
              <a:solidFill>
                <a:srgbClr val="000000"/>
              </a:solidFill>
              <a:latin typeface="Literata" pitchFamily="2" charset="0"/>
            </a:endParaRPr>
          </a:p>
          <a:p>
            <a:pPr algn="just" eaLnBrk="0" fontAlgn="base" hangingPunct="0">
              <a:spcBef>
                <a:spcPct val="0"/>
              </a:spcBef>
              <a:spcAft>
                <a:spcPct val="0"/>
              </a:spcAft>
            </a:pPr>
            <a:endParaRPr lang="es-ES_tradnl" sz="2000" dirty="0">
              <a:solidFill>
                <a:srgbClr val="000000"/>
              </a:solidFill>
              <a:latin typeface="Literata" pitchFamily="2" charset="0"/>
            </a:endParaRPr>
          </a:p>
        </p:txBody>
      </p:sp>
      <p:sp>
        <p:nvSpPr>
          <p:cNvPr id="63" name="CustomShape 2"/>
          <p:cNvSpPr/>
          <p:nvPr/>
        </p:nvSpPr>
        <p:spPr>
          <a:xfrm>
            <a:off x="71280" y="63360"/>
            <a:ext cx="42148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2800" b="1" i="1" strike="noStrike" spc="-1" dirty="0">
                <a:solidFill>
                  <a:srgbClr val="000000"/>
                </a:solidFill>
                <a:uFill>
                  <a:solidFill>
                    <a:srgbClr val="FFFFFF"/>
                  </a:solidFill>
                </a:uFill>
                <a:latin typeface="Literata" pitchFamily="2" charset="0"/>
                <a:ea typeface="DejaVu Sans"/>
              </a:rPr>
              <a:t>LEGISLACIÓN O BASE LEGAL</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64"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7" name="Text Box 44"/>
          <p:cNvSpPr txBox="1">
            <a:spLocks noChangeArrowheads="1"/>
          </p:cNvSpPr>
          <p:nvPr/>
        </p:nvSpPr>
        <p:spPr bwMode="auto">
          <a:xfrm>
            <a:off x="1335140" y="839455"/>
            <a:ext cx="5086350" cy="8771632"/>
          </a:xfrm>
          <a:prstGeom prst="rect">
            <a:avLst/>
          </a:prstGeom>
          <a:noFill/>
          <a:ln w="9525">
            <a:noFill/>
            <a:miter lim="800000"/>
            <a:headEnd/>
            <a:tailEnd/>
          </a:ln>
        </p:spPr>
        <p:txBody>
          <a:bodyPr wrap="square">
            <a:spAutoFit/>
          </a:bodyPr>
          <a:lstStyle/>
          <a:p>
            <a:pPr marL="180975" indent="-180975" algn="ctr" eaLnBrk="0" fontAlgn="base" hangingPunct="0">
              <a:spcBef>
                <a:spcPct val="0"/>
              </a:spcBef>
              <a:spcAft>
                <a:spcPct val="0"/>
              </a:spcAft>
            </a:pPr>
            <a:r>
              <a:rPr lang="es-ES_tradnl" sz="1700" b="1" i="1" dirty="0" smtClean="0">
                <a:solidFill>
                  <a:srgbClr val="000000"/>
                </a:solidFill>
                <a:latin typeface="Literata" pitchFamily="2" charset="0"/>
              </a:rPr>
              <a:t>(CONTINÚA)   </a:t>
            </a:r>
          </a:p>
          <a:p>
            <a:pPr marL="177800" indent="-177800" algn="just" eaLnBrk="0" fontAlgn="base" hangingPunct="0">
              <a:spcAft>
                <a:spcPct val="0"/>
              </a:spcAft>
              <a:buFont typeface="Arial" charset="0"/>
              <a:buChar char="•"/>
              <a:defRPr/>
            </a:pPr>
            <a:r>
              <a:rPr lang="es-ES" sz="1700" dirty="0" smtClean="0">
                <a:solidFill>
                  <a:srgbClr val="000000"/>
                </a:solidFill>
                <a:latin typeface="Literata"/>
              </a:rPr>
              <a:t>Ley </a:t>
            </a:r>
            <a:r>
              <a:rPr lang="es-ES" sz="1700" dirty="0">
                <a:solidFill>
                  <a:srgbClr val="000000"/>
                </a:solidFill>
                <a:latin typeface="Literata"/>
              </a:rPr>
              <a:t>de Entrega Recepción de los Recursos Públicos del Estado de San Luis </a:t>
            </a:r>
            <a:r>
              <a:rPr lang="es-ES" sz="1700" dirty="0" smtClean="0">
                <a:solidFill>
                  <a:srgbClr val="000000"/>
                </a:solidFill>
                <a:latin typeface="Literata"/>
              </a:rPr>
              <a:t>Potosí.</a:t>
            </a:r>
            <a:endParaRPr lang="es-ES" sz="1700" dirty="0">
              <a:solidFill>
                <a:srgbClr val="000000"/>
              </a:solidFill>
              <a:latin typeface="Literata"/>
            </a:endParaRPr>
          </a:p>
          <a:p>
            <a:pPr algn="just" eaLnBrk="0" fontAlgn="base" hangingPunct="0">
              <a:spcAft>
                <a:spcPct val="0"/>
              </a:spcAft>
              <a:defRPr/>
            </a:pPr>
            <a:endParaRPr lang="es-ES" sz="1700" dirty="0">
              <a:solidFill>
                <a:srgbClr val="000000"/>
              </a:solidFill>
              <a:latin typeface="Literata"/>
            </a:endParaRPr>
          </a:p>
          <a:p>
            <a:pPr marL="177800" indent="-177800" algn="just" eaLnBrk="0" fontAlgn="base" hangingPunct="0">
              <a:spcAft>
                <a:spcPct val="0"/>
              </a:spcAft>
              <a:buFont typeface="Arial" charset="0"/>
              <a:buChar char="•"/>
              <a:defRPr/>
            </a:pPr>
            <a:r>
              <a:rPr lang="es-ES" sz="1700" dirty="0">
                <a:solidFill>
                  <a:srgbClr val="000000"/>
                </a:solidFill>
                <a:latin typeface="Literata"/>
              </a:rPr>
              <a:t>Ley de Responsabilidad de los Servidores Públicos del Estado de San Luis </a:t>
            </a:r>
            <a:r>
              <a:rPr lang="es-ES" sz="1700" dirty="0" smtClean="0">
                <a:solidFill>
                  <a:srgbClr val="000000"/>
                </a:solidFill>
                <a:latin typeface="Literata"/>
              </a:rPr>
              <a:t>Potosí.</a:t>
            </a:r>
            <a:endParaRPr lang="es-ES" sz="1700" dirty="0">
              <a:solidFill>
                <a:srgbClr val="000000"/>
              </a:solidFill>
              <a:latin typeface="Literata"/>
            </a:endParaRPr>
          </a:p>
          <a:p>
            <a:pPr marL="177800" indent="-177800" algn="just" eaLnBrk="0" fontAlgn="base" hangingPunct="0">
              <a:spcAft>
                <a:spcPct val="0"/>
              </a:spcAft>
              <a:buFont typeface="Arial" charset="0"/>
              <a:buChar char="•"/>
              <a:defRPr/>
            </a:pPr>
            <a:endParaRPr lang="es-ES" sz="1700" dirty="0">
              <a:solidFill>
                <a:srgbClr val="000000"/>
              </a:solidFill>
              <a:latin typeface="Literata"/>
            </a:endParaRPr>
          </a:p>
          <a:p>
            <a:pPr marL="177800" indent="-177800" algn="just" eaLnBrk="0" fontAlgn="base" hangingPunct="0">
              <a:spcAft>
                <a:spcPct val="0"/>
              </a:spcAft>
              <a:buFont typeface="Arial" charset="0"/>
              <a:buChar char="•"/>
              <a:defRPr/>
            </a:pPr>
            <a:r>
              <a:rPr lang="es-MX" sz="1700" dirty="0">
                <a:solidFill>
                  <a:srgbClr val="000000"/>
                </a:solidFill>
                <a:latin typeface="Literata"/>
              </a:rPr>
              <a:t>Ley de Presupuesto y Responsabilidad Hacendaria del Estado y Municipios de San Luis Potosí</a:t>
            </a:r>
            <a:endParaRPr lang="es-ES" sz="1700" dirty="0">
              <a:solidFill>
                <a:srgbClr val="FF0000"/>
              </a:solidFill>
              <a:latin typeface="Literata"/>
            </a:endParaRPr>
          </a:p>
          <a:p>
            <a:pPr marL="177800" indent="-177800" algn="just" eaLnBrk="0" fontAlgn="base" hangingPunct="0">
              <a:spcAft>
                <a:spcPct val="0"/>
              </a:spcAft>
              <a:buFont typeface="Arial" charset="0"/>
              <a:buChar char="•"/>
              <a:defRPr/>
            </a:pPr>
            <a:endParaRPr lang="es-ES" sz="1700" dirty="0">
              <a:solidFill>
                <a:srgbClr val="000000"/>
              </a:solidFill>
              <a:latin typeface="Literata"/>
            </a:endParaRPr>
          </a:p>
          <a:p>
            <a:pPr marL="177800" indent="-177800" algn="just" eaLnBrk="0" fontAlgn="base" hangingPunct="0">
              <a:spcAft>
                <a:spcPct val="0"/>
              </a:spcAft>
              <a:buFont typeface="Arial" charset="0"/>
              <a:buChar char="•"/>
              <a:defRPr/>
            </a:pPr>
            <a:r>
              <a:rPr lang="es-ES" sz="1700" dirty="0">
                <a:solidFill>
                  <a:srgbClr val="000000"/>
                </a:solidFill>
                <a:latin typeface="Literata"/>
              </a:rPr>
              <a:t>Ley de Planeación del Estado y Municipios de San Luis </a:t>
            </a:r>
            <a:r>
              <a:rPr lang="es-ES" sz="1700" dirty="0" smtClean="0">
                <a:solidFill>
                  <a:srgbClr val="000000"/>
                </a:solidFill>
                <a:latin typeface="Literata"/>
              </a:rPr>
              <a:t>Potosí.</a:t>
            </a:r>
            <a:endParaRPr lang="es-ES" sz="1700" dirty="0">
              <a:solidFill>
                <a:srgbClr val="000000"/>
              </a:solidFill>
              <a:latin typeface="Literata"/>
            </a:endParaRPr>
          </a:p>
          <a:p>
            <a:pPr marL="177800" indent="-177800" algn="just" eaLnBrk="0" fontAlgn="base" hangingPunct="0">
              <a:spcAft>
                <a:spcPct val="0"/>
              </a:spcAft>
              <a:buFont typeface="Arial" charset="0"/>
              <a:buChar char="•"/>
              <a:defRPr/>
            </a:pPr>
            <a:endParaRPr lang="es-MX" sz="1700" dirty="0" smtClean="0">
              <a:solidFill>
                <a:srgbClr val="000000"/>
              </a:solidFill>
              <a:latin typeface="Literata"/>
            </a:endParaRPr>
          </a:p>
          <a:p>
            <a:pPr marL="177800" indent="-177800" algn="just" eaLnBrk="0" fontAlgn="base" hangingPunct="0">
              <a:spcAft>
                <a:spcPct val="0"/>
              </a:spcAft>
              <a:buFont typeface="Arial" charset="0"/>
              <a:buChar char="•"/>
              <a:defRPr/>
            </a:pPr>
            <a:r>
              <a:rPr lang="es-MX" sz="1700" spc="-1" dirty="0">
                <a:uFill>
                  <a:solidFill>
                    <a:srgbClr val="FFFFFF"/>
                  </a:solidFill>
                </a:uFill>
                <a:latin typeface="Literata"/>
              </a:rPr>
              <a:t>Acuerdo Administrativo No. 83 por el cual se crea el Consejo Estatal de Población, publicado en el Periódico Oficial del Estado el 14 de Octubre de 1988.</a:t>
            </a:r>
          </a:p>
          <a:p>
            <a:pPr marL="177800" indent="-177800" algn="just" eaLnBrk="0" fontAlgn="base" hangingPunct="0">
              <a:spcAft>
                <a:spcPct val="0"/>
              </a:spcAft>
              <a:buFont typeface="Arial" charset="0"/>
              <a:buChar char="•"/>
              <a:defRPr/>
            </a:pPr>
            <a:endParaRPr lang="es-MX" sz="1700" spc="-1" dirty="0">
              <a:uFill>
                <a:solidFill>
                  <a:srgbClr val="FFFFFF"/>
                </a:solidFill>
              </a:uFill>
              <a:latin typeface="Literata"/>
            </a:endParaRPr>
          </a:p>
          <a:p>
            <a:pPr marL="177800" indent="-177800" algn="just" eaLnBrk="0" fontAlgn="base" hangingPunct="0">
              <a:spcAft>
                <a:spcPct val="0"/>
              </a:spcAft>
              <a:buFont typeface="Arial" charset="0"/>
              <a:buChar char="•"/>
              <a:defRPr/>
            </a:pPr>
            <a:r>
              <a:rPr lang="es-ES_tradnl" sz="1700" dirty="0">
                <a:latin typeface="Literata"/>
              </a:rPr>
              <a:t>Decreto Administrativo No. 15, por medio del cual se modifica el  Acuerdo Administrativo de creación del Consejo Estatal de Población, publicado en el Periódico Oficial del Estado el 4 de Febrero de 1998</a:t>
            </a:r>
            <a:r>
              <a:rPr lang="es-ES_tradnl" sz="1700" dirty="0" smtClean="0">
                <a:latin typeface="Literata"/>
              </a:rPr>
              <a:t>.</a:t>
            </a:r>
          </a:p>
          <a:p>
            <a:pPr algn="just" eaLnBrk="0" fontAlgn="base" hangingPunct="0">
              <a:spcAft>
                <a:spcPct val="0"/>
              </a:spcAft>
              <a:defRPr/>
            </a:pPr>
            <a:endParaRPr lang="es-ES_tradnl" sz="1700" dirty="0" smtClean="0">
              <a:latin typeface="Literata"/>
            </a:endParaRPr>
          </a:p>
          <a:p>
            <a:pPr marL="177800" indent="-177800" algn="just" eaLnBrk="0" fontAlgn="base" hangingPunct="0">
              <a:spcAft>
                <a:spcPct val="0"/>
              </a:spcAft>
              <a:buFont typeface="Arial" charset="0"/>
              <a:buChar char="•"/>
              <a:defRPr/>
            </a:pPr>
            <a:r>
              <a:rPr lang="es-ES_tradnl" sz="1700" dirty="0">
                <a:latin typeface="Literata"/>
              </a:rPr>
              <a:t>Decreto Administrativo por medio del cual se reforma el  Acuerdo Administrativo de creación del Consejo Estatal de Población, publicado en el Periódico Oficial del Estado el 27 de Noviembre de 2012</a:t>
            </a:r>
            <a:r>
              <a:rPr lang="es-ES_tradnl" sz="1700" dirty="0" smtClean="0">
                <a:latin typeface="Literata"/>
              </a:rPr>
              <a:t>.</a:t>
            </a:r>
          </a:p>
          <a:p>
            <a:pPr algn="just" eaLnBrk="0" fontAlgn="base" hangingPunct="0">
              <a:spcAft>
                <a:spcPct val="0"/>
              </a:spcAft>
              <a:defRPr/>
            </a:pPr>
            <a:endParaRPr lang="es-ES_tradnl" sz="1700" dirty="0" smtClean="0">
              <a:latin typeface="Literata"/>
            </a:endParaRPr>
          </a:p>
          <a:p>
            <a:pPr marL="177800" indent="-177800" algn="just" eaLnBrk="0" fontAlgn="base" hangingPunct="0">
              <a:spcAft>
                <a:spcPct val="0"/>
              </a:spcAft>
              <a:buFont typeface="Arial" charset="0"/>
              <a:buChar char="•"/>
              <a:defRPr/>
            </a:pPr>
            <a:r>
              <a:rPr lang="es-MX" sz="1700" dirty="0">
                <a:solidFill>
                  <a:srgbClr val="000000"/>
                </a:solidFill>
                <a:latin typeface="Literata"/>
              </a:rPr>
              <a:t>Ley de Archivos para el Estado de San Luis Potosí</a:t>
            </a:r>
            <a:endParaRPr lang="es-ES_tradnl" sz="1700" spc="-1" dirty="0">
              <a:solidFill>
                <a:srgbClr val="FF0000"/>
              </a:solidFill>
              <a:uFill>
                <a:solidFill>
                  <a:srgbClr val="FFFFFF"/>
                </a:solidFill>
              </a:uFill>
              <a:latin typeface="Literata"/>
            </a:endParaRPr>
          </a:p>
          <a:p>
            <a:pPr marL="177800" indent="-177800" algn="just" eaLnBrk="0" fontAlgn="base" hangingPunct="0">
              <a:spcAft>
                <a:spcPct val="0"/>
              </a:spcAft>
              <a:buFont typeface="Arial" charset="0"/>
              <a:buChar char="•"/>
              <a:defRPr/>
            </a:pPr>
            <a:endParaRPr lang="es-ES_tradnl" sz="1700" dirty="0">
              <a:latin typeface="Literata"/>
            </a:endParaRPr>
          </a:p>
          <a:p>
            <a:pPr marL="177800" indent="-177800" algn="just" eaLnBrk="0" fontAlgn="base" hangingPunct="0">
              <a:spcAft>
                <a:spcPct val="0"/>
              </a:spcAft>
              <a:buFont typeface="Arial" charset="0"/>
              <a:buChar char="•"/>
              <a:defRPr/>
            </a:pPr>
            <a:endParaRPr lang="es-ES_tradnl" sz="1700" dirty="0">
              <a:latin typeface="Literata"/>
            </a:endParaRPr>
          </a:p>
          <a:p>
            <a:pPr marL="177800" indent="-177800" algn="just" eaLnBrk="0" fontAlgn="base" hangingPunct="0">
              <a:spcAft>
                <a:spcPct val="0"/>
              </a:spcAft>
              <a:buFont typeface="Arial" charset="0"/>
              <a:buChar char="•"/>
              <a:defRPr/>
            </a:pPr>
            <a:endParaRPr lang="es-ES" sz="1700" dirty="0">
              <a:solidFill>
                <a:srgbClr val="000000"/>
              </a:solidFill>
              <a:latin typeface="Literata"/>
            </a:endParaRPr>
          </a:p>
          <a:p>
            <a:pPr marL="180975" indent="-180975" algn="just" eaLnBrk="0" fontAlgn="base" hangingPunct="0">
              <a:lnSpc>
                <a:spcPct val="150000"/>
              </a:lnSpc>
              <a:spcBef>
                <a:spcPct val="0"/>
              </a:spcBef>
              <a:spcAft>
                <a:spcPct val="0"/>
              </a:spcAft>
              <a:buFontTx/>
              <a:buChar char="•"/>
            </a:pPr>
            <a:endParaRPr lang="es-ES_tradnl" sz="1700" dirty="0">
              <a:latin typeface="Literata" pitchFamily="2" charset="0"/>
            </a:endParaRPr>
          </a:p>
          <a:p>
            <a:pPr marL="180975" indent="-180975" algn="just" eaLnBrk="0" fontAlgn="base" hangingPunct="0">
              <a:lnSpc>
                <a:spcPct val="150000"/>
              </a:lnSpc>
              <a:spcBef>
                <a:spcPct val="0"/>
              </a:spcBef>
              <a:spcAft>
                <a:spcPct val="0"/>
              </a:spcAft>
              <a:buFontTx/>
              <a:buChar char="•"/>
            </a:pPr>
            <a:endParaRPr lang="es-ES_tradnl" sz="1700" dirty="0">
              <a:latin typeface="Literata" pitchFamily="2" charset="0"/>
            </a:endParaRPr>
          </a:p>
          <a:p>
            <a:pPr marL="180975" indent="-180975" algn="just" eaLnBrk="0" fontAlgn="base" hangingPunct="0">
              <a:spcBef>
                <a:spcPct val="0"/>
              </a:spcBef>
              <a:spcAft>
                <a:spcPct val="0"/>
              </a:spcAft>
              <a:buFontTx/>
              <a:buChar char="•"/>
            </a:pPr>
            <a:endParaRPr lang="es-ES_tradnl" sz="1700" dirty="0">
              <a:solidFill>
                <a:srgbClr val="000000"/>
              </a:solidFill>
              <a:latin typeface="Literata" pitchFamily="2" charset="0"/>
            </a:endParaRPr>
          </a:p>
          <a:p>
            <a:pPr algn="just" eaLnBrk="0" fontAlgn="base" hangingPunct="0">
              <a:spcBef>
                <a:spcPct val="0"/>
              </a:spcBef>
              <a:spcAft>
                <a:spcPct val="0"/>
              </a:spcAft>
            </a:pPr>
            <a:endParaRPr lang="es-ES_tradnl" sz="2000" dirty="0">
              <a:solidFill>
                <a:srgbClr val="000000"/>
              </a:solidFill>
              <a:latin typeface="Literata" pitchFamily="2" charset="0"/>
            </a:endParaRPr>
          </a:p>
        </p:txBody>
      </p:sp>
      <p:sp>
        <p:nvSpPr>
          <p:cNvPr id="63" name="CustomShape 2"/>
          <p:cNvSpPr/>
          <p:nvPr/>
        </p:nvSpPr>
        <p:spPr>
          <a:xfrm>
            <a:off x="71280" y="63360"/>
            <a:ext cx="42148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2800" b="1" i="1" strike="noStrike" spc="-1" dirty="0">
                <a:solidFill>
                  <a:srgbClr val="000000"/>
                </a:solidFill>
                <a:uFill>
                  <a:solidFill>
                    <a:srgbClr val="FFFFFF"/>
                  </a:solidFill>
                </a:uFill>
                <a:latin typeface="Literata" pitchFamily="2" charset="0"/>
                <a:ea typeface="DejaVu Sans"/>
              </a:rPr>
              <a:t>LEGISLACIÓN O BASE LEGAL</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154285486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64"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7" name="Text Box 44"/>
          <p:cNvSpPr txBox="1">
            <a:spLocks noChangeArrowheads="1"/>
          </p:cNvSpPr>
          <p:nvPr/>
        </p:nvSpPr>
        <p:spPr bwMode="auto">
          <a:xfrm>
            <a:off x="1335140" y="978120"/>
            <a:ext cx="5086350" cy="4324261"/>
          </a:xfrm>
          <a:prstGeom prst="rect">
            <a:avLst/>
          </a:prstGeom>
          <a:noFill/>
          <a:ln w="9525">
            <a:noFill/>
            <a:miter lim="800000"/>
            <a:headEnd/>
            <a:tailEnd/>
          </a:ln>
        </p:spPr>
        <p:txBody>
          <a:bodyPr wrap="square">
            <a:spAutoFit/>
          </a:bodyPr>
          <a:lstStyle/>
          <a:p>
            <a:pPr marL="180975" indent="-180975" algn="ctr" eaLnBrk="0" fontAlgn="base" hangingPunct="0">
              <a:spcBef>
                <a:spcPct val="0"/>
              </a:spcBef>
              <a:spcAft>
                <a:spcPct val="0"/>
              </a:spcAft>
            </a:pPr>
            <a:r>
              <a:rPr lang="es-ES_tradnl" sz="1700" b="1" i="1" dirty="0">
                <a:solidFill>
                  <a:srgbClr val="000000"/>
                </a:solidFill>
                <a:latin typeface="Literata" pitchFamily="2" charset="0"/>
              </a:rPr>
              <a:t>   </a:t>
            </a:r>
            <a:r>
              <a:rPr lang="es-ES_tradnl" sz="1700" b="1" i="1" dirty="0" smtClean="0">
                <a:solidFill>
                  <a:srgbClr val="000000"/>
                </a:solidFill>
                <a:latin typeface="Literata" pitchFamily="2" charset="0"/>
              </a:rPr>
              <a:t>(CONTINÚA)</a:t>
            </a:r>
          </a:p>
          <a:p>
            <a:pPr algn="just" eaLnBrk="0" fontAlgn="base" hangingPunct="0">
              <a:spcBef>
                <a:spcPct val="0"/>
              </a:spcBef>
              <a:spcAft>
                <a:spcPct val="0"/>
              </a:spcAft>
            </a:pPr>
            <a:endParaRPr lang="es-ES_tradnl" sz="1700" dirty="0" smtClean="0">
              <a:latin typeface="Literata"/>
            </a:endParaRPr>
          </a:p>
          <a:p>
            <a:pPr marL="181080" indent="-179640" algn="just">
              <a:buClr>
                <a:srgbClr val="000000"/>
              </a:buClr>
              <a:buFont typeface="Arial"/>
              <a:buChar char="•"/>
            </a:pPr>
            <a:r>
              <a:rPr lang="es-MX" sz="1700" dirty="0" smtClean="0">
                <a:latin typeface="Literata"/>
              </a:rPr>
              <a:t>Ley </a:t>
            </a:r>
            <a:r>
              <a:rPr lang="es-MX" sz="1700" dirty="0">
                <a:latin typeface="Literata"/>
              </a:rPr>
              <a:t>para Prevenir, Sancionar y Erradicar los Delitos, en Materia de Trata de Personas; y para la Protección y Asistencia de las Victimas de estos Delitos, para el Estado de San Luis Potosí.</a:t>
            </a:r>
            <a:endParaRPr lang="es-ES" sz="1700" dirty="0">
              <a:latin typeface="Literata"/>
            </a:endParaRPr>
          </a:p>
          <a:p>
            <a:pPr marL="1440" algn="just">
              <a:buClr>
                <a:srgbClr val="000000"/>
              </a:buClr>
            </a:pPr>
            <a:endParaRPr lang="es-MX" sz="1700" spc="-1" dirty="0">
              <a:solidFill>
                <a:srgbClr val="FF0000"/>
              </a:solidFill>
              <a:uFill>
                <a:solidFill>
                  <a:srgbClr val="FFFFFF"/>
                </a:solidFill>
              </a:uFill>
              <a:latin typeface="Literata" pitchFamily="2" charset="0"/>
            </a:endParaRPr>
          </a:p>
          <a:p>
            <a:pPr marL="181080" indent="-179640" algn="just">
              <a:buClr>
                <a:srgbClr val="000000"/>
              </a:buClr>
              <a:buFont typeface="Arial"/>
              <a:buChar char="•"/>
            </a:pPr>
            <a:r>
              <a:rPr lang="es-MX" sz="1700" spc="-1" dirty="0">
                <a:uFill>
                  <a:solidFill>
                    <a:srgbClr val="FFFFFF"/>
                  </a:solidFill>
                </a:uFill>
                <a:latin typeface="Literata" pitchFamily="2" charset="0"/>
              </a:rPr>
              <a:t>Reglamento Interno del Consejo Estatal de Población.</a:t>
            </a:r>
          </a:p>
          <a:p>
            <a:pPr marL="181080" indent="-179640" algn="just">
              <a:buClr>
                <a:srgbClr val="000000"/>
              </a:buClr>
              <a:buFont typeface="Arial"/>
              <a:buChar char="•"/>
            </a:pPr>
            <a:endParaRPr lang="es-MX" sz="1700" spc="-1" dirty="0">
              <a:uFill>
                <a:solidFill>
                  <a:srgbClr val="FFFFFF"/>
                </a:solidFill>
              </a:uFill>
              <a:latin typeface="Literata" pitchFamily="2" charset="0"/>
            </a:endParaRPr>
          </a:p>
          <a:p>
            <a:pPr marL="181080" indent="-179640" algn="just">
              <a:buClr>
                <a:srgbClr val="000000"/>
              </a:buClr>
              <a:buFont typeface="Arial"/>
              <a:buChar char="•"/>
            </a:pPr>
            <a:r>
              <a:rPr lang="es-MX" sz="1700" spc="-1" dirty="0">
                <a:uFill>
                  <a:solidFill>
                    <a:srgbClr val="FFFFFF"/>
                  </a:solidFill>
                </a:uFill>
                <a:latin typeface="Literata" pitchFamily="2" charset="0"/>
              </a:rPr>
              <a:t>Reglamento de la Ley General de Población.</a:t>
            </a:r>
          </a:p>
          <a:p>
            <a:pPr marL="181080" indent="-179640" algn="just">
              <a:buClr>
                <a:srgbClr val="000000"/>
              </a:buClr>
              <a:buFont typeface="Arial"/>
              <a:buChar char="•"/>
            </a:pPr>
            <a:endParaRPr lang="es-MX" sz="1700" spc="-1" dirty="0">
              <a:uFill>
                <a:solidFill>
                  <a:srgbClr val="FFFFFF"/>
                </a:solidFill>
              </a:uFill>
              <a:latin typeface="Literata" pitchFamily="2" charset="0"/>
            </a:endParaRPr>
          </a:p>
          <a:p>
            <a:pPr marL="181080" indent="-179640" algn="just">
              <a:buClr>
                <a:srgbClr val="000000"/>
              </a:buClr>
              <a:buFont typeface="Arial"/>
              <a:buChar char="•"/>
            </a:pPr>
            <a:r>
              <a:rPr lang="es-ES_tradnl" sz="1700" dirty="0">
                <a:solidFill>
                  <a:srgbClr val="000000"/>
                </a:solidFill>
                <a:latin typeface="Literata" pitchFamily="2" charset="0"/>
              </a:rPr>
              <a:t>Lineamientos Generales para Gestión de Archivos.</a:t>
            </a:r>
          </a:p>
          <a:p>
            <a:pPr marL="181080" indent="-179640" algn="just">
              <a:buClr>
                <a:srgbClr val="000000"/>
              </a:buClr>
              <a:buFont typeface="Arial"/>
              <a:buChar char="•"/>
            </a:pPr>
            <a:endParaRPr lang="es-MX" sz="1700" spc="-1" dirty="0">
              <a:uFill>
                <a:solidFill>
                  <a:srgbClr val="FFFFFF"/>
                </a:solidFill>
              </a:uFill>
              <a:latin typeface="Literata" pitchFamily="2" charset="0"/>
            </a:endParaRPr>
          </a:p>
          <a:p>
            <a:pPr marL="181080" indent="-179640" algn="just">
              <a:buClr>
                <a:srgbClr val="000000"/>
              </a:buClr>
              <a:buFont typeface="Arial"/>
              <a:buChar char="•"/>
            </a:pPr>
            <a:r>
              <a:rPr lang="es-MX" sz="1700" spc="-1" dirty="0">
                <a:uFill>
                  <a:solidFill>
                    <a:srgbClr val="FFFFFF"/>
                  </a:solidFill>
                </a:uFill>
                <a:latin typeface="Literata" pitchFamily="2" charset="0"/>
              </a:rPr>
              <a:t>Programa Especial de Población </a:t>
            </a:r>
            <a:r>
              <a:rPr lang="es-MX" sz="1700" spc="-1" dirty="0" smtClean="0">
                <a:uFill>
                  <a:solidFill>
                    <a:srgbClr val="FFFFFF"/>
                  </a:solidFill>
                </a:uFill>
                <a:latin typeface="Literata" pitchFamily="2" charset="0"/>
              </a:rPr>
              <a:t>2022-2027.</a:t>
            </a:r>
            <a:endParaRPr lang="es-ES_tradnl" sz="1700" dirty="0">
              <a:latin typeface="Literata" pitchFamily="2" charset="0"/>
            </a:endParaRPr>
          </a:p>
          <a:p>
            <a:pPr marL="180975" indent="-180975" algn="just" eaLnBrk="0" fontAlgn="base" hangingPunct="0">
              <a:spcBef>
                <a:spcPct val="0"/>
              </a:spcBef>
              <a:spcAft>
                <a:spcPct val="0"/>
              </a:spcAft>
              <a:buFontTx/>
              <a:buChar char="•"/>
            </a:pPr>
            <a:endParaRPr lang="es-ES_tradnl" sz="1700" dirty="0">
              <a:latin typeface="Literata" pitchFamily="2" charset="0"/>
            </a:endParaRPr>
          </a:p>
          <a:p>
            <a:pPr marL="180975" indent="-180975" algn="just" eaLnBrk="0" fontAlgn="base" hangingPunct="0">
              <a:spcBef>
                <a:spcPct val="0"/>
              </a:spcBef>
              <a:spcAft>
                <a:spcPct val="0"/>
              </a:spcAft>
              <a:buFontTx/>
              <a:buChar char="•"/>
            </a:pPr>
            <a:endParaRPr lang="es-ES_tradnl" sz="1700" dirty="0">
              <a:solidFill>
                <a:srgbClr val="000000"/>
              </a:solidFill>
              <a:latin typeface="Literata" pitchFamily="2" charset="0"/>
            </a:endParaRPr>
          </a:p>
          <a:p>
            <a:pPr algn="just" eaLnBrk="0" fontAlgn="base" hangingPunct="0">
              <a:spcBef>
                <a:spcPct val="0"/>
              </a:spcBef>
              <a:spcAft>
                <a:spcPct val="0"/>
              </a:spcAft>
            </a:pPr>
            <a:endParaRPr lang="es-ES_tradnl" sz="2000" dirty="0">
              <a:solidFill>
                <a:srgbClr val="000000"/>
              </a:solidFill>
              <a:latin typeface="Literata" pitchFamily="2" charset="0"/>
            </a:endParaRPr>
          </a:p>
        </p:txBody>
      </p:sp>
      <p:sp>
        <p:nvSpPr>
          <p:cNvPr id="63" name="CustomShape 2"/>
          <p:cNvSpPr/>
          <p:nvPr/>
        </p:nvSpPr>
        <p:spPr>
          <a:xfrm>
            <a:off x="71280" y="63360"/>
            <a:ext cx="42148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2800" b="1" i="1" strike="noStrike" spc="-1" dirty="0">
                <a:solidFill>
                  <a:srgbClr val="000000"/>
                </a:solidFill>
                <a:uFill>
                  <a:solidFill>
                    <a:srgbClr val="FFFFFF"/>
                  </a:solidFill>
                </a:uFill>
                <a:latin typeface="Literata" pitchFamily="2" charset="0"/>
                <a:ea typeface="DejaVu Sans"/>
              </a:rPr>
              <a:t>LEGISLACIÓN O BASE LEGAL</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21776931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335140" cy="9144793"/>
          </a:xfrm>
          <a:prstGeom prst="rect">
            <a:avLst/>
          </a:prstGeom>
        </p:spPr>
      </p:pic>
      <p:sp>
        <p:nvSpPr>
          <p:cNvPr id="9220"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221" name="Text Box 3"/>
          <p:cNvSpPr txBox="1">
            <a:spLocks noChangeArrowheads="1"/>
          </p:cNvSpPr>
          <p:nvPr/>
        </p:nvSpPr>
        <p:spPr bwMode="auto">
          <a:xfrm>
            <a:off x="-11113" y="50800"/>
            <a:ext cx="4216401" cy="523220"/>
          </a:xfrm>
          <a:prstGeom prst="rect">
            <a:avLst/>
          </a:prstGeom>
          <a:noFill/>
          <a:ln w="9525">
            <a:noFill/>
            <a:miter lim="800000"/>
            <a:headEnd/>
            <a:tailEnd/>
          </a:ln>
        </p:spPr>
        <p:txBody>
          <a:bodyPr>
            <a:spAutoFit/>
          </a:bodyPr>
          <a:lstStyle/>
          <a:p>
            <a:pPr>
              <a:spcBef>
                <a:spcPct val="50000"/>
              </a:spcBef>
            </a:pPr>
            <a:r>
              <a:rPr lang="es-ES_tradnl" altLang="es-MX" sz="2800" b="1" i="1" dirty="0" smtClean="0">
                <a:latin typeface="Literata" pitchFamily="2" charset="0"/>
                <a:cs typeface="Arial" charset="0"/>
              </a:rPr>
              <a:t>M I S I </a:t>
            </a:r>
            <a:r>
              <a:rPr lang="es-ES_tradnl" altLang="es-MX" sz="2800" b="1" i="1" dirty="0" err="1" smtClean="0">
                <a:latin typeface="Literata" pitchFamily="2" charset="0"/>
                <a:cs typeface="Arial" charset="0"/>
              </a:rPr>
              <a:t>Ó</a:t>
            </a:r>
            <a:r>
              <a:rPr lang="es-ES_tradnl" altLang="es-MX" sz="2800" b="1" i="1" dirty="0" smtClean="0">
                <a:latin typeface="Literata" pitchFamily="2" charset="0"/>
                <a:cs typeface="Arial" charset="0"/>
              </a:rPr>
              <a:t> N</a:t>
            </a:r>
            <a:endParaRPr lang="es-ES_tradnl" altLang="es-MX" sz="2800" b="1" i="1" dirty="0">
              <a:latin typeface="Literata" pitchFamily="2" charset="0"/>
              <a:cs typeface="Arial" charset="0"/>
            </a:endParaRPr>
          </a:p>
        </p:txBody>
      </p:sp>
      <p:sp>
        <p:nvSpPr>
          <p:cNvPr id="6" name="CustomShape 4"/>
          <p:cNvSpPr/>
          <p:nvPr/>
        </p:nvSpPr>
        <p:spPr>
          <a:xfrm>
            <a:off x="1511120" y="2928263"/>
            <a:ext cx="5075280" cy="242266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r>
              <a:rPr lang="es-MX" sz="1700" spc="-1" dirty="0">
                <a:solidFill>
                  <a:srgbClr val="000000"/>
                </a:solidFill>
                <a:uFill>
                  <a:solidFill>
                    <a:srgbClr val="FFFFFF"/>
                  </a:solidFill>
                </a:uFill>
                <a:latin typeface="Literata"/>
              </a:rPr>
              <a:t>Promover la incorporación de los fenómenos demográficos y las necesidades de la población de San Luis Potosí en las políticas públicas, en el marco de los derechos humanos, género e interculturalidad, a fin de contribuir a mejorar su calidad de vida. </a:t>
            </a:r>
            <a:endParaRPr lang="es-MX" sz="1700" spc="-1" dirty="0" smtClean="0">
              <a:solidFill>
                <a:srgbClr val="000000"/>
              </a:solidFill>
              <a:uFill>
                <a:solidFill>
                  <a:srgbClr val="FFFFFF"/>
                </a:solidFill>
              </a:uFill>
              <a:latin typeface="Literata"/>
            </a:endParaRPr>
          </a:p>
          <a:p>
            <a:pPr algn="just">
              <a:lnSpc>
                <a:spcPct val="130000"/>
              </a:lnSpc>
            </a:pPr>
            <a:endParaRPr lang="es-MX" sz="1700" spc="-1" dirty="0">
              <a:solidFill>
                <a:srgbClr val="000000"/>
              </a:solidFill>
              <a:uFill>
                <a:solidFill>
                  <a:srgbClr val="FFFFFF"/>
                </a:solidFill>
              </a:uFill>
              <a:latin typeface="Literat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335140" cy="9144793"/>
          </a:xfrm>
          <a:prstGeom prst="rect">
            <a:avLst/>
          </a:prstGeom>
        </p:spPr>
      </p:pic>
      <p:sp>
        <p:nvSpPr>
          <p:cNvPr id="3" name="Text Box 3"/>
          <p:cNvSpPr txBox="1">
            <a:spLocks noChangeArrowheads="1"/>
          </p:cNvSpPr>
          <p:nvPr/>
        </p:nvSpPr>
        <p:spPr bwMode="auto">
          <a:xfrm>
            <a:off x="1346253" y="913204"/>
            <a:ext cx="5104681" cy="6063198"/>
          </a:xfrm>
          <a:prstGeom prst="rect">
            <a:avLst/>
          </a:prstGeom>
          <a:noFill/>
          <a:ln w="9525">
            <a:noFill/>
            <a:miter lim="800000"/>
            <a:headEnd/>
            <a:tailEnd/>
          </a:ln>
        </p:spPr>
        <p:txBody>
          <a:bodyPr wrap="square">
            <a:spAutoFit/>
          </a:bodyPr>
          <a:lstStyle/>
          <a:p>
            <a:pPr algn="just"/>
            <a:r>
              <a:rPr lang="es-MX" sz="1700" b="1" dirty="0">
                <a:latin typeface="Literata" pitchFamily="2" charset="0"/>
              </a:rPr>
              <a:t>CÓDIGO DE CONDUCTA DE LAS Y LOS SERVIDORES PÚBLICOS DEL CONSEJO ESTATAL DE POBLACIÓN. Publicado 20 de abril del 2021 en el Periódico Oficial del Estado “Plan de San Luis”</a:t>
            </a:r>
          </a:p>
          <a:p>
            <a:pPr algn="just"/>
            <a:endParaRPr lang="es-MX" sz="1700" b="1" dirty="0">
              <a:latin typeface="Literata" pitchFamily="2" charset="0"/>
            </a:endParaRPr>
          </a:p>
          <a:p>
            <a:pPr algn="just"/>
            <a:r>
              <a:rPr lang="es-MX" sz="1700" b="1" dirty="0">
                <a:latin typeface="Literata" pitchFamily="2" charset="0"/>
              </a:rPr>
              <a:t>A) RESPETO AL MARCO NORMATIVO. </a:t>
            </a:r>
            <a:r>
              <a:rPr lang="es-MX" sz="1700" dirty="0">
                <a:latin typeface="Literata" pitchFamily="2" charset="0"/>
              </a:rPr>
              <a:t>Las personas servidoras públicas conocemos y regimos nuestra actuación con apego al marco legal aplicable a nuestro empelo, cargo o función. Principio: Legalidad Valor: Integridad y Responsabilidad.</a:t>
            </a:r>
          </a:p>
          <a:p>
            <a:pPr algn="just"/>
            <a:endParaRPr lang="es-MX" sz="1700" b="1" dirty="0">
              <a:latin typeface="Literata" pitchFamily="2" charset="0"/>
            </a:endParaRPr>
          </a:p>
          <a:p>
            <a:pPr algn="just"/>
            <a:r>
              <a:rPr lang="es-MX" sz="1700" b="1" dirty="0">
                <a:latin typeface="Literata" pitchFamily="2" charset="0"/>
              </a:rPr>
              <a:t>B) DESEMPEÑO DEL CARGO PÚBLICO. </a:t>
            </a:r>
            <a:r>
              <a:rPr lang="es-MX" sz="1700" dirty="0">
                <a:latin typeface="Literata" pitchFamily="2" charset="0"/>
              </a:rPr>
              <a:t>Las personas servidoras públicas cumplimos responsablemente las labores cotidianas y coadyuvamos en la orientación de metas y objetivos de nuestra área, y por ende, contribuimos al logro de la misión y visión de la dependencia. Principio: Eficiencia Valor: Interés Público Compromiso y Responsabilidad</a:t>
            </a:r>
          </a:p>
          <a:p>
            <a:pPr algn="just"/>
            <a:endParaRPr lang="es-MX" sz="1700" dirty="0">
              <a:latin typeface="Literata" pitchFamily="2" charset="0"/>
            </a:endParaRPr>
          </a:p>
          <a:p>
            <a:pPr algn="just"/>
            <a:r>
              <a:rPr lang="es-MX" sz="1700" b="1" dirty="0">
                <a:latin typeface="Literata" pitchFamily="2" charset="0"/>
              </a:rPr>
              <a:t>C)</a:t>
            </a:r>
            <a:r>
              <a:rPr lang="es-MX" sz="1700" dirty="0">
                <a:latin typeface="Literata" pitchFamily="2" charset="0"/>
              </a:rPr>
              <a:t> </a:t>
            </a:r>
            <a:r>
              <a:rPr lang="es-MX" sz="1700" b="1" dirty="0">
                <a:latin typeface="Literata" pitchFamily="2" charset="0"/>
              </a:rPr>
              <a:t>RESPETO A LOS DERECHOS HUMANOS </a:t>
            </a:r>
            <a:r>
              <a:rPr lang="es-MX" sz="1700" dirty="0">
                <a:latin typeface="Literata" pitchFamily="2" charset="0"/>
              </a:rPr>
              <a:t>Las personas servidoras públicas actuamos en estricto apego a los derechos humanos reconocidos en la Constitución Política de los Estados Unidos Mexicanos y en los tratados internaciones de los que el Estado mexicano y el Estado Libre Soberano e Independiente de San Luis Potosí sea parte. Principio: Legalidad.  Valor: Respeto a los Derechos Humanos Cooperación y Compromiso.</a:t>
            </a:r>
          </a:p>
          <a:p>
            <a:pPr algn="just"/>
            <a:endParaRPr lang="es-MX" sz="1700" dirty="0">
              <a:latin typeface="Literata" pitchFamily="2" charset="0"/>
            </a:endParaRPr>
          </a:p>
          <a:p>
            <a:pPr algn="just">
              <a:spcBef>
                <a:spcPts val="0"/>
              </a:spcBef>
              <a:defRPr/>
            </a:pPr>
            <a:endParaRPr lang="es-MX" altLang="es-MX" sz="1700" dirty="0">
              <a:latin typeface="Literata" pitchFamily="2" charset="0"/>
              <a:cs typeface="Arial" charset="0"/>
            </a:endParaRPr>
          </a:p>
        </p:txBody>
      </p:sp>
      <p:sp>
        <p:nvSpPr>
          <p:cNvPr id="9220"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9221" name="Text Box 3"/>
          <p:cNvSpPr txBox="1">
            <a:spLocks noChangeArrowheads="1"/>
          </p:cNvSpPr>
          <p:nvPr/>
        </p:nvSpPr>
        <p:spPr bwMode="auto">
          <a:xfrm>
            <a:off x="-11113" y="50800"/>
            <a:ext cx="4216401" cy="523220"/>
          </a:xfrm>
          <a:prstGeom prst="rect">
            <a:avLst/>
          </a:prstGeom>
          <a:noFill/>
          <a:ln w="9525">
            <a:noFill/>
            <a:miter lim="800000"/>
            <a:headEnd/>
            <a:tailEnd/>
          </a:ln>
        </p:spPr>
        <p:txBody>
          <a:bodyPr>
            <a:spAutoFit/>
          </a:bodyPr>
          <a:lstStyle/>
          <a:p>
            <a:pPr>
              <a:spcBef>
                <a:spcPct val="50000"/>
              </a:spcBef>
            </a:pPr>
            <a:r>
              <a:rPr lang="es-ES_tradnl" altLang="es-MX" sz="2800" b="1" i="1" dirty="0">
                <a:latin typeface="Literata" pitchFamily="2" charset="0"/>
                <a:cs typeface="Arial" charset="0"/>
              </a:rPr>
              <a:t>CÓDIGO DE CONDUCTA</a:t>
            </a:r>
          </a:p>
        </p:txBody>
      </p:sp>
    </p:spTree>
    <p:extLst>
      <p:ext uri="{BB962C8B-B14F-4D97-AF65-F5344CB8AC3E}">
        <p14:creationId xmlns:p14="http://schemas.microsoft.com/office/powerpoint/2010/main" val="4251300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335140" cy="9144793"/>
          </a:xfrm>
          <a:prstGeom prst="rect">
            <a:avLst/>
          </a:prstGeom>
        </p:spPr>
      </p:pic>
      <p:sp>
        <p:nvSpPr>
          <p:cNvPr id="4" name="Text Box 3"/>
          <p:cNvSpPr txBox="1">
            <a:spLocks noChangeArrowheads="1"/>
          </p:cNvSpPr>
          <p:nvPr/>
        </p:nvSpPr>
        <p:spPr bwMode="auto">
          <a:xfrm>
            <a:off x="1548263" y="1142958"/>
            <a:ext cx="4783963" cy="4201150"/>
          </a:xfrm>
          <a:prstGeom prst="rect">
            <a:avLst/>
          </a:prstGeom>
          <a:noFill/>
          <a:ln w="9525">
            <a:noFill/>
            <a:miter lim="800000"/>
            <a:headEnd/>
            <a:tailEnd/>
          </a:ln>
        </p:spPr>
        <p:txBody>
          <a:bodyPr wrap="square">
            <a:spAutoFit/>
          </a:bodyPr>
          <a:lstStyle/>
          <a:p>
            <a:pPr algn="just"/>
            <a:endParaRPr lang="es-MX" sz="1700" b="1" dirty="0" smtClean="0">
              <a:latin typeface="Literata" pitchFamily="2" charset="0"/>
            </a:endParaRPr>
          </a:p>
          <a:p>
            <a:pPr algn="just"/>
            <a:r>
              <a:rPr lang="es-MX" sz="1700" b="1" dirty="0" smtClean="0">
                <a:latin typeface="Literata" pitchFamily="2" charset="0"/>
              </a:rPr>
              <a:t>D</a:t>
            </a:r>
            <a:r>
              <a:rPr lang="es-MX" sz="1700" b="1" dirty="0">
                <a:latin typeface="Literata" pitchFamily="2" charset="0"/>
              </a:rPr>
              <a:t>)</a:t>
            </a:r>
            <a:r>
              <a:rPr lang="es-MX" sz="1700" dirty="0">
                <a:latin typeface="Literata" pitchFamily="2" charset="0"/>
              </a:rPr>
              <a:t> </a:t>
            </a:r>
            <a:r>
              <a:rPr lang="es-MX" sz="1700" b="1" dirty="0">
                <a:latin typeface="Literata" pitchFamily="2" charset="0"/>
              </a:rPr>
              <a:t>IGUALDAD Y NO DISCRIMINACIÓN</a:t>
            </a:r>
            <a:r>
              <a:rPr lang="es-MX" sz="1700" dirty="0">
                <a:latin typeface="Literata" pitchFamily="2" charset="0"/>
              </a:rPr>
              <a:t>. Las personas servidoras públicas usamos un lenguaje incluyente en cualquier forma de expresión para comunicarnos dentro y fuera de la dependencia. Actuamos con un trato igualitario en la prestación de los servicios públicos para no discriminar a ninguna persona por su origen étnico o nacional, color de piel, cultura, sexo, género, edad, discapacidad, condición social, económica, de salud, jurídica, religió apariencia física, características genéticas, situación migratoria, embarazo, lenguaje, opiniones, preferencias sexuales, identidad o filiación política, estado civil, situación familiar, responsabilidades familiares, idioma, antecedentes penales o cualquier otro motivo. Principio: Imparcialidad Valor: Cooperación, Igualdad y No Discriminación.</a:t>
            </a:r>
          </a:p>
          <a:p>
            <a:pPr algn="just"/>
            <a:endParaRPr lang="es-MX" sz="1700" b="1" dirty="0" smtClean="0">
              <a:latin typeface="Literata" pitchFamily="2" charset="0"/>
            </a:endParaRPr>
          </a:p>
          <a:p>
            <a:pPr algn="just"/>
            <a:endParaRPr lang="es-MX" altLang="es-MX" sz="1700" dirty="0">
              <a:solidFill>
                <a:srgbClr val="000000"/>
              </a:solidFill>
              <a:latin typeface="Literata" pitchFamily="2" charset="0"/>
              <a:cs typeface="Arial" charset="0"/>
            </a:endParaRPr>
          </a:p>
          <a:p>
            <a:pPr marL="285750" indent="-285750" algn="just">
              <a:spcBef>
                <a:spcPts val="0"/>
              </a:spcBef>
              <a:buFontTx/>
              <a:buAutoNum type="romanLcParenR"/>
              <a:defRPr/>
            </a:pPr>
            <a:endParaRPr lang="es-MX" altLang="es-MX" sz="1200" dirty="0">
              <a:latin typeface="Literata" pitchFamily="2" charset="0"/>
              <a:cs typeface="Arial" charset="0"/>
            </a:endParaRPr>
          </a:p>
        </p:txBody>
      </p:sp>
      <p:sp>
        <p:nvSpPr>
          <p:cNvPr id="10244"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245" name="Text Box 3"/>
          <p:cNvSpPr txBox="1">
            <a:spLocks noChangeArrowheads="1"/>
          </p:cNvSpPr>
          <p:nvPr/>
        </p:nvSpPr>
        <p:spPr bwMode="auto">
          <a:xfrm>
            <a:off x="-11113" y="50800"/>
            <a:ext cx="4216401" cy="523220"/>
          </a:xfrm>
          <a:prstGeom prst="rect">
            <a:avLst/>
          </a:prstGeom>
          <a:noFill/>
          <a:ln w="9525">
            <a:noFill/>
            <a:miter lim="800000"/>
            <a:headEnd/>
            <a:tailEnd/>
          </a:ln>
        </p:spPr>
        <p:txBody>
          <a:bodyPr>
            <a:spAutoFit/>
          </a:bodyPr>
          <a:lstStyle/>
          <a:p>
            <a:pPr>
              <a:spcBef>
                <a:spcPct val="50000"/>
              </a:spcBef>
            </a:pPr>
            <a:r>
              <a:rPr lang="es-ES_tradnl" altLang="es-MX" sz="2800" b="1" i="1" dirty="0">
                <a:latin typeface="Literata" pitchFamily="2" charset="0"/>
                <a:cs typeface="Arial" charset="0"/>
              </a:rPr>
              <a:t>CÓDIGO DE CONDUCTA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335140" cy="9144793"/>
          </a:xfrm>
          <a:prstGeom prst="rect">
            <a:avLst/>
          </a:prstGeom>
        </p:spPr>
      </p:pic>
      <p:sp>
        <p:nvSpPr>
          <p:cNvPr id="4" name="Text Box 3"/>
          <p:cNvSpPr txBox="1">
            <a:spLocks noChangeArrowheads="1"/>
          </p:cNvSpPr>
          <p:nvPr/>
        </p:nvSpPr>
        <p:spPr bwMode="auto">
          <a:xfrm>
            <a:off x="1538911" y="1013143"/>
            <a:ext cx="4674781" cy="6340197"/>
          </a:xfrm>
          <a:prstGeom prst="rect">
            <a:avLst/>
          </a:prstGeom>
          <a:noFill/>
          <a:ln w="9525">
            <a:noFill/>
            <a:miter lim="800000"/>
            <a:headEnd/>
            <a:tailEnd/>
          </a:ln>
        </p:spPr>
        <p:txBody>
          <a:bodyPr wrap="square">
            <a:spAutoFit/>
          </a:bodyPr>
          <a:lstStyle/>
          <a:p>
            <a:pPr algn="just"/>
            <a:r>
              <a:rPr lang="es-MX" sz="1700" b="1" dirty="0" smtClean="0">
                <a:latin typeface="Literata" pitchFamily="2" charset="0"/>
              </a:rPr>
              <a:t>E) EQUIDAD </a:t>
            </a:r>
            <a:r>
              <a:rPr lang="es-MX" sz="1700" b="1" dirty="0">
                <a:latin typeface="Literata" pitchFamily="2" charset="0"/>
              </a:rPr>
              <a:t>DE GÉNERO. </a:t>
            </a:r>
            <a:r>
              <a:rPr lang="es-MX" sz="1700" dirty="0">
                <a:latin typeface="Literata" pitchFamily="2" charset="0"/>
              </a:rPr>
              <a:t>Las personas servidoras públicas incluimos acciones afirmativas que fortalecen la equidad entre mujeres y hombres en la políticas y acciones relacionadas con las atribuciones de nuestra área de trabajo además que asumimos la igualdad de trato y de oportunidades entre mujeres y hombres e impulsamos el trabajo en equipo. Nos abstenemos de generar cualquier acto u omisión en abuso de poder que dañe </a:t>
            </a:r>
            <a:r>
              <a:rPr lang="es-MX" sz="1700" strike="sngStrike" dirty="0">
                <a:latin typeface="Literata" pitchFamily="2" charset="0"/>
              </a:rPr>
              <a:t>el</a:t>
            </a:r>
            <a:r>
              <a:rPr lang="es-MX" sz="1700" dirty="0">
                <a:latin typeface="Literata" pitchFamily="2" charset="0"/>
              </a:rPr>
              <a:t> autoestima, salud, integridad, libertad y seguridad de persona alguna, e impida su desarrollo y atente contra la igualdad, sin importar la jerarquía. Nos abstenemos de ejercer conductas verbales, físicas o cualquier otra, relacionadas con la sexualidad de connotación lasciva, derivadas del ejercicio del poder indebido, en una relación de subordinación real de las personas vulneradas frente al agresor en el ámbito laboral. Las personas servidoras públicas nos abstenemos de realizar Hostigamiento Sexual, ya que es una forma de violencia en la que existe una relación de subordinación real entre la víctima y el agresor, la cual se puede expresar en conductas verbales, físicas o ambas. Denunciaremos ante la autoridad competente a quien incurra en las conductas antes descritas. Principios: Imparcialidad Valores: Respeto y Equidad de Género.</a:t>
            </a:r>
          </a:p>
          <a:p>
            <a:pPr algn="just"/>
            <a:endParaRPr lang="es-MX" sz="1700" dirty="0">
              <a:latin typeface="Literata" pitchFamily="2" charset="0"/>
            </a:endParaRPr>
          </a:p>
          <a:p>
            <a:pPr algn="just"/>
            <a:endParaRPr lang="es-MX" sz="1900" dirty="0">
              <a:latin typeface="Literata" pitchFamily="2" charset="0"/>
            </a:endParaRPr>
          </a:p>
          <a:p>
            <a:pPr algn="just"/>
            <a:endParaRPr lang="es-MX" sz="1900" b="1" dirty="0" smtClean="0">
              <a:latin typeface="Literata" pitchFamily="2" charset="0"/>
            </a:endParaRPr>
          </a:p>
          <a:p>
            <a:pPr algn="just"/>
            <a:endParaRPr lang="es-MX" altLang="es-MX" sz="1600" dirty="0">
              <a:solidFill>
                <a:srgbClr val="000000"/>
              </a:solidFill>
              <a:latin typeface="Literata" pitchFamily="2" charset="0"/>
              <a:cs typeface="Arial" charset="0"/>
            </a:endParaRPr>
          </a:p>
          <a:p>
            <a:pPr marL="285750" indent="-285750" algn="just">
              <a:spcBef>
                <a:spcPts val="0"/>
              </a:spcBef>
              <a:buFontTx/>
              <a:buAutoNum type="romanLcParenR"/>
              <a:defRPr/>
            </a:pPr>
            <a:endParaRPr lang="es-MX" altLang="es-MX" sz="1200" dirty="0">
              <a:latin typeface="Literata" pitchFamily="2" charset="0"/>
              <a:cs typeface="Arial" charset="0"/>
            </a:endParaRPr>
          </a:p>
        </p:txBody>
      </p:sp>
      <p:sp>
        <p:nvSpPr>
          <p:cNvPr id="10244"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245" name="Text Box 3"/>
          <p:cNvSpPr txBox="1">
            <a:spLocks noChangeArrowheads="1"/>
          </p:cNvSpPr>
          <p:nvPr/>
        </p:nvSpPr>
        <p:spPr bwMode="auto">
          <a:xfrm>
            <a:off x="-11113" y="50800"/>
            <a:ext cx="4216401" cy="523220"/>
          </a:xfrm>
          <a:prstGeom prst="rect">
            <a:avLst/>
          </a:prstGeom>
          <a:noFill/>
          <a:ln w="9525">
            <a:noFill/>
            <a:miter lim="800000"/>
            <a:headEnd/>
            <a:tailEnd/>
          </a:ln>
        </p:spPr>
        <p:txBody>
          <a:bodyPr>
            <a:spAutoFit/>
          </a:bodyPr>
          <a:lstStyle/>
          <a:p>
            <a:pPr>
              <a:spcBef>
                <a:spcPct val="50000"/>
              </a:spcBef>
            </a:pPr>
            <a:r>
              <a:rPr lang="es-ES_tradnl" altLang="es-MX" sz="2800" b="1" i="1" dirty="0">
                <a:latin typeface="Literata" pitchFamily="2" charset="0"/>
                <a:cs typeface="Arial" charset="0"/>
              </a:rPr>
              <a:t>CÓDIGO DE CONDUCTA</a:t>
            </a:r>
          </a:p>
        </p:txBody>
      </p:sp>
    </p:spTree>
    <p:extLst>
      <p:ext uri="{BB962C8B-B14F-4D97-AF65-F5344CB8AC3E}">
        <p14:creationId xmlns:p14="http://schemas.microsoft.com/office/powerpoint/2010/main" val="28533889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335140" cy="9144793"/>
          </a:xfrm>
          <a:prstGeom prst="rect">
            <a:avLst/>
          </a:prstGeom>
        </p:spPr>
      </p:pic>
      <p:sp>
        <p:nvSpPr>
          <p:cNvPr id="4" name="Text Box 3"/>
          <p:cNvSpPr txBox="1">
            <a:spLocks noChangeArrowheads="1"/>
          </p:cNvSpPr>
          <p:nvPr/>
        </p:nvSpPr>
        <p:spPr bwMode="auto">
          <a:xfrm>
            <a:off x="1574800" y="990601"/>
            <a:ext cx="4904846" cy="6801862"/>
          </a:xfrm>
          <a:prstGeom prst="rect">
            <a:avLst/>
          </a:prstGeom>
          <a:noFill/>
          <a:ln w="9525">
            <a:noFill/>
            <a:miter lim="800000"/>
            <a:headEnd/>
            <a:tailEnd/>
          </a:ln>
        </p:spPr>
        <p:txBody>
          <a:bodyPr wrap="square">
            <a:spAutoFit/>
          </a:bodyPr>
          <a:lstStyle/>
          <a:p>
            <a:pPr algn="just"/>
            <a:r>
              <a:rPr lang="es-MX" sz="1700" b="1" dirty="0">
                <a:latin typeface="Literata" pitchFamily="2" charset="0"/>
              </a:rPr>
              <a:t>F) MANEJO DE LA INFORMACIÓN, TRANSPARENCIA Y RENDICIÓN DE CUENTAS</a:t>
            </a:r>
            <a:r>
              <a:rPr lang="es-MX" sz="1700" dirty="0">
                <a:latin typeface="Literata" pitchFamily="2" charset="0"/>
              </a:rPr>
              <a:t>. Las personas servidoras públicas asumimos el cumplimiento de las obligaciones establecidas en la Ley General de Transparencia y Acceso a la Información Pública y Ley de Transparencia y Acceso a la Información Pública del Estado de San Luis Potosí, y los ordenamientos de que estás emanen. Principio: Legalidad. Valores: Compromiso, Transparencia y Rendición de Cuentas.</a:t>
            </a:r>
          </a:p>
          <a:p>
            <a:pPr algn="just"/>
            <a:endParaRPr lang="es-MX" sz="1700" dirty="0">
              <a:latin typeface="Literata" pitchFamily="2" charset="0"/>
            </a:endParaRPr>
          </a:p>
          <a:p>
            <a:pPr algn="just"/>
            <a:r>
              <a:rPr lang="es-MX" sz="1700" b="1" dirty="0">
                <a:latin typeface="Literata" pitchFamily="2" charset="0"/>
              </a:rPr>
              <a:t>G) CONFLICTOS DE INTERÉS. </a:t>
            </a:r>
            <a:r>
              <a:rPr lang="es-MX" sz="1700" dirty="0">
                <a:latin typeface="Literata" pitchFamily="2" charset="0"/>
              </a:rPr>
              <a:t>Las personas servidoras públicas invariablemente actuamos con objetividad e imparcialidad de acuerdo con los intereses de la Dependencia, por encima de intereses o beneficios personales, familiares o de negocios. Principio: Legalidad. Valores: Compromiso, Transparencia.</a:t>
            </a:r>
          </a:p>
          <a:p>
            <a:pPr algn="just"/>
            <a:endParaRPr lang="es-MX" sz="1700" dirty="0">
              <a:latin typeface="Literata" pitchFamily="2" charset="0"/>
            </a:endParaRPr>
          </a:p>
          <a:p>
            <a:pPr algn="just"/>
            <a:r>
              <a:rPr lang="es-MX" sz="1700" b="1" dirty="0">
                <a:latin typeface="Literata" pitchFamily="2" charset="0"/>
              </a:rPr>
              <a:t>H) RELACIÓN CON LA SOCIEDAD</a:t>
            </a:r>
            <a:r>
              <a:rPr lang="es-MX" sz="1700" dirty="0">
                <a:latin typeface="Literata" pitchFamily="2" charset="0"/>
              </a:rPr>
              <a:t>. Las personas servidoras públicas en el cumplimiento de nuestras atribuciones buscamos el bien común y la atención de las demandas de la sociedad. Principio: Lealtad. Valores: Compromiso, Interés Público Entrono Cultural y Ecológico</a:t>
            </a:r>
            <a:r>
              <a:rPr lang="es-MX" sz="1700" dirty="0" smtClean="0">
                <a:latin typeface="Literata" pitchFamily="2" charset="0"/>
              </a:rPr>
              <a:t>.</a:t>
            </a:r>
          </a:p>
          <a:p>
            <a:pPr algn="just"/>
            <a:endParaRPr lang="es-MX" sz="1700" dirty="0" smtClean="0">
              <a:latin typeface="Literata" pitchFamily="2" charset="0"/>
            </a:endParaRPr>
          </a:p>
          <a:p>
            <a:pPr algn="just"/>
            <a:r>
              <a:rPr lang="es-MX" sz="1700" b="1" dirty="0" smtClean="0">
                <a:latin typeface="Literata" pitchFamily="2" charset="0"/>
              </a:rPr>
              <a:t>I) </a:t>
            </a:r>
            <a:r>
              <a:rPr lang="es-MX" sz="1700" b="1" dirty="0">
                <a:latin typeface="Literata" pitchFamily="2" charset="0"/>
              </a:rPr>
              <a:t>RELACIÓN CON OTRAS DEPENDENCIAS Y ENTIDADES DEL GOBIERNO FEDERAL Y GOBIERNOS LOCALES. </a:t>
            </a:r>
            <a:r>
              <a:rPr lang="es-MX" sz="1700" dirty="0">
                <a:latin typeface="Literata" pitchFamily="2" charset="0"/>
              </a:rPr>
              <a:t>Las personas servidoras públicas proporcionamos a otras dependencias y entidades gubernamentales el apoyo que requieran con oportunidad, imparcialidad y eficiencia. Principio: Eficiencia. Valores: Cooperación</a:t>
            </a:r>
            <a:r>
              <a:rPr lang="es-MX" sz="1700" dirty="0" smtClean="0">
                <a:latin typeface="Literata" pitchFamily="2" charset="0"/>
              </a:rPr>
              <a:t>.</a:t>
            </a:r>
            <a:endParaRPr lang="es-MX" sz="1700" b="1" dirty="0" smtClean="0">
              <a:latin typeface="Literata" pitchFamily="2" charset="0"/>
            </a:endParaRPr>
          </a:p>
          <a:p>
            <a:pPr algn="just"/>
            <a:endParaRPr lang="es-MX" altLang="es-MX" sz="1700" dirty="0">
              <a:solidFill>
                <a:srgbClr val="000000"/>
              </a:solidFill>
              <a:latin typeface="Literata" pitchFamily="2" charset="0"/>
              <a:cs typeface="Arial" charset="0"/>
            </a:endParaRPr>
          </a:p>
          <a:p>
            <a:pPr marL="285750" indent="-285750" algn="just">
              <a:spcBef>
                <a:spcPts val="0"/>
              </a:spcBef>
              <a:buFontTx/>
              <a:buAutoNum type="romanLcParenR"/>
              <a:defRPr/>
            </a:pPr>
            <a:endParaRPr lang="es-MX" altLang="es-MX" sz="1200" dirty="0">
              <a:latin typeface="Literata" pitchFamily="2" charset="0"/>
              <a:cs typeface="Arial" charset="0"/>
            </a:endParaRPr>
          </a:p>
        </p:txBody>
      </p:sp>
      <p:sp>
        <p:nvSpPr>
          <p:cNvPr id="10244"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245" name="Text Box 3"/>
          <p:cNvSpPr txBox="1">
            <a:spLocks noChangeArrowheads="1"/>
          </p:cNvSpPr>
          <p:nvPr/>
        </p:nvSpPr>
        <p:spPr bwMode="auto">
          <a:xfrm>
            <a:off x="-11113" y="50800"/>
            <a:ext cx="4216401" cy="523220"/>
          </a:xfrm>
          <a:prstGeom prst="rect">
            <a:avLst/>
          </a:prstGeom>
          <a:noFill/>
          <a:ln w="9525">
            <a:noFill/>
            <a:miter lim="800000"/>
            <a:headEnd/>
            <a:tailEnd/>
          </a:ln>
        </p:spPr>
        <p:txBody>
          <a:bodyPr>
            <a:spAutoFit/>
          </a:bodyPr>
          <a:lstStyle/>
          <a:p>
            <a:pPr>
              <a:spcBef>
                <a:spcPct val="50000"/>
              </a:spcBef>
            </a:pPr>
            <a:r>
              <a:rPr lang="es-ES_tradnl" altLang="es-MX" sz="2800" b="1" i="1" dirty="0">
                <a:latin typeface="Literata" pitchFamily="2" charset="0"/>
                <a:cs typeface="Arial" charset="0"/>
              </a:rPr>
              <a:t>CÓDIGO DE CONDUCTA</a:t>
            </a:r>
          </a:p>
        </p:txBody>
      </p:sp>
    </p:spTree>
    <p:extLst>
      <p:ext uri="{BB962C8B-B14F-4D97-AF65-F5344CB8AC3E}">
        <p14:creationId xmlns:p14="http://schemas.microsoft.com/office/powerpoint/2010/main" val="2233212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335140" cy="9144793"/>
          </a:xfrm>
          <a:prstGeom prst="rect">
            <a:avLst/>
          </a:prstGeom>
        </p:spPr>
      </p:pic>
      <p:sp>
        <p:nvSpPr>
          <p:cNvPr id="4" name="Text Box 3"/>
          <p:cNvSpPr txBox="1">
            <a:spLocks noChangeArrowheads="1"/>
          </p:cNvSpPr>
          <p:nvPr/>
        </p:nvSpPr>
        <p:spPr bwMode="auto">
          <a:xfrm>
            <a:off x="1524000" y="767010"/>
            <a:ext cx="4994754" cy="6555641"/>
          </a:xfrm>
          <a:prstGeom prst="rect">
            <a:avLst/>
          </a:prstGeom>
          <a:noFill/>
          <a:ln w="9525">
            <a:noFill/>
            <a:miter lim="800000"/>
            <a:headEnd/>
            <a:tailEnd/>
          </a:ln>
        </p:spPr>
        <p:txBody>
          <a:bodyPr wrap="square">
            <a:spAutoFit/>
          </a:bodyPr>
          <a:lstStyle/>
          <a:p>
            <a:pPr algn="just"/>
            <a:r>
              <a:rPr lang="es-MX" sz="1700" b="1" dirty="0" smtClean="0">
                <a:latin typeface="Literata" pitchFamily="2" charset="0"/>
              </a:rPr>
              <a:t>J</a:t>
            </a:r>
            <a:r>
              <a:rPr lang="es-MX" sz="1700" b="1" dirty="0">
                <a:latin typeface="Literata" pitchFamily="2" charset="0"/>
              </a:rPr>
              <a:t>) CAPACITACIÓN Y DESARROLLO. </a:t>
            </a:r>
            <a:r>
              <a:rPr lang="es-MX" sz="1700" dirty="0">
                <a:latin typeface="Literata" pitchFamily="2" charset="0"/>
              </a:rPr>
              <a:t>Las personas servidoras públicas nos capacitamos para aplicar los conocimientos y habilidades adquiridos para desarrollar a nuestras funciones con profesionalismos y calidad. Mantenemos actualizados nuestros conocimientos para desarrollar las atribuciones y funciones con disposición y eficiencia. Principio: Eficiencia. Valores: Cooperación, Compromiso y Liderazgo</a:t>
            </a:r>
          </a:p>
          <a:p>
            <a:pPr algn="just"/>
            <a:endParaRPr lang="es-MX" sz="1700" dirty="0">
              <a:latin typeface="Literata" pitchFamily="2" charset="0"/>
            </a:endParaRPr>
          </a:p>
          <a:p>
            <a:pPr algn="just"/>
            <a:r>
              <a:rPr lang="es-MX" sz="1700" b="1" dirty="0">
                <a:latin typeface="Literata" pitchFamily="2" charset="0"/>
              </a:rPr>
              <a:t>K) TOMA DE DECISIONES. </a:t>
            </a:r>
            <a:r>
              <a:rPr lang="es-MX" sz="1700" dirty="0">
                <a:latin typeface="Literata" pitchFamily="2" charset="0"/>
              </a:rPr>
              <a:t>Las personas servidora públicas decidimos con honestidad, congruencia, justicia y transparencia en el desempeño de nuestras funciones, buscando evitar cualquier acto de corrupción. Principio: Legalidad e imparcialidad Valores: Integridad, Responsabilidad y Rendición de cuentas.</a:t>
            </a:r>
          </a:p>
          <a:p>
            <a:pPr algn="just"/>
            <a:endParaRPr lang="es-MX" sz="1700" dirty="0">
              <a:latin typeface="Literata" pitchFamily="2" charset="0"/>
            </a:endParaRPr>
          </a:p>
          <a:p>
            <a:pPr algn="just"/>
            <a:r>
              <a:rPr lang="es-MX" sz="1700" b="1" dirty="0">
                <a:latin typeface="Literata" pitchFamily="2" charset="0"/>
              </a:rPr>
              <a:t>L) ADAPTACIÓN AL CAMBIO. </a:t>
            </a:r>
            <a:r>
              <a:rPr lang="es-MX" sz="1700" dirty="0">
                <a:latin typeface="Literata" pitchFamily="2" charset="0"/>
              </a:rPr>
              <a:t>Las personas servidoras públicas ante los cambios que demande la Dependencia, mantenemos una actitud positiva y en su caso, desarrollamos las nuevas actividades con el profesionalismo que estas demanden. Principio: Lealtad Valores: Interés Público.</a:t>
            </a:r>
          </a:p>
          <a:p>
            <a:pPr algn="just"/>
            <a:endParaRPr lang="es-MX" sz="1700" dirty="0">
              <a:latin typeface="Literata" pitchFamily="2" charset="0"/>
            </a:endParaRPr>
          </a:p>
          <a:p>
            <a:pPr algn="just"/>
            <a:r>
              <a:rPr lang="es-MX" sz="1700" b="1" dirty="0">
                <a:latin typeface="Literata" pitchFamily="2" charset="0"/>
              </a:rPr>
              <a:t>M) CUIDADO Y PRESERVACIÓN DEL MEDIO AMBIENTE. </a:t>
            </a:r>
            <a:r>
              <a:rPr lang="es-MX" sz="1700" dirty="0">
                <a:latin typeface="Literata" pitchFamily="2" charset="0"/>
              </a:rPr>
              <a:t>Las personas servidoras públicas utilizamos óptima y racionalmente los recursos asignados para el desempeño de nuestra funciones, y colaboramos en el desarrollo de las acciones de protección al medio ambiente. Principio: Eficiencia. Valores: Entorno Cultural y Ecológico.</a:t>
            </a:r>
          </a:p>
          <a:p>
            <a:pPr algn="just">
              <a:spcBef>
                <a:spcPts val="0"/>
              </a:spcBef>
              <a:defRPr/>
            </a:pPr>
            <a:endParaRPr lang="es-MX" altLang="es-MX" sz="1700" dirty="0">
              <a:solidFill>
                <a:srgbClr val="000000"/>
              </a:solidFill>
              <a:latin typeface="Literata" pitchFamily="2" charset="0"/>
              <a:cs typeface="Arial" charset="0"/>
            </a:endParaRPr>
          </a:p>
          <a:p>
            <a:pPr marL="285750" indent="-285750" algn="just">
              <a:spcBef>
                <a:spcPts val="0"/>
              </a:spcBef>
              <a:buFontTx/>
              <a:buAutoNum type="romanLcParenR"/>
              <a:defRPr/>
            </a:pPr>
            <a:endParaRPr lang="es-MX" altLang="es-MX" sz="1200" dirty="0">
              <a:latin typeface="Literata" pitchFamily="2" charset="0"/>
              <a:cs typeface="Arial" charset="0"/>
            </a:endParaRPr>
          </a:p>
        </p:txBody>
      </p:sp>
      <p:sp>
        <p:nvSpPr>
          <p:cNvPr id="10244" name="Line 4"/>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p>
        </p:txBody>
      </p:sp>
      <p:sp>
        <p:nvSpPr>
          <p:cNvPr id="10245" name="Text Box 3"/>
          <p:cNvSpPr txBox="1">
            <a:spLocks noChangeArrowheads="1"/>
          </p:cNvSpPr>
          <p:nvPr/>
        </p:nvSpPr>
        <p:spPr bwMode="auto">
          <a:xfrm>
            <a:off x="-11113" y="50800"/>
            <a:ext cx="4216401" cy="523220"/>
          </a:xfrm>
          <a:prstGeom prst="rect">
            <a:avLst/>
          </a:prstGeom>
          <a:noFill/>
          <a:ln w="9525">
            <a:noFill/>
            <a:miter lim="800000"/>
            <a:headEnd/>
            <a:tailEnd/>
          </a:ln>
        </p:spPr>
        <p:txBody>
          <a:bodyPr>
            <a:spAutoFit/>
          </a:bodyPr>
          <a:lstStyle/>
          <a:p>
            <a:pPr>
              <a:spcBef>
                <a:spcPct val="50000"/>
              </a:spcBef>
            </a:pPr>
            <a:r>
              <a:rPr lang="es-ES_tradnl" altLang="es-MX" sz="2800" b="1" i="1" dirty="0">
                <a:latin typeface="Literata" pitchFamily="2" charset="0"/>
                <a:cs typeface="Arial" charset="0"/>
              </a:rPr>
              <a:t>CÓDIGO DE CONDUCTA</a:t>
            </a:r>
          </a:p>
        </p:txBody>
      </p:sp>
    </p:spTree>
    <p:extLst>
      <p:ext uri="{BB962C8B-B14F-4D97-AF65-F5344CB8AC3E}">
        <p14:creationId xmlns:p14="http://schemas.microsoft.com/office/powerpoint/2010/main" val="300443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84" name="Line 3"/>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85" name="CustomShape 4"/>
          <p:cNvSpPr/>
          <p:nvPr/>
        </p:nvSpPr>
        <p:spPr>
          <a:xfrm>
            <a:off x="1644480" y="1068480"/>
            <a:ext cx="5075280" cy="551974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40000"/>
              </a:lnSpc>
            </a:pPr>
            <a:r>
              <a:rPr lang="es-MX" sz="1700" b="0" strike="noStrike" spc="-1" dirty="0">
                <a:solidFill>
                  <a:srgbClr val="000000"/>
                </a:solidFill>
                <a:uFill>
                  <a:solidFill>
                    <a:srgbClr val="FFFFFF"/>
                  </a:solidFill>
                </a:uFill>
                <a:latin typeface="Literata" pitchFamily="2" charset="0"/>
                <a:ea typeface="DejaVu Sans"/>
              </a:rPr>
              <a:t>  1.- Secretaría Técnica del Consejo Estatal de Población</a:t>
            </a:r>
          </a:p>
          <a:p>
            <a:pPr>
              <a:lnSpc>
                <a:spcPct val="140000"/>
              </a:lnSpc>
            </a:pPr>
            <a:endParaRPr lang="es-MX" sz="1700" b="0" strike="noStrike" spc="-1" dirty="0">
              <a:solidFill>
                <a:srgbClr val="000000"/>
              </a:solidFill>
              <a:uFill>
                <a:solidFill>
                  <a:srgbClr val="FFFFFF"/>
                </a:solidFill>
              </a:uFill>
              <a:latin typeface="Literata" pitchFamily="2" charset="0"/>
              <a:ea typeface="DejaVu Sans"/>
            </a:endParaRPr>
          </a:p>
          <a:p>
            <a:pPr>
              <a:lnSpc>
                <a:spcPct val="140000"/>
              </a:lnSpc>
            </a:pPr>
            <a:r>
              <a:rPr lang="es-MX" sz="1700" spc="-1" dirty="0">
                <a:solidFill>
                  <a:srgbClr val="000000"/>
                </a:solidFill>
                <a:uFill>
                  <a:solidFill>
                    <a:srgbClr val="FFFFFF"/>
                  </a:solidFill>
                </a:uFill>
                <a:latin typeface="Literata" pitchFamily="2" charset="0"/>
                <a:ea typeface="DejaVu Sans"/>
              </a:rPr>
              <a:t>	</a:t>
            </a:r>
            <a:r>
              <a:rPr lang="es-MX" sz="1700" b="0" strike="noStrike" spc="-1" dirty="0">
                <a:solidFill>
                  <a:srgbClr val="000000"/>
                </a:solidFill>
                <a:uFill>
                  <a:solidFill>
                    <a:srgbClr val="FFFFFF"/>
                  </a:solidFill>
                </a:uFill>
                <a:latin typeface="Literata" pitchFamily="2" charset="0"/>
                <a:ea typeface="DejaVu Sans"/>
              </a:rPr>
              <a:t>1</a:t>
            </a:r>
            <a:r>
              <a:rPr lang="es-MX" sz="1700" spc="-1" dirty="0">
                <a:solidFill>
                  <a:srgbClr val="000000"/>
                </a:solidFill>
                <a:uFill>
                  <a:solidFill>
                    <a:srgbClr val="FFFFFF"/>
                  </a:solidFill>
                </a:uFill>
                <a:latin typeface="Literata" pitchFamily="2" charset="0"/>
              </a:rPr>
              <a:t>.1- Estadística Poblacional</a:t>
            </a:r>
          </a:p>
          <a:p>
            <a:pPr>
              <a:lnSpc>
                <a:spcPct val="140000"/>
              </a:lnSpc>
            </a:pPr>
            <a:r>
              <a:rPr lang="es-MX" sz="1700" spc="-1" dirty="0">
                <a:solidFill>
                  <a:srgbClr val="000000"/>
                </a:solidFill>
                <a:uFill>
                  <a:solidFill>
                    <a:srgbClr val="FFFFFF"/>
                  </a:solidFill>
                </a:uFill>
                <a:latin typeface="Literata" pitchFamily="2" charset="0"/>
              </a:rPr>
              <a:t> 	</a:t>
            </a:r>
          </a:p>
          <a:p>
            <a:pPr marL="190440">
              <a:lnSpc>
                <a:spcPct val="140000"/>
              </a:lnSpc>
            </a:pPr>
            <a:r>
              <a:rPr lang="es-MX" sz="1700" b="0" strike="noStrike" spc="-1" dirty="0">
                <a:solidFill>
                  <a:srgbClr val="000000"/>
                </a:solidFill>
                <a:uFill>
                  <a:solidFill>
                    <a:srgbClr val="FFFFFF"/>
                  </a:solidFill>
                </a:uFill>
                <a:latin typeface="Literata" pitchFamily="2" charset="0"/>
                <a:ea typeface="DejaVu Sans"/>
              </a:rPr>
              <a:t>2.-Dirección de  Coordinación Interinstitucional</a:t>
            </a:r>
          </a:p>
          <a:p>
            <a:pPr marL="190440">
              <a:lnSpc>
                <a:spcPct val="140000"/>
              </a:lnSpc>
            </a:pPr>
            <a:endParaRPr lang="es-MX" sz="1700" spc="-1" dirty="0">
              <a:solidFill>
                <a:srgbClr val="000000"/>
              </a:solidFill>
              <a:uFill>
                <a:solidFill>
                  <a:srgbClr val="FFFFFF"/>
                </a:solidFill>
              </a:uFill>
              <a:latin typeface="Literata" pitchFamily="2" charset="0"/>
            </a:endParaRPr>
          </a:p>
          <a:p>
            <a:pPr marL="190440">
              <a:lnSpc>
                <a:spcPct val="140000"/>
              </a:lnSpc>
            </a:pPr>
            <a:endParaRPr lang="es-MX" sz="1700" b="0" strike="noStrike" spc="-1" dirty="0">
              <a:solidFill>
                <a:srgbClr val="000000"/>
              </a:solidFill>
              <a:uFill>
                <a:solidFill>
                  <a:srgbClr val="FFFFFF"/>
                </a:solidFill>
              </a:uFill>
              <a:latin typeface="Literata" pitchFamily="2" charset="0"/>
            </a:endParaRPr>
          </a:p>
          <a:p>
            <a:pPr marL="190440">
              <a:lnSpc>
                <a:spcPct val="140000"/>
              </a:lnSpc>
            </a:pPr>
            <a:r>
              <a:rPr lang="es-MX" sz="1700" spc="-1" dirty="0">
                <a:solidFill>
                  <a:srgbClr val="000000"/>
                </a:solidFill>
                <a:uFill>
                  <a:solidFill>
                    <a:srgbClr val="FFFFFF"/>
                  </a:solidFill>
                </a:uFill>
                <a:latin typeface="Literata" pitchFamily="2" charset="0"/>
              </a:rPr>
              <a:t>	        </a:t>
            </a:r>
          </a:p>
          <a:p>
            <a:pPr marL="190440">
              <a:lnSpc>
                <a:spcPct val="140000"/>
              </a:lnSpc>
            </a:pPr>
            <a:r>
              <a:rPr lang="es-MX" sz="1200" spc="-1" dirty="0">
                <a:solidFill>
                  <a:srgbClr val="000000"/>
                </a:solidFill>
                <a:uFill>
                  <a:solidFill>
                    <a:srgbClr val="FFFFFF"/>
                  </a:solidFill>
                </a:uFill>
                <a:latin typeface="Literata" pitchFamily="2" charset="0"/>
              </a:rPr>
              <a:t> 	</a:t>
            </a:r>
            <a:endParaRPr lang="es-MX" sz="1200" b="0" strike="noStrike" spc="-1" dirty="0">
              <a:solidFill>
                <a:srgbClr val="000000"/>
              </a:solidFill>
              <a:uFill>
                <a:solidFill>
                  <a:srgbClr val="FFFFFF"/>
                </a:solidFill>
              </a:uFill>
              <a:latin typeface="Literata" pitchFamily="2" charset="0"/>
            </a:endParaRPr>
          </a:p>
          <a:p>
            <a:pPr marL="190440">
              <a:lnSpc>
                <a:spcPct val="140000"/>
              </a:lnSpc>
            </a:pPr>
            <a:endParaRPr lang="es-MX" sz="1200" b="0" strike="noStrike" spc="-1" dirty="0">
              <a:solidFill>
                <a:srgbClr val="000000"/>
              </a:solidFill>
              <a:uFill>
                <a:solidFill>
                  <a:srgbClr val="FFFFFF"/>
                </a:solidFill>
              </a:uFill>
              <a:latin typeface="Literata" pitchFamily="2" charset="0"/>
            </a:endParaRPr>
          </a:p>
          <a:p>
            <a:pPr marL="190440">
              <a:lnSpc>
                <a:spcPct val="140000"/>
              </a:lnSpc>
            </a:pPr>
            <a:r>
              <a:rPr lang="es-MX" sz="1200" b="0" strike="noStrike" spc="-1" dirty="0">
                <a:solidFill>
                  <a:srgbClr val="000000"/>
                </a:solidFill>
                <a:uFill>
                  <a:solidFill>
                    <a:srgbClr val="FFFFFF"/>
                  </a:solidFill>
                </a:uFill>
                <a:latin typeface="Literata" pitchFamily="2" charset="0"/>
                <a:ea typeface="DejaVu Sans"/>
              </a:rPr>
              <a:t>	</a:t>
            </a:r>
            <a:endParaRPr lang="es-MX" sz="1200" b="0" strike="noStrike" spc="-1" dirty="0">
              <a:solidFill>
                <a:srgbClr val="000000"/>
              </a:solidFill>
              <a:uFill>
                <a:solidFill>
                  <a:srgbClr val="FFFFFF"/>
                </a:solidFill>
              </a:uFill>
              <a:latin typeface="Literata" pitchFamily="2" charset="0"/>
            </a:endParaRPr>
          </a:p>
          <a:p>
            <a:pPr marL="190440">
              <a:lnSpc>
                <a:spcPct val="100000"/>
              </a:lnSpc>
            </a:pPr>
            <a:endParaRPr lang="es-MX" sz="1200" b="0" strike="noStrike" spc="-1" dirty="0">
              <a:solidFill>
                <a:srgbClr val="000000"/>
              </a:solidFill>
              <a:uFill>
                <a:solidFill>
                  <a:srgbClr val="FFFFFF"/>
                </a:solidFill>
              </a:uFill>
              <a:latin typeface="Literata" pitchFamily="2" charset="0"/>
            </a:endParaRPr>
          </a:p>
        </p:txBody>
      </p:sp>
      <p:sp>
        <p:nvSpPr>
          <p:cNvPr id="83" name="CustomShape 2"/>
          <p:cNvSpPr/>
          <p:nvPr/>
        </p:nvSpPr>
        <p:spPr>
          <a:xfrm>
            <a:off x="44624" y="50760"/>
            <a:ext cx="393084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2600" b="1" i="1" strike="noStrike" spc="-1" dirty="0">
                <a:solidFill>
                  <a:srgbClr val="000000"/>
                </a:solidFill>
                <a:uFill>
                  <a:solidFill>
                    <a:srgbClr val="FFFFFF"/>
                  </a:solidFill>
                </a:uFill>
                <a:latin typeface="Literata" pitchFamily="2" charset="0"/>
                <a:ea typeface="DejaVu Sans"/>
              </a:rPr>
              <a:t>ESTRUCTURA ORGÁNICA</a:t>
            </a:r>
            <a:endParaRPr lang="es-MX" sz="26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Imagen 117"/>
          <p:cNvPicPr>
            <a:picLocks noChangeAspect="1"/>
          </p:cNvPicPr>
          <p:nvPr/>
        </p:nvPicPr>
        <p:blipFill>
          <a:blip r:embed="rId3"/>
          <a:stretch>
            <a:fillRect/>
          </a:stretch>
        </p:blipFill>
        <p:spPr>
          <a:xfrm>
            <a:off x="0" y="0"/>
            <a:ext cx="1335140" cy="9144793"/>
          </a:xfrm>
          <a:prstGeom prst="rect">
            <a:avLst/>
          </a:prstGeom>
        </p:spPr>
      </p:pic>
      <p:cxnSp>
        <p:nvCxnSpPr>
          <p:cNvPr id="19" name="Conector recto 18">
            <a:extLst>
              <a:ext uri="{FF2B5EF4-FFF2-40B4-BE49-F238E27FC236}">
                <a16:creationId xmlns:a16="http://schemas.microsoft.com/office/drawing/2014/main" xmlns="" id="{E40CEE6D-20E9-6B9F-5B3E-5F43B19114B9}"/>
              </a:ext>
            </a:extLst>
          </p:cNvPr>
          <p:cNvCxnSpPr>
            <a:cxnSpLocks/>
          </p:cNvCxnSpPr>
          <p:nvPr/>
        </p:nvCxnSpPr>
        <p:spPr>
          <a:xfrm flipV="1">
            <a:off x="2551092" y="2557580"/>
            <a:ext cx="329696" cy="183"/>
          </a:xfrm>
          <a:prstGeom prst="line">
            <a:avLst/>
          </a:prstGeom>
        </p:spPr>
        <p:style>
          <a:lnRef idx="1">
            <a:schemeClr val="dk1"/>
          </a:lnRef>
          <a:fillRef idx="0">
            <a:schemeClr val="dk1"/>
          </a:fillRef>
          <a:effectRef idx="0">
            <a:schemeClr val="dk1"/>
          </a:effectRef>
          <a:fontRef idx="minor">
            <a:schemeClr val="tx1"/>
          </a:fontRef>
        </p:style>
      </p:cxnSp>
      <p:cxnSp>
        <p:nvCxnSpPr>
          <p:cNvPr id="23" name="Conector recto 22">
            <a:extLst>
              <a:ext uri="{FF2B5EF4-FFF2-40B4-BE49-F238E27FC236}">
                <a16:creationId xmlns:a16="http://schemas.microsoft.com/office/drawing/2014/main" xmlns="" id="{E8E3B00A-A5E3-5B1D-D0F9-2284AAD04247}"/>
              </a:ext>
            </a:extLst>
          </p:cNvPr>
          <p:cNvCxnSpPr>
            <a:cxnSpLocks/>
          </p:cNvCxnSpPr>
          <p:nvPr/>
        </p:nvCxnSpPr>
        <p:spPr>
          <a:xfrm>
            <a:off x="2234826" y="2828299"/>
            <a:ext cx="322997" cy="0"/>
          </a:xfrm>
          <a:prstGeom prst="line">
            <a:avLst/>
          </a:prstGeom>
        </p:spPr>
        <p:style>
          <a:lnRef idx="1">
            <a:schemeClr val="dk1"/>
          </a:lnRef>
          <a:fillRef idx="0">
            <a:schemeClr val="dk1"/>
          </a:fillRef>
          <a:effectRef idx="0">
            <a:schemeClr val="dk1"/>
          </a:effectRef>
          <a:fontRef idx="minor">
            <a:schemeClr val="tx1"/>
          </a:fontRef>
        </p:style>
      </p:cxnSp>
      <p:cxnSp>
        <p:nvCxnSpPr>
          <p:cNvPr id="117" name="116 Conector recto"/>
          <p:cNvCxnSpPr>
            <a:cxnSpLocks/>
          </p:cNvCxnSpPr>
          <p:nvPr/>
        </p:nvCxnSpPr>
        <p:spPr bwMode="auto">
          <a:xfrm flipH="1">
            <a:off x="6326773" y="4617152"/>
            <a:ext cx="30306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5" name="114 Conector recto"/>
          <p:cNvCxnSpPr>
            <a:cxnSpLocks/>
          </p:cNvCxnSpPr>
          <p:nvPr/>
        </p:nvCxnSpPr>
        <p:spPr bwMode="auto">
          <a:xfrm flipH="1">
            <a:off x="6278964" y="3915107"/>
            <a:ext cx="35056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 name="116 Conector recto">
            <a:extLst>
              <a:ext uri="{FF2B5EF4-FFF2-40B4-BE49-F238E27FC236}">
                <a16:creationId xmlns:a16="http://schemas.microsoft.com/office/drawing/2014/main" xmlns="" id="{CC9933EF-58BF-9794-1BE5-3B785AD6E615}"/>
              </a:ext>
            </a:extLst>
          </p:cNvPr>
          <p:cNvCxnSpPr>
            <a:cxnSpLocks/>
          </p:cNvCxnSpPr>
          <p:nvPr/>
        </p:nvCxnSpPr>
        <p:spPr bwMode="auto">
          <a:xfrm flipH="1">
            <a:off x="6444850" y="6182872"/>
            <a:ext cx="18731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 name="116 Conector recto">
            <a:extLst>
              <a:ext uri="{FF2B5EF4-FFF2-40B4-BE49-F238E27FC236}">
                <a16:creationId xmlns:a16="http://schemas.microsoft.com/office/drawing/2014/main" xmlns="" id="{50C462E2-8951-D74D-9F2D-71EFD9D16CD6}"/>
              </a:ext>
            </a:extLst>
          </p:cNvPr>
          <p:cNvCxnSpPr/>
          <p:nvPr/>
        </p:nvCxnSpPr>
        <p:spPr bwMode="auto">
          <a:xfrm flipH="1">
            <a:off x="6455483" y="5411175"/>
            <a:ext cx="18731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 name="116 Conector recto">
            <a:extLst>
              <a:ext uri="{FF2B5EF4-FFF2-40B4-BE49-F238E27FC236}">
                <a16:creationId xmlns:a16="http://schemas.microsoft.com/office/drawing/2014/main" xmlns="" id="{1B08241E-6261-7479-85FE-DA9F4B642D3A}"/>
              </a:ext>
            </a:extLst>
          </p:cNvPr>
          <p:cNvCxnSpPr/>
          <p:nvPr/>
        </p:nvCxnSpPr>
        <p:spPr bwMode="auto">
          <a:xfrm flipH="1">
            <a:off x="6447657" y="6891148"/>
            <a:ext cx="18731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3" name="116 Conector recto">
            <a:extLst>
              <a:ext uri="{FF2B5EF4-FFF2-40B4-BE49-F238E27FC236}">
                <a16:creationId xmlns:a16="http://schemas.microsoft.com/office/drawing/2014/main" xmlns="" id="{864B0DCB-25D7-ACD9-D131-3FD3A29F1F49}"/>
              </a:ext>
            </a:extLst>
          </p:cNvPr>
          <p:cNvCxnSpPr/>
          <p:nvPr/>
        </p:nvCxnSpPr>
        <p:spPr bwMode="auto">
          <a:xfrm flipH="1">
            <a:off x="6447657" y="7674411"/>
            <a:ext cx="18731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116 Conector recto">
            <a:extLst>
              <a:ext uri="{FF2B5EF4-FFF2-40B4-BE49-F238E27FC236}">
                <a16:creationId xmlns:a16="http://schemas.microsoft.com/office/drawing/2014/main" xmlns="" id="{16193651-6A93-73E5-9079-EEF40B87E4E2}"/>
              </a:ext>
            </a:extLst>
          </p:cNvPr>
          <p:cNvCxnSpPr/>
          <p:nvPr/>
        </p:nvCxnSpPr>
        <p:spPr bwMode="auto">
          <a:xfrm flipH="1">
            <a:off x="327668" y="7710750"/>
            <a:ext cx="18731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Conector recto 44">
            <a:extLst>
              <a:ext uri="{FF2B5EF4-FFF2-40B4-BE49-F238E27FC236}">
                <a16:creationId xmlns:a16="http://schemas.microsoft.com/office/drawing/2014/main" xmlns="" id="{43119FB4-2040-3905-880B-D2556F93AC89}"/>
              </a:ext>
            </a:extLst>
          </p:cNvPr>
          <p:cNvCxnSpPr>
            <a:cxnSpLocks/>
          </p:cNvCxnSpPr>
          <p:nvPr/>
        </p:nvCxnSpPr>
        <p:spPr>
          <a:xfrm>
            <a:off x="4354525" y="2828299"/>
            <a:ext cx="322997" cy="0"/>
          </a:xfrm>
          <a:prstGeom prst="line">
            <a:avLst/>
          </a:prstGeom>
        </p:spPr>
        <p:style>
          <a:lnRef idx="1">
            <a:schemeClr val="dk1"/>
          </a:lnRef>
          <a:fillRef idx="0">
            <a:schemeClr val="dk1"/>
          </a:fillRef>
          <a:effectRef idx="0">
            <a:schemeClr val="dk1"/>
          </a:effectRef>
          <a:fontRef idx="minor">
            <a:schemeClr val="tx1"/>
          </a:fontRef>
        </p:style>
      </p:cxnSp>
      <p:sp>
        <p:nvSpPr>
          <p:cNvPr id="28" name="Rectangle 2102">
            <a:extLst>
              <a:ext uri="{FF2B5EF4-FFF2-40B4-BE49-F238E27FC236}">
                <a16:creationId xmlns:a16="http://schemas.microsoft.com/office/drawing/2014/main" xmlns="" id="{FCC70EF5-3F6E-A7E6-9F26-51953AC861F2}"/>
              </a:ext>
            </a:extLst>
          </p:cNvPr>
          <p:cNvSpPr>
            <a:spLocks noChangeArrowheads="1"/>
          </p:cNvSpPr>
          <p:nvPr/>
        </p:nvSpPr>
        <p:spPr bwMode="auto">
          <a:xfrm>
            <a:off x="4437724" y="2516942"/>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_tradnl" sz="700" b="1" dirty="0">
              <a:solidFill>
                <a:srgbClr val="000000"/>
              </a:solidFill>
              <a:latin typeface="Literata" pitchFamily="2" charset="0"/>
              <a:cs typeface="Arial" pitchFamily="34" charset="0"/>
            </a:endParaRPr>
          </a:p>
          <a:p>
            <a:pPr algn="ctr" eaLnBrk="0" fontAlgn="base" hangingPunct="0">
              <a:lnSpc>
                <a:spcPct val="80000"/>
              </a:lnSpc>
              <a:spcBef>
                <a:spcPct val="0"/>
              </a:spcBef>
              <a:spcAft>
                <a:spcPct val="0"/>
              </a:spcAft>
            </a:pPr>
            <a:endParaRPr lang="es-ES_tradnl" sz="700" b="1" dirty="0">
              <a:solidFill>
                <a:srgbClr val="000000"/>
              </a:solidFill>
              <a:latin typeface="Literata" pitchFamily="2" charset="0"/>
              <a:cs typeface="Arial" pitchFamily="34" charset="0"/>
            </a:endParaRPr>
          </a:p>
        </p:txBody>
      </p:sp>
      <p:sp>
        <p:nvSpPr>
          <p:cNvPr id="7" name="Rectangle 2102">
            <a:extLst>
              <a:ext uri="{FF2B5EF4-FFF2-40B4-BE49-F238E27FC236}">
                <a16:creationId xmlns:a16="http://schemas.microsoft.com/office/drawing/2014/main" xmlns="" id="{1AC44994-9DEA-7D52-3854-5FA15F1EA6C0}"/>
              </a:ext>
            </a:extLst>
          </p:cNvPr>
          <p:cNvSpPr>
            <a:spLocks noChangeArrowheads="1"/>
          </p:cNvSpPr>
          <p:nvPr/>
        </p:nvSpPr>
        <p:spPr bwMode="auto">
          <a:xfrm>
            <a:off x="976113" y="1720392"/>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 sz="700" dirty="0">
              <a:solidFill>
                <a:srgbClr val="000000"/>
              </a:solidFill>
              <a:latin typeface="Literata" pitchFamily="2" charset="0"/>
              <a:cs typeface="Arial" pitchFamily="34" charset="0"/>
            </a:endParaRPr>
          </a:p>
        </p:txBody>
      </p:sp>
      <p:cxnSp>
        <p:nvCxnSpPr>
          <p:cNvPr id="109" name="108 Conector recto"/>
          <p:cNvCxnSpPr>
            <a:cxnSpLocks/>
          </p:cNvCxnSpPr>
          <p:nvPr/>
        </p:nvCxnSpPr>
        <p:spPr bwMode="auto">
          <a:xfrm flipV="1">
            <a:off x="5661025" y="3210553"/>
            <a:ext cx="0" cy="40959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277 Conector recto">
            <a:extLst>
              <a:ext uri="{FF2B5EF4-FFF2-40B4-BE49-F238E27FC236}">
                <a16:creationId xmlns:a16="http://schemas.microsoft.com/office/drawing/2014/main" xmlns="" id="{2D6A2E75-DB80-BC51-2733-A8DB4FA3007C}"/>
              </a:ext>
            </a:extLst>
          </p:cNvPr>
          <p:cNvCxnSpPr/>
          <p:nvPr/>
        </p:nvCxnSpPr>
        <p:spPr bwMode="auto">
          <a:xfrm flipH="1">
            <a:off x="308671" y="6919723"/>
            <a:ext cx="28803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 name="233 Conector recto">
            <a:extLst>
              <a:ext uri="{FF2B5EF4-FFF2-40B4-BE49-F238E27FC236}">
                <a16:creationId xmlns:a16="http://schemas.microsoft.com/office/drawing/2014/main" xmlns="" id="{3438D562-437E-2609-CC2A-CF2679F5A04D}"/>
              </a:ext>
            </a:extLst>
          </p:cNvPr>
          <p:cNvCxnSpPr/>
          <p:nvPr/>
        </p:nvCxnSpPr>
        <p:spPr bwMode="auto">
          <a:xfrm flipH="1" flipV="1">
            <a:off x="306287" y="6127402"/>
            <a:ext cx="269127"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233 Conector recto">
            <a:extLst>
              <a:ext uri="{FF2B5EF4-FFF2-40B4-BE49-F238E27FC236}">
                <a16:creationId xmlns:a16="http://schemas.microsoft.com/office/drawing/2014/main" xmlns="" id="{912FD0FB-FD6A-EA57-0753-6DE540E3E79D}"/>
              </a:ext>
            </a:extLst>
          </p:cNvPr>
          <p:cNvCxnSpPr/>
          <p:nvPr/>
        </p:nvCxnSpPr>
        <p:spPr bwMode="auto">
          <a:xfrm flipH="1" flipV="1">
            <a:off x="297964" y="5306398"/>
            <a:ext cx="269127"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277 Conector recto">
            <a:extLst>
              <a:ext uri="{FF2B5EF4-FFF2-40B4-BE49-F238E27FC236}">
                <a16:creationId xmlns:a16="http://schemas.microsoft.com/office/drawing/2014/main" xmlns="" id="{7712C734-DB8B-2B63-9477-5BAA4C49D7EA}"/>
              </a:ext>
            </a:extLst>
          </p:cNvPr>
          <p:cNvCxnSpPr/>
          <p:nvPr/>
        </p:nvCxnSpPr>
        <p:spPr bwMode="auto">
          <a:xfrm flipH="1">
            <a:off x="293846" y="4394024"/>
            <a:ext cx="28803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277 Conector recto">
            <a:extLst>
              <a:ext uri="{FF2B5EF4-FFF2-40B4-BE49-F238E27FC236}">
                <a16:creationId xmlns:a16="http://schemas.microsoft.com/office/drawing/2014/main" xmlns="" id="{74BDF2FC-F1C4-0812-2C53-A80D5C37216A}"/>
              </a:ext>
            </a:extLst>
          </p:cNvPr>
          <p:cNvCxnSpPr/>
          <p:nvPr/>
        </p:nvCxnSpPr>
        <p:spPr bwMode="auto">
          <a:xfrm flipH="1">
            <a:off x="284941" y="3761960"/>
            <a:ext cx="28803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4" name="233 Conector recto"/>
          <p:cNvCxnSpPr/>
          <p:nvPr/>
        </p:nvCxnSpPr>
        <p:spPr bwMode="auto">
          <a:xfrm flipH="1" flipV="1">
            <a:off x="2590887" y="5313275"/>
            <a:ext cx="269127"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6" name="235 Conector recto"/>
          <p:cNvCxnSpPr/>
          <p:nvPr/>
        </p:nvCxnSpPr>
        <p:spPr bwMode="auto">
          <a:xfrm flipH="1" flipV="1">
            <a:off x="2592864" y="6048551"/>
            <a:ext cx="324037"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38" name="Rectangle 2102"/>
          <p:cNvSpPr>
            <a:spLocks noChangeArrowheads="1"/>
          </p:cNvSpPr>
          <p:nvPr/>
        </p:nvSpPr>
        <p:spPr bwMode="auto">
          <a:xfrm>
            <a:off x="2945456" y="6596487"/>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_tradnl" sz="700" dirty="0">
              <a:solidFill>
                <a:srgbClr val="000000"/>
              </a:solidFill>
              <a:latin typeface="Literata" pitchFamily="2" charset="0"/>
              <a:cs typeface="Arial" pitchFamily="34" charset="0"/>
            </a:endParaRPr>
          </a:p>
        </p:txBody>
      </p:sp>
      <p:sp>
        <p:nvSpPr>
          <p:cNvPr id="239" name="Rectangle 2102"/>
          <p:cNvSpPr>
            <a:spLocks noChangeArrowheads="1"/>
          </p:cNvSpPr>
          <p:nvPr/>
        </p:nvSpPr>
        <p:spPr bwMode="auto">
          <a:xfrm>
            <a:off x="2865761" y="5020555"/>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_tradnl" sz="700" dirty="0" smtClean="0">
              <a:solidFill>
                <a:srgbClr val="000000"/>
              </a:solidFill>
              <a:latin typeface="Literata" pitchFamily="2" charset="0"/>
              <a:cs typeface="Arial" pitchFamily="34" charset="0"/>
            </a:endParaRPr>
          </a:p>
          <a:p>
            <a:pPr algn="ctr" eaLnBrk="0" fontAlgn="base" hangingPunct="0">
              <a:lnSpc>
                <a:spcPct val="80000"/>
              </a:lnSpc>
              <a:spcBef>
                <a:spcPct val="0"/>
              </a:spcBef>
              <a:spcAft>
                <a:spcPct val="0"/>
              </a:spcAft>
            </a:pPr>
            <a:endParaRPr lang="es-ES_tradnl" sz="700" dirty="0">
              <a:solidFill>
                <a:srgbClr val="000000"/>
              </a:solidFill>
              <a:latin typeface="Literata" pitchFamily="2" charset="0"/>
              <a:cs typeface="Arial" pitchFamily="34" charset="0"/>
            </a:endParaRPr>
          </a:p>
          <a:p>
            <a:pPr algn="ctr" eaLnBrk="0" fontAlgn="base" hangingPunct="0">
              <a:lnSpc>
                <a:spcPct val="80000"/>
              </a:lnSpc>
              <a:spcBef>
                <a:spcPct val="0"/>
              </a:spcBef>
              <a:spcAft>
                <a:spcPct val="0"/>
              </a:spcAft>
            </a:pPr>
            <a:endParaRPr lang="es-ES_tradnl" sz="700" dirty="0" smtClean="0">
              <a:solidFill>
                <a:srgbClr val="000000"/>
              </a:solidFill>
              <a:latin typeface="Literata" pitchFamily="2" charset="0"/>
              <a:cs typeface="Arial" pitchFamily="34" charset="0"/>
            </a:endParaRPr>
          </a:p>
          <a:p>
            <a:pPr algn="ctr" eaLnBrk="0" fontAlgn="base" hangingPunct="0">
              <a:lnSpc>
                <a:spcPct val="80000"/>
              </a:lnSpc>
              <a:spcBef>
                <a:spcPct val="0"/>
              </a:spcBef>
              <a:spcAft>
                <a:spcPct val="0"/>
              </a:spcAft>
            </a:pPr>
            <a:r>
              <a:rPr lang="es-ES_tradnl" sz="700" dirty="0" smtClean="0">
                <a:solidFill>
                  <a:srgbClr val="000000"/>
                </a:solidFill>
                <a:latin typeface="Literata" pitchFamily="2" charset="0"/>
                <a:cs typeface="Arial" pitchFamily="34" charset="0"/>
              </a:rPr>
              <a:t>Bruce Lee Sánchez González </a:t>
            </a:r>
          </a:p>
          <a:p>
            <a:pPr algn="ctr" eaLnBrk="0" fontAlgn="base" hangingPunct="0">
              <a:lnSpc>
                <a:spcPct val="80000"/>
              </a:lnSpc>
              <a:spcBef>
                <a:spcPct val="0"/>
              </a:spcBef>
              <a:spcAft>
                <a:spcPct val="0"/>
              </a:spcAft>
            </a:pPr>
            <a:r>
              <a:rPr lang="es-ES_tradnl" sz="700" dirty="0" smtClean="0">
                <a:solidFill>
                  <a:srgbClr val="000000"/>
                </a:solidFill>
                <a:latin typeface="Literata" pitchFamily="2" charset="0"/>
                <a:cs typeface="Arial" pitchFamily="34" charset="0"/>
              </a:rPr>
              <a:t>(05-02)</a:t>
            </a:r>
            <a:endParaRPr lang="es-ES_tradnl" sz="700" b="1" dirty="0">
              <a:solidFill>
                <a:srgbClr val="000000"/>
              </a:solidFill>
              <a:latin typeface="Literata" pitchFamily="2" charset="0"/>
              <a:cs typeface="Arial" pitchFamily="34" charset="0"/>
            </a:endParaRPr>
          </a:p>
        </p:txBody>
      </p:sp>
      <p:sp>
        <p:nvSpPr>
          <p:cNvPr id="241" name="Line 205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pPr eaLnBrk="0" fontAlgn="base" hangingPunct="0">
              <a:spcBef>
                <a:spcPct val="0"/>
              </a:spcBef>
              <a:spcAft>
                <a:spcPct val="0"/>
              </a:spcAft>
            </a:pPr>
            <a:endParaRPr lang="es-MX" sz="800">
              <a:solidFill>
                <a:srgbClr val="000000"/>
              </a:solidFill>
              <a:latin typeface="Arial" charset="0"/>
            </a:endParaRPr>
          </a:p>
        </p:txBody>
      </p:sp>
      <p:sp>
        <p:nvSpPr>
          <p:cNvPr id="242" name="Text Box 2053"/>
          <p:cNvSpPr txBox="1">
            <a:spLocks noChangeArrowheads="1"/>
          </p:cNvSpPr>
          <p:nvPr/>
        </p:nvSpPr>
        <p:spPr bwMode="auto">
          <a:xfrm>
            <a:off x="2001056" y="755576"/>
            <a:ext cx="2832100" cy="276999"/>
          </a:xfrm>
          <a:prstGeom prst="rect">
            <a:avLst/>
          </a:prstGeom>
          <a:noFill/>
          <a:ln w="9525">
            <a:noFill/>
            <a:miter lim="800000"/>
            <a:headEnd/>
            <a:tailEnd/>
          </a:ln>
        </p:spPr>
        <p:txBody>
          <a:bodyPr wrap="square">
            <a:spAutoFit/>
          </a:bodyPr>
          <a:lstStyle/>
          <a:p>
            <a:pPr algn="ctr" eaLnBrk="0" fontAlgn="base" hangingPunct="0">
              <a:spcBef>
                <a:spcPct val="50000"/>
              </a:spcBef>
              <a:spcAft>
                <a:spcPct val="0"/>
              </a:spcAft>
            </a:pPr>
            <a:r>
              <a:rPr lang="es-ES_tradnl" sz="1200" b="1" i="1" dirty="0">
                <a:solidFill>
                  <a:srgbClr val="000000"/>
                </a:solidFill>
                <a:latin typeface="Literata" pitchFamily="2" charset="0"/>
              </a:rPr>
              <a:t>Consejo Estatal de Población</a:t>
            </a:r>
          </a:p>
        </p:txBody>
      </p:sp>
      <p:sp>
        <p:nvSpPr>
          <p:cNvPr id="243" name="Text Box 2091"/>
          <p:cNvSpPr txBox="1">
            <a:spLocks noChangeArrowheads="1"/>
          </p:cNvSpPr>
          <p:nvPr/>
        </p:nvSpPr>
        <p:spPr bwMode="auto">
          <a:xfrm>
            <a:off x="616900" y="8227069"/>
            <a:ext cx="2304256" cy="510909"/>
          </a:xfrm>
          <a:prstGeom prst="rect">
            <a:avLst/>
          </a:prstGeom>
          <a:noFill/>
          <a:ln w="9525">
            <a:noFill/>
            <a:miter lim="800000"/>
            <a:headEnd/>
            <a:tailEnd/>
          </a:ln>
        </p:spPr>
        <p:txBody>
          <a:bodyPr wrap="square">
            <a:spAutoFit/>
          </a:bodyPr>
          <a:lstStyle/>
          <a:p>
            <a:pPr eaLnBrk="0" fontAlgn="base" hangingPunct="0">
              <a:lnSpc>
                <a:spcPct val="120000"/>
              </a:lnSpc>
              <a:spcBef>
                <a:spcPct val="0"/>
              </a:spcBef>
              <a:spcAft>
                <a:spcPct val="0"/>
              </a:spcAft>
            </a:pPr>
            <a:r>
              <a:rPr lang="es-ES_tradnl" sz="800" b="1" dirty="0">
                <a:solidFill>
                  <a:srgbClr val="339966"/>
                </a:solidFill>
                <a:latin typeface="Literata" pitchFamily="2" charset="0"/>
                <a:cs typeface="Arial" pitchFamily="34" charset="0"/>
              </a:rPr>
              <a:t>04 Puestos de Confianza </a:t>
            </a:r>
          </a:p>
          <a:p>
            <a:pPr eaLnBrk="0" fontAlgn="base" hangingPunct="0">
              <a:lnSpc>
                <a:spcPct val="120000"/>
              </a:lnSpc>
              <a:spcBef>
                <a:spcPct val="0"/>
              </a:spcBef>
              <a:spcAft>
                <a:spcPct val="0"/>
              </a:spcAft>
            </a:pPr>
            <a:r>
              <a:rPr lang="es-ES_tradnl" sz="800" b="1" dirty="0">
                <a:solidFill>
                  <a:srgbClr val="000000"/>
                </a:solidFill>
                <a:latin typeface="Literata" pitchFamily="2" charset="0"/>
                <a:cs typeface="Arial" pitchFamily="34" charset="0"/>
              </a:rPr>
              <a:t>12 Puestos de Base</a:t>
            </a:r>
            <a:endParaRPr lang="es-ES_tradnl" sz="800" b="1" i="1" dirty="0">
              <a:solidFill>
                <a:srgbClr val="000000"/>
              </a:solidFill>
              <a:latin typeface="Literata" pitchFamily="2" charset="0"/>
              <a:cs typeface="Arial" pitchFamily="34" charset="0"/>
            </a:endParaRPr>
          </a:p>
          <a:p>
            <a:pPr eaLnBrk="0" fontAlgn="base" hangingPunct="0">
              <a:spcBef>
                <a:spcPct val="0"/>
              </a:spcBef>
              <a:spcAft>
                <a:spcPct val="0"/>
              </a:spcAft>
            </a:pPr>
            <a:r>
              <a:rPr lang="es-ES_tradnl" sz="800" b="1" i="1" dirty="0">
                <a:solidFill>
                  <a:srgbClr val="000000"/>
                </a:solidFill>
                <a:latin typeface="Literata" pitchFamily="2" charset="0"/>
                <a:cs typeface="Arial" pitchFamily="34" charset="0"/>
              </a:rPr>
              <a:t>Total</a:t>
            </a:r>
            <a:r>
              <a:rPr lang="es-ES_tradnl" sz="800" b="1" i="1">
                <a:solidFill>
                  <a:srgbClr val="000000"/>
                </a:solidFill>
                <a:latin typeface="Literata" pitchFamily="2" charset="0"/>
                <a:cs typeface="Arial" pitchFamily="34" charset="0"/>
              </a:rPr>
              <a:t>: 16</a:t>
            </a:r>
            <a:endParaRPr lang="es-ES_tradnl" sz="800" b="1" i="1" dirty="0">
              <a:solidFill>
                <a:srgbClr val="FF0000"/>
              </a:solidFill>
              <a:latin typeface="Literata" pitchFamily="2" charset="0"/>
              <a:cs typeface="Arial" pitchFamily="34" charset="0"/>
            </a:endParaRPr>
          </a:p>
        </p:txBody>
      </p:sp>
      <p:sp>
        <p:nvSpPr>
          <p:cNvPr id="244" name="Text Box 2181"/>
          <p:cNvSpPr txBox="1">
            <a:spLocks noChangeArrowheads="1"/>
          </p:cNvSpPr>
          <p:nvPr/>
        </p:nvSpPr>
        <p:spPr bwMode="auto">
          <a:xfrm>
            <a:off x="4318106" y="8322377"/>
            <a:ext cx="2428379" cy="369332"/>
          </a:xfrm>
          <a:prstGeom prst="rect">
            <a:avLst/>
          </a:prstGeom>
          <a:noFill/>
          <a:ln w="9525">
            <a:noFill/>
            <a:miter lim="800000"/>
            <a:headEnd/>
            <a:tailEnd/>
          </a:ln>
        </p:spPr>
        <p:txBody>
          <a:bodyPr wrap="square">
            <a:spAutoFit/>
          </a:bodyPr>
          <a:lstStyle/>
          <a:p>
            <a:pPr algn="just" eaLnBrk="0" fontAlgn="base" hangingPunct="0">
              <a:spcBef>
                <a:spcPct val="50000"/>
              </a:spcBef>
              <a:spcAft>
                <a:spcPct val="0"/>
              </a:spcAft>
            </a:pPr>
            <a:r>
              <a:rPr lang="es-MX" sz="600" dirty="0">
                <a:solidFill>
                  <a:srgbClr val="000000"/>
                </a:solidFill>
                <a:latin typeface="Literata" pitchFamily="2" charset="0"/>
              </a:rPr>
              <a:t>La C. Mayra Edith Velázquez Loera, </a:t>
            </a:r>
            <a:r>
              <a:rPr lang="es-MX" sz="600" b="1" i="1" u="sng" dirty="0">
                <a:solidFill>
                  <a:srgbClr val="000000"/>
                </a:solidFill>
                <a:latin typeface="Literata" pitchFamily="2" charset="0"/>
              </a:rPr>
              <a:t>Secretaria Técnica del Consejo Estatal de Población,</a:t>
            </a:r>
            <a:r>
              <a:rPr lang="es-MX" sz="600" dirty="0">
                <a:solidFill>
                  <a:srgbClr val="000000"/>
                </a:solidFill>
                <a:latin typeface="Literata" pitchFamily="2" charset="0"/>
              </a:rPr>
              <a:t> Certifica que el presente organigrama refleja el personal así como los puestos y nombramientos que integran la estructura vigente al mes de </a:t>
            </a:r>
            <a:r>
              <a:rPr lang="es-MX" sz="600" b="1" u="sng" dirty="0" smtClean="0">
                <a:solidFill>
                  <a:srgbClr val="000000"/>
                </a:solidFill>
                <a:latin typeface="Literata" pitchFamily="2" charset="0"/>
              </a:rPr>
              <a:t>Marzo  2025</a:t>
            </a:r>
            <a:endParaRPr lang="es-MX" sz="600" b="1" i="1" u="sng" dirty="0">
              <a:solidFill>
                <a:srgbClr val="000000"/>
              </a:solidFill>
              <a:latin typeface="Literata" pitchFamily="2" charset="0"/>
            </a:endParaRPr>
          </a:p>
        </p:txBody>
      </p:sp>
      <p:cxnSp>
        <p:nvCxnSpPr>
          <p:cNvPr id="245" name="244 Conector recto"/>
          <p:cNvCxnSpPr/>
          <p:nvPr/>
        </p:nvCxnSpPr>
        <p:spPr bwMode="auto">
          <a:xfrm>
            <a:off x="2367764" y="8362245"/>
            <a:ext cx="724619" cy="1588"/>
          </a:xfrm>
          <a:prstGeom prst="line">
            <a:avLst/>
          </a:prstGeom>
          <a:solidFill>
            <a:schemeClr val="accent1"/>
          </a:solidFill>
          <a:ln w="9525" cap="flat" cmpd="sng" algn="ctr">
            <a:solidFill>
              <a:srgbClr val="00B050"/>
            </a:solidFill>
            <a:prstDash val="dash"/>
            <a:round/>
            <a:headEnd type="none" w="med" len="med"/>
            <a:tailEnd type="none" w="med" len="med"/>
          </a:ln>
          <a:effectLst/>
        </p:spPr>
      </p:cxnSp>
      <p:sp>
        <p:nvSpPr>
          <p:cNvPr id="253" name="Line 50"/>
          <p:cNvSpPr>
            <a:spLocks noChangeShapeType="1"/>
          </p:cNvSpPr>
          <p:nvPr/>
        </p:nvSpPr>
        <p:spPr bwMode="auto">
          <a:xfrm flipH="1">
            <a:off x="1160109" y="3202714"/>
            <a:ext cx="0" cy="306307"/>
          </a:xfrm>
          <a:prstGeom prst="line">
            <a:avLst/>
          </a:prstGeom>
          <a:noFill/>
          <a:ln w="9525">
            <a:solidFill>
              <a:schemeClr val="tx1"/>
            </a:solidFill>
            <a:round/>
            <a:headEnd/>
            <a:tailEnd/>
          </a:ln>
          <a:effectLst/>
        </p:spPr>
        <p:txBody>
          <a:bodyPr/>
          <a:lstStyle/>
          <a:p>
            <a:pPr eaLnBrk="0" fontAlgn="base" hangingPunct="0">
              <a:spcBef>
                <a:spcPct val="0"/>
              </a:spcBef>
              <a:spcAft>
                <a:spcPct val="0"/>
              </a:spcAft>
            </a:pPr>
            <a:endParaRPr lang="es-MX" sz="700">
              <a:solidFill>
                <a:srgbClr val="000000"/>
              </a:solidFill>
              <a:latin typeface="Literata" pitchFamily="2" charset="0"/>
            </a:endParaRPr>
          </a:p>
        </p:txBody>
      </p:sp>
      <p:sp>
        <p:nvSpPr>
          <p:cNvPr id="254" name="Rectangle 2102"/>
          <p:cNvSpPr>
            <a:spLocks noChangeArrowheads="1"/>
          </p:cNvSpPr>
          <p:nvPr/>
        </p:nvSpPr>
        <p:spPr bwMode="auto">
          <a:xfrm>
            <a:off x="2699483" y="1285661"/>
            <a:ext cx="1440000"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dirty="0">
              <a:solidFill>
                <a:srgbClr val="000000"/>
              </a:solidFill>
              <a:latin typeface="Literata" pitchFamily="2" charset="0"/>
            </a:endParaRPr>
          </a:p>
        </p:txBody>
      </p:sp>
      <p:cxnSp>
        <p:nvCxnSpPr>
          <p:cNvPr id="261" name="260 Conector recto"/>
          <p:cNvCxnSpPr>
            <a:cxnSpLocks/>
            <a:stCxn id="253" idx="0"/>
          </p:cNvCxnSpPr>
          <p:nvPr/>
        </p:nvCxnSpPr>
        <p:spPr bwMode="auto">
          <a:xfrm>
            <a:off x="1160109" y="3202714"/>
            <a:ext cx="4500916" cy="1567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2" name="261 Conector recto"/>
          <p:cNvCxnSpPr>
            <a:cxnSpLocks/>
          </p:cNvCxnSpPr>
          <p:nvPr/>
        </p:nvCxnSpPr>
        <p:spPr bwMode="auto">
          <a:xfrm flipV="1">
            <a:off x="6629527" y="3915107"/>
            <a:ext cx="1720" cy="376403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63" name="Rectangle 2102"/>
          <p:cNvSpPr>
            <a:spLocks noChangeArrowheads="1"/>
          </p:cNvSpPr>
          <p:nvPr/>
        </p:nvSpPr>
        <p:spPr bwMode="auto">
          <a:xfrm>
            <a:off x="454893" y="5859405"/>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p:txBody>
      </p:sp>
      <p:sp>
        <p:nvSpPr>
          <p:cNvPr id="265" name="Rectangle 2102"/>
          <p:cNvSpPr>
            <a:spLocks noChangeArrowheads="1"/>
          </p:cNvSpPr>
          <p:nvPr/>
        </p:nvSpPr>
        <p:spPr bwMode="auto">
          <a:xfrm>
            <a:off x="2861151" y="3394807"/>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 sz="700" dirty="0">
              <a:solidFill>
                <a:srgbClr val="000000"/>
              </a:solidFill>
              <a:latin typeface="Literata" pitchFamily="2" charset="0"/>
              <a:cs typeface="Arial" pitchFamily="34" charset="0"/>
            </a:endParaRPr>
          </a:p>
        </p:txBody>
      </p:sp>
      <p:sp>
        <p:nvSpPr>
          <p:cNvPr id="267" name="Rectangle 2102"/>
          <p:cNvSpPr>
            <a:spLocks noChangeArrowheads="1"/>
          </p:cNvSpPr>
          <p:nvPr/>
        </p:nvSpPr>
        <p:spPr bwMode="auto">
          <a:xfrm>
            <a:off x="463815" y="6692932"/>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Literata" pitchFamily="2" charset="0"/>
              <a:cs typeface="Arial" pitchFamily="34" charset="0"/>
            </a:endParaRPr>
          </a:p>
        </p:txBody>
      </p:sp>
      <p:cxnSp>
        <p:nvCxnSpPr>
          <p:cNvPr id="272" name="271 Conector recto"/>
          <p:cNvCxnSpPr/>
          <p:nvPr/>
        </p:nvCxnSpPr>
        <p:spPr bwMode="auto">
          <a:xfrm rot="10800000" flipH="1">
            <a:off x="463456" y="6111433"/>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4" name="273 Conector recto"/>
          <p:cNvCxnSpPr/>
          <p:nvPr/>
        </p:nvCxnSpPr>
        <p:spPr bwMode="auto">
          <a:xfrm rot="10800000" flipH="1">
            <a:off x="2931180" y="6886651"/>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5" name="274 Conector recto"/>
          <p:cNvCxnSpPr/>
          <p:nvPr/>
        </p:nvCxnSpPr>
        <p:spPr bwMode="auto">
          <a:xfrm>
            <a:off x="474197" y="6916683"/>
            <a:ext cx="1440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6" name="275 Conector recto"/>
          <p:cNvCxnSpPr>
            <a:cxnSpLocks/>
            <a:stCxn id="254" idx="2"/>
          </p:cNvCxnSpPr>
          <p:nvPr/>
        </p:nvCxnSpPr>
        <p:spPr bwMode="auto">
          <a:xfrm>
            <a:off x="3419483" y="1825661"/>
            <a:ext cx="0" cy="138489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7" name="276 Conector recto"/>
          <p:cNvCxnSpPr>
            <a:cxnSpLocks/>
          </p:cNvCxnSpPr>
          <p:nvPr/>
        </p:nvCxnSpPr>
        <p:spPr bwMode="auto">
          <a:xfrm>
            <a:off x="2585648" y="3202177"/>
            <a:ext cx="25736" cy="369726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8" name="277 Conector recto"/>
          <p:cNvCxnSpPr/>
          <p:nvPr/>
        </p:nvCxnSpPr>
        <p:spPr bwMode="auto">
          <a:xfrm flipH="1">
            <a:off x="2569874" y="3665922"/>
            <a:ext cx="28803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81" name="280 Rectángulo"/>
          <p:cNvSpPr/>
          <p:nvPr/>
        </p:nvSpPr>
        <p:spPr>
          <a:xfrm>
            <a:off x="745560" y="6729675"/>
            <a:ext cx="1010098" cy="200055"/>
          </a:xfrm>
          <a:prstGeom prst="rect">
            <a:avLst/>
          </a:prstGeom>
        </p:spPr>
        <p:txBody>
          <a:bodyPr wrap="square">
            <a:spAutoFit/>
          </a:bodyPr>
          <a:lstStyle/>
          <a:p>
            <a:r>
              <a:rPr lang="es-ES_tradnl" sz="700" b="1" dirty="0">
                <a:solidFill>
                  <a:srgbClr val="000000"/>
                </a:solidFill>
                <a:latin typeface="Literata" pitchFamily="2" charset="0"/>
                <a:cs typeface="Arial" pitchFamily="34" charset="0"/>
              </a:rPr>
              <a:t>Educación en Población </a:t>
            </a:r>
            <a:endParaRPr lang="es-MX" sz="700" dirty="0">
              <a:latin typeface="Literata" pitchFamily="2" charset="0"/>
            </a:endParaRPr>
          </a:p>
        </p:txBody>
      </p:sp>
      <p:sp>
        <p:nvSpPr>
          <p:cNvPr id="282" name="281 Rectángulo"/>
          <p:cNvSpPr/>
          <p:nvPr/>
        </p:nvSpPr>
        <p:spPr>
          <a:xfrm>
            <a:off x="463815" y="6945067"/>
            <a:ext cx="1458162" cy="307777"/>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Selene Soubierbielle Cuevas </a:t>
            </a:r>
          </a:p>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Técnico Especializada (07-10)</a:t>
            </a:r>
            <a:endParaRPr lang="es-ES_tradnl" sz="700" b="1" dirty="0">
              <a:solidFill>
                <a:srgbClr val="000000"/>
              </a:solidFill>
              <a:latin typeface="Literata" pitchFamily="2" charset="0"/>
              <a:cs typeface="Arial" pitchFamily="34" charset="0"/>
            </a:endParaRPr>
          </a:p>
        </p:txBody>
      </p:sp>
      <p:cxnSp>
        <p:nvCxnSpPr>
          <p:cNvPr id="285" name="284 Conector recto"/>
          <p:cNvCxnSpPr/>
          <p:nvPr/>
        </p:nvCxnSpPr>
        <p:spPr bwMode="auto">
          <a:xfrm flipH="1">
            <a:off x="2861151" y="3664807"/>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87" name="286 Rectángulo"/>
          <p:cNvSpPr/>
          <p:nvPr/>
        </p:nvSpPr>
        <p:spPr>
          <a:xfrm>
            <a:off x="3014574" y="5064705"/>
            <a:ext cx="1067921" cy="17851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cs typeface="Arial" pitchFamily="34" charset="0"/>
              </a:rPr>
              <a:t>Mensajero/ </a:t>
            </a:r>
            <a:r>
              <a:rPr lang="es-ES_tradnl" sz="700" b="1" dirty="0" smtClean="0">
                <a:solidFill>
                  <a:srgbClr val="000000"/>
                </a:solidFill>
                <a:latin typeface="Literata" pitchFamily="2" charset="0"/>
                <a:cs typeface="Arial" pitchFamily="34" charset="0"/>
              </a:rPr>
              <a:t>Chofer</a:t>
            </a:r>
            <a:endParaRPr lang="es-ES_tradnl" sz="700" b="1" dirty="0">
              <a:solidFill>
                <a:srgbClr val="000000"/>
              </a:solidFill>
              <a:latin typeface="Literata" pitchFamily="2" charset="0"/>
              <a:cs typeface="Arial" pitchFamily="34" charset="0"/>
            </a:endParaRPr>
          </a:p>
        </p:txBody>
      </p:sp>
      <p:sp>
        <p:nvSpPr>
          <p:cNvPr id="290" name="289 Rectángulo"/>
          <p:cNvSpPr/>
          <p:nvPr/>
        </p:nvSpPr>
        <p:spPr>
          <a:xfrm>
            <a:off x="652143" y="5880041"/>
            <a:ext cx="941283" cy="307777"/>
          </a:xfrm>
          <a:prstGeom prst="rect">
            <a:avLst/>
          </a:prstGeom>
        </p:spPr>
        <p:txBody>
          <a:bodyPr wrap="none">
            <a:spAutoFit/>
          </a:bodyPr>
          <a:lstStyle/>
          <a:p>
            <a:pPr lvl="0" algn="ctr" eaLnBrk="0" fontAlgn="base" hangingPunct="0">
              <a:spcBef>
                <a:spcPct val="0"/>
              </a:spcBef>
              <a:spcAft>
                <a:spcPct val="0"/>
              </a:spcAft>
              <a:defRPr/>
            </a:pPr>
            <a:r>
              <a:rPr lang="es-ES_tradnl" sz="700" b="1" dirty="0" smtClean="0">
                <a:solidFill>
                  <a:srgbClr val="000000"/>
                </a:solidFill>
                <a:latin typeface="Literata" pitchFamily="2" charset="0"/>
                <a:cs typeface="Arial" pitchFamily="34" charset="0"/>
              </a:rPr>
              <a:t>Informática, Transparencia y </a:t>
            </a:r>
          </a:p>
          <a:p>
            <a:pPr lvl="0" algn="ctr" eaLnBrk="0" fontAlgn="base" hangingPunct="0">
              <a:spcBef>
                <a:spcPct val="0"/>
              </a:spcBef>
              <a:spcAft>
                <a:spcPct val="0"/>
              </a:spcAft>
              <a:defRPr/>
            </a:pPr>
            <a:r>
              <a:rPr lang="es-ES_tradnl" sz="700" b="1" dirty="0" smtClean="0">
                <a:solidFill>
                  <a:srgbClr val="000000"/>
                </a:solidFill>
                <a:latin typeface="Literata" pitchFamily="2" charset="0"/>
                <a:cs typeface="Arial" pitchFamily="34" charset="0"/>
              </a:rPr>
              <a:t>Comunicación en población</a:t>
            </a:r>
            <a:endParaRPr lang="es-ES_tradnl" sz="700" b="1" dirty="0">
              <a:solidFill>
                <a:srgbClr val="000000"/>
              </a:solidFill>
              <a:latin typeface="Literata" pitchFamily="2" charset="0"/>
              <a:cs typeface="Arial" pitchFamily="34" charset="0"/>
            </a:endParaRPr>
          </a:p>
        </p:txBody>
      </p:sp>
      <p:sp>
        <p:nvSpPr>
          <p:cNvPr id="293" name="292 Rectángulo"/>
          <p:cNvSpPr/>
          <p:nvPr/>
        </p:nvSpPr>
        <p:spPr>
          <a:xfrm>
            <a:off x="2681481" y="1268147"/>
            <a:ext cx="1476164" cy="307777"/>
          </a:xfrm>
          <a:prstGeom prst="rect">
            <a:avLst/>
          </a:prstGeom>
        </p:spPr>
        <p:txBody>
          <a:bodyPr wrap="square">
            <a:spAutoFit/>
          </a:bodyPr>
          <a:lstStyle/>
          <a:p>
            <a:pPr algn="ctr"/>
            <a:r>
              <a:rPr lang="es-ES_tradnl" sz="700" b="1" dirty="0">
                <a:solidFill>
                  <a:srgbClr val="000000"/>
                </a:solidFill>
                <a:latin typeface="Literata" pitchFamily="2" charset="0"/>
              </a:rPr>
              <a:t>Secretaría Técnica del Consejo Estatal de Población</a:t>
            </a:r>
            <a:endParaRPr lang="es-MX" sz="700" dirty="0">
              <a:latin typeface="Literata" pitchFamily="2" charset="0"/>
            </a:endParaRPr>
          </a:p>
        </p:txBody>
      </p:sp>
      <p:sp>
        <p:nvSpPr>
          <p:cNvPr id="300" name="299 Rectángulo"/>
          <p:cNvSpPr/>
          <p:nvPr/>
        </p:nvSpPr>
        <p:spPr>
          <a:xfrm>
            <a:off x="2698213" y="3691611"/>
            <a:ext cx="1620180" cy="264688"/>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dirty="0">
                <a:solidFill>
                  <a:srgbClr val="000000"/>
                </a:solidFill>
                <a:latin typeface="Literata" pitchFamily="2" charset="0"/>
                <a:cs typeface="Arial" pitchFamily="34" charset="0"/>
              </a:rPr>
              <a:t>Magdalena Geraldina Zavala Rico</a:t>
            </a:r>
          </a:p>
          <a:p>
            <a:pPr lvl="0" algn="ctr" eaLnBrk="0" fontAlgn="base" hangingPunct="0">
              <a:lnSpc>
                <a:spcPct val="80000"/>
              </a:lnSpc>
              <a:spcBef>
                <a:spcPct val="0"/>
              </a:spcBef>
              <a:spcAft>
                <a:spcPct val="0"/>
              </a:spcAft>
            </a:pPr>
            <a:r>
              <a:rPr lang="es-ES" sz="700" dirty="0">
                <a:solidFill>
                  <a:srgbClr val="000000"/>
                </a:solidFill>
                <a:latin typeface="Literata" pitchFamily="2" charset="0"/>
                <a:cs typeface="Arial" pitchFamily="34" charset="0"/>
              </a:rPr>
              <a:t>Auxiliar administrativo (05-21)</a:t>
            </a:r>
          </a:p>
        </p:txBody>
      </p:sp>
      <p:sp>
        <p:nvSpPr>
          <p:cNvPr id="301" name="300 Rectángulo"/>
          <p:cNvSpPr/>
          <p:nvPr/>
        </p:nvSpPr>
        <p:spPr>
          <a:xfrm>
            <a:off x="3023390" y="6634756"/>
            <a:ext cx="1196752" cy="264688"/>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cs typeface="Arial" pitchFamily="34" charset="0"/>
              </a:rPr>
              <a:t>Auxiliar de Mantenimiento</a:t>
            </a:r>
          </a:p>
        </p:txBody>
      </p:sp>
      <p:sp>
        <p:nvSpPr>
          <p:cNvPr id="302" name="301 Rectángulo"/>
          <p:cNvSpPr/>
          <p:nvPr/>
        </p:nvSpPr>
        <p:spPr>
          <a:xfrm>
            <a:off x="2820813" y="6912188"/>
            <a:ext cx="1584176" cy="350865"/>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dirty="0">
                <a:solidFill>
                  <a:srgbClr val="000000"/>
                </a:solidFill>
                <a:latin typeface="Literata" pitchFamily="2" charset="0"/>
                <a:cs typeface="Arial" pitchFamily="34" charset="0"/>
              </a:rPr>
              <a:t>Miguel Ángel Herrera Rodríguez</a:t>
            </a:r>
          </a:p>
          <a:p>
            <a:pPr lvl="0" algn="ctr" eaLnBrk="0" fontAlgn="base" hangingPunct="0">
              <a:lnSpc>
                <a:spcPct val="80000"/>
              </a:lnSpc>
              <a:spcBef>
                <a:spcPct val="0"/>
              </a:spcBef>
              <a:spcAft>
                <a:spcPct val="0"/>
              </a:spcAft>
            </a:pPr>
            <a:r>
              <a:rPr lang="es-ES_tradnl" sz="700" dirty="0">
                <a:solidFill>
                  <a:srgbClr val="000000"/>
                </a:solidFill>
                <a:latin typeface="Literata" pitchFamily="2" charset="0"/>
                <a:cs typeface="Arial" pitchFamily="34" charset="0"/>
              </a:rPr>
              <a:t>Auxiliar de Mantenimiento (02-07) </a:t>
            </a:r>
          </a:p>
        </p:txBody>
      </p:sp>
      <p:sp>
        <p:nvSpPr>
          <p:cNvPr id="303" name="302 Rectángulo"/>
          <p:cNvSpPr/>
          <p:nvPr/>
        </p:nvSpPr>
        <p:spPr>
          <a:xfrm>
            <a:off x="2919711" y="3456584"/>
            <a:ext cx="1208985" cy="18069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cs typeface="Arial" pitchFamily="34" charset="0"/>
              </a:rPr>
              <a:t>Contabilidad y Presupuesto</a:t>
            </a:r>
          </a:p>
        </p:txBody>
      </p:sp>
      <p:cxnSp>
        <p:nvCxnSpPr>
          <p:cNvPr id="304" name="303 Conector recto"/>
          <p:cNvCxnSpPr/>
          <p:nvPr/>
        </p:nvCxnSpPr>
        <p:spPr bwMode="auto">
          <a:xfrm>
            <a:off x="2602719" y="6891637"/>
            <a:ext cx="36230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05" name="Rectangle 2102"/>
          <p:cNvSpPr>
            <a:spLocks noChangeArrowheads="1"/>
          </p:cNvSpPr>
          <p:nvPr/>
        </p:nvSpPr>
        <p:spPr bwMode="auto">
          <a:xfrm>
            <a:off x="4948381" y="3598004"/>
            <a:ext cx="1441553"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p:txBody>
      </p:sp>
      <p:sp>
        <p:nvSpPr>
          <p:cNvPr id="307" name="306 Rectángulo"/>
          <p:cNvSpPr/>
          <p:nvPr/>
        </p:nvSpPr>
        <p:spPr>
          <a:xfrm>
            <a:off x="4930180" y="3837194"/>
            <a:ext cx="1476164" cy="307777"/>
          </a:xfrm>
          <a:prstGeom prst="rect">
            <a:avLst/>
          </a:prstGeom>
        </p:spPr>
        <p:txBody>
          <a:bodyPr wrap="square">
            <a:spAutoFit/>
          </a:bodyPr>
          <a:lstStyle/>
          <a:p>
            <a:pPr lvl="0" algn="ctr" eaLnBrk="0" fontAlgn="base" hangingPunct="0">
              <a:spcBef>
                <a:spcPct val="0"/>
              </a:spcBef>
              <a:spcAft>
                <a:spcPct val="0"/>
              </a:spcAft>
              <a:defRPr/>
            </a:pPr>
            <a:r>
              <a:rPr lang="es-ES_tradnl" sz="700" dirty="0" smtClean="0">
                <a:solidFill>
                  <a:srgbClr val="000000"/>
                </a:solidFill>
                <a:latin typeface="Literata" pitchFamily="2" charset="0"/>
                <a:cs typeface="Arial" pitchFamily="34" charset="0"/>
              </a:rPr>
              <a:t>Agustín Aguilar Reséndiz</a:t>
            </a:r>
            <a:endParaRPr lang="es-ES_tradnl" sz="700" dirty="0">
              <a:solidFill>
                <a:srgbClr val="000000"/>
              </a:solidFill>
              <a:latin typeface="Literata" pitchFamily="2" charset="0"/>
              <a:cs typeface="Arial" pitchFamily="34" charset="0"/>
            </a:endParaRPr>
          </a:p>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Supervisor  (05-17)</a:t>
            </a:r>
          </a:p>
        </p:txBody>
      </p:sp>
      <p:sp>
        <p:nvSpPr>
          <p:cNvPr id="308" name="307 Rectángulo"/>
          <p:cNvSpPr/>
          <p:nvPr/>
        </p:nvSpPr>
        <p:spPr>
          <a:xfrm>
            <a:off x="4822352" y="3574745"/>
            <a:ext cx="1620261" cy="366126"/>
          </a:xfrm>
          <a:prstGeom prst="rect">
            <a:avLst/>
          </a:prstGeom>
        </p:spPr>
        <p:txBody>
          <a:bodyPr wrap="square">
            <a:spAutoFit/>
          </a:bodyPr>
          <a:lstStyle/>
          <a:p>
            <a:pPr marL="95400" indent="-93960" algn="ctr">
              <a:lnSpc>
                <a:spcPts val="700"/>
              </a:lnSpc>
            </a:pPr>
            <a:endParaRPr lang="es-ES_tradnl" sz="700" b="1" dirty="0">
              <a:solidFill>
                <a:srgbClr val="000000"/>
              </a:solidFill>
              <a:latin typeface="Literata" pitchFamily="2" charset="0"/>
              <a:cs typeface="Arial" pitchFamily="34" charset="0"/>
            </a:endParaRPr>
          </a:p>
          <a:p>
            <a:pPr marL="95400" indent="-93960" algn="ctr">
              <a:lnSpc>
                <a:spcPts val="700"/>
              </a:lnSpc>
            </a:pPr>
            <a:r>
              <a:rPr lang="es-ES_tradnl" sz="700" b="1" dirty="0">
                <a:solidFill>
                  <a:srgbClr val="000000"/>
                </a:solidFill>
                <a:latin typeface="Literata" pitchFamily="2" charset="0"/>
                <a:cs typeface="Arial" pitchFamily="34" charset="0"/>
              </a:rPr>
              <a:t> </a:t>
            </a:r>
            <a:r>
              <a:rPr lang="es-MX" sz="700" b="1" spc="-1" dirty="0">
                <a:uFill>
                  <a:solidFill>
                    <a:srgbClr val="FFFFFF"/>
                  </a:solidFill>
                </a:uFill>
                <a:latin typeface="Literata" pitchFamily="2" charset="0"/>
              </a:rPr>
              <a:t>Desarrollo de Análisis y Estudios en Temas Poblacionales </a:t>
            </a:r>
          </a:p>
        </p:txBody>
      </p:sp>
      <p:sp>
        <p:nvSpPr>
          <p:cNvPr id="309" name="Rectangle 2102"/>
          <p:cNvSpPr>
            <a:spLocks noChangeArrowheads="1"/>
          </p:cNvSpPr>
          <p:nvPr/>
        </p:nvSpPr>
        <p:spPr bwMode="auto">
          <a:xfrm>
            <a:off x="2878476" y="4253591"/>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 sz="700" dirty="0">
              <a:solidFill>
                <a:srgbClr val="000000"/>
              </a:solidFill>
              <a:latin typeface="Literata" pitchFamily="2" charset="0"/>
              <a:cs typeface="Arial" pitchFamily="34" charset="0"/>
            </a:endParaRPr>
          </a:p>
        </p:txBody>
      </p:sp>
      <p:cxnSp>
        <p:nvCxnSpPr>
          <p:cNvPr id="310" name="309 Conector recto"/>
          <p:cNvCxnSpPr/>
          <p:nvPr/>
        </p:nvCxnSpPr>
        <p:spPr bwMode="auto">
          <a:xfrm flipH="1">
            <a:off x="2871262" y="4514762"/>
            <a:ext cx="14415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1" name="310 Rectángulo"/>
          <p:cNvSpPr/>
          <p:nvPr/>
        </p:nvSpPr>
        <p:spPr>
          <a:xfrm>
            <a:off x="2779158" y="4566125"/>
            <a:ext cx="1620180" cy="264688"/>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dirty="0">
                <a:solidFill>
                  <a:srgbClr val="000000"/>
                </a:solidFill>
                <a:latin typeface="Literata" pitchFamily="2" charset="0"/>
                <a:cs typeface="Arial" pitchFamily="34" charset="0"/>
              </a:rPr>
              <a:t>Maricarmen Jasso Díaz de León</a:t>
            </a:r>
          </a:p>
          <a:p>
            <a:pPr lvl="0" algn="ctr" eaLnBrk="0" fontAlgn="base" hangingPunct="0">
              <a:lnSpc>
                <a:spcPct val="80000"/>
              </a:lnSpc>
              <a:spcBef>
                <a:spcPct val="0"/>
              </a:spcBef>
              <a:spcAft>
                <a:spcPct val="0"/>
              </a:spcAft>
            </a:pPr>
            <a:r>
              <a:rPr lang="es-ES" sz="700" dirty="0">
                <a:solidFill>
                  <a:srgbClr val="000000"/>
                </a:solidFill>
                <a:latin typeface="Literata" pitchFamily="2" charset="0"/>
                <a:cs typeface="Arial" pitchFamily="34" charset="0"/>
              </a:rPr>
              <a:t>Recepcionista (03-07)</a:t>
            </a:r>
          </a:p>
        </p:txBody>
      </p:sp>
      <p:sp>
        <p:nvSpPr>
          <p:cNvPr id="312" name="311 Rectángulo"/>
          <p:cNvSpPr/>
          <p:nvPr/>
        </p:nvSpPr>
        <p:spPr>
          <a:xfrm>
            <a:off x="2726630" y="4363559"/>
            <a:ext cx="1701107" cy="17851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cs typeface="Arial" pitchFamily="34" charset="0"/>
              </a:rPr>
              <a:t>Recursos Humanos y Financieros</a:t>
            </a:r>
          </a:p>
        </p:txBody>
      </p:sp>
      <p:sp>
        <p:nvSpPr>
          <p:cNvPr id="319" name="Rectangle 2102"/>
          <p:cNvSpPr>
            <a:spLocks noChangeArrowheads="1"/>
          </p:cNvSpPr>
          <p:nvPr/>
        </p:nvSpPr>
        <p:spPr bwMode="auto">
          <a:xfrm>
            <a:off x="4985767" y="4324962"/>
            <a:ext cx="1441553"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marL="95400" indent="-93960" algn="ctr">
              <a:lnSpc>
                <a:spcPts val="700"/>
              </a:lnSpc>
            </a:pPr>
            <a:r>
              <a:rPr lang="es-MX" sz="700" b="1" spc="-1" dirty="0">
                <a:uFill>
                  <a:solidFill>
                    <a:srgbClr val="FFFFFF"/>
                  </a:solidFill>
                </a:uFill>
                <a:latin typeface="Literata" pitchFamily="2" charset="0"/>
              </a:rPr>
              <a:t>Análisis de datos</a:t>
            </a:r>
          </a:p>
        </p:txBody>
      </p:sp>
      <p:sp>
        <p:nvSpPr>
          <p:cNvPr id="321" name="320 Rectángulo"/>
          <p:cNvSpPr/>
          <p:nvPr/>
        </p:nvSpPr>
        <p:spPr>
          <a:xfrm>
            <a:off x="4951156" y="4600640"/>
            <a:ext cx="1476164" cy="307777"/>
          </a:xfrm>
          <a:prstGeom prst="rect">
            <a:avLst/>
          </a:prstGeom>
        </p:spPr>
        <p:txBody>
          <a:bodyPr wrap="square">
            <a:spAutoFit/>
          </a:bodyPr>
          <a:lstStyle/>
          <a:p>
            <a:pPr lvl="0" algn="ctr" eaLnBrk="0" fontAlgn="base" hangingPunct="0">
              <a:spcBef>
                <a:spcPct val="0"/>
              </a:spcBef>
              <a:spcAft>
                <a:spcPct val="0"/>
              </a:spcAft>
              <a:defRPr/>
            </a:pPr>
            <a:r>
              <a:rPr lang="es-ES_tradnl" sz="700" dirty="0" smtClean="0">
                <a:solidFill>
                  <a:srgbClr val="000000"/>
                </a:solidFill>
                <a:latin typeface="Literata" pitchFamily="2" charset="0"/>
                <a:cs typeface="Arial" pitchFamily="34" charset="0"/>
              </a:rPr>
              <a:t>Julio Cesar Rodríguez Segura</a:t>
            </a:r>
            <a:endParaRPr lang="es-ES_tradnl" sz="700" dirty="0">
              <a:solidFill>
                <a:srgbClr val="000000"/>
              </a:solidFill>
              <a:latin typeface="Literata" pitchFamily="2" charset="0"/>
              <a:cs typeface="Arial" pitchFamily="34" charset="0"/>
            </a:endParaRPr>
          </a:p>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Supervisor  (05-17)</a:t>
            </a:r>
          </a:p>
        </p:txBody>
      </p:sp>
      <p:sp>
        <p:nvSpPr>
          <p:cNvPr id="322" name="321 Rectángulo"/>
          <p:cNvSpPr/>
          <p:nvPr/>
        </p:nvSpPr>
        <p:spPr>
          <a:xfrm>
            <a:off x="4833156" y="4336896"/>
            <a:ext cx="1645919" cy="183896"/>
          </a:xfrm>
          <a:prstGeom prst="rect">
            <a:avLst/>
          </a:prstGeom>
        </p:spPr>
        <p:txBody>
          <a:bodyPr wrap="square">
            <a:spAutoFit/>
          </a:bodyPr>
          <a:lstStyle/>
          <a:p>
            <a:pPr marL="95400" indent="-93960" algn="ctr">
              <a:lnSpc>
                <a:spcPct val="80000"/>
              </a:lnSpc>
            </a:pPr>
            <a:r>
              <a:rPr lang="es-ES_tradnl" sz="700" b="1" dirty="0">
                <a:solidFill>
                  <a:srgbClr val="000000"/>
                </a:solidFill>
                <a:latin typeface="Literata" pitchFamily="2" charset="0"/>
                <a:cs typeface="Arial" pitchFamily="34" charset="0"/>
              </a:rPr>
              <a:t> </a:t>
            </a:r>
            <a:endParaRPr lang="es-MX" sz="700" b="1" spc="-1" dirty="0">
              <a:uFill>
                <a:solidFill>
                  <a:srgbClr val="FFFFFF"/>
                </a:solidFill>
              </a:uFill>
              <a:latin typeface="Literata" pitchFamily="2" charset="0"/>
            </a:endParaRPr>
          </a:p>
        </p:txBody>
      </p:sp>
      <p:sp>
        <p:nvSpPr>
          <p:cNvPr id="94" name="Rectangle 2102"/>
          <p:cNvSpPr>
            <a:spLocks noChangeArrowheads="1"/>
          </p:cNvSpPr>
          <p:nvPr/>
        </p:nvSpPr>
        <p:spPr bwMode="auto">
          <a:xfrm>
            <a:off x="2892125" y="5805764"/>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lnSpc>
                <a:spcPct val="80000"/>
              </a:lnSpc>
              <a:spcBef>
                <a:spcPct val="0"/>
              </a:spcBef>
              <a:spcAft>
                <a:spcPct val="0"/>
              </a:spcAft>
            </a:pPr>
            <a:endParaRPr lang="es-ES" sz="700" dirty="0">
              <a:solidFill>
                <a:srgbClr val="000000"/>
              </a:solidFill>
              <a:latin typeface="Literata" pitchFamily="2" charset="0"/>
              <a:cs typeface="Arial" pitchFamily="34" charset="0"/>
            </a:endParaRPr>
          </a:p>
        </p:txBody>
      </p:sp>
      <p:cxnSp>
        <p:nvCxnSpPr>
          <p:cNvPr id="270" name="269 Conector recto"/>
          <p:cNvCxnSpPr/>
          <p:nvPr/>
        </p:nvCxnSpPr>
        <p:spPr bwMode="auto">
          <a:xfrm rot="10800000" flipH="1">
            <a:off x="2877951" y="6049243"/>
            <a:ext cx="1441553"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40" name="Text Box 2051"/>
          <p:cNvSpPr txBox="1">
            <a:spLocks noChangeArrowheads="1"/>
          </p:cNvSpPr>
          <p:nvPr/>
        </p:nvSpPr>
        <p:spPr bwMode="auto">
          <a:xfrm>
            <a:off x="0" y="0"/>
            <a:ext cx="3962400" cy="492443"/>
          </a:xfrm>
          <a:prstGeom prst="rect">
            <a:avLst/>
          </a:prstGeom>
          <a:noFill/>
          <a:ln w="9525">
            <a:noFill/>
            <a:miter lim="800000"/>
            <a:headEnd/>
            <a:tailEnd/>
          </a:ln>
        </p:spPr>
        <p:txBody>
          <a:bodyPr>
            <a:spAutoFit/>
          </a:bodyPr>
          <a:lstStyle/>
          <a:p>
            <a:pPr algn="just" eaLnBrk="0" fontAlgn="base" hangingPunct="0">
              <a:spcBef>
                <a:spcPct val="50000"/>
              </a:spcBef>
              <a:spcAft>
                <a:spcPct val="0"/>
              </a:spcAft>
            </a:pPr>
            <a:r>
              <a:rPr lang="es-ES_tradnl" sz="2600" b="1" i="1" dirty="0">
                <a:solidFill>
                  <a:srgbClr val="000000"/>
                </a:solidFill>
                <a:latin typeface="Literata" pitchFamily="2" charset="0"/>
              </a:rPr>
              <a:t>ORGANIGRAMA</a:t>
            </a:r>
            <a:endParaRPr lang="es-ES_tradnl" sz="2600" b="1" i="1" u="sng" dirty="0">
              <a:solidFill>
                <a:srgbClr val="000000"/>
              </a:solidFill>
              <a:latin typeface="Literata" pitchFamily="2" charset="0"/>
            </a:endParaRPr>
          </a:p>
        </p:txBody>
      </p:sp>
      <p:sp>
        <p:nvSpPr>
          <p:cNvPr id="258" name="Rectangle 2102"/>
          <p:cNvSpPr>
            <a:spLocks noChangeArrowheads="1"/>
          </p:cNvSpPr>
          <p:nvPr/>
        </p:nvSpPr>
        <p:spPr bwMode="auto">
          <a:xfrm>
            <a:off x="2736348" y="2288299"/>
            <a:ext cx="1441553"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p:txBody>
      </p:sp>
      <p:cxnSp>
        <p:nvCxnSpPr>
          <p:cNvPr id="259" name="52 Conector recto"/>
          <p:cNvCxnSpPr>
            <a:cxnSpLocks noChangeShapeType="1"/>
          </p:cNvCxnSpPr>
          <p:nvPr/>
        </p:nvCxnSpPr>
        <p:spPr bwMode="auto">
          <a:xfrm>
            <a:off x="2745600" y="2575854"/>
            <a:ext cx="1440000" cy="0"/>
          </a:xfrm>
          <a:prstGeom prst="line">
            <a:avLst/>
          </a:prstGeom>
          <a:noFill/>
          <a:ln w="9525" algn="ctr">
            <a:solidFill>
              <a:srgbClr val="339966"/>
            </a:solidFill>
            <a:prstDash val="dash"/>
            <a:round/>
            <a:headEnd/>
            <a:tailEnd/>
          </a:ln>
        </p:spPr>
      </p:cxnSp>
      <p:sp>
        <p:nvSpPr>
          <p:cNvPr id="288" name="287 Rectángulo"/>
          <p:cNvSpPr/>
          <p:nvPr/>
        </p:nvSpPr>
        <p:spPr>
          <a:xfrm>
            <a:off x="2745600" y="2570168"/>
            <a:ext cx="1476164" cy="350865"/>
          </a:xfrm>
          <a:prstGeom prst="rect">
            <a:avLst/>
          </a:prstGeom>
        </p:spPr>
        <p:txBody>
          <a:bodyPr wrap="square">
            <a:spAutoFit/>
          </a:bodyPr>
          <a:lstStyle/>
          <a:p>
            <a:pPr lvl="0" algn="ctr" eaLnBrk="0" fontAlgn="base" hangingPunct="0">
              <a:lnSpc>
                <a:spcPct val="80000"/>
              </a:lnSpc>
              <a:spcBef>
                <a:spcPct val="0"/>
              </a:spcBef>
              <a:spcAft>
                <a:spcPct val="0"/>
              </a:spcAft>
              <a:defRPr/>
            </a:pPr>
            <a:r>
              <a:rPr lang="es-ES_tradnl" sz="700" dirty="0">
                <a:solidFill>
                  <a:srgbClr val="000000"/>
                </a:solidFill>
                <a:latin typeface="Literata" pitchFamily="2" charset="0"/>
                <a:cs typeface="Arial" pitchFamily="34" charset="0"/>
              </a:rPr>
              <a:t>Raymundo Roberto Ramírez Urbina</a:t>
            </a:r>
          </a:p>
          <a:p>
            <a:pPr lvl="0" algn="ctr" eaLnBrk="0" fontAlgn="base" hangingPunct="0">
              <a:lnSpc>
                <a:spcPct val="80000"/>
              </a:lnSpc>
              <a:spcBef>
                <a:spcPct val="0"/>
              </a:spcBef>
              <a:spcAft>
                <a:spcPct val="0"/>
              </a:spcAft>
              <a:defRPr/>
            </a:pPr>
            <a:r>
              <a:rPr lang="es-ES_tradnl" sz="700" dirty="0">
                <a:solidFill>
                  <a:srgbClr val="000000"/>
                </a:solidFill>
                <a:latin typeface="Literata" pitchFamily="2" charset="0"/>
                <a:cs typeface="Arial" pitchFamily="34" charset="0"/>
              </a:rPr>
              <a:t>Director de Área (15-05)</a:t>
            </a:r>
          </a:p>
        </p:txBody>
      </p:sp>
      <p:sp>
        <p:nvSpPr>
          <p:cNvPr id="289" name="288 Rectángulo"/>
          <p:cNvSpPr/>
          <p:nvPr/>
        </p:nvSpPr>
        <p:spPr>
          <a:xfrm>
            <a:off x="2745600" y="2304081"/>
            <a:ext cx="1440160" cy="307777"/>
          </a:xfrm>
          <a:prstGeom prst="rect">
            <a:avLst/>
          </a:prstGeom>
        </p:spPr>
        <p:txBody>
          <a:bodyPr wrap="square">
            <a:spAutoFit/>
          </a:bodyPr>
          <a:lstStyle/>
          <a:p>
            <a:pPr lvl="0" algn="ctr" eaLnBrk="0" fontAlgn="base" hangingPunct="0">
              <a:spcBef>
                <a:spcPct val="0"/>
              </a:spcBef>
              <a:spcAft>
                <a:spcPct val="0"/>
              </a:spcAft>
              <a:defRPr/>
            </a:pPr>
            <a:r>
              <a:rPr lang="es-ES_tradnl" sz="700" b="1" dirty="0">
                <a:solidFill>
                  <a:srgbClr val="000000"/>
                </a:solidFill>
                <a:latin typeface="Literata" pitchFamily="2" charset="0"/>
                <a:cs typeface="Arial" pitchFamily="34" charset="0"/>
              </a:rPr>
              <a:t> Coordinación Interinstitucional</a:t>
            </a:r>
          </a:p>
        </p:txBody>
      </p:sp>
      <p:sp>
        <p:nvSpPr>
          <p:cNvPr id="255" name="Text Box 2197"/>
          <p:cNvSpPr txBox="1">
            <a:spLocks noChangeArrowheads="1"/>
          </p:cNvSpPr>
          <p:nvPr/>
        </p:nvSpPr>
        <p:spPr bwMode="auto">
          <a:xfrm>
            <a:off x="445940" y="4205891"/>
            <a:ext cx="184731" cy="200055"/>
          </a:xfrm>
          <a:prstGeom prst="rect">
            <a:avLst/>
          </a:prstGeom>
          <a:noFill/>
          <a:ln w="9525">
            <a:noFill/>
            <a:miter lim="800000"/>
            <a:headEnd/>
            <a:tailEnd/>
          </a:ln>
        </p:spPr>
        <p:txBody>
          <a:bodyPr wrap="none">
            <a:spAutoFit/>
          </a:bodyPr>
          <a:lstStyle/>
          <a:p>
            <a:pPr eaLnBrk="0" fontAlgn="base" hangingPunct="0">
              <a:spcBef>
                <a:spcPct val="0"/>
              </a:spcBef>
              <a:spcAft>
                <a:spcPct val="0"/>
              </a:spcAft>
            </a:pPr>
            <a:endParaRPr lang="es-MX" sz="700">
              <a:solidFill>
                <a:srgbClr val="000000"/>
              </a:solidFill>
              <a:latin typeface="Literata" pitchFamily="2" charset="0"/>
              <a:cs typeface="Arial" pitchFamily="34" charset="0"/>
            </a:endParaRPr>
          </a:p>
        </p:txBody>
      </p:sp>
      <p:sp>
        <p:nvSpPr>
          <p:cNvPr id="264" name="Rectangle 2102"/>
          <p:cNvSpPr>
            <a:spLocks noChangeArrowheads="1"/>
          </p:cNvSpPr>
          <p:nvPr/>
        </p:nvSpPr>
        <p:spPr bwMode="auto">
          <a:xfrm>
            <a:off x="423421" y="3471549"/>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pPr>
            <a:endParaRPr lang="es-ES" sz="700" b="1" dirty="0">
              <a:solidFill>
                <a:srgbClr val="000000"/>
              </a:solidFill>
              <a:latin typeface="Literata" pitchFamily="2" charset="0"/>
              <a:cs typeface="Arial" pitchFamily="34" charset="0"/>
            </a:endParaRPr>
          </a:p>
        </p:txBody>
      </p:sp>
      <p:sp>
        <p:nvSpPr>
          <p:cNvPr id="269" name="Rectangle 2102"/>
          <p:cNvSpPr>
            <a:spLocks noChangeArrowheads="1"/>
          </p:cNvSpPr>
          <p:nvPr/>
        </p:nvSpPr>
        <p:spPr bwMode="auto">
          <a:xfrm>
            <a:off x="434281" y="4204200"/>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lnSpc>
                <a:spcPct val="80000"/>
              </a:lnSpc>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p:txBody>
      </p:sp>
      <p:cxnSp>
        <p:nvCxnSpPr>
          <p:cNvPr id="271" name="270 Conector recto"/>
          <p:cNvCxnSpPr/>
          <p:nvPr/>
        </p:nvCxnSpPr>
        <p:spPr bwMode="auto">
          <a:xfrm rot="10800000" flipH="1">
            <a:off x="446092" y="3752156"/>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79" name="Text Box 2197"/>
          <p:cNvSpPr txBox="1">
            <a:spLocks noChangeArrowheads="1"/>
          </p:cNvSpPr>
          <p:nvPr/>
        </p:nvSpPr>
        <p:spPr bwMode="auto">
          <a:xfrm>
            <a:off x="598340" y="4358291"/>
            <a:ext cx="184731" cy="200055"/>
          </a:xfrm>
          <a:prstGeom prst="rect">
            <a:avLst/>
          </a:prstGeom>
          <a:noFill/>
          <a:ln w="9525">
            <a:noFill/>
            <a:miter lim="800000"/>
            <a:headEnd/>
            <a:tailEnd/>
          </a:ln>
        </p:spPr>
        <p:txBody>
          <a:bodyPr wrap="none">
            <a:spAutoFit/>
          </a:bodyPr>
          <a:lstStyle/>
          <a:p>
            <a:pPr eaLnBrk="0" fontAlgn="base" hangingPunct="0">
              <a:spcBef>
                <a:spcPct val="0"/>
              </a:spcBef>
              <a:spcAft>
                <a:spcPct val="0"/>
              </a:spcAft>
            </a:pPr>
            <a:endParaRPr lang="es-MX" sz="700">
              <a:solidFill>
                <a:srgbClr val="000000"/>
              </a:solidFill>
              <a:latin typeface="Literata" pitchFamily="2" charset="0"/>
              <a:cs typeface="Arial" pitchFamily="34" charset="0"/>
            </a:endParaRPr>
          </a:p>
        </p:txBody>
      </p:sp>
      <p:cxnSp>
        <p:nvCxnSpPr>
          <p:cNvPr id="280" name="279 Conector recto"/>
          <p:cNvCxnSpPr/>
          <p:nvPr/>
        </p:nvCxnSpPr>
        <p:spPr bwMode="auto">
          <a:xfrm rot="10800000" flipH="1">
            <a:off x="441708" y="4420618"/>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96" name="295 Rectángulo"/>
          <p:cNvSpPr/>
          <p:nvPr/>
        </p:nvSpPr>
        <p:spPr>
          <a:xfrm>
            <a:off x="503384" y="3496347"/>
            <a:ext cx="1244251" cy="307777"/>
          </a:xfrm>
          <a:prstGeom prst="rect">
            <a:avLst/>
          </a:prstGeom>
        </p:spPr>
        <p:txBody>
          <a:bodyPr wrap="none">
            <a:spAutoFit/>
          </a:bodyPr>
          <a:lstStyle/>
          <a:p>
            <a:pPr lvl="0" algn="ctr" eaLnBrk="0" fontAlgn="base" hangingPunct="0">
              <a:spcBef>
                <a:spcPct val="0"/>
              </a:spcBef>
              <a:spcAft>
                <a:spcPct val="0"/>
              </a:spcAft>
            </a:pPr>
            <a:r>
              <a:rPr lang="es-ES" sz="700" b="1" dirty="0">
                <a:solidFill>
                  <a:srgbClr val="000000"/>
                </a:solidFill>
                <a:latin typeface="Literata" pitchFamily="2" charset="0"/>
                <a:cs typeface="Arial" pitchFamily="34" charset="0"/>
              </a:rPr>
              <a:t>Planeación y </a:t>
            </a:r>
          </a:p>
          <a:p>
            <a:pPr lvl="0" algn="ctr" eaLnBrk="0" fontAlgn="base" hangingPunct="0">
              <a:spcBef>
                <a:spcPct val="0"/>
              </a:spcBef>
              <a:spcAft>
                <a:spcPct val="0"/>
              </a:spcAft>
            </a:pPr>
            <a:r>
              <a:rPr lang="es-ES" sz="700" b="1" dirty="0">
                <a:solidFill>
                  <a:srgbClr val="000000"/>
                </a:solidFill>
                <a:latin typeface="Literata" pitchFamily="2" charset="0"/>
                <a:cs typeface="Arial" pitchFamily="34" charset="0"/>
              </a:rPr>
              <a:t>Estadística Poblacional</a:t>
            </a:r>
          </a:p>
        </p:txBody>
      </p:sp>
      <p:sp>
        <p:nvSpPr>
          <p:cNvPr id="298" name="297 Rectángulo"/>
          <p:cNvSpPr/>
          <p:nvPr/>
        </p:nvSpPr>
        <p:spPr>
          <a:xfrm>
            <a:off x="325310" y="4431438"/>
            <a:ext cx="1620180" cy="183896"/>
          </a:xfrm>
          <a:prstGeom prst="rect">
            <a:avLst/>
          </a:prstGeom>
        </p:spPr>
        <p:txBody>
          <a:bodyPr wrap="square">
            <a:spAutoFit/>
          </a:bodyPr>
          <a:lstStyle/>
          <a:p>
            <a:pPr lvl="0" algn="ctr" eaLnBrk="0" fontAlgn="base" hangingPunct="0">
              <a:lnSpc>
                <a:spcPct val="80000"/>
              </a:lnSpc>
              <a:spcBef>
                <a:spcPct val="0"/>
              </a:spcBef>
              <a:spcAft>
                <a:spcPct val="0"/>
              </a:spcAft>
              <a:defRPr/>
            </a:pPr>
            <a:r>
              <a:rPr lang="es-ES_tradnl" sz="700" dirty="0" smtClean="0">
                <a:solidFill>
                  <a:srgbClr val="000000"/>
                </a:solidFill>
                <a:latin typeface="Literata" pitchFamily="2" charset="0"/>
                <a:cs typeface="Arial" pitchFamily="34" charset="0"/>
              </a:rPr>
              <a:t> </a:t>
            </a:r>
            <a:endParaRPr lang="es-ES_tradnl" sz="700" dirty="0">
              <a:solidFill>
                <a:srgbClr val="000000"/>
              </a:solidFill>
              <a:latin typeface="Literata" pitchFamily="2" charset="0"/>
              <a:cs typeface="Arial" pitchFamily="34" charset="0"/>
            </a:endParaRPr>
          </a:p>
        </p:txBody>
      </p:sp>
      <p:sp>
        <p:nvSpPr>
          <p:cNvPr id="299" name="298 Rectángulo"/>
          <p:cNvSpPr/>
          <p:nvPr/>
        </p:nvSpPr>
        <p:spPr>
          <a:xfrm>
            <a:off x="883057" y="4214119"/>
            <a:ext cx="559769" cy="200055"/>
          </a:xfrm>
          <a:prstGeom prst="rect">
            <a:avLst/>
          </a:prstGeom>
        </p:spPr>
        <p:txBody>
          <a:bodyPr wrap="none">
            <a:spAutoFit/>
          </a:bodyPr>
          <a:lstStyle/>
          <a:p>
            <a:pPr lvl="0" algn="ctr" eaLnBrk="0" fontAlgn="base" hangingPunct="0">
              <a:spcBef>
                <a:spcPct val="0"/>
              </a:spcBef>
              <a:spcAft>
                <a:spcPct val="0"/>
              </a:spcAft>
              <a:defRPr/>
            </a:pPr>
            <a:r>
              <a:rPr lang="es-ES_tradnl" sz="700" b="1" dirty="0" smtClean="0">
                <a:solidFill>
                  <a:srgbClr val="000000"/>
                </a:solidFill>
                <a:latin typeface="Literata" pitchFamily="2" charset="0"/>
                <a:cs typeface="Arial" pitchFamily="34" charset="0"/>
              </a:rPr>
              <a:t>Administrativo</a:t>
            </a:r>
            <a:endParaRPr lang="es-ES_tradnl" sz="700" b="1" dirty="0">
              <a:solidFill>
                <a:srgbClr val="000000"/>
              </a:solidFill>
              <a:latin typeface="Literata" pitchFamily="2" charset="0"/>
              <a:cs typeface="Arial" pitchFamily="34" charset="0"/>
            </a:endParaRPr>
          </a:p>
        </p:txBody>
      </p:sp>
      <p:sp>
        <p:nvSpPr>
          <p:cNvPr id="100" name="Rectangle 2102"/>
          <p:cNvSpPr>
            <a:spLocks noChangeArrowheads="1"/>
          </p:cNvSpPr>
          <p:nvPr/>
        </p:nvSpPr>
        <p:spPr bwMode="auto">
          <a:xfrm>
            <a:off x="446898" y="5043410"/>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lvl="0"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a:p>
            <a:pPr lvl="0"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 </a:t>
            </a:r>
          </a:p>
        </p:txBody>
      </p:sp>
      <p:cxnSp>
        <p:nvCxnSpPr>
          <p:cNvPr id="101" name="100 Conector recto"/>
          <p:cNvCxnSpPr/>
          <p:nvPr/>
        </p:nvCxnSpPr>
        <p:spPr bwMode="auto">
          <a:xfrm flipH="1" flipV="1">
            <a:off x="4441047" y="2782482"/>
            <a:ext cx="1452654"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2" name="101 Rectángulo"/>
          <p:cNvSpPr/>
          <p:nvPr/>
        </p:nvSpPr>
        <p:spPr>
          <a:xfrm>
            <a:off x="4412880" y="2701198"/>
            <a:ext cx="1620180" cy="350865"/>
          </a:xfrm>
          <a:prstGeom prst="rect">
            <a:avLst/>
          </a:prstGeom>
        </p:spPr>
        <p:txBody>
          <a:bodyPr wrap="square">
            <a:spAutoFit/>
          </a:bodyPr>
          <a:lstStyle/>
          <a:p>
            <a:pPr lvl="0" algn="ctr" eaLnBrk="0" fontAlgn="base" hangingPunct="0">
              <a:lnSpc>
                <a:spcPct val="80000"/>
              </a:lnSpc>
              <a:spcBef>
                <a:spcPct val="0"/>
              </a:spcBef>
              <a:spcAft>
                <a:spcPct val="0"/>
              </a:spcAft>
            </a:pPr>
            <a:endParaRPr lang="es-ES_tradnl" sz="700" dirty="0">
              <a:solidFill>
                <a:srgbClr val="000000"/>
              </a:solidFill>
              <a:latin typeface="Literata" pitchFamily="2" charset="0"/>
              <a:cs typeface="Arial" pitchFamily="34" charset="0"/>
            </a:endParaRPr>
          </a:p>
          <a:p>
            <a:pPr lvl="0" algn="ctr" eaLnBrk="0" fontAlgn="base" hangingPunct="0">
              <a:lnSpc>
                <a:spcPct val="80000"/>
              </a:lnSpc>
              <a:spcBef>
                <a:spcPct val="0"/>
              </a:spcBef>
              <a:spcAft>
                <a:spcPct val="0"/>
              </a:spcAft>
            </a:pPr>
            <a:r>
              <a:rPr lang="es-ES_tradnl" sz="700" dirty="0" smtClean="0">
                <a:solidFill>
                  <a:srgbClr val="000000"/>
                </a:solidFill>
                <a:latin typeface="Literata" pitchFamily="2" charset="0"/>
                <a:cs typeface="Arial" pitchFamily="34" charset="0"/>
              </a:rPr>
              <a:t>Adriana Michelle Vázquez Bustamante</a:t>
            </a:r>
            <a:endParaRPr lang="es-ES_tradnl" sz="700" dirty="0">
              <a:solidFill>
                <a:srgbClr val="000000"/>
              </a:solidFill>
              <a:latin typeface="Literata" pitchFamily="2" charset="0"/>
              <a:cs typeface="Arial" pitchFamily="34" charset="0"/>
            </a:endParaRPr>
          </a:p>
          <a:p>
            <a:pPr lvl="0" algn="ctr" eaLnBrk="0" fontAlgn="base" hangingPunct="0">
              <a:lnSpc>
                <a:spcPct val="80000"/>
              </a:lnSpc>
              <a:spcBef>
                <a:spcPct val="0"/>
              </a:spcBef>
              <a:spcAft>
                <a:spcPct val="0"/>
              </a:spcAft>
            </a:pPr>
            <a:r>
              <a:rPr lang="es-ES_tradnl" sz="700" dirty="0" smtClean="0">
                <a:solidFill>
                  <a:srgbClr val="000000"/>
                </a:solidFill>
                <a:latin typeface="Literata" pitchFamily="2" charset="0"/>
                <a:cs typeface="Arial" pitchFamily="34" charset="0"/>
              </a:rPr>
              <a:t>Auxiliar Administrativo (05-21)</a:t>
            </a:r>
            <a:endParaRPr lang="es-ES_tradnl" sz="700" dirty="0">
              <a:solidFill>
                <a:srgbClr val="000000"/>
              </a:solidFill>
              <a:latin typeface="Literata" pitchFamily="2" charset="0"/>
              <a:cs typeface="Arial" pitchFamily="34" charset="0"/>
            </a:endParaRPr>
          </a:p>
        </p:txBody>
      </p:sp>
      <p:cxnSp>
        <p:nvCxnSpPr>
          <p:cNvPr id="105" name="104 Conector recto"/>
          <p:cNvCxnSpPr/>
          <p:nvPr/>
        </p:nvCxnSpPr>
        <p:spPr bwMode="auto">
          <a:xfrm flipH="1">
            <a:off x="2583114" y="4514425"/>
            <a:ext cx="288032" cy="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2" name="121 Conector recto"/>
          <p:cNvCxnSpPr/>
          <p:nvPr/>
        </p:nvCxnSpPr>
        <p:spPr bwMode="auto">
          <a:xfrm>
            <a:off x="2379802" y="8482523"/>
            <a:ext cx="69536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 name="Rectangle 2102">
            <a:extLst>
              <a:ext uri="{FF2B5EF4-FFF2-40B4-BE49-F238E27FC236}">
                <a16:creationId xmlns:a16="http://schemas.microsoft.com/office/drawing/2014/main" xmlns="" id="{B45E8FD3-B7BA-2A69-6071-F66799FC259E}"/>
              </a:ext>
            </a:extLst>
          </p:cNvPr>
          <p:cNvSpPr>
            <a:spLocks noChangeArrowheads="1"/>
          </p:cNvSpPr>
          <p:nvPr/>
        </p:nvSpPr>
        <p:spPr bwMode="auto">
          <a:xfrm>
            <a:off x="4412880" y="1713022"/>
            <a:ext cx="1441553" cy="540000"/>
          </a:xfrm>
          <a:prstGeom prst="rect">
            <a:avLst/>
          </a:prstGeom>
          <a:solidFill>
            <a:schemeClr val="bg1"/>
          </a:solidFill>
          <a:ln w="9525">
            <a:solidFill>
              <a:schemeClr val="accent3">
                <a:lumMod val="60000"/>
                <a:lumOff val="40000"/>
              </a:schemeClr>
            </a:solidFill>
            <a:prstDash val="sysDash"/>
            <a:miter lim="800000"/>
            <a:headEnd/>
            <a:tailEnd/>
          </a:ln>
          <a:effectLst>
            <a:outerShdw dist="63500" dir="2880000" sx="104000" sy="104000" algn="ctr" rotWithShape="0">
              <a:schemeClr val="accent3">
                <a:lumMod val="60000"/>
                <a:lumOff val="40000"/>
              </a:schemeClr>
            </a:outerShdw>
          </a:effectLst>
        </p:spPr>
        <p:txBody>
          <a:bodyPr wrap="none" anchor="ctr"/>
          <a:lstStyle/>
          <a:p>
            <a:pPr algn="ctr" eaLnBrk="0" fontAlgn="base" hangingPunct="0">
              <a:lnSpc>
                <a:spcPct val="80000"/>
              </a:lnSpc>
              <a:spcBef>
                <a:spcPct val="0"/>
              </a:spcBef>
              <a:spcAft>
                <a:spcPct val="0"/>
              </a:spcAft>
            </a:pPr>
            <a:endParaRPr lang="es-ES_tradnl" sz="700" dirty="0">
              <a:solidFill>
                <a:srgbClr val="000000"/>
              </a:solidFill>
              <a:latin typeface="Literata" pitchFamily="2" charset="0"/>
              <a:cs typeface="Arial" pitchFamily="34" charset="0"/>
            </a:endParaRPr>
          </a:p>
        </p:txBody>
      </p:sp>
      <p:sp>
        <p:nvSpPr>
          <p:cNvPr id="8" name="293 Rectángulo">
            <a:extLst>
              <a:ext uri="{FF2B5EF4-FFF2-40B4-BE49-F238E27FC236}">
                <a16:creationId xmlns:a16="http://schemas.microsoft.com/office/drawing/2014/main" xmlns="" id="{A095418A-7A24-1781-18FE-39FD474685B5}"/>
              </a:ext>
            </a:extLst>
          </p:cNvPr>
          <p:cNvSpPr/>
          <p:nvPr/>
        </p:nvSpPr>
        <p:spPr>
          <a:xfrm>
            <a:off x="4669998" y="1914380"/>
            <a:ext cx="946093" cy="18069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rPr>
              <a:t>Secretario Particular</a:t>
            </a:r>
          </a:p>
        </p:txBody>
      </p:sp>
      <p:cxnSp>
        <p:nvCxnSpPr>
          <p:cNvPr id="3" name="276 Conector recto">
            <a:extLst>
              <a:ext uri="{FF2B5EF4-FFF2-40B4-BE49-F238E27FC236}">
                <a16:creationId xmlns:a16="http://schemas.microsoft.com/office/drawing/2014/main" xmlns="" id="{292FAEA9-EC24-AC58-F52E-74757BAEF9AF}"/>
              </a:ext>
            </a:extLst>
          </p:cNvPr>
          <p:cNvCxnSpPr>
            <a:cxnSpLocks/>
          </p:cNvCxnSpPr>
          <p:nvPr/>
        </p:nvCxnSpPr>
        <p:spPr bwMode="auto">
          <a:xfrm>
            <a:off x="286883" y="3762815"/>
            <a:ext cx="40036" cy="395906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277 Conector recto">
            <a:extLst>
              <a:ext uri="{FF2B5EF4-FFF2-40B4-BE49-F238E27FC236}">
                <a16:creationId xmlns:a16="http://schemas.microsoft.com/office/drawing/2014/main" xmlns="" id="{5E071E72-5713-03EC-1D45-C7958CF8795F}"/>
              </a:ext>
            </a:extLst>
          </p:cNvPr>
          <p:cNvCxnSpPr>
            <a:cxnSpLocks/>
          </p:cNvCxnSpPr>
          <p:nvPr/>
        </p:nvCxnSpPr>
        <p:spPr bwMode="auto">
          <a:xfrm flipH="1">
            <a:off x="2452069" y="2019028"/>
            <a:ext cx="1975668" cy="955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Rectangle 2102">
            <a:extLst>
              <a:ext uri="{FF2B5EF4-FFF2-40B4-BE49-F238E27FC236}">
                <a16:creationId xmlns:a16="http://schemas.microsoft.com/office/drawing/2014/main" xmlns="" id="{818F34BD-5CC2-7258-8A15-BE1928A6441F}"/>
              </a:ext>
            </a:extLst>
          </p:cNvPr>
          <p:cNvSpPr>
            <a:spLocks noChangeArrowheads="1"/>
          </p:cNvSpPr>
          <p:nvPr/>
        </p:nvSpPr>
        <p:spPr bwMode="auto">
          <a:xfrm>
            <a:off x="4972643" y="5860884"/>
            <a:ext cx="1441553" cy="540000"/>
          </a:xfrm>
          <a:prstGeom prst="rect">
            <a:avLst/>
          </a:prstGeom>
          <a:solidFill>
            <a:schemeClr val="bg1"/>
          </a:solidFill>
          <a:ln w="9525">
            <a:solidFill>
              <a:schemeClr val="accent3">
                <a:lumMod val="60000"/>
                <a:lumOff val="40000"/>
              </a:schemeClr>
            </a:solidFill>
            <a:prstDash val="sysDash"/>
            <a:miter lim="800000"/>
            <a:headEnd/>
            <a:tailEnd/>
          </a:ln>
          <a:effectLst>
            <a:outerShdw dist="63500" dir="2880000" sx="104000" sy="104000" algn="ctr" rotWithShape="0">
              <a:schemeClr val="accent3">
                <a:lumMod val="60000"/>
                <a:lumOff val="40000"/>
              </a:schemeClr>
            </a:outerShdw>
          </a:effectLst>
        </p:spPr>
        <p:txBody>
          <a:bodyPr wrap="none" anchor="ctr"/>
          <a:lstStyle/>
          <a:p>
            <a:pPr algn="ctr" eaLnBrk="0" fontAlgn="base" hangingPunct="0">
              <a:lnSpc>
                <a:spcPct val="80000"/>
              </a:lnSpc>
              <a:spcBef>
                <a:spcPct val="0"/>
              </a:spcBef>
              <a:spcAft>
                <a:spcPct val="0"/>
              </a:spcAft>
            </a:pPr>
            <a:endParaRPr lang="es-ES_tradnl" sz="700" dirty="0">
              <a:solidFill>
                <a:srgbClr val="000000"/>
              </a:solidFill>
              <a:latin typeface="Literata" pitchFamily="2" charset="0"/>
              <a:cs typeface="Arial" pitchFamily="34" charset="0"/>
            </a:endParaRPr>
          </a:p>
        </p:txBody>
      </p:sp>
      <p:sp>
        <p:nvSpPr>
          <p:cNvPr id="21" name="Rectangle 2102">
            <a:extLst>
              <a:ext uri="{FF2B5EF4-FFF2-40B4-BE49-F238E27FC236}">
                <a16:creationId xmlns:a16="http://schemas.microsoft.com/office/drawing/2014/main" xmlns="" id="{5AE87564-A745-2D32-0872-48A3DA7DC499}"/>
              </a:ext>
            </a:extLst>
          </p:cNvPr>
          <p:cNvSpPr>
            <a:spLocks noChangeArrowheads="1"/>
          </p:cNvSpPr>
          <p:nvPr/>
        </p:nvSpPr>
        <p:spPr bwMode="auto">
          <a:xfrm>
            <a:off x="4992728" y="6573761"/>
            <a:ext cx="1441553" cy="540000"/>
          </a:xfrm>
          <a:prstGeom prst="rect">
            <a:avLst/>
          </a:prstGeom>
          <a:solidFill>
            <a:schemeClr val="bg1"/>
          </a:solidFill>
          <a:ln w="9525">
            <a:solidFill>
              <a:schemeClr val="accent3">
                <a:lumMod val="60000"/>
                <a:lumOff val="40000"/>
              </a:schemeClr>
            </a:solidFill>
            <a:prstDash val="sysDash"/>
            <a:miter lim="800000"/>
            <a:headEnd/>
            <a:tailEnd/>
          </a:ln>
          <a:effectLst>
            <a:outerShdw dist="63500" dir="2880000" sx="104000" sy="104000" algn="ctr" rotWithShape="0">
              <a:schemeClr val="accent3">
                <a:lumMod val="60000"/>
                <a:lumOff val="40000"/>
              </a:schemeClr>
            </a:outerShdw>
          </a:effectLst>
        </p:spPr>
        <p:txBody>
          <a:bodyPr wrap="none" anchor="ctr"/>
          <a:lstStyle/>
          <a:p>
            <a:pPr algn="ctr" eaLnBrk="0" fontAlgn="base" hangingPunct="0">
              <a:lnSpc>
                <a:spcPct val="80000"/>
              </a:lnSpc>
              <a:spcBef>
                <a:spcPct val="0"/>
              </a:spcBef>
              <a:spcAft>
                <a:spcPct val="0"/>
              </a:spcAft>
            </a:pPr>
            <a:endParaRPr lang="es-ES_tradnl" sz="700" dirty="0">
              <a:solidFill>
                <a:srgbClr val="000000"/>
              </a:solidFill>
              <a:latin typeface="Literata" pitchFamily="2" charset="0"/>
              <a:cs typeface="Arial" pitchFamily="34" charset="0"/>
            </a:endParaRPr>
          </a:p>
        </p:txBody>
      </p:sp>
      <p:sp>
        <p:nvSpPr>
          <p:cNvPr id="24" name="293 Rectángulo">
            <a:extLst>
              <a:ext uri="{FF2B5EF4-FFF2-40B4-BE49-F238E27FC236}">
                <a16:creationId xmlns:a16="http://schemas.microsoft.com/office/drawing/2014/main" xmlns="" id="{58F1661F-A811-B00C-1067-B9C8EBDB90C3}"/>
              </a:ext>
            </a:extLst>
          </p:cNvPr>
          <p:cNvSpPr/>
          <p:nvPr/>
        </p:nvSpPr>
        <p:spPr>
          <a:xfrm>
            <a:off x="5436107" y="6071913"/>
            <a:ext cx="502061" cy="18069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rPr>
              <a:t>Asesoría</a:t>
            </a:r>
          </a:p>
        </p:txBody>
      </p:sp>
      <p:sp>
        <p:nvSpPr>
          <p:cNvPr id="25" name="293 Rectángulo">
            <a:extLst>
              <a:ext uri="{FF2B5EF4-FFF2-40B4-BE49-F238E27FC236}">
                <a16:creationId xmlns:a16="http://schemas.microsoft.com/office/drawing/2014/main" xmlns="" id="{2BF18159-10DB-35DA-D25E-B5A8D3BD33B4}"/>
              </a:ext>
            </a:extLst>
          </p:cNvPr>
          <p:cNvSpPr/>
          <p:nvPr/>
        </p:nvSpPr>
        <p:spPr>
          <a:xfrm>
            <a:off x="5225993" y="6775555"/>
            <a:ext cx="931665" cy="18069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rPr>
              <a:t>Relaciones Públicas </a:t>
            </a:r>
          </a:p>
        </p:txBody>
      </p:sp>
      <p:sp>
        <p:nvSpPr>
          <p:cNvPr id="29" name="Rectangle 2102">
            <a:extLst>
              <a:ext uri="{FF2B5EF4-FFF2-40B4-BE49-F238E27FC236}">
                <a16:creationId xmlns:a16="http://schemas.microsoft.com/office/drawing/2014/main" xmlns="" id="{5283AFF3-B9EB-D72C-E672-9B4E1B1732C3}"/>
              </a:ext>
            </a:extLst>
          </p:cNvPr>
          <p:cNvSpPr>
            <a:spLocks noChangeArrowheads="1"/>
          </p:cNvSpPr>
          <p:nvPr/>
        </p:nvSpPr>
        <p:spPr bwMode="auto">
          <a:xfrm>
            <a:off x="5012692" y="7339239"/>
            <a:ext cx="1441553" cy="540000"/>
          </a:xfrm>
          <a:prstGeom prst="rect">
            <a:avLst/>
          </a:prstGeom>
          <a:solidFill>
            <a:schemeClr val="bg1"/>
          </a:solidFill>
          <a:ln w="9525">
            <a:solidFill>
              <a:schemeClr val="accent3">
                <a:lumMod val="60000"/>
                <a:lumOff val="40000"/>
              </a:schemeClr>
            </a:solidFill>
            <a:prstDash val="sysDash"/>
            <a:miter lim="800000"/>
            <a:headEnd/>
            <a:tailEnd/>
          </a:ln>
          <a:effectLst>
            <a:outerShdw dist="63500" dir="2880000" sx="104000" sy="104000" algn="ctr" rotWithShape="0">
              <a:schemeClr val="accent3">
                <a:lumMod val="60000"/>
                <a:lumOff val="40000"/>
              </a:schemeClr>
            </a:outerShdw>
          </a:effectLst>
        </p:spPr>
        <p:txBody>
          <a:bodyPr wrap="none" anchor="ctr"/>
          <a:lstStyle/>
          <a:p>
            <a:pPr algn="ctr" eaLnBrk="0" fontAlgn="base" hangingPunct="0">
              <a:lnSpc>
                <a:spcPct val="80000"/>
              </a:lnSpc>
              <a:spcBef>
                <a:spcPct val="0"/>
              </a:spcBef>
              <a:spcAft>
                <a:spcPct val="0"/>
              </a:spcAft>
            </a:pPr>
            <a:endParaRPr lang="es-ES_tradnl" sz="700" dirty="0">
              <a:solidFill>
                <a:srgbClr val="000000"/>
              </a:solidFill>
              <a:latin typeface="Literata" pitchFamily="2" charset="0"/>
              <a:cs typeface="Arial" pitchFamily="34" charset="0"/>
            </a:endParaRPr>
          </a:p>
        </p:txBody>
      </p:sp>
      <p:sp>
        <p:nvSpPr>
          <p:cNvPr id="31" name="293 Rectángulo">
            <a:extLst>
              <a:ext uri="{FF2B5EF4-FFF2-40B4-BE49-F238E27FC236}">
                <a16:creationId xmlns:a16="http://schemas.microsoft.com/office/drawing/2014/main" xmlns="" id="{053CD950-BA17-1D32-2C59-068FBDDF06B5}"/>
              </a:ext>
            </a:extLst>
          </p:cNvPr>
          <p:cNvSpPr/>
          <p:nvPr/>
        </p:nvSpPr>
        <p:spPr>
          <a:xfrm>
            <a:off x="5338361" y="7545338"/>
            <a:ext cx="752130" cy="18069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rPr>
              <a:t>Diseño Gráfico </a:t>
            </a:r>
          </a:p>
        </p:txBody>
      </p:sp>
      <p:sp>
        <p:nvSpPr>
          <p:cNvPr id="34" name="Rectangle 2102">
            <a:extLst>
              <a:ext uri="{FF2B5EF4-FFF2-40B4-BE49-F238E27FC236}">
                <a16:creationId xmlns:a16="http://schemas.microsoft.com/office/drawing/2014/main" xmlns="" id="{944AD9F4-5DEA-2061-C8BD-0C62691A04CD}"/>
              </a:ext>
            </a:extLst>
          </p:cNvPr>
          <p:cNvSpPr>
            <a:spLocks noChangeArrowheads="1"/>
          </p:cNvSpPr>
          <p:nvPr/>
        </p:nvSpPr>
        <p:spPr bwMode="auto">
          <a:xfrm>
            <a:off x="976349" y="2519784"/>
            <a:ext cx="1441553" cy="540000"/>
          </a:xfrm>
          <a:prstGeom prst="rect">
            <a:avLst/>
          </a:prstGeom>
          <a:solidFill>
            <a:schemeClr val="bg1"/>
          </a:solidFill>
          <a:ln w="9525">
            <a:solidFill>
              <a:schemeClr val="accent3">
                <a:lumMod val="60000"/>
                <a:lumOff val="40000"/>
              </a:schemeClr>
            </a:solidFill>
            <a:prstDash val="sysDash"/>
            <a:miter lim="800000"/>
            <a:headEnd/>
            <a:tailEnd/>
          </a:ln>
          <a:effectLst>
            <a:outerShdw dist="63500" dir="2880000" sx="104000" sy="104000" algn="ctr" rotWithShape="0">
              <a:schemeClr val="accent3">
                <a:lumMod val="60000"/>
                <a:lumOff val="40000"/>
              </a:schemeClr>
            </a:outerShdw>
          </a:effectLst>
        </p:spPr>
        <p:txBody>
          <a:bodyPr wrap="none" anchor="ctr"/>
          <a:lstStyle/>
          <a:p>
            <a:pPr algn="ctr" eaLnBrk="0" fontAlgn="base" hangingPunct="0">
              <a:lnSpc>
                <a:spcPct val="80000"/>
              </a:lnSpc>
              <a:spcBef>
                <a:spcPct val="0"/>
              </a:spcBef>
              <a:spcAft>
                <a:spcPct val="0"/>
              </a:spcAft>
            </a:pPr>
            <a:endParaRPr lang="es-ES_tradnl" sz="700" dirty="0">
              <a:solidFill>
                <a:srgbClr val="000000"/>
              </a:solidFill>
              <a:latin typeface="Literata" pitchFamily="2" charset="0"/>
              <a:cs typeface="Arial" pitchFamily="34" charset="0"/>
            </a:endParaRPr>
          </a:p>
        </p:txBody>
      </p:sp>
      <p:sp>
        <p:nvSpPr>
          <p:cNvPr id="36" name="293 Rectángulo">
            <a:extLst>
              <a:ext uri="{FF2B5EF4-FFF2-40B4-BE49-F238E27FC236}">
                <a16:creationId xmlns:a16="http://schemas.microsoft.com/office/drawing/2014/main" xmlns="" id="{6FF748F0-8D5F-BFDA-AF45-CF0F50C89678}"/>
              </a:ext>
            </a:extLst>
          </p:cNvPr>
          <p:cNvSpPr/>
          <p:nvPr/>
        </p:nvSpPr>
        <p:spPr>
          <a:xfrm>
            <a:off x="1324314" y="2708252"/>
            <a:ext cx="764954" cy="18069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rPr>
              <a:t>Asesor Jurídico </a:t>
            </a:r>
          </a:p>
        </p:txBody>
      </p:sp>
      <p:sp>
        <p:nvSpPr>
          <p:cNvPr id="4" name="Rectangle 2102">
            <a:extLst>
              <a:ext uri="{FF2B5EF4-FFF2-40B4-BE49-F238E27FC236}">
                <a16:creationId xmlns:a16="http://schemas.microsoft.com/office/drawing/2014/main" xmlns="" id="{EFC79AA0-0300-6BA5-DF74-5BA8994CCA15}"/>
              </a:ext>
            </a:extLst>
          </p:cNvPr>
          <p:cNvSpPr>
            <a:spLocks noChangeArrowheads="1"/>
          </p:cNvSpPr>
          <p:nvPr/>
        </p:nvSpPr>
        <p:spPr bwMode="auto">
          <a:xfrm>
            <a:off x="468533" y="7456339"/>
            <a:ext cx="1441553" cy="540000"/>
          </a:xfrm>
          <a:prstGeom prst="rect">
            <a:avLst/>
          </a:prstGeom>
          <a:solidFill>
            <a:schemeClr val="bg1"/>
          </a:solidFill>
          <a:ln w="9525">
            <a:solidFill>
              <a:schemeClr val="accent3">
                <a:lumMod val="60000"/>
                <a:lumOff val="40000"/>
              </a:schemeClr>
            </a:solidFill>
            <a:prstDash val="sysDash"/>
            <a:miter lim="800000"/>
            <a:headEnd/>
            <a:tailEnd/>
          </a:ln>
          <a:effectLst>
            <a:outerShdw dist="63500" dir="2880000" sx="104000" sy="104000" algn="ctr" rotWithShape="0">
              <a:schemeClr val="accent3">
                <a:lumMod val="60000"/>
                <a:lumOff val="40000"/>
              </a:schemeClr>
            </a:outerShdw>
          </a:effectLst>
        </p:spPr>
        <p:txBody>
          <a:bodyPr wrap="none" anchor="ctr"/>
          <a:lstStyle/>
          <a:p>
            <a:pPr algn="ctr" eaLnBrk="0" fontAlgn="base" hangingPunct="0">
              <a:lnSpc>
                <a:spcPct val="80000"/>
              </a:lnSpc>
              <a:spcBef>
                <a:spcPct val="0"/>
              </a:spcBef>
              <a:spcAft>
                <a:spcPct val="0"/>
              </a:spcAft>
            </a:pPr>
            <a:endParaRPr lang="es-ES_tradnl" sz="700" dirty="0">
              <a:solidFill>
                <a:srgbClr val="000000"/>
              </a:solidFill>
              <a:latin typeface="Literata" pitchFamily="2" charset="0"/>
              <a:cs typeface="Arial" pitchFamily="34" charset="0"/>
            </a:endParaRPr>
          </a:p>
        </p:txBody>
      </p:sp>
      <p:sp>
        <p:nvSpPr>
          <p:cNvPr id="6" name="293 Rectángulo">
            <a:extLst>
              <a:ext uri="{FF2B5EF4-FFF2-40B4-BE49-F238E27FC236}">
                <a16:creationId xmlns:a16="http://schemas.microsoft.com/office/drawing/2014/main" xmlns="" id="{44A68BE7-C67E-2866-FAC1-A2F001268816}"/>
              </a:ext>
            </a:extLst>
          </p:cNvPr>
          <p:cNvSpPr/>
          <p:nvPr/>
        </p:nvSpPr>
        <p:spPr>
          <a:xfrm>
            <a:off x="860127" y="7664317"/>
            <a:ext cx="646331" cy="18069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rPr>
              <a:t>Intendencia </a:t>
            </a:r>
          </a:p>
        </p:txBody>
      </p:sp>
      <p:cxnSp>
        <p:nvCxnSpPr>
          <p:cNvPr id="110" name="52 Conector recto"/>
          <p:cNvCxnSpPr>
            <a:cxnSpLocks noChangeShapeType="1"/>
          </p:cNvCxnSpPr>
          <p:nvPr/>
        </p:nvCxnSpPr>
        <p:spPr bwMode="auto">
          <a:xfrm>
            <a:off x="4945938" y="3868004"/>
            <a:ext cx="1440000" cy="0"/>
          </a:xfrm>
          <a:prstGeom prst="line">
            <a:avLst/>
          </a:prstGeom>
          <a:noFill/>
          <a:ln w="9525" algn="ctr">
            <a:solidFill>
              <a:srgbClr val="339966"/>
            </a:solidFill>
            <a:prstDash val="dash"/>
            <a:round/>
            <a:headEnd/>
            <a:tailEnd/>
          </a:ln>
        </p:spPr>
      </p:cxnSp>
      <p:sp>
        <p:nvSpPr>
          <p:cNvPr id="5" name="Rectángulo 4"/>
          <p:cNvSpPr/>
          <p:nvPr/>
        </p:nvSpPr>
        <p:spPr>
          <a:xfrm>
            <a:off x="2791371" y="1571884"/>
            <a:ext cx="1242391" cy="266868"/>
          </a:xfrm>
          <a:prstGeom prst="rect">
            <a:avLst/>
          </a:prstGeom>
        </p:spPr>
        <p:txBody>
          <a:bodyPr wrap="none">
            <a:spAutoFit/>
          </a:bodyPr>
          <a:lstStyle/>
          <a:p>
            <a:pPr algn="ctr">
              <a:lnSpc>
                <a:spcPct val="80000"/>
              </a:lnSpc>
            </a:pPr>
            <a:r>
              <a:rPr lang="es-MX" sz="700" spc="-1" dirty="0">
                <a:solidFill>
                  <a:srgbClr val="000000"/>
                </a:solidFill>
                <a:uFill>
                  <a:solidFill>
                    <a:srgbClr val="FFFFFF"/>
                  </a:solidFill>
                </a:uFill>
                <a:latin typeface="Literata" pitchFamily="2" charset="0"/>
              </a:rPr>
              <a:t>Mayra Edith Velázquez Loera</a:t>
            </a:r>
          </a:p>
          <a:p>
            <a:pPr algn="ctr">
              <a:lnSpc>
                <a:spcPct val="80000"/>
              </a:lnSpc>
            </a:pPr>
            <a:r>
              <a:rPr lang="es-ES" sz="700" spc="-1" dirty="0">
                <a:solidFill>
                  <a:srgbClr val="000000"/>
                </a:solidFill>
                <a:uFill>
                  <a:solidFill>
                    <a:srgbClr val="FFFFFF"/>
                  </a:solidFill>
                </a:uFill>
                <a:latin typeface="Literata" pitchFamily="2" charset="0"/>
              </a:rPr>
              <a:t>Directora General (17-02)</a:t>
            </a:r>
            <a:endParaRPr lang="es-MX" sz="700" spc="-1" dirty="0">
              <a:solidFill>
                <a:srgbClr val="000000"/>
              </a:solidFill>
              <a:uFill>
                <a:solidFill>
                  <a:srgbClr val="FFFFFF"/>
                </a:solidFill>
              </a:uFill>
              <a:latin typeface="Literata" pitchFamily="2" charset="0"/>
            </a:endParaRPr>
          </a:p>
        </p:txBody>
      </p:sp>
      <p:cxnSp>
        <p:nvCxnSpPr>
          <p:cNvPr id="112" name="52 Conector recto"/>
          <p:cNvCxnSpPr>
            <a:cxnSpLocks noChangeShapeType="1"/>
          </p:cNvCxnSpPr>
          <p:nvPr/>
        </p:nvCxnSpPr>
        <p:spPr bwMode="auto">
          <a:xfrm>
            <a:off x="2696796" y="1562011"/>
            <a:ext cx="1440000" cy="0"/>
          </a:xfrm>
          <a:prstGeom prst="line">
            <a:avLst/>
          </a:prstGeom>
          <a:noFill/>
          <a:ln w="9525" algn="ctr">
            <a:solidFill>
              <a:srgbClr val="339966"/>
            </a:solidFill>
            <a:prstDash val="dash"/>
            <a:round/>
            <a:headEnd/>
            <a:tailEnd/>
          </a:ln>
        </p:spPr>
      </p:cxnSp>
      <p:sp>
        <p:nvSpPr>
          <p:cNvPr id="22" name="293 Rectángulo">
            <a:extLst>
              <a:ext uri="{FF2B5EF4-FFF2-40B4-BE49-F238E27FC236}">
                <a16:creationId xmlns:a16="http://schemas.microsoft.com/office/drawing/2014/main" xmlns="" id="{9883C037-154A-7BDC-6263-A97A571A8D1C}"/>
              </a:ext>
            </a:extLst>
          </p:cNvPr>
          <p:cNvSpPr/>
          <p:nvPr/>
        </p:nvSpPr>
        <p:spPr>
          <a:xfrm>
            <a:off x="1358143" y="1771260"/>
            <a:ext cx="631904" cy="17851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rPr>
              <a:t>Apoyo Secretarial</a:t>
            </a:r>
          </a:p>
        </p:txBody>
      </p:sp>
      <p:cxnSp>
        <p:nvCxnSpPr>
          <p:cNvPr id="18" name="269 Conector recto">
            <a:extLst>
              <a:ext uri="{FF2B5EF4-FFF2-40B4-BE49-F238E27FC236}">
                <a16:creationId xmlns:a16="http://schemas.microsoft.com/office/drawing/2014/main" xmlns="" id="{FA16BF4A-36C6-4D32-46D9-EF82EBE3276E}"/>
              </a:ext>
            </a:extLst>
          </p:cNvPr>
          <p:cNvCxnSpPr/>
          <p:nvPr/>
        </p:nvCxnSpPr>
        <p:spPr bwMode="auto">
          <a:xfrm rot="10800000" flipH="1">
            <a:off x="1010516" y="2009453"/>
            <a:ext cx="1441553"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6" name="311 Rectángulo">
            <a:extLst>
              <a:ext uri="{FF2B5EF4-FFF2-40B4-BE49-F238E27FC236}">
                <a16:creationId xmlns:a16="http://schemas.microsoft.com/office/drawing/2014/main" xmlns="" id="{C7946CE7-0BB9-A81B-FE52-DB0C3AED44A6}"/>
              </a:ext>
            </a:extLst>
          </p:cNvPr>
          <p:cNvSpPr/>
          <p:nvPr/>
        </p:nvSpPr>
        <p:spPr>
          <a:xfrm>
            <a:off x="2899789" y="5836862"/>
            <a:ext cx="1372931" cy="180690"/>
          </a:xfrm>
          <a:prstGeom prst="rect">
            <a:avLst/>
          </a:prstGeom>
        </p:spPr>
        <p:txBody>
          <a:bodyPr wrap="squar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cs typeface="Arial" pitchFamily="34" charset="0"/>
              </a:rPr>
              <a:t>Intendencia</a:t>
            </a:r>
          </a:p>
        </p:txBody>
      </p:sp>
      <p:sp>
        <p:nvSpPr>
          <p:cNvPr id="27" name="281 Rectángulo">
            <a:extLst>
              <a:ext uri="{FF2B5EF4-FFF2-40B4-BE49-F238E27FC236}">
                <a16:creationId xmlns:a16="http://schemas.microsoft.com/office/drawing/2014/main" xmlns="" id="{C096ED48-CB1E-37B8-703C-1AED9FA1E7C4}"/>
              </a:ext>
            </a:extLst>
          </p:cNvPr>
          <p:cNvSpPr/>
          <p:nvPr/>
        </p:nvSpPr>
        <p:spPr>
          <a:xfrm>
            <a:off x="2848102" y="6009939"/>
            <a:ext cx="1458162" cy="200055"/>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 </a:t>
            </a:r>
          </a:p>
        </p:txBody>
      </p:sp>
      <p:cxnSp>
        <p:nvCxnSpPr>
          <p:cNvPr id="37" name="Conector recto 36">
            <a:extLst>
              <a:ext uri="{FF2B5EF4-FFF2-40B4-BE49-F238E27FC236}">
                <a16:creationId xmlns:a16="http://schemas.microsoft.com/office/drawing/2014/main" xmlns="" id="{C7573486-37AA-F199-76D1-BDB801001736}"/>
              </a:ext>
            </a:extLst>
          </p:cNvPr>
          <p:cNvCxnSpPr>
            <a:stCxn id="258" idx="3"/>
          </p:cNvCxnSpPr>
          <p:nvPr/>
        </p:nvCxnSpPr>
        <p:spPr>
          <a:xfrm>
            <a:off x="4177901" y="2558299"/>
            <a:ext cx="167099" cy="0"/>
          </a:xfrm>
          <a:prstGeom prst="line">
            <a:avLst/>
          </a:prstGeom>
        </p:spPr>
        <p:style>
          <a:lnRef idx="1">
            <a:schemeClr val="dk1"/>
          </a:lnRef>
          <a:fillRef idx="0">
            <a:schemeClr val="dk1"/>
          </a:fillRef>
          <a:effectRef idx="0">
            <a:schemeClr val="dk1"/>
          </a:effectRef>
          <a:fontRef idx="minor">
            <a:schemeClr val="tx1"/>
          </a:fontRef>
        </p:style>
      </p:cxnSp>
      <p:cxnSp>
        <p:nvCxnSpPr>
          <p:cNvPr id="41" name="Conector recto 40">
            <a:extLst>
              <a:ext uri="{FF2B5EF4-FFF2-40B4-BE49-F238E27FC236}">
                <a16:creationId xmlns:a16="http://schemas.microsoft.com/office/drawing/2014/main" xmlns="" id="{4A552AE1-4465-7368-CFB3-765C8F9A4E06}"/>
              </a:ext>
            </a:extLst>
          </p:cNvPr>
          <p:cNvCxnSpPr/>
          <p:nvPr/>
        </p:nvCxnSpPr>
        <p:spPr>
          <a:xfrm>
            <a:off x="4341392" y="2558299"/>
            <a:ext cx="6679" cy="270000"/>
          </a:xfrm>
          <a:prstGeom prst="line">
            <a:avLst/>
          </a:prstGeom>
        </p:spPr>
        <p:style>
          <a:lnRef idx="1">
            <a:schemeClr val="dk1"/>
          </a:lnRef>
          <a:fillRef idx="0">
            <a:schemeClr val="dk1"/>
          </a:fillRef>
          <a:effectRef idx="0">
            <a:schemeClr val="dk1"/>
          </a:effectRef>
          <a:fontRef idx="minor">
            <a:schemeClr val="tx1"/>
          </a:fontRef>
        </p:style>
      </p:cxnSp>
      <p:sp>
        <p:nvSpPr>
          <p:cNvPr id="48" name="102 Rectángulo">
            <a:extLst>
              <a:ext uri="{FF2B5EF4-FFF2-40B4-BE49-F238E27FC236}">
                <a16:creationId xmlns:a16="http://schemas.microsoft.com/office/drawing/2014/main" xmlns="" id="{20CE6448-F108-C85E-DF36-1CD619820A06}"/>
              </a:ext>
            </a:extLst>
          </p:cNvPr>
          <p:cNvSpPr/>
          <p:nvPr/>
        </p:nvSpPr>
        <p:spPr>
          <a:xfrm>
            <a:off x="4546065" y="2548055"/>
            <a:ext cx="1281120" cy="264688"/>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cs typeface="Arial" pitchFamily="34" charset="0"/>
              </a:rPr>
              <a:t>Enlace de Coordinación </a:t>
            </a:r>
          </a:p>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cs typeface="Arial" pitchFamily="34" charset="0"/>
              </a:rPr>
              <a:t>Interinstitucional</a:t>
            </a:r>
          </a:p>
        </p:txBody>
      </p:sp>
      <p:cxnSp>
        <p:nvCxnSpPr>
          <p:cNvPr id="49" name="309 Conector recto">
            <a:extLst>
              <a:ext uri="{FF2B5EF4-FFF2-40B4-BE49-F238E27FC236}">
                <a16:creationId xmlns:a16="http://schemas.microsoft.com/office/drawing/2014/main" xmlns="" id="{258271AB-20F8-607A-3596-353E02D3B453}"/>
              </a:ext>
            </a:extLst>
          </p:cNvPr>
          <p:cNvCxnSpPr/>
          <p:nvPr/>
        </p:nvCxnSpPr>
        <p:spPr bwMode="auto">
          <a:xfrm flipH="1">
            <a:off x="423420" y="5303990"/>
            <a:ext cx="14415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1" name="302 Rectángulo">
            <a:extLst>
              <a:ext uri="{FF2B5EF4-FFF2-40B4-BE49-F238E27FC236}">
                <a16:creationId xmlns:a16="http://schemas.microsoft.com/office/drawing/2014/main" xmlns="" id="{B53C2B95-7C91-B390-B239-DA84ECE8B7A9}"/>
              </a:ext>
            </a:extLst>
          </p:cNvPr>
          <p:cNvSpPr/>
          <p:nvPr/>
        </p:nvSpPr>
        <p:spPr>
          <a:xfrm>
            <a:off x="800516" y="5117044"/>
            <a:ext cx="739306" cy="18069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cs typeface="Arial" pitchFamily="34" charset="0"/>
              </a:rPr>
              <a:t>Administrativo</a:t>
            </a:r>
          </a:p>
        </p:txBody>
      </p:sp>
      <p:cxnSp>
        <p:nvCxnSpPr>
          <p:cNvPr id="16" name="Conector recto 15">
            <a:extLst>
              <a:ext uri="{FF2B5EF4-FFF2-40B4-BE49-F238E27FC236}">
                <a16:creationId xmlns:a16="http://schemas.microsoft.com/office/drawing/2014/main" xmlns="" id="{645FE954-4B9A-EEEF-0B89-EAC37F2D2C80}"/>
              </a:ext>
            </a:extLst>
          </p:cNvPr>
          <p:cNvCxnSpPr/>
          <p:nvPr/>
        </p:nvCxnSpPr>
        <p:spPr>
          <a:xfrm>
            <a:off x="2554371" y="2552404"/>
            <a:ext cx="6679" cy="270000"/>
          </a:xfrm>
          <a:prstGeom prst="line">
            <a:avLst/>
          </a:prstGeom>
        </p:spPr>
        <p:style>
          <a:lnRef idx="1">
            <a:schemeClr val="dk1"/>
          </a:lnRef>
          <a:fillRef idx="0">
            <a:schemeClr val="dk1"/>
          </a:fillRef>
          <a:effectRef idx="0">
            <a:schemeClr val="dk1"/>
          </a:effectRef>
          <a:fontRef idx="minor">
            <a:schemeClr val="tx1"/>
          </a:fontRef>
        </p:style>
      </p:cxnSp>
      <p:sp>
        <p:nvSpPr>
          <p:cNvPr id="30" name="Rectangle 2102">
            <a:extLst>
              <a:ext uri="{FF2B5EF4-FFF2-40B4-BE49-F238E27FC236}">
                <a16:creationId xmlns:a16="http://schemas.microsoft.com/office/drawing/2014/main" xmlns="" id="{A6B5C08A-3A07-0C1A-60B3-59F910AD9A9B}"/>
              </a:ext>
            </a:extLst>
          </p:cNvPr>
          <p:cNvSpPr>
            <a:spLocks noChangeArrowheads="1"/>
          </p:cNvSpPr>
          <p:nvPr/>
        </p:nvSpPr>
        <p:spPr bwMode="auto">
          <a:xfrm>
            <a:off x="4992727" y="5147198"/>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lvl="0"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a:p>
            <a:pPr lvl="0"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a:p>
            <a:pPr lvl="0"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p:txBody>
      </p:sp>
      <p:cxnSp>
        <p:nvCxnSpPr>
          <p:cNvPr id="32" name="284 Conector recto">
            <a:extLst>
              <a:ext uri="{FF2B5EF4-FFF2-40B4-BE49-F238E27FC236}">
                <a16:creationId xmlns:a16="http://schemas.microsoft.com/office/drawing/2014/main" xmlns="" id="{BD558EE7-52E1-8AB9-380D-A2D67093C6AE}"/>
              </a:ext>
            </a:extLst>
          </p:cNvPr>
          <p:cNvCxnSpPr/>
          <p:nvPr/>
        </p:nvCxnSpPr>
        <p:spPr bwMode="auto">
          <a:xfrm flipH="1">
            <a:off x="4992726" y="5316850"/>
            <a:ext cx="1441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5" name="302 Rectángulo">
            <a:extLst>
              <a:ext uri="{FF2B5EF4-FFF2-40B4-BE49-F238E27FC236}">
                <a16:creationId xmlns:a16="http://schemas.microsoft.com/office/drawing/2014/main" xmlns="" id="{83B1345F-074C-B56A-6412-2F4D071574D9}"/>
              </a:ext>
            </a:extLst>
          </p:cNvPr>
          <p:cNvSpPr/>
          <p:nvPr/>
        </p:nvSpPr>
        <p:spPr>
          <a:xfrm>
            <a:off x="5332929" y="5153865"/>
            <a:ext cx="739306" cy="180690"/>
          </a:xfrm>
          <a:prstGeom prst="rect">
            <a:avLst/>
          </a:prstGeom>
        </p:spPr>
        <p:txBody>
          <a:bodyPr wrap="none">
            <a:spAutoFit/>
          </a:bodyPr>
          <a:lstStyle/>
          <a:p>
            <a:pPr lvl="0" algn="ctr" eaLnBrk="0" fontAlgn="base" hangingPunct="0">
              <a:lnSpc>
                <a:spcPct val="80000"/>
              </a:lnSpc>
              <a:spcBef>
                <a:spcPct val="0"/>
              </a:spcBef>
              <a:spcAft>
                <a:spcPct val="0"/>
              </a:spcAft>
            </a:pPr>
            <a:r>
              <a:rPr lang="es-ES_tradnl" sz="700" b="1" dirty="0">
                <a:solidFill>
                  <a:srgbClr val="000000"/>
                </a:solidFill>
                <a:latin typeface="Literata" pitchFamily="2" charset="0"/>
                <a:cs typeface="Arial" pitchFamily="34" charset="0"/>
              </a:rPr>
              <a:t>Administrativo</a:t>
            </a:r>
          </a:p>
        </p:txBody>
      </p:sp>
      <p:sp>
        <p:nvSpPr>
          <p:cNvPr id="40" name="310 Rectángulo">
            <a:extLst>
              <a:ext uri="{FF2B5EF4-FFF2-40B4-BE49-F238E27FC236}">
                <a16:creationId xmlns:a16="http://schemas.microsoft.com/office/drawing/2014/main" xmlns="" id="{EB40B8BB-25CF-3808-9F45-3102EF84090E}"/>
              </a:ext>
            </a:extLst>
          </p:cNvPr>
          <p:cNvSpPr/>
          <p:nvPr/>
        </p:nvSpPr>
        <p:spPr>
          <a:xfrm>
            <a:off x="4892492" y="5297007"/>
            <a:ext cx="1620180" cy="393954"/>
          </a:xfrm>
          <a:prstGeom prst="rect">
            <a:avLst/>
          </a:prstGeom>
        </p:spPr>
        <p:txBody>
          <a:bodyPr wrap="square">
            <a:spAutoFit/>
          </a:bodyPr>
          <a:lstStyle/>
          <a:p>
            <a:pPr lvl="0"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MX" sz="700" dirty="0">
              <a:solidFill>
                <a:srgbClr val="000000"/>
              </a:solidFill>
              <a:latin typeface="Literata" pitchFamily="2" charset="0"/>
              <a:cs typeface="Arial" pitchFamily="34" charset="0"/>
            </a:endParaRPr>
          </a:p>
          <a:p>
            <a:pPr lvl="0" algn="ctr" eaLnBrk="0" fontAlgn="base" hangingPunct="0">
              <a:lnSpc>
                <a:spcPct val="80000"/>
              </a:lnSpc>
              <a:spcBef>
                <a:spcPct val="0"/>
              </a:spcBef>
              <a:spcAft>
                <a:spcPct val="0"/>
              </a:spcAft>
            </a:pPr>
            <a:endParaRPr lang="es-ES" sz="700" dirty="0">
              <a:solidFill>
                <a:srgbClr val="000000"/>
              </a:solidFill>
              <a:latin typeface="Literata" pitchFamily="2" charset="0"/>
              <a:cs typeface="Arial" pitchFamily="34" charset="0"/>
            </a:endParaRPr>
          </a:p>
        </p:txBody>
      </p:sp>
      <p:cxnSp>
        <p:nvCxnSpPr>
          <p:cNvPr id="120" name="309 Conector recto"/>
          <p:cNvCxnSpPr/>
          <p:nvPr/>
        </p:nvCxnSpPr>
        <p:spPr bwMode="auto">
          <a:xfrm flipH="1">
            <a:off x="2871262" y="5304958"/>
            <a:ext cx="14415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1" name="52 Conector recto"/>
          <p:cNvCxnSpPr>
            <a:cxnSpLocks noChangeShapeType="1"/>
          </p:cNvCxnSpPr>
          <p:nvPr/>
        </p:nvCxnSpPr>
        <p:spPr bwMode="auto">
          <a:xfrm>
            <a:off x="4985767" y="4603459"/>
            <a:ext cx="1440000" cy="0"/>
          </a:xfrm>
          <a:prstGeom prst="line">
            <a:avLst/>
          </a:prstGeom>
          <a:noFill/>
          <a:ln w="9525" algn="ctr">
            <a:solidFill>
              <a:srgbClr val="339966"/>
            </a:solidFill>
            <a:prstDash val="dash"/>
            <a:round/>
            <a:headEnd/>
            <a:tailEnd/>
          </a:ln>
        </p:spPr>
      </p:cxn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n 28"/>
          <p:cNvPicPr>
            <a:picLocks noChangeAspect="1"/>
          </p:cNvPicPr>
          <p:nvPr/>
        </p:nvPicPr>
        <p:blipFill>
          <a:blip r:embed="rId3"/>
          <a:stretch>
            <a:fillRect/>
          </a:stretch>
        </p:blipFill>
        <p:spPr>
          <a:xfrm>
            <a:off x="0" y="0"/>
            <a:ext cx="1335140" cy="9144793"/>
          </a:xfrm>
          <a:prstGeom prst="rect">
            <a:avLst/>
          </a:prstGeom>
        </p:spPr>
      </p:pic>
      <p:cxnSp>
        <p:nvCxnSpPr>
          <p:cNvPr id="18" name="Conector recto 17">
            <a:extLst>
              <a:ext uri="{FF2B5EF4-FFF2-40B4-BE49-F238E27FC236}">
                <a16:creationId xmlns:a16="http://schemas.microsoft.com/office/drawing/2014/main" xmlns="" id="{2EEF8516-7243-B862-61DE-8FD02AADBEB9}"/>
              </a:ext>
            </a:extLst>
          </p:cNvPr>
          <p:cNvCxnSpPr>
            <a:cxnSpLocks/>
          </p:cNvCxnSpPr>
          <p:nvPr/>
        </p:nvCxnSpPr>
        <p:spPr>
          <a:xfrm>
            <a:off x="4605168" y="2952750"/>
            <a:ext cx="0" cy="2320208"/>
          </a:xfrm>
          <a:prstGeom prst="line">
            <a:avLst/>
          </a:prstGeom>
        </p:spPr>
        <p:style>
          <a:lnRef idx="1">
            <a:schemeClr val="dk1"/>
          </a:lnRef>
          <a:fillRef idx="0">
            <a:schemeClr val="dk1"/>
          </a:fillRef>
          <a:effectRef idx="0">
            <a:schemeClr val="dk1"/>
          </a:effectRef>
          <a:fontRef idx="minor">
            <a:schemeClr val="tx1"/>
          </a:fontRef>
        </p:style>
      </p:cxnSp>
      <p:sp>
        <p:nvSpPr>
          <p:cNvPr id="2" name="Rectangle 2102">
            <a:extLst>
              <a:ext uri="{FF2B5EF4-FFF2-40B4-BE49-F238E27FC236}">
                <a16:creationId xmlns:a16="http://schemas.microsoft.com/office/drawing/2014/main" xmlns="" id="{65862378-E0F5-45B4-BD40-57916F7A99E8}"/>
              </a:ext>
            </a:extLst>
          </p:cNvPr>
          <p:cNvSpPr>
            <a:spLocks noChangeArrowheads="1"/>
          </p:cNvSpPr>
          <p:nvPr/>
        </p:nvSpPr>
        <p:spPr bwMode="auto">
          <a:xfrm>
            <a:off x="3884391" y="3290429"/>
            <a:ext cx="1441553"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pPr>
            <a:endParaRPr lang="es-ES" sz="700" b="1" dirty="0">
              <a:solidFill>
                <a:srgbClr val="000000"/>
              </a:solidFill>
              <a:latin typeface="Literata" pitchFamily="2" charset="0"/>
              <a:cs typeface="Arial" pitchFamily="34" charset="0"/>
            </a:endParaRPr>
          </a:p>
        </p:txBody>
      </p:sp>
      <p:cxnSp>
        <p:nvCxnSpPr>
          <p:cNvPr id="34" name="Conector recto 33">
            <a:extLst>
              <a:ext uri="{FF2B5EF4-FFF2-40B4-BE49-F238E27FC236}">
                <a16:creationId xmlns:a16="http://schemas.microsoft.com/office/drawing/2014/main" xmlns="" id="{791D551F-500E-CEFA-9B05-04632E93E43C}"/>
              </a:ext>
            </a:extLst>
          </p:cNvPr>
          <p:cNvCxnSpPr>
            <a:cxnSpLocks/>
          </p:cNvCxnSpPr>
          <p:nvPr/>
        </p:nvCxnSpPr>
        <p:spPr>
          <a:xfrm flipH="1">
            <a:off x="2475237" y="2952750"/>
            <a:ext cx="5868" cy="2393358"/>
          </a:xfrm>
          <a:prstGeom prst="line">
            <a:avLst/>
          </a:prstGeom>
        </p:spPr>
        <p:style>
          <a:lnRef idx="1">
            <a:schemeClr val="dk1"/>
          </a:lnRef>
          <a:fillRef idx="0">
            <a:schemeClr val="dk1"/>
          </a:fillRef>
          <a:effectRef idx="0">
            <a:schemeClr val="dk1"/>
          </a:effectRef>
          <a:fontRef idx="minor">
            <a:schemeClr val="tx1"/>
          </a:fontRef>
        </p:style>
      </p:cxnSp>
      <p:sp>
        <p:nvSpPr>
          <p:cNvPr id="241" name="Line 2052"/>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pPr eaLnBrk="0" fontAlgn="base" hangingPunct="0">
              <a:spcBef>
                <a:spcPct val="0"/>
              </a:spcBef>
              <a:spcAft>
                <a:spcPct val="0"/>
              </a:spcAft>
            </a:pPr>
            <a:endParaRPr lang="es-MX" sz="800">
              <a:solidFill>
                <a:srgbClr val="000000"/>
              </a:solidFill>
              <a:latin typeface="Arial" charset="0"/>
            </a:endParaRPr>
          </a:p>
        </p:txBody>
      </p:sp>
      <p:sp>
        <p:nvSpPr>
          <p:cNvPr id="242" name="Text Box 2053"/>
          <p:cNvSpPr txBox="1">
            <a:spLocks noChangeArrowheads="1"/>
          </p:cNvSpPr>
          <p:nvPr/>
        </p:nvSpPr>
        <p:spPr bwMode="auto">
          <a:xfrm>
            <a:off x="2001056" y="755576"/>
            <a:ext cx="2832100" cy="276999"/>
          </a:xfrm>
          <a:prstGeom prst="rect">
            <a:avLst/>
          </a:prstGeom>
          <a:noFill/>
          <a:ln w="9525">
            <a:noFill/>
            <a:miter lim="800000"/>
            <a:headEnd/>
            <a:tailEnd/>
          </a:ln>
        </p:spPr>
        <p:txBody>
          <a:bodyPr wrap="square">
            <a:spAutoFit/>
          </a:bodyPr>
          <a:lstStyle/>
          <a:p>
            <a:pPr algn="ctr" eaLnBrk="0" fontAlgn="base" hangingPunct="0">
              <a:spcBef>
                <a:spcPct val="50000"/>
              </a:spcBef>
              <a:spcAft>
                <a:spcPct val="0"/>
              </a:spcAft>
            </a:pPr>
            <a:r>
              <a:rPr lang="es-ES_tradnl" sz="1200" b="1" i="1" dirty="0">
                <a:solidFill>
                  <a:srgbClr val="000000"/>
                </a:solidFill>
                <a:latin typeface="Literata" pitchFamily="2" charset="0"/>
              </a:rPr>
              <a:t>Consejo Estatal de Población</a:t>
            </a:r>
          </a:p>
        </p:txBody>
      </p:sp>
      <p:sp>
        <p:nvSpPr>
          <p:cNvPr id="243" name="Text Box 2091"/>
          <p:cNvSpPr txBox="1">
            <a:spLocks noChangeArrowheads="1"/>
          </p:cNvSpPr>
          <p:nvPr/>
        </p:nvSpPr>
        <p:spPr bwMode="auto">
          <a:xfrm>
            <a:off x="620688" y="8403368"/>
            <a:ext cx="2304256" cy="363176"/>
          </a:xfrm>
          <a:prstGeom prst="rect">
            <a:avLst/>
          </a:prstGeom>
          <a:noFill/>
          <a:ln w="9525">
            <a:noFill/>
            <a:miter lim="800000"/>
            <a:headEnd/>
            <a:tailEnd/>
          </a:ln>
        </p:spPr>
        <p:txBody>
          <a:bodyPr wrap="square">
            <a:spAutoFit/>
          </a:bodyPr>
          <a:lstStyle/>
          <a:p>
            <a:pPr eaLnBrk="0" fontAlgn="base" hangingPunct="0">
              <a:lnSpc>
                <a:spcPct val="120000"/>
              </a:lnSpc>
              <a:spcBef>
                <a:spcPct val="0"/>
              </a:spcBef>
              <a:spcAft>
                <a:spcPct val="0"/>
              </a:spcAft>
            </a:pPr>
            <a:r>
              <a:rPr lang="es-ES_tradnl" sz="800" b="1" dirty="0" smtClean="0">
                <a:solidFill>
                  <a:srgbClr val="000000"/>
                </a:solidFill>
                <a:latin typeface="Literata" pitchFamily="2" charset="0"/>
                <a:cs typeface="Arial" pitchFamily="34" charset="0"/>
              </a:rPr>
              <a:t>06 </a:t>
            </a:r>
            <a:r>
              <a:rPr lang="es-ES_tradnl" sz="800" b="1" dirty="0">
                <a:solidFill>
                  <a:srgbClr val="000000"/>
                </a:solidFill>
                <a:latin typeface="Literata" pitchFamily="2" charset="0"/>
                <a:cs typeface="Arial" pitchFamily="34" charset="0"/>
              </a:rPr>
              <a:t>Puestos de Base</a:t>
            </a:r>
            <a:endParaRPr lang="es-ES_tradnl" sz="800" b="1" i="1" dirty="0">
              <a:solidFill>
                <a:srgbClr val="000000"/>
              </a:solidFill>
              <a:latin typeface="Literata" pitchFamily="2" charset="0"/>
              <a:cs typeface="Arial" pitchFamily="34" charset="0"/>
            </a:endParaRPr>
          </a:p>
          <a:p>
            <a:pPr eaLnBrk="0" fontAlgn="base" hangingPunct="0">
              <a:spcBef>
                <a:spcPct val="0"/>
              </a:spcBef>
              <a:spcAft>
                <a:spcPct val="0"/>
              </a:spcAft>
            </a:pPr>
            <a:r>
              <a:rPr lang="es-ES_tradnl" sz="800" b="1" i="1" dirty="0">
                <a:solidFill>
                  <a:srgbClr val="000000"/>
                </a:solidFill>
                <a:latin typeface="Literata" pitchFamily="2" charset="0"/>
                <a:cs typeface="Arial" pitchFamily="34" charset="0"/>
              </a:rPr>
              <a:t>Total: </a:t>
            </a:r>
            <a:r>
              <a:rPr lang="es-ES_tradnl" sz="800" b="1" i="1" dirty="0" smtClean="0">
                <a:solidFill>
                  <a:srgbClr val="000000"/>
                </a:solidFill>
                <a:latin typeface="Literata" pitchFamily="2" charset="0"/>
                <a:cs typeface="Arial" pitchFamily="34" charset="0"/>
              </a:rPr>
              <a:t>06</a:t>
            </a:r>
            <a:endParaRPr lang="es-ES_tradnl" sz="800" b="1" i="1" dirty="0">
              <a:solidFill>
                <a:srgbClr val="FF0000"/>
              </a:solidFill>
              <a:latin typeface="Literata" pitchFamily="2" charset="0"/>
              <a:cs typeface="Arial" pitchFamily="34" charset="0"/>
            </a:endParaRPr>
          </a:p>
        </p:txBody>
      </p:sp>
      <p:sp>
        <p:nvSpPr>
          <p:cNvPr id="244" name="Text Box 2181"/>
          <p:cNvSpPr txBox="1">
            <a:spLocks noChangeArrowheads="1"/>
          </p:cNvSpPr>
          <p:nvPr/>
        </p:nvSpPr>
        <p:spPr bwMode="auto">
          <a:xfrm>
            <a:off x="4318106" y="8405187"/>
            <a:ext cx="2428379" cy="369332"/>
          </a:xfrm>
          <a:prstGeom prst="rect">
            <a:avLst/>
          </a:prstGeom>
          <a:noFill/>
          <a:ln w="9525">
            <a:noFill/>
            <a:miter lim="800000"/>
            <a:headEnd/>
            <a:tailEnd/>
          </a:ln>
        </p:spPr>
        <p:txBody>
          <a:bodyPr wrap="square">
            <a:spAutoFit/>
          </a:bodyPr>
          <a:lstStyle/>
          <a:p>
            <a:pPr algn="just" eaLnBrk="0" fontAlgn="base" hangingPunct="0">
              <a:spcBef>
                <a:spcPct val="50000"/>
              </a:spcBef>
              <a:spcAft>
                <a:spcPct val="0"/>
              </a:spcAft>
            </a:pPr>
            <a:r>
              <a:rPr lang="es-MX" sz="600" dirty="0">
                <a:solidFill>
                  <a:srgbClr val="000000"/>
                </a:solidFill>
                <a:latin typeface="Literata" pitchFamily="2" charset="0"/>
              </a:rPr>
              <a:t>La C. Mayra Edith Velázquez Loera, </a:t>
            </a:r>
            <a:r>
              <a:rPr lang="es-MX" sz="600" b="1" i="1" u="sng" dirty="0">
                <a:solidFill>
                  <a:srgbClr val="000000"/>
                </a:solidFill>
                <a:latin typeface="Literata" pitchFamily="2" charset="0"/>
              </a:rPr>
              <a:t>Secretaria Técnica del Consejo Estatal de Población,</a:t>
            </a:r>
            <a:r>
              <a:rPr lang="es-MX" sz="600" dirty="0">
                <a:solidFill>
                  <a:srgbClr val="000000"/>
                </a:solidFill>
                <a:latin typeface="Literata" pitchFamily="2" charset="0"/>
              </a:rPr>
              <a:t> Certifica que el presente organigrama refleja el personal así como los puestos y nombramientos que integran la estructura vigente al mes </a:t>
            </a:r>
            <a:r>
              <a:rPr lang="es-MX" sz="600">
                <a:solidFill>
                  <a:srgbClr val="000000"/>
                </a:solidFill>
                <a:latin typeface="Literata" pitchFamily="2" charset="0"/>
              </a:rPr>
              <a:t>de </a:t>
            </a:r>
            <a:r>
              <a:rPr lang="es-MX" sz="600" b="1" u="sng" smtClean="0">
                <a:solidFill>
                  <a:srgbClr val="000000"/>
                </a:solidFill>
                <a:latin typeface="Literata" pitchFamily="2" charset="0"/>
              </a:rPr>
              <a:t>Marzo  2025</a:t>
            </a:r>
            <a:endParaRPr lang="es-MX" sz="600" b="1" i="1" u="sng" dirty="0">
              <a:solidFill>
                <a:srgbClr val="000000"/>
              </a:solidFill>
              <a:latin typeface="Literata" pitchFamily="2" charset="0"/>
            </a:endParaRPr>
          </a:p>
        </p:txBody>
      </p:sp>
      <p:sp>
        <p:nvSpPr>
          <p:cNvPr id="254" name="Rectangle 2102"/>
          <p:cNvSpPr>
            <a:spLocks noChangeArrowheads="1"/>
          </p:cNvSpPr>
          <p:nvPr/>
        </p:nvSpPr>
        <p:spPr bwMode="auto">
          <a:xfrm>
            <a:off x="2722570" y="1228601"/>
            <a:ext cx="1440000"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dirty="0">
              <a:solidFill>
                <a:srgbClr val="000000"/>
              </a:solidFill>
              <a:latin typeface="Literata" pitchFamily="2" charset="0"/>
            </a:endParaRPr>
          </a:p>
        </p:txBody>
      </p:sp>
      <p:cxnSp>
        <p:nvCxnSpPr>
          <p:cNvPr id="276" name="275 Conector recto"/>
          <p:cNvCxnSpPr>
            <a:cxnSpLocks/>
            <a:stCxn id="254" idx="2"/>
          </p:cNvCxnSpPr>
          <p:nvPr/>
        </p:nvCxnSpPr>
        <p:spPr bwMode="auto">
          <a:xfrm>
            <a:off x="3442570" y="1768601"/>
            <a:ext cx="0" cy="117462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93" name="292 Rectángulo"/>
          <p:cNvSpPr/>
          <p:nvPr/>
        </p:nvSpPr>
        <p:spPr>
          <a:xfrm>
            <a:off x="2672482" y="1354659"/>
            <a:ext cx="1476164" cy="307777"/>
          </a:xfrm>
          <a:prstGeom prst="rect">
            <a:avLst/>
          </a:prstGeom>
        </p:spPr>
        <p:txBody>
          <a:bodyPr wrap="square">
            <a:spAutoFit/>
          </a:bodyPr>
          <a:lstStyle/>
          <a:p>
            <a:pPr algn="ctr"/>
            <a:r>
              <a:rPr lang="es-ES_tradnl" sz="700" b="1" dirty="0">
                <a:solidFill>
                  <a:srgbClr val="000000"/>
                </a:solidFill>
                <a:latin typeface="Literata" pitchFamily="2" charset="0"/>
              </a:rPr>
              <a:t>Secretaría Técnica del Consejo Estatal de Población</a:t>
            </a:r>
            <a:endParaRPr lang="es-MX" sz="700" dirty="0">
              <a:latin typeface="Literata" pitchFamily="2" charset="0"/>
            </a:endParaRPr>
          </a:p>
        </p:txBody>
      </p:sp>
      <p:sp>
        <p:nvSpPr>
          <p:cNvPr id="240" name="Text Box 2051"/>
          <p:cNvSpPr txBox="1">
            <a:spLocks noChangeArrowheads="1"/>
          </p:cNvSpPr>
          <p:nvPr/>
        </p:nvSpPr>
        <p:spPr bwMode="auto">
          <a:xfrm>
            <a:off x="0" y="0"/>
            <a:ext cx="3962400" cy="492443"/>
          </a:xfrm>
          <a:prstGeom prst="rect">
            <a:avLst/>
          </a:prstGeom>
          <a:noFill/>
          <a:ln w="9525">
            <a:noFill/>
            <a:miter lim="800000"/>
            <a:headEnd/>
            <a:tailEnd/>
          </a:ln>
        </p:spPr>
        <p:txBody>
          <a:bodyPr>
            <a:spAutoFit/>
          </a:bodyPr>
          <a:lstStyle/>
          <a:p>
            <a:pPr algn="just" eaLnBrk="0" fontAlgn="base" hangingPunct="0">
              <a:spcBef>
                <a:spcPct val="50000"/>
              </a:spcBef>
              <a:spcAft>
                <a:spcPct val="0"/>
              </a:spcAft>
            </a:pPr>
            <a:r>
              <a:rPr lang="es-ES_tradnl" sz="2600" b="1" i="1" dirty="0">
                <a:solidFill>
                  <a:srgbClr val="000000"/>
                </a:solidFill>
                <a:latin typeface="Literata" pitchFamily="2" charset="0"/>
              </a:rPr>
              <a:t>ORGANIGRAMA</a:t>
            </a:r>
            <a:endParaRPr lang="es-ES_tradnl" sz="2600" b="1" i="1" u="sng" dirty="0">
              <a:solidFill>
                <a:srgbClr val="000000"/>
              </a:solidFill>
              <a:latin typeface="Literata" pitchFamily="2" charset="0"/>
            </a:endParaRPr>
          </a:p>
        </p:txBody>
      </p:sp>
      <p:sp>
        <p:nvSpPr>
          <p:cNvPr id="258" name="Rectangle 2102"/>
          <p:cNvSpPr>
            <a:spLocks noChangeArrowheads="1"/>
          </p:cNvSpPr>
          <p:nvPr/>
        </p:nvSpPr>
        <p:spPr bwMode="auto">
          <a:xfrm>
            <a:off x="2707367" y="2044040"/>
            <a:ext cx="1441553" cy="540000"/>
          </a:xfrm>
          <a:prstGeom prst="rect">
            <a:avLst/>
          </a:prstGeom>
          <a:solidFill>
            <a:schemeClr val="bg1"/>
          </a:solidFill>
          <a:ln w="9525">
            <a:solidFill>
              <a:srgbClr val="339966"/>
            </a:solidFill>
            <a:prstDash val="dash"/>
            <a:miter lim="800000"/>
            <a:headEnd/>
            <a:tailEnd/>
          </a:ln>
          <a:effectLst>
            <a:outerShdw dist="63500" dir="2880000" sx="104000" sy="104000" algn="ctr" rotWithShape="0">
              <a:srgbClr val="339966"/>
            </a:outerShdw>
          </a:effectLst>
        </p:spPr>
        <p:txBody>
          <a:bodyPr wrap="none" anchor="ctr"/>
          <a:lstStyle/>
          <a:p>
            <a:pPr algn="ctr" eaLnBrk="0" fontAlgn="base" hangingPunct="0">
              <a:spcBef>
                <a:spcPct val="0"/>
              </a:spcBef>
              <a:spcAft>
                <a:spcPct val="0"/>
              </a:spcAft>
              <a:defRPr/>
            </a:pPr>
            <a:endParaRPr lang="es-ES_tradnl" sz="700" b="1" dirty="0">
              <a:solidFill>
                <a:srgbClr val="000000"/>
              </a:solidFill>
              <a:latin typeface="Literata" pitchFamily="2" charset="0"/>
              <a:cs typeface="Arial" pitchFamily="34" charset="0"/>
            </a:endParaRPr>
          </a:p>
        </p:txBody>
      </p:sp>
      <p:sp>
        <p:nvSpPr>
          <p:cNvPr id="289" name="288 Rectángulo"/>
          <p:cNvSpPr/>
          <p:nvPr/>
        </p:nvSpPr>
        <p:spPr>
          <a:xfrm>
            <a:off x="2676000" y="2224131"/>
            <a:ext cx="1440160" cy="307777"/>
          </a:xfrm>
          <a:prstGeom prst="rect">
            <a:avLst/>
          </a:prstGeom>
        </p:spPr>
        <p:txBody>
          <a:bodyPr wrap="square">
            <a:spAutoFit/>
          </a:bodyPr>
          <a:lstStyle/>
          <a:p>
            <a:pPr lvl="0" algn="ctr" eaLnBrk="0" fontAlgn="base" hangingPunct="0">
              <a:spcBef>
                <a:spcPct val="0"/>
              </a:spcBef>
              <a:spcAft>
                <a:spcPct val="0"/>
              </a:spcAft>
              <a:defRPr/>
            </a:pPr>
            <a:r>
              <a:rPr lang="es-ES_tradnl" sz="700" b="1" dirty="0">
                <a:solidFill>
                  <a:srgbClr val="000000"/>
                </a:solidFill>
                <a:latin typeface="Literata" pitchFamily="2" charset="0"/>
                <a:cs typeface="Arial" pitchFamily="34" charset="0"/>
              </a:rPr>
              <a:t> Coordinación Interinstitucional</a:t>
            </a:r>
          </a:p>
        </p:txBody>
      </p:sp>
      <p:sp>
        <p:nvSpPr>
          <p:cNvPr id="264" name="Rectangle 2102"/>
          <p:cNvSpPr>
            <a:spLocks noChangeArrowheads="1"/>
          </p:cNvSpPr>
          <p:nvPr/>
        </p:nvSpPr>
        <p:spPr bwMode="auto">
          <a:xfrm>
            <a:off x="1737287" y="4043274"/>
            <a:ext cx="1441553" cy="608314"/>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pPr>
            <a:endParaRPr lang="es-ES" sz="700" b="1" dirty="0">
              <a:solidFill>
                <a:srgbClr val="000000"/>
              </a:solidFill>
              <a:latin typeface="Literata" pitchFamily="2" charset="0"/>
              <a:cs typeface="Arial" pitchFamily="34" charset="0"/>
            </a:endParaRPr>
          </a:p>
        </p:txBody>
      </p:sp>
      <p:sp>
        <p:nvSpPr>
          <p:cNvPr id="297" name="296 Rectángulo"/>
          <p:cNvSpPr/>
          <p:nvPr/>
        </p:nvSpPr>
        <p:spPr>
          <a:xfrm>
            <a:off x="1750613" y="4078251"/>
            <a:ext cx="1441553" cy="630942"/>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Laura Nohemí Hernández Sánchez </a:t>
            </a:r>
          </a:p>
          <a:p>
            <a:pPr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Auxiliar de Administración (07-02)</a:t>
            </a:r>
          </a:p>
          <a:p>
            <a:pPr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Com.  Dir. Pensiones</a:t>
            </a:r>
            <a:endParaRPr lang="es-MX" sz="700"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MX" sz="700" b="1" dirty="0">
              <a:solidFill>
                <a:srgbClr val="000000"/>
              </a:solidFill>
              <a:latin typeface="Literata" pitchFamily="2" charset="0"/>
              <a:cs typeface="Arial" pitchFamily="34" charset="0"/>
            </a:endParaRPr>
          </a:p>
          <a:p>
            <a:pPr lvl="0"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p:txBody>
      </p:sp>
      <p:cxnSp>
        <p:nvCxnSpPr>
          <p:cNvPr id="122" name="121 Conector recto"/>
          <p:cNvCxnSpPr/>
          <p:nvPr/>
        </p:nvCxnSpPr>
        <p:spPr bwMode="auto">
          <a:xfrm>
            <a:off x="1772816" y="8553209"/>
            <a:ext cx="69536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3" name="Rectangle 2102"/>
          <p:cNvSpPr>
            <a:spLocks noChangeArrowheads="1"/>
          </p:cNvSpPr>
          <p:nvPr/>
        </p:nvSpPr>
        <p:spPr bwMode="auto">
          <a:xfrm>
            <a:off x="1750613" y="4806108"/>
            <a:ext cx="1441553" cy="62854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pPr>
            <a:endParaRPr lang="es-ES" sz="700" b="1" dirty="0">
              <a:solidFill>
                <a:srgbClr val="000000"/>
              </a:solidFill>
              <a:latin typeface="Literata" pitchFamily="2" charset="0"/>
              <a:cs typeface="Arial" pitchFamily="34" charset="0"/>
            </a:endParaRPr>
          </a:p>
        </p:txBody>
      </p:sp>
      <p:sp>
        <p:nvSpPr>
          <p:cNvPr id="119" name="Rectangle 2102"/>
          <p:cNvSpPr>
            <a:spLocks noChangeArrowheads="1"/>
          </p:cNvSpPr>
          <p:nvPr/>
        </p:nvSpPr>
        <p:spPr bwMode="auto">
          <a:xfrm>
            <a:off x="1754867" y="3283843"/>
            <a:ext cx="1441553" cy="651471"/>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pPr>
            <a:endParaRPr lang="es-ES" sz="700" b="1" dirty="0">
              <a:solidFill>
                <a:srgbClr val="000000"/>
              </a:solidFill>
              <a:latin typeface="Literata" pitchFamily="2" charset="0"/>
              <a:cs typeface="Arial" pitchFamily="34" charset="0"/>
            </a:endParaRPr>
          </a:p>
        </p:txBody>
      </p:sp>
      <p:sp>
        <p:nvSpPr>
          <p:cNvPr id="3" name="296 Rectángulo">
            <a:extLst>
              <a:ext uri="{FF2B5EF4-FFF2-40B4-BE49-F238E27FC236}">
                <a16:creationId xmlns:a16="http://schemas.microsoft.com/office/drawing/2014/main" xmlns="" id="{41E3A962-0617-3800-CC77-87C0CFBE548F}"/>
              </a:ext>
            </a:extLst>
          </p:cNvPr>
          <p:cNvSpPr/>
          <p:nvPr/>
        </p:nvSpPr>
        <p:spPr>
          <a:xfrm>
            <a:off x="1781404" y="3340889"/>
            <a:ext cx="1441553" cy="415498"/>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Mayela Alejandra Cárdenas Pinilla </a:t>
            </a:r>
          </a:p>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Auxiliar Administrativa (05-21) </a:t>
            </a:r>
          </a:p>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Com.  Dir. Pensiones</a:t>
            </a:r>
            <a:endParaRPr lang="es-MX" sz="700" dirty="0">
              <a:solidFill>
                <a:srgbClr val="000000"/>
              </a:solidFill>
              <a:latin typeface="Literata" pitchFamily="2" charset="0"/>
              <a:cs typeface="Arial" pitchFamily="34" charset="0"/>
            </a:endParaRPr>
          </a:p>
        </p:txBody>
      </p:sp>
      <p:sp>
        <p:nvSpPr>
          <p:cNvPr id="4" name="296 Rectángulo">
            <a:extLst>
              <a:ext uri="{FF2B5EF4-FFF2-40B4-BE49-F238E27FC236}">
                <a16:creationId xmlns:a16="http://schemas.microsoft.com/office/drawing/2014/main" xmlns="" id="{3B75D2ED-1EEB-E82B-DA2C-E03F63E8C896}"/>
              </a:ext>
            </a:extLst>
          </p:cNvPr>
          <p:cNvSpPr/>
          <p:nvPr/>
        </p:nvSpPr>
        <p:spPr>
          <a:xfrm>
            <a:off x="1768516" y="4869686"/>
            <a:ext cx="1441553" cy="630942"/>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Juan Antonio Ledezma González </a:t>
            </a:r>
          </a:p>
          <a:p>
            <a:pPr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Auxiliar Administrativo (05-21)</a:t>
            </a:r>
          </a:p>
          <a:p>
            <a:pPr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Com.  Dir. Pensiones</a:t>
            </a:r>
            <a:endParaRPr lang="es-MX" sz="700"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MX" sz="700" b="1" dirty="0">
              <a:solidFill>
                <a:srgbClr val="000000"/>
              </a:solidFill>
              <a:latin typeface="Literata" pitchFamily="2" charset="0"/>
              <a:cs typeface="Arial" pitchFamily="34" charset="0"/>
            </a:endParaRPr>
          </a:p>
          <a:p>
            <a:pPr lvl="0"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p:txBody>
      </p:sp>
      <p:sp>
        <p:nvSpPr>
          <p:cNvPr id="6" name="Rectangle 2102">
            <a:extLst>
              <a:ext uri="{FF2B5EF4-FFF2-40B4-BE49-F238E27FC236}">
                <a16:creationId xmlns:a16="http://schemas.microsoft.com/office/drawing/2014/main" xmlns="" id="{7166CEE4-4439-F6F0-D88F-0E8AC12E31EF}"/>
              </a:ext>
            </a:extLst>
          </p:cNvPr>
          <p:cNvSpPr>
            <a:spLocks noChangeArrowheads="1"/>
          </p:cNvSpPr>
          <p:nvPr/>
        </p:nvSpPr>
        <p:spPr bwMode="auto">
          <a:xfrm>
            <a:off x="3927524" y="4854267"/>
            <a:ext cx="1416864" cy="540000"/>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pPr>
            <a:endParaRPr lang="es-ES" sz="700" b="1" dirty="0">
              <a:solidFill>
                <a:srgbClr val="000000"/>
              </a:solidFill>
              <a:latin typeface="Literata" pitchFamily="2" charset="0"/>
              <a:cs typeface="Arial" pitchFamily="34" charset="0"/>
            </a:endParaRPr>
          </a:p>
        </p:txBody>
      </p:sp>
      <p:sp>
        <p:nvSpPr>
          <p:cNvPr id="8" name="Rectangle 2102">
            <a:extLst>
              <a:ext uri="{FF2B5EF4-FFF2-40B4-BE49-F238E27FC236}">
                <a16:creationId xmlns:a16="http://schemas.microsoft.com/office/drawing/2014/main" xmlns="" id="{1AD34D0B-4CA8-66AA-92ED-01900643624C}"/>
              </a:ext>
            </a:extLst>
          </p:cNvPr>
          <p:cNvSpPr>
            <a:spLocks noChangeArrowheads="1"/>
          </p:cNvSpPr>
          <p:nvPr/>
        </p:nvSpPr>
        <p:spPr bwMode="auto">
          <a:xfrm>
            <a:off x="3909554" y="4072303"/>
            <a:ext cx="1441553" cy="552857"/>
          </a:xfrm>
          <a:prstGeom prst="rect">
            <a:avLst/>
          </a:prstGeom>
          <a:solidFill>
            <a:schemeClr val="bg1"/>
          </a:solidFill>
          <a:ln w="9525">
            <a:solidFill>
              <a:schemeClr val="tx1"/>
            </a:solidFill>
            <a:prstDash val="solid"/>
            <a:miter lim="800000"/>
            <a:headEnd/>
            <a:tailEnd/>
          </a:ln>
          <a:effectLst>
            <a:outerShdw dist="63500" dir="2880000" sx="104000" sy="104000" algn="ctr" rotWithShape="0">
              <a:schemeClr val="tx1"/>
            </a:outerShdw>
          </a:effectLst>
        </p:spPr>
        <p:txBody>
          <a:bodyPr wrap="none" anchor="ctr"/>
          <a:lstStyle/>
          <a:p>
            <a:pPr algn="ctr" eaLnBrk="0" fontAlgn="base" hangingPunct="0">
              <a:spcBef>
                <a:spcPct val="0"/>
              </a:spcBef>
              <a:spcAft>
                <a:spcPct val="0"/>
              </a:spcAft>
            </a:pPr>
            <a:endParaRPr lang="es-ES" sz="700" b="1" dirty="0">
              <a:solidFill>
                <a:srgbClr val="000000"/>
              </a:solidFill>
              <a:latin typeface="Literata" pitchFamily="2" charset="0"/>
              <a:cs typeface="Arial" pitchFamily="34" charset="0"/>
            </a:endParaRPr>
          </a:p>
        </p:txBody>
      </p:sp>
      <p:sp>
        <p:nvSpPr>
          <p:cNvPr id="10" name="296 Rectángulo">
            <a:extLst>
              <a:ext uri="{FF2B5EF4-FFF2-40B4-BE49-F238E27FC236}">
                <a16:creationId xmlns:a16="http://schemas.microsoft.com/office/drawing/2014/main" xmlns="" id="{67C88CEE-9A1B-9C44-484A-E7FD77C07E9B}"/>
              </a:ext>
            </a:extLst>
          </p:cNvPr>
          <p:cNvSpPr/>
          <p:nvPr/>
        </p:nvSpPr>
        <p:spPr>
          <a:xfrm>
            <a:off x="3896485" y="4929607"/>
            <a:ext cx="1441553" cy="523220"/>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Melina Andrade Ojeda </a:t>
            </a:r>
          </a:p>
          <a:p>
            <a:pPr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Auxiliar Administrativo (05-21)</a:t>
            </a:r>
          </a:p>
          <a:p>
            <a:pPr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Com.  Dir. Pensiones</a:t>
            </a:r>
            <a:endParaRPr lang="es-MX" sz="700"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p:txBody>
      </p:sp>
      <p:sp>
        <p:nvSpPr>
          <p:cNvPr id="11" name="296 Rectángulo">
            <a:extLst>
              <a:ext uri="{FF2B5EF4-FFF2-40B4-BE49-F238E27FC236}">
                <a16:creationId xmlns:a16="http://schemas.microsoft.com/office/drawing/2014/main" xmlns="" id="{66C1AFE7-2570-AC6E-7134-64300DBAF000}"/>
              </a:ext>
            </a:extLst>
          </p:cNvPr>
          <p:cNvSpPr/>
          <p:nvPr/>
        </p:nvSpPr>
        <p:spPr>
          <a:xfrm>
            <a:off x="3857854" y="3347823"/>
            <a:ext cx="1441553" cy="523220"/>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Mauro Méndez Ramírez </a:t>
            </a:r>
          </a:p>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Asistente Administrativo (04-17) </a:t>
            </a:r>
          </a:p>
          <a:p>
            <a:pPr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Com.  Dir. Pensiones</a:t>
            </a:r>
            <a:endParaRPr lang="es-MX" sz="700" dirty="0">
              <a:solidFill>
                <a:srgbClr val="000000"/>
              </a:solidFill>
              <a:latin typeface="Literata" pitchFamily="2" charset="0"/>
              <a:cs typeface="Arial" pitchFamily="34" charset="0"/>
            </a:endParaRPr>
          </a:p>
          <a:p>
            <a:pPr lvl="0" algn="ctr" eaLnBrk="0" fontAlgn="base" hangingPunct="0">
              <a:spcBef>
                <a:spcPct val="0"/>
              </a:spcBef>
              <a:spcAft>
                <a:spcPct val="0"/>
              </a:spcAft>
              <a:defRPr/>
            </a:pPr>
            <a:endParaRPr lang="es-MX" sz="700" b="1" dirty="0">
              <a:solidFill>
                <a:srgbClr val="000000"/>
              </a:solidFill>
              <a:latin typeface="Literata" pitchFamily="2" charset="0"/>
              <a:cs typeface="Arial" pitchFamily="34" charset="0"/>
            </a:endParaRPr>
          </a:p>
        </p:txBody>
      </p:sp>
      <p:sp>
        <p:nvSpPr>
          <p:cNvPr id="12" name="296 Rectángulo">
            <a:extLst>
              <a:ext uri="{FF2B5EF4-FFF2-40B4-BE49-F238E27FC236}">
                <a16:creationId xmlns:a16="http://schemas.microsoft.com/office/drawing/2014/main" xmlns="" id="{60F71937-F6DA-B42A-98FF-8BAE17677B01}"/>
              </a:ext>
            </a:extLst>
          </p:cNvPr>
          <p:cNvSpPr/>
          <p:nvPr/>
        </p:nvSpPr>
        <p:spPr>
          <a:xfrm>
            <a:off x="3896486" y="4164424"/>
            <a:ext cx="1441553" cy="523220"/>
          </a:xfrm>
          <a:prstGeom prst="rect">
            <a:avLst/>
          </a:prstGeom>
        </p:spPr>
        <p:txBody>
          <a:bodyPr wrap="square">
            <a:spAutoFit/>
          </a:bodyPr>
          <a:lstStyle/>
          <a:p>
            <a:pPr lvl="0"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Magda Fabiola Esparza Bon </a:t>
            </a:r>
          </a:p>
          <a:p>
            <a:pPr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Asistente Administrativo (04-17)</a:t>
            </a:r>
          </a:p>
          <a:p>
            <a:pPr algn="ctr" eaLnBrk="0" fontAlgn="base" hangingPunct="0">
              <a:spcBef>
                <a:spcPct val="0"/>
              </a:spcBef>
              <a:spcAft>
                <a:spcPct val="0"/>
              </a:spcAft>
              <a:defRPr/>
            </a:pPr>
            <a:r>
              <a:rPr lang="es-ES_tradnl" sz="700" dirty="0">
                <a:solidFill>
                  <a:srgbClr val="000000"/>
                </a:solidFill>
                <a:latin typeface="Literata" pitchFamily="2" charset="0"/>
                <a:cs typeface="Arial" pitchFamily="34" charset="0"/>
              </a:rPr>
              <a:t>Com.  Dir. Pensiones</a:t>
            </a:r>
            <a:endParaRPr lang="es-MX" sz="700" dirty="0">
              <a:solidFill>
                <a:srgbClr val="000000"/>
              </a:solidFill>
              <a:latin typeface="Literata" pitchFamily="2" charset="0"/>
              <a:cs typeface="Arial" pitchFamily="34" charset="0"/>
            </a:endParaRPr>
          </a:p>
          <a:p>
            <a:pPr algn="ctr" eaLnBrk="0" fontAlgn="base" hangingPunct="0">
              <a:spcBef>
                <a:spcPct val="0"/>
              </a:spcBef>
              <a:spcAft>
                <a:spcPct val="0"/>
              </a:spcAft>
              <a:defRPr/>
            </a:pPr>
            <a:endParaRPr lang="es-ES_tradnl" sz="700" dirty="0">
              <a:solidFill>
                <a:srgbClr val="000000"/>
              </a:solidFill>
              <a:latin typeface="Literata" pitchFamily="2" charset="0"/>
              <a:cs typeface="Arial" pitchFamily="34" charset="0"/>
            </a:endParaRPr>
          </a:p>
        </p:txBody>
      </p:sp>
      <p:cxnSp>
        <p:nvCxnSpPr>
          <p:cNvPr id="28" name="Conector recto 27">
            <a:extLst>
              <a:ext uri="{FF2B5EF4-FFF2-40B4-BE49-F238E27FC236}">
                <a16:creationId xmlns:a16="http://schemas.microsoft.com/office/drawing/2014/main" xmlns="" id="{9A648C8E-C893-5FA1-319E-F324B59F7F8E}"/>
              </a:ext>
            </a:extLst>
          </p:cNvPr>
          <p:cNvCxnSpPr/>
          <p:nvPr/>
        </p:nvCxnSpPr>
        <p:spPr>
          <a:xfrm>
            <a:off x="2475237" y="2952750"/>
            <a:ext cx="2132624"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9424665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14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46" name="CustomShape 4"/>
          <p:cNvSpPr/>
          <p:nvPr/>
        </p:nvSpPr>
        <p:spPr>
          <a:xfrm>
            <a:off x="1335140" y="583920"/>
            <a:ext cx="5215785" cy="68543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r>
              <a:rPr lang="es-MX" sz="1700" b="1" i="1" strike="noStrike" spc="-1" dirty="0" smtClean="0">
                <a:solidFill>
                  <a:srgbClr val="000000"/>
                </a:solidFill>
                <a:uFill>
                  <a:solidFill>
                    <a:srgbClr val="FFFFFF"/>
                  </a:solidFill>
                </a:uFill>
                <a:latin typeface="Literata" pitchFamily="2" charset="0"/>
                <a:ea typeface="DejaVu Sans"/>
              </a:rPr>
              <a:t>SECRETARÍA </a:t>
            </a:r>
            <a:r>
              <a:rPr lang="es-MX" sz="1700" b="1" i="1" strike="noStrike" spc="-1" dirty="0">
                <a:solidFill>
                  <a:srgbClr val="000000"/>
                </a:solidFill>
                <a:uFill>
                  <a:solidFill>
                    <a:srgbClr val="FFFFFF"/>
                  </a:solidFill>
                </a:uFill>
                <a:latin typeface="Literata" pitchFamily="2" charset="0"/>
                <a:ea typeface="DejaVu Sans"/>
              </a:rPr>
              <a:t>TÉCNICA  DEL COESPO</a:t>
            </a:r>
            <a:endParaRPr lang="es-MX" sz="1700" b="0" strike="noStrike" spc="-1" dirty="0">
              <a:solidFill>
                <a:srgbClr val="000000"/>
              </a:solidFill>
              <a:uFill>
                <a:solidFill>
                  <a:srgbClr val="FFFFFF"/>
                </a:solidFill>
              </a:uFill>
              <a:latin typeface="Literata" pitchFamily="2" charset="0"/>
            </a:endParaRPr>
          </a:p>
          <a:p>
            <a:pPr marL="95400" indent="-93960"/>
            <a:r>
              <a:rPr lang="es-MX" sz="1700" b="1" i="1" strike="noStrike" spc="-1" dirty="0" smtClean="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3960"/>
            <a:endParaRPr lang="es-MX" sz="1700" b="0" strike="noStrike" spc="-1" dirty="0">
              <a:solidFill>
                <a:srgbClr val="000000"/>
              </a:solidFill>
              <a:uFill>
                <a:solidFill>
                  <a:srgbClr val="FFFFFF"/>
                </a:solidFill>
              </a:uFill>
              <a:latin typeface="Literata" pitchFamily="2" charset="0"/>
            </a:endParaRPr>
          </a:p>
          <a:p>
            <a:pPr marL="95400" indent="-93960" algn="just"/>
            <a:r>
              <a:rPr lang="es-MX" sz="1700" b="0" strike="noStrike" spc="-1" dirty="0">
                <a:solidFill>
                  <a:srgbClr val="000000"/>
                </a:solidFill>
                <a:uFill>
                  <a:solidFill>
                    <a:srgbClr val="FFFFFF"/>
                  </a:solidFill>
                </a:uFill>
                <a:latin typeface="Literata" pitchFamily="2" charset="0"/>
                <a:ea typeface="DejaVu Sans"/>
              </a:rPr>
              <a:t>	Definir estrategias y mecanismos de concertación de acciones que permitan dar cumplimiento a los objetivos de la Política de Población</a:t>
            </a:r>
            <a:r>
              <a:rPr lang="es-MX" sz="1700" b="0"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95400" indent="-93960" algn="just"/>
            <a:endParaRPr lang="es-MX" sz="1700" b="0" strike="noStrike" spc="-1" dirty="0">
              <a:solidFill>
                <a:srgbClr val="000000"/>
              </a:solidFill>
              <a:uFill>
                <a:solidFill>
                  <a:srgbClr val="FFFFFF"/>
                </a:solidFill>
              </a:uFill>
              <a:latin typeface="Literata" pitchFamily="2" charset="0"/>
            </a:endParaRPr>
          </a:p>
          <a:p>
            <a:pPr marL="95400" indent="-93960" algn="just"/>
            <a:r>
              <a:rPr lang="es-MX" sz="1700" b="1" i="1" strike="noStrike" spc="-1" dirty="0" smtClean="0">
                <a:solidFill>
                  <a:srgbClr val="000000"/>
                </a:solidFill>
                <a:uFill>
                  <a:solidFill>
                    <a:srgbClr val="FFFFFF"/>
                  </a:solidFill>
                </a:uFill>
                <a:latin typeface="Literata" pitchFamily="2" charset="0"/>
                <a:ea typeface="DejaVu Sans"/>
              </a:rPr>
              <a:t>FUNCIONES</a:t>
            </a:r>
          </a:p>
          <a:p>
            <a:pPr marL="95400" indent="-93960" algn="just"/>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dirty="0" smtClean="0">
                <a:latin typeface="Literata" pitchFamily="2" charset="0"/>
              </a:rPr>
              <a:t>Dirigir </a:t>
            </a:r>
            <a:r>
              <a:rPr lang="es-MX" sz="1700" dirty="0">
                <a:latin typeface="Literata" pitchFamily="2" charset="0"/>
              </a:rPr>
              <a:t>y evaluar  programas, planes y proyectos que incidan en el volumen, estructura, dinámica y distribución de la población en el estado.</a:t>
            </a: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Promover la generación y difusión de indicadores y proyecciones sociodemográficas del estado.</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Proporcionar información sociodemográfica a los tomadores de decisiones para el diseño y formulación de políticas públicas; así como difundir entre organismos del sector público y privado los resultados de las investigaciones desarrolladas.</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Promover el diseño e implementación de sistemas de información sociodemográfica</a:t>
            </a:r>
            <a:r>
              <a:rPr lang="es-MX" sz="1700" dirty="0" smtClean="0">
                <a:latin typeface="Literata" pitchFamily="2" charset="0"/>
              </a:rPr>
              <a:t>.</a:t>
            </a:r>
          </a:p>
          <a:p>
            <a:pPr lvl="0" algn="just"/>
            <a:endParaRPr lang="es-MX" sz="1700" dirty="0" smtClean="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Formular el Programa Especial de Población, con base en lo definido en el Plan Estatal y Nacional de Desarrollo, y presentarlo al Consejo de Administración, para su aprobación.</a:t>
            </a: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Definir las estrategias pertinentes para dar cumplimiento al Programa Especial de Población, así como los indicadores de evaluación del mismo.</a:t>
            </a:r>
          </a:p>
          <a:p>
            <a:pPr lvl="0"/>
            <a:endParaRPr lang="es-MX" sz="1600" dirty="0">
              <a:latin typeface="Literata" pitchFamily="2" charset="0"/>
            </a:endParaRPr>
          </a:p>
          <a:p>
            <a:pPr lvl="0"/>
            <a:endParaRPr lang="es-MX" sz="1600" dirty="0">
              <a:latin typeface="Literata" pitchFamily="2" charset="0"/>
            </a:endParaRPr>
          </a:p>
          <a:p>
            <a:pPr marL="95400" indent="-93960" algn="just">
              <a:lnSpc>
                <a:spcPct val="100000"/>
              </a:lnSpc>
            </a:pPr>
            <a:endParaRPr lang="es-MX" sz="18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8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8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3557671169"/>
              </p:ext>
            </p:extLst>
          </p:nvPr>
        </p:nvGraphicFramePr>
        <p:xfrm>
          <a:off x="1502285" y="7894757"/>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4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4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51" name="CustomShape 4"/>
          <p:cNvSpPr/>
          <p:nvPr/>
        </p:nvSpPr>
        <p:spPr>
          <a:xfrm>
            <a:off x="1335140" y="636674"/>
            <a:ext cx="5352263" cy="7389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SECRETARÍA TÉCNICA  DEL COESPO</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 </a:t>
            </a:r>
            <a:r>
              <a:rPr lang="es-MX" sz="1700" b="1" i="1" strike="noStrike" spc="-1" dirty="0" smtClean="0">
                <a:solidFill>
                  <a:srgbClr val="000000"/>
                </a:solidFill>
                <a:uFill>
                  <a:solidFill>
                    <a:srgbClr val="FFFFFF"/>
                  </a:solidFill>
                </a:uFill>
                <a:latin typeface="Literata" pitchFamily="2" charset="0"/>
                <a:ea typeface="DejaVu Sans"/>
              </a:rPr>
              <a:t> </a:t>
            </a: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endParaRPr lang="es-MX" sz="1700" dirty="0" smtClean="0">
              <a:latin typeface="Literata" pitchFamily="2" charset="0"/>
            </a:endParaRPr>
          </a:p>
          <a:p>
            <a:pPr marL="171450" indent="-171450" algn="just">
              <a:buFont typeface="Arial" panose="020B0604020202020204" pitchFamily="34" charset="0"/>
              <a:buChar char="•"/>
            </a:pPr>
            <a:r>
              <a:rPr lang="es-MX" sz="1700" dirty="0">
                <a:latin typeface="Literata" pitchFamily="2" charset="0"/>
              </a:rPr>
              <a:t>Promover la celebración de convenios y acuerdos de colaboración para la aplicación de la política de población en el Estado</a:t>
            </a:r>
            <a:r>
              <a:rPr lang="es-MX" sz="1700" dirty="0" smtClean="0">
                <a:latin typeface="Literata" pitchFamily="2" charset="0"/>
              </a:rPr>
              <a:t>.</a:t>
            </a:r>
          </a:p>
          <a:p>
            <a:pPr marL="17145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Participar en el Comité de Planeación para el Desarrollo del Estado,  con el fin de incorporar, en la formulación del Plan Estatal de  Desarrollo, la política de población</a:t>
            </a:r>
            <a:r>
              <a:rPr lang="es-MX" sz="1700" dirty="0" smtClean="0">
                <a:latin typeface="Literata" pitchFamily="2" charset="0"/>
              </a:rPr>
              <a:t>.</a:t>
            </a:r>
            <a:endParaRPr lang="es-MX" sz="1700" dirty="0">
              <a:latin typeface="Literata" pitchFamily="2" charset="0"/>
            </a:endParaRPr>
          </a:p>
          <a:p>
            <a:pPr marL="17145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Fungir como Secretaria Técnica del Consejo de Administración y dar seguimiento a los acuerdos de este órgano.</a:t>
            </a:r>
          </a:p>
          <a:p>
            <a:pPr marL="17145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Representar legalmente al Consejo Estatal de Población.</a:t>
            </a:r>
          </a:p>
          <a:p>
            <a:pPr marL="17145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Dirigir  técnica y administrativamente al Consejo Estatal de Población, así como ejercer su presupuesto</a:t>
            </a:r>
            <a:r>
              <a:rPr lang="es-MX" sz="1700" dirty="0" smtClean="0">
                <a:latin typeface="Literata" pitchFamily="2" charset="0"/>
              </a:rPr>
              <a:t>.</a:t>
            </a:r>
          </a:p>
          <a:p>
            <a:pPr algn="just"/>
            <a:endParaRPr lang="es-MX" sz="1700" dirty="0" smtClean="0">
              <a:latin typeface="Literata" pitchFamily="2" charset="0"/>
            </a:endParaRPr>
          </a:p>
          <a:p>
            <a:pPr marL="171450" indent="-171450" algn="just">
              <a:buFont typeface="Arial" panose="020B0604020202020204" pitchFamily="34" charset="0"/>
              <a:buChar char="•"/>
            </a:pPr>
            <a:r>
              <a:rPr lang="es-MX" sz="1700" dirty="0">
                <a:latin typeface="Literata" pitchFamily="2" charset="0"/>
              </a:rPr>
              <a:t>Establecer las políticas y lineamientos necesarios, para el buen  funcionamiento y operación del Consejo Estatal de Población.</a:t>
            </a:r>
          </a:p>
          <a:p>
            <a:pPr algn="just"/>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Vigilar la eficiencia en el uso de los recursos humanos, financieros y materiales del Consejo Estatal de Población.</a:t>
            </a:r>
          </a:p>
          <a:p>
            <a:pPr algn="just"/>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Gestionar ante instancias estatales, nacionales o internacionales, recursos financieros para el desarrollo de programas y  proyectos en materia de población</a:t>
            </a:r>
            <a:r>
              <a:rPr lang="es-MX" sz="1700" dirty="0" smtClean="0">
                <a:latin typeface="Literata" pitchFamily="2" charset="0"/>
              </a:rPr>
              <a:t>.</a:t>
            </a:r>
            <a:endParaRPr lang="es-MX" sz="1700" dirty="0">
              <a:latin typeface="Literata" pitchFamily="2" charset="0"/>
            </a:endParaRPr>
          </a:p>
          <a:p>
            <a:pPr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152" name="Table 5"/>
          <p:cNvGraphicFramePr/>
          <p:nvPr>
            <p:extLst>
              <p:ext uri="{D42A27DB-BD31-4B8C-83A1-F6EECF244321}">
                <p14:modId xmlns:p14="http://schemas.microsoft.com/office/powerpoint/2010/main" val="3050687594"/>
              </p:ext>
            </p:extLst>
          </p:nvPr>
        </p:nvGraphicFramePr>
        <p:xfrm>
          <a:off x="1333253" y="7766321"/>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5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4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51" name="CustomShape 4"/>
          <p:cNvSpPr/>
          <p:nvPr/>
        </p:nvSpPr>
        <p:spPr>
          <a:xfrm>
            <a:off x="1335140" y="752270"/>
            <a:ext cx="5384690" cy="7389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SECRETARÍA TÉCNICA  DEL </a:t>
            </a:r>
            <a:r>
              <a:rPr lang="es-MX" sz="1700" b="1" i="1" strike="noStrike" spc="-1" dirty="0" smtClean="0">
                <a:solidFill>
                  <a:srgbClr val="000000"/>
                </a:solidFill>
                <a:uFill>
                  <a:solidFill>
                    <a:srgbClr val="FFFFFF"/>
                  </a:solidFill>
                </a:uFill>
                <a:latin typeface="Literata" pitchFamily="2" charset="0"/>
                <a:ea typeface="DejaVu Sans"/>
              </a:rPr>
              <a:t>COESPO</a:t>
            </a:r>
            <a:endParaRPr lang="es-MX" sz="1700"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a:t>
            </a:r>
            <a:r>
              <a:rPr lang="es-MX" sz="1700" b="1" i="1" strike="noStrike" spc="-1" dirty="0" smtClean="0">
                <a:solidFill>
                  <a:srgbClr val="000000"/>
                </a:solidFill>
                <a:uFill>
                  <a:solidFill>
                    <a:srgbClr val="FFFFFF"/>
                  </a:solidFill>
                </a:uFill>
                <a:latin typeface="Literata" pitchFamily="2" charset="0"/>
                <a:ea typeface="DejaVu Sans"/>
              </a:rPr>
              <a:t>CONTINÚA)</a:t>
            </a:r>
          </a:p>
          <a:p>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Coordinar el Subcomité Técnico de la Agenda 2030 en San Luis Potosí e impulsar la implementación y seguimiento de los Objetivos de Desarrollo Sostenible en el Estado</a:t>
            </a:r>
            <a:r>
              <a:rPr lang="es-MX" sz="1700" dirty="0" smtClean="0">
                <a:latin typeface="Literata" pitchFamily="2" charset="0"/>
              </a:rPr>
              <a:t>.</a:t>
            </a:r>
            <a:endParaRPr lang="es-MX" sz="1700" dirty="0">
              <a:latin typeface="Literata" pitchFamily="2" charset="0"/>
            </a:endParaRPr>
          </a:p>
          <a:p>
            <a:pPr marL="17145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Promover la elaboración del Programa Operativo Anual, en apego a lo establecido en el Programa Especial de Población y someterlo a la  aprobación del Consejo de Administración</a:t>
            </a:r>
            <a:r>
              <a:rPr lang="es-MX" sz="1700" dirty="0" smtClean="0">
                <a:latin typeface="Literata" pitchFamily="2" charset="0"/>
              </a:rPr>
              <a:t>.</a:t>
            </a:r>
          </a:p>
          <a:p>
            <a:pPr marL="17145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dirty="0" smtClean="0">
                <a:latin typeface="Literata" pitchFamily="2" charset="0"/>
              </a:rPr>
              <a:t>Coordinar </a:t>
            </a:r>
            <a:r>
              <a:rPr lang="es-MX" sz="1700" dirty="0">
                <a:latin typeface="Literata" pitchFamily="2" charset="0"/>
              </a:rPr>
              <a:t>el Grupo Estatal de Prevención del Embarazo Adolescente en San Luis Potosí así como la supervisión de los informes Estatales del grupo </a:t>
            </a:r>
            <a:r>
              <a:rPr lang="es-MX" sz="1700" dirty="0" err="1">
                <a:latin typeface="Literata" pitchFamily="2" charset="0"/>
              </a:rPr>
              <a:t>GEPEA</a:t>
            </a:r>
            <a:r>
              <a:rPr lang="es-MX" sz="1700" dirty="0">
                <a:latin typeface="Literata" pitchFamily="2" charset="0"/>
              </a:rPr>
              <a:t> </a:t>
            </a:r>
            <a:r>
              <a:rPr lang="es-MX" sz="1700" dirty="0" err="1">
                <a:latin typeface="Literata" pitchFamily="2" charset="0"/>
              </a:rPr>
              <a:t>SLP</a:t>
            </a:r>
            <a:r>
              <a:rPr lang="es-MX" sz="1700" dirty="0">
                <a:latin typeface="Literata" pitchFamily="2" charset="0"/>
              </a:rPr>
              <a:t> a nivel nacional</a:t>
            </a:r>
            <a:r>
              <a:rPr lang="es-MX" sz="1700" dirty="0" smtClean="0">
                <a:latin typeface="Literata" pitchFamily="2" charset="0"/>
              </a:rPr>
              <a:t>.</a:t>
            </a:r>
          </a:p>
          <a:p>
            <a:pPr algn="just"/>
            <a:endParaRPr lang="es-MX" sz="1700" dirty="0" smtClean="0">
              <a:latin typeface="Literata" pitchFamily="2" charset="0"/>
            </a:endParaRPr>
          </a:p>
          <a:p>
            <a:pPr marL="171450" indent="-171450" algn="just">
              <a:buFont typeface="Arial" panose="020B0604020202020204" pitchFamily="34" charset="0"/>
              <a:buChar char="•"/>
            </a:pPr>
            <a:r>
              <a:rPr lang="es-MX" sz="1700" dirty="0">
                <a:latin typeface="Literata" pitchFamily="2" charset="0"/>
              </a:rPr>
              <a:t>Nombrar y designar al responsable de la Unidad de Transparencia y Acceso a la Información de la dependencia.</a:t>
            </a:r>
          </a:p>
          <a:p>
            <a:pPr algn="just"/>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Nombrar y designar a la responsable de la Unidad de Genero.</a:t>
            </a:r>
          </a:p>
          <a:p>
            <a:pPr algn="just"/>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Nombrar y designar al responsable de la Unidad de Archivos de la dependencia.</a:t>
            </a:r>
          </a:p>
          <a:p>
            <a:pPr marL="17145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Autorizar junto con la Oficialía Mayor los Manuales de Organización y Procedimientos aplicados a las áreas del Consejo Estatal de Población.</a:t>
            </a:r>
          </a:p>
          <a:p>
            <a:pPr marL="95400" indent="-93960" algn="just">
              <a:lnSpc>
                <a:spcPct val="100000"/>
              </a:lnSpc>
            </a:pPr>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Calibri"/>
              </a:rPr>
              <a:t>Estas funciones son enunciativas mas no limitativas.</a:t>
            </a:r>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95400" indent="-93960" algn="just">
              <a:lnSpc>
                <a:spcPct val="100000"/>
              </a:lnSpc>
            </a:pPr>
            <a:endParaRPr lang="es-MX" sz="1600" b="1" i="1" strike="noStrike" spc="-1" dirty="0" smtClean="0">
              <a:solidFill>
                <a:srgbClr val="000000"/>
              </a:solidFill>
              <a:uFill>
                <a:solidFill>
                  <a:srgbClr val="FFFFFF"/>
                </a:solidFill>
              </a:uFill>
              <a:latin typeface="Literata" pitchFamily="2" charset="0"/>
              <a:ea typeface="DejaVu Sans"/>
            </a:endParaRPr>
          </a:p>
          <a:p>
            <a:pPr marL="95400" indent="-93960" algn="just">
              <a:lnSpc>
                <a:spcPct val="100000"/>
              </a:lnSpc>
            </a:pPr>
            <a:endParaRPr lang="es-MX" sz="1600" b="0" strike="noStrike" spc="-1" dirty="0">
              <a:solidFill>
                <a:srgbClr val="000000"/>
              </a:solidFill>
              <a:uFill>
                <a:solidFill>
                  <a:srgbClr val="FFFFFF"/>
                </a:solidFill>
              </a:uFill>
              <a:latin typeface="Literata" pitchFamily="2" charset="0"/>
            </a:endParaRPr>
          </a:p>
        </p:txBody>
      </p:sp>
      <p:graphicFrame>
        <p:nvGraphicFramePr>
          <p:cNvPr id="152" name="Table 5"/>
          <p:cNvGraphicFramePr/>
          <p:nvPr>
            <p:extLst>
              <p:ext uri="{D42A27DB-BD31-4B8C-83A1-F6EECF244321}">
                <p14:modId xmlns:p14="http://schemas.microsoft.com/office/powerpoint/2010/main" val="3451619761"/>
              </p:ext>
            </p:extLst>
          </p:nvPr>
        </p:nvGraphicFramePr>
        <p:xfrm>
          <a:off x="1513080" y="7728357"/>
          <a:ext cx="5048640" cy="1085292"/>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95910">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5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94835256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16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66" name="CustomShape 4"/>
          <p:cNvSpPr/>
          <p:nvPr/>
        </p:nvSpPr>
        <p:spPr>
          <a:xfrm>
            <a:off x="1335140" y="727450"/>
            <a:ext cx="5320768" cy="7085835"/>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r>
              <a:rPr lang="es-MX" sz="1700" b="1" i="1" strike="noStrike" spc="-1" dirty="0">
                <a:solidFill>
                  <a:srgbClr val="000000"/>
                </a:solidFill>
                <a:uFill>
                  <a:solidFill>
                    <a:srgbClr val="FFFFFF"/>
                  </a:solidFill>
                </a:uFill>
                <a:latin typeface="Literata" pitchFamily="2" charset="0"/>
                <a:ea typeface="DejaVu Sans"/>
              </a:rPr>
              <a:t>SECRETARIO PARTÍCULAR</a:t>
            </a:r>
            <a:endParaRPr lang="es-MX" sz="1700" b="0" strike="noStrike" spc="-1" dirty="0">
              <a:solidFill>
                <a:srgbClr val="000000"/>
              </a:solidFill>
              <a:uFill>
                <a:solidFill>
                  <a:srgbClr val="FFFFFF"/>
                </a:solidFill>
              </a:uFill>
              <a:latin typeface="Literata" pitchFamily="2" charset="0"/>
            </a:endParaRPr>
          </a:p>
          <a:p>
            <a:pPr marL="95400" indent="-93960" algn="just"/>
            <a:r>
              <a:rPr lang="es-MX" sz="1700" b="1" i="1" strike="noStrike" spc="-1" dirty="0" smtClean="0">
                <a:solidFill>
                  <a:srgbClr val="000000"/>
                </a:solidFill>
                <a:uFill>
                  <a:solidFill>
                    <a:srgbClr val="FFFFFF"/>
                  </a:solidFill>
                </a:uFill>
                <a:latin typeface="Literata" pitchFamily="2" charset="0"/>
                <a:ea typeface="DejaVu Sans"/>
              </a:rPr>
              <a:t>OBJETIVO</a:t>
            </a:r>
          </a:p>
          <a:p>
            <a:pPr marL="95400" indent="-93960" algn="just"/>
            <a:endParaRPr lang="es-MX" sz="1700" b="0" strike="noStrike" spc="-1" dirty="0">
              <a:solidFill>
                <a:srgbClr val="000000"/>
              </a:solidFill>
              <a:uFill>
                <a:solidFill>
                  <a:srgbClr val="FFFFFF"/>
                </a:solidFill>
              </a:uFill>
              <a:latin typeface="Literata" pitchFamily="2" charset="0"/>
            </a:endParaRPr>
          </a:p>
          <a:p>
            <a:pPr marL="95400" indent="-93960" algn="just"/>
            <a:r>
              <a:rPr lang="es-MX" sz="1700" b="0" strike="noStrike" spc="-1" dirty="0" smtClean="0">
                <a:solidFill>
                  <a:srgbClr val="000000"/>
                </a:solidFill>
                <a:uFill>
                  <a:solidFill>
                    <a:srgbClr val="FFFFFF"/>
                  </a:solidFill>
                </a:uFill>
                <a:latin typeface="Literata" pitchFamily="2" charset="0"/>
              </a:rPr>
              <a:t>  Asistir </a:t>
            </a:r>
            <a:r>
              <a:rPr lang="es-MX" sz="1700" b="0" strike="noStrike" spc="-1" dirty="0">
                <a:solidFill>
                  <a:srgbClr val="000000"/>
                </a:solidFill>
                <a:uFill>
                  <a:solidFill>
                    <a:srgbClr val="FFFFFF"/>
                  </a:solidFill>
                </a:uFill>
                <a:latin typeface="Literata" pitchFamily="2" charset="0"/>
              </a:rPr>
              <a:t>a la Secretaria Técnica </a:t>
            </a:r>
            <a:r>
              <a:rPr lang="es-MX" sz="1700" spc="-1" dirty="0">
                <a:solidFill>
                  <a:srgbClr val="000000"/>
                </a:solidFill>
                <a:uFill>
                  <a:solidFill>
                    <a:srgbClr val="FFFFFF"/>
                  </a:solidFill>
                </a:uFill>
                <a:latin typeface="Literata" pitchFamily="2" charset="0"/>
              </a:rPr>
              <a:t>con</a:t>
            </a:r>
            <a:r>
              <a:rPr lang="es-MX" sz="1700" b="0" strike="noStrike" spc="-1" dirty="0">
                <a:solidFill>
                  <a:srgbClr val="000000"/>
                </a:solidFill>
                <a:uFill>
                  <a:solidFill>
                    <a:srgbClr val="FFFFFF"/>
                  </a:solidFill>
                </a:uFill>
                <a:latin typeface="Literata" pitchFamily="2" charset="0"/>
              </a:rPr>
              <a:t> base a las facultades y responsabilidades establecidas en la Normatividad, así como proporcionar apoyo administrativo para atender, desahogar y supervisar los asuntos propios de su cargo, actividades de su agenda, dar seguimiento a correspondencia externa e interna, además de coordinar la asistencia a eventos públicos e internos.</a:t>
            </a:r>
          </a:p>
          <a:p>
            <a:pPr marL="95400" indent="-93960" algn="just"/>
            <a:endParaRPr lang="es-MX" sz="1700" b="1" i="1" spc="-1" dirty="0">
              <a:solidFill>
                <a:srgbClr val="000000"/>
              </a:solidFill>
              <a:uFill>
                <a:solidFill>
                  <a:srgbClr val="FFFFFF"/>
                </a:solidFill>
              </a:uFill>
              <a:latin typeface="Literata" pitchFamily="2" charset="0"/>
              <a:ea typeface="DejaVu Sans"/>
            </a:endParaRPr>
          </a:p>
          <a:p>
            <a:pPr marL="95400" indent="-93960" algn="just"/>
            <a:r>
              <a:rPr lang="es-MX" sz="1700" b="1" i="1" strike="noStrike" spc="-1" dirty="0">
                <a:solidFill>
                  <a:srgbClr val="000000"/>
                </a:solidFill>
                <a:uFill>
                  <a:solidFill>
                    <a:srgbClr val="FFFFFF"/>
                  </a:solidFill>
                </a:uFill>
                <a:latin typeface="Literata" pitchFamily="2" charset="0"/>
                <a:ea typeface="DejaVu Sans"/>
              </a:rPr>
              <a:t>FUNCIONES</a:t>
            </a:r>
          </a:p>
          <a:p>
            <a:pPr marL="95400" indent="-93960" algn="just"/>
            <a:endParaRPr lang="es-MX" sz="1700" b="0" strike="noStrike" spc="-1" dirty="0">
              <a:solidFill>
                <a:srgbClr val="000000"/>
              </a:solidFill>
              <a:uFill>
                <a:solidFill>
                  <a:srgbClr val="FFFFFF"/>
                </a:solidFill>
              </a:uFill>
              <a:latin typeface="Literata" pitchFamily="2" charset="0"/>
            </a:endParaRPr>
          </a:p>
          <a:p>
            <a:pPr marL="171450" lvl="0" indent="-171450">
              <a:buFont typeface="Arial" panose="020B0604020202020204" pitchFamily="34" charset="0"/>
              <a:buChar char="•"/>
            </a:pPr>
            <a:r>
              <a:rPr lang="es-MX" sz="1700" dirty="0">
                <a:latin typeface="Literata" pitchFamily="2" charset="0"/>
              </a:rPr>
              <a:t>Llevar la Agenda de la persona  que ocupe la titularidad de la dependencia.</a:t>
            </a:r>
          </a:p>
          <a:p>
            <a:pPr marL="171450" lvl="0" indent="-171450">
              <a:buFont typeface="Arial" panose="020B0604020202020204" pitchFamily="34" charset="0"/>
              <a:buChar char="•"/>
            </a:pPr>
            <a:endParaRPr lang="es-MX" sz="1700" dirty="0">
              <a:latin typeface="Literata" pitchFamily="2" charset="0"/>
            </a:endParaRPr>
          </a:p>
          <a:p>
            <a:pPr marL="171450" lvl="0" indent="-171450">
              <a:buFont typeface="Arial" panose="020B0604020202020204" pitchFamily="34" charset="0"/>
              <a:buChar char="•"/>
            </a:pPr>
            <a:r>
              <a:rPr lang="es-MX" sz="1700" dirty="0">
                <a:latin typeface="Literata" pitchFamily="2" charset="0"/>
              </a:rPr>
              <a:t>Actualizar  la Agenda de la persona que ocupe la titularidad de la dependencia en el portal de transparencia y acceso a la información pública.</a:t>
            </a:r>
          </a:p>
          <a:p>
            <a:pPr marL="171450" lvl="0" indent="-171450">
              <a:buFont typeface="Arial" panose="020B0604020202020204" pitchFamily="34" charset="0"/>
              <a:buChar char="•"/>
            </a:pPr>
            <a:endParaRPr lang="es-MX" sz="1700" dirty="0">
              <a:latin typeface="Literata" pitchFamily="2" charset="0"/>
            </a:endParaRPr>
          </a:p>
          <a:p>
            <a:pPr marL="171450" lvl="0" indent="-171450">
              <a:buFont typeface="Arial" panose="020B0604020202020204" pitchFamily="34" charset="0"/>
              <a:buChar char="•"/>
            </a:pPr>
            <a:r>
              <a:rPr lang="es-MX" sz="1700" dirty="0">
                <a:latin typeface="Literata" pitchFamily="2" charset="0"/>
              </a:rPr>
              <a:t>Revisar y turnar los documentos oficiales que se le indiquen para su seguimiento</a:t>
            </a:r>
            <a:r>
              <a:rPr lang="es-MX" sz="1700" dirty="0" smtClean="0">
                <a:latin typeface="Literata" pitchFamily="2" charset="0"/>
              </a:rPr>
              <a:t>.</a:t>
            </a:r>
          </a:p>
          <a:p>
            <a:pPr marL="171450" lvl="0" indent="-171450">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Recibir las Llamadas que le turne la persona titular de la </a:t>
            </a:r>
            <a:r>
              <a:rPr lang="es-MX" sz="1700" dirty="0" smtClean="0">
                <a:latin typeface="Literata" pitchFamily="2" charset="0"/>
              </a:rPr>
              <a:t>dependencia.</a:t>
            </a:r>
            <a:endParaRPr lang="es-MX" sz="1700" dirty="0">
              <a:latin typeface="Literata" pitchFamily="2" charset="0"/>
            </a:endParaRPr>
          </a:p>
          <a:p>
            <a:pPr lvl="0" algn="just"/>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Realizar las actividades que correspondan para dar seguimiento a reuniones, de consejo de administración, comités, grupos etc.</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Por instrucciones de la persona que ocupe la titularidad del la dependencia, revisar informes y enviarlos a quien </a:t>
            </a:r>
            <a:r>
              <a:rPr lang="es-MX" sz="1700" dirty="0" smtClean="0">
                <a:latin typeface="Literata" pitchFamily="2" charset="0"/>
              </a:rPr>
              <a:t>corresponda.</a:t>
            </a:r>
          </a:p>
          <a:p>
            <a:pPr lvl="0" algn="just"/>
            <a:endParaRPr lang="es-MX" sz="1600" dirty="0">
              <a:latin typeface="Literata" pitchFamily="2" charset="0"/>
            </a:endParaRPr>
          </a:p>
          <a:p>
            <a:pPr marL="171450" lvl="0" indent="-171450">
              <a:buFont typeface="Arial" panose="020B0604020202020204" pitchFamily="34" charset="0"/>
              <a:buChar char="•"/>
            </a:pPr>
            <a:endParaRPr lang="es-MX" sz="1600" dirty="0">
              <a:latin typeface="Literata" pitchFamily="2" charset="0"/>
            </a:endParaRPr>
          </a:p>
          <a:p>
            <a:pPr lvl="0"/>
            <a:endParaRPr lang="es-MX" sz="1600" dirty="0">
              <a:latin typeface="Literata" pitchFamily="2" charset="0"/>
            </a:endParaRPr>
          </a:p>
          <a:p>
            <a:pPr marL="1440" algn="just">
              <a:lnSpc>
                <a:spcPct val="100000"/>
              </a:lnSpc>
            </a:pPr>
            <a:endParaRPr lang="es-MX" sz="1200"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1052198869"/>
              </p:ext>
            </p:extLst>
          </p:nvPr>
        </p:nvGraphicFramePr>
        <p:xfrm>
          <a:off x="1570171" y="7732950"/>
          <a:ext cx="4934458" cy="1076706"/>
        </p:xfrm>
        <a:graphic>
          <a:graphicData uri="http://schemas.openxmlformats.org/drawingml/2006/table">
            <a:tbl>
              <a:tblPr/>
              <a:tblGrid>
                <a:gridCol w="4934458">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6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16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66" name="CustomShape 4"/>
          <p:cNvSpPr/>
          <p:nvPr/>
        </p:nvSpPr>
        <p:spPr>
          <a:xfrm>
            <a:off x="1370426" y="583920"/>
            <a:ext cx="5333947" cy="7085835"/>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SECRETARIO PARTÍCULAR</a:t>
            </a:r>
          </a:p>
          <a:p>
            <a:pPr marL="95400" indent="-93960" algn="ctr">
              <a:lnSpc>
                <a:spcPct val="100000"/>
              </a:lnSpc>
            </a:pPr>
            <a:r>
              <a:rPr lang="es-MX" sz="1700" b="1" i="1" spc="-1" dirty="0" smtClean="0">
                <a:solidFill>
                  <a:srgbClr val="000000"/>
                </a:solidFill>
                <a:uFill>
                  <a:solidFill>
                    <a:srgbClr val="FFFFFF"/>
                  </a:solidFill>
                </a:uFill>
                <a:latin typeface="Literata" pitchFamily="2" charset="0"/>
              </a:rPr>
              <a:t>(CONTINUA)</a:t>
            </a:r>
          </a:p>
          <a:p>
            <a:pPr marL="171450" indent="-171450" algn="just">
              <a:buFont typeface="Arial" panose="020B0604020202020204" pitchFamily="34" charset="0"/>
              <a:buChar char="•"/>
            </a:pPr>
            <a:r>
              <a:rPr lang="es-MX" sz="1700" dirty="0" smtClean="0">
                <a:latin typeface="Literata" pitchFamily="2" charset="0"/>
              </a:rPr>
              <a:t>Llevar </a:t>
            </a:r>
            <a:r>
              <a:rPr lang="es-MX" sz="1700" dirty="0">
                <a:latin typeface="Literata" pitchFamily="2" charset="0"/>
              </a:rPr>
              <a:t>los registros de actividades que le indique la persona titular de la dependencia</a:t>
            </a:r>
            <a:r>
              <a:rPr lang="es-MX" sz="1700" dirty="0" smtClean="0">
                <a:latin typeface="Literata" pitchFamily="2" charset="0"/>
              </a:rPr>
              <a:t>.</a:t>
            </a:r>
          </a:p>
          <a:p>
            <a:pPr marL="17145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Reportar el seguimiento a las unidades administrativas que conforman el organismo</a:t>
            </a:r>
            <a:r>
              <a:rPr lang="es-MX" sz="1700" dirty="0" smtClean="0">
                <a:latin typeface="Literata" pitchFamily="2" charset="0"/>
              </a:rPr>
              <a:t>.</a:t>
            </a:r>
            <a:endParaRPr lang="es-MX" sz="1700" dirty="0">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Solicitar los insumos de materiales y equipo de oficina para el despacho de la persona que ocupe la titularidad del organismo.</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Solicitar a quien corresponda y dar seguimiento a presentaciones, capacitaciones, platicas y eventos del Consejo Estatal de Población</a:t>
            </a:r>
            <a:r>
              <a:rPr lang="es-MX" sz="1700" dirty="0" smtClean="0">
                <a:latin typeface="Literata" pitchFamily="2" charset="0"/>
              </a:rPr>
              <a:t>.</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Trasladar a la persona  titular de la dependencia a los diferentes eventos, citas, reuniones, asambleas y demás. </a:t>
            </a: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Revisar presentaciones para los diferentes eventos en que en que participe la persona titular de la dependencia.</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Llevar un seguimiento de los asuntos pendientes del despacho para su conclusión.</a:t>
            </a: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Y dar seguimiento a las instrucciones e indicaciones de le de la persona titular de la dependencia.</a:t>
            </a:r>
          </a:p>
          <a:p>
            <a:pPr marL="171450" lvl="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Calibri"/>
              </a:rPr>
              <a:t>Estas funciones son enunciativas mas no limitativas.</a:t>
            </a:r>
            <a:endParaRPr lang="es-MX" sz="1700" spc="-1" dirty="0">
              <a:solidFill>
                <a:srgbClr val="000000"/>
              </a:solidFill>
              <a:uFill>
                <a:solidFill>
                  <a:srgbClr val="FFFFFF"/>
                </a:solidFill>
              </a:uFill>
              <a:latin typeface="Literata" pitchFamily="2" charset="0"/>
            </a:endParaRPr>
          </a:p>
          <a:p>
            <a:pPr lvl="0" algn="just"/>
            <a:endParaRPr lang="es-MX" sz="1600" dirty="0" smtClean="0">
              <a:latin typeface="Literata" pitchFamily="2" charset="0"/>
            </a:endParaRPr>
          </a:p>
          <a:p>
            <a:pPr lvl="0" algn="just"/>
            <a:endParaRPr lang="es-MX" sz="1600" dirty="0">
              <a:latin typeface="Literata" pitchFamily="2" charset="0"/>
            </a:endParaRPr>
          </a:p>
          <a:p>
            <a:pPr lvl="0" algn="just"/>
            <a:endParaRPr lang="es-MX" sz="1900" dirty="0">
              <a:latin typeface="Literata" pitchFamily="2" charset="0"/>
            </a:endParaRPr>
          </a:p>
          <a:p>
            <a:pPr lvl="0"/>
            <a:endParaRPr lang="es-MX" sz="1600" dirty="0">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sp>
        <p:nvSpPr>
          <p:cNvPr id="16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smtClean="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2" name="Table 5">
            <a:extLst>
              <a:ext uri="{FF2B5EF4-FFF2-40B4-BE49-F238E27FC236}">
                <a16:creationId xmlns:a16="http://schemas.microsoft.com/office/drawing/2014/main" xmlns="" id="{814D72B7-A96E-0C59-E612-A09166655EC8}"/>
              </a:ext>
            </a:extLst>
          </p:cNvPr>
          <p:cNvGraphicFramePr/>
          <p:nvPr>
            <p:extLst>
              <p:ext uri="{D42A27DB-BD31-4B8C-83A1-F6EECF244321}">
                <p14:modId xmlns:p14="http://schemas.microsoft.com/office/powerpoint/2010/main" val="2994394466"/>
              </p:ext>
            </p:extLst>
          </p:nvPr>
        </p:nvGraphicFramePr>
        <p:xfrm>
          <a:off x="1570170" y="7773360"/>
          <a:ext cx="4934458" cy="1076706"/>
        </p:xfrm>
        <a:graphic>
          <a:graphicData uri="http://schemas.openxmlformats.org/drawingml/2006/table">
            <a:tbl>
              <a:tblPr/>
              <a:tblGrid>
                <a:gridCol w="4934458">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33316433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16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66" name="CustomShape 4"/>
          <p:cNvSpPr/>
          <p:nvPr/>
        </p:nvSpPr>
        <p:spPr>
          <a:xfrm>
            <a:off x="1335140" y="720861"/>
            <a:ext cx="5248096" cy="7085835"/>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pc="-1" dirty="0">
                <a:solidFill>
                  <a:srgbClr val="000000"/>
                </a:solidFill>
                <a:uFill>
                  <a:solidFill>
                    <a:srgbClr val="FFFFFF"/>
                  </a:solidFill>
                </a:uFill>
                <a:latin typeface="Literata" pitchFamily="2" charset="0"/>
                <a:ea typeface="DejaVu Sans"/>
              </a:rPr>
              <a:t>ASESORÍA</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1" i="1" strike="noStrike" spc="-1" dirty="0" smtClean="0">
                <a:solidFill>
                  <a:srgbClr val="000000"/>
                </a:solidFill>
                <a:uFill>
                  <a:solidFill>
                    <a:srgbClr val="FFFFFF"/>
                  </a:solidFill>
                </a:uFill>
                <a:latin typeface="Literata" pitchFamily="2" charset="0"/>
                <a:ea typeface="DejaVu Sans"/>
              </a:rPr>
              <a:t>OBJETIVO</a:t>
            </a: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0" strike="noStrike" spc="-1" dirty="0" smtClean="0">
                <a:solidFill>
                  <a:srgbClr val="000000"/>
                </a:solidFill>
                <a:uFill>
                  <a:solidFill>
                    <a:srgbClr val="FFFFFF"/>
                  </a:solidFill>
                </a:uFill>
                <a:latin typeface="Literata" pitchFamily="2" charset="0"/>
                <a:ea typeface="DejaVu Sans"/>
              </a:rPr>
              <a:t>  </a:t>
            </a:r>
            <a:r>
              <a:rPr lang="es-MX" sz="1700" spc="-1" dirty="0">
                <a:solidFill>
                  <a:srgbClr val="000000"/>
                </a:solidFill>
                <a:uFill>
                  <a:solidFill>
                    <a:srgbClr val="FFFFFF"/>
                  </a:solidFill>
                </a:uFill>
                <a:latin typeface="Literata" pitchFamily="2" charset="0"/>
                <a:ea typeface="DejaVu Sans"/>
              </a:rPr>
              <a:t>Actualizar los canales de comunicación a fin de difundir la política de población a los diferentes grupos de poblacionales con un enfoque adecuado para cada uno de ellos y comunicar las actividades del Consejo Estatal de Población.</a:t>
            </a:r>
          </a:p>
          <a:p>
            <a:pPr marL="95400" indent="-93960" algn="just">
              <a:lnSpc>
                <a:spcPct val="100000"/>
              </a:lnSpc>
            </a:pPr>
            <a:endParaRPr lang="es-MX" sz="1700" b="0" strike="noStrike" spc="-1" dirty="0">
              <a:uFill>
                <a:solidFill>
                  <a:srgbClr val="FFFFFF"/>
                </a:solidFill>
              </a:uFill>
              <a:latin typeface="Literata" pitchFamily="2" charset="0"/>
            </a:endParaRPr>
          </a:p>
          <a:p>
            <a:pPr marL="95400" indent="-93960" algn="just">
              <a:lnSpc>
                <a:spcPct val="100000"/>
              </a:lnSpc>
            </a:pPr>
            <a:r>
              <a:rPr lang="es-MX" sz="1700" b="1" i="1" strike="noStrike" spc="-1" dirty="0" smtClean="0">
                <a:uFill>
                  <a:solidFill>
                    <a:srgbClr val="FFFFFF"/>
                  </a:solidFill>
                </a:uFill>
                <a:latin typeface="Literata" pitchFamily="2" charset="0"/>
                <a:ea typeface="DejaVu Sans"/>
              </a:rPr>
              <a:t>FUNCIONES</a:t>
            </a:r>
          </a:p>
          <a:p>
            <a:pPr marL="95400" indent="-93960" algn="just">
              <a:lnSpc>
                <a:spcPct val="100000"/>
              </a:lnSpc>
            </a:pPr>
            <a:endParaRPr lang="es-MX" sz="1700" b="1" i="1" strike="noStrike" spc="-1" dirty="0">
              <a:uFill>
                <a:solidFill>
                  <a:srgbClr val="FFFFFF"/>
                </a:solidFill>
              </a:uFill>
              <a:latin typeface="Literata" pitchFamily="2" charset="0"/>
              <a:ea typeface="DejaVu Sans"/>
            </a:endParaRPr>
          </a:p>
          <a:p>
            <a:pPr marL="171450" lvl="0" indent="-171450" algn="just">
              <a:buFont typeface="Arial" panose="020B0604020202020204" pitchFamily="34" charset="0"/>
              <a:buChar char="•"/>
            </a:pPr>
            <a:r>
              <a:rPr lang="es-MX" sz="1700" dirty="0" smtClean="0">
                <a:latin typeface="Literata" pitchFamily="2" charset="0"/>
              </a:rPr>
              <a:t>Apoyar </a:t>
            </a:r>
            <a:r>
              <a:rPr lang="es-MX" sz="1700" dirty="0">
                <a:latin typeface="Literata" pitchFamily="2" charset="0"/>
              </a:rPr>
              <a:t>en las actividades asignadas por la Dirección General.</a:t>
            </a: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Desarrollar las dinámicas y actividades que se instruyan,  orientadas a los distintos grupos de población.</a:t>
            </a: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Divulgar las actividades del Consejo Estatal de Población de San Luis Potosí a través de los medios idóneos, en seguimiento a las instrucciones recibidas.</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Recopilar y procesar información derivada del trabajo de campo.</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Proponer contenidos para publicaciones</a:t>
            </a:r>
            <a:r>
              <a:rPr lang="es-MX" sz="1700" dirty="0" smtClean="0">
                <a:latin typeface="Literata" pitchFamily="2" charset="0"/>
              </a:rPr>
              <a:t>.</a:t>
            </a:r>
          </a:p>
          <a:p>
            <a:pPr lvl="0" algn="just"/>
            <a:endParaRPr lang="es-MX" sz="1700" dirty="0" smtClean="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Participar en la impartición de capacitaciones, campañas y cursos desarrollados por la dependencia</a:t>
            </a:r>
            <a:r>
              <a:rPr lang="es-MX" sz="1700" dirty="0" smtClean="0">
                <a:latin typeface="Literata" pitchFamily="2" charset="0"/>
              </a:rPr>
              <a:t>.</a:t>
            </a:r>
            <a:endParaRPr lang="es-MX" sz="1600" dirty="0" smtClean="0">
              <a:latin typeface="Literata" pitchFamily="2" charset="0"/>
            </a:endParaRPr>
          </a:p>
          <a:p>
            <a:pPr marL="171450" lvl="0" indent="-171450" algn="just">
              <a:buFont typeface="Arial" panose="020B0604020202020204" pitchFamily="34" charset="0"/>
              <a:buChar char="•"/>
            </a:pPr>
            <a:endParaRPr lang="es-MX" sz="1600" dirty="0">
              <a:latin typeface="Literata" pitchFamily="2" charset="0"/>
            </a:endParaRPr>
          </a:p>
          <a:p>
            <a:pPr lvl="0" algn="just"/>
            <a:endParaRPr lang="es-MX" sz="1200" dirty="0">
              <a:latin typeface="Literata" pitchFamily="2" charset="0"/>
            </a:endParaRPr>
          </a:p>
          <a:p>
            <a:pPr marL="1440" algn="just">
              <a:lnSpc>
                <a:spcPct val="100000"/>
              </a:lnSpc>
            </a:pPr>
            <a:endParaRPr lang="es-MX" sz="1200"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sp>
        <p:nvSpPr>
          <p:cNvPr id="16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2" name="Table 5">
            <a:extLst>
              <a:ext uri="{FF2B5EF4-FFF2-40B4-BE49-F238E27FC236}">
                <a16:creationId xmlns:a16="http://schemas.microsoft.com/office/drawing/2014/main" xmlns="" id="{0A470D9D-2229-14DE-65B5-A032ABE2019C}"/>
              </a:ext>
            </a:extLst>
          </p:cNvPr>
          <p:cNvGraphicFramePr/>
          <p:nvPr>
            <p:extLst>
              <p:ext uri="{D42A27DB-BD31-4B8C-83A1-F6EECF244321}">
                <p14:modId xmlns:p14="http://schemas.microsoft.com/office/powerpoint/2010/main" val="1112638640"/>
              </p:ext>
            </p:extLst>
          </p:nvPr>
        </p:nvGraphicFramePr>
        <p:xfrm>
          <a:off x="1570171" y="7806696"/>
          <a:ext cx="4934458" cy="1076706"/>
        </p:xfrm>
        <a:graphic>
          <a:graphicData uri="http://schemas.openxmlformats.org/drawingml/2006/table">
            <a:tbl>
              <a:tblPr/>
              <a:tblGrid>
                <a:gridCol w="4934458">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8789178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16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66" name="CustomShape 4"/>
          <p:cNvSpPr/>
          <p:nvPr/>
        </p:nvSpPr>
        <p:spPr>
          <a:xfrm>
            <a:off x="1335140" y="720861"/>
            <a:ext cx="5248096" cy="7085835"/>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pc="-1" dirty="0" smtClean="0">
                <a:solidFill>
                  <a:srgbClr val="000000"/>
                </a:solidFill>
                <a:uFill>
                  <a:solidFill>
                    <a:srgbClr val="FFFFFF"/>
                  </a:solidFill>
                </a:uFill>
                <a:latin typeface="Literata" pitchFamily="2" charset="0"/>
                <a:ea typeface="DejaVu Sans"/>
              </a:rPr>
              <a:t>ASESORÍA</a:t>
            </a:r>
          </a:p>
          <a:p>
            <a:pPr marL="95400" indent="-93960" algn="ctr">
              <a:lnSpc>
                <a:spcPct val="100000"/>
              </a:lnSpc>
            </a:pPr>
            <a:r>
              <a:rPr lang="es-MX" sz="1700" b="1" i="1" spc="-1" dirty="0" smtClean="0">
                <a:solidFill>
                  <a:srgbClr val="000000"/>
                </a:solidFill>
                <a:uFill>
                  <a:solidFill>
                    <a:srgbClr val="FFFFFF"/>
                  </a:solidFill>
                </a:uFill>
                <a:latin typeface="Literata" pitchFamily="2" charset="0"/>
              </a:rPr>
              <a:t>(CONTINÚA)</a:t>
            </a:r>
            <a:endParaRPr lang="es-MX" sz="1700" b="0" strike="noStrike" spc="-1" dirty="0">
              <a:solidFill>
                <a:srgbClr val="000000"/>
              </a:solidFill>
              <a:uFill>
                <a:solidFill>
                  <a:srgbClr val="FFFFFF"/>
                </a:solidFill>
              </a:uFill>
              <a:latin typeface="Literata" pitchFamily="2" charset="0"/>
            </a:endParaRP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Actualizar el material que se utiliza en las capacitaciones, campañas y cursos de acuerdo a los grupos de población al que van dirigidos.</a:t>
            </a:r>
          </a:p>
          <a:p>
            <a:pPr marL="1440" algn="just">
              <a:lnSpc>
                <a:spcPct val="100000"/>
              </a:lnSpc>
            </a:pPr>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dirty="0">
                <a:latin typeface="Literata" pitchFamily="2" charset="0"/>
              </a:rPr>
              <a:t>Estas funciones son enunciativas más no limitativas.</a:t>
            </a:r>
          </a:p>
          <a:p>
            <a:pPr marL="171450" lvl="0" indent="-171450" algn="just">
              <a:buFont typeface="Arial" panose="020B0604020202020204" pitchFamily="34" charset="0"/>
              <a:buChar char="•"/>
            </a:pPr>
            <a:endParaRPr lang="es-MX" sz="1700" dirty="0" smtClean="0">
              <a:latin typeface="Literata" pitchFamily="2" charset="0"/>
            </a:endParaRPr>
          </a:p>
          <a:p>
            <a:pPr marL="171450" lvl="0" indent="-171450" algn="just">
              <a:buFont typeface="Arial" panose="020B0604020202020204" pitchFamily="34" charset="0"/>
              <a:buChar char="•"/>
            </a:pPr>
            <a:endParaRPr lang="es-MX" sz="1600" dirty="0">
              <a:latin typeface="Literata" pitchFamily="2" charset="0"/>
            </a:endParaRPr>
          </a:p>
          <a:p>
            <a:pPr lvl="0" algn="just"/>
            <a:endParaRPr lang="es-MX" sz="1200" dirty="0">
              <a:latin typeface="Literata" pitchFamily="2" charset="0"/>
            </a:endParaRPr>
          </a:p>
          <a:p>
            <a:pPr marL="1440" algn="just">
              <a:lnSpc>
                <a:spcPct val="100000"/>
              </a:lnSpc>
            </a:pPr>
            <a:endParaRPr lang="es-MX" sz="1200"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sp>
        <p:nvSpPr>
          <p:cNvPr id="16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2" name="Table 5">
            <a:extLst>
              <a:ext uri="{FF2B5EF4-FFF2-40B4-BE49-F238E27FC236}">
                <a16:creationId xmlns:a16="http://schemas.microsoft.com/office/drawing/2014/main" xmlns="" id="{0A470D9D-2229-14DE-65B5-A032ABE2019C}"/>
              </a:ext>
            </a:extLst>
          </p:cNvPr>
          <p:cNvGraphicFramePr/>
          <p:nvPr>
            <p:extLst>
              <p:ext uri="{D42A27DB-BD31-4B8C-83A1-F6EECF244321}">
                <p14:modId xmlns:p14="http://schemas.microsoft.com/office/powerpoint/2010/main" val="2162780452"/>
              </p:ext>
            </p:extLst>
          </p:nvPr>
        </p:nvGraphicFramePr>
        <p:xfrm>
          <a:off x="1570171" y="7806696"/>
          <a:ext cx="4934458" cy="1076706"/>
        </p:xfrm>
        <a:graphic>
          <a:graphicData uri="http://schemas.openxmlformats.org/drawingml/2006/table">
            <a:tbl>
              <a:tblPr/>
              <a:tblGrid>
                <a:gridCol w="4934458">
                  <a:extLst>
                    <a:ext uri="{9D8B030D-6E8A-4147-A177-3AD203B41FA5}">
                      <a16:colId xmlns:a16="http://schemas.microsoft.com/office/drawing/2014/main" xmlns="" val="20001"/>
                    </a:ext>
                  </a:extLst>
                </a:gridCol>
              </a:tblGrid>
              <a:tr h="288211">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78941449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16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66" name="CustomShape 4"/>
          <p:cNvSpPr/>
          <p:nvPr/>
        </p:nvSpPr>
        <p:spPr>
          <a:xfrm>
            <a:off x="1335140" y="790833"/>
            <a:ext cx="5333948" cy="67563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COORDINACIÓN INTERINSTITUCIONAL</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1" i="1" strike="noStrike" spc="-1" dirty="0" smtClean="0">
                <a:solidFill>
                  <a:srgbClr val="000000"/>
                </a:solidFill>
                <a:uFill>
                  <a:solidFill>
                    <a:srgbClr val="FFFFFF"/>
                  </a:solidFill>
                </a:uFill>
                <a:latin typeface="Literata" pitchFamily="2" charset="0"/>
                <a:ea typeface="DejaVu Sans"/>
              </a:rPr>
              <a:t>OBJETIVO</a:t>
            </a: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0" strike="noStrike" spc="-1" dirty="0" smtClean="0">
                <a:solidFill>
                  <a:srgbClr val="000000"/>
                </a:solidFill>
                <a:uFill>
                  <a:solidFill>
                    <a:srgbClr val="FFFFFF"/>
                  </a:solidFill>
                </a:uFill>
                <a:latin typeface="Literata" pitchFamily="2" charset="0"/>
                <a:ea typeface="DejaVu Sans"/>
              </a:rPr>
              <a:t>  </a:t>
            </a:r>
            <a:r>
              <a:rPr lang="es-MX" sz="1700" spc="-1" dirty="0">
                <a:solidFill>
                  <a:srgbClr val="000000"/>
                </a:solidFill>
                <a:uFill>
                  <a:solidFill>
                    <a:srgbClr val="FFFFFF"/>
                  </a:solidFill>
                </a:uFill>
                <a:latin typeface="Literata" pitchFamily="2" charset="0"/>
              </a:rPr>
              <a:t>Proponer y coordinar la participación de las instancias federales, estatales y municipales, así como de los sectores social y privado en la formulación y desarrollo de acciones encaminadas al cumplimiento de la Política  de Población en el Estado. </a:t>
            </a: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1" i="1" strike="noStrike" spc="-1" dirty="0" smtClean="0">
                <a:solidFill>
                  <a:srgbClr val="000000"/>
                </a:solidFill>
                <a:uFill>
                  <a:solidFill>
                    <a:srgbClr val="FFFFFF"/>
                  </a:solidFill>
                </a:uFill>
                <a:latin typeface="Literata" pitchFamily="2" charset="0"/>
                <a:ea typeface="DejaVu Sans"/>
              </a:rPr>
              <a:t>FUNCIONES</a:t>
            </a:r>
          </a:p>
          <a:p>
            <a:pPr marL="95400" indent="-93960" algn="just">
              <a:lnSpc>
                <a:spcPct val="100000"/>
              </a:lnSpc>
            </a:pPr>
            <a:endParaRPr lang="es-MX" sz="1700" b="1" i="1" strike="noStrike" spc="-1" dirty="0">
              <a:solidFill>
                <a:srgbClr val="000000"/>
              </a:solidFill>
              <a:uFill>
                <a:solidFill>
                  <a:srgbClr val="FFFFFF"/>
                </a:solidFill>
              </a:uFill>
              <a:latin typeface="Literata" pitchFamily="2" charset="0"/>
              <a:ea typeface="DejaVu Sans"/>
            </a:endParaRPr>
          </a:p>
          <a:p>
            <a:pPr marL="171450" lvl="0" indent="-171450">
              <a:buFont typeface="Arial" panose="020B0604020202020204" pitchFamily="34" charset="0"/>
              <a:buChar char="•"/>
            </a:pPr>
            <a:r>
              <a:rPr lang="es-MX" sz="1700" dirty="0" smtClean="0">
                <a:latin typeface="Literata" pitchFamily="2" charset="0"/>
              </a:rPr>
              <a:t>Establecer </a:t>
            </a:r>
            <a:r>
              <a:rPr lang="es-MX" sz="1700" dirty="0">
                <a:latin typeface="Literata" pitchFamily="2" charset="0"/>
              </a:rPr>
              <a:t>proyectos, planes y programas que sean factibles para coadyuvar el fortalecimiento de la política poblacional y su incidencia en el ámbito económico y social de la entidad; así mismo organizará, controlara y evaluara las acciones que se lleven a cabo.</a:t>
            </a:r>
          </a:p>
          <a:p>
            <a:pPr lvl="0"/>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Gestionar la participación de las dependencias de la administración pública estatal, federal y municipal, así como de los sectores social y privado, en la elaboración y ejecución de programas.</a:t>
            </a:r>
          </a:p>
          <a:p>
            <a:pPr lvl="0"/>
            <a:endParaRPr lang="es-MX" sz="1700" dirty="0">
              <a:latin typeface="Literata" pitchFamily="2" charset="0"/>
            </a:endParaRPr>
          </a:p>
          <a:p>
            <a:pPr marL="171450" lvl="0" indent="-171450">
              <a:buFont typeface="Arial" panose="020B0604020202020204" pitchFamily="34" charset="0"/>
              <a:buChar char="•"/>
            </a:pPr>
            <a:r>
              <a:rPr lang="es-MX" sz="1700" dirty="0">
                <a:latin typeface="Literata" pitchFamily="2" charset="0"/>
              </a:rPr>
              <a:t>Apoyar y coordinar las acciones que en materia de población lleven a cabo las dependencias del sector público de acuerdo con el Programa Estatal de Población</a:t>
            </a:r>
            <a:r>
              <a:rPr lang="es-MX" sz="1700" dirty="0" smtClean="0">
                <a:latin typeface="Literata" pitchFamily="2" charset="0"/>
              </a:rPr>
              <a:t>.</a:t>
            </a:r>
          </a:p>
          <a:p>
            <a:pPr lvl="0"/>
            <a:endParaRPr lang="es-MX" sz="1700" dirty="0" smtClean="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Desarrollar mecanismos de evaluación y seguimiento de las acciones en materia de población, a fin de mejorar el proceso de formulación de programas y acciones</a:t>
            </a:r>
            <a:r>
              <a:rPr lang="es-MX" sz="1700" dirty="0" smtClean="0">
                <a:latin typeface="Literata" pitchFamily="2" charset="0"/>
              </a:rPr>
              <a:t>.</a:t>
            </a:r>
            <a:endParaRPr lang="es-MX" sz="18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3355746878"/>
              </p:ext>
            </p:extLst>
          </p:nvPr>
        </p:nvGraphicFramePr>
        <p:xfrm>
          <a:off x="1513080" y="7651206"/>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Raymundo Roberto</a:t>
                      </a:r>
                      <a:r>
                        <a:rPr lang="es-MX" sz="1700" b="0" strike="noStrike" spc="-1" baseline="0" dirty="0">
                          <a:solidFill>
                            <a:srgbClr val="000000"/>
                          </a:solidFill>
                          <a:uFill>
                            <a:solidFill>
                              <a:srgbClr val="FFFFFF"/>
                            </a:solidFill>
                          </a:uFill>
                          <a:latin typeface="Literata" pitchFamily="2" charset="0"/>
                        </a:rPr>
                        <a:t> Ramírez Urbina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6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375765245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16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71" name="CustomShape 4"/>
          <p:cNvSpPr/>
          <p:nvPr/>
        </p:nvSpPr>
        <p:spPr>
          <a:xfrm>
            <a:off x="1335140" y="642692"/>
            <a:ext cx="5321419" cy="707457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600" b="1" i="1" strike="noStrike" spc="-1" dirty="0">
                <a:solidFill>
                  <a:srgbClr val="000000"/>
                </a:solidFill>
                <a:uFill>
                  <a:solidFill>
                    <a:srgbClr val="FFFFFF"/>
                  </a:solidFill>
                </a:uFill>
                <a:latin typeface="Literata" pitchFamily="2" charset="0"/>
                <a:ea typeface="DejaVu Sans"/>
              </a:rPr>
              <a:t>COORDINACIÓN INTERINSTITUCIONAL</a:t>
            </a:r>
            <a:endParaRPr lang="es-MX" sz="16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600" b="1" i="1" strike="noStrike" spc="-1" dirty="0">
                <a:solidFill>
                  <a:srgbClr val="000000"/>
                </a:solidFill>
                <a:uFill>
                  <a:solidFill>
                    <a:srgbClr val="FFFFFF"/>
                  </a:solidFill>
                </a:uFill>
                <a:latin typeface="Literata" pitchFamily="2" charset="0"/>
                <a:ea typeface="DejaVu Sans"/>
              </a:rPr>
              <a:t>(CONTINÚA</a:t>
            </a:r>
            <a:r>
              <a:rPr lang="es-MX" sz="1600" b="1" i="1" strike="noStrike" spc="-1" dirty="0" smtClean="0">
                <a:solidFill>
                  <a:srgbClr val="000000"/>
                </a:solidFill>
                <a:uFill>
                  <a:solidFill>
                    <a:srgbClr val="FFFFFF"/>
                  </a:solidFill>
                </a:uFill>
                <a:latin typeface="Literata" pitchFamily="2" charset="0"/>
                <a:ea typeface="DejaVu Sans"/>
              </a:rPr>
              <a:t>)</a:t>
            </a:r>
          </a:p>
          <a:p>
            <a:pPr marL="95400" indent="-93960" algn="ctr">
              <a:lnSpc>
                <a:spcPct val="100000"/>
              </a:lnSpc>
            </a:pPr>
            <a:endParaRPr lang="es-MX" sz="1600" dirty="0">
              <a:latin typeface="Literata" pitchFamily="2" charset="0"/>
            </a:endParaRPr>
          </a:p>
          <a:p>
            <a:pPr marL="171450" indent="-171450" algn="just">
              <a:buFont typeface="Arial" panose="020B0604020202020204" pitchFamily="34" charset="0"/>
              <a:buChar char="•"/>
            </a:pPr>
            <a:r>
              <a:rPr lang="es-MX" sz="1600" dirty="0">
                <a:latin typeface="Literata" pitchFamily="2" charset="0"/>
              </a:rPr>
              <a:t>Promover el establecimiento de Consejos Regionales de Población y dará seguimiento a los trabajos, proyectos y programas de los mismos</a:t>
            </a:r>
            <a:r>
              <a:rPr lang="es-MX" sz="1600" dirty="0" smtClean="0">
                <a:latin typeface="Literata" pitchFamily="2" charset="0"/>
              </a:rPr>
              <a:t>.</a:t>
            </a:r>
          </a:p>
          <a:p>
            <a:pPr marL="171450" indent="-171450" algn="just">
              <a:buFont typeface="Arial" panose="020B0604020202020204" pitchFamily="34" charset="0"/>
              <a:buChar char="•"/>
            </a:pPr>
            <a:endParaRPr lang="es-MX" sz="1600" dirty="0">
              <a:latin typeface="Literata" pitchFamily="2" charset="0"/>
            </a:endParaRPr>
          </a:p>
          <a:p>
            <a:pPr marL="171450" indent="-171450" algn="just">
              <a:buFont typeface="Arial" panose="020B0604020202020204" pitchFamily="34" charset="0"/>
              <a:buChar char="•"/>
            </a:pPr>
            <a:r>
              <a:rPr lang="es-MX" sz="1600" dirty="0">
                <a:latin typeface="Literata" pitchFamily="2" charset="0"/>
              </a:rPr>
              <a:t>Coordinar las acciones operativas en materia de población en el Subcomité Especial de Política Poblacional en el </a:t>
            </a:r>
            <a:r>
              <a:rPr lang="es-MX" sz="1600" dirty="0" err="1">
                <a:latin typeface="Literata" pitchFamily="2" charset="0"/>
              </a:rPr>
              <a:t>COPLADE</a:t>
            </a:r>
            <a:r>
              <a:rPr lang="es-MX" sz="1600" dirty="0" smtClean="0">
                <a:latin typeface="Literata" pitchFamily="2" charset="0"/>
              </a:rPr>
              <a:t>.</a:t>
            </a:r>
            <a:endParaRPr lang="es-MX" sz="1600" dirty="0">
              <a:latin typeface="Literata" pitchFamily="2" charset="0"/>
            </a:endParaRPr>
          </a:p>
          <a:p>
            <a:pPr marL="171450" indent="-171450" algn="just">
              <a:buFont typeface="Arial" panose="020B0604020202020204" pitchFamily="34" charset="0"/>
              <a:buChar char="•"/>
            </a:pPr>
            <a:endParaRPr lang="es-MX" sz="1600" dirty="0">
              <a:latin typeface="Literata" pitchFamily="2" charset="0"/>
            </a:endParaRPr>
          </a:p>
          <a:p>
            <a:pPr marL="171450" indent="-171450" algn="just">
              <a:buFont typeface="Arial" panose="020B0604020202020204" pitchFamily="34" charset="0"/>
              <a:buChar char="•"/>
            </a:pPr>
            <a:r>
              <a:rPr lang="es-MX" sz="1600" spc="-1" dirty="0">
                <a:solidFill>
                  <a:srgbClr val="000000"/>
                </a:solidFill>
                <a:uFill>
                  <a:solidFill>
                    <a:srgbClr val="FFFFFF"/>
                  </a:solidFill>
                </a:uFill>
                <a:latin typeface="Literata" pitchFamily="2" charset="0"/>
              </a:rPr>
              <a:t>Elaborar los instrumentos para la formalización y seguimiento  de procesos, supervisión, elaboración de informes, y seguimiento de autoevaluación. </a:t>
            </a:r>
          </a:p>
          <a:p>
            <a:pPr marL="95400" indent="-93960" algn="ctr">
              <a:lnSpc>
                <a:spcPct val="100000"/>
              </a:lnSpc>
            </a:pPr>
            <a:endParaRPr lang="es-MX" sz="16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600" dirty="0">
                <a:latin typeface="Literata" pitchFamily="2" charset="0"/>
              </a:rPr>
              <a:t>Coordinar los trabajos que apoyen la realización y evaluación de estudios demográficos y fenómenos poblacionales que por su naturaleza e importancia requieran especial atención.</a:t>
            </a:r>
          </a:p>
          <a:p>
            <a:pPr marL="171450" lvl="0" indent="-171450" algn="just">
              <a:buFont typeface="Arial" panose="020B0604020202020204" pitchFamily="34" charset="0"/>
              <a:buChar char="•"/>
            </a:pPr>
            <a:endParaRPr lang="es-MX" sz="1600" dirty="0">
              <a:latin typeface="Literata" pitchFamily="2" charset="0"/>
            </a:endParaRPr>
          </a:p>
          <a:p>
            <a:pPr marL="171450" lvl="0" indent="-171450" algn="just">
              <a:buFont typeface="Arial" panose="020B0604020202020204" pitchFamily="34" charset="0"/>
              <a:buChar char="•"/>
            </a:pPr>
            <a:r>
              <a:rPr lang="es-MX" sz="1600" dirty="0">
                <a:latin typeface="Literata" pitchFamily="2" charset="0"/>
              </a:rPr>
              <a:t>Dirigir programas, planes y proyectos que fortalezcan la política poblacional, incidiendo en el ámbito social y económico de la entidad. </a:t>
            </a:r>
            <a:endParaRPr lang="es-MX" sz="1600" dirty="0" smtClean="0">
              <a:latin typeface="Literata" pitchFamily="2" charset="0"/>
            </a:endParaRPr>
          </a:p>
          <a:p>
            <a:pPr marL="171450" lvl="0" indent="-171450" algn="just">
              <a:buFont typeface="Arial" panose="020B0604020202020204" pitchFamily="34" charset="0"/>
              <a:buChar char="•"/>
            </a:pPr>
            <a:endParaRPr lang="es-MX" sz="1600" dirty="0">
              <a:latin typeface="Literata" pitchFamily="2" charset="0"/>
            </a:endParaRPr>
          </a:p>
          <a:p>
            <a:pPr marL="171450" lvl="0" indent="-171450" algn="just">
              <a:buFont typeface="Arial" panose="020B0604020202020204" pitchFamily="34" charset="0"/>
              <a:buChar char="•"/>
            </a:pPr>
            <a:r>
              <a:rPr lang="es-MX" sz="1600" dirty="0">
                <a:latin typeface="Literata" pitchFamily="2" charset="0"/>
              </a:rPr>
              <a:t>Proponer mecanismos de evaluación y seguimiento a las acciones que en materia de población realice el Consejo Estatal de Población, a fin de mejorar el proceso de formulación de programas y acciones.</a:t>
            </a:r>
          </a:p>
          <a:p>
            <a:pPr marL="171450" lvl="0" indent="-171450" algn="just">
              <a:buFont typeface="Arial" panose="020B0604020202020204" pitchFamily="34" charset="0"/>
              <a:buChar char="•"/>
            </a:pPr>
            <a:endParaRPr lang="es-MX" sz="1600" dirty="0">
              <a:latin typeface="Literata" pitchFamily="2" charset="0"/>
            </a:endParaRPr>
          </a:p>
          <a:p>
            <a:pPr marL="171450" lvl="0" indent="-171450" algn="just">
              <a:buFont typeface="Arial" panose="020B0604020202020204" pitchFamily="34" charset="0"/>
              <a:buChar char="•"/>
            </a:pPr>
            <a:r>
              <a:rPr lang="es-MX" sz="1600" dirty="0">
                <a:latin typeface="Literata" pitchFamily="2" charset="0"/>
              </a:rPr>
              <a:t>Coordinar las acciones, que en cumplimiento al Programa Estatal de Población, lleven a cabo las dependencias del sector público</a:t>
            </a:r>
            <a:r>
              <a:rPr lang="es-MX" sz="1600" dirty="0" smtClean="0">
                <a:latin typeface="Literata" pitchFamily="2" charset="0"/>
              </a:rPr>
              <a:t>.</a:t>
            </a:r>
          </a:p>
          <a:p>
            <a:pPr marL="171450" lvl="0" indent="-171450" algn="just">
              <a:buFont typeface="Arial" panose="020B0604020202020204" pitchFamily="34" charset="0"/>
              <a:buChar char="•"/>
            </a:pPr>
            <a:endParaRPr lang="es-MX" sz="1600" dirty="0">
              <a:latin typeface="Literata" pitchFamily="2" charset="0"/>
            </a:endParaRPr>
          </a:p>
          <a:p>
            <a:pPr marL="171450" indent="-171450" algn="just">
              <a:buFont typeface="Arial" panose="020B0604020202020204" pitchFamily="34" charset="0"/>
              <a:buChar char="•"/>
            </a:pPr>
            <a:r>
              <a:rPr lang="es-MX" sz="1600" dirty="0">
                <a:latin typeface="Literata" pitchFamily="2" charset="0"/>
              </a:rPr>
              <a:t>Gestionar la participación de las dependencias de la administración pública estatal, federal y municipal; así como de los sectores social y privado en la elaboración y ejecución de proyectos</a:t>
            </a:r>
            <a:r>
              <a:rPr lang="es-MX" sz="1600" dirty="0" smtClean="0">
                <a:latin typeface="Literata" pitchFamily="2" charset="0"/>
              </a:rPr>
              <a:t>.</a:t>
            </a:r>
          </a:p>
          <a:p>
            <a:pPr algn="just"/>
            <a:endParaRPr lang="es-MX" sz="1600" dirty="0">
              <a:latin typeface="Literata" pitchFamily="2" charset="0"/>
            </a:endParaRPr>
          </a:p>
          <a:p>
            <a:pPr marL="171450" lvl="0" indent="-171450" algn="just">
              <a:buFont typeface="Arial" panose="020B0604020202020204" pitchFamily="34" charset="0"/>
              <a:buChar char="•"/>
            </a:pPr>
            <a:endParaRPr lang="es-MX" sz="1600" dirty="0" smtClean="0">
              <a:latin typeface="Literata" pitchFamily="2" charset="0"/>
            </a:endParaRPr>
          </a:p>
          <a:p>
            <a:pPr marL="171450" lvl="0" indent="-171450" algn="just">
              <a:buFont typeface="Arial" panose="020B0604020202020204" pitchFamily="34" charset="0"/>
              <a:buChar char="•"/>
            </a:pPr>
            <a:endParaRPr lang="es-MX" sz="1600" dirty="0">
              <a:latin typeface="Literata" pitchFamily="2" charset="0"/>
            </a:endParaRPr>
          </a:p>
          <a:p>
            <a:pPr marL="171450" lvl="0" indent="-171450" algn="just">
              <a:buFont typeface="Arial" panose="020B0604020202020204" pitchFamily="34" charset="0"/>
              <a:buChar char="•"/>
            </a:pPr>
            <a:endParaRPr lang="es-MX" sz="1600" dirty="0" smtClean="0">
              <a:latin typeface="Literata" pitchFamily="2" charset="0"/>
            </a:endParaRPr>
          </a:p>
          <a:p>
            <a:pPr marL="171450" lvl="0" indent="-171450" algn="just">
              <a:buFont typeface="Arial" panose="020B0604020202020204" pitchFamily="34" charset="0"/>
              <a:buChar char="•"/>
            </a:pPr>
            <a:endParaRPr lang="es-MX" sz="1600" dirty="0">
              <a:latin typeface="Literata" pitchFamily="2" charset="0"/>
            </a:endParaRPr>
          </a:p>
          <a:p>
            <a:pPr marL="171450" lvl="0" indent="-171450" algn="just">
              <a:buFont typeface="Arial" panose="020B0604020202020204" pitchFamily="34" charset="0"/>
              <a:buChar char="•"/>
            </a:pPr>
            <a:endParaRPr lang="es-MX" sz="1600" dirty="0">
              <a:latin typeface="Literata" pitchFamily="2" charset="0"/>
            </a:endParaRPr>
          </a:p>
          <a:p>
            <a:pPr algn="just"/>
            <a:endParaRPr lang="es-MX" sz="1600" dirty="0">
              <a:latin typeface="Literata" pitchFamily="2" charset="0"/>
            </a:endParaRPr>
          </a:p>
          <a:p>
            <a:pPr marL="95400" indent="-93960" algn="ctr">
              <a:lnSpc>
                <a:spcPct val="100000"/>
              </a:lnSpc>
            </a:pPr>
            <a:endParaRPr lang="es-MX" sz="1600" spc="-1" dirty="0">
              <a:solidFill>
                <a:srgbClr val="000000"/>
              </a:solidFill>
              <a:uFill>
                <a:solidFill>
                  <a:srgbClr val="FFFFFF"/>
                </a:solidFill>
              </a:uFill>
              <a:latin typeface="Literata" pitchFamily="2" charset="0"/>
            </a:endParaRPr>
          </a:p>
          <a:p>
            <a:pPr marL="171450" indent="-171450">
              <a:buFont typeface="Arial" panose="020B0604020202020204" pitchFamily="34" charset="0"/>
              <a:buChar char="•"/>
            </a:pPr>
            <a:endParaRPr lang="es-MX" sz="1600" dirty="0">
              <a:latin typeface="Literata" pitchFamily="2" charset="0"/>
            </a:endParaRPr>
          </a:p>
          <a:p>
            <a:pPr marL="171450" indent="-171450">
              <a:buFont typeface="Arial" panose="020B0604020202020204" pitchFamily="34" charset="0"/>
              <a:buChar char="•"/>
            </a:pPr>
            <a:endParaRPr lang="es-MX" sz="1200" dirty="0">
              <a:latin typeface="Literata" pitchFamily="2" charset="0"/>
            </a:endParaRPr>
          </a:p>
          <a:p>
            <a:pPr marL="171450" indent="-171450">
              <a:buFont typeface="Arial" panose="020B0604020202020204" pitchFamily="34" charset="0"/>
              <a:buChar char="•"/>
            </a:pPr>
            <a:endParaRPr lang="es-MX" sz="1200" dirty="0">
              <a:latin typeface="Literata" pitchFamily="2" charset="0"/>
            </a:endParaRPr>
          </a:p>
          <a:p>
            <a:endParaRPr lang="es-MX" sz="1200" dirty="0">
              <a:latin typeface="Literata" pitchFamily="2" charset="0"/>
            </a:endParaRPr>
          </a:p>
          <a:p>
            <a:pPr marL="95400" indent="-93960" algn="ctr">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2740191233"/>
              </p:ext>
            </p:extLst>
          </p:nvPr>
        </p:nvGraphicFramePr>
        <p:xfrm>
          <a:off x="1513080" y="7877709"/>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318694">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Raymundo Roberto</a:t>
                      </a:r>
                      <a:r>
                        <a:rPr lang="es-MX" sz="1700" b="0" strike="noStrike" spc="-1" baseline="0" dirty="0">
                          <a:solidFill>
                            <a:srgbClr val="000000"/>
                          </a:solidFill>
                          <a:uFill>
                            <a:solidFill>
                              <a:srgbClr val="FFFFFF"/>
                            </a:solidFill>
                          </a:uFill>
                          <a:latin typeface="Literata" pitchFamily="2" charset="0"/>
                        </a:rPr>
                        <a:t> Ramírez Urbina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7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16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71" name="CustomShape 4"/>
          <p:cNvSpPr/>
          <p:nvPr/>
        </p:nvSpPr>
        <p:spPr>
          <a:xfrm>
            <a:off x="1335140" y="700064"/>
            <a:ext cx="5321419" cy="707457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COORDINACIÓN INTERINSTITUCIONAL</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Coordinar la realización de estudios e investigaciones sociodemográficas que el Consejo Estatal de Población realice en colaboración con otras instancias públicas y privadas</a:t>
            </a:r>
            <a:r>
              <a:rPr lang="es-MX" sz="1700" dirty="0" smtClean="0">
                <a:latin typeface="Literata" pitchFamily="2" charset="0"/>
              </a:rPr>
              <a:t>.</a:t>
            </a:r>
          </a:p>
          <a:p>
            <a:pPr marL="17145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Colaborar con la Secretaría Técnica en la coordinación de acciones, en materia de población</a:t>
            </a:r>
            <a:r>
              <a:rPr lang="es-MX" sz="1700" dirty="0" smtClean="0">
                <a:latin typeface="Literata" pitchFamily="2" charset="0"/>
              </a:rPr>
              <a:t>.</a:t>
            </a:r>
            <a:endParaRPr lang="es-MX" sz="1700" dirty="0">
              <a:latin typeface="Literata" pitchFamily="2" charset="0"/>
            </a:endParaRPr>
          </a:p>
          <a:p>
            <a:pPr marL="17145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 Apoyar a la Secretaría Técnica en la supervisión de las acciones que se lleven a cabo en las diversas áreas que conforman el Consejo Estatal de Población</a:t>
            </a:r>
            <a:r>
              <a:rPr lang="es-MX" sz="1700" dirty="0" smtClean="0">
                <a:latin typeface="Literata" pitchFamily="2" charset="0"/>
              </a:rPr>
              <a:t>.</a:t>
            </a:r>
          </a:p>
          <a:p>
            <a:pPr marL="17145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Verificar y coordinar la elaboración de los reportes contables y administrativos para dar cumplimiento a la Ley de Transparencia y Acceso a la Información Pública del estado de San Luis Potosí</a:t>
            </a:r>
            <a:r>
              <a:rPr lang="es-MX" sz="1700" spc="-1" dirty="0" smtClean="0">
                <a:solidFill>
                  <a:srgbClr val="000000"/>
                </a:solidFill>
                <a:uFill>
                  <a:solidFill>
                    <a:srgbClr val="FFFFFF"/>
                  </a:solidFill>
                </a:uFill>
                <a:latin typeface="Literata" pitchFamily="2" charset="0"/>
              </a:rPr>
              <a:t>.</a:t>
            </a:r>
          </a:p>
          <a:p>
            <a:pPr marL="17145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Coordinar la recepción de correspondencia que se turna a las Unidades Administrativas, para atención, seguimiento, respuesta, o lo que corresponda así como el seguimiento a su registro</a:t>
            </a:r>
            <a:r>
              <a:rPr lang="es-MX" sz="1700" spc="-1" dirty="0" smtClean="0">
                <a:solidFill>
                  <a:srgbClr val="000000"/>
                </a:solidFill>
                <a:uFill>
                  <a:solidFill>
                    <a:srgbClr val="FFFFFF"/>
                  </a:solidFill>
                </a:uFill>
                <a:latin typeface="Literata" pitchFamily="2" charset="0"/>
              </a:rPr>
              <a:t>.</a:t>
            </a:r>
          </a:p>
          <a:p>
            <a:pPr marL="17145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Verificar las actividades del Comité de Transparencia del Consejo Estatal de Población, para dar cumplimiento a  la Ley de Transparencia y Acceso a la Información Pública del Estado de San Luis Potosí</a:t>
            </a:r>
            <a:r>
              <a:rPr lang="es-MX" sz="1700" spc="-1" dirty="0" smtClean="0">
                <a:solidFill>
                  <a:srgbClr val="000000"/>
                </a:solidFill>
                <a:uFill>
                  <a:solidFill>
                    <a:srgbClr val="FFFFFF"/>
                  </a:solidFill>
                </a:uFill>
                <a:latin typeface="Literata" pitchFamily="2" charset="0"/>
              </a:rPr>
              <a:t>.</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Coordinar las acciones del Subcomité Técnico de la Agenda 2030 en San Luis Potosí e impulsar la implementación y seguimiento de los Objetivos de Desarrollo Sostenible en el Estado.</a:t>
            </a:r>
          </a:p>
          <a:p>
            <a:pPr lvl="0" algn="just"/>
            <a:endParaRPr lang="es-MX" sz="16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endParaRPr lang="es-MX" sz="1600" dirty="0" smtClean="0">
              <a:latin typeface="Literata" pitchFamily="2" charset="0"/>
            </a:endParaRPr>
          </a:p>
          <a:p>
            <a:pPr marL="171450" indent="-171450" algn="just">
              <a:buFont typeface="Arial" panose="020B0604020202020204" pitchFamily="34" charset="0"/>
              <a:buChar char="•"/>
            </a:pPr>
            <a:endParaRPr lang="es-MX" sz="1600" dirty="0">
              <a:latin typeface="Literata" pitchFamily="2" charset="0"/>
            </a:endParaRPr>
          </a:p>
          <a:p>
            <a:pPr lvl="0" algn="just"/>
            <a:endParaRPr lang="es-MX" sz="1900" dirty="0">
              <a:latin typeface="Literata" pitchFamily="2" charset="0"/>
            </a:endParaRPr>
          </a:p>
          <a:p>
            <a:pPr marL="171450" lvl="0" indent="-171450" algn="just">
              <a:buFont typeface="Arial" panose="020B0604020202020204" pitchFamily="34" charset="0"/>
              <a:buChar char="•"/>
            </a:pPr>
            <a:endParaRPr lang="es-MX" sz="1900" dirty="0">
              <a:latin typeface="Literata" pitchFamily="2" charset="0"/>
            </a:endParaRPr>
          </a:p>
          <a:p>
            <a:pPr algn="just"/>
            <a:endParaRPr lang="es-MX" sz="1900" dirty="0">
              <a:latin typeface="Literata" pitchFamily="2" charset="0"/>
            </a:endParaRPr>
          </a:p>
          <a:p>
            <a:pPr marL="95400" indent="-93960" algn="ctr">
              <a:lnSpc>
                <a:spcPct val="100000"/>
              </a:lnSpc>
            </a:pPr>
            <a:endParaRPr lang="es-MX" sz="1200" spc="-1" dirty="0">
              <a:solidFill>
                <a:srgbClr val="000000"/>
              </a:solidFill>
              <a:uFill>
                <a:solidFill>
                  <a:srgbClr val="FFFFFF"/>
                </a:solidFill>
              </a:uFill>
              <a:latin typeface="Literata" pitchFamily="2" charset="0"/>
            </a:endParaRPr>
          </a:p>
          <a:p>
            <a:pPr marL="171450" indent="-171450">
              <a:buFont typeface="Arial" panose="020B0604020202020204" pitchFamily="34" charset="0"/>
              <a:buChar char="•"/>
            </a:pPr>
            <a:endParaRPr lang="es-MX" sz="1200" dirty="0">
              <a:latin typeface="Literata" pitchFamily="2" charset="0"/>
            </a:endParaRPr>
          </a:p>
          <a:p>
            <a:pPr marL="171450" indent="-171450">
              <a:buFont typeface="Arial" panose="020B0604020202020204" pitchFamily="34" charset="0"/>
              <a:buChar char="•"/>
            </a:pPr>
            <a:endParaRPr lang="es-MX" sz="1200" dirty="0">
              <a:latin typeface="Literata" pitchFamily="2" charset="0"/>
            </a:endParaRPr>
          </a:p>
          <a:p>
            <a:pPr marL="171450" indent="-171450">
              <a:buFont typeface="Arial" panose="020B0604020202020204" pitchFamily="34" charset="0"/>
              <a:buChar char="•"/>
            </a:pPr>
            <a:endParaRPr lang="es-MX" sz="1200" dirty="0">
              <a:latin typeface="Literata" pitchFamily="2" charset="0"/>
            </a:endParaRPr>
          </a:p>
          <a:p>
            <a:endParaRPr lang="es-MX" sz="1200" dirty="0">
              <a:latin typeface="Literata" pitchFamily="2" charset="0"/>
            </a:endParaRPr>
          </a:p>
          <a:p>
            <a:pPr marL="95400" indent="-93960" algn="ctr">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4063500348"/>
              </p:ext>
            </p:extLst>
          </p:nvPr>
        </p:nvGraphicFramePr>
        <p:xfrm>
          <a:off x="1513080" y="7876234"/>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318694">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Raymundo Roberto</a:t>
                      </a:r>
                      <a:r>
                        <a:rPr lang="es-MX" sz="1700" b="0" strike="noStrike" spc="-1" baseline="0" dirty="0">
                          <a:solidFill>
                            <a:srgbClr val="000000"/>
                          </a:solidFill>
                          <a:uFill>
                            <a:solidFill>
                              <a:srgbClr val="FFFFFF"/>
                            </a:solidFill>
                          </a:uFill>
                          <a:latin typeface="Literata" pitchFamily="2" charset="0"/>
                        </a:rPr>
                        <a:t> Ramírez Urbina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7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355344863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16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71" name="CustomShape 4"/>
          <p:cNvSpPr/>
          <p:nvPr/>
        </p:nvSpPr>
        <p:spPr>
          <a:xfrm>
            <a:off x="1335139" y="583920"/>
            <a:ext cx="5270377" cy="707457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COORDINACIÓN INTERINSTITUCIONAL</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endParaRPr lang="es-MX" sz="1700" dirty="0">
              <a:latin typeface="Literata" pitchFamily="2" charset="0"/>
            </a:endParaRPr>
          </a:p>
          <a:p>
            <a:pPr lvl="0" algn="just"/>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Coordinar las acciones del Grupo Estatal de Prevención del Embarazo Adolescente en San Luis Potosí así como la supervisión de los informes Estatales del grupo </a:t>
            </a:r>
            <a:r>
              <a:rPr lang="es-MX" sz="1700" spc="-1" dirty="0" err="1">
                <a:solidFill>
                  <a:srgbClr val="000000"/>
                </a:solidFill>
                <a:uFill>
                  <a:solidFill>
                    <a:srgbClr val="FFFFFF"/>
                  </a:solidFill>
                </a:uFill>
                <a:latin typeface="Literata" pitchFamily="2" charset="0"/>
              </a:rPr>
              <a:t>GEPEA</a:t>
            </a:r>
            <a:r>
              <a:rPr lang="es-MX" sz="1700" spc="-1" dirty="0">
                <a:solidFill>
                  <a:srgbClr val="000000"/>
                </a:solidFill>
                <a:uFill>
                  <a:solidFill>
                    <a:srgbClr val="FFFFFF"/>
                  </a:solidFill>
                </a:uFill>
                <a:latin typeface="Literata" pitchFamily="2" charset="0"/>
              </a:rPr>
              <a:t> </a:t>
            </a:r>
            <a:r>
              <a:rPr lang="es-MX" sz="1700" spc="-1" dirty="0" err="1">
                <a:solidFill>
                  <a:srgbClr val="000000"/>
                </a:solidFill>
                <a:uFill>
                  <a:solidFill>
                    <a:srgbClr val="FFFFFF"/>
                  </a:solidFill>
                </a:uFill>
                <a:latin typeface="Literata" pitchFamily="2" charset="0"/>
              </a:rPr>
              <a:t>SLP</a:t>
            </a:r>
            <a:r>
              <a:rPr lang="es-MX" sz="1700" spc="-1" dirty="0">
                <a:solidFill>
                  <a:srgbClr val="000000"/>
                </a:solidFill>
                <a:uFill>
                  <a:solidFill>
                    <a:srgbClr val="FFFFFF"/>
                  </a:solidFill>
                </a:uFill>
                <a:latin typeface="Literata" pitchFamily="2" charset="0"/>
              </a:rPr>
              <a:t> a nivel nacional</a:t>
            </a:r>
            <a:r>
              <a:rPr lang="es-MX" sz="1700" spc="-1" dirty="0" smtClean="0">
                <a:solidFill>
                  <a:srgbClr val="000000"/>
                </a:solidFill>
                <a:uFill>
                  <a:solidFill>
                    <a:srgbClr val="FFFFFF"/>
                  </a:solidFill>
                </a:uFill>
                <a:latin typeface="Literata" pitchFamily="2" charset="0"/>
              </a:rPr>
              <a:t>.</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Coordinar las actividades de Control Interno llevados a cabo por el comité interno.</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y actualizar los primeros 10 días de cada mes ante la Comisión Estatal de Garantía de Acceso a la Información Pública  del Estado de San Luis Potosí (CEGAIP)  los formatos perteneciente a la Dirección.</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Verificar y dar seguimiento a los trabajos de la Unidad de Genero.</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Coordinar y dar seguimiento a la Coordinación de </a:t>
            </a:r>
            <a:r>
              <a:rPr lang="es-MX" sz="1700" spc="-1" dirty="0" smtClean="0">
                <a:solidFill>
                  <a:srgbClr val="000000"/>
                </a:solidFill>
                <a:uFill>
                  <a:solidFill>
                    <a:srgbClr val="FFFFFF"/>
                  </a:solidFill>
                </a:uFill>
                <a:latin typeface="Literata" pitchFamily="2" charset="0"/>
              </a:rPr>
              <a:t>Archivos.</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Coordinar y dar seguimiento a los tramites que realizan en la Oficialía Mayor del Poder Ejecutivo en cuanto a Mobiliario y Equipo de Oficina, Recursos Humanos, Materiales, Equipo de Transporte, Servicios Generales etc.</a:t>
            </a:r>
          </a:p>
          <a:p>
            <a:pPr marL="17145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Coordinar y dar seguimiento a los tramites que realizan en la Secretaria de Finanzas</a:t>
            </a:r>
            <a:r>
              <a:rPr lang="es-MX" sz="1700" spc="-1" dirty="0" smtClean="0">
                <a:solidFill>
                  <a:srgbClr val="000000"/>
                </a:solidFill>
                <a:uFill>
                  <a:solidFill>
                    <a:srgbClr val="FFFFFF"/>
                  </a:solidFill>
                </a:uFill>
                <a:latin typeface="Literata" pitchFamily="2" charset="0"/>
              </a:rPr>
              <a:t>.</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Revisar y coordinar la elaboración los Manuales de Organización y Procedimientos del Consejo Estatal de Población</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cs typeface="Arial" panose="020B0604020202020204" pitchFamily="34" charset="0"/>
            </a:endParaRPr>
          </a:p>
          <a:p>
            <a:pPr marL="171450" lvl="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cs typeface="Arial" panose="020B0604020202020204" pitchFamily="34" charset="0"/>
            </a:endParaRPr>
          </a:p>
          <a:p>
            <a:pPr marL="171450" lvl="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900" spc="-1" dirty="0">
              <a:solidFill>
                <a:srgbClr val="000000"/>
              </a:solidFill>
              <a:uFill>
                <a:solidFill>
                  <a:srgbClr val="FFFFFF"/>
                </a:solidFill>
              </a:uFill>
              <a:latin typeface="Literata" pitchFamily="2" charset="0"/>
            </a:endParaRPr>
          </a:p>
          <a:p>
            <a:pPr lvl="0"/>
            <a:endParaRPr lang="es-MX" sz="1200" spc="-1" dirty="0">
              <a:solidFill>
                <a:srgbClr val="000000"/>
              </a:solidFill>
              <a:uFill>
                <a:solidFill>
                  <a:srgbClr val="FFFFFF"/>
                </a:solidFill>
              </a:uFill>
              <a:latin typeface="Literata" pitchFamily="2" charset="0"/>
            </a:endParaRPr>
          </a:p>
          <a:p>
            <a:pPr marL="171450" indent="-171450">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440" algn="just">
              <a:lnSpc>
                <a:spcPct val="100000"/>
              </a:lnSpc>
              <a:buClr>
                <a:srgbClr val="000000"/>
              </a:buClr>
            </a:pPr>
            <a:endParaRPr lang="es-MX" sz="1200" spc="-1" dirty="0">
              <a:solidFill>
                <a:srgbClr val="000000"/>
              </a:solidFill>
              <a:uFill>
                <a:solidFill>
                  <a:srgbClr val="FFFFFF"/>
                </a:solidFill>
              </a:uFill>
              <a:latin typeface="Literata" pitchFamily="2" charset="0"/>
            </a:endParaRPr>
          </a:p>
          <a:p>
            <a:pPr marL="95400" indent="-93960" algn="ctr">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923908074"/>
              </p:ext>
            </p:extLst>
          </p:nvPr>
        </p:nvGraphicFramePr>
        <p:xfrm>
          <a:off x="1513080" y="7715173"/>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Técnico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Raymundo Roberto</a:t>
                      </a:r>
                      <a:r>
                        <a:rPr lang="es-MX" sz="1700" b="0" strike="noStrike" spc="-1" baseline="0" dirty="0">
                          <a:solidFill>
                            <a:srgbClr val="000000"/>
                          </a:solidFill>
                          <a:uFill>
                            <a:solidFill>
                              <a:srgbClr val="FFFFFF"/>
                            </a:solidFill>
                          </a:uFill>
                          <a:latin typeface="Literata" pitchFamily="2" charset="0"/>
                        </a:rPr>
                        <a:t> Ramírez Urbina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7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131889070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16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71" name="CustomShape 4"/>
          <p:cNvSpPr/>
          <p:nvPr/>
        </p:nvSpPr>
        <p:spPr>
          <a:xfrm>
            <a:off x="1528548" y="841029"/>
            <a:ext cx="5138715" cy="707457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COORDINACIÓN INTERINSTITUCIONAL</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p>
          <a:p>
            <a:pPr algn="just"/>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Gestionar la organización del Archivo a través de mecanismos que garanticen el manejo expedito y controlado de los expedientes, para su fácil localización y consulta</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algn="just"/>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cs typeface="Arial" panose="020B0604020202020204" pitchFamily="34" charset="0"/>
              </a:rPr>
              <a:t>Coordinar el registro, clasificación, organización y resguardo de los expedientes hasta cumplir su vigencia en archivo de trámite y concentración.</a:t>
            </a:r>
          </a:p>
          <a:p>
            <a:pPr algn="just"/>
            <a:endParaRPr lang="es-MX" sz="1700" spc="-1" dirty="0">
              <a:solidFill>
                <a:srgbClr val="000000"/>
              </a:solidFill>
              <a:uFill>
                <a:solidFill>
                  <a:srgbClr val="FFFFFF"/>
                </a:solidFill>
              </a:uFill>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Estas funciones son enunciativas mas no limitativas.</a:t>
            </a:r>
          </a:p>
          <a:p>
            <a:pPr algn="just"/>
            <a:endParaRPr lang="es-MX" sz="16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indent="-171450">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lvl="0"/>
            <a:endParaRPr lang="es-MX" sz="1600" spc="-1" dirty="0">
              <a:solidFill>
                <a:srgbClr val="000000"/>
              </a:solidFill>
              <a:uFill>
                <a:solidFill>
                  <a:srgbClr val="FFFFFF"/>
                </a:solidFill>
              </a:uFill>
              <a:latin typeface="Literata" pitchFamily="2" charset="0"/>
            </a:endParaRPr>
          </a:p>
          <a:p>
            <a:endParaRPr lang="es-MX" sz="1600" spc="-1" dirty="0">
              <a:solidFill>
                <a:srgbClr val="000000"/>
              </a:solidFill>
              <a:uFill>
                <a:solidFill>
                  <a:srgbClr val="FFFFFF"/>
                </a:solidFill>
              </a:uFill>
              <a:latin typeface="Literata" pitchFamily="2" charset="0"/>
            </a:endParaRPr>
          </a:p>
          <a:p>
            <a:pPr marL="1440" algn="just">
              <a:lnSpc>
                <a:spcPct val="100000"/>
              </a:lnSpc>
              <a:buClr>
                <a:srgbClr val="000000"/>
              </a:buClr>
            </a:pPr>
            <a:endParaRPr lang="es-MX" sz="1600" spc="-1" dirty="0">
              <a:solidFill>
                <a:srgbClr val="000000"/>
              </a:solidFill>
              <a:uFill>
                <a:solidFill>
                  <a:srgbClr val="FFFFFF"/>
                </a:solidFill>
              </a:uFill>
              <a:latin typeface="Literata" pitchFamily="2" charset="0"/>
            </a:endParaRPr>
          </a:p>
          <a:p>
            <a:pPr marL="95400" indent="-93960" algn="ctr">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3099593471"/>
              </p:ext>
            </p:extLst>
          </p:nvPr>
        </p:nvGraphicFramePr>
        <p:xfrm>
          <a:off x="1513080" y="7713987"/>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Técnico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Raymundo Roberto</a:t>
                      </a:r>
                      <a:r>
                        <a:rPr lang="es-MX" sz="1700" b="0" strike="noStrike" spc="-1" baseline="0" dirty="0">
                          <a:solidFill>
                            <a:srgbClr val="000000"/>
                          </a:solidFill>
                          <a:uFill>
                            <a:solidFill>
                              <a:srgbClr val="FFFFFF"/>
                            </a:solidFill>
                          </a:uFill>
                          <a:latin typeface="Literata" pitchFamily="2" charset="0"/>
                        </a:rPr>
                        <a:t> Ramírez Urbina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7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4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251251479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26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70" name="CustomShape 4"/>
          <p:cNvSpPr/>
          <p:nvPr/>
        </p:nvSpPr>
        <p:spPr>
          <a:xfrm>
            <a:off x="1335140" y="729401"/>
            <a:ext cx="5333947" cy="813917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DISEÑO GRÁFICO </a:t>
            </a:r>
            <a:endParaRPr lang="es-MX" sz="1700" b="0" strike="noStrike" spc="-1" dirty="0">
              <a:solidFill>
                <a:srgbClr val="000000"/>
              </a:solidFill>
              <a:uFill>
                <a:solidFill>
                  <a:srgbClr val="FFFFFF"/>
                </a:solidFill>
              </a:uFill>
              <a:latin typeface="Literata" pitchFamily="2" charset="0"/>
            </a:endParaRPr>
          </a:p>
          <a:p>
            <a:pPr marL="95400" indent="-94320">
              <a:lnSpc>
                <a:spcPct val="100000"/>
              </a:lnSpc>
            </a:pPr>
            <a:r>
              <a:rPr lang="es-MX" sz="1700" b="1" i="1" strike="noStrike" spc="-1" dirty="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4320">
              <a:lnSpc>
                <a:spcPct val="100000"/>
              </a:lnSpc>
            </a:pPr>
            <a:endParaRPr lang="es-MX" sz="1700" b="0" strike="noStrike" spc="-1" dirty="0">
              <a:solidFill>
                <a:srgbClr val="000000"/>
              </a:solidFill>
              <a:uFill>
                <a:solidFill>
                  <a:srgbClr val="FFFFFF"/>
                </a:solidFill>
              </a:uFill>
              <a:latin typeface="Literata" pitchFamily="2" charset="0"/>
            </a:endParaRPr>
          </a:p>
          <a:p>
            <a:r>
              <a:rPr lang="es-ES" sz="1700" dirty="0">
                <a:latin typeface="Literata" pitchFamily="2" charset="0"/>
              </a:rPr>
              <a:t>Diseñar y producir proyectos, que incorporen los criterios del manual de identidad de Gobierno del Estado de San Luis Potosí y del Consejo Estatal de Población.</a:t>
            </a:r>
            <a:endParaRPr lang="es-MX" sz="1700" dirty="0">
              <a:latin typeface="Literata" pitchFamily="2" charset="0"/>
            </a:endParaRPr>
          </a:p>
          <a:p>
            <a:pPr marL="95400" indent="-94320">
              <a:lnSpc>
                <a:spcPct val="100000"/>
              </a:lnSpc>
            </a:pP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r>
              <a:rPr lang="es-MX" sz="1700" b="1" i="1" strike="noStrike" spc="-1" dirty="0">
                <a:solidFill>
                  <a:srgbClr val="000000"/>
                </a:solidFill>
                <a:uFill>
                  <a:solidFill>
                    <a:srgbClr val="FFFFFF"/>
                  </a:solidFill>
                </a:uFill>
                <a:latin typeface="Literata" pitchFamily="2" charset="0"/>
                <a:ea typeface="DejaVu Sans"/>
              </a:rPr>
              <a:t>FUNCIONES</a:t>
            </a: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ES" sz="1700" dirty="0">
                <a:latin typeface="Literata" pitchFamily="2" charset="0"/>
              </a:rPr>
              <a:t>Diseñar, editar y producir material gráfico informativo que contribuya a la formación de una sólida Cultura Demográfica.</a:t>
            </a:r>
            <a:endParaRPr lang="es-MX" sz="1700" dirty="0">
              <a:latin typeface="Literata" pitchFamily="2" charset="0"/>
            </a:endParaRPr>
          </a:p>
          <a:p>
            <a:pPr algn="just"/>
            <a:endParaRPr lang="es-MX" sz="1700" dirty="0">
              <a:latin typeface="Literata" pitchFamily="2" charset="0"/>
            </a:endParaRPr>
          </a:p>
          <a:p>
            <a:pPr marL="171450" lvl="0" indent="-171450" algn="just">
              <a:buFont typeface="Arial" panose="020B0604020202020204" pitchFamily="34" charset="0"/>
              <a:buChar char="•"/>
            </a:pPr>
            <a:r>
              <a:rPr lang="es-ES" sz="1700" dirty="0">
                <a:latin typeface="Literata" pitchFamily="2" charset="0"/>
              </a:rPr>
              <a:t>Diseñar y producir, lonas, posters, folletos, postales web, etiquetas, personificadores, para difusión y promoción de eventos institucionales, así como material de apoyo.</a:t>
            </a:r>
            <a:endParaRPr lang="es-MX" sz="1700" dirty="0">
              <a:latin typeface="Literata" pitchFamily="2" charset="0"/>
            </a:endParaRPr>
          </a:p>
          <a:p>
            <a:pPr algn="just"/>
            <a:endParaRPr lang="es-MX" sz="1700" dirty="0">
              <a:latin typeface="Literata" pitchFamily="2" charset="0"/>
            </a:endParaRPr>
          </a:p>
          <a:p>
            <a:pPr marL="171450" lvl="0" indent="-171450" algn="just">
              <a:buFont typeface="Arial" panose="020B0604020202020204" pitchFamily="34" charset="0"/>
              <a:buChar char="•"/>
            </a:pPr>
            <a:r>
              <a:rPr lang="es-ES" sz="1700" dirty="0">
                <a:latin typeface="Literata" pitchFamily="2" charset="0"/>
              </a:rPr>
              <a:t>Diseñar imágenes para la página electrónica del Consejo Estatal de Población y contenido para difusión en redes sociales.</a:t>
            </a:r>
            <a:endParaRPr lang="es-MX" sz="1700" dirty="0">
              <a:latin typeface="Literata" pitchFamily="2" charset="0"/>
            </a:endParaRPr>
          </a:p>
          <a:p>
            <a:pPr algn="just"/>
            <a:endParaRPr lang="es-MX" sz="1700" dirty="0">
              <a:latin typeface="Literata" pitchFamily="2" charset="0"/>
            </a:endParaRPr>
          </a:p>
          <a:p>
            <a:pPr marL="171450" lvl="0" indent="-171450" algn="just">
              <a:buFont typeface="Arial" panose="020B0604020202020204" pitchFamily="34" charset="0"/>
              <a:buChar char="•"/>
            </a:pPr>
            <a:r>
              <a:rPr lang="es-ES" sz="1700" dirty="0">
                <a:latin typeface="Literata" pitchFamily="2" charset="0"/>
              </a:rPr>
              <a:t>Diseñar y producir medios gráficos y digitales, para campaña programada anualmente como el Día Mundial de la Población y demás del calendario demográfico</a:t>
            </a:r>
            <a:r>
              <a:rPr lang="es-ES" sz="1700" dirty="0" smtClean="0">
                <a:latin typeface="Literata" pitchFamily="2" charset="0"/>
              </a:rPr>
              <a:t>.</a:t>
            </a:r>
          </a:p>
          <a:p>
            <a:pPr marL="171450" lvl="0" indent="-171450" algn="just">
              <a:buFont typeface="Arial" panose="020B0604020202020204" pitchFamily="34" charset="0"/>
              <a:buChar char="•"/>
            </a:pPr>
            <a:endParaRPr lang="es-ES" sz="1700" dirty="0">
              <a:latin typeface="Literata" pitchFamily="2" charset="0"/>
            </a:endParaRPr>
          </a:p>
          <a:p>
            <a:pPr marL="171450" lvl="0" indent="-171450" algn="just">
              <a:buFont typeface="Arial" panose="020B0604020202020204" pitchFamily="34" charset="0"/>
              <a:buChar char="•"/>
            </a:pPr>
            <a:r>
              <a:rPr lang="es-ES" sz="1700" dirty="0">
                <a:latin typeface="Literata" pitchFamily="2" charset="0"/>
              </a:rPr>
              <a:t>Diseñar y producir medios gráficos para las publicaciones editoriales que realice el Consejo Estatal de Población.</a:t>
            </a:r>
          </a:p>
          <a:p>
            <a:pPr marL="171450" lvl="0" indent="-171450" algn="just">
              <a:buFont typeface="Arial" panose="020B0604020202020204" pitchFamily="34" charset="0"/>
              <a:buChar char="•"/>
            </a:pPr>
            <a:endParaRPr lang="es-ES" sz="1700" dirty="0">
              <a:latin typeface="Literata" pitchFamily="2" charset="0"/>
            </a:endParaRPr>
          </a:p>
          <a:p>
            <a:pPr lvl="0" algn="just"/>
            <a:endParaRPr lang="es-ES" sz="1700" dirty="0" smtClean="0">
              <a:latin typeface="Literata" pitchFamily="2" charset="0"/>
            </a:endParaRPr>
          </a:p>
          <a:p>
            <a:pPr marL="171450" lvl="0" indent="-171450" algn="just">
              <a:buFont typeface="Arial" panose="020B0604020202020204" pitchFamily="34" charset="0"/>
              <a:buChar char="•"/>
            </a:pPr>
            <a:endParaRPr lang="es-MX" sz="1600" dirty="0">
              <a:latin typeface="Literata" pitchFamily="2" charset="0"/>
            </a:endParaRPr>
          </a:p>
          <a:p>
            <a:pPr algn="just"/>
            <a:endParaRPr lang="es-MX" sz="1900" dirty="0">
              <a:latin typeface="Literata" pitchFamily="2" charset="0"/>
            </a:endParaRPr>
          </a:p>
          <a:p>
            <a:pPr marL="1080" algn="just">
              <a:lnSpc>
                <a:spcPct val="100000"/>
              </a:lnSpc>
            </a:pPr>
            <a:endParaRPr lang="es-MX" sz="1900" b="0" strike="noStrike" spc="-1" dirty="0">
              <a:solidFill>
                <a:srgbClr val="000000"/>
              </a:solidFill>
              <a:uFill>
                <a:solidFill>
                  <a:srgbClr val="FFFFFF"/>
                </a:solidFill>
              </a:uFill>
              <a:latin typeface="Literata" pitchFamily="2" charset="0"/>
            </a:endParaRPr>
          </a:p>
          <a:p>
            <a:endParaRPr lang="es-MX" sz="1200" b="0" strike="noStrike" spc="-1" dirty="0">
              <a:solidFill>
                <a:srgbClr val="000000"/>
              </a:solidFill>
              <a:uFill>
                <a:solidFill>
                  <a:srgbClr val="FFFFFF"/>
                </a:solidFill>
              </a:uFill>
              <a:latin typeface="Literata" pitchFamily="2" charset="0"/>
            </a:endParaRPr>
          </a:p>
          <a:p>
            <a:pPr marL="17253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Literata" pitchFamily="2" charset="0"/>
            </a:endParaRPr>
          </a:p>
        </p:txBody>
      </p:sp>
      <p:sp>
        <p:nvSpPr>
          <p:cNvPr id="269"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2" name="Tabla 1">
            <a:extLst>
              <a:ext uri="{FF2B5EF4-FFF2-40B4-BE49-F238E27FC236}">
                <a16:creationId xmlns:a16="http://schemas.microsoft.com/office/drawing/2014/main" xmlns="" id="{E800873E-D8E2-BA8F-3E26-B92A5DB6258E}"/>
              </a:ext>
            </a:extLst>
          </p:cNvPr>
          <p:cNvGraphicFramePr>
            <a:graphicFrameLocks noGrp="1"/>
          </p:cNvGraphicFramePr>
          <p:nvPr>
            <p:extLst>
              <p:ext uri="{D42A27DB-BD31-4B8C-83A1-F6EECF244321}">
                <p14:modId xmlns:p14="http://schemas.microsoft.com/office/powerpoint/2010/main" val="2212095046"/>
              </p:ext>
            </p:extLst>
          </p:nvPr>
        </p:nvGraphicFramePr>
        <p:xfrm>
          <a:off x="1478350" y="7799049"/>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0"/>
            <a:ext cx="1335140" cy="9144793"/>
          </a:xfrm>
          <a:prstGeom prst="rect">
            <a:avLst/>
          </a:prstGeom>
        </p:spPr>
      </p:pic>
      <p:sp>
        <p:nvSpPr>
          <p:cNvPr id="273" name="Line 2"/>
          <p:cNvSpPr/>
          <p:nvPr/>
        </p:nvSpPr>
        <p:spPr>
          <a:xfrm>
            <a:off x="0" y="52344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75" name="CustomShape 4"/>
          <p:cNvSpPr/>
          <p:nvPr/>
        </p:nvSpPr>
        <p:spPr>
          <a:xfrm>
            <a:off x="1335140" y="835859"/>
            <a:ext cx="5333948" cy="4565873"/>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trike="noStrike" spc="-1" dirty="0" smtClean="0">
                <a:solidFill>
                  <a:srgbClr val="000000"/>
                </a:solidFill>
                <a:uFill>
                  <a:solidFill>
                    <a:srgbClr val="FFFFFF"/>
                  </a:solidFill>
                </a:uFill>
                <a:latin typeface="Literata" pitchFamily="2" charset="0"/>
                <a:ea typeface="DejaVu Sans"/>
              </a:rPr>
              <a:t>DISEÑO </a:t>
            </a:r>
            <a:r>
              <a:rPr lang="es-MX" sz="1700" b="1" i="1" strike="noStrike" spc="-1" dirty="0">
                <a:solidFill>
                  <a:srgbClr val="000000"/>
                </a:solidFill>
                <a:uFill>
                  <a:solidFill>
                    <a:srgbClr val="FFFFFF"/>
                  </a:solidFill>
                </a:uFill>
                <a:latin typeface="Literata" pitchFamily="2" charset="0"/>
                <a:ea typeface="DejaVu Sans"/>
              </a:rPr>
              <a:t>GRÁFICO  </a:t>
            </a:r>
            <a:endParaRPr lang="es-MX" sz="1700" b="0" strike="noStrike" spc="-1" dirty="0">
              <a:solidFill>
                <a:srgbClr val="000000"/>
              </a:solidFill>
              <a:uFill>
                <a:solidFill>
                  <a:srgbClr val="FFFFFF"/>
                </a:solidFill>
              </a:uFill>
              <a:latin typeface="Literata" pitchFamily="2" charset="0"/>
            </a:endParaRPr>
          </a:p>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a:t>
            </a:r>
            <a:r>
              <a:rPr lang="es-MX" sz="1700" b="1" i="1" strike="noStrike" spc="-1" dirty="0" smtClean="0">
                <a:solidFill>
                  <a:srgbClr val="000000"/>
                </a:solidFill>
                <a:uFill>
                  <a:solidFill>
                    <a:srgbClr val="FFFFFF"/>
                  </a:solidFill>
                </a:uFill>
                <a:latin typeface="Literata" pitchFamily="2" charset="0"/>
                <a:ea typeface="DejaVu Sans"/>
              </a:rPr>
              <a:t>CONTINÚA)</a:t>
            </a:r>
          </a:p>
          <a:p>
            <a:pPr lvl="0" algn="just"/>
            <a:endParaRPr lang="es-ES" sz="1700" dirty="0">
              <a:latin typeface="Literata" pitchFamily="2" charset="0"/>
            </a:endParaRPr>
          </a:p>
          <a:p>
            <a:pPr marL="171450" indent="-171450" algn="just">
              <a:buFont typeface="Arial" panose="020B0604020202020204" pitchFamily="34" charset="0"/>
              <a:buChar char="•"/>
            </a:pPr>
            <a:r>
              <a:rPr lang="es-ES" sz="1700" dirty="0">
                <a:latin typeface="Literata" pitchFamily="2" charset="0"/>
              </a:rPr>
              <a:t>Diseño y producción de material gráfico y didáctico necesario para su utilización en talleres y capacitaciones</a:t>
            </a:r>
            <a:r>
              <a:rPr lang="es-ES" sz="1700" dirty="0" smtClean="0">
                <a:latin typeface="Literata" pitchFamily="2" charset="0"/>
              </a:rPr>
              <a:t>.</a:t>
            </a:r>
          </a:p>
          <a:p>
            <a:pPr marL="171450" indent="-171450" algn="just">
              <a:buFont typeface="Arial" panose="020B0604020202020204" pitchFamily="34" charset="0"/>
              <a:buChar char="•"/>
            </a:pPr>
            <a:endParaRPr lang="es-ES" sz="1700" dirty="0">
              <a:latin typeface="Literata" pitchFamily="2" charset="0"/>
            </a:endParaRPr>
          </a:p>
          <a:p>
            <a:pPr marL="171450" lvl="0" indent="-171450" algn="just">
              <a:buFont typeface="Arial" panose="020B0604020202020204" pitchFamily="34" charset="0"/>
              <a:buChar char="•"/>
            </a:pPr>
            <a:r>
              <a:rPr lang="es-ES" sz="1700" dirty="0">
                <a:latin typeface="Literata" pitchFamily="2" charset="0"/>
              </a:rPr>
              <a:t>Coordinar el montaje de mamparas para exposiciones que realice el Consejo Estatal de Población</a:t>
            </a:r>
            <a:r>
              <a:rPr lang="es-ES" sz="1700" dirty="0" smtClean="0">
                <a:latin typeface="Literata" pitchFamily="2" charset="0"/>
              </a:rPr>
              <a:t>.</a:t>
            </a:r>
            <a:endParaRPr lang="es-MX" sz="1700" dirty="0" smtClean="0">
              <a:latin typeface="Literata" pitchFamily="2" charset="0"/>
            </a:endParaRPr>
          </a:p>
          <a:p>
            <a:pPr algn="just"/>
            <a:endParaRPr lang="es-MX" sz="1700" dirty="0">
              <a:latin typeface="Literata" pitchFamily="2" charset="0"/>
            </a:endParaRPr>
          </a:p>
          <a:p>
            <a:pPr marL="171450" lvl="0" indent="-171450" algn="just">
              <a:buFont typeface="Arial" panose="020B0604020202020204" pitchFamily="34" charset="0"/>
              <a:buChar char="•"/>
            </a:pPr>
            <a:r>
              <a:rPr lang="es-ES" sz="1700" dirty="0">
                <a:latin typeface="Literata" pitchFamily="2" charset="0"/>
              </a:rPr>
              <a:t>Apoyar en la adaptación de recursos gráficos para la difusión de diferentes campañas nacionales y estatales.</a:t>
            </a:r>
            <a:endParaRPr lang="es-MX" sz="1700" dirty="0">
              <a:latin typeface="Literata" pitchFamily="2" charset="0"/>
            </a:endParaRPr>
          </a:p>
          <a:p>
            <a:pPr algn="just"/>
            <a:endParaRPr lang="es-MX" sz="1700" dirty="0">
              <a:latin typeface="Literata" pitchFamily="2" charset="0"/>
            </a:endParaRPr>
          </a:p>
          <a:p>
            <a:pPr marL="171450" lvl="0" indent="-171450" algn="just">
              <a:buFont typeface="Arial" panose="020B0604020202020204" pitchFamily="34" charset="0"/>
              <a:buChar char="•"/>
            </a:pPr>
            <a:r>
              <a:rPr lang="es-ES" sz="1700" dirty="0">
                <a:latin typeface="Literata" pitchFamily="2" charset="0"/>
              </a:rPr>
              <a:t>Apoyar en la gestión, organización y logística de los diferentes eventos organizados o apoyados por el Consejo Estatal de Población.</a:t>
            </a:r>
            <a:endParaRPr lang="es-MX" sz="1700" dirty="0">
              <a:latin typeface="Literata" pitchFamily="2" charset="0"/>
            </a:endParaRPr>
          </a:p>
          <a:p>
            <a:pPr algn="just"/>
            <a:endParaRPr lang="es-MX" sz="1700" b="0" strike="noStrike" spc="-1" dirty="0">
              <a:solidFill>
                <a:srgbClr val="000000"/>
              </a:solidFill>
              <a:uFill>
                <a:solidFill>
                  <a:srgbClr val="FFFFFF"/>
                </a:solidFill>
              </a:uFill>
              <a:latin typeface="Literata" pitchFamily="2" charset="0"/>
            </a:endParaRPr>
          </a:p>
          <a:p>
            <a:pPr marL="171450" indent="-171450" algn="just">
              <a:lnSpc>
                <a:spcPct val="100000"/>
              </a:lnSpc>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Estas funciones son enunciativas mas no limitativas.</a:t>
            </a:r>
            <a:endParaRPr lang="es-MX" sz="1700" b="0" strike="noStrike" spc="-1" dirty="0">
              <a:solidFill>
                <a:srgbClr val="000000"/>
              </a:solidFill>
              <a:uFill>
                <a:solidFill>
                  <a:srgbClr val="FFFFFF"/>
                </a:solidFill>
              </a:uFill>
              <a:latin typeface="Literata" pitchFamily="2" charset="0"/>
            </a:endParaRPr>
          </a:p>
          <a:p>
            <a:pPr algn="just">
              <a:lnSpc>
                <a:spcPct val="100000"/>
              </a:lnSpc>
            </a:pPr>
            <a:endParaRPr lang="es-MX" sz="1700" b="0" strike="noStrike" spc="-1" dirty="0">
              <a:solidFill>
                <a:srgbClr val="000000"/>
              </a:solidFill>
              <a:uFill>
                <a:solidFill>
                  <a:srgbClr val="FFFFFF"/>
                </a:solidFill>
              </a:uFill>
              <a:latin typeface="Literata" pitchFamily="2" charset="0"/>
            </a:endParaRPr>
          </a:p>
          <a:p>
            <a:pPr algn="just">
              <a:lnSpc>
                <a:spcPct val="100000"/>
              </a:lnSpc>
            </a:pPr>
            <a:endParaRPr lang="es-MX" sz="1700" b="0" strike="noStrike" spc="-1" dirty="0">
              <a:solidFill>
                <a:srgbClr val="000000"/>
              </a:solidFill>
              <a:uFill>
                <a:solidFill>
                  <a:srgbClr val="FFFFFF"/>
                </a:solidFill>
              </a:uFill>
              <a:latin typeface="Literata" pitchFamily="2" charset="0"/>
            </a:endParaRPr>
          </a:p>
          <a:p>
            <a:pPr algn="just">
              <a:lnSpc>
                <a:spcPct val="100000"/>
              </a:lnSpc>
            </a:pPr>
            <a:endParaRPr lang="es-MX" sz="19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9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p:txBody>
      </p:sp>
      <p:sp>
        <p:nvSpPr>
          <p:cNvPr id="274" name="CustomShape 3"/>
          <p:cNvSpPr/>
          <p:nvPr/>
        </p:nvSpPr>
        <p:spPr>
          <a:xfrm>
            <a:off x="76320" y="6624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2" name="Tabla 1">
            <a:extLst>
              <a:ext uri="{FF2B5EF4-FFF2-40B4-BE49-F238E27FC236}">
                <a16:creationId xmlns:a16="http://schemas.microsoft.com/office/drawing/2014/main" xmlns="" id="{7773C290-2AAD-35FA-77F6-F5D07670F39E}"/>
              </a:ext>
            </a:extLst>
          </p:cNvPr>
          <p:cNvGraphicFramePr>
            <a:graphicFrameLocks noGrp="1"/>
          </p:cNvGraphicFramePr>
          <p:nvPr>
            <p:extLst>
              <p:ext uri="{D42A27DB-BD31-4B8C-83A1-F6EECF244321}">
                <p14:modId xmlns:p14="http://schemas.microsoft.com/office/powerpoint/2010/main" val="834369300"/>
              </p:ext>
            </p:extLst>
          </p:nvPr>
        </p:nvGraphicFramePr>
        <p:xfrm>
          <a:off x="1478350" y="7714384"/>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26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70" name="CustomShape 4"/>
          <p:cNvSpPr/>
          <p:nvPr/>
        </p:nvSpPr>
        <p:spPr>
          <a:xfrm>
            <a:off x="1433014" y="827400"/>
            <a:ext cx="5236073" cy="8485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ea typeface="DejaVu Sans"/>
              </a:rPr>
              <a:t>RELACIONES PÚBLICAS</a:t>
            </a: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r>
              <a:rPr lang="es-MX" sz="1700" b="1" i="1" strike="noStrike" spc="-1" dirty="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algn="just"/>
            <a:r>
              <a:rPr lang="es-ES" sz="1700" dirty="0">
                <a:latin typeface="Literata" pitchFamily="2" charset="0"/>
              </a:rPr>
              <a:t>Crear un entrono de confianza y consolidarla para lograr las metas de trabajo que se centran en la imagen de la dependencia, así como desarrollar las estrategias que sean necesarias para el funcionamiento de la misma.</a:t>
            </a:r>
            <a:endParaRPr lang="es-MX" sz="1700" b="0" strike="noStrike" spc="-1" dirty="0">
              <a:uFill>
                <a:solidFill>
                  <a:srgbClr val="FFFFFF"/>
                </a:solidFill>
              </a:uFill>
              <a:latin typeface="Literata" pitchFamily="2" charset="0"/>
            </a:endParaRPr>
          </a:p>
          <a:p>
            <a:pPr marL="95400" indent="-94320" algn="just">
              <a:lnSpc>
                <a:spcPct val="100000"/>
              </a:lnSpc>
            </a:pPr>
            <a:endParaRPr lang="es-MX" sz="1700" b="1" i="1" strike="noStrike" spc="-1" dirty="0">
              <a:solidFill>
                <a:srgbClr val="000000"/>
              </a:solidFill>
              <a:uFill>
                <a:solidFill>
                  <a:srgbClr val="FFFFFF"/>
                </a:solidFill>
              </a:uFill>
              <a:latin typeface="Literata" pitchFamily="2" charset="0"/>
              <a:ea typeface="DejaVu Sans"/>
            </a:endParaRPr>
          </a:p>
          <a:p>
            <a:pPr marL="95400" indent="-94320" algn="just">
              <a:lnSpc>
                <a:spcPct val="100000"/>
              </a:lnSpc>
            </a:pPr>
            <a:r>
              <a:rPr lang="es-MX" sz="1700" b="1" i="1" strike="noStrike" spc="-1" dirty="0">
                <a:solidFill>
                  <a:srgbClr val="000000"/>
                </a:solidFill>
                <a:uFill>
                  <a:solidFill>
                    <a:srgbClr val="FFFFFF"/>
                  </a:solidFill>
                </a:uFill>
                <a:latin typeface="Literata" pitchFamily="2" charset="0"/>
                <a:ea typeface="DejaVu Sans"/>
              </a:rPr>
              <a:t>FUNCIONES</a:t>
            </a: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Asistir a la Secretaría Técnica del Consejo Estatal de Población en las reuniones del Consejo de Administración.</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Asistir a las áreas del Consejo en el seguimiento de los diversos comités, sistemas y grupos de trabajo de los que el Consejo forma parte.</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Colaborar en la difusión las actividades, eventos y materiales realizados por el Consejo Estatal de Población.</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Dar seguimiento a las instrucciones del Coordinador Interinstitucional del Consejo Estatal de Población.</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Diseñar un programa de eventos con entidades públicas y privadas, que preserve y fortalezca la imagen del Consejo Estatal de Población</a:t>
            </a:r>
            <a:r>
              <a:rPr lang="es-MX" sz="1700" dirty="0" smtClean="0">
                <a:latin typeface="Literata" pitchFamily="2" charset="0"/>
              </a:rPr>
              <a:t>.</a:t>
            </a:r>
          </a:p>
          <a:p>
            <a:pPr marL="171450" lvl="0" indent="-171450" algn="just">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Organizar y coordinar eventos que promueva el Consejo Estatal de Población.</a:t>
            </a:r>
          </a:p>
          <a:p>
            <a:pPr algn="just"/>
            <a:endParaRPr lang="es-MX" sz="1600" dirty="0">
              <a:latin typeface="Literata" pitchFamily="2" charset="0"/>
            </a:endParaRPr>
          </a:p>
        </p:txBody>
      </p:sp>
      <p:sp>
        <p:nvSpPr>
          <p:cNvPr id="269"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2" name="Tabla 1">
            <a:extLst>
              <a:ext uri="{FF2B5EF4-FFF2-40B4-BE49-F238E27FC236}">
                <a16:creationId xmlns:a16="http://schemas.microsoft.com/office/drawing/2014/main" xmlns="" id="{64BC1180-E3A5-B8D4-E52D-3AC3337CA9AF}"/>
              </a:ext>
            </a:extLst>
          </p:cNvPr>
          <p:cNvGraphicFramePr>
            <a:graphicFrameLocks noGrp="1"/>
          </p:cNvGraphicFramePr>
          <p:nvPr>
            <p:extLst>
              <p:ext uri="{D42A27DB-BD31-4B8C-83A1-F6EECF244321}">
                <p14:modId xmlns:p14="http://schemas.microsoft.com/office/powerpoint/2010/main" val="1365662301"/>
              </p:ext>
            </p:extLst>
          </p:nvPr>
        </p:nvGraphicFramePr>
        <p:xfrm>
          <a:off x="1478350" y="7714384"/>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baseline="0" dirty="0">
                          <a:solidFill>
                            <a:srgbClr val="000000"/>
                          </a:solidFill>
                          <a:uFill>
                            <a:solidFill>
                              <a:srgbClr val="FFFFFF"/>
                            </a:solidFill>
                          </a:uFill>
                          <a:latin typeface="Literata" pitchFamily="2" charset="0"/>
                        </a:rPr>
                        <a:t> </a:t>
                      </a: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extLst>
      <p:ext uri="{BB962C8B-B14F-4D97-AF65-F5344CB8AC3E}">
        <p14:creationId xmlns:p14="http://schemas.microsoft.com/office/powerpoint/2010/main" val="273300013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26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70" name="CustomShape 4"/>
          <p:cNvSpPr/>
          <p:nvPr/>
        </p:nvSpPr>
        <p:spPr>
          <a:xfrm>
            <a:off x="1335140" y="669240"/>
            <a:ext cx="5285793" cy="700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ea typeface="DejaVu Sans"/>
              </a:rPr>
              <a:t>RELACIONES PÚBLICAS</a:t>
            </a:r>
            <a:r>
              <a:rPr lang="es-MX" sz="1700" b="1" i="1" strike="noStrike" spc="-1" dirty="0">
                <a:solidFill>
                  <a:srgbClr val="000000"/>
                </a:solidFill>
                <a:uFill>
                  <a:solidFill>
                    <a:srgbClr val="FFFFFF"/>
                  </a:solidFill>
                </a:uFill>
                <a:latin typeface="Literata" pitchFamily="2" charset="0"/>
                <a:ea typeface="DejaVu Sans"/>
              </a:rPr>
              <a:t> </a:t>
            </a:r>
          </a:p>
          <a:p>
            <a:pPr marL="95400" indent="-94320" algn="ctr">
              <a:lnSpc>
                <a:spcPct val="100000"/>
              </a:lnSpc>
            </a:pPr>
            <a:r>
              <a:rPr lang="es-MX" sz="1700" b="1" i="1" spc="-1" dirty="0">
                <a:solidFill>
                  <a:srgbClr val="000000"/>
                </a:solidFill>
                <a:uFill>
                  <a:solidFill>
                    <a:srgbClr val="FFFFFF"/>
                  </a:solidFill>
                </a:uFill>
                <a:latin typeface="Literata" pitchFamily="2" charset="0"/>
              </a:rPr>
              <a:t>(</a:t>
            </a:r>
            <a:r>
              <a:rPr lang="es-MX" sz="1700" b="1" i="1" spc="-1" dirty="0" smtClean="0">
                <a:solidFill>
                  <a:srgbClr val="000000"/>
                </a:solidFill>
                <a:uFill>
                  <a:solidFill>
                    <a:srgbClr val="FFFFFF"/>
                  </a:solidFill>
                </a:uFill>
                <a:latin typeface="Literata" pitchFamily="2" charset="0"/>
              </a:rPr>
              <a:t>CONTINÚA)</a:t>
            </a:r>
          </a:p>
          <a:p>
            <a:pPr marL="95400" indent="-94320" algn="ctr">
              <a:lnSpc>
                <a:spcPct val="100000"/>
              </a:lnSpc>
            </a:pPr>
            <a:endParaRPr lang="es-MX" sz="1700" dirty="0" smtClean="0">
              <a:latin typeface="Literata" pitchFamily="2" charset="0"/>
            </a:endParaRPr>
          </a:p>
          <a:p>
            <a:pPr marL="171450" indent="-171450" algn="just">
              <a:buFont typeface="Arial" panose="020B0604020202020204" pitchFamily="34" charset="0"/>
              <a:buChar char="•"/>
            </a:pPr>
            <a:r>
              <a:rPr lang="es-MX" sz="1700" dirty="0">
                <a:latin typeface="Literata" pitchFamily="2" charset="0"/>
              </a:rPr>
              <a:t>Formular y mantener actualizado el directorio de servidores públicos municipales y estatales, así como de organismos públicos y privados relacionados con medios de comunicación y personalidades de la sociedad civil</a:t>
            </a:r>
            <a:r>
              <a:rPr lang="es-MX" sz="1700" dirty="0" smtClean="0">
                <a:latin typeface="Literata" pitchFamily="2" charset="0"/>
              </a:rPr>
              <a:t>.</a:t>
            </a:r>
          </a:p>
          <a:p>
            <a:pPr marL="17145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Elaborar y poner a consideración de la Dirección General el programa para la atención de invitados especiales</a:t>
            </a:r>
            <a:r>
              <a:rPr lang="es-MX" sz="1700" dirty="0" smtClean="0">
                <a:latin typeface="Literata" pitchFamily="2" charset="0"/>
              </a:rPr>
              <a:t>.</a:t>
            </a:r>
            <a:endParaRPr lang="es-MX" sz="1700" dirty="0">
              <a:latin typeface="Literata" pitchFamily="2" charset="0"/>
            </a:endParaRP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Establecer relaciones de coordinación con los medios comunicación, dependencias federales, estatales, municipales, organizaciones de la sociedad civil, para la promoción de las acciones y programas del Consejo Estatal de Población.</a:t>
            </a: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Clasificar información de manera sistematizada que permita proporcionar respuestas oportunas sobre eventos, programas, directorios y demás acciones de interés del Consejo Estatal de Población</a:t>
            </a:r>
            <a:r>
              <a:rPr lang="es-MX" sz="1700" dirty="0" smtClean="0">
                <a:latin typeface="Literata" pitchFamily="2" charset="0"/>
              </a:rPr>
              <a:t>.</a:t>
            </a:r>
          </a:p>
          <a:p>
            <a:pPr lvl="0" algn="just"/>
            <a:endParaRPr lang="es-MX" sz="1700" dirty="0" smtClean="0">
              <a:latin typeface="Literata" pitchFamily="2" charset="0"/>
            </a:endParaRPr>
          </a:p>
          <a:p>
            <a:pPr marL="171450" lvl="0" indent="-171450" algn="just">
              <a:buFont typeface="Arial" panose="020B0604020202020204" pitchFamily="34" charset="0"/>
              <a:buChar char="•"/>
            </a:pPr>
            <a:r>
              <a:rPr lang="es-MX" sz="1700" dirty="0">
                <a:latin typeface="Literata"/>
              </a:rPr>
              <a:t>Enlace con los titulares de las dependencias y </a:t>
            </a:r>
            <a:r>
              <a:rPr lang="es-MX" sz="1700" dirty="0" smtClean="0">
                <a:latin typeface="Literata"/>
              </a:rPr>
              <a:t>entidades.</a:t>
            </a:r>
            <a:endParaRPr lang="es-MX" sz="1700" dirty="0">
              <a:latin typeface="Literata"/>
            </a:endParaRPr>
          </a:p>
          <a:p>
            <a:pPr lvl="0" algn="just"/>
            <a:endParaRPr lang="es-MX" sz="1700" dirty="0">
              <a:latin typeface="Literata"/>
            </a:endParaRPr>
          </a:p>
          <a:p>
            <a:pPr marL="171450" lvl="0" indent="-171450" algn="just">
              <a:buFont typeface="Arial" panose="020B0604020202020204" pitchFamily="34" charset="0"/>
              <a:buChar char="•"/>
            </a:pPr>
            <a:r>
              <a:rPr lang="es-MX" sz="1700" dirty="0">
                <a:latin typeface="Literata"/>
              </a:rPr>
              <a:t>Fortalecer, a través de la comunicación, los vínculos entre la sociedad civil y el Gobierno Federal, Estatal, Municipal y otros.</a:t>
            </a:r>
          </a:p>
          <a:p>
            <a:pPr lvl="0" algn="just"/>
            <a:endParaRPr lang="es-MX" sz="1700" dirty="0">
              <a:latin typeface="Literata"/>
            </a:endParaRPr>
          </a:p>
          <a:p>
            <a:pPr lvl="0" algn="just"/>
            <a:endParaRPr lang="es-MX" sz="1600" b="0" strike="noStrike" spc="-1" dirty="0">
              <a:solidFill>
                <a:srgbClr val="000000"/>
              </a:solidFill>
              <a:uFill>
                <a:solidFill>
                  <a:srgbClr val="FFFFFF"/>
                </a:solidFill>
              </a:uFill>
              <a:latin typeface="Literata" pitchFamily="2" charset="0"/>
            </a:endParaRPr>
          </a:p>
        </p:txBody>
      </p:sp>
      <p:sp>
        <p:nvSpPr>
          <p:cNvPr id="269"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4" name="Tabla 3">
            <a:extLst>
              <a:ext uri="{FF2B5EF4-FFF2-40B4-BE49-F238E27FC236}">
                <a16:creationId xmlns:a16="http://schemas.microsoft.com/office/drawing/2014/main" xmlns="" id="{20F51751-9AF0-F741-9356-0475A06457CC}"/>
              </a:ext>
            </a:extLst>
          </p:cNvPr>
          <p:cNvGraphicFramePr>
            <a:graphicFrameLocks noGrp="1"/>
          </p:cNvGraphicFramePr>
          <p:nvPr>
            <p:extLst>
              <p:ext uri="{D42A27DB-BD31-4B8C-83A1-F6EECF244321}">
                <p14:modId xmlns:p14="http://schemas.microsoft.com/office/powerpoint/2010/main" val="208988987"/>
              </p:ext>
            </p:extLst>
          </p:nvPr>
        </p:nvGraphicFramePr>
        <p:xfrm>
          <a:off x="1570531" y="7902997"/>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extLst>
      <p:ext uri="{BB962C8B-B14F-4D97-AF65-F5344CB8AC3E}">
        <p14:creationId xmlns:p14="http://schemas.microsoft.com/office/powerpoint/2010/main" val="65114981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26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70" name="CustomShape 4"/>
          <p:cNvSpPr/>
          <p:nvPr/>
        </p:nvSpPr>
        <p:spPr>
          <a:xfrm>
            <a:off x="1335140" y="669240"/>
            <a:ext cx="5285793" cy="700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ea typeface="DejaVu Sans"/>
              </a:rPr>
              <a:t>RELACIONES PÚBLICAS</a:t>
            </a:r>
            <a:r>
              <a:rPr lang="es-MX" sz="1700" b="1" i="1" strike="noStrike" spc="-1" dirty="0">
                <a:solidFill>
                  <a:srgbClr val="000000"/>
                </a:solidFill>
                <a:uFill>
                  <a:solidFill>
                    <a:srgbClr val="FFFFFF"/>
                  </a:solidFill>
                </a:uFill>
                <a:latin typeface="Literata" pitchFamily="2" charset="0"/>
                <a:ea typeface="DejaVu Sans"/>
              </a:rPr>
              <a:t> </a:t>
            </a:r>
          </a:p>
          <a:p>
            <a:pPr marL="95400" indent="-94320" algn="ctr">
              <a:lnSpc>
                <a:spcPct val="100000"/>
              </a:lnSpc>
            </a:pPr>
            <a:r>
              <a:rPr lang="es-MX" sz="1700" b="1" i="1" spc="-1" dirty="0">
                <a:solidFill>
                  <a:srgbClr val="000000"/>
                </a:solidFill>
                <a:uFill>
                  <a:solidFill>
                    <a:srgbClr val="FFFFFF"/>
                  </a:solidFill>
                </a:uFill>
                <a:latin typeface="Literata" pitchFamily="2" charset="0"/>
              </a:rPr>
              <a:t>(</a:t>
            </a:r>
            <a:r>
              <a:rPr lang="es-MX" sz="1700" b="1" i="1" spc="-1" dirty="0" smtClean="0">
                <a:solidFill>
                  <a:srgbClr val="000000"/>
                </a:solidFill>
                <a:uFill>
                  <a:solidFill>
                    <a:srgbClr val="FFFFFF"/>
                  </a:solidFill>
                </a:uFill>
                <a:latin typeface="Literata" pitchFamily="2" charset="0"/>
              </a:rPr>
              <a:t>CONTINÚA)</a:t>
            </a:r>
            <a:endParaRPr lang="es-MX" sz="1700" dirty="0" smtClean="0">
              <a:latin typeface="Literata" pitchFamily="2" charset="0"/>
            </a:endParaRPr>
          </a:p>
          <a:p>
            <a:pPr lvl="0" algn="just"/>
            <a:endParaRPr lang="es-ES_tradnl" sz="1700" dirty="0">
              <a:latin typeface="Literata"/>
            </a:endParaRPr>
          </a:p>
          <a:p>
            <a:pPr marL="171450" lvl="0" indent="-171450" algn="just">
              <a:buFont typeface="Arial" panose="020B0604020202020204" pitchFamily="34" charset="0"/>
              <a:buChar char="•"/>
            </a:pPr>
            <a:r>
              <a:rPr lang="es-MX" sz="1700" dirty="0">
                <a:latin typeface="Literata"/>
              </a:rPr>
              <a:t>Asistir a los diferentes eventos que se realicen por parte del Consejo Estatal de Población.  </a:t>
            </a:r>
          </a:p>
          <a:p>
            <a:pPr lvl="0" algn="just"/>
            <a:endParaRPr lang="es-MX" sz="1700" i="1" dirty="0">
              <a:latin typeface="Literata"/>
            </a:endParaRPr>
          </a:p>
          <a:p>
            <a:pPr marL="171450" lvl="0" indent="-171450" algn="just">
              <a:buFont typeface="Arial" panose="020B0604020202020204" pitchFamily="34" charset="0"/>
              <a:buChar char="•"/>
            </a:pPr>
            <a:r>
              <a:rPr lang="es-ES_tradnl" sz="1700" dirty="0">
                <a:latin typeface="Literata"/>
              </a:rPr>
              <a:t>Estas funciones son enunciativas mas no </a:t>
            </a:r>
            <a:r>
              <a:rPr lang="es-ES_tradnl" sz="1700" dirty="0" smtClean="0">
                <a:latin typeface="Literata"/>
              </a:rPr>
              <a:t>limitativas.</a:t>
            </a:r>
          </a:p>
          <a:p>
            <a:pPr lvl="0" algn="just"/>
            <a:endParaRPr lang="es-ES_tradnl" sz="1700" dirty="0">
              <a:latin typeface="Literata"/>
            </a:endParaRPr>
          </a:p>
          <a:p>
            <a:pPr lvl="0" algn="just"/>
            <a:endParaRPr lang="es-MX" sz="1700" dirty="0">
              <a:latin typeface="Literata"/>
            </a:endParaRPr>
          </a:p>
          <a:p>
            <a:pPr marL="171450" lvl="0" indent="-171450" algn="just">
              <a:buFont typeface="Arial" panose="020B0604020202020204" pitchFamily="34" charset="0"/>
              <a:buChar char="•"/>
            </a:pPr>
            <a:endParaRPr lang="es-MX" sz="1700" dirty="0">
              <a:latin typeface="Literata"/>
            </a:endParaRPr>
          </a:p>
          <a:p>
            <a:pPr lvl="0" algn="just"/>
            <a:endParaRPr lang="es-MX" sz="1600" b="0" strike="noStrike" spc="-1" dirty="0">
              <a:solidFill>
                <a:srgbClr val="000000"/>
              </a:solidFill>
              <a:uFill>
                <a:solidFill>
                  <a:srgbClr val="FFFFFF"/>
                </a:solidFill>
              </a:uFill>
              <a:latin typeface="Literata" pitchFamily="2" charset="0"/>
            </a:endParaRPr>
          </a:p>
        </p:txBody>
      </p:sp>
      <p:sp>
        <p:nvSpPr>
          <p:cNvPr id="269"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4" name="Tabla 3">
            <a:extLst>
              <a:ext uri="{FF2B5EF4-FFF2-40B4-BE49-F238E27FC236}">
                <a16:creationId xmlns:a16="http://schemas.microsoft.com/office/drawing/2014/main" xmlns="" id="{20F51751-9AF0-F741-9356-0475A06457CC}"/>
              </a:ext>
            </a:extLst>
          </p:cNvPr>
          <p:cNvGraphicFramePr>
            <a:graphicFrameLocks noGrp="1"/>
          </p:cNvGraphicFramePr>
          <p:nvPr>
            <p:extLst>
              <p:ext uri="{D42A27DB-BD31-4B8C-83A1-F6EECF244321}">
                <p14:modId xmlns:p14="http://schemas.microsoft.com/office/powerpoint/2010/main" val="208988987"/>
              </p:ext>
            </p:extLst>
          </p:nvPr>
        </p:nvGraphicFramePr>
        <p:xfrm>
          <a:off x="1570531" y="7902997"/>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extLst>
      <p:ext uri="{BB962C8B-B14F-4D97-AF65-F5344CB8AC3E}">
        <p14:creationId xmlns:p14="http://schemas.microsoft.com/office/powerpoint/2010/main" val="69745753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26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70" name="CustomShape 4"/>
          <p:cNvSpPr/>
          <p:nvPr/>
        </p:nvSpPr>
        <p:spPr>
          <a:xfrm>
            <a:off x="1335140" y="788561"/>
            <a:ext cx="5085360" cy="664517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r>
              <a:rPr lang="es-MX" sz="1700" b="1" i="1" spc="-1" dirty="0" smtClean="0">
                <a:solidFill>
                  <a:srgbClr val="000000"/>
                </a:solidFill>
                <a:uFill>
                  <a:solidFill>
                    <a:srgbClr val="FFFFFF"/>
                  </a:solidFill>
                </a:uFill>
                <a:latin typeface="Literata" pitchFamily="2" charset="0"/>
              </a:rPr>
              <a:t>ASESORÍA JURÍDICA</a:t>
            </a:r>
            <a:endParaRPr lang="es-MX" sz="1700" b="0" strike="noStrike" spc="-1" dirty="0">
              <a:solidFill>
                <a:srgbClr val="000000"/>
              </a:solidFill>
              <a:uFill>
                <a:solidFill>
                  <a:srgbClr val="FFFFFF"/>
                </a:solidFill>
              </a:uFill>
              <a:latin typeface="Literata" pitchFamily="2" charset="0"/>
            </a:endParaRPr>
          </a:p>
          <a:p>
            <a:pPr marL="95400" indent="-94320" algn="just"/>
            <a:r>
              <a:rPr lang="es-MX" sz="1700" b="1" i="1" strike="noStrike" spc="-1" dirty="0" smtClean="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4320" algn="just"/>
            <a:endParaRPr lang="es-MX" sz="1700" b="0" strike="noStrike" spc="-1" dirty="0">
              <a:solidFill>
                <a:srgbClr val="000000"/>
              </a:solidFill>
              <a:uFill>
                <a:solidFill>
                  <a:srgbClr val="FFFFFF"/>
                </a:solidFill>
              </a:uFill>
              <a:latin typeface="Literata" pitchFamily="2" charset="0"/>
            </a:endParaRPr>
          </a:p>
          <a:p>
            <a:pPr algn="just"/>
            <a:r>
              <a:rPr lang="es-ES" sz="1700" dirty="0" smtClean="0">
                <a:latin typeface="Literata" pitchFamily="2" charset="0"/>
              </a:rPr>
              <a:t>Asistir a la Dirección de Coordinación Interinstitucional en materia jurídica</a:t>
            </a:r>
            <a:endParaRPr lang="es-MX" sz="1700" b="1" i="1" strike="noStrike" spc="-1" dirty="0">
              <a:solidFill>
                <a:srgbClr val="000000"/>
              </a:solidFill>
              <a:uFill>
                <a:solidFill>
                  <a:srgbClr val="FFFFFF"/>
                </a:solidFill>
              </a:uFill>
              <a:latin typeface="Literata" pitchFamily="2" charset="0"/>
              <a:ea typeface="DejaVu Sans"/>
            </a:endParaRPr>
          </a:p>
          <a:p>
            <a:pPr marL="95400" indent="-94320" algn="just"/>
            <a:endParaRPr lang="es-MX" sz="1700" b="1" i="1" strike="noStrike" spc="-1" dirty="0" smtClean="0">
              <a:solidFill>
                <a:srgbClr val="000000"/>
              </a:solidFill>
              <a:uFill>
                <a:solidFill>
                  <a:srgbClr val="FFFFFF"/>
                </a:solidFill>
              </a:uFill>
              <a:latin typeface="Literata" pitchFamily="2" charset="0"/>
              <a:ea typeface="DejaVu Sans"/>
            </a:endParaRPr>
          </a:p>
          <a:p>
            <a:pPr marL="95400" indent="-94320" algn="just"/>
            <a:r>
              <a:rPr lang="es-MX" sz="1700" b="1" i="1" strike="noStrike" spc="-1" dirty="0" smtClean="0">
                <a:solidFill>
                  <a:srgbClr val="000000"/>
                </a:solidFill>
                <a:uFill>
                  <a:solidFill>
                    <a:srgbClr val="FFFFFF"/>
                  </a:solidFill>
                </a:uFill>
                <a:latin typeface="Literata" pitchFamily="2" charset="0"/>
                <a:ea typeface="DejaVu Sans"/>
              </a:rPr>
              <a:t>FUNCIONES</a:t>
            </a:r>
            <a:endParaRPr lang="es-MX" sz="1700" b="0" strike="noStrike" spc="-1" dirty="0">
              <a:solidFill>
                <a:srgbClr val="000000"/>
              </a:solidFill>
              <a:uFill>
                <a:solidFill>
                  <a:srgbClr val="FFFFFF"/>
                </a:solidFill>
              </a:uFill>
              <a:latin typeface="Literata" pitchFamily="2" charset="0"/>
            </a:endParaRPr>
          </a:p>
          <a:p>
            <a:pPr marL="95400" indent="-94320" algn="just"/>
            <a:endParaRPr lang="es-MX" sz="1700" b="0" strike="noStrike"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dirty="0" smtClean="0">
                <a:latin typeface="Literata"/>
              </a:rPr>
              <a:t>Elaboración </a:t>
            </a:r>
            <a:r>
              <a:rPr lang="es-MX" sz="1700" dirty="0">
                <a:latin typeface="Literata"/>
              </a:rPr>
              <a:t>de Convenios Institucionales y dar seguimiento en las </a:t>
            </a:r>
            <a:r>
              <a:rPr lang="es-MX" sz="1700" dirty="0" smtClean="0">
                <a:latin typeface="Literata"/>
              </a:rPr>
              <a:t>hasta </a:t>
            </a:r>
            <a:r>
              <a:rPr lang="es-MX" sz="1700" dirty="0">
                <a:latin typeface="Literata"/>
              </a:rPr>
              <a:t>su </a:t>
            </a:r>
            <a:r>
              <a:rPr lang="es-MX" sz="1700" dirty="0" smtClean="0">
                <a:latin typeface="Literata"/>
              </a:rPr>
              <a:t>protocolización.</a:t>
            </a:r>
            <a:endParaRPr lang="es-MX" sz="1700" dirty="0">
              <a:latin typeface="Literata"/>
            </a:endParaRPr>
          </a:p>
          <a:p>
            <a:pPr marL="171450" lvl="0" indent="-171450" algn="just">
              <a:buFont typeface="Arial" panose="020B0604020202020204" pitchFamily="34" charset="0"/>
              <a:buChar char="•"/>
            </a:pPr>
            <a:endParaRPr lang="es-MX" sz="1700" dirty="0" smtClean="0">
              <a:latin typeface="Literata"/>
            </a:endParaRPr>
          </a:p>
          <a:p>
            <a:pPr marL="171450" lvl="0" indent="-171450" algn="just">
              <a:buFont typeface="Arial" panose="020B0604020202020204" pitchFamily="34" charset="0"/>
              <a:buChar char="•"/>
            </a:pPr>
            <a:r>
              <a:rPr lang="es-MX" sz="1700" dirty="0" smtClean="0">
                <a:latin typeface="Literata"/>
              </a:rPr>
              <a:t>Dar </a:t>
            </a:r>
            <a:r>
              <a:rPr lang="es-MX" sz="1700" dirty="0">
                <a:latin typeface="Literata"/>
              </a:rPr>
              <a:t>seguimiento a la normatividad y lineamientos para su oportuna aplicación en las acciones de Política de </a:t>
            </a:r>
            <a:r>
              <a:rPr lang="es-MX" sz="1700" dirty="0" smtClean="0">
                <a:latin typeface="Literata"/>
              </a:rPr>
              <a:t>Población</a:t>
            </a:r>
          </a:p>
          <a:p>
            <a:pPr lvl="0" algn="just"/>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a:rPr>
              <a:t>Elaborar anteproyectos de propuestas para modificaciones de  Leyes, Reglamentos, Programas</a:t>
            </a:r>
            <a:r>
              <a:rPr lang="es-MX" sz="1700" dirty="0" smtClean="0">
                <a:latin typeface="Literata"/>
              </a:rPr>
              <a:t>, etc.</a:t>
            </a:r>
            <a:endParaRPr lang="es-MX" sz="1700" dirty="0">
              <a:latin typeface="Literata"/>
            </a:endParaRPr>
          </a:p>
          <a:p>
            <a:pPr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a:rPr>
              <a:t>Atender oficios y comunicados relativos al </a:t>
            </a:r>
            <a:r>
              <a:rPr lang="es-MX" sz="1700" dirty="0" smtClean="0">
                <a:latin typeface="Literata"/>
              </a:rPr>
              <a:t>área</a:t>
            </a:r>
            <a:r>
              <a:rPr lang="es-MX" sz="1700" dirty="0" smtClean="0">
                <a:latin typeface="Literata" pitchFamily="2" charset="0"/>
              </a:rPr>
              <a:t>.</a:t>
            </a:r>
          </a:p>
          <a:p>
            <a:pPr lvl="0" algn="just"/>
            <a:endParaRPr lang="es-MX" sz="1700" dirty="0" smtClean="0">
              <a:latin typeface="Literata" pitchFamily="2" charset="0"/>
            </a:endParaRPr>
          </a:p>
          <a:p>
            <a:pPr marL="171450" lvl="0" indent="-171450" algn="just">
              <a:buFont typeface="Arial" panose="020B0604020202020204" pitchFamily="34" charset="0"/>
              <a:buChar char="•"/>
            </a:pPr>
            <a:r>
              <a:rPr lang="es-MX" sz="1700" dirty="0" smtClean="0">
                <a:latin typeface="Literata"/>
              </a:rPr>
              <a:t>Impartir </a:t>
            </a:r>
            <a:r>
              <a:rPr lang="es-MX" sz="1700" dirty="0">
                <a:latin typeface="Literata"/>
              </a:rPr>
              <a:t>las capacitaciones que la Secretaría Técnica y la Dirección de Coordinación </a:t>
            </a:r>
            <a:r>
              <a:rPr lang="es-MX" sz="1700" dirty="0" smtClean="0">
                <a:latin typeface="Literata"/>
              </a:rPr>
              <a:t>Interinstitucional le indiquen.</a:t>
            </a:r>
          </a:p>
          <a:p>
            <a:pPr lvl="0" algn="just"/>
            <a:endParaRPr lang="es-MX" sz="1700" dirty="0">
              <a:latin typeface="Literata"/>
            </a:endParaRPr>
          </a:p>
          <a:p>
            <a:pPr marL="171450" indent="-171450" algn="just">
              <a:buFont typeface="Arial" panose="020B0604020202020204" pitchFamily="34" charset="0"/>
              <a:buChar char="•"/>
            </a:pPr>
            <a:r>
              <a:rPr lang="es-MX" sz="1700" dirty="0">
                <a:latin typeface="Literata"/>
              </a:rPr>
              <a:t>En coordinación con la Dirección de Coordinación Interinstitucional dar seguimiento a los asuntos laborales y la normatividad aplicable al Consejo Estatal de Población. </a:t>
            </a:r>
            <a:endParaRPr lang="es-MX" sz="1700" dirty="0" smtClean="0">
              <a:latin typeface="Literata"/>
            </a:endParaRPr>
          </a:p>
          <a:p>
            <a:pPr lvl="0" algn="just"/>
            <a:endParaRPr lang="es-MX" sz="1600" dirty="0">
              <a:latin typeface="Literata"/>
            </a:endParaRPr>
          </a:p>
          <a:p>
            <a:pPr lvl="0" algn="just"/>
            <a:endParaRPr lang="es-MX" sz="1600" dirty="0" smtClean="0">
              <a:latin typeface="Literata"/>
            </a:endParaRPr>
          </a:p>
          <a:p>
            <a:pPr marL="171450" lvl="0" indent="-171450" algn="just">
              <a:buFont typeface="Arial" panose="020B0604020202020204" pitchFamily="34" charset="0"/>
              <a:buChar char="•"/>
            </a:pPr>
            <a:endParaRPr lang="es-MX" sz="1600" dirty="0">
              <a:latin typeface="Literata"/>
            </a:endParaRPr>
          </a:p>
          <a:p>
            <a:pPr algn="just"/>
            <a:endParaRPr lang="es-MX" sz="1600" dirty="0">
              <a:latin typeface="Literata" pitchFamily="2" charset="0"/>
            </a:endParaRPr>
          </a:p>
        </p:txBody>
      </p:sp>
      <p:sp>
        <p:nvSpPr>
          <p:cNvPr id="269"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2" name="Tabla 1">
            <a:extLst>
              <a:ext uri="{FF2B5EF4-FFF2-40B4-BE49-F238E27FC236}">
                <a16:creationId xmlns:a16="http://schemas.microsoft.com/office/drawing/2014/main" xmlns="" id="{64BC1180-E3A5-B8D4-E52D-3AC3337CA9AF}"/>
              </a:ext>
            </a:extLst>
          </p:cNvPr>
          <p:cNvGraphicFramePr>
            <a:graphicFrameLocks noGrp="1"/>
          </p:cNvGraphicFramePr>
          <p:nvPr>
            <p:extLst>
              <p:ext uri="{D42A27DB-BD31-4B8C-83A1-F6EECF244321}">
                <p14:modId xmlns:p14="http://schemas.microsoft.com/office/powerpoint/2010/main" val="1477730896"/>
              </p:ext>
            </p:extLst>
          </p:nvPr>
        </p:nvGraphicFramePr>
        <p:xfrm>
          <a:off x="1478350" y="7714384"/>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baseline="0" dirty="0">
                          <a:solidFill>
                            <a:srgbClr val="000000"/>
                          </a:solidFill>
                          <a:uFill>
                            <a:solidFill>
                              <a:srgbClr val="FFFFFF"/>
                            </a:solidFill>
                          </a:uFill>
                          <a:latin typeface="Literata" pitchFamily="2" charset="0"/>
                        </a:rPr>
                        <a:t> </a:t>
                      </a: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extLst>
      <p:ext uri="{BB962C8B-B14F-4D97-AF65-F5344CB8AC3E}">
        <p14:creationId xmlns:p14="http://schemas.microsoft.com/office/powerpoint/2010/main" val="4697910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26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70" name="CustomShape 4"/>
          <p:cNvSpPr/>
          <p:nvPr/>
        </p:nvSpPr>
        <p:spPr>
          <a:xfrm>
            <a:off x="1335140" y="854493"/>
            <a:ext cx="5085360" cy="65284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smtClean="0">
                <a:solidFill>
                  <a:srgbClr val="000000"/>
                </a:solidFill>
                <a:uFill>
                  <a:solidFill>
                    <a:srgbClr val="FFFFFF"/>
                  </a:solidFill>
                </a:uFill>
                <a:latin typeface="Literata" pitchFamily="2" charset="0"/>
              </a:rPr>
              <a:t>ASESORÍA JURÍDICA</a:t>
            </a:r>
          </a:p>
          <a:p>
            <a:pPr marL="95400" indent="-94320" algn="ctr">
              <a:lnSpc>
                <a:spcPct val="100000"/>
              </a:lnSpc>
            </a:pPr>
            <a:r>
              <a:rPr lang="es-MX" sz="1700" b="1" i="1" strike="noStrike" spc="-1" dirty="0" smtClean="0">
                <a:solidFill>
                  <a:srgbClr val="000000"/>
                </a:solidFill>
                <a:uFill>
                  <a:solidFill>
                    <a:srgbClr val="FFFFFF"/>
                  </a:solidFill>
                </a:uFill>
                <a:latin typeface="Literata" pitchFamily="2" charset="0"/>
              </a:rPr>
              <a:t>(CONTINÚA)</a:t>
            </a:r>
            <a:endParaRPr lang="es-MX" sz="1700" dirty="0" smtClean="0">
              <a:latin typeface="Literata"/>
            </a:endParaRPr>
          </a:p>
          <a:p>
            <a:pPr marL="1080" algn="just"/>
            <a:endParaRPr lang="es-MX" sz="1700" dirty="0">
              <a:latin typeface="Literata"/>
            </a:endParaRPr>
          </a:p>
          <a:p>
            <a:pPr marL="286830" indent="-285750" algn="just">
              <a:buFont typeface="Arial" panose="020B0604020202020204" pitchFamily="34" charset="0"/>
              <a:buChar char="•"/>
            </a:pPr>
            <a:r>
              <a:rPr lang="es-MX" sz="1700" dirty="0" smtClean="0">
                <a:latin typeface="Literata"/>
              </a:rPr>
              <a:t>Dar </a:t>
            </a:r>
            <a:r>
              <a:rPr lang="es-MX" sz="1700" dirty="0">
                <a:latin typeface="Literata"/>
              </a:rPr>
              <a:t>asesoría Jurídica al Consejo Estatal de Población y a las Unidades </a:t>
            </a:r>
            <a:r>
              <a:rPr lang="es-MX" sz="1700" dirty="0" smtClean="0">
                <a:latin typeface="Literata"/>
              </a:rPr>
              <a:t>Administrativas que </a:t>
            </a:r>
            <a:r>
              <a:rPr lang="es-MX" sz="1700" dirty="0">
                <a:latin typeface="Literata"/>
              </a:rPr>
              <a:t>lo </a:t>
            </a:r>
            <a:r>
              <a:rPr lang="es-MX" sz="1700" dirty="0" smtClean="0">
                <a:latin typeface="Literata"/>
              </a:rPr>
              <a:t>conforman</a:t>
            </a:r>
            <a:r>
              <a:rPr lang="es-MX" sz="1700" dirty="0">
                <a:latin typeface="Literata"/>
              </a:rPr>
              <a:t>.</a:t>
            </a:r>
            <a:endParaRPr lang="es-MX" sz="1700" dirty="0" smtClean="0">
              <a:latin typeface="Literata"/>
            </a:endParaRPr>
          </a:p>
          <a:p>
            <a:pPr marL="1080" algn="just"/>
            <a:endParaRPr lang="es-MX" sz="1700" dirty="0">
              <a:latin typeface="Literata"/>
            </a:endParaRPr>
          </a:p>
          <a:p>
            <a:pPr marL="286830" indent="-285750" algn="just">
              <a:buFont typeface="Arial" panose="020B0604020202020204" pitchFamily="34" charset="0"/>
              <a:buChar char="•"/>
            </a:pPr>
            <a:r>
              <a:rPr lang="es-MX" sz="1700" dirty="0">
                <a:latin typeface="Literata"/>
              </a:rPr>
              <a:t>Asistir a la Secretaria Técnica del Consejo Estatal de Población en las reuniones del </a:t>
            </a:r>
            <a:r>
              <a:rPr lang="es-MX" sz="1700" dirty="0" smtClean="0">
                <a:latin typeface="Literata"/>
              </a:rPr>
              <a:t>Consejo de Administración.</a:t>
            </a:r>
            <a:endParaRPr lang="es-MX" sz="1700" dirty="0">
              <a:latin typeface="Literata"/>
            </a:endParaRPr>
          </a:p>
          <a:p>
            <a:pPr marL="1080" algn="just"/>
            <a:endParaRPr lang="es-MX" sz="1700" dirty="0">
              <a:latin typeface="Literata"/>
            </a:endParaRPr>
          </a:p>
          <a:p>
            <a:pPr marL="286830" indent="-285750" algn="just">
              <a:buFont typeface="Arial" panose="020B0604020202020204" pitchFamily="34" charset="0"/>
              <a:buChar char="•"/>
            </a:pPr>
            <a:r>
              <a:rPr lang="es-MX" sz="1700" dirty="0">
                <a:latin typeface="Literata"/>
              </a:rPr>
              <a:t>Asesorar en el seguimiento de solicitudes de la Unidad de Transparencia </a:t>
            </a:r>
            <a:r>
              <a:rPr lang="es-MX" sz="1700" dirty="0" smtClean="0">
                <a:latin typeface="Literata"/>
              </a:rPr>
              <a:t>y Acceso a la </a:t>
            </a:r>
            <a:r>
              <a:rPr lang="es-MX" sz="1700" dirty="0">
                <a:latin typeface="Literata"/>
              </a:rPr>
              <a:t>I</a:t>
            </a:r>
            <a:r>
              <a:rPr lang="es-MX" sz="1700" dirty="0" smtClean="0">
                <a:latin typeface="Literata"/>
              </a:rPr>
              <a:t>nformación Pública.</a:t>
            </a:r>
            <a:endParaRPr lang="es-MX" sz="1700" dirty="0">
              <a:latin typeface="Literata"/>
            </a:endParaRPr>
          </a:p>
          <a:p>
            <a:pPr marL="1080" algn="just"/>
            <a:endParaRPr lang="es-MX" sz="1700" dirty="0">
              <a:latin typeface="Literata"/>
            </a:endParaRPr>
          </a:p>
          <a:p>
            <a:pPr marL="286830" indent="-285750" algn="just">
              <a:buFont typeface="Arial" panose="020B0604020202020204" pitchFamily="34" charset="0"/>
              <a:buChar char="•"/>
            </a:pPr>
            <a:r>
              <a:rPr lang="es-ES_tradnl" sz="1700" dirty="0">
                <a:latin typeface="Literata"/>
              </a:rPr>
              <a:t>Estas funciones </a:t>
            </a:r>
            <a:r>
              <a:rPr lang="es-ES_tradnl" sz="1700" dirty="0" smtClean="0">
                <a:latin typeface="Literata"/>
              </a:rPr>
              <a:t>son enunciativas mas no limitativas.</a:t>
            </a:r>
            <a:endParaRPr lang="es-MX" sz="1700" b="0" strike="noStrike" spc="-1" dirty="0">
              <a:solidFill>
                <a:srgbClr val="000000"/>
              </a:solidFill>
              <a:uFill>
                <a:solidFill>
                  <a:srgbClr val="FFFFFF"/>
                </a:solidFill>
              </a:uFill>
              <a:latin typeface="Literata" pitchFamily="2" charset="0"/>
            </a:endParaRPr>
          </a:p>
        </p:txBody>
      </p:sp>
      <p:sp>
        <p:nvSpPr>
          <p:cNvPr id="269"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2" name="Tabla 1">
            <a:extLst>
              <a:ext uri="{FF2B5EF4-FFF2-40B4-BE49-F238E27FC236}">
                <a16:creationId xmlns:a16="http://schemas.microsoft.com/office/drawing/2014/main" xmlns="" id="{64BC1180-E3A5-B8D4-E52D-3AC3337CA9AF}"/>
              </a:ext>
            </a:extLst>
          </p:cNvPr>
          <p:cNvGraphicFramePr>
            <a:graphicFrameLocks noGrp="1"/>
          </p:cNvGraphicFramePr>
          <p:nvPr>
            <p:extLst>
              <p:ext uri="{D42A27DB-BD31-4B8C-83A1-F6EECF244321}">
                <p14:modId xmlns:p14="http://schemas.microsoft.com/office/powerpoint/2010/main" val="516598917"/>
              </p:ext>
            </p:extLst>
          </p:nvPr>
        </p:nvGraphicFramePr>
        <p:xfrm>
          <a:off x="1478350" y="7714384"/>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baseline="0" dirty="0">
                          <a:solidFill>
                            <a:srgbClr val="000000"/>
                          </a:solidFill>
                          <a:uFill>
                            <a:solidFill>
                              <a:srgbClr val="FFFFFF"/>
                            </a:solidFill>
                          </a:uFill>
                          <a:latin typeface="Literata" pitchFamily="2" charset="0"/>
                        </a:rPr>
                        <a:t> </a:t>
                      </a: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extLst>
      <p:ext uri="{BB962C8B-B14F-4D97-AF65-F5344CB8AC3E}">
        <p14:creationId xmlns:p14="http://schemas.microsoft.com/office/powerpoint/2010/main" val="10470522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20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09" name="CustomShape 4"/>
          <p:cNvSpPr/>
          <p:nvPr/>
        </p:nvSpPr>
        <p:spPr>
          <a:xfrm>
            <a:off x="1446662" y="831988"/>
            <a:ext cx="5222425" cy="6601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INTENDENCIA </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smtClean="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0" strike="noStrike" spc="-1" dirty="0">
                <a:solidFill>
                  <a:srgbClr val="000000"/>
                </a:solidFill>
                <a:uFill>
                  <a:solidFill>
                    <a:srgbClr val="FFFFFF"/>
                  </a:solidFill>
                </a:uFill>
                <a:latin typeface="Literata" pitchFamily="2" charset="0"/>
                <a:ea typeface="DejaVu Sans"/>
              </a:rPr>
              <a:t>Mantener limpias y ordenadas las oficinas del Consejo Estatal de Población.</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a:solidFill>
                  <a:srgbClr val="000000"/>
                </a:solidFill>
                <a:uFill>
                  <a:solidFill>
                    <a:srgbClr val="FFFFFF"/>
                  </a:solidFill>
                </a:uFill>
                <a:latin typeface="Literata" pitchFamily="2" charset="0"/>
                <a:ea typeface="DejaVu Sans"/>
              </a:rPr>
              <a:t>FUNCIONES</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Realizar diariamente la limpieza de las oficinas del Consejo Estatal de Población.</a:t>
            </a:r>
            <a:endParaRPr lang="es-MX" sz="1700" b="0" strike="noStrike" spc="-1" dirty="0">
              <a:solidFill>
                <a:srgbClr val="000000"/>
              </a:solidFill>
              <a:uFill>
                <a:solidFill>
                  <a:srgbClr val="FFFFFF"/>
                </a:solidFill>
              </a:uFill>
              <a:latin typeface="Literata" pitchFamily="2" charset="0"/>
            </a:endParaRPr>
          </a:p>
          <a:p>
            <a:pPr marL="1440" algn="just">
              <a:lnSpc>
                <a:spcPct val="100000"/>
              </a:lnSpc>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Resguardar  y controlar los artículos de limpieza que se adquieran.</a:t>
            </a:r>
            <a:endParaRPr lang="es-MX" sz="1700" b="0" strike="noStrike" spc="-1" dirty="0">
              <a:solidFill>
                <a:srgbClr val="000000"/>
              </a:solidFill>
              <a:uFill>
                <a:solidFill>
                  <a:srgbClr val="FFFFFF"/>
                </a:solidFill>
              </a:uFill>
              <a:latin typeface="Literata" pitchFamily="2" charset="0"/>
            </a:endParaRPr>
          </a:p>
          <a:p>
            <a:pPr marL="287190" indent="-285750" algn="just">
              <a:lnSpc>
                <a:spcPct val="100000"/>
              </a:lnSpc>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Elaborar  la requisición de los suministros de limpieza y servicios de café al área de recursos humanos y financieros</a:t>
            </a:r>
            <a:r>
              <a:rPr lang="es-MX" sz="1700" b="0"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Apoyar con la entrega de documentos y compra de artículos, cuando así se requiera</a:t>
            </a:r>
            <a:r>
              <a:rPr lang="es-MX" sz="1700" b="0" strike="noStrike" spc="-1" dirty="0" smtClean="0">
                <a:solidFill>
                  <a:srgbClr val="000000"/>
                </a:solidFill>
                <a:uFill>
                  <a:solidFill>
                    <a:srgbClr val="FFFFFF"/>
                  </a:solidFill>
                </a:uFill>
                <a:latin typeface="Literata" pitchFamily="2" charset="0"/>
                <a:ea typeface="DejaVu Sans"/>
              </a:rPr>
              <a:t>.</a:t>
            </a:r>
          </a:p>
          <a:p>
            <a:pPr marL="172890" indent="-171450" algn="just">
              <a:lnSpc>
                <a:spcPct val="100000"/>
              </a:lnSpc>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Apoyar con el servicio de café en las reuniones que lleve a cabo la Secretaría Técnica o la Dirección del Área de Coordinación Interinstitucional.</a:t>
            </a:r>
          </a:p>
          <a:p>
            <a:pPr marL="287190" indent="-285750" algn="just">
              <a:lnSpc>
                <a:spcPct val="100000"/>
              </a:lnSpc>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Apoyar en la atención de llamadas telefónicas, cuando se requiera.</a:t>
            </a:r>
          </a:p>
          <a:p>
            <a:pPr marL="285750" indent="-285750" algn="just">
              <a:lnSpc>
                <a:spcPct val="100000"/>
              </a:lnSpc>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Estas funciones son enunciativas mas no limitativas.</a:t>
            </a:r>
          </a:p>
          <a:p>
            <a:pPr marL="95400" indent="-93960">
              <a:lnSpc>
                <a:spcPct val="100000"/>
              </a:lnSpc>
            </a:pPr>
            <a:endParaRPr lang="es-MX" sz="1600" spc="-1" dirty="0">
              <a:solidFill>
                <a:srgbClr val="000000"/>
              </a:solidFill>
              <a:uFill>
                <a:solidFill>
                  <a:srgbClr val="FFFFFF"/>
                </a:solidFill>
              </a:uFill>
              <a:latin typeface="Literata" pitchFamily="2" charset="0"/>
            </a:endParaRPr>
          </a:p>
          <a:p>
            <a:pPr marL="1440" algn="just">
              <a:lnSpc>
                <a:spcPct val="100000"/>
              </a:lnSpc>
              <a:buClr>
                <a:srgbClr val="000000"/>
              </a:buClr>
            </a:pPr>
            <a:endParaRPr lang="es-MX" sz="1600" b="0" strike="noStrike" spc="-1" dirty="0">
              <a:solidFill>
                <a:srgbClr val="000000"/>
              </a:solidFill>
              <a:uFill>
                <a:solidFill>
                  <a:srgbClr val="FFFFFF"/>
                </a:solidFill>
              </a:uFill>
              <a:latin typeface="Literata" pitchFamily="2" charset="0"/>
            </a:endParaRPr>
          </a:p>
          <a:p>
            <a:pPr marL="285750" indent="-285750" algn="just">
              <a:lnSpc>
                <a:spcPct val="100000"/>
              </a:lnSpc>
              <a:buFont typeface="Arial" panose="020B0604020202020204" pitchFamily="34" charset="0"/>
              <a:buChar char="•"/>
            </a:pPr>
            <a:endParaRPr lang="es-MX" sz="1900" b="0" strike="noStrike" spc="-1" dirty="0">
              <a:solidFill>
                <a:srgbClr val="000000"/>
              </a:solidFill>
              <a:uFill>
                <a:solidFill>
                  <a:srgbClr val="FFFFFF"/>
                </a:solidFill>
              </a:uFill>
              <a:latin typeface="Literata" pitchFamily="2" charset="0"/>
            </a:endParaRPr>
          </a:p>
        </p:txBody>
      </p:sp>
      <p:sp>
        <p:nvSpPr>
          <p:cNvPr id="208"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2" name="Tabla 1">
            <a:extLst>
              <a:ext uri="{FF2B5EF4-FFF2-40B4-BE49-F238E27FC236}">
                <a16:creationId xmlns:a16="http://schemas.microsoft.com/office/drawing/2014/main" xmlns="" id="{547E6B79-A563-80C8-1263-5A0665B2618A}"/>
              </a:ext>
            </a:extLst>
          </p:cNvPr>
          <p:cNvGraphicFramePr>
            <a:graphicFrameLocks noGrp="1"/>
          </p:cNvGraphicFramePr>
          <p:nvPr>
            <p:extLst>
              <p:ext uri="{D42A27DB-BD31-4B8C-83A1-F6EECF244321}">
                <p14:modId xmlns:p14="http://schemas.microsoft.com/office/powerpoint/2010/main" val="2787269266"/>
              </p:ext>
            </p:extLst>
          </p:nvPr>
        </p:nvGraphicFramePr>
        <p:xfrm>
          <a:off x="1446662" y="7605102"/>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12"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14" name="CustomShape 4"/>
          <p:cNvSpPr/>
          <p:nvPr/>
        </p:nvSpPr>
        <p:spPr>
          <a:xfrm>
            <a:off x="1335140" y="822271"/>
            <a:ext cx="5333948" cy="681719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rPr>
              <a:t>PLANEACION Y ESTADÍSTICA POBLACIONAL</a:t>
            </a:r>
            <a:endParaRPr lang="es-MX" sz="1700" spc="-1" dirty="0">
              <a:solidFill>
                <a:srgbClr val="000000"/>
              </a:solidFill>
              <a:uFill>
                <a:solidFill>
                  <a:srgbClr val="FFFFFF"/>
                </a:solidFill>
              </a:uFill>
              <a:latin typeface="Literata" pitchFamily="2" charset="0"/>
            </a:endParaRPr>
          </a:p>
          <a:p>
            <a:pPr marL="95400" indent="-94320" algn="just">
              <a:lnSpc>
                <a:spcPct val="100000"/>
              </a:lnSpc>
            </a:pPr>
            <a:r>
              <a:rPr lang="es-MX" sz="1700" b="1" i="1" strike="noStrike" spc="-1" dirty="0" smtClean="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r>
              <a:rPr lang="es-MX" sz="1700" spc="-1" dirty="0" smtClean="0">
                <a:solidFill>
                  <a:srgbClr val="000000"/>
                </a:solidFill>
                <a:uFill>
                  <a:solidFill>
                    <a:srgbClr val="FFFFFF"/>
                  </a:solidFill>
                </a:uFill>
                <a:latin typeface="Literata" pitchFamily="2" charset="0"/>
              </a:rPr>
              <a:t>  Desarrollar </a:t>
            </a:r>
            <a:r>
              <a:rPr lang="es-MX" sz="1700" spc="-1" dirty="0">
                <a:solidFill>
                  <a:srgbClr val="000000"/>
                </a:solidFill>
                <a:uFill>
                  <a:solidFill>
                    <a:srgbClr val="FFFFFF"/>
                  </a:solidFill>
                </a:uFill>
                <a:latin typeface="Literata" pitchFamily="2" charset="0"/>
              </a:rPr>
              <a:t>la planeación estratégica para la transversalización de la Política de Población, que tiene como principal objetivo la consideración de los criterios demográficos en las políticas publicas. Desarrollar diagnósticos, análisis y sistemas de información como herramientas de las políticas publicas, identificando los principales problemas y fenómenos de la población de San Luis Potosí.</a:t>
            </a: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r>
              <a:rPr lang="es-MX" sz="1700" b="1" i="1" strike="noStrike" spc="-1" dirty="0">
                <a:solidFill>
                  <a:srgbClr val="000000"/>
                </a:solidFill>
                <a:uFill>
                  <a:solidFill>
                    <a:srgbClr val="FFFFFF"/>
                  </a:solidFill>
                </a:uFill>
                <a:latin typeface="Literata" pitchFamily="2" charset="0"/>
                <a:ea typeface="DejaVu Sans"/>
              </a:rPr>
              <a:t>FUNCIONES</a:t>
            </a: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17253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Identificar las diversas fuentes de información sociodemográfica y socioeconómica</a:t>
            </a:r>
            <a:r>
              <a:rPr lang="es-MX" sz="1700" b="0"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1080" algn="just">
              <a:lnSpc>
                <a:spcPct val="100000"/>
              </a:lnSpc>
              <a:buClr>
                <a:srgbClr val="000000"/>
              </a:buClr>
            </a:pPr>
            <a:endParaRPr lang="es-MX" sz="1700" b="0" strike="noStrike" spc="-1" dirty="0">
              <a:solidFill>
                <a:srgbClr val="000000"/>
              </a:solidFill>
              <a:uFill>
                <a:solidFill>
                  <a:srgbClr val="FFFFFF"/>
                </a:solidFill>
              </a:uFill>
              <a:latin typeface="Literata" pitchFamily="2" charset="0"/>
            </a:endParaRPr>
          </a:p>
          <a:p>
            <a:pPr marL="17253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DejaVu Sans"/>
              </a:rPr>
              <a:t>Sistematizar información estadística y procesar bases de datos para estar en condiciones de analizar y difundir indicadores puntuales y  perspectiva de la población del estado y de sus municipios.</a:t>
            </a:r>
          </a:p>
          <a:p>
            <a:pPr marL="286830" indent="-285750" algn="just">
              <a:lnSpc>
                <a:spcPct val="100000"/>
              </a:lnSpc>
              <a:buFont typeface="Arial" panose="020B0604020202020204" pitchFamily="34" charset="0"/>
              <a:buChar char="•"/>
            </a:pPr>
            <a:endParaRPr lang="es-MX" sz="1700" spc="-1" dirty="0">
              <a:solidFill>
                <a:srgbClr val="000000"/>
              </a:solidFill>
              <a:uFill>
                <a:solidFill>
                  <a:srgbClr val="FFFFFF"/>
                </a:solidFill>
              </a:uFill>
              <a:latin typeface="Literata" pitchFamily="2" charset="0"/>
              <a:ea typeface="DejaVu Sans"/>
            </a:endParaRPr>
          </a:p>
          <a:p>
            <a:pPr marL="17253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DejaVu Sans"/>
              </a:rPr>
              <a:t>Proponer a la Secretaría Técnica del Consejo Estatal de Población la realización de estudios y diagnósticos de los diversos fenómenos demográficos   del estado</a:t>
            </a:r>
            <a:r>
              <a:rPr lang="es-MX" sz="1700" spc="-1" dirty="0" smtClean="0">
                <a:solidFill>
                  <a:srgbClr val="000000"/>
                </a:solidFill>
                <a:uFill>
                  <a:solidFill>
                    <a:srgbClr val="FFFFFF"/>
                  </a:solidFill>
                </a:uFill>
                <a:latin typeface="Literata" pitchFamily="2" charset="0"/>
                <a:ea typeface="DejaVu Sans"/>
              </a:rPr>
              <a:t>.</a:t>
            </a:r>
          </a:p>
          <a:p>
            <a:pPr marL="172530" indent="-171450" algn="just">
              <a:lnSpc>
                <a:spcPct val="100000"/>
              </a:lnSpc>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Proporcionar de manera periódica, información al área de comunicación para la generación boletines informativos sobre los fenómenos resultado de la dinámica poblacional</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marL="172530" indent="-171450" algn="just">
              <a:lnSpc>
                <a:spcPct val="100000"/>
              </a:lnSpc>
              <a:buClr>
                <a:srgbClr val="000000"/>
              </a:buClr>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2530" indent="-171450" algn="just">
              <a:lnSpc>
                <a:spcPct val="100000"/>
              </a:lnSpc>
              <a:buClr>
                <a:srgbClr val="000000"/>
              </a:buClr>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286830" indent="-285750" algn="just">
              <a:lnSpc>
                <a:spcPct val="100000"/>
              </a:lnSpc>
              <a:buFont typeface="Arial" panose="020B0604020202020204" pitchFamily="34" charset="0"/>
              <a:buChar char="•"/>
            </a:pPr>
            <a:endParaRPr lang="es-MX" sz="1600" b="0" strike="noStrike" spc="-1" dirty="0">
              <a:solidFill>
                <a:srgbClr val="000000"/>
              </a:solidFill>
              <a:uFill>
                <a:solidFill>
                  <a:srgbClr val="FFFFFF"/>
                </a:solidFill>
              </a:uFill>
              <a:latin typeface="Literata" pitchFamily="2" charset="0"/>
            </a:endParaRPr>
          </a:p>
          <a:p>
            <a:pPr marL="1080" algn="just">
              <a:lnSpc>
                <a:spcPct val="100000"/>
              </a:lnSpc>
              <a:buClr>
                <a:srgbClr val="000000"/>
              </a:buClr>
            </a:pPr>
            <a:endParaRPr lang="es-MX" sz="12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4046458458"/>
              </p:ext>
            </p:extLst>
          </p:nvPr>
        </p:nvGraphicFramePr>
        <p:xfrm>
          <a:off x="1531800" y="7862411"/>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marL="0" marR="0" indent="0" algn="ctr" defTabSz="914400" eaLnBrk="1" fontAlgn="auto" latinLnBrk="0" hangingPunct="1">
                        <a:lnSpc>
                          <a:spcPct val="115000"/>
                        </a:lnSpc>
                        <a:spcBef>
                          <a:spcPts val="0"/>
                        </a:spcBef>
                        <a:spcAft>
                          <a:spcPts val="0"/>
                        </a:spcAft>
                        <a:buClrTx/>
                        <a:buSzTx/>
                        <a:buFontTx/>
                        <a:buNone/>
                        <a:tabLst/>
                        <a:defRPr/>
                      </a:pPr>
                      <a:r>
                        <a:rPr lang="es-MX" sz="1700" b="0" strike="noStrike" spc="-1" dirty="0" smtClean="0">
                          <a:solidFill>
                            <a:srgbClr val="000000"/>
                          </a:solidFill>
                          <a:uFill>
                            <a:solidFill>
                              <a:srgbClr val="FFFFFF"/>
                            </a:solidFill>
                          </a:uFill>
                          <a:latin typeface="Literata" pitchFamily="2" charset="0"/>
                        </a:rPr>
                        <a:t>Mayra</a:t>
                      </a:r>
                      <a:r>
                        <a:rPr lang="es-MX" sz="1700" b="0" strike="noStrike" spc="-1" baseline="0" dirty="0" smtClean="0">
                          <a:solidFill>
                            <a:srgbClr val="000000"/>
                          </a:solidFill>
                          <a:uFill>
                            <a:solidFill>
                              <a:srgbClr val="FFFFFF"/>
                            </a:solidFill>
                          </a:uFill>
                          <a:latin typeface="Literata" pitchFamily="2" charset="0"/>
                        </a:rPr>
                        <a:t> Edith Velázquez Loera</a:t>
                      </a:r>
                      <a:endParaRPr lang="es-MX" sz="1700" b="0" strike="noStrike" spc="-1" dirty="0" smtClean="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213"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1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19" name="CustomShape 4"/>
          <p:cNvSpPr/>
          <p:nvPr/>
        </p:nvSpPr>
        <p:spPr>
          <a:xfrm>
            <a:off x="1370786" y="825360"/>
            <a:ext cx="5333948" cy="715474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rPr>
              <a:t>PLANEACION Y ESTADÍSTICA POBLACIONAL</a:t>
            </a:r>
            <a:endParaRPr lang="es-MX" sz="1700" spc="-1" dirty="0">
              <a:solidFill>
                <a:srgbClr val="000000"/>
              </a:solidFill>
              <a:uFill>
                <a:solidFill>
                  <a:srgbClr val="FFFFFF"/>
                </a:solidFill>
              </a:uFill>
              <a:latin typeface="Literata" pitchFamily="2" charset="0"/>
            </a:endParaRPr>
          </a:p>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endParaRPr lang="es-MX" sz="1700" b="0" strike="noStrike" spc="-1" dirty="0">
              <a:solidFill>
                <a:srgbClr val="000000"/>
              </a:solidFill>
              <a:uFill>
                <a:solidFill>
                  <a:srgbClr val="FFFFFF"/>
                </a:solidFill>
              </a:uFill>
              <a:latin typeface="Literata" pitchFamily="2" charset="0"/>
            </a:endParaRPr>
          </a:p>
          <a:p>
            <a:pPr marL="1080" algn="just">
              <a:buClr>
                <a:srgbClr val="000000"/>
              </a:buClr>
            </a:pP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 Mantener actualizadas las estadísticas sociodemográficas estatales, con su respectiva referencia nacional, y en su caso, internacional</a:t>
            </a:r>
            <a:r>
              <a:rPr lang="es-MX" sz="1700" spc="-1" dirty="0" smtClean="0">
                <a:solidFill>
                  <a:srgbClr val="000000"/>
                </a:solidFill>
                <a:uFill>
                  <a:solidFill>
                    <a:srgbClr val="FFFFFF"/>
                  </a:solidFill>
                </a:uFill>
                <a:latin typeface="Literata" pitchFamily="2" charset="0"/>
              </a:rPr>
              <a:t>.</a:t>
            </a:r>
          </a:p>
          <a:p>
            <a:pPr marL="17253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Proponer el diseño y gestión de la integración de Sistemas de información Demográfica. </a:t>
            </a:r>
          </a:p>
          <a:p>
            <a:pPr marL="1080" algn="just">
              <a:buClr>
                <a:srgbClr val="000000"/>
              </a:buClr>
            </a:pP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los instrumentos para la formalización y seguimiento  de procesos, supervisión, elaboración de informes, y seguimiento de autoevaluación. </a:t>
            </a: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17253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Promover estudios, actualización, difusión y análisis de información demográfica, de manera coordinada con dependencias publicas,  la academia, e instancias relacionadas con la generación y análisis de información relacionada con la población.</a:t>
            </a:r>
          </a:p>
          <a:p>
            <a:pPr marL="172530" indent="-171450" algn="just">
              <a:lnSpc>
                <a:spcPct val="100000"/>
              </a:lnSpc>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53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Proponer y establecer estrategias de alineación y evaluación de programas y acciones institucionales a los Objetivos de Desarrollo Sostenible</a:t>
            </a:r>
            <a:r>
              <a:rPr lang="es-MX" sz="1700" spc="-1" dirty="0" smtClean="0">
                <a:solidFill>
                  <a:srgbClr val="000000"/>
                </a:solidFill>
                <a:uFill>
                  <a:solidFill>
                    <a:srgbClr val="FFFFFF"/>
                  </a:solidFill>
                </a:uFill>
                <a:latin typeface="Literata" pitchFamily="2" charset="0"/>
              </a:rPr>
              <a:t>.</a:t>
            </a:r>
          </a:p>
          <a:p>
            <a:pPr marL="172530" indent="-171450" algn="just">
              <a:lnSpc>
                <a:spcPct val="100000"/>
              </a:lnSpc>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cs typeface="Arial" panose="020B0604020202020204" pitchFamily="34" charset="0"/>
            </a:endParaRPr>
          </a:p>
          <a:p>
            <a:pPr marL="182563" indent="-182563" algn="just">
              <a:buFont typeface="Arial" panose="020B0604020202020204" pitchFamily="34" charset="0"/>
              <a:buChar char="•"/>
            </a:pPr>
            <a:r>
              <a:rPr lang="es-MX" sz="1700" spc="-1" dirty="0">
                <a:uFill>
                  <a:solidFill>
                    <a:srgbClr val="FFFFFF"/>
                  </a:solidFill>
                </a:uFill>
                <a:latin typeface="Literata" pitchFamily="2" charset="0"/>
                <a:cs typeface="Arial" panose="020B0604020202020204" pitchFamily="34" charset="0"/>
              </a:rPr>
              <a:t>Participar en la integración  del Programa Especial de Población, así como su actualización y seguimiento, por instrucciones de la Secretaría Técnica. </a:t>
            </a:r>
          </a:p>
          <a:p>
            <a:pPr marL="1080" algn="just">
              <a:lnSpc>
                <a:spcPct val="100000"/>
              </a:lnSpc>
              <a:buClr>
                <a:srgbClr val="000000"/>
              </a:buClr>
            </a:pP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Sensibilizar y fortalecer la incorporación de criterios demográficos en las políticas publicas. </a:t>
            </a:r>
          </a:p>
          <a:p>
            <a:pPr marL="1080" algn="just">
              <a:buClr>
                <a:srgbClr val="000000"/>
              </a:buClr>
            </a:pPr>
            <a:endParaRPr lang="es-MX" sz="1600" spc="-1" dirty="0">
              <a:solidFill>
                <a:srgbClr val="000000"/>
              </a:solidFill>
              <a:uFill>
                <a:solidFill>
                  <a:srgbClr val="FFFFFF"/>
                </a:solidFill>
              </a:uFill>
              <a:latin typeface="Literata" pitchFamily="2" charset="0"/>
            </a:endParaRPr>
          </a:p>
          <a:p>
            <a:pPr marL="172530" indent="-171450" algn="just">
              <a:lnSpc>
                <a:spcPct val="100000"/>
              </a:lnSpc>
              <a:buClr>
                <a:srgbClr val="000000"/>
              </a:buClr>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cs typeface="Arial" panose="020B0604020202020204" pitchFamily="34" charset="0"/>
            </a:endParaRPr>
          </a:p>
          <a:p>
            <a:pPr marL="172530" indent="-171450" algn="just">
              <a:lnSpc>
                <a:spcPct val="100000"/>
              </a:lnSpc>
              <a:buClr>
                <a:srgbClr val="000000"/>
              </a:buClr>
              <a:buFont typeface="Arial" panose="020B0604020202020204" pitchFamily="34" charset="0"/>
              <a:buChar char="•"/>
            </a:pPr>
            <a:endParaRPr lang="es-MX" sz="1600" spc="-1" dirty="0">
              <a:solidFill>
                <a:srgbClr val="000000"/>
              </a:solidFill>
              <a:uFill>
                <a:solidFill>
                  <a:srgbClr val="FFFFFF"/>
                </a:solidFill>
              </a:uFill>
              <a:latin typeface="Literata" pitchFamily="2" charset="0"/>
              <a:cs typeface="Arial" panose="020B0604020202020204" pitchFamily="34" charset="0"/>
            </a:endParaRPr>
          </a:p>
          <a:p>
            <a:pPr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8" name="Table 5"/>
          <p:cNvGraphicFramePr/>
          <p:nvPr>
            <p:extLst>
              <p:ext uri="{D42A27DB-BD31-4B8C-83A1-F6EECF244321}">
                <p14:modId xmlns:p14="http://schemas.microsoft.com/office/powerpoint/2010/main" val="2606304922"/>
              </p:ext>
            </p:extLst>
          </p:nvPr>
        </p:nvGraphicFramePr>
        <p:xfrm>
          <a:off x="1531800" y="7802829"/>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 </a:t>
                      </a:r>
                      <a:r>
                        <a:rPr lang="es-MX" sz="1700" b="0" strike="noStrike" spc="-1" dirty="0" smtClean="0">
                          <a:solidFill>
                            <a:srgbClr val="000000"/>
                          </a:solidFill>
                          <a:uFill>
                            <a:solidFill>
                              <a:srgbClr val="FFFFFF"/>
                            </a:solidFill>
                          </a:uFill>
                          <a:latin typeface="Literata" pitchFamily="2" charset="0"/>
                        </a:rPr>
                        <a:t>Mayra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218"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1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19" name="CustomShape 4"/>
          <p:cNvSpPr/>
          <p:nvPr/>
        </p:nvSpPr>
        <p:spPr>
          <a:xfrm>
            <a:off x="1531044" y="685158"/>
            <a:ext cx="5063319" cy="6842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rPr>
              <a:t>PLANEACION Y ESTADÍSTICA POBLACIONAL</a:t>
            </a:r>
            <a:endParaRPr lang="es-MX" sz="1700" spc="-1" dirty="0">
              <a:solidFill>
                <a:srgbClr val="000000"/>
              </a:solidFill>
              <a:uFill>
                <a:solidFill>
                  <a:srgbClr val="FFFFFF"/>
                </a:solidFill>
              </a:uFill>
              <a:latin typeface="Literata" pitchFamily="2" charset="0"/>
            </a:endParaRPr>
          </a:p>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p>
          <a:p>
            <a:pPr marL="1080" algn="just">
              <a:buClr>
                <a:srgbClr val="000000"/>
              </a:buClr>
            </a:pP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Poner a disposición de las instancias de la administración pública, la academia y de los sectores social y privado, los resultados de las investigaciones desarrolladas, previa autorización de la Secretaría Técnica.</a:t>
            </a:r>
          </a:p>
          <a:p>
            <a:pPr marL="95400" indent="-94320" algn="just">
              <a:lnSpc>
                <a:spcPct val="100000"/>
              </a:lnSpc>
            </a:pPr>
            <a:endParaRPr lang="es-MX" sz="1700" spc="-1" dirty="0">
              <a:solidFill>
                <a:srgbClr val="000000"/>
              </a:solidFill>
              <a:uFill>
                <a:solidFill>
                  <a:srgbClr val="FFFFFF"/>
                </a:solidFill>
              </a:uFill>
              <a:latin typeface="Literata" pitchFamily="2" charset="0"/>
              <a:cs typeface="Arial" panose="020B0604020202020204" pitchFamily="34"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Proponer programas, estrategias y proyectos que coadyuven a la transversalización de la Política de Población en el estado. </a:t>
            </a:r>
            <a:endParaRPr lang="es-MX" sz="1700" spc="-1" dirty="0" smtClean="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cs typeface="Arial" panose="020B0604020202020204" pitchFamily="34"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cs typeface="Arial" panose="020B0604020202020204" pitchFamily="34" charset="0"/>
              </a:rPr>
              <a:t>Colaborar con la Coordinación Interinstitucional en la promoción de  información y uso de los insumos Sociodemográficos, en  las instancias publicas, académicas, de la Sociedad Civil y las presidencias municipales</a:t>
            </a:r>
            <a:r>
              <a:rPr lang="es-MX" sz="1700" spc="-1" dirty="0" smtClean="0">
                <a:solidFill>
                  <a:srgbClr val="000000"/>
                </a:solidFill>
                <a:uFill>
                  <a:solidFill>
                    <a:srgbClr val="FFFFFF"/>
                  </a:solidFill>
                </a:uFill>
                <a:latin typeface="Literata" pitchFamily="2" charset="0"/>
                <a:cs typeface="Arial" panose="020B0604020202020204" pitchFamily="34" charset="0"/>
              </a:rPr>
              <a:t>.</a:t>
            </a:r>
            <a:endParaRPr lang="es-MX" sz="1700" spc="-1" dirty="0">
              <a:uFill>
                <a:solidFill>
                  <a:srgbClr val="FFFFFF"/>
                </a:solidFill>
              </a:uFill>
              <a:latin typeface="Literata" pitchFamily="2" charset="0"/>
              <a:cs typeface="Arial" panose="020B0604020202020204" pitchFamily="34" charset="0"/>
            </a:endParaRPr>
          </a:p>
          <a:p>
            <a:pPr marL="172530" indent="-171450" algn="just">
              <a:lnSpc>
                <a:spcPct val="100000"/>
              </a:lnSpc>
              <a:buClr>
                <a:srgbClr val="000000"/>
              </a:buClr>
              <a:buFont typeface="Arial" panose="020B0604020202020204" pitchFamily="34" charset="0"/>
              <a:buChar char="•"/>
            </a:pPr>
            <a:endParaRPr lang="es-MX" sz="1700" spc="-1" dirty="0">
              <a:solidFill>
                <a:srgbClr val="FF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cs typeface="Arial" panose="020B0604020202020204" pitchFamily="34" charset="0"/>
              </a:rPr>
              <a:t>Integrar el Programa Institucional Anual.</a:t>
            </a:r>
          </a:p>
          <a:p>
            <a:pPr marL="17253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cs typeface="Arial" panose="020B0604020202020204" pitchFamily="34"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cs typeface="Arial" panose="020B0604020202020204" pitchFamily="34" charset="0"/>
              </a:rPr>
              <a:t>Diseño, integración y evaluación del Programa Anual de Trabajo</a:t>
            </a:r>
            <a:r>
              <a:rPr lang="es-MX" sz="1700" spc="-1" dirty="0" smtClean="0">
                <a:solidFill>
                  <a:srgbClr val="000000"/>
                </a:solidFill>
                <a:uFill>
                  <a:solidFill>
                    <a:srgbClr val="FFFFFF"/>
                  </a:solidFill>
                </a:uFill>
                <a:latin typeface="Literata" pitchFamily="2" charset="0"/>
                <a:cs typeface="Arial" panose="020B0604020202020204" pitchFamily="34" charset="0"/>
              </a:rPr>
              <a:t>.</a:t>
            </a:r>
          </a:p>
          <a:p>
            <a:pPr marL="172530" indent="-171450" algn="just">
              <a:buClr>
                <a:srgbClr val="000000"/>
              </a:buClr>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cs typeface="Arial" panose="020B0604020202020204" pitchFamily="34"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cs typeface="Arial" panose="020B0604020202020204" pitchFamily="34" charset="0"/>
              </a:rPr>
              <a:t>Integrar los informes periódicos de seguimiento, evaluación y desempeño a las instancias correspondientes, de los documentos operativos de trabajo.</a:t>
            </a: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cs typeface="Arial" panose="020B0604020202020204" pitchFamily="34" charset="0"/>
              </a:rPr>
              <a:t>Trabajar de manera coordinada con la Unidad y Comité de Transparencia del Consejo Estatal de Población para dar trámite a las solicitudes de información que sean de competencia del área de estadística población</a:t>
            </a:r>
            <a:r>
              <a:rPr lang="es-MX" sz="1700" spc="-1" dirty="0" smtClean="0">
                <a:solidFill>
                  <a:srgbClr val="000000"/>
                </a:solidFill>
                <a:uFill>
                  <a:solidFill>
                    <a:srgbClr val="FFFFFF"/>
                  </a:solidFill>
                </a:uFill>
                <a:latin typeface="Literata" pitchFamily="2" charset="0"/>
                <a:cs typeface="Arial" panose="020B0604020202020204" pitchFamily="34" charset="0"/>
              </a:rPr>
              <a:t>.</a:t>
            </a:r>
          </a:p>
          <a:p>
            <a:pPr marL="17253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cs typeface="Arial" panose="020B0604020202020204" pitchFamily="34" charset="0"/>
            </a:endParaRPr>
          </a:p>
          <a:p>
            <a:pPr marL="1080" algn="just">
              <a:buClr>
                <a:srgbClr val="000000"/>
              </a:buClr>
            </a:pPr>
            <a:endParaRPr lang="es-MX" sz="1600" spc="-1" dirty="0">
              <a:solidFill>
                <a:srgbClr val="000000"/>
              </a:solidFill>
              <a:uFill>
                <a:solidFill>
                  <a:srgbClr val="FFFFFF"/>
                </a:solidFill>
              </a:uFill>
              <a:latin typeface="Literata" pitchFamily="2" charset="0"/>
              <a:cs typeface="Arial" panose="020B0604020202020204" pitchFamily="34" charset="0"/>
            </a:endParaRPr>
          </a:p>
          <a:p>
            <a:pPr marL="1080" algn="just">
              <a:buClr>
                <a:srgbClr val="000000"/>
              </a:buClr>
            </a:pPr>
            <a:endParaRPr lang="es-MX" sz="1600" spc="-1" dirty="0" smtClean="0">
              <a:solidFill>
                <a:srgbClr val="000000"/>
              </a:solidFill>
              <a:uFill>
                <a:solidFill>
                  <a:srgbClr val="FFFFFF"/>
                </a:solidFill>
              </a:uFill>
              <a:latin typeface="Literata" pitchFamily="2" charset="0"/>
              <a:cs typeface="Arial" panose="020B0604020202020204" pitchFamily="34" charset="0"/>
            </a:endParaRPr>
          </a:p>
          <a:p>
            <a:pPr marL="172530" indent="-171450" algn="just">
              <a:buClr>
                <a:srgbClr val="000000"/>
              </a:buClr>
              <a:buFont typeface="Arial" panose="020B0604020202020204" pitchFamily="34" charset="0"/>
              <a:buChar char="•"/>
            </a:pPr>
            <a:endParaRPr lang="es-MX" sz="1600" spc="-1" dirty="0">
              <a:solidFill>
                <a:srgbClr val="000000"/>
              </a:solidFill>
              <a:uFill>
                <a:solidFill>
                  <a:srgbClr val="FFFFFF"/>
                </a:solidFill>
              </a:uFill>
              <a:latin typeface="Literata" pitchFamily="2" charset="0"/>
              <a:cs typeface="Arial" panose="020B0604020202020204" pitchFamily="34" charset="0"/>
            </a:endParaRPr>
          </a:p>
          <a:p>
            <a:pPr marL="172530" indent="-171450" algn="just">
              <a:buClr>
                <a:srgbClr val="000000"/>
              </a:buClr>
              <a:buFont typeface="Arial" panose="020B0604020202020204" pitchFamily="34" charset="0"/>
              <a:buChar char="•"/>
            </a:pPr>
            <a:endParaRPr lang="es-MX" sz="1600" b="0" strike="noStrike" spc="-1" dirty="0" smtClean="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endParaRPr lang="es-MX" sz="16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6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6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600" b="0" strike="noStrike" spc="-1" dirty="0">
              <a:solidFill>
                <a:srgbClr val="000000"/>
              </a:solidFill>
              <a:uFill>
                <a:solidFill>
                  <a:srgbClr val="FFFFFF"/>
                </a:solidFill>
              </a:uFill>
              <a:latin typeface="Literata" pitchFamily="2" charset="0"/>
            </a:endParaRPr>
          </a:p>
        </p:txBody>
      </p:sp>
      <p:graphicFrame>
        <p:nvGraphicFramePr>
          <p:cNvPr id="8" name="Table 5"/>
          <p:cNvGraphicFramePr/>
          <p:nvPr>
            <p:extLst>
              <p:ext uri="{D42A27DB-BD31-4B8C-83A1-F6EECF244321}">
                <p14:modId xmlns:p14="http://schemas.microsoft.com/office/powerpoint/2010/main" val="330107490"/>
              </p:ext>
            </p:extLst>
          </p:nvPr>
        </p:nvGraphicFramePr>
        <p:xfrm>
          <a:off x="1616309" y="7846400"/>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304164">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 </a:t>
                      </a:r>
                      <a:r>
                        <a:rPr lang="es-MX" sz="1700" b="0" strike="noStrike" spc="-1" dirty="0" smtClean="0">
                          <a:solidFill>
                            <a:srgbClr val="000000"/>
                          </a:solidFill>
                          <a:uFill>
                            <a:solidFill>
                              <a:srgbClr val="FFFFFF"/>
                            </a:solidFill>
                          </a:uFill>
                          <a:latin typeface="Literata" pitchFamily="2" charset="0"/>
                        </a:rPr>
                        <a:t>Mayra</a:t>
                      </a:r>
                      <a:r>
                        <a:rPr lang="es-MX" sz="1700" b="0" strike="noStrike" spc="-1" baseline="0" dirty="0" smtClean="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218"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5780239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1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19" name="CustomShape 4"/>
          <p:cNvSpPr/>
          <p:nvPr/>
        </p:nvSpPr>
        <p:spPr>
          <a:xfrm>
            <a:off x="1564910" y="685158"/>
            <a:ext cx="5063319" cy="6842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rPr>
              <a:t>PLANEACION Y ESTADÍSTICA POBLACIONAL</a:t>
            </a:r>
            <a:endParaRPr lang="es-MX" sz="1700" spc="-1" dirty="0">
              <a:solidFill>
                <a:srgbClr val="000000"/>
              </a:solidFill>
              <a:uFill>
                <a:solidFill>
                  <a:srgbClr val="FFFFFF"/>
                </a:solidFill>
              </a:uFill>
              <a:latin typeface="Literata" pitchFamily="2" charset="0"/>
            </a:endParaRPr>
          </a:p>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p>
          <a:p>
            <a:pPr marL="1080" lvl="0" algn="just">
              <a:buClr>
                <a:srgbClr val="000000"/>
              </a:buClr>
            </a:pP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y actualizar los primeros 10 días de cada mes ante la Comisión Estatal de Garantía de Acceso a la Información Pública  del Estado de San Luis Potosí (CEGAIP)  los formatos perteneciente al área</a:t>
            </a:r>
            <a:r>
              <a:rPr lang="es-MX" sz="1700" spc="-1" dirty="0" smtClean="0">
                <a:solidFill>
                  <a:srgbClr val="000000"/>
                </a:solidFill>
                <a:uFill>
                  <a:solidFill>
                    <a:srgbClr val="FFFFFF"/>
                  </a:solidFill>
                </a:uFill>
                <a:latin typeface="Literata" pitchFamily="2" charset="0"/>
              </a:rPr>
              <a:t>.</a:t>
            </a:r>
          </a:p>
          <a:p>
            <a:pPr marL="17253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Coadyuvar a la coordinación de  la entrega de información para colaborar en los  Censos Nacionales de Gobierno Estatal (</a:t>
            </a:r>
            <a:r>
              <a:rPr lang="es-MX" sz="1700" spc="-1" dirty="0" err="1">
                <a:solidFill>
                  <a:srgbClr val="000000"/>
                </a:solidFill>
                <a:uFill>
                  <a:solidFill>
                    <a:srgbClr val="FFFFFF"/>
                  </a:solidFill>
                </a:uFill>
                <a:latin typeface="Literata" pitchFamily="2" charset="0"/>
              </a:rPr>
              <a:t>CNGE</a:t>
            </a:r>
            <a:r>
              <a:rPr lang="es-MX" sz="1700" spc="-1" dirty="0">
                <a:solidFill>
                  <a:srgbClr val="000000"/>
                </a:solidFill>
                <a:uFill>
                  <a:solidFill>
                    <a:srgbClr val="FFFFFF"/>
                  </a:solidFill>
                </a:uFill>
                <a:latin typeface="Literata" pitchFamily="2" charset="0"/>
              </a:rPr>
              <a:t>) .</a:t>
            </a:r>
          </a:p>
          <a:p>
            <a:pPr marL="1080" algn="just">
              <a:buClr>
                <a:srgbClr val="000000"/>
              </a:buClr>
            </a:pPr>
            <a:endParaRPr lang="es-MX" sz="1700" spc="-1" dirty="0">
              <a:solidFill>
                <a:srgbClr val="000000"/>
              </a:solidFill>
              <a:uFill>
                <a:solidFill>
                  <a:srgbClr val="FFFFFF"/>
                </a:solidFill>
              </a:uFill>
              <a:latin typeface="Literata" pitchFamily="2" charset="0"/>
              <a:cs typeface="Arial" panose="020B0604020202020204" pitchFamily="34"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cs typeface="Arial" panose="020B0604020202020204" pitchFamily="34" charset="0"/>
              </a:rPr>
              <a:t> Estas funciones son enunciativas mas no limitativas.</a:t>
            </a:r>
          </a:p>
          <a:p>
            <a:pPr marL="1080" algn="just">
              <a:buClr>
                <a:srgbClr val="000000"/>
              </a:buClr>
            </a:pPr>
            <a:endParaRPr lang="es-MX" sz="1700" spc="-1" dirty="0">
              <a:solidFill>
                <a:srgbClr val="000000"/>
              </a:solidFill>
              <a:uFill>
                <a:solidFill>
                  <a:srgbClr val="FFFFFF"/>
                </a:solidFill>
              </a:uFill>
              <a:latin typeface="Literata" pitchFamily="2" charset="0"/>
              <a:cs typeface="Arial" panose="020B0604020202020204" pitchFamily="34" charset="0"/>
            </a:endParaRPr>
          </a:p>
          <a:p>
            <a:pPr marL="1080" algn="just">
              <a:buClr>
                <a:srgbClr val="000000"/>
              </a:buClr>
            </a:pPr>
            <a:endParaRPr lang="es-MX" sz="1700" spc="-1" dirty="0" smtClean="0">
              <a:solidFill>
                <a:srgbClr val="000000"/>
              </a:solidFill>
              <a:uFill>
                <a:solidFill>
                  <a:srgbClr val="FFFFFF"/>
                </a:solidFill>
              </a:uFill>
              <a:latin typeface="Literata" pitchFamily="2" charset="0"/>
              <a:cs typeface="Arial" panose="020B0604020202020204" pitchFamily="34" charset="0"/>
            </a:endParaRPr>
          </a:p>
          <a:p>
            <a:pPr marL="17253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cs typeface="Arial" panose="020B0604020202020204" pitchFamily="34" charset="0"/>
            </a:endParaRPr>
          </a:p>
          <a:p>
            <a:pPr marL="172530" indent="-171450" algn="just">
              <a:buClr>
                <a:srgbClr val="000000"/>
              </a:buClr>
              <a:buFont typeface="Arial" panose="020B0604020202020204" pitchFamily="34" charset="0"/>
              <a:buChar char="•"/>
            </a:pPr>
            <a:endParaRPr lang="es-MX" sz="1600" b="0" strike="noStrike" spc="-1" dirty="0" smtClean="0">
              <a:solidFill>
                <a:srgbClr val="000000"/>
              </a:solidFill>
              <a:uFill>
                <a:solidFill>
                  <a:srgbClr val="FFFFFF"/>
                </a:solidFill>
              </a:uFill>
              <a:latin typeface="Literata" pitchFamily="2" charset="0"/>
            </a:endParaRPr>
          </a:p>
          <a:p>
            <a:pPr marL="172530" indent="-171450" algn="just">
              <a:buClr>
                <a:srgbClr val="000000"/>
              </a:buClr>
              <a:buFont typeface="Arial" panose="020B0604020202020204" pitchFamily="34" charset="0"/>
              <a:buChar char="•"/>
            </a:pPr>
            <a:endParaRPr lang="es-MX" sz="16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6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6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600" b="0" strike="noStrike" spc="-1" dirty="0">
              <a:solidFill>
                <a:srgbClr val="000000"/>
              </a:solidFill>
              <a:uFill>
                <a:solidFill>
                  <a:srgbClr val="FFFFFF"/>
                </a:solidFill>
              </a:uFill>
              <a:latin typeface="Literata" pitchFamily="2" charset="0"/>
            </a:endParaRPr>
          </a:p>
        </p:txBody>
      </p:sp>
      <p:graphicFrame>
        <p:nvGraphicFramePr>
          <p:cNvPr id="8" name="Table 5"/>
          <p:cNvGraphicFramePr/>
          <p:nvPr>
            <p:extLst>
              <p:ext uri="{D42A27DB-BD31-4B8C-83A1-F6EECF244321}">
                <p14:modId xmlns:p14="http://schemas.microsoft.com/office/powerpoint/2010/main" val="1281545032"/>
              </p:ext>
            </p:extLst>
          </p:nvPr>
        </p:nvGraphicFramePr>
        <p:xfrm>
          <a:off x="1531800" y="7778666"/>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304164">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 </a:t>
                      </a:r>
                      <a:r>
                        <a:rPr lang="es-MX" sz="1700" b="0" strike="noStrike" spc="-1" dirty="0" smtClean="0">
                          <a:solidFill>
                            <a:srgbClr val="000000"/>
                          </a:solidFill>
                          <a:uFill>
                            <a:solidFill>
                              <a:srgbClr val="FFFFFF"/>
                            </a:solidFill>
                          </a:uFill>
                          <a:latin typeface="Literata" pitchFamily="2" charset="0"/>
                        </a:rPr>
                        <a:t>Mayra</a:t>
                      </a:r>
                      <a:r>
                        <a:rPr lang="es-MX" sz="1700" b="0" strike="noStrike" spc="-1" baseline="0" dirty="0" smtClean="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218"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382993048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4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50" name="CustomShape 4"/>
          <p:cNvSpPr/>
          <p:nvPr/>
        </p:nvSpPr>
        <p:spPr>
          <a:xfrm>
            <a:off x="1460310" y="769062"/>
            <a:ext cx="5036024" cy="6614377"/>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smtClean="0">
                <a:solidFill>
                  <a:srgbClr val="000000"/>
                </a:solidFill>
                <a:uFill>
                  <a:solidFill>
                    <a:srgbClr val="FFFFFF"/>
                  </a:solidFill>
                </a:uFill>
                <a:latin typeface="Literata" pitchFamily="2" charset="0"/>
                <a:ea typeface="DejaVu Sans"/>
              </a:rPr>
              <a:t>ADMINISTRATIVO</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1" i="1" strike="noStrike" spc="-1" dirty="0" smtClean="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indent="1588" algn="just">
              <a:lnSpc>
                <a:spcPct val="100000"/>
              </a:lnSpc>
            </a:pPr>
            <a:r>
              <a:rPr lang="es-MX" sz="1700" spc="-1" dirty="0">
                <a:solidFill>
                  <a:srgbClr val="000000"/>
                </a:solidFill>
                <a:uFill>
                  <a:solidFill>
                    <a:srgbClr val="FFFFFF"/>
                  </a:solidFill>
                </a:uFill>
                <a:latin typeface="Literata" pitchFamily="2" charset="0"/>
              </a:rPr>
              <a:t>Contribuir al fortalecimiento </a:t>
            </a:r>
            <a:r>
              <a:rPr lang="es-MX" sz="1700" spc="-1" dirty="0" smtClean="0">
                <a:solidFill>
                  <a:srgbClr val="000000"/>
                </a:solidFill>
                <a:uFill>
                  <a:solidFill>
                    <a:srgbClr val="FFFFFF"/>
                  </a:solidFill>
                </a:uFill>
                <a:latin typeface="Literata" pitchFamily="2" charset="0"/>
              </a:rPr>
              <a:t>del ejercicio y cabal cumplimiento de las atribuciones del COESPO, en apego a la normatividad vigente y coadyuvando al uso eficiente de los recursos.</a:t>
            </a: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1" i="1" strike="noStrike" spc="-1" dirty="0" smtClean="0">
                <a:solidFill>
                  <a:srgbClr val="000000"/>
                </a:solidFill>
                <a:uFill>
                  <a:solidFill>
                    <a:srgbClr val="FFFFFF"/>
                  </a:solidFill>
                </a:uFill>
                <a:latin typeface="Literata" pitchFamily="2" charset="0"/>
                <a:ea typeface="DejaVu Sans"/>
              </a:rPr>
              <a:t>FUNCIONES</a:t>
            </a: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230040" indent="-228600" algn="just">
              <a:buClr>
                <a:srgbClr val="000000"/>
              </a:buClr>
              <a:buFont typeface="Arial" panose="020B0604020202020204" pitchFamily="34" charset="0"/>
              <a:buChar char="•"/>
            </a:pPr>
            <a:r>
              <a:rPr lang="es-MX" sz="1700" dirty="0" smtClean="0">
                <a:latin typeface="Literata"/>
              </a:rPr>
              <a:t>Apoyar </a:t>
            </a:r>
            <a:r>
              <a:rPr lang="es-MX" sz="1700" dirty="0">
                <a:latin typeface="Literata"/>
              </a:rPr>
              <a:t>a la Secretaría Técnica del Consejo Estatal de Población y/o la Dirección de Coordinación Interinstitucional en cualquier </a:t>
            </a:r>
            <a:r>
              <a:rPr lang="es-MX" sz="1700" dirty="0" smtClean="0">
                <a:latin typeface="Literata"/>
              </a:rPr>
              <a:t>actividad que se indique.</a:t>
            </a:r>
          </a:p>
          <a:p>
            <a:pPr marL="1440" algn="just">
              <a:buClr>
                <a:srgbClr val="000000"/>
              </a:buClr>
            </a:pPr>
            <a:endParaRPr lang="es-MX" sz="1700" spc="-1" dirty="0">
              <a:solidFill>
                <a:srgbClr val="000000"/>
              </a:solidFill>
              <a:uFill>
                <a:solidFill>
                  <a:srgbClr val="FFFFFF"/>
                </a:solidFill>
              </a:uFill>
              <a:latin typeface="Literata" pitchFamily="2" charset="0"/>
            </a:endParaRPr>
          </a:p>
          <a:p>
            <a:pPr marL="230040" indent="-228600" algn="just">
              <a:buClr>
                <a:srgbClr val="000000"/>
              </a:buClr>
              <a:buFont typeface="Arial" panose="020B0604020202020204" pitchFamily="34" charset="0"/>
              <a:buChar char="•"/>
            </a:pPr>
            <a:r>
              <a:rPr lang="es-MX" sz="1700" dirty="0" smtClean="0">
                <a:latin typeface="Literata"/>
              </a:rPr>
              <a:t>Recibir</a:t>
            </a:r>
            <a:r>
              <a:rPr lang="es-MX" sz="1700" dirty="0">
                <a:latin typeface="Literata"/>
              </a:rPr>
              <a:t>, revisar y dar contestación a los oficios que determine en su caso la Secretaría Técnica del Consejo Estatal de Población y/o a la Dirección de Coordinación </a:t>
            </a:r>
            <a:r>
              <a:rPr lang="es-MX" sz="1700" dirty="0" smtClean="0">
                <a:latin typeface="Literata"/>
              </a:rPr>
              <a:t>Interinstitucional.</a:t>
            </a:r>
          </a:p>
          <a:p>
            <a:pPr marL="230040" indent="-228600" algn="just">
              <a:buClr>
                <a:srgbClr val="000000"/>
              </a:buClr>
              <a:buFont typeface="Arial" panose="020B0604020202020204" pitchFamily="34" charset="0"/>
              <a:buChar char="•"/>
            </a:pPr>
            <a:endParaRPr lang="es-MX" sz="1700" dirty="0">
              <a:latin typeface="Literata"/>
            </a:endParaRPr>
          </a:p>
          <a:p>
            <a:pPr marL="230040" indent="-228600" algn="just">
              <a:buClr>
                <a:srgbClr val="000000"/>
              </a:buClr>
              <a:buFont typeface="Arial" panose="020B0604020202020204" pitchFamily="34" charset="0"/>
              <a:buChar char="•"/>
            </a:pPr>
            <a:r>
              <a:rPr lang="es-MX" sz="1700" dirty="0" smtClean="0">
                <a:latin typeface="Literata"/>
              </a:rPr>
              <a:t>Asistir </a:t>
            </a:r>
            <a:r>
              <a:rPr lang="es-MX" sz="1700" dirty="0">
                <a:latin typeface="Literata"/>
              </a:rPr>
              <a:t>a reuniones internas y externas cuando así lo determine la Secretaría Técnica del Consejo Estatal de Población y/o a la Dirección de Coordinación </a:t>
            </a:r>
            <a:r>
              <a:rPr lang="es-MX" sz="1700" dirty="0" smtClean="0">
                <a:latin typeface="Literata"/>
              </a:rPr>
              <a:t>Interinstitucional.</a:t>
            </a:r>
          </a:p>
          <a:p>
            <a:pPr marL="230040" indent="-228600" algn="just">
              <a:buClr>
                <a:srgbClr val="000000"/>
              </a:buClr>
              <a:buFont typeface="Arial" panose="020B0604020202020204" pitchFamily="34" charset="0"/>
              <a:buChar char="•"/>
            </a:pPr>
            <a:endParaRPr lang="es-MX" sz="1700" dirty="0">
              <a:latin typeface="Literata"/>
            </a:endParaRPr>
          </a:p>
          <a:p>
            <a:pPr marL="230040" indent="-228600" algn="just">
              <a:buClr>
                <a:srgbClr val="000000"/>
              </a:buClr>
              <a:buFont typeface="Arial" panose="020B0604020202020204" pitchFamily="34" charset="0"/>
              <a:buChar char="•"/>
            </a:pPr>
            <a:r>
              <a:rPr lang="es-MX" sz="1700" dirty="0">
                <a:latin typeface="Literata"/>
              </a:rPr>
              <a:t>Cuidar y mantener en buen estado los materiales y suministros </a:t>
            </a:r>
            <a:r>
              <a:rPr lang="es-MX" sz="1700" dirty="0" smtClean="0">
                <a:latin typeface="Literata"/>
              </a:rPr>
              <a:t>proporcionados.</a:t>
            </a:r>
            <a:endParaRPr lang="es-MX" sz="1700" dirty="0">
              <a:latin typeface="Literata"/>
            </a:endParaRPr>
          </a:p>
          <a:p>
            <a:pPr marL="230040" indent="-228600" algn="just">
              <a:buClr>
                <a:srgbClr val="000000"/>
              </a:buClr>
              <a:buFont typeface="Arial" panose="020B0604020202020204" pitchFamily="34" charset="0"/>
              <a:buChar char="•"/>
            </a:pPr>
            <a:endParaRPr lang="es-MX" sz="1600" dirty="0">
              <a:latin typeface="Literata"/>
            </a:endParaRPr>
          </a:p>
          <a:p>
            <a:pPr marL="1440" algn="just">
              <a:buClr>
                <a:srgbClr val="000000"/>
              </a:buClr>
            </a:pPr>
            <a:endParaRPr lang="es-MX" sz="1600" dirty="0">
              <a:latin typeface="Literata"/>
            </a:endParaRPr>
          </a:p>
          <a:p>
            <a:pPr marL="1440" algn="just">
              <a:buClr>
                <a:srgbClr val="000000"/>
              </a:buClr>
            </a:pPr>
            <a:endParaRPr lang="es-MX" sz="1600" spc="-1" dirty="0">
              <a:solidFill>
                <a:srgbClr val="000000"/>
              </a:solidFill>
              <a:uFill>
                <a:solidFill>
                  <a:srgbClr val="FFFFFF"/>
                </a:solidFill>
              </a:uFill>
              <a:latin typeface="Literata"/>
            </a:endParaRPr>
          </a:p>
          <a:p>
            <a:pPr marL="1440" algn="just"/>
            <a:endParaRPr lang="es-MX" sz="1200" spc="-1" dirty="0">
              <a:solidFill>
                <a:srgbClr val="000000"/>
              </a:solidFill>
              <a:uFill>
                <a:solidFill>
                  <a:srgbClr val="FFFFFF"/>
                </a:solidFill>
              </a:uFill>
              <a:latin typeface="Literata" pitchFamily="2" charset="0"/>
            </a:endParaRPr>
          </a:p>
          <a:p>
            <a:pPr marL="230040" indent="-228600" algn="just">
              <a:lnSpc>
                <a:spcPct val="100000"/>
              </a:lnSpc>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230040" indent="-228600" algn="just">
              <a:lnSpc>
                <a:spcPct val="100000"/>
              </a:lnSpc>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8" name="Table 5"/>
          <p:cNvGraphicFramePr/>
          <p:nvPr>
            <p:extLst>
              <p:ext uri="{D42A27DB-BD31-4B8C-83A1-F6EECF244321}">
                <p14:modId xmlns:p14="http://schemas.microsoft.com/office/powerpoint/2010/main" val="3315316217"/>
              </p:ext>
            </p:extLst>
          </p:nvPr>
        </p:nvGraphicFramePr>
        <p:xfrm>
          <a:off x="1531440" y="7742354"/>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baseline="0" dirty="0" smtClean="0">
                          <a:solidFill>
                            <a:srgbClr val="000000"/>
                          </a:solidFill>
                          <a:uFill>
                            <a:solidFill>
                              <a:srgbClr val="FFFFFF"/>
                            </a:solidFill>
                          </a:uFill>
                          <a:latin typeface="Literata" pitchFamily="2" charset="0"/>
                        </a:rPr>
                        <a:t>Mayra Edith Velázquez Loera </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249"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4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50" name="CustomShape 4"/>
          <p:cNvSpPr/>
          <p:nvPr/>
        </p:nvSpPr>
        <p:spPr>
          <a:xfrm>
            <a:off x="1335140" y="741766"/>
            <a:ext cx="5311320" cy="7025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smtClean="0">
                <a:solidFill>
                  <a:srgbClr val="000000"/>
                </a:solidFill>
                <a:uFill>
                  <a:solidFill>
                    <a:srgbClr val="FFFFFF"/>
                  </a:solidFill>
                </a:uFill>
                <a:latin typeface="Literata" pitchFamily="2" charset="0"/>
                <a:ea typeface="DejaVu Sans"/>
              </a:rPr>
              <a:t>ADMINISTRATIVO</a:t>
            </a:r>
          </a:p>
          <a:p>
            <a:pPr marL="95400" indent="-93960" algn="ctr"/>
            <a:r>
              <a:rPr lang="es-MX" sz="1700" b="1" i="1" spc="-1" dirty="0">
                <a:solidFill>
                  <a:srgbClr val="000000"/>
                </a:solidFill>
                <a:uFill>
                  <a:solidFill>
                    <a:srgbClr val="FFFFFF"/>
                  </a:solidFill>
                </a:uFill>
                <a:latin typeface="Literata" pitchFamily="2" charset="0"/>
              </a:rPr>
              <a:t>(CONTINÚA)</a:t>
            </a:r>
            <a:endParaRPr lang="es-MX" sz="1700" spc="-1" dirty="0">
              <a:solidFill>
                <a:srgbClr val="000000"/>
              </a:solidFill>
              <a:uFill>
                <a:solidFill>
                  <a:srgbClr val="FFFFFF"/>
                </a:solidFill>
              </a:uFill>
              <a:latin typeface="Literata" pitchFamily="2" charset="0"/>
            </a:endParaRPr>
          </a:p>
          <a:p>
            <a:pPr marL="1440" algn="just">
              <a:buClr>
                <a:srgbClr val="000000"/>
              </a:buClr>
            </a:pPr>
            <a:endParaRPr lang="es-MX" sz="1700" dirty="0">
              <a:latin typeface="Literata"/>
            </a:endParaRPr>
          </a:p>
          <a:p>
            <a:pPr marL="230040" indent="-228600" algn="just">
              <a:buClr>
                <a:srgbClr val="000000"/>
              </a:buClr>
              <a:buFont typeface="Arial" panose="020B0604020202020204" pitchFamily="34" charset="0"/>
              <a:buChar char="•"/>
            </a:pPr>
            <a:r>
              <a:rPr lang="es-MX" sz="1700" dirty="0">
                <a:latin typeface="Literata"/>
              </a:rPr>
              <a:t>Generar información para el uso externo o interno en los términos que instruya la Secretaría Técnica del Consejo Estatal de Población y/o a la Dirección de Coordinación </a:t>
            </a:r>
            <a:r>
              <a:rPr lang="es-MX" sz="1700" dirty="0" smtClean="0">
                <a:latin typeface="Literata"/>
              </a:rPr>
              <a:t>Interinstitucional</a:t>
            </a:r>
            <a:endParaRPr lang="es-MX" sz="1700" dirty="0">
              <a:latin typeface="Literata"/>
            </a:endParaRPr>
          </a:p>
          <a:p>
            <a:pPr marL="1440" algn="just">
              <a:buClr>
                <a:srgbClr val="000000"/>
              </a:buClr>
            </a:pPr>
            <a:endParaRPr lang="es-MX" sz="1700" dirty="0" smtClean="0">
              <a:latin typeface="Literata"/>
            </a:endParaRPr>
          </a:p>
          <a:p>
            <a:pPr marL="230040" indent="-228600" algn="just">
              <a:buClr>
                <a:srgbClr val="000000"/>
              </a:buClr>
              <a:buFont typeface="Arial" panose="020B0604020202020204" pitchFamily="34" charset="0"/>
              <a:buChar char="•"/>
            </a:pPr>
            <a:r>
              <a:rPr lang="es-MX" sz="1700" dirty="0" smtClean="0">
                <a:latin typeface="Literata"/>
              </a:rPr>
              <a:t>Apoyar </a:t>
            </a:r>
            <a:r>
              <a:rPr lang="es-MX" sz="1700" dirty="0">
                <a:latin typeface="Literata"/>
              </a:rPr>
              <a:t>en la organización de eventos que promueva el Consejo Estatal de Población cuando así lo determine en su caso la Secretaría Técnica del Consejo Estatal de Población y/o a la Dirección de Coordinación </a:t>
            </a:r>
            <a:r>
              <a:rPr lang="es-MX" sz="1700" dirty="0" smtClean="0">
                <a:latin typeface="Literata"/>
              </a:rPr>
              <a:t>Interinstitucional</a:t>
            </a:r>
            <a:endParaRPr lang="es-MX" sz="1700" dirty="0">
              <a:latin typeface="Literata"/>
            </a:endParaRPr>
          </a:p>
          <a:p>
            <a:pPr marL="1440" algn="just">
              <a:buClr>
                <a:srgbClr val="000000"/>
              </a:buClr>
            </a:pPr>
            <a:endParaRPr lang="es-MX" sz="1700" dirty="0" smtClean="0">
              <a:latin typeface="Literata"/>
            </a:endParaRPr>
          </a:p>
          <a:p>
            <a:pPr marL="230040" indent="-228600" algn="just">
              <a:buClr>
                <a:srgbClr val="000000"/>
              </a:buClr>
              <a:buFont typeface="Arial" panose="020B0604020202020204" pitchFamily="34" charset="0"/>
              <a:buChar char="•"/>
            </a:pPr>
            <a:r>
              <a:rPr lang="es-MX" sz="1700" dirty="0" smtClean="0">
                <a:latin typeface="Literata"/>
              </a:rPr>
              <a:t>Trabajar </a:t>
            </a:r>
            <a:r>
              <a:rPr lang="es-MX" sz="1700" dirty="0">
                <a:latin typeface="Literata"/>
              </a:rPr>
              <a:t>de manera coordinada con la Unidad y Comité de Transparencia del Consejo Estatal de Población para dar trámite a las solicitudes de información que sean de la competencia de su </a:t>
            </a:r>
            <a:r>
              <a:rPr lang="es-MX" sz="1700" dirty="0" smtClean="0">
                <a:latin typeface="Literata"/>
              </a:rPr>
              <a:t>área</a:t>
            </a:r>
            <a:endParaRPr lang="es-MX" sz="1700" dirty="0">
              <a:latin typeface="Literata"/>
            </a:endParaRPr>
          </a:p>
          <a:p>
            <a:pPr marL="1440" algn="just">
              <a:buClr>
                <a:srgbClr val="000000"/>
              </a:buClr>
            </a:pPr>
            <a:endParaRPr lang="es-MX" sz="1700" dirty="0">
              <a:latin typeface="Literata"/>
            </a:endParaRPr>
          </a:p>
          <a:p>
            <a:pPr marL="230040" indent="-228600" algn="just">
              <a:buClr>
                <a:srgbClr val="000000"/>
              </a:buClr>
              <a:buFont typeface="Arial" panose="020B0604020202020204" pitchFamily="34" charset="0"/>
              <a:buChar char="•"/>
            </a:pPr>
            <a:r>
              <a:rPr lang="es-MX" sz="1700" dirty="0">
                <a:latin typeface="Literata"/>
              </a:rPr>
              <a:t>Elaborar y actualizar los primeros 10 días de cada mes ante la Comisión Estatal de Garantía de Acceso a la Información Pública del Estado de San Luis Potosí (CEGAIP) los formatos perteneciente al </a:t>
            </a:r>
            <a:r>
              <a:rPr lang="es-MX" sz="1700" dirty="0" smtClean="0">
                <a:latin typeface="Literata"/>
              </a:rPr>
              <a:t>área</a:t>
            </a:r>
          </a:p>
          <a:p>
            <a:pPr marL="1440" algn="just">
              <a:buClr>
                <a:srgbClr val="000000"/>
              </a:buClr>
            </a:pPr>
            <a:endParaRPr lang="es-MX" sz="1700" dirty="0" smtClean="0">
              <a:latin typeface="Literata"/>
            </a:endParaRPr>
          </a:p>
          <a:p>
            <a:pPr marL="230040" indent="-228600" algn="just">
              <a:buClr>
                <a:srgbClr val="000000"/>
              </a:buClr>
              <a:buFont typeface="Arial" panose="020B0604020202020204" pitchFamily="34" charset="0"/>
              <a:buChar char="•"/>
            </a:pPr>
            <a:r>
              <a:rPr lang="es-MX" sz="1700" dirty="0">
                <a:latin typeface="Literata"/>
              </a:rPr>
              <a:t>Desarrollar las demás órdenes de trabajo que le sean asignadas.</a:t>
            </a:r>
          </a:p>
          <a:p>
            <a:pPr marL="1440" algn="just">
              <a:buClr>
                <a:srgbClr val="000000"/>
              </a:buClr>
            </a:pPr>
            <a:endParaRPr lang="es-MX" sz="1700" dirty="0">
              <a:latin typeface="Literata"/>
            </a:endParaRPr>
          </a:p>
          <a:p>
            <a:pPr marL="230040" indent="-228600" algn="just">
              <a:buClr>
                <a:srgbClr val="000000"/>
              </a:buClr>
              <a:buFont typeface="Arial" panose="020B0604020202020204" pitchFamily="34" charset="0"/>
              <a:buChar char="•"/>
            </a:pPr>
            <a:r>
              <a:rPr lang="es-MX" sz="1700" dirty="0">
                <a:latin typeface="Literata"/>
              </a:rPr>
              <a:t>Estas </a:t>
            </a:r>
            <a:r>
              <a:rPr lang="es-ES_tradnl" sz="1700" dirty="0">
                <a:latin typeface="Literata"/>
              </a:rPr>
              <a:t>funciones son enunciativas mas no </a:t>
            </a:r>
            <a:r>
              <a:rPr lang="es-ES_tradnl" sz="1700" dirty="0" smtClean="0">
                <a:latin typeface="Literata"/>
              </a:rPr>
              <a:t>limitativas</a:t>
            </a:r>
            <a:endParaRPr lang="es-MX" sz="1700" spc="-1" dirty="0">
              <a:solidFill>
                <a:srgbClr val="000000"/>
              </a:solidFill>
              <a:uFill>
                <a:solidFill>
                  <a:srgbClr val="FFFFFF"/>
                </a:solidFill>
              </a:uFill>
              <a:latin typeface="Literata" pitchFamily="2" charset="0"/>
            </a:endParaRPr>
          </a:p>
          <a:p>
            <a:pPr marL="230040" indent="-22860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230040" indent="-228600" algn="just">
              <a:buClr>
                <a:srgbClr val="000000"/>
              </a:buClr>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95400" indent="-93960" algn="just"/>
            <a:endParaRPr lang="es-MX" sz="1600" b="0" strike="noStrike" spc="-1" dirty="0">
              <a:solidFill>
                <a:srgbClr val="000000"/>
              </a:solidFill>
              <a:uFill>
                <a:solidFill>
                  <a:srgbClr val="FFFFFF"/>
                </a:solidFill>
              </a:uFill>
              <a:latin typeface="Literata" pitchFamily="2" charset="0"/>
            </a:endParaRPr>
          </a:p>
        </p:txBody>
      </p:sp>
      <p:graphicFrame>
        <p:nvGraphicFramePr>
          <p:cNvPr id="8" name="Table 5"/>
          <p:cNvGraphicFramePr/>
          <p:nvPr>
            <p:extLst>
              <p:ext uri="{D42A27DB-BD31-4B8C-83A1-F6EECF244321}">
                <p14:modId xmlns:p14="http://schemas.microsoft.com/office/powerpoint/2010/main" val="1511009262"/>
              </p:ext>
            </p:extLst>
          </p:nvPr>
        </p:nvGraphicFramePr>
        <p:xfrm>
          <a:off x="1430674" y="7766806"/>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baseline="0" dirty="0" smtClean="0">
                          <a:solidFill>
                            <a:srgbClr val="000000"/>
                          </a:solidFill>
                          <a:uFill>
                            <a:solidFill>
                              <a:srgbClr val="FFFFFF"/>
                            </a:solidFill>
                          </a:uFill>
                          <a:latin typeface="Literata" pitchFamily="2" charset="0"/>
                        </a:rPr>
                        <a:t>Mayra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249"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298973612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335140" cy="9144793"/>
          </a:xfrm>
          <a:prstGeom prst="rect">
            <a:avLst/>
          </a:prstGeom>
        </p:spPr>
      </p:pic>
      <p:sp>
        <p:nvSpPr>
          <p:cNvPr id="10"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2" name="CustomShape 8"/>
          <p:cNvSpPr/>
          <p:nvPr/>
        </p:nvSpPr>
        <p:spPr>
          <a:xfrm>
            <a:off x="1335140" y="839388"/>
            <a:ext cx="5333948" cy="702707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 </a:t>
            </a:r>
            <a:r>
              <a:rPr lang="es-MX" sz="1700" b="1" i="1" spc="-1" dirty="0">
                <a:solidFill>
                  <a:srgbClr val="000000"/>
                </a:solidFill>
                <a:uFill>
                  <a:solidFill>
                    <a:srgbClr val="FFFFFF"/>
                  </a:solidFill>
                </a:uFill>
                <a:latin typeface="Literata" pitchFamily="2" charset="0"/>
                <a:ea typeface="DejaVu Sans"/>
              </a:rPr>
              <a:t>ENLACE DE COORDINACIÓN INTERINSTITUCIONAL</a:t>
            </a: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r>
              <a:rPr lang="es-MX" sz="1700" b="1" i="1" strike="noStrike" spc="-1" dirty="0" smtClean="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algn="just"/>
            <a:r>
              <a:rPr lang="es-MX" sz="1700" dirty="0">
                <a:latin typeface="Literata" pitchFamily="2" charset="0"/>
              </a:rPr>
              <a:t>Asistir a la Dirección de Coordinación Interinstitucional como enlace de coordinación con dependencias e instituciones para la realización de eventos y acciones conjuntas.</a:t>
            </a: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r>
              <a:rPr lang="es-MX" sz="1700" b="1" i="1" strike="noStrike" spc="-1" dirty="0">
                <a:solidFill>
                  <a:srgbClr val="000000"/>
                </a:solidFill>
                <a:uFill>
                  <a:solidFill>
                    <a:srgbClr val="FFFFFF"/>
                  </a:solidFill>
                </a:uFill>
                <a:latin typeface="Literata" pitchFamily="2" charset="0"/>
                <a:ea typeface="DejaVu Sans"/>
              </a:rPr>
              <a:t>FUNCIONES</a:t>
            </a: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ES_tradnl" sz="1700" dirty="0">
                <a:latin typeface="Literata" pitchFamily="2" charset="0"/>
              </a:rPr>
              <a:t>Asistir a la </a:t>
            </a:r>
            <a:r>
              <a:rPr lang="es-ES_tradnl" sz="1700" dirty="0" smtClean="0">
                <a:latin typeface="Literata" pitchFamily="2" charset="0"/>
              </a:rPr>
              <a:t> </a:t>
            </a:r>
            <a:r>
              <a:rPr lang="es-ES_tradnl" sz="1700" dirty="0">
                <a:latin typeface="Literata" pitchFamily="2" charset="0"/>
              </a:rPr>
              <a:t>persona titular de la Dirección de Coordinación Institucional en la elaboración de memorandos, Oficios, Convenios, Actas, Tarjetas Informativas, solicitudes.</a:t>
            </a:r>
            <a:endParaRPr lang="es-MX" sz="1700" dirty="0">
              <a:latin typeface="Literata" pitchFamily="2" charset="0"/>
            </a:endParaRPr>
          </a:p>
          <a:p>
            <a:pPr lvl="0" algn="just"/>
            <a:endParaRPr lang="es-MX" sz="1700" dirty="0">
              <a:latin typeface="Literata" pitchFamily="2" charset="0"/>
            </a:endParaRPr>
          </a:p>
          <a:p>
            <a:pPr marL="171450" lvl="0" indent="-171450" algn="just">
              <a:buFont typeface="Arial" panose="020B0604020202020204" pitchFamily="34" charset="0"/>
              <a:buChar char="•"/>
            </a:pPr>
            <a:r>
              <a:rPr lang="es-ES_tradnl" sz="1700" dirty="0">
                <a:latin typeface="Literata" pitchFamily="2" charset="0"/>
              </a:rPr>
              <a:t>Asistir a la persona titular de la Dirección de Coordinación Institucional en  dar seguimiento a la logística de las protocolizaciones de Convenios con otras dependencias, entidades, organismos, instituciones y otros.</a:t>
            </a:r>
          </a:p>
          <a:p>
            <a:pPr marL="171450" lvl="0" indent="-171450" algn="just">
              <a:buFont typeface="Arial" panose="020B0604020202020204" pitchFamily="34" charset="0"/>
              <a:buChar char="•"/>
            </a:pPr>
            <a:endParaRPr lang="es-ES_tradnl" sz="1700" dirty="0">
              <a:latin typeface="Literata" pitchFamily="2" charset="0"/>
            </a:endParaRPr>
          </a:p>
          <a:p>
            <a:pPr marL="171450" indent="-171450" algn="just">
              <a:buFont typeface="Arial" panose="020B0604020202020204" pitchFamily="34" charset="0"/>
              <a:buChar char="•"/>
            </a:pPr>
            <a:r>
              <a:rPr lang="es-ES_tradnl" sz="1700" dirty="0">
                <a:latin typeface="Literata" pitchFamily="2" charset="0"/>
              </a:rPr>
              <a:t>Dar seguimiento a todas las instrucciones de la Dirección de Coordinación Interinstitucional.</a:t>
            </a:r>
            <a:endParaRPr lang="es-MX" sz="1700" dirty="0">
              <a:latin typeface="Literata" pitchFamily="2" charset="0"/>
            </a:endParaRPr>
          </a:p>
          <a:p>
            <a:pPr lvl="0" algn="just"/>
            <a:endParaRPr lang="es-MX" sz="1700" dirty="0">
              <a:latin typeface="Literata" pitchFamily="2" charset="0"/>
            </a:endParaRPr>
          </a:p>
          <a:p>
            <a:pPr marL="171450" lvl="0" indent="-171450" algn="just">
              <a:buFont typeface="Arial" panose="020B0604020202020204" pitchFamily="34" charset="0"/>
              <a:buChar char="•"/>
            </a:pPr>
            <a:r>
              <a:rPr lang="es-ES_tradnl" sz="1700" dirty="0">
                <a:latin typeface="Literata" pitchFamily="2" charset="0"/>
              </a:rPr>
              <a:t>Dar seguimiento a los informes que soliciten de diversas dependencias y entidades por instrucciones del Coordinador Interinstitucional</a:t>
            </a:r>
            <a:r>
              <a:rPr lang="es-MX" sz="1700" dirty="0" smtClean="0">
                <a:latin typeface="Literata" pitchFamily="2" charset="0"/>
              </a:rPr>
              <a:t>.</a:t>
            </a:r>
          </a:p>
          <a:p>
            <a:pPr marL="171450" lvl="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Dar seguimiento a tramites administrativos ante las dependencias y entidades del poder ejecutivo que se me asigne por parte de la Dirección de Coordinación Interinstitucional</a:t>
            </a:r>
            <a:r>
              <a:rPr lang="es-MX" sz="1700" dirty="0" smtClean="0">
                <a:latin typeface="Literata" pitchFamily="2" charset="0"/>
              </a:rPr>
              <a:t>.</a:t>
            </a:r>
            <a:endParaRPr lang="es-MX" sz="1700" dirty="0">
              <a:latin typeface="Literata" pitchFamily="2" charset="0"/>
            </a:endParaRPr>
          </a:p>
          <a:p>
            <a:pPr marL="1080" algn="just">
              <a:lnSpc>
                <a:spcPct val="100000"/>
              </a:lnSpc>
            </a:pPr>
            <a:endParaRPr lang="es-MX" sz="16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800" b="0" strike="noStrike" spc="-1" dirty="0">
              <a:solidFill>
                <a:srgbClr val="000000"/>
              </a:solidFill>
              <a:uFill>
                <a:solidFill>
                  <a:srgbClr val="FFFFFF"/>
                </a:solidFill>
              </a:uFill>
              <a:latin typeface="Literata" pitchFamily="2" charset="0"/>
            </a:endParaRPr>
          </a:p>
          <a:p>
            <a:pPr algn="just">
              <a:lnSpc>
                <a:spcPct val="100000"/>
              </a:lnSpc>
            </a:pPr>
            <a:endParaRPr lang="es-MX" sz="1800" b="0" strike="noStrike" spc="-1" dirty="0">
              <a:solidFill>
                <a:srgbClr val="000000"/>
              </a:solidFill>
              <a:uFill>
                <a:solidFill>
                  <a:srgbClr val="FFFFFF"/>
                </a:solidFill>
              </a:uFill>
              <a:latin typeface="Literata" pitchFamily="2" charset="0"/>
            </a:endParaRPr>
          </a:p>
        </p:txBody>
      </p:sp>
      <p:graphicFrame>
        <p:nvGraphicFramePr>
          <p:cNvPr id="13" name="Table 5"/>
          <p:cNvGraphicFramePr/>
          <p:nvPr>
            <p:extLst>
              <p:ext uri="{D42A27DB-BD31-4B8C-83A1-F6EECF244321}">
                <p14:modId xmlns:p14="http://schemas.microsoft.com/office/powerpoint/2010/main" val="1677308102"/>
              </p:ext>
            </p:extLst>
          </p:nvPr>
        </p:nvGraphicFramePr>
        <p:xfrm>
          <a:off x="1531800" y="7749907"/>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smtClean="0">
                          <a:solidFill>
                            <a:srgbClr val="000000"/>
                          </a:solidFill>
                          <a:uFill>
                            <a:solidFill>
                              <a:srgbClr val="FFFFFF"/>
                            </a:solidFill>
                          </a:uFill>
                          <a:latin typeface="Literata" pitchFamily="2" charset="0"/>
                        </a:rPr>
                        <a:t>Adriana</a:t>
                      </a:r>
                      <a:r>
                        <a:rPr lang="es-MX" sz="1700" b="0" strike="noStrike" spc="-1" baseline="0" dirty="0" smtClean="0">
                          <a:solidFill>
                            <a:srgbClr val="000000"/>
                          </a:solidFill>
                          <a:uFill>
                            <a:solidFill>
                              <a:srgbClr val="FFFFFF"/>
                            </a:solidFill>
                          </a:uFill>
                          <a:latin typeface="Literata" pitchFamily="2" charset="0"/>
                        </a:rPr>
                        <a:t> Michelle Vázquez Bustamante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1"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31737244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335140" cy="9144793"/>
          </a:xfrm>
          <a:prstGeom prst="rect">
            <a:avLst/>
          </a:prstGeom>
        </p:spPr>
      </p:pic>
      <p:sp>
        <p:nvSpPr>
          <p:cNvPr id="10"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2" name="CustomShape 8"/>
          <p:cNvSpPr/>
          <p:nvPr/>
        </p:nvSpPr>
        <p:spPr>
          <a:xfrm>
            <a:off x="1335140" y="798444"/>
            <a:ext cx="5333948" cy="702707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 </a:t>
            </a:r>
            <a:r>
              <a:rPr lang="es-MX" sz="1700" b="1" i="1" spc="-1" dirty="0">
                <a:solidFill>
                  <a:srgbClr val="000000"/>
                </a:solidFill>
                <a:uFill>
                  <a:solidFill>
                    <a:srgbClr val="FFFFFF"/>
                  </a:solidFill>
                </a:uFill>
                <a:latin typeface="Literata" pitchFamily="2" charset="0"/>
                <a:ea typeface="DejaVu Sans"/>
              </a:rPr>
              <a:t>ENLACE DE COORDINACIÓN INTERINSTITUCIONAL</a:t>
            </a:r>
          </a:p>
          <a:p>
            <a:pPr marL="95400" indent="-94320" algn="ctr">
              <a:lnSpc>
                <a:spcPct val="100000"/>
              </a:lnSpc>
            </a:pPr>
            <a:r>
              <a:rPr lang="es-MX" sz="1700" b="1" i="1" spc="-1" dirty="0">
                <a:solidFill>
                  <a:srgbClr val="000000"/>
                </a:solidFill>
                <a:uFill>
                  <a:solidFill>
                    <a:srgbClr val="FFFFFF"/>
                  </a:solidFill>
                </a:uFill>
                <a:latin typeface="Literata" pitchFamily="2" charset="0"/>
              </a:rPr>
              <a:t>(</a:t>
            </a:r>
            <a:r>
              <a:rPr lang="es-MX" sz="1700" b="1" i="1" spc="-1" dirty="0" smtClean="0">
                <a:solidFill>
                  <a:srgbClr val="000000"/>
                </a:solidFill>
                <a:uFill>
                  <a:solidFill>
                    <a:srgbClr val="FFFFFF"/>
                  </a:solidFill>
                </a:uFill>
                <a:latin typeface="Literata" pitchFamily="2" charset="0"/>
              </a:rPr>
              <a:t>CONTINÚA)</a:t>
            </a:r>
          </a:p>
          <a:p>
            <a:pPr marL="95400" indent="-94320" algn="ctr">
              <a:lnSpc>
                <a:spcPct val="100000"/>
              </a:lnSpc>
            </a:pPr>
            <a:endParaRPr lang="es-MX" sz="1700" dirty="0">
              <a:latin typeface="Literata" pitchFamily="2" charset="0"/>
            </a:endParaRPr>
          </a:p>
          <a:p>
            <a:pPr marL="171450" lvl="0" indent="-171450" algn="just">
              <a:buFont typeface="Arial" panose="020B0604020202020204" pitchFamily="34" charset="0"/>
              <a:buChar char="•"/>
            </a:pPr>
            <a:r>
              <a:rPr lang="es-ES_tradnl" sz="1700" dirty="0">
                <a:latin typeface="Literata" pitchFamily="2" charset="0"/>
              </a:rPr>
              <a:t>Dar seguimiento a las obligaciones de la Dirección de Coordinación  Interinstitucional para su publicación en el Portal de Transparencia y Acceso a la Información dentro de los primeros 10 días el mes</a:t>
            </a:r>
            <a:r>
              <a:rPr lang="es-ES_tradnl" sz="1700" dirty="0" smtClean="0">
                <a:latin typeface="Literata" pitchFamily="2" charset="0"/>
              </a:rPr>
              <a:t>.</a:t>
            </a:r>
            <a:endParaRPr lang="es-MX" sz="1700" dirty="0">
              <a:latin typeface="Literata" pitchFamily="2" charset="0"/>
            </a:endParaRPr>
          </a:p>
          <a:p>
            <a:pPr algn="just"/>
            <a:endParaRPr lang="es-MX" sz="1700" dirty="0">
              <a:latin typeface="Literata" pitchFamily="2" charset="0"/>
            </a:endParaRPr>
          </a:p>
          <a:p>
            <a:pPr marL="171450" lvl="0" indent="-171450" algn="just">
              <a:buFont typeface="Arial" panose="020B0604020202020204" pitchFamily="34" charset="0"/>
              <a:buChar char="•"/>
            </a:pPr>
            <a:r>
              <a:rPr lang="es-ES_tradnl" sz="1700" dirty="0">
                <a:latin typeface="Literata" pitchFamily="2" charset="0"/>
              </a:rPr>
              <a:t>Dar seguimiento a la correspondencia que se asigne por parte de la Dirección de Coordinación Institucional.</a:t>
            </a:r>
            <a:endParaRPr lang="es-MX" sz="1700" dirty="0">
              <a:latin typeface="Literata" pitchFamily="2" charset="0"/>
            </a:endParaRP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Elaborar la propuesta de Programa Operativo Anual para la Dirección de Coordinación Interinstitucional.</a:t>
            </a:r>
          </a:p>
          <a:p>
            <a:pPr lvl="0"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Participar en los comités que se asigne por parte de la persona titular de la Dirección de Coordinación Interinstitucional.</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Administrar las cuentas de correo institucionales de la Secretaria Técnica y de la Dirección de Coordinación Interinstitucional que se le asignen</a:t>
            </a:r>
            <a:r>
              <a:rPr lang="es-MX" sz="1700" dirty="0" smtClean="0">
                <a:latin typeface="Literata" pitchFamily="2" charset="0"/>
              </a:rPr>
              <a:t>.</a:t>
            </a:r>
          </a:p>
          <a:p>
            <a:pPr lvl="0" algn="just"/>
            <a:endParaRPr lang="es-MX" sz="1700" dirty="0" smtClean="0">
              <a:latin typeface="Literata" pitchFamily="2" charset="0"/>
            </a:endParaRPr>
          </a:p>
          <a:p>
            <a:pPr marL="171450" lvl="0" indent="-171450">
              <a:buFont typeface="Arial" panose="020B0604020202020204" pitchFamily="34" charset="0"/>
              <a:buChar char="•"/>
            </a:pPr>
            <a:r>
              <a:rPr lang="es-MX" sz="1700" dirty="0">
                <a:latin typeface="Literata" pitchFamily="2" charset="0"/>
              </a:rPr>
              <a:t>Elaborar formatos cuando sea requeridos para su implementación.</a:t>
            </a:r>
          </a:p>
          <a:p>
            <a:pPr lvl="0"/>
            <a:endParaRPr lang="es-MX" sz="1700" dirty="0">
              <a:latin typeface="Literata" pitchFamily="2" charset="0"/>
            </a:endParaRPr>
          </a:p>
          <a:p>
            <a:pPr marL="171450" indent="-171450">
              <a:buFont typeface="Arial" panose="020B0604020202020204" pitchFamily="34" charset="0"/>
              <a:buChar char="•"/>
            </a:pPr>
            <a:r>
              <a:rPr lang="es-MX" sz="1700" dirty="0">
                <a:latin typeface="Literata" pitchFamily="2" charset="0"/>
              </a:rPr>
              <a:t>Seguimiento a firmas de actas del Consejo de Administración</a:t>
            </a:r>
            <a:r>
              <a:rPr lang="es-MX" sz="1700" dirty="0" smtClean="0">
                <a:latin typeface="Literata" pitchFamily="2" charset="0"/>
              </a:rPr>
              <a:t>.</a:t>
            </a:r>
          </a:p>
          <a:p>
            <a:pPr marL="171450" indent="-171450">
              <a:buFont typeface="Arial" panose="020B0604020202020204" pitchFamily="34" charset="0"/>
              <a:buChar char="•"/>
            </a:pPr>
            <a:endParaRPr lang="es-MX" sz="1700" dirty="0">
              <a:latin typeface="Literata" pitchFamily="2" charset="0"/>
            </a:endParaRPr>
          </a:p>
          <a:p>
            <a:pPr marL="171450" indent="-171450">
              <a:buFont typeface="Arial" panose="020B0604020202020204" pitchFamily="34" charset="0"/>
              <a:buChar char="•"/>
            </a:pPr>
            <a:r>
              <a:rPr lang="es-MX" sz="1700" dirty="0">
                <a:latin typeface="Literata" pitchFamily="2" charset="0"/>
              </a:rPr>
              <a:t>Seguimiento de los tramites administrativos ante los Municipios de los Consejos Municipales de Población</a:t>
            </a:r>
            <a:r>
              <a:rPr lang="es-MX" sz="1700" dirty="0" smtClean="0">
                <a:latin typeface="Literata" pitchFamily="2" charset="0"/>
              </a:rPr>
              <a:t>.</a:t>
            </a:r>
            <a:endParaRPr lang="es-MX" sz="1700" dirty="0">
              <a:latin typeface="Literata" pitchFamily="2" charset="0"/>
            </a:endParaRPr>
          </a:p>
          <a:p>
            <a:pPr lvl="0" algn="just"/>
            <a:endParaRPr lang="es-MX" sz="1600" dirty="0">
              <a:latin typeface="Literata" pitchFamily="2" charset="0"/>
            </a:endParaRPr>
          </a:p>
          <a:p>
            <a:pPr lvl="0" algn="just"/>
            <a:endParaRPr lang="es-MX" sz="1600" b="0" strike="noStrike" spc="-1" dirty="0">
              <a:solidFill>
                <a:srgbClr val="000000"/>
              </a:solidFill>
              <a:uFill>
                <a:solidFill>
                  <a:srgbClr val="FFFFFF"/>
                </a:solidFill>
              </a:uFill>
              <a:latin typeface="Literata" pitchFamily="2" charset="0"/>
            </a:endParaRPr>
          </a:p>
          <a:p>
            <a:pPr marL="95400" indent="-94320" algn="just">
              <a:lnSpc>
                <a:spcPct val="100000"/>
              </a:lnSpc>
            </a:pPr>
            <a:endParaRPr lang="es-MX" sz="1600" b="0" strike="noStrike" spc="-1" dirty="0">
              <a:solidFill>
                <a:srgbClr val="000000"/>
              </a:solidFill>
              <a:uFill>
                <a:solidFill>
                  <a:srgbClr val="FFFFFF"/>
                </a:solidFill>
              </a:uFill>
              <a:latin typeface="Literata" pitchFamily="2" charset="0"/>
            </a:endParaRPr>
          </a:p>
          <a:p>
            <a:pPr algn="just">
              <a:lnSpc>
                <a:spcPct val="100000"/>
              </a:lnSpc>
            </a:pPr>
            <a:endParaRPr lang="es-MX" sz="1600" b="0" strike="noStrike" spc="-1" dirty="0">
              <a:solidFill>
                <a:srgbClr val="000000"/>
              </a:solidFill>
              <a:uFill>
                <a:solidFill>
                  <a:srgbClr val="FFFFFF"/>
                </a:solidFill>
              </a:uFill>
              <a:latin typeface="Literata" pitchFamily="2" charset="0"/>
            </a:endParaRPr>
          </a:p>
        </p:txBody>
      </p:sp>
      <p:graphicFrame>
        <p:nvGraphicFramePr>
          <p:cNvPr id="13" name="Table 5"/>
          <p:cNvGraphicFramePr/>
          <p:nvPr>
            <p:extLst>
              <p:ext uri="{D42A27DB-BD31-4B8C-83A1-F6EECF244321}">
                <p14:modId xmlns:p14="http://schemas.microsoft.com/office/powerpoint/2010/main" val="4243812112"/>
              </p:ext>
            </p:extLst>
          </p:nvPr>
        </p:nvGraphicFramePr>
        <p:xfrm>
          <a:off x="1531800" y="7679630"/>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smtClean="0">
                          <a:solidFill>
                            <a:srgbClr val="000000"/>
                          </a:solidFill>
                          <a:uFill>
                            <a:solidFill>
                              <a:srgbClr val="FFFFFF"/>
                            </a:solidFill>
                          </a:uFill>
                          <a:latin typeface="Literata" pitchFamily="2" charset="0"/>
                        </a:rPr>
                        <a:t>Adriana</a:t>
                      </a:r>
                      <a:r>
                        <a:rPr lang="es-MX" sz="1700" b="0" strike="noStrike" spc="-1" baseline="0" dirty="0" smtClean="0">
                          <a:solidFill>
                            <a:srgbClr val="000000"/>
                          </a:solidFill>
                          <a:uFill>
                            <a:solidFill>
                              <a:srgbClr val="FFFFFF"/>
                            </a:solidFill>
                          </a:uFill>
                          <a:latin typeface="Literata" pitchFamily="2" charset="0"/>
                        </a:rPr>
                        <a:t> Michelle Vázquez Bustamante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1"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25688015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335140" cy="9144793"/>
          </a:xfrm>
          <a:prstGeom prst="rect">
            <a:avLst/>
          </a:prstGeom>
        </p:spPr>
      </p:pic>
      <p:sp>
        <p:nvSpPr>
          <p:cNvPr id="10"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2" name="CustomShape 8"/>
          <p:cNvSpPr/>
          <p:nvPr/>
        </p:nvSpPr>
        <p:spPr>
          <a:xfrm>
            <a:off x="1335140" y="839388"/>
            <a:ext cx="5125037" cy="702707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600" b="1" i="1" strike="noStrike" spc="-1" dirty="0">
                <a:solidFill>
                  <a:srgbClr val="000000"/>
                </a:solidFill>
                <a:uFill>
                  <a:solidFill>
                    <a:srgbClr val="FFFFFF"/>
                  </a:solidFill>
                </a:uFill>
                <a:latin typeface="Literata" pitchFamily="2" charset="0"/>
                <a:ea typeface="DejaVu Sans"/>
              </a:rPr>
              <a:t> </a:t>
            </a:r>
            <a:r>
              <a:rPr lang="es-MX" sz="1700" b="1" i="1" spc="-1" dirty="0">
                <a:solidFill>
                  <a:srgbClr val="000000"/>
                </a:solidFill>
                <a:uFill>
                  <a:solidFill>
                    <a:srgbClr val="FFFFFF"/>
                  </a:solidFill>
                </a:uFill>
                <a:latin typeface="Literata" pitchFamily="2" charset="0"/>
                <a:ea typeface="DejaVu Sans"/>
              </a:rPr>
              <a:t>ENLACE DE COORDINACIÓN INTERINSTITUCIONAL</a:t>
            </a:r>
          </a:p>
          <a:p>
            <a:pPr marL="95400" indent="-94320" algn="ctr">
              <a:lnSpc>
                <a:spcPct val="100000"/>
              </a:lnSpc>
            </a:pPr>
            <a:r>
              <a:rPr lang="es-MX" sz="1700" b="1" i="1" spc="-1" dirty="0">
                <a:solidFill>
                  <a:srgbClr val="000000"/>
                </a:solidFill>
                <a:uFill>
                  <a:solidFill>
                    <a:srgbClr val="FFFFFF"/>
                  </a:solidFill>
                </a:uFill>
                <a:latin typeface="Literata" pitchFamily="2" charset="0"/>
              </a:rPr>
              <a:t>(</a:t>
            </a:r>
            <a:r>
              <a:rPr lang="es-MX" sz="1700" b="1" i="1" spc="-1" dirty="0" smtClean="0">
                <a:solidFill>
                  <a:srgbClr val="000000"/>
                </a:solidFill>
                <a:uFill>
                  <a:solidFill>
                    <a:srgbClr val="FFFFFF"/>
                  </a:solidFill>
                </a:uFill>
                <a:latin typeface="Literata" pitchFamily="2" charset="0"/>
              </a:rPr>
              <a:t>CONTINÚA)</a:t>
            </a:r>
            <a:endParaRPr lang="es-MX" sz="1700" dirty="0">
              <a:latin typeface="Literata" pitchFamily="2" charset="0"/>
            </a:endParaRPr>
          </a:p>
          <a:p>
            <a:pPr algn="just"/>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Seguimiento a los informes internos que correspondan a la Dirección de  Coordinación Interinstitucional</a:t>
            </a:r>
            <a:r>
              <a:rPr lang="es-MX" sz="1700" dirty="0" smtClean="0">
                <a:latin typeface="Literata" pitchFamily="2" charset="0"/>
              </a:rPr>
              <a:t>.</a:t>
            </a:r>
            <a:endParaRPr lang="es-MX" sz="1700" dirty="0">
              <a:latin typeface="Literata" pitchFamily="2" charset="0"/>
            </a:endParaRPr>
          </a:p>
          <a:p>
            <a:pPr marL="171450" lvl="0" indent="-171450">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Apoyar en tramites ante las dependencias y entidades, cuando así lo requiera la persona titular de la Dirección de  Coordinación Interinstitucional</a:t>
            </a:r>
            <a:r>
              <a:rPr lang="es-MX" sz="1700" dirty="0" smtClean="0">
                <a:latin typeface="Literata" pitchFamily="2" charset="0"/>
              </a:rPr>
              <a:t>.</a:t>
            </a:r>
            <a:endParaRPr lang="es-MX" sz="1700" dirty="0">
              <a:latin typeface="Literata" pitchFamily="2" charset="0"/>
            </a:endParaRPr>
          </a:p>
          <a:p>
            <a:pPr lvl="0"/>
            <a:endParaRPr lang="es-MX"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Asistir a la persona titular de la Dirección de  </a:t>
            </a:r>
            <a:r>
              <a:rPr lang="es-MX" sz="1700" dirty="0" smtClean="0">
                <a:latin typeface="Literata" pitchFamily="2" charset="0"/>
              </a:rPr>
              <a:t>Coordinación Interinstitucional </a:t>
            </a:r>
            <a:r>
              <a:rPr lang="es-MX" sz="1700" dirty="0">
                <a:latin typeface="Literata" pitchFamily="2" charset="0"/>
              </a:rPr>
              <a:t>en el seguimiento de la normatividad aplicable para las funciones que se desempeñan por parte de la Dirección de Coordinación Interinstitucional y el Consejo Estatal de Población</a:t>
            </a:r>
            <a:r>
              <a:rPr lang="es-MX" sz="1700" dirty="0" smtClean="0">
                <a:latin typeface="Literata" pitchFamily="2" charset="0"/>
              </a:rPr>
              <a:t>.</a:t>
            </a:r>
          </a:p>
          <a:p>
            <a:pPr algn="just"/>
            <a:endParaRPr lang="es-MX" sz="1700" dirty="0">
              <a:latin typeface="Literata" pitchFamily="2" charset="0"/>
            </a:endParaRPr>
          </a:p>
          <a:p>
            <a:pPr marL="17253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Estas funciones son enunciativas mas no </a:t>
            </a:r>
            <a:r>
              <a:rPr lang="es-MX" sz="1700" spc="-1" dirty="0" smtClean="0">
                <a:solidFill>
                  <a:srgbClr val="000000"/>
                </a:solidFill>
                <a:uFill>
                  <a:solidFill>
                    <a:srgbClr val="FFFFFF"/>
                  </a:solidFill>
                </a:uFill>
                <a:latin typeface="Literata" pitchFamily="2" charset="0"/>
              </a:rPr>
              <a:t>limitativa.</a:t>
            </a:r>
            <a:endParaRPr lang="es-MX" sz="1700" dirty="0">
              <a:latin typeface="Literata" pitchFamily="2" charset="0"/>
            </a:endParaRPr>
          </a:p>
          <a:p>
            <a:pPr marL="286830" indent="-285750" algn="just">
              <a:lnSpc>
                <a:spcPct val="100000"/>
              </a:lnSpc>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endParaRPr lang="es-MX" sz="1700" dirty="0">
              <a:latin typeface="Literata" pitchFamily="2" charset="0"/>
            </a:endParaRPr>
          </a:p>
          <a:p>
            <a:pPr marL="171450" lvl="0" indent="-171450">
              <a:buFont typeface="Arial" panose="020B0604020202020204" pitchFamily="34" charset="0"/>
              <a:buChar char="•"/>
            </a:pPr>
            <a:endParaRPr lang="es-MX" sz="1700" dirty="0">
              <a:latin typeface="Literata" pitchFamily="2" charset="0"/>
            </a:endParaRPr>
          </a:p>
          <a:p>
            <a:pPr marL="95400" indent="-94320" algn="just">
              <a:lnSpc>
                <a:spcPct val="100000"/>
              </a:lnSpc>
            </a:pPr>
            <a:endParaRPr lang="es-MX" sz="1600" b="0" strike="noStrike" spc="-1" dirty="0">
              <a:solidFill>
                <a:srgbClr val="000000"/>
              </a:solidFill>
              <a:uFill>
                <a:solidFill>
                  <a:srgbClr val="FFFFFF"/>
                </a:solidFill>
              </a:uFill>
              <a:latin typeface="Literata" pitchFamily="2" charset="0"/>
            </a:endParaRPr>
          </a:p>
          <a:p>
            <a:pPr algn="just">
              <a:lnSpc>
                <a:spcPct val="100000"/>
              </a:lnSpc>
            </a:pPr>
            <a:endParaRPr lang="es-MX" sz="1600" b="0" strike="noStrike" spc="-1" dirty="0">
              <a:solidFill>
                <a:srgbClr val="000000"/>
              </a:solidFill>
              <a:uFill>
                <a:solidFill>
                  <a:srgbClr val="FFFFFF"/>
                </a:solidFill>
              </a:uFill>
              <a:latin typeface="Literata" pitchFamily="2" charset="0"/>
            </a:endParaRPr>
          </a:p>
        </p:txBody>
      </p:sp>
      <p:graphicFrame>
        <p:nvGraphicFramePr>
          <p:cNvPr id="13" name="Table 5"/>
          <p:cNvGraphicFramePr/>
          <p:nvPr>
            <p:extLst>
              <p:ext uri="{D42A27DB-BD31-4B8C-83A1-F6EECF244321}">
                <p14:modId xmlns:p14="http://schemas.microsoft.com/office/powerpoint/2010/main" val="151744329"/>
              </p:ext>
            </p:extLst>
          </p:nvPr>
        </p:nvGraphicFramePr>
        <p:xfrm>
          <a:off x="1448257" y="7709412"/>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smtClean="0">
                          <a:solidFill>
                            <a:srgbClr val="000000"/>
                          </a:solidFill>
                          <a:uFill>
                            <a:solidFill>
                              <a:srgbClr val="FFFFFF"/>
                            </a:solidFill>
                          </a:uFill>
                          <a:latin typeface="Literata" pitchFamily="2" charset="0"/>
                        </a:rPr>
                        <a:t>Adriana</a:t>
                      </a:r>
                      <a:r>
                        <a:rPr lang="es-MX" sz="1700" b="0" strike="noStrike" spc="-1" baseline="0" dirty="0" smtClean="0">
                          <a:solidFill>
                            <a:srgbClr val="000000"/>
                          </a:solidFill>
                          <a:uFill>
                            <a:solidFill>
                              <a:srgbClr val="FFFFFF"/>
                            </a:solidFill>
                          </a:uFill>
                          <a:latin typeface="Literata" pitchFamily="2" charset="0"/>
                        </a:rPr>
                        <a:t> Michelle Vázquez Bustamante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1"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11185027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222"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24" name="CustomShape 4"/>
          <p:cNvSpPr/>
          <p:nvPr/>
        </p:nvSpPr>
        <p:spPr>
          <a:xfrm>
            <a:off x="1335140" y="688262"/>
            <a:ext cx="5333948" cy="6733847"/>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 </a:t>
            </a:r>
            <a:r>
              <a:rPr lang="es-MX" sz="1700" b="1" i="1" strike="noStrike" spc="-1" dirty="0" smtClean="0">
                <a:solidFill>
                  <a:srgbClr val="000000"/>
                </a:solidFill>
                <a:uFill>
                  <a:solidFill>
                    <a:srgbClr val="FFFFFF"/>
                  </a:solidFill>
                </a:uFill>
                <a:latin typeface="Literata" pitchFamily="2" charset="0"/>
                <a:ea typeface="DejaVu Sans"/>
              </a:rPr>
              <a:t>INFORMÁTICA, TRANSPARENCIA Y COMUNICACIÓN EN POBLACIÓN</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smtClean="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algn="just"/>
            <a:r>
              <a:rPr lang="es-MX" sz="1700" spc="-1" dirty="0">
                <a:solidFill>
                  <a:srgbClr val="000000"/>
                </a:solidFill>
                <a:uFill>
                  <a:solidFill>
                    <a:srgbClr val="FFFFFF"/>
                  </a:solidFill>
                </a:uFill>
                <a:latin typeface="Literata" pitchFamily="2" charset="0"/>
                <a:ea typeface="DejaVu Sans"/>
              </a:rPr>
              <a:t>Diseñar e implementar acciones de sistematización de los procesos informáticos que se realicen en el Consejo Estatal de Población, así como las obligaciones del organismo de acuerdo con la Ley de Transparencia y Acceso a la Información, y las acciones propias de Comunicación Social.</a:t>
            </a:r>
          </a:p>
          <a:p>
            <a:pPr marL="95400" indent="-93960">
              <a:lnSpc>
                <a:spcPct val="100000"/>
              </a:lnSpc>
            </a:pPr>
            <a:endParaRPr lang="es-MX" sz="1700" b="1" i="1" strike="noStrike" spc="-1" dirty="0">
              <a:solidFill>
                <a:srgbClr val="000000"/>
              </a:solidFill>
              <a:uFill>
                <a:solidFill>
                  <a:srgbClr val="FFFFFF"/>
                </a:solidFill>
              </a:uFill>
              <a:latin typeface="Literata" pitchFamily="2" charset="0"/>
              <a:ea typeface="DejaVu Sans"/>
            </a:endParaRPr>
          </a:p>
          <a:p>
            <a:pPr marL="95400" indent="-93960">
              <a:lnSpc>
                <a:spcPct val="100000"/>
              </a:lnSpc>
            </a:pPr>
            <a:r>
              <a:rPr lang="es-MX" sz="1700" b="1" i="1" strike="noStrike" spc="-1" dirty="0">
                <a:solidFill>
                  <a:srgbClr val="000000"/>
                </a:solidFill>
                <a:uFill>
                  <a:solidFill>
                    <a:srgbClr val="FFFFFF"/>
                  </a:solidFill>
                </a:uFill>
                <a:latin typeface="Literata" pitchFamily="2" charset="0"/>
                <a:ea typeface="DejaVu Sans"/>
              </a:rPr>
              <a:t>FUNCIONES</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Diseñar, instrumentar y dar mantenimiento a los sistemas de información y redes de comunicación, brindando la capacitación necesaria para el manejo y uso adecuado.</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Implantar los programas informáticos que en materia de estadística demográfica sean requeridos.</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Actualizar y dar mantenimiento a la página electrónica del Consejo Estatal de Población, a solicitud de la Dirección de </a:t>
            </a:r>
            <a:r>
              <a:rPr lang="es-MX" sz="1700" dirty="0" smtClean="0">
                <a:latin typeface="Literata" pitchFamily="2" charset="0"/>
              </a:rPr>
              <a:t>Coordinación Interinstitucional.</a:t>
            </a:r>
          </a:p>
          <a:p>
            <a:pPr marL="171450" lvl="0" indent="-171450" algn="just">
              <a:buFont typeface="Arial" panose="020B0604020202020204" pitchFamily="34" charset="0"/>
              <a:buChar char="•"/>
            </a:pPr>
            <a:endParaRPr lang="es-MX" sz="1700" dirty="0">
              <a:latin typeface="Literata" pitchFamily="2" charset="0"/>
            </a:endParaRPr>
          </a:p>
          <a:p>
            <a:pPr marL="171450" lvl="0" indent="-171450">
              <a:buFont typeface="Arial" panose="020B0604020202020204" pitchFamily="34" charset="0"/>
              <a:buChar char="•"/>
            </a:pPr>
            <a:r>
              <a:rPr lang="es-MX" sz="1700" dirty="0">
                <a:latin typeface="Literata" pitchFamily="2" charset="0"/>
              </a:rPr>
              <a:t>Proponer la adquisición de equipos, programas, permisos y licencias de cómputo.</a:t>
            </a:r>
          </a:p>
          <a:p>
            <a:pPr marL="171450" lvl="0" indent="-171450">
              <a:buFont typeface="Arial" panose="020B0604020202020204" pitchFamily="34" charset="0"/>
              <a:buChar char="•"/>
            </a:pPr>
            <a:endParaRPr lang="es-MX" sz="1700" dirty="0">
              <a:latin typeface="Literata" pitchFamily="2" charset="0"/>
            </a:endParaRPr>
          </a:p>
          <a:p>
            <a:pPr marL="171450" lvl="0" indent="-171450">
              <a:buFont typeface="Arial" panose="020B0604020202020204" pitchFamily="34" charset="0"/>
              <a:buChar char="•"/>
            </a:pPr>
            <a:r>
              <a:rPr lang="es-MX" sz="1700" dirty="0">
                <a:latin typeface="Literata" pitchFamily="2" charset="0"/>
              </a:rPr>
              <a:t>Actualizar, cuando así se requiera, la paquetería de los equipos de cómputo</a:t>
            </a:r>
            <a:r>
              <a:rPr lang="es-MX" sz="1700" dirty="0" smtClean="0">
                <a:latin typeface="Literata" pitchFamily="2" charset="0"/>
              </a:rPr>
              <a:t>.</a:t>
            </a:r>
          </a:p>
          <a:p>
            <a:pPr marL="171450" lvl="0" indent="-171450">
              <a:buFont typeface="Arial" panose="020B0604020202020204" pitchFamily="34" charset="0"/>
              <a:buChar char="•"/>
            </a:pPr>
            <a:endParaRPr lang="es-MX" sz="1700" dirty="0">
              <a:latin typeface="Literata" pitchFamily="2" charset="0"/>
            </a:endParaRPr>
          </a:p>
          <a:p>
            <a:pPr marL="171450" indent="-171450">
              <a:buFont typeface="Arial" panose="020B0604020202020204" pitchFamily="34" charset="0"/>
              <a:buChar char="•"/>
            </a:pPr>
            <a:r>
              <a:rPr lang="es-MX" sz="1700" dirty="0">
                <a:latin typeface="Literata" pitchFamily="2" charset="0"/>
              </a:rPr>
              <a:t>Supervisar que el equipo de cómputo y distintos dispositivos se utilicen de manera adecuada</a:t>
            </a:r>
            <a:r>
              <a:rPr lang="es-MX" sz="1700" dirty="0" smtClean="0">
                <a:latin typeface="Literata" pitchFamily="2" charset="0"/>
              </a:rPr>
              <a:t>.</a:t>
            </a:r>
            <a:endParaRPr lang="es-MX" sz="1700" dirty="0">
              <a:latin typeface="Literata" pitchFamily="2" charset="0"/>
            </a:endParaRPr>
          </a:p>
          <a:p>
            <a:pPr marL="171450" lvl="0" indent="-171450" algn="just">
              <a:buFont typeface="Arial" panose="020B0604020202020204" pitchFamily="34" charset="0"/>
              <a:buChar char="•"/>
            </a:pPr>
            <a:endParaRPr lang="es-MX" sz="1600" dirty="0">
              <a:latin typeface="Literata" pitchFamily="2" charset="0"/>
            </a:endParaRPr>
          </a:p>
        </p:txBody>
      </p:sp>
      <p:sp>
        <p:nvSpPr>
          <p:cNvPr id="223"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9" name="Tabla 8">
            <a:extLst>
              <a:ext uri="{FF2B5EF4-FFF2-40B4-BE49-F238E27FC236}">
                <a16:creationId xmlns:a16="http://schemas.microsoft.com/office/drawing/2014/main" xmlns="" id="{547E6B79-A563-80C8-1263-5A0665B2618A}"/>
              </a:ext>
            </a:extLst>
          </p:cNvPr>
          <p:cNvGraphicFramePr>
            <a:graphicFrameLocks noGrp="1"/>
          </p:cNvGraphicFramePr>
          <p:nvPr>
            <p:extLst>
              <p:ext uri="{D42A27DB-BD31-4B8C-83A1-F6EECF244321}">
                <p14:modId xmlns:p14="http://schemas.microsoft.com/office/powerpoint/2010/main" val="241282757"/>
              </p:ext>
            </p:extLst>
          </p:nvPr>
        </p:nvGraphicFramePr>
        <p:xfrm>
          <a:off x="1511087" y="7758366"/>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22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29" name="CustomShape 4"/>
          <p:cNvSpPr/>
          <p:nvPr/>
        </p:nvSpPr>
        <p:spPr>
          <a:xfrm>
            <a:off x="1335140" y="788597"/>
            <a:ext cx="5251927" cy="700198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just">
              <a:lnSpc>
                <a:spcPct val="100000"/>
              </a:lnSpc>
            </a:pPr>
            <a:r>
              <a:rPr lang="es-MX" sz="1700" b="1" i="1" strike="noStrike" spc="-1" dirty="0">
                <a:solidFill>
                  <a:srgbClr val="000000"/>
                </a:solidFill>
                <a:uFill>
                  <a:solidFill>
                    <a:srgbClr val="FFFFFF"/>
                  </a:solidFill>
                </a:uFill>
                <a:latin typeface="Literata" pitchFamily="2" charset="0"/>
                <a:ea typeface="DejaVu Sans"/>
              </a:rPr>
              <a:t> </a:t>
            </a:r>
            <a:r>
              <a:rPr lang="es-MX" sz="1700" b="1" i="1" strike="noStrike" spc="-1" dirty="0" smtClean="0">
                <a:solidFill>
                  <a:srgbClr val="000000"/>
                </a:solidFill>
                <a:uFill>
                  <a:solidFill>
                    <a:srgbClr val="FFFFFF"/>
                  </a:solidFill>
                </a:uFill>
                <a:latin typeface="Literata" pitchFamily="2" charset="0"/>
                <a:ea typeface="DejaVu Sans"/>
              </a:rPr>
              <a:t>INFORMÁTICA, TRANSPARENCIA </a:t>
            </a:r>
            <a:r>
              <a:rPr lang="es-MX" sz="1700" b="1" i="1" spc="-1" dirty="0">
                <a:solidFill>
                  <a:srgbClr val="000000"/>
                </a:solidFill>
                <a:uFill>
                  <a:solidFill>
                    <a:srgbClr val="FFFFFF"/>
                  </a:solidFill>
                </a:uFill>
                <a:latin typeface="Literata" pitchFamily="2" charset="0"/>
              </a:rPr>
              <a:t>Y COMUNICACIÓN EN POBLACIÓN</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 </a:t>
            </a: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dirty="0" smtClean="0">
                <a:latin typeface="Literata" pitchFamily="2" charset="0"/>
              </a:rPr>
              <a:t>Realizar </a:t>
            </a:r>
            <a:r>
              <a:rPr lang="es-MX" sz="1700" dirty="0">
                <a:latin typeface="Literata" pitchFamily="2" charset="0"/>
              </a:rPr>
              <a:t>las configuraciones que se requieran para el adecuado funcionamiento del equipo de cómputo.</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Administrar los recursos que en materia de información e informática le sean confiados, llevando una bitácora de control de equipos de cómputo.</a:t>
            </a:r>
            <a:endParaRPr lang="es-MX" sz="1700" spc="-1" dirty="0">
              <a:solidFill>
                <a:srgbClr val="000000"/>
              </a:solidFill>
              <a:uFill>
                <a:solidFill>
                  <a:srgbClr val="FFFFFF"/>
                </a:solidFill>
              </a:uFill>
              <a:latin typeface="Literata" pitchFamily="2" charset="0"/>
            </a:endParaRPr>
          </a:p>
          <a:p>
            <a:pPr marL="1440" algn="just"/>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Proponer las acciones necesarias para el mantenimiento de los equipos de cómputo, para su posterior implementación</a:t>
            </a:r>
            <a:r>
              <a:rPr lang="es-MX" sz="1700" spc="-1" dirty="0" smtClean="0">
                <a:solidFill>
                  <a:srgbClr val="000000"/>
                </a:solidFill>
                <a:uFill>
                  <a:solidFill>
                    <a:srgbClr val="FFFFFF"/>
                  </a:solidFill>
                </a:uFill>
                <a:latin typeface="Literata" pitchFamily="2" charset="0"/>
              </a:rPr>
              <a:t>.</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Colaborar en la edición, distribución y difusión de información electrónica en distintos soportes según las necesidades.</a:t>
            </a:r>
          </a:p>
          <a:p>
            <a:pPr lvl="0" algn="just"/>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Apoyar en la adecuada organización de archivos del Consejo Estatal de Población</a:t>
            </a:r>
            <a:r>
              <a:rPr lang="es-MX" sz="1700" spc="-1" dirty="0" smtClean="0">
                <a:solidFill>
                  <a:srgbClr val="000000"/>
                </a:solidFill>
                <a:uFill>
                  <a:solidFill>
                    <a:srgbClr val="FFFFFF"/>
                  </a:solidFill>
                </a:uFill>
                <a:latin typeface="Literata" pitchFamily="2" charset="0"/>
              </a:rPr>
              <a:t>.</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Tramitar la recepción de las solicitudes de acceso a la información pública y de la actualización de la difusión de la información pública del Portal de Transparencia de Gobierno del Estado, en cumplimiento a las funciones de la Unidad de Información Pública del Consejo Estatal de Población</a:t>
            </a:r>
            <a:r>
              <a:rPr lang="es-MX" sz="1700" spc="-1" dirty="0" smtClean="0">
                <a:solidFill>
                  <a:srgbClr val="000000"/>
                </a:solidFill>
                <a:uFill>
                  <a:solidFill>
                    <a:srgbClr val="FFFFFF"/>
                  </a:solidFill>
                </a:uFill>
                <a:latin typeface="Literata" pitchFamily="2" charset="0"/>
              </a:rPr>
              <a:t>.</a:t>
            </a:r>
          </a:p>
          <a:p>
            <a:pPr marL="171450" indent="-171450">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Respaldar la Información Pública de Oficio que periódicamente publica el Consejo Estatal de Población en el Portal de Transparencia de Gobierno del Estado</a:t>
            </a:r>
            <a:r>
              <a:rPr lang="es-MX" sz="1700" spc="-1" dirty="0" smtClean="0">
                <a:solidFill>
                  <a:srgbClr val="000000"/>
                </a:solidFill>
                <a:uFill>
                  <a:solidFill>
                    <a:srgbClr val="FFFFFF"/>
                  </a:solidFill>
                </a:uFill>
                <a:latin typeface="Literata" pitchFamily="2" charset="0"/>
              </a:rPr>
              <a:t>.</a:t>
            </a:r>
          </a:p>
          <a:p>
            <a:pPr marL="171450" indent="-171450">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lvl="0" indent="-171450">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lvl="0" indent="-171450">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lvl="0" indent="-171450">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lvl="0" indent="-171450">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lvl="0" indent="-171450">
              <a:buFont typeface="Arial" panose="020B0604020202020204" pitchFamily="34" charset="0"/>
              <a:buChar char="•"/>
            </a:pPr>
            <a:endParaRPr lang="es-MX" sz="1900" dirty="0">
              <a:latin typeface="Literata" pitchFamily="2" charset="0"/>
            </a:endParaRPr>
          </a:p>
          <a:p>
            <a:pPr marL="171450" lvl="0" indent="-171450" algn="just">
              <a:buFont typeface="Arial" panose="020B0604020202020204" pitchFamily="34" charset="0"/>
              <a:buChar char="•"/>
            </a:pPr>
            <a:endParaRPr lang="es-MX" sz="1900" spc="-1" dirty="0">
              <a:solidFill>
                <a:srgbClr val="000000"/>
              </a:solidFill>
              <a:uFill>
                <a:solidFill>
                  <a:srgbClr val="FFFFFF"/>
                </a:solidFill>
              </a:uFill>
              <a:latin typeface="Literata" pitchFamily="2" charset="0"/>
              <a:ea typeface="DejaVu Sans"/>
            </a:endParaRPr>
          </a:p>
        </p:txBody>
      </p:sp>
      <p:sp>
        <p:nvSpPr>
          <p:cNvPr id="228"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9" name="Tabla 8">
            <a:extLst>
              <a:ext uri="{FF2B5EF4-FFF2-40B4-BE49-F238E27FC236}">
                <a16:creationId xmlns:a16="http://schemas.microsoft.com/office/drawing/2014/main" xmlns="" id="{547E6B79-A563-80C8-1263-5A0665B2618A}"/>
              </a:ext>
            </a:extLst>
          </p:cNvPr>
          <p:cNvGraphicFramePr>
            <a:graphicFrameLocks noGrp="1"/>
          </p:cNvGraphicFramePr>
          <p:nvPr>
            <p:extLst>
              <p:ext uri="{D42A27DB-BD31-4B8C-83A1-F6EECF244321}">
                <p14:modId xmlns:p14="http://schemas.microsoft.com/office/powerpoint/2010/main" val="2582871138"/>
              </p:ext>
            </p:extLst>
          </p:nvPr>
        </p:nvGraphicFramePr>
        <p:xfrm>
          <a:off x="1478350" y="7714384"/>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0" y="0"/>
            <a:ext cx="1335140" cy="9144793"/>
          </a:xfrm>
          <a:prstGeom prst="rect">
            <a:avLst/>
          </a:prstGeom>
        </p:spPr>
      </p:pic>
      <p:sp>
        <p:nvSpPr>
          <p:cNvPr id="22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29" name="CustomShape 4"/>
          <p:cNvSpPr/>
          <p:nvPr/>
        </p:nvSpPr>
        <p:spPr>
          <a:xfrm>
            <a:off x="1472540" y="839396"/>
            <a:ext cx="5097593" cy="6357271"/>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600" b="1" i="1" strike="noStrike" spc="-1" dirty="0">
                <a:solidFill>
                  <a:srgbClr val="000000"/>
                </a:solidFill>
                <a:uFill>
                  <a:solidFill>
                    <a:srgbClr val="FFFFFF"/>
                  </a:solidFill>
                </a:uFill>
                <a:latin typeface="Literata" pitchFamily="2" charset="0"/>
                <a:ea typeface="DejaVu Sans"/>
              </a:rPr>
              <a:t> </a:t>
            </a:r>
            <a:r>
              <a:rPr lang="es-MX" sz="1700" b="1" i="1" strike="noStrike" spc="-1" dirty="0" smtClean="0">
                <a:solidFill>
                  <a:srgbClr val="000000"/>
                </a:solidFill>
                <a:uFill>
                  <a:solidFill>
                    <a:srgbClr val="FFFFFF"/>
                  </a:solidFill>
                </a:uFill>
                <a:latin typeface="Literata" pitchFamily="2" charset="0"/>
                <a:ea typeface="DejaVu Sans"/>
              </a:rPr>
              <a:t>INFORMÁTICA, TRANSPARENCIA </a:t>
            </a:r>
            <a:r>
              <a:rPr lang="es-MX" sz="1700" b="1" i="1" spc="-1" dirty="0">
                <a:solidFill>
                  <a:srgbClr val="000000"/>
                </a:solidFill>
                <a:uFill>
                  <a:solidFill>
                    <a:srgbClr val="FFFFFF"/>
                  </a:solidFill>
                </a:uFill>
                <a:latin typeface="Literata" pitchFamily="2" charset="0"/>
              </a:rPr>
              <a:t>Y COMUNICACIÓN EN POBLACIÓN</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 </a:t>
            </a: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smtClean="0">
                <a:solidFill>
                  <a:srgbClr val="000000"/>
                </a:solidFill>
                <a:uFill>
                  <a:solidFill>
                    <a:srgbClr val="FFFFFF"/>
                  </a:solidFill>
                </a:uFill>
                <a:latin typeface="Literata" pitchFamily="2" charset="0"/>
              </a:rPr>
              <a:t>Apoyar </a:t>
            </a:r>
            <a:r>
              <a:rPr lang="es-MX" sz="1700" spc="-1" dirty="0">
                <a:solidFill>
                  <a:srgbClr val="000000"/>
                </a:solidFill>
                <a:uFill>
                  <a:solidFill>
                    <a:srgbClr val="FFFFFF"/>
                  </a:solidFill>
                </a:uFill>
                <a:latin typeface="Literata" pitchFamily="2" charset="0"/>
              </a:rPr>
              <a:t>en la convocatoria a ruedas de prensa, entrevistas en los medios de comunicación cuando así se instruya</a:t>
            </a:r>
            <a:r>
              <a:rPr lang="es-MX" sz="1700" spc="-1" dirty="0" smtClean="0">
                <a:solidFill>
                  <a:srgbClr val="000000"/>
                </a:solidFill>
                <a:uFill>
                  <a:solidFill>
                    <a:srgbClr val="FFFFFF"/>
                  </a:solidFill>
                </a:uFill>
                <a:latin typeface="Literata" pitchFamily="2" charset="0"/>
              </a:rPr>
              <a:t>.</a:t>
            </a:r>
          </a:p>
          <a:p>
            <a:pPr marL="17145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Proponer los boletines de prensa, videos, fotografías y acciones realizadas dentro de las actividades de las áreas del Consejo Estatal de Población</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lvl="0" algn="just"/>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 Estas funciones son enunciativas mas no limitativas.</a:t>
            </a:r>
          </a:p>
          <a:p>
            <a:pPr marL="95400" indent="-93960" algn="just">
              <a:lnSpc>
                <a:spcPct val="100000"/>
              </a:lnSpc>
            </a:pPr>
            <a:endParaRPr lang="es-MX" sz="1700" spc="-1" dirty="0">
              <a:solidFill>
                <a:srgbClr val="000000"/>
              </a:solidFill>
              <a:uFill>
                <a:solidFill>
                  <a:srgbClr val="FFFFFF"/>
                </a:solidFill>
              </a:uFill>
              <a:latin typeface="Literata" pitchFamily="2" charset="0"/>
            </a:endParaRPr>
          </a:p>
          <a:p>
            <a:pPr marL="1440" algn="just">
              <a:lnSpc>
                <a:spcPct val="100000"/>
              </a:lnSpc>
              <a:buClr>
                <a:srgbClr val="000000"/>
              </a:buClr>
            </a:pPr>
            <a:endParaRPr lang="es-MX" sz="1700" b="0" strike="noStrike" spc="-1" dirty="0">
              <a:solidFill>
                <a:srgbClr val="000000"/>
              </a:solidFill>
              <a:uFill>
                <a:solidFill>
                  <a:srgbClr val="FFFFFF"/>
                </a:solidFill>
              </a:uFill>
              <a:latin typeface="Literata" pitchFamily="2" charset="0"/>
            </a:endParaRPr>
          </a:p>
        </p:txBody>
      </p:sp>
      <p:sp>
        <p:nvSpPr>
          <p:cNvPr id="228"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9" name="Tabla 8">
            <a:extLst>
              <a:ext uri="{FF2B5EF4-FFF2-40B4-BE49-F238E27FC236}">
                <a16:creationId xmlns:a16="http://schemas.microsoft.com/office/drawing/2014/main" xmlns="" id="{547E6B79-A563-80C8-1263-5A0665B2618A}"/>
              </a:ext>
            </a:extLst>
          </p:cNvPr>
          <p:cNvGraphicFramePr>
            <a:graphicFrameLocks noGrp="1"/>
          </p:cNvGraphicFramePr>
          <p:nvPr>
            <p:extLst>
              <p:ext uri="{D42A27DB-BD31-4B8C-83A1-F6EECF244321}">
                <p14:modId xmlns:p14="http://schemas.microsoft.com/office/powerpoint/2010/main" val="3342268494"/>
              </p:ext>
            </p:extLst>
          </p:nvPr>
        </p:nvGraphicFramePr>
        <p:xfrm>
          <a:off x="1478350" y="7714384"/>
          <a:ext cx="4934458" cy="1076706"/>
        </p:xfrm>
        <a:graphic>
          <a:graphicData uri="http://schemas.openxmlformats.org/drawingml/2006/table">
            <a:tbl>
              <a:tblPr/>
              <a:tblGrid>
                <a:gridCol w="4934458">
                  <a:extLst>
                    <a:ext uri="{9D8B030D-6E8A-4147-A177-3AD203B41FA5}">
                      <a16:colId xmlns:a16="http://schemas.microsoft.com/office/drawing/2014/main" xmlns="" val="1732241578"/>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36579631"/>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xmlns="" val="3317161771"/>
                  </a:ext>
                </a:extLst>
              </a:tr>
            </a:tbl>
          </a:graphicData>
        </a:graphic>
      </p:graphicFrame>
    </p:spTree>
    <p:extLst>
      <p:ext uri="{BB962C8B-B14F-4D97-AF65-F5344CB8AC3E}">
        <p14:creationId xmlns:p14="http://schemas.microsoft.com/office/powerpoint/2010/main" val="268123919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2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29" name="CustomShape 4"/>
          <p:cNvSpPr/>
          <p:nvPr/>
        </p:nvSpPr>
        <p:spPr>
          <a:xfrm>
            <a:off x="1335140" y="724162"/>
            <a:ext cx="5234993" cy="700198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900" b="1" i="1" strike="noStrike" spc="-1" dirty="0">
                <a:solidFill>
                  <a:srgbClr val="000000"/>
                </a:solidFill>
                <a:uFill>
                  <a:solidFill>
                    <a:srgbClr val="FFFFFF"/>
                  </a:solidFill>
                </a:uFill>
                <a:latin typeface="Literata" pitchFamily="2" charset="0"/>
                <a:ea typeface="DejaVu Sans"/>
              </a:rPr>
              <a:t> </a:t>
            </a:r>
            <a:r>
              <a:rPr lang="es-MX" sz="1700" b="1" i="1" spc="-1" dirty="0" smtClean="0">
                <a:solidFill>
                  <a:srgbClr val="000000"/>
                </a:solidFill>
                <a:uFill>
                  <a:solidFill>
                    <a:srgbClr val="FFFFFF"/>
                  </a:solidFill>
                </a:uFill>
                <a:latin typeface="Literata" pitchFamily="2" charset="0"/>
                <a:ea typeface="DejaVu Sans"/>
              </a:rPr>
              <a:t>EDUCACIÓN </a:t>
            </a:r>
            <a:r>
              <a:rPr lang="es-MX" sz="1700" b="1" i="1" spc="-1" dirty="0" smtClean="0">
                <a:solidFill>
                  <a:srgbClr val="000000"/>
                </a:solidFill>
                <a:uFill>
                  <a:solidFill>
                    <a:srgbClr val="FFFFFF"/>
                  </a:solidFill>
                </a:uFill>
                <a:latin typeface="Literata" pitchFamily="2" charset="0"/>
              </a:rPr>
              <a:t>EN </a:t>
            </a:r>
            <a:r>
              <a:rPr lang="es-MX" sz="1700" b="1" i="1" spc="-1" dirty="0">
                <a:solidFill>
                  <a:srgbClr val="000000"/>
                </a:solidFill>
                <a:uFill>
                  <a:solidFill>
                    <a:srgbClr val="FFFFFF"/>
                  </a:solidFill>
                </a:uFill>
                <a:latin typeface="Literata" pitchFamily="2" charset="0"/>
              </a:rPr>
              <a:t>POBLACIÓN</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pc="-1" dirty="0" smtClean="0">
                <a:solidFill>
                  <a:srgbClr val="000000"/>
                </a:solidFill>
                <a:uFill>
                  <a:solidFill>
                    <a:srgbClr val="FFFFFF"/>
                  </a:solidFill>
                </a:uFill>
                <a:latin typeface="Literata" pitchFamily="2" charset="0"/>
              </a:rPr>
              <a:t>OBJETIVO</a:t>
            </a:r>
            <a:endParaRPr lang="es-MX" sz="1700" spc="-1" dirty="0">
              <a:solidFill>
                <a:srgbClr val="000000"/>
              </a:solidFill>
              <a:uFill>
                <a:solidFill>
                  <a:srgbClr val="FFFFFF"/>
                </a:solidFill>
              </a:uFill>
              <a:latin typeface="Literata" pitchFamily="2" charset="0"/>
            </a:endParaRPr>
          </a:p>
          <a:p>
            <a:pPr algn="just"/>
            <a:r>
              <a:rPr lang="es-MX" sz="1700" spc="-1" dirty="0" smtClean="0">
                <a:solidFill>
                  <a:srgbClr val="000000"/>
                </a:solidFill>
                <a:uFill>
                  <a:solidFill>
                    <a:srgbClr val="FFFFFF"/>
                  </a:solidFill>
                </a:uFill>
                <a:latin typeface="Literata" pitchFamily="2" charset="0"/>
              </a:rPr>
              <a:t>Proponer, desarrollar e implementar estrategias de sensibilización y capacitación sobre el efecto que los fenómenos demográficos tienen en el desarrollo y la calidad de vida de la población dentro de la entidad, a fin de que ésta pueda tomar decisiones de manera informada.</a:t>
            </a:r>
          </a:p>
          <a:p>
            <a:pPr algn="just"/>
            <a:endParaRPr lang="es-MX" sz="1700" b="1" i="1" spc="-1" dirty="0">
              <a:solidFill>
                <a:srgbClr val="000000"/>
              </a:solidFill>
              <a:uFill>
                <a:solidFill>
                  <a:srgbClr val="FFFFFF"/>
                </a:solidFill>
              </a:uFill>
              <a:latin typeface="Literata" pitchFamily="2" charset="0"/>
            </a:endParaRPr>
          </a:p>
          <a:p>
            <a:pPr algn="just"/>
            <a:r>
              <a:rPr lang="es-MX" sz="1700" b="1" i="1" spc="-1" dirty="0" smtClean="0">
                <a:solidFill>
                  <a:srgbClr val="000000"/>
                </a:solidFill>
                <a:uFill>
                  <a:solidFill>
                    <a:srgbClr val="FFFFFF"/>
                  </a:solidFill>
                </a:uFill>
                <a:latin typeface="Literata" pitchFamily="2" charset="0"/>
              </a:rPr>
              <a:t>FUNCIONES</a:t>
            </a:r>
            <a:endParaRPr lang="es-MX" sz="1700" spc="-1" dirty="0">
              <a:solidFill>
                <a:srgbClr val="000000"/>
              </a:solidFill>
              <a:uFill>
                <a:solidFill>
                  <a:srgbClr val="FFFFFF"/>
                </a:solidFill>
              </a:uFill>
              <a:latin typeface="Literata" pitchFamily="2" charset="0"/>
            </a:endParaRPr>
          </a:p>
          <a:p>
            <a:pPr marL="95400" indent="-93960" algn="just">
              <a:lnSpc>
                <a:spcPct val="100000"/>
              </a:lnSpc>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dirty="0" smtClean="0">
                <a:latin typeface="Literata" pitchFamily="2" charset="0"/>
              </a:rPr>
              <a:t>Proponer y elaborar el Programa Anual de Capacitación Estatal de Población.</a:t>
            </a:r>
          </a:p>
          <a:p>
            <a:pPr lvl="0" algn="just"/>
            <a:endParaRPr lang="es-MX" sz="1700" dirty="0" smtClean="0">
              <a:latin typeface="Literata" pitchFamily="2" charset="0"/>
            </a:endParaRPr>
          </a:p>
          <a:p>
            <a:pPr marL="171450" lvl="0" indent="-171450" algn="just">
              <a:buFont typeface="Arial" panose="020B0604020202020204" pitchFamily="34" charset="0"/>
              <a:buChar char="•"/>
            </a:pPr>
            <a:r>
              <a:rPr lang="es-MX" sz="1700" b="0" strike="noStrike" spc="-1" dirty="0" smtClean="0">
                <a:solidFill>
                  <a:srgbClr val="000000"/>
                </a:solidFill>
                <a:uFill>
                  <a:solidFill>
                    <a:srgbClr val="FFFFFF"/>
                  </a:solidFill>
                </a:uFill>
                <a:latin typeface="Literata" pitchFamily="2" charset="0"/>
              </a:rPr>
              <a:t>Apoyar en la implementación de acciones formativas y educativas que incidan en la estructura y dinámica de la población, a partir de una perspectiva de género que contribuya al desarrollo social y humano de la población.</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b="0" strike="noStrike" spc="-1" dirty="0" smtClean="0">
                <a:solidFill>
                  <a:srgbClr val="000000"/>
                </a:solidFill>
                <a:uFill>
                  <a:solidFill>
                    <a:srgbClr val="FFFFFF"/>
                  </a:solidFill>
                </a:uFill>
                <a:latin typeface="Literata" pitchFamily="2" charset="0"/>
              </a:rPr>
              <a:t>Elaborar programas específicos que tiendan a elevar el bienestar entre los pueblos originarios del Estado, utilizando un enfoque intercultural.</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b="0" strike="noStrike" spc="-1" dirty="0" smtClean="0">
                <a:solidFill>
                  <a:srgbClr val="000000"/>
                </a:solidFill>
                <a:uFill>
                  <a:solidFill>
                    <a:srgbClr val="FFFFFF"/>
                  </a:solidFill>
                </a:uFill>
                <a:latin typeface="Literata" pitchFamily="2" charset="0"/>
              </a:rPr>
              <a:t>Organizar, dirigir e implementar pláticas, cursos, talleres, y diplomados para el logro de los objetivos establecidos en el Programa Especial de Población.</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Colaborar en el diseño de contenidos para las estrategias de información, educación y comunicación en población.</a:t>
            </a:r>
          </a:p>
          <a:p>
            <a:pPr lvl="0" algn="just"/>
            <a:endParaRPr lang="es-MX" sz="1700" spc="-1" dirty="0" smtClean="0">
              <a:solidFill>
                <a:srgbClr val="000000"/>
              </a:solidFill>
              <a:uFill>
                <a:solidFill>
                  <a:srgbClr val="FFFFFF"/>
                </a:solidFill>
              </a:uFill>
              <a:latin typeface="Literata" pitchFamily="2" charset="0"/>
            </a:endParaRPr>
          </a:p>
          <a:p>
            <a:pPr lvl="0" algn="just"/>
            <a:endParaRPr lang="es-MX" sz="1700" spc="-1" dirty="0">
              <a:solidFill>
                <a:srgbClr val="000000"/>
              </a:solidFill>
              <a:uFill>
                <a:solidFill>
                  <a:srgbClr val="FFFFFF"/>
                </a:solidFill>
              </a:uFill>
              <a:latin typeface="Literata" pitchFamily="2" charset="0"/>
            </a:endParaRPr>
          </a:p>
        </p:txBody>
      </p:sp>
      <p:sp>
        <p:nvSpPr>
          <p:cNvPr id="228"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14205768"/>
              </p:ext>
            </p:extLst>
          </p:nvPr>
        </p:nvGraphicFramePr>
        <p:xfrm>
          <a:off x="1531440" y="7726146"/>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mn-ea"/>
                          <a:cs typeface="+mn-cs"/>
                        </a:rPr>
                        <a:t>Responsable</a:t>
                      </a: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a typeface="+mn-ea"/>
                        <a:cs typeface="+mn-cs"/>
                      </a:endParaRPr>
                    </a:p>
                    <a:p>
                      <a:pPr algn="ctr">
                        <a:lnSpc>
                          <a:spcPct val="115000"/>
                        </a:lnSpc>
                      </a:pPr>
                      <a:r>
                        <a:rPr lang="es-MX" sz="1700" b="0" strike="noStrike" spc="-1" dirty="0">
                          <a:solidFill>
                            <a:srgbClr val="000000"/>
                          </a:solidFill>
                          <a:uFill>
                            <a:solidFill>
                              <a:srgbClr val="FFFFFF"/>
                            </a:solidFill>
                          </a:uFill>
                          <a:latin typeface="Literata" pitchFamily="2" charset="0"/>
                          <a:ea typeface="+mn-ea"/>
                          <a:cs typeface="+mn-cs"/>
                        </a:rPr>
                        <a:t>Selene Soubierbielle Cuevas.</a:t>
                      </a: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56050134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2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29" name="CustomShape 4"/>
          <p:cNvSpPr/>
          <p:nvPr/>
        </p:nvSpPr>
        <p:spPr>
          <a:xfrm>
            <a:off x="1335140" y="771663"/>
            <a:ext cx="5382214" cy="700198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600" b="1" i="1" strike="noStrike" spc="-1" dirty="0">
                <a:solidFill>
                  <a:srgbClr val="FF0000"/>
                </a:solidFill>
                <a:uFill>
                  <a:solidFill>
                    <a:srgbClr val="FFFFFF"/>
                  </a:solidFill>
                </a:uFill>
                <a:latin typeface="Literata" pitchFamily="2" charset="0"/>
                <a:ea typeface="DejaVu Sans"/>
              </a:rPr>
              <a:t> </a:t>
            </a:r>
            <a:r>
              <a:rPr lang="es-MX" sz="1700" b="1" i="1" spc="-1" dirty="0" smtClean="0">
                <a:uFill>
                  <a:solidFill>
                    <a:srgbClr val="FFFFFF"/>
                  </a:solidFill>
                </a:uFill>
                <a:latin typeface="Literata" pitchFamily="2" charset="0"/>
                <a:ea typeface="DejaVu Sans"/>
              </a:rPr>
              <a:t>EDUCACIÓN </a:t>
            </a:r>
            <a:r>
              <a:rPr lang="es-MX" sz="1700" b="1" i="1" spc="-1" dirty="0" smtClean="0">
                <a:uFill>
                  <a:solidFill>
                    <a:srgbClr val="FFFFFF"/>
                  </a:solidFill>
                </a:uFill>
                <a:latin typeface="Literata" pitchFamily="2" charset="0"/>
              </a:rPr>
              <a:t>EN POBLACIÓN</a:t>
            </a:r>
          </a:p>
          <a:p>
            <a:pPr marL="95400" indent="-93960" algn="ctr">
              <a:lnSpc>
                <a:spcPct val="100000"/>
              </a:lnSpc>
            </a:pPr>
            <a:r>
              <a:rPr lang="es-MX" sz="1700" b="1" i="1" strike="noStrike" spc="-1" dirty="0" smtClean="0">
                <a:uFill>
                  <a:solidFill>
                    <a:srgbClr val="FFFFFF"/>
                  </a:solidFill>
                </a:uFill>
                <a:latin typeface="Literata" pitchFamily="2" charset="0"/>
              </a:rPr>
              <a:t>(CONTINÚA)</a:t>
            </a:r>
            <a:endParaRPr lang="es-MX" sz="1700" spc="-1" dirty="0">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smtClean="0">
                <a:uFill>
                  <a:solidFill>
                    <a:srgbClr val="FFFFFF"/>
                  </a:solidFill>
                </a:uFill>
                <a:latin typeface="Literata" pitchFamily="2" charset="0"/>
              </a:rPr>
              <a:t>Proponer</a:t>
            </a:r>
            <a:r>
              <a:rPr lang="es-MX" sz="1700" spc="-1" dirty="0">
                <a:uFill>
                  <a:solidFill>
                    <a:srgbClr val="FFFFFF"/>
                  </a:solidFill>
                </a:uFill>
                <a:latin typeface="Literata" pitchFamily="2" charset="0"/>
              </a:rPr>
              <a:t>, elaborar y editar contenidos y materiales didácticos que permitan educar a la población en temas de salud sexual y reproductiva; género y violencia; derechos sexuales para adolescentes y jóvenes, trata de personas, prevención del embarazo en adolescentes y niñas, Agenda 2030, envejecimiento y migración entre otros</a:t>
            </a:r>
            <a:r>
              <a:rPr lang="es-MX" sz="1700" spc="-1" dirty="0" smtClean="0">
                <a:uFill>
                  <a:solidFill>
                    <a:srgbClr val="FFFFFF"/>
                  </a:solidFill>
                </a:uFill>
                <a:latin typeface="Literata" pitchFamily="2" charset="0"/>
              </a:rPr>
              <a:t>.</a:t>
            </a:r>
          </a:p>
          <a:p>
            <a:pPr marL="171450" lvl="0" indent="-171450" algn="just">
              <a:buFont typeface="Arial" panose="020B0604020202020204" pitchFamily="34" charset="0"/>
              <a:buChar char="•"/>
            </a:pPr>
            <a:endParaRPr lang="es-MX" sz="1700" spc="-1" dirty="0">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uFill>
                  <a:solidFill>
                    <a:srgbClr val="FFFFFF"/>
                  </a:solidFill>
                </a:uFill>
                <a:latin typeface="Literata" pitchFamily="2" charset="0"/>
              </a:rPr>
              <a:t>Elaborar los instrumentos para la formalización y seguimiento de procesos, supervisión, elaboración de informes y seguimiento de autoevaluación</a:t>
            </a:r>
            <a:r>
              <a:rPr lang="es-MX" sz="1700" spc="-1" dirty="0" smtClean="0">
                <a:uFill>
                  <a:solidFill>
                    <a:srgbClr val="FFFFFF"/>
                  </a:solidFill>
                </a:uFill>
                <a:latin typeface="Literata" pitchFamily="2" charset="0"/>
              </a:rPr>
              <a:t>.</a:t>
            </a:r>
          </a:p>
          <a:p>
            <a:pPr marL="171450" lvl="0" indent="-171450" algn="just">
              <a:buFont typeface="Arial" panose="020B0604020202020204" pitchFamily="34" charset="0"/>
              <a:buChar char="•"/>
            </a:pPr>
            <a:endParaRPr lang="es-MX" sz="1700" b="0" strike="noStrike" spc="-1" dirty="0">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smtClean="0">
                <a:uFill>
                  <a:solidFill>
                    <a:srgbClr val="FFFFFF"/>
                  </a:solidFill>
                </a:uFill>
                <a:latin typeface="Literata" pitchFamily="2" charset="0"/>
              </a:rPr>
              <a:t>Colaborar con la Coordinación Interinstitucional en la producción y difusión de materiales didácticos así como en la formación y capacitación de instructores para la descentralización de la Política de Población en el estado.</a:t>
            </a:r>
          </a:p>
          <a:p>
            <a:pPr marL="171450" lvl="0" indent="-171450" algn="just">
              <a:buFont typeface="Arial" panose="020B0604020202020204" pitchFamily="34" charset="0"/>
              <a:buChar char="•"/>
            </a:pPr>
            <a:endParaRPr lang="es-MX" sz="1700" b="0" strike="noStrike" spc="-1" dirty="0">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smtClean="0">
                <a:uFill>
                  <a:solidFill>
                    <a:srgbClr val="FFFFFF"/>
                  </a:solidFill>
                </a:uFill>
                <a:latin typeface="Literata" pitchFamily="2" charset="0"/>
              </a:rPr>
              <a:t>Elaborar manuales de capacitación de los cursos y talleres que imparta el Consejo Estatal de Población.</a:t>
            </a:r>
          </a:p>
          <a:p>
            <a:pPr marL="171450" lvl="0" indent="-171450" algn="just">
              <a:buFont typeface="Arial" panose="020B0604020202020204" pitchFamily="34" charset="0"/>
              <a:buChar char="•"/>
            </a:pPr>
            <a:endParaRPr lang="es-MX" sz="1700" spc="-1" dirty="0">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uFill>
                  <a:solidFill>
                    <a:srgbClr val="FFFFFF"/>
                  </a:solidFill>
                </a:uFill>
                <a:latin typeface="Literata" pitchFamily="2" charset="0"/>
              </a:rPr>
              <a:t>Proponer e implementar estrategias de vinculación permanente que permitan sensibilizar a la población estudiantil de los sistemas escolarizados, sobre los fenómenos demográficos del estado</a:t>
            </a:r>
            <a:r>
              <a:rPr lang="es-MX" sz="1700" spc="-1" dirty="0" smtClean="0">
                <a:uFill>
                  <a:solidFill>
                    <a:srgbClr val="FFFFFF"/>
                  </a:solidFill>
                </a:uFill>
                <a:latin typeface="Literata" pitchFamily="2" charset="0"/>
              </a:rPr>
              <a:t>.</a:t>
            </a:r>
          </a:p>
          <a:p>
            <a:pPr marL="171450" indent="-171450" algn="just">
              <a:buFont typeface="Arial" panose="020B0604020202020204" pitchFamily="34" charset="0"/>
              <a:buChar char="•"/>
            </a:pPr>
            <a:endParaRPr lang="es-MX" sz="1700" spc="-1" dirty="0">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uFill>
                  <a:solidFill>
                    <a:srgbClr val="FFFFFF"/>
                  </a:solidFill>
                </a:uFill>
                <a:latin typeface="Literata" pitchFamily="2" charset="0"/>
              </a:rPr>
              <a:t>Analizar los proyectos y programas educativos que llevan a cabo las diferentes entidades del sector público en el estado para abordar los fenómenos que afectan a los jóvenes y a los adultos mayores</a:t>
            </a:r>
            <a:r>
              <a:rPr lang="es-MX" sz="1700" spc="-1" dirty="0" smtClean="0">
                <a:uFill>
                  <a:solidFill>
                    <a:srgbClr val="FFFFFF"/>
                  </a:solidFill>
                </a:uFill>
                <a:latin typeface="Literata" pitchFamily="2" charset="0"/>
              </a:rPr>
              <a:t>.</a:t>
            </a:r>
            <a:endParaRPr lang="es-MX" sz="1600" spc="-1" dirty="0" smtClean="0">
              <a:solidFill>
                <a:srgbClr val="000000"/>
              </a:solidFill>
              <a:uFill>
                <a:solidFill>
                  <a:srgbClr val="FFFFFF"/>
                </a:solidFill>
              </a:uFill>
              <a:latin typeface="Literata" pitchFamily="2" charset="0"/>
            </a:endParaRPr>
          </a:p>
          <a:p>
            <a:pPr algn="just"/>
            <a:endParaRPr lang="es-MX" sz="16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900" spc="-1" dirty="0">
              <a:solidFill>
                <a:srgbClr val="000000"/>
              </a:solidFill>
              <a:uFill>
                <a:solidFill>
                  <a:srgbClr val="FFFFFF"/>
                </a:solidFill>
              </a:uFill>
              <a:latin typeface="Literata" pitchFamily="2" charset="0"/>
            </a:endParaRPr>
          </a:p>
          <a:p>
            <a:pPr lvl="0" algn="just"/>
            <a:endParaRPr lang="es-MX" sz="1900" spc="-1" dirty="0" smtClean="0">
              <a:solidFill>
                <a:srgbClr val="000000"/>
              </a:solidFill>
              <a:uFill>
                <a:solidFill>
                  <a:srgbClr val="FFFFFF"/>
                </a:solidFill>
              </a:uFill>
              <a:latin typeface="Literata" pitchFamily="2" charset="0"/>
            </a:endParaRPr>
          </a:p>
          <a:p>
            <a:pPr lvl="0" algn="just"/>
            <a:endParaRPr lang="es-MX" sz="1900" b="0" strike="noStrike" spc="-1" dirty="0">
              <a:solidFill>
                <a:srgbClr val="000000"/>
              </a:solidFill>
              <a:uFill>
                <a:solidFill>
                  <a:srgbClr val="FFFFFF"/>
                </a:solidFill>
              </a:uFill>
              <a:latin typeface="Literata" pitchFamily="2" charset="0"/>
            </a:endParaRPr>
          </a:p>
          <a:p>
            <a:pPr lvl="0" algn="just"/>
            <a:endParaRPr lang="es-MX" sz="1900" b="0" strike="noStrike" spc="-1" dirty="0">
              <a:solidFill>
                <a:srgbClr val="000000"/>
              </a:solidFill>
              <a:uFill>
                <a:solidFill>
                  <a:srgbClr val="FFFFFF"/>
                </a:solidFill>
              </a:uFill>
              <a:latin typeface="Literata" pitchFamily="2" charset="0"/>
            </a:endParaRPr>
          </a:p>
        </p:txBody>
      </p:sp>
      <p:sp>
        <p:nvSpPr>
          <p:cNvPr id="228"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524052707"/>
              </p:ext>
            </p:extLst>
          </p:nvPr>
        </p:nvGraphicFramePr>
        <p:xfrm>
          <a:off x="1531440" y="7773647"/>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mn-ea"/>
                          <a:cs typeface="+mn-cs"/>
                        </a:rPr>
                        <a:t>Responsable</a:t>
                      </a: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a typeface="+mn-ea"/>
                        <a:cs typeface="+mn-cs"/>
                      </a:endParaRPr>
                    </a:p>
                    <a:p>
                      <a:pPr algn="ctr">
                        <a:lnSpc>
                          <a:spcPct val="115000"/>
                        </a:lnSpc>
                      </a:pPr>
                      <a:r>
                        <a:rPr lang="es-MX" sz="1700" b="0" strike="noStrike" spc="-1" dirty="0">
                          <a:solidFill>
                            <a:srgbClr val="000000"/>
                          </a:solidFill>
                          <a:uFill>
                            <a:solidFill>
                              <a:srgbClr val="FFFFFF"/>
                            </a:solidFill>
                          </a:uFill>
                          <a:latin typeface="Literata" pitchFamily="2" charset="0"/>
                          <a:ea typeface="+mn-ea"/>
                          <a:cs typeface="+mn-cs"/>
                        </a:rPr>
                        <a:t>Selene Soubierbielle Cuevas.</a:t>
                      </a: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633479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2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29" name="CustomShape 4"/>
          <p:cNvSpPr/>
          <p:nvPr/>
        </p:nvSpPr>
        <p:spPr>
          <a:xfrm>
            <a:off x="1335140" y="771663"/>
            <a:ext cx="5382214" cy="700198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600" b="1" i="1" strike="noStrike" spc="-1" dirty="0">
                <a:solidFill>
                  <a:srgbClr val="000000"/>
                </a:solidFill>
                <a:uFill>
                  <a:solidFill>
                    <a:srgbClr val="FFFFFF"/>
                  </a:solidFill>
                </a:uFill>
                <a:latin typeface="Literata" pitchFamily="2" charset="0"/>
                <a:ea typeface="DejaVu Sans"/>
              </a:rPr>
              <a:t> </a:t>
            </a:r>
            <a:r>
              <a:rPr lang="es-MX" sz="1700" b="1" i="1" spc="-1" dirty="0" smtClean="0">
                <a:solidFill>
                  <a:srgbClr val="000000"/>
                </a:solidFill>
                <a:uFill>
                  <a:solidFill>
                    <a:srgbClr val="FFFFFF"/>
                  </a:solidFill>
                </a:uFill>
                <a:latin typeface="Literata" pitchFamily="2" charset="0"/>
                <a:ea typeface="DejaVu Sans"/>
              </a:rPr>
              <a:t>EDUCACIÓN </a:t>
            </a:r>
            <a:r>
              <a:rPr lang="es-MX" sz="1700" b="1" i="1" spc="-1" dirty="0" smtClean="0">
                <a:solidFill>
                  <a:srgbClr val="000000"/>
                </a:solidFill>
                <a:uFill>
                  <a:solidFill>
                    <a:srgbClr val="FFFFFF"/>
                  </a:solidFill>
                </a:uFill>
                <a:latin typeface="Literata" pitchFamily="2" charset="0"/>
              </a:rPr>
              <a:t>EN POBLACIÓN</a:t>
            </a:r>
          </a:p>
          <a:p>
            <a:pPr marL="95400" indent="-93960" algn="ctr">
              <a:lnSpc>
                <a:spcPct val="100000"/>
              </a:lnSpc>
            </a:pPr>
            <a:r>
              <a:rPr lang="es-MX" sz="1700" b="1" i="1" strike="noStrike" spc="-1" dirty="0" smtClean="0">
                <a:solidFill>
                  <a:srgbClr val="000000"/>
                </a:solidFill>
                <a:uFill>
                  <a:solidFill>
                    <a:srgbClr val="FFFFFF"/>
                  </a:solidFill>
                </a:uFill>
                <a:latin typeface="Literata" pitchFamily="2" charset="0"/>
              </a:rPr>
              <a:t>(CONTINÚA)</a:t>
            </a:r>
          </a:p>
          <a:p>
            <a:pPr marL="95400" indent="-93960" algn="ctr">
              <a:lnSpc>
                <a:spcPct val="100000"/>
              </a:lnSpc>
            </a:pPr>
            <a:endParaRPr lang="es-MX" sz="1700" spc="-1" dirty="0">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uFill>
                  <a:solidFill>
                    <a:srgbClr val="FFFFFF"/>
                  </a:solidFill>
                </a:uFill>
                <a:latin typeface="Literata" pitchFamily="2" charset="0"/>
              </a:rPr>
              <a:t>Promover y participar en la realización de estudios e investigaciones sobre educación en población que apoyen acciones en temas de salud sexual y reproductiva, migración, prevención de la violencia, género, trata, entre otros</a:t>
            </a:r>
            <a:r>
              <a:rPr lang="es-MX" sz="1700" spc="-1" dirty="0" smtClean="0">
                <a:uFill>
                  <a:solidFill>
                    <a:srgbClr val="FFFFFF"/>
                  </a:solidFill>
                </a:uFill>
                <a:latin typeface="Literata" pitchFamily="2" charset="0"/>
              </a:rPr>
              <a:t>.</a:t>
            </a:r>
          </a:p>
          <a:p>
            <a:pPr marL="171450" indent="-171450" algn="just">
              <a:buFont typeface="Arial" panose="020B0604020202020204" pitchFamily="34" charset="0"/>
              <a:buChar char="•"/>
            </a:pPr>
            <a:endParaRPr lang="es-MX" sz="1700" spc="-1" dirty="0">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Atender actividades de divulgación de los temas en Cultura Demográfica, dirigido a niñas, niños y adolescentes.</a:t>
            </a:r>
          </a:p>
          <a:p>
            <a:pPr lvl="0" algn="just"/>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Proponer y colaborar en los procesos de investigación cualitativa en diversos temas sociales desde el enfoque de la política de población</a:t>
            </a:r>
            <a:r>
              <a:rPr lang="es-MX" sz="1700" spc="-1" dirty="0" smtClean="0">
                <a:solidFill>
                  <a:srgbClr val="000000"/>
                </a:solidFill>
                <a:uFill>
                  <a:solidFill>
                    <a:srgbClr val="FFFFFF"/>
                  </a:solidFill>
                </a:uFill>
                <a:latin typeface="Literata" pitchFamily="2" charset="0"/>
              </a:rPr>
              <a:t>.</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Proponer y diseñar estrategias de procesos educativos y formativos que fomentan la participación de la sociedad en la búsqueda de un equilibrio entre la dinámica y distribución de la población y el desarrollo socioeconómico del estado.</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Facilitar a la población el acceso a la información académica, técnica o especializada a fin de reducir la brecha educacional en los diferentes sectores</a:t>
            </a:r>
            <a:r>
              <a:rPr lang="es-MX" sz="1700" spc="-1" dirty="0" smtClean="0">
                <a:solidFill>
                  <a:srgbClr val="000000"/>
                </a:solidFill>
                <a:uFill>
                  <a:solidFill>
                    <a:srgbClr val="FFFFFF"/>
                  </a:solidFill>
                </a:uFill>
                <a:latin typeface="Literata" pitchFamily="2" charset="0"/>
              </a:rPr>
              <a:t>.</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Colaborar con la Coordinación Interinstitucional como enlace institucional en sistemas y comités para fortalecer el enfoque de Educación en Población.</a:t>
            </a: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el Programa Operativo Anual de Trabajo de Educación en Población</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lvl="0" algn="just"/>
            <a:endParaRPr lang="es-MX" sz="17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900" spc="-1" dirty="0">
              <a:solidFill>
                <a:srgbClr val="000000"/>
              </a:solidFill>
              <a:uFill>
                <a:solidFill>
                  <a:srgbClr val="FFFFFF"/>
                </a:solidFill>
              </a:uFill>
              <a:latin typeface="Literata" pitchFamily="2" charset="0"/>
            </a:endParaRPr>
          </a:p>
          <a:p>
            <a:pPr lvl="0" algn="just"/>
            <a:endParaRPr lang="es-MX" sz="1900" spc="-1" dirty="0">
              <a:solidFill>
                <a:srgbClr val="000000"/>
              </a:solidFill>
              <a:uFill>
                <a:solidFill>
                  <a:srgbClr val="FFFFFF"/>
                </a:solidFill>
              </a:uFill>
              <a:latin typeface="Literata" pitchFamily="2" charset="0"/>
            </a:endParaRPr>
          </a:p>
          <a:p>
            <a:pPr lvl="0" algn="just"/>
            <a:endParaRPr lang="es-MX" sz="1900" spc="-1" dirty="0" smtClean="0">
              <a:solidFill>
                <a:srgbClr val="000000"/>
              </a:solidFill>
              <a:uFill>
                <a:solidFill>
                  <a:srgbClr val="FFFFFF"/>
                </a:solidFill>
              </a:uFill>
              <a:latin typeface="Literata" pitchFamily="2" charset="0"/>
            </a:endParaRPr>
          </a:p>
          <a:p>
            <a:pPr lvl="0" algn="just"/>
            <a:endParaRPr lang="es-MX" sz="1900" b="0" strike="noStrike" spc="-1" dirty="0">
              <a:solidFill>
                <a:srgbClr val="000000"/>
              </a:solidFill>
              <a:uFill>
                <a:solidFill>
                  <a:srgbClr val="FFFFFF"/>
                </a:solidFill>
              </a:uFill>
              <a:latin typeface="Literata" pitchFamily="2" charset="0"/>
            </a:endParaRPr>
          </a:p>
          <a:p>
            <a:pPr lvl="0" algn="just"/>
            <a:endParaRPr lang="es-MX" sz="1900" b="0" strike="noStrike" spc="-1" dirty="0">
              <a:solidFill>
                <a:srgbClr val="000000"/>
              </a:solidFill>
              <a:uFill>
                <a:solidFill>
                  <a:srgbClr val="FFFFFF"/>
                </a:solidFill>
              </a:uFill>
              <a:latin typeface="Literata" pitchFamily="2" charset="0"/>
            </a:endParaRPr>
          </a:p>
        </p:txBody>
      </p:sp>
      <p:sp>
        <p:nvSpPr>
          <p:cNvPr id="228"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2885079583"/>
              </p:ext>
            </p:extLst>
          </p:nvPr>
        </p:nvGraphicFramePr>
        <p:xfrm>
          <a:off x="1439524" y="7882306"/>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mn-ea"/>
                          <a:cs typeface="+mn-cs"/>
                        </a:rPr>
                        <a:t>Responsable</a:t>
                      </a: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a typeface="+mn-ea"/>
                        <a:cs typeface="+mn-cs"/>
                      </a:endParaRPr>
                    </a:p>
                    <a:p>
                      <a:pPr algn="ctr">
                        <a:lnSpc>
                          <a:spcPct val="115000"/>
                        </a:lnSpc>
                      </a:pPr>
                      <a:r>
                        <a:rPr lang="es-MX" sz="1700" b="0" strike="noStrike" spc="-1" dirty="0">
                          <a:solidFill>
                            <a:srgbClr val="000000"/>
                          </a:solidFill>
                          <a:uFill>
                            <a:solidFill>
                              <a:srgbClr val="FFFFFF"/>
                            </a:solidFill>
                          </a:uFill>
                          <a:latin typeface="Literata" pitchFamily="2" charset="0"/>
                          <a:ea typeface="+mn-ea"/>
                          <a:cs typeface="+mn-cs"/>
                        </a:rPr>
                        <a:t>Selene Soubierbielle Cuevas.</a:t>
                      </a: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7719686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2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29" name="CustomShape 4"/>
          <p:cNvSpPr/>
          <p:nvPr/>
        </p:nvSpPr>
        <p:spPr>
          <a:xfrm>
            <a:off x="1335140" y="771663"/>
            <a:ext cx="5382214" cy="700198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600" b="1" i="1" strike="noStrike" spc="-1" dirty="0">
                <a:solidFill>
                  <a:srgbClr val="000000"/>
                </a:solidFill>
                <a:uFill>
                  <a:solidFill>
                    <a:srgbClr val="FFFFFF"/>
                  </a:solidFill>
                </a:uFill>
                <a:latin typeface="Literata" pitchFamily="2" charset="0"/>
                <a:ea typeface="DejaVu Sans"/>
              </a:rPr>
              <a:t> </a:t>
            </a:r>
            <a:r>
              <a:rPr lang="es-MX" sz="1700" b="1" i="1" spc="-1" dirty="0" smtClean="0">
                <a:solidFill>
                  <a:srgbClr val="000000"/>
                </a:solidFill>
                <a:uFill>
                  <a:solidFill>
                    <a:srgbClr val="FFFFFF"/>
                  </a:solidFill>
                </a:uFill>
                <a:latin typeface="Literata" pitchFamily="2" charset="0"/>
                <a:ea typeface="DejaVu Sans"/>
              </a:rPr>
              <a:t>EDUCACIÓN </a:t>
            </a:r>
            <a:r>
              <a:rPr lang="es-MX" sz="1700" b="1" i="1" spc="-1" dirty="0" smtClean="0">
                <a:solidFill>
                  <a:srgbClr val="000000"/>
                </a:solidFill>
                <a:uFill>
                  <a:solidFill>
                    <a:srgbClr val="FFFFFF"/>
                  </a:solidFill>
                </a:uFill>
                <a:latin typeface="Literata" pitchFamily="2" charset="0"/>
              </a:rPr>
              <a:t>EN POBLACIÓN</a:t>
            </a:r>
          </a:p>
          <a:p>
            <a:pPr marL="95400" indent="-93960" algn="ctr">
              <a:lnSpc>
                <a:spcPct val="100000"/>
              </a:lnSpc>
            </a:pPr>
            <a:r>
              <a:rPr lang="es-MX" sz="1700" b="1" i="1" strike="noStrike" spc="-1" dirty="0" smtClean="0">
                <a:solidFill>
                  <a:srgbClr val="000000"/>
                </a:solidFill>
                <a:uFill>
                  <a:solidFill>
                    <a:srgbClr val="FFFFFF"/>
                  </a:solidFill>
                </a:uFill>
                <a:latin typeface="Literata" pitchFamily="2" charset="0"/>
              </a:rPr>
              <a:t>(CONTINÚA)</a:t>
            </a:r>
          </a:p>
          <a:p>
            <a:pPr marL="95400" indent="-93960" algn="ctr">
              <a:lnSpc>
                <a:spcPct val="100000"/>
              </a:lnSpc>
            </a:pPr>
            <a:endParaRPr lang="es-MX" sz="16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y actualizar los primeros 10 días de cada mes ante la Comisión Estatal de Garantía y Acceso a la Información Pública del Estado de San Luis Potosí (CEGAIP) los formatos pertenecientes al área.</a:t>
            </a:r>
          </a:p>
          <a:p>
            <a:pPr lvl="0" algn="just"/>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e integrar los informes y documentos de análisis para la integración de propuestas y proyectos en los temas de Educación en Población.</a:t>
            </a:r>
          </a:p>
          <a:p>
            <a:pPr algn="just"/>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Estas funciones son enunciativas mas no limitativas.</a:t>
            </a:r>
          </a:p>
          <a:p>
            <a:pPr marL="171450" lvl="0" indent="-171450" algn="just">
              <a:buFont typeface="Arial" panose="020B0604020202020204" pitchFamily="34" charset="0"/>
              <a:buChar char="•"/>
            </a:pPr>
            <a:endParaRPr lang="es-MX" sz="17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7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600" spc="-1" dirty="0" smtClean="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endParaRPr lang="es-MX" sz="1900" spc="-1" dirty="0">
              <a:solidFill>
                <a:srgbClr val="000000"/>
              </a:solidFill>
              <a:uFill>
                <a:solidFill>
                  <a:srgbClr val="FFFFFF"/>
                </a:solidFill>
              </a:uFill>
              <a:latin typeface="Literata" pitchFamily="2" charset="0"/>
            </a:endParaRPr>
          </a:p>
          <a:p>
            <a:pPr lvl="0" algn="just"/>
            <a:endParaRPr lang="es-MX" sz="1900" spc="-1" dirty="0">
              <a:solidFill>
                <a:srgbClr val="000000"/>
              </a:solidFill>
              <a:uFill>
                <a:solidFill>
                  <a:srgbClr val="FFFFFF"/>
                </a:solidFill>
              </a:uFill>
              <a:latin typeface="Literata" pitchFamily="2" charset="0"/>
            </a:endParaRPr>
          </a:p>
          <a:p>
            <a:pPr lvl="0" algn="just"/>
            <a:endParaRPr lang="es-MX" sz="1900" spc="-1" dirty="0" smtClean="0">
              <a:solidFill>
                <a:srgbClr val="000000"/>
              </a:solidFill>
              <a:uFill>
                <a:solidFill>
                  <a:srgbClr val="FFFFFF"/>
                </a:solidFill>
              </a:uFill>
              <a:latin typeface="Literata" pitchFamily="2" charset="0"/>
            </a:endParaRPr>
          </a:p>
          <a:p>
            <a:pPr lvl="0" algn="just"/>
            <a:endParaRPr lang="es-MX" sz="1900" b="0" strike="noStrike" spc="-1" dirty="0">
              <a:solidFill>
                <a:srgbClr val="000000"/>
              </a:solidFill>
              <a:uFill>
                <a:solidFill>
                  <a:srgbClr val="FFFFFF"/>
                </a:solidFill>
              </a:uFill>
              <a:latin typeface="Literata" pitchFamily="2" charset="0"/>
            </a:endParaRPr>
          </a:p>
          <a:p>
            <a:pPr lvl="0" algn="just"/>
            <a:endParaRPr lang="es-MX" sz="1900" b="0" strike="noStrike" spc="-1" dirty="0">
              <a:solidFill>
                <a:srgbClr val="000000"/>
              </a:solidFill>
              <a:uFill>
                <a:solidFill>
                  <a:srgbClr val="FFFFFF"/>
                </a:solidFill>
              </a:uFill>
              <a:latin typeface="Literata" pitchFamily="2" charset="0"/>
            </a:endParaRPr>
          </a:p>
        </p:txBody>
      </p:sp>
      <p:sp>
        <p:nvSpPr>
          <p:cNvPr id="228"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2885079583"/>
              </p:ext>
            </p:extLst>
          </p:nvPr>
        </p:nvGraphicFramePr>
        <p:xfrm>
          <a:off x="1439524" y="7882306"/>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mn-ea"/>
                          <a:cs typeface="+mn-cs"/>
                        </a:rPr>
                        <a:t>Responsable</a:t>
                      </a: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a typeface="+mn-ea"/>
                        <a:cs typeface="+mn-cs"/>
                      </a:endParaRPr>
                    </a:p>
                    <a:p>
                      <a:pPr algn="ctr">
                        <a:lnSpc>
                          <a:spcPct val="115000"/>
                        </a:lnSpc>
                      </a:pPr>
                      <a:r>
                        <a:rPr lang="es-MX" sz="1700" b="0" strike="noStrike" spc="-1" dirty="0">
                          <a:solidFill>
                            <a:srgbClr val="000000"/>
                          </a:solidFill>
                          <a:uFill>
                            <a:solidFill>
                              <a:srgbClr val="FFFFFF"/>
                            </a:solidFill>
                          </a:uFill>
                          <a:latin typeface="Literata" pitchFamily="2" charset="0"/>
                          <a:ea typeface="+mn-ea"/>
                          <a:cs typeface="+mn-cs"/>
                        </a:rPr>
                        <a:t>Selene Soubierbielle Cuevas.</a:t>
                      </a: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37282670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97"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99" name="CustomShape 4"/>
          <p:cNvSpPr/>
          <p:nvPr/>
        </p:nvSpPr>
        <p:spPr>
          <a:xfrm>
            <a:off x="1335140" y="694425"/>
            <a:ext cx="5241568" cy="711184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CONTABILIDAD Y PRESUPUESTO</a:t>
            </a:r>
            <a:endParaRPr lang="es-MX" sz="1700" b="0" strike="noStrike" spc="-1" dirty="0">
              <a:solidFill>
                <a:srgbClr val="000000"/>
              </a:solidFill>
              <a:uFill>
                <a:solidFill>
                  <a:srgbClr val="FFFFFF"/>
                </a:solidFill>
              </a:uFill>
              <a:latin typeface="Literata" pitchFamily="2" charset="0"/>
            </a:endParaRPr>
          </a:p>
          <a:p>
            <a:pPr marL="95400" indent="-94320">
              <a:lnSpc>
                <a:spcPct val="100000"/>
              </a:lnSpc>
            </a:pPr>
            <a:r>
              <a:rPr lang="es-MX" sz="1700" b="1" i="1" strike="noStrike" spc="-1" dirty="0" smtClean="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4320">
              <a:lnSpc>
                <a:spcPct val="100000"/>
              </a:lnSpc>
            </a:pPr>
            <a:endParaRPr lang="es-MX" sz="1700" b="0" strike="noStrike" spc="-1" dirty="0">
              <a:solidFill>
                <a:srgbClr val="000000"/>
              </a:solidFill>
              <a:uFill>
                <a:solidFill>
                  <a:srgbClr val="FFFFFF"/>
                </a:solidFill>
              </a:uFill>
              <a:latin typeface="Literata" pitchFamily="2" charset="0"/>
            </a:endParaRPr>
          </a:p>
          <a:p>
            <a:pPr marL="95400" indent="-94320" algn="just">
              <a:lnSpc>
                <a:spcPct val="100000"/>
              </a:lnSpc>
            </a:pPr>
            <a:r>
              <a:rPr lang="es-MX" sz="1700" b="0" strike="noStrike" spc="-1" dirty="0">
                <a:solidFill>
                  <a:srgbClr val="000000"/>
                </a:solidFill>
                <a:uFill>
                  <a:solidFill>
                    <a:srgbClr val="FFFFFF"/>
                  </a:solidFill>
                </a:uFill>
                <a:latin typeface="Literata" pitchFamily="2" charset="0"/>
                <a:ea typeface="DejaVu Sans"/>
              </a:rPr>
              <a:t>	</a:t>
            </a:r>
            <a:r>
              <a:rPr lang="es-MX" sz="1700" spc="-1" dirty="0">
                <a:solidFill>
                  <a:srgbClr val="000000"/>
                </a:solidFill>
                <a:uFill>
                  <a:solidFill>
                    <a:srgbClr val="FFFFFF"/>
                  </a:solidFill>
                </a:uFill>
                <a:latin typeface="Literata" pitchFamily="2" charset="0"/>
              </a:rPr>
              <a:t>Ejecutar los procesos administrativos del área, aplicando las normas y procedimientos definidos, elaborando la documentación necesaria y revisando, a fin de dar cumplimiento a cada uno de esos procesos, lograr resultados oportunos y garantizar el resultado eficiente del Consejo Estatal de Población.</a:t>
            </a:r>
          </a:p>
          <a:p>
            <a:pPr marL="95400" indent="-9432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4320">
              <a:lnSpc>
                <a:spcPct val="100000"/>
              </a:lnSpc>
            </a:pPr>
            <a:r>
              <a:rPr lang="es-MX" sz="1700" b="1" i="1" strike="noStrike" spc="-1" dirty="0">
                <a:solidFill>
                  <a:srgbClr val="000000"/>
                </a:solidFill>
                <a:uFill>
                  <a:solidFill>
                    <a:srgbClr val="FFFFFF"/>
                  </a:solidFill>
                </a:uFill>
                <a:latin typeface="Literata" pitchFamily="2" charset="0"/>
                <a:ea typeface="DejaVu Sans"/>
              </a:rPr>
              <a:t>FUNCIONES</a:t>
            </a:r>
          </a:p>
          <a:p>
            <a:pPr marL="95400" indent="-94320">
              <a:lnSpc>
                <a:spcPct val="100000"/>
              </a:lnSpc>
            </a:pPr>
            <a:endParaRPr lang="es-MX" sz="1700" b="1" i="1" spc="-1" dirty="0">
              <a:solidFill>
                <a:srgbClr val="000000"/>
              </a:solidFill>
              <a:uFill>
                <a:solidFill>
                  <a:srgbClr val="FFFFFF"/>
                </a:solidFill>
              </a:uFill>
              <a:latin typeface="Literata" pitchFamily="2" charset="0"/>
            </a:endParaRPr>
          </a:p>
          <a:p>
            <a:pPr marL="342900" lvl="0" indent="-342900" algn="just">
              <a:lnSpc>
                <a:spcPct val="107000"/>
              </a:lnSpc>
              <a:spcAft>
                <a:spcPts val="800"/>
              </a:spcAft>
              <a:buFont typeface="Arial" panose="020B0604020202020204" pitchFamily="34" charset="0"/>
              <a:buChar char="•"/>
              <a:tabLst>
                <a:tab pos="457200" algn="l"/>
              </a:tabLst>
            </a:pPr>
            <a:r>
              <a:rPr lang="es-MX" sz="1700" dirty="0">
                <a:latin typeface="Literata" pitchFamily="2" charset="0"/>
                <a:ea typeface="Calibri" panose="020F0502020204030204" pitchFamily="34" charset="0"/>
                <a:cs typeface="Times New Roman" panose="02020603050405020304" pitchFamily="18" charset="0"/>
              </a:rPr>
              <a:t>Registrar, manejar y archivar mensualmente la documentación administrativa, contable y fiscal de las operaciones que realice el Consejo Estatal de Población, para que las mismas se procesen de acuerdo a la Ley General de Contabilidad Gubernamental</a:t>
            </a:r>
            <a:r>
              <a:rPr lang="es-MX" sz="1700" dirty="0" smtClean="0">
                <a:latin typeface="Literata" pitchFamily="2" charset="0"/>
                <a:ea typeface="Calibri" panose="020F0502020204030204" pitchFamily="34" charset="0"/>
                <a:cs typeface="Times New Roman" panose="02020603050405020304" pitchFamily="18" charset="0"/>
              </a:rPr>
              <a:t>.</a:t>
            </a:r>
            <a:endParaRPr lang="es-MX" sz="1700" dirty="0">
              <a:latin typeface="Literata" pitchFamily="2"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Arial" panose="020B0604020202020204" pitchFamily="34" charset="0"/>
              <a:buChar char="•"/>
              <a:tabLst>
                <a:tab pos="457200" algn="l"/>
              </a:tabLst>
            </a:pPr>
            <a:r>
              <a:rPr lang="es-MX" sz="1700" dirty="0">
                <a:latin typeface="Literata" pitchFamily="2" charset="0"/>
                <a:ea typeface="Calibri" panose="020F0502020204030204" pitchFamily="34" charset="0"/>
                <a:cs typeface="Times New Roman" panose="02020603050405020304" pitchFamily="18" charset="0"/>
              </a:rPr>
              <a:t>Descargar e imprimir diariamente los comprobantes fiscales que se emitan del Consejo Estatal de Población</a:t>
            </a:r>
            <a:r>
              <a:rPr lang="es-MX" sz="1700" dirty="0" smtClean="0">
                <a:latin typeface="Literata" pitchFamily="2" charset="0"/>
                <a:ea typeface="Calibri" panose="020F0502020204030204" pitchFamily="34" charset="0"/>
                <a:cs typeface="Times New Roman" panose="02020603050405020304" pitchFamily="18" charset="0"/>
              </a:rPr>
              <a:t>.</a:t>
            </a:r>
            <a:endParaRPr lang="es-MX" sz="1700" dirty="0">
              <a:latin typeface="Literata" pitchFamily="2"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Arial" panose="020B0604020202020204" pitchFamily="34" charset="0"/>
              <a:buChar char="•"/>
              <a:tabLst>
                <a:tab pos="457200" algn="l"/>
              </a:tabLst>
            </a:pPr>
            <a:r>
              <a:rPr lang="es-MX" sz="1700" dirty="0">
                <a:latin typeface="Literata" pitchFamily="2" charset="0"/>
                <a:ea typeface="Calibri" panose="020F0502020204030204" pitchFamily="34" charset="0"/>
                <a:cs typeface="Times New Roman" panose="02020603050405020304" pitchFamily="18" charset="0"/>
              </a:rPr>
              <a:t>Verificar todos los comprobantes fiscales ante la Secretaría de Hacienda y Crédito Público</a:t>
            </a:r>
            <a:r>
              <a:rPr lang="es-MX" sz="1700" dirty="0" smtClean="0">
                <a:latin typeface="Literata" pitchFamily="2" charset="0"/>
                <a:ea typeface="Calibri" panose="020F0502020204030204" pitchFamily="34" charset="0"/>
                <a:cs typeface="Times New Roman" panose="02020603050405020304" pitchFamily="18" charset="0"/>
              </a:rPr>
              <a:t>.</a:t>
            </a:r>
            <a:endParaRPr lang="es-MX" sz="1700" dirty="0">
              <a:latin typeface="Literata" pitchFamily="2"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tabLst>
                <a:tab pos="457200" algn="l"/>
              </a:tabLst>
            </a:pPr>
            <a:r>
              <a:rPr lang="es-MX" sz="1700" dirty="0">
                <a:latin typeface="Literata" pitchFamily="2" charset="0"/>
                <a:ea typeface="Calibri" panose="020F0502020204030204" pitchFamily="34" charset="0"/>
                <a:cs typeface="Times New Roman" panose="02020603050405020304" pitchFamily="18" charset="0"/>
              </a:rPr>
              <a:t>Revisar que la documentación comprobatoria del gasto cumpla con las normas y requisitos establecidos por la Secretaría de Hacienda y Crédito Público, así como por Gobierno del Estado</a:t>
            </a:r>
            <a:r>
              <a:rPr lang="es-MX" sz="1700" dirty="0" smtClean="0">
                <a:latin typeface="Literata" pitchFamily="2" charset="0"/>
                <a:ea typeface="Calibri" panose="020F0502020204030204" pitchFamily="34" charset="0"/>
                <a:cs typeface="Times New Roman" panose="02020603050405020304" pitchFamily="18" charset="0"/>
              </a:rPr>
              <a:t>.</a:t>
            </a:r>
          </a:p>
          <a:p>
            <a:pPr marL="342900" indent="-342900" algn="just">
              <a:lnSpc>
                <a:spcPct val="107000"/>
              </a:lnSpc>
              <a:spcAft>
                <a:spcPts val="800"/>
              </a:spcAft>
              <a:buFont typeface="Arial" panose="020B0604020202020204" pitchFamily="34" charset="0"/>
              <a:buChar char="•"/>
              <a:tabLst>
                <a:tab pos="457200" algn="l"/>
              </a:tabLst>
            </a:pPr>
            <a:r>
              <a:rPr lang="es-MX" sz="1700" dirty="0">
                <a:latin typeface="Literata" pitchFamily="2" charset="0"/>
                <a:ea typeface="Calibri" panose="020F0502020204030204" pitchFamily="34" charset="0"/>
                <a:cs typeface="Times New Roman" panose="02020603050405020304" pitchFamily="18" charset="0"/>
              </a:rPr>
              <a:t>Elaborar Cédula de Control de Movimientos Presupuestarios, verificando todos los gastos antes de ser tramitados ante la Oficialía Mayor</a:t>
            </a:r>
            <a:r>
              <a:rPr lang="es-MX" sz="1700" dirty="0" smtClean="0">
                <a:latin typeface="Literata" pitchFamily="2" charset="0"/>
                <a:ea typeface="Calibri" panose="020F0502020204030204" pitchFamily="34" charset="0"/>
                <a:cs typeface="Times New Roman" panose="02020603050405020304" pitchFamily="18" charset="0"/>
              </a:rPr>
              <a:t>.</a:t>
            </a:r>
            <a:endParaRPr lang="es-MX" sz="1600" dirty="0">
              <a:latin typeface="Literata" pitchFamily="2"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tabLst>
                <a:tab pos="457200" algn="l"/>
              </a:tabLst>
            </a:pPr>
            <a:endParaRPr lang="es-MX" sz="1600" dirty="0">
              <a:latin typeface="Literata" pitchFamily="2"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Arial" panose="020B0604020202020204" pitchFamily="34" charset="0"/>
              <a:buChar char="•"/>
              <a:tabLst>
                <a:tab pos="457200" algn="l"/>
              </a:tabLst>
            </a:pPr>
            <a:endParaRPr lang="es-MX" sz="1600" dirty="0">
              <a:latin typeface="Literata" pitchFamily="2" charset="0"/>
              <a:ea typeface="Calibri" panose="020F0502020204030204" pitchFamily="34" charset="0"/>
              <a:cs typeface="Times New Roman" panose="02020603050405020304" pitchFamily="18" charset="0"/>
            </a:endParaRPr>
          </a:p>
        </p:txBody>
      </p:sp>
      <p:graphicFrame>
        <p:nvGraphicFramePr>
          <p:cNvPr id="200" name="Table 5"/>
          <p:cNvGraphicFramePr/>
          <p:nvPr>
            <p:extLst>
              <p:ext uri="{D42A27DB-BD31-4B8C-83A1-F6EECF244321}">
                <p14:modId xmlns:p14="http://schemas.microsoft.com/office/powerpoint/2010/main" val="3483913724"/>
              </p:ext>
            </p:extLst>
          </p:nvPr>
        </p:nvGraphicFramePr>
        <p:xfrm>
          <a:off x="1531800" y="7874995"/>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Magdalena Geraldina Zavala Rico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98"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02"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04" name="CustomShape 4"/>
          <p:cNvSpPr/>
          <p:nvPr/>
        </p:nvSpPr>
        <p:spPr>
          <a:xfrm>
            <a:off x="1335140" y="723000"/>
            <a:ext cx="5201127" cy="69808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rPr>
              <a:t>CONTABILIDAD Y PRESUPUESTO</a:t>
            </a:r>
            <a:endParaRPr lang="es-MX" sz="1700" spc="-1" dirty="0">
              <a:solidFill>
                <a:srgbClr val="000000"/>
              </a:solidFill>
              <a:uFill>
                <a:solidFill>
                  <a:srgbClr val="FFFFFF"/>
                </a:solidFill>
              </a:uFill>
              <a:latin typeface="Literata" pitchFamily="2" charset="0"/>
            </a:endParaRPr>
          </a:p>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a:t>
            </a:r>
            <a:r>
              <a:rPr lang="es-MX" sz="1700" b="1" i="1" strike="noStrike" spc="-1" dirty="0" smtClean="0">
                <a:solidFill>
                  <a:srgbClr val="000000"/>
                </a:solidFill>
                <a:uFill>
                  <a:solidFill>
                    <a:srgbClr val="FFFFFF"/>
                  </a:solidFill>
                </a:uFill>
                <a:latin typeface="Literata" pitchFamily="2" charset="0"/>
                <a:ea typeface="DejaVu Sans"/>
              </a:rPr>
              <a:t>CONTINÚA)</a:t>
            </a:r>
            <a:endParaRPr lang="es-MX" sz="1700" dirty="0">
              <a:latin typeface="Literata" pitchFamily="2" charset="0"/>
              <a:ea typeface="Calibri" panose="020F0502020204030204" pitchFamily="34" charset="0"/>
              <a:cs typeface="Times New Roman" panose="02020603050405020304" pitchFamily="18" charset="0"/>
            </a:endParaRP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dirty="0" smtClean="0">
                <a:latin typeface="Literata" pitchFamily="2" charset="0"/>
                <a:ea typeface="Calibri" panose="020F0502020204030204" pitchFamily="34" charset="0"/>
                <a:cs typeface="Times New Roman" panose="02020603050405020304" pitchFamily="18" charset="0"/>
              </a:rPr>
              <a:t>Integrar </a:t>
            </a:r>
            <a:r>
              <a:rPr lang="es-MX" sz="1700" dirty="0">
                <a:latin typeface="Literata" pitchFamily="2" charset="0"/>
                <a:ea typeface="Calibri" panose="020F0502020204030204" pitchFamily="34" charset="0"/>
                <a:cs typeface="Times New Roman" panose="02020603050405020304" pitchFamily="18" charset="0"/>
              </a:rPr>
              <a:t>el registro electrónico (PDF, XML) de todos los comprobantes que se generen a nombre de este Consejo Estatal de Población</a:t>
            </a:r>
            <a:r>
              <a:rPr lang="es-MX" sz="1700" dirty="0" smtClean="0">
                <a:latin typeface="Literata" pitchFamily="2" charset="0"/>
                <a:ea typeface="Calibri" panose="020F0502020204030204" pitchFamily="34" charset="0"/>
                <a:cs typeface="Times New Roman" panose="02020603050405020304" pitchFamily="18" charset="0"/>
              </a:rPr>
              <a:t>.</a:t>
            </a: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dirty="0">
                <a:latin typeface="Literata" pitchFamily="2" charset="0"/>
                <a:ea typeface="Calibri" panose="020F0502020204030204" pitchFamily="34" charset="0"/>
                <a:cs typeface="Times New Roman" panose="02020603050405020304" pitchFamily="18" charset="0"/>
              </a:rPr>
              <a:t>Elaborar las Órdenes de Compra y de Servicio de los gastos o servicios solicitados</a:t>
            </a:r>
            <a:r>
              <a:rPr lang="es-MX" sz="1700" dirty="0" smtClean="0">
                <a:latin typeface="Literata" pitchFamily="2" charset="0"/>
                <a:ea typeface="Calibri" panose="020F0502020204030204" pitchFamily="34" charset="0"/>
                <a:cs typeface="Times New Roman" panose="02020603050405020304" pitchFamily="18" charset="0"/>
              </a:rPr>
              <a:t>.</a:t>
            </a:r>
            <a:endParaRPr lang="es-MX" sz="1700" spc="-1" dirty="0">
              <a:solidFill>
                <a:srgbClr val="000000"/>
              </a:solidFill>
              <a:uFill>
                <a:solidFill>
                  <a:srgbClr val="FFFFFF"/>
                </a:solidFill>
              </a:uFill>
              <a:latin typeface="Literata" pitchFamily="2" charset="0"/>
              <a:cs typeface="Times New Roman" panose="02020603050405020304" pitchFamily="18" charset="0"/>
            </a:endParaRP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Capturar </a:t>
            </a:r>
            <a:r>
              <a:rPr lang="es-MX" sz="1700" spc="-1" dirty="0">
                <a:solidFill>
                  <a:srgbClr val="000000"/>
                </a:solidFill>
                <a:uFill>
                  <a:solidFill>
                    <a:srgbClr val="FFFFFF"/>
                  </a:solidFill>
                </a:uFill>
                <a:latin typeface="Literata" pitchFamily="2" charset="0"/>
              </a:rPr>
              <a:t>las pólizas contables y presupuestarias de cada movimiento realizado</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marL="172530" lvl="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a:solidFill>
                  <a:srgbClr val="000000"/>
                </a:solidFill>
                <a:uFill>
                  <a:solidFill>
                    <a:srgbClr val="FFFFFF"/>
                  </a:solidFill>
                </a:uFill>
                <a:latin typeface="Literata" pitchFamily="2" charset="0"/>
              </a:rPr>
              <a:t>Elaborar y presentar mensualmente a la Dirección de Contabilidad Gubernamental, de la Secretaría de Finanzas los 9</a:t>
            </a:r>
            <a:r>
              <a:rPr lang="es-MX" sz="1700" spc="-1" dirty="0" smtClean="0">
                <a:solidFill>
                  <a:srgbClr val="000000"/>
                </a:solidFill>
                <a:uFill>
                  <a:solidFill>
                    <a:srgbClr val="FFFFFF"/>
                  </a:solidFill>
                </a:uFill>
                <a:latin typeface="Literata" pitchFamily="2" charset="0"/>
              </a:rPr>
              <a:t> </a:t>
            </a:r>
            <a:r>
              <a:rPr lang="es-MX" sz="1700" spc="-1" dirty="0">
                <a:solidFill>
                  <a:srgbClr val="000000"/>
                </a:solidFill>
                <a:uFill>
                  <a:solidFill>
                    <a:srgbClr val="FFFFFF"/>
                  </a:solidFill>
                </a:uFill>
                <a:latin typeface="Literata" pitchFamily="2" charset="0"/>
              </a:rPr>
              <a:t>Estados Financieros Contables, 6 Presupuestales y 2 Programáticos del Consejo Estatal de Población, y trimestralmente los 9</a:t>
            </a:r>
            <a:r>
              <a:rPr lang="es-MX" sz="1700" spc="-1" dirty="0" smtClean="0">
                <a:solidFill>
                  <a:srgbClr val="000000"/>
                </a:solidFill>
                <a:uFill>
                  <a:solidFill>
                    <a:srgbClr val="FFFFFF"/>
                  </a:solidFill>
                </a:uFill>
                <a:latin typeface="Literata" pitchFamily="2" charset="0"/>
              </a:rPr>
              <a:t> </a:t>
            </a:r>
            <a:r>
              <a:rPr lang="es-MX" sz="1700" spc="-1" dirty="0">
                <a:solidFill>
                  <a:srgbClr val="000000"/>
                </a:solidFill>
                <a:uFill>
                  <a:solidFill>
                    <a:srgbClr val="FFFFFF"/>
                  </a:solidFill>
                </a:uFill>
                <a:latin typeface="Literata" pitchFamily="2" charset="0"/>
              </a:rPr>
              <a:t>Estados Financieros Contables, 6 Presupuestales, 2 Programáticos, 9 Anexos Trimestrales y </a:t>
            </a:r>
            <a:r>
              <a:rPr lang="es-MX" sz="1700" spc="-1" dirty="0" smtClean="0">
                <a:solidFill>
                  <a:srgbClr val="000000"/>
                </a:solidFill>
                <a:uFill>
                  <a:solidFill>
                    <a:srgbClr val="FFFFFF"/>
                  </a:solidFill>
                </a:uFill>
                <a:latin typeface="Literata" pitchFamily="2" charset="0"/>
              </a:rPr>
              <a:t>13 </a:t>
            </a:r>
            <a:r>
              <a:rPr lang="es-MX" sz="1700" spc="-1" dirty="0">
                <a:solidFill>
                  <a:srgbClr val="000000"/>
                </a:solidFill>
                <a:uFill>
                  <a:solidFill>
                    <a:srgbClr val="FFFFFF"/>
                  </a:solidFill>
                </a:uFill>
                <a:latin typeface="Literata" pitchFamily="2" charset="0"/>
              </a:rPr>
              <a:t>de Ley de Disciplina Financiera, así como la documentación comprobatoria</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marL="172530" lvl="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a:solidFill>
                  <a:srgbClr val="000000"/>
                </a:solidFill>
                <a:uFill>
                  <a:solidFill>
                    <a:srgbClr val="FFFFFF"/>
                  </a:solidFill>
                </a:uFill>
                <a:latin typeface="Literata" pitchFamily="2" charset="0"/>
              </a:rPr>
              <a:t>Elaborar mensualmente las Conciliaciones Bancarias del Consejo Estatal de Población.</a:t>
            </a: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a:solidFill>
                  <a:srgbClr val="000000"/>
                </a:solidFill>
                <a:uFill>
                  <a:solidFill>
                    <a:srgbClr val="FFFFFF"/>
                  </a:solidFill>
                </a:uFill>
                <a:latin typeface="Literata" pitchFamily="2" charset="0"/>
              </a:rPr>
              <a:t>Elaborar el “Proyecto de Presupuesto Anual” del Consejo Estatal de Población y su distribución presupuestal</a:t>
            </a:r>
            <a:r>
              <a:rPr lang="es-MX" sz="1700" spc="-1" dirty="0" smtClean="0">
                <a:solidFill>
                  <a:srgbClr val="000000"/>
                </a:solidFill>
                <a:uFill>
                  <a:solidFill>
                    <a:srgbClr val="FFFFFF"/>
                  </a:solidFill>
                </a:uFill>
                <a:latin typeface="Literata" pitchFamily="2" charset="0"/>
              </a:rPr>
              <a:t>.</a:t>
            </a: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a:solidFill>
                  <a:srgbClr val="000000"/>
                </a:solidFill>
                <a:uFill>
                  <a:solidFill>
                    <a:srgbClr val="FFFFFF"/>
                  </a:solidFill>
                </a:uFill>
                <a:latin typeface="Literata" pitchFamily="2" charset="0"/>
              </a:rPr>
              <a:t>Colaborar en el levantamiento y actualización del inventario de bienes muebles, así como la revaluación de bienes del Consejo Estatal de Población, y mantener el reporte actualizado del mismo para realizar las depreciaciones y amortizaciones </a:t>
            </a:r>
            <a:r>
              <a:rPr lang="es-MX" sz="1700" spc="-1" dirty="0" smtClean="0">
                <a:solidFill>
                  <a:srgbClr val="000000"/>
                </a:solidFill>
                <a:uFill>
                  <a:solidFill>
                    <a:srgbClr val="FFFFFF"/>
                  </a:solidFill>
                </a:uFill>
                <a:latin typeface="Literata" pitchFamily="2" charset="0"/>
              </a:rPr>
              <a:t>mensuales.</a:t>
            </a:r>
            <a:endParaRPr lang="es-MX" sz="1600" spc="-1" dirty="0">
              <a:solidFill>
                <a:srgbClr val="000000"/>
              </a:solidFill>
              <a:uFill>
                <a:solidFill>
                  <a:srgbClr val="FFFFFF"/>
                </a:solidFill>
              </a:uFill>
              <a:latin typeface="Literata" pitchFamily="2" charset="0"/>
            </a:endParaRPr>
          </a:p>
          <a:p>
            <a:pPr marL="172530" indent="-171450" algn="just">
              <a:lnSpc>
                <a:spcPct val="107000"/>
              </a:lnSpc>
              <a:spcAft>
                <a:spcPts val="800"/>
              </a:spcAft>
              <a:buClr>
                <a:srgbClr val="000000"/>
              </a:buClr>
              <a:buFont typeface="Arial" panose="020B0604020202020204" pitchFamily="34" charset="0"/>
              <a:buChar char="•"/>
              <a:tabLst>
                <a:tab pos="457200" algn="l"/>
              </a:tabLst>
            </a:pPr>
            <a:endParaRPr lang="es-MX" sz="1600" spc="-1" dirty="0" smtClean="0">
              <a:solidFill>
                <a:srgbClr val="000000"/>
              </a:solidFill>
              <a:uFill>
                <a:solidFill>
                  <a:srgbClr val="FFFFFF"/>
                </a:solidFill>
              </a:uFill>
              <a:latin typeface="Literata" pitchFamily="2" charset="0"/>
            </a:endParaRPr>
          </a:p>
          <a:p>
            <a:pPr marL="172530" indent="-171450" algn="just">
              <a:lnSpc>
                <a:spcPct val="107000"/>
              </a:lnSpc>
              <a:spcAft>
                <a:spcPts val="800"/>
              </a:spcAft>
              <a:buClr>
                <a:srgbClr val="000000"/>
              </a:buClr>
              <a:buFont typeface="Arial" panose="020B0604020202020204" pitchFamily="34" charset="0"/>
              <a:buChar char="•"/>
              <a:tabLst>
                <a:tab pos="457200" algn="l"/>
              </a:tabLst>
            </a:pPr>
            <a:endParaRPr lang="es-MX" sz="1600" spc="-1" dirty="0" smtClean="0">
              <a:solidFill>
                <a:srgbClr val="000000"/>
              </a:solidFill>
              <a:uFill>
                <a:solidFill>
                  <a:srgbClr val="FFFFFF"/>
                </a:solidFill>
              </a:uFill>
              <a:latin typeface="Literata" pitchFamily="2" charset="0"/>
            </a:endParaRPr>
          </a:p>
          <a:p>
            <a:pPr marL="172530" indent="-171450" algn="just">
              <a:lnSpc>
                <a:spcPct val="107000"/>
              </a:lnSpc>
              <a:spcAft>
                <a:spcPts val="800"/>
              </a:spcAft>
              <a:buClr>
                <a:srgbClr val="000000"/>
              </a:buClr>
              <a:buFont typeface="Arial" panose="020B0604020202020204" pitchFamily="34" charset="0"/>
              <a:buChar char="•"/>
              <a:tabLst>
                <a:tab pos="457200" algn="l"/>
              </a:tabLst>
            </a:pPr>
            <a:endParaRPr lang="es-MX" sz="1600" spc="-1" dirty="0">
              <a:solidFill>
                <a:srgbClr val="000000"/>
              </a:solidFill>
              <a:uFill>
                <a:solidFill>
                  <a:srgbClr val="FFFFFF"/>
                </a:solidFill>
              </a:uFill>
              <a:latin typeface="Literata" pitchFamily="2" charset="0"/>
            </a:endParaRPr>
          </a:p>
          <a:p>
            <a:pPr marL="172530" lvl="0" indent="-171450" algn="just">
              <a:lnSpc>
                <a:spcPct val="107000"/>
              </a:lnSpc>
              <a:spcAft>
                <a:spcPts val="800"/>
              </a:spcAft>
              <a:buClr>
                <a:srgbClr val="000000"/>
              </a:buClr>
              <a:buFont typeface="Arial" panose="020B0604020202020204" pitchFamily="34" charset="0"/>
              <a:buChar char="•"/>
              <a:tabLst>
                <a:tab pos="457200" algn="l"/>
              </a:tabLst>
            </a:pPr>
            <a:endParaRPr lang="es-MX" sz="1600" spc="-1" dirty="0" smtClean="0">
              <a:solidFill>
                <a:srgbClr val="000000"/>
              </a:solidFill>
              <a:uFill>
                <a:solidFill>
                  <a:srgbClr val="FFFFFF"/>
                </a:solidFill>
              </a:uFill>
              <a:latin typeface="Literata" pitchFamily="2" charset="0"/>
            </a:endParaRPr>
          </a:p>
          <a:p>
            <a:pPr marL="172530" lvl="0" indent="-171450" algn="just">
              <a:lnSpc>
                <a:spcPct val="107000"/>
              </a:lnSpc>
              <a:spcAft>
                <a:spcPts val="800"/>
              </a:spcAft>
              <a:buClr>
                <a:srgbClr val="000000"/>
              </a:buClr>
              <a:buFont typeface="Arial" panose="020B0604020202020204" pitchFamily="34" charset="0"/>
              <a:buChar char="•"/>
              <a:tabLst>
                <a:tab pos="457200" algn="l"/>
              </a:tabLst>
            </a:pPr>
            <a:endParaRPr lang="es-MX" sz="1600" spc="-1" dirty="0">
              <a:solidFill>
                <a:srgbClr val="000000"/>
              </a:solidFill>
              <a:uFill>
                <a:solidFill>
                  <a:srgbClr val="FFFFFF"/>
                </a:solidFill>
              </a:uFill>
              <a:latin typeface="Literata" pitchFamily="2" charset="0"/>
            </a:endParaRPr>
          </a:p>
          <a:p>
            <a:pPr marL="95400" indent="-94320" algn="just">
              <a:lnSpc>
                <a:spcPct val="100000"/>
              </a:lnSpc>
            </a:pPr>
            <a:endParaRPr lang="es-MX" sz="1600" b="0" strike="noStrike" spc="-1" dirty="0">
              <a:solidFill>
                <a:srgbClr val="000000"/>
              </a:solidFill>
              <a:uFill>
                <a:solidFill>
                  <a:srgbClr val="FFFFFF"/>
                </a:solidFill>
              </a:uFill>
              <a:latin typeface="Literata" pitchFamily="2" charset="0"/>
            </a:endParaRPr>
          </a:p>
          <a:p>
            <a:pPr marL="171360" indent="-170280" algn="just">
              <a:lnSpc>
                <a:spcPct val="100000"/>
              </a:lnSpc>
              <a:buClr>
                <a:srgbClr val="000000"/>
              </a:buClr>
              <a:buFont typeface="Arial"/>
              <a:buChar char="•"/>
            </a:pPr>
            <a:endParaRPr lang="es-MX" sz="1600" b="0" strike="noStrike" spc="-1" dirty="0">
              <a:solidFill>
                <a:srgbClr val="000000"/>
              </a:solidFill>
              <a:uFill>
                <a:solidFill>
                  <a:srgbClr val="FFFFFF"/>
                </a:solidFill>
              </a:uFill>
              <a:latin typeface="Literata" pitchFamily="2" charset="0"/>
              <a:ea typeface="DejaVu Sans"/>
            </a:endParaRPr>
          </a:p>
          <a:p>
            <a:pPr marL="172530" indent="-171450" algn="just">
              <a:lnSpc>
                <a:spcPct val="100000"/>
              </a:lnSpc>
              <a:buClr>
                <a:srgbClr val="000000"/>
              </a:buClr>
              <a:buFont typeface="Arial" panose="020B0604020202020204" pitchFamily="34" charset="0"/>
              <a:buChar char="•"/>
            </a:pPr>
            <a:endParaRPr lang="es-MX" sz="12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2652654353"/>
              </p:ext>
            </p:extLst>
          </p:nvPr>
        </p:nvGraphicFramePr>
        <p:xfrm>
          <a:off x="1531800" y="7703820"/>
          <a:ext cx="5011920" cy="1227678"/>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540354">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Magdalena Geraldina Zavala Rico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203"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02"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04" name="CustomShape 4"/>
          <p:cNvSpPr/>
          <p:nvPr/>
        </p:nvSpPr>
        <p:spPr>
          <a:xfrm>
            <a:off x="1335141" y="754173"/>
            <a:ext cx="5116460" cy="6679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rPr>
              <a:t>CONTABILIDAD Y PRESUPUESTO</a:t>
            </a:r>
            <a:endParaRPr lang="es-MX" sz="1700" spc="-1" dirty="0">
              <a:solidFill>
                <a:srgbClr val="000000"/>
              </a:solidFill>
              <a:uFill>
                <a:solidFill>
                  <a:srgbClr val="FFFFFF"/>
                </a:solidFill>
              </a:uFill>
              <a:latin typeface="Literata" pitchFamily="2" charset="0"/>
            </a:endParaRPr>
          </a:p>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a:t>
            </a:r>
            <a:r>
              <a:rPr lang="es-MX" sz="1700" b="1" i="1" strike="noStrike" spc="-1" dirty="0" smtClean="0">
                <a:solidFill>
                  <a:srgbClr val="000000"/>
                </a:solidFill>
                <a:uFill>
                  <a:solidFill>
                    <a:srgbClr val="FFFFFF"/>
                  </a:solidFill>
                </a:uFill>
                <a:latin typeface="Literata" pitchFamily="2" charset="0"/>
                <a:ea typeface="DejaVu Sans"/>
              </a:rPr>
              <a:t>CONTINÚA)</a:t>
            </a:r>
            <a:endParaRPr lang="es-MX" sz="1700" spc="-1" dirty="0">
              <a:solidFill>
                <a:srgbClr val="000000"/>
              </a:solidFill>
              <a:uFill>
                <a:solidFill>
                  <a:srgbClr val="FFFFFF"/>
                </a:solidFill>
              </a:uFill>
              <a:latin typeface="Literata" pitchFamily="2" charset="0"/>
            </a:endParaRPr>
          </a:p>
          <a:p>
            <a:pPr marL="172530" lvl="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a:solidFill>
                  <a:srgbClr val="000000"/>
                </a:solidFill>
                <a:uFill>
                  <a:solidFill>
                    <a:srgbClr val="FFFFFF"/>
                  </a:solidFill>
                </a:uFill>
                <a:latin typeface="Literata" pitchFamily="2" charset="0"/>
              </a:rPr>
              <a:t>Capturar en el Sistema de Organismos Descentralizados de la Secretaría de Finanzas, los Estados Financieros mensuales.</a:t>
            </a:r>
          </a:p>
          <a:p>
            <a:pPr marL="172530" lvl="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a:solidFill>
                  <a:srgbClr val="000000"/>
                </a:solidFill>
                <a:uFill>
                  <a:solidFill>
                    <a:srgbClr val="FFFFFF"/>
                  </a:solidFill>
                </a:uFill>
                <a:latin typeface="Literata" pitchFamily="2" charset="0"/>
              </a:rPr>
              <a:t>Elaborar los reportes contables y administrativos para dar cumplimiento mensual a la Ley de Transparencia y Acceso a la Información Pública del Estado de San Luis Potosí</a:t>
            </a:r>
            <a:r>
              <a:rPr lang="es-MX" sz="1700" spc="-1" dirty="0" smtClean="0">
                <a:solidFill>
                  <a:srgbClr val="000000"/>
                </a:solidFill>
                <a:uFill>
                  <a:solidFill>
                    <a:srgbClr val="FFFFFF"/>
                  </a:solidFill>
                </a:uFill>
                <a:latin typeface="Literata" pitchFamily="2" charset="0"/>
              </a:rPr>
              <a:t>.</a:t>
            </a: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a:solidFill>
                  <a:srgbClr val="000000"/>
                </a:solidFill>
                <a:uFill>
                  <a:solidFill>
                    <a:srgbClr val="FFFFFF"/>
                  </a:solidFill>
                </a:uFill>
                <a:latin typeface="Literata" pitchFamily="2" charset="0"/>
              </a:rPr>
              <a:t>Apoyar en el desarrollo de eventos organizados por el Consejo Estatal de Población cuando así se </a:t>
            </a:r>
            <a:r>
              <a:rPr lang="es-MX" sz="1700" spc="-1" dirty="0" smtClean="0">
                <a:solidFill>
                  <a:srgbClr val="000000"/>
                </a:solidFill>
                <a:uFill>
                  <a:solidFill>
                    <a:srgbClr val="FFFFFF"/>
                  </a:solidFill>
                </a:uFill>
                <a:latin typeface="Literata" pitchFamily="2" charset="0"/>
              </a:rPr>
              <a:t>requiere.</a:t>
            </a:r>
            <a:endParaRPr lang="es-MX" sz="1700" spc="-1" dirty="0">
              <a:solidFill>
                <a:srgbClr val="000000"/>
              </a:solidFill>
              <a:uFill>
                <a:solidFill>
                  <a:srgbClr val="FFFFFF"/>
                </a:solidFill>
              </a:uFill>
              <a:latin typeface="Literata" pitchFamily="2" charset="0"/>
            </a:endParaRP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Presentar </a:t>
            </a:r>
            <a:r>
              <a:rPr lang="es-MX" sz="1700" spc="-1" dirty="0">
                <a:solidFill>
                  <a:srgbClr val="000000"/>
                </a:solidFill>
                <a:uFill>
                  <a:solidFill>
                    <a:srgbClr val="FFFFFF"/>
                  </a:solidFill>
                </a:uFill>
                <a:latin typeface="Literata" pitchFamily="2" charset="0"/>
              </a:rPr>
              <a:t>las Declaraciones Informativas mensuales y </a:t>
            </a:r>
            <a:r>
              <a:rPr lang="es-MX" sz="1700" spc="-1" dirty="0" smtClean="0">
                <a:solidFill>
                  <a:srgbClr val="000000"/>
                </a:solidFill>
                <a:uFill>
                  <a:solidFill>
                    <a:srgbClr val="FFFFFF"/>
                  </a:solidFill>
                </a:uFill>
                <a:latin typeface="Literata" pitchFamily="2" charset="0"/>
              </a:rPr>
              <a:t>anuales.</a:t>
            </a:r>
            <a:endParaRPr lang="es-MX" sz="1700" spc="-1" dirty="0">
              <a:solidFill>
                <a:srgbClr val="000000"/>
              </a:solidFill>
              <a:uFill>
                <a:solidFill>
                  <a:srgbClr val="FFFFFF"/>
                </a:solidFill>
              </a:uFill>
              <a:latin typeface="Literata" pitchFamily="2" charset="0"/>
            </a:endParaRP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Presentar </a:t>
            </a:r>
            <a:r>
              <a:rPr lang="es-MX" sz="1700" spc="-1" dirty="0">
                <a:solidFill>
                  <a:srgbClr val="000000"/>
                </a:solidFill>
                <a:uFill>
                  <a:solidFill>
                    <a:srgbClr val="FFFFFF"/>
                  </a:solidFill>
                </a:uFill>
                <a:latin typeface="Literata" pitchFamily="2" charset="0"/>
              </a:rPr>
              <a:t>el Informe Trimestral sobre el Ejercicio, Destino y Resultados obtenidos ante la Contraloría General del Estado de San Luis </a:t>
            </a:r>
            <a:r>
              <a:rPr lang="es-MX" sz="1700" spc="-1" dirty="0" smtClean="0">
                <a:solidFill>
                  <a:srgbClr val="000000"/>
                </a:solidFill>
                <a:uFill>
                  <a:solidFill>
                    <a:srgbClr val="FFFFFF"/>
                  </a:solidFill>
                </a:uFill>
                <a:latin typeface="Literata" pitchFamily="2" charset="0"/>
              </a:rPr>
              <a:t>Potosí.</a:t>
            </a: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Elaborar </a:t>
            </a:r>
            <a:r>
              <a:rPr lang="es-MX" sz="1700" spc="-1" dirty="0">
                <a:solidFill>
                  <a:srgbClr val="000000"/>
                </a:solidFill>
                <a:uFill>
                  <a:solidFill>
                    <a:srgbClr val="FFFFFF"/>
                  </a:solidFill>
                </a:uFill>
                <a:latin typeface="Literata" pitchFamily="2" charset="0"/>
              </a:rPr>
              <a:t>Reporte acumulativo y anual de Nómina del Personal para poder informar a los trabajadores quienes son  sujetos a presentar su declaración </a:t>
            </a:r>
            <a:r>
              <a:rPr lang="es-MX" sz="1700" spc="-1" dirty="0" smtClean="0">
                <a:solidFill>
                  <a:srgbClr val="000000"/>
                </a:solidFill>
                <a:uFill>
                  <a:solidFill>
                    <a:srgbClr val="FFFFFF"/>
                  </a:solidFill>
                </a:uFill>
                <a:latin typeface="Literata" pitchFamily="2" charset="0"/>
              </a:rPr>
              <a:t>anual.</a:t>
            </a: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Capturar </a:t>
            </a:r>
            <a:r>
              <a:rPr lang="es-MX" sz="1700" spc="-1" dirty="0">
                <a:solidFill>
                  <a:srgbClr val="000000"/>
                </a:solidFill>
                <a:uFill>
                  <a:solidFill>
                    <a:srgbClr val="FFFFFF"/>
                  </a:solidFill>
                </a:uFill>
                <a:latin typeface="Literata" pitchFamily="2" charset="0"/>
              </a:rPr>
              <a:t>en el Sistema POA el detalle del Presupuesto Anual para integrarlo con el Proyecto Operativo y el Programa Institucional y entregarlo ante la Secretaría de Finanzas. </a:t>
            </a:r>
            <a:endParaRPr lang="es-MX" sz="1700" spc="-1" dirty="0" smtClean="0">
              <a:solidFill>
                <a:srgbClr val="000000"/>
              </a:solidFill>
              <a:uFill>
                <a:solidFill>
                  <a:srgbClr val="FFFFFF"/>
                </a:solidFill>
              </a:uFill>
              <a:latin typeface="Literata" pitchFamily="2" charset="0"/>
            </a:endParaRPr>
          </a:p>
          <a:p>
            <a:pPr marL="172530" indent="-171450" algn="just">
              <a:lnSpc>
                <a:spcPct val="107000"/>
              </a:lnSpc>
              <a:spcAft>
                <a:spcPts val="800"/>
              </a:spcAft>
              <a:buClr>
                <a:srgbClr val="000000"/>
              </a:buClr>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Conciliar </a:t>
            </a:r>
            <a:r>
              <a:rPr lang="es-MX" sz="1700" spc="-1" dirty="0">
                <a:solidFill>
                  <a:srgbClr val="000000"/>
                </a:solidFill>
                <a:uFill>
                  <a:solidFill>
                    <a:srgbClr val="FFFFFF"/>
                  </a:solidFill>
                </a:uFill>
                <a:latin typeface="Literata" pitchFamily="2" charset="0"/>
              </a:rPr>
              <a:t>los Ingresos con la Dirección De Contabilidad Gubernamental de la Secretaría de Finanzas</a:t>
            </a:r>
            <a:r>
              <a:rPr lang="es-MX" sz="1700" spc="-1" dirty="0" smtClean="0">
                <a:solidFill>
                  <a:srgbClr val="000000"/>
                </a:solidFill>
                <a:uFill>
                  <a:solidFill>
                    <a:srgbClr val="FFFFFF"/>
                  </a:solidFill>
                </a:uFill>
                <a:latin typeface="Literata" pitchFamily="2" charset="0"/>
              </a:rPr>
              <a:t>.</a:t>
            </a:r>
          </a:p>
          <a:p>
            <a:pPr marL="172530" indent="-171450" algn="just">
              <a:lnSpc>
                <a:spcPct val="107000"/>
              </a:lnSpc>
              <a:spcAft>
                <a:spcPts val="800"/>
              </a:spcAft>
              <a:buClr>
                <a:srgbClr val="000000"/>
              </a:buClr>
              <a:buFont typeface="Arial" panose="020B0604020202020204" pitchFamily="34" charset="0"/>
              <a:buChar char="•"/>
              <a:tabLst>
                <a:tab pos="457200" algn="l"/>
              </a:tabLst>
            </a:pPr>
            <a:endParaRPr lang="es-MX" sz="1700" spc="-1" dirty="0">
              <a:solidFill>
                <a:srgbClr val="000000"/>
              </a:solidFill>
              <a:uFill>
                <a:solidFill>
                  <a:srgbClr val="FFFFFF"/>
                </a:solidFill>
              </a:uFill>
              <a:latin typeface="Literata" pitchFamily="2" charset="0"/>
            </a:endParaRPr>
          </a:p>
          <a:p>
            <a:pPr algn="just">
              <a:lnSpc>
                <a:spcPct val="107000"/>
              </a:lnSpc>
              <a:spcAft>
                <a:spcPts val="800"/>
              </a:spcAft>
              <a:tabLst>
                <a:tab pos="457200" algn="l"/>
              </a:tabLst>
            </a:pPr>
            <a:endParaRPr lang="es-MX" sz="1700" spc="-1" dirty="0">
              <a:solidFill>
                <a:srgbClr val="000000"/>
              </a:solidFill>
              <a:uFill>
                <a:solidFill>
                  <a:srgbClr val="FFFFFF"/>
                </a:solidFill>
              </a:uFill>
              <a:latin typeface="Literata" pitchFamily="2" charset="0"/>
            </a:endParaRPr>
          </a:p>
          <a:p>
            <a:pPr marL="342900" lvl="0" indent="-342900" algn="just">
              <a:lnSpc>
                <a:spcPct val="107000"/>
              </a:lnSpc>
              <a:spcAft>
                <a:spcPts val="800"/>
              </a:spcAft>
              <a:buFont typeface="Arial" panose="020B0604020202020204" pitchFamily="34" charset="0"/>
              <a:buChar char="•"/>
              <a:tabLst>
                <a:tab pos="457200" algn="l"/>
              </a:tabLst>
            </a:pPr>
            <a:endParaRPr lang="es-MX" sz="1600" spc="-1" dirty="0">
              <a:solidFill>
                <a:srgbClr val="000000"/>
              </a:solidFill>
              <a:uFill>
                <a:solidFill>
                  <a:srgbClr val="FFFFFF"/>
                </a:solidFill>
              </a:uFill>
              <a:latin typeface="Literata" pitchFamily="2" charset="0"/>
            </a:endParaRPr>
          </a:p>
          <a:p>
            <a:pPr marL="1080" algn="just">
              <a:lnSpc>
                <a:spcPct val="100000"/>
              </a:lnSpc>
              <a:buClr>
                <a:srgbClr val="000000"/>
              </a:buClr>
            </a:pPr>
            <a:endParaRPr lang="es-MX" sz="1600" spc="-1" dirty="0">
              <a:solidFill>
                <a:srgbClr val="000000"/>
              </a:solidFill>
              <a:uFill>
                <a:solidFill>
                  <a:srgbClr val="FFFFFF"/>
                </a:solidFill>
              </a:uFill>
              <a:latin typeface="Literata" pitchFamily="2" charset="0"/>
            </a:endParaRPr>
          </a:p>
          <a:p>
            <a:pPr lvl="0" algn="just">
              <a:lnSpc>
                <a:spcPct val="107000"/>
              </a:lnSpc>
              <a:spcAft>
                <a:spcPts val="800"/>
              </a:spcAft>
              <a:tabLst>
                <a:tab pos="457200" algn="l"/>
              </a:tabLst>
            </a:pPr>
            <a:endParaRPr lang="es-MX" sz="16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4116601279"/>
              </p:ext>
            </p:extLst>
          </p:nvPr>
        </p:nvGraphicFramePr>
        <p:xfrm>
          <a:off x="1531800" y="7718856"/>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Magdalena Geraldina Zavala Rico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203"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338117162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202"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04" name="CustomShape 4"/>
          <p:cNvSpPr/>
          <p:nvPr/>
        </p:nvSpPr>
        <p:spPr>
          <a:xfrm>
            <a:off x="1335140" y="837300"/>
            <a:ext cx="5285793" cy="59699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4320" algn="ctr">
              <a:lnSpc>
                <a:spcPct val="100000"/>
              </a:lnSpc>
            </a:pPr>
            <a:r>
              <a:rPr lang="es-MX" sz="1700" b="1" i="1" spc="-1" dirty="0">
                <a:solidFill>
                  <a:srgbClr val="000000"/>
                </a:solidFill>
                <a:uFill>
                  <a:solidFill>
                    <a:srgbClr val="FFFFFF"/>
                  </a:solidFill>
                </a:uFill>
                <a:latin typeface="Literata" pitchFamily="2" charset="0"/>
              </a:rPr>
              <a:t>CONTABILIDAD Y PRESUPUESTO</a:t>
            </a:r>
            <a:endParaRPr lang="es-MX" sz="1700" spc="-1" dirty="0">
              <a:solidFill>
                <a:srgbClr val="000000"/>
              </a:solidFill>
              <a:uFill>
                <a:solidFill>
                  <a:srgbClr val="FFFFFF"/>
                </a:solidFill>
              </a:uFill>
              <a:latin typeface="Literata" pitchFamily="2" charset="0"/>
            </a:endParaRPr>
          </a:p>
          <a:p>
            <a:pPr marL="95400" indent="-94320" algn="ctr">
              <a:lnSpc>
                <a:spcPct val="100000"/>
              </a:lnSpc>
            </a:pPr>
            <a:r>
              <a:rPr lang="es-MX" sz="1700" b="1" i="1" strike="noStrike" spc="-1" dirty="0">
                <a:solidFill>
                  <a:srgbClr val="000000"/>
                </a:solidFill>
                <a:uFill>
                  <a:solidFill>
                    <a:srgbClr val="FFFFFF"/>
                  </a:solidFill>
                </a:uFill>
                <a:latin typeface="Literata" pitchFamily="2" charset="0"/>
                <a:ea typeface="DejaVu Sans"/>
              </a:rPr>
              <a:t>(</a:t>
            </a:r>
            <a:r>
              <a:rPr lang="es-MX" sz="1700" b="1" i="1" strike="noStrike" spc="-1" dirty="0" smtClean="0">
                <a:solidFill>
                  <a:srgbClr val="000000"/>
                </a:solidFill>
                <a:uFill>
                  <a:solidFill>
                    <a:srgbClr val="FFFFFF"/>
                  </a:solidFill>
                </a:uFill>
                <a:latin typeface="Literata" pitchFamily="2" charset="0"/>
                <a:ea typeface="DejaVu Sans"/>
              </a:rPr>
              <a:t>CONTINÚA)</a:t>
            </a:r>
          </a:p>
          <a:p>
            <a:pPr marL="95400" indent="-94320" algn="ctr">
              <a:lnSpc>
                <a:spcPct val="100000"/>
              </a:lnSpc>
            </a:pPr>
            <a:endParaRPr lang="es-MX" sz="1700" b="1" i="1" spc="-1" dirty="0">
              <a:solidFill>
                <a:srgbClr val="000000"/>
              </a:solidFill>
              <a:uFill>
                <a:solidFill>
                  <a:srgbClr val="FFFFFF"/>
                </a:solidFill>
              </a:uFill>
              <a:latin typeface="Literata" pitchFamily="2" charset="0"/>
              <a:ea typeface="DejaVu Sans"/>
            </a:endParaRPr>
          </a:p>
          <a:p>
            <a:pPr marL="285750" indent="-285750" algn="just">
              <a:lnSpc>
                <a:spcPct val="107000"/>
              </a:lnSpc>
              <a:spcAft>
                <a:spcPts val="800"/>
              </a:spcAft>
              <a:buFont typeface="Arial" panose="020B0604020202020204" pitchFamily="34" charset="0"/>
              <a:buChar char="•"/>
              <a:tabLst>
                <a:tab pos="457200" algn="l"/>
              </a:tabLst>
            </a:pPr>
            <a:r>
              <a:rPr lang="es-MX" sz="1700" spc="-1" dirty="0">
                <a:solidFill>
                  <a:srgbClr val="000000"/>
                </a:solidFill>
                <a:uFill>
                  <a:solidFill>
                    <a:srgbClr val="FFFFFF"/>
                  </a:solidFill>
                </a:uFill>
                <a:latin typeface="Literata" pitchFamily="2" charset="0"/>
              </a:rPr>
              <a:t>Dar atención, seguimiento y </a:t>
            </a:r>
            <a:r>
              <a:rPr lang="es-MX" sz="1700" spc="-1" dirty="0" err="1">
                <a:solidFill>
                  <a:srgbClr val="000000"/>
                </a:solidFill>
                <a:uFill>
                  <a:solidFill>
                    <a:srgbClr val="FFFFFF"/>
                  </a:solidFill>
                </a:uFill>
                <a:latin typeface="Literata" pitchFamily="2" charset="0"/>
              </a:rPr>
              <a:t>solventación</a:t>
            </a:r>
            <a:r>
              <a:rPr lang="es-MX" sz="1700" spc="-1" dirty="0">
                <a:solidFill>
                  <a:srgbClr val="000000"/>
                </a:solidFill>
                <a:uFill>
                  <a:solidFill>
                    <a:srgbClr val="FFFFFF"/>
                  </a:solidFill>
                </a:uFill>
                <a:latin typeface="Literata" pitchFamily="2" charset="0"/>
              </a:rPr>
              <a:t> a las auditorías que se presenten por parte de la Contraloría General del Estado, la Secretaría de Finanzas y la Auditoria Superior de la </a:t>
            </a:r>
            <a:r>
              <a:rPr lang="es-MX" sz="1700" spc="-1" dirty="0" smtClean="0">
                <a:solidFill>
                  <a:srgbClr val="000000"/>
                </a:solidFill>
                <a:uFill>
                  <a:solidFill>
                    <a:srgbClr val="FFFFFF"/>
                  </a:solidFill>
                </a:uFill>
                <a:latin typeface="Literata" pitchFamily="2" charset="0"/>
              </a:rPr>
              <a:t>Federación.</a:t>
            </a:r>
          </a:p>
          <a:p>
            <a:pPr marL="285750" indent="-285750" algn="just">
              <a:lnSpc>
                <a:spcPct val="107000"/>
              </a:lnSpc>
              <a:spcAft>
                <a:spcPts val="800"/>
              </a:spcAft>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Preparar </a:t>
            </a:r>
            <a:r>
              <a:rPr lang="es-MX" sz="1700" spc="-1" dirty="0">
                <a:solidFill>
                  <a:srgbClr val="000000"/>
                </a:solidFill>
                <a:uFill>
                  <a:solidFill>
                    <a:srgbClr val="FFFFFF"/>
                  </a:solidFill>
                </a:uFill>
                <a:latin typeface="Literata" pitchFamily="2" charset="0"/>
              </a:rPr>
              <a:t>la información para capturar y solventar trimestralmente en el </a:t>
            </a:r>
            <a:r>
              <a:rPr lang="es-ES" sz="1700" spc="-1" dirty="0">
                <a:solidFill>
                  <a:srgbClr val="000000"/>
                </a:solidFill>
                <a:uFill>
                  <a:solidFill>
                    <a:srgbClr val="FFFFFF"/>
                  </a:solidFill>
                </a:uFill>
                <a:latin typeface="Literata" pitchFamily="2" charset="0"/>
              </a:rPr>
              <a:t>Sistema de Evaluaciones de la Armonización Contable los reactivos </a:t>
            </a:r>
            <a:r>
              <a:rPr lang="es-ES" sz="1700" spc="-1" dirty="0" smtClean="0">
                <a:solidFill>
                  <a:srgbClr val="000000"/>
                </a:solidFill>
                <a:uFill>
                  <a:solidFill>
                    <a:srgbClr val="FFFFFF"/>
                  </a:solidFill>
                </a:uFill>
                <a:latin typeface="Literata" pitchFamily="2" charset="0"/>
              </a:rPr>
              <a:t>solicitados.</a:t>
            </a:r>
          </a:p>
          <a:p>
            <a:pPr marL="285750" indent="-285750" algn="just">
              <a:lnSpc>
                <a:spcPct val="107000"/>
              </a:lnSpc>
              <a:spcAft>
                <a:spcPts val="800"/>
              </a:spcAft>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Convertir </a:t>
            </a:r>
            <a:r>
              <a:rPr lang="es-MX" sz="1700" spc="-1" dirty="0">
                <a:solidFill>
                  <a:srgbClr val="000000"/>
                </a:solidFill>
                <a:uFill>
                  <a:solidFill>
                    <a:srgbClr val="FFFFFF"/>
                  </a:solidFill>
                </a:uFill>
                <a:latin typeface="Literata" pitchFamily="2" charset="0"/>
              </a:rPr>
              <a:t>trimestralmente a PDF cada Estado Financiero para que sean cargados a la página del Consejo Estatal de Población en el apartado de Contabilidad </a:t>
            </a:r>
            <a:r>
              <a:rPr lang="es-MX" sz="1700" spc="-1" dirty="0" smtClean="0">
                <a:solidFill>
                  <a:srgbClr val="000000"/>
                </a:solidFill>
                <a:uFill>
                  <a:solidFill>
                    <a:srgbClr val="FFFFFF"/>
                  </a:solidFill>
                </a:uFill>
                <a:latin typeface="Literata" pitchFamily="2" charset="0"/>
              </a:rPr>
              <a:t>Gubernamental.</a:t>
            </a:r>
            <a:endParaRPr lang="es-MX" sz="1700" spc="-1" dirty="0">
              <a:solidFill>
                <a:srgbClr val="000000"/>
              </a:solidFill>
              <a:uFill>
                <a:solidFill>
                  <a:srgbClr val="FFFFFF"/>
                </a:solidFill>
              </a:uFill>
              <a:latin typeface="Literata" pitchFamily="2" charset="0"/>
            </a:endParaRPr>
          </a:p>
          <a:p>
            <a:pPr marL="285750" indent="-285750" algn="just">
              <a:lnSpc>
                <a:spcPct val="107000"/>
              </a:lnSpc>
              <a:spcAft>
                <a:spcPts val="800"/>
              </a:spcAft>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Dar </a:t>
            </a:r>
            <a:r>
              <a:rPr lang="es-MX" sz="1700" spc="-1" dirty="0">
                <a:solidFill>
                  <a:srgbClr val="000000"/>
                </a:solidFill>
                <a:uFill>
                  <a:solidFill>
                    <a:srgbClr val="FFFFFF"/>
                  </a:solidFill>
                </a:uFill>
                <a:latin typeface="Literata" pitchFamily="2" charset="0"/>
              </a:rPr>
              <a:t>respuesta a las solicitudes de información en materia Contable o </a:t>
            </a:r>
            <a:r>
              <a:rPr lang="es-MX" sz="1700" spc="-1" dirty="0" smtClean="0">
                <a:solidFill>
                  <a:srgbClr val="000000"/>
                </a:solidFill>
                <a:uFill>
                  <a:solidFill>
                    <a:srgbClr val="FFFFFF"/>
                  </a:solidFill>
                </a:uFill>
                <a:latin typeface="Literata" pitchFamily="2" charset="0"/>
              </a:rPr>
              <a:t>Presupuestal.</a:t>
            </a:r>
          </a:p>
          <a:p>
            <a:pPr marL="285750" indent="-285750" algn="just">
              <a:lnSpc>
                <a:spcPct val="107000"/>
              </a:lnSpc>
              <a:spcAft>
                <a:spcPts val="800"/>
              </a:spcAft>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Participar </a:t>
            </a:r>
            <a:r>
              <a:rPr lang="es-MX" sz="1700" spc="-1" dirty="0">
                <a:solidFill>
                  <a:srgbClr val="000000"/>
                </a:solidFill>
                <a:uFill>
                  <a:solidFill>
                    <a:srgbClr val="FFFFFF"/>
                  </a:solidFill>
                </a:uFill>
                <a:latin typeface="Literata" pitchFamily="2" charset="0"/>
              </a:rPr>
              <a:t>en las reuniones de Comités de los cuales forma </a:t>
            </a:r>
            <a:r>
              <a:rPr lang="es-MX" sz="1700" spc="-1" dirty="0" smtClean="0">
                <a:solidFill>
                  <a:srgbClr val="000000"/>
                </a:solidFill>
                <a:uFill>
                  <a:solidFill>
                    <a:srgbClr val="FFFFFF"/>
                  </a:solidFill>
                </a:uFill>
                <a:latin typeface="Literata" pitchFamily="2" charset="0"/>
              </a:rPr>
              <a:t>parte.</a:t>
            </a:r>
          </a:p>
          <a:p>
            <a:pPr marL="285750" indent="-285750" algn="just">
              <a:lnSpc>
                <a:spcPct val="107000"/>
              </a:lnSpc>
              <a:spcAft>
                <a:spcPts val="800"/>
              </a:spcAft>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Preparar </a:t>
            </a:r>
            <a:r>
              <a:rPr lang="es-MX" sz="1700" spc="-1" dirty="0">
                <a:solidFill>
                  <a:srgbClr val="000000"/>
                </a:solidFill>
                <a:uFill>
                  <a:solidFill>
                    <a:srgbClr val="FFFFFF"/>
                  </a:solidFill>
                </a:uFill>
                <a:latin typeface="Literata" pitchFamily="2" charset="0"/>
              </a:rPr>
              <a:t>y entregar información solicitada por parte de los Comités cuando así se requiera. </a:t>
            </a:r>
            <a:endParaRPr lang="es-MX" sz="1700" spc="-1" dirty="0" smtClean="0">
              <a:solidFill>
                <a:srgbClr val="000000"/>
              </a:solidFill>
              <a:uFill>
                <a:solidFill>
                  <a:srgbClr val="FFFFFF"/>
                </a:solidFill>
              </a:uFill>
              <a:latin typeface="Literata" pitchFamily="2" charset="0"/>
            </a:endParaRPr>
          </a:p>
          <a:p>
            <a:pPr marL="285750" indent="-285750" algn="just">
              <a:lnSpc>
                <a:spcPct val="107000"/>
              </a:lnSpc>
              <a:spcAft>
                <a:spcPts val="800"/>
              </a:spcAft>
              <a:buFont typeface="Arial" panose="020B0604020202020204" pitchFamily="34" charset="0"/>
              <a:buChar char="•"/>
              <a:tabLst>
                <a:tab pos="457200" algn="l"/>
              </a:tabLst>
            </a:pPr>
            <a:r>
              <a:rPr lang="es-MX" sz="1700" spc="-1" dirty="0" smtClean="0">
                <a:solidFill>
                  <a:srgbClr val="000000"/>
                </a:solidFill>
                <a:uFill>
                  <a:solidFill>
                    <a:srgbClr val="FFFFFF"/>
                  </a:solidFill>
                </a:uFill>
                <a:latin typeface="Literata" pitchFamily="2" charset="0"/>
              </a:rPr>
              <a:t>Estas </a:t>
            </a:r>
            <a:r>
              <a:rPr lang="es-MX" sz="1700" spc="-1" dirty="0">
                <a:solidFill>
                  <a:srgbClr val="000000"/>
                </a:solidFill>
                <a:uFill>
                  <a:solidFill>
                    <a:srgbClr val="FFFFFF"/>
                  </a:solidFill>
                </a:uFill>
                <a:latin typeface="Literata" pitchFamily="2" charset="0"/>
              </a:rPr>
              <a:t>funciones son enunciativas mas no limitativas.</a:t>
            </a:r>
          </a:p>
          <a:p>
            <a:pPr marL="95400" indent="-94320" algn="ctr">
              <a:lnSpc>
                <a:spcPct val="100000"/>
              </a:lnSpc>
            </a:pPr>
            <a:endParaRPr lang="es-MX" sz="1700" b="1" i="1" strike="noStrike" spc="-1" dirty="0" smtClean="0">
              <a:solidFill>
                <a:srgbClr val="000000"/>
              </a:solidFill>
              <a:uFill>
                <a:solidFill>
                  <a:srgbClr val="FFFFFF"/>
                </a:solidFill>
              </a:uFill>
              <a:latin typeface="Literata" pitchFamily="2" charset="0"/>
              <a:ea typeface="DejaVu Sans"/>
            </a:endParaRPr>
          </a:p>
        </p:txBody>
      </p:sp>
      <p:graphicFrame>
        <p:nvGraphicFramePr>
          <p:cNvPr id="7" name="Table 5"/>
          <p:cNvGraphicFramePr/>
          <p:nvPr>
            <p:extLst>
              <p:ext uri="{D42A27DB-BD31-4B8C-83A1-F6EECF244321}">
                <p14:modId xmlns:p14="http://schemas.microsoft.com/office/powerpoint/2010/main" val="1472151828"/>
              </p:ext>
            </p:extLst>
          </p:nvPr>
        </p:nvGraphicFramePr>
        <p:xfrm>
          <a:off x="1531800" y="7668056"/>
          <a:ext cx="5011920" cy="1076706"/>
        </p:xfrm>
        <a:graphic>
          <a:graphicData uri="http://schemas.openxmlformats.org/drawingml/2006/table">
            <a:tbl>
              <a:tblPr/>
              <a:tblGrid>
                <a:gridCol w="2505960">
                  <a:extLst>
                    <a:ext uri="{9D8B030D-6E8A-4147-A177-3AD203B41FA5}">
                      <a16:colId xmlns:a16="http://schemas.microsoft.com/office/drawing/2014/main" xmlns="" val="20000"/>
                    </a:ext>
                  </a:extLst>
                </a:gridCol>
                <a:gridCol w="2505960">
                  <a:extLst>
                    <a:ext uri="{9D8B030D-6E8A-4147-A177-3AD203B41FA5}">
                      <a16:colId xmlns:a16="http://schemas.microsoft.com/office/drawing/2014/main" xmlns="" val="20001"/>
                    </a:ext>
                  </a:extLst>
                </a:gridCol>
              </a:tblGrid>
              <a:tr h="205247">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34401">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Magdalena Geraldina Zavala Rico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203" name="CustomShape 3"/>
          <p:cNvSpPr/>
          <p:nvPr/>
        </p:nvSpPr>
        <p:spPr>
          <a:xfrm>
            <a:off x="76320" y="63360"/>
            <a:ext cx="3961440" cy="39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334217028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7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7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
        <p:nvSpPr>
          <p:cNvPr id="176" name="CustomShape 4"/>
          <p:cNvSpPr/>
          <p:nvPr/>
        </p:nvSpPr>
        <p:spPr>
          <a:xfrm>
            <a:off x="1335140" y="737795"/>
            <a:ext cx="5336593" cy="7212767"/>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 RECURSOS HUMANOS </a:t>
            </a:r>
            <a:r>
              <a:rPr lang="es-MX" sz="1700" b="1" i="1" spc="-1" dirty="0">
                <a:solidFill>
                  <a:srgbClr val="000000"/>
                </a:solidFill>
                <a:uFill>
                  <a:solidFill>
                    <a:srgbClr val="FFFFFF"/>
                  </a:solidFill>
                </a:uFill>
                <a:latin typeface="Literata" pitchFamily="2" charset="0"/>
                <a:ea typeface="DejaVu Sans"/>
              </a:rPr>
              <a:t>, </a:t>
            </a:r>
            <a:r>
              <a:rPr lang="es-MX" sz="1700" b="1" i="1" strike="noStrike" spc="-1" dirty="0">
                <a:solidFill>
                  <a:srgbClr val="000000"/>
                </a:solidFill>
                <a:uFill>
                  <a:solidFill>
                    <a:srgbClr val="FFFFFF"/>
                  </a:solidFill>
                </a:uFill>
                <a:latin typeface="Literata" pitchFamily="2" charset="0"/>
                <a:ea typeface="DejaVu Sans"/>
              </a:rPr>
              <a:t> FINANCIEROS Y MATERIALES</a:t>
            </a:r>
          </a:p>
          <a:p>
            <a:pPr marL="95400" indent="-93960">
              <a:lnSpc>
                <a:spcPct val="100000"/>
              </a:lnSpc>
            </a:pPr>
            <a:endParaRPr lang="es-MX" sz="1700" b="1" i="1" strike="noStrike" spc="-1" dirty="0" smtClean="0">
              <a:solidFill>
                <a:srgbClr val="000000"/>
              </a:solidFill>
              <a:uFill>
                <a:solidFill>
                  <a:srgbClr val="FFFFFF"/>
                </a:solidFill>
              </a:uFill>
              <a:latin typeface="Literata" pitchFamily="2" charset="0"/>
              <a:ea typeface="DejaVu Sans"/>
            </a:endParaRPr>
          </a:p>
          <a:p>
            <a:pPr marL="95400" indent="-93960">
              <a:lnSpc>
                <a:spcPct val="100000"/>
              </a:lnSpc>
            </a:pPr>
            <a:r>
              <a:rPr lang="es-MX" sz="1700" b="1" i="1" strike="noStrike" spc="-1" dirty="0" smtClean="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0" strike="noStrike" spc="-1" dirty="0">
                <a:solidFill>
                  <a:srgbClr val="000000"/>
                </a:solidFill>
                <a:uFill>
                  <a:solidFill>
                    <a:srgbClr val="FFFFFF"/>
                  </a:solidFill>
                </a:uFill>
                <a:latin typeface="Literata" pitchFamily="2" charset="0"/>
                <a:ea typeface="DejaVu Sans"/>
              </a:rPr>
              <a:t>  Administrar de manera óptima los recursos humanos, financieros y materiales del Consejo Estatal de Población,  a fin de lograr su correcta aplicación de acuerdo a la Normatividad aplicable.</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smtClean="0">
                <a:solidFill>
                  <a:srgbClr val="000000"/>
                </a:solidFill>
                <a:uFill>
                  <a:solidFill>
                    <a:srgbClr val="FFFFFF"/>
                  </a:solidFill>
                </a:uFill>
                <a:latin typeface="Literata" pitchFamily="2" charset="0"/>
                <a:ea typeface="DejaVu Sans"/>
              </a:rPr>
              <a:t>FUNCIONES</a:t>
            </a:r>
            <a:endParaRPr lang="es-MX" sz="1700" spc="-1" dirty="0">
              <a:solidFill>
                <a:srgbClr val="000000"/>
              </a:solidFill>
              <a:uFill>
                <a:solidFill>
                  <a:srgbClr val="FFFFFF"/>
                </a:solidFill>
              </a:uFill>
              <a:latin typeface="Literata" pitchFamily="2" charset="0"/>
              <a:ea typeface="DejaVu Sans"/>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Tramitar los movimientos de alta, baja, cambios de adscripción, comisiones, jubilaciones y todos lo que por su naturaleza se necesiten, manteniendo un control y en orden dichos movimientos</a:t>
            </a:r>
            <a:r>
              <a:rPr lang="es-MX" sz="1700" b="0"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1440" algn="just">
              <a:lnSpc>
                <a:spcPct val="100000"/>
              </a:lnSpc>
              <a:buClr>
                <a:srgbClr val="000000"/>
              </a:buClr>
            </a:pPr>
            <a:endParaRPr lang="es-MX" sz="1700" b="0" strike="noStrike" spc="-1" dirty="0">
              <a:solidFill>
                <a:srgbClr val="000000"/>
              </a:solidFill>
              <a:uFill>
                <a:solidFill>
                  <a:srgbClr val="FFFFFF"/>
                </a:solidFill>
              </a:uFill>
              <a:latin typeface="Literata" pitchFamily="2" charset="0"/>
              <a:ea typeface="DejaVu Sans"/>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Llevar el control de la asistencia del personal adscrito y comisionado al Consejo Estatal de Población.</a:t>
            </a:r>
            <a:r>
              <a:rPr lang="es-MX" sz="1700" b="0" strike="noStrike" spc="-1" dirty="0">
                <a:solidFill>
                  <a:srgbClr val="009973"/>
                </a:solidFill>
                <a:uFill>
                  <a:solidFill>
                    <a:srgbClr val="FFFFFF"/>
                  </a:solidFill>
                </a:uFill>
                <a:latin typeface="Literata" pitchFamily="2" charset="0"/>
                <a:ea typeface="DejaVu Sans"/>
              </a:rPr>
              <a:t> </a:t>
            </a:r>
            <a:endParaRPr lang="es-MX" sz="1700" b="0" strike="noStrike" spc="-1" dirty="0">
              <a:solidFill>
                <a:srgbClr val="000000"/>
              </a:solidFill>
              <a:uFill>
                <a:solidFill>
                  <a:srgbClr val="FFFFFF"/>
                </a:solidFill>
              </a:uFill>
              <a:latin typeface="Literata" pitchFamily="2" charset="0"/>
            </a:endParaRPr>
          </a:p>
          <a:p>
            <a:pPr marL="287190" indent="-285750" algn="just">
              <a:lnSpc>
                <a:spcPct val="100000"/>
              </a:lnSpc>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Supervisar el  control de las entradas y salidas del personal, mediante pases de salida, elaborando un reporte mensual.</a:t>
            </a:r>
            <a:endParaRPr lang="es-MX" sz="1700" b="0" strike="noStrike" spc="-1" dirty="0">
              <a:solidFill>
                <a:srgbClr val="000000"/>
              </a:solidFill>
              <a:uFill>
                <a:solidFill>
                  <a:srgbClr val="FFFFFF"/>
                </a:solidFill>
              </a:uFill>
              <a:latin typeface="Literata" pitchFamily="2" charset="0"/>
            </a:endParaRPr>
          </a:p>
          <a:p>
            <a:pPr marL="287190" indent="-285750" algn="just">
              <a:lnSpc>
                <a:spcPct val="100000"/>
              </a:lnSpc>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Llevar el control de las incidencias del personal e informarlas a Oficialía Mayor del Poder Ejecutivo y a las dependencias que tengan personal comisionado en el Consejo Estatal de Población</a:t>
            </a:r>
            <a:r>
              <a:rPr lang="es-MX" sz="1700" b="0" strike="noStrike" spc="-1" dirty="0" smtClean="0">
                <a:solidFill>
                  <a:srgbClr val="000000"/>
                </a:solidFill>
                <a:uFill>
                  <a:solidFill>
                    <a:srgbClr val="FFFFFF"/>
                  </a:solidFill>
                </a:uFill>
                <a:latin typeface="Literata" pitchFamily="2" charset="0"/>
                <a:ea typeface="DejaVu Sans"/>
              </a:rPr>
              <a:t>.</a:t>
            </a:r>
          </a:p>
          <a:p>
            <a:pPr marL="172890" indent="-171450" algn="just">
              <a:lnSpc>
                <a:spcPct val="100000"/>
              </a:lnSpc>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a typeface="DejaVu Sans"/>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Mantener actualizadas las autorizaciones de movimiento de comisión del personal asignado al Consejo Estatal de Población que laboren en otra dependencia y en el Consejo Estatal de Población.</a:t>
            </a:r>
          </a:p>
          <a:p>
            <a:pPr marL="172890" indent="-171450" algn="just">
              <a:lnSpc>
                <a:spcPct val="100000"/>
              </a:lnSpc>
              <a:buClr>
                <a:srgbClr val="000000"/>
              </a:buClr>
              <a:buFont typeface="Arial" panose="020B0604020202020204" pitchFamily="34" charset="0"/>
              <a:buChar char="•"/>
            </a:pPr>
            <a:endParaRPr lang="es-MX" sz="1600" b="0" strike="noStrike" spc="-1" dirty="0">
              <a:solidFill>
                <a:srgbClr val="000000"/>
              </a:solidFill>
              <a:uFill>
                <a:solidFill>
                  <a:srgbClr val="FFFFFF"/>
                </a:solidFill>
              </a:uFill>
              <a:latin typeface="Literata" pitchFamily="2" charset="0"/>
              <a:ea typeface="DejaVu Sans"/>
            </a:endParaRPr>
          </a:p>
          <a:p>
            <a:pPr marL="172890" indent="-171450" algn="just">
              <a:lnSpc>
                <a:spcPct val="100000"/>
              </a:lnSpc>
              <a:buClr>
                <a:srgbClr val="000000"/>
              </a:buClr>
              <a:buFont typeface="Arial" panose="020B0604020202020204" pitchFamily="34" charset="0"/>
              <a:buChar char="•"/>
            </a:pPr>
            <a:endParaRPr lang="es-MX" sz="1900" b="0" strike="noStrike" spc="-1" dirty="0" smtClean="0">
              <a:solidFill>
                <a:srgbClr val="000000"/>
              </a:solidFill>
              <a:uFill>
                <a:solidFill>
                  <a:srgbClr val="FFFFFF"/>
                </a:solidFill>
              </a:uFill>
              <a:latin typeface="Literata" pitchFamily="2" charset="0"/>
              <a:ea typeface="DejaVu Sans"/>
            </a:endParaRPr>
          </a:p>
          <a:p>
            <a:pPr marL="1440" algn="just">
              <a:lnSpc>
                <a:spcPct val="100000"/>
              </a:lnSpc>
              <a:buClr>
                <a:srgbClr val="000000"/>
              </a:buClr>
            </a:pPr>
            <a:endParaRPr lang="es-MX" sz="1600" b="0" strike="noStrike" spc="-1" dirty="0">
              <a:solidFill>
                <a:srgbClr val="000000"/>
              </a:solidFill>
              <a:uFill>
                <a:solidFill>
                  <a:srgbClr val="FFFFFF"/>
                </a:solidFill>
              </a:uFill>
              <a:latin typeface="Literata" pitchFamily="2" charset="0"/>
              <a:ea typeface="DejaVu Sans"/>
            </a:endParaRPr>
          </a:p>
          <a:p>
            <a:pPr marL="1440" algn="just">
              <a:buClr>
                <a:srgbClr val="000000"/>
              </a:buClr>
            </a:pPr>
            <a:endParaRPr lang="es-MX" sz="16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endParaRPr lang="es-MX" sz="1200" b="0" strike="noStrike" spc="-1" dirty="0">
              <a:solidFill>
                <a:srgbClr val="000000"/>
              </a:solidFill>
              <a:uFill>
                <a:solidFill>
                  <a:srgbClr val="FFFFFF"/>
                </a:solidFill>
              </a:uFill>
              <a:latin typeface="Literata" pitchFamily="2" charset="0"/>
              <a:ea typeface="DejaVu Sans"/>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Literata" pitchFamily="2" charset="0"/>
            </a:endParaRPr>
          </a:p>
        </p:txBody>
      </p:sp>
      <p:graphicFrame>
        <p:nvGraphicFramePr>
          <p:cNvPr id="10" name="Table 5"/>
          <p:cNvGraphicFramePr/>
          <p:nvPr>
            <p:extLst>
              <p:ext uri="{D42A27DB-BD31-4B8C-83A1-F6EECF244321}">
                <p14:modId xmlns:p14="http://schemas.microsoft.com/office/powerpoint/2010/main" val="2944087916"/>
              </p:ext>
            </p:extLst>
          </p:nvPr>
        </p:nvGraphicFramePr>
        <p:xfrm>
          <a:off x="1513080" y="7785692"/>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Técnico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Maricarmen Jasso</a:t>
                      </a:r>
                      <a:r>
                        <a:rPr lang="es-MX" sz="1700" b="0" strike="noStrike" spc="-1" baseline="0" dirty="0">
                          <a:solidFill>
                            <a:srgbClr val="000000"/>
                          </a:solidFill>
                          <a:uFill>
                            <a:solidFill>
                              <a:srgbClr val="FFFFFF"/>
                            </a:solidFill>
                          </a:uFill>
                          <a:latin typeface="Literata" pitchFamily="2" charset="0"/>
                          <a:ea typeface="Calibri"/>
                        </a:rPr>
                        <a:t> Díaz de León</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7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7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
        <p:nvSpPr>
          <p:cNvPr id="176" name="CustomShape 4"/>
          <p:cNvSpPr/>
          <p:nvPr/>
        </p:nvSpPr>
        <p:spPr>
          <a:xfrm>
            <a:off x="1335139" y="757627"/>
            <a:ext cx="5184193" cy="7070263"/>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600" b="1" i="1" strike="noStrike" spc="-1" dirty="0">
                <a:solidFill>
                  <a:srgbClr val="000000"/>
                </a:solidFill>
                <a:uFill>
                  <a:solidFill>
                    <a:srgbClr val="FFFFFF"/>
                  </a:solidFill>
                </a:uFill>
                <a:latin typeface="Literata" pitchFamily="2" charset="0"/>
                <a:ea typeface="DejaVu Sans"/>
              </a:rPr>
              <a:t> </a:t>
            </a:r>
            <a:r>
              <a:rPr lang="es-MX" sz="1700" b="1" i="1" strike="noStrike" spc="-1" dirty="0">
                <a:solidFill>
                  <a:srgbClr val="000000"/>
                </a:solidFill>
                <a:uFill>
                  <a:solidFill>
                    <a:srgbClr val="FFFFFF"/>
                  </a:solidFill>
                </a:uFill>
                <a:latin typeface="Literata" pitchFamily="2" charset="0"/>
                <a:ea typeface="DejaVu Sans"/>
              </a:rPr>
              <a:t>RECURSOS HUMANOS ,  FINANCIEROS Y MATERIALES</a:t>
            </a:r>
          </a:p>
          <a:p>
            <a:pPr marL="95400" indent="-93960" algn="ctr">
              <a:lnSpc>
                <a:spcPct val="100000"/>
              </a:lnSpc>
            </a:pPr>
            <a:r>
              <a:rPr lang="es-MX" sz="1700" b="1" i="1" spc="-1" dirty="0">
                <a:solidFill>
                  <a:srgbClr val="000000"/>
                </a:solidFill>
                <a:uFill>
                  <a:solidFill>
                    <a:srgbClr val="FFFFFF"/>
                  </a:solidFill>
                </a:uFill>
                <a:latin typeface="Literata" pitchFamily="2" charset="0"/>
              </a:rPr>
              <a:t>(</a:t>
            </a:r>
            <a:r>
              <a:rPr lang="es-MX" sz="1700" b="1" i="1" spc="-1" dirty="0" smtClean="0">
                <a:solidFill>
                  <a:srgbClr val="000000"/>
                </a:solidFill>
                <a:uFill>
                  <a:solidFill>
                    <a:srgbClr val="FFFFFF"/>
                  </a:solidFill>
                </a:uFill>
                <a:latin typeface="Literata" pitchFamily="2" charset="0"/>
              </a:rPr>
              <a:t>CONTINÚA)</a:t>
            </a:r>
            <a:endParaRPr lang="es-MX" sz="1700" b="0" strike="noStrike"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smtClean="0">
                <a:solidFill>
                  <a:srgbClr val="000000"/>
                </a:solidFill>
                <a:uFill>
                  <a:solidFill>
                    <a:srgbClr val="FFFFFF"/>
                  </a:solidFill>
                </a:uFill>
                <a:latin typeface="Literata" pitchFamily="2" charset="0"/>
              </a:rPr>
              <a:t>Elaborar los reportes de Puntualidad y descuentos del personal adscrito a la Oficialía Mayor de Gobierno del Estado y comisionado, a las dependencias de origen.</a:t>
            </a:r>
          </a:p>
          <a:p>
            <a:pPr marL="1440" algn="just">
              <a:buClr>
                <a:srgbClr val="000000"/>
              </a:buCl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y entregar el Formato de altas bajas, reinstalaciones y jubilaciones semestral a la Oficialía Mayor de Gobierno del Estado. </a:t>
            </a:r>
          </a:p>
          <a:p>
            <a:pPr marL="1440" algn="just">
              <a:buClr>
                <a:srgbClr val="000000"/>
              </a:buClr>
            </a:pPr>
            <a:endParaRPr lang="es-MX" sz="1700" spc="-1" dirty="0">
              <a:solidFill>
                <a:srgbClr val="000000"/>
              </a:solidFill>
              <a:uFill>
                <a:solidFill>
                  <a:srgbClr val="FFFFFF"/>
                </a:solidFill>
              </a:uFill>
              <a:latin typeface="Literata" pitchFamily="2" charset="0"/>
            </a:endParaRPr>
          </a:p>
          <a:p>
            <a:pPr marL="172890" lvl="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los Memorándums  y pliegos de Comisión del personal que tengan instrucciones de comisión oficial que tengan que desempeñar dentro y fiera del estado, bajo los “Lineamientos  para la asignación, ejercicio y comprobación de viáticos y gasto de traslado en comisiones oficiales”. </a:t>
            </a:r>
          </a:p>
          <a:p>
            <a:pPr marL="172890" lvl="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y entregar el formato de Acumulado quincenal y entregarlo a la Subdirección de Organismos Públicos Descentralizados de la  Oficialía Mayor. </a:t>
            </a:r>
            <a:endParaRPr lang="es-MX" sz="1700" spc="-1" dirty="0" smtClean="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y entregar el listado actualizado de servidores públicos de base sindical que son madres y padres de familia a la oficializa mayor, con la finalidad de que ésta tenga actualizado el padrón de dichos trabajadores. </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la Nómina Maestra  y hacerla llegar a la Subdirección de Organismos Públicos Descentralizados de la Oficialía Mayor</a:t>
            </a:r>
            <a:r>
              <a:rPr lang="es-MX" sz="1700" spc="-1" dirty="0" smtClean="0">
                <a:solidFill>
                  <a:srgbClr val="000000"/>
                </a:solidFill>
                <a:uFill>
                  <a:solidFill>
                    <a:srgbClr val="FFFFFF"/>
                  </a:solidFill>
                </a:uFill>
                <a:latin typeface="Literata" pitchFamily="2" charset="0"/>
              </a:rPr>
              <a:t>.</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en la Pagina del Sistema Integral de Gestión Administrativa, los contratos de Honorarios de personal y  el trámite correspondiente para su entrega en Oficialía Mayor.</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440" algn="just">
              <a:buClr>
                <a:srgbClr val="000000"/>
              </a:buCl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2890" lvl="0" indent="-171450" algn="just">
              <a:buClr>
                <a:srgbClr val="000000"/>
              </a:buClr>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440" algn="just">
              <a:buClr>
                <a:srgbClr val="000000"/>
              </a:buClr>
            </a:pPr>
            <a:endParaRPr lang="es-MX" sz="1200" spc="-1" dirty="0">
              <a:solidFill>
                <a:srgbClr val="000000"/>
              </a:solidFill>
              <a:uFill>
                <a:solidFill>
                  <a:srgbClr val="FFFFFF"/>
                </a:solidFill>
              </a:uFill>
              <a:latin typeface="Literata" pitchFamily="2" charset="0"/>
              <a:ea typeface="Calibri"/>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440" algn="just">
              <a:buClr>
                <a:srgbClr val="000000"/>
              </a:buClr>
            </a:pPr>
            <a:endParaRPr lang="es-MX" sz="12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a typeface="DejaVu Sans"/>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a typeface="DejaVu Sans"/>
            </a:endParaRPr>
          </a:p>
          <a:p>
            <a:pPr marL="172890" indent="-171450" algn="just">
              <a:lnSpc>
                <a:spcPct val="100000"/>
              </a:lnSpc>
              <a:buClr>
                <a:srgbClr val="000000"/>
              </a:buClr>
              <a:buFont typeface="Arial" panose="020B0604020202020204" pitchFamily="34" charset="0"/>
              <a:buChar char="•"/>
            </a:pPr>
            <a:endParaRPr lang="es-MX" sz="1800" b="0" strike="noStrike" spc="-1" dirty="0">
              <a:solidFill>
                <a:srgbClr val="000000"/>
              </a:solidFill>
              <a:uFill>
                <a:solidFill>
                  <a:srgbClr val="FFFFFF"/>
                </a:solidFill>
              </a:uFill>
              <a:latin typeface="Literata" pitchFamily="2" charset="0"/>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Literata" pitchFamily="2" charset="0"/>
            </a:endParaRPr>
          </a:p>
        </p:txBody>
      </p:sp>
      <p:graphicFrame>
        <p:nvGraphicFramePr>
          <p:cNvPr id="10" name="Table 5"/>
          <p:cNvGraphicFramePr/>
          <p:nvPr>
            <p:extLst>
              <p:ext uri="{D42A27DB-BD31-4B8C-83A1-F6EECF244321}">
                <p14:modId xmlns:p14="http://schemas.microsoft.com/office/powerpoint/2010/main" val="642905807"/>
              </p:ext>
            </p:extLst>
          </p:nvPr>
        </p:nvGraphicFramePr>
        <p:xfrm>
          <a:off x="1513080" y="7827890"/>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Técnico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Maricarmen Jasso</a:t>
                      </a:r>
                      <a:r>
                        <a:rPr lang="es-MX" sz="1700" b="0" strike="noStrike" spc="-1" baseline="0" dirty="0">
                          <a:solidFill>
                            <a:srgbClr val="000000"/>
                          </a:solidFill>
                          <a:uFill>
                            <a:solidFill>
                              <a:srgbClr val="FFFFFF"/>
                            </a:solidFill>
                          </a:uFill>
                          <a:latin typeface="Literata" pitchFamily="2" charset="0"/>
                          <a:ea typeface="Calibri"/>
                        </a:rPr>
                        <a:t> Díaz de León</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39125720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7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8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
        <p:nvSpPr>
          <p:cNvPr id="181" name="CustomShape 4"/>
          <p:cNvSpPr/>
          <p:nvPr/>
        </p:nvSpPr>
        <p:spPr>
          <a:xfrm>
            <a:off x="1335140" y="705990"/>
            <a:ext cx="5241568" cy="697282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600" b="1" i="1" strike="noStrike" spc="-1" dirty="0">
                <a:solidFill>
                  <a:srgbClr val="000000"/>
                </a:solidFill>
                <a:uFill>
                  <a:solidFill>
                    <a:srgbClr val="FFFFFF"/>
                  </a:solidFill>
                </a:uFill>
                <a:latin typeface="Literata" pitchFamily="2" charset="0"/>
                <a:ea typeface="DejaVu Sans"/>
              </a:rPr>
              <a:t> </a:t>
            </a:r>
            <a:r>
              <a:rPr lang="es-MX" sz="1700" b="1" i="1" strike="noStrike" spc="-1" dirty="0">
                <a:solidFill>
                  <a:srgbClr val="000000"/>
                </a:solidFill>
                <a:uFill>
                  <a:solidFill>
                    <a:srgbClr val="FFFFFF"/>
                  </a:solidFill>
                </a:uFill>
                <a:latin typeface="Literata" pitchFamily="2" charset="0"/>
                <a:ea typeface="DejaVu Sans"/>
              </a:rPr>
              <a:t>RECURSOS HUMANOS Y FINANCIEROS</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smtClean="0">
                <a:solidFill>
                  <a:srgbClr val="000000"/>
                </a:solidFill>
                <a:uFill>
                  <a:solidFill>
                    <a:srgbClr val="FFFFFF"/>
                  </a:solidFill>
                </a:uFill>
                <a:latin typeface="Literata" pitchFamily="2" charset="0"/>
                <a:ea typeface="Calibri"/>
              </a:rPr>
              <a:t>Coadyuvar </a:t>
            </a:r>
            <a:r>
              <a:rPr lang="es-MX" sz="1700" spc="-1" dirty="0">
                <a:solidFill>
                  <a:srgbClr val="000000"/>
                </a:solidFill>
                <a:uFill>
                  <a:solidFill>
                    <a:srgbClr val="FFFFFF"/>
                  </a:solidFill>
                </a:uFill>
                <a:latin typeface="Literata" pitchFamily="2" charset="0"/>
                <a:ea typeface="Calibri"/>
              </a:rPr>
              <a:t>en la formulación del proyecto de presupuesto anual del Consejo Estatal de Población, respecto al Capitulo 1000</a:t>
            </a:r>
            <a:r>
              <a:rPr lang="es-MX" sz="1700" spc="-1" dirty="0" smtClean="0">
                <a:solidFill>
                  <a:srgbClr val="000000"/>
                </a:solidFill>
                <a:uFill>
                  <a:solidFill>
                    <a:srgbClr val="FFFFFF"/>
                  </a:solidFill>
                </a:uFill>
                <a:latin typeface="Literata" pitchFamily="2" charset="0"/>
                <a:ea typeface="Calibri"/>
              </a:rPr>
              <a:t>.</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a typeface="Calibri"/>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Testar  los Contratos de Honorarios para subirlos a la Pagina de CEGAIP en el formato correspondiente</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a typeface="Calibri"/>
            </a:endParaRPr>
          </a:p>
          <a:p>
            <a:pPr marL="1440" algn="just">
              <a:buClr>
                <a:srgbClr val="000000"/>
              </a:buCl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Calibri"/>
              </a:rPr>
              <a:t>Coordinar y elaborar los Manuales Administrativos y difundirlos, para su correcta aplicación dentro del Consejo Estatal de Población.</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a typeface="Calibri"/>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Calibri"/>
              </a:rPr>
              <a:t>Proporcionar las herramientas y suministros necesarios al personal para el desempeño de sus funciones</a:t>
            </a:r>
            <a:r>
              <a:rPr lang="es-MX" sz="1700" spc="-1" dirty="0" smtClean="0">
                <a:solidFill>
                  <a:srgbClr val="000000"/>
                </a:solidFill>
                <a:uFill>
                  <a:solidFill>
                    <a:srgbClr val="FFFFFF"/>
                  </a:solidFill>
                </a:uFill>
                <a:latin typeface="Literata" pitchFamily="2" charset="0"/>
                <a:ea typeface="Calibri"/>
              </a:rPr>
              <a:t>.</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Actualizar de resguardos de los bienes muebles ante la Dirección de Control Patrimonial de la oficialía Mayor de Gobierno del Estado.</a:t>
            </a:r>
          </a:p>
          <a:p>
            <a:pPr marL="1440" algn="just">
              <a:lnSpc>
                <a:spcPct val="100000"/>
              </a:lnSpc>
              <a:buClr>
                <a:srgbClr val="000000"/>
              </a:buClr>
            </a:pPr>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Cotizar y adquirir los  materiales, bienes y servicios necesarios para el funcionamiento del Consejo Estatal de Población, previa autorización de la Secretaría Técnica, </a:t>
            </a:r>
            <a:r>
              <a:rPr lang="es-MX" sz="1700" spc="-1" dirty="0">
                <a:solidFill>
                  <a:srgbClr val="000000"/>
                </a:solidFill>
                <a:uFill>
                  <a:solidFill>
                    <a:srgbClr val="FFFFFF"/>
                  </a:solidFill>
                </a:uFill>
                <a:latin typeface="Literata" pitchFamily="2" charset="0"/>
                <a:ea typeface="Calibri"/>
              </a:rPr>
              <a:t>de conformidad con la normatividad vigente</a:t>
            </a:r>
            <a:r>
              <a:rPr lang="es-MX" sz="1700" spc="-1" dirty="0" smtClean="0">
                <a:solidFill>
                  <a:srgbClr val="000000"/>
                </a:solidFill>
                <a:uFill>
                  <a:solidFill>
                    <a:srgbClr val="FFFFFF"/>
                  </a:solidFill>
                </a:uFill>
                <a:latin typeface="Literata" pitchFamily="2" charset="0"/>
                <a:ea typeface="Calibri"/>
              </a:rPr>
              <a:t>.</a:t>
            </a:r>
          </a:p>
          <a:p>
            <a:pPr marL="172890" indent="-171450" algn="just">
              <a:lnSpc>
                <a:spcPct val="100000"/>
              </a:lnSpc>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Calibri"/>
              </a:rPr>
              <a:t>Realizar, en acuerdo con la Secretaría Técnica, las gestiones necesarias para el mantenimiento del equipo de trabajo y  de las instalaciones  del Consejo Estatal de Población.</a:t>
            </a:r>
            <a:endParaRPr lang="es-MX" sz="1700" spc="-1" dirty="0">
              <a:solidFill>
                <a:srgbClr val="000000"/>
              </a:solidFill>
              <a:uFill>
                <a:solidFill>
                  <a:srgbClr val="FFFFFF"/>
                </a:solidFill>
              </a:uFill>
              <a:latin typeface="Literata" pitchFamily="2" charset="0"/>
            </a:endParaRPr>
          </a:p>
          <a:p>
            <a:pPr marL="285750" indent="-285750" algn="just">
              <a:lnSpc>
                <a:spcPct val="100000"/>
              </a:lnSpc>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Calibri"/>
              </a:rPr>
              <a:t>Realizar el inventarios de Recursos Materiales y llevar el control de las entradas y salidas de almacén. </a:t>
            </a:r>
            <a:endParaRPr lang="es-MX" sz="1700" spc="-1" dirty="0" smtClean="0">
              <a:solidFill>
                <a:srgbClr val="000000"/>
              </a:solidFill>
              <a:uFill>
                <a:solidFill>
                  <a:srgbClr val="FFFFFF"/>
                </a:solidFill>
              </a:uFill>
              <a:latin typeface="Literata" pitchFamily="2" charset="0"/>
              <a:ea typeface="Calibri"/>
            </a:endParaRPr>
          </a:p>
          <a:p>
            <a:pPr marL="1440" algn="just">
              <a:buClr>
                <a:srgbClr val="000000"/>
              </a:buClr>
            </a:pPr>
            <a:endParaRPr lang="es-MX" sz="1700" spc="-1" dirty="0">
              <a:solidFill>
                <a:srgbClr val="000000"/>
              </a:solidFill>
              <a:uFill>
                <a:solidFill>
                  <a:srgbClr val="FFFFFF"/>
                </a:solidFill>
              </a:uFill>
              <a:latin typeface="Literata" pitchFamily="2" charset="0"/>
              <a:ea typeface="Calibri"/>
            </a:endParaRPr>
          </a:p>
          <a:p>
            <a:pPr marL="172890" indent="-171450" algn="just">
              <a:lnSpc>
                <a:spcPct val="100000"/>
              </a:lnSpc>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72890" indent="-171450" algn="just">
              <a:lnSpc>
                <a:spcPct val="100000"/>
              </a:lnSpc>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72890" indent="-171450" algn="just">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440" algn="just"/>
            <a:endParaRPr lang="es-MX" sz="1200" spc="-1" dirty="0">
              <a:solidFill>
                <a:srgbClr val="000000"/>
              </a:solidFill>
              <a:uFill>
                <a:solidFill>
                  <a:srgbClr val="FFFFFF"/>
                </a:solidFill>
              </a:uFill>
              <a:latin typeface="Literata" pitchFamily="2" charset="0"/>
            </a:endParaRPr>
          </a:p>
          <a:p>
            <a:pPr marL="172890" indent="-1714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Literata" pitchFamily="2" charset="0"/>
            </a:endParaRPr>
          </a:p>
          <a:p>
            <a:pPr marL="287190" indent="-285750" algn="just">
              <a:lnSpc>
                <a:spcPct val="100000"/>
              </a:lnSpc>
              <a:buFont typeface="Arial" panose="020B0604020202020204" pitchFamily="34" charset="0"/>
              <a:buChar char="•"/>
            </a:pPr>
            <a:endParaRPr lang="es-MX" sz="1800" b="0" strike="noStrike" spc="-1" dirty="0">
              <a:solidFill>
                <a:srgbClr val="000000"/>
              </a:solidFill>
              <a:uFill>
                <a:solidFill>
                  <a:srgbClr val="FFFFFF"/>
                </a:solidFill>
              </a:uFill>
              <a:latin typeface="Literata" pitchFamily="2" charset="0"/>
            </a:endParaRPr>
          </a:p>
        </p:txBody>
      </p:sp>
      <p:graphicFrame>
        <p:nvGraphicFramePr>
          <p:cNvPr id="12" name="Table 5"/>
          <p:cNvGraphicFramePr/>
          <p:nvPr>
            <p:extLst>
              <p:ext uri="{D42A27DB-BD31-4B8C-83A1-F6EECF244321}">
                <p14:modId xmlns:p14="http://schemas.microsoft.com/office/powerpoint/2010/main" val="780690586"/>
              </p:ext>
            </p:extLst>
          </p:nvPr>
        </p:nvGraphicFramePr>
        <p:xfrm>
          <a:off x="1513080" y="7780417"/>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343574">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a typeface="+mn-ea"/>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Maricarmen Jasso</a:t>
                      </a:r>
                      <a:r>
                        <a:rPr lang="es-MX" sz="1700" b="0" strike="noStrike" spc="-1" baseline="0" dirty="0">
                          <a:solidFill>
                            <a:srgbClr val="000000"/>
                          </a:solidFill>
                          <a:uFill>
                            <a:solidFill>
                              <a:srgbClr val="FFFFFF"/>
                            </a:solidFill>
                          </a:uFill>
                          <a:latin typeface="Literata" pitchFamily="2" charset="0"/>
                          <a:ea typeface="Calibri"/>
                        </a:rPr>
                        <a:t> Díaz de León</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335140" cy="9144793"/>
          </a:xfrm>
          <a:prstGeom prst="rect">
            <a:avLst/>
          </a:prstGeom>
        </p:spPr>
      </p:pic>
      <p:sp>
        <p:nvSpPr>
          <p:cNvPr id="18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8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
        <p:nvSpPr>
          <p:cNvPr id="186" name="CustomShape 4"/>
          <p:cNvSpPr/>
          <p:nvPr/>
        </p:nvSpPr>
        <p:spPr>
          <a:xfrm>
            <a:off x="1335140" y="721379"/>
            <a:ext cx="5265317" cy="7451141"/>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smtClean="0">
                <a:solidFill>
                  <a:srgbClr val="000000"/>
                </a:solidFill>
                <a:uFill>
                  <a:solidFill>
                    <a:srgbClr val="FFFFFF"/>
                  </a:solidFill>
                </a:uFill>
                <a:latin typeface="Literata" pitchFamily="2" charset="0"/>
                <a:ea typeface="DejaVu Sans"/>
              </a:rPr>
              <a:t> </a:t>
            </a:r>
            <a:r>
              <a:rPr lang="es-MX" sz="1700" b="1" i="1" strike="noStrike" spc="-1" dirty="0">
                <a:solidFill>
                  <a:srgbClr val="000000"/>
                </a:solidFill>
                <a:uFill>
                  <a:solidFill>
                    <a:srgbClr val="FFFFFF"/>
                  </a:solidFill>
                </a:uFill>
                <a:latin typeface="Literata" pitchFamily="2" charset="0"/>
                <a:ea typeface="DejaVu Sans"/>
              </a:rPr>
              <a:t>RECURSOS HUMANOS Y FINANCIEROS</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Realizar la compra y control de vales de gasolina para uso de la flotilla vehicular de Consejo Estatal de Población</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a typeface="Calibri"/>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Calibri"/>
              </a:rPr>
              <a:t>Controlar las entradas y salidas de equipos de cómputo,  propiedad  del Consejo Estatal de Población, llevando un registro</a:t>
            </a:r>
            <a:r>
              <a:rPr lang="es-MX" sz="1700" spc="-1" dirty="0" smtClean="0">
                <a:solidFill>
                  <a:srgbClr val="000000"/>
                </a:solidFill>
                <a:uFill>
                  <a:solidFill>
                    <a:srgbClr val="FFFFFF"/>
                  </a:solidFill>
                </a:uFill>
                <a:latin typeface="Literata" pitchFamily="2" charset="0"/>
                <a:ea typeface="Calibri"/>
              </a:rPr>
              <a:t>.</a:t>
            </a:r>
            <a:endParaRPr lang="es-MX" sz="1700" spc="-1" dirty="0" smtClean="0">
              <a:solidFill>
                <a:srgbClr val="000000"/>
              </a:solidFill>
              <a:uFill>
                <a:solidFill>
                  <a:srgbClr val="FFFFFF"/>
                </a:solidFill>
              </a:uFill>
              <a:latin typeface="Literata" pitchFamily="2" charset="0"/>
            </a:endParaRPr>
          </a:p>
          <a:p>
            <a:pPr marL="1440" algn="just">
              <a:buClr>
                <a:srgbClr val="000000"/>
              </a:buClr>
            </a:pPr>
            <a:endParaRPr lang="es-MX" sz="1700" spc="-1" dirty="0" smtClean="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los Recibos Electrónicos de Pago de las facturas generas y pagadas los primeros 10 días de cada mes en el Sistema </a:t>
            </a:r>
            <a:r>
              <a:rPr lang="es-MX" sz="1700" spc="-1" dirty="0" err="1">
                <a:solidFill>
                  <a:srgbClr val="000000"/>
                </a:solidFill>
                <a:uFill>
                  <a:solidFill>
                    <a:srgbClr val="FFFFFF"/>
                  </a:solidFill>
                </a:uFill>
                <a:latin typeface="Literata" pitchFamily="2" charset="0"/>
              </a:rPr>
              <a:t>CONTPAQ</a:t>
            </a:r>
            <a:r>
              <a:rPr lang="es-MX" sz="1700" spc="-1" dirty="0">
                <a:solidFill>
                  <a:srgbClr val="000000"/>
                </a:solidFill>
                <a:uFill>
                  <a:solidFill>
                    <a:srgbClr val="FFFFFF"/>
                  </a:solidFill>
                </a:uFill>
                <a:latin typeface="Literata" pitchFamily="2" charset="0"/>
              </a:rPr>
              <a:t>.</a:t>
            </a:r>
          </a:p>
          <a:p>
            <a:pPr marL="1440" algn="just">
              <a:buClr>
                <a:srgbClr val="000000"/>
              </a:buCl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Realizar y entregar el reporte de las facturas generadas para que sean llevar a la Dirección de Adquisiciones de la oficialía Mayor para su autorización correspondiente.</a:t>
            </a:r>
          </a:p>
          <a:p>
            <a:pPr marL="172890" indent="-171450" algn="just">
              <a:buClr>
                <a:srgbClr val="000000"/>
              </a:buClr>
              <a:buFont typeface="Wingdings" panose="05000000000000000000" pitchFamily="2" charset="2"/>
              <a:buChar char="§"/>
            </a:pPr>
            <a:endParaRPr lang="es-MX" sz="1700" spc="-1" dirty="0">
              <a:solidFill>
                <a:srgbClr val="000000"/>
              </a:solidFill>
              <a:uFill>
                <a:solidFill>
                  <a:srgbClr val="FFFFFF"/>
                </a:solidFill>
              </a:uFill>
              <a:latin typeface="Literata" pitchFamily="2" charset="0"/>
            </a:endParaRPr>
          </a:p>
          <a:p>
            <a:pPr marL="17289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Calibri"/>
              </a:rPr>
              <a:t>Gestionar mensualmente los Recursos Estatales, elaborado la factura en el Sistema </a:t>
            </a:r>
            <a:r>
              <a:rPr lang="es-MX" sz="1700" spc="-1" dirty="0" err="1">
                <a:solidFill>
                  <a:srgbClr val="000000"/>
                </a:solidFill>
                <a:uFill>
                  <a:solidFill>
                    <a:srgbClr val="FFFFFF"/>
                  </a:solidFill>
                </a:uFill>
                <a:latin typeface="Literata" pitchFamily="2" charset="0"/>
                <a:ea typeface="Calibri"/>
              </a:rPr>
              <a:t>Contpaq</a:t>
            </a:r>
            <a:r>
              <a:rPr lang="es-MX" sz="1700" spc="-1" dirty="0">
                <a:solidFill>
                  <a:srgbClr val="000000"/>
                </a:solidFill>
                <a:uFill>
                  <a:solidFill>
                    <a:srgbClr val="FFFFFF"/>
                  </a:solidFill>
                </a:uFill>
                <a:latin typeface="Literata" pitchFamily="2" charset="0"/>
                <a:ea typeface="Calibri"/>
              </a:rPr>
              <a:t> ,el  comprometido y devengado en el </a:t>
            </a:r>
            <a:r>
              <a:rPr lang="es-MX" sz="1700" spc="-1" dirty="0">
                <a:solidFill>
                  <a:srgbClr val="000000"/>
                </a:solidFill>
                <a:uFill>
                  <a:solidFill>
                    <a:srgbClr val="FFFFFF"/>
                  </a:solidFill>
                </a:uFill>
                <a:latin typeface="Literata" pitchFamily="2" charset="0"/>
              </a:rPr>
              <a:t>Sistema Integral de Administración Financiera para ser entregado ante la Secretaría de Finanzas.</a:t>
            </a:r>
          </a:p>
          <a:p>
            <a:pPr marL="172890" indent="-171450" algn="just">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Reporte acumulativo y anual de Nómina del Personal para poder informar a los trabajadores quienes son sujetos a presentar su declaración anual.</a:t>
            </a:r>
          </a:p>
          <a:p>
            <a:pPr marL="1440" algn="just">
              <a:buClr>
                <a:srgbClr val="000000"/>
              </a:buClr>
            </a:pPr>
            <a:endParaRPr lang="es-MX" sz="1700" strike="sngStrike"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Realizar los formatos de autorización de transferencias  de cada pago generado.</a:t>
            </a:r>
          </a:p>
          <a:p>
            <a:pPr marL="172890" lvl="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lvl="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Realizar las transferencias y pago a proveedores, y registrarlas en la Cédula de control financiero.</a:t>
            </a:r>
          </a:p>
          <a:p>
            <a:pPr marL="1440" algn="just">
              <a:buClr>
                <a:srgbClr val="000000"/>
              </a:buClr>
            </a:pPr>
            <a:endParaRPr lang="es-MX" sz="1600" spc="-1" dirty="0">
              <a:solidFill>
                <a:srgbClr val="000000"/>
              </a:solidFill>
              <a:uFill>
                <a:solidFill>
                  <a:srgbClr val="FFFFFF"/>
                </a:solidFill>
              </a:uFill>
              <a:latin typeface="Literata" pitchFamily="2" charset="0"/>
            </a:endParaRPr>
          </a:p>
          <a:p>
            <a:pPr marL="1440" algn="just">
              <a:buClr>
                <a:srgbClr val="000000"/>
              </a:buClr>
            </a:pPr>
            <a:endParaRPr lang="es-MX" sz="16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600" spc="-1" dirty="0">
              <a:solidFill>
                <a:srgbClr val="000000"/>
              </a:solidFill>
              <a:uFill>
                <a:solidFill>
                  <a:srgbClr val="FFFFFF"/>
                </a:solidFill>
              </a:uFill>
              <a:latin typeface="Literata" pitchFamily="2" charset="0"/>
            </a:endParaRPr>
          </a:p>
          <a:p>
            <a:pPr marL="1440" algn="just">
              <a:buClr>
                <a:srgbClr val="000000"/>
              </a:buClr>
            </a:pPr>
            <a:endParaRPr lang="es-MX" sz="16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200" spc="-1" dirty="0">
              <a:solidFill>
                <a:srgbClr val="000000"/>
              </a:solidFill>
              <a:uFill>
                <a:solidFill>
                  <a:srgbClr val="FFFFFF"/>
                </a:solidFill>
              </a:uFill>
              <a:latin typeface="Literata" pitchFamily="2" charset="0"/>
            </a:endParaRPr>
          </a:p>
          <a:p>
            <a:pPr marL="172890" indent="-171450" algn="just">
              <a:buClr>
                <a:srgbClr val="000000"/>
              </a:buClr>
              <a:buFont typeface="Wingdings" panose="05000000000000000000" pitchFamily="2" charset="2"/>
              <a:buChar char="§"/>
            </a:pPr>
            <a:endParaRPr lang="es-MX" sz="12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Wingdings" panose="05000000000000000000" pitchFamily="2" charset="2"/>
              <a:buChar char="§"/>
            </a:pPr>
            <a:endParaRPr lang="es-MX" sz="12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endParaRPr lang="es-MX" sz="12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endParaRPr lang="es-MX" sz="1200" b="0" strike="noStrike" spc="-1" dirty="0">
              <a:solidFill>
                <a:srgbClr val="000000"/>
              </a:solidFill>
              <a:uFill>
                <a:solidFill>
                  <a:srgbClr val="FFFFFF"/>
                </a:solidFill>
              </a:uFill>
              <a:latin typeface="Literata" pitchFamily="2" charset="0"/>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Literata" pitchFamily="2" charset="0"/>
            </a:endParaRPr>
          </a:p>
          <a:p>
            <a:pPr marL="285750" indent="-285750" algn="just">
              <a:lnSpc>
                <a:spcPct val="100000"/>
              </a:lnSpc>
              <a:buFont typeface="Arial" panose="020B0604020202020204" pitchFamily="34" charset="0"/>
              <a:buChar char="•"/>
            </a:pPr>
            <a:endParaRPr lang="es-MX" sz="1200" b="0" strike="noStrike" spc="-1" dirty="0">
              <a:solidFill>
                <a:srgbClr val="000000"/>
              </a:solidFill>
              <a:uFill>
                <a:solidFill>
                  <a:srgbClr val="FFFFFF"/>
                </a:solidFill>
              </a:uFill>
              <a:latin typeface="Literata" pitchFamily="2" charset="0"/>
            </a:endParaRPr>
          </a:p>
          <a:p>
            <a:pPr algn="just">
              <a:lnSpc>
                <a:spcPct val="100000"/>
              </a:lnSpc>
            </a:pPr>
            <a:endParaRPr lang="es-MX" sz="1200" b="0" strike="noStrike" spc="-1" dirty="0">
              <a:solidFill>
                <a:srgbClr val="000000"/>
              </a:solidFill>
              <a:uFill>
                <a:solidFill>
                  <a:srgbClr val="FFFFFF"/>
                </a:solidFill>
              </a:uFill>
              <a:latin typeface="Literata" pitchFamily="2" charset="0"/>
            </a:endParaRPr>
          </a:p>
          <a:p>
            <a:pPr algn="just">
              <a:lnSpc>
                <a:spcPct val="100000"/>
              </a:lnSpc>
            </a:pPr>
            <a:endParaRPr lang="es-MX" sz="1200" b="0" strike="noStrike" spc="-1" dirty="0">
              <a:solidFill>
                <a:srgbClr val="000000"/>
              </a:solidFill>
              <a:uFill>
                <a:solidFill>
                  <a:srgbClr val="FFFFFF"/>
                </a:solidFill>
              </a:uFill>
              <a:latin typeface="Literata" pitchFamily="2" charset="0"/>
            </a:endParaRPr>
          </a:p>
          <a:p>
            <a:pPr algn="just">
              <a:lnSpc>
                <a:spcPct val="100000"/>
              </a:lnSpc>
            </a:pPr>
            <a:endParaRPr lang="es-MX" sz="1200" b="0" strike="noStrike" spc="-1" dirty="0">
              <a:solidFill>
                <a:srgbClr val="000000"/>
              </a:solidFill>
              <a:uFill>
                <a:solidFill>
                  <a:srgbClr val="FFFFFF"/>
                </a:solidFill>
              </a:uFill>
              <a:latin typeface="Literata" pitchFamily="2" charset="0"/>
            </a:endParaRPr>
          </a:p>
          <a:p>
            <a:pPr algn="just">
              <a:lnSpc>
                <a:spcPct val="100000"/>
              </a:lnSpc>
            </a:pPr>
            <a:endParaRPr lang="es-MX" sz="1200" b="0" strike="noStrike" spc="-1" dirty="0">
              <a:solidFill>
                <a:srgbClr val="000000"/>
              </a:solidFill>
              <a:uFill>
                <a:solidFill>
                  <a:srgbClr val="FFFFFF"/>
                </a:solidFill>
              </a:uFill>
              <a:latin typeface="Literata" pitchFamily="2" charset="0"/>
            </a:endParaRPr>
          </a:p>
          <a:p>
            <a:pPr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13" name="Table 5"/>
          <p:cNvGraphicFramePr/>
          <p:nvPr>
            <p:extLst>
              <p:ext uri="{D42A27DB-BD31-4B8C-83A1-F6EECF244321}">
                <p14:modId xmlns:p14="http://schemas.microsoft.com/office/powerpoint/2010/main" val="2345095069"/>
              </p:ext>
            </p:extLst>
          </p:nvPr>
        </p:nvGraphicFramePr>
        <p:xfrm>
          <a:off x="1335140" y="7807458"/>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Maricarmen Jasso</a:t>
                      </a:r>
                      <a:r>
                        <a:rPr lang="es-MX" sz="1700" b="0" strike="noStrike" spc="-1" baseline="0" dirty="0">
                          <a:solidFill>
                            <a:srgbClr val="000000"/>
                          </a:solidFill>
                          <a:uFill>
                            <a:solidFill>
                              <a:srgbClr val="FFFFFF"/>
                            </a:solidFill>
                          </a:uFill>
                          <a:latin typeface="Literata" pitchFamily="2" charset="0"/>
                          <a:ea typeface="Calibri"/>
                        </a:rPr>
                        <a:t> Díaz de León</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335140" cy="9144793"/>
          </a:xfrm>
          <a:prstGeom prst="rect">
            <a:avLst/>
          </a:prstGeom>
        </p:spPr>
      </p:pic>
      <p:sp>
        <p:nvSpPr>
          <p:cNvPr id="18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8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
        <p:nvSpPr>
          <p:cNvPr id="186" name="CustomShape 4"/>
          <p:cNvSpPr/>
          <p:nvPr/>
        </p:nvSpPr>
        <p:spPr>
          <a:xfrm>
            <a:off x="1335140" y="838560"/>
            <a:ext cx="5333948" cy="6764507"/>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600" b="1" i="1" strike="noStrike" spc="-1" dirty="0" smtClean="0">
                <a:solidFill>
                  <a:srgbClr val="000000"/>
                </a:solidFill>
                <a:uFill>
                  <a:solidFill>
                    <a:srgbClr val="FFFFFF"/>
                  </a:solidFill>
                </a:uFill>
                <a:latin typeface="Literata" pitchFamily="2" charset="0"/>
                <a:ea typeface="DejaVu Sans"/>
              </a:rPr>
              <a:t> </a:t>
            </a:r>
            <a:r>
              <a:rPr lang="es-MX" sz="1700" b="1" i="1" strike="noStrike" spc="-1" dirty="0">
                <a:solidFill>
                  <a:srgbClr val="000000"/>
                </a:solidFill>
                <a:uFill>
                  <a:solidFill>
                    <a:srgbClr val="FFFFFF"/>
                  </a:solidFill>
                </a:uFill>
                <a:latin typeface="Literata" pitchFamily="2" charset="0"/>
                <a:ea typeface="DejaVu Sans"/>
              </a:rPr>
              <a:t>RECURSOS HUMANOS Y FINANCIEROS</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endParaRPr lang="es-MX" sz="1700" b="0" strike="noStrike"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smtClean="0">
                <a:solidFill>
                  <a:srgbClr val="000000"/>
                </a:solidFill>
                <a:uFill>
                  <a:solidFill>
                    <a:srgbClr val="FFFFFF"/>
                  </a:solidFill>
                </a:uFill>
                <a:latin typeface="Literata" pitchFamily="2" charset="0"/>
              </a:rPr>
              <a:t>Entregar </a:t>
            </a:r>
            <a:r>
              <a:rPr lang="es-MX" sz="1700" spc="-1" dirty="0">
                <a:solidFill>
                  <a:srgbClr val="000000"/>
                </a:solidFill>
                <a:uFill>
                  <a:solidFill>
                    <a:srgbClr val="FFFFFF"/>
                  </a:solidFill>
                </a:uFill>
                <a:latin typeface="Literata" pitchFamily="2" charset="0"/>
              </a:rPr>
              <a:t>el Saldo diario de la Cuenta de Banco y el formato establecido a la Dirección General del Egresos de la Secretaria de Finanzas</a:t>
            </a:r>
            <a:r>
              <a:rPr lang="es-MX" sz="1700" spc="-1" dirty="0" smtClean="0">
                <a:solidFill>
                  <a:srgbClr val="000000"/>
                </a:solidFill>
                <a:uFill>
                  <a:solidFill>
                    <a:srgbClr val="FFFFFF"/>
                  </a:solidFill>
                </a:uFill>
                <a:latin typeface="Literata" pitchFamily="2" charset="0"/>
              </a:rPr>
              <a:t>.</a:t>
            </a:r>
          </a:p>
          <a:p>
            <a:pPr marL="1440" algn="just">
              <a:buClr>
                <a:srgbClr val="000000"/>
              </a:buClr>
            </a:pPr>
            <a:endParaRPr lang="es-MX" sz="1700" spc="-1" dirty="0" smtClean="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Bajar mensualmente los Estados de cuenta bancarios  para ser entregado al área de Contabilidad y Presupuesto</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y presentar los primeros 10 días de cada mes el reporte de adquisiciones ante el Consejo Ciudadano de Transparencia. </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y actualizar los primeros 10 días de cada mes ante la Comisión Estatal de Garantía de Acceso a la Información Pública  del Estado de San Luis Potosí (CEGAIP)  los formatos perteneciente al área de Recursos Humanos. </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Elaborar y actualizar  los primeros 10 días de cada trimestre ante la Sistema Nacional de Transparencia  los formatos perteneciente al área de Recursos </a:t>
            </a:r>
            <a:r>
              <a:rPr lang="es-MX" sz="1700" spc="-1" dirty="0" smtClean="0">
                <a:solidFill>
                  <a:srgbClr val="000000"/>
                </a:solidFill>
                <a:uFill>
                  <a:solidFill>
                    <a:srgbClr val="FFFFFF"/>
                  </a:solidFill>
                </a:uFill>
                <a:latin typeface="Literata" pitchFamily="2" charset="0"/>
              </a:rPr>
              <a:t>Humanos.</a:t>
            </a:r>
          </a:p>
          <a:p>
            <a:pPr marL="1440" algn="just">
              <a:buClr>
                <a:srgbClr val="000000"/>
              </a:buClr>
            </a:pPr>
            <a:endParaRPr lang="es-MX" sz="1700" spc="-1" dirty="0" smtClean="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smtClean="0">
                <a:solidFill>
                  <a:srgbClr val="000000"/>
                </a:solidFill>
                <a:uFill>
                  <a:solidFill>
                    <a:srgbClr val="FFFFFF"/>
                  </a:solidFill>
                </a:uFill>
                <a:latin typeface="Literata" pitchFamily="2" charset="0"/>
              </a:rPr>
              <a:t>Participar </a:t>
            </a:r>
            <a:r>
              <a:rPr lang="es-MX" sz="1700" spc="-1" dirty="0">
                <a:solidFill>
                  <a:srgbClr val="000000"/>
                </a:solidFill>
                <a:uFill>
                  <a:solidFill>
                    <a:srgbClr val="FFFFFF"/>
                  </a:solidFill>
                </a:uFill>
                <a:latin typeface="Literata" pitchFamily="2" charset="0"/>
              </a:rPr>
              <a:t>en las sesiones del Comité de Transparencia del Consejo Estatal de </a:t>
            </a:r>
            <a:r>
              <a:rPr lang="es-MX" sz="1700" spc="-1" dirty="0" smtClean="0">
                <a:solidFill>
                  <a:srgbClr val="000000"/>
                </a:solidFill>
                <a:uFill>
                  <a:solidFill>
                    <a:srgbClr val="FFFFFF"/>
                  </a:solidFill>
                </a:uFill>
                <a:latin typeface="Literata" pitchFamily="2" charset="0"/>
              </a:rPr>
              <a:t>Población.</a:t>
            </a:r>
          </a:p>
          <a:p>
            <a:pPr marL="1440" algn="just">
              <a:buClr>
                <a:srgbClr val="000000"/>
              </a:buClr>
            </a:pPr>
            <a:endParaRPr lang="es-MX" sz="1700" spc="-1" dirty="0" smtClean="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smtClean="0">
                <a:solidFill>
                  <a:srgbClr val="000000"/>
                </a:solidFill>
                <a:uFill>
                  <a:solidFill>
                    <a:srgbClr val="FFFFFF"/>
                  </a:solidFill>
                </a:uFill>
                <a:latin typeface="Literata" pitchFamily="2" charset="0"/>
              </a:rPr>
              <a:t>Participar </a:t>
            </a:r>
            <a:r>
              <a:rPr lang="es-MX" sz="1700" spc="-1" dirty="0">
                <a:solidFill>
                  <a:srgbClr val="000000"/>
                </a:solidFill>
                <a:uFill>
                  <a:solidFill>
                    <a:srgbClr val="FFFFFF"/>
                  </a:solidFill>
                </a:uFill>
                <a:latin typeface="Literata" pitchFamily="2" charset="0"/>
              </a:rPr>
              <a:t>en las sesiones del Comité </a:t>
            </a:r>
            <a:r>
              <a:rPr lang="es-MX" sz="1700" spc="-1" dirty="0" smtClean="0">
                <a:solidFill>
                  <a:srgbClr val="000000"/>
                </a:solidFill>
                <a:uFill>
                  <a:solidFill>
                    <a:srgbClr val="FFFFFF"/>
                  </a:solidFill>
                </a:uFill>
                <a:latin typeface="Literata" pitchFamily="2" charset="0"/>
              </a:rPr>
              <a:t>Ética.</a:t>
            </a:r>
          </a:p>
          <a:p>
            <a:pPr marL="1440" algn="just">
              <a:buClr>
                <a:srgbClr val="000000"/>
              </a:buClr>
            </a:pPr>
            <a:endParaRPr lang="es-MX" sz="1700" spc="-1" dirty="0" smtClean="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smtClean="0">
                <a:solidFill>
                  <a:srgbClr val="000000"/>
                </a:solidFill>
                <a:uFill>
                  <a:solidFill>
                    <a:srgbClr val="FFFFFF"/>
                  </a:solidFill>
                </a:uFill>
                <a:latin typeface="Literata" pitchFamily="2" charset="0"/>
              </a:rPr>
              <a:t>Fungir </a:t>
            </a:r>
            <a:r>
              <a:rPr lang="es-MX" sz="1700" spc="-1" dirty="0">
                <a:solidFill>
                  <a:srgbClr val="000000"/>
                </a:solidFill>
                <a:uFill>
                  <a:solidFill>
                    <a:srgbClr val="FFFFFF"/>
                  </a:solidFill>
                </a:uFill>
                <a:latin typeface="Literata" pitchFamily="2" charset="0"/>
              </a:rPr>
              <a:t>como enlace y preparar los informes trimestrales en el Comité de Control Interno del Consejo Estatal de </a:t>
            </a:r>
            <a:r>
              <a:rPr lang="es-MX" sz="1700" spc="-1" dirty="0" smtClean="0">
                <a:solidFill>
                  <a:srgbClr val="000000"/>
                </a:solidFill>
                <a:uFill>
                  <a:solidFill>
                    <a:srgbClr val="FFFFFF"/>
                  </a:solidFill>
                </a:uFill>
                <a:latin typeface="Literata" pitchFamily="2" charset="0"/>
              </a:rPr>
              <a:t>Población.</a:t>
            </a:r>
          </a:p>
          <a:p>
            <a:pPr marL="1440" algn="just">
              <a:buClr>
                <a:srgbClr val="000000"/>
              </a:buClr>
            </a:pPr>
            <a:endParaRPr lang="es-MX" sz="1600" spc="-1" dirty="0" smtClean="0">
              <a:solidFill>
                <a:srgbClr val="000000"/>
              </a:solidFill>
              <a:uFill>
                <a:solidFill>
                  <a:srgbClr val="FFFFFF"/>
                </a:solidFill>
              </a:uFill>
              <a:latin typeface="Literata" pitchFamily="2" charset="0"/>
            </a:endParaRPr>
          </a:p>
          <a:p>
            <a:pPr marL="1440" algn="just">
              <a:buClr>
                <a:srgbClr val="000000"/>
              </a:buClr>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13" name="Table 5"/>
          <p:cNvGraphicFramePr/>
          <p:nvPr>
            <p:extLst>
              <p:ext uri="{D42A27DB-BD31-4B8C-83A1-F6EECF244321}">
                <p14:modId xmlns:p14="http://schemas.microsoft.com/office/powerpoint/2010/main" val="4136321373"/>
              </p:ext>
            </p:extLst>
          </p:nvPr>
        </p:nvGraphicFramePr>
        <p:xfrm>
          <a:off x="1513080" y="7837862"/>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Maricarmen Jasso</a:t>
                      </a:r>
                      <a:r>
                        <a:rPr lang="es-MX" sz="1700" b="0" strike="noStrike" spc="-1" baseline="0" dirty="0">
                          <a:solidFill>
                            <a:srgbClr val="000000"/>
                          </a:solidFill>
                          <a:uFill>
                            <a:solidFill>
                              <a:srgbClr val="FFFFFF"/>
                            </a:solidFill>
                          </a:uFill>
                          <a:latin typeface="Literata" pitchFamily="2" charset="0"/>
                          <a:ea typeface="Calibri"/>
                        </a:rPr>
                        <a:t> Díaz de León</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61257418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335140" cy="9144793"/>
          </a:xfrm>
          <a:prstGeom prst="rect">
            <a:avLst/>
          </a:prstGeom>
        </p:spPr>
      </p:pic>
      <p:sp>
        <p:nvSpPr>
          <p:cNvPr id="18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8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
        <p:nvSpPr>
          <p:cNvPr id="186" name="CustomShape 4"/>
          <p:cNvSpPr/>
          <p:nvPr/>
        </p:nvSpPr>
        <p:spPr>
          <a:xfrm>
            <a:off x="1490132" y="829152"/>
            <a:ext cx="5178955" cy="660458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smtClean="0">
                <a:solidFill>
                  <a:srgbClr val="000000"/>
                </a:solidFill>
                <a:uFill>
                  <a:solidFill>
                    <a:srgbClr val="FFFFFF"/>
                  </a:solidFill>
                </a:uFill>
                <a:latin typeface="Literata" pitchFamily="2" charset="0"/>
                <a:ea typeface="DejaVu Sans"/>
              </a:rPr>
              <a:t> </a:t>
            </a:r>
            <a:r>
              <a:rPr lang="es-MX" sz="1700" b="1" i="1" strike="noStrike" spc="-1" dirty="0">
                <a:solidFill>
                  <a:srgbClr val="000000"/>
                </a:solidFill>
                <a:uFill>
                  <a:solidFill>
                    <a:srgbClr val="FFFFFF"/>
                  </a:solidFill>
                </a:uFill>
                <a:latin typeface="Literata" pitchFamily="2" charset="0"/>
                <a:ea typeface="DejaVu Sans"/>
              </a:rPr>
              <a:t>RECURSOS HUMANOS Y FINANCIEROS</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smtClean="0">
                <a:solidFill>
                  <a:srgbClr val="000000"/>
                </a:solidFill>
                <a:uFill>
                  <a:solidFill>
                    <a:srgbClr val="FFFFFF"/>
                  </a:solidFill>
                </a:uFill>
                <a:latin typeface="Literata" pitchFamily="2" charset="0"/>
              </a:rPr>
              <a:t>Preparar</a:t>
            </a:r>
            <a:r>
              <a:rPr lang="es-MX" sz="1700" spc="-1" dirty="0">
                <a:solidFill>
                  <a:srgbClr val="000000"/>
                </a:solidFill>
                <a:uFill>
                  <a:solidFill>
                    <a:srgbClr val="FFFFFF"/>
                  </a:solidFill>
                </a:uFill>
                <a:latin typeface="Literata" pitchFamily="2" charset="0"/>
              </a:rPr>
              <a:t>, dirigir y darle seguimiento las reuniones trimestrales del Comité de Control Interno y Desempeño Institucional</a:t>
            </a:r>
            <a:r>
              <a:rPr lang="es-MX" sz="1700" spc="-1" dirty="0" smtClean="0">
                <a:solidFill>
                  <a:srgbClr val="000000"/>
                </a:solidFill>
                <a:uFill>
                  <a:solidFill>
                    <a:srgbClr val="FFFFFF"/>
                  </a:solidFill>
                </a:uFill>
                <a:latin typeface="Literata" pitchFamily="2" charset="0"/>
              </a:rPr>
              <a:t>.</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Dar respuesta a las Solicitudes de Información que lleguen a solicitar en materia de Recursos Humanos, Materiales y/o Financieros.</a:t>
            </a:r>
          </a:p>
          <a:p>
            <a:pPr marL="1440" algn="just">
              <a:buClr>
                <a:srgbClr val="000000"/>
              </a:buCl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Coadyuvar a la atención, seguimiento y </a:t>
            </a:r>
            <a:r>
              <a:rPr lang="es-MX" sz="1700" spc="-1" dirty="0" err="1">
                <a:solidFill>
                  <a:srgbClr val="000000"/>
                </a:solidFill>
                <a:uFill>
                  <a:solidFill>
                    <a:srgbClr val="FFFFFF"/>
                  </a:solidFill>
                </a:uFill>
                <a:latin typeface="Literata" pitchFamily="2" charset="0"/>
              </a:rPr>
              <a:t>solventación</a:t>
            </a:r>
            <a:r>
              <a:rPr lang="es-MX" sz="1700" spc="-1" dirty="0">
                <a:solidFill>
                  <a:srgbClr val="000000"/>
                </a:solidFill>
                <a:uFill>
                  <a:solidFill>
                    <a:srgbClr val="FFFFFF"/>
                  </a:solidFill>
                </a:uFill>
                <a:latin typeface="Literata" pitchFamily="2" charset="0"/>
              </a:rPr>
              <a:t> a las auditorías que se presenten por parte de la Contraloría General del Estado.</a:t>
            </a:r>
          </a:p>
          <a:p>
            <a:pPr marL="1440" algn="just">
              <a:buClr>
                <a:srgbClr val="000000"/>
              </a:buClr>
            </a:pPr>
            <a:endParaRPr lang="es-MX" sz="1700" spc="-1" dirty="0" smtClean="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Fungir como enlace ante la Contraloría General del Estado   para llevar la plataforma </a:t>
            </a:r>
            <a:r>
              <a:rPr lang="es-MX" sz="1700" spc="-1" dirty="0" err="1">
                <a:solidFill>
                  <a:srgbClr val="000000"/>
                </a:solidFill>
                <a:uFill>
                  <a:solidFill>
                    <a:srgbClr val="FFFFFF"/>
                  </a:solidFill>
                </a:uFill>
                <a:latin typeface="Literata" pitchFamily="2" charset="0"/>
              </a:rPr>
              <a:t>DECLARANET</a:t>
            </a:r>
            <a:r>
              <a:rPr lang="es-MX" sz="1700" spc="-1" dirty="0">
                <a:solidFill>
                  <a:srgbClr val="000000"/>
                </a:solidFill>
                <a:uFill>
                  <a:solidFill>
                    <a:srgbClr val="FFFFFF"/>
                  </a:solidFill>
                </a:uFill>
                <a:latin typeface="Literata" pitchFamily="2" charset="0"/>
              </a:rPr>
              <a:t> y darle seguimiento y actualización de las Declaraciones de Situación Patrimonial de los Servidores Públicos del Consejo Estatal de Población</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marL="172890" lvl="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lvl="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Coadyuvar a la coordinación de  la entrega de información para colaborar en los  Censos Nacionales de Gobierno Estatal (CNGE) .</a:t>
            </a:r>
          </a:p>
          <a:p>
            <a:pPr marL="1440" lvl="0" algn="just">
              <a:buClr>
                <a:srgbClr val="000000"/>
              </a:buCl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Calibri"/>
              </a:rPr>
              <a:t>Apoyar en la coordinación, gestión, organización y logística de los diferentes eventos organizados o apoyados por el Consejo Estatal de Población.</a:t>
            </a:r>
          </a:p>
          <a:p>
            <a:pPr marL="172890" indent="-171450" algn="just">
              <a:lnSpc>
                <a:spcPct val="100000"/>
              </a:lnSpc>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Estas funciones son enunciativas mas no </a:t>
            </a:r>
            <a:r>
              <a:rPr lang="es-MX" sz="1700" spc="-1" dirty="0" smtClean="0">
                <a:solidFill>
                  <a:srgbClr val="000000"/>
                </a:solidFill>
                <a:uFill>
                  <a:solidFill>
                    <a:srgbClr val="FFFFFF"/>
                  </a:solidFill>
                </a:uFill>
                <a:latin typeface="Literata" pitchFamily="2" charset="0"/>
              </a:rPr>
              <a:t>limitativas.</a:t>
            </a:r>
            <a:endParaRPr lang="es-MX" sz="1700" b="0" strike="noStrike" spc="-1" dirty="0">
              <a:solidFill>
                <a:srgbClr val="000000"/>
              </a:solidFill>
              <a:uFill>
                <a:solidFill>
                  <a:srgbClr val="FFFFFF"/>
                </a:solidFill>
              </a:uFill>
              <a:latin typeface="Literata" pitchFamily="2" charset="0"/>
            </a:endParaRPr>
          </a:p>
          <a:p>
            <a:pPr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13" name="Table 5"/>
          <p:cNvGraphicFramePr/>
          <p:nvPr>
            <p:extLst>
              <p:ext uri="{D42A27DB-BD31-4B8C-83A1-F6EECF244321}">
                <p14:modId xmlns:p14="http://schemas.microsoft.com/office/powerpoint/2010/main" val="732003897"/>
              </p:ext>
            </p:extLst>
          </p:nvPr>
        </p:nvGraphicFramePr>
        <p:xfrm>
          <a:off x="1490132" y="7810010"/>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Maricarmen Jasso</a:t>
                      </a:r>
                      <a:r>
                        <a:rPr lang="es-MX" sz="1700" b="0" strike="noStrike" spc="-1" baseline="0" dirty="0">
                          <a:solidFill>
                            <a:srgbClr val="000000"/>
                          </a:solidFill>
                          <a:uFill>
                            <a:solidFill>
                              <a:srgbClr val="FFFFFF"/>
                            </a:solidFill>
                          </a:uFill>
                          <a:latin typeface="Literata" pitchFamily="2" charset="0"/>
                          <a:ea typeface="Calibri"/>
                        </a:rPr>
                        <a:t> Díaz de León</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08409528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8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91" name="CustomShape 4"/>
          <p:cNvSpPr/>
          <p:nvPr/>
        </p:nvSpPr>
        <p:spPr>
          <a:xfrm>
            <a:off x="1335140" y="715823"/>
            <a:ext cx="5265318" cy="6961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MENSAJERO / CHOFER </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0" strike="noStrike" spc="-1" dirty="0">
                <a:solidFill>
                  <a:srgbClr val="000000"/>
                </a:solidFill>
                <a:uFill>
                  <a:solidFill>
                    <a:srgbClr val="FFFFFF"/>
                  </a:solidFill>
                </a:uFill>
                <a:latin typeface="Literata" pitchFamily="2" charset="0"/>
                <a:ea typeface="DejaVu Sans"/>
              </a:rPr>
              <a:t> Apoyar en la entrega de correspondencia y documentación institucional, así como trasladar a las personas que atiendan asuntos relacionados con  el Consejo Estatal de Población.</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smtClean="0">
                <a:solidFill>
                  <a:srgbClr val="000000"/>
                </a:solidFill>
                <a:uFill>
                  <a:solidFill>
                    <a:srgbClr val="FFFFFF"/>
                  </a:solidFill>
                </a:uFill>
                <a:latin typeface="Literata" pitchFamily="2" charset="0"/>
                <a:ea typeface="DejaVu Sans"/>
              </a:rPr>
              <a:t>FUNCIONES</a:t>
            </a: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171450" lvl="0" indent="-171450" algn="just">
              <a:buFont typeface="Arial" panose="020B0604020202020204" pitchFamily="34" charset="0"/>
              <a:buChar char="•"/>
            </a:pPr>
            <a:r>
              <a:rPr lang="es-MX" sz="1700" dirty="0" smtClean="0">
                <a:latin typeface="Literata" pitchFamily="2" charset="0"/>
              </a:rPr>
              <a:t>Entregar </a:t>
            </a:r>
            <a:r>
              <a:rPr lang="es-MX" sz="1700" dirty="0">
                <a:latin typeface="Literata" pitchFamily="2" charset="0"/>
              </a:rPr>
              <a:t>a sus destinatarios la correspondencia que generen las diferentes áreas del Consejo Estatal de Población.</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Trasladar, previa autorización de la Dirección de Coordinación Interinstitucional a los visitantes externos y al personal del Consejo Estatal de Población para que realicen asuntos institucionales.</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Realizar las compras de artículos de papelería, limpieza y cafetería.</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Apoyar en el desarrollo de eventos organizados por el Consejo Estatal de Población.</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Apoyar con el mantenimiento de instalaciones y mobiliario del Consejo Estatal de Población, cuando así se requiera.</a:t>
            </a:r>
          </a:p>
          <a:p>
            <a:pPr marL="171450" lvl="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Reportar cualquier falla que presente el y/o los vehículos asignados a la Dirección de Coordinación Interinstitucional</a:t>
            </a:r>
            <a:r>
              <a:rPr lang="es-MX" sz="1700" dirty="0" smtClean="0">
                <a:latin typeface="Literata" pitchFamily="2" charset="0"/>
              </a:rPr>
              <a:t>.</a:t>
            </a:r>
            <a:endParaRPr lang="es-MX" sz="1700" dirty="0">
              <a:latin typeface="Literata" pitchFamily="2" charset="0"/>
            </a:endParaRPr>
          </a:p>
          <a:p>
            <a:pPr lvl="0" algn="just"/>
            <a:endParaRPr lang="es-MX" sz="1200" dirty="0">
              <a:latin typeface="Literata" pitchFamily="2" charset="0"/>
            </a:endParaRPr>
          </a:p>
        </p:txBody>
      </p:sp>
      <p:graphicFrame>
        <p:nvGraphicFramePr>
          <p:cNvPr id="10" name="Table 5"/>
          <p:cNvGraphicFramePr/>
          <p:nvPr>
            <p:extLst>
              <p:ext uri="{D42A27DB-BD31-4B8C-83A1-F6EECF244321}">
                <p14:modId xmlns:p14="http://schemas.microsoft.com/office/powerpoint/2010/main" val="1980212907"/>
              </p:ext>
            </p:extLst>
          </p:nvPr>
        </p:nvGraphicFramePr>
        <p:xfrm>
          <a:off x="1479214" y="7862653"/>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Bruce Lee Sánchez</a:t>
                      </a:r>
                      <a:r>
                        <a:rPr lang="es-MX" sz="1700" b="0" strike="noStrike" spc="-1" baseline="0" dirty="0">
                          <a:solidFill>
                            <a:srgbClr val="000000"/>
                          </a:solidFill>
                          <a:uFill>
                            <a:solidFill>
                              <a:srgbClr val="FFFFFF"/>
                            </a:solidFill>
                          </a:uFill>
                          <a:latin typeface="Literata" pitchFamily="2" charset="0"/>
                          <a:ea typeface="Calibri"/>
                        </a:rPr>
                        <a:t> González</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9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8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91" name="CustomShape 4"/>
          <p:cNvSpPr/>
          <p:nvPr/>
        </p:nvSpPr>
        <p:spPr>
          <a:xfrm>
            <a:off x="1574800" y="715823"/>
            <a:ext cx="5025658" cy="6961664"/>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600" b="1" i="1" strike="noStrike" spc="-1" dirty="0">
                <a:solidFill>
                  <a:srgbClr val="000000"/>
                </a:solidFill>
                <a:uFill>
                  <a:solidFill>
                    <a:srgbClr val="FFFFFF"/>
                  </a:solidFill>
                </a:uFill>
                <a:latin typeface="Literata" pitchFamily="2" charset="0"/>
                <a:ea typeface="DejaVu Sans"/>
              </a:rPr>
              <a:t>MENSAJERO / CHOFER </a:t>
            </a:r>
            <a:endParaRPr lang="es-MX" sz="1600" b="1" i="1" strike="noStrike" spc="-1" dirty="0" smtClean="0">
              <a:solidFill>
                <a:srgbClr val="000000"/>
              </a:solidFill>
              <a:uFill>
                <a:solidFill>
                  <a:srgbClr val="FFFFFF"/>
                </a:solidFill>
              </a:uFill>
              <a:latin typeface="Literata" pitchFamily="2" charset="0"/>
              <a:ea typeface="DejaVu Sans"/>
            </a:endParaRPr>
          </a:p>
          <a:p>
            <a:pPr marL="95400" indent="-93960" algn="ctr"/>
            <a:r>
              <a:rPr lang="es-MX" sz="1600" b="1" i="1" spc="-1" dirty="0">
                <a:solidFill>
                  <a:srgbClr val="000000"/>
                </a:solidFill>
                <a:uFill>
                  <a:solidFill>
                    <a:srgbClr val="FFFFFF"/>
                  </a:solidFill>
                </a:uFill>
                <a:latin typeface="Literata" pitchFamily="2" charset="0"/>
              </a:rPr>
              <a:t>(CONTINÚA</a:t>
            </a:r>
            <a:r>
              <a:rPr lang="es-MX" sz="1600" b="1" i="1" spc="-1" dirty="0" smtClean="0">
                <a:solidFill>
                  <a:srgbClr val="000000"/>
                </a:solidFill>
                <a:uFill>
                  <a:solidFill>
                    <a:srgbClr val="FFFFFF"/>
                  </a:solidFill>
                </a:uFill>
                <a:latin typeface="Literata" pitchFamily="2" charset="0"/>
              </a:rPr>
              <a:t>)</a:t>
            </a:r>
            <a:endParaRPr lang="es-MX" sz="1600" dirty="0">
              <a:latin typeface="Literata" pitchFamily="2" charset="0"/>
            </a:endParaRPr>
          </a:p>
          <a:p>
            <a:pPr marL="171450" lvl="0" indent="-171450" algn="just">
              <a:buFont typeface="Arial" panose="020B0604020202020204" pitchFamily="34" charset="0"/>
              <a:buChar char="•"/>
            </a:pPr>
            <a:endParaRPr lang="es-MX" sz="16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Mantener en buen estado la flotilla vehicular de la </a:t>
            </a:r>
            <a:r>
              <a:rPr lang="es-MX" sz="1700" dirty="0" smtClean="0">
                <a:latin typeface="Literata" pitchFamily="2" charset="0"/>
              </a:rPr>
              <a:t>dependencia.</a:t>
            </a:r>
          </a:p>
          <a:p>
            <a:pPr marL="171450" indent="-171450" algn="just">
              <a:buFont typeface="Arial" panose="020B0604020202020204" pitchFamily="34" charset="0"/>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rPr>
              <a:t>Solicitar a Recursos Humanos, Materiales y Financieros los vales correspondientes para gasolina</a:t>
            </a:r>
            <a:r>
              <a:rPr lang="es-MX" sz="1700" dirty="0" smtClean="0">
                <a:latin typeface="Literata" pitchFamily="2" charset="0"/>
              </a:rPr>
              <a:t>.</a:t>
            </a:r>
            <a:endParaRPr lang="es-MX" sz="1700" dirty="0">
              <a:latin typeface="Literata" pitchFamily="2" charset="0"/>
            </a:endParaRPr>
          </a:p>
          <a:p>
            <a:pPr marL="171450" lvl="0" indent="-171450" algn="just">
              <a:buFont typeface="Arial" panose="020B0604020202020204" pitchFamily="34" charset="0"/>
              <a:buChar char="•"/>
            </a:pPr>
            <a:endParaRPr lang="es-MX" sz="1700" dirty="0">
              <a:latin typeface="Literata" pitchFamily="2" charset="0"/>
            </a:endParaRPr>
          </a:p>
          <a:p>
            <a:pPr marL="171450" indent="-171450" algn="just">
              <a:buFont typeface="Arial" panose="020B0604020202020204" pitchFamily="34" charset="0"/>
              <a:buChar char="•"/>
            </a:pPr>
            <a:r>
              <a:rPr lang="es-MX" sz="1700" spc="-1" dirty="0">
                <a:solidFill>
                  <a:srgbClr val="000000"/>
                </a:solidFill>
                <a:uFill>
                  <a:solidFill>
                    <a:srgbClr val="FFFFFF"/>
                  </a:solidFill>
                </a:uFill>
                <a:latin typeface="Literata" pitchFamily="2" charset="0"/>
              </a:rPr>
              <a:t>Estas funciones son enunciativas mas no limitativas.</a:t>
            </a:r>
          </a:p>
          <a:p>
            <a:pPr lvl="0" algn="just"/>
            <a:endParaRPr lang="es-MX" sz="1700" dirty="0">
              <a:latin typeface="Literata" pitchFamily="2" charset="0"/>
            </a:endParaRPr>
          </a:p>
        </p:txBody>
      </p:sp>
      <p:graphicFrame>
        <p:nvGraphicFramePr>
          <p:cNvPr id="10" name="Table 5"/>
          <p:cNvGraphicFramePr/>
          <p:nvPr>
            <p:extLst>
              <p:ext uri="{D42A27DB-BD31-4B8C-83A1-F6EECF244321}">
                <p14:modId xmlns:p14="http://schemas.microsoft.com/office/powerpoint/2010/main" val="3359917595"/>
              </p:ext>
            </p:extLst>
          </p:nvPr>
        </p:nvGraphicFramePr>
        <p:xfrm>
          <a:off x="1369006" y="7862653"/>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Bruce Lee Sánchez</a:t>
                      </a:r>
                      <a:r>
                        <a:rPr lang="es-MX" sz="1700" b="0" strike="noStrike" spc="-1" baseline="0" dirty="0">
                          <a:solidFill>
                            <a:srgbClr val="000000"/>
                          </a:solidFill>
                          <a:uFill>
                            <a:solidFill>
                              <a:srgbClr val="FFFFFF"/>
                            </a:solidFill>
                          </a:uFill>
                          <a:latin typeface="Literata" pitchFamily="2" charset="0"/>
                          <a:ea typeface="Calibri"/>
                        </a:rPr>
                        <a:t> González</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9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175470108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5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56" name="CustomShape 4"/>
          <p:cNvSpPr/>
          <p:nvPr/>
        </p:nvSpPr>
        <p:spPr>
          <a:xfrm>
            <a:off x="1335140" y="713566"/>
            <a:ext cx="5202770" cy="7009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pc="-1" dirty="0">
                <a:solidFill>
                  <a:srgbClr val="000000"/>
                </a:solidFill>
                <a:uFill>
                  <a:solidFill>
                    <a:srgbClr val="FFFFFF"/>
                  </a:solidFill>
                </a:uFill>
                <a:latin typeface="Literata" pitchFamily="2" charset="0"/>
              </a:rPr>
              <a:t>APOYO </a:t>
            </a:r>
            <a:r>
              <a:rPr lang="es-MX" sz="1700" b="1" i="1" spc="-1" dirty="0" smtClean="0">
                <a:solidFill>
                  <a:srgbClr val="000000"/>
                </a:solidFill>
                <a:uFill>
                  <a:solidFill>
                    <a:srgbClr val="FFFFFF"/>
                  </a:solidFill>
                </a:uFill>
                <a:latin typeface="Literata" pitchFamily="2" charset="0"/>
              </a:rPr>
              <a:t>SECRETARIAL</a:t>
            </a:r>
          </a:p>
          <a:p>
            <a:pPr marL="95400" indent="-93960" algn="ctr">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0" strike="noStrike" spc="-1" dirty="0">
                <a:solidFill>
                  <a:srgbClr val="000000"/>
                </a:solidFill>
                <a:uFill>
                  <a:solidFill>
                    <a:srgbClr val="FFFFFF"/>
                  </a:solidFill>
                </a:uFill>
                <a:latin typeface="Literata" pitchFamily="2" charset="0"/>
                <a:ea typeface="DejaVu Sans"/>
              </a:rPr>
              <a:t>  Asistir en la realización de funciones secretariales en apoyo a la Secretaría Técnica y a la Dirección de Coordinación Interinstitucional.  </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a:solidFill>
                  <a:srgbClr val="000000"/>
                </a:solidFill>
                <a:uFill>
                  <a:solidFill>
                    <a:srgbClr val="FFFFFF"/>
                  </a:solidFill>
                </a:uFill>
                <a:latin typeface="Literata" pitchFamily="2" charset="0"/>
                <a:ea typeface="DejaVu Sans"/>
              </a:rPr>
              <a:t>FUNCIONES</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Realizar y recibir llamadas a solicitud de la Secretaría Técnica o de la Dirección  de Coordinación Interinstitucional</a:t>
            </a:r>
            <a:r>
              <a:rPr lang="es-MX" sz="1700" b="0"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1440" algn="just">
              <a:lnSpc>
                <a:spcPct val="100000"/>
              </a:lnSpc>
              <a:buClr>
                <a:srgbClr val="000000"/>
              </a:buClr>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Fotocopiar documentos.</a:t>
            </a:r>
            <a:endParaRPr lang="es-MX" sz="1700" b="0" strike="noStrike" spc="-1" dirty="0">
              <a:solidFill>
                <a:srgbClr val="000000"/>
              </a:solidFill>
              <a:uFill>
                <a:solidFill>
                  <a:srgbClr val="FFFFFF"/>
                </a:solidFill>
              </a:uFill>
              <a:latin typeface="Literata" pitchFamily="2" charset="0"/>
            </a:endParaRPr>
          </a:p>
          <a:p>
            <a:pPr marL="287190" indent="-285750" algn="just">
              <a:lnSpc>
                <a:spcPct val="100000"/>
              </a:lnSpc>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Elaborar oficios, a solicitud de la Secretaría Técnica o la Dirección de Coordinación Interinstitucional .</a:t>
            </a:r>
            <a:endParaRPr lang="es-MX" sz="1700" b="0" strike="noStrike" spc="-1" dirty="0">
              <a:solidFill>
                <a:srgbClr val="000000"/>
              </a:solidFill>
              <a:uFill>
                <a:solidFill>
                  <a:srgbClr val="FFFFFF"/>
                </a:solidFill>
              </a:uFill>
              <a:latin typeface="Literata" pitchFamily="2" charset="0"/>
            </a:endParaRPr>
          </a:p>
          <a:p>
            <a:pPr marL="287190" indent="-285750" algn="just">
              <a:lnSpc>
                <a:spcPct val="100000"/>
              </a:lnSpc>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Recibir oficios, documentos y trabajos derivados de convocatorias a concursos del Consejo Estatal de Población o de otras instancias</a:t>
            </a:r>
            <a:r>
              <a:rPr lang="es-MX" sz="1700" b="0"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1440" algn="just">
              <a:lnSpc>
                <a:spcPct val="100000"/>
              </a:lnSpc>
              <a:buClr>
                <a:srgbClr val="000000"/>
              </a:buClr>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Enviar y entregar la correspondencia que genere en el Consejo Estatal de Población.</a:t>
            </a:r>
            <a:endParaRPr lang="es-MX" sz="1700" b="0" strike="noStrike" spc="-1" dirty="0">
              <a:solidFill>
                <a:srgbClr val="000000"/>
              </a:solidFill>
              <a:uFill>
                <a:solidFill>
                  <a:srgbClr val="FFFFFF"/>
                </a:solidFill>
              </a:uFill>
              <a:latin typeface="Literata" pitchFamily="2" charset="0"/>
            </a:endParaRPr>
          </a:p>
          <a:p>
            <a:pPr marL="287190" indent="-285750" algn="just">
              <a:lnSpc>
                <a:spcPct val="100000"/>
              </a:lnSpc>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172890" indent="-171450" algn="just">
              <a:lnSpc>
                <a:spcPct val="100000"/>
              </a:lnSpc>
              <a:buClr>
                <a:srgbClr val="000000"/>
              </a:buClr>
              <a:buFont typeface="Arial" panose="020B0604020202020204" pitchFamily="34" charset="0"/>
              <a:buChar char="•"/>
            </a:pPr>
            <a:r>
              <a:rPr lang="es-MX" sz="1700" b="0" strike="noStrike" spc="-1" dirty="0">
                <a:solidFill>
                  <a:srgbClr val="000000"/>
                </a:solidFill>
                <a:uFill>
                  <a:solidFill>
                    <a:srgbClr val="FFFFFF"/>
                  </a:solidFill>
                </a:uFill>
                <a:latin typeface="Literata" pitchFamily="2" charset="0"/>
                <a:ea typeface="DejaVu Sans"/>
              </a:rPr>
              <a:t>Capturar datos, consultar información e integrar expedientes, a solicitud de la Secretaría Técnica  o de la Dirección  de Coordinación Interinstitucional.</a:t>
            </a:r>
            <a:endParaRPr lang="es-MX" sz="1700" b="0" strike="noStrike" spc="-1" dirty="0">
              <a:solidFill>
                <a:srgbClr val="000000"/>
              </a:solidFill>
              <a:uFill>
                <a:solidFill>
                  <a:srgbClr val="FFFFFF"/>
                </a:solidFill>
              </a:uFill>
              <a:latin typeface="Literata" pitchFamily="2" charset="0"/>
            </a:endParaRPr>
          </a:p>
          <a:p>
            <a:pPr marL="287190" indent="-285750" algn="just">
              <a:lnSpc>
                <a:spcPct val="100000"/>
              </a:lnSpc>
              <a:buFont typeface="Arial" panose="020B0604020202020204" pitchFamily="34" charset="0"/>
              <a:buChar char="•"/>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8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8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800" b="0" strike="noStrike" spc="-1" dirty="0">
              <a:solidFill>
                <a:srgbClr val="000000"/>
              </a:solidFill>
              <a:uFill>
                <a:solidFill>
                  <a:srgbClr val="FFFFFF"/>
                </a:solidFill>
              </a:uFill>
              <a:latin typeface="Literata" pitchFamily="2" charset="0"/>
            </a:endParaRPr>
          </a:p>
        </p:txBody>
      </p:sp>
      <p:graphicFrame>
        <p:nvGraphicFramePr>
          <p:cNvPr id="19" name="Table 5"/>
          <p:cNvGraphicFramePr/>
          <p:nvPr>
            <p:extLst>
              <p:ext uri="{D42A27DB-BD31-4B8C-83A1-F6EECF244321}">
                <p14:modId xmlns:p14="http://schemas.microsoft.com/office/powerpoint/2010/main" val="659644367"/>
              </p:ext>
            </p:extLst>
          </p:nvPr>
        </p:nvGraphicFramePr>
        <p:xfrm>
          <a:off x="1489270" y="7877744"/>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smtClean="0">
                          <a:solidFill>
                            <a:srgbClr val="000000"/>
                          </a:solidFill>
                          <a:uFill>
                            <a:solidFill>
                              <a:srgbClr val="FFFFFF"/>
                            </a:solidFill>
                          </a:uFill>
                          <a:latin typeface="Literata" pitchFamily="2" charset="0"/>
                        </a:rPr>
                        <a:t>Mayra</a:t>
                      </a:r>
                      <a:r>
                        <a:rPr lang="es-MX" sz="1700" b="0" strike="noStrike" spc="-1" baseline="0" dirty="0" smtClean="0">
                          <a:solidFill>
                            <a:srgbClr val="000000"/>
                          </a:solidFill>
                          <a:uFill>
                            <a:solidFill>
                              <a:srgbClr val="FFFFFF"/>
                            </a:solidFill>
                          </a:uFill>
                          <a:latin typeface="Literata" pitchFamily="2" charset="0"/>
                        </a:rPr>
                        <a:t> Edith Velázquez Loera </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5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15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61" name="CustomShape 4"/>
          <p:cNvSpPr/>
          <p:nvPr/>
        </p:nvSpPr>
        <p:spPr>
          <a:xfrm>
            <a:off x="1490256" y="834732"/>
            <a:ext cx="5026555" cy="714077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APOYO SECRETARIAL</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1440" algn="just">
              <a:lnSpc>
                <a:spcPct val="100000"/>
              </a:lnSpc>
              <a:buClr>
                <a:srgbClr val="000000"/>
              </a:buCl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Escanear la correspondencia que reciba el Consejo Estatal de Población, y posteriormente registrarla en el formato de Registro de Correspondencia y Control de Expedientes</a:t>
            </a:r>
            <a:r>
              <a:rPr lang="es-MX" sz="1700" spc="-1" dirty="0" smtClean="0">
                <a:solidFill>
                  <a:srgbClr val="000000"/>
                </a:solidFill>
                <a:uFill>
                  <a:solidFill>
                    <a:srgbClr val="FFFFFF"/>
                  </a:solidFill>
                </a:uFill>
                <a:latin typeface="Literata" pitchFamily="2" charset="0"/>
              </a:rPr>
              <a:t>.</a:t>
            </a:r>
          </a:p>
          <a:p>
            <a:pPr marL="172890" indent="-171450" algn="just">
              <a:buClr>
                <a:srgbClr val="000000"/>
              </a:buClr>
              <a:buFont typeface="Arial" panose="020B0604020202020204" pitchFamily="34" charset="0"/>
              <a:buChar char="•"/>
            </a:pPr>
            <a:endParaRPr lang="es-MX" sz="1700" spc="-1" dirty="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Canalizar a los funcionarios externos que requieran entrevistarse con la Secretaría Técnica</a:t>
            </a:r>
            <a:r>
              <a:rPr lang="es-MX" sz="1700" spc="-1" dirty="0" smtClean="0">
                <a:solidFill>
                  <a:srgbClr val="000000"/>
                </a:solidFill>
                <a:uFill>
                  <a:solidFill>
                    <a:srgbClr val="FFFFFF"/>
                  </a:solidFill>
                </a:uFill>
                <a:latin typeface="Literata" pitchFamily="2" charset="0"/>
              </a:rPr>
              <a:t>.</a:t>
            </a:r>
          </a:p>
          <a:p>
            <a:pPr marL="1440" algn="just">
              <a:lnSpc>
                <a:spcPct val="100000"/>
              </a:lnSpc>
              <a:buClr>
                <a:srgbClr val="000000"/>
              </a:buClr>
            </a:pPr>
            <a:endParaRPr lang="es-MX" sz="1700" spc="-1" dirty="0" smtClean="0">
              <a:solidFill>
                <a:srgbClr val="000000"/>
              </a:solidFill>
              <a:uFill>
                <a:solidFill>
                  <a:srgbClr val="FFFFFF"/>
                </a:solidFill>
              </a:uFill>
              <a:latin typeface="Literata" pitchFamily="2" charset="0"/>
            </a:endParaRPr>
          </a:p>
          <a:p>
            <a:pPr marL="172890" indent="-171450" algn="just">
              <a:buClr>
                <a:srgbClr val="000000"/>
              </a:buClr>
              <a:buFont typeface="Arial" panose="020B0604020202020204" pitchFamily="34" charset="0"/>
              <a:buChar char="•"/>
            </a:pPr>
            <a:r>
              <a:rPr lang="es-MX" sz="1700" spc="-1" dirty="0">
                <a:solidFill>
                  <a:srgbClr val="000000"/>
                </a:solidFill>
                <a:uFill>
                  <a:solidFill>
                    <a:srgbClr val="FFFFFF"/>
                  </a:solidFill>
                </a:uFill>
                <a:latin typeface="Literata" pitchFamily="2" charset="0"/>
              </a:rPr>
              <a:t>Recibir a las personas que acuden al Consejo Estatal de Población, para tratar algún asunto institucional, y llevar el control del libro de registro de visitas</a:t>
            </a:r>
            <a:r>
              <a:rPr lang="es-MX" sz="1700" spc="-1" dirty="0" smtClean="0">
                <a:solidFill>
                  <a:srgbClr val="000000"/>
                </a:solidFill>
                <a:uFill>
                  <a:solidFill>
                    <a:srgbClr val="FFFFFF"/>
                  </a:solidFill>
                </a:uFill>
                <a:latin typeface="Literata" pitchFamily="2" charset="0"/>
              </a:rPr>
              <a:t>.</a:t>
            </a:r>
            <a:endParaRPr lang="es-MX" sz="1700" b="0" strike="noStrike" spc="-1" dirty="0">
              <a:solidFill>
                <a:srgbClr val="000000"/>
              </a:solidFill>
              <a:uFill>
                <a:solidFill>
                  <a:srgbClr val="FFFFFF"/>
                </a:solidFill>
              </a:uFill>
              <a:latin typeface="Literata" pitchFamily="2" charset="0"/>
              <a:ea typeface="DejaVu Sans"/>
            </a:endParaRPr>
          </a:p>
          <a:p>
            <a:pPr marL="95400" indent="-93960" algn="just">
              <a:lnSpc>
                <a:spcPct val="100000"/>
              </a:lnSpc>
              <a:buClr>
                <a:srgbClr val="000000"/>
              </a:buClr>
              <a:buFont typeface="Arial"/>
              <a:buChar char="•"/>
            </a:pPr>
            <a:endParaRPr lang="es-MX" sz="1700" spc="-1" dirty="0">
              <a:solidFill>
                <a:srgbClr val="000000"/>
              </a:solidFill>
              <a:uFill>
                <a:solidFill>
                  <a:srgbClr val="FFFFFF"/>
                </a:solidFill>
              </a:uFill>
              <a:latin typeface="Literata" pitchFamily="2" charset="0"/>
            </a:endParaRPr>
          </a:p>
          <a:p>
            <a:pPr marL="95400" indent="-93960" algn="just">
              <a:lnSpc>
                <a:spcPct val="100000"/>
              </a:lnSpc>
              <a:buClr>
                <a:srgbClr val="000000"/>
              </a:buClr>
              <a:buFont typeface="Arial"/>
              <a:buChar char="•"/>
            </a:pPr>
            <a:r>
              <a:rPr lang="es-MX" sz="1700" b="0" strike="noStrike" spc="-1" dirty="0">
                <a:solidFill>
                  <a:srgbClr val="000000"/>
                </a:solidFill>
                <a:uFill>
                  <a:solidFill>
                    <a:srgbClr val="FFFFFF"/>
                  </a:solidFill>
                </a:uFill>
                <a:latin typeface="Literata" pitchFamily="2" charset="0"/>
              </a:rPr>
              <a:t>Elaborar y mantener actualizado el directorio telefónico del Gabinete Legal y Ampliado del Gobierno Estatal, así como el Federal y municipal, Presidencias Municipales, Organizaciones Civiles, Organizaciones empresariales, escuelas, universidades públicas y privadas, organizaciones deportivas, medios de comunicación, hoteles, entre otros.</a:t>
            </a:r>
          </a:p>
          <a:p>
            <a:pPr marL="95400" indent="-93960" algn="just">
              <a:lnSpc>
                <a:spcPct val="100000"/>
              </a:lnSpc>
              <a:buClr>
                <a:srgbClr val="000000"/>
              </a:buClr>
              <a:buFont typeface="Arial"/>
              <a:buChar char="•"/>
            </a:pPr>
            <a:endParaRPr lang="es-MX" sz="1700" spc="-1" dirty="0">
              <a:solidFill>
                <a:srgbClr val="000000"/>
              </a:solidFill>
              <a:uFill>
                <a:solidFill>
                  <a:srgbClr val="FFFFFF"/>
                </a:solidFill>
              </a:uFill>
              <a:latin typeface="Literata" pitchFamily="2" charset="0"/>
            </a:endParaRPr>
          </a:p>
          <a:p>
            <a:pPr marL="95400" indent="-93960" algn="just">
              <a:lnSpc>
                <a:spcPct val="100000"/>
              </a:lnSpc>
              <a:buClr>
                <a:srgbClr val="000000"/>
              </a:buClr>
              <a:buFont typeface="Arial"/>
              <a:buChar char="•"/>
            </a:pPr>
            <a:r>
              <a:rPr lang="es-MX" sz="1700" spc="-1" dirty="0">
                <a:solidFill>
                  <a:srgbClr val="000000"/>
                </a:solidFill>
                <a:uFill>
                  <a:solidFill>
                    <a:srgbClr val="FFFFFF"/>
                  </a:solidFill>
                </a:uFill>
                <a:latin typeface="Literata" pitchFamily="2" charset="0"/>
              </a:rPr>
              <a:t>Notificar oportunamente a la Secretaría Técnica y a la Dirección de Coordinación Interinstitucional de los eventos y cumpleaños que sean relevantes.</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4180199470"/>
              </p:ext>
            </p:extLst>
          </p:nvPr>
        </p:nvGraphicFramePr>
        <p:xfrm>
          <a:off x="1490256" y="7777252"/>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Técnico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smtClean="0">
                          <a:solidFill>
                            <a:srgbClr val="000000"/>
                          </a:solidFill>
                          <a:uFill>
                            <a:solidFill>
                              <a:srgbClr val="FFFFFF"/>
                            </a:solidFill>
                          </a:uFill>
                          <a:latin typeface="Literata" pitchFamily="2" charset="0"/>
                        </a:rPr>
                        <a:t>Mayra</a:t>
                      </a:r>
                      <a:r>
                        <a:rPr lang="es-MX" sz="1700" b="0" strike="noStrike" spc="-1" baseline="0" dirty="0" smtClean="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6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0" y="0"/>
            <a:ext cx="1335140" cy="9144793"/>
          </a:xfrm>
          <a:prstGeom prst="rect">
            <a:avLst/>
          </a:prstGeom>
        </p:spPr>
      </p:pic>
      <p:sp>
        <p:nvSpPr>
          <p:cNvPr id="159"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61" name="CustomShape 4"/>
          <p:cNvSpPr/>
          <p:nvPr/>
        </p:nvSpPr>
        <p:spPr>
          <a:xfrm>
            <a:off x="1507066" y="834732"/>
            <a:ext cx="5162021" cy="632806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APOYO SECRETARIAL</a:t>
            </a:r>
            <a:endParaRPr lang="es-MX" sz="1700" b="0" strike="noStrike" spc="-1" dirty="0">
              <a:solidFill>
                <a:srgbClr val="000000"/>
              </a:solidFill>
              <a:uFill>
                <a:solidFill>
                  <a:srgbClr val="FFFFFF"/>
                </a:solidFill>
              </a:uFill>
              <a:latin typeface="Literata" pitchFamily="2" charset="0"/>
            </a:endParaRPr>
          </a:p>
          <a:p>
            <a:pPr marL="95400" indent="-93960" algn="ctr">
              <a:lnSpc>
                <a:spcPct val="100000"/>
              </a:lnSpc>
            </a:pP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endParaRPr lang="es-MX" sz="1700" spc="-1" dirty="0">
              <a:solidFill>
                <a:srgbClr val="000000"/>
              </a:solidFill>
              <a:uFill>
                <a:solidFill>
                  <a:srgbClr val="FFFFFF"/>
                </a:solidFill>
              </a:uFill>
              <a:latin typeface="Literata" pitchFamily="2" charset="0"/>
            </a:endParaRPr>
          </a:p>
          <a:p>
            <a:pPr marL="95400" indent="-93960" algn="just">
              <a:lnSpc>
                <a:spcPct val="100000"/>
              </a:lnSpc>
              <a:buClr>
                <a:srgbClr val="000000"/>
              </a:buClr>
              <a:buFont typeface="Arial"/>
              <a:buChar char="•"/>
            </a:pPr>
            <a:endParaRPr lang="es-MX" sz="1700" spc="-1" dirty="0">
              <a:solidFill>
                <a:srgbClr val="000000"/>
              </a:solidFill>
              <a:uFill>
                <a:solidFill>
                  <a:srgbClr val="FFFFFF"/>
                </a:solidFill>
              </a:uFill>
              <a:latin typeface="Literata" pitchFamily="2" charset="0"/>
            </a:endParaRPr>
          </a:p>
          <a:p>
            <a:pPr marL="95400" indent="-93960" algn="just">
              <a:lnSpc>
                <a:spcPct val="100000"/>
              </a:lnSpc>
              <a:buClr>
                <a:srgbClr val="000000"/>
              </a:buClr>
              <a:buFont typeface="Arial"/>
              <a:buChar char="•"/>
            </a:pPr>
            <a:r>
              <a:rPr lang="es-MX" sz="1700" spc="-1" dirty="0" smtClean="0">
                <a:solidFill>
                  <a:srgbClr val="000000"/>
                </a:solidFill>
                <a:uFill>
                  <a:solidFill>
                    <a:srgbClr val="FFFFFF"/>
                  </a:solidFill>
                </a:uFill>
                <a:latin typeface="Literata" pitchFamily="2" charset="0"/>
              </a:rPr>
              <a:t>Llevar </a:t>
            </a:r>
            <a:r>
              <a:rPr lang="es-MX" sz="1700" spc="-1" dirty="0">
                <a:solidFill>
                  <a:srgbClr val="000000"/>
                </a:solidFill>
                <a:uFill>
                  <a:solidFill>
                    <a:srgbClr val="FFFFFF"/>
                  </a:solidFill>
                </a:uFill>
                <a:latin typeface="Literata" pitchFamily="2" charset="0"/>
              </a:rPr>
              <a:t>el registro de las entradas y salidas del personal que labora en el Consejo Estatal de Población, supervisando que las salidas dentro del horario laboral se amparen con el respectivo pase de salida autorizado por la Secretaría Técnica.</a:t>
            </a:r>
          </a:p>
          <a:p>
            <a:pPr marL="95400" indent="-93960" algn="just">
              <a:lnSpc>
                <a:spcPct val="100000"/>
              </a:lnSpc>
              <a:buClr>
                <a:srgbClr val="000000"/>
              </a:buClr>
              <a:buFont typeface="Arial"/>
              <a:buChar char="•"/>
            </a:pPr>
            <a:endParaRPr lang="es-MX" sz="1700" spc="-1" dirty="0">
              <a:solidFill>
                <a:srgbClr val="000000"/>
              </a:solidFill>
              <a:uFill>
                <a:solidFill>
                  <a:srgbClr val="FFFFFF"/>
                </a:solidFill>
              </a:uFill>
              <a:latin typeface="Literata" pitchFamily="2" charset="0"/>
            </a:endParaRPr>
          </a:p>
          <a:p>
            <a:pPr marL="95400" indent="-93960" algn="just">
              <a:buClr>
                <a:srgbClr val="000000"/>
              </a:buClr>
              <a:buFont typeface="Arial"/>
              <a:buChar char="•"/>
            </a:pPr>
            <a:r>
              <a:rPr lang="es-MX" sz="1700" spc="-1" dirty="0">
                <a:solidFill>
                  <a:srgbClr val="000000"/>
                </a:solidFill>
                <a:uFill>
                  <a:solidFill>
                    <a:srgbClr val="FFFFFF"/>
                  </a:solidFill>
                </a:uFill>
                <a:latin typeface="Literata" pitchFamily="2" charset="0"/>
              </a:rPr>
              <a:t>Elaborar y actualizar los primeros 10 días de cada mes ante la Comisión Estatal de Garantía de Acceso a la Información Pública  del Estado de San Luis Potosí (CEGAIP)  los formatos pertenecientes al área</a:t>
            </a:r>
            <a:r>
              <a:rPr lang="es-MX" sz="1700" spc="-1" dirty="0" smtClean="0">
                <a:solidFill>
                  <a:srgbClr val="000000"/>
                </a:solidFill>
                <a:uFill>
                  <a:solidFill>
                    <a:srgbClr val="FFFFFF"/>
                  </a:solidFill>
                </a:uFill>
                <a:latin typeface="Literata" pitchFamily="2" charset="0"/>
              </a:rPr>
              <a:t>.</a:t>
            </a:r>
          </a:p>
          <a:p>
            <a:pPr marL="95400" indent="-93960" algn="just">
              <a:buClr>
                <a:srgbClr val="000000"/>
              </a:buClr>
              <a:buFont typeface="Arial"/>
              <a:buChar char="•"/>
            </a:pPr>
            <a:endParaRPr lang="es-MX" sz="1700" spc="-1" dirty="0">
              <a:solidFill>
                <a:srgbClr val="000000"/>
              </a:solidFill>
              <a:uFill>
                <a:solidFill>
                  <a:srgbClr val="FFFFFF"/>
                </a:solidFill>
              </a:uFill>
              <a:latin typeface="Literata" pitchFamily="2" charset="0"/>
            </a:endParaRPr>
          </a:p>
          <a:p>
            <a:pPr marL="95400" indent="-93960" algn="just">
              <a:buClr>
                <a:srgbClr val="000000"/>
              </a:buClr>
              <a:buFont typeface="Arial"/>
              <a:buChar char="•"/>
            </a:pPr>
            <a:r>
              <a:rPr lang="es-MX" sz="1700" spc="-1" dirty="0">
                <a:solidFill>
                  <a:srgbClr val="000000"/>
                </a:solidFill>
                <a:uFill>
                  <a:solidFill>
                    <a:srgbClr val="FFFFFF"/>
                  </a:solidFill>
                </a:uFill>
                <a:latin typeface="Literata" pitchFamily="2" charset="0"/>
              </a:rPr>
              <a:t>Apoyar en la distribución de materiales promocionales que difundan las diferentes dependencias gubernamentales, instituciones académicas u organizaciones de la sociedad civil</a:t>
            </a:r>
            <a:r>
              <a:rPr lang="es-MX" sz="1700" spc="-1" dirty="0" smtClean="0">
                <a:solidFill>
                  <a:srgbClr val="000000"/>
                </a:solidFill>
                <a:uFill>
                  <a:solidFill>
                    <a:srgbClr val="FFFFFF"/>
                  </a:solidFill>
                </a:uFill>
                <a:latin typeface="Literata" pitchFamily="2" charset="0"/>
              </a:rPr>
              <a:t>.</a:t>
            </a:r>
          </a:p>
          <a:p>
            <a:pPr marL="1440" algn="just">
              <a:buClr>
                <a:srgbClr val="000000"/>
              </a:buClr>
            </a:pPr>
            <a:endParaRPr lang="es-MX" sz="1700" spc="-1" dirty="0">
              <a:solidFill>
                <a:srgbClr val="000000"/>
              </a:solidFill>
              <a:uFill>
                <a:solidFill>
                  <a:srgbClr val="FFFFFF"/>
                </a:solidFill>
              </a:uFill>
              <a:latin typeface="Literata" pitchFamily="2" charset="0"/>
            </a:endParaRPr>
          </a:p>
          <a:p>
            <a:pPr marL="95400" indent="-93960" algn="just">
              <a:buClr>
                <a:srgbClr val="000000"/>
              </a:buClr>
              <a:buFont typeface="Arial"/>
              <a:buChar char="•"/>
            </a:pPr>
            <a:r>
              <a:rPr lang="es-MX" sz="1700" spc="-1" dirty="0">
                <a:solidFill>
                  <a:srgbClr val="000000"/>
                </a:solidFill>
                <a:uFill>
                  <a:solidFill>
                    <a:srgbClr val="FFFFFF"/>
                  </a:solidFill>
                </a:uFill>
                <a:latin typeface="Literata" pitchFamily="2" charset="0"/>
              </a:rPr>
              <a:t>Apoyar en el desarrollo de  los eventos  que realice el Consejo Estatal de Población</a:t>
            </a:r>
            <a:r>
              <a:rPr lang="es-MX" sz="1700" spc="-1" dirty="0" smtClean="0">
                <a:solidFill>
                  <a:srgbClr val="000000"/>
                </a:solidFill>
                <a:uFill>
                  <a:solidFill>
                    <a:srgbClr val="FFFFFF"/>
                  </a:solidFill>
                </a:uFill>
                <a:latin typeface="Literata" pitchFamily="2" charset="0"/>
              </a:rPr>
              <a:t>.</a:t>
            </a:r>
            <a:endParaRPr lang="es-MX" sz="1700" spc="-1" dirty="0">
              <a:solidFill>
                <a:srgbClr val="000000"/>
              </a:solidFill>
              <a:uFill>
                <a:solidFill>
                  <a:srgbClr val="FFFFFF"/>
                </a:solidFill>
              </a:uFill>
              <a:latin typeface="Literata" pitchFamily="2" charset="0"/>
            </a:endParaRPr>
          </a:p>
          <a:p>
            <a:pPr marL="95400" indent="-93960" algn="just">
              <a:lnSpc>
                <a:spcPct val="100000"/>
              </a:lnSpc>
            </a:pPr>
            <a:endParaRPr lang="es-MX" sz="1700" spc="-1" dirty="0">
              <a:solidFill>
                <a:srgbClr val="000000"/>
              </a:solidFill>
              <a:uFill>
                <a:solidFill>
                  <a:srgbClr val="FFFFFF"/>
                </a:solidFill>
              </a:uFill>
              <a:latin typeface="Literata" pitchFamily="2" charset="0"/>
            </a:endParaRPr>
          </a:p>
          <a:p>
            <a:pPr marL="95400" indent="-93960" algn="just">
              <a:lnSpc>
                <a:spcPct val="100000"/>
              </a:lnSpc>
              <a:buClr>
                <a:srgbClr val="000000"/>
              </a:buClr>
              <a:buFont typeface="Arial"/>
              <a:buChar char="•"/>
            </a:pPr>
            <a:r>
              <a:rPr lang="es-MX" sz="1700" spc="-1" dirty="0">
                <a:solidFill>
                  <a:srgbClr val="000000"/>
                </a:solidFill>
                <a:uFill>
                  <a:solidFill>
                    <a:srgbClr val="FFFFFF"/>
                  </a:solidFill>
                </a:uFill>
                <a:latin typeface="Literata" pitchFamily="2" charset="0"/>
              </a:rPr>
              <a:t> Estas funciones son enunciativas mas no limitativas.</a:t>
            </a:r>
          </a:p>
          <a:p>
            <a:pPr marL="1440" algn="just">
              <a:lnSpc>
                <a:spcPct val="100000"/>
              </a:lnSpc>
            </a:pPr>
            <a:endParaRPr lang="es-MX" sz="1600" spc="-1" dirty="0">
              <a:solidFill>
                <a:srgbClr val="000000"/>
              </a:solidFill>
              <a:uFill>
                <a:solidFill>
                  <a:srgbClr val="FFFFFF"/>
                </a:solidFill>
              </a:uFill>
              <a:latin typeface="Literata" pitchFamily="2" charset="0"/>
            </a:endParaRPr>
          </a:p>
        </p:txBody>
      </p:sp>
      <p:graphicFrame>
        <p:nvGraphicFramePr>
          <p:cNvPr id="7" name="Table 5"/>
          <p:cNvGraphicFramePr/>
          <p:nvPr>
            <p:extLst>
              <p:ext uri="{D42A27DB-BD31-4B8C-83A1-F6EECF244321}">
                <p14:modId xmlns:p14="http://schemas.microsoft.com/office/powerpoint/2010/main" val="3508307762"/>
              </p:ext>
            </p:extLst>
          </p:nvPr>
        </p:nvGraphicFramePr>
        <p:xfrm>
          <a:off x="1507066" y="7877743"/>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Técnico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smtClean="0">
                          <a:solidFill>
                            <a:srgbClr val="000000"/>
                          </a:solidFill>
                          <a:uFill>
                            <a:solidFill>
                              <a:srgbClr val="FFFFFF"/>
                            </a:solidFill>
                          </a:uFill>
                          <a:latin typeface="Literata" pitchFamily="2" charset="0"/>
                        </a:rPr>
                        <a:t>Mayra</a:t>
                      </a:r>
                      <a:r>
                        <a:rPr lang="es-MX" sz="1700" b="0" strike="noStrike" spc="-1" baseline="0" dirty="0" smtClean="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60"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206084084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0" y="0"/>
            <a:ext cx="1335140" cy="9144793"/>
          </a:xfrm>
          <a:prstGeom prst="rect">
            <a:avLst/>
          </a:prstGeom>
        </p:spPr>
      </p:pic>
      <p:sp>
        <p:nvSpPr>
          <p:cNvPr id="15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56" name="CustomShape 4"/>
          <p:cNvSpPr/>
          <p:nvPr/>
        </p:nvSpPr>
        <p:spPr>
          <a:xfrm>
            <a:off x="1524000" y="829680"/>
            <a:ext cx="5145088" cy="7009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pc="-1" dirty="0">
                <a:solidFill>
                  <a:srgbClr val="000000"/>
                </a:solidFill>
                <a:uFill>
                  <a:solidFill>
                    <a:srgbClr val="FFFFFF"/>
                  </a:solidFill>
                </a:uFill>
                <a:latin typeface="Literata" pitchFamily="2" charset="0"/>
              </a:rPr>
              <a:t>AUXILIAR DE MANTENIMIENTO</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a:solidFill>
                  <a:srgbClr val="000000"/>
                </a:solidFill>
                <a:uFill>
                  <a:solidFill>
                    <a:srgbClr val="FFFFFF"/>
                  </a:solidFill>
                </a:uFill>
                <a:latin typeface="Literata" pitchFamily="2" charset="0"/>
                <a:ea typeface="DejaVu Sans"/>
              </a:rPr>
              <a:t>OBJETIVO</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r>
              <a:rPr lang="es-MX" sz="1700" b="0" strike="noStrike" spc="-1" dirty="0">
                <a:solidFill>
                  <a:srgbClr val="000000"/>
                </a:solidFill>
                <a:uFill>
                  <a:solidFill>
                    <a:srgbClr val="FFFFFF"/>
                  </a:solidFill>
                </a:uFill>
                <a:latin typeface="Literata" pitchFamily="2" charset="0"/>
                <a:ea typeface="DejaVu Sans"/>
              </a:rPr>
              <a:t>  Dar mantenimiento a las oficinas del Consejo </a:t>
            </a:r>
            <a:r>
              <a:rPr lang="es-MX" sz="1700" spc="-1" dirty="0">
                <a:solidFill>
                  <a:srgbClr val="000000"/>
                </a:solidFill>
                <a:uFill>
                  <a:solidFill>
                    <a:srgbClr val="FFFFFF"/>
                  </a:solidFill>
                </a:uFill>
                <a:latin typeface="Literata" pitchFamily="2" charset="0"/>
                <a:ea typeface="DejaVu Sans"/>
              </a:rPr>
              <a:t>E</a:t>
            </a:r>
            <a:r>
              <a:rPr lang="es-MX" sz="1700" b="0" strike="noStrike" spc="-1" dirty="0">
                <a:solidFill>
                  <a:srgbClr val="000000"/>
                </a:solidFill>
                <a:uFill>
                  <a:solidFill>
                    <a:srgbClr val="FFFFFF"/>
                  </a:solidFill>
                </a:uFill>
                <a:latin typeface="Literata" pitchFamily="2" charset="0"/>
                <a:ea typeface="DejaVu Sans"/>
              </a:rPr>
              <a:t>statal de Población y brindar a poyo a las áreas  que la integran.</a:t>
            </a:r>
            <a:endParaRPr lang="es-MX" sz="17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r>
              <a:rPr lang="es-MX" sz="1700" b="1" i="1" strike="noStrike" spc="-1" dirty="0">
                <a:solidFill>
                  <a:srgbClr val="000000"/>
                </a:solidFill>
                <a:uFill>
                  <a:solidFill>
                    <a:srgbClr val="FFFFFF"/>
                  </a:solidFill>
                </a:uFill>
                <a:latin typeface="Literata" pitchFamily="2" charset="0"/>
                <a:ea typeface="DejaVu Sans"/>
              </a:rPr>
              <a:t>FUNCIONES</a:t>
            </a:r>
            <a:endParaRPr lang="es-MX" sz="1700" b="0" strike="noStrike" spc="-1" dirty="0">
              <a:solidFill>
                <a:srgbClr val="000000"/>
              </a:solidFill>
              <a:uFill>
                <a:solidFill>
                  <a:srgbClr val="FFFFFF"/>
                </a:solidFill>
              </a:uFill>
              <a:latin typeface="Literata" pitchFamily="2" charset="0"/>
            </a:endParaRPr>
          </a:p>
          <a:p>
            <a:pPr marL="95400" indent="-93960">
              <a:lnSpc>
                <a:spcPct val="100000"/>
              </a:lnSpc>
            </a:pPr>
            <a:endParaRPr lang="es-MX" sz="1700" b="0" strike="noStrike" spc="-1" dirty="0">
              <a:solidFill>
                <a:srgbClr val="000000"/>
              </a:solidFill>
              <a:uFill>
                <a:solidFill>
                  <a:srgbClr val="FFFFFF"/>
                </a:solidFill>
              </a:uFill>
              <a:latin typeface="Literata" pitchFamily="2" charset="0"/>
            </a:endParaRPr>
          </a:p>
          <a:p>
            <a:pPr marL="171450" indent="-171450">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DejaVu Sans"/>
              </a:rPr>
              <a:t>Reparar y  realizar medidas de prevención para el mobiliario y equipo en materia de plomería, electricidad o mantenimiento civil. </a:t>
            </a:r>
          </a:p>
          <a:p>
            <a:pPr marL="171450" indent="-171450">
              <a:buFont typeface="Arial" panose="020B0604020202020204" pitchFamily="34" charset="0"/>
              <a:buChar char="•"/>
            </a:pPr>
            <a:endParaRPr lang="es-MX" sz="1700" spc="-1" dirty="0">
              <a:solidFill>
                <a:srgbClr val="000000"/>
              </a:solidFill>
              <a:uFill>
                <a:solidFill>
                  <a:srgbClr val="FFFFFF"/>
                </a:solidFill>
              </a:uFill>
              <a:latin typeface="Literata" pitchFamily="2" charset="0"/>
              <a:ea typeface="DejaVu Sans"/>
            </a:endParaRPr>
          </a:p>
          <a:p>
            <a:pPr marL="171450" indent="-171450">
              <a:buFont typeface="Arial" panose="020B0604020202020204" pitchFamily="34" charset="0"/>
              <a:buChar char="•"/>
            </a:pPr>
            <a:r>
              <a:rPr lang="es-MX" sz="1700" spc="-1" dirty="0">
                <a:solidFill>
                  <a:srgbClr val="000000"/>
                </a:solidFill>
                <a:uFill>
                  <a:solidFill>
                    <a:srgbClr val="FFFFFF"/>
                  </a:solidFill>
                </a:uFill>
                <a:latin typeface="Literata" pitchFamily="2" charset="0"/>
                <a:ea typeface="DejaVu Sans"/>
              </a:rPr>
              <a:t>Apoyar en labores de oficina en la elaboración de documentos utilizando procesadores de texto como Word u otros</a:t>
            </a:r>
            <a:r>
              <a:rPr lang="es-MX" sz="1700" spc="-1" dirty="0" smtClean="0">
                <a:solidFill>
                  <a:srgbClr val="000000"/>
                </a:solidFill>
                <a:uFill>
                  <a:solidFill>
                    <a:srgbClr val="FFFFFF"/>
                  </a:solidFill>
                </a:uFill>
                <a:latin typeface="Literata" pitchFamily="2" charset="0"/>
                <a:ea typeface="DejaVu Sans"/>
              </a:rPr>
              <a:t>.</a:t>
            </a:r>
          </a:p>
          <a:p>
            <a:pPr marL="1440" algn="just"/>
            <a:endParaRPr lang="es-MX" sz="1700" dirty="0">
              <a:latin typeface="Literata" pitchFamily="2" charset="0"/>
            </a:endParaRPr>
          </a:p>
          <a:p>
            <a:pPr marL="172890" indent="-171450" algn="just">
              <a:buFont typeface="Arial" panose="020B0604020202020204" pitchFamily="34" charset="0"/>
              <a:buChar char="•"/>
            </a:pPr>
            <a:r>
              <a:rPr lang="es-MX" sz="1700" dirty="0">
                <a:latin typeface="Literata" pitchFamily="2" charset="0"/>
              </a:rPr>
              <a:t>Apoyar en instalar equipo y asistir a los ponentes de los eventos diversos que organiza la dependencia. tales como conferencias, talleres, exposiciones entre otros.</a:t>
            </a:r>
          </a:p>
          <a:p>
            <a:pPr marL="172890" indent="-171450" algn="just">
              <a:buFont typeface="Arial" panose="020B0604020202020204" pitchFamily="34" charset="0"/>
              <a:buChar char="•"/>
            </a:pPr>
            <a:endParaRPr lang="es-MX" sz="1700" dirty="0">
              <a:latin typeface="Literata" pitchFamily="2" charset="0"/>
            </a:endParaRPr>
          </a:p>
          <a:p>
            <a:pPr marL="172890" indent="-171450" algn="just">
              <a:buFont typeface="Arial" panose="020B0604020202020204" pitchFamily="34" charset="0"/>
              <a:buChar char="•"/>
            </a:pPr>
            <a:r>
              <a:rPr lang="es-MX" sz="1700" dirty="0">
                <a:latin typeface="Literata" pitchFamily="2" charset="0"/>
              </a:rPr>
              <a:t>Colaborar en la distribución y/o entrega de oficios y documentos a diversas dependencias .</a:t>
            </a:r>
          </a:p>
          <a:p>
            <a:pPr marL="172890" indent="-171450" algn="just">
              <a:buFont typeface="Arial" panose="020B0604020202020204" pitchFamily="34" charset="0"/>
              <a:buChar char="•"/>
            </a:pPr>
            <a:endParaRPr lang="es-MX" sz="1700" dirty="0">
              <a:latin typeface="Literata" pitchFamily="2" charset="0"/>
            </a:endParaRPr>
          </a:p>
          <a:p>
            <a:pPr marL="172890" indent="-171450" algn="just">
              <a:buFont typeface="Arial" panose="020B0604020202020204" pitchFamily="34" charset="0"/>
              <a:buChar char="•"/>
            </a:pPr>
            <a:r>
              <a:rPr lang="es-MX" sz="1700" dirty="0">
                <a:latin typeface="Literata" pitchFamily="2" charset="0"/>
              </a:rPr>
              <a:t>Apoyar en el traslado de personal o equipo, en los vehículos oficiales.</a:t>
            </a:r>
          </a:p>
          <a:p>
            <a:pPr marL="1440" algn="just"/>
            <a:endParaRPr lang="es-MX" sz="1700" strike="sngStrike" dirty="0">
              <a:solidFill>
                <a:srgbClr val="FF0000"/>
              </a:solidFill>
              <a:latin typeface="Literata" pitchFamily="2" charset="0"/>
            </a:endParaRPr>
          </a:p>
          <a:p>
            <a:pPr marL="172890" indent="-171450" algn="just">
              <a:buFont typeface="Arial" panose="020B0604020202020204" pitchFamily="34" charset="0"/>
              <a:buChar char="•"/>
            </a:pPr>
            <a:r>
              <a:rPr lang="es-MX" sz="1700" dirty="0">
                <a:latin typeface="Literata" pitchFamily="2" charset="0"/>
              </a:rPr>
              <a:t>Estas funciones son enunciativas no </a:t>
            </a:r>
            <a:r>
              <a:rPr lang="es-MX" sz="1700" dirty="0" smtClean="0">
                <a:latin typeface="Literata" pitchFamily="2" charset="0"/>
              </a:rPr>
              <a:t>limitativas.</a:t>
            </a:r>
            <a:endParaRPr lang="es-MX" sz="1700" dirty="0">
              <a:latin typeface="Literata" pitchFamily="2" charset="0"/>
            </a:endParaRPr>
          </a:p>
          <a:p>
            <a:pPr marL="172890" indent="-171450" algn="just">
              <a:buFont typeface="Arial" panose="020B0604020202020204" pitchFamily="34" charset="0"/>
              <a:buChar char="•"/>
            </a:pPr>
            <a:endParaRPr lang="es-MX" sz="1700" dirty="0">
              <a:latin typeface="Literata" pitchFamily="2" charset="0"/>
            </a:endParaRPr>
          </a:p>
          <a:p>
            <a:pPr marL="1440" algn="just"/>
            <a:endParaRPr lang="es-MX" sz="1700" dirty="0">
              <a:latin typeface="Literata" pitchFamily="2" charset="0"/>
            </a:endParaRPr>
          </a:p>
          <a:p>
            <a:pPr marL="172890" indent="-171450" algn="just">
              <a:buFont typeface="Arial" panose="020B0604020202020204" pitchFamily="34" charset="0"/>
              <a:buChar char="•"/>
            </a:pPr>
            <a:endParaRPr lang="es-MX" sz="1600" dirty="0">
              <a:latin typeface="Literata" pitchFamily="2" charset="0"/>
            </a:endParaRPr>
          </a:p>
          <a:p>
            <a:pPr marL="95400" indent="-93960" algn="just"/>
            <a:endParaRPr lang="es-MX" sz="1600" spc="-1" dirty="0">
              <a:solidFill>
                <a:srgbClr val="000000"/>
              </a:solidFill>
              <a:uFill>
                <a:solidFill>
                  <a:srgbClr val="FFFFFF"/>
                </a:solidFill>
              </a:uFill>
              <a:latin typeface="Literata" pitchFamily="2" charset="0"/>
              <a:ea typeface="DejaVu Sans"/>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a:p>
            <a:pPr marL="95400" indent="-93960" algn="just">
              <a:lnSpc>
                <a:spcPct val="100000"/>
              </a:lnSpc>
            </a:pPr>
            <a:endParaRPr lang="es-MX" sz="1200" b="0" strike="noStrike" spc="-1" dirty="0">
              <a:solidFill>
                <a:srgbClr val="000000"/>
              </a:solidFill>
              <a:uFill>
                <a:solidFill>
                  <a:srgbClr val="FFFFFF"/>
                </a:solidFill>
              </a:uFill>
              <a:latin typeface="Literata" pitchFamily="2" charset="0"/>
            </a:endParaRPr>
          </a:p>
        </p:txBody>
      </p:sp>
      <p:graphicFrame>
        <p:nvGraphicFramePr>
          <p:cNvPr id="19" name="Table 5"/>
          <p:cNvGraphicFramePr/>
          <p:nvPr>
            <p:extLst>
              <p:ext uri="{D42A27DB-BD31-4B8C-83A1-F6EECF244321}">
                <p14:modId xmlns:p14="http://schemas.microsoft.com/office/powerpoint/2010/main" val="994037635"/>
              </p:ext>
            </p:extLst>
          </p:nvPr>
        </p:nvGraphicFramePr>
        <p:xfrm>
          <a:off x="1513080" y="7839600"/>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ea typeface="Calibri"/>
                        </a:rPr>
                        <a:t>Miguel Ángel</a:t>
                      </a:r>
                      <a:r>
                        <a:rPr lang="es-MX" sz="1700" b="0" strike="noStrike" spc="-1" baseline="0" dirty="0">
                          <a:solidFill>
                            <a:srgbClr val="000000"/>
                          </a:solidFill>
                          <a:uFill>
                            <a:solidFill>
                              <a:srgbClr val="FFFFFF"/>
                            </a:solidFill>
                          </a:uFill>
                          <a:latin typeface="Literata" pitchFamily="2" charset="0"/>
                          <a:ea typeface="Calibri"/>
                        </a:rPr>
                        <a:t> Herrera Rodríguez</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5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121540954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335140" cy="9144793"/>
          </a:xfrm>
          <a:prstGeom prst="rect">
            <a:avLst/>
          </a:prstGeom>
        </p:spPr>
      </p:pic>
      <p:sp>
        <p:nvSpPr>
          <p:cNvPr id="14"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6" name="CustomShape 4"/>
          <p:cNvSpPr/>
          <p:nvPr/>
        </p:nvSpPr>
        <p:spPr>
          <a:xfrm>
            <a:off x="1335140" y="769038"/>
            <a:ext cx="5333948" cy="663082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ct val="100000"/>
              </a:lnSpc>
            </a:pPr>
            <a:r>
              <a:rPr lang="es-MX" sz="1700" b="1" i="1" spc="-1" dirty="0">
                <a:uFill>
                  <a:solidFill>
                    <a:srgbClr val="FFFFFF"/>
                  </a:solidFill>
                </a:uFill>
                <a:latin typeface="Literata" pitchFamily="2" charset="0"/>
              </a:rPr>
              <a:t>ANÁLISIS  DE DATOS.</a:t>
            </a:r>
            <a:endParaRPr lang="es-MX" sz="1700" b="1" i="1" strike="noStrike" spc="-1" dirty="0">
              <a:solidFill>
                <a:srgbClr val="000000"/>
              </a:solidFill>
              <a:uFill>
                <a:solidFill>
                  <a:srgbClr val="FFFFFF"/>
                </a:solidFill>
              </a:uFill>
              <a:latin typeface="Literata" pitchFamily="2" charset="0"/>
              <a:ea typeface="DejaVu Sans"/>
            </a:endParaRPr>
          </a:p>
          <a:p>
            <a:pPr marL="95400" indent="-93960">
              <a:lnSpc>
                <a:spcPct val="100000"/>
              </a:lnSpc>
            </a:pPr>
            <a:r>
              <a:rPr lang="es-MX" sz="1700" b="1" i="1" strike="noStrike" spc="-1" dirty="0">
                <a:solidFill>
                  <a:srgbClr val="000000"/>
                </a:solidFill>
                <a:uFill>
                  <a:solidFill>
                    <a:srgbClr val="FFFFFF"/>
                  </a:solidFill>
                </a:uFill>
                <a:latin typeface="Literata" pitchFamily="2" charset="0"/>
                <a:ea typeface="DejaVu Sans"/>
              </a:rPr>
              <a:t>OBJETIVO</a:t>
            </a:r>
            <a:endParaRPr lang="es-MX" sz="1700" spc="-1" dirty="0">
              <a:solidFill>
                <a:srgbClr val="000000"/>
              </a:solidFill>
              <a:uFill>
                <a:solidFill>
                  <a:srgbClr val="FFFFFF"/>
                </a:solidFill>
              </a:uFill>
              <a:latin typeface="Literata" pitchFamily="2" charset="0"/>
            </a:endParaRPr>
          </a:p>
          <a:p>
            <a:pPr marL="95400" indent="-93960" algn="just">
              <a:lnSpc>
                <a:spcPct val="100000"/>
              </a:lnSpc>
            </a:pPr>
            <a:endParaRPr lang="es-MX" sz="1700" b="0" strike="noStrike" spc="-1" dirty="0">
              <a:solidFill>
                <a:srgbClr val="FF0000"/>
              </a:solidFill>
              <a:uFill>
                <a:solidFill>
                  <a:srgbClr val="FFFFFF"/>
                </a:solidFill>
              </a:uFill>
              <a:latin typeface="Literata" pitchFamily="2" charset="0"/>
            </a:endParaRPr>
          </a:p>
          <a:p>
            <a:pPr marL="95400" indent="-93960" algn="just">
              <a:lnSpc>
                <a:spcPct val="100000"/>
              </a:lnSpc>
            </a:pPr>
            <a:r>
              <a:rPr lang="es-MX" sz="1700" spc="-1" dirty="0">
                <a:uFill>
                  <a:solidFill>
                    <a:srgbClr val="FFFFFF"/>
                  </a:solidFill>
                </a:uFill>
                <a:latin typeface="Literata" pitchFamily="2" charset="0"/>
              </a:rPr>
              <a:t>  Generar, analizar e interpretar estadísticas e indicadores económicos, sociales y demográficos. Así como contribuir al fortalecimiento de las capacidades de las diversas dependencias de la administración pública estatal, especialmente las vinculadas con el área de planeación. Ello con el fin de aportar elementos para la adecuada toma de decisiones en política pública.</a:t>
            </a:r>
          </a:p>
          <a:p>
            <a:pPr marL="95400" indent="-93960" algn="just">
              <a:lnSpc>
                <a:spcPct val="100000"/>
              </a:lnSpc>
            </a:pPr>
            <a:endParaRPr lang="es-MX" sz="1700" b="0" strike="noStrike" spc="-1" dirty="0">
              <a:solidFill>
                <a:srgbClr val="FF0000"/>
              </a:solidFill>
              <a:uFill>
                <a:solidFill>
                  <a:srgbClr val="FFFFFF"/>
                </a:solidFill>
              </a:uFill>
              <a:latin typeface="Literata" pitchFamily="2" charset="0"/>
            </a:endParaRPr>
          </a:p>
          <a:p>
            <a:pPr marL="95400" indent="-93960" algn="just">
              <a:lnSpc>
                <a:spcPct val="100000"/>
              </a:lnSpc>
            </a:pPr>
            <a:r>
              <a:rPr lang="es-MX" sz="1700" b="1" i="1" strike="noStrike" spc="-1" dirty="0">
                <a:uFill>
                  <a:solidFill>
                    <a:srgbClr val="FFFFFF"/>
                  </a:solidFill>
                </a:uFill>
                <a:latin typeface="Literata" pitchFamily="2" charset="0"/>
                <a:ea typeface="DejaVu Sans"/>
              </a:rPr>
              <a:t>FUNCIONES</a:t>
            </a:r>
            <a:endParaRPr lang="es-MX" sz="1700" spc="-1" dirty="0">
              <a:uFill>
                <a:solidFill>
                  <a:srgbClr val="FFFFFF"/>
                </a:solidFill>
              </a:uFill>
              <a:latin typeface="Literata" pitchFamily="2" charset="0"/>
            </a:endParaRPr>
          </a:p>
          <a:p>
            <a:pPr marL="95400" indent="-93960" algn="just">
              <a:lnSpc>
                <a:spcPct val="100000"/>
              </a:lnSpc>
            </a:pPr>
            <a:endParaRPr lang="es-MX" sz="1700" b="0" strike="noStrike" spc="-1" dirty="0">
              <a:solidFill>
                <a:srgbClr val="FF0000"/>
              </a:solidFill>
              <a:uFill>
                <a:solidFill>
                  <a:srgbClr val="FFFFFF"/>
                </a:solidFill>
              </a:uFill>
              <a:latin typeface="Literata" pitchFamily="2" charset="0"/>
            </a:endParaRPr>
          </a:p>
          <a:p>
            <a:pPr marL="172890" indent="-171450" algn="just">
              <a:lnSpc>
                <a:spcPct val="100000"/>
              </a:lnSpc>
              <a:buFont typeface="Arial" panose="020B0604020202020204" pitchFamily="34" charset="0"/>
              <a:buChar char="•"/>
            </a:pPr>
            <a:r>
              <a:rPr lang="es-ES" sz="1700" spc="-1" dirty="0">
                <a:uFill>
                  <a:solidFill>
                    <a:srgbClr val="FFFFFF"/>
                  </a:solidFill>
                </a:uFill>
                <a:latin typeface="Literata" pitchFamily="2" charset="0"/>
              </a:rPr>
              <a:t>Generación y/o actualización de diagnósticos demográficos y procesamiento  de información estadística  que se considere estratégica para el programa operativo anual (POA)  de la dependencia, así como para los programas de otras dependencias e instituciones del sector publico o académico. </a:t>
            </a:r>
          </a:p>
          <a:p>
            <a:pPr marL="1440" algn="just">
              <a:lnSpc>
                <a:spcPct val="100000"/>
              </a:lnSpc>
            </a:pPr>
            <a:endParaRPr lang="es-ES" sz="1700" spc="-1" dirty="0">
              <a:uFill>
                <a:solidFill>
                  <a:srgbClr val="FFFFFF"/>
                </a:solidFill>
              </a:uFill>
              <a:latin typeface="Literata" pitchFamily="2" charset="0"/>
            </a:endParaRPr>
          </a:p>
          <a:p>
            <a:pPr marL="172890" indent="-171450" algn="just">
              <a:buFont typeface="Arial" panose="020B0604020202020204" pitchFamily="34" charset="0"/>
              <a:buChar char="•"/>
            </a:pPr>
            <a:r>
              <a:rPr lang="es-ES" sz="1700" dirty="0">
                <a:solidFill>
                  <a:prstClr val="black"/>
                </a:solidFill>
                <a:latin typeface="Literata" pitchFamily="2" charset="0"/>
              </a:rPr>
              <a:t>Participar como enlace oficial del programa de datos abiertos de gobierno del estado, fungiendo como administrador de la página de datos abiertos mediante la elaboración y actualización periódica de conjuntos de datos trabajados personalmente y por otras áreas de la dependencia, de acuerdo a los requerimientos técnicos del formato de bases de datos abiertos</a:t>
            </a:r>
            <a:r>
              <a:rPr lang="es-ES" sz="1700" dirty="0" smtClean="0">
                <a:solidFill>
                  <a:prstClr val="black"/>
                </a:solidFill>
                <a:latin typeface="Literata" pitchFamily="2" charset="0"/>
              </a:rPr>
              <a:t>.</a:t>
            </a:r>
            <a:endParaRPr lang="es-MX" sz="1700" spc="-1" dirty="0" smtClean="0">
              <a:solidFill>
                <a:srgbClr val="000000"/>
              </a:solidFill>
              <a:uFill>
                <a:solidFill>
                  <a:srgbClr val="FFFFFF"/>
                </a:solidFill>
              </a:uFill>
              <a:latin typeface="Literata" pitchFamily="2" charset="0"/>
            </a:endParaRPr>
          </a:p>
          <a:p>
            <a:pPr marL="1440" algn="just">
              <a:lnSpc>
                <a:spcPct val="100000"/>
              </a:lnSpc>
            </a:pPr>
            <a:endParaRPr lang="es-ES" sz="1700" spc="-1" dirty="0">
              <a:solidFill>
                <a:srgbClr val="000000"/>
              </a:solidFill>
              <a:uFill>
                <a:solidFill>
                  <a:srgbClr val="FFFFFF"/>
                </a:solidFill>
              </a:uFill>
              <a:latin typeface="Literata" pitchFamily="2" charset="0"/>
            </a:endParaRPr>
          </a:p>
          <a:p>
            <a:pPr marL="172890" indent="-171450" algn="just">
              <a:lnSpc>
                <a:spcPct val="100000"/>
              </a:lnSpc>
              <a:buFont typeface="Arial" panose="020B0604020202020204" pitchFamily="34" charset="0"/>
              <a:buChar char="•"/>
            </a:pPr>
            <a:r>
              <a:rPr lang="es-ES" sz="1700" spc="-1" dirty="0">
                <a:solidFill>
                  <a:srgbClr val="000000"/>
                </a:solidFill>
                <a:uFill>
                  <a:solidFill>
                    <a:srgbClr val="FFFFFF"/>
                  </a:solidFill>
                </a:uFill>
                <a:latin typeface="Literata" pitchFamily="2" charset="0"/>
              </a:rPr>
              <a:t>Elaborar y actualizar, en coordinación con el área de diseño,  las fichas y cedulas </a:t>
            </a:r>
            <a:r>
              <a:rPr lang="es-ES" sz="1700" spc="-1" dirty="0" smtClean="0">
                <a:solidFill>
                  <a:srgbClr val="000000"/>
                </a:solidFill>
                <a:uFill>
                  <a:solidFill>
                    <a:srgbClr val="FFFFFF"/>
                  </a:solidFill>
                </a:uFill>
                <a:latin typeface="Literata" pitchFamily="2" charset="0"/>
              </a:rPr>
              <a:t>infografías  </a:t>
            </a:r>
            <a:r>
              <a:rPr lang="es-ES" sz="1700" spc="-1" dirty="0">
                <a:solidFill>
                  <a:srgbClr val="000000"/>
                </a:solidFill>
                <a:uFill>
                  <a:solidFill>
                    <a:srgbClr val="FFFFFF"/>
                  </a:solidFill>
                </a:uFill>
                <a:latin typeface="Literata" pitchFamily="2" charset="0"/>
              </a:rPr>
              <a:t>municipales, que contienen información sociodemográfica de los </a:t>
            </a:r>
            <a:r>
              <a:rPr lang="es-ES" sz="1700" spc="-1" dirty="0" smtClean="0">
                <a:solidFill>
                  <a:srgbClr val="000000"/>
                </a:solidFill>
                <a:uFill>
                  <a:solidFill>
                    <a:srgbClr val="FFFFFF"/>
                  </a:solidFill>
                </a:uFill>
                <a:latin typeface="Literata" pitchFamily="2" charset="0"/>
              </a:rPr>
              <a:t>59 </a:t>
            </a:r>
            <a:r>
              <a:rPr lang="es-ES" sz="1700" spc="-1" dirty="0">
                <a:solidFill>
                  <a:srgbClr val="000000"/>
                </a:solidFill>
                <a:uFill>
                  <a:solidFill>
                    <a:srgbClr val="FFFFFF"/>
                  </a:solidFill>
                </a:uFill>
                <a:latin typeface="Literata" pitchFamily="2" charset="0"/>
              </a:rPr>
              <a:t>municipios del estado, así como de la entidad misma y que brindan indicadores  sobre la situación sociodemográfica  a nivel municipal</a:t>
            </a:r>
            <a:r>
              <a:rPr lang="es-ES" sz="1700" spc="-1" dirty="0" smtClean="0">
                <a:solidFill>
                  <a:srgbClr val="000000"/>
                </a:solidFill>
                <a:uFill>
                  <a:solidFill>
                    <a:srgbClr val="FFFFFF"/>
                  </a:solidFill>
                </a:uFill>
                <a:latin typeface="Literata" pitchFamily="2" charset="0"/>
              </a:rPr>
              <a:t>.</a:t>
            </a:r>
            <a:endParaRPr lang="es-ES" sz="1700" spc="-1" dirty="0">
              <a:solidFill>
                <a:srgbClr val="000000"/>
              </a:solidFill>
              <a:uFill>
                <a:solidFill>
                  <a:srgbClr val="FFFFFF"/>
                </a:solidFill>
              </a:uFill>
              <a:latin typeface="Literata" pitchFamily="2" charset="0"/>
            </a:endParaRPr>
          </a:p>
          <a:p>
            <a:pPr marL="1440" algn="just"/>
            <a:endParaRPr lang="es-ES" sz="1200" spc="-1" dirty="0">
              <a:uFill>
                <a:solidFill>
                  <a:srgbClr val="FFFFFF"/>
                </a:solidFill>
              </a:uFill>
              <a:latin typeface="Literata" pitchFamily="2" charset="0"/>
            </a:endParaRPr>
          </a:p>
          <a:p>
            <a:pPr algn="just"/>
            <a:endParaRPr lang="es-ES_tradnl" sz="1200" dirty="0">
              <a:latin typeface="Literata" pitchFamily="2" charset="0"/>
            </a:endParaRPr>
          </a:p>
          <a:p>
            <a:pPr marL="358775" indent="-88900" algn="just">
              <a:lnSpc>
                <a:spcPct val="100000"/>
              </a:lnSpc>
              <a:buFont typeface="Arial" panose="020B0604020202020204" pitchFamily="34" charset="0"/>
              <a:buChar char="•"/>
            </a:pPr>
            <a:endParaRPr lang="es-MX" sz="1200" b="0" strike="noStrike" spc="-1" dirty="0">
              <a:solidFill>
                <a:srgbClr val="FF0000"/>
              </a:solidFill>
              <a:uFill>
                <a:solidFill>
                  <a:srgbClr val="FFFFFF"/>
                </a:solidFill>
              </a:uFill>
              <a:latin typeface="Literata" pitchFamily="2" charset="0"/>
            </a:endParaRPr>
          </a:p>
        </p:txBody>
      </p:sp>
      <p:graphicFrame>
        <p:nvGraphicFramePr>
          <p:cNvPr id="17" name="Table 5"/>
          <p:cNvGraphicFramePr/>
          <p:nvPr>
            <p:extLst>
              <p:ext uri="{D42A27DB-BD31-4B8C-83A1-F6EECF244321}">
                <p14:modId xmlns:p14="http://schemas.microsoft.com/office/powerpoint/2010/main" val="3035276985"/>
              </p:ext>
            </p:extLst>
          </p:nvPr>
        </p:nvGraphicFramePr>
        <p:xfrm>
          <a:off x="1436738" y="7850657"/>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43170">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513372">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Julio Cesar Rodríguez</a:t>
                      </a:r>
                      <a:r>
                        <a:rPr lang="es-MX" sz="1700" b="0" strike="noStrike" spc="-1" baseline="0" dirty="0">
                          <a:solidFill>
                            <a:srgbClr val="000000"/>
                          </a:solidFill>
                          <a:uFill>
                            <a:solidFill>
                              <a:srgbClr val="FFFFFF"/>
                            </a:solidFill>
                          </a:uFill>
                          <a:latin typeface="Literata" pitchFamily="2" charset="0"/>
                        </a:rPr>
                        <a:t> Segura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5"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253023791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1335140" cy="9144793"/>
          </a:xfrm>
          <a:prstGeom prst="rect">
            <a:avLst/>
          </a:prstGeom>
        </p:spPr>
      </p:pic>
      <p:sp>
        <p:nvSpPr>
          <p:cNvPr id="15"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17" name="CustomShape 4"/>
          <p:cNvSpPr/>
          <p:nvPr/>
        </p:nvSpPr>
        <p:spPr>
          <a:xfrm>
            <a:off x="1295103" y="767588"/>
            <a:ext cx="5056200" cy="6564545"/>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r>
              <a:rPr lang="es-MX" sz="1700" b="1" i="1" spc="-1" dirty="0">
                <a:uFill>
                  <a:solidFill>
                    <a:srgbClr val="FFFFFF"/>
                  </a:solidFill>
                </a:uFill>
                <a:latin typeface="Literata" pitchFamily="2" charset="0"/>
              </a:rPr>
              <a:t>ANÁLISIS  DE DATOS</a:t>
            </a:r>
          </a:p>
          <a:p>
            <a:pPr marL="95400" indent="-93960" algn="ctr"/>
            <a:r>
              <a:rPr lang="es-MX" sz="1700" b="1" i="1" strike="noStrike" spc="-1" dirty="0">
                <a:solidFill>
                  <a:srgbClr val="000000"/>
                </a:solidFill>
                <a:uFill>
                  <a:solidFill>
                    <a:srgbClr val="FFFFFF"/>
                  </a:solidFill>
                </a:uFill>
                <a:latin typeface="Literata" pitchFamily="2" charset="0"/>
                <a:ea typeface="DejaVu Sans"/>
              </a:rPr>
              <a:t>(CONTINÚA</a:t>
            </a:r>
            <a:r>
              <a:rPr lang="es-MX" sz="1700" b="1" i="1" strike="noStrike" spc="-1" dirty="0" smtClean="0">
                <a:solidFill>
                  <a:srgbClr val="000000"/>
                </a:solidFill>
                <a:uFill>
                  <a:solidFill>
                    <a:srgbClr val="FFFFFF"/>
                  </a:solidFill>
                </a:uFill>
                <a:latin typeface="Literata" pitchFamily="2" charset="0"/>
                <a:ea typeface="DejaVu Sans"/>
              </a:rPr>
              <a:t>)</a:t>
            </a:r>
          </a:p>
          <a:p>
            <a:pPr marL="95400" indent="-93960" algn="ctr"/>
            <a:endParaRPr lang="es-ES_tradnl" sz="1700" dirty="0">
              <a:latin typeface="Literata" pitchFamily="2" charset="0"/>
            </a:endParaRPr>
          </a:p>
          <a:p>
            <a:pPr marL="172890" indent="-171450" algn="just">
              <a:buFont typeface="Arial" panose="020B0604020202020204" pitchFamily="34" charset="0"/>
              <a:buChar char="•"/>
            </a:pPr>
            <a:r>
              <a:rPr lang="es-MX" sz="1700" spc="-1" dirty="0" smtClean="0">
                <a:solidFill>
                  <a:srgbClr val="000000"/>
                </a:solidFill>
                <a:uFill>
                  <a:solidFill>
                    <a:srgbClr val="FFFFFF"/>
                  </a:solidFill>
                </a:uFill>
                <a:latin typeface="Literata" pitchFamily="2" charset="0"/>
              </a:rPr>
              <a:t>Elaborar </a:t>
            </a:r>
            <a:r>
              <a:rPr lang="es-MX" sz="1700" spc="-1" dirty="0">
                <a:solidFill>
                  <a:srgbClr val="000000"/>
                </a:solidFill>
                <a:uFill>
                  <a:solidFill>
                    <a:srgbClr val="FFFFFF"/>
                  </a:solidFill>
                </a:uFill>
                <a:latin typeface="Literata" pitchFamily="2" charset="0"/>
              </a:rPr>
              <a:t>y actualizar los primeros 10 días de cada mes ante la Comisión Estatal de Garantía de Acceso a la Información Pública  del Estado de San Luis Potosí (CEGAIP)  los formatos pertenecientes al área.</a:t>
            </a:r>
          </a:p>
          <a:p>
            <a:pPr marL="1440" algn="just"/>
            <a:endParaRPr lang="es-MX" sz="1700" spc="-1" dirty="0">
              <a:solidFill>
                <a:srgbClr val="000000"/>
              </a:solidFill>
              <a:uFill>
                <a:solidFill>
                  <a:srgbClr val="FFFFFF"/>
                </a:solidFill>
              </a:uFill>
              <a:latin typeface="Literata" pitchFamily="2" charset="0"/>
            </a:endParaRPr>
          </a:p>
          <a:p>
            <a:pPr marL="172890" indent="-171450" algn="just">
              <a:buFont typeface="Arial" panose="020B0604020202020204" pitchFamily="34" charset="0"/>
              <a:buChar char="•"/>
            </a:pPr>
            <a:r>
              <a:rPr lang="es-MX" sz="1700" spc="-1" dirty="0">
                <a:uFill>
                  <a:solidFill>
                    <a:srgbClr val="FFFFFF"/>
                  </a:solidFill>
                </a:uFill>
                <a:latin typeface="Literata" pitchFamily="2" charset="0"/>
              </a:rPr>
              <a:t>Responder solicitudes de información estadística vinculada a temas, económicos , demográficos y  sociales.</a:t>
            </a:r>
          </a:p>
          <a:p>
            <a:pPr marL="1440" algn="just"/>
            <a:endParaRPr lang="es-ES" sz="1700" spc="-1" dirty="0">
              <a:uFill>
                <a:solidFill>
                  <a:srgbClr val="FFFFFF"/>
                </a:solidFill>
              </a:uFill>
              <a:latin typeface="Literata" pitchFamily="2" charset="0"/>
            </a:endParaRPr>
          </a:p>
          <a:p>
            <a:pPr marL="172890" indent="-171450" algn="just">
              <a:buFont typeface="Arial" panose="020B0604020202020204" pitchFamily="34" charset="0"/>
              <a:buChar char="•"/>
            </a:pPr>
            <a:r>
              <a:rPr lang="es-ES" sz="1700" spc="-1" dirty="0">
                <a:uFill>
                  <a:solidFill>
                    <a:srgbClr val="FFFFFF"/>
                  </a:solidFill>
                </a:uFill>
                <a:latin typeface="Literata" pitchFamily="2" charset="0"/>
              </a:rPr>
              <a:t>Elaborar  documentos y reportes sobre movilidad, migración y arribo de remesas  en el estado de San Luis Potosí.</a:t>
            </a:r>
          </a:p>
          <a:p>
            <a:pPr marL="172890" indent="-171450" algn="just">
              <a:buFont typeface="Arial" panose="020B0604020202020204" pitchFamily="34" charset="0"/>
              <a:buChar char="•"/>
            </a:pPr>
            <a:endParaRPr lang="es-ES" sz="1700" spc="-1" dirty="0">
              <a:uFill>
                <a:solidFill>
                  <a:srgbClr val="FFFFFF"/>
                </a:solidFill>
              </a:uFill>
              <a:latin typeface="Literata" pitchFamily="2" charset="0"/>
            </a:endParaRPr>
          </a:p>
          <a:p>
            <a:pPr marL="172890" indent="-171450" algn="just">
              <a:buFont typeface="Arial" panose="020B0604020202020204" pitchFamily="34" charset="0"/>
              <a:buChar char="•"/>
            </a:pPr>
            <a:r>
              <a:rPr lang="es-ES" sz="1700" spc="-1" dirty="0">
                <a:uFill>
                  <a:solidFill>
                    <a:srgbClr val="FFFFFF"/>
                  </a:solidFill>
                </a:uFill>
                <a:latin typeface="Literata" pitchFamily="2" charset="0"/>
              </a:rPr>
              <a:t>Elaborar  y actualizar el  diagnóstico integral de la Salud Sexual y Reproductiva en el estado de San Luis Potosí, enmarcado en el Programa de Salud Sexual y Reproductiva</a:t>
            </a:r>
            <a:r>
              <a:rPr lang="es-ES" sz="1700" spc="-1" dirty="0" smtClean="0">
                <a:uFill>
                  <a:solidFill>
                    <a:srgbClr val="FFFFFF"/>
                  </a:solidFill>
                </a:uFill>
                <a:latin typeface="Literata" pitchFamily="2" charset="0"/>
              </a:rPr>
              <a:t>.</a:t>
            </a:r>
          </a:p>
          <a:p>
            <a:pPr marL="1440" algn="just"/>
            <a:endParaRPr lang="es-ES" sz="1700" spc="-1" dirty="0" smtClean="0">
              <a:uFill>
                <a:solidFill>
                  <a:srgbClr val="FFFFFF"/>
                </a:solidFill>
              </a:uFill>
              <a:latin typeface="Literata" pitchFamily="2" charset="0"/>
            </a:endParaRPr>
          </a:p>
          <a:p>
            <a:pPr marL="172890" indent="-171450" algn="just">
              <a:buFont typeface="Arial" panose="020B0604020202020204" pitchFamily="34" charset="0"/>
              <a:buChar char="•"/>
            </a:pPr>
            <a:r>
              <a:rPr lang="es-ES" sz="1700" dirty="0">
                <a:latin typeface="Literata" pitchFamily="2" charset="0"/>
              </a:rPr>
              <a:t>Integración de estadísticas, reportes e indicadores oportunos de impacto en relación a las acciones y programas elaborados por el gobierno del estado</a:t>
            </a:r>
            <a:r>
              <a:rPr lang="es-ES" sz="1700" dirty="0" smtClean="0">
                <a:latin typeface="Literata" pitchFamily="2" charset="0"/>
              </a:rPr>
              <a:t>.</a:t>
            </a:r>
          </a:p>
          <a:p>
            <a:pPr algn="just"/>
            <a:endParaRPr lang="es-ES" sz="1700" dirty="0">
              <a:latin typeface="Literata" pitchFamily="2" charset="0"/>
            </a:endParaRPr>
          </a:p>
          <a:p>
            <a:pPr marL="171450" indent="-171450" algn="just">
              <a:buFont typeface="Arial" panose="020B0604020202020204" pitchFamily="34" charset="0"/>
              <a:buChar char="•"/>
            </a:pPr>
            <a:r>
              <a:rPr lang="es-MX" sz="1700" dirty="0">
                <a:latin typeface="Literata" pitchFamily="2" charset="0"/>
              </a:rPr>
              <a:t>Estas funciones son enunciativas mas no limitativas.</a:t>
            </a:r>
            <a:endParaRPr lang="es-MX" sz="1700" spc="-1" dirty="0">
              <a:solidFill>
                <a:srgbClr val="000000"/>
              </a:solidFill>
              <a:uFill>
                <a:solidFill>
                  <a:srgbClr val="FFFFFF"/>
                </a:solidFill>
              </a:uFill>
              <a:latin typeface="Literata" pitchFamily="2" charset="0"/>
            </a:endParaRPr>
          </a:p>
          <a:p>
            <a:pPr marL="171450" indent="-171450" algn="just">
              <a:buFont typeface="Arial" panose="020B0604020202020204" pitchFamily="34" charset="0"/>
              <a:buChar char="•"/>
            </a:pPr>
            <a:endParaRPr lang="es-ES_tradnl" sz="1700" dirty="0">
              <a:latin typeface="Literata" pitchFamily="2" charset="0"/>
            </a:endParaRPr>
          </a:p>
          <a:p>
            <a:pPr marL="0" lvl="1" algn="just">
              <a:buClr>
                <a:srgbClr val="000000"/>
              </a:buClr>
            </a:pPr>
            <a:endParaRPr lang="es-MX" sz="1700" b="0" strike="noStrike" spc="-1" dirty="0">
              <a:solidFill>
                <a:srgbClr val="000000"/>
              </a:solidFill>
              <a:uFill>
                <a:solidFill>
                  <a:srgbClr val="FFFFFF"/>
                </a:solidFill>
              </a:uFill>
              <a:latin typeface="Literata" pitchFamily="2" charset="0"/>
            </a:endParaRPr>
          </a:p>
        </p:txBody>
      </p:sp>
      <p:graphicFrame>
        <p:nvGraphicFramePr>
          <p:cNvPr id="19" name="Table 5"/>
          <p:cNvGraphicFramePr/>
          <p:nvPr>
            <p:extLst>
              <p:ext uri="{D42A27DB-BD31-4B8C-83A1-F6EECF244321}">
                <p14:modId xmlns:p14="http://schemas.microsoft.com/office/powerpoint/2010/main" val="3145560701"/>
              </p:ext>
            </p:extLst>
          </p:nvPr>
        </p:nvGraphicFramePr>
        <p:xfrm>
          <a:off x="1513080" y="7885380"/>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Secretaría Técnica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Julio Cesar Rodríguez</a:t>
                      </a:r>
                      <a:r>
                        <a:rPr lang="es-MX" sz="1700" b="0" strike="noStrike" spc="-1" baseline="0" dirty="0">
                          <a:solidFill>
                            <a:srgbClr val="000000"/>
                          </a:solidFill>
                          <a:uFill>
                            <a:solidFill>
                              <a:srgbClr val="FFFFFF"/>
                            </a:solidFill>
                          </a:uFill>
                          <a:latin typeface="Literata" pitchFamily="2" charset="0"/>
                        </a:rPr>
                        <a:t> Segura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16"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324283223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0" y="0"/>
            <a:ext cx="1335140" cy="9144793"/>
          </a:xfrm>
          <a:prstGeom prst="rect">
            <a:avLst/>
          </a:prstGeom>
        </p:spPr>
      </p:pic>
      <p:sp>
        <p:nvSpPr>
          <p:cNvPr id="5"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7" name="CustomShape 4"/>
          <p:cNvSpPr/>
          <p:nvPr/>
        </p:nvSpPr>
        <p:spPr>
          <a:xfrm>
            <a:off x="1335140" y="766440"/>
            <a:ext cx="5265318" cy="712879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r>
              <a:rPr lang="es-MX" sz="1700" b="1" i="1" spc="-1" dirty="0">
                <a:uFill>
                  <a:solidFill>
                    <a:srgbClr val="FFFFFF"/>
                  </a:solidFill>
                </a:uFill>
                <a:latin typeface="Literata" pitchFamily="2" charset="0"/>
              </a:rPr>
              <a:t>DESARROLLO DE ANÁLISIS Y ESTUDIOS EN LOS TEMAS </a:t>
            </a:r>
            <a:endParaRPr lang="es-MX" sz="1700" b="1" i="1" spc="-1" dirty="0" smtClean="0">
              <a:uFill>
                <a:solidFill>
                  <a:srgbClr val="FFFFFF"/>
                </a:solidFill>
              </a:uFill>
              <a:latin typeface="Literata" pitchFamily="2" charset="0"/>
            </a:endParaRPr>
          </a:p>
          <a:p>
            <a:pPr marL="95400" indent="-93960" algn="ctr"/>
            <a:r>
              <a:rPr lang="es-MX" sz="1700" b="1" i="1" spc="-1" dirty="0" smtClean="0">
                <a:uFill>
                  <a:solidFill>
                    <a:srgbClr val="FFFFFF"/>
                  </a:solidFill>
                </a:uFill>
                <a:latin typeface="Literata" pitchFamily="2" charset="0"/>
              </a:rPr>
              <a:t>POBLACIONALES </a:t>
            </a:r>
          </a:p>
          <a:p>
            <a:pPr marL="95400" indent="-93960" algn="ctr"/>
            <a:endParaRPr lang="es-MX" sz="1700" b="1" i="1" spc="-1" dirty="0">
              <a:uFill>
                <a:solidFill>
                  <a:srgbClr val="FFFFFF"/>
                </a:solidFill>
              </a:uFill>
              <a:latin typeface="Literata" pitchFamily="2" charset="0"/>
            </a:endParaRPr>
          </a:p>
          <a:p>
            <a:pPr marL="95400" indent="-93960"/>
            <a:r>
              <a:rPr lang="es-MX" sz="1700" b="1" i="1" strike="noStrike" spc="-1" dirty="0">
                <a:solidFill>
                  <a:srgbClr val="000000"/>
                </a:solidFill>
                <a:uFill>
                  <a:solidFill>
                    <a:srgbClr val="FFFFFF"/>
                  </a:solidFill>
                </a:uFill>
                <a:latin typeface="Literata" pitchFamily="2" charset="0"/>
                <a:ea typeface="DejaVu Sans"/>
              </a:rPr>
              <a:t>OBJETIVO</a:t>
            </a:r>
            <a:endParaRPr lang="es-MX" sz="1700" spc="-1" dirty="0">
              <a:solidFill>
                <a:srgbClr val="000000"/>
              </a:solidFill>
              <a:uFill>
                <a:solidFill>
                  <a:srgbClr val="FFFFFF"/>
                </a:solidFill>
              </a:uFill>
              <a:latin typeface="Literata" pitchFamily="2" charset="0"/>
            </a:endParaRPr>
          </a:p>
          <a:p>
            <a:pPr marL="95400" indent="-93960" algn="just"/>
            <a:endParaRPr lang="es-MX" sz="1700" b="0" strike="noStrike" spc="-1" dirty="0">
              <a:solidFill>
                <a:srgbClr val="FF0000"/>
              </a:solidFill>
              <a:uFill>
                <a:solidFill>
                  <a:srgbClr val="FFFFFF"/>
                </a:solidFill>
              </a:uFill>
              <a:latin typeface="Literata" pitchFamily="2" charset="0"/>
            </a:endParaRPr>
          </a:p>
          <a:p>
            <a:pPr marL="95400" indent="-93960" algn="just"/>
            <a:r>
              <a:rPr lang="es-MX" sz="1700" b="0" strike="noStrike" spc="-1" dirty="0">
                <a:solidFill>
                  <a:srgbClr val="FF0000"/>
                </a:solidFill>
                <a:uFill>
                  <a:solidFill>
                    <a:srgbClr val="FFFFFF"/>
                  </a:solidFill>
                </a:uFill>
                <a:latin typeface="Literata" pitchFamily="2" charset="0"/>
                <a:ea typeface="DejaVu Sans"/>
              </a:rPr>
              <a:t> </a:t>
            </a:r>
            <a:r>
              <a:rPr lang="es-MX" sz="1700" spc="-1" dirty="0">
                <a:uFill>
                  <a:solidFill>
                    <a:srgbClr val="FFFFFF"/>
                  </a:solidFill>
                </a:uFill>
                <a:latin typeface="Literata" pitchFamily="2" charset="0"/>
                <a:cs typeface="Arial" panose="020B0604020202020204" pitchFamily="34" charset="0"/>
              </a:rPr>
              <a:t>Desempeñar funciones técnicas especializadas a fin de generar información precisa y de calidad para el Consejo Estatal de Población, mediante minería de datos haciendo uso de software y hardware especializado.</a:t>
            </a:r>
          </a:p>
          <a:p>
            <a:pPr marL="95400" indent="-93960" algn="just"/>
            <a:endParaRPr lang="es-MX" sz="1700" b="0" strike="noStrike" spc="-1" dirty="0">
              <a:solidFill>
                <a:srgbClr val="FF0000"/>
              </a:solidFill>
              <a:uFill>
                <a:solidFill>
                  <a:srgbClr val="FFFFFF"/>
                </a:solidFill>
              </a:uFill>
              <a:latin typeface="Literata" pitchFamily="2" charset="0"/>
            </a:endParaRPr>
          </a:p>
          <a:p>
            <a:pPr marL="95400" indent="-93960" algn="just"/>
            <a:r>
              <a:rPr lang="es-MX" sz="1700" b="1" i="1" strike="noStrike" spc="-1" dirty="0">
                <a:uFill>
                  <a:solidFill>
                    <a:srgbClr val="FFFFFF"/>
                  </a:solidFill>
                </a:uFill>
                <a:latin typeface="Literata" pitchFamily="2" charset="0"/>
                <a:ea typeface="DejaVu Sans"/>
              </a:rPr>
              <a:t>FUNCIONES</a:t>
            </a:r>
            <a:endParaRPr lang="es-MX" sz="1700" spc="-1" dirty="0">
              <a:uFill>
                <a:solidFill>
                  <a:srgbClr val="FFFFFF"/>
                </a:solidFill>
              </a:uFill>
              <a:latin typeface="Literata" pitchFamily="2" charset="0"/>
            </a:endParaRPr>
          </a:p>
          <a:p>
            <a:pPr marL="182563" indent="-180975" algn="just">
              <a:buFont typeface="Wingdings" pitchFamily="2" charset="2"/>
              <a:buChar char="§"/>
            </a:pPr>
            <a:endParaRPr lang="es-MX" sz="1700" dirty="0">
              <a:latin typeface="Literata" pitchFamily="2" charset="0"/>
            </a:endParaRPr>
          </a:p>
          <a:p>
            <a:pPr marL="171450" lvl="0" indent="-171450" algn="just">
              <a:buFont typeface="Arial" panose="020B0604020202020204" pitchFamily="34" charset="0"/>
              <a:buChar char="•"/>
            </a:pPr>
            <a:r>
              <a:rPr lang="es-MX" sz="1700" dirty="0">
                <a:latin typeface="Literata" pitchFamily="2" charset="0"/>
                <a:ea typeface="Times New Roman" panose="02020603050405020304" pitchFamily="18" charset="0"/>
                <a:cs typeface="Arial" panose="020B0604020202020204" pitchFamily="34" charset="0"/>
              </a:rPr>
              <a:t>Elaborar  los siguientes documentos de análisis en materia de empleo, salarios, inflación, actividad económica y población.</a:t>
            </a:r>
          </a:p>
          <a:p>
            <a:pPr marL="171450" lvl="0" indent="-171450" algn="just">
              <a:buFont typeface="Arial" panose="020B0604020202020204" pitchFamily="34" charset="0"/>
              <a:buChar char="•"/>
            </a:pPr>
            <a:endParaRPr lang="es-MX" sz="1700" dirty="0">
              <a:latin typeface="Literata" pitchFamily="2" charset="0"/>
              <a:ea typeface="Times New Roman" panose="02020603050405020304" pitchFamily="18" charset="0"/>
              <a:cs typeface="Arial" panose="020B0604020202020204" pitchFamily="34" charset="0"/>
            </a:endParaRPr>
          </a:p>
          <a:p>
            <a:pPr marL="171450" lvl="0" indent="-171450" algn="just">
              <a:buFont typeface="Arial" panose="020B0604020202020204" pitchFamily="34" charset="0"/>
              <a:buChar char="•"/>
            </a:pPr>
            <a:r>
              <a:rPr lang="es-MX" sz="1700" dirty="0">
                <a:latin typeface="Literata" pitchFamily="2" charset="0"/>
                <a:ea typeface="Times New Roman" panose="02020603050405020304" pitchFamily="18" charset="0"/>
                <a:cs typeface="Arial" panose="020B0604020202020204" pitchFamily="34" charset="0"/>
              </a:rPr>
              <a:t>Análisis del índice de desarrollo humano a nivel municipal , estatal y nacional.</a:t>
            </a:r>
          </a:p>
          <a:p>
            <a:pPr marL="171450" lvl="0" indent="-171450" algn="just">
              <a:buFont typeface="Arial" panose="020B0604020202020204" pitchFamily="34" charset="0"/>
              <a:buChar char="•"/>
            </a:pPr>
            <a:endParaRPr lang="es-MX" sz="1700" i="1" dirty="0">
              <a:latin typeface="Literata" pitchFamily="2" charset="0"/>
              <a:ea typeface="Times New Roman" panose="02020603050405020304" pitchFamily="18" charset="0"/>
              <a:cs typeface="Arial" panose="020B0604020202020204" pitchFamily="34" charset="0"/>
            </a:endParaRPr>
          </a:p>
          <a:p>
            <a:pPr marL="171450" indent="-171450" algn="just">
              <a:buFont typeface="Arial" panose="020B0604020202020204" pitchFamily="34" charset="0"/>
              <a:buChar char="•"/>
            </a:pPr>
            <a:r>
              <a:rPr lang="es-MX" sz="1700" dirty="0">
                <a:latin typeface="Literata" pitchFamily="2" charset="0"/>
                <a:ea typeface="Times New Roman" panose="02020603050405020304" pitchFamily="18" charset="0"/>
                <a:cs typeface="Arial" panose="020B0604020202020204" pitchFamily="34" charset="0"/>
              </a:rPr>
              <a:t>Análisis de los deciles y percentiles de Ingreso, nacional y para las entidades federativas.</a:t>
            </a:r>
          </a:p>
          <a:p>
            <a:pPr algn="just"/>
            <a:endParaRPr lang="es-MX" sz="1700" dirty="0">
              <a:latin typeface="Literata" pitchFamily="2" charset="0"/>
              <a:ea typeface="Times New Roman" panose="02020603050405020304" pitchFamily="18" charset="0"/>
              <a:cs typeface="Arial" panose="020B0604020202020204" pitchFamily="34" charset="0"/>
            </a:endParaRPr>
          </a:p>
          <a:p>
            <a:pPr marL="171450" indent="-171450" algn="just">
              <a:buFont typeface="Arial" panose="020B0604020202020204" pitchFamily="34" charset="0"/>
              <a:buChar char="•"/>
            </a:pPr>
            <a:r>
              <a:rPr lang="es-MX" sz="1700" dirty="0">
                <a:solidFill>
                  <a:srgbClr val="333333"/>
                </a:solidFill>
                <a:latin typeface="Literata" pitchFamily="2" charset="0"/>
                <a:ea typeface="Calibri" panose="020F0502020204030204" pitchFamily="34" charset="0"/>
                <a:cs typeface="Arial" panose="020B0604020202020204" pitchFamily="34" charset="0"/>
              </a:rPr>
              <a:t>Llevar a cabo trabajos técnicos a fin de construir los indicadores específicos y más recientes de la Agenda 2030 para el estado de San Luis Potosí.</a:t>
            </a:r>
          </a:p>
          <a:p>
            <a:pPr marL="171450" indent="-171450" algn="just">
              <a:buFont typeface="Arial" panose="020B0604020202020204" pitchFamily="34" charset="0"/>
              <a:buChar char="•"/>
            </a:pPr>
            <a:endParaRPr lang="es-MX" sz="1700" dirty="0">
              <a:solidFill>
                <a:srgbClr val="333333"/>
              </a:solidFill>
              <a:latin typeface="Literata" pitchFamily="2" charset="0"/>
              <a:ea typeface="Calibri" panose="020F0502020204030204" pitchFamily="34" charset="0"/>
              <a:cs typeface="Arial" panose="020B0604020202020204" pitchFamily="34" charset="0"/>
            </a:endParaRPr>
          </a:p>
          <a:p>
            <a:pPr marL="171450" indent="-171450" algn="just">
              <a:buFont typeface="Arial" panose="020B0604020202020204" pitchFamily="34" charset="0"/>
              <a:buChar char="•"/>
            </a:pPr>
            <a:r>
              <a:rPr lang="es-MX" sz="1700" dirty="0">
                <a:solidFill>
                  <a:srgbClr val="333333"/>
                </a:solidFill>
                <a:latin typeface="Literata" pitchFamily="2" charset="0"/>
                <a:ea typeface="Calibri" panose="020F0502020204030204" pitchFamily="34" charset="0"/>
                <a:cs typeface="Arial" panose="020B0604020202020204" pitchFamily="34" charset="0"/>
              </a:rPr>
              <a:t>Contribuir con información técnica en  el desarrollo y aplicación de acciones específicas de política pública tendientes a cumplir con los objetivos enmarcados en La Agenda 2030.</a:t>
            </a:r>
          </a:p>
          <a:p>
            <a:pPr algn="just"/>
            <a:endParaRPr lang="es-MX" sz="1600" dirty="0">
              <a:latin typeface="Literata" pitchFamily="2" charset="0"/>
              <a:cs typeface="Arial" panose="020B0604020202020204" pitchFamily="34" charset="0"/>
            </a:endParaRPr>
          </a:p>
          <a:p>
            <a:pPr algn="just"/>
            <a:endParaRPr lang="es-MX" sz="1600" dirty="0">
              <a:latin typeface="Literata" pitchFamily="2" charset="0"/>
              <a:cs typeface="Arial" panose="020B0604020202020204" pitchFamily="34" charset="0"/>
            </a:endParaRPr>
          </a:p>
          <a:p>
            <a:pPr marL="1588" algn="just">
              <a:lnSpc>
                <a:spcPts val="1300"/>
              </a:lnSpc>
            </a:pPr>
            <a:endParaRPr lang="es-MX" sz="1600" spc="-1" dirty="0">
              <a:uFill>
                <a:solidFill>
                  <a:srgbClr val="FFFFFF"/>
                </a:solidFill>
              </a:uFill>
              <a:latin typeface="Literata" pitchFamily="2" charset="0"/>
              <a:cs typeface="Arial" panose="020B0604020202020204" pitchFamily="34" charset="0"/>
            </a:endParaRPr>
          </a:p>
          <a:p>
            <a:pPr algn="just">
              <a:lnSpc>
                <a:spcPct val="105000"/>
              </a:lnSpc>
            </a:pPr>
            <a:endParaRPr lang="es-MX" sz="1200" dirty="0">
              <a:latin typeface="Literata" pitchFamily="2" charset="0"/>
              <a:ea typeface="Times New Roman" panose="02020603050405020304" pitchFamily="18" charset="0"/>
              <a:cs typeface="Arial" panose="020B0604020202020204" pitchFamily="34" charset="0"/>
            </a:endParaRPr>
          </a:p>
          <a:p>
            <a:pPr marL="171450" lvl="0" indent="-171450" algn="just">
              <a:lnSpc>
                <a:spcPct val="105000"/>
              </a:lnSpc>
              <a:buFont typeface="Arial" panose="020B0604020202020204" pitchFamily="34" charset="0"/>
              <a:buChar char="•"/>
            </a:pPr>
            <a:endParaRPr lang="es-MX" sz="1200" i="1" dirty="0">
              <a:latin typeface="Literata" pitchFamily="2" charset="0"/>
              <a:ea typeface="Times New Roman" panose="02020603050405020304" pitchFamily="18" charset="0"/>
              <a:cs typeface="Arial" panose="020B0604020202020204" pitchFamily="34" charset="0"/>
            </a:endParaRPr>
          </a:p>
          <a:p>
            <a:pPr marL="171450" lvl="0" indent="-171450" algn="just">
              <a:lnSpc>
                <a:spcPct val="105000"/>
              </a:lnSpc>
              <a:buFont typeface="Arial" panose="020B0604020202020204" pitchFamily="34" charset="0"/>
              <a:buChar char="•"/>
            </a:pPr>
            <a:endParaRPr lang="es-MX" sz="1200" i="1" dirty="0">
              <a:latin typeface="Literata" pitchFamily="2" charset="0"/>
              <a:ea typeface="Times New Roman" panose="02020603050405020304" pitchFamily="18" charset="0"/>
              <a:cs typeface="Arial" panose="020B0604020202020204" pitchFamily="34" charset="0"/>
            </a:endParaRPr>
          </a:p>
          <a:p>
            <a:pPr marL="171450" lvl="0" indent="-171450" algn="just">
              <a:lnSpc>
                <a:spcPct val="105000"/>
              </a:lnSpc>
              <a:buFont typeface="Arial" panose="020B0604020202020204" pitchFamily="34" charset="0"/>
              <a:buChar char="•"/>
            </a:pPr>
            <a:endParaRPr lang="es-MX" sz="1200" i="1" dirty="0">
              <a:latin typeface="Literata" pitchFamily="2" charset="0"/>
              <a:ea typeface="Times New Roman" panose="02020603050405020304" pitchFamily="18" charset="0"/>
              <a:cs typeface="Arial" panose="020B0604020202020204" pitchFamily="34" charset="0"/>
            </a:endParaRPr>
          </a:p>
        </p:txBody>
      </p:sp>
      <p:graphicFrame>
        <p:nvGraphicFramePr>
          <p:cNvPr id="8" name="Table 5"/>
          <p:cNvGraphicFramePr/>
          <p:nvPr>
            <p:extLst>
              <p:ext uri="{D42A27DB-BD31-4B8C-83A1-F6EECF244321}">
                <p14:modId xmlns:p14="http://schemas.microsoft.com/office/powerpoint/2010/main" val="2892667238"/>
              </p:ext>
            </p:extLst>
          </p:nvPr>
        </p:nvGraphicFramePr>
        <p:xfrm>
          <a:off x="1335140" y="7752665"/>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Técnico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Agustín</a:t>
                      </a:r>
                      <a:r>
                        <a:rPr lang="es-MX" sz="1700" b="0" strike="noStrike" spc="-1" baseline="0" dirty="0">
                          <a:solidFill>
                            <a:srgbClr val="000000"/>
                          </a:solidFill>
                          <a:uFill>
                            <a:solidFill>
                              <a:srgbClr val="FFFFFF"/>
                            </a:solidFill>
                          </a:uFill>
                          <a:latin typeface="Literata" pitchFamily="2" charset="0"/>
                        </a:rPr>
                        <a:t> Aguilar Reséndiz</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6"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159665208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0" y="0"/>
            <a:ext cx="1335140" cy="9144793"/>
          </a:xfrm>
          <a:prstGeom prst="rect">
            <a:avLst/>
          </a:prstGeom>
        </p:spPr>
      </p:pic>
      <p:sp>
        <p:nvSpPr>
          <p:cNvPr id="5"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7" name="CustomShape 4"/>
          <p:cNvSpPr/>
          <p:nvPr/>
        </p:nvSpPr>
        <p:spPr>
          <a:xfrm>
            <a:off x="1436739" y="766440"/>
            <a:ext cx="5031793" cy="712879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ts val="1300"/>
              </a:lnSpc>
            </a:pPr>
            <a:r>
              <a:rPr lang="es-MX" sz="1700" b="1" i="1" spc="-1" dirty="0">
                <a:uFill>
                  <a:solidFill>
                    <a:srgbClr val="FFFFFF"/>
                  </a:solidFill>
                </a:uFill>
                <a:latin typeface="Literata" pitchFamily="2" charset="0"/>
              </a:rPr>
              <a:t>DESARROLLO DE ANÁLISIS Y ESTUDIOS EN LOS TEMAS POBLACIONALES </a:t>
            </a:r>
            <a:endParaRPr lang="es-MX" sz="1700" b="1" i="1" spc="-1" dirty="0" smtClean="0">
              <a:uFill>
                <a:solidFill>
                  <a:srgbClr val="FFFFFF"/>
                </a:solidFill>
              </a:uFill>
              <a:latin typeface="Literata" pitchFamily="2" charset="0"/>
            </a:endParaRPr>
          </a:p>
          <a:p>
            <a:pPr marL="95400" indent="-93960" algn="ctr">
              <a:lnSpc>
                <a:spcPts val="1300"/>
              </a:lnSpc>
            </a:pPr>
            <a:r>
              <a:rPr lang="es-MX" sz="1700" b="1" i="1" spc="-1" dirty="0" smtClean="0">
                <a:uFill>
                  <a:solidFill>
                    <a:srgbClr val="FFFFFF"/>
                  </a:solidFill>
                </a:uFill>
                <a:latin typeface="Literata" pitchFamily="2" charset="0"/>
              </a:rPr>
              <a:t>(CONTINÚA)</a:t>
            </a:r>
          </a:p>
          <a:p>
            <a:pPr algn="just"/>
            <a:endParaRPr lang="es-MX" sz="1700" dirty="0" smtClean="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a:latin typeface="Literata" pitchFamily="2" charset="0"/>
                <a:cs typeface="Arial" panose="020B0604020202020204" pitchFamily="34" charset="0"/>
              </a:rPr>
              <a:t>Generar un Sistema de Seguimiento de los avances respecto del cumplimiento de la Agenda 2030 a través de las acciones de política pública impulsada por el Gobierno del Estado</a:t>
            </a:r>
            <a:r>
              <a:rPr lang="es-MX" sz="1700" dirty="0" smtClean="0">
                <a:latin typeface="Literata" pitchFamily="2" charset="0"/>
                <a:cs typeface="Arial" panose="020B0604020202020204" pitchFamily="34" charset="0"/>
              </a:rPr>
              <a:t>.</a:t>
            </a:r>
          </a:p>
          <a:p>
            <a:pPr algn="just"/>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a:latin typeface="Literata" pitchFamily="2" charset="0"/>
                <a:cs typeface="Arial" panose="020B0604020202020204" pitchFamily="34" charset="0"/>
              </a:rPr>
              <a:t>Generar información técnica en temas poblacionales, económicos, socioeconómicos, laborales, entre otros; en el marco de la instalación de los Consejos Municipales de Población</a:t>
            </a:r>
            <a:r>
              <a:rPr lang="es-MX" sz="1700" dirty="0" smtClean="0">
                <a:latin typeface="Literata" pitchFamily="2" charset="0"/>
                <a:cs typeface="Arial" panose="020B0604020202020204" pitchFamily="34" charset="0"/>
              </a:rPr>
              <a:t>.</a:t>
            </a:r>
          </a:p>
          <a:p>
            <a:pPr algn="just"/>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Generar la información de los gabinetes económico y social en los que el Consejo Estatal de Población participa.</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Elaborar los instrumentos para la formalización y seguimiento de procesos, supervisión, elaboración de informes y seguimiento de autoevaluación.</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Elaborar los análisis para evaluación de políticas públicas.</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Atender solicitudes de información, de análisis técnico y datos estadísticos recibidos por la persona titular de la dependencia.</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Elaborar y actualizar los primeros 10 días de cada mes ante la Comisión Estatal de Garantía de Acceso a la Información Pública del Estado de San Luis Potosí (CEGAIP) los formatos pertenecientes al área.</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algn="just">
              <a:lnSpc>
                <a:spcPct val="105000"/>
              </a:lnSpc>
            </a:pPr>
            <a:endParaRPr lang="es-MX" sz="1200" dirty="0">
              <a:latin typeface="Literata" pitchFamily="2" charset="0"/>
              <a:ea typeface="Times New Roman" panose="02020603050405020304" pitchFamily="18" charset="0"/>
              <a:cs typeface="Arial" panose="020B0604020202020204" pitchFamily="34" charset="0"/>
            </a:endParaRPr>
          </a:p>
          <a:p>
            <a:pPr marL="171450" lvl="0" indent="-171450" algn="just">
              <a:lnSpc>
                <a:spcPct val="105000"/>
              </a:lnSpc>
              <a:buFont typeface="Arial" panose="020B0604020202020204" pitchFamily="34" charset="0"/>
              <a:buChar char="•"/>
            </a:pPr>
            <a:endParaRPr lang="es-MX" sz="1200" i="1" dirty="0">
              <a:latin typeface="Literata" pitchFamily="2" charset="0"/>
              <a:ea typeface="Times New Roman" panose="02020603050405020304" pitchFamily="18" charset="0"/>
              <a:cs typeface="Arial" panose="020B0604020202020204" pitchFamily="34" charset="0"/>
            </a:endParaRPr>
          </a:p>
          <a:p>
            <a:pPr marL="171450" lvl="0" indent="-171450" algn="just">
              <a:lnSpc>
                <a:spcPct val="105000"/>
              </a:lnSpc>
              <a:buFont typeface="Arial" panose="020B0604020202020204" pitchFamily="34" charset="0"/>
              <a:buChar char="•"/>
            </a:pPr>
            <a:endParaRPr lang="es-MX" sz="1200" i="1" dirty="0">
              <a:latin typeface="Literata" pitchFamily="2" charset="0"/>
              <a:ea typeface="Times New Roman" panose="02020603050405020304" pitchFamily="18" charset="0"/>
              <a:cs typeface="Arial" panose="020B0604020202020204" pitchFamily="34" charset="0"/>
            </a:endParaRPr>
          </a:p>
          <a:p>
            <a:pPr marL="171450" lvl="0" indent="-171450" algn="just">
              <a:lnSpc>
                <a:spcPct val="105000"/>
              </a:lnSpc>
              <a:buFont typeface="Arial" panose="020B0604020202020204" pitchFamily="34" charset="0"/>
              <a:buChar char="•"/>
            </a:pPr>
            <a:endParaRPr lang="es-MX" sz="1200" i="1" dirty="0">
              <a:latin typeface="Literata" pitchFamily="2" charset="0"/>
              <a:ea typeface="Times New Roman" panose="02020603050405020304" pitchFamily="18" charset="0"/>
              <a:cs typeface="Arial" panose="020B0604020202020204" pitchFamily="34" charset="0"/>
            </a:endParaRPr>
          </a:p>
        </p:txBody>
      </p:sp>
      <p:graphicFrame>
        <p:nvGraphicFramePr>
          <p:cNvPr id="8" name="Table 5"/>
          <p:cNvGraphicFramePr/>
          <p:nvPr>
            <p:extLst>
              <p:ext uri="{D42A27DB-BD31-4B8C-83A1-F6EECF244321}">
                <p14:modId xmlns:p14="http://schemas.microsoft.com/office/powerpoint/2010/main" val="1668743569"/>
              </p:ext>
            </p:extLst>
          </p:nvPr>
        </p:nvGraphicFramePr>
        <p:xfrm>
          <a:off x="1457485" y="7895232"/>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Técnico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Agustín</a:t>
                      </a:r>
                      <a:r>
                        <a:rPr lang="es-MX" sz="1700" b="0" strike="noStrike" spc="-1" baseline="0" dirty="0">
                          <a:solidFill>
                            <a:srgbClr val="000000"/>
                          </a:solidFill>
                          <a:uFill>
                            <a:solidFill>
                              <a:srgbClr val="FFFFFF"/>
                            </a:solidFill>
                          </a:uFill>
                          <a:latin typeface="Literata" pitchFamily="2" charset="0"/>
                        </a:rPr>
                        <a:t> Aguilar Reséndiz</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6"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388997579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0" y="0"/>
            <a:ext cx="1335140" cy="9144793"/>
          </a:xfrm>
          <a:prstGeom prst="rect">
            <a:avLst/>
          </a:prstGeom>
        </p:spPr>
      </p:pic>
      <p:sp>
        <p:nvSpPr>
          <p:cNvPr id="5"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7" name="CustomShape 4"/>
          <p:cNvSpPr/>
          <p:nvPr/>
        </p:nvSpPr>
        <p:spPr>
          <a:xfrm>
            <a:off x="1490134" y="766440"/>
            <a:ext cx="4991791" cy="6735027"/>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95400" indent="-93960" algn="ctr">
              <a:lnSpc>
                <a:spcPts val="1300"/>
              </a:lnSpc>
            </a:pPr>
            <a:r>
              <a:rPr lang="es-MX" sz="1700" b="1" i="1" spc="-1" dirty="0">
                <a:uFill>
                  <a:solidFill>
                    <a:srgbClr val="FFFFFF"/>
                  </a:solidFill>
                </a:uFill>
                <a:latin typeface="Literata" pitchFamily="2" charset="0"/>
              </a:rPr>
              <a:t>DESARROLLO DE ANÁLISIS Y ESTUDIOS EN LOS TEMAS POBLACIONALES </a:t>
            </a:r>
            <a:endParaRPr lang="es-MX" sz="1700" b="1" i="1" spc="-1" dirty="0" smtClean="0">
              <a:uFill>
                <a:solidFill>
                  <a:srgbClr val="FFFFFF"/>
                </a:solidFill>
              </a:uFill>
              <a:latin typeface="Literata" pitchFamily="2" charset="0"/>
            </a:endParaRPr>
          </a:p>
          <a:p>
            <a:pPr marL="95400" indent="-93960" algn="ctr">
              <a:lnSpc>
                <a:spcPts val="1300"/>
              </a:lnSpc>
            </a:pPr>
            <a:r>
              <a:rPr lang="es-MX" sz="1700" b="1" i="1" spc="-1" dirty="0" smtClean="0">
                <a:uFill>
                  <a:solidFill>
                    <a:srgbClr val="FFFFFF"/>
                  </a:solidFill>
                </a:uFill>
                <a:latin typeface="Literata" pitchFamily="2" charset="0"/>
              </a:rPr>
              <a:t>(CONTINÚA)</a:t>
            </a:r>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Realizar </a:t>
            </a:r>
            <a:r>
              <a:rPr lang="es-MX" sz="1700" dirty="0">
                <a:latin typeface="Literata" pitchFamily="2" charset="0"/>
                <a:cs typeface="Arial" panose="020B0604020202020204" pitchFamily="34" charset="0"/>
              </a:rPr>
              <a:t>análisis del diseño de encuestas, muestreo poblacional, sondeos, estimaciones de </a:t>
            </a:r>
            <a:r>
              <a:rPr lang="es-MX" sz="1700" dirty="0" smtClean="0">
                <a:latin typeface="Literata" pitchFamily="2" charset="0"/>
                <a:cs typeface="Arial" panose="020B0604020202020204" pitchFamily="34" charset="0"/>
              </a:rPr>
              <a:t>ponderadores.</a:t>
            </a:r>
          </a:p>
          <a:p>
            <a:pPr marL="171450" indent="-171450" algn="just">
              <a:buFont typeface="Arial" panose="020B0604020202020204" pitchFamily="34" charset="0"/>
              <a:buChar char="•"/>
            </a:pPr>
            <a:endParaRPr lang="es-MX" sz="1700" dirty="0" smtClean="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Realizar </a:t>
            </a:r>
            <a:r>
              <a:rPr lang="es-MX" sz="1700" dirty="0">
                <a:latin typeface="Literata" pitchFamily="2" charset="0"/>
                <a:cs typeface="Arial" panose="020B0604020202020204" pitchFamily="34" charset="0"/>
              </a:rPr>
              <a:t>análisis estadísticos aplicados mediante el uso de distintos programas especializados</a:t>
            </a:r>
            <a:r>
              <a:rPr lang="es-MX" sz="1700" dirty="0" smtClean="0">
                <a:latin typeface="Literata" pitchFamily="2" charset="0"/>
                <a:cs typeface="Arial" panose="020B0604020202020204" pitchFamily="34" charset="0"/>
              </a:rPr>
              <a:t>.</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a:latin typeface="Literata" pitchFamily="2" charset="0"/>
                <a:cs typeface="Arial" panose="020B0604020202020204" pitchFamily="34" charset="0"/>
              </a:rPr>
              <a:t>Realizar análisis de sistemas de información geográfico aplicado, utilizando herramientas como mapa digital de México de INEGI , Q-</a:t>
            </a:r>
            <a:r>
              <a:rPr lang="es-MX" sz="1700" dirty="0" err="1">
                <a:latin typeface="Literata" pitchFamily="2" charset="0"/>
                <a:cs typeface="Arial" panose="020B0604020202020204" pitchFamily="34" charset="0"/>
              </a:rPr>
              <a:t>GSI</a:t>
            </a:r>
            <a:r>
              <a:rPr lang="es-MX" sz="1700" dirty="0">
                <a:latin typeface="Literata" pitchFamily="2" charset="0"/>
                <a:cs typeface="Arial" panose="020B0604020202020204" pitchFamily="34" charset="0"/>
              </a:rPr>
              <a:t>, entre otros</a:t>
            </a:r>
            <a:r>
              <a:rPr lang="es-MX" sz="1700" dirty="0" smtClean="0">
                <a:latin typeface="Literata" pitchFamily="2" charset="0"/>
                <a:cs typeface="Arial" panose="020B0604020202020204" pitchFamily="34" charset="0"/>
              </a:rPr>
              <a:t>.</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Desarrollar e implementar cursos, talleres y exposiciones en temas poblacionales, laborales, socioeconómicos, económicos de pobreza y carencias sociales, matemáticos, de manejo y desarrollo de bases de datos, elaboración de proyectos cartográficos.</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Desarrollar proyectos cartográficos, sistemas de información geográfica (</a:t>
            </a:r>
            <a:r>
              <a:rPr lang="es-MX" sz="1700" dirty="0" err="1" smtClean="0">
                <a:latin typeface="Literata" pitchFamily="2" charset="0"/>
                <a:cs typeface="Arial" panose="020B0604020202020204" pitchFamily="34" charset="0"/>
              </a:rPr>
              <a:t>sig</a:t>
            </a:r>
            <a:r>
              <a:rPr lang="es-MX" sz="1700" dirty="0" smtClean="0">
                <a:latin typeface="Literata" pitchFamily="2" charset="0"/>
                <a:cs typeface="Arial" panose="020B0604020202020204" pitchFamily="34" charset="0"/>
              </a:rPr>
              <a:t>), mapas temáticos </a:t>
            </a:r>
            <a:r>
              <a:rPr lang="es-MX" sz="1700" dirty="0" err="1" smtClean="0">
                <a:latin typeface="Literata" pitchFamily="2" charset="0"/>
                <a:cs typeface="Arial" panose="020B0604020202020204" pitchFamily="34" charset="0"/>
              </a:rPr>
              <a:t>georefernciados</a:t>
            </a:r>
            <a:r>
              <a:rPr lang="es-MX" sz="1700" dirty="0" smtClean="0">
                <a:latin typeface="Literata" pitchFamily="2" charset="0"/>
                <a:cs typeface="Arial" panose="020B0604020202020204" pitchFamily="34" charset="0"/>
              </a:rPr>
              <a:t> en temas poblacionales, laborales, económicos, de pobreza y carencias sociales y socioeconómicos hasta nivel de área </a:t>
            </a:r>
            <a:r>
              <a:rPr lang="es-MX" sz="1700" dirty="0" err="1" smtClean="0">
                <a:latin typeface="Literata" pitchFamily="2" charset="0"/>
                <a:cs typeface="Arial" panose="020B0604020202020204" pitchFamily="34" charset="0"/>
              </a:rPr>
              <a:t>geoestadística</a:t>
            </a:r>
            <a:r>
              <a:rPr lang="es-MX" sz="1700" dirty="0" smtClean="0">
                <a:latin typeface="Literata" pitchFamily="2" charset="0"/>
                <a:cs typeface="Arial" panose="020B0604020202020204" pitchFamily="34" charset="0"/>
              </a:rPr>
              <a:t> básica (</a:t>
            </a:r>
            <a:r>
              <a:rPr lang="es-MX" sz="1700" dirty="0" err="1" smtClean="0">
                <a:latin typeface="Literata" pitchFamily="2" charset="0"/>
                <a:cs typeface="Arial" panose="020B0604020202020204" pitchFamily="34" charset="0"/>
              </a:rPr>
              <a:t>Ageb</a:t>
            </a:r>
            <a:r>
              <a:rPr lang="es-MX" sz="1700" dirty="0" smtClean="0">
                <a:latin typeface="Literata" pitchFamily="2" charset="0"/>
                <a:cs typeface="Arial" panose="020B0604020202020204" pitchFamily="34" charset="0"/>
              </a:rPr>
              <a:t>) y manzana urbana y localidad rural.</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marL="171450" indent="-171450" algn="just">
              <a:buFont typeface="Arial" panose="020B0604020202020204" pitchFamily="34" charset="0"/>
              <a:buChar char="•"/>
            </a:pPr>
            <a:r>
              <a:rPr lang="es-MX" sz="1700" dirty="0" smtClean="0">
                <a:latin typeface="Literata" pitchFamily="2" charset="0"/>
                <a:cs typeface="Arial" panose="020B0604020202020204" pitchFamily="34" charset="0"/>
              </a:rPr>
              <a:t>Estas funciones son enunciativas mas no limitativas.</a:t>
            </a:r>
          </a:p>
          <a:p>
            <a:pPr marL="171450" indent="-171450" algn="just">
              <a:buFont typeface="Arial" panose="020B0604020202020204" pitchFamily="34" charset="0"/>
              <a:buChar char="•"/>
            </a:pPr>
            <a:endParaRPr lang="es-MX" sz="1700" dirty="0">
              <a:latin typeface="Literata" pitchFamily="2" charset="0"/>
              <a:cs typeface="Arial" panose="020B0604020202020204" pitchFamily="34" charset="0"/>
            </a:endParaRPr>
          </a:p>
          <a:p>
            <a:pPr algn="just"/>
            <a:endParaRPr lang="es-MX" sz="1700" dirty="0">
              <a:latin typeface="Literata" pitchFamily="2" charset="0"/>
              <a:cs typeface="Arial" panose="020B0604020202020204" pitchFamily="34" charset="0"/>
            </a:endParaRPr>
          </a:p>
          <a:p>
            <a:pPr marL="1588" algn="just">
              <a:lnSpc>
                <a:spcPts val="1300"/>
              </a:lnSpc>
            </a:pPr>
            <a:endParaRPr lang="es-MX" sz="1700" spc="-1" dirty="0">
              <a:uFill>
                <a:solidFill>
                  <a:srgbClr val="FFFFFF"/>
                </a:solidFill>
              </a:uFill>
              <a:latin typeface="Literata" pitchFamily="2" charset="0"/>
              <a:cs typeface="Arial" panose="020B0604020202020204" pitchFamily="34" charset="0"/>
            </a:endParaRPr>
          </a:p>
          <a:p>
            <a:pPr algn="just">
              <a:lnSpc>
                <a:spcPct val="105000"/>
              </a:lnSpc>
            </a:pPr>
            <a:endParaRPr lang="es-MX" sz="1600" dirty="0">
              <a:latin typeface="Literata" pitchFamily="2" charset="0"/>
              <a:ea typeface="Times New Roman" panose="02020603050405020304" pitchFamily="18" charset="0"/>
              <a:cs typeface="Arial" panose="020B0604020202020204" pitchFamily="34" charset="0"/>
            </a:endParaRPr>
          </a:p>
          <a:p>
            <a:pPr marL="171450" lvl="0" indent="-171450" algn="just">
              <a:lnSpc>
                <a:spcPct val="105000"/>
              </a:lnSpc>
              <a:buFont typeface="Arial" panose="020B0604020202020204" pitchFamily="34" charset="0"/>
              <a:buChar char="•"/>
            </a:pPr>
            <a:endParaRPr lang="es-MX" sz="1200" i="1" dirty="0">
              <a:latin typeface="Literata" pitchFamily="2" charset="0"/>
              <a:ea typeface="Times New Roman" panose="02020603050405020304" pitchFamily="18" charset="0"/>
              <a:cs typeface="Arial" panose="020B0604020202020204" pitchFamily="34" charset="0"/>
            </a:endParaRPr>
          </a:p>
          <a:p>
            <a:pPr marL="171450" lvl="0" indent="-171450" algn="just">
              <a:lnSpc>
                <a:spcPct val="105000"/>
              </a:lnSpc>
              <a:buFont typeface="Arial" panose="020B0604020202020204" pitchFamily="34" charset="0"/>
              <a:buChar char="•"/>
            </a:pPr>
            <a:endParaRPr lang="es-MX" sz="1200" i="1" dirty="0">
              <a:latin typeface="Literata" pitchFamily="2" charset="0"/>
              <a:ea typeface="Times New Roman" panose="02020603050405020304" pitchFamily="18" charset="0"/>
              <a:cs typeface="Arial" panose="020B0604020202020204" pitchFamily="34" charset="0"/>
            </a:endParaRPr>
          </a:p>
          <a:p>
            <a:pPr marL="171450" lvl="0" indent="-171450" algn="just">
              <a:lnSpc>
                <a:spcPct val="105000"/>
              </a:lnSpc>
              <a:buFont typeface="Arial" panose="020B0604020202020204" pitchFamily="34" charset="0"/>
              <a:buChar char="•"/>
            </a:pPr>
            <a:endParaRPr lang="es-MX" sz="1200" i="1" dirty="0">
              <a:latin typeface="Literata" pitchFamily="2" charset="0"/>
              <a:ea typeface="Times New Roman" panose="02020603050405020304" pitchFamily="18" charset="0"/>
              <a:cs typeface="Arial" panose="020B0604020202020204" pitchFamily="34" charset="0"/>
            </a:endParaRPr>
          </a:p>
        </p:txBody>
      </p:sp>
      <p:graphicFrame>
        <p:nvGraphicFramePr>
          <p:cNvPr id="8" name="Table 5"/>
          <p:cNvGraphicFramePr/>
          <p:nvPr>
            <p:extLst>
              <p:ext uri="{D42A27DB-BD31-4B8C-83A1-F6EECF244321}">
                <p14:modId xmlns:p14="http://schemas.microsoft.com/office/powerpoint/2010/main" val="2607436098"/>
              </p:ext>
            </p:extLst>
          </p:nvPr>
        </p:nvGraphicFramePr>
        <p:xfrm>
          <a:off x="1513080" y="7759768"/>
          <a:ext cx="5048640" cy="1076706"/>
        </p:xfrm>
        <a:graphic>
          <a:graphicData uri="http://schemas.openxmlformats.org/drawingml/2006/table">
            <a:tbl>
              <a:tblPr/>
              <a:tblGrid>
                <a:gridCol w="2524320">
                  <a:extLst>
                    <a:ext uri="{9D8B030D-6E8A-4147-A177-3AD203B41FA5}">
                      <a16:colId xmlns:a16="http://schemas.microsoft.com/office/drawing/2014/main" xmlns="" val="20000"/>
                    </a:ext>
                  </a:extLst>
                </a:gridCol>
                <a:gridCol w="2524320">
                  <a:extLst>
                    <a:ext uri="{9D8B030D-6E8A-4147-A177-3AD203B41FA5}">
                      <a16:colId xmlns:a16="http://schemas.microsoft.com/office/drawing/2014/main" xmlns="" val="20001"/>
                    </a:ext>
                  </a:extLst>
                </a:gridCol>
              </a:tblGrid>
              <a:tr h="222905">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Responsable</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r>
                        <a:rPr lang="es-MX" sz="1700" b="1" strike="noStrike" spc="-1" dirty="0">
                          <a:solidFill>
                            <a:srgbClr val="000000"/>
                          </a:solidFill>
                          <a:uFill>
                            <a:solidFill>
                              <a:srgbClr val="FFFFFF"/>
                            </a:solidFill>
                          </a:uFill>
                          <a:latin typeface="Literata" pitchFamily="2" charset="0"/>
                          <a:ea typeface="Calibri"/>
                        </a:rPr>
                        <a:t>Secretaria Técnico del COESPO</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0"/>
                  </a:ext>
                </a:extLst>
              </a:tr>
              <a:tr h="619623">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Agustín</a:t>
                      </a:r>
                      <a:r>
                        <a:rPr lang="es-MX" sz="1700" b="0" strike="noStrike" spc="-1" baseline="0" dirty="0">
                          <a:solidFill>
                            <a:srgbClr val="000000"/>
                          </a:solidFill>
                          <a:uFill>
                            <a:solidFill>
                              <a:srgbClr val="FFFFFF"/>
                            </a:solidFill>
                          </a:uFill>
                          <a:latin typeface="Literata" pitchFamily="2" charset="0"/>
                        </a:rPr>
                        <a:t> Aguilar Reséndiz</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15000"/>
                        </a:lnSpc>
                      </a:pPr>
                      <a:endParaRPr lang="es-MX" sz="1700" b="0" strike="noStrike" spc="-1" dirty="0">
                        <a:solidFill>
                          <a:srgbClr val="000000"/>
                        </a:solidFill>
                        <a:uFill>
                          <a:solidFill>
                            <a:srgbClr val="FFFFFF"/>
                          </a:solidFill>
                        </a:uFill>
                        <a:latin typeface="Literata" pitchFamily="2" charset="0"/>
                      </a:endParaRPr>
                    </a:p>
                    <a:p>
                      <a:pPr algn="ctr">
                        <a:lnSpc>
                          <a:spcPct val="115000"/>
                        </a:lnSpc>
                      </a:pPr>
                      <a:r>
                        <a:rPr lang="es-MX" sz="1700" b="0" strike="noStrike" spc="-1" dirty="0">
                          <a:solidFill>
                            <a:srgbClr val="000000"/>
                          </a:solidFill>
                          <a:uFill>
                            <a:solidFill>
                              <a:srgbClr val="FFFFFF"/>
                            </a:solidFill>
                          </a:uFill>
                          <a:latin typeface="Literata" pitchFamily="2" charset="0"/>
                        </a:rPr>
                        <a:t>Mayra</a:t>
                      </a:r>
                      <a:r>
                        <a:rPr lang="es-MX" sz="1700" b="0" strike="noStrike" spc="-1" baseline="0" dirty="0">
                          <a:solidFill>
                            <a:srgbClr val="000000"/>
                          </a:solidFill>
                          <a:uFill>
                            <a:solidFill>
                              <a:srgbClr val="FFFFFF"/>
                            </a:solidFill>
                          </a:uFill>
                          <a:latin typeface="Literata" pitchFamily="2" charset="0"/>
                        </a:rPr>
                        <a:t> Edith Velázquez Loera</a:t>
                      </a:r>
                      <a:endParaRPr lang="es-MX" sz="1700" b="0" strike="noStrike" spc="-1" dirty="0">
                        <a:solidFill>
                          <a:srgbClr val="000000"/>
                        </a:solidFill>
                        <a:uFill>
                          <a:solidFill>
                            <a:srgbClr val="FFFFFF"/>
                          </a:solidFill>
                        </a:uFill>
                        <a:latin typeface="Literata" pitchFamily="2" charset="0"/>
                      </a:endParaRPr>
                    </a:p>
                  </a:txBody>
                  <a:tcPr marL="54720" marR="547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xmlns="" val="10001"/>
                  </a:ext>
                </a:extLst>
              </a:tr>
            </a:tbl>
          </a:graphicData>
        </a:graphic>
      </p:graphicFrame>
      <p:sp>
        <p:nvSpPr>
          <p:cNvPr id="6" name="CustomShape 3"/>
          <p:cNvSpPr/>
          <p:nvPr/>
        </p:nvSpPr>
        <p:spPr>
          <a:xfrm>
            <a:off x="76320" y="633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DESCRIPCIÓN DE FUNCIONES</a:t>
            </a:r>
            <a:endParaRPr lang="es-MX" sz="2800" b="0" strike="noStrike" spc="-1" dirty="0">
              <a:solidFill>
                <a:srgbClr val="000000"/>
              </a:solidFill>
              <a:uFill>
                <a:solidFill>
                  <a:srgbClr val="FFFFFF"/>
                </a:solidFill>
              </a:uFill>
              <a:latin typeface="Literata" pitchFamily="2" charset="0"/>
            </a:endParaRPr>
          </a:p>
        </p:txBody>
      </p:sp>
    </p:spTree>
    <p:extLst>
      <p:ext uri="{BB962C8B-B14F-4D97-AF65-F5344CB8AC3E}">
        <p14:creationId xmlns:p14="http://schemas.microsoft.com/office/powerpoint/2010/main" val="390474948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p:cNvPicPr>
            <a:picLocks noChangeAspect="1"/>
          </p:cNvPicPr>
          <p:nvPr/>
        </p:nvPicPr>
        <p:blipFill>
          <a:blip r:embed="rId3"/>
          <a:stretch>
            <a:fillRect/>
          </a:stretch>
        </p:blipFill>
        <p:spPr>
          <a:xfrm>
            <a:off x="0" y="0"/>
            <a:ext cx="1335140" cy="9144793"/>
          </a:xfrm>
          <a:prstGeom prst="rect">
            <a:avLst/>
          </a:prstGeom>
        </p:spPr>
      </p:pic>
      <p:sp>
        <p:nvSpPr>
          <p:cNvPr id="278" name="Line 2"/>
          <p:cNvSpPr/>
          <p:nvPr/>
        </p:nvSpPr>
        <p:spPr>
          <a:xfrm>
            <a:off x="0" y="520560"/>
            <a:ext cx="6858000" cy="360"/>
          </a:xfrm>
          <a:prstGeom prst="line">
            <a:avLst/>
          </a:prstGeom>
          <a:ln w="381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79" name="CustomShape 3"/>
          <p:cNvSpPr/>
          <p:nvPr/>
        </p:nvSpPr>
        <p:spPr>
          <a:xfrm>
            <a:off x="1377000" y="665640"/>
            <a:ext cx="5056200" cy="2157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MX" b="1" i="1" strike="noStrike" spc="-1" dirty="0">
                <a:solidFill>
                  <a:srgbClr val="000000"/>
                </a:solidFill>
                <a:uFill>
                  <a:solidFill>
                    <a:srgbClr val="FFFFFF"/>
                  </a:solidFill>
                </a:uFill>
                <a:latin typeface="Literata" pitchFamily="2" charset="0"/>
                <a:ea typeface="DejaVu Sans"/>
              </a:rPr>
              <a:t>RESPONSABLE DE  LA FORMULACIÓN DEL MANUAL DE ORGANIZACIÓN DEL CONSEJO ESTATAL DE POBLACIÓN</a:t>
            </a:r>
            <a:endParaRPr lang="es-MX" sz="2000" b="0" strike="noStrike" spc="-1" dirty="0">
              <a:solidFill>
                <a:srgbClr val="000000"/>
              </a:solidFill>
              <a:uFill>
                <a:solidFill>
                  <a:srgbClr val="FFFFFF"/>
                </a:solidFill>
              </a:uFill>
              <a:latin typeface="Literata" pitchFamily="2" charset="0"/>
            </a:endParaRPr>
          </a:p>
          <a:p>
            <a:pPr algn="ctr">
              <a:lnSpc>
                <a:spcPct val="100000"/>
              </a:lnSpc>
            </a:pPr>
            <a:endParaRPr lang="es-MX" sz="1800" b="0" strike="noStrike" spc="-1" dirty="0">
              <a:solidFill>
                <a:srgbClr val="000000"/>
              </a:solidFill>
              <a:uFill>
                <a:solidFill>
                  <a:srgbClr val="FFFFFF"/>
                </a:solidFill>
              </a:uFill>
              <a:latin typeface="Literata" pitchFamily="2" charset="0"/>
            </a:endParaRPr>
          </a:p>
          <a:p>
            <a:pPr algn="ctr">
              <a:lnSpc>
                <a:spcPct val="100000"/>
              </a:lnSpc>
            </a:pPr>
            <a:endParaRPr lang="es-MX" sz="1800" b="0" strike="noStrike" spc="-1" dirty="0">
              <a:solidFill>
                <a:srgbClr val="000000"/>
              </a:solidFill>
              <a:uFill>
                <a:solidFill>
                  <a:srgbClr val="FFFFFF"/>
                </a:solidFill>
              </a:uFill>
              <a:latin typeface="Literata" pitchFamily="2" charset="0"/>
            </a:endParaRPr>
          </a:p>
          <a:p>
            <a:pPr algn="ctr">
              <a:lnSpc>
                <a:spcPct val="100000"/>
              </a:lnSpc>
            </a:pPr>
            <a:endParaRPr lang="es-MX" sz="1800" b="0" strike="noStrike" spc="-1" dirty="0">
              <a:solidFill>
                <a:srgbClr val="000000"/>
              </a:solidFill>
              <a:uFill>
                <a:solidFill>
                  <a:srgbClr val="FFFFFF"/>
                </a:solidFill>
              </a:uFill>
              <a:latin typeface="Literata" pitchFamily="2" charset="0"/>
            </a:endParaRPr>
          </a:p>
          <a:p>
            <a:pPr algn="ctr">
              <a:lnSpc>
                <a:spcPct val="100000"/>
              </a:lnSpc>
            </a:pPr>
            <a:endParaRPr lang="es-MX" sz="1800" b="0" strike="noStrike" spc="-1" dirty="0">
              <a:solidFill>
                <a:srgbClr val="000000"/>
              </a:solidFill>
              <a:uFill>
                <a:solidFill>
                  <a:srgbClr val="FFFFFF"/>
                </a:solidFill>
              </a:uFill>
              <a:latin typeface="Literata" pitchFamily="2" charset="0"/>
            </a:endParaRPr>
          </a:p>
          <a:p>
            <a:pPr algn="ctr">
              <a:lnSpc>
                <a:spcPct val="100000"/>
              </a:lnSpc>
            </a:pPr>
            <a:endParaRPr lang="es-MX" sz="1800" b="0" strike="noStrike" spc="-1" dirty="0">
              <a:solidFill>
                <a:srgbClr val="000000"/>
              </a:solidFill>
              <a:uFill>
                <a:solidFill>
                  <a:srgbClr val="FFFFFF"/>
                </a:solidFill>
              </a:uFill>
              <a:latin typeface="Literata" pitchFamily="2" charset="0"/>
            </a:endParaRPr>
          </a:p>
        </p:txBody>
      </p:sp>
      <p:sp>
        <p:nvSpPr>
          <p:cNvPr id="280" name="CustomShape 4"/>
          <p:cNvSpPr/>
          <p:nvPr/>
        </p:nvSpPr>
        <p:spPr>
          <a:xfrm>
            <a:off x="3055320" y="6356880"/>
            <a:ext cx="1368720" cy="3326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b="1" i="1" strike="noStrike" spc="-1" dirty="0">
                <a:solidFill>
                  <a:srgbClr val="000000"/>
                </a:solidFill>
                <a:uFill>
                  <a:solidFill>
                    <a:srgbClr val="FFFFFF"/>
                  </a:solidFill>
                </a:uFill>
                <a:latin typeface="Literata" pitchFamily="2" charset="0"/>
                <a:ea typeface="DejaVu Sans"/>
              </a:rPr>
              <a:t>AUTORIZAN</a:t>
            </a:r>
            <a:endParaRPr lang="es-MX" sz="2000" b="0" strike="noStrike" spc="-1" dirty="0">
              <a:solidFill>
                <a:srgbClr val="000000"/>
              </a:solidFill>
              <a:uFill>
                <a:solidFill>
                  <a:srgbClr val="FFFFFF"/>
                </a:solidFill>
              </a:uFill>
              <a:latin typeface="Literata" pitchFamily="2" charset="0"/>
            </a:endParaRPr>
          </a:p>
        </p:txBody>
      </p:sp>
      <p:sp>
        <p:nvSpPr>
          <p:cNvPr id="281" name="CustomShape 5"/>
          <p:cNvSpPr/>
          <p:nvPr/>
        </p:nvSpPr>
        <p:spPr>
          <a:xfrm>
            <a:off x="4257720" y="7168680"/>
            <a:ext cx="2046600" cy="454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MX" sz="1600" b="1" strike="noStrike" spc="-1" dirty="0">
                <a:solidFill>
                  <a:srgbClr val="000000"/>
                </a:solidFill>
                <a:uFill>
                  <a:solidFill>
                    <a:srgbClr val="FFFFFF"/>
                  </a:solidFill>
                </a:uFill>
                <a:latin typeface="Literata" pitchFamily="2" charset="0"/>
                <a:ea typeface="DejaVu Sans"/>
              </a:rPr>
              <a:t>OFICIAL MAYOR</a:t>
            </a:r>
            <a:endParaRPr lang="es-MX" sz="2400" b="0" strike="noStrike" spc="-1" dirty="0">
              <a:solidFill>
                <a:srgbClr val="000000"/>
              </a:solidFill>
              <a:uFill>
                <a:solidFill>
                  <a:srgbClr val="FFFFFF"/>
                </a:solidFill>
              </a:uFill>
              <a:latin typeface="Literata" pitchFamily="2" charset="0"/>
            </a:endParaRPr>
          </a:p>
          <a:p>
            <a:pPr algn="ctr">
              <a:lnSpc>
                <a:spcPct val="100000"/>
              </a:lnSpc>
            </a:pPr>
            <a:r>
              <a:rPr lang="es-MX" sz="1600" b="1" strike="noStrike" spc="-1" dirty="0">
                <a:solidFill>
                  <a:srgbClr val="000000"/>
                </a:solidFill>
                <a:uFill>
                  <a:solidFill>
                    <a:srgbClr val="FFFFFF"/>
                  </a:solidFill>
                </a:uFill>
                <a:latin typeface="Literata" pitchFamily="2" charset="0"/>
                <a:ea typeface="DejaVu Sans"/>
              </a:rPr>
              <a:t> DEL PODER EJECUTIVO</a:t>
            </a:r>
            <a:endParaRPr lang="es-MX" sz="2400" b="0" strike="noStrike" spc="-1" dirty="0">
              <a:solidFill>
                <a:srgbClr val="000000"/>
              </a:solidFill>
              <a:uFill>
                <a:solidFill>
                  <a:srgbClr val="FFFFFF"/>
                </a:solidFill>
              </a:uFill>
              <a:latin typeface="Literata" pitchFamily="2" charset="0"/>
            </a:endParaRPr>
          </a:p>
        </p:txBody>
      </p:sp>
      <p:sp>
        <p:nvSpPr>
          <p:cNvPr id="282" name="CustomShape 6"/>
          <p:cNvSpPr/>
          <p:nvPr/>
        </p:nvSpPr>
        <p:spPr>
          <a:xfrm>
            <a:off x="3856320" y="8687880"/>
            <a:ext cx="2610720" cy="2718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600" b="1" spc="-1" dirty="0">
                <a:solidFill>
                  <a:srgbClr val="000000"/>
                </a:solidFill>
                <a:uFill>
                  <a:solidFill>
                    <a:srgbClr val="FFFFFF"/>
                  </a:solidFill>
                </a:uFill>
                <a:latin typeface="Literata" pitchFamily="2" charset="0"/>
              </a:rPr>
              <a:t>Noé Lara Enríquez</a:t>
            </a:r>
            <a:endParaRPr lang="es-MX" sz="2400" b="0" strike="noStrike" spc="-1" dirty="0">
              <a:solidFill>
                <a:srgbClr val="000000"/>
              </a:solidFill>
              <a:uFill>
                <a:solidFill>
                  <a:srgbClr val="FFFFFF"/>
                </a:solidFill>
              </a:uFill>
              <a:latin typeface="Literata" pitchFamily="2" charset="0"/>
            </a:endParaRPr>
          </a:p>
        </p:txBody>
      </p:sp>
      <p:sp>
        <p:nvSpPr>
          <p:cNvPr id="283" name="CustomShape 7"/>
          <p:cNvSpPr/>
          <p:nvPr/>
        </p:nvSpPr>
        <p:spPr>
          <a:xfrm>
            <a:off x="2439000" y="4805280"/>
            <a:ext cx="2831760" cy="4543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600" b="1" strike="noStrike" spc="-1" dirty="0" smtClean="0">
                <a:solidFill>
                  <a:srgbClr val="000000"/>
                </a:solidFill>
                <a:uFill>
                  <a:solidFill>
                    <a:srgbClr val="FFFFFF"/>
                  </a:solidFill>
                </a:uFill>
                <a:latin typeface="Literata" pitchFamily="2" charset="0"/>
                <a:ea typeface="DejaVu Sans"/>
              </a:rPr>
              <a:t>Lic. Gloria Elsa Fernández Ángeles</a:t>
            </a:r>
            <a:endParaRPr lang="es-MX" sz="2400" b="0" strike="noStrike" spc="-1" dirty="0">
              <a:solidFill>
                <a:srgbClr val="000000"/>
              </a:solidFill>
              <a:uFill>
                <a:solidFill>
                  <a:srgbClr val="FFFFFF"/>
                </a:solidFill>
              </a:uFill>
              <a:latin typeface="Literata" pitchFamily="2" charset="0"/>
            </a:endParaRPr>
          </a:p>
          <a:p>
            <a:pPr algn="ctr">
              <a:lnSpc>
                <a:spcPct val="100000"/>
              </a:lnSpc>
            </a:pPr>
            <a:r>
              <a:rPr lang="es-MX" sz="1600" b="1" strike="noStrike" spc="-1" dirty="0" smtClean="0">
                <a:solidFill>
                  <a:srgbClr val="000000"/>
                </a:solidFill>
                <a:uFill>
                  <a:solidFill>
                    <a:srgbClr val="FFFFFF"/>
                  </a:solidFill>
                </a:uFill>
                <a:latin typeface="Literata" pitchFamily="2" charset="0"/>
                <a:ea typeface="DejaVu Sans"/>
              </a:rPr>
              <a:t>Encargada de la Dirección </a:t>
            </a:r>
            <a:r>
              <a:rPr lang="es-MX" sz="1600" b="1" strike="noStrike" spc="-1" dirty="0">
                <a:solidFill>
                  <a:srgbClr val="000000"/>
                </a:solidFill>
                <a:uFill>
                  <a:solidFill>
                    <a:srgbClr val="FFFFFF"/>
                  </a:solidFill>
                </a:uFill>
                <a:latin typeface="Literata" pitchFamily="2" charset="0"/>
                <a:ea typeface="DejaVu Sans"/>
              </a:rPr>
              <a:t>de Organización y Métodos </a:t>
            </a:r>
            <a:endParaRPr lang="es-MX" sz="2400" b="0" strike="noStrike" spc="-1" dirty="0">
              <a:solidFill>
                <a:srgbClr val="000000"/>
              </a:solidFill>
              <a:uFill>
                <a:solidFill>
                  <a:srgbClr val="FFFFFF"/>
                </a:solidFill>
              </a:uFill>
              <a:latin typeface="Literata" pitchFamily="2" charset="0"/>
            </a:endParaRPr>
          </a:p>
        </p:txBody>
      </p:sp>
      <p:sp>
        <p:nvSpPr>
          <p:cNvPr id="285" name="Line 9"/>
          <p:cNvSpPr/>
          <p:nvPr/>
        </p:nvSpPr>
        <p:spPr>
          <a:xfrm>
            <a:off x="671400" y="8613000"/>
            <a:ext cx="2685960" cy="360"/>
          </a:xfrm>
          <a:prstGeom prst="line">
            <a:avLst/>
          </a:prstGeom>
          <a:ln w="93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86" name="Line 10"/>
          <p:cNvSpPr/>
          <p:nvPr/>
        </p:nvSpPr>
        <p:spPr>
          <a:xfrm>
            <a:off x="4157640" y="8613000"/>
            <a:ext cx="2496960" cy="360"/>
          </a:xfrm>
          <a:prstGeom prst="line">
            <a:avLst/>
          </a:prstGeom>
          <a:ln w="93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87" name="CustomShape 11"/>
          <p:cNvSpPr/>
          <p:nvPr/>
        </p:nvSpPr>
        <p:spPr>
          <a:xfrm>
            <a:off x="3377160" y="3724200"/>
            <a:ext cx="946440" cy="3326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b="1" i="1" strike="noStrike" spc="-1" dirty="0">
                <a:solidFill>
                  <a:srgbClr val="000000"/>
                </a:solidFill>
                <a:uFill>
                  <a:solidFill>
                    <a:srgbClr val="FFFFFF"/>
                  </a:solidFill>
                </a:uFill>
                <a:latin typeface="Literata" pitchFamily="2" charset="0"/>
                <a:ea typeface="DejaVu Sans"/>
              </a:rPr>
              <a:t>REVISO</a:t>
            </a:r>
            <a:endParaRPr lang="es-MX" sz="2000" b="0" strike="noStrike" spc="-1" dirty="0">
              <a:solidFill>
                <a:srgbClr val="000000"/>
              </a:solidFill>
              <a:uFill>
                <a:solidFill>
                  <a:srgbClr val="FFFFFF"/>
                </a:solidFill>
              </a:uFill>
              <a:latin typeface="Literata" pitchFamily="2" charset="0"/>
            </a:endParaRPr>
          </a:p>
        </p:txBody>
      </p:sp>
      <p:sp>
        <p:nvSpPr>
          <p:cNvPr id="288" name="Line 12"/>
          <p:cNvSpPr/>
          <p:nvPr/>
        </p:nvSpPr>
        <p:spPr>
          <a:xfrm>
            <a:off x="2489400" y="4698720"/>
            <a:ext cx="2744640" cy="360"/>
          </a:xfrm>
          <a:prstGeom prst="line">
            <a:avLst/>
          </a:prstGeom>
          <a:ln w="93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
        <p:nvSpPr>
          <p:cNvPr id="290" name="CustomShape 14"/>
          <p:cNvSpPr/>
          <p:nvPr/>
        </p:nvSpPr>
        <p:spPr>
          <a:xfrm>
            <a:off x="669240" y="7168680"/>
            <a:ext cx="3029760" cy="4543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600" b="1" strike="noStrike" spc="-1" dirty="0">
                <a:solidFill>
                  <a:srgbClr val="000000"/>
                </a:solidFill>
                <a:uFill>
                  <a:solidFill>
                    <a:srgbClr val="FFFFFF"/>
                  </a:solidFill>
                </a:uFill>
                <a:latin typeface="Literata" pitchFamily="2" charset="0"/>
                <a:ea typeface="DejaVu Sans"/>
              </a:rPr>
              <a:t>SECRETARIA TÉCNICA DEL CONSEJO </a:t>
            </a:r>
            <a:endParaRPr lang="es-MX" sz="2400" b="0" strike="noStrike" spc="-1" dirty="0">
              <a:solidFill>
                <a:srgbClr val="000000"/>
              </a:solidFill>
              <a:uFill>
                <a:solidFill>
                  <a:srgbClr val="FFFFFF"/>
                </a:solidFill>
              </a:uFill>
              <a:latin typeface="Literata" pitchFamily="2" charset="0"/>
            </a:endParaRPr>
          </a:p>
          <a:p>
            <a:pPr algn="ctr">
              <a:lnSpc>
                <a:spcPct val="100000"/>
              </a:lnSpc>
            </a:pPr>
            <a:r>
              <a:rPr lang="es-MX" sz="1600" b="1" strike="noStrike" spc="-1" dirty="0">
                <a:solidFill>
                  <a:srgbClr val="000000"/>
                </a:solidFill>
                <a:uFill>
                  <a:solidFill>
                    <a:srgbClr val="FFFFFF"/>
                  </a:solidFill>
                </a:uFill>
                <a:latin typeface="Literata" pitchFamily="2" charset="0"/>
                <a:ea typeface="DejaVu Sans"/>
              </a:rPr>
              <a:t>ESTATAL DE POBLACIÓN</a:t>
            </a:r>
            <a:endParaRPr lang="es-MX" sz="2400" b="0" strike="noStrike" spc="-1" dirty="0">
              <a:solidFill>
                <a:srgbClr val="000000"/>
              </a:solidFill>
              <a:uFill>
                <a:solidFill>
                  <a:srgbClr val="FFFFFF"/>
                </a:solidFill>
              </a:uFill>
              <a:latin typeface="Literata" pitchFamily="2" charset="0"/>
            </a:endParaRPr>
          </a:p>
        </p:txBody>
      </p:sp>
      <p:sp>
        <p:nvSpPr>
          <p:cNvPr id="291" name="CustomShape 15"/>
          <p:cNvSpPr/>
          <p:nvPr/>
        </p:nvSpPr>
        <p:spPr>
          <a:xfrm>
            <a:off x="730080" y="8681400"/>
            <a:ext cx="2729520" cy="2718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600" b="1" spc="-1" dirty="0">
                <a:solidFill>
                  <a:srgbClr val="000000"/>
                </a:solidFill>
                <a:uFill>
                  <a:solidFill>
                    <a:srgbClr val="FFFFFF"/>
                  </a:solidFill>
                </a:uFill>
                <a:latin typeface="Literata" pitchFamily="2" charset="0"/>
              </a:rPr>
              <a:t>Mayra Edith Velázquez Loera</a:t>
            </a:r>
            <a:endParaRPr lang="es-MX" sz="2400" b="0" strike="noStrike" spc="-1" dirty="0">
              <a:solidFill>
                <a:srgbClr val="000000"/>
              </a:solidFill>
              <a:uFill>
                <a:solidFill>
                  <a:srgbClr val="FFFFFF"/>
                </a:solidFill>
              </a:uFill>
              <a:latin typeface="Literata" pitchFamily="2" charset="0"/>
            </a:endParaRPr>
          </a:p>
        </p:txBody>
      </p:sp>
      <p:sp>
        <p:nvSpPr>
          <p:cNvPr id="289" name="CustomShape 13"/>
          <p:cNvSpPr/>
          <p:nvPr/>
        </p:nvSpPr>
        <p:spPr>
          <a:xfrm>
            <a:off x="63360" y="50760"/>
            <a:ext cx="396108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s-MX" sz="2800" b="1" i="1" strike="noStrike" spc="-1" dirty="0">
                <a:solidFill>
                  <a:srgbClr val="000000"/>
                </a:solidFill>
                <a:uFill>
                  <a:solidFill>
                    <a:srgbClr val="FFFFFF"/>
                  </a:solidFill>
                </a:uFill>
                <a:latin typeface="Literata" pitchFamily="2" charset="0"/>
                <a:ea typeface="DejaVu Sans"/>
              </a:rPr>
              <a:t>AUTORIZACION</a:t>
            </a:r>
            <a:endParaRPr lang="es-MX" sz="2800" b="0" strike="noStrike" spc="-1" dirty="0">
              <a:solidFill>
                <a:srgbClr val="000000"/>
              </a:solidFill>
              <a:uFill>
                <a:solidFill>
                  <a:srgbClr val="FFFFFF"/>
                </a:solidFill>
              </a:uFill>
              <a:latin typeface="Literata" pitchFamily="2" charset="0"/>
            </a:endParaRPr>
          </a:p>
        </p:txBody>
      </p:sp>
      <p:sp>
        <p:nvSpPr>
          <p:cNvPr id="24" name="CustomShape 7"/>
          <p:cNvSpPr/>
          <p:nvPr/>
        </p:nvSpPr>
        <p:spPr>
          <a:xfrm>
            <a:off x="2427624" y="2541984"/>
            <a:ext cx="2831760" cy="4543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MX" sz="1600" b="1" spc="-1" dirty="0">
                <a:solidFill>
                  <a:srgbClr val="000000"/>
                </a:solidFill>
                <a:uFill>
                  <a:solidFill>
                    <a:srgbClr val="FFFFFF"/>
                  </a:solidFill>
                </a:uFill>
                <a:latin typeface="Literata" pitchFamily="2" charset="0"/>
              </a:rPr>
              <a:t>Mayra Edith Velázquez Loera</a:t>
            </a:r>
            <a:endParaRPr lang="es-MX" sz="2400" spc="-1" dirty="0">
              <a:solidFill>
                <a:srgbClr val="000000"/>
              </a:solidFill>
              <a:uFill>
                <a:solidFill>
                  <a:srgbClr val="FFFFFF"/>
                </a:solidFill>
              </a:uFill>
              <a:latin typeface="Literata" pitchFamily="2" charset="0"/>
            </a:endParaRPr>
          </a:p>
          <a:p>
            <a:pPr algn="ctr">
              <a:lnSpc>
                <a:spcPct val="100000"/>
              </a:lnSpc>
            </a:pPr>
            <a:r>
              <a:rPr lang="es-MX" sz="1600" b="1" strike="noStrike" spc="-1" dirty="0">
                <a:solidFill>
                  <a:srgbClr val="000000"/>
                </a:solidFill>
                <a:uFill>
                  <a:solidFill>
                    <a:srgbClr val="FFFFFF"/>
                  </a:solidFill>
                </a:uFill>
                <a:latin typeface="Literata" pitchFamily="2" charset="0"/>
                <a:ea typeface="DejaVu Sans"/>
              </a:rPr>
              <a:t>Secretaria Técnica </a:t>
            </a:r>
            <a:endParaRPr lang="es-MX" sz="2400" b="0" strike="noStrike" spc="-1" dirty="0">
              <a:solidFill>
                <a:srgbClr val="000000"/>
              </a:solidFill>
              <a:uFill>
                <a:solidFill>
                  <a:srgbClr val="FFFFFF"/>
                </a:solidFill>
              </a:uFill>
              <a:latin typeface="Literata" pitchFamily="2" charset="0"/>
            </a:endParaRPr>
          </a:p>
        </p:txBody>
      </p:sp>
      <p:sp>
        <p:nvSpPr>
          <p:cNvPr id="25" name="Line 12"/>
          <p:cNvSpPr/>
          <p:nvPr/>
        </p:nvSpPr>
        <p:spPr>
          <a:xfrm>
            <a:off x="2478024" y="2435424"/>
            <a:ext cx="2744640" cy="360"/>
          </a:xfrm>
          <a:prstGeom prst="line">
            <a:avLst/>
          </a:prstGeom>
          <a:ln w="9360">
            <a:solidFill>
              <a:schemeClr val="tx1"/>
            </a:solidFill>
            <a:round/>
          </a:ln>
        </p:spPr>
        <p:style>
          <a:lnRef idx="0">
            <a:scrgbClr r="0" g="0" b="0"/>
          </a:lnRef>
          <a:fillRef idx="0">
            <a:scrgbClr r="0" g="0" b="0"/>
          </a:fillRef>
          <a:effectRef idx="0">
            <a:scrgbClr r="0" g="0" b="0"/>
          </a:effectRef>
          <a:fontRef idx="minor"/>
        </p:style>
        <p:txBody>
          <a:bodyPr/>
          <a:lstStyle/>
          <a:p>
            <a:endParaRPr lang="es-MX"/>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n 28"/>
          <p:cNvPicPr>
            <a:picLocks noChangeAspect="1"/>
          </p:cNvPicPr>
          <p:nvPr/>
        </p:nvPicPr>
        <p:blipFill>
          <a:blip r:embed="rId2"/>
          <a:stretch>
            <a:fillRect/>
          </a:stretch>
        </p:blipFill>
        <p:spPr>
          <a:xfrm>
            <a:off x="0" y="0"/>
            <a:ext cx="1335140" cy="9144793"/>
          </a:xfrm>
          <a:prstGeom prst="rect">
            <a:avLst/>
          </a:prstGeom>
        </p:spPr>
      </p:pic>
      <p:sp>
        <p:nvSpPr>
          <p:cNvPr id="25" name="Line 58"/>
          <p:cNvSpPr>
            <a:spLocks noChangeShapeType="1"/>
          </p:cNvSpPr>
          <p:nvPr/>
        </p:nvSpPr>
        <p:spPr bwMode="auto">
          <a:xfrm>
            <a:off x="0" y="520700"/>
            <a:ext cx="6858000" cy="0"/>
          </a:xfrm>
          <a:prstGeom prst="line">
            <a:avLst/>
          </a:prstGeom>
          <a:noFill/>
          <a:ln w="38100">
            <a:solidFill>
              <a:schemeClr val="tx1"/>
            </a:solidFill>
            <a:round/>
            <a:headEnd/>
            <a:tailEnd/>
          </a:ln>
        </p:spPr>
        <p:txBody>
          <a:bodyPr wrap="none" anchor="ctr"/>
          <a:lstStyle/>
          <a:p>
            <a:endParaRPr lang="es-MX">
              <a:latin typeface="Literata" pitchFamily="2" charset="0"/>
            </a:endParaRPr>
          </a:p>
        </p:txBody>
      </p:sp>
      <p:sp>
        <p:nvSpPr>
          <p:cNvPr id="27" name="Text Box 60"/>
          <p:cNvSpPr txBox="1">
            <a:spLocks noChangeArrowheads="1"/>
          </p:cNvSpPr>
          <p:nvPr/>
        </p:nvSpPr>
        <p:spPr bwMode="auto">
          <a:xfrm>
            <a:off x="4168174" y="1669388"/>
            <a:ext cx="646331" cy="246221"/>
          </a:xfrm>
          <a:prstGeom prst="rect">
            <a:avLst/>
          </a:prstGeom>
          <a:noFill/>
          <a:ln w="9525">
            <a:noFill/>
            <a:miter lim="800000"/>
            <a:headEnd/>
            <a:tailEnd/>
          </a:ln>
        </p:spPr>
        <p:txBody>
          <a:bodyPr wrap="none">
            <a:spAutoFit/>
          </a:bodyPr>
          <a:lstStyle/>
          <a:p>
            <a:r>
              <a:rPr lang="es-ES_tradnl" sz="1000" b="1" dirty="0">
                <a:latin typeface="Literata" pitchFamily="2" charset="0"/>
              </a:rPr>
              <a:t>FECHA</a:t>
            </a:r>
          </a:p>
        </p:txBody>
      </p:sp>
      <p:sp>
        <p:nvSpPr>
          <p:cNvPr id="34" name="Line 67"/>
          <p:cNvSpPr>
            <a:spLocks noChangeShapeType="1"/>
          </p:cNvSpPr>
          <p:nvPr/>
        </p:nvSpPr>
        <p:spPr bwMode="auto">
          <a:xfrm>
            <a:off x="4276124" y="1691613"/>
            <a:ext cx="1962150" cy="0"/>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35" name="Text Box 68"/>
          <p:cNvSpPr txBox="1">
            <a:spLocks noChangeArrowheads="1"/>
          </p:cNvSpPr>
          <p:nvPr/>
        </p:nvSpPr>
        <p:spPr bwMode="auto">
          <a:xfrm>
            <a:off x="2224243" y="688075"/>
            <a:ext cx="2390398" cy="400110"/>
          </a:xfrm>
          <a:prstGeom prst="rect">
            <a:avLst/>
          </a:prstGeom>
          <a:noFill/>
          <a:ln w="9525">
            <a:noFill/>
            <a:miter lim="800000"/>
            <a:headEnd/>
            <a:tailEnd/>
          </a:ln>
        </p:spPr>
        <p:txBody>
          <a:bodyPr wrap="none">
            <a:spAutoFit/>
          </a:bodyPr>
          <a:lstStyle/>
          <a:p>
            <a:r>
              <a:rPr lang="es-ES_tradnl" sz="2000" b="1" i="1" dirty="0">
                <a:latin typeface="Literata" pitchFamily="2" charset="0"/>
              </a:rPr>
              <a:t>ACTUALIZACIÓN</a:t>
            </a:r>
          </a:p>
        </p:txBody>
      </p:sp>
      <p:sp>
        <p:nvSpPr>
          <p:cNvPr id="36" name="Text Box 70"/>
          <p:cNvSpPr txBox="1">
            <a:spLocks noChangeArrowheads="1"/>
          </p:cNvSpPr>
          <p:nvPr/>
        </p:nvSpPr>
        <p:spPr bwMode="auto">
          <a:xfrm>
            <a:off x="263525" y="3237469"/>
            <a:ext cx="2302233" cy="276999"/>
          </a:xfrm>
          <a:prstGeom prst="rect">
            <a:avLst/>
          </a:prstGeom>
          <a:noFill/>
          <a:ln w="9525">
            <a:noFill/>
            <a:miter lim="800000"/>
            <a:headEnd/>
            <a:tailEnd/>
          </a:ln>
        </p:spPr>
        <p:txBody>
          <a:bodyPr wrap="none">
            <a:spAutoFit/>
          </a:bodyPr>
          <a:lstStyle/>
          <a:p>
            <a:r>
              <a:rPr lang="es-ES_tradnl" sz="1200" b="1" dirty="0">
                <a:latin typeface="Literata" pitchFamily="2" charset="0"/>
              </a:rPr>
              <a:t>PARTE DEL MANUAL QUE SE ACTUALIZA</a:t>
            </a:r>
          </a:p>
        </p:txBody>
      </p:sp>
      <p:sp>
        <p:nvSpPr>
          <p:cNvPr id="37" name="Line 71"/>
          <p:cNvSpPr>
            <a:spLocks noChangeShapeType="1"/>
          </p:cNvSpPr>
          <p:nvPr/>
        </p:nvSpPr>
        <p:spPr bwMode="auto">
          <a:xfrm>
            <a:off x="361950" y="3716894"/>
            <a:ext cx="6134100" cy="0"/>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38" name="Text Box 72"/>
          <p:cNvSpPr txBox="1">
            <a:spLocks noChangeArrowheads="1"/>
          </p:cNvSpPr>
          <p:nvPr/>
        </p:nvSpPr>
        <p:spPr bwMode="auto">
          <a:xfrm>
            <a:off x="263525" y="4739244"/>
            <a:ext cx="1919115" cy="276999"/>
          </a:xfrm>
          <a:prstGeom prst="rect">
            <a:avLst/>
          </a:prstGeom>
          <a:noFill/>
          <a:ln w="9525">
            <a:noFill/>
            <a:miter lim="800000"/>
            <a:headEnd/>
            <a:tailEnd/>
          </a:ln>
        </p:spPr>
        <p:txBody>
          <a:bodyPr wrap="none">
            <a:spAutoFit/>
          </a:bodyPr>
          <a:lstStyle/>
          <a:p>
            <a:r>
              <a:rPr lang="es-ES_tradnl" sz="1200" b="1" dirty="0">
                <a:latin typeface="Literata" pitchFamily="2" charset="0"/>
              </a:rPr>
              <a:t>SECCIONES QUE SE MODIFICA(N)</a:t>
            </a:r>
          </a:p>
        </p:txBody>
      </p:sp>
      <p:sp>
        <p:nvSpPr>
          <p:cNvPr id="39" name="Text Box 75"/>
          <p:cNvSpPr txBox="1">
            <a:spLocks noChangeArrowheads="1"/>
          </p:cNvSpPr>
          <p:nvPr/>
        </p:nvSpPr>
        <p:spPr bwMode="auto">
          <a:xfrm>
            <a:off x="737954" y="6938963"/>
            <a:ext cx="1000595" cy="276999"/>
          </a:xfrm>
          <a:prstGeom prst="rect">
            <a:avLst/>
          </a:prstGeom>
          <a:noFill/>
          <a:ln w="9525">
            <a:noFill/>
            <a:miter lim="800000"/>
            <a:headEnd/>
            <a:tailEnd/>
          </a:ln>
        </p:spPr>
        <p:txBody>
          <a:bodyPr wrap="none">
            <a:spAutoFit/>
          </a:bodyPr>
          <a:lstStyle/>
          <a:p>
            <a:pPr algn="ctr"/>
            <a:r>
              <a:rPr lang="es-ES_tradnl" sz="1200" b="1" i="1" dirty="0">
                <a:latin typeface="Literata" pitchFamily="2" charset="0"/>
              </a:rPr>
              <a:t>FORMULÓ</a:t>
            </a:r>
          </a:p>
        </p:txBody>
      </p:sp>
      <p:sp>
        <p:nvSpPr>
          <p:cNvPr id="40" name="Line 78"/>
          <p:cNvSpPr>
            <a:spLocks noChangeShapeType="1"/>
          </p:cNvSpPr>
          <p:nvPr/>
        </p:nvSpPr>
        <p:spPr bwMode="auto">
          <a:xfrm>
            <a:off x="216991" y="8202612"/>
            <a:ext cx="1458651" cy="9525"/>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41" name="Line 79"/>
          <p:cNvSpPr>
            <a:spLocks noChangeShapeType="1"/>
          </p:cNvSpPr>
          <p:nvPr/>
        </p:nvSpPr>
        <p:spPr bwMode="auto">
          <a:xfrm>
            <a:off x="2336800" y="8202612"/>
            <a:ext cx="1266209" cy="9525"/>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42" name="Line 80"/>
          <p:cNvSpPr>
            <a:spLocks noChangeShapeType="1"/>
          </p:cNvSpPr>
          <p:nvPr/>
        </p:nvSpPr>
        <p:spPr bwMode="auto">
          <a:xfrm flipV="1">
            <a:off x="4025914" y="8195623"/>
            <a:ext cx="1157501" cy="1588"/>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43" name="35 CuadroTexto"/>
          <p:cNvSpPr txBox="1">
            <a:spLocks noChangeArrowheads="1"/>
          </p:cNvSpPr>
          <p:nvPr/>
        </p:nvSpPr>
        <p:spPr bwMode="auto">
          <a:xfrm>
            <a:off x="373737" y="8198490"/>
            <a:ext cx="1156086" cy="615553"/>
          </a:xfrm>
          <a:prstGeom prst="rect">
            <a:avLst/>
          </a:prstGeom>
          <a:noFill/>
          <a:ln w="9525">
            <a:noFill/>
            <a:miter lim="800000"/>
            <a:headEnd/>
            <a:tailEnd/>
          </a:ln>
        </p:spPr>
        <p:txBody>
          <a:bodyPr wrap="none">
            <a:spAutoFit/>
          </a:bodyPr>
          <a:lstStyle/>
          <a:p>
            <a:pPr algn="ctr"/>
            <a:endParaRPr lang="es-MX" sz="1000" b="1" dirty="0">
              <a:latin typeface="Literata" pitchFamily="2" charset="0"/>
              <a:cs typeface="Arial" charset="0"/>
            </a:endParaRPr>
          </a:p>
          <a:p>
            <a:pPr algn="ctr"/>
            <a:r>
              <a:rPr lang="es-MX" sz="1200" b="1" dirty="0">
                <a:latin typeface="Literata" pitchFamily="2" charset="0"/>
                <a:cs typeface="Arial" charset="0"/>
              </a:rPr>
              <a:t>Recursos Humanos y </a:t>
            </a:r>
          </a:p>
          <a:p>
            <a:pPr algn="ctr"/>
            <a:r>
              <a:rPr lang="es-MX" sz="1200" b="1" dirty="0">
                <a:latin typeface="Literata" pitchFamily="2" charset="0"/>
                <a:cs typeface="Arial" charset="0"/>
              </a:rPr>
              <a:t>Financieros</a:t>
            </a:r>
          </a:p>
        </p:txBody>
      </p:sp>
      <p:sp>
        <p:nvSpPr>
          <p:cNvPr id="44" name="Text Box 77"/>
          <p:cNvSpPr txBox="1">
            <a:spLocks noChangeArrowheads="1"/>
          </p:cNvSpPr>
          <p:nvPr/>
        </p:nvSpPr>
        <p:spPr bwMode="auto">
          <a:xfrm>
            <a:off x="4789768" y="6960501"/>
            <a:ext cx="1419225" cy="276225"/>
          </a:xfrm>
          <a:prstGeom prst="rect">
            <a:avLst/>
          </a:prstGeom>
          <a:noFill/>
          <a:ln w="9525">
            <a:noFill/>
            <a:miter lim="800000"/>
            <a:headEnd/>
            <a:tailEnd/>
          </a:ln>
        </p:spPr>
        <p:txBody>
          <a:bodyPr wrap="none">
            <a:spAutoFit/>
          </a:bodyPr>
          <a:lstStyle/>
          <a:p>
            <a:pPr algn="ctr"/>
            <a:r>
              <a:rPr lang="es-ES_tradnl" sz="1200" b="1" i="1" dirty="0">
                <a:latin typeface="Literata" pitchFamily="2" charset="0"/>
              </a:rPr>
              <a:t>A U T O R I Z A N</a:t>
            </a:r>
          </a:p>
        </p:txBody>
      </p:sp>
      <p:sp>
        <p:nvSpPr>
          <p:cNvPr id="45" name="Line 71"/>
          <p:cNvSpPr>
            <a:spLocks noChangeShapeType="1"/>
          </p:cNvSpPr>
          <p:nvPr/>
        </p:nvSpPr>
        <p:spPr bwMode="auto">
          <a:xfrm>
            <a:off x="361950" y="3969306"/>
            <a:ext cx="6134100" cy="0"/>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46" name="Line 71"/>
          <p:cNvSpPr>
            <a:spLocks noChangeShapeType="1"/>
          </p:cNvSpPr>
          <p:nvPr/>
        </p:nvSpPr>
        <p:spPr bwMode="auto">
          <a:xfrm>
            <a:off x="361950" y="4221719"/>
            <a:ext cx="6134100" cy="0"/>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47" name="Line 71"/>
          <p:cNvSpPr>
            <a:spLocks noChangeShapeType="1"/>
          </p:cNvSpPr>
          <p:nvPr/>
        </p:nvSpPr>
        <p:spPr bwMode="auto">
          <a:xfrm>
            <a:off x="361950" y="4458256"/>
            <a:ext cx="6134100" cy="0"/>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48" name="Line 71"/>
          <p:cNvSpPr>
            <a:spLocks noChangeShapeType="1"/>
          </p:cNvSpPr>
          <p:nvPr/>
        </p:nvSpPr>
        <p:spPr bwMode="auto">
          <a:xfrm>
            <a:off x="361950" y="5231369"/>
            <a:ext cx="6134100" cy="0"/>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49" name="Line 71"/>
          <p:cNvSpPr>
            <a:spLocks noChangeShapeType="1"/>
          </p:cNvSpPr>
          <p:nvPr/>
        </p:nvSpPr>
        <p:spPr bwMode="auto">
          <a:xfrm>
            <a:off x="361950" y="5483781"/>
            <a:ext cx="6134100" cy="0"/>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50" name="Line 71"/>
          <p:cNvSpPr>
            <a:spLocks noChangeShapeType="1"/>
          </p:cNvSpPr>
          <p:nvPr/>
        </p:nvSpPr>
        <p:spPr bwMode="auto">
          <a:xfrm>
            <a:off x="361950" y="5734606"/>
            <a:ext cx="6134100" cy="0"/>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51" name="Line 71"/>
          <p:cNvSpPr>
            <a:spLocks noChangeShapeType="1"/>
          </p:cNvSpPr>
          <p:nvPr/>
        </p:nvSpPr>
        <p:spPr bwMode="auto">
          <a:xfrm>
            <a:off x="361950" y="5971144"/>
            <a:ext cx="6134100" cy="0"/>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24" name="Text Box 57"/>
          <p:cNvSpPr txBox="1">
            <a:spLocks noChangeArrowheads="1"/>
          </p:cNvSpPr>
          <p:nvPr/>
        </p:nvSpPr>
        <p:spPr bwMode="auto">
          <a:xfrm>
            <a:off x="63500" y="57150"/>
            <a:ext cx="6845300" cy="523220"/>
          </a:xfrm>
          <a:prstGeom prst="rect">
            <a:avLst/>
          </a:prstGeom>
          <a:noFill/>
          <a:ln w="9525">
            <a:noFill/>
            <a:miter lim="800000"/>
            <a:headEnd/>
            <a:tailEnd/>
          </a:ln>
        </p:spPr>
        <p:txBody>
          <a:bodyPr>
            <a:spAutoFit/>
          </a:bodyPr>
          <a:lstStyle/>
          <a:p>
            <a:pPr>
              <a:spcBef>
                <a:spcPct val="50000"/>
              </a:spcBef>
            </a:pPr>
            <a:r>
              <a:rPr lang="es-ES_tradnl" sz="2800" b="1" i="1" dirty="0">
                <a:latin typeface="Literata" pitchFamily="2" charset="0"/>
              </a:rPr>
              <a:t>CONTROL DE ACTUALIZACIONES</a:t>
            </a:r>
          </a:p>
        </p:txBody>
      </p:sp>
      <p:sp>
        <p:nvSpPr>
          <p:cNvPr id="53" name="Text Box 75"/>
          <p:cNvSpPr txBox="1">
            <a:spLocks noChangeArrowheads="1"/>
          </p:cNvSpPr>
          <p:nvPr/>
        </p:nvSpPr>
        <p:spPr bwMode="auto">
          <a:xfrm>
            <a:off x="2713181" y="6938963"/>
            <a:ext cx="772969" cy="276999"/>
          </a:xfrm>
          <a:prstGeom prst="rect">
            <a:avLst/>
          </a:prstGeom>
          <a:noFill/>
          <a:ln w="9525">
            <a:noFill/>
            <a:miter lim="800000"/>
            <a:headEnd/>
            <a:tailEnd/>
          </a:ln>
        </p:spPr>
        <p:txBody>
          <a:bodyPr wrap="none">
            <a:spAutoFit/>
          </a:bodyPr>
          <a:lstStyle/>
          <a:p>
            <a:pPr algn="ctr"/>
            <a:r>
              <a:rPr lang="es-ES_tradnl" sz="1200" b="1" i="1" dirty="0">
                <a:latin typeface="Literata" pitchFamily="2" charset="0"/>
              </a:rPr>
              <a:t>REVISO</a:t>
            </a:r>
          </a:p>
        </p:txBody>
      </p:sp>
      <p:sp>
        <p:nvSpPr>
          <p:cNvPr id="54" name="Line 80"/>
          <p:cNvSpPr>
            <a:spLocks noChangeShapeType="1"/>
          </p:cNvSpPr>
          <p:nvPr/>
        </p:nvSpPr>
        <p:spPr bwMode="auto">
          <a:xfrm flipV="1">
            <a:off x="5499380" y="8182024"/>
            <a:ext cx="1157501" cy="1588"/>
          </a:xfrm>
          <a:prstGeom prst="line">
            <a:avLst/>
          </a:prstGeom>
          <a:noFill/>
          <a:ln w="9525">
            <a:solidFill>
              <a:schemeClr val="tx1"/>
            </a:solidFill>
            <a:round/>
            <a:headEnd/>
            <a:tailEnd/>
          </a:ln>
        </p:spPr>
        <p:txBody>
          <a:bodyPr wrap="none" anchor="ctr"/>
          <a:lstStyle/>
          <a:p>
            <a:endParaRPr lang="es-MX">
              <a:latin typeface="Literata" pitchFamily="2" charset="0"/>
            </a:endParaRPr>
          </a:p>
        </p:txBody>
      </p:sp>
      <p:sp>
        <p:nvSpPr>
          <p:cNvPr id="55" name="35 CuadroTexto"/>
          <p:cNvSpPr txBox="1">
            <a:spLocks noChangeArrowheads="1"/>
          </p:cNvSpPr>
          <p:nvPr/>
        </p:nvSpPr>
        <p:spPr bwMode="auto">
          <a:xfrm>
            <a:off x="2285169" y="8190506"/>
            <a:ext cx="1266693" cy="646331"/>
          </a:xfrm>
          <a:prstGeom prst="rect">
            <a:avLst/>
          </a:prstGeom>
          <a:noFill/>
          <a:ln w="9525">
            <a:noFill/>
            <a:miter lim="800000"/>
            <a:headEnd/>
            <a:tailEnd/>
          </a:ln>
        </p:spPr>
        <p:txBody>
          <a:bodyPr wrap="none">
            <a:spAutoFit/>
          </a:bodyPr>
          <a:lstStyle/>
          <a:p>
            <a:pPr algn="ctr"/>
            <a:endParaRPr lang="es-MX" sz="1200" b="1" dirty="0">
              <a:latin typeface="Literata" pitchFamily="2" charset="0"/>
              <a:cs typeface="Arial" charset="0"/>
            </a:endParaRPr>
          </a:p>
          <a:p>
            <a:pPr algn="ctr"/>
            <a:r>
              <a:rPr lang="es-MX" sz="1200" b="1" dirty="0">
                <a:latin typeface="Literata" pitchFamily="2" charset="0"/>
                <a:cs typeface="Arial" charset="0"/>
              </a:rPr>
              <a:t>Dirección de </a:t>
            </a:r>
          </a:p>
          <a:p>
            <a:pPr algn="ctr"/>
            <a:r>
              <a:rPr lang="es-MX" sz="1200" b="1" dirty="0">
                <a:latin typeface="Literata" pitchFamily="2" charset="0"/>
                <a:cs typeface="Arial" charset="0"/>
              </a:rPr>
              <a:t>Organización y Métodos</a:t>
            </a:r>
          </a:p>
        </p:txBody>
      </p:sp>
      <p:sp>
        <p:nvSpPr>
          <p:cNvPr id="56" name="35 CuadroTexto"/>
          <p:cNvSpPr txBox="1">
            <a:spLocks noChangeArrowheads="1"/>
          </p:cNvSpPr>
          <p:nvPr/>
        </p:nvSpPr>
        <p:spPr bwMode="auto">
          <a:xfrm>
            <a:off x="4108140" y="8294026"/>
            <a:ext cx="970137" cy="430887"/>
          </a:xfrm>
          <a:prstGeom prst="rect">
            <a:avLst/>
          </a:prstGeom>
          <a:noFill/>
          <a:ln w="9525">
            <a:noFill/>
            <a:miter lim="800000"/>
            <a:headEnd/>
            <a:tailEnd/>
          </a:ln>
        </p:spPr>
        <p:txBody>
          <a:bodyPr wrap="none">
            <a:spAutoFit/>
          </a:bodyPr>
          <a:lstStyle/>
          <a:p>
            <a:pPr algn="ctr"/>
            <a:endParaRPr lang="es-MX" sz="1000" b="1" dirty="0">
              <a:latin typeface="Literata" pitchFamily="2" charset="0"/>
              <a:cs typeface="Arial" charset="0"/>
            </a:endParaRPr>
          </a:p>
          <a:p>
            <a:pPr algn="ctr"/>
            <a:r>
              <a:rPr lang="es-MX" sz="1200" b="1" dirty="0">
                <a:latin typeface="Literata" pitchFamily="2" charset="0"/>
                <a:cs typeface="Arial" charset="0"/>
              </a:rPr>
              <a:t>Secretaria Técnica</a:t>
            </a:r>
          </a:p>
        </p:txBody>
      </p:sp>
      <p:sp>
        <p:nvSpPr>
          <p:cNvPr id="57" name="35 CuadroTexto"/>
          <p:cNvSpPr txBox="1">
            <a:spLocks noChangeArrowheads="1"/>
          </p:cNvSpPr>
          <p:nvPr/>
        </p:nvSpPr>
        <p:spPr bwMode="auto">
          <a:xfrm>
            <a:off x="5711902" y="8446426"/>
            <a:ext cx="797014" cy="276999"/>
          </a:xfrm>
          <a:prstGeom prst="rect">
            <a:avLst/>
          </a:prstGeom>
          <a:noFill/>
          <a:ln w="9525">
            <a:noFill/>
            <a:miter lim="800000"/>
            <a:headEnd/>
            <a:tailEnd/>
          </a:ln>
        </p:spPr>
        <p:txBody>
          <a:bodyPr wrap="none">
            <a:spAutoFit/>
          </a:bodyPr>
          <a:lstStyle/>
          <a:p>
            <a:pPr algn="ctr"/>
            <a:r>
              <a:rPr lang="es-MX" sz="1200" b="1" dirty="0">
                <a:latin typeface="Literata" pitchFamily="2" charset="0"/>
                <a:cs typeface="Arial" charset="0"/>
              </a:rPr>
              <a:t>Oficial Mayor</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8260</TotalTime>
  <Words>10753</Words>
  <Application>Microsoft Office PowerPoint</Application>
  <PresentationFormat>Presentación en pantalla (4:3)</PresentationFormat>
  <Paragraphs>1744</Paragraphs>
  <Slides>75</Slides>
  <Notes>56</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75</vt:i4>
      </vt:variant>
    </vt:vector>
  </HeadingPairs>
  <TitlesOfParts>
    <vt:vector size="83" baseType="lpstr">
      <vt:lpstr>Arial</vt:lpstr>
      <vt:lpstr>Calibri</vt:lpstr>
      <vt:lpstr>DejaVu Sans</vt:lpstr>
      <vt:lpstr>Literata</vt:lpstr>
      <vt:lpstr>Symbol</vt:lpstr>
      <vt:lpstr>Times New Roman</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567</cp:revision>
  <cp:lastPrinted>2025-07-15T20:02:45Z</cp:lastPrinted>
  <dcterms:created xsi:type="dcterms:W3CDTF">2016-01-06T18:53:12Z</dcterms:created>
  <dcterms:modified xsi:type="dcterms:W3CDTF">2025-07-15T20:05:30Z</dcterms:modified>
  <dc:language>es-MX</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34</vt:i4>
  </property>
  <property fmtid="{D5CDD505-2E9C-101B-9397-08002B2CF9AE}" pid="8" name="PresentationFormat">
    <vt:lpwstr>Presentación en pantalla (4:3)</vt:lpwstr>
  </property>
  <property fmtid="{D5CDD505-2E9C-101B-9397-08002B2CF9AE}" pid="9" name="ScaleCrop">
    <vt:bool>false</vt:bool>
  </property>
  <property fmtid="{D5CDD505-2E9C-101B-9397-08002B2CF9AE}" pid="10" name="ShareDoc">
    <vt:bool>false</vt:bool>
  </property>
  <property fmtid="{D5CDD505-2E9C-101B-9397-08002B2CF9AE}" pid="11" name="Slides">
    <vt:i4>35</vt:i4>
  </property>
</Properties>
</file>