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7102475" cy="9388475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2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03/09/2025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86108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03/09/2025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3956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03/09/2025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9650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03/09/2025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4191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03/09/2025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1189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03/09/2025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72106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03/09/2025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8469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03/09/2025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0789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03/09/2025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5108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03/09/2025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11407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76BD-3BA0-4A43-B32E-3BA9078AB7B7}" type="datetimeFigureOut">
              <a:rPr lang="es-MX" smtClean="0"/>
              <a:pPr/>
              <a:t>03/09/2025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513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076BD-3BA0-4A43-B32E-3BA9078AB7B7}" type="datetimeFigureOut">
              <a:rPr lang="es-MX" smtClean="0"/>
              <a:pPr/>
              <a:t>03/09/2025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91C8E-E843-49A3-A353-4E21CB3F1C7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4956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5136586" y="437961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>
                <a:solidFill>
                  <a:schemeClr val="tx1"/>
                </a:solidFill>
              </a:rPr>
              <a:t>Secretario de Desarrollo Económico (Secretario 19)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6373807" y="2885417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>
                <a:solidFill>
                  <a:schemeClr val="tx1"/>
                </a:solidFill>
              </a:rPr>
              <a:t>Dirección </a:t>
            </a:r>
            <a:r>
              <a:rPr lang="es-MX" sz="1100">
                <a:solidFill>
                  <a:schemeClr val="tx1"/>
                </a:solidFill>
              </a:rPr>
              <a:t>de área de </a:t>
            </a:r>
            <a:r>
              <a:rPr lang="es-MX" sz="1100" dirty="0">
                <a:solidFill>
                  <a:schemeClr val="tx1"/>
                </a:solidFill>
              </a:rPr>
              <a:t>Mejora Regulatoria</a:t>
            </a:r>
          </a:p>
          <a:p>
            <a:pPr algn="ctr"/>
            <a:r>
              <a:rPr lang="es-MX" sz="1100" dirty="0">
                <a:solidFill>
                  <a:schemeClr val="tx1"/>
                </a:solidFill>
              </a:rPr>
              <a:t>(Dirección de área 15)</a:t>
            </a:r>
          </a:p>
          <a:p>
            <a:pPr algn="ctr"/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8646889" y="4182573"/>
            <a:ext cx="1440000" cy="5996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>
                <a:solidFill>
                  <a:schemeClr val="tx1"/>
                </a:solidFill>
              </a:rPr>
              <a:t>Dirección de área de</a:t>
            </a:r>
          </a:p>
          <a:p>
            <a:pPr algn="ctr"/>
            <a:r>
              <a:rPr lang="es-MX" sz="900" dirty="0">
                <a:solidFill>
                  <a:schemeClr val="tx1"/>
                </a:solidFill>
              </a:rPr>
              <a:t> Planeación Económica y Competitividad </a:t>
            </a:r>
          </a:p>
          <a:p>
            <a:pPr algn="ctr"/>
            <a:r>
              <a:rPr lang="es-MX" sz="900" dirty="0">
                <a:solidFill>
                  <a:schemeClr val="tx1"/>
                </a:solidFill>
              </a:rPr>
              <a:t>(Dirección de Área 15)</a:t>
            </a:r>
            <a:endParaRPr lang="es-MX" sz="700" dirty="0"/>
          </a:p>
          <a:p>
            <a:pPr algn="ctr"/>
            <a:endParaRPr lang="es-MX" sz="700" dirty="0">
              <a:solidFill>
                <a:schemeClr val="tx1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149270" y="1195686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>
                <a:solidFill>
                  <a:schemeClr val="tx1"/>
                </a:solidFill>
              </a:rPr>
              <a:t>Dirección  de Área Administrativa (15)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162486" y="2902236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>
                <a:solidFill>
                  <a:schemeClr val="tx1"/>
                </a:solidFill>
              </a:rPr>
              <a:t>Unidad de Transparencia y Coord. De Archivos (subdirección 14)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6362280" y="2021531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>
                <a:solidFill>
                  <a:schemeClr val="tx1"/>
                </a:solidFill>
              </a:rPr>
              <a:t> Órgano Interno de Control            (Dirección de área 15</a:t>
            </a:r>
            <a:r>
              <a:rPr lang="es-MX" sz="1100" dirty="0"/>
              <a:t>) 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4162708" y="2031850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>
                <a:solidFill>
                  <a:schemeClr val="tx1"/>
                </a:solidFill>
              </a:rPr>
              <a:t>Dir.  de Asuntos Jurídicos y Derechos Humanos </a:t>
            </a:r>
            <a:r>
              <a:rPr lang="es-MX" sz="1000" dirty="0">
                <a:solidFill>
                  <a:schemeClr val="tx1"/>
                </a:solidFill>
              </a:rPr>
              <a:t>(15)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3944984" y="4194873"/>
            <a:ext cx="1440000" cy="5205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>
                <a:solidFill>
                  <a:schemeClr val="tx1"/>
                </a:solidFill>
              </a:rPr>
              <a:t>Dir. General de Desarrollo y Promoción Minera (Dirección  Gral. 17)</a:t>
            </a:r>
          </a:p>
          <a:p>
            <a:pPr algn="ctr"/>
            <a:endParaRPr lang="es-MX" sz="900" dirty="0">
              <a:solidFill>
                <a:schemeClr val="tx1"/>
              </a:solidFill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716079" y="4979328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800" dirty="0">
                <a:solidFill>
                  <a:schemeClr val="tx1"/>
                </a:solidFill>
              </a:rPr>
              <a:t>Dirección  de Área Fomento a la Micro, Pequeña y Mediana Empresa                         (Direccion de área 15)</a:t>
            </a:r>
          </a:p>
          <a:p>
            <a:pPr algn="ctr"/>
            <a:endParaRPr lang="es-MX" sz="1200" dirty="0"/>
          </a:p>
        </p:txBody>
      </p:sp>
      <p:sp>
        <p:nvSpPr>
          <p:cNvPr id="19" name="Rectángulo 18"/>
          <p:cNvSpPr/>
          <p:nvPr/>
        </p:nvSpPr>
        <p:spPr>
          <a:xfrm>
            <a:off x="3944984" y="4960885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050" dirty="0">
                <a:solidFill>
                  <a:schemeClr val="tx1"/>
                </a:solidFill>
              </a:rPr>
              <a:t>Dirección de Área Técnica de Minería             </a:t>
            </a:r>
            <a:r>
              <a:rPr lang="es-MX" sz="1100" dirty="0">
                <a:solidFill>
                  <a:schemeClr val="tx1"/>
                </a:solidFill>
              </a:rPr>
              <a:t>(</a:t>
            </a:r>
            <a:r>
              <a:rPr lang="es-MX" sz="1050" dirty="0">
                <a:solidFill>
                  <a:schemeClr val="tx1"/>
                </a:solidFill>
              </a:rPr>
              <a:t>Dirección de área 15)</a:t>
            </a:r>
          </a:p>
          <a:p>
            <a:pPr algn="ctr"/>
            <a:endParaRPr lang="es-MX" sz="1200" dirty="0"/>
          </a:p>
        </p:txBody>
      </p:sp>
      <p:sp>
        <p:nvSpPr>
          <p:cNvPr id="20" name="Rectángulo 19"/>
          <p:cNvSpPr/>
          <p:nvPr/>
        </p:nvSpPr>
        <p:spPr>
          <a:xfrm>
            <a:off x="6862395" y="4231213"/>
            <a:ext cx="1440000" cy="743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>
                <a:solidFill>
                  <a:schemeClr val="tx1"/>
                </a:solidFill>
              </a:rPr>
              <a:t>Dir. De Área de Desarrollo Comercial y Servicios y Encadenamiento Productivo </a:t>
            </a:r>
            <a:r>
              <a:rPr lang="es-MX" sz="1000" dirty="0">
                <a:solidFill>
                  <a:schemeClr val="tx1"/>
                </a:solidFill>
              </a:rPr>
              <a:t>(</a:t>
            </a:r>
            <a:r>
              <a:rPr lang="es-MX" sz="900" dirty="0">
                <a:solidFill>
                  <a:schemeClr val="tx1"/>
                </a:solidFill>
              </a:rPr>
              <a:t>Director de área 15)</a:t>
            </a:r>
          </a:p>
          <a:p>
            <a:pPr algn="ctr"/>
            <a:endParaRPr lang="es-MX" sz="900" dirty="0">
              <a:solidFill>
                <a:schemeClr val="tx1"/>
              </a:solidFill>
            </a:endParaRPr>
          </a:p>
          <a:p>
            <a:pPr algn="ctr"/>
            <a:endParaRPr lang="es-MX" sz="1050" dirty="0"/>
          </a:p>
        </p:txBody>
      </p:sp>
      <p:cxnSp>
        <p:nvCxnSpPr>
          <p:cNvPr id="22" name="Conector recto 21"/>
          <p:cNvCxnSpPr/>
          <p:nvPr/>
        </p:nvCxnSpPr>
        <p:spPr>
          <a:xfrm>
            <a:off x="5980479" y="990765"/>
            <a:ext cx="31418" cy="29611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ángulo 44"/>
          <p:cNvSpPr/>
          <p:nvPr/>
        </p:nvSpPr>
        <p:spPr>
          <a:xfrm>
            <a:off x="6356074" y="1213052"/>
            <a:ext cx="1440000" cy="458081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200" dirty="0">
                <a:solidFill>
                  <a:schemeClr val="tx1"/>
                </a:solidFill>
              </a:rPr>
              <a:t>Secretaría Particular (</a:t>
            </a:r>
            <a:r>
              <a:rPr lang="es-MX" sz="1100" dirty="0">
                <a:solidFill>
                  <a:schemeClr val="tx1"/>
                </a:solidFill>
              </a:rPr>
              <a:t>Dirección de área 15)</a:t>
            </a:r>
          </a:p>
          <a:p>
            <a:pPr algn="ctr"/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106382" y="1047778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>
                <a:solidFill>
                  <a:schemeClr val="tx1"/>
                </a:solidFill>
              </a:rPr>
              <a:t>Sub. De Informática (Subdirección 14)</a:t>
            </a:r>
          </a:p>
          <a:p>
            <a:pPr algn="ctr"/>
            <a:endParaRPr lang="es-MX" sz="1100" dirty="0">
              <a:solidFill>
                <a:schemeClr val="tx1"/>
              </a:solidFill>
            </a:endParaRPr>
          </a:p>
        </p:txBody>
      </p:sp>
      <p:sp>
        <p:nvSpPr>
          <p:cNvPr id="53" name="Rectángulo 52"/>
          <p:cNvSpPr/>
          <p:nvPr/>
        </p:nvSpPr>
        <p:spPr>
          <a:xfrm>
            <a:off x="2127403" y="1773673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>
                <a:solidFill>
                  <a:schemeClr val="tx1"/>
                </a:solidFill>
              </a:rPr>
              <a:t>Sub. Administrativo (Subdirección 14)</a:t>
            </a:r>
          </a:p>
        </p:txBody>
      </p:sp>
      <p:cxnSp>
        <p:nvCxnSpPr>
          <p:cNvPr id="55" name="Conector angular 54"/>
          <p:cNvCxnSpPr>
            <a:stCxn id="51" idx="3"/>
          </p:cNvCxnSpPr>
          <p:nvPr/>
        </p:nvCxnSpPr>
        <p:spPr>
          <a:xfrm>
            <a:off x="3546382" y="1317778"/>
            <a:ext cx="195280" cy="763262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ángulo 46"/>
          <p:cNvSpPr/>
          <p:nvPr/>
        </p:nvSpPr>
        <p:spPr>
          <a:xfrm>
            <a:off x="476880" y="1806651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>
                <a:solidFill>
                  <a:schemeClr val="tx1"/>
                </a:solidFill>
              </a:rPr>
              <a:t>Abogado Especializado (13-23)</a:t>
            </a:r>
          </a:p>
        </p:txBody>
      </p:sp>
      <p:sp>
        <p:nvSpPr>
          <p:cNvPr id="52" name="Rectángulo 51"/>
          <p:cNvSpPr/>
          <p:nvPr/>
        </p:nvSpPr>
        <p:spPr>
          <a:xfrm>
            <a:off x="475297" y="2424970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>
                <a:solidFill>
                  <a:schemeClr val="tx1"/>
                </a:solidFill>
              </a:rPr>
              <a:t>Abogado Especializado (13-23</a:t>
            </a:r>
            <a:r>
              <a:rPr lang="es-MX" sz="1100" dirty="0"/>
              <a:t>)</a:t>
            </a:r>
          </a:p>
        </p:txBody>
      </p:sp>
      <p:sp>
        <p:nvSpPr>
          <p:cNvPr id="35" name="Rectángulo 34"/>
          <p:cNvSpPr/>
          <p:nvPr/>
        </p:nvSpPr>
        <p:spPr>
          <a:xfrm>
            <a:off x="8036583" y="2885417"/>
            <a:ext cx="1440000" cy="540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100" dirty="0">
                <a:solidFill>
                  <a:schemeClr val="tx1"/>
                </a:solidFill>
              </a:rPr>
              <a:t>Jefe de Departamento(13-07)</a:t>
            </a:r>
          </a:p>
        </p:txBody>
      </p:sp>
      <p:cxnSp>
        <p:nvCxnSpPr>
          <p:cNvPr id="82" name="Conector recto 81"/>
          <p:cNvCxnSpPr/>
          <p:nvPr/>
        </p:nvCxnSpPr>
        <p:spPr>
          <a:xfrm>
            <a:off x="5616304" y="2274979"/>
            <a:ext cx="7515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>
            <a:off x="1469796" y="4829524"/>
            <a:ext cx="0" cy="1313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recto 94"/>
          <p:cNvCxnSpPr/>
          <p:nvPr/>
        </p:nvCxnSpPr>
        <p:spPr>
          <a:xfrm>
            <a:off x="3774401" y="1534599"/>
            <a:ext cx="38830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ector angular 98"/>
          <p:cNvCxnSpPr/>
          <p:nvPr/>
        </p:nvCxnSpPr>
        <p:spPr>
          <a:xfrm rot="10800000" flipV="1">
            <a:off x="1916880" y="2115031"/>
            <a:ext cx="12700" cy="662829"/>
          </a:xfrm>
          <a:prstGeom prst="bentConnector3">
            <a:avLst>
              <a:gd name="adj1" fmla="val -68275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recto 101"/>
          <p:cNvCxnSpPr/>
          <p:nvPr/>
        </p:nvCxnSpPr>
        <p:spPr>
          <a:xfrm>
            <a:off x="5616304" y="1454129"/>
            <a:ext cx="7515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CuadroTexto 102"/>
          <p:cNvSpPr txBox="1"/>
          <p:nvPr/>
        </p:nvSpPr>
        <p:spPr>
          <a:xfrm>
            <a:off x="10208517" y="5668347"/>
            <a:ext cx="19063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/>
              <a:t>1 Titular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/>
              <a:t>1 Representante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/>
              <a:t>2 Direcciones generales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900" dirty="0"/>
              <a:t>1 Secretaria Particular</a:t>
            </a:r>
            <a:endParaRPr lang="es-MX" sz="9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/>
              <a:t>10 Direcciones de área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/>
              <a:t>7 Subdirecciones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/>
              <a:t>6 Jefe de depto.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900" dirty="0"/>
              <a:t>2 abogado especializado</a:t>
            </a:r>
          </a:p>
        </p:txBody>
      </p:sp>
      <p:cxnSp>
        <p:nvCxnSpPr>
          <p:cNvPr id="66" name="Conector recto 81"/>
          <p:cNvCxnSpPr/>
          <p:nvPr/>
        </p:nvCxnSpPr>
        <p:spPr>
          <a:xfrm>
            <a:off x="5600544" y="3152569"/>
            <a:ext cx="7515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ector recto 75"/>
          <p:cNvCxnSpPr/>
          <p:nvPr/>
        </p:nvCxnSpPr>
        <p:spPr>
          <a:xfrm>
            <a:off x="3567378" y="2076651"/>
            <a:ext cx="184794" cy="43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ector recto 4"/>
          <p:cNvCxnSpPr/>
          <p:nvPr/>
        </p:nvCxnSpPr>
        <p:spPr>
          <a:xfrm>
            <a:off x="2047669" y="2424970"/>
            <a:ext cx="2072396" cy="28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112 Conector recto"/>
          <p:cNvCxnSpPr/>
          <p:nvPr/>
        </p:nvCxnSpPr>
        <p:spPr>
          <a:xfrm>
            <a:off x="1462252" y="3908054"/>
            <a:ext cx="9689224" cy="543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117 Conector recto"/>
          <p:cNvCxnSpPr>
            <a:stCxn id="9" idx="3"/>
          </p:cNvCxnSpPr>
          <p:nvPr/>
        </p:nvCxnSpPr>
        <p:spPr>
          <a:xfrm flipV="1">
            <a:off x="7813807" y="3153095"/>
            <a:ext cx="195055" cy="23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144 Conector recto"/>
          <p:cNvCxnSpPr/>
          <p:nvPr/>
        </p:nvCxnSpPr>
        <p:spPr>
          <a:xfrm flipH="1">
            <a:off x="1462252" y="3908054"/>
            <a:ext cx="7544" cy="2966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146 Conector recto"/>
          <p:cNvCxnSpPr/>
          <p:nvPr/>
        </p:nvCxnSpPr>
        <p:spPr>
          <a:xfrm>
            <a:off x="9356648" y="3983423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Rectángulo 52"/>
          <p:cNvSpPr/>
          <p:nvPr/>
        </p:nvSpPr>
        <p:spPr>
          <a:xfrm>
            <a:off x="8667497" y="5001298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850" dirty="0">
                <a:solidFill>
                  <a:schemeClr val="tx1"/>
                </a:solidFill>
              </a:rPr>
              <a:t>Sub. De Planeación Económica y Competitividad (Subdirección 14)</a:t>
            </a:r>
          </a:p>
        </p:txBody>
      </p:sp>
      <p:cxnSp>
        <p:nvCxnSpPr>
          <p:cNvPr id="156" name="155 Conector recto"/>
          <p:cNvCxnSpPr/>
          <p:nvPr/>
        </p:nvCxnSpPr>
        <p:spPr>
          <a:xfrm>
            <a:off x="10879362" y="1026006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156 Conector recto"/>
          <p:cNvCxnSpPr/>
          <p:nvPr/>
        </p:nvCxnSpPr>
        <p:spPr>
          <a:xfrm>
            <a:off x="11161692" y="3972923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Rectángulo 9"/>
          <p:cNvSpPr/>
          <p:nvPr/>
        </p:nvSpPr>
        <p:spPr>
          <a:xfrm>
            <a:off x="10077079" y="442535"/>
            <a:ext cx="1440000" cy="571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900" dirty="0">
                <a:solidFill>
                  <a:schemeClr val="tx1"/>
                </a:solidFill>
              </a:rPr>
              <a:t>Representación del Gobierno del Estado en  CDMX</a:t>
            </a:r>
          </a:p>
          <a:p>
            <a:pPr algn="ctr"/>
            <a:r>
              <a:rPr lang="es-MX" sz="900" dirty="0">
                <a:solidFill>
                  <a:schemeClr val="tx1"/>
                </a:solidFill>
              </a:rPr>
              <a:t>(Titular 19)</a:t>
            </a:r>
            <a:endParaRPr lang="es-MX" sz="700" dirty="0"/>
          </a:p>
          <a:p>
            <a:pPr algn="ctr"/>
            <a:endParaRPr lang="es-MX" sz="700" dirty="0">
              <a:solidFill>
                <a:schemeClr val="tx1"/>
              </a:solidFill>
            </a:endParaRPr>
          </a:p>
        </p:txBody>
      </p:sp>
      <p:sp>
        <p:nvSpPr>
          <p:cNvPr id="161" name="Rectángulo 18"/>
          <p:cNvSpPr/>
          <p:nvPr/>
        </p:nvSpPr>
        <p:spPr>
          <a:xfrm>
            <a:off x="10384043" y="4186848"/>
            <a:ext cx="1440000" cy="5638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050" dirty="0">
                <a:solidFill>
                  <a:schemeClr val="tx1"/>
                </a:solidFill>
              </a:rPr>
              <a:t>Dirección de área de Desarrollo Artesanal </a:t>
            </a:r>
            <a:r>
              <a:rPr lang="es-MX" sz="1100" dirty="0">
                <a:solidFill>
                  <a:schemeClr val="tx1"/>
                </a:solidFill>
              </a:rPr>
              <a:t>(</a:t>
            </a:r>
            <a:r>
              <a:rPr lang="es-MX" sz="1050" dirty="0">
                <a:solidFill>
                  <a:schemeClr val="tx1"/>
                </a:solidFill>
              </a:rPr>
              <a:t>Dirección de área 15)</a:t>
            </a:r>
          </a:p>
          <a:p>
            <a:pPr algn="ctr"/>
            <a:endParaRPr lang="es-MX" sz="1200" dirty="0"/>
          </a:p>
        </p:txBody>
      </p:sp>
      <p:sp>
        <p:nvSpPr>
          <p:cNvPr id="164" name="Rectángulo 50"/>
          <p:cNvSpPr/>
          <p:nvPr/>
        </p:nvSpPr>
        <p:spPr>
          <a:xfrm>
            <a:off x="10414810" y="4983902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1100" dirty="0">
                <a:solidFill>
                  <a:schemeClr val="tx1"/>
                </a:solidFill>
              </a:rPr>
              <a:t>Sub. De Desarrollo Artesanal (Subdirector 14)</a:t>
            </a:r>
          </a:p>
          <a:p>
            <a:pPr algn="ctr"/>
            <a:endParaRPr lang="es-MX" sz="1100" dirty="0">
              <a:solidFill>
                <a:schemeClr val="tx1"/>
              </a:solidFill>
            </a:endParaRPr>
          </a:p>
        </p:txBody>
      </p:sp>
      <p:cxnSp>
        <p:nvCxnSpPr>
          <p:cNvPr id="165" name="164 Conector recto"/>
          <p:cNvCxnSpPr/>
          <p:nvPr/>
        </p:nvCxnSpPr>
        <p:spPr>
          <a:xfrm>
            <a:off x="11151383" y="4761188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ángulo 42"/>
          <p:cNvSpPr/>
          <p:nvPr/>
        </p:nvSpPr>
        <p:spPr>
          <a:xfrm>
            <a:off x="199692" y="5934683"/>
            <a:ext cx="1039925" cy="50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050" dirty="0">
                <a:solidFill>
                  <a:schemeClr val="tx1"/>
                </a:solidFill>
              </a:rPr>
              <a:t>Jefe de Departamento (13-07)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711348" y="4188109"/>
            <a:ext cx="1440000" cy="5940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850" dirty="0">
                <a:solidFill>
                  <a:schemeClr val="tx1"/>
                </a:solidFill>
              </a:rPr>
              <a:t>Dirección General de Desarrollo y Promoción Industrial                   (Dirección General. 17)</a:t>
            </a:r>
          </a:p>
        </p:txBody>
      </p:sp>
      <p:cxnSp>
        <p:nvCxnSpPr>
          <p:cNvPr id="73" name="72 Conector recto"/>
          <p:cNvCxnSpPr>
            <a:stCxn id="18" idx="2"/>
          </p:cNvCxnSpPr>
          <p:nvPr/>
        </p:nvCxnSpPr>
        <p:spPr>
          <a:xfrm>
            <a:off x="1436079" y="5519328"/>
            <a:ext cx="41" cy="1995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ángulo 73"/>
          <p:cNvSpPr/>
          <p:nvPr/>
        </p:nvSpPr>
        <p:spPr>
          <a:xfrm>
            <a:off x="1560508" y="5934683"/>
            <a:ext cx="1039925" cy="50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050" dirty="0">
                <a:solidFill>
                  <a:schemeClr val="tx1"/>
                </a:solidFill>
              </a:rPr>
              <a:t>Jefe de Departamento (13-07)</a:t>
            </a:r>
          </a:p>
        </p:txBody>
      </p:sp>
      <p:cxnSp>
        <p:nvCxnSpPr>
          <p:cNvPr id="27" name="Conector angular 26"/>
          <p:cNvCxnSpPr>
            <a:stCxn id="43" idx="0"/>
            <a:endCxn id="74" idx="0"/>
          </p:cNvCxnSpPr>
          <p:nvPr/>
        </p:nvCxnSpPr>
        <p:spPr>
          <a:xfrm rot="5400000" flipH="1" flipV="1">
            <a:off x="1400063" y="5254275"/>
            <a:ext cx="12700" cy="1360816"/>
          </a:xfrm>
          <a:prstGeom prst="bentConnector3">
            <a:avLst>
              <a:gd name="adj1" fmla="val 180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146 Conector recto"/>
          <p:cNvCxnSpPr/>
          <p:nvPr/>
        </p:nvCxnSpPr>
        <p:spPr>
          <a:xfrm>
            <a:off x="4664984" y="3951881"/>
            <a:ext cx="0" cy="2429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146 Conector recto"/>
          <p:cNvCxnSpPr/>
          <p:nvPr/>
        </p:nvCxnSpPr>
        <p:spPr>
          <a:xfrm>
            <a:off x="4664984" y="4708028"/>
            <a:ext cx="0" cy="2429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ctángulo 83"/>
          <p:cNvSpPr/>
          <p:nvPr/>
        </p:nvSpPr>
        <p:spPr>
          <a:xfrm>
            <a:off x="4120065" y="5923797"/>
            <a:ext cx="1039925" cy="50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050" dirty="0">
                <a:solidFill>
                  <a:schemeClr val="tx1"/>
                </a:solidFill>
              </a:rPr>
              <a:t>Jefe de Departamento (13-07)</a:t>
            </a:r>
          </a:p>
        </p:txBody>
      </p:sp>
      <p:sp>
        <p:nvSpPr>
          <p:cNvPr id="86" name="Rectángulo 85"/>
          <p:cNvSpPr/>
          <p:nvPr/>
        </p:nvSpPr>
        <p:spPr>
          <a:xfrm>
            <a:off x="2807680" y="5923797"/>
            <a:ext cx="1039925" cy="50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050" dirty="0">
                <a:solidFill>
                  <a:schemeClr val="tx1"/>
                </a:solidFill>
              </a:rPr>
              <a:t>Jefe de Departamento (13-07)</a:t>
            </a:r>
          </a:p>
        </p:txBody>
      </p:sp>
      <p:sp>
        <p:nvSpPr>
          <p:cNvPr id="89" name="Rectángulo 52"/>
          <p:cNvSpPr/>
          <p:nvPr/>
        </p:nvSpPr>
        <p:spPr>
          <a:xfrm>
            <a:off x="10107497" y="1204887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850" dirty="0">
                <a:solidFill>
                  <a:schemeClr val="tx1"/>
                </a:solidFill>
              </a:rPr>
              <a:t>Dirección Representación del Gob. Del Edo. en México (Dirección de área 15)</a:t>
            </a:r>
          </a:p>
        </p:txBody>
      </p:sp>
      <p:sp>
        <p:nvSpPr>
          <p:cNvPr id="98" name="Rectángulo 52"/>
          <p:cNvSpPr/>
          <p:nvPr/>
        </p:nvSpPr>
        <p:spPr>
          <a:xfrm>
            <a:off x="10142788" y="1973623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850" dirty="0">
                <a:solidFill>
                  <a:schemeClr val="tx1"/>
                </a:solidFill>
              </a:rPr>
              <a:t>Sub. Representación del Gob. Del Edo. en México (Subdirector 14)</a:t>
            </a:r>
          </a:p>
        </p:txBody>
      </p:sp>
      <p:sp>
        <p:nvSpPr>
          <p:cNvPr id="100" name="Rectángulo 52"/>
          <p:cNvSpPr/>
          <p:nvPr/>
        </p:nvSpPr>
        <p:spPr>
          <a:xfrm>
            <a:off x="10127023" y="2704093"/>
            <a:ext cx="14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sz="850" dirty="0">
                <a:solidFill>
                  <a:schemeClr val="tx1"/>
                </a:solidFill>
              </a:rPr>
              <a:t>Sub. Representación del Gob. Del Edo. en México (Subdirector 14)</a:t>
            </a:r>
          </a:p>
        </p:txBody>
      </p:sp>
      <p:cxnSp>
        <p:nvCxnSpPr>
          <p:cNvPr id="101" name="161 Conector recto"/>
          <p:cNvCxnSpPr/>
          <p:nvPr/>
        </p:nvCxnSpPr>
        <p:spPr>
          <a:xfrm>
            <a:off x="10879362" y="1771243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162 Conector recto"/>
          <p:cNvCxnSpPr/>
          <p:nvPr/>
        </p:nvCxnSpPr>
        <p:spPr>
          <a:xfrm>
            <a:off x="10884615" y="2512223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146 Conector recto"/>
          <p:cNvCxnSpPr/>
          <p:nvPr/>
        </p:nvCxnSpPr>
        <p:spPr>
          <a:xfrm>
            <a:off x="7582395" y="3972923"/>
            <a:ext cx="0" cy="2429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164 Conector recto"/>
          <p:cNvCxnSpPr/>
          <p:nvPr/>
        </p:nvCxnSpPr>
        <p:spPr>
          <a:xfrm>
            <a:off x="9350739" y="4795355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angular 30"/>
          <p:cNvCxnSpPr>
            <a:stCxn id="86" idx="0"/>
            <a:endCxn id="69" idx="0"/>
          </p:cNvCxnSpPr>
          <p:nvPr/>
        </p:nvCxnSpPr>
        <p:spPr>
          <a:xfrm rot="5400000" flipH="1" flipV="1">
            <a:off x="4685797" y="4552971"/>
            <a:ext cx="12673" cy="2728981"/>
          </a:xfrm>
          <a:prstGeom prst="bentConnector3">
            <a:avLst>
              <a:gd name="adj1" fmla="val 1903835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164 Conector recto"/>
          <p:cNvCxnSpPr/>
          <p:nvPr/>
        </p:nvCxnSpPr>
        <p:spPr>
          <a:xfrm>
            <a:off x="4664984" y="5724100"/>
            <a:ext cx="0" cy="199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164 Conector recto"/>
          <p:cNvCxnSpPr/>
          <p:nvPr/>
        </p:nvCxnSpPr>
        <p:spPr>
          <a:xfrm>
            <a:off x="4664984" y="5515891"/>
            <a:ext cx="0" cy="1467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ángulo 68"/>
          <p:cNvSpPr/>
          <p:nvPr/>
        </p:nvSpPr>
        <p:spPr>
          <a:xfrm>
            <a:off x="5536661" y="5911124"/>
            <a:ext cx="1039925" cy="50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s-MX" sz="1050" dirty="0">
                <a:solidFill>
                  <a:schemeClr val="tx1"/>
                </a:solidFill>
              </a:rPr>
              <a:t>Jefe de Departamento (13-07)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9073DB0-B522-622E-912D-9439932F4A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1" y="38184"/>
            <a:ext cx="3747858" cy="7081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61760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968</TotalTime>
  <Words>333</Words>
  <Application>Microsoft Office PowerPoint</Application>
  <PresentationFormat>Panorámica</PresentationFormat>
  <Paragraphs>42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Andrea Hernandez Cervantes</dc:creator>
  <cp:lastModifiedBy>ANDREA</cp:lastModifiedBy>
  <cp:revision>61</cp:revision>
  <cp:lastPrinted>2025-02-04T19:14:43Z</cp:lastPrinted>
  <dcterms:created xsi:type="dcterms:W3CDTF">1601-01-04T16:26:07Z</dcterms:created>
  <dcterms:modified xsi:type="dcterms:W3CDTF">2025-09-03T17:46:08Z</dcterms:modified>
</cp:coreProperties>
</file>