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9144000" cy="6858000" type="letter"/>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2"/>
    <p:restoredTop sz="94686"/>
  </p:normalViewPr>
  <p:slideViewPr>
    <p:cSldViewPr snapToGrid="0">
      <p:cViewPr varScale="1">
        <p:scale>
          <a:sx n="77" d="100"/>
          <a:sy n="77" d="100"/>
        </p:scale>
        <p:origin x="1618"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MX"/>
              <a:t>Haz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n-US" dirty="0"/>
          </a:p>
        </p:txBody>
      </p:sp>
      <p:sp>
        <p:nvSpPr>
          <p:cNvPr id="4" name="Date Placeholder 3"/>
          <p:cNvSpPr>
            <a:spLocks noGrp="1"/>
          </p:cNvSpPr>
          <p:nvPr>
            <p:ph type="dt" sz="half" idx="10"/>
          </p:nvPr>
        </p:nvSpPr>
        <p:spPr/>
        <p:txBody>
          <a:bodyPr/>
          <a:lstStyle/>
          <a:p>
            <a:fld id="{FB0DE33F-E493-434D-95B9-101F9104D3F3}" type="datetimeFigureOut">
              <a:rPr lang="es-MX" smtClean="0"/>
              <a:t>13/01/2026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2753533-EF1C-B645-9C84-C235CF802B0E}" type="slidenum">
              <a:rPr lang="es-MX" smtClean="0"/>
              <a:t>‹Nº›</a:t>
            </a:fld>
            <a:endParaRPr lang="es-MX"/>
          </a:p>
        </p:txBody>
      </p:sp>
    </p:spTree>
    <p:extLst>
      <p:ext uri="{BB962C8B-B14F-4D97-AF65-F5344CB8AC3E}">
        <p14:creationId xmlns:p14="http://schemas.microsoft.com/office/powerpoint/2010/main" val="71083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FB0DE33F-E493-434D-95B9-101F9104D3F3}" type="datetimeFigureOut">
              <a:rPr lang="es-MX" smtClean="0"/>
              <a:t>13/01/2026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2753533-EF1C-B645-9C84-C235CF802B0E}" type="slidenum">
              <a:rPr lang="es-MX" smtClean="0"/>
              <a:t>‹Nº›</a:t>
            </a:fld>
            <a:endParaRPr lang="es-MX"/>
          </a:p>
        </p:txBody>
      </p:sp>
    </p:spTree>
    <p:extLst>
      <p:ext uri="{BB962C8B-B14F-4D97-AF65-F5344CB8AC3E}">
        <p14:creationId xmlns:p14="http://schemas.microsoft.com/office/powerpoint/2010/main" val="2909866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p>
            <a:fld id="{FB0DE33F-E493-434D-95B9-101F9104D3F3}" type="datetimeFigureOut">
              <a:rPr lang="es-MX" smtClean="0"/>
              <a:t>13/01/2026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2753533-EF1C-B645-9C84-C235CF802B0E}" type="slidenum">
              <a:rPr lang="es-MX" smtClean="0"/>
              <a:t>‹Nº›</a:t>
            </a:fld>
            <a:endParaRPr lang="es-MX"/>
          </a:p>
        </p:txBody>
      </p:sp>
    </p:spTree>
    <p:extLst>
      <p:ext uri="{BB962C8B-B14F-4D97-AF65-F5344CB8AC3E}">
        <p14:creationId xmlns:p14="http://schemas.microsoft.com/office/powerpoint/2010/main" val="301947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Date Placeholder 4"/>
          <p:cNvSpPr>
            <a:spLocks noGrp="1"/>
          </p:cNvSpPr>
          <p:nvPr>
            <p:ph type="dt" sz="half" idx="10"/>
          </p:nvPr>
        </p:nvSpPr>
        <p:spPr/>
        <p:txBody>
          <a:bodyPr/>
          <a:lstStyle/>
          <a:p>
            <a:fld id="{FB0DE33F-E493-434D-95B9-101F9104D3F3}" type="datetimeFigureOut">
              <a:rPr lang="es-MX" smtClean="0"/>
              <a:t>13/01/2026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2753533-EF1C-B645-9C84-C235CF802B0E}" type="slidenum">
              <a:rPr lang="es-MX" smtClean="0"/>
              <a:t>‹Nº›</a:t>
            </a:fld>
            <a:endParaRPr lang="es-MX"/>
          </a:p>
        </p:txBody>
      </p:sp>
    </p:spTree>
    <p:extLst>
      <p:ext uri="{BB962C8B-B14F-4D97-AF65-F5344CB8AC3E}">
        <p14:creationId xmlns:p14="http://schemas.microsoft.com/office/powerpoint/2010/main" val="3456465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7" name="Date Placeholder 6"/>
          <p:cNvSpPr>
            <a:spLocks noGrp="1"/>
          </p:cNvSpPr>
          <p:nvPr>
            <p:ph type="dt" sz="half" idx="10"/>
          </p:nvPr>
        </p:nvSpPr>
        <p:spPr/>
        <p:txBody>
          <a:bodyPr/>
          <a:lstStyle/>
          <a:p>
            <a:fld id="{FB0DE33F-E493-434D-95B9-101F9104D3F3}" type="datetimeFigureOut">
              <a:rPr lang="es-MX" smtClean="0"/>
              <a:t>13/01/2026</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42753533-EF1C-B645-9C84-C235CF802B0E}" type="slidenum">
              <a:rPr lang="es-MX" smtClean="0"/>
              <a:t>‹Nº›</a:t>
            </a:fld>
            <a:endParaRPr lang="es-MX"/>
          </a:p>
        </p:txBody>
      </p:sp>
    </p:spTree>
    <p:extLst>
      <p:ext uri="{BB962C8B-B14F-4D97-AF65-F5344CB8AC3E}">
        <p14:creationId xmlns:p14="http://schemas.microsoft.com/office/powerpoint/2010/main" val="3421484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Date Placeholder 2"/>
          <p:cNvSpPr>
            <a:spLocks noGrp="1"/>
          </p:cNvSpPr>
          <p:nvPr>
            <p:ph type="dt" sz="half" idx="10"/>
          </p:nvPr>
        </p:nvSpPr>
        <p:spPr/>
        <p:txBody>
          <a:bodyPr/>
          <a:lstStyle/>
          <a:p>
            <a:fld id="{FB0DE33F-E493-434D-95B9-101F9104D3F3}" type="datetimeFigureOut">
              <a:rPr lang="es-MX" smtClean="0"/>
              <a:t>13/01/2026</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42753533-EF1C-B645-9C84-C235CF802B0E}" type="slidenum">
              <a:rPr lang="es-MX" smtClean="0"/>
              <a:t>‹Nº›</a:t>
            </a:fld>
            <a:endParaRPr lang="es-MX"/>
          </a:p>
        </p:txBody>
      </p:sp>
    </p:spTree>
    <p:extLst>
      <p:ext uri="{BB962C8B-B14F-4D97-AF65-F5344CB8AC3E}">
        <p14:creationId xmlns:p14="http://schemas.microsoft.com/office/powerpoint/2010/main" val="89888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0DE33F-E493-434D-95B9-101F9104D3F3}" type="datetimeFigureOut">
              <a:rPr lang="es-MX" smtClean="0"/>
              <a:t>13/01/2026</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42753533-EF1C-B645-9C84-C235CF802B0E}" type="slidenum">
              <a:rPr lang="es-MX" smtClean="0"/>
              <a:t>‹Nº›</a:t>
            </a:fld>
            <a:endParaRPr lang="es-MX"/>
          </a:p>
        </p:txBody>
      </p:sp>
    </p:spTree>
    <p:extLst>
      <p:ext uri="{BB962C8B-B14F-4D97-AF65-F5344CB8AC3E}">
        <p14:creationId xmlns:p14="http://schemas.microsoft.com/office/powerpoint/2010/main" val="662199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MX"/>
              <a:t>Haz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FB0DE33F-E493-434D-95B9-101F9104D3F3}" type="datetimeFigureOut">
              <a:rPr lang="es-MX" smtClean="0"/>
              <a:t>13/01/2026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2753533-EF1C-B645-9C84-C235CF802B0E}" type="slidenum">
              <a:rPr lang="es-MX" smtClean="0"/>
              <a:t>‹Nº›</a:t>
            </a:fld>
            <a:endParaRPr lang="es-MX"/>
          </a:p>
        </p:txBody>
      </p:sp>
    </p:spTree>
    <p:extLst>
      <p:ext uri="{BB962C8B-B14F-4D97-AF65-F5344CB8AC3E}">
        <p14:creationId xmlns:p14="http://schemas.microsoft.com/office/powerpoint/2010/main" val="2131376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MX"/>
              <a:t>Haz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MX"/>
              <a:t>Haz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FB0DE33F-E493-434D-95B9-101F9104D3F3}" type="datetimeFigureOut">
              <a:rPr lang="es-MX" smtClean="0"/>
              <a:t>13/01/2026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2753533-EF1C-B645-9C84-C235CF802B0E}" type="slidenum">
              <a:rPr lang="es-MX" smtClean="0"/>
              <a:t>‹Nº›</a:t>
            </a:fld>
            <a:endParaRPr lang="es-MX"/>
          </a:p>
        </p:txBody>
      </p:sp>
    </p:spTree>
    <p:extLst>
      <p:ext uri="{BB962C8B-B14F-4D97-AF65-F5344CB8AC3E}">
        <p14:creationId xmlns:p14="http://schemas.microsoft.com/office/powerpoint/2010/main" val="146335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FB0DE33F-E493-434D-95B9-101F9104D3F3}" type="datetimeFigureOut">
              <a:rPr lang="es-MX" smtClean="0"/>
              <a:t>13/01/2026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2753533-EF1C-B645-9C84-C235CF802B0E}" type="slidenum">
              <a:rPr lang="es-MX" smtClean="0"/>
              <a:t>‹Nº›</a:t>
            </a:fld>
            <a:endParaRPr lang="es-MX"/>
          </a:p>
        </p:txBody>
      </p:sp>
    </p:spTree>
    <p:extLst>
      <p:ext uri="{BB962C8B-B14F-4D97-AF65-F5344CB8AC3E}">
        <p14:creationId xmlns:p14="http://schemas.microsoft.com/office/powerpoint/2010/main" val="3711527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FB0DE33F-E493-434D-95B9-101F9104D3F3}" type="datetimeFigureOut">
              <a:rPr lang="es-MX" smtClean="0"/>
              <a:t>13/01/2026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2753533-EF1C-B645-9C84-C235CF802B0E}" type="slidenum">
              <a:rPr lang="es-MX" smtClean="0"/>
              <a:t>‹Nº›</a:t>
            </a:fld>
            <a:endParaRPr lang="es-MX"/>
          </a:p>
        </p:txBody>
      </p:sp>
    </p:spTree>
    <p:extLst>
      <p:ext uri="{BB962C8B-B14F-4D97-AF65-F5344CB8AC3E}">
        <p14:creationId xmlns:p14="http://schemas.microsoft.com/office/powerpoint/2010/main" val="1199422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0DE33F-E493-434D-95B9-101F9104D3F3}" type="datetimeFigureOut">
              <a:rPr lang="es-MX" smtClean="0"/>
              <a:t>13/01/2026</a:t>
            </a:fld>
            <a:endParaRPr lang="es-MX"/>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753533-EF1C-B645-9C84-C235CF802B0E}" type="slidenum">
              <a:rPr lang="es-MX" smtClean="0"/>
              <a:t>‹Nº›</a:t>
            </a:fld>
            <a:endParaRPr lang="es-MX"/>
          </a:p>
        </p:txBody>
      </p:sp>
    </p:spTree>
    <p:extLst>
      <p:ext uri="{BB962C8B-B14F-4D97-AF65-F5344CB8AC3E}">
        <p14:creationId xmlns:p14="http://schemas.microsoft.com/office/powerpoint/2010/main" val="37085439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C705DF-EDD6-C364-861E-E02A6AB27D54}"/>
              </a:ext>
            </a:extLst>
          </p:cNvPr>
          <p:cNvSpPr>
            <a:spLocks noGrp="1"/>
          </p:cNvSpPr>
          <p:nvPr>
            <p:ph type="ctrTitle"/>
          </p:nvPr>
        </p:nvSpPr>
        <p:spPr>
          <a:xfrm>
            <a:off x="282333" y="1545759"/>
            <a:ext cx="8574745" cy="3260464"/>
          </a:xfrm>
        </p:spPr>
        <p:txBody>
          <a:bodyPr anchor="ctr">
            <a:normAutofit fontScale="90000"/>
          </a:bodyPr>
          <a:lstStyle/>
          <a:p>
            <a:r>
              <a:rPr lang="es-MX" sz="1900" b="1" i="1" dirty="0">
                <a:latin typeface="+mn-lt"/>
              </a:rPr>
              <a:t>Que celebran entre los Estados de San Luis Potosí y Sinaloa</a:t>
            </a:r>
            <a:br>
              <a:rPr lang="es-MX" sz="1600" i="1" dirty="0"/>
            </a:br>
            <a:br>
              <a:rPr lang="es-MX" sz="1600" i="1" dirty="0"/>
            </a:br>
            <a:br>
              <a:rPr lang="es-MX" sz="1600" dirty="0"/>
            </a:br>
            <a:r>
              <a:rPr lang="es-MX" sz="1700" dirty="0"/>
              <a:t>En Madrid, España, a los </a:t>
            </a:r>
            <a:r>
              <a:rPr lang="es-MX" sz="1700" b="1" dirty="0"/>
              <a:t>21 días del mes de enero de 2026</a:t>
            </a:r>
            <a:r>
              <a:rPr lang="es-MX" sz="1700" dirty="0"/>
              <a:t>, el </a:t>
            </a:r>
            <a:r>
              <a:rPr lang="es-MX" sz="1700" b="1" dirty="0"/>
              <a:t>Estado de San Luis Potosí</a:t>
            </a:r>
            <a:r>
              <a:rPr lang="es-MX" sz="1700" dirty="0"/>
              <a:t>, representado por la </a:t>
            </a:r>
            <a:r>
              <a:rPr lang="es-MX" sz="1700" b="1" dirty="0"/>
              <a:t>Lic. Yolanda Josefina Cepeda Echavarría</a:t>
            </a:r>
            <a:r>
              <a:rPr lang="es-MX" sz="1700" dirty="0"/>
              <a:t>, en su carácter de </a:t>
            </a:r>
            <a:r>
              <a:rPr lang="es-MX" sz="1700" b="1" dirty="0"/>
              <a:t>Secretaria de Turismo del Estado de San Luis Potosí</a:t>
            </a:r>
            <a:r>
              <a:rPr lang="es-MX" sz="1700" dirty="0"/>
              <a:t>, y el </a:t>
            </a:r>
            <a:r>
              <a:rPr lang="es-MX" sz="1700" b="1" dirty="0"/>
              <a:t>Estado de Sinaloa</a:t>
            </a:r>
            <a:r>
              <a:rPr lang="es-MX" sz="1700" dirty="0"/>
              <a:t>, representado por la </a:t>
            </a:r>
            <a:r>
              <a:rPr lang="es-MX" sz="1700" b="1" dirty="0"/>
              <a:t>Lic. Mireya Sosa Osuna</a:t>
            </a:r>
            <a:r>
              <a:rPr lang="es-MX" sz="1700" dirty="0"/>
              <a:t>, en su carácter de </a:t>
            </a:r>
            <a:r>
              <a:rPr lang="es-MX" sz="1700" b="1" dirty="0"/>
              <a:t>Secretaria de Turismo del Estado de Sinaloa</a:t>
            </a:r>
            <a:r>
              <a:rPr lang="es-MX" sz="1700" dirty="0"/>
              <a:t>, celebran el presente </a:t>
            </a:r>
            <a:r>
              <a:rPr lang="es-MX" sz="1700" b="1" dirty="0"/>
              <a:t>Acuerdo de Colaboración</a:t>
            </a:r>
            <a:r>
              <a:rPr lang="es-MX" sz="1700" dirty="0"/>
              <a:t>, con el objeto de </a:t>
            </a:r>
            <a:r>
              <a:rPr lang="es-MX" sz="1700" b="1" dirty="0"/>
              <a:t>impulsar la promoción turística y el intercambio de buenas prácticas en materia de turismo</a:t>
            </a:r>
            <a:r>
              <a:rPr lang="es-MX" sz="1700" dirty="0"/>
              <a:t>, a través del desarrollo de </a:t>
            </a:r>
            <a:r>
              <a:rPr lang="es-MX" sz="1700" b="1" dirty="0"/>
              <a:t>estrategias conjuntas</a:t>
            </a:r>
            <a:r>
              <a:rPr lang="es-MX" sz="1700" dirty="0"/>
              <a:t> que fortalezcan el posicionamiento de ambos destinos.</a:t>
            </a:r>
            <a:br>
              <a:rPr lang="es-MX" sz="1700" dirty="0"/>
            </a:br>
            <a:br>
              <a:rPr lang="es-MX" sz="1700" dirty="0"/>
            </a:br>
            <a:r>
              <a:rPr lang="es-MX" sz="1700" dirty="0"/>
              <a:t>El presente Acuerdo de Intenciones tiene un </a:t>
            </a:r>
            <a:r>
              <a:rPr lang="es-MX" sz="1700" b="1" dirty="0"/>
              <a:t>carácter estrictamente voluntario y no vinculante</a:t>
            </a:r>
            <a:r>
              <a:rPr lang="es-MX" sz="1700" dirty="0"/>
              <a:t>, por lo que </a:t>
            </a:r>
            <a:r>
              <a:rPr lang="es-MX" sz="1700" b="1" dirty="0"/>
              <a:t>no genera compromisos jurídicos, financieros ni administrativos</a:t>
            </a:r>
            <a:r>
              <a:rPr lang="es-MX" sz="1700" dirty="0"/>
              <a:t> para las Partes. En consecuencia, ninguna de ellas podrá exigir a la otra el cumplimiento forzoso del presente instrumento, ni reclamar el pago de daños o perjuicios bajo circunstancia alguna.</a:t>
            </a:r>
            <a:br>
              <a:rPr lang="es-MX" sz="1800" dirty="0"/>
            </a:br>
            <a:r>
              <a:rPr lang="es-MX" sz="1800" dirty="0"/>
              <a:t>.</a:t>
            </a:r>
            <a:endParaRPr lang="es-MX" sz="1600" dirty="0"/>
          </a:p>
        </p:txBody>
      </p:sp>
      <p:sp>
        <p:nvSpPr>
          <p:cNvPr id="5" name="CuadroTexto 4">
            <a:extLst>
              <a:ext uri="{FF2B5EF4-FFF2-40B4-BE49-F238E27FC236}">
                <a16:creationId xmlns:a16="http://schemas.microsoft.com/office/drawing/2014/main" id="{B4023237-33D9-A534-3A9E-C12FD80C887E}"/>
              </a:ext>
            </a:extLst>
          </p:cNvPr>
          <p:cNvSpPr txBox="1"/>
          <p:nvPr/>
        </p:nvSpPr>
        <p:spPr>
          <a:xfrm>
            <a:off x="2115796" y="1022739"/>
            <a:ext cx="4907820" cy="523220"/>
          </a:xfrm>
          <a:prstGeom prst="rect">
            <a:avLst/>
          </a:prstGeom>
          <a:noFill/>
        </p:spPr>
        <p:txBody>
          <a:bodyPr wrap="square">
            <a:spAutoFit/>
          </a:bodyPr>
          <a:lstStyle/>
          <a:p>
            <a:pPr algn="ctr"/>
            <a:r>
              <a:rPr lang="es-MX" sz="2800" b="1" dirty="0"/>
              <a:t>ACUERDO DE INTENCIONES</a:t>
            </a:r>
          </a:p>
        </p:txBody>
      </p:sp>
      <p:sp>
        <p:nvSpPr>
          <p:cNvPr id="10" name="CuadroTexto 9">
            <a:extLst>
              <a:ext uri="{FF2B5EF4-FFF2-40B4-BE49-F238E27FC236}">
                <a16:creationId xmlns:a16="http://schemas.microsoft.com/office/drawing/2014/main" id="{AE29EA99-1BE2-95DD-6FCD-FCE4EC4B35D0}"/>
              </a:ext>
            </a:extLst>
          </p:cNvPr>
          <p:cNvSpPr txBox="1"/>
          <p:nvPr/>
        </p:nvSpPr>
        <p:spPr>
          <a:xfrm>
            <a:off x="653213" y="5567951"/>
            <a:ext cx="3600956" cy="446276"/>
          </a:xfrm>
          <a:prstGeom prst="rect">
            <a:avLst/>
          </a:prstGeom>
          <a:noFill/>
        </p:spPr>
        <p:txBody>
          <a:bodyPr wrap="square">
            <a:spAutoFit/>
          </a:bodyPr>
          <a:lstStyle/>
          <a:p>
            <a:pPr algn="ctr"/>
            <a:r>
              <a:rPr lang="es-MX" sz="1400" b="1" dirty="0"/>
              <a:t>LIC. YOLANDA JOSEFINA CEPEDA ECHAVARRÍA</a:t>
            </a:r>
            <a:br>
              <a:rPr lang="es-MX" sz="900" dirty="0"/>
            </a:br>
            <a:r>
              <a:rPr lang="es-MX" sz="900" i="1" dirty="0"/>
              <a:t>SECRETARIA DE TURISMO DE SAN LUIS POTOSÍ</a:t>
            </a:r>
            <a:endParaRPr lang="es-MX" sz="1400" dirty="0"/>
          </a:p>
        </p:txBody>
      </p:sp>
      <p:cxnSp>
        <p:nvCxnSpPr>
          <p:cNvPr id="14" name="Conector recto 13">
            <a:extLst>
              <a:ext uri="{FF2B5EF4-FFF2-40B4-BE49-F238E27FC236}">
                <a16:creationId xmlns:a16="http://schemas.microsoft.com/office/drawing/2014/main" id="{EC57046A-3E18-CD56-E4E5-5A58F86B66C7}"/>
              </a:ext>
            </a:extLst>
          </p:cNvPr>
          <p:cNvCxnSpPr/>
          <p:nvPr/>
        </p:nvCxnSpPr>
        <p:spPr>
          <a:xfrm>
            <a:off x="671639" y="5558012"/>
            <a:ext cx="3600956"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15" name="Conector recto 14">
            <a:extLst>
              <a:ext uri="{FF2B5EF4-FFF2-40B4-BE49-F238E27FC236}">
                <a16:creationId xmlns:a16="http://schemas.microsoft.com/office/drawing/2014/main" id="{236B6545-1A49-043B-D5B7-5E8D2E725E3C}"/>
              </a:ext>
            </a:extLst>
          </p:cNvPr>
          <p:cNvCxnSpPr/>
          <p:nvPr/>
        </p:nvCxnSpPr>
        <p:spPr>
          <a:xfrm>
            <a:off x="4929888" y="5558012"/>
            <a:ext cx="3273596"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7" name="Imagen 6">
            <a:extLst>
              <a:ext uri="{FF2B5EF4-FFF2-40B4-BE49-F238E27FC236}">
                <a16:creationId xmlns:a16="http://schemas.microsoft.com/office/drawing/2014/main" id="{6283AB48-27E6-4B4D-906E-AB06A1B75B81}"/>
              </a:ext>
            </a:extLst>
          </p:cNvPr>
          <p:cNvPicPr>
            <a:picLocks noChangeAspect="1"/>
          </p:cNvPicPr>
          <p:nvPr/>
        </p:nvPicPr>
        <p:blipFill>
          <a:blip r:embed="rId2"/>
          <a:stretch>
            <a:fillRect/>
          </a:stretch>
        </p:blipFill>
        <p:spPr>
          <a:xfrm>
            <a:off x="405096" y="275768"/>
            <a:ext cx="4088374" cy="520925"/>
          </a:xfrm>
          <a:prstGeom prst="rect">
            <a:avLst/>
          </a:prstGeom>
        </p:spPr>
      </p:pic>
      <p:grpSp>
        <p:nvGrpSpPr>
          <p:cNvPr id="8" name="Grupo 7">
            <a:extLst>
              <a:ext uri="{FF2B5EF4-FFF2-40B4-BE49-F238E27FC236}">
                <a16:creationId xmlns:a16="http://schemas.microsoft.com/office/drawing/2014/main" id="{B808AF5E-B713-4C63-A225-0AB32F7EC5B0}"/>
              </a:ext>
            </a:extLst>
          </p:cNvPr>
          <p:cNvGrpSpPr/>
          <p:nvPr/>
        </p:nvGrpSpPr>
        <p:grpSpPr>
          <a:xfrm>
            <a:off x="12040" y="6211575"/>
            <a:ext cx="9115333" cy="396096"/>
            <a:chOff x="0" y="6461904"/>
            <a:chExt cx="9115333" cy="396096"/>
          </a:xfrm>
        </p:grpSpPr>
        <p:pic>
          <p:nvPicPr>
            <p:cNvPr id="18" name="Imagen 17">
              <a:extLst>
                <a:ext uri="{FF2B5EF4-FFF2-40B4-BE49-F238E27FC236}">
                  <a16:creationId xmlns:a16="http://schemas.microsoft.com/office/drawing/2014/main" id="{8AB6F093-D122-4F3A-97BA-D7F950DB54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461904"/>
              <a:ext cx="1519222" cy="374685"/>
            </a:xfrm>
            <a:prstGeom prst="rect">
              <a:avLst/>
            </a:prstGeom>
          </p:spPr>
        </p:pic>
        <p:pic>
          <p:nvPicPr>
            <p:cNvPr id="19" name="Imagen 18">
              <a:extLst>
                <a:ext uri="{FF2B5EF4-FFF2-40B4-BE49-F238E27FC236}">
                  <a16:creationId xmlns:a16="http://schemas.microsoft.com/office/drawing/2014/main" id="{88E52A92-E118-4219-B8A1-0A976E6EEB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9222" y="6461904"/>
              <a:ext cx="1519222" cy="374685"/>
            </a:xfrm>
            <a:prstGeom prst="rect">
              <a:avLst/>
            </a:prstGeom>
          </p:spPr>
        </p:pic>
        <p:pic>
          <p:nvPicPr>
            <p:cNvPr id="20" name="Imagen 19">
              <a:extLst>
                <a:ext uri="{FF2B5EF4-FFF2-40B4-BE49-F238E27FC236}">
                  <a16:creationId xmlns:a16="http://schemas.microsoft.com/office/drawing/2014/main" id="{FB278E11-C094-4993-A8C2-05611862EB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8445" y="6461904"/>
              <a:ext cx="1519222" cy="374685"/>
            </a:xfrm>
            <a:prstGeom prst="rect">
              <a:avLst/>
            </a:prstGeom>
          </p:spPr>
        </p:pic>
        <p:pic>
          <p:nvPicPr>
            <p:cNvPr id="21" name="Imagen 20">
              <a:extLst>
                <a:ext uri="{FF2B5EF4-FFF2-40B4-BE49-F238E27FC236}">
                  <a16:creationId xmlns:a16="http://schemas.microsoft.com/office/drawing/2014/main" id="{552DE250-55C5-4053-9D6D-006F291E78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7667" y="6483315"/>
              <a:ext cx="1519222" cy="374685"/>
            </a:xfrm>
            <a:prstGeom prst="rect">
              <a:avLst/>
            </a:prstGeom>
          </p:spPr>
        </p:pic>
        <p:pic>
          <p:nvPicPr>
            <p:cNvPr id="22" name="Imagen 21">
              <a:extLst>
                <a:ext uri="{FF2B5EF4-FFF2-40B4-BE49-F238E27FC236}">
                  <a16:creationId xmlns:a16="http://schemas.microsoft.com/office/drawing/2014/main" id="{1E8133E8-2B8B-499E-98C5-87EC578DF0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6889" y="6461904"/>
              <a:ext cx="1519222" cy="374685"/>
            </a:xfrm>
            <a:prstGeom prst="rect">
              <a:avLst/>
            </a:prstGeom>
          </p:spPr>
        </p:pic>
        <p:pic>
          <p:nvPicPr>
            <p:cNvPr id="25" name="Imagen 24">
              <a:extLst>
                <a:ext uri="{FF2B5EF4-FFF2-40B4-BE49-F238E27FC236}">
                  <a16:creationId xmlns:a16="http://schemas.microsoft.com/office/drawing/2014/main" id="{E2057AC0-4B57-4F0B-9BBA-45CC89842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6111" y="6483315"/>
              <a:ext cx="1519222" cy="374685"/>
            </a:xfrm>
            <a:prstGeom prst="rect">
              <a:avLst/>
            </a:prstGeom>
          </p:spPr>
        </p:pic>
      </p:grpSp>
      <p:sp>
        <p:nvSpPr>
          <p:cNvPr id="17" name="CuadroTexto 16">
            <a:extLst>
              <a:ext uri="{FF2B5EF4-FFF2-40B4-BE49-F238E27FC236}">
                <a16:creationId xmlns:a16="http://schemas.microsoft.com/office/drawing/2014/main" id="{C5E364AC-ED0B-48F2-B4EC-65671AC4DC7F}"/>
              </a:ext>
            </a:extLst>
          </p:cNvPr>
          <p:cNvSpPr txBox="1"/>
          <p:nvPr/>
        </p:nvSpPr>
        <p:spPr>
          <a:xfrm>
            <a:off x="4871405" y="5550953"/>
            <a:ext cx="3600956" cy="446276"/>
          </a:xfrm>
          <a:prstGeom prst="rect">
            <a:avLst/>
          </a:prstGeom>
          <a:noFill/>
        </p:spPr>
        <p:txBody>
          <a:bodyPr wrap="square">
            <a:spAutoFit/>
          </a:bodyPr>
          <a:lstStyle/>
          <a:p>
            <a:pPr algn="ctr"/>
            <a:r>
              <a:rPr lang="es-MX" sz="1400" b="1" dirty="0"/>
              <a:t>LIC. MIREYA SOSA OSUNA</a:t>
            </a:r>
            <a:br>
              <a:rPr lang="es-MX" sz="900" dirty="0"/>
            </a:br>
            <a:r>
              <a:rPr lang="es-MX" sz="900" i="1" dirty="0"/>
              <a:t>SECRETARIA DE TURISMO DE SINALOA</a:t>
            </a:r>
            <a:endParaRPr lang="es-MX" sz="1400" dirty="0"/>
          </a:p>
        </p:txBody>
      </p:sp>
      <p:pic>
        <p:nvPicPr>
          <p:cNvPr id="6" name="Imagen 5">
            <a:extLst>
              <a:ext uri="{FF2B5EF4-FFF2-40B4-BE49-F238E27FC236}">
                <a16:creationId xmlns:a16="http://schemas.microsoft.com/office/drawing/2014/main" id="{AC9707F6-0AAF-4FC8-BF53-4E6197C6D194}"/>
              </a:ext>
            </a:extLst>
          </p:cNvPr>
          <p:cNvPicPr>
            <a:picLocks noChangeAspect="1"/>
          </p:cNvPicPr>
          <p:nvPr/>
        </p:nvPicPr>
        <p:blipFill>
          <a:blip r:embed="rId4"/>
          <a:stretch>
            <a:fillRect/>
          </a:stretch>
        </p:blipFill>
        <p:spPr>
          <a:xfrm>
            <a:off x="4730042" y="109753"/>
            <a:ext cx="2414295" cy="852953"/>
          </a:xfrm>
          <a:prstGeom prst="rect">
            <a:avLst/>
          </a:prstGeom>
        </p:spPr>
      </p:pic>
      <p:pic>
        <p:nvPicPr>
          <p:cNvPr id="4" name="Imagen 3">
            <a:extLst>
              <a:ext uri="{FF2B5EF4-FFF2-40B4-BE49-F238E27FC236}">
                <a16:creationId xmlns:a16="http://schemas.microsoft.com/office/drawing/2014/main" id="{0CEE14AE-CA98-4249-A4F8-B7C7783DD525}"/>
              </a:ext>
            </a:extLst>
          </p:cNvPr>
          <p:cNvPicPr>
            <a:picLocks noChangeAspect="1"/>
          </p:cNvPicPr>
          <p:nvPr/>
        </p:nvPicPr>
        <p:blipFill>
          <a:blip r:embed="rId5"/>
          <a:stretch>
            <a:fillRect/>
          </a:stretch>
        </p:blipFill>
        <p:spPr>
          <a:xfrm>
            <a:off x="7240559" y="258222"/>
            <a:ext cx="1359197" cy="640455"/>
          </a:xfrm>
          <a:prstGeom prst="rect">
            <a:avLst/>
          </a:prstGeom>
        </p:spPr>
      </p:pic>
    </p:spTree>
    <p:extLst>
      <p:ext uri="{BB962C8B-B14F-4D97-AF65-F5344CB8AC3E}">
        <p14:creationId xmlns:p14="http://schemas.microsoft.com/office/powerpoint/2010/main" val="1012488473"/>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246</TotalTime>
  <Words>220</Words>
  <Application>Microsoft Office PowerPoint</Application>
  <PresentationFormat>Carta (216 x 279 mm)</PresentationFormat>
  <Paragraphs>4</Paragraphs>
  <Slides>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vt:i4>
      </vt:variant>
    </vt:vector>
  </HeadingPairs>
  <TitlesOfParts>
    <vt:vector size="5" baseType="lpstr">
      <vt:lpstr>Arial</vt:lpstr>
      <vt:lpstr>Calibri</vt:lpstr>
      <vt:lpstr>Calibri Light</vt:lpstr>
      <vt:lpstr>Tema de Office</vt:lpstr>
      <vt:lpstr>Que celebran entre los Estados de San Luis Potosí y Sinaloa   En Madrid, España, a los 21 días del mes de enero de 2026, el Estado de San Luis Potosí, representado por la Lic. Yolanda Josefina Cepeda Echavarría, en su carácter de Secretaria de Turismo del Estado de San Luis Potosí, y el Estado de Sinaloa, representado por la Lic. Mireya Sosa Osuna, en su carácter de Secretaria de Turismo del Estado de Sinaloa, celebran el presente Acuerdo de Colaboración, con el objeto de impulsar la promoción turística y el intercambio de buenas prácticas en materia de turismo, a través del desarrollo de estrategias conjuntas que fortalezcan el posicionamiento de ambos destinos.  El presente Acuerdo de Intenciones tiene un carácter estrictamente voluntario y no vinculante, por lo que no genera compromisos jurídicos, financieros ni administrativos para las Partes. En consecuencia, ninguna de ellas podrá exigir a la otra el cumplimiento forzoso del presente instrumento, ni reclamar el pago de daños o perjuicios bajo circunstancia alguna.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 celebran entre la Secretaría de Turismo del Estado de Tamaulipas y ________________________________   En Rosarito Baja California, a los ___ del mes de abril de 2025, el Estado de Tamaulipas representado por el Lic. Benjamín Hernández Rodríguez, en su carácter de Secretario de Turismo y __________________________ representado por el C. ______________________________ en su carácter de ____________________________; celebran el presente acuerdo de colaboración, con la finalidad de promover el turismo en el Estado de Tamaulipas; a través de estrategias conjuntas y el __________________________ de __________________________.</dc:title>
  <dc:creator>Vicho</dc:creator>
  <cp:lastModifiedBy>ST-02</cp:lastModifiedBy>
  <cp:revision>18</cp:revision>
  <cp:lastPrinted>2025-04-22T22:46:41Z</cp:lastPrinted>
  <dcterms:created xsi:type="dcterms:W3CDTF">2025-04-22T20:38:15Z</dcterms:created>
  <dcterms:modified xsi:type="dcterms:W3CDTF">2026-01-14T01:53:55Z</dcterms:modified>
</cp:coreProperties>
</file>