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xml" ContentType="application/vnd.openxmlformats-officedocument.presentationml.notesSlide+xml"/>
  <Override PartName="/ppt/charts/chart6.xml" ContentType="application/vnd.openxmlformats-officedocument.drawingml.chart+xml"/>
  <Override PartName="/ppt/notesSlides/notesSlide5.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438" r:id="rId2"/>
    <p:sldId id="439" r:id="rId3"/>
    <p:sldId id="441" r:id="rId4"/>
    <p:sldId id="440" r:id="rId5"/>
    <p:sldId id="442" r:id="rId6"/>
    <p:sldId id="443" r:id="rId7"/>
    <p:sldId id="459" r:id="rId8"/>
    <p:sldId id="445" r:id="rId9"/>
    <p:sldId id="446" r:id="rId10"/>
    <p:sldId id="447" r:id="rId11"/>
    <p:sldId id="448" r:id="rId12"/>
    <p:sldId id="449" r:id="rId13"/>
    <p:sldId id="450" r:id="rId14"/>
    <p:sldId id="451" r:id="rId15"/>
    <p:sldId id="452" r:id="rId16"/>
    <p:sldId id="453" r:id="rId17"/>
    <p:sldId id="454" r:id="rId18"/>
    <p:sldId id="455" r:id="rId19"/>
    <p:sldId id="456" r:id="rId20"/>
    <p:sldId id="460" r:id="rId21"/>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3F3"/>
    <a:srgbClr val="088A2A"/>
    <a:srgbClr val="099B2F"/>
    <a:srgbClr val="EAEAEA"/>
    <a:srgbClr val="A7A8AB"/>
    <a:srgbClr val="EDF9ED"/>
    <a:srgbClr val="E7E7E9"/>
    <a:srgbClr val="69A626"/>
    <a:srgbClr val="888888"/>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7" autoAdjust="0"/>
    <p:restoredTop sz="96400" autoAdjust="0"/>
  </p:normalViewPr>
  <p:slideViewPr>
    <p:cSldViewPr>
      <p:cViewPr varScale="1">
        <p:scale>
          <a:sx n="122" d="100"/>
          <a:sy n="122" d="100"/>
        </p:scale>
        <p:origin x="1032"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Hoja_de_c_lculo_de_Microsoft_Excel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Hoja_de_c_lculo_de_Microsoft_Excel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Hoja_de_c_lculo_de_Microsoft_Excel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1" Type="http://schemas.openxmlformats.org/officeDocument/2006/relationships/package" Target="../embeddings/Hoja_de_c_lculo_de_Microsoft_Excel6.xlsx"/></Relationships>
</file>

<file path=ppt/charts/_rels/chart7.xml.rels><?xml version="1.0" encoding="UTF-8" standalone="yes"?>
<Relationships xmlns="http://schemas.openxmlformats.org/package/2006/relationships"><Relationship Id="rId3" Type="http://schemas.openxmlformats.org/officeDocument/2006/relationships/package" Target="../embeddings/Hoja_de_c_lculo_de_Microsoft_Excel7.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Hoja_de_c_lculo_de_Microsoft_Excel8.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1" Type="http://schemas.openxmlformats.org/officeDocument/2006/relationships/package" Target="../embeddings/Hoja_de_c_lculo_de_Microsoft_Excel9.xlsx"/></Relationships>
</file>

<file path=ppt/charts/_rels/chart10.xml.rels><?xml version="1.0" encoding="UTF-8" standalone="yes"?>
<Relationships xmlns="http://schemas.openxmlformats.org/package/2006/relationships"><Relationship Id="rId3" Type="http://schemas.openxmlformats.org/officeDocument/2006/relationships/package" Target="../embeddings/Hoja_de_c_lculo_de_Microsoft_Excel10.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1"/>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2.6184996912136122E-2"/>
          <c:y val="2.5497086177520702E-2"/>
          <c:w val="0.9686325881673411"/>
          <c:h val="0.82206355827656019"/>
        </c:manualLayout>
      </c:layout>
      <c:barChart>
        <c:barDir val="col"/>
        <c:grouping val="clustered"/>
        <c:varyColors val="0"/>
        <c:ser>
          <c:idx val="0"/>
          <c:order val="0"/>
          <c:tx>
            <c:strRef>
              <c:f>Hoja1!$B$1</c:f>
              <c:strCache>
                <c:ptCount val="1"/>
                <c:pt idx="0">
                  <c:v>Serie 1</c:v>
                </c:pt>
              </c:strCache>
            </c:strRef>
          </c:tx>
          <c:spPr>
            <a:solidFill>
              <a:schemeClr val="tx2"/>
            </a:solidFill>
            <a:ln>
              <a:noFill/>
            </a:ln>
            <a:effectLst/>
          </c:spPr>
          <c:invertIfNegative val="0"/>
          <c:dPt>
            <c:idx val="0"/>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0-4922-4D99-BEF6-79EF7DC1C64D}"/>
              </c:ext>
            </c:extLst>
          </c:dPt>
          <c:dPt>
            <c:idx val="1"/>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1-4922-4D99-BEF6-79EF7DC1C64D}"/>
              </c:ext>
            </c:extLst>
          </c:dPt>
          <c:dPt>
            <c:idx val="2"/>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2-4922-4D99-BEF6-79EF7DC1C64D}"/>
              </c:ext>
            </c:extLst>
          </c:dPt>
          <c:dPt>
            <c:idx val="3"/>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3-4922-4D99-BEF6-79EF7DC1C64D}"/>
              </c:ext>
            </c:extLst>
          </c:dPt>
          <c:dPt>
            <c:idx val="4"/>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4-4922-4D99-BEF6-79EF7DC1C64D}"/>
              </c:ext>
            </c:extLst>
          </c:dPt>
          <c:dPt>
            <c:idx val="5"/>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5-4922-4D99-BEF6-79EF7DC1C64D}"/>
              </c:ext>
            </c:extLst>
          </c:dPt>
          <c:dPt>
            <c:idx val="6"/>
            <c:invertIfNegative val="0"/>
            <c:bubble3D val="0"/>
            <c:spPr>
              <a:solidFill>
                <a:schemeClr val="tx2"/>
              </a:solidFill>
              <a:ln>
                <a:noFill/>
              </a:ln>
              <a:effectLst/>
            </c:spPr>
            <c:extLst xmlns:c16r2="http://schemas.microsoft.com/office/drawing/2015/06/chart">
              <c:ext xmlns:c16="http://schemas.microsoft.com/office/drawing/2014/chart" uri="{C3380CC4-5D6E-409C-BE32-E72D297353CC}">
                <c16:uniqueId val="{00000006-4922-4D99-BEF6-79EF7DC1C64D}"/>
              </c:ext>
            </c:extLst>
          </c:dPt>
          <c:dPt>
            <c:idx val="7"/>
            <c:invertIfNegative val="0"/>
            <c:bubble3D val="0"/>
            <c:spPr>
              <a:solidFill>
                <a:schemeClr val="tx2"/>
              </a:solidFill>
              <a:ln>
                <a:noFill/>
              </a:ln>
              <a:effectLst/>
            </c:spPr>
            <c:extLst xmlns:c16r2="http://schemas.microsoft.com/office/drawing/2015/06/chart">
              <c:ext xmlns:c16="http://schemas.microsoft.com/office/drawing/2014/chart" uri="{C3380CC4-5D6E-409C-BE32-E72D297353CC}">
                <c16:uniqueId val="{00000007-4922-4D99-BEF6-79EF7DC1C64D}"/>
              </c:ext>
            </c:extLst>
          </c:dPt>
          <c:dPt>
            <c:idx val="8"/>
            <c:invertIfNegative val="0"/>
            <c:bubble3D val="0"/>
            <c:spPr>
              <a:solidFill>
                <a:schemeClr val="tx2"/>
              </a:solidFill>
              <a:ln>
                <a:noFill/>
              </a:ln>
              <a:effectLst/>
            </c:spPr>
            <c:extLst xmlns:c16r2="http://schemas.microsoft.com/office/drawing/2015/06/chart">
              <c:ext xmlns:c16="http://schemas.microsoft.com/office/drawing/2014/chart" uri="{C3380CC4-5D6E-409C-BE32-E72D297353CC}">
                <c16:uniqueId val="{00000008-4922-4D99-BEF6-79EF7DC1C64D}"/>
              </c:ext>
            </c:extLst>
          </c:dPt>
          <c:dPt>
            <c:idx val="9"/>
            <c:invertIfNegative val="0"/>
            <c:bubble3D val="0"/>
            <c:spPr>
              <a:solidFill>
                <a:schemeClr val="tx2"/>
              </a:solidFill>
              <a:ln>
                <a:noFill/>
              </a:ln>
              <a:effectLst/>
            </c:spPr>
            <c:extLst xmlns:c16r2="http://schemas.microsoft.com/office/drawing/2015/06/chart">
              <c:ext xmlns:c16="http://schemas.microsoft.com/office/drawing/2014/chart" uri="{C3380CC4-5D6E-409C-BE32-E72D297353CC}">
                <c16:uniqueId val="{00000009-4922-4D99-BEF6-79EF7DC1C64D}"/>
              </c:ext>
            </c:extLst>
          </c:dPt>
          <c:dPt>
            <c:idx val="10"/>
            <c:invertIfNegative val="0"/>
            <c:bubble3D val="0"/>
            <c:spPr>
              <a:solidFill>
                <a:schemeClr val="tx2"/>
              </a:solidFill>
              <a:ln>
                <a:noFill/>
              </a:ln>
              <a:effectLst/>
            </c:spPr>
            <c:extLst xmlns:c16r2="http://schemas.microsoft.com/office/drawing/2015/06/chart">
              <c:ext xmlns:c16="http://schemas.microsoft.com/office/drawing/2014/chart" uri="{C3380CC4-5D6E-409C-BE32-E72D297353CC}">
                <c16:uniqueId val="{00000014-9A6C-4682-96C2-C1C61D07A201}"/>
              </c:ext>
            </c:extLst>
          </c:dPt>
          <c:dPt>
            <c:idx val="11"/>
            <c:invertIfNegative val="0"/>
            <c:bubble3D val="0"/>
            <c:spPr>
              <a:solidFill>
                <a:schemeClr val="tx2"/>
              </a:solidFill>
              <a:ln>
                <a:noFill/>
              </a:ln>
              <a:effectLst/>
            </c:spPr>
            <c:extLst xmlns:c16r2="http://schemas.microsoft.com/office/drawing/2015/06/chart">
              <c:ext xmlns:c16="http://schemas.microsoft.com/office/drawing/2014/chart" uri="{C3380CC4-5D6E-409C-BE32-E72D297353CC}">
                <c16:uniqueId val="{0000001A-00B3-46A1-8476-8E9A2ACA0F38}"/>
              </c:ext>
            </c:extLst>
          </c:dPt>
          <c:dPt>
            <c:idx val="12"/>
            <c:invertIfNegative val="0"/>
            <c:bubble3D val="0"/>
            <c:spPr>
              <a:solidFill>
                <a:schemeClr val="tx2"/>
              </a:solidFill>
              <a:ln>
                <a:noFill/>
              </a:ln>
              <a:effectLst/>
            </c:spPr>
            <c:extLst xmlns:c16r2="http://schemas.microsoft.com/office/drawing/2015/06/chart">
              <c:ext xmlns:c16="http://schemas.microsoft.com/office/drawing/2014/chart" uri="{C3380CC4-5D6E-409C-BE32-E72D297353CC}">
                <c16:uniqueId val="{0000000B-4922-4D99-BEF6-79EF7DC1C64D}"/>
              </c:ext>
            </c:extLst>
          </c:dPt>
          <c:dPt>
            <c:idx val="13"/>
            <c:invertIfNegative val="0"/>
            <c:bubble3D val="0"/>
            <c:spPr>
              <a:solidFill>
                <a:schemeClr val="tx2"/>
              </a:solidFill>
              <a:ln>
                <a:noFill/>
              </a:ln>
              <a:effectLst/>
            </c:spPr>
            <c:extLst xmlns:c16r2="http://schemas.microsoft.com/office/drawing/2015/06/chart">
              <c:ext xmlns:c16="http://schemas.microsoft.com/office/drawing/2014/chart" uri="{C3380CC4-5D6E-409C-BE32-E72D297353CC}">
                <c16:uniqueId val="{0000000D-4922-4D99-BEF6-79EF7DC1C64D}"/>
              </c:ext>
            </c:extLst>
          </c:dPt>
          <c:dPt>
            <c:idx val="14"/>
            <c:invertIfNegative val="0"/>
            <c:bubble3D val="0"/>
            <c:spPr>
              <a:solidFill>
                <a:schemeClr val="tx2"/>
              </a:solidFill>
              <a:ln>
                <a:noFill/>
              </a:ln>
              <a:effectLst/>
            </c:spPr>
            <c:extLst xmlns:c16r2="http://schemas.microsoft.com/office/drawing/2015/06/chart">
              <c:ext xmlns:c16="http://schemas.microsoft.com/office/drawing/2014/chart" uri="{C3380CC4-5D6E-409C-BE32-E72D297353CC}">
                <c16:uniqueId val="{0000000E-10F0-4CDC-A677-4635A77C341C}"/>
              </c:ext>
            </c:extLst>
          </c:dPt>
          <c:dPt>
            <c:idx val="15"/>
            <c:invertIfNegative val="0"/>
            <c:bubble3D val="0"/>
            <c:spPr>
              <a:solidFill>
                <a:schemeClr val="tx2"/>
              </a:solidFill>
              <a:ln>
                <a:noFill/>
              </a:ln>
              <a:effectLst/>
            </c:spPr>
            <c:extLst xmlns:c16r2="http://schemas.microsoft.com/office/drawing/2015/06/chart">
              <c:ext xmlns:c16="http://schemas.microsoft.com/office/drawing/2014/chart" uri="{C3380CC4-5D6E-409C-BE32-E72D297353CC}">
                <c16:uniqueId val="{0000000F-10F0-4CDC-A677-4635A77C341C}"/>
              </c:ext>
            </c:extLst>
          </c:dPt>
          <c:dPt>
            <c:idx val="16"/>
            <c:invertIfNegative val="0"/>
            <c:bubble3D val="0"/>
            <c:spPr>
              <a:solidFill>
                <a:schemeClr val="tx2"/>
              </a:solidFill>
              <a:ln>
                <a:noFill/>
              </a:ln>
              <a:effectLst/>
            </c:spPr>
            <c:extLst xmlns:c16r2="http://schemas.microsoft.com/office/drawing/2015/06/chart">
              <c:ext xmlns:c16="http://schemas.microsoft.com/office/drawing/2014/chart" uri="{C3380CC4-5D6E-409C-BE32-E72D297353CC}">
                <c16:uniqueId val="{00000012-BDD2-41EA-9FBF-4BE686A057A7}"/>
              </c:ext>
            </c:extLst>
          </c:dPt>
          <c:dPt>
            <c:idx val="17"/>
            <c:invertIfNegative val="0"/>
            <c:bubble3D val="0"/>
            <c:spPr>
              <a:solidFill>
                <a:schemeClr val="tx2"/>
              </a:solidFill>
              <a:ln>
                <a:noFill/>
              </a:ln>
              <a:effectLst/>
            </c:spPr>
          </c:dPt>
          <c:dPt>
            <c:idx val="18"/>
            <c:invertIfNegative val="0"/>
            <c:bubble3D val="0"/>
            <c:spPr>
              <a:solidFill>
                <a:schemeClr val="tx2"/>
              </a:solidFill>
              <a:ln>
                <a:noFill/>
              </a:ln>
              <a:effectLst/>
            </c:spPr>
          </c:dPt>
          <c:dPt>
            <c:idx val="19"/>
            <c:invertIfNegative val="0"/>
            <c:bubble3D val="0"/>
            <c:spPr>
              <a:solidFill>
                <a:schemeClr val="tx2"/>
              </a:solidFill>
              <a:ln>
                <a:noFill/>
              </a:ln>
              <a:effectLst/>
            </c:spPr>
          </c:dPt>
          <c:dPt>
            <c:idx val="20"/>
            <c:invertIfNegative val="0"/>
            <c:bubble3D val="0"/>
            <c:spPr>
              <a:solidFill>
                <a:schemeClr val="tx2"/>
              </a:solidFill>
              <a:ln>
                <a:noFill/>
              </a:ln>
              <a:effectLst/>
            </c:spPr>
          </c:dPt>
          <c:dLbls>
            <c:spPr>
              <a:noFill/>
              <a:ln>
                <a:noFill/>
              </a:ln>
              <a:effectLst/>
            </c:spPr>
            <c:txPr>
              <a:bodyPr rot="-5400000" spcFirstLastPara="1" vertOverflow="ellipsis" wrap="square" anchor="ctr" anchorCtr="1"/>
              <a:lstStyle/>
              <a:p>
                <a:pPr>
                  <a:defRPr sz="900" b="1" i="0" u="none" strike="noStrike" kern="1200" baseline="0">
                    <a:solidFill>
                      <a:schemeClr val="bg1"/>
                    </a:solidFill>
                    <a:latin typeface="Montserrat" panose="00000500000000000000" pitchFamily="2" charset="0"/>
                    <a:ea typeface="+mn-ea"/>
                    <a:cs typeface="+mn-cs"/>
                  </a:defRPr>
                </a:pPr>
                <a:endParaRPr lang="es-MX"/>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Hoja1!$A$2:$A$14</c:f>
              <c:strCache>
                <c:ptCount val="13"/>
                <c:pt idx="0">
                  <c:v>2015</c:v>
                </c:pt>
                <c:pt idx="1">
                  <c:v>2016</c:v>
                </c:pt>
                <c:pt idx="2">
                  <c:v>2017</c:v>
                </c:pt>
                <c:pt idx="3">
                  <c:v>2018</c:v>
                </c:pt>
                <c:pt idx="4">
                  <c:v>2019</c:v>
                </c:pt>
                <c:pt idx="5">
                  <c:v>2020</c:v>
                </c:pt>
                <c:pt idx="6">
                  <c:v>Sep'21</c:v>
                </c:pt>
                <c:pt idx="7">
                  <c:v>2021</c:v>
                </c:pt>
                <c:pt idx="8">
                  <c:v>2022</c:v>
                </c:pt>
                <c:pt idx="9">
                  <c:v>2023</c:v>
                </c:pt>
                <c:pt idx="10">
                  <c:v>2024</c:v>
                </c:pt>
                <c:pt idx="11">
                  <c:v>2025</c:v>
                </c:pt>
                <c:pt idx="12">
                  <c:v>Ene'26</c:v>
                </c:pt>
              </c:strCache>
            </c:strRef>
          </c:cat>
          <c:val>
            <c:numRef>
              <c:f>Hoja1!$B$2:$B$14</c:f>
              <c:numCache>
                <c:formatCode>_-* #,##0_-;\-* #,##0_-;_-* "-"??_-;_-@_-</c:formatCode>
                <c:ptCount val="13"/>
                <c:pt idx="0">
                  <c:v>378434</c:v>
                </c:pt>
                <c:pt idx="1">
                  <c:v>395547</c:v>
                </c:pt>
                <c:pt idx="2">
                  <c:v>424473</c:v>
                </c:pt>
                <c:pt idx="3">
                  <c:v>439816</c:v>
                </c:pt>
                <c:pt idx="4">
                  <c:v>447346</c:v>
                </c:pt>
                <c:pt idx="5">
                  <c:v>440501</c:v>
                </c:pt>
                <c:pt idx="6">
                  <c:v>456972</c:v>
                </c:pt>
                <c:pt idx="7">
                  <c:v>451010</c:v>
                </c:pt>
                <c:pt idx="8">
                  <c:v>461059</c:v>
                </c:pt>
                <c:pt idx="9">
                  <c:v>478187</c:v>
                </c:pt>
                <c:pt idx="10">
                  <c:v>478759</c:v>
                </c:pt>
                <c:pt idx="11">
                  <c:v>478232</c:v>
                </c:pt>
                <c:pt idx="12">
                  <c:v>481061</c:v>
                </c:pt>
              </c:numCache>
            </c:numRef>
          </c:val>
          <c:extLst xmlns:c16r2="http://schemas.microsoft.com/office/drawing/2015/06/chart">
            <c:ext xmlns:c16="http://schemas.microsoft.com/office/drawing/2014/chart" uri="{C3380CC4-5D6E-409C-BE32-E72D297353CC}">
              <c16:uniqueId val="{0000000E-4922-4D99-BEF6-79EF7DC1C64D}"/>
            </c:ext>
          </c:extLst>
        </c:ser>
        <c:dLbls>
          <c:showLegendKey val="0"/>
          <c:showVal val="0"/>
          <c:showCatName val="0"/>
          <c:showSerName val="0"/>
          <c:showPercent val="0"/>
          <c:showBubbleSize val="0"/>
        </c:dLbls>
        <c:gapWidth val="60"/>
        <c:overlap val="100"/>
        <c:axId val="-1559987424"/>
        <c:axId val="-1559986336"/>
      </c:barChart>
      <c:catAx>
        <c:axId val="-1559987424"/>
        <c:scaling>
          <c:orientation val="minMax"/>
        </c:scaling>
        <c:delete val="0"/>
        <c:axPos val="b"/>
        <c:numFmt formatCode="General" sourceLinked="1"/>
        <c:majorTickMark val="none"/>
        <c:minorTickMark val="none"/>
        <c:tickLblPos val="low"/>
        <c:spPr>
          <a:noFill/>
          <a:ln w="12700" cap="flat" cmpd="sng" algn="ctr">
            <a:noFill/>
            <a:round/>
          </a:ln>
          <a:effectLst/>
        </c:spPr>
        <c:txPr>
          <a:bodyPr rot="-60000000" spcFirstLastPara="1" vertOverflow="ellipsis" vert="horz" wrap="square" anchor="ctr" anchorCtr="1"/>
          <a:lstStyle/>
          <a:p>
            <a:pPr>
              <a:defRPr sz="700" b="1" i="0" u="none" strike="noStrike" kern="1200" spc="0" baseline="0">
                <a:solidFill>
                  <a:schemeClr val="tx1"/>
                </a:solidFill>
                <a:latin typeface="Montserrat" panose="00000500000000000000" pitchFamily="2" charset="0"/>
                <a:ea typeface="+mn-ea"/>
                <a:cs typeface="+mn-cs"/>
              </a:defRPr>
            </a:pPr>
            <a:endParaRPr lang="es-MX"/>
          </a:p>
        </c:txPr>
        <c:crossAx val="-1559986336"/>
        <c:crosses val="autoZero"/>
        <c:auto val="1"/>
        <c:lblAlgn val="ctr"/>
        <c:lblOffset val="100"/>
        <c:noMultiLvlLbl val="0"/>
      </c:catAx>
      <c:valAx>
        <c:axId val="-1559986336"/>
        <c:scaling>
          <c:orientation val="minMax"/>
        </c:scaling>
        <c:delete val="1"/>
        <c:axPos val="l"/>
        <c:numFmt formatCode="_-* #,##0_-;\-* #,##0_-;_-* &quot;-&quot;??_-;_-@_-" sourceLinked="1"/>
        <c:majorTickMark val="none"/>
        <c:minorTickMark val="none"/>
        <c:tickLblPos val="nextTo"/>
        <c:crossAx val="-1559987424"/>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solidFill>
            <a:schemeClr val="tx1"/>
          </a:solidFill>
          <a:latin typeface="Montserrat" panose="00000500000000000000" pitchFamily="2" charset="0"/>
        </a:defRPr>
      </a:pPr>
      <a:endParaRPr lang="es-MX"/>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423301160851437E-2"/>
          <c:y val="3.2893270326578156E-2"/>
          <c:w val="0.96361152077534973"/>
          <c:h val="0.69023927244685657"/>
        </c:manualLayout>
      </c:layout>
      <c:lineChart>
        <c:grouping val="standard"/>
        <c:varyColors val="0"/>
        <c:ser>
          <c:idx val="0"/>
          <c:order val="0"/>
          <c:tx>
            <c:strRef>
              <c:f>Hoja1!$B$1</c:f>
              <c:strCache>
                <c:ptCount val="1"/>
                <c:pt idx="0">
                  <c:v>Mujeres</c:v>
                </c:pt>
              </c:strCache>
            </c:strRef>
          </c:tx>
          <c:spPr>
            <a:ln w="15875" cap="rnd">
              <a:solidFill>
                <a:schemeClr val="accent2"/>
              </a:solidFill>
              <a:round/>
            </a:ln>
            <a:effectLst/>
          </c:spPr>
          <c:marker>
            <c:symbol val="circle"/>
            <c:size val="3"/>
            <c:spPr>
              <a:solidFill>
                <a:schemeClr val="bg1"/>
              </a:solidFill>
              <a:ln w="66675">
                <a:gradFill flip="none" rotWithShape="1">
                  <a:gsLst>
                    <a:gs pos="0">
                      <a:schemeClr val="accent2"/>
                    </a:gs>
                    <a:gs pos="48000">
                      <a:schemeClr val="accent2">
                        <a:lumMod val="60000"/>
                        <a:lumOff val="40000"/>
                      </a:schemeClr>
                    </a:gs>
                    <a:gs pos="100000">
                      <a:schemeClr val="accent2">
                        <a:lumMod val="40000"/>
                        <a:lumOff val="60000"/>
                      </a:schemeClr>
                    </a:gs>
                  </a:gsLst>
                  <a:lin ang="16200000" scaled="1"/>
                  <a:tileRect/>
                </a:gradFill>
                <a:round/>
              </a:ln>
              <a:effectLst/>
            </c:spPr>
          </c:marker>
          <c:dPt>
            <c:idx val="0"/>
            <c:marker>
              <c:symbol val="circle"/>
              <c:size val="3"/>
              <c:spPr>
                <a:solidFill>
                  <a:schemeClr val="bg1"/>
                </a:solidFill>
                <a:ln w="66675">
                  <a:gradFill flip="none" rotWithShape="1">
                    <a:gsLst>
                      <a:gs pos="0">
                        <a:schemeClr val="accent2"/>
                      </a:gs>
                      <a:gs pos="48000">
                        <a:schemeClr val="accent2">
                          <a:lumMod val="60000"/>
                          <a:lumOff val="40000"/>
                        </a:schemeClr>
                      </a:gs>
                      <a:gs pos="100000">
                        <a:schemeClr val="accent2">
                          <a:lumMod val="40000"/>
                          <a:lumOff val="60000"/>
                        </a:schemeClr>
                      </a:gs>
                    </a:gsLst>
                    <a:lin ang="16200000" scaled="1"/>
                    <a:tileRect/>
                  </a:gradFill>
                  <a:round/>
                </a:ln>
                <a:effectLst/>
              </c:spPr>
            </c:marker>
            <c:bubble3D val="0"/>
            <c:extLst xmlns:c16r2="http://schemas.microsoft.com/office/drawing/2015/06/chart">
              <c:ext xmlns:c16="http://schemas.microsoft.com/office/drawing/2014/chart" uri="{C3380CC4-5D6E-409C-BE32-E72D297353CC}">
                <c16:uniqueId val="{00000000-C324-4718-B4C0-0B59D96A644D}"/>
              </c:ext>
            </c:extLst>
          </c:dPt>
          <c:dPt>
            <c:idx val="1"/>
            <c:marker>
              <c:symbol val="circle"/>
              <c:size val="3"/>
              <c:spPr>
                <a:solidFill>
                  <a:schemeClr val="bg1"/>
                </a:solidFill>
                <a:ln w="66675">
                  <a:gradFill flip="none" rotWithShape="1">
                    <a:gsLst>
                      <a:gs pos="0">
                        <a:schemeClr val="accent2"/>
                      </a:gs>
                      <a:gs pos="48000">
                        <a:schemeClr val="accent2">
                          <a:lumMod val="60000"/>
                          <a:lumOff val="40000"/>
                        </a:schemeClr>
                      </a:gs>
                      <a:gs pos="100000">
                        <a:schemeClr val="accent2">
                          <a:lumMod val="40000"/>
                          <a:lumOff val="60000"/>
                        </a:schemeClr>
                      </a:gs>
                    </a:gsLst>
                    <a:lin ang="16200000" scaled="1"/>
                    <a:tileRect/>
                  </a:gradFill>
                  <a:round/>
                </a:ln>
                <a:effectLst/>
              </c:spPr>
            </c:marker>
            <c:bubble3D val="0"/>
            <c:extLst xmlns:c16r2="http://schemas.microsoft.com/office/drawing/2015/06/chart">
              <c:ext xmlns:c16="http://schemas.microsoft.com/office/drawing/2014/chart" uri="{C3380CC4-5D6E-409C-BE32-E72D297353CC}">
                <c16:uniqueId val="{00000001-C324-4718-B4C0-0B59D96A644D}"/>
              </c:ext>
            </c:extLst>
          </c:dPt>
          <c:dPt>
            <c:idx val="2"/>
            <c:marker>
              <c:symbol val="circle"/>
              <c:size val="3"/>
              <c:spPr>
                <a:solidFill>
                  <a:schemeClr val="bg1"/>
                </a:solidFill>
                <a:ln w="66675">
                  <a:gradFill flip="none" rotWithShape="1">
                    <a:gsLst>
                      <a:gs pos="0">
                        <a:schemeClr val="accent2"/>
                      </a:gs>
                      <a:gs pos="48000">
                        <a:schemeClr val="accent2">
                          <a:lumMod val="60000"/>
                          <a:lumOff val="40000"/>
                        </a:schemeClr>
                      </a:gs>
                      <a:gs pos="100000">
                        <a:schemeClr val="accent2">
                          <a:lumMod val="40000"/>
                          <a:lumOff val="60000"/>
                        </a:schemeClr>
                      </a:gs>
                    </a:gsLst>
                    <a:lin ang="16200000" scaled="1"/>
                    <a:tileRect/>
                  </a:gradFill>
                  <a:round/>
                </a:ln>
                <a:effectLst/>
              </c:spPr>
            </c:marker>
            <c:bubble3D val="0"/>
            <c:extLst xmlns:c16r2="http://schemas.microsoft.com/office/drawing/2015/06/chart">
              <c:ext xmlns:c16="http://schemas.microsoft.com/office/drawing/2014/chart" uri="{C3380CC4-5D6E-409C-BE32-E72D297353CC}">
                <c16:uniqueId val="{00000002-C324-4718-B4C0-0B59D96A644D}"/>
              </c:ext>
            </c:extLst>
          </c:dPt>
          <c:dPt>
            <c:idx val="3"/>
            <c:marker>
              <c:symbol val="circle"/>
              <c:size val="3"/>
              <c:spPr>
                <a:solidFill>
                  <a:schemeClr val="bg1"/>
                </a:solidFill>
                <a:ln w="66675">
                  <a:gradFill flip="none" rotWithShape="1">
                    <a:gsLst>
                      <a:gs pos="0">
                        <a:schemeClr val="accent2"/>
                      </a:gs>
                      <a:gs pos="48000">
                        <a:schemeClr val="accent2">
                          <a:lumMod val="60000"/>
                          <a:lumOff val="40000"/>
                        </a:schemeClr>
                      </a:gs>
                      <a:gs pos="100000">
                        <a:schemeClr val="accent2">
                          <a:lumMod val="40000"/>
                          <a:lumOff val="60000"/>
                        </a:schemeClr>
                      </a:gs>
                    </a:gsLst>
                    <a:lin ang="16200000" scaled="1"/>
                    <a:tileRect/>
                  </a:gradFill>
                  <a:round/>
                </a:ln>
                <a:effectLst/>
              </c:spPr>
            </c:marker>
            <c:bubble3D val="0"/>
            <c:extLst xmlns:c16r2="http://schemas.microsoft.com/office/drawing/2015/06/chart">
              <c:ext xmlns:c16="http://schemas.microsoft.com/office/drawing/2014/chart" uri="{C3380CC4-5D6E-409C-BE32-E72D297353CC}">
                <c16:uniqueId val="{00000003-C324-4718-B4C0-0B59D96A644D}"/>
              </c:ext>
            </c:extLst>
          </c:dPt>
          <c:dPt>
            <c:idx val="4"/>
            <c:marker>
              <c:symbol val="circle"/>
              <c:size val="3"/>
              <c:spPr>
                <a:solidFill>
                  <a:schemeClr val="bg1"/>
                </a:solidFill>
                <a:ln w="66675">
                  <a:gradFill flip="none" rotWithShape="1">
                    <a:gsLst>
                      <a:gs pos="0">
                        <a:schemeClr val="accent2"/>
                      </a:gs>
                      <a:gs pos="48000">
                        <a:schemeClr val="accent2">
                          <a:lumMod val="60000"/>
                          <a:lumOff val="40000"/>
                        </a:schemeClr>
                      </a:gs>
                      <a:gs pos="100000">
                        <a:schemeClr val="accent2">
                          <a:lumMod val="40000"/>
                          <a:lumOff val="60000"/>
                        </a:schemeClr>
                      </a:gs>
                    </a:gsLst>
                    <a:lin ang="16200000" scaled="1"/>
                    <a:tileRect/>
                  </a:gradFill>
                  <a:round/>
                </a:ln>
                <a:effectLst/>
              </c:spPr>
            </c:marker>
            <c:bubble3D val="0"/>
            <c:extLst xmlns:c16r2="http://schemas.microsoft.com/office/drawing/2015/06/chart">
              <c:ext xmlns:c16="http://schemas.microsoft.com/office/drawing/2014/chart" uri="{C3380CC4-5D6E-409C-BE32-E72D297353CC}">
                <c16:uniqueId val="{00000004-C324-4718-B4C0-0B59D96A644D}"/>
              </c:ext>
            </c:extLst>
          </c:dPt>
          <c:dPt>
            <c:idx val="5"/>
            <c:marker>
              <c:symbol val="circle"/>
              <c:size val="3"/>
              <c:spPr>
                <a:solidFill>
                  <a:schemeClr val="bg1"/>
                </a:solidFill>
                <a:ln w="66675">
                  <a:gradFill flip="none" rotWithShape="1">
                    <a:gsLst>
                      <a:gs pos="0">
                        <a:schemeClr val="accent2"/>
                      </a:gs>
                      <a:gs pos="48000">
                        <a:schemeClr val="accent2">
                          <a:lumMod val="60000"/>
                          <a:lumOff val="40000"/>
                        </a:schemeClr>
                      </a:gs>
                      <a:gs pos="100000">
                        <a:schemeClr val="accent2">
                          <a:lumMod val="40000"/>
                          <a:lumOff val="60000"/>
                        </a:schemeClr>
                      </a:gs>
                    </a:gsLst>
                    <a:lin ang="16200000" scaled="1"/>
                    <a:tileRect/>
                  </a:gradFill>
                  <a:round/>
                </a:ln>
                <a:effectLst/>
              </c:spPr>
            </c:marker>
            <c:bubble3D val="0"/>
            <c:extLst xmlns:c16r2="http://schemas.microsoft.com/office/drawing/2015/06/chart">
              <c:ext xmlns:c16="http://schemas.microsoft.com/office/drawing/2014/chart" uri="{C3380CC4-5D6E-409C-BE32-E72D297353CC}">
                <c16:uniqueId val="{00000005-C324-4718-B4C0-0B59D96A644D}"/>
              </c:ext>
            </c:extLst>
          </c:dPt>
          <c:dLbls>
            <c:dLbl>
              <c:idx val="12"/>
              <c:layout>
                <c:manualLayout>
                  <c:x val="-2.7875065206874199E-2"/>
                  <c:y val="0.10681378911618532"/>
                </c:manualLayout>
              </c:layout>
              <c:dLblPos val="r"/>
              <c:showLegendKey val="0"/>
              <c:showVal val="1"/>
              <c:showCatName val="0"/>
              <c:showSerName val="0"/>
              <c:showPercent val="0"/>
              <c:showBubbleSize val="0"/>
              <c:extLst>
                <c:ext xmlns:c15="http://schemas.microsoft.com/office/drawing/2012/chart" uri="{CE6537A1-D6FC-4f65-9D91-7224C49458BB}"/>
              </c:extLst>
            </c:dLbl>
            <c:dLbl>
              <c:idx val="22"/>
              <c:layout>
                <c:manualLayout>
                  <c:x val="-1.4330182813699733E-2"/>
                  <c:y val="0.1341134568013268"/>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clip" horzOverflow="clip" vert="horz" wrap="square" lIns="38100" tIns="19050" rIns="38100" bIns="19050" anchor="ctr" anchorCtr="1">
                <a:spAutoFit/>
              </a:bodyPr>
              <a:lstStyle/>
              <a:p>
                <a:pPr>
                  <a:defRPr sz="700" b="1" i="0" u="none" strike="noStrike" kern="1200" baseline="0">
                    <a:solidFill>
                      <a:schemeClr val="accent2">
                        <a:lumMod val="60000"/>
                        <a:lumOff val="40000"/>
                      </a:schemeClr>
                    </a:solidFill>
                    <a:latin typeface="Montserrat" panose="00000500000000000000" pitchFamily="2" charset="0"/>
                    <a:ea typeface="+mn-ea"/>
                    <a:cs typeface="+mn-cs"/>
                  </a:defRPr>
                </a:pPr>
                <a:endParaRPr lang="es-MX"/>
              </a:p>
            </c:tx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showLeaderLines val="0"/>
              </c:ext>
            </c:extLst>
          </c:dLbls>
          <c:cat>
            <c:strRef>
              <c:f>Hoja1!$A$2:$A$14</c:f>
              <c:strCache>
                <c:ptCount val="13"/>
                <c:pt idx="0">
                  <c:v>2015</c:v>
                </c:pt>
                <c:pt idx="1">
                  <c:v>2016</c:v>
                </c:pt>
                <c:pt idx="2">
                  <c:v>2017</c:v>
                </c:pt>
                <c:pt idx="3">
                  <c:v>2018</c:v>
                </c:pt>
                <c:pt idx="4">
                  <c:v>2019</c:v>
                </c:pt>
                <c:pt idx="5">
                  <c:v>2020</c:v>
                </c:pt>
                <c:pt idx="6">
                  <c:v>Sep'21</c:v>
                </c:pt>
                <c:pt idx="7">
                  <c:v>2021</c:v>
                </c:pt>
                <c:pt idx="8">
                  <c:v>2022</c:v>
                </c:pt>
                <c:pt idx="9">
                  <c:v>2023</c:v>
                </c:pt>
                <c:pt idx="10">
                  <c:v>2024</c:v>
                </c:pt>
                <c:pt idx="11">
                  <c:v>2025</c:v>
                </c:pt>
                <c:pt idx="12">
                  <c:v>Ene'26</c:v>
                </c:pt>
              </c:strCache>
            </c:strRef>
          </c:cat>
          <c:val>
            <c:numRef>
              <c:f>Hoja1!$B$2:$B$14</c:f>
              <c:numCache>
                <c:formatCode>#,##0</c:formatCode>
                <c:ptCount val="13"/>
                <c:pt idx="0" formatCode="_-* #,##0_-;\-* #,##0_-;_-* &quot;-&quot;??_-;_-@_-">
                  <c:v>135032</c:v>
                </c:pt>
                <c:pt idx="1">
                  <c:v>142669</c:v>
                </c:pt>
                <c:pt idx="2">
                  <c:v>154615</c:v>
                </c:pt>
                <c:pt idx="3">
                  <c:v>163639</c:v>
                </c:pt>
                <c:pt idx="4">
                  <c:v>170847</c:v>
                </c:pt>
                <c:pt idx="5">
                  <c:v>169937</c:v>
                </c:pt>
                <c:pt idx="6">
                  <c:v>177882</c:v>
                </c:pt>
                <c:pt idx="7">
                  <c:v>176311</c:v>
                </c:pt>
                <c:pt idx="8">
                  <c:v>182087</c:v>
                </c:pt>
                <c:pt idx="9">
                  <c:v>190306</c:v>
                </c:pt>
                <c:pt idx="10">
                  <c:v>193686</c:v>
                </c:pt>
                <c:pt idx="11">
                  <c:v>192711</c:v>
                </c:pt>
                <c:pt idx="12">
                  <c:v>192327</c:v>
                </c:pt>
              </c:numCache>
            </c:numRef>
          </c:val>
          <c:smooth val="0"/>
          <c:extLst xmlns:c16r2="http://schemas.microsoft.com/office/drawing/2015/06/chart">
            <c:ext xmlns:c16="http://schemas.microsoft.com/office/drawing/2014/chart" uri="{C3380CC4-5D6E-409C-BE32-E72D297353CC}">
              <c16:uniqueId val="{00000006-C324-4718-B4C0-0B59D96A644D}"/>
            </c:ext>
          </c:extLst>
        </c:ser>
        <c:ser>
          <c:idx val="1"/>
          <c:order val="1"/>
          <c:tx>
            <c:strRef>
              <c:f>Hoja1!$C$1</c:f>
              <c:strCache>
                <c:ptCount val="1"/>
                <c:pt idx="0">
                  <c:v>Hombres</c:v>
                </c:pt>
              </c:strCache>
            </c:strRef>
          </c:tx>
          <c:spPr>
            <a:ln w="15875" cap="rnd">
              <a:solidFill>
                <a:schemeClr val="accent1"/>
              </a:solidFill>
              <a:round/>
            </a:ln>
            <a:effectLst/>
          </c:spPr>
          <c:marker>
            <c:symbol val="circle"/>
            <c:size val="3"/>
            <c:spPr>
              <a:solidFill>
                <a:schemeClr val="bg1"/>
              </a:solidFill>
              <a:ln w="66675">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round/>
              </a:ln>
              <a:effectLst/>
            </c:spPr>
          </c:marker>
          <c:dLbls>
            <c:dLbl>
              <c:idx val="12"/>
              <c:layout>
                <c:manualLayout>
                  <c:x val="-2.7230435796082943E-2"/>
                  <c:y val="-0.12245841547446538"/>
                </c:manualLayout>
              </c:layout>
              <c:dLblPos val="r"/>
              <c:showLegendKey val="0"/>
              <c:showVal val="1"/>
              <c:showCatName val="0"/>
              <c:showSerName val="0"/>
              <c:showPercent val="0"/>
              <c:showBubbleSize val="0"/>
              <c:extLst>
                <c:ext xmlns:c15="http://schemas.microsoft.com/office/drawing/2012/chart" uri="{CE6537A1-D6FC-4f65-9D91-7224C49458BB}"/>
              </c:extLst>
            </c:dLbl>
            <c:dLbl>
              <c:idx val="22"/>
              <c:layout>
                <c:manualLayout>
                  <c:x val="-9.1759654562498429E-3"/>
                  <c:y val="-6.6267105920690364E-2"/>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clip" horzOverflow="clip" vert="horz" wrap="square" lIns="38100" tIns="19050" rIns="38100" bIns="19050" anchor="ctr" anchorCtr="1">
                <a:spAutoFit/>
              </a:bodyPr>
              <a:lstStyle/>
              <a:p>
                <a:pPr>
                  <a:defRPr sz="700" b="1" i="0" u="none" strike="noStrike" kern="1200" baseline="0">
                    <a:solidFill>
                      <a:schemeClr val="accent1"/>
                    </a:solidFill>
                    <a:latin typeface="Montserrat" panose="00000500000000000000" pitchFamily="2" charset="0"/>
                    <a:ea typeface="+mn-ea"/>
                    <a:cs typeface="+mn-cs"/>
                  </a:defRPr>
                </a:pPr>
                <a:endParaRPr lang="es-MX"/>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showLeaderLines val="0"/>
              </c:ext>
            </c:extLst>
          </c:dLbls>
          <c:cat>
            <c:strRef>
              <c:f>Hoja1!$A$2:$A$14</c:f>
              <c:strCache>
                <c:ptCount val="13"/>
                <c:pt idx="0">
                  <c:v>2015</c:v>
                </c:pt>
                <c:pt idx="1">
                  <c:v>2016</c:v>
                </c:pt>
                <c:pt idx="2">
                  <c:v>2017</c:v>
                </c:pt>
                <c:pt idx="3">
                  <c:v>2018</c:v>
                </c:pt>
                <c:pt idx="4">
                  <c:v>2019</c:v>
                </c:pt>
                <c:pt idx="5">
                  <c:v>2020</c:v>
                </c:pt>
                <c:pt idx="6">
                  <c:v>Sep'21</c:v>
                </c:pt>
                <c:pt idx="7">
                  <c:v>2021</c:v>
                </c:pt>
                <c:pt idx="8">
                  <c:v>2022</c:v>
                </c:pt>
                <c:pt idx="9">
                  <c:v>2023</c:v>
                </c:pt>
                <c:pt idx="10">
                  <c:v>2024</c:v>
                </c:pt>
                <c:pt idx="11">
                  <c:v>2025</c:v>
                </c:pt>
                <c:pt idx="12">
                  <c:v>Ene'26</c:v>
                </c:pt>
              </c:strCache>
            </c:strRef>
          </c:cat>
          <c:val>
            <c:numRef>
              <c:f>Hoja1!$C$2:$C$14</c:f>
              <c:numCache>
                <c:formatCode>#,##0</c:formatCode>
                <c:ptCount val="13"/>
                <c:pt idx="0" formatCode="_-* #,##0_-;\-* #,##0_-;_-* &quot;-&quot;??_-;_-@_-">
                  <c:v>243402</c:v>
                </c:pt>
                <c:pt idx="1">
                  <c:v>252878</c:v>
                </c:pt>
                <c:pt idx="2">
                  <c:v>269858</c:v>
                </c:pt>
                <c:pt idx="3">
                  <c:v>276177</c:v>
                </c:pt>
                <c:pt idx="4">
                  <c:v>276499</c:v>
                </c:pt>
                <c:pt idx="5">
                  <c:v>270564</c:v>
                </c:pt>
                <c:pt idx="6">
                  <c:v>279090</c:v>
                </c:pt>
                <c:pt idx="7">
                  <c:v>274699</c:v>
                </c:pt>
                <c:pt idx="8">
                  <c:v>278972</c:v>
                </c:pt>
                <c:pt idx="9">
                  <c:v>287881</c:v>
                </c:pt>
                <c:pt idx="10">
                  <c:v>285073</c:v>
                </c:pt>
                <c:pt idx="11">
                  <c:v>285520</c:v>
                </c:pt>
                <c:pt idx="12">
                  <c:v>288733</c:v>
                </c:pt>
              </c:numCache>
            </c:numRef>
          </c:val>
          <c:smooth val="0"/>
          <c:extLst xmlns:c16r2="http://schemas.microsoft.com/office/drawing/2015/06/chart">
            <c:ext xmlns:c16="http://schemas.microsoft.com/office/drawing/2014/chart" uri="{C3380CC4-5D6E-409C-BE32-E72D297353CC}">
              <c16:uniqueId val="{00000007-C324-4718-B4C0-0B59D96A644D}"/>
            </c:ext>
          </c:extLst>
        </c:ser>
        <c:ser>
          <c:idx val="2"/>
          <c:order val="2"/>
          <c:tx>
            <c:strRef>
              <c:f>Hoja1!$D$1</c:f>
              <c:strCache>
                <c:ptCount val="1"/>
                <c:pt idx="0">
                  <c:v>Personas No Binarias</c:v>
                </c:pt>
              </c:strCache>
            </c:strRef>
          </c:tx>
          <c:spPr>
            <a:ln w="22225" cap="rnd">
              <a:solidFill>
                <a:schemeClr val="accent3"/>
              </a:solidFill>
              <a:round/>
            </a:ln>
            <a:effectLst/>
          </c:spPr>
          <c:marker>
            <c:symbol val="circle"/>
            <c:size val="4"/>
            <c:spPr>
              <a:solidFill>
                <a:schemeClr val="bg1"/>
              </a:solidFill>
              <a:ln w="66675">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round/>
              </a:ln>
              <a:effectLst/>
            </c:spPr>
          </c:marker>
          <c:dPt>
            <c:idx val="20"/>
            <c:marker>
              <c:symbol val="circle"/>
              <c:size val="4"/>
              <c:spPr>
                <a:solidFill>
                  <a:schemeClr val="bg1"/>
                </a:solidFill>
                <a:ln w="66675">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round/>
                </a:ln>
                <a:effectLst/>
              </c:spPr>
            </c:marker>
            <c:bubble3D val="0"/>
            <c:spPr>
              <a:ln w="22225" cap="rnd">
                <a:solidFill>
                  <a:schemeClr val="accent3"/>
                </a:solidFill>
                <a:round/>
              </a:ln>
              <a:effectLst/>
            </c:spPr>
          </c:dPt>
          <c:dLbls>
            <c:dLbl>
              <c:idx val="12"/>
              <c:layout>
                <c:manualLayout>
                  <c:x val="-1.470879973813561E-2"/>
                  <c:y val="-0.11463610229532538"/>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700" b="1" i="0" u="none" strike="noStrike" kern="1200" baseline="0">
                    <a:solidFill>
                      <a:schemeClr val="accent3"/>
                    </a:solidFill>
                    <a:latin typeface="Montserrat" panose="00000500000000000000" pitchFamily="50" charset="0"/>
                    <a:ea typeface="+mn-ea"/>
                    <a:cs typeface="+mn-cs"/>
                  </a:defRPr>
                </a:pPr>
                <a:endParaRPr lang="es-MX"/>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Hoja1!$A$2:$A$14</c:f>
              <c:strCache>
                <c:ptCount val="13"/>
                <c:pt idx="0">
                  <c:v>2015</c:v>
                </c:pt>
                <c:pt idx="1">
                  <c:v>2016</c:v>
                </c:pt>
                <c:pt idx="2">
                  <c:v>2017</c:v>
                </c:pt>
                <c:pt idx="3">
                  <c:v>2018</c:v>
                </c:pt>
                <c:pt idx="4">
                  <c:v>2019</c:v>
                </c:pt>
                <c:pt idx="5">
                  <c:v>2020</c:v>
                </c:pt>
                <c:pt idx="6">
                  <c:v>Sep'21</c:v>
                </c:pt>
                <c:pt idx="7">
                  <c:v>2021</c:v>
                </c:pt>
                <c:pt idx="8">
                  <c:v>2022</c:v>
                </c:pt>
                <c:pt idx="9">
                  <c:v>2023</c:v>
                </c:pt>
                <c:pt idx="10">
                  <c:v>2024</c:v>
                </c:pt>
                <c:pt idx="11">
                  <c:v>2025</c:v>
                </c:pt>
                <c:pt idx="12">
                  <c:v>Ene'26</c:v>
                </c:pt>
              </c:strCache>
            </c:strRef>
          </c:cat>
          <c:val>
            <c:numRef>
              <c:f>Hoja1!$D$2:$D$14</c:f>
              <c:numCache>
                <c:formatCode>General</c:formatCode>
                <c:ptCount val="13"/>
                <c:pt idx="11" formatCode="#,##0">
                  <c:v>1</c:v>
                </c:pt>
                <c:pt idx="12" formatCode="#,##0">
                  <c:v>1</c:v>
                </c:pt>
              </c:numCache>
            </c:numRef>
          </c:val>
          <c:smooth val="0"/>
        </c:ser>
        <c:dLbls>
          <c:dLblPos val="ctr"/>
          <c:showLegendKey val="0"/>
          <c:showVal val="1"/>
          <c:showCatName val="0"/>
          <c:showSerName val="0"/>
          <c:showPercent val="0"/>
          <c:showBubbleSize val="0"/>
        </c:dLbls>
        <c:marker val="1"/>
        <c:smooth val="0"/>
        <c:axId val="-1559978720"/>
        <c:axId val="-1559981440"/>
      </c:lineChart>
      <c:catAx>
        <c:axId val="-1559978720"/>
        <c:scaling>
          <c:orientation val="minMax"/>
        </c:scaling>
        <c:delete val="0"/>
        <c:axPos val="b"/>
        <c:majorGridlines>
          <c:spPr>
            <a:ln w="9525" cap="flat" cmpd="sng" algn="ctr">
              <a:solidFill>
                <a:srgbClr val="EAEAEA"/>
              </a:solidFill>
              <a:round/>
            </a:ln>
            <a:effectLst/>
          </c:spPr>
        </c:majorGridlines>
        <c:numFmt formatCode="General"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750" b="0" i="0" u="none" strike="noStrike" kern="1200" cap="none" spc="0" normalizeH="0" baseline="0">
                <a:solidFill>
                  <a:schemeClr val="tx1"/>
                </a:solidFill>
                <a:latin typeface="Montserrat" panose="00000500000000000000" pitchFamily="2" charset="0"/>
                <a:ea typeface="+mn-ea"/>
                <a:cs typeface="+mn-cs"/>
              </a:defRPr>
            </a:pPr>
            <a:endParaRPr lang="es-MX"/>
          </a:p>
        </c:txPr>
        <c:crossAx val="-1559981440"/>
        <c:crosses val="autoZero"/>
        <c:auto val="1"/>
        <c:lblAlgn val="ctr"/>
        <c:lblOffset val="300"/>
        <c:noMultiLvlLbl val="0"/>
      </c:catAx>
      <c:valAx>
        <c:axId val="-1559981440"/>
        <c:scaling>
          <c:orientation val="minMax"/>
        </c:scaling>
        <c:delete val="1"/>
        <c:axPos val="l"/>
        <c:majorGridlines>
          <c:spPr>
            <a:ln w="9525" cap="flat" cmpd="sng" algn="ctr">
              <a:solidFill>
                <a:srgbClr val="EAEAEA"/>
              </a:solidFill>
              <a:round/>
            </a:ln>
            <a:effectLst/>
          </c:spPr>
        </c:majorGridlines>
        <c:numFmt formatCode="_-* #,##0_-;\-* #,##0_-;_-* &quot;-&quot;??_-;_-@_-" sourceLinked="1"/>
        <c:majorTickMark val="none"/>
        <c:minorTickMark val="none"/>
        <c:tickLblPos val="nextTo"/>
        <c:crossAx val="-1559978720"/>
        <c:crosses val="autoZero"/>
        <c:crossBetween val="between"/>
      </c:valAx>
      <c:spPr>
        <a:noFill/>
        <a:ln>
          <a:noFill/>
        </a:ln>
        <a:effectLst/>
      </c:spPr>
    </c:plotArea>
    <c:legend>
      <c:legendPos val="b"/>
      <c:layout>
        <c:manualLayout>
          <c:xMode val="edge"/>
          <c:yMode val="edge"/>
          <c:x val="0.26895823649051082"/>
          <c:y val="0.88404005845587952"/>
          <c:w val="0.46794910234311909"/>
          <c:h val="8.8233639560127322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ontserrat Medium" panose="00000600000000000000" pitchFamily="50" charset="0"/>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Hoja1!$B$1</c:f>
              <c:strCache>
                <c:ptCount val="1"/>
                <c:pt idx="0">
                  <c:v>Ventas</c:v>
                </c:pt>
              </c:strCache>
            </c:strRef>
          </c:tx>
          <c:dPt>
            <c:idx val="0"/>
            <c:bubble3D val="0"/>
            <c:spPr>
              <a:noFill/>
              <a:ln w="19050">
                <a:solidFill>
                  <a:schemeClr val="lt1"/>
                </a:solidFill>
              </a:ln>
              <a:effectLst/>
            </c:spPr>
          </c:dPt>
          <c:dPt>
            <c:idx val="1"/>
            <c:bubble3D val="0"/>
            <c:spPr>
              <a:solidFill>
                <a:schemeClr val="accent1"/>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Hoja1!$A$2:$A$4</c:f>
              <c:strCache>
                <c:ptCount val="3"/>
                <c:pt idx="0">
                  <c:v>Mujeres</c:v>
                </c:pt>
                <c:pt idx="1">
                  <c:v>Hombres</c:v>
                </c:pt>
                <c:pt idx="2">
                  <c:v>Personas No Binarias </c:v>
                </c:pt>
              </c:strCache>
            </c:strRef>
          </c:cat>
          <c:val>
            <c:numRef>
              <c:f>Hoja1!$B$2:$B$4</c:f>
              <c:numCache>
                <c:formatCode>#,##0</c:formatCode>
                <c:ptCount val="3"/>
                <c:pt idx="0">
                  <c:v>192327</c:v>
                </c:pt>
                <c:pt idx="1">
                  <c:v>288733</c:v>
                </c:pt>
                <c:pt idx="2">
                  <c:v>1</c:v>
                </c:pt>
              </c:numCache>
            </c:numRef>
          </c:val>
        </c:ser>
        <c:dLbls>
          <c:showLegendKey val="0"/>
          <c:showVal val="0"/>
          <c:showCatName val="0"/>
          <c:showSerName val="0"/>
          <c:showPercent val="0"/>
          <c:showBubbleSize val="0"/>
          <c:showLeaderLines val="1"/>
        </c:dLbls>
        <c:firstSliceAng val="180"/>
        <c:holeSize val="88"/>
      </c:doughnutChart>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Hoja1!$B$1</c:f>
              <c:strCache>
                <c:ptCount val="1"/>
                <c:pt idx="0">
                  <c:v>Ventas</c:v>
                </c:pt>
              </c:strCache>
            </c:strRef>
          </c:tx>
          <c:dPt>
            <c:idx val="0"/>
            <c:bubble3D val="0"/>
            <c:spPr>
              <a:solidFill>
                <a:schemeClr val="accent2">
                  <a:lumMod val="60000"/>
                  <a:lumOff val="40000"/>
                </a:schemeClr>
              </a:solidFill>
              <a:ln w="19050">
                <a:solidFill>
                  <a:schemeClr val="lt1"/>
                </a:solidFill>
              </a:ln>
              <a:effectLst/>
            </c:spPr>
          </c:dPt>
          <c:dPt>
            <c:idx val="1"/>
            <c:bubble3D val="0"/>
            <c:spPr>
              <a:no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Hoja1!$A$2:$A$4</c:f>
              <c:strCache>
                <c:ptCount val="3"/>
                <c:pt idx="0">
                  <c:v>Mujeres</c:v>
                </c:pt>
                <c:pt idx="1">
                  <c:v>Hombres</c:v>
                </c:pt>
                <c:pt idx="2">
                  <c:v>Personas No Binarias</c:v>
                </c:pt>
              </c:strCache>
            </c:strRef>
          </c:cat>
          <c:val>
            <c:numRef>
              <c:f>Hoja1!$B$2:$B$4</c:f>
              <c:numCache>
                <c:formatCode>#,##0</c:formatCode>
                <c:ptCount val="3"/>
                <c:pt idx="0">
                  <c:v>192327</c:v>
                </c:pt>
                <c:pt idx="1">
                  <c:v>288733</c:v>
                </c:pt>
                <c:pt idx="2">
                  <c:v>1</c:v>
                </c:pt>
              </c:numCache>
            </c:numRef>
          </c:val>
        </c:ser>
        <c:dLbls>
          <c:showLegendKey val="0"/>
          <c:showVal val="0"/>
          <c:showCatName val="0"/>
          <c:showSerName val="0"/>
          <c:showPercent val="0"/>
          <c:showBubbleSize val="0"/>
          <c:showLeaderLines val="1"/>
        </c:dLbls>
        <c:firstSliceAng val="322"/>
        <c:holeSize val="83"/>
      </c:doughnutChart>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Hoja1!$B$1</c:f>
              <c:strCache>
                <c:ptCount val="1"/>
                <c:pt idx="0">
                  <c:v>Ventas</c:v>
                </c:pt>
              </c:strCache>
            </c:strRef>
          </c:tx>
          <c:spPr>
            <a:ln>
              <a:noFill/>
            </a:ln>
          </c:spPr>
          <c:dPt>
            <c:idx val="0"/>
            <c:bubble3D val="0"/>
            <c:spPr>
              <a:noFill/>
              <a:ln w="19050">
                <a:noFill/>
              </a:ln>
              <a:effectLst/>
            </c:spPr>
          </c:dPt>
          <c:dPt>
            <c:idx val="1"/>
            <c:bubble3D val="0"/>
            <c:spPr>
              <a:noFill/>
              <a:ln w="19050">
                <a:noFill/>
              </a:ln>
              <a:effectLst/>
            </c:spPr>
          </c:dPt>
          <c:dPt>
            <c:idx val="2"/>
            <c:bubble3D val="0"/>
            <c:spPr>
              <a:solidFill>
                <a:schemeClr val="accent3"/>
              </a:solidFill>
              <a:ln w="19050">
                <a:noFill/>
              </a:ln>
              <a:effectLst/>
            </c:spPr>
          </c:dPt>
          <c:dPt>
            <c:idx val="3"/>
            <c:bubble3D val="0"/>
            <c:spPr>
              <a:solidFill>
                <a:schemeClr val="accent4"/>
              </a:solidFill>
              <a:ln w="19050">
                <a:noFill/>
              </a:ln>
              <a:effectLst/>
            </c:spPr>
          </c:dPt>
          <c:cat>
            <c:strRef>
              <c:f>Hoja1!$A$2:$A$4</c:f>
              <c:strCache>
                <c:ptCount val="3"/>
                <c:pt idx="0">
                  <c:v>Mujeres</c:v>
                </c:pt>
                <c:pt idx="1">
                  <c:v>Hombres</c:v>
                </c:pt>
                <c:pt idx="2">
                  <c:v>Personas No Binarias</c:v>
                </c:pt>
              </c:strCache>
            </c:strRef>
          </c:cat>
          <c:val>
            <c:numRef>
              <c:f>Hoja1!$B$2:$B$4</c:f>
              <c:numCache>
                <c:formatCode>#,##0</c:formatCode>
                <c:ptCount val="3"/>
                <c:pt idx="0">
                  <c:v>192327</c:v>
                </c:pt>
                <c:pt idx="1">
                  <c:v>288733</c:v>
                </c:pt>
                <c:pt idx="2">
                  <c:v>2000</c:v>
                </c:pt>
              </c:numCache>
            </c:numRef>
          </c:val>
        </c:ser>
        <c:dLbls>
          <c:showLegendKey val="0"/>
          <c:showVal val="0"/>
          <c:showCatName val="0"/>
          <c:showSerName val="0"/>
          <c:showPercent val="0"/>
          <c:showBubbleSize val="0"/>
          <c:showLeaderLines val="1"/>
        </c:dLbls>
        <c:firstSliceAng val="320"/>
        <c:holeSize val="85"/>
      </c:doughnutChart>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Hombres </c:v>
                </c:pt>
              </c:strCache>
            </c:strRef>
          </c:tx>
          <c:spPr>
            <a:solidFill>
              <a:schemeClr val="accent1"/>
            </a:solidFill>
            <a:ln>
              <a:noFill/>
            </a:ln>
            <a:effectLst/>
          </c:spPr>
          <c:invertIfNegative val="0"/>
          <c:dLbls>
            <c:dLbl>
              <c:idx val="1"/>
              <c:layout>
                <c:manualLayout>
                  <c:x val="2.1378096036467328E-2"/>
                  <c:y val="5.5839467237376206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3789543059309137E-2"/>
                  <c:y val="5.9762624736832692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6033572027350448E-2"/>
                  <c:y val="6.8727018447357568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6033572027350448E-2"/>
                  <c:y val="5.0798231026307789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1.6461847118395E-2"/>
                  <c:y val="5.6774493499991002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9.9945008336385665E-4"/>
                  <c:y val="5.9762624736832692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1.1260046036845809E-2"/>
                  <c:y val="5.6774493499991058E-2"/>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1.8705834031908914E-2"/>
                  <c:y val="5.3786362263149423E-2"/>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1.0689048018233664E-2"/>
                  <c:y val="5.3786362263149423E-2"/>
                </c:manualLayout>
              </c:layout>
              <c:showLegendKey val="0"/>
              <c:showVal val="1"/>
              <c:showCatName val="0"/>
              <c:showSerName val="0"/>
              <c:showPercent val="0"/>
              <c:showBubbleSize val="0"/>
              <c:extLst>
                <c:ext xmlns:c15="http://schemas.microsoft.com/office/drawing/2012/chart" uri="{CE6537A1-D6FC-4f65-9D91-7224C49458BB}"/>
              </c:extLst>
            </c:dLbl>
            <c:dLbl>
              <c:idx val="10"/>
              <c:layout>
                <c:manualLayout>
                  <c:x val="8.016786013675151E-3"/>
                  <c:y val="4.7810099789466154E-2"/>
                </c:manualLayout>
              </c:layout>
              <c:showLegendKey val="0"/>
              <c:showVal val="1"/>
              <c:showCatName val="0"/>
              <c:showSerName val="0"/>
              <c:showPercent val="0"/>
              <c:showBubbleSize val="0"/>
              <c:extLst>
                <c:ext xmlns:c15="http://schemas.microsoft.com/office/drawing/2012/chart" uri="{CE6537A1-D6FC-4f65-9D91-7224C49458BB}"/>
              </c:extLst>
            </c:dLbl>
            <c:dLbl>
              <c:idx val="11"/>
              <c:layout>
                <c:manualLayout>
                  <c:x val="2.3479309212288735E-2"/>
                  <c:y val="2.9881312368416239E-2"/>
                </c:manualLayout>
              </c:layout>
              <c:showLegendKey val="0"/>
              <c:showVal val="1"/>
              <c:showCatName val="0"/>
              <c:showSerName val="0"/>
              <c:showPercent val="0"/>
              <c:showBubbleSize val="0"/>
              <c:extLst>
                <c:ext xmlns:c15="http://schemas.microsoft.com/office/drawing/2012/chart" uri="{CE6537A1-D6FC-4f65-9D91-7224C49458BB}"/>
              </c:extLst>
            </c:dLbl>
            <c:spPr>
              <a:solidFill>
                <a:schemeClr val="bg1"/>
              </a:solidFill>
              <a:ln w="15875" cap="flat">
                <a:solidFill>
                  <a:schemeClr val="accent1"/>
                </a:solidFill>
                <a:round/>
              </a:ln>
              <a:effectLst>
                <a:outerShdw blurRad="63500" sx="102000" sy="102000" algn="ctr" rotWithShape="0">
                  <a:prstClr val="black">
                    <a:alpha val="40000"/>
                  </a:prstClr>
                </a:outerShdw>
              </a:effectLst>
            </c:spPr>
            <c:txPr>
              <a:bodyPr rot="0" spcFirstLastPara="1" vertOverflow="ellipsis" vert="horz" wrap="square" lIns="36000" tIns="7200" rIns="18000" bIns="7200" anchor="ctr" anchorCtr="1">
                <a:spAutoFit/>
              </a:bodyPr>
              <a:lstStyle/>
              <a:p>
                <a:pPr>
                  <a:defRPr sz="600" b="0" i="0" u="none" strike="noStrike" kern="1200" baseline="0">
                    <a:solidFill>
                      <a:schemeClr val="tx1">
                        <a:lumMod val="75000"/>
                        <a:lumOff val="25000"/>
                      </a:schemeClr>
                    </a:solidFill>
                    <a:latin typeface="Montserrat Medium" panose="00000600000000000000" pitchFamily="50" charset="0"/>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Hoja1!$A$2:$A$13</c:f>
              <c:strCache>
                <c:ptCount val="12"/>
                <c:pt idx="0">
                  <c:v>Menores de 15 años</c:v>
                </c:pt>
                <c:pt idx="1">
                  <c:v>15 a 19 años</c:v>
                </c:pt>
                <c:pt idx="2">
                  <c:v>20 a 24 años</c:v>
                </c:pt>
                <c:pt idx="3">
                  <c:v>25 a 29 años</c:v>
                </c:pt>
                <c:pt idx="4">
                  <c:v>30 a 34 años</c:v>
                </c:pt>
                <c:pt idx="5">
                  <c:v>35 a 39 años</c:v>
                </c:pt>
                <c:pt idx="6">
                  <c:v>40 a 44 años</c:v>
                </c:pt>
                <c:pt idx="7">
                  <c:v>45 a 49 años</c:v>
                </c:pt>
                <c:pt idx="8">
                  <c:v>50 a 54 años</c:v>
                </c:pt>
                <c:pt idx="9">
                  <c:v>55 a 59 años</c:v>
                </c:pt>
                <c:pt idx="10">
                  <c:v>60 a 64 años</c:v>
                </c:pt>
                <c:pt idx="11">
                  <c:v>65 años y más</c:v>
                </c:pt>
              </c:strCache>
            </c:strRef>
          </c:cat>
          <c:val>
            <c:numRef>
              <c:f>Hoja1!$B$2:$B$13</c:f>
              <c:numCache>
                <c:formatCode>#,##0</c:formatCode>
                <c:ptCount val="12"/>
                <c:pt idx="0">
                  <c:v>2</c:v>
                </c:pt>
                <c:pt idx="1">
                  <c:v>6954</c:v>
                </c:pt>
                <c:pt idx="2">
                  <c:v>32681</c:v>
                </c:pt>
                <c:pt idx="3">
                  <c:v>43002</c:v>
                </c:pt>
                <c:pt idx="4">
                  <c:v>45057</c:v>
                </c:pt>
                <c:pt idx="5">
                  <c:v>38917</c:v>
                </c:pt>
                <c:pt idx="6">
                  <c:v>33531</c:v>
                </c:pt>
                <c:pt idx="7">
                  <c:v>29335</c:v>
                </c:pt>
                <c:pt idx="8">
                  <c:v>26964</c:v>
                </c:pt>
                <c:pt idx="9">
                  <c:v>20539</c:v>
                </c:pt>
                <c:pt idx="10">
                  <c:v>7617</c:v>
                </c:pt>
                <c:pt idx="11">
                  <c:v>4134</c:v>
                </c:pt>
              </c:numCache>
            </c:numRef>
          </c:val>
        </c:ser>
        <c:ser>
          <c:idx val="1"/>
          <c:order val="1"/>
          <c:tx>
            <c:strRef>
              <c:f>Hoja1!$C$1</c:f>
              <c:strCache>
                <c:ptCount val="1"/>
                <c:pt idx="0">
                  <c:v>Mujeres</c:v>
                </c:pt>
              </c:strCache>
            </c:strRef>
          </c:tx>
          <c:spPr>
            <a:solidFill>
              <a:schemeClr val="accent2">
                <a:lumMod val="60000"/>
                <a:lumOff val="40000"/>
              </a:schemeClr>
            </a:solidFill>
            <a:ln>
              <a:noFill/>
            </a:ln>
            <a:effectLst/>
          </c:spPr>
          <c:invertIfNegative val="0"/>
          <c:dLbls>
            <c:dLbl>
              <c:idx val="1"/>
              <c:layout>
                <c:manualLayout>
                  <c:x val="2.6722642244870847E-2"/>
                  <c:y val="4.3202495536626022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2765473202169949E-2"/>
                  <c:y val="5.079823102630778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5294970224633277E-2"/>
                  <c:y val="5.3786362263149423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5294970224633277E-2"/>
                  <c:y val="5.6774493499991058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2765473202169949E-2"/>
                  <c:y val="5.3786362263149368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2765473202169949E-2"/>
                  <c:y val="5.6774493499990947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2.2765473202169949E-2"/>
                  <c:y val="5.3786362263149423E-2"/>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2.5294970224633184E-2"/>
                  <c:y val="5.0798231026307789E-2"/>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2.2765473202169949E-2"/>
                  <c:y val="5.0798231026307789E-2"/>
                </c:manualLayout>
              </c:layout>
              <c:showLegendKey val="0"/>
              <c:showVal val="1"/>
              <c:showCatName val="0"/>
              <c:showSerName val="0"/>
              <c:showPercent val="0"/>
              <c:showBubbleSize val="0"/>
              <c:extLst>
                <c:ext xmlns:c15="http://schemas.microsoft.com/office/drawing/2012/chart" uri="{CE6537A1-D6FC-4f65-9D91-7224C49458BB}"/>
              </c:extLst>
            </c:dLbl>
            <c:dLbl>
              <c:idx val="10"/>
              <c:layout>
                <c:manualLayout>
                  <c:x val="2.1378096036467426E-2"/>
                  <c:y val="5.3786362263149423E-2"/>
                </c:manualLayout>
              </c:layout>
              <c:showLegendKey val="0"/>
              <c:showVal val="1"/>
              <c:showCatName val="0"/>
              <c:showSerName val="0"/>
              <c:showPercent val="0"/>
              <c:showBubbleSize val="0"/>
              <c:extLst>
                <c:ext xmlns:c15="http://schemas.microsoft.com/office/drawing/2012/chart" uri="{CE6537A1-D6FC-4f65-9D91-7224C49458BB}"/>
              </c:extLst>
            </c:dLbl>
            <c:dLbl>
              <c:idx val="11"/>
              <c:layout>
                <c:manualLayout>
                  <c:x val="3.121060731630107E-2"/>
                  <c:y val="3.884570607894125E-2"/>
                </c:manualLayout>
              </c:layout>
              <c:showLegendKey val="0"/>
              <c:showVal val="1"/>
              <c:showCatName val="0"/>
              <c:showSerName val="0"/>
              <c:showPercent val="0"/>
              <c:showBubbleSize val="0"/>
              <c:extLst>
                <c:ext xmlns:c15="http://schemas.microsoft.com/office/drawing/2012/chart" uri="{CE6537A1-D6FC-4f65-9D91-7224C49458BB}"/>
              </c:extLst>
            </c:dLbl>
            <c:spPr>
              <a:solidFill>
                <a:schemeClr val="bg1"/>
              </a:solidFill>
              <a:ln w="15875">
                <a:solidFill>
                  <a:schemeClr val="accent2">
                    <a:lumMod val="60000"/>
                    <a:lumOff val="40000"/>
                  </a:schemeClr>
                </a:solidFill>
              </a:ln>
              <a:effectLst/>
            </c:spPr>
            <c:txPr>
              <a:bodyPr rot="0" spcFirstLastPara="1" vertOverflow="ellipsis" vert="horz" wrap="square" lIns="36000" tIns="7200" rIns="18000" bIns="7200" anchor="ctr" anchorCtr="1">
                <a:spAutoFit/>
              </a:bodyPr>
              <a:lstStyle/>
              <a:p>
                <a:pPr>
                  <a:defRPr sz="600" b="0" i="0" u="none" strike="noStrike" kern="1200" baseline="0">
                    <a:solidFill>
                      <a:schemeClr val="tx1">
                        <a:lumMod val="75000"/>
                        <a:lumOff val="25000"/>
                      </a:schemeClr>
                    </a:solidFill>
                    <a:latin typeface="Montserrat Medium" panose="00000600000000000000" pitchFamily="50" charset="0"/>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Hoja1!$A$2:$A$13</c:f>
              <c:strCache>
                <c:ptCount val="12"/>
                <c:pt idx="0">
                  <c:v>Menores de 15 años</c:v>
                </c:pt>
                <c:pt idx="1">
                  <c:v>15 a 19 años</c:v>
                </c:pt>
                <c:pt idx="2">
                  <c:v>20 a 24 años</c:v>
                </c:pt>
                <c:pt idx="3">
                  <c:v>25 a 29 años</c:v>
                </c:pt>
                <c:pt idx="4">
                  <c:v>30 a 34 años</c:v>
                </c:pt>
                <c:pt idx="5">
                  <c:v>35 a 39 años</c:v>
                </c:pt>
                <c:pt idx="6">
                  <c:v>40 a 44 años</c:v>
                </c:pt>
                <c:pt idx="7">
                  <c:v>45 a 49 años</c:v>
                </c:pt>
                <c:pt idx="8">
                  <c:v>50 a 54 años</c:v>
                </c:pt>
                <c:pt idx="9">
                  <c:v>55 a 59 años</c:v>
                </c:pt>
                <c:pt idx="10">
                  <c:v>60 a 64 años</c:v>
                </c:pt>
                <c:pt idx="11">
                  <c:v>65 años y más</c:v>
                </c:pt>
              </c:strCache>
            </c:strRef>
          </c:cat>
          <c:val>
            <c:numRef>
              <c:f>Hoja1!$C$2:$C$13</c:f>
              <c:numCache>
                <c:formatCode>#,##0</c:formatCode>
                <c:ptCount val="12"/>
                <c:pt idx="1">
                  <c:v>3659</c:v>
                </c:pt>
                <c:pt idx="2">
                  <c:v>21100</c:v>
                </c:pt>
                <c:pt idx="3">
                  <c:v>30277</c:v>
                </c:pt>
                <c:pt idx="4">
                  <c:v>30281</c:v>
                </c:pt>
                <c:pt idx="5">
                  <c:v>26419</c:v>
                </c:pt>
                <c:pt idx="6">
                  <c:v>23399</c:v>
                </c:pt>
                <c:pt idx="7">
                  <c:v>19762</c:v>
                </c:pt>
                <c:pt idx="8">
                  <c:v>17714</c:v>
                </c:pt>
                <c:pt idx="9">
                  <c:v>12663</c:v>
                </c:pt>
                <c:pt idx="10">
                  <c:v>4840</c:v>
                </c:pt>
                <c:pt idx="11">
                  <c:v>2213</c:v>
                </c:pt>
              </c:numCache>
            </c:numRef>
          </c:val>
        </c:ser>
        <c:ser>
          <c:idx val="2"/>
          <c:order val="2"/>
          <c:tx>
            <c:strRef>
              <c:f>Hoja1!$D$1</c:f>
              <c:strCache>
                <c:ptCount val="1"/>
                <c:pt idx="0">
                  <c:v>Personas No Binarias</c:v>
                </c:pt>
              </c:strCache>
            </c:strRef>
          </c:tx>
          <c:spPr>
            <a:solidFill>
              <a:schemeClr val="accent3"/>
            </a:solidFill>
            <a:ln>
              <a:noFill/>
            </a:ln>
            <a:effectLst/>
          </c:spPr>
          <c:invertIfNegative val="0"/>
          <c:dLbls>
            <c:dLbl>
              <c:idx val="2"/>
              <c:layout>
                <c:manualLayout>
                  <c:x val="5.058994044926656E-3"/>
                  <c:y val="0"/>
                </c:manualLayout>
              </c:layout>
              <c:showLegendKey val="0"/>
              <c:showVal val="1"/>
              <c:showCatName val="0"/>
              <c:showSerName val="0"/>
              <c:showPercent val="0"/>
              <c:showBubbleSize val="0"/>
              <c:extLst>
                <c:ext xmlns:c15="http://schemas.microsoft.com/office/drawing/2012/chart" uri="{CE6537A1-D6FC-4f65-9D91-7224C49458BB}"/>
              </c:extLst>
            </c:dLbl>
            <c:spPr>
              <a:solidFill>
                <a:schemeClr val="bg1"/>
              </a:solidFill>
              <a:ln w="15875">
                <a:solidFill>
                  <a:schemeClr val="accent3"/>
                </a:solidFill>
              </a:ln>
              <a:effectLst/>
            </c:spPr>
            <c:txPr>
              <a:bodyPr wrap="square" lIns="36000" tIns="7200" rIns="18000" bIns="7200" anchor="ctr">
                <a:spAutoFit/>
              </a:bodyPr>
              <a:lstStyle/>
              <a:p>
                <a:pPr>
                  <a:defRPr sz="600">
                    <a:latin typeface="Montserrat SemiBold" panose="00000700000000000000" pitchFamily="50" charset="0"/>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Hoja1!$A$2:$A$13</c:f>
              <c:strCache>
                <c:ptCount val="12"/>
                <c:pt idx="0">
                  <c:v>Menores de 15 años</c:v>
                </c:pt>
                <c:pt idx="1">
                  <c:v>15 a 19 años</c:v>
                </c:pt>
                <c:pt idx="2">
                  <c:v>20 a 24 años</c:v>
                </c:pt>
                <c:pt idx="3">
                  <c:v>25 a 29 años</c:v>
                </c:pt>
                <c:pt idx="4">
                  <c:v>30 a 34 años</c:v>
                </c:pt>
                <c:pt idx="5">
                  <c:v>35 a 39 años</c:v>
                </c:pt>
                <c:pt idx="6">
                  <c:v>40 a 44 años</c:v>
                </c:pt>
                <c:pt idx="7">
                  <c:v>45 a 49 años</c:v>
                </c:pt>
                <c:pt idx="8">
                  <c:v>50 a 54 años</c:v>
                </c:pt>
                <c:pt idx="9">
                  <c:v>55 a 59 años</c:v>
                </c:pt>
                <c:pt idx="10">
                  <c:v>60 a 64 años</c:v>
                </c:pt>
                <c:pt idx="11">
                  <c:v>65 años y más</c:v>
                </c:pt>
              </c:strCache>
            </c:strRef>
          </c:cat>
          <c:val>
            <c:numRef>
              <c:f>Hoja1!$D$2:$D$13</c:f>
              <c:numCache>
                <c:formatCode>General</c:formatCode>
                <c:ptCount val="12"/>
                <c:pt idx="2" formatCode="#,##0">
                  <c:v>1</c:v>
                </c:pt>
              </c:numCache>
            </c:numRef>
          </c:val>
        </c:ser>
        <c:dLbls>
          <c:showLegendKey val="0"/>
          <c:showVal val="0"/>
          <c:showCatName val="0"/>
          <c:showSerName val="0"/>
          <c:showPercent val="0"/>
          <c:showBubbleSize val="0"/>
        </c:dLbls>
        <c:gapWidth val="219"/>
        <c:overlap val="-27"/>
        <c:axId val="-1559983072"/>
        <c:axId val="-1559984704"/>
      </c:barChart>
      <c:catAx>
        <c:axId val="-1559983072"/>
        <c:scaling>
          <c:orientation val="minMax"/>
        </c:scaling>
        <c:delete val="0"/>
        <c:axPos val="b"/>
        <c:majorGridlines>
          <c:spPr>
            <a:ln w="3175">
              <a:solidFill>
                <a:schemeClr val="accent5"/>
              </a:solidFill>
            </a:ln>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ontserrat Medium" panose="00000600000000000000" pitchFamily="50" charset="0"/>
                <a:ea typeface="+mn-ea"/>
                <a:cs typeface="+mn-cs"/>
              </a:defRPr>
            </a:pPr>
            <a:endParaRPr lang="es-MX"/>
          </a:p>
        </c:txPr>
        <c:crossAx val="-1559984704"/>
        <c:crosses val="autoZero"/>
        <c:auto val="1"/>
        <c:lblAlgn val="ctr"/>
        <c:lblOffset val="100"/>
        <c:noMultiLvlLbl val="0"/>
      </c:catAx>
      <c:valAx>
        <c:axId val="-1559984704"/>
        <c:scaling>
          <c:orientation val="minMax"/>
        </c:scaling>
        <c:delete val="1"/>
        <c:axPos val="l"/>
        <c:numFmt formatCode="#,##0" sourceLinked="1"/>
        <c:majorTickMark val="none"/>
        <c:minorTickMark val="none"/>
        <c:tickLblPos val="nextTo"/>
        <c:crossAx val="-1559983072"/>
        <c:crosses val="autoZero"/>
        <c:crossBetween val="between"/>
      </c:valAx>
      <c:spPr>
        <a:noFill/>
        <a:ln>
          <a:noFill/>
        </a:ln>
        <a:effectLst/>
      </c:spPr>
    </c:plotArea>
    <c:legend>
      <c:legendPos val="b"/>
      <c:layout>
        <c:manualLayout>
          <c:xMode val="edge"/>
          <c:yMode val="edge"/>
          <c:x val="3.7097762669842285E-2"/>
          <c:y val="0.9233485516269081"/>
          <c:w val="0.89545051039075552"/>
          <c:h val="5.8722660952042142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ontserrat Medium" panose="00000600000000000000" pitchFamily="50" charset="0"/>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292771866223831E-2"/>
          <c:y val="3.689813948894264E-2"/>
          <c:w val="0.62837021290515471"/>
          <c:h val="0.91328963489598325"/>
        </c:manualLayout>
      </c:layout>
      <c:barChart>
        <c:barDir val="bar"/>
        <c:grouping val="clustered"/>
        <c:varyColors val="1"/>
        <c:ser>
          <c:idx val="0"/>
          <c:order val="0"/>
          <c:tx>
            <c:strRef>
              <c:f>Hoja1!$B$1</c:f>
              <c:strCache>
                <c:ptCount val="1"/>
                <c:pt idx="0">
                  <c:v>Serie 1</c:v>
                </c:pt>
              </c:strCache>
            </c:strRef>
          </c:tx>
          <c:invertIfNegative val="0"/>
          <c:dPt>
            <c:idx val="0"/>
            <c:invertIfNegative val="0"/>
            <c:bubble3D val="0"/>
            <c:spPr>
              <a:solidFill>
                <a:schemeClr val="accent2">
                  <a:lumMod val="60000"/>
                  <a:lumOff val="40000"/>
                </a:schemeClr>
              </a:solidFill>
              <a:ln>
                <a:noFill/>
              </a:ln>
              <a:effectLst/>
            </c:spPr>
            <c:extLst xmlns:c16r2="http://schemas.microsoft.com/office/drawing/2015/06/chart">
              <c:ext xmlns:c16="http://schemas.microsoft.com/office/drawing/2014/chart" uri="{C3380CC4-5D6E-409C-BE32-E72D297353CC}">
                <c16:uniqueId val="{00000001-AF75-44E1-BE82-4F90BA99F7FC}"/>
              </c:ext>
            </c:extLst>
          </c:dPt>
          <c:dPt>
            <c:idx val="1"/>
            <c:invertIfNegative val="0"/>
            <c:bubble3D val="0"/>
            <c:spPr>
              <a:solidFill>
                <a:schemeClr val="accent1">
                  <a:lumMod val="60000"/>
                  <a:lumOff val="40000"/>
                </a:schemeClr>
              </a:solidFill>
              <a:ln>
                <a:noFill/>
              </a:ln>
              <a:effectLst/>
            </c:spPr>
            <c:extLst xmlns:c16r2="http://schemas.microsoft.com/office/drawing/2015/06/chart">
              <c:ext xmlns:c16="http://schemas.microsoft.com/office/drawing/2014/chart" uri="{C3380CC4-5D6E-409C-BE32-E72D297353CC}">
                <c16:uniqueId val="{00000003-AF75-44E1-BE82-4F90BA99F7FC}"/>
              </c:ext>
            </c:extLst>
          </c:dPt>
          <c:dPt>
            <c:idx val="2"/>
            <c:invertIfNegative val="0"/>
            <c:bubble3D val="0"/>
            <c:spPr>
              <a:solidFill>
                <a:schemeClr val="accent2">
                  <a:lumMod val="50000"/>
                </a:schemeClr>
              </a:solidFill>
              <a:ln>
                <a:noFill/>
              </a:ln>
              <a:effectLst/>
            </c:spPr>
            <c:extLst xmlns:c16r2="http://schemas.microsoft.com/office/drawing/2015/06/chart">
              <c:ext xmlns:c16="http://schemas.microsoft.com/office/drawing/2014/chart" uri="{C3380CC4-5D6E-409C-BE32-E72D297353CC}">
                <c16:uniqueId val="{00000005-AF75-44E1-BE82-4F90BA99F7FC}"/>
              </c:ext>
            </c:extLst>
          </c:dPt>
          <c:dPt>
            <c:idx val="3"/>
            <c:invertIfNegative val="0"/>
            <c:bubble3D val="0"/>
            <c:spPr>
              <a:solidFill>
                <a:schemeClr val="bg2"/>
              </a:solidFill>
              <a:ln>
                <a:noFill/>
              </a:ln>
              <a:effectLst/>
            </c:spPr>
            <c:extLst xmlns:c16r2="http://schemas.microsoft.com/office/drawing/2015/06/chart">
              <c:ext xmlns:c16="http://schemas.microsoft.com/office/drawing/2014/chart" uri="{C3380CC4-5D6E-409C-BE32-E72D297353CC}">
                <c16:uniqueId val="{00000007-AF75-44E1-BE82-4F90BA99F7FC}"/>
              </c:ext>
            </c:extLst>
          </c:dPt>
          <c:dPt>
            <c:idx val="4"/>
            <c:invertIfNegative val="0"/>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09-AF75-44E1-BE82-4F90BA99F7FC}"/>
              </c:ext>
            </c:extLst>
          </c:dPt>
          <c:dPt>
            <c:idx val="5"/>
            <c:invertIfNegative val="0"/>
            <c:bubble3D val="0"/>
            <c:spPr>
              <a:solidFill>
                <a:schemeClr val="accent3">
                  <a:lumMod val="50000"/>
                </a:schemeClr>
              </a:solidFill>
              <a:ln>
                <a:noFill/>
              </a:ln>
              <a:effectLst/>
            </c:spPr>
            <c:extLst xmlns:c16r2="http://schemas.microsoft.com/office/drawing/2015/06/chart">
              <c:ext xmlns:c16="http://schemas.microsoft.com/office/drawing/2014/chart" uri="{C3380CC4-5D6E-409C-BE32-E72D297353CC}">
                <c16:uniqueId val="{0000000B-AF75-44E1-BE82-4F90BA99F7FC}"/>
              </c:ext>
            </c:extLst>
          </c:dPt>
          <c:dPt>
            <c:idx val="6"/>
            <c:invertIfNegative val="0"/>
            <c:bubble3D val="0"/>
            <c:spPr>
              <a:solidFill>
                <a:schemeClr val="accent3">
                  <a:lumMod val="75000"/>
                </a:schemeClr>
              </a:solidFill>
              <a:ln>
                <a:noFill/>
              </a:ln>
              <a:effectLst/>
            </c:spPr>
            <c:extLst xmlns:c16r2="http://schemas.microsoft.com/office/drawing/2015/06/chart">
              <c:ext xmlns:c16="http://schemas.microsoft.com/office/drawing/2014/chart" uri="{C3380CC4-5D6E-409C-BE32-E72D297353CC}">
                <c16:uniqueId val="{0000000D-AF75-44E1-BE82-4F90BA99F7FC}"/>
              </c:ext>
            </c:extLst>
          </c:dPt>
          <c:dPt>
            <c:idx val="7"/>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F-AF75-44E1-BE82-4F90BA99F7FC}"/>
              </c:ext>
            </c:extLst>
          </c:dPt>
          <c:dPt>
            <c:idx val="8"/>
            <c:invertIfNegative val="0"/>
            <c:bubble3D val="0"/>
            <c:spPr>
              <a:solidFill>
                <a:schemeClr val="bg2">
                  <a:lumMod val="75000"/>
                </a:schemeClr>
              </a:solidFill>
              <a:ln>
                <a:noFill/>
              </a:ln>
              <a:effectLst/>
            </c:spPr>
            <c:extLst xmlns:c16r2="http://schemas.microsoft.com/office/drawing/2015/06/chart">
              <c:ext xmlns:c16="http://schemas.microsoft.com/office/drawing/2014/chart" uri="{C3380CC4-5D6E-409C-BE32-E72D297353CC}">
                <c16:uniqueId val="{00000011-AF75-44E1-BE82-4F90BA99F7FC}"/>
              </c:ext>
            </c:extLst>
          </c:dPt>
          <c:dLbls>
            <c:dLbl>
              <c:idx val="0"/>
              <c:layout>
                <c:manualLayout>
                  <c:x val="-1.044475773125954E-2"/>
                  <c:y val="-3.3362264809167846E-3"/>
                </c:manualLayout>
              </c:layout>
              <c:numFmt formatCode="#,##0_ ;[Red]\-#,##0\ " sourceLinked="0"/>
              <c:spPr>
                <a:noFill/>
                <a:ln w="19050">
                  <a:noFill/>
                </a:ln>
                <a:effectLst/>
              </c:spPr>
              <c:txPr>
                <a:bodyPr rot="0" spcFirstLastPara="1" vertOverflow="ellipsis" vert="horz" wrap="square" lIns="38100" tIns="19050" rIns="38100" bIns="19050" anchor="t" anchorCtr="0">
                  <a:spAutoFit/>
                </a:bodyPr>
                <a:lstStyle/>
                <a:p>
                  <a:pPr>
                    <a:defRPr sz="800" b="1" i="0" u="none" strike="noStrike" kern="1200" spc="0" baseline="0">
                      <a:solidFill>
                        <a:schemeClr val="bg1"/>
                      </a:solidFill>
                      <a:latin typeface="Montserrat" panose="00000500000000000000" pitchFamily="2" charset="0"/>
                      <a:ea typeface="+mn-ea"/>
                      <a:cs typeface="+mn-cs"/>
                    </a:defRPr>
                  </a:pPr>
                  <a:endParaRPr lang="es-MX"/>
                </a:p>
              </c:txPr>
              <c:dLblPos val="outEnd"/>
              <c:showLegendKey val="0"/>
              <c:showVal val="1"/>
              <c:showCatName val="0"/>
              <c:showSerName val="0"/>
              <c:showPercent val="0"/>
              <c:showBubbleSize val="0"/>
              <c:extLst>
                <c:ext xmlns:c15="http://schemas.microsoft.com/office/drawing/2012/chart" uri="{CE6537A1-D6FC-4f65-9D91-7224C49458BB}"/>
              </c:extLst>
            </c:dLbl>
            <c:dLbl>
              <c:idx val="1"/>
              <c:layout>
                <c:manualLayout>
                  <c:x val="-7.0995072480808386E-3"/>
                  <c:y val="0"/>
                </c:manualLayout>
              </c:layout>
              <c:numFmt formatCode="#,##0_ ;[Red]\-#,##0\ " sourceLinked="0"/>
              <c:spPr>
                <a:noFill/>
                <a:ln w="19050">
                  <a:noFill/>
                </a:ln>
                <a:effectLst/>
              </c:spPr>
              <c:txPr>
                <a:bodyPr rot="0" spcFirstLastPara="1" vertOverflow="ellipsis" vert="horz" wrap="square" lIns="38100" tIns="19050" rIns="38100" bIns="19050" anchor="t" anchorCtr="0">
                  <a:spAutoFit/>
                </a:bodyPr>
                <a:lstStyle/>
                <a:p>
                  <a:pPr>
                    <a:defRPr sz="800" b="1" i="0" u="none" strike="noStrike" kern="1200" baseline="0">
                      <a:solidFill>
                        <a:schemeClr val="bg1"/>
                      </a:solidFill>
                      <a:latin typeface="Montserrat" panose="00000500000000000000" pitchFamily="2" charset="0"/>
                      <a:ea typeface="+mn-ea"/>
                      <a:cs typeface="+mn-cs"/>
                    </a:defRPr>
                  </a:pPr>
                  <a:endParaRPr lang="es-MX"/>
                </a:p>
              </c:txPr>
              <c:dLblPos val="outEnd"/>
              <c:showLegendKey val="0"/>
              <c:showVal val="1"/>
              <c:showCatName val="0"/>
              <c:showSerName val="0"/>
              <c:showPercent val="0"/>
              <c:showBubbleSize val="0"/>
              <c:extLst>
                <c:ext xmlns:c15="http://schemas.microsoft.com/office/drawing/2012/chart" uri="{CE6537A1-D6FC-4f65-9D91-7224C49458BB}"/>
              </c:extLst>
            </c:dLbl>
            <c:dLbl>
              <c:idx val="2"/>
              <c:layout>
                <c:manualLayout>
                  <c:x val="5.8153007236986694E-3"/>
                  <c:y val="-3.3362264809167846E-3"/>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3"/>
              <c:layout>
                <c:manualLayout>
                  <c:x val="3.5911803788615151E-2"/>
                  <c:y val="-6.6724529618335691E-3"/>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4"/>
              <c:layout>
                <c:manualLayout>
                  <c:x val="2.0851314092805537E-2"/>
                  <c:y val="-6.6724529618335691E-3"/>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5"/>
              <c:layout>
                <c:manualLayout>
                  <c:x val="-3.5220747873019181E-3"/>
                  <c:y val="-6.6724529618336298E-3"/>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6"/>
              <c:layout>
                <c:manualLayout>
                  <c:x val="-5.1304210774571046E-3"/>
                  <c:y val="-3.3362264809167846E-3"/>
                </c:manualLayout>
              </c:layout>
              <c:numFmt formatCode="#,##0_ ;[Red]\-#,##0\ " sourceLinked="0"/>
              <c:spPr>
                <a:noFill/>
                <a:ln w="19050">
                  <a:noFill/>
                </a:ln>
                <a:effectLst/>
              </c:spPr>
              <c:txPr>
                <a:bodyPr rot="0" spcFirstLastPara="1" vertOverflow="ellipsis" vert="horz" wrap="square" lIns="38100" tIns="19050" rIns="38100" bIns="19050" anchor="t" anchorCtr="0">
                  <a:spAutoFit/>
                </a:bodyPr>
                <a:lstStyle/>
                <a:p>
                  <a:pPr>
                    <a:defRPr sz="800" b="1" i="0" u="none" strike="noStrike" kern="1200" baseline="0">
                      <a:solidFill>
                        <a:schemeClr val="bg1"/>
                      </a:solidFill>
                      <a:latin typeface="Montserrat" panose="00000500000000000000" pitchFamily="2" charset="0"/>
                      <a:ea typeface="+mn-ea"/>
                      <a:cs typeface="+mn-cs"/>
                    </a:defRPr>
                  </a:pPr>
                  <a:endParaRPr lang="es-MX"/>
                </a:p>
              </c:txPr>
              <c:dLblPos val="outEnd"/>
              <c:showLegendKey val="0"/>
              <c:showVal val="1"/>
              <c:showCatName val="0"/>
              <c:showSerName val="0"/>
              <c:showPercent val="0"/>
              <c:showBubbleSize val="0"/>
              <c:extLst>
                <c:ext xmlns:c15="http://schemas.microsoft.com/office/drawing/2012/chart" uri="{CE6537A1-D6FC-4f65-9D91-7224C49458BB}"/>
              </c:extLst>
            </c:dLbl>
            <c:dLbl>
              <c:idx val="7"/>
              <c:layout>
                <c:manualLayout>
                  <c:x val="-9.179537516375692E-3"/>
                  <c:y val="-3.0581722792399189E-17"/>
                </c:manualLayout>
              </c:layout>
              <c:numFmt formatCode="#,##0_ ;[Red]\-#,##0\ " sourceLinked="0"/>
              <c:spPr>
                <a:noFill/>
                <a:ln w="19050">
                  <a:noFill/>
                </a:ln>
                <a:effectLst/>
              </c:spPr>
              <c:txPr>
                <a:bodyPr rot="0" spcFirstLastPara="1" vertOverflow="ellipsis" vert="horz" wrap="square" lIns="38100" tIns="19050" rIns="38100" bIns="19050" anchor="t" anchorCtr="0">
                  <a:spAutoFit/>
                </a:bodyPr>
                <a:lstStyle/>
                <a:p>
                  <a:pPr>
                    <a:defRPr sz="800" b="1" i="0" u="none" strike="noStrike" kern="1200" baseline="0">
                      <a:solidFill>
                        <a:schemeClr val="bg1"/>
                      </a:solidFill>
                      <a:latin typeface="Montserrat" panose="00000500000000000000" pitchFamily="2" charset="0"/>
                      <a:ea typeface="+mn-ea"/>
                      <a:cs typeface="+mn-cs"/>
                    </a:defRPr>
                  </a:pPr>
                  <a:endParaRPr lang="es-MX"/>
                </a:p>
              </c:txPr>
              <c:dLblPos val="outEnd"/>
              <c:showLegendKey val="0"/>
              <c:showVal val="1"/>
              <c:showCatName val="0"/>
              <c:showSerName val="0"/>
              <c:showPercent val="0"/>
              <c:showBubbleSize val="0"/>
              <c:extLst>
                <c:ext xmlns:c15="http://schemas.microsoft.com/office/drawing/2012/chart" uri="{CE6537A1-D6FC-4f65-9D91-7224C49458BB}"/>
              </c:extLst>
            </c:dLbl>
            <c:dLbl>
              <c:idx val="8"/>
              <c:layout>
                <c:manualLayout>
                  <c:x val="-1.9695436720574823E-4"/>
                  <c:y val="-3.3362264809167924E-3"/>
                </c:manualLayout>
              </c:layout>
              <c:numFmt formatCode="#,##0_ ;[Red]\-#,##0\ " sourceLinked="0"/>
              <c:spPr>
                <a:noFill/>
                <a:ln w="19050">
                  <a:noFill/>
                </a:ln>
                <a:effectLst/>
              </c:spPr>
              <c:txPr>
                <a:bodyPr rot="0" spcFirstLastPara="1" vertOverflow="ellipsis" vert="horz" wrap="square" lIns="38100" tIns="19050" rIns="38100" bIns="19050" anchor="t" anchorCtr="0">
                  <a:spAutoFit/>
                </a:bodyPr>
                <a:lstStyle/>
                <a:p>
                  <a:pPr>
                    <a:defRPr sz="800" b="1" i="0" u="none" strike="noStrike" kern="1200" spc="-70" baseline="0">
                      <a:solidFill>
                        <a:schemeClr val="bg1"/>
                      </a:solidFill>
                      <a:latin typeface="Montserrat" panose="00000500000000000000" pitchFamily="2" charset="0"/>
                      <a:ea typeface="+mn-ea"/>
                      <a:cs typeface="+mn-cs"/>
                    </a:defRPr>
                  </a:pPr>
                  <a:endParaRPr lang="es-MX"/>
                </a:p>
              </c:txPr>
              <c:dLblPos val="outEnd"/>
              <c:showLegendKey val="0"/>
              <c:showVal val="1"/>
              <c:showCatName val="0"/>
              <c:showSerName val="0"/>
              <c:showPercent val="0"/>
              <c:showBubbleSize val="0"/>
              <c:extLst>
                <c:ext xmlns:c15="http://schemas.microsoft.com/office/drawing/2012/chart" uri="{CE6537A1-D6FC-4f65-9D91-7224C49458BB}"/>
              </c:extLst>
            </c:dLbl>
            <c:numFmt formatCode="#,##0_ ;[Red]\-#,##0\ " sourceLinked="0"/>
            <c:spPr>
              <a:noFill/>
              <a:ln w="19050">
                <a:noFill/>
              </a:ln>
              <a:effectLst/>
            </c:spPr>
            <c:txPr>
              <a:bodyPr rot="0" spcFirstLastPara="1" vertOverflow="ellipsis" vert="horz" wrap="square" lIns="38100" tIns="19050" rIns="38100" bIns="19050" anchor="t" anchorCtr="0">
                <a:spAutoFit/>
              </a:bodyPr>
              <a:lstStyle/>
              <a:p>
                <a:pPr>
                  <a:defRPr sz="800" b="1" i="0" u="none" strike="noStrike" kern="1200" baseline="0">
                    <a:solidFill>
                      <a:schemeClr val="tx1">
                        <a:lumMod val="75000"/>
                        <a:lumOff val="25000"/>
                      </a:schemeClr>
                    </a:solidFill>
                    <a:latin typeface="Montserrat" panose="00000500000000000000" pitchFamily="2" charset="0"/>
                    <a:ea typeface="+mn-ea"/>
                    <a:cs typeface="+mn-cs"/>
                  </a:defRPr>
                </a:pPr>
                <a:endParaRPr lang="es-MX"/>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Hoja1!$A$2:$A$10</c:f>
              <c:strCache>
                <c:ptCount val="9"/>
                <c:pt idx="0">
                  <c:v>Transformación</c:v>
                </c:pt>
                <c:pt idx="1">
                  <c:v>Servicios sociales y comunales</c:v>
                </c:pt>
                <c:pt idx="2">
                  <c:v>Construcción</c:v>
                </c:pt>
                <c:pt idx="3">
                  <c:v>Extractiva</c:v>
                </c:pt>
                <c:pt idx="4">
                  <c:v>Electricidad y agua</c:v>
                </c:pt>
                <c:pt idx="5">
                  <c:v>Servicios para empresas</c:v>
                </c:pt>
                <c:pt idx="6">
                  <c:v>Comunicaciones y transportes</c:v>
                </c:pt>
                <c:pt idx="7">
                  <c:v>Agropecuario</c:v>
                </c:pt>
                <c:pt idx="8">
                  <c:v>Comercio</c:v>
                </c:pt>
              </c:strCache>
            </c:strRef>
          </c:cat>
          <c:val>
            <c:numRef>
              <c:f>Hoja1!$B$2:$B$10</c:f>
              <c:numCache>
                <c:formatCode>#,##0</c:formatCode>
                <c:ptCount val="9"/>
                <c:pt idx="0">
                  <c:v>-3700</c:v>
                </c:pt>
                <c:pt idx="1">
                  <c:v>-2816</c:v>
                </c:pt>
                <c:pt idx="2">
                  <c:v>-895</c:v>
                </c:pt>
                <c:pt idx="3">
                  <c:v>-101</c:v>
                </c:pt>
                <c:pt idx="4">
                  <c:v>11</c:v>
                </c:pt>
                <c:pt idx="5">
                  <c:v>13</c:v>
                </c:pt>
                <c:pt idx="6">
                  <c:v>86</c:v>
                </c:pt>
                <c:pt idx="7">
                  <c:v>418</c:v>
                </c:pt>
                <c:pt idx="8">
                  <c:v>2647</c:v>
                </c:pt>
              </c:numCache>
            </c:numRef>
          </c:val>
          <c:extLst xmlns:c16r2="http://schemas.microsoft.com/office/drawing/2015/06/chart">
            <c:ext xmlns:c16="http://schemas.microsoft.com/office/drawing/2014/chart" uri="{C3380CC4-5D6E-409C-BE32-E72D297353CC}">
              <c16:uniqueId val="{00000012-AF75-44E1-BE82-4F90BA99F7FC}"/>
            </c:ext>
          </c:extLst>
        </c:ser>
        <c:dLbls>
          <c:dLblPos val="outEnd"/>
          <c:showLegendKey val="0"/>
          <c:showVal val="1"/>
          <c:showCatName val="0"/>
          <c:showSerName val="0"/>
          <c:showPercent val="0"/>
          <c:showBubbleSize val="0"/>
        </c:dLbls>
        <c:gapWidth val="88"/>
        <c:axId val="-1559984160"/>
        <c:axId val="-1559992864"/>
      </c:barChart>
      <c:catAx>
        <c:axId val="-1559984160"/>
        <c:scaling>
          <c:orientation val="minMax"/>
        </c:scaling>
        <c:delete val="0"/>
        <c:axPos val="l"/>
        <c:majorGridlines>
          <c:spPr>
            <a:ln w="9525" cap="flat" cmpd="sng" algn="ctr">
              <a:solidFill>
                <a:schemeClr val="accent4">
                  <a:lumMod val="40000"/>
                  <a:lumOff val="60000"/>
                </a:schemeClr>
              </a:solidFill>
              <a:prstDash val="sysDot"/>
              <a:round/>
            </a:ln>
            <a:effectLst/>
          </c:spPr>
        </c:majorGridlines>
        <c:numFmt formatCode="General" sourceLinked="0"/>
        <c:majorTickMark val="none"/>
        <c:minorTickMark val="none"/>
        <c:tickLblPos val="high"/>
        <c:spPr>
          <a:noFill/>
          <a:ln w="19050" cap="flat" cmpd="sng" algn="ctr">
            <a:noFill/>
            <a:round/>
          </a:ln>
          <a:effectLst/>
        </c:spPr>
        <c:txPr>
          <a:bodyPr rot="-60000000" spcFirstLastPara="1" vertOverflow="ellipsis" vert="horz" wrap="square" anchor="ctr" anchorCtr="1"/>
          <a:lstStyle/>
          <a:p>
            <a:pPr>
              <a:defRPr sz="700" b="1" i="0" u="none" strike="noStrike" kern="1200" baseline="0">
                <a:solidFill>
                  <a:schemeClr val="tx1"/>
                </a:solidFill>
                <a:latin typeface="Montserrat Medium" panose="00000600000000000000" pitchFamily="50" charset="0"/>
                <a:ea typeface="+mn-ea"/>
                <a:cs typeface="+mn-cs"/>
              </a:defRPr>
            </a:pPr>
            <a:endParaRPr lang="es-MX"/>
          </a:p>
        </c:txPr>
        <c:crossAx val="-1559992864"/>
        <c:crosses val="autoZero"/>
        <c:auto val="1"/>
        <c:lblAlgn val="ctr"/>
        <c:lblOffset val="700"/>
        <c:noMultiLvlLbl val="0"/>
      </c:catAx>
      <c:valAx>
        <c:axId val="-1559992864"/>
        <c:scaling>
          <c:orientation val="minMax"/>
        </c:scaling>
        <c:delete val="1"/>
        <c:axPos val="b"/>
        <c:numFmt formatCode="#,##0" sourceLinked="1"/>
        <c:majorTickMark val="out"/>
        <c:minorTickMark val="none"/>
        <c:tickLblPos val="nextTo"/>
        <c:crossAx val="-1559984160"/>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620741474522354"/>
          <c:y val="0.34078917629053757"/>
          <c:w val="0.43650342592089764"/>
          <c:h val="0.45912967346382044"/>
        </c:manualLayout>
      </c:layout>
      <c:pieChart>
        <c:varyColors val="1"/>
        <c:ser>
          <c:idx val="0"/>
          <c:order val="0"/>
          <c:tx>
            <c:strRef>
              <c:f>Hoja1!$B$1</c:f>
              <c:strCache>
                <c:ptCount val="1"/>
                <c:pt idx="0">
                  <c:v>Ventas</c:v>
                </c:pt>
              </c:strCache>
            </c:strRef>
          </c:tx>
          <c:spPr>
            <a:ln w="9525"/>
            <a:effectLst>
              <a:outerShdw blurRad="63500" sx="102000" sy="102000" algn="ctr" rotWithShape="0">
                <a:prstClr val="black">
                  <a:alpha val="40000"/>
                </a:prstClr>
              </a:outerShdw>
            </a:effectLst>
          </c:spPr>
          <c:explosion val="7"/>
          <c:dPt>
            <c:idx val="0"/>
            <c:bubble3D val="0"/>
            <c:spPr>
              <a:solidFill>
                <a:schemeClr val="accent2">
                  <a:lumMod val="60000"/>
                  <a:lumOff val="40000"/>
                </a:schemeClr>
              </a:solidFill>
              <a:ln w="9525">
                <a:solidFill>
                  <a:schemeClr val="lt1"/>
                </a:solidFill>
              </a:ln>
              <a:effectLst>
                <a:outerShdw blurRad="63500" sx="102000" sy="102000" algn="ctr" rotWithShape="0">
                  <a:prstClr val="black">
                    <a:alpha val="40000"/>
                  </a:prstClr>
                </a:outerShdw>
              </a:effectLst>
            </c:spPr>
          </c:dPt>
          <c:dPt>
            <c:idx val="1"/>
            <c:bubble3D val="0"/>
            <c:spPr>
              <a:solidFill>
                <a:schemeClr val="accent3">
                  <a:lumMod val="75000"/>
                </a:schemeClr>
              </a:solidFill>
              <a:ln w="9525">
                <a:solidFill>
                  <a:schemeClr val="lt1"/>
                </a:solidFill>
              </a:ln>
              <a:effectLst>
                <a:outerShdw blurRad="63500" sx="102000" sy="102000" algn="ctr" rotWithShape="0">
                  <a:prstClr val="black">
                    <a:alpha val="40000"/>
                  </a:prstClr>
                </a:outerShdw>
              </a:effectLst>
            </c:spPr>
          </c:dPt>
          <c:dPt>
            <c:idx val="2"/>
            <c:bubble3D val="0"/>
            <c:spPr>
              <a:solidFill>
                <a:schemeClr val="tx2"/>
              </a:solidFill>
              <a:ln w="9525">
                <a:solidFill>
                  <a:schemeClr val="lt1"/>
                </a:solidFill>
              </a:ln>
              <a:effectLst>
                <a:outerShdw blurRad="63500" sx="102000" sy="102000" algn="ctr" rotWithShape="0">
                  <a:prstClr val="black">
                    <a:alpha val="40000"/>
                  </a:prstClr>
                </a:outerShdw>
              </a:effectLst>
            </c:spPr>
          </c:dPt>
          <c:dPt>
            <c:idx val="3"/>
            <c:bubble3D val="0"/>
            <c:spPr>
              <a:solidFill>
                <a:schemeClr val="accent1">
                  <a:lumMod val="60000"/>
                  <a:lumOff val="40000"/>
                </a:schemeClr>
              </a:solidFill>
              <a:ln w="9525">
                <a:solidFill>
                  <a:schemeClr val="lt1"/>
                </a:solidFill>
              </a:ln>
              <a:effectLst>
                <a:outerShdw blurRad="63500" sx="102000" sy="102000" algn="ctr" rotWithShape="0">
                  <a:prstClr val="black">
                    <a:alpha val="40000"/>
                  </a:prstClr>
                </a:outerShdw>
              </a:effectLst>
            </c:spPr>
          </c:dPt>
          <c:dPt>
            <c:idx val="4"/>
            <c:bubble3D val="0"/>
            <c:spPr>
              <a:solidFill>
                <a:schemeClr val="bg2"/>
              </a:solidFill>
              <a:ln w="9525">
                <a:solidFill>
                  <a:schemeClr val="lt1"/>
                </a:solidFill>
              </a:ln>
              <a:effectLst>
                <a:outerShdw blurRad="63500" sx="102000" sy="102000" algn="ctr" rotWithShape="0">
                  <a:prstClr val="black">
                    <a:alpha val="40000"/>
                  </a:prstClr>
                </a:outerShdw>
              </a:effectLst>
            </c:spPr>
          </c:dPt>
          <c:dPt>
            <c:idx val="5"/>
            <c:bubble3D val="0"/>
            <c:spPr>
              <a:solidFill>
                <a:schemeClr val="accent2"/>
              </a:solidFill>
              <a:ln w="9525">
                <a:solidFill>
                  <a:schemeClr val="lt1"/>
                </a:solidFill>
              </a:ln>
              <a:effectLst>
                <a:outerShdw blurRad="63500" sx="102000" sy="102000" algn="ctr" rotWithShape="0">
                  <a:prstClr val="black">
                    <a:alpha val="40000"/>
                  </a:prstClr>
                </a:outerShdw>
              </a:effectLst>
            </c:spPr>
          </c:dPt>
          <c:dPt>
            <c:idx val="6"/>
            <c:bubble3D val="0"/>
            <c:spPr>
              <a:solidFill>
                <a:schemeClr val="accent1"/>
              </a:solidFill>
              <a:ln w="9525">
                <a:solidFill>
                  <a:schemeClr val="lt1"/>
                </a:solidFill>
              </a:ln>
              <a:effectLst>
                <a:outerShdw blurRad="63500" sx="102000" sy="102000" algn="ctr" rotWithShape="0">
                  <a:prstClr val="black">
                    <a:alpha val="40000"/>
                  </a:prstClr>
                </a:outerShdw>
              </a:effectLst>
            </c:spPr>
          </c:dPt>
          <c:dPt>
            <c:idx val="7"/>
            <c:bubble3D val="0"/>
            <c:spPr>
              <a:solidFill>
                <a:schemeClr val="accent2">
                  <a:lumMod val="50000"/>
                </a:schemeClr>
              </a:solidFill>
              <a:ln w="9525">
                <a:solidFill>
                  <a:schemeClr val="lt1"/>
                </a:solidFill>
              </a:ln>
              <a:effectLst>
                <a:outerShdw blurRad="63500" sx="102000" sy="102000" algn="ctr" rotWithShape="0">
                  <a:prstClr val="black">
                    <a:alpha val="40000"/>
                  </a:prstClr>
                </a:outerShdw>
              </a:effectLst>
            </c:spPr>
          </c:dPt>
          <c:dPt>
            <c:idx val="8"/>
            <c:bubble3D val="0"/>
            <c:spPr>
              <a:solidFill>
                <a:schemeClr val="accent4"/>
              </a:solidFill>
              <a:ln w="9525">
                <a:solidFill>
                  <a:schemeClr val="lt1"/>
                </a:solidFill>
              </a:ln>
              <a:effectLst>
                <a:outerShdw blurRad="63500" sx="102000" sy="102000" algn="ctr" rotWithShape="0">
                  <a:prstClr val="black">
                    <a:alpha val="40000"/>
                  </a:prstClr>
                </a:outerShdw>
              </a:effectLst>
            </c:spPr>
          </c:dPt>
          <c:dLbls>
            <c:dLbl>
              <c:idx val="0"/>
              <c:layout>
                <c:manualLayout>
                  <c:x val="0.10895141213415424"/>
                  <c:y val="-0.10745562957670397"/>
                </c:manualLayout>
              </c:layout>
              <c:showLegendKey val="0"/>
              <c:showVal val="0"/>
              <c:showCatName val="1"/>
              <c:showSerName val="0"/>
              <c:showPercent val="0"/>
              <c:showBubbleSize val="0"/>
              <c:extLst>
                <c:ext xmlns:c15="http://schemas.microsoft.com/office/drawing/2012/chart" uri="{CE6537A1-D6FC-4f65-9D91-7224C49458BB}"/>
              </c:extLst>
            </c:dLbl>
            <c:dLbl>
              <c:idx val="1"/>
              <c:layout>
                <c:manualLayout>
                  <c:x val="0.23091331655844841"/>
                  <c:y val="3.2746438474276787E-2"/>
                </c:manualLayout>
              </c:layout>
              <c:showLegendKey val="0"/>
              <c:showVal val="0"/>
              <c:showCatName val="1"/>
              <c:showSerName val="0"/>
              <c:showPercent val="0"/>
              <c:showBubbleSize val="0"/>
              <c:extLst>
                <c:ext xmlns:c15="http://schemas.microsoft.com/office/drawing/2012/chart" uri="{CE6537A1-D6FC-4f65-9D91-7224C49458BB}"/>
              </c:extLst>
            </c:dLbl>
            <c:dLbl>
              <c:idx val="2"/>
              <c:layout>
                <c:manualLayout>
                  <c:x val="0.51707915684429961"/>
                  <c:y val="0.14776829438236427"/>
                </c:manualLayout>
              </c:layout>
              <c:showLegendKey val="0"/>
              <c:showVal val="0"/>
              <c:showCatName val="1"/>
              <c:showSerName val="0"/>
              <c:showPercent val="0"/>
              <c:showBubbleSize val="0"/>
              <c:extLst>
                <c:ext xmlns:c15="http://schemas.microsoft.com/office/drawing/2012/chart" uri="{CE6537A1-D6FC-4f65-9D91-7224C49458BB}"/>
              </c:extLst>
            </c:dLbl>
            <c:dLbl>
              <c:idx val="3"/>
              <c:layout>
                <c:manualLayout>
                  <c:x val="-0.11746073843192681"/>
                  <c:y val="0.14133265642473081"/>
                </c:manualLayout>
              </c:layout>
              <c:showLegendKey val="0"/>
              <c:showVal val="0"/>
              <c:showCatName val="1"/>
              <c:showSerName val="0"/>
              <c:showPercent val="0"/>
              <c:showBubbleSize val="0"/>
              <c:extLst>
                <c:ext xmlns:c15="http://schemas.microsoft.com/office/drawing/2012/chart" uri="{CE6537A1-D6FC-4f65-9D91-7224C49458BB}">
                  <c15:layout>
                    <c:manualLayout>
                      <c:w val="0.17363428343603737"/>
                      <c:h val="6.1129820203949088E-2"/>
                    </c:manualLayout>
                  </c15:layout>
                </c:ext>
              </c:extLst>
            </c:dLbl>
            <c:dLbl>
              <c:idx val="4"/>
              <c:layout>
                <c:manualLayout>
                  <c:x val="-0.13687330235253212"/>
                  <c:y val="7.5988735479251668E-2"/>
                </c:manualLayout>
              </c:layout>
              <c:showLegendKey val="0"/>
              <c:showVal val="0"/>
              <c:showCatName val="1"/>
              <c:showSerName val="0"/>
              <c:showPercent val="0"/>
              <c:showBubbleSize val="0"/>
              <c:extLst>
                <c:ext xmlns:c15="http://schemas.microsoft.com/office/drawing/2012/chart" uri="{CE6537A1-D6FC-4f65-9D91-7224C49458BB}"/>
              </c:extLst>
            </c:dLbl>
            <c:dLbl>
              <c:idx val="5"/>
              <c:layout>
                <c:manualLayout>
                  <c:x val="-9.9566798331789538E-2"/>
                  <c:y val="-8.084494738775494E-2"/>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600" b="1" i="0" u="none" strike="noStrike" kern="1200" baseline="0">
                      <a:solidFill>
                        <a:schemeClr val="tx1"/>
                      </a:solidFill>
                      <a:latin typeface="Montserrat Medium" panose="00000600000000000000" pitchFamily="50" charset="0"/>
                      <a:ea typeface="+mn-ea"/>
                      <a:cs typeface="+mn-cs"/>
                    </a:defRPr>
                  </a:pPr>
                  <a:endParaRPr lang="es-MX"/>
                </a:p>
              </c:txPr>
              <c:showLegendKey val="0"/>
              <c:showVal val="0"/>
              <c:showCatName val="1"/>
              <c:showSerName val="0"/>
              <c:showPercent val="0"/>
              <c:showBubbleSize val="0"/>
              <c:extLst>
                <c:ext xmlns:c15="http://schemas.microsoft.com/office/drawing/2012/chart" uri="{CE6537A1-D6FC-4f65-9D91-7224C49458BB}">
                  <c15:layout>
                    <c:manualLayout>
                      <c:w val="0.1648385193023871"/>
                      <c:h val="7.9031131066017793E-2"/>
                    </c:manualLayout>
                  </c15:layout>
                </c:ext>
              </c:extLst>
            </c:dLbl>
            <c:dLbl>
              <c:idx val="6"/>
              <c:layout>
                <c:manualLayout>
                  <c:x val="-0.14007291582557008"/>
                  <c:y val="-0.14307728822272592"/>
                </c:manualLayout>
              </c:layout>
              <c:showLegendKey val="0"/>
              <c:showVal val="0"/>
              <c:showCatName val="1"/>
              <c:showSerName val="0"/>
              <c:showPercent val="0"/>
              <c:showBubbleSize val="0"/>
              <c:extLst>
                <c:ext xmlns:c15="http://schemas.microsoft.com/office/drawing/2012/chart" uri="{CE6537A1-D6FC-4f65-9D91-7224C49458BB}"/>
              </c:extLst>
            </c:dLbl>
            <c:dLbl>
              <c:idx val="7"/>
              <c:layout>
                <c:manualLayout>
                  <c:x val="-0.22620558271499741"/>
                  <c:y val="-0.19987852083980662"/>
                </c:manualLayout>
              </c:layout>
              <c:showLegendKey val="0"/>
              <c:showVal val="0"/>
              <c:showCatName val="1"/>
              <c:showSerName val="0"/>
              <c:showPercent val="0"/>
              <c:showBubbleSize val="0"/>
              <c:extLst>
                <c:ext xmlns:c15="http://schemas.microsoft.com/office/drawing/2012/chart" uri="{CE6537A1-D6FC-4f65-9D91-7224C49458BB}"/>
              </c:extLst>
            </c:dLbl>
            <c:dLbl>
              <c:idx val="8"/>
              <c:layout>
                <c:manualLayout>
                  <c:x val="0.45466043549492136"/>
                  <c:y val="-0.10183370994991632"/>
                </c:manualLayout>
              </c:layout>
              <c:showLegendKey val="0"/>
              <c:showVal val="0"/>
              <c:showCatName val="1"/>
              <c:showSerName val="0"/>
              <c:showPercent val="0"/>
              <c:showBubbleSize val="0"/>
              <c:extLst>
                <c:ext xmlns:c15="http://schemas.microsoft.com/office/drawing/2012/chart" uri="{CE6537A1-D6FC-4f65-9D91-7224C49458BB}"/>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tx1"/>
                    </a:solidFill>
                    <a:latin typeface="Montserrat Medium" panose="00000600000000000000" pitchFamily="50" charset="0"/>
                    <a:ea typeface="+mn-ea"/>
                    <a:cs typeface="+mn-cs"/>
                  </a:defRPr>
                </a:pPr>
                <a:endParaRPr lang="es-MX"/>
              </a:p>
            </c:txPr>
            <c:showLegendKey val="0"/>
            <c:showVal val="0"/>
            <c:showCatName val="1"/>
            <c:showSerName val="0"/>
            <c:showPercent val="0"/>
            <c:showBubbleSize val="0"/>
            <c:showLeaderLines val="0"/>
            <c:extLst>
              <c:ext xmlns:c15="http://schemas.microsoft.com/office/drawing/2012/chart" uri="{CE6537A1-D6FC-4f65-9D91-7224C49458BB}"/>
            </c:extLst>
          </c:dLbls>
          <c:cat>
            <c:strRef>
              <c:f>Hoja1!$A$2:$A$10</c:f>
              <c:strCache>
                <c:ptCount val="9"/>
                <c:pt idx="0">
                  <c:v>Transformación</c:v>
                </c:pt>
                <c:pt idx="1">
                  <c:v>Comunicaciones y transportes</c:v>
                </c:pt>
                <c:pt idx="2">
                  <c:v>Comercio</c:v>
                </c:pt>
                <c:pt idx="3">
                  <c:v>Servicios sociales y comunales</c:v>
                </c:pt>
                <c:pt idx="4">
                  <c:v>Extractiva</c:v>
                </c:pt>
                <c:pt idx="5">
                  <c:v>Electricidad y agua</c:v>
                </c:pt>
                <c:pt idx="6">
                  <c:v>Servicios para empresas</c:v>
                </c:pt>
                <c:pt idx="7">
                  <c:v>Construcción</c:v>
                </c:pt>
                <c:pt idx="8">
                  <c:v>Agropecuario</c:v>
                </c:pt>
              </c:strCache>
            </c:strRef>
          </c:cat>
          <c:val>
            <c:numRef>
              <c:f>Hoja1!$B$2:$B$10</c:f>
              <c:numCache>
                <c:formatCode>#,##0</c:formatCode>
                <c:ptCount val="9"/>
                <c:pt idx="0">
                  <c:v>198583</c:v>
                </c:pt>
                <c:pt idx="1">
                  <c:v>27401</c:v>
                </c:pt>
                <c:pt idx="2">
                  <c:v>79415</c:v>
                </c:pt>
                <c:pt idx="3">
                  <c:v>52777</c:v>
                </c:pt>
                <c:pt idx="4">
                  <c:v>5259</c:v>
                </c:pt>
                <c:pt idx="5">
                  <c:v>2453</c:v>
                </c:pt>
                <c:pt idx="6">
                  <c:v>59148</c:v>
                </c:pt>
                <c:pt idx="7">
                  <c:v>33500</c:v>
                </c:pt>
                <c:pt idx="8">
                  <c:v>22525</c:v>
                </c:pt>
              </c:numCache>
            </c:numRef>
          </c:val>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381864247767402E-2"/>
          <c:y val="0"/>
          <c:w val="0.95673499158266484"/>
          <c:h val="1"/>
        </c:manualLayout>
      </c:layout>
      <c:doughnutChart>
        <c:varyColors val="1"/>
        <c:ser>
          <c:idx val="0"/>
          <c:order val="0"/>
          <c:tx>
            <c:strRef>
              <c:f>Hoja1!$B$1</c:f>
              <c:strCache>
                <c:ptCount val="1"/>
                <c:pt idx="0">
                  <c:v>Ventas</c:v>
                </c:pt>
              </c:strCache>
            </c:strRef>
          </c:tx>
          <c:dPt>
            <c:idx val="0"/>
            <c:bubble3D val="0"/>
            <c:spPr>
              <a:solidFill>
                <a:schemeClr val="bg2"/>
              </a:solidFill>
              <a:ln w="19050">
                <a:solidFill>
                  <a:schemeClr val="lt1"/>
                </a:solidFill>
              </a:ln>
              <a:effectLst/>
            </c:spPr>
          </c:dPt>
          <c:dPt>
            <c:idx val="1"/>
            <c:bubble3D val="0"/>
            <c:spPr>
              <a:solidFill>
                <a:schemeClr val="accent1"/>
              </a:solidFill>
              <a:ln w="19050">
                <a:solidFill>
                  <a:schemeClr val="lt1"/>
                </a:solidFill>
              </a:ln>
              <a:effectLst/>
            </c:spPr>
          </c:dPt>
          <c:dPt>
            <c:idx val="2"/>
            <c:bubble3D val="0"/>
            <c:spPr>
              <a:solidFill>
                <a:schemeClr val="accent4"/>
              </a:solidFill>
              <a:ln w="19050">
                <a:solidFill>
                  <a:schemeClr val="lt1"/>
                </a:solidFill>
              </a:ln>
              <a:effectLst/>
            </c:spPr>
          </c:dPt>
          <c:dPt>
            <c:idx val="3"/>
            <c:bubble3D val="0"/>
            <c:spPr>
              <a:solidFill>
                <a:schemeClr val="tx2"/>
              </a:solidFill>
              <a:ln w="19050">
                <a:solidFill>
                  <a:schemeClr val="lt1"/>
                </a:solidFill>
              </a:ln>
              <a:effectLst/>
            </c:spPr>
          </c:dPt>
          <c:dPt>
            <c:idx val="4"/>
            <c:bubble3D val="0"/>
            <c:spPr>
              <a:noFill/>
              <a:ln w="19050">
                <a:noFill/>
              </a:ln>
              <a:effectLst/>
            </c:spPr>
          </c:dPt>
          <c:dPt>
            <c:idx val="5"/>
            <c:bubble3D val="0"/>
            <c:spPr>
              <a:solidFill>
                <a:schemeClr val="tx2"/>
              </a:solidFill>
              <a:ln w="19050">
                <a:solidFill>
                  <a:schemeClr val="lt1"/>
                </a:solidFill>
              </a:ln>
              <a:effectLst/>
            </c:spPr>
          </c:dPt>
          <c:dPt>
            <c:idx val="6"/>
            <c:bubble3D val="0"/>
            <c:spPr>
              <a:solidFill>
                <a:schemeClr val="accent1"/>
              </a:solidFill>
              <a:ln w="19050">
                <a:solidFill>
                  <a:schemeClr val="lt1"/>
                </a:solidFill>
              </a:ln>
              <a:effectLst/>
            </c:spPr>
          </c:dPt>
          <c:dPt>
            <c:idx val="7"/>
            <c:bubble3D val="0"/>
            <c:spPr>
              <a:solidFill>
                <a:schemeClr val="accent2">
                  <a:lumMod val="50000"/>
                </a:schemeClr>
              </a:solidFill>
              <a:ln w="19050">
                <a:solidFill>
                  <a:schemeClr val="lt1"/>
                </a:solidFill>
              </a:ln>
              <a:effectLst/>
            </c:spPr>
          </c:dPt>
          <c:dPt>
            <c:idx val="8"/>
            <c:bubble3D val="0"/>
            <c:spPr>
              <a:solidFill>
                <a:schemeClr val="accent2"/>
              </a:solidFill>
              <a:ln w="19050">
                <a:solidFill>
                  <a:schemeClr val="lt1"/>
                </a:solidFill>
              </a:ln>
              <a:effectLst/>
            </c:spPr>
          </c:dPt>
          <c:cat>
            <c:strRef>
              <c:f>Hoja1!$A$2:$A$6</c:f>
              <c:strCache>
                <c:ptCount val="4"/>
                <c:pt idx="0">
                  <c:v>Altiplano</c:v>
                </c:pt>
                <c:pt idx="1">
                  <c:v>Centro</c:v>
                </c:pt>
                <c:pt idx="2">
                  <c:v>Media</c:v>
                </c:pt>
                <c:pt idx="3">
                  <c:v>Huasteca</c:v>
                </c:pt>
              </c:strCache>
            </c:strRef>
          </c:cat>
          <c:val>
            <c:numRef>
              <c:f>Hoja1!$B$2:$B$6</c:f>
              <c:numCache>
                <c:formatCode>#,##0</c:formatCode>
                <c:ptCount val="5"/>
                <c:pt idx="0">
                  <c:v>27029</c:v>
                </c:pt>
                <c:pt idx="1">
                  <c:v>390955</c:v>
                </c:pt>
                <c:pt idx="2">
                  <c:v>12356</c:v>
                </c:pt>
                <c:pt idx="3">
                  <c:v>50721</c:v>
                </c:pt>
                <c:pt idx="4">
                  <c:v>481061</c:v>
                </c:pt>
              </c:numCache>
            </c:numRef>
          </c:val>
        </c:ser>
        <c:dLbls>
          <c:showLegendKey val="0"/>
          <c:showVal val="0"/>
          <c:showCatName val="0"/>
          <c:showSerName val="0"/>
          <c:showPercent val="0"/>
          <c:showBubbleSize val="0"/>
          <c:showLeaderLines val="0"/>
        </c:dLbls>
        <c:firstSliceAng val="270"/>
        <c:holeSize val="53"/>
      </c:doughnutChart>
      <c:spPr>
        <a:noFill/>
        <a:ln>
          <a:noFill/>
        </a:ln>
        <a:effectLst/>
      </c:spPr>
    </c:plotArea>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103740805272167E-2"/>
          <c:y val="5.1483071081770644E-2"/>
          <c:w val="0.84489847315927091"/>
          <c:h val="0.84373178808592419"/>
        </c:manualLayout>
      </c:layout>
      <c:barChart>
        <c:barDir val="col"/>
        <c:grouping val="clustered"/>
        <c:varyColors val="1"/>
        <c:ser>
          <c:idx val="0"/>
          <c:order val="0"/>
          <c:tx>
            <c:strRef>
              <c:f>Hoja1!$B$1</c:f>
              <c:strCache>
                <c:ptCount val="1"/>
                <c:pt idx="0">
                  <c:v>Serie 1</c:v>
                </c:pt>
              </c:strCache>
            </c:strRef>
          </c:tx>
          <c:spPr>
            <a:noFill/>
            <a:ln>
              <a:noFill/>
            </a:ln>
          </c:spPr>
          <c:invertIfNegative val="0"/>
          <c:dPt>
            <c:idx val="0"/>
            <c:invertIfNegative val="0"/>
            <c:bubble3D val="0"/>
            <c:spPr>
              <a:noFill/>
              <a:ln>
                <a:noFill/>
              </a:ln>
              <a:effectLst/>
            </c:spPr>
          </c:dPt>
          <c:dPt>
            <c:idx val="1"/>
            <c:invertIfNegative val="0"/>
            <c:bubble3D val="0"/>
            <c:spPr>
              <a:noFill/>
              <a:ln>
                <a:noFill/>
              </a:ln>
              <a:effectLst/>
            </c:spPr>
          </c:dPt>
          <c:dPt>
            <c:idx val="2"/>
            <c:invertIfNegative val="0"/>
            <c:bubble3D val="0"/>
            <c:spPr>
              <a:noFill/>
              <a:ln>
                <a:noFill/>
              </a:ln>
              <a:effectLst/>
            </c:spPr>
          </c:dPt>
          <c:dPt>
            <c:idx val="3"/>
            <c:invertIfNegative val="0"/>
            <c:bubble3D val="0"/>
            <c:spPr>
              <a:noFill/>
              <a:ln>
                <a:no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ontserrat Medium" panose="00000600000000000000" pitchFamily="50" charset="0"/>
                      <a:ea typeface="Nirmala UI" panose="020B0502040204020203" pitchFamily="34" charset="0"/>
                      <a:cs typeface="Nirmala UI" panose="020B0502040204020203" pitchFamily="34" charset="0"/>
                    </a:defRPr>
                  </a:pPr>
                  <a:endParaRPr lang="es-MX"/>
                </a:p>
              </c:txPr>
              <c:dLblPos val="ctr"/>
              <c:showLegendKey val="0"/>
              <c:showVal val="1"/>
              <c:showCatName val="0"/>
              <c:showSerName val="0"/>
              <c:showPercent val="0"/>
              <c:showBubbleSize val="0"/>
            </c:dLbl>
            <c:dLbl>
              <c:idx val="1"/>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ontserrat Medium" panose="00000600000000000000" pitchFamily="50" charset="0"/>
                      <a:ea typeface="Nirmala UI" panose="020B0502040204020203" pitchFamily="34" charset="0"/>
                      <a:cs typeface="Nirmala UI" panose="020B0502040204020203" pitchFamily="34" charset="0"/>
                    </a:defRPr>
                  </a:pPr>
                  <a:endParaRPr lang="es-MX"/>
                </a:p>
              </c:txPr>
              <c:dLblPos val="ctr"/>
              <c:showLegendKey val="0"/>
              <c:showVal val="1"/>
              <c:showCatName val="0"/>
              <c:showSerName val="0"/>
              <c:showPercent val="0"/>
              <c:showBubbleSize val="0"/>
            </c:dLbl>
            <c:dLbl>
              <c:idx val="2"/>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ontserrat Medium" panose="00000600000000000000" pitchFamily="50" charset="0"/>
                      <a:ea typeface="Nirmala UI" panose="020B0502040204020203" pitchFamily="34" charset="0"/>
                      <a:cs typeface="Nirmala UI" panose="020B0502040204020203" pitchFamily="34" charset="0"/>
                    </a:defRPr>
                  </a:pPr>
                  <a:endParaRPr lang="es-MX"/>
                </a:p>
              </c:txPr>
              <c:dLblPos val="ctr"/>
              <c:showLegendKey val="0"/>
              <c:showVal val="1"/>
              <c:showCatName val="0"/>
              <c:showSerName val="0"/>
              <c:showPercent val="0"/>
              <c:showBubbleSize val="0"/>
            </c:dLbl>
            <c:dLbl>
              <c:idx val="3"/>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ontserrat Medium" panose="00000600000000000000" pitchFamily="50" charset="0"/>
                      <a:ea typeface="Nirmala UI" panose="020B0502040204020203" pitchFamily="34" charset="0"/>
                      <a:cs typeface="Nirmala UI" panose="020B0502040204020203" pitchFamily="34" charset="0"/>
                    </a:defRPr>
                  </a:pPr>
                  <a:endParaRPr lang="es-MX"/>
                </a:p>
              </c:txPr>
              <c:dLblPos val="ct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Montserrat Medium" panose="00000600000000000000" pitchFamily="50" charset="0"/>
                    <a:ea typeface="Nirmala UI" panose="020B0502040204020203" pitchFamily="34" charset="0"/>
                    <a:cs typeface="Nirmala UI" panose="020B0502040204020203" pitchFamily="34" charset="0"/>
                  </a:defRPr>
                </a:pPr>
                <a:endParaRPr lang="es-MX"/>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Hoja1!$A$2:$A$5</c:f>
              <c:strCache>
                <c:ptCount val="4"/>
                <c:pt idx="0">
                  <c:v>Centro</c:v>
                </c:pt>
                <c:pt idx="1">
                  <c:v>Media</c:v>
                </c:pt>
                <c:pt idx="2">
                  <c:v>Altiplano</c:v>
                </c:pt>
                <c:pt idx="3">
                  <c:v>Huasteca</c:v>
                </c:pt>
              </c:strCache>
            </c:strRef>
          </c:cat>
          <c:val>
            <c:numRef>
              <c:f>Hoja1!$B$2:$B$5</c:f>
              <c:numCache>
                <c:formatCode>#,##0</c:formatCode>
                <c:ptCount val="4"/>
                <c:pt idx="0">
                  <c:v>-5407</c:v>
                </c:pt>
                <c:pt idx="1">
                  <c:v>-785</c:v>
                </c:pt>
                <c:pt idx="2">
                  <c:v>669</c:v>
                </c:pt>
                <c:pt idx="3">
                  <c:v>1186</c:v>
                </c:pt>
              </c:numCache>
            </c:numRef>
          </c:val>
        </c:ser>
        <c:dLbls>
          <c:showLegendKey val="0"/>
          <c:showVal val="0"/>
          <c:showCatName val="0"/>
          <c:showSerName val="0"/>
          <c:showPercent val="0"/>
          <c:showBubbleSize val="0"/>
        </c:dLbls>
        <c:gapWidth val="36"/>
        <c:axId val="-1559991232"/>
        <c:axId val="-1559981984"/>
      </c:barChart>
      <c:catAx>
        <c:axId val="-1559991232"/>
        <c:scaling>
          <c:orientation val="minMax"/>
        </c:scaling>
        <c:delete val="0"/>
        <c:axPos val="b"/>
        <c:majorGridlines>
          <c:spPr>
            <a:ln w="9525" cap="flat" cmpd="sng" algn="ctr">
              <a:solidFill>
                <a:schemeClr val="tx1">
                  <a:lumMod val="15000"/>
                  <a:lumOff val="85000"/>
                </a:schemeClr>
              </a:solidFill>
              <a:prstDash val="sysDot"/>
              <a:round/>
            </a:ln>
            <a:effectLst/>
          </c:spPr>
        </c:majorGridlines>
        <c:numFmt formatCode="General" sourceLinked="1"/>
        <c:majorTickMark val="none"/>
        <c:minorTickMark val="none"/>
        <c:tickLblPos val="low"/>
        <c:spPr>
          <a:noFill/>
          <a:ln w="22225">
            <a:solidFill>
              <a:schemeClr val="tx1"/>
            </a:solidFill>
          </a:ln>
          <a:effectLst/>
        </c:spPr>
        <c:txPr>
          <a:bodyPr rot="-60000000" spcFirstLastPara="1" vertOverflow="ellipsis" vert="horz" wrap="square" anchor="ctr" anchorCtr="1"/>
          <a:lstStyle/>
          <a:p>
            <a:pPr>
              <a:defRPr sz="800" b="1" i="0" u="none" strike="noStrike" kern="1200" baseline="0">
                <a:solidFill>
                  <a:schemeClr val="bg1"/>
                </a:solidFill>
                <a:latin typeface="Montserrat Medium" panose="00000600000000000000" pitchFamily="50" charset="0"/>
                <a:ea typeface="+mn-ea"/>
                <a:cs typeface="+mn-cs"/>
              </a:defRPr>
            </a:pPr>
            <a:endParaRPr lang="es-MX"/>
          </a:p>
        </c:txPr>
        <c:crossAx val="-1559981984"/>
        <c:crosses val="autoZero"/>
        <c:auto val="1"/>
        <c:lblAlgn val="ctr"/>
        <c:lblOffset val="300"/>
        <c:noMultiLvlLbl val="0"/>
      </c:catAx>
      <c:valAx>
        <c:axId val="-1559981984"/>
        <c:scaling>
          <c:orientation val="minMax"/>
        </c:scaling>
        <c:delete val="1"/>
        <c:axPos val="l"/>
        <c:numFmt formatCode="#,##0" sourceLinked="1"/>
        <c:majorTickMark val="none"/>
        <c:minorTickMark val="none"/>
        <c:tickLblPos val="nextTo"/>
        <c:crossAx val="-15599912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9">
  <cs:axisTitle>
    <cs:lnRef idx="0"/>
    <cs:fillRef idx="0"/>
    <cs:effectRef idx="0"/>
    <cs:fontRef idx="minor">
      <a:schemeClr val="lt1"/>
    </cs:fontRef>
    <cs:defRPr sz="1197" b="1" kern="1200"/>
  </cs:axisTitle>
  <cs:categoryAxis>
    <cs:lnRef idx="0">
      <cs:styleClr val="0"/>
    </cs:lnRef>
    <cs:fillRef idx="0"/>
    <cs:effectRef idx="0"/>
    <cs:fontRef idx="minor">
      <a:schemeClr val="lt1"/>
    </cs:fontRef>
    <cs:spPr>
      <a:ln w="12700" cap="flat" cmpd="sng" algn="ctr">
        <a:solidFill>
          <a:schemeClr val="lt1"/>
        </a:solidFill>
        <a:round/>
      </a:ln>
    </cs:spPr>
    <cs:defRPr sz="1197" kern="1200" spc="10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kern="1200"/>
  </cs:chartArea>
  <cs:dataLabel>
    <cs:lnRef idx="0"/>
    <cs:fillRef idx="0"/>
    <cs:effectRef idx="0"/>
    <cs:fontRef idx="minor">
      <a:schemeClr val="lt1"/>
    </cs:fontRef>
    <cs:defRPr sz="1197" b="1" kern="1200"/>
  </cs:dataLabel>
  <cs:dataLabelCallout>
    <cs:lnRef idx="0">
      <cs:styleClr val="auto"/>
    </cs:lnRef>
    <cs:fillRef idx="0"/>
    <cs:effectRef idx="0"/>
    <cs:fontRef idx="minor">
      <cs:styleClr val="auto"/>
    </cs:fontRef>
    <cs:spPr>
      <a:solidFill>
        <a:schemeClr val="lt1"/>
      </a:solidFill>
      <a:ln>
        <a:solidFill>
          <a:schemeClr val="ph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E94FF9-16E0-42A6-900C-9EB2773C0BCF}" type="datetimeFigureOut">
              <a:rPr lang="es-MX" smtClean="0"/>
              <a:t>04/03/2026</a:t>
            </a:fld>
            <a:endParaRPr lang="es-MX"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926B5B-6386-43B0-B9D3-E2721A87FA95}" type="slidenum">
              <a:rPr lang="es-MX" smtClean="0"/>
              <a:t>‹Nº›</a:t>
            </a:fld>
            <a:endParaRPr lang="es-MX" dirty="0"/>
          </a:p>
        </p:txBody>
      </p:sp>
    </p:spTree>
    <p:extLst>
      <p:ext uri="{BB962C8B-B14F-4D97-AF65-F5344CB8AC3E}">
        <p14:creationId xmlns:p14="http://schemas.microsoft.com/office/powerpoint/2010/main" val="1797181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F926B5B-6386-43B0-B9D3-E2721A87FA95}" type="slidenum">
              <a:rPr lang="es-MX" smtClean="0"/>
              <a:t>5</a:t>
            </a:fld>
            <a:endParaRPr lang="es-MX" dirty="0"/>
          </a:p>
        </p:txBody>
      </p:sp>
    </p:spTree>
    <p:extLst>
      <p:ext uri="{BB962C8B-B14F-4D97-AF65-F5344CB8AC3E}">
        <p14:creationId xmlns:p14="http://schemas.microsoft.com/office/powerpoint/2010/main" val="2516480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F926B5B-6386-43B0-B9D3-E2721A87FA95}" type="slidenum">
              <a:rPr lang="es-MX" smtClean="0"/>
              <a:t>7</a:t>
            </a:fld>
            <a:endParaRPr lang="es-MX" dirty="0"/>
          </a:p>
        </p:txBody>
      </p:sp>
    </p:spTree>
    <p:extLst>
      <p:ext uri="{BB962C8B-B14F-4D97-AF65-F5344CB8AC3E}">
        <p14:creationId xmlns:p14="http://schemas.microsoft.com/office/powerpoint/2010/main" val="1802558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F926B5B-6386-43B0-B9D3-E2721A87FA95}" type="slidenum">
              <a:rPr lang="es-MX" smtClean="0"/>
              <a:t>8</a:t>
            </a:fld>
            <a:endParaRPr lang="es-MX" dirty="0"/>
          </a:p>
        </p:txBody>
      </p:sp>
    </p:spTree>
    <p:extLst>
      <p:ext uri="{BB962C8B-B14F-4D97-AF65-F5344CB8AC3E}">
        <p14:creationId xmlns:p14="http://schemas.microsoft.com/office/powerpoint/2010/main" val="921466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F926B5B-6386-43B0-B9D3-E2721A87FA95}" type="slidenum">
              <a:rPr lang="es-MX" smtClean="0"/>
              <a:t>10</a:t>
            </a:fld>
            <a:endParaRPr lang="es-MX" dirty="0"/>
          </a:p>
        </p:txBody>
      </p:sp>
    </p:spTree>
    <p:extLst>
      <p:ext uri="{BB962C8B-B14F-4D97-AF65-F5344CB8AC3E}">
        <p14:creationId xmlns:p14="http://schemas.microsoft.com/office/powerpoint/2010/main" val="3188971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F926B5B-6386-43B0-B9D3-E2721A87FA95}" type="slidenum">
              <a:rPr lang="es-MX" smtClean="0"/>
              <a:t>13</a:t>
            </a:fld>
            <a:endParaRPr lang="es-MX" dirty="0"/>
          </a:p>
        </p:txBody>
      </p:sp>
    </p:spTree>
    <p:extLst>
      <p:ext uri="{BB962C8B-B14F-4D97-AF65-F5344CB8AC3E}">
        <p14:creationId xmlns:p14="http://schemas.microsoft.com/office/powerpoint/2010/main" val="2715684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F926B5B-6386-43B0-B9D3-E2721A87FA95}" type="slidenum">
              <a:rPr lang="es-MX" smtClean="0"/>
              <a:t>18</a:t>
            </a:fld>
            <a:endParaRPr lang="es-MX" dirty="0"/>
          </a:p>
        </p:txBody>
      </p:sp>
    </p:spTree>
    <p:extLst>
      <p:ext uri="{BB962C8B-B14F-4D97-AF65-F5344CB8AC3E}">
        <p14:creationId xmlns:p14="http://schemas.microsoft.com/office/powerpoint/2010/main" val="2568435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F926B5B-6386-43B0-B9D3-E2721A87FA95}" type="slidenum">
              <a:rPr lang="es-MX" smtClean="0"/>
              <a:t>20</a:t>
            </a:fld>
            <a:endParaRPr lang="es-MX" dirty="0"/>
          </a:p>
        </p:txBody>
      </p:sp>
    </p:spTree>
    <p:extLst>
      <p:ext uri="{BB962C8B-B14F-4D97-AF65-F5344CB8AC3E}">
        <p14:creationId xmlns:p14="http://schemas.microsoft.com/office/powerpoint/2010/main" val="32648019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pic>
        <p:nvPicPr>
          <p:cNvPr id="7" name="Imagen 6"/>
          <p:cNvPicPr>
            <a:picLocks noChangeAspect="1"/>
          </p:cNvPicPr>
          <p:nvPr userDrawn="1"/>
        </p:nvPicPr>
        <p:blipFill>
          <a:blip r:embed="rId2"/>
          <a:stretch>
            <a:fillRect/>
          </a:stretch>
        </p:blipFill>
        <p:spPr>
          <a:xfrm>
            <a:off x="0" y="2284"/>
            <a:ext cx="9144000" cy="6853431"/>
          </a:xfrm>
          <a:prstGeom prst="rect">
            <a:avLst/>
          </a:prstGeom>
        </p:spPr>
      </p:pic>
      <p:pic>
        <p:nvPicPr>
          <p:cNvPr id="13" name="Imagen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37846" y="1032373"/>
            <a:ext cx="6628853" cy="1253374"/>
          </a:xfrm>
          <a:prstGeom prst="rect">
            <a:avLst/>
          </a:prstGeom>
        </p:spPr>
      </p:pic>
      <p:sp>
        <p:nvSpPr>
          <p:cNvPr id="14" name="Rectángulo 13"/>
          <p:cNvSpPr/>
          <p:nvPr userDrawn="1"/>
        </p:nvSpPr>
        <p:spPr>
          <a:xfrm>
            <a:off x="731538" y="3218583"/>
            <a:ext cx="3889206" cy="630942"/>
          </a:xfrm>
          <a:prstGeom prst="rect">
            <a:avLst/>
          </a:prstGeom>
        </p:spPr>
        <p:txBody>
          <a:bodyPr wrap="none">
            <a:spAutoFit/>
          </a:bodyPr>
          <a:lstStyle/>
          <a:p>
            <a:pPr algn="ctr"/>
            <a:r>
              <a:rPr lang="es-MX" sz="3500" dirty="0">
                <a:latin typeface="Montserrat ExtraBold" panose="00000900000000000000" pitchFamily="50" charset="0"/>
              </a:rPr>
              <a:t>San Luis Potosí</a:t>
            </a:r>
          </a:p>
        </p:txBody>
      </p:sp>
      <p:sp>
        <p:nvSpPr>
          <p:cNvPr id="15" name="Rectángulo 14"/>
          <p:cNvSpPr/>
          <p:nvPr userDrawn="1"/>
        </p:nvSpPr>
        <p:spPr>
          <a:xfrm>
            <a:off x="731538" y="3930853"/>
            <a:ext cx="7008650" cy="477054"/>
          </a:xfrm>
          <a:prstGeom prst="rect">
            <a:avLst/>
          </a:prstGeom>
        </p:spPr>
        <p:txBody>
          <a:bodyPr wrap="none">
            <a:spAutoFit/>
          </a:bodyPr>
          <a:lstStyle/>
          <a:p>
            <a:pPr algn="ctr"/>
            <a:r>
              <a:rPr lang="es-MX" sz="2500" cap="all" spc="250" dirty="0">
                <a:solidFill>
                  <a:schemeClr val="accent1"/>
                </a:solidFill>
                <a:latin typeface="Montserrat SemiBold" panose="00000700000000000000" pitchFamily="50" charset="0"/>
              </a:rPr>
              <a:t>Asegurados del IMSS en Cifras</a:t>
            </a:r>
          </a:p>
        </p:txBody>
      </p:sp>
    </p:spTree>
    <p:extLst>
      <p:ext uri="{BB962C8B-B14F-4D97-AF65-F5344CB8AC3E}">
        <p14:creationId xmlns:p14="http://schemas.microsoft.com/office/powerpoint/2010/main" val="3051621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pic>
        <p:nvPicPr>
          <p:cNvPr id="8" name="Imagen 7"/>
          <p:cNvPicPr>
            <a:picLocks noChangeAspect="1"/>
          </p:cNvPicPr>
          <p:nvPr userDrawn="1"/>
        </p:nvPicPr>
        <p:blipFill>
          <a:blip r:embed="rId2"/>
          <a:stretch>
            <a:fillRect/>
          </a:stretch>
        </p:blipFill>
        <p:spPr>
          <a:xfrm>
            <a:off x="2028" y="0"/>
            <a:ext cx="9139944" cy="6858000"/>
          </a:xfrm>
          <a:prstGeom prst="rect">
            <a:avLst/>
          </a:prstGeom>
        </p:spPr>
      </p:pic>
      <p:pic>
        <p:nvPicPr>
          <p:cNvPr id="24" name="Imagen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56447" y="6452188"/>
            <a:ext cx="1435633" cy="354714"/>
          </a:xfrm>
          <a:prstGeom prst="rect">
            <a:avLst/>
          </a:prstGeom>
        </p:spPr>
      </p:pic>
      <p:sp>
        <p:nvSpPr>
          <p:cNvPr id="25" name="Rectángulo 24"/>
          <p:cNvSpPr/>
          <p:nvPr userDrawn="1"/>
        </p:nvSpPr>
        <p:spPr>
          <a:xfrm>
            <a:off x="251032" y="457999"/>
            <a:ext cx="2680542" cy="630942"/>
          </a:xfrm>
          <a:prstGeom prst="rect">
            <a:avLst/>
          </a:prstGeom>
        </p:spPr>
        <p:txBody>
          <a:bodyPr wrap="none">
            <a:spAutoFit/>
          </a:bodyPr>
          <a:lstStyle/>
          <a:p>
            <a:pPr algn="ctr"/>
            <a:r>
              <a:rPr lang="es-MX" sz="3500" dirty="0" smtClean="0">
                <a:solidFill>
                  <a:schemeClr val="bg1"/>
                </a:solidFill>
                <a:latin typeface="Montserrat ExtraBold" panose="00000900000000000000" pitchFamily="50" charset="0"/>
              </a:rPr>
              <a:t>Contenido</a:t>
            </a:r>
            <a:endParaRPr lang="es-MX" sz="3500" dirty="0">
              <a:solidFill>
                <a:schemeClr val="bg1"/>
              </a:solidFill>
              <a:latin typeface="Montserrat ExtraBold" panose="00000900000000000000" pitchFamily="50" charset="0"/>
            </a:endParaRPr>
          </a:p>
        </p:txBody>
      </p:sp>
      <p:pic>
        <p:nvPicPr>
          <p:cNvPr id="26" name="Imagen 25"/>
          <p:cNvPicPr>
            <a:picLocks noChangeAspect="1"/>
          </p:cNvPicPr>
          <p:nvPr userDrawn="1"/>
        </p:nvPicPr>
        <p:blipFill rotWithShape="1">
          <a:blip r:embed="rId4"/>
          <a:srcRect l="50000" t="50000"/>
          <a:stretch/>
        </p:blipFill>
        <p:spPr>
          <a:xfrm rot="10800000" flipV="1">
            <a:off x="8307288" y="0"/>
            <a:ext cx="836712" cy="836712"/>
          </a:xfrm>
          <a:prstGeom prst="rect">
            <a:avLst/>
          </a:prstGeom>
        </p:spPr>
      </p:pic>
      <p:grpSp>
        <p:nvGrpSpPr>
          <p:cNvPr id="27" name="Grupo 26"/>
          <p:cNvGrpSpPr/>
          <p:nvPr userDrawn="1"/>
        </p:nvGrpSpPr>
        <p:grpSpPr>
          <a:xfrm>
            <a:off x="8543689" y="332656"/>
            <a:ext cx="363910" cy="1241628"/>
            <a:chOff x="8680970" y="301819"/>
            <a:chExt cx="363910" cy="1241628"/>
          </a:xfrm>
        </p:grpSpPr>
        <p:sp>
          <p:nvSpPr>
            <p:cNvPr id="28" name="Rectángulo 27"/>
            <p:cNvSpPr/>
            <p:nvPr/>
          </p:nvSpPr>
          <p:spPr>
            <a:xfrm>
              <a:off x="8684840" y="301819"/>
              <a:ext cx="360040" cy="360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9" name="Rectángulo 28"/>
            <p:cNvSpPr/>
            <p:nvPr/>
          </p:nvSpPr>
          <p:spPr>
            <a:xfrm>
              <a:off x="8680970" y="742633"/>
              <a:ext cx="360040" cy="360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0" name="Rectángulo 29"/>
            <p:cNvSpPr/>
            <p:nvPr/>
          </p:nvSpPr>
          <p:spPr>
            <a:xfrm>
              <a:off x="8680970" y="1183447"/>
              <a:ext cx="360040" cy="360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sp>
        <p:nvSpPr>
          <p:cNvPr id="31" name="Elipse 30"/>
          <p:cNvSpPr/>
          <p:nvPr userDrawn="1"/>
        </p:nvSpPr>
        <p:spPr>
          <a:xfrm>
            <a:off x="3579759" y="2215333"/>
            <a:ext cx="252000" cy="25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latin typeface="Montserrat Light" panose="00000400000000000000" pitchFamily="50" charset="0"/>
              </a:rPr>
              <a:t>&gt;</a:t>
            </a:r>
            <a:endParaRPr lang="es-MX" dirty="0">
              <a:latin typeface="Montserrat Light" panose="00000400000000000000" pitchFamily="50" charset="0"/>
            </a:endParaRPr>
          </a:p>
        </p:txBody>
      </p:sp>
      <p:sp>
        <p:nvSpPr>
          <p:cNvPr id="32" name="Elipse 31"/>
          <p:cNvSpPr/>
          <p:nvPr userDrawn="1"/>
        </p:nvSpPr>
        <p:spPr>
          <a:xfrm>
            <a:off x="3577105" y="3213482"/>
            <a:ext cx="252000" cy="25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latin typeface="Montserrat Light" panose="00000400000000000000" pitchFamily="50" charset="0"/>
              </a:rPr>
              <a:t>&gt;</a:t>
            </a:r>
            <a:endParaRPr lang="es-MX" dirty="0">
              <a:latin typeface="Montserrat Light" panose="00000400000000000000" pitchFamily="50" charset="0"/>
            </a:endParaRPr>
          </a:p>
        </p:txBody>
      </p:sp>
      <p:sp>
        <p:nvSpPr>
          <p:cNvPr id="33" name="Elipse 32"/>
          <p:cNvSpPr/>
          <p:nvPr userDrawn="1"/>
        </p:nvSpPr>
        <p:spPr>
          <a:xfrm>
            <a:off x="3577105" y="4166874"/>
            <a:ext cx="252000" cy="25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latin typeface="Montserrat Light" panose="00000400000000000000" pitchFamily="50" charset="0"/>
              </a:rPr>
              <a:t>&gt;</a:t>
            </a:r>
            <a:endParaRPr lang="es-MX" dirty="0">
              <a:latin typeface="Montserrat Light" panose="00000400000000000000" pitchFamily="50" charset="0"/>
            </a:endParaRPr>
          </a:p>
        </p:txBody>
      </p:sp>
      <p:sp>
        <p:nvSpPr>
          <p:cNvPr id="34" name="Elipse 33"/>
          <p:cNvSpPr/>
          <p:nvPr userDrawn="1"/>
        </p:nvSpPr>
        <p:spPr>
          <a:xfrm>
            <a:off x="3574451" y="5174345"/>
            <a:ext cx="252000" cy="25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latin typeface="Montserrat Light" panose="00000400000000000000" pitchFamily="50" charset="0"/>
              </a:rPr>
              <a:t>&gt;</a:t>
            </a:r>
            <a:endParaRPr lang="es-MX" dirty="0">
              <a:latin typeface="Montserrat Light" panose="00000400000000000000" pitchFamily="50" charset="0"/>
            </a:endParaRPr>
          </a:p>
        </p:txBody>
      </p:sp>
      <p:sp>
        <p:nvSpPr>
          <p:cNvPr id="35" name="Elipse 34"/>
          <p:cNvSpPr/>
          <p:nvPr userDrawn="1"/>
        </p:nvSpPr>
        <p:spPr>
          <a:xfrm>
            <a:off x="7924622" y="2215333"/>
            <a:ext cx="252000" cy="25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latin typeface="Montserrat Light" panose="00000400000000000000" pitchFamily="50" charset="0"/>
              </a:rPr>
              <a:t>&gt;</a:t>
            </a:r>
            <a:endParaRPr lang="es-MX" dirty="0">
              <a:latin typeface="Montserrat Light" panose="00000400000000000000" pitchFamily="50" charset="0"/>
            </a:endParaRPr>
          </a:p>
        </p:txBody>
      </p:sp>
      <p:sp>
        <p:nvSpPr>
          <p:cNvPr id="36" name="Elipse 35"/>
          <p:cNvSpPr/>
          <p:nvPr userDrawn="1"/>
        </p:nvSpPr>
        <p:spPr>
          <a:xfrm>
            <a:off x="7924622" y="3193621"/>
            <a:ext cx="252000" cy="25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latin typeface="Montserrat Light" panose="00000400000000000000" pitchFamily="50" charset="0"/>
              </a:rPr>
              <a:t>&gt;</a:t>
            </a:r>
            <a:endParaRPr lang="es-MX" dirty="0">
              <a:latin typeface="Montserrat Light" panose="00000400000000000000" pitchFamily="50" charset="0"/>
            </a:endParaRPr>
          </a:p>
        </p:txBody>
      </p:sp>
      <p:sp>
        <p:nvSpPr>
          <p:cNvPr id="37" name="Elipse 36"/>
          <p:cNvSpPr/>
          <p:nvPr userDrawn="1"/>
        </p:nvSpPr>
        <p:spPr>
          <a:xfrm>
            <a:off x="7924622" y="4191770"/>
            <a:ext cx="252000" cy="25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latin typeface="Montserrat Light" panose="00000400000000000000" pitchFamily="50" charset="0"/>
              </a:rPr>
              <a:t>&gt;</a:t>
            </a:r>
            <a:endParaRPr lang="es-MX" dirty="0">
              <a:latin typeface="Montserrat Light" panose="00000400000000000000" pitchFamily="50" charset="0"/>
            </a:endParaRPr>
          </a:p>
        </p:txBody>
      </p:sp>
      <p:sp>
        <p:nvSpPr>
          <p:cNvPr id="38" name="Elipse 37"/>
          <p:cNvSpPr/>
          <p:nvPr userDrawn="1"/>
        </p:nvSpPr>
        <p:spPr>
          <a:xfrm>
            <a:off x="7924622" y="5128237"/>
            <a:ext cx="252000" cy="25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latin typeface="Montserrat Light" panose="00000400000000000000" pitchFamily="50" charset="0"/>
              </a:rPr>
              <a:t>&gt;</a:t>
            </a:r>
            <a:endParaRPr lang="es-MX" dirty="0">
              <a:latin typeface="Montserrat Light" panose="00000400000000000000" pitchFamily="50" charset="0"/>
            </a:endParaRPr>
          </a:p>
        </p:txBody>
      </p:sp>
      <p:cxnSp>
        <p:nvCxnSpPr>
          <p:cNvPr id="39" name="Conector recto 38"/>
          <p:cNvCxnSpPr/>
          <p:nvPr userDrawn="1"/>
        </p:nvCxnSpPr>
        <p:spPr>
          <a:xfrm>
            <a:off x="4572000" y="1988840"/>
            <a:ext cx="0" cy="3708000"/>
          </a:xfrm>
          <a:prstGeom prst="line">
            <a:avLst/>
          </a:prstGeom>
          <a:ln w="31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7200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pic>
        <p:nvPicPr>
          <p:cNvPr id="5" name="Imagen 4"/>
          <p:cNvPicPr>
            <a:picLocks noChangeAspect="1"/>
          </p:cNvPicPr>
          <p:nvPr userDrawn="1"/>
        </p:nvPicPr>
        <p:blipFill rotWithShape="1">
          <a:blip r:embed="rId2"/>
          <a:srcRect l="49931" t="50694"/>
          <a:stretch/>
        </p:blipFill>
        <p:spPr>
          <a:xfrm>
            <a:off x="0" y="-2282"/>
            <a:ext cx="1155245" cy="1137647"/>
          </a:xfrm>
          <a:prstGeom prst="rect">
            <a:avLst/>
          </a:prstGeom>
        </p:spPr>
      </p:pic>
      <p:pic>
        <p:nvPicPr>
          <p:cNvPr id="6" name="Imagen 5"/>
          <p:cNvPicPr>
            <a:picLocks noChangeAspect="1"/>
          </p:cNvPicPr>
          <p:nvPr userDrawn="1"/>
        </p:nvPicPr>
        <p:blipFill rotWithShape="1">
          <a:blip r:embed="rId2"/>
          <a:srcRect l="49931" t="50694"/>
          <a:stretch/>
        </p:blipFill>
        <p:spPr>
          <a:xfrm rot="5400000" flipH="1">
            <a:off x="7531425" y="5241605"/>
            <a:ext cx="1628801" cy="1603990"/>
          </a:xfrm>
          <a:prstGeom prst="rect">
            <a:avLst/>
          </a:prstGeom>
        </p:spPr>
      </p:pic>
      <p:grpSp>
        <p:nvGrpSpPr>
          <p:cNvPr id="7" name="Grupo 6"/>
          <p:cNvGrpSpPr/>
          <p:nvPr userDrawn="1"/>
        </p:nvGrpSpPr>
        <p:grpSpPr>
          <a:xfrm rot="5400000">
            <a:off x="700929" y="5942469"/>
            <a:ext cx="363910" cy="1241628"/>
            <a:chOff x="8680970" y="301819"/>
            <a:chExt cx="363910" cy="1241628"/>
          </a:xfrm>
        </p:grpSpPr>
        <p:sp>
          <p:nvSpPr>
            <p:cNvPr id="8" name="Rectángulo 7"/>
            <p:cNvSpPr/>
            <p:nvPr/>
          </p:nvSpPr>
          <p:spPr>
            <a:xfrm>
              <a:off x="8684840" y="301819"/>
              <a:ext cx="360040" cy="360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Rectángulo 9"/>
            <p:cNvSpPr/>
            <p:nvPr/>
          </p:nvSpPr>
          <p:spPr>
            <a:xfrm>
              <a:off x="8680970" y="742633"/>
              <a:ext cx="360040" cy="360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 name="Rectángulo 10"/>
            <p:cNvSpPr/>
            <p:nvPr/>
          </p:nvSpPr>
          <p:spPr>
            <a:xfrm>
              <a:off x="8680970" y="1183447"/>
              <a:ext cx="360040" cy="360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sp>
        <p:nvSpPr>
          <p:cNvPr id="12" name="Elipse 11"/>
          <p:cNvSpPr/>
          <p:nvPr userDrawn="1"/>
        </p:nvSpPr>
        <p:spPr>
          <a:xfrm>
            <a:off x="1872223" y="1125344"/>
            <a:ext cx="5400000" cy="5400000"/>
          </a:xfrm>
          <a:prstGeom prst="ellips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 name="Rectángulo 12"/>
          <p:cNvSpPr/>
          <p:nvPr userDrawn="1"/>
        </p:nvSpPr>
        <p:spPr>
          <a:xfrm>
            <a:off x="8532440" y="149419"/>
            <a:ext cx="360040" cy="360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 name="Rectángulo 13"/>
          <p:cNvSpPr/>
          <p:nvPr userDrawn="1"/>
        </p:nvSpPr>
        <p:spPr>
          <a:xfrm>
            <a:off x="8528570" y="590233"/>
            <a:ext cx="360040" cy="360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5" name="Rectángulo 14"/>
          <p:cNvSpPr/>
          <p:nvPr userDrawn="1"/>
        </p:nvSpPr>
        <p:spPr>
          <a:xfrm>
            <a:off x="8528570" y="1031047"/>
            <a:ext cx="360040" cy="360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6" name="Imagen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9912" y="118247"/>
            <a:ext cx="1447418" cy="521286"/>
          </a:xfrm>
          <a:prstGeom prst="rect">
            <a:avLst/>
          </a:prstGeom>
        </p:spPr>
      </p:pic>
    </p:spTree>
    <p:extLst>
      <p:ext uri="{BB962C8B-B14F-4D97-AF65-F5344CB8AC3E}">
        <p14:creationId xmlns:p14="http://schemas.microsoft.com/office/powerpoint/2010/main" val="3262358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8" name="Rectángulo 7"/>
          <p:cNvSpPr/>
          <p:nvPr userDrawn="1"/>
        </p:nvSpPr>
        <p:spPr>
          <a:xfrm>
            <a:off x="4572000" y="-1"/>
            <a:ext cx="4572000" cy="686293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9" name="Imagen 8"/>
          <p:cNvPicPr>
            <a:picLocks noChangeAspect="1"/>
          </p:cNvPicPr>
          <p:nvPr userDrawn="1"/>
        </p:nvPicPr>
        <p:blipFill>
          <a:blip r:embed="rId2"/>
          <a:stretch>
            <a:fillRect/>
          </a:stretch>
        </p:blipFill>
        <p:spPr>
          <a:xfrm>
            <a:off x="258958" y="-3797"/>
            <a:ext cx="8882642" cy="6748857"/>
          </a:xfrm>
          <a:prstGeom prst="rect">
            <a:avLst/>
          </a:prstGeom>
        </p:spPr>
      </p:pic>
      <p:pic>
        <p:nvPicPr>
          <p:cNvPr id="10" name="Imagen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50107" y="6341649"/>
            <a:ext cx="1447418" cy="521286"/>
          </a:xfrm>
          <a:prstGeom prst="rect">
            <a:avLst/>
          </a:prstGeom>
        </p:spPr>
      </p:pic>
    </p:spTree>
    <p:extLst>
      <p:ext uri="{BB962C8B-B14F-4D97-AF65-F5344CB8AC3E}">
        <p14:creationId xmlns:p14="http://schemas.microsoft.com/office/powerpoint/2010/main" val="2630363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MX" dirty="0">
              <a:solidFill>
                <a:prstClr val="black"/>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MX" dirty="0">
              <a:solidFill>
                <a:prstClr val="black"/>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017C9EF-6E53-4E1A-B9E6-F3204E568720}" type="slidenum">
              <a:rPr lang="es-MX">
                <a:solidFill>
                  <a:prstClr val="black"/>
                </a:solidFill>
              </a:rPr>
              <a:pPr>
                <a:defRPr/>
              </a:pPr>
              <a:t>‹Nº›</a:t>
            </a:fld>
            <a:endParaRPr lang="es-MX" dirty="0">
              <a:solidFill>
                <a:prstClr val="black"/>
              </a:solidFill>
            </a:endParaRPr>
          </a:p>
        </p:txBody>
      </p:sp>
    </p:spTree>
    <p:extLst>
      <p:ext uri="{BB962C8B-B14F-4D97-AF65-F5344CB8AC3E}">
        <p14:creationId xmlns:p14="http://schemas.microsoft.com/office/powerpoint/2010/main" val="3361465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ólo el título">
    <p:spTree>
      <p:nvGrpSpPr>
        <p:cNvPr id="1" name=""/>
        <p:cNvGrpSpPr/>
        <p:nvPr/>
      </p:nvGrpSpPr>
      <p:grpSpPr>
        <a:xfrm>
          <a:off x="0" y="0"/>
          <a:ext cx="0" cy="0"/>
          <a:chOff x="0" y="0"/>
          <a:chExt cx="0" cy="0"/>
        </a:xfrm>
      </p:grpSpPr>
      <p:pic>
        <p:nvPicPr>
          <p:cNvPr id="6" name="Imagen 5"/>
          <p:cNvPicPr>
            <a:picLocks noChangeAspect="1"/>
          </p:cNvPicPr>
          <p:nvPr userDrawn="1"/>
        </p:nvPicPr>
        <p:blipFill>
          <a:blip r:embed="rId2"/>
          <a:stretch>
            <a:fillRect/>
          </a:stretch>
        </p:blipFill>
        <p:spPr>
          <a:xfrm>
            <a:off x="241145" y="0"/>
            <a:ext cx="8881873" cy="6858000"/>
          </a:xfrm>
          <a:prstGeom prst="rect">
            <a:avLst/>
          </a:prstGeom>
        </p:spPr>
      </p:pic>
      <p:sp>
        <p:nvSpPr>
          <p:cNvPr id="10" name="Rectángulo 9"/>
          <p:cNvSpPr/>
          <p:nvPr userDrawn="1"/>
        </p:nvSpPr>
        <p:spPr>
          <a:xfrm>
            <a:off x="179512" y="457999"/>
            <a:ext cx="3701654" cy="630942"/>
          </a:xfrm>
          <a:prstGeom prst="rect">
            <a:avLst/>
          </a:prstGeom>
        </p:spPr>
        <p:txBody>
          <a:bodyPr wrap="none">
            <a:spAutoFit/>
          </a:bodyPr>
          <a:lstStyle/>
          <a:p>
            <a:pPr algn="ctr"/>
            <a:r>
              <a:rPr lang="es-MX" sz="3500" dirty="0" smtClean="0">
                <a:solidFill>
                  <a:schemeClr val="tx2"/>
                </a:solidFill>
                <a:latin typeface="Montserrat ExtraBold" panose="00000900000000000000" pitchFamily="50" charset="0"/>
              </a:rPr>
              <a:t>1. Introducción</a:t>
            </a:r>
            <a:endParaRPr lang="es-MX" sz="3500" dirty="0">
              <a:solidFill>
                <a:schemeClr val="tx2"/>
              </a:solidFill>
              <a:latin typeface="Montserrat ExtraBold" panose="00000900000000000000" pitchFamily="50" charset="0"/>
            </a:endParaRPr>
          </a:p>
        </p:txBody>
      </p:sp>
      <p:pic>
        <p:nvPicPr>
          <p:cNvPr id="12" name="Imagen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20272" y="457999"/>
            <a:ext cx="1447418" cy="521286"/>
          </a:xfrm>
          <a:prstGeom prst="rect">
            <a:avLst/>
          </a:prstGeom>
        </p:spPr>
      </p:pic>
    </p:spTree>
    <p:extLst>
      <p:ext uri="{BB962C8B-B14F-4D97-AF65-F5344CB8AC3E}">
        <p14:creationId xmlns:p14="http://schemas.microsoft.com/office/powerpoint/2010/main" val="2884536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10" name="Rectángulo 9"/>
          <p:cNvSpPr/>
          <p:nvPr userDrawn="1"/>
        </p:nvSpPr>
        <p:spPr>
          <a:xfrm>
            <a:off x="0" y="0"/>
            <a:ext cx="9144000" cy="270892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 name="Rectangle 4"/>
          <p:cNvSpPr>
            <a:spLocks noGrp="1" noChangeArrowheads="1"/>
          </p:cNvSpPr>
          <p:nvPr>
            <p:ph type="dt" sz="half" idx="10"/>
          </p:nvPr>
        </p:nvSpPr>
        <p:spPr>
          <a:ln/>
        </p:spPr>
        <p:txBody>
          <a:bodyPr/>
          <a:lstStyle>
            <a:lvl1pPr>
              <a:defRPr/>
            </a:lvl1pPr>
          </a:lstStyle>
          <a:p>
            <a:pPr>
              <a:defRPr/>
            </a:pPr>
            <a:endParaRPr lang="es-MX" dirty="0">
              <a:solidFill>
                <a:prstClr val="black"/>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MX" dirty="0">
              <a:solidFill>
                <a:prstClr val="black"/>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BB0B6C1-FB6E-4885-9C93-583B7C61BB04}" type="slidenum">
              <a:rPr lang="es-MX">
                <a:solidFill>
                  <a:prstClr val="black"/>
                </a:solidFill>
              </a:rPr>
              <a:pPr>
                <a:defRPr/>
              </a:pPr>
              <a:t>‹Nº›</a:t>
            </a:fld>
            <a:endParaRPr lang="es-MX" dirty="0">
              <a:solidFill>
                <a:prstClr val="black"/>
              </a:solidFill>
            </a:endParaRPr>
          </a:p>
        </p:txBody>
      </p:sp>
      <p:pic>
        <p:nvPicPr>
          <p:cNvPr id="6" name="Imagen 5"/>
          <p:cNvPicPr>
            <a:picLocks noChangeAspect="1"/>
          </p:cNvPicPr>
          <p:nvPr userDrawn="1"/>
        </p:nvPicPr>
        <p:blipFill>
          <a:blip r:embed="rId2"/>
          <a:stretch>
            <a:fillRect/>
          </a:stretch>
        </p:blipFill>
        <p:spPr>
          <a:xfrm>
            <a:off x="258958" y="-3797"/>
            <a:ext cx="8882642" cy="6748857"/>
          </a:xfrm>
          <a:prstGeom prst="rect">
            <a:avLst/>
          </a:prstGeom>
        </p:spPr>
      </p:pic>
      <p:pic>
        <p:nvPicPr>
          <p:cNvPr id="11" name="Imagen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50107" y="6341649"/>
            <a:ext cx="1447418" cy="521286"/>
          </a:xfrm>
          <a:prstGeom prst="rect">
            <a:avLst/>
          </a:prstGeom>
        </p:spPr>
      </p:pic>
    </p:spTree>
    <p:extLst>
      <p:ext uri="{BB962C8B-B14F-4D97-AF65-F5344CB8AC3E}">
        <p14:creationId xmlns:p14="http://schemas.microsoft.com/office/powerpoint/2010/main" val="3506979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MX" dirty="0">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MX" dirty="0">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7E6340F-11E2-46CA-B7B0-5D1A55E8832E}" type="slidenum">
              <a:rPr lang="es-MX">
                <a:solidFill>
                  <a:prstClr val="black"/>
                </a:solidFill>
              </a:rPr>
              <a:pPr>
                <a:defRPr/>
              </a:pPr>
              <a:t>‹Nº›</a:t>
            </a:fld>
            <a:endParaRPr lang="es-MX" dirty="0">
              <a:solidFill>
                <a:prstClr val="black"/>
              </a:solidFill>
            </a:endParaRPr>
          </a:p>
        </p:txBody>
      </p:sp>
      <p:pic>
        <p:nvPicPr>
          <p:cNvPr id="10" name="Imagen 9"/>
          <p:cNvPicPr>
            <a:picLocks noChangeAspect="1"/>
          </p:cNvPicPr>
          <p:nvPr userDrawn="1"/>
        </p:nvPicPr>
        <p:blipFill>
          <a:blip r:embed="rId2"/>
          <a:stretch>
            <a:fillRect/>
          </a:stretch>
        </p:blipFill>
        <p:spPr>
          <a:xfrm>
            <a:off x="0" y="2284"/>
            <a:ext cx="9144000" cy="6853431"/>
          </a:xfrm>
          <a:prstGeom prst="rect">
            <a:avLst/>
          </a:prstGeom>
        </p:spPr>
      </p:pic>
      <p:pic>
        <p:nvPicPr>
          <p:cNvPr id="11" name="Imagen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003" y="6336714"/>
            <a:ext cx="1447418" cy="521286"/>
          </a:xfrm>
          <a:prstGeom prst="rect">
            <a:avLst/>
          </a:prstGeom>
        </p:spPr>
      </p:pic>
    </p:spTree>
    <p:extLst>
      <p:ext uri="{BB962C8B-B14F-4D97-AF65-F5344CB8AC3E}">
        <p14:creationId xmlns:p14="http://schemas.microsoft.com/office/powerpoint/2010/main" val="8830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MX" dirty="0">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MX" dirty="0">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B9A8FE4-DFD2-4566-966C-A0BB6BE04290}" type="slidenum">
              <a:rPr lang="es-MX">
                <a:solidFill>
                  <a:prstClr val="black"/>
                </a:solidFill>
              </a:rPr>
              <a:pPr>
                <a:defRPr/>
              </a:pPr>
              <a:t>‹Nº›</a:t>
            </a:fld>
            <a:endParaRPr lang="es-MX" dirty="0">
              <a:solidFill>
                <a:prstClr val="black"/>
              </a:solidFill>
            </a:endParaRPr>
          </a:p>
        </p:txBody>
      </p:sp>
      <p:pic>
        <p:nvPicPr>
          <p:cNvPr id="16" name="Imagen 15"/>
          <p:cNvPicPr>
            <a:picLocks noChangeAspect="1"/>
          </p:cNvPicPr>
          <p:nvPr userDrawn="1"/>
        </p:nvPicPr>
        <p:blipFill>
          <a:blip r:embed="rId2"/>
          <a:stretch>
            <a:fillRect/>
          </a:stretch>
        </p:blipFill>
        <p:spPr>
          <a:xfrm>
            <a:off x="0" y="-10438"/>
            <a:ext cx="8900931" cy="6675699"/>
          </a:xfrm>
          <a:prstGeom prst="rect">
            <a:avLst/>
          </a:prstGeom>
        </p:spPr>
      </p:pic>
      <p:pic>
        <p:nvPicPr>
          <p:cNvPr id="17" name="Imagen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003" y="6336714"/>
            <a:ext cx="1447418" cy="521286"/>
          </a:xfrm>
          <a:prstGeom prst="rect">
            <a:avLst/>
          </a:prstGeom>
        </p:spPr>
      </p:pic>
    </p:spTree>
    <p:extLst>
      <p:ext uri="{BB962C8B-B14F-4D97-AF65-F5344CB8AC3E}">
        <p14:creationId xmlns:p14="http://schemas.microsoft.com/office/powerpoint/2010/main" val="2837703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ítulo y texto vertical">
    <p:spTree>
      <p:nvGrpSpPr>
        <p:cNvPr id="1" name=""/>
        <p:cNvGrpSpPr/>
        <p:nvPr/>
      </p:nvGrpSpPr>
      <p:grpSpPr>
        <a:xfrm>
          <a:off x="0" y="0"/>
          <a:ext cx="0" cy="0"/>
          <a:chOff x="0" y="0"/>
          <a:chExt cx="0" cy="0"/>
        </a:xfrm>
      </p:grpSpPr>
      <p:sp>
        <p:nvSpPr>
          <p:cNvPr id="12" name="Rectángulo 11"/>
          <p:cNvSpPr/>
          <p:nvPr userDrawn="1"/>
        </p:nvSpPr>
        <p:spPr>
          <a:xfrm>
            <a:off x="0" y="-1"/>
            <a:ext cx="3851920" cy="685571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Rectangle 4"/>
          <p:cNvSpPr>
            <a:spLocks noGrp="1" noChangeArrowheads="1"/>
          </p:cNvSpPr>
          <p:nvPr>
            <p:ph type="dt" sz="half" idx="10"/>
          </p:nvPr>
        </p:nvSpPr>
        <p:spPr>
          <a:ln/>
        </p:spPr>
        <p:txBody>
          <a:bodyPr/>
          <a:lstStyle>
            <a:lvl1pPr>
              <a:defRPr/>
            </a:lvl1pPr>
          </a:lstStyle>
          <a:p>
            <a:pPr>
              <a:defRPr/>
            </a:pPr>
            <a:endParaRPr lang="es-MX" dirty="0">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MX" dirty="0">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AE153AF-5949-47D4-9CAC-41DA3DAB9B17}" type="slidenum">
              <a:rPr lang="es-MX">
                <a:solidFill>
                  <a:prstClr val="black"/>
                </a:solidFill>
              </a:rPr>
              <a:pPr>
                <a:defRPr/>
              </a:pPr>
              <a:t>‹Nº›</a:t>
            </a:fld>
            <a:endParaRPr lang="es-MX" dirty="0">
              <a:solidFill>
                <a:prstClr val="black"/>
              </a:solidFill>
            </a:endParaRPr>
          </a:p>
        </p:txBody>
      </p:sp>
      <p:pic>
        <p:nvPicPr>
          <p:cNvPr id="10" name="Imagen 9"/>
          <p:cNvPicPr>
            <a:picLocks noChangeAspect="1"/>
          </p:cNvPicPr>
          <p:nvPr userDrawn="1"/>
        </p:nvPicPr>
        <p:blipFill>
          <a:blip r:embed="rId2">
            <a:clrChange>
              <a:clrFrom>
                <a:srgbClr val="000000">
                  <a:alpha val="0"/>
                </a:srgbClr>
              </a:clrFrom>
              <a:clrTo>
                <a:srgbClr val="000000">
                  <a:alpha val="0"/>
                </a:srgbClr>
              </a:clrTo>
            </a:clrChange>
          </a:blip>
          <a:stretch>
            <a:fillRect/>
          </a:stretch>
        </p:blipFill>
        <p:spPr>
          <a:xfrm>
            <a:off x="0" y="2284"/>
            <a:ext cx="9144000" cy="6853431"/>
          </a:xfrm>
          <a:prstGeom prst="rect">
            <a:avLst/>
          </a:prstGeom>
        </p:spPr>
      </p:pic>
      <p:pic>
        <p:nvPicPr>
          <p:cNvPr id="11" name="Imagen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003" y="6336714"/>
            <a:ext cx="1447418" cy="521286"/>
          </a:xfrm>
          <a:prstGeom prst="rect">
            <a:avLst/>
          </a:prstGeom>
        </p:spPr>
      </p:pic>
    </p:spTree>
    <p:extLst>
      <p:ext uri="{BB962C8B-B14F-4D97-AF65-F5344CB8AC3E}">
        <p14:creationId xmlns:p14="http://schemas.microsoft.com/office/powerpoint/2010/main" val="1205320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MX" dirty="0">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MX" dirty="0">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24C887A-4683-401C-AFA0-89503C71B220}" type="slidenum">
              <a:rPr lang="es-MX">
                <a:solidFill>
                  <a:prstClr val="black"/>
                </a:solidFill>
              </a:rPr>
              <a:pPr>
                <a:defRPr/>
              </a:pPr>
              <a:t>‹Nº›</a:t>
            </a:fld>
            <a:endParaRPr lang="es-MX" dirty="0">
              <a:solidFill>
                <a:prstClr val="black"/>
              </a:solidFill>
            </a:endParaRPr>
          </a:p>
        </p:txBody>
      </p:sp>
    </p:spTree>
    <p:extLst>
      <p:ext uri="{BB962C8B-B14F-4D97-AF65-F5344CB8AC3E}">
        <p14:creationId xmlns:p14="http://schemas.microsoft.com/office/powerpoint/2010/main" val="3024208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MX"/>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MX"/>
              <a:t>Haga clic para modificar el estilo de texto del patrón</a:t>
            </a:r>
          </a:p>
          <a:p>
            <a:pPr lvl="1"/>
            <a:r>
              <a:rPr lang="es-MX"/>
              <a:t>Segundo nivel</a:t>
            </a:r>
          </a:p>
          <a:p>
            <a:pPr lvl="2"/>
            <a:r>
              <a:rPr lang="es-MX"/>
              <a:t>Tercer nivel</a:t>
            </a:r>
          </a:p>
          <a:p>
            <a:pPr lvl="3"/>
            <a:r>
              <a:rPr lang="es-MX"/>
              <a:t>Cuarto nivel</a:t>
            </a:r>
          </a:p>
          <a:p>
            <a:pPr lvl="4"/>
            <a:r>
              <a:rPr lang="es-MX"/>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MX" dirty="0">
              <a:solidFill>
                <a:prstClr val="black"/>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MX" dirty="0">
              <a:solidFill>
                <a:prstClr val="black"/>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F83CC92A-79CA-43D8-BBE7-80FC64C832F5}" type="slidenum">
              <a:rPr lang="es-MX">
                <a:solidFill>
                  <a:prstClr val="black"/>
                </a:solidFill>
              </a:rPr>
              <a:pPr fontAlgn="base">
                <a:spcBef>
                  <a:spcPct val="0"/>
                </a:spcBef>
                <a:spcAft>
                  <a:spcPct val="0"/>
                </a:spcAft>
                <a:defRPr/>
              </a:pPr>
              <a:t>‹Nº›</a:t>
            </a:fld>
            <a:endParaRPr lang="es-MX" dirty="0">
              <a:solidFill>
                <a:prstClr val="black"/>
              </a:solidFill>
            </a:endParaRPr>
          </a:p>
        </p:txBody>
      </p:sp>
    </p:spTree>
    <p:extLst>
      <p:ext uri="{BB962C8B-B14F-4D97-AF65-F5344CB8AC3E}">
        <p14:creationId xmlns:p14="http://schemas.microsoft.com/office/powerpoint/2010/main" val="37321468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www.imss.gob.mx/conoce-al-imss/cubo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www.imss.gob.mx/conoce-al-imss/cubos"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chart" Target="../charts/chart3.xml"/><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chart" Target="../charts/chart5.xml"/><Relationship Id="rId5" Type="http://schemas.openxmlformats.org/officeDocument/2006/relationships/image" Target="../media/image15.png"/><Relationship Id="rId4" Type="http://schemas.openxmlformats.org/officeDocument/2006/relationships/chart" Target="../charts/chart4.xml"/><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www.imss.gob.mx/conoce-al-imss/cubos" TargetMode="External"/><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chart" Target="../charts/char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hyperlink" Target="http://www.imss.gob.mx/conoce-al-imss/cubos" TargetMode="Externa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chart" Target="../charts/chart7.xml"/><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5.xml"/><Relationship Id="rId16" Type="http://schemas.openxmlformats.org/officeDocument/2006/relationships/image" Target="../media/image27.png"/><Relationship Id="rId1" Type="http://schemas.openxmlformats.org/officeDocument/2006/relationships/slideLayout" Target="../slideLayouts/slideLayout4.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chart" Target="../charts/chart8.xml"/><Relationship Id="rId9" Type="http://schemas.openxmlformats.org/officeDocument/2006/relationships/image" Target="../media/image20.png"/><Relationship Id="rId14"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http://www.imss.gob.mx/conoce-al-imss/cubos" TargetMode="Externa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chart" Target="../charts/chart10.xml"/><Relationship Id="rId7" Type="http://schemas.openxmlformats.org/officeDocument/2006/relationships/image" Target="../media/image31.png"/><Relationship Id="rId2" Type="http://schemas.openxmlformats.org/officeDocument/2006/relationships/chart" Target="../charts/chart9.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www.imss.gob.mx/conoce-al-imss/cubos" TargetMode="External"/><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www.imss.gob.mx/conoce-al-imss/cubos" TargetMode="External"/><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ángulo redondeado 8"/>
          <p:cNvSpPr/>
          <p:nvPr/>
        </p:nvSpPr>
        <p:spPr>
          <a:xfrm>
            <a:off x="731538" y="5016799"/>
            <a:ext cx="2250398" cy="508237"/>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200" dirty="0" smtClean="0">
                <a:latin typeface="Montserrat" panose="00000500000000000000" pitchFamily="2" charset="0"/>
              </a:rPr>
              <a:t>Enero 2026</a:t>
            </a:r>
          </a:p>
        </p:txBody>
      </p:sp>
    </p:spTree>
    <p:extLst>
      <p:ext uri="{BB962C8B-B14F-4D97-AF65-F5344CB8AC3E}">
        <p14:creationId xmlns:p14="http://schemas.microsoft.com/office/powerpoint/2010/main" val="885351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Tabla 18"/>
          <p:cNvGraphicFramePr>
            <a:graphicFrameLocks noGrp="1"/>
          </p:cNvGraphicFramePr>
          <p:nvPr>
            <p:extLst>
              <p:ext uri="{D42A27DB-BD31-4B8C-83A1-F6EECF244321}">
                <p14:modId xmlns:p14="http://schemas.microsoft.com/office/powerpoint/2010/main" val="3019203194"/>
              </p:ext>
            </p:extLst>
          </p:nvPr>
        </p:nvGraphicFramePr>
        <p:xfrm>
          <a:off x="505644" y="1834862"/>
          <a:ext cx="8703609" cy="3951660"/>
        </p:xfrm>
        <a:graphic>
          <a:graphicData uri="http://schemas.openxmlformats.org/drawingml/2006/table">
            <a:tbl>
              <a:tblPr firstRow="1" bandRow="1">
                <a:tableStyleId>{5940675A-B579-460E-94D1-54222C63F5DA}</a:tableStyleId>
              </a:tblPr>
              <a:tblGrid>
                <a:gridCol w="3199081"/>
                <a:gridCol w="1152128"/>
                <a:gridCol w="3200400"/>
                <a:gridCol w="1152000"/>
              </a:tblGrid>
              <a:tr h="987915">
                <a:tc>
                  <a:txBody>
                    <a:bodyPr/>
                    <a:lstStyle/>
                    <a:p>
                      <a:pPr marL="266700" marR="0" lvl="0" indent="0" algn="l" defTabSz="914400" rtl="0" eaLnBrk="1" fontAlgn="auto" latinLnBrk="0" hangingPunct="1">
                        <a:lnSpc>
                          <a:spcPct val="100000"/>
                        </a:lnSpc>
                        <a:spcBef>
                          <a:spcPts val="0"/>
                        </a:spcBef>
                        <a:spcAft>
                          <a:spcPts val="0"/>
                        </a:spcAft>
                        <a:buClrTx/>
                        <a:buSzTx/>
                        <a:buFontTx/>
                        <a:buNone/>
                        <a:tabLst/>
                        <a:defRPr/>
                      </a:pPr>
                      <a:r>
                        <a:rPr lang="es-MX" altLang="zh-CN" sz="1100" dirty="0" smtClean="0">
                          <a:solidFill>
                            <a:schemeClr val="bg1"/>
                          </a:solidFill>
                          <a:latin typeface="Montserrat SemiBold" panose="00000700000000000000" pitchFamily="50" charset="0"/>
                        </a:rPr>
                        <a:t>Introducción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s-MX" sz="900" dirty="0" smtClean="0">
                          <a:solidFill>
                            <a:schemeClr val="bg1"/>
                          </a:solidFill>
                          <a:latin typeface="Montserrat Light" panose="00000400000000000000" pitchFamily="50" charset="0"/>
                        </a:rPr>
                        <a:t>Pág. 01</a:t>
                      </a:r>
                      <a:endParaRPr lang="es-MX" sz="900" dirty="0">
                        <a:solidFill>
                          <a:schemeClr val="bg1"/>
                        </a:solidFill>
                        <a:latin typeface="Montserrat Light" panose="00000400000000000000" pitchFamily="50" charset="0"/>
                      </a:endParaRPr>
                    </a:p>
                  </a:txBody>
                  <a:tcPr marL="18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66700" marR="0" lvl="0" indent="0" algn="l" defTabSz="914400" rtl="0" eaLnBrk="1" fontAlgn="auto" latinLnBrk="0" hangingPunct="1">
                        <a:lnSpc>
                          <a:spcPct val="100000"/>
                        </a:lnSpc>
                        <a:spcBef>
                          <a:spcPts val="0"/>
                        </a:spcBef>
                        <a:spcAft>
                          <a:spcPts val="0"/>
                        </a:spcAft>
                        <a:buClrTx/>
                        <a:buSzTx/>
                        <a:buFontTx/>
                        <a:buNone/>
                        <a:tabLst/>
                        <a:defRPr/>
                      </a:pPr>
                      <a:r>
                        <a:rPr lang="es-MX" sz="1100" kern="1200" dirty="0" smtClean="0">
                          <a:solidFill>
                            <a:schemeClr val="bg1"/>
                          </a:solidFill>
                          <a:latin typeface="Montserrat SemiBold" panose="00000700000000000000" pitchFamily="50" charset="0"/>
                          <a:ea typeface="+mn-ea"/>
                          <a:cs typeface="+mn-cs"/>
                        </a:rPr>
                        <a:t>Trabajadores asegurados en el IMSS, según actividad económica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900" dirty="0" smtClean="0">
                          <a:solidFill>
                            <a:schemeClr val="bg1"/>
                          </a:solidFill>
                          <a:latin typeface="Montserrat Light" panose="00000400000000000000" pitchFamily="50" charset="0"/>
                        </a:rPr>
                        <a:t>Pág. 09</a:t>
                      </a:r>
                    </a:p>
                  </a:txBody>
                  <a:tcPr marL="18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987915">
                <a:tc>
                  <a:txBody>
                    <a:bodyPr/>
                    <a:lstStyle/>
                    <a:p>
                      <a:pPr marL="266700" marR="0" lvl="0" indent="0" algn="l" defTabSz="914400" rtl="0" eaLnBrk="1" fontAlgn="auto" latinLnBrk="0" hangingPunct="1">
                        <a:lnSpc>
                          <a:spcPct val="100000"/>
                        </a:lnSpc>
                        <a:spcBef>
                          <a:spcPts val="0"/>
                        </a:spcBef>
                        <a:spcAft>
                          <a:spcPts val="0"/>
                        </a:spcAft>
                        <a:buClrTx/>
                        <a:buSzTx/>
                        <a:buFontTx/>
                        <a:buNone/>
                        <a:tabLst/>
                        <a:defRPr/>
                      </a:pPr>
                      <a:r>
                        <a:rPr lang="es-MX" sz="1100" kern="1200" dirty="0" smtClean="0">
                          <a:solidFill>
                            <a:schemeClr val="bg1"/>
                          </a:solidFill>
                          <a:latin typeface="Montserrat SemiBold" panose="00000700000000000000" pitchFamily="50" charset="0"/>
                          <a:ea typeface="+mn-ea"/>
                          <a:cs typeface="+mn-cs"/>
                        </a:rPr>
                        <a:t>Trabajadores totales asegurados en el IMSS</a:t>
                      </a:r>
                      <a:endParaRPr lang="es-MX" sz="1100" kern="1200" dirty="0">
                        <a:solidFill>
                          <a:schemeClr val="bg1"/>
                        </a:solidFill>
                        <a:latin typeface="Montserrat SemiBold" panose="00000700000000000000" pitchFamily="50" charset="0"/>
                        <a:ea typeface="+mn-ea"/>
                        <a:cs typeface="+mn-cs"/>
                      </a:endParaRPr>
                    </a:p>
                  </a:txBody>
                  <a:tcPr marR="18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900" dirty="0" smtClean="0">
                          <a:solidFill>
                            <a:schemeClr val="bg1"/>
                          </a:solidFill>
                          <a:latin typeface="Montserrat Light" panose="00000400000000000000" pitchFamily="50" charset="0"/>
                        </a:rPr>
                        <a:t>Pág. 02</a:t>
                      </a:r>
                    </a:p>
                  </a:txBody>
                  <a:tcPr marL="18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66700" marR="0" lvl="0" indent="0" algn="l" defTabSz="914400" rtl="0" eaLnBrk="1" fontAlgn="auto" latinLnBrk="0" hangingPunct="1">
                        <a:lnSpc>
                          <a:spcPct val="100000"/>
                        </a:lnSpc>
                        <a:spcBef>
                          <a:spcPts val="0"/>
                        </a:spcBef>
                        <a:spcAft>
                          <a:spcPts val="0"/>
                        </a:spcAft>
                        <a:buClrTx/>
                        <a:buSzTx/>
                        <a:buFontTx/>
                        <a:buNone/>
                        <a:tabLst/>
                        <a:defRPr/>
                      </a:pPr>
                      <a:r>
                        <a:rPr lang="es-MX" sz="1100" kern="1200" dirty="0" smtClean="0">
                          <a:solidFill>
                            <a:schemeClr val="bg1"/>
                          </a:solidFill>
                          <a:latin typeface="Montserrat SemiBold" panose="00000700000000000000" pitchFamily="50" charset="0"/>
                          <a:ea typeface="+mn-ea"/>
                          <a:cs typeface="+mn-cs"/>
                        </a:rPr>
                        <a:t>Trabajadores asegurados en el IMSS, según región </a:t>
                      </a:r>
                    </a:p>
                  </a:txBody>
                  <a:tcPr marR="18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900" dirty="0" smtClean="0">
                          <a:solidFill>
                            <a:schemeClr val="bg1"/>
                          </a:solidFill>
                          <a:latin typeface="Montserrat Light" panose="00000400000000000000" pitchFamily="50" charset="0"/>
                        </a:rPr>
                        <a:t>Pág. 12</a:t>
                      </a:r>
                    </a:p>
                  </a:txBody>
                  <a:tcPr marL="18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987915">
                <a:tc>
                  <a:txBody>
                    <a:bodyPr/>
                    <a:lstStyle/>
                    <a:p>
                      <a:pPr marL="266700" marR="0" lvl="0" indent="0" algn="l" defTabSz="914400" rtl="0" eaLnBrk="1" fontAlgn="auto" latinLnBrk="0" hangingPunct="1">
                        <a:lnSpc>
                          <a:spcPct val="100000"/>
                        </a:lnSpc>
                        <a:spcBef>
                          <a:spcPts val="0"/>
                        </a:spcBef>
                        <a:spcAft>
                          <a:spcPts val="0"/>
                        </a:spcAft>
                        <a:buClrTx/>
                        <a:buSzTx/>
                        <a:buFontTx/>
                        <a:buNone/>
                        <a:tabLst/>
                        <a:defRPr/>
                      </a:pPr>
                      <a:r>
                        <a:rPr lang="es-MX" sz="1100" kern="1200" dirty="0" smtClean="0">
                          <a:solidFill>
                            <a:schemeClr val="bg1"/>
                          </a:solidFill>
                          <a:latin typeface="Montserrat SemiBold" panose="00000700000000000000" pitchFamily="50" charset="0"/>
                          <a:ea typeface="+mn-ea"/>
                          <a:cs typeface="+mn-cs"/>
                        </a:rPr>
                        <a:t>Trabajadores asegurados en el IMSS, según sexo</a:t>
                      </a:r>
                      <a:endParaRPr lang="es-MX" sz="1100" kern="1200" dirty="0">
                        <a:solidFill>
                          <a:schemeClr val="bg1"/>
                        </a:solidFill>
                        <a:latin typeface="Montserrat SemiBold" panose="00000700000000000000" pitchFamily="50" charset="0"/>
                        <a:ea typeface="+mn-ea"/>
                        <a:cs typeface="+mn-cs"/>
                      </a:endParaRPr>
                    </a:p>
                  </a:txBody>
                  <a:tcPr marR="18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900" dirty="0" smtClean="0">
                          <a:solidFill>
                            <a:schemeClr val="bg1"/>
                          </a:solidFill>
                          <a:latin typeface="Montserrat Light" panose="00000400000000000000" pitchFamily="50" charset="0"/>
                        </a:rPr>
                        <a:t>Pág. 04</a:t>
                      </a:r>
                    </a:p>
                  </a:txBody>
                  <a:tcPr marL="18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66700" marR="0" lvl="0" indent="0" algn="l" defTabSz="914400" rtl="0" eaLnBrk="1" fontAlgn="auto" latinLnBrk="0" hangingPunct="1">
                        <a:lnSpc>
                          <a:spcPct val="100000"/>
                        </a:lnSpc>
                        <a:spcBef>
                          <a:spcPts val="0"/>
                        </a:spcBef>
                        <a:spcAft>
                          <a:spcPts val="0"/>
                        </a:spcAft>
                        <a:buClrTx/>
                        <a:buSzTx/>
                        <a:buFontTx/>
                        <a:buNone/>
                        <a:tabLst/>
                        <a:defRPr/>
                      </a:pPr>
                      <a:r>
                        <a:rPr lang="es-MX" sz="1100" kern="1200" dirty="0" smtClean="0">
                          <a:solidFill>
                            <a:schemeClr val="bg1"/>
                          </a:solidFill>
                          <a:latin typeface="Montserrat SemiBold" panose="00000700000000000000" pitchFamily="50" charset="0"/>
                          <a:ea typeface="+mn-ea"/>
                          <a:cs typeface="+mn-cs"/>
                        </a:rPr>
                        <a:t>Trabajadores asegurados en el IMSS por Entidad Federativa</a:t>
                      </a:r>
                      <a:endParaRPr lang="es-MX" sz="1100" kern="1200" dirty="0">
                        <a:solidFill>
                          <a:schemeClr val="bg1"/>
                        </a:solidFill>
                        <a:latin typeface="Montserrat SemiBold" panose="00000700000000000000" pitchFamily="50" charset="0"/>
                        <a:ea typeface="+mn-ea"/>
                        <a:cs typeface="+mn-cs"/>
                      </a:endParaRPr>
                    </a:p>
                  </a:txBody>
                  <a:tcPr marR="18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900" dirty="0" smtClean="0">
                          <a:solidFill>
                            <a:schemeClr val="bg1"/>
                          </a:solidFill>
                          <a:latin typeface="Montserrat Light" panose="00000400000000000000" pitchFamily="50" charset="0"/>
                        </a:rPr>
                        <a:t>Pág. 15</a:t>
                      </a:r>
                    </a:p>
                  </a:txBody>
                  <a:tcPr marL="18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987915">
                <a:tc>
                  <a:txBody>
                    <a:bodyPr/>
                    <a:lstStyle/>
                    <a:p>
                      <a:pPr marL="266700" marR="0" lvl="0" indent="0" algn="l" defTabSz="914400" rtl="0" eaLnBrk="1" fontAlgn="auto" latinLnBrk="0" hangingPunct="1">
                        <a:lnSpc>
                          <a:spcPct val="100000"/>
                        </a:lnSpc>
                        <a:spcBef>
                          <a:spcPts val="0"/>
                        </a:spcBef>
                        <a:spcAft>
                          <a:spcPts val="0"/>
                        </a:spcAft>
                        <a:buClrTx/>
                        <a:buSzTx/>
                        <a:buFontTx/>
                        <a:buNone/>
                        <a:tabLst/>
                        <a:defRPr/>
                      </a:pPr>
                      <a:r>
                        <a:rPr lang="es-MX" sz="1100" kern="1200" dirty="0" smtClean="0">
                          <a:solidFill>
                            <a:schemeClr val="bg1"/>
                          </a:solidFill>
                          <a:latin typeface="Montserrat SemiBold" panose="00000700000000000000" pitchFamily="50" charset="0"/>
                          <a:ea typeface="+mn-ea"/>
                          <a:cs typeface="+mn-cs"/>
                        </a:rPr>
                        <a:t>Trabajadores asegurados del IMSS menos de 15 años </a:t>
                      </a:r>
                    </a:p>
                    <a:p>
                      <a:pPr marL="266700" marR="0" lvl="0" indent="0" algn="l" defTabSz="914400" rtl="0" eaLnBrk="1" fontAlgn="auto" latinLnBrk="0" hangingPunct="1">
                        <a:lnSpc>
                          <a:spcPct val="100000"/>
                        </a:lnSpc>
                        <a:spcBef>
                          <a:spcPts val="0"/>
                        </a:spcBef>
                        <a:spcAft>
                          <a:spcPts val="0"/>
                        </a:spcAft>
                        <a:buClrTx/>
                        <a:buSzTx/>
                        <a:buFontTx/>
                        <a:buNone/>
                        <a:tabLst/>
                        <a:defRPr/>
                      </a:pPr>
                      <a:r>
                        <a:rPr lang="es-MX" sz="1100" kern="1200" dirty="0" smtClean="0">
                          <a:solidFill>
                            <a:schemeClr val="bg1"/>
                          </a:solidFill>
                          <a:latin typeface="Montserrat SemiBold" panose="00000700000000000000" pitchFamily="50" charset="0"/>
                          <a:ea typeface="+mn-ea"/>
                          <a:cs typeface="+mn-cs"/>
                        </a:rPr>
                        <a:t>y más por grupos de edad, según sexo </a:t>
                      </a:r>
                    </a:p>
                  </a:txBody>
                  <a:tcPr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900" dirty="0" smtClean="0">
                          <a:solidFill>
                            <a:schemeClr val="bg1"/>
                          </a:solidFill>
                          <a:latin typeface="Montserrat Light" panose="00000400000000000000" pitchFamily="50" charset="0"/>
                        </a:rPr>
                        <a:t>Pág. 07</a:t>
                      </a:r>
                    </a:p>
                  </a:txBody>
                  <a:tcPr marL="18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66700" marR="0" lvl="0" indent="0" algn="l" defTabSz="914400" rtl="0" eaLnBrk="1" fontAlgn="auto" latinLnBrk="0" hangingPunct="1">
                        <a:lnSpc>
                          <a:spcPct val="100000"/>
                        </a:lnSpc>
                        <a:spcBef>
                          <a:spcPts val="0"/>
                        </a:spcBef>
                        <a:spcAft>
                          <a:spcPts val="0"/>
                        </a:spcAft>
                        <a:buClrTx/>
                        <a:buSzTx/>
                        <a:buFontTx/>
                        <a:buNone/>
                        <a:tabLst/>
                        <a:defRPr/>
                      </a:pPr>
                      <a:r>
                        <a:rPr lang="es-MX" sz="1100" kern="1200" dirty="0" smtClean="0">
                          <a:solidFill>
                            <a:schemeClr val="bg1"/>
                          </a:solidFill>
                          <a:latin typeface="Montserrat SemiBold" panose="00000700000000000000" pitchFamily="50" charset="0"/>
                          <a:ea typeface="+mn-ea"/>
                          <a:cs typeface="+mn-cs"/>
                        </a:rPr>
                        <a:t>Trabajadores asegurados en el IMSS en la Industria Manufacturera, por  Entidad Federativa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900" dirty="0" smtClean="0">
                          <a:solidFill>
                            <a:schemeClr val="bg1"/>
                          </a:solidFill>
                          <a:latin typeface="Montserrat Light" panose="00000400000000000000" pitchFamily="50" charset="0"/>
                        </a:rPr>
                        <a:t>Pág. 17</a:t>
                      </a:r>
                    </a:p>
                  </a:txBody>
                  <a:tcPr marL="18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20" name="CuadroTexto 19"/>
          <p:cNvSpPr txBox="1"/>
          <p:nvPr/>
        </p:nvSpPr>
        <p:spPr>
          <a:xfrm>
            <a:off x="551190" y="2125890"/>
            <a:ext cx="648072" cy="430887"/>
          </a:xfrm>
          <a:prstGeom prst="rect">
            <a:avLst/>
          </a:prstGeom>
          <a:noFill/>
        </p:spPr>
        <p:txBody>
          <a:bodyPr wrap="square" rtlCol="0">
            <a:spAutoFit/>
          </a:bodyPr>
          <a:lstStyle/>
          <a:p>
            <a:r>
              <a:rPr lang="es-MX" sz="2200" b="1" dirty="0" smtClean="0">
                <a:solidFill>
                  <a:schemeClr val="bg1"/>
                </a:solidFill>
                <a:latin typeface="Montserrat ExtraBold" panose="00000900000000000000" pitchFamily="50" charset="0"/>
              </a:rPr>
              <a:t>1</a:t>
            </a:r>
            <a:endParaRPr lang="es-MX" sz="2200" b="1" dirty="0">
              <a:solidFill>
                <a:schemeClr val="bg1"/>
              </a:solidFill>
              <a:latin typeface="Montserrat ExtraBold" panose="00000900000000000000" pitchFamily="50" charset="0"/>
            </a:endParaRPr>
          </a:p>
        </p:txBody>
      </p:sp>
      <p:sp>
        <p:nvSpPr>
          <p:cNvPr id="21" name="CuadroTexto 20"/>
          <p:cNvSpPr txBox="1"/>
          <p:nvPr/>
        </p:nvSpPr>
        <p:spPr>
          <a:xfrm>
            <a:off x="551190" y="3104178"/>
            <a:ext cx="648072" cy="430887"/>
          </a:xfrm>
          <a:prstGeom prst="rect">
            <a:avLst/>
          </a:prstGeom>
          <a:noFill/>
        </p:spPr>
        <p:txBody>
          <a:bodyPr wrap="square" rtlCol="0">
            <a:spAutoFit/>
          </a:bodyPr>
          <a:lstStyle/>
          <a:p>
            <a:r>
              <a:rPr lang="es-MX" sz="2200" b="1" dirty="0" smtClean="0">
                <a:solidFill>
                  <a:schemeClr val="bg1"/>
                </a:solidFill>
                <a:latin typeface="Montserrat ExtraBold" panose="00000900000000000000" pitchFamily="50" charset="0"/>
              </a:rPr>
              <a:t>2</a:t>
            </a:r>
            <a:endParaRPr lang="es-MX" sz="2200" b="1" dirty="0">
              <a:solidFill>
                <a:schemeClr val="bg1"/>
              </a:solidFill>
              <a:latin typeface="Montserrat ExtraBold" panose="00000900000000000000" pitchFamily="50" charset="0"/>
            </a:endParaRPr>
          </a:p>
        </p:txBody>
      </p:sp>
      <p:sp>
        <p:nvSpPr>
          <p:cNvPr id="22" name="CuadroTexto 21"/>
          <p:cNvSpPr txBox="1"/>
          <p:nvPr/>
        </p:nvSpPr>
        <p:spPr>
          <a:xfrm>
            <a:off x="551190" y="4077430"/>
            <a:ext cx="648072" cy="430887"/>
          </a:xfrm>
          <a:prstGeom prst="rect">
            <a:avLst/>
          </a:prstGeom>
          <a:noFill/>
        </p:spPr>
        <p:txBody>
          <a:bodyPr wrap="square" rtlCol="0">
            <a:spAutoFit/>
          </a:bodyPr>
          <a:lstStyle/>
          <a:p>
            <a:r>
              <a:rPr lang="es-MX" sz="2200" b="1" dirty="0" smtClean="0">
                <a:solidFill>
                  <a:schemeClr val="bg1"/>
                </a:solidFill>
                <a:latin typeface="Montserrat ExtraBold" panose="00000900000000000000" pitchFamily="50" charset="0"/>
              </a:rPr>
              <a:t>3</a:t>
            </a:r>
            <a:endParaRPr lang="es-MX" sz="2200" b="1" dirty="0">
              <a:solidFill>
                <a:schemeClr val="bg1"/>
              </a:solidFill>
              <a:latin typeface="Montserrat ExtraBold" panose="00000900000000000000" pitchFamily="50" charset="0"/>
            </a:endParaRPr>
          </a:p>
        </p:txBody>
      </p:sp>
      <p:sp>
        <p:nvSpPr>
          <p:cNvPr id="23" name="CuadroTexto 22"/>
          <p:cNvSpPr txBox="1"/>
          <p:nvPr/>
        </p:nvSpPr>
        <p:spPr>
          <a:xfrm>
            <a:off x="505644" y="5038794"/>
            <a:ext cx="648072" cy="430887"/>
          </a:xfrm>
          <a:prstGeom prst="rect">
            <a:avLst/>
          </a:prstGeom>
          <a:noFill/>
        </p:spPr>
        <p:txBody>
          <a:bodyPr wrap="square" rtlCol="0">
            <a:spAutoFit/>
          </a:bodyPr>
          <a:lstStyle/>
          <a:p>
            <a:r>
              <a:rPr lang="es-MX" sz="2200" b="1" dirty="0" smtClean="0">
                <a:solidFill>
                  <a:schemeClr val="bg1"/>
                </a:solidFill>
                <a:latin typeface="Montserrat ExtraBold" panose="00000900000000000000" pitchFamily="50" charset="0"/>
              </a:rPr>
              <a:t>4</a:t>
            </a:r>
            <a:endParaRPr lang="es-MX" sz="2200" b="1" dirty="0">
              <a:solidFill>
                <a:schemeClr val="bg1"/>
              </a:solidFill>
              <a:latin typeface="Montserrat ExtraBold" panose="00000900000000000000" pitchFamily="50" charset="0"/>
            </a:endParaRPr>
          </a:p>
        </p:txBody>
      </p:sp>
      <p:sp>
        <p:nvSpPr>
          <p:cNvPr id="24" name="CuadroTexto 23"/>
          <p:cNvSpPr txBox="1"/>
          <p:nvPr/>
        </p:nvSpPr>
        <p:spPr>
          <a:xfrm>
            <a:off x="4875903" y="2125890"/>
            <a:ext cx="648072" cy="430887"/>
          </a:xfrm>
          <a:prstGeom prst="rect">
            <a:avLst/>
          </a:prstGeom>
          <a:noFill/>
        </p:spPr>
        <p:txBody>
          <a:bodyPr wrap="square" rtlCol="0">
            <a:spAutoFit/>
          </a:bodyPr>
          <a:lstStyle/>
          <a:p>
            <a:r>
              <a:rPr lang="es-MX" sz="2200" b="1" dirty="0" smtClean="0">
                <a:solidFill>
                  <a:schemeClr val="bg1"/>
                </a:solidFill>
                <a:latin typeface="Montserrat ExtraBold" panose="00000900000000000000" pitchFamily="50" charset="0"/>
              </a:rPr>
              <a:t>5</a:t>
            </a:r>
            <a:endParaRPr lang="es-MX" sz="2200" b="1" dirty="0">
              <a:solidFill>
                <a:schemeClr val="bg1"/>
              </a:solidFill>
              <a:latin typeface="Montserrat ExtraBold" panose="00000900000000000000" pitchFamily="50" charset="0"/>
            </a:endParaRPr>
          </a:p>
        </p:txBody>
      </p:sp>
      <p:sp>
        <p:nvSpPr>
          <p:cNvPr id="25" name="CuadroTexto 24"/>
          <p:cNvSpPr txBox="1"/>
          <p:nvPr/>
        </p:nvSpPr>
        <p:spPr>
          <a:xfrm>
            <a:off x="4876401" y="3124039"/>
            <a:ext cx="648072" cy="430887"/>
          </a:xfrm>
          <a:prstGeom prst="rect">
            <a:avLst/>
          </a:prstGeom>
          <a:noFill/>
        </p:spPr>
        <p:txBody>
          <a:bodyPr wrap="square" rtlCol="0">
            <a:spAutoFit/>
          </a:bodyPr>
          <a:lstStyle/>
          <a:p>
            <a:r>
              <a:rPr lang="es-MX" sz="2200" b="1" dirty="0">
                <a:solidFill>
                  <a:schemeClr val="bg1"/>
                </a:solidFill>
                <a:latin typeface="Montserrat ExtraBold" panose="00000900000000000000" pitchFamily="50" charset="0"/>
              </a:rPr>
              <a:t>6</a:t>
            </a:r>
          </a:p>
        </p:txBody>
      </p:sp>
      <p:sp>
        <p:nvSpPr>
          <p:cNvPr id="26" name="CuadroTexto 25"/>
          <p:cNvSpPr txBox="1"/>
          <p:nvPr/>
        </p:nvSpPr>
        <p:spPr>
          <a:xfrm>
            <a:off x="4879326" y="4077429"/>
            <a:ext cx="648072" cy="430887"/>
          </a:xfrm>
          <a:prstGeom prst="rect">
            <a:avLst/>
          </a:prstGeom>
          <a:noFill/>
        </p:spPr>
        <p:txBody>
          <a:bodyPr wrap="square" rtlCol="0">
            <a:spAutoFit/>
          </a:bodyPr>
          <a:lstStyle/>
          <a:p>
            <a:r>
              <a:rPr lang="es-MX" sz="2200" b="1" dirty="0" smtClean="0">
                <a:solidFill>
                  <a:schemeClr val="bg1"/>
                </a:solidFill>
                <a:latin typeface="Montserrat ExtraBold" panose="00000900000000000000" pitchFamily="50" charset="0"/>
              </a:rPr>
              <a:t>7</a:t>
            </a:r>
            <a:endParaRPr lang="es-MX" sz="2200" b="1" dirty="0">
              <a:solidFill>
                <a:schemeClr val="bg1"/>
              </a:solidFill>
              <a:latin typeface="Montserrat ExtraBold" panose="00000900000000000000" pitchFamily="50" charset="0"/>
            </a:endParaRPr>
          </a:p>
        </p:txBody>
      </p:sp>
      <p:sp>
        <p:nvSpPr>
          <p:cNvPr id="27" name="CuadroTexto 26"/>
          <p:cNvSpPr txBox="1"/>
          <p:nvPr/>
        </p:nvSpPr>
        <p:spPr>
          <a:xfrm>
            <a:off x="4875903" y="5039811"/>
            <a:ext cx="648072" cy="430887"/>
          </a:xfrm>
          <a:prstGeom prst="rect">
            <a:avLst/>
          </a:prstGeom>
          <a:noFill/>
        </p:spPr>
        <p:txBody>
          <a:bodyPr wrap="square" rtlCol="0">
            <a:spAutoFit/>
          </a:bodyPr>
          <a:lstStyle/>
          <a:p>
            <a:r>
              <a:rPr lang="es-MX" sz="2200" b="1" dirty="0">
                <a:solidFill>
                  <a:schemeClr val="bg1"/>
                </a:solidFill>
                <a:latin typeface="Montserrat ExtraBold" panose="00000900000000000000" pitchFamily="50" charset="0"/>
              </a:rPr>
              <a:t>8</a:t>
            </a:r>
          </a:p>
        </p:txBody>
      </p:sp>
    </p:spTree>
    <p:extLst>
      <p:ext uri="{BB962C8B-B14F-4D97-AF65-F5344CB8AC3E}">
        <p14:creationId xmlns:p14="http://schemas.microsoft.com/office/powerpoint/2010/main" val="35870239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CuadroTexto">
            <a:extLst>
              <a:ext uri="{FF2B5EF4-FFF2-40B4-BE49-F238E27FC236}">
                <a16:creationId xmlns:a16="http://schemas.microsoft.com/office/drawing/2014/main" xmlns="" id="{E2BBB5CC-2BAF-48D1-885F-A6C768197FA9}"/>
              </a:ext>
            </a:extLst>
          </p:cNvPr>
          <p:cNvSpPr txBox="1"/>
          <p:nvPr/>
        </p:nvSpPr>
        <p:spPr>
          <a:xfrm>
            <a:off x="0" y="1485972"/>
            <a:ext cx="6804248" cy="4056834"/>
          </a:xfrm>
          <a:prstGeom prst="rect">
            <a:avLst/>
          </a:prstGeom>
          <a:noFill/>
        </p:spPr>
        <p:txBody>
          <a:bodyPr wrap="square" lIns="324000" tIns="180000" rIns="324000" bIns="180000" rtlCol="0">
            <a:spAutoFit/>
          </a:bodyPr>
          <a:lstStyle/>
          <a:p>
            <a:pPr algn="just"/>
            <a:r>
              <a:rPr lang="es-MX" sz="1000" dirty="0">
                <a:latin typeface="Montserrat ExtraLight" panose="00000300000000000000" pitchFamily="50" charset="0"/>
                <a:ea typeface="Tahoma" pitchFamily="34" charset="0"/>
                <a:cs typeface="Tahoma" pitchFamily="34" charset="0"/>
              </a:rPr>
              <a:t>La información estadística sobre los asegurados en el Instituto Mexicano del Seguro Social (IMSS) constituye un elemento fundamental que refleja el esfuerzo de las políticas públicas de promoción al empleo.</a:t>
            </a:r>
          </a:p>
          <a:p>
            <a:pPr algn="just"/>
            <a:r>
              <a:rPr lang="es-MX" sz="1000" dirty="0">
                <a:latin typeface="Montserrat ExtraLight" panose="00000300000000000000" pitchFamily="50" charset="0"/>
                <a:ea typeface="Tahoma" pitchFamily="34" charset="0"/>
                <a:cs typeface="Tahoma" pitchFamily="34" charset="0"/>
              </a:rPr>
              <a:t> </a:t>
            </a:r>
          </a:p>
          <a:p>
            <a:pPr algn="just"/>
            <a:r>
              <a:rPr lang="es-MX" sz="1000" dirty="0">
                <a:latin typeface="Montserrat ExtraLight" panose="00000300000000000000" pitchFamily="50" charset="0"/>
                <a:ea typeface="Tahoma" pitchFamily="34" charset="0"/>
                <a:cs typeface="Tahoma" pitchFamily="34" charset="0"/>
              </a:rPr>
              <a:t>A fin de dar seguimiento a los trabajadores asegurados permanentes y eventuales urbanos y del campo que se registran en el IMSS de San Luis Potosí, se presentan diversos indicadores relacionados en los apartados siguientes: Trabajadores totales asegurados; trabajadores asegurados, según sexo; trabajadores asegurados menores de 15 años y más por grupos de edad, según sexo; trabajadores asegurados, según actividad económica; trabajadores asegurados, según región; trabajadores asegurados por entidad federativa; y trabajadores asegurados en la industria manufacturera por entidad federativa.</a:t>
            </a:r>
          </a:p>
          <a:p>
            <a:pPr algn="just"/>
            <a:r>
              <a:rPr lang="es-MX" sz="1000" dirty="0">
                <a:latin typeface="Montserrat ExtraLight" panose="00000300000000000000" pitchFamily="50" charset="0"/>
                <a:ea typeface="Tahoma" pitchFamily="34" charset="0"/>
                <a:cs typeface="Tahoma" pitchFamily="34" charset="0"/>
              </a:rPr>
              <a:t> </a:t>
            </a:r>
          </a:p>
          <a:p>
            <a:pPr algn="just"/>
            <a:r>
              <a:rPr lang="es-MX" sz="1000" dirty="0">
                <a:latin typeface="Montserrat ExtraLight" panose="00000300000000000000" pitchFamily="50" charset="0"/>
                <a:ea typeface="Tahoma" pitchFamily="34" charset="0"/>
                <a:cs typeface="Tahoma" pitchFamily="34" charset="0"/>
              </a:rPr>
              <a:t>La cobertura temporal de los datos estadísticos que se utilizaron para actualizar el presente documento se obtuvieron al final de cada mes del año correspondiente. En este caso, los datos están referidos al mes de </a:t>
            </a:r>
            <a:r>
              <a:rPr lang="es-MX" sz="1000" dirty="0" smtClean="0">
                <a:latin typeface="Montserrat ExtraLight" panose="00000300000000000000" pitchFamily="50" charset="0"/>
                <a:ea typeface="Tahoma" pitchFamily="34" charset="0"/>
                <a:cs typeface="Tahoma" pitchFamily="34" charset="0"/>
              </a:rPr>
              <a:t>enero de 2026. </a:t>
            </a:r>
            <a:r>
              <a:rPr lang="es-MX" sz="1000" dirty="0">
                <a:latin typeface="Montserrat ExtraLight" panose="00000300000000000000" pitchFamily="50" charset="0"/>
                <a:ea typeface="Tahoma" pitchFamily="34" charset="0"/>
                <a:cs typeface="Tahoma" pitchFamily="34" charset="0"/>
              </a:rPr>
              <a:t>La fuente de los mismos fue el Instituto Mexicano del Seguro Social. </a:t>
            </a:r>
          </a:p>
          <a:p>
            <a:pPr algn="just"/>
            <a:r>
              <a:rPr lang="es-MX" sz="1000" dirty="0">
                <a:latin typeface="Montserrat ExtraLight" panose="00000300000000000000" pitchFamily="50" charset="0"/>
                <a:ea typeface="Tahoma" pitchFamily="34" charset="0"/>
                <a:cs typeface="Tahoma" pitchFamily="34" charset="0"/>
              </a:rPr>
              <a:t> </a:t>
            </a:r>
          </a:p>
          <a:p>
            <a:pPr algn="just"/>
            <a:r>
              <a:rPr lang="es-MX" sz="1000" dirty="0">
                <a:latin typeface="Montserrat ExtraLight" panose="00000300000000000000" pitchFamily="50" charset="0"/>
                <a:ea typeface="Tahoma" pitchFamily="34" charset="0"/>
                <a:cs typeface="Tahoma" pitchFamily="34" charset="0"/>
              </a:rPr>
              <a:t>La Secretaría de Desarrollo Económico espera que esta edición contribuya a satisfacer la demanda de información básica sobre los trabajadores afiliados al IMSS y, de alguna forma, a mostrar la evolución del indicador de empleo en el Estado de San Luis Potosí en sus sectores.</a:t>
            </a:r>
          </a:p>
          <a:p>
            <a:pPr algn="just"/>
            <a:r>
              <a:rPr lang="es-MX" sz="1000" dirty="0">
                <a:latin typeface="Montserrat ExtraLight" panose="00000300000000000000" pitchFamily="50" charset="0"/>
                <a:ea typeface="Tahoma" pitchFamily="34" charset="0"/>
                <a:cs typeface="Tahoma" pitchFamily="34" charset="0"/>
              </a:rPr>
              <a:t> </a:t>
            </a:r>
          </a:p>
          <a:p>
            <a:pPr algn="just"/>
            <a:r>
              <a:rPr lang="es-MX" sz="1000" dirty="0">
                <a:latin typeface="Montserrat ExtraLight" panose="00000300000000000000" pitchFamily="50" charset="0"/>
                <a:ea typeface="Tahoma" pitchFamily="34" charset="0"/>
                <a:cs typeface="Tahoma" pitchFamily="34" charset="0"/>
              </a:rPr>
              <a:t>También invita a los usuarios a enviar sus observaciones y sugerencias tendientes a enriquecer la publicación, a fin de mejorarla y satisfacer sus necesidades de información.</a:t>
            </a:r>
          </a:p>
        </p:txBody>
      </p:sp>
      <p:sp>
        <p:nvSpPr>
          <p:cNvPr id="6" name="CuadroTexto 5"/>
          <p:cNvSpPr txBox="1"/>
          <p:nvPr/>
        </p:nvSpPr>
        <p:spPr>
          <a:xfrm>
            <a:off x="8630086" y="6406015"/>
            <a:ext cx="252000" cy="246221"/>
          </a:xfrm>
          <a:prstGeom prst="rect">
            <a:avLst/>
          </a:prstGeom>
          <a:noFill/>
        </p:spPr>
        <p:txBody>
          <a:bodyPr wrap="square" lIns="0" rIns="0" rtlCol="0">
            <a:spAutoFit/>
          </a:bodyPr>
          <a:lstStyle/>
          <a:p>
            <a:pPr algn="ctr"/>
            <a:r>
              <a:rPr lang="es-MX" sz="1000" dirty="0" smtClean="0">
                <a:latin typeface="Montserrat ExtraLight" panose="00000300000000000000" pitchFamily="50" charset="0"/>
              </a:rPr>
              <a:t>01</a:t>
            </a:r>
            <a:endParaRPr lang="es-MX" sz="1000" dirty="0">
              <a:latin typeface="Montserrat ExtraLight" panose="00000300000000000000" pitchFamily="50" charset="0"/>
            </a:endParaRPr>
          </a:p>
        </p:txBody>
      </p:sp>
    </p:spTree>
    <p:extLst>
      <p:ext uri="{BB962C8B-B14F-4D97-AF65-F5344CB8AC3E}">
        <p14:creationId xmlns:p14="http://schemas.microsoft.com/office/powerpoint/2010/main" val="36738826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8630086" y="6406015"/>
            <a:ext cx="252000" cy="246221"/>
          </a:xfrm>
          <a:prstGeom prst="rect">
            <a:avLst/>
          </a:prstGeom>
          <a:noFill/>
        </p:spPr>
        <p:txBody>
          <a:bodyPr wrap="square" lIns="0" rIns="0" rtlCol="0">
            <a:spAutoFit/>
          </a:bodyPr>
          <a:lstStyle/>
          <a:p>
            <a:pPr algn="ctr"/>
            <a:r>
              <a:rPr lang="es-MX" sz="1000" dirty="0" smtClean="0">
                <a:solidFill>
                  <a:schemeClr val="bg1"/>
                </a:solidFill>
                <a:latin typeface="Montserrat ExtraLight" panose="00000300000000000000" pitchFamily="50" charset="0"/>
              </a:rPr>
              <a:t>02</a:t>
            </a:r>
            <a:endParaRPr lang="es-MX" sz="1000" dirty="0">
              <a:solidFill>
                <a:schemeClr val="bg1"/>
              </a:solidFill>
              <a:latin typeface="Montserrat ExtraLight" panose="00000300000000000000" pitchFamily="50" charset="0"/>
            </a:endParaRPr>
          </a:p>
        </p:txBody>
      </p:sp>
      <p:sp>
        <p:nvSpPr>
          <p:cNvPr id="8" name="TextBox 7">
            <a:extLst>
              <a:ext uri="{FF2B5EF4-FFF2-40B4-BE49-F238E27FC236}">
                <a16:creationId xmlns:a16="http://schemas.microsoft.com/office/drawing/2014/main" xmlns="" id="{ECDF462B-E5AF-43BF-984A-CD58A612F068}"/>
              </a:ext>
            </a:extLst>
          </p:cNvPr>
          <p:cNvSpPr>
            <a:spLocks noChangeArrowheads="1"/>
          </p:cNvSpPr>
          <p:nvPr/>
        </p:nvSpPr>
        <p:spPr bwMode="auto">
          <a:xfrm>
            <a:off x="2880035" y="3526001"/>
            <a:ext cx="3384376" cy="18466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s-MX" altLang="zh-CN" sz="3000" dirty="0">
                <a:solidFill>
                  <a:schemeClr val="bg1"/>
                </a:solidFill>
                <a:latin typeface="Montserrat ExtraLight" panose="00000300000000000000" pitchFamily="50" charset="0"/>
                <a:ea typeface="微软雅黑" panose="020B0503020204020204" pitchFamily="34" charset="-122"/>
                <a:cs typeface="+mn-ea"/>
                <a:sym typeface="+mn-lt"/>
              </a:rPr>
              <a:t>Trabajadores totales asegurados en el IMSS </a:t>
            </a:r>
          </a:p>
        </p:txBody>
      </p:sp>
      <p:sp>
        <p:nvSpPr>
          <p:cNvPr id="9" name="CuadroTexto 8"/>
          <p:cNvSpPr txBox="1"/>
          <p:nvPr/>
        </p:nvSpPr>
        <p:spPr>
          <a:xfrm>
            <a:off x="3779912" y="1240082"/>
            <a:ext cx="1440160" cy="2400657"/>
          </a:xfrm>
          <a:prstGeom prst="rect">
            <a:avLst/>
          </a:prstGeom>
          <a:noFill/>
        </p:spPr>
        <p:txBody>
          <a:bodyPr wrap="square" rtlCol="0">
            <a:spAutoFit/>
          </a:bodyPr>
          <a:lstStyle/>
          <a:p>
            <a:pPr algn="ctr"/>
            <a:r>
              <a:rPr lang="es-MX" sz="15000" dirty="0" smtClean="0">
                <a:solidFill>
                  <a:schemeClr val="bg1"/>
                </a:solidFill>
                <a:latin typeface="Montserrat SemiBold" panose="00000700000000000000" pitchFamily="2" charset="0"/>
              </a:rPr>
              <a:t>2</a:t>
            </a:r>
            <a:endParaRPr lang="es-MX" sz="15000" dirty="0">
              <a:solidFill>
                <a:schemeClr val="bg1"/>
              </a:solidFill>
              <a:latin typeface="Montserrat SemiBold" panose="00000700000000000000" pitchFamily="2" charset="0"/>
            </a:endParaRPr>
          </a:p>
        </p:txBody>
      </p:sp>
    </p:spTree>
    <p:extLst>
      <p:ext uri="{BB962C8B-B14F-4D97-AF65-F5344CB8AC3E}">
        <p14:creationId xmlns:p14="http://schemas.microsoft.com/office/powerpoint/2010/main" val="3302105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156274" y="5537704"/>
            <a:ext cx="8812998" cy="216000"/>
          </a:xfrm>
          <a:prstGeom prst="rect">
            <a:avLst/>
          </a:prstGeom>
          <a:solidFill>
            <a:srgbClr val="EDF9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 name="Rectángulo redondeado 1"/>
          <p:cNvSpPr/>
          <p:nvPr/>
        </p:nvSpPr>
        <p:spPr>
          <a:xfrm>
            <a:off x="1089102" y="1555732"/>
            <a:ext cx="7980489" cy="28803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7" name="7 CuadroTexto">
            <a:extLst>
              <a:ext uri="{FF2B5EF4-FFF2-40B4-BE49-F238E27FC236}">
                <a16:creationId xmlns="" xmlns:a16="http://schemas.microsoft.com/office/drawing/2014/main" id="{505C52FD-3CEB-48B5-A35D-5A16B1B69153}"/>
              </a:ext>
            </a:extLst>
          </p:cNvPr>
          <p:cNvSpPr txBox="1"/>
          <p:nvPr/>
        </p:nvSpPr>
        <p:spPr>
          <a:xfrm>
            <a:off x="83968" y="2071881"/>
            <a:ext cx="8681904" cy="261610"/>
          </a:xfrm>
          <a:prstGeom prst="rect">
            <a:avLst/>
          </a:prstGeom>
          <a:noFill/>
        </p:spPr>
        <p:txBody>
          <a:bodyPr wrap="square" rtlCol="0">
            <a:spAutoFit/>
          </a:bodyPr>
          <a:lstStyle/>
          <a:p>
            <a:pPr algn="just"/>
            <a:r>
              <a:rPr lang="es-MX" sz="550" dirty="0">
                <a:latin typeface="Montserrat Light" panose="00000400000000000000" pitchFamily="2" charset="0"/>
                <a:ea typeface="Tahoma" pitchFamily="34" charset="0"/>
                <a:cs typeface="Tahoma" pitchFamily="34" charset="0"/>
              </a:rPr>
              <a:t>1_/ Incluye a los trabajadores permanentes y eventuales urbanos,  así como a los eventuales del campo.</a:t>
            </a:r>
          </a:p>
          <a:p>
            <a:pPr algn="just"/>
            <a:r>
              <a:rPr lang="es-MX" sz="550" dirty="0">
                <a:latin typeface="Montserrat Light" panose="00000400000000000000" pitchFamily="2" charset="0"/>
                <a:ea typeface="Tahoma" pitchFamily="34" charset="0"/>
                <a:cs typeface="Tahoma" pitchFamily="34" charset="0"/>
              </a:rPr>
              <a:t>Fuente: </a:t>
            </a:r>
            <a:r>
              <a:rPr lang="es-MX" sz="550" b="1" dirty="0">
                <a:latin typeface="Montserrat Light" panose="00000400000000000000" pitchFamily="2" charset="0"/>
                <a:ea typeface="Tahoma" pitchFamily="34" charset="0"/>
                <a:cs typeface="Tahoma" pitchFamily="34" charset="0"/>
              </a:rPr>
              <a:t> </a:t>
            </a:r>
            <a:r>
              <a:rPr lang="es-MX" sz="550" b="1" dirty="0">
                <a:latin typeface="Montserrat Light" panose="00000400000000000000" pitchFamily="2" charset="0"/>
                <a:ea typeface="Tahoma" pitchFamily="34" charset="0"/>
                <a:cs typeface="Tahoma" pitchFamily="34" charset="0"/>
                <a:hlinkClick r:id="rId3">
                  <a:extLst>
                    <a:ext uri="{A12FA001-AC4F-418D-AE19-62706E023703}">
                      <ahyp:hlinkClr xmlns="" xmlns:ahyp="http://schemas.microsoft.com/office/drawing/2018/hyperlinkcolor" val="tx"/>
                    </a:ext>
                  </a:extLst>
                </a:hlinkClick>
              </a:rPr>
              <a:t>Instituto Mexicano del Seguro Social. </a:t>
            </a:r>
            <a:r>
              <a:rPr lang="es-MX" sz="550" dirty="0">
                <a:latin typeface="Montserrat Light" panose="00000400000000000000" pitchFamily="2" charset="0"/>
                <a:ea typeface="Tahoma" pitchFamily="34" charset="0"/>
                <a:cs typeface="Tahoma" pitchFamily="34" charset="0"/>
                <a:hlinkClick r:id="rId3">
                  <a:extLst>
                    <a:ext uri="{A12FA001-AC4F-418D-AE19-62706E023703}">
                      <ahyp:hlinkClr xmlns="" xmlns:ahyp="http://schemas.microsoft.com/office/drawing/2018/hyperlinkcolor" val="tx"/>
                    </a:ext>
                  </a:extLst>
                </a:hlinkClick>
              </a:rPr>
              <a:t>Consulta dinámica de información. http://www.imss.gob.mx/conoce-al-imss/cubos.</a:t>
            </a:r>
            <a:r>
              <a:rPr lang="es-MX" sz="550" dirty="0">
                <a:latin typeface="Montserrat Light" panose="00000400000000000000" pitchFamily="2" charset="0"/>
                <a:ea typeface="Tahoma" pitchFamily="34" charset="0"/>
                <a:cs typeface="Tahoma" pitchFamily="34" charset="0"/>
              </a:rPr>
              <a:t> </a:t>
            </a:r>
            <a:r>
              <a:rPr lang="es-MX" sz="550" dirty="0" smtClean="0">
                <a:latin typeface="Montserrat Light" panose="00000400000000000000" pitchFamily="2" charset="0"/>
                <a:ea typeface="Tahoma" pitchFamily="34" charset="0"/>
                <a:cs typeface="Tahoma" pitchFamily="34" charset="0"/>
              </a:rPr>
              <a:t>Febrero de 2026.</a:t>
            </a:r>
            <a:endParaRPr lang="es-MX" sz="550" dirty="0">
              <a:latin typeface="Montserrat Light" panose="00000400000000000000" pitchFamily="2" charset="0"/>
              <a:ea typeface="Tahoma" pitchFamily="34" charset="0"/>
              <a:cs typeface="Tahoma" pitchFamily="34" charset="0"/>
            </a:endParaRPr>
          </a:p>
        </p:txBody>
      </p:sp>
      <p:sp>
        <p:nvSpPr>
          <p:cNvPr id="48" name="Rectángulo 47"/>
          <p:cNvSpPr/>
          <p:nvPr/>
        </p:nvSpPr>
        <p:spPr>
          <a:xfrm>
            <a:off x="156274" y="5891855"/>
            <a:ext cx="8475732" cy="261610"/>
          </a:xfrm>
          <a:prstGeom prst="rect">
            <a:avLst/>
          </a:prstGeom>
        </p:spPr>
        <p:txBody>
          <a:bodyPr wrap="square">
            <a:spAutoFit/>
          </a:bodyPr>
          <a:lstStyle/>
          <a:p>
            <a:r>
              <a:rPr lang="es-MX" sz="550" dirty="0">
                <a:latin typeface="Montserrat Light" panose="00000400000000000000" pitchFamily="2" charset="0"/>
                <a:ea typeface="Tahoma" pitchFamily="34" charset="0"/>
                <a:cs typeface="Tahoma" pitchFamily="34" charset="0"/>
              </a:rPr>
              <a:t>1_/ Incluye a los trabajadores permanentes y eventuales urbanos,  así como a los eventuales del campo.</a:t>
            </a:r>
          </a:p>
          <a:p>
            <a:pPr algn="just"/>
            <a:r>
              <a:rPr lang="es-MX" sz="550" dirty="0">
                <a:latin typeface="Montserrat Light" panose="00000400000000000000" pitchFamily="2" charset="0"/>
                <a:ea typeface="Tahoma" pitchFamily="34" charset="0"/>
                <a:cs typeface="Tahoma" pitchFamily="34" charset="0"/>
              </a:rPr>
              <a:t>Fuente: </a:t>
            </a:r>
            <a:r>
              <a:rPr lang="es-MX" sz="550" b="1" dirty="0">
                <a:latin typeface="Montserrat Light" panose="00000400000000000000" pitchFamily="2" charset="0"/>
                <a:ea typeface="Tahoma" pitchFamily="34" charset="0"/>
                <a:cs typeface="Tahoma" pitchFamily="34" charset="0"/>
              </a:rPr>
              <a:t> </a:t>
            </a:r>
            <a:r>
              <a:rPr lang="es-MX" sz="550" b="1" dirty="0">
                <a:latin typeface="Montserrat Light" panose="00000400000000000000" pitchFamily="2" charset="0"/>
                <a:ea typeface="Tahoma" pitchFamily="34" charset="0"/>
                <a:cs typeface="Tahoma" pitchFamily="34" charset="0"/>
                <a:hlinkClick r:id="rId3">
                  <a:extLst>
                    <a:ext uri="{A12FA001-AC4F-418D-AE19-62706E023703}">
                      <ahyp:hlinkClr xmlns:ahyp="http://schemas.microsoft.com/office/drawing/2018/hyperlinkcolor" xmlns="" xmlns:lc="http://schemas.openxmlformats.org/drawingml/2006/lockedCanvas" val="tx"/>
                    </a:ext>
                  </a:extLst>
                </a:hlinkClick>
              </a:rPr>
              <a:t>Instituto Mexicano del Seguro Social. </a:t>
            </a:r>
            <a:r>
              <a:rPr lang="es-MX" sz="550" dirty="0">
                <a:latin typeface="Montserrat Light" panose="00000400000000000000" pitchFamily="2" charset="0"/>
                <a:ea typeface="Tahoma" pitchFamily="34" charset="0"/>
                <a:cs typeface="Tahoma" pitchFamily="34" charset="0"/>
                <a:hlinkClick r:id="rId3">
                  <a:extLst>
                    <a:ext uri="{A12FA001-AC4F-418D-AE19-62706E023703}">
                      <ahyp:hlinkClr xmlns:ahyp="http://schemas.microsoft.com/office/drawing/2018/hyperlinkcolor" xmlns="" xmlns:lc="http://schemas.openxmlformats.org/drawingml/2006/lockedCanvas" val="tx"/>
                    </a:ext>
                  </a:extLst>
                </a:hlinkClick>
              </a:rPr>
              <a:t>Consulta dinámica de información. http://www.imss.gob.mx/conoce-al-imss/cubos.</a:t>
            </a:r>
            <a:r>
              <a:rPr lang="es-MX" sz="550" dirty="0">
                <a:latin typeface="Montserrat Light" panose="00000400000000000000" pitchFamily="2" charset="0"/>
                <a:ea typeface="Tahoma" pitchFamily="34" charset="0"/>
                <a:cs typeface="Tahoma" pitchFamily="34" charset="0"/>
              </a:rPr>
              <a:t> </a:t>
            </a:r>
            <a:r>
              <a:rPr lang="es-MX" sz="550" dirty="0" smtClean="0">
                <a:latin typeface="Montserrat Light" panose="00000400000000000000" pitchFamily="2" charset="0"/>
                <a:ea typeface="Tahoma" pitchFamily="34" charset="0"/>
                <a:cs typeface="Tahoma" pitchFamily="34" charset="0"/>
              </a:rPr>
              <a:t>Febrero de 2026.</a:t>
            </a:r>
            <a:endParaRPr lang="es-MX" sz="550" dirty="0">
              <a:latin typeface="Montserrat Light" panose="00000400000000000000" pitchFamily="2" charset="0"/>
            </a:endParaRPr>
          </a:p>
        </p:txBody>
      </p:sp>
      <p:sp>
        <p:nvSpPr>
          <p:cNvPr id="161" name="Rectángulo 160"/>
          <p:cNvSpPr/>
          <p:nvPr/>
        </p:nvSpPr>
        <p:spPr>
          <a:xfrm>
            <a:off x="267606" y="109977"/>
            <a:ext cx="4572000" cy="618631"/>
          </a:xfrm>
          <a:prstGeom prst="rect">
            <a:avLst/>
          </a:prstGeom>
        </p:spPr>
        <p:txBody>
          <a:bodyPr>
            <a:spAutoFit/>
          </a:bodyPr>
          <a:lstStyle/>
          <a:p>
            <a:pPr>
              <a:lnSpc>
                <a:spcPct val="90000"/>
              </a:lnSpc>
            </a:pPr>
            <a:r>
              <a:rPr lang="es-MX" sz="1000" dirty="0" smtClean="0">
                <a:solidFill>
                  <a:schemeClr val="accent1"/>
                </a:solidFill>
                <a:latin typeface="Montserrat ExtraBold" panose="00000900000000000000" pitchFamily="50" charset="0"/>
                <a:ea typeface="Tahoma" pitchFamily="34" charset="0"/>
                <a:cs typeface="Tahoma" pitchFamily="34" charset="0"/>
              </a:rPr>
              <a:t>Cuadro No.1</a:t>
            </a:r>
          </a:p>
          <a:p>
            <a:pPr>
              <a:lnSpc>
                <a:spcPct val="90000"/>
              </a:lnSpc>
            </a:pPr>
            <a:r>
              <a:rPr lang="es-MX" sz="1000" b="1" dirty="0" smtClean="0">
                <a:latin typeface="Montserrat Medium" panose="00000600000000000000" pitchFamily="50" charset="0"/>
                <a:ea typeface="Tahoma" pitchFamily="34" charset="0"/>
                <a:cs typeface="Tahoma" pitchFamily="34" charset="0"/>
              </a:rPr>
              <a:t>San </a:t>
            </a:r>
            <a:r>
              <a:rPr lang="es-MX" sz="1000" b="1" dirty="0">
                <a:latin typeface="Montserrat Medium" panose="00000600000000000000" pitchFamily="50" charset="0"/>
                <a:ea typeface="Tahoma" pitchFamily="34" charset="0"/>
                <a:cs typeface="Tahoma" pitchFamily="34" charset="0"/>
              </a:rPr>
              <a:t>Luis Potosí</a:t>
            </a:r>
          </a:p>
          <a:p>
            <a:pPr>
              <a:lnSpc>
                <a:spcPct val="90000"/>
              </a:lnSpc>
            </a:pPr>
            <a:r>
              <a:rPr lang="es-MX" sz="1000" b="1" dirty="0">
                <a:latin typeface="Montserrat Medium" panose="00000600000000000000" pitchFamily="50" charset="0"/>
                <a:ea typeface="Tahoma" pitchFamily="34" charset="0"/>
                <a:cs typeface="Tahoma" pitchFamily="34" charset="0"/>
              </a:rPr>
              <a:t>Trabajadores asegurados en el IMSS, </a:t>
            </a:r>
            <a:r>
              <a:rPr lang="es-MX" sz="1000" b="1" dirty="0" smtClean="0">
                <a:latin typeface="Montserrat Medium" panose="00000600000000000000" pitchFamily="50" charset="0"/>
                <a:ea typeface="Tahoma" pitchFamily="34" charset="0"/>
                <a:cs typeface="Tahoma" pitchFamily="34" charset="0"/>
              </a:rPr>
              <a:t>2015-2026 </a:t>
            </a:r>
            <a:r>
              <a:rPr lang="es-MX" sz="1000" b="1" baseline="30000" dirty="0">
                <a:latin typeface="Montserrat Medium" panose="00000600000000000000" pitchFamily="50" charset="0"/>
                <a:ea typeface="Tahoma" pitchFamily="34" charset="0"/>
                <a:cs typeface="Tahoma" pitchFamily="34" charset="0"/>
              </a:rPr>
              <a:t>1_/</a:t>
            </a:r>
          </a:p>
          <a:p>
            <a:pPr>
              <a:lnSpc>
                <a:spcPct val="90000"/>
              </a:lnSpc>
            </a:pPr>
            <a:r>
              <a:rPr lang="es-MX" sz="800" dirty="0">
                <a:latin typeface="Montserrat" panose="00000500000000000000" pitchFamily="2" charset="0"/>
                <a:ea typeface="Tahoma" pitchFamily="34" charset="0"/>
                <a:cs typeface="Tahoma" pitchFamily="34" charset="0"/>
              </a:rPr>
              <a:t>(Personas)</a:t>
            </a:r>
          </a:p>
        </p:txBody>
      </p:sp>
      <p:sp>
        <p:nvSpPr>
          <p:cNvPr id="162" name="Rectángulo 161"/>
          <p:cNvSpPr/>
          <p:nvPr/>
        </p:nvSpPr>
        <p:spPr>
          <a:xfrm>
            <a:off x="4325264" y="2852936"/>
            <a:ext cx="4572000" cy="618631"/>
          </a:xfrm>
          <a:prstGeom prst="rect">
            <a:avLst/>
          </a:prstGeom>
        </p:spPr>
        <p:txBody>
          <a:bodyPr>
            <a:spAutoFit/>
          </a:bodyPr>
          <a:lstStyle/>
          <a:p>
            <a:pPr algn="r">
              <a:lnSpc>
                <a:spcPct val="90000"/>
              </a:lnSpc>
            </a:pPr>
            <a:r>
              <a:rPr lang="es-MX" sz="1000" dirty="0" smtClean="0">
                <a:solidFill>
                  <a:schemeClr val="tx2"/>
                </a:solidFill>
                <a:latin typeface="Montserrat ExtraBold" panose="00000900000000000000" pitchFamily="50" charset="0"/>
                <a:ea typeface="Tahoma" pitchFamily="34" charset="0"/>
                <a:cs typeface="Tahoma" pitchFamily="34" charset="0"/>
              </a:rPr>
              <a:t>Gráfico No. 1</a:t>
            </a:r>
          </a:p>
          <a:p>
            <a:pPr algn="r">
              <a:lnSpc>
                <a:spcPct val="90000"/>
              </a:lnSpc>
            </a:pPr>
            <a:r>
              <a:rPr lang="es-MX" sz="1000" dirty="0" smtClean="0">
                <a:latin typeface="Montserrat Medium" panose="00000600000000000000" pitchFamily="50" charset="0"/>
                <a:ea typeface="Tahoma" pitchFamily="34" charset="0"/>
                <a:cs typeface="Tahoma" pitchFamily="34" charset="0"/>
              </a:rPr>
              <a:t>San </a:t>
            </a:r>
            <a:r>
              <a:rPr lang="es-MX" sz="1000" dirty="0">
                <a:latin typeface="Montserrat Medium" panose="00000600000000000000" pitchFamily="50" charset="0"/>
                <a:ea typeface="Tahoma" pitchFamily="34" charset="0"/>
                <a:cs typeface="Tahoma" pitchFamily="34" charset="0"/>
              </a:rPr>
              <a:t>Luis Potosí</a:t>
            </a:r>
          </a:p>
          <a:p>
            <a:pPr algn="r">
              <a:lnSpc>
                <a:spcPct val="90000"/>
              </a:lnSpc>
            </a:pPr>
            <a:r>
              <a:rPr lang="es-MX" sz="1000" dirty="0">
                <a:latin typeface="Montserrat Medium" panose="00000600000000000000" pitchFamily="50" charset="0"/>
                <a:ea typeface="Tahoma" pitchFamily="34" charset="0"/>
                <a:cs typeface="Tahoma" pitchFamily="34" charset="0"/>
              </a:rPr>
              <a:t>Trabajadores asegurados en el IMSS, </a:t>
            </a:r>
            <a:r>
              <a:rPr lang="es-MX" sz="1000" dirty="0" smtClean="0">
                <a:latin typeface="Montserrat Medium" panose="00000600000000000000" pitchFamily="50" charset="0"/>
                <a:ea typeface="Tahoma" pitchFamily="34" charset="0"/>
                <a:cs typeface="Tahoma" pitchFamily="34" charset="0"/>
              </a:rPr>
              <a:t>2015-2026 </a:t>
            </a:r>
            <a:r>
              <a:rPr lang="es-MX" sz="1000" baseline="30000" dirty="0">
                <a:latin typeface="Montserrat Medium" panose="00000600000000000000" pitchFamily="50" charset="0"/>
                <a:ea typeface="Tahoma" pitchFamily="34" charset="0"/>
                <a:cs typeface="Tahoma" pitchFamily="34" charset="0"/>
              </a:rPr>
              <a:t>1_/</a:t>
            </a:r>
          </a:p>
          <a:p>
            <a:pPr algn="r">
              <a:lnSpc>
                <a:spcPct val="90000"/>
              </a:lnSpc>
            </a:pPr>
            <a:r>
              <a:rPr lang="es-MX" sz="800" dirty="0">
                <a:latin typeface="Montserrat" panose="00000500000000000000" pitchFamily="2" charset="0"/>
                <a:ea typeface="Tahoma" pitchFamily="34" charset="0"/>
                <a:cs typeface="Tahoma" pitchFamily="34" charset="0"/>
              </a:rPr>
              <a:t>(Personas)</a:t>
            </a:r>
          </a:p>
        </p:txBody>
      </p:sp>
      <p:graphicFrame>
        <p:nvGraphicFramePr>
          <p:cNvPr id="184" name="4 Tabla">
            <a:extLst>
              <a:ext uri="{FF2B5EF4-FFF2-40B4-BE49-F238E27FC236}">
                <a16:creationId xmlns="" xmlns:a16="http://schemas.microsoft.com/office/drawing/2014/main" id="{2FF6A603-5513-4B14-AE26-4C4981EBB87A}"/>
              </a:ext>
            </a:extLst>
          </p:cNvPr>
          <p:cNvGraphicFramePr>
            <a:graphicFrameLocks noGrp="1"/>
          </p:cNvGraphicFramePr>
          <p:nvPr>
            <p:extLst>
              <p:ext uri="{D42A27DB-BD31-4B8C-83A1-F6EECF244321}">
                <p14:modId xmlns:p14="http://schemas.microsoft.com/office/powerpoint/2010/main" val="1113743932"/>
              </p:ext>
            </p:extLst>
          </p:nvPr>
        </p:nvGraphicFramePr>
        <p:xfrm>
          <a:off x="68594" y="1223588"/>
          <a:ext cx="9001000" cy="621236"/>
        </p:xfrm>
        <a:graphic>
          <a:graphicData uri="http://schemas.openxmlformats.org/drawingml/2006/table">
            <a:tbl>
              <a:tblPr firstRow="1">
                <a:tableStyleId>{BC89EF96-8CEA-46FF-86C4-4CE0E7609802}</a:tableStyleId>
              </a:tblPr>
              <a:tblGrid>
                <a:gridCol w="1037954">
                  <a:extLst>
                    <a:ext uri="{9D8B030D-6E8A-4147-A177-3AD203B41FA5}">
                      <a16:colId xmlns="" xmlns:a16="http://schemas.microsoft.com/office/drawing/2014/main" val="20000"/>
                    </a:ext>
                  </a:extLst>
                </a:gridCol>
                <a:gridCol w="612542">
                  <a:extLst>
                    <a:ext uri="{9D8B030D-6E8A-4147-A177-3AD203B41FA5}">
                      <a16:colId xmlns="" xmlns:a16="http://schemas.microsoft.com/office/drawing/2014/main" val="20007"/>
                    </a:ext>
                  </a:extLst>
                </a:gridCol>
                <a:gridCol w="612542">
                  <a:extLst>
                    <a:ext uri="{9D8B030D-6E8A-4147-A177-3AD203B41FA5}">
                      <a16:colId xmlns="" xmlns:a16="http://schemas.microsoft.com/office/drawing/2014/main" val="20008"/>
                    </a:ext>
                  </a:extLst>
                </a:gridCol>
                <a:gridCol w="612542">
                  <a:extLst>
                    <a:ext uri="{9D8B030D-6E8A-4147-A177-3AD203B41FA5}">
                      <a16:colId xmlns="" xmlns:a16="http://schemas.microsoft.com/office/drawing/2014/main" val="20009"/>
                    </a:ext>
                  </a:extLst>
                </a:gridCol>
                <a:gridCol w="612542">
                  <a:extLst>
                    <a:ext uri="{9D8B030D-6E8A-4147-A177-3AD203B41FA5}">
                      <a16:colId xmlns="" xmlns:a16="http://schemas.microsoft.com/office/drawing/2014/main" val="20010"/>
                    </a:ext>
                  </a:extLst>
                </a:gridCol>
                <a:gridCol w="612542">
                  <a:extLst>
                    <a:ext uri="{9D8B030D-6E8A-4147-A177-3AD203B41FA5}">
                      <a16:colId xmlns="" xmlns:a16="http://schemas.microsoft.com/office/drawing/2014/main" val="20011"/>
                    </a:ext>
                  </a:extLst>
                </a:gridCol>
                <a:gridCol w="612542">
                  <a:extLst>
                    <a:ext uri="{9D8B030D-6E8A-4147-A177-3AD203B41FA5}">
                      <a16:colId xmlns="" xmlns:a16="http://schemas.microsoft.com/office/drawing/2014/main" val="20012"/>
                    </a:ext>
                  </a:extLst>
                </a:gridCol>
                <a:gridCol w="612542">
                  <a:extLst>
                    <a:ext uri="{9D8B030D-6E8A-4147-A177-3AD203B41FA5}">
                      <a16:colId xmlns="" xmlns:a16="http://schemas.microsoft.com/office/drawing/2014/main" val="20013"/>
                    </a:ext>
                  </a:extLst>
                </a:gridCol>
                <a:gridCol w="612542">
                  <a:extLst>
                    <a:ext uri="{9D8B030D-6E8A-4147-A177-3AD203B41FA5}">
                      <a16:colId xmlns="" xmlns:a16="http://schemas.microsoft.com/office/drawing/2014/main" val="20014"/>
                    </a:ext>
                  </a:extLst>
                </a:gridCol>
                <a:gridCol w="612542"/>
                <a:gridCol w="612542"/>
                <a:gridCol w="612542"/>
                <a:gridCol w="612542"/>
                <a:gridCol w="612542"/>
              </a:tblGrid>
              <a:tr h="288032">
                <a:tc>
                  <a:txBody>
                    <a:bodyPr/>
                    <a:lstStyle/>
                    <a:p>
                      <a:pPr algn="ctr">
                        <a:spcAft>
                          <a:spcPts val="0"/>
                        </a:spcAft>
                      </a:pPr>
                      <a:endParaRPr lang="es-MX" sz="650" b="1" dirty="0">
                        <a:solidFill>
                          <a:schemeClr val="bg1"/>
                        </a:solidFill>
                        <a:effectLst/>
                        <a:latin typeface="Montserrat Medium" panose="00000600000000000000" pitchFamily="2" charset="0"/>
                        <a:ea typeface="Times New Roman"/>
                      </a:endParaRPr>
                    </a:p>
                  </a:txBody>
                  <a:tcPr marL="0" marR="0" marT="3883" marB="0" anchor="ct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900" kern="1200" dirty="0">
                          <a:solidFill>
                            <a:schemeClr val="bg1"/>
                          </a:solidFill>
                          <a:effectLst/>
                          <a:latin typeface="Montserrat SemiBold" panose="00000700000000000000" pitchFamily="2" charset="0"/>
                        </a:rPr>
                        <a:t>2015</a:t>
                      </a:r>
                      <a:endParaRPr lang="es-MX" sz="9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900" kern="1200" dirty="0">
                          <a:solidFill>
                            <a:schemeClr val="bg1"/>
                          </a:solidFill>
                          <a:effectLst/>
                          <a:latin typeface="Montserrat SemiBold" panose="00000700000000000000" pitchFamily="2" charset="0"/>
                        </a:rPr>
                        <a:t>2016</a:t>
                      </a:r>
                      <a:endParaRPr lang="es-MX" sz="9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900" kern="1200" dirty="0">
                          <a:solidFill>
                            <a:schemeClr val="bg1"/>
                          </a:solidFill>
                          <a:effectLst/>
                          <a:latin typeface="Montserrat SemiBold" panose="00000700000000000000" pitchFamily="2" charset="0"/>
                        </a:rPr>
                        <a:t>2017</a:t>
                      </a:r>
                      <a:endParaRPr lang="es-MX" sz="9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900" kern="1200" dirty="0">
                          <a:solidFill>
                            <a:schemeClr val="bg1"/>
                          </a:solidFill>
                          <a:effectLst/>
                          <a:latin typeface="Montserrat SemiBold" panose="00000700000000000000" pitchFamily="2" charset="0"/>
                        </a:rPr>
                        <a:t>2018</a:t>
                      </a:r>
                      <a:endParaRPr lang="es-MX" sz="9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900" kern="1200" dirty="0">
                          <a:solidFill>
                            <a:schemeClr val="bg1"/>
                          </a:solidFill>
                          <a:effectLst/>
                          <a:latin typeface="Montserrat SemiBold" panose="00000700000000000000" pitchFamily="2" charset="0"/>
                        </a:rPr>
                        <a:t>2019</a:t>
                      </a:r>
                      <a:endParaRPr lang="es-MX" sz="9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900" kern="1200" dirty="0">
                          <a:solidFill>
                            <a:schemeClr val="bg1"/>
                          </a:solidFill>
                          <a:effectLst/>
                          <a:latin typeface="Montserrat SemiBold" panose="00000700000000000000" pitchFamily="2" charset="0"/>
                        </a:rPr>
                        <a:t>2020</a:t>
                      </a:r>
                      <a:endParaRPr lang="es-MX" sz="9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900" kern="1200" dirty="0">
                          <a:solidFill>
                            <a:schemeClr val="bg1"/>
                          </a:solidFill>
                          <a:effectLst/>
                          <a:latin typeface="Montserrat SemiBold" panose="00000700000000000000" pitchFamily="2" charset="0"/>
                        </a:rPr>
                        <a:t>Sep’21</a:t>
                      </a:r>
                      <a:endParaRPr lang="es-MX" sz="9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900" kern="1200" dirty="0">
                          <a:solidFill>
                            <a:schemeClr val="bg1"/>
                          </a:solidFill>
                          <a:effectLst/>
                          <a:latin typeface="Montserrat SemiBold" panose="00000700000000000000" pitchFamily="2" charset="0"/>
                        </a:rPr>
                        <a:t>2021</a:t>
                      </a:r>
                      <a:endParaRPr lang="es-MX" sz="9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900" kern="1200" dirty="0" smtClean="0">
                          <a:solidFill>
                            <a:schemeClr val="bg1"/>
                          </a:solidFill>
                          <a:effectLst/>
                          <a:latin typeface="Montserrat SemiBold" panose="00000700000000000000" pitchFamily="2" charset="0"/>
                        </a:rPr>
                        <a:t>2022</a:t>
                      </a:r>
                      <a:endParaRPr lang="es-MX" sz="9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900" kern="1200" dirty="0" smtClean="0">
                          <a:solidFill>
                            <a:schemeClr val="bg1"/>
                          </a:solidFill>
                          <a:effectLst/>
                          <a:latin typeface="Montserrat SemiBold" panose="00000700000000000000" pitchFamily="2" charset="0"/>
                        </a:rPr>
                        <a:t>2023</a:t>
                      </a:r>
                      <a:endParaRPr lang="es-MX" sz="9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900" b="1" kern="1200" dirty="0" smtClean="0">
                          <a:solidFill>
                            <a:schemeClr val="bg1"/>
                          </a:solidFill>
                          <a:effectLst/>
                          <a:latin typeface="Montserrat SemiBold" panose="00000700000000000000" pitchFamily="2" charset="0"/>
                          <a:cs typeface="+mn-cs"/>
                        </a:rPr>
                        <a:t>2024</a:t>
                      </a:r>
                      <a:endParaRPr lang="es-MX" sz="9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900" b="1" kern="1200" dirty="0" smtClean="0">
                          <a:solidFill>
                            <a:schemeClr val="bg1"/>
                          </a:solidFill>
                          <a:effectLst/>
                          <a:latin typeface="Montserrat SemiBold" panose="00000700000000000000" pitchFamily="2" charset="0"/>
                          <a:cs typeface="+mn-cs"/>
                        </a:rPr>
                        <a:t>2025</a:t>
                      </a:r>
                      <a:endParaRPr lang="es-MX" sz="9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900" b="1" kern="1200" dirty="0" smtClean="0">
                          <a:solidFill>
                            <a:schemeClr val="bg1"/>
                          </a:solidFill>
                          <a:effectLst/>
                          <a:latin typeface="Montserrat SemiBold" panose="00000700000000000000" pitchFamily="2" charset="0"/>
                          <a:cs typeface="+mn-cs"/>
                        </a:rPr>
                        <a:t>Ene’26</a:t>
                      </a:r>
                      <a:endParaRPr lang="es-MX" sz="9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extLst>
                  <a:ext uri="{0D108BD9-81ED-4DB2-BD59-A6C34878D82A}">
                    <a16:rowId xmlns="" xmlns:a16="http://schemas.microsoft.com/office/drawing/2014/main" val="10000"/>
                  </a:ext>
                </a:extLst>
              </a:tr>
              <a:tr h="333204">
                <a:tc>
                  <a:txBody>
                    <a:bodyPr/>
                    <a:lstStyle/>
                    <a:p>
                      <a:pPr algn="ctr">
                        <a:spcAft>
                          <a:spcPts val="0"/>
                        </a:spcAft>
                      </a:pPr>
                      <a:r>
                        <a:rPr lang="es-MX" sz="900" b="1" kern="1200" dirty="0" smtClean="0">
                          <a:solidFill>
                            <a:schemeClr val="accent1"/>
                          </a:solidFill>
                          <a:effectLst/>
                          <a:latin typeface="Montserrat SemiBold" panose="00000700000000000000" pitchFamily="2" charset="0"/>
                        </a:rPr>
                        <a:t>Asegurados</a:t>
                      </a:r>
                    </a:p>
                    <a:p>
                      <a:pPr algn="ctr">
                        <a:spcAft>
                          <a:spcPts val="0"/>
                        </a:spcAft>
                      </a:pPr>
                      <a:r>
                        <a:rPr lang="es-MX" sz="900" b="1" kern="1200" dirty="0" smtClean="0">
                          <a:solidFill>
                            <a:schemeClr val="accent1"/>
                          </a:solidFill>
                          <a:effectLst/>
                          <a:latin typeface="Montserrat SemiBold" panose="00000700000000000000" pitchFamily="2" charset="0"/>
                        </a:rPr>
                        <a:t>Total</a:t>
                      </a:r>
                      <a:endParaRPr lang="es-MX" sz="900" b="1" kern="1200" dirty="0">
                        <a:solidFill>
                          <a:schemeClr val="accent1"/>
                        </a:solidFill>
                        <a:effectLst/>
                        <a:latin typeface="Montserrat SemiBold" panose="00000700000000000000" pitchFamily="2" charset="0"/>
                        <a:ea typeface="Times New Roman"/>
                        <a:cs typeface="+mn-cs"/>
                      </a:endParaRPr>
                    </a:p>
                  </a:txBody>
                  <a:tcPr marL="3883" marR="3883" marT="3883" marB="0" anchor="ct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900" b="0" i="0" u="none" strike="noStrike" dirty="0" smtClean="0">
                          <a:solidFill>
                            <a:schemeClr val="bg1"/>
                          </a:solidFill>
                          <a:effectLst/>
                          <a:latin typeface="Montserrat" panose="00000500000000000000" pitchFamily="50" charset="0"/>
                        </a:rPr>
                        <a:t>378,434</a:t>
                      </a:r>
                      <a:endParaRPr lang="es-MX" sz="900" b="0" i="0" u="none" strike="noStrike" dirty="0">
                        <a:solidFill>
                          <a:schemeClr val="bg1"/>
                        </a:solidFill>
                        <a:effectLst/>
                        <a:latin typeface="Montserrat" panose="00000500000000000000" pitchFamily="50" charset="0"/>
                      </a:endParaRPr>
                    </a:p>
                  </a:txBody>
                  <a:tcPr marL="9525" marR="9525" marT="9525"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b"/>
                      <a:r>
                        <a:rPr lang="es-MX" sz="900" b="0" i="0" u="none" strike="noStrike" dirty="0" smtClean="0">
                          <a:solidFill>
                            <a:schemeClr val="bg1"/>
                          </a:solidFill>
                          <a:effectLst/>
                          <a:latin typeface="Montserrat" panose="00000500000000000000" pitchFamily="50" charset="0"/>
                        </a:rPr>
                        <a:t>395,547</a:t>
                      </a:r>
                      <a:endParaRPr lang="es-MX" sz="900" b="0" i="0" u="none" strike="noStrike" dirty="0">
                        <a:solidFill>
                          <a:schemeClr val="bg1"/>
                        </a:solidFill>
                        <a:effectLst/>
                        <a:latin typeface="Montserrat" panose="00000500000000000000" pitchFamily="50"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b"/>
                      <a:r>
                        <a:rPr lang="es-MX" sz="900" b="0" i="0" u="none" strike="noStrike" dirty="0" smtClean="0">
                          <a:solidFill>
                            <a:schemeClr val="bg1"/>
                          </a:solidFill>
                          <a:effectLst/>
                          <a:latin typeface="Montserrat" panose="00000500000000000000" pitchFamily="50" charset="0"/>
                        </a:rPr>
                        <a:t>424,473 </a:t>
                      </a:r>
                      <a:endParaRPr lang="es-MX" sz="900" b="0" i="0" u="none" strike="noStrike" dirty="0">
                        <a:solidFill>
                          <a:schemeClr val="bg1"/>
                        </a:solidFill>
                        <a:effectLst/>
                        <a:latin typeface="Montserrat" panose="00000500000000000000" pitchFamily="50"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b"/>
                      <a:r>
                        <a:rPr lang="es-MX" sz="900" b="0" i="0" u="none" strike="noStrike" dirty="0" smtClean="0">
                          <a:solidFill>
                            <a:schemeClr val="bg1"/>
                          </a:solidFill>
                          <a:effectLst/>
                          <a:latin typeface="Montserrat" panose="00000500000000000000" pitchFamily="50" charset="0"/>
                        </a:rPr>
                        <a:t>439,816</a:t>
                      </a:r>
                      <a:endParaRPr lang="es-MX" sz="900" b="0" i="0" u="none" strike="noStrike" dirty="0">
                        <a:solidFill>
                          <a:schemeClr val="bg1"/>
                        </a:solidFill>
                        <a:effectLst/>
                        <a:latin typeface="Montserrat" panose="00000500000000000000" pitchFamily="50"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b"/>
                      <a:r>
                        <a:rPr lang="es-MX" sz="900" b="0" i="0" u="none" strike="noStrike" dirty="0" smtClean="0">
                          <a:solidFill>
                            <a:schemeClr val="bg1"/>
                          </a:solidFill>
                          <a:effectLst/>
                          <a:latin typeface="Montserrat" panose="00000500000000000000" pitchFamily="50" charset="0"/>
                        </a:rPr>
                        <a:t>447,346 </a:t>
                      </a:r>
                      <a:endParaRPr lang="es-MX" sz="900" b="0" i="0" u="none" strike="noStrike" dirty="0">
                        <a:solidFill>
                          <a:schemeClr val="bg1"/>
                        </a:solidFill>
                        <a:effectLst/>
                        <a:latin typeface="Montserrat" panose="00000500000000000000" pitchFamily="50"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b"/>
                      <a:r>
                        <a:rPr lang="es-MX" sz="900" b="0" i="0" u="none" strike="noStrike" dirty="0" smtClean="0">
                          <a:solidFill>
                            <a:schemeClr val="bg1"/>
                          </a:solidFill>
                          <a:effectLst/>
                          <a:latin typeface="Montserrat" panose="00000500000000000000" pitchFamily="50" charset="0"/>
                        </a:rPr>
                        <a:t>440,501 </a:t>
                      </a:r>
                      <a:endParaRPr lang="es-MX" sz="900" b="0" i="0" u="none" strike="noStrike" dirty="0">
                        <a:solidFill>
                          <a:schemeClr val="bg1"/>
                        </a:solidFill>
                        <a:effectLst/>
                        <a:latin typeface="Montserrat" panose="00000500000000000000" pitchFamily="50"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b"/>
                      <a:r>
                        <a:rPr lang="es-MX" sz="900" b="0" i="0" u="none" strike="noStrike" dirty="0" smtClean="0">
                          <a:solidFill>
                            <a:schemeClr val="bg1"/>
                          </a:solidFill>
                          <a:effectLst/>
                          <a:latin typeface="Montserrat" panose="00000500000000000000" pitchFamily="50" charset="0"/>
                        </a:rPr>
                        <a:t>456,972 </a:t>
                      </a:r>
                      <a:endParaRPr lang="es-MX" sz="900" b="0" i="0" u="none" strike="noStrike" dirty="0">
                        <a:solidFill>
                          <a:schemeClr val="bg1"/>
                        </a:solidFill>
                        <a:effectLst/>
                        <a:latin typeface="Montserrat" panose="00000500000000000000" pitchFamily="50"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b"/>
                      <a:r>
                        <a:rPr lang="es-MX" sz="900" b="0" i="0" u="none" strike="noStrike" dirty="0" smtClean="0">
                          <a:solidFill>
                            <a:schemeClr val="bg1"/>
                          </a:solidFill>
                          <a:effectLst/>
                          <a:latin typeface="Montserrat" panose="00000500000000000000" pitchFamily="50" charset="0"/>
                        </a:rPr>
                        <a:t>451,010 </a:t>
                      </a:r>
                      <a:endParaRPr lang="es-MX" sz="900" b="0" i="0" u="none" strike="noStrike" dirty="0">
                        <a:solidFill>
                          <a:schemeClr val="bg1"/>
                        </a:solidFill>
                        <a:effectLst/>
                        <a:latin typeface="Montserrat" panose="00000500000000000000" pitchFamily="50"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b"/>
                      <a:r>
                        <a:rPr lang="es-MX" sz="900" b="0" i="0" u="none" strike="noStrike" dirty="0" smtClean="0">
                          <a:solidFill>
                            <a:schemeClr val="bg1"/>
                          </a:solidFill>
                          <a:effectLst/>
                          <a:latin typeface="Montserrat" panose="00000500000000000000" pitchFamily="50" charset="0"/>
                        </a:rPr>
                        <a:t>461,059 </a:t>
                      </a:r>
                      <a:endParaRPr lang="es-MX" sz="900" b="0" i="0" u="none" strike="noStrike" dirty="0">
                        <a:solidFill>
                          <a:schemeClr val="bg1"/>
                        </a:solidFill>
                        <a:effectLst/>
                        <a:latin typeface="Montserrat" panose="00000500000000000000" pitchFamily="50"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b"/>
                      <a:r>
                        <a:rPr lang="es-MX" sz="900" b="0" i="0" u="none" strike="noStrike" dirty="0" smtClean="0">
                          <a:solidFill>
                            <a:schemeClr val="bg1"/>
                          </a:solidFill>
                          <a:effectLst/>
                          <a:latin typeface="Montserrat" panose="00000500000000000000" pitchFamily="50" charset="0"/>
                        </a:rPr>
                        <a:t>478,187 </a:t>
                      </a:r>
                      <a:endParaRPr lang="es-MX" sz="900" b="0" i="0" u="none" strike="noStrike" dirty="0">
                        <a:solidFill>
                          <a:schemeClr val="bg1"/>
                        </a:solidFill>
                        <a:effectLst/>
                        <a:latin typeface="Montserrat" panose="00000500000000000000" pitchFamily="50"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b"/>
                      <a:r>
                        <a:rPr lang="es-MX" sz="900" b="0" i="0" u="none" strike="noStrike" dirty="0" smtClean="0">
                          <a:solidFill>
                            <a:schemeClr val="bg1"/>
                          </a:solidFill>
                          <a:effectLst/>
                          <a:latin typeface="Montserrat" panose="00000500000000000000" pitchFamily="50" charset="0"/>
                        </a:rPr>
                        <a:t>478,759 </a:t>
                      </a:r>
                      <a:endParaRPr lang="es-MX" sz="900" b="0" i="0" u="none" strike="noStrike" dirty="0">
                        <a:solidFill>
                          <a:schemeClr val="bg1"/>
                        </a:solidFill>
                        <a:effectLst/>
                        <a:latin typeface="Montserrat" panose="00000500000000000000" pitchFamily="50"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b"/>
                      <a:r>
                        <a:rPr lang="es-MX" sz="900" b="0" i="0" u="none" strike="noStrike" dirty="0" smtClean="0">
                          <a:solidFill>
                            <a:schemeClr val="bg1"/>
                          </a:solidFill>
                          <a:effectLst/>
                          <a:latin typeface="Montserrat" panose="00000500000000000000" pitchFamily="50" charset="0"/>
                        </a:rPr>
                        <a:t>478,232 </a:t>
                      </a:r>
                      <a:endParaRPr lang="es-MX" sz="900" b="0" i="0" u="none" strike="noStrike" dirty="0">
                        <a:solidFill>
                          <a:schemeClr val="bg1"/>
                        </a:solidFill>
                        <a:effectLst/>
                        <a:latin typeface="Montserrat" panose="00000500000000000000" pitchFamily="50"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b"/>
                      <a:r>
                        <a:rPr lang="es-MX" sz="900" b="0" i="0" u="none" strike="noStrike" dirty="0" smtClean="0">
                          <a:solidFill>
                            <a:schemeClr val="bg1"/>
                          </a:solidFill>
                          <a:effectLst/>
                          <a:latin typeface="Montserrat" panose="00000500000000000000" pitchFamily="50" charset="0"/>
                        </a:rPr>
                        <a:t>481,061 </a:t>
                      </a:r>
                      <a:endParaRPr lang="es-MX" sz="900" b="0" i="0" u="none" strike="noStrike" dirty="0">
                        <a:solidFill>
                          <a:schemeClr val="bg1"/>
                        </a:solidFill>
                        <a:effectLst/>
                        <a:latin typeface="Montserrat" panose="00000500000000000000" pitchFamily="50" charset="0"/>
                      </a:endParaRPr>
                    </a:p>
                  </a:txBody>
                  <a:tcPr marL="9525" marR="9525" marT="9525" marB="0" anchor="ctr">
                    <a:lnL w="381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 xmlns:a16="http://schemas.microsoft.com/office/drawing/2014/main" val="10001"/>
                  </a:ext>
                </a:extLst>
              </a:tr>
            </a:tbl>
          </a:graphicData>
        </a:graphic>
      </p:graphicFrame>
      <p:graphicFrame>
        <p:nvGraphicFramePr>
          <p:cNvPr id="158" name="12 Gráfico">
            <a:extLst>
              <a:ext uri="{FF2B5EF4-FFF2-40B4-BE49-F238E27FC236}">
                <a16:creationId xmlns="" xmlns:a16="http://schemas.microsoft.com/office/drawing/2014/main" id="{AE0D6590-604B-48BE-8047-CD794341BC10}"/>
              </a:ext>
            </a:extLst>
          </p:cNvPr>
          <p:cNvGraphicFramePr/>
          <p:nvPr>
            <p:extLst>
              <p:ext uri="{D42A27DB-BD31-4B8C-83A1-F6EECF244321}">
                <p14:modId xmlns:p14="http://schemas.microsoft.com/office/powerpoint/2010/main" val="2944213743"/>
              </p:ext>
            </p:extLst>
          </p:nvPr>
        </p:nvGraphicFramePr>
        <p:xfrm>
          <a:off x="-34017" y="3420182"/>
          <a:ext cx="9003289" cy="2476373"/>
        </p:xfrm>
        <a:graphic>
          <a:graphicData uri="http://schemas.openxmlformats.org/drawingml/2006/chart">
            <c:chart xmlns:c="http://schemas.openxmlformats.org/drawingml/2006/chart" xmlns:r="http://schemas.openxmlformats.org/officeDocument/2006/relationships" r:id="rId4"/>
          </a:graphicData>
        </a:graphic>
      </p:graphicFrame>
      <p:cxnSp>
        <p:nvCxnSpPr>
          <p:cNvPr id="3" name="Conector recto 2"/>
          <p:cNvCxnSpPr/>
          <p:nvPr/>
        </p:nvCxnSpPr>
        <p:spPr>
          <a:xfrm>
            <a:off x="4230178" y="3778766"/>
            <a:ext cx="0" cy="1764000"/>
          </a:xfrm>
          <a:prstGeom prst="line">
            <a:avLst/>
          </a:prstGeom>
          <a:ln w="22225"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37" name="CuadroTexto 136"/>
          <p:cNvSpPr txBox="1"/>
          <p:nvPr/>
        </p:nvSpPr>
        <p:spPr>
          <a:xfrm>
            <a:off x="8630086" y="6406015"/>
            <a:ext cx="252000" cy="246221"/>
          </a:xfrm>
          <a:prstGeom prst="rect">
            <a:avLst/>
          </a:prstGeom>
          <a:noFill/>
        </p:spPr>
        <p:txBody>
          <a:bodyPr wrap="square" lIns="0" rIns="0" rtlCol="0">
            <a:spAutoFit/>
          </a:bodyPr>
          <a:lstStyle/>
          <a:p>
            <a:pPr algn="ctr"/>
            <a:r>
              <a:rPr lang="es-MX" sz="1000" dirty="0" smtClean="0">
                <a:latin typeface="Montserrat ExtraLight" panose="00000300000000000000" pitchFamily="50" charset="0"/>
              </a:rPr>
              <a:t>03</a:t>
            </a:r>
            <a:endParaRPr lang="es-MX" sz="1000" dirty="0">
              <a:latin typeface="Montserrat ExtraLight" panose="00000300000000000000" pitchFamily="50" charset="0"/>
            </a:endParaRPr>
          </a:p>
        </p:txBody>
      </p:sp>
      <p:sp>
        <p:nvSpPr>
          <p:cNvPr id="4" name="Triángulo isósceles 3"/>
          <p:cNvSpPr/>
          <p:nvPr/>
        </p:nvSpPr>
        <p:spPr>
          <a:xfrm flipV="1">
            <a:off x="1331640" y="1489589"/>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nvGrpSpPr>
          <p:cNvPr id="6" name="Grupo 5"/>
          <p:cNvGrpSpPr/>
          <p:nvPr/>
        </p:nvGrpSpPr>
        <p:grpSpPr>
          <a:xfrm>
            <a:off x="144180" y="746170"/>
            <a:ext cx="4752000" cy="72001"/>
            <a:chOff x="279184" y="746170"/>
            <a:chExt cx="4752000" cy="72001"/>
          </a:xfrm>
        </p:grpSpPr>
        <p:cxnSp>
          <p:nvCxnSpPr>
            <p:cNvPr id="138" name="Conector recto 137"/>
            <p:cNvCxnSpPr/>
            <p:nvPr/>
          </p:nvCxnSpPr>
          <p:spPr>
            <a:xfrm>
              <a:off x="279184" y="746170"/>
              <a:ext cx="4752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9" name="Rectángulo 138"/>
            <p:cNvSpPr/>
            <p:nvPr/>
          </p:nvSpPr>
          <p:spPr>
            <a:xfrm>
              <a:off x="279184" y="746171"/>
              <a:ext cx="2610000" cy="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sp>
        <p:nvSpPr>
          <p:cNvPr id="140" name="Triángulo isósceles 139"/>
          <p:cNvSpPr/>
          <p:nvPr/>
        </p:nvSpPr>
        <p:spPr>
          <a:xfrm flipV="1">
            <a:off x="1943564" y="1489588"/>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1" name="Triángulo isósceles 140"/>
          <p:cNvSpPr/>
          <p:nvPr/>
        </p:nvSpPr>
        <p:spPr>
          <a:xfrm flipV="1">
            <a:off x="2555776" y="1491195"/>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2" name="Triángulo isósceles 141"/>
          <p:cNvSpPr/>
          <p:nvPr/>
        </p:nvSpPr>
        <p:spPr>
          <a:xfrm flipV="1">
            <a:off x="3176953" y="1489417"/>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3" name="Triángulo isósceles 142"/>
          <p:cNvSpPr/>
          <p:nvPr/>
        </p:nvSpPr>
        <p:spPr>
          <a:xfrm flipV="1">
            <a:off x="3788877" y="1491676"/>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4" name="Triángulo isósceles 143"/>
          <p:cNvSpPr/>
          <p:nvPr/>
        </p:nvSpPr>
        <p:spPr>
          <a:xfrm flipV="1">
            <a:off x="4401089" y="1491195"/>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5" name="Triángulo isósceles 144"/>
          <p:cNvSpPr/>
          <p:nvPr/>
        </p:nvSpPr>
        <p:spPr>
          <a:xfrm flipV="1">
            <a:off x="5021978" y="1489417"/>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6" name="Triángulo isósceles 145"/>
          <p:cNvSpPr/>
          <p:nvPr/>
        </p:nvSpPr>
        <p:spPr>
          <a:xfrm flipV="1">
            <a:off x="5633902" y="1491195"/>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7" name="Triángulo isósceles 146"/>
          <p:cNvSpPr/>
          <p:nvPr/>
        </p:nvSpPr>
        <p:spPr>
          <a:xfrm flipV="1">
            <a:off x="6246114" y="1489417"/>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8" name="Triángulo isósceles 147"/>
          <p:cNvSpPr/>
          <p:nvPr/>
        </p:nvSpPr>
        <p:spPr>
          <a:xfrm flipV="1">
            <a:off x="6858038" y="1491195"/>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9" name="Triángulo isósceles 148"/>
          <p:cNvSpPr/>
          <p:nvPr/>
        </p:nvSpPr>
        <p:spPr>
          <a:xfrm flipV="1">
            <a:off x="7470250" y="1491195"/>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50" name="Triángulo isósceles 149"/>
          <p:cNvSpPr/>
          <p:nvPr/>
        </p:nvSpPr>
        <p:spPr>
          <a:xfrm flipV="1">
            <a:off x="8091427" y="1491195"/>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51" name="Triángulo isósceles 150"/>
          <p:cNvSpPr/>
          <p:nvPr/>
        </p:nvSpPr>
        <p:spPr>
          <a:xfrm flipV="1">
            <a:off x="8694386" y="1491195"/>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nvGrpSpPr>
          <p:cNvPr id="167" name="Grupo 166"/>
          <p:cNvGrpSpPr/>
          <p:nvPr/>
        </p:nvGrpSpPr>
        <p:grpSpPr>
          <a:xfrm flipH="1">
            <a:off x="4197334" y="3500859"/>
            <a:ext cx="4752000" cy="72001"/>
            <a:chOff x="279184" y="746170"/>
            <a:chExt cx="4752000" cy="72001"/>
          </a:xfrm>
        </p:grpSpPr>
        <p:cxnSp>
          <p:nvCxnSpPr>
            <p:cNvPr id="168" name="Conector recto 167"/>
            <p:cNvCxnSpPr/>
            <p:nvPr/>
          </p:nvCxnSpPr>
          <p:spPr>
            <a:xfrm>
              <a:off x="279184" y="746170"/>
              <a:ext cx="475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69" name="Rectángulo 168"/>
            <p:cNvSpPr/>
            <p:nvPr/>
          </p:nvSpPr>
          <p:spPr>
            <a:xfrm>
              <a:off x="279184" y="746171"/>
              <a:ext cx="2610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sp>
        <p:nvSpPr>
          <p:cNvPr id="190" name="Triángulo isósceles 189"/>
          <p:cNvSpPr/>
          <p:nvPr/>
        </p:nvSpPr>
        <p:spPr>
          <a:xfrm flipV="1">
            <a:off x="3674634" y="4025553"/>
            <a:ext cx="432000" cy="140400"/>
          </a:xfrm>
          <a:prstGeom prst="triangle">
            <a:avLst/>
          </a:prstGeom>
          <a:solidFill>
            <a:schemeClr val="accent4"/>
          </a:solidFill>
          <a:ln cap="flat">
            <a:solidFill>
              <a:schemeClr val="bg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0" name="Triángulo isósceles 209"/>
          <p:cNvSpPr/>
          <p:nvPr/>
        </p:nvSpPr>
        <p:spPr>
          <a:xfrm flipV="1">
            <a:off x="8370027" y="3891528"/>
            <a:ext cx="432000" cy="139733"/>
          </a:xfrm>
          <a:prstGeom prst="triangle">
            <a:avLst/>
          </a:prstGeom>
          <a:solidFill>
            <a:schemeClr val="tx2"/>
          </a:solidFill>
          <a:ln cap="flat">
            <a:solidFill>
              <a:schemeClr val="bg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1" name="Rombo 210"/>
          <p:cNvSpPr/>
          <p:nvPr/>
        </p:nvSpPr>
        <p:spPr>
          <a:xfrm flipV="1">
            <a:off x="494595" y="5487472"/>
            <a:ext cx="108000" cy="108000"/>
          </a:xfrm>
          <a:prstGeom prst="diamond">
            <a:avLst/>
          </a:prstGeom>
          <a:solidFill>
            <a:schemeClr val="accent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2" name="Rombo 211"/>
          <p:cNvSpPr/>
          <p:nvPr/>
        </p:nvSpPr>
        <p:spPr>
          <a:xfrm flipV="1">
            <a:off x="1160597" y="5486400"/>
            <a:ext cx="108000" cy="108000"/>
          </a:xfrm>
          <a:prstGeom prst="diamond">
            <a:avLst/>
          </a:prstGeom>
          <a:solidFill>
            <a:schemeClr val="accent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3" name="Rombo 212"/>
          <p:cNvSpPr/>
          <p:nvPr/>
        </p:nvSpPr>
        <p:spPr>
          <a:xfrm flipV="1">
            <a:off x="1844529" y="5486400"/>
            <a:ext cx="108000" cy="108000"/>
          </a:xfrm>
          <a:prstGeom prst="diamond">
            <a:avLst/>
          </a:prstGeom>
          <a:solidFill>
            <a:schemeClr val="accent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7" name="Rombo 66"/>
          <p:cNvSpPr/>
          <p:nvPr/>
        </p:nvSpPr>
        <p:spPr>
          <a:xfrm flipV="1">
            <a:off x="2492733" y="5486400"/>
            <a:ext cx="108000" cy="108000"/>
          </a:xfrm>
          <a:prstGeom prst="diamond">
            <a:avLst/>
          </a:prstGeom>
          <a:solidFill>
            <a:schemeClr val="accent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8" name="Rombo 67"/>
          <p:cNvSpPr/>
          <p:nvPr/>
        </p:nvSpPr>
        <p:spPr>
          <a:xfrm flipV="1">
            <a:off x="3185786" y="5486400"/>
            <a:ext cx="108000" cy="108000"/>
          </a:xfrm>
          <a:prstGeom prst="diamond">
            <a:avLst/>
          </a:prstGeom>
          <a:solidFill>
            <a:schemeClr val="accent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9" name="Rombo 68"/>
          <p:cNvSpPr/>
          <p:nvPr/>
        </p:nvSpPr>
        <p:spPr>
          <a:xfrm flipV="1">
            <a:off x="3834146" y="5486400"/>
            <a:ext cx="108000" cy="108000"/>
          </a:xfrm>
          <a:prstGeom prst="diamond">
            <a:avLst/>
          </a:prstGeom>
          <a:solidFill>
            <a:schemeClr val="accent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5" name="Rombo 74"/>
          <p:cNvSpPr/>
          <p:nvPr/>
        </p:nvSpPr>
        <p:spPr>
          <a:xfrm flipV="1">
            <a:off x="4504966" y="5486400"/>
            <a:ext cx="108000" cy="108000"/>
          </a:xfrm>
          <a:prstGeom prst="diamond">
            <a:avLst/>
          </a:prstGeom>
          <a:solidFill>
            <a:schemeClr val="tx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7" name="Rombo 76"/>
          <p:cNvSpPr/>
          <p:nvPr/>
        </p:nvSpPr>
        <p:spPr>
          <a:xfrm flipV="1">
            <a:off x="5183924" y="5486400"/>
            <a:ext cx="108000" cy="108000"/>
          </a:xfrm>
          <a:prstGeom prst="diamond">
            <a:avLst/>
          </a:prstGeom>
          <a:solidFill>
            <a:schemeClr val="tx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8" name="Rombo 77"/>
          <p:cNvSpPr/>
          <p:nvPr/>
        </p:nvSpPr>
        <p:spPr>
          <a:xfrm flipV="1">
            <a:off x="5858759" y="5486400"/>
            <a:ext cx="108000" cy="108000"/>
          </a:xfrm>
          <a:prstGeom prst="diamond">
            <a:avLst/>
          </a:prstGeom>
          <a:solidFill>
            <a:schemeClr val="tx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0" name="Rombo 79"/>
          <p:cNvSpPr/>
          <p:nvPr/>
        </p:nvSpPr>
        <p:spPr>
          <a:xfrm flipV="1">
            <a:off x="6525337" y="5486400"/>
            <a:ext cx="108000" cy="108000"/>
          </a:xfrm>
          <a:prstGeom prst="diamond">
            <a:avLst/>
          </a:prstGeom>
          <a:solidFill>
            <a:schemeClr val="tx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2" name="Rombo 81"/>
          <p:cNvSpPr/>
          <p:nvPr/>
        </p:nvSpPr>
        <p:spPr>
          <a:xfrm flipV="1">
            <a:off x="7206126" y="5486400"/>
            <a:ext cx="108000" cy="108000"/>
          </a:xfrm>
          <a:prstGeom prst="diamond">
            <a:avLst/>
          </a:prstGeom>
          <a:solidFill>
            <a:schemeClr val="tx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4" name="Rombo 83"/>
          <p:cNvSpPr/>
          <p:nvPr/>
        </p:nvSpPr>
        <p:spPr>
          <a:xfrm flipV="1">
            <a:off x="7870912" y="5486400"/>
            <a:ext cx="108000" cy="108000"/>
          </a:xfrm>
          <a:prstGeom prst="diamond">
            <a:avLst/>
          </a:prstGeom>
          <a:solidFill>
            <a:schemeClr val="tx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6" name="Rombo 85"/>
          <p:cNvSpPr/>
          <p:nvPr/>
        </p:nvSpPr>
        <p:spPr>
          <a:xfrm flipV="1">
            <a:off x="8532440" y="5486400"/>
            <a:ext cx="108000" cy="108000"/>
          </a:xfrm>
          <a:prstGeom prst="diamond">
            <a:avLst/>
          </a:prstGeom>
          <a:solidFill>
            <a:schemeClr val="tx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7" name="Triángulo isósceles 86"/>
          <p:cNvSpPr/>
          <p:nvPr/>
        </p:nvSpPr>
        <p:spPr>
          <a:xfrm flipV="1">
            <a:off x="7698687" y="3897787"/>
            <a:ext cx="432000" cy="139733"/>
          </a:xfrm>
          <a:prstGeom prst="triangle">
            <a:avLst/>
          </a:prstGeom>
          <a:solidFill>
            <a:schemeClr val="tx2"/>
          </a:solidFill>
          <a:ln cap="flat">
            <a:solidFill>
              <a:schemeClr val="bg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8" name="Triángulo isósceles 87"/>
          <p:cNvSpPr/>
          <p:nvPr/>
        </p:nvSpPr>
        <p:spPr>
          <a:xfrm flipV="1">
            <a:off x="7031157" y="3888822"/>
            <a:ext cx="432000" cy="139733"/>
          </a:xfrm>
          <a:prstGeom prst="triangle">
            <a:avLst/>
          </a:prstGeom>
          <a:solidFill>
            <a:schemeClr val="tx2"/>
          </a:solidFill>
          <a:ln cap="flat">
            <a:solidFill>
              <a:schemeClr val="bg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9" name="Triángulo isósceles 88"/>
          <p:cNvSpPr/>
          <p:nvPr/>
        </p:nvSpPr>
        <p:spPr>
          <a:xfrm flipV="1">
            <a:off x="6364972" y="3897786"/>
            <a:ext cx="432000" cy="139733"/>
          </a:xfrm>
          <a:prstGeom prst="triangle">
            <a:avLst/>
          </a:prstGeom>
          <a:solidFill>
            <a:schemeClr val="tx2"/>
          </a:solidFill>
          <a:ln cap="flat">
            <a:solidFill>
              <a:schemeClr val="bg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0" name="Triángulo isósceles 89"/>
          <p:cNvSpPr/>
          <p:nvPr/>
        </p:nvSpPr>
        <p:spPr>
          <a:xfrm flipV="1">
            <a:off x="5689377" y="3957408"/>
            <a:ext cx="432000" cy="139733"/>
          </a:xfrm>
          <a:prstGeom prst="triangle">
            <a:avLst/>
          </a:prstGeom>
          <a:solidFill>
            <a:schemeClr val="tx2"/>
          </a:solidFill>
          <a:ln cap="flat">
            <a:solidFill>
              <a:schemeClr val="bg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1" name="Triángulo isósceles 90"/>
          <p:cNvSpPr/>
          <p:nvPr/>
        </p:nvSpPr>
        <p:spPr>
          <a:xfrm flipV="1">
            <a:off x="5017592" y="3989469"/>
            <a:ext cx="432000" cy="139733"/>
          </a:xfrm>
          <a:prstGeom prst="triangle">
            <a:avLst/>
          </a:prstGeom>
          <a:solidFill>
            <a:schemeClr val="tx2"/>
          </a:solidFill>
          <a:ln cap="flat">
            <a:solidFill>
              <a:schemeClr val="bg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2" name="Triángulo isósceles 91"/>
          <p:cNvSpPr/>
          <p:nvPr/>
        </p:nvSpPr>
        <p:spPr>
          <a:xfrm flipV="1">
            <a:off x="4345607" y="3974736"/>
            <a:ext cx="432000" cy="139733"/>
          </a:xfrm>
          <a:prstGeom prst="triangle">
            <a:avLst/>
          </a:prstGeom>
          <a:solidFill>
            <a:schemeClr val="tx2"/>
          </a:solidFill>
          <a:ln cap="flat">
            <a:solidFill>
              <a:schemeClr val="bg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3" name="Triángulo isósceles 92"/>
          <p:cNvSpPr/>
          <p:nvPr/>
        </p:nvSpPr>
        <p:spPr>
          <a:xfrm flipV="1">
            <a:off x="3001935" y="4000540"/>
            <a:ext cx="432000" cy="140400"/>
          </a:xfrm>
          <a:prstGeom prst="triangle">
            <a:avLst/>
          </a:prstGeom>
          <a:solidFill>
            <a:schemeClr val="accent4"/>
          </a:solidFill>
          <a:ln cap="flat">
            <a:solidFill>
              <a:schemeClr val="bg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4" name="Triángulo isósceles 93"/>
          <p:cNvSpPr/>
          <p:nvPr/>
        </p:nvSpPr>
        <p:spPr>
          <a:xfrm flipV="1">
            <a:off x="2333106" y="4029363"/>
            <a:ext cx="432000" cy="140400"/>
          </a:xfrm>
          <a:prstGeom prst="triangle">
            <a:avLst/>
          </a:prstGeom>
          <a:solidFill>
            <a:schemeClr val="accent4"/>
          </a:solidFill>
          <a:ln cap="flat">
            <a:solidFill>
              <a:schemeClr val="bg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5" name="Triángulo isósceles 94"/>
          <p:cNvSpPr/>
          <p:nvPr/>
        </p:nvSpPr>
        <p:spPr>
          <a:xfrm flipV="1">
            <a:off x="1662829" y="4083116"/>
            <a:ext cx="432000" cy="140400"/>
          </a:xfrm>
          <a:prstGeom prst="triangle">
            <a:avLst/>
          </a:prstGeom>
          <a:solidFill>
            <a:schemeClr val="accent4"/>
          </a:solidFill>
          <a:ln cap="flat">
            <a:solidFill>
              <a:schemeClr val="bg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6" name="Triángulo isósceles 95"/>
          <p:cNvSpPr/>
          <p:nvPr/>
        </p:nvSpPr>
        <p:spPr>
          <a:xfrm flipV="1">
            <a:off x="991483" y="4177155"/>
            <a:ext cx="432000" cy="140400"/>
          </a:xfrm>
          <a:prstGeom prst="triangle">
            <a:avLst/>
          </a:prstGeom>
          <a:solidFill>
            <a:schemeClr val="accent4"/>
          </a:solidFill>
          <a:ln cap="flat">
            <a:solidFill>
              <a:schemeClr val="bg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7" name="Triángulo isósceles 96"/>
          <p:cNvSpPr/>
          <p:nvPr/>
        </p:nvSpPr>
        <p:spPr>
          <a:xfrm flipV="1">
            <a:off x="318231" y="4239662"/>
            <a:ext cx="432000" cy="140400"/>
          </a:xfrm>
          <a:prstGeom prst="triangle">
            <a:avLst/>
          </a:prstGeom>
          <a:solidFill>
            <a:schemeClr val="accent4"/>
          </a:solidFill>
          <a:ln cap="flat">
            <a:solidFill>
              <a:schemeClr val="bg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26749506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ECDF462B-E5AF-43BF-984A-CD58A612F068}"/>
              </a:ext>
            </a:extLst>
          </p:cNvPr>
          <p:cNvSpPr>
            <a:spLocks noChangeArrowheads="1"/>
          </p:cNvSpPr>
          <p:nvPr/>
        </p:nvSpPr>
        <p:spPr bwMode="auto">
          <a:xfrm>
            <a:off x="2880035" y="3526001"/>
            <a:ext cx="3384376" cy="13849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s-MX" altLang="zh-CN" sz="3000" dirty="0">
                <a:solidFill>
                  <a:schemeClr val="bg1"/>
                </a:solidFill>
                <a:latin typeface="Montserrat ExtraLight" panose="00000300000000000000" pitchFamily="50" charset="0"/>
                <a:ea typeface="微软雅黑" panose="020B0503020204020204" pitchFamily="34" charset="-122"/>
                <a:cs typeface="+mn-ea"/>
                <a:sym typeface="+mn-lt"/>
              </a:rPr>
              <a:t>Trabajadores asegurados en el IMSS, según sexo </a:t>
            </a:r>
          </a:p>
        </p:txBody>
      </p:sp>
      <p:sp>
        <p:nvSpPr>
          <p:cNvPr id="9" name="CuadroTexto 8"/>
          <p:cNvSpPr txBox="1"/>
          <p:nvPr/>
        </p:nvSpPr>
        <p:spPr>
          <a:xfrm>
            <a:off x="3779912" y="1240082"/>
            <a:ext cx="1440160" cy="2400657"/>
          </a:xfrm>
          <a:prstGeom prst="rect">
            <a:avLst/>
          </a:prstGeom>
          <a:noFill/>
        </p:spPr>
        <p:txBody>
          <a:bodyPr wrap="square" rtlCol="0">
            <a:spAutoFit/>
          </a:bodyPr>
          <a:lstStyle/>
          <a:p>
            <a:pPr algn="ctr"/>
            <a:r>
              <a:rPr lang="es-MX" sz="15000" dirty="0" smtClean="0">
                <a:solidFill>
                  <a:schemeClr val="bg1"/>
                </a:solidFill>
                <a:latin typeface="Montserrat SemiBold" panose="00000700000000000000" pitchFamily="2" charset="0"/>
              </a:rPr>
              <a:t>3</a:t>
            </a:r>
            <a:endParaRPr lang="es-MX" sz="15000" dirty="0">
              <a:solidFill>
                <a:schemeClr val="bg1"/>
              </a:solidFill>
              <a:latin typeface="Montserrat SemiBold" panose="00000700000000000000" pitchFamily="2" charset="0"/>
            </a:endParaRPr>
          </a:p>
        </p:txBody>
      </p:sp>
      <p:sp>
        <p:nvSpPr>
          <p:cNvPr id="10" name="CuadroTexto 9"/>
          <p:cNvSpPr txBox="1"/>
          <p:nvPr/>
        </p:nvSpPr>
        <p:spPr>
          <a:xfrm>
            <a:off x="8630086" y="6406015"/>
            <a:ext cx="252000" cy="246221"/>
          </a:xfrm>
          <a:prstGeom prst="rect">
            <a:avLst/>
          </a:prstGeom>
          <a:noFill/>
        </p:spPr>
        <p:txBody>
          <a:bodyPr wrap="square" lIns="0" rIns="0" rtlCol="0">
            <a:spAutoFit/>
          </a:bodyPr>
          <a:lstStyle/>
          <a:p>
            <a:pPr algn="ctr"/>
            <a:r>
              <a:rPr lang="es-MX" sz="1000" dirty="0" smtClean="0">
                <a:solidFill>
                  <a:schemeClr val="bg1"/>
                </a:solidFill>
                <a:latin typeface="Montserrat ExtraLight" panose="00000300000000000000" pitchFamily="50" charset="0"/>
              </a:rPr>
              <a:t>04</a:t>
            </a:r>
            <a:endParaRPr lang="es-MX" sz="1000" dirty="0">
              <a:solidFill>
                <a:schemeClr val="bg1"/>
              </a:solidFill>
              <a:latin typeface="Montserrat ExtraLight" panose="00000300000000000000" pitchFamily="50" charset="0"/>
            </a:endParaRPr>
          </a:p>
        </p:txBody>
      </p:sp>
    </p:spTree>
    <p:extLst>
      <p:ext uri="{BB962C8B-B14F-4D97-AF65-F5344CB8AC3E}">
        <p14:creationId xmlns:p14="http://schemas.microsoft.com/office/powerpoint/2010/main" val="3489657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Tabla 24"/>
          <p:cNvGraphicFramePr>
            <a:graphicFrameLocks noGrp="1"/>
          </p:cNvGraphicFramePr>
          <p:nvPr>
            <p:extLst>
              <p:ext uri="{D42A27DB-BD31-4B8C-83A1-F6EECF244321}">
                <p14:modId xmlns:p14="http://schemas.microsoft.com/office/powerpoint/2010/main" val="2302207819"/>
              </p:ext>
            </p:extLst>
          </p:nvPr>
        </p:nvGraphicFramePr>
        <p:xfrm>
          <a:off x="299869" y="5454603"/>
          <a:ext cx="8603998" cy="213360"/>
        </p:xfrm>
        <a:graphic>
          <a:graphicData uri="http://schemas.openxmlformats.org/drawingml/2006/table">
            <a:tbl>
              <a:tblPr firstRow="1" bandRow="1">
                <a:tableStyleId>{5C22544A-7EE6-4342-B048-85BDC9FD1C3A}</a:tableStyleId>
              </a:tblPr>
              <a:tblGrid>
                <a:gridCol w="661846"/>
                <a:gridCol w="661846"/>
                <a:gridCol w="661846"/>
                <a:gridCol w="661846"/>
                <a:gridCol w="661846"/>
                <a:gridCol w="661846"/>
                <a:gridCol w="661846"/>
                <a:gridCol w="661846"/>
                <a:gridCol w="661846"/>
                <a:gridCol w="661846"/>
                <a:gridCol w="661846"/>
                <a:gridCol w="661846"/>
                <a:gridCol w="661846"/>
              </a:tblGrid>
              <a:tr h="165463">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r>
            </a:tbl>
          </a:graphicData>
        </a:graphic>
      </p:graphicFrame>
      <p:sp>
        <p:nvSpPr>
          <p:cNvPr id="85" name="Rectángulo redondeado 84"/>
          <p:cNvSpPr/>
          <p:nvPr/>
        </p:nvSpPr>
        <p:spPr>
          <a:xfrm>
            <a:off x="1043607" y="2013695"/>
            <a:ext cx="7939445" cy="234000"/>
          </a:xfrm>
          <a:prstGeom prst="roundRect">
            <a:avLst/>
          </a:prstGeom>
          <a:solidFill>
            <a:srgbClr val="A7A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3" name="Rectángulo redondeado 82"/>
          <p:cNvSpPr/>
          <p:nvPr/>
        </p:nvSpPr>
        <p:spPr>
          <a:xfrm>
            <a:off x="1036257" y="1331803"/>
            <a:ext cx="7939445" cy="234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4" name="Rectángulo redondeado 83"/>
          <p:cNvSpPr/>
          <p:nvPr/>
        </p:nvSpPr>
        <p:spPr>
          <a:xfrm>
            <a:off x="1043607" y="1672637"/>
            <a:ext cx="7939445" cy="234000"/>
          </a:xfrm>
          <a:prstGeom prst="roundRect">
            <a:avLst/>
          </a:prstGeom>
          <a:solidFill>
            <a:schemeClr val="accent5">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aphicFrame>
        <p:nvGraphicFramePr>
          <p:cNvPr id="100" name="4 Tabla">
            <a:extLst>
              <a:ext uri="{FF2B5EF4-FFF2-40B4-BE49-F238E27FC236}">
                <a16:creationId xmlns="" xmlns:a16="http://schemas.microsoft.com/office/drawing/2014/main" id="{2FF6A603-5513-4B14-AE26-4C4981EBB87A}"/>
              </a:ext>
            </a:extLst>
          </p:cNvPr>
          <p:cNvGraphicFramePr>
            <a:graphicFrameLocks noGrp="1"/>
          </p:cNvGraphicFramePr>
          <p:nvPr>
            <p:extLst>
              <p:ext uri="{D42A27DB-BD31-4B8C-83A1-F6EECF244321}">
                <p14:modId xmlns:p14="http://schemas.microsoft.com/office/powerpoint/2010/main" val="2331519085"/>
              </p:ext>
            </p:extLst>
          </p:nvPr>
        </p:nvGraphicFramePr>
        <p:xfrm>
          <a:off x="35493" y="989228"/>
          <a:ext cx="8947561" cy="1287644"/>
        </p:xfrm>
        <a:graphic>
          <a:graphicData uri="http://schemas.openxmlformats.org/drawingml/2006/table">
            <a:tbl>
              <a:tblPr firstRow="1">
                <a:tableStyleId>{BC89EF96-8CEA-46FF-86C4-4CE0E7609802}</a:tableStyleId>
              </a:tblPr>
              <a:tblGrid>
                <a:gridCol w="1036398">
                  <a:extLst>
                    <a:ext uri="{9D8B030D-6E8A-4147-A177-3AD203B41FA5}">
                      <a16:colId xmlns="" xmlns:a16="http://schemas.microsoft.com/office/drawing/2014/main" val="20000"/>
                    </a:ext>
                  </a:extLst>
                </a:gridCol>
                <a:gridCol w="608551">
                  <a:extLst>
                    <a:ext uri="{9D8B030D-6E8A-4147-A177-3AD203B41FA5}">
                      <a16:colId xmlns="" xmlns:a16="http://schemas.microsoft.com/office/drawing/2014/main" val="20007"/>
                    </a:ext>
                  </a:extLst>
                </a:gridCol>
                <a:gridCol w="608551">
                  <a:extLst>
                    <a:ext uri="{9D8B030D-6E8A-4147-A177-3AD203B41FA5}">
                      <a16:colId xmlns="" xmlns:a16="http://schemas.microsoft.com/office/drawing/2014/main" val="20008"/>
                    </a:ext>
                  </a:extLst>
                </a:gridCol>
                <a:gridCol w="608551">
                  <a:extLst>
                    <a:ext uri="{9D8B030D-6E8A-4147-A177-3AD203B41FA5}">
                      <a16:colId xmlns="" xmlns:a16="http://schemas.microsoft.com/office/drawing/2014/main" val="20009"/>
                    </a:ext>
                  </a:extLst>
                </a:gridCol>
                <a:gridCol w="608551">
                  <a:extLst>
                    <a:ext uri="{9D8B030D-6E8A-4147-A177-3AD203B41FA5}">
                      <a16:colId xmlns="" xmlns:a16="http://schemas.microsoft.com/office/drawing/2014/main" val="20010"/>
                    </a:ext>
                  </a:extLst>
                </a:gridCol>
                <a:gridCol w="608551">
                  <a:extLst>
                    <a:ext uri="{9D8B030D-6E8A-4147-A177-3AD203B41FA5}">
                      <a16:colId xmlns="" xmlns:a16="http://schemas.microsoft.com/office/drawing/2014/main" val="20011"/>
                    </a:ext>
                  </a:extLst>
                </a:gridCol>
                <a:gridCol w="608551">
                  <a:extLst>
                    <a:ext uri="{9D8B030D-6E8A-4147-A177-3AD203B41FA5}">
                      <a16:colId xmlns="" xmlns:a16="http://schemas.microsoft.com/office/drawing/2014/main" val="20012"/>
                    </a:ext>
                  </a:extLst>
                </a:gridCol>
                <a:gridCol w="608551">
                  <a:extLst>
                    <a:ext uri="{9D8B030D-6E8A-4147-A177-3AD203B41FA5}">
                      <a16:colId xmlns="" xmlns:a16="http://schemas.microsoft.com/office/drawing/2014/main" val="20013"/>
                    </a:ext>
                  </a:extLst>
                </a:gridCol>
                <a:gridCol w="608551">
                  <a:extLst>
                    <a:ext uri="{9D8B030D-6E8A-4147-A177-3AD203B41FA5}">
                      <a16:colId xmlns="" xmlns:a16="http://schemas.microsoft.com/office/drawing/2014/main" val="20014"/>
                    </a:ext>
                  </a:extLst>
                </a:gridCol>
                <a:gridCol w="608551"/>
                <a:gridCol w="608551"/>
                <a:gridCol w="608551"/>
                <a:gridCol w="608551"/>
                <a:gridCol w="608551"/>
              </a:tblGrid>
              <a:tr h="288032">
                <a:tc>
                  <a:txBody>
                    <a:bodyPr/>
                    <a:lstStyle/>
                    <a:p>
                      <a:pPr algn="ctr">
                        <a:spcAft>
                          <a:spcPts val="0"/>
                        </a:spcAft>
                      </a:pPr>
                      <a:endParaRPr lang="es-MX" sz="800" b="1" dirty="0">
                        <a:solidFill>
                          <a:schemeClr val="bg1"/>
                        </a:solidFill>
                        <a:effectLst/>
                        <a:latin typeface="Montserrat Medium" panose="00000600000000000000" pitchFamily="2" charset="0"/>
                        <a:ea typeface="Times New Roman"/>
                      </a:endParaRPr>
                    </a:p>
                  </a:txBody>
                  <a:tcPr marL="0" marR="0" marT="3883"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800" kern="1200" dirty="0">
                          <a:solidFill>
                            <a:schemeClr val="bg1"/>
                          </a:solidFill>
                          <a:effectLst/>
                          <a:latin typeface="Montserrat SemiBold" panose="00000700000000000000" pitchFamily="2" charset="0"/>
                        </a:rPr>
                        <a:t>2015</a:t>
                      </a:r>
                      <a:endParaRPr lang="es-MX" sz="8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kern="1200" dirty="0">
                          <a:solidFill>
                            <a:schemeClr val="bg1"/>
                          </a:solidFill>
                          <a:effectLst/>
                          <a:latin typeface="Montserrat SemiBold" panose="00000700000000000000" pitchFamily="2" charset="0"/>
                        </a:rPr>
                        <a:t>2016</a:t>
                      </a:r>
                      <a:endParaRPr lang="es-MX" sz="8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kern="1200" dirty="0">
                          <a:solidFill>
                            <a:schemeClr val="bg1"/>
                          </a:solidFill>
                          <a:effectLst/>
                          <a:latin typeface="Montserrat SemiBold" panose="00000700000000000000" pitchFamily="2" charset="0"/>
                        </a:rPr>
                        <a:t>2017</a:t>
                      </a:r>
                      <a:endParaRPr lang="es-MX" sz="8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kern="1200" dirty="0">
                          <a:solidFill>
                            <a:schemeClr val="bg1"/>
                          </a:solidFill>
                          <a:effectLst/>
                          <a:latin typeface="Montserrat SemiBold" panose="00000700000000000000" pitchFamily="2" charset="0"/>
                        </a:rPr>
                        <a:t>2018</a:t>
                      </a:r>
                      <a:endParaRPr lang="es-MX" sz="8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kern="1200" dirty="0">
                          <a:solidFill>
                            <a:schemeClr val="bg1"/>
                          </a:solidFill>
                          <a:effectLst/>
                          <a:latin typeface="Montserrat SemiBold" panose="00000700000000000000" pitchFamily="2" charset="0"/>
                        </a:rPr>
                        <a:t>2019</a:t>
                      </a:r>
                      <a:endParaRPr lang="es-MX" sz="8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kern="1200" dirty="0">
                          <a:solidFill>
                            <a:schemeClr val="bg1"/>
                          </a:solidFill>
                          <a:effectLst/>
                          <a:latin typeface="Montserrat SemiBold" panose="00000700000000000000" pitchFamily="2" charset="0"/>
                        </a:rPr>
                        <a:t>2020</a:t>
                      </a:r>
                      <a:endParaRPr lang="es-MX" sz="8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kern="1200" dirty="0">
                          <a:solidFill>
                            <a:schemeClr val="bg1"/>
                          </a:solidFill>
                          <a:effectLst/>
                          <a:latin typeface="Montserrat SemiBold" panose="00000700000000000000" pitchFamily="2" charset="0"/>
                        </a:rPr>
                        <a:t>Sep’21</a:t>
                      </a:r>
                      <a:endParaRPr lang="es-MX" sz="8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kern="1200" dirty="0">
                          <a:solidFill>
                            <a:schemeClr val="bg1"/>
                          </a:solidFill>
                          <a:effectLst/>
                          <a:latin typeface="Montserrat SemiBold" panose="00000700000000000000" pitchFamily="2" charset="0"/>
                        </a:rPr>
                        <a:t>2021</a:t>
                      </a:r>
                      <a:endParaRPr lang="es-MX" sz="8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kern="1200" dirty="0" smtClean="0">
                          <a:solidFill>
                            <a:schemeClr val="bg1"/>
                          </a:solidFill>
                          <a:effectLst/>
                          <a:latin typeface="Montserrat SemiBold" panose="00000700000000000000" pitchFamily="2" charset="0"/>
                        </a:rPr>
                        <a:t>2022</a:t>
                      </a:r>
                      <a:endParaRPr lang="es-MX" sz="8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kern="1200" dirty="0" smtClean="0">
                          <a:solidFill>
                            <a:schemeClr val="bg1"/>
                          </a:solidFill>
                          <a:effectLst/>
                          <a:latin typeface="Montserrat SemiBold" panose="00000700000000000000" pitchFamily="2" charset="0"/>
                        </a:rPr>
                        <a:t>2023</a:t>
                      </a:r>
                      <a:endParaRPr lang="es-MX" sz="8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b="1" kern="1200" dirty="0" smtClean="0">
                          <a:solidFill>
                            <a:schemeClr val="bg1"/>
                          </a:solidFill>
                          <a:effectLst/>
                          <a:latin typeface="Montserrat SemiBold" panose="00000700000000000000" pitchFamily="2" charset="0"/>
                          <a:cs typeface="+mn-cs"/>
                        </a:rPr>
                        <a:t>2024</a:t>
                      </a:r>
                      <a:endParaRPr lang="es-MX" sz="8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b="1" kern="1200" dirty="0" smtClean="0">
                          <a:solidFill>
                            <a:schemeClr val="bg1"/>
                          </a:solidFill>
                          <a:effectLst/>
                          <a:latin typeface="Montserrat SemiBold" panose="00000700000000000000" pitchFamily="2" charset="0"/>
                          <a:cs typeface="+mn-cs"/>
                        </a:rPr>
                        <a:t>2025</a:t>
                      </a:r>
                      <a:endParaRPr lang="es-MX" sz="8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b="1" kern="1200" dirty="0" smtClean="0">
                          <a:solidFill>
                            <a:schemeClr val="bg1"/>
                          </a:solidFill>
                          <a:effectLst/>
                          <a:latin typeface="Montserrat SemiBold" panose="00000700000000000000" pitchFamily="2" charset="0"/>
                          <a:cs typeface="+mn-cs"/>
                        </a:rPr>
                        <a:t>Ene’26</a:t>
                      </a:r>
                      <a:endParaRPr lang="es-MX" sz="8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extLst>
                  <a:ext uri="{0D108BD9-81ED-4DB2-BD59-A6C34878D82A}">
                    <a16:rowId xmlns="" xmlns:a16="http://schemas.microsoft.com/office/drawing/2014/main" val="10000"/>
                  </a:ext>
                </a:extLst>
              </a:tr>
              <a:tr h="333204">
                <a:tc>
                  <a:txBody>
                    <a:bodyPr/>
                    <a:lstStyle/>
                    <a:p>
                      <a:pPr algn="ctr">
                        <a:spcAft>
                          <a:spcPts val="0"/>
                        </a:spcAft>
                      </a:pPr>
                      <a:r>
                        <a:rPr lang="es-MX" sz="800" b="1" kern="1200" dirty="0" smtClean="0">
                          <a:solidFill>
                            <a:schemeClr val="accent2">
                              <a:lumMod val="60000"/>
                              <a:lumOff val="40000"/>
                            </a:schemeClr>
                          </a:solidFill>
                          <a:effectLst/>
                          <a:latin typeface="Montserrat SemiBold" panose="00000700000000000000" pitchFamily="2" charset="0"/>
                        </a:rPr>
                        <a:t>Mujeres</a:t>
                      </a:r>
                      <a:endParaRPr lang="es-MX" sz="800" b="1" kern="1200" dirty="0">
                        <a:solidFill>
                          <a:schemeClr val="accent2">
                            <a:lumMod val="60000"/>
                            <a:lumOff val="40000"/>
                          </a:schemeClr>
                        </a:solidFill>
                        <a:effectLst/>
                        <a:latin typeface="Montserrat SemiBold" panose="00000700000000000000" pitchFamily="2" charset="0"/>
                        <a:ea typeface="Times New Roman"/>
                        <a:cs typeface="+mn-cs"/>
                      </a:endParaRPr>
                    </a:p>
                  </a:txBody>
                  <a:tcPr marL="3883" marR="3883" marT="3883"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s-MX" sz="800" b="0" i="0" u="none" strike="noStrike" dirty="0">
                          <a:solidFill>
                            <a:schemeClr val="bg1"/>
                          </a:solidFill>
                          <a:effectLst/>
                          <a:latin typeface="Montserrat" panose="00000500000000000000" pitchFamily="50" charset="0"/>
                        </a:rPr>
                        <a:t>    135,032 </a:t>
                      </a:r>
                    </a:p>
                  </a:txBody>
                  <a:tcPr marL="9525" marR="9525" marT="9525" marB="0" anchor="ctr">
                    <a:lnL w="381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142,669</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154,615</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163,639</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170,847</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169,937</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177,882</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176,311</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182,087</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190,306</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193,686</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192,711</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192,327</a:t>
                      </a:r>
                    </a:p>
                  </a:txBody>
                  <a:tcPr marL="9525" marR="9525" marT="9525" marB="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r h="333204">
                <a:tc>
                  <a:txBody>
                    <a:bodyPr/>
                    <a:lstStyle/>
                    <a:p>
                      <a:pPr algn="ctr">
                        <a:spcAft>
                          <a:spcPts val="0"/>
                        </a:spcAft>
                      </a:pPr>
                      <a:r>
                        <a:rPr lang="es-MX" sz="800" b="1" kern="1200" dirty="0" smtClean="0">
                          <a:solidFill>
                            <a:schemeClr val="accent1"/>
                          </a:solidFill>
                          <a:effectLst/>
                          <a:latin typeface="Montserrat SemiBold" panose="00000700000000000000" pitchFamily="2" charset="0"/>
                          <a:ea typeface="Times New Roman"/>
                          <a:cs typeface="+mn-cs"/>
                        </a:rPr>
                        <a:t>Hombres</a:t>
                      </a:r>
                      <a:endParaRPr lang="es-MX" sz="800" b="1" kern="1200" dirty="0">
                        <a:solidFill>
                          <a:schemeClr val="accent1"/>
                        </a:solidFill>
                        <a:effectLst/>
                        <a:latin typeface="Montserrat SemiBold" panose="00000700000000000000" pitchFamily="2" charset="0"/>
                        <a:ea typeface="Times New Roman"/>
                        <a:cs typeface="+mn-cs"/>
                      </a:endParaRPr>
                    </a:p>
                  </a:txBody>
                  <a:tcPr marL="3883" marR="3883" marT="3883"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s-MX" sz="800" b="0" i="0" u="none" strike="noStrike" dirty="0">
                          <a:solidFill>
                            <a:schemeClr val="bg1"/>
                          </a:solidFill>
                          <a:effectLst/>
                          <a:latin typeface="Montserrat" panose="00000500000000000000" pitchFamily="50" charset="0"/>
                        </a:rPr>
                        <a:t>    243,402 </a:t>
                      </a:r>
                    </a:p>
                  </a:txBody>
                  <a:tcPr marL="9525" marR="9525" marT="9525" marB="0" anchor="ctr">
                    <a:lnL w="381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252,878</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269,858</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276,177</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276,499</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270,564</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279,090</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274,699</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278,972</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287,881</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285,073</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285,520</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0" i="0" u="none" strike="noStrike" dirty="0">
                          <a:solidFill>
                            <a:schemeClr val="bg1"/>
                          </a:solidFill>
                          <a:effectLst/>
                          <a:latin typeface="Montserrat" panose="00000500000000000000" pitchFamily="50" charset="0"/>
                        </a:rPr>
                        <a:t>288,733</a:t>
                      </a:r>
                    </a:p>
                  </a:txBody>
                  <a:tcPr marL="9525" marR="9525" marT="9525" marB="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33204">
                <a:tc>
                  <a:txBody>
                    <a:bodyPr/>
                    <a:lstStyle/>
                    <a:p>
                      <a:pPr algn="ctr">
                        <a:spcAft>
                          <a:spcPts val="0"/>
                        </a:spcAft>
                      </a:pPr>
                      <a:r>
                        <a:rPr lang="es-MX" sz="750" b="1" kern="1200" dirty="0" smtClean="0">
                          <a:solidFill>
                            <a:schemeClr val="accent3"/>
                          </a:solidFill>
                          <a:effectLst/>
                          <a:latin typeface="Montserrat SemiBold" panose="00000700000000000000" pitchFamily="2" charset="0"/>
                          <a:ea typeface="Times New Roman"/>
                          <a:cs typeface="+mn-cs"/>
                        </a:rPr>
                        <a:t>Personas </a:t>
                      </a:r>
                    </a:p>
                    <a:p>
                      <a:pPr algn="ctr">
                        <a:spcAft>
                          <a:spcPts val="0"/>
                        </a:spcAft>
                      </a:pPr>
                      <a:r>
                        <a:rPr lang="es-MX" sz="750" b="1" kern="1200" dirty="0" smtClean="0">
                          <a:solidFill>
                            <a:schemeClr val="accent3"/>
                          </a:solidFill>
                          <a:effectLst/>
                          <a:latin typeface="Montserrat SemiBold" panose="00000700000000000000" pitchFamily="2" charset="0"/>
                          <a:ea typeface="Times New Roman"/>
                          <a:cs typeface="+mn-cs"/>
                        </a:rPr>
                        <a:t>No Binarias</a:t>
                      </a:r>
                      <a:endParaRPr lang="es-MX" sz="750" b="1" kern="1200" dirty="0">
                        <a:solidFill>
                          <a:schemeClr val="accent3"/>
                        </a:solidFill>
                        <a:effectLst/>
                        <a:latin typeface="Montserrat SemiBold" panose="00000700000000000000" pitchFamily="2" charset="0"/>
                        <a:ea typeface="Times New Roman"/>
                        <a:cs typeface="+mn-cs"/>
                      </a:endParaRPr>
                    </a:p>
                  </a:txBody>
                  <a:tcPr marL="3883" marR="3883" marT="3883"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spcAft>
                          <a:spcPts val="0"/>
                        </a:spcAft>
                      </a:pPr>
                      <a:r>
                        <a:rPr lang="es-MX" sz="800" b="0" kern="1200" dirty="0" smtClean="0">
                          <a:solidFill>
                            <a:schemeClr val="bg1"/>
                          </a:solidFill>
                          <a:effectLst/>
                          <a:latin typeface="Montserrat" panose="00000500000000000000" pitchFamily="2" charset="0"/>
                          <a:ea typeface="+mn-ea"/>
                          <a:cs typeface="+mn-cs"/>
                        </a:rPr>
                        <a:t>-</a:t>
                      </a:r>
                      <a:endParaRPr lang="es-MX" sz="800" b="0" kern="1200" dirty="0">
                        <a:solidFill>
                          <a:schemeClr val="bg1"/>
                        </a:solidFill>
                        <a:effectLst/>
                        <a:latin typeface="Montserrat" panose="00000500000000000000" pitchFamily="2" charset="0"/>
                        <a:ea typeface="+mn-ea"/>
                        <a:cs typeface="+mn-cs"/>
                      </a:endParaRPr>
                    </a:p>
                  </a:txBody>
                  <a:tcPr marL="9525" marR="9525" marT="9525" marB="0" anchor="ctr">
                    <a:lnL w="381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spcAft>
                          <a:spcPts val="0"/>
                        </a:spcAft>
                      </a:pPr>
                      <a:r>
                        <a:rPr lang="es-MX" sz="800" b="0" kern="1200" dirty="0" smtClean="0">
                          <a:solidFill>
                            <a:schemeClr val="bg1"/>
                          </a:solidFill>
                          <a:effectLst/>
                          <a:latin typeface="Montserrat" panose="00000500000000000000" pitchFamily="2" charset="0"/>
                          <a:ea typeface="+mn-ea"/>
                          <a:cs typeface="+mn-cs"/>
                        </a:rPr>
                        <a:t>-</a:t>
                      </a:r>
                      <a:endParaRPr lang="es-MX" sz="800" b="0" kern="1200" dirty="0">
                        <a:solidFill>
                          <a:schemeClr val="bg1"/>
                        </a:solidFill>
                        <a:effectLst/>
                        <a:latin typeface="Montserrat" panose="00000500000000000000" pitchFamily="2" charset="0"/>
                        <a:ea typeface="+mn-ea"/>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spcAft>
                          <a:spcPts val="0"/>
                        </a:spcAft>
                      </a:pPr>
                      <a:r>
                        <a:rPr lang="es-MX" sz="800" b="0" kern="1200" dirty="0" smtClean="0">
                          <a:solidFill>
                            <a:schemeClr val="bg1"/>
                          </a:solidFill>
                          <a:effectLst/>
                          <a:latin typeface="Montserrat" panose="00000500000000000000" pitchFamily="2" charset="0"/>
                          <a:ea typeface="+mn-ea"/>
                          <a:cs typeface="+mn-cs"/>
                        </a:rPr>
                        <a:t>-</a:t>
                      </a:r>
                      <a:endParaRPr lang="es-MX" sz="800" b="0" kern="1200" dirty="0">
                        <a:solidFill>
                          <a:schemeClr val="bg1"/>
                        </a:solidFill>
                        <a:effectLst/>
                        <a:latin typeface="Montserrat" panose="00000500000000000000" pitchFamily="2" charset="0"/>
                        <a:ea typeface="+mn-ea"/>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spcAft>
                          <a:spcPts val="0"/>
                        </a:spcAft>
                      </a:pPr>
                      <a:r>
                        <a:rPr lang="es-MX" sz="800" b="0" kern="1200" dirty="0" smtClean="0">
                          <a:solidFill>
                            <a:schemeClr val="bg1"/>
                          </a:solidFill>
                          <a:effectLst/>
                          <a:latin typeface="Montserrat" panose="00000500000000000000" pitchFamily="2" charset="0"/>
                          <a:ea typeface="+mn-ea"/>
                          <a:cs typeface="+mn-cs"/>
                        </a:rPr>
                        <a:t>-</a:t>
                      </a:r>
                      <a:endParaRPr lang="es-MX" sz="800" b="0" kern="1200" dirty="0">
                        <a:solidFill>
                          <a:schemeClr val="bg1"/>
                        </a:solidFill>
                        <a:effectLst/>
                        <a:latin typeface="Montserrat" panose="00000500000000000000" pitchFamily="2" charset="0"/>
                        <a:ea typeface="+mn-ea"/>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spcAft>
                          <a:spcPts val="0"/>
                        </a:spcAft>
                      </a:pPr>
                      <a:r>
                        <a:rPr lang="es-MX" sz="800" b="0" kern="1200" dirty="0" smtClean="0">
                          <a:solidFill>
                            <a:schemeClr val="bg1"/>
                          </a:solidFill>
                          <a:effectLst/>
                          <a:latin typeface="Montserrat" panose="00000500000000000000" pitchFamily="2" charset="0"/>
                          <a:ea typeface="+mn-ea"/>
                          <a:cs typeface="+mn-cs"/>
                        </a:rPr>
                        <a:t>-</a:t>
                      </a:r>
                      <a:endParaRPr lang="es-MX" sz="800" b="0" kern="1200" dirty="0">
                        <a:solidFill>
                          <a:schemeClr val="bg1"/>
                        </a:solidFill>
                        <a:effectLst/>
                        <a:latin typeface="Montserrat" panose="00000500000000000000" pitchFamily="2" charset="0"/>
                        <a:ea typeface="+mn-ea"/>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spcAft>
                          <a:spcPts val="0"/>
                        </a:spcAft>
                      </a:pPr>
                      <a:r>
                        <a:rPr lang="es-MX" sz="800" b="0" kern="1200" dirty="0" smtClean="0">
                          <a:solidFill>
                            <a:schemeClr val="bg1"/>
                          </a:solidFill>
                          <a:effectLst/>
                          <a:latin typeface="Montserrat" panose="00000500000000000000" pitchFamily="2" charset="0"/>
                          <a:ea typeface="+mn-ea"/>
                          <a:cs typeface="+mn-cs"/>
                        </a:rPr>
                        <a:t>-</a:t>
                      </a:r>
                      <a:endParaRPr lang="es-MX" sz="800" b="0" kern="1200" dirty="0">
                        <a:solidFill>
                          <a:schemeClr val="bg1"/>
                        </a:solidFill>
                        <a:effectLst/>
                        <a:latin typeface="Montserrat" panose="00000500000000000000" pitchFamily="2" charset="0"/>
                        <a:ea typeface="+mn-ea"/>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spcAft>
                          <a:spcPts val="0"/>
                        </a:spcAft>
                      </a:pPr>
                      <a:r>
                        <a:rPr lang="es-MX" sz="800" b="0" kern="1200" dirty="0" smtClean="0">
                          <a:solidFill>
                            <a:schemeClr val="bg1"/>
                          </a:solidFill>
                          <a:effectLst/>
                          <a:latin typeface="Montserrat" panose="00000500000000000000" pitchFamily="2" charset="0"/>
                          <a:ea typeface="+mn-ea"/>
                          <a:cs typeface="+mn-cs"/>
                        </a:rPr>
                        <a:t>-</a:t>
                      </a:r>
                      <a:endParaRPr lang="es-MX" sz="800" b="0" kern="1200" dirty="0">
                        <a:solidFill>
                          <a:schemeClr val="bg1"/>
                        </a:solidFill>
                        <a:effectLst/>
                        <a:latin typeface="Montserrat" panose="00000500000000000000" pitchFamily="2" charset="0"/>
                        <a:ea typeface="+mn-ea"/>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spcAft>
                          <a:spcPts val="0"/>
                        </a:spcAft>
                      </a:pPr>
                      <a:r>
                        <a:rPr lang="es-MX" sz="800" b="0" kern="1200" dirty="0" smtClean="0">
                          <a:solidFill>
                            <a:schemeClr val="bg1"/>
                          </a:solidFill>
                          <a:effectLst/>
                          <a:latin typeface="Montserrat" panose="00000500000000000000" pitchFamily="2" charset="0"/>
                          <a:ea typeface="+mn-ea"/>
                          <a:cs typeface="+mn-cs"/>
                        </a:rPr>
                        <a:t>-</a:t>
                      </a:r>
                      <a:endParaRPr lang="es-MX" sz="800" b="0" kern="1200" dirty="0">
                        <a:solidFill>
                          <a:schemeClr val="bg1"/>
                        </a:solidFill>
                        <a:effectLst/>
                        <a:latin typeface="Montserrat" panose="00000500000000000000" pitchFamily="2" charset="0"/>
                        <a:ea typeface="+mn-ea"/>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spcAft>
                          <a:spcPts val="0"/>
                        </a:spcAft>
                      </a:pPr>
                      <a:r>
                        <a:rPr lang="es-MX" sz="800" b="0" kern="1200" dirty="0" smtClean="0">
                          <a:solidFill>
                            <a:schemeClr val="bg1"/>
                          </a:solidFill>
                          <a:effectLst/>
                          <a:latin typeface="Montserrat" panose="00000500000000000000" pitchFamily="2" charset="0"/>
                          <a:ea typeface="+mn-ea"/>
                          <a:cs typeface="+mn-cs"/>
                        </a:rPr>
                        <a:t>-</a:t>
                      </a:r>
                      <a:endParaRPr lang="es-MX" sz="800" b="0" kern="1200" dirty="0">
                        <a:solidFill>
                          <a:schemeClr val="bg1"/>
                        </a:solidFill>
                        <a:effectLst/>
                        <a:latin typeface="Montserrat" panose="00000500000000000000" pitchFamily="2" charset="0"/>
                        <a:ea typeface="+mn-ea"/>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spcAft>
                          <a:spcPts val="0"/>
                        </a:spcAft>
                      </a:pPr>
                      <a:r>
                        <a:rPr lang="es-MX" sz="800" b="0" kern="1200" dirty="0" smtClean="0">
                          <a:solidFill>
                            <a:schemeClr val="bg1"/>
                          </a:solidFill>
                          <a:effectLst/>
                          <a:latin typeface="Montserrat" panose="00000500000000000000" pitchFamily="2" charset="0"/>
                          <a:ea typeface="+mn-ea"/>
                          <a:cs typeface="+mn-cs"/>
                        </a:rPr>
                        <a:t>-</a:t>
                      </a:r>
                      <a:endParaRPr lang="es-MX" sz="800" b="0" kern="1200" dirty="0">
                        <a:solidFill>
                          <a:schemeClr val="bg1"/>
                        </a:solidFill>
                        <a:effectLst/>
                        <a:latin typeface="Montserrat" panose="00000500000000000000" pitchFamily="2" charset="0"/>
                        <a:ea typeface="+mn-ea"/>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spcAft>
                          <a:spcPts val="0"/>
                        </a:spcAft>
                      </a:pPr>
                      <a:r>
                        <a:rPr lang="es-MX" sz="800" b="0" kern="1200" dirty="0" smtClean="0">
                          <a:solidFill>
                            <a:schemeClr val="bg1"/>
                          </a:solidFill>
                          <a:effectLst/>
                          <a:latin typeface="Montserrat" panose="00000500000000000000" pitchFamily="2" charset="0"/>
                          <a:ea typeface="+mn-ea"/>
                          <a:cs typeface="+mn-cs"/>
                        </a:rPr>
                        <a:t>-</a:t>
                      </a:r>
                      <a:endParaRPr lang="es-MX" sz="800" b="0" kern="1200" dirty="0">
                        <a:solidFill>
                          <a:schemeClr val="bg1"/>
                        </a:solidFill>
                        <a:effectLst/>
                        <a:latin typeface="Montserrat" panose="00000500000000000000" pitchFamily="2" charset="0"/>
                        <a:ea typeface="+mn-ea"/>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spcAft>
                          <a:spcPts val="0"/>
                        </a:spcAft>
                      </a:pPr>
                      <a:r>
                        <a:rPr lang="es-MX" sz="800" b="0" kern="1200" dirty="0" smtClean="0">
                          <a:solidFill>
                            <a:schemeClr val="bg1"/>
                          </a:solidFill>
                          <a:effectLst/>
                          <a:latin typeface="Montserrat" panose="00000500000000000000" pitchFamily="2" charset="0"/>
                          <a:ea typeface="+mn-ea"/>
                          <a:cs typeface="+mn-cs"/>
                        </a:rPr>
                        <a:t>1</a:t>
                      </a:r>
                      <a:endParaRPr lang="es-MX" sz="800" b="0" kern="1200" dirty="0">
                        <a:solidFill>
                          <a:schemeClr val="bg1"/>
                        </a:solidFill>
                        <a:effectLst/>
                        <a:latin typeface="Montserrat" panose="00000500000000000000" pitchFamily="2" charset="0"/>
                        <a:ea typeface="+mn-ea"/>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spcAft>
                          <a:spcPts val="0"/>
                        </a:spcAft>
                      </a:pPr>
                      <a:r>
                        <a:rPr lang="es-MX" sz="800" b="0" kern="1200" dirty="0" smtClean="0">
                          <a:solidFill>
                            <a:schemeClr val="bg1"/>
                          </a:solidFill>
                          <a:effectLst/>
                          <a:latin typeface="Montserrat" panose="00000500000000000000" pitchFamily="2" charset="0"/>
                          <a:ea typeface="+mn-ea"/>
                          <a:cs typeface="+mn-cs"/>
                        </a:rPr>
                        <a:t>1</a:t>
                      </a:r>
                      <a:endParaRPr lang="es-MX" sz="800" b="0" kern="1200" dirty="0">
                        <a:solidFill>
                          <a:schemeClr val="bg1"/>
                        </a:solidFill>
                        <a:effectLst/>
                        <a:latin typeface="Montserrat" panose="00000500000000000000" pitchFamily="2" charset="0"/>
                        <a:ea typeface="+mn-ea"/>
                        <a:cs typeface="+mn-cs"/>
                      </a:endParaRPr>
                    </a:p>
                  </a:txBody>
                  <a:tcPr marL="9525" marR="9525" marT="9525" marB="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103" name="16 Gráfico">
            <a:extLst>
              <a:ext uri="{FF2B5EF4-FFF2-40B4-BE49-F238E27FC236}">
                <a16:creationId xmlns:a16="http://schemas.microsoft.com/office/drawing/2014/main" xmlns="" id="{5AF4B4F6-1E2C-4105-8A65-FE53BC3C0C03}"/>
              </a:ext>
            </a:extLst>
          </p:cNvPr>
          <p:cNvGraphicFramePr/>
          <p:nvPr>
            <p:extLst>
              <p:ext uri="{D42A27DB-BD31-4B8C-83A1-F6EECF244321}">
                <p14:modId xmlns:p14="http://schemas.microsoft.com/office/powerpoint/2010/main" val="3782369744"/>
              </p:ext>
            </p:extLst>
          </p:nvPr>
        </p:nvGraphicFramePr>
        <p:xfrm>
          <a:off x="111289" y="3585946"/>
          <a:ext cx="8871764" cy="2435341"/>
        </p:xfrm>
        <a:graphic>
          <a:graphicData uri="http://schemas.openxmlformats.org/drawingml/2006/chart">
            <c:chart xmlns:c="http://schemas.openxmlformats.org/drawingml/2006/chart" xmlns:r="http://schemas.openxmlformats.org/officeDocument/2006/relationships" r:id="rId3"/>
          </a:graphicData>
        </a:graphic>
      </p:graphicFrame>
      <p:sp>
        <p:nvSpPr>
          <p:cNvPr id="31" name="8 Rectángulo">
            <a:extLst>
              <a:ext uri="{FF2B5EF4-FFF2-40B4-BE49-F238E27FC236}">
                <a16:creationId xmlns="" xmlns:a16="http://schemas.microsoft.com/office/drawing/2014/main" id="{05CFEDCC-BB1E-42B9-8AD1-A272B979842B}"/>
              </a:ext>
            </a:extLst>
          </p:cNvPr>
          <p:cNvSpPr/>
          <p:nvPr/>
        </p:nvSpPr>
        <p:spPr>
          <a:xfrm>
            <a:off x="3347864" y="2863475"/>
            <a:ext cx="5477446" cy="562649"/>
          </a:xfrm>
          <a:prstGeom prst="rect">
            <a:avLst/>
          </a:prstGeom>
          <a:noFill/>
        </p:spPr>
        <p:txBody>
          <a:bodyPr wrap="square" tIns="18000" bIns="18000" anchor="ctr" anchorCtr="0">
            <a:spAutoFit/>
          </a:bodyPr>
          <a:lstStyle/>
          <a:p>
            <a:pPr algn="r">
              <a:lnSpc>
                <a:spcPct val="90000"/>
              </a:lnSpc>
            </a:pPr>
            <a:r>
              <a:rPr lang="es-MX" sz="1000" dirty="0" smtClean="0">
                <a:solidFill>
                  <a:schemeClr val="tx2"/>
                </a:solidFill>
                <a:latin typeface="Montserrat ExtraBold" panose="00000900000000000000" pitchFamily="50" charset="0"/>
                <a:ea typeface="Tahoma" pitchFamily="34" charset="0"/>
                <a:cs typeface="Tahoma" pitchFamily="34" charset="0"/>
              </a:rPr>
              <a:t>Gráfico No. 2</a:t>
            </a:r>
          </a:p>
          <a:p>
            <a:pPr algn="r">
              <a:lnSpc>
                <a:spcPct val="90000"/>
              </a:lnSpc>
            </a:pPr>
            <a:r>
              <a:rPr lang="es-MX" sz="1000" b="1" dirty="0" smtClean="0">
                <a:latin typeface="Montserrat Medium" panose="00000600000000000000" pitchFamily="50" charset="0"/>
                <a:ea typeface="Tahoma" pitchFamily="34" charset="0"/>
                <a:cs typeface="Tahoma" pitchFamily="34" charset="0"/>
              </a:rPr>
              <a:t>San </a:t>
            </a:r>
            <a:r>
              <a:rPr lang="es-MX" sz="1000" b="1" dirty="0">
                <a:latin typeface="Montserrat Medium" panose="00000600000000000000" pitchFamily="50" charset="0"/>
                <a:ea typeface="Tahoma" pitchFamily="34" charset="0"/>
                <a:cs typeface="Tahoma" pitchFamily="34" charset="0"/>
              </a:rPr>
              <a:t>Luis Potosí</a:t>
            </a:r>
          </a:p>
          <a:p>
            <a:pPr algn="r">
              <a:lnSpc>
                <a:spcPct val="90000"/>
              </a:lnSpc>
            </a:pPr>
            <a:r>
              <a:rPr lang="es-MX" sz="1000" b="1" dirty="0">
                <a:latin typeface="Montserrat Medium" panose="00000600000000000000" pitchFamily="50" charset="0"/>
                <a:ea typeface="Tahoma" pitchFamily="34" charset="0"/>
                <a:cs typeface="Tahoma" pitchFamily="34" charset="0"/>
              </a:rPr>
              <a:t>Evolución de los trabajadores asegurados en el IMSS según sexo, </a:t>
            </a:r>
            <a:r>
              <a:rPr lang="es-MX" sz="1000" b="1" dirty="0" smtClean="0">
                <a:latin typeface="Montserrat Medium" panose="00000600000000000000" pitchFamily="50" charset="0"/>
                <a:ea typeface="Tahoma" pitchFamily="34" charset="0"/>
                <a:cs typeface="Tahoma" pitchFamily="34" charset="0"/>
              </a:rPr>
              <a:t>2015-2026 </a:t>
            </a:r>
            <a:r>
              <a:rPr lang="es-MX" sz="1000" b="1" baseline="30000" dirty="0">
                <a:latin typeface="Montserrat Medium" panose="00000600000000000000" pitchFamily="50" charset="0"/>
                <a:ea typeface="Tahoma" pitchFamily="34" charset="0"/>
                <a:cs typeface="Tahoma" pitchFamily="34" charset="0"/>
              </a:rPr>
              <a:t>1_/</a:t>
            </a:r>
          </a:p>
          <a:p>
            <a:pPr algn="r">
              <a:lnSpc>
                <a:spcPct val="90000"/>
              </a:lnSpc>
            </a:pPr>
            <a:r>
              <a:rPr lang="es-MX" sz="800" dirty="0">
                <a:latin typeface="Montserrat" panose="00000500000000000000" pitchFamily="50" charset="0"/>
                <a:ea typeface="Tahoma" pitchFamily="34" charset="0"/>
                <a:cs typeface="Tahoma" pitchFamily="34" charset="0"/>
              </a:rPr>
              <a:t>(Personas)</a:t>
            </a:r>
          </a:p>
        </p:txBody>
      </p:sp>
      <p:sp>
        <p:nvSpPr>
          <p:cNvPr id="32" name="Rectángulo 31"/>
          <p:cNvSpPr/>
          <p:nvPr/>
        </p:nvSpPr>
        <p:spPr>
          <a:xfrm>
            <a:off x="243105" y="123078"/>
            <a:ext cx="4572000" cy="618631"/>
          </a:xfrm>
          <a:prstGeom prst="rect">
            <a:avLst/>
          </a:prstGeom>
        </p:spPr>
        <p:txBody>
          <a:bodyPr>
            <a:spAutoFit/>
          </a:bodyPr>
          <a:lstStyle/>
          <a:p>
            <a:pPr>
              <a:lnSpc>
                <a:spcPct val="90000"/>
              </a:lnSpc>
            </a:pPr>
            <a:r>
              <a:rPr lang="es-MX" sz="1000" dirty="0" smtClean="0">
                <a:solidFill>
                  <a:schemeClr val="accent1"/>
                </a:solidFill>
                <a:latin typeface="Montserrat ExtraBold" panose="00000900000000000000" pitchFamily="50" charset="0"/>
                <a:ea typeface="Tahoma" pitchFamily="34" charset="0"/>
                <a:cs typeface="Tahoma" pitchFamily="34" charset="0"/>
              </a:rPr>
              <a:t>Cuadro No. 2</a:t>
            </a:r>
          </a:p>
          <a:p>
            <a:pPr>
              <a:lnSpc>
                <a:spcPct val="90000"/>
              </a:lnSpc>
            </a:pPr>
            <a:r>
              <a:rPr lang="es-MX" sz="1000" dirty="0" smtClean="0">
                <a:latin typeface="Montserrat Medium" panose="00000600000000000000" pitchFamily="50" charset="0"/>
                <a:ea typeface="Tahoma" pitchFamily="34" charset="0"/>
                <a:cs typeface="Tahoma" pitchFamily="34" charset="0"/>
              </a:rPr>
              <a:t>San </a:t>
            </a:r>
            <a:r>
              <a:rPr lang="es-MX" sz="1000" dirty="0">
                <a:latin typeface="Montserrat Medium" panose="00000600000000000000" pitchFamily="50" charset="0"/>
                <a:ea typeface="Tahoma" pitchFamily="34" charset="0"/>
                <a:cs typeface="Tahoma" pitchFamily="34" charset="0"/>
              </a:rPr>
              <a:t>Luis Potosí</a:t>
            </a:r>
          </a:p>
          <a:p>
            <a:pPr>
              <a:lnSpc>
                <a:spcPct val="90000"/>
              </a:lnSpc>
            </a:pPr>
            <a:r>
              <a:rPr lang="es-MX" sz="1000" dirty="0">
                <a:latin typeface="Montserrat Medium" panose="00000600000000000000" pitchFamily="50" charset="0"/>
                <a:ea typeface="Tahoma" pitchFamily="34" charset="0"/>
                <a:cs typeface="Tahoma" pitchFamily="34" charset="0"/>
              </a:rPr>
              <a:t>Trabajadores asegurados en el IMSS según sexo, </a:t>
            </a:r>
            <a:r>
              <a:rPr lang="es-MX" sz="1000" dirty="0" smtClean="0">
                <a:latin typeface="Montserrat Medium" panose="00000600000000000000" pitchFamily="50" charset="0"/>
                <a:ea typeface="Tahoma" pitchFamily="34" charset="0"/>
                <a:cs typeface="Tahoma" pitchFamily="34" charset="0"/>
              </a:rPr>
              <a:t>2015-2026 </a:t>
            </a:r>
            <a:r>
              <a:rPr lang="es-MX" sz="1000" baseline="30000" dirty="0">
                <a:latin typeface="Montserrat Medium" panose="00000600000000000000" pitchFamily="50" charset="0"/>
                <a:ea typeface="Tahoma" pitchFamily="34" charset="0"/>
                <a:cs typeface="Tahoma" pitchFamily="34" charset="0"/>
              </a:rPr>
              <a:t>1_/</a:t>
            </a:r>
          </a:p>
          <a:p>
            <a:pPr>
              <a:lnSpc>
                <a:spcPct val="90000"/>
              </a:lnSpc>
            </a:pPr>
            <a:r>
              <a:rPr lang="es-MX" sz="800" dirty="0" smtClean="0">
                <a:latin typeface="Montserrat" panose="00000500000000000000" pitchFamily="2" charset="0"/>
                <a:ea typeface="Tahoma" pitchFamily="34" charset="0"/>
                <a:cs typeface="Tahoma" pitchFamily="34" charset="0"/>
              </a:rPr>
              <a:t>(</a:t>
            </a:r>
            <a:r>
              <a:rPr lang="es-MX" sz="800" dirty="0">
                <a:latin typeface="Montserrat" panose="00000500000000000000" pitchFamily="2" charset="0"/>
                <a:ea typeface="Tahoma" pitchFamily="34" charset="0"/>
                <a:cs typeface="Tahoma" pitchFamily="34" charset="0"/>
              </a:rPr>
              <a:t>Personas)</a:t>
            </a:r>
          </a:p>
        </p:txBody>
      </p:sp>
      <p:sp>
        <p:nvSpPr>
          <p:cNvPr id="62" name="7 CuadroTexto">
            <a:extLst>
              <a:ext uri="{FF2B5EF4-FFF2-40B4-BE49-F238E27FC236}">
                <a16:creationId xmlns="" xmlns:a16="http://schemas.microsoft.com/office/drawing/2014/main" id="{505C52FD-3CEB-48B5-A35D-5A16B1B69153}"/>
              </a:ext>
            </a:extLst>
          </p:cNvPr>
          <p:cNvSpPr txBox="1"/>
          <p:nvPr/>
        </p:nvSpPr>
        <p:spPr>
          <a:xfrm>
            <a:off x="33428" y="2379359"/>
            <a:ext cx="8681904" cy="261610"/>
          </a:xfrm>
          <a:prstGeom prst="rect">
            <a:avLst/>
          </a:prstGeom>
          <a:noFill/>
        </p:spPr>
        <p:txBody>
          <a:bodyPr wrap="square" rtlCol="0">
            <a:spAutoFit/>
          </a:bodyPr>
          <a:lstStyle/>
          <a:p>
            <a:pPr algn="just"/>
            <a:r>
              <a:rPr lang="es-MX" sz="550" dirty="0">
                <a:latin typeface="Montserrat Light" panose="00000400000000000000" pitchFamily="2" charset="0"/>
                <a:ea typeface="Tahoma" pitchFamily="34" charset="0"/>
                <a:cs typeface="Tahoma" pitchFamily="34" charset="0"/>
              </a:rPr>
              <a:t>1_/ Incluye a los trabajadores permanentes y eventuales urbanos,  así como a los eventuales del campo.</a:t>
            </a:r>
          </a:p>
          <a:p>
            <a:pPr algn="just"/>
            <a:r>
              <a:rPr lang="es-MX" sz="550" dirty="0">
                <a:latin typeface="Montserrat Light" panose="00000400000000000000" pitchFamily="2" charset="0"/>
                <a:ea typeface="Tahoma" pitchFamily="34" charset="0"/>
                <a:cs typeface="Tahoma" pitchFamily="34" charset="0"/>
              </a:rPr>
              <a:t>Fuente: </a:t>
            </a:r>
            <a:r>
              <a:rPr lang="es-MX" sz="550" b="1" dirty="0">
                <a:latin typeface="Montserrat Light" panose="00000400000000000000" pitchFamily="2" charset="0"/>
                <a:ea typeface="Tahoma" pitchFamily="34" charset="0"/>
                <a:cs typeface="Tahoma" pitchFamily="34" charset="0"/>
              </a:rPr>
              <a:t> </a:t>
            </a:r>
            <a:r>
              <a:rPr lang="es-MX" sz="550" b="1" dirty="0">
                <a:latin typeface="Montserrat Light" panose="00000400000000000000" pitchFamily="2" charset="0"/>
                <a:ea typeface="Tahoma" pitchFamily="34" charset="0"/>
                <a:cs typeface="Tahoma" pitchFamily="34" charset="0"/>
                <a:hlinkClick r:id="rId4">
                  <a:extLst>
                    <a:ext uri="{A12FA001-AC4F-418D-AE19-62706E023703}">
                      <ahyp:hlinkClr xmlns="" xmlns:ahyp="http://schemas.microsoft.com/office/drawing/2018/hyperlinkcolor" val="tx"/>
                    </a:ext>
                  </a:extLst>
                </a:hlinkClick>
              </a:rPr>
              <a:t>Instituto Mexicano del Seguro Social. </a:t>
            </a:r>
            <a:r>
              <a:rPr lang="es-MX" sz="550" dirty="0">
                <a:latin typeface="Montserrat Light" panose="00000400000000000000" pitchFamily="2" charset="0"/>
                <a:ea typeface="Tahoma" pitchFamily="34" charset="0"/>
                <a:cs typeface="Tahoma" pitchFamily="34" charset="0"/>
                <a:hlinkClick r:id="rId4">
                  <a:extLst>
                    <a:ext uri="{A12FA001-AC4F-418D-AE19-62706E023703}">
                      <ahyp:hlinkClr xmlns="" xmlns:ahyp="http://schemas.microsoft.com/office/drawing/2018/hyperlinkcolor" val="tx"/>
                    </a:ext>
                  </a:extLst>
                </a:hlinkClick>
              </a:rPr>
              <a:t>Consulta dinámica de información. http://www.imss.gob.mx/conoce-al-imss/cubos.</a:t>
            </a:r>
            <a:r>
              <a:rPr lang="es-MX" sz="550" dirty="0">
                <a:latin typeface="Montserrat Light" panose="00000400000000000000" pitchFamily="2" charset="0"/>
                <a:ea typeface="Tahoma" pitchFamily="34" charset="0"/>
                <a:cs typeface="Tahoma" pitchFamily="34" charset="0"/>
              </a:rPr>
              <a:t> </a:t>
            </a:r>
            <a:r>
              <a:rPr lang="es-MX" sz="550" dirty="0" smtClean="0">
                <a:latin typeface="Montserrat Light" panose="00000400000000000000" pitchFamily="2" charset="0"/>
                <a:ea typeface="Tahoma" pitchFamily="34" charset="0"/>
                <a:cs typeface="Tahoma" pitchFamily="34" charset="0"/>
              </a:rPr>
              <a:t>Febrero de 2026.</a:t>
            </a:r>
            <a:endParaRPr lang="es-MX" sz="550" dirty="0">
              <a:latin typeface="Montserrat Light" panose="00000400000000000000" pitchFamily="2" charset="0"/>
              <a:ea typeface="Tahoma" pitchFamily="34" charset="0"/>
              <a:cs typeface="Tahoma" pitchFamily="34" charset="0"/>
            </a:endParaRPr>
          </a:p>
        </p:txBody>
      </p:sp>
      <p:sp>
        <p:nvSpPr>
          <p:cNvPr id="63" name="Rectángulo 62"/>
          <p:cNvSpPr/>
          <p:nvPr/>
        </p:nvSpPr>
        <p:spPr>
          <a:xfrm>
            <a:off x="111289" y="6089531"/>
            <a:ext cx="6323055" cy="261610"/>
          </a:xfrm>
          <a:prstGeom prst="rect">
            <a:avLst/>
          </a:prstGeom>
        </p:spPr>
        <p:txBody>
          <a:bodyPr wrap="square">
            <a:spAutoFit/>
          </a:bodyPr>
          <a:lstStyle/>
          <a:p>
            <a:r>
              <a:rPr lang="es-MX" sz="550" dirty="0">
                <a:latin typeface="Montserrat Light" panose="00000400000000000000" pitchFamily="2" charset="0"/>
                <a:ea typeface="Tahoma" pitchFamily="34" charset="0"/>
                <a:cs typeface="Tahoma" pitchFamily="34" charset="0"/>
              </a:rPr>
              <a:t>1_/ Incluye a los trabajadores permanentes y eventuales urbanos,  así como a los eventuales del campo.</a:t>
            </a:r>
          </a:p>
          <a:p>
            <a:pPr algn="just"/>
            <a:r>
              <a:rPr lang="es-MX" sz="550" dirty="0">
                <a:latin typeface="Montserrat Light" panose="00000400000000000000" pitchFamily="2" charset="0"/>
                <a:ea typeface="Tahoma" pitchFamily="34" charset="0"/>
                <a:cs typeface="Tahoma" pitchFamily="34" charset="0"/>
              </a:rPr>
              <a:t>Fuente: </a:t>
            </a:r>
            <a:r>
              <a:rPr lang="es-MX" sz="550" b="1" dirty="0">
                <a:latin typeface="Montserrat Light" panose="00000400000000000000" pitchFamily="2" charset="0"/>
                <a:ea typeface="Tahoma" pitchFamily="34" charset="0"/>
                <a:cs typeface="Tahoma" pitchFamily="34" charset="0"/>
              </a:rPr>
              <a:t> </a:t>
            </a:r>
            <a:r>
              <a:rPr lang="es-MX" sz="550" b="1" dirty="0">
                <a:latin typeface="Montserrat Light" panose="00000400000000000000" pitchFamily="2" charset="0"/>
                <a:ea typeface="Tahoma" pitchFamily="34" charset="0"/>
                <a:cs typeface="Tahoma" pitchFamily="34" charset="0"/>
                <a:hlinkClick r:id="rId4">
                  <a:extLst>
                    <a:ext uri="{A12FA001-AC4F-418D-AE19-62706E023703}">
                      <ahyp:hlinkClr xmlns:ahyp="http://schemas.microsoft.com/office/drawing/2018/hyperlinkcolor" xmlns="" xmlns:lc="http://schemas.openxmlformats.org/drawingml/2006/lockedCanvas" val="tx"/>
                    </a:ext>
                  </a:extLst>
                </a:hlinkClick>
              </a:rPr>
              <a:t>Instituto Mexicano del Seguro Social. </a:t>
            </a:r>
            <a:r>
              <a:rPr lang="es-MX" sz="550" dirty="0">
                <a:latin typeface="Montserrat Light" panose="00000400000000000000" pitchFamily="2" charset="0"/>
                <a:ea typeface="Tahoma" pitchFamily="34" charset="0"/>
                <a:cs typeface="Tahoma" pitchFamily="34" charset="0"/>
                <a:hlinkClick r:id="rId4">
                  <a:extLst>
                    <a:ext uri="{A12FA001-AC4F-418D-AE19-62706E023703}">
                      <ahyp:hlinkClr xmlns:ahyp="http://schemas.microsoft.com/office/drawing/2018/hyperlinkcolor" xmlns="" xmlns:lc="http://schemas.openxmlformats.org/drawingml/2006/lockedCanvas" val="tx"/>
                    </a:ext>
                  </a:extLst>
                </a:hlinkClick>
              </a:rPr>
              <a:t>Consulta dinámica de información. http://www.imss.gob.mx/conoce-al-imss/cubos.</a:t>
            </a:r>
            <a:r>
              <a:rPr lang="es-MX" sz="550" dirty="0">
                <a:latin typeface="Montserrat Light" panose="00000400000000000000" pitchFamily="2" charset="0"/>
                <a:ea typeface="Tahoma" pitchFamily="34" charset="0"/>
                <a:cs typeface="Tahoma" pitchFamily="34" charset="0"/>
              </a:rPr>
              <a:t> </a:t>
            </a:r>
            <a:r>
              <a:rPr lang="es-MX" sz="550" dirty="0" smtClean="0">
                <a:latin typeface="Montserrat Light" panose="00000400000000000000" pitchFamily="2" charset="0"/>
                <a:ea typeface="Tahoma" pitchFamily="34" charset="0"/>
                <a:cs typeface="Tahoma" pitchFamily="34" charset="0"/>
              </a:rPr>
              <a:t>Febrero de 2026.</a:t>
            </a:r>
            <a:endParaRPr lang="es-MX" sz="550" dirty="0">
              <a:latin typeface="Montserrat Light" panose="00000400000000000000" pitchFamily="2" charset="0"/>
            </a:endParaRPr>
          </a:p>
        </p:txBody>
      </p:sp>
      <p:grpSp>
        <p:nvGrpSpPr>
          <p:cNvPr id="80" name="Grupo 79"/>
          <p:cNvGrpSpPr/>
          <p:nvPr/>
        </p:nvGrpSpPr>
        <p:grpSpPr>
          <a:xfrm>
            <a:off x="107504" y="746170"/>
            <a:ext cx="4752000" cy="72001"/>
            <a:chOff x="279184" y="746170"/>
            <a:chExt cx="4752000" cy="72001"/>
          </a:xfrm>
        </p:grpSpPr>
        <p:cxnSp>
          <p:nvCxnSpPr>
            <p:cNvPr id="81" name="Conector recto 80"/>
            <p:cNvCxnSpPr/>
            <p:nvPr/>
          </p:nvCxnSpPr>
          <p:spPr>
            <a:xfrm>
              <a:off x="279184" y="746170"/>
              <a:ext cx="4752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82" name="Rectángulo 81"/>
            <p:cNvSpPr/>
            <p:nvPr/>
          </p:nvSpPr>
          <p:spPr>
            <a:xfrm>
              <a:off x="279184" y="746171"/>
              <a:ext cx="2610000" cy="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sp>
        <p:nvSpPr>
          <p:cNvPr id="86" name="Triángulo isósceles 85"/>
          <p:cNvSpPr/>
          <p:nvPr/>
        </p:nvSpPr>
        <p:spPr>
          <a:xfrm flipV="1">
            <a:off x="1293220" y="1263798"/>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7" name="Triángulo isósceles 86"/>
          <p:cNvSpPr/>
          <p:nvPr/>
        </p:nvSpPr>
        <p:spPr>
          <a:xfrm flipV="1">
            <a:off x="1904852" y="1263797"/>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8" name="Triángulo isósceles 87"/>
          <p:cNvSpPr/>
          <p:nvPr/>
        </p:nvSpPr>
        <p:spPr>
          <a:xfrm flipV="1">
            <a:off x="2514504" y="1263600"/>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9" name="Triángulo isósceles 88"/>
          <p:cNvSpPr/>
          <p:nvPr/>
        </p:nvSpPr>
        <p:spPr>
          <a:xfrm flipV="1">
            <a:off x="3124156" y="1263600"/>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0" name="Triángulo isósceles 89"/>
          <p:cNvSpPr/>
          <p:nvPr/>
        </p:nvSpPr>
        <p:spPr>
          <a:xfrm flipV="1">
            <a:off x="3730956" y="1263600"/>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2" name="Triángulo isósceles 91"/>
          <p:cNvSpPr/>
          <p:nvPr/>
        </p:nvSpPr>
        <p:spPr>
          <a:xfrm flipV="1">
            <a:off x="4340608" y="1263600"/>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3" name="Triángulo isósceles 92"/>
          <p:cNvSpPr/>
          <p:nvPr/>
        </p:nvSpPr>
        <p:spPr>
          <a:xfrm flipV="1">
            <a:off x="4939724" y="1263600"/>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4" name="Triángulo isósceles 93"/>
          <p:cNvSpPr/>
          <p:nvPr/>
        </p:nvSpPr>
        <p:spPr>
          <a:xfrm flipV="1">
            <a:off x="5564744" y="1263600"/>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5" name="Triángulo isósceles 94"/>
          <p:cNvSpPr/>
          <p:nvPr/>
        </p:nvSpPr>
        <p:spPr>
          <a:xfrm flipV="1">
            <a:off x="6171544" y="1263600"/>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6" name="Triángulo isósceles 95"/>
          <p:cNvSpPr/>
          <p:nvPr/>
        </p:nvSpPr>
        <p:spPr>
          <a:xfrm flipV="1">
            <a:off x="6781196" y="1263600"/>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9" name="Triángulo isósceles 98"/>
          <p:cNvSpPr/>
          <p:nvPr/>
        </p:nvSpPr>
        <p:spPr>
          <a:xfrm flipV="1">
            <a:off x="7387996" y="1263600"/>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8" name="Triángulo isósceles 107"/>
          <p:cNvSpPr/>
          <p:nvPr/>
        </p:nvSpPr>
        <p:spPr>
          <a:xfrm flipV="1">
            <a:off x="8002480" y="1263600"/>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9" name="Triángulo isósceles 108"/>
          <p:cNvSpPr/>
          <p:nvPr/>
        </p:nvSpPr>
        <p:spPr>
          <a:xfrm flipV="1">
            <a:off x="8604448" y="1263600"/>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nvGrpSpPr>
          <p:cNvPr id="120" name="Grupo 119"/>
          <p:cNvGrpSpPr/>
          <p:nvPr/>
        </p:nvGrpSpPr>
        <p:grpSpPr>
          <a:xfrm flipH="1">
            <a:off x="4197334" y="3429007"/>
            <a:ext cx="4752000" cy="72001"/>
            <a:chOff x="279184" y="746170"/>
            <a:chExt cx="4752000" cy="72001"/>
          </a:xfrm>
        </p:grpSpPr>
        <p:cxnSp>
          <p:nvCxnSpPr>
            <p:cNvPr id="121" name="Conector recto 120"/>
            <p:cNvCxnSpPr/>
            <p:nvPr/>
          </p:nvCxnSpPr>
          <p:spPr>
            <a:xfrm>
              <a:off x="279184" y="746170"/>
              <a:ext cx="475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2" name="Rectángulo 121"/>
            <p:cNvSpPr/>
            <p:nvPr/>
          </p:nvSpPr>
          <p:spPr>
            <a:xfrm>
              <a:off x="279184" y="746171"/>
              <a:ext cx="2610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4" name="Grupo 3"/>
          <p:cNvGrpSpPr/>
          <p:nvPr/>
        </p:nvGrpSpPr>
        <p:grpSpPr>
          <a:xfrm>
            <a:off x="8373056" y="5135179"/>
            <a:ext cx="324000" cy="324000"/>
            <a:chOff x="8539689" y="5104443"/>
            <a:chExt cx="324000" cy="324000"/>
          </a:xfrm>
        </p:grpSpPr>
        <p:sp>
          <p:nvSpPr>
            <p:cNvPr id="124" name="Elipse 123"/>
            <p:cNvSpPr/>
            <p:nvPr/>
          </p:nvSpPr>
          <p:spPr>
            <a:xfrm>
              <a:off x="8539689" y="5104443"/>
              <a:ext cx="324000" cy="324000"/>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1" name="Imagen 10"/>
            <p:cNvPicPr>
              <a:picLocks noChangeAspect="1"/>
            </p:cNvPicPr>
            <p:nvPr/>
          </p:nvPicPr>
          <p:blipFill>
            <a:blip r:embed="rId5"/>
            <a:stretch>
              <a:fillRect/>
            </a:stretch>
          </p:blipFill>
          <p:spPr>
            <a:xfrm>
              <a:off x="8630086" y="5122443"/>
              <a:ext cx="157861" cy="288000"/>
            </a:xfrm>
            <a:prstGeom prst="rect">
              <a:avLst/>
            </a:prstGeom>
          </p:spPr>
        </p:pic>
      </p:grpSp>
      <p:grpSp>
        <p:nvGrpSpPr>
          <p:cNvPr id="2" name="Grupo 1"/>
          <p:cNvGrpSpPr/>
          <p:nvPr/>
        </p:nvGrpSpPr>
        <p:grpSpPr>
          <a:xfrm>
            <a:off x="8380942" y="3789040"/>
            <a:ext cx="324000" cy="324000"/>
            <a:chOff x="8503886" y="3736411"/>
            <a:chExt cx="324000" cy="324000"/>
          </a:xfrm>
        </p:grpSpPr>
        <p:sp>
          <p:nvSpPr>
            <p:cNvPr id="5" name="Elipse 4"/>
            <p:cNvSpPr/>
            <p:nvPr/>
          </p:nvSpPr>
          <p:spPr>
            <a:xfrm>
              <a:off x="8503886" y="3736411"/>
              <a:ext cx="324000" cy="324000"/>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7" name="Imagen 16"/>
            <p:cNvPicPr>
              <a:picLocks noChangeAspect="1"/>
            </p:cNvPicPr>
            <p:nvPr/>
          </p:nvPicPr>
          <p:blipFill>
            <a:blip r:embed="rId6"/>
            <a:stretch>
              <a:fillRect/>
            </a:stretch>
          </p:blipFill>
          <p:spPr>
            <a:xfrm>
              <a:off x="8612006" y="3763543"/>
              <a:ext cx="107759" cy="288000"/>
            </a:xfrm>
            <a:prstGeom prst="rect">
              <a:avLst/>
            </a:prstGeom>
          </p:spPr>
        </p:pic>
      </p:grpSp>
      <p:grpSp>
        <p:nvGrpSpPr>
          <p:cNvPr id="3" name="Grupo 2"/>
          <p:cNvGrpSpPr/>
          <p:nvPr/>
        </p:nvGrpSpPr>
        <p:grpSpPr>
          <a:xfrm>
            <a:off x="8367060" y="4267633"/>
            <a:ext cx="324000" cy="324000"/>
            <a:chOff x="8503885" y="4182152"/>
            <a:chExt cx="324000" cy="324000"/>
          </a:xfrm>
        </p:grpSpPr>
        <p:sp>
          <p:nvSpPr>
            <p:cNvPr id="123" name="Elipse 122"/>
            <p:cNvSpPr/>
            <p:nvPr/>
          </p:nvSpPr>
          <p:spPr>
            <a:xfrm>
              <a:off x="8503885" y="4182152"/>
              <a:ext cx="324000" cy="324000"/>
            </a:xfrm>
            <a:prstGeom prst="ellipse">
              <a:avLst/>
            </a:prstGeom>
            <a:solidFill>
              <a:schemeClr val="bg1"/>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23" name="Imagen 22"/>
            <p:cNvPicPr>
              <a:picLocks noChangeAspect="1"/>
            </p:cNvPicPr>
            <p:nvPr/>
          </p:nvPicPr>
          <p:blipFill>
            <a:blip r:embed="rId7"/>
            <a:stretch>
              <a:fillRect/>
            </a:stretch>
          </p:blipFill>
          <p:spPr>
            <a:xfrm>
              <a:off x="8607382" y="4202869"/>
              <a:ext cx="136884" cy="288000"/>
            </a:xfrm>
            <a:prstGeom prst="rect">
              <a:avLst/>
            </a:prstGeom>
          </p:spPr>
        </p:pic>
      </p:grpSp>
      <p:sp>
        <p:nvSpPr>
          <p:cNvPr id="125" name="CuadroTexto 124"/>
          <p:cNvSpPr txBox="1"/>
          <p:nvPr/>
        </p:nvSpPr>
        <p:spPr>
          <a:xfrm>
            <a:off x="8630086" y="6406015"/>
            <a:ext cx="252000" cy="246221"/>
          </a:xfrm>
          <a:prstGeom prst="rect">
            <a:avLst/>
          </a:prstGeom>
          <a:noFill/>
        </p:spPr>
        <p:txBody>
          <a:bodyPr wrap="square" lIns="0" rIns="0" rtlCol="0">
            <a:spAutoFit/>
          </a:bodyPr>
          <a:lstStyle/>
          <a:p>
            <a:pPr algn="ctr"/>
            <a:r>
              <a:rPr lang="es-MX" sz="1000" dirty="0" smtClean="0">
                <a:latin typeface="Montserrat ExtraLight" panose="00000300000000000000" pitchFamily="50" charset="0"/>
              </a:rPr>
              <a:t>05</a:t>
            </a:r>
            <a:endParaRPr lang="es-MX" sz="1000" dirty="0">
              <a:latin typeface="Montserrat ExtraLight" panose="00000300000000000000" pitchFamily="50" charset="0"/>
            </a:endParaRPr>
          </a:p>
        </p:txBody>
      </p:sp>
    </p:spTree>
    <p:extLst>
      <p:ext uri="{BB962C8B-B14F-4D97-AF65-F5344CB8AC3E}">
        <p14:creationId xmlns:p14="http://schemas.microsoft.com/office/powerpoint/2010/main" val="1371497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32 CuadroTexto">
            <a:extLst>
              <a:ext uri="{FF2B5EF4-FFF2-40B4-BE49-F238E27FC236}">
                <a16:creationId xmlns="" xmlns:a16="http://schemas.microsoft.com/office/drawing/2014/main" id="{776C02F6-4C85-489B-99BE-1914DFD6FDA4}"/>
              </a:ext>
            </a:extLst>
          </p:cNvPr>
          <p:cNvSpPr txBox="1"/>
          <p:nvPr/>
        </p:nvSpPr>
        <p:spPr>
          <a:xfrm>
            <a:off x="971600" y="5734610"/>
            <a:ext cx="5960420" cy="261610"/>
          </a:xfrm>
          <a:prstGeom prst="rect">
            <a:avLst/>
          </a:prstGeom>
          <a:noFill/>
        </p:spPr>
        <p:txBody>
          <a:bodyPr wrap="square" rtlCol="0">
            <a:spAutoFit/>
          </a:bodyPr>
          <a:lstStyle/>
          <a:p>
            <a:r>
              <a:rPr lang="es-MX" sz="550" dirty="0" smtClean="0">
                <a:latin typeface="Montserrat Light" panose="00000400000000000000" pitchFamily="2" charset="0"/>
                <a:ea typeface="Tahoma" pitchFamily="34" charset="0"/>
                <a:cs typeface="Tahoma" pitchFamily="34" charset="0"/>
              </a:rPr>
              <a:t>N.S.: No significativo.</a:t>
            </a:r>
          </a:p>
          <a:p>
            <a:r>
              <a:rPr lang="es-MX" sz="550" dirty="0" smtClean="0">
                <a:latin typeface="Montserrat Light" panose="00000400000000000000" pitchFamily="2" charset="0"/>
                <a:ea typeface="Tahoma" pitchFamily="34" charset="0"/>
                <a:cs typeface="Tahoma" pitchFamily="34" charset="0"/>
              </a:rPr>
              <a:t>Fuente</a:t>
            </a:r>
            <a:r>
              <a:rPr lang="es-MX" sz="550" dirty="0">
                <a:latin typeface="Montserrat Light" panose="00000400000000000000" pitchFamily="2" charset="0"/>
                <a:ea typeface="Tahoma" pitchFamily="34" charset="0"/>
                <a:cs typeface="Tahoma" pitchFamily="34" charset="0"/>
              </a:rPr>
              <a:t>: </a:t>
            </a:r>
            <a:r>
              <a:rPr lang="es-MX" sz="550" b="1" dirty="0">
                <a:latin typeface="Montserrat Light" panose="00000400000000000000" pitchFamily="2" charset="0"/>
                <a:ea typeface="Tahoma" pitchFamily="34" charset="0"/>
                <a:cs typeface="Tahoma" pitchFamily="34" charset="0"/>
              </a:rPr>
              <a:t>Elaboración propia con base en datos del Instituto Mexicano del Seguro Social. </a:t>
            </a:r>
            <a:r>
              <a:rPr lang="es-MX" sz="550" dirty="0" smtClean="0">
                <a:latin typeface="Montserrat Light" panose="00000400000000000000" pitchFamily="2" charset="0"/>
                <a:ea typeface="Tahoma" pitchFamily="34" charset="0"/>
                <a:cs typeface="Tahoma" pitchFamily="34" charset="0"/>
              </a:rPr>
              <a:t>Febrero de 2026.</a:t>
            </a:r>
            <a:endParaRPr lang="es-MX" sz="550" dirty="0">
              <a:latin typeface="Montserrat Light" panose="00000400000000000000" pitchFamily="2" charset="0"/>
              <a:ea typeface="Tahoma" pitchFamily="34" charset="0"/>
              <a:cs typeface="Tahoma" pitchFamily="34" charset="0"/>
            </a:endParaRPr>
          </a:p>
        </p:txBody>
      </p:sp>
      <p:graphicFrame>
        <p:nvGraphicFramePr>
          <p:cNvPr id="6" name="Gráfico 5"/>
          <p:cNvGraphicFramePr/>
          <p:nvPr>
            <p:extLst>
              <p:ext uri="{D42A27DB-BD31-4B8C-83A1-F6EECF244321}">
                <p14:modId xmlns:p14="http://schemas.microsoft.com/office/powerpoint/2010/main" val="2954309544"/>
              </p:ext>
            </p:extLst>
          </p:nvPr>
        </p:nvGraphicFramePr>
        <p:xfrm>
          <a:off x="1475656" y="1515802"/>
          <a:ext cx="7309904" cy="410445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Gráfico 26"/>
          <p:cNvGraphicFramePr/>
          <p:nvPr>
            <p:extLst>
              <p:ext uri="{D42A27DB-BD31-4B8C-83A1-F6EECF244321}">
                <p14:modId xmlns:p14="http://schemas.microsoft.com/office/powerpoint/2010/main" val="2405222547"/>
              </p:ext>
            </p:extLst>
          </p:nvPr>
        </p:nvGraphicFramePr>
        <p:xfrm>
          <a:off x="2860126" y="2044765"/>
          <a:ext cx="4579635" cy="3046531"/>
        </p:xfrm>
        <a:graphic>
          <a:graphicData uri="http://schemas.openxmlformats.org/drawingml/2006/chart">
            <c:chart xmlns:c="http://schemas.openxmlformats.org/drawingml/2006/chart" xmlns:r="http://schemas.openxmlformats.org/officeDocument/2006/relationships" r:id="rId4"/>
          </a:graphicData>
        </a:graphic>
      </p:graphicFrame>
      <p:pic>
        <p:nvPicPr>
          <p:cNvPr id="14" name="Imagen 13"/>
          <p:cNvPicPr>
            <a:picLocks noChangeAspect="1"/>
          </p:cNvPicPr>
          <p:nvPr/>
        </p:nvPicPr>
        <p:blipFill>
          <a:blip r:embed="rId5"/>
          <a:stretch>
            <a:fillRect/>
          </a:stretch>
        </p:blipFill>
        <p:spPr>
          <a:xfrm>
            <a:off x="1935881" y="3035176"/>
            <a:ext cx="877900" cy="1109568"/>
          </a:xfrm>
          <a:prstGeom prst="rect">
            <a:avLst/>
          </a:prstGeom>
        </p:spPr>
      </p:pic>
      <p:sp>
        <p:nvSpPr>
          <p:cNvPr id="33" name="CuadroTexto 32"/>
          <p:cNvSpPr txBox="1"/>
          <p:nvPr/>
        </p:nvSpPr>
        <p:spPr>
          <a:xfrm>
            <a:off x="4766279" y="2739975"/>
            <a:ext cx="1224136" cy="369332"/>
          </a:xfrm>
          <a:prstGeom prst="rect">
            <a:avLst/>
          </a:prstGeom>
          <a:noFill/>
        </p:spPr>
        <p:txBody>
          <a:bodyPr wrap="square" rtlCol="0">
            <a:spAutoFit/>
          </a:bodyPr>
          <a:lstStyle/>
          <a:p>
            <a:pPr algn="ctr"/>
            <a:r>
              <a:rPr lang="es-MX" b="1" dirty="0" smtClean="0">
                <a:solidFill>
                  <a:schemeClr val="bg1"/>
                </a:solidFill>
                <a:latin typeface="Montserrat SemiBold" panose="00000700000000000000" pitchFamily="2" charset="0"/>
              </a:rPr>
              <a:t>Mujeres </a:t>
            </a:r>
            <a:endParaRPr lang="es-MX" b="1" dirty="0">
              <a:solidFill>
                <a:schemeClr val="bg1"/>
              </a:solidFill>
              <a:latin typeface="Montserrat SemiBold" panose="00000700000000000000" pitchFamily="2" charset="0"/>
            </a:endParaRPr>
          </a:p>
        </p:txBody>
      </p:sp>
      <p:sp>
        <p:nvSpPr>
          <p:cNvPr id="43" name="8 Rectángulo">
            <a:extLst>
              <a:ext uri="{FF2B5EF4-FFF2-40B4-BE49-F238E27FC236}">
                <a16:creationId xmlns="" xmlns:a16="http://schemas.microsoft.com/office/drawing/2014/main" id="{05CFEDCC-BB1E-42B9-8AD1-A272B979842B}"/>
              </a:ext>
            </a:extLst>
          </p:cNvPr>
          <p:cNvSpPr/>
          <p:nvPr/>
        </p:nvSpPr>
        <p:spPr>
          <a:xfrm>
            <a:off x="2683864" y="499343"/>
            <a:ext cx="5477446" cy="701149"/>
          </a:xfrm>
          <a:prstGeom prst="rect">
            <a:avLst/>
          </a:prstGeom>
          <a:noFill/>
        </p:spPr>
        <p:txBody>
          <a:bodyPr wrap="square" tIns="18000" bIns="18000" anchor="ctr" anchorCtr="0">
            <a:spAutoFit/>
          </a:bodyPr>
          <a:lstStyle/>
          <a:p>
            <a:pPr algn="r">
              <a:lnSpc>
                <a:spcPct val="90000"/>
              </a:lnSpc>
            </a:pPr>
            <a:r>
              <a:rPr lang="es-MX" sz="1000" dirty="0" smtClean="0">
                <a:solidFill>
                  <a:schemeClr val="tx2"/>
                </a:solidFill>
                <a:latin typeface="Montserrat ExtraBold" panose="00000900000000000000" pitchFamily="50" charset="0"/>
                <a:ea typeface="Tahoma" pitchFamily="34" charset="0"/>
                <a:cs typeface="Tahoma" pitchFamily="34" charset="0"/>
              </a:rPr>
              <a:t>Gráfico No. 3</a:t>
            </a:r>
          </a:p>
          <a:p>
            <a:pPr algn="r">
              <a:lnSpc>
                <a:spcPct val="90000"/>
              </a:lnSpc>
            </a:pPr>
            <a:r>
              <a:rPr lang="es-MX" sz="1000" b="1" dirty="0" smtClean="0">
                <a:latin typeface="Montserrat Medium" panose="00000600000000000000" pitchFamily="50" charset="0"/>
                <a:ea typeface="Tahoma" pitchFamily="34" charset="0"/>
                <a:cs typeface="Tahoma" pitchFamily="34" charset="0"/>
              </a:rPr>
              <a:t>San </a:t>
            </a:r>
            <a:r>
              <a:rPr lang="es-MX" sz="1000" b="1" dirty="0">
                <a:latin typeface="Montserrat Medium" panose="00000600000000000000" pitchFamily="50" charset="0"/>
                <a:ea typeface="Tahoma" pitchFamily="34" charset="0"/>
                <a:cs typeface="Tahoma" pitchFamily="34" charset="0"/>
              </a:rPr>
              <a:t>Luis Potosí</a:t>
            </a:r>
          </a:p>
          <a:p>
            <a:pPr algn="r">
              <a:lnSpc>
                <a:spcPct val="90000"/>
              </a:lnSpc>
            </a:pPr>
            <a:r>
              <a:rPr lang="es-MX" sz="1000" b="1" dirty="0">
                <a:latin typeface="Montserrat Medium" panose="00000600000000000000" pitchFamily="50" charset="0"/>
                <a:ea typeface="Tahoma" pitchFamily="34" charset="0"/>
                <a:cs typeface="Tahoma" pitchFamily="34" charset="0"/>
              </a:rPr>
              <a:t>Trabajadores asegurados en el IMSS, según sexo</a:t>
            </a:r>
          </a:p>
          <a:p>
            <a:pPr algn="r">
              <a:lnSpc>
                <a:spcPct val="90000"/>
              </a:lnSpc>
            </a:pPr>
            <a:r>
              <a:rPr lang="es-MX" sz="1000" b="1" dirty="0" smtClean="0">
                <a:latin typeface="Montserrat Medium" panose="00000600000000000000" pitchFamily="50" charset="0"/>
                <a:ea typeface="Tahoma" pitchFamily="34" charset="0"/>
                <a:cs typeface="Tahoma" pitchFamily="34" charset="0"/>
              </a:rPr>
              <a:t>Enero 2026 </a:t>
            </a:r>
            <a:endParaRPr lang="es-MX" sz="1000" b="1" dirty="0">
              <a:latin typeface="Montserrat Medium" panose="00000600000000000000" pitchFamily="50" charset="0"/>
              <a:ea typeface="Tahoma" pitchFamily="34" charset="0"/>
              <a:cs typeface="Tahoma" pitchFamily="34" charset="0"/>
            </a:endParaRPr>
          </a:p>
          <a:p>
            <a:pPr algn="r">
              <a:lnSpc>
                <a:spcPct val="90000"/>
              </a:lnSpc>
            </a:pPr>
            <a:r>
              <a:rPr lang="es-MX" sz="800" dirty="0" smtClean="0">
                <a:latin typeface="Montserrat" panose="00000500000000000000" pitchFamily="2" charset="0"/>
                <a:ea typeface="Tahoma" pitchFamily="34" charset="0"/>
                <a:cs typeface="Tahoma" pitchFamily="34" charset="0"/>
              </a:rPr>
              <a:t>(Participación)</a:t>
            </a:r>
            <a:endParaRPr lang="es-MX" sz="800" dirty="0">
              <a:latin typeface="Montserrat" panose="00000500000000000000" pitchFamily="2" charset="0"/>
              <a:ea typeface="Tahoma" pitchFamily="34" charset="0"/>
              <a:cs typeface="Tahoma" pitchFamily="34" charset="0"/>
            </a:endParaRPr>
          </a:p>
        </p:txBody>
      </p:sp>
      <p:graphicFrame>
        <p:nvGraphicFramePr>
          <p:cNvPr id="24" name="Gráfico 23"/>
          <p:cNvGraphicFramePr/>
          <p:nvPr>
            <p:extLst>
              <p:ext uri="{D42A27DB-BD31-4B8C-83A1-F6EECF244321}">
                <p14:modId xmlns:p14="http://schemas.microsoft.com/office/powerpoint/2010/main" val="2318719399"/>
              </p:ext>
            </p:extLst>
          </p:nvPr>
        </p:nvGraphicFramePr>
        <p:xfrm>
          <a:off x="3615214" y="2668864"/>
          <a:ext cx="3069458" cy="2270182"/>
        </p:xfrm>
        <a:graphic>
          <a:graphicData uri="http://schemas.openxmlformats.org/drawingml/2006/chart">
            <c:chart xmlns:c="http://schemas.openxmlformats.org/drawingml/2006/chart" xmlns:r="http://schemas.openxmlformats.org/officeDocument/2006/relationships" r:id="rId6"/>
          </a:graphicData>
        </a:graphic>
      </p:graphicFrame>
      <p:grpSp>
        <p:nvGrpSpPr>
          <p:cNvPr id="32" name="Grupo 31"/>
          <p:cNvGrpSpPr/>
          <p:nvPr/>
        </p:nvGrpSpPr>
        <p:grpSpPr>
          <a:xfrm flipH="1">
            <a:off x="3477586" y="1230284"/>
            <a:ext cx="4752000" cy="72001"/>
            <a:chOff x="279184" y="746170"/>
            <a:chExt cx="4752000" cy="72001"/>
          </a:xfrm>
        </p:grpSpPr>
        <p:cxnSp>
          <p:nvCxnSpPr>
            <p:cNvPr id="34" name="Conector recto 33"/>
            <p:cNvCxnSpPr/>
            <p:nvPr/>
          </p:nvCxnSpPr>
          <p:spPr>
            <a:xfrm>
              <a:off x="279184" y="746170"/>
              <a:ext cx="475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Rectángulo 34"/>
            <p:cNvSpPr/>
            <p:nvPr/>
          </p:nvSpPr>
          <p:spPr>
            <a:xfrm>
              <a:off x="279184" y="746171"/>
              <a:ext cx="2610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sp>
        <p:nvSpPr>
          <p:cNvPr id="38" name="CuadroTexto 37"/>
          <p:cNvSpPr txBox="1"/>
          <p:nvPr/>
        </p:nvSpPr>
        <p:spPr>
          <a:xfrm>
            <a:off x="8630086" y="6406015"/>
            <a:ext cx="252000" cy="246221"/>
          </a:xfrm>
          <a:prstGeom prst="rect">
            <a:avLst/>
          </a:prstGeom>
          <a:noFill/>
        </p:spPr>
        <p:txBody>
          <a:bodyPr wrap="square" lIns="0" rIns="0" rtlCol="0">
            <a:spAutoFit/>
          </a:bodyPr>
          <a:lstStyle/>
          <a:p>
            <a:pPr algn="ctr"/>
            <a:r>
              <a:rPr lang="es-MX" sz="1000" dirty="0" smtClean="0">
                <a:solidFill>
                  <a:schemeClr val="bg1"/>
                </a:solidFill>
                <a:latin typeface="Montserrat ExtraLight" panose="00000300000000000000" pitchFamily="50" charset="0"/>
              </a:rPr>
              <a:t>06</a:t>
            </a:r>
            <a:endParaRPr lang="es-MX" sz="1000" dirty="0">
              <a:solidFill>
                <a:schemeClr val="bg1"/>
              </a:solidFill>
              <a:latin typeface="Montserrat ExtraLight" panose="00000300000000000000" pitchFamily="50" charset="0"/>
            </a:endParaRPr>
          </a:p>
        </p:txBody>
      </p:sp>
      <p:grpSp>
        <p:nvGrpSpPr>
          <p:cNvPr id="10" name="Grupo 9"/>
          <p:cNvGrpSpPr/>
          <p:nvPr/>
        </p:nvGrpSpPr>
        <p:grpSpPr>
          <a:xfrm>
            <a:off x="3081918" y="1857479"/>
            <a:ext cx="794442" cy="374571"/>
            <a:chOff x="2700236" y="1800645"/>
            <a:chExt cx="794442" cy="374571"/>
          </a:xfrm>
        </p:grpSpPr>
        <p:sp>
          <p:nvSpPr>
            <p:cNvPr id="17" name="CuadroTexto 16"/>
            <p:cNvSpPr txBox="1"/>
            <p:nvPr/>
          </p:nvSpPr>
          <p:spPr>
            <a:xfrm>
              <a:off x="2700236" y="1800645"/>
              <a:ext cx="706730" cy="374571"/>
            </a:xfrm>
            <a:prstGeom prst="roundRect">
              <a:avLst/>
            </a:prstGeom>
            <a:solidFill>
              <a:schemeClr val="accent1"/>
            </a:solidFill>
          </p:spPr>
          <p:txBody>
            <a:bodyPr wrap="square" lIns="0" tIns="0" rIns="0" bIns="0" rtlCol="0">
              <a:spAutoFit/>
            </a:bodyPr>
            <a:lstStyle/>
            <a:p>
              <a:pPr algn="ctr"/>
              <a:r>
                <a:rPr lang="es-MX" sz="2200" b="1" dirty="0" smtClean="0">
                  <a:solidFill>
                    <a:schemeClr val="bg1"/>
                  </a:solidFill>
                  <a:latin typeface="Montserrat SemiBold" panose="00000700000000000000" pitchFamily="2" charset="0"/>
                </a:rPr>
                <a:t>60%</a:t>
              </a:r>
              <a:endParaRPr lang="es-MX" sz="2200" b="1" dirty="0">
                <a:solidFill>
                  <a:schemeClr val="bg1"/>
                </a:solidFill>
                <a:latin typeface="Montserrat SemiBold" panose="00000700000000000000" pitchFamily="2" charset="0"/>
              </a:endParaRPr>
            </a:p>
          </p:txBody>
        </p:sp>
        <p:sp>
          <p:nvSpPr>
            <p:cNvPr id="9" name="Triángulo isósceles 8"/>
            <p:cNvSpPr/>
            <p:nvPr/>
          </p:nvSpPr>
          <p:spPr>
            <a:xfrm rot="5400000">
              <a:off x="3377981" y="1947953"/>
              <a:ext cx="142123" cy="9127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50" name="Grupo 49"/>
          <p:cNvGrpSpPr/>
          <p:nvPr/>
        </p:nvGrpSpPr>
        <p:grpSpPr>
          <a:xfrm>
            <a:off x="3382082" y="2426885"/>
            <a:ext cx="794442" cy="374571"/>
            <a:chOff x="2700236" y="1800645"/>
            <a:chExt cx="794442" cy="374571"/>
          </a:xfrm>
          <a:solidFill>
            <a:schemeClr val="accent2">
              <a:lumMod val="60000"/>
              <a:lumOff val="40000"/>
            </a:schemeClr>
          </a:solidFill>
        </p:grpSpPr>
        <p:sp>
          <p:nvSpPr>
            <p:cNvPr id="51" name="CuadroTexto 50"/>
            <p:cNvSpPr txBox="1"/>
            <p:nvPr/>
          </p:nvSpPr>
          <p:spPr>
            <a:xfrm>
              <a:off x="2700236" y="1800645"/>
              <a:ext cx="706730" cy="374571"/>
            </a:xfrm>
            <a:prstGeom prst="roundRect">
              <a:avLst/>
            </a:prstGeom>
            <a:grpFill/>
          </p:spPr>
          <p:txBody>
            <a:bodyPr wrap="square" lIns="0" tIns="0" rIns="0" bIns="0" rtlCol="0">
              <a:spAutoFit/>
            </a:bodyPr>
            <a:lstStyle/>
            <a:p>
              <a:pPr algn="ctr"/>
              <a:r>
                <a:rPr lang="es-MX" sz="2200" b="1" dirty="0">
                  <a:solidFill>
                    <a:schemeClr val="bg1"/>
                  </a:solidFill>
                  <a:latin typeface="Montserrat SemiBold" panose="00000700000000000000" pitchFamily="2" charset="0"/>
                </a:rPr>
                <a:t>4</a:t>
              </a:r>
              <a:r>
                <a:rPr lang="es-MX" sz="2200" b="1" dirty="0" smtClean="0">
                  <a:solidFill>
                    <a:schemeClr val="bg1"/>
                  </a:solidFill>
                  <a:latin typeface="Montserrat SemiBold" panose="00000700000000000000" pitchFamily="2" charset="0"/>
                </a:rPr>
                <a:t>0%</a:t>
              </a:r>
              <a:endParaRPr lang="es-MX" sz="2200" b="1" dirty="0">
                <a:solidFill>
                  <a:schemeClr val="bg1"/>
                </a:solidFill>
                <a:latin typeface="Montserrat SemiBold" panose="00000700000000000000" pitchFamily="2" charset="0"/>
              </a:endParaRPr>
            </a:p>
          </p:txBody>
        </p:sp>
        <p:sp>
          <p:nvSpPr>
            <p:cNvPr id="52" name="Triángulo isósceles 51"/>
            <p:cNvSpPr/>
            <p:nvPr/>
          </p:nvSpPr>
          <p:spPr>
            <a:xfrm rot="5400000">
              <a:off x="3377981" y="1947953"/>
              <a:ext cx="142123" cy="9127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53" name="Grupo 52"/>
          <p:cNvGrpSpPr/>
          <p:nvPr/>
        </p:nvGrpSpPr>
        <p:grpSpPr>
          <a:xfrm>
            <a:off x="3676823" y="2968837"/>
            <a:ext cx="794442" cy="374571"/>
            <a:chOff x="2700236" y="1800645"/>
            <a:chExt cx="794442" cy="374571"/>
          </a:xfrm>
          <a:solidFill>
            <a:schemeClr val="accent3"/>
          </a:solidFill>
        </p:grpSpPr>
        <p:sp>
          <p:nvSpPr>
            <p:cNvPr id="54" name="CuadroTexto 53"/>
            <p:cNvSpPr txBox="1"/>
            <p:nvPr/>
          </p:nvSpPr>
          <p:spPr>
            <a:xfrm>
              <a:off x="2700236" y="1800645"/>
              <a:ext cx="706730" cy="374571"/>
            </a:xfrm>
            <a:prstGeom prst="roundRect">
              <a:avLst/>
            </a:prstGeom>
            <a:grpFill/>
          </p:spPr>
          <p:txBody>
            <a:bodyPr wrap="square" lIns="0" tIns="0" rIns="0" bIns="0" rtlCol="0">
              <a:spAutoFit/>
            </a:bodyPr>
            <a:lstStyle/>
            <a:p>
              <a:pPr algn="ctr"/>
              <a:r>
                <a:rPr lang="es-MX" sz="2200" b="1" dirty="0" smtClean="0">
                  <a:solidFill>
                    <a:schemeClr val="bg1"/>
                  </a:solidFill>
                  <a:latin typeface="Montserrat SemiBold" panose="00000700000000000000" pitchFamily="2" charset="0"/>
                </a:rPr>
                <a:t>N.S.</a:t>
              </a:r>
              <a:endParaRPr lang="es-MX" sz="2200" b="1" dirty="0">
                <a:solidFill>
                  <a:schemeClr val="bg1"/>
                </a:solidFill>
                <a:latin typeface="Montserrat SemiBold" panose="00000700000000000000" pitchFamily="2" charset="0"/>
              </a:endParaRPr>
            </a:p>
          </p:txBody>
        </p:sp>
        <p:sp>
          <p:nvSpPr>
            <p:cNvPr id="55" name="Triángulo isósceles 54"/>
            <p:cNvSpPr/>
            <p:nvPr/>
          </p:nvSpPr>
          <p:spPr>
            <a:xfrm rot="5400000">
              <a:off x="3377981" y="1947953"/>
              <a:ext cx="142123" cy="9127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pic>
        <p:nvPicPr>
          <p:cNvPr id="56" name="Imagen 55"/>
          <p:cNvPicPr>
            <a:picLocks noChangeAspect="1"/>
          </p:cNvPicPr>
          <p:nvPr/>
        </p:nvPicPr>
        <p:blipFill>
          <a:blip r:embed="rId7"/>
          <a:stretch>
            <a:fillRect/>
          </a:stretch>
        </p:blipFill>
        <p:spPr>
          <a:xfrm>
            <a:off x="3436591" y="2994546"/>
            <a:ext cx="217060" cy="396000"/>
          </a:xfrm>
          <a:prstGeom prst="rect">
            <a:avLst/>
          </a:prstGeom>
        </p:spPr>
      </p:pic>
      <p:pic>
        <p:nvPicPr>
          <p:cNvPr id="57" name="Imagen 56"/>
          <p:cNvPicPr>
            <a:picLocks noChangeAspect="1"/>
          </p:cNvPicPr>
          <p:nvPr/>
        </p:nvPicPr>
        <p:blipFill>
          <a:blip r:embed="rId8"/>
          <a:stretch>
            <a:fillRect/>
          </a:stretch>
        </p:blipFill>
        <p:spPr>
          <a:xfrm>
            <a:off x="2879303" y="1833253"/>
            <a:ext cx="148168" cy="396000"/>
          </a:xfrm>
          <a:prstGeom prst="rect">
            <a:avLst/>
          </a:prstGeom>
        </p:spPr>
      </p:pic>
      <p:pic>
        <p:nvPicPr>
          <p:cNvPr id="58" name="Imagen 57"/>
          <p:cNvPicPr>
            <a:picLocks noChangeAspect="1"/>
          </p:cNvPicPr>
          <p:nvPr/>
        </p:nvPicPr>
        <p:blipFill>
          <a:blip r:embed="rId9"/>
          <a:stretch>
            <a:fillRect/>
          </a:stretch>
        </p:blipFill>
        <p:spPr>
          <a:xfrm>
            <a:off x="3107676" y="2419336"/>
            <a:ext cx="188216" cy="396000"/>
          </a:xfrm>
          <a:prstGeom prst="rect">
            <a:avLst/>
          </a:prstGeom>
        </p:spPr>
      </p:pic>
      <p:sp>
        <p:nvSpPr>
          <p:cNvPr id="11" name="CuadroTexto 10"/>
          <p:cNvSpPr txBox="1"/>
          <p:nvPr/>
        </p:nvSpPr>
        <p:spPr>
          <a:xfrm>
            <a:off x="1470519" y="1838231"/>
            <a:ext cx="1584176" cy="371774"/>
          </a:xfrm>
          <a:prstGeom prst="rect">
            <a:avLst/>
          </a:prstGeom>
          <a:noFill/>
        </p:spPr>
        <p:txBody>
          <a:bodyPr wrap="square" rtlCol="0">
            <a:spAutoFit/>
          </a:bodyPr>
          <a:lstStyle/>
          <a:p>
            <a:pPr algn="ctr"/>
            <a:r>
              <a:rPr lang="es-MX" dirty="0" smtClean="0">
                <a:solidFill>
                  <a:schemeClr val="accent1"/>
                </a:solidFill>
                <a:latin typeface="Montserrat Medium" panose="00000600000000000000" pitchFamily="50" charset="0"/>
              </a:rPr>
              <a:t>Hombres</a:t>
            </a:r>
            <a:endParaRPr lang="es-MX" dirty="0">
              <a:solidFill>
                <a:schemeClr val="accent1"/>
              </a:solidFill>
              <a:latin typeface="Montserrat Medium" panose="00000600000000000000" pitchFamily="50" charset="0"/>
            </a:endParaRPr>
          </a:p>
        </p:txBody>
      </p:sp>
      <p:sp>
        <p:nvSpPr>
          <p:cNvPr id="59" name="CuadroTexto 58"/>
          <p:cNvSpPr txBox="1"/>
          <p:nvPr/>
        </p:nvSpPr>
        <p:spPr>
          <a:xfrm>
            <a:off x="1539428" y="2442228"/>
            <a:ext cx="1584176" cy="371774"/>
          </a:xfrm>
          <a:prstGeom prst="rect">
            <a:avLst/>
          </a:prstGeom>
          <a:noFill/>
        </p:spPr>
        <p:txBody>
          <a:bodyPr wrap="square" rtlCol="0">
            <a:spAutoFit/>
          </a:bodyPr>
          <a:lstStyle/>
          <a:p>
            <a:pPr algn="r"/>
            <a:r>
              <a:rPr lang="es-MX" dirty="0" smtClean="0">
                <a:solidFill>
                  <a:schemeClr val="accent2">
                    <a:lumMod val="60000"/>
                    <a:lumOff val="40000"/>
                  </a:schemeClr>
                </a:solidFill>
                <a:latin typeface="Montserrat Medium" panose="00000600000000000000" pitchFamily="50" charset="0"/>
              </a:rPr>
              <a:t>Mujeres</a:t>
            </a:r>
            <a:endParaRPr lang="es-MX" dirty="0">
              <a:solidFill>
                <a:schemeClr val="accent2">
                  <a:lumMod val="60000"/>
                  <a:lumOff val="40000"/>
                </a:schemeClr>
              </a:solidFill>
              <a:latin typeface="Montserrat Medium" panose="00000600000000000000" pitchFamily="50" charset="0"/>
            </a:endParaRPr>
          </a:p>
        </p:txBody>
      </p:sp>
      <p:sp>
        <p:nvSpPr>
          <p:cNvPr id="60" name="CuadroTexto 59"/>
          <p:cNvSpPr txBox="1"/>
          <p:nvPr/>
        </p:nvSpPr>
        <p:spPr>
          <a:xfrm>
            <a:off x="1856738" y="3004912"/>
            <a:ext cx="1584176" cy="371774"/>
          </a:xfrm>
          <a:prstGeom prst="rect">
            <a:avLst/>
          </a:prstGeom>
          <a:noFill/>
        </p:spPr>
        <p:txBody>
          <a:bodyPr wrap="square" rtlCol="0">
            <a:spAutoFit/>
          </a:bodyPr>
          <a:lstStyle/>
          <a:p>
            <a:pPr algn="r"/>
            <a:r>
              <a:rPr lang="es-MX" dirty="0" smtClean="0">
                <a:solidFill>
                  <a:schemeClr val="accent3"/>
                </a:solidFill>
                <a:latin typeface="Montserrat Medium" panose="00000600000000000000" pitchFamily="50" charset="0"/>
              </a:rPr>
              <a:t>No Binario</a:t>
            </a:r>
            <a:endParaRPr lang="es-MX" dirty="0">
              <a:solidFill>
                <a:schemeClr val="accent3"/>
              </a:solidFill>
              <a:latin typeface="Montserrat Medium" panose="00000600000000000000" pitchFamily="50" charset="0"/>
            </a:endParaRPr>
          </a:p>
        </p:txBody>
      </p:sp>
      <p:cxnSp>
        <p:nvCxnSpPr>
          <p:cNvPr id="15" name="Conector recto 14"/>
          <p:cNvCxnSpPr/>
          <p:nvPr/>
        </p:nvCxnSpPr>
        <p:spPr>
          <a:xfrm>
            <a:off x="3876360" y="2044764"/>
            <a:ext cx="169054" cy="0"/>
          </a:xfrm>
          <a:prstGeom prst="line">
            <a:avLst/>
          </a:prstGeom>
          <a:ln w="19050">
            <a:prstDash val="sysDot"/>
          </a:ln>
        </p:spPr>
        <p:style>
          <a:lnRef idx="1">
            <a:schemeClr val="accent1"/>
          </a:lnRef>
          <a:fillRef idx="0">
            <a:schemeClr val="accent1"/>
          </a:fillRef>
          <a:effectRef idx="0">
            <a:schemeClr val="accent1"/>
          </a:effectRef>
          <a:fontRef idx="minor">
            <a:schemeClr val="tx1"/>
          </a:fontRef>
        </p:style>
      </p:cxnSp>
      <p:cxnSp>
        <p:nvCxnSpPr>
          <p:cNvPr id="61" name="Conector recto 60"/>
          <p:cNvCxnSpPr/>
          <p:nvPr/>
        </p:nvCxnSpPr>
        <p:spPr>
          <a:xfrm>
            <a:off x="4176524" y="2614170"/>
            <a:ext cx="252000" cy="0"/>
          </a:xfrm>
          <a:prstGeom prst="line">
            <a:avLst/>
          </a:prstGeom>
          <a:ln w="19050">
            <a:solidFill>
              <a:schemeClr val="accent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Conector recto 18"/>
          <p:cNvCxnSpPr/>
          <p:nvPr/>
        </p:nvCxnSpPr>
        <p:spPr>
          <a:xfrm>
            <a:off x="4471265" y="3156122"/>
            <a:ext cx="92499" cy="0"/>
          </a:xfrm>
          <a:prstGeom prst="line">
            <a:avLst/>
          </a:prstGeom>
          <a:ln w="1905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70604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8630086" y="6406015"/>
            <a:ext cx="252000" cy="246221"/>
          </a:xfrm>
          <a:prstGeom prst="rect">
            <a:avLst/>
          </a:prstGeom>
          <a:noFill/>
        </p:spPr>
        <p:txBody>
          <a:bodyPr wrap="square" lIns="0" rIns="0" rtlCol="0">
            <a:spAutoFit/>
          </a:bodyPr>
          <a:lstStyle/>
          <a:p>
            <a:pPr algn="ctr"/>
            <a:r>
              <a:rPr lang="es-MX" sz="1000" dirty="0" smtClean="0">
                <a:solidFill>
                  <a:schemeClr val="bg1"/>
                </a:solidFill>
                <a:latin typeface="Montserrat ExtraLight" panose="00000300000000000000" pitchFamily="50" charset="0"/>
              </a:rPr>
              <a:t>07</a:t>
            </a:r>
            <a:endParaRPr lang="es-MX" sz="1000" dirty="0">
              <a:solidFill>
                <a:schemeClr val="bg1"/>
              </a:solidFill>
              <a:latin typeface="Montserrat ExtraLight" panose="00000300000000000000" pitchFamily="50" charset="0"/>
            </a:endParaRPr>
          </a:p>
        </p:txBody>
      </p:sp>
      <p:sp>
        <p:nvSpPr>
          <p:cNvPr id="9" name="TextBox 7">
            <a:extLst>
              <a:ext uri="{FF2B5EF4-FFF2-40B4-BE49-F238E27FC236}">
                <a16:creationId xmlns:a16="http://schemas.microsoft.com/office/drawing/2014/main" xmlns="" id="{ECDF462B-E5AF-43BF-984A-CD58A612F068}"/>
              </a:ext>
            </a:extLst>
          </p:cNvPr>
          <p:cNvSpPr>
            <a:spLocks noChangeArrowheads="1"/>
          </p:cNvSpPr>
          <p:nvPr/>
        </p:nvSpPr>
        <p:spPr bwMode="auto">
          <a:xfrm>
            <a:off x="2880035" y="3526001"/>
            <a:ext cx="3384376" cy="23083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s-MX" altLang="zh-CN" sz="3000" dirty="0">
                <a:solidFill>
                  <a:schemeClr val="bg1"/>
                </a:solidFill>
                <a:latin typeface="Montserrat ExtraLight" panose="00000300000000000000" pitchFamily="50" charset="0"/>
                <a:ea typeface="微软雅黑" panose="020B0503020204020204" pitchFamily="34" charset="-122"/>
                <a:cs typeface="+mn-ea"/>
                <a:sym typeface="+mn-lt"/>
              </a:rPr>
              <a:t>Trabajadores asegurados del IMSS por grupos de edad, según sexo</a:t>
            </a:r>
          </a:p>
        </p:txBody>
      </p:sp>
      <p:sp>
        <p:nvSpPr>
          <p:cNvPr id="10" name="CuadroTexto 9"/>
          <p:cNvSpPr txBox="1"/>
          <p:nvPr/>
        </p:nvSpPr>
        <p:spPr>
          <a:xfrm>
            <a:off x="3779912" y="1240082"/>
            <a:ext cx="1440160" cy="2400657"/>
          </a:xfrm>
          <a:prstGeom prst="rect">
            <a:avLst/>
          </a:prstGeom>
          <a:noFill/>
        </p:spPr>
        <p:txBody>
          <a:bodyPr wrap="square" rtlCol="0">
            <a:spAutoFit/>
          </a:bodyPr>
          <a:lstStyle/>
          <a:p>
            <a:pPr algn="ctr"/>
            <a:r>
              <a:rPr lang="es-MX" sz="15000" dirty="0" smtClean="0">
                <a:solidFill>
                  <a:schemeClr val="bg1"/>
                </a:solidFill>
                <a:latin typeface="Montserrat SemiBold" panose="00000700000000000000" pitchFamily="2" charset="0"/>
              </a:rPr>
              <a:t>4</a:t>
            </a:r>
            <a:endParaRPr lang="es-MX" sz="15000" dirty="0">
              <a:solidFill>
                <a:schemeClr val="bg1"/>
              </a:solidFill>
              <a:latin typeface="Montserrat SemiBold" panose="00000700000000000000" pitchFamily="2" charset="0"/>
            </a:endParaRPr>
          </a:p>
        </p:txBody>
      </p:sp>
    </p:spTree>
    <p:extLst>
      <p:ext uri="{BB962C8B-B14F-4D97-AF65-F5344CB8AC3E}">
        <p14:creationId xmlns:p14="http://schemas.microsoft.com/office/powerpoint/2010/main" val="186554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8" name="Tabla 117"/>
          <p:cNvGraphicFramePr>
            <a:graphicFrameLocks noGrp="1"/>
          </p:cNvGraphicFramePr>
          <p:nvPr>
            <p:extLst>
              <p:ext uri="{D42A27DB-BD31-4B8C-83A1-F6EECF244321}">
                <p14:modId xmlns:p14="http://schemas.microsoft.com/office/powerpoint/2010/main" val="3132372613"/>
              </p:ext>
            </p:extLst>
          </p:nvPr>
        </p:nvGraphicFramePr>
        <p:xfrm>
          <a:off x="4078195" y="4856909"/>
          <a:ext cx="4752000" cy="360826"/>
        </p:xfrm>
        <a:graphic>
          <a:graphicData uri="http://schemas.openxmlformats.org/drawingml/2006/table">
            <a:tbl>
              <a:tblPr firstRow="1" bandRow="1">
                <a:tableStyleId>{5C22544A-7EE6-4342-B048-85BDC9FD1C3A}</a:tableStyleId>
              </a:tblPr>
              <a:tblGrid>
                <a:gridCol w="396000"/>
                <a:gridCol w="396000"/>
                <a:gridCol w="396000"/>
                <a:gridCol w="396000"/>
                <a:gridCol w="396000"/>
                <a:gridCol w="396000"/>
                <a:gridCol w="396000"/>
                <a:gridCol w="396000"/>
                <a:gridCol w="396000"/>
                <a:gridCol w="396000"/>
                <a:gridCol w="396000"/>
                <a:gridCol w="396000"/>
              </a:tblGrid>
              <a:tr h="360826">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c>
                  <a:txBody>
                    <a:bodyPr/>
                    <a:lstStyle/>
                    <a:p>
                      <a:endParaRPr lang="es-MX" sz="800" dirty="0"/>
                    </a:p>
                  </a:txBody>
                  <a:tcPr>
                    <a:solidFill>
                      <a:schemeClr val="accent5"/>
                    </a:solidFill>
                  </a:tcPr>
                </a:tc>
              </a:tr>
            </a:tbl>
          </a:graphicData>
        </a:graphic>
      </p:graphicFrame>
      <p:sp>
        <p:nvSpPr>
          <p:cNvPr id="148" name="Rectángulo redondeado 147"/>
          <p:cNvSpPr/>
          <p:nvPr/>
        </p:nvSpPr>
        <p:spPr>
          <a:xfrm>
            <a:off x="203327" y="5325870"/>
            <a:ext cx="3305121" cy="180000"/>
          </a:xfrm>
          <a:prstGeom prst="roundRect">
            <a:avLst/>
          </a:prstGeom>
          <a:solidFill>
            <a:schemeClr val="accent5">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7" name="Rectángulo redondeado 146"/>
          <p:cNvSpPr/>
          <p:nvPr/>
        </p:nvSpPr>
        <p:spPr>
          <a:xfrm>
            <a:off x="204782" y="5047154"/>
            <a:ext cx="3305121" cy="180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3" name="Rectángulo redondeado 142"/>
          <p:cNvSpPr/>
          <p:nvPr/>
        </p:nvSpPr>
        <p:spPr>
          <a:xfrm>
            <a:off x="195844" y="3935960"/>
            <a:ext cx="3305121" cy="180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4" name="Rectángulo redondeado 143"/>
          <p:cNvSpPr/>
          <p:nvPr/>
        </p:nvSpPr>
        <p:spPr>
          <a:xfrm>
            <a:off x="185957" y="4220937"/>
            <a:ext cx="3305121" cy="180000"/>
          </a:xfrm>
          <a:prstGeom prst="roundRect">
            <a:avLst/>
          </a:prstGeom>
          <a:solidFill>
            <a:schemeClr val="accent5">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5" name="Rectángulo redondeado 144"/>
          <p:cNvSpPr/>
          <p:nvPr/>
        </p:nvSpPr>
        <p:spPr>
          <a:xfrm>
            <a:off x="195844" y="4499423"/>
            <a:ext cx="3305121" cy="180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6" name="Rectángulo redondeado 145"/>
          <p:cNvSpPr/>
          <p:nvPr/>
        </p:nvSpPr>
        <p:spPr>
          <a:xfrm>
            <a:off x="185957" y="4775691"/>
            <a:ext cx="3305121" cy="180000"/>
          </a:xfrm>
          <a:prstGeom prst="roundRect">
            <a:avLst/>
          </a:prstGeom>
          <a:solidFill>
            <a:schemeClr val="accent5">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3" name="Rectángulo redondeado 132"/>
          <p:cNvSpPr/>
          <p:nvPr/>
        </p:nvSpPr>
        <p:spPr>
          <a:xfrm>
            <a:off x="196835" y="2842651"/>
            <a:ext cx="3305121" cy="180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4" name="Rectángulo redondeado 133"/>
          <p:cNvSpPr/>
          <p:nvPr/>
        </p:nvSpPr>
        <p:spPr>
          <a:xfrm>
            <a:off x="188825" y="3119898"/>
            <a:ext cx="3305121" cy="180000"/>
          </a:xfrm>
          <a:prstGeom prst="roundRect">
            <a:avLst/>
          </a:prstGeom>
          <a:solidFill>
            <a:schemeClr val="accent5">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5" name="Rectángulo redondeado 134"/>
          <p:cNvSpPr/>
          <p:nvPr/>
        </p:nvSpPr>
        <p:spPr>
          <a:xfrm>
            <a:off x="195844" y="3389095"/>
            <a:ext cx="3305121" cy="180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6" name="Rectángulo redondeado 135"/>
          <p:cNvSpPr/>
          <p:nvPr/>
        </p:nvSpPr>
        <p:spPr>
          <a:xfrm>
            <a:off x="195844" y="3666183"/>
            <a:ext cx="3305121" cy="180000"/>
          </a:xfrm>
          <a:prstGeom prst="roundRect">
            <a:avLst/>
          </a:prstGeom>
          <a:solidFill>
            <a:schemeClr val="accent5">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6" name="Rectángulo redondeado 125"/>
          <p:cNvSpPr/>
          <p:nvPr/>
        </p:nvSpPr>
        <p:spPr>
          <a:xfrm>
            <a:off x="196835" y="2559966"/>
            <a:ext cx="3305121" cy="180000"/>
          </a:xfrm>
          <a:prstGeom prst="roundRect">
            <a:avLst/>
          </a:prstGeom>
          <a:solidFill>
            <a:schemeClr val="accent5">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solidFill>
                <a:schemeClr val="bg1"/>
              </a:solidFill>
            </a:endParaRPr>
          </a:p>
        </p:txBody>
      </p:sp>
      <p:sp>
        <p:nvSpPr>
          <p:cNvPr id="123" name="Rectángulo redondeado 122"/>
          <p:cNvSpPr/>
          <p:nvPr/>
        </p:nvSpPr>
        <p:spPr>
          <a:xfrm>
            <a:off x="198035" y="2282060"/>
            <a:ext cx="3305121" cy="180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2" name="Rectángulo redondeado 121"/>
          <p:cNvSpPr/>
          <p:nvPr/>
        </p:nvSpPr>
        <p:spPr>
          <a:xfrm>
            <a:off x="190447" y="2030281"/>
            <a:ext cx="3305121" cy="180000"/>
          </a:xfrm>
          <a:prstGeom prst="roundRect">
            <a:avLst/>
          </a:prstGeom>
          <a:solidFill>
            <a:schemeClr val="accent5">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aphicFrame>
        <p:nvGraphicFramePr>
          <p:cNvPr id="23" name="4 Tabla">
            <a:extLst>
              <a:ext uri="{FF2B5EF4-FFF2-40B4-BE49-F238E27FC236}">
                <a16:creationId xmlns="" xmlns:a16="http://schemas.microsoft.com/office/drawing/2014/main" id="{2FF6A603-5513-4B14-AE26-4C4981EBB87A}"/>
              </a:ext>
            </a:extLst>
          </p:cNvPr>
          <p:cNvGraphicFramePr>
            <a:graphicFrameLocks noGrp="1"/>
          </p:cNvGraphicFramePr>
          <p:nvPr>
            <p:extLst>
              <p:ext uri="{D42A27DB-BD31-4B8C-83A1-F6EECF244321}">
                <p14:modId xmlns:p14="http://schemas.microsoft.com/office/powerpoint/2010/main" val="1739800240"/>
              </p:ext>
            </p:extLst>
          </p:nvPr>
        </p:nvGraphicFramePr>
        <p:xfrm>
          <a:off x="194222" y="1209861"/>
          <a:ext cx="3301346" cy="4345760"/>
        </p:xfrm>
        <a:graphic>
          <a:graphicData uri="http://schemas.openxmlformats.org/drawingml/2006/table">
            <a:tbl>
              <a:tblPr firstRow="1" bandCol="1">
                <a:tableStyleId>{2A488322-F2BA-4B5B-9748-0D474271808F}</a:tableStyleId>
              </a:tblPr>
              <a:tblGrid>
                <a:gridCol w="1163934">
                  <a:extLst>
                    <a:ext uri="{9D8B030D-6E8A-4147-A177-3AD203B41FA5}">
                      <a16:colId xmlns="" xmlns:a16="http://schemas.microsoft.com/office/drawing/2014/main" val="20000"/>
                    </a:ext>
                  </a:extLst>
                </a:gridCol>
                <a:gridCol w="534353">
                  <a:extLst>
                    <a:ext uri="{9D8B030D-6E8A-4147-A177-3AD203B41FA5}">
                      <a16:colId xmlns="" xmlns:a16="http://schemas.microsoft.com/office/drawing/2014/main" val="20007"/>
                    </a:ext>
                  </a:extLst>
                </a:gridCol>
                <a:gridCol w="534353">
                  <a:extLst>
                    <a:ext uri="{9D8B030D-6E8A-4147-A177-3AD203B41FA5}">
                      <a16:colId xmlns="" xmlns:a16="http://schemas.microsoft.com/office/drawing/2014/main" val="20008"/>
                    </a:ext>
                  </a:extLst>
                </a:gridCol>
                <a:gridCol w="534353">
                  <a:extLst>
                    <a:ext uri="{9D8B030D-6E8A-4147-A177-3AD203B41FA5}">
                      <a16:colId xmlns="" xmlns:a16="http://schemas.microsoft.com/office/drawing/2014/main" val="20009"/>
                    </a:ext>
                  </a:extLst>
                </a:gridCol>
                <a:gridCol w="534353"/>
              </a:tblGrid>
              <a:tr h="340306">
                <a:tc rowSpan="2">
                  <a:txBody>
                    <a:bodyPr/>
                    <a:lstStyle/>
                    <a:p>
                      <a:pPr algn="ctr">
                        <a:spcAft>
                          <a:spcPts val="0"/>
                        </a:spcAft>
                      </a:pPr>
                      <a:r>
                        <a:rPr lang="es-MX" sz="800" dirty="0" smtClean="0">
                          <a:effectLst/>
                          <a:latin typeface="Montserrat SemiBold" panose="00000700000000000000" pitchFamily="2" charset="0"/>
                        </a:rPr>
                        <a:t>Sexo y grupos de edad</a:t>
                      </a:r>
                      <a:endParaRPr lang="es-MX" sz="800" dirty="0">
                        <a:effectLst/>
                        <a:latin typeface="Montserrat SemiBold" panose="00000700000000000000" pitchFamily="2" charset="0"/>
                      </a:endParaRPr>
                    </a:p>
                  </a:txBody>
                  <a:tcPr marL="0" marR="0" marT="3883" marB="0" anchor="ctr">
                    <a:lnL w="5715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4">
                  <a:txBody>
                    <a:bodyPr/>
                    <a:lstStyle/>
                    <a:p>
                      <a:pPr marL="0" algn="ctr" defTabSz="914400" rtl="0" eaLnBrk="1" fontAlgn="b" latinLnBrk="0" hangingPunct="1">
                        <a:spcAft>
                          <a:spcPts val="0"/>
                        </a:spcAft>
                      </a:pPr>
                      <a:r>
                        <a:rPr lang="es-MX" sz="800" kern="1200" dirty="0" smtClean="0">
                          <a:effectLst/>
                          <a:latin typeface="Montserrat SemiBold" panose="00000700000000000000" pitchFamily="2" charset="0"/>
                        </a:rPr>
                        <a:t>Trabajadores</a:t>
                      </a:r>
                      <a:endParaRPr lang="es-MX" sz="8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5715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algn="ctr" defTabSz="914400" rtl="0" eaLnBrk="1" fontAlgn="b" latinLnBrk="0" hangingPunct="1">
                        <a:spcAft>
                          <a:spcPts val="0"/>
                        </a:spcAft>
                      </a:pPr>
                      <a:endParaRPr lang="es-MX" sz="800" b="1" kern="1200" dirty="0">
                        <a:solidFill>
                          <a:schemeClr val="bg1"/>
                        </a:solidFill>
                        <a:effectLst/>
                        <a:latin typeface="Montserrat" panose="00000500000000000000" pitchFamily="2" charset="0"/>
                        <a:cs typeface="+mn-cs"/>
                      </a:endParaRPr>
                    </a:p>
                  </a:txBody>
                  <a:tcPr marL="9525" marR="9525" marT="9525"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algn="ctr" defTabSz="914400" rtl="0" eaLnBrk="1" fontAlgn="b" latinLnBrk="0" hangingPunct="1">
                        <a:spcAft>
                          <a:spcPts val="0"/>
                        </a:spcAft>
                      </a:pPr>
                      <a:endParaRPr lang="es-MX" sz="800" b="1" kern="1200" dirty="0">
                        <a:solidFill>
                          <a:schemeClr val="bg1"/>
                        </a:solidFill>
                        <a:effectLst/>
                        <a:latin typeface="Montserrat" panose="00000500000000000000" pitchFamily="2" charset="0"/>
                        <a:cs typeface="+mn-cs"/>
                      </a:endParaRPr>
                    </a:p>
                  </a:txBody>
                  <a:tcPr marL="9525" marR="9525" marT="9525"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algn="ctr" defTabSz="914400" rtl="0" eaLnBrk="1" fontAlgn="b" latinLnBrk="0" hangingPunct="1">
                        <a:spcAft>
                          <a:spcPts val="0"/>
                        </a:spcAft>
                      </a:pPr>
                      <a:endParaRPr lang="es-MX" sz="800" b="1" kern="1200" dirty="0">
                        <a:solidFill>
                          <a:schemeClr val="bg1"/>
                        </a:solidFill>
                        <a:effectLst/>
                        <a:latin typeface="Montserrat SemiBold" panose="00000700000000000000" pitchFamily="2" charset="0"/>
                        <a:cs typeface="+mn-cs"/>
                      </a:endParaRPr>
                    </a:p>
                  </a:txBody>
                  <a:tcPr marL="9525" marR="9525" marT="9525" marB="0" anchor="ctr">
                    <a:lnL w="28575"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571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extLst>
                  <a:ext uri="{0D108BD9-81ED-4DB2-BD59-A6C34878D82A}">
                    <a16:rowId xmlns="" xmlns:a16="http://schemas.microsoft.com/office/drawing/2014/main" val="10000"/>
                  </a:ext>
                </a:extLst>
              </a:tr>
              <a:tr h="413151">
                <a:tc vMerge="1">
                  <a:txBody>
                    <a:bodyPr/>
                    <a:lstStyle/>
                    <a:p>
                      <a:pPr algn="ctr">
                        <a:spcAft>
                          <a:spcPts val="0"/>
                        </a:spcAft>
                      </a:pPr>
                      <a:endParaRPr lang="es-MX" sz="800" b="1" dirty="0">
                        <a:solidFill>
                          <a:srgbClr val="454545"/>
                        </a:solidFill>
                        <a:effectLst/>
                        <a:latin typeface="Montserrat" panose="00000500000000000000" pitchFamily="2" charset="0"/>
                        <a:ea typeface="Times New Roman"/>
                      </a:endParaRPr>
                    </a:p>
                  </a:txBody>
                  <a:tcPr marL="0" marR="0" marT="3883" marB="0" anchor="ctr">
                    <a:lnL>
                      <a:noFill/>
                    </a:lnL>
                    <a:lnR w="3175" cap="flat" cmpd="sng" algn="ctr">
                      <a:solidFill>
                        <a:schemeClr val="bg1"/>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914400" rtl="0" eaLnBrk="1" fontAlgn="b" latinLnBrk="0" hangingPunct="1">
                        <a:spcAft>
                          <a:spcPts val="0"/>
                        </a:spcAft>
                      </a:pPr>
                      <a:r>
                        <a:rPr lang="es-MX" sz="800" b="1" kern="1200" dirty="0" smtClean="0">
                          <a:solidFill>
                            <a:schemeClr val="bg1"/>
                          </a:solidFill>
                          <a:effectLst/>
                          <a:latin typeface="Montserrat SemiBold" panose="00000700000000000000" pitchFamily="2" charset="0"/>
                          <a:cs typeface="+mn-cs"/>
                        </a:rPr>
                        <a:t>Total</a:t>
                      </a:r>
                      <a:endParaRPr lang="es-MX" sz="8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914400" rtl="0" eaLnBrk="1" fontAlgn="b" latinLnBrk="0" hangingPunct="1">
                        <a:spcAft>
                          <a:spcPts val="0"/>
                        </a:spcAft>
                      </a:pPr>
                      <a:r>
                        <a:rPr lang="es-MX" sz="800" b="1" kern="1200" dirty="0" smtClean="0">
                          <a:solidFill>
                            <a:schemeClr val="bg1"/>
                          </a:solidFill>
                          <a:effectLst/>
                          <a:latin typeface="Montserrat SemiBold" panose="00000700000000000000" pitchFamily="2" charset="0"/>
                          <a:cs typeface="+mn-cs"/>
                        </a:rPr>
                        <a:t>Hombres</a:t>
                      </a:r>
                      <a:endParaRPr lang="es-MX" sz="8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914400" rtl="0" eaLnBrk="1" fontAlgn="b" latinLnBrk="0" hangingPunct="1">
                        <a:spcAft>
                          <a:spcPts val="0"/>
                        </a:spcAft>
                      </a:pPr>
                      <a:r>
                        <a:rPr lang="es-MX" sz="800" b="1" kern="1200" dirty="0" smtClean="0">
                          <a:solidFill>
                            <a:schemeClr val="bg1"/>
                          </a:solidFill>
                          <a:effectLst/>
                          <a:latin typeface="Montserrat SemiBold" panose="00000700000000000000" pitchFamily="2" charset="0"/>
                          <a:cs typeface="+mn-cs"/>
                        </a:rPr>
                        <a:t>Mujeres</a:t>
                      </a:r>
                      <a:endParaRPr lang="es-MX" sz="8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914400" rtl="0" eaLnBrk="1" fontAlgn="b" latinLnBrk="0" hangingPunct="1">
                        <a:spcAft>
                          <a:spcPts val="0"/>
                        </a:spcAft>
                      </a:pPr>
                      <a:r>
                        <a:rPr lang="es-MX" sz="800" b="1" kern="1200" dirty="0" smtClean="0">
                          <a:solidFill>
                            <a:schemeClr val="bg1"/>
                          </a:solidFill>
                          <a:effectLst/>
                          <a:latin typeface="Montserrat SemiBold" panose="00000700000000000000" pitchFamily="2" charset="0"/>
                          <a:cs typeface="+mn-cs"/>
                        </a:rPr>
                        <a:t>Personas</a:t>
                      </a:r>
                      <a:r>
                        <a:rPr lang="es-MX" sz="800" b="1" kern="1200" baseline="0" dirty="0" smtClean="0">
                          <a:solidFill>
                            <a:schemeClr val="bg1"/>
                          </a:solidFill>
                          <a:effectLst/>
                          <a:latin typeface="Montserrat SemiBold" panose="00000700000000000000" pitchFamily="2" charset="0"/>
                          <a:cs typeface="+mn-cs"/>
                        </a:rPr>
                        <a:t> No Binarias</a:t>
                      </a:r>
                      <a:endParaRPr lang="es-MX" sz="800" b="1" kern="1200" dirty="0">
                        <a:solidFill>
                          <a:schemeClr val="bg1"/>
                        </a:solidFill>
                        <a:effectLst/>
                        <a:latin typeface="Montserrat SemiBold" panose="00000700000000000000" pitchFamily="2" charset="0"/>
                        <a:cs typeface="+mn-cs"/>
                      </a:endParaRPr>
                    </a:p>
                  </a:txBody>
                  <a:tcPr marL="9525" marR="9525" marT="9525" marB="0" anchor="ctr">
                    <a:lnL w="381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r h="276331">
                <a:tc>
                  <a:txBody>
                    <a:bodyPr/>
                    <a:lstStyle/>
                    <a:p>
                      <a:pPr marL="0" indent="0" algn="l" defTabSz="914400" rtl="0" eaLnBrk="1" fontAlgn="ctr" latinLnBrk="0" hangingPunct="1">
                        <a:spcAft>
                          <a:spcPts val="0"/>
                        </a:spcAft>
                        <a:buFont typeface="Arial" panose="020B0604020202020204" pitchFamily="34" charset="0"/>
                        <a:buNone/>
                      </a:pPr>
                      <a:r>
                        <a:rPr lang="es-MX" sz="800" b="1" kern="1200" dirty="0">
                          <a:solidFill>
                            <a:schemeClr val="bg1"/>
                          </a:solidFill>
                          <a:effectLst/>
                          <a:latin typeface="Montserrat SemiBold" panose="00000700000000000000" pitchFamily="2" charset="0"/>
                          <a:ea typeface="+mn-ea"/>
                          <a:cs typeface="+mn-cs"/>
                        </a:rPr>
                        <a:t>San Luis Potosí</a:t>
                      </a:r>
                    </a:p>
                  </a:txBody>
                  <a:tcPr marL="72000" marR="9525" marT="9525" marB="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1" i="0" u="none" strike="noStrike" dirty="0">
                          <a:solidFill>
                            <a:schemeClr val="bg1"/>
                          </a:solidFill>
                          <a:effectLst/>
                          <a:latin typeface="Montserrat" panose="00000500000000000000" pitchFamily="50" charset="0"/>
                        </a:rPr>
                        <a:t>481,061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1" i="0" u="none" strike="noStrike" dirty="0">
                          <a:solidFill>
                            <a:schemeClr val="bg1"/>
                          </a:solidFill>
                          <a:effectLst/>
                          <a:latin typeface="Montserrat" panose="00000500000000000000" pitchFamily="50" charset="0"/>
                        </a:rPr>
                        <a:t>288,733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1" i="0" u="none" strike="noStrike" dirty="0">
                          <a:solidFill>
                            <a:schemeClr val="bg1"/>
                          </a:solidFill>
                          <a:effectLst/>
                          <a:latin typeface="Montserrat" panose="00000500000000000000" pitchFamily="50" charset="0"/>
                        </a:rPr>
                        <a:t>192,327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1" i="0" u="none" strike="noStrike" dirty="0">
                          <a:solidFill>
                            <a:schemeClr val="bg1"/>
                          </a:solidFill>
                          <a:effectLst/>
                          <a:latin typeface="Montserrat" panose="00000500000000000000" pitchFamily="50" charset="0"/>
                        </a:rPr>
                        <a:t>1</a:t>
                      </a:r>
                    </a:p>
                  </a:txBody>
                  <a:tcPr marL="9525" marR="72000" marT="9525" marB="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276331">
                <a:tc>
                  <a:txBody>
                    <a:bodyPr/>
                    <a:lstStyle/>
                    <a:p>
                      <a:pPr marL="0" indent="0" algn="l" defTabSz="914400" rtl="0" eaLnBrk="1" fontAlgn="ctr" latinLnBrk="0" hangingPunct="1">
                        <a:spcAft>
                          <a:spcPts val="0"/>
                        </a:spcAft>
                        <a:buFont typeface="Arial" panose="020B0604020202020204" pitchFamily="34" charset="0"/>
                        <a:buNone/>
                      </a:pPr>
                      <a:r>
                        <a:rPr lang="es-MX" sz="800" b="1" kern="1200" dirty="0">
                          <a:solidFill>
                            <a:schemeClr val="bg1"/>
                          </a:solidFill>
                          <a:effectLst/>
                          <a:latin typeface="Montserrat SemiBold" panose="00000700000000000000" pitchFamily="2" charset="0"/>
                          <a:ea typeface="+mn-ea"/>
                          <a:cs typeface="+mn-cs"/>
                        </a:rPr>
                        <a:t>Menores de 15 años</a:t>
                      </a:r>
                    </a:p>
                  </a:txBody>
                  <a:tcPr marL="72000" marR="0" marT="0" marB="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0</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 </a:t>
                      </a:r>
                      <a:r>
                        <a:rPr lang="es-MX" sz="800" b="0" i="0" u="none" strike="noStrike" dirty="0" smtClean="0">
                          <a:solidFill>
                            <a:schemeClr val="bg1"/>
                          </a:solidFill>
                          <a:effectLst/>
                          <a:latin typeface="Montserrat" panose="00000500000000000000" pitchFamily="50" charset="0"/>
                        </a:rPr>
                        <a:t>0</a:t>
                      </a:r>
                      <a:endParaRPr lang="es-MX" sz="800" b="0" i="0" u="none" strike="noStrike" dirty="0">
                        <a:solidFill>
                          <a:schemeClr val="bg1"/>
                        </a:solidFill>
                        <a:effectLst/>
                        <a:latin typeface="Montserrat" panose="00000500000000000000" pitchFamily="50" charset="0"/>
                      </a:endParaRPr>
                    </a:p>
                  </a:txBody>
                  <a:tcPr marL="9525" marR="72000" marT="9525" marB="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6331">
                <a:tc>
                  <a:txBody>
                    <a:bodyPr/>
                    <a:lstStyle/>
                    <a:p>
                      <a:pPr marL="0" indent="0" algn="l" defTabSz="914400" rtl="0" eaLnBrk="1" fontAlgn="ctr" latinLnBrk="0" hangingPunct="1">
                        <a:spcAft>
                          <a:spcPts val="0"/>
                        </a:spcAft>
                        <a:buFont typeface="Arial" panose="020B0604020202020204" pitchFamily="34" charset="0"/>
                        <a:buNone/>
                      </a:pPr>
                      <a:r>
                        <a:rPr lang="es-MX" sz="800" b="1" kern="1200" dirty="0">
                          <a:solidFill>
                            <a:schemeClr val="bg1"/>
                          </a:solidFill>
                          <a:effectLst/>
                          <a:latin typeface="Montserrat SemiBold" panose="00000700000000000000" pitchFamily="2" charset="0"/>
                          <a:ea typeface="+mn-ea"/>
                          <a:cs typeface="+mn-cs"/>
                        </a:rPr>
                        <a:t>15 a 19 años</a:t>
                      </a:r>
                    </a:p>
                  </a:txBody>
                  <a:tcPr marL="72000" marR="0" marT="0" marB="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10,613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6,954</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3,659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smtClean="0">
                          <a:solidFill>
                            <a:schemeClr val="bg1"/>
                          </a:solidFill>
                          <a:effectLst/>
                          <a:latin typeface="Montserrat" panose="00000500000000000000" pitchFamily="50" charset="0"/>
                        </a:rPr>
                        <a:t>0</a:t>
                      </a:r>
                      <a:r>
                        <a:rPr lang="es-MX" sz="800" b="0" i="0" u="none" strike="noStrike" dirty="0">
                          <a:solidFill>
                            <a:schemeClr val="bg1"/>
                          </a:solidFill>
                          <a:effectLst/>
                          <a:latin typeface="Montserrat" panose="00000500000000000000" pitchFamily="50" charset="0"/>
                        </a:rPr>
                        <a:t> </a:t>
                      </a:r>
                    </a:p>
                  </a:txBody>
                  <a:tcPr marL="9525" marR="72000" marT="9525" marB="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6331">
                <a:tc>
                  <a:txBody>
                    <a:bodyPr/>
                    <a:lstStyle/>
                    <a:p>
                      <a:pPr marL="0" indent="0" algn="l" defTabSz="914400" rtl="0" eaLnBrk="1" fontAlgn="ctr" latinLnBrk="0" hangingPunct="1">
                        <a:spcAft>
                          <a:spcPts val="0"/>
                        </a:spcAft>
                        <a:buFont typeface="Arial" panose="020B0604020202020204" pitchFamily="34" charset="0"/>
                        <a:buNone/>
                      </a:pPr>
                      <a:r>
                        <a:rPr lang="es-MX" sz="800" b="1" kern="1200" dirty="0">
                          <a:solidFill>
                            <a:schemeClr val="bg1"/>
                          </a:solidFill>
                          <a:effectLst/>
                          <a:latin typeface="Montserrat SemiBold" panose="00000700000000000000" pitchFamily="2" charset="0"/>
                          <a:ea typeface="+mn-ea"/>
                          <a:cs typeface="+mn-cs"/>
                        </a:rPr>
                        <a:t>20 a 24 años</a:t>
                      </a:r>
                    </a:p>
                  </a:txBody>
                  <a:tcPr marL="72000" marR="0" marT="0" marB="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53,782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32,681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21,100</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1</a:t>
                      </a:r>
                    </a:p>
                  </a:txBody>
                  <a:tcPr marL="9525" marR="72000" marT="9525" marB="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6331">
                <a:tc>
                  <a:txBody>
                    <a:bodyPr/>
                    <a:lstStyle/>
                    <a:p>
                      <a:pPr marL="0" indent="0" algn="l" defTabSz="914400" rtl="0" eaLnBrk="1" fontAlgn="ctr" latinLnBrk="0" hangingPunct="1">
                        <a:spcAft>
                          <a:spcPts val="0"/>
                        </a:spcAft>
                        <a:buFont typeface="Arial" panose="020B0604020202020204" pitchFamily="34" charset="0"/>
                        <a:buNone/>
                      </a:pPr>
                      <a:r>
                        <a:rPr lang="es-MX" sz="800" b="1" kern="1200" dirty="0">
                          <a:solidFill>
                            <a:schemeClr val="bg1"/>
                          </a:solidFill>
                          <a:effectLst/>
                          <a:latin typeface="Montserrat SemiBold" panose="00000700000000000000" pitchFamily="2" charset="0"/>
                          <a:ea typeface="+mn-ea"/>
                          <a:cs typeface="+mn-cs"/>
                        </a:rPr>
                        <a:t>25 a 29 años</a:t>
                      </a:r>
                    </a:p>
                  </a:txBody>
                  <a:tcPr marL="72000" marR="0" marT="0" marB="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73,279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43,002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30,277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smtClean="0">
                          <a:solidFill>
                            <a:schemeClr val="bg1"/>
                          </a:solidFill>
                          <a:effectLst/>
                          <a:latin typeface="Montserrat" panose="00000500000000000000" pitchFamily="50" charset="0"/>
                        </a:rPr>
                        <a:t>0</a:t>
                      </a:r>
                      <a:r>
                        <a:rPr lang="es-MX" sz="800" b="0" i="0" u="none" strike="noStrike" dirty="0">
                          <a:solidFill>
                            <a:schemeClr val="bg1"/>
                          </a:solidFill>
                          <a:effectLst/>
                          <a:latin typeface="Montserrat" panose="00000500000000000000" pitchFamily="50" charset="0"/>
                        </a:rPr>
                        <a:t> </a:t>
                      </a:r>
                    </a:p>
                  </a:txBody>
                  <a:tcPr marL="9525" marR="72000" marT="9525" marB="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6331">
                <a:tc>
                  <a:txBody>
                    <a:bodyPr/>
                    <a:lstStyle/>
                    <a:p>
                      <a:pPr marL="0" indent="0" algn="l" defTabSz="914400" rtl="0" eaLnBrk="1" fontAlgn="ctr" latinLnBrk="0" hangingPunct="1">
                        <a:spcAft>
                          <a:spcPts val="0"/>
                        </a:spcAft>
                        <a:buFont typeface="Arial" panose="020B0604020202020204" pitchFamily="34" charset="0"/>
                        <a:buNone/>
                      </a:pPr>
                      <a:r>
                        <a:rPr lang="es-MX" sz="800" b="1" kern="1200" dirty="0">
                          <a:solidFill>
                            <a:schemeClr val="bg1"/>
                          </a:solidFill>
                          <a:effectLst/>
                          <a:latin typeface="Montserrat SemiBold" panose="00000700000000000000" pitchFamily="2" charset="0"/>
                          <a:ea typeface="+mn-ea"/>
                          <a:cs typeface="+mn-cs"/>
                        </a:rPr>
                        <a:t>30 a 34 años</a:t>
                      </a:r>
                    </a:p>
                  </a:txBody>
                  <a:tcPr marL="72000" marR="0" marT="0" marB="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75,338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45,057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30,281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smtClean="0">
                          <a:solidFill>
                            <a:schemeClr val="bg1"/>
                          </a:solidFill>
                          <a:effectLst/>
                          <a:latin typeface="Montserrat" panose="00000500000000000000" pitchFamily="50" charset="0"/>
                        </a:rPr>
                        <a:t>0</a:t>
                      </a:r>
                      <a:r>
                        <a:rPr lang="es-MX" sz="800" b="0" i="0" u="none" strike="noStrike" dirty="0">
                          <a:solidFill>
                            <a:schemeClr val="bg1"/>
                          </a:solidFill>
                          <a:effectLst/>
                          <a:latin typeface="Montserrat" panose="00000500000000000000" pitchFamily="50" charset="0"/>
                        </a:rPr>
                        <a:t> </a:t>
                      </a:r>
                    </a:p>
                  </a:txBody>
                  <a:tcPr marL="9525" marR="72000" marT="9525" marB="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6331">
                <a:tc>
                  <a:txBody>
                    <a:bodyPr/>
                    <a:lstStyle/>
                    <a:p>
                      <a:pPr marL="0" indent="0" algn="l" defTabSz="914400" rtl="0" eaLnBrk="1" fontAlgn="ctr" latinLnBrk="0" hangingPunct="1">
                        <a:spcAft>
                          <a:spcPts val="0"/>
                        </a:spcAft>
                        <a:buFont typeface="Arial" panose="020B0604020202020204" pitchFamily="34" charset="0"/>
                        <a:buNone/>
                      </a:pPr>
                      <a:r>
                        <a:rPr lang="es-MX" sz="800" b="1" kern="1200" dirty="0">
                          <a:solidFill>
                            <a:schemeClr val="bg1"/>
                          </a:solidFill>
                          <a:effectLst/>
                          <a:latin typeface="Montserrat SemiBold" panose="00000700000000000000" pitchFamily="2" charset="0"/>
                          <a:ea typeface="+mn-ea"/>
                          <a:cs typeface="+mn-cs"/>
                        </a:rPr>
                        <a:t>35 a 39 años</a:t>
                      </a:r>
                    </a:p>
                  </a:txBody>
                  <a:tcPr marL="72000" marR="0" marT="0" marB="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65,336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38,917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26,419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smtClean="0">
                          <a:solidFill>
                            <a:schemeClr val="bg1"/>
                          </a:solidFill>
                          <a:effectLst/>
                          <a:latin typeface="Montserrat" panose="00000500000000000000" pitchFamily="50" charset="0"/>
                        </a:rPr>
                        <a:t>0</a:t>
                      </a:r>
                      <a:r>
                        <a:rPr lang="es-MX" sz="800" b="0" i="0" u="none" strike="noStrike" dirty="0">
                          <a:solidFill>
                            <a:schemeClr val="bg1"/>
                          </a:solidFill>
                          <a:effectLst/>
                          <a:latin typeface="Montserrat" panose="00000500000000000000" pitchFamily="50" charset="0"/>
                        </a:rPr>
                        <a:t> </a:t>
                      </a:r>
                    </a:p>
                  </a:txBody>
                  <a:tcPr marL="9525" marR="72000" marT="9525" marB="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6331">
                <a:tc>
                  <a:txBody>
                    <a:bodyPr/>
                    <a:lstStyle/>
                    <a:p>
                      <a:pPr marL="0" indent="0" algn="l" defTabSz="914400" rtl="0" eaLnBrk="1" fontAlgn="ctr" latinLnBrk="0" hangingPunct="1">
                        <a:spcAft>
                          <a:spcPts val="0"/>
                        </a:spcAft>
                        <a:buFont typeface="Arial" panose="020B0604020202020204" pitchFamily="34" charset="0"/>
                        <a:buNone/>
                      </a:pPr>
                      <a:r>
                        <a:rPr lang="es-MX" sz="800" b="1" kern="1200" dirty="0">
                          <a:solidFill>
                            <a:schemeClr val="bg1"/>
                          </a:solidFill>
                          <a:effectLst/>
                          <a:latin typeface="Montserrat SemiBold" panose="00000700000000000000" pitchFamily="2" charset="0"/>
                          <a:ea typeface="+mn-ea"/>
                          <a:cs typeface="+mn-cs"/>
                        </a:rPr>
                        <a:t>40 a 44 años</a:t>
                      </a:r>
                    </a:p>
                  </a:txBody>
                  <a:tcPr marL="72000" marR="0" marT="0" marB="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56,930</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33,531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23,399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smtClean="0">
                          <a:solidFill>
                            <a:schemeClr val="bg1"/>
                          </a:solidFill>
                          <a:effectLst/>
                          <a:latin typeface="Montserrat" panose="00000500000000000000" pitchFamily="50" charset="0"/>
                        </a:rPr>
                        <a:t>0</a:t>
                      </a:r>
                      <a:r>
                        <a:rPr lang="es-MX" sz="800" b="0" i="0" u="none" strike="noStrike" dirty="0">
                          <a:solidFill>
                            <a:schemeClr val="bg1"/>
                          </a:solidFill>
                          <a:effectLst/>
                          <a:latin typeface="Montserrat" panose="00000500000000000000" pitchFamily="50" charset="0"/>
                        </a:rPr>
                        <a:t> </a:t>
                      </a:r>
                    </a:p>
                  </a:txBody>
                  <a:tcPr marL="9525" marR="72000" marT="9525" marB="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6331">
                <a:tc>
                  <a:txBody>
                    <a:bodyPr/>
                    <a:lstStyle/>
                    <a:p>
                      <a:pPr marL="0" indent="0" algn="l" defTabSz="914400" rtl="0" eaLnBrk="1" fontAlgn="ctr" latinLnBrk="0" hangingPunct="1">
                        <a:spcAft>
                          <a:spcPts val="0"/>
                        </a:spcAft>
                        <a:buFont typeface="Arial" panose="020B0604020202020204" pitchFamily="34" charset="0"/>
                        <a:buNone/>
                      </a:pPr>
                      <a:r>
                        <a:rPr lang="es-MX" sz="800" b="1" kern="1200" dirty="0">
                          <a:solidFill>
                            <a:schemeClr val="bg1"/>
                          </a:solidFill>
                          <a:effectLst/>
                          <a:latin typeface="Montserrat SemiBold" panose="00000700000000000000" pitchFamily="2" charset="0"/>
                          <a:ea typeface="+mn-ea"/>
                          <a:cs typeface="+mn-cs"/>
                        </a:rPr>
                        <a:t>45 a 49 años</a:t>
                      </a:r>
                    </a:p>
                  </a:txBody>
                  <a:tcPr marL="72000" marR="0" marT="0" marB="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49,097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29,335</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19,762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smtClean="0">
                          <a:solidFill>
                            <a:schemeClr val="bg1"/>
                          </a:solidFill>
                          <a:effectLst/>
                          <a:latin typeface="Montserrat" panose="00000500000000000000" pitchFamily="50" charset="0"/>
                        </a:rPr>
                        <a:t>0</a:t>
                      </a:r>
                      <a:r>
                        <a:rPr lang="es-MX" sz="800" b="0" i="0" u="none" strike="noStrike" dirty="0">
                          <a:solidFill>
                            <a:schemeClr val="bg1"/>
                          </a:solidFill>
                          <a:effectLst/>
                          <a:latin typeface="Montserrat" panose="00000500000000000000" pitchFamily="50" charset="0"/>
                        </a:rPr>
                        <a:t> </a:t>
                      </a:r>
                    </a:p>
                  </a:txBody>
                  <a:tcPr marL="9525" marR="72000" marT="9525" marB="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6331">
                <a:tc>
                  <a:txBody>
                    <a:bodyPr/>
                    <a:lstStyle/>
                    <a:p>
                      <a:pPr marL="0" indent="0" algn="l" defTabSz="914400" rtl="0" eaLnBrk="1" fontAlgn="ctr" latinLnBrk="0" hangingPunct="1">
                        <a:spcAft>
                          <a:spcPts val="0"/>
                        </a:spcAft>
                        <a:buFont typeface="Arial" panose="020B0604020202020204" pitchFamily="34" charset="0"/>
                        <a:buNone/>
                      </a:pPr>
                      <a:r>
                        <a:rPr lang="es-MX" sz="800" b="1" kern="1200" dirty="0">
                          <a:solidFill>
                            <a:schemeClr val="bg1"/>
                          </a:solidFill>
                          <a:effectLst/>
                          <a:latin typeface="Montserrat SemiBold" panose="00000700000000000000" pitchFamily="2" charset="0"/>
                          <a:ea typeface="+mn-ea"/>
                          <a:cs typeface="+mn-cs"/>
                        </a:rPr>
                        <a:t>50 a 54 años</a:t>
                      </a:r>
                    </a:p>
                  </a:txBody>
                  <a:tcPr marL="72000" marR="0" marT="0" marB="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44,678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26,964</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17,714</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smtClean="0">
                          <a:solidFill>
                            <a:schemeClr val="bg1"/>
                          </a:solidFill>
                          <a:effectLst/>
                          <a:latin typeface="Montserrat" panose="00000500000000000000" pitchFamily="50" charset="0"/>
                        </a:rPr>
                        <a:t>0</a:t>
                      </a:r>
                      <a:r>
                        <a:rPr lang="es-MX" sz="800" b="0" i="0" u="none" strike="noStrike" dirty="0">
                          <a:solidFill>
                            <a:schemeClr val="bg1"/>
                          </a:solidFill>
                          <a:effectLst/>
                          <a:latin typeface="Montserrat" panose="00000500000000000000" pitchFamily="50" charset="0"/>
                        </a:rPr>
                        <a:t> </a:t>
                      </a:r>
                    </a:p>
                  </a:txBody>
                  <a:tcPr marL="9525" marR="72000" marT="9525" marB="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6331">
                <a:tc>
                  <a:txBody>
                    <a:bodyPr/>
                    <a:lstStyle/>
                    <a:p>
                      <a:pPr marL="0" indent="0" algn="l" defTabSz="914400" rtl="0" eaLnBrk="1" fontAlgn="ctr" latinLnBrk="0" hangingPunct="1">
                        <a:spcAft>
                          <a:spcPts val="0"/>
                        </a:spcAft>
                        <a:buFont typeface="Arial" panose="020B0604020202020204" pitchFamily="34" charset="0"/>
                        <a:buNone/>
                      </a:pPr>
                      <a:r>
                        <a:rPr lang="es-MX" sz="800" b="1" kern="1200" dirty="0">
                          <a:solidFill>
                            <a:schemeClr val="bg1"/>
                          </a:solidFill>
                          <a:effectLst/>
                          <a:latin typeface="Montserrat SemiBold" panose="00000700000000000000" pitchFamily="2" charset="0"/>
                          <a:ea typeface="+mn-ea"/>
                          <a:cs typeface="+mn-cs"/>
                        </a:rPr>
                        <a:t>55 a 59 años</a:t>
                      </a:r>
                    </a:p>
                  </a:txBody>
                  <a:tcPr marL="72000" marR="0" marT="0" marB="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33,202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20,539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12,663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smtClean="0">
                          <a:solidFill>
                            <a:schemeClr val="bg1"/>
                          </a:solidFill>
                          <a:effectLst/>
                          <a:latin typeface="Montserrat" panose="00000500000000000000" pitchFamily="50" charset="0"/>
                        </a:rPr>
                        <a:t>0</a:t>
                      </a:r>
                      <a:r>
                        <a:rPr lang="es-MX" sz="800" b="0" i="0" u="none" strike="noStrike" dirty="0">
                          <a:solidFill>
                            <a:schemeClr val="bg1"/>
                          </a:solidFill>
                          <a:effectLst/>
                          <a:latin typeface="Montserrat" panose="00000500000000000000" pitchFamily="50" charset="0"/>
                        </a:rPr>
                        <a:t> </a:t>
                      </a:r>
                    </a:p>
                  </a:txBody>
                  <a:tcPr marL="9525" marR="72000" marT="9525" marB="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6331">
                <a:tc>
                  <a:txBody>
                    <a:bodyPr/>
                    <a:lstStyle/>
                    <a:p>
                      <a:pPr marL="0" indent="0" algn="l" defTabSz="914400" rtl="0" eaLnBrk="1" fontAlgn="ctr" latinLnBrk="0" hangingPunct="1">
                        <a:spcAft>
                          <a:spcPts val="0"/>
                        </a:spcAft>
                        <a:buFont typeface="Arial" panose="020B0604020202020204" pitchFamily="34" charset="0"/>
                        <a:buNone/>
                      </a:pPr>
                      <a:r>
                        <a:rPr lang="es-MX" sz="800" b="1" kern="1200" dirty="0">
                          <a:solidFill>
                            <a:schemeClr val="bg1"/>
                          </a:solidFill>
                          <a:effectLst/>
                          <a:latin typeface="Montserrat SemiBold" panose="00000700000000000000" pitchFamily="2" charset="0"/>
                          <a:ea typeface="+mn-ea"/>
                          <a:cs typeface="+mn-cs"/>
                        </a:rPr>
                        <a:t>60 a 64 años</a:t>
                      </a:r>
                    </a:p>
                  </a:txBody>
                  <a:tcPr marL="72000" marR="0" marT="0" marB="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12,457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7,617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4,840</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smtClean="0">
                          <a:solidFill>
                            <a:schemeClr val="bg1"/>
                          </a:solidFill>
                          <a:effectLst/>
                          <a:latin typeface="Montserrat" panose="00000500000000000000" pitchFamily="50" charset="0"/>
                        </a:rPr>
                        <a:t>0</a:t>
                      </a:r>
                      <a:r>
                        <a:rPr lang="es-MX" sz="800" b="0" i="0" u="none" strike="noStrike" dirty="0">
                          <a:solidFill>
                            <a:schemeClr val="bg1"/>
                          </a:solidFill>
                          <a:effectLst/>
                          <a:latin typeface="Montserrat" panose="00000500000000000000" pitchFamily="50" charset="0"/>
                        </a:rPr>
                        <a:t> </a:t>
                      </a:r>
                    </a:p>
                  </a:txBody>
                  <a:tcPr marL="9525" marR="72000" marT="9525" marB="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6331">
                <a:tc>
                  <a:txBody>
                    <a:bodyPr/>
                    <a:lstStyle/>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es-MX" sz="800" b="1" kern="1200" dirty="0" smtClean="0">
                          <a:solidFill>
                            <a:schemeClr val="bg1"/>
                          </a:solidFill>
                          <a:effectLst/>
                          <a:latin typeface="Montserrat SemiBold" panose="00000700000000000000" pitchFamily="2" charset="0"/>
                          <a:ea typeface="+mn-ea"/>
                          <a:cs typeface="+mn-cs"/>
                        </a:rPr>
                        <a:t>65 años y más</a:t>
                      </a:r>
                    </a:p>
                  </a:txBody>
                  <a:tcPr marL="72000" marR="0" marT="0" marB="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6,347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4,134</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a:solidFill>
                            <a:schemeClr val="bg1"/>
                          </a:solidFill>
                          <a:effectLst/>
                          <a:latin typeface="Montserrat" panose="00000500000000000000" pitchFamily="50" charset="0"/>
                        </a:rPr>
                        <a:t>2,213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s-MX" sz="800" b="0" i="0" u="none" strike="noStrike" dirty="0" smtClean="0">
                          <a:solidFill>
                            <a:schemeClr val="bg1"/>
                          </a:solidFill>
                          <a:effectLst/>
                          <a:latin typeface="Montserrat" panose="00000500000000000000" pitchFamily="50" charset="0"/>
                        </a:rPr>
                        <a:t>0</a:t>
                      </a:r>
                      <a:r>
                        <a:rPr lang="es-MX" sz="800" b="0" i="0" u="none" strike="noStrike" dirty="0">
                          <a:solidFill>
                            <a:schemeClr val="bg1"/>
                          </a:solidFill>
                          <a:effectLst/>
                          <a:latin typeface="Montserrat" panose="00000500000000000000" pitchFamily="50" charset="0"/>
                        </a:rPr>
                        <a:t> </a:t>
                      </a:r>
                    </a:p>
                  </a:txBody>
                  <a:tcPr marL="9525" marR="72000" marT="9525" marB="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7" name="68 CuadroTexto">
            <a:extLst>
              <a:ext uri="{FF2B5EF4-FFF2-40B4-BE49-F238E27FC236}">
                <a16:creationId xmlns="" xmlns:a16="http://schemas.microsoft.com/office/drawing/2014/main" id="{3B674F7E-9563-4971-8F8B-977D440CE2A1}"/>
              </a:ext>
            </a:extLst>
          </p:cNvPr>
          <p:cNvSpPr txBox="1"/>
          <p:nvPr/>
        </p:nvSpPr>
        <p:spPr>
          <a:xfrm>
            <a:off x="125624" y="5638431"/>
            <a:ext cx="3438542" cy="461665"/>
          </a:xfrm>
          <a:prstGeom prst="rect">
            <a:avLst/>
          </a:prstGeom>
          <a:noFill/>
        </p:spPr>
        <p:txBody>
          <a:bodyPr wrap="square" rtlCol="0">
            <a:spAutoFit/>
          </a:bodyPr>
          <a:lstStyle>
            <a:defPPr>
              <a:defRPr lang="es-MX"/>
            </a:defPPr>
            <a:lvl1pPr>
              <a:defRPr sz="800">
                <a:solidFill>
                  <a:srgbClr val="595959"/>
                </a:solidFill>
                <a:latin typeface="Helvetica" pitchFamily="34" charset="0"/>
                <a:ea typeface="Tahoma" pitchFamily="34" charset="0"/>
                <a:cs typeface="Tahoma" pitchFamily="34" charset="0"/>
              </a:defRPr>
            </a:lvl1pPr>
          </a:lstStyle>
          <a:p>
            <a:pPr algn="just"/>
            <a:r>
              <a:rPr lang="es-MX" sz="600" dirty="0">
                <a:solidFill>
                  <a:schemeClr val="tx1"/>
                </a:solidFill>
                <a:latin typeface="Montserrat Light" panose="00000400000000000000" pitchFamily="2" charset="0"/>
              </a:rPr>
              <a:t>1_/ Incluye a los trabajadores permanentes y eventuales urbanos,  así como a los eventuales del campo.</a:t>
            </a:r>
          </a:p>
          <a:p>
            <a:pPr algn="just"/>
            <a:r>
              <a:rPr lang="es-MX" sz="600" dirty="0">
                <a:solidFill>
                  <a:schemeClr val="tx1"/>
                </a:solidFill>
                <a:latin typeface="Montserrat Light" panose="00000400000000000000" pitchFamily="2" charset="0"/>
              </a:rPr>
              <a:t>Fuente</a:t>
            </a:r>
            <a:r>
              <a:rPr lang="es-MX" sz="600" b="1" dirty="0">
                <a:solidFill>
                  <a:schemeClr val="tx1"/>
                </a:solidFill>
                <a:latin typeface="Montserrat Light" panose="00000400000000000000" pitchFamily="2" charset="0"/>
              </a:rPr>
              <a:t>: </a:t>
            </a:r>
            <a:r>
              <a:rPr lang="es-MX" sz="600" b="1" dirty="0">
                <a:solidFill>
                  <a:schemeClr val="tx1"/>
                </a:solidFill>
                <a:latin typeface="Montserrat Light" panose="00000400000000000000" pitchFamily="2" charset="0"/>
                <a:hlinkClick r:id="rId3">
                  <a:extLst>
                    <a:ext uri="{A12FA001-AC4F-418D-AE19-62706E023703}">
                      <ahyp:hlinkClr xmlns="" xmlns:ahyp="http://schemas.microsoft.com/office/drawing/2018/hyperlinkcolor" val="tx"/>
                    </a:ext>
                  </a:extLst>
                </a:hlinkClick>
              </a:rPr>
              <a:t>Instituto Mexicano del Seguro Social. </a:t>
            </a:r>
            <a:r>
              <a:rPr lang="es-MX" sz="600" dirty="0">
                <a:solidFill>
                  <a:schemeClr val="tx1"/>
                </a:solidFill>
                <a:latin typeface="Montserrat Light" panose="00000400000000000000" pitchFamily="2" charset="0"/>
                <a:hlinkClick r:id="rId3">
                  <a:extLst>
                    <a:ext uri="{A12FA001-AC4F-418D-AE19-62706E023703}">
                      <ahyp:hlinkClr xmlns="" xmlns:ahyp="http://schemas.microsoft.com/office/drawing/2018/hyperlinkcolor" val="tx"/>
                    </a:ext>
                  </a:extLst>
                </a:hlinkClick>
              </a:rPr>
              <a:t>Consulta dinámica de información. http://www.imss.gob.mx/conoce-al-imss/cubos</a:t>
            </a:r>
            <a:r>
              <a:rPr lang="es-MX" sz="600" dirty="0">
                <a:solidFill>
                  <a:schemeClr val="tx1"/>
                </a:solidFill>
                <a:latin typeface="Montserrat Light" panose="00000400000000000000" pitchFamily="2" charset="0"/>
                <a:hlinkClick r:id="rId3">
                  <a:extLst>
                    <a:ext uri="{A12FA001-AC4F-418D-AE19-62706E023703}">
                      <ahyp:hlinkClr xmlns="" xmlns:ahyp="http://schemas.microsoft.com/office/drawing/2018/hyperlinkcolor" val="tx"/>
                    </a:ext>
                  </a:extLst>
                </a:hlinkClick>
              </a:rPr>
              <a:t>.</a:t>
            </a:r>
            <a:r>
              <a:rPr lang="es-MX" sz="600" b="1" dirty="0">
                <a:solidFill>
                  <a:schemeClr val="tx1"/>
                </a:solidFill>
                <a:latin typeface="Montserrat Light" panose="00000400000000000000" pitchFamily="2" charset="0"/>
              </a:rPr>
              <a:t> </a:t>
            </a:r>
            <a:r>
              <a:rPr lang="es-MX" sz="600" dirty="0" smtClean="0">
                <a:solidFill>
                  <a:schemeClr val="tx1"/>
                </a:solidFill>
                <a:latin typeface="Montserrat Light" panose="00000400000000000000" pitchFamily="2" charset="0"/>
              </a:rPr>
              <a:t>Febrero de 2026.</a:t>
            </a:r>
            <a:endParaRPr lang="es-MX" sz="600" dirty="0">
              <a:solidFill>
                <a:schemeClr val="tx1"/>
              </a:solidFill>
              <a:latin typeface="Montserrat Light" panose="00000400000000000000" pitchFamily="2" charset="0"/>
            </a:endParaRPr>
          </a:p>
        </p:txBody>
      </p:sp>
      <p:sp>
        <p:nvSpPr>
          <p:cNvPr id="151" name="69 CuadroTexto">
            <a:extLst>
              <a:ext uri="{FF2B5EF4-FFF2-40B4-BE49-F238E27FC236}">
                <a16:creationId xmlns:a16="http://schemas.microsoft.com/office/drawing/2014/main" xmlns="" id="{C9568808-CC28-4D68-BD69-71D183AD71A9}"/>
              </a:ext>
            </a:extLst>
          </p:cNvPr>
          <p:cNvSpPr txBox="1"/>
          <p:nvPr/>
        </p:nvSpPr>
        <p:spPr>
          <a:xfrm>
            <a:off x="3872277" y="6077963"/>
            <a:ext cx="3820114" cy="461665"/>
          </a:xfrm>
          <a:prstGeom prst="rect">
            <a:avLst/>
          </a:prstGeom>
          <a:noFill/>
        </p:spPr>
        <p:txBody>
          <a:bodyPr wrap="square" rtlCol="0">
            <a:spAutoFit/>
          </a:bodyPr>
          <a:lstStyle>
            <a:defPPr>
              <a:defRPr lang="es-MX"/>
            </a:defPPr>
            <a:lvl1pPr algn="just">
              <a:defRPr sz="800">
                <a:solidFill>
                  <a:srgbClr val="595959"/>
                </a:solidFill>
                <a:latin typeface="Helvetica" pitchFamily="34" charset="0"/>
                <a:ea typeface="Tahoma" pitchFamily="34" charset="0"/>
                <a:cs typeface="Tahoma" pitchFamily="34" charset="0"/>
              </a:defRPr>
            </a:lvl1pPr>
          </a:lstStyle>
          <a:p>
            <a:r>
              <a:rPr lang="es-MX" sz="600" dirty="0">
                <a:solidFill>
                  <a:schemeClr val="tx1"/>
                </a:solidFill>
                <a:latin typeface="Montserrat Light" panose="00000400000000000000" pitchFamily="2" charset="0"/>
              </a:rPr>
              <a:t>1_/ </a:t>
            </a:r>
            <a:r>
              <a:rPr lang="es-MX" sz="600" dirty="0" smtClean="0">
                <a:solidFill>
                  <a:schemeClr val="tx1"/>
                </a:solidFill>
                <a:latin typeface="Montserrat Light" panose="00000400000000000000" pitchFamily="2" charset="0"/>
              </a:rPr>
              <a:t>Incluye </a:t>
            </a:r>
            <a:r>
              <a:rPr lang="es-MX" sz="600" dirty="0">
                <a:solidFill>
                  <a:schemeClr val="tx1"/>
                </a:solidFill>
                <a:latin typeface="Montserrat Light" panose="00000400000000000000" pitchFamily="2" charset="0"/>
              </a:rPr>
              <a:t>a los trabajadores permanentes y eventuales urbanos,  así como a los eventuales del campo</a:t>
            </a:r>
            <a:r>
              <a:rPr lang="es-MX" sz="600" dirty="0" smtClean="0">
                <a:solidFill>
                  <a:schemeClr val="tx1"/>
                </a:solidFill>
                <a:latin typeface="Montserrat Light" panose="00000400000000000000" pitchFamily="2" charset="0"/>
              </a:rPr>
              <a:t>.</a:t>
            </a:r>
            <a:endParaRPr lang="es-MX" sz="600" dirty="0">
              <a:solidFill>
                <a:schemeClr val="tx1"/>
              </a:solidFill>
              <a:latin typeface="Montserrat Light" panose="00000400000000000000" pitchFamily="2" charset="0"/>
            </a:endParaRPr>
          </a:p>
          <a:p>
            <a:r>
              <a:rPr lang="es-MX" sz="600" dirty="0">
                <a:solidFill>
                  <a:schemeClr val="tx1"/>
                </a:solidFill>
                <a:latin typeface="Montserrat Light" panose="00000400000000000000" pitchFamily="2" charset="0"/>
              </a:rPr>
              <a:t>Fuente: </a:t>
            </a:r>
            <a:r>
              <a:rPr lang="es-MX" sz="600" b="1" dirty="0">
                <a:solidFill>
                  <a:schemeClr val="tx1"/>
                </a:solidFill>
                <a:latin typeface="Montserrat Light" panose="00000400000000000000" pitchFamily="2" charset="0"/>
                <a:hlinkClick r:id="rId3">
                  <a:extLst>
                    <a:ext uri="{A12FA001-AC4F-418D-AE19-62706E023703}">
                      <ahyp:hlinkClr xmlns:ahyp="http://schemas.microsoft.com/office/drawing/2018/hyperlinkcolor" xmlns="" val="tx"/>
                    </a:ext>
                  </a:extLst>
                </a:hlinkClick>
              </a:rPr>
              <a:t>Instituto Mexicano del Seguro Social. </a:t>
            </a:r>
            <a:r>
              <a:rPr lang="es-MX" sz="600" dirty="0">
                <a:solidFill>
                  <a:schemeClr val="tx1"/>
                </a:solidFill>
                <a:latin typeface="Montserrat Light" panose="00000400000000000000" pitchFamily="2" charset="0"/>
                <a:hlinkClick r:id="rId3">
                  <a:extLst>
                    <a:ext uri="{A12FA001-AC4F-418D-AE19-62706E023703}">
                      <ahyp:hlinkClr xmlns:ahyp="http://schemas.microsoft.com/office/drawing/2018/hyperlinkcolor" xmlns="" val="tx"/>
                    </a:ext>
                  </a:extLst>
                </a:hlinkClick>
              </a:rPr>
              <a:t>Consulta dinámica de información. http://www.imss.gob.mx/conoce-al-imss/cubos.</a:t>
            </a:r>
            <a:r>
              <a:rPr lang="es-MX" sz="600" dirty="0">
                <a:solidFill>
                  <a:schemeClr val="tx1"/>
                </a:solidFill>
                <a:latin typeface="Montserrat Light" panose="00000400000000000000" pitchFamily="2" charset="0"/>
              </a:rPr>
              <a:t> </a:t>
            </a:r>
            <a:r>
              <a:rPr lang="es-MX" sz="600" dirty="0" smtClean="0">
                <a:solidFill>
                  <a:schemeClr val="tx1"/>
                </a:solidFill>
                <a:latin typeface="Montserrat Light" panose="00000400000000000000" pitchFamily="2" charset="0"/>
              </a:rPr>
              <a:t>Febrero de 2026.</a:t>
            </a:r>
            <a:endParaRPr lang="es-MX" sz="600" dirty="0">
              <a:solidFill>
                <a:schemeClr val="tx1"/>
              </a:solidFill>
              <a:latin typeface="Montserrat Light" panose="00000400000000000000" pitchFamily="2" charset="0"/>
            </a:endParaRPr>
          </a:p>
        </p:txBody>
      </p:sp>
      <p:sp>
        <p:nvSpPr>
          <p:cNvPr id="102" name="Rectángulo 101"/>
          <p:cNvSpPr/>
          <p:nvPr/>
        </p:nvSpPr>
        <p:spPr>
          <a:xfrm>
            <a:off x="770182" y="-35667"/>
            <a:ext cx="2693253" cy="923330"/>
          </a:xfrm>
          <a:prstGeom prst="rect">
            <a:avLst/>
          </a:prstGeom>
        </p:spPr>
        <p:txBody>
          <a:bodyPr wrap="square">
            <a:spAutoFit/>
          </a:bodyPr>
          <a:lstStyle/>
          <a:p>
            <a:pPr>
              <a:lnSpc>
                <a:spcPct val="90000"/>
              </a:lnSpc>
            </a:pPr>
            <a:endParaRPr lang="es-MX" sz="1000" dirty="0" smtClean="0">
              <a:solidFill>
                <a:schemeClr val="accent3"/>
              </a:solidFill>
              <a:latin typeface="Montserrat SemiBold" panose="00000700000000000000" pitchFamily="2" charset="0"/>
              <a:ea typeface="Tahoma" pitchFamily="34" charset="0"/>
              <a:cs typeface="Tahoma" pitchFamily="34" charset="0"/>
            </a:endParaRPr>
          </a:p>
          <a:p>
            <a:pPr>
              <a:lnSpc>
                <a:spcPct val="90000"/>
              </a:lnSpc>
            </a:pPr>
            <a:r>
              <a:rPr lang="es-MX" sz="1000" dirty="0" smtClean="0">
                <a:solidFill>
                  <a:schemeClr val="accent1"/>
                </a:solidFill>
                <a:latin typeface="Montserrat ExtraBold" panose="00000900000000000000" pitchFamily="50" charset="0"/>
                <a:ea typeface="Tahoma" pitchFamily="34" charset="0"/>
                <a:cs typeface="Tahoma" pitchFamily="34" charset="0"/>
              </a:rPr>
              <a:t>Cuadro No. 3 </a:t>
            </a:r>
          </a:p>
          <a:p>
            <a:pPr>
              <a:lnSpc>
                <a:spcPct val="90000"/>
              </a:lnSpc>
            </a:pPr>
            <a:r>
              <a:rPr lang="es-MX" sz="1000" b="1" dirty="0" smtClean="0">
                <a:latin typeface="Montserrat Medium" panose="00000600000000000000" pitchFamily="50" charset="0"/>
                <a:ea typeface="Tahoma" pitchFamily="34" charset="0"/>
                <a:cs typeface="Tahoma" pitchFamily="34" charset="0"/>
              </a:rPr>
              <a:t>San </a:t>
            </a:r>
            <a:r>
              <a:rPr lang="es-MX" sz="1000" b="1" dirty="0">
                <a:latin typeface="Montserrat Medium" panose="00000600000000000000" pitchFamily="50" charset="0"/>
                <a:ea typeface="Tahoma" pitchFamily="34" charset="0"/>
                <a:cs typeface="Tahoma" pitchFamily="34" charset="0"/>
              </a:rPr>
              <a:t>Luis Potosí</a:t>
            </a:r>
          </a:p>
          <a:p>
            <a:pPr>
              <a:lnSpc>
                <a:spcPct val="90000"/>
              </a:lnSpc>
            </a:pPr>
            <a:r>
              <a:rPr lang="es-MX" sz="1000" b="1" dirty="0">
                <a:latin typeface="Montserrat Medium" panose="00000600000000000000" pitchFamily="50" charset="0"/>
                <a:ea typeface="Tahoma" pitchFamily="34" charset="0"/>
                <a:cs typeface="Tahoma" pitchFamily="34" charset="0"/>
              </a:rPr>
              <a:t>Trabajadores asegurados del IMSS por grupos de edad, </a:t>
            </a:r>
            <a:r>
              <a:rPr lang="es-MX" sz="1000" b="1" dirty="0" smtClean="0">
                <a:latin typeface="Montserrat Medium" panose="00000600000000000000" pitchFamily="50" charset="0"/>
                <a:ea typeface="Tahoma" pitchFamily="34" charset="0"/>
                <a:cs typeface="Tahoma" pitchFamily="34" charset="0"/>
              </a:rPr>
              <a:t>según </a:t>
            </a:r>
            <a:r>
              <a:rPr lang="es-MX" sz="1000" b="1" dirty="0">
                <a:latin typeface="Montserrat Medium" panose="00000600000000000000" pitchFamily="50" charset="0"/>
                <a:ea typeface="Tahoma" pitchFamily="34" charset="0"/>
                <a:cs typeface="Tahoma" pitchFamily="34" charset="0"/>
              </a:rPr>
              <a:t>sexo </a:t>
            </a:r>
            <a:r>
              <a:rPr lang="es-MX" sz="1000" b="1" baseline="30000" dirty="0">
                <a:latin typeface="Montserrat Medium" panose="00000600000000000000" pitchFamily="50" charset="0"/>
                <a:ea typeface="Tahoma" pitchFamily="34" charset="0"/>
                <a:cs typeface="Tahoma" pitchFamily="34" charset="0"/>
              </a:rPr>
              <a:t>1_/ </a:t>
            </a:r>
          </a:p>
          <a:p>
            <a:pPr>
              <a:lnSpc>
                <a:spcPct val="90000"/>
              </a:lnSpc>
            </a:pPr>
            <a:r>
              <a:rPr lang="es-MX" sz="1000" b="1" dirty="0" smtClean="0">
                <a:latin typeface="Montserrat Medium" panose="00000600000000000000" pitchFamily="50" charset="0"/>
                <a:ea typeface="Tahoma" pitchFamily="34" charset="0"/>
                <a:cs typeface="Tahoma" pitchFamily="34" charset="0"/>
              </a:rPr>
              <a:t>Enero 2026</a:t>
            </a:r>
            <a:r>
              <a:rPr lang="es-MX" sz="1000" b="1" dirty="0" smtClean="0">
                <a:solidFill>
                  <a:schemeClr val="accent3"/>
                </a:solidFill>
                <a:latin typeface="Montserrat Medium" panose="00000600000000000000" pitchFamily="50" charset="0"/>
                <a:ea typeface="Tahoma" pitchFamily="34" charset="0"/>
                <a:cs typeface="Tahoma" pitchFamily="34" charset="0"/>
              </a:rPr>
              <a:t> </a:t>
            </a:r>
            <a:r>
              <a:rPr lang="es-MX" sz="800" dirty="0" smtClean="0">
                <a:latin typeface="Montserrat" panose="00000500000000000000" pitchFamily="2" charset="0"/>
                <a:ea typeface="Tahoma" pitchFamily="34" charset="0"/>
                <a:cs typeface="Tahoma" pitchFamily="34" charset="0"/>
              </a:rPr>
              <a:t>(Personas)</a:t>
            </a:r>
            <a:endParaRPr lang="es-MX" sz="800" dirty="0">
              <a:latin typeface="Montserrat" panose="00000500000000000000" pitchFamily="2" charset="0"/>
              <a:ea typeface="Tahoma" pitchFamily="34" charset="0"/>
              <a:cs typeface="Tahoma" pitchFamily="34" charset="0"/>
            </a:endParaRPr>
          </a:p>
        </p:txBody>
      </p:sp>
      <p:sp>
        <p:nvSpPr>
          <p:cNvPr id="131" name="8 Rectángulo">
            <a:extLst>
              <a:ext uri="{FF2B5EF4-FFF2-40B4-BE49-F238E27FC236}">
                <a16:creationId xmlns="" xmlns:a16="http://schemas.microsoft.com/office/drawing/2014/main" id="{05CFEDCC-BB1E-42B9-8AD1-A272B979842B}"/>
              </a:ext>
            </a:extLst>
          </p:cNvPr>
          <p:cNvSpPr/>
          <p:nvPr/>
        </p:nvSpPr>
        <p:spPr>
          <a:xfrm>
            <a:off x="3943727" y="64372"/>
            <a:ext cx="4364685" cy="839648"/>
          </a:xfrm>
          <a:prstGeom prst="rect">
            <a:avLst/>
          </a:prstGeom>
          <a:noFill/>
        </p:spPr>
        <p:txBody>
          <a:bodyPr wrap="square" tIns="18000" bIns="18000" anchor="ctr" anchorCtr="0">
            <a:spAutoFit/>
          </a:bodyPr>
          <a:lstStyle/>
          <a:p>
            <a:pPr algn="r">
              <a:lnSpc>
                <a:spcPct val="90000"/>
              </a:lnSpc>
            </a:pPr>
            <a:r>
              <a:rPr lang="es-MX" sz="1000" dirty="0" smtClean="0">
                <a:solidFill>
                  <a:schemeClr val="tx2"/>
                </a:solidFill>
                <a:latin typeface="Montserrat ExtraBold" panose="00000900000000000000" pitchFamily="50" charset="0"/>
                <a:ea typeface="Tahoma" pitchFamily="34" charset="0"/>
                <a:cs typeface="Tahoma" pitchFamily="34" charset="0"/>
              </a:rPr>
              <a:t>Gráfico No.4</a:t>
            </a:r>
          </a:p>
          <a:p>
            <a:pPr algn="r">
              <a:lnSpc>
                <a:spcPct val="90000"/>
              </a:lnSpc>
            </a:pPr>
            <a:r>
              <a:rPr lang="es-MX" sz="1000" b="1" dirty="0" smtClean="0">
                <a:latin typeface="Montserrat Medium" panose="00000600000000000000" pitchFamily="50" charset="0"/>
                <a:ea typeface="Tahoma" pitchFamily="34" charset="0"/>
                <a:cs typeface="Tahoma" pitchFamily="34" charset="0"/>
              </a:rPr>
              <a:t>San Luis Potosí</a:t>
            </a:r>
          </a:p>
          <a:p>
            <a:pPr algn="r">
              <a:lnSpc>
                <a:spcPct val="90000"/>
              </a:lnSpc>
            </a:pPr>
            <a:r>
              <a:rPr lang="es-MX" sz="1000" b="1" dirty="0" smtClean="0">
                <a:latin typeface="Montserrat Medium" panose="00000600000000000000" pitchFamily="50" charset="0"/>
                <a:ea typeface="Tahoma" pitchFamily="34" charset="0"/>
                <a:cs typeface="Tahoma" pitchFamily="34" charset="0"/>
              </a:rPr>
              <a:t>Trabajadores </a:t>
            </a:r>
            <a:r>
              <a:rPr lang="es-MX" sz="1000" b="1" dirty="0">
                <a:latin typeface="Montserrat Medium" panose="00000600000000000000" pitchFamily="50" charset="0"/>
                <a:ea typeface="Tahoma" pitchFamily="34" charset="0"/>
                <a:cs typeface="Tahoma" pitchFamily="34" charset="0"/>
              </a:rPr>
              <a:t>asegurados del IMSS por grupos de edad, </a:t>
            </a:r>
          </a:p>
          <a:p>
            <a:pPr algn="r">
              <a:lnSpc>
                <a:spcPct val="90000"/>
              </a:lnSpc>
            </a:pPr>
            <a:r>
              <a:rPr lang="es-MX" sz="1000" b="1" dirty="0">
                <a:latin typeface="Montserrat Medium" panose="00000600000000000000" pitchFamily="50" charset="0"/>
                <a:ea typeface="Tahoma" pitchFamily="34" charset="0"/>
                <a:cs typeface="Tahoma" pitchFamily="34" charset="0"/>
              </a:rPr>
              <a:t>según sexo </a:t>
            </a:r>
            <a:r>
              <a:rPr lang="es-MX" sz="1000" b="1" baseline="30000" dirty="0">
                <a:latin typeface="Montserrat Medium" panose="00000600000000000000" pitchFamily="50" charset="0"/>
                <a:ea typeface="Tahoma" pitchFamily="34" charset="0"/>
                <a:cs typeface="Tahoma" pitchFamily="34" charset="0"/>
              </a:rPr>
              <a:t>1_/ </a:t>
            </a:r>
          </a:p>
          <a:p>
            <a:pPr algn="r">
              <a:lnSpc>
                <a:spcPct val="90000"/>
              </a:lnSpc>
            </a:pPr>
            <a:r>
              <a:rPr lang="es-MX" sz="1000" b="1" dirty="0" smtClean="0">
                <a:latin typeface="Montserrat Medium" panose="00000600000000000000" pitchFamily="50" charset="0"/>
                <a:ea typeface="Tahoma" pitchFamily="34" charset="0"/>
                <a:cs typeface="Tahoma" pitchFamily="34" charset="0"/>
              </a:rPr>
              <a:t>Enero 2026 </a:t>
            </a:r>
            <a:endParaRPr lang="es-MX" sz="1000" b="1" dirty="0">
              <a:latin typeface="Montserrat Medium" panose="00000600000000000000" pitchFamily="50" charset="0"/>
              <a:ea typeface="Tahoma" pitchFamily="34" charset="0"/>
              <a:cs typeface="Tahoma" pitchFamily="34" charset="0"/>
            </a:endParaRPr>
          </a:p>
          <a:p>
            <a:pPr algn="r">
              <a:lnSpc>
                <a:spcPct val="90000"/>
              </a:lnSpc>
            </a:pPr>
            <a:r>
              <a:rPr lang="es-MX" sz="800" dirty="0" smtClean="0">
                <a:latin typeface="Montserrat" panose="00000500000000000000" pitchFamily="2" charset="0"/>
                <a:ea typeface="Tahoma" pitchFamily="34" charset="0"/>
                <a:cs typeface="Tahoma" pitchFamily="34" charset="0"/>
              </a:rPr>
              <a:t>(Personas)</a:t>
            </a:r>
            <a:endParaRPr lang="es-MX" sz="800" dirty="0">
              <a:latin typeface="Montserrat" panose="00000500000000000000" pitchFamily="2" charset="0"/>
              <a:ea typeface="Tahoma" pitchFamily="34" charset="0"/>
              <a:cs typeface="Tahoma" pitchFamily="34" charset="0"/>
            </a:endParaRPr>
          </a:p>
        </p:txBody>
      </p:sp>
      <p:grpSp>
        <p:nvGrpSpPr>
          <p:cNvPr id="99" name="Grupo 98"/>
          <p:cNvGrpSpPr/>
          <p:nvPr/>
        </p:nvGrpSpPr>
        <p:grpSpPr>
          <a:xfrm>
            <a:off x="637773" y="898471"/>
            <a:ext cx="2952000" cy="72001"/>
            <a:chOff x="279184" y="746170"/>
            <a:chExt cx="2952000" cy="72001"/>
          </a:xfrm>
        </p:grpSpPr>
        <p:cxnSp>
          <p:nvCxnSpPr>
            <p:cNvPr id="120" name="Conector recto 119"/>
            <p:cNvCxnSpPr/>
            <p:nvPr/>
          </p:nvCxnSpPr>
          <p:spPr>
            <a:xfrm>
              <a:off x="279184" y="746170"/>
              <a:ext cx="2952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21" name="Rectángulo 120"/>
            <p:cNvSpPr/>
            <p:nvPr/>
          </p:nvSpPr>
          <p:spPr>
            <a:xfrm>
              <a:off x="279184" y="746171"/>
              <a:ext cx="2052000" cy="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149" name="Grupo 148"/>
          <p:cNvGrpSpPr/>
          <p:nvPr/>
        </p:nvGrpSpPr>
        <p:grpSpPr>
          <a:xfrm flipH="1">
            <a:off x="5426873" y="987253"/>
            <a:ext cx="2952000" cy="72001"/>
            <a:chOff x="279184" y="746170"/>
            <a:chExt cx="2952000" cy="72001"/>
          </a:xfrm>
        </p:grpSpPr>
        <p:cxnSp>
          <p:nvCxnSpPr>
            <p:cNvPr id="183" name="Conector recto 182"/>
            <p:cNvCxnSpPr/>
            <p:nvPr/>
          </p:nvCxnSpPr>
          <p:spPr>
            <a:xfrm>
              <a:off x="279184" y="746170"/>
              <a:ext cx="295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84" name="Rectángulo 183"/>
            <p:cNvSpPr/>
            <p:nvPr/>
          </p:nvSpPr>
          <p:spPr>
            <a:xfrm>
              <a:off x="279184" y="746171"/>
              <a:ext cx="205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aphicFrame>
        <p:nvGraphicFramePr>
          <p:cNvPr id="7" name="Gráfico 6"/>
          <p:cNvGraphicFramePr/>
          <p:nvPr>
            <p:extLst>
              <p:ext uri="{D42A27DB-BD31-4B8C-83A1-F6EECF244321}">
                <p14:modId xmlns:p14="http://schemas.microsoft.com/office/powerpoint/2010/main" val="853517843"/>
              </p:ext>
            </p:extLst>
          </p:nvPr>
        </p:nvGraphicFramePr>
        <p:xfrm>
          <a:off x="3943726" y="1349686"/>
          <a:ext cx="5020761" cy="4250148"/>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upo 1"/>
          <p:cNvGrpSpPr/>
          <p:nvPr/>
        </p:nvGrpSpPr>
        <p:grpSpPr>
          <a:xfrm>
            <a:off x="4856679" y="2789452"/>
            <a:ext cx="72023" cy="58874"/>
            <a:chOff x="4856679" y="2789452"/>
            <a:chExt cx="72023" cy="58874"/>
          </a:xfrm>
        </p:grpSpPr>
        <p:sp>
          <p:nvSpPr>
            <p:cNvPr id="186" name="Rectángulo 185"/>
            <p:cNvSpPr/>
            <p:nvPr/>
          </p:nvSpPr>
          <p:spPr>
            <a:xfrm>
              <a:off x="4856694" y="2789452"/>
              <a:ext cx="72008" cy="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8" name="Triángulo rectángulo 7"/>
            <p:cNvSpPr/>
            <p:nvPr/>
          </p:nvSpPr>
          <p:spPr>
            <a:xfrm rot="5400000" flipV="1">
              <a:off x="4862079" y="2817726"/>
              <a:ext cx="25200" cy="36000"/>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32" name="Grupo 31"/>
          <p:cNvGrpSpPr/>
          <p:nvPr/>
        </p:nvGrpSpPr>
        <p:grpSpPr>
          <a:xfrm>
            <a:off x="4101278" y="4694751"/>
            <a:ext cx="72023" cy="58874"/>
            <a:chOff x="4856679" y="2789452"/>
            <a:chExt cx="72023" cy="58874"/>
          </a:xfrm>
        </p:grpSpPr>
        <p:sp>
          <p:nvSpPr>
            <p:cNvPr id="33" name="Rectángulo 32"/>
            <p:cNvSpPr/>
            <p:nvPr/>
          </p:nvSpPr>
          <p:spPr>
            <a:xfrm>
              <a:off x="4856694" y="2789452"/>
              <a:ext cx="72008" cy="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34" name="Triángulo rectángulo 33"/>
            <p:cNvSpPr/>
            <p:nvPr/>
          </p:nvSpPr>
          <p:spPr>
            <a:xfrm rot="5400000" flipV="1">
              <a:off x="4862079" y="2817726"/>
              <a:ext cx="25200" cy="36000"/>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35" name="Grupo 34"/>
          <p:cNvGrpSpPr/>
          <p:nvPr/>
        </p:nvGrpSpPr>
        <p:grpSpPr>
          <a:xfrm>
            <a:off x="4521421" y="4471086"/>
            <a:ext cx="72023" cy="58874"/>
            <a:chOff x="4856679" y="2789452"/>
            <a:chExt cx="72023" cy="58874"/>
          </a:xfrm>
        </p:grpSpPr>
        <p:sp>
          <p:nvSpPr>
            <p:cNvPr id="36" name="Rectángulo 35"/>
            <p:cNvSpPr/>
            <p:nvPr/>
          </p:nvSpPr>
          <p:spPr>
            <a:xfrm>
              <a:off x="4856694" y="2789452"/>
              <a:ext cx="72008" cy="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37" name="Triángulo rectángulo 36"/>
            <p:cNvSpPr/>
            <p:nvPr/>
          </p:nvSpPr>
          <p:spPr>
            <a:xfrm rot="5400000" flipV="1">
              <a:off x="4862079" y="2817726"/>
              <a:ext cx="25200" cy="36000"/>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38" name="Grupo 37"/>
          <p:cNvGrpSpPr/>
          <p:nvPr/>
        </p:nvGrpSpPr>
        <p:grpSpPr>
          <a:xfrm>
            <a:off x="5261124" y="2144264"/>
            <a:ext cx="72023" cy="58874"/>
            <a:chOff x="4856679" y="2789452"/>
            <a:chExt cx="72023" cy="58874"/>
          </a:xfrm>
        </p:grpSpPr>
        <p:sp>
          <p:nvSpPr>
            <p:cNvPr id="39" name="Rectángulo 38"/>
            <p:cNvSpPr/>
            <p:nvPr/>
          </p:nvSpPr>
          <p:spPr>
            <a:xfrm>
              <a:off x="4856694" y="2789452"/>
              <a:ext cx="72008" cy="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40" name="Triángulo rectángulo 39"/>
            <p:cNvSpPr/>
            <p:nvPr/>
          </p:nvSpPr>
          <p:spPr>
            <a:xfrm rot="5400000" flipV="1">
              <a:off x="4862079" y="2817726"/>
              <a:ext cx="25200" cy="36000"/>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41" name="Grupo 40"/>
          <p:cNvGrpSpPr/>
          <p:nvPr/>
        </p:nvGrpSpPr>
        <p:grpSpPr>
          <a:xfrm>
            <a:off x="5647358" y="1933499"/>
            <a:ext cx="72023" cy="58874"/>
            <a:chOff x="4856679" y="2789452"/>
            <a:chExt cx="72023" cy="58874"/>
          </a:xfrm>
        </p:grpSpPr>
        <p:sp>
          <p:nvSpPr>
            <p:cNvPr id="42" name="Rectángulo 41"/>
            <p:cNvSpPr/>
            <p:nvPr/>
          </p:nvSpPr>
          <p:spPr>
            <a:xfrm>
              <a:off x="4856694" y="2789452"/>
              <a:ext cx="72008" cy="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43" name="Triángulo rectángulo 42"/>
            <p:cNvSpPr/>
            <p:nvPr/>
          </p:nvSpPr>
          <p:spPr>
            <a:xfrm rot="5400000" flipV="1">
              <a:off x="4862079" y="2817726"/>
              <a:ext cx="25200" cy="36000"/>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44" name="Grupo 43"/>
          <p:cNvGrpSpPr/>
          <p:nvPr/>
        </p:nvGrpSpPr>
        <p:grpSpPr>
          <a:xfrm>
            <a:off x="6056427" y="2378274"/>
            <a:ext cx="72023" cy="58874"/>
            <a:chOff x="4856679" y="2789452"/>
            <a:chExt cx="72023" cy="58874"/>
          </a:xfrm>
        </p:grpSpPr>
        <p:sp>
          <p:nvSpPr>
            <p:cNvPr id="45" name="Rectángulo 44"/>
            <p:cNvSpPr/>
            <p:nvPr/>
          </p:nvSpPr>
          <p:spPr>
            <a:xfrm>
              <a:off x="4856694" y="2789452"/>
              <a:ext cx="72008" cy="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46" name="Triángulo rectángulo 45"/>
            <p:cNvSpPr/>
            <p:nvPr/>
          </p:nvSpPr>
          <p:spPr>
            <a:xfrm rot="5400000" flipV="1">
              <a:off x="4862079" y="2817726"/>
              <a:ext cx="25200" cy="36000"/>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47" name="Grupo 46"/>
          <p:cNvGrpSpPr/>
          <p:nvPr/>
        </p:nvGrpSpPr>
        <p:grpSpPr>
          <a:xfrm>
            <a:off x="6384464" y="2735340"/>
            <a:ext cx="72023" cy="58874"/>
            <a:chOff x="4856679" y="2789452"/>
            <a:chExt cx="72023" cy="58874"/>
          </a:xfrm>
        </p:grpSpPr>
        <p:sp>
          <p:nvSpPr>
            <p:cNvPr id="48" name="Rectángulo 47"/>
            <p:cNvSpPr/>
            <p:nvPr/>
          </p:nvSpPr>
          <p:spPr>
            <a:xfrm>
              <a:off x="4856694" y="2789452"/>
              <a:ext cx="72008" cy="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49" name="Triángulo rectángulo 48"/>
            <p:cNvSpPr/>
            <p:nvPr/>
          </p:nvSpPr>
          <p:spPr>
            <a:xfrm rot="5400000" flipV="1">
              <a:off x="4862079" y="2817726"/>
              <a:ext cx="25200" cy="36000"/>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50" name="Grupo 49"/>
          <p:cNvGrpSpPr/>
          <p:nvPr/>
        </p:nvGrpSpPr>
        <p:grpSpPr>
          <a:xfrm>
            <a:off x="6818249" y="3010538"/>
            <a:ext cx="72023" cy="58874"/>
            <a:chOff x="4856679" y="2789452"/>
            <a:chExt cx="72023" cy="58874"/>
          </a:xfrm>
        </p:grpSpPr>
        <p:sp>
          <p:nvSpPr>
            <p:cNvPr id="51" name="Rectángulo 50"/>
            <p:cNvSpPr/>
            <p:nvPr/>
          </p:nvSpPr>
          <p:spPr>
            <a:xfrm>
              <a:off x="4856694" y="2789452"/>
              <a:ext cx="72008" cy="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52" name="Triángulo rectángulo 51"/>
            <p:cNvSpPr/>
            <p:nvPr/>
          </p:nvSpPr>
          <p:spPr>
            <a:xfrm rot="5400000" flipV="1">
              <a:off x="4862079" y="2817726"/>
              <a:ext cx="25200" cy="36000"/>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53" name="Grupo 52"/>
          <p:cNvGrpSpPr/>
          <p:nvPr/>
        </p:nvGrpSpPr>
        <p:grpSpPr>
          <a:xfrm>
            <a:off x="7250582" y="3150036"/>
            <a:ext cx="72023" cy="58874"/>
            <a:chOff x="4856679" y="2789452"/>
            <a:chExt cx="72023" cy="58874"/>
          </a:xfrm>
        </p:grpSpPr>
        <p:sp>
          <p:nvSpPr>
            <p:cNvPr id="54" name="Rectángulo 53"/>
            <p:cNvSpPr/>
            <p:nvPr/>
          </p:nvSpPr>
          <p:spPr>
            <a:xfrm>
              <a:off x="4856694" y="2789452"/>
              <a:ext cx="72008" cy="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55" name="Triángulo rectángulo 54"/>
            <p:cNvSpPr/>
            <p:nvPr/>
          </p:nvSpPr>
          <p:spPr>
            <a:xfrm rot="5400000" flipV="1">
              <a:off x="4862079" y="2817726"/>
              <a:ext cx="25200" cy="36000"/>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56" name="Grupo 55"/>
          <p:cNvGrpSpPr/>
          <p:nvPr/>
        </p:nvGrpSpPr>
        <p:grpSpPr>
          <a:xfrm>
            <a:off x="7622749" y="3584132"/>
            <a:ext cx="72023" cy="58874"/>
            <a:chOff x="4856679" y="2789452"/>
            <a:chExt cx="72023" cy="58874"/>
          </a:xfrm>
        </p:grpSpPr>
        <p:sp>
          <p:nvSpPr>
            <p:cNvPr id="57" name="Rectángulo 56"/>
            <p:cNvSpPr/>
            <p:nvPr/>
          </p:nvSpPr>
          <p:spPr>
            <a:xfrm>
              <a:off x="4856694" y="2789452"/>
              <a:ext cx="72008" cy="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58" name="Triángulo rectángulo 57"/>
            <p:cNvSpPr/>
            <p:nvPr/>
          </p:nvSpPr>
          <p:spPr>
            <a:xfrm rot="5400000" flipV="1">
              <a:off x="4862079" y="2817726"/>
              <a:ext cx="25200" cy="36000"/>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59" name="Grupo 58"/>
          <p:cNvGrpSpPr/>
          <p:nvPr/>
        </p:nvGrpSpPr>
        <p:grpSpPr>
          <a:xfrm>
            <a:off x="8006382" y="4400307"/>
            <a:ext cx="72023" cy="58874"/>
            <a:chOff x="4856679" y="2789452"/>
            <a:chExt cx="72023" cy="58874"/>
          </a:xfrm>
        </p:grpSpPr>
        <p:sp>
          <p:nvSpPr>
            <p:cNvPr id="60" name="Rectángulo 59"/>
            <p:cNvSpPr/>
            <p:nvPr/>
          </p:nvSpPr>
          <p:spPr>
            <a:xfrm>
              <a:off x="4856694" y="2789452"/>
              <a:ext cx="72008" cy="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61" name="Triángulo rectángulo 60"/>
            <p:cNvSpPr/>
            <p:nvPr/>
          </p:nvSpPr>
          <p:spPr>
            <a:xfrm rot="5400000" flipV="1">
              <a:off x="4862079" y="2817726"/>
              <a:ext cx="25200" cy="36000"/>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62" name="Grupo 61"/>
          <p:cNvGrpSpPr/>
          <p:nvPr/>
        </p:nvGrpSpPr>
        <p:grpSpPr>
          <a:xfrm>
            <a:off x="8494565" y="4568851"/>
            <a:ext cx="72023" cy="58874"/>
            <a:chOff x="4856679" y="2789452"/>
            <a:chExt cx="72023" cy="58874"/>
          </a:xfrm>
        </p:grpSpPr>
        <p:sp>
          <p:nvSpPr>
            <p:cNvPr id="63" name="Rectángulo 62"/>
            <p:cNvSpPr/>
            <p:nvPr/>
          </p:nvSpPr>
          <p:spPr>
            <a:xfrm>
              <a:off x="4856694" y="2789452"/>
              <a:ext cx="72008" cy="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64" name="Triángulo rectángulo 63"/>
            <p:cNvSpPr/>
            <p:nvPr/>
          </p:nvSpPr>
          <p:spPr>
            <a:xfrm rot="5400000" flipV="1">
              <a:off x="4862079" y="2817726"/>
              <a:ext cx="25200" cy="36000"/>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65" name="Grupo 64"/>
          <p:cNvGrpSpPr/>
          <p:nvPr/>
        </p:nvGrpSpPr>
        <p:grpSpPr>
          <a:xfrm>
            <a:off x="4647740" y="4638474"/>
            <a:ext cx="72023" cy="58874"/>
            <a:chOff x="4856679" y="2789452"/>
            <a:chExt cx="72023" cy="58874"/>
          </a:xfrm>
        </p:grpSpPr>
        <p:sp>
          <p:nvSpPr>
            <p:cNvPr id="66" name="Rectángulo 65"/>
            <p:cNvSpPr/>
            <p:nvPr/>
          </p:nvSpPr>
          <p:spPr>
            <a:xfrm>
              <a:off x="4856694" y="2789452"/>
              <a:ext cx="72008" cy="36000"/>
            </a:xfrm>
            <a:prstGeom prst="rect">
              <a:avLst/>
            </a:prstGeom>
            <a:solidFill>
              <a:schemeClr val="accent2">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67" name="Triángulo rectángulo 66"/>
            <p:cNvSpPr/>
            <p:nvPr/>
          </p:nvSpPr>
          <p:spPr>
            <a:xfrm rot="5400000" flipV="1">
              <a:off x="4862079" y="2817726"/>
              <a:ext cx="25200" cy="36000"/>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68" name="Grupo 67"/>
          <p:cNvGrpSpPr/>
          <p:nvPr/>
        </p:nvGrpSpPr>
        <p:grpSpPr>
          <a:xfrm>
            <a:off x="5006960" y="3480584"/>
            <a:ext cx="72023" cy="58874"/>
            <a:chOff x="4856679" y="2789452"/>
            <a:chExt cx="72023" cy="58874"/>
          </a:xfrm>
        </p:grpSpPr>
        <p:sp>
          <p:nvSpPr>
            <p:cNvPr id="69" name="Rectángulo 68"/>
            <p:cNvSpPr/>
            <p:nvPr/>
          </p:nvSpPr>
          <p:spPr>
            <a:xfrm>
              <a:off x="4856694" y="2789452"/>
              <a:ext cx="72008" cy="36000"/>
            </a:xfrm>
            <a:prstGeom prst="rect">
              <a:avLst/>
            </a:prstGeom>
            <a:solidFill>
              <a:schemeClr val="accent2">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70" name="Triángulo rectángulo 69"/>
            <p:cNvSpPr/>
            <p:nvPr/>
          </p:nvSpPr>
          <p:spPr>
            <a:xfrm rot="5400000" flipV="1">
              <a:off x="4862079" y="2817726"/>
              <a:ext cx="25200" cy="36000"/>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71" name="Grupo 70"/>
          <p:cNvGrpSpPr/>
          <p:nvPr/>
        </p:nvGrpSpPr>
        <p:grpSpPr>
          <a:xfrm>
            <a:off x="5398775" y="2904354"/>
            <a:ext cx="72023" cy="58874"/>
            <a:chOff x="4856679" y="2789452"/>
            <a:chExt cx="72023" cy="58874"/>
          </a:xfrm>
        </p:grpSpPr>
        <p:sp>
          <p:nvSpPr>
            <p:cNvPr id="72" name="Rectángulo 71"/>
            <p:cNvSpPr/>
            <p:nvPr/>
          </p:nvSpPr>
          <p:spPr>
            <a:xfrm>
              <a:off x="4856694" y="2789452"/>
              <a:ext cx="72008" cy="36000"/>
            </a:xfrm>
            <a:prstGeom prst="rect">
              <a:avLst/>
            </a:prstGeom>
            <a:solidFill>
              <a:schemeClr val="accent2">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73" name="Triángulo rectángulo 72"/>
            <p:cNvSpPr/>
            <p:nvPr/>
          </p:nvSpPr>
          <p:spPr>
            <a:xfrm rot="5400000" flipV="1">
              <a:off x="4862079" y="2817726"/>
              <a:ext cx="25200" cy="36000"/>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74" name="Grupo 73"/>
          <p:cNvGrpSpPr/>
          <p:nvPr/>
        </p:nvGrpSpPr>
        <p:grpSpPr>
          <a:xfrm>
            <a:off x="5793374" y="2912109"/>
            <a:ext cx="72023" cy="58874"/>
            <a:chOff x="4856679" y="2789452"/>
            <a:chExt cx="72023" cy="58874"/>
          </a:xfrm>
        </p:grpSpPr>
        <p:sp>
          <p:nvSpPr>
            <p:cNvPr id="75" name="Rectángulo 74"/>
            <p:cNvSpPr/>
            <p:nvPr/>
          </p:nvSpPr>
          <p:spPr>
            <a:xfrm>
              <a:off x="4856694" y="2789452"/>
              <a:ext cx="72008" cy="36000"/>
            </a:xfrm>
            <a:prstGeom prst="rect">
              <a:avLst/>
            </a:prstGeom>
            <a:solidFill>
              <a:schemeClr val="accent2">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76" name="Triángulo rectángulo 75"/>
            <p:cNvSpPr/>
            <p:nvPr/>
          </p:nvSpPr>
          <p:spPr>
            <a:xfrm rot="5400000" flipV="1">
              <a:off x="4862079" y="2817726"/>
              <a:ext cx="25200" cy="36000"/>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77" name="Grupo 76"/>
          <p:cNvGrpSpPr/>
          <p:nvPr/>
        </p:nvGrpSpPr>
        <p:grpSpPr>
          <a:xfrm>
            <a:off x="6179702" y="3165159"/>
            <a:ext cx="72023" cy="58874"/>
            <a:chOff x="4856679" y="2789452"/>
            <a:chExt cx="72023" cy="58874"/>
          </a:xfrm>
        </p:grpSpPr>
        <p:sp>
          <p:nvSpPr>
            <p:cNvPr id="78" name="Rectángulo 77"/>
            <p:cNvSpPr/>
            <p:nvPr/>
          </p:nvSpPr>
          <p:spPr>
            <a:xfrm>
              <a:off x="4856694" y="2789452"/>
              <a:ext cx="72008" cy="36000"/>
            </a:xfrm>
            <a:prstGeom prst="rect">
              <a:avLst/>
            </a:prstGeom>
            <a:solidFill>
              <a:schemeClr val="accent2">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79" name="Triángulo rectángulo 78"/>
            <p:cNvSpPr/>
            <p:nvPr/>
          </p:nvSpPr>
          <p:spPr>
            <a:xfrm rot="5400000" flipV="1">
              <a:off x="4862079" y="2817726"/>
              <a:ext cx="25200" cy="36000"/>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80" name="Grupo 79"/>
          <p:cNvGrpSpPr/>
          <p:nvPr/>
        </p:nvGrpSpPr>
        <p:grpSpPr>
          <a:xfrm>
            <a:off x="6582798" y="3377249"/>
            <a:ext cx="72023" cy="58874"/>
            <a:chOff x="4856679" y="2789452"/>
            <a:chExt cx="72023" cy="58874"/>
          </a:xfrm>
        </p:grpSpPr>
        <p:sp>
          <p:nvSpPr>
            <p:cNvPr id="81" name="Rectángulo 80"/>
            <p:cNvSpPr/>
            <p:nvPr/>
          </p:nvSpPr>
          <p:spPr>
            <a:xfrm>
              <a:off x="4856694" y="2789452"/>
              <a:ext cx="72008" cy="36000"/>
            </a:xfrm>
            <a:prstGeom prst="rect">
              <a:avLst/>
            </a:prstGeom>
            <a:solidFill>
              <a:schemeClr val="accent2">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83" name="Triángulo rectángulo 82"/>
            <p:cNvSpPr/>
            <p:nvPr/>
          </p:nvSpPr>
          <p:spPr>
            <a:xfrm rot="5400000" flipV="1">
              <a:off x="4862079" y="2817726"/>
              <a:ext cx="25200" cy="36000"/>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84" name="Grupo 83"/>
          <p:cNvGrpSpPr/>
          <p:nvPr/>
        </p:nvGrpSpPr>
        <p:grpSpPr>
          <a:xfrm>
            <a:off x="6976864" y="3616282"/>
            <a:ext cx="72023" cy="58874"/>
            <a:chOff x="4856679" y="2789452"/>
            <a:chExt cx="72023" cy="58874"/>
          </a:xfrm>
        </p:grpSpPr>
        <p:sp>
          <p:nvSpPr>
            <p:cNvPr id="85" name="Rectángulo 84"/>
            <p:cNvSpPr/>
            <p:nvPr/>
          </p:nvSpPr>
          <p:spPr>
            <a:xfrm>
              <a:off x="4856694" y="2789452"/>
              <a:ext cx="72008" cy="36000"/>
            </a:xfrm>
            <a:prstGeom prst="rect">
              <a:avLst/>
            </a:prstGeom>
            <a:solidFill>
              <a:schemeClr val="accent2">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86" name="Triángulo rectángulo 85"/>
            <p:cNvSpPr/>
            <p:nvPr/>
          </p:nvSpPr>
          <p:spPr>
            <a:xfrm rot="5400000" flipV="1">
              <a:off x="4862079" y="2817726"/>
              <a:ext cx="25200" cy="36000"/>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87" name="Grupo 86"/>
          <p:cNvGrpSpPr/>
          <p:nvPr/>
        </p:nvGrpSpPr>
        <p:grpSpPr>
          <a:xfrm>
            <a:off x="7383025" y="3740311"/>
            <a:ext cx="72023" cy="58874"/>
            <a:chOff x="4856679" y="2789452"/>
            <a:chExt cx="72023" cy="58874"/>
          </a:xfrm>
        </p:grpSpPr>
        <p:sp>
          <p:nvSpPr>
            <p:cNvPr id="88" name="Rectángulo 87"/>
            <p:cNvSpPr/>
            <p:nvPr/>
          </p:nvSpPr>
          <p:spPr>
            <a:xfrm>
              <a:off x="4856694" y="2789452"/>
              <a:ext cx="72008" cy="36000"/>
            </a:xfrm>
            <a:prstGeom prst="rect">
              <a:avLst/>
            </a:prstGeom>
            <a:solidFill>
              <a:schemeClr val="accent2">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89" name="Triángulo rectángulo 88"/>
            <p:cNvSpPr/>
            <p:nvPr/>
          </p:nvSpPr>
          <p:spPr>
            <a:xfrm rot="5400000" flipV="1">
              <a:off x="4862079" y="2817726"/>
              <a:ext cx="25200" cy="36000"/>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90" name="Grupo 89"/>
          <p:cNvGrpSpPr/>
          <p:nvPr/>
        </p:nvGrpSpPr>
        <p:grpSpPr>
          <a:xfrm>
            <a:off x="7767482" y="4084217"/>
            <a:ext cx="72023" cy="58874"/>
            <a:chOff x="4856679" y="2789452"/>
            <a:chExt cx="72023" cy="58874"/>
          </a:xfrm>
        </p:grpSpPr>
        <p:sp>
          <p:nvSpPr>
            <p:cNvPr id="91" name="Rectángulo 90"/>
            <p:cNvSpPr/>
            <p:nvPr/>
          </p:nvSpPr>
          <p:spPr>
            <a:xfrm>
              <a:off x="4856694" y="2789452"/>
              <a:ext cx="72008" cy="36000"/>
            </a:xfrm>
            <a:prstGeom prst="rect">
              <a:avLst/>
            </a:prstGeom>
            <a:solidFill>
              <a:schemeClr val="accent2">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92" name="Triángulo rectángulo 91"/>
            <p:cNvSpPr/>
            <p:nvPr/>
          </p:nvSpPr>
          <p:spPr>
            <a:xfrm rot="5400000" flipV="1">
              <a:off x="4862079" y="2817726"/>
              <a:ext cx="25200" cy="36000"/>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93" name="Grupo 92"/>
          <p:cNvGrpSpPr/>
          <p:nvPr/>
        </p:nvGrpSpPr>
        <p:grpSpPr>
          <a:xfrm>
            <a:off x="8163806" y="4613870"/>
            <a:ext cx="72023" cy="58874"/>
            <a:chOff x="4856679" y="2789452"/>
            <a:chExt cx="72023" cy="58874"/>
          </a:xfrm>
        </p:grpSpPr>
        <p:sp>
          <p:nvSpPr>
            <p:cNvPr id="94" name="Rectángulo 93"/>
            <p:cNvSpPr/>
            <p:nvPr/>
          </p:nvSpPr>
          <p:spPr>
            <a:xfrm>
              <a:off x="4856694" y="2789452"/>
              <a:ext cx="72008" cy="36000"/>
            </a:xfrm>
            <a:prstGeom prst="rect">
              <a:avLst/>
            </a:prstGeom>
            <a:solidFill>
              <a:schemeClr val="accent2">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95" name="Triángulo rectángulo 94"/>
            <p:cNvSpPr/>
            <p:nvPr/>
          </p:nvSpPr>
          <p:spPr>
            <a:xfrm rot="5400000" flipV="1">
              <a:off x="4862079" y="2817726"/>
              <a:ext cx="25200" cy="36000"/>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96" name="Grupo 95"/>
          <p:cNvGrpSpPr/>
          <p:nvPr/>
        </p:nvGrpSpPr>
        <p:grpSpPr>
          <a:xfrm>
            <a:off x="8628317" y="4722303"/>
            <a:ext cx="72023" cy="58874"/>
            <a:chOff x="4856679" y="2789452"/>
            <a:chExt cx="72023" cy="58874"/>
          </a:xfrm>
        </p:grpSpPr>
        <p:sp>
          <p:nvSpPr>
            <p:cNvPr id="97" name="Rectángulo 96"/>
            <p:cNvSpPr/>
            <p:nvPr/>
          </p:nvSpPr>
          <p:spPr>
            <a:xfrm>
              <a:off x="4856694" y="2789452"/>
              <a:ext cx="72008" cy="36000"/>
            </a:xfrm>
            <a:prstGeom prst="rect">
              <a:avLst/>
            </a:prstGeom>
            <a:solidFill>
              <a:schemeClr val="accent2">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98" name="Triángulo rectángulo 97"/>
            <p:cNvSpPr/>
            <p:nvPr/>
          </p:nvSpPr>
          <p:spPr>
            <a:xfrm rot="5400000" flipV="1">
              <a:off x="4862079" y="2817726"/>
              <a:ext cx="25200" cy="36000"/>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100" name="Grupo 99"/>
          <p:cNvGrpSpPr/>
          <p:nvPr/>
        </p:nvGrpSpPr>
        <p:grpSpPr>
          <a:xfrm>
            <a:off x="5098798" y="4692866"/>
            <a:ext cx="72023" cy="58874"/>
            <a:chOff x="4856679" y="2789452"/>
            <a:chExt cx="72023" cy="58874"/>
          </a:xfrm>
        </p:grpSpPr>
        <p:sp>
          <p:nvSpPr>
            <p:cNvPr id="101" name="Rectángulo 100"/>
            <p:cNvSpPr/>
            <p:nvPr/>
          </p:nvSpPr>
          <p:spPr>
            <a:xfrm>
              <a:off x="4856694" y="2789452"/>
              <a:ext cx="72008" cy="36000"/>
            </a:xfrm>
            <a:prstGeom prst="rect">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103" name="Triángulo rectángulo 102"/>
            <p:cNvSpPr/>
            <p:nvPr/>
          </p:nvSpPr>
          <p:spPr>
            <a:xfrm rot="5400000" flipV="1">
              <a:off x="4862079" y="2817726"/>
              <a:ext cx="25200" cy="36000"/>
            </a:xfrm>
            <a:prstGeom prst="rtTriangle">
              <a:avLst/>
            </a:prstGeom>
            <a:solidFill>
              <a:schemeClr val="accent5">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104" name="Grupo 103"/>
          <p:cNvGrpSpPr/>
          <p:nvPr/>
        </p:nvGrpSpPr>
        <p:grpSpPr>
          <a:xfrm>
            <a:off x="6543789" y="5260864"/>
            <a:ext cx="324000" cy="324000"/>
            <a:chOff x="8539689" y="5104443"/>
            <a:chExt cx="324000" cy="324000"/>
          </a:xfrm>
        </p:grpSpPr>
        <p:sp>
          <p:nvSpPr>
            <p:cNvPr id="105" name="Elipse 104"/>
            <p:cNvSpPr/>
            <p:nvPr/>
          </p:nvSpPr>
          <p:spPr>
            <a:xfrm>
              <a:off x="8539689" y="5104443"/>
              <a:ext cx="324000" cy="324000"/>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06" name="Imagen 105"/>
            <p:cNvPicPr>
              <a:picLocks noChangeAspect="1"/>
            </p:cNvPicPr>
            <p:nvPr/>
          </p:nvPicPr>
          <p:blipFill>
            <a:blip r:embed="rId5"/>
            <a:stretch>
              <a:fillRect/>
            </a:stretch>
          </p:blipFill>
          <p:spPr>
            <a:xfrm>
              <a:off x="8630086" y="5122443"/>
              <a:ext cx="157861" cy="288000"/>
            </a:xfrm>
            <a:prstGeom prst="rect">
              <a:avLst/>
            </a:prstGeom>
          </p:spPr>
        </p:pic>
      </p:grpSp>
      <p:grpSp>
        <p:nvGrpSpPr>
          <p:cNvPr id="107" name="Grupo 106"/>
          <p:cNvGrpSpPr/>
          <p:nvPr/>
        </p:nvGrpSpPr>
        <p:grpSpPr>
          <a:xfrm>
            <a:off x="4341740" y="5260864"/>
            <a:ext cx="324000" cy="324000"/>
            <a:chOff x="8503886" y="3736411"/>
            <a:chExt cx="324000" cy="324000"/>
          </a:xfrm>
        </p:grpSpPr>
        <p:sp>
          <p:nvSpPr>
            <p:cNvPr id="108" name="Elipse 107"/>
            <p:cNvSpPr/>
            <p:nvPr/>
          </p:nvSpPr>
          <p:spPr>
            <a:xfrm>
              <a:off x="8503886" y="3736411"/>
              <a:ext cx="324000" cy="324000"/>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09" name="Imagen 108"/>
            <p:cNvPicPr>
              <a:picLocks noChangeAspect="1"/>
            </p:cNvPicPr>
            <p:nvPr/>
          </p:nvPicPr>
          <p:blipFill>
            <a:blip r:embed="rId6"/>
            <a:stretch>
              <a:fillRect/>
            </a:stretch>
          </p:blipFill>
          <p:spPr>
            <a:xfrm>
              <a:off x="8612006" y="3763543"/>
              <a:ext cx="107759" cy="288000"/>
            </a:xfrm>
            <a:prstGeom prst="rect">
              <a:avLst/>
            </a:prstGeom>
          </p:spPr>
        </p:pic>
      </p:grpSp>
      <p:grpSp>
        <p:nvGrpSpPr>
          <p:cNvPr id="110" name="Grupo 109"/>
          <p:cNvGrpSpPr/>
          <p:nvPr/>
        </p:nvGrpSpPr>
        <p:grpSpPr>
          <a:xfrm>
            <a:off x="5499411" y="5262261"/>
            <a:ext cx="324000" cy="324000"/>
            <a:chOff x="8503885" y="4182152"/>
            <a:chExt cx="324000" cy="324000"/>
          </a:xfrm>
        </p:grpSpPr>
        <p:sp>
          <p:nvSpPr>
            <p:cNvPr id="111" name="Elipse 110"/>
            <p:cNvSpPr/>
            <p:nvPr/>
          </p:nvSpPr>
          <p:spPr>
            <a:xfrm>
              <a:off x="8503885" y="4182152"/>
              <a:ext cx="324000" cy="324000"/>
            </a:xfrm>
            <a:prstGeom prst="ellipse">
              <a:avLst/>
            </a:prstGeom>
            <a:solidFill>
              <a:schemeClr val="bg1"/>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12" name="Imagen 111"/>
            <p:cNvPicPr>
              <a:picLocks noChangeAspect="1"/>
            </p:cNvPicPr>
            <p:nvPr/>
          </p:nvPicPr>
          <p:blipFill>
            <a:blip r:embed="rId7"/>
            <a:stretch>
              <a:fillRect/>
            </a:stretch>
          </p:blipFill>
          <p:spPr>
            <a:xfrm>
              <a:off x="8607382" y="4202869"/>
              <a:ext cx="136884" cy="288000"/>
            </a:xfrm>
            <a:prstGeom prst="rect">
              <a:avLst/>
            </a:prstGeom>
          </p:spPr>
        </p:pic>
      </p:grpSp>
      <p:sp>
        <p:nvSpPr>
          <p:cNvPr id="113" name="Triángulo isósceles 112"/>
          <p:cNvSpPr/>
          <p:nvPr/>
        </p:nvSpPr>
        <p:spPr>
          <a:xfrm flipV="1">
            <a:off x="698620" y="1955943"/>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4" name="Triángulo isósceles 113"/>
          <p:cNvSpPr/>
          <p:nvPr/>
        </p:nvSpPr>
        <p:spPr>
          <a:xfrm flipV="1">
            <a:off x="1555902" y="1960076"/>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5" name="Triángulo isósceles 114"/>
          <p:cNvSpPr/>
          <p:nvPr/>
        </p:nvSpPr>
        <p:spPr>
          <a:xfrm flipV="1">
            <a:off x="2084737" y="1960062"/>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6" name="Triángulo isósceles 115"/>
          <p:cNvSpPr/>
          <p:nvPr/>
        </p:nvSpPr>
        <p:spPr>
          <a:xfrm flipV="1">
            <a:off x="2621379" y="1960990"/>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7" name="Triángulo isósceles 116"/>
          <p:cNvSpPr/>
          <p:nvPr/>
        </p:nvSpPr>
        <p:spPr>
          <a:xfrm flipV="1">
            <a:off x="3154333" y="1956448"/>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9" name="CuadroTexto 118"/>
          <p:cNvSpPr txBox="1"/>
          <p:nvPr/>
        </p:nvSpPr>
        <p:spPr>
          <a:xfrm>
            <a:off x="8630086" y="6406015"/>
            <a:ext cx="252000" cy="246221"/>
          </a:xfrm>
          <a:prstGeom prst="rect">
            <a:avLst/>
          </a:prstGeom>
          <a:noFill/>
        </p:spPr>
        <p:txBody>
          <a:bodyPr wrap="square" lIns="0" rIns="0" rtlCol="0">
            <a:spAutoFit/>
          </a:bodyPr>
          <a:lstStyle/>
          <a:p>
            <a:pPr algn="ctr"/>
            <a:r>
              <a:rPr lang="es-MX" sz="1000" dirty="0" smtClean="0">
                <a:solidFill>
                  <a:schemeClr val="bg1"/>
                </a:solidFill>
                <a:latin typeface="Montserrat ExtraLight" panose="00000300000000000000" pitchFamily="50" charset="0"/>
              </a:rPr>
              <a:t>08</a:t>
            </a:r>
            <a:endParaRPr lang="es-MX" sz="1000" dirty="0">
              <a:solidFill>
                <a:schemeClr val="bg1"/>
              </a:solidFill>
              <a:latin typeface="Montserrat ExtraLight" panose="00000300000000000000" pitchFamily="50" charset="0"/>
            </a:endParaRPr>
          </a:p>
        </p:txBody>
      </p:sp>
    </p:spTree>
    <p:extLst>
      <p:ext uri="{BB962C8B-B14F-4D97-AF65-F5344CB8AC3E}">
        <p14:creationId xmlns:p14="http://schemas.microsoft.com/office/powerpoint/2010/main" val="816399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8630086" y="6406015"/>
            <a:ext cx="252000" cy="246221"/>
          </a:xfrm>
          <a:prstGeom prst="rect">
            <a:avLst/>
          </a:prstGeom>
          <a:noFill/>
        </p:spPr>
        <p:txBody>
          <a:bodyPr wrap="square" lIns="0" rIns="0" rtlCol="0">
            <a:spAutoFit/>
          </a:bodyPr>
          <a:lstStyle/>
          <a:p>
            <a:pPr algn="ctr"/>
            <a:r>
              <a:rPr lang="es-MX" sz="1000" dirty="0" smtClean="0">
                <a:solidFill>
                  <a:schemeClr val="bg1"/>
                </a:solidFill>
                <a:latin typeface="Montserrat ExtraLight" panose="00000300000000000000" pitchFamily="50" charset="0"/>
              </a:rPr>
              <a:t>09</a:t>
            </a:r>
            <a:endParaRPr lang="es-MX" sz="1000" dirty="0">
              <a:solidFill>
                <a:schemeClr val="bg1"/>
              </a:solidFill>
              <a:latin typeface="Montserrat ExtraLight" panose="00000300000000000000" pitchFamily="50" charset="0"/>
            </a:endParaRPr>
          </a:p>
        </p:txBody>
      </p:sp>
      <p:sp>
        <p:nvSpPr>
          <p:cNvPr id="9" name="TextBox 7">
            <a:extLst>
              <a:ext uri="{FF2B5EF4-FFF2-40B4-BE49-F238E27FC236}">
                <a16:creationId xmlns:a16="http://schemas.microsoft.com/office/drawing/2014/main" xmlns="" id="{ECDF462B-E5AF-43BF-984A-CD58A612F068}"/>
              </a:ext>
            </a:extLst>
          </p:cNvPr>
          <p:cNvSpPr>
            <a:spLocks noChangeArrowheads="1"/>
          </p:cNvSpPr>
          <p:nvPr/>
        </p:nvSpPr>
        <p:spPr bwMode="auto">
          <a:xfrm>
            <a:off x="2880035" y="3526001"/>
            <a:ext cx="3384376" cy="23083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s-MX" altLang="zh-CN" sz="3000" dirty="0">
                <a:solidFill>
                  <a:schemeClr val="bg1"/>
                </a:solidFill>
                <a:latin typeface="Montserrat ExtraLight" panose="00000300000000000000" pitchFamily="50" charset="0"/>
                <a:ea typeface="微软雅黑" panose="020B0503020204020204" pitchFamily="34" charset="-122"/>
                <a:cs typeface="+mn-ea"/>
                <a:sym typeface="+mn-lt"/>
              </a:rPr>
              <a:t>Trabajadores asegurados en el IMSS, según actividad económica </a:t>
            </a:r>
          </a:p>
        </p:txBody>
      </p:sp>
      <p:sp>
        <p:nvSpPr>
          <p:cNvPr id="10" name="CuadroTexto 9"/>
          <p:cNvSpPr txBox="1"/>
          <p:nvPr/>
        </p:nvSpPr>
        <p:spPr>
          <a:xfrm>
            <a:off x="3856826" y="1240082"/>
            <a:ext cx="1440160" cy="2400657"/>
          </a:xfrm>
          <a:prstGeom prst="rect">
            <a:avLst/>
          </a:prstGeom>
          <a:noFill/>
        </p:spPr>
        <p:txBody>
          <a:bodyPr wrap="square" rtlCol="0">
            <a:spAutoFit/>
          </a:bodyPr>
          <a:lstStyle/>
          <a:p>
            <a:pPr algn="ctr"/>
            <a:r>
              <a:rPr lang="es-MX" sz="15000" dirty="0" smtClean="0">
                <a:solidFill>
                  <a:schemeClr val="bg1"/>
                </a:solidFill>
                <a:latin typeface="Montserrat SemiBold" panose="00000700000000000000" pitchFamily="2" charset="0"/>
              </a:rPr>
              <a:t>5</a:t>
            </a:r>
            <a:endParaRPr lang="es-MX" sz="15000" dirty="0">
              <a:solidFill>
                <a:schemeClr val="bg1"/>
              </a:solidFill>
              <a:latin typeface="Montserrat SemiBold" panose="00000700000000000000" pitchFamily="2" charset="0"/>
            </a:endParaRPr>
          </a:p>
        </p:txBody>
      </p:sp>
    </p:spTree>
    <p:extLst>
      <p:ext uri="{BB962C8B-B14F-4D97-AF65-F5344CB8AC3E}">
        <p14:creationId xmlns:p14="http://schemas.microsoft.com/office/powerpoint/2010/main" val="11176607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ángulo redondeado 41"/>
          <p:cNvSpPr/>
          <p:nvPr/>
        </p:nvSpPr>
        <p:spPr>
          <a:xfrm>
            <a:off x="365213" y="5336458"/>
            <a:ext cx="8421171" cy="252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1" name="Rectángulo redondeado 40"/>
          <p:cNvSpPr/>
          <p:nvPr/>
        </p:nvSpPr>
        <p:spPr>
          <a:xfrm>
            <a:off x="360118" y="5018392"/>
            <a:ext cx="8421171" cy="252000"/>
          </a:xfrm>
          <a:prstGeom prst="roundRect">
            <a:avLst/>
          </a:prstGeom>
          <a:solidFill>
            <a:schemeClr val="accent5">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0" name="Rectángulo redondeado 39"/>
          <p:cNvSpPr/>
          <p:nvPr/>
        </p:nvSpPr>
        <p:spPr>
          <a:xfrm>
            <a:off x="360118" y="4699273"/>
            <a:ext cx="8421171" cy="252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9" name="Rectángulo redondeado 38"/>
          <p:cNvSpPr/>
          <p:nvPr/>
        </p:nvSpPr>
        <p:spPr>
          <a:xfrm>
            <a:off x="370308" y="4374658"/>
            <a:ext cx="8421171" cy="252000"/>
          </a:xfrm>
          <a:prstGeom prst="roundRect">
            <a:avLst/>
          </a:prstGeom>
          <a:solidFill>
            <a:schemeClr val="accent5">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8" name="Rectángulo redondeado 37"/>
          <p:cNvSpPr/>
          <p:nvPr/>
        </p:nvSpPr>
        <p:spPr>
          <a:xfrm>
            <a:off x="372658" y="4052403"/>
            <a:ext cx="8421171" cy="252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7" name="Rectángulo redondeado 36"/>
          <p:cNvSpPr/>
          <p:nvPr/>
        </p:nvSpPr>
        <p:spPr>
          <a:xfrm>
            <a:off x="370308" y="3694797"/>
            <a:ext cx="8421171" cy="294676"/>
          </a:xfrm>
          <a:prstGeom prst="roundRect">
            <a:avLst/>
          </a:prstGeom>
          <a:solidFill>
            <a:schemeClr val="accent5">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6" name="Rectángulo redondeado 35"/>
          <p:cNvSpPr/>
          <p:nvPr/>
        </p:nvSpPr>
        <p:spPr>
          <a:xfrm>
            <a:off x="370308" y="3375449"/>
            <a:ext cx="8421171" cy="252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5" name="Rectángulo redondeado 34"/>
          <p:cNvSpPr/>
          <p:nvPr/>
        </p:nvSpPr>
        <p:spPr>
          <a:xfrm>
            <a:off x="372658" y="3026532"/>
            <a:ext cx="8421171" cy="287169"/>
          </a:xfrm>
          <a:prstGeom prst="roundRect">
            <a:avLst/>
          </a:prstGeom>
          <a:solidFill>
            <a:schemeClr val="accent5">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3" name="Rectángulo redondeado 32"/>
          <p:cNvSpPr/>
          <p:nvPr/>
        </p:nvSpPr>
        <p:spPr>
          <a:xfrm>
            <a:off x="372801" y="2718966"/>
            <a:ext cx="8421171" cy="252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4" name="Rectángulo redondeado 33"/>
          <p:cNvSpPr/>
          <p:nvPr/>
        </p:nvSpPr>
        <p:spPr>
          <a:xfrm>
            <a:off x="365213" y="2407440"/>
            <a:ext cx="8421171" cy="252000"/>
          </a:xfrm>
          <a:prstGeom prst="roundRect">
            <a:avLst/>
          </a:prstGeom>
          <a:solidFill>
            <a:schemeClr val="accent5">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aphicFrame>
        <p:nvGraphicFramePr>
          <p:cNvPr id="102" name="4 Tabla">
            <a:extLst>
              <a:ext uri="{FF2B5EF4-FFF2-40B4-BE49-F238E27FC236}">
                <a16:creationId xmlns:a16="http://schemas.microsoft.com/office/drawing/2014/main" xmlns="" id="{2FF6A603-5513-4B14-AE26-4C4981EBB87A}"/>
              </a:ext>
            </a:extLst>
          </p:cNvPr>
          <p:cNvGraphicFramePr>
            <a:graphicFrameLocks noGrp="1"/>
          </p:cNvGraphicFramePr>
          <p:nvPr>
            <p:extLst>
              <p:ext uri="{D42A27DB-BD31-4B8C-83A1-F6EECF244321}">
                <p14:modId xmlns:p14="http://schemas.microsoft.com/office/powerpoint/2010/main" val="3209381583"/>
              </p:ext>
            </p:extLst>
          </p:nvPr>
        </p:nvGraphicFramePr>
        <p:xfrm>
          <a:off x="365213" y="1268760"/>
          <a:ext cx="8421171" cy="4342567"/>
        </p:xfrm>
        <a:graphic>
          <a:graphicData uri="http://schemas.openxmlformats.org/drawingml/2006/table">
            <a:tbl>
              <a:tblPr firstRow="1" bandCol="1">
                <a:tableStyleId>{2A488322-F2BA-4B5B-9748-0D474271808F}</a:tableStyleId>
              </a:tblPr>
              <a:tblGrid>
                <a:gridCol w="1907954">
                  <a:extLst>
                    <a:ext uri="{9D8B030D-6E8A-4147-A177-3AD203B41FA5}">
                      <a16:colId xmlns:a16="http://schemas.microsoft.com/office/drawing/2014/main" xmlns="" val="20000"/>
                    </a:ext>
                  </a:extLst>
                </a:gridCol>
                <a:gridCol w="697137"/>
                <a:gridCol w="697137"/>
                <a:gridCol w="697137"/>
                <a:gridCol w="697137"/>
                <a:gridCol w="803983">
                  <a:extLst>
                    <a:ext uri="{9D8B030D-6E8A-4147-A177-3AD203B41FA5}">
                      <a16:colId xmlns:a16="http://schemas.microsoft.com/office/drawing/2014/main" xmlns="" val="20007"/>
                    </a:ext>
                  </a:extLst>
                </a:gridCol>
                <a:gridCol w="440346">
                  <a:extLst>
                    <a:ext uri="{9D8B030D-6E8A-4147-A177-3AD203B41FA5}">
                      <a16:colId xmlns:a16="http://schemas.microsoft.com/office/drawing/2014/main" xmlns="" val="20008"/>
                    </a:ext>
                  </a:extLst>
                </a:gridCol>
                <a:gridCol w="803542"/>
                <a:gridCol w="440297"/>
                <a:gridCol w="796204"/>
                <a:gridCol w="440297"/>
              </a:tblGrid>
              <a:tr h="385733">
                <a:tc rowSpan="3">
                  <a:txBody>
                    <a:bodyPr/>
                    <a:lstStyle/>
                    <a:p>
                      <a:pPr algn="ctr">
                        <a:spcAft>
                          <a:spcPts val="0"/>
                        </a:spcAft>
                      </a:pPr>
                      <a:r>
                        <a:rPr lang="es-MX" sz="900" dirty="0" smtClean="0">
                          <a:effectLst/>
                          <a:latin typeface="Montserrat SemiBold" panose="00000700000000000000" pitchFamily="2" charset="0"/>
                        </a:rPr>
                        <a:t>Actividad</a:t>
                      </a:r>
                    </a:p>
                  </a:txBody>
                  <a:tcPr marL="0" marR="0" marT="3883" marB="0" anchor="ctr">
                    <a:lnL w="571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3">
                  <a:txBody>
                    <a:bodyPr/>
                    <a:lstStyle/>
                    <a:p>
                      <a:pPr algn="ctr">
                        <a:spcAft>
                          <a:spcPts val="0"/>
                        </a:spcAft>
                      </a:pPr>
                      <a:r>
                        <a:rPr lang="es-MX" sz="900" dirty="0" smtClean="0">
                          <a:effectLst/>
                          <a:latin typeface="Montserrat SemiBold" panose="00000700000000000000" pitchFamily="2" charset="0"/>
                        </a:rPr>
                        <a:t>Sep’21</a:t>
                      </a:r>
                      <a:endParaRPr lang="es-MX" sz="900" dirty="0">
                        <a:effectLst/>
                        <a:latin typeface="Montserrat SemiBold" panose="00000700000000000000" pitchFamily="2" charset="0"/>
                      </a:endParaRPr>
                    </a:p>
                  </a:txBody>
                  <a:tcPr marL="0" marR="0" marT="388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3">
                  <a:txBody>
                    <a:bodyPr/>
                    <a:lstStyle/>
                    <a:p>
                      <a:pPr algn="ctr">
                        <a:spcAft>
                          <a:spcPts val="0"/>
                        </a:spcAft>
                      </a:pPr>
                      <a:r>
                        <a:rPr lang="es-MX" sz="900" dirty="0" smtClean="0">
                          <a:effectLst/>
                          <a:latin typeface="Montserrat SemiBold" panose="00000700000000000000" pitchFamily="2" charset="0"/>
                        </a:rPr>
                        <a:t>Ene’25</a:t>
                      </a:r>
                      <a:endParaRPr lang="es-MX" sz="900" dirty="0">
                        <a:effectLst/>
                        <a:latin typeface="Montserrat SemiBold" panose="00000700000000000000" pitchFamily="2" charset="0"/>
                      </a:endParaRPr>
                    </a:p>
                  </a:txBody>
                  <a:tcPr marL="0" marR="0" marT="388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3">
                  <a:txBody>
                    <a:bodyPr/>
                    <a:lstStyle/>
                    <a:p>
                      <a:pPr algn="ctr">
                        <a:spcAft>
                          <a:spcPts val="0"/>
                        </a:spcAft>
                      </a:pPr>
                      <a:r>
                        <a:rPr lang="es-MX" sz="900" dirty="0" smtClean="0">
                          <a:effectLst/>
                          <a:latin typeface="Montserrat SemiBold" panose="00000700000000000000" pitchFamily="2" charset="0"/>
                        </a:rPr>
                        <a:t>Dic’25</a:t>
                      </a:r>
                      <a:endParaRPr lang="es-MX" sz="900" dirty="0">
                        <a:effectLst/>
                        <a:latin typeface="Montserrat SemiBold" panose="00000700000000000000" pitchFamily="2" charset="0"/>
                      </a:endParaRPr>
                    </a:p>
                  </a:txBody>
                  <a:tcPr marL="0" marR="0" marT="388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3">
                  <a:txBody>
                    <a:bodyPr/>
                    <a:lstStyle/>
                    <a:p>
                      <a:pPr algn="ctr">
                        <a:spcAft>
                          <a:spcPts val="0"/>
                        </a:spcAft>
                      </a:pPr>
                      <a:r>
                        <a:rPr lang="es-MX" sz="900" dirty="0" smtClean="0">
                          <a:effectLst/>
                          <a:latin typeface="Montserrat SemiBold" panose="00000700000000000000" pitchFamily="2" charset="0"/>
                        </a:rPr>
                        <a:t>Ene’26</a:t>
                      </a:r>
                      <a:endParaRPr lang="es-MX" sz="900" dirty="0">
                        <a:effectLst/>
                        <a:latin typeface="Montserrat SemiBold" panose="00000700000000000000" pitchFamily="2" charset="0"/>
                      </a:endParaRPr>
                    </a:p>
                  </a:txBody>
                  <a:tcPr marL="0" marR="0" marT="388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6">
                  <a:txBody>
                    <a:bodyPr/>
                    <a:lstStyle/>
                    <a:p>
                      <a:pPr marL="0" algn="ctr" defTabSz="914400" rtl="0" eaLnBrk="1" fontAlgn="b" latinLnBrk="0" hangingPunct="1">
                        <a:spcAft>
                          <a:spcPts val="0"/>
                        </a:spcAft>
                      </a:pPr>
                      <a:r>
                        <a:rPr lang="es-MX" sz="900" b="1" kern="1200" dirty="0" smtClean="0">
                          <a:solidFill>
                            <a:schemeClr val="bg1"/>
                          </a:solidFill>
                          <a:effectLst/>
                          <a:latin typeface="Montserrat SemiBold" panose="00000700000000000000" pitchFamily="2" charset="0"/>
                          <a:cs typeface="+mn-cs"/>
                        </a:rPr>
                        <a:t>Variación </a:t>
                      </a:r>
                      <a:r>
                        <a:rPr lang="es-MX" sz="900" b="1" kern="1200" baseline="30000" dirty="0" smtClean="0">
                          <a:solidFill>
                            <a:schemeClr val="bg1"/>
                          </a:solidFill>
                          <a:effectLst/>
                          <a:latin typeface="Montserrat SemiBold" panose="00000700000000000000" pitchFamily="2" charset="0"/>
                          <a:cs typeface="+mn-cs"/>
                        </a:rPr>
                        <a:t>2_/</a:t>
                      </a:r>
                      <a:endParaRPr lang="es-MX" sz="900" b="1" kern="1200" baseline="30000" dirty="0">
                        <a:solidFill>
                          <a:schemeClr val="bg1"/>
                        </a:solidFill>
                        <a:effectLst/>
                        <a:latin typeface="Montserrat SemiBold" panose="00000700000000000000" pitchFamily="2" charset="0"/>
                        <a:cs typeface="+mn-cs"/>
                      </a:endParaRPr>
                    </a:p>
                  </a:txBody>
                  <a:tcPr marL="9525" marR="9525" marT="9525" marB="0" anchor="ctr">
                    <a:lnL w="28575"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571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s-MX"/>
                    </a:p>
                  </a:txBody>
                  <a:tcPr/>
                </a:tc>
                <a:tc hMerge="1">
                  <a:txBody>
                    <a:bodyPr/>
                    <a:lstStyle/>
                    <a:p>
                      <a:pPr marL="0" algn="ctr" defTabSz="914400" rtl="0" eaLnBrk="1" fontAlgn="b" latinLnBrk="0" hangingPunct="1">
                        <a:spcAft>
                          <a:spcPts val="0"/>
                        </a:spcAft>
                      </a:pPr>
                      <a:endParaRPr lang="es-MX" sz="800" b="1" kern="1200" dirty="0">
                        <a:solidFill>
                          <a:schemeClr val="bg1"/>
                        </a:solidFill>
                        <a:effectLst/>
                        <a:latin typeface="Montserrat" panose="00000500000000000000" pitchFamily="2" charset="0"/>
                        <a:cs typeface="+mn-cs"/>
                      </a:endParaRPr>
                    </a:p>
                  </a:txBody>
                  <a:tcPr marL="9525" marR="9525" marT="9525"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algn="ctr" defTabSz="914400" rtl="0" eaLnBrk="1" fontAlgn="b" latinLnBrk="0" hangingPunct="1">
                        <a:spcAft>
                          <a:spcPts val="0"/>
                        </a:spcAft>
                      </a:pPr>
                      <a:endParaRPr lang="es-MX" sz="800" b="1" kern="1200" dirty="0">
                        <a:solidFill>
                          <a:schemeClr val="bg1"/>
                        </a:solidFill>
                        <a:effectLst/>
                        <a:latin typeface="Montserrat" panose="00000500000000000000" pitchFamily="2" charset="0"/>
                        <a:cs typeface="+mn-cs"/>
                      </a:endParaRPr>
                    </a:p>
                  </a:txBody>
                  <a:tcPr marL="9525" marR="9525" marT="9525"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algn="ctr" defTabSz="914400" rtl="0" eaLnBrk="1" fontAlgn="b" latinLnBrk="0" hangingPunct="1">
                        <a:spcAft>
                          <a:spcPts val="0"/>
                        </a:spcAft>
                      </a:pPr>
                      <a:endParaRPr lang="es-MX" sz="800" b="1" kern="1200" dirty="0">
                        <a:solidFill>
                          <a:schemeClr val="bg1"/>
                        </a:solidFill>
                        <a:effectLst/>
                        <a:latin typeface="Montserrat" panose="00000500000000000000" pitchFamily="2" charset="0"/>
                        <a:cs typeface="+mn-cs"/>
                      </a:endParaRPr>
                    </a:p>
                  </a:txBody>
                  <a:tcPr marL="9525" marR="9525" marT="9525"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algn="ctr" defTabSz="914400" rtl="0" eaLnBrk="1" fontAlgn="b" latinLnBrk="0" hangingPunct="1">
                        <a:spcAft>
                          <a:spcPts val="0"/>
                        </a:spcAft>
                      </a:pPr>
                      <a:endParaRPr lang="es-MX" sz="800" b="1" kern="1200" dirty="0">
                        <a:solidFill>
                          <a:schemeClr val="bg1"/>
                        </a:solidFill>
                        <a:effectLst/>
                        <a:latin typeface="Montserrat" panose="00000500000000000000" pitchFamily="2" charset="0"/>
                        <a:cs typeface="+mn-cs"/>
                      </a:endParaRPr>
                    </a:p>
                  </a:txBody>
                  <a:tcPr marL="9525" marR="9525" marT="9525"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r h="389518">
                <a:tc vMerge="1">
                  <a:txBody>
                    <a:bodyPr/>
                    <a:lstStyle/>
                    <a:p>
                      <a:pPr algn="ctr">
                        <a:spcAft>
                          <a:spcPts val="0"/>
                        </a:spcAft>
                      </a:pPr>
                      <a:endParaRPr lang="es-MX" sz="800" dirty="0">
                        <a:effectLst/>
                        <a:latin typeface="Montserrat" panose="00000500000000000000" pitchFamily="2" charset="0"/>
                      </a:endParaRPr>
                    </a:p>
                  </a:txBody>
                  <a:tcPr marL="0" marR="0" marT="3883" marB="0" anchor="ctr">
                    <a:lnL>
                      <a:noFill/>
                    </a:lnL>
                    <a:lnR w="3175" cap="flat" cmpd="sng" algn="ctr">
                      <a:solidFill>
                        <a:schemeClr val="bg1"/>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pPr algn="ctr">
                        <a:spcAft>
                          <a:spcPts val="0"/>
                        </a:spcAft>
                      </a:pPr>
                      <a:endParaRPr lang="es-MX" sz="800" dirty="0">
                        <a:effectLst/>
                        <a:latin typeface="Montserrat" panose="00000500000000000000" pitchFamily="2" charset="0"/>
                      </a:endParaRPr>
                    </a:p>
                  </a:txBody>
                  <a:tcPr marL="0" marR="0" marT="3883"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pPr algn="ctr">
                        <a:spcAft>
                          <a:spcPts val="0"/>
                        </a:spcAft>
                      </a:pPr>
                      <a:endParaRPr lang="es-MX" sz="800" dirty="0">
                        <a:effectLst/>
                        <a:latin typeface="Montserrat" panose="00000500000000000000" pitchFamily="2" charset="0"/>
                      </a:endParaRPr>
                    </a:p>
                  </a:txBody>
                  <a:tcPr marL="0" marR="0" marT="3883"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pPr algn="ctr">
                        <a:spcAft>
                          <a:spcPts val="0"/>
                        </a:spcAft>
                      </a:pPr>
                      <a:endParaRPr lang="es-MX" sz="800" dirty="0">
                        <a:effectLst/>
                        <a:latin typeface="Montserrat" panose="00000500000000000000" pitchFamily="2" charset="0"/>
                      </a:endParaRPr>
                    </a:p>
                  </a:txBody>
                  <a:tcPr marL="0" marR="0" marT="3883"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endParaRPr lang="es-MX"/>
                    </a:p>
                  </a:txBody>
                  <a:tcPr/>
                </a:tc>
                <a:tc gridSpan="2">
                  <a:txBody>
                    <a:bodyPr/>
                    <a:lstStyle/>
                    <a:p>
                      <a:pPr marL="0" algn="ctr" defTabSz="914400" rtl="0" eaLnBrk="1" fontAlgn="b" latinLnBrk="0" hangingPunct="1">
                        <a:spcAft>
                          <a:spcPts val="0"/>
                        </a:spcAft>
                      </a:pPr>
                      <a:r>
                        <a:rPr lang="es-MX" sz="900" b="1" kern="1200" dirty="0" smtClean="0">
                          <a:solidFill>
                            <a:schemeClr val="lt1"/>
                          </a:solidFill>
                          <a:effectLst/>
                          <a:latin typeface="Montserrat SemiBold" panose="00000700000000000000" pitchFamily="2" charset="0"/>
                          <a:ea typeface="+mn-ea"/>
                          <a:cs typeface="+mn-cs"/>
                        </a:rPr>
                        <a:t>Ene’26/Dic’25</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algn="ctr" defTabSz="914400" rtl="0" eaLnBrk="1" fontAlgn="b" latinLnBrk="0" hangingPunct="1">
                        <a:spcAft>
                          <a:spcPts val="0"/>
                        </a:spcAft>
                      </a:pPr>
                      <a:endParaRPr lang="es-MX" sz="800" b="1" kern="1200" dirty="0">
                        <a:solidFill>
                          <a:schemeClr val="bg1"/>
                        </a:solidFill>
                        <a:effectLst/>
                        <a:latin typeface="Montserrat" panose="00000500000000000000" pitchFamily="2" charset="0"/>
                        <a:cs typeface="+mn-cs"/>
                      </a:endParaRPr>
                    </a:p>
                  </a:txBody>
                  <a:tcPr marL="9525" marR="9525" marT="9525"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2">
                  <a:txBody>
                    <a:bodyPr/>
                    <a:lstStyle/>
                    <a:p>
                      <a:pPr marL="0" algn="ctr" defTabSz="914400" rtl="0" eaLnBrk="1" fontAlgn="b" latinLnBrk="0" hangingPunct="1">
                        <a:spcAft>
                          <a:spcPts val="0"/>
                        </a:spcAft>
                      </a:pPr>
                      <a:r>
                        <a:rPr lang="es-MX" sz="900" b="1" kern="1200" dirty="0" smtClean="0">
                          <a:solidFill>
                            <a:schemeClr val="lt1"/>
                          </a:solidFill>
                          <a:effectLst/>
                          <a:latin typeface="Montserrat SemiBold" panose="00000700000000000000" pitchFamily="2" charset="0"/>
                          <a:ea typeface="+mn-ea"/>
                          <a:cs typeface="+mn-cs"/>
                        </a:rPr>
                        <a:t>Ene’26/Ene’25</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algn="ctr" defTabSz="914400" rtl="0" eaLnBrk="1" fontAlgn="b" latinLnBrk="0" hangingPunct="1">
                        <a:spcAft>
                          <a:spcPts val="0"/>
                        </a:spcAft>
                      </a:pPr>
                      <a:endParaRPr lang="es-MX" sz="800" b="1" kern="1200" dirty="0">
                        <a:solidFill>
                          <a:schemeClr val="bg1"/>
                        </a:solidFill>
                        <a:effectLst/>
                        <a:latin typeface="Montserrat" panose="00000500000000000000" pitchFamily="2" charset="0"/>
                        <a:cs typeface="+mn-cs"/>
                      </a:endParaRPr>
                    </a:p>
                  </a:txBody>
                  <a:tcPr marL="9525" marR="9525" marT="9525"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2">
                  <a:txBody>
                    <a:bodyPr/>
                    <a:lstStyle/>
                    <a:p>
                      <a:pPr marL="0" algn="ctr" defTabSz="914400" rtl="0" eaLnBrk="1" fontAlgn="b" latinLnBrk="0" hangingPunct="1">
                        <a:spcAft>
                          <a:spcPts val="0"/>
                        </a:spcAft>
                      </a:pPr>
                      <a:r>
                        <a:rPr lang="es-MX" sz="900" b="1" kern="1200" dirty="0" smtClean="0">
                          <a:solidFill>
                            <a:schemeClr val="bg1"/>
                          </a:solidFill>
                          <a:effectLst/>
                          <a:latin typeface="Montserrat SemiBold" panose="00000700000000000000" pitchFamily="2" charset="0"/>
                          <a:cs typeface="+mn-cs"/>
                        </a:rPr>
                        <a:t>Ene’26/Sep’21</a:t>
                      </a:r>
                    </a:p>
                  </a:txBody>
                  <a:tcPr marL="9525" marR="9525" marT="9525" marB="0" anchor="ctr">
                    <a:lnL w="28575"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algn="ctr" defTabSz="914400" rtl="0" eaLnBrk="1" fontAlgn="b" latinLnBrk="0" hangingPunct="1">
                        <a:spcAft>
                          <a:spcPts val="0"/>
                        </a:spcAft>
                      </a:pPr>
                      <a:endParaRPr lang="es-MX" sz="800" b="1" kern="1200" dirty="0">
                        <a:solidFill>
                          <a:schemeClr val="bg1"/>
                        </a:solidFill>
                        <a:effectLst/>
                        <a:latin typeface="Montserrat" panose="00000500000000000000" pitchFamily="2" charset="0"/>
                        <a:cs typeface="+mn-cs"/>
                      </a:endParaRPr>
                    </a:p>
                  </a:txBody>
                  <a:tcPr marL="9525" marR="9525" marT="9525"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xmlns="" val="10000"/>
                  </a:ext>
                </a:extLst>
              </a:tr>
              <a:tr h="307868">
                <a:tc vMerge="1">
                  <a:txBody>
                    <a:bodyPr/>
                    <a:lstStyle/>
                    <a:p>
                      <a:pPr algn="ctr">
                        <a:spcAft>
                          <a:spcPts val="0"/>
                        </a:spcAft>
                      </a:pPr>
                      <a:endParaRPr lang="es-MX" sz="800" b="1" dirty="0">
                        <a:solidFill>
                          <a:srgbClr val="454545"/>
                        </a:solidFill>
                        <a:effectLst/>
                        <a:latin typeface="Montserrat" panose="00000500000000000000" pitchFamily="2" charset="0"/>
                        <a:ea typeface="Times New Roman"/>
                      </a:endParaRPr>
                    </a:p>
                  </a:txBody>
                  <a:tcPr marL="0" marR="0" marT="3883" marB="0" anchor="ctr">
                    <a:lnL>
                      <a:noFill/>
                    </a:lnL>
                    <a:lnR w="3175" cap="flat" cmpd="sng" algn="ctr">
                      <a:solidFill>
                        <a:schemeClr val="bg1"/>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marL="0" algn="ctr" defTabSz="914400" rtl="0" eaLnBrk="1" fontAlgn="b" latinLnBrk="0" hangingPunct="1">
                        <a:spcAft>
                          <a:spcPts val="0"/>
                        </a:spcAft>
                      </a:pPr>
                      <a:r>
                        <a:rPr lang="es-MX" sz="900" b="1" kern="1200" dirty="0" smtClean="0">
                          <a:solidFill>
                            <a:schemeClr val="bg1"/>
                          </a:solidFill>
                          <a:effectLst/>
                          <a:latin typeface="Montserrat SemiBold" panose="00000700000000000000" pitchFamily="2" charset="0"/>
                          <a:cs typeface="+mn-cs"/>
                        </a:rPr>
                        <a:t>Absoluta</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914400" rtl="0" eaLnBrk="1" fontAlgn="b" latinLnBrk="0" hangingPunct="1">
                        <a:spcAft>
                          <a:spcPts val="0"/>
                        </a:spcAft>
                      </a:pPr>
                      <a:r>
                        <a:rPr lang="es-MX" sz="900" b="1" kern="1200" dirty="0" smtClean="0">
                          <a:solidFill>
                            <a:schemeClr val="bg1"/>
                          </a:solidFill>
                          <a:effectLst/>
                          <a:latin typeface="Montserrat SemiBold" panose="00000700000000000000" pitchFamily="2" charset="0"/>
                          <a:cs typeface="+mn-cs"/>
                        </a:rPr>
                        <a:t>%</a:t>
                      </a:r>
                      <a:endParaRPr lang="es-MX" sz="900" b="1" kern="1200" dirty="0">
                        <a:solidFill>
                          <a:schemeClr val="bg1"/>
                        </a:solidFill>
                        <a:effectLst/>
                        <a:latin typeface="Montserrat SemiBold" panose="00000700000000000000" pitchFamily="2" charset="0"/>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914400" rtl="0" eaLnBrk="1" fontAlgn="b" latinLnBrk="0" hangingPunct="1">
                        <a:spcAft>
                          <a:spcPts val="0"/>
                        </a:spcAft>
                      </a:pPr>
                      <a:r>
                        <a:rPr lang="es-MX" sz="900" b="1" kern="1200" dirty="0" smtClean="0">
                          <a:solidFill>
                            <a:schemeClr val="bg1"/>
                          </a:solidFill>
                          <a:effectLst/>
                          <a:latin typeface="Montserrat SemiBold" panose="00000700000000000000" pitchFamily="2" charset="0"/>
                          <a:cs typeface="+mn-cs"/>
                        </a:rPr>
                        <a:t>Absoluta</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914400" rtl="0" eaLnBrk="1" fontAlgn="b" latinLnBrk="0" hangingPunct="1">
                        <a:spcAft>
                          <a:spcPts val="0"/>
                        </a:spcAft>
                      </a:pPr>
                      <a:r>
                        <a:rPr lang="es-MX" sz="900" b="1" kern="1200" dirty="0" smtClean="0">
                          <a:solidFill>
                            <a:schemeClr val="bg1"/>
                          </a:solidFill>
                          <a:effectLst/>
                          <a:latin typeface="Montserrat SemiBold" panose="00000700000000000000" pitchFamily="2" charset="0"/>
                          <a:cs typeface="+mn-cs"/>
                        </a:rPr>
                        <a:t>%</a:t>
                      </a:r>
                      <a:endParaRPr lang="es-MX" sz="900" b="1" kern="1200" dirty="0">
                        <a:solidFill>
                          <a:schemeClr val="bg1"/>
                        </a:solidFill>
                        <a:effectLst/>
                        <a:latin typeface="Montserrat SemiBold" panose="00000700000000000000" pitchFamily="2" charset="0"/>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914400" rtl="0" eaLnBrk="1" fontAlgn="b" latinLnBrk="0" hangingPunct="1">
                        <a:spcAft>
                          <a:spcPts val="0"/>
                        </a:spcAft>
                      </a:pPr>
                      <a:r>
                        <a:rPr lang="es-MX" sz="900" b="1" kern="1200" dirty="0" smtClean="0">
                          <a:solidFill>
                            <a:schemeClr val="bg1"/>
                          </a:solidFill>
                          <a:effectLst/>
                          <a:latin typeface="Montserrat SemiBold" panose="00000700000000000000" pitchFamily="2" charset="0"/>
                          <a:cs typeface="+mn-cs"/>
                        </a:rPr>
                        <a:t>Absoluta</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914400" rtl="0" eaLnBrk="1" fontAlgn="b" latinLnBrk="0" hangingPunct="1">
                        <a:spcAft>
                          <a:spcPts val="0"/>
                        </a:spcAft>
                      </a:pPr>
                      <a:r>
                        <a:rPr lang="es-MX" sz="900" b="1" kern="1200" dirty="0" smtClean="0">
                          <a:solidFill>
                            <a:schemeClr val="bg1"/>
                          </a:solidFill>
                          <a:effectLst/>
                          <a:latin typeface="Montserrat SemiBold" panose="00000700000000000000" pitchFamily="2" charset="0"/>
                          <a:cs typeface="+mn-cs"/>
                        </a:rPr>
                        <a:t>%</a:t>
                      </a:r>
                      <a:endParaRPr lang="es-MX" sz="900" b="1" kern="1200" dirty="0">
                        <a:solidFill>
                          <a:schemeClr val="bg1"/>
                        </a:solidFill>
                        <a:effectLst/>
                        <a:latin typeface="Montserrat SemiBold" panose="00000700000000000000" pitchFamily="2" charset="0"/>
                        <a:cs typeface="+mn-cs"/>
                      </a:endParaRPr>
                    </a:p>
                  </a:txBody>
                  <a:tcPr marL="9525" marR="9525" marT="9525" marB="0" anchor="ctr">
                    <a:lnL w="28575"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r h="316293">
                <a:tc>
                  <a:txBody>
                    <a:bodyPr/>
                    <a:lstStyle/>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es-MX" sz="900" b="1" kern="1200" dirty="0">
                          <a:solidFill>
                            <a:schemeClr val="bg1"/>
                          </a:solidFill>
                          <a:effectLst/>
                          <a:latin typeface="Montserrat Medium" panose="00000600000000000000" pitchFamily="50" charset="0"/>
                          <a:ea typeface="+mn-ea"/>
                          <a:cs typeface="+mn-cs"/>
                        </a:rPr>
                        <a:t>Total</a:t>
                      </a:r>
                    </a:p>
                  </a:txBody>
                  <a:tcPr marL="72000" marR="68580" marT="0" marB="0" anchor="ctr">
                    <a:lnL w="5715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1" i="0" u="none" strike="noStrike" dirty="0">
                          <a:solidFill>
                            <a:schemeClr val="bg1"/>
                          </a:solidFill>
                          <a:effectLst/>
                          <a:latin typeface="Montserrat Medium" panose="00000600000000000000" pitchFamily="50" charset="0"/>
                        </a:rPr>
                        <a:t>456,972</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1" i="0" u="none" strike="noStrike" dirty="0">
                          <a:solidFill>
                            <a:schemeClr val="bg1"/>
                          </a:solidFill>
                          <a:effectLst/>
                          <a:latin typeface="Montserrat Medium" panose="00000600000000000000" pitchFamily="50" charset="0"/>
                        </a:rPr>
                        <a:t>485,398</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1" i="0" u="none" strike="noStrike" dirty="0">
                          <a:solidFill>
                            <a:schemeClr val="bg1"/>
                          </a:solidFill>
                          <a:effectLst/>
                          <a:latin typeface="Montserrat Medium" panose="00000600000000000000" pitchFamily="50" charset="0"/>
                        </a:rPr>
                        <a:t>478,232</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1" i="0" u="none" strike="noStrike" dirty="0">
                          <a:solidFill>
                            <a:schemeClr val="bg1"/>
                          </a:solidFill>
                          <a:effectLst/>
                          <a:latin typeface="Montserrat Medium" panose="00000600000000000000" pitchFamily="50" charset="0"/>
                        </a:rPr>
                        <a:t>481,061</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1" i="0" u="none" strike="noStrike" dirty="0">
                          <a:solidFill>
                            <a:schemeClr val="bg1"/>
                          </a:solidFill>
                          <a:effectLst/>
                          <a:latin typeface="Montserrat Medium" panose="00000600000000000000" pitchFamily="50" charset="0"/>
                        </a:rPr>
                        <a:t>2,829</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1" i="0" u="none" strike="noStrike" dirty="0">
                          <a:solidFill>
                            <a:schemeClr val="bg1"/>
                          </a:solidFill>
                          <a:effectLst/>
                          <a:latin typeface="Montserrat Medium" panose="00000600000000000000" pitchFamily="50" charset="0"/>
                        </a:rPr>
                        <a:t>0.6</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1" i="0" u="none" strike="noStrike" dirty="0">
                          <a:solidFill>
                            <a:schemeClr val="bg1"/>
                          </a:solidFill>
                          <a:effectLst/>
                          <a:latin typeface="Montserrat Medium" panose="00000600000000000000" pitchFamily="50" charset="0"/>
                        </a:rPr>
                        <a:t>-4,337</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1" i="0" u="none" strike="noStrike" dirty="0">
                          <a:solidFill>
                            <a:schemeClr val="bg1"/>
                          </a:solidFill>
                          <a:effectLst/>
                          <a:latin typeface="Montserrat Medium" panose="00000600000000000000" pitchFamily="50" charset="0"/>
                        </a:rPr>
                        <a:t>-0.9</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1" i="0" u="none" strike="noStrike" dirty="0">
                          <a:solidFill>
                            <a:schemeClr val="bg1"/>
                          </a:solidFill>
                          <a:effectLst/>
                          <a:latin typeface="Montserrat Medium" panose="00000600000000000000" pitchFamily="50" charset="0"/>
                        </a:rPr>
                        <a:t>24,089</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1" i="0" u="none" strike="noStrike" dirty="0">
                          <a:solidFill>
                            <a:schemeClr val="bg1"/>
                          </a:solidFill>
                          <a:effectLst/>
                          <a:latin typeface="Montserrat Medium" panose="00000600000000000000" pitchFamily="50" charset="0"/>
                        </a:rPr>
                        <a:t>5.3</a:t>
                      </a:r>
                    </a:p>
                  </a:txBody>
                  <a:tcPr marL="9525" marR="9525" marT="9525" marB="0" anchor="ctr">
                    <a:lnL w="381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316293">
                <a:tc>
                  <a:txBody>
                    <a:bodyPr/>
                    <a:lstStyle/>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es-MX" sz="900" b="1" kern="1200" dirty="0">
                          <a:solidFill>
                            <a:schemeClr val="bg1"/>
                          </a:solidFill>
                          <a:effectLst/>
                          <a:latin typeface="Montserrat Light" panose="00000400000000000000" pitchFamily="50" charset="0"/>
                          <a:ea typeface="+mn-ea"/>
                          <a:cs typeface="+mn-cs"/>
                        </a:rPr>
                        <a:t>Transformación</a:t>
                      </a:r>
                    </a:p>
                  </a:txBody>
                  <a:tcPr marL="72000" marR="9525" marT="9525" marB="0" anchor="ctr">
                    <a:lnL w="5715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187,661</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202,283</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198,085</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198,583</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498</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0.3</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-3,700</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-1.8</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10,922</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5.8</a:t>
                      </a:r>
                    </a:p>
                  </a:txBody>
                  <a:tcPr marL="9525" marR="9525" marT="9525" marB="0" anchor="ctr">
                    <a:lnL w="381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r h="364552">
                <a:tc>
                  <a:txBody>
                    <a:bodyPr/>
                    <a:lstStyle/>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es-MX" sz="900" b="1" kern="1200" dirty="0">
                          <a:solidFill>
                            <a:schemeClr val="bg1"/>
                          </a:solidFill>
                          <a:effectLst/>
                          <a:latin typeface="Montserrat Light" panose="00000400000000000000" pitchFamily="50" charset="0"/>
                          <a:ea typeface="+mn-ea"/>
                          <a:cs typeface="+mn-cs"/>
                        </a:rPr>
                        <a:t>Comunicaciones y transportes</a:t>
                      </a:r>
                    </a:p>
                  </a:txBody>
                  <a:tcPr marL="72000" marR="9525" marT="9525" marB="0" anchor="ctr">
                    <a:lnL w="5715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22,276</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27,315</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27,428</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27,401</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-27</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-0.1</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86</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0.3</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5,125</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23.0</a:t>
                      </a:r>
                    </a:p>
                  </a:txBody>
                  <a:tcPr marL="9525" marR="9525" marT="9525" marB="0" anchor="ctr">
                    <a:lnL w="381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r h="316293">
                <a:tc>
                  <a:txBody>
                    <a:bodyPr/>
                    <a:lstStyle/>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es-MX" sz="900" b="1" kern="1200" dirty="0">
                          <a:solidFill>
                            <a:schemeClr val="bg1"/>
                          </a:solidFill>
                          <a:effectLst/>
                          <a:latin typeface="Montserrat Light" panose="00000400000000000000" pitchFamily="50" charset="0"/>
                          <a:ea typeface="+mn-ea"/>
                          <a:cs typeface="+mn-cs"/>
                        </a:rPr>
                        <a:t>Comercio</a:t>
                      </a:r>
                    </a:p>
                  </a:txBody>
                  <a:tcPr marL="72000" marR="9525" marT="9525" marB="0" anchor="ctr">
                    <a:lnL w="5715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68,842</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76,768</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80,173</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79,415</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-758</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-0.9</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2,647</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3.4</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10,573</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15.4</a:t>
                      </a:r>
                    </a:p>
                  </a:txBody>
                  <a:tcPr marL="9525" marR="9525" marT="9525" marB="0" anchor="ctr">
                    <a:lnL w="381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r h="364552">
                <a:tc>
                  <a:txBody>
                    <a:bodyPr/>
                    <a:lstStyle/>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es-MX" sz="900" b="1" kern="1200" dirty="0">
                          <a:solidFill>
                            <a:schemeClr val="bg1"/>
                          </a:solidFill>
                          <a:effectLst/>
                          <a:latin typeface="Montserrat Light" panose="00000400000000000000" pitchFamily="50" charset="0"/>
                          <a:ea typeface="+mn-ea"/>
                          <a:cs typeface="+mn-cs"/>
                        </a:rPr>
                        <a:t>Servicios sociales y comunales</a:t>
                      </a:r>
                    </a:p>
                  </a:txBody>
                  <a:tcPr marL="72000" marR="9525" marT="9525" marB="0" anchor="ctr">
                    <a:lnL w="5715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58,124</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55,593</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51,959</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52,777</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818</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1.6</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-2,816</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-5.1</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-5,347</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-9.2</a:t>
                      </a:r>
                    </a:p>
                  </a:txBody>
                  <a:tcPr marL="9525" marR="9525" marT="9525" marB="0" anchor="ctr">
                    <a:lnL w="381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r h="316293">
                <a:tc>
                  <a:txBody>
                    <a:bodyPr/>
                    <a:lstStyle/>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es-MX" sz="900" b="1" kern="1200" dirty="0">
                          <a:solidFill>
                            <a:schemeClr val="bg1"/>
                          </a:solidFill>
                          <a:effectLst/>
                          <a:latin typeface="Montserrat Light" panose="00000400000000000000" pitchFamily="50" charset="0"/>
                          <a:ea typeface="+mn-ea"/>
                          <a:cs typeface="+mn-cs"/>
                        </a:rPr>
                        <a:t>Extractiva</a:t>
                      </a:r>
                    </a:p>
                  </a:txBody>
                  <a:tcPr marL="72000" marR="9525" marT="9525" marB="0" anchor="ctr">
                    <a:lnL w="5715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4,477</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5,360</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5,229</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5,259</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30</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0.6</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-101</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-1.9</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782</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17.5</a:t>
                      </a:r>
                    </a:p>
                  </a:txBody>
                  <a:tcPr marL="9525" marR="9525" marT="9525" marB="0" anchor="ctr">
                    <a:lnL w="381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r h="316293">
                <a:tc>
                  <a:txBody>
                    <a:bodyPr/>
                    <a:lstStyle/>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es-MX" sz="900" b="1" kern="1200" dirty="0">
                          <a:solidFill>
                            <a:schemeClr val="bg1"/>
                          </a:solidFill>
                          <a:effectLst/>
                          <a:latin typeface="Montserrat Light" panose="00000400000000000000" pitchFamily="50" charset="0"/>
                          <a:ea typeface="+mn-ea"/>
                          <a:cs typeface="+mn-cs"/>
                        </a:rPr>
                        <a:t>Electricidad y agua</a:t>
                      </a:r>
                    </a:p>
                  </a:txBody>
                  <a:tcPr marL="72000" marR="9525" marT="9525" marB="0" anchor="ctr">
                    <a:lnL w="5715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2,351</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2,442</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2,457</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2,453</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-4</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-0.2</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11</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0.5</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102</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4.3</a:t>
                      </a:r>
                    </a:p>
                  </a:txBody>
                  <a:tcPr marL="9525" marR="9525" marT="9525" marB="0" anchor="ctr">
                    <a:lnL w="381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r h="316293">
                <a:tc>
                  <a:txBody>
                    <a:bodyPr/>
                    <a:lstStyle/>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es-MX" sz="900" b="1" kern="1200" dirty="0">
                          <a:solidFill>
                            <a:schemeClr val="bg1"/>
                          </a:solidFill>
                          <a:effectLst/>
                          <a:latin typeface="Montserrat Light" panose="00000400000000000000" pitchFamily="50" charset="0"/>
                          <a:ea typeface="+mn-ea"/>
                          <a:cs typeface="+mn-cs"/>
                        </a:rPr>
                        <a:t>Servicios para empresas</a:t>
                      </a:r>
                    </a:p>
                  </a:txBody>
                  <a:tcPr marL="72000" marR="9525" marT="9525" marB="0" anchor="ctr">
                    <a:lnL w="5715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55,684</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59,135</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59,783</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59,148</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-635</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-1.1</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13</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0.0</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3,464</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6.2</a:t>
                      </a:r>
                    </a:p>
                  </a:txBody>
                  <a:tcPr marL="9525" marR="9525" marT="9525" marB="0" anchor="ctr">
                    <a:lnL w="381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r h="316293">
                <a:tc>
                  <a:txBody>
                    <a:bodyPr/>
                    <a:lstStyle/>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es-MX" sz="900" b="1" kern="1200" dirty="0">
                          <a:solidFill>
                            <a:schemeClr val="bg1"/>
                          </a:solidFill>
                          <a:effectLst/>
                          <a:latin typeface="Montserrat Light" panose="00000400000000000000" pitchFamily="50" charset="0"/>
                          <a:ea typeface="+mn-ea"/>
                          <a:cs typeface="+mn-cs"/>
                        </a:rPr>
                        <a:t>Construcción</a:t>
                      </a:r>
                    </a:p>
                  </a:txBody>
                  <a:tcPr marL="72000" marR="9525" marT="9525" marB="0" anchor="ctr">
                    <a:lnL w="5715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35,519</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34,395</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32,377</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33,500</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1,123</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3.5</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-895</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-2.6</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-2,019</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-5.7</a:t>
                      </a:r>
                    </a:p>
                  </a:txBody>
                  <a:tcPr marL="9525" marR="9525" marT="9525" marB="0" anchor="ctr">
                    <a:lnL w="381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r h="316293">
                <a:tc>
                  <a:txBody>
                    <a:bodyPr/>
                    <a:lstStyle/>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es-MX" sz="900" b="1" kern="1200" dirty="0">
                          <a:solidFill>
                            <a:schemeClr val="bg1"/>
                          </a:solidFill>
                          <a:effectLst/>
                          <a:latin typeface="Montserrat Light" panose="00000400000000000000" pitchFamily="50" charset="0"/>
                          <a:ea typeface="+mn-ea"/>
                          <a:cs typeface="+mn-cs"/>
                        </a:rPr>
                        <a:t>Agropecuario</a:t>
                      </a:r>
                    </a:p>
                  </a:txBody>
                  <a:tcPr marL="72000" marR="9525" marT="9525" marB="0" anchor="ctr">
                    <a:lnL w="5715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22,038</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22,107</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20,741</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22,525</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1,784</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8.6</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418</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1.9</a:t>
                      </a: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900" b="0" i="0" u="none" strike="noStrike" dirty="0">
                          <a:solidFill>
                            <a:schemeClr val="bg1"/>
                          </a:solidFill>
                          <a:effectLst/>
                          <a:latin typeface="Montserrat Light" panose="00000400000000000000" pitchFamily="50" charset="0"/>
                        </a:rPr>
                        <a:t>487</a:t>
                      </a:r>
                    </a:p>
                  </a:txBody>
                  <a:tcPr marL="9525" marR="72000"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900" b="0" i="0" u="none" strike="noStrike" dirty="0">
                          <a:solidFill>
                            <a:schemeClr val="bg1"/>
                          </a:solidFill>
                          <a:effectLst/>
                          <a:latin typeface="Montserrat Light" panose="00000400000000000000" pitchFamily="50" charset="0"/>
                        </a:rPr>
                        <a:t>2.2</a:t>
                      </a:r>
                    </a:p>
                  </a:txBody>
                  <a:tcPr marL="9525" marR="9525" marT="9525" marB="0" anchor="ctr">
                    <a:lnL w="381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2857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52" name="37 CuadroTexto">
            <a:extLst>
              <a:ext uri="{FF2B5EF4-FFF2-40B4-BE49-F238E27FC236}">
                <a16:creationId xmlns:a16="http://schemas.microsoft.com/office/drawing/2014/main" xmlns="" id="{F90E2367-8541-45B8-B5F7-E7E64F75DB91}"/>
              </a:ext>
            </a:extLst>
          </p:cNvPr>
          <p:cNvSpPr txBox="1"/>
          <p:nvPr/>
        </p:nvSpPr>
        <p:spPr>
          <a:xfrm>
            <a:off x="323528" y="5710329"/>
            <a:ext cx="7998080" cy="369332"/>
          </a:xfrm>
          <a:prstGeom prst="rect">
            <a:avLst/>
          </a:prstGeom>
          <a:noFill/>
        </p:spPr>
        <p:txBody>
          <a:bodyPr wrap="square" rtlCol="0">
            <a:spAutoFit/>
          </a:bodyPr>
          <a:lstStyle>
            <a:defPPr>
              <a:defRPr lang="es-MX"/>
            </a:defPPr>
            <a:lvl1pPr>
              <a:defRPr sz="800">
                <a:solidFill>
                  <a:srgbClr val="595959"/>
                </a:solidFill>
                <a:latin typeface="Helvetica" pitchFamily="34" charset="0"/>
                <a:ea typeface="Tahoma" pitchFamily="34" charset="0"/>
                <a:cs typeface="Tahoma" pitchFamily="34" charset="0"/>
              </a:defRPr>
            </a:lvl1pPr>
          </a:lstStyle>
          <a:p>
            <a:r>
              <a:rPr lang="es-MX" sz="600" dirty="0">
                <a:solidFill>
                  <a:schemeClr val="tx1"/>
                </a:solidFill>
                <a:latin typeface="Montserrat Light" panose="00000400000000000000" pitchFamily="2" charset="0"/>
              </a:rPr>
              <a:t>1_/ Incluye a los trabajadores permanentes y eventuales urbanos,  así como a los eventuales del campo.</a:t>
            </a:r>
          </a:p>
          <a:p>
            <a:r>
              <a:rPr lang="es-MX" sz="600" dirty="0">
                <a:solidFill>
                  <a:schemeClr val="tx1"/>
                </a:solidFill>
                <a:latin typeface="Montserrat Light" panose="00000400000000000000" pitchFamily="2" charset="0"/>
              </a:rPr>
              <a:t>2_/ Cálculos elaborados por la Dirección de Área de Planeación Económica y Competitividad, SEDECO. </a:t>
            </a:r>
            <a:r>
              <a:rPr lang="es-MX" sz="600" dirty="0" smtClean="0">
                <a:solidFill>
                  <a:schemeClr val="tx1"/>
                </a:solidFill>
                <a:latin typeface="Montserrat Light" panose="00000400000000000000" pitchFamily="2" charset="0"/>
              </a:rPr>
              <a:t>Febrero de 2026.</a:t>
            </a:r>
            <a:endParaRPr lang="es-MX" sz="600" dirty="0">
              <a:solidFill>
                <a:schemeClr val="tx1"/>
              </a:solidFill>
              <a:latin typeface="Montserrat Light" panose="00000400000000000000" pitchFamily="2" charset="0"/>
            </a:endParaRPr>
          </a:p>
          <a:p>
            <a:r>
              <a:rPr lang="es-MX" sz="600" dirty="0">
                <a:solidFill>
                  <a:schemeClr val="tx1"/>
                </a:solidFill>
                <a:latin typeface="Montserrat Light" panose="00000400000000000000" pitchFamily="2" charset="0"/>
              </a:rPr>
              <a:t>Fuente:   </a:t>
            </a:r>
            <a:r>
              <a:rPr lang="es-MX" sz="600" b="1" dirty="0">
                <a:solidFill>
                  <a:schemeClr val="tx1"/>
                </a:solidFill>
                <a:latin typeface="Montserrat Light" panose="00000400000000000000" pitchFamily="2" charset="0"/>
                <a:hlinkClick r:id="rId2">
                  <a:extLst>
                    <a:ext uri="{A12FA001-AC4F-418D-AE19-62706E023703}">
                      <ahyp:hlinkClr xmlns:ahyp="http://schemas.microsoft.com/office/drawing/2018/hyperlinkcolor" xmlns="" val="tx"/>
                    </a:ext>
                  </a:extLst>
                </a:hlinkClick>
              </a:rPr>
              <a:t>Instituto Mexicano del Seguro Social. </a:t>
            </a:r>
            <a:r>
              <a:rPr lang="es-MX" sz="600" dirty="0">
                <a:solidFill>
                  <a:schemeClr val="tx1"/>
                </a:solidFill>
                <a:latin typeface="Montserrat Light" panose="00000400000000000000" pitchFamily="2" charset="0"/>
                <a:hlinkClick r:id="rId2">
                  <a:extLst>
                    <a:ext uri="{A12FA001-AC4F-418D-AE19-62706E023703}">
                      <ahyp:hlinkClr xmlns:ahyp="http://schemas.microsoft.com/office/drawing/2018/hyperlinkcolor" xmlns="" val="tx"/>
                    </a:ext>
                  </a:extLst>
                </a:hlinkClick>
              </a:rPr>
              <a:t>Consulta dinámica de información. http://</a:t>
            </a:r>
            <a:r>
              <a:rPr lang="es-MX" sz="600" dirty="0" smtClean="0">
                <a:solidFill>
                  <a:schemeClr val="tx1"/>
                </a:solidFill>
                <a:latin typeface="Montserrat Light" panose="00000400000000000000" pitchFamily="2" charset="0"/>
                <a:hlinkClick r:id="rId2">
                  <a:extLst>
                    <a:ext uri="{A12FA001-AC4F-418D-AE19-62706E023703}">
                      <ahyp:hlinkClr xmlns:ahyp="http://schemas.microsoft.com/office/drawing/2018/hyperlinkcolor" xmlns="" val="tx"/>
                    </a:ext>
                  </a:extLst>
                </a:hlinkClick>
              </a:rPr>
              <a:t>www.imss.gob.mx/conoce-al-imss/cubos</a:t>
            </a:r>
            <a:r>
              <a:rPr lang="es-MX" sz="600" dirty="0">
                <a:solidFill>
                  <a:schemeClr val="tx1"/>
                </a:solidFill>
                <a:latin typeface="Montserrat Light" panose="00000400000000000000" pitchFamily="2" charset="0"/>
                <a:hlinkClick r:id="rId2">
                  <a:extLst>
                    <a:ext uri="{A12FA001-AC4F-418D-AE19-62706E023703}">
                      <ahyp:hlinkClr xmlns:ahyp="http://schemas.microsoft.com/office/drawing/2018/hyperlinkcolor" xmlns="" val="tx"/>
                    </a:ext>
                  </a:extLst>
                </a:hlinkClick>
              </a:rPr>
              <a:t>.</a:t>
            </a:r>
            <a:r>
              <a:rPr lang="es-MX" sz="600" dirty="0">
                <a:solidFill>
                  <a:schemeClr val="tx1"/>
                </a:solidFill>
                <a:latin typeface="Montserrat Light" panose="00000400000000000000" pitchFamily="2" charset="0"/>
              </a:rPr>
              <a:t> </a:t>
            </a:r>
            <a:r>
              <a:rPr lang="es-MX" sz="600" dirty="0" smtClean="0">
                <a:solidFill>
                  <a:schemeClr val="tx1"/>
                </a:solidFill>
                <a:latin typeface="Montserrat Light" panose="00000400000000000000" pitchFamily="2" charset="0"/>
              </a:rPr>
              <a:t>Febrero de 2026.</a:t>
            </a:r>
            <a:endParaRPr lang="es-MX" sz="600" dirty="0">
              <a:solidFill>
                <a:schemeClr val="tx1"/>
              </a:solidFill>
              <a:latin typeface="Montserrat Light" panose="00000400000000000000" pitchFamily="2" charset="0"/>
            </a:endParaRPr>
          </a:p>
        </p:txBody>
      </p:sp>
      <p:sp>
        <p:nvSpPr>
          <p:cNvPr id="119" name="Rectángulo 118"/>
          <p:cNvSpPr/>
          <p:nvPr/>
        </p:nvSpPr>
        <p:spPr>
          <a:xfrm>
            <a:off x="842430" y="120171"/>
            <a:ext cx="5472608" cy="895630"/>
          </a:xfrm>
          <a:prstGeom prst="rect">
            <a:avLst/>
          </a:prstGeom>
        </p:spPr>
        <p:txBody>
          <a:bodyPr wrap="square">
            <a:spAutoFit/>
          </a:bodyPr>
          <a:lstStyle/>
          <a:p>
            <a:pPr>
              <a:lnSpc>
                <a:spcPct val="90000"/>
              </a:lnSpc>
            </a:pPr>
            <a:endParaRPr lang="es-MX" sz="1000" dirty="0" smtClean="0">
              <a:solidFill>
                <a:schemeClr val="accent3"/>
              </a:solidFill>
              <a:latin typeface="Montserrat Medium" panose="00000600000000000000" pitchFamily="2" charset="0"/>
              <a:ea typeface="Tahoma" pitchFamily="34" charset="0"/>
              <a:cs typeface="Tahoma" pitchFamily="34" charset="0"/>
            </a:endParaRPr>
          </a:p>
          <a:p>
            <a:pPr>
              <a:lnSpc>
                <a:spcPct val="90000"/>
              </a:lnSpc>
            </a:pPr>
            <a:r>
              <a:rPr lang="es-MX" sz="1000" dirty="0" smtClean="0">
                <a:solidFill>
                  <a:schemeClr val="accent1"/>
                </a:solidFill>
                <a:latin typeface="Montserrat ExtraBold" panose="00000900000000000000" pitchFamily="50" charset="0"/>
                <a:ea typeface="Tahoma" pitchFamily="34" charset="0"/>
                <a:cs typeface="Tahoma" pitchFamily="34" charset="0"/>
              </a:rPr>
              <a:t>Cuadro No. 4</a:t>
            </a:r>
          </a:p>
          <a:p>
            <a:pPr>
              <a:lnSpc>
                <a:spcPct val="90000"/>
              </a:lnSpc>
            </a:pPr>
            <a:r>
              <a:rPr lang="es-MX" sz="1000" b="1" dirty="0" smtClean="0">
                <a:latin typeface="Montserrat Medium" panose="00000600000000000000" pitchFamily="50" charset="0"/>
                <a:ea typeface="Tahoma" pitchFamily="34" charset="0"/>
                <a:cs typeface="Tahoma" pitchFamily="34" charset="0"/>
              </a:rPr>
              <a:t>San </a:t>
            </a:r>
            <a:r>
              <a:rPr lang="es-MX" sz="1000" b="1" dirty="0">
                <a:latin typeface="Montserrat Medium" panose="00000600000000000000" pitchFamily="50" charset="0"/>
                <a:ea typeface="Tahoma" pitchFamily="34" charset="0"/>
                <a:cs typeface="Tahoma" pitchFamily="34" charset="0"/>
              </a:rPr>
              <a:t>Luis Potosí</a:t>
            </a:r>
          </a:p>
          <a:p>
            <a:pPr>
              <a:lnSpc>
                <a:spcPct val="90000"/>
              </a:lnSpc>
            </a:pPr>
            <a:r>
              <a:rPr lang="es-MX" sz="1000" b="1" dirty="0">
                <a:latin typeface="Montserrat Medium" panose="00000600000000000000" pitchFamily="50" charset="0"/>
                <a:ea typeface="Tahoma" pitchFamily="34" charset="0"/>
                <a:cs typeface="Tahoma" pitchFamily="34" charset="0"/>
              </a:rPr>
              <a:t>Trabajadores asegurados en el IMSS, según actividad económica </a:t>
            </a:r>
            <a:r>
              <a:rPr lang="es-MX" sz="1000" b="1" baseline="30000" dirty="0">
                <a:latin typeface="Montserrat Medium" panose="00000600000000000000" pitchFamily="50" charset="0"/>
                <a:ea typeface="Tahoma" pitchFamily="34" charset="0"/>
                <a:cs typeface="Tahoma" pitchFamily="34" charset="0"/>
              </a:rPr>
              <a:t>1_/</a:t>
            </a:r>
          </a:p>
          <a:p>
            <a:pPr>
              <a:lnSpc>
                <a:spcPct val="90000"/>
              </a:lnSpc>
            </a:pPr>
            <a:r>
              <a:rPr lang="es-MX" sz="1000" b="1" dirty="0">
                <a:latin typeface="Montserrat Medium" panose="00000600000000000000" pitchFamily="50" charset="0"/>
                <a:ea typeface="Tahoma" pitchFamily="34" charset="0"/>
                <a:cs typeface="Tahoma" pitchFamily="34" charset="0"/>
              </a:rPr>
              <a:t>Septiembre 2021 – </a:t>
            </a:r>
            <a:r>
              <a:rPr lang="es-MX" sz="1000" b="1" dirty="0" smtClean="0">
                <a:latin typeface="Montserrat Medium" panose="00000600000000000000" pitchFamily="50" charset="0"/>
                <a:ea typeface="Tahoma" pitchFamily="34" charset="0"/>
                <a:cs typeface="Tahoma" pitchFamily="34" charset="0"/>
              </a:rPr>
              <a:t>Enero 2026</a:t>
            </a:r>
            <a:endParaRPr lang="es-MX" sz="1000" b="1" dirty="0">
              <a:latin typeface="Montserrat Medium" panose="00000600000000000000" pitchFamily="50" charset="0"/>
              <a:ea typeface="Tahoma" pitchFamily="34" charset="0"/>
              <a:cs typeface="Tahoma" pitchFamily="34" charset="0"/>
            </a:endParaRPr>
          </a:p>
          <a:p>
            <a:pPr>
              <a:lnSpc>
                <a:spcPct val="90000"/>
              </a:lnSpc>
            </a:pPr>
            <a:r>
              <a:rPr lang="es-MX" sz="800" dirty="0" smtClean="0">
                <a:latin typeface="Montserrat" panose="00000500000000000000" pitchFamily="2" charset="0"/>
                <a:ea typeface="Tahoma" pitchFamily="34" charset="0"/>
                <a:cs typeface="Tahoma" pitchFamily="34" charset="0"/>
              </a:rPr>
              <a:t>(Personas)</a:t>
            </a:r>
            <a:endParaRPr lang="es-MX" sz="800" dirty="0">
              <a:latin typeface="Montserrat" panose="00000500000000000000" pitchFamily="2" charset="0"/>
              <a:ea typeface="Tahoma" pitchFamily="34" charset="0"/>
              <a:cs typeface="Tahoma" pitchFamily="34" charset="0"/>
            </a:endParaRPr>
          </a:p>
        </p:txBody>
      </p:sp>
      <p:grpSp>
        <p:nvGrpSpPr>
          <p:cNvPr id="30" name="Grupo 29"/>
          <p:cNvGrpSpPr/>
          <p:nvPr/>
        </p:nvGrpSpPr>
        <p:grpSpPr>
          <a:xfrm>
            <a:off x="713885" y="1042804"/>
            <a:ext cx="4752000" cy="72001"/>
            <a:chOff x="279184" y="746170"/>
            <a:chExt cx="4752000" cy="72001"/>
          </a:xfrm>
        </p:grpSpPr>
        <p:cxnSp>
          <p:nvCxnSpPr>
            <p:cNvPr id="31" name="Conector recto 30"/>
            <p:cNvCxnSpPr/>
            <p:nvPr/>
          </p:nvCxnSpPr>
          <p:spPr>
            <a:xfrm>
              <a:off x="279184" y="746170"/>
              <a:ext cx="4752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2" name="Rectángulo 31"/>
            <p:cNvSpPr/>
            <p:nvPr/>
          </p:nvSpPr>
          <p:spPr>
            <a:xfrm>
              <a:off x="279184" y="746171"/>
              <a:ext cx="2610000" cy="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sp>
        <p:nvSpPr>
          <p:cNvPr id="43" name="Triángulo isósceles 42"/>
          <p:cNvSpPr/>
          <p:nvPr/>
        </p:nvSpPr>
        <p:spPr>
          <a:xfrm flipV="1">
            <a:off x="1270135" y="2340625"/>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4" name="Triángulo isósceles 43"/>
          <p:cNvSpPr/>
          <p:nvPr/>
        </p:nvSpPr>
        <p:spPr>
          <a:xfrm flipV="1">
            <a:off x="2555776" y="2330550"/>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5" name="Triángulo isósceles 44"/>
          <p:cNvSpPr/>
          <p:nvPr/>
        </p:nvSpPr>
        <p:spPr>
          <a:xfrm flipV="1">
            <a:off x="3251877" y="2336597"/>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6" name="Triángulo isósceles 45"/>
          <p:cNvSpPr/>
          <p:nvPr/>
        </p:nvSpPr>
        <p:spPr>
          <a:xfrm flipV="1">
            <a:off x="3951932" y="2335570"/>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7" name="Triángulo isósceles 46"/>
          <p:cNvSpPr/>
          <p:nvPr/>
        </p:nvSpPr>
        <p:spPr>
          <a:xfrm flipV="1">
            <a:off x="4648033" y="2333368"/>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8" name="Triángulo isósceles 47"/>
          <p:cNvSpPr/>
          <p:nvPr/>
        </p:nvSpPr>
        <p:spPr>
          <a:xfrm flipV="1">
            <a:off x="5393877" y="2330549"/>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9" name="Triángulo isósceles 48"/>
          <p:cNvSpPr/>
          <p:nvPr/>
        </p:nvSpPr>
        <p:spPr>
          <a:xfrm flipV="1">
            <a:off x="6009153" y="2330548"/>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0" name="Triángulo isósceles 49"/>
          <p:cNvSpPr/>
          <p:nvPr/>
        </p:nvSpPr>
        <p:spPr>
          <a:xfrm flipV="1">
            <a:off x="6633246" y="2335267"/>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1" name="Triángulo isósceles 50"/>
          <p:cNvSpPr/>
          <p:nvPr/>
        </p:nvSpPr>
        <p:spPr>
          <a:xfrm flipV="1">
            <a:off x="7261293" y="2333368"/>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2" name="Triángulo isósceles 51"/>
          <p:cNvSpPr/>
          <p:nvPr/>
        </p:nvSpPr>
        <p:spPr>
          <a:xfrm flipV="1">
            <a:off x="7880618" y="2330867"/>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3" name="Triángulo isósceles 52"/>
          <p:cNvSpPr/>
          <p:nvPr/>
        </p:nvSpPr>
        <p:spPr>
          <a:xfrm flipV="1">
            <a:off x="8508063" y="2335090"/>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4" name="CuadroTexto 53"/>
          <p:cNvSpPr txBox="1"/>
          <p:nvPr/>
        </p:nvSpPr>
        <p:spPr>
          <a:xfrm>
            <a:off x="8630086" y="6406015"/>
            <a:ext cx="252000" cy="246221"/>
          </a:xfrm>
          <a:prstGeom prst="rect">
            <a:avLst/>
          </a:prstGeom>
          <a:noFill/>
        </p:spPr>
        <p:txBody>
          <a:bodyPr wrap="square" lIns="0" rIns="0" rtlCol="0">
            <a:spAutoFit/>
          </a:bodyPr>
          <a:lstStyle/>
          <a:p>
            <a:pPr algn="ctr"/>
            <a:r>
              <a:rPr lang="es-MX" sz="1000" dirty="0" smtClean="0">
                <a:solidFill>
                  <a:schemeClr val="bg1"/>
                </a:solidFill>
                <a:latin typeface="Montserrat ExtraLight" panose="00000300000000000000" pitchFamily="50" charset="0"/>
              </a:rPr>
              <a:t>10</a:t>
            </a:r>
            <a:endParaRPr lang="es-MX" sz="1000" dirty="0">
              <a:solidFill>
                <a:schemeClr val="bg1"/>
              </a:solidFill>
              <a:latin typeface="Montserrat ExtraLight" panose="00000300000000000000" pitchFamily="50" charset="0"/>
            </a:endParaRPr>
          </a:p>
        </p:txBody>
      </p:sp>
    </p:spTree>
    <p:extLst>
      <p:ext uri="{BB962C8B-B14F-4D97-AF65-F5344CB8AC3E}">
        <p14:creationId xmlns:p14="http://schemas.microsoft.com/office/powerpoint/2010/main" val="2700377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Rectángulo redondeado 145"/>
          <p:cNvSpPr/>
          <p:nvPr/>
        </p:nvSpPr>
        <p:spPr>
          <a:xfrm>
            <a:off x="4621487" y="4025506"/>
            <a:ext cx="1008112" cy="26824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8" name="Elipse 147"/>
          <p:cNvSpPr/>
          <p:nvPr/>
        </p:nvSpPr>
        <p:spPr>
          <a:xfrm>
            <a:off x="5407298" y="4052544"/>
            <a:ext cx="216024" cy="218732"/>
          </a:xfrm>
          <a:prstGeom prst="ellipse">
            <a:avLst/>
          </a:prstGeom>
          <a:solidFill>
            <a:schemeClr val="bg1"/>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9" name="CuadroTexto 1"/>
          <p:cNvSpPr txBox="1"/>
          <p:nvPr/>
        </p:nvSpPr>
        <p:spPr>
          <a:xfrm>
            <a:off x="5285136" y="4062391"/>
            <a:ext cx="419394" cy="18136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700" b="1" dirty="0" smtClean="0">
                <a:solidFill>
                  <a:schemeClr val="accent1"/>
                </a:solidFill>
                <a:latin typeface="Montserrat Medium" panose="00000600000000000000" pitchFamily="50" charset="0"/>
              </a:rPr>
              <a:t>11.0</a:t>
            </a:r>
          </a:p>
        </p:txBody>
      </p:sp>
      <p:sp>
        <p:nvSpPr>
          <p:cNvPr id="143" name="Rectángulo redondeado 142"/>
          <p:cNvSpPr/>
          <p:nvPr/>
        </p:nvSpPr>
        <p:spPr>
          <a:xfrm>
            <a:off x="4616040" y="3356992"/>
            <a:ext cx="1008112" cy="26824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4" name="Elipse 143"/>
          <p:cNvSpPr/>
          <p:nvPr/>
        </p:nvSpPr>
        <p:spPr>
          <a:xfrm>
            <a:off x="5401851" y="3384030"/>
            <a:ext cx="216024" cy="218732"/>
          </a:xfrm>
          <a:prstGeom prst="ellipse">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5" name="CuadroTexto 1"/>
          <p:cNvSpPr txBox="1"/>
          <p:nvPr/>
        </p:nvSpPr>
        <p:spPr>
          <a:xfrm>
            <a:off x="5291413" y="3393877"/>
            <a:ext cx="419394" cy="18136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700" b="1" dirty="0" smtClean="0">
                <a:solidFill>
                  <a:schemeClr val="bg2"/>
                </a:solidFill>
                <a:latin typeface="Montserrat Medium" panose="00000600000000000000" pitchFamily="50" charset="0"/>
              </a:rPr>
              <a:t>1.1</a:t>
            </a:r>
          </a:p>
        </p:txBody>
      </p:sp>
      <p:sp>
        <p:nvSpPr>
          <p:cNvPr id="135" name="Rectángulo redondeado 134"/>
          <p:cNvSpPr/>
          <p:nvPr/>
        </p:nvSpPr>
        <p:spPr>
          <a:xfrm>
            <a:off x="4633845" y="2656700"/>
            <a:ext cx="1008112" cy="26824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6" name="Elipse 135"/>
          <p:cNvSpPr/>
          <p:nvPr/>
        </p:nvSpPr>
        <p:spPr>
          <a:xfrm>
            <a:off x="5419656" y="2683738"/>
            <a:ext cx="216024" cy="218732"/>
          </a:xfrm>
          <a:prstGeom prst="ellipse">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7" name="CuadroTexto 1"/>
          <p:cNvSpPr txBox="1"/>
          <p:nvPr/>
        </p:nvSpPr>
        <p:spPr>
          <a:xfrm>
            <a:off x="5309218" y="2693585"/>
            <a:ext cx="419394" cy="18136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700" b="1" dirty="0" smtClean="0">
                <a:solidFill>
                  <a:schemeClr val="accent2"/>
                </a:solidFill>
                <a:latin typeface="Montserrat Medium" panose="00000600000000000000" pitchFamily="50" charset="0"/>
              </a:rPr>
              <a:t>0.5</a:t>
            </a:r>
          </a:p>
        </p:txBody>
      </p:sp>
      <p:sp>
        <p:nvSpPr>
          <p:cNvPr id="123" name="Rectángulo redondeado 122"/>
          <p:cNvSpPr/>
          <p:nvPr/>
        </p:nvSpPr>
        <p:spPr>
          <a:xfrm>
            <a:off x="4632500" y="1988186"/>
            <a:ext cx="1008112" cy="26824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0" name="Elipse 129"/>
          <p:cNvSpPr/>
          <p:nvPr/>
        </p:nvSpPr>
        <p:spPr>
          <a:xfrm>
            <a:off x="5418311" y="2015224"/>
            <a:ext cx="216024" cy="218732"/>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1" name="CuadroTexto 1"/>
          <p:cNvSpPr txBox="1"/>
          <p:nvPr/>
        </p:nvSpPr>
        <p:spPr>
          <a:xfrm>
            <a:off x="5307873" y="2025071"/>
            <a:ext cx="419394" cy="18136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700" b="1" dirty="0" smtClean="0">
                <a:solidFill>
                  <a:schemeClr val="accent1"/>
                </a:solidFill>
                <a:latin typeface="Montserrat Medium" panose="00000600000000000000" pitchFamily="50" charset="0"/>
              </a:rPr>
              <a:t>12.3</a:t>
            </a:r>
          </a:p>
        </p:txBody>
      </p:sp>
      <p:sp>
        <p:nvSpPr>
          <p:cNvPr id="120" name="Rectángulo redondeado 119"/>
          <p:cNvSpPr/>
          <p:nvPr/>
        </p:nvSpPr>
        <p:spPr>
          <a:xfrm>
            <a:off x="8097287" y="4672924"/>
            <a:ext cx="1008112" cy="26824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1" name="Elipse 120"/>
          <p:cNvSpPr/>
          <p:nvPr/>
        </p:nvSpPr>
        <p:spPr>
          <a:xfrm>
            <a:off x="8097287" y="4699962"/>
            <a:ext cx="216024" cy="218732"/>
          </a:xfrm>
          <a:prstGeom prst="ellipse">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2" name="CuadroTexto 1"/>
          <p:cNvSpPr txBox="1"/>
          <p:nvPr/>
        </p:nvSpPr>
        <p:spPr>
          <a:xfrm>
            <a:off x="7995602" y="4720141"/>
            <a:ext cx="419394" cy="18136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700" b="1" dirty="0" smtClean="0">
                <a:solidFill>
                  <a:schemeClr val="tx2"/>
                </a:solidFill>
                <a:latin typeface="Montserrat Medium" panose="00000600000000000000" pitchFamily="50" charset="0"/>
              </a:rPr>
              <a:t>16.5</a:t>
            </a:r>
            <a:endParaRPr lang="es-MX" sz="700" b="1" dirty="0">
              <a:solidFill>
                <a:schemeClr val="tx2"/>
              </a:solidFill>
              <a:latin typeface="Montserrat Medium" panose="00000600000000000000" pitchFamily="50" charset="0"/>
            </a:endParaRPr>
          </a:p>
        </p:txBody>
      </p:sp>
      <p:sp>
        <p:nvSpPr>
          <p:cNvPr id="115" name="Rectángulo redondeado 114"/>
          <p:cNvSpPr/>
          <p:nvPr/>
        </p:nvSpPr>
        <p:spPr>
          <a:xfrm>
            <a:off x="8099170" y="4240876"/>
            <a:ext cx="1008112" cy="26824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6" name="Elipse 115"/>
          <p:cNvSpPr/>
          <p:nvPr/>
        </p:nvSpPr>
        <p:spPr>
          <a:xfrm>
            <a:off x="8099170" y="4267914"/>
            <a:ext cx="216024" cy="218732"/>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1" name="Rectángulo redondeado 110"/>
          <p:cNvSpPr/>
          <p:nvPr/>
        </p:nvSpPr>
        <p:spPr>
          <a:xfrm>
            <a:off x="4644008" y="1340768"/>
            <a:ext cx="1008112" cy="26824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2" name="Elipse 111"/>
          <p:cNvSpPr/>
          <p:nvPr/>
        </p:nvSpPr>
        <p:spPr>
          <a:xfrm>
            <a:off x="5427824" y="1363996"/>
            <a:ext cx="216024" cy="218732"/>
          </a:xfrm>
          <a:prstGeom prst="ellipse">
            <a:avLst/>
          </a:prstGeom>
          <a:solidFill>
            <a:schemeClr val="bg1"/>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5" name="Rectángulo redondeado 104"/>
          <p:cNvSpPr/>
          <p:nvPr/>
        </p:nvSpPr>
        <p:spPr>
          <a:xfrm>
            <a:off x="8100392" y="1628800"/>
            <a:ext cx="1008112" cy="26824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6" name="Elipse 105"/>
          <p:cNvSpPr/>
          <p:nvPr/>
        </p:nvSpPr>
        <p:spPr>
          <a:xfrm>
            <a:off x="8100392" y="1655838"/>
            <a:ext cx="216024" cy="218732"/>
          </a:xfrm>
          <a:prstGeom prst="ellipse">
            <a:avLst/>
          </a:prstGeom>
          <a:solidFill>
            <a:schemeClr val="bg1"/>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9" name="Rectángulo redondeado 18"/>
          <p:cNvSpPr/>
          <p:nvPr/>
        </p:nvSpPr>
        <p:spPr>
          <a:xfrm>
            <a:off x="8100392" y="2348880"/>
            <a:ext cx="1008112" cy="26824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Elipse 20"/>
          <p:cNvSpPr/>
          <p:nvPr/>
        </p:nvSpPr>
        <p:spPr>
          <a:xfrm>
            <a:off x="8100392" y="2375918"/>
            <a:ext cx="216024" cy="218732"/>
          </a:xfrm>
          <a:prstGeom prst="ellipse">
            <a:avLst/>
          </a:prstGeom>
          <a:solidFill>
            <a:schemeClr val="bg1"/>
          </a:solid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aphicFrame>
        <p:nvGraphicFramePr>
          <p:cNvPr id="119" name="46 Gráfico">
            <a:extLst>
              <a:ext uri="{FF2B5EF4-FFF2-40B4-BE49-F238E27FC236}">
                <a16:creationId xmlns:a16="http://schemas.microsoft.com/office/drawing/2014/main" xmlns="" id="{E36BDE85-2823-4E84-ADAF-032CC1C1733D}"/>
              </a:ext>
            </a:extLst>
          </p:cNvPr>
          <p:cNvGraphicFramePr/>
          <p:nvPr>
            <p:extLst>
              <p:ext uri="{D42A27DB-BD31-4B8C-83A1-F6EECF244321}">
                <p14:modId xmlns:p14="http://schemas.microsoft.com/office/powerpoint/2010/main" val="86249134"/>
              </p:ext>
            </p:extLst>
          </p:nvPr>
        </p:nvGraphicFramePr>
        <p:xfrm>
          <a:off x="127592" y="1325210"/>
          <a:ext cx="4371571" cy="3806696"/>
        </p:xfrm>
        <a:graphic>
          <a:graphicData uri="http://schemas.openxmlformats.org/drawingml/2006/chart">
            <c:chart xmlns:c="http://schemas.openxmlformats.org/drawingml/2006/chart" xmlns:r="http://schemas.openxmlformats.org/officeDocument/2006/relationships" r:id="rId3"/>
          </a:graphicData>
        </a:graphic>
      </p:graphicFrame>
      <p:sp>
        <p:nvSpPr>
          <p:cNvPr id="22" name="47 CuadroTexto">
            <a:extLst>
              <a:ext uri="{FF2B5EF4-FFF2-40B4-BE49-F238E27FC236}">
                <a16:creationId xmlns="" xmlns:a16="http://schemas.microsoft.com/office/drawing/2014/main" id="{026C70F4-0C32-4886-A0C5-215CECE7B032}"/>
              </a:ext>
            </a:extLst>
          </p:cNvPr>
          <p:cNvSpPr txBox="1"/>
          <p:nvPr/>
        </p:nvSpPr>
        <p:spPr>
          <a:xfrm>
            <a:off x="90614" y="5256226"/>
            <a:ext cx="4351399" cy="184666"/>
          </a:xfrm>
          <a:prstGeom prst="rect">
            <a:avLst/>
          </a:prstGeom>
          <a:noFill/>
        </p:spPr>
        <p:txBody>
          <a:bodyPr wrap="square" rtlCol="0">
            <a:spAutoFit/>
          </a:bodyPr>
          <a:lstStyle>
            <a:defPPr>
              <a:defRPr lang="es-MX"/>
            </a:defPPr>
            <a:lvl1pPr>
              <a:defRPr sz="800">
                <a:solidFill>
                  <a:srgbClr val="595959"/>
                </a:solidFill>
                <a:latin typeface="Helvetica" pitchFamily="34" charset="0"/>
                <a:ea typeface="Tahoma" pitchFamily="34" charset="0"/>
                <a:cs typeface="Tahoma" pitchFamily="34" charset="0"/>
              </a:defRPr>
            </a:lvl1pPr>
          </a:lstStyle>
          <a:p>
            <a:pPr algn="just"/>
            <a:r>
              <a:rPr lang="es-MX" sz="600" dirty="0">
                <a:solidFill>
                  <a:schemeClr val="tx1"/>
                </a:solidFill>
                <a:latin typeface="Montserrat Light" panose="00000400000000000000" pitchFamily="2" charset="0"/>
              </a:rPr>
              <a:t>Fuente: </a:t>
            </a:r>
            <a:r>
              <a:rPr lang="es-MX" sz="600" b="1" dirty="0">
                <a:solidFill>
                  <a:schemeClr val="tx1"/>
                </a:solidFill>
                <a:latin typeface="Montserrat Light" panose="00000400000000000000" pitchFamily="2" charset="0"/>
              </a:rPr>
              <a:t>Elaboración propia con base en datos del Instituto Mexicano del Seguro Social. </a:t>
            </a:r>
            <a:r>
              <a:rPr lang="es-MX" sz="600" dirty="0" smtClean="0">
                <a:solidFill>
                  <a:schemeClr val="tx1"/>
                </a:solidFill>
                <a:latin typeface="Montserrat Light" panose="00000400000000000000" pitchFamily="2" charset="0"/>
              </a:rPr>
              <a:t>Febrero de 2026.</a:t>
            </a:r>
            <a:endParaRPr lang="es-MX" sz="600" dirty="0">
              <a:solidFill>
                <a:schemeClr val="tx1"/>
              </a:solidFill>
              <a:latin typeface="Montserrat Light" panose="00000400000000000000" pitchFamily="2" charset="0"/>
            </a:endParaRPr>
          </a:p>
        </p:txBody>
      </p:sp>
      <p:graphicFrame>
        <p:nvGraphicFramePr>
          <p:cNvPr id="10" name="Gráfico 9"/>
          <p:cNvGraphicFramePr/>
          <p:nvPr>
            <p:extLst>
              <p:ext uri="{D42A27DB-BD31-4B8C-83A1-F6EECF244321}">
                <p14:modId xmlns:p14="http://schemas.microsoft.com/office/powerpoint/2010/main" val="2216691451"/>
              </p:ext>
            </p:extLst>
          </p:nvPr>
        </p:nvGraphicFramePr>
        <p:xfrm>
          <a:off x="4574072" y="892903"/>
          <a:ext cx="4569927" cy="4061602"/>
        </p:xfrm>
        <a:graphic>
          <a:graphicData uri="http://schemas.openxmlformats.org/drawingml/2006/chart">
            <c:chart xmlns:c="http://schemas.openxmlformats.org/drawingml/2006/chart" xmlns:r="http://schemas.openxmlformats.org/officeDocument/2006/relationships" r:id="rId4"/>
          </a:graphicData>
        </a:graphic>
      </p:graphicFrame>
      <p:sp>
        <p:nvSpPr>
          <p:cNvPr id="113" name="72 CuadroTexto">
            <a:extLst>
              <a:ext uri="{FF2B5EF4-FFF2-40B4-BE49-F238E27FC236}">
                <a16:creationId xmlns="" xmlns:a16="http://schemas.microsoft.com/office/drawing/2014/main" id="{42556E04-D3EF-4D4B-82DB-A95CABB1E75A}"/>
              </a:ext>
            </a:extLst>
          </p:cNvPr>
          <p:cNvSpPr txBox="1"/>
          <p:nvPr/>
        </p:nvSpPr>
        <p:spPr>
          <a:xfrm>
            <a:off x="4739544" y="5254254"/>
            <a:ext cx="4404456" cy="184666"/>
          </a:xfrm>
          <a:prstGeom prst="rect">
            <a:avLst/>
          </a:prstGeom>
          <a:noFill/>
        </p:spPr>
        <p:txBody>
          <a:bodyPr wrap="square" rtlCol="0">
            <a:spAutoFit/>
          </a:bodyPr>
          <a:lstStyle>
            <a:defPPr>
              <a:defRPr lang="es-MX"/>
            </a:defPPr>
            <a:lvl1pPr algn="just">
              <a:defRPr sz="800">
                <a:solidFill>
                  <a:srgbClr val="595959"/>
                </a:solidFill>
                <a:latin typeface="Helvetica" pitchFamily="34" charset="0"/>
                <a:ea typeface="Tahoma" pitchFamily="34" charset="0"/>
                <a:cs typeface="Tahoma" pitchFamily="34" charset="0"/>
              </a:defRPr>
            </a:lvl1pPr>
          </a:lstStyle>
          <a:p>
            <a:r>
              <a:rPr lang="es-MX" sz="600" dirty="0" smtClean="0">
                <a:solidFill>
                  <a:schemeClr val="tx1"/>
                </a:solidFill>
                <a:latin typeface="Montserrat Light" panose="00000400000000000000" pitchFamily="2" charset="0"/>
              </a:rPr>
              <a:t>Fuente</a:t>
            </a:r>
            <a:r>
              <a:rPr lang="es-MX" sz="600" dirty="0">
                <a:solidFill>
                  <a:schemeClr val="tx1"/>
                </a:solidFill>
                <a:latin typeface="Montserrat Light" panose="00000400000000000000" pitchFamily="2" charset="0"/>
              </a:rPr>
              <a:t>: </a:t>
            </a:r>
            <a:r>
              <a:rPr lang="es-MX" sz="600" b="1" dirty="0">
                <a:solidFill>
                  <a:schemeClr val="tx1"/>
                </a:solidFill>
                <a:latin typeface="Montserrat Light" panose="00000400000000000000" pitchFamily="2" charset="0"/>
              </a:rPr>
              <a:t>Elaboración propia con base en datos del Instituto Mexicano del Seguro Social. </a:t>
            </a:r>
            <a:r>
              <a:rPr lang="es-MX" sz="600" dirty="0" smtClean="0">
                <a:solidFill>
                  <a:schemeClr val="tx1"/>
                </a:solidFill>
                <a:latin typeface="Montserrat Light" panose="00000400000000000000" pitchFamily="2" charset="0"/>
              </a:rPr>
              <a:t>Febrero de 2026.</a:t>
            </a:r>
            <a:endParaRPr lang="es-MX" sz="600" dirty="0">
              <a:solidFill>
                <a:schemeClr val="tx1"/>
              </a:solidFill>
              <a:latin typeface="Montserrat Light" panose="00000400000000000000" pitchFamily="2" charset="0"/>
            </a:endParaRPr>
          </a:p>
        </p:txBody>
      </p:sp>
      <p:sp>
        <p:nvSpPr>
          <p:cNvPr id="71" name="8 Rectángulo">
            <a:extLst>
              <a:ext uri="{FF2B5EF4-FFF2-40B4-BE49-F238E27FC236}">
                <a16:creationId xmlns="" xmlns:a16="http://schemas.microsoft.com/office/drawing/2014/main" id="{05CFEDCC-BB1E-42B9-8AD1-A272B979842B}"/>
              </a:ext>
            </a:extLst>
          </p:cNvPr>
          <p:cNvSpPr/>
          <p:nvPr/>
        </p:nvSpPr>
        <p:spPr>
          <a:xfrm>
            <a:off x="161294" y="119391"/>
            <a:ext cx="4300659" cy="839648"/>
          </a:xfrm>
          <a:prstGeom prst="rect">
            <a:avLst/>
          </a:prstGeom>
          <a:noFill/>
        </p:spPr>
        <p:txBody>
          <a:bodyPr wrap="square" tIns="18000" bIns="18000" anchor="ctr" anchorCtr="0">
            <a:spAutoFit/>
          </a:bodyPr>
          <a:lstStyle/>
          <a:p>
            <a:pPr>
              <a:lnSpc>
                <a:spcPct val="90000"/>
              </a:lnSpc>
            </a:pPr>
            <a:r>
              <a:rPr lang="es-MX" sz="1000" dirty="0" smtClean="0">
                <a:solidFill>
                  <a:schemeClr val="tx2"/>
                </a:solidFill>
                <a:latin typeface="Montserrat ExtraBold" panose="00000900000000000000" pitchFamily="50" charset="0"/>
                <a:ea typeface="Tahoma" pitchFamily="34" charset="0"/>
                <a:cs typeface="Tahoma" pitchFamily="34" charset="0"/>
              </a:rPr>
              <a:t>Gráfico No. 5</a:t>
            </a:r>
          </a:p>
          <a:p>
            <a:pPr>
              <a:lnSpc>
                <a:spcPct val="90000"/>
              </a:lnSpc>
            </a:pPr>
            <a:r>
              <a:rPr lang="es-MX" sz="1000" b="1" dirty="0" smtClean="0">
                <a:latin typeface="Montserrat Medium" panose="00000600000000000000" pitchFamily="50" charset="0"/>
                <a:ea typeface="Tahoma" pitchFamily="34" charset="0"/>
                <a:cs typeface="Tahoma" pitchFamily="34" charset="0"/>
              </a:rPr>
              <a:t>San </a:t>
            </a:r>
            <a:r>
              <a:rPr lang="es-MX" sz="1000" b="1" dirty="0">
                <a:latin typeface="Montserrat Medium" panose="00000600000000000000" pitchFamily="50" charset="0"/>
                <a:ea typeface="Tahoma" pitchFamily="34" charset="0"/>
                <a:cs typeface="Tahoma" pitchFamily="34" charset="0"/>
              </a:rPr>
              <a:t>Luis Potosí</a:t>
            </a:r>
          </a:p>
          <a:p>
            <a:pPr>
              <a:lnSpc>
                <a:spcPct val="90000"/>
              </a:lnSpc>
            </a:pPr>
            <a:r>
              <a:rPr lang="es-MX" sz="1000" b="1" dirty="0">
                <a:latin typeface="Montserrat Medium" panose="00000600000000000000" pitchFamily="50" charset="0"/>
                <a:ea typeface="Tahoma" pitchFamily="34" charset="0"/>
                <a:cs typeface="Tahoma" pitchFamily="34" charset="0"/>
              </a:rPr>
              <a:t>Trabajadores asegurados del IMSS, según actividad económica</a:t>
            </a:r>
          </a:p>
          <a:p>
            <a:pPr>
              <a:lnSpc>
                <a:spcPct val="90000"/>
              </a:lnSpc>
            </a:pPr>
            <a:r>
              <a:rPr lang="es-MX" sz="1000" b="1" dirty="0" smtClean="0">
                <a:latin typeface="Montserrat Medium" panose="00000600000000000000" pitchFamily="50" charset="0"/>
                <a:ea typeface="Tahoma" pitchFamily="34" charset="0"/>
                <a:cs typeface="Tahoma" pitchFamily="34" charset="0"/>
              </a:rPr>
              <a:t>Enero 2025 </a:t>
            </a:r>
            <a:r>
              <a:rPr lang="es-MX" sz="1000" b="1" dirty="0">
                <a:latin typeface="Montserrat Medium" panose="00000600000000000000" pitchFamily="50" charset="0"/>
                <a:ea typeface="Tahoma" pitchFamily="34" charset="0"/>
                <a:cs typeface="Tahoma" pitchFamily="34" charset="0"/>
              </a:rPr>
              <a:t>– </a:t>
            </a:r>
            <a:r>
              <a:rPr lang="es-MX" sz="1000" b="1" dirty="0" smtClean="0">
                <a:latin typeface="Montserrat Medium" panose="00000600000000000000" pitchFamily="50" charset="0"/>
                <a:ea typeface="Tahoma" pitchFamily="34" charset="0"/>
                <a:cs typeface="Tahoma" pitchFamily="34" charset="0"/>
              </a:rPr>
              <a:t>Enero 2026 </a:t>
            </a:r>
            <a:endParaRPr lang="es-MX" sz="1000" b="1" dirty="0">
              <a:latin typeface="Montserrat Medium" panose="00000600000000000000" pitchFamily="50" charset="0"/>
              <a:ea typeface="Tahoma" pitchFamily="34" charset="0"/>
              <a:cs typeface="Tahoma" pitchFamily="34" charset="0"/>
            </a:endParaRPr>
          </a:p>
          <a:p>
            <a:pPr>
              <a:lnSpc>
                <a:spcPct val="90000"/>
              </a:lnSpc>
            </a:pPr>
            <a:r>
              <a:rPr lang="es-MX" sz="800" dirty="0" smtClean="0">
                <a:latin typeface="Montserrat" panose="00000500000000000000" pitchFamily="2" charset="0"/>
                <a:ea typeface="Tahoma" pitchFamily="34" charset="0"/>
                <a:cs typeface="Tahoma" pitchFamily="34" charset="0"/>
              </a:rPr>
              <a:t>(Variación absoluta)</a:t>
            </a:r>
            <a:endParaRPr lang="es-MX" sz="800" dirty="0">
              <a:latin typeface="Montserrat" panose="00000500000000000000" pitchFamily="2" charset="0"/>
              <a:ea typeface="Tahoma" pitchFamily="34" charset="0"/>
              <a:cs typeface="Tahoma" pitchFamily="34" charset="0"/>
            </a:endParaRPr>
          </a:p>
        </p:txBody>
      </p:sp>
      <p:sp>
        <p:nvSpPr>
          <p:cNvPr id="138" name="8 Rectángulo">
            <a:extLst>
              <a:ext uri="{FF2B5EF4-FFF2-40B4-BE49-F238E27FC236}">
                <a16:creationId xmlns="" xmlns:a16="http://schemas.microsoft.com/office/drawing/2014/main" id="{05CFEDCC-BB1E-42B9-8AD1-A272B979842B}"/>
              </a:ext>
            </a:extLst>
          </p:cNvPr>
          <p:cNvSpPr/>
          <p:nvPr/>
        </p:nvSpPr>
        <p:spPr>
          <a:xfrm>
            <a:off x="4830547" y="133596"/>
            <a:ext cx="3158185" cy="839648"/>
          </a:xfrm>
          <a:prstGeom prst="rect">
            <a:avLst/>
          </a:prstGeom>
          <a:noFill/>
        </p:spPr>
        <p:txBody>
          <a:bodyPr wrap="square" tIns="18000" bIns="18000" anchor="ctr" anchorCtr="0">
            <a:spAutoFit/>
          </a:bodyPr>
          <a:lstStyle/>
          <a:p>
            <a:pPr>
              <a:lnSpc>
                <a:spcPct val="90000"/>
              </a:lnSpc>
            </a:pPr>
            <a:r>
              <a:rPr lang="es-MX" sz="1000" dirty="0" smtClean="0">
                <a:solidFill>
                  <a:schemeClr val="tx2"/>
                </a:solidFill>
                <a:latin typeface="Montserrat ExtraBold" panose="00000900000000000000" pitchFamily="50" charset="0"/>
                <a:ea typeface="Tahoma" pitchFamily="34" charset="0"/>
                <a:cs typeface="Tahoma" pitchFamily="34" charset="0"/>
              </a:rPr>
              <a:t>Gráfico No. 6</a:t>
            </a:r>
          </a:p>
          <a:p>
            <a:pPr>
              <a:lnSpc>
                <a:spcPct val="90000"/>
              </a:lnSpc>
            </a:pPr>
            <a:r>
              <a:rPr lang="es-MX" sz="1000" b="1" dirty="0" smtClean="0">
                <a:latin typeface="Montserrat Medium" panose="00000600000000000000" pitchFamily="50" charset="0"/>
                <a:ea typeface="Tahoma" pitchFamily="34" charset="0"/>
                <a:cs typeface="Tahoma" pitchFamily="34" charset="0"/>
              </a:rPr>
              <a:t>San </a:t>
            </a:r>
            <a:r>
              <a:rPr lang="es-MX" sz="1000" b="1" dirty="0">
                <a:latin typeface="Montserrat Medium" panose="00000600000000000000" pitchFamily="50" charset="0"/>
                <a:ea typeface="Tahoma" pitchFamily="34" charset="0"/>
                <a:cs typeface="Tahoma" pitchFamily="34" charset="0"/>
              </a:rPr>
              <a:t>Luis Potosí</a:t>
            </a:r>
          </a:p>
          <a:p>
            <a:pPr>
              <a:lnSpc>
                <a:spcPct val="90000"/>
              </a:lnSpc>
            </a:pPr>
            <a:r>
              <a:rPr lang="es-MX" sz="1000" b="1" dirty="0">
                <a:latin typeface="Montserrat Medium" panose="00000600000000000000" pitchFamily="50" charset="0"/>
                <a:ea typeface="Tahoma" pitchFamily="34" charset="0"/>
                <a:cs typeface="Tahoma" pitchFamily="34" charset="0"/>
              </a:rPr>
              <a:t>Trabajadores asegurados del IMSS, según </a:t>
            </a:r>
            <a:r>
              <a:rPr lang="es-MX" sz="1000" b="1" dirty="0" smtClean="0">
                <a:latin typeface="Montserrat Medium" panose="00000600000000000000" pitchFamily="50" charset="0"/>
                <a:ea typeface="Tahoma" pitchFamily="34" charset="0"/>
                <a:cs typeface="Tahoma" pitchFamily="34" charset="0"/>
              </a:rPr>
              <a:t>actividad económica </a:t>
            </a:r>
            <a:endParaRPr lang="es-MX" sz="1000" b="1" dirty="0">
              <a:latin typeface="Montserrat Medium" panose="00000600000000000000" pitchFamily="50" charset="0"/>
              <a:ea typeface="Tahoma" pitchFamily="34" charset="0"/>
              <a:cs typeface="Tahoma" pitchFamily="34" charset="0"/>
            </a:endParaRPr>
          </a:p>
          <a:p>
            <a:pPr>
              <a:lnSpc>
                <a:spcPct val="90000"/>
              </a:lnSpc>
            </a:pPr>
            <a:r>
              <a:rPr lang="es-MX" sz="1000" b="1" dirty="0" smtClean="0">
                <a:latin typeface="Montserrat Medium" panose="00000600000000000000" pitchFamily="50" charset="0"/>
                <a:ea typeface="Tahoma" pitchFamily="34" charset="0"/>
                <a:cs typeface="Tahoma" pitchFamily="34" charset="0"/>
              </a:rPr>
              <a:t>Enero 2026</a:t>
            </a:r>
            <a:endParaRPr lang="es-MX" sz="1000" b="1" dirty="0">
              <a:latin typeface="Montserrat Medium" panose="00000600000000000000" pitchFamily="50" charset="0"/>
              <a:ea typeface="Tahoma" pitchFamily="34" charset="0"/>
              <a:cs typeface="Tahoma" pitchFamily="34" charset="0"/>
            </a:endParaRPr>
          </a:p>
          <a:p>
            <a:pPr>
              <a:lnSpc>
                <a:spcPct val="90000"/>
              </a:lnSpc>
            </a:pPr>
            <a:r>
              <a:rPr lang="es-MX" sz="800" dirty="0" smtClean="0">
                <a:solidFill>
                  <a:schemeClr val="tx2"/>
                </a:solidFill>
                <a:latin typeface="Montserrat" panose="00000500000000000000" pitchFamily="2" charset="0"/>
                <a:ea typeface="Tahoma" pitchFamily="34" charset="0"/>
                <a:cs typeface="Tahoma" pitchFamily="34" charset="0"/>
              </a:rPr>
              <a:t>(</a:t>
            </a:r>
            <a:r>
              <a:rPr lang="es-MX" sz="800" dirty="0" smtClean="0">
                <a:latin typeface="Montserrat" panose="00000500000000000000" pitchFamily="2" charset="0"/>
                <a:ea typeface="Tahoma" pitchFamily="34" charset="0"/>
                <a:cs typeface="Tahoma" pitchFamily="34" charset="0"/>
              </a:rPr>
              <a:t>Participación)</a:t>
            </a:r>
            <a:endParaRPr lang="es-MX" sz="800" dirty="0">
              <a:latin typeface="Montserrat" panose="00000500000000000000" pitchFamily="2" charset="0"/>
              <a:ea typeface="Tahoma" pitchFamily="34" charset="0"/>
              <a:cs typeface="Tahoma" pitchFamily="34" charset="0"/>
            </a:endParaRPr>
          </a:p>
        </p:txBody>
      </p:sp>
      <p:sp>
        <p:nvSpPr>
          <p:cNvPr id="147" name="CuadroTexto 146"/>
          <p:cNvSpPr txBox="1"/>
          <p:nvPr/>
        </p:nvSpPr>
        <p:spPr>
          <a:xfrm>
            <a:off x="8630086" y="6406015"/>
            <a:ext cx="252000" cy="246221"/>
          </a:xfrm>
          <a:prstGeom prst="rect">
            <a:avLst/>
          </a:prstGeom>
          <a:noFill/>
        </p:spPr>
        <p:txBody>
          <a:bodyPr wrap="square" lIns="0" rIns="0" rtlCol="0">
            <a:spAutoFit/>
          </a:bodyPr>
          <a:lstStyle/>
          <a:p>
            <a:pPr algn="ctr"/>
            <a:r>
              <a:rPr lang="es-MX" sz="1000" dirty="0" smtClean="0">
                <a:latin typeface="Montserrat ExtraLight" panose="00000300000000000000" pitchFamily="50" charset="0"/>
              </a:rPr>
              <a:t>11</a:t>
            </a:r>
            <a:endParaRPr lang="es-MX" sz="1000" dirty="0">
              <a:latin typeface="Montserrat ExtraLight" panose="00000300000000000000" pitchFamily="50" charset="0"/>
            </a:endParaRPr>
          </a:p>
        </p:txBody>
      </p:sp>
      <p:pic>
        <p:nvPicPr>
          <p:cNvPr id="175" name="Imagen 174"/>
          <p:cNvPicPr>
            <a:picLocks noChangeAspect="1"/>
          </p:cNvPicPr>
          <p:nvPr/>
        </p:nvPicPr>
        <p:blipFill rotWithShape="1">
          <a:blip r:embed="rId5"/>
          <a:srcRect l="1" r="24874"/>
          <a:stretch/>
        </p:blipFill>
        <p:spPr>
          <a:xfrm>
            <a:off x="1650142" y="2310705"/>
            <a:ext cx="1057888" cy="237765"/>
          </a:xfrm>
          <a:prstGeom prst="rect">
            <a:avLst/>
          </a:prstGeom>
        </p:spPr>
      </p:pic>
      <p:grpSp>
        <p:nvGrpSpPr>
          <p:cNvPr id="151" name="Grupo 150"/>
          <p:cNvGrpSpPr/>
          <p:nvPr/>
        </p:nvGrpSpPr>
        <p:grpSpPr>
          <a:xfrm>
            <a:off x="108039" y="1014108"/>
            <a:ext cx="3636000" cy="72001"/>
            <a:chOff x="279184" y="746170"/>
            <a:chExt cx="3636000" cy="72001"/>
          </a:xfrm>
        </p:grpSpPr>
        <p:cxnSp>
          <p:nvCxnSpPr>
            <p:cNvPr id="152" name="Conector recto 151"/>
            <p:cNvCxnSpPr/>
            <p:nvPr/>
          </p:nvCxnSpPr>
          <p:spPr>
            <a:xfrm>
              <a:off x="279184" y="746170"/>
              <a:ext cx="3636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56" name="Rectángulo 155"/>
            <p:cNvSpPr/>
            <p:nvPr/>
          </p:nvSpPr>
          <p:spPr>
            <a:xfrm>
              <a:off x="279184" y="746171"/>
              <a:ext cx="2448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pic>
        <p:nvPicPr>
          <p:cNvPr id="17" name="Imagen 16"/>
          <p:cNvPicPr>
            <a:picLocks noChangeAspect="1"/>
          </p:cNvPicPr>
          <p:nvPr/>
        </p:nvPicPr>
        <p:blipFill rotWithShape="1">
          <a:blip r:embed="rId5"/>
          <a:srcRect l="1" r="72106"/>
          <a:stretch/>
        </p:blipFill>
        <p:spPr>
          <a:xfrm>
            <a:off x="2292458" y="1541957"/>
            <a:ext cx="411453" cy="237765"/>
          </a:xfrm>
          <a:prstGeom prst="rect">
            <a:avLst/>
          </a:prstGeom>
        </p:spPr>
      </p:pic>
      <p:pic>
        <p:nvPicPr>
          <p:cNvPr id="174" name="Imagen 173"/>
          <p:cNvPicPr>
            <a:picLocks noChangeAspect="1"/>
          </p:cNvPicPr>
          <p:nvPr/>
        </p:nvPicPr>
        <p:blipFill rotWithShape="1">
          <a:blip r:embed="rId5"/>
          <a:srcRect r="33086"/>
          <a:stretch/>
        </p:blipFill>
        <p:spPr>
          <a:xfrm>
            <a:off x="1720513" y="1927407"/>
            <a:ext cx="983398" cy="237765"/>
          </a:xfrm>
          <a:prstGeom prst="rect">
            <a:avLst/>
          </a:prstGeom>
        </p:spPr>
      </p:pic>
      <p:pic>
        <p:nvPicPr>
          <p:cNvPr id="176" name="Imagen 175"/>
          <p:cNvPicPr>
            <a:picLocks noChangeAspect="1"/>
          </p:cNvPicPr>
          <p:nvPr/>
        </p:nvPicPr>
        <p:blipFill rotWithShape="1">
          <a:blip r:embed="rId5"/>
          <a:srcRect l="18719" r="9552"/>
          <a:stretch/>
        </p:blipFill>
        <p:spPr>
          <a:xfrm>
            <a:off x="1691679" y="2695066"/>
            <a:ext cx="1012231" cy="237765"/>
          </a:xfrm>
          <a:prstGeom prst="rect">
            <a:avLst/>
          </a:prstGeom>
        </p:spPr>
      </p:pic>
      <p:pic>
        <p:nvPicPr>
          <p:cNvPr id="180" name="Imagen 179"/>
          <p:cNvPicPr>
            <a:picLocks noChangeAspect="1"/>
          </p:cNvPicPr>
          <p:nvPr/>
        </p:nvPicPr>
        <p:blipFill rotWithShape="1">
          <a:blip r:embed="rId6"/>
          <a:srcRect l="21649" r="406"/>
          <a:stretch/>
        </p:blipFill>
        <p:spPr>
          <a:xfrm>
            <a:off x="138879" y="3469850"/>
            <a:ext cx="1552802" cy="231668"/>
          </a:xfrm>
          <a:prstGeom prst="rect">
            <a:avLst/>
          </a:prstGeom>
        </p:spPr>
      </p:pic>
      <p:pic>
        <p:nvPicPr>
          <p:cNvPr id="29" name="Imagen 28"/>
          <p:cNvPicPr>
            <a:picLocks noChangeAspect="1"/>
          </p:cNvPicPr>
          <p:nvPr/>
        </p:nvPicPr>
        <p:blipFill rotWithShape="1">
          <a:blip r:embed="rId6"/>
          <a:srcRect l="31923" r="-2"/>
          <a:stretch/>
        </p:blipFill>
        <p:spPr>
          <a:xfrm>
            <a:off x="138878" y="3853584"/>
            <a:ext cx="1375833" cy="231668"/>
          </a:xfrm>
          <a:prstGeom prst="rect">
            <a:avLst/>
          </a:prstGeom>
        </p:spPr>
      </p:pic>
      <p:pic>
        <p:nvPicPr>
          <p:cNvPr id="186" name="Imagen 185"/>
          <p:cNvPicPr>
            <a:picLocks noChangeAspect="1"/>
          </p:cNvPicPr>
          <p:nvPr/>
        </p:nvPicPr>
        <p:blipFill rotWithShape="1">
          <a:blip r:embed="rId6"/>
          <a:srcRect l="55568" r="-1"/>
          <a:stretch/>
        </p:blipFill>
        <p:spPr>
          <a:xfrm>
            <a:off x="138877" y="4244470"/>
            <a:ext cx="880017" cy="231668"/>
          </a:xfrm>
          <a:prstGeom prst="rect">
            <a:avLst/>
          </a:prstGeom>
        </p:spPr>
      </p:pic>
      <p:pic>
        <p:nvPicPr>
          <p:cNvPr id="187" name="Imagen 186"/>
          <p:cNvPicPr>
            <a:picLocks noChangeAspect="1"/>
          </p:cNvPicPr>
          <p:nvPr/>
        </p:nvPicPr>
        <p:blipFill rotWithShape="1">
          <a:blip r:embed="rId6"/>
          <a:srcRect l="67472" r="1"/>
          <a:stretch/>
        </p:blipFill>
        <p:spPr>
          <a:xfrm>
            <a:off x="126676" y="4628607"/>
            <a:ext cx="654210" cy="231668"/>
          </a:xfrm>
          <a:prstGeom prst="rect">
            <a:avLst/>
          </a:prstGeom>
        </p:spPr>
      </p:pic>
      <p:sp>
        <p:nvSpPr>
          <p:cNvPr id="34" name="Triángulo isósceles 33"/>
          <p:cNvSpPr/>
          <p:nvPr/>
        </p:nvSpPr>
        <p:spPr>
          <a:xfrm rot="5400000">
            <a:off x="2735664" y="1634527"/>
            <a:ext cx="72000" cy="54000"/>
          </a:xfrm>
          <a:prstGeom prst="triangle">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37" name="Imagen 36"/>
          <p:cNvPicPr>
            <a:picLocks noChangeAspect="1"/>
          </p:cNvPicPr>
          <p:nvPr/>
        </p:nvPicPr>
        <p:blipFill rotWithShape="1">
          <a:blip r:embed="rId7" cstate="print">
            <a:extLst>
              <a:ext uri="{28A0092B-C50C-407E-A947-70E740481C1C}">
                <a14:useLocalDpi xmlns:a14="http://schemas.microsoft.com/office/drawing/2010/main" val="0"/>
              </a:ext>
            </a:extLst>
          </a:blip>
          <a:srcRect l="14487" t="15079" r="15118" b="14527"/>
          <a:stretch/>
        </p:blipFill>
        <p:spPr>
          <a:xfrm>
            <a:off x="2826122" y="1557038"/>
            <a:ext cx="190562" cy="190562"/>
          </a:xfrm>
          <a:prstGeom prst="rect">
            <a:avLst/>
          </a:prstGeom>
        </p:spPr>
      </p:pic>
      <p:sp>
        <p:nvSpPr>
          <p:cNvPr id="190" name="Triángulo isósceles 189"/>
          <p:cNvSpPr/>
          <p:nvPr/>
        </p:nvSpPr>
        <p:spPr>
          <a:xfrm rot="5400000">
            <a:off x="2740925" y="2017628"/>
            <a:ext cx="72000" cy="54000"/>
          </a:xfrm>
          <a:prstGeom prst="triangl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39" name="Imagen 38"/>
          <p:cNvPicPr>
            <a:picLocks noChangeAspect="1"/>
          </p:cNvPicPr>
          <p:nvPr/>
        </p:nvPicPr>
        <p:blipFill>
          <a:blip r:embed="rId8"/>
          <a:stretch>
            <a:fillRect/>
          </a:stretch>
        </p:blipFill>
        <p:spPr>
          <a:xfrm>
            <a:off x="2790919" y="1947038"/>
            <a:ext cx="230487" cy="190254"/>
          </a:xfrm>
          <a:prstGeom prst="rect">
            <a:avLst/>
          </a:prstGeom>
        </p:spPr>
      </p:pic>
      <p:sp>
        <p:nvSpPr>
          <p:cNvPr id="191" name="Triángulo isósceles 190"/>
          <p:cNvSpPr/>
          <p:nvPr/>
        </p:nvSpPr>
        <p:spPr>
          <a:xfrm rot="5400000">
            <a:off x="2730906" y="2402587"/>
            <a:ext cx="72000" cy="54000"/>
          </a:xfrm>
          <a:prstGeom prst="triangle">
            <a:avLst/>
          </a:prstGeom>
          <a:solidFill>
            <a:schemeClr val="accent3">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0" name="Imagen 39"/>
          <p:cNvPicPr>
            <a:picLocks noChangeAspect="1"/>
          </p:cNvPicPr>
          <p:nvPr/>
        </p:nvPicPr>
        <p:blipFill>
          <a:blip r:embed="rId9"/>
          <a:stretch>
            <a:fillRect/>
          </a:stretch>
        </p:blipFill>
        <p:spPr>
          <a:xfrm>
            <a:off x="2796692" y="2333827"/>
            <a:ext cx="195971" cy="216000"/>
          </a:xfrm>
          <a:prstGeom prst="rect">
            <a:avLst/>
          </a:prstGeom>
        </p:spPr>
      </p:pic>
      <p:pic>
        <p:nvPicPr>
          <p:cNvPr id="41" name="Imagen 4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822247" y="2719015"/>
            <a:ext cx="180000" cy="180000"/>
          </a:xfrm>
          <a:prstGeom prst="rect">
            <a:avLst/>
          </a:prstGeom>
        </p:spPr>
      </p:pic>
      <p:sp>
        <p:nvSpPr>
          <p:cNvPr id="192" name="Triángulo isósceles 191"/>
          <p:cNvSpPr/>
          <p:nvPr/>
        </p:nvSpPr>
        <p:spPr>
          <a:xfrm rot="5400000">
            <a:off x="2727919" y="2786948"/>
            <a:ext cx="72000" cy="54000"/>
          </a:xfrm>
          <a:prstGeom prst="triangl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93" name="Triángulo isósceles 192"/>
          <p:cNvSpPr/>
          <p:nvPr/>
        </p:nvSpPr>
        <p:spPr>
          <a:xfrm rot="5400000">
            <a:off x="2727919" y="3165558"/>
            <a:ext cx="72000" cy="54000"/>
          </a:xfrm>
          <a:prstGeom prst="triangl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94" name="Triángulo isósceles 193"/>
          <p:cNvSpPr/>
          <p:nvPr/>
        </p:nvSpPr>
        <p:spPr>
          <a:xfrm rot="5400000">
            <a:off x="2732776" y="3564461"/>
            <a:ext cx="72000" cy="54000"/>
          </a:xfrm>
          <a:prstGeom prst="triangle">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2" name="Imagen 4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811654" y="3065881"/>
            <a:ext cx="162264" cy="288469"/>
          </a:xfrm>
          <a:prstGeom prst="rect">
            <a:avLst/>
          </a:prstGeom>
        </p:spPr>
      </p:pic>
      <p:pic>
        <p:nvPicPr>
          <p:cNvPr id="43" name="Imagen 4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21918" y="3486435"/>
            <a:ext cx="179016" cy="179016"/>
          </a:xfrm>
          <a:prstGeom prst="rect">
            <a:avLst/>
          </a:prstGeom>
        </p:spPr>
      </p:pic>
      <p:sp>
        <p:nvSpPr>
          <p:cNvPr id="195" name="Triángulo isósceles 194"/>
          <p:cNvSpPr/>
          <p:nvPr/>
        </p:nvSpPr>
        <p:spPr>
          <a:xfrm rot="5400000">
            <a:off x="2735664" y="3946505"/>
            <a:ext cx="72000" cy="54000"/>
          </a:xfrm>
          <a:prstGeom prst="triangle">
            <a:avLst/>
          </a:prstGeom>
          <a:solidFill>
            <a:schemeClr val="accent2">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4" name="Imagen 4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826681" y="3879495"/>
            <a:ext cx="180000" cy="180000"/>
          </a:xfrm>
          <a:prstGeom prst="rect">
            <a:avLst/>
          </a:prstGeom>
        </p:spPr>
      </p:pic>
      <p:sp>
        <p:nvSpPr>
          <p:cNvPr id="196" name="Triángulo isósceles 195"/>
          <p:cNvSpPr/>
          <p:nvPr/>
        </p:nvSpPr>
        <p:spPr>
          <a:xfrm rot="5400000">
            <a:off x="2719428" y="4337423"/>
            <a:ext cx="72000" cy="54000"/>
          </a:xfrm>
          <a:prstGeom prst="triangle">
            <a:avLst/>
          </a:prstGeom>
          <a:solidFill>
            <a:schemeClr val="accent1">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5" name="Imagen 4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804749" y="4265800"/>
            <a:ext cx="194147" cy="194147"/>
          </a:xfrm>
          <a:prstGeom prst="rect">
            <a:avLst/>
          </a:prstGeom>
        </p:spPr>
      </p:pic>
      <p:pic>
        <p:nvPicPr>
          <p:cNvPr id="65" name="Imagen 64"/>
          <p:cNvPicPr>
            <a:picLocks noChangeAspect="1"/>
          </p:cNvPicPr>
          <p:nvPr/>
        </p:nvPicPr>
        <p:blipFill rotWithShape="1">
          <a:blip r:embed="rId6"/>
          <a:srcRect l="35108" r="15456"/>
          <a:stretch/>
        </p:blipFill>
        <p:spPr>
          <a:xfrm>
            <a:off x="1683443" y="3076724"/>
            <a:ext cx="1016350" cy="231668"/>
          </a:xfrm>
          <a:prstGeom prst="rect">
            <a:avLst/>
          </a:prstGeom>
        </p:spPr>
      </p:pic>
      <p:cxnSp>
        <p:nvCxnSpPr>
          <p:cNvPr id="32" name="Conector recto 31"/>
          <p:cNvCxnSpPr/>
          <p:nvPr/>
        </p:nvCxnSpPr>
        <p:spPr>
          <a:xfrm>
            <a:off x="1680635" y="1447913"/>
            <a:ext cx="0" cy="3492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uadroTexto 1"/>
          <p:cNvSpPr txBox="1"/>
          <p:nvPr/>
        </p:nvSpPr>
        <p:spPr>
          <a:xfrm>
            <a:off x="2261491" y="1550574"/>
            <a:ext cx="528674" cy="215444"/>
          </a:xfrm>
          <a:prstGeom prst="rect">
            <a:avLst/>
          </a:prstGeom>
          <a:noFill/>
        </p:spPr>
        <p:txBody>
          <a:bodyPr wrap="square" rtlCol="0">
            <a:spAutoFit/>
          </a:bodyPr>
          <a:lstStyle/>
          <a:p>
            <a:pPr algn="ctr"/>
            <a:r>
              <a:rPr lang="es-MX" sz="800" b="1" dirty="0" smtClean="0">
                <a:solidFill>
                  <a:schemeClr val="tx2"/>
                </a:solidFill>
                <a:latin typeface="Montserrat Medium" panose="00000600000000000000" pitchFamily="50" charset="0"/>
              </a:rPr>
              <a:t>2,647</a:t>
            </a:r>
            <a:endParaRPr lang="es-MX" sz="800" b="1" dirty="0">
              <a:solidFill>
                <a:schemeClr val="tx2"/>
              </a:solidFill>
              <a:latin typeface="Montserrat Medium" panose="00000600000000000000" pitchFamily="50" charset="0"/>
            </a:endParaRPr>
          </a:p>
        </p:txBody>
      </p:sp>
      <p:sp>
        <p:nvSpPr>
          <p:cNvPr id="68" name="CuadroTexto 67"/>
          <p:cNvSpPr txBox="1"/>
          <p:nvPr/>
        </p:nvSpPr>
        <p:spPr>
          <a:xfrm>
            <a:off x="1619672" y="1938532"/>
            <a:ext cx="528674" cy="215444"/>
          </a:xfrm>
          <a:prstGeom prst="rect">
            <a:avLst/>
          </a:prstGeom>
          <a:noFill/>
        </p:spPr>
        <p:txBody>
          <a:bodyPr wrap="square" rtlCol="0">
            <a:spAutoFit/>
          </a:bodyPr>
          <a:lstStyle/>
          <a:p>
            <a:pPr algn="ctr"/>
            <a:r>
              <a:rPr lang="es-MX" sz="800" b="1" dirty="0" smtClean="0">
                <a:solidFill>
                  <a:schemeClr val="accent4"/>
                </a:solidFill>
                <a:latin typeface="Montserrat Medium" panose="00000600000000000000" pitchFamily="50" charset="0"/>
              </a:rPr>
              <a:t>418</a:t>
            </a:r>
            <a:endParaRPr lang="es-MX" sz="800" b="1" dirty="0">
              <a:solidFill>
                <a:schemeClr val="accent4"/>
              </a:solidFill>
              <a:latin typeface="Montserrat Medium" panose="00000600000000000000" pitchFamily="50" charset="0"/>
            </a:endParaRPr>
          </a:p>
        </p:txBody>
      </p:sp>
      <p:sp>
        <p:nvSpPr>
          <p:cNvPr id="69" name="CuadroTexto 68"/>
          <p:cNvSpPr txBox="1"/>
          <p:nvPr/>
        </p:nvSpPr>
        <p:spPr>
          <a:xfrm>
            <a:off x="1557983" y="2351334"/>
            <a:ext cx="528674" cy="215444"/>
          </a:xfrm>
          <a:prstGeom prst="rect">
            <a:avLst/>
          </a:prstGeom>
          <a:noFill/>
        </p:spPr>
        <p:txBody>
          <a:bodyPr wrap="square" rtlCol="0">
            <a:spAutoFit/>
          </a:bodyPr>
          <a:lstStyle/>
          <a:p>
            <a:pPr algn="ctr"/>
            <a:r>
              <a:rPr lang="es-MX" sz="800" b="1" dirty="0" smtClean="0">
                <a:solidFill>
                  <a:schemeClr val="accent3">
                    <a:lumMod val="75000"/>
                  </a:schemeClr>
                </a:solidFill>
                <a:latin typeface="Montserrat Medium" panose="00000600000000000000" pitchFamily="50" charset="0"/>
              </a:rPr>
              <a:t>86</a:t>
            </a:r>
            <a:endParaRPr lang="es-MX" sz="800" b="1" dirty="0">
              <a:solidFill>
                <a:schemeClr val="accent3">
                  <a:lumMod val="75000"/>
                </a:schemeClr>
              </a:solidFill>
              <a:latin typeface="Montserrat Medium" panose="00000600000000000000" pitchFamily="50" charset="0"/>
            </a:endParaRPr>
          </a:p>
        </p:txBody>
      </p:sp>
      <p:sp>
        <p:nvSpPr>
          <p:cNvPr id="70" name="CuadroTexto 69"/>
          <p:cNvSpPr txBox="1"/>
          <p:nvPr/>
        </p:nvSpPr>
        <p:spPr>
          <a:xfrm>
            <a:off x="1557983" y="2717387"/>
            <a:ext cx="528674" cy="215444"/>
          </a:xfrm>
          <a:prstGeom prst="rect">
            <a:avLst/>
          </a:prstGeom>
          <a:noFill/>
        </p:spPr>
        <p:txBody>
          <a:bodyPr wrap="square" rtlCol="0">
            <a:spAutoFit/>
          </a:bodyPr>
          <a:lstStyle/>
          <a:p>
            <a:pPr algn="ctr"/>
            <a:r>
              <a:rPr lang="es-MX" sz="800" b="1" dirty="0" smtClean="0">
                <a:solidFill>
                  <a:schemeClr val="accent1"/>
                </a:solidFill>
                <a:latin typeface="Montserrat Medium" panose="00000600000000000000" pitchFamily="50" charset="0"/>
              </a:rPr>
              <a:t>13</a:t>
            </a:r>
            <a:endParaRPr lang="es-MX" sz="800" b="1" dirty="0">
              <a:solidFill>
                <a:schemeClr val="accent1"/>
              </a:solidFill>
              <a:latin typeface="Montserrat Medium" panose="00000600000000000000" pitchFamily="50" charset="0"/>
            </a:endParaRPr>
          </a:p>
        </p:txBody>
      </p:sp>
      <p:sp>
        <p:nvSpPr>
          <p:cNvPr id="72" name="CuadroTexto 71"/>
          <p:cNvSpPr txBox="1"/>
          <p:nvPr/>
        </p:nvSpPr>
        <p:spPr>
          <a:xfrm>
            <a:off x="1594097" y="3083053"/>
            <a:ext cx="352663" cy="215444"/>
          </a:xfrm>
          <a:prstGeom prst="rect">
            <a:avLst/>
          </a:prstGeom>
          <a:noFill/>
        </p:spPr>
        <p:txBody>
          <a:bodyPr wrap="square" rtlCol="0">
            <a:spAutoFit/>
          </a:bodyPr>
          <a:lstStyle/>
          <a:p>
            <a:pPr algn="ctr"/>
            <a:r>
              <a:rPr lang="es-MX" sz="800" b="1" dirty="0" smtClean="0">
                <a:solidFill>
                  <a:schemeClr val="accent2"/>
                </a:solidFill>
                <a:latin typeface="Montserrat Medium" panose="00000600000000000000" pitchFamily="50" charset="0"/>
              </a:rPr>
              <a:t>11</a:t>
            </a:r>
            <a:endParaRPr lang="es-MX" sz="800" b="1" dirty="0">
              <a:solidFill>
                <a:schemeClr val="accent2"/>
              </a:solidFill>
              <a:latin typeface="Montserrat Medium" panose="00000600000000000000" pitchFamily="50" charset="0"/>
            </a:endParaRPr>
          </a:p>
        </p:txBody>
      </p:sp>
      <p:sp>
        <p:nvSpPr>
          <p:cNvPr id="73" name="CuadroTexto 72"/>
          <p:cNvSpPr txBox="1"/>
          <p:nvPr/>
        </p:nvSpPr>
        <p:spPr>
          <a:xfrm>
            <a:off x="1250925" y="3473748"/>
            <a:ext cx="440755" cy="215444"/>
          </a:xfrm>
          <a:prstGeom prst="rect">
            <a:avLst/>
          </a:prstGeom>
          <a:noFill/>
        </p:spPr>
        <p:txBody>
          <a:bodyPr wrap="square" rtlCol="0">
            <a:spAutoFit/>
          </a:bodyPr>
          <a:lstStyle/>
          <a:p>
            <a:pPr algn="ctr"/>
            <a:r>
              <a:rPr lang="es-MX" sz="800" b="1" dirty="0" smtClean="0">
                <a:solidFill>
                  <a:schemeClr val="bg2"/>
                </a:solidFill>
                <a:latin typeface="Montserrat Medium" panose="00000600000000000000" pitchFamily="50" charset="0"/>
              </a:rPr>
              <a:t>- 101</a:t>
            </a:r>
            <a:endParaRPr lang="es-MX" sz="800" b="1" dirty="0">
              <a:solidFill>
                <a:schemeClr val="bg2"/>
              </a:solidFill>
              <a:latin typeface="Montserrat Medium" panose="00000600000000000000" pitchFamily="50" charset="0"/>
            </a:endParaRPr>
          </a:p>
        </p:txBody>
      </p:sp>
      <p:sp>
        <p:nvSpPr>
          <p:cNvPr id="74" name="CuadroTexto 73"/>
          <p:cNvSpPr txBox="1"/>
          <p:nvPr/>
        </p:nvSpPr>
        <p:spPr>
          <a:xfrm>
            <a:off x="1012790" y="3876769"/>
            <a:ext cx="573959" cy="215444"/>
          </a:xfrm>
          <a:prstGeom prst="rect">
            <a:avLst/>
          </a:prstGeom>
          <a:noFill/>
        </p:spPr>
        <p:txBody>
          <a:bodyPr wrap="square" rtlCol="0">
            <a:spAutoFit/>
          </a:bodyPr>
          <a:lstStyle/>
          <a:p>
            <a:pPr algn="ctr"/>
            <a:r>
              <a:rPr lang="es-MX" sz="800" b="1" dirty="0" smtClean="0">
                <a:solidFill>
                  <a:schemeClr val="accent2">
                    <a:lumMod val="50000"/>
                  </a:schemeClr>
                </a:solidFill>
                <a:latin typeface="Montserrat Medium" panose="00000600000000000000" pitchFamily="50" charset="0"/>
              </a:rPr>
              <a:t>- 895</a:t>
            </a:r>
            <a:endParaRPr lang="es-MX" sz="800" b="1" dirty="0">
              <a:solidFill>
                <a:schemeClr val="accent2">
                  <a:lumMod val="50000"/>
                </a:schemeClr>
              </a:solidFill>
              <a:latin typeface="Montserrat Medium" panose="00000600000000000000" pitchFamily="50" charset="0"/>
            </a:endParaRPr>
          </a:p>
        </p:txBody>
      </p:sp>
      <p:sp>
        <p:nvSpPr>
          <p:cNvPr id="75" name="CuadroTexto 74"/>
          <p:cNvSpPr txBox="1"/>
          <p:nvPr/>
        </p:nvSpPr>
        <p:spPr>
          <a:xfrm>
            <a:off x="469649" y="4264622"/>
            <a:ext cx="573959" cy="215444"/>
          </a:xfrm>
          <a:prstGeom prst="rect">
            <a:avLst/>
          </a:prstGeom>
          <a:noFill/>
        </p:spPr>
        <p:txBody>
          <a:bodyPr wrap="square" rtlCol="0">
            <a:spAutoFit/>
          </a:bodyPr>
          <a:lstStyle/>
          <a:p>
            <a:pPr algn="ctr"/>
            <a:r>
              <a:rPr lang="es-MX" sz="800" b="1" dirty="0" smtClean="0">
                <a:solidFill>
                  <a:schemeClr val="accent1"/>
                </a:solidFill>
                <a:latin typeface="Montserrat Medium" panose="00000600000000000000" pitchFamily="50" charset="0"/>
              </a:rPr>
              <a:t>- 2,816</a:t>
            </a:r>
            <a:endParaRPr lang="es-MX" sz="800" b="1" dirty="0">
              <a:solidFill>
                <a:schemeClr val="accent1"/>
              </a:solidFill>
              <a:latin typeface="Montserrat Medium" panose="00000600000000000000" pitchFamily="50" charset="0"/>
            </a:endParaRPr>
          </a:p>
        </p:txBody>
      </p:sp>
      <p:sp>
        <p:nvSpPr>
          <p:cNvPr id="76" name="CuadroTexto 75"/>
          <p:cNvSpPr txBox="1"/>
          <p:nvPr/>
        </p:nvSpPr>
        <p:spPr>
          <a:xfrm>
            <a:off x="251520" y="4641279"/>
            <a:ext cx="573959" cy="215444"/>
          </a:xfrm>
          <a:prstGeom prst="rect">
            <a:avLst/>
          </a:prstGeom>
          <a:noFill/>
        </p:spPr>
        <p:txBody>
          <a:bodyPr wrap="square" rtlCol="0">
            <a:spAutoFit/>
          </a:bodyPr>
          <a:lstStyle/>
          <a:p>
            <a:pPr algn="ctr"/>
            <a:r>
              <a:rPr lang="es-MX" sz="800" b="1" dirty="0" smtClean="0">
                <a:solidFill>
                  <a:schemeClr val="accent2">
                    <a:lumMod val="60000"/>
                    <a:lumOff val="40000"/>
                  </a:schemeClr>
                </a:solidFill>
                <a:latin typeface="Montserrat Medium" panose="00000600000000000000" pitchFamily="50" charset="0"/>
              </a:rPr>
              <a:t>- 3,700</a:t>
            </a:r>
            <a:endParaRPr lang="es-MX" sz="800" b="1" dirty="0">
              <a:solidFill>
                <a:schemeClr val="accent2">
                  <a:lumMod val="60000"/>
                  <a:lumOff val="40000"/>
                </a:schemeClr>
              </a:solidFill>
              <a:latin typeface="Montserrat Medium" panose="00000600000000000000" pitchFamily="50" charset="0"/>
            </a:endParaRPr>
          </a:p>
        </p:txBody>
      </p:sp>
      <p:sp>
        <p:nvSpPr>
          <p:cNvPr id="77" name="Triángulo isósceles 76"/>
          <p:cNvSpPr/>
          <p:nvPr/>
        </p:nvSpPr>
        <p:spPr>
          <a:xfrm rot="5400000">
            <a:off x="2735664" y="4717385"/>
            <a:ext cx="72000" cy="54000"/>
          </a:xfrm>
          <a:prstGeom prst="triangle">
            <a:avLst/>
          </a:prstGeom>
          <a:solidFill>
            <a:schemeClr val="accent2">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nvGrpSpPr>
          <p:cNvPr id="78" name="Grupo 77"/>
          <p:cNvGrpSpPr/>
          <p:nvPr/>
        </p:nvGrpSpPr>
        <p:grpSpPr>
          <a:xfrm>
            <a:off x="4763270" y="1031816"/>
            <a:ext cx="3636000" cy="72001"/>
            <a:chOff x="279184" y="746170"/>
            <a:chExt cx="3636000" cy="72001"/>
          </a:xfrm>
        </p:grpSpPr>
        <p:cxnSp>
          <p:nvCxnSpPr>
            <p:cNvPr id="79" name="Conector recto 78"/>
            <p:cNvCxnSpPr/>
            <p:nvPr/>
          </p:nvCxnSpPr>
          <p:spPr>
            <a:xfrm>
              <a:off x="279184" y="746170"/>
              <a:ext cx="3636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80" name="Rectángulo 79"/>
            <p:cNvSpPr/>
            <p:nvPr/>
          </p:nvSpPr>
          <p:spPr>
            <a:xfrm>
              <a:off x="279184" y="746171"/>
              <a:ext cx="2448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pic>
        <p:nvPicPr>
          <p:cNvPr id="5" name="Imagen 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828187" y="4599236"/>
            <a:ext cx="185441" cy="289899"/>
          </a:xfrm>
          <a:prstGeom prst="rect">
            <a:avLst/>
          </a:prstGeom>
        </p:spPr>
      </p:pic>
      <p:sp>
        <p:nvSpPr>
          <p:cNvPr id="16" name="Elipse 15"/>
          <p:cNvSpPr/>
          <p:nvPr/>
        </p:nvSpPr>
        <p:spPr>
          <a:xfrm>
            <a:off x="6549974" y="2905936"/>
            <a:ext cx="648072"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4" name="CuadroTexto 1"/>
          <p:cNvSpPr txBox="1"/>
          <p:nvPr/>
        </p:nvSpPr>
        <p:spPr>
          <a:xfrm>
            <a:off x="5317386" y="1373843"/>
            <a:ext cx="419394" cy="18136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700" b="1" dirty="0" smtClean="0">
                <a:solidFill>
                  <a:schemeClr val="accent2">
                    <a:lumMod val="50000"/>
                  </a:schemeClr>
                </a:solidFill>
                <a:latin typeface="Montserrat Medium" panose="00000600000000000000" pitchFamily="50" charset="0"/>
              </a:rPr>
              <a:t>7.0</a:t>
            </a:r>
            <a:endParaRPr lang="es-MX" sz="700" b="1" dirty="0">
              <a:solidFill>
                <a:schemeClr val="accent2">
                  <a:lumMod val="50000"/>
                </a:schemeClr>
              </a:solidFill>
              <a:latin typeface="Montserrat Medium" panose="00000600000000000000" pitchFamily="50" charset="0"/>
            </a:endParaRPr>
          </a:p>
        </p:txBody>
      </p:sp>
      <p:sp>
        <p:nvSpPr>
          <p:cNvPr id="117" name="CuadroTexto 1"/>
          <p:cNvSpPr txBox="1"/>
          <p:nvPr/>
        </p:nvSpPr>
        <p:spPr>
          <a:xfrm>
            <a:off x="7997485" y="4288093"/>
            <a:ext cx="419394" cy="18136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700" b="1" dirty="0" smtClean="0">
                <a:solidFill>
                  <a:schemeClr val="accent3">
                    <a:lumMod val="75000"/>
                  </a:schemeClr>
                </a:solidFill>
                <a:latin typeface="Montserrat Medium" panose="00000600000000000000" pitchFamily="50" charset="0"/>
              </a:rPr>
              <a:t>5.7</a:t>
            </a:r>
            <a:endParaRPr lang="es-MX" sz="700" b="1" dirty="0">
              <a:solidFill>
                <a:schemeClr val="accent3">
                  <a:lumMod val="75000"/>
                </a:schemeClr>
              </a:solidFill>
              <a:latin typeface="Montserrat Medium" panose="00000600000000000000" pitchFamily="50" charset="0"/>
            </a:endParaRPr>
          </a:p>
        </p:txBody>
      </p:sp>
      <p:sp>
        <p:nvSpPr>
          <p:cNvPr id="126" name="CuadroTexto 1"/>
          <p:cNvSpPr txBox="1"/>
          <p:nvPr/>
        </p:nvSpPr>
        <p:spPr>
          <a:xfrm>
            <a:off x="7999846" y="2371471"/>
            <a:ext cx="419394" cy="18136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700" b="1" dirty="0" smtClean="0">
                <a:solidFill>
                  <a:schemeClr val="accent2">
                    <a:lumMod val="60000"/>
                    <a:lumOff val="40000"/>
                  </a:schemeClr>
                </a:solidFill>
                <a:latin typeface="Montserrat Medium" panose="00000600000000000000" pitchFamily="50" charset="0"/>
              </a:rPr>
              <a:t>41.3</a:t>
            </a:r>
            <a:endParaRPr lang="es-MX" sz="700" b="1" dirty="0">
              <a:solidFill>
                <a:schemeClr val="accent2">
                  <a:lumMod val="60000"/>
                  <a:lumOff val="40000"/>
                </a:schemeClr>
              </a:solidFill>
              <a:latin typeface="Montserrat Medium" panose="00000600000000000000" pitchFamily="50" charset="0"/>
            </a:endParaRPr>
          </a:p>
        </p:txBody>
      </p:sp>
      <p:sp>
        <p:nvSpPr>
          <p:cNvPr id="127" name="CuadroTexto 1"/>
          <p:cNvSpPr txBox="1"/>
          <p:nvPr/>
        </p:nvSpPr>
        <p:spPr>
          <a:xfrm>
            <a:off x="7992433" y="1665621"/>
            <a:ext cx="419394" cy="18136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700" b="1" dirty="0" smtClean="0">
                <a:solidFill>
                  <a:schemeClr val="accent4"/>
                </a:solidFill>
                <a:latin typeface="Montserrat Medium" panose="00000600000000000000" pitchFamily="50" charset="0"/>
              </a:rPr>
              <a:t>4.7</a:t>
            </a:r>
            <a:endParaRPr lang="es-MX" sz="700" b="1" dirty="0">
              <a:solidFill>
                <a:schemeClr val="accent4"/>
              </a:solidFill>
              <a:latin typeface="Montserrat Medium" panose="00000600000000000000" pitchFamily="50" charset="0"/>
            </a:endParaRPr>
          </a:p>
        </p:txBody>
      </p:sp>
      <p:sp>
        <p:nvSpPr>
          <p:cNvPr id="150" name="Elipse 149"/>
          <p:cNvSpPr/>
          <p:nvPr/>
        </p:nvSpPr>
        <p:spPr>
          <a:xfrm>
            <a:off x="6214184" y="2789109"/>
            <a:ext cx="72000" cy="7200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cxnSp>
        <p:nvCxnSpPr>
          <p:cNvPr id="153" name="Conector recto 152"/>
          <p:cNvCxnSpPr/>
          <p:nvPr/>
        </p:nvCxnSpPr>
        <p:spPr>
          <a:xfrm>
            <a:off x="5644003" y="2119305"/>
            <a:ext cx="226800" cy="0"/>
          </a:xfrm>
          <a:prstGeom prst="line">
            <a:avLst/>
          </a:prstGeom>
          <a:ln w="9525">
            <a:solidFill>
              <a:schemeClr val="bg1"/>
            </a:solidFill>
          </a:ln>
          <a:effectLst>
            <a:outerShdw blurRad="63500" sx="102000" sy="102000" algn="ctr" rotWithShape="0">
              <a:prstClr val="black">
                <a:alpha val="62000"/>
              </a:prstClr>
            </a:outerShdw>
          </a:effectLst>
        </p:spPr>
        <p:style>
          <a:lnRef idx="1">
            <a:schemeClr val="accent1"/>
          </a:lnRef>
          <a:fillRef idx="0">
            <a:schemeClr val="accent1"/>
          </a:fillRef>
          <a:effectRef idx="0">
            <a:schemeClr val="accent1"/>
          </a:effectRef>
          <a:fontRef idx="minor">
            <a:schemeClr val="tx1"/>
          </a:fontRef>
        </p:style>
      </p:cxnSp>
      <p:sp>
        <p:nvSpPr>
          <p:cNvPr id="154" name="Elipse 153"/>
          <p:cNvSpPr/>
          <p:nvPr/>
        </p:nvSpPr>
        <p:spPr>
          <a:xfrm>
            <a:off x="6049936" y="3121835"/>
            <a:ext cx="72000" cy="72000"/>
          </a:xfrm>
          <a:prstGeom prst="ellipse">
            <a:avLst/>
          </a:prstGeom>
          <a:noFill/>
          <a:ln w="952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cxnSp>
        <p:nvCxnSpPr>
          <p:cNvPr id="27" name="Conector recto 26"/>
          <p:cNvCxnSpPr/>
          <p:nvPr/>
        </p:nvCxnSpPr>
        <p:spPr>
          <a:xfrm>
            <a:off x="5648489" y="2789109"/>
            <a:ext cx="226800" cy="0"/>
          </a:xfrm>
          <a:prstGeom prst="line">
            <a:avLst/>
          </a:prstGeom>
          <a:ln>
            <a:solidFill>
              <a:schemeClr val="bg1"/>
            </a:solidFill>
          </a:ln>
          <a:effectLst>
            <a:outerShdw blurRad="63500" sx="102000" sy="102000" algn="ctr" rotWithShape="0">
              <a:prstClr val="black">
                <a:alpha val="62000"/>
              </a:prstClr>
            </a:outerShdw>
          </a:effectLst>
        </p:spPr>
        <p:style>
          <a:lnRef idx="1">
            <a:schemeClr val="accent1"/>
          </a:lnRef>
          <a:fillRef idx="0">
            <a:schemeClr val="accent1"/>
          </a:fillRef>
          <a:effectRef idx="0">
            <a:schemeClr val="accent1"/>
          </a:effectRef>
          <a:fontRef idx="minor">
            <a:schemeClr val="tx1"/>
          </a:fontRef>
        </p:style>
      </p:cxnSp>
      <p:cxnSp>
        <p:nvCxnSpPr>
          <p:cNvPr id="35" name="Conector recto 34"/>
          <p:cNvCxnSpPr>
            <a:endCxn id="154" idx="0"/>
          </p:cNvCxnSpPr>
          <p:nvPr/>
        </p:nvCxnSpPr>
        <p:spPr>
          <a:xfrm>
            <a:off x="5870803" y="2793104"/>
            <a:ext cx="215133" cy="328731"/>
          </a:xfrm>
          <a:prstGeom prst="line">
            <a:avLst/>
          </a:prstGeom>
          <a:ln>
            <a:solidFill>
              <a:schemeClr val="bg1"/>
            </a:solidFill>
          </a:ln>
          <a:effectLst>
            <a:outerShdw blurRad="63500" sx="102000" sy="102000" algn="ctr" rotWithShape="0">
              <a:prstClr val="black">
                <a:alpha val="62000"/>
              </a:prstClr>
            </a:outerShdw>
          </a:effectLst>
        </p:spPr>
        <p:style>
          <a:lnRef idx="1">
            <a:schemeClr val="accent1"/>
          </a:lnRef>
          <a:fillRef idx="0">
            <a:schemeClr val="accent1"/>
          </a:fillRef>
          <a:effectRef idx="0">
            <a:schemeClr val="accent1"/>
          </a:effectRef>
          <a:fontRef idx="minor">
            <a:schemeClr val="tx1"/>
          </a:fontRef>
        </p:style>
      </p:cxnSp>
      <p:sp>
        <p:nvSpPr>
          <p:cNvPr id="155" name="Elipse 154"/>
          <p:cNvSpPr/>
          <p:nvPr/>
        </p:nvSpPr>
        <p:spPr>
          <a:xfrm>
            <a:off x="6509270" y="2548470"/>
            <a:ext cx="72000" cy="7200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157" name="Elipse 156"/>
          <p:cNvSpPr/>
          <p:nvPr/>
        </p:nvSpPr>
        <p:spPr>
          <a:xfrm>
            <a:off x="6740890" y="2441565"/>
            <a:ext cx="72000" cy="7200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158" name="Elipse 157"/>
          <p:cNvSpPr/>
          <p:nvPr/>
        </p:nvSpPr>
        <p:spPr>
          <a:xfrm>
            <a:off x="7392327" y="2766252"/>
            <a:ext cx="72000" cy="7200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159" name="Elipse 158"/>
          <p:cNvSpPr/>
          <p:nvPr/>
        </p:nvSpPr>
        <p:spPr>
          <a:xfrm>
            <a:off x="7105676" y="3861056"/>
            <a:ext cx="72000" cy="7200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160" name="Elipse 159"/>
          <p:cNvSpPr/>
          <p:nvPr/>
        </p:nvSpPr>
        <p:spPr>
          <a:xfrm>
            <a:off x="6608929" y="3866004"/>
            <a:ext cx="72000" cy="7200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sp>
        <p:nvSpPr>
          <p:cNvPr id="161" name="Elipse 160"/>
          <p:cNvSpPr/>
          <p:nvPr/>
        </p:nvSpPr>
        <p:spPr>
          <a:xfrm>
            <a:off x="6176316" y="3426859"/>
            <a:ext cx="72000" cy="7200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cxnSp>
        <p:nvCxnSpPr>
          <p:cNvPr id="162" name="Conector recto 161"/>
          <p:cNvCxnSpPr/>
          <p:nvPr/>
        </p:nvCxnSpPr>
        <p:spPr>
          <a:xfrm>
            <a:off x="5624909" y="3491114"/>
            <a:ext cx="216000" cy="0"/>
          </a:xfrm>
          <a:prstGeom prst="line">
            <a:avLst/>
          </a:prstGeom>
          <a:ln>
            <a:solidFill>
              <a:schemeClr val="bg1"/>
            </a:solidFill>
          </a:ln>
          <a:effectLst>
            <a:outerShdw blurRad="63500" sx="102000" sy="102000" algn="ctr" rotWithShape="0">
              <a:prstClr val="black">
                <a:alpha val="62000"/>
              </a:prstClr>
            </a:outerShdw>
          </a:effectLst>
        </p:spPr>
        <p:style>
          <a:lnRef idx="1">
            <a:schemeClr val="accent1"/>
          </a:lnRef>
          <a:fillRef idx="0">
            <a:schemeClr val="accent1"/>
          </a:fillRef>
          <a:effectRef idx="0">
            <a:schemeClr val="accent1"/>
          </a:effectRef>
          <a:fontRef idx="minor">
            <a:schemeClr val="tx1"/>
          </a:fontRef>
        </p:style>
      </p:cxnSp>
      <p:cxnSp>
        <p:nvCxnSpPr>
          <p:cNvPr id="47" name="Conector recto 46"/>
          <p:cNvCxnSpPr>
            <a:endCxn id="163" idx="4"/>
          </p:cNvCxnSpPr>
          <p:nvPr/>
        </p:nvCxnSpPr>
        <p:spPr>
          <a:xfrm flipV="1">
            <a:off x="5841533" y="3241527"/>
            <a:ext cx="179139" cy="249587"/>
          </a:xfrm>
          <a:prstGeom prst="line">
            <a:avLst/>
          </a:prstGeom>
          <a:ln>
            <a:solidFill>
              <a:schemeClr val="bg1"/>
            </a:solidFill>
          </a:ln>
          <a:effectLst>
            <a:outerShdw blurRad="63500" sx="102000" sy="102000" algn="ctr" rotWithShape="0">
              <a:prstClr val="black">
                <a:alpha val="62000"/>
              </a:prstClr>
            </a:outerShdw>
          </a:effectLst>
        </p:spPr>
        <p:style>
          <a:lnRef idx="1">
            <a:schemeClr val="accent1"/>
          </a:lnRef>
          <a:fillRef idx="0">
            <a:schemeClr val="accent1"/>
          </a:fillRef>
          <a:effectRef idx="0">
            <a:schemeClr val="accent1"/>
          </a:effectRef>
          <a:fontRef idx="minor">
            <a:schemeClr val="tx1"/>
          </a:fontRef>
        </p:style>
      </p:cxnSp>
      <p:sp>
        <p:nvSpPr>
          <p:cNvPr id="163" name="Elipse 162"/>
          <p:cNvSpPr/>
          <p:nvPr/>
        </p:nvSpPr>
        <p:spPr>
          <a:xfrm>
            <a:off x="5984672" y="3169527"/>
            <a:ext cx="72000" cy="72000"/>
          </a:xfrm>
          <a:prstGeom prst="ellipse">
            <a:avLst/>
          </a:prstGeom>
          <a:noFill/>
          <a:ln w="952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p>
        </p:txBody>
      </p:sp>
      <p:cxnSp>
        <p:nvCxnSpPr>
          <p:cNvPr id="164" name="Conector recto 163"/>
          <p:cNvCxnSpPr/>
          <p:nvPr/>
        </p:nvCxnSpPr>
        <p:spPr>
          <a:xfrm>
            <a:off x="5634335" y="4160804"/>
            <a:ext cx="216000" cy="0"/>
          </a:xfrm>
          <a:prstGeom prst="line">
            <a:avLst/>
          </a:prstGeom>
          <a:ln>
            <a:solidFill>
              <a:schemeClr val="bg1"/>
            </a:solidFill>
          </a:ln>
          <a:effectLst>
            <a:outerShdw blurRad="63500" sx="102000" sy="102000" algn="ctr" rotWithShape="0">
              <a:prstClr val="black">
                <a:alpha val="62000"/>
              </a:prstClr>
            </a:outerShdw>
          </a:effectLst>
        </p:spPr>
        <p:style>
          <a:lnRef idx="1">
            <a:schemeClr val="accent1"/>
          </a:lnRef>
          <a:fillRef idx="0">
            <a:schemeClr val="accent1"/>
          </a:fillRef>
          <a:effectRef idx="0">
            <a:schemeClr val="accent1"/>
          </a:effectRef>
          <a:fontRef idx="minor">
            <a:schemeClr val="tx1"/>
          </a:fontRef>
        </p:style>
      </p:cxnSp>
      <p:cxnSp>
        <p:nvCxnSpPr>
          <p:cNvPr id="50" name="Conector recto 49"/>
          <p:cNvCxnSpPr>
            <a:stCxn id="160" idx="4"/>
          </p:cNvCxnSpPr>
          <p:nvPr/>
        </p:nvCxnSpPr>
        <p:spPr>
          <a:xfrm>
            <a:off x="6644929" y="3938004"/>
            <a:ext cx="1223439" cy="869042"/>
          </a:xfrm>
          <a:prstGeom prst="line">
            <a:avLst/>
          </a:prstGeom>
          <a:ln>
            <a:solidFill>
              <a:schemeClr val="bg1"/>
            </a:solidFill>
          </a:ln>
          <a:effectLst>
            <a:outerShdw blurRad="63500" sx="102000" sy="102000" algn="ctr" rotWithShape="0">
              <a:prstClr val="black">
                <a:alpha val="61000"/>
              </a:prstClr>
            </a:outerShdw>
          </a:effectLst>
        </p:spPr>
        <p:style>
          <a:lnRef idx="1">
            <a:schemeClr val="accent1"/>
          </a:lnRef>
          <a:fillRef idx="0">
            <a:schemeClr val="accent1"/>
          </a:fillRef>
          <a:effectRef idx="0">
            <a:schemeClr val="accent1"/>
          </a:effectRef>
          <a:fontRef idx="minor">
            <a:schemeClr val="tx1"/>
          </a:fontRef>
        </p:style>
      </p:cxnSp>
      <p:cxnSp>
        <p:nvCxnSpPr>
          <p:cNvPr id="165" name="Conector recto 164"/>
          <p:cNvCxnSpPr/>
          <p:nvPr/>
        </p:nvCxnSpPr>
        <p:spPr>
          <a:xfrm>
            <a:off x="7869284" y="4807046"/>
            <a:ext cx="216000" cy="0"/>
          </a:xfrm>
          <a:prstGeom prst="line">
            <a:avLst/>
          </a:prstGeom>
          <a:ln>
            <a:solidFill>
              <a:schemeClr val="bg1"/>
            </a:solidFill>
          </a:ln>
          <a:effectLst>
            <a:outerShdw blurRad="63500" sx="102000" sy="102000" algn="ctr" rotWithShape="0">
              <a:prstClr val="black">
                <a:alpha val="61000"/>
              </a:prstClr>
            </a:outerShdw>
          </a:effectLst>
        </p:spPr>
        <p:style>
          <a:lnRef idx="1">
            <a:schemeClr val="accent1"/>
          </a:lnRef>
          <a:fillRef idx="0">
            <a:schemeClr val="accent1"/>
          </a:fillRef>
          <a:effectRef idx="0">
            <a:schemeClr val="accent1"/>
          </a:effectRef>
          <a:fontRef idx="minor">
            <a:schemeClr val="tx1"/>
          </a:fontRef>
        </p:style>
      </p:cxnSp>
      <p:cxnSp>
        <p:nvCxnSpPr>
          <p:cNvPr id="166" name="Conector recto 165"/>
          <p:cNvCxnSpPr/>
          <p:nvPr/>
        </p:nvCxnSpPr>
        <p:spPr>
          <a:xfrm>
            <a:off x="7875271" y="4377461"/>
            <a:ext cx="206484" cy="0"/>
          </a:xfrm>
          <a:prstGeom prst="line">
            <a:avLst/>
          </a:prstGeom>
          <a:ln>
            <a:solidFill>
              <a:schemeClr val="bg1"/>
            </a:solidFill>
          </a:ln>
          <a:effectLst>
            <a:outerShdw blurRad="63500" sx="102000" sy="102000" algn="ctr" rotWithShape="0">
              <a:prstClr val="black">
                <a:alpha val="61000"/>
              </a:prstClr>
            </a:outerShdw>
          </a:effectLst>
        </p:spPr>
        <p:style>
          <a:lnRef idx="1">
            <a:schemeClr val="accent1"/>
          </a:lnRef>
          <a:fillRef idx="0">
            <a:schemeClr val="accent1"/>
          </a:fillRef>
          <a:effectRef idx="0">
            <a:schemeClr val="accent1"/>
          </a:effectRef>
          <a:fontRef idx="minor">
            <a:schemeClr val="tx1"/>
          </a:fontRef>
        </p:style>
      </p:cxnSp>
      <p:cxnSp>
        <p:nvCxnSpPr>
          <p:cNvPr id="53" name="Conector recto 52"/>
          <p:cNvCxnSpPr/>
          <p:nvPr/>
        </p:nvCxnSpPr>
        <p:spPr>
          <a:xfrm>
            <a:off x="7177676" y="3902004"/>
            <a:ext cx="697595" cy="476772"/>
          </a:xfrm>
          <a:prstGeom prst="line">
            <a:avLst/>
          </a:prstGeom>
          <a:ln>
            <a:solidFill>
              <a:schemeClr val="bg1"/>
            </a:solidFill>
          </a:ln>
          <a:effectLst>
            <a:outerShdw blurRad="63500" sx="102000" sy="102000" algn="ctr" rotWithShape="0">
              <a:prstClr val="black">
                <a:alpha val="61000"/>
              </a:prstClr>
            </a:outerShdw>
          </a:effectLst>
        </p:spPr>
        <p:style>
          <a:lnRef idx="1">
            <a:schemeClr val="accent1"/>
          </a:lnRef>
          <a:fillRef idx="0">
            <a:schemeClr val="accent1"/>
          </a:fillRef>
          <a:effectRef idx="0">
            <a:schemeClr val="accent1"/>
          </a:effectRef>
          <a:fontRef idx="minor">
            <a:schemeClr val="tx1"/>
          </a:fontRef>
        </p:style>
      </p:cxnSp>
      <p:cxnSp>
        <p:nvCxnSpPr>
          <p:cNvPr id="172" name="Conector recto 171"/>
          <p:cNvCxnSpPr/>
          <p:nvPr/>
        </p:nvCxnSpPr>
        <p:spPr>
          <a:xfrm flipV="1">
            <a:off x="7450273" y="2489139"/>
            <a:ext cx="432107" cy="295449"/>
          </a:xfrm>
          <a:prstGeom prst="line">
            <a:avLst/>
          </a:prstGeom>
          <a:ln>
            <a:solidFill>
              <a:schemeClr val="bg1"/>
            </a:solidFill>
          </a:ln>
          <a:effectLst>
            <a:outerShdw blurRad="63500" sx="102000" sy="102000" algn="ctr" rotWithShape="0">
              <a:prstClr val="black">
                <a:alpha val="61000"/>
              </a:prstClr>
            </a:outerShdw>
          </a:effectLst>
        </p:spPr>
        <p:style>
          <a:lnRef idx="1">
            <a:schemeClr val="accent1"/>
          </a:lnRef>
          <a:fillRef idx="0">
            <a:schemeClr val="accent1"/>
          </a:fillRef>
          <a:effectRef idx="0">
            <a:schemeClr val="accent1"/>
          </a:effectRef>
          <a:fontRef idx="minor">
            <a:schemeClr val="tx1"/>
          </a:fontRef>
        </p:style>
      </p:cxnSp>
      <p:cxnSp>
        <p:nvCxnSpPr>
          <p:cNvPr id="177" name="Conector recto 176"/>
          <p:cNvCxnSpPr/>
          <p:nvPr/>
        </p:nvCxnSpPr>
        <p:spPr>
          <a:xfrm>
            <a:off x="7885490" y="1765996"/>
            <a:ext cx="206484" cy="0"/>
          </a:xfrm>
          <a:prstGeom prst="line">
            <a:avLst/>
          </a:prstGeom>
          <a:ln>
            <a:solidFill>
              <a:schemeClr val="bg1"/>
            </a:solidFill>
          </a:ln>
          <a:effectLst>
            <a:outerShdw blurRad="63500" sx="102000" sy="102000" algn="ctr" rotWithShape="0">
              <a:prstClr val="black">
                <a:alpha val="62000"/>
              </a:prstClr>
            </a:outerShdw>
          </a:effectLst>
        </p:spPr>
        <p:style>
          <a:lnRef idx="1">
            <a:schemeClr val="accent1"/>
          </a:lnRef>
          <a:fillRef idx="0">
            <a:schemeClr val="accent1"/>
          </a:fillRef>
          <a:effectRef idx="0">
            <a:schemeClr val="accent1"/>
          </a:effectRef>
          <a:fontRef idx="minor">
            <a:schemeClr val="tx1"/>
          </a:fontRef>
        </p:style>
      </p:cxnSp>
      <p:cxnSp>
        <p:nvCxnSpPr>
          <p:cNvPr id="178" name="Conector recto 177"/>
          <p:cNvCxnSpPr>
            <a:endCxn id="157" idx="6"/>
          </p:cNvCxnSpPr>
          <p:nvPr/>
        </p:nvCxnSpPr>
        <p:spPr>
          <a:xfrm flipH="1">
            <a:off x="6812890" y="1767410"/>
            <a:ext cx="1072600" cy="710155"/>
          </a:xfrm>
          <a:prstGeom prst="line">
            <a:avLst/>
          </a:prstGeom>
          <a:ln>
            <a:solidFill>
              <a:schemeClr val="bg1"/>
            </a:solidFill>
          </a:ln>
          <a:effectLst>
            <a:outerShdw blurRad="63500" sx="102000" sy="102000" algn="ctr" rotWithShape="0">
              <a:prstClr val="black">
                <a:alpha val="62000"/>
              </a:prstClr>
            </a:outerShdw>
          </a:effectLst>
        </p:spPr>
        <p:style>
          <a:lnRef idx="1">
            <a:schemeClr val="accent1"/>
          </a:lnRef>
          <a:fillRef idx="0">
            <a:schemeClr val="accent1"/>
          </a:fillRef>
          <a:effectRef idx="0">
            <a:schemeClr val="accent1"/>
          </a:effectRef>
          <a:fontRef idx="minor">
            <a:schemeClr val="tx1"/>
          </a:fontRef>
        </p:style>
      </p:cxnSp>
      <p:cxnSp>
        <p:nvCxnSpPr>
          <p:cNvPr id="181" name="Conector recto 180"/>
          <p:cNvCxnSpPr/>
          <p:nvPr/>
        </p:nvCxnSpPr>
        <p:spPr>
          <a:xfrm flipH="1" flipV="1">
            <a:off x="5987270" y="1473362"/>
            <a:ext cx="537914" cy="1071686"/>
          </a:xfrm>
          <a:prstGeom prst="line">
            <a:avLst/>
          </a:prstGeom>
          <a:ln>
            <a:solidFill>
              <a:schemeClr val="bg1"/>
            </a:solidFill>
          </a:ln>
          <a:effectLst>
            <a:outerShdw blurRad="63500" sx="102000" sy="102000" algn="ctr" rotWithShape="0">
              <a:prstClr val="black">
                <a:alpha val="62000"/>
              </a:prstClr>
            </a:outerShdw>
          </a:effectLst>
        </p:spPr>
        <p:style>
          <a:lnRef idx="1">
            <a:schemeClr val="accent1"/>
          </a:lnRef>
          <a:fillRef idx="0">
            <a:schemeClr val="accent1"/>
          </a:fillRef>
          <a:effectRef idx="0">
            <a:schemeClr val="accent1"/>
          </a:effectRef>
          <a:fontRef idx="minor">
            <a:schemeClr val="tx1"/>
          </a:fontRef>
        </p:style>
      </p:cxnSp>
      <p:cxnSp>
        <p:nvCxnSpPr>
          <p:cNvPr id="183" name="Conector recto 182"/>
          <p:cNvCxnSpPr/>
          <p:nvPr/>
        </p:nvCxnSpPr>
        <p:spPr>
          <a:xfrm>
            <a:off x="5652115" y="1473362"/>
            <a:ext cx="342000" cy="0"/>
          </a:xfrm>
          <a:prstGeom prst="line">
            <a:avLst/>
          </a:prstGeom>
          <a:ln>
            <a:solidFill>
              <a:schemeClr val="bg1"/>
            </a:solidFill>
          </a:ln>
          <a:effectLst>
            <a:outerShdw blurRad="63500" sx="102000" sy="102000" algn="ctr" rotWithShape="0">
              <a:prstClr val="black">
                <a:alpha val="62000"/>
              </a:prstClr>
            </a:outerShdw>
          </a:effectLst>
        </p:spPr>
        <p:style>
          <a:lnRef idx="1">
            <a:schemeClr val="accent1"/>
          </a:lnRef>
          <a:fillRef idx="0">
            <a:schemeClr val="accent1"/>
          </a:fillRef>
          <a:effectRef idx="0">
            <a:schemeClr val="accent1"/>
          </a:effectRef>
          <a:fontRef idx="minor">
            <a:schemeClr val="tx1"/>
          </a:fontRef>
        </p:style>
      </p:cxnSp>
      <p:cxnSp>
        <p:nvCxnSpPr>
          <p:cNvPr id="188" name="Conector recto 187"/>
          <p:cNvCxnSpPr/>
          <p:nvPr/>
        </p:nvCxnSpPr>
        <p:spPr>
          <a:xfrm>
            <a:off x="7881680" y="2487250"/>
            <a:ext cx="206484" cy="0"/>
          </a:xfrm>
          <a:prstGeom prst="line">
            <a:avLst/>
          </a:prstGeom>
          <a:ln>
            <a:solidFill>
              <a:schemeClr val="bg1"/>
            </a:solidFill>
          </a:ln>
          <a:effectLst>
            <a:outerShdw blurRad="63500" sx="102000" sy="102000" algn="ctr" rotWithShape="0">
              <a:prstClr val="black">
                <a:alpha val="61000"/>
              </a:prstClr>
            </a:outerShdw>
          </a:effectLst>
        </p:spPr>
        <p:style>
          <a:lnRef idx="1">
            <a:schemeClr val="accent1"/>
          </a:lnRef>
          <a:fillRef idx="0">
            <a:schemeClr val="accent1"/>
          </a:fillRef>
          <a:effectRef idx="0">
            <a:schemeClr val="accent1"/>
          </a:effectRef>
          <a:fontRef idx="minor">
            <a:schemeClr val="tx1"/>
          </a:fontRef>
        </p:style>
      </p:cxnSp>
      <p:pic>
        <p:nvPicPr>
          <p:cNvPr id="104" name="Imagen 103"/>
          <p:cNvPicPr>
            <a:picLocks noChangeAspect="1"/>
          </p:cNvPicPr>
          <p:nvPr/>
        </p:nvPicPr>
        <p:blipFill>
          <a:blip r:embed="rId1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552092" y="2906739"/>
            <a:ext cx="648000" cy="648000"/>
          </a:xfrm>
          <a:prstGeom prst="rect">
            <a:avLst/>
          </a:prstGeom>
        </p:spPr>
      </p:pic>
      <p:cxnSp>
        <p:nvCxnSpPr>
          <p:cNvPr id="107" name="Conector recto 106"/>
          <p:cNvCxnSpPr/>
          <p:nvPr/>
        </p:nvCxnSpPr>
        <p:spPr>
          <a:xfrm flipV="1">
            <a:off x="5836234" y="3484590"/>
            <a:ext cx="360065" cy="675038"/>
          </a:xfrm>
          <a:prstGeom prst="line">
            <a:avLst/>
          </a:prstGeom>
          <a:ln w="6350">
            <a:solidFill>
              <a:schemeClr val="bg1"/>
            </a:solidFill>
          </a:ln>
          <a:effectLst>
            <a:outerShdw blurRad="63500" sx="102000" sy="102000" algn="ctr" rotWithShape="0">
              <a:prstClr val="black">
                <a:alpha val="62000"/>
              </a:prstClr>
            </a:outerShdw>
          </a:effectLst>
        </p:spPr>
        <p:style>
          <a:lnRef idx="1">
            <a:schemeClr val="accent1"/>
          </a:lnRef>
          <a:fillRef idx="0">
            <a:schemeClr val="accent1"/>
          </a:fillRef>
          <a:effectRef idx="0">
            <a:schemeClr val="accent1"/>
          </a:effectRef>
          <a:fontRef idx="minor">
            <a:schemeClr val="tx1"/>
          </a:fontRef>
        </p:style>
      </p:cxnSp>
      <p:cxnSp>
        <p:nvCxnSpPr>
          <p:cNvPr id="108" name="Conector recto 107"/>
          <p:cNvCxnSpPr/>
          <p:nvPr/>
        </p:nvCxnSpPr>
        <p:spPr>
          <a:xfrm>
            <a:off x="5861455" y="2116859"/>
            <a:ext cx="386861" cy="682472"/>
          </a:xfrm>
          <a:prstGeom prst="line">
            <a:avLst/>
          </a:prstGeom>
          <a:ln w="9525">
            <a:solidFill>
              <a:schemeClr val="bg1"/>
            </a:solidFill>
          </a:ln>
          <a:effectLst>
            <a:outerShdw blurRad="63500" sx="102000" sy="102000" algn="ctr" rotWithShape="0">
              <a:prstClr val="black">
                <a:alpha val="62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82796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ECDF462B-E5AF-43BF-984A-CD58A612F068}"/>
              </a:ext>
            </a:extLst>
          </p:cNvPr>
          <p:cNvSpPr>
            <a:spLocks noChangeArrowheads="1"/>
          </p:cNvSpPr>
          <p:nvPr/>
        </p:nvSpPr>
        <p:spPr bwMode="auto">
          <a:xfrm>
            <a:off x="2880035" y="3526001"/>
            <a:ext cx="3384376" cy="18466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s-MX" altLang="zh-CN" sz="3000" dirty="0">
                <a:solidFill>
                  <a:schemeClr val="bg1"/>
                </a:solidFill>
                <a:latin typeface="Montserrat ExtraLight" panose="00000300000000000000" pitchFamily="50" charset="0"/>
                <a:ea typeface="微软雅黑" panose="020B0503020204020204" pitchFamily="34" charset="-122"/>
                <a:cs typeface="+mn-ea"/>
                <a:sym typeface="+mn-lt"/>
              </a:rPr>
              <a:t>Trabajadores asegurados en el IMSS, según región </a:t>
            </a:r>
          </a:p>
        </p:txBody>
      </p:sp>
      <p:sp>
        <p:nvSpPr>
          <p:cNvPr id="9" name="CuadroTexto 8"/>
          <p:cNvSpPr txBox="1"/>
          <p:nvPr/>
        </p:nvSpPr>
        <p:spPr>
          <a:xfrm>
            <a:off x="3856826" y="1240082"/>
            <a:ext cx="1440160" cy="2400657"/>
          </a:xfrm>
          <a:prstGeom prst="rect">
            <a:avLst/>
          </a:prstGeom>
          <a:noFill/>
        </p:spPr>
        <p:txBody>
          <a:bodyPr wrap="square" rtlCol="0">
            <a:spAutoFit/>
          </a:bodyPr>
          <a:lstStyle/>
          <a:p>
            <a:pPr algn="ctr"/>
            <a:r>
              <a:rPr lang="es-MX" sz="15000" dirty="0" smtClean="0">
                <a:solidFill>
                  <a:schemeClr val="bg1"/>
                </a:solidFill>
                <a:latin typeface="Montserrat SemiBold" panose="00000700000000000000" pitchFamily="2" charset="0"/>
              </a:rPr>
              <a:t>6</a:t>
            </a:r>
            <a:endParaRPr lang="es-MX" sz="15000" dirty="0">
              <a:solidFill>
                <a:schemeClr val="bg1"/>
              </a:solidFill>
              <a:latin typeface="Montserrat SemiBold" panose="00000700000000000000" pitchFamily="2" charset="0"/>
            </a:endParaRPr>
          </a:p>
        </p:txBody>
      </p:sp>
      <p:sp>
        <p:nvSpPr>
          <p:cNvPr id="10" name="CuadroTexto 9"/>
          <p:cNvSpPr txBox="1"/>
          <p:nvPr/>
        </p:nvSpPr>
        <p:spPr>
          <a:xfrm>
            <a:off x="8630086" y="6406015"/>
            <a:ext cx="252000" cy="246221"/>
          </a:xfrm>
          <a:prstGeom prst="rect">
            <a:avLst/>
          </a:prstGeom>
          <a:noFill/>
        </p:spPr>
        <p:txBody>
          <a:bodyPr wrap="square" lIns="0" rIns="0" rtlCol="0">
            <a:spAutoFit/>
          </a:bodyPr>
          <a:lstStyle/>
          <a:p>
            <a:pPr algn="ctr"/>
            <a:r>
              <a:rPr lang="es-MX" sz="1000" dirty="0" smtClean="0">
                <a:solidFill>
                  <a:schemeClr val="bg1"/>
                </a:solidFill>
                <a:latin typeface="Montserrat ExtraLight" panose="00000300000000000000" pitchFamily="50" charset="0"/>
              </a:rPr>
              <a:t>12</a:t>
            </a:r>
            <a:endParaRPr lang="es-MX" sz="1000" dirty="0">
              <a:solidFill>
                <a:schemeClr val="bg1"/>
              </a:solidFill>
              <a:latin typeface="Montserrat ExtraLight" panose="00000300000000000000" pitchFamily="50" charset="0"/>
            </a:endParaRPr>
          </a:p>
        </p:txBody>
      </p:sp>
    </p:spTree>
    <p:extLst>
      <p:ext uri="{BB962C8B-B14F-4D97-AF65-F5344CB8AC3E}">
        <p14:creationId xmlns:p14="http://schemas.microsoft.com/office/powerpoint/2010/main" val="4257700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ángulo redondeado 31"/>
          <p:cNvSpPr/>
          <p:nvPr/>
        </p:nvSpPr>
        <p:spPr>
          <a:xfrm>
            <a:off x="368709" y="4361475"/>
            <a:ext cx="8421171" cy="252000"/>
          </a:xfrm>
          <a:prstGeom prst="roundRect">
            <a:avLst/>
          </a:prstGeom>
          <a:solidFill>
            <a:schemeClr val="accent5">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0" name="Rectángulo redondeado 29"/>
          <p:cNvSpPr/>
          <p:nvPr/>
        </p:nvSpPr>
        <p:spPr>
          <a:xfrm>
            <a:off x="363600" y="3955778"/>
            <a:ext cx="8421171" cy="252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1" name="Rectángulo redondeado 30"/>
          <p:cNvSpPr/>
          <p:nvPr/>
        </p:nvSpPr>
        <p:spPr>
          <a:xfrm>
            <a:off x="363600" y="3553491"/>
            <a:ext cx="8421171" cy="252000"/>
          </a:xfrm>
          <a:prstGeom prst="roundRect">
            <a:avLst/>
          </a:prstGeom>
          <a:solidFill>
            <a:schemeClr val="accent5">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Rectángulo redondeado 27"/>
          <p:cNvSpPr/>
          <p:nvPr/>
        </p:nvSpPr>
        <p:spPr>
          <a:xfrm>
            <a:off x="363600" y="3115199"/>
            <a:ext cx="8421171" cy="252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9" name="Rectángulo redondeado 28"/>
          <p:cNvSpPr/>
          <p:nvPr/>
        </p:nvSpPr>
        <p:spPr>
          <a:xfrm>
            <a:off x="365213" y="2712912"/>
            <a:ext cx="8421171" cy="252000"/>
          </a:xfrm>
          <a:prstGeom prst="roundRect">
            <a:avLst/>
          </a:prstGeom>
          <a:solidFill>
            <a:schemeClr val="accent5">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aphicFrame>
        <p:nvGraphicFramePr>
          <p:cNvPr id="102" name="4 Tabla">
            <a:extLst>
              <a:ext uri="{FF2B5EF4-FFF2-40B4-BE49-F238E27FC236}">
                <a16:creationId xmlns:a16="http://schemas.microsoft.com/office/drawing/2014/main" xmlns="" id="{2FF6A603-5513-4B14-AE26-4C4981EBB87A}"/>
              </a:ext>
            </a:extLst>
          </p:cNvPr>
          <p:cNvGraphicFramePr>
            <a:graphicFrameLocks noGrp="1"/>
          </p:cNvGraphicFramePr>
          <p:nvPr>
            <p:extLst>
              <p:ext uri="{D42A27DB-BD31-4B8C-83A1-F6EECF244321}">
                <p14:modId xmlns:p14="http://schemas.microsoft.com/office/powerpoint/2010/main" val="1220099340"/>
              </p:ext>
            </p:extLst>
          </p:nvPr>
        </p:nvGraphicFramePr>
        <p:xfrm>
          <a:off x="361477" y="1268760"/>
          <a:ext cx="8421171" cy="3438590"/>
        </p:xfrm>
        <a:graphic>
          <a:graphicData uri="http://schemas.openxmlformats.org/drawingml/2006/table">
            <a:tbl>
              <a:tblPr firstRow="1" bandCol="1">
                <a:tableStyleId>{2A488322-F2BA-4B5B-9748-0D474271808F}</a:tableStyleId>
              </a:tblPr>
              <a:tblGrid>
                <a:gridCol w="1907954">
                  <a:extLst>
                    <a:ext uri="{9D8B030D-6E8A-4147-A177-3AD203B41FA5}">
                      <a16:colId xmlns:a16="http://schemas.microsoft.com/office/drawing/2014/main" xmlns="" val="20000"/>
                    </a:ext>
                  </a:extLst>
                </a:gridCol>
                <a:gridCol w="697137"/>
                <a:gridCol w="697137"/>
                <a:gridCol w="697137"/>
                <a:gridCol w="697137"/>
                <a:gridCol w="803983">
                  <a:extLst>
                    <a:ext uri="{9D8B030D-6E8A-4147-A177-3AD203B41FA5}">
                      <a16:colId xmlns:a16="http://schemas.microsoft.com/office/drawing/2014/main" xmlns="" val="20007"/>
                    </a:ext>
                  </a:extLst>
                </a:gridCol>
                <a:gridCol w="440346">
                  <a:extLst>
                    <a:ext uri="{9D8B030D-6E8A-4147-A177-3AD203B41FA5}">
                      <a16:colId xmlns:a16="http://schemas.microsoft.com/office/drawing/2014/main" xmlns="" val="20008"/>
                    </a:ext>
                  </a:extLst>
                </a:gridCol>
                <a:gridCol w="803542"/>
                <a:gridCol w="440297"/>
                <a:gridCol w="796204"/>
                <a:gridCol w="440297"/>
              </a:tblGrid>
              <a:tr h="480381">
                <a:tc rowSpan="3">
                  <a:txBody>
                    <a:bodyPr/>
                    <a:lstStyle/>
                    <a:p>
                      <a:pPr algn="ctr">
                        <a:spcAft>
                          <a:spcPts val="0"/>
                        </a:spcAft>
                      </a:pPr>
                      <a:r>
                        <a:rPr lang="es-MX" sz="900" dirty="0" smtClean="0">
                          <a:effectLst/>
                          <a:latin typeface="Montserrat SemiBold" panose="00000700000000000000" pitchFamily="2" charset="0"/>
                        </a:rPr>
                        <a:t>Región</a:t>
                      </a:r>
                    </a:p>
                  </a:txBody>
                  <a:tcPr marL="0" marR="0" marT="3883" marB="0" anchor="ctr">
                    <a:lnL w="571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3">
                  <a:txBody>
                    <a:bodyPr/>
                    <a:lstStyle/>
                    <a:p>
                      <a:pPr algn="ctr">
                        <a:spcAft>
                          <a:spcPts val="0"/>
                        </a:spcAft>
                      </a:pPr>
                      <a:r>
                        <a:rPr lang="es-MX" sz="900" dirty="0" smtClean="0">
                          <a:effectLst/>
                          <a:latin typeface="Montserrat SemiBold" panose="00000700000000000000" pitchFamily="2" charset="0"/>
                        </a:rPr>
                        <a:t>Sep’21</a:t>
                      </a:r>
                      <a:endParaRPr lang="es-MX" sz="900" dirty="0">
                        <a:effectLst/>
                        <a:latin typeface="Montserrat SemiBold" panose="00000700000000000000" pitchFamily="2" charset="0"/>
                      </a:endParaRPr>
                    </a:p>
                  </a:txBody>
                  <a:tcPr marL="0" marR="0" marT="388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3">
                  <a:txBody>
                    <a:bodyPr/>
                    <a:lstStyle/>
                    <a:p>
                      <a:pPr algn="ctr">
                        <a:spcAft>
                          <a:spcPts val="0"/>
                        </a:spcAft>
                      </a:pPr>
                      <a:r>
                        <a:rPr lang="es-MX" sz="900" dirty="0" smtClean="0">
                          <a:effectLst/>
                          <a:latin typeface="Montserrat SemiBold" panose="00000700000000000000" pitchFamily="2" charset="0"/>
                        </a:rPr>
                        <a:t>Ene’25</a:t>
                      </a:r>
                      <a:endParaRPr lang="es-MX" sz="900" dirty="0">
                        <a:effectLst/>
                        <a:latin typeface="Montserrat SemiBold" panose="00000700000000000000" pitchFamily="2" charset="0"/>
                      </a:endParaRPr>
                    </a:p>
                  </a:txBody>
                  <a:tcPr marL="0" marR="0" marT="388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3">
                  <a:txBody>
                    <a:bodyPr/>
                    <a:lstStyle/>
                    <a:p>
                      <a:pPr algn="ctr">
                        <a:spcAft>
                          <a:spcPts val="0"/>
                        </a:spcAft>
                      </a:pPr>
                      <a:r>
                        <a:rPr lang="es-MX" sz="900" dirty="0" smtClean="0">
                          <a:effectLst/>
                          <a:latin typeface="Montserrat SemiBold" panose="00000700000000000000" pitchFamily="2" charset="0"/>
                        </a:rPr>
                        <a:t>Dic’25</a:t>
                      </a:r>
                      <a:endParaRPr lang="es-MX" sz="900" dirty="0">
                        <a:effectLst/>
                        <a:latin typeface="Montserrat SemiBold" panose="00000700000000000000" pitchFamily="2" charset="0"/>
                      </a:endParaRPr>
                    </a:p>
                  </a:txBody>
                  <a:tcPr marL="0" marR="0" marT="388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3">
                  <a:txBody>
                    <a:bodyPr/>
                    <a:lstStyle/>
                    <a:p>
                      <a:pPr algn="ctr">
                        <a:spcAft>
                          <a:spcPts val="0"/>
                        </a:spcAft>
                      </a:pPr>
                      <a:r>
                        <a:rPr lang="es-MX" sz="900" dirty="0" smtClean="0">
                          <a:effectLst/>
                          <a:latin typeface="Montserrat SemiBold" panose="00000700000000000000" pitchFamily="2" charset="0"/>
                        </a:rPr>
                        <a:t>Ene’26</a:t>
                      </a:r>
                      <a:endParaRPr lang="es-MX" sz="900" dirty="0">
                        <a:effectLst/>
                        <a:latin typeface="Montserrat SemiBold" panose="00000700000000000000" pitchFamily="2" charset="0"/>
                      </a:endParaRPr>
                    </a:p>
                  </a:txBody>
                  <a:tcPr marL="0" marR="0" marT="388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6">
                  <a:txBody>
                    <a:bodyPr/>
                    <a:lstStyle/>
                    <a:p>
                      <a:pPr marL="0" algn="ctr" defTabSz="914400" rtl="0" eaLnBrk="1" fontAlgn="b" latinLnBrk="0" hangingPunct="1">
                        <a:spcAft>
                          <a:spcPts val="0"/>
                        </a:spcAft>
                      </a:pPr>
                      <a:r>
                        <a:rPr lang="es-MX" sz="900" b="1" kern="1200" dirty="0" smtClean="0">
                          <a:solidFill>
                            <a:schemeClr val="bg1"/>
                          </a:solidFill>
                          <a:effectLst/>
                          <a:latin typeface="Montserrat" panose="00000500000000000000" pitchFamily="2" charset="0"/>
                          <a:cs typeface="+mn-cs"/>
                        </a:rPr>
                        <a:t>Variación </a:t>
                      </a:r>
                      <a:r>
                        <a:rPr lang="es-MX" sz="900" b="1" kern="1200" baseline="30000" dirty="0" smtClean="0">
                          <a:solidFill>
                            <a:schemeClr val="bg1"/>
                          </a:solidFill>
                          <a:effectLst/>
                          <a:latin typeface="Montserrat" panose="00000500000000000000" pitchFamily="2" charset="0"/>
                          <a:cs typeface="+mn-cs"/>
                        </a:rPr>
                        <a:t>2_/</a:t>
                      </a:r>
                      <a:endParaRPr lang="es-MX" sz="900" b="1" kern="1200" baseline="30000" dirty="0">
                        <a:solidFill>
                          <a:schemeClr val="bg1"/>
                        </a:solidFill>
                        <a:effectLst/>
                        <a:latin typeface="Montserrat" panose="00000500000000000000" pitchFamily="2" charset="0"/>
                        <a:cs typeface="+mn-cs"/>
                      </a:endParaRPr>
                    </a:p>
                  </a:txBody>
                  <a:tcPr marL="9525" marR="9525" marT="9525" marB="0" anchor="ctr">
                    <a:lnL w="28575"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s-MX"/>
                    </a:p>
                  </a:txBody>
                  <a:tcPr/>
                </a:tc>
                <a:tc hMerge="1">
                  <a:txBody>
                    <a:bodyPr/>
                    <a:lstStyle/>
                    <a:p>
                      <a:pPr marL="0" algn="ctr" defTabSz="914400" rtl="0" eaLnBrk="1" fontAlgn="b" latinLnBrk="0" hangingPunct="1">
                        <a:spcAft>
                          <a:spcPts val="0"/>
                        </a:spcAft>
                      </a:pPr>
                      <a:endParaRPr lang="es-MX" sz="800" b="1" kern="1200" dirty="0">
                        <a:solidFill>
                          <a:schemeClr val="bg1"/>
                        </a:solidFill>
                        <a:effectLst/>
                        <a:latin typeface="Montserrat" panose="00000500000000000000" pitchFamily="2" charset="0"/>
                        <a:cs typeface="+mn-cs"/>
                      </a:endParaRPr>
                    </a:p>
                  </a:txBody>
                  <a:tcPr marL="9525" marR="9525" marT="9525"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algn="ctr" defTabSz="914400" rtl="0" eaLnBrk="1" fontAlgn="b" latinLnBrk="0" hangingPunct="1">
                        <a:spcAft>
                          <a:spcPts val="0"/>
                        </a:spcAft>
                      </a:pPr>
                      <a:endParaRPr lang="es-MX" sz="800" b="1" kern="1200" dirty="0">
                        <a:solidFill>
                          <a:schemeClr val="bg1"/>
                        </a:solidFill>
                        <a:effectLst/>
                        <a:latin typeface="Montserrat" panose="00000500000000000000" pitchFamily="2" charset="0"/>
                        <a:cs typeface="+mn-cs"/>
                      </a:endParaRPr>
                    </a:p>
                  </a:txBody>
                  <a:tcPr marL="9525" marR="9525" marT="9525"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algn="ctr" defTabSz="914400" rtl="0" eaLnBrk="1" fontAlgn="b" latinLnBrk="0" hangingPunct="1">
                        <a:spcAft>
                          <a:spcPts val="0"/>
                        </a:spcAft>
                      </a:pPr>
                      <a:endParaRPr lang="es-MX" sz="800" b="1" kern="1200" dirty="0">
                        <a:solidFill>
                          <a:schemeClr val="bg1"/>
                        </a:solidFill>
                        <a:effectLst/>
                        <a:latin typeface="Montserrat" panose="00000500000000000000" pitchFamily="2" charset="0"/>
                        <a:cs typeface="+mn-cs"/>
                      </a:endParaRPr>
                    </a:p>
                  </a:txBody>
                  <a:tcPr marL="9525" marR="9525" marT="9525"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algn="ctr" defTabSz="914400" rtl="0" eaLnBrk="1" fontAlgn="b" latinLnBrk="0" hangingPunct="1">
                        <a:spcAft>
                          <a:spcPts val="0"/>
                        </a:spcAft>
                      </a:pPr>
                      <a:endParaRPr lang="es-MX" sz="800" b="1" kern="1200" dirty="0">
                        <a:solidFill>
                          <a:schemeClr val="bg1"/>
                        </a:solidFill>
                        <a:effectLst/>
                        <a:latin typeface="Montserrat" panose="00000500000000000000" pitchFamily="2" charset="0"/>
                        <a:cs typeface="+mn-cs"/>
                      </a:endParaRPr>
                    </a:p>
                  </a:txBody>
                  <a:tcPr marL="9525" marR="9525" marT="9525"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r h="485095">
                <a:tc vMerge="1">
                  <a:txBody>
                    <a:bodyPr/>
                    <a:lstStyle/>
                    <a:p>
                      <a:pPr algn="ctr">
                        <a:spcAft>
                          <a:spcPts val="0"/>
                        </a:spcAft>
                      </a:pPr>
                      <a:endParaRPr lang="es-MX" sz="800" dirty="0">
                        <a:effectLst/>
                        <a:latin typeface="Montserrat" panose="00000500000000000000" pitchFamily="2" charset="0"/>
                      </a:endParaRPr>
                    </a:p>
                  </a:txBody>
                  <a:tcPr marL="0" marR="0" marT="3883" marB="0" anchor="ctr">
                    <a:lnL>
                      <a:noFill/>
                    </a:lnL>
                    <a:lnR w="3175" cap="flat" cmpd="sng" algn="ctr">
                      <a:solidFill>
                        <a:schemeClr val="bg1"/>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pPr algn="ctr">
                        <a:spcAft>
                          <a:spcPts val="0"/>
                        </a:spcAft>
                      </a:pPr>
                      <a:endParaRPr lang="es-MX" sz="800" dirty="0">
                        <a:effectLst/>
                        <a:latin typeface="Montserrat" panose="00000500000000000000" pitchFamily="2" charset="0"/>
                      </a:endParaRPr>
                    </a:p>
                  </a:txBody>
                  <a:tcPr marL="0" marR="0" marT="3883"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pPr algn="ctr">
                        <a:spcAft>
                          <a:spcPts val="0"/>
                        </a:spcAft>
                      </a:pPr>
                      <a:endParaRPr lang="es-MX" sz="800" dirty="0">
                        <a:effectLst/>
                        <a:latin typeface="Montserrat" panose="00000500000000000000" pitchFamily="2" charset="0"/>
                      </a:endParaRPr>
                    </a:p>
                  </a:txBody>
                  <a:tcPr marL="0" marR="0" marT="3883"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pPr algn="ctr">
                        <a:spcAft>
                          <a:spcPts val="0"/>
                        </a:spcAft>
                      </a:pPr>
                      <a:endParaRPr lang="es-MX" sz="800" dirty="0">
                        <a:effectLst/>
                        <a:latin typeface="Montserrat" panose="00000500000000000000" pitchFamily="2" charset="0"/>
                      </a:endParaRPr>
                    </a:p>
                  </a:txBody>
                  <a:tcPr marL="0" marR="0" marT="3883"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endParaRPr lang="es-MX"/>
                    </a:p>
                  </a:txBody>
                  <a:tcPr/>
                </a:tc>
                <a:tc gridSpan="2">
                  <a:txBody>
                    <a:bodyPr/>
                    <a:lstStyle/>
                    <a:p>
                      <a:pPr marL="0" algn="ctr" defTabSz="914400" rtl="0" eaLnBrk="1" fontAlgn="b" latinLnBrk="0" hangingPunct="1">
                        <a:spcAft>
                          <a:spcPts val="0"/>
                        </a:spcAft>
                      </a:pPr>
                      <a:r>
                        <a:rPr lang="es-MX" sz="900" b="1" kern="1200" dirty="0" smtClean="0">
                          <a:solidFill>
                            <a:schemeClr val="lt1"/>
                          </a:solidFill>
                          <a:effectLst/>
                          <a:latin typeface="Montserrat SemiBold" panose="00000700000000000000" pitchFamily="2" charset="0"/>
                          <a:ea typeface="+mn-ea"/>
                          <a:cs typeface="+mn-cs"/>
                        </a:rPr>
                        <a:t>Ene’26/Dic’25</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algn="ctr" defTabSz="914400" rtl="0" eaLnBrk="1" fontAlgn="b" latinLnBrk="0" hangingPunct="1">
                        <a:spcAft>
                          <a:spcPts val="0"/>
                        </a:spcAft>
                      </a:pPr>
                      <a:endParaRPr lang="es-MX" sz="800" b="1" kern="1200" dirty="0">
                        <a:solidFill>
                          <a:schemeClr val="bg1"/>
                        </a:solidFill>
                        <a:effectLst/>
                        <a:latin typeface="Montserrat" panose="00000500000000000000" pitchFamily="2" charset="0"/>
                        <a:cs typeface="+mn-cs"/>
                      </a:endParaRPr>
                    </a:p>
                  </a:txBody>
                  <a:tcPr marL="9525" marR="9525" marT="9525"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2">
                  <a:txBody>
                    <a:bodyPr/>
                    <a:lstStyle/>
                    <a:p>
                      <a:pPr marL="0" algn="ctr" defTabSz="914400" rtl="0" eaLnBrk="1" fontAlgn="b" latinLnBrk="0" hangingPunct="1">
                        <a:spcAft>
                          <a:spcPts val="0"/>
                        </a:spcAft>
                      </a:pPr>
                      <a:r>
                        <a:rPr lang="es-MX" sz="900" b="1" kern="1200" dirty="0" smtClean="0">
                          <a:solidFill>
                            <a:schemeClr val="lt1"/>
                          </a:solidFill>
                          <a:effectLst/>
                          <a:latin typeface="Montserrat SemiBold" panose="00000700000000000000" pitchFamily="2" charset="0"/>
                          <a:ea typeface="+mn-ea"/>
                          <a:cs typeface="+mn-cs"/>
                        </a:rPr>
                        <a:t>Ene’26/Ene’25</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algn="ctr" defTabSz="914400" rtl="0" eaLnBrk="1" fontAlgn="b" latinLnBrk="0" hangingPunct="1">
                        <a:spcAft>
                          <a:spcPts val="0"/>
                        </a:spcAft>
                      </a:pPr>
                      <a:endParaRPr lang="es-MX" sz="800" b="1" kern="1200" dirty="0">
                        <a:solidFill>
                          <a:schemeClr val="bg1"/>
                        </a:solidFill>
                        <a:effectLst/>
                        <a:latin typeface="Montserrat" panose="00000500000000000000" pitchFamily="2" charset="0"/>
                        <a:cs typeface="+mn-cs"/>
                      </a:endParaRPr>
                    </a:p>
                  </a:txBody>
                  <a:tcPr marL="9525" marR="9525" marT="9525"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2">
                  <a:txBody>
                    <a:bodyPr/>
                    <a:lstStyle/>
                    <a:p>
                      <a:pPr marL="0" algn="ctr" defTabSz="914400" rtl="0" eaLnBrk="1" fontAlgn="b" latinLnBrk="0" hangingPunct="1">
                        <a:spcAft>
                          <a:spcPts val="0"/>
                        </a:spcAft>
                      </a:pPr>
                      <a:r>
                        <a:rPr lang="es-MX" sz="900" b="1" kern="1200" dirty="0" smtClean="0">
                          <a:solidFill>
                            <a:schemeClr val="bg1"/>
                          </a:solidFill>
                          <a:effectLst/>
                          <a:latin typeface="Montserrat SemiBold" panose="00000700000000000000" pitchFamily="2" charset="0"/>
                          <a:cs typeface="+mn-cs"/>
                        </a:rPr>
                        <a:t>Ene'26/Sep'21</a:t>
                      </a:r>
                    </a:p>
                  </a:txBody>
                  <a:tcPr marL="9525" marR="9525" marT="9525" marB="0" anchor="ctr">
                    <a:lnL w="28575"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algn="ctr" defTabSz="914400" rtl="0" eaLnBrk="1" fontAlgn="b" latinLnBrk="0" hangingPunct="1">
                        <a:spcAft>
                          <a:spcPts val="0"/>
                        </a:spcAft>
                      </a:pPr>
                      <a:endParaRPr lang="es-MX" sz="800" b="1" kern="1200" dirty="0">
                        <a:solidFill>
                          <a:schemeClr val="bg1"/>
                        </a:solidFill>
                        <a:effectLst/>
                        <a:latin typeface="Montserrat" panose="00000500000000000000" pitchFamily="2" charset="0"/>
                        <a:cs typeface="+mn-cs"/>
                      </a:endParaRPr>
                    </a:p>
                  </a:txBody>
                  <a:tcPr marL="9525" marR="9525" marT="9525"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xmlns="" val="10000"/>
                  </a:ext>
                </a:extLst>
              </a:tr>
              <a:tr h="383409">
                <a:tc vMerge="1">
                  <a:txBody>
                    <a:bodyPr/>
                    <a:lstStyle/>
                    <a:p>
                      <a:pPr algn="ctr">
                        <a:spcAft>
                          <a:spcPts val="0"/>
                        </a:spcAft>
                      </a:pPr>
                      <a:endParaRPr lang="es-MX" sz="800" b="1" dirty="0">
                        <a:solidFill>
                          <a:srgbClr val="454545"/>
                        </a:solidFill>
                        <a:effectLst/>
                        <a:latin typeface="Montserrat" panose="00000500000000000000" pitchFamily="2" charset="0"/>
                        <a:ea typeface="Times New Roman"/>
                      </a:endParaRPr>
                    </a:p>
                  </a:txBody>
                  <a:tcPr marL="0" marR="0" marT="3883" marB="0" anchor="ctr">
                    <a:lnL>
                      <a:noFill/>
                    </a:lnL>
                    <a:lnR w="3175" cap="flat" cmpd="sng" algn="ctr">
                      <a:solidFill>
                        <a:schemeClr val="bg1"/>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marL="0" algn="ctr" defTabSz="914400" rtl="0" eaLnBrk="1" fontAlgn="b" latinLnBrk="0" hangingPunct="1">
                        <a:spcAft>
                          <a:spcPts val="0"/>
                        </a:spcAft>
                      </a:pPr>
                      <a:r>
                        <a:rPr lang="es-MX" sz="900" b="1" kern="1200" dirty="0" smtClean="0">
                          <a:solidFill>
                            <a:schemeClr val="bg1"/>
                          </a:solidFill>
                          <a:effectLst/>
                          <a:latin typeface="Montserrat SemiBold" panose="00000700000000000000" pitchFamily="2" charset="0"/>
                          <a:cs typeface="+mn-cs"/>
                        </a:rPr>
                        <a:t>Absoluta</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914400" rtl="0" eaLnBrk="1" fontAlgn="b" latinLnBrk="0" hangingPunct="1">
                        <a:spcAft>
                          <a:spcPts val="0"/>
                        </a:spcAft>
                      </a:pPr>
                      <a:r>
                        <a:rPr lang="es-MX" sz="900" b="1" kern="1200" dirty="0" smtClean="0">
                          <a:solidFill>
                            <a:schemeClr val="bg1"/>
                          </a:solidFill>
                          <a:effectLst/>
                          <a:latin typeface="Montserrat SemiBold" panose="00000700000000000000" pitchFamily="2" charset="0"/>
                          <a:cs typeface="+mn-cs"/>
                        </a:rPr>
                        <a:t>%</a:t>
                      </a:r>
                      <a:endParaRPr lang="es-MX" sz="900" b="1" kern="1200" dirty="0">
                        <a:solidFill>
                          <a:schemeClr val="bg1"/>
                        </a:solidFill>
                        <a:effectLst/>
                        <a:latin typeface="Montserrat SemiBold" panose="00000700000000000000" pitchFamily="2" charset="0"/>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914400" rtl="0" eaLnBrk="1" fontAlgn="b" latinLnBrk="0" hangingPunct="1">
                        <a:spcAft>
                          <a:spcPts val="0"/>
                        </a:spcAft>
                      </a:pPr>
                      <a:r>
                        <a:rPr lang="es-MX" sz="900" b="1" kern="1200" dirty="0" smtClean="0">
                          <a:solidFill>
                            <a:schemeClr val="bg1"/>
                          </a:solidFill>
                          <a:effectLst/>
                          <a:latin typeface="Montserrat SemiBold" panose="00000700000000000000" pitchFamily="2" charset="0"/>
                          <a:cs typeface="+mn-cs"/>
                        </a:rPr>
                        <a:t>Absoluta</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914400" rtl="0" eaLnBrk="1" fontAlgn="b" latinLnBrk="0" hangingPunct="1">
                        <a:spcAft>
                          <a:spcPts val="0"/>
                        </a:spcAft>
                      </a:pPr>
                      <a:r>
                        <a:rPr lang="es-MX" sz="900" b="1" kern="1200" dirty="0" smtClean="0">
                          <a:solidFill>
                            <a:schemeClr val="bg1"/>
                          </a:solidFill>
                          <a:effectLst/>
                          <a:latin typeface="Montserrat SemiBold" panose="00000700000000000000" pitchFamily="2" charset="0"/>
                          <a:cs typeface="+mn-cs"/>
                        </a:rPr>
                        <a:t>%</a:t>
                      </a:r>
                      <a:endParaRPr lang="es-MX" sz="900" b="1" kern="1200" dirty="0">
                        <a:solidFill>
                          <a:schemeClr val="bg1"/>
                        </a:solidFill>
                        <a:effectLst/>
                        <a:latin typeface="Montserrat SemiBold" panose="00000700000000000000" pitchFamily="2" charset="0"/>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914400" rtl="0" eaLnBrk="1" fontAlgn="b" latinLnBrk="0" hangingPunct="1">
                        <a:spcAft>
                          <a:spcPts val="0"/>
                        </a:spcAft>
                      </a:pPr>
                      <a:r>
                        <a:rPr lang="es-MX" sz="900" b="1" kern="1200" dirty="0" smtClean="0">
                          <a:solidFill>
                            <a:schemeClr val="bg1"/>
                          </a:solidFill>
                          <a:effectLst/>
                          <a:latin typeface="Montserrat SemiBold" panose="00000700000000000000" pitchFamily="2" charset="0"/>
                          <a:cs typeface="+mn-cs"/>
                        </a:rPr>
                        <a:t>Absoluta</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914400" rtl="0" eaLnBrk="1" fontAlgn="b" latinLnBrk="0" hangingPunct="1">
                        <a:spcAft>
                          <a:spcPts val="0"/>
                        </a:spcAft>
                      </a:pPr>
                      <a:r>
                        <a:rPr lang="es-MX" sz="900" b="1" kern="1200" dirty="0" smtClean="0">
                          <a:solidFill>
                            <a:schemeClr val="bg1"/>
                          </a:solidFill>
                          <a:effectLst/>
                          <a:latin typeface="Montserrat SemiBold" panose="00000700000000000000" pitchFamily="2" charset="0"/>
                          <a:cs typeface="+mn-cs"/>
                        </a:rPr>
                        <a:t>%</a:t>
                      </a:r>
                      <a:endParaRPr lang="es-MX" sz="900" b="1" kern="1200" dirty="0">
                        <a:solidFill>
                          <a:schemeClr val="bg1"/>
                        </a:solidFill>
                        <a:effectLst/>
                        <a:latin typeface="Montserrat SemiBold" panose="00000700000000000000" pitchFamily="2" charset="0"/>
                        <a:cs typeface="+mn-cs"/>
                      </a:endParaRPr>
                    </a:p>
                  </a:txBody>
                  <a:tcPr marL="9525" marR="9525" marT="9525" marB="0" anchor="ctr">
                    <a:lnL w="28575"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r h="417941">
                <a:tc>
                  <a:txBody>
                    <a:bodyPr/>
                    <a:lstStyle/>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es-MX" sz="1000" b="1" kern="1200" dirty="0" smtClean="0">
                          <a:solidFill>
                            <a:schemeClr val="bg1"/>
                          </a:solidFill>
                          <a:effectLst/>
                          <a:latin typeface="Montserrat Medium" panose="00000600000000000000" pitchFamily="50" charset="0"/>
                          <a:ea typeface="+mn-ea"/>
                          <a:cs typeface="+mn-cs"/>
                        </a:rPr>
                        <a:t>Total</a:t>
                      </a:r>
                      <a:endParaRPr lang="es-MX" sz="1000" b="1" kern="1200" dirty="0">
                        <a:solidFill>
                          <a:schemeClr val="bg1"/>
                        </a:solidFill>
                        <a:effectLst/>
                        <a:latin typeface="Montserrat Medium" panose="00000600000000000000" pitchFamily="50" charset="0"/>
                        <a:ea typeface="+mn-ea"/>
                        <a:cs typeface="+mn-cs"/>
                      </a:endParaRPr>
                    </a:p>
                  </a:txBody>
                  <a:tcPr marL="144000" marR="68580" marT="0" marB="0" anchor="ctr">
                    <a:lnL w="571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1" i="0" u="none" strike="noStrike" dirty="0">
                          <a:solidFill>
                            <a:schemeClr val="bg1"/>
                          </a:solidFill>
                          <a:effectLst/>
                          <a:latin typeface="Montserrat Medium" panose="00000600000000000000" pitchFamily="50" charset="0"/>
                        </a:rPr>
                        <a:t>456,972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1" i="0" u="none" strike="noStrike" dirty="0">
                          <a:solidFill>
                            <a:schemeClr val="bg1"/>
                          </a:solidFill>
                          <a:effectLst/>
                          <a:latin typeface="Montserrat Medium" panose="00000600000000000000" pitchFamily="50" charset="0"/>
                        </a:rPr>
                        <a:t>485,398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1" i="0" u="none" strike="noStrike" dirty="0">
                          <a:solidFill>
                            <a:schemeClr val="bg1"/>
                          </a:solidFill>
                          <a:effectLst/>
                          <a:latin typeface="Montserrat Medium" panose="00000600000000000000" pitchFamily="50" charset="0"/>
                        </a:rPr>
                        <a:t>478,232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1" i="0" u="none" strike="noStrike" dirty="0">
                          <a:solidFill>
                            <a:schemeClr val="bg1"/>
                          </a:solidFill>
                          <a:effectLst/>
                          <a:latin typeface="Montserrat Medium" panose="00000600000000000000" pitchFamily="50" charset="0"/>
                        </a:rPr>
                        <a:t>481,061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1" i="0" u="none" strike="noStrike" dirty="0">
                          <a:solidFill>
                            <a:schemeClr val="bg1"/>
                          </a:solidFill>
                          <a:effectLst/>
                          <a:latin typeface="Montserrat Medium" panose="00000600000000000000" pitchFamily="50" charset="0"/>
                        </a:rPr>
                        <a:t>2,829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000" b="1" i="0" u="none" strike="noStrike" dirty="0">
                          <a:solidFill>
                            <a:schemeClr val="bg1"/>
                          </a:solidFill>
                          <a:effectLst/>
                          <a:latin typeface="Montserrat Medium" panose="00000600000000000000" pitchFamily="50" charset="0"/>
                        </a:rPr>
                        <a:t>0.6</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1" i="0" u="none" strike="noStrike" dirty="0">
                          <a:solidFill>
                            <a:schemeClr val="bg1"/>
                          </a:solidFill>
                          <a:effectLst/>
                          <a:latin typeface="Montserrat Medium" panose="00000600000000000000" pitchFamily="50" charset="0"/>
                        </a:rPr>
                        <a:t>-4,337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000" b="1" i="0" u="none" strike="noStrike" dirty="0">
                          <a:solidFill>
                            <a:schemeClr val="bg1"/>
                          </a:solidFill>
                          <a:effectLst/>
                          <a:latin typeface="Montserrat Medium" panose="00000600000000000000" pitchFamily="50" charset="0"/>
                        </a:rPr>
                        <a:t>-0.9</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1" i="0" u="none" strike="noStrike" dirty="0">
                          <a:solidFill>
                            <a:schemeClr val="bg1"/>
                          </a:solidFill>
                          <a:effectLst/>
                          <a:latin typeface="Montserrat Medium" panose="00000600000000000000" pitchFamily="50" charset="0"/>
                        </a:rPr>
                        <a:t>24,089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000" b="1" i="0" u="none" strike="noStrike" dirty="0">
                          <a:solidFill>
                            <a:schemeClr val="bg1"/>
                          </a:solidFill>
                          <a:effectLst/>
                          <a:latin typeface="Montserrat Medium" panose="00000600000000000000" pitchFamily="50" charset="0"/>
                        </a:rPr>
                        <a:t>5.3</a:t>
                      </a:r>
                    </a:p>
                  </a:txBody>
                  <a:tcPr marL="9525" marR="9525" marT="9525" marB="0" anchor="ctr">
                    <a:lnL w="28575"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571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417941">
                <a:tc>
                  <a:txBody>
                    <a:bodyPr/>
                    <a:lstStyle/>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es-MX" sz="1000" b="1" kern="1200" dirty="0" smtClean="0">
                          <a:solidFill>
                            <a:schemeClr val="bg1"/>
                          </a:solidFill>
                          <a:effectLst/>
                          <a:latin typeface="Montserrat Light" panose="00000400000000000000" pitchFamily="50" charset="0"/>
                          <a:ea typeface="+mn-ea"/>
                          <a:cs typeface="+mn-cs"/>
                        </a:rPr>
                        <a:t>Centro</a:t>
                      </a:r>
                      <a:endParaRPr lang="es-MX" sz="1000" b="1" kern="1200" dirty="0">
                        <a:solidFill>
                          <a:schemeClr val="bg1"/>
                        </a:solidFill>
                        <a:effectLst/>
                        <a:latin typeface="Montserrat Light" panose="00000400000000000000" pitchFamily="50" charset="0"/>
                        <a:ea typeface="+mn-ea"/>
                        <a:cs typeface="+mn-cs"/>
                      </a:endParaRPr>
                    </a:p>
                  </a:txBody>
                  <a:tcPr marL="144000" marR="9525" marT="9525" marB="0" anchor="ctr">
                    <a:lnL w="571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364,901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396,362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389,978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390,955</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977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000" b="0" i="0" u="none" strike="noStrike" dirty="0">
                          <a:solidFill>
                            <a:schemeClr val="bg1"/>
                          </a:solidFill>
                          <a:effectLst/>
                          <a:latin typeface="Montserrat Light" panose="00000400000000000000" pitchFamily="50" charset="0"/>
                        </a:rPr>
                        <a:t>0.3</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-5,407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000" b="1" i="0" u="none" strike="noStrike" dirty="0">
                          <a:solidFill>
                            <a:schemeClr val="bg1"/>
                          </a:solidFill>
                          <a:effectLst/>
                          <a:latin typeface="Montserrat Light" panose="00000400000000000000" pitchFamily="50" charset="0"/>
                        </a:rPr>
                        <a:t>-1.4</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26,054</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000" b="0" i="0" u="none" strike="noStrike" dirty="0">
                          <a:solidFill>
                            <a:schemeClr val="bg1"/>
                          </a:solidFill>
                          <a:effectLst/>
                          <a:latin typeface="Montserrat Light" panose="00000400000000000000" pitchFamily="50" charset="0"/>
                        </a:rPr>
                        <a:t>7.1</a:t>
                      </a:r>
                    </a:p>
                  </a:txBody>
                  <a:tcPr marL="9525" marR="9525" marT="9525" marB="0" anchor="ctr">
                    <a:lnL w="28575"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r h="417941">
                <a:tc>
                  <a:txBody>
                    <a:bodyPr/>
                    <a:lstStyle/>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es-MX" sz="1000" b="1" kern="1200" dirty="0" smtClean="0">
                          <a:solidFill>
                            <a:schemeClr val="bg1"/>
                          </a:solidFill>
                          <a:effectLst/>
                          <a:latin typeface="Montserrat Light" panose="00000400000000000000" pitchFamily="50" charset="0"/>
                          <a:ea typeface="+mn-ea"/>
                          <a:cs typeface="+mn-cs"/>
                        </a:rPr>
                        <a:t>Huasteca</a:t>
                      </a:r>
                      <a:endParaRPr lang="es-MX" sz="1000" b="1" kern="1200" dirty="0">
                        <a:solidFill>
                          <a:schemeClr val="bg1"/>
                        </a:solidFill>
                        <a:effectLst/>
                        <a:latin typeface="Montserrat Light" panose="00000400000000000000" pitchFamily="50" charset="0"/>
                        <a:ea typeface="+mn-ea"/>
                        <a:cs typeface="+mn-cs"/>
                      </a:endParaRPr>
                    </a:p>
                  </a:txBody>
                  <a:tcPr marL="144000" marR="9525" marT="9525" marB="0" anchor="ctr">
                    <a:lnL w="571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48,582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49,535</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48,282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50,721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2,439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000" b="0" i="0" u="none" strike="noStrike" dirty="0">
                          <a:solidFill>
                            <a:schemeClr val="bg1"/>
                          </a:solidFill>
                          <a:effectLst/>
                          <a:latin typeface="Montserrat Light" panose="00000400000000000000" pitchFamily="50" charset="0"/>
                        </a:rPr>
                        <a:t>5.1</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1,186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000" b="1" i="0" u="none" strike="noStrike" dirty="0">
                          <a:solidFill>
                            <a:schemeClr val="bg1"/>
                          </a:solidFill>
                          <a:effectLst/>
                          <a:latin typeface="Montserrat Light" panose="00000400000000000000" pitchFamily="50" charset="0"/>
                        </a:rPr>
                        <a:t>2.4</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2,139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000" b="0" i="0" u="none" strike="noStrike" dirty="0">
                          <a:solidFill>
                            <a:schemeClr val="bg1"/>
                          </a:solidFill>
                          <a:effectLst/>
                          <a:latin typeface="Montserrat Light" panose="00000400000000000000" pitchFamily="50" charset="0"/>
                        </a:rPr>
                        <a:t>4.4</a:t>
                      </a:r>
                    </a:p>
                  </a:txBody>
                  <a:tcPr marL="9525" marR="9525" marT="9525" marB="0" anchor="ctr">
                    <a:lnL w="28575"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r h="417941">
                <a:tc>
                  <a:txBody>
                    <a:bodyPr/>
                    <a:lstStyle/>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es-MX" sz="1000" b="1" kern="1200" dirty="0" smtClean="0">
                          <a:solidFill>
                            <a:schemeClr val="bg1"/>
                          </a:solidFill>
                          <a:effectLst/>
                          <a:latin typeface="Montserrat Light" panose="00000400000000000000" pitchFamily="50" charset="0"/>
                          <a:ea typeface="+mn-ea"/>
                          <a:cs typeface="+mn-cs"/>
                        </a:rPr>
                        <a:t>Altiplano</a:t>
                      </a:r>
                      <a:endParaRPr lang="es-MX" sz="1000" b="1" kern="1200" dirty="0">
                        <a:solidFill>
                          <a:schemeClr val="bg1"/>
                        </a:solidFill>
                        <a:effectLst/>
                        <a:latin typeface="Montserrat Light" panose="00000400000000000000" pitchFamily="50" charset="0"/>
                        <a:ea typeface="+mn-ea"/>
                        <a:cs typeface="+mn-cs"/>
                      </a:endParaRPr>
                    </a:p>
                  </a:txBody>
                  <a:tcPr marL="144000" marR="9525" marT="9525" marB="0" anchor="ctr">
                    <a:lnL w="571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29,185</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26,360</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27,273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27,029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-244</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000" b="0" i="0" u="none" strike="noStrike" dirty="0">
                          <a:solidFill>
                            <a:schemeClr val="bg1"/>
                          </a:solidFill>
                          <a:effectLst/>
                          <a:latin typeface="Montserrat Light" panose="00000400000000000000" pitchFamily="50" charset="0"/>
                        </a:rPr>
                        <a:t>-0.9</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669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000" b="1" i="0" u="none" strike="noStrike" dirty="0">
                          <a:solidFill>
                            <a:schemeClr val="bg1"/>
                          </a:solidFill>
                          <a:effectLst/>
                          <a:latin typeface="Montserrat Light" panose="00000400000000000000" pitchFamily="50" charset="0"/>
                        </a:rPr>
                        <a:t>2.5</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-2,156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000" b="0" i="0" u="none" strike="noStrike" dirty="0">
                          <a:solidFill>
                            <a:schemeClr val="bg1"/>
                          </a:solidFill>
                          <a:effectLst/>
                          <a:latin typeface="Montserrat Light" panose="00000400000000000000" pitchFamily="50" charset="0"/>
                        </a:rPr>
                        <a:t>-7.4</a:t>
                      </a:r>
                    </a:p>
                  </a:txBody>
                  <a:tcPr marL="9525" marR="9525" marT="9525" marB="0" anchor="ctr">
                    <a:lnL w="28575"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r h="417941">
                <a:tc>
                  <a:txBody>
                    <a:bodyPr/>
                    <a:lstStyle/>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es-MX" sz="1000" b="1" kern="1200" dirty="0" smtClean="0">
                          <a:solidFill>
                            <a:schemeClr val="bg1"/>
                          </a:solidFill>
                          <a:effectLst/>
                          <a:latin typeface="Montserrat Light" panose="00000400000000000000" pitchFamily="50" charset="0"/>
                          <a:ea typeface="+mn-ea"/>
                          <a:cs typeface="+mn-cs"/>
                        </a:rPr>
                        <a:t>Media</a:t>
                      </a:r>
                      <a:endParaRPr lang="es-MX" sz="1000" b="1" kern="1200" dirty="0">
                        <a:solidFill>
                          <a:schemeClr val="bg1"/>
                        </a:solidFill>
                        <a:effectLst/>
                        <a:latin typeface="Montserrat Light" panose="00000400000000000000" pitchFamily="50" charset="0"/>
                        <a:ea typeface="+mn-ea"/>
                        <a:cs typeface="+mn-cs"/>
                      </a:endParaRPr>
                    </a:p>
                  </a:txBody>
                  <a:tcPr marL="144000" marR="0" marT="0" marB="0" anchor="ctr">
                    <a:lnL w="571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14,304</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13,141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12,699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12,356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-343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000" b="0" i="0" u="none" strike="noStrike" dirty="0">
                          <a:solidFill>
                            <a:schemeClr val="bg1"/>
                          </a:solidFill>
                          <a:effectLst/>
                          <a:latin typeface="Montserrat Light" panose="00000400000000000000" pitchFamily="50" charset="0"/>
                        </a:rPr>
                        <a:t>-2.7</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-785</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000" b="1" i="0" u="none" strike="noStrike" dirty="0">
                          <a:solidFill>
                            <a:schemeClr val="bg1"/>
                          </a:solidFill>
                          <a:effectLst/>
                          <a:latin typeface="Montserrat Light" panose="00000400000000000000" pitchFamily="50" charset="0"/>
                        </a:rPr>
                        <a:t>-6.0</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000" b="0" i="0" u="none" strike="noStrike" dirty="0">
                          <a:solidFill>
                            <a:schemeClr val="bg1"/>
                          </a:solidFill>
                          <a:effectLst/>
                          <a:latin typeface="Montserrat Light" panose="00000400000000000000" pitchFamily="50" charset="0"/>
                        </a:rPr>
                        <a:t>-1,948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000" b="0" i="0" u="none" strike="noStrike" dirty="0">
                          <a:solidFill>
                            <a:schemeClr val="bg1"/>
                          </a:solidFill>
                          <a:effectLst/>
                          <a:latin typeface="Montserrat Light" panose="00000400000000000000" pitchFamily="50" charset="0"/>
                        </a:rPr>
                        <a:t>-13.6</a:t>
                      </a:r>
                    </a:p>
                  </a:txBody>
                  <a:tcPr marL="9525" marR="9525" marT="9525" marB="0" anchor="ctr">
                    <a:lnL w="28575"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52" name="37 CuadroTexto">
            <a:extLst>
              <a:ext uri="{FF2B5EF4-FFF2-40B4-BE49-F238E27FC236}">
                <a16:creationId xmlns:a16="http://schemas.microsoft.com/office/drawing/2014/main" xmlns="" id="{F90E2367-8541-45B8-B5F7-E7E64F75DB91}"/>
              </a:ext>
            </a:extLst>
          </p:cNvPr>
          <p:cNvSpPr txBox="1"/>
          <p:nvPr/>
        </p:nvSpPr>
        <p:spPr>
          <a:xfrm>
            <a:off x="251520" y="4787860"/>
            <a:ext cx="7998080" cy="369332"/>
          </a:xfrm>
          <a:prstGeom prst="rect">
            <a:avLst/>
          </a:prstGeom>
          <a:noFill/>
        </p:spPr>
        <p:txBody>
          <a:bodyPr wrap="square" rtlCol="0">
            <a:spAutoFit/>
          </a:bodyPr>
          <a:lstStyle>
            <a:defPPr>
              <a:defRPr lang="es-MX"/>
            </a:defPPr>
            <a:lvl1pPr>
              <a:defRPr sz="800">
                <a:solidFill>
                  <a:srgbClr val="595959"/>
                </a:solidFill>
                <a:latin typeface="Helvetica" pitchFamily="34" charset="0"/>
                <a:ea typeface="Tahoma" pitchFamily="34" charset="0"/>
                <a:cs typeface="Tahoma" pitchFamily="34" charset="0"/>
              </a:defRPr>
            </a:lvl1pPr>
          </a:lstStyle>
          <a:p>
            <a:r>
              <a:rPr lang="es-MX" sz="600" dirty="0">
                <a:solidFill>
                  <a:schemeClr val="tx1"/>
                </a:solidFill>
                <a:latin typeface="Montserrat Light" panose="00000400000000000000" pitchFamily="2" charset="0"/>
              </a:rPr>
              <a:t>1_/ Incluye a los trabajadores permanentes y eventuales urbanos,  así como a los eventuales del campo.</a:t>
            </a:r>
          </a:p>
          <a:p>
            <a:r>
              <a:rPr lang="es-MX" sz="600" dirty="0">
                <a:solidFill>
                  <a:schemeClr val="tx1"/>
                </a:solidFill>
                <a:latin typeface="Montserrat Light" panose="00000400000000000000" pitchFamily="2" charset="0"/>
              </a:rPr>
              <a:t>2_/ Cálculos elaborados por la Dirección de Área de Planeación Económica y Competitividad, SEDECO. </a:t>
            </a:r>
            <a:r>
              <a:rPr lang="es-MX" sz="600" dirty="0" smtClean="0">
                <a:solidFill>
                  <a:schemeClr val="tx1"/>
                </a:solidFill>
                <a:latin typeface="Montserrat Light" panose="00000400000000000000" pitchFamily="2" charset="0"/>
              </a:rPr>
              <a:t>Febrero de 2026.</a:t>
            </a:r>
            <a:endParaRPr lang="es-MX" sz="600" dirty="0">
              <a:solidFill>
                <a:schemeClr val="tx1"/>
              </a:solidFill>
              <a:latin typeface="Montserrat Light" panose="00000400000000000000" pitchFamily="2" charset="0"/>
            </a:endParaRPr>
          </a:p>
          <a:p>
            <a:r>
              <a:rPr lang="es-MX" sz="600" dirty="0">
                <a:solidFill>
                  <a:schemeClr val="tx1"/>
                </a:solidFill>
                <a:latin typeface="Montserrat Light" panose="00000400000000000000" pitchFamily="2" charset="0"/>
              </a:rPr>
              <a:t>Fuente:   </a:t>
            </a:r>
            <a:r>
              <a:rPr lang="es-MX" sz="600" b="1" dirty="0">
                <a:solidFill>
                  <a:schemeClr val="tx1"/>
                </a:solidFill>
                <a:latin typeface="Montserrat Light" panose="00000400000000000000" pitchFamily="2" charset="0"/>
                <a:hlinkClick r:id="rId2">
                  <a:extLst>
                    <a:ext uri="{A12FA001-AC4F-418D-AE19-62706E023703}">
                      <ahyp:hlinkClr xmlns:ahyp="http://schemas.microsoft.com/office/drawing/2018/hyperlinkcolor" xmlns="" val="tx"/>
                    </a:ext>
                  </a:extLst>
                </a:hlinkClick>
              </a:rPr>
              <a:t>Instituto Mexicano del Seguro Social. </a:t>
            </a:r>
            <a:r>
              <a:rPr lang="es-MX" sz="600" dirty="0">
                <a:solidFill>
                  <a:schemeClr val="tx1"/>
                </a:solidFill>
                <a:latin typeface="Montserrat Light" panose="00000400000000000000" pitchFamily="2" charset="0"/>
                <a:hlinkClick r:id="rId2">
                  <a:extLst>
                    <a:ext uri="{A12FA001-AC4F-418D-AE19-62706E023703}">
                      <ahyp:hlinkClr xmlns:ahyp="http://schemas.microsoft.com/office/drawing/2018/hyperlinkcolor" xmlns="" val="tx"/>
                    </a:ext>
                  </a:extLst>
                </a:hlinkClick>
              </a:rPr>
              <a:t>Consulta dinámica de información. http://</a:t>
            </a:r>
            <a:r>
              <a:rPr lang="es-MX" sz="600" dirty="0" smtClean="0">
                <a:solidFill>
                  <a:schemeClr val="tx1"/>
                </a:solidFill>
                <a:latin typeface="Montserrat Light" panose="00000400000000000000" pitchFamily="2" charset="0"/>
                <a:hlinkClick r:id="rId2">
                  <a:extLst>
                    <a:ext uri="{A12FA001-AC4F-418D-AE19-62706E023703}">
                      <ahyp:hlinkClr xmlns:ahyp="http://schemas.microsoft.com/office/drawing/2018/hyperlinkcolor" xmlns="" val="tx"/>
                    </a:ext>
                  </a:extLst>
                </a:hlinkClick>
              </a:rPr>
              <a:t>www.imss.gob.mx/conoce-al-imss/cubos</a:t>
            </a:r>
            <a:r>
              <a:rPr lang="es-MX" sz="600" dirty="0">
                <a:solidFill>
                  <a:schemeClr val="tx1"/>
                </a:solidFill>
                <a:latin typeface="Montserrat Light" panose="00000400000000000000" pitchFamily="2" charset="0"/>
                <a:hlinkClick r:id="rId2">
                  <a:extLst>
                    <a:ext uri="{A12FA001-AC4F-418D-AE19-62706E023703}">
                      <ahyp:hlinkClr xmlns:ahyp="http://schemas.microsoft.com/office/drawing/2018/hyperlinkcolor" xmlns="" val="tx"/>
                    </a:ext>
                  </a:extLst>
                </a:hlinkClick>
              </a:rPr>
              <a:t>.</a:t>
            </a:r>
            <a:r>
              <a:rPr lang="es-MX" sz="600" dirty="0">
                <a:solidFill>
                  <a:schemeClr val="tx1"/>
                </a:solidFill>
                <a:latin typeface="Montserrat Light" panose="00000400000000000000" pitchFamily="2" charset="0"/>
              </a:rPr>
              <a:t> </a:t>
            </a:r>
            <a:r>
              <a:rPr lang="es-MX" sz="600" dirty="0" smtClean="0">
                <a:solidFill>
                  <a:schemeClr val="tx1"/>
                </a:solidFill>
                <a:latin typeface="Montserrat Light" panose="00000400000000000000" pitchFamily="2" charset="0"/>
              </a:rPr>
              <a:t>Febrero de 2026.</a:t>
            </a:r>
            <a:endParaRPr lang="es-MX" sz="600" dirty="0">
              <a:solidFill>
                <a:schemeClr val="tx1"/>
              </a:solidFill>
              <a:latin typeface="Montserrat Light" panose="00000400000000000000" pitchFamily="2" charset="0"/>
            </a:endParaRPr>
          </a:p>
        </p:txBody>
      </p:sp>
      <p:sp>
        <p:nvSpPr>
          <p:cNvPr id="64" name="Rectángulo 63"/>
          <p:cNvSpPr/>
          <p:nvPr/>
        </p:nvSpPr>
        <p:spPr>
          <a:xfrm>
            <a:off x="1043608" y="143527"/>
            <a:ext cx="4608512" cy="757130"/>
          </a:xfrm>
          <a:prstGeom prst="rect">
            <a:avLst/>
          </a:prstGeom>
        </p:spPr>
        <p:txBody>
          <a:bodyPr wrap="square">
            <a:spAutoFit/>
          </a:bodyPr>
          <a:lstStyle/>
          <a:p>
            <a:pPr>
              <a:lnSpc>
                <a:spcPct val="90000"/>
              </a:lnSpc>
            </a:pPr>
            <a:r>
              <a:rPr lang="es-MX" sz="1000" dirty="0" smtClean="0">
                <a:solidFill>
                  <a:schemeClr val="accent1"/>
                </a:solidFill>
                <a:latin typeface="Montserrat ExtraBold" panose="00000900000000000000" pitchFamily="50" charset="0"/>
                <a:ea typeface="Tahoma" pitchFamily="34" charset="0"/>
                <a:cs typeface="Tahoma" pitchFamily="34" charset="0"/>
              </a:rPr>
              <a:t>Cuadro No. </a:t>
            </a:r>
            <a:r>
              <a:rPr lang="es-MX" sz="1000" dirty="0">
                <a:solidFill>
                  <a:schemeClr val="accent1"/>
                </a:solidFill>
                <a:latin typeface="Montserrat ExtraBold" panose="00000900000000000000" pitchFamily="50" charset="0"/>
                <a:ea typeface="Tahoma" pitchFamily="34" charset="0"/>
                <a:cs typeface="Tahoma" pitchFamily="34" charset="0"/>
              </a:rPr>
              <a:t>5</a:t>
            </a:r>
            <a:endParaRPr lang="es-MX" sz="1000" dirty="0" smtClean="0">
              <a:solidFill>
                <a:schemeClr val="accent1"/>
              </a:solidFill>
              <a:latin typeface="Montserrat ExtraBold" panose="00000900000000000000" pitchFamily="50" charset="0"/>
              <a:ea typeface="Tahoma" pitchFamily="34" charset="0"/>
              <a:cs typeface="Tahoma" pitchFamily="34" charset="0"/>
            </a:endParaRPr>
          </a:p>
          <a:p>
            <a:pPr>
              <a:lnSpc>
                <a:spcPct val="90000"/>
              </a:lnSpc>
            </a:pPr>
            <a:r>
              <a:rPr lang="es-MX" sz="1000" b="1" dirty="0" smtClean="0">
                <a:latin typeface="Montserrat Medium" panose="00000600000000000000" pitchFamily="50" charset="0"/>
                <a:ea typeface="Tahoma" pitchFamily="34" charset="0"/>
                <a:cs typeface="Tahoma" pitchFamily="34" charset="0"/>
              </a:rPr>
              <a:t>San </a:t>
            </a:r>
            <a:r>
              <a:rPr lang="es-MX" sz="1000" b="1" dirty="0">
                <a:latin typeface="Montserrat Medium" panose="00000600000000000000" pitchFamily="50" charset="0"/>
                <a:ea typeface="Tahoma" pitchFamily="34" charset="0"/>
                <a:cs typeface="Tahoma" pitchFamily="34" charset="0"/>
              </a:rPr>
              <a:t>Luis Potosí</a:t>
            </a:r>
          </a:p>
          <a:p>
            <a:pPr>
              <a:lnSpc>
                <a:spcPct val="90000"/>
              </a:lnSpc>
            </a:pPr>
            <a:r>
              <a:rPr lang="es-MX" sz="1000" b="1" dirty="0">
                <a:latin typeface="Montserrat Medium" panose="00000600000000000000" pitchFamily="50" charset="0"/>
                <a:ea typeface="Tahoma" pitchFamily="34" charset="0"/>
                <a:cs typeface="Tahoma" pitchFamily="34" charset="0"/>
              </a:rPr>
              <a:t>Trabajadores asegurados en el IMSS, según región </a:t>
            </a:r>
            <a:r>
              <a:rPr lang="es-MX" sz="1000" b="1" baseline="30000" dirty="0">
                <a:latin typeface="Montserrat Medium" panose="00000600000000000000" pitchFamily="50" charset="0"/>
                <a:ea typeface="Tahoma" pitchFamily="34" charset="0"/>
                <a:cs typeface="Tahoma" pitchFamily="34" charset="0"/>
              </a:rPr>
              <a:t>1_/</a:t>
            </a:r>
          </a:p>
          <a:p>
            <a:pPr>
              <a:lnSpc>
                <a:spcPct val="90000"/>
              </a:lnSpc>
            </a:pPr>
            <a:r>
              <a:rPr lang="es-MX" sz="1000" b="1" dirty="0">
                <a:latin typeface="Montserrat Medium" panose="00000600000000000000" pitchFamily="50" charset="0"/>
                <a:ea typeface="Tahoma" pitchFamily="34" charset="0"/>
                <a:cs typeface="Tahoma" pitchFamily="34" charset="0"/>
              </a:rPr>
              <a:t>Septiembre 2021 – </a:t>
            </a:r>
            <a:r>
              <a:rPr lang="es-MX" sz="1000" b="1" dirty="0" smtClean="0">
                <a:latin typeface="Montserrat Medium" panose="00000600000000000000" pitchFamily="50" charset="0"/>
                <a:ea typeface="Tahoma" pitchFamily="34" charset="0"/>
                <a:cs typeface="Tahoma" pitchFamily="34" charset="0"/>
              </a:rPr>
              <a:t>Enero 2026</a:t>
            </a:r>
            <a:endParaRPr lang="es-MX" sz="1000" b="1" dirty="0">
              <a:latin typeface="Montserrat Medium" panose="00000600000000000000" pitchFamily="50" charset="0"/>
              <a:ea typeface="Tahoma" pitchFamily="34" charset="0"/>
              <a:cs typeface="Tahoma" pitchFamily="34" charset="0"/>
            </a:endParaRPr>
          </a:p>
          <a:p>
            <a:pPr>
              <a:lnSpc>
                <a:spcPct val="90000"/>
              </a:lnSpc>
            </a:pPr>
            <a:r>
              <a:rPr lang="es-MX" sz="800" dirty="0" smtClean="0">
                <a:latin typeface="Montserrat" panose="00000500000000000000" pitchFamily="2" charset="0"/>
                <a:ea typeface="Tahoma" pitchFamily="34" charset="0"/>
                <a:cs typeface="Tahoma" pitchFamily="34" charset="0"/>
              </a:rPr>
              <a:t>(Personas)</a:t>
            </a:r>
            <a:endParaRPr lang="es-MX" sz="800" dirty="0">
              <a:latin typeface="Montserrat" panose="00000500000000000000" pitchFamily="2" charset="0"/>
              <a:ea typeface="Tahoma" pitchFamily="34" charset="0"/>
              <a:cs typeface="Tahoma" pitchFamily="34" charset="0"/>
            </a:endParaRPr>
          </a:p>
        </p:txBody>
      </p:sp>
      <p:grpSp>
        <p:nvGrpSpPr>
          <p:cNvPr id="25" name="Grupo 24"/>
          <p:cNvGrpSpPr/>
          <p:nvPr/>
        </p:nvGrpSpPr>
        <p:grpSpPr>
          <a:xfrm>
            <a:off x="931306" y="931706"/>
            <a:ext cx="4752000" cy="72001"/>
            <a:chOff x="279184" y="746170"/>
            <a:chExt cx="4752000" cy="72001"/>
          </a:xfrm>
        </p:grpSpPr>
        <p:cxnSp>
          <p:nvCxnSpPr>
            <p:cNvPr id="26" name="Conector recto 25"/>
            <p:cNvCxnSpPr/>
            <p:nvPr/>
          </p:nvCxnSpPr>
          <p:spPr>
            <a:xfrm>
              <a:off x="279184" y="746170"/>
              <a:ext cx="4752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7" name="Rectángulo 26"/>
            <p:cNvSpPr/>
            <p:nvPr/>
          </p:nvSpPr>
          <p:spPr>
            <a:xfrm>
              <a:off x="279184" y="746171"/>
              <a:ext cx="2610000" cy="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sp>
        <p:nvSpPr>
          <p:cNvPr id="33" name="CuadroTexto 32"/>
          <p:cNvSpPr txBox="1"/>
          <p:nvPr/>
        </p:nvSpPr>
        <p:spPr>
          <a:xfrm>
            <a:off x="8630086" y="6406015"/>
            <a:ext cx="252000" cy="246221"/>
          </a:xfrm>
          <a:prstGeom prst="rect">
            <a:avLst/>
          </a:prstGeom>
          <a:noFill/>
        </p:spPr>
        <p:txBody>
          <a:bodyPr wrap="square" lIns="0" rIns="0" rtlCol="0">
            <a:spAutoFit/>
          </a:bodyPr>
          <a:lstStyle/>
          <a:p>
            <a:pPr algn="ctr"/>
            <a:r>
              <a:rPr lang="es-MX" sz="1000" dirty="0" smtClean="0">
                <a:solidFill>
                  <a:schemeClr val="bg1"/>
                </a:solidFill>
                <a:latin typeface="Montserrat ExtraLight" panose="00000300000000000000" pitchFamily="50" charset="0"/>
              </a:rPr>
              <a:t>13</a:t>
            </a:r>
            <a:endParaRPr lang="es-MX" sz="1000" dirty="0">
              <a:solidFill>
                <a:schemeClr val="bg1"/>
              </a:solidFill>
              <a:latin typeface="Montserrat ExtraLight" panose="00000300000000000000" pitchFamily="50" charset="0"/>
            </a:endParaRPr>
          </a:p>
        </p:txBody>
      </p:sp>
      <p:sp>
        <p:nvSpPr>
          <p:cNvPr id="14" name="Triángulo isósceles 13"/>
          <p:cNvSpPr/>
          <p:nvPr/>
        </p:nvSpPr>
        <p:spPr>
          <a:xfrm flipV="1">
            <a:off x="1270135" y="2608571"/>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5" name="Triángulo isósceles 14"/>
          <p:cNvSpPr/>
          <p:nvPr/>
        </p:nvSpPr>
        <p:spPr>
          <a:xfrm flipV="1">
            <a:off x="2555776" y="2602356"/>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6" name="Triángulo isósceles 15"/>
          <p:cNvSpPr/>
          <p:nvPr/>
        </p:nvSpPr>
        <p:spPr>
          <a:xfrm flipV="1">
            <a:off x="3245671" y="2597543"/>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7" name="Triángulo isósceles 16"/>
          <p:cNvSpPr/>
          <p:nvPr/>
        </p:nvSpPr>
        <p:spPr>
          <a:xfrm flipV="1">
            <a:off x="3944895" y="2597543"/>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8" name="Triángulo isósceles 17"/>
          <p:cNvSpPr/>
          <p:nvPr/>
        </p:nvSpPr>
        <p:spPr>
          <a:xfrm flipV="1">
            <a:off x="4644119" y="2597543"/>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9" name="Triángulo isósceles 18"/>
          <p:cNvSpPr/>
          <p:nvPr/>
        </p:nvSpPr>
        <p:spPr>
          <a:xfrm flipV="1">
            <a:off x="5387793" y="2597543"/>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Triángulo isósceles 19"/>
          <p:cNvSpPr/>
          <p:nvPr/>
        </p:nvSpPr>
        <p:spPr>
          <a:xfrm flipV="1">
            <a:off x="6007121" y="2597543"/>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1" name="Triángulo isósceles 20"/>
          <p:cNvSpPr/>
          <p:nvPr/>
        </p:nvSpPr>
        <p:spPr>
          <a:xfrm flipV="1">
            <a:off x="6626449" y="2597543"/>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Triángulo isósceles 21"/>
          <p:cNvSpPr/>
          <p:nvPr/>
        </p:nvSpPr>
        <p:spPr>
          <a:xfrm flipV="1">
            <a:off x="7245777" y="2597543"/>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3" name="Triángulo isósceles 22"/>
          <p:cNvSpPr/>
          <p:nvPr/>
        </p:nvSpPr>
        <p:spPr>
          <a:xfrm flipV="1">
            <a:off x="7862525" y="2602356"/>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4" name="Triángulo isósceles 23"/>
          <p:cNvSpPr/>
          <p:nvPr/>
        </p:nvSpPr>
        <p:spPr>
          <a:xfrm flipV="1">
            <a:off x="8498075" y="2596250"/>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29810286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Pentágono 60"/>
          <p:cNvSpPr/>
          <p:nvPr/>
        </p:nvSpPr>
        <p:spPr>
          <a:xfrm rot="16200000" flipH="1" flipV="1">
            <a:off x="1695010" y="2193997"/>
            <a:ext cx="329792" cy="648072"/>
          </a:xfrm>
          <a:prstGeom prst="homePlate">
            <a:avLst>
              <a:gd name="adj" fmla="val 2909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71" name="Arco de bloque 170"/>
          <p:cNvSpPr/>
          <p:nvPr/>
        </p:nvSpPr>
        <p:spPr>
          <a:xfrm>
            <a:off x="5050442" y="2396571"/>
            <a:ext cx="3640580" cy="3297820"/>
          </a:xfrm>
          <a:prstGeom prst="blockArc">
            <a:avLst>
              <a:gd name="adj1" fmla="val 10732130"/>
              <a:gd name="adj2" fmla="val 11794"/>
              <a:gd name="adj3" fmla="val 33499"/>
            </a:avLst>
          </a:prstGeom>
          <a:noFill/>
          <a:ln w="3175"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solidFill>
                <a:schemeClr val="tx1"/>
              </a:solidFill>
            </a:endParaRPr>
          </a:p>
        </p:txBody>
      </p:sp>
      <p:graphicFrame>
        <p:nvGraphicFramePr>
          <p:cNvPr id="45" name="Tabla 44"/>
          <p:cNvGraphicFramePr>
            <a:graphicFrameLocks noGrp="1"/>
          </p:cNvGraphicFramePr>
          <p:nvPr>
            <p:extLst>
              <p:ext uri="{D42A27DB-BD31-4B8C-83A1-F6EECF244321}">
                <p14:modId xmlns:p14="http://schemas.microsoft.com/office/powerpoint/2010/main" val="4032070649"/>
              </p:ext>
            </p:extLst>
          </p:nvPr>
        </p:nvGraphicFramePr>
        <p:xfrm>
          <a:off x="541470" y="5064220"/>
          <a:ext cx="3526476" cy="191608"/>
        </p:xfrm>
        <a:graphic>
          <a:graphicData uri="http://schemas.openxmlformats.org/drawingml/2006/table">
            <a:tbl>
              <a:tblPr firstRow="1" bandRow="1">
                <a:tableStyleId>{5C22544A-7EE6-4342-B048-85BDC9FD1C3A}</a:tableStyleId>
              </a:tblPr>
              <a:tblGrid>
                <a:gridCol w="881619"/>
                <a:gridCol w="881619"/>
                <a:gridCol w="881619"/>
                <a:gridCol w="881619"/>
              </a:tblGrid>
              <a:tr h="191608">
                <a:tc>
                  <a:txBody>
                    <a:bodyPr/>
                    <a:lstStyle/>
                    <a:p>
                      <a:endParaRPr lang="es-MX" sz="200" dirty="0"/>
                    </a:p>
                  </a:txBody>
                  <a:tcPr/>
                </a:tc>
                <a:tc>
                  <a:txBody>
                    <a:bodyPr/>
                    <a:lstStyle/>
                    <a:p>
                      <a:endParaRPr lang="es-MX" sz="200" dirty="0"/>
                    </a:p>
                  </a:txBody>
                  <a:tcPr>
                    <a:solidFill>
                      <a:schemeClr val="accent4"/>
                    </a:solidFill>
                  </a:tcPr>
                </a:tc>
                <a:tc>
                  <a:txBody>
                    <a:bodyPr/>
                    <a:lstStyle/>
                    <a:p>
                      <a:endParaRPr lang="es-MX" sz="200" dirty="0"/>
                    </a:p>
                  </a:txBody>
                  <a:tcPr>
                    <a:solidFill>
                      <a:schemeClr val="bg2"/>
                    </a:solidFill>
                  </a:tcPr>
                </a:tc>
                <a:tc>
                  <a:txBody>
                    <a:bodyPr/>
                    <a:lstStyle/>
                    <a:p>
                      <a:endParaRPr lang="es-MX" sz="200" dirty="0"/>
                    </a:p>
                  </a:txBody>
                  <a:tcPr>
                    <a:solidFill>
                      <a:schemeClr val="tx2"/>
                    </a:solidFill>
                  </a:tcPr>
                </a:tc>
              </a:tr>
            </a:tbl>
          </a:graphicData>
        </a:graphic>
      </p:graphicFrame>
      <p:sp>
        <p:nvSpPr>
          <p:cNvPr id="142" name="Pentágono 141"/>
          <p:cNvSpPr/>
          <p:nvPr/>
        </p:nvSpPr>
        <p:spPr>
          <a:xfrm rot="5400000" flipH="1">
            <a:off x="3371685" y="1757883"/>
            <a:ext cx="522150" cy="648072"/>
          </a:xfrm>
          <a:prstGeom prst="homePlate">
            <a:avLst>
              <a:gd name="adj" fmla="val 2909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1" name="Pentágono 140"/>
          <p:cNvSpPr/>
          <p:nvPr/>
        </p:nvSpPr>
        <p:spPr>
          <a:xfrm rot="5400000" flipH="1">
            <a:off x="2614377" y="1882158"/>
            <a:ext cx="273600" cy="648072"/>
          </a:xfrm>
          <a:prstGeom prst="homePlate">
            <a:avLst>
              <a:gd name="adj" fmla="val 29096"/>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3" name="Pentágono 22"/>
          <p:cNvSpPr/>
          <p:nvPr/>
        </p:nvSpPr>
        <p:spPr>
          <a:xfrm rot="5400000">
            <a:off x="-187778" y="3197621"/>
            <a:ext cx="2337039" cy="648072"/>
          </a:xfrm>
          <a:prstGeom prst="homePlate">
            <a:avLst>
              <a:gd name="adj" fmla="val 2909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2" name="47 CuadroTexto">
            <a:extLst>
              <a:ext uri="{FF2B5EF4-FFF2-40B4-BE49-F238E27FC236}">
                <a16:creationId xmlns="" xmlns:a16="http://schemas.microsoft.com/office/drawing/2014/main" id="{026C70F4-0C32-4886-A0C5-215CECE7B032}"/>
              </a:ext>
            </a:extLst>
          </p:cNvPr>
          <p:cNvSpPr txBox="1"/>
          <p:nvPr/>
        </p:nvSpPr>
        <p:spPr>
          <a:xfrm>
            <a:off x="179512" y="5441833"/>
            <a:ext cx="4207835" cy="276999"/>
          </a:xfrm>
          <a:prstGeom prst="rect">
            <a:avLst/>
          </a:prstGeom>
          <a:noFill/>
        </p:spPr>
        <p:txBody>
          <a:bodyPr wrap="square" rtlCol="0">
            <a:spAutoFit/>
          </a:bodyPr>
          <a:lstStyle>
            <a:defPPr>
              <a:defRPr lang="es-MX"/>
            </a:defPPr>
            <a:lvl1pPr>
              <a:defRPr sz="800">
                <a:solidFill>
                  <a:srgbClr val="595959"/>
                </a:solidFill>
                <a:latin typeface="Helvetica" pitchFamily="34" charset="0"/>
                <a:ea typeface="Tahoma" pitchFamily="34" charset="0"/>
                <a:cs typeface="Tahoma" pitchFamily="34" charset="0"/>
              </a:defRPr>
            </a:lvl1pPr>
          </a:lstStyle>
          <a:p>
            <a:pPr algn="just"/>
            <a:r>
              <a:rPr lang="es-MX" sz="600" dirty="0">
                <a:solidFill>
                  <a:schemeClr val="tx1"/>
                </a:solidFill>
                <a:latin typeface="Montserrat Light" panose="00000400000000000000" pitchFamily="2" charset="0"/>
              </a:rPr>
              <a:t>Fuente: </a:t>
            </a:r>
            <a:r>
              <a:rPr lang="es-MX" sz="600" b="1" dirty="0">
                <a:solidFill>
                  <a:schemeClr val="tx1"/>
                </a:solidFill>
                <a:latin typeface="Montserrat Light" panose="00000400000000000000" pitchFamily="2" charset="0"/>
              </a:rPr>
              <a:t>Elaboración propia con base en datos del Instituto Mexicano del Seguro Social. </a:t>
            </a:r>
            <a:r>
              <a:rPr lang="es-MX" sz="600" dirty="0" smtClean="0">
                <a:solidFill>
                  <a:schemeClr val="tx1"/>
                </a:solidFill>
                <a:latin typeface="Montserrat Light" panose="00000400000000000000" pitchFamily="2" charset="0"/>
              </a:rPr>
              <a:t>Febrero de 2026.</a:t>
            </a:r>
            <a:endParaRPr lang="es-MX" sz="600" dirty="0">
              <a:solidFill>
                <a:schemeClr val="tx1"/>
              </a:solidFill>
              <a:latin typeface="Montserrat Light" panose="00000400000000000000" pitchFamily="2" charset="0"/>
            </a:endParaRPr>
          </a:p>
        </p:txBody>
      </p:sp>
      <p:sp>
        <p:nvSpPr>
          <p:cNvPr id="44" name="8 Rectángulo">
            <a:extLst>
              <a:ext uri="{FF2B5EF4-FFF2-40B4-BE49-F238E27FC236}">
                <a16:creationId xmlns="" xmlns:a16="http://schemas.microsoft.com/office/drawing/2014/main" id="{05CFEDCC-BB1E-42B9-8AD1-A272B979842B}"/>
              </a:ext>
            </a:extLst>
          </p:cNvPr>
          <p:cNvSpPr/>
          <p:nvPr/>
        </p:nvSpPr>
        <p:spPr>
          <a:xfrm>
            <a:off x="467544" y="251233"/>
            <a:ext cx="3928201" cy="701149"/>
          </a:xfrm>
          <a:prstGeom prst="rect">
            <a:avLst/>
          </a:prstGeom>
          <a:noFill/>
        </p:spPr>
        <p:txBody>
          <a:bodyPr wrap="square" tIns="18000" bIns="18000" anchor="ctr" anchorCtr="0">
            <a:spAutoFit/>
          </a:bodyPr>
          <a:lstStyle/>
          <a:p>
            <a:pPr>
              <a:lnSpc>
                <a:spcPct val="90000"/>
              </a:lnSpc>
            </a:pPr>
            <a:r>
              <a:rPr lang="es-MX" sz="1000" dirty="0" smtClean="0">
                <a:solidFill>
                  <a:schemeClr val="tx2"/>
                </a:solidFill>
                <a:latin typeface="Montserrat ExtraBold" panose="00000900000000000000" pitchFamily="50" charset="0"/>
                <a:ea typeface="Tahoma" pitchFamily="34" charset="0"/>
                <a:cs typeface="Tahoma" pitchFamily="34" charset="0"/>
              </a:rPr>
              <a:t>Gráfico No. 7</a:t>
            </a:r>
          </a:p>
          <a:p>
            <a:pPr>
              <a:lnSpc>
                <a:spcPct val="90000"/>
              </a:lnSpc>
            </a:pPr>
            <a:r>
              <a:rPr lang="es-MX" sz="1000" b="1" dirty="0" smtClean="0">
                <a:latin typeface="Montserrat Medium" panose="00000600000000000000" pitchFamily="50" charset="0"/>
                <a:ea typeface="Tahoma" pitchFamily="34" charset="0"/>
                <a:cs typeface="Tahoma" pitchFamily="34" charset="0"/>
              </a:rPr>
              <a:t>San </a:t>
            </a:r>
            <a:r>
              <a:rPr lang="es-MX" sz="1000" b="1" dirty="0">
                <a:latin typeface="Montserrat Medium" panose="00000600000000000000" pitchFamily="50" charset="0"/>
                <a:ea typeface="Tahoma" pitchFamily="34" charset="0"/>
                <a:cs typeface="Tahoma" pitchFamily="34" charset="0"/>
              </a:rPr>
              <a:t>Luis Potosí</a:t>
            </a:r>
          </a:p>
          <a:p>
            <a:pPr>
              <a:lnSpc>
                <a:spcPct val="90000"/>
              </a:lnSpc>
            </a:pPr>
            <a:r>
              <a:rPr lang="es-MX" sz="1000" b="1" dirty="0" smtClean="0">
                <a:latin typeface="Montserrat Medium" panose="00000600000000000000" pitchFamily="50" charset="0"/>
                <a:ea typeface="Tahoma" pitchFamily="34" charset="0"/>
                <a:cs typeface="Tahoma" pitchFamily="34" charset="0"/>
              </a:rPr>
              <a:t>Trabajadores </a:t>
            </a:r>
            <a:r>
              <a:rPr lang="es-MX" sz="1000" b="1" dirty="0">
                <a:latin typeface="Montserrat Medium" panose="00000600000000000000" pitchFamily="50" charset="0"/>
                <a:ea typeface="Tahoma" pitchFamily="34" charset="0"/>
                <a:cs typeface="Tahoma" pitchFamily="34" charset="0"/>
              </a:rPr>
              <a:t>asegurados del IMSS, según región</a:t>
            </a:r>
          </a:p>
          <a:p>
            <a:pPr>
              <a:lnSpc>
                <a:spcPct val="90000"/>
              </a:lnSpc>
            </a:pPr>
            <a:r>
              <a:rPr lang="es-MX" sz="1000" b="1" dirty="0" smtClean="0">
                <a:latin typeface="Montserrat Medium" panose="00000600000000000000" pitchFamily="50" charset="0"/>
                <a:ea typeface="Tahoma" pitchFamily="34" charset="0"/>
                <a:cs typeface="Tahoma" pitchFamily="34" charset="0"/>
              </a:rPr>
              <a:t>Enero 2025 </a:t>
            </a:r>
            <a:r>
              <a:rPr lang="es-MX" sz="1000" b="1" dirty="0">
                <a:latin typeface="Montserrat Medium" panose="00000600000000000000" pitchFamily="50" charset="0"/>
                <a:ea typeface="Tahoma" pitchFamily="34" charset="0"/>
                <a:cs typeface="Tahoma" pitchFamily="34" charset="0"/>
              </a:rPr>
              <a:t>– </a:t>
            </a:r>
            <a:r>
              <a:rPr lang="es-MX" sz="1000" b="1" dirty="0" smtClean="0">
                <a:latin typeface="Montserrat Medium" panose="00000600000000000000" pitchFamily="50" charset="0"/>
                <a:ea typeface="Tahoma" pitchFamily="34" charset="0"/>
                <a:cs typeface="Tahoma" pitchFamily="34" charset="0"/>
              </a:rPr>
              <a:t>Enero 2026</a:t>
            </a:r>
            <a:endParaRPr lang="es-MX" sz="1000" b="1" dirty="0">
              <a:latin typeface="Montserrat Medium" panose="00000600000000000000" pitchFamily="50" charset="0"/>
              <a:ea typeface="Tahoma" pitchFamily="34" charset="0"/>
              <a:cs typeface="Tahoma" pitchFamily="34" charset="0"/>
            </a:endParaRPr>
          </a:p>
          <a:p>
            <a:pPr>
              <a:lnSpc>
                <a:spcPct val="90000"/>
              </a:lnSpc>
            </a:pPr>
            <a:r>
              <a:rPr lang="es-MX" sz="800" dirty="0" smtClean="0">
                <a:latin typeface="Montserrat" panose="00000500000000000000" pitchFamily="2" charset="0"/>
                <a:ea typeface="Tahoma" pitchFamily="34" charset="0"/>
                <a:cs typeface="Tahoma" pitchFamily="34" charset="0"/>
              </a:rPr>
              <a:t>(Variación absoluta)</a:t>
            </a:r>
            <a:endParaRPr lang="es-MX" sz="800" dirty="0">
              <a:latin typeface="Montserrat" panose="00000500000000000000" pitchFamily="2" charset="0"/>
              <a:ea typeface="Tahoma" pitchFamily="34" charset="0"/>
              <a:cs typeface="Tahoma" pitchFamily="34" charset="0"/>
            </a:endParaRPr>
          </a:p>
        </p:txBody>
      </p:sp>
      <p:sp>
        <p:nvSpPr>
          <p:cNvPr id="105" name="8 Rectángulo">
            <a:extLst>
              <a:ext uri="{FF2B5EF4-FFF2-40B4-BE49-F238E27FC236}">
                <a16:creationId xmlns="" xmlns:a16="http://schemas.microsoft.com/office/drawing/2014/main" id="{05CFEDCC-BB1E-42B9-8AD1-A272B979842B}"/>
              </a:ext>
            </a:extLst>
          </p:cNvPr>
          <p:cNvSpPr/>
          <p:nvPr/>
        </p:nvSpPr>
        <p:spPr>
          <a:xfrm>
            <a:off x="5069651" y="233702"/>
            <a:ext cx="3560435" cy="701149"/>
          </a:xfrm>
          <a:prstGeom prst="rect">
            <a:avLst/>
          </a:prstGeom>
          <a:noFill/>
        </p:spPr>
        <p:txBody>
          <a:bodyPr wrap="square" tIns="18000" bIns="18000" anchor="ctr" anchorCtr="0">
            <a:spAutoFit/>
          </a:bodyPr>
          <a:lstStyle/>
          <a:p>
            <a:pPr>
              <a:lnSpc>
                <a:spcPct val="90000"/>
              </a:lnSpc>
            </a:pPr>
            <a:r>
              <a:rPr lang="es-MX" sz="1000" dirty="0" smtClean="0">
                <a:solidFill>
                  <a:schemeClr val="tx2"/>
                </a:solidFill>
                <a:latin typeface="Montserrat ExtraBold" panose="00000900000000000000" pitchFamily="50" charset="0"/>
                <a:ea typeface="Tahoma" pitchFamily="34" charset="0"/>
                <a:cs typeface="Tahoma" pitchFamily="34" charset="0"/>
              </a:rPr>
              <a:t>Gráfico No. 8</a:t>
            </a:r>
          </a:p>
          <a:p>
            <a:pPr>
              <a:lnSpc>
                <a:spcPct val="90000"/>
              </a:lnSpc>
            </a:pPr>
            <a:r>
              <a:rPr lang="es-MX" sz="1000" b="1" dirty="0" smtClean="0">
                <a:latin typeface="Montserrat Medium" panose="00000600000000000000" pitchFamily="50" charset="0"/>
                <a:ea typeface="Tahoma" pitchFamily="34" charset="0"/>
                <a:cs typeface="Tahoma" pitchFamily="34" charset="0"/>
              </a:rPr>
              <a:t>San </a:t>
            </a:r>
            <a:r>
              <a:rPr lang="es-MX" sz="1000" b="1" dirty="0">
                <a:latin typeface="Montserrat Medium" panose="00000600000000000000" pitchFamily="50" charset="0"/>
                <a:ea typeface="Tahoma" pitchFamily="34" charset="0"/>
                <a:cs typeface="Tahoma" pitchFamily="34" charset="0"/>
              </a:rPr>
              <a:t>Luis Potosí</a:t>
            </a:r>
          </a:p>
          <a:p>
            <a:pPr>
              <a:lnSpc>
                <a:spcPct val="90000"/>
              </a:lnSpc>
            </a:pPr>
            <a:r>
              <a:rPr lang="es-MX" sz="1000" b="1" dirty="0">
                <a:latin typeface="Montserrat Medium" panose="00000600000000000000" pitchFamily="50" charset="0"/>
                <a:ea typeface="Tahoma" pitchFamily="34" charset="0"/>
                <a:cs typeface="Tahoma" pitchFamily="34" charset="0"/>
              </a:rPr>
              <a:t>Trabajadores asegurados del IMSS, según región</a:t>
            </a:r>
          </a:p>
          <a:p>
            <a:pPr>
              <a:lnSpc>
                <a:spcPct val="90000"/>
              </a:lnSpc>
            </a:pPr>
            <a:r>
              <a:rPr lang="es-MX" sz="1000" b="1" dirty="0" smtClean="0">
                <a:latin typeface="Montserrat Medium" panose="00000600000000000000" pitchFamily="50" charset="0"/>
                <a:ea typeface="Tahoma" pitchFamily="34" charset="0"/>
                <a:cs typeface="Tahoma" pitchFamily="34" charset="0"/>
              </a:rPr>
              <a:t>Enero de 2026</a:t>
            </a:r>
            <a:endParaRPr lang="es-MX" sz="1000" b="1" dirty="0">
              <a:latin typeface="Montserrat Medium" panose="00000600000000000000" pitchFamily="50" charset="0"/>
              <a:ea typeface="Tahoma" pitchFamily="34" charset="0"/>
              <a:cs typeface="Tahoma" pitchFamily="34" charset="0"/>
            </a:endParaRPr>
          </a:p>
          <a:p>
            <a:pPr>
              <a:lnSpc>
                <a:spcPct val="90000"/>
              </a:lnSpc>
            </a:pPr>
            <a:r>
              <a:rPr lang="es-MX" sz="800" dirty="0" smtClean="0">
                <a:latin typeface="Montserrat" panose="00000500000000000000" pitchFamily="2" charset="0"/>
                <a:ea typeface="Tahoma" pitchFamily="34" charset="0"/>
                <a:cs typeface="Tahoma" pitchFamily="34" charset="0"/>
              </a:rPr>
              <a:t>(Participación)</a:t>
            </a:r>
            <a:endParaRPr lang="es-MX" sz="800" dirty="0">
              <a:latin typeface="Montserrat" panose="00000500000000000000" pitchFamily="2" charset="0"/>
              <a:ea typeface="Tahoma" pitchFamily="34" charset="0"/>
              <a:cs typeface="Tahoma" pitchFamily="34" charset="0"/>
            </a:endParaRPr>
          </a:p>
        </p:txBody>
      </p:sp>
      <p:graphicFrame>
        <p:nvGraphicFramePr>
          <p:cNvPr id="10" name="Gráfico 9"/>
          <p:cNvGraphicFramePr/>
          <p:nvPr>
            <p:extLst>
              <p:ext uri="{D42A27DB-BD31-4B8C-83A1-F6EECF244321}">
                <p14:modId xmlns:p14="http://schemas.microsoft.com/office/powerpoint/2010/main" val="1659381481"/>
              </p:ext>
            </p:extLst>
          </p:nvPr>
        </p:nvGraphicFramePr>
        <p:xfrm>
          <a:off x="5029825" y="2336066"/>
          <a:ext cx="3605296" cy="3853079"/>
        </p:xfrm>
        <a:graphic>
          <a:graphicData uri="http://schemas.openxmlformats.org/drawingml/2006/chart">
            <c:chart xmlns:c="http://schemas.openxmlformats.org/drawingml/2006/chart" xmlns:r="http://schemas.openxmlformats.org/officeDocument/2006/relationships" r:id="rId2"/>
          </a:graphicData>
        </a:graphic>
      </p:graphicFrame>
      <p:sp>
        <p:nvSpPr>
          <p:cNvPr id="144" name="72 CuadroTexto">
            <a:extLst>
              <a:ext uri="{FF2B5EF4-FFF2-40B4-BE49-F238E27FC236}">
                <a16:creationId xmlns="" xmlns:a16="http://schemas.microsoft.com/office/drawing/2014/main" id="{42556E04-D3EF-4D4B-82DB-A95CABB1E75A}"/>
              </a:ext>
            </a:extLst>
          </p:cNvPr>
          <p:cNvSpPr txBox="1"/>
          <p:nvPr/>
        </p:nvSpPr>
        <p:spPr>
          <a:xfrm>
            <a:off x="4764072" y="5805264"/>
            <a:ext cx="4379928" cy="184666"/>
          </a:xfrm>
          <a:prstGeom prst="rect">
            <a:avLst/>
          </a:prstGeom>
          <a:noFill/>
        </p:spPr>
        <p:txBody>
          <a:bodyPr wrap="square" rtlCol="0">
            <a:spAutoFit/>
          </a:bodyPr>
          <a:lstStyle>
            <a:defPPr>
              <a:defRPr lang="es-MX"/>
            </a:defPPr>
            <a:lvl1pPr algn="just">
              <a:defRPr sz="800">
                <a:solidFill>
                  <a:srgbClr val="595959"/>
                </a:solidFill>
                <a:latin typeface="Helvetica" pitchFamily="34" charset="0"/>
                <a:ea typeface="Tahoma" pitchFamily="34" charset="0"/>
                <a:cs typeface="Tahoma" pitchFamily="34" charset="0"/>
              </a:defRPr>
            </a:lvl1pPr>
          </a:lstStyle>
          <a:p>
            <a:r>
              <a:rPr lang="es-MX" sz="600" dirty="0" smtClean="0">
                <a:solidFill>
                  <a:schemeClr val="tx1"/>
                </a:solidFill>
                <a:latin typeface="Montserrat Light" panose="00000400000000000000" pitchFamily="2" charset="0"/>
              </a:rPr>
              <a:t>Fuente</a:t>
            </a:r>
            <a:r>
              <a:rPr lang="es-MX" sz="600" dirty="0">
                <a:solidFill>
                  <a:schemeClr val="tx1"/>
                </a:solidFill>
                <a:latin typeface="Montserrat Light" panose="00000400000000000000" pitchFamily="2" charset="0"/>
              </a:rPr>
              <a:t>: </a:t>
            </a:r>
            <a:r>
              <a:rPr lang="es-MX" sz="600" b="1" dirty="0">
                <a:solidFill>
                  <a:schemeClr val="tx1"/>
                </a:solidFill>
                <a:latin typeface="Montserrat Light" panose="00000400000000000000" pitchFamily="2" charset="0"/>
              </a:rPr>
              <a:t>Elaboración propia con base en datos del Instituto Mexicano del Seguro Social. </a:t>
            </a:r>
            <a:r>
              <a:rPr lang="es-MX" sz="600" dirty="0" smtClean="0">
                <a:solidFill>
                  <a:schemeClr val="tx1"/>
                </a:solidFill>
                <a:latin typeface="Montserrat Light" panose="00000400000000000000" pitchFamily="2" charset="0"/>
              </a:rPr>
              <a:t>Febrero de 2026.</a:t>
            </a:r>
            <a:endParaRPr lang="es-MX" sz="600" dirty="0">
              <a:solidFill>
                <a:schemeClr val="tx1"/>
              </a:solidFill>
              <a:latin typeface="Montserrat Light" panose="00000400000000000000" pitchFamily="2" charset="0"/>
            </a:endParaRPr>
          </a:p>
        </p:txBody>
      </p:sp>
      <p:grpSp>
        <p:nvGrpSpPr>
          <p:cNvPr id="83" name="Grupo 82"/>
          <p:cNvGrpSpPr/>
          <p:nvPr/>
        </p:nvGrpSpPr>
        <p:grpSpPr>
          <a:xfrm>
            <a:off x="313143" y="1014108"/>
            <a:ext cx="3636000" cy="72001"/>
            <a:chOff x="279184" y="746170"/>
            <a:chExt cx="3636000" cy="72001"/>
          </a:xfrm>
        </p:grpSpPr>
        <p:cxnSp>
          <p:nvCxnSpPr>
            <p:cNvPr id="84" name="Conector recto 83"/>
            <p:cNvCxnSpPr/>
            <p:nvPr/>
          </p:nvCxnSpPr>
          <p:spPr>
            <a:xfrm>
              <a:off x="279184" y="746170"/>
              <a:ext cx="3636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91" name="Rectángulo 90"/>
            <p:cNvSpPr/>
            <p:nvPr/>
          </p:nvSpPr>
          <p:spPr>
            <a:xfrm>
              <a:off x="279184" y="746171"/>
              <a:ext cx="2448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sp>
        <p:nvSpPr>
          <p:cNvPr id="139" name="CuadroTexto 138"/>
          <p:cNvSpPr txBox="1"/>
          <p:nvPr/>
        </p:nvSpPr>
        <p:spPr>
          <a:xfrm>
            <a:off x="8630086" y="6406015"/>
            <a:ext cx="252000" cy="246221"/>
          </a:xfrm>
          <a:prstGeom prst="rect">
            <a:avLst/>
          </a:prstGeom>
          <a:noFill/>
        </p:spPr>
        <p:txBody>
          <a:bodyPr wrap="square" lIns="0" rIns="0" rtlCol="0">
            <a:spAutoFit/>
          </a:bodyPr>
          <a:lstStyle/>
          <a:p>
            <a:pPr algn="ctr"/>
            <a:r>
              <a:rPr lang="es-MX" sz="1000" dirty="0" smtClean="0">
                <a:latin typeface="Montserrat ExtraLight" panose="00000300000000000000" pitchFamily="50" charset="0"/>
              </a:rPr>
              <a:t>14</a:t>
            </a:r>
            <a:endParaRPr lang="es-MX" sz="1000" dirty="0">
              <a:latin typeface="Montserrat ExtraLight" panose="00000300000000000000" pitchFamily="50" charset="0"/>
            </a:endParaRPr>
          </a:p>
        </p:txBody>
      </p:sp>
      <p:cxnSp>
        <p:nvCxnSpPr>
          <p:cNvPr id="27" name="Conector angular 26"/>
          <p:cNvCxnSpPr/>
          <p:nvPr/>
        </p:nvCxnSpPr>
        <p:spPr>
          <a:xfrm rot="16200000" flipH="1">
            <a:off x="944741" y="4663683"/>
            <a:ext cx="252000" cy="180000"/>
          </a:xfrm>
          <a:prstGeom prst="bentConnector3">
            <a:avLst>
              <a:gd name="adj1" fmla="val 99584"/>
            </a:avLst>
          </a:prstGeom>
          <a:ln>
            <a:prstDash val="sysDot"/>
            <a:tailEnd type="oval"/>
          </a:ln>
        </p:spPr>
        <p:style>
          <a:lnRef idx="1">
            <a:schemeClr val="accent1"/>
          </a:lnRef>
          <a:fillRef idx="0">
            <a:schemeClr val="accent1"/>
          </a:fillRef>
          <a:effectRef idx="0">
            <a:schemeClr val="accent1"/>
          </a:effectRef>
          <a:fontRef idx="minor">
            <a:schemeClr val="tx1"/>
          </a:fontRef>
        </p:style>
      </p:cxnSp>
      <p:cxnSp>
        <p:nvCxnSpPr>
          <p:cNvPr id="145" name="Conector angular 144"/>
          <p:cNvCxnSpPr/>
          <p:nvPr/>
        </p:nvCxnSpPr>
        <p:spPr>
          <a:xfrm rot="16200000" flipH="1">
            <a:off x="1837706" y="2722924"/>
            <a:ext cx="252000" cy="180000"/>
          </a:xfrm>
          <a:prstGeom prst="bentConnector3">
            <a:avLst>
              <a:gd name="adj1" fmla="val 99584"/>
            </a:avLst>
          </a:prstGeom>
          <a:ln>
            <a:solidFill>
              <a:schemeClr val="accent4"/>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146" name="Conector angular 145"/>
          <p:cNvCxnSpPr/>
          <p:nvPr/>
        </p:nvCxnSpPr>
        <p:spPr>
          <a:xfrm rot="16200000" flipV="1">
            <a:off x="2536590" y="1851851"/>
            <a:ext cx="252000" cy="180000"/>
          </a:xfrm>
          <a:prstGeom prst="bentConnector3">
            <a:avLst>
              <a:gd name="adj1" fmla="val 99584"/>
            </a:avLst>
          </a:prstGeom>
          <a:ln>
            <a:solidFill>
              <a:schemeClr val="bg2"/>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147" name="Conector angular 146"/>
          <p:cNvCxnSpPr/>
          <p:nvPr/>
        </p:nvCxnSpPr>
        <p:spPr>
          <a:xfrm rot="16200000" flipV="1">
            <a:off x="3417490" y="1610145"/>
            <a:ext cx="252000" cy="180000"/>
          </a:xfrm>
          <a:prstGeom prst="bentConnector3">
            <a:avLst>
              <a:gd name="adj1" fmla="val 99584"/>
            </a:avLst>
          </a:prstGeom>
          <a:ln>
            <a:solidFill>
              <a:schemeClr val="tx2"/>
            </a:solidFill>
            <a:prstDash val="sysDot"/>
            <a:tailEnd type="oval"/>
          </a:ln>
        </p:spPr>
        <p:style>
          <a:lnRef idx="1">
            <a:schemeClr val="accent1"/>
          </a:lnRef>
          <a:fillRef idx="0">
            <a:schemeClr val="accent1"/>
          </a:fillRef>
          <a:effectRef idx="0">
            <a:schemeClr val="accent1"/>
          </a:effectRef>
          <a:fontRef idx="minor">
            <a:schemeClr val="tx1"/>
          </a:fontRef>
        </p:style>
      </p:cxnSp>
      <p:graphicFrame>
        <p:nvGraphicFramePr>
          <p:cNvPr id="7" name="Gráfico 6"/>
          <p:cNvGraphicFramePr/>
          <p:nvPr>
            <p:extLst>
              <p:ext uri="{D42A27DB-BD31-4B8C-83A1-F6EECF244321}">
                <p14:modId xmlns:p14="http://schemas.microsoft.com/office/powerpoint/2010/main" val="3232897592"/>
              </p:ext>
            </p:extLst>
          </p:nvPr>
        </p:nvGraphicFramePr>
        <p:xfrm>
          <a:off x="250306" y="1268760"/>
          <a:ext cx="4177122" cy="4104456"/>
        </p:xfrm>
        <a:graphic>
          <a:graphicData uri="http://schemas.openxmlformats.org/drawingml/2006/chart">
            <c:chart xmlns:c="http://schemas.openxmlformats.org/drawingml/2006/chart" xmlns:r="http://schemas.openxmlformats.org/officeDocument/2006/relationships" r:id="rId3"/>
          </a:graphicData>
        </a:graphic>
      </p:graphicFrame>
      <p:sp>
        <p:nvSpPr>
          <p:cNvPr id="32" name="Elipse 31"/>
          <p:cNvSpPr/>
          <p:nvPr/>
        </p:nvSpPr>
        <p:spPr>
          <a:xfrm>
            <a:off x="1218794" y="4683567"/>
            <a:ext cx="360000" cy="360000"/>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8" name="Elipse 147"/>
          <p:cNvSpPr/>
          <p:nvPr/>
        </p:nvSpPr>
        <p:spPr>
          <a:xfrm>
            <a:off x="2113338" y="2752841"/>
            <a:ext cx="360000" cy="360000"/>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9" name="Elipse 148"/>
          <p:cNvSpPr/>
          <p:nvPr/>
        </p:nvSpPr>
        <p:spPr>
          <a:xfrm>
            <a:off x="2149743" y="1637346"/>
            <a:ext cx="360000" cy="360000"/>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50" name="Elipse 149"/>
          <p:cNvSpPr/>
          <p:nvPr/>
        </p:nvSpPr>
        <p:spPr>
          <a:xfrm>
            <a:off x="3022977" y="1386611"/>
            <a:ext cx="360000" cy="360000"/>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36" name="Imagen 35"/>
          <p:cNvPicPr>
            <a:picLocks noChangeAspect="1"/>
          </p:cNvPicPr>
          <p:nvPr/>
        </p:nvPicPr>
        <p:blipFill>
          <a:blip r:embed="rId4"/>
          <a:stretch>
            <a:fillRect/>
          </a:stretch>
        </p:blipFill>
        <p:spPr>
          <a:xfrm>
            <a:off x="1244510" y="4738588"/>
            <a:ext cx="292633" cy="249958"/>
          </a:xfrm>
          <a:prstGeom prst="rect">
            <a:avLst/>
          </a:prstGeom>
        </p:spPr>
      </p:pic>
      <p:pic>
        <p:nvPicPr>
          <p:cNvPr id="38" name="Imagen 37"/>
          <p:cNvPicPr>
            <a:picLocks noChangeAspect="1"/>
          </p:cNvPicPr>
          <p:nvPr/>
        </p:nvPicPr>
        <p:blipFill>
          <a:blip r:embed="rId5"/>
          <a:stretch>
            <a:fillRect/>
          </a:stretch>
        </p:blipFill>
        <p:spPr>
          <a:xfrm>
            <a:off x="2149743" y="2788606"/>
            <a:ext cx="266971" cy="272775"/>
          </a:xfrm>
          <a:prstGeom prst="rect">
            <a:avLst/>
          </a:prstGeom>
        </p:spPr>
      </p:pic>
      <p:pic>
        <p:nvPicPr>
          <p:cNvPr id="42" name="Imagen 41"/>
          <p:cNvPicPr>
            <a:picLocks noChangeAspect="1"/>
          </p:cNvPicPr>
          <p:nvPr/>
        </p:nvPicPr>
        <p:blipFill>
          <a:blip r:embed="rId6"/>
          <a:stretch>
            <a:fillRect/>
          </a:stretch>
        </p:blipFill>
        <p:spPr>
          <a:xfrm>
            <a:off x="2184045" y="1662058"/>
            <a:ext cx="280440" cy="286537"/>
          </a:xfrm>
          <a:prstGeom prst="rect">
            <a:avLst/>
          </a:prstGeom>
        </p:spPr>
      </p:pic>
      <p:pic>
        <p:nvPicPr>
          <p:cNvPr id="43" name="Imagen 42"/>
          <p:cNvPicPr>
            <a:picLocks noChangeAspect="1"/>
          </p:cNvPicPr>
          <p:nvPr/>
        </p:nvPicPr>
        <p:blipFill>
          <a:blip r:embed="rId7"/>
          <a:stretch>
            <a:fillRect/>
          </a:stretch>
        </p:blipFill>
        <p:spPr>
          <a:xfrm>
            <a:off x="3099336" y="1423342"/>
            <a:ext cx="207282" cy="286537"/>
          </a:xfrm>
          <a:prstGeom prst="rect">
            <a:avLst/>
          </a:prstGeom>
        </p:spPr>
      </p:pic>
      <p:grpSp>
        <p:nvGrpSpPr>
          <p:cNvPr id="154" name="Grupo 153"/>
          <p:cNvGrpSpPr/>
          <p:nvPr/>
        </p:nvGrpSpPr>
        <p:grpSpPr>
          <a:xfrm>
            <a:off x="4948392" y="976116"/>
            <a:ext cx="3636000" cy="72001"/>
            <a:chOff x="279184" y="746170"/>
            <a:chExt cx="3636000" cy="72001"/>
          </a:xfrm>
        </p:grpSpPr>
        <p:cxnSp>
          <p:nvCxnSpPr>
            <p:cNvPr id="156" name="Conector recto 155"/>
            <p:cNvCxnSpPr/>
            <p:nvPr/>
          </p:nvCxnSpPr>
          <p:spPr>
            <a:xfrm>
              <a:off x="279184" y="746170"/>
              <a:ext cx="3636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57" name="Rectángulo 156"/>
            <p:cNvSpPr/>
            <p:nvPr/>
          </p:nvSpPr>
          <p:spPr>
            <a:xfrm>
              <a:off x="279184" y="746171"/>
              <a:ext cx="2448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pic>
        <p:nvPicPr>
          <p:cNvPr id="46" name="Imagen 4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78107" y="3723220"/>
            <a:ext cx="1984574" cy="1774502"/>
          </a:xfrm>
          <a:prstGeom prst="rect">
            <a:avLst/>
          </a:prstGeom>
        </p:spPr>
      </p:pic>
      <p:sp>
        <p:nvSpPr>
          <p:cNvPr id="159" name="CuadroTexto 158"/>
          <p:cNvSpPr txBox="1"/>
          <p:nvPr/>
        </p:nvSpPr>
        <p:spPr>
          <a:xfrm>
            <a:off x="7053884" y="1494019"/>
            <a:ext cx="726412" cy="246221"/>
          </a:xfrm>
          <a:prstGeom prst="rect">
            <a:avLst/>
          </a:prstGeom>
          <a:noFill/>
        </p:spPr>
        <p:txBody>
          <a:bodyPr wrap="square" rtlCol="0">
            <a:spAutoFit/>
          </a:bodyPr>
          <a:lstStyle/>
          <a:p>
            <a:pPr algn="ctr"/>
            <a:r>
              <a:rPr lang="es-MX" sz="1000" b="1" dirty="0" smtClean="0">
                <a:solidFill>
                  <a:schemeClr val="accent4"/>
                </a:solidFill>
                <a:latin typeface="Montserrat Medium" panose="00000600000000000000" pitchFamily="50" charset="0"/>
              </a:rPr>
              <a:t>Media</a:t>
            </a:r>
            <a:endParaRPr lang="es-MX" sz="1000" b="1" dirty="0">
              <a:solidFill>
                <a:schemeClr val="accent4"/>
              </a:solidFill>
              <a:latin typeface="Montserrat Medium" panose="00000600000000000000" pitchFamily="50" charset="0"/>
            </a:endParaRPr>
          </a:p>
        </p:txBody>
      </p:sp>
      <p:sp>
        <p:nvSpPr>
          <p:cNvPr id="160" name="CuadroTexto 159"/>
          <p:cNvSpPr txBox="1"/>
          <p:nvPr/>
        </p:nvSpPr>
        <p:spPr>
          <a:xfrm>
            <a:off x="7911692" y="1491301"/>
            <a:ext cx="895140" cy="246221"/>
          </a:xfrm>
          <a:prstGeom prst="rect">
            <a:avLst/>
          </a:prstGeom>
          <a:noFill/>
        </p:spPr>
        <p:txBody>
          <a:bodyPr wrap="square" rtlCol="0">
            <a:spAutoFit/>
          </a:bodyPr>
          <a:lstStyle/>
          <a:p>
            <a:pPr algn="ctr"/>
            <a:r>
              <a:rPr lang="es-MX" sz="1000" b="1" dirty="0" smtClean="0">
                <a:solidFill>
                  <a:schemeClr val="tx2"/>
                </a:solidFill>
                <a:latin typeface="Montserrat Medium" panose="00000600000000000000" pitchFamily="50" charset="0"/>
              </a:rPr>
              <a:t>Huasteca</a:t>
            </a:r>
            <a:endParaRPr lang="es-MX" sz="1000" b="1" dirty="0">
              <a:solidFill>
                <a:schemeClr val="tx2"/>
              </a:solidFill>
              <a:latin typeface="Montserrat Medium" panose="00000600000000000000" pitchFamily="50" charset="0"/>
            </a:endParaRPr>
          </a:p>
        </p:txBody>
      </p:sp>
      <p:sp>
        <p:nvSpPr>
          <p:cNvPr id="80" name="Rectángulo redondeado 79"/>
          <p:cNvSpPr/>
          <p:nvPr/>
        </p:nvSpPr>
        <p:spPr>
          <a:xfrm>
            <a:off x="5082211" y="1706947"/>
            <a:ext cx="726009" cy="455173"/>
          </a:xfrm>
          <a:prstGeom prst="round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b="1" dirty="0" smtClean="0">
                <a:solidFill>
                  <a:schemeClr val="bg2"/>
                </a:solidFill>
                <a:latin typeface="Montserrat Medium" panose="00000600000000000000" pitchFamily="50" charset="0"/>
              </a:rPr>
              <a:t>6%</a:t>
            </a:r>
            <a:endParaRPr lang="es-MX" sz="1000" b="1" dirty="0">
              <a:solidFill>
                <a:schemeClr val="bg2"/>
              </a:solidFill>
              <a:latin typeface="Montserrat Medium" panose="00000600000000000000" pitchFamily="50" charset="0"/>
            </a:endParaRPr>
          </a:p>
        </p:txBody>
      </p:sp>
      <p:cxnSp>
        <p:nvCxnSpPr>
          <p:cNvPr id="169" name="Conector angular 168"/>
          <p:cNvCxnSpPr>
            <a:stCxn id="80" idx="1"/>
            <a:endCxn id="179" idx="2"/>
          </p:cNvCxnSpPr>
          <p:nvPr/>
        </p:nvCxnSpPr>
        <p:spPr>
          <a:xfrm rot="10800000" flipV="1">
            <a:off x="4953557" y="1934533"/>
            <a:ext cx="128655" cy="2134151"/>
          </a:xfrm>
          <a:prstGeom prst="bentConnector3">
            <a:avLst>
              <a:gd name="adj1" fmla="val 277685"/>
            </a:avLst>
          </a:prstGeom>
          <a:ln w="3175">
            <a:solidFill>
              <a:schemeClr val="bg2"/>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173" name="Rectángulo redondeado 172"/>
          <p:cNvSpPr/>
          <p:nvPr/>
        </p:nvSpPr>
        <p:spPr>
          <a:xfrm>
            <a:off x="6053560" y="1706947"/>
            <a:ext cx="726009" cy="455173"/>
          </a:xfrm>
          <a:prstGeom prst="round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b="1" dirty="0" smtClean="0">
                <a:solidFill>
                  <a:schemeClr val="accent1"/>
                </a:solidFill>
                <a:latin typeface="Montserrat Medium" panose="00000600000000000000" pitchFamily="50" charset="0"/>
              </a:rPr>
              <a:t>81%</a:t>
            </a:r>
            <a:endParaRPr lang="es-MX" sz="1000" b="1" dirty="0">
              <a:solidFill>
                <a:schemeClr val="accent1"/>
              </a:solidFill>
              <a:latin typeface="Montserrat Medium" panose="00000600000000000000" pitchFamily="50" charset="0"/>
            </a:endParaRPr>
          </a:p>
        </p:txBody>
      </p:sp>
      <p:sp>
        <p:nvSpPr>
          <p:cNvPr id="174" name="Rectángulo redondeado 173"/>
          <p:cNvSpPr/>
          <p:nvPr/>
        </p:nvSpPr>
        <p:spPr>
          <a:xfrm>
            <a:off x="7024909" y="1705676"/>
            <a:ext cx="726009" cy="455173"/>
          </a:xfrm>
          <a:prstGeom prst="roundRect">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b="1" dirty="0" smtClean="0">
                <a:solidFill>
                  <a:schemeClr val="accent4"/>
                </a:solidFill>
                <a:latin typeface="Montserrat Medium" panose="00000600000000000000" pitchFamily="50" charset="0"/>
              </a:rPr>
              <a:t>3%</a:t>
            </a:r>
            <a:endParaRPr lang="es-MX" sz="1000" b="1" dirty="0">
              <a:solidFill>
                <a:schemeClr val="accent4"/>
              </a:solidFill>
              <a:latin typeface="Montserrat Medium" panose="00000600000000000000" pitchFamily="50" charset="0"/>
            </a:endParaRPr>
          </a:p>
        </p:txBody>
      </p:sp>
      <p:sp>
        <p:nvSpPr>
          <p:cNvPr id="175" name="Rectángulo redondeado 174"/>
          <p:cNvSpPr/>
          <p:nvPr/>
        </p:nvSpPr>
        <p:spPr>
          <a:xfrm>
            <a:off x="7996258" y="1712923"/>
            <a:ext cx="726009" cy="455173"/>
          </a:xfrm>
          <a:prstGeom prst="round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b="1" dirty="0" smtClean="0">
                <a:solidFill>
                  <a:schemeClr val="tx2"/>
                </a:solidFill>
                <a:latin typeface="Montserrat Medium" panose="00000600000000000000" pitchFamily="50" charset="0"/>
              </a:rPr>
              <a:t>10%</a:t>
            </a:r>
            <a:endParaRPr lang="es-MX" sz="1000" b="1" dirty="0">
              <a:solidFill>
                <a:schemeClr val="tx2"/>
              </a:solidFill>
              <a:latin typeface="Montserrat Medium" panose="00000600000000000000" pitchFamily="50" charset="0"/>
            </a:endParaRPr>
          </a:p>
        </p:txBody>
      </p:sp>
      <p:grpSp>
        <p:nvGrpSpPr>
          <p:cNvPr id="181" name="Grupo 180"/>
          <p:cNvGrpSpPr/>
          <p:nvPr/>
        </p:nvGrpSpPr>
        <p:grpSpPr>
          <a:xfrm>
            <a:off x="4953556" y="3978685"/>
            <a:ext cx="180000" cy="180000"/>
            <a:chOff x="8882086" y="2339147"/>
            <a:chExt cx="180000" cy="180000"/>
          </a:xfrm>
        </p:grpSpPr>
        <p:sp>
          <p:nvSpPr>
            <p:cNvPr id="179" name="Elipse 178"/>
            <p:cNvSpPr/>
            <p:nvPr/>
          </p:nvSpPr>
          <p:spPr>
            <a:xfrm>
              <a:off x="8882086" y="2339147"/>
              <a:ext cx="180000" cy="180000"/>
            </a:xfrm>
            <a:prstGeom prst="ellipse">
              <a:avLst/>
            </a:prstGeom>
            <a:solidFill>
              <a:schemeClr val="accent4">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80" name="Elipse 179"/>
            <p:cNvSpPr/>
            <p:nvPr/>
          </p:nvSpPr>
          <p:spPr>
            <a:xfrm>
              <a:off x="8935682" y="2393147"/>
              <a:ext cx="72000" cy="72000"/>
            </a:xfrm>
            <a:prstGeom prst="ellips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185" name="Grupo 184"/>
          <p:cNvGrpSpPr/>
          <p:nvPr/>
        </p:nvGrpSpPr>
        <p:grpSpPr>
          <a:xfrm>
            <a:off x="5963560" y="2473654"/>
            <a:ext cx="180000" cy="180000"/>
            <a:chOff x="8882086" y="2339147"/>
            <a:chExt cx="180000" cy="180000"/>
          </a:xfrm>
        </p:grpSpPr>
        <p:sp>
          <p:nvSpPr>
            <p:cNvPr id="186" name="Elipse 185"/>
            <p:cNvSpPr/>
            <p:nvPr/>
          </p:nvSpPr>
          <p:spPr>
            <a:xfrm>
              <a:off x="8882086" y="2339147"/>
              <a:ext cx="180000" cy="180000"/>
            </a:xfrm>
            <a:prstGeom prst="ellipse">
              <a:avLst/>
            </a:pr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87" name="Elipse 186"/>
            <p:cNvSpPr/>
            <p:nvPr/>
          </p:nvSpPr>
          <p:spPr>
            <a:xfrm>
              <a:off x="8935682" y="2393147"/>
              <a:ext cx="72000" cy="720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188" name="Grupo 187"/>
          <p:cNvGrpSpPr/>
          <p:nvPr/>
        </p:nvGrpSpPr>
        <p:grpSpPr>
          <a:xfrm>
            <a:off x="8540366" y="3493689"/>
            <a:ext cx="180000" cy="180000"/>
            <a:chOff x="8882086" y="2339147"/>
            <a:chExt cx="180000" cy="180000"/>
          </a:xfrm>
        </p:grpSpPr>
        <p:sp>
          <p:nvSpPr>
            <p:cNvPr id="189" name="Elipse 188"/>
            <p:cNvSpPr/>
            <p:nvPr/>
          </p:nvSpPr>
          <p:spPr>
            <a:xfrm>
              <a:off x="8882086" y="2339147"/>
              <a:ext cx="180000" cy="180000"/>
            </a:xfrm>
            <a:prstGeom prst="ellipse">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90" name="Elipse 189"/>
            <p:cNvSpPr/>
            <p:nvPr/>
          </p:nvSpPr>
          <p:spPr>
            <a:xfrm>
              <a:off x="8935682" y="2393147"/>
              <a:ext cx="72000" cy="72000"/>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grpSp>
        <p:nvGrpSpPr>
          <p:cNvPr id="191" name="Grupo 190"/>
          <p:cNvGrpSpPr/>
          <p:nvPr/>
        </p:nvGrpSpPr>
        <p:grpSpPr>
          <a:xfrm>
            <a:off x="8601022" y="3808090"/>
            <a:ext cx="180000" cy="180000"/>
            <a:chOff x="8882086" y="2339147"/>
            <a:chExt cx="180000" cy="180000"/>
          </a:xfrm>
        </p:grpSpPr>
        <p:sp>
          <p:nvSpPr>
            <p:cNvPr id="192" name="Elipse 191"/>
            <p:cNvSpPr/>
            <p:nvPr/>
          </p:nvSpPr>
          <p:spPr>
            <a:xfrm>
              <a:off x="8882086" y="2339147"/>
              <a:ext cx="180000" cy="180000"/>
            </a:xfrm>
            <a:prstGeom prst="ellipse">
              <a:avLst/>
            </a:prstGeom>
            <a:solidFill>
              <a:schemeClr val="accent4">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93" name="Elipse 192"/>
            <p:cNvSpPr/>
            <p:nvPr/>
          </p:nvSpPr>
          <p:spPr>
            <a:xfrm>
              <a:off x="8935682" y="2393147"/>
              <a:ext cx="72000" cy="72000"/>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cxnSp>
        <p:nvCxnSpPr>
          <p:cNvPr id="198" name="Conector angular 197"/>
          <p:cNvCxnSpPr>
            <a:stCxn id="173" idx="2"/>
            <a:endCxn id="186" idx="0"/>
          </p:cNvCxnSpPr>
          <p:nvPr/>
        </p:nvCxnSpPr>
        <p:spPr>
          <a:xfrm rot="5400000">
            <a:off x="6079296" y="2136385"/>
            <a:ext cx="311534" cy="363005"/>
          </a:xfrm>
          <a:prstGeom prst="bentConnector3">
            <a:avLst/>
          </a:prstGeom>
          <a:ln w="3175">
            <a:solidFill>
              <a:schemeClr val="accent1"/>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200" name="Conector angular 199"/>
          <p:cNvCxnSpPr>
            <a:stCxn id="174" idx="2"/>
            <a:endCxn id="189" idx="7"/>
          </p:cNvCxnSpPr>
          <p:nvPr/>
        </p:nvCxnSpPr>
        <p:spPr>
          <a:xfrm rot="16200000" flipH="1">
            <a:off x="7361360" y="2187403"/>
            <a:ext cx="1359200" cy="1306092"/>
          </a:xfrm>
          <a:prstGeom prst="bentConnector3">
            <a:avLst>
              <a:gd name="adj1" fmla="val 15967"/>
            </a:avLst>
          </a:prstGeom>
          <a:ln w="3175">
            <a:solidFill>
              <a:schemeClr val="accent4"/>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203" name="Conector angular 202"/>
          <p:cNvCxnSpPr>
            <a:stCxn id="175" idx="3"/>
            <a:endCxn id="192" idx="6"/>
          </p:cNvCxnSpPr>
          <p:nvPr/>
        </p:nvCxnSpPr>
        <p:spPr>
          <a:xfrm>
            <a:off x="8722267" y="1940510"/>
            <a:ext cx="58755" cy="1957580"/>
          </a:xfrm>
          <a:prstGeom prst="bentConnector3">
            <a:avLst>
              <a:gd name="adj1" fmla="val 489073"/>
            </a:avLst>
          </a:prstGeom>
          <a:ln w="3175">
            <a:solidFill>
              <a:schemeClr val="tx2"/>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62" name="CuadroTexto 61"/>
          <p:cNvSpPr txBox="1"/>
          <p:nvPr/>
        </p:nvSpPr>
        <p:spPr>
          <a:xfrm>
            <a:off x="5000082" y="1484784"/>
            <a:ext cx="892300" cy="246221"/>
          </a:xfrm>
          <a:prstGeom prst="rect">
            <a:avLst/>
          </a:prstGeom>
          <a:noFill/>
        </p:spPr>
        <p:txBody>
          <a:bodyPr wrap="square" rtlCol="0">
            <a:spAutoFit/>
          </a:bodyPr>
          <a:lstStyle/>
          <a:p>
            <a:pPr algn="ctr"/>
            <a:r>
              <a:rPr lang="es-MX" sz="1000" b="1" dirty="0" smtClean="0">
                <a:solidFill>
                  <a:schemeClr val="bg2"/>
                </a:solidFill>
                <a:latin typeface="Montserrat Medium" panose="00000600000000000000" pitchFamily="50" charset="0"/>
              </a:rPr>
              <a:t>Altiplano</a:t>
            </a:r>
            <a:endParaRPr lang="es-MX" sz="1000" b="1" dirty="0">
              <a:solidFill>
                <a:schemeClr val="bg2"/>
              </a:solidFill>
              <a:latin typeface="Montserrat Medium" panose="00000600000000000000" pitchFamily="50" charset="0"/>
            </a:endParaRPr>
          </a:p>
        </p:txBody>
      </p:sp>
      <p:sp>
        <p:nvSpPr>
          <p:cNvPr id="63" name="CuadroTexto 62"/>
          <p:cNvSpPr txBox="1"/>
          <p:nvPr/>
        </p:nvSpPr>
        <p:spPr>
          <a:xfrm>
            <a:off x="6053156" y="1488874"/>
            <a:ext cx="704769" cy="246221"/>
          </a:xfrm>
          <a:prstGeom prst="rect">
            <a:avLst/>
          </a:prstGeom>
          <a:noFill/>
        </p:spPr>
        <p:txBody>
          <a:bodyPr wrap="square" rtlCol="0">
            <a:spAutoFit/>
          </a:bodyPr>
          <a:lstStyle/>
          <a:p>
            <a:pPr algn="ctr"/>
            <a:r>
              <a:rPr lang="es-MX" sz="1000" b="1" dirty="0" smtClean="0">
                <a:solidFill>
                  <a:schemeClr val="accent1"/>
                </a:solidFill>
                <a:latin typeface="Montserrat Medium" panose="00000600000000000000" pitchFamily="50" charset="0"/>
              </a:rPr>
              <a:t>Centro</a:t>
            </a:r>
            <a:endParaRPr lang="es-MX" sz="1000" b="1" dirty="0">
              <a:solidFill>
                <a:schemeClr val="accent1"/>
              </a:solidFill>
              <a:latin typeface="Montserrat Medium" panose="00000600000000000000" pitchFamily="50" charset="0"/>
            </a:endParaRPr>
          </a:p>
        </p:txBody>
      </p:sp>
    </p:spTree>
    <p:extLst>
      <p:ext uri="{BB962C8B-B14F-4D97-AF65-F5344CB8AC3E}">
        <p14:creationId xmlns:p14="http://schemas.microsoft.com/office/powerpoint/2010/main" val="22139284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ECDF462B-E5AF-43BF-984A-CD58A612F068}"/>
              </a:ext>
            </a:extLst>
          </p:cNvPr>
          <p:cNvSpPr>
            <a:spLocks noChangeArrowheads="1"/>
          </p:cNvSpPr>
          <p:nvPr/>
        </p:nvSpPr>
        <p:spPr bwMode="auto">
          <a:xfrm>
            <a:off x="2880035" y="3526001"/>
            <a:ext cx="3384376" cy="18466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s-MX" altLang="zh-CN" sz="3000" dirty="0">
                <a:solidFill>
                  <a:schemeClr val="bg1"/>
                </a:solidFill>
                <a:latin typeface="Montserrat ExtraLight" panose="00000300000000000000" pitchFamily="50" charset="0"/>
                <a:ea typeface="微软雅黑" panose="020B0503020204020204" pitchFamily="34" charset="-122"/>
                <a:cs typeface="+mn-ea"/>
                <a:sym typeface="+mn-lt"/>
              </a:rPr>
              <a:t>Trabajadores asegurados en el IMSS por Entidad Federativa</a:t>
            </a:r>
          </a:p>
        </p:txBody>
      </p:sp>
      <p:sp>
        <p:nvSpPr>
          <p:cNvPr id="9" name="CuadroTexto 8"/>
          <p:cNvSpPr txBox="1"/>
          <p:nvPr/>
        </p:nvSpPr>
        <p:spPr>
          <a:xfrm>
            <a:off x="3856826" y="1240082"/>
            <a:ext cx="1440160" cy="2400657"/>
          </a:xfrm>
          <a:prstGeom prst="rect">
            <a:avLst/>
          </a:prstGeom>
          <a:noFill/>
        </p:spPr>
        <p:txBody>
          <a:bodyPr wrap="square" rtlCol="0">
            <a:spAutoFit/>
          </a:bodyPr>
          <a:lstStyle/>
          <a:p>
            <a:pPr algn="ctr"/>
            <a:r>
              <a:rPr lang="es-MX" sz="15000" dirty="0" smtClean="0">
                <a:solidFill>
                  <a:schemeClr val="bg1"/>
                </a:solidFill>
                <a:latin typeface="Montserrat SemiBold" panose="00000700000000000000" pitchFamily="2" charset="0"/>
              </a:rPr>
              <a:t>7</a:t>
            </a:r>
            <a:endParaRPr lang="es-MX" sz="15000" dirty="0">
              <a:solidFill>
                <a:schemeClr val="bg1"/>
              </a:solidFill>
              <a:latin typeface="Montserrat SemiBold" panose="00000700000000000000" pitchFamily="2" charset="0"/>
            </a:endParaRPr>
          </a:p>
        </p:txBody>
      </p:sp>
      <p:sp>
        <p:nvSpPr>
          <p:cNvPr id="10" name="CuadroTexto 9"/>
          <p:cNvSpPr txBox="1"/>
          <p:nvPr/>
        </p:nvSpPr>
        <p:spPr>
          <a:xfrm>
            <a:off x="8630086" y="6406015"/>
            <a:ext cx="252000" cy="246221"/>
          </a:xfrm>
          <a:prstGeom prst="rect">
            <a:avLst/>
          </a:prstGeom>
          <a:noFill/>
        </p:spPr>
        <p:txBody>
          <a:bodyPr wrap="square" lIns="0" rIns="0" rtlCol="0">
            <a:spAutoFit/>
          </a:bodyPr>
          <a:lstStyle/>
          <a:p>
            <a:pPr algn="ctr"/>
            <a:r>
              <a:rPr lang="es-MX" sz="1000" dirty="0" smtClean="0">
                <a:solidFill>
                  <a:schemeClr val="bg1"/>
                </a:solidFill>
                <a:latin typeface="Montserrat ExtraLight" panose="00000300000000000000" pitchFamily="50" charset="0"/>
              </a:rPr>
              <a:t>15</a:t>
            </a:r>
            <a:endParaRPr lang="es-MX" sz="1000" dirty="0">
              <a:solidFill>
                <a:schemeClr val="bg1"/>
              </a:solidFill>
              <a:latin typeface="Montserrat ExtraLight" panose="00000300000000000000" pitchFamily="50" charset="0"/>
            </a:endParaRPr>
          </a:p>
        </p:txBody>
      </p:sp>
    </p:spTree>
    <p:extLst>
      <p:ext uri="{BB962C8B-B14F-4D97-AF65-F5344CB8AC3E}">
        <p14:creationId xmlns:p14="http://schemas.microsoft.com/office/powerpoint/2010/main" val="13062508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ángulo redondeado 73"/>
          <p:cNvSpPr/>
          <p:nvPr/>
        </p:nvSpPr>
        <p:spPr>
          <a:xfrm>
            <a:off x="747542" y="5231116"/>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5" name="Rectángulo redondeado 74"/>
          <p:cNvSpPr/>
          <p:nvPr/>
        </p:nvSpPr>
        <p:spPr>
          <a:xfrm>
            <a:off x="747542" y="5087598"/>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6" name="Rectángulo redondeado 75"/>
          <p:cNvSpPr/>
          <p:nvPr/>
        </p:nvSpPr>
        <p:spPr>
          <a:xfrm>
            <a:off x="755576" y="4206133"/>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7" name="Rectángulo redondeado 76"/>
          <p:cNvSpPr/>
          <p:nvPr/>
        </p:nvSpPr>
        <p:spPr>
          <a:xfrm>
            <a:off x="755576" y="4353298"/>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8" name="Rectángulo redondeado 77"/>
          <p:cNvSpPr/>
          <p:nvPr/>
        </p:nvSpPr>
        <p:spPr>
          <a:xfrm>
            <a:off x="747542" y="4644425"/>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9" name="Rectángulo redondeado 78"/>
          <p:cNvSpPr/>
          <p:nvPr/>
        </p:nvSpPr>
        <p:spPr>
          <a:xfrm>
            <a:off x="747542" y="4494557"/>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0" name="Rectángulo redondeado 79"/>
          <p:cNvSpPr/>
          <p:nvPr/>
        </p:nvSpPr>
        <p:spPr>
          <a:xfrm>
            <a:off x="747542" y="4944972"/>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1" name="Rectángulo redondeado 80"/>
          <p:cNvSpPr/>
          <p:nvPr/>
        </p:nvSpPr>
        <p:spPr>
          <a:xfrm>
            <a:off x="747542" y="4795104"/>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2" name="Rectángulo redondeado 81"/>
          <p:cNvSpPr/>
          <p:nvPr/>
        </p:nvSpPr>
        <p:spPr>
          <a:xfrm>
            <a:off x="755576" y="4055454"/>
            <a:ext cx="7596000" cy="1080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3" name="Rectángulo redondeado 82"/>
          <p:cNvSpPr/>
          <p:nvPr/>
        </p:nvSpPr>
        <p:spPr>
          <a:xfrm>
            <a:off x="747542" y="5538395"/>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4" name="Rectángulo redondeado 83"/>
          <p:cNvSpPr/>
          <p:nvPr/>
        </p:nvSpPr>
        <p:spPr>
          <a:xfrm>
            <a:off x="747542" y="5685560"/>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5" name="Rectángulo redondeado 84"/>
          <p:cNvSpPr/>
          <p:nvPr/>
        </p:nvSpPr>
        <p:spPr>
          <a:xfrm>
            <a:off x="739508" y="5976687"/>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6" name="Rectángulo redondeado 85"/>
          <p:cNvSpPr/>
          <p:nvPr/>
        </p:nvSpPr>
        <p:spPr>
          <a:xfrm>
            <a:off x="739508" y="5826819"/>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7" name="Rectángulo redondeado 86"/>
          <p:cNvSpPr/>
          <p:nvPr/>
        </p:nvSpPr>
        <p:spPr>
          <a:xfrm>
            <a:off x="747542" y="5387716"/>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3" name="Rectángulo redondeado 62"/>
          <p:cNvSpPr/>
          <p:nvPr/>
        </p:nvSpPr>
        <p:spPr>
          <a:xfrm>
            <a:off x="757615" y="3905586"/>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6" name="Rectángulo redondeado 65"/>
          <p:cNvSpPr/>
          <p:nvPr/>
        </p:nvSpPr>
        <p:spPr>
          <a:xfrm>
            <a:off x="757615" y="3762068"/>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7" name="Rectángulo redondeado 66"/>
          <p:cNvSpPr/>
          <p:nvPr/>
        </p:nvSpPr>
        <p:spPr>
          <a:xfrm>
            <a:off x="765649" y="2880603"/>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8" name="Rectángulo redondeado 67"/>
          <p:cNvSpPr/>
          <p:nvPr/>
        </p:nvSpPr>
        <p:spPr>
          <a:xfrm>
            <a:off x="765649" y="3027768"/>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9" name="Rectángulo redondeado 68"/>
          <p:cNvSpPr/>
          <p:nvPr/>
        </p:nvSpPr>
        <p:spPr>
          <a:xfrm>
            <a:off x="757615" y="3318895"/>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0" name="Rectángulo redondeado 69"/>
          <p:cNvSpPr/>
          <p:nvPr/>
        </p:nvSpPr>
        <p:spPr>
          <a:xfrm>
            <a:off x="757615" y="3169027"/>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1" name="Rectángulo redondeado 70"/>
          <p:cNvSpPr/>
          <p:nvPr/>
        </p:nvSpPr>
        <p:spPr>
          <a:xfrm>
            <a:off x="757615" y="3619442"/>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2" name="Rectángulo redondeado 71"/>
          <p:cNvSpPr/>
          <p:nvPr/>
        </p:nvSpPr>
        <p:spPr>
          <a:xfrm>
            <a:off x="757615" y="3469574"/>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3" name="Rectángulo redondeado 72"/>
          <p:cNvSpPr/>
          <p:nvPr/>
        </p:nvSpPr>
        <p:spPr>
          <a:xfrm>
            <a:off x="765649" y="2729924"/>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1" name="Rectángulo redondeado 60"/>
          <p:cNvSpPr/>
          <p:nvPr/>
        </p:nvSpPr>
        <p:spPr>
          <a:xfrm>
            <a:off x="765649" y="2582516"/>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2" name="Rectángulo redondeado 61"/>
          <p:cNvSpPr/>
          <p:nvPr/>
        </p:nvSpPr>
        <p:spPr>
          <a:xfrm>
            <a:off x="765649" y="2438998"/>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6" name="Rectángulo redondeado 55"/>
          <p:cNvSpPr/>
          <p:nvPr/>
        </p:nvSpPr>
        <p:spPr>
          <a:xfrm>
            <a:off x="773683" y="1557533"/>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5" name="Rectángulo redondeado 54"/>
          <p:cNvSpPr/>
          <p:nvPr/>
        </p:nvSpPr>
        <p:spPr>
          <a:xfrm>
            <a:off x="773683" y="1704698"/>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7" name="Rectángulo redondeado 56"/>
          <p:cNvSpPr/>
          <p:nvPr/>
        </p:nvSpPr>
        <p:spPr>
          <a:xfrm>
            <a:off x="765649" y="1995825"/>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8" name="Rectángulo redondeado 57"/>
          <p:cNvSpPr/>
          <p:nvPr/>
        </p:nvSpPr>
        <p:spPr>
          <a:xfrm>
            <a:off x="765649" y="1845957"/>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9" name="Rectángulo redondeado 58"/>
          <p:cNvSpPr/>
          <p:nvPr/>
        </p:nvSpPr>
        <p:spPr>
          <a:xfrm>
            <a:off x="765649" y="2296372"/>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0" name="Rectángulo redondeado 59"/>
          <p:cNvSpPr/>
          <p:nvPr/>
        </p:nvSpPr>
        <p:spPr>
          <a:xfrm>
            <a:off x="765649" y="2146504"/>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3" name="Rectángulo redondeado 52"/>
          <p:cNvSpPr/>
          <p:nvPr/>
        </p:nvSpPr>
        <p:spPr>
          <a:xfrm>
            <a:off x="773683" y="1406854"/>
            <a:ext cx="7596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4" name="Rectángulo redondeado 53"/>
          <p:cNvSpPr/>
          <p:nvPr/>
        </p:nvSpPr>
        <p:spPr>
          <a:xfrm>
            <a:off x="773683" y="1269686"/>
            <a:ext cx="7596000" cy="108000"/>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aphicFrame>
        <p:nvGraphicFramePr>
          <p:cNvPr id="64" name="15 Tabla">
            <a:extLst>
              <a:ext uri="{FF2B5EF4-FFF2-40B4-BE49-F238E27FC236}">
                <a16:creationId xmlns:a16="http://schemas.microsoft.com/office/drawing/2014/main" xmlns="" id="{1B2A8710-1CCA-4D7F-9EAB-642A9CD6E8FF}"/>
              </a:ext>
            </a:extLst>
          </p:cNvPr>
          <p:cNvGraphicFramePr>
            <a:graphicFrameLocks noGrp="1"/>
          </p:cNvGraphicFramePr>
          <p:nvPr>
            <p:extLst>
              <p:ext uri="{D42A27DB-BD31-4B8C-83A1-F6EECF244321}">
                <p14:modId xmlns:p14="http://schemas.microsoft.com/office/powerpoint/2010/main" val="2509860773"/>
              </p:ext>
            </p:extLst>
          </p:nvPr>
        </p:nvGraphicFramePr>
        <p:xfrm>
          <a:off x="755576" y="836712"/>
          <a:ext cx="7632848" cy="5252036"/>
        </p:xfrm>
        <a:graphic>
          <a:graphicData uri="http://schemas.openxmlformats.org/drawingml/2006/table">
            <a:tbl>
              <a:tblPr firstRow="1" bandCol="1">
                <a:tableStyleId>{46F890A9-2807-4EBB-B81D-B2AA78EC7F39}</a:tableStyleId>
              </a:tblPr>
              <a:tblGrid>
                <a:gridCol w="1220997">
                  <a:extLst>
                    <a:ext uri="{9D8B030D-6E8A-4147-A177-3AD203B41FA5}">
                      <a16:colId xmlns:a16="http://schemas.microsoft.com/office/drawing/2014/main" xmlns="" val="20000"/>
                    </a:ext>
                  </a:extLst>
                </a:gridCol>
                <a:gridCol w="1108217">
                  <a:extLst>
                    <a:ext uri="{9D8B030D-6E8A-4147-A177-3AD203B41FA5}">
                      <a16:colId xmlns:a16="http://schemas.microsoft.com/office/drawing/2014/main" xmlns="" val="20001"/>
                    </a:ext>
                  </a:extLst>
                </a:gridCol>
                <a:gridCol w="1108217">
                  <a:extLst>
                    <a:ext uri="{9D8B030D-6E8A-4147-A177-3AD203B41FA5}">
                      <a16:colId xmlns:a16="http://schemas.microsoft.com/office/drawing/2014/main" xmlns="" val="20002"/>
                    </a:ext>
                  </a:extLst>
                </a:gridCol>
                <a:gridCol w="1109084">
                  <a:extLst>
                    <a:ext uri="{9D8B030D-6E8A-4147-A177-3AD203B41FA5}">
                      <a16:colId xmlns:a16="http://schemas.microsoft.com/office/drawing/2014/main" xmlns="" val="20003"/>
                    </a:ext>
                  </a:extLst>
                </a:gridCol>
                <a:gridCol w="1002590">
                  <a:extLst>
                    <a:ext uri="{9D8B030D-6E8A-4147-A177-3AD203B41FA5}">
                      <a16:colId xmlns:a16="http://schemas.microsoft.com/office/drawing/2014/main" xmlns="" val="20004"/>
                    </a:ext>
                  </a:extLst>
                </a:gridCol>
                <a:gridCol w="789866">
                  <a:extLst>
                    <a:ext uri="{9D8B030D-6E8A-4147-A177-3AD203B41FA5}">
                      <a16:colId xmlns:a16="http://schemas.microsoft.com/office/drawing/2014/main" xmlns="" val="20005"/>
                    </a:ext>
                  </a:extLst>
                </a:gridCol>
                <a:gridCol w="1293877">
                  <a:extLst>
                    <a:ext uri="{9D8B030D-6E8A-4147-A177-3AD203B41FA5}">
                      <a16:colId xmlns:a16="http://schemas.microsoft.com/office/drawing/2014/main" xmlns="" val="20006"/>
                    </a:ext>
                  </a:extLst>
                </a:gridCol>
              </a:tblGrid>
              <a:tr h="199561">
                <a:tc rowSpan="2">
                  <a:txBody>
                    <a:bodyPr/>
                    <a:lstStyle/>
                    <a:p>
                      <a:pPr marL="0" algn="ctr" defTabSz="914400" rtl="0" eaLnBrk="1" fontAlgn="b" latinLnBrk="0" hangingPunct="1">
                        <a:spcAft>
                          <a:spcPts val="0"/>
                        </a:spcAft>
                      </a:pPr>
                      <a:r>
                        <a:rPr lang="es-MX" sz="800" u="none" strike="noStrike" kern="1200" dirty="0">
                          <a:effectLst/>
                          <a:latin typeface="Montserrat SemiBold" panose="00000700000000000000" pitchFamily="2" charset="0"/>
                        </a:rPr>
                        <a:t>Entidad Federativa</a:t>
                      </a:r>
                      <a:endParaRPr lang="es-MX" sz="800" b="1" i="0" u="none" strike="noStrike" kern="1200" dirty="0">
                        <a:solidFill>
                          <a:schemeClr val="bg1"/>
                        </a:solidFill>
                        <a:effectLst/>
                        <a:latin typeface="Montserrat SemiBold" panose="00000700000000000000" pitchFamily="2" charset="0"/>
                        <a:ea typeface="+mn-ea"/>
                        <a:cs typeface="+mn-cs"/>
                      </a:endParaRPr>
                    </a:p>
                  </a:txBody>
                  <a:tcPr marL="43139" marR="43139"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accent1"/>
                    </a:solidFill>
                  </a:tcPr>
                </a:tc>
                <a:tc gridSpan="2">
                  <a:txBody>
                    <a:bodyPr/>
                    <a:lstStyle/>
                    <a:p>
                      <a:pPr marL="0" algn="ctr" defTabSz="914400" rtl="0" eaLnBrk="1" fontAlgn="b" latinLnBrk="0" hangingPunct="1">
                        <a:spcAft>
                          <a:spcPts val="0"/>
                        </a:spcAft>
                      </a:pPr>
                      <a:r>
                        <a:rPr lang="es-MX" sz="800" u="none" strike="noStrike" kern="1200" dirty="0">
                          <a:effectLst/>
                          <a:latin typeface="Montserrat SemiBold" panose="00000700000000000000" pitchFamily="2" charset="0"/>
                        </a:rPr>
                        <a:t>Periodo</a:t>
                      </a:r>
                      <a:endParaRPr lang="es-MX" sz="800" b="1" i="0" u="none" strike="noStrike" kern="1200" dirty="0">
                        <a:solidFill>
                          <a:schemeClr val="bg1"/>
                        </a:solidFill>
                        <a:effectLst/>
                        <a:latin typeface="Montserrat SemiBold" panose="00000700000000000000" pitchFamily="2" charset="0"/>
                        <a:ea typeface="+mn-ea"/>
                        <a:cs typeface="+mn-cs"/>
                      </a:endParaRPr>
                    </a:p>
                  </a:txBody>
                  <a:tcPr marL="43139" marR="43139"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hMerge="1">
                  <a:txBody>
                    <a:bodyPr/>
                    <a:lstStyle/>
                    <a:p>
                      <a:endParaRPr lang="es-MX"/>
                    </a:p>
                  </a:txBody>
                  <a:tcPr/>
                </a:tc>
                <a:tc gridSpan="4">
                  <a:txBody>
                    <a:bodyPr/>
                    <a:lstStyle/>
                    <a:p>
                      <a:pPr marL="0" lvl="0" algn="ctr" defTabSz="914400" rtl="0" eaLnBrk="1" fontAlgn="b" latinLnBrk="0" hangingPunct="1">
                        <a:spcAft>
                          <a:spcPts val="0"/>
                        </a:spcAft>
                      </a:pPr>
                      <a:r>
                        <a:rPr lang="es-MX" sz="800" u="none" strike="noStrike" kern="1200" dirty="0">
                          <a:effectLst/>
                          <a:latin typeface="Montserrat SemiBold" panose="00000700000000000000" pitchFamily="2" charset="0"/>
                        </a:rPr>
                        <a:t>Variación   Sep'21 </a:t>
                      </a:r>
                      <a:r>
                        <a:rPr lang="es-MX" sz="800" u="none" strike="noStrike" kern="1200" dirty="0" smtClean="0">
                          <a:effectLst/>
                          <a:latin typeface="Montserrat SemiBold" panose="00000700000000000000" pitchFamily="2" charset="0"/>
                        </a:rPr>
                        <a:t>/Ene’26 </a:t>
                      </a:r>
                      <a:r>
                        <a:rPr lang="es-MX" sz="800" u="none" strike="noStrike" kern="1200" baseline="30000" dirty="0" smtClean="0">
                          <a:effectLst/>
                          <a:latin typeface="Montserrat SemiBold" panose="00000700000000000000" pitchFamily="2" charset="0"/>
                        </a:rPr>
                        <a:t>2</a:t>
                      </a:r>
                      <a:r>
                        <a:rPr lang="es-MX" sz="800" u="none" strike="noStrike" kern="1200" baseline="30000" dirty="0">
                          <a:effectLst/>
                          <a:latin typeface="Montserrat SemiBold" panose="00000700000000000000" pitchFamily="2" charset="0"/>
                        </a:rPr>
                        <a:t>_/</a:t>
                      </a:r>
                      <a:endParaRPr lang="es-MX" sz="800" b="1" i="0" u="none" strike="noStrike" kern="1200" baseline="30000" dirty="0">
                        <a:solidFill>
                          <a:schemeClr val="bg1"/>
                        </a:solidFill>
                        <a:effectLst/>
                        <a:latin typeface="Montserrat SemiBold" panose="00000700000000000000" pitchFamily="2" charset="0"/>
                        <a:ea typeface="+mn-ea"/>
                        <a:cs typeface="+mn-cs"/>
                      </a:endParaRPr>
                    </a:p>
                  </a:txBody>
                  <a:tcPr marL="43139" marR="43139"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10000"/>
                  </a:ext>
                </a:extLst>
              </a:tr>
              <a:tr h="199561">
                <a:tc vMerge="1">
                  <a:txBody>
                    <a:bodyPr/>
                    <a:lstStyle/>
                    <a:p>
                      <a:endParaRPr lang="es-MX"/>
                    </a:p>
                  </a:txBody>
                  <a:tcPr/>
                </a:tc>
                <a:tc>
                  <a:txBody>
                    <a:bodyPr/>
                    <a:lstStyle/>
                    <a:p>
                      <a:pPr marL="0" algn="ctr" defTabSz="914400" rtl="0" eaLnBrk="1" fontAlgn="b" latinLnBrk="0" hangingPunct="1">
                        <a:spcAft>
                          <a:spcPts val="0"/>
                        </a:spcAft>
                      </a:pPr>
                      <a:r>
                        <a:rPr lang="es-MX" sz="800" b="1" u="none" strike="noStrike" kern="1200" dirty="0">
                          <a:solidFill>
                            <a:schemeClr val="bg1"/>
                          </a:solidFill>
                          <a:effectLst/>
                          <a:latin typeface="Montserrat SemiBold" panose="00000700000000000000" pitchFamily="2" charset="0"/>
                        </a:rPr>
                        <a:t>Sep’21</a:t>
                      </a:r>
                      <a:endParaRPr lang="es-MX" sz="800" b="1" i="0" u="none" strike="noStrike" kern="1200" dirty="0">
                        <a:solidFill>
                          <a:schemeClr val="bg1"/>
                        </a:solidFill>
                        <a:effectLst/>
                        <a:latin typeface="Montserrat SemiBold" panose="00000700000000000000" pitchFamily="2" charset="0"/>
                        <a:ea typeface="+mn-ea"/>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b="1" u="none" strike="noStrike" kern="1200" dirty="0" smtClean="0">
                          <a:solidFill>
                            <a:schemeClr val="bg1"/>
                          </a:solidFill>
                          <a:effectLst/>
                          <a:latin typeface="Montserrat SemiBold" panose="00000700000000000000" pitchFamily="2" charset="0"/>
                        </a:rPr>
                        <a:t>Ene’26</a:t>
                      </a:r>
                      <a:endParaRPr lang="es-MX" sz="800" b="1" i="0" u="none" strike="noStrike" kern="1200" dirty="0">
                        <a:solidFill>
                          <a:schemeClr val="bg1"/>
                        </a:solidFill>
                        <a:effectLst/>
                        <a:latin typeface="Montserrat SemiBold" panose="00000700000000000000" pitchFamily="2" charset="0"/>
                        <a:ea typeface="+mn-ea"/>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b="1" u="none" strike="noStrike" kern="1200" dirty="0">
                          <a:solidFill>
                            <a:schemeClr val="bg1"/>
                          </a:solidFill>
                          <a:effectLst/>
                          <a:latin typeface="Montserrat SemiBold" panose="00000700000000000000" pitchFamily="2" charset="0"/>
                        </a:rPr>
                        <a:t>Absoluta</a:t>
                      </a:r>
                      <a:endParaRPr lang="es-MX" sz="800" b="1" i="0" u="none" strike="noStrike" kern="1200" dirty="0">
                        <a:solidFill>
                          <a:schemeClr val="bg1"/>
                        </a:solidFill>
                        <a:effectLst/>
                        <a:latin typeface="Montserrat SemiBold" panose="00000700000000000000" pitchFamily="2" charset="0"/>
                        <a:ea typeface="+mn-ea"/>
                        <a:cs typeface="+mn-cs"/>
                      </a:endParaRPr>
                    </a:p>
                  </a:txBody>
                  <a:tcPr marL="43139" marR="43139"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b="1" u="none" strike="noStrike" kern="1200" dirty="0">
                          <a:solidFill>
                            <a:schemeClr val="bg1"/>
                          </a:solidFill>
                          <a:effectLst/>
                          <a:latin typeface="Montserrat SemiBold" panose="00000700000000000000" pitchFamily="2" charset="0"/>
                        </a:rPr>
                        <a:t>Lugar Nacional</a:t>
                      </a:r>
                      <a:endParaRPr lang="es-MX" sz="800" b="1" i="0" u="none" strike="noStrike" kern="1200" dirty="0">
                        <a:solidFill>
                          <a:schemeClr val="bg1"/>
                        </a:solidFill>
                        <a:effectLst/>
                        <a:latin typeface="Montserrat SemiBold" panose="00000700000000000000" pitchFamily="2" charset="0"/>
                        <a:ea typeface="+mn-ea"/>
                        <a:cs typeface="+mn-cs"/>
                      </a:endParaRPr>
                    </a:p>
                  </a:txBody>
                  <a:tcPr marL="43139" marR="43139"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b="1" u="none" strike="noStrike" kern="1200" dirty="0">
                          <a:solidFill>
                            <a:schemeClr val="bg1"/>
                          </a:solidFill>
                          <a:effectLst/>
                          <a:latin typeface="Montserrat SemiBold" panose="00000700000000000000" pitchFamily="2" charset="0"/>
                        </a:rPr>
                        <a:t>Relativa (%)</a:t>
                      </a:r>
                      <a:endParaRPr lang="es-MX" sz="800" b="1" i="0" u="none" strike="noStrike" kern="1200" dirty="0">
                        <a:solidFill>
                          <a:schemeClr val="bg1"/>
                        </a:solidFill>
                        <a:effectLst/>
                        <a:latin typeface="Montserrat SemiBold" panose="00000700000000000000" pitchFamily="2" charset="0"/>
                        <a:ea typeface="+mn-ea"/>
                        <a:cs typeface="+mn-cs"/>
                      </a:endParaRPr>
                    </a:p>
                  </a:txBody>
                  <a:tcPr marL="43139" marR="43139"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accent1"/>
                    </a:solidFill>
                  </a:tcPr>
                </a:tc>
                <a:tc>
                  <a:txBody>
                    <a:bodyPr/>
                    <a:lstStyle/>
                    <a:p>
                      <a:pPr marL="0" lvl="0" algn="ctr" defTabSz="914400" rtl="0" eaLnBrk="1" fontAlgn="b" latinLnBrk="0" hangingPunct="1">
                        <a:spcAft>
                          <a:spcPts val="0"/>
                        </a:spcAft>
                      </a:pPr>
                      <a:r>
                        <a:rPr lang="es-MX" sz="800" b="1" u="none" strike="noStrike" kern="1200" dirty="0">
                          <a:solidFill>
                            <a:schemeClr val="bg1"/>
                          </a:solidFill>
                          <a:effectLst/>
                          <a:latin typeface="Montserrat SemiBold" panose="00000700000000000000" pitchFamily="2" charset="0"/>
                        </a:rPr>
                        <a:t>Lugar Nacional</a:t>
                      </a:r>
                      <a:endParaRPr lang="es-MX" sz="800" b="1" i="0" u="none" strike="noStrike" kern="1200" dirty="0">
                        <a:solidFill>
                          <a:schemeClr val="bg1"/>
                        </a:solidFill>
                        <a:effectLst/>
                        <a:latin typeface="Montserrat SemiBold" panose="00000700000000000000" pitchFamily="2" charset="0"/>
                        <a:ea typeface="+mn-ea"/>
                        <a:cs typeface="+mn-cs"/>
                      </a:endParaRPr>
                    </a:p>
                  </a:txBody>
                  <a:tcPr marL="43139" marR="43139"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accent1"/>
                    </a:solidFill>
                  </a:tcPr>
                </a:tc>
                <a:extLst>
                  <a:ext uri="{0D108BD9-81ED-4DB2-BD59-A6C34878D82A}">
                    <a16:rowId xmlns:a16="http://schemas.microsoft.com/office/drawing/2014/main" xmlns="" val="10001"/>
                  </a:ext>
                </a:extLst>
              </a:tr>
              <a:tr h="147058">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rPr>
                        <a:t>Nacional</a:t>
                      </a:r>
                      <a:endParaRPr lang="es-MX" sz="700" b="1" i="0" u="none" strike="noStrike" kern="1200" dirty="0">
                        <a:solidFill>
                          <a:schemeClr val="bg1"/>
                        </a:solidFill>
                        <a:effectLst/>
                        <a:latin typeface="Montserrat Medium" panose="00000600000000000000" pitchFamily="50" charset="0"/>
                        <a:ea typeface="+mn-ea"/>
                        <a:cs typeface="+mn-cs"/>
                      </a:endParaRPr>
                    </a:p>
                  </a:txBody>
                  <a:tcPr marL="72000" marR="9525" marT="0"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1" i="0" u="none" strike="noStrike" kern="1200" dirty="0">
                          <a:solidFill>
                            <a:schemeClr val="bg1"/>
                          </a:solidFill>
                          <a:effectLst/>
                          <a:latin typeface="Montserrat Medium" panose="00000600000000000000" pitchFamily="50" charset="0"/>
                          <a:ea typeface="+mn-ea"/>
                          <a:cs typeface="+mn-cs"/>
                        </a:rPr>
                        <a:t>     20,594,919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1" i="0" u="none" strike="noStrike" kern="1200" dirty="0">
                          <a:solidFill>
                            <a:schemeClr val="bg1"/>
                          </a:solidFill>
                          <a:effectLst/>
                          <a:latin typeface="Montserrat Medium" panose="00000600000000000000" pitchFamily="50" charset="0"/>
                          <a:ea typeface="+mn-ea"/>
                          <a:cs typeface="+mn-cs"/>
                        </a:rPr>
                        <a:t>     22,508,972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700" b="1" i="0" u="none" strike="noStrike" kern="1200" dirty="0">
                          <a:solidFill>
                            <a:schemeClr val="bg1"/>
                          </a:solidFill>
                          <a:effectLst/>
                          <a:latin typeface="Montserrat Medium" panose="00000600000000000000" pitchFamily="50" charset="0"/>
                          <a:ea typeface="+mn-ea"/>
                          <a:cs typeface="+mn-cs"/>
                        </a:rPr>
                        <a:t>1,914,053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endParaRPr lang="es-MX" sz="700" b="1" i="0" u="none" strike="noStrike" kern="1200" dirty="0">
                        <a:solidFill>
                          <a:schemeClr val="bg1"/>
                        </a:solidFill>
                        <a:effectLst/>
                        <a:latin typeface="Montserrat Medium" panose="00000600000000000000" pitchFamily="50" charset="0"/>
                        <a:ea typeface="+mn-ea"/>
                        <a:cs typeface="+mn-cs"/>
                      </a:endParaRPr>
                    </a:p>
                  </a:txBody>
                  <a:tcPr marL="43139" marR="43139"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r>
                        <a:rPr lang="es-MX" sz="700" b="1" u="none" strike="noStrike" kern="1200" dirty="0" smtClean="0">
                          <a:solidFill>
                            <a:schemeClr val="bg1"/>
                          </a:solidFill>
                          <a:effectLst/>
                          <a:latin typeface="Montserrat Medium" panose="00000600000000000000" pitchFamily="50" charset="0"/>
                        </a:rPr>
                        <a:t>9.3</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algn="ctr" defTabSz="914400" rtl="0" eaLnBrk="1" fontAlgn="ctr" latinLnBrk="0" hangingPunct="1"/>
                      <a:endParaRPr lang="es-MX" sz="700" b="1" i="0" u="none" strike="noStrike" kern="1200" dirty="0">
                        <a:solidFill>
                          <a:schemeClr val="bg1"/>
                        </a:solidFill>
                        <a:effectLst/>
                        <a:latin typeface="Montserrat Medium" panose="00000600000000000000" pitchFamily="50" charset="0"/>
                        <a:ea typeface="+mn-ea"/>
                        <a:cs typeface="+mn-cs"/>
                      </a:endParaRPr>
                    </a:p>
                  </a:txBody>
                  <a:tcPr marL="43139" marR="43139" marT="0"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Ciudad de México</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3,285,182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3,620,817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335,635</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10.2</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14</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México</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1,644,896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1,970,423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325,527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19.8</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3</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Nuevo León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1,705,536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1,946,330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240,794</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3</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14.1</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6</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Jalisco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1,847,731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2,050,755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203,024</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4</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a:solidFill>
                            <a:schemeClr val="bg1"/>
                          </a:solidFill>
                          <a:effectLst/>
                          <a:latin typeface="Montserrat Light" panose="00000400000000000000" pitchFamily="50" charset="0"/>
                          <a:ea typeface="+mn-ea"/>
                          <a:cs typeface="+mn-cs"/>
                        </a:rPr>
                        <a:t>11.0</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a:solidFill>
                            <a:schemeClr val="bg1"/>
                          </a:solidFill>
                          <a:effectLst/>
                          <a:latin typeface="Montserrat Light" panose="00000400000000000000" pitchFamily="50" charset="0"/>
                          <a:ea typeface="+mn-ea"/>
                          <a:cs typeface="+mn-cs"/>
                        </a:rPr>
                        <a:t>11</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Quintana Roo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421,962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520,351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98,389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5</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23.3</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Guanajuato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1,015,502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1,111,101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95,599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6</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9.4</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15</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8"/>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Querétaro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          629,751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717,732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87,981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7</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a:solidFill>
                            <a:schemeClr val="bg1"/>
                          </a:solidFill>
                          <a:effectLst/>
                          <a:latin typeface="Montserrat Light" panose="00000400000000000000" pitchFamily="50" charset="0"/>
                          <a:ea typeface="+mn-ea"/>
                          <a:cs typeface="+mn-cs"/>
                        </a:rPr>
                        <a:t>14.0</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a:solidFill>
                            <a:schemeClr val="bg1"/>
                          </a:solidFill>
                          <a:effectLst/>
                          <a:latin typeface="Montserrat Light" panose="00000400000000000000" pitchFamily="50" charset="0"/>
                          <a:ea typeface="+mn-ea"/>
                          <a:cs typeface="+mn-cs"/>
                        </a:rPr>
                        <a:t>7</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9"/>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Hidalgo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238,463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293,151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54,688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8</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a:solidFill>
                            <a:schemeClr val="bg1"/>
                          </a:solidFill>
                          <a:effectLst/>
                          <a:latin typeface="Montserrat Light" panose="00000400000000000000" pitchFamily="50" charset="0"/>
                          <a:ea typeface="+mn-ea"/>
                          <a:cs typeface="+mn-cs"/>
                        </a:rPr>
                        <a:t>22.9</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0"/>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Coahuila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798,128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          851,535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53,407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9</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6.7</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20</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1"/>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Puebla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605,406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          652,125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46,719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10</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7.7</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17</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2"/>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Yucatán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388,454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435,048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46,594</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11</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a:solidFill>
                            <a:schemeClr val="bg1"/>
                          </a:solidFill>
                          <a:effectLst/>
                          <a:latin typeface="Montserrat Light" panose="00000400000000000000" pitchFamily="50" charset="0"/>
                          <a:ea typeface="+mn-ea"/>
                          <a:cs typeface="+mn-cs"/>
                        </a:rPr>
                        <a:t>12.0</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a:solidFill>
                            <a:schemeClr val="bg1"/>
                          </a:solidFill>
                          <a:effectLst/>
                          <a:latin typeface="Montserrat Light" panose="00000400000000000000" pitchFamily="50" charset="0"/>
                          <a:ea typeface="+mn-ea"/>
                          <a:cs typeface="+mn-cs"/>
                        </a:rPr>
                        <a:t>8</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3"/>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Veracruz</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719,657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764,373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44,716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12</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a:solidFill>
                            <a:schemeClr val="bg1"/>
                          </a:solidFill>
                          <a:effectLst/>
                          <a:latin typeface="Montserrat Light" panose="00000400000000000000" pitchFamily="50" charset="0"/>
                          <a:ea typeface="+mn-ea"/>
                          <a:cs typeface="+mn-cs"/>
                        </a:rPr>
                        <a:t>6.2</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a:solidFill>
                            <a:schemeClr val="bg1"/>
                          </a:solidFill>
                          <a:effectLst/>
                          <a:latin typeface="Montserrat Light" panose="00000400000000000000" pitchFamily="50" charset="0"/>
                          <a:ea typeface="+mn-ea"/>
                          <a:cs typeface="+mn-cs"/>
                        </a:rPr>
                        <a:t>21</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4"/>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Michoacán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464,742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499,842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35,100</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smtClean="0">
                          <a:solidFill>
                            <a:schemeClr val="bg1"/>
                          </a:solidFill>
                          <a:effectLst/>
                          <a:latin typeface="Montserrat Light" panose="00000400000000000000" pitchFamily="50" charset="0"/>
                          <a:ea typeface="+mn-ea"/>
                          <a:cs typeface="+mn-cs"/>
                        </a:rPr>
                        <a:t>13 </a:t>
                      </a:r>
                      <a:endParaRPr lang="es-MX" sz="700" u="none" strike="noStrike" kern="1200" dirty="0">
                        <a:solidFill>
                          <a:schemeClr val="bg1"/>
                        </a:solidFill>
                        <a:effectLst/>
                        <a:latin typeface="Montserrat Light" panose="00000400000000000000" pitchFamily="50" charset="0"/>
                        <a:ea typeface="+mn-ea"/>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7.6</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a:solidFill>
                            <a:schemeClr val="bg1"/>
                          </a:solidFill>
                          <a:effectLst/>
                          <a:latin typeface="Montserrat Light" panose="00000400000000000000" pitchFamily="50" charset="0"/>
                          <a:ea typeface="+mn-ea"/>
                          <a:cs typeface="+mn-cs"/>
                        </a:rPr>
                        <a:t>18</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5"/>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Baja California Sur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          191,774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          223,345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31,571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14</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16.5</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5</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6"/>
                  </a:ext>
                </a:extLst>
              </a:tr>
              <a:tr h="147058">
                <a:tc>
                  <a:txBody>
                    <a:bodyPr/>
                    <a:lstStyle/>
                    <a:p>
                      <a:pPr algn="l" fontAlgn="ctr"/>
                      <a:r>
                        <a:rPr lang="es-MX" sz="700" b="1" u="none" strike="noStrike" kern="1200">
                          <a:solidFill>
                            <a:schemeClr val="bg1"/>
                          </a:solidFill>
                          <a:effectLst/>
                          <a:latin typeface="Montserrat Medium" panose="00000600000000000000" pitchFamily="50" charset="0"/>
                          <a:ea typeface="+mn-ea"/>
                          <a:cs typeface="+mn-cs"/>
                        </a:rPr>
                        <a:t>Sinaloa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575,501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605,260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29,759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15</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a:solidFill>
                            <a:schemeClr val="bg1"/>
                          </a:solidFill>
                          <a:effectLst/>
                          <a:latin typeface="Montserrat Light" panose="00000400000000000000" pitchFamily="50" charset="0"/>
                          <a:ea typeface="+mn-ea"/>
                          <a:cs typeface="+mn-cs"/>
                        </a:rPr>
                        <a:t>5.2</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smtClean="0">
                          <a:solidFill>
                            <a:schemeClr val="bg1"/>
                          </a:solidFill>
                          <a:effectLst/>
                          <a:latin typeface="Montserrat Light" panose="00000400000000000000" pitchFamily="50" charset="0"/>
                          <a:ea typeface="+mn-ea"/>
                          <a:cs typeface="+mn-cs"/>
                        </a:rPr>
                        <a:t>24 </a:t>
                      </a:r>
                      <a:endParaRPr lang="es-MX" sz="700" u="none" strike="noStrike" kern="1200" dirty="0">
                        <a:solidFill>
                          <a:schemeClr val="bg1"/>
                        </a:solidFill>
                        <a:effectLst/>
                        <a:latin typeface="Montserrat Light" panose="00000400000000000000" pitchFamily="50" charset="0"/>
                        <a:ea typeface="+mn-ea"/>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7"/>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Nayarit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160,256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186,908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26,652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16</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a:solidFill>
                            <a:schemeClr val="bg1"/>
                          </a:solidFill>
                          <a:effectLst/>
                          <a:latin typeface="Montserrat Light" panose="00000400000000000000" pitchFamily="50" charset="0"/>
                          <a:ea typeface="+mn-ea"/>
                          <a:cs typeface="+mn-cs"/>
                        </a:rPr>
                        <a:t>16.6</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4</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8"/>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Chiapas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231,748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257,577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25,829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17</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a:solidFill>
                            <a:schemeClr val="bg1"/>
                          </a:solidFill>
                          <a:effectLst/>
                          <a:latin typeface="Montserrat Light" panose="00000400000000000000" pitchFamily="50" charset="0"/>
                          <a:ea typeface="+mn-ea"/>
                          <a:cs typeface="+mn-cs"/>
                        </a:rPr>
                        <a:t>11.1</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10</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9"/>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Aguascalientes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338,890</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363,411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24,521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800" b="1" u="none" strike="noStrike" kern="1200" dirty="0">
                          <a:solidFill>
                            <a:schemeClr val="bg1"/>
                          </a:solidFill>
                          <a:effectLst/>
                          <a:latin typeface="Montserrat Medium" panose="00000600000000000000" pitchFamily="50" charset="0"/>
                          <a:ea typeface="+mn-ea"/>
                          <a:cs typeface="+mn-cs"/>
                        </a:rPr>
                        <a:t>18</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7.2</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a:solidFill>
                            <a:schemeClr val="bg1"/>
                          </a:solidFill>
                          <a:effectLst/>
                          <a:latin typeface="Montserrat Light" panose="00000400000000000000" pitchFamily="50" charset="0"/>
                          <a:ea typeface="+mn-ea"/>
                          <a:cs typeface="+mn-cs"/>
                        </a:rPr>
                        <a:t>19</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0"/>
                  </a:ext>
                </a:extLst>
              </a:tr>
              <a:tr h="147058">
                <a:tc>
                  <a:txBody>
                    <a:bodyPr/>
                    <a:lstStyle/>
                    <a:p>
                      <a:pPr algn="l" fontAlgn="ctr"/>
                      <a:r>
                        <a:rPr lang="es-MX" sz="750" b="1" u="none" strike="noStrike" kern="1200" dirty="0">
                          <a:solidFill>
                            <a:schemeClr val="bg1"/>
                          </a:solidFill>
                          <a:effectLst/>
                          <a:latin typeface="Montserrat Medium" panose="00000600000000000000" pitchFamily="50" charset="0"/>
                          <a:ea typeface="+mn-ea"/>
                          <a:cs typeface="+mn-cs"/>
                        </a:rPr>
                        <a:t>San Luis Potosí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50" b="1" i="0" u="none" strike="noStrike" kern="1200" dirty="0">
                          <a:solidFill>
                            <a:schemeClr val="bg1"/>
                          </a:solidFill>
                          <a:effectLst/>
                          <a:latin typeface="Montserrat Medium" panose="00000600000000000000" pitchFamily="50" charset="0"/>
                          <a:ea typeface="+mn-ea"/>
                          <a:cs typeface="+mn-cs"/>
                        </a:rPr>
                        <a:t>456,972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50" b="1" i="0" u="none" strike="noStrike" kern="1200" dirty="0">
                          <a:solidFill>
                            <a:schemeClr val="bg1"/>
                          </a:solidFill>
                          <a:effectLst/>
                          <a:latin typeface="Montserrat Medium" panose="00000600000000000000" pitchFamily="50" charset="0"/>
                          <a:ea typeface="+mn-ea"/>
                          <a:cs typeface="+mn-cs"/>
                        </a:rPr>
                        <a:t>          481,061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50" b="1" i="0" u="none" strike="noStrike" kern="1200" dirty="0">
                          <a:solidFill>
                            <a:schemeClr val="bg1"/>
                          </a:solidFill>
                          <a:effectLst/>
                          <a:latin typeface="Montserrat Medium" panose="00000600000000000000" pitchFamily="50" charset="0"/>
                          <a:ea typeface="+mn-ea"/>
                          <a:cs typeface="+mn-cs"/>
                        </a:rPr>
                        <a:t>24,089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50" b="1" u="none" strike="noStrike" kern="1200" dirty="0">
                          <a:solidFill>
                            <a:schemeClr val="bg1"/>
                          </a:solidFill>
                          <a:effectLst/>
                          <a:latin typeface="Montserrat Medium" panose="00000600000000000000" pitchFamily="50" charset="0"/>
                          <a:ea typeface="+mn-ea"/>
                          <a:cs typeface="+mn-cs"/>
                        </a:rPr>
                        <a:t>19</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50" b="1" u="none" strike="noStrike" kern="1200" dirty="0">
                          <a:solidFill>
                            <a:schemeClr val="bg1"/>
                          </a:solidFill>
                          <a:effectLst/>
                          <a:latin typeface="Montserrat Medium" panose="00000600000000000000" pitchFamily="50" charset="0"/>
                          <a:ea typeface="+mn-ea"/>
                          <a:cs typeface="+mn-cs"/>
                        </a:rPr>
                        <a:t>5.3</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50" b="1" u="none" strike="noStrike" kern="1200" dirty="0">
                          <a:solidFill>
                            <a:schemeClr val="bg1"/>
                          </a:solidFill>
                          <a:effectLst/>
                          <a:latin typeface="Montserrat Medium" panose="00000600000000000000" pitchFamily="50" charset="0"/>
                          <a:ea typeface="+mn-ea"/>
                          <a:cs typeface="+mn-cs"/>
                        </a:rPr>
                        <a:t>23</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1"/>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Oaxaca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209,202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          232,159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22,957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20</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11.0</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12</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2"/>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Chihuahua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939,840</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958,533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18,693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21</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2.0</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26</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3"/>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Colima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142,090</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158,085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15,995</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22</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11.3</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a:solidFill>
                            <a:schemeClr val="bg1"/>
                          </a:solidFill>
                          <a:effectLst/>
                          <a:latin typeface="Montserrat Light" panose="00000400000000000000" pitchFamily="50" charset="0"/>
                          <a:ea typeface="+mn-ea"/>
                          <a:cs typeface="+mn-cs"/>
                        </a:rPr>
                        <a:t>9</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4"/>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Guerrero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146,786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159,262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12,476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23</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8.5</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a:solidFill>
                            <a:schemeClr val="bg1"/>
                          </a:solidFill>
                          <a:effectLst/>
                          <a:latin typeface="Montserrat Light" panose="00000400000000000000" pitchFamily="50" charset="0"/>
                          <a:ea typeface="+mn-ea"/>
                          <a:cs typeface="+mn-cs"/>
                        </a:rPr>
                        <a:t>16</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5"/>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Tlaxcala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104,775</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116,183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11,408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24</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10.9</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a:solidFill>
                            <a:schemeClr val="bg1"/>
                          </a:solidFill>
                          <a:effectLst/>
                          <a:latin typeface="Montserrat Light" panose="00000400000000000000" pitchFamily="50" charset="0"/>
                          <a:ea typeface="+mn-ea"/>
                          <a:cs typeface="+mn-cs"/>
                        </a:rPr>
                        <a:t>13</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6"/>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Morelos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210,063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221,138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11,075</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25</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5.3</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22</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7"/>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Sonora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607,439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615,318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7,879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26</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1.3</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a:solidFill>
                            <a:schemeClr val="bg1"/>
                          </a:solidFill>
                          <a:effectLst/>
                          <a:latin typeface="Montserrat Light" panose="00000400000000000000" pitchFamily="50" charset="0"/>
                          <a:ea typeface="+mn-ea"/>
                          <a:cs typeface="+mn-cs"/>
                        </a:rPr>
                        <a:t>27</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8"/>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Durango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253,375</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259,881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6,506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27</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2.6</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a:solidFill>
                            <a:schemeClr val="bg1"/>
                          </a:solidFill>
                          <a:effectLst/>
                          <a:latin typeface="Montserrat Light" panose="00000400000000000000" pitchFamily="50" charset="0"/>
                          <a:ea typeface="+mn-ea"/>
                          <a:cs typeface="+mn-cs"/>
                        </a:rPr>
                        <a:t>25</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9"/>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Baja California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1,026,466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1,027,058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592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28</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0.1</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28</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30"/>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Zacatecas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193,441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189,480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-3,961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29</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-2.0</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30</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31"/>
                  </a:ext>
                </a:extLst>
              </a:tr>
              <a:tr h="147058">
                <a:tc>
                  <a:txBody>
                    <a:bodyPr/>
                    <a:lstStyle/>
                    <a:p>
                      <a:pPr algn="l" fontAlgn="ctr"/>
                      <a:r>
                        <a:rPr lang="es-MX" sz="700" b="1" u="none" strike="noStrike" kern="1200" dirty="0">
                          <a:solidFill>
                            <a:schemeClr val="bg1"/>
                          </a:solidFill>
                          <a:effectLst/>
                          <a:latin typeface="Montserrat Medium" panose="00000600000000000000" pitchFamily="50" charset="0"/>
                          <a:ea typeface="+mn-ea"/>
                          <a:cs typeface="+mn-cs"/>
                        </a:rPr>
                        <a:t>Tabasco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205,088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199,830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-5,258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30</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-2.6</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31</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32"/>
                  </a:ext>
                </a:extLst>
              </a:tr>
              <a:tr h="147058">
                <a:tc>
                  <a:txBody>
                    <a:bodyPr/>
                    <a:lstStyle/>
                    <a:p>
                      <a:pPr marL="0" algn="l" defTabSz="914400" rtl="0" eaLnBrk="1" fontAlgn="ctr" latinLnBrk="0" hangingPunct="1"/>
                      <a:r>
                        <a:rPr lang="es-MX" sz="700" b="1" u="none" strike="noStrike" kern="1200" dirty="0">
                          <a:solidFill>
                            <a:schemeClr val="bg1"/>
                          </a:solidFill>
                          <a:effectLst/>
                          <a:latin typeface="Montserrat Medium" panose="00000600000000000000" pitchFamily="50" charset="0"/>
                          <a:ea typeface="+mn-ea"/>
                          <a:cs typeface="+mn-cs"/>
                        </a:rPr>
                        <a:t>Campeche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          131,815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125,706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-6,109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31</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-4.6</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32</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33"/>
                  </a:ext>
                </a:extLst>
              </a:tr>
              <a:tr h="147058">
                <a:tc>
                  <a:txBody>
                    <a:bodyPr/>
                    <a:lstStyle/>
                    <a:p>
                      <a:pPr marL="0" algn="l" defTabSz="914400" rtl="0" eaLnBrk="1" fontAlgn="ctr" latinLnBrk="0" hangingPunct="1"/>
                      <a:r>
                        <a:rPr lang="es-MX" sz="700" b="1" u="none" strike="noStrike" kern="1200" dirty="0">
                          <a:solidFill>
                            <a:schemeClr val="bg1"/>
                          </a:solidFill>
                          <a:effectLst/>
                          <a:latin typeface="Montserrat Medium" panose="00000600000000000000" pitchFamily="50" charset="0"/>
                          <a:ea typeface="+mn-ea"/>
                          <a:cs typeface="+mn-cs"/>
                        </a:rPr>
                        <a:t>Tamaulipas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703,988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          695,194 </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-8,794</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32</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-1.2</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spcAft>
                          <a:spcPts val="0"/>
                        </a:spcAft>
                      </a:pPr>
                      <a:r>
                        <a:rPr lang="es-MX" sz="700" u="none" strike="noStrike" kern="1200" dirty="0">
                          <a:solidFill>
                            <a:schemeClr val="bg1"/>
                          </a:solidFill>
                          <a:effectLst/>
                          <a:latin typeface="Montserrat Light" panose="00000400000000000000" pitchFamily="50" charset="0"/>
                          <a:ea typeface="+mn-ea"/>
                          <a:cs typeface="+mn-cs"/>
                        </a:rPr>
                        <a:t>29</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34"/>
                  </a:ext>
                </a:extLst>
              </a:tr>
            </a:tbl>
          </a:graphicData>
        </a:graphic>
      </p:graphicFrame>
      <p:sp>
        <p:nvSpPr>
          <p:cNvPr id="65" name="14 CuadroTexto">
            <a:extLst>
              <a:ext uri="{FF2B5EF4-FFF2-40B4-BE49-F238E27FC236}">
                <a16:creationId xmlns:a16="http://schemas.microsoft.com/office/drawing/2014/main" xmlns="" id="{69C5804C-56D4-47B7-962A-8562C31C2438}"/>
              </a:ext>
            </a:extLst>
          </p:cNvPr>
          <p:cNvSpPr txBox="1"/>
          <p:nvPr/>
        </p:nvSpPr>
        <p:spPr>
          <a:xfrm>
            <a:off x="714316" y="6088757"/>
            <a:ext cx="7382798" cy="369332"/>
          </a:xfrm>
          <a:prstGeom prst="rect">
            <a:avLst/>
          </a:prstGeom>
          <a:noFill/>
        </p:spPr>
        <p:txBody>
          <a:bodyPr wrap="square" rtlCol="0">
            <a:spAutoFit/>
          </a:bodyPr>
          <a:lstStyle>
            <a:defPPr>
              <a:defRPr lang="es-MX"/>
            </a:defPPr>
            <a:lvl1pPr algn="just">
              <a:defRPr sz="800">
                <a:solidFill>
                  <a:srgbClr val="595959"/>
                </a:solidFill>
                <a:latin typeface="Helvetica" pitchFamily="34" charset="0"/>
                <a:ea typeface="Tahoma" pitchFamily="34" charset="0"/>
                <a:cs typeface="Tahoma" pitchFamily="34" charset="0"/>
              </a:defRPr>
            </a:lvl1pPr>
          </a:lstStyle>
          <a:p>
            <a:r>
              <a:rPr lang="es-MX" sz="600" dirty="0">
                <a:solidFill>
                  <a:schemeClr val="tx1"/>
                </a:solidFill>
                <a:latin typeface="Montserrat Light" panose="00000400000000000000" pitchFamily="2" charset="0"/>
              </a:rPr>
              <a:t>1_/ Incluye a los trabajadores permanentes y eventuales urbanos,  así como a los eventuales del campo.</a:t>
            </a:r>
          </a:p>
          <a:p>
            <a:r>
              <a:rPr lang="es-MX" sz="600" dirty="0">
                <a:solidFill>
                  <a:schemeClr val="tx1"/>
                </a:solidFill>
                <a:latin typeface="Montserrat Light" panose="00000400000000000000" pitchFamily="2" charset="0"/>
              </a:rPr>
              <a:t>2_/ Cálculos elaborados por la Dirección de Área de Planeación Económica y Competitividad, SEDECO. </a:t>
            </a:r>
            <a:r>
              <a:rPr lang="es-MX" sz="600" dirty="0" smtClean="0">
                <a:solidFill>
                  <a:schemeClr val="tx1"/>
                </a:solidFill>
                <a:latin typeface="Montserrat Light" panose="00000400000000000000" pitchFamily="2" charset="0"/>
              </a:rPr>
              <a:t>Febrero de 2026.</a:t>
            </a:r>
            <a:endParaRPr lang="es-MX" sz="600" dirty="0">
              <a:solidFill>
                <a:schemeClr val="tx1"/>
              </a:solidFill>
              <a:latin typeface="Montserrat Light" panose="00000400000000000000" pitchFamily="2" charset="0"/>
            </a:endParaRPr>
          </a:p>
          <a:p>
            <a:r>
              <a:rPr lang="es-MX" sz="600" dirty="0" smtClean="0">
                <a:solidFill>
                  <a:schemeClr val="tx1"/>
                </a:solidFill>
                <a:latin typeface="Montserrat Light" panose="00000400000000000000" pitchFamily="2" charset="0"/>
              </a:rPr>
              <a:t>Fuente: </a:t>
            </a:r>
            <a:r>
              <a:rPr lang="es-MX" sz="600" b="1" dirty="0" smtClean="0">
                <a:solidFill>
                  <a:schemeClr val="tx1"/>
                </a:solidFill>
                <a:latin typeface="Montserrat Light" panose="00000400000000000000" pitchFamily="2" charset="0"/>
                <a:hlinkClick r:id="rId3">
                  <a:extLst>
                    <a:ext uri="{A12FA001-AC4F-418D-AE19-62706E023703}">
                      <ahyp:hlinkClr xmlns:ahyp="http://schemas.microsoft.com/office/drawing/2018/hyperlinkcolor" xmlns="" val="tx"/>
                    </a:ext>
                  </a:extLst>
                </a:hlinkClick>
              </a:rPr>
              <a:t>Instituto Mexicano del Seguro Social. </a:t>
            </a:r>
            <a:r>
              <a:rPr lang="es-MX" sz="600" dirty="0" smtClean="0">
                <a:solidFill>
                  <a:schemeClr val="tx1"/>
                </a:solidFill>
                <a:latin typeface="Montserrat Light" panose="00000400000000000000" pitchFamily="2" charset="0"/>
                <a:hlinkClick r:id="rId3">
                  <a:extLst>
                    <a:ext uri="{A12FA001-AC4F-418D-AE19-62706E023703}">
                      <ahyp:hlinkClr xmlns:ahyp="http://schemas.microsoft.com/office/drawing/2018/hyperlinkcolor" xmlns="" val="tx"/>
                    </a:ext>
                  </a:extLst>
                </a:hlinkClick>
              </a:rPr>
              <a:t>Consulta dinámica de información. http://www.imss.gob.mx/conoce-al-imss/cubos.</a:t>
            </a:r>
            <a:r>
              <a:rPr lang="es-MX" sz="600" dirty="0" smtClean="0">
                <a:solidFill>
                  <a:schemeClr val="tx1"/>
                </a:solidFill>
                <a:latin typeface="Montserrat Light" panose="00000400000000000000" pitchFamily="2" charset="0"/>
              </a:rPr>
              <a:t> Febrero de 2026.</a:t>
            </a:r>
            <a:endParaRPr lang="es-MX" sz="600" dirty="0">
              <a:solidFill>
                <a:schemeClr val="tx1"/>
              </a:solidFill>
              <a:latin typeface="Montserrat Light" panose="00000400000000000000" pitchFamily="2" charset="0"/>
            </a:endParaRPr>
          </a:p>
        </p:txBody>
      </p:sp>
      <p:sp>
        <p:nvSpPr>
          <p:cNvPr id="246" name="Rectángulo 245"/>
          <p:cNvSpPr/>
          <p:nvPr/>
        </p:nvSpPr>
        <p:spPr>
          <a:xfrm>
            <a:off x="1043607" y="35155"/>
            <a:ext cx="5301739" cy="618631"/>
          </a:xfrm>
          <a:prstGeom prst="rect">
            <a:avLst/>
          </a:prstGeom>
        </p:spPr>
        <p:txBody>
          <a:bodyPr wrap="square">
            <a:spAutoFit/>
          </a:bodyPr>
          <a:lstStyle/>
          <a:p>
            <a:pPr>
              <a:lnSpc>
                <a:spcPct val="90000"/>
              </a:lnSpc>
            </a:pPr>
            <a:r>
              <a:rPr lang="es-MX" sz="1000" dirty="0" smtClean="0">
                <a:solidFill>
                  <a:schemeClr val="accent1"/>
                </a:solidFill>
                <a:latin typeface="Montserrat ExtraBold" panose="00000900000000000000" pitchFamily="50" charset="0"/>
                <a:ea typeface="Tahoma" pitchFamily="34" charset="0"/>
                <a:cs typeface="Tahoma" pitchFamily="34" charset="0"/>
              </a:rPr>
              <a:t>Cuadro No. 6</a:t>
            </a:r>
          </a:p>
          <a:p>
            <a:pPr>
              <a:lnSpc>
                <a:spcPct val="90000"/>
              </a:lnSpc>
            </a:pPr>
            <a:r>
              <a:rPr lang="es-MX" sz="1000" b="1" dirty="0" smtClean="0">
                <a:latin typeface="Montserrat Medium" panose="00000600000000000000" pitchFamily="50" charset="0"/>
                <a:ea typeface="Tahoma" pitchFamily="34" charset="0"/>
                <a:cs typeface="Tahoma" pitchFamily="34" charset="0"/>
              </a:rPr>
              <a:t>Trabajadores </a:t>
            </a:r>
            <a:r>
              <a:rPr lang="es-MX" sz="1000" b="1" dirty="0">
                <a:latin typeface="Montserrat Medium" panose="00000600000000000000" pitchFamily="50" charset="0"/>
                <a:ea typeface="Tahoma" pitchFamily="34" charset="0"/>
                <a:cs typeface="Tahoma" pitchFamily="34" charset="0"/>
              </a:rPr>
              <a:t>asegurados totales en el IMSS, por Entidad Federativa </a:t>
            </a:r>
            <a:r>
              <a:rPr lang="es-MX" sz="1000" b="1" baseline="30000" dirty="0">
                <a:latin typeface="Montserrat Medium" panose="00000600000000000000" pitchFamily="50" charset="0"/>
                <a:ea typeface="Tahoma" pitchFamily="34" charset="0"/>
                <a:cs typeface="Tahoma" pitchFamily="34" charset="0"/>
              </a:rPr>
              <a:t>1_/</a:t>
            </a:r>
          </a:p>
          <a:p>
            <a:pPr>
              <a:lnSpc>
                <a:spcPct val="90000"/>
              </a:lnSpc>
            </a:pPr>
            <a:r>
              <a:rPr lang="es-MX" sz="1000" b="1" dirty="0">
                <a:latin typeface="Montserrat Medium" panose="00000600000000000000" pitchFamily="50" charset="0"/>
                <a:ea typeface="Tahoma" pitchFamily="34" charset="0"/>
                <a:cs typeface="Tahoma" pitchFamily="34" charset="0"/>
              </a:rPr>
              <a:t>Septiembre 2021 – </a:t>
            </a:r>
            <a:r>
              <a:rPr lang="es-MX" sz="1000" b="1" dirty="0" smtClean="0">
                <a:latin typeface="Montserrat Medium" panose="00000600000000000000" pitchFamily="50" charset="0"/>
                <a:ea typeface="Tahoma" pitchFamily="34" charset="0"/>
                <a:cs typeface="Tahoma" pitchFamily="34" charset="0"/>
              </a:rPr>
              <a:t>Enero 2026</a:t>
            </a:r>
            <a:endParaRPr lang="es-MX" sz="1000" b="1" dirty="0">
              <a:latin typeface="Montserrat Medium" panose="00000600000000000000" pitchFamily="50" charset="0"/>
              <a:ea typeface="Tahoma" pitchFamily="34" charset="0"/>
              <a:cs typeface="Tahoma" pitchFamily="34" charset="0"/>
            </a:endParaRPr>
          </a:p>
          <a:p>
            <a:pPr>
              <a:lnSpc>
                <a:spcPct val="90000"/>
              </a:lnSpc>
            </a:pPr>
            <a:r>
              <a:rPr lang="es-MX" sz="800" dirty="0" smtClean="0">
                <a:latin typeface="Montserrat" panose="00000500000000000000" pitchFamily="2" charset="0"/>
                <a:ea typeface="Tahoma" pitchFamily="34" charset="0"/>
                <a:cs typeface="Tahoma" pitchFamily="34" charset="0"/>
              </a:rPr>
              <a:t>(Personas)</a:t>
            </a:r>
            <a:endParaRPr lang="es-MX" sz="800" dirty="0">
              <a:latin typeface="Montserrat" panose="00000500000000000000" pitchFamily="2" charset="0"/>
              <a:ea typeface="Tahoma" pitchFamily="34" charset="0"/>
              <a:cs typeface="Tahoma" pitchFamily="34" charset="0"/>
            </a:endParaRPr>
          </a:p>
        </p:txBody>
      </p:sp>
      <p:grpSp>
        <p:nvGrpSpPr>
          <p:cNvPr id="50" name="Grupo 49"/>
          <p:cNvGrpSpPr/>
          <p:nvPr/>
        </p:nvGrpSpPr>
        <p:grpSpPr>
          <a:xfrm>
            <a:off x="913376" y="614843"/>
            <a:ext cx="4752000" cy="72001"/>
            <a:chOff x="279184" y="746170"/>
            <a:chExt cx="4752000" cy="72001"/>
          </a:xfrm>
        </p:grpSpPr>
        <p:cxnSp>
          <p:nvCxnSpPr>
            <p:cNvPr id="51" name="Conector recto 50"/>
            <p:cNvCxnSpPr/>
            <p:nvPr/>
          </p:nvCxnSpPr>
          <p:spPr>
            <a:xfrm>
              <a:off x="279184" y="746170"/>
              <a:ext cx="4752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2" name="Rectángulo 51"/>
            <p:cNvSpPr/>
            <p:nvPr/>
          </p:nvSpPr>
          <p:spPr>
            <a:xfrm>
              <a:off x="279184" y="746171"/>
              <a:ext cx="2610000" cy="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sp>
        <p:nvSpPr>
          <p:cNvPr id="88" name="Triángulo isósceles 87"/>
          <p:cNvSpPr/>
          <p:nvPr/>
        </p:nvSpPr>
        <p:spPr>
          <a:xfrm flipV="1">
            <a:off x="1299890" y="1211835"/>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9" name="Triángulo isósceles 88"/>
          <p:cNvSpPr/>
          <p:nvPr/>
        </p:nvSpPr>
        <p:spPr>
          <a:xfrm flipV="1">
            <a:off x="2462560" y="1210131"/>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0" name="Triángulo isósceles 89"/>
          <p:cNvSpPr/>
          <p:nvPr/>
        </p:nvSpPr>
        <p:spPr>
          <a:xfrm flipV="1">
            <a:off x="3576902" y="1210131"/>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1" name="Triángulo isósceles 90"/>
          <p:cNvSpPr/>
          <p:nvPr/>
        </p:nvSpPr>
        <p:spPr>
          <a:xfrm flipV="1">
            <a:off x="4695436" y="1210131"/>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2" name="Triángulo isósceles 91"/>
          <p:cNvSpPr/>
          <p:nvPr/>
        </p:nvSpPr>
        <p:spPr>
          <a:xfrm flipV="1">
            <a:off x="5741962" y="1217391"/>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3" name="Triángulo isósceles 92"/>
          <p:cNvSpPr/>
          <p:nvPr/>
        </p:nvSpPr>
        <p:spPr>
          <a:xfrm flipV="1">
            <a:off x="6631772" y="1210472"/>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4" name="Triángulo isósceles 93"/>
          <p:cNvSpPr/>
          <p:nvPr/>
        </p:nvSpPr>
        <p:spPr>
          <a:xfrm flipV="1">
            <a:off x="7673188" y="1217390"/>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5" name="CuadroTexto 94"/>
          <p:cNvSpPr txBox="1"/>
          <p:nvPr/>
        </p:nvSpPr>
        <p:spPr>
          <a:xfrm>
            <a:off x="8630086" y="6406015"/>
            <a:ext cx="252000" cy="246221"/>
          </a:xfrm>
          <a:prstGeom prst="rect">
            <a:avLst/>
          </a:prstGeom>
          <a:noFill/>
        </p:spPr>
        <p:txBody>
          <a:bodyPr wrap="square" lIns="0" rIns="0" rtlCol="0">
            <a:spAutoFit/>
          </a:bodyPr>
          <a:lstStyle/>
          <a:p>
            <a:pPr algn="ctr"/>
            <a:r>
              <a:rPr lang="es-MX" sz="1000" dirty="0" smtClean="0">
                <a:solidFill>
                  <a:schemeClr val="bg1"/>
                </a:solidFill>
                <a:latin typeface="Montserrat ExtraLight" panose="00000300000000000000" pitchFamily="50" charset="0"/>
              </a:rPr>
              <a:t>16</a:t>
            </a:r>
            <a:endParaRPr lang="es-MX" sz="1000" dirty="0">
              <a:solidFill>
                <a:schemeClr val="bg1"/>
              </a:solidFill>
              <a:latin typeface="Montserrat ExtraLight" panose="00000300000000000000" pitchFamily="50" charset="0"/>
            </a:endParaRPr>
          </a:p>
        </p:txBody>
      </p:sp>
      <p:sp>
        <p:nvSpPr>
          <p:cNvPr id="96" name="CuadroTexto 95"/>
          <p:cNvSpPr txBox="1"/>
          <p:nvPr/>
        </p:nvSpPr>
        <p:spPr>
          <a:xfrm>
            <a:off x="8630086" y="6406014"/>
            <a:ext cx="252000" cy="246221"/>
          </a:xfrm>
          <a:prstGeom prst="rect">
            <a:avLst/>
          </a:prstGeom>
          <a:noFill/>
        </p:spPr>
        <p:txBody>
          <a:bodyPr wrap="square" lIns="0" rIns="0" rtlCol="0">
            <a:spAutoFit/>
          </a:bodyPr>
          <a:lstStyle/>
          <a:p>
            <a:pPr algn="ctr"/>
            <a:r>
              <a:rPr lang="es-MX" sz="1000" dirty="0" smtClean="0">
                <a:latin typeface="Montserrat ExtraLight" panose="00000300000000000000" pitchFamily="50" charset="0"/>
              </a:rPr>
              <a:t>16</a:t>
            </a:r>
            <a:endParaRPr lang="es-MX" sz="1000" dirty="0">
              <a:latin typeface="Montserrat ExtraLight" panose="00000300000000000000" pitchFamily="50" charset="0"/>
            </a:endParaRPr>
          </a:p>
        </p:txBody>
      </p:sp>
    </p:spTree>
    <p:extLst>
      <p:ext uri="{BB962C8B-B14F-4D97-AF65-F5344CB8AC3E}">
        <p14:creationId xmlns:p14="http://schemas.microsoft.com/office/powerpoint/2010/main" val="15216536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ECDF462B-E5AF-43BF-984A-CD58A612F068}"/>
              </a:ext>
            </a:extLst>
          </p:cNvPr>
          <p:cNvSpPr>
            <a:spLocks noChangeArrowheads="1"/>
          </p:cNvSpPr>
          <p:nvPr/>
        </p:nvSpPr>
        <p:spPr bwMode="auto">
          <a:xfrm>
            <a:off x="2217252" y="3526001"/>
            <a:ext cx="4716301" cy="18466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s-MX" altLang="zh-CN" sz="3000" dirty="0">
                <a:solidFill>
                  <a:schemeClr val="bg1"/>
                </a:solidFill>
                <a:latin typeface="Montserrat ExtraLight" panose="00000300000000000000" pitchFamily="50" charset="0"/>
                <a:ea typeface="微软雅黑" panose="020B0503020204020204" pitchFamily="34" charset="-122"/>
                <a:cs typeface="+mn-ea"/>
                <a:sym typeface="+mn-lt"/>
              </a:rPr>
              <a:t>Trabajadores asegurados en el IMSS en la Industria Manufacturera, por  Entidad Federativa </a:t>
            </a:r>
          </a:p>
        </p:txBody>
      </p:sp>
      <p:sp>
        <p:nvSpPr>
          <p:cNvPr id="9" name="CuadroTexto 8"/>
          <p:cNvSpPr txBox="1"/>
          <p:nvPr/>
        </p:nvSpPr>
        <p:spPr>
          <a:xfrm>
            <a:off x="3856826" y="1240082"/>
            <a:ext cx="1440160" cy="2400657"/>
          </a:xfrm>
          <a:prstGeom prst="rect">
            <a:avLst/>
          </a:prstGeom>
          <a:noFill/>
        </p:spPr>
        <p:txBody>
          <a:bodyPr wrap="square" rtlCol="0">
            <a:spAutoFit/>
          </a:bodyPr>
          <a:lstStyle/>
          <a:p>
            <a:pPr algn="ctr"/>
            <a:r>
              <a:rPr lang="es-MX" sz="15000" dirty="0" smtClean="0">
                <a:solidFill>
                  <a:schemeClr val="bg1"/>
                </a:solidFill>
                <a:latin typeface="Montserrat SemiBold" panose="00000700000000000000" pitchFamily="2" charset="0"/>
              </a:rPr>
              <a:t>8</a:t>
            </a:r>
            <a:endParaRPr lang="es-MX" sz="15000" dirty="0">
              <a:solidFill>
                <a:schemeClr val="bg1"/>
              </a:solidFill>
              <a:latin typeface="Montserrat SemiBold" panose="00000700000000000000" pitchFamily="2" charset="0"/>
            </a:endParaRPr>
          </a:p>
        </p:txBody>
      </p:sp>
      <p:sp>
        <p:nvSpPr>
          <p:cNvPr id="11" name="CuadroTexto 10"/>
          <p:cNvSpPr txBox="1"/>
          <p:nvPr/>
        </p:nvSpPr>
        <p:spPr>
          <a:xfrm>
            <a:off x="8630086" y="6406015"/>
            <a:ext cx="252000" cy="246221"/>
          </a:xfrm>
          <a:prstGeom prst="rect">
            <a:avLst/>
          </a:prstGeom>
          <a:noFill/>
        </p:spPr>
        <p:txBody>
          <a:bodyPr wrap="square" lIns="0" rIns="0" rtlCol="0">
            <a:spAutoFit/>
          </a:bodyPr>
          <a:lstStyle/>
          <a:p>
            <a:pPr algn="ctr"/>
            <a:r>
              <a:rPr lang="es-MX" sz="1000" dirty="0" smtClean="0">
                <a:solidFill>
                  <a:schemeClr val="bg1"/>
                </a:solidFill>
                <a:latin typeface="Montserrat ExtraLight" panose="00000300000000000000" pitchFamily="50" charset="0"/>
              </a:rPr>
              <a:t>17</a:t>
            </a:r>
            <a:endParaRPr lang="es-MX" sz="1000" dirty="0">
              <a:solidFill>
                <a:schemeClr val="bg1"/>
              </a:solidFill>
              <a:latin typeface="Montserrat ExtraLight" panose="00000300000000000000" pitchFamily="50" charset="0"/>
            </a:endParaRPr>
          </a:p>
        </p:txBody>
      </p:sp>
    </p:spTree>
    <p:extLst>
      <p:ext uri="{BB962C8B-B14F-4D97-AF65-F5344CB8AC3E}">
        <p14:creationId xmlns:p14="http://schemas.microsoft.com/office/powerpoint/2010/main" val="33345660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ángulo redondeado 52"/>
          <p:cNvSpPr/>
          <p:nvPr/>
        </p:nvSpPr>
        <p:spPr>
          <a:xfrm>
            <a:off x="765472" y="5195256"/>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4" name="Rectángulo redondeado 53"/>
          <p:cNvSpPr/>
          <p:nvPr/>
        </p:nvSpPr>
        <p:spPr>
          <a:xfrm>
            <a:off x="765472" y="5051738"/>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5" name="Rectángulo redondeado 54"/>
          <p:cNvSpPr/>
          <p:nvPr/>
        </p:nvSpPr>
        <p:spPr>
          <a:xfrm>
            <a:off x="773506" y="4170273"/>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6" name="Rectángulo redondeado 55"/>
          <p:cNvSpPr/>
          <p:nvPr/>
        </p:nvSpPr>
        <p:spPr>
          <a:xfrm>
            <a:off x="773506" y="4317438"/>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7" name="Rectángulo redondeado 56"/>
          <p:cNvSpPr/>
          <p:nvPr/>
        </p:nvSpPr>
        <p:spPr>
          <a:xfrm>
            <a:off x="765472" y="4608565"/>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8" name="Rectángulo redondeado 57"/>
          <p:cNvSpPr/>
          <p:nvPr/>
        </p:nvSpPr>
        <p:spPr>
          <a:xfrm>
            <a:off x="765472" y="4458697"/>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9" name="Rectángulo redondeado 58"/>
          <p:cNvSpPr/>
          <p:nvPr/>
        </p:nvSpPr>
        <p:spPr>
          <a:xfrm>
            <a:off x="765472" y="4909112"/>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0" name="Rectángulo redondeado 59"/>
          <p:cNvSpPr/>
          <p:nvPr/>
        </p:nvSpPr>
        <p:spPr>
          <a:xfrm>
            <a:off x="765472" y="4759244"/>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1" name="Rectángulo redondeado 60"/>
          <p:cNvSpPr/>
          <p:nvPr/>
        </p:nvSpPr>
        <p:spPr>
          <a:xfrm>
            <a:off x="773506" y="4019594"/>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2" name="Rectángulo redondeado 61"/>
          <p:cNvSpPr/>
          <p:nvPr/>
        </p:nvSpPr>
        <p:spPr>
          <a:xfrm>
            <a:off x="765472" y="5502535"/>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3" name="Rectángulo redondeado 62"/>
          <p:cNvSpPr/>
          <p:nvPr/>
        </p:nvSpPr>
        <p:spPr>
          <a:xfrm>
            <a:off x="765472" y="5649700"/>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4" name="Rectángulo redondeado 63"/>
          <p:cNvSpPr/>
          <p:nvPr/>
        </p:nvSpPr>
        <p:spPr>
          <a:xfrm>
            <a:off x="757438" y="5940827"/>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6" name="Rectángulo redondeado 65"/>
          <p:cNvSpPr/>
          <p:nvPr/>
        </p:nvSpPr>
        <p:spPr>
          <a:xfrm>
            <a:off x="757438" y="5790959"/>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7" name="Rectángulo redondeado 66"/>
          <p:cNvSpPr/>
          <p:nvPr/>
        </p:nvSpPr>
        <p:spPr>
          <a:xfrm>
            <a:off x="765472" y="5351856"/>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8" name="Rectángulo redondeado 67"/>
          <p:cNvSpPr/>
          <p:nvPr/>
        </p:nvSpPr>
        <p:spPr>
          <a:xfrm>
            <a:off x="775545" y="3869726"/>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9" name="Rectángulo redondeado 68"/>
          <p:cNvSpPr/>
          <p:nvPr/>
        </p:nvSpPr>
        <p:spPr>
          <a:xfrm>
            <a:off x="775545" y="3726208"/>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0" name="Rectángulo redondeado 69"/>
          <p:cNvSpPr/>
          <p:nvPr/>
        </p:nvSpPr>
        <p:spPr>
          <a:xfrm>
            <a:off x="783579" y="2844743"/>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1" name="Rectángulo redondeado 70"/>
          <p:cNvSpPr/>
          <p:nvPr/>
        </p:nvSpPr>
        <p:spPr>
          <a:xfrm>
            <a:off x="783579" y="2991908"/>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2" name="Rectángulo redondeado 71"/>
          <p:cNvSpPr/>
          <p:nvPr/>
        </p:nvSpPr>
        <p:spPr>
          <a:xfrm>
            <a:off x="775545" y="3283035"/>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3" name="Rectángulo redondeado 72"/>
          <p:cNvSpPr/>
          <p:nvPr/>
        </p:nvSpPr>
        <p:spPr>
          <a:xfrm>
            <a:off x="775545" y="3133167"/>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4" name="Rectángulo redondeado 73"/>
          <p:cNvSpPr/>
          <p:nvPr/>
        </p:nvSpPr>
        <p:spPr>
          <a:xfrm>
            <a:off x="775545" y="3583582"/>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5" name="Rectángulo redondeado 74"/>
          <p:cNvSpPr/>
          <p:nvPr/>
        </p:nvSpPr>
        <p:spPr>
          <a:xfrm>
            <a:off x="775545" y="3433714"/>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6" name="Rectángulo redondeado 75"/>
          <p:cNvSpPr/>
          <p:nvPr/>
        </p:nvSpPr>
        <p:spPr>
          <a:xfrm>
            <a:off x="783579" y="2694064"/>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7" name="Rectángulo redondeado 76"/>
          <p:cNvSpPr/>
          <p:nvPr/>
        </p:nvSpPr>
        <p:spPr>
          <a:xfrm>
            <a:off x="783579" y="2546656"/>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8" name="Rectángulo redondeado 77"/>
          <p:cNvSpPr/>
          <p:nvPr/>
        </p:nvSpPr>
        <p:spPr>
          <a:xfrm>
            <a:off x="783579" y="2403138"/>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9" name="Rectángulo redondeado 78"/>
          <p:cNvSpPr/>
          <p:nvPr/>
        </p:nvSpPr>
        <p:spPr>
          <a:xfrm>
            <a:off x="791613" y="1521673"/>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0" name="Rectángulo redondeado 79"/>
          <p:cNvSpPr/>
          <p:nvPr/>
        </p:nvSpPr>
        <p:spPr>
          <a:xfrm>
            <a:off x="791613" y="1668838"/>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1" name="Rectángulo redondeado 80"/>
          <p:cNvSpPr/>
          <p:nvPr/>
        </p:nvSpPr>
        <p:spPr>
          <a:xfrm>
            <a:off x="783579" y="1959965"/>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2" name="Rectángulo redondeado 81"/>
          <p:cNvSpPr/>
          <p:nvPr/>
        </p:nvSpPr>
        <p:spPr>
          <a:xfrm>
            <a:off x="783579" y="1810097"/>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3" name="Rectángulo redondeado 82"/>
          <p:cNvSpPr/>
          <p:nvPr/>
        </p:nvSpPr>
        <p:spPr>
          <a:xfrm>
            <a:off x="783579" y="2260512"/>
            <a:ext cx="7380000" cy="1080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4" name="Rectángulo redondeado 83"/>
          <p:cNvSpPr/>
          <p:nvPr/>
        </p:nvSpPr>
        <p:spPr>
          <a:xfrm>
            <a:off x="783579" y="2110644"/>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5" name="Rectángulo redondeado 84"/>
          <p:cNvSpPr/>
          <p:nvPr/>
        </p:nvSpPr>
        <p:spPr>
          <a:xfrm>
            <a:off x="791613" y="1370994"/>
            <a:ext cx="7380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6" name="Rectángulo redondeado 85"/>
          <p:cNvSpPr/>
          <p:nvPr/>
        </p:nvSpPr>
        <p:spPr>
          <a:xfrm>
            <a:off x="791613" y="1233826"/>
            <a:ext cx="7380000" cy="108000"/>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5" name="14 CuadroTexto">
            <a:extLst>
              <a:ext uri="{FF2B5EF4-FFF2-40B4-BE49-F238E27FC236}">
                <a16:creationId xmlns:a16="http://schemas.microsoft.com/office/drawing/2014/main" xmlns="" id="{69C5804C-56D4-47B7-962A-8562C31C2438}"/>
              </a:ext>
            </a:extLst>
          </p:cNvPr>
          <p:cNvSpPr txBox="1"/>
          <p:nvPr/>
        </p:nvSpPr>
        <p:spPr>
          <a:xfrm>
            <a:off x="671839" y="6030253"/>
            <a:ext cx="7382798" cy="369332"/>
          </a:xfrm>
          <a:prstGeom prst="rect">
            <a:avLst/>
          </a:prstGeom>
          <a:noFill/>
        </p:spPr>
        <p:txBody>
          <a:bodyPr wrap="square" rtlCol="0">
            <a:spAutoFit/>
          </a:bodyPr>
          <a:lstStyle>
            <a:defPPr>
              <a:defRPr lang="es-MX"/>
            </a:defPPr>
            <a:lvl1pPr algn="just">
              <a:defRPr sz="800">
                <a:solidFill>
                  <a:srgbClr val="595959"/>
                </a:solidFill>
                <a:latin typeface="Helvetica" pitchFamily="34" charset="0"/>
                <a:ea typeface="Tahoma" pitchFamily="34" charset="0"/>
                <a:cs typeface="Tahoma" pitchFamily="34" charset="0"/>
              </a:defRPr>
            </a:lvl1pPr>
          </a:lstStyle>
          <a:p>
            <a:r>
              <a:rPr lang="es-MX" sz="600" dirty="0">
                <a:solidFill>
                  <a:schemeClr val="tx1"/>
                </a:solidFill>
                <a:latin typeface="Montserrat Light" panose="00000400000000000000" pitchFamily="2" charset="0"/>
              </a:rPr>
              <a:t>1_/ Incluye a los trabajadores permanentes y eventuales urbanos,  así como a los eventuales del campo.</a:t>
            </a:r>
          </a:p>
          <a:p>
            <a:r>
              <a:rPr lang="es-MX" sz="600" dirty="0">
                <a:solidFill>
                  <a:schemeClr val="tx1"/>
                </a:solidFill>
                <a:latin typeface="Montserrat Light" panose="00000400000000000000" pitchFamily="2" charset="0"/>
              </a:rPr>
              <a:t>2_/ Cálculos elaborados por la Dirección de Área de Planeación Económica y Competitividad, SEDECO. </a:t>
            </a:r>
            <a:r>
              <a:rPr lang="es-MX" sz="600" dirty="0" smtClean="0">
                <a:solidFill>
                  <a:schemeClr val="tx1"/>
                </a:solidFill>
                <a:latin typeface="Montserrat Light" panose="00000400000000000000" pitchFamily="2" charset="0"/>
              </a:rPr>
              <a:t>Febrero de 2026.</a:t>
            </a:r>
            <a:endParaRPr lang="es-MX" sz="600" dirty="0">
              <a:solidFill>
                <a:schemeClr val="tx1"/>
              </a:solidFill>
              <a:latin typeface="Montserrat Light" panose="00000400000000000000" pitchFamily="2" charset="0"/>
            </a:endParaRPr>
          </a:p>
          <a:p>
            <a:r>
              <a:rPr lang="es-MX" sz="600" dirty="0" smtClean="0">
                <a:solidFill>
                  <a:schemeClr val="tx1"/>
                </a:solidFill>
                <a:latin typeface="Montserrat Light" panose="00000400000000000000" pitchFamily="2" charset="0"/>
              </a:rPr>
              <a:t>Fuente: </a:t>
            </a:r>
            <a:r>
              <a:rPr lang="es-MX" sz="600" b="1" dirty="0" smtClean="0">
                <a:solidFill>
                  <a:schemeClr val="tx1"/>
                </a:solidFill>
                <a:latin typeface="Montserrat Light" panose="00000400000000000000" pitchFamily="2" charset="0"/>
                <a:hlinkClick r:id="rId3">
                  <a:extLst>
                    <a:ext uri="{A12FA001-AC4F-418D-AE19-62706E023703}">
                      <ahyp:hlinkClr xmlns:ahyp="http://schemas.microsoft.com/office/drawing/2018/hyperlinkcolor" xmlns="" val="tx"/>
                    </a:ext>
                  </a:extLst>
                </a:hlinkClick>
              </a:rPr>
              <a:t>Instituto Mexicano del Seguro Social. </a:t>
            </a:r>
            <a:r>
              <a:rPr lang="es-MX" sz="600" dirty="0" smtClean="0">
                <a:solidFill>
                  <a:schemeClr val="tx1"/>
                </a:solidFill>
                <a:latin typeface="Montserrat Light" panose="00000400000000000000" pitchFamily="2" charset="0"/>
                <a:hlinkClick r:id="rId3">
                  <a:extLst>
                    <a:ext uri="{A12FA001-AC4F-418D-AE19-62706E023703}">
                      <ahyp:hlinkClr xmlns:ahyp="http://schemas.microsoft.com/office/drawing/2018/hyperlinkcolor" xmlns="" val="tx"/>
                    </a:ext>
                  </a:extLst>
                </a:hlinkClick>
              </a:rPr>
              <a:t>Consulta dinámica de información. http://www.imss.gob.mx/conoce-al-imss/cubos.</a:t>
            </a:r>
            <a:r>
              <a:rPr lang="es-MX" sz="600" dirty="0" smtClean="0">
                <a:solidFill>
                  <a:schemeClr val="tx1"/>
                </a:solidFill>
                <a:latin typeface="Montserrat Light" panose="00000400000000000000" pitchFamily="2" charset="0"/>
              </a:rPr>
              <a:t> Febrero de 2026.</a:t>
            </a:r>
            <a:endParaRPr lang="es-MX" sz="600" dirty="0">
              <a:solidFill>
                <a:schemeClr val="tx1"/>
              </a:solidFill>
              <a:latin typeface="Montserrat Light" panose="00000400000000000000" pitchFamily="2" charset="0"/>
            </a:endParaRPr>
          </a:p>
        </p:txBody>
      </p:sp>
      <p:sp>
        <p:nvSpPr>
          <p:cNvPr id="246" name="Rectángulo 245"/>
          <p:cNvSpPr/>
          <p:nvPr/>
        </p:nvSpPr>
        <p:spPr>
          <a:xfrm>
            <a:off x="1043608" y="44624"/>
            <a:ext cx="6552728" cy="618631"/>
          </a:xfrm>
          <a:prstGeom prst="rect">
            <a:avLst/>
          </a:prstGeom>
        </p:spPr>
        <p:txBody>
          <a:bodyPr wrap="square">
            <a:spAutoFit/>
          </a:bodyPr>
          <a:lstStyle/>
          <a:p>
            <a:pPr>
              <a:lnSpc>
                <a:spcPct val="90000"/>
              </a:lnSpc>
            </a:pPr>
            <a:r>
              <a:rPr lang="es-MX" sz="1000" dirty="0" smtClean="0">
                <a:solidFill>
                  <a:schemeClr val="accent1"/>
                </a:solidFill>
                <a:latin typeface="Montserrat ExtraBold" panose="00000900000000000000" pitchFamily="50" charset="0"/>
                <a:ea typeface="Tahoma" pitchFamily="34" charset="0"/>
                <a:cs typeface="Tahoma" pitchFamily="34" charset="0"/>
              </a:rPr>
              <a:t>Cuadro No. 7 </a:t>
            </a:r>
          </a:p>
          <a:p>
            <a:pPr>
              <a:lnSpc>
                <a:spcPct val="90000"/>
              </a:lnSpc>
            </a:pPr>
            <a:r>
              <a:rPr lang="es-MX" sz="1000" b="1" dirty="0" smtClean="0">
                <a:latin typeface="Montserrat Medium" panose="00000600000000000000" pitchFamily="50" charset="0"/>
                <a:ea typeface="Tahoma" pitchFamily="34" charset="0"/>
                <a:cs typeface="Tahoma" pitchFamily="34" charset="0"/>
              </a:rPr>
              <a:t>Trabajadores asegurados </a:t>
            </a:r>
            <a:r>
              <a:rPr lang="es-MX" sz="1000" b="1" dirty="0">
                <a:latin typeface="Montserrat Medium" panose="00000600000000000000" pitchFamily="50" charset="0"/>
                <a:ea typeface="Tahoma" pitchFamily="34" charset="0"/>
                <a:cs typeface="Tahoma" pitchFamily="34" charset="0"/>
              </a:rPr>
              <a:t>en el IMSS en la industria manufacturera, por Entidad Federativa </a:t>
            </a:r>
            <a:r>
              <a:rPr lang="es-MX" sz="1000" b="1" baseline="30000" dirty="0">
                <a:latin typeface="Montserrat Medium" panose="00000600000000000000" pitchFamily="50" charset="0"/>
                <a:ea typeface="Tahoma" pitchFamily="34" charset="0"/>
                <a:cs typeface="Tahoma" pitchFamily="34" charset="0"/>
              </a:rPr>
              <a:t>1_/</a:t>
            </a:r>
          </a:p>
          <a:p>
            <a:pPr>
              <a:lnSpc>
                <a:spcPct val="90000"/>
              </a:lnSpc>
            </a:pPr>
            <a:r>
              <a:rPr lang="es-MX" sz="1000" b="1" dirty="0">
                <a:latin typeface="Montserrat Medium" panose="00000600000000000000" pitchFamily="50" charset="0"/>
                <a:ea typeface="Tahoma" pitchFamily="34" charset="0"/>
                <a:cs typeface="Tahoma" pitchFamily="34" charset="0"/>
              </a:rPr>
              <a:t>Septiembre 2021 -  </a:t>
            </a:r>
            <a:r>
              <a:rPr lang="es-MX" sz="1000" b="1" dirty="0" smtClean="0">
                <a:latin typeface="Montserrat Medium" panose="00000600000000000000" pitchFamily="50" charset="0"/>
                <a:ea typeface="Tahoma" pitchFamily="34" charset="0"/>
                <a:cs typeface="Tahoma" pitchFamily="34" charset="0"/>
              </a:rPr>
              <a:t>Enero 2026</a:t>
            </a:r>
            <a:endParaRPr lang="es-MX" sz="1000" b="1" dirty="0">
              <a:latin typeface="Montserrat Medium" panose="00000600000000000000" pitchFamily="50" charset="0"/>
              <a:ea typeface="Tahoma" pitchFamily="34" charset="0"/>
              <a:cs typeface="Tahoma" pitchFamily="34" charset="0"/>
            </a:endParaRPr>
          </a:p>
          <a:p>
            <a:pPr>
              <a:lnSpc>
                <a:spcPct val="90000"/>
              </a:lnSpc>
            </a:pPr>
            <a:r>
              <a:rPr lang="es-MX" sz="800" dirty="0" smtClean="0">
                <a:latin typeface="Montserrat" panose="00000500000000000000" pitchFamily="50" charset="0"/>
                <a:ea typeface="Tahoma" pitchFamily="34" charset="0"/>
                <a:cs typeface="Tahoma" pitchFamily="34" charset="0"/>
              </a:rPr>
              <a:t>(Personas)</a:t>
            </a:r>
            <a:endParaRPr lang="es-MX" sz="800" dirty="0">
              <a:latin typeface="Montserrat" panose="00000500000000000000" pitchFamily="50" charset="0"/>
              <a:ea typeface="Tahoma" pitchFamily="34" charset="0"/>
              <a:cs typeface="Tahoma" pitchFamily="34" charset="0"/>
            </a:endParaRPr>
          </a:p>
        </p:txBody>
      </p:sp>
      <p:graphicFrame>
        <p:nvGraphicFramePr>
          <p:cNvPr id="285" name="15 Tabla">
            <a:extLst>
              <a:ext uri="{FF2B5EF4-FFF2-40B4-BE49-F238E27FC236}">
                <a16:creationId xmlns:a16="http://schemas.microsoft.com/office/drawing/2014/main" xmlns="" id="{1B2A8710-1CCA-4D7F-9EAB-642A9CD6E8FF}"/>
              </a:ext>
            </a:extLst>
          </p:cNvPr>
          <p:cNvGraphicFramePr>
            <a:graphicFrameLocks noGrp="1"/>
          </p:cNvGraphicFramePr>
          <p:nvPr>
            <p:extLst>
              <p:ext uri="{D42A27DB-BD31-4B8C-83A1-F6EECF244321}">
                <p14:modId xmlns:p14="http://schemas.microsoft.com/office/powerpoint/2010/main" val="4242778141"/>
              </p:ext>
            </p:extLst>
          </p:nvPr>
        </p:nvGraphicFramePr>
        <p:xfrm>
          <a:off x="755576" y="800852"/>
          <a:ext cx="7416824" cy="5256285"/>
        </p:xfrm>
        <a:graphic>
          <a:graphicData uri="http://schemas.openxmlformats.org/drawingml/2006/table">
            <a:tbl>
              <a:tblPr firstRow="1" bandCol="1">
                <a:tableStyleId>{46F890A9-2807-4EBB-B81D-B2AA78EC7F39}</a:tableStyleId>
              </a:tblPr>
              <a:tblGrid>
                <a:gridCol w="1220997">
                  <a:extLst>
                    <a:ext uri="{9D8B030D-6E8A-4147-A177-3AD203B41FA5}">
                      <a16:colId xmlns:a16="http://schemas.microsoft.com/office/drawing/2014/main" xmlns="" val="20000"/>
                    </a:ext>
                  </a:extLst>
                </a:gridCol>
                <a:gridCol w="1108217">
                  <a:extLst>
                    <a:ext uri="{9D8B030D-6E8A-4147-A177-3AD203B41FA5}">
                      <a16:colId xmlns:a16="http://schemas.microsoft.com/office/drawing/2014/main" xmlns="" val="20001"/>
                    </a:ext>
                  </a:extLst>
                </a:gridCol>
                <a:gridCol w="1108217">
                  <a:extLst>
                    <a:ext uri="{9D8B030D-6E8A-4147-A177-3AD203B41FA5}">
                      <a16:colId xmlns:a16="http://schemas.microsoft.com/office/drawing/2014/main" xmlns="" val="20002"/>
                    </a:ext>
                  </a:extLst>
                </a:gridCol>
                <a:gridCol w="1109084">
                  <a:extLst>
                    <a:ext uri="{9D8B030D-6E8A-4147-A177-3AD203B41FA5}">
                      <a16:colId xmlns:a16="http://schemas.microsoft.com/office/drawing/2014/main" xmlns="" val="20003"/>
                    </a:ext>
                  </a:extLst>
                </a:gridCol>
                <a:gridCol w="1002590">
                  <a:extLst>
                    <a:ext uri="{9D8B030D-6E8A-4147-A177-3AD203B41FA5}">
                      <a16:colId xmlns:a16="http://schemas.microsoft.com/office/drawing/2014/main" xmlns="" val="20004"/>
                    </a:ext>
                  </a:extLst>
                </a:gridCol>
                <a:gridCol w="789866">
                  <a:extLst>
                    <a:ext uri="{9D8B030D-6E8A-4147-A177-3AD203B41FA5}">
                      <a16:colId xmlns:a16="http://schemas.microsoft.com/office/drawing/2014/main" xmlns="" val="20005"/>
                    </a:ext>
                  </a:extLst>
                </a:gridCol>
                <a:gridCol w="1077853">
                  <a:extLst>
                    <a:ext uri="{9D8B030D-6E8A-4147-A177-3AD203B41FA5}">
                      <a16:colId xmlns:a16="http://schemas.microsoft.com/office/drawing/2014/main" xmlns="" val="20006"/>
                    </a:ext>
                  </a:extLst>
                </a:gridCol>
              </a:tblGrid>
              <a:tr h="199722">
                <a:tc rowSpan="2">
                  <a:txBody>
                    <a:bodyPr/>
                    <a:lstStyle/>
                    <a:p>
                      <a:pPr marL="0" algn="ctr" defTabSz="914400" rtl="0" eaLnBrk="1" fontAlgn="b" latinLnBrk="0" hangingPunct="1">
                        <a:spcAft>
                          <a:spcPts val="0"/>
                        </a:spcAft>
                      </a:pPr>
                      <a:r>
                        <a:rPr lang="es-MX" sz="800" u="none" strike="noStrike" kern="1200" dirty="0">
                          <a:effectLst/>
                          <a:latin typeface="Montserrat SemiBold" panose="00000700000000000000" pitchFamily="2" charset="0"/>
                        </a:rPr>
                        <a:t>Entidad Federativa</a:t>
                      </a:r>
                      <a:endParaRPr lang="es-MX" sz="800" b="1" i="0" u="none" strike="noStrike" kern="1200" dirty="0">
                        <a:solidFill>
                          <a:schemeClr val="bg1"/>
                        </a:solidFill>
                        <a:effectLst/>
                        <a:latin typeface="Montserrat SemiBold" panose="00000700000000000000" pitchFamily="2" charset="0"/>
                        <a:ea typeface="+mn-ea"/>
                        <a:cs typeface="+mn-cs"/>
                      </a:endParaRPr>
                    </a:p>
                  </a:txBody>
                  <a:tcPr marL="43139" marR="43139"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accent1"/>
                    </a:solidFill>
                  </a:tcPr>
                </a:tc>
                <a:tc gridSpan="2">
                  <a:txBody>
                    <a:bodyPr/>
                    <a:lstStyle/>
                    <a:p>
                      <a:pPr marL="0" algn="ctr" defTabSz="914400" rtl="0" eaLnBrk="1" fontAlgn="b" latinLnBrk="0" hangingPunct="1">
                        <a:spcAft>
                          <a:spcPts val="0"/>
                        </a:spcAft>
                      </a:pPr>
                      <a:r>
                        <a:rPr lang="es-MX" sz="800" u="none" strike="noStrike" kern="1200" dirty="0">
                          <a:effectLst/>
                          <a:latin typeface="Montserrat SemiBold" panose="00000700000000000000" pitchFamily="2" charset="0"/>
                        </a:rPr>
                        <a:t>Periodo</a:t>
                      </a:r>
                      <a:endParaRPr lang="es-MX" sz="800" b="1" i="0" u="none" strike="noStrike" kern="1200" dirty="0">
                        <a:solidFill>
                          <a:schemeClr val="bg1"/>
                        </a:solidFill>
                        <a:effectLst/>
                        <a:latin typeface="Montserrat SemiBold" panose="00000700000000000000" pitchFamily="2" charset="0"/>
                        <a:ea typeface="+mn-ea"/>
                        <a:cs typeface="+mn-cs"/>
                      </a:endParaRPr>
                    </a:p>
                  </a:txBody>
                  <a:tcPr marL="43139" marR="43139"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hMerge="1">
                  <a:txBody>
                    <a:bodyPr/>
                    <a:lstStyle/>
                    <a:p>
                      <a:endParaRPr lang="es-MX"/>
                    </a:p>
                  </a:txBody>
                  <a:tcPr/>
                </a:tc>
                <a:tc gridSpan="4">
                  <a:txBody>
                    <a:bodyPr/>
                    <a:lstStyle/>
                    <a:p>
                      <a:pPr marL="0" lvl="0" algn="ctr" defTabSz="914400" rtl="0" eaLnBrk="1" fontAlgn="b" latinLnBrk="0" hangingPunct="1">
                        <a:spcAft>
                          <a:spcPts val="0"/>
                        </a:spcAft>
                      </a:pPr>
                      <a:r>
                        <a:rPr lang="es-MX" sz="800" u="none" strike="noStrike" kern="1200" dirty="0">
                          <a:effectLst/>
                          <a:latin typeface="Montserrat SemiBold" panose="00000700000000000000" pitchFamily="2" charset="0"/>
                        </a:rPr>
                        <a:t>Variación   Sep'21 </a:t>
                      </a:r>
                      <a:r>
                        <a:rPr lang="es-MX" sz="800" u="none" strike="noStrike" kern="1200" dirty="0" smtClean="0">
                          <a:effectLst/>
                          <a:latin typeface="Montserrat SemiBold" panose="00000700000000000000" pitchFamily="2" charset="0"/>
                        </a:rPr>
                        <a:t>/Ene’26 </a:t>
                      </a:r>
                      <a:r>
                        <a:rPr lang="es-MX" sz="800" u="none" strike="noStrike" kern="1200" baseline="30000" dirty="0" smtClean="0">
                          <a:effectLst/>
                          <a:latin typeface="Montserrat SemiBold" panose="00000700000000000000" pitchFamily="2" charset="0"/>
                        </a:rPr>
                        <a:t>2</a:t>
                      </a:r>
                      <a:r>
                        <a:rPr lang="es-MX" sz="800" u="none" strike="noStrike" kern="1200" baseline="30000" dirty="0">
                          <a:effectLst/>
                          <a:latin typeface="Montserrat SemiBold" panose="00000700000000000000" pitchFamily="2" charset="0"/>
                        </a:rPr>
                        <a:t>_/</a:t>
                      </a:r>
                      <a:endParaRPr lang="es-MX" sz="800" b="1" i="0" u="none" strike="noStrike" kern="1200" baseline="30000" dirty="0">
                        <a:solidFill>
                          <a:schemeClr val="bg1"/>
                        </a:solidFill>
                        <a:effectLst/>
                        <a:latin typeface="Montserrat SemiBold" panose="00000700000000000000" pitchFamily="2" charset="0"/>
                        <a:ea typeface="+mn-ea"/>
                        <a:cs typeface="+mn-cs"/>
                      </a:endParaRPr>
                    </a:p>
                  </a:txBody>
                  <a:tcPr marL="43139" marR="43139"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10000"/>
                  </a:ext>
                </a:extLst>
              </a:tr>
              <a:tr h="199722">
                <a:tc vMerge="1">
                  <a:txBody>
                    <a:bodyPr/>
                    <a:lstStyle/>
                    <a:p>
                      <a:endParaRPr lang="es-MX"/>
                    </a:p>
                  </a:txBody>
                  <a:tcPr/>
                </a:tc>
                <a:tc>
                  <a:txBody>
                    <a:bodyPr/>
                    <a:lstStyle/>
                    <a:p>
                      <a:pPr marL="0" algn="ctr" defTabSz="914400" rtl="0" eaLnBrk="1" fontAlgn="b" latinLnBrk="0" hangingPunct="1">
                        <a:spcAft>
                          <a:spcPts val="0"/>
                        </a:spcAft>
                      </a:pPr>
                      <a:r>
                        <a:rPr lang="es-MX" sz="800" b="1" u="none" strike="noStrike" kern="1200" dirty="0">
                          <a:solidFill>
                            <a:schemeClr val="bg1"/>
                          </a:solidFill>
                          <a:effectLst/>
                          <a:latin typeface="Montserrat SemiBold" panose="00000700000000000000" pitchFamily="2" charset="0"/>
                        </a:rPr>
                        <a:t>Sep’21</a:t>
                      </a:r>
                      <a:endParaRPr lang="es-MX" sz="800" b="1" i="0" u="none" strike="noStrike" kern="1200" dirty="0">
                        <a:solidFill>
                          <a:schemeClr val="bg1"/>
                        </a:solidFill>
                        <a:effectLst/>
                        <a:latin typeface="Montserrat SemiBold" panose="00000700000000000000" pitchFamily="2" charset="0"/>
                        <a:ea typeface="+mn-ea"/>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b="1" u="none" strike="noStrike" kern="1200" dirty="0" smtClean="0">
                          <a:solidFill>
                            <a:schemeClr val="bg1"/>
                          </a:solidFill>
                          <a:effectLst/>
                          <a:latin typeface="Montserrat SemiBold" panose="00000700000000000000" pitchFamily="2" charset="0"/>
                        </a:rPr>
                        <a:t>Ene’26</a:t>
                      </a:r>
                      <a:endParaRPr lang="es-MX" sz="800" b="1" i="0" u="none" strike="noStrike" kern="1200" dirty="0">
                        <a:solidFill>
                          <a:schemeClr val="bg1"/>
                        </a:solidFill>
                        <a:effectLst/>
                        <a:latin typeface="Montserrat SemiBold" panose="00000700000000000000" pitchFamily="2" charset="0"/>
                        <a:ea typeface="+mn-ea"/>
                        <a:cs typeface="+mn-cs"/>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b="1" u="none" strike="noStrike" kern="1200" dirty="0">
                          <a:solidFill>
                            <a:schemeClr val="bg1"/>
                          </a:solidFill>
                          <a:effectLst/>
                          <a:latin typeface="Montserrat SemiBold" panose="00000700000000000000" pitchFamily="2" charset="0"/>
                        </a:rPr>
                        <a:t>Absoluta</a:t>
                      </a:r>
                      <a:endParaRPr lang="es-MX" sz="800" b="1" i="0" u="none" strike="noStrike" kern="1200" dirty="0">
                        <a:solidFill>
                          <a:schemeClr val="bg1"/>
                        </a:solidFill>
                        <a:effectLst/>
                        <a:latin typeface="Montserrat SemiBold" panose="00000700000000000000" pitchFamily="2" charset="0"/>
                        <a:ea typeface="+mn-ea"/>
                        <a:cs typeface="+mn-cs"/>
                      </a:endParaRPr>
                    </a:p>
                  </a:txBody>
                  <a:tcPr marL="43139" marR="43139"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b="1" u="none" strike="noStrike" kern="1200" dirty="0">
                          <a:solidFill>
                            <a:schemeClr val="bg1"/>
                          </a:solidFill>
                          <a:effectLst/>
                          <a:latin typeface="Montserrat SemiBold" panose="00000700000000000000" pitchFamily="2" charset="0"/>
                        </a:rPr>
                        <a:t>Lugar Nacional</a:t>
                      </a:r>
                      <a:endParaRPr lang="es-MX" sz="800" b="1" i="0" u="none" strike="noStrike" kern="1200" dirty="0">
                        <a:solidFill>
                          <a:schemeClr val="bg1"/>
                        </a:solidFill>
                        <a:effectLst/>
                        <a:latin typeface="Montserrat SemiBold" panose="00000700000000000000" pitchFamily="2" charset="0"/>
                        <a:ea typeface="+mn-ea"/>
                        <a:cs typeface="+mn-cs"/>
                      </a:endParaRPr>
                    </a:p>
                  </a:txBody>
                  <a:tcPr marL="43139" marR="43139"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accent1"/>
                    </a:solidFill>
                  </a:tcPr>
                </a:tc>
                <a:tc>
                  <a:txBody>
                    <a:bodyPr/>
                    <a:lstStyle/>
                    <a:p>
                      <a:pPr marL="0" algn="ctr" defTabSz="914400" rtl="0" eaLnBrk="1" fontAlgn="b" latinLnBrk="0" hangingPunct="1">
                        <a:spcAft>
                          <a:spcPts val="0"/>
                        </a:spcAft>
                      </a:pPr>
                      <a:r>
                        <a:rPr lang="es-MX" sz="800" b="1" u="none" strike="noStrike" kern="1200" dirty="0">
                          <a:solidFill>
                            <a:schemeClr val="bg1"/>
                          </a:solidFill>
                          <a:effectLst/>
                          <a:latin typeface="Montserrat SemiBold" panose="00000700000000000000" pitchFamily="2" charset="0"/>
                        </a:rPr>
                        <a:t>Relativa (%)</a:t>
                      </a:r>
                      <a:endParaRPr lang="es-MX" sz="800" b="1" i="0" u="none" strike="noStrike" kern="1200" dirty="0">
                        <a:solidFill>
                          <a:schemeClr val="bg1"/>
                        </a:solidFill>
                        <a:effectLst/>
                        <a:latin typeface="Montserrat SemiBold" panose="00000700000000000000" pitchFamily="2" charset="0"/>
                        <a:ea typeface="+mn-ea"/>
                        <a:cs typeface="+mn-cs"/>
                      </a:endParaRPr>
                    </a:p>
                  </a:txBody>
                  <a:tcPr marL="43139" marR="43139"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accent1"/>
                    </a:solidFill>
                  </a:tcPr>
                </a:tc>
                <a:tc>
                  <a:txBody>
                    <a:bodyPr/>
                    <a:lstStyle/>
                    <a:p>
                      <a:pPr marL="0" lvl="0" algn="ctr" defTabSz="914400" rtl="0" eaLnBrk="1" fontAlgn="b" latinLnBrk="0" hangingPunct="1">
                        <a:spcAft>
                          <a:spcPts val="0"/>
                        </a:spcAft>
                      </a:pPr>
                      <a:r>
                        <a:rPr lang="es-MX" sz="800" b="1" u="none" strike="noStrike" kern="1200" dirty="0">
                          <a:solidFill>
                            <a:schemeClr val="bg1"/>
                          </a:solidFill>
                          <a:effectLst/>
                          <a:latin typeface="Montserrat SemiBold" panose="00000700000000000000" pitchFamily="2" charset="0"/>
                        </a:rPr>
                        <a:t>Lugar Nacional</a:t>
                      </a:r>
                      <a:endParaRPr lang="es-MX" sz="800" b="1" i="0" u="none" strike="noStrike" kern="1200" dirty="0">
                        <a:solidFill>
                          <a:schemeClr val="bg1"/>
                        </a:solidFill>
                        <a:effectLst/>
                        <a:latin typeface="Montserrat SemiBold" panose="00000700000000000000" pitchFamily="2" charset="0"/>
                        <a:ea typeface="+mn-ea"/>
                        <a:cs typeface="+mn-cs"/>
                      </a:endParaRPr>
                    </a:p>
                  </a:txBody>
                  <a:tcPr marL="43139" marR="43139"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accent1"/>
                    </a:solidFill>
                  </a:tcPr>
                </a:tc>
                <a:extLst>
                  <a:ext uri="{0D108BD9-81ED-4DB2-BD59-A6C34878D82A}">
                    <a16:rowId xmlns:a16="http://schemas.microsoft.com/office/drawing/2014/main" xmlns="" val="10001"/>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rPr>
                        <a:t>Nacional</a:t>
                      </a:r>
                      <a:endParaRPr lang="es-MX" sz="700" b="1" i="0" u="none" strike="noStrike" kern="1200" dirty="0">
                        <a:solidFill>
                          <a:schemeClr val="bg1"/>
                        </a:solidFill>
                        <a:effectLst/>
                        <a:latin typeface="Montserrat Medium" panose="00000600000000000000" pitchFamily="50" charset="0"/>
                        <a:ea typeface="+mn-ea"/>
                        <a:cs typeface="+mn-cs"/>
                      </a:endParaRP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1" i="0" u="none" strike="noStrike" kern="1200" dirty="0">
                          <a:solidFill>
                            <a:schemeClr val="bg1"/>
                          </a:solidFill>
                          <a:effectLst/>
                          <a:latin typeface="Montserrat Medium" panose="00000600000000000000" pitchFamily="50" charset="0"/>
                          <a:ea typeface="+mn-ea"/>
                          <a:cs typeface="+mn-cs"/>
                        </a:rPr>
                        <a:t>5,768,332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1" i="0" u="none" strike="noStrike" kern="1200" dirty="0">
                          <a:solidFill>
                            <a:schemeClr val="bg1"/>
                          </a:solidFill>
                          <a:effectLst/>
                          <a:latin typeface="Montserrat Medium" panose="00000600000000000000" pitchFamily="50" charset="0"/>
                          <a:ea typeface="+mn-ea"/>
                          <a:cs typeface="+mn-cs"/>
                        </a:rPr>
                        <a:t>5,877,409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700" b="1" i="0" u="none" strike="noStrike" kern="1200" dirty="0">
                          <a:solidFill>
                            <a:schemeClr val="bg1"/>
                          </a:solidFill>
                          <a:effectLst/>
                          <a:latin typeface="Montserrat Medium" panose="00000600000000000000" pitchFamily="50" charset="0"/>
                          <a:ea typeface="+mn-ea"/>
                          <a:cs typeface="+mn-cs"/>
                        </a:rPr>
                        <a:t>109,077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endParaRPr lang="es-MX" sz="700" b="1" i="0" u="none" strike="noStrike" kern="1200" dirty="0">
                        <a:solidFill>
                          <a:schemeClr val="bg1"/>
                        </a:solidFill>
                        <a:effectLst/>
                        <a:latin typeface="Montserrat Medium" panose="000006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MX" sz="700" b="1" u="none" strike="noStrike" kern="1200" dirty="0" smtClean="0">
                          <a:solidFill>
                            <a:schemeClr val="bg1"/>
                          </a:solidFill>
                          <a:effectLst/>
                          <a:latin typeface="Montserrat Medium" panose="00000600000000000000" pitchFamily="50" charset="0"/>
                        </a:rPr>
                        <a:t>1.9</a:t>
                      </a:r>
                      <a:endParaRPr lang="es-MX" sz="700" b="1" i="0" u="none" strike="noStrike" kern="1200" dirty="0">
                        <a:solidFill>
                          <a:schemeClr val="bg1"/>
                        </a:solidFill>
                        <a:effectLst/>
                        <a:latin typeface="Montserrat Medium" panose="00000600000000000000" pitchFamily="50" charset="0"/>
                        <a:ea typeface="+mn-ea"/>
                        <a:cs typeface="+mn-cs"/>
                      </a:endParaRPr>
                    </a:p>
                  </a:txBody>
                  <a:tcPr marL="9525" marR="9525"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algn="r" defTabSz="914400" rtl="0" eaLnBrk="1" fontAlgn="b" latinLnBrk="0" hangingPunct="1"/>
                      <a:endParaRPr lang="es-MX" sz="700" b="1" i="0" u="none" strike="noStrike" kern="1200" dirty="0">
                        <a:solidFill>
                          <a:schemeClr val="bg1"/>
                        </a:solidFill>
                        <a:effectLst/>
                        <a:latin typeface="Montserrat Medium" panose="000006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Ciudad de México</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360,794</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578,026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217,232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1</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60.2</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1</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Nuevo León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595,392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661,466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66,074</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2</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11.1</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a:solidFill>
                            <a:schemeClr val="bg1"/>
                          </a:solidFill>
                          <a:effectLst/>
                          <a:latin typeface="Montserrat Light" panose="00000400000000000000" pitchFamily="50" charset="0"/>
                          <a:ea typeface="+mn-ea"/>
                          <a:cs typeface="+mn-cs"/>
                        </a:rPr>
                        <a:t>6</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Jalisco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480,063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520,954</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40,891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3</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8.5</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10</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Guanajuato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431,696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455,354</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23,658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4</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a:solidFill>
                            <a:schemeClr val="bg1"/>
                          </a:solidFill>
                          <a:effectLst/>
                          <a:latin typeface="Montserrat Light" panose="00000400000000000000" pitchFamily="50" charset="0"/>
                          <a:ea typeface="+mn-ea"/>
                          <a:cs typeface="+mn-cs"/>
                        </a:rPr>
                        <a:t>5.5</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14</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Querétaro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229,115</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246,911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17,796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ea typeface="+mn-ea"/>
                          <a:cs typeface="+mn-cs"/>
                        </a:rPr>
                        <a:t>5</a:t>
                      </a:r>
                      <a:endParaRPr lang="es-MX" sz="70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a:solidFill>
                            <a:schemeClr val="bg1"/>
                          </a:solidFill>
                          <a:effectLst/>
                          <a:latin typeface="Montserrat Light" panose="00000400000000000000" pitchFamily="50" charset="0"/>
                          <a:ea typeface="+mn-ea"/>
                          <a:cs typeface="+mn-cs"/>
                        </a:rPr>
                        <a:t>7.8</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a:solidFill>
                            <a:schemeClr val="bg1"/>
                          </a:solidFill>
                          <a:effectLst/>
                          <a:latin typeface="Montserrat Light" panose="00000400000000000000" pitchFamily="50" charset="0"/>
                          <a:ea typeface="+mn-ea"/>
                          <a:cs typeface="+mn-cs"/>
                        </a:rPr>
                        <a:t>11</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Coahuila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382,855</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396,470</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13,615</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ea typeface="+mn-ea"/>
                          <a:cs typeface="+mn-cs"/>
                        </a:rPr>
                        <a:t>6</a:t>
                      </a:r>
                      <a:endParaRPr lang="es-MX" sz="70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3.6</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a:solidFill>
                            <a:schemeClr val="bg1"/>
                          </a:solidFill>
                          <a:effectLst/>
                          <a:latin typeface="Montserrat Light" panose="00000400000000000000" pitchFamily="50" charset="0"/>
                          <a:ea typeface="+mn-ea"/>
                          <a:cs typeface="+mn-cs"/>
                        </a:rPr>
                        <a:t>16</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8"/>
                  </a:ext>
                </a:extLst>
              </a:tr>
              <a:tr h="147177">
                <a:tc>
                  <a:txBody>
                    <a:bodyPr/>
                    <a:lstStyle/>
                    <a:p>
                      <a:pPr marL="0" algn="l" defTabSz="914400" rtl="0" eaLnBrk="1" fontAlgn="b" latinLnBrk="0" hangingPunct="1"/>
                      <a:r>
                        <a:rPr lang="es-MX" sz="750" b="1" u="none" strike="noStrike" kern="1200" dirty="0">
                          <a:solidFill>
                            <a:schemeClr val="bg1"/>
                          </a:solidFill>
                          <a:effectLst/>
                          <a:latin typeface="Montserrat Medium" panose="00000600000000000000" pitchFamily="50" charset="0"/>
                          <a:ea typeface="+mn-ea"/>
                          <a:cs typeface="+mn-cs"/>
                        </a:rPr>
                        <a:t>San Luis Potosí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50" b="0" i="0" u="none" strike="noStrike" kern="1200" dirty="0">
                          <a:solidFill>
                            <a:schemeClr val="bg1"/>
                          </a:solidFill>
                          <a:effectLst/>
                          <a:latin typeface="Montserrat Medium" panose="00000600000000000000" pitchFamily="50" charset="0"/>
                          <a:ea typeface="+mn-ea"/>
                          <a:cs typeface="+mn-cs"/>
                        </a:rPr>
                        <a:t>187,661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50" b="0" i="0" u="none" strike="noStrike" kern="1200" dirty="0">
                          <a:solidFill>
                            <a:schemeClr val="bg1"/>
                          </a:solidFill>
                          <a:effectLst/>
                          <a:latin typeface="Montserrat Medium" panose="00000600000000000000" pitchFamily="50" charset="0"/>
                          <a:ea typeface="+mn-ea"/>
                          <a:cs typeface="+mn-cs"/>
                        </a:rPr>
                        <a:t>198,583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50" b="0" i="0" u="none" strike="noStrike" kern="1200" dirty="0">
                          <a:solidFill>
                            <a:schemeClr val="bg1"/>
                          </a:solidFill>
                          <a:effectLst/>
                          <a:latin typeface="Montserrat Medium" panose="00000600000000000000" pitchFamily="50" charset="0"/>
                          <a:ea typeface="+mn-ea"/>
                          <a:cs typeface="+mn-cs"/>
                        </a:rPr>
                        <a:t>10,922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50" b="1" i="0" u="none" strike="noStrike" kern="1200" dirty="0">
                          <a:solidFill>
                            <a:schemeClr val="bg1"/>
                          </a:solidFill>
                          <a:effectLst/>
                          <a:latin typeface="Montserrat Medium" panose="00000600000000000000" pitchFamily="50" charset="0"/>
                          <a:ea typeface="+mn-ea"/>
                          <a:cs typeface="+mn-cs"/>
                        </a:rPr>
                        <a:t>7</a:t>
                      </a:r>
                      <a:endParaRPr lang="es-MX" sz="750" b="1" i="0" u="none" strike="noStrike" kern="1200" dirty="0">
                        <a:solidFill>
                          <a:schemeClr val="bg1"/>
                        </a:solidFill>
                        <a:effectLst/>
                        <a:latin typeface="Montserrat Medium" panose="000006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50" b="0" u="none" strike="noStrike" kern="1200" dirty="0">
                          <a:solidFill>
                            <a:schemeClr val="bg1"/>
                          </a:solidFill>
                          <a:effectLst/>
                          <a:latin typeface="Montserrat Medium" panose="00000600000000000000" pitchFamily="50" charset="0"/>
                          <a:ea typeface="+mn-ea"/>
                          <a:cs typeface="+mn-cs"/>
                        </a:rPr>
                        <a:t>5.8</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50" b="0" u="none" strike="noStrike" kern="1200" dirty="0">
                          <a:solidFill>
                            <a:schemeClr val="bg1"/>
                          </a:solidFill>
                          <a:effectLst/>
                          <a:latin typeface="Montserrat Medium" panose="00000600000000000000" pitchFamily="50" charset="0"/>
                          <a:ea typeface="+mn-ea"/>
                          <a:cs typeface="+mn-cs"/>
                        </a:rPr>
                        <a:t>13</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9"/>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Aguascalientes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125,026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133,098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8,072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ea typeface="+mn-ea"/>
                          <a:cs typeface="+mn-cs"/>
                        </a:rPr>
                        <a:t>8</a:t>
                      </a:r>
                      <a:endParaRPr lang="es-MX" sz="70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6.5</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12</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0"/>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Michoacán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73,411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80,913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7,502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ea typeface="+mn-ea"/>
                          <a:cs typeface="+mn-cs"/>
                        </a:rPr>
                        <a:t>9</a:t>
                      </a:r>
                      <a:endParaRPr lang="es-MX" sz="70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10.2</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9</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1"/>
                  </a:ext>
                </a:extLst>
              </a:tr>
              <a:tr h="147177">
                <a:tc>
                  <a:txBody>
                    <a:bodyPr/>
                    <a:lstStyle/>
                    <a:p>
                      <a:pPr marL="0" algn="l" defTabSz="914400" rtl="0" eaLnBrk="1" fontAlgn="b" latinLnBrk="0" hangingPunct="1"/>
                      <a:r>
                        <a:rPr lang="es-MX" sz="700" b="1" u="none" strike="noStrike" kern="1200">
                          <a:solidFill>
                            <a:schemeClr val="bg1"/>
                          </a:solidFill>
                          <a:effectLst/>
                          <a:latin typeface="Montserrat Medium" panose="00000600000000000000" pitchFamily="50" charset="0"/>
                          <a:ea typeface="+mn-ea"/>
                          <a:cs typeface="+mn-cs"/>
                        </a:rPr>
                        <a:t>Chiapas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25,011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29,198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4,187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ea typeface="+mn-ea"/>
                          <a:cs typeface="+mn-cs"/>
                        </a:rPr>
                        <a:t>10</a:t>
                      </a:r>
                      <a:endParaRPr lang="es-MX" sz="70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16.7</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a:solidFill>
                            <a:schemeClr val="bg1"/>
                          </a:solidFill>
                          <a:effectLst/>
                          <a:latin typeface="Montserrat Light" panose="00000400000000000000" pitchFamily="50" charset="0"/>
                          <a:ea typeface="+mn-ea"/>
                          <a:cs typeface="+mn-cs"/>
                        </a:rPr>
                        <a:t>5</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2"/>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Veracruz</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91,779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94,776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2,997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ea typeface="+mn-ea"/>
                          <a:cs typeface="+mn-cs"/>
                        </a:rPr>
                        <a:t>11</a:t>
                      </a:r>
                      <a:endParaRPr lang="es-MX" sz="70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a:solidFill>
                            <a:schemeClr val="bg1"/>
                          </a:solidFill>
                          <a:effectLst/>
                          <a:latin typeface="Montserrat Light" panose="00000400000000000000" pitchFamily="50" charset="0"/>
                          <a:ea typeface="+mn-ea"/>
                          <a:cs typeface="+mn-cs"/>
                        </a:rPr>
                        <a:t>3.3</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a:solidFill>
                            <a:schemeClr val="bg1"/>
                          </a:solidFill>
                          <a:effectLst/>
                          <a:latin typeface="Montserrat Light" panose="00000400000000000000" pitchFamily="50" charset="0"/>
                          <a:ea typeface="+mn-ea"/>
                          <a:cs typeface="+mn-cs"/>
                        </a:rPr>
                        <a:t>18</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3"/>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Yucatán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81,609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84,449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2,840</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ea typeface="+mn-ea"/>
                          <a:cs typeface="+mn-cs"/>
                        </a:rPr>
                        <a:t>12</a:t>
                      </a:r>
                      <a:endParaRPr lang="es-MX" sz="70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a:solidFill>
                            <a:schemeClr val="bg1"/>
                          </a:solidFill>
                          <a:effectLst/>
                          <a:latin typeface="Montserrat Light" panose="00000400000000000000" pitchFamily="50" charset="0"/>
                          <a:ea typeface="+mn-ea"/>
                          <a:cs typeface="+mn-cs"/>
                        </a:rPr>
                        <a:t>3.5</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a:solidFill>
                            <a:schemeClr val="bg1"/>
                          </a:solidFill>
                          <a:effectLst/>
                          <a:latin typeface="Montserrat Light" panose="00000400000000000000" pitchFamily="50" charset="0"/>
                          <a:ea typeface="+mn-ea"/>
                          <a:cs typeface="+mn-cs"/>
                        </a:rPr>
                        <a:t>17</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4"/>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Nayarit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15,685</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18,345</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2,660</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ea typeface="+mn-ea"/>
                          <a:cs typeface="+mn-cs"/>
                        </a:rPr>
                        <a:t>13</a:t>
                      </a:r>
                      <a:endParaRPr lang="es-MX" sz="70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a:solidFill>
                            <a:schemeClr val="bg1"/>
                          </a:solidFill>
                          <a:effectLst/>
                          <a:latin typeface="Montserrat Light" panose="00000400000000000000" pitchFamily="50" charset="0"/>
                          <a:ea typeface="+mn-ea"/>
                          <a:cs typeface="+mn-cs"/>
                        </a:rPr>
                        <a:t>17.0</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a:solidFill>
                            <a:schemeClr val="bg1"/>
                          </a:solidFill>
                          <a:effectLst/>
                          <a:latin typeface="Montserrat Light" panose="00000400000000000000" pitchFamily="50" charset="0"/>
                          <a:ea typeface="+mn-ea"/>
                          <a:cs typeface="+mn-cs"/>
                        </a:rPr>
                        <a:t>4</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5"/>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Hidalgo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77,791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80,231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2,440</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ea typeface="+mn-ea"/>
                          <a:cs typeface="+mn-cs"/>
                        </a:rPr>
                        <a:t>14</a:t>
                      </a:r>
                      <a:endParaRPr lang="es-MX" sz="70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3.1</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a:solidFill>
                            <a:schemeClr val="bg1"/>
                          </a:solidFill>
                          <a:effectLst/>
                          <a:latin typeface="Montserrat Light" panose="00000400000000000000" pitchFamily="50" charset="0"/>
                          <a:ea typeface="+mn-ea"/>
                          <a:cs typeface="+mn-cs"/>
                        </a:rPr>
                        <a:t>19</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6"/>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Quintana Roo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11,109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13,438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2,329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15</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a:solidFill>
                            <a:schemeClr val="bg1"/>
                          </a:solidFill>
                          <a:effectLst/>
                          <a:latin typeface="Montserrat Light" panose="00000400000000000000" pitchFamily="50" charset="0"/>
                          <a:ea typeface="+mn-ea"/>
                          <a:cs typeface="+mn-cs"/>
                        </a:rPr>
                        <a:t>21.0</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3</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7"/>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Baja California Sur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7,833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9,876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2,043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b="0" u="none" strike="noStrike" kern="1200" dirty="0">
                          <a:solidFill>
                            <a:schemeClr val="bg1"/>
                          </a:solidFill>
                          <a:effectLst/>
                          <a:latin typeface="Montserrat Light" panose="00000400000000000000" pitchFamily="50" charset="0"/>
                        </a:rPr>
                        <a:t>16</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26.1</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2</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8"/>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Tabasco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14,409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15,927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1,518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17</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10.5</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7</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9"/>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Colima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13,801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15,233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1,432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18</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10.4</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a:solidFill>
                            <a:schemeClr val="bg1"/>
                          </a:solidFill>
                          <a:effectLst/>
                          <a:latin typeface="Montserrat Light" panose="00000400000000000000" pitchFamily="50" charset="0"/>
                          <a:ea typeface="+mn-ea"/>
                          <a:cs typeface="+mn-cs"/>
                        </a:rPr>
                        <a:t>8</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0"/>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Oaxaca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14,943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15,610</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667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19</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4.5</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15</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1"/>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Tlaxcala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54,490</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54,803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313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20</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a:solidFill>
                            <a:schemeClr val="bg1"/>
                          </a:solidFill>
                          <a:effectLst/>
                          <a:latin typeface="Montserrat Light" panose="00000400000000000000" pitchFamily="50" charset="0"/>
                          <a:ea typeface="+mn-ea"/>
                          <a:cs typeface="+mn-cs"/>
                        </a:rPr>
                        <a:t>0.6</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a:solidFill>
                            <a:schemeClr val="bg1"/>
                          </a:solidFill>
                          <a:effectLst/>
                          <a:latin typeface="Montserrat Light" panose="00000400000000000000" pitchFamily="50" charset="0"/>
                          <a:ea typeface="+mn-ea"/>
                          <a:cs typeface="+mn-cs"/>
                        </a:rPr>
                        <a:t>20</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2"/>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Sinaloa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83,200</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83,216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21</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a:solidFill>
                            <a:schemeClr val="bg1"/>
                          </a:solidFill>
                          <a:effectLst/>
                          <a:latin typeface="Montserrat Light" panose="00000400000000000000" pitchFamily="50" charset="0"/>
                          <a:ea typeface="+mn-ea"/>
                          <a:cs typeface="+mn-cs"/>
                        </a:rPr>
                        <a:t>0.0</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21</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3"/>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Guerrero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7,823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7,028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-795</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22</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-10.2</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28</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4"/>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Morelos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43,116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42,188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-928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23</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-2.2</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22</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5"/>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Campeche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13,215</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11,742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-1,473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24</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-11.1</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31</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6"/>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Durango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89,465</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86,553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-2,912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25</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-3.3</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24</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7"/>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Puebla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190,133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185,702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-4,431</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26</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a:solidFill>
                            <a:schemeClr val="bg1"/>
                          </a:solidFill>
                          <a:effectLst/>
                          <a:latin typeface="Montserrat Light" panose="00000400000000000000" pitchFamily="50" charset="0"/>
                          <a:ea typeface="+mn-ea"/>
                          <a:cs typeface="+mn-cs"/>
                        </a:rPr>
                        <a:t>-2.3</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23</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8"/>
                  </a:ext>
                </a:extLst>
              </a:tr>
              <a:tr h="147177">
                <a:tc>
                  <a:txBody>
                    <a:bodyPr/>
                    <a:lstStyle/>
                    <a:p>
                      <a:pPr marL="0" algn="l" defTabSz="914400" rtl="0" eaLnBrk="1" fontAlgn="b" latinLnBrk="0" hangingPunct="1"/>
                      <a:r>
                        <a:rPr lang="es-MX" sz="700" b="1" u="none" strike="noStrike" kern="1200">
                          <a:solidFill>
                            <a:schemeClr val="bg1"/>
                          </a:solidFill>
                          <a:effectLst/>
                          <a:latin typeface="Montserrat Medium" panose="00000600000000000000" pitchFamily="50" charset="0"/>
                          <a:ea typeface="+mn-ea"/>
                          <a:cs typeface="+mn-cs"/>
                        </a:rPr>
                        <a:t>Zacatecas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43,330</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38,697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-4,633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27</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-10.7</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30</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9"/>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Sonora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184,183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174,397</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-9,786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28</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-5.3</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26</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30"/>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Chihuahua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491,819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469,966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-21,853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29</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-4.4</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25</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31"/>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Tamaulipas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315,970</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283,426</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-32,544</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30</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-10.3</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29</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32"/>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Baja California </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484,232</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a:solidFill>
                            <a:schemeClr val="bg1"/>
                          </a:solidFill>
                          <a:effectLst/>
                          <a:latin typeface="Montserrat Light" panose="00000400000000000000" pitchFamily="50" charset="0"/>
                          <a:ea typeface="+mn-ea"/>
                          <a:cs typeface="+mn-cs"/>
                        </a:rPr>
                        <a:t>436,134</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-48,098</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31</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-9.9</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27</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33"/>
                  </a:ext>
                </a:extLst>
              </a:tr>
              <a:tr h="147177">
                <a:tc>
                  <a:txBody>
                    <a:bodyPr/>
                    <a:lstStyle/>
                    <a:p>
                      <a:pPr marL="0" algn="l" defTabSz="914400" rtl="0" eaLnBrk="1" fontAlgn="b" latinLnBrk="0" hangingPunct="1"/>
                      <a:r>
                        <a:rPr lang="es-MX" sz="700" b="1" u="none" strike="noStrike" kern="1200" dirty="0">
                          <a:solidFill>
                            <a:schemeClr val="bg1"/>
                          </a:solidFill>
                          <a:effectLst/>
                          <a:latin typeface="Montserrat Medium" panose="00000600000000000000" pitchFamily="50" charset="0"/>
                          <a:ea typeface="+mn-ea"/>
                          <a:cs typeface="+mn-cs"/>
                        </a:rPr>
                        <a:t>México</a:t>
                      </a:r>
                    </a:p>
                  </a:txBody>
                  <a:tcPr marL="72000" marR="9525" marT="9525"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547,373</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354,699</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b" latinLnBrk="0" hangingPunct="1"/>
                      <a:r>
                        <a:rPr lang="es-MX" sz="700" b="0" i="0" u="none" strike="noStrike" kern="1200" dirty="0">
                          <a:solidFill>
                            <a:schemeClr val="bg1"/>
                          </a:solidFill>
                          <a:effectLst/>
                          <a:latin typeface="Montserrat Light" panose="00000400000000000000" pitchFamily="50" charset="0"/>
                          <a:ea typeface="+mn-ea"/>
                          <a:cs typeface="+mn-cs"/>
                        </a:rPr>
                        <a:t>-192,674</a:t>
                      </a:r>
                    </a:p>
                  </a:txBody>
                  <a:tcPr marL="9525" marR="72000"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ES_tradnl" sz="700" u="none" strike="noStrike" kern="1200" dirty="0">
                          <a:solidFill>
                            <a:schemeClr val="bg1"/>
                          </a:solidFill>
                          <a:effectLst/>
                          <a:latin typeface="Montserrat Light" panose="00000400000000000000" pitchFamily="50" charset="0"/>
                        </a:rPr>
                        <a:t>32</a:t>
                      </a:r>
                      <a:endParaRPr lang="es-MX" sz="700" b="0" i="0" u="none" strike="noStrike" kern="1200" dirty="0">
                        <a:solidFill>
                          <a:schemeClr val="bg1"/>
                        </a:solidFill>
                        <a:effectLst/>
                        <a:latin typeface="Montserrat Light" panose="00000400000000000000" pitchFamily="50" charset="0"/>
                        <a:ea typeface="+mn-ea"/>
                        <a:cs typeface="+mn-cs"/>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-35.2</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spcAft>
                          <a:spcPts val="0"/>
                        </a:spcAft>
                      </a:pPr>
                      <a:r>
                        <a:rPr lang="es-MX" sz="700" b="0" u="none" strike="noStrike" kern="1200" dirty="0">
                          <a:solidFill>
                            <a:schemeClr val="bg1"/>
                          </a:solidFill>
                          <a:effectLst/>
                          <a:latin typeface="Montserrat Light" panose="00000400000000000000" pitchFamily="50" charset="0"/>
                          <a:ea typeface="+mn-ea"/>
                          <a:cs typeface="+mn-cs"/>
                        </a:rPr>
                        <a:t>32</a:t>
                      </a:r>
                    </a:p>
                  </a:txBody>
                  <a:tcPr marL="9525" marR="9525" marT="9525"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34"/>
                  </a:ext>
                </a:extLst>
              </a:tr>
            </a:tbl>
          </a:graphicData>
        </a:graphic>
      </p:graphicFrame>
      <p:grpSp>
        <p:nvGrpSpPr>
          <p:cNvPr id="50" name="Grupo 49"/>
          <p:cNvGrpSpPr/>
          <p:nvPr/>
        </p:nvGrpSpPr>
        <p:grpSpPr>
          <a:xfrm>
            <a:off x="895446" y="632773"/>
            <a:ext cx="4752000" cy="72001"/>
            <a:chOff x="279184" y="746170"/>
            <a:chExt cx="4752000" cy="72001"/>
          </a:xfrm>
        </p:grpSpPr>
        <p:cxnSp>
          <p:nvCxnSpPr>
            <p:cNvPr id="51" name="Conector recto 50"/>
            <p:cNvCxnSpPr/>
            <p:nvPr/>
          </p:nvCxnSpPr>
          <p:spPr>
            <a:xfrm>
              <a:off x="279184" y="746170"/>
              <a:ext cx="4752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2" name="Rectángulo 51"/>
            <p:cNvSpPr/>
            <p:nvPr/>
          </p:nvSpPr>
          <p:spPr>
            <a:xfrm>
              <a:off x="279184" y="746171"/>
              <a:ext cx="2610000" cy="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sp>
        <p:nvSpPr>
          <p:cNvPr id="87" name="Triángulo isósceles 86"/>
          <p:cNvSpPr/>
          <p:nvPr/>
        </p:nvSpPr>
        <p:spPr>
          <a:xfrm flipV="1">
            <a:off x="1317820" y="1175975"/>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8" name="Triángulo isósceles 87"/>
          <p:cNvSpPr/>
          <p:nvPr/>
        </p:nvSpPr>
        <p:spPr>
          <a:xfrm flipV="1">
            <a:off x="2480490" y="1174271"/>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9" name="Triángulo isósceles 88"/>
          <p:cNvSpPr/>
          <p:nvPr/>
        </p:nvSpPr>
        <p:spPr>
          <a:xfrm flipV="1">
            <a:off x="3594832" y="1174271"/>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0" name="Triángulo isósceles 89"/>
          <p:cNvSpPr/>
          <p:nvPr/>
        </p:nvSpPr>
        <p:spPr>
          <a:xfrm flipV="1">
            <a:off x="4713366" y="1174271"/>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1" name="Triángulo isósceles 90"/>
          <p:cNvSpPr/>
          <p:nvPr/>
        </p:nvSpPr>
        <p:spPr>
          <a:xfrm flipV="1">
            <a:off x="5759892" y="1181531"/>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2" name="Triángulo isósceles 91"/>
          <p:cNvSpPr/>
          <p:nvPr/>
        </p:nvSpPr>
        <p:spPr>
          <a:xfrm flipV="1">
            <a:off x="6649702" y="1174612"/>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3" name="Triángulo isósceles 92"/>
          <p:cNvSpPr/>
          <p:nvPr/>
        </p:nvSpPr>
        <p:spPr>
          <a:xfrm flipV="1">
            <a:off x="7542258" y="1181530"/>
            <a:ext cx="144016" cy="6009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4" name="CuadroTexto 93"/>
          <p:cNvSpPr txBox="1"/>
          <p:nvPr/>
        </p:nvSpPr>
        <p:spPr>
          <a:xfrm>
            <a:off x="8630086" y="6406015"/>
            <a:ext cx="252000" cy="246221"/>
          </a:xfrm>
          <a:prstGeom prst="rect">
            <a:avLst/>
          </a:prstGeom>
          <a:noFill/>
        </p:spPr>
        <p:txBody>
          <a:bodyPr wrap="square" lIns="0" rIns="0" rtlCol="0">
            <a:spAutoFit/>
          </a:bodyPr>
          <a:lstStyle/>
          <a:p>
            <a:pPr algn="ctr"/>
            <a:r>
              <a:rPr lang="es-MX" sz="1000" dirty="0" smtClean="0">
                <a:solidFill>
                  <a:schemeClr val="bg1"/>
                </a:solidFill>
                <a:latin typeface="Montserrat ExtraLight" panose="00000300000000000000" pitchFamily="50" charset="0"/>
              </a:rPr>
              <a:t>18</a:t>
            </a:r>
            <a:endParaRPr lang="es-MX" sz="1000" dirty="0">
              <a:solidFill>
                <a:schemeClr val="bg1"/>
              </a:solidFill>
              <a:latin typeface="Montserrat ExtraLight" panose="00000300000000000000" pitchFamily="50" charset="0"/>
            </a:endParaRPr>
          </a:p>
        </p:txBody>
      </p:sp>
      <p:sp>
        <p:nvSpPr>
          <p:cNvPr id="97" name="CuadroTexto 96"/>
          <p:cNvSpPr txBox="1"/>
          <p:nvPr/>
        </p:nvSpPr>
        <p:spPr>
          <a:xfrm>
            <a:off x="8630086" y="6399585"/>
            <a:ext cx="252000" cy="246221"/>
          </a:xfrm>
          <a:prstGeom prst="rect">
            <a:avLst/>
          </a:prstGeom>
          <a:noFill/>
        </p:spPr>
        <p:txBody>
          <a:bodyPr wrap="square" lIns="0" rIns="0" rtlCol="0">
            <a:spAutoFit/>
          </a:bodyPr>
          <a:lstStyle/>
          <a:p>
            <a:pPr algn="ctr"/>
            <a:r>
              <a:rPr lang="es-MX" sz="1000" dirty="0" smtClean="0">
                <a:latin typeface="Montserrat ExtraLight" panose="00000300000000000000" pitchFamily="50" charset="0"/>
              </a:rPr>
              <a:t>18</a:t>
            </a:r>
            <a:endParaRPr lang="es-MX" sz="1000" dirty="0">
              <a:latin typeface="Montserrat ExtraLight" panose="00000300000000000000" pitchFamily="50" charset="0"/>
            </a:endParaRPr>
          </a:p>
        </p:txBody>
      </p:sp>
    </p:spTree>
    <p:extLst>
      <p:ext uri="{BB962C8B-B14F-4D97-AF65-F5344CB8AC3E}">
        <p14:creationId xmlns:p14="http://schemas.microsoft.com/office/powerpoint/2010/main" val="9506235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Diseño predeterminado">
  <a:themeElements>
    <a:clrScheme name="Personalizado 1">
      <a:dk1>
        <a:sysClr val="windowText" lastClr="000000"/>
      </a:dk1>
      <a:lt1>
        <a:sysClr val="window" lastClr="FFFFFF"/>
      </a:lt1>
      <a:dk2>
        <a:srgbClr val="055A1C"/>
      </a:dk2>
      <a:lt2>
        <a:srgbClr val="338C36"/>
      </a:lt2>
      <a:accent1>
        <a:srgbClr val="76B82A"/>
      </a:accent1>
      <a:accent2>
        <a:srgbClr val="E60064"/>
      </a:accent2>
      <a:accent3>
        <a:srgbClr val="706F6F"/>
      </a:accent3>
      <a:accent4>
        <a:srgbClr val="A9AAAD"/>
      </a:accent4>
      <a:accent5>
        <a:srgbClr val="D0D3D4"/>
      </a:accent5>
      <a:accent6>
        <a:srgbClr val="70AD47"/>
      </a:accent6>
      <a:hlink>
        <a:srgbClr val="000000"/>
      </a:hlink>
      <a:folHlink>
        <a:srgbClr val="954F72"/>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19525</TotalTime>
  <Words>2224</Words>
  <Application>Microsoft Office PowerPoint</Application>
  <PresentationFormat>Presentación en pantalla (4:3)</PresentationFormat>
  <Paragraphs>1036</Paragraphs>
  <Slides>20</Slides>
  <Notes>7</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20</vt:i4>
      </vt:variant>
    </vt:vector>
  </HeadingPairs>
  <TitlesOfParts>
    <vt:vector size="32" baseType="lpstr">
      <vt:lpstr>微软雅黑</vt:lpstr>
      <vt:lpstr>Arial</vt:lpstr>
      <vt:lpstr>Calibri</vt:lpstr>
      <vt:lpstr>Montserrat</vt:lpstr>
      <vt:lpstr>Montserrat ExtraBold</vt:lpstr>
      <vt:lpstr>Montserrat ExtraLight</vt:lpstr>
      <vt:lpstr>Montserrat Light</vt:lpstr>
      <vt:lpstr>Montserrat Medium</vt:lpstr>
      <vt:lpstr>Montserrat SemiBold</vt:lpstr>
      <vt:lpstr>Tahoma</vt:lpstr>
      <vt:lpstr>Times New Roman</vt:lpstr>
      <vt:lpstr>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Maritza Leyva</dc:creator>
  <cp:lastModifiedBy>Administrador</cp:lastModifiedBy>
  <cp:revision>1111</cp:revision>
  <dcterms:created xsi:type="dcterms:W3CDTF">2019-05-29T19:31:06Z</dcterms:created>
  <dcterms:modified xsi:type="dcterms:W3CDTF">2026-03-04T18:36:41Z</dcterms:modified>
</cp:coreProperties>
</file>