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450" r:id="rId3"/>
    <p:sldId id="451" r:id="rId4"/>
    <p:sldId id="504" r:id="rId5"/>
  </p:sldIdLst>
  <p:sldSz cx="12192000" cy="6858000"/>
  <p:notesSz cx="9982200" cy="67945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1C56"/>
    <a:srgbClr val="E696C9"/>
    <a:srgbClr val="B52C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36" autoAdjust="0"/>
    <p:restoredTop sz="95455" autoAdjust="0"/>
  </p:normalViewPr>
  <p:slideViewPr>
    <p:cSldViewPr snapToGrid="0" snapToObjects="1">
      <p:cViewPr varScale="1">
        <p:scale>
          <a:sx n="73" d="100"/>
          <a:sy n="73" d="100"/>
        </p:scale>
        <p:origin x="4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 smtClean="0"/>
              <a:t>Número</a:t>
            </a:r>
            <a:r>
              <a:rPr lang="es-ES" baseline="0" dirty="0" smtClean="0"/>
              <a:t> de sesiones realizadas en el mes de julio 2025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7330917874396129E-2"/>
          <c:y val="0.15855498459050718"/>
          <c:w val="0.84842995169082125"/>
          <c:h val="0.75961070282245113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ln>
              <a:solidFill>
                <a:srgbClr val="B52C85"/>
              </a:solidFill>
            </a:ln>
          </c:spPr>
          <c:dPt>
            <c:idx val="0"/>
            <c:bubble3D val="0"/>
            <c:explosion val="7"/>
            <c:spPr>
              <a:solidFill>
                <a:srgbClr val="E696C9"/>
              </a:solidFill>
              <a:ln>
                <a:solidFill>
                  <a:srgbClr val="B52C85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  <a:contourClr>
                  <a:srgbClr val="B52C85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368-4B3E-A635-74E0E06157BD}"/>
              </c:ext>
            </c:extLst>
          </c:dPt>
          <c:dPt>
            <c:idx val="1"/>
            <c:bubble3D val="0"/>
            <c:explosion val="15"/>
            <c:spPr>
              <a:solidFill>
                <a:srgbClr val="761C56"/>
              </a:solidFill>
              <a:ln>
                <a:solidFill>
                  <a:srgbClr val="B52C85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  <a:contourClr>
                  <a:srgbClr val="B52C85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F368-4B3E-A635-74E0E06157BD}"/>
              </c:ext>
            </c:extLst>
          </c:dPt>
          <c:dPt>
            <c:idx val="2"/>
            <c:bubble3D val="0"/>
            <c:explosion val="9"/>
            <c:spPr>
              <a:solidFill>
                <a:srgbClr val="B52C85"/>
              </a:solidFill>
              <a:ln>
                <a:solidFill>
                  <a:srgbClr val="B52C85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  <a:contourClr>
                  <a:srgbClr val="B52C85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368-4B3E-A635-74E0E06157B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368-4B3E-A635-74E0E06157B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F368-4B3E-A635-74E0E06157BD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F368-4B3E-A635-74E0E06157B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REUNION DE TRABAJO</c:v>
                </c:pt>
                <c:pt idx="1">
                  <c:v>PLÁTICA</c:v>
                </c:pt>
                <c:pt idx="2">
                  <c:v>CONFERENCIA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6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68-4B3E-A635-74E0E06157B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777224565001758E-2"/>
          <c:y val="0.11183517077097312"/>
          <c:w val="0.96991546612076629"/>
          <c:h val="0.834768808385662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761C56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rgbClr val="E696C9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924-40AE-B98B-F2B672EB4EDD}"/>
              </c:ext>
            </c:extLst>
          </c:dPt>
          <c:dPt>
            <c:idx val="2"/>
            <c:invertIfNegative val="0"/>
            <c:bubble3D val="0"/>
            <c:spPr>
              <a:solidFill>
                <a:srgbClr val="B52C85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F924-40AE-B98B-F2B672EB4EDD}"/>
              </c:ext>
            </c:extLst>
          </c:dPt>
          <c:dLbls>
            <c:dLbl>
              <c:idx val="1"/>
              <c:layout>
                <c:manualLayout>
                  <c:x val="0"/>
                  <c:y val="3.989103333389066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rgbClr val="761C5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924-40AE-B98B-F2B672EB4EDD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rgbClr val="761C5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F924-40AE-B98B-F2B672EB4E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REUNION DE TRABAJO</c:v>
                </c:pt>
                <c:pt idx="1">
                  <c:v>PLÁTICA</c:v>
                </c:pt>
                <c:pt idx="2">
                  <c:v>CONFERENCIA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152</c:v>
                </c:pt>
                <c:pt idx="1">
                  <c:v>192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24-40AE-B98B-F2B672EB4ED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897494672"/>
        <c:axId val="897501744"/>
      </c:barChart>
      <c:catAx>
        <c:axId val="89749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7501744"/>
        <c:crosses val="autoZero"/>
        <c:auto val="1"/>
        <c:lblAlgn val="ctr"/>
        <c:lblOffset val="100"/>
        <c:noMultiLvlLbl val="0"/>
      </c:catAx>
      <c:valAx>
        <c:axId val="8975017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97494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0.08056</cdr:x>
      <cdr:y>0.03309</cdr:y>
    </cdr:from>
    <cdr:to>
      <cdr:x>0.62506</cdr:x>
      <cdr:y>0.17492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748146" y="193963"/>
          <a:ext cx="5056909" cy="8312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sz="1800" dirty="0" smtClean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rPr>
            <a:t>NÚMERO DE PERSONAS CAPACITADAS EN EL MES DE JULIO 2025</a:t>
          </a:r>
          <a:endParaRPr lang="en-US" sz="1800" dirty="0">
            <a:solidFill>
              <a:schemeClr val="bg2">
                <a:lumMod val="25000"/>
              </a:schemeClr>
            </a:solidFill>
            <a:latin typeface="Arial Rounded MT Bold" panose="020F070403050403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25620" cy="3409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5654271" y="0"/>
            <a:ext cx="4325620" cy="3409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E7C12-57A4-4D33-A6C4-A33096D13986}" type="datetimeFigureOut">
              <a:rPr lang="en-US" smtClean="0"/>
              <a:t>8/6/2025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2" y="6453597"/>
            <a:ext cx="4325620" cy="3409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5654271" y="6453597"/>
            <a:ext cx="4325620" cy="3409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4D7680-B97F-4BF1-B172-42CB09D3E3C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1149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25620" cy="3409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654271" y="0"/>
            <a:ext cx="4325620" cy="3409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BA9F1-5553-4C26-90E0-36093E2FAFA9}" type="datetimeFigureOut">
              <a:rPr lang="en-US" smtClean="0"/>
              <a:t>8/6/2025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952750" y="849313"/>
            <a:ext cx="4076700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98220" y="3269853"/>
            <a:ext cx="7985760" cy="2675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2" y="6453597"/>
            <a:ext cx="4325620" cy="3409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654271" y="6453597"/>
            <a:ext cx="4325620" cy="3409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6062E3-2E17-411A-96E3-242C0AB1A9E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628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E0F38B-C5C3-794E-AC80-32DBC0082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FEE94FF-4960-824C-B843-B412E80CFB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9918CF-884B-144E-A4C6-75E794D5D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06/08/2025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752C60-0A86-CA41-B59F-2A1E221FE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73C28E-5F28-A94F-ADAA-85B4BF849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15380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FF2755-C3EB-0241-A1D2-7BB7FB4DF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50BB96-F560-F34C-8864-E6DAE07F7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A1A4E9-AB8D-204E-9287-1E22AEB65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06/08/2025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BA0DE5-8C70-DC41-AF9B-6470247B3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0E57E6-E0E4-1948-9EF5-FA33736E9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15783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B12387-8F3A-7244-BF00-774B8EC2A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9DA6235-CA8E-8E4D-B015-ECBABCB08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77D8BE-8E7D-E84B-B214-301C5349C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06/08/2025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2D5CA3-FF86-D54C-9EBE-044F06B0D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AD8F57-38A4-B34E-B464-72676BB72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9650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0378D-041F-4741-AE27-E025699D3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582187-82FC-454B-8DB5-1F22E4192F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7640CEF-0183-3549-AEB4-F9CC626FC6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37766C-62B7-F34D-AE9D-34A922378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06/08/2025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C75145-BADC-EE45-8CED-738BC8951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AC2875-DCE9-4F4A-97B1-50E4B6EC5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38163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403632-86D3-244D-8EEB-B0A37392E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B80D15-B274-D34F-A613-839B19E038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A6836FB-145D-2E47-8A2A-67F02BD35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591F943-7DA3-3148-895D-B79D9E8B97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104C7EB-68D5-E04A-972D-EABCB9B300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A164366-0C66-394A-8652-EAF77C691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06/08/2025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3C77468-DA4A-704A-B221-1BEEE8F2E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79E07EE-90EF-D140-9F8D-CFC29808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78895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E9ED70-E196-2549-B8EC-C43F3CC0D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FE73634-04D8-A041-84A0-452D103E2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06/08/2025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F578A6C-5F4A-5246-804C-2CEC4FB30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7214666-D4AC-A64C-922D-C303FA77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37091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8411FBB-BBFF-C44A-AD96-7A645EA34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06/08/2025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E0CB358-6C0D-4C45-95A2-1DB7AEBDB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958B19F-BD6A-EC41-8304-7FDD9C91E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28727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5D43C7-30CF-1B41-90A9-9A5A36775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3E028F-20DE-9145-8ED0-C77D080DE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A6665F-D2D4-6A4E-A166-03A89BF770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26965B3-6F71-4A4A-87CA-38B3522C6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06/08/2025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D560C50-93D3-8B48-A264-D958D2CF1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6D5D9AE-BBC7-4C44-84B5-508045B59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22470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46ADA1-4F91-DD41-A13C-BC22B2993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760EC38-C5C1-4A43-8420-CDDAB3ABA0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0190454-8C85-5048-A3A5-4EF9826A4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688460D-4999-474D-86DE-0712C8313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06/08/2025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34E21A-37CB-CE4B-9AA5-9AFD6344F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FEE5243-2382-1845-AF7A-0BC795BB0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54913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5EA112-0804-B444-BFA7-6304DDAC6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5887F8-B727-234B-A672-A381427B34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2A478B-A728-7E47-A614-7D8139AD2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06/08/2025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8A91D4-AB36-254D-BE1F-854A3AD46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5A4725-DFA8-664D-BADC-C16456BCD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1377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C55C85F-F396-664B-8D25-6CFBB08047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62D92AC-1E72-B740-89A8-F90D3FDB91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AE2B9D-DAFA-8344-832C-434EEDD88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D70A8-D54B-A141-9877-ECF5C6D428F4}" type="datetimeFigureOut">
              <a:rPr lang="es-ES_tradnl" smtClean="0"/>
              <a:t>06/08/2025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AC648C-5DCB-E244-8A1B-B26195999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28257A-03C5-F448-891B-F4611BCCE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3842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94BA98C-8466-4941-A9F3-FB531068F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370F0C-8692-2D45-B086-03D3835CB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98D5FB-4668-B94C-8749-AE16C10949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D70A8-D54B-A141-9877-ECF5C6D428F4}" type="datetimeFigureOut">
              <a:rPr lang="es-ES_tradnl" smtClean="0"/>
              <a:t>06/08/2025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80A9ED-BB25-C84F-8440-1C156B5CA7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0FD49F-4337-AA43-B638-55C99CE78F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69C3B-E21C-A34A-B56F-9E2064B9B19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9252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96;p15"/>
          <p:cNvSpPr txBox="1">
            <a:spLocks noGrp="1"/>
          </p:cNvSpPr>
          <p:nvPr>
            <p:ph type="ctrTitle"/>
          </p:nvPr>
        </p:nvSpPr>
        <p:spPr>
          <a:xfrm>
            <a:off x="104503" y="1999522"/>
            <a:ext cx="11492765" cy="245594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MX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36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Informe </a:t>
            </a: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mensual de igualdad entre mujeres y hombres </a:t>
            </a: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julio 2025</a:t>
            </a:r>
            <a:r>
              <a:rPr lang="es-MX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Dirección de Equidad y No Discriminación</a:t>
            </a:r>
            <a:endParaRPr sz="36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815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Marcador de contenido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2634494"/>
              </p:ext>
            </p:extLst>
          </p:nvPr>
        </p:nvGraphicFramePr>
        <p:xfrm>
          <a:off x="838200" y="387350"/>
          <a:ext cx="10515600" cy="5789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2281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694167230"/>
              </p:ext>
            </p:extLst>
          </p:nvPr>
        </p:nvGraphicFramePr>
        <p:xfrm>
          <a:off x="1462383" y="565850"/>
          <a:ext cx="9287164" cy="5861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889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2"/>
          <p:cNvSpPr txBox="1">
            <a:spLocks noGrp="1"/>
          </p:cNvSpPr>
          <p:nvPr>
            <p:ph type="title"/>
          </p:nvPr>
        </p:nvSpPr>
        <p:spPr>
          <a:xfrm>
            <a:off x="762000" y="694519"/>
            <a:ext cx="10515600" cy="2206336"/>
          </a:xfrm>
          <a:prstGeom prst="rect">
            <a:avLst/>
          </a:prstGeom>
        </p:spPr>
        <p:txBody>
          <a:bodyPr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Tx/>
              <a:buFontTx/>
            </a:pPr>
            <a:r>
              <a:rPr lang="es-MX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Fecha: </a:t>
            </a:r>
            <a:r>
              <a:rPr lang="es-MX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30 de julio del 2025</a:t>
            </a:r>
            <a:r>
              <a:rPr lang="es-MX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/>
            </a:r>
            <a:br>
              <a:rPr lang="es-MX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s-MX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Hora:   </a:t>
            </a:r>
            <a:r>
              <a:rPr lang="es-MX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10:00 a 12:00 horas</a:t>
            </a:r>
            <a:br>
              <a:rPr lang="es-MX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s-MX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Modalidad: </a:t>
            </a:r>
            <a:r>
              <a:rPr lang="es-MX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Virtual</a:t>
            </a:r>
            <a:r>
              <a:rPr lang="es-MX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/>
            </a:r>
            <a:br>
              <a:rPr lang="es-MX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s-MX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Evento: </a:t>
            </a:r>
            <a:r>
              <a:rPr lang="es-MX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Conferencia en el marco del Día Mundial contra la Trata de Personas</a:t>
            </a:r>
            <a:r>
              <a:rPr lang="es-MX" sz="1600" dirty="0" smtClean="0">
                <a:latin typeface="Arial "/>
              </a:rPr>
              <a:t/>
            </a:r>
            <a:br>
              <a:rPr lang="es-MX" sz="1600" dirty="0" smtClean="0">
                <a:latin typeface="Arial "/>
              </a:rPr>
            </a:br>
            <a:r>
              <a:rPr lang="es-MX" sz="1600" b="1" dirty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Lugar</a:t>
            </a:r>
            <a:r>
              <a:rPr lang="es-MX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: </a:t>
            </a:r>
            <a:r>
              <a:rPr lang="es-MX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Comisión Estatal de Derechos Humanos</a:t>
            </a:r>
            <a:r>
              <a:rPr lang="es-MX" sz="1600" dirty="0" smtClean="0">
                <a:latin typeface="Arial "/>
              </a:rPr>
              <a:t/>
            </a:r>
            <a:br>
              <a:rPr lang="es-MX" sz="1600" dirty="0" smtClean="0">
                <a:latin typeface="Arial "/>
              </a:rPr>
            </a:br>
            <a:r>
              <a:rPr lang="es-MX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Asistentes:</a:t>
            </a:r>
            <a:r>
              <a:rPr lang="es-MX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 50 mujeres y 50 hombres</a:t>
            </a:r>
            <a:br>
              <a:rPr lang="es-MX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s-MX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Folio de Recosa: EDEC-108/25</a:t>
            </a:r>
            <a:br>
              <a:rPr lang="es-MX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s-ES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Componente: 1.4 </a:t>
            </a:r>
            <a:r>
              <a:rPr lang="es-ES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Implementación del Programa de Monitoreo para la Igualdad entre hombres y mujeres.</a:t>
            </a:r>
            <a:br>
              <a:rPr lang="es-ES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s-ES" sz="1600" b="1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Objetivo</a:t>
            </a:r>
            <a:r>
              <a:rPr lang="es-ES" sz="1600" b="1" dirty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: </a:t>
            </a:r>
            <a:r>
              <a:rPr lang="es-ES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Dar cumplimiento a las actividades de la agenda 2030 así como Plan Estatal de Desarrollo y fortalecer las política de Igualdad </a:t>
            </a:r>
            <a:r>
              <a:rPr lang="es-ES" sz="1600" dirty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S</a:t>
            </a:r>
            <a:r>
              <a:rPr lang="es-ES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>ustantiva entre mujeres y hombres a la Alerta de Género y al Comité de Cultura Institucional para la Igualdad laboral entre mujeres y hombres.</a:t>
            </a:r>
            <a:r>
              <a:rPr lang="es-ES" sz="1600" dirty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  <a:t/>
            </a:r>
            <a:br>
              <a:rPr lang="es-ES" sz="1600" dirty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s-MX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s-MX" sz="1600" dirty="0" smtClean="0">
                <a:solidFill>
                  <a:schemeClr val="tx1"/>
                </a:solidFill>
                <a:latin typeface="Arial 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MX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MX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AutoShape 2" descr="blob:https://web.whatsapp.com/b9b9b148-8efd-4647-97ae-0b43549f0b0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AutoShape 2" descr="blob:https://web.whatsapp.com/b55475ed-048c-418a-918f-a6cf8f1eb8cb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t="12557"/>
          <a:stretch/>
        </p:blipFill>
        <p:spPr>
          <a:xfrm>
            <a:off x="761999" y="3004457"/>
            <a:ext cx="4894217" cy="322652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8347" t="6033" r="8417" b="11404"/>
          <a:stretch/>
        </p:blipFill>
        <p:spPr>
          <a:xfrm>
            <a:off x="5925670" y="3004456"/>
            <a:ext cx="5571565" cy="323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9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154870</TotalTime>
  <Words>27</Words>
  <Application>Microsoft Office PowerPoint</Application>
  <PresentationFormat>Panorámica</PresentationFormat>
  <Paragraphs>4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1" baseType="lpstr">
      <vt:lpstr>Arial</vt:lpstr>
      <vt:lpstr>Arial </vt:lpstr>
      <vt:lpstr>Arial Rounded MT Bold</vt:lpstr>
      <vt:lpstr>Calibri</vt:lpstr>
      <vt:lpstr>Calibri Light</vt:lpstr>
      <vt:lpstr>Tahoma</vt:lpstr>
      <vt:lpstr>Tema de Office</vt:lpstr>
      <vt:lpstr>  Informe mensual de igualdad entre mujeres y hombres julio 2025 Dirección de Equidad y No Discriminación</vt:lpstr>
      <vt:lpstr>Presentación de PowerPoint</vt:lpstr>
      <vt:lpstr>Presentación de PowerPoint</vt:lpstr>
      <vt:lpstr>Fecha: 30 de julio del 2025 Hora:   10:00 a 12:00 horas Modalidad: Virtual Evento: Conferencia en el marco del Día Mundial contra la Trata de Personas Lugar: Comisión Estatal de Derechos Humanos Asistentes: 50 mujeres y 50 hombres Folio de Recosa: EDEC-108/25 Componente: 1.4 Implementación del Programa de Monitoreo para la Igualdad entre hombres y mujeres. Objetivo: Dar cumplimiento a las actividades de la agenda 2030 así como Plan Estatal de Desarrollo y fortalecer las política de Igualdad Sustantiva entre mujeres y hombres a la Alerta de Género y al Comité de Cultura Institucional para la Igualdad laboral entre mujeres y hombres.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msgv</dc:creator>
  <cp:lastModifiedBy>Usuario</cp:lastModifiedBy>
  <cp:revision>1190</cp:revision>
  <cp:lastPrinted>2025-05-27T16:32:55Z</cp:lastPrinted>
  <dcterms:created xsi:type="dcterms:W3CDTF">2022-05-23T19:46:20Z</dcterms:created>
  <dcterms:modified xsi:type="dcterms:W3CDTF">2025-08-06T20:11:05Z</dcterms:modified>
</cp:coreProperties>
</file>