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33" autoAdjust="0"/>
    <p:restoredTop sz="95126" autoAdjust="0"/>
  </p:normalViewPr>
  <p:slideViewPr>
    <p:cSldViewPr>
      <p:cViewPr>
        <p:scale>
          <a:sx n="130" d="100"/>
          <a:sy n="130" d="100"/>
        </p:scale>
        <p:origin x="936" y="-118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DF9DE-F6F6-4BF9-8F53-EBA7D48B222B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E8D33-2BA9-4759-AFC0-1EF0D4955927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B5B3A-DE29-4FEC-9D09-D3F74004994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82F7D-6E04-456C-8CC2-E2A694D55C8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8994F-36E7-4888-ABAD-7BAF3316A3B5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13978-00E2-4CBE-BD52-4A340B514F42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0C886-4D65-43A6-B53C-23378B786573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45317-DA48-48F9-BC5F-76BD158C26F8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5E82F-C0AA-4830-9CE4-2E8E0FFB8840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5F8AD-A813-4A0F-94BD-BA44362F19B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B2CDC-12B3-40AE-BE7E-D2F812AD5C3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2930457-73EE-45DF-8984-5EA316CF724D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1"/>
          <p:cNvSpPr>
            <a:spLocks noChangeArrowheads="1"/>
          </p:cNvSpPr>
          <p:nvPr/>
        </p:nvSpPr>
        <p:spPr bwMode="auto">
          <a:xfrm>
            <a:off x="1274763" y="7277100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1" name="Rectangle 31"/>
          <p:cNvSpPr>
            <a:spLocks noChangeArrowheads="1"/>
          </p:cNvSpPr>
          <p:nvPr/>
        </p:nvSpPr>
        <p:spPr bwMode="auto">
          <a:xfrm>
            <a:off x="161925" y="7275513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2" name="Line 56"/>
          <p:cNvSpPr>
            <a:spLocks noChangeShapeType="1"/>
          </p:cNvSpPr>
          <p:nvPr/>
        </p:nvSpPr>
        <p:spPr bwMode="auto">
          <a:xfrm>
            <a:off x="6124575" y="6856413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53" name="Rectangle 31"/>
          <p:cNvSpPr>
            <a:spLocks noChangeArrowheads="1"/>
          </p:cNvSpPr>
          <p:nvPr/>
        </p:nvSpPr>
        <p:spPr bwMode="auto">
          <a:xfrm>
            <a:off x="5754688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4" name="Rectangle 31"/>
          <p:cNvSpPr>
            <a:spLocks noChangeArrowheads="1"/>
          </p:cNvSpPr>
          <p:nvPr/>
        </p:nvSpPr>
        <p:spPr bwMode="auto">
          <a:xfrm>
            <a:off x="1058863" y="5195083"/>
            <a:ext cx="1438275" cy="52546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5" name="Rectangle 31"/>
          <p:cNvSpPr>
            <a:spLocks noChangeArrowheads="1"/>
          </p:cNvSpPr>
          <p:nvPr/>
        </p:nvSpPr>
        <p:spPr bwMode="auto">
          <a:xfrm>
            <a:off x="1063625" y="4458948"/>
            <a:ext cx="1438275" cy="5270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6" name="Rectangle 31"/>
          <p:cNvSpPr>
            <a:spLocks noChangeArrowheads="1"/>
          </p:cNvSpPr>
          <p:nvPr/>
        </p:nvSpPr>
        <p:spPr bwMode="auto">
          <a:xfrm>
            <a:off x="4376738" y="5924550"/>
            <a:ext cx="1438275" cy="52546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4362450" y="5202238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4357688" y="44751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9" name="Rectangle 31"/>
          <p:cNvSpPr>
            <a:spLocks noChangeArrowheads="1"/>
          </p:cNvSpPr>
          <p:nvPr/>
        </p:nvSpPr>
        <p:spPr bwMode="auto">
          <a:xfrm>
            <a:off x="3554413" y="726916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0" name="Rectangle 31"/>
          <p:cNvSpPr>
            <a:spLocks noChangeArrowheads="1"/>
          </p:cNvSpPr>
          <p:nvPr/>
        </p:nvSpPr>
        <p:spPr bwMode="auto">
          <a:xfrm>
            <a:off x="2413000" y="7262813"/>
            <a:ext cx="971550" cy="762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1" name="Line 5"/>
          <p:cNvSpPr>
            <a:spLocks noChangeShapeType="1"/>
          </p:cNvSpPr>
          <p:nvPr/>
        </p:nvSpPr>
        <p:spPr bwMode="auto">
          <a:xfrm flipH="1">
            <a:off x="3481388" y="1630363"/>
            <a:ext cx="3175" cy="5221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2700338" y="1446213"/>
            <a:ext cx="1447800" cy="533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s-MX" dirty="0">
              <a:ln>
                <a:solidFill>
                  <a:sysClr val="windowText" lastClr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2063" name="Line 4"/>
          <p:cNvSpPr>
            <a:spLocks noChangeShapeType="1"/>
          </p:cNvSpPr>
          <p:nvPr/>
        </p:nvSpPr>
        <p:spPr bwMode="auto">
          <a:xfrm>
            <a:off x="3502025" y="2449513"/>
            <a:ext cx="2143125" cy="9525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4" name="Rectangle 7"/>
          <p:cNvSpPr>
            <a:spLocks noChangeArrowheads="1"/>
          </p:cNvSpPr>
          <p:nvPr/>
        </p:nvSpPr>
        <p:spPr bwMode="auto">
          <a:xfrm>
            <a:off x="2646363" y="2917825"/>
            <a:ext cx="1579562" cy="533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5" name="Line 8"/>
          <p:cNvSpPr>
            <a:spLocks noChangeShapeType="1"/>
          </p:cNvSpPr>
          <p:nvPr/>
        </p:nvSpPr>
        <p:spPr bwMode="auto">
          <a:xfrm>
            <a:off x="2646363" y="3243263"/>
            <a:ext cx="15795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6" name="Text Box 9"/>
          <p:cNvSpPr txBox="1">
            <a:spLocks noChangeArrowheads="1"/>
          </p:cNvSpPr>
          <p:nvPr/>
        </p:nvSpPr>
        <p:spPr bwMode="auto">
          <a:xfrm>
            <a:off x="2876178" y="2983038"/>
            <a:ext cx="1224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General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67" name="Text Box 13"/>
          <p:cNvSpPr txBox="1">
            <a:spLocks noChangeArrowheads="1"/>
          </p:cNvSpPr>
          <p:nvPr/>
        </p:nvSpPr>
        <p:spPr bwMode="auto">
          <a:xfrm>
            <a:off x="1412875" y="590550"/>
            <a:ext cx="40322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b="1" dirty="0">
                <a:solidFill>
                  <a:srgbClr val="000000"/>
                </a:solidFill>
              </a:rPr>
              <a:t>INTERAPAS</a:t>
            </a:r>
          </a:p>
          <a:p>
            <a:pPr algn="ctr" eaLnBrk="1" hangingPunct="1"/>
            <a:r>
              <a:rPr lang="es-MX" altLang="es-MX" sz="1000" b="1" dirty="0">
                <a:solidFill>
                  <a:srgbClr val="000000"/>
                </a:solidFill>
              </a:rPr>
              <a:t>ESTRUCTURA ORGÁNICA AL 31 DE AGOSTO 2025</a:t>
            </a:r>
            <a:endParaRPr lang="es-ES" altLang="es-MX" sz="1000" b="1" dirty="0">
              <a:solidFill>
                <a:srgbClr val="000000"/>
              </a:solidFill>
            </a:endParaRPr>
          </a:p>
        </p:txBody>
      </p:sp>
      <p:sp>
        <p:nvSpPr>
          <p:cNvPr id="2068" name="Text Box 18"/>
          <p:cNvSpPr txBox="1">
            <a:spLocks noChangeArrowheads="1"/>
          </p:cNvSpPr>
          <p:nvPr/>
        </p:nvSpPr>
        <p:spPr bwMode="auto">
          <a:xfrm>
            <a:off x="2703513" y="1639888"/>
            <a:ext cx="1403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Junta de Gobierno</a:t>
            </a:r>
          </a:p>
          <a:p>
            <a:pPr algn="ctr" eaLnBrk="1" hangingPunct="1"/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69" name="Rectangle 19"/>
          <p:cNvSpPr>
            <a:spLocks noChangeArrowheads="1"/>
          </p:cNvSpPr>
          <p:nvPr/>
        </p:nvSpPr>
        <p:spPr bwMode="auto">
          <a:xfrm>
            <a:off x="4424363" y="2184400"/>
            <a:ext cx="1447800" cy="533400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0" name="Text Box 20"/>
          <p:cNvSpPr txBox="1">
            <a:spLocks noChangeArrowheads="1"/>
          </p:cNvSpPr>
          <p:nvPr/>
        </p:nvSpPr>
        <p:spPr bwMode="auto">
          <a:xfrm>
            <a:off x="4572000" y="2306638"/>
            <a:ext cx="11398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Consejo Consultivo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1" name="Text Box 26"/>
          <p:cNvSpPr txBox="1">
            <a:spLocks noChangeArrowheads="1"/>
          </p:cNvSpPr>
          <p:nvPr/>
        </p:nvSpPr>
        <p:spPr bwMode="auto">
          <a:xfrm>
            <a:off x="2621907" y="3271838"/>
            <a:ext cx="163242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altLang="es-MX" sz="500" dirty="0">
                <a:latin typeface="Arial Unicode MS" pitchFamily="34" charset="-128"/>
              </a:rPr>
              <a:t> LIC. JORGE DANIEL HERNANDEZ DELGADILLO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074" name="Rectangle 40"/>
          <p:cNvSpPr>
            <a:spLocks noChangeArrowheads="1"/>
          </p:cNvSpPr>
          <p:nvPr/>
        </p:nvSpPr>
        <p:spPr bwMode="auto">
          <a:xfrm>
            <a:off x="1066800" y="2219324"/>
            <a:ext cx="1387475" cy="508003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2D2DB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5" name="Text Box 40"/>
          <p:cNvSpPr txBox="1">
            <a:spLocks noChangeArrowheads="1"/>
          </p:cNvSpPr>
          <p:nvPr/>
        </p:nvSpPr>
        <p:spPr bwMode="auto">
          <a:xfrm>
            <a:off x="1051365" y="2172315"/>
            <a:ext cx="14589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Órgano Interno de Control</a:t>
            </a:r>
          </a:p>
          <a:p>
            <a:pPr algn="ctr" eaLnBrk="1" hangingPunct="1"/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76" name="Text Box 33"/>
          <p:cNvSpPr txBox="1">
            <a:spLocks noChangeArrowheads="1"/>
          </p:cNvSpPr>
          <p:nvPr/>
        </p:nvSpPr>
        <p:spPr bwMode="auto">
          <a:xfrm>
            <a:off x="1206128" y="4529822"/>
            <a:ext cx="1116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Jurídica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77" name="Text Box 34"/>
          <p:cNvSpPr txBox="1">
            <a:spLocks noChangeArrowheads="1"/>
          </p:cNvSpPr>
          <p:nvPr/>
        </p:nvSpPr>
        <p:spPr bwMode="auto">
          <a:xfrm>
            <a:off x="1168868" y="4812960"/>
            <a:ext cx="126000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latin typeface="Arial Unicode MS" pitchFamily="34" charset="-128"/>
              </a:rPr>
              <a:t> LIC. ELIZABETH ROCHA  RAMIREZ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078" name="Rectangle 10"/>
          <p:cNvSpPr>
            <a:spLocks noChangeArrowheads="1"/>
          </p:cNvSpPr>
          <p:nvPr/>
        </p:nvSpPr>
        <p:spPr bwMode="auto">
          <a:xfrm>
            <a:off x="1064870" y="3723771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79" name="Text Box 33"/>
          <p:cNvSpPr txBox="1">
            <a:spLocks noChangeArrowheads="1"/>
          </p:cNvSpPr>
          <p:nvPr/>
        </p:nvSpPr>
        <p:spPr bwMode="auto">
          <a:xfrm>
            <a:off x="4352925" y="5181600"/>
            <a:ext cx="1452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de Comunicación Social y  Cultura del Agua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0" name="Text Box 33"/>
          <p:cNvSpPr txBox="1">
            <a:spLocks noChangeArrowheads="1"/>
          </p:cNvSpPr>
          <p:nvPr/>
        </p:nvSpPr>
        <p:spPr bwMode="auto">
          <a:xfrm>
            <a:off x="1073150" y="5183970"/>
            <a:ext cx="1412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Unidad de Planeación Estratégica (Encargado)</a:t>
            </a:r>
          </a:p>
        </p:txBody>
      </p:sp>
      <p:sp>
        <p:nvSpPr>
          <p:cNvPr id="2081" name="Text Box 34"/>
          <p:cNvSpPr txBox="1">
            <a:spLocks noChangeArrowheads="1"/>
          </p:cNvSpPr>
          <p:nvPr/>
        </p:nvSpPr>
        <p:spPr bwMode="auto">
          <a:xfrm>
            <a:off x="1062038" y="5531633"/>
            <a:ext cx="14287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I</a:t>
            </a:r>
            <a:r>
              <a:rPr lang="es-MX" altLang="es-MX" sz="500" dirty="0">
                <a:latin typeface="Arial Unicode MS" pitchFamily="34" charset="-128"/>
              </a:rPr>
              <a:t>NG. JESUS ANTONIO PATLAN ARIAS 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082" name="Text Box 33"/>
          <p:cNvSpPr txBox="1">
            <a:spLocks noChangeArrowheads="1"/>
          </p:cNvSpPr>
          <p:nvPr/>
        </p:nvSpPr>
        <p:spPr bwMode="auto">
          <a:xfrm>
            <a:off x="4349750" y="5915025"/>
            <a:ext cx="15001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de Informática y Sistemas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3" name="Text Box 34"/>
          <p:cNvSpPr txBox="1">
            <a:spLocks noChangeArrowheads="1"/>
          </p:cNvSpPr>
          <p:nvPr/>
        </p:nvSpPr>
        <p:spPr bwMode="auto">
          <a:xfrm>
            <a:off x="4379913" y="6275388"/>
            <a:ext cx="1428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MIGUEL ANGEL RAMIREZ RAYON</a:t>
            </a:r>
          </a:p>
        </p:txBody>
      </p:sp>
      <p:sp>
        <p:nvSpPr>
          <p:cNvPr id="2084" name="Text Box 34"/>
          <p:cNvSpPr txBox="1">
            <a:spLocks noChangeArrowheads="1"/>
          </p:cNvSpPr>
          <p:nvPr/>
        </p:nvSpPr>
        <p:spPr bwMode="auto">
          <a:xfrm>
            <a:off x="-60325" y="7785100"/>
            <a:ext cx="98425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s-ES" altLang="es-MX" sz="700">
              <a:solidFill>
                <a:srgbClr val="000000"/>
              </a:solidFill>
            </a:endParaRPr>
          </a:p>
        </p:txBody>
      </p:sp>
      <p:sp>
        <p:nvSpPr>
          <p:cNvPr id="2085" name="Text Box 33"/>
          <p:cNvSpPr txBox="1">
            <a:spLocks noChangeArrowheads="1"/>
          </p:cNvSpPr>
          <p:nvPr/>
        </p:nvSpPr>
        <p:spPr bwMode="auto">
          <a:xfrm>
            <a:off x="198438" y="7265988"/>
            <a:ext cx="935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Administración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y Finanzas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86" name="Text Box 33"/>
          <p:cNvSpPr txBox="1">
            <a:spLocks noChangeArrowheads="1"/>
          </p:cNvSpPr>
          <p:nvPr/>
        </p:nvSpPr>
        <p:spPr bwMode="auto">
          <a:xfrm>
            <a:off x="1219200" y="7308850"/>
            <a:ext cx="10795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de Comercialización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(Encargada)</a:t>
            </a:r>
          </a:p>
          <a:p>
            <a:pPr algn="ctr" eaLnBrk="1" hangingPunct="1"/>
            <a:endParaRPr lang="es-MX" altLang="es-MX" sz="800" dirty="0">
              <a:solidFill>
                <a:srgbClr val="000000"/>
              </a:solidFill>
            </a:endParaRPr>
          </a:p>
        </p:txBody>
      </p:sp>
      <p:sp>
        <p:nvSpPr>
          <p:cNvPr id="2087" name="Text Box 34"/>
          <p:cNvSpPr txBox="1">
            <a:spLocks noChangeArrowheads="1"/>
          </p:cNvSpPr>
          <p:nvPr/>
        </p:nvSpPr>
        <p:spPr bwMode="auto">
          <a:xfrm>
            <a:off x="1292210" y="7754803"/>
            <a:ext cx="92869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algn="ctr" eaLnBrk="1" hangingPunct="1"/>
            <a:r>
              <a:rPr lang="es-MX" altLang="es-MX" sz="500" dirty="0">
                <a:latin typeface="Arial Unicode MS" pitchFamily="34" charset="-128"/>
              </a:rPr>
              <a:t>C. BRENDA IRELIA  </a:t>
            </a:r>
          </a:p>
          <a:p>
            <a:pPr marL="228600" indent="-228600" eaLnBrk="1" hangingPunct="1"/>
            <a:r>
              <a:rPr lang="es-MX" altLang="es-MX" sz="500" dirty="0">
                <a:latin typeface="Arial Unicode MS" pitchFamily="34" charset="-128"/>
              </a:rPr>
              <a:t>    ARRIAGA AGUILAR  </a:t>
            </a:r>
          </a:p>
        </p:txBody>
      </p:sp>
      <p:sp>
        <p:nvSpPr>
          <p:cNvPr id="2088" name="Text Box 33"/>
          <p:cNvSpPr txBox="1">
            <a:spLocks noChangeArrowheads="1"/>
          </p:cNvSpPr>
          <p:nvPr/>
        </p:nvSpPr>
        <p:spPr bwMode="auto">
          <a:xfrm>
            <a:off x="2436813" y="7251700"/>
            <a:ext cx="9191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 Operación y 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Mantenimiento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(Encargado)</a:t>
            </a:r>
          </a:p>
        </p:txBody>
      </p:sp>
      <p:sp>
        <p:nvSpPr>
          <p:cNvPr id="2091" name="Text Box 33"/>
          <p:cNvSpPr txBox="1">
            <a:spLocks noChangeArrowheads="1"/>
          </p:cNvSpPr>
          <p:nvPr/>
        </p:nvSpPr>
        <p:spPr bwMode="auto">
          <a:xfrm>
            <a:off x="3549650" y="7324725"/>
            <a:ext cx="9556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 Construcción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92" name="Text Box 34"/>
          <p:cNvSpPr txBox="1">
            <a:spLocks noChangeArrowheads="1"/>
          </p:cNvSpPr>
          <p:nvPr/>
        </p:nvSpPr>
        <p:spPr bwMode="auto">
          <a:xfrm>
            <a:off x="3606800" y="7740650"/>
            <a:ext cx="8255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ING. GERARDO</a:t>
            </a:r>
          </a:p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LOMELI ALBA</a:t>
            </a:r>
          </a:p>
        </p:txBody>
      </p:sp>
      <p:sp>
        <p:nvSpPr>
          <p:cNvPr id="2093" name="Text Box 33"/>
          <p:cNvSpPr txBox="1">
            <a:spLocks noChangeArrowheads="1"/>
          </p:cNvSpPr>
          <p:nvPr/>
        </p:nvSpPr>
        <p:spPr bwMode="auto">
          <a:xfrm>
            <a:off x="5715016" y="7283450"/>
            <a:ext cx="1044000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 dirty="0">
                <a:solidFill>
                  <a:srgbClr val="000000"/>
                </a:solidFill>
              </a:rPr>
              <a:t>Delegación Soledad</a:t>
            </a:r>
          </a:p>
          <a:p>
            <a:pPr algn="ctr" eaLnBrk="1" hangingPunct="1"/>
            <a:r>
              <a:rPr lang="es-MX" altLang="es-MX" sz="700" b="1" dirty="0">
                <a:solidFill>
                  <a:srgbClr val="000000"/>
                </a:solidFill>
              </a:rPr>
              <a:t>  Graciano Sánchez  y Cerro de San Pedro</a:t>
            </a:r>
            <a:endParaRPr lang="es-ES" altLang="es-MX" sz="700" b="1" dirty="0">
              <a:solidFill>
                <a:srgbClr val="000000"/>
              </a:solidFill>
            </a:endParaRPr>
          </a:p>
        </p:txBody>
      </p:sp>
      <p:sp>
        <p:nvSpPr>
          <p:cNvPr id="2094" name="Line 32"/>
          <p:cNvSpPr>
            <a:spLocks noChangeShapeType="1"/>
          </p:cNvSpPr>
          <p:nvPr/>
        </p:nvSpPr>
        <p:spPr bwMode="auto">
          <a:xfrm flipV="1">
            <a:off x="3557588" y="7711390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5" name="Line 32"/>
          <p:cNvSpPr>
            <a:spLocks noChangeShapeType="1"/>
          </p:cNvSpPr>
          <p:nvPr/>
        </p:nvSpPr>
        <p:spPr bwMode="auto">
          <a:xfrm flipV="1">
            <a:off x="5764213" y="776446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6" name="Line 56"/>
          <p:cNvSpPr>
            <a:spLocks noChangeShapeType="1"/>
          </p:cNvSpPr>
          <p:nvPr/>
        </p:nvSpPr>
        <p:spPr bwMode="auto">
          <a:xfrm flipH="1">
            <a:off x="869950" y="6862763"/>
            <a:ext cx="0" cy="404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7" name="Line 56"/>
          <p:cNvSpPr>
            <a:spLocks noChangeShapeType="1"/>
          </p:cNvSpPr>
          <p:nvPr/>
        </p:nvSpPr>
        <p:spPr bwMode="auto">
          <a:xfrm flipH="1">
            <a:off x="1785926" y="6861175"/>
            <a:ext cx="0" cy="404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8" name="Line 56"/>
          <p:cNvSpPr>
            <a:spLocks noChangeShapeType="1"/>
          </p:cNvSpPr>
          <p:nvPr/>
        </p:nvSpPr>
        <p:spPr bwMode="auto">
          <a:xfrm flipH="1">
            <a:off x="5157788" y="6861175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9" name="Text Box 34"/>
          <p:cNvSpPr txBox="1">
            <a:spLocks noChangeArrowheads="1"/>
          </p:cNvSpPr>
          <p:nvPr/>
        </p:nvSpPr>
        <p:spPr bwMode="auto">
          <a:xfrm>
            <a:off x="239713" y="7754938"/>
            <a:ext cx="83500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LIC. JOSE LUIS</a:t>
            </a:r>
          </a:p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GAMA BAZARTE</a:t>
            </a:r>
          </a:p>
        </p:txBody>
      </p:sp>
      <p:cxnSp>
        <p:nvCxnSpPr>
          <p:cNvPr id="2100" name="114 Conector recto"/>
          <p:cNvCxnSpPr>
            <a:cxnSpLocks noChangeShapeType="1"/>
          </p:cNvCxnSpPr>
          <p:nvPr/>
        </p:nvCxnSpPr>
        <p:spPr bwMode="auto">
          <a:xfrm flipV="1">
            <a:off x="4360863" y="46609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2101" name="116 Conector recto"/>
          <p:cNvCxnSpPr>
            <a:cxnSpLocks noChangeShapeType="1"/>
          </p:cNvCxnSpPr>
          <p:nvPr/>
        </p:nvCxnSpPr>
        <p:spPr bwMode="auto">
          <a:xfrm>
            <a:off x="3438525" y="5005388"/>
            <a:ext cx="336550" cy="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02" name="122 CuadroTexto"/>
          <p:cNvSpPr txBox="1">
            <a:spLocks noChangeArrowheads="1"/>
          </p:cNvSpPr>
          <p:nvPr/>
        </p:nvSpPr>
        <p:spPr bwMode="auto">
          <a:xfrm>
            <a:off x="4365630" y="4467225"/>
            <a:ext cx="14922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Unidad  de Transparencia  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(Encargado) 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104" name="Text Box 38"/>
          <p:cNvSpPr txBox="1">
            <a:spLocks noChangeArrowheads="1"/>
          </p:cNvSpPr>
          <p:nvPr/>
        </p:nvSpPr>
        <p:spPr bwMode="auto">
          <a:xfrm>
            <a:off x="1153770" y="3723771"/>
            <a:ext cx="1289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MX" altLang="es-MX" sz="800" b="1">
                <a:solidFill>
                  <a:srgbClr val="000000"/>
                </a:solidFill>
              </a:rPr>
              <a:t>Unidad</a:t>
            </a:r>
            <a:r>
              <a:rPr lang="en-US" altLang="es-MX" sz="800" b="1">
                <a:solidFill>
                  <a:srgbClr val="000000"/>
                </a:solidFill>
              </a:rPr>
              <a:t> de Atención Social</a:t>
            </a:r>
          </a:p>
        </p:txBody>
      </p:sp>
      <p:sp>
        <p:nvSpPr>
          <p:cNvPr id="2105" name="Text Box 59"/>
          <p:cNvSpPr txBox="1">
            <a:spLocks noChangeArrowheads="1"/>
          </p:cNvSpPr>
          <p:nvPr/>
        </p:nvSpPr>
        <p:spPr bwMode="auto">
          <a:xfrm>
            <a:off x="1056933" y="4068258"/>
            <a:ext cx="14446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06" name="Line 32"/>
          <p:cNvSpPr>
            <a:spLocks noChangeShapeType="1"/>
          </p:cNvSpPr>
          <p:nvPr/>
        </p:nvSpPr>
        <p:spPr bwMode="auto">
          <a:xfrm>
            <a:off x="161925" y="772636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7" name="Line 2"/>
          <p:cNvSpPr>
            <a:spLocks noChangeShapeType="1"/>
          </p:cNvSpPr>
          <p:nvPr/>
        </p:nvSpPr>
        <p:spPr bwMode="auto">
          <a:xfrm>
            <a:off x="1076325" y="5526088"/>
            <a:ext cx="4729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8" name="Line 97"/>
          <p:cNvSpPr>
            <a:spLocks noChangeShapeType="1"/>
          </p:cNvSpPr>
          <p:nvPr/>
        </p:nvSpPr>
        <p:spPr bwMode="auto">
          <a:xfrm>
            <a:off x="869950" y="6858000"/>
            <a:ext cx="52562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0" name="Line 32"/>
          <p:cNvSpPr>
            <a:spLocks noChangeShapeType="1"/>
          </p:cNvSpPr>
          <p:nvPr/>
        </p:nvSpPr>
        <p:spPr bwMode="auto">
          <a:xfrm>
            <a:off x="1277938" y="77581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1" name="Text Box 34"/>
          <p:cNvSpPr txBox="1">
            <a:spLocks noChangeArrowheads="1"/>
          </p:cNvSpPr>
          <p:nvPr/>
        </p:nvSpPr>
        <p:spPr bwMode="auto">
          <a:xfrm>
            <a:off x="5830888" y="7769225"/>
            <a:ext cx="838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LIC. DANIEL GÁMEZ MACIAS</a:t>
            </a:r>
          </a:p>
        </p:txBody>
      </p:sp>
      <p:sp>
        <p:nvSpPr>
          <p:cNvPr id="2112" name="Text Box 26"/>
          <p:cNvSpPr txBox="1">
            <a:spLocks noChangeArrowheads="1"/>
          </p:cNvSpPr>
          <p:nvPr/>
        </p:nvSpPr>
        <p:spPr bwMode="auto">
          <a:xfrm>
            <a:off x="1066800" y="2508250"/>
            <a:ext cx="1371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altLang="es-MX" sz="500" dirty="0">
                <a:latin typeface="Arial Unicode MS" pitchFamily="34" charset="-128"/>
              </a:rPr>
              <a:t>LIC. </a:t>
            </a:r>
            <a:r>
              <a:rPr lang="es-ES" altLang="es-MX" sz="500">
                <a:latin typeface="Arial Unicode MS" pitchFamily="34" charset="-128"/>
              </a:rPr>
              <a:t>ENRIQUE ALFONSO OBREGON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113" name="125 CuadroTexto"/>
          <p:cNvSpPr txBox="1">
            <a:spLocks noChangeArrowheads="1"/>
          </p:cNvSpPr>
          <p:nvPr/>
        </p:nvSpPr>
        <p:spPr bwMode="auto">
          <a:xfrm>
            <a:off x="4291012" y="4830763"/>
            <a:ext cx="157799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LIC. CESAR ARTURO GARCIA SAMAYOA</a:t>
            </a:r>
          </a:p>
        </p:txBody>
      </p:sp>
      <p:sp>
        <p:nvSpPr>
          <p:cNvPr id="2114" name="Line 2"/>
          <p:cNvSpPr>
            <a:spLocks noChangeShapeType="1"/>
          </p:cNvSpPr>
          <p:nvPr/>
        </p:nvSpPr>
        <p:spPr bwMode="auto">
          <a:xfrm>
            <a:off x="3491506" y="6259513"/>
            <a:ext cx="23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5" name="Rectangle 10"/>
          <p:cNvSpPr>
            <a:spLocks noChangeArrowheads="1"/>
          </p:cNvSpPr>
          <p:nvPr/>
        </p:nvSpPr>
        <p:spPr bwMode="auto">
          <a:xfrm>
            <a:off x="4359275" y="37385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cxnSp>
        <p:nvCxnSpPr>
          <p:cNvPr id="2116" name="114 Conector recto"/>
          <p:cNvCxnSpPr>
            <a:cxnSpLocks noChangeShapeType="1"/>
          </p:cNvCxnSpPr>
          <p:nvPr/>
        </p:nvCxnSpPr>
        <p:spPr bwMode="auto">
          <a:xfrm flipV="1">
            <a:off x="4362450" y="39243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17" name="125 CuadroTexto"/>
          <p:cNvSpPr txBox="1">
            <a:spLocks noChangeArrowheads="1"/>
          </p:cNvSpPr>
          <p:nvPr/>
        </p:nvSpPr>
        <p:spPr bwMode="auto">
          <a:xfrm>
            <a:off x="4495808" y="4081463"/>
            <a:ext cx="121284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VACANTE</a:t>
            </a:r>
          </a:p>
        </p:txBody>
      </p:sp>
      <p:sp>
        <p:nvSpPr>
          <p:cNvPr id="2118" name="Line 2"/>
          <p:cNvSpPr>
            <a:spLocks noChangeShapeType="1"/>
          </p:cNvSpPr>
          <p:nvPr/>
        </p:nvSpPr>
        <p:spPr bwMode="auto">
          <a:xfrm>
            <a:off x="1086176" y="4059238"/>
            <a:ext cx="471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9" name="Text Box 33"/>
          <p:cNvSpPr txBox="1">
            <a:spLocks noChangeArrowheads="1"/>
          </p:cNvSpPr>
          <p:nvPr/>
        </p:nvSpPr>
        <p:spPr bwMode="auto">
          <a:xfrm>
            <a:off x="4537075" y="3806825"/>
            <a:ext cx="1166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Secretaría Técnica 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120" name="125 CuadroTexto"/>
          <p:cNvSpPr txBox="1">
            <a:spLocks noChangeArrowheads="1"/>
          </p:cNvSpPr>
          <p:nvPr/>
        </p:nvSpPr>
        <p:spPr bwMode="auto">
          <a:xfrm>
            <a:off x="4433888" y="5524500"/>
            <a:ext cx="1331912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LCC MARIA MAGDALENA SANDOVAL MARTINEZ</a:t>
            </a:r>
          </a:p>
        </p:txBody>
      </p:sp>
      <p:sp>
        <p:nvSpPr>
          <p:cNvPr id="2121" name="Rectangle 31"/>
          <p:cNvSpPr>
            <a:spLocks noChangeArrowheads="1"/>
          </p:cNvSpPr>
          <p:nvPr/>
        </p:nvSpPr>
        <p:spPr bwMode="auto">
          <a:xfrm>
            <a:off x="4652963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122" name="Text Box 34"/>
          <p:cNvSpPr txBox="1">
            <a:spLocks noChangeArrowheads="1"/>
          </p:cNvSpPr>
          <p:nvPr/>
        </p:nvSpPr>
        <p:spPr bwMode="auto">
          <a:xfrm>
            <a:off x="2454704" y="7792873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latin typeface="Arial Unicode MS" pitchFamily="34" charset="-128"/>
              </a:rPr>
              <a:t>C. JOSÉ ALEJANDRO GALLEGOS COLLAZO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123" name="Line 32"/>
          <p:cNvSpPr>
            <a:spLocks noChangeShapeType="1"/>
          </p:cNvSpPr>
          <p:nvPr/>
        </p:nvSpPr>
        <p:spPr bwMode="auto">
          <a:xfrm flipV="1">
            <a:off x="4652963" y="77708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4" name="Text Box 33"/>
          <p:cNvSpPr txBox="1">
            <a:spLocks noChangeArrowheads="1"/>
          </p:cNvSpPr>
          <p:nvPr/>
        </p:nvSpPr>
        <p:spPr bwMode="auto">
          <a:xfrm>
            <a:off x="4556125" y="7272338"/>
            <a:ext cx="1166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Proyectos  y Encargado Dirección de Fraccionamientos</a:t>
            </a:r>
          </a:p>
        </p:txBody>
      </p:sp>
      <p:sp>
        <p:nvSpPr>
          <p:cNvPr id="2125" name="Text Box 59"/>
          <p:cNvSpPr txBox="1">
            <a:spLocks noChangeArrowheads="1"/>
          </p:cNvSpPr>
          <p:nvPr/>
        </p:nvSpPr>
        <p:spPr bwMode="auto">
          <a:xfrm>
            <a:off x="1023595" y="4093658"/>
            <a:ext cx="15160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>
                <a:solidFill>
                  <a:srgbClr val="000000"/>
                </a:solidFill>
                <a:latin typeface="Arial Unicode MS" pitchFamily="34" charset="-128"/>
              </a:rPr>
              <a:t>LIC.JUAN GUILLERMO CORTES JAUREGUI</a:t>
            </a: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26" name="Line 2"/>
          <p:cNvSpPr>
            <a:spLocks noChangeShapeType="1"/>
          </p:cNvSpPr>
          <p:nvPr/>
        </p:nvSpPr>
        <p:spPr bwMode="auto">
          <a:xfrm>
            <a:off x="1069975" y="2449513"/>
            <a:ext cx="24114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7" name="Line 56"/>
          <p:cNvSpPr>
            <a:spLocks noChangeShapeType="1"/>
          </p:cNvSpPr>
          <p:nvPr/>
        </p:nvSpPr>
        <p:spPr bwMode="auto">
          <a:xfrm flipH="1">
            <a:off x="407670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8" name="Line 56"/>
          <p:cNvSpPr>
            <a:spLocks noChangeShapeType="1"/>
          </p:cNvSpPr>
          <p:nvPr/>
        </p:nvSpPr>
        <p:spPr bwMode="auto">
          <a:xfrm flipH="1">
            <a:off x="292100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78" name="Line 32"/>
          <p:cNvSpPr>
            <a:spLocks noChangeShapeType="1"/>
          </p:cNvSpPr>
          <p:nvPr/>
        </p:nvSpPr>
        <p:spPr bwMode="auto">
          <a:xfrm flipV="1">
            <a:off x="2415272" y="7805760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0" name="Text Box 34"/>
          <p:cNvSpPr txBox="1">
            <a:spLocks noChangeArrowheads="1"/>
          </p:cNvSpPr>
          <p:nvPr/>
        </p:nvSpPr>
        <p:spPr bwMode="auto">
          <a:xfrm>
            <a:off x="4602164" y="7785100"/>
            <a:ext cx="1143000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ts val="200"/>
              </a:lnSpc>
            </a:pPr>
            <a:r>
              <a:rPr lang="es-ES" altLang="es-MX" sz="500" dirty="0">
                <a:latin typeface="Arial Unicode MS" pitchFamily="34" charset="-128"/>
              </a:rPr>
              <a:t>C. JUAN MANUEL </a:t>
            </a:r>
          </a:p>
          <a:p>
            <a:pPr algn="ctr" eaLnBrk="1" hangingPunct="1">
              <a:lnSpc>
                <a:spcPts val="200"/>
              </a:lnSpc>
            </a:pPr>
            <a:endParaRPr lang="es-ES" altLang="es-MX" sz="500" dirty="0">
              <a:latin typeface="Arial Unicode MS" pitchFamily="34" charset="-128"/>
            </a:endParaRPr>
          </a:p>
          <a:p>
            <a:pPr algn="ctr" eaLnBrk="1" hangingPunct="1">
              <a:lnSpc>
                <a:spcPts val="200"/>
              </a:lnSpc>
            </a:pPr>
            <a:endParaRPr lang="es-ES" altLang="es-MX" sz="500" dirty="0">
              <a:latin typeface="Arial Unicode MS" pitchFamily="34" charset="-128"/>
            </a:endParaRPr>
          </a:p>
          <a:p>
            <a:pPr algn="ctr" eaLnBrk="1" hangingPunct="1">
              <a:lnSpc>
                <a:spcPts val="200"/>
              </a:lnSpc>
            </a:pPr>
            <a:r>
              <a:rPr lang="es-ES" altLang="es-MX" sz="500" dirty="0">
                <a:latin typeface="Arial Unicode MS" pitchFamily="34" charset="-128"/>
              </a:rPr>
              <a:t>VEALAZQUEZ VAZQUEZ </a:t>
            </a:r>
          </a:p>
        </p:txBody>
      </p:sp>
      <p:sp>
        <p:nvSpPr>
          <p:cNvPr id="79" name="Line 2"/>
          <p:cNvSpPr>
            <a:spLocks noChangeShapeType="1"/>
          </p:cNvSpPr>
          <p:nvPr/>
        </p:nvSpPr>
        <p:spPr bwMode="auto">
          <a:xfrm>
            <a:off x="1074738" y="4818064"/>
            <a:ext cx="4729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1649</TotalTime>
  <Words>180</Words>
  <Application>Microsoft Office PowerPoint</Application>
  <PresentationFormat>Presentación en pantalla (4:3)</PresentationFormat>
  <Paragraphs>51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Arial Unicode MS</vt:lpstr>
      <vt:lpstr>Diseño predeterminado</vt:lpstr>
      <vt:lpstr>Presentación de PowerPoint</vt:lpstr>
    </vt:vector>
  </TitlesOfParts>
  <Company>Windows 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WinuE</dc:creator>
  <cp:lastModifiedBy>Lizet Salazar Castillo</cp:lastModifiedBy>
  <cp:revision>161</cp:revision>
  <cp:lastPrinted>2022-11-14T19:54:05Z</cp:lastPrinted>
  <dcterms:created xsi:type="dcterms:W3CDTF">2016-07-01T18:00:35Z</dcterms:created>
  <dcterms:modified xsi:type="dcterms:W3CDTF">2025-09-08T15:40:11Z</dcterms:modified>
</cp:coreProperties>
</file>