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1" r:id="rId1"/>
  </p:sldMasterIdLst>
  <p:notesMasterIdLst>
    <p:notesMasterId r:id="rId7"/>
  </p:notesMasterIdLst>
  <p:sldIdLst>
    <p:sldId id="483" r:id="rId2"/>
    <p:sldId id="501" r:id="rId3"/>
    <p:sldId id="502" r:id="rId4"/>
    <p:sldId id="503" r:id="rId5"/>
    <p:sldId id="504" r:id="rId6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B54"/>
    <a:srgbClr val="FF9933"/>
    <a:srgbClr val="008000"/>
    <a:srgbClr val="FF6600"/>
    <a:srgbClr val="0038A8"/>
    <a:srgbClr val="003AA8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593" autoAdjust="0"/>
    <p:restoredTop sz="94660"/>
  </p:normalViewPr>
  <p:slideViewPr>
    <p:cSldViewPr>
      <p:cViewPr varScale="1">
        <p:scale>
          <a:sx n="91" d="100"/>
          <a:sy n="91" d="100"/>
        </p:scale>
        <p:origin x="54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75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44745A-ED1C-42E7-A0D4-D035A0DC220C}" type="doc">
      <dgm:prSet loTypeId="urn:microsoft.com/office/officeart/2005/8/layout/cycle3" loCatId="cycle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6359ED54-025A-4764-9073-D12DBE94C361}">
      <dgm:prSet phldrT="[Texto]" custT="1"/>
      <dgm:spPr/>
      <dgm:t>
        <a:bodyPr/>
        <a:lstStyle/>
        <a:p>
          <a:r>
            <a:rPr lang="es-MX" sz="900" b="1" dirty="0">
              <a:solidFill>
                <a:schemeClr val="tx2">
                  <a:lumMod val="50000"/>
                </a:schemeClr>
              </a:solidFill>
              <a:latin typeface="Montserrat" pitchFamily="2" charset="0"/>
            </a:rPr>
            <a:t>Alto perfil académico del personal docente</a:t>
          </a:r>
        </a:p>
      </dgm:t>
    </dgm:pt>
    <dgm:pt modelId="{2ADD95F3-9966-4697-8ECA-C6BAF4637566}" type="parTrans" cxnId="{01007672-962D-4DE2-9288-59A01171B838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D8DE4DDA-9C59-4C29-A82F-CC5D25E6D8E8}" type="sibTrans" cxnId="{01007672-962D-4DE2-9288-59A01171B838}">
      <dgm:prSet/>
      <dgm:spPr>
        <a:solidFill>
          <a:schemeClr val="accent4">
            <a:lumMod val="50000"/>
          </a:schemeClr>
        </a:solidFill>
      </dgm:spPr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AA03E7ED-27D7-4E16-B367-4C84F1B3BD47}">
      <dgm:prSet phldrT="[Texto]" custT="1"/>
      <dgm:spPr/>
      <dgm:t>
        <a:bodyPr lIns="0" tIns="0" rIns="0" bIns="0"/>
        <a:lstStyle/>
        <a:p>
          <a:r>
            <a:rPr lang="es-MX" sz="800" b="1" dirty="0">
              <a:latin typeface="Montserrat" pitchFamily="2" charset="0"/>
            </a:rPr>
            <a:t>Programa de certificaciones en tecnologías básicas y especializadas basado en alianzas estratégicas </a:t>
          </a:r>
        </a:p>
      </dgm:t>
    </dgm:pt>
    <dgm:pt modelId="{52860D6C-E2CB-4E71-86E8-22C08ED370B0}" type="parTrans" cxnId="{77C49D8D-2D68-4D4D-A8C8-82060D335306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3116B395-8B8A-4AAD-BAFF-5B7CD1B8E29F}" type="sibTrans" cxnId="{77C49D8D-2D68-4D4D-A8C8-82060D335306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10BCF3A7-3BF9-42B3-8600-7B0DC8A4E82A}">
      <dgm:prSet phldrT="[Texto]" custT="1"/>
      <dgm:spPr/>
      <dgm:t>
        <a:bodyPr lIns="0" tIns="0" rIns="0" bIns="0"/>
        <a:lstStyle/>
        <a:p>
          <a:r>
            <a:rPr lang="es-MX" sz="900" b="1" dirty="0">
              <a:latin typeface="Montserrat" pitchFamily="2" charset="0"/>
            </a:rPr>
            <a:t>Relación con normas de competencia laboral – Programa de Certificaciones </a:t>
          </a:r>
        </a:p>
      </dgm:t>
    </dgm:pt>
    <dgm:pt modelId="{0584DFC6-3DF4-40DE-8ECC-13BCFC32901C}" type="parTrans" cxnId="{C88892A0-43E4-4F0E-BBE6-4A75DE09EFB7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45CAC4B1-677E-44E5-94B6-FEDC1084BDBD}" type="sibTrans" cxnId="{C88892A0-43E4-4F0E-BBE6-4A75DE09EFB7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A354984B-76E9-448E-A022-743BD6041F25}">
      <dgm:prSet phldrT="[Texto]" custT="1"/>
      <dgm:spPr/>
      <dgm:t>
        <a:bodyPr lIns="0" tIns="0" rIns="0" bIns="0"/>
        <a:lstStyle/>
        <a:p>
          <a:r>
            <a:rPr lang="es-MX" sz="800" b="1" dirty="0">
              <a:latin typeface="Montserrat" pitchFamily="2" charset="0"/>
            </a:rPr>
            <a:t>Programas de apoyo de seguimiento académico continuo en matemáticas, ciencias básicas y otras disciplinas</a:t>
          </a:r>
        </a:p>
      </dgm:t>
    </dgm:pt>
    <dgm:pt modelId="{93DDBB4D-94B3-416B-97F2-9B4B652E9E23}" type="parTrans" cxnId="{D146E70D-84A7-4A18-8C05-7FA307F018E2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1A2CF990-B187-4D76-BF3C-303A5E0720F6}" type="sibTrans" cxnId="{D146E70D-84A7-4A18-8C05-7FA307F018E2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7CC3F14E-E72D-448A-83FD-960D660D9861}">
      <dgm:prSet phldrT="[Texto]" custT="1"/>
      <dgm:spPr/>
      <dgm:t>
        <a:bodyPr lIns="0" tIns="0" rIns="0" bIns="0"/>
        <a:lstStyle/>
        <a:p>
          <a:r>
            <a:rPr lang="es-MX" sz="800" b="1" dirty="0">
              <a:latin typeface="Montserrat" pitchFamily="2" charset="0"/>
            </a:rPr>
            <a:t>Proyectos integradores para impulsar el emprendimiento, la innovación y el aprendizaje de idiomas</a:t>
          </a:r>
        </a:p>
      </dgm:t>
    </dgm:pt>
    <dgm:pt modelId="{205A6F1D-3A9F-469E-B9EF-981A5F7F97B0}" type="parTrans" cxnId="{E6999C7E-2701-44DC-AD7F-BBD825BFE9A2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132F5DCF-07C9-4B5D-BF23-0A6B94FA0AAA}" type="sibTrans" cxnId="{E6999C7E-2701-44DC-AD7F-BBD825BFE9A2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5BE9FECD-11E4-4F6D-9AEF-B840D2F7D371}">
      <dgm:prSet phldrT="[Texto]" custT="1"/>
      <dgm:spPr/>
      <dgm:t>
        <a:bodyPr lIns="0" tIns="0" rIns="0" bIns="0"/>
        <a:lstStyle/>
        <a:p>
          <a:r>
            <a:rPr lang="es-MX" sz="800" b="1" dirty="0">
              <a:latin typeface="Montserrat" pitchFamily="2" charset="0"/>
            </a:rPr>
            <a:t>Programas de apoyo a la permanencia del estudiante: sistema de tutorías y asesorías</a:t>
          </a:r>
        </a:p>
      </dgm:t>
    </dgm:pt>
    <dgm:pt modelId="{48F7473D-2D79-40E6-8A38-ED3694B8FEA7}" type="parTrans" cxnId="{400CCFC6-79CF-47D8-B2C0-8670CF7864C2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8059238C-8900-46A5-8A10-21D1FA36FF83}" type="sibTrans" cxnId="{400CCFC6-79CF-47D8-B2C0-8670CF7864C2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763FCC0A-9A6C-4811-8345-5D9C589DBBE0}">
      <dgm:prSet phldrT="[Texto]" custT="1"/>
      <dgm:spPr/>
      <dgm:t>
        <a:bodyPr lIns="0" tIns="0" rIns="0" bIns="0"/>
        <a:lstStyle/>
        <a:p>
          <a:r>
            <a:rPr lang="es-MX" sz="800" b="1" dirty="0">
              <a:latin typeface="Montserrat" pitchFamily="2" charset="0"/>
            </a:rPr>
            <a:t>Vinculación con el sector productivo para la empleabilidad de los estudiantes y egresados</a:t>
          </a:r>
        </a:p>
      </dgm:t>
    </dgm:pt>
    <dgm:pt modelId="{15BBE79C-85E3-49D8-BB1C-63793C5413B0}" type="parTrans" cxnId="{258B5E0A-6584-41A1-A396-659F6AF119CA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2D27EBE7-6942-47C7-B896-427BA8B875B9}" type="sibTrans" cxnId="{258B5E0A-6584-41A1-A396-659F6AF119CA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6CC90ED9-1A3B-431E-9A56-565BE707227A}">
      <dgm:prSet phldrT="[Texto]" custT="1"/>
      <dgm:spPr/>
      <dgm:t>
        <a:bodyPr lIns="0" tIns="0" rIns="0" bIns="0"/>
        <a:lstStyle/>
        <a:p>
          <a:r>
            <a:rPr lang="es-MX" sz="800" b="1" dirty="0">
              <a:latin typeface="Montserrat" pitchFamily="2" charset="0"/>
            </a:rPr>
            <a:t>Formación humana e integral con valores: cultura, deporte, salud, psicopedagogía</a:t>
          </a:r>
        </a:p>
      </dgm:t>
    </dgm:pt>
    <dgm:pt modelId="{9B81C75E-58F0-4176-8D1C-0F4436BB8C38}" type="parTrans" cxnId="{71AB913E-C1D9-4C2C-A4F1-F014FA2D51B1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F377165E-EC5E-4317-B8D9-AA95796C08B6}" type="sibTrans" cxnId="{71AB913E-C1D9-4C2C-A4F1-F014FA2D51B1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AB838894-74CF-4F00-8AE3-B416AF970A2C}">
      <dgm:prSet phldrT="[Texto]" custT="1"/>
      <dgm:spPr/>
      <dgm:t>
        <a:bodyPr lIns="0" tIns="0" rIns="0" bIns="0"/>
        <a:lstStyle/>
        <a:p>
          <a:r>
            <a:rPr lang="es-MX" sz="900" b="1" dirty="0">
              <a:latin typeface="Montserrat" pitchFamily="2" charset="0"/>
            </a:rPr>
            <a:t>Infraestructura y equipamiento académico pertinentes a las necesidades de los PE</a:t>
          </a:r>
        </a:p>
      </dgm:t>
    </dgm:pt>
    <dgm:pt modelId="{12D58AF4-8DA3-484B-8947-F34AA5E9A742}" type="sibTrans" cxnId="{24C1A3DB-48FD-423D-A51A-AE3936E37775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F508C687-9005-43BF-B656-1AB0D30AD4AA}" type="parTrans" cxnId="{24C1A3DB-48FD-423D-A51A-AE3936E37775}">
      <dgm:prSet/>
      <dgm:spPr/>
      <dgm:t>
        <a:bodyPr/>
        <a:lstStyle/>
        <a:p>
          <a:endParaRPr lang="es-MX" sz="600" b="1">
            <a:solidFill>
              <a:schemeClr val="tx1"/>
            </a:solidFill>
          </a:endParaRPr>
        </a:p>
      </dgm:t>
    </dgm:pt>
    <dgm:pt modelId="{10874A9E-62DC-4374-BB42-981BB3A1FDE6}" type="pres">
      <dgm:prSet presAssocID="{9144745A-ED1C-42E7-A0D4-D035A0DC220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3570BB6-7666-43D7-AD92-EA7968F952A1}" type="pres">
      <dgm:prSet presAssocID="{9144745A-ED1C-42E7-A0D4-D035A0DC220C}" presName="cycle" presStyleCnt="0"/>
      <dgm:spPr/>
    </dgm:pt>
    <dgm:pt modelId="{B544D122-3B8A-425D-902C-6023F76D9B3C}" type="pres">
      <dgm:prSet presAssocID="{6359ED54-025A-4764-9073-D12DBE94C361}" presName="nodeFirstNode" presStyleLbl="node1" presStyleIdx="0" presStyleCnt="9" custScaleX="120400" custScaleY="144949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AF3E81A2-6B4E-4B3E-B709-805C2873FB7F}" type="pres">
      <dgm:prSet presAssocID="{D8DE4DDA-9C59-4C29-A82F-CC5D25E6D8E8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E69CC08C-46D9-4844-B123-98E9B4CB74C0}" type="pres">
      <dgm:prSet presAssocID="{AB838894-74CF-4F00-8AE3-B416AF970A2C}" presName="nodeFollowingNodes" presStyleLbl="node1" presStyleIdx="1" presStyleCnt="9" custScaleX="148452" custScaleY="191513" custRadScaleRad="104066" custRadScaleInc="17219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36984C80-9FBA-4FDA-A01A-6A147E01C43C}" type="pres">
      <dgm:prSet presAssocID="{AA03E7ED-27D7-4E16-B367-4C84F1B3BD47}" presName="nodeFollowingNodes" presStyleLbl="node1" presStyleIdx="2" presStyleCnt="9" custScaleX="146903" custScaleY="153921" custRadScaleRad="99885" custRadScaleInc="6605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1F653113-A539-4C75-811F-DB5B1C52BC4C}" type="pres">
      <dgm:prSet presAssocID="{10BCF3A7-3BF9-42B3-8600-7B0DC8A4E82A}" presName="nodeFollowingNodes" presStyleLbl="node1" presStyleIdx="3" presStyleCnt="9" custScaleX="162672" custScaleY="158264" custRadScaleRad="97629" custRadScaleInc="-17125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93AFA4C3-000D-4C41-9250-E72CFA13760E}" type="pres">
      <dgm:prSet presAssocID="{A354984B-76E9-448E-A022-743BD6041F25}" presName="nodeFollowingNodes" presStyleLbl="node1" presStyleIdx="4" presStyleCnt="9" custScaleX="160756" custScaleY="157501" custRadScaleRad="101320" custRadScaleInc="-19780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1ED4CBAB-369E-4B0E-B139-EA00F86A7F2C}" type="pres">
      <dgm:prSet presAssocID="{7CC3F14E-E72D-448A-83FD-960D660D9861}" presName="nodeFollowingNodes" presStyleLbl="node1" presStyleIdx="5" presStyleCnt="9" custScaleX="152656" custScaleY="176557" custRadScaleRad="104304" custRadScaleInc="28235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7C36F326-BA90-4399-93CA-94A719A6771E}" type="pres">
      <dgm:prSet presAssocID="{5BE9FECD-11E4-4F6D-9AEF-B840D2F7D371}" presName="nodeFollowingNodes" presStyleLbl="node1" presStyleIdx="6" presStyleCnt="9" custScaleX="161623" custScaleY="144949" custRadScaleRad="100167" custRadScaleInc="24984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35A79401-E545-433B-8687-9B73CBBD1D62}" type="pres">
      <dgm:prSet presAssocID="{763FCC0A-9A6C-4811-8345-5D9C589DBBE0}" presName="nodeFollowingNodes" presStyleLbl="node1" presStyleIdx="7" presStyleCnt="9" custScaleX="149524" custScaleY="156614" custRadScaleRad="102620" custRadScaleInc="-4615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DD0EEB70-5DC5-485F-A3EC-19C36FB09BE3}" type="pres">
      <dgm:prSet presAssocID="{6CC90ED9-1A3B-431E-9A56-565BE707227A}" presName="nodeFollowingNodes" presStyleLbl="node1" presStyleIdx="8" presStyleCnt="9" custScaleX="143196" custScaleY="144949" custRadScaleRad="107331" custRadScaleInc="-35583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</dgm:ptLst>
  <dgm:cxnLst>
    <dgm:cxn modelId="{9D79AAD3-2AD2-4C08-B42C-A921732D9D75}" type="presOf" srcId="{6CC90ED9-1A3B-431E-9A56-565BE707227A}" destId="{DD0EEB70-5DC5-485F-A3EC-19C36FB09BE3}" srcOrd="0" destOrd="0" presId="urn:microsoft.com/office/officeart/2005/8/layout/cycle3"/>
    <dgm:cxn modelId="{77C49D8D-2D68-4D4D-A8C8-82060D335306}" srcId="{9144745A-ED1C-42E7-A0D4-D035A0DC220C}" destId="{AA03E7ED-27D7-4E16-B367-4C84F1B3BD47}" srcOrd="2" destOrd="0" parTransId="{52860D6C-E2CB-4E71-86E8-22C08ED370B0}" sibTransId="{3116B395-8B8A-4AAD-BAFF-5B7CD1B8E29F}"/>
    <dgm:cxn modelId="{E6999C7E-2701-44DC-AD7F-BBD825BFE9A2}" srcId="{9144745A-ED1C-42E7-A0D4-D035A0DC220C}" destId="{7CC3F14E-E72D-448A-83FD-960D660D9861}" srcOrd="5" destOrd="0" parTransId="{205A6F1D-3A9F-469E-B9EF-981A5F7F97B0}" sibTransId="{132F5DCF-07C9-4B5D-BF23-0A6B94FA0AAA}"/>
    <dgm:cxn modelId="{D7A64D63-F437-4F54-8D9B-A2B83EABF560}" type="presOf" srcId="{7CC3F14E-E72D-448A-83FD-960D660D9861}" destId="{1ED4CBAB-369E-4B0E-B139-EA00F86A7F2C}" srcOrd="0" destOrd="0" presId="urn:microsoft.com/office/officeart/2005/8/layout/cycle3"/>
    <dgm:cxn modelId="{1A5FC15C-03E6-4FEB-8133-038F9E64F402}" type="presOf" srcId="{6359ED54-025A-4764-9073-D12DBE94C361}" destId="{B544D122-3B8A-425D-902C-6023F76D9B3C}" srcOrd="0" destOrd="0" presId="urn:microsoft.com/office/officeart/2005/8/layout/cycle3"/>
    <dgm:cxn modelId="{D146E70D-84A7-4A18-8C05-7FA307F018E2}" srcId="{9144745A-ED1C-42E7-A0D4-D035A0DC220C}" destId="{A354984B-76E9-448E-A022-743BD6041F25}" srcOrd="4" destOrd="0" parTransId="{93DDBB4D-94B3-416B-97F2-9B4B652E9E23}" sibTransId="{1A2CF990-B187-4D76-BF3C-303A5E0720F6}"/>
    <dgm:cxn modelId="{400CCFC6-79CF-47D8-B2C0-8670CF7864C2}" srcId="{9144745A-ED1C-42E7-A0D4-D035A0DC220C}" destId="{5BE9FECD-11E4-4F6D-9AEF-B840D2F7D371}" srcOrd="6" destOrd="0" parTransId="{48F7473D-2D79-40E6-8A38-ED3694B8FEA7}" sibTransId="{8059238C-8900-46A5-8A10-21D1FA36FF83}"/>
    <dgm:cxn modelId="{149249A1-F6FD-4C44-BEAA-FE2701A458BC}" type="presOf" srcId="{A354984B-76E9-448E-A022-743BD6041F25}" destId="{93AFA4C3-000D-4C41-9250-E72CFA13760E}" srcOrd="0" destOrd="0" presId="urn:microsoft.com/office/officeart/2005/8/layout/cycle3"/>
    <dgm:cxn modelId="{7BAEC1AA-7E50-48BB-A518-D600C8AD7B8B}" type="presOf" srcId="{9144745A-ED1C-42E7-A0D4-D035A0DC220C}" destId="{10874A9E-62DC-4374-BB42-981BB3A1FDE6}" srcOrd="0" destOrd="0" presId="urn:microsoft.com/office/officeart/2005/8/layout/cycle3"/>
    <dgm:cxn modelId="{0991F781-39BC-4A55-B05A-60DE7D3EB16A}" type="presOf" srcId="{763FCC0A-9A6C-4811-8345-5D9C589DBBE0}" destId="{35A79401-E545-433B-8687-9B73CBBD1D62}" srcOrd="0" destOrd="0" presId="urn:microsoft.com/office/officeart/2005/8/layout/cycle3"/>
    <dgm:cxn modelId="{C88892A0-43E4-4F0E-BBE6-4A75DE09EFB7}" srcId="{9144745A-ED1C-42E7-A0D4-D035A0DC220C}" destId="{10BCF3A7-3BF9-42B3-8600-7B0DC8A4E82A}" srcOrd="3" destOrd="0" parTransId="{0584DFC6-3DF4-40DE-8ECC-13BCFC32901C}" sibTransId="{45CAC4B1-677E-44E5-94B6-FEDC1084BDBD}"/>
    <dgm:cxn modelId="{45330F89-6409-4497-9B11-F85CF85D6713}" type="presOf" srcId="{AB838894-74CF-4F00-8AE3-B416AF970A2C}" destId="{E69CC08C-46D9-4844-B123-98E9B4CB74C0}" srcOrd="0" destOrd="0" presId="urn:microsoft.com/office/officeart/2005/8/layout/cycle3"/>
    <dgm:cxn modelId="{E23A1254-E559-4479-B6C4-E55A5DC9DD1C}" type="presOf" srcId="{10BCF3A7-3BF9-42B3-8600-7B0DC8A4E82A}" destId="{1F653113-A539-4C75-811F-DB5B1C52BC4C}" srcOrd="0" destOrd="0" presId="urn:microsoft.com/office/officeart/2005/8/layout/cycle3"/>
    <dgm:cxn modelId="{71AB913E-C1D9-4C2C-A4F1-F014FA2D51B1}" srcId="{9144745A-ED1C-42E7-A0D4-D035A0DC220C}" destId="{6CC90ED9-1A3B-431E-9A56-565BE707227A}" srcOrd="8" destOrd="0" parTransId="{9B81C75E-58F0-4176-8D1C-0F4436BB8C38}" sibTransId="{F377165E-EC5E-4317-B8D9-AA95796C08B6}"/>
    <dgm:cxn modelId="{652FE370-7254-49CC-9E38-1A57C898A41C}" type="presOf" srcId="{D8DE4DDA-9C59-4C29-A82F-CC5D25E6D8E8}" destId="{AF3E81A2-6B4E-4B3E-B709-805C2873FB7F}" srcOrd="0" destOrd="0" presId="urn:microsoft.com/office/officeart/2005/8/layout/cycle3"/>
    <dgm:cxn modelId="{37CBEFB6-440B-47AC-B5AA-34F3B3A8309C}" type="presOf" srcId="{AA03E7ED-27D7-4E16-B367-4C84F1B3BD47}" destId="{36984C80-9FBA-4FDA-A01A-6A147E01C43C}" srcOrd="0" destOrd="0" presId="urn:microsoft.com/office/officeart/2005/8/layout/cycle3"/>
    <dgm:cxn modelId="{344705DA-F845-43BF-ABCC-64BDC734AC8C}" type="presOf" srcId="{5BE9FECD-11E4-4F6D-9AEF-B840D2F7D371}" destId="{7C36F326-BA90-4399-93CA-94A719A6771E}" srcOrd="0" destOrd="0" presId="urn:microsoft.com/office/officeart/2005/8/layout/cycle3"/>
    <dgm:cxn modelId="{24C1A3DB-48FD-423D-A51A-AE3936E37775}" srcId="{9144745A-ED1C-42E7-A0D4-D035A0DC220C}" destId="{AB838894-74CF-4F00-8AE3-B416AF970A2C}" srcOrd="1" destOrd="0" parTransId="{F508C687-9005-43BF-B656-1AB0D30AD4AA}" sibTransId="{12D58AF4-8DA3-484B-8947-F34AA5E9A742}"/>
    <dgm:cxn modelId="{258B5E0A-6584-41A1-A396-659F6AF119CA}" srcId="{9144745A-ED1C-42E7-A0D4-D035A0DC220C}" destId="{763FCC0A-9A6C-4811-8345-5D9C589DBBE0}" srcOrd="7" destOrd="0" parTransId="{15BBE79C-85E3-49D8-BB1C-63793C5413B0}" sibTransId="{2D27EBE7-6942-47C7-B896-427BA8B875B9}"/>
    <dgm:cxn modelId="{01007672-962D-4DE2-9288-59A01171B838}" srcId="{9144745A-ED1C-42E7-A0D4-D035A0DC220C}" destId="{6359ED54-025A-4764-9073-D12DBE94C361}" srcOrd="0" destOrd="0" parTransId="{2ADD95F3-9966-4697-8ECA-C6BAF4637566}" sibTransId="{D8DE4DDA-9C59-4C29-A82F-CC5D25E6D8E8}"/>
    <dgm:cxn modelId="{4870CB37-105D-4CDD-B82E-7099137FD4A7}" type="presParOf" srcId="{10874A9E-62DC-4374-BB42-981BB3A1FDE6}" destId="{C3570BB6-7666-43D7-AD92-EA7968F952A1}" srcOrd="0" destOrd="0" presId="urn:microsoft.com/office/officeart/2005/8/layout/cycle3"/>
    <dgm:cxn modelId="{171F2B7E-E936-4D2E-A0B0-2AE6547A19DD}" type="presParOf" srcId="{C3570BB6-7666-43D7-AD92-EA7968F952A1}" destId="{B544D122-3B8A-425D-902C-6023F76D9B3C}" srcOrd="0" destOrd="0" presId="urn:microsoft.com/office/officeart/2005/8/layout/cycle3"/>
    <dgm:cxn modelId="{C3A17C29-112C-48EE-83FA-6585B7F859CE}" type="presParOf" srcId="{C3570BB6-7666-43D7-AD92-EA7968F952A1}" destId="{AF3E81A2-6B4E-4B3E-B709-805C2873FB7F}" srcOrd="1" destOrd="0" presId="urn:microsoft.com/office/officeart/2005/8/layout/cycle3"/>
    <dgm:cxn modelId="{D34AA8EF-C443-43CB-8C60-5F0DDD736B7C}" type="presParOf" srcId="{C3570BB6-7666-43D7-AD92-EA7968F952A1}" destId="{E69CC08C-46D9-4844-B123-98E9B4CB74C0}" srcOrd="2" destOrd="0" presId="urn:microsoft.com/office/officeart/2005/8/layout/cycle3"/>
    <dgm:cxn modelId="{78D83B50-6B10-4BFD-9E31-130F04417758}" type="presParOf" srcId="{C3570BB6-7666-43D7-AD92-EA7968F952A1}" destId="{36984C80-9FBA-4FDA-A01A-6A147E01C43C}" srcOrd="3" destOrd="0" presId="urn:microsoft.com/office/officeart/2005/8/layout/cycle3"/>
    <dgm:cxn modelId="{60EF877B-3D90-4888-B4BC-0898DE089E16}" type="presParOf" srcId="{C3570BB6-7666-43D7-AD92-EA7968F952A1}" destId="{1F653113-A539-4C75-811F-DB5B1C52BC4C}" srcOrd="4" destOrd="0" presId="urn:microsoft.com/office/officeart/2005/8/layout/cycle3"/>
    <dgm:cxn modelId="{4B5B3F1F-CFE6-46D7-AE64-5E22030264A1}" type="presParOf" srcId="{C3570BB6-7666-43D7-AD92-EA7968F952A1}" destId="{93AFA4C3-000D-4C41-9250-E72CFA13760E}" srcOrd="5" destOrd="0" presId="urn:microsoft.com/office/officeart/2005/8/layout/cycle3"/>
    <dgm:cxn modelId="{EA17F1F6-D93D-4B93-BD96-5BE924970AD5}" type="presParOf" srcId="{C3570BB6-7666-43D7-AD92-EA7968F952A1}" destId="{1ED4CBAB-369E-4B0E-B139-EA00F86A7F2C}" srcOrd="6" destOrd="0" presId="urn:microsoft.com/office/officeart/2005/8/layout/cycle3"/>
    <dgm:cxn modelId="{4161B3ED-DDD7-407F-AA12-F0D978B62D88}" type="presParOf" srcId="{C3570BB6-7666-43D7-AD92-EA7968F952A1}" destId="{7C36F326-BA90-4399-93CA-94A719A6771E}" srcOrd="7" destOrd="0" presId="urn:microsoft.com/office/officeart/2005/8/layout/cycle3"/>
    <dgm:cxn modelId="{A81FD510-27A3-4F61-BC27-BBFDBF29AF9F}" type="presParOf" srcId="{C3570BB6-7666-43D7-AD92-EA7968F952A1}" destId="{35A79401-E545-433B-8687-9B73CBBD1D62}" srcOrd="8" destOrd="0" presId="urn:microsoft.com/office/officeart/2005/8/layout/cycle3"/>
    <dgm:cxn modelId="{6691C546-271D-49BF-AB6E-CC665E07F048}" type="presParOf" srcId="{C3570BB6-7666-43D7-AD92-EA7968F952A1}" destId="{DD0EEB70-5DC5-485F-A3EC-19C36FB09BE3}" srcOrd="9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44745A-ED1C-42E7-A0D4-D035A0DC220C}" type="doc">
      <dgm:prSet loTypeId="urn:microsoft.com/office/officeart/2005/8/layout/cycle3" loCatId="cycle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6359ED54-025A-4764-9073-D12DBE94C361}">
      <dgm:prSet phldrT="[Texto]" custT="1"/>
      <dgm:spPr>
        <a:ln>
          <a:solidFill>
            <a:srgbClr val="FF9933"/>
          </a:solidFill>
        </a:ln>
      </dgm:spPr>
      <dgm:t>
        <a:bodyPr lIns="0" tIns="0" rIns="0" bIns="0"/>
        <a:lstStyle/>
        <a:p>
          <a:pPr>
            <a:spcAft>
              <a:spcPts val="100"/>
            </a:spcAft>
          </a:pPr>
          <a:r>
            <a:rPr lang="es-MX" sz="800" b="1" dirty="0">
              <a:solidFill>
                <a:schemeClr val="tx2">
                  <a:lumMod val="50000"/>
                </a:schemeClr>
              </a:solidFill>
              <a:latin typeface="Montserrat" pitchFamily="2" charset="0"/>
            </a:rPr>
            <a:t>Intensidad</a:t>
          </a:r>
        </a:p>
        <a:p>
          <a:pPr>
            <a:spcAft>
              <a:spcPct val="35000"/>
            </a:spcAft>
          </a:pPr>
          <a:r>
            <a:rPr lang="es-ES" sz="700" dirty="0">
              <a:latin typeface="Montserrat" pitchFamily="2" charset="0"/>
            </a:rPr>
            <a:t>Tres periodos cuatrimestrales al año de 15 semanas académicas efectivas cada uno.</a:t>
          </a:r>
          <a:endParaRPr lang="es-MX" sz="700" b="1" dirty="0">
            <a:solidFill>
              <a:schemeClr val="tx2">
                <a:lumMod val="50000"/>
              </a:schemeClr>
            </a:solidFill>
            <a:latin typeface="Montserrat" pitchFamily="2" charset="0"/>
          </a:endParaRPr>
        </a:p>
      </dgm:t>
    </dgm:pt>
    <dgm:pt modelId="{2ADD95F3-9966-4697-8ECA-C6BAF4637566}" type="parTrans" cxnId="{01007672-962D-4DE2-9288-59A01171B838}">
      <dgm:prSet/>
      <dgm:spPr/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D8DE4DDA-9C59-4C29-A82F-CC5D25E6D8E8}" type="sibTrans" cxnId="{01007672-962D-4DE2-9288-59A01171B838}">
      <dgm:prSet/>
      <dgm:spPr>
        <a:solidFill>
          <a:srgbClr val="CD6941"/>
        </a:solidFill>
      </dgm:spPr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AA03E7ED-27D7-4E16-B367-4C84F1B3BD47}">
      <dgm:prSet phldrT="[Texto]" custT="1"/>
      <dgm:spPr>
        <a:ln>
          <a:solidFill>
            <a:srgbClr val="FF9933"/>
          </a:solidFill>
        </a:ln>
      </dgm:spPr>
      <dgm:t>
        <a:bodyPr lIns="0" tIns="0" rIns="0" bIns="0"/>
        <a:lstStyle/>
        <a:p>
          <a:pPr>
            <a:spcAft>
              <a:spcPts val="100"/>
            </a:spcAft>
          </a:pPr>
          <a:r>
            <a:rPr lang="es-MX" sz="800" b="1" dirty="0">
              <a:latin typeface="Montserrat" pitchFamily="2" charset="0"/>
            </a:rPr>
            <a:t>Excelencia Educativa</a:t>
          </a:r>
        </a:p>
        <a:p>
          <a:pPr>
            <a:spcAft>
              <a:spcPts val="0"/>
            </a:spcAft>
          </a:pPr>
          <a:r>
            <a:rPr lang="es-ES" sz="700" dirty="0">
              <a:latin typeface="Montserrat" pitchFamily="2" charset="0"/>
            </a:rPr>
            <a:t>Acciones para fortalecer y mejorar permanentemente la educación, colocando al estudiante como sujeto activo en el proceso educativo.</a:t>
          </a:r>
          <a:endParaRPr lang="es-MX" sz="700" b="1" dirty="0">
            <a:latin typeface="Montserrat" pitchFamily="2" charset="0"/>
          </a:endParaRPr>
        </a:p>
      </dgm:t>
    </dgm:pt>
    <dgm:pt modelId="{52860D6C-E2CB-4E71-86E8-22C08ED370B0}" type="parTrans" cxnId="{77C49D8D-2D68-4D4D-A8C8-82060D335306}">
      <dgm:prSet/>
      <dgm:spPr/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3116B395-8B8A-4AAD-BAFF-5B7CD1B8E29F}" type="sibTrans" cxnId="{77C49D8D-2D68-4D4D-A8C8-82060D335306}">
      <dgm:prSet/>
      <dgm:spPr/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A354984B-76E9-448E-A022-743BD6041F25}">
      <dgm:prSet phldrT="[Texto]" custT="1"/>
      <dgm:spPr>
        <a:ln>
          <a:solidFill>
            <a:srgbClr val="FF9933"/>
          </a:solidFill>
        </a:ln>
      </dgm:spPr>
      <dgm:t>
        <a:bodyPr lIns="0" tIns="0" rIns="0" bIns="0"/>
        <a:lstStyle/>
        <a:p>
          <a:pPr>
            <a:spcAft>
              <a:spcPts val="0"/>
            </a:spcAft>
          </a:pPr>
          <a:r>
            <a:rPr lang="es-MX" sz="800" b="1" dirty="0">
              <a:latin typeface="Montserrat" pitchFamily="2" charset="0"/>
            </a:rPr>
            <a:t>Sostenibilidad</a:t>
          </a:r>
        </a:p>
        <a:p>
          <a:pPr>
            <a:spcAft>
              <a:spcPct val="35000"/>
            </a:spcAft>
          </a:pPr>
          <a:r>
            <a:rPr lang="es-ES" sz="700" dirty="0">
              <a:latin typeface="Montserrat" pitchFamily="2" charset="0"/>
            </a:rPr>
            <a:t>Integra las dimensiones sociales, ambientales y económicas para ser productivos, resolver problemas y vivir en armonía con la naturaleza.</a:t>
          </a:r>
          <a:endParaRPr lang="es-MX" sz="700" b="1" dirty="0">
            <a:latin typeface="Montserrat" pitchFamily="2" charset="0"/>
          </a:endParaRPr>
        </a:p>
      </dgm:t>
    </dgm:pt>
    <dgm:pt modelId="{93DDBB4D-94B3-416B-97F2-9B4B652E9E23}" type="parTrans" cxnId="{D146E70D-84A7-4A18-8C05-7FA307F018E2}">
      <dgm:prSet/>
      <dgm:spPr/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1A2CF990-B187-4D76-BF3C-303A5E0720F6}" type="sibTrans" cxnId="{D146E70D-84A7-4A18-8C05-7FA307F018E2}">
      <dgm:prSet/>
      <dgm:spPr/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7CC3F14E-E72D-448A-83FD-960D660D9861}">
      <dgm:prSet phldrT="[Texto]" custT="1"/>
      <dgm:spPr>
        <a:ln>
          <a:solidFill>
            <a:srgbClr val="FF9933"/>
          </a:solidFill>
        </a:ln>
      </dgm:spPr>
      <dgm:t>
        <a:bodyPr lIns="0" tIns="0" rIns="0" bIns="0"/>
        <a:lstStyle/>
        <a:p>
          <a:pPr>
            <a:spcAft>
              <a:spcPts val="0"/>
            </a:spcAft>
          </a:pPr>
          <a:r>
            <a:rPr lang="es-MX" sz="800" b="1" dirty="0">
              <a:latin typeface="Montserrat" pitchFamily="2" charset="0"/>
            </a:rPr>
            <a:t>Segunda Lengua</a:t>
          </a:r>
        </a:p>
        <a:p>
          <a:pPr>
            <a:spcAft>
              <a:spcPct val="35000"/>
            </a:spcAft>
          </a:pPr>
          <a:r>
            <a:rPr lang="es-ES" sz="700" b="0" dirty="0">
              <a:latin typeface="Montserrat" pitchFamily="2" charset="0"/>
            </a:rPr>
            <a:t>Se incorpora el aprendizaje de una segunda lengua como parte fundamental y transversal en el proceso de formación académica.</a:t>
          </a:r>
          <a:endParaRPr lang="es-MX" sz="700" b="0" dirty="0">
            <a:latin typeface="Montserrat" pitchFamily="2" charset="0"/>
          </a:endParaRPr>
        </a:p>
      </dgm:t>
    </dgm:pt>
    <dgm:pt modelId="{205A6F1D-3A9F-469E-B9EF-981A5F7F97B0}" type="parTrans" cxnId="{E6999C7E-2701-44DC-AD7F-BBD825BFE9A2}">
      <dgm:prSet/>
      <dgm:spPr/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132F5DCF-07C9-4B5D-BF23-0A6B94FA0AAA}" type="sibTrans" cxnId="{E6999C7E-2701-44DC-AD7F-BBD825BFE9A2}">
      <dgm:prSet/>
      <dgm:spPr/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763FCC0A-9A6C-4811-8345-5D9C589DBBE0}">
      <dgm:prSet phldrT="[Texto]" custT="1"/>
      <dgm:spPr>
        <a:ln>
          <a:solidFill>
            <a:srgbClr val="FF9933"/>
          </a:solidFill>
        </a:ln>
      </dgm:spPr>
      <dgm:t>
        <a:bodyPr lIns="0" tIns="0" rIns="0" bIns="0"/>
        <a:lstStyle/>
        <a:p>
          <a:pPr>
            <a:spcAft>
              <a:spcPts val="0"/>
            </a:spcAft>
          </a:pPr>
          <a:r>
            <a:rPr lang="es-MX" sz="800" b="1" dirty="0">
              <a:latin typeface="Montserrat" pitchFamily="2" charset="0"/>
            </a:rPr>
            <a:t>Pertinencia y vinculación</a:t>
          </a:r>
        </a:p>
        <a:p>
          <a:pPr>
            <a:spcAft>
              <a:spcPct val="35000"/>
            </a:spcAft>
          </a:pPr>
          <a:r>
            <a:rPr lang="es-ES" sz="700" dirty="0">
              <a:latin typeface="Montserrat" pitchFamily="2" charset="0"/>
            </a:rPr>
            <a:t>Estudios de factibilidad y Análisis Situacional del Trabajo (AST), detecta y atiende necesidades del sector social y productivo y favorece el desarrollo de proyectos formativos con estos sectores.</a:t>
          </a:r>
          <a:endParaRPr lang="es-MX" sz="700" b="1" dirty="0">
            <a:latin typeface="Montserrat" pitchFamily="2" charset="0"/>
          </a:endParaRPr>
        </a:p>
      </dgm:t>
    </dgm:pt>
    <dgm:pt modelId="{15BBE79C-85E3-49D8-BB1C-63793C5413B0}" type="parTrans" cxnId="{258B5E0A-6584-41A1-A396-659F6AF119CA}">
      <dgm:prSet/>
      <dgm:spPr/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2D27EBE7-6942-47C7-B896-427BA8B875B9}" type="sibTrans" cxnId="{258B5E0A-6584-41A1-A396-659F6AF119CA}">
      <dgm:prSet/>
      <dgm:spPr/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6CC90ED9-1A3B-431E-9A56-565BE707227A}">
      <dgm:prSet phldrT="[Texto]" custT="1"/>
      <dgm:spPr>
        <a:ln>
          <a:solidFill>
            <a:srgbClr val="FF9933"/>
          </a:solidFill>
        </a:ln>
      </dgm:spPr>
      <dgm:t>
        <a:bodyPr lIns="0" tIns="0" rIns="0" bIns="0"/>
        <a:lstStyle/>
        <a:p>
          <a:r>
            <a:rPr lang="es-MX" sz="900" b="1" dirty="0">
              <a:latin typeface="Montserrat" pitchFamily="2" charset="0"/>
            </a:rPr>
            <a:t>Formación Integral </a:t>
          </a:r>
          <a:r>
            <a:rPr lang="es-ES" sz="700" dirty="0">
              <a:latin typeface="Montserrat" pitchFamily="2" charset="0"/>
            </a:rPr>
            <a:t>Desarrollo armónico de todas las facultades del ser humano, la comprensión de si mismo, de su medio ambiente y de la sociedad.</a:t>
          </a:r>
          <a:endParaRPr lang="es-MX" sz="700" b="1" dirty="0">
            <a:latin typeface="Montserrat" pitchFamily="2" charset="0"/>
          </a:endParaRPr>
        </a:p>
      </dgm:t>
    </dgm:pt>
    <dgm:pt modelId="{9B81C75E-58F0-4176-8D1C-0F4436BB8C38}" type="parTrans" cxnId="{71AB913E-C1D9-4C2C-A4F1-F014FA2D51B1}">
      <dgm:prSet/>
      <dgm:spPr/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F377165E-EC5E-4317-B8D9-AA95796C08B6}" type="sibTrans" cxnId="{71AB913E-C1D9-4C2C-A4F1-F014FA2D51B1}">
      <dgm:prSet/>
      <dgm:spPr/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AB838894-74CF-4F00-8AE3-B416AF970A2C}">
      <dgm:prSet phldrT="[Texto]" custT="1"/>
      <dgm:spPr>
        <a:ln>
          <a:solidFill>
            <a:srgbClr val="FF9933"/>
          </a:solidFill>
        </a:ln>
      </dgm:spPr>
      <dgm:t>
        <a:bodyPr lIns="0" tIns="0" rIns="0" bIns="0"/>
        <a:lstStyle/>
        <a:p>
          <a:pPr>
            <a:spcAft>
              <a:spcPts val="0"/>
            </a:spcAft>
          </a:pPr>
          <a:r>
            <a:rPr lang="es-MX" sz="800" b="1" dirty="0">
              <a:latin typeface="Montserrat" pitchFamily="2" charset="0"/>
            </a:rPr>
            <a:t>Flexibilidad</a:t>
          </a:r>
          <a:endParaRPr lang="es-MX" sz="700" b="1" dirty="0">
            <a:latin typeface="Montserrat" pitchFamily="2" charset="0"/>
          </a:endParaRPr>
        </a:p>
        <a:p>
          <a:pPr>
            <a:spcAft>
              <a:spcPct val="35000"/>
            </a:spcAft>
          </a:pPr>
          <a:r>
            <a:rPr lang="es-ES" sz="700" dirty="0">
              <a:latin typeface="Montserrat" pitchFamily="2" charset="0"/>
            </a:rPr>
            <a:t>Actualización permanente de los Programas Educativos, tránsito entre instituciones y disponibilidad de modalidades y opciones educativas.</a:t>
          </a:r>
          <a:endParaRPr lang="es-MX" sz="700" b="1" dirty="0">
            <a:latin typeface="Montserrat" pitchFamily="2" charset="0"/>
          </a:endParaRPr>
        </a:p>
      </dgm:t>
    </dgm:pt>
    <dgm:pt modelId="{12D58AF4-8DA3-484B-8947-F34AA5E9A742}" type="sibTrans" cxnId="{24C1A3DB-48FD-423D-A51A-AE3936E37775}">
      <dgm:prSet/>
      <dgm:spPr/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F508C687-9005-43BF-B656-1AB0D30AD4AA}" type="parTrans" cxnId="{24C1A3DB-48FD-423D-A51A-AE3936E37775}">
      <dgm:prSet/>
      <dgm:spPr/>
      <dgm:t>
        <a:bodyPr/>
        <a:lstStyle/>
        <a:p>
          <a:endParaRPr lang="es-MX" sz="700" b="1">
            <a:solidFill>
              <a:schemeClr val="tx1"/>
            </a:solidFill>
          </a:endParaRPr>
        </a:p>
      </dgm:t>
    </dgm:pt>
    <dgm:pt modelId="{10874A9E-62DC-4374-BB42-981BB3A1FDE6}" type="pres">
      <dgm:prSet presAssocID="{9144745A-ED1C-42E7-A0D4-D035A0DC220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3570BB6-7666-43D7-AD92-EA7968F952A1}" type="pres">
      <dgm:prSet presAssocID="{9144745A-ED1C-42E7-A0D4-D035A0DC220C}" presName="cycle" presStyleCnt="0"/>
      <dgm:spPr/>
    </dgm:pt>
    <dgm:pt modelId="{B544D122-3B8A-425D-902C-6023F76D9B3C}" type="pres">
      <dgm:prSet presAssocID="{6359ED54-025A-4764-9073-D12DBE94C361}" presName="nodeFirstNode" presStyleLbl="node1" presStyleIdx="0" presStyleCnt="7" custScaleX="111848" custScaleY="143531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AF3E81A2-6B4E-4B3E-B709-805C2873FB7F}" type="pres">
      <dgm:prSet presAssocID="{D8DE4DDA-9C59-4C29-A82F-CC5D25E6D8E8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E69CC08C-46D9-4844-B123-98E9B4CB74C0}" type="pres">
      <dgm:prSet presAssocID="{AB838894-74CF-4F00-8AE3-B416AF970A2C}" presName="nodeFollowingNodes" presStyleLbl="node1" presStyleIdx="1" presStyleCnt="7" custScaleX="145171" custScaleY="164161" custRadScaleRad="93099" custRadScaleInc="12344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36984C80-9FBA-4FDA-A01A-6A147E01C43C}" type="pres">
      <dgm:prSet presAssocID="{AA03E7ED-27D7-4E16-B367-4C84F1B3BD47}" presName="nodeFollowingNodes" presStyleLbl="node1" presStyleIdx="2" presStyleCnt="7" custScaleX="141030" custScaleY="178006" custRadScaleRad="81555" custRadScaleInc="3424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93AFA4C3-000D-4C41-9250-E72CFA13760E}" type="pres">
      <dgm:prSet presAssocID="{A354984B-76E9-448E-A022-743BD6041F25}" presName="nodeFollowingNodes" presStyleLbl="node1" presStyleIdx="3" presStyleCnt="7" custScaleX="138046" custScaleY="175635" custRadScaleRad="105278" custRadScaleInc="3147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1ED4CBAB-369E-4B0E-B139-EA00F86A7F2C}" type="pres">
      <dgm:prSet presAssocID="{7CC3F14E-E72D-448A-83FD-960D660D9861}" presName="nodeFollowingNodes" presStyleLbl="node1" presStyleIdx="4" presStyleCnt="7" custScaleX="136338" custScaleY="168661" custRadScaleRad="117764" custRadScaleInc="25331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35A79401-E545-433B-8687-9B73CBBD1D62}" type="pres">
      <dgm:prSet presAssocID="{763FCC0A-9A6C-4811-8345-5D9C589DBBE0}" presName="nodeFollowingNodes" presStyleLbl="node1" presStyleIdx="5" presStyleCnt="7" custScaleX="158645" custScaleY="190377" custRadScaleRad="99232" custRadScaleInc="3666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  <dgm:pt modelId="{DD0EEB70-5DC5-485F-A3EC-19C36FB09BE3}" type="pres">
      <dgm:prSet presAssocID="{6CC90ED9-1A3B-431E-9A56-565BE707227A}" presName="nodeFollowingNodes" presStyleLbl="node1" presStyleIdx="6" presStyleCnt="7" custScaleX="143449" custScaleY="148343" custRadScaleRad="101774" custRadScaleInc="-14814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s-ES"/>
        </a:p>
      </dgm:t>
    </dgm:pt>
  </dgm:ptLst>
  <dgm:cxnLst>
    <dgm:cxn modelId="{9D79AAD3-2AD2-4C08-B42C-A921732D9D75}" type="presOf" srcId="{6CC90ED9-1A3B-431E-9A56-565BE707227A}" destId="{DD0EEB70-5DC5-485F-A3EC-19C36FB09BE3}" srcOrd="0" destOrd="0" presId="urn:microsoft.com/office/officeart/2005/8/layout/cycle3"/>
    <dgm:cxn modelId="{77C49D8D-2D68-4D4D-A8C8-82060D335306}" srcId="{9144745A-ED1C-42E7-A0D4-D035A0DC220C}" destId="{AA03E7ED-27D7-4E16-B367-4C84F1B3BD47}" srcOrd="2" destOrd="0" parTransId="{52860D6C-E2CB-4E71-86E8-22C08ED370B0}" sibTransId="{3116B395-8B8A-4AAD-BAFF-5B7CD1B8E29F}"/>
    <dgm:cxn modelId="{E6999C7E-2701-44DC-AD7F-BBD825BFE9A2}" srcId="{9144745A-ED1C-42E7-A0D4-D035A0DC220C}" destId="{7CC3F14E-E72D-448A-83FD-960D660D9861}" srcOrd="4" destOrd="0" parTransId="{205A6F1D-3A9F-469E-B9EF-981A5F7F97B0}" sibTransId="{132F5DCF-07C9-4B5D-BF23-0A6B94FA0AAA}"/>
    <dgm:cxn modelId="{D7A64D63-F437-4F54-8D9B-A2B83EABF560}" type="presOf" srcId="{7CC3F14E-E72D-448A-83FD-960D660D9861}" destId="{1ED4CBAB-369E-4B0E-B139-EA00F86A7F2C}" srcOrd="0" destOrd="0" presId="urn:microsoft.com/office/officeart/2005/8/layout/cycle3"/>
    <dgm:cxn modelId="{1A5FC15C-03E6-4FEB-8133-038F9E64F402}" type="presOf" srcId="{6359ED54-025A-4764-9073-D12DBE94C361}" destId="{B544D122-3B8A-425D-902C-6023F76D9B3C}" srcOrd="0" destOrd="0" presId="urn:microsoft.com/office/officeart/2005/8/layout/cycle3"/>
    <dgm:cxn modelId="{D146E70D-84A7-4A18-8C05-7FA307F018E2}" srcId="{9144745A-ED1C-42E7-A0D4-D035A0DC220C}" destId="{A354984B-76E9-448E-A022-743BD6041F25}" srcOrd="3" destOrd="0" parTransId="{93DDBB4D-94B3-416B-97F2-9B4B652E9E23}" sibTransId="{1A2CF990-B187-4D76-BF3C-303A5E0720F6}"/>
    <dgm:cxn modelId="{149249A1-F6FD-4C44-BEAA-FE2701A458BC}" type="presOf" srcId="{A354984B-76E9-448E-A022-743BD6041F25}" destId="{93AFA4C3-000D-4C41-9250-E72CFA13760E}" srcOrd="0" destOrd="0" presId="urn:microsoft.com/office/officeart/2005/8/layout/cycle3"/>
    <dgm:cxn modelId="{7BAEC1AA-7E50-48BB-A518-D600C8AD7B8B}" type="presOf" srcId="{9144745A-ED1C-42E7-A0D4-D035A0DC220C}" destId="{10874A9E-62DC-4374-BB42-981BB3A1FDE6}" srcOrd="0" destOrd="0" presId="urn:microsoft.com/office/officeart/2005/8/layout/cycle3"/>
    <dgm:cxn modelId="{0991F781-39BC-4A55-B05A-60DE7D3EB16A}" type="presOf" srcId="{763FCC0A-9A6C-4811-8345-5D9C589DBBE0}" destId="{35A79401-E545-433B-8687-9B73CBBD1D62}" srcOrd="0" destOrd="0" presId="urn:microsoft.com/office/officeart/2005/8/layout/cycle3"/>
    <dgm:cxn modelId="{45330F89-6409-4497-9B11-F85CF85D6713}" type="presOf" srcId="{AB838894-74CF-4F00-8AE3-B416AF970A2C}" destId="{E69CC08C-46D9-4844-B123-98E9B4CB74C0}" srcOrd="0" destOrd="0" presId="urn:microsoft.com/office/officeart/2005/8/layout/cycle3"/>
    <dgm:cxn modelId="{71AB913E-C1D9-4C2C-A4F1-F014FA2D51B1}" srcId="{9144745A-ED1C-42E7-A0D4-D035A0DC220C}" destId="{6CC90ED9-1A3B-431E-9A56-565BE707227A}" srcOrd="6" destOrd="0" parTransId="{9B81C75E-58F0-4176-8D1C-0F4436BB8C38}" sibTransId="{F377165E-EC5E-4317-B8D9-AA95796C08B6}"/>
    <dgm:cxn modelId="{652FE370-7254-49CC-9E38-1A57C898A41C}" type="presOf" srcId="{D8DE4DDA-9C59-4C29-A82F-CC5D25E6D8E8}" destId="{AF3E81A2-6B4E-4B3E-B709-805C2873FB7F}" srcOrd="0" destOrd="0" presId="urn:microsoft.com/office/officeart/2005/8/layout/cycle3"/>
    <dgm:cxn modelId="{37CBEFB6-440B-47AC-B5AA-34F3B3A8309C}" type="presOf" srcId="{AA03E7ED-27D7-4E16-B367-4C84F1B3BD47}" destId="{36984C80-9FBA-4FDA-A01A-6A147E01C43C}" srcOrd="0" destOrd="0" presId="urn:microsoft.com/office/officeart/2005/8/layout/cycle3"/>
    <dgm:cxn modelId="{24C1A3DB-48FD-423D-A51A-AE3936E37775}" srcId="{9144745A-ED1C-42E7-A0D4-D035A0DC220C}" destId="{AB838894-74CF-4F00-8AE3-B416AF970A2C}" srcOrd="1" destOrd="0" parTransId="{F508C687-9005-43BF-B656-1AB0D30AD4AA}" sibTransId="{12D58AF4-8DA3-484B-8947-F34AA5E9A742}"/>
    <dgm:cxn modelId="{258B5E0A-6584-41A1-A396-659F6AF119CA}" srcId="{9144745A-ED1C-42E7-A0D4-D035A0DC220C}" destId="{763FCC0A-9A6C-4811-8345-5D9C589DBBE0}" srcOrd="5" destOrd="0" parTransId="{15BBE79C-85E3-49D8-BB1C-63793C5413B0}" sibTransId="{2D27EBE7-6942-47C7-B896-427BA8B875B9}"/>
    <dgm:cxn modelId="{01007672-962D-4DE2-9288-59A01171B838}" srcId="{9144745A-ED1C-42E7-A0D4-D035A0DC220C}" destId="{6359ED54-025A-4764-9073-D12DBE94C361}" srcOrd="0" destOrd="0" parTransId="{2ADD95F3-9966-4697-8ECA-C6BAF4637566}" sibTransId="{D8DE4DDA-9C59-4C29-A82F-CC5D25E6D8E8}"/>
    <dgm:cxn modelId="{4870CB37-105D-4CDD-B82E-7099137FD4A7}" type="presParOf" srcId="{10874A9E-62DC-4374-BB42-981BB3A1FDE6}" destId="{C3570BB6-7666-43D7-AD92-EA7968F952A1}" srcOrd="0" destOrd="0" presId="urn:microsoft.com/office/officeart/2005/8/layout/cycle3"/>
    <dgm:cxn modelId="{171F2B7E-E936-4D2E-A0B0-2AE6547A19DD}" type="presParOf" srcId="{C3570BB6-7666-43D7-AD92-EA7968F952A1}" destId="{B544D122-3B8A-425D-902C-6023F76D9B3C}" srcOrd="0" destOrd="0" presId="urn:microsoft.com/office/officeart/2005/8/layout/cycle3"/>
    <dgm:cxn modelId="{C3A17C29-112C-48EE-83FA-6585B7F859CE}" type="presParOf" srcId="{C3570BB6-7666-43D7-AD92-EA7968F952A1}" destId="{AF3E81A2-6B4E-4B3E-B709-805C2873FB7F}" srcOrd="1" destOrd="0" presId="urn:microsoft.com/office/officeart/2005/8/layout/cycle3"/>
    <dgm:cxn modelId="{D34AA8EF-C443-43CB-8C60-5F0DDD736B7C}" type="presParOf" srcId="{C3570BB6-7666-43D7-AD92-EA7968F952A1}" destId="{E69CC08C-46D9-4844-B123-98E9B4CB74C0}" srcOrd="2" destOrd="0" presId="urn:microsoft.com/office/officeart/2005/8/layout/cycle3"/>
    <dgm:cxn modelId="{78D83B50-6B10-4BFD-9E31-130F04417758}" type="presParOf" srcId="{C3570BB6-7666-43D7-AD92-EA7968F952A1}" destId="{36984C80-9FBA-4FDA-A01A-6A147E01C43C}" srcOrd="3" destOrd="0" presId="urn:microsoft.com/office/officeart/2005/8/layout/cycle3"/>
    <dgm:cxn modelId="{4B5B3F1F-CFE6-46D7-AE64-5E22030264A1}" type="presParOf" srcId="{C3570BB6-7666-43D7-AD92-EA7968F952A1}" destId="{93AFA4C3-000D-4C41-9250-E72CFA13760E}" srcOrd="4" destOrd="0" presId="urn:microsoft.com/office/officeart/2005/8/layout/cycle3"/>
    <dgm:cxn modelId="{EA17F1F6-D93D-4B93-BD96-5BE924970AD5}" type="presParOf" srcId="{C3570BB6-7666-43D7-AD92-EA7968F952A1}" destId="{1ED4CBAB-369E-4B0E-B139-EA00F86A7F2C}" srcOrd="5" destOrd="0" presId="urn:microsoft.com/office/officeart/2005/8/layout/cycle3"/>
    <dgm:cxn modelId="{A81FD510-27A3-4F61-BC27-BBFDBF29AF9F}" type="presParOf" srcId="{C3570BB6-7666-43D7-AD92-EA7968F952A1}" destId="{35A79401-E545-433B-8687-9B73CBBD1D62}" srcOrd="6" destOrd="0" presId="urn:microsoft.com/office/officeart/2005/8/layout/cycle3"/>
    <dgm:cxn modelId="{6691C546-271D-49BF-AB6E-CC665E07F048}" type="presParOf" srcId="{C3570BB6-7666-43D7-AD92-EA7968F952A1}" destId="{DD0EEB70-5DC5-485F-A3EC-19C36FB09BE3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3E81A2-6B4E-4B3E-B709-805C2873FB7F}">
      <dsp:nvSpPr>
        <dsp:cNvPr id="0" name=""/>
        <dsp:cNvSpPr/>
      </dsp:nvSpPr>
      <dsp:spPr>
        <a:xfrm>
          <a:off x="169963" y="55176"/>
          <a:ext cx="3862473" cy="3862473"/>
        </a:xfrm>
        <a:prstGeom prst="circularArrow">
          <a:avLst>
            <a:gd name="adj1" fmla="val 5544"/>
            <a:gd name="adj2" fmla="val 330680"/>
            <a:gd name="adj3" fmla="val 14593932"/>
            <a:gd name="adj4" fmla="val 16905652"/>
            <a:gd name="adj5" fmla="val 5757"/>
          </a:avLst>
        </a:prstGeom>
        <a:solidFill>
          <a:schemeClr val="accent4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44D122-3B8A-425D-902C-6023F76D9B3C}">
      <dsp:nvSpPr>
        <dsp:cNvPr id="0" name=""/>
        <dsp:cNvSpPr/>
      </dsp:nvSpPr>
      <dsp:spPr>
        <a:xfrm>
          <a:off x="1533413" y="28476"/>
          <a:ext cx="1135574" cy="683556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solidFill>
                <a:schemeClr val="tx2">
                  <a:lumMod val="50000"/>
                </a:schemeClr>
              </a:solidFill>
              <a:latin typeface="Montserrat" pitchFamily="2" charset="0"/>
            </a:rPr>
            <a:t>Alto perfil académico del personal docente</a:t>
          </a:r>
        </a:p>
      </dsp:txBody>
      <dsp:txXfrm>
        <a:off x="1685007" y="119728"/>
        <a:ext cx="832386" cy="501052"/>
      </dsp:txXfrm>
    </dsp:sp>
    <dsp:sp modelId="{E69CC08C-46D9-4844-B123-98E9B4CB74C0}">
      <dsp:nvSpPr>
        <dsp:cNvPr id="0" name=""/>
        <dsp:cNvSpPr/>
      </dsp:nvSpPr>
      <dsp:spPr>
        <a:xfrm>
          <a:off x="2638256" y="379377"/>
          <a:ext cx="1400152" cy="903145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Montserrat" pitchFamily="2" charset="0"/>
            </a:rPr>
            <a:t>Infraestructura y equipamiento académico pertinentes a las necesidades de los PE</a:t>
          </a:r>
        </a:p>
      </dsp:txBody>
      <dsp:txXfrm>
        <a:off x="2830197" y="503186"/>
        <a:ext cx="1016270" cy="655527"/>
      </dsp:txXfrm>
    </dsp:sp>
    <dsp:sp modelId="{36984C80-9FBA-4FDA-A01A-6A147E01C43C}">
      <dsp:nvSpPr>
        <dsp:cNvPr id="0" name=""/>
        <dsp:cNvSpPr/>
      </dsp:nvSpPr>
      <dsp:spPr>
        <a:xfrm>
          <a:off x="3030516" y="1436209"/>
          <a:ext cx="1385542" cy="725867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b="1" kern="1200" dirty="0">
              <a:latin typeface="Montserrat" pitchFamily="2" charset="0"/>
            </a:rPr>
            <a:t>Programa de certificaciones en tecnologías básicas y especializadas basado en alianzas estratégicas </a:t>
          </a:r>
        </a:p>
      </dsp:txBody>
      <dsp:txXfrm>
        <a:off x="3206467" y="1528387"/>
        <a:ext cx="1033640" cy="541511"/>
      </dsp:txXfrm>
    </dsp:sp>
    <dsp:sp modelId="{1F653113-A539-4C75-811F-DB5B1C52BC4C}">
      <dsp:nvSpPr>
        <dsp:cNvPr id="0" name=""/>
        <dsp:cNvSpPr/>
      </dsp:nvSpPr>
      <dsp:spPr>
        <a:xfrm>
          <a:off x="2760504" y="2294013"/>
          <a:ext cx="1534270" cy="746348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Montserrat" pitchFamily="2" charset="0"/>
            </a:rPr>
            <a:t>Relación con normas de competencia laboral – Programa de Certificaciones </a:t>
          </a:r>
        </a:p>
      </dsp:txBody>
      <dsp:txXfrm>
        <a:off x="2950556" y="2386464"/>
        <a:ext cx="1154167" cy="561446"/>
      </dsp:txXfrm>
    </dsp:sp>
    <dsp:sp modelId="{93AFA4C3-000D-4C41-9250-E72CFA13760E}">
      <dsp:nvSpPr>
        <dsp:cNvPr id="0" name=""/>
        <dsp:cNvSpPr/>
      </dsp:nvSpPr>
      <dsp:spPr>
        <a:xfrm>
          <a:off x="2103877" y="3131347"/>
          <a:ext cx="1516199" cy="742749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b="1" kern="1200" dirty="0">
              <a:latin typeface="Montserrat" pitchFamily="2" charset="0"/>
            </a:rPr>
            <a:t>Programas de apoyo de seguimiento académico continuo en matemáticas, ciencias básicas y otras disciplinas</a:t>
          </a:r>
        </a:p>
      </dsp:txBody>
      <dsp:txXfrm>
        <a:off x="2292123" y="3223564"/>
        <a:ext cx="1139707" cy="558315"/>
      </dsp:txXfrm>
    </dsp:sp>
    <dsp:sp modelId="{1ED4CBAB-369E-4B0E-B139-EA00F86A7F2C}">
      <dsp:nvSpPr>
        <dsp:cNvPr id="0" name=""/>
        <dsp:cNvSpPr/>
      </dsp:nvSpPr>
      <dsp:spPr>
        <a:xfrm>
          <a:off x="518027" y="3086417"/>
          <a:ext cx="1439803" cy="832614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b="1" kern="1200" dirty="0">
              <a:latin typeface="Montserrat" pitchFamily="2" charset="0"/>
            </a:rPr>
            <a:t>Proyectos integradores para impulsar el emprendimiento, la innovación y el aprendizaje de idiomas</a:t>
          </a:r>
        </a:p>
      </dsp:txBody>
      <dsp:txXfrm>
        <a:off x="707395" y="3195925"/>
        <a:ext cx="1061067" cy="613598"/>
      </dsp:txXfrm>
    </dsp:sp>
    <dsp:sp modelId="{7C36F326-BA90-4399-93CA-94A719A6771E}">
      <dsp:nvSpPr>
        <dsp:cNvPr id="0" name=""/>
        <dsp:cNvSpPr/>
      </dsp:nvSpPr>
      <dsp:spPr>
        <a:xfrm>
          <a:off x="-87427" y="2266999"/>
          <a:ext cx="1524377" cy="683556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b="1" kern="1200" dirty="0">
              <a:latin typeface="Montserrat" pitchFamily="2" charset="0"/>
            </a:rPr>
            <a:t>Programas de apoyo a la permanencia del estudiante: sistema de tutorías y asesorías</a:t>
          </a:r>
        </a:p>
      </dsp:txBody>
      <dsp:txXfrm>
        <a:off x="96567" y="2349505"/>
        <a:ext cx="1156389" cy="518544"/>
      </dsp:txXfrm>
    </dsp:sp>
    <dsp:sp modelId="{35A79401-E545-433B-8687-9B73CBBD1D62}">
      <dsp:nvSpPr>
        <dsp:cNvPr id="0" name=""/>
        <dsp:cNvSpPr/>
      </dsp:nvSpPr>
      <dsp:spPr>
        <a:xfrm>
          <a:off x="-226017" y="1402955"/>
          <a:ext cx="1410263" cy="738566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b="1" kern="1200" dirty="0">
              <a:latin typeface="Montserrat" pitchFamily="2" charset="0"/>
            </a:rPr>
            <a:t>Vinculación con el sector productivo para la empleabilidad de los estudiantes y egresados</a:t>
          </a:r>
        </a:p>
      </dsp:txBody>
      <dsp:txXfrm>
        <a:off x="-46948" y="1496735"/>
        <a:ext cx="1052125" cy="551006"/>
      </dsp:txXfrm>
    </dsp:sp>
    <dsp:sp modelId="{DD0EEB70-5DC5-485F-A3EC-19C36FB09BE3}">
      <dsp:nvSpPr>
        <dsp:cNvPr id="0" name=""/>
        <dsp:cNvSpPr/>
      </dsp:nvSpPr>
      <dsp:spPr>
        <a:xfrm>
          <a:off x="17573" y="606983"/>
          <a:ext cx="1350579" cy="683556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b="1" kern="1200" dirty="0">
              <a:latin typeface="Montserrat" pitchFamily="2" charset="0"/>
            </a:rPr>
            <a:t>Formación humana e integral con valores: cultura, deporte, salud, psicopedagogía</a:t>
          </a:r>
        </a:p>
      </dsp:txBody>
      <dsp:txXfrm>
        <a:off x="187084" y="692776"/>
        <a:ext cx="1011557" cy="5119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3E81A2-6B4E-4B3E-B709-805C2873FB7F}">
      <dsp:nvSpPr>
        <dsp:cNvPr id="0" name=""/>
        <dsp:cNvSpPr/>
      </dsp:nvSpPr>
      <dsp:spPr>
        <a:xfrm>
          <a:off x="291066" y="128260"/>
          <a:ext cx="3705393" cy="3705393"/>
        </a:xfrm>
        <a:prstGeom prst="circularArrow">
          <a:avLst>
            <a:gd name="adj1" fmla="val 5544"/>
            <a:gd name="adj2" fmla="val 330680"/>
            <a:gd name="adj3" fmla="val 14412184"/>
            <a:gd name="adj4" fmla="val 17009691"/>
            <a:gd name="adj5" fmla="val 5757"/>
          </a:avLst>
        </a:prstGeom>
        <a:solidFill>
          <a:srgbClr val="CD694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44D122-3B8A-425D-902C-6023F76D9B3C}">
      <dsp:nvSpPr>
        <dsp:cNvPr id="0" name=""/>
        <dsp:cNvSpPr/>
      </dsp:nvSpPr>
      <dsp:spPr>
        <a:xfrm>
          <a:off x="1524772" y="61496"/>
          <a:ext cx="1237980" cy="794330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993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ts val="100"/>
            </a:spcAft>
          </a:pPr>
          <a:r>
            <a:rPr lang="es-MX" sz="800" b="1" kern="1200" dirty="0">
              <a:solidFill>
                <a:schemeClr val="tx2">
                  <a:lumMod val="50000"/>
                </a:schemeClr>
              </a:solidFill>
              <a:latin typeface="Montserrat" pitchFamily="2" charset="0"/>
            </a:rPr>
            <a:t>Intensidad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>
              <a:latin typeface="Montserrat" pitchFamily="2" charset="0"/>
            </a:rPr>
            <a:t>Tres periodos cuatrimestrales al año de 15 semanas académicas efectivas cada uno.</a:t>
          </a:r>
          <a:endParaRPr lang="es-MX" sz="700" b="1" kern="1200" dirty="0">
            <a:solidFill>
              <a:schemeClr val="tx2">
                <a:lumMod val="50000"/>
              </a:schemeClr>
            </a:solidFill>
            <a:latin typeface="Montserrat" pitchFamily="2" charset="0"/>
          </a:endParaRPr>
        </a:p>
      </dsp:txBody>
      <dsp:txXfrm>
        <a:off x="1694131" y="170163"/>
        <a:ext cx="899262" cy="576996"/>
      </dsp:txXfrm>
    </dsp:sp>
    <dsp:sp modelId="{E69CC08C-46D9-4844-B123-98E9B4CB74C0}">
      <dsp:nvSpPr>
        <dsp:cNvPr id="0" name=""/>
        <dsp:cNvSpPr/>
      </dsp:nvSpPr>
      <dsp:spPr>
        <a:xfrm>
          <a:off x="2573875" y="782969"/>
          <a:ext cx="1606813" cy="908501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993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800" b="1" kern="1200" dirty="0">
              <a:latin typeface="Montserrat" pitchFamily="2" charset="0"/>
            </a:rPr>
            <a:t>Flexibilidad</a:t>
          </a:r>
          <a:endParaRPr lang="es-MX" sz="700" b="1" kern="1200" dirty="0">
            <a:latin typeface="Montserrat" pitchFamily="2" charset="0"/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>
              <a:latin typeface="Montserrat" pitchFamily="2" charset="0"/>
            </a:rPr>
            <a:t>Actualización permanente de los Programas Educativos, tránsito entre instituciones y disponibilidad de modalidades y opciones educativas.</a:t>
          </a:r>
          <a:endParaRPr lang="es-MX" sz="700" b="1" kern="1200" dirty="0">
            <a:latin typeface="Montserrat" pitchFamily="2" charset="0"/>
          </a:endParaRPr>
        </a:p>
      </dsp:txBody>
      <dsp:txXfrm>
        <a:off x="2783484" y="901483"/>
        <a:ext cx="1187595" cy="671473"/>
      </dsp:txXfrm>
    </dsp:sp>
    <dsp:sp modelId="{36984C80-9FBA-4FDA-A01A-6A147E01C43C}">
      <dsp:nvSpPr>
        <dsp:cNvPr id="0" name=""/>
        <dsp:cNvSpPr/>
      </dsp:nvSpPr>
      <dsp:spPr>
        <a:xfrm>
          <a:off x="2611470" y="1866660"/>
          <a:ext cx="1560979" cy="985122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993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ts val="100"/>
            </a:spcAft>
          </a:pPr>
          <a:r>
            <a:rPr lang="es-MX" sz="800" b="1" kern="1200" dirty="0">
              <a:latin typeface="Montserrat" pitchFamily="2" charset="0"/>
            </a:rPr>
            <a:t>Excelencia Educativa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700" kern="1200" dirty="0">
              <a:latin typeface="Montserrat" pitchFamily="2" charset="0"/>
            </a:rPr>
            <a:t>Acciones para fortalecer y mejorar permanentemente la educación, colocando al estudiante como sujeto activo en el proceso educativo.</a:t>
          </a:r>
          <a:endParaRPr lang="es-MX" sz="700" b="1" kern="1200" dirty="0">
            <a:latin typeface="Montserrat" pitchFamily="2" charset="0"/>
          </a:endParaRPr>
        </a:p>
      </dsp:txBody>
      <dsp:txXfrm>
        <a:off x="2823645" y="2000562"/>
        <a:ext cx="1136629" cy="717318"/>
      </dsp:txXfrm>
    </dsp:sp>
    <dsp:sp modelId="{93AFA4C3-000D-4C41-9250-E72CFA13760E}">
      <dsp:nvSpPr>
        <dsp:cNvPr id="0" name=""/>
        <dsp:cNvSpPr/>
      </dsp:nvSpPr>
      <dsp:spPr>
        <a:xfrm>
          <a:off x="2064302" y="3037926"/>
          <a:ext cx="1527950" cy="972000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993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800" b="1" kern="1200" dirty="0">
              <a:latin typeface="Montserrat" pitchFamily="2" charset="0"/>
            </a:rPr>
            <a:t>Sostenibilidad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>
              <a:latin typeface="Montserrat" pitchFamily="2" charset="0"/>
            </a:rPr>
            <a:t>Integra las dimensiones sociales, ambientales y económicas para ser productivos, resolver problemas y vivir en armonía con la naturaleza.</a:t>
          </a:r>
          <a:endParaRPr lang="es-MX" sz="700" b="1" kern="1200" dirty="0">
            <a:latin typeface="Montserrat" pitchFamily="2" charset="0"/>
          </a:endParaRPr>
        </a:p>
      </dsp:txBody>
      <dsp:txXfrm>
        <a:off x="2272631" y="3170454"/>
        <a:ext cx="1111292" cy="706944"/>
      </dsp:txXfrm>
    </dsp:sp>
    <dsp:sp modelId="{1ED4CBAB-369E-4B0E-B139-EA00F86A7F2C}">
      <dsp:nvSpPr>
        <dsp:cNvPr id="0" name=""/>
        <dsp:cNvSpPr/>
      </dsp:nvSpPr>
      <dsp:spPr>
        <a:xfrm>
          <a:off x="266436" y="3055983"/>
          <a:ext cx="1509046" cy="933405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993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800" b="1" kern="1200" dirty="0">
              <a:latin typeface="Montserrat" pitchFamily="2" charset="0"/>
            </a:rPr>
            <a:t>Segunda Lengua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0" kern="1200" dirty="0">
              <a:latin typeface="Montserrat" pitchFamily="2" charset="0"/>
            </a:rPr>
            <a:t>Se incorpora el aprendizaje de una segunda lengua como parte fundamental y transversal en el proceso de formación académica.</a:t>
          </a:r>
          <a:endParaRPr lang="es-MX" sz="700" b="0" kern="1200" dirty="0">
            <a:latin typeface="Montserrat" pitchFamily="2" charset="0"/>
          </a:endParaRPr>
        </a:p>
      </dsp:txBody>
      <dsp:txXfrm>
        <a:off x="469974" y="3181879"/>
        <a:ext cx="1101970" cy="681613"/>
      </dsp:txXfrm>
    </dsp:sp>
    <dsp:sp modelId="{35A79401-E545-433B-8687-9B73CBBD1D62}">
      <dsp:nvSpPr>
        <dsp:cNvPr id="0" name=""/>
        <dsp:cNvSpPr/>
      </dsp:nvSpPr>
      <dsp:spPr>
        <a:xfrm>
          <a:off x="-272299" y="1816750"/>
          <a:ext cx="1755949" cy="1053586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993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800" b="1" kern="1200" dirty="0">
              <a:latin typeface="Montserrat" pitchFamily="2" charset="0"/>
            </a:rPr>
            <a:t>Pertinencia y vinculación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>
              <a:latin typeface="Montserrat" pitchFamily="2" charset="0"/>
            </a:rPr>
            <a:t>Estudios de factibilidad y Análisis Situacional del Trabajo (AST), detecta y atiende necesidades del sector social y productivo y favorece el desarrollo de proyectos formativos con estos sectores.</a:t>
          </a:r>
          <a:endParaRPr lang="es-MX" sz="700" b="1" kern="1200" dirty="0">
            <a:latin typeface="Montserrat" pitchFamily="2" charset="0"/>
          </a:endParaRPr>
        </a:p>
      </dsp:txBody>
      <dsp:txXfrm>
        <a:off x="-38171" y="1957229"/>
        <a:ext cx="1287693" cy="772628"/>
      </dsp:txXfrm>
    </dsp:sp>
    <dsp:sp modelId="{DD0EEB70-5DC5-485F-A3EC-19C36FB09BE3}">
      <dsp:nvSpPr>
        <dsp:cNvPr id="0" name=""/>
        <dsp:cNvSpPr/>
      </dsp:nvSpPr>
      <dsp:spPr>
        <a:xfrm>
          <a:off x="0" y="778372"/>
          <a:ext cx="1587753" cy="820961"/>
        </a:xfrm>
        <a:prstGeom prst="hexag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993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Montserrat" pitchFamily="2" charset="0"/>
            </a:rPr>
            <a:t>Formación Integral </a:t>
          </a:r>
          <a:r>
            <a:rPr lang="es-ES" sz="700" kern="1200" dirty="0">
              <a:latin typeface="Montserrat" pitchFamily="2" charset="0"/>
            </a:rPr>
            <a:t>Desarrollo armónico de todas las facultades del ser humano, la comprensión de si mismo, de su medio ambiente y de la sociedad.</a:t>
          </a:r>
          <a:endParaRPr lang="es-MX" sz="700" b="1" kern="1200" dirty="0">
            <a:latin typeface="Montserrat" pitchFamily="2" charset="0"/>
          </a:endParaRPr>
        </a:p>
      </dsp:txBody>
      <dsp:txXfrm>
        <a:off x="200726" y="882159"/>
        <a:ext cx="1186301" cy="6133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r">
              <a:defRPr sz="1200"/>
            </a:lvl1pPr>
          </a:lstStyle>
          <a:p>
            <a:fld id="{D32A7A6E-53AF-44D9-B5EA-481346861AF6}" type="datetimeFigureOut">
              <a:rPr lang="es-MX" smtClean="0"/>
              <a:pPr/>
              <a:t>09/04/2025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1" tIns="46586" rIns="93171" bIns="46586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1" tIns="46586" rIns="93171" bIns="46586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r">
              <a:defRPr sz="1200"/>
            </a:lvl1pPr>
          </a:lstStyle>
          <a:p>
            <a:fld id="{E943BA6B-39CB-46DC-9CEA-6E669851CDC9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039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>
              <a:defRPr sz="4000">
                <a:solidFill>
                  <a:srgbClr val="003A9E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0" indent="0" algn="ctr">
              <a:buNone/>
              <a:defRPr b="1" cap="none" spc="150">
                <a:ln w="11430"/>
                <a:solidFill>
                  <a:srgbClr val="FF99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defRPr>
            </a:lvl1pPr>
            <a:lvl2pPr marL="457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09/04/2025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812360" y="6165304"/>
            <a:ext cx="1008112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marL="0" marR="0" lvl="0" indent="0" algn="ctr" defTabSz="9142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52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692697"/>
            <a:ext cx="7704856" cy="9409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855367"/>
            <a:ext cx="7704856" cy="4525963"/>
          </a:xfrm>
        </p:spPr>
        <p:txBody>
          <a:bodyPr/>
          <a:lstStyle>
            <a:lvl1pPr marL="342862" indent="-342862">
              <a:buFont typeface="Wingdings 2" pitchFamily="18" charset="2"/>
              <a:buChar char=""/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09/04/2025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574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  <a:solidFill>
            <a:srgbClr val="FF9933"/>
          </a:solidFill>
        </p:spPr>
        <p:txBody>
          <a:bodyPr anchor="b"/>
          <a:lstStyle>
            <a:lvl1pPr marL="0" indent="0">
              <a:buNone/>
              <a:defRPr sz="20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 marL="4571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4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09/04/2025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35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178335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2" y="178335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09/04/2025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020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3" y="1844827"/>
            <a:ext cx="4040188" cy="474067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FF9933"/>
                </a:solidFill>
              </a:defRPr>
            </a:lvl1pPr>
            <a:lvl2pPr marL="457148" indent="0">
              <a:buNone/>
              <a:defRPr sz="2000" b="1"/>
            </a:lvl2pPr>
            <a:lvl3pPr marL="914297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4" indent="0">
              <a:buNone/>
              <a:defRPr sz="1600" b="1"/>
            </a:lvl5pPr>
            <a:lvl6pPr marL="2285742" indent="0">
              <a:buNone/>
              <a:defRPr sz="1600" b="1"/>
            </a:lvl6pPr>
            <a:lvl7pPr marL="2742890" indent="0">
              <a:buNone/>
              <a:defRPr sz="1600" b="1"/>
            </a:lvl7pPr>
            <a:lvl8pPr marL="3200038" indent="0">
              <a:buNone/>
              <a:defRPr sz="1600" b="1"/>
            </a:lvl8pPr>
            <a:lvl9pPr marL="3657187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3" y="2430041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844827"/>
            <a:ext cx="4041775" cy="474067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FF9933"/>
                </a:solidFill>
              </a:defRPr>
            </a:lvl1pPr>
            <a:lvl2pPr marL="457148" indent="0">
              <a:buNone/>
              <a:defRPr sz="2000" b="1"/>
            </a:lvl2pPr>
            <a:lvl3pPr marL="914297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4" indent="0">
              <a:buNone/>
              <a:defRPr sz="1600" b="1"/>
            </a:lvl5pPr>
            <a:lvl6pPr marL="2285742" indent="0">
              <a:buNone/>
              <a:defRPr sz="1600" b="1"/>
            </a:lvl6pPr>
            <a:lvl7pPr marL="2742890" indent="0">
              <a:buNone/>
              <a:defRPr sz="1600" b="1"/>
            </a:lvl7pPr>
            <a:lvl8pPr marL="3200038" indent="0">
              <a:buNone/>
              <a:defRPr sz="1600" b="1"/>
            </a:lvl8pPr>
            <a:lvl9pPr marL="3657187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430041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09/04/2025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497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09/04/2025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131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09/04/2025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39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7" indent="0">
              <a:buNone/>
              <a:defRPr sz="1000"/>
            </a:lvl3pPr>
            <a:lvl4pPr marL="1371445" indent="0">
              <a:buNone/>
              <a:defRPr sz="900"/>
            </a:lvl4pPr>
            <a:lvl5pPr marL="1828594" indent="0">
              <a:buNone/>
              <a:defRPr sz="900"/>
            </a:lvl5pPr>
            <a:lvl6pPr marL="2285742" indent="0">
              <a:buNone/>
              <a:defRPr sz="900"/>
            </a:lvl6pPr>
            <a:lvl7pPr marL="2742890" indent="0">
              <a:buNone/>
              <a:defRPr sz="900"/>
            </a:lvl7pPr>
            <a:lvl8pPr marL="3200038" indent="0">
              <a:buNone/>
              <a:defRPr sz="900"/>
            </a:lvl8pPr>
            <a:lvl9pPr marL="3657187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09/04/2025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30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9" y="4800603"/>
            <a:ext cx="684076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43609" y="764706"/>
            <a:ext cx="6840760" cy="3962871"/>
          </a:xfrm>
        </p:spPr>
        <p:txBody>
          <a:bodyPr/>
          <a:lstStyle>
            <a:lvl1pPr marL="0" indent="0">
              <a:buNone/>
              <a:defRPr sz="3200"/>
            </a:lvl1pPr>
            <a:lvl2pPr marL="457148" indent="0">
              <a:buNone/>
              <a:defRPr sz="2800"/>
            </a:lvl2pPr>
            <a:lvl3pPr marL="914297" indent="0">
              <a:buNone/>
              <a:defRPr sz="2400"/>
            </a:lvl3pPr>
            <a:lvl4pPr marL="1371445" indent="0">
              <a:buNone/>
              <a:defRPr sz="2000"/>
            </a:lvl4pPr>
            <a:lvl5pPr marL="1828594" indent="0">
              <a:buNone/>
              <a:defRPr sz="2000"/>
            </a:lvl5pPr>
            <a:lvl6pPr marL="2285742" indent="0">
              <a:buNone/>
              <a:defRPr sz="2000"/>
            </a:lvl6pPr>
            <a:lvl7pPr marL="2742890" indent="0">
              <a:buNone/>
              <a:defRPr sz="2000"/>
            </a:lvl7pPr>
            <a:lvl8pPr marL="3200038" indent="0">
              <a:buNone/>
              <a:defRPr sz="2000"/>
            </a:lvl8pPr>
            <a:lvl9pPr marL="3657187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043609" y="5445225"/>
            <a:ext cx="6840760" cy="726976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7" indent="0">
              <a:buNone/>
              <a:defRPr sz="1000"/>
            </a:lvl3pPr>
            <a:lvl4pPr marL="1371445" indent="0">
              <a:buNone/>
              <a:defRPr sz="900"/>
            </a:lvl4pPr>
            <a:lvl5pPr marL="1828594" indent="0">
              <a:buNone/>
              <a:defRPr sz="900"/>
            </a:lvl5pPr>
            <a:lvl6pPr marL="2285742" indent="0">
              <a:buNone/>
              <a:defRPr sz="900"/>
            </a:lvl6pPr>
            <a:lvl7pPr marL="2742890" indent="0">
              <a:buNone/>
              <a:defRPr sz="900"/>
            </a:lvl7pPr>
            <a:lvl8pPr marL="3200038" indent="0">
              <a:buNone/>
              <a:defRPr sz="900"/>
            </a:lvl8pPr>
            <a:lvl9pPr marL="3657187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09/04/2025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38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09/04/2025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96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2" y="548681"/>
            <a:ext cx="2057400" cy="557748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2" y="548681"/>
            <a:ext cx="6019800" cy="557748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09/04/2025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937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692697"/>
            <a:ext cx="8229600" cy="940966"/>
          </a:xfrm>
          <a:prstGeom prst="rect">
            <a:avLst/>
          </a:prstGeom>
        </p:spPr>
        <p:txBody>
          <a:bodyPr vert="horz" lIns="91430" tIns="45715" rIns="91430" bIns="45715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367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2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2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09/04/2025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2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2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2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812360" y="6165304"/>
            <a:ext cx="1008112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marL="0" marR="0" lvl="0" indent="0" algn="ctr" defTabSz="9142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Rectángulo"/>
          <p:cNvSpPr/>
          <p:nvPr userDrawn="1"/>
        </p:nvSpPr>
        <p:spPr>
          <a:xfrm>
            <a:off x="7812360" y="6165304"/>
            <a:ext cx="1008112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marL="0" marR="0" lvl="0" indent="0" algn="ctr" defTabSz="9142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0462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914297" rtl="0" eaLnBrk="1" latinLnBrk="0" hangingPunct="1">
        <a:spcBef>
          <a:spcPct val="0"/>
        </a:spcBef>
        <a:buNone/>
        <a:defRPr sz="3400" b="1" kern="1200">
          <a:solidFill>
            <a:srgbClr val="003A9E"/>
          </a:solidFill>
          <a:latin typeface="+mj-lt"/>
          <a:ea typeface="+mj-ea"/>
          <a:cs typeface="+mj-cs"/>
        </a:defRPr>
      </a:lvl1pPr>
    </p:titleStyle>
    <p:bodyStyle>
      <a:lvl1pPr marL="342862" indent="-342862" algn="l" defTabSz="914297" rtl="0" eaLnBrk="1" latinLnBrk="0" hangingPunct="1">
        <a:spcBef>
          <a:spcPct val="20000"/>
        </a:spcBef>
        <a:buClr>
          <a:srgbClr val="003A9E"/>
        </a:buClr>
        <a:buSzPct val="85000"/>
        <a:buFont typeface="Wingdings 3" pitchFamily="18" charset="2"/>
        <a:buChar char="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6" indent="-285718" algn="l" defTabSz="914297" rtl="0" eaLnBrk="1" latinLnBrk="0" hangingPunct="1">
        <a:spcBef>
          <a:spcPct val="20000"/>
        </a:spcBef>
        <a:buClr>
          <a:srgbClr val="FF9933"/>
        </a:buClr>
        <a:buFont typeface="Wingdings 3" pitchFamily="18" charset="2"/>
        <a:buChar char="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1" indent="-228574" algn="l" defTabSz="914297" rtl="0" eaLnBrk="1" latinLnBrk="0" hangingPunct="1">
        <a:spcBef>
          <a:spcPct val="20000"/>
        </a:spcBef>
        <a:buClr>
          <a:srgbClr val="FF9933"/>
        </a:buClr>
        <a:buFont typeface="Wingdings 3" pitchFamily="18" charset="2"/>
        <a:buChar char="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9" indent="-228574" algn="l" defTabSz="914297" rtl="0" eaLnBrk="1" latinLnBrk="0" hangingPunct="1">
        <a:spcBef>
          <a:spcPct val="20000"/>
        </a:spcBef>
        <a:buClr>
          <a:srgbClr val="FF9933"/>
        </a:buClr>
        <a:buFont typeface="Wingdings 3" pitchFamily="18" charset="2"/>
        <a:buChar char="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7" indent="-228574" algn="l" defTabSz="914297" rtl="0" eaLnBrk="1" latinLnBrk="0" hangingPunct="1">
        <a:spcBef>
          <a:spcPct val="20000"/>
        </a:spcBef>
        <a:buClr>
          <a:srgbClr val="FF9933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6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4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13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61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7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5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4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2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90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8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7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diagramDrawing" Target="../diagrams/drawing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12" Type="http://schemas.openxmlformats.org/officeDocument/2006/relationships/diagramColors" Target="../diagrams/colors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diagramQuickStyle" Target="../diagrams/quickStyle2.xml"/><Relationship Id="rId5" Type="http://schemas.openxmlformats.org/officeDocument/2006/relationships/diagramColors" Target="../diagrams/colors1.xml"/><Relationship Id="rId10" Type="http://schemas.openxmlformats.org/officeDocument/2006/relationships/diagramLayout" Target="../diagrams/layout2.xml"/><Relationship Id="rId4" Type="http://schemas.openxmlformats.org/officeDocument/2006/relationships/diagramQuickStyle" Target="../diagrams/quickStyle1.xml"/><Relationship Id="rId9" Type="http://schemas.openxmlformats.org/officeDocument/2006/relationships/diagramData" Target="../diagrams/data2.xml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3 Título"/>
          <p:cNvSpPr>
            <a:spLocks noGrp="1"/>
          </p:cNvSpPr>
          <p:nvPr>
            <p:ph type="ctrTitle"/>
          </p:nvPr>
        </p:nvSpPr>
        <p:spPr>
          <a:xfrm>
            <a:off x="19946" y="3039095"/>
            <a:ext cx="9144000" cy="1470025"/>
          </a:xfrm>
        </p:spPr>
        <p:txBody>
          <a:bodyPr/>
          <a:lstStyle/>
          <a:p>
            <a:r>
              <a:rPr lang="es-MX" sz="4800" spc="1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Programa </a:t>
            </a:r>
            <a:r>
              <a:rPr lang="es-MX" sz="4800" spc="150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Operativo Anual </a:t>
            </a:r>
            <a:r>
              <a:rPr lang="es-MX" sz="4800" spc="1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/>
            </a:r>
            <a:br>
              <a:rPr lang="es-MX" sz="4800" spc="1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</a:br>
            <a:r>
              <a:rPr lang="es-MX" sz="4800" spc="1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2025</a:t>
            </a:r>
            <a:endParaRPr lang="es-MX" sz="4800" spc="1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3261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79" y="1327169"/>
            <a:ext cx="2142756" cy="84385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020272" y="250283"/>
            <a:ext cx="72008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96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66304" y="1161326"/>
            <a:ext cx="88791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La Universidad Politécnica de San Luis Potosí, está comprometida con la excelencia en la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formación integral y humana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, y con el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aprendizaje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, el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desarrollo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y la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aplicación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del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nuevo conocimiento. </a:t>
            </a:r>
            <a:endParaRPr lang="es-MX" sz="1500" dirty="0">
              <a:solidFill>
                <a:schemeClr val="tx2">
                  <a:lumMod val="50000"/>
                </a:schemeClr>
              </a:solidFill>
              <a:latin typeface="Montserrat" pitchFamily="2" charset="0"/>
            </a:endParaRPr>
          </a:p>
          <a:p>
            <a:pPr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La Universidad Politécnica une a estudiantes, docentes y personal administrativo para crear una comunidad de la más alta calidad académica basada en un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modelo educativo abierto y flexible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, y comprometida con el progreso social y económico del estado y del país.</a:t>
            </a:r>
          </a:p>
          <a:p>
            <a:pPr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La Misión se promueve mediante la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enseñanza y la guía tutorial 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de los estudiantes, así como a través de la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investigación aplicada 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en áreas estratégicas para la economía moderna, siempre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vinculada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con las necesidades de la sociedad y sus sectores productivos.</a:t>
            </a:r>
          </a:p>
        </p:txBody>
      </p:sp>
      <p:sp>
        <p:nvSpPr>
          <p:cNvPr id="9" name="Recortar rectángulo de esquina diagonal 8"/>
          <p:cNvSpPr/>
          <p:nvPr/>
        </p:nvSpPr>
        <p:spPr>
          <a:xfrm>
            <a:off x="2432" y="4196308"/>
            <a:ext cx="9141568" cy="2617068"/>
          </a:xfrm>
          <a:prstGeom prst="snip2DiagRect">
            <a:avLst/>
          </a:prstGeom>
          <a:noFill/>
        </p:spPr>
        <p:txBody>
          <a:bodyPr wrap="square" tIns="0" bIns="0">
            <a:spAutoFit/>
          </a:bodyPr>
          <a:lstStyle/>
          <a:p>
            <a:pPr marL="285750" indent="-285750"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chemeClr val="accent2"/>
              </a:buClr>
              <a:buFont typeface="Cambria Math" panose="02040503050406030204" pitchFamily="18" charset="0"/>
              <a:buChar char="▻"/>
            </a:pP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Formar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profesionales competentes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</a:t>
            </a:r>
          </a:p>
          <a:p>
            <a:pPr marL="285750" indent="-285750"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chemeClr val="accent2"/>
              </a:buClr>
              <a:buFont typeface="Cambria Math" panose="02040503050406030204" pitchFamily="18" charset="0"/>
              <a:buChar char="▻"/>
            </a:pP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Espacio de desarrollo intelectual que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atrae el mejor talento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</a:t>
            </a:r>
          </a:p>
          <a:p>
            <a:pPr marL="285750" indent="-285750"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chemeClr val="accent2"/>
              </a:buClr>
              <a:buFont typeface="Cambria Math" panose="02040503050406030204" pitchFamily="18" charset="0"/>
              <a:buChar char="▻"/>
            </a:pP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Aprovecha eficazmente la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tecnología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para el trabajo académico, manteniéndose a la vanguardia en la incorporación de nuevas tecnologías.</a:t>
            </a:r>
          </a:p>
          <a:p>
            <a:pPr marL="285750" indent="-285750"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chemeClr val="accent2"/>
              </a:buClr>
              <a:buFont typeface="Cambria Math" panose="02040503050406030204" pitchFamily="18" charset="0"/>
              <a:buChar char="▻"/>
            </a:pP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La Universidad desarrolla actividades estratégicas en el campo de la innovación tecnológica… ofreciendo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servicios de capacitación, consultoría y desarrollo tecnológico 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de alto nivel al sector empresarial. Forma parte de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redes de colaboración académica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</a:t>
            </a:r>
          </a:p>
          <a:p>
            <a:pPr marL="285750" indent="-285750"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chemeClr val="accent2"/>
              </a:buClr>
              <a:buFont typeface="Cambria Math" panose="02040503050406030204" pitchFamily="18" charset="0"/>
              <a:buChar char="▻"/>
            </a:pP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Intensa </a:t>
            </a:r>
            <a:r>
              <a:rPr lang="es-MX" sz="15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vida académica y cultural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, que abre sus puertas cotidianamente a la sociedad para compartir y difundir con ella sus trabajos científicos, tecnológicos y culturales.</a:t>
            </a:r>
          </a:p>
        </p:txBody>
      </p:sp>
      <p:grpSp>
        <p:nvGrpSpPr>
          <p:cNvPr id="26" name="Grupo 25"/>
          <p:cNvGrpSpPr/>
          <p:nvPr/>
        </p:nvGrpSpPr>
        <p:grpSpPr>
          <a:xfrm>
            <a:off x="0" y="356521"/>
            <a:ext cx="7897072" cy="804791"/>
            <a:chOff x="563504" y="3832225"/>
            <a:chExt cx="7817376" cy="1317803"/>
          </a:xfrm>
        </p:grpSpPr>
        <p:grpSp>
          <p:nvGrpSpPr>
            <p:cNvPr id="28" name="Grupo 27"/>
            <p:cNvGrpSpPr/>
            <p:nvPr/>
          </p:nvGrpSpPr>
          <p:grpSpPr>
            <a:xfrm>
              <a:off x="563504" y="3856575"/>
              <a:ext cx="7817376" cy="1293453"/>
              <a:chOff x="0" y="277661"/>
              <a:chExt cx="7817376" cy="1293453"/>
            </a:xfrm>
          </p:grpSpPr>
          <p:sp>
            <p:nvSpPr>
              <p:cNvPr id="33" name="Google Shape;87;p8"/>
              <p:cNvSpPr/>
              <p:nvPr/>
            </p:nvSpPr>
            <p:spPr>
              <a:xfrm rot="-5400000" flipH="1">
                <a:off x="112050" y="481364"/>
                <a:ext cx="977700" cy="1201800"/>
              </a:xfrm>
              <a:prstGeom prst="parallelogram">
                <a:avLst>
                  <a:gd name="adj" fmla="val 10943"/>
                </a:avLst>
              </a:prstGeom>
              <a:gradFill>
                <a:gsLst>
                  <a:gs pos="0">
                    <a:srgbClr val="549E39"/>
                  </a:gs>
                  <a:gs pos="29000">
                    <a:srgbClr val="8AB833"/>
                  </a:gs>
                  <a:gs pos="100000">
                    <a:srgbClr val="C0CF3A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grpSp>
            <p:nvGrpSpPr>
              <p:cNvPr id="34" name="Google Shape;89;p8"/>
              <p:cNvGrpSpPr/>
              <p:nvPr/>
            </p:nvGrpSpPr>
            <p:grpSpPr>
              <a:xfrm>
                <a:off x="284659" y="277661"/>
                <a:ext cx="7532717" cy="895903"/>
                <a:chOff x="0" y="266575"/>
                <a:chExt cx="6046490" cy="1687200"/>
              </a:xfrm>
            </p:grpSpPr>
            <p:sp>
              <p:nvSpPr>
                <p:cNvPr id="35" name="Google Shape;90;p8"/>
                <p:cNvSpPr/>
                <p:nvPr/>
              </p:nvSpPr>
              <p:spPr>
                <a:xfrm rot="10800000" flipH="1">
                  <a:off x="0" y="266575"/>
                  <a:ext cx="5867700" cy="1687200"/>
                </a:xfrm>
                <a:prstGeom prst="rect">
                  <a:avLst/>
                </a:prstGeom>
                <a:gradFill>
                  <a:gsLst>
                    <a:gs pos="0">
                      <a:srgbClr val="549E39"/>
                    </a:gs>
                    <a:gs pos="100000">
                      <a:srgbClr val="8AB833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36" name="Google Shape;91;p8"/>
                <p:cNvSpPr/>
                <p:nvPr/>
              </p:nvSpPr>
              <p:spPr>
                <a:xfrm rot="10800000">
                  <a:off x="5864390" y="266658"/>
                  <a:ext cx="182100" cy="1684500"/>
                </a:xfrm>
                <a:prstGeom prst="triangle">
                  <a:avLst>
                    <a:gd name="adj" fmla="val 100000"/>
                  </a:avLst>
                </a:prstGeom>
                <a:gradFill>
                  <a:gsLst>
                    <a:gs pos="0">
                      <a:srgbClr val="549E39"/>
                    </a:gs>
                    <a:gs pos="100000">
                      <a:srgbClr val="8AB833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</p:grpSp>
        <p:sp>
          <p:nvSpPr>
            <p:cNvPr id="32" name="CuadroTexto 31"/>
            <p:cNvSpPr txBox="1"/>
            <p:nvPr/>
          </p:nvSpPr>
          <p:spPr>
            <a:xfrm>
              <a:off x="1151183" y="3832225"/>
              <a:ext cx="6912768" cy="957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</a:rPr>
                <a:t>Misión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</a:endParaRPr>
            </a:p>
          </p:txBody>
        </p:sp>
      </p:grpSp>
      <p:grpSp>
        <p:nvGrpSpPr>
          <p:cNvPr id="43" name="Grupo 42"/>
          <p:cNvGrpSpPr/>
          <p:nvPr/>
        </p:nvGrpSpPr>
        <p:grpSpPr>
          <a:xfrm>
            <a:off x="2434" y="3560313"/>
            <a:ext cx="7897072" cy="804791"/>
            <a:chOff x="563504" y="3832225"/>
            <a:chExt cx="7817376" cy="1317803"/>
          </a:xfrm>
        </p:grpSpPr>
        <p:grpSp>
          <p:nvGrpSpPr>
            <p:cNvPr id="44" name="Grupo 43"/>
            <p:cNvGrpSpPr/>
            <p:nvPr/>
          </p:nvGrpSpPr>
          <p:grpSpPr>
            <a:xfrm>
              <a:off x="563504" y="3856575"/>
              <a:ext cx="7817376" cy="1293453"/>
              <a:chOff x="0" y="277661"/>
              <a:chExt cx="7817376" cy="1293453"/>
            </a:xfrm>
          </p:grpSpPr>
          <p:sp>
            <p:nvSpPr>
              <p:cNvPr id="46" name="Google Shape;87;p8"/>
              <p:cNvSpPr/>
              <p:nvPr/>
            </p:nvSpPr>
            <p:spPr>
              <a:xfrm rot="-5400000" flipH="1">
                <a:off x="112050" y="481364"/>
                <a:ext cx="977700" cy="1201800"/>
              </a:xfrm>
              <a:prstGeom prst="parallelogram">
                <a:avLst>
                  <a:gd name="adj" fmla="val 10943"/>
                </a:avLst>
              </a:prstGeom>
              <a:gradFill>
                <a:gsLst>
                  <a:gs pos="0">
                    <a:srgbClr val="549E39"/>
                  </a:gs>
                  <a:gs pos="29000">
                    <a:srgbClr val="8AB833"/>
                  </a:gs>
                  <a:gs pos="100000">
                    <a:srgbClr val="C0CF3A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grpSp>
            <p:nvGrpSpPr>
              <p:cNvPr id="47" name="Google Shape;89;p8"/>
              <p:cNvGrpSpPr/>
              <p:nvPr/>
            </p:nvGrpSpPr>
            <p:grpSpPr>
              <a:xfrm>
                <a:off x="284659" y="277661"/>
                <a:ext cx="7532717" cy="895903"/>
                <a:chOff x="0" y="266575"/>
                <a:chExt cx="6046490" cy="1687200"/>
              </a:xfrm>
            </p:grpSpPr>
            <p:sp>
              <p:nvSpPr>
                <p:cNvPr id="48" name="Google Shape;90;p8"/>
                <p:cNvSpPr/>
                <p:nvPr/>
              </p:nvSpPr>
              <p:spPr>
                <a:xfrm rot="10800000" flipH="1">
                  <a:off x="0" y="266575"/>
                  <a:ext cx="5867700" cy="1687200"/>
                </a:xfrm>
                <a:prstGeom prst="rect">
                  <a:avLst/>
                </a:prstGeom>
                <a:gradFill>
                  <a:gsLst>
                    <a:gs pos="0">
                      <a:srgbClr val="549E39"/>
                    </a:gs>
                    <a:gs pos="100000">
                      <a:srgbClr val="8AB833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49" name="Google Shape;91;p8"/>
                <p:cNvSpPr/>
                <p:nvPr/>
              </p:nvSpPr>
              <p:spPr>
                <a:xfrm rot="10800000">
                  <a:off x="5864390" y="266658"/>
                  <a:ext cx="182100" cy="1684500"/>
                </a:xfrm>
                <a:prstGeom prst="triangle">
                  <a:avLst>
                    <a:gd name="adj" fmla="val 100000"/>
                  </a:avLst>
                </a:prstGeom>
                <a:gradFill>
                  <a:gsLst>
                    <a:gs pos="0">
                      <a:srgbClr val="549E39"/>
                    </a:gs>
                    <a:gs pos="100000">
                      <a:srgbClr val="8AB833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</p:grpSp>
        <p:sp>
          <p:nvSpPr>
            <p:cNvPr id="45" name="CuadroTexto 44"/>
            <p:cNvSpPr txBox="1"/>
            <p:nvPr/>
          </p:nvSpPr>
          <p:spPr>
            <a:xfrm>
              <a:off x="1151183" y="3832225"/>
              <a:ext cx="6912768" cy="957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</a:rPr>
                <a:t>Visión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</a:endParaRPr>
            </a:p>
          </p:txBody>
        </p:sp>
      </p:grpSp>
      <p:sp>
        <p:nvSpPr>
          <p:cNvPr id="18" name="CuadroTexto 17"/>
          <p:cNvSpPr txBox="1"/>
          <p:nvPr/>
        </p:nvSpPr>
        <p:spPr>
          <a:xfrm>
            <a:off x="172602" y="-56820"/>
            <a:ext cx="6956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58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▻</a:t>
            </a:r>
            <a:r>
              <a:rPr lang="es-ES" sz="2400" dirty="0">
                <a:solidFill>
                  <a:srgbClr val="005800"/>
                </a:solidFill>
                <a:latin typeface="Literata" pitchFamily="2" charset="0"/>
              </a:rPr>
              <a:t>Marco Estratégico Institucional</a:t>
            </a:r>
            <a:endParaRPr lang="en-US" sz="2400" dirty="0">
              <a:solidFill>
                <a:srgbClr val="005800"/>
              </a:solidFill>
              <a:latin typeface="Literat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16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tángulo 152"/>
          <p:cNvSpPr/>
          <p:nvPr/>
        </p:nvSpPr>
        <p:spPr>
          <a:xfrm>
            <a:off x="0" y="486111"/>
            <a:ext cx="9135244" cy="42261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latin typeface="Montserrat" pitchFamily="2" charset="0"/>
              </a:rPr>
              <a:t>Misión y Visión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A432C2C7-ABB1-4F38-BF64-2021797DE34B}"/>
              </a:ext>
            </a:extLst>
          </p:cNvPr>
          <p:cNvGrpSpPr/>
          <p:nvPr/>
        </p:nvGrpSpPr>
        <p:grpSpPr>
          <a:xfrm>
            <a:off x="605694" y="1205635"/>
            <a:ext cx="8401610" cy="5031677"/>
            <a:chOff x="605694" y="1061619"/>
            <a:chExt cx="8401610" cy="5031677"/>
          </a:xfrm>
        </p:grpSpPr>
        <p:sp>
          <p:nvSpPr>
            <p:cNvPr id="197" name="TextBox 145">
              <a:extLst>
                <a:ext uri="{FF2B5EF4-FFF2-40B4-BE49-F238E27FC236}">
                  <a16:creationId xmlns:a16="http://schemas.microsoft.com/office/drawing/2014/main" id="{52BE9731-B069-4FA3-8A17-E58F96072EC8}"/>
                </a:ext>
              </a:extLst>
            </p:cNvPr>
            <p:cNvSpPr txBox="1"/>
            <p:nvPr/>
          </p:nvSpPr>
          <p:spPr>
            <a:xfrm>
              <a:off x="2287853" y="2427527"/>
              <a:ext cx="283677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5400" b="1" dirty="0">
                  <a:solidFill>
                    <a:schemeClr val="bg1"/>
                  </a:solidFill>
                </a:rPr>
                <a:t>2</a:t>
              </a:r>
            </a:p>
          </p:txBody>
        </p:sp>
        <p:grpSp>
          <p:nvGrpSpPr>
            <p:cNvPr id="198" name="Grupo 197">
              <a:extLst>
                <a:ext uri="{FF2B5EF4-FFF2-40B4-BE49-F238E27FC236}">
                  <a16:creationId xmlns:a16="http://schemas.microsoft.com/office/drawing/2014/main" id="{54BEC5D8-3BF1-4902-B0F8-E00D735B1328}"/>
                </a:ext>
              </a:extLst>
            </p:cNvPr>
            <p:cNvGrpSpPr/>
            <p:nvPr/>
          </p:nvGrpSpPr>
          <p:grpSpPr>
            <a:xfrm>
              <a:off x="1456412" y="1155034"/>
              <a:ext cx="5255430" cy="549194"/>
              <a:chOff x="-62395" y="1231725"/>
              <a:chExt cx="9170247" cy="819969"/>
            </a:xfrm>
          </p:grpSpPr>
          <p:grpSp>
            <p:nvGrpSpPr>
              <p:cNvPr id="200" name="Group 2050">
                <a:extLst>
                  <a:ext uri="{FF2B5EF4-FFF2-40B4-BE49-F238E27FC236}">
                    <a16:creationId xmlns:a16="http://schemas.microsoft.com/office/drawing/2014/main" id="{B51C5C2C-FAEC-4E8C-A778-66C001C01537}"/>
                  </a:ext>
                </a:extLst>
              </p:cNvPr>
              <p:cNvGrpSpPr/>
              <p:nvPr/>
            </p:nvGrpSpPr>
            <p:grpSpPr>
              <a:xfrm>
                <a:off x="-36148" y="1231725"/>
                <a:ext cx="9144000" cy="777047"/>
                <a:chOff x="0" y="1104900"/>
                <a:chExt cx="9144000" cy="777047"/>
              </a:xfrm>
            </p:grpSpPr>
            <p:sp>
              <p:nvSpPr>
                <p:cNvPr id="202" name="Rectangle 7">
                  <a:extLst>
                    <a:ext uri="{FF2B5EF4-FFF2-40B4-BE49-F238E27FC236}">
                      <a16:creationId xmlns:a16="http://schemas.microsoft.com/office/drawing/2014/main" id="{7F8E3CDF-C7D5-4054-83BE-6FAE05BBC5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104900"/>
                  <a:ext cx="9144000" cy="396000"/>
                </a:xfrm>
                <a:prstGeom prst="rect">
                  <a:avLst/>
                </a:prstGeom>
                <a:solidFill>
                  <a:schemeClr val="bg1"/>
                </a:solidFill>
                <a:ln w="14288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16200000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3" name="Rectangle 7">
                  <a:extLst>
                    <a:ext uri="{FF2B5EF4-FFF2-40B4-BE49-F238E27FC236}">
                      <a16:creationId xmlns:a16="http://schemas.microsoft.com/office/drawing/2014/main" id="{A2F28F03-51B7-415A-936D-16117FFECC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0" y="1385810"/>
                  <a:ext cx="9144000" cy="496137"/>
                </a:xfrm>
                <a:prstGeom prst="rect">
                  <a:avLst/>
                </a:prstGeom>
                <a:solidFill>
                  <a:schemeClr val="bg1"/>
                </a:solidFill>
                <a:ln w="14288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201" name="Rectangle 20">
                <a:extLst>
                  <a:ext uri="{FF2B5EF4-FFF2-40B4-BE49-F238E27FC236}">
                    <a16:creationId xmlns:a16="http://schemas.microsoft.com/office/drawing/2014/main" id="{A303449A-F225-4EBC-953F-96865264908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-62395" y="1293482"/>
                <a:ext cx="9100943" cy="7582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defTabSz="266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MX" sz="1500" b="1" dirty="0">
                    <a:ln/>
                    <a:solidFill>
                      <a:schemeClr val="tx2">
                        <a:lumMod val="50000"/>
                      </a:schemeClr>
                    </a:solidFill>
                    <a:latin typeface="Montserrat" pitchFamily="2" charset="0"/>
                    <a:cs typeface="Calibri" panose="020F0502020204030204" pitchFamily="34" charset="0"/>
                  </a:rPr>
                  <a:t>Impulsar la pertinencia y calidad de los nuevos Programas Educativos</a:t>
                </a:r>
              </a:p>
            </p:txBody>
          </p:sp>
        </p:grpSp>
        <p:sp>
          <p:nvSpPr>
            <p:cNvPr id="204" name="Rectangle 20">
              <a:extLst>
                <a:ext uri="{FF2B5EF4-FFF2-40B4-BE49-F238E27FC236}">
                  <a16:creationId xmlns:a16="http://schemas.microsoft.com/office/drawing/2014/main" id="{E81FE4F4-FF6A-432E-91CE-4F1CEF6E940B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1746187" y="3745131"/>
              <a:ext cx="1367741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b="1" dirty="0">
                  <a:ln/>
                  <a:solidFill>
                    <a:schemeClr val="bg1"/>
                  </a:solidFill>
                  <a:latin typeface="Corbel" panose="020B0503020204020204" pitchFamily="34" charset="0"/>
                  <a:cs typeface="Calibri" panose="020F0502020204030204" pitchFamily="34" charset="0"/>
                </a:rPr>
                <a:t>Potenciar la innovación educativa</a:t>
              </a:r>
            </a:p>
          </p:txBody>
        </p:sp>
        <p:sp>
          <p:nvSpPr>
            <p:cNvPr id="205" name="Rectangle 20">
              <a:extLst>
                <a:ext uri="{FF2B5EF4-FFF2-40B4-BE49-F238E27FC236}">
                  <a16:creationId xmlns:a16="http://schemas.microsoft.com/office/drawing/2014/main" id="{CC9EAF5D-A660-4811-8FA1-585FC4E7537D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4604298" y="3727997"/>
              <a:ext cx="1277537" cy="16435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</a:pPr>
              <a:r>
                <a:rPr lang="es-MX" sz="1600" b="1" dirty="0">
                  <a:ln/>
                  <a:solidFill>
                    <a:schemeClr val="bg1"/>
                  </a:solidFill>
                  <a:latin typeface="Corbel" panose="020B0503020204020204" pitchFamily="34" charset="0"/>
                  <a:cs typeface="Calibri" panose="020F0502020204030204" pitchFamily="34" charset="0"/>
                </a:rPr>
                <a:t>Fortalecer la cooperación académica </a:t>
              </a:r>
            </a:p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b="1" dirty="0">
                  <a:ln/>
                  <a:solidFill>
                    <a:schemeClr val="bg1"/>
                  </a:solidFill>
                  <a:latin typeface="Corbel" panose="020B0503020204020204" pitchFamily="34" charset="0"/>
                  <a:cs typeface="Calibri" panose="020F0502020204030204" pitchFamily="34" charset="0"/>
                </a:rPr>
                <a:t>y la vinculación con el entorno</a:t>
              </a:r>
            </a:p>
          </p:txBody>
        </p:sp>
        <p:sp>
          <p:nvSpPr>
            <p:cNvPr id="206" name="Rectangle 20">
              <a:extLst>
                <a:ext uri="{FF2B5EF4-FFF2-40B4-BE49-F238E27FC236}">
                  <a16:creationId xmlns:a16="http://schemas.microsoft.com/office/drawing/2014/main" id="{5598EDC7-9ED5-48EE-A241-195A79E10856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5925105" y="3733603"/>
              <a:ext cx="1201221" cy="1421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b="1" dirty="0">
                  <a:ln/>
                  <a:solidFill>
                    <a:schemeClr val="bg1"/>
                  </a:solidFill>
                  <a:latin typeface="Corbel" panose="020B0503020204020204" pitchFamily="34" charset="0"/>
                  <a:cs typeface="Calibri" panose="020F0502020204030204" pitchFamily="34" charset="0"/>
                </a:rPr>
                <a:t>Fortalecer la atención y formación integral del estudiante.</a:t>
              </a:r>
            </a:p>
          </p:txBody>
        </p:sp>
        <p:sp>
          <p:nvSpPr>
            <p:cNvPr id="207" name="TextBox 128">
              <a:extLst>
                <a:ext uri="{FF2B5EF4-FFF2-40B4-BE49-F238E27FC236}">
                  <a16:creationId xmlns:a16="http://schemas.microsoft.com/office/drawing/2014/main" id="{A2CA551A-BFBE-4093-8E3D-942474D0C17B}"/>
                </a:ext>
              </a:extLst>
            </p:cNvPr>
            <p:cNvSpPr txBox="1"/>
            <p:nvPr/>
          </p:nvSpPr>
          <p:spPr>
            <a:xfrm>
              <a:off x="638847" y="1788246"/>
              <a:ext cx="242383" cy="738664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accent4">
                      <a:lumMod val="50000"/>
                    </a:schemeClr>
                  </a:solidFill>
                  <a:latin typeface="Futura Md BT" panose="020B0602020204020303" pitchFamily="34" charset="0"/>
                </a:rPr>
                <a:t>2</a:t>
              </a:r>
            </a:p>
          </p:txBody>
        </p:sp>
        <p:grpSp>
          <p:nvGrpSpPr>
            <p:cNvPr id="215" name="Grupo 214">
              <a:extLst>
                <a:ext uri="{FF2B5EF4-FFF2-40B4-BE49-F238E27FC236}">
                  <a16:creationId xmlns:a16="http://schemas.microsoft.com/office/drawing/2014/main" id="{3ACC85E3-B26C-4D30-8180-420879A7E998}"/>
                </a:ext>
              </a:extLst>
            </p:cNvPr>
            <p:cNvGrpSpPr/>
            <p:nvPr/>
          </p:nvGrpSpPr>
          <p:grpSpPr>
            <a:xfrm>
              <a:off x="620058" y="2614060"/>
              <a:ext cx="6208882" cy="742932"/>
              <a:chOff x="562228" y="1102669"/>
              <a:chExt cx="8744479" cy="1022879"/>
            </a:xfrm>
          </p:grpSpPr>
          <p:grpSp>
            <p:nvGrpSpPr>
              <p:cNvPr id="216" name="Group 2050">
                <a:extLst>
                  <a:ext uri="{FF2B5EF4-FFF2-40B4-BE49-F238E27FC236}">
                    <a16:creationId xmlns:a16="http://schemas.microsoft.com/office/drawing/2014/main" id="{0CA9FD59-10A1-4092-9D60-1789869072EE}"/>
                  </a:ext>
                </a:extLst>
              </p:cNvPr>
              <p:cNvGrpSpPr/>
              <p:nvPr/>
            </p:nvGrpSpPr>
            <p:grpSpPr>
              <a:xfrm>
                <a:off x="1755764" y="1231725"/>
                <a:ext cx="7352088" cy="736910"/>
                <a:chOff x="1791912" y="1104900"/>
                <a:chExt cx="7352088" cy="736910"/>
              </a:xfrm>
            </p:grpSpPr>
            <p:sp>
              <p:nvSpPr>
                <p:cNvPr id="219" name="Rectangle 7">
                  <a:extLst>
                    <a:ext uri="{FF2B5EF4-FFF2-40B4-BE49-F238E27FC236}">
                      <a16:creationId xmlns:a16="http://schemas.microsoft.com/office/drawing/2014/main" id="{4499F157-83BA-4E7B-9EA9-9A825A7626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91912" y="1104900"/>
                  <a:ext cx="7352088" cy="366783"/>
                </a:xfrm>
                <a:prstGeom prst="rect">
                  <a:avLst/>
                </a:prstGeom>
                <a:solidFill>
                  <a:schemeClr val="bg1"/>
                </a:solidFill>
                <a:ln w="14288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16200000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Montserrat" pitchFamily="2" charset="0"/>
                  </a:endParaRPr>
                </a:p>
              </p:txBody>
            </p:sp>
            <p:sp>
              <p:nvSpPr>
                <p:cNvPr id="220" name="Rectangle 7">
                  <a:extLst>
                    <a:ext uri="{FF2B5EF4-FFF2-40B4-BE49-F238E27FC236}">
                      <a16:creationId xmlns:a16="http://schemas.microsoft.com/office/drawing/2014/main" id="{9F452DB7-9DE6-4BF5-A304-634941979F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791912" y="1385810"/>
                  <a:ext cx="7352088" cy="456000"/>
                </a:xfrm>
                <a:prstGeom prst="rect">
                  <a:avLst/>
                </a:prstGeom>
                <a:solidFill>
                  <a:schemeClr val="bg1"/>
                </a:solidFill>
                <a:ln w="14288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217" name="TextBox 128">
                <a:extLst>
                  <a:ext uri="{FF2B5EF4-FFF2-40B4-BE49-F238E27FC236}">
                    <a16:creationId xmlns:a16="http://schemas.microsoft.com/office/drawing/2014/main" id="{F573E9A9-DFAD-49F8-8E9B-7C399DFB0F4B}"/>
                  </a:ext>
                </a:extLst>
              </p:cNvPr>
              <p:cNvSpPr txBox="1"/>
              <p:nvPr/>
            </p:nvSpPr>
            <p:spPr>
              <a:xfrm>
                <a:off x="562228" y="1102669"/>
                <a:ext cx="340796" cy="1022879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4800" b="1" dirty="0">
                    <a:solidFill>
                      <a:schemeClr val="accent4">
                        <a:lumMod val="50000"/>
                      </a:schemeClr>
                    </a:solidFill>
                    <a:latin typeface="Futura Md BT" panose="020B0602020204020303" pitchFamily="34" charset="0"/>
                  </a:rPr>
                  <a:t>3</a:t>
                </a:r>
              </a:p>
            </p:txBody>
          </p:sp>
          <p:sp>
            <p:nvSpPr>
              <p:cNvPr id="218" name="Rectangle 20">
                <a:extLst>
                  <a:ext uri="{FF2B5EF4-FFF2-40B4-BE49-F238E27FC236}">
                    <a16:creationId xmlns:a16="http://schemas.microsoft.com/office/drawing/2014/main" id="{96EBDAC0-59F2-48C5-9838-DFE491E9A3BC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715248" y="1423604"/>
                <a:ext cx="7591459" cy="4131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266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MX" sz="1500" b="1" dirty="0">
                    <a:ln/>
                    <a:solidFill>
                      <a:schemeClr val="tx2">
                        <a:lumMod val="50000"/>
                      </a:schemeClr>
                    </a:solidFill>
                    <a:latin typeface="Montserrat" pitchFamily="2" charset="0"/>
                    <a:cs typeface="Calibri" panose="020F0502020204030204" pitchFamily="34" charset="0"/>
                  </a:rPr>
                  <a:t>Consolidar la capacidad y competitividad académica</a:t>
                </a:r>
              </a:p>
            </p:txBody>
          </p:sp>
        </p:grpSp>
        <p:grpSp>
          <p:nvGrpSpPr>
            <p:cNvPr id="221" name="Grupo 220">
              <a:extLst>
                <a:ext uri="{FF2B5EF4-FFF2-40B4-BE49-F238E27FC236}">
                  <a16:creationId xmlns:a16="http://schemas.microsoft.com/office/drawing/2014/main" id="{D54AD080-8B90-4EB4-A47E-293711FD89CC}"/>
                </a:ext>
              </a:extLst>
            </p:cNvPr>
            <p:cNvGrpSpPr/>
            <p:nvPr/>
          </p:nvGrpSpPr>
          <p:grpSpPr>
            <a:xfrm>
              <a:off x="631988" y="3501008"/>
              <a:ext cx="6151042" cy="738664"/>
              <a:chOff x="562228" y="991977"/>
              <a:chExt cx="8681661" cy="1143378"/>
            </a:xfrm>
          </p:grpSpPr>
          <p:grpSp>
            <p:nvGrpSpPr>
              <p:cNvPr id="222" name="Group 2050">
                <a:extLst>
                  <a:ext uri="{FF2B5EF4-FFF2-40B4-BE49-F238E27FC236}">
                    <a16:creationId xmlns:a16="http://schemas.microsoft.com/office/drawing/2014/main" id="{554D8014-5EF0-4ACD-B9F9-23C5D4E62735}"/>
                  </a:ext>
                </a:extLst>
              </p:cNvPr>
              <p:cNvGrpSpPr/>
              <p:nvPr/>
            </p:nvGrpSpPr>
            <p:grpSpPr>
              <a:xfrm>
                <a:off x="1744194" y="1231723"/>
                <a:ext cx="7363658" cy="793575"/>
                <a:chOff x="1780342" y="1104898"/>
                <a:chExt cx="7363658" cy="793575"/>
              </a:xfrm>
            </p:grpSpPr>
            <p:sp>
              <p:nvSpPr>
                <p:cNvPr id="225" name="Rectangle 7">
                  <a:extLst>
                    <a:ext uri="{FF2B5EF4-FFF2-40B4-BE49-F238E27FC236}">
                      <a16:creationId xmlns:a16="http://schemas.microsoft.com/office/drawing/2014/main" id="{F171851D-3BCF-433D-8E31-B65C214ACA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80342" y="1104898"/>
                  <a:ext cx="7363658" cy="412359"/>
                </a:xfrm>
                <a:prstGeom prst="rect">
                  <a:avLst/>
                </a:prstGeom>
                <a:solidFill>
                  <a:schemeClr val="bg1"/>
                </a:solidFill>
                <a:ln w="14288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16200000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6" name="Rectangle 7">
                  <a:extLst>
                    <a:ext uri="{FF2B5EF4-FFF2-40B4-BE49-F238E27FC236}">
                      <a16:creationId xmlns:a16="http://schemas.microsoft.com/office/drawing/2014/main" id="{AFBB48CC-78C1-4B5C-95C3-033ED4703A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793225" y="1385808"/>
                  <a:ext cx="7350775" cy="512665"/>
                </a:xfrm>
                <a:prstGeom prst="rect">
                  <a:avLst/>
                </a:prstGeom>
                <a:solidFill>
                  <a:schemeClr val="bg1"/>
                </a:solidFill>
                <a:ln w="14288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223" name="TextBox 128">
                <a:extLst>
                  <a:ext uri="{FF2B5EF4-FFF2-40B4-BE49-F238E27FC236}">
                    <a16:creationId xmlns:a16="http://schemas.microsoft.com/office/drawing/2014/main" id="{EE284581-D6B5-4409-84FA-222826E6BE3C}"/>
                  </a:ext>
                </a:extLst>
              </p:cNvPr>
              <p:cNvSpPr txBox="1"/>
              <p:nvPr/>
            </p:nvSpPr>
            <p:spPr>
              <a:xfrm>
                <a:off x="562228" y="991977"/>
                <a:ext cx="340796" cy="1143378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accent4">
                        <a:lumMod val="50000"/>
                      </a:schemeClr>
                    </a:solidFill>
                    <a:latin typeface="Futura Md BT" panose="020B0602020204020303" pitchFamily="34" charset="0"/>
                  </a:rPr>
                  <a:t>4</a:t>
                </a:r>
              </a:p>
            </p:txBody>
          </p:sp>
          <p:sp>
            <p:nvSpPr>
              <p:cNvPr id="224" name="Rectangle 20">
                <a:extLst>
                  <a:ext uri="{FF2B5EF4-FFF2-40B4-BE49-F238E27FC236}">
                    <a16:creationId xmlns:a16="http://schemas.microsoft.com/office/drawing/2014/main" id="{1A8AAF7B-B6A2-4C4F-A1B9-15166ADEF39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652430" y="1274554"/>
                <a:ext cx="7591459" cy="7860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defTabSz="266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MX" sz="1500" b="1" dirty="0">
                    <a:ln/>
                    <a:solidFill>
                      <a:schemeClr val="tx2">
                        <a:lumMod val="50000"/>
                      </a:schemeClr>
                    </a:solidFill>
                    <a:latin typeface="Montserrat" pitchFamily="2" charset="0"/>
                    <a:cs typeface="Calibri" panose="020F0502020204030204" pitchFamily="34" charset="0"/>
                  </a:rPr>
                  <a:t>Incentivar la cooperación académica y la vinculación con el entorno</a:t>
                </a:r>
                <a:endParaRPr lang="es-MX" b="1" dirty="0">
                  <a:ln/>
                  <a:solidFill>
                    <a:schemeClr val="tx2">
                      <a:lumMod val="50000"/>
                    </a:schemeClr>
                  </a:solidFill>
                  <a:latin typeface="Corbel" panose="020B050302020402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7" name="Grupo 226">
              <a:extLst>
                <a:ext uri="{FF2B5EF4-FFF2-40B4-BE49-F238E27FC236}">
                  <a16:creationId xmlns:a16="http://schemas.microsoft.com/office/drawing/2014/main" id="{D2168154-2222-4161-A680-CB706CDE282E}"/>
                </a:ext>
              </a:extLst>
            </p:cNvPr>
            <p:cNvGrpSpPr/>
            <p:nvPr/>
          </p:nvGrpSpPr>
          <p:grpSpPr>
            <a:xfrm>
              <a:off x="605694" y="5182872"/>
              <a:ext cx="6042218" cy="910424"/>
              <a:chOff x="544173" y="1231725"/>
              <a:chExt cx="8563678" cy="943001"/>
            </a:xfrm>
          </p:grpSpPr>
          <p:grpSp>
            <p:nvGrpSpPr>
              <p:cNvPr id="228" name="Group 2050">
                <a:extLst>
                  <a:ext uri="{FF2B5EF4-FFF2-40B4-BE49-F238E27FC236}">
                    <a16:creationId xmlns:a16="http://schemas.microsoft.com/office/drawing/2014/main" id="{88B84EAC-ECBC-40C4-9392-40EB177883C2}"/>
                  </a:ext>
                </a:extLst>
              </p:cNvPr>
              <p:cNvGrpSpPr/>
              <p:nvPr/>
            </p:nvGrpSpPr>
            <p:grpSpPr>
              <a:xfrm>
                <a:off x="1765631" y="1231725"/>
                <a:ext cx="7342220" cy="943001"/>
                <a:chOff x="1801779" y="1104900"/>
                <a:chExt cx="7342220" cy="943001"/>
              </a:xfrm>
            </p:grpSpPr>
            <p:sp>
              <p:nvSpPr>
                <p:cNvPr id="231" name="Rectangle 7">
                  <a:extLst>
                    <a:ext uri="{FF2B5EF4-FFF2-40B4-BE49-F238E27FC236}">
                      <a16:creationId xmlns:a16="http://schemas.microsoft.com/office/drawing/2014/main" id="{D73B61CF-4370-447D-A7B1-41022DF798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18685" y="1104900"/>
                  <a:ext cx="7325314" cy="396000"/>
                </a:xfrm>
                <a:prstGeom prst="rect">
                  <a:avLst/>
                </a:prstGeom>
                <a:solidFill>
                  <a:schemeClr val="bg1"/>
                </a:solidFill>
                <a:ln w="14288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16200000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2" name="Rectangle 7">
                  <a:extLst>
                    <a:ext uri="{FF2B5EF4-FFF2-40B4-BE49-F238E27FC236}">
                      <a16:creationId xmlns:a16="http://schemas.microsoft.com/office/drawing/2014/main" id="{6C4FFCB3-8992-48AB-8C9D-E734FA0F2B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801779" y="1385667"/>
                  <a:ext cx="7325315" cy="662234"/>
                </a:xfrm>
                <a:prstGeom prst="rect">
                  <a:avLst/>
                </a:prstGeom>
                <a:solidFill>
                  <a:schemeClr val="bg1"/>
                </a:solidFill>
                <a:ln w="14288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229" name="TextBox 128">
                <a:extLst>
                  <a:ext uri="{FF2B5EF4-FFF2-40B4-BE49-F238E27FC236}">
                    <a16:creationId xmlns:a16="http://schemas.microsoft.com/office/drawing/2014/main" id="{7304CF15-BFD0-4121-9B1C-4B416EE3F5B7}"/>
                  </a:ext>
                </a:extLst>
              </p:cNvPr>
              <p:cNvSpPr txBox="1"/>
              <p:nvPr/>
            </p:nvSpPr>
            <p:spPr>
              <a:xfrm>
                <a:off x="544173" y="1261090"/>
                <a:ext cx="340796" cy="765096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accent4">
                        <a:lumMod val="50000"/>
                      </a:schemeClr>
                    </a:solidFill>
                    <a:latin typeface="Futura Md BT" panose="020B0602020204020303" pitchFamily="34" charset="0"/>
                  </a:rPr>
                  <a:t>6</a:t>
                </a:r>
              </a:p>
            </p:txBody>
          </p:sp>
          <p:sp>
            <p:nvSpPr>
              <p:cNvPr id="230" name="Rectangle 20">
                <a:extLst>
                  <a:ext uri="{FF2B5EF4-FFF2-40B4-BE49-F238E27FC236}">
                    <a16:creationId xmlns:a16="http://schemas.microsoft.com/office/drawing/2014/main" id="{AEA084E8-10DC-449E-90B3-BD2E08F1A1E3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741763" y="1308306"/>
                <a:ext cx="7366086" cy="6551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defTabSz="266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MX" sz="1300" b="1" dirty="0">
                    <a:ln/>
                    <a:solidFill>
                      <a:schemeClr val="tx2">
                        <a:lumMod val="50000"/>
                      </a:schemeClr>
                    </a:solidFill>
                    <a:latin typeface="Montserrat" pitchFamily="2" charset="0"/>
                    <a:cs typeface="Calibri" panose="020F0502020204030204" pitchFamily="34" charset="0"/>
                  </a:rPr>
                  <a:t>Consolidar un sistema de gestión y evaluación institucional basado en el enfoque de calidad, promoción de la cultura de transparencia, rendición de cuentas y responsabilidad social</a:t>
                </a:r>
              </a:p>
            </p:txBody>
          </p:sp>
        </p:grpSp>
        <p:grpSp>
          <p:nvGrpSpPr>
            <p:cNvPr id="240" name="Grupo 239">
              <a:extLst>
                <a:ext uri="{FF2B5EF4-FFF2-40B4-BE49-F238E27FC236}">
                  <a16:creationId xmlns:a16="http://schemas.microsoft.com/office/drawing/2014/main" id="{DE370357-C399-4451-8B1E-26167E1BB7C4}"/>
                </a:ext>
              </a:extLst>
            </p:cNvPr>
            <p:cNvGrpSpPr/>
            <p:nvPr/>
          </p:nvGrpSpPr>
          <p:grpSpPr>
            <a:xfrm>
              <a:off x="638847" y="4337894"/>
              <a:ext cx="6159793" cy="738664"/>
              <a:chOff x="562228" y="1090111"/>
              <a:chExt cx="8707686" cy="1075331"/>
            </a:xfrm>
          </p:grpSpPr>
          <p:grpSp>
            <p:nvGrpSpPr>
              <p:cNvPr id="241" name="Group 2050">
                <a:extLst>
                  <a:ext uri="{FF2B5EF4-FFF2-40B4-BE49-F238E27FC236}">
                    <a16:creationId xmlns:a16="http://schemas.microsoft.com/office/drawing/2014/main" id="{DBF4E46C-F36A-40F3-BB12-14F37AA88177}"/>
                  </a:ext>
                </a:extLst>
              </p:cNvPr>
              <p:cNvGrpSpPr/>
              <p:nvPr/>
            </p:nvGrpSpPr>
            <p:grpSpPr>
              <a:xfrm>
                <a:off x="1771532" y="1231725"/>
                <a:ext cx="7336320" cy="763062"/>
                <a:chOff x="1807680" y="1104900"/>
                <a:chExt cx="7336320" cy="763062"/>
              </a:xfrm>
            </p:grpSpPr>
            <p:sp>
              <p:nvSpPr>
                <p:cNvPr id="244" name="Rectangle 7">
                  <a:extLst>
                    <a:ext uri="{FF2B5EF4-FFF2-40B4-BE49-F238E27FC236}">
                      <a16:creationId xmlns:a16="http://schemas.microsoft.com/office/drawing/2014/main" id="{3562C7E1-8EFE-4198-8728-9A2B40DA96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07680" y="1104900"/>
                  <a:ext cx="7336320" cy="387819"/>
                </a:xfrm>
                <a:prstGeom prst="rect">
                  <a:avLst/>
                </a:prstGeom>
                <a:solidFill>
                  <a:schemeClr val="bg1"/>
                </a:solidFill>
                <a:ln w="14288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16200000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5" name="Rectangle 7">
                  <a:extLst>
                    <a:ext uri="{FF2B5EF4-FFF2-40B4-BE49-F238E27FC236}">
                      <a16:creationId xmlns:a16="http://schemas.microsoft.com/office/drawing/2014/main" id="{15F08790-E554-48BC-A58E-8D2C804727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807680" y="1385808"/>
                  <a:ext cx="7336320" cy="482154"/>
                </a:xfrm>
                <a:prstGeom prst="rect">
                  <a:avLst/>
                </a:prstGeom>
                <a:solidFill>
                  <a:schemeClr val="bg1"/>
                </a:solidFill>
                <a:ln w="14288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242" name="TextBox 128">
                <a:extLst>
                  <a:ext uri="{FF2B5EF4-FFF2-40B4-BE49-F238E27FC236}">
                    <a16:creationId xmlns:a16="http://schemas.microsoft.com/office/drawing/2014/main" id="{F7EA7EA2-A712-454C-B7CB-D196F3A40602}"/>
                  </a:ext>
                </a:extLst>
              </p:cNvPr>
              <p:cNvSpPr txBox="1"/>
              <p:nvPr/>
            </p:nvSpPr>
            <p:spPr>
              <a:xfrm>
                <a:off x="562228" y="1090111"/>
                <a:ext cx="340796" cy="1075331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accent4">
                        <a:lumMod val="50000"/>
                      </a:schemeClr>
                    </a:solidFill>
                    <a:latin typeface="Futura Md BT" panose="020B0602020204020303" pitchFamily="34" charset="0"/>
                  </a:rPr>
                  <a:t>5</a:t>
                </a:r>
              </a:p>
            </p:txBody>
          </p:sp>
          <p:sp>
            <p:nvSpPr>
              <p:cNvPr id="243" name="Rectangle 20">
                <a:extLst>
                  <a:ext uri="{FF2B5EF4-FFF2-40B4-BE49-F238E27FC236}">
                    <a16:creationId xmlns:a16="http://schemas.microsoft.com/office/drawing/2014/main" id="{65B4CC1A-8ADB-4352-BD01-DDD8262F1C3F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1678455" y="1299860"/>
                <a:ext cx="7591459" cy="7392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defTabSz="266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MX" sz="1500" b="1" dirty="0">
                    <a:ln/>
                    <a:solidFill>
                      <a:schemeClr val="tx2">
                        <a:lumMod val="50000"/>
                      </a:schemeClr>
                    </a:solidFill>
                    <a:latin typeface="Montserrat" pitchFamily="2" charset="0"/>
                    <a:cs typeface="Calibri" panose="020F0502020204030204" pitchFamily="34" charset="0"/>
                  </a:rPr>
                  <a:t>Fortalecer la atención y formación integral del estudiante y la cultura de paz</a:t>
                </a:r>
              </a:p>
            </p:txBody>
          </p:sp>
        </p:grpSp>
        <p:sp>
          <p:nvSpPr>
            <p:cNvPr id="253" name="TextBox 128">
              <a:extLst>
                <a:ext uri="{FF2B5EF4-FFF2-40B4-BE49-F238E27FC236}">
                  <a16:creationId xmlns:a16="http://schemas.microsoft.com/office/drawing/2014/main" id="{6A81CE84-3654-41CC-964F-B9F893F99D78}"/>
                </a:ext>
              </a:extLst>
            </p:cNvPr>
            <p:cNvSpPr txBox="1"/>
            <p:nvPr/>
          </p:nvSpPr>
          <p:spPr>
            <a:xfrm>
              <a:off x="616688" y="1061619"/>
              <a:ext cx="340796" cy="738664"/>
            </a:xfrm>
            <a:prstGeom prst="rect">
              <a:avLst/>
            </a:prstGeom>
            <a:noFill/>
            <a:ln w="6350">
              <a:noFill/>
              <a:prstDash val="dash"/>
            </a:ln>
            <a:effectLst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accent4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tura Md BT" panose="020B0602020204020303" pitchFamily="34" charset="0"/>
                </a:rPr>
                <a:t>1</a:t>
              </a:r>
            </a:p>
          </p:txBody>
        </p:sp>
        <p:grpSp>
          <p:nvGrpSpPr>
            <p:cNvPr id="254" name="Grupo 253">
              <a:extLst>
                <a:ext uri="{FF2B5EF4-FFF2-40B4-BE49-F238E27FC236}">
                  <a16:creationId xmlns:a16="http://schemas.microsoft.com/office/drawing/2014/main" id="{DCAE644C-2040-471C-882A-1C7760F4FE44}"/>
                </a:ext>
              </a:extLst>
            </p:cNvPr>
            <p:cNvGrpSpPr/>
            <p:nvPr/>
          </p:nvGrpSpPr>
          <p:grpSpPr>
            <a:xfrm>
              <a:off x="1456412" y="1885497"/>
              <a:ext cx="5255430" cy="520446"/>
              <a:chOff x="-62395" y="1231725"/>
              <a:chExt cx="9170247" cy="777047"/>
            </a:xfrm>
          </p:grpSpPr>
          <p:grpSp>
            <p:nvGrpSpPr>
              <p:cNvPr id="255" name="Group 2050">
                <a:extLst>
                  <a:ext uri="{FF2B5EF4-FFF2-40B4-BE49-F238E27FC236}">
                    <a16:creationId xmlns:a16="http://schemas.microsoft.com/office/drawing/2014/main" id="{6A2BBA56-4496-4DCC-82A6-17409D834CAA}"/>
                  </a:ext>
                </a:extLst>
              </p:cNvPr>
              <p:cNvGrpSpPr/>
              <p:nvPr/>
            </p:nvGrpSpPr>
            <p:grpSpPr>
              <a:xfrm>
                <a:off x="-36148" y="1231725"/>
                <a:ext cx="9144000" cy="777047"/>
                <a:chOff x="0" y="1104900"/>
                <a:chExt cx="9144000" cy="777047"/>
              </a:xfrm>
            </p:grpSpPr>
            <p:sp>
              <p:nvSpPr>
                <p:cNvPr id="257" name="Rectangle 7">
                  <a:extLst>
                    <a:ext uri="{FF2B5EF4-FFF2-40B4-BE49-F238E27FC236}">
                      <a16:creationId xmlns:a16="http://schemas.microsoft.com/office/drawing/2014/main" id="{01BA4E59-87B1-4CA4-982E-87620BCBD6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104900"/>
                  <a:ext cx="9144000" cy="396000"/>
                </a:xfrm>
                <a:prstGeom prst="rect">
                  <a:avLst/>
                </a:prstGeom>
                <a:solidFill>
                  <a:schemeClr val="bg1"/>
                </a:solidFill>
                <a:ln w="14288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16200000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8" name="Rectangle 7">
                  <a:extLst>
                    <a:ext uri="{FF2B5EF4-FFF2-40B4-BE49-F238E27FC236}">
                      <a16:creationId xmlns:a16="http://schemas.microsoft.com/office/drawing/2014/main" id="{D0DEF9F3-2F9E-4327-878F-005CDEB133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0" y="1385810"/>
                  <a:ext cx="9144000" cy="496137"/>
                </a:xfrm>
                <a:prstGeom prst="rect">
                  <a:avLst/>
                </a:prstGeom>
                <a:solidFill>
                  <a:schemeClr val="bg1"/>
                </a:solidFill>
                <a:ln w="14288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256" name="Rectangle 20">
                <a:extLst>
                  <a:ext uri="{FF2B5EF4-FFF2-40B4-BE49-F238E27FC236}">
                    <a16:creationId xmlns:a16="http://schemas.microsoft.com/office/drawing/2014/main" id="{797A1D00-9D74-4436-8CA9-D396BE4BFEE2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-62395" y="1386020"/>
                <a:ext cx="9100943" cy="4480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defTabSz="266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MX" sz="1500" b="1" dirty="0">
                    <a:ln/>
                    <a:solidFill>
                      <a:schemeClr val="tx2">
                        <a:lumMod val="50000"/>
                      </a:schemeClr>
                    </a:solidFill>
                    <a:latin typeface="Montserrat" pitchFamily="2" charset="0"/>
                    <a:cs typeface="Calibri" panose="020F0502020204030204" pitchFamily="34" charset="0"/>
                  </a:rPr>
                  <a:t>Potenciar la Innovación Educativa</a:t>
                </a:r>
              </a:p>
            </p:txBody>
          </p:sp>
        </p:grpSp>
        <p:grpSp>
          <p:nvGrpSpPr>
            <p:cNvPr id="259" name="Grupo 258">
              <a:extLst>
                <a:ext uri="{FF2B5EF4-FFF2-40B4-BE49-F238E27FC236}">
                  <a16:creationId xmlns:a16="http://schemas.microsoft.com/office/drawing/2014/main" id="{6CFFF96E-E1B4-406C-96DA-B836182B4AE3}"/>
                </a:ext>
              </a:extLst>
            </p:cNvPr>
            <p:cNvGrpSpPr/>
            <p:nvPr/>
          </p:nvGrpSpPr>
          <p:grpSpPr>
            <a:xfrm>
              <a:off x="6647914" y="1181050"/>
              <a:ext cx="2319264" cy="559509"/>
              <a:chOff x="563506" y="3909514"/>
              <a:chExt cx="7590510" cy="1240515"/>
            </a:xfrm>
          </p:grpSpPr>
          <p:sp>
            <p:nvSpPr>
              <p:cNvPr id="262" name="Google Shape;87;p8">
                <a:extLst>
                  <a:ext uri="{FF2B5EF4-FFF2-40B4-BE49-F238E27FC236}">
                    <a16:creationId xmlns:a16="http://schemas.microsoft.com/office/drawing/2014/main" id="{936F4A5B-871E-40A6-9FA0-30F10390B061}"/>
                  </a:ext>
                </a:extLst>
              </p:cNvPr>
              <p:cNvSpPr/>
              <p:nvPr/>
            </p:nvSpPr>
            <p:spPr>
              <a:xfrm rot="16200000" flipH="1">
                <a:off x="675555" y="4060280"/>
                <a:ext cx="977700" cy="1201798"/>
              </a:xfrm>
              <a:prstGeom prst="parallelogram">
                <a:avLst>
                  <a:gd name="adj" fmla="val 10943"/>
                </a:avLst>
              </a:prstGeom>
              <a:gradFill>
                <a:gsLst>
                  <a:gs pos="0">
                    <a:srgbClr val="549E39"/>
                  </a:gs>
                  <a:gs pos="29000">
                    <a:srgbClr val="8AB833"/>
                  </a:gs>
                  <a:gs pos="100000">
                    <a:srgbClr val="C0CF3A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61" name="CuadroTexto 260">
                <a:extLst>
                  <a:ext uri="{FF2B5EF4-FFF2-40B4-BE49-F238E27FC236}">
                    <a16:creationId xmlns:a16="http://schemas.microsoft.com/office/drawing/2014/main" id="{7A865ED4-120A-4271-AAE7-27BC51D40091}"/>
                  </a:ext>
                </a:extLst>
              </p:cNvPr>
              <p:cNvSpPr txBox="1"/>
              <p:nvPr/>
            </p:nvSpPr>
            <p:spPr>
              <a:xfrm>
                <a:off x="848160" y="3909514"/>
                <a:ext cx="7305856" cy="7506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 pitchFamily="2" charset="0"/>
                  </a:rPr>
                  <a:t>Pertinencia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itchFamily="2" charset="0"/>
                </a:endParaRPr>
              </a:p>
            </p:txBody>
          </p:sp>
        </p:grpSp>
        <p:grpSp>
          <p:nvGrpSpPr>
            <p:cNvPr id="266" name="Grupo 265">
              <a:extLst>
                <a:ext uri="{FF2B5EF4-FFF2-40B4-BE49-F238E27FC236}">
                  <a16:creationId xmlns:a16="http://schemas.microsoft.com/office/drawing/2014/main" id="{B7100026-AF18-4A79-9EE4-CCBB8A666F76}"/>
                </a:ext>
              </a:extLst>
            </p:cNvPr>
            <p:cNvGrpSpPr/>
            <p:nvPr/>
          </p:nvGrpSpPr>
          <p:grpSpPr>
            <a:xfrm>
              <a:off x="6643451" y="1855705"/>
              <a:ext cx="2319265" cy="559509"/>
              <a:chOff x="563504" y="3909514"/>
              <a:chExt cx="7590512" cy="1240514"/>
            </a:xfrm>
          </p:grpSpPr>
          <p:sp>
            <p:nvSpPr>
              <p:cNvPr id="269" name="Google Shape;87;p8">
                <a:extLst>
                  <a:ext uri="{FF2B5EF4-FFF2-40B4-BE49-F238E27FC236}">
                    <a16:creationId xmlns:a16="http://schemas.microsoft.com/office/drawing/2014/main" id="{F26DBC25-4400-47C5-B76A-2A2A553EAC01}"/>
                  </a:ext>
                </a:extLst>
              </p:cNvPr>
              <p:cNvSpPr/>
              <p:nvPr/>
            </p:nvSpPr>
            <p:spPr>
              <a:xfrm rot="16200000" flipH="1">
                <a:off x="675555" y="4060277"/>
                <a:ext cx="977700" cy="1201802"/>
              </a:xfrm>
              <a:prstGeom prst="parallelogram">
                <a:avLst>
                  <a:gd name="adj" fmla="val 10943"/>
                </a:avLst>
              </a:prstGeom>
              <a:gradFill>
                <a:gsLst>
                  <a:gs pos="0">
                    <a:srgbClr val="549E39"/>
                  </a:gs>
                  <a:gs pos="29000">
                    <a:srgbClr val="8AB833"/>
                  </a:gs>
                  <a:gs pos="100000">
                    <a:srgbClr val="C0CF3A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68" name="CuadroTexto 267">
                <a:extLst>
                  <a:ext uri="{FF2B5EF4-FFF2-40B4-BE49-F238E27FC236}">
                    <a16:creationId xmlns:a16="http://schemas.microsoft.com/office/drawing/2014/main" id="{A8C3A82B-176F-4E6F-8273-BC4A44D90548}"/>
                  </a:ext>
                </a:extLst>
              </p:cNvPr>
              <p:cNvSpPr txBox="1"/>
              <p:nvPr/>
            </p:nvSpPr>
            <p:spPr>
              <a:xfrm>
                <a:off x="848160" y="3909514"/>
                <a:ext cx="7305856" cy="68238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 pitchFamily="2" charset="0"/>
                  </a:rPr>
                  <a:t>Innovación</a:t>
                </a:r>
                <a:r>
                  <a:rPr kumimoji="0" lang="es-MX" sz="1400" b="1" i="0" u="none" strike="noStrike" kern="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 pitchFamily="2" charset="0"/>
                  </a:rPr>
                  <a:t> Educativa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itchFamily="2" charset="0"/>
                </a:endParaRPr>
              </a:p>
            </p:txBody>
          </p:sp>
        </p:grpSp>
        <p:grpSp>
          <p:nvGrpSpPr>
            <p:cNvPr id="273" name="Grupo 272">
              <a:extLst>
                <a:ext uri="{FF2B5EF4-FFF2-40B4-BE49-F238E27FC236}">
                  <a16:creationId xmlns:a16="http://schemas.microsoft.com/office/drawing/2014/main" id="{1D613F02-8332-4ECC-94C8-9E92658B7FEB}"/>
                </a:ext>
              </a:extLst>
            </p:cNvPr>
            <p:cNvGrpSpPr/>
            <p:nvPr/>
          </p:nvGrpSpPr>
          <p:grpSpPr>
            <a:xfrm>
              <a:off x="6643620" y="2521812"/>
              <a:ext cx="2363684" cy="1010280"/>
              <a:chOff x="6692341" y="2099134"/>
              <a:chExt cx="2363684" cy="1010280"/>
            </a:xfrm>
          </p:grpSpPr>
          <p:sp>
            <p:nvSpPr>
              <p:cNvPr id="274" name="Google Shape;87;p8">
                <a:extLst>
                  <a:ext uri="{FF2B5EF4-FFF2-40B4-BE49-F238E27FC236}">
                    <a16:creationId xmlns:a16="http://schemas.microsoft.com/office/drawing/2014/main" id="{4B5EFA4F-EB5D-4EBA-8669-98B6BC259AC5}"/>
                  </a:ext>
                </a:extLst>
              </p:cNvPr>
              <p:cNvSpPr/>
              <p:nvPr/>
            </p:nvSpPr>
            <p:spPr>
              <a:xfrm rot="16200000" flipH="1">
                <a:off x="6625015" y="2674881"/>
                <a:ext cx="501859" cy="367207"/>
              </a:xfrm>
              <a:prstGeom prst="parallelogram">
                <a:avLst>
                  <a:gd name="adj" fmla="val 10943"/>
                </a:avLst>
              </a:prstGeom>
              <a:gradFill>
                <a:gsLst>
                  <a:gs pos="0">
                    <a:srgbClr val="549E39"/>
                  </a:gs>
                  <a:gs pos="29000">
                    <a:srgbClr val="8AB833"/>
                  </a:gs>
                  <a:gs pos="100000">
                    <a:srgbClr val="C0CF3A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78" name="Google Shape;91;p8">
                <a:extLst>
                  <a:ext uri="{FF2B5EF4-FFF2-40B4-BE49-F238E27FC236}">
                    <a16:creationId xmlns:a16="http://schemas.microsoft.com/office/drawing/2014/main" id="{184FE09B-1753-40F2-965D-2432A875D65B}"/>
                  </a:ext>
                </a:extLst>
              </p:cNvPr>
              <p:cNvSpPr/>
              <p:nvPr/>
            </p:nvSpPr>
            <p:spPr>
              <a:xfrm rot="10800000">
                <a:off x="8957456" y="2119310"/>
                <a:ext cx="69317" cy="541264"/>
              </a:xfrm>
              <a:prstGeom prst="triangle">
                <a:avLst>
                  <a:gd name="adj" fmla="val 100000"/>
                </a:avLst>
              </a:prstGeom>
              <a:gradFill>
                <a:gsLst>
                  <a:gs pos="0">
                    <a:srgbClr val="549E39"/>
                  </a:gs>
                  <a:gs pos="100000">
                    <a:srgbClr val="8AB833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76" name="CuadroTexto 275">
                <a:extLst>
                  <a:ext uri="{FF2B5EF4-FFF2-40B4-BE49-F238E27FC236}">
                    <a16:creationId xmlns:a16="http://schemas.microsoft.com/office/drawing/2014/main" id="{F9ED9CCD-54D8-4F66-A1D1-9CC4AF2A4C09}"/>
                  </a:ext>
                </a:extLst>
              </p:cNvPr>
              <p:cNvSpPr txBox="1"/>
              <p:nvPr/>
            </p:nvSpPr>
            <p:spPr>
              <a:xfrm>
                <a:off x="6779092" y="2099134"/>
                <a:ext cx="2276933" cy="83099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es-MX" sz="1200" b="1" kern="0" dirty="0">
                    <a:solidFill>
                      <a:prstClr val="white"/>
                    </a:solidFill>
                    <a:latin typeface="Montserrat" pitchFamily="2" charset="0"/>
                  </a:rPr>
                  <a:t>▻ Capacidad</a:t>
                </a:r>
                <a:r>
                  <a:rPr kumimoji="0" lang="es-MX" sz="1200" b="1" i="0" u="none" strike="noStrike" kern="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 pitchFamily="2" charset="0"/>
                  </a:rPr>
                  <a:t> Académica</a:t>
                </a:r>
              </a:p>
              <a:p>
                <a:pPr lvl="0" algn="ctr">
                  <a:defRPr/>
                </a:pPr>
                <a:r>
                  <a:rPr lang="es-MX" sz="1200" b="1" kern="0" dirty="0">
                    <a:solidFill>
                      <a:prstClr val="white"/>
                    </a:solidFill>
                    <a:latin typeface="Montserrat" pitchFamily="2" charset="0"/>
                  </a:rPr>
                  <a:t>▻ </a:t>
                </a:r>
                <a:r>
                  <a:rPr lang="es-MX" sz="1200" b="1" kern="0" baseline="0" dirty="0">
                    <a:solidFill>
                      <a:prstClr val="white"/>
                    </a:solidFill>
                    <a:latin typeface="Montserrat" pitchFamily="2" charset="0"/>
                  </a:rPr>
                  <a:t>Competitividad</a:t>
                </a:r>
                <a:r>
                  <a:rPr lang="es-MX" sz="1200" b="1" kern="0" dirty="0">
                    <a:solidFill>
                      <a:prstClr val="white"/>
                    </a:solidFill>
                    <a:latin typeface="Montserrat" pitchFamily="2" charset="0"/>
                  </a:rPr>
                  <a:t> Académica</a:t>
                </a:r>
              </a:p>
              <a:p>
                <a:pPr algn="ctr">
                  <a:defRPr/>
                </a:pPr>
                <a:r>
                  <a:rPr lang="es-MX" sz="1200" b="1" kern="0" dirty="0">
                    <a:solidFill>
                      <a:prstClr val="white"/>
                    </a:solidFill>
                    <a:latin typeface="Montserrat" pitchFamily="2" charset="0"/>
                  </a:rPr>
                  <a:t>▻ Investigación</a:t>
                </a:r>
                <a:endParaRPr lang="en-US" sz="1200" kern="0" dirty="0">
                  <a:solidFill>
                    <a:prstClr val="black"/>
                  </a:solidFill>
                  <a:latin typeface="Montserrat" pitchFamily="2" charset="0"/>
                </a:endParaRPr>
              </a:p>
            </p:txBody>
          </p:sp>
        </p:grpSp>
        <p:grpSp>
          <p:nvGrpSpPr>
            <p:cNvPr id="279" name="Grupo 278">
              <a:extLst>
                <a:ext uri="{FF2B5EF4-FFF2-40B4-BE49-F238E27FC236}">
                  <a16:creationId xmlns:a16="http://schemas.microsoft.com/office/drawing/2014/main" id="{662DEF73-265A-443D-A159-F49D051B5CA7}"/>
                </a:ext>
              </a:extLst>
            </p:cNvPr>
            <p:cNvGrpSpPr/>
            <p:nvPr/>
          </p:nvGrpSpPr>
          <p:grpSpPr>
            <a:xfrm>
              <a:off x="6643451" y="3671859"/>
              <a:ext cx="2320526" cy="583386"/>
              <a:chOff x="563504" y="3856575"/>
              <a:chExt cx="7594638" cy="1293453"/>
            </a:xfrm>
          </p:grpSpPr>
          <p:grpSp>
            <p:nvGrpSpPr>
              <p:cNvPr id="280" name="Grupo 279">
                <a:extLst>
                  <a:ext uri="{FF2B5EF4-FFF2-40B4-BE49-F238E27FC236}">
                    <a16:creationId xmlns:a16="http://schemas.microsoft.com/office/drawing/2014/main" id="{DEBF8DB6-78F4-457B-B259-730DFFE76B3A}"/>
                  </a:ext>
                </a:extLst>
              </p:cNvPr>
              <p:cNvGrpSpPr/>
              <p:nvPr/>
            </p:nvGrpSpPr>
            <p:grpSpPr>
              <a:xfrm>
                <a:off x="563504" y="3856575"/>
                <a:ext cx="7594638" cy="1293453"/>
                <a:chOff x="0" y="277661"/>
                <a:chExt cx="7594638" cy="1293453"/>
              </a:xfrm>
            </p:grpSpPr>
            <p:sp>
              <p:nvSpPr>
                <p:cNvPr id="282" name="Google Shape;87;p8">
                  <a:extLst>
                    <a:ext uri="{FF2B5EF4-FFF2-40B4-BE49-F238E27FC236}">
                      <a16:creationId xmlns:a16="http://schemas.microsoft.com/office/drawing/2014/main" id="{91B90386-1490-4223-9CAB-13D7A0858B8B}"/>
                    </a:ext>
                  </a:extLst>
                </p:cNvPr>
                <p:cNvSpPr/>
                <p:nvPr/>
              </p:nvSpPr>
              <p:spPr>
                <a:xfrm rot="-5400000" flipH="1">
                  <a:off x="112050" y="481364"/>
                  <a:ext cx="977700" cy="1201800"/>
                </a:xfrm>
                <a:prstGeom prst="parallelogram">
                  <a:avLst>
                    <a:gd name="adj" fmla="val 10943"/>
                  </a:avLst>
                </a:prstGeom>
                <a:gradFill>
                  <a:gsLst>
                    <a:gs pos="0">
                      <a:srgbClr val="549E39"/>
                    </a:gs>
                    <a:gs pos="29000">
                      <a:srgbClr val="8AB833"/>
                    </a:gs>
                    <a:gs pos="100000">
                      <a:srgbClr val="C0CF3A"/>
                    </a:gs>
                  </a:gsLst>
                  <a:lin ang="54007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284" name="Google Shape;90;p8">
                  <a:extLst>
                    <a:ext uri="{FF2B5EF4-FFF2-40B4-BE49-F238E27FC236}">
                      <a16:creationId xmlns:a16="http://schemas.microsoft.com/office/drawing/2014/main" id="{DB6EA4E9-B1DE-4DF6-B460-4C71EEF26055}"/>
                    </a:ext>
                  </a:extLst>
                </p:cNvPr>
                <p:cNvSpPr/>
                <p:nvPr/>
              </p:nvSpPr>
              <p:spPr>
                <a:xfrm rot="10800000" flipH="1">
                  <a:off x="284659" y="277661"/>
                  <a:ext cx="7309979" cy="89590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  <p:sp>
            <p:nvSpPr>
              <p:cNvPr id="281" name="CuadroTexto 280">
                <a:extLst>
                  <a:ext uri="{FF2B5EF4-FFF2-40B4-BE49-F238E27FC236}">
                    <a16:creationId xmlns:a16="http://schemas.microsoft.com/office/drawing/2014/main" id="{69744894-2C94-4843-9702-E80BC4493196}"/>
                  </a:ext>
                </a:extLst>
              </p:cNvPr>
              <p:cNvSpPr txBox="1"/>
              <p:nvPr/>
            </p:nvSpPr>
            <p:spPr>
              <a:xfrm>
                <a:off x="848160" y="3953054"/>
                <a:ext cx="7305856" cy="7506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 pitchFamily="2" charset="0"/>
                  </a:rPr>
                  <a:t>Vinculación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itchFamily="2" charset="0"/>
                </a:endParaRPr>
              </a:p>
            </p:txBody>
          </p:sp>
        </p:grpSp>
        <p:grpSp>
          <p:nvGrpSpPr>
            <p:cNvPr id="286" name="Grupo 285">
              <a:extLst>
                <a:ext uri="{FF2B5EF4-FFF2-40B4-BE49-F238E27FC236}">
                  <a16:creationId xmlns:a16="http://schemas.microsoft.com/office/drawing/2014/main" id="{5F32A976-334E-462B-A9C4-22780DE4E1C2}"/>
                </a:ext>
              </a:extLst>
            </p:cNvPr>
            <p:cNvGrpSpPr/>
            <p:nvPr/>
          </p:nvGrpSpPr>
          <p:grpSpPr>
            <a:xfrm>
              <a:off x="6643452" y="4404603"/>
              <a:ext cx="2320524" cy="680581"/>
              <a:chOff x="563508" y="3729666"/>
              <a:chExt cx="7594634" cy="1268418"/>
            </a:xfrm>
          </p:grpSpPr>
          <p:grpSp>
            <p:nvGrpSpPr>
              <p:cNvPr id="287" name="Grupo 286">
                <a:extLst>
                  <a:ext uri="{FF2B5EF4-FFF2-40B4-BE49-F238E27FC236}">
                    <a16:creationId xmlns:a16="http://schemas.microsoft.com/office/drawing/2014/main" id="{9F1D19FE-7530-428F-AA57-0954DC1704F2}"/>
                  </a:ext>
                </a:extLst>
              </p:cNvPr>
              <p:cNvGrpSpPr/>
              <p:nvPr/>
            </p:nvGrpSpPr>
            <p:grpSpPr>
              <a:xfrm>
                <a:off x="563508" y="3856575"/>
                <a:ext cx="7594634" cy="1141509"/>
                <a:chOff x="4" y="277661"/>
                <a:chExt cx="7594634" cy="1141509"/>
              </a:xfrm>
            </p:grpSpPr>
            <p:sp>
              <p:nvSpPr>
                <p:cNvPr id="289" name="Google Shape;87;p8">
                  <a:extLst>
                    <a:ext uri="{FF2B5EF4-FFF2-40B4-BE49-F238E27FC236}">
                      <a16:creationId xmlns:a16="http://schemas.microsoft.com/office/drawing/2014/main" id="{7E7355CB-A388-4437-8294-9EB0D30BA038}"/>
                    </a:ext>
                  </a:extLst>
                </p:cNvPr>
                <p:cNvSpPr/>
                <p:nvPr/>
              </p:nvSpPr>
              <p:spPr>
                <a:xfrm rot="16200000" flipH="1">
                  <a:off x="188026" y="405392"/>
                  <a:ext cx="825756" cy="1201799"/>
                </a:xfrm>
                <a:prstGeom prst="parallelogram">
                  <a:avLst>
                    <a:gd name="adj" fmla="val 10943"/>
                  </a:avLst>
                </a:prstGeom>
                <a:gradFill>
                  <a:gsLst>
                    <a:gs pos="0">
                      <a:srgbClr val="549E39"/>
                    </a:gs>
                    <a:gs pos="29000">
                      <a:srgbClr val="8AB833"/>
                    </a:gs>
                    <a:gs pos="100000">
                      <a:srgbClr val="C0CF3A"/>
                    </a:gs>
                  </a:gsLst>
                  <a:lin ang="54007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291" name="Google Shape;90;p8">
                  <a:extLst>
                    <a:ext uri="{FF2B5EF4-FFF2-40B4-BE49-F238E27FC236}">
                      <a16:creationId xmlns:a16="http://schemas.microsoft.com/office/drawing/2014/main" id="{4EEBA8A5-47B6-4ACA-B263-73892E40FD1A}"/>
                    </a:ext>
                  </a:extLst>
                </p:cNvPr>
                <p:cNvSpPr/>
                <p:nvPr/>
              </p:nvSpPr>
              <p:spPr>
                <a:xfrm rot="10800000" flipH="1">
                  <a:off x="284660" y="277661"/>
                  <a:ext cx="7309978" cy="895903"/>
                </a:xfrm>
                <a:prstGeom prst="rect">
                  <a:avLst/>
                </a:prstGeom>
                <a:gradFill>
                  <a:gsLst>
                    <a:gs pos="0">
                      <a:srgbClr val="549E39"/>
                    </a:gs>
                    <a:gs pos="100000">
                      <a:srgbClr val="8AB833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  <p:sp>
            <p:nvSpPr>
              <p:cNvPr id="288" name="CuadroTexto 287">
                <a:extLst>
                  <a:ext uri="{FF2B5EF4-FFF2-40B4-BE49-F238E27FC236}">
                    <a16:creationId xmlns:a16="http://schemas.microsoft.com/office/drawing/2014/main" id="{5A2939B3-E964-414A-A342-A9B013E4418F}"/>
                  </a:ext>
                </a:extLst>
              </p:cNvPr>
              <p:cNvSpPr txBox="1"/>
              <p:nvPr/>
            </p:nvSpPr>
            <p:spPr>
              <a:xfrm>
                <a:off x="802754" y="3729666"/>
                <a:ext cx="7351265" cy="975140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 pitchFamily="2" charset="0"/>
                  </a:rPr>
                  <a:t>Atención y Formación</a:t>
                </a:r>
                <a:r>
                  <a:rPr kumimoji="0" lang="es-MX" sz="1400" b="1" i="0" u="none" strike="noStrike" kern="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 pitchFamily="2" charset="0"/>
                  </a:rPr>
                  <a:t> Integral del Estudiante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itchFamily="2" charset="0"/>
                </a:endParaRPr>
              </a:p>
            </p:txBody>
          </p:sp>
        </p:grpSp>
        <p:grpSp>
          <p:nvGrpSpPr>
            <p:cNvPr id="293" name="Grupo 292">
              <a:extLst>
                <a:ext uri="{FF2B5EF4-FFF2-40B4-BE49-F238E27FC236}">
                  <a16:creationId xmlns:a16="http://schemas.microsoft.com/office/drawing/2014/main" id="{366AA796-BCE2-4662-A121-1EDFD110C84B}"/>
                </a:ext>
              </a:extLst>
            </p:cNvPr>
            <p:cNvGrpSpPr/>
            <p:nvPr/>
          </p:nvGrpSpPr>
          <p:grpSpPr>
            <a:xfrm>
              <a:off x="6598917" y="5309937"/>
              <a:ext cx="2320524" cy="639343"/>
              <a:chOff x="563508" y="3806522"/>
              <a:chExt cx="7594634" cy="1191562"/>
            </a:xfrm>
          </p:grpSpPr>
          <p:grpSp>
            <p:nvGrpSpPr>
              <p:cNvPr id="294" name="Grupo 293">
                <a:extLst>
                  <a:ext uri="{FF2B5EF4-FFF2-40B4-BE49-F238E27FC236}">
                    <a16:creationId xmlns:a16="http://schemas.microsoft.com/office/drawing/2014/main" id="{681996EC-1151-491C-AD91-689A3BB2019A}"/>
                  </a:ext>
                </a:extLst>
              </p:cNvPr>
              <p:cNvGrpSpPr/>
              <p:nvPr/>
            </p:nvGrpSpPr>
            <p:grpSpPr>
              <a:xfrm>
                <a:off x="563508" y="3856575"/>
                <a:ext cx="7594634" cy="1141509"/>
                <a:chOff x="4" y="277661"/>
                <a:chExt cx="7594634" cy="1141509"/>
              </a:xfrm>
            </p:grpSpPr>
            <p:sp>
              <p:nvSpPr>
                <p:cNvPr id="296" name="Google Shape;87;p8">
                  <a:extLst>
                    <a:ext uri="{FF2B5EF4-FFF2-40B4-BE49-F238E27FC236}">
                      <a16:creationId xmlns:a16="http://schemas.microsoft.com/office/drawing/2014/main" id="{DE16EFC5-CE67-42C1-AF5F-48D730C455AC}"/>
                    </a:ext>
                  </a:extLst>
                </p:cNvPr>
                <p:cNvSpPr/>
                <p:nvPr/>
              </p:nvSpPr>
              <p:spPr>
                <a:xfrm rot="16200000" flipH="1">
                  <a:off x="188026" y="405392"/>
                  <a:ext cx="825756" cy="1201799"/>
                </a:xfrm>
                <a:prstGeom prst="parallelogram">
                  <a:avLst>
                    <a:gd name="adj" fmla="val 10943"/>
                  </a:avLst>
                </a:prstGeom>
                <a:gradFill>
                  <a:gsLst>
                    <a:gs pos="0">
                      <a:srgbClr val="549E39"/>
                    </a:gs>
                    <a:gs pos="29000">
                      <a:srgbClr val="8AB833"/>
                    </a:gs>
                    <a:gs pos="100000">
                      <a:srgbClr val="C0CF3A"/>
                    </a:gs>
                  </a:gsLst>
                  <a:lin ang="54007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298" name="Google Shape;90;p8">
                  <a:extLst>
                    <a:ext uri="{FF2B5EF4-FFF2-40B4-BE49-F238E27FC236}">
                      <a16:creationId xmlns:a16="http://schemas.microsoft.com/office/drawing/2014/main" id="{9C924709-F7A8-41E7-905D-03AE4E430B18}"/>
                    </a:ext>
                  </a:extLst>
                </p:cNvPr>
                <p:cNvSpPr/>
                <p:nvPr/>
              </p:nvSpPr>
              <p:spPr>
                <a:xfrm rot="10800000" flipH="1">
                  <a:off x="284660" y="277661"/>
                  <a:ext cx="7309978" cy="895903"/>
                </a:xfrm>
                <a:prstGeom prst="rect">
                  <a:avLst/>
                </a:prstGeom>
                <a:gradFill>
                  <a:gsLst>
                    <a:gs pos="0">
                      <a:srgbClr val="549E39"/>
                    </a:gs>
                    <a:gs pos="100000">
                      <a:srgbClr val="8AB833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  <p:sp>
            <p:nvSpPr>
              <p:cNvPr id="295" name="CuadroTexto 294">
                <a:extLst>
                  <a:ext uri="{FF2B5EF4-FFF2-40B4-BE49-F238E27FC236}">
                    <a16:creationId xmlns:a16="http://schemas.microsoft.com/office/drawing/2014/main" id="{7B0CA201-97E3-4A53-9C4F-0543BEC4CF83}"/>
                  </a:ext>
                </a:extLst>
              </p:cNvPr>
              <p:cNvSpPr txBox="1"/>
              <p:nvPr/>
            </p:nvSpPr>
            <p:spPr>
              <a:xfrm>
                <a:off x="848157" y="3806522"/>
                <a:ext cx="7305855" cy="975140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 pitchFamily="2" charset="0"/>
                  </a:rPr>
                  <a:t>Gestión</a:t>
                </a:r>
                <a:r>
                  <a:rPr kumimoji="0" lang="es-MX" sz="1400" b="1" i="0" u="none" strike="noStrike" kern="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 pitchFamily="2" charset="0"/>
                  </a:rPr>
                  <a:t> y Evaluación Institucional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itchFamily="2" charset="0"/>
                </a:endParaRPr>
              </a:p>
            </p:txBody>
          </p:sp>
        </p:grp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133AF02A-D2E9-469D-867F-27DAB7D52594}"/>
              </a:ext>
            </a:extLst>
          </p:cNvPr>
          <p:cNvGrpSpPr/>
          <p:nvPr/>
        </p:nvGrpSpPr>
        <p:grpSpPr>
          <a:xfrm>
            <a:off x="-36512" y="6247243"/>
            <a:ext cx="9135244" cy="422117"/>
            <a:chOff x="44992" y="6219274"/>
            <a:chExt cx="9135244" cy="422117"/>
          </a:xfrm>
        </p:grpSpPr>
        <p:grpSp>
          <p:nvGrpSpPr>
            <p:cNvPr id="151" name="Google Shape;89;p8"/>
            <p:cNvGrpSpPr/>
            <p:nvPr/>
          </p:nvGrpSpPr>
          <p:grpSpPr>
            <a:xfrm>
              <a:off x="251735" y="6237312"/>
              <a:ext cx="8892264" cy="404079"/>
              <a:chOff x="0" y="266574"/>
              <a:chExt cx="6046490" cy="1687198"/>
            </a:xfrm>
            <a:solidFill>
              <a:schemeClr val="accent4">
                <a:lumMod val="5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</p:grpSpPr>
          <p:sp>
            <p:nvSpPr>
              <p:cNvPr id="152" name="Google Shape;90;p8"/>
              <p:cNvSpPr/>
              <p:nvPr/>
            </p:nvSpPr>
            <p:spPr>
              <a:xfrm rot="10800000" flipH="1">
                <a:off x="0" y="266574"/>
                <a:ext cx="5867700" cy="168719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94" name="Google Shape;91;p8"/>
              <p:cNvSpPr/>
              <p:nvPr/>
            </p:nvSpPr>
            <p:spPr>
              <a:xfrm rot="10800000">
                <a:off x="5864390" y="266658"/>
                <a:ext cx="182100" cy="1684500"/>
              </a:xfrm>
              <a:prstGeom prst="triangle">
                <a:avLst>
                  <a:gd name="adj" fmla="val 100000"/>
                </a:avLst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199" name="Recortar rectángulo de esquina sencilla 198"/>
            <p:cNvSpPr/>
            <p:nvPr/>
          </p:nvSpPr>
          <p:spPr>
            <a:xfrm>
              <a:off x="44992" y="6219274"/>
              <a:ext cx="9135244" cy="345727"/>
            </a:xfrm>
            <a:prstGeom prst="snip1Rect">
              <a:avLst>
                <a:gd name="adj" fmla="val 31159"/>
              </a:avLst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600" b="1" dirty="0">
                  <a:solidFill>
                    <a:schemeClr val="bg1"/>
                  </a:solidFill>
                  <a:latin typeface="Montserrat" pitchFamily="2" charset="0"/>
                  <a:sym typeface="Wingdings" panose="05000000000000000000" pitchFamily="2" charset="2"/>
                </a:rPr>
                <a:t>Ejes Transversales</a:t>
              </a:r>
              <a:r>
                <a:rPr lang="es-MX" sz="1400" dirty="0">
                  <a:solidFill>
                    <a:schemeClr val="bg1"/>
                  </a:solidFill>
                  <a:latin typeface="Montserrat" pitchFamily="2" charset="0"/>
                  <a:sym typeface="Wingdings" panose="05000000000000000000" pitchFamily="2" charset="2"/>
                </a:rPr>
                <a:t>: </a:t>
              </a:r>
              <a:r>
                <a:rPr lang="es-MX" sz="1400" b="1" dirty="0">
                  <a:solidFill>
                    <a:srgbClr val="FF66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rPr>
                <a:t>▻</a:t>
              </a:r>
              <a:r>
                <a:rPr lang="es-MX" sz="1400" dirty="0">
                  <a:solidFill>
                    <a:schemeClr val="bg1"/>
                  </a:solidFill>
                  <a:latin typeface="Montserrat" pitchFamily="2" charset="0"/>
                  <a:sym typeface="Wingdings" panose="05000000000000000000" pitchFamily="2" charset="2"/>
                </a:rPr>
                <a:t> </a:t>
              </a:r>
              <a:r>
                <a:rPr lang="es-MX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itchFamily="2" charset="0"/>
                </a:rPr>
                <a:t>Equidad</a:t>
              </a:r>
              <a:r>
                <a:rPr lang="es-MX" sz="1400" b="1" dirty="0">
                  <a:solidFill>
                    <a:schemeClr val="bg1"/>
                  </a:solidFill>
                  <a:latin typeface="Montserrat" pitchFamily="2" charset="0"/>
                </a:rPr>
                <a:t> </a:t>
              </a:r>
              <a:r>
                <a:rPr lang="es-MX" sz="1400" b="1" dirty="0">
                  <a:solidFill>
                    <a:srgbClr val="FF66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rPr>
                <a:t>▻</a:t>
              </a:r>
              <a:r>
                <a:rPr lang="es-MX" sz="1400" b="1" dirty="0">
                  <a:solidFill>
                    <a:schemeClr val="bg1"/>
                  </a:solidFill>
                  <a:latin typeface="Montserrat" pitchFamily="2" charset="0"/>
                  <a:sym typeface="Wingdings" panose="05000000000000000000" pitchFamily="2" charset="2"/>
                </a:rPr>
                <a:t> </a:t>
              </a:r>
              <a:r>
                <a:rPr lang="es-MX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itchFamily="2" charset="0"/>
                  <a:sym typeface="Wingdings" panose="05000000000000000000" pitchFamily="2" charset="2"/>
                </a:rPr>
                <a:t>Calidad</a:t>
              </a:r>
              <a:r>
                <a:rPr lang="es-MX" sz="1400" b="1" dirty="0">
                  <a:solidFill>
                    <a:schemeClr val="bg1"/>
                  </a:solidFill>
                  <a:latin typeface="Montserrat" pitchFamily="2" charset="0"/>
                  <a:sym typeface="Wingdings" panose="05000000000000000000" pitchFamily="2" charset="2"/>
                </a:rPr>
                <a:t> </a:t>
              </a:r>
              <a:r>
                <a:rPr lang="es-MX" sz="1400" b="1" dirty="0">
                  <a:solidFill>
                    <a:srgbClr val="FF66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rPr>
                <a:t>▻</a:t>
              </a:r>
              <a:r>
                <a:rPr lang="es-MX" sz="1400" b="1" dirty="0">
                  <a:solidFill>
                    <a:schemeClr val="bg1"/>
                  </a:solidFill>
                  <a:latin typeface="Montserrat" pitchFamily="2" charset="0"/>
                  <a:sym typeface="Wingdings" panose="05000000000000000000" pitchFamily="2" charset="2"/>
                </a:rPr>
                <a:t> </a:t>
              </a:r>
              <a:r>
                <a:rPr lang="es-MX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itchFamily="2" charset="0"/>
                  <a:sym typeface="Wingdings" panose="05000000000000000000" pitchFamily="2" charset="2"/>
                </a:rPr>
                <a:t>Innovación</a:t>
              </a:r>
              <a:r>
                <a:rPr lang="es-MX" sz="1400" b="1" dirty="0">
                  <a:solidFill>
                    <a:schemeClr val="bg1"/>
                  </a:solidFill>
                  <a:latin typeface="Montserrat" pitchFamily="2" charset="0"/>
                  <a:sym typeface="Wingdings" panose="05000000000000000000" pitchFamily="2" charset="2"/>
                </a:rPr>
                <a:t> </a:t>
              </a:r>
              <a:r>
                <a:rPr lang="es-MX" sz="1400" b="1" dirty="0">
                  <a:solidFill>
                    <a:srgbClr val="FF66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rPr>
                <a:t>▻</a:t>
              </a:r>
              <a:r>
                <a:rPr lang="es-MX" sz="1400" b="1" dirty="0">
                  <a:solidFill>
                    <a:schemeClr val="bg1"/>
                  </a:solidFill>
                  <a:latin typeface="Montserrat" pitchFamily="2" charset="0"/>
                  <a:sym typeface="Wingdings" panose="05000000000000000000" pitchFamily="2" charset="2"/>
                </a:rPr>
                <a:t> </a:t>
              </a:r>
              <a:r>
                <a:rPr lang="es-MX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itchFamily="2" charset="0"/>
                  <a:sym typeface="Wingdings" panose="05000000000000000000" pitchFamily="2" charset="2"/>
                </a:rPr>
                <a:t>Rendición de Cuentas </a:t>
              </a:r>
              <a:r>
                <a:rPr lang="es-MX" sz="1400" b="1" dirty="0">
                  <a:solidFill>
                    <a:srgbClr val="FF66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rPr>
                <a:t>▻</a:t>
              </a:r>
              <a:r>
                <a:rPr lang="es-MX" sz="1400" b="1" dirty="0">
                  <a:solidFill>
                    <a:schemeClr val="bg1"/>
                  </a:solidFill>
                  <a:latin typeface="Montserrat" pitchFamily="2" charset="0"/>
                  <a:sym typeface="Wingdings" panose="05000000000000000000" pitchFamily="2" charset="2"/>
                </a:rPr>
                <a:t> </a:t>
              </a:r>
              <a:r>
                <a:rPr lang="es-MX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itchFamily="2" charset="0"/>
                  <a:sym typeface="Wingdings" panose="05000000000000000000" pitchFamily="2" charset="2"/>
                </a:rPr>
                <a:t>Valores   </a:t>
              </a:r>
              <a:endParaRPr lang="es-MX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2" charset="0"/>
              </a:endParaRPr>
            </a:p>
          </p:txBody>
        </p:sp>
      </p:grpSp>
      <p:sp>
        <p:nvSpPr>
          <p:cNvPr id="85" name="CuadroTexto 84"/>
          <p:cNvSpPr txBox="1"/>
          <p:nvPr/>
        </p:nvSpPr>
        <p:spPr>
          <a:xfrm>
            <a:off x="170230" y="6806"/>
            <a:ext cx="6956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58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▻</a:t>
            </a:r>
            <a:r>
              <a:rPr lang="es-ES" sz="2400" dirty="0">
                <a:solidFill>
                  <a:srgbClr val="005800"/>
                </a:solidFill>
                <a:latin typeface="Literata" pitchFamily="2" charset="0"/>
              </a:rPr>
              <a:t>Marco Estratégico Institucional</a:t>
            </a:r>
            <a:endParaRPr lang="en-US" sz="2400" dirty="0">
              <a:solidFill>
                <a:srgbClr val="005800"/>
              </a:solidFill>
              <a:latin typeface="Literata" pitchFamily="2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0" y="930206"/>
            <a:ext cx="6711842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Literata" pitchFamily="2" charset="0"/>
              </a:rPr>
              <a:t>Objetivos Estratégicos </a:t>
            </a:r>
            <a:endParaRPr lang="en-US" sz="1600" dirty="0">
              <a:latin typeface="Literata" pitchFamily="2" charset="0"/>
            </a:endParaRPr>
          </a:p>
        </p:txBody>
      </p:sp>
      <p:sp>
        <p:nvSpPr>
          <p:cNvPr id="87" name="CuadroTexto 86"/>
          <p:cNvSpPr txBox="1"/>
          <p:nvPr/>
        </p:nvSpPr>
        <p:spPr>
          <a:xfrm>
            <a:off x="6691349" y="925456"/>
            <a:ext cx="2443895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Literata" pitchFamily="2" charset="0"/>
              </a:rPr>
              <a:t>Ejes Estratégicos </a:t>
            </a:r>
            <a:endParaRPr lang="en-US" sz="1600" dirty="0">
              <a:latin typeface="Literat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6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upo 134"/>
          <p:cNvGrpSpPr/>
          <p:nvPr/>
        </p:nvGrpSpPr>
        <p:grpSpPr>
          <a:xfrm>
            <a:off x="393416" y="4406399"/>
            <a:ext cx="7817376" cy="612222"/>
            <a:chOff x="0" y="277661"/>
            <a:chExt cx="7817376" cy="1293453"/>
          </a:xfrm>
        </p:grpSpPr>
        <p:sp>
          <p:nvSpPr>
            <p:cNvPr id="137" name="Google Shape;70;p7"/>
            <p:cNvSpPr/>
            <p:nvPr/>
          </p:nvSpPr>
          <p:spPr>
            <a:xfrm rot="-5400000" flipH="1">
              <a:off x="112050" y="481364"/>
              <a:ext cx="977700" cy="1201800"/>
            </a:xfrm>
            <a:prstGeom prst="parallelogram">
              <a:avLst>
                <a:gd name="adj" fmla="val 10943"/>
              </a:avLst>
            </a:prstGeom>
            <a:gradFill>
              <a:gsLst>
                <a:gs pos="0">
                  <a:schemeClr val="accent1"/>
                </a:gs>
                <a:gs pos="29000">
                  <a:schemeClr val="accent2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38" name="Google Shape;72;p7"/>
            <p:cNvGrpSpPr/>
            <p:nvPr/>
          </p:nvGrpSpPr>
          <p:grpSpPr>
            <a:xfrm>
              <a:off x="284659" y="277661"/>
              <a:ext cx="7532717" cy="895903"/>
              <a:chOff x="0" y="266575"/>
              <a:chExt cx="6046490" cy="1687200"/>
            </a:xfrm>
          </p:grpSpPr>
          <p:sp>
            <p:nvSpPr>
              <p:cNvPr id="139" name="Google Shape;73;p7"/>
              <p:cNvSpPr/>
              <p:nvPr/>
            </p:nvSpPr>
            <p:spPr>
              <a:xfrm rot="10800000" flipH="1">
                <a:off x="0" y="266575"/>
                <a:ext cx="5867700" cy="16872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0" name="Google Shape;74;p7"/>
              <p:cNvSpPr/>
              <p:nvPr/>
            </p:nvSpPr>
            <p:spPr>
              <a:xfrm rot="10800000">
                <a:off x="5864390" y="266658"/>
                <a:ext cx="182100" cy="1684500"/>
              </a:xfrm>
              <a:prstGeom prst="triangle">
                <a:avLst>
                  <a:gd name="adj" fmla="val 10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136" name="Google Shape;81;p7"/>
          <p:cNvSpPr txBox="1">
            <a:spLocks/>
          </p:cNvSpPr>
          <p:nvPr/>
        </p:nvSpPr>
        <p:spPr>
          <a:xfrm>
            <a:off x="776152" y="4365104"/>
            <a:ext cx="7497870" cy="424003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343A4E">
                <a:alpha val="15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9pPr>
          </a:lstStyle>
          <a:p>
            <a:pPr lvl="0">
              <a:buClr>
                <a:srgbClr val="FFFFFF"/>
              </a:buClr>
              <a:defRPr/>
            </a:pPr>
            <a:r>
              <a:rPr lang="es-ES" sz="1500" b="1" kern="0" dirty="0">
                <a:solidFill>
                  <a:srgbClr val="FFFFFF"/>
                </a:solidFill>
                <a:latin typeface="Montserrat" pitchFamily="2" charset="0"/>
              </a:rPr>
              <a:t>Fortalecimiento de la Infraestructura Académica</a:t>
            </a:r>
          </a:p>
        </p:txBody>
      </p:sp>
      <p:grpSp>
        <p:nvGrpSpPr>
          <p:cNvPr id="127" name="Grupo 126"/>
          <p:cNvGrpSpPr/>
          <p:nvPr/>
        </p:nvGrpSpPr>
        <p:grpSpPr>
          <a:xfrm>
            <a:off x="393416" y="5624364"/>
            <a:ext cx="7880606" cy="612831"/>
            <a:chOff x="0" y="1051449"/>
            <a:chExt cx="7880606" cy="1294740"/>
          </a:xfrm>
        </p:grpSpPr>
        <p:grpSp>
          <p:nvGrpSpPr>
            <p:cNvPr id="128" name="Grupo 127"/>
            <p:cNvGrpSpPr/>
            <p:nvPr/>
          </p:nvGrpSpPr>
          <p:grpSpPr>
            <a:xfrm>
              <a:off x="0" y="1052736"/>
              <a:ext cx="7817376" cy="1293453"/>
              <a:chOff x="0" y="277661"/>
              <a:chExt cx="7817376" cy="1293453"/>
            </a:xfrm>
          </p:grpSpPr>
          <p:sp>
            <p:nvSpPr>
              <p:cNvPr id="130" name="Google Shape;70;p7"/>
              <p:cNvSpPr/>
              <p:nvPr/>
            </p:nvSpPr>
            <p:spPr>
              <a:xfrm rot="-5400000" flipH="1">
                <a:off x="112050" y="481364"/>
                <a:ext cx="977700" cy="1201800"/>
              </a:xfrm>
              <a:prstGeom prst="parallelogram">
                <a:avLst>
                  <a:gd name="adj" fmla="val 10943"/>
                </a:avLst>
              </a:prstGeom>
              <a:gradFill>
                <a:gsLst>
                  <a:gs pos="0">
                    <a:schemeClr val="accent1"/>
                  </a:gs>
                  <a:gs pos="29000">
                    <a:schemeClr val="accent2"/>
                  </a:gs>
                  <a:gs pos="100000">
                    <a:schemeClr val="accent3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131" name="Google Shape;72;p7"/>
              <p:cNvGrpSpPr/>
              <p:nvPr/>
            </p:nvGrpSpPr>
            <p:grpSpPr>
              <a:xfrm>
                <a:off x="284659" y="277661"/>
                <a:ext cx="7532717" cy="895903"/>
                <a:chOff x="0" y="266575"/>
                <a:chExt cx="6046490" cy="1687200"/>
              </a:xfrm>
            </p:grpSpPr>
            <p:sp>
              <p:nvSpPr>
                <p:cNvPr id="132" name="Google Shape;73;p7"/>
                <p:cNvSpPr/>
                <p:nvPr/>
              </p:nvSpPr>
              <p:spPr>
                <a:xfrm rot="10800000" flipH="1">
                  <a:off x="0" y="266575"/>
                  <a:ext cx="5867700" cy="1687200"/>
                </a:xfrm>
                <a:prstGeom prst="rect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33" name="Google Shape;74;p7"/>
                <p:cNvSpPr/>
                <p:nvPr/>
              </p:nvSpPr>
              <p:spPr>
                <a:xfrm rot="10800000">
                  <a:off x="5864390" y="266658"/>
                  <a:ext cx="182100" cy="1684500"/>
                </a:xfrm>
                <a:prstGeom prst="triangle">
                  <a:avLst>
                    <a:gd name="adj" fmla="val 100000"/>
                  </a:avLst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129" name="Google Shape;81;p7"/>
            <p:cNvSpPr txBox="1">
              <a:spLocks/>
            </p:cNvSpPr>
            <p:nvPr/>
          </p:nvSpPr>
          <p:spPr>
            <a:xfrm>
              <a:off x="382736" y="1051449"/>
              <a:ext cx="7497870" cy="895800"/>
            </a:xfrm>
            <a:prstGeom prst="rect">
              <a:avLst/>
            </a:prstGeom>
            <a:noFill/>
            <a:ln>
              <a:noFill/>
            </a:ln>
            <a:effectLst>
              <a:outerShdw blurRad="28575" dist="9525" dir="5400000" algn="bl" rotWithShape="0">
                <a:srgbClr val="343A4E">
                  <a:alpha val="150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1pPr>
              <a:lvl2pPr marR="0" lvl="1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2pPr>
              <a:lvl3pPr marR="0" lvl="2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3pPr>
              <a:lvl4pPr marR="0" lvl="3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4pPr>
              <a:lvl5pPr marR="0" lvl="4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5pPr>
              <a:lvl6pPr marR="0" lvl="5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6pPr>
              <a:lvl7pPr marR="0" lvl="6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7pPr>
              <a:lvl8pPr marR="0" lvl="7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8pPr>
              <a:lvl9pPr marR="0" lvl="8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9pPr>
            </a:lstStyle>
            <a:p>
              <a:pPr lvl="0">
                <a:buClr>
                  <a:srgbClr val="FFFFFF"/>
                </a:buClr>
                <a:defRPr/>
              </a:pPr>
              <a:r>
                <a:rPr lang="es-ES" sz="1500" b="1" kern="0" dirty="0">
                  <a:solidFill>
                    <a:srgbClr val="FFFFFF"/>
                  </a:solidFill>
                  <a:latin typeface="Montserrat" pitchFamily="2" charset="0"/>
                </a:rPr>
                <a:t>Fortalecimiento de la Estructura Organizacional y Planta Académica</a:t>
              </a:r>
            </a:p>
          </p:txBody>
        </p:sp>
      </p:grpSp>
      <p:grpSp>
        <p:nvGrpSpPr>
          <p:cNvPr id="121" name="Grupo 120"/>
          <p:cNvGrpSpPr/>
          <p:nvPr/>
        </p:nvGrpSpPr>
        <p:grpSpPr>
          <a:xfrm>
            <a:off x="394725" y="2744653"/>
            <a:ext cx="7817376" cy="612222"/>
            <a:chOff x="0" y="277661"/>
            <a:chExt cx="7817376" cy="1293453"/>
          </a:xfrm>
        </p:grpSpPr>
        <p:sp>
          <p:nvSpPr>
            <p:cNvPr id="123" name="Google Shape;70;p7"/>
            <p:cNvSpPr/>
            <p:nvPr/>
          </p:nvSpPr>
          <p:spPr>
            <a:xfrm rot="-5400000" flipH="1">
              <a:off x="112050" y="481364"/>
              <a:ext cx="977700" cy="1201800"/>
            </a:xfrm>
            <a:prstGeom prst="parallelogram">
              <a:avLst>
                <a:gd name="adj" fmla="val 10943"/>
              </a:avLst>
            </a:prstGeom>
            <a:gradFill>
              <a:gsLst>
                <a:gs pos="0">
                  <a:schemeClr val="accent1"/>
                </a:gs>
                <a:gs pos="29000">
                  <a:schemeClr val="accent2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4" name="Google Shape;72;p7"/>
            <p:cNvGrpSpPr/>
            <p:nvPr/>
          </p:nvGrpSpPr>
          <p:grpSpPr>
            <a:xfrm>
              <a:off x="284659" y="277661"/>
              <a:ext cx="7532717" cy="895903"/>
              <a:chOff x="0" y="266575"/>
              <a:chExt cx="6046490" cy="1687200"/>
            </a:xfrm>
          </p:grpSpPr>
          <p:sp>
            <p:nvSpPr>
              <p:cNvPr id="125" name="Google Shape;73;p7"/>
              <p:cNvSpPr/>
              <p:nvPr/>
            </p:nvSpPr>
            <p:spPr>
              <a:xfrm rot="10800000" flipH="1">
                <a:off x="0" y="266575"/>
                <a:ext cx="5867700" cy="16872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6" name="Google Shape;74;p7"/>
              <p:cNvSpPr/>
              <p:nvPr/>
            </p:nvSpPr>
            <p:spPr>
              <a:xfrm rot="10800000">
                <a:off x="5864390" y="266658"/>
                <a:ext cx="182100" cy="1684500"/>
              </a:xfrm>
              <a:prstGeom prst="triangle">
                <a:avLst>
                  <a:gd name="adj" fmla="val 10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122" name="Google Shape;81;p7"/>
          <p:cNvSpPr txBox="1">
            <a:spLocks/>
          </p:cNvSpPr>
          <p:nvPr/>
        </p:nvSpPr>
        <p:spPr>
          <a:xfrm>
            <a:off x="777461" y="2744044"/>
            <a:ext cx="7497870" cy="424003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343A4E">
                <a:alpha val="15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9pPr>
          </a:lstStyle>
          <a:p>
            <a:pPr lvl="0">
              <a:buClr>
                <a:srgbClr val="FFFFFF"/>
              </a:buClr>
              <a:defRPr/>
            </a:pPr>
            <a:r>
              <a:rPr lang="es-ES" sz="1500" b="1" kern="0" dirty="0">
                <a:solidFill>
                  <a:srgbClr val="FFFFFF"/>
                </a:solidFill>
                <a:latin typeface="Montserrat" pitchFamily="2" charset="0"/>
              </a:rPr>
              <a:t>Fortalecimiento de la Vinculación Institucional</a:t>
            </a:r>
          </a:p>
        </p:txBody>
      </p:sp>
      <p:grpSp>
        <p:nvGrpSpPr>
          <p:cNvPr id="105" name="Grupo 104"/>
          <p:cNvGrpSpPr/>
          <p:nvPr/>
        </p:nvGrpSpPr>
        <p:grpSpPr>
          <a:xfrm>
            <a:off x="394725" y="1664533"/>
            <a:ext cx="7817376" cy="612222"/>
            <a:chOff x="0" y="277661"/>
            <a:chExt cx="7817376" cy="1293453"/>
          </a:xfrm>
        </p:grpSpPr>
        <p:sp>
          <p:nvSpPr>
            <p:cNvPr id="108" name="Google Shape;70;p7"/>
            <p:cNvSpPr/>
            <p:nvPr/>
          </p:nvSpPr>
          <p:spPr>
            <a:xfrm rot="-5400000" flipH="1">
              <a:off x="112050" y="481364"/>
              <a:ext cx="977700" cy="1201800"/>
            </a:xfrm>
            <a:prstGeom prst="parallelogram">
              <a:avLst>
                <a:gd name="adj" fmla="val 10943"/>
              </a:avLst>
            </a:prstGeom>
            <a:gradFill>
              <a:gsLst>
                <a:gs pos="0">
                  <a:schemeClr val="accent1"/>
                </a:gs>
                <a:gs pos="29000">
                  <a:schemeClr val="accent2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09" name="Google Shape;72;p7"/>
            <p:cNvGrpSpPr/>
            <p:nvPr/>
          </p:nvGrpSpPr>
          <p:grpSpPr>
            <a:xfrm>
              <a:off x="284659" y="277661"/>
              <a:ext cx="7532717" cy="895903"/>
              <a:chOff x="0" y="266575"/>
              <a:chExt cx="6046490" cy="1687200"/>
            </a:xfrm>
          </p:grpSpPr>
          <p:sp>
            <p:nvSpPr>
              <p:cNvPr id="112" name="Google Shape;73;p7"/>
              <p:cNvSpPr/>
              <p:nvPr/>
            </p:nvSpPr>
            <p:spPr>
              <a:xfrm rot="10800000" flipH="1">
                <a:off x="0" y="266575"/>
                <a:ext cx="5867700" cy="16872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18" name="Google Shape;74;p7"/>
              <p:cNvSpPr/>
              <p:nvPr/>
            </p:nvSpPr>
            <p:spPr>
              <a:xfrm rot="10800000">
                <a:off x="5864390" y="266658"/>
                <a:ext cx="182100" cy="1684500"/>
              </a:xfrm>
              <a:prstGeom prst="triangle">
                <a:avLst>
                  <a:gd name="adj" fmla="val 10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106" name="Google Shape;81;p7"/>
          <p:cNvSpPr txBox="1">
            <a:spLocks/>
          </p:cNvSpPr>
          <p:nvPr/>
        </p:nvSpPr>
        <p:spPr>
          <a:xfrm>
            <a:off x="777461" y="1663924"/>
            <a:ext cx="7497870" cy="424003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343A4E">
                <a:alpha val="15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9pPr>
          </a:lstStyle>
          <a:p>
            <a:pPr>
              <a:buClr>
                <a:srgbClr val="FFFFFF"/>
              </a:buClr>
              <a:defRPr/>
            </a:pPr>
            <a:r>
              <a:rPr lang="es-ES" sz="1600" b="1" kern="0" dirty="0">
                <a:solidFill>
                  <a:srgbClr val="FFFFFF"/>
                </a:solidFill>
                <a:latin typeface="Montserrat" pitchFamily="2" charset="0"/>
              </a:rPr>
              <a:t>Instrumentación del Nuevo Modelo Educativo</a:t>
            </a:r>
          </a:p>
        </p:txBody>
      </p:sp>
      <p:grpSp>
        <p:nvGrpSpPr>
          <p:cNvPr id="91" name="Grupo 90"/>
          <p:cNvGrpSpPr/>
          <p:nvPr/>
        </p:nvGrpSpPr>
        <p:grpSpPr>
          <a:xfrm>
            <a:off x="395536" y="800437"/>
            <a:ext cx="7817376" cy="612222"/>
            <a:chOff x="0" y="277661"/>
            <a:chExt cx="7817376" cy="1293453"/>
          </a:xfrm>
        </p:grpSpPr>
        <p:sp>
          <p:nvSpPr>
            <p:cNvPr id="93" name="Google Shape;70;p7"/>
            <p:cNvSpPr/>
            <p:nvPr/>
          </p:nvSpPr>
          <p:spPr>
            <a:xfrm rot="-5400000" flipH="1">
              <a:off x="112050" y="481364"/>
              <a:ext cx="977700" cy="1201800"/>
            </a:xfrm>
            <a:prstGeom prst="parallelogram">
              <a:avLst>
                <a:gd name="adj" fmla="val 10943"/>
              </a:avLst>
            </a:prstGeom>
            <a:gradFill>
              <a:gsLst>
                <a:gs pos="0">
                  <a:schemeClr val="accent1"/>
                </a:gs>
                <a:gs pos="29000">
                  <a:schemeClr val="accent2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4" name="Google Shape;72;p7"/>
            <p:cNvGrpSpPr/>
            <p:nvPr/>
          </p:nvGrpSpPr>
          <p:grpSpPr>
            <a:xfrm>
              <a:off x="284659" y="277661"/>
              <a:ext cx="7532717" cy="895903"/>
              <a:chOff x="0" y="266575"/>
              <a:chExt cx="6046490" cy="1687200"/>
            </a:xfrm>
          </p:grpSpPr>
          <p:sp>
            <p:nvSpPr>
              <p:cNvPr id="95" name="Google Shape;73;p7"/>
              <p:cNvSpPr/>
              <p:nvPr/>
            </p:nvSpPr>
            <p:spPr>
              <a:xfrm rot="10800000" flipH="1">
                <a:off x="0" y="266575"/>
                <a:ext cx="5867700" cy="16872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" name="Google Shape;74;p7"/>
              <p:cNvSpPr/>
              <p:nvPr/>
            </p:nvSpPr>
            <p:spPr>
              <a:xfrm rot="10800000">
                <a:off x="5864390" y="266658"/>
                <a:ext cx="182100" cy="1684500"/>
              </a:xfrm>
              <a:prstGeom prst="triangle">
                <a:avLst>
                  <a:gd name="adj" fmla="val 10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92" name="Google Shape;81;p7"/>
          <p:cNvSpPr txBox="1">
            <a:spLocks/>
          </p:cNvSpPr>
          <p:nvPr/>
        </p:nvSpPr>
        <p:spPr>
          <a:xfrm>
            <a:off x="778272" y="799828"/>
            <a:ext cx="7497870" cy="424003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343A4E">
                <a:alpha val="15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9pPr>
          </a:lstStyle>
          <a:p>
            <a:pPr lvl="0">
              <a:buClr>
                <a:srgbClr val="FFFFFF"/>
              </a:buClr>
              <a:defRPr/>
            </a:pPr>
            <a:r>
              <a:rPr lang="es-ES" sz="1500" b="1" kern="0" dirty="0">
                <a:solidFill>
                  <a:srgbClr val="FFFFFF"/>
                </a:solidFill>
                <a:latin typeface="Montserrat" pitchFamily="2" charset="0"/>
              </a:rPr>
              <a:t>Aseguramiento de la Calidad para la Gestión y los Programas Educativos </a:t>
            </a:r>
          </a:p>
        </p:txBody>
      </p:sp>
      <p:sp>
        <p:nvSpPr>
          <p:cNvPr id="45" name="Google Shape;153;p14"/>
          <p:cNvSpPr txBox="1">
            <a:spLocks/>
          </p:cNvSpPr>
          <p:nvPr/>
        </p:nvSpPr>
        <p:spPr>
          <a:xfrm>
            <a:off x="182065" y="-30079"/>
            <a:ext cx="6880420" cy="776400"/>
          </a:xfrm>
          <a:prstGeom prst="rect">
            <a:avLst/>
          </a:prstGeom>
        </p:spPr>
        <p:txBody>
          <a:bodyPr spcFirstLastPara="1" vert="horz" wrap="square" lIns="0" tIns="0" rIns="0" bIns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s-ES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spcBef>
                <a:spcPts val="0"/>
              </a:spcBef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▻Proyectos en Prospectiva</a:t>
            </a:r>
          </a:p>
        </p:txBody>
      </p:sp>
      <p:sp>
        <p:nvSpPr>
          <p:cNvPr id="30" name="Forma libre 29"/>
          <p:cNvSpPr/>
          <p:nvPr/>
        </p:nvSpPr>
        <p:spPr>
          <a:xfrm>
            <a:off x="665062" y="4721519"/>
            <a:ext cx="2090149" cy="844477"/>
          </a:xfrm>
          <a:custGeom>
            <a:avLst/>
            <a:gdLst>
              <a:gd name="connsiteX0" fmla="*/ 0 w 1998221"/>
              <a:gd name="connsiteY0" fmla="*/ 0 h 772643"/>
              <a:gd name="connsiteX1" fmla="*/ 1998221 w 1998221"/>
              <a:gd name="connsiteY1" fmla="*/ 0 h 772643"/>
              <a:gd name="connsiteX2" fmla="*/ 1998221 w 1998221"/>
              <a:gd name="connsiteY2" fmla="*/ 772643 h 772643"/>
              <a:gd name="connsiteX3" fmla="*/ 0 w 1998221"/>
              <a:gd name="connsiteY3" fmla="*/ 772643 h 772643"/>
              <a:gd name="connsiteX4" fmla="*/ 0 w 1998221"/>
              <a:gd name="connsiteY4" fmla="*/ 0 h 772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8221" h="772643">
                <a:moveTo>
                  <a:pt x="0" y="0"/>
                </a:moveTo>
                <a:lnTo>
                  <a:pt x="1998221" y="0"/>
                </a:lnTo>
                <a:lnTo>
                  <a:pt x="1998221" y="772643"/>
                </a:lnTo>
                <a:lnTo>
                  <a:pt x="0" y="77264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000" tIns="11430" rIns="0" bIns="11430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980" dirty="0">
                <a:latin typeface="Montserrat" pitchFamily="2" charset="0"/>
              </a:rPr>
              <a:t>Ampliar las capacidades del Laboratorio de Tecnologías de la Información y Comunicación para Industria 4.0 e impulsar las áreas de Robótica, Inteligencia Artificial y Desarrollo Sostenible.</a:t>
            </a:r>
          </a:p>
        </p:txBody>
      </p:sp>
      <p:sp>
        <p:nvSpPr>
          <p:cNvPr id="31" name="Forma libre 30"/>
          <p:cNvSpPr/>
          <p:nvPr/>
        </p:nvSpPr>
        <p:spPr>
          <a:xfrm>
            <a:off x="2755212" y="4725458"/>
            <a:ext cx="1980000" cy="840538"/>
          </a:xfrm>
          <a:custGeom>
            <a:avLst/>
            <a:gdLst>
              <a:gd name="connsiteX0" fmla="*/ 0 w 1998221"/>
              <a:gd name="connsiteY0" fmla="*/ 0 h 772643"/>
              <a:gd name="connsiteX1" fmla="*/ 1998221 w 1998221"/>
              <a:gd name="connsiteY1" fmla="*/ 0 h 772643"/>
              <a:gd name="connsiteX2" fmla="*/ 1998221 w 1998221"/>
              <a:gd name="connsiteY2" fmla="*/ 772643 h 772643"/>
              <a:gd name="connsiteX3" fmla="*/ 0 w 1998221"/>
              <a:gd name="connsiteY3" fmla="*/ 772643 h 772643"/>
              <a:gd name="connsiteX4" fmla="*/ 0 w 1998221"/>
              <a:gd name="connsiteY4" fmla="*/ 0 h 772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8221" h="772643">
                <a:moveTo>
                  <a:pt x="0" y="0"/>
                </a:moveTo>
                <a:lnTo>
                  <a:pt x="1998221" y="0"/>
                </a:lnTo>
                <a:lnTo>
                  <a:pt x="1998221" y="772643"/>
                </a:lnTo>
                <a:lnTo>
                  <a:pt x="0" y="77264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008" tIns="11430" rIns="64008" bIns="11430" numCol="1" spcCol="1270" anchor="ctr" anchorCtr="0">
            <a:noAutofit/>
          </a:bodyPr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3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Montserrat" pitchFamily="2" charset="0"/>
              </a:rPr>
              <a:t>Fortalecer la infraestructura de los centros de apoyo para la formación integral del estudiante (CID, CADI, Certificadores, etc.)</a:t>
            </a:r>
          </a:p>
        </p:txBody>
      </p:sp>
      <p:sp>
        <p:nvSpPr>
          <p:cNvPr id="32" name="Forma libre 31"/>
          <p:cNvSpPr/>
          <p:nvPr/>
        </p:nvSpPr>
        <p:spPr>
          <a:xfrm>
            <a:off x="4735212" y="4725459"/>
            <a:ext cx="1980000" cy="840537"/>
          </a:xfrm>
          <a:custGeom>
            <a:avLst/>
            <a:gdLst>
              <a:gd name="connsiteX0" fmla="*/ 0 w 1998221"/>
              <a:gd name="connsiteY0" fmla="*/ 0 h 772643"/>
              <a:gd name="connsiteX1" fmla="*/ 1998221 w 1998221"/>
              <a:gd name="connsiteY1" fmla="*/ 0 h 772643"/>
              <a:gd name="connsiteX2" fmla="*/ 1998221 w 1998221"/>
              <a:gd name="connsiteY2" fmla="*/ 772643 h 772643"/>
              <a:gd name="connsiteX3" fmla="*/ 0 w 1998221"/>
              <a:gd name="connsiteY3" fmla="*/ 772643 h 772643"/>
              <a:gd name="connsiteX4" fmla="*/ 0 w 1998221"/>
              <a:gd name="connsiteY4" fmla="*/ 0 h 772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8221" h="772643">
                <a:moveTo>
                  <a:pt x="0" y="0"/>
                </a:moveTo>
                <a:lnTo>
                  <a:pt x="1998221" y="0"/>
                </a:lnTo>
                <a:lnTo>
                  <a:pt x="1998221" y="772643"/>
                </a:lnTo>
                <a:lnTo>
                  <a:pt x="0" y="77264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6000" rIns="0" bIns="0" numCol="1" spcCol="1270" anchor="ctr" anchorCtr="0">
            <a:noAutofit/>
          </a:bodyPr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Montserrat" pitchFamily="2" charset="0"/>
              </a:rPr>
              <a:t>Renovar equipo de cómputo para ampliar y mejorar el aprovechamiento de aulas, centros y laboratorios, así como de investigadores y personal.</a:t>
            </a:r>
          </a:p>
        </p:txBody>
      </p:sp>
      <p:sp>
        <p:nvSpPr>
          <p:cNvPr id="35" name="Forma libre 34"/>
          <p:cNvSpPr/>
          <p:nvPr/>
        </p:nvSpPr>
        <p:spPr>
          <a:xfrm>
            <a:off x="669737" y="3104084"/>
            <a:ext cx="1024866" cy="1173681"/>
          </a:xfrm>
          <a:custGeom>
            <a:avLst/>
            <a:gdLst>
              <a:gd name="connsiteX0" fmla="*/ 0 w 1598187"/>
              <a:gd name="connsiteY0" fmla="*/ 0 h 1173681"/>
              <a:gd name="connsiteX1" fmla="*/ 1598187 w 1598187"/>
              <a:gd name="connsiteY1" fmla="*/ 0 h 1173681"/>
              <a:gd name="connsiteX2" fmla="*/ 1598187 w 1598187"/>
              <a:gd name="connsiteY2" fmla="*/ 1173681 h 1173681"/>
              <a:gd name="connsiteX3" fmla="*/ 0 w 1598187"/>
              <a:gd name="connsiteY3" fmla="*/ 1173681 h 1173681"/>
              <a:gd name="connsiteX4" fmla="*/ 0 w 1598187"/>
              <a:gd name="connsiteY4" fmla="*/ 0 h 1173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8187" h="1173681">
                <a:moveTo>
                  <a:pt x="0" y="0"/>
                </a:moveTo>
                <a:lnTo>
                  <a:pt x="1598187" y="0"/>
                </a:lnTo>
                <a:lnTo>
                  <a:pt x="1598187" y="1173681"/>
                </a:lnTo>
                <a:lnTo>
                  <a:pt x="0" y="117368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008" tIns="11430" rIns="64008" bIns="11430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latin typeface="Montserrat" pitchFamily="2" charset="0"/>
              </a:rPr>
              <a:t>Instalar el Comité de Vinculación de la UPSLP</a:t>
            </a:r>
          </a:p>
        </p:txBody>
      </p:sp>
      <p:sp>
        <p:nvSpPr>
          <p:cNvPr id="36" name="Forma libre 35"/>
          <p:cNvSpPr/>
          <p:nvPr/>
        </p:nvSpPr>
        <p:spPr>
          <a:xfrm>
            <a:off x="3027525" y="3104084"/>
            <a:ext cx="1606035" cy="1173681"/>
          </a:xfrm>
          <a:custGeom>
            <a:avLst/>
            <a:gdLst>
              <a:gd name="connsiteX0" fmla="*/ 0 w 1598187"/>
              <a:gd name="connsiteY0" fmla="*/ 0 h 1173681"/>
              <a:gd name="connsiteX1" fmla="*/ 1598187 w 1598187"/>
              <a:gd name="connsiteY1" fmla="*/ 0 h 1173681"/>
              <a:gd name="connsiteX2" fmla="*/ 1598187 w 1598187"/>
              <a:gd name="connsiteY2" fmla="*/ 1173681 h 1173681"/>
              <a:gd name="connsiteX3" fmla="*/ 0 w 1598187"/>
              <a:gd name="connsiteY3" fmla="*/ 1173681 h 1173681"/>
              <a:gd name="connsiteX4" fmla="*/ 0 w 1598187"/>
              <a:gd name="connsiteY4" fmla="*/ 0 h 1173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8187" h="1173681">
                <a:moveTo>
                  <a:pt x="0" y="0"/>
                </a:moveTo>
                <a:lnTo>
                  <a:pt x="1598187" y="0"/>
                </a:lnTo>
                <a:lnTo>
                  <a:pt x="1598187" y="1173681"/>
                </a:lnTo>
                <a:lnTo>
                  <a:pt x="0" y="117368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000" tIns="0" rIns="36000" bIns="0" numCol="1" spcCol="1270" anchor="ctr" anchorCtr="0">
            <a:noAutofit/>
          </a:bodyPr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Montserrat" pitchFamily="2" charset="0"/>
              </a:rPr>
              <a:t>Impulsar la vinculación de estudiantes con proyectos integradores de alta orientación social y solidaria en el Estado</a:t>
            </a:r>
          </a:p>
        </p:txBody>
      </p:sp>
      <p:sp>
        <p:nvSpPr>
          <p:cNvPr id="37" name="Forma libre 36"/>
          <p:cNvSpPr/>
          <p:nvPr/>
        </p:nvSpPr>
        <p:spPr>
          <a:xfrm>
            <a:off x="4646536" y="3104084"/>
            <a:ext cx="1739676" cy="1173681"/>
          </a:xfrm>
          <a:custGeom>
            <a:avLst/>
            <a:gdLst>
              <a:gd name="connsiteX0" fmla="*/ 0 w 1598187"/>
              <a:gd name="connsiteY0" fmla="*/ 0 h 1173681"/>
              <a:gd name="connsiteX1" fmla="*/ 1598187 w 1598187"/>
              <a:gd name="connsiteY1" fmla="*/ 0 h 1173681"/>
              <a:gd name="connsiteX2" fmla="*/ 1598187 w 1598187"/>
              <a:gd name="connsiteY2" fmla="*/ 1173681 h 1173681"/>
              <a:gd name="connsiteX3" fmla="*/ 0 w 1598187"/>
              <a:gd name="connsiteY3" fmla="*/ 1173681 h 1173681"/>
              <a:gd name="connsiteX4" fmla="*/ 0 w 1598187"/>
              <a:gd name="connsiteY4" fmla="*/ 0 h 1173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8187" h="1173681">
                <a:moveTo>
                  <a:pt x="0" y="0"/>
                </a:moveTo>
                <a:lnTo>
                  <a:pt x="1598187" y="0"/>
                </a:lnTo>
                <a:lnTo>
                  <a:pt x="1598187" y="1173681"/>
                </a:lnTo>
                <a:lnTo>
                  <a:pt x="0" y="117368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80" dirty="0">
                <a:latin typeface="Montserrat" pitchFamily="2" charset="0"/>
              </a:rPr>
              <a:t>Impulsar la internacionalización y movilidad de estudiantes y docentes, a través del Proyecto COIL (</a:t>
            </a:r>
            <a:r>
              <a:rPr lang="en-US" sz="1080" dirty="0">
                <a:latin typeface="Montserrat" pitchFamily="2" charset="0"/>
              </a:rPr>
              <a:t>Collaborative Online International Learning)</a:t>
            </a:r>
            <a:endParaRPr lang="es-ES" sz="1080" dirty="0">
              <a:latin typeface="Montserrat" pitchFamily="2" charset="0"/>
            </a:endParaRPr>
          </a:p>
        </p:txBody>
      </p:sp>
      <p:sp>
        <p:nvSpPr>
          <p:cNvPr id="38" name="Forma libre 37"/>
          <p:cNvSpPr/>
          <p:nvPr/>
        </p:nvSpPr>
        <p:spPr>
          <a:xfrm>
            <a:off x="6387053" y="3104693"/>
            <a:ext cx="1361609" cy="1173681"/>
          </a:xfrm>
          <a:custGeom>
            <a:avLst/>
            <a:gdLst>
              <a:gd name="connsiteX0" fmla="*/ 0 w 1598187"/>
              <a:gd name="connsiteY0" fmla="*/ 0 h 1173681"/>
              <a:gd name="connsiteX1" fmla="*/ 1598187 w 1598187"/>
              <a:gd name="connsiteY1" fmla="*/ 0 h 1173681"/>
              <a:gd name="connsiteX2" fmla="*/ 1598187 w 1598187"/>
              <a:gd name="connsiteY2" fmla="*/ 1173681 h 1173681"/>
              <a:gd name="connsiteX3" fmla="*/ 0 w 1598187"/>
              <a:gd name="connsiteY3" fmla="*/ 1173681 h 1173681"/>
              <a:gd name="connsiteX4" fmla="*/ 0 w 1598187"/>
              <a:gd name="connsiteY4" fmla="*/ 0 h 1173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8187" h="1173681">
                <a:moveTo>
                  <a:pt x="0" y="0"/>
                </a:moveTo>
                <a:lnTo>
                  <a:pt x="1598187" y="0"/>
                </a:lnTo>
                <a:lnTo>
                  <a:pt x="1598187" y="1173681"/>
                </a:lnTo>
                <a:lnTo>
                  <a:pt x="0" y="117368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000" tIns="0" rIns="36000" bIns="0" numCol="1" spcCol="1270" anchor="ctr" anchorCtr="0">
            <a:noAutofit/>
          </a:bodyPr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100" dirty="0">
                <a:solidFill>
                  <a:prstClr val="black"/>
                </a:solidFill>
                <a:latin typeface="Montserrat" pitchFamily="2" charset="0"/>
              </a:rPr>
              <a:t>Impulsar la creación de un Clúster Educativo de Universidades e Institutos Tecnológicos en el Estado de SLP</a:t>
            </a:r>
          </a:p>
        </p:txBody>
      </p:sp>
      <p:sp>
        <p:nvSpPr>
          <p:cNvPr id="39" name="Forma libre 38"/>
          <p:cNvSpPr/>
          <p:nvPr/>
        </p:nvSpPr>
        <p:spPr>
          <a:xfrm>
            <a:off x="7740352" y="3104084"/>
            <a:ext cx="920320" cy="1173681"/>
          </a:xfrm>
          <a:custGeom>
            <a:avLst/>
            <a:gdLst>
              <a:gd name="connsiteX0" fmla="*/ 0 w 1598187"/>
              <a:gd name="connsiteY0" fmla="*/ 0 h 1173681"/>
              <a:gd name="connsiteX1" fmla="*/ 1598187 w 1598187"/>
              <a:gd name="connsiteY1" fmla="*/ 0 h 1173681"/>
              <a:gd name="connsiteX2" fmla="*/ 1598187 w 1598187"/>
              <a:gd name="connsiteY2" fmla="*/ 1173681 h 1173681"/>
              <a:gd name="connsiteX3" fmla="*/ 0 w 1598187"/>
              <a:gd name="connsiteY3" fmla="*/ 1173681 h 1173681"/>
              <a:gd name="connsiteX4" fmla="*/ 0 w 1598187"/>
              <a:gd name="connsiteY4" fmla="*/ 0 h 1173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8187" h="1173681">
                <a:moveTo>
                  <a:pt x="0" y="0"/>
                </a:moveTo>
                <a:lnTo>
                  <a:pt x="1598187" y="0"/>
                </a:lnTo>
                <a:lnTo>
                  <a:pt x="1598187" y="1173681"/>
                </a:lnTo>
                <a:lnTo>
                  <a:pt x="0" y="117368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008" tIns="11430" rIns="64008" bIns="11430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latin typeface="Montserrat" pitchFamily="2" charset="0"/>
              </a:rPr>
              <a:t>Fortalecer el Programa de Formación Dual</a:t>
            </a:r>
          </a:p>
        </p:txBody>
      </p:sp>
      <p:sp>
        <p:nvSpPr>
          <p:cNvPr id="41" name="Forma libre 40"/>
          <p:cNvSpPr/>
          <p:nvPr/>
        </p:nvSpPr>
        <p:spPr>
          <a:xfrm>
            <a:off x="672663" y="2072324"/>
            <a:ext cx="2661694" cy="599712"/>
          </a:xfrm>
          <a:custGeom>
            <a:avLst/>
            <a:gdLst>
              <a:gd name="connsiteX0" fmla="*/ 0 w 2661694"/>
              <a:gd name="connsiteY0" fmla="*/ 0 h 599712"/>
              <a:gd name="connsiteX1" fmla="*/ 2661694 w 2661694"/>
              <a:gd name="connsiteY1" fmla="*/ 0 h 599712"/>
              <a:gd name="connsiteX2" fmla="*/ 2661694 w 2661694"/>
              <a:gd name="connsiteY2" fmla="*/ 599712 h 599712"/>
              <a:gd name="connsiteX3" fmla="*/ 0 w 2661694"/>
              <a:gd name="connsiteY3" fmla="*/ 599712 h 599712"/>
              <a:gd name="connsiteX4" fmla="*/ 0 w 2661694"/>
              <a:gd name="connsiteY4" fmla="*/ 0 h 599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1694" h="599712">
                <a:moveTo>
                  <a:pt x="0" y="0"/>
                </a:moveTo>
                <a:lnTo>
                  <a:pt x="2661694" y="0"/>
                </a:lnTo>
                <a:lnTo>
                  <a:pt x="2661694" y="599712"/>
                </a:lnTo>
                <a:lnTo>
                  <a:pt x="0" y="59971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008" tIns="11430" rIns="64008" bIns="11430" numCol="1" spcCol="1270" anchor="ctr" anchorCtr="0">
            <a:noAutofit/>
          </a:bodyPr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Montserrat" pitchFamily="2" charset="0"/>
              </a:rPr>
              <a:t>Seguimiento de la Oferta Educativa en Liquidación (6 Programas Educativos, generaciones 2024 y anteriores)</a:t>
            </a:r>
          </a:p>
        </p:txBody>
      </p:sp>
      <p:sp>
        <p:nvSpPr>
          <p:cNvPr id="42" name="Forma libre 41"/>
          <p:cNvSpPr/>
          <p:nvPr/>
        </p:nvSpPr>
        <p:spPr>
          <a:xfrm>
            <a:off x="3334357" y="2072324"/>
            <a:ext cx="2661694" cy="599712"/>
          </a:xfrm>
          <a:custGeom>
            <a:avLst/>
            <a:gdLst>
              <a:gd name="connsiteX0" fmla="*/ 0 w 2661694"/>
              <a:gd name="connsiteY0" fmla="*/ 0 h 599712"/>
              <a:gd name="connsiteX1" fmla="*/ 2661694 w 2661694"/>
              <a:gd name="connsiteY1" fmla="*/ 0 h 599712"/>
              <a:gd name="connsiteX2" fmla="*/ 2661694 w 2661694"/>
              <a:gd name="connsiteY2" fmla="*/ 599712 h 599712"/>
              <a:gd name="connsiteX3" fmla="*/ 0 w 2661694"/>
              <a:gd name="connsiteY3" fmla="*/ 599712 h 599712"/>
              <a:gd name="connsiteX4" fmla="*/ 0 w 2661694"/>
              <a:gd name="connsiteY4" fmla="*/ 0 h 599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1694" h="599712">
                <a:moveTo>
                  <a:pt x="0" y="0"/>
                </a:moveTo>
                <a:lnTo>
                  <a:pt x="2661694" y="0"/>
                </a:lnTo>
                <a:lnTo>
                  <a:pt x="2661694" y="599712"/>
                </a:lnTo>
                <a:lnTo>
                  <a:pt x="0" y="59971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008" tIns="11430" rIns="64008" bIns="11430" numCol="1" spcCol="1270" anchor="ctr" anchorCtr="0">
            <a:noAutofit/>
          </a:bodyPr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Montserrat" pitchFamily="2" charset="0"/>
              </a:rPr>
              <a:t>Impulso y consolidación de la Nueva Oferta Educativa (5 Programas educativos), iniciando con la primera fase de formación hacia el nivel TSU</a:t>
            </a:r>
          </a:p>
        </p:txBody>
      </p:sp>
      <p:sp>
        <p:nvSpPr>
          <p:cNvPr id="43" name="Forma libre 42"/>
          <p:cNvSpPr/>
          <p:nvPr/>
        </p:nvSpPr>
        <p:spPr>
          <a:xfrm>
            <a:off x="5996052" y="2072324"/>
            <a:ext cx="2661694" cy="599712"/>
          </a:xfrm>
          <a:custGeom>
            <a:avLst/>
            <a:gdLst>
              <a:gd name="connsiteX0" fmla="*/ 0 w 2661694"/>
              <a:gd name="connsiteY0" fmla="*/ 0 h 599712"/>
              <a:gd name="connsiteX1" fmla="*/ 2661694 w 2661694"/>
              <a:gd name="connsiteY1" fmla="*/ 0 h 599712"/>
              <a:gd name="connsiteX2" fmla="*/ 2661694 w 2661694"/>
              <a:gd name="connsiteY2" fmla="*/ 599712 h 599712"/>
              <a:gd name="connsiteX3" fmla="*/ 0 w 2661694"/>
              <a:gd name="connsiteY3" fmla="*/ 599712 h 599712"/>
              <a:gd name="connsiteX4" fmla="*/ 0 w 2661694"/>
              <a:gd name="connsiteY4" fmla="*/ 0 h 599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1694" h="599712">
                <a:moveTo>
                  <a:pt x="0" y="0"/>
                </a:moveTo>
                <a:lnTo>
                  <a:pt x="2661694" y="0"/>
                </a:lnTo>
                <a:lnTo>
                  <a:pt x="2661694" y="599712"/>
                </a:lnTo>
                <a:lnTo>
                  <a:pt x="0" y="59971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008" tIns="11430" rIns="64008" bIns="11430" numCol="1" spcCol="1270" anchor="ctr" anchorCtr="0">
            <a:noAutofit/>
          </a:bodyPr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Montserrat" pitchFamily="2" charset="0"/>
              </a:rPr>
              <a:t>Proponer nueva oferta educativa de posgrado: doctorados, maestrías, especialidades y diplomados</a:t>
            </a:r>
          </a:p>
        </p:txBody>
      </p:sp>
      <p:sp>
        <p:nvSpPr>
          <p:cNvPr id="47" name="Forma libre 46"/>
          <p:cNvSpPr/>
          <p:nvPr/>
        </p:nvSpPr>
        <p:spPr>
          <a:xfrm>
            <a:off x="672663" y="1190258"/>
            <a:ext cx="2661694" cy="428546"/>
          </a:xfrm>
          <a:custGeom>
            <a:avLst/>
            <a:gdLst>
              <a:gd name="connsiteX0" fmla="*/ 0 w 2661694"/>
              <a:gd name="connsiteY0" fmla="*/ 0 h 428546"/>
              <a:gd name="connsiteX1" fmla="*/ 2661694 w 2661694"/>
              <a:gd name="connsiteY1" fmla="*/ 0 h 428546"/>
              <a:gd name="connsiteX2" fmla="*/ 2661694 w 2661694"/>
              <a:gd name="connsiteY2" fmla="*/ 428546 h 428546"/>
              <a:gd name="connsiteX3" fmla="*/ 0 w 2661694"/>
              <a:gd name="connsiteY3" fmla="*/ 428546 h 428546"/>
              <a:gd name="connsiteX4" fmla="*/ 0 w 2661694"/>
              <a:gd name="connsiteY4" fmla="*/ 0 h 42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1694" h="428546">
                <a:moveTo>
                  <a:pt x="0" y="0"/>
                </a:moveTo>
                <a:lnTo>
                  <a:pt x="2661694" y="0"/>
                </a:lnTo>
                <a:lnTo>
                  <a:pt x="2661694" y="428546"/>
                </a:lnTo>
                <a:lnTo>
                  <a:pt x="0" y="42854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008" tIns="11430" rIns="64008" bIns="11430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00" kern="1200" dirty="0">
                <a:latin typeface="Montserrat" pitchFamily="2" charset="0"/>
              </a:rPr>
              <a:t>Evaluación de la Calidad de los PE por el SEAES</a:t>
            </a:r>
          </a:p>
        </p:txBody>
      </p:sp>
      <p:sp>
        <p:nvSpPr>
          <p:cNvPr id="48" name="Forma libre 47"/>
          <p:cNvSpPr/>
          <p:nvPr/>
        </p:nvSpPr>
        <p:spPr>
          <a:xfrm>
            <a:off x="3334357" y="1190258"/>
            <a:ext cx="2661694" cy="428546"/>
          </a:xfrm>
          <a:custGeom>
            <a:avLst/>
            <a:gdLst>
              <a:gd name="connsiteX0" fmla="*/ 0 w 2661694"/>
              <a:gd name="connsiteY0" fmla="*/ 0 h 428546"/>
              <a:gd name="connsiteX1" fmla="*/ 2661694 w 2661694"/>
              <a:gd name="connsiteY1" fmla="*/ 0 h 428546"/>
              <a:gd name="connsiteX2" fmla="*/ 2661694 w 2661694"/>
              <a:gd name="connsiteY2" fmla="*/ 428546 h 428546"/>
              <a:gd name="connsiteX3" fmla="*/ 0 w 2661694"/>
              <a:gd name="connsiteY3" fmla="*/ 428546 h 428546"/>
              <a:gd name="connsiteX4" fmla="*/ 0 w 2661694"/>
              <a:gd name="connsiteY4" fmla="*/ 0 h 42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1694" h="428546">
                <a:moveTo>
                  <a:pt x="0" y="0"/>
                </a:moveTo>
                <a:lnTo>
                  <a:pt x="2661694" y="0"/>
                </a:lnTo>
                <a:lnTo>
                  <a:pt x="2661694" y="428546"/>
                </a:lnTo>
                <a:lnTo>
                  <a:pt x="0" y="42854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008" tIns="11430" rIns="64008" bIns="11430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00" b="0" kern="1200" dirty="0">
                <a:latin typeface="Montserrat" pitchFamily="2" charset="0"/>
              </a:rPr>
              <a:t>Mantener los PE como </a:t>
            </a:r>
            <a:r>
              <a:rPr lang="es-MX" sz="1000" b="0" kern="1200" dirty="0">
                <a:latin typeface="Montserrat" pitchFamily="2" charset="0"/>
                <a:cs typeface="Segoe UI" panose="020B0502040204020203" pitchFamily="34" charset="0"/>
              </a:rPr>
              <a:t>Programas de Alto Rendimiento Académico</a:t>
            </a:r>
            <a:endParaRPr lang="es-ES" sz="1000" b="0" kern="1200" dirty="0">
              <a:latin typeface="Montserrat" pitchFamily="2" charset="0"/>
            </a:endParaRPr>
          </a:p>
        </p:txBody>
      </p:sp>
      <p:sp>
        <p:nvSpPr>
          <p:cNvPr id="49" name="Forma libre 48"/>
          <p:cNvSpPr/>
          <p:nvPr/>
        </p:nvSpPr>
        <p:spPr>
          <a:xfrm>
            <a:off x="5996052" y="1190258"/>
            <a:ext cx="2661694" cy="428546"/>
          </a:xfrm>
          <a:custGeom>
            <a:avLst/>
            <a:gdLst>
              <a:gd name="connsiteX0" fmla="*/ 0 w 2661694"/>
              <a:gd name="connsiteY0" fmla="*/ 0 h 428546"/>
              <a:gd name="connsiteX1" fmla="*/ 2661694 w 2661694"/>
              <a:gd name="connsiteY1" fmla="*/ 0 h 428546"/>
              <a:gd name="connsiteX2" fmla="*/ 2661694 w 2661694"/>
              <a:gd name="connsiteY2" fmla="*/ 428546 h 428546"/>
              <a:gd name="connsiteX3" fmla="*/ 0 w 2661694"/>
              <a:gd name="connsiteY3" fmla="*/ 428546 h 428546"/>
              <a:gd name="connsiteX4" fmla="*/ 0 w 2661694"/>
              <a:gd name="connsiteY4" fmla="*/ 0 h 42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1694" h="428546">
                <a:moveTo>
                  <a:pt x="0" y="0"/>
                </a:moveTo>
                <a:lnTo>
                  <a:pt x="2661694" y="0"/>
                </a:lnTo>
                <a:lnTo>
                  <a:pt x="2661694" y="428546"/>
                </a:lnTo>
                <a:lnTo>
                  <a:pt x="0" y="42854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008" tIns="11430" rIns="64008" bIns="11430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00" b="0" kern="1200" dirty="0">
                <a:latin typeface="Montserrat" pitchFamily="2" charset="0"/>
              </a:rPr>
              <a:t>Certificar el Sistema de Gestión de la Calidad Institucional por la Norma ISO 21001:2018</a:t>
            </a:r>
          </a:p>
        </p:txBody>
      </p:sp>
      <p:sp>
        <p:nvSpPr>
          <p:cNvPr id="53" name="Forma libre 52"/>
          <p:cNvSpPr/>
          <p:nvPr/>
        </p:nvSpPr>
        <p:spPr>
          <a:xfrm>
            <a:off x="6698905" y="4724800"/>
            <a:ext cx="1980000" cy="842400"/>
          </a:xfrm>
          <a:custGeom>
            <a:avLst/>
            <a:gdLst>
              <a:gd name="connsiteX0" fmla="*/ 0 w 1998221"/>
              <a:gd name="connsiteY0" fmla="*/ 0 h 772643"/>
              <a:gd name="connsiteX1" fmla="*/ 1998221 w 1998221"/>
              <a:gd name="connsiteY1" fmla="*/ 0 h 772643"/>
              <a:gd name="connsiteX2" fmla="*/ 1998221 w 1998221"/>
              <a:gd name="connsiteY2" fmla="*/ 772643 h 772643"/>
              <a:gd name="connsiteX3" fmla="*/ 0 w 1998221"/>
              <a:gd name="connsiteY3" fmla="*/ 772643 h 772643"/>
              <a:gd name="connsiteX4" fmla="*/ 0 w 1998221"/>
              <a:gd name="connsiteY4" fmla="*/ 0 h 772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8221" h="772643">
                <a:moveTo>
                  <a:pt x="0" y="0"/>
                </a:moveTo>
                <a:lnTo>
                  <a:pt x="1998221" y="0"/>
                </a:lnTo>
                <a:lnTo>
                  <a:pt x="1998221" y="772643"/>
                </a:lnTo>
                <a:lnTo>
                  <a:pt x="0" y="77264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000" tIns="36000" rIns="36000" bIns="0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50" dirty="0">
                <a:latin typeface="Montserrat" pitchFamily="2" charset="0"/>
              </a:rPr>
              <a:t>Mejorar la cobertura de Internet en el Campus e impulsar el uso de IoT para mejorar la experiencia de los estudiantes.</a:t>
            </a:r>
          </a:p>
        </p:txBody>
      </p:sp>
      <p:sp>
        <p:nvSpPr>
          <p:cNvPr id="54" name="Forma libre 53"/>
          <p:cNvSpPr/>
          <p:nvPr/>
        </p:nvSpPr>
        <p:spPr>
          <a:xfrm>
            <a:off x="665062" y="5973584"/>
            <a:ext cx="1980000" cy="758541"/>
          </a:xfrm>
          <a:custGeom>
            <a:avLst/>
            <a:gdLst>
              <a:gd name="connsiteX0" fmla="*/ 0 w 1998221"/>
              <a:gd name="connsiteY0" fmla="*/ 0 h 772643"/>
              <a:gd name="connsiteX1" fmla="*/ 1998221 w 1998221"/>
              <a:gd name="connsiteY1" fmla="*/ 0 h 772643"/>
              <a:gd name="connsiteX2" fmla="*/ 1998221 w 1998221"/>
              <a:gd name="connsiteY2" fmla="*/ 772643 h 772643"/>
              <a:gd name="connsiteX3" fmla="*/ 0 w 1998221"/>
              <a:gd name="connsiteY3" fmla="*/ 772643 h 772643"/>
              <a:gd name="connsiteX4" fmla="*/ 0 w 1998221"/>
              <a:gd name="connsiteY4" fmla="*/ 0 h 772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8221" h="772643">
                <a:moveTo>
                  <a:pt x="0" y="0"/>
                </a:moveTo>
                <a:lnTo>
                  <a:pt x="1998221" y="0"/>
                </a:lnTo>
                <a:lnTo>
                  <a:pt x="1998221" y="772643"/>
                </a:lnTo>
                <a:lnTo>
                  <a:pt x="0" y="77264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008" tIns="11430" rIns="64008" bIns="11430" numCol="1" spcCol="1270" anchor="ctr" anchorCtr="0">
            <a:noAutofit/>
          </a:bodyPr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Montserrat" pitchFamily="2" charset="0"/>
              </a:rPr>
              <a:t>Adecuación a la estructura institucional acorde al nuevo modelo educativo</a:t>
            </a:r>
          </a:p>
        </p:txBody>
      </p:sp>
      <p:sp>
        <p:nvSpPr>
          <p:cNvPr id="55" name="Forma libre 54"/>
          <p:cNvSpPr/>
          <p:nvPr/>
        </p:nvSpPr>
        <p:spPr>
          <a:xfrm>
            <a:off x="2645062" y="5973585"/>
            <a:ext cx="2090149" cy="772643"/>
          </a:xfrm>
          <a:custGeom>
            <a:avLst/>
            <a:gdLst>
              <a:gd name="connsiteX0" fmla="*/ 0 w 1998221"/>
              <a:gd name="connsiteY0" fmla="*/ 0 h 772643"/>
              <a:gd name="connsiteX1" fmla="*/ 1998221 w 1998221"/>
              <a:gd name="connsiteY1" fmla="*/ 0 h 772643"/>
              <a:gd name="connsiteX2" fmla="*/ 1998221 w 1998221"/>
              <a:gd name="connsiteY2" fmla="*/ 772643 h 772643"/>
              <a:gd name="connsiteX3" fmla="*/ 0 w 1998221"/>
              <a:gd name="connsiteY3" fmla="*/ 772643 h 772643"/>
              <a:gd name="connsiteX4" fmla="*/ 0 w 1998221"/>
              <a:gd name="connsiteY4" fmla="*/ 0 h 772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8221" h="772643">
                <a:moveTo>
                  <a:pt x="0" y="0"/>
                </a:moveTo>
                <a:lnTo>
                  <a:pt x="1998221" y="0"/>
                </a:lnTo>
                <a:lnTo>
                  <a:pt x="1998221" y="772643"/>
                </a:lnTo>
                <a:lnTo>
                  <a:pt x="0" y="77264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008" tIns="11430" rIns="64008" bIns="11430" numCol="1" spcCol="1270" anchor="ctr" anchorCtr="0">
            <a:noAutofit/>
          </a:bodyPr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Montserrat" pitchFamily="2" charset="0"/>
              </a:rPr>
              <a:t>Fortalecimiento del profesorado atendiendo a las etapas formativas del NME: TSU, Licenciaturas y Posgrado</a:t>
            </a:r>
          </a:p>
        </p:txBody>
      </p:sp>
      <p:sp>
        <p:nvSpPr>
          <p:cNvPr id="56" name="Forma libre 55"/>
          <p:cNvSpPr/>
          <p:nvPr/>
        </p:nvSpPr>
        <p:spPr>
          <a:xfrm>
            <a:off x="4718905" y="5973586"/>
            <a:ext cx="1980000" cy="772643"/>
          </a:xfrm>
          <a:custGeom>
            <a:avLst/>
            <a:gdLst>
              <a:gd name="connsiteX0" fmla="*/ 0 w 1998221"/>
              <a:gd name="connsiteY0" fmla="*/ 0 h 772643"/>
              <a:gd name="connsiteX1" fmla="*/ 1998221 w 1998221"/>
              <a:gd name="connsiteY1" fmla="*/ 0 h 772643"/>
              <a:gd name="connsiteX2" fmla="*/ 1998221 w 1998221"/>
              <a:gd name="connsiteY2" fmla="*/ 772643 h 772643"/>
              <a:gd name="connsiteX3" fmla="*/ 0 w 1998221"/>
              <a:gd name="connsiteY3" fmla="*/ 772643 h 772643"/>
              <a:gd name="connsiteX4" fmla="*/ 0 w 1998221"/>
              <a:gd name="connsiteY4" fmla="*/ 0 h 772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8221" h="772643">
                <a:moveTo>
                  <a:pt x="0" y="0"/>
                </a:moveTo>
                <a:lnTo>
                  <a:pt x="1998221" y="0"/>
                </a:lnTo>
                <a:lnTo>
                  <a:pt x="1998221" y="772643"/>
                </a:lnTo>
                <a:lnTo>
                  <a:pt x="0" y="77264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000" tIns="36000" rIns="0" bIns="0" numCol="1" spcCol="1270" anchor="ctr" anchorCtr="0">
            <a:noAutofit/>
          </a:bodyPr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Montserrat" pitchFamily="2" charset="0"/>
              </a:rPr>
              <a:t>Instrumentación del analítico de puestos de la DGUTYP, así como los tabuladores salariales.</a:t>
            </a:r>
          </a:p>
        </p:txBody>
      </p:sp>
      <p:sp>
        <p:nvSpPr>
          <p:cNvPr id="57" name="Forma libre 56"/>
          <p:cNvSpPr/>
          <p:nvPr/>
        </p:nvSpPr>
        <p:spPr>
          <a:xfrm>
            <a:off x="6698905" y="5973584"/>
            <a:ext cx="1980000" cy="772643"/>
          </a:xfrm>
          <a:custGeom>
            <a:avLst/>
            <a:gdLst>
              <a:gd name="connsiteX0" fmla="*/ 0 w 1998221"/>
              <a:gd name="connsiteY0" fmla="*/ 0 h 772643"/>
              <a:gd name="connsiteX1" fmla="*/ 1998221 w 1998221"/>
              <a:gd name="connsiteY1" fmla="*/ 0 h 772643"/>
              <a:gd name="connsiteX2" fmla="*/ 1998221 w 1998221"/>
              <a:gd name="connsiteY2" fmla="*/ 772643 h 772643"/>
              <a:gd name="connsiteX3" fmla="*/ 0 w 1998221"/>
              <a:gd name="connsiteY3" fmla="*/ 772643 h 772643"/>
              <a:gd name="connsiteX4" fmla="*/ 0 w 1998221"/>
              <a:gd name="connsiteY4" fmla="*/ 0 h 772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8221" h="772643">
                <a:moveTo>
                  <a:pt x="0" y="0"/>
                </a:moveTo>
                <a:lnTo>
                  <a:pt x="1998221" y="0"/>
                </a:lnTo>
                <a:lnTo>
                  <a:pt x="1998221" y="772643"/>
                </a:lnTo>
                <a:lnTo>
                  <a:pt x="0" y="77264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6000" rIns="0" bIns="0" numCol="1" spcCol="1270" anchor="ctr" anchorCtr="0">
            <a:noAutofit/>
          </a:bodyPr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Montserrat" pitchFamily="2" charset="0"/>
              </a:rPr>
              <a:t>Creación y actualización del manual de organización de todas las áreas conforme al Nuevo Modelo. </a:t>
            </a:r>
          </a:p>
        </p:txBody>
      </p:sp>
      <p:sp>
        <p:nvSpPr>
          <p:cNvPr id="58" name="Forma libre 57"/>
          <p:cNvSpPr/>
          <p:nvPr/>
        </p:nvSpPr>
        <p:spPr>
          <a:xfrm>
            <a:off x="1694603" y="3097718"/>
            <a:ext cx="1339928" cy="1173681"/>
          </a:xfrm>
          <a:custGeom>
            <a:avLst/>
            <a:gdLst>
              <a:gd name="connsiteX0" fmla="*/ 0 w 1598187"/>
              <a:gd name="connsiteY0" fmla="*/ 0 h 1173681"/>
              <a:gd name="connsiteX1" fmla="*/ 1598187 w 1598187"/>
              <a:gd name="connsiteY1" fmla="*/ 0 h 1173681"/>
              <a:gd name="connsiteX2" fmla="*/ 1598187 w 1598187"/>
              <a:gd name="connsiteY2" fmla="*/ 1173681 h 1173681"/>
              <a:gd name="connsiteX3" fmla="*/ 0 w 1598187"/>
              <a:gd name="connsiteY3" fmla="*/ 1173681 h 1173681"/>
              <a:gd name="connsiteX4" fmla="*/ 0 w 1598187"/>
              <a:gd name="connsiteY4" fmla="*/ 0 h 1173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8187" h="1173681">
                <a:moveTo>
                  <a:pt x="0" y="0"/>
                </a:moveTo>
                <a:lnTo>
                  <a:pt x="1598187" y="0"/>
                </a:lnTo>
                <a:lnTo>
                  <a:pt x="1598187" y="1173681"/>
                </a:lnTo>
                <a:lnTo>
                  <a:pt x="0" y="117368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  <a:alpha val="90000"/>
              </a:schemeClr>
            </a:solidFill>
          </a:ln>
        </p:spPr>
        <p:style>
          <a:ln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000" tIns="0" rIns="36000" bIns="0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latin typeface="Montserrat" pitchFamily="2" charset="0"/>
              </a:rPr>
              <a:t>Fortalecer la vinculación con las IES del Subsistema de Universidades Tecnológicas y Politécnicas</a:t>
            </a:r>
          </a:p>
        </p:txBody>
      </p:sp>
    </p:spTree>
    <p:extLst>
      <p:ext uri="{BB962C8B-B14F-4D97-AF65-F5344CB8AC3E}">
        <p14:creationId xmlns:p14="http://schemas.microsoft.com/office/powerpoint/2010/main" val="45889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980814"/>
            <a:ext cx="9130343" cy="5635257"/>
            <a:chOff x="-1" y="764704"/>
            <a:chExt cx="9130343" cy="5635257"/>
          </a:xfrm>
        </p:grpSpPr>
        <p:sp>
          <p:nvSpPr>
            <p:cNvPr id="34" name="Rectángulo: esquinas redondeadas 33">
              <a:extLst>
                <a:ext uri="{FF2B5EF4-FFF2-40B4-BE49-F238E27FC236}">
                  <a16:creationId xmlns:a16="http://schemas.microsoft.com/office/drawing/2014/main" id="{EBF43405-1D13-44F1-8749-D1AD76ACE3EC}"/>
                </a:ext>
              </a:extLst>
            </p:cNvPr>
            <p:cNvSpPr/>
            <p:nvPr/>
          </p:nvSpPr>
          <p:spPr>
            <a:xfrm>
              <a:off x="4418706" y="764704"/>
              <a:ext cx="4711636" cy="5616624"/>
            </a:xfrm>
            <a:prstGeom prst="roundRect">
              <a:avLst>
                <a:gd name="adj" fmla="val 10874"/>
              </a:avLst>
            </a:prstGeom>
            <a:solidFill>
              <a:srgbClr val="CD6941">
                <a:alpha val="17647"/>
              </a:srgbClr>
            </a:solidFill>
            <a:ln>
              <a:solidFill>
                <a:srgbClr val="CD694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ln>
                  <a:solidFill>
                    <a:srgbClr val="CD6941"/>
                  </a:solidFill>
                </a:ln>
              </a:endParaRPr>
            </a:p>
          </p:txBody>
        </p:sp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7D7F5C09-EAA3-48A5-BA44-F8540AD34934}"/>
                </a:ext>
              </a:extLst>
            </p:cNvPr>
            <p:cNvSpPr/>
            <p:nvPr/>
          </p:nvSpPr>
          <p:spPr>
            <a:xfrm>
              <a:off x="-1" y="783337"/>
              <a:ext cx="4644009" cy="5616624"/>
            </a:xfrm>
            <a:prstGeom prst="roundRect">
              <a:avLst>
                <a:gd name="adj" fmla="val 10783"/>
              </a:avLst>
            </a:prstGeom>
            <a:solidFill>
              <a:schemeClr val="accent1">
                <a:lumMod val="60000"/>
                <a:lumOff val="40000"/>
                <a:alpha val="18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graphicFrame>
          <p:nvGraphicFramePr>
            <p:cNvPr id="5" name="3 Diagrama"/>
            <p:cNvGraphicFramePr/>
            <p:nvPr>
              <p:extLst/>
            </p:nvPr>
          </p:nvGraphicFramePr>
          <p:xfrm>
            <a:off x="251520" y="1575425"/>
            <a:ext cx="4190041" cy="400992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3303617"/>
              <a:ext cx="1368152" cy="538801"/>
            </a:xfrm>
            <a:prstGeom prst="rect">
              <a:avLst/>
            </a:prstGeom>
          </p:spPr>
        </p:pic>
        <p:graphicFrame>
          <p:nvGraphicFramePr>
            <p:cNvPr id="29" name="3 Diagrama">
              <a:extLst>
                <a:ext uri="{FF2B5EF4-FFF2-40B4-BE49-F238E27FC236}">
                  <a16:creationId xmlns:a16="http://schemas.microsoft.com/office/drawing/2014/main" id="{94EAFA4C-0E19-45DE-A3B0-C206062EEC2A}"/>
                </a:ext>
              </a:extLst>
            </p:cNvPr>
            <p:cNvGraphicFramePr/>
            <p:nvPr>
              <p:extLst/>
            </p:nvPr>
          </p:nvGraphicFramePr>
          <p:xfrm>
            <a:off x="4905588" y="1568053"/>
            <a:ext cx="4190041" cy="400992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325D4D48-65BD-4D83-A948-0B4A013E2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1157" y="3355210"/>
              <a:ext cx="1279804" cy="538801"/>
            </a:xfrm>
            <a:prstGeom prst="rect">
              <a:avLst/>
            </a:prstGeom>
          </p:spPr>
        </p:pic>
      </p:grpSp>
      <p:grpSp>
        <p:nvGrpSpPr>
          <p:cNvPr id="16" name="Grupo 15"/>
          <p:cNvGrpSpPr/>
          <p:nvPr/>
        </p:nvGrpSpPr>
        <p:grpSpPr>
          <a:xfrm>
            <a:off x="0" y="188640"/>
            <a:ext cx="8964488" cy="720080"/>
            <a:chOff x="0" y="1051449"/>
            <a:chExt cx="7880606" cy="1294740"/>
          </a:xfrm>
        </p:grpSpPr>
        <p:grpSp>
          <p:nvGrpSpPr>
            <p:cNvPr id="17" name="Grupo 16"/>
            <p:cNvGrpSpPr/>
            <p:nvPr/>
          </p:nvGrpSpPr>
          <p:grpSpPr>
            <a:xfrm>
              <a:off x="0" y="1052736"/>
              <a:ext cx="7817376" cy="1293453"/>
              <a:chOff x="0" y="277661"/>
              <a:chExt cx="7817376" cy="1293453"/>
            </a:xfrm>
          </p:grpSpPr>
          <p:sp>
            <p:nvSpPr>
              <p:cNvPr id="19" name="Google Shape;70;p7"/>
              <p:cNvSpPr/>
              <p:nvPr/>
            </p:nvSpPr>
            <p:spPr>
              <a:xfrm rot="-5400000" flipH="1">
                <a:off x="112050" y="481364"/>
                <a:ext cx="977700" cy="1201800"/>
              </a:xfrm>
              <a:prstGeom prst="parallelogram">
                <a:avLst>
                  <a:gd name="adj" fmla="val 10943"/>
                </a:avLst>
              </a:prstGeom>
              <a:gradFill>
                <a:gsLst>
                  <a:gs pos="0">
                    <a:schemeClr val="accent1"/>
                  </a:gs>
                  <a:gs pos="29000">
                    <a:schemeClr val="accent2"/>
                  </a:gs>
                  <a:gs pos="100000">
                    <a:schemeClr val="accent3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20" name="Google Shape;72;p7"/>
              <p:cNvGrpSpPr/>
              <p:nvPr/>
            </p:nvGrpSpPr>
            <p:grpSpPr>
              <a:xfrm>
                <a:off x="284659" y="277661"/>
                <a:ext cx="7532717" cy="895903"/>
                <a:chOff x="0" y="266575"/>
                <a:chExt cx="6046490" cy="1687200"/>
              </a:xfrm>
            </p:grpSpPr>
            <p:sp>
              <p:nvSpPr>
                <p:cNvPr id="21" name="Google Shape;73;p7"/>
                <p:cNvSpPr/>
                <p:nvPr/>
              </p:nvSpPr>
              <p:spPr>
                <a:xfrm rot="10800000" flipH="1">
                  <a:off x="0" y="266575"/>
                  <a:ext cx="5867700" cy="1687200"/>
                </a:xfrm>
                <a:prstGeom prst="rect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2" name="Google Shape;74;p7"/>
                <p:cNvSpPr/>
                <p:nvPr/>
              </p:nvSpPr>
              <p:spPr>
                <a:xfrm rot="10800000">
                  <a:off x="5864390" y="266658"/>
                  <a:ext cx="182100" cy="1684500"/>
                </a:xfrm>
                <a:prstGeom prst="triangle">
                  <a:avLst>
                    <a:gd name="adj" fmla="val 100000"/>
                  </a:avLst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18" name="Google Shape;81;p7"/>
            <p:cNvSpPr txBox="1">
              <a:spLocks/>
            </p:cNvSpPr>
            <p:nvPr/>
          </p:nvSpPr>
          <p:spPr>
            <a:xfrm>
              <a:off x="382736" y="1051449"/>
              <a:ext cx="7497870" cy="895800"/>
            </a:xfrm>
            <a:prstGeom prst="rect">
              <a:avLst/>
            </a:prstGeom>
            <a:noFill/>
            <a:ln>
              <a:noFill/>
            </a:ln>
            <a:effectLst>
              <a:outerShdw blurRad="28575" dist="9525" dir="5400000" algn="bl" rotWithShape="0">
                <a:srgbClr val="343A4E">
                  <a:alpha val="150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1pPr>
              <a:lvl2pPr marR="0" lvl="1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2pPr>
              <a:lvl3pPr marR="0" lvl="2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3pPr>
              <a:lvl4pPr marR="0" lvl="3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4pPr>
              <a:lvl5pPr marR="0" lvl="4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5pPr>
              <a:lvl6pPr marR="0" lvl="5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6pPr>
              <a:lvl7pPr marR="0" lvl="6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7pPr>
              <a:lvl8pPr marR="0" lvl="7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8pPr>
              <a:lvl9pPr marR="0" lvl="8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Encode Sans Semi Condensed SemiBold"/>
                <a:buNone/>
                <a:defRPr sz="3200" b="0" i="0" u="none" strike="noStrike" cap="none">
                  <a:solidFill>
                    <a:schemeClr val="lt1"/>
                  </a:solidFill>
                  <a:latin typeface="Encode Sans Semi Condensed SemiBold"/>
                  <a:ea typeface="Encode Sans Semi Condensed SemiBold"/>
                  <a:cs typeface="Encode Sans Semi Condensed SemiBold"/>
                  <a:sym typeface="Encode Sans Semi Condensed SemiBold"/>
                </a:defRPr>
              </a:lvl9pPr>
            </a:lstStyle>
            <a:p>
              <a:pPr lvl="0">
                <a:buClr>
                  <a:srgbClr val="FFFFFF"/>
                </a:buClr>
                <a:defRPr/>
              </a:pPr>
              <a:r>
                <a:rPr lang="es-ES" sz="2000" b="1" kern="0" dirty="0">
                  <a:solidFill>
                    <a:srgbClr val="FFFFFF"/>
                  </a:solidFill>
                  <a:latin typeface="Montserrat" pitchFamily="2" charset="0"/>
                  <a:ea typeface="Cambria Math" panose="02040503050406030204" pitchFamily="18" charset="0"/>
                </a:rPr>
                <a:t>Rasgos Distintivos del Modelo Académico</a:t>
              </a:r>
            </a:p>
          </p:txBody>
        </p:sp>
      </p:grpSp>
      <p:sp>
        <p:nvSpPr>
          <p:cNvPr id="4" name="CuadroTexto 3"/>
          <p:cNvSpPr txBox="1"/>
          <p:nvPr/>
        </p:nvSpPr>
        <p:spPr>
          <a:xfrm>
            <a:off x="726361" y="119075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2">
                    <a:lumMod val="50000"/>
                  </a:schemeClr>
                </a:solidFill>
                <a:latin typeface="Literata" pitchFamily="2" charset="0"/>
              </a:rPr>
              <a:t>Modelo Académico UPSLP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Literata" pitchFamily="2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5154345" y="119075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tx2">
                    <a:lumMod val="50000"/>
                  </a:schemeClr>
                </a:solidFill>
                <a:latin typeface="Literata" pitchFamily="2" charset="0"/>
              </a:rPr>
              <a:t>Nuevo Modelo Académico 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Literat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09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heme/theme1.xml><?xml version="1.0" encoding="utf-8"?>
<a:theme xmlns:a="http://schemas.openxmlformats.org/drawingml/2006/main" name="2_UPSLP Intitucional2">
  <a:themeElements>
    <a:clrScheme name="Juntas Directivas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Personalizado 72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9661</TotalTime>
  <Words>1023</Words>
  <Application>Microsoft Office PowerPoint</Application>
  <PresentationFormat>Presentación en pantalla (4:3)</PresentationFormat>
  <Paragraphs>93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8" baseType="lpstr">
      <vt:lpstr>Arial</vt:lpstr>
      <vt:lpstr>Calibri</vt:lpstr>
      <vt:lpstr>Cambria Math</vt:lpstr>
      <vt:lpstr>Corbel</vt:lpstr>
      <vt:lpstr>Encode Sans Semi Condensed SemiBold</vt:lpstr>
      <vt:lpstr>Futura Md BT</vt:lpstr>
      <vt:lpstr>Literata</vt:lpstr>
      <vt:lpstr>Montserrat</vt:lpstr>
      <vt:lpstr>Segoe UI</vt:lpstr>
      <vt:lpstr>Wingdings</vt:lpstr>
      <vt:lpstr>Wingdings 2</vt:lpstr>
      <vt:lpstr>Wingdings 3</vt:lpstr>
      <vt:lpstr>2_UPSLP Intitucional2</vt:lpstr>
      <vt:lpstr>Programa Operativo Anual  2025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 LENOVO</dc:creator>
  <cp:lastModifiedBy>admin</cp:lastModifiedBy>
  <cp:revision>1105</cp:revision>
  <cp:lastPrinted>2023-08-30T18:51:28Z</cp:lastPrinted>
  <dcterms:created xsi:type="dcterms:W3CDTF">2013-02-07T17:30:49Z</dcterms:created>
  <dcterms:modified xsi:type="dcterms:W3CDTF">2025-04-09T16:28:00Z</dcterms:modified>
</cp:coreProperties>
</file>