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370" autoAdjust="0"/>
  </p:normalViewPr>
  <p:slideViewPr>
    <p:cSldViewPr>
      <p:cViewPr varScale="1">
        <p:scale>
          <a:sx n="86" d="100"/>
          <a:sy n="86" d="100"/>
        </p:scale>
        <p:origin x="2952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09/09/2025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7157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09/09/2025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8210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09/09/2025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6259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09/09/2025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570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09/09/2025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7232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09/09/2025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487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09/09/2025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85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09/09/2025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9974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09/09/2025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5944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09/09/2025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9633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C15-96D9-4915-8B42-B87B79349C1E}" type="datetimeFigureOut">
              <a:rPr lang="es-MX" smtClean="0"/>
              <a:t>09/09/2025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468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15C15-96D9-4915-8B42-B87B79349C1E}" type="datetimeFigureOut">
              <a:rPr lang="es-MX" smtClean="0"/>
              <a:t>09/09/2025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D45BA-D8CC-4650-A4AE-486507F344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3558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7" name="56 Conector recto"/>
          <p:cNvCxnSpPr/>
          <p:nvPr/>
        </p:nvCxnSpPr>
        <p:spPr bwMode="auto">
          <a:xfrm>
            <a:off x="6223000" y="4089400"/>
            <a:ext cx="0" cy="3238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 bwMode="auto">
          <a:xfrm>
            <a:off x="3910013" y="4089400"/>
            <a:ext cx="0" cy="3238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468" name="50 Conector recto"/>
          <p:cNvCxnSpPr>
            <a:cxnSpLocks noChangeShapeType="1"/>
          </p:cNvCxnSpPr>
          <p:nvPr/>
        </p:nvCxnSpPr>
        <p:spPr bwMode="auto">
          <a:xfrm>
            <a:off x="2259014" y="2859089"/>
            <a:ext cx="1125537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63 Conector recto"/>
          <p:cNvCxnSpPr/>
          <p:nvPr/>
        </p:nvCxnSpPr>
        <p:spPr bwMode="auto">
          <a:xfrm>
            <a:off x="5056188" y="4089400"/>
            <a:ext cx="0" cy="3238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71" name="Text Box 210"/>
          <p:cNvSpPr txBox="1">
            <a:spLocks noChangeArrowheads="1"/>
          </p:cNvSpPr>
          <p:nvPr/>
        </p:nvSpPr>
        <p:spPr bwMode="auto">
          <a:xfrm>
            <a:off x="1832148" y="785814"/>
            <a:ext cx="35429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200" b="1" i="1" dirty="0">
                <a:latin typeface="Literata" pitchFamily="2" charset="0"/>
                <a:cs typeface="Arial" charset="0"/>
              </a:rPr>
              <a:t>Universidad Intercultural de San Luis Potosí</a:t>
            </a:r>
            <a:endParaRPr lang="es-ES" altLang="es-MX" sz="1200" b="1" i="1" dirty="0">
              <a:latin typeface="Literata" pitchFamily="2" charset="0"/>
              <a:cs typeface="Arial" charset="0"/>
            </a:endParaRPr>
          </a:p>
        </p:txBody>
      </p:sp>
      <p:cxnSp>
        <p:nvCxnSpPr>
          <p:cNvPr id="36" name="35 Conector recto"/>
          <p:cNvCxnSpPr/>
          <p:nvPr/>
        </p:nvCxnSpPr>
        <p:spPr>
          <a:xfrm rot="5400000">
            <a:off x="2090739" y="2787651"/>
            <a:ext cx="259238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75" name="Rectangle 23"/>
          <p:cNvSpPr>
            <a:spLocks noChangeArrowheads="1"/>
          </p:cNvSpPr>
          <p:nvPr/>
        </p:nvSpPr>
        <p:spPr bwMode="auto">
          <a:xfrm>
            <a:off x="2867026" y="1295401"/>
            <a:ext cx="1044575" cy="514351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700" b="1">
              <a:latin typeface="Literata" pitchFamily="2" charset="0"/>
            </a:endParaRPr>
          </a:p>
        </p:txBody>
      </p:sp>
      <p:sp>
        <p:nvSpPr>
          <p:cNvPr id="62476" name="Rectangle 23"/>
          <p:cNvSpPr>
            <a:spLocks noChangeArrowheads="1"/>
          </p:cNvSpPr>
          <p:nvPr/>
        </p:nvSpPr>
        <p:spPr bwMode="auto">
          <a:xfrm>
            <a:off x="1555751" y="1984375"/>
            <a:ext cx="1044575" cy="1765300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700" b="1">
              <a:latin typeface="Literata" pitchFamily="2" charset="0"/>
            </a:endParaRPr>
          </a:p>
        </p:txBody>
      </p:sp>
      <p:sp>
        <p:nvSpPr>
          <p:cNvPr id="62477" name="Text Box 266"/>
          <p:cNvSpPr txBox="1">
            <a:spLocks noChangeArrowheads="1"/>
          </p:cNvSpPr>
          <p:nvPr/>
        </p:nvSpPr>
        <p:spPr bwMode="auto">
          <a:xfrm>
            <a:off x="3169138" y="1296988"/>
            <a:ext cx="52290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>
                <a:latin typeface="Literata" pitchFamily="2" charset="0"/>
                <a:cs typeface="Arial" charset="0"/>
              </a:rPr>
              <a:t>Rectoría</a:t>
            </a:r>
            <a:endParaRPr lang="es-MX" altLang="es-MX" sz="600">
              <a:latin typeface="Literata" pitchFamily="2" charset="0"/>
              <a:cs typeface="Arial" charset="0"/>
            </a:endParaRPr>
          </a:p>
        </p:txBody>
      </p:sp>
      <p:sp>
        <p:nvSpPr>
          <p:cNvPr id="62478" name="Rectangle 411"/>
          <p:cNvSpPr>
            <a:spLocks noChangeArrowheads="1"/>
          </p:cNvSpPr>
          <p:nvPr/>
        </p:nvSpPr>
        <p:spPr bwMode="auto">
          <a:xfrm>
            <a:off x="1579564" y="2147888"/>
            <a:ext cx="1138237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>
                <a:latin typeface="Literata" pitchFamily="2" charset="0"/>
              </a:rPr>
              <a:t>Cárdenas.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>
                <a:latin typeface="Literata" pitchFamily="2" charset="0"/>
              </a:rPr>
              <a:t>Cerritos.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>
                <a:latin typeface="Literata" pitchFamily="2" charset="0"/>
              </a:rPr>
              <a:t>Ciudad Valles.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>
                <a:latin typeface="Literata" pitchFamily="2" charset="0"/>
              </a:rPr>
              <a:t>Charcas.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>
                <a:latin typeface="Literata" pitchFamily="2" charset="0"/>
              </a:rPr>
              <a:t>Matehuala.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>
                <a:latin typeface="Literata" pitchFamily="2" charset="0"/>
              </a:rPr>
              <a:t>Matlapa.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>
                <a:latin typeface="Literata" pitchFamily="2" charset="0"/>
              </a:rPr>
              <a:t>Tamuín</a:t>
            </a:r>
            <a:r>
              <a:rPr lang="es-ES" altLang="es-MX" sz="700" dirty="0" smtClean="0">
                <a:latin typeface="Literata" pitchFamily="2" charset="0"/>
              </a:rPr>
              <a:t>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 smtClean="0">
                <a:latin typeface="Literata" pitchFamily="2" charset="0"/>
              </a:rPr>
              <a:t>Tamazunchale</a:t>
            </a:r>
            <a:r>
              <a:rPr lang="es-ES" altLang="es-MX" sz="700" dirty="0">
                <a:latin typeface="Literata" pitchFamily="2" charset="0"/>
              </a:rPr>
              <a:t>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 err="1">
                <a:latin typeface="Literata" pitchFamily="2" charset="0"/>
              </a:rPr>
              <a:t>Tancanhuitz</a:t>
            </a:r>
            <a:r>
              <a:rPr lang="es-ES" altLang="es-MX" sz="700" dirty="0" smtClean="0">
                <a:latin typeface="Literata" pitchFamily="2" charset="0"/>
              </a:rPr>
              <a:t>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 err="1" smtClean="0">
                <a:latin typeface="Literata" pitchFamily="2" charset="0"/>
              </a:rPr>
              <a:t>Tanquián</a:t>
            </a:r>
            <a:endParaRPr lang="es-ES" altLang="es-MX" sz="700" dirty="0">
              <a:latin typeface="Literata" pitchFamily="2" charset="0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s-ES" altLang="es-MX" sz="700" dirty="0">
                <a:latin typeface="Literata" pitchFamily="2" charset="0"/>
              </a:rPr>
              <a:t>Villa de Reyes.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es-ES" altLang="es-MX" sz="700" b="1" dirty="0">
              <a:latin typeface="Literata" pitchFamily="2" charset="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latin typeface="Literata" pitchFamily="2" charset="0"/>
            </a:endParaRPr>
          </a:p>
        </p:txBody>
      </p:sp>
      <p:cxnSp>
        <p:nvCxnSpPr>
          <p:cNvPr id="60" name="59 Conector recto"/>
          <p:cNvCxnSpPr/>
          <p:nvPr/>
        </p:nvCxnSpPr>
        <p:spPr bwMode="auto">
          <a:xfrm flipV="1">
            <a:off x="890589" y="4089400"/>
            <a:ext cx="53276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80" name="Rectangle 23"/>
          <p:cNvSpPr>
            <a:spLocks noChangeArrowheads="1"/>
          </p:cNvSpPr>
          <p:nvPr/>
        </p:nvSpPr>
        <p:spPr bwMode="auto">
          <a:xfrm>
            <a:off x="2279651" y="4283968"/>
            <a:ext cx="1044575" cy="504825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700" b="1">
              <a:latin typeface="Literata" pitchFamily="2" charset="0"/>
            </a:endParaRPr>
          </a:p>
        </p:txBody>
      </p:sp>
      <p:sp>
        <p:nvSpPr>
          <p:cNvPr id="62481" name="Text Box 159"/>
          <p:cNvSpPr txBox="1">
            <a:spLocks noChangeArrowheads="1"/>
          </p:cNvSpPr>
          <p:nvPr/>
        </p:nvSpPr>
        <p:spPr bwMode="auto">
          <a:xfrm>
            <a:off x="2163763" y="4315906"/>
            <a:ext cx="12557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ts val="600"/>
              </a:lnSpc>
              <a:spcBef>
                <a:spcPct val="0"/>
              </a:spcBef>
              <a:buFontTx/>
              <a:buNone/>
            </a:pPr>
            <a:endParaRPr lang="es-MX" altLang="es-MX" sz="600" b="1" dirty="0">
              <a:latin typeface="Literata" pitchFamily="2" charset="0"/>
              <a:cs typeface="Arial" charset="0"/>
            </a:endParaRPr>
          </a:p>
          <a:p>
            <a:pPr algn="ctr">
              <a:lnSpc>
                <a:spcPts val="600"/>
              </a:lnSpc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Subdirección </a:t>
            </a:r>
          </a:p>
          <a:p>
            <a:pPr algn="ctr">
              <a:lnSpc>
                <a:spcPts val="600"/>
              </a:lnSpc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de Planeación y </a:t>
            </a:r>
          </a:p>
          <a:p>
            <a:pPr algn="ctr">
              <a:lnSpc>
                <a:spcPts val="600"/>
              </a:lnSpc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Desarrollo Institucional</a:t>
            </a:r>
            <a:endParaRPr lang="es-ES" altLang="es-MX" sz="600" b="1" dirty="0">
              <a:latin typeface="Literata" pitchFamily="2" charset="0"/>
              <a:cs typeface="Arial" charset="0"/>
            </a:endParaRPr>
          </a:p>
        </p:txBody>
      </p:sp>
      <p:sp>
        <p:nvSpPr>
          <p:cNvPr id="62482" name="Rectangle 23"/>
          <p:cNvSpPr>
            <a:spLocks noChangeArrowheads="1"/>
          </p:cNvSpPr>
          <p:nvPr/>
        </p:nvSpPr>
        <p:spPr bwMode="auto">
          <a:xfrm>
            <a:off x="4538664" y="4289426"/>
            <a:ext cx="1044575" cy="50323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700" b="1">
              <a:latin typeface="Literata" pitchFamily="2" charset="0"/>
            </a:endParaRPr>
          </a:p>
        </p:txBody>
      </p:sp>
      <p:sp>
        <p:nvSpPr>
          <p:cNvPr id="62483" name="Text Box 159"/>
          <p:cNvSpPr txBox="1">
            <a:spLocks noChangeArrowheads="1"/>
          </p:cNvSpPr>
          <p:nvPr/>
        </p:nvSpPr>
        <p:spPr bwMode="auto">
          <a:xfrm>
            <a:off x="4484689" y="4346684"/>
            <a:ext cx="11842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600" b="1" dirty="0">
              <a:latin typeface="Literata" pitchFamily="2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Subdirección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Desarrollo Intercultural</a:t>
            </a:r>
          </a:p>
        </p:txBody>
      </p:sp>
      <p:sp>
        <p:nvSpPr>
          <p:cNvPr id="62484" name="Rectangle 23"/>
          <p:cNvSpPr>
            <a:spLocks noChangeArrowheads="1"/>
          </p:cNvSpPr>
          <p:nvPr/>
        </p:nvSpPr>
        <p:spPr bwMode="auto">
          <a:xfrm>
            <a:off x="3408364" y="4298951"/>
            <a:ext cx="1042987" cy="5127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600" b="1">
              <a:latin typeface="Literata" pitchFamily="2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600" b="1">
              <a:latin typeface="Literata" pitchFamily="2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600" b="1">
              <a:latin typeface="Literata" pitchFamily="2" charset="0"/>
              <a:cs typeface="Arial" charset="0"/>
            </a:endParaRPr>
          </a:p>
        </p:txBody>
      </p:sp>
      <p:sp>
        <p:nvSpPr>
          <p:cNvPr id="62485" name="Text Box 159"/>
          <p:cNvSpPr txBox="1">
            <a:spLocks noChangeArrowheads="1"/>
          </p:cNvSpPr>
          <p:nvPr/>
        </p:nvSpPr>
        <p:spPr bwMode="auto">
          <a:xfrm>
            <a:off x="3339133" y="4346684"/>
            <a:ext cx="116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600" b="1" dirty="0">
              <a:latin typeface="Literata" pitchFamily="2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Subdirección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Escolar</a:t>
            </a:r>
          </a:p>
        </p:txBody>
      </p:sp>
      <p:sp>
        <p:nvSpPr>
          <p:cNvPr id="62486" name="Rectangle 23"/>
          <p:cNvSpPr>
            <a:spLocks noChangeArrowheads="1"/>
          </p:cNvSpPr>
          <p:nvPr/>
        </p:nvSpPr>
        <p:spPr bwMode="auto">
          <a:xfrm>
            <a:off x="1149351" y="4295776"/>
            <a:ext cx="1044575" cy="5127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700" b="1">
              <a:latin typeface="Literata" pitchFamily="2" charset="0"/>
            </a:endParaRPr>
          </a:p>
        </p:txBody>
      </p:sp>
      <p:sp>
        <p:nvSpPr>
          <p:cNvPr id="62487" name="Text Box 159"/>
          <p:cNvSpPr txBox="1">
            <a:spLocks noChangeArrowheads="1"/>
          </p:cNvSpPr>
          <p:nvPr/>
        </p:nvSpPr>
        <p:spPr bwMode="auto">
          <a:xfrm>
            <a:off x="1128713" y="4346684"/>
            <a:ext cx="1104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600" b="1" dirty="0">
              <a:latin typeface="Literata" pitchFamily="2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Subdirección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600" b="1" dirty="0">
                <a:latin typeface="Literata" pitchFamily="2" charset="0"/>
                <a:cs typeface="Arial" charset="0"/>
              </a:rPr>
              <a:t>Administrativa</a:t>
            </a:r>
          </a:p>
        </p:txBody>
      </p:sp>
      <p:sp>
        <p:nvSpPr>
          <p:cNvPr id="62488" name="Rectangle 411"/>
          <p:cNvSpPr>
            <a:spLocks noChangeArrowheads="1"/>
          </p:cNvSpPr>
          <p:nvPr/>
        </p:nvSpPr>
        <p:spPr bwMode="auto">
          <a:xfrm>
            <a:off x="1387476" y="1984375"/>
            <a:ext cx="1365250" cy="31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ts val="838"/>
              </a:lnSpc>
              <a:spcBef>
                <a:spcPct val="0"/>
              </a:spcBef>
              <a:buFontTx/>
              <a:buNone/>
            </a:pPr>
            <a:r>
              <a:rPr lang="es-ES" altLang="es-MX" sz="700" b="1">
                <a:latin typeface="Literata" pitchFamily="2" charset="0"/>
              </a:rPr>
              <a:t>Direcciones de División</a:t>
            </a:r>
            <a:endParaRPr lang="es-ES" altLang="es-MX" sz="700">
              <a:latin typeface="Literata" pitchFamily="2" charset="0"/>
            </a:endParaRPr>
          </a:p>
        </p:txBody>
      </p:sp>
      <p:cxnSp>
        <p:nvCxnSpPr>
          <p:cNvPr id="34" name="33 Conector recto"/>
          <p:cNvCxnSpPr/>
          <p:nvPr/>
        </p:nvCxnSpPr>
        <p:spPr bwMode="auto">
          <a:xfrm>
            <a:off x="1557339" y="2147888"/>
            <a:ext cx="1044575" cy="0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2852936" y="1501776"/>
            <a:ext cx="1079500" cy="1587"/>
          </a:xfrm>
          <a:prstGeom prst="line">
            <a:avLst/>
          </a:prstGeom>
          <a:ln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 bwMode="auto">
          <a:xfrm>
            <a:off x="2827338" y="4084639"/>
            <a:ext cx="0" cy="215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23"/>
          <p:cNvSpPr>
            <a:spLocks noChangeArrowheads="1"/>
          </p:cNvSpPr>
          <p:nvPr/>
        </p:nvSpPr>
        <p:spPr bwMode="auto">
          <a:xfrm>
            <a:off x="5700713" y="4289426"/>
            <a:ext cx="1044575" cy="503239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700" b="1">
              <a:latin typeface="Literata" pitchFamily="2" charset="0"/>
            </a:endParaRPr>
          </a:p>
        </p:txBody>
      </p:sp>
      <p:sp>
        <p:nvSpPr>
          <p:cNvPr id="62498" name="Text Box 159"/>
          <p:cNvSpPr txBox="1">
            <a:spLocks noChangeArrowheads="1"/>
          </p:cNvSpPr>
          <p:nvPr/>
        </p:nvSpPr>
        <p:spPr bwMode="auto">
          <a:xfrm>
            <a:off x="5673726" y="4499992"/>
            <a:ext cx="11842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Subdirección </a:t>
            </a:r>
            <a:r>
              <a:rPr lang="es-MX" altLang="es-MX" sz="600" b="1" dirty="0" smtClean="0">
                <a:latin typeface="Literata" pitchFamily="2" charset="0"/>
                <a:cs typeface="Arial" charset="0"/>
              </a:rPr>
              <a:t>Jurídica</a:t>
            </a:r>
            <a:endParaRPr lang="es-MX" altLang="es-MX" sz="600" b="1" dirty="0">
              <a:latin typeface="Literata" pitchFamily="2" charset="0"/>
              <a:cs typeface="Arial" charset="0"/>
            </a:endParaRPr>
          </a:p>
        </p:txBody>
      </p:sp>
      <p:sp>
        <p:nvSpPr>
          <p:cNvPr id="62493" name="Rectangle 23"/>
          <p:cNvSpPr>
            <a:spLocks noChangeArrowheads="1"/>
          </p:cNvSpPr>
          <p:nvPr/>
        </p:nvSpPr>
        <p:spPr bwMode="auto">
          <a:xfrm>
            <a:off x="36514" y="4300537"/>
            <a:ext cx="1042987" cy="5127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50800" dir="2700000" algn="ctr" rotWithShape="0">
              <a:srgbClr val="00660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700" b="1"/>
          </a:p>
        </p:txBody>
      </p:sp>
      <p:sp>
        <p:nvSpPr>
          <p:cNvPr id="62494" name="Text Box 159"/>
          <p:cNvSpPr txBox="1">
            <a:spLocks noChangeArrowheads="1"/>
          </p:cNvSpPr>
          <p:nvPr/>
        </p:nvSpPr>
        <p:spPr bwMode="auto">
          <a:xfrm>
            <a:off x="19844" y="4346684"/>
            <a:ext cx="1104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600" b="1" dirty="0"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b="1" dirty="0">
                <a:latin typeface="Literata" pitchFamily="2" charset="0"/>
                <a:cs typeface="Arial" charset="0"/>
              </a:rPr>
              <a:t>Subdirección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600" b="1" dirty="0">
                <a:latin typeface="Literata" pitchFamily="2" charset="0"/>
                <a:cs typeface="Arial" charset="0"/>
              </a:rPr>
              <a:t>Académica</a:t>
            </a:r>
          </a:p>
        </p:txBody>
      </p:sp>
      <p:cxnSp>
        <p:nvCxnSpPr>
          <p:cNvPr id="56" name="55 Conector recto"/>
          <p:cNvCxnSpPr/>
          <p:nvPr/>
        </p:nvCxnSpPr>
        <p:spPr bwMode="auto">
          <a:xfrm>
            <a:off x="1693863" y="4084639"/>
            <a:ext cx="0" cy="215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"/>
          <p:cNvCxnSpPr/>
          <p:nvPr/>
        </p:nvCxnSpPr>
        <p:spPr bwMode="auto">
          <a:xfrm>
            <a:off x="887413" y="4089401"/>
            <a:ext cx="0" cy="215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72" name="Text Box 149"/>
          <p:cNvSpPr txBox="1">
            <a:spLocks noChangeArrowheads="1"/>
          </p:cNvSpPr>
          <p:nvPr/>
        </p:nvSpPr>
        <p:spPr bwMode="auto">
          <a:xfrm>
            <a:off x="63500" y="50801"/>
            <a:ext cx="396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 dirty="0">
                <a:latin typeface="Literata" pitchFamily="2" charset="0"/>
                <a:cs typeface="Arial" charset="0"/>
              </a:rPr>
              <a:t>ORGANIGRAMA</a:t>
            </a:r>
          </a:p>
        </p:txBody>
      </p:sp>
      <p:sp>
        <p:nvSpPr>
          <p:cNvPr id="62473" name="Line 150"/>
          <p:cNvSpPr>
            <a:spLocks noChangeShapeType="1"/>
          </p:cNvSpPr>
          <p:nvPr/>
        </p:nvSpPr>
        <p:spPr bwMode="auto">
          <a:xfrm flipV="1">
            <a:off x="-27384" y="520700"/>
            <a:ext cx="6885384" cy="55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862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53</Words>
  <Application>Microsoft Office PowerPoint</Application>
  <PresentationFormat>Presentación en pantalla (4:3)</PresentationFormat>
  <Paragraphs>33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Literata</vt:lpstr>
      <vt:lpstr>Times New Roman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Lic. Erik</dc:creator>
  <cp:lastModifiedBy>JURAUXIII</cp:lastModifiedBy>
  <cp:revision>6</cp:revision>
  <dcterms:created xsi:type="dcterms:W3CDTF">2019-01-15T22:04:24Z</dcterms:created>
  <dcterms:modified xsi:type="dcterms:W3CDTF">2025-09-09T18:03:54Z</dcterms:modified>
</cp:coreProperties>
</file>