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6" r:id="rId9"/>
    <p:sldId id="263" r:id="rId10"/>
    <p:sldId id="264" r:id="rId11"/>
    <p:sldId id="265"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872" y="-42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7" name="Date Placeholder 6"/>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8" name="Slide Number Placeholder 7"/>
          <p:cNvSpPr>
            <a:spLocks noGrp="1"/>
          </p:cNvSpPr>
          <p:nvPr>
            <p:ph type="sldNum" sz="quarter" idx="11"/>
          </p:nvPr>
        </p:nvSpPr>
        <p:spPr/>
        <p:txBody>
          <a:bodyPr/>
          <a:lstStyle/>
          <a:p>
            <a:fld id="{F0893715-0A4C-4C52-9404-F1F09A867AE6}" type="slidenum">
              <a:rPr lang="es-MX" smtClean="0"/>
              <a:pPr/>
              <a:t>‹Nº›</a:t>
            </a:fld>
            <a:endParaRPr lang="es-MX"/>
          </a:p>
        </p:txBody>
      </p:sp>
      <p:sp>
        <p:nvSpPr>
          <p:cNvPr id="9" name="Footer Placeholder 8"/>
          <p:cNvSpPr>
            <a:spLocks noGrp="1"/>
          </p:cNvSpPr>
          <p:nvPr>
            <p:ph type="ftr" sz="quarter" idx="12"/>
          </p:nvPr>
        </p:nvSpPr>
        <p:spPr/>
        <p:txBody>
          <a:bodyPr/>
          <a:lstStyle/>
          <a:p>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0893715-0A4C-4C52-9404-F1F09A867AE6}" type="slidenum">
              <a:rPr lang="es-MX" smtClean="0"/>
              <a:pPr/>
              <a:t>‹Nº›</a:t>
            </a:fld>
            <a:endParaRPr lang="es-MX"/>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5" name="Date Placeholder 4"/>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0893715-0A4C-4C52-9404-F1F09A867AE6}" type="slidenum">
              <a:rPr lang="es-MX" smtClean="0"/>
              <a:pPr/>
              <a:t>‹Nº›</a:t>
            </a:fld>
            <a:endParaRPr lang="es-MX"/>
          </a:p>
        </p:txBody>
      </p:sp>
      <p:sp>
        <p:nvSpPr>
          <p:cNvPr id="9" name="Content Placeholder 8"/>
          <p:cNvSpPr>
            <a:spLocks noGrp="1"/>
          </p:cNvSpPr>
          <p:nvPr>
            <p:ph sz="quarter" idx="13"/>
          </p:nvPr>
        </p:nvSpPr>
        <p:spPr>
          <a:xfrm>
            <a:off x="365760" y="1600200"/>
            <a:ext cx="4041648" cy="45262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F0893715-0A4C-4C52-9404-F1F09A867AE6}" type="slidenum">
              <a:rPr lang="es-MX" smtClean="0"/>
              <a:pPr/>
              <a:t>‹Nº›</a:t>
            </a:fld>
            <a:endParaRPr lang="es-MX"/>
          </a:p>
        </p:txBody>
      </p:sp>
      <p:sp>
        <p:nvSpPr>
          <p:cNvPr id="11" name="Content Placeholder 10"/>
          <p:cNvSpPr>
            <a:spLocks noGrp="1"/>
          </p:cNvSpPr>
          <p:nvPr>
            <p:ph sz="quarter" idx="13"/>
          </p:nvPr>
        </p:nvSpPr>
        <p:spPr>
          <a:xfrm>
            <a:off x="457200" y="2212848"/>
            <a:ext cx="4041648" cy="391363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18750AED-E811-42B7-BD03-5CD9FDC56C44}" type="datetimeFigureOut">
              <a:rPr lang="es-MX" smtClean="0"/>
              <a:pPr/>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0893715-0A4C-4C52-9404-F1F09A867AE6}"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8750AED-E811-42B7-BD03-5CD9FDC56C44}" type="datetimeFigureOut">
              <a:rPr lang="es-MX" smtClean="0"/>
              <a:pPr/>
              <a:t>13/03/2024</a:t>
            </a:fld>
            <a:endParaRPr lang="es-MX"/>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s-MX"/>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F0893715-0A4C-4C52-9404-F1F09A867AE6}" type="slidenum">
              <a:rPr lang="es-MX" smtClean="0"/>
              <a:pPr/>
              <a:t>‹Nº›</a:t>
            </a:fld>
            <a:endParaRPr lang="es-MX"/>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7"/>
          <p:cNvSpPr/>
          <p:nvPr/>
        </p:nvSpPr>
        <p:spPr>
          <a:xfrm>
            <a:off x="3436345" y="5445224"/>
            <a:ext cx="5132060" cy="830997"/>
          </a:xfrm>
          <a:prstGeom prst="rect">
            <a:avLst/>
          </a:prstGeom>
        </p:spPr>
        <p:txBody>
          <a:bodyPr wrap="square">
            <a:spAutoFit/>
          </a:bodyPr>
          <a:lstStyle/>
          <a:p>
            <a:pPr algn="r"/>
            <a:r>
              <a:rPr lang="es-ES" sz="2400" dirty="0" smtClean="0"/>
              <a:t>Coordinador de Archivos</a:t>
            </a:r>
          </a:p>
          <a:p>
            <a:pPr algn="r"/>
            <a:r>
              <a:rPr lang="es-ES" sz="2400" dirty="0" smtClean="0"/>
              <a:t>Luisa Adriana González Niño</a:t>
            </a:r>
            <a:endParaRPr lang="es-MX" sz="2400" dirty="0"/>
          </a:p>
        </p:txBody>
      </p:sp>
      <p:sp>
        <p:nvSpPr>
          <p:cNvPr id="5" name="Rectángulo 8"/>
          <p:cNvSpPr/>
          <p:nvPr/>
        </p:nvSpPr>
        <p:spPr>
          <a:xfrm>
            <a:off x="521929" y="2276872"/>
            <a:ext cx="8056935" cy="1938992"/>
          </a:xfrm>
          <a:prstGeom prst="rect">
            <a:avLst/>
          </a:prstGeom>
        </p:spPr>
        <p:txBody>
          <a:bodyPr wrap="square">
            <a:spAutoFit/>
          </a:bodyPr>
          <a:lstStyle/>
          <a:p>
            <a:pPr algn="ctr"/>
            <a:r>
              <a:rPr lang="es-MX" sz="4000" dirty="0" smtClean="0"/>
              <a:t>PROGRAMA ANUAL DE DESARROLLO ARCHIVISTICO</a:t>
            </a:r>
          </a:p>
          <a:p>
            <a:pPr algn="ctr"/>
            <a:r>
              <a:rPr lang="es-MX" sz="4000" dirty="0" smtClean="0"/>
              <a:t>EJERCICIO 2024</a:t>
            </a:r>
            <a:endParaRPr lang="es-MX" sz="4000" dirty="0"/>
          </a:p>
        </p:txBody>
      </p:sp>
      <p:pic>
        <p:nvPicPr>
          <p:cNvPr id="6" name="4 Imagen"/>
          <p:cNvPicPr>
            <a:picLocks noChangeAspect="1"/>
          </p:cNvPicPr>
          <p:nvPr/>
        </p:nvPicPr>
        <p:blipFill rotWithShape="1">
          <a:blip r:embed="rId2" cstate="print">
            <a:clrChange>
              <a:clrFrom>
                <a:srgbClr val="FFFFFF"/>
              </a:clrFrom>
              <a:clrTo>
                <a:srgbClr val="FFFFFF">
                  <a:alpha val="0"/>
                </a:srgbClr>
              </a:clrTo>
            </a:clrChange>
          </a:blip>
          <a:srcRect l="7940" t="17232" r="7315" b="16138"/>
          <a:stretch/>
        </p:blipFill>
        <p:spPr>
          <a:xfrm>
            <a:off x="919581" y="214394"/>
            <a:ext cx="7251237" cy="1010382"/>
          </a:xfrm>
          <a:prstGeom prst="rect">
            <a:avLst/>
          </a:prstGeom>
        </p:spPr>
      </p:pic>
    </p:spTree>
    <p:extLst>
      <p:ext uri="{BB962C8B-B14F-4D97-AF65-F5344CB8AC3E}">
        <p14:creationId xmlns="" xmlns:p14="http://schemas.microsoft.com/office/powerpoint/2010/main" val="1829061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628650" y="908720"/>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2800" b="1" dirty="0" smtClean="0">
                <a:latin typeface="Century Gothic" panose="020B0502020202020204" pitchFamily="34" charset="0"/>
              </a:rPr>
              <a:t>1</a:t>
            </a:r>
            <a:r>
              <a:rPr lang="es-MX" sz="2800" b="1" dirty="0" smtClean="0">
                <a:latin typeface="Literata" pitchFamily="2" charset="0"/>
              </a:rPr>
              <a:t>. MARCO JURIDICO</a:t>
            </a:r>
            <a:endParaRPr lang="es-MX" sz="2800" dirty="0">
              <a:latin typeface="Literata" pitchFamily="2" charset="0"/>
            </a:endParaRPr>
          </a:p>
        </p:txBody>
      </p:sp>
      <p:sp>
        <p:nvSpPr>
          <p:cNvPr id="6" name="Marcador de contenido 4"/>
          <p:cNvSpPr txBox="1">
            <a:spLocks/>
          </p:cNvSpPr>
          <p:nvPr/>
        </p:nvSpPr>
        <p:spPr>
          <a:xfrm>
            <a:off x="448234" y="1916832"/>
            <a:ext cx="8229600" cy="4493095"/>
          </a:xfrm>
          <a:prstGeom prst="rect">
            <a:avLst/>
          </a:prstGeom>
        </p:spPr>
        <p:txBody>
          <a:bodyPr vert="horz" lIns="91440" tIns="45720" rIns="91440" bIns="45720" rtlCol="0">
            <a:normAutofit fontScale="6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Constitución Política de los Estados Unidos Mexicanos.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Constitución Política del Estado de San Luis Potosí.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Ley de Archivos para el Estado de San Luis Potosí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Ley de Responsabilidades Administrativas para el Estado de San Luis Potosí.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Reglamento del Comité Técnico de Archivos del Estado.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Lineamientos Generales para la Gestión de Archivos del Estado.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ACUERDO del Consejo Nacional del Sistema Nacional de Transparencia, Acceso a la Información Pública y Protección de Datos Personales, por el que se aprueban los Lineamientos para la Organización y Conservación de los Archivos.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Manual de Organización Archivística de las dependencias y entidades de la administración pública del Estado y municipios de San Luis Potosí. </a:t>
            </a:r>
          </a:p>
          <a:p>
            <a:pPr marL="171450" marR="0" lvl="0" indent="-171450" algn="just" defTabSz="685800" rtl="0" eaLnBrk="1" fontAlgn="auto" latinLnBrk="0" hangingPunct="1">
              <a:lnSpc>
                <a:spcPct val="150000"/>
              </a:lnSpc>
              <a:spcBef>
                <a:spcPts val="750"/>
              </a:spcBef>
              <a:spcAft>
                <a:spcPts val="0"/>
              </a:spcAft>
              <a:buClrTx/>
              <a:buSzTx/>
              <a:buFont typeface="Arial" panose="020B0604020202020204" pitchFamily="34" charset="0"/>
              <a:buBlip>
                <a:blip r:embed="rId2"/>
              </a:buBlip>
              <a:tabLst/>
              <a:defRPr/>
            </a:pPr>
            <a:r>
              <a:rPr kumimoji="0" lang="es-MX" sz="2100" b="0" i="0" u="none" strike="noStrike" kern="1200" cap="none" spc="0" normalizeH="0" baseline="0" noProof="0" dirty="0" smtClean="0">
                <a:ln>
                  <a:noFill/>
                </a:ln>
                <a:solidFill>
                  <a:sysClr val="windowText" lastClr="000000"/>
                </a:solidFill>
                <a:effectLst/>
                <a:uLnTx/>
                <a:uFillTx/>
                <a:latin typeface="Literata" pitchFamily="2" charset="0"/>
              </a:rPr>
              <a:t>Guía General para Expurgo Documental y el Descarte Bibliográfico en los Archivos de Trámite y Concentración.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s-MX" sz="21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87624" y="121398"/>
            <a:ext cx="7254875" cy="792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52713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800101" y="707266"/>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2800" b="1" dirty="0" smtClean="0">
                <a:latin typeface="Century Gothic" panose="020B0502020202020204" pitchFamily="34" charset="0"/>
              </a:rPr>
              <a:t>2</a:t>
            </a:r>
            <a:r>
              <a:rPr lang="es-MX" sz="2800" b="1" dirty="0" smtClean="0">
                <a:latin typeface="Literata" pitchFamily="2" charset="0"/>
              </a:rPr>
              <a:t>. INTRODUCCIÓN</a:t>
            </a:r>
            <a:endParaRPr lang="es-MX" sz="2800" dirty="0">
              <a:latin typeface="Literata" pitchFamily="2" charset="0"/>
            </a:endParaRPr>
          </a:p>
        </p:txBody>
      </p:sp>
      <p:sp>
        <p:nvSpPr>
          <p:cNvPr id="6" name="Marcador de contenido 7"/>
          <p:cNvSpPr txBox="1">
            <a:spLocks/>
          </p:cNvSpPr>
          <p:nvPr/>
        </p:nvSpPr>
        <p:spPr>
          <a:xfrm>
            <a:off x="457201" y="1600202"/>
            <a:ext cx="8229600" cy="501716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00000"/>
              </a:lnSpc>
              <a:buFont typeface="Arial" panose="020B0604020202020204" pitchFamily="34" charset="0"/>
              <a:buBlip>
                <a:blip r:embed="rId2"/>
              </a:buBlip>
            </a:pPr>
            <a:r>
              <a:rPr lang="es-MX" sz="1400" dirty="0" smtClean="0">
                <a:latin typeface="Literata" pitchFamily="2" charset="0"/>
              </a:rPr>
              <a:t>El Programa Anual de Desarrollo Archivístico (PADA) es el instrumento de gestión de corto, mediano y largo plazo que contempla las acciones a emprender a escala institucional para la modernización y mejoramiento continuo de los servicios documentales y archivísticos, estableciendo las estructuras normativas, técnicas y metodológicas para la implementación de estrategias encaminadas a mejorar el proceso de organización y conservación documental en los archivos de trámite, concentración y, en su caso, histórico.</a:t>
            </a:r>
          </a:p>
          <a:p>
            <a:pPr algn="just">
              <a:lnSpc>
                <a:spcPct val="100000"/>
              </a:lnSpc>
              <a:buFont typeface="Arial" panose="020B0604020202020204" pitchFamily="34" charset="0"/>
              <a:buBlip>
                <a:blip r:embed="rId2"/>
              </a:buBlip>
            </a:pPr>
            <a:r>
              <a:rPr lang="es-MX" sz="1400" dirty="0" smtClean="0">
                <a:latin typeface="Literata" pitchFamily="2" charset="0"/>
              </a:rPr>
              <a:t>El presente Programa contempla lo dispuesto a la Ley de Archivos para el Estado de San Luis Potosí publicada en el Periódico Oficial del Estado el pasado 19 de junio de 2020, a fin de establecer un Sistema Integral de Archivos que garantice un buen manejo de  documentos públicos del Instituto Estatal de Educación para Adultos en virtud de mantener los documentos de archivos sistematizada, clasificada e inventariada para que  la gestión documental sea más eficiente en los Departamentos y Oficinas que componen este Organismo, así mismo para asegurar y conservar la documentación generada por este Instituto.</a:t>
            </a:r>
          </a:p>
          <a:p>
            <a:pPr algn="just">
              <a:lnSpc>
                <a:spcPct val="100000"/>
              </a:lnSpc>
              <a:buFont typeface="Arial" panose="020B0604020202020204" pitchFamily="34" charset="0"/>
              <a:buBlip>
                <a:blip r:embed="rId2"/>
              </a:buBlip>
            </a:pPr>
            <a:r>
              <a:rPr lang="es-MX" sz="1400" dirty="0" smtClean="0">
                <a:latin typeface="Literata" pitchFamily="2" charset="0"/>
              </a:rPr>
              <a:t>El modelo de gestión documental se integra por Órganos normativos y por la Coordinación de Archivos, los primeros son las instancias que establecerán las directrices para administrar los archivos y documentos del Archivo: Comité de Transparencia, y el segundo es el Órgano operativo: Son las unidades y responsables de archivo que administrarán los archivos, de acuerdo al ciclo vital de los documentos: Archivo de Trámite, Archivo de Concentración y Archivo Histórico.</a:t>
            </a:r>
            <a:endParaRPr lang="es-MX" sz="1400" dirty="0">
              <a:latin typeface="Literata" pitchFamily="2" charset="0"/>
            </a:endParaRP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16013" y="116632"/>
            <a:ext cx="7254875" cy="792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80112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229397" y="764704"/>
            <a:ext cx="8229600" cy="1143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2800" b="1" dirty="0" smtClean="0">
                <a:latin typeface="Century Gothic" panose="020B0502020202020204" pitchFamily="34" charset="0"/>
              </a:rPr>
              <a:t>3. </a:t>
            </a:r>
            <a:r>
              <a:rPr lang="es-MX" sz="2800" b="1" dirty="0" smtClean="0">
                <a:latin typeface="Literata" pitchFamily="2" charset="0"/>
              </a:rPr>
              <a:t>JUSTIFICACIÓN</a:t>
            </a:r>
            <a:endParaRPr lang="es-MX" sz="2800" dirty="0">
              <a:latin typeface="Literata" pitchFamily="2" charset="0"/>
            </a:endParaRPr>
          </a:p>
        </p:txBody>
      </p:sp>
      <p:sp>
        <p:nvSpPr>
          <p:cNvPr id="5" name="2 Marcador de contenido"/>
          <p:cNvSpPr txBox="1">
            <a:spLocks/>
          </p:cNvSpPr>
          <p:nvPr/>
        </p:nvSpPr>
        <p:spPr>
          <a:xfrm>
            <a:off x="475529" y="1907704"/>
            <a:ext cx="8229600" cy="368153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800" b="0" i="0" u="none" strike="noStrike" kern="1200" cap="none" spc="0" normalizeH="0" baseline="0" noProof="0" dirty="0" smtClean="0">
                <a:ln>
                  <a:noFill/>
                </a:ln>
                <a:solidFill>
                  <a:sysClr val="windowText" lastClr="000000"/>
                </a:solidFill>
                <a:effectLst/>
                <a:uLnTx/>
                <a:uFillTx/>
                <a:latin typeface="Literata" pitchFamily="2" charset="0"/>
              </a:rPr>
              <a:t>En lo dispuesto a las Leyes de referencia,  la Coordinación de Archivos del Instituto Estatal de Educación para Adultos,  dará cumplimiento, en tiempo y forma las acciones en materia de archivo, es necesario implementar estrategias que aseguren la aplicación y homologación de los procesos archivísticos, desde la producción de un documento en un archivo de trámite, pasando por su conservación precautoria en un archivo de concentración, hasta su conservación permanente en un archivo histórico, con lo cual se contribuye el ejercicio del derecho de acceso a la información.</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800" b="0" i="0" u="none" strike="noStrike" kern="1200" cap="none" spc="0" normalizeH="0" baseline="0" noProof="0" dirty="0" smtClean="0">
                <a:ln>
                  <a:noFill/>
                </a:ln>
                <a:solidFill>
                  <a:sysClr val="windowText" lastClr="000000"/>
                </a:solidFill>
                <a:effectLst/>
                <a:uLnTx/>
                <a:uFillTx/>
                <a:latin typeface="Literata" pitchFamily="2" charset="0"/>
              </a:rPr>
              <a:t>Se determinará las acciones que se requiere para atender la problemática prioritaria que se tienen en cada una de los Departamentos y Oficinas en materia de archivo, así como aquellas acciones de mejora que sentarán las bases para la aplicación y homologación de los procesos archivísticos.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endParaRPr kumimoji="0" lang="es-MX" sz="18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20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62420" y="116632"/>
            <a:ext cx="7254875" cy="792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65528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47736" y="44624"/>
            <a:ext cx="7248525" cy="792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1 Título"/>
          <p:cNvSpPr txBox="1">
            <a:spLocks/>
          </p:cNvSpPr>
          <p:nvPr/>
        </p:nvSpPr>
        <p:spPr>
          <a:xfrm>
            <a:off x="395536" y="476672"/>
            <a:ext cx="8229600" cy="1143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2800" b="1" dirty="0" smtClean="0">
                <a:latin typeface="Literata" pitchFamily="2" charset="0"/>
              </a:rPr>
              <a:t>4. OBJETIVOS</a:t>
            </a:r>
            <a:endParaRPr lang="es-MX" sz="2800" dirty="0">
              <a:latin typeface="Literata" pitchFamily="2" charset="0"/>
            </a:endParaRPr>
          </a:p>
        </p:txBody>
      </p:sp>
      <p:sp>
        <p:nvSpPr>
          <p:cNvPr id="6" name="2 Marcador de contenido"/>
          <p:cNvSpPr txBox="1">
            <a:spLocks/>
          </p:cNvSpPr>
          <p:nvPr/>
        </p:nvSpPr>
        <p:spPr>
          <a:xfrm>
            <a:off x="395536" y="1340768"/>
            <a:ext cx="8229600" cy="518457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666750" indent="-666750" algn="just">
              <a:lnSpc>
                <a:spcPct val="100000"/>
              </a:lnSpc>
              <a:buFont typeface="+mj-lt"/>
              <a:buAutoNum type="arabicPeriod"/>
            </a:pPr>
            <a:r>
              <a:rPr lang="es-MX" sz="1200" dirty="0" smtClean="0">
                <a:latin typeface="Literata" pitchFamily="2" charset="0"/>
              </a:rPr>
              <a:t>Elaboración del Programa Anual de Desarrollo Archivístico.</a:t>
            </a:r>
          </a:p>
          <a:p>
            <a:pPr marL="667095" indent="-667095" algn="just">
              <a:lnSpc>
                <a:spcPct val="100000"/>
              </a:lnSpc>
              <a:buFont typeface="+mj-lt"/>
              <a:buAutoNum type="arabicPeriod"/>
            </a:pPr>
            <a:r>
              <a:rPr lang="es-MX" sz="1200" dirty="0" smtClean="0">
                <a:latin typeface="Literata" pitchFamily="2" charset="0"/>
              </a:rPr>
              <a:t>Actualizar y armonizar los Instrumentos de Control Archivístico.</a:t>
            </a:r>
          </a:p>
          <a:p>
            <a:pPr marL="667095" indent="-667095" algn="just">
              <a:lnSpc>
                <a:spcPct val="100000"/>
              </a:lnSpc>
              <a:buFont typeface="+mj-lt"/>
              <a:buAutoNum type="arabicPeriod"/>
            </a:pPr>
            <a:r>
              <a:rPr lang="es-MX" sz="1200" dirty="0" smtClean="0">
                <a:latin typeface="Literata" pitchFamily="2" charset="0"/>
              </a:rPr>
              <a:t>Trabajar y requisitar las fichas  de Valoración Documental.</a:t>
            </a:r>
          </a:p>
          <a:p>
            <a:pPr marL="667095" indent="-667095" algn="just">
              <a:lnSpc>
                <a:spcPct val="100000"/>
              </a:lnSpc>
              <a:buFont typeface="+mj-lt"/>
              <a:buAutoNum type="arabicPeriod"/>
            </a:pPr>
            <a:r>
              <a:rPr lang="es-MX" sz="1200" dirty="0" smtClean="0">
                <a:latin typeface="Literata" pitchFamily="2" charset="0"/>
              </a:rPr>
              <a:t>Revisar Fichas de Valoración Documental.</a:t>
            </a:r>
          </a:p>
          <a:p>
            <a:pPr marL="666750" indent="-666750" algn="just">
              <a:lnSpc>
                <a:spcPct val="100000"/>
              </a:lnSpc>
              <a:buFont typeface="+mj-lt"/>
              <a:buAutoNum type="arabicPeriod"/>
            </a:pPr>
            <a:r>
              <a:rPr lang="es-MX" sz="1200" dirty="0" smtClean="0">
                <a:latin typeface="Literata" pitchFamily="2" charset="0"/>
              </a:rPr>
              <a:t>Capacitar a los Responsables de Archivo de Trámite  de manera personal de este Instituto respecto de las actualizaciones de Organización y Clasificación en materia de Archivos Públicos.</a:t>
            </a:r>
          </a:p>
          <a:p>
            <a:pPr marL="667095" indent="-667095" algn="just">
              <a:lnSpc>
                <a:spcPct val="100000"/>
              </a:lnSpc>
              <a:buFont typeface="+mj-lt"/>
              <a:buAutoNum type="arabicPeriod"/>
            </a:pPr>
            <a:r>
              <a:rPr lang="es-MX" sz="1200" dirty="0" smtClean="0">
                <a:latin typeface="Literata" pitchFamily="2" charset="0"/>
              </a:rPr>
              <a:t>Asesorías personalizadas a los Responsables de Archivo de Trámite.</a:t>
            </a:r>
          </a:p>
          <a:p>
            <a:pPr marL="667095" indent="-667095" algn="just">
              <a:lnSpc>
                <a:spcPct val="100000"/>
              </a:lnSpc>
              <a:buFont typeface="+mj-lt"/>
              <a:buAutoNum type="arabicPeriod"/>
            </a:pPr>
            <a:r>
              <a:rPr lang="es-MX" sz="1200" dirty="0" smtClean="0">
                <a:latin typeface="Literata" pitchFamily="2" charset="0"/>
              </a:rPr>
              <a:t>Llevar a cabo reuniones ordinarias y en su caso extraordinarias del Grupo Interdisciplinario de Archivo</a:t>
            </a:r>
          </a:p>
          <a:p>
            <a:pPr marL="667095" indent="-667095" algn="just">
              <a:lnSpc>
                <a:spcPct val="100000"/>
              </a:lnSpc>
              <a:buFont typeface="+mj-lt"/>
              <a:buAutoNum type="arabicPeriod"/>
            </a:pPr>
            <a:r>
              <a:rPr lang="es-MX" sz="1200" dirty="0" smtClean="0">
                <a:latin typeface="Literata" pitchFamily="2" charset="0"/>
              </a:rPr>
              <a:t>Convocar reuniones del Grupo Interdisciplinario de Archivo .</a:t>
            </a:r>
          </a:p>
          <a:p>
            <a:pPr marL="667095" indent="-667095" algn="just">
              <a:lnSpc>
                <a:spcPct val="100000"/>
              </a:lnSpc>
              <a:buFont typeface="+mj-lt"/>
              <a:buAutoNum type="arabicPeriod"/>
            </a:pPr>
            <a:r>
              <a:rPr lang="es-MX" sz="1200" dirty="0" smtClean="0">
                <a:latin typeface="Literata" pitchFamily="2" charset="0"/>
              </a:rPr>
              <a:t>Mantenimiento en el archivo de concentración.</a:t>
            </a:r>
          </a:p>
          <a:p>
            <a:pPr marL="667095" indent="-667095" algn="just">
              <a:lnSpc>
                <a:spcPct val="100000"/>
              </a:lnSpc>
              <a:buFont typeface="+mj-lt"/>
              <a:buAutoNum type="arabicPeriod"/>
            </a:pPr>
            <a:r>
              <a:rPr lang="es-MX" sz="1200" dirty="0" smtClean="0">
                <a:latin typeface="Literata" pitchFamily="2" charset="0"/>
              </a:rPr>
              <a:t>Valorar y seleccionar </a:t>
            </a:r>
            <a:r>
              <a:rPr lang="es-MX" sz="1200" dirty="0" smtClean="0">
                <a:latin typeface="Literata" pitchFamily="2" charset="0"/>
              </a:rPr>
              <a:t>expedientes de series </a:t>
            </a:r>
            <a:r>
              <a:rPr lang="es-MX" sz="1200" dirty="0" smtClean="0">
                <a:latin typeface="Literata" pitchFamily="2" charset="0"/>
              </a:rPr>
              <a:t>documentales que </a:t>
            </a:r>
            <a:r>
              <a:rPr lang="es-MX" sz="1200" dirty="0" smtClean="0">
                <a:latin typeface="Literata" pitchFamily="2" charset="0"/>
              </a:rPr>
              <a:t>hayan </a:t>
            </a:r>
            <a:r>
              <a:rPr lang="es-MX" sz="1200" dirty="0" smtClean="0">
                <a:latin typeface="Literata" pitchFamily="2" charset="0"/>
              </a:rPr>
              <a:t>terminado su valor primario según el Catalogo de Disposición Documental de este Instituto, previo trabajo en el Grupo Interdisciplinario de Archivo. </a:t>
            </a:r>
          </a:p>
          <a:p>
            <a:pPr marL="667095" indent="-667095" algn="just">
              <a:lnSpc>
                <a:spcPct val="100000"/>
              </a:lnSpc>
              <a:buFont typeface="+mj-lt"/>
              <a:buAutoNum type="arabicPeriod"/>
            </a:pPr>
            <a:r>
              <a:rPr lang="es-MX" sz="1200" dirty="0" smtClean="0">
                <a:latin typeface="Literata" pitchFamily="2" charset="0"/>
              </a:rPr>
              <a:t>Llevar a cabo las Transferencia Primarias  anuales.</a:t>
            </a:r>
          </a:p>
          <a:p>
            <a:pPr marL="667095" indent="-667095" algn="just">
              <a:lnSpc>
                <a:spcPct val="100000"/>
              </a:lnSpc>
              <a:buFont typeface="+mj-lt"/>
              <a:buAutoNum type="arabicPeriod"/>
            </a:pPr>
            <a:r>
              <a:rPr lang="es-MX" sz="1200" dirty="0" smtClean="0">
                <a:latin typeface="Literata" pitchFamily="2" charset="0"/>
              </a:rPr>
              <a:t>Publicación mensual por parte de la Coordinación de Archivos del formato del art. 84 Fracc. I Índices y Catálogos en la Plataforma Estatal de Transparencia del Estado así como en coordinación con los Responsables de Archivos de Trámite subirán  Inventario y Guía Simple de Archivo de Trámite. </a:t>
            </a:r>
          </a:p>
          <a:p>
            <a:pPr marL="667095" indent="-667095" algn="just">
              <a:lnSpc>
                <a:spcPct val="100000"/>
              </a:lnSpc>
              <a:buFont typeface="+mj-lt"/>
              <a:buAutoNum type="arabicPeriod"/>
            </a:pPr>
            <a:r>
              <a:rPr lang="es-MX" sz="1200" dirty="0" smtClean="0">
                <a:latin typeface="Literata" pitchFamily="2" charset="0"/>
              </a:rPr>
              <a:t>Publicación trimestral por parte de la Coordinación de Archivos del formato del art. 84 Fracc. I Índices y Catálogos en la Plataforma Nacional de Transparencia. </a:t>
            </a:r>
          </a:p>
        </p:txBody>
      </p:sp>
    </p:spTree>
    <p:extLst>
      <p:ext uri="{BB962C8B-B14F-4D97-AF65-F5344CB8AC3E}">
        <p14:creationId xmlns="" xmlns:p14="http://schemas.microsoft.com/office/powerpoint/2010/main" val="11794251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41901"/>
            <a:ext cx="4680520" cy="6529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31675" y="778235"/>
            <a:ext cx="8789909" cy="513793"/>
          </a:xfrm>
          <a:prstGeom prst="rect">
            <a:avLst/>
          </a:prstGeom>
        </p:spPr>
        <p:txBody>
          <a:bodyPr wrap="square" lIns="82104" tIns="41052" rIns="82104" bIns="41052">
            <a:spAutoFit/>
          </a:bodyPr>
          <a:lstStyle/>
          <a:p>
            <a:pPr algn="just">
              <a:buBlip>
                <a:blip r:embed="rId3"/>
              </a:buBlip>
            </a:pPr>
            <a:r>
              <a:rPr lang="es-MX" sz="1400" dirty="0" smtClean="0"/>
              <a:t>Para dar cumplimiento a los objetivos planteados se detalla en el presente cuadro, la relación de actividades que integran el Programa Anual de Desarrollo Archivístico del Ejercicio 2023 en el IEEA.</a:t>
            </a:r>
          </a:p>
        </p:txBody>
      </p:sp>
      <p:graphicFrame>
        <p:nvGraphicFramePr>
          <p:cNvPr id="5" name="Tabla 12"/>
          <p:cNvGraphicFramePr>
            <a:graphicFrameLocks noGrp="1"/>
          </p:cNvGraphicFramePr>
          <p:nvPr>
            <p:extLst>
              <p:ext uri="{D42A27DB-BD31-4B8C-83A1-F6EECF244321}">
                <p14:modId xmlns="" xmlns:p14="http://schemas.microsoft.com/office/powerpoint/2010/main" val="2145035924"/>
              </p:ext>
            </p:extLst>
          </p:nvPr>
        </p:nvGraphicFramePr>
        <p:xfrm>
          <a:off x="122418" y="1325615"/>
          <a:ext cx="8899166" cy="5022395"/>
        </p:xfrm>
        <a:graphic>
          <a:graphicData uri="http://schemas.openxmlformats.org/drawingml/2006/table">
            <a:tbl>
              <a:tblPr/>
              <a:tblGrid>
                <a:gridCol w="256981">
                  <a:extLst>
                    <a:ext uri="{9D8B030D-6E8A-4147-A177-3AD203B41FA5}">
                      <a16:colId xmlns="" xmlns:a16="http://schemas.microsoft.com/office/drawing/2014/main" val="544272712"/>
                    </a:ext>
                  </a:extLst>
                </a:gridCol>
                <a:gridCol w="3134537">
                  <a:extLst>
                    <a:ext uri="{9D8B030D-6E8A-4147-A177-3AD203B41FA5}">
                      <a16:colId xmlns="" xmlns:a16="http://schemas.microsoft.com/office/drawing/2014/main" val="4145997107"/>
                    </a:ext>
                  </a:extLst>
                </a:gridCol>
                <a:gridCol w="2906109">
                  <a:extLst>
                    <a:ext uri="{9D8B030D-6E8A-4147-A177-3AD203B41FA5}">
                      <a16:colId xmlns="" xmlns:a16="http://schemas.microsoft.com/office/drawing/2014/main" val="1087133022"/>
                    </a:ext>
                  </a:extLst>
                </a:gridCol>
                <a:gridCol w="2601539">
                  <a:extLst>
                    <a:ext uri="{9D8B030D-6E8A-4147-A177-3AD203B41FA5}">
                      <a16:colId xmlns="" xmlns:a16="http://schemas.microsoft.com/office/drawing/2014/main" val="1107279264"/>
                    </a:ext>
                  </a:extLst>
                </a:gridCol>
              </a:tblGrid>
              <a:tr h="286916">
                <a:tc>
                  <a:txBody>
                    <a:bodyPr/>
                    <a:lstStyle/>
                    <a:p>
                      <a:pPr algn="ctr" fontAlgn="ctr"/>
                      <a:r>
                        <a:rPr lang="es-MX" sz="800" b="0" i="0" u="none" strike="noStrike" dirty="0">
                          <a:solidFill>
                            <a:srgbClr val="000000"/>
                          </a:solidFill>
                          <a:effectLst/>
                          <a:latin typeface="Calibri" panose="020F0502020204030204" pitchFamily="34" charset="0"/>
                        </a:rPr>
                        <a:t> </a:t>
                      </a:r>
                    </a:p>
                  </a:txBody>
                  <a:tcPr marL="6586" marR="6586" marT="6586"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400" b="1" i="0" u="none" strike="noStrike" dirty="0">
                          <a:solidFill>
                            <a:srgbClr val="000000"/>
                          </a:solidFill>
                          <a:effectLst/>
                          <a:latin typeface="Century Gothic" panose="020B0502020202020204" pitchFamily="34" charset="0"/>
                        </a:rPr>
                        <a:t>OBJETIVO</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ctr" fontAlgn="ctr"/>
                      <a:r>
                        <a:rPr lang="es-MX" sz="1400" b="1" i="0" u="none" strike="noStrike" dirty="0">
                          <a:solidFill>
                            <a:srgbClr val="000000"/>
                          </a:solidFill>
                          <a:effectLst/>
                          <a:latin typeface="Century Gothic" panose="020B0502020202020204" pitchFamily="34" charset="0"/>
                        </a:rPr>
                        <a:t>ACTIVIDAD</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ctr" fontAlgn="ctr"/>
                      <a:r>
                        <a:rPr lang="es-MX" sz="1400" b="1" i="0" u="none" strike="noStrike" dirty="0">
                          <a:solidFill>
                            <a:srgbClr val="000000"/>
                          </a:solidFill>
                          <a:effectLst/>
                          <a:latin typeface="Century Gothic" panose="020B0502020202020204" pitchFamily="34" charset="0"/>
                        </a:rPr>
                        <a:t>META</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extLst>
                  <a:ext uri="{0D108BD9-81ED-4DB2-BD59-A6C34878D82A}">
                    <a16:rowId xmlns="" xmlns:a16="http://schemas.microsoft.com/office/drawing/2014/main" val="4007063781"/>
                  </a:ext>
                </a:extLst>
              </a:tr>
              <a:tr h="892265">
                <a:tc>
                  <a:txBody>
                    <a:bodyPr/>
                    <a:lstStyle/>
                    <a:p>
                      <a:pPr algn="ctr" fontAlgn="ctr"/>
                      <a:r>
                        <a:rPr lang="es-MX" sz="1050" b="1" i="0" u="none" strike="noStrike" dirty="0">
                          <a:solidFill>
                            <a:srgbClr val="000000"/>
                          </a:solidFill>
                          <a:effectLst/>
                          <a:latin typeface="Calibri" panose="020F0502020204030204" pitchFamily="34" charset="0"/>
                        </a:rPr>
                        <a:t>1</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just" rtl="0" fontAlgn="ctr"/>
                      <a:r>
                        <a:rPr lang="es-MX" sz="1200" b="0" i="0" u="none" strike="noStrike" dirty="0">
                          <a:solidFill>
                            <a:srgbClr val="000000"/>
                          </a:solidFill>
                          <a:latin typeface="Century Gothic"/>
                        </a:rPr>
                        <a:t>Elaboración del Programa Anual de Desarrollo Archivístico.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a:solidFill>
                            <a:srgbClr val="000000"/>
                          </a:solidFill>
                          <a:latin typeface="Century Gothic"/>
                        </a:rPr>
                        <a:t>Elaborar las actividades que se llevaran a cabo en el transcurso del año en materia de archivo.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a:solidFill>
                            <a:srgbClr val="000000"/>
                          </a:solidFill>
                          <a:latin typeface="Century Gothic"/>
                        </a:rPr>
                        <a:t>Cumplir lo establecido en el PADA.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59775316"/>
                  </a:ext>
                </a:extLst>
              </a:tr>
              <a:tr h="892265">
                <a:tc>
                  <a:txBody>
                    <a:bodyPr/>
                    <a:lstStyle/>
                    <a:p>
                      <a:pPr algn="ctr" fontAlgn="ctr"/>
                      <a:r>
                        <a:rPr lang="es-MX" sz="1050" b="1" i="0" u="none" strike="noStrike" dirty="0">
                          <a:solidFill>
                            <a:srgbClr val="000000"/>
                          </a:solidFill>
                          <a:effectLst/>
                          <a:latin typeface="Calibri" panose="020F0502020204030204" pitchFamily="34" charset="0"/>
                        </a:rPr>
                        <a:t>2</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just" rtl="0" fontAlgn="ctr"/>
                      <a:r>
                        <a:rPr lang="es-MX" sz="1200" b="0" i="0" u="none" strike="noStrike" dirty="0">
                          <a:solidFill>
                            <a:srgbClr val="000000"/>
                          </a:solidFill>
                          <a:latin typeface="Century Gothic"/>
                        </a:rPr>
                        <a:t>Actualizar y armonizar los Instrumentos de Control Archivístico.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a:solidFill>
                            <a:srgbClr val="000000"/>
                          </a:solidFill>
                          <a:latin typeface="Century Gothic"/>
                        </a:rPr>
                        <a:t>Actualizar Cuadro de Clasificación según las necesidades de las áreas que conforman el IEEA, </a:t>
                      </a:r>
                      <a:r>
                        <a:rPr lang="es-MX" sz="1200" b="0" i="0" u="none" strike="noStrike" dirty="0" smtClean="0">
                          <a:solidFill>
                            <a:srgbClr val="000000"/>
                          </a:solidFill>
                          <a:latin typeface="Century Gothic"/>
                        </a:rPr>
                        <a:t>así </a:t>
                      </a:r>
                      <a:r>
                        <a:rPr lang="es-MX" sz="1200" b="0" i="0" u="none" strike="noStrike" dirty="0">
                          <a:solidFill>
                            <a:srgbClr val="000000"/>
                          </a:solidFill>
                          <a:latin typeface="Century Gothic"/>
                        </a:rPr>
                        <a:t>como el Catalogo de Disposición Documental.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Autorizar </a:t>
                      </a:r>
                      <a:r>
                        <a:rPr lang="es-MX" sz="1200" b="0" i="0" u="none" strike="noStrike" dirty="0">
                          <a:solidFill>
                            <a:srgbClr val="000000"/>
                          </a:solidFill>
                          <a:latin typeface="Century Gothic"/>
                        </a:rPr>
                        <a:t>del Cuadro de Clasificación y Catalogo de Disposición Documental actualizados para aplicarlos a las áreas que lo requiere y publicarlo en las Plataformas de Transparencia.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41334345"/>
                  </a:ext>
                </a:extLst>
              </a:tr>
              <a:tr h="731636">
                <a:tc>
                  <a:txBody>
                    <a:bodyPr/>
                    <a:lstStyle/>
                    <a:p>
                      <a:pPr algn="ctr" fontAlgn="ctr"/>
                      <a:r>
                        <a:rPr lang="es-MX" sz="1050" b="1" i="0" u="none" strike="noStrike" dirty="0">
                          <a:solidFill>
                            <a:srgbClr val="000000"/>
                          </a:solidFill>
                          <a:effectLst/>
                          <a:latin typeface="Calibri" panose="020F0502020204030204" pitchFamily="34" charset="0"/>
                        </a:rPr>
                        <a:t>3</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es-MX" sz="1200" b="0" i="0" u="none" strike="noStrike" dirty="0" smtClean="0">
                          <a:solidFill>
                            <a:srgbClr val="000000"/>
                          </a:solidFill>
                          <a:latin typeface="Century Gothic"/>
                        </a:rPr>
                        <a:t>Trabajar y requisitar las fichas  de Valoración Documental.</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Remitir fichas de Valoración Documental con</a:t>
                      </a:r>
                      <a:r>
                        <a:rPr lang="es-MX" sz="1200" b="0" i="0" u="none" strike="noStrike" baseline="0" dirty="0" smtClean="0">
                          <a:solidFill>
                            <a:srgbClr val="000000"/>
                          </a:solidFill>
                          <a:latin typeface="Century Gothic"/>
                        </a:rPr>
                        <a:t> la finalidad de que los responsables de archivo de tramite </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Iniciar con el llenado de las fichas de</a:t>
                      </a:r>
                      <a:r>
                        <a:rPr lang="es-MX" sz="1200" b="0" i="0" u="none" strike="noStrike" baseline="0" dirty="0" smtClean="0">
                          <a:solidFill>
                            <a:srgbClr val="000000"/>
                          </a:solidFill>
                          <a:latin typeface="Century Gothic"/>
                        </a:rPr>
                        <a:t> valoración documental</a:t>
                      </a:r>
                      <a:r>
                        <a:rPr lang="es-MX" sz="1200" b="0" i="0" u="none" strike="noStrike" dirty="0" smtClean="0">
                          <a:solidFill>
                            <a:srgbClr val="000000"/>
                          </a:solidFill>
                          <a:latin typeface="Century Gothic"/>
                        </a:rPr>
                        <a:t> </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012344930"/>
                  </a:ext>
                </a:extLst>
              </a:tr>
              <a:tr h="715088">
                <a:tc>
                  <a:txBody>
                    <a:bodyPr/>
                    <a:lstStyle/>
                    <a:p>
                      <a:pPr algn="ctr" fontAlgn="ctr"/>
                      <a:r>
                        <a:rPr lang="es-MX" sz="1050" b="1" i="0" u="none" strike="noStrike" dirty="0">
                          <a:solidFill>
                            <a:srgbClr val="000000"/>
                          </a:solidFill>
                          <a:effectLst/>
                          <a:latin typeface="Calibri" panose="020F0502020204030204" pitchFamily="34" charset="0"/>
                        </a:rPr>
                        <a:t>4</a:t>
                      </a: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just" rtl="0" fontAlgn="ctr"/>
                      <a:r>
                        <a:rPr lang="es-MX" sz="1200" b="0" i="0" u="none" strike="noStrike" dirty="0" smtClean="0">
                          <a:solidFill>
                            <a:srgbClr val="000000"/>
                          </a:solidFill>
                          <a:latin typeface="Century Gothic"/>
                        </a:rPr>
                        <a:t>Revisar Fichas de Valoración Documental.</a:t>
                      </a:r>
                    </a:p>
                    <a:p>
                      <a:pPr algn="just" rtl="0" fontAlgn="ct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Revisión mediante reuniones del</a:t>
                      </a:r>
                      <a:r>
                        <a:rPr lang="es-MX" sz="1200" b="0" i="0" u="none" strike="noStrike" baseline="0" dirty="0" smtClean="0">
                          <a:solidFill>
                            <a:srgbClr val="000000"/>
                          </a:solidFill>
                          <a:latin typeface="Century Gothic"/>
                        </a:rPr>
                        <a:t> Grupo Interdisciplinario de Archivo.</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Aprobar</a:t>
                      </a:r>
                      <a:r>
                        <a:rPr lang="es-MX" sz="1200" b="0" i="0" u="none" strike="noStrike" baseline="0" dirty="0" smtClean="0">
                          <a:solidFill>
                            <a:srgbClr val="000000"/>
                          </a:solidFill>
                          <a:latin typeface="Century Gothic"/>
                        </a:rPr>
                        <a:t> las fichas de las áreas del IEEA para iniciar el Cuadro de Catalogación Documental.</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76368443"/>
                  </a:ext>
                </a:extLst>
              </a:tr>
              <a:tr h="715088">
                <a:tc>
                  <a:txBody>
                    <a:bodyPr/>
                    <a:lstStyle/>
                    <a:p>
                      <a:pPr algn="ctr" fontAlgn="ctr"/>
                      <a:r>
                        <a:rPr lang="es-MX" sz="1050" b="1" i="0" u="none" strike="noStrike" dirty="0" smtClean="0">
                          <a:solidFill>
                            <a:srgbClr val="000000"/>
                          </a:solidFill>
                          <a:effectLst/>
                          <a:latin typeface="Calibri" panose="020F0502020204030204" pitchFamily="34" charset="0"/>
                        </a:rPr>
                        <a:t>5</a:t>
                      </a:r>
                      <a:endParaRPr lang="es-MX" sz="1050" b="1" i="0" u="none" strike="noStrike" dirty="0">
                        <a:solidFill>
                          <a:srgbClr val="000000"/>
                        </a:solidFill>
                        <a:effectLst/>
                        <a:latin typeface="Calibri" panose="020F0502020204030204" pitchFamily="34" charset="0"/>
                      </a:endParaRPr>
                    </a:p>
                  </a:txBody>
                  <a:tcPr marL="6586" marR="6586" marT="6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a:txBody>
                    <a:bodyPr/>
                    <a:lstStyle/>
                    <a:p>
                      <a:pPr algn="just" rtl="0" fontAlgn="ctr"/>
                      <a:r>
                        <a:rPr lang="es-MX" sz="1200" b="0" i="0" u="none" strike="noStrike" dirty="0" smtClean="0">
                          <a:solidFill>
                            <a:srgbClr val="000000"/>
                          </a:solidFill>
                          <a:latin typeface="Century Gothic"/>
                        </a:rPr>
                        <a:t>Capacitar a los Responsables de Archivo de Trámite  de manera personal de este Instituto respecto de las actualizaciones de Organización y Clasificación en materia de Archivos Públicos.</a:t>
                      </a:r>
                    </a:p>
                    <a:p>
                      <a:pPr algn="just" rtl="0" fontAlgn="ct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Capacitar</a:t>
                      </a:r>
                      <a:r>
                        <a:rPr lang="es-MX" sz="1200" b="0" i="0" u="none" strike="noStrike" baseline="0" dirty="0" smtClean="0">
                          <a:solidFill>
                            <a:srgbClr val="000000"/>
                          </a:solidFill>
                          <a:latin typeface="Century Gothic"/>
                        </a:rPr>
                        <a:t> individualmente a los servidores públicos responsables del archivo de trámite con el objeto de que lleven a cabo los trabajos archivísticos en sus áreas.</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MX" sz="1200" b="0" i="0" u="none" strike="noStrike" dirty="0" smtClean="0">
                          <a:solidFill>
                            <a:srgbClr val="000000"/>
                          </a:solidFill>
                          <a:latin typeface="Century Gothic"/>
                        </a:rPr>
                        <a:t>Organización</a:t>
                      </a:r>
                      <a:r>
                        <a:rPr lang="es-MX" sz="1200" b="0" i="0" u="none" strike="noStrike" baseline="0" dirty="0" smtClean="0">
                          <a:solidFill>
                            <a:srgbClr val="000000"/>
                          </a:solidFill>
                          <a:latin typeface="Century Gothic"/>
                        </a:rPr>
                        <a:t> y clasificación de archivos eficiente, conocer los términos archivísticos.</a:t>
                      </a: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1 Título"/>
          <p:cNvSpPr txBox="1">
            <a:spLocks/>
          </p:cNvSpPr>
          <p:nvPr/>
        </p:nvSpPr>
        <p:spPr>
          <a:xfrm>
            <a:off x="457201" y="159371"/>
            <a:ext cx="8229600" cy="70047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r>
              <a:rPr lang="es-MX" sz="2000" b="1" smtClean="0">
                <a:latin typeface="Century Gothic" panose="020B0502020202020204" pitchFamily="34" charset="0"/>
              </a:rPr>
              <a:t>5. PLANEACIÓN</a:t>
            </a:r>
            <a:endParaRPr lang="es-MX" sz="2000" dirty="0">
              <a:latin typeface="Century Gothic" panose="020B0502020202020204" pitchFamily="34" charset="0"/>
            </a:endParaRPr>
          </a:p>
        </p:txBody>
      </p:sp>
    </p:spTree>
    <p:extLst>
      <p:ext uri="{BB962C8B-B14F-4D97-AF65-F5344CB8AC3E}">
        <p14:creationId xmlns="" xmlns:p14="http://schemas.microsoft.com/office/powerpoint/2010/main" val="2330642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41901"/>
            <a:ext cx="5862979" cy="8179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1 Título"/>
          <p:cNvSpPr txBox="1">
            <a:spLocks/>
          </p:cNvSpPr>
          <p:nvPr/>
        </p:nvSpPr>
        <p:spPr>
          <a:xfrm>
            <a:off x="457201" y="159371"/>
            <a:ext cx="8229600" cy="70047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r>
              <a:rPr lang="es-MX" sz="2000" b="1" smtClean="0">
                <a:latin typeface="Century Gothic" panose="020B0502020202020204" pitchFamily="34" charset="0"/>
              </a:rPr>
              <a:t>5. PLANEACIÓN</a:t>
            </a:r>
            <a:endParaRPr lang="es-MX" sz="2000" dirty="0">
              <a:latin typeface="Century Gothic" panose="020B0502020202020204" pitchFamily="34" charset="0"/>
            </a:endParaRPr>
          </a:p>
        </p:txBody>
      </p:sp>
      <p:graphicFrame>
        <p:nvGraphicFramePr>
          <p:cNvPr id="4" name="Tabla 7"/>
          <p:cNvGraphicFramePr>
            <a:graphicFrameLocks noGrp="1"/>
          </p:cNvGraphicFramePr>
          <p:nvPr>
            <p:extLst>
              <p:ext uri="{D42A27DB-BD31-4B8C-83A1-F6EECF244321}">
                <p14:modId xmlns="" xmlns:p14="http://schemas.microsoft.com/office/powerpoint/2010/main" val="2457186062"/>
              </p:ext>
            </p:extLst>
          </p:nvPr>
        </p:nvGraphicFramePr>
        <p:xfrm>
          <a:off x="300251" y="424835"/>
          <a:ext cx="8633228" cy="6048727"/>
        </p:xfrm>
        <a:graphic>
          <a:graphicData uri="http://schemas.openxmlformats.org/drawingml/2006/table">
            <a:tbl>
              <a:tblPr/>
              <a:tblGrid>
                <a:gridCol w="249301">
                  <a:extLst>
                    <a:ext uri="{9D8B030D-6E8A-4147-A177-3AD203B41FA5}">
                      <a16:colId xmlns="" xmlns:a16="http://schemas.microsoft.com/office/drawing/2014/main" val="877597171"/>
                    </a:ext>
                  </a:extLst>
                </a:gridCol>
                <a:gridCol w="3040866">
                  <a:extLst>
                    <a:ext uri="{9D8B030D-6E8A-4147-A177-3AD203B41FA5}">
                      <a16:colId xmlns="" xmlns:a16="http://schemas.microsoft.com/office/drawing/2014/main" val="1675154472"/>
                    </a:ext>
                  </a:extLst>
                </a:gridCol>
                <a:gridCol w="2819265">
                  <a:extLst>
                    <a:ext uri="{9D8B030D-6E8A-4147-A177-3AD203B41FA5}">
                      <a16:colId xmlns="" xmlns:a16="http://schemas.microsoft.com/office/drawing/2014/main" val="1712578157"/>
                    </a:ext>
                  </a:extLst>
                </a:gridCol>
                <a:gridCol w="2523796">
                  <a:extLst>
                    <a:ext uri="{9D8B030D-6E8A-4147-A177-3AD203B41FA5}">
                      <a16:colId xmlns="" xmlns:a16="http://schemas.microsoft.com/office/drawing/2014/main" val="3958474103"/>
                    </a:ext>
                  </a:extLst>
                </a:gridCol>
              </a:tblGrid>
              <a:tr h="2887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800" b="0" i="0" u="none" strike="noStrike" dirty="0">
                          <a:solidFill>
                            <a:srgbClr val="000000"/>
                          </a:solidFill>
                          <a:effectLst/>
                          <a:latin typeface="Calibri" panose="020F0502020204030204" pitchFamily="34" charset="0"/>
                        </a:rPr>
                        <a:t> </a:t>
                      </a:r>
                    </a:p>
                  </a:txBody>
                  <a:tcPr marL="7218" marR="7218" marT="7218"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200" b="1" i="0" u="none" strike="noStrike" dirty="0">
                          <a:solidFill>
                            <a:srgbClr val="000000"/>
                          </a:solidFill>
                          <a:effectLst/>
                          <a:latin typeface="Century Gothic" panose="020B0502020202020204" pitchFamily="34" charset="0"/>
                        </a:rPr>
                        <a:t>OBJETIVO</a:t>
                      </a:r>
                    </a:p>
                  </a:txBody>
                  <a:tcPr marL="7218" marR="7218" marT="7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200" b="1" i="0" u="none" strike="noStrike" dirty="0">
                          <a:solidFill>
                            <a:srgbClr val="000000"/>
                          </a:solidFill>
                          <a:effectLst/>
                          <a:latin typeface="Century Gothic" panose="020B0502020202020204" pitchFamily="34" charset="0"/>
                        </a:rPr>
                        <a:t>ACTIVIDAD</a:t>
                      </a:r>
                    </a:p>
                  </a:txBody>
                  <a:tcPr marL="7218" marR="7218" marT="7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200" b="1" i="0" u="none" strike="noStrike" dirty="0">
                          <a:solidFill>
                            <a:srgbClr val="000000"/>
                          </a:solidFill>
                          <a:effectLst/>
                          <a:latin typeface="Century Gothic" panose="020B0502020202020204" pitchFamily="34" charset="0"/>
                        </a:rPr>
                        <a:t>META</a:t>
                      </a:r>
                    </a:p>
                  </a:txBody>
                  <a:tcPr marL="7218" marR="7218" marT="7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extLst>
                  <a:ext uri="{0D108BD9-81ED-4DB2-BD59-A6C34878D82A}">
                    <a16:rowId xmlns="" xmlns:a16="http://schemas.microsoft.com/office/drawing/2014/main" val="3431742962"/>
                  </a:ext>
                </a:extLst>
              </a:tr>
              <a:tr h="863390">
                <a:tc>
                  <a:txBody>
                    <a:bodyPr/>
                    <a:lstStyle/>
                    <a:p>
                      <a:pPr algn="ctr" rtl="0" fontAlgn="ctr"/>
                      <a:r>
                        <a:rPr lang="es-MX" sz="1050" b="1" i="0" u="none" strike="noStrike" dirty="0" smtClean="0">
                          <a:solidFill>
                            <a:srgbClr val="000000"/>
                          </a:solidFill>
                          <a:latin typeface="Calibri"/>
                        </a:rPr>
                        <a:t>6</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dirty="0">
                          <a:solidFill>
                            <a:srgbClr val="000000"/>
                          </a:solidFill>
                          <a:latin typeface="Century Gothic"/>
                        </a:rPr>
                        <a:t>Asesorías Personalizadas a los Responsables de Archivo de Trámite.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a:solidFill>
                            <a:srgbClr val="000000"/>
                          </a:solidFill>
                          <a:latin typeface="Century Gothic"/>
                        </a:rPr>
                        <a:t>Asesorar al personal que lleva a cabo la organización de archivos del área.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a:solidFill>
                            <a:srgbClr val="000000"/>
                          </a:solidFill>
                          <a:latin typeface="Century Gothic"/>
                        </a:rPr>
                        <a:t>Despejar dudas acerca de la organización e integración de archivos de archivos, transferencias primarias,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938908340"/>
                  </a:ext>
                </a:extLst>
              </a:tr>
              <a:tr h="936104">
                <a:tc>
                  <a:txBody>
                    <a:bodyPr/>
                    <a:lstStyle/>
                    <a:p>
                      <a:pPr algn="ctr" rtl="0" fontAlgn="ctr"/>
                      <a:r>
                        <a:rPr lang="es-MX" sz="1050" b="1" i="0" u="none" strike="noStrike" dirty="0" smtClean="0">
                          <a:solidFill>
                            <a:srgbClr val="000000"/>
                          </a:solidFill>
                          <a:latin typeface="Calibri"/>
                        </a:rPr>
                        <a:t>7</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dirty="0">
                          <a:solidFill>
                            <a:srgbClr val="000000"/>
                          </a:solidFill>
                          <a:latin typeface="Century Gothic"/>
                        </a:rPr>
                        <a:t>Llevar a cabo las Transferencia Primarias anuales.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Realizar las transferencias primarias de los documentos según lo establecido en el CADIDO.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smtClean="0">
                          <a:solidFill>
                            <a:srgbClr val="000000"/>
                          </a:solidFill>
                          <a:latin typeface="Century Gothic"/>
                        </a:rPr>
                        <a:t>Llevar </a:t>
                      </a:r>
                      <a:r>
                        <a:rPr lang="es-MX" sz="1200" b="0" i="0" u="none" strike="noStrike" dirty="0">
                          <a:solidFill>
                            <a:srgbClr val="000000"/>
                          </a:solidFill>
                          <a:latin typeface="Century Gothic"/>
                        </a:rPr>
                        <a:t>a cabo en tiempo y forma las transferencias primarias de los documentos según lo que se establece en el CADIDO.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068933109"/>
                  </a:ext>
                </a:extLst>
              </a:tr>
              <a:tr h="885767">
                <a:tc>
                  <a:txBody>
                    <a:bodyPr/>
                    <a:lstStyle/>
                    <a:p>
                      <a:pPr algn="ctr" rtl="0" fontAlgn="ctr"/>
                      <a:r>
                        <a:rPr lang="es-MX" sz="1050" b="1" i="0" u="none" strike="noStrike" dirty="0" smtClean="0">
                          <a:solidFill>
                            <a:srgbClr val="000000"/>
                          </a:solidFill>
                          <a:latin typeface="Calibri"/>
                        </a:rPr>
                        <a:t>8</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dirty="0">
                          <a:solidFill>
                            <a:srgbClr val="000000"/>
                          </a:solidFill>
                          <a:latin typeface="Century Gothic"/>
                        </a:rPr>
                        <a:t>Convocar reuniones del Grupo Interdisciplinario de Archivo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Convocar a las reuniones de trabajo del GIA  en las que se dará seguimiento de los acuerdos y compromisos establecidos para llevar a cabo un óptimo trabajo en conjunto.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Cumplir en tiempo y forma a lo establecido en la Ley de Archivos para el Estado de San Luis Potosí.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621893937"/>
                  </a:ext>
                </a:extLst>
              </a:tr>
              <a:tr h="765403">
                <a:tc>
                  <a:txBody>
                    <a:bodyPr/>
                    <a:lstStyle/>
                    <a:p>
                      <a:pPr algn="ctr" rtl="0" fontAlgn="ctr"/>
                      <a:r>
                        <a:rPr lang="es-MX" sz="1050" b="1" i="0" u="none" strike="noStrike" dirty="0" smtClean="0">
                          <a:solidFill>
                            <a:srgbClr val="000000"/>
                          </a:solidFill>
                          <a:latin typeface="Calibri"/>
                        </a:rPr>
                        <a:t>9</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dirty="0" smtClean="0">
                          <a:solidFill>
                            <a:srgbClr val="000000"/>
                          </a:solidFill>
                          <a:latin typeface="Century Gothic"/>
                        </a:rPr>
                        <a:t>Mantenimiento en el archivo de concentración.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Llevar a cabo la depuración, expurgo en el archivo de  concentración según los valores secundarios del documento y llevar  cabo el traslado de cajas del almacén estatal al Archivo de Concentración.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Evitar la saturación en el archivo de concentración y mantenerlo en optimas condiciones con el fondo documental autorizado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296144">
                <a:tc>
                  <a:txBody>
                    <a:bodyPr/>
                    <a:lstStyle/>
                    <a:p>
                      <a:pPr algn="ctr" rtl="0" fontAlgn="ctr"/>
                      <a:r>
                        <a:rPr lang="es-MX" sz="1050" b="1" i="0" u="none" strike="noStrike" dirty="0" smtClean="0">
                          <a:solidFill>
                            <a:srgbClr val="000000"/>
                          </a:solidFill>
                          <a:latin typeface="Calibri"/>
                        </a:rPr>
                        <a:t>10</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a:endParaRPr lang="es-MX" sz="1200" dirty="0" smtClean="0">
                        <a:latin typeface="+mj-lt"/>
                      </a:endParaRPr>
                    </a:p>
                    <a:p>
                      <a:pPr algn="just"/>
                      <a:r>
                        <a:rPr lang="es-MX" sz="1200" dirty="0" smtClean="0">
                          <a:latin typeface="+mj-lt"/>
                        </a:rPr>
                        <a:t>Valorar y seleccionar expedientes de series documentales que hayan terminado su valor primario según el Catalogo de Disposición Documental de este Instituto, previo trabajo en el Grupo Interdisciplinario de Archivo. </a:t>
                      </a:r>
                    </a:p>
                    <a:p>
                      <a:endParaRPr lang="es-MX" dirty="0"/>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fontAlgn="ctr">
                        <a:spcAft>
                          <a:spcPts val="0"/>
                        </a:spcAft>
                      </a:pPr>
                      <a:r>
                        <a:rPr lang="es-MX" sz="1200" kern="1200" dirty="0">
                          <a:solidFill>
                            <a:srgbClr val="000000"/>
                          </a:solidFill>
                          <a:latin typeface="Century Gothic"/>
                          <a:ea typeface="Times New Roman"/>
                          <a:cs typeface="Arial"/>
                        </a:rPr>
                        <a:t>Valorar si se elimina o conserva un documento según su valor documental  (primario)</a:t>
                      </a:r>
                      <a:endParaRPr lang="es-MX" sz="1100" dirty="0">
                        <a:latin typeface="Calibri"/>
                        <a:ea typeface="Calibri"/>
                        <a:cs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fontAlgn="ctr">
                        <a:spcAft>
                          <a:spcPts val="0"/>
                        </a:spcAft>
                      </a:pPr>
                      <a:r>
                        <a:rPr lang="es-MX" sz="1200" kern="1200" dirty="0">
                          <a:solidFill>
                            <a:srgbClr val="000000"/>
                          </a:solidFill>
                          <a:latin typeface="Century Gothic"/>
                          <a:ea typeface="Times New Roman"/>
                          <a:cs typeface="Arial"/>
                        </a:rPr>
                        <a:t>Determinar si los documentos, según su valor documental, se conservan o eliminan.</a:t>
                      </a:r>
                      <a:endParaRPr lang="es-MX" sz="1100" dirty="0">
                        <a:latin typeface="Calibri"/>
                        <a:ea typeface="Calibri"/>
                        <a:cs typeface="Times New Roman"/>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 xmlns:p14="http://schemas.microsoft.com/office/powerpoint/2010/main" val="27415175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41901"/>
            <a:ext cx="5862979" cy="8179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1 Título"/>
          <p:cNvSpPr txBox="1">
            <a:spLocks/>
          </p:cNvSpPr>
          <p:nvPr/>
        </p:nvSpPr>
        <p:spPr>
          <a:xfrm>
            <a:off x="457201" y="159371"/>
            <a:ext cx="8229600" cy="70047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r>
              <a:rPr lang="es-MX" sz="2000" b="1" smtClean="0">
                <a:latin typeface="Century Gothic" panose="020B0502020202020204" pitchFamily="34" charset="0"/>
              </a:rPr>
              <a:t>5. PLANEACIÓN</a:t>
            </a:r>
            <a:endParaRPr lang="es-MX" sz="2000" dirty="0">
              <a:latin typeface="Century Gothic" panose="020B0502020202020204" pitchFamily="34" charset="0"/>
            </a:endParaRPr>
          </a:p>
        </p:txBody>
      </p:sp>
      <p:graphicFrame>
        <p:nvGraphicFramePr>
          <p:cNvPr id="4" name="Tabla 7"/>
          <p:cNvGraphicFramePr>
            <a:graphicFrameLocks noGrp="1"/>
          </p:cNvGraphicFramePr>
          <p:nvPr>
            <p:extLst>
              <p:ext uri="{D42A27DB-BD31-4B8C-83A1-F6EECF244321}">
                <p14:modId xmlns="" xmlns:p14="http://schemas.microsoft.com/office/powerpoint/2010/main" val="2457186062"/>
              </p:ext>
            </p:extLst>
          </p:nvPr>
        </p:nvGraphicFramePr>
        <p:xfrm>
          <a:off x="323528" y="980728"/>
          <a:ext cx="8633228" cy="4655901"/>
        </p:xfrm>
        <a:graphic>
          <a:graphicData uri="http://schemas.openxmlformats.org/drawingml/2006/table">
            <a:tbl>
              <a:tblPr/>
              <a:tblGrid>
                <a:gridCol w="249301">
                  <a:extLst>
                    <a:ext uri="{9D8B030D-6E8A-4147-A177-3AD203B41FA5}">
                      <a16:colId xmlns="" xmlns:a16="http://schemas.microsoft.com/office/drawing/2014/main" val="877597171"/>
                    </a:ext>
                  </a:extLst>
                </a:gridCol>
                <a:gridCol w="3040866">
                  <a:extLst>
                    <a:ext uri="{9D8B030D-6E8A-4147-A177-3AD203B41FA5}">
                      <a16:colId xmlns="" xmlns:a16="http://schemas.microsoft.com/office/drawing/2014/main" val="1675154472"/>
                    </a:ext>
                  </a:extLst>
                </a:gridCol>
                <a:gridCol w="2819265">
                  <a:extLst>
                    <a:ext uri="{9D8B030D-6E8A-4147-A177-3AD203B41FA5}">
                      <a16:colId xmlns="" xmlns:a16="http://schemas.microsoft.com/office/drawing/2014/main" val="1712578157"/>
                    </a:ext>
                  </a:extLst>
                </a:gridCol>
                <a:gridCol w="2523796">
                  <a:extLst>
                    <a:ext uri="{9D8B030D-6E8A-4147-A177-3AD203B41FA5}">
                      <a16:colId xmlns="" xmlns:a16="http://schemas.microsoft.com/office/drawing/2014/main" val="3958474103"/>
                    </a:ext>
                  </a:extLst>
                </a:gridCol>
              </a:tblGrid>
              <a:tr h="2887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800" b="0" i="0" u="none" strike="noStrike" dirty="0">
                          <a:solidFill>
                            <a:srgbClr val="000000"/>
                          </a:solidFill>
                          <a:effectLst/>
                          <a:latin typeface="Calibri" panose="020F0502020204030204" pitchFamily="34" charset="0"/>
                        </a:rPr>
                        <a:t> </a:t>
                      </a:r>
                    </a:p>
                  </a:txBody>
                  <a:tcPr marL="7218" marR="7218" marT="7218"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200" b="1" i="0" u="none" strike="noStrike" dirty="0">
                          <a:solidFill>
                            <a:srgbClr val="000000"/>
                          </a:solidFill>
                          <a:effectLst/>
                          <a:latin typeface="Century Gothic" panose="020B0502020202020204" pitchFamily="34" charset="0"/>
                        </a:rPr>
                        <a:t>OBJETIVO</a:t>
                      </a:r>
                    </a:p>
                  </a:txBody>
                  <a:tcPr marL="7218" marR="7218" marT="7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200" b="1" i="0" u="none" strike="noStrike" dirty="0">
                          <a:solidFill>
                            <a:srgbClr val="000000"/>
                          </a:solidFill>
                          <a:effectLst/>
                          <a:latin typeface="Century Gothic" panose="020B0502020202020204" pitchFamily="34" charset="0"/>
                        </a:rPr>
                        <a:t>ACTIVIDAD</a:t>
                      </a:r>
                    </a:p>
                  </a:txBody>
                  <a:tcPr marL="7218" marR="7218" marT="7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200" b="1" i="0" u="none" strike="noStrike" dirty="0">
                          <a:solidFill>
                            <a:srgbClr val="000000"/>
                          </a:solidFill>
                          <a:effectLst/>
                          <a:latin typeface="Century Gothic" panose="020B0502020202020204" pitchFamily="34" charset="0"/>
                        </a:rPr>
                        <a:t>META</a:t>
                      </a:r>
                    </a:p>
                  </a:txBody>
                  <a:tcPr marL="7218" marR="7218" marT="7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extLst>
                  <a:ext uri="{0D108BD9-81ED-4DB2-BD59-A6C34878D82A}">
                    <a16:rowId xmlns="" xmlns:a16="http://schemas.microsoft.com/office/drawing/2014/main" val="3431742962"/>
                  </a:ext>
                </a:extLst>
              </a:tr>
              <a:tr h="671315">
                <a:tc>
                  <a:txBody>
                    <a:bodyPr/>
                    <a:lstStyle/>
                    <a:p>
                      <a:pPr algn="ctr" rtl="0" fontAlgn="ctr"/>
                      <a:r>
                        <a:rPr lang="es-MX" sz="1050" b="1" i="0" u="none" strike="noStrike" dirty="0" smtClean="0">
                          <a:solidFill>
                            <a:srgbClr val="000000"/>
                          </a:solidFill>
                          <a:latin typeface="Calibri"/>
                        </a:rPr>
                        <a:t>11</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dirty="0" smtClean="0">
                          <a:solidFill>
                            <a:srgbClr val="000000"/>
                          </a:solidFill>
                          <a:latin typeface="Century Gothic"/>
                        </a:rPr>
                        <a:t>Llevar a cabo las Transferencia Primarias  anuales.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Realizar las transferencias primarias de los documentos según lo establecido en el CADIDO.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smtClean="0">
                          <a:solidFill>
                            <a:srgbClr val="000000"/>
                          </a:solidFill>
                          <a:latin typeface="Century Gothic"/>
                        </a:rPr>
                        <a:t>Llevar </a:t>
                      </a:r>
                      <a:r>
                        <a:rPr lang="es-MX" sz="1200" b="0" i="0" u="none" strike="noStrike" dirty="0">
                          <a:solidFill>
                            <a:srgbClr val="000000"/>
                          </a:solidFill>
                          <a:latin typeface="Century Gothic"/>
                        </a:rPr>
                        <a:t>a cabo en tiempo y forma las transferencias primarias de los documentos según lo que se establece en el CADIDO.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938908340"/>
                  </a:ext>
                </a:extLst>
              </a:tr>
              <a:tr h="1340761">
                <a:tc>
                  <a:txBody>
                    <a:bodyPr/>
                    <a:lstStyle/>
                    <a:p>
                      <a:pPr algn="ctr" rtl="0" fontAlgn="ctr"/>
                      <a:r>
                        <a:rPr lang="es-MX" sz="1050" b="1" i="0" u="none" strike="noStrike" dirty="0" smtClean="0">
                          <a:solidFill>
                            <a:srgbClr val="000000"/>
                          </a:solidFill>
                          <a:latin typeface="Calibri"/>
                        </a:rPr>
                        <a:t>12</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dirty="0">
                          <a:solidFill>
                            <a:srgbClr val="000000"/>
                          </a:solidFill>
                          <a:latin typeface="Century Gothic"/>
                        </a:rPr>
                        <a:t>Publicación mensual por parte de la Coordinación de Archivos del formato del art. 84 Fracc. I Índices y Catálogos en la Plataforma Estatal de Transparencia del Estado así como en coordinación con los Responsables de Archivos de Trámite subirán  Inventario y Guía Simple de Archivo de Trámite. </a:t>
                      </a:r>
                      <a:br>
                        <a:rPr lang="es-MX" sz="1200" b="0" i="0" u="none" strike="noStrike" dirty="0">
                          <a:solidFill>
                            <a:srgbClr val="000000"/>
                          </a:solidFill>
                          <a:latin typeface="Century Gothic"/>
                        </a:rPr>
                      </a:br>
                      <a:endParaRPr lang="es-MX" sz="1200" b="0" i="0" u="none" strike="noStrike" dirty="0">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Solicitar a los responsables de archivo, actualizar inventario y guía simple de archivo de trámite, migrarlos  a la Plataforma y generar hipervínculo que será plasmado en el formato del 84fracc. I, así mismo el Coordinador de Archivo migrará EL Cuadro de clasificación archivística, Catalogo de disposición documental  así como inventario y guía simple de archivo de trámite y procederá a subir el formato requisitado a la PET.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a:solidFill>
                            <a:srgbClr val="000000"/>
                          </a:solidFill>
                          <a:latin typeface="Century Gothic"/>
                        </a:rPr>
                        <a:t>Cumplir en tiempo y forma con la publicación de información del art. 84 Fracc. I en la PET.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068933109"/>
                  </a:ext>
                </a:extLst>
              </a:tr>
              <a:tr h="1422033">
                <a:tc>
                  <a:txBody>
                    <a:bodyPr/>
                    <a:lstStyle/>
                    <a:p>
                      <a:pPr algn="ctr" rtl="0" fontAlgn="ctr"/>
                      <a:r>
                        <a:rPr lang="es-MX" sz="1050" b="1" i="0" u="none" strike="noStrike" dirty="0" smtClean="0">
                          <a:solidFill>
                            <a:srgbClr val="000000"/>
                          </a:solidFill>
                          <a:latin typeface="Calibri"/>
                        </a:rPr>
                        <a:t>13</a:t>
                      </a:r>
                      <a:endParaRPr lang="es-MX" sz="105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1A0C7"/>
                    </a:solidFill>
                  </a:tcPr>
                </a:tc>
                <a:tc>
                  <a:txBody>
                    <a:bodyPr/>
                    <a:lstStyle/>
                    <a:p>
                      <a:pPr algn="just" rtl="0" fontAlgn="ctr"/>
                      <a:r>
                        <a:rPr lang="es-MX" sz="1200" b="0" i="0" u="none" strike="noStrike">
                          <a:solidFill>
                            <a:srgbClr val="000000"/>
                          </a:solidFill>
                          <a:latin typeface="Century Gothic"/>
                        </a:rPr>
                        <a:t>Publicación trimestral por parte de la Coordinación de Archivos del formato del art. 84 Fracc. I Índices y Catálogos en la Plataforma Nacional de Transparencia. </a:t>
                      </a:r>
                      <a:br>
                        <a:rPr lang="es-MX" sz="1200" b="0" i="0" u="none" strike="noStrike">
                          <a:solidFill>
                            <a:srgbClr val="000000"/>
                          </a:solidFill>
                          <a:latin typeface="Century Gothic"/>
                        </a:rPr>
                      </a:br>
                      <a:endParaRPr lang="es-MX" sz="1200" b="0" i="0" u="none" strike="noStrike">
                        <a:solidFill>
                          <a:srgbClr val="000000"/>
                        </a:solidFill>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El Coordinador de Archivos procederá a Migrar el formato de Índices y Catálogos completamente requisitado a la Plataforma Nacional de Transparencia de manera trimestral.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a:r>
                        <a:rPr lang="es-MX" sz="1200" b="0" i="0" u="none" strike="noStrike" dirty="0">
                          <a:solidFill>
                            <a:srgbClr val="000000"/>
                          </a:solidFill>
                          <a:latin typeface="Century Gothic"/>
                        </a:rPr>
                        <a:t>Cumplir en tiempo y forma con la publicación de información del art. 84 Fracc. I en la PNT.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621893937"/>
                  </a:ext>
                </a:extLst>
              </a:tr>
            </a:tbl>
          </a:graphicData>
        </a:graphic>
      </p:graphicFrame>
    </p:spTree>
    <p:extLst>
      <p:ext uri="{BB962C8B-B14F-4D97-AF65-F5344CB8AC3E}">
        <p14:creationId xmlns="" xmlns:p14="http://schemas.microsoft.com/office/powerpoint/2010/main" val="2741517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Tabla"/>
          <p:cNvGraphicFramePr>
            <a:graphicFrameLocks noGrp="1"/>
          </p:cNvGraphicFramePr>
          <p:nvPr/>
        </p:nvGraphicFramePr>
        <p:xfrm>
          <a:off x="251520" y="144017"/>
          <a:ext cx="8640966" cy="6465102"/>
        </p:xfrm>
        <a:graphic>
          <a:graphicData uri="http://schemas.openxmlformats.org/drawingml/2006/table">
            <a:tbl>
              <a:tblPr/>
              <a:tblGrid>
                <a:gridCol w="4314320"/>
                <a:gridCol w="258675"/>
                <a:gridCol w="258675"/>
                <a:gridCol w="307947"/>
                <a:gridCol w="258675"/>
                <a:gridCol w="258675"/>
                <a:gridCol w="258675"/>
                <a:gridCol w="258675"/>
                <a:gridCol w="258675"/>
                <a:gridCol w="258675"/>
                <a:gridCol w="258675"/>
                <a:gridCol w="258675"/>
                <a:gridCol w="258675"/>
                <a:gridCol w="1173274"/>
              </a:tblGrid>
              <a:tr h="615011">
                <a:tc gridSpan="14">
                  <a:txBody>
                    <a:bodyPr/>
                    <a:lstStyle/>
                    <a:p>
                      <a:pPr algn="ctr" fontAlgn="b"/>
                      <a:r>
                        <a:rPr lang="es-MX" sz="1200" b="1" i="0" u="none" strike="noStrike" dirty="0">
                          <a:solidFill>
                            <a:srgbClr val="000000"/>
                          </a:solidFill>
                          <a:latin typeface="Century Gothic"/>
                        </a:rPr>
                        <a:t>INSTITUTO ESTATAL DE EDUCACIÓN PARA ADULTOS                                                                                                                                                                                                                                                                                         SAN LUIS POTOSI                                                                                                                                                                                                                                                                                                                                                                                   PROGRAMA DE DESARROLLO ARCHIVISTICO </a:t>
                      </a:r>
                      <a:r>
                        <a:rPr lang="es-MX" sz="1200" b="1" i="0" u="none" strike="noStrike" dirty="0" smtClean="0">
                          <a:solidFill>
                            <a:srgbClr val="000000"/>
                          </a:solidFill>
                          <a:latin typeface="Century Gothic"/>
                        </a:rPr>
                        <a:t>2024</a:t>
                      </a:r>
                      <a:endParaRPr lang="es-MX" sz="1200" b="0" i="0" u="none" strike="noStrike" dirty="0">
                        <a:solidFill>
                          <a:srgbClr val="000000"/>
                        </a:solidFill>
                        <a:latin typeface="Calibri"/>
                      </a:endParaRPr>
                    </a:p>
                  </a:txBody>
                  <a:tcPr marL="0" marR="0" marT="0" marB="0">
                    <a:lnL>
                      <a:noFill/>
                    </a:lnL>
                    <a:lnR>
                      <a:noFill/>
                    </a:lnR>
                    <a:lnT>
                      <a:noFill/>
                    </a:lnT>
                    <a:lnB w="25400" cap="flat" cmpd="dbl"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405736">
                <a:tc>
                  <a:txBody>
                    <a:bodyPr/>
                    <a:lstStyle/>
                    <a:p>
                      <a:pPr algn="ctr" fontAlgn="ctr"/>
                      <a:r>
                        <a:rPr lang="es-MX" sz="1100" b="1" i="0" u="none" strike="noStrike" dirty="0">
                          <a:solidFill>
                            <a:srgbClr val="000000"/>
                          </a:solidFill>
                          <a:latin typeface="Century Gothic"/>
                        </a:rPr>
                        <a:t>ACTIVIDADES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ENE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FEB</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MAR</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ABR</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MAY</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JUN</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JUL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AGO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SEP</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OCT</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NOV</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900" b="1" i="0" u="none" strike="noStrike" dirty="0">
                          <a:solidFill>
                            <a:srgbClr val="000000"/>
                          </a:solidFill>
                          <a:latin typeface="Candara"/>
                        </a:rPr>
                        <a:t>DIC</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c>
                  <a:txBody>
                    <a:bodyPr/>
                    <a:lstStyle/>
                    <a:p>
                      <a:pPr algn="ctr" fontAlgn="ctr"/>
                      <a:r>
                        <a:rPr lang="es-MX" sz="1100" b="1" i="0" u="none" strike="noStrike">
                          <a:solidFill>
                            <a:srgbClr val="000000"/>
                          </a:solidFill>
                          <a:latin typeface="Century Gothic"/>
                        </a:rPr>
                        <a:t>FECHA DE REALIZACIÓN</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00B050"/>
                    </a:solidFill>
                  </a:tcPr>
                </a:tc>
              </a:tr>
              <a:tr h="266931">
                <a:tc gridSpan="14">
                  <a:txBody>
                    <a:bodyPr/>
                    <a:lstStyle/>
                    <a:p>
                      <a:pPr algn="ctr" fontAlgn="ctr"/>
                      <a:r>
                        <a:rPr lang="es-MX" sz="1100" b="1" i="0" u="none" strike="noStrike" dirty="0">
                          <a:solidFill>
                            <a:srgbClr val="000000"/>
                          </a:solidFill>
                          <a:latin typeface="Century Gothic"/>
                        </a:rPr>
                        <a:t>Instrumentos Normativos y de Control </a:t>
                      </a:r>
                      <a:r>
                        <a:rPr lang="es-MX" sz="1100" b="1" i="0" u="none" strike="noStrike" dirty="0" smtClean="0">
                          <a:solidFill>
                            <a:srgbClr val="000000"/>
                          </a:solidFill>
                          <a:latin typeface="Century Gothic"/>
                        </a:rPr>
                        <a:t>Archivístico</a:t>
                      </a:r>
                      <a:endParaRPr lang="es-MX" sz="1100" b="1" i="0" u="none" strike="noStrike" dirty="0">
                        <a:solidFill>
                          <a:srgbClr val="000000"/>
                        </a:solidFill>
                        <a:latin typeface="Century Gothic"/>
                      </a:endParaRP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A5A5A5"/>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491153">
                <a:tc>
                  <a:txBody>
                    <a:bodyPr/>
                    <a:lstStyle/>
                    <a:p>
                      <a:pPr algn="l" fontAlgn="ctr"/>
                      <a:r>
                        <a:rPr lang="es-MX" sz="1100" b="0" i="0" u="none" strike="noStrike" dirty="0">
                          <a:solidFill>
                            <a:srgbClr val="000000"/>
                          </a:solidFill>
                          <a:latin typeface="Century Gothic"/>
                        </a:rPr>
                        <a:t>Elaborar y someter a autorización del Grupo Interdisciplinario de Archivo del IEEA el Programa Anual de Desarrollo </a:t>
                      </a:r>
                      <a:r>
                        <a:rPr lang="es-MX" sz="1100" b="0" i="0" u="none" strike="noStrike" dirty="0" smtClean="0">
                          <a:solidFill>
                            <a:srgbClr val="000000"/>
                          </a:solidFill>
                          <a:latin typeface="Century Gothic"/>
                        </a:rPr>
                        <a:t>Archivístico  </a:t>
                      </a:r>
                      <a:endParaRPr lang="es-MX" sz="1100" b="0" i="0" u="none" strike="noStrike" dirty="0">
                        <a:solidFill>
                          <a:srgbClr val="000000"/>
                        </a:solidFill>
                        <a:latin typeface="Century Gothic"/>
                      </a:endParaRP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Enero-Mar</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37767">
                <a:tc>
                  <a:txBody>
                    <a:bodyPr/>
                    <a:lstStyle/>
                    <a:p>
                      <a:pPr algn="l" fontAlgn="ctr"/>
                      <a:r>
                        <a:rPr lang="es-MX" sz="1100" b="0" i="0" u="none" strike="noStrike" dirty="0">
                          <a:solidFill>
                            <a:srgbClr val="000000"/>
                          </a:solidFill>
                          <a:latin typeface="Century Gothic"/>
                        </a:rPr>
                        <a:t>Informe anual de cumplimiento del Programa de Desarrollo </a:t>
                      </a:r>
                      <a:r>
                        <a:rPr lang="es-MX" sz="1100" b="0" i="0" u="none" strike="noStrike" dirty="0" smtClean="0">
                          <a:solidFill>
                            <a:srgbClr val="000000"/>
                          </a:solidFill>
                          <a:latin typeface="Century Gothic"/>
                        </a:rPr>
                        <a:t>Archivístico </a:t>
                      </a:r>
                      <a:r>
                        <a:rPr lang="es-MX" sz="1100" b="0" i="0" u="none" strike="noStrike" dirty="0">
                          <a:solidFill>
                            <a:srgbClr val="000000"/>
                          </a:solidFill>
                          <a:latin typeface="Century Gothic"/>
                        </a:rPr>
                        <a:t>2024</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Abril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0317">
                <a:tc>
                  <a:txBody>
                    <a:bodyPr/>
                    <a:lstStyle/>
                    <a:p>
                      <a:pPr algn="l" fontAlgn="ctr"/>
                      <a:r>
                        <a:rPr lang="es-MX" sz="1100" b="0" i="0" u="none" strike="noStrike" dirty="0">
                          <a:solidFill>
                            <a:srgbClr val="000000"/>
                          </a:solidFill>
                          <a:latin typeface="Century Gothic"/>
                        </a:rPr>
                        <a:t>Programa Anual de Desarrollo </a:t>
                      </a:r>
                      <a:r>
                        <a:rPr lang="es-MX" sz="1100" b="0" i="0" u="none" strike="noStrike" dirty="0" smtClean="0">
                          <a:solidFill>
                            <a:srgbClr val="000000"/>
                          </a:solidFill>
                          <a:latin typeface="Century Gothic"/>
                        </a:rPr>
                        <a:t>Archivístico </a:t>
                      </a:r>
                      <a:r>
                        <a:rPr lang="es-MX" sz="1100" b="0" i="0" u="none" strike="noStrike" dirty="0">
                          <a:solidFill>
                            <a:srgbClr val="000000"/>
                          </a:solidFill>
                          <a:latin typeface="Century Gothic"/>
                        </a:rPr>
                        <a:t>2024</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Marzo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20317">
                <a:tc>
                  <a:txBody>
                    <a:bodyPr/>
                    <a:lstStyle/>
                    <a:p>
                      <a:pPr algn="l" fontAlgn="ctr"/>
                      <a:r>
                        <a:rPr lang="es-MX" sz="1100" b="0" i="0" u="none" strike="noStrike" dirty="0">
                          <a:solidFill>
                            <a:srgbClr val="000000"/>
                          </a:solidFill>
                          <a:latin typeface="Century Gothic"/>
                        </a:rPr>
                        <a:t>Actualizar Cuadro de Clasificación </a:t>
                      </a:r>
                      <a:r>
                        <a:rPr lang="es-MX" sz="1100" b="0" i="0" u="none" strike="noStrike" dirty="0" smtClean="0">
                          <a:solidFill>
                            <a:srgbClr val="000000"/>
                          </a:solidFill>
                          <a:latin typeface="Century Gothic"/>
                        </a:rPr>
                        <a:t>Archivístico </a:t>
                      </a:r>
                      <a:r>
                        <a:rPr lang="es-MX" sz="1100" b="0" i="0" u="none" strike="noStrike" dirty="0">
                          <a:solidFill>
                            <a:srgbClr val="000000"/>
                          </a:solidFill>
                          <a:latin typeface="Century Gothic"/>
                        </a:rPr>
                        <a:t>de IEEA</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Ene-Feb-Mar</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512509">
                <a:tc>
                  <a:txBody>
                    <a:bodyPr/>
                    <a:lstStyle/>
                    <a:p>
                      <a:pPr algn="l" fontAlgn="ctr"/>
                      <a:r>
                        <a:rPr lang="es-MX" sz="1100" b="0" i="0" u="none" strike="noStrike">
                          <a:solidFill>
                            <a:srgbClr val="000000"/>
                          </a:solidFill>
                          <a:latin typeface="Century Gothic"/>
                        </a:rPr>
                        <a:t>Actualizar Catalogo de Disposición Documental de IEEA (previo llenado y revisión de las fichas de valoración docuental por el GIA)</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Marzo-Jul-Oct</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59123">
                <a:tc>
                  <a:txBody>
                    <a:bodyPr/>
                    <a:lstStyle/>
                    <a:p>
                      <a:pPr algn="l" fontAlgn="ctr"/>
                      <a:r>
                        <a:rPr lang="es-MX" sz="1100" b="0" i="0" u="none" strike="noStrike">
                          <a:solidFill>
                            <a:srgbClr val="000000"/>
                          </a:solidFill>
                          <a:latin typeface="Century Gothic"/>
                        </a:rPr>
                        <a:t>Someter a autorización por parte del  Grupo Interdisciplinario del IEEA, el Catalogo de Disposición Documental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100" b="0" i="0" u="none" strike="noStrike">
                          <a:solidFill>
                            <a:srgbClr val="000000"/>
                          </a:solidFill>
                          <a:latin typeface="Century Gothic"/>
                        </a:rPr>
                        <a:t>Diciembre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80476">
                <a:tc>
                  <a:txBody>
                    <a:bodyPr/>
                    <a:lstStyle/>
                    <a:p>
                      <a:pPr algn="l" fontAlgn="ctr"/>
                      <a:r>
                        <a:rPr lang="es-MX" sz="1100" b="0" i="0" u="none" strike="noStrike">
                          <a:solidFill>
                            <a:srgbClr val="000000"/>
                          </a:solidFill>
                          <a:latin typeface="Century Gothic"/>
                        </a:rPr>
                        <a:t>Revisar y actualizar Guía Simple e Inventarios de Archivo de Trámite y Concentración</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100" b="0" i="0" u="none" strike="noStrike">
                          <a:solidFill>
                            <a:srgbClr val="000000"/>
                          </a:solidFill>
                          <a:latin typeface="Century Gothic"/>
                        </a:rPr>
                        <a:t>Permanente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66931">
                <a:tc gridSpan="14">
                  <a:txBody>
                    <a:bodyPr/>
                    <a:lstStyle/>
                    <a:p>
                      <a:pPr algn="ctr" fontAlgn="ctr"/>
                      <a:r>
                        <a:rPr lang="es-MX" sz="1100" b="1" i="0" u="none" strike="noStrike" dirty="0">
                          <a:solidFill>
                            <a:srgbClr val="000000"/>
                          </a:solidFill>
                          <a:latin typeface="Century Gothic"/>
                        </a:rPr>
                        <a:t>Responsables de Archivo de Trámite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A5A5A5"/>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416412">
                <a:tc>
                  <a:txBody>
                    <a:bodyPr/>
                    <a:lstStyle/>
                    <a:p>
                      <a:pPr algn="l" fontAlgn="ctr"/>
                      <a:r>
                        <a:rPr lang="es-MX" sz="1100" b="0" i="0" u="none" strike="noStrike">
                          <a:solidFill>
                            <a:srgbClr val="000000"/>
                          </a:solidFill>
                          <a:latin typeface="Century Gothic"/>
                        </a:rPr>
                        <a:t>Ratificación del Responsable de Archivo de Trámite de Departamentos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Marzo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99697">
                <a:tc>
                  <a:txBody>
                    <a:bodyPr/>
                    <a:lstStyle/>
                    <a:p>
                      <a:pPr algn="l" fontAlgn="ctr"/>
                      <a:r>
                        <a:rPr lang="es-MX" sz="1100" b="0" i="0" u="none" strike="noStrike">
                          <a:solidFill>
                            <a:srgbClr val="000000"/>
                          </a:solidFill>
                          <a:latin typeface="Century Gothic"/>
                        </a:rPr>
                        <a:t>Solicitar recursos  materiales para implementar y resguardar los expedientes del Archivo de Trámite y Concentración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a:solidFill>
                            <a:srgbClr val="000000"/>
                          </a:solidFill>
                          <a:latin typeface="Century Gothic"/>
                        </a:rPr>
                        <a:t>Junio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66931">
                <a:tc gridSpan="14">
                  <a:txBody>
                    <a:bodyPr/>
                    <a:lstStyle/>
                    <a:p>
                      <a:pPr algn="ctr" fontAlgn="ctr"/>
                      <a:r>
                        <a:rPr lang="es-MX" sz="1100" b="1" i="0" u="none" strike="noStrike" dirty="0">
                          <a:solidFill>
                            <a:srgbClr val="000000"/>
                          </a:solidFill>
                          <a:latin typeface="Century Gothic"/>
                        </a:rPr>
                        <a:t>Comité de Transparencia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A5A5A5"/>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341673">
                <a:tc>
                  <a:txBody>
                    <a:bodyPr/>
                    <a:lstStyle/>
                    <a:p>
                      <a:pPr algn="l" fontAlgn="ctr"/>
                      <a:r>
                        <a:rPr lang="es-MX" sz="1100" b="0" i="0" u="none" strike="noStrike">
                          <a:solidFill>
                            <a:srgbClr val="000000"/>
                          </a:solidFill>
                          <a:latin typeface="Century Gothic"/>
                        </a:rPr>
                        <a:t>Actualización/Ratificación del Comité de Transparencia</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100" b="0" i="0" u="none" strike="noStrike" dirty="0">
                          <a:solidFill>
                            <a:srgbClr val="000000"/>
                          </a:solidFill>
                          <a:latin typeface="Century Gothic"/>
                        </a:rPr>
                        <a:t>Abril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52351">
                <a:tc>
                  <a:txBody>
                    <a:bodyPr/>
                    <a:lstStyle/>
                    <a:p>
                      <a:pPr algn="l" fontAlgn="ctr"/>
                      <a:r>
                        <a:rPr lang="es-MX" sz="1100" b="0" i="0" u="none" strike="noStrike">
                          <a:solidFill>
                            <a:srgbClr val="000000"/>
                          </a:solidFill>
                          <a:latin typeface="Century Gothic"/>
                        </a:rPr>
                        <a:t>Sesiones Ordinarias de Comité de Transparencia</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10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100" b="0" i="0" u="none" strike="noStrike" dirty="0" err="1">
                          <a:solidFill>
                            <a:srgbClr val="000000"/>
                          </a:solidFill>
                          <a:latin typeface="Century Gothic"/>
                        </a:rPr>
                        <a:t>Abr</a:t>
                      </a:r>
                      <a:r>
                        <a:rPr lang="es-MX" sz="1100" b="0" i="0" u="none" strike="noStrike" dirty="0">
                          <a:solidFill>
                            <a:srgbClr val="000000"/>
                          </a:solidFill>
                          <a:latin typeface="Century Gothic"/>
                        </a:rPr>
                        <a:t>-Ago-Dic</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pic>
        <p:nvPicPr>
          <p:cNvPr id="9" name="11 Imagen"/>
          <p:cNvPicPr>
            <a:picLocks noChangeAspect="1"/>
          </p:cNvPicPr>
          <p:nvPr/>
        </p:nvPicPr>
        <p:blipFill>
          <a:blip r:embed="rId2" cstate="print"/>
          <a:stretch>
            <a:fillRect/>
          </a:stretch>
        </p:blipFill>
        <p:spPr>
          <a:xfrm>
            <a:off x="179512" y="116632"/>
            <a:ext cx="2156113" cy="543788"/>
          </a:xfrm>
          <a:prstGeom prst="rect">
            <a:avLst/>
          </a:prstGeom>
        </p:spPr>
      </p:pic>
      <p:sp>
        <p:nvSpPr>
          <p:cNvPr id="10" name="9 Rectángulo"/>
          <p:cNvSpPr/>
          <p:nvPr/>
        </p:nvSpPr>
        <p:spPr>
          <a:xfrm>
            <a:off x="4576931" y="4077072"/>
            <a:ext cx="3163421" cy="22972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dirty="0">
                <a:solidFill>
                  <a:sysClr val="windowText" lastClr="000000"/>
                </a:solidFill>
              </a:rPr>
              <a:t>PERMANENTE</a:t>
            </a:r>
          </a:p>
        </p:txBody>
      </p:sp>
    </p:spTree>
    <p:extLst>
      <p:ext uri="{BB962C8B-B14F-4D97-AF65-F5344CB8AC3E}">
        <p14:creationId xmlns="" xmlns:p14="http://schemas.microsoft.com/office/powerpoint/2010/main" val="696747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87625" y="121399"/>
            <a:ext cx="6696744" cy="5712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4 Rectángulo"/>
          <p:cNvSpPr/>
          <p:nvPr/>
        </p:nvSpPr>
        <p:spPr>
          <a:xfrm>
            <a:off x="4481946" y="11821391"/>
            <a:ext cx="3162299" cy="180976"/>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a:solidFill>
                  <a:sysClr val="windowText" lastClr="000000"/>
                </a:solidFill>
              </a:rPr>
              <a:t>PERMANENTE</a:t>
            </a:r>
          </a:p>
        </p:txBody>
      </p:sp>
      <p:sp>
        <p:nvSpPr>
          <p:cNvPr id="8" name="5 Rectángulo"/>
          <p:cNvSpPr/>
          <p:nvPr/>
        </p:nvSpPr>
        <p:spPr>
          <a:xfrm>
            <a:off x="4485409" y="10235045"/>
            <a:ext cx="3160567" cy="20782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a:solidFill>
                  <a:sysClr val="windowText" lastClr="000000"/>
                </a:solidFill>
              </a:rPr>
              <a:t>PERMANENTE</a:t>
            </a:r>
          </a:p>
        </p:txBody>
      </p:sp>
      <p:graphicFrame>
        <p:nvGraphicFramePr>
          <p:cNvPr id="10" name="9 Tabla"/>
          <p:cNvGraphicFramePr>
            <a:graphicFrameLocks noGrp="1"/>
          </p:cNvGraphicFramePr>
          <p:nvPr/>
        </p:nvGraphicFramePr>
        <p:xfrm>
          <a:off x="251520" y="913351"/>
          <a:ext cx="8640970" cy="5492785"/>
        </p:xfrm>
        <a:graphic>
          <a:graphicData uri="http://schemas.openxmlformats.org/drawingml/2006/table">
            <a:tbl>
              <a:tblPr/>
              <a:tblGrid>
                <a:gridCol w="4314324"/>
                <a:gridCol w="258675"/>
                <a:gridCol w="258675"/>
                <a:gridCol w="307947"/>
                <a:gridCol w="258675"/>
                <a:gridCol w="258675"/>
                <a:gridCol w="258675"/>
                <a:gridCol w="258675"/>
                <a:gridCol w="258675"/>
                <a:gridCol w="258675"/>
                <a:gridCol w="258675"/>
                <a:gridCol w="258675"/>
                <a:gridCol w="258675"/>
                <a:gridCol w="1173274"/>
              </a:tblGrid>
              <a:tr h="311666">
                <a:tc gridSpan="14">
                  <a:txBody>
                    <a:bodyPr/>
                    <a:lstStyle/>
                    <a:p>
                      <a:pPr algn="ctr" fontAlgn="ctr"/>
                      <a:r>
                        <a:rPr lang="es-MX" sz="1050" b="1" i="0" u="none" strike="noStrike" dirty="0">
                          <a:solidFill>
                            <a:srgbClr val="000000"/>
                          </a:solidFill>
                          <a:latin typeface="Century Gothic"/>
                        </a:rPr>
                        <a:t>Grupo Interdisciplinario de Archivo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A5A5A5"/>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311666">
                <a:tc>
                  <a:txBody>
                    <a:bodyPr/>
                    <a:lstStyle/>
                    <a:p>
                      <a:pPr algn="l" fontAlgn="ctr"/>
                      <a:r>
                        <a:rPr lang="es-MX" sz="1050" b="0" i="0" u="none" strike="noStrike" dirty="0">
                          <a:solidFill>
                            <a:srgbClr val="000000"/>
                          </a:solidFill>
                          <a:latin typeface="Century Gothic"/>
                        </a:rPr>
                        <a:t>Actualización/Ratificación del Grupo Interdisciplinario de Archivos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050" b="0" i="0" u="none" strike="noStrike">
                          <a:solidFill>
                            <a:srgbClr val="000000"/>
                          </a:solidFill>
                          <a:latin typeface="Century Gothic"/>
                        </a:rPr>
                        <a:t>Marzo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311666">
                <a:tc>
                  <a:txBody>
                    <a:bodyPr/>
                    <a:lstStyle/>
                    <a:p>
                      <a:pPr algn="l" fontAlgn="ctr"/>
                      <a:r>
                        <a:rPr lang="es-MX" sz="1050" b="0" i="0" u="none" strike="noStrike" dirty="0">
                          <a:solidFill>
                            <a:srgbClr val="000000"/>
                          </a:solidFill>
                          <a:latin typeface="Century Gothic"/>
                        </a:rPr>
                        <a:t>Sesiones Ordinarias del Grupo Interdisciplinario de Archivos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050" b="0" i="0" u="none" strike="noStrike">
                          <a:solidFill>
                            <a:srgbClr val="000000"/>
                          </a:solidFill>
                          <a:latin typeface="Century Gothic"/>
                        </a:rPr>
                        <a:t>Mar-Jul-Dic</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36111">
                <a:tc gridSpan="14">
                  <a:txBody>
                    <a:bodyPr/>
                    <a:lstStyle/>
                    <a:p>
                      <a:pPr algn="ctr" fontAlgn="ctr"/>
                      <a:r>
                        <a:rPr lang="es-MX" sz="1050" b="1" i="0" u="none" strike="noStrike" dirty="0">
                          <a:solidFill>
                            <a:srgbClr val="000000"/>
                          </a:solidFill>
                          <a:latin typeface="Century Gothic"/>
                        </a:rPr>
                        <a:t>Capacitación y Formación</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A5A5A5"/>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491111">
                <a:tc>
                  <a:txBody>
                    <a:bodyPr/>
                    <a:lstStyle/>
                    <a:p>
                      <a:pPr algn="l" fontAlgn="ctr"/>
                      <a:r>
                        <a:rPr lang="es-MX" sz="1050" b="0" i="0" u="none" strike="noStrike" dirty="0" smtClean="0">
                          <a:solidFill>
                            <a:srgbClr val="000000"/>
                          </a:solidFill>
                          <a:latin typeface="Century Gothic"/>
                        </a:rPr>
                        <a:t>Asesoría </a:t>
                      </a:r>
                      <a:r>
                        <a:rPr lang="es-MX" sz="1050" b="0" i="0" u="none" strike="noStrike" dirty="0">
                          <a:solidFill>
                            <a:srgbClr val="000000"/>
                          </a:solidFill>
                          <a:latin typeface="Century Gothic"/>
                        </a:rPr>
                        <a:t>a responsables de archivo de trámite en clasificación, integración y organización de expedientes.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gridSpan="12">
                  <a:txBody>
                    <a:bodyPr/>
                    <a:lstStyle/>
                    <a:p>
                      <a:pPr algn="l" fontAlgn="ctr"/>
                      <a:endParaRPr lang="es-MX" sz="1050" b="0" i="0" u="none" strike="noStrike">
                        <a:solidFill>
                          <a:srgbClr val="000000"/>
                        </a:solidFill>
                        <a:latin typeface="Century Gothic"/>
                      </a:endParaRP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50" b="0" i="0" u="none" strike="noStrike">
                          <a:solidFill>
                            <a:srgbClr val="000000"/>
                          </a:solidFill>
                          <a:latin typeface="Century Gothic"/>
                        </a:rPr>
                        <a:t>Mensualmente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62777">
                <a:tc>
                  <a:txBody>
                    <a:bodyPr/>
                    <a:lstStyle/>
                    <a:p>
                      <a:pPr algn="l" fontAlgn="ctr"/>
                      <a:r>
                        <a:rPr lang="es-MX" sz="1050" b="0" i="0" u="none" strike="noStrike" dirty="0">
                          <a:solidFill>
                            <a:srgbClr val="000000"/>
                          </a:solidFill>
                          <a:latin typeface="Century Gothic"/>
                        </a:rPr>
                        <a:t>Capacitación Personalizada de Archivos a los Responsables de Archivo de Tramite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gridSpan="12">
                  <a:txBody>
                    <a:bodyPr/>
                    <a:lstStyle/>
                    <a:p>
                      <a:pPr algn="l" fontAlgn="ctr"/>
                      <a:endParaRPr lang="es-MX" sz="1050" b="0" i="0" u="none" strike="noStrike" dirty="0">
                        <a:solidFill>
                          <a:srgbClr val="000000"/>
                        </a:solidFill>
                        <a:latin typeface="Century Gothic"/>
                      </a:endParaRP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50" b="0" i="0" u="none" strike="noStrike">
                          <a:solidFill>
                            <a:srgbClr val="000000"/>
                          </a:solidFill>
                          <a:latin typeface="Century Gothic"/>
                        </a:rPr>
                        <a:t>Mensualmente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26666">
                <a:tc gridSpan="14">
                  <a:txBody>
                    <a:bodyPr/>
                    <a:lstStyle/>
                    <a:p>
                      <a:pPr algn="ctr" fontAlgn="ctr"/>
                      <a:r>
                        <a:rPr lang="es-MX" sz="1050" b="1" i="0" u="none" strike="noStrike" dirty="0">
                          <a:solidFill>
                            <a:srgbClr val="000000"/>
                          </a:solidFill>
                          <a:latin typeface="Century Gothic"/>
                        </a:rPr>
                        <a:t>Acciones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A5A5A5"/>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312632">
                <a:tc>
                  <a:txBody>
                    <a:bodyPr/>
                    <a:lstStyle/>
                    <a:p>
                      <a:pPr algn="l" fontAlgn="ctr"/>
                      <a:r>
                        <a:rPr lang="es-MX" sz="1050" b="0" i="0" u="none" strike="noStrike" dirty="0">
                          <a:solidFill>
                            <a:srgbClr val="000000"/>
                          </a:solidFill>
                          <a:latin typeface="Century Gothic"/>
                        </a:rPr>
                        <a:t>Transferencia Primarias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050" b="0" i="0" u="none" strike="noStrike" dirty="0">
                          <a:solidFill>
                            <a:srgbClr val="000000"/>
                          </a:solidFill>
                          <a:latin typeface="Century Gothic"/>
                        </a:rPr>
                        <a:t>Anual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36111">
                <a:tc>
                  <a:txBody>
                    <a:bodyPr/>
                    <a:lstStyle/>
                    <a:p>
                      <a:pPr algn="l" fontAlgn="ctr"/>
                      <a:r>
                        <a:rPr lang="es-MX" sz="1050" b="0" i="0" u="none" strike="noStrike" dirty="0">
                          <a:solidFill>
                            <a:srgbClr val="000000"/>
                          </a:solidFill>
                          <a:latin typeface="Century Gothic"/>
                        </a:rPr>
                        <a:t>Baja Documental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050" b="0" i="0" u="none" strike="noStrike">
                          <a:solidFill>
                            <a:srgbClr val="000000"/>
                          </a:solidFill>
                          <a:latin typeface="Century Gothic"/>
                        </a:rPr>
                        <a:t>Ene y Dic</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551347">
                <a:tc>
                  <a:txBody>
                    <a:bodyPr/>
                    <a:lstStyle/>
                    <a:p>
                      <a:pPr algn="l" fontAlgn="ctr"/>
                      <a:r>
                        <a:rPr lang="es-MX" sz="1050" b="0" i="0" u="none" strike="noStrike" dirty="0">
                          <a:solidFill>
                            <a:srgbClr val="000000"/>
                          </a:solidFill>
                          <a:latin typeface="Century Gothic"/>
                        </a:rPr>
                        <a:t>Valorar y Seleccionar series documentales que haya terminado su valor primario según el Catalogo de Disposición Documental de este Instituto.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050" b="0" i="0" u="none" strike="noStrike">
                          <a:solidFill>
                            <a:srgbClr val="000000"/>
                          </a:solidFill>
                          <a:latin typeface="Century Gothic"/>
                        </a:rPr>
                        <a:t>Anual</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72221">
                <a:tc>
                  <a:txBody>
                    <a:bodyPr/>
                    <a:lstStyle/>
                    <a:p>
                      <a:pPr algn="l" fontAlgn="ctr"/>
                      <a:r>
                        <a:rPr lang="es-MX" sz="1050" b="0" i="0" u="none" strike="noStrike">
                          <a:solidFill>
                            <a:srgbClr val="000000"/>
                          </a:solidFill>
                          <a:latin typeface="Century Gothic"/>
                        </a:rPr>
                        <a:t>Organización, depuración, expurgo en el archivo de concentración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050" b="0" i="0" u="none" strike="noStrike">
                          <a:solidFill>
                            <a:srgbClr val="000000"/>
                          </a:solidFill>
                          <a:latin typeface="Century Gothic"/>
                        </a:rPr>
                        <a:t>Abr-May</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409288">
                <a:tc>
                  <a:txBody>
                    <a:bodyPr/>
                    <a:lstStyle/>
                    <a:p>
                      <a:pPr algn="l" fontAlgn="ctr"/>
                      <a:r>
                        <a:rPr lang="es-MX" sz="1050" b="0" i="0" u="none" strike="noStrike">
                          <a:solidFill>
                            <a:srgbClr val="000000"/>
                          </a:solidFill>
                          <a:latin typeface="Century Gothic"/>
                        </a:rPr>
                        <a:t>Mantenimiento y adecuación del archivo de concentración para la óptima conservación de documentos</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gridSpan="12">
                  <a:txBody>
                    <a:bodyPr/>
                    <a:lstStyle/>
                    <a:p>
                      <a:pPr algn="l" fontAlgn="ctr"/>
                      <a:endParaRPr lang="es-MX" sz="1050" b="0" i="0" u="none" strike="noStrike" dirty="0">
                        <a:solidFill>
                          <a:srgbClr val="000000"/>
                        </a:solidFill>
                        <a:latin typeface="Century Gothic"/>
                      </a:endParaRP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50" b="0" i="0" u="none" strike="noStrike">
                          <a:solidFill>
                            <a:srgbClr val="000000"/>
                          </a:solidFill>
                          <a:latin typeface="Century Gothic"/>
                        </a:rPr>
                        <a:t>Mensualmente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634664">
                <a:tc>
                  <a:txBody>
                    <a:bodyPr/>
                    <a:lstStyle/>
                    <a:p>
                      <a:pPr algn="l" fontAlgn="ctr"/>
                      <a:r>
                        <a:rPr lang="es-MX" sz="1050" b="0" i="0" u="none" strike="noStrike">
                          <a:solidFill>
                            <a:srgbClr val="000000"/>
                          </a:solidFill>
                          <a:latin typeface="Century Gothic"/>
                        </a:rPr>
                        <a:t>Publicación por parte de la Coordinación de Archivos en coordinación con los Responsables de Archivos de Trámite el formato requisitado del  (Art. 84 Fracc. I) en la Plataforma Estatal de Transparencia del Estado.</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MX" sz="1050" b="0" i="0" u="none" strike="noStrike" dirty="0">
                          <a:solidFill>
                            <a:srgbClr val="000000"/>
                          </a:solidFill>
                          <a:latin typeface="Century Gothic"/>
                        </a:rPr>
                        <a:t> </a:t>
                      </a:r>
                      <a:endParaRPr lang="es-MX" sz="1050" b="0" i="0" u="none" strike="noStrike" dirty="0">
                        <a:solidFill>
                          <a:srgbClr val="000000"/>
                        </a:solidFill>
                        <a:latin typeface="Calibri"/>
                      </a:endParaRP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ctr" fontAlgn="ctr"/>
                      <a:r>
                        <a:rPr lang="es-MX" sz="1050" b="0" i="0" u="none" strike="noStrike">
                          <a:solidFill>
                            <a:srgbClr val="000000"/>
                          </a:solidFill>
                          <a:latin typeface="Century Gothic"/>
                        </a:rPr>
                        <a:t>Mensualmente</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519443">
                <a:tc>
                  <a:txBody>
                    <a:bodyPr/>
                    <a:lstStyle/>
                    <a:p>
                      <a:pPr algn="l" fontAlgn="ctr"/>
                      <a:r>
                        <a:rPr lang="es-MX" sz="1050" b="0" i="0" u="none" strike="noStrike">
                          <a:solidFill>
                            <a:srgbClr val="000000"/>
                          </a:solidFill>
                          <a:latin typeface="Century Gothic"/>
                        </a:rPr>
                        <a:t>Publicación por parte de la Coordinación de Archivos el formato del (Art. 84 Fracc. I) en la Plataforma Nacional de Transparencia.</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3FFB3"/>
                    </a:solidFill>
                  </a:tcPr>
                </a:tc>
                <a:tc>
                  <a:txBody>
                    <a:bodyPr/>
                    <a:lstStyle/>
                    <a:p>
                      <a:pPr algn="l" fontAlgn="ctr"/>
                      <a:r>
                        <a:rPr lang="es-MX" sz="1050" b="0" i="0" u="none" strike="noStrike">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s-MX" sz="1050" b="0" i="0" u="none" strike="noStrike" dirty="0">
                          <a:solidFill>
                            <a:srgbClr val="000000"/>
                          </a:solidFill>
                          <a:latin typeface="Century Gothic"/>
                        </a:rPr>
                        <a:t>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s-MX" sz="1050" b="0" i="0" u="none" strike="noStrike" dirty="0">
                          <a:solidFill>
                            <a:srgbClr val="000000"/>
                          </a:solidFill>
                          <a:latin typeface="Century Gothic"/>
                        </a:rPr>
                        <a:t>Trimestralmente </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1" name="3 Rectángulo"/>
          <p:cNvSpPr/>
          <p:nvPr/>
        </p:nvSpPr>
        <p:spPr>
          <a:xfrm>
            <a:off x="4572011" y="2209494"/>
            <a:ext cx="3172946" cy="22972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a:solidFill>
                  <a:sysClr val="windowText" lastClr="000000"/>
                </a:solidFill>
              </a:rPr>
              <a:t>PERMANENTE</a:t>
            </a:r>
          </a:p>
        </p:txBody>
      </p:sp>
      <p:sp>
        <p:nvSpPr>
          <p:cNvPr id="12" name="4 Rectángulo"/>
          <p:cNvSpPr/>
          <p:nvPr/>
        </p:nvSpPr>
        <p:spPr>
          <a:xfrm>
            <a:off x="4481946" y="11821391"/>
            <a:ext cx="3162299" cy="180976"/>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a:solidFill>
                  <a:sysClr val="windowText" lastClr="000000"/>
                </a:solidFill>
              </a:rPr>
              <a:t>PERMANENTE</a:t>
            </a:r>
          </a:p>
        </p:txBody>
      </p:sp>
      <p:sp>
        <p:nvSpPr>
          <p:cNvPr id="13" name="5 Rectángulo"/>
          <p:cNvSpPr/>
          <p:nvPr/>
        </p:nvSpPr>
        <p:spPr>
          <a:xfrm>
            <a:off x="4485409" y="10235045"/>
            <a:ext cx="3160567" cy="20782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a:solidFill>
                  <a:sysClr val="windowText" lastClr="000000"/>
                </a:solidFill>
              </a:rPr>
              <a:t>PERMANENTE</a:t>
            </a:r>
          </a:p>
        </p:txBody>
      </p:sp>
      <p:sp>
        <p:nvSpPr>
          <p:cNvPr id="14" name="9 Rectángulo"/>
          <p:cNvSpPr/>
          <p:nvPr/>
        </p:nvSpPr>
        <p:spPr>
          <a:xfrm>
            <a:off x="4572011" y="2641542"/>
            <a:ext cx="3163421" cy="22972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MX" sz="1100" b="1" dirty="0">
                <a:solidFill>
                  <a:sysClr val="windowText" lastClr="000000"/>
                </a:solidFill>
              </a:rPr>
              <a:t>PERMANENTE</a:t>
            </a:r>
          </a:p>
        </p:txBody>
      </p:sp>
    </p:spTree>
    <p:extLst>
      <p:ext uri="{BB962C8B-B14F-4D97-AF65-F5344CB8AC3E}">
        <p14:creationId xmlns="" xmlns:p14="http://schemas.microsoft.com/office/powerpoint/2010/main" val="1699131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p:cNvSpPr txBox="1">
            <a:spLocks/>
          </p:cNvSpPr>
          <p:nvPr/>
        </p:nvSpPr>
        <p:spPr>
          <a:xfrm>
            <a:off x="3036627" y="594478"/>
            <a:ext cx="2668136" cy="49132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1800" b="1" dirty="0" smtClean="0">
                <a:latin typeface="Literata" pitchFamily="2" charset="0"/>
              </a:rPr>
              <a:t>7. GLOSARIO</a:t>
            </a:r>
            <a:endParaRPr lang="es-MX" sz="1800" b="1" dirty="0">
              <a:latin typeface="Literata" pitchFamily="2" charset="0"/>
            </a:endParaRPr>
          </a:p>
        </p:txBody>
      </p:sp>
      <p:sp>
        <p:nvSpPr>
          <p:cNvPr id="5" name="Marcador de contenido 3"/>
          <p:cNvSpPr txBox="1">
            <a:spLocks/>
          </p:cNvSpPr>
          <p:nvPr/>
        </p:nvSpPr>
        <p:spPr>
          <a:xfrm>
            <a:off x="255895" y="1085798"/>
            <a:ext cx="8229600" cy="577220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IEEA:</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 Instituto Estatal de Educación para Adultos.</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Archivística:</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 Disciplina dedicada al estudio y aplicación de las teorías y técnicas relativas a la función de los archivos, su organización, legislación, reglamentación, tratamiento y gestión.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Archivo:</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 Conjunto orgánico de documentos en cualquier soporte, que son producidos o recibidos por los sujetos obligados o los particulares en el ejercicio de sus atribuciones o en el desarrollo de sus actividades.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Archivo de Concentración</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 Unidad responsable de la administración de documentos cuya consulta es esporádica por parte de las unidades administrativas de los sujetos obligados, y que permanecen en él hasta su destino final.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Archivo de Trámite: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Unidad responsable de la administración de documentos de uso cotidiano y necesario para el ejercicio de las atribuciones de una unidad administrativa.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Catálogo de Disposición Documental: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Registro general y sistemático que establece los valores documentales, los plazos de conservación, la vigencia documental, la clasificación de reserva o confidencialidad y el destino final.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Cuadro General de Clasificación Archivística: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Instrumento técnico que refleja la estructura de un archivo con base en las atribuciones y funciones de cada sujeto obligado.</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 Coordinación de Archivos: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La creada para desarrollar criterios en materia de organización, administración y conservación de archivos.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Guía de Archivo Documental: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El esquema que contiene la descripción general de la documentación contenida en las series documentales, de conformidad con el Cuadro general de clasificación archivística.</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Instrumentos Archivísticos: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El cuadro general de clasificación archivística; el catálogo de disposición documental; los inventarios documentales (General, de transferencia, de baja); la Guía de Archivo Documental.</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Inventarios Generales de Expedientes de Archivos de Trámite: </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Instrumentos de consulta que describen las series y expedientes de un archivo de trámite y que permiten su localización. </a:t>
            </a:r>
          </a:p>
          <a:p>
            <a:pPr marL="171450" marR="0" lvl="0" indent="-171450" algn="just" defTabSz="685800" rtl="0" eaLnBrk="1" fontAlgn="auto" latinLnBrk="0" hangingPunct="1">
              <a:lnSpc>
                <a:spcPct val="90000"/>
              </a:lnSpc>
              <a:spcBef>
                <a:spcPts val="750"/>
              </a:spcBef>
              <a:spcAft>
                <a:spcPts val="0"/>
              </a:spcAft>
              <a:buClrTx/>
              <a:buSzTx/>
              <a:buFont typeface="Arial" panose="020B0604020202020204" pitchFamily="34" charset="0"/>
              <a:buBlip>
                <a:blip r:embed="rId2"/>
              </a:buBlip>
              <a:tabLst/>
              <a:defRPr/>
            </a:pPr>
            <a:r>
              <a:rPr kumimoji="0" lang="es-MX" sz="1300" b="1" i="0" u="none" strike="noStrike" kern="1200" cap="none" spc="0" normalizeH="0" baseline="0" noProof="0" dirty="0" smtClean="0">
                <a:ln>
                  <a:noFill/>
                </a:ln>
                <a:solidFill>
                  <a:sysClr val="windowText" lastClr="000000"/>
                </a:solidFill>
                <a:effectLst/>
                <a:uLnTx/>
                <a:uFillTx/>
                <a:latin typeface="Literata" pitchFamily="2" charset="0"/>
              </a:rPr>
              <a:t>PADA:</a:t>
            </a:r>
            <a:r>
              <a:rPr kumimoji="0" lang="es-MX" sz="1300" b="0" i="0" u="none" strike="noStrike" kern="1200" cap="none" spc="0" normalizeH="0" baseline="0" noProof="0" dirty="0" smtClean="0">
                <a:ln>
                  <a:noFill/>
                </a:ln>
                <a:solidFill>
                  <a:sysClr val="windowText" lastClr="000000"/>
                </a:solidFill>
                <a:effectLst/>
                <a:uLnTx/>
                <a:uFillTx/>
                <a:latin typeface="Literata" pitchFamily="2" charset="0"/>
              </a:rPr>
              <a:t> Programa Anual de Desarrollo Archivístico. </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s-MX" sz="13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s-MX" sz="21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48850" y="47975"/>
            <a:ext cx="7254875" cy="6447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326094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Ejecutiv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jecutiv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j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1737</TotalTime>
  <Words>2290</Words>
  <Application>Microsoft Office PowerPoint</Application>
  <PresentationFormat>Presentación en pantalla (4:3)</PresentationFormat>
  <Paragraphs>417</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Ejecutivo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Adriana González</dc:creator>
  <cp:lastModifiedBy>Adriana González</cp:lastModifiedBy>
  <cp:revision>105</cp:revision>
  <dcterms:created xsi:type="dcterms:W3CDTF">2022-02-15T16:43:05Z</dcterms:created>
  <dcterms:modified xsi:type="dcterms:W3CDTF">2024-03-13T19:48:25Z</dcterms:modified>
</cp:coreProperties>
</file>