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1" r:id="rId3"/>
  </p:sldIdLst>
  <p:sldSz cx="10414000" cy="8128000"/>
  <p:notesSz cx="9296400" cy="7010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721" autoAdjust="0"/>
  </p:normalViewPr>
  <p:slideViewPr>
    <p:cSldViewPr>
      <p:cViewPr varScale="1">
        <p:scale>
          <a:sx n="73" d="100"/>
          <a:sy n="73" d="100"/>
        </p:scale>
        <p:origin x="876" y="7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81050" y="2519680"/>
            <a:ext cx="8851900" cy="17068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62100" y="4551680"/>
            <a:ext cx="7289800" cy="2032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20700" y="1869440"/>
            <a:ext cx="4530090" cy="5364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363210" y="1869440"/>
            <a:ext cx="4530090" cy="5364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11/22/2024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11/22/2024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11/22/2024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20700" y="325120"/>
            <a:ext cx="9372600" cy="1300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20700" y="1869440"/>
            <a:ext cx="9372600" cy="5364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540760" y="7559040"/>
            <a:ext cx="3332480" cy="406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20700" y="7559040"/>
            <a:ext cx="2395220" cy="406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498080" y="7559040"/>
            <a:ext cx="2395220" cy="406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33"/>
          <p:cNvSpPr txBox="1"/>
          <p:nvPr/>
        </p:nvSpPr>
        <p:spPr>
          <a:xfrm>
            <a:off x="1325386" y="1974909"/>
            <a:ext cx="3571520" cy="4139979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80"/>
              </a:spcBef>
            </a:pPr>
            <a:r>
              <a:rPr lang="es-MX" sz="1050" b="1" spc="-55" dirty="0" smtClean="0">
                <a:solidFill>
                  <a:srgbClr val="231F20"/>
                </a:solidFill>
                <a:latin typeface="Century Gothic" panose="020B0502020202020204" pitchFamily="34" charset="0"/>
                <a:cs typeface="Arial MT"/>
              </a:rPr>
              <a:t>✔  </a:t>
            </a:r>
            <a:r>
              <a:rPr lang="es-MX" sz="1200" b="1" spc="-55" dirty="0" smtClean="0">
                <a:solidFill>
                  <a:srgbClr val="231F20"/>
                </a:solidFill>
                <a:latin typeface="Century Gothic" panose="020B0502020202020204" pitchFamily="34" charset="0"/>
                <a:cs typeface="Arial MT"/>
              </a:rPr>
              <a:t>TRAER CONSIGO SIEMPRE SU CARNET DE CITAS DE LO CONTRARIO NO SE OTORGARA EL SERVICIO.</a:t>
            </a:r>
          </a:p>
          <a:p>
            <a:pPr marL="12700" marR="5080">
              <a:lnSpc>
                <a:spcPct val="101800"/>
              </a:lnSpc>
              <a:spcBef>
                <a:spcPts val="80"/>
              </a:spcBef>
            </a:pPr>
            <a:endParaRPr lang="es-MX" sz="1200" b="1" spc="-55" dirty="0" smtClean="0">
              <a:solidFill>
                <a:srgbClr val="231F20"/>
              </a:solidFill>
              <a:latin typeface="Century Gothic" panose="020B0502020202020204" pitchFamily="34" charset="0"/>
              <a:cs typeface="Arial MT"/>
            </a:endParaRPr>
          </a:p>
          <a:p>
            <a:pPr marL="12700" marR="5080">
              <a:lnSpc>
                <a:spcPct val="101800"/>
              </a:lnSpc>
              <a:spcBef>
                <a:spcPts val="80"/>
              </a:spcBef>
            </a:pPr>
            <a:r>
              <a:rPr lang="es-MX" sz="1200" b="1" spc="-55" dirty="0" smtClean="0">
                <a:solidFill>
                  <a:srgbClr val="231F20"/>
                </a:solidFill>
                <a:latin typeface="Century Gothic" panose="020B0502020202020204" pitchFamily="34" charset="0"/>
                <a:cs typeface="Arial MT"/>
              </a:rPr>
              <a:t>✔ RESPETAR EL HORARIO ASIGNADO PARA SU TERAPIA, DEBIENDO ESTAR 10 MINUTOS ANTES, ASÍ MISMO SOLO SE OTORGARAN 10 MINUTOS DE TOLERANCIA.</a:t>
            </a:r>
          </a:p>
          <a:p>
            <a:pPr marL="12700" marR="5080" algn="ctr">
              <a:lnSpc>
                <a:spcPct val="101800"/>
              </a:lnSpc>
              <a:spcBef>
                <a:spcPts val="80"/>
              </a:spcBef>
            </a:pPr>
            <a:endParaRPr lang="es-MX" sz="1200" b="1" spc="-55" dirty="0" smtClean="0">
              <a:solidFill>
                <a:srgbClr val="231F20"/>
              </a:solidFill>
              <a:latin typeface="Century Gothic" panose="020B0502020202020204" pitchFamily="34" charset="0"/>
              <a:cs typeface="Arial MT"/>
            </a:endParaRPr>
          </a:p>
          <a:p>
            <a:pPr marL="12700" marR="5080" algn="ctr">
              <a:lnSpc>
                <a:spcPct val="101800"/>
              </a:lnSpc>
              <a:spcBef>
                <a:spcPts val="80"/>
              </a:spcBef>
            </a:pPr>
            <a:r>
              <a:rPr lang="es-MX" sz="1200" b="1" spc="-55" dirty="0" smtClean="0">
                <a:solidFill>
                  <a:srgbClr val="231F20"/>
                </a:solidFill>
                <a:latin typeface="Century Gothic" panose="020B0502020202020204" pitchFamily="34" charset="0"/>
                <a:cs typeface="Arial MT"/>
              </a:rPr>
              <a:t>HORARIO</a:t>
            </a:r>
          </a:p>
          <a:p>
            <a:pPr marL="12700" marR="5080" algn="ctr">
              <a:lnSpc>
                <a:spcPct val="101800"/>
              </a:lnSpc>
              <a:spcBef>
                <a:spcPts val="80"/>
              </a:spcBef>
            </a:pPr>
            <a:r>
              <a:rPr lang="es-MX" sz="1200" b="1" spc="-55" dirty="0" smtClean="0">
                <a:solidFill>
                  <a:srgbClr val="231F20"/>
                </a:solidFill>
                <a:latin typeface="Century Gothic" panose="020B0502020202020204" pitchFamily="34" charset="0"/>
                <a:cs typeface="Arial MT"/>
              </a:rPr>
              <a:t>LUNES A JUEVES</a:t>
            </a:r>
          </a:p>
          <a:p>
            <a:pPr marL="12700" marR="5080" algn="ctr">
              <a:lnSpc>
                <a:spcPct val="101800"/>
              </a:lnSpc>
              <a:spcBef>
                <a:spcPts val="80"/>
              </a:spcBef>
            </a:pPr>
            <a:r>
              <a:rPr lang="es-MX" sz="1200" b="1" spc="-55" dirty="0" smtClean="0">
                <a:solidFill>
                  <a:srgbClr val="231F20"/>
                </a:solidFill>
                <a:latin typeface="Century Gothic" panose="020B0502020202020204" pitchFamily="34" charset="0"/>
                <a:cs typeface="Arial MT"/>
              </a:rPr>
              <a:t>8:00AM A 3:00PM</a:t>
            </a:r>
          </a:p>
          <a:p>
            <a:pPr marL="12700" marR="5080" algn="ctr">
              <a:lnSpc>
                <a:spcPct val="101800"/>
              </a:lnSpc>
              <a:spcBef>
                <a:spcPts val="80"/>
              </a:spcBef>
            </a:pPr>
            <a:r>
              <a:rPr lang="es-MX" sz="1200" b="1" spc="-55" dirty="0" smtClean="0">
                <a:solidFill>
                  <a:srgbClr val="231F20"/>
                </a:solidFill>
                <a:latin typeface="Century Gothic" panose="020B0502020202020204" pitchFamily="34" charset="0"/>
                <a:cs typeface="Arial MT"/>
              </a:rPr>
              <a:t>SABADO,VIERNES</a:t>
            </a:r>
          </a:p>
          <a:p>
            <a:pPr marL="12700" marR="5080" algn="ctr">
              <a:lnSpc>
                <a:spcPct val="101800"/>
              </a:lnSpc>
              <a:spcBef>
                <a:spcPts val="80"/>
              </a:spcBef>
            </a:pPr>
            <a:r>
              <a:rPr lang="es-MX" sz="1200" b="1" spc="-55" dirty="0" smtClean="0">
                <a:solidFill>
                  <a:srgbClr val="231F20"/>
                </a:solidFill>
                <a:latin typeface="Century Gothic" panose="020B0502020202020204" pitchFamily="34" charset="0"/>
                <a:cs typeface="Arial MT"/>
              </a:rPr>
              <a:t>8:00AM A 2.:00PM</a:t>
            </a:r>
          </a:p>
          <a:p>
            <a:pPr marL="12700" marR="5080" algn="ctr">
              <a:lnSpc>
                <a:spcPct val="101800"/>
              </a:lnSpc>
              <a:spcBef>
                <a:spcPts val="80"/>
              </a:spcBef>
            </a:pPr>
            <a:endParaRPr lang="es-MX" sz="1200" b="1" spc="-55" dirty="0" smtClean="0">
              <a:solidFill>
                <a:srgbClr val="231F20"/>
              </a:solidFill>
              <a:latin typeface="Century Gothic" panose="020B0502020202020204" pitchFamily="34" charset="0"/>
              <a:cs typeface="Arial MT"/>
            </a:endParaRPr>
          </a:p>
          <a:p>
            <a:pPr marL="12700" marR="5080" algn="ctr">
              <a:lnSpc>
                <a:spcPct val="101800"/>
              </a:lnSpc>
              <a:spcBef>
                <a:spcPts val="80"/>
              </a:spcBef>
            </a:pPr>
            <a:r>
              <a:rPr lang="es-MX" sz="1200" b="1" spc="-45" dirty="0" smtClean="0">
                <a:solidFill>
                  <a:srgbClr val="231F20"/>
                </a:solidFill>
                <a:latin typeface="Century Gothic" panose="020B0502020202020204" pitchFamily="34" charset="0"/>
                <a:cs typeface="Arial MT"/>
              </a:rPr>
              <a:t>DOMICILIO</a:t>
            </a:r>
          </a:p>
          <a:p>
            <a:pPr marL="12700" marR="5080" algn="ctr">
              <a:lnSpc>
                <a:spcPct val="101800"/>
              </a:lnSpc>
              <a:spcBef>
                <a:spcPts val="80"/>
              </a:spcBef>
            </a:pPr>
            <a:r>
              <a:rPr lang="es-MX" sz="1200" b="1" spc="-45" dirty="0" smtClean="0">
                <a:solidFill>
                  <a:srgbClr val="231F20"/>
                </a:solidFill>
                <a:latin typeface="Century Gothic" panose="020B0502020202020204" pitchFamily="34" charset="0"/>
                <a:cs typeface="Arial MT"/>
              </a:rPr>
              <a:t>CALLE DAMIAN CARMONA #211</a:t>
            </a:r>
          </a:p>
          <a:p>
            <a:pPr marL="12700" marR="5080" algn="ctr">
              <a:lnSpc>
                <a:spcPct val="101800"/>
              </a:lnSpc>
              <a:spcBef>
                <a:spcPts val="80"/>
              </a:spcBef>
            </a:pPr>
            <a:r>
              <a:rPr lang="es-MX" sz="1200" b="1" spc="-45" dirty="0" smtClean="0">
                <a:solidFill>
                  <a:srgbClr val="231F20"/>
                </a:solidFill>
                <a:latin typeface="Century Gothic" panose="020B0502020202020204" pitchFamily="34" charset="0"/>
                <a:cs typeface="Arial MT"/>
              </a:rPr>
              <a:t>MEXQUITIC DE CARMONA S.L.P.</a:t>
            </a:r>
          </a:p>
          <a:p>
            <a:pPr marL="12700" marR="5080" algn="ctr">
              <a:lnSpc>
                <a:spcPct val="101800"/>
              </a:lnSpc>
              <a:spcBef>
                <a:spcPts val="80"/>
              </a:spcBef>
            </a:pPr>
            <a:endParaRPr lang="es-MX" sz="1400" b="1" spc="-45" dirty="0" smtClean="0">
              <a:solidFill>
                <a:srgbClr val="231F20"/>
              </a:solidFill>
              <a:latin typeface="Century Gothic" panose="020B0502020202020204" pitchFamily="34" charset="0"/>
              <a:cs typeface="Arial MT"/>
            </a:endParaRPr>
          </a:p>
          <a:p>
            <a:pPr marL="12700" marR="5080" algn="ctr">
              <a:lnSpc>
                <a:spcPct val="101800"/>
              </a:lnSpc>
              <a:spcBef>
                <a:spcPts val="80"/>
              </a:spcBef>
            </a:pPr>
            <a:r>
              <a:rPr lang="es-MX" sz="1400" b="1" spc="-45" dirty="0" smtClean="0">
                <a:solidFill>
                  <a:srgbClr val="231F20"/>
                </a:solidFill>
                <a:latin typeface="Century Gothic" panose="020B0502020202020204" pitchFamily="34" charset="0"/>
                <a:cs typeface="Arial MT"/>
              </a:rPr>
              <a:t>CEL: 4448553180</a:t>
            </a:r>
          </a:p>
          <a:p>
            <a:pPr marL="12700" marR="5080">
              <a:lnSpc>
                <a:spcPct val="101800"/>
              </a:lnSpc>
              <a:spcBef>
                <a:spcPts val="80"/>
              </a:spcBef>
            </a:pPr>
            <a:endParaRPr lang="es-MX" sz="900" dirty="0">
              <a:latin typeface="Century Gothic" panose="020B0502020202020204" pitchFamily="34" charset="0"/>
              <a:cs typeface="Arial MT"/>
            </a:endParaRPr>
          </a:p>
          <a:p>
            <a:pPr marL="12700" marR="5080">
              <a:lnSpc>
                <a:spcPct val="101800"/>
              </a:lnSpc>
              <a:spcBef>
                <a:spcPts val="80"/>
              </a:spcBef>
            </a:pPr>
            <a:endParaRPr lang="es-MX" sz="900" spc="-45" dirty="0" smtClean="0">
              <a:solidFill>
                <a:srgbClr val="231F20"/>
              </a:solidFill>
              <a:latin typeface="Arial MT"/>
              <a:cs typeface="Arial MT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588000" y="3606800"/>
            <a:ext cx="3962400" cy="2053767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 marR="5080" algn="ctr">
              <a:lnSpc>
                <a:spcPts val="2610"/>
              </a:lnSpc>
              <a:spcBef>
                <a:spcPts val="615"/>
              </a:spcBef>
            </a:pPr>
            <a:r>
              <a:rPr sz="2400" b="1" i="1" spc="180" dirty="0">
                <a:solidFill>
                  <a:srgbClr val="231F20"/>
                </a:solidFill>
                <a:latin typeface="Century Gothic" panose="020B0502020202020204" pitchFamily="34" charset="0"/>
                <a:cs typeface="Arial"/>
              </a:rPr>
              <a:t>CARNET </a:t>
            </a:r>
            <a:r>
              <a:rPr sz="2400" b="1" i="1" spc="185" dirty="0">
                <a:solidFill>
                  <a:srgbClr val="231F20"/>
                </a:solidFill>
                <a:latin typeface="Century Gothic" panose="020B0502020202020204" pitchFamily="34" charset="0"/>
                <a:cs typeface="Arial"/>
              </a:rPr>
              <a:t> </a:t>
            </a:r>
            <a:r>
              <a:rPr sz="2400" b="1" i="1" spc="280" dirty="0">
                <a:solidFill>
                  <a:srgbClr val="231F20"/>
                </a:solidFill>
                <a:latin typeface="Century Gothic" panose="020B0502020202020204" pitchFamily="34" charset="0"/>
                <a:cs typeface="Arial"/>
              </a:rPr>
              <a:t>DE</a:t>
            </a:r>
            <a:r>
              <a:rPr sz="2400" b="1" i="1" spc="-40" dirty="0">
                <a:solidFill>
                  <a:srgbClr val="231F20"/>
                </a:solidFill>
                <a:latin typeface="Century Gothic" panose="020B0502020202020204" pitchFamily="34" charset="0"/>
                <a:cs typeface="Arial"/>
              </a:rPr>
              <a:t> </a:t>
            </a:r>
            <a:r>
              <a:rPr sz="2400" b="1" i="1" spc="110" dirty="0" smtClean="0">
                <a:solidFill>
                  <a:srgbClr val="231F20"/>
                </a:solidFill>
                <a:latin typeface="Century Gothic" panose="020B0502020202020204" pitchFamily="34" charset="0"/>
                <a:cs typeface="Arial"/>
              </a:rPr>
              <a:t>CITAS</a:t>
            </a:r>
            <a:endParaRPr lang="es-MX" sz="2400" b="1" i="1" spc="110" dirty="0" smtClean="0">
              <a:solidFill>
                <a:srgbClr val="231F20"/>
              </a:solidFill>
              <a:latin typeface="Century Gothic" panose="020B0502020202020204" pitchFamily="34" charset="0"/>
              <a:cs typeface="Arial"/>
            </a:endParaRPr>
          </a:p>
          <a:p>
            <a:pPr marL="12700" marR="5080">
              <a:lnSpc>
                <a:spcPts val="2610"/>
              </a:lnSpc>
              <a:spcBef>
                <a:spcPts val="615"/>
              </a:spcBef>
            </a:pPr>
            <a:r>
              <a:rPr lang="es-MX" sz="1200" b="1" i="1" spc="110" dirty="0" smtClean="0">
                <a:solidFill>
                  <a:srgbClr val="231F20"/>
                </a:solidFill>
                <a:latin typeface="Century Gothic" panose="020B0502020202020204" pitchFamily="34" charset="0"/>
                <a:cs typeface="Arial"/>
              </a:rPr>
              <a:t>Nombre:__________________________________</a:t>
            </a:r>
          </a:p>
          <a:p>
            <a:pPr marL="12700" marR="5080">
              <a:lnSpc>
                <a:spcPts val="2610"/>
              </a:lnSpc>
              <a:spcBef>
                <a:spcPts val="615"/>
              </a:spcBef>
            </a:pPr>
            <a:r>
              <a:rPr lang="es-MX" sz="1200" b="1" i="1" spc="110" dirty="0" smtClean="0">
                <a:solidFill>
                  <a:srgbClr val="231F20"/>
                </a:solidFill>
                <a:latin typeface="Century Gothic" panose="020B0502020202020204" pitchFamily="34" charset="0"/>
                <a:cs typeface="Arial"/>
              </a:rPr>
              <a:t>Comunidad:________________________</a:t>
            </a:r>
          </a:p>
          <a:p>
            <a:pPr marL="12700" marR="5080">
              <a:lnSpc>
                <a:spcPts val="2610"/>
              </a:lnSpc>
              <a:spcBef>
                <a:spcPts val="615"/>
              </a:spcBef>
            </a:pPr>
            <a:r>
              <a:rPr lang="es-MX" sz="1200" b="1" i="1" spc="110" dirty="0" smtClean="0">
                <a:solidFill>
                  <a:srgbClr val="231F20"/>
                </a:solidFill>
                <a:latin typeface="Century Gothic" panose="020B0502020202020204" pitchFamily="34" charset="0"/>
                <a:cs typeface="Arial"/>
              </a:rPr>
              <a:t>N°de Exp:__________________________</a:t>
            </a:r>
          </a:p>
          <a:p>
            <a:pPr marL="12700" marR="5080">
              <a:lnSpc>
                <a:spcPts val="2610"/>
              </a:lnSpc>
              <a:spcBef>
                <a:spcPts val="615"/>
              </a:spcBef>
            </a:pPr>
            <a:r>
              <a:rPr lang="es-MX" sz="1200" b="1" i="1" spc="110" dirty="0" smtClean="0">
                <a:solidFill>
                  <a:srgbClr val="231F20"/>
                </a:solidFill>
                <a:latin typeface="Century Gothic" panose="020B0502020202020204" pitchFamily="34" charset="0"/>
                <a:cs typeface="Arial"/>
              </a:rPr>
              <a:t>cuota:$_________</a:t>
            </a:r>
            <a:endParaRPr sz="1200" dirty="0"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44" name="object 37"/>
          <p:cNvSpPr/>
          <p:nvPr/>
        </p:nvSpPr>
        <p:spPr>
          <a:xfrm>
            <a:off x="1648282" y="3030461"/>
            <a:ext cx="37465" cy="37465"/>
          </a:xfrm>
          <a:custGeom>
            <a:avLst/>
            <a:gdLst/>
            <a:ahLst/>
            <a:cxnLst/>
            <a:rect l="l" t="t" r="r" b="b"/>
            <a:pathLst>
              <a:path w="37464" h="37464">
                <a:moveTo>
                  <a:pt x="36995" y="0"/>
                </a:moveTo>
                <a:lnTo>
                  <a:pt x="0" y="0"/>
                </a:lnTo>
                <a:lnTo>
                  <a:pt x="0" y="37007"/>
                </a:lnTo>
                <a:lnTo>
                  <a:pt x="36995" y="37007"/>
                </a:lnTo>
                <a:lnTo>
                  <a:pt x="36995" y="0"/>
                </a:lnTo>
                <a:close/>
              </a:path>
            </a:pathLst>
          </a:custGeom>
          <a:solidFill>
            <a:srgbClr val="80828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2" name="Picture 10223"/>
          <p:cNvPicPr/>
          <p:nvPr/>
        </p:nvPicPr>
        <p:blipFill>
          <a:blip r:embed="rId2"/>
          <a:stretch>
            <a:fillRect/>
          </a:stretch>
        </p:blipFill>
        <p:spPr>
          <a:xfrm>
            <a:off x="5892800" y="1543988"/>
            <a:ext cx="3048000" cy="14864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Tabla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87395"/>
              </p:ext>
            </p:extLst>
          </p:nvPr>
        </p:nvGraphicFramePr>
        <p:xfrm>
          <a:off x="635000" y="1624612"/>
          <a:ext cx="4571999" cy="495888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89669">
                  <a:extLst>
                    <a:ext uri="{9D8B030D-6E8A-4147-A177-3AD203B41FA5}">
                      <a16:colId xmlns:a16="http://schemas.microsoft.com/office/drawing/2014/main" val="1001160110"/>
                    </a:ext>
                  </a:extLst>
                </a:gridCol>
                <a:gridCol w="833677">
                  <a:extLst>
                    <a:ext uri="{9D8B030D-6E8A-4147-A177-3AD203B41FA5}">
                      <a16:colId xmlns:a16="http://schemas.microsoft.com/office/drawing/2014/main" val="1901781201"/>
                    </a:ext>
                  </a:extLst>
                </a:gridCol>
                <a:gridCol w="693588">
                  <a:extLst>
                    <a:ext uri="{9D8B030D-6E8A-4147-A177-3AD203B41FA5}">
                      <a16:colId xmlns:a16="http://schemas.microsoft.com/office/drawing/2014/main" val="2286999155"/>
                    </a:ext>
                  </a:extLst>
                </a:gridCol>
                <a:gridCol w="694567">
                  <a:extLst>
                    <a:ext uri="{9D8B030D-6E8A-4147-A177-3AD203B41FA5}">
                      <a16:colId xmlns:a16="http://schemas.microsoft.com/office/drawing/2014/main" val="2566120947"/>
                    </a:ext>
                  </a:extLst>
                </a:gridCol>
                <a:gridCol w="1660498">
                  <a:extLst>
                    <a:ext uri="{9D8B030D-6E8A-4147-A177-3AD203B41FA5}">
                      <a16:colId xmlns:a16="http://schemas.microsoft.com/office/drawing/2014/main" val="1531727832"/>
                    </a:ext>
                  </a:extLst>
                </a:gridCol>
              </a:tblGrid>
              <a:tr h="2916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b="1" dirty="0">
                          <a:effectLst/>
                          <a:latin typeface="Century Gothic" panose="020B0502020202020204" pitchFamily="34" charset="0"/>
                        </a:rPr>
                        <a:t>día</a:t>
                      </a:r>
                      <a:endParaRPr lang="es-MX" sz="1100" b="1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b="1" dirty="0">
                          <a:effectLst/>
                          <a:latin typeface="Century Gothic" panose="020B0502020202020204" pitchFamily="34" charset="0"/>
                        </a:rPr>
                        <a:t>Mes</a:t>
                      </a:r>
                      <a:endParaRPr lang="es-MX" sz="1100" b="1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b="1" dirty="0">
                          <a:effectLst/>
                          <a:latin typeface="Century Gothic" panose="020B0502020202020204" pitchFamily="34" charset="0"/>
                        </a:rPr>
                        <a:t>año</a:t>
                      </a:r>
                      <a:endParaRPr lang="es-MX" sz="1100" b="1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b="1" dirty="0">
                          <a:effectLst/>
                          <a:latin typeface="Century Gothic" panose="020B0502020202020204" pitchFamily="34" charset="0"/>
                        </a:rPr>
                        <a:t>hora</a:t>
                      </a:r>
                      <a:endParaRPr lang="es-MX" sz="1100" b="1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b="1" dirty="0">
                          <a:effectLst/>
                          <a:latin typeface="Century Gothic" panose="020B0502020202020204" pitchFamily="34" charset="0"/>
                        </a:rPr>
                        <a:t>servicio</a:t>
                      </a:r>
                      <a:endParaRPr lang="es-MX" sz="1100" b="1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66250913"/>
                  </a:ext>
                </a:extLst>
              </a:tr>
              <a:tr h="2916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65692085"/>
                  </a:ext>
                </a:extLst>
              </a:tr>
              <a:tr h="2916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69531210"/>
                  </a:ext>
                </a:extLst>
              </a:tr>
              <a:tr h="2916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39149957"/>
                  </a:ext>
                </a:extLst>
              </a:tr>
              <a:tr h="2916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12044652"/>
                  </a:ext>
                </a:extLst>
              </a:tr>
              <a:tr h="2916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68291283"/>
                  </a:ext>
                </a:extLst>
              </a:tr>
              <a:tr h="2916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0797653"/>
                  </a:ext>
                </a:extLst>
              </a:tr>
              <a:tr h="2916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3492256"/>
                  </a:ext>
                </a:extLst>
              </a:tr>
              <a:tr h="2916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55737411"/>
                  </a:ext>
                </a:extLst>
              </a:tr>
              <a:tr h="2916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1308888"/>
                  </a:ext>
                </a:extLst>
              </a:tr>
              <a:tr h="2916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1936563"/>
                  </a:ext>
                </a:extLst>
              </a:tr>
              <a:tr h="2916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18727048"/>
                  </a:ext>
                </a:extLst>
              </a:tr>
              <a:tr h="2916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00444804"/>
                  </a:ext>
                </a:extLst>
              </a:tr>
              <a:tr h="2916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35225717"/>
                  </a:ext>
                </a:extLst>
              </a:tr>
              <a:tr h="2916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1212585"/>
                  </a:ext>
                </a:extLst>
              </a:tr>
              <a:tr h="2916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03642850"/>
                  </a:ext>
                </a:extLst>
              </a:tr>
              <a:tr h="2916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52448299"/>
                  </a:ext>
                </a:extLst>
              </a:tr>
            </a:tbl>
          </a:graphicData>
        </a:graphic>
      </p:graphicFrame>
      <p:graphicFrame>
        <p:nvGraphicFramePr>
          <p:cNvPr id="27" name="Tabla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0954560"/>
              </p:ext>
            </p:extLst>
          </p:nvPr>
        </p:nvGraphicFramePr>
        <p:xfrm>
          <a:off x="5511800" y="1624613"/>
          <a:ext cx="4455962" cy="49589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72165">
                  <a:extLst>
                    <a:ext uri="{9D8B030D-6E8A-4147-A177-3AD203B41FA5}">
                      <a16:colId xmlns:a16="http://schemas.microsoft.com/office/drawing/2014/main" val="1001160110"/>
                    </a:ext>
                  </a:extLst>
                </a:gridCol>
                <a:gridCol w="812518">
                  <a:extLst>
                    <a:ext uri="{9D8B030D-6E8A-4147-A177-3AD203B41FA5}">
                      <a16:colId xmlns:a16="http://schemas.microsoft.com/office/drawing/2014/main" val="1901781201"/>
                    </a:ext>
                  </a:extLst>
                </a:gridCol>
                <a:gridCol w="675985">
                  <a:extLst>
                    <a:ext uri="{9D8B030D-6E8A-4147-A177-3AD203B41FA5}">
                      <a16:colId xmlns:a16="http://schemas.microsoft.com/office/drawing/2014/main" val="2286999155"/>
                    </a:ext>
                  </a:extLst>
                </a:gridCol>
                <a:gridCol w="676939">
                  <a:extLst>
                    <a:ext uri="{9D8B030D-6E8A-4147-A177-3AD203B41FA5}">
                      <a16:colId xmlns:a16="http://schemas.microsoft.com/office/drawing/2014/main" val="2566120947"/>
                    </a:ext>
                  </a:extLst>
                </a:gridCol>
                <a:gridCol w="1618355">
                  <a:extLst>
                    <a:ext uri="{9D8B030D-6E8A-4147-A177-3AD203B41FA5}">
                      <a16:colId xmlns:a16="http://schemas.microsoft.com/office/drawing/2014/main" val="1531727832"/>
                    </a:ext>
                  </a:extLst>
                </a:gridCol>
              </a:tblGrid>
              <a:tr h="2917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b="1" dirty="0">
                          <a:effectLst/>
                          <a:latin typeface="Century Gothic" panose="020B0502020202020204" pitchFamily="34" charset="0"/>
                        </a:rPr>
                        <a:t>día</a:t>
                      </a:r>
                      <a:endParaRPr lang="es-MX" sz="1100" b="1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b="1" dirty="0">
                          <a:effectLst/>
                          <a:latin typeface="Century Gothic" panose="020B0502020202020204" pitchFamily="34" charset="0"/>
                        </a:rPr>
                        <a:t>Mes</a:t>
                      </a:r>
                      <a:endParaRPr lang="es-MX" sz="1100" b="1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b="1" dirty="0">
                          <a:effectLst/>
                          <a:latin typeface="Century Gothic" panose="020B0502020202020204" pitchFamily="34" charset="0"/>
                        </a:rPr>
                        <a:t>año</a:t>
                      </a:r>
                      <a:endParaRPr lang="es-MX" sz="1100" b="1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b="1" dirty="0">
                          <a:effectLst/>
                          <a:latin typeface="Century Gothic" panose="020B0502020202020204" pitchFamily="34" charset="0"/>
                        </a:rPr>
                        <a:t>hora</a:t>
                      </a:r>
                      <a:endParaRPr lang="es-MX" sz="1100" b="1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b="1" dirty="0">
                          <a:effectLst/>
                          <a:latin typeface="Century Gothic" panose="020B0502020202020204" pitchFamily="34" charset="0"/>
                        </a:rPr>
                        <a:t>servicio</a:t>
                      </a:r>
                      <a:endParaRPr lang="es-MX" sz="1100" b="1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66250913"/>
                  </a:ext>
                </a:extLst>
              </a:tr>
              <a:tr h="2917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65692085"/>
                  </a:ext>
                </a:extLst>
              </a:tr>
              <a:tr h="2917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69531210"/>
                  </a:ext>
                </a:extLst>
              </a:tr>
              <a:tr h="2917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39149957"/>
                  </a:ext>
                </a:extLst>
              </a:tr>
              <a:tr h="2917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12044652"/>
                  </a:ext>
                </a:extLst>
              </a:tr>
              <a:tr h="2917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68291283"/>
                  </a:ext>
                </a:extLst>
              </a:tr>
              <a:tr h="2917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0797653"/>
                  </a:ext>
                </a:extLst>
              </a:tr>
              <a:tr h="2917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3492256"/>
                  </a:ext>
                </a:extLst>
              </a:tr>
              <a:tr h="2917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55737411"/>
                  </a:ext>
                </a:extLst>
              </a:tr>
              <a:tr h="2917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1308888"/>
                  </a:ext>
                </a:extLst>
              </a:tr>
              <a:tr h="2917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1936563"/>
                  </a:ext>
                </a:extLst>
              </a:tr>
              <a:tr h="2917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18727048"/>
                  </a:ext>
                </a:extLst>
              </a:tr>
              <a:tr h="2917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00444804"/>
                  </a:ext>
                </a:extLst>
              </a:tr>
              <a:tr h="2917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35225717"/>
                  </a:ext>
                </a:extLst>
              </a:tr>
              <a:tr h="2917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1212585"/>
                  </a:ext>
                </a:extLst>
              </a:tr>
              <a:tr h="2917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03642850"/>
                  </a:ext>
                </a:extLst>
              </a:tr>
              <a:tr h="2917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5244829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417</TotalTime>
  <Words>91</Words>
  <Application>Microsoft Office PowerPoint</Application>
  <PresentationFormat>Personalizado</PresentationFormat>
  <Paragraphs>190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Arial</vt:lpstr>
      <vt:lpstr>Arial MT</vt:lpstr>
      <vt:lpstr>Calibri</vt:lpstr>
      <vt:lpstr>Century Gothic</vt:lpstr>
      <vt:lpstr>Times New Roman</vt:lpstr>
      <vt:lpstr>Office Theme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Carnet_de_Citas_MAYO_2023</dc:title>
  <dc:creator>Raymundo Lara Silva</dc:creator>
  <cp:lastModifiedBy>Equipo2</cp:lastModifiedBy>
  <cp:revision>17</cp:revision>
  <cp:lastPrinted>2024-11-22T20:55:18Z</cp:lastPrinted>
  <dcterms:created xsi:type="dcterms:W3CDTF">2024-11-14T18:39:47Z</dcterms:created>
  <dcterms:modified xsi:type="dcterms:W3CDTF">2024-11-22T23:13:16Z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2023-05-02T00:00:00Z</vt:filetime>
  </property>
  <property fmtid="{D5CDD505-2E9C-101B-9397-08002B2CF9AE}" pid="3" name="Creator">
    <vt:lpwstr>Adobe Illustrator 26.3 (Macintosh)</vt:lpwstr>
  </property>
  <property fmtid="{D5CDD505-2E9C-101B-9397-08002B2CF9AE}" pid="4" name="LastSaved">
    <vt:filetime>2024-11-14T00:00:00Z</vt:filetime>
  </property>
</Properties>
</file>