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1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5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19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1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1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46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78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10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40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076BD-3BA0-4A43-B32E-3BA9078AB7B7}" type="datetimeFigureOut">
              <a:rPr lang="es-MX" smtClean="0"/>
              <a:pPr/>
              <a:t>09/10/2024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9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5136586" y="437961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Secretario de Desarrollo Económico (Secretario 19)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373807" y="2885417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Dirección de Mejora Regulatoria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(Dirección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646889" y="4182573"/>
            <a:ext cx="1440000" cy="5996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Dirección de Planeación Económica y Competitividad </a:t>
            </a:r>
          </a:p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(Dirección de Área 15)</a:t>
            </a:r>
            <a:endParaRPr lang="es-MX" sz="700" dirty="0" smtClean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149270" y="11956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Dirección  de Área Administrativa (15)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162486" y="290223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Unidad de Transparencia y Coord. De Archivos (subdirección 14)</a:t>
            </a:r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362280" y="202153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 Órgano Interno de control            (Dirección de área 15</a:t>
            </a:r>
            <a:r>
              <a:rPr lang="es-MX" sz="1100" dirty="0" smtClean="0"/>
              <a:t>)  </a:t>
            </a:r>
            <a:endParaRPr lang="es-MX" sz="1100" dirty="0"/>
          </a:p>
        </p:txBody>
      </p:sp>
      <p:sp>
        <p:nvSpPr>
          <p:cNvPr id="15" name="Rectángulo 14"/>
          <p:cNvSpPr/>
          <p:nvPr/>
        </p:nvSpPr>
        <p:spPr>
          <a:xfrm>
            <a:off x="4162708" y="203185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Unidad de Asuntos Jurídicos y Derechos </a:t>
            </a:r>
            <a:r>
              <a:rPr lang="es-MX" sz="900" dirty="0" smtClean="0">
                <a:solidFill>
                  <a:schemeClr val="tx1"/>
                </a:solidFill>
              </a:rPr>
              <a:t>Humanos </a:t>
            </a:r>
            <a:r>
              <a:rPr lang="es-MX" sz="1000" dirty="0" smtClean="0">
                <a:solidFill>
                  <a:schemeClr val="tx1"/>
                </a:solidFill>
              </a:rPr>
              <a:t>(15</a:t>
            </a:r>
            <a:r>
              <a:rPr lang="es-MX" sz="1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944984" y="4194873"/>
            <a:ext cx="1440000" cy="52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Dir. General de Desarrollo y promoción Minera (Dirección  Gral. 17)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716079" y="497932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00" dirty="0" smtClean="0">
                <a:solidFill>
                  <a:schemeClr val="tx1"/>
                </a:solidFill>
              </a:rPr>
              <a:t>Dirección  de Fomento a la Micro, Pequeña y Mediana Empresa                         (Direccion </a:t>
            </a:r>
            <a:r>
              <a:rPr lang="es-MX" sz="800" dirty="0">
                <a:solidFill>
                  <a:schemeClr val="tx1"/>
                </a:solidFill>
              </a:rPr>
              <a:t>de área </a:t>
            </a:r>
            <a:r>
              <a:rPr lang="es-MX" sz="800" dirty="0" smtClean="0">
                <a:solidFill>
                  <a:schemeClr val="tx1"/>
                </a:solidFill>
              </a:rPr>
              <a:t>15)</a:t>
            </a:r>
            <a:endParaRPr lang="es-MX" sz="800" dirty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9" name="Rectángulo 18"/>
          <p:cNvSpPr/>
          <p:nvPr/>
        </p:nvSpPr>
        <p:spPr>
          <a:xfrm>
            <a:off x="3944984" y="4960885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schemeClr val="tx1"/>
                </a:solidFill>
              </a:rPr>
              <a:t>Dirección Técnica de Minería             </a:t>
            </a:r>
            <a:r>
              <a:rPr lang="es-MX" sz="1100" dirty="0" smtClean="0">
                <a:solidFill>
                  <a:schemeClr val="tx1"/>
                </a:solidFill>
              </a:rPr>
              <a:t>(</a:t>
            </a:r>
            <a:r>
              <a:rPr lang="es-MX" sz="1050" dirty="0" smtClean="0">
                <a:solidFill>
                  <a:schemeClr val="tx1"/>
                </a:solidFill>
              </a:rPr>
              <a:t>Dirección </a:t>
            </a:r>
            <a:r>
              <a:rPr lang="es-MX" sz="1050" dirty="0">
                <a:solidFill>
                  <a:schemeClr val="tx1"/>
                </a:solidFill>
              </a:rPr>
              <a:t>de área 15</a:t>
            </a:r>
            <a:r>
              <a:rPr lang="es-MX" sz="105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s-MX" sz="1200" dirty="0"/>
          </a:p>
        </p:txBody>
      </p:sp>
      <p:sp>
        <p:nvSpPr>
          <p:cNvPr id="20" name="Rectángulo 19"/>
          <p:cNvSpPr/>
          <p:nvPr/>
        </p:nvSpPr>
        <p:spPr>
          <a:xfrm>
            <a:off x="6862395" y="4231214"/>
            <a:ext cx="1440000" cy="5849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Dir. De desarrollo Comercial y Servicios y Encadenamiento Prod. </a:t>
            </a:r>
            <a:r>
              <a:rPr lang="es-MX" sz="1000" dirty="0">
                <a:solidFill>
                  <a:schemeClr val="tx1"/>
                </a:solidFill>
              </a:rPr>
              <a:t>(</a:t>
            </a:r>
            <a:r>
              <a:rPr lang="es-MX" sz="900" dirty="0">
                <a:solidFill>
                  <a:schemeClr val="tx1"/>
                </a:solidFill>
              </a:rPr>
              <a:t>Director de área 15</a:t>
            </a:r>
            <a:r>
              <a:rPr lang="es-MX" sz="90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  <a:p>
            <a:pPr algn="ctr"/>
            <a:endParaRPr lang="es-MX" sz="1050" dirty="0"/>
          </a:p>
        </p:txBody>
      </p:sp>
      <p:cxnSp>
        <p:nvCxnSpPr>
          <p:cNvPr id="22" name="Conector recto 21"/>
          <p:cNvCxnSpPr/>
          <p:nvPr/>
        </p:nvCxnSpPr>
        <p:spPr>
          <a:xfrm>
            <a:off x="5980479" y="990765"/>
            <a:ext cx="31418" cy="2961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6356074" y="1213052"/>
            <a:ext cx="1440000" cy="45808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Secretario Particular (</a:t>
            </a:r>
            <a:r>
              <a:rPr lang="es-MX" sz="1100" dirty="0" smtClean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106382" y="1047778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Sub. De Informática (Subdirección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2127403" y="1773673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Sub. Administrativo (Subdirección 14)</a:t>
            </a:r>
          </a:p>
        </p:txBody>
      </p:sp>
      <p:cxnSp>
        <p:nvCxnSpPr>
          <p:cNvPr id="55" name="Conector angular 54"/>
          <p:cNvCxnSpPr>
            <a:stCxn id="51" idx="3"/>
          </p:cNvCxnSpPr>
          <p:nvPr/>
        </p:nvCxnSpPr>
        <p:spPr>
          <a:xfrm>
            <a:off x="3546382" y="1317778"/>
            <a:ext cx="195280" cy="7632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46"/>
          <p:cNvSpPr/>
          <p:nvPr/>
        </p:nvSpPr>
        <p:spPr>
          <a:xfrm>
            <a:off x="476880" y="180665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Abogado Especializado (13-23)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475297" y="242497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Abogado Especializado (13-23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sp>
        <p:nvSpPr>
          <p:cNvPr id="35" name="Rectángulo 34"/>
          <p:cNvSpPr/>
          <p:nvPr/>
        </p:nvSpPr>
        <p:spPr>
          <a:xfrm>
            <a:off x="8202382" y="32324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8202382" y="244644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82" name="Conector recto 81"/>
          <p:cNvCxnSpPr/>
          <p:nvPr/>
        </p:nvCxnSpPr>
        <p:spPr>
          <a:xfrm>
            <a:off x="5616304" y="227497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1469796" y="4829524"/>
            <a:ext cx="0" cy="131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3774401" y="1534599"/>
            <a:ext cx="3883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angular 98"/>
          <p:cNvCxnSpPr/>
          <p:nvPr/>
        </p:nvCxnSpPr>
        <p:spPr>
          <a:xfrm rot="10800000" flipV="1">
            <a:off x="1916880" y="2115031"/>
            <a:ext cx="12700" cy="662829"/>
          </a:xfrm>
          <a:prstGeom prst="bentConnector3">
            <a:avLst>
              <a:gd name="adj1" fmla="val -68275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5616304" y="145412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10208517" y="5668347"/>
            <a:ext cx="190634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1 Titular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2 Direcciones generales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900" dirty="0" smtClean="0"/>
              <a:t>1 Secretaria Particular</a:t>
            </a:r>
            <a:endParaRPr lang="es-MX" sz="9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09 Direcciones de 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5 Subdirecciones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10 Jefe de depto.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2 abogado especializado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692" y="21020"/>
            <a:ext cx="3761558" cy="713294"/>
          </a:xfrm>
          <a:prstGeom prst="rect">
            <a:avLst/>
          </a:prstGeom>
        </p:spPr>
      </p:pic>
      <p:cxnSp>
        <p:nvCxnSpPr>
          <p:cNvPr id="66" name="Conector recto 81"/>
          <p:cNvCxnSpPr/>
          <p:nvPr/>
        </p:nvCxnSpPr>
        <p:spPr>
          <a:xfrm>
            <a:off x="5600544" y="315256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75"/>
          <p:cNvCxnSpPr/>
          <p:nvPr/>
        </p:nvCxnSpPr>
        <p:spPr>
          <a:xfrm>
            <a:off x="3567378" y="2076651"/>
            <a:ext cx="184794" cy="4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4"/>
          <p:cNvCxnSpPr/>
          <p:nvPr/>
        </p:nvCxnSpPr>
        <p:spPr>
          <a:xfrm>
            <a:off x="2047669" y="2424970"/>
            <a:ext cx="2072396" cy="28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462252" y="3908054"/>
            <a:ext cx="9689224" cy="54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>
            <a:off x="7998350" y="2701148"/>
            <a:ext cx="0" cy="8933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>
            <a:stCxn id="9" idx="3"/>
          </p:cNvCxnSpPr>
          <p:nvPr/>
        </p:nvCxnSpPr>
        <p:spPr>
          <a:xfrm flipV="1">
            <a:off x="7813807" y="3153095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144 Conector recto"/>
          <p:cNvCxnSpPr/>
          <p:nvPr/>
        </p:nvCxnSpPr>
        <p:spPr>
          <a:xfrm flipH="1">
            <a:off x="1462252" y="3908054"/>
            <a:ext cx="7544" cy="2966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9356648" y="39834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flipV="1">
            <a:off x="8002992" y="2701151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flipV="1">
            <a:off x="8008252" y="3599761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ángulo 52"/>
          <p:cNvSpPr/>
          <p:nvPr/>
        </p:nvSpPr>
        <p:spPr>
          <a:xfrm>
            <a:off x="8667497" y="500129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 smtClean="0">
                <a:solidFill>
                  <a:schemeClr val="tx1"/>
                </a:solidFill>
              </a:rPr>
              <a:t>Sub. De Planeación Económica y Competitividad (Subdirección 14)</a:t>
            </a:r>
          </a:p>
        </p:txBody>
      </p:sp>
      <p:cxnSp>
        <p:nvCxnSpPr>
          <p:cNvPr id="156" name="155 Conector recto"/>
          <p:cNvCxnSpPr/>
          <p:nvPr/>
        </p:nvCxnSpPr>
        <p:spPr>
          <a:xfrm>
            <a:off x="10879362" y="1026006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156 Conector recto"/>
          <p:cNvCxnSpPr/>
          <p:nvPr/>
        </p:nvCxnSpPr>
        <p:spPr>
          <a:xfrm>
            <a:off x="11161692" y="39729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Rectángulo 18"/>
          <p:cNvSpPr/>
          <p:nvPr/>
        </p:nvSpPr>
        <p:spPr>
          <a:xfrm>
            <a:off x="10384043" y="4186848"/>
            <a:ext cx="1440000" cy="56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schemeClr val="tx1"/>
                </a:solidFill>
              </a:rPr>
              <a:t>Dirección de área de Desarrollo Artesanal </a:t>
            </a:r>
            <a:r>
              <a:rPr lang="es-MX" sz="1100" dirty="0" smtClean="0">
                <a:solidFill>
                  <a:schemeClr val="tx1"/>
                </a:solidFill>
              </a:rPr>
              <a:t>(</a:t>
            </a:r>
            <a:r>
              <a:rPr lang="es-MX" sz="1050" dirty="0" smtClean="0">
                <a:solidFill>
                  <a:schemeClr val="tx1"/>
                </a:solidFill>
              </a:rPr>
              <a:t>Dirección </a:t>
            </a:r>
            <a:r>
              <a:rPr lang="es-MX" sz="1050" dirty="0">
                <a:solidFill>
                  <a:schemeClr val="tx1"/>
                </a:solidFill>
              </a:rPr>
              <a:t>de área 15</a:t>
            </a:r>
            <a:r>
              <a:rPr lang="es-MX" sz="105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s-MX" sz="1200" dirty="0"/>
          </a:p>
        </p:txBody>
      </p:sp>
      <p:sp>
        <p:nvSpPr>
          <p:cNvPr id="164" name="Rectángulo 50"/>
          <p:cNvSpPr/>
          <p:nvPr/>
        </p:nvSpPr>
        <p:spPr>
          <a:xfrm>
            <a:off x="10414810" y="4983902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Sub. De Desarrollo Artesanal (Subdirector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165" name="164 Conector recto"/>
          <p:cNvCxnSpPr/>
          <p:nvPr/>
        </p:nvCxnSpPr>
        <p:spPr>
          <a:xfrm>
            <a:off x="11151383" y="4761188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99692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11348" y="4188109"/>
            <a:ext cx="1440000" cy="5940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 smtClean="0">
                <a:solidFill>
                  <a:schemeClr val="tx1"/>
                </a:solidFill>
              </a:rPr>
              <a:t>Dirección General de Desarrollo y Promoción Industrial                   (Dirección General. 17)</a:t>
            </a:r>
            <a:endParaRPr lang="es-MX" sz="850" dirty="0">
              <a:solidFill>
                <a:schemeClr val="tx1"/>
              </a:solidFill>
            </a:endParaRPr>
          </a:p>
        </p:txBody>
      </p:sp>
      <p:cxnSp>
        <p:nvCxnSpPr>
          <p:cNvPr id="73" name="72 Conector recto"/>
          <p:cNvCxnSpPr>
            <a:stCxn id="18" idx="2"/>
          </p:cNvCxnSpPr>
          <p:nvPr/>
        </p:nvCxnSpPr>
        <p:spPr>
          <a:xfrm>
            <a:off x="1436079" y="5519328"/>
            <a:ext cx="41" cy="199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/>
          <p:cNvSpPr/>
          <p:nvPr/>
        </p:nvSpPr>
        <p:spPr>
          <a:xfrm>
            <a:off x="1560508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cxnSp>
        <p:nvCxnSpPr>
          <p:cNvPr id="27" name="Conector angular 26"/>
          <p:cNvCxnSpPr>
            <a:stCxn id="43" idx="0"/>
            <a:endCxn id="74" idx="0"/>
          </p:cNvCxnSpPr>
          <p:nvPr/>
        </p:nvCxnSpPr>
        <p:spPr>
          <a:xfrm rot="5400000" flipH="1" flipV="1">
            <a:off x="1400063" y="5254275"/>
            <a:ext cx="12700" cy="1360816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146 Conector recto"/>
          <p:cNvCxnSpPr/>
          <p:nvPr/>
        </p:nvCxnSpPr>
        <p:spPr>
          <a:xfrm>
            <a:off x="4664984" y="3951881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146 Conector recto"/>
          <p:cNvCxnSpPr/>
          <p:nvPr/>
        </p:nvCxnSpPr>
        <p:spPr>
          <a:xfrm>
            <a:off x="4664984" y="4708028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ángulo 80"/>
          <p:cNvSpPr/>
          <p:nvPr/>
        </p:nvSpPr>
        <p:spPr>
          <a:xfrm>
            <a:off x="4797157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3753125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sp>
        <p:nvSpPr>
          <p:cNvPr id="86" name="Rectángulo 85"/>
          <p:cNvSpPr/>
          <p:nvPr/>
        </p:nvSpPr>
        <p:spPr>
          <a:xfrm>
            <a:off x="2727657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sp>
        <p:nvSpPr>
          <p:cNvPr id="88" name="Rectángulo 87"/>
          <p:cNvSpPr/>
          <p:nvPr/>
        </p:nvSpPr>
        <p:spPr>
          <a:xfrm>
            <a:off x="5842071" y="593014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cxnSp>
        <p:nvCxnSpPr>
          <p:cNvPr id="105" name="146 Conector recto"/>
          <p:cNvCxnSpPr/>
          <p:nvPr/>
        </p:nvCxnSpPr>
        <p:spPr>
          <a:xfrm>
            <a:off x="7582395" y="3972923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64 Conector recto"/>
          <p:cNvCxnSpPr/>
          <p:nvPr/>
        </p:nvCxnSpPr>
        <p:spPr>
          <a:xfrm>
            <a:off x="9350739" y="4795355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angular 30"/>
          <p:cNvCxnSpPr>
            <a:stCxn id="86" idx="0"/>
            <a:endCxn id="69" idx="0"/>
          </p:cNvCxnSpPr>
          <p:nvPr/>
        </p:nvCxnSpPr>
        <p:spPr>
          <a:xfrm rot="5400000" flipH="1" flipV="1">
            <a:off x="5331474" y="3839943"/>
            <a:ext cx="12700" cy="4167708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64 Conector recto"/>
          <p:cNvCxnSpPr/>
          <p:nvPr/>
        </p:nvCxnSpPr>
        <p:spPr>
          <a:xfrm>
            <a:off x="4273087" y="5730450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164 Conector recto"/>
          <p:cNvCxnSpPr/>
          <p:nvPr/>
        </p:nvCxnSpPr>
        <p:spPr>
          <a:xfrm>
            <a:off x="5317119" y="5730450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64 Conector recto"/>
          <p:cNvCxnSpPr/>
          <p:nvPr/>
        </p:nvCxnSpPr>
        <p:spPr>
          <a:xfrm>
            <a:off x="4664984" y="5515891"/>
            <a:ext cx="0" cy="1467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/>
          <p:cNvSpPr/>
          <p:nvPr/>
        </p:nvSpPr>
        <p:spPr>
          <a:xfrm>
            <a:off x="6895365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cxnSp>
        <p:nvCxnSpPr>
          <p:cNvPr id="71" name="164 Conector recto"/>
          <p:cNvCxnSpPr/>
          <p:nvPr/>
        </p:nvCxnSpPr>
        <p:spPr>
          <a:xfrm>
            <a:off x="6326763" y="5711394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ángulo 74"/>
          <p:cNvSpPr/>
          <p:nvPr/>
        </p:nvSpPr>
        <p:spPr>
          <a:xfrm>
            <a:off x="2591748" y="2719635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cxnSp>
        <p:nvCxnSpPr>
          <p:cNvPr id="8" name="Conector angular 7"/>
          <p:cNvCxnSpPr/>
          <p:nvPr/>
        </p:nvCxnSpPr>
        <p:spPr>
          <a:xfrm rot="10800000" flipV="1">
            <a:off x="3631674" y="1522837"/>
            <a:ext cx="517597" cy="150840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17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284</Words>
  <Application>Microsoft Office PowerPoint</Application>
  <PresentationFormat>Panorámica</PresentationFormat>
  <Paragraphs>39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Hernandez Cervantes</dc:creator>
  <cp:lastModifiedBy>PERSONAL1GESLP@outlook.com</cp:lastModifiedBy>
  <cp:revision>57</cp:revision>
  <cp:lastPrinted>2024-09-25T19:14:00Z</cp:lastPrinted>
  <dcterms:created xsi:type="dcterms:W3CDTF">1601-01-04T16:26:07Z</dcterms:created>
  <dcterms:modified xsi:type="dcterms:W3CDTF">2024-10-09T19:16:47Z</dcterms:modified>
</cp:coreProperties>
</file>