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907" r:id="rId2"/>
    <p:sldId id="310" r:id="rId3"/>
    <p:sldId id="258" r:id="rId4"/>
    <p:sldId id="703" r:id="rId5"/>
    <p:sldId id="694" r:id="rId6"/>
    <p:sldId id="696" r:id="rId7"/>
    <p:sldId id="905" r:id="rId8"/>
    <p:sldId id="906" r:id="rId9"/>
    <p:sldId id="308" r:id="rId10"/>
    <p:sldId id="309" r:id="rId11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393" autoAdjust="0"/>
    <p:restoredTop sz="94660"/>
  </p:normalViewPr>
  <p:slideViewPr>
    <p:cSldViewPr snapToGrid="0">
      <p:cViewPr varScale="1">
        <p:scale>
          <a:sx n="70" d="100"/>
          <a:sy n="70" d="100"/>
        </p:scale>
        <p:origin x="222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9BD9A7-73EC-47AA-9D8F-BB2F1FA75551}" type="datetimeFigureOut">
              <a:rPr lang="es-MX" smtClean="0"/>
              <a:t>05/08/2024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601295-1441-4590-8C49-819EC70965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602558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12763" indent="-31155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1317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52521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53725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41383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29040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716699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204356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5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513013" y="760413"/>
            <a:ext cx="2849562" cy="3800475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27397535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12763" indent="-31155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1317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52521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53725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41383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29040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716699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204356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6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513013" y="760413"/>
            <a:ext cx="2849562" cy="3800475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9604373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05/08/2024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33042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05/08/2024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69188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05/08/2024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92317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05/08/2024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66192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05/08/2024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81502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05/08/2024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11381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05/08/2024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35150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05/08/2024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6827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05/08/2024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26656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05/08/2024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0637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05/08/2024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06112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117B4-4926-46BB-B0B0-5BA8DB5B22D5}" type="datetimeFigureOut">
              <a:rPr lang="es-MX" smtClean="0"/>
              <a:t>05/08/2024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11496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4" name="92 Conector recto">
            <a:extLst>
              <a:ext uri="{FF2B5EF4-FFF2-40B4-BE49-F238E27FC236}">
                <a16:creationId xmlns:a16="http://schemas.microsoft.com/office/drawing/2014/main" xmlns="" id="{F6548AC0-DAC9-4A53-BE2A-E29DBC1DA684}"/>
              </a:ext>
            </a:extLst>
          </p:cNvPr>
          <p:cNvCxnSpPr/>
          <p:nvPr/>
        </p:nvCxnSpPr>
        <p:spPr>
          <a:xfrm>
            <a:off x="4196929" y="3679954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5" name="90 Conector recto"/>
          <p:cNvCxnSpPr>
            <a:cxnSpLocks/>
          </p:cNvCxnSpPr>
          <p:nvPr/>
        </p:nvCxnSpPr>
        <p:spPr>
          <a:xfrm>
            <a:off x="4556171" y="4885201"/>
            <a:ext cx="184333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6" name="Rectangle 9"/>
          <p:cNvSpPr>
            <a:spLocks noChangeArrowheads="1"/>
          </p:cNvSpPr>
          <p:nvPr/>
        </p:nvSpPr>
        <p:spPr bwMode="auto">
          <a:xfrm>
            <a:off x="4640607" y="4695616"/>
            <a:ext cx="1587600" cy="486823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178" name="112 Conector recto">
            <a:extLst>
              <a:ext uri="{FF2B5EF4-FFF2-40B4-BE49-F238E27FC236}">
                <a16:creationId xmlns:a16="http://schemas.microsoft.com/office/drawing/2014/main" xmlns="" id="{5CA08073-C86E-44F6-A79B-7D9FDA7ABB17}"/>
              </a:ext>
            </a:extLst>
          </p:cNvPr>
          <p:cNvCxnSpPr>
            <a:cxnSpLocks/>
          </p:cNvCxnSpPr>
          <p:nvPr/>
        </p:nvCxnSpPr>
        <p:spPr>
          <a:xfrm>
            <a:off x="4483042" y="2561444"/>
            <a:ext cx="3897" cy="3038082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5" name="90 Conector recto">
            <a:extLst>
              <a:ext uri="{FF2B5EF4-FFF2-40B4-BE49-F238E27FC236}">
                <a16:creationId xmlns:a16="http://schemas.microsoft.com/office/drawing/2014/main" xmlns="" id="{03EDC031-B51B-4ED3-9BA7-AC727CC077E0}"/>
              </a:ext>
            </a:extLst>
          </p:cNvPr>
          <p:cNvCxnSpPr>
            <a:cxnSpLocks/>
            <a:stCxn id="182" idx="3"/>
          </p:cNvCxnSpPr>
          <p:nvPr/>
        </p:nvCxnSpPr>
        <p:spPr>
          <a:xfrm>
            <a:off x="4270178" y="4667559"/>
            <a:ext cx="178521" cy="301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6" name="90 Conector recto"/>
          <p:cNvCxnSpPr>
            <a:cxnSpLocks/>
            <a:stCxn id="154" idx="3"/>
          </p:cNvCxnSpPr>
          <p:nvPr/>
        </p:nvCxnSpPr>
        <p:spPr>
          <a:xfrm>
            <a:off x="4260516" y="4076920"/>
            <a:ext cx="17380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6" name="104 Conector recto">
            <a:extLst>
              <a:ext uri="{FF2B5EF4-FFF2-40B4-BE49-F238E27FC236}">
                <a16:creationId xmlns:a16="http://schemas.microsoft.com/office/drawing/2014/main" xmlns="" id="{18CED1D9-F5AF-46E9-AF59-F65C66F6506E}"/>
              </a:ext>
            </a:extLst>
          </p:cNvPr>
          <p:cNvCxnSpPr/>
          <p:nvPr/>
        </p:nvCxnSpPr>
        <p:spPr>
          <a:xfrm rot="5400000">
            <a:off x="1198986" y="2403143"/>
            <a:ext cx="325369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4" name="90 Conector recto"/>
          <p:cNvCxnSpPr>
            <a:cxnSpLocks/>
          </p:cNvCxnSpPr>
          <p:nvPr/>
        </p:nvCxnSpPr>
        <p:spPr>
          <a:xfrm>
            <a:off x="6456760" y="6682815"/>
            <a:ext cx="180565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95 Conector recto"/>
          <p:cNvCxnSpPr>
            <a:cxnSpLocks/>
          </p:cNvCxnSpPr>
          <p:nvPr/>
        </p:nvCxnSpPr>
        <p:spPr>
          <a:xfrm>
            <a:off x="2096684" y="2044753"/>
            <a:ext cx="1315618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1" name="Imagen 9">
            <a:extLst>
              <a:ext uri="{FF2B5EF4-FFF2-40B4-BE49-F238E27FC236}">
                <a16:creationId xmlns:a16="http://schemas.microsoft.com/office/drawing/2014/main" xmlns="" id="{9BEC404A-15CC-4437-ABDA-CDE673F50E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4" name="Rectangle 9"/>
          <p:cNvSpPr>
            <a:spLocks noChangeArrowheads="1"/>
          </p:cNvSpPr>
          <p:nvPr/>
        </p:nvSpPr>
        <p:spPr bwMode="auto">
          <a:xfrm>
            <a:off x="4556531" y="261703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132" name="Rectangle 30"/>
          <p:cNvSpPr>
            <a:spLocks noChangeArrowheads="1"/>
          </p:cNvSpPr>
          <p:nvPr/>
        </p:nvSpPr>
        <p:spPr bwMode="auto">
          <a:xfrm>
            <a:off x="2681003" y="4998875"/>
            <a:ext cx="1608313" cy="50327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sp>
        <p:nvSpPr>
          <p:cNvPr id="130" name="Rectangle 9"/>
          <p:cNvSpPr>
            <a:spLocks noChangeArrowheads="1"/>
          </p:cNvSpPr>
          <p:nvPr/>
        </p:nvSpPr>
        <p:spPr bwMode="auto">
          <a:xfrm>
            <a:off x="4874582" y="64645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135" name="90 Conector recto"/>
          <p:cNvCxnSpPr/>
          <p:nvPr/>
        </p:nvCxnSpPr>
        <p:spPr>
          <a:xfrm>
            <a:off x="1955095" y="4929813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2" name="Rectangle 9"/>
          <p:cNvSpPr>
            <a:spLocks noChangeArrowheads="1"/>
          </p:cNvSpPr>
          <p:nvPr/>
        </p:nvSpPr>
        <p:spPr bwMode="auto">
          <a:xfrm>
            <a:off x="570375" y="473897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93" name="92 Conector recto"/>
          <p:cNvCxnSpPr>
            <a:cxnSpLocks/>
          </p:cNvCxnSpPr>
          <p:nvPr/>
        </p:nvCxnSpPr>
        <p:spPr>
          <a:xfrm flipV="1">
            <a:off x="2413640" y="7439858"/>
            <a:ext cx="374018" cy="581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4" name="Rectangle 9"/>
          <p:cNvSpPr>
            <a:spLocks noChangeArrowheads="1"/>
          </p:cNvSpPr>
          <p:nvPr/>
        </p:nvSpPr>
        <p:spPr bwMode="auto">
          <a:xfrm>
            <a:off x="820540" y="6888792"/>
            <a:ext cx="1627603" cy="950415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145" name="104 Conector recto"/>
          <p:cNvCxnSpPr/>
          <p:nvPr/>
        </p:nvCxnSpPr>
        <p:spPr>
          <a:xfrm rot="5400000">
            <a:off x="1202742" y="3148987"/>
            <a:ext cx="325369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1" name="90 Conector recto"/>
          <p:cNvCxnSpPr/>
          <p:nvPr/>
        </p:nvCxnSpPr>
        <p:spPr>
          <a:xfrm>
            <a:off x="6277856" y="5990622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2" name="92 Conector recto"/>
          <p:cNvCxnSpPr/>
          <p:nvPr/>
        </p:nvCxnSpPr>
        <p:spPr>
          <a:xfrm>
            <a:off x="2414803" y="5986639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104 Conector recto"/>
          <p:cNvCxnSpPr/>
          <p:nvPr/>
        </p:nvCxnSpPr>
        <p:spPr>
          <a:xfrm rot="5400000">
            <a:off x="5408863" y="5779787"/>
            <a:ext cx="396000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90 Conector recto"/>
          <p:cNvCxnSpPr/>
          <p:nvPr/>
        </p:nvCxnSpPr>
        <p:spPr>
          <a:xfrm flipV="1">
            <a:off x="4039360" y="3445988"/>
            <a:ext cx="388023" cy="16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107 Conector recto"/>
          <p:cNvCxnSpPr>
            <a:cxnSpLocks/>
          </p:cNvCxnSpPr>
          <p:nvPr/>
        </p:nvCxnSpPr>
        <p:spPr>
          <a:xfrm>
            <a:off x="3417022" y="1512622"/>
            <a:ext cx="21016" cy="233929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104 Conector recto"/>
          <p:cNvCxnSpPr/>
          <p:nvPr/>
        </p:nvCxnSpPr>
        <p:spPr>
          <a:xfrm rot="5400000">
            <a:off x="1404679" y="5798798"/>
            <a:ext cx="396000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" name="95 Conector recto"/>
          <p:cNvCxnSpPr>
            <a:cxnSpLocks/>
          </p:cNvCxnSpPr>
          <p:nvPr/>
        </p:nvCxnSpPr>
        <p:spPr>
          <a:xfrm flipV="1">
            <a:off x="2484532" y="2565697"/>
            <a:ext cx="1997333" cy="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" name="89 Conector recto"/>
          <p:cNvCxnSpPr/>
          <p:nvPr/>
        </p:nvCxnSpPr>
        <p:spPr>
          <a:xfrm>
            <a:off x="2774116" y="6390657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91 Conector recto"/>
          <p:cNvCxnSpPr/>
          <p:nvPr/>
        </p:nvCxnSpPr>
        <p:spPr>
          <a:xfrm>
            <a:off x="2428931" y="6514081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10" name="Line 2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1511" name="Text Box 71"/>
          <p:cNvSpPr txBox="1">
            <a:spLocks noChangeArrowheads="1"/>
          </p:cNvSpPr>
          <p:nvPr/>
        </p:nvSpPr>
        <p:spPr bwMode="auto">
          <a:xfrm>
            <a:off x="6350" y="617910"/>
            <a:ext cx="68516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  <a:cs typeface="Arial" panose="020B0604020202020204" pitchFamily="34" charset="0"/>
              </a:rPr>
              <a:t>Colegio de Bachilleres del Estado de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  <a:cs typeface="Arial" panose="020B0604020202020204" pitchFamily="34" charset="0"/>
              </a:rPr>
              <a:t> Dirección General </a:t>
            </a:r>
            <a:endParaRPr lang="es-ES_tradnl" sz="1200" b="1" i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1514" name="Rectangle 9"/>
          <p:cNvSpPr>
            <a:spLocks noChangeArrowheads="1"/>
          </p:cNvSpPr>
          <p:nvPr/>
        </p:nvSpPr>
        <p:spPr bwMode="auto">
          <a:xfrm>
            <a:off x="4869160" y="579613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b="1" dirty="0">
              <a:cs typeface="Arial" charset="0"/>
            </a:endParaRPr>
          </a:p>
          <a:p>
            <a:pPr algn="ctr"/>
            <a:endParaRPr lang="es-ES" sz="500" b="1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21516" name="Rectangle 9"/>
          <p:cNvSpPr>
            <a:spLocks noChangeArrowheads="1"/>
          </p:cNvSpPr>
          <p:nvPr/>
        </p:nvSpPr>
        <p:spPr bwMode="auto">
          <a:xfrm>
            <a:off x="817392" y="579030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grpSp>
        <p:nvGrpSpPr>
          <p:cNvPr id="29" name="Grupo 28"/>
          <p:cNvGrpSpPr/>
          <p:nvPr/>
        </p:nvGrpSpPr>
        <p:grpSpPr>
          <a:xfrm>
            <a:off x="1604302" y="8219159"/>
            <a:ext cx="2170112" cy="553998"/>
            <a:chOff x="1268413" y="8101013"/>
            <a:chExt cx="2170112" cy="553998"/>
          </a:xfrm>
        </p:grpSpPr>
        <p:sp>
          <p:nvSpPr>
            <p:cNvPr id="12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3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18 Puestos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01 Puestos de  base.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 Total : </a:t>
              </a:r>
              <a:r>
                <a:rPr lang="es-MX" sz="700" b="1" i="1" dirty="0">
                  <a:latin typeface="Literata" pitchFamily="2" charset="0"/>
                </a:rPr>
                <a:t>19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14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21531" name="Rectangle 9"/>
          <p:cNvSpPr>
            <a:spLocks noChangeArrowheads="1"/>
          </p:cNvSpPr>
          <p:nvPr/>
        </p:nvSpPr>
        <p:spPr bwMode="auto">
          <a:xfrm>
            <a:off x="825004" y="634497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45" name="111 Conector recto"/>
          <p:cNvCxnSpPr/>
          <p:nvPr/>
        </p:nvCxnSpPr>
        <p:spPr>
          <a:xfrm>
            <a:off x="4869160" y="5940152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111 Conector recto"/>
          <p:cNvCxnSpPr>
            <a:cxnSpLocks/>
          </p:cNvCxnSpPr>
          <p:nvPr/>
        </p:nvCxnSpPr>
        <p:spPr>
          <a:xfrm>
            <a:off x="825903" y="5972101"/>
            <a:ext cx="1585026" cy="8024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43" name="Rectangle 9"/>
          <p:cNvSpPr>
            <a:spLocks noChangeArrowheads="1"/>
          </p:cNvSpPr>
          <p:nvPr/>
        </p:nvSpPr>
        <p:spPr bwMode="auto">
          <a:xfrm>
            <a:off x="2676363" y="124339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>
                <a:alpha val="99000"/>
              </a:srgbClr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" sz="800" dirty="0">
              <a:cs typeface="Arial" charset="0"/>
            </a:endParaRPr>
          </a:p>
        </p:txBody>
      </p:sp>
      <p:cxnSp>
        <p:nvCxnSpPr>
          <p:cNvPr id="65" name="111 Conector recto"/>
          <p:cNvCxnSpPr/>
          <p:nvPr/>
        </p:nvCxnSpPr>
        <p:spPr>
          <a:xfrm>
            <a:off x="2681003" y="1398907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50" name="Rectangle 9"/>
          <p:cNvSpPr>
            <a:spLocks noChangeArrowheads="1"/>
          </p:cNvSpPr>
          <p:nvPr/>
        </p:nvSpPr>
        <p:spPr bwMode="auto">
          <a:xfrm>
            <a:off x="2669139" y="328107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r>
              <a:rPr lang="es-MX" sz="700" dirty="0">
                <a:cs typeface="Arial" charset="0"/>
              </a:rPr>
              <a:t> </a:t>
            </a: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38" name="111 Conector recto"/>
          <p:cNvCxnSpPr/>
          <p:nvPr/>
        </p:nvCxnSpPr>
        <p:spPr>
          <a:xfrm>
            <a:off x="833436" y="6493506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87 Conector recto"/>
          <p:cNvCxnSpPr>
            <a:cxnSpLocks/>
          </p:cNvCxnSpPr>
          <p:nvPr/>
        </p:nvCxnSpPr>
        <p:spPr>
          <a:xfrm>
            <a:off x="2775054" y="5986639"/>
            <a:ext cx="10491" cy="145403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ángulo 1"/>
          <p:cNvSpPr/>
          <p:nvPr/>
        </p:nvSpPr>
        <p:spPr>
          <a:xfrm>
            <a:off x="2688550" y="1384282"/>
            <a:ext cx="158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Ricardo Daniel Centeno Trejo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Director General (DG-I)</a:t>
            </a:r>
          </a:p>
        </p:txBody>
      </p:sp>
      <p:sp>
        <p:nvSpPr>
          <p:cNvPr id="6" name="Rectángulo 5"/>
          <p:cNvSpPr/>
          <p:nvPr/>
        </p:nvSpPr>
        <p:spPr>
          <a:xfrm>
            <a:off x="2668776" y="3324950"/>
            <a:ext cx="158832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Unidad  Jurídica y de </a:t>
            </a:r>
          </a:p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Derechos Humanos 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4836580" y="5777009"/>
            <a:ext cx="162018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Comunicación Social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821625" y="6271997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en la  Coordinación</a:t>
            </a:r>
          </a:p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 de  Archivo </a:t>
            </a:r>
          </a:p>
        </p:txBody>
      </p:sp>
      <p:sp>
        <p:nvSpPr>
          <p:cNvPr id="23" name="Rectángulo 22"/>
          <p:cNvSpPr/>
          <p:nvPr/>
        </p:nvSpPr>
        <p:spPr>
          <a:xfrm>
            <a:off x="612356" y="7266906"/>
            <a:ext cx="2007883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Martina Monsiváis Muñoz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(A08002-05)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6" name="Rectángulo 25"/>
          <p:cNvSpPr/>
          <p:nvPr/>
        </p:nvSpPr>
        <p:spPr>
          <a:xfrm>
            <a:off x="810560" y="5971785"/>
            <a:ext cx="162975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Yessica Alejandra Rosales Méndez</a:t>
            </a:r>
          </a:p>
          <a:p>
            <a:pPr algn="ctr"/>
            <a:r>
              <a:rPr lang="es-ES_tradnl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Materia </a:t>
            </a: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(JM-XXXI)</a:t>
            </a:r>
          </a:p>
        </p:txBody>
      </p:sp>
      <p:sp>
        <p:nvSpPr>
          <p:cNvPr id="27" name="Rectángulo 26"/>
          <p:cNvSpPr/>
          <p:nvPr/>
        </p:nvSpPr>
        <p:spPr>
          <a:xfrm>
            <a:off x="820992" y="5727476"/>
            <a:ext cx="15744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Transparencia  y  </a:t>
            </a:r>
          </a:p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Coordinación de Archivo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8" name="Rectángulo 27"/>
          <p:cNvSpPr/>
          <p:nvPr/>
        </p:nvSpPr>
        <p:spPr>
          <a:xfrm>
            <a:off x="2689358" y="1229249"/>
            <a:ext cx="161161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Dirección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G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eneral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820668" y="7013342"/>
            <a:ext cx="164475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Blanca Alicia Cruz Zaragoza</a:t>
            </a:r>
          </a:p>
          <a:p>
            <a:pPr algn="ctr"/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Técnico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(CF33053-09)</a:t>
            </a:r>
            <a:endParaRPr lang="es-ES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0" name="Rectángulo 99"/>
          <p:cNvSpPr/>
          <p:nvPr/>
        </p:nvSpPr>
        <p:spPr>
          <a:xfrm>
            <a:off x="793462" y="6894648"/>
            <a:ext cx="164865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17" name="112 Conector recto"/>
          <p:cNvCxnSpPr>
            <a:cxnSpLocks/>
          </p:cNvCxnSpPr>
          <p:nvPr/>
        </p:nvCxnSpPr>
        <p:spPr>
          <a:xfrm>
            <a:off x="2480635" y="2565697"/>
            <a:ext cx="3897" cy="3038082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23" name="Rectangle 9"/>
          <p:cNvSpPr>
            <a:spLocks noChangeArrowheads="1"/>
          </p:cNvSpPr>
          <p:nvPr/>
        </p:nvSpPr>
        <p:spPr bwMode="auto">
          <a:xfrm>
            <a:off x="583382" y="18086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37" name="111 Conector recto"/>
          <p:cNvCxnSpPr>
            <a:cxnSpLocks/>
          </p:cNvCxnSpPr>
          <p:nvPr/>
        </p:nvCxnSpPr>
        <p:spPr>
          <a:xfrm>
            <a:off x="593112" y="1967365"/>
            <a:ext cx="1579986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04" name="Rectángulo 21503"/>
          <p:cNvSpPr/>
          <p:nvPr/>
        </p:nvSpPr>
        <p:spPr>
          <a:xfrm>
            <a:off x="584684" y="1795339"/>
            <a:ext cx="15994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Secretaría  Particular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4" name="Rectángulo 113"/>
          <p:cNvSpPr/>
          <p:nvPr/>
        </p:nvSpPr>
        <p:spPr>
          <a:xfrm>
            <a:off x="569814" y="1962412"/>
            <a:ext cx="16271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Jacobo Soria Hernández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cxnSp>
        <p:nvCxnSpPr>
          <p:cNvPr id="148" name="90 Conector recto"/>
          <p:cNvCxnSpPr>
            <a:cxnSpLocks/>
          </p:cNvCxnSpPr>
          <p:nvPr/>
        </p:nvCxnSpPr>
        <p:spPr>
          <a:xfrm flipV="1">
            <a:off x="1604302" y="5580880"/>
            <a:ext cx="4001767" cy="2289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8" name="112 Conector recto"/>
          <p:cNvCxnSpPr>
            <a:cxnSpLocks/>
          </p:cNvCxnSpPr>
          <p:nvPr/>
        </p:nvCxnSpPr>
        <p:spPr>
          <a:xfrm>
            <a:off x="2314464" y="3815916"/>
            <a:ext cx="0" cy="111834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90 Conector recto"/>
          <p:cNvCxnSpPr>
            <a:cxnSpLocks/>
          </p:cNvCxnSpPr>
          <p:nvPr/>
        </p:nvCxnSpPr>
        <p:spPr>
          <a:xfrm flipV="1">
            <a:off x="1367935" y="2978991"/>
            <a:ext cx="2050309" cy="1621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4" name="Rectangle 9"/>
          <p:cNvSpPr>
            <a:spLocks noChangeArrowheads="1"/>
          </p:cNvSpPr>
          <p:nvPr/>
        </p:nvSpPr>
        <p:spPr bwMode="auto">
          <a:xfrm>
            <a:off x="2672916" y="385192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r>
              <a:rPr lang="es-MX" sz="700" dirty="0">
                <a:cs typeface="Arial" charset="0"/>
              </a:rPr>
              <a:t> </a:t>
            </a: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169" name="111 Conector recto"/>
          <p:cNvCxnSpPr>
            <a:cxnSpLocks/>
          </p:cNvCxnSpPr>
          <p:nvPr/>
        </p:nvCxnSpPr>
        <p:spPr>
          <a:xfrm>
            <a:off x="817391" y="7588283"/>
            <a:ext cx="1661249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Rectángulo 167"/>
          <p:cNvSpPr/>
          <p:nvPr/>
        </p:nvSpPr>
        <p:spPr>
          <a:xfrm>
            <a:off x="5230305" y="6264188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700" b="1" dirty="0">
                <a:cs typeface="Arial" charset="0"/>
              </a:rPr>
              <a:t> </a:t>
            </a:r>
            <a:endParaRPr lang="es-MX" sz="700" dirty="0"/>
          </a:p>
        </p:txBody>
      </p:sp>
      <p:cxnSp>
        <p:nvCxnSpPr>
          <p:cNvPr id="170" name="87 Conector recto"/>
          <p:cNvCxnSpPr>
            <a:cxnSpLocks/>
          </p:cNvCxnSpPr>
          <p:nvPr/>
        </p:nvCxnSpPr>
        <p:spPr>
          <a:xfrm flipH="1">
            <a:off x="6635664" y="5986639"/>
            <a:ext cx="2232" cy="697097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2" name="Rectángulo 171"/>
          <p:cNvSpPr/>
          <p:nvPr/>
        </p:nvSpPr>
        <p:spPr>
          <a:xfrm>
            <a:off x="4875822" y="6579774"/>
            <a:ext cx="162018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3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179" name="Rectángulo 178"/>
          <p:cNvSpPr/>
          <p:nvPr/>
        </p:nvSpPr>
        <p:spPr>
          <a:xfrm>
            <a:off x="508466" y="4894489"/>
            <a:ext cx="17016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Nancy Montero Guzmán 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Secretaria de Director (CF34279-08)</a:t>
            </a:r>
          </a:p>
        </p:txBody>
      </p:sp>
      <p:sp>
        <p:nvSpPr>
          <p:cNvPr id="181" name="Rectángulo 180"/>
          <p:cNvSpPr/>
          <p:nvPr/>
        </p:nvSpPr>
        <p:spPr>
          <a:xfrm>
            <a:off x="568586" y="4738266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2" name="Rectangle 9"/>
          <p:cNvSpPr>
            <a:spLocks noChangeArrowheads="1"/>
          </p:cNvSpPr>
          <p:nvPr/>
        </p:nvSpPr>
        <p:spPr bwMode="auto">
          <a:xfrm>
            <a:off x="2682578" y="444255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183" name="391 Conector recto"/>
          <p:cNvCxnSpPr>
            <a:cxnSpLocks noChangeShapeType="1"/>
          </p:cNvCxnSpPr>
          <p:nvPr/>
        </p:nvCxnSpPr>
        <p:spPr bwMode="auto">
          <a:xfrm flipV="1">
            <a:off x="2675754" y="456349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84" name="Rectángulo 183"/>
          <p:cNvSpPr/>
          <p:nvPr/>
        </p:nvSpPr>
        <p:spPr>
          <a:xfrm>
            <a:off x="2681852" y="4396769"/>
            <a:ext cx="16002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188" name="Rectángulo 187"/>
          <p:cNvSpPr/>
          <p:nvPr/>
        </p:nvSpPr>
        <p:spPr>
          <a:xfrm>
            <a:off x="2675753" y="4571872"/>
            <a:ext cx="16252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Celia María del  Rocío Ramírez Moreno </a:t>
            </a:r>
          </a:p>
          <a:p>
            <a:pPr algn="ctr">
              <a:defRPr/>
            </a:pP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>
              <a:defRPr/>
            </a:pP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(A08002-05)</a:t>
            </a:r>
            <a:endParaRPr lang="es-MX" altLang="es-MX" sz="6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29" name="90 Conector recto"/>
          <p:cNvCxnSpPr/>
          <p:nvPr/>
        </p:nvCxnSpPr>
        <p:spPr>
          <a:xfrm>
            <a:off x="1952836" y="3815916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06" name="Rectangle 9"/>
          <p:cNvSpPr>
            <a:spLocks noChangeArrowheads="1"/>
          </p:cNvSpPr>
          <p:nvPr/>
        </p:nvSpPr>
        <p:spPr bwMode="auto">
          <a:xfrm>
            <a:off x="556016" y="3263553"/>
            <a:ext cx="1586356" cy="1238423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r>
              <a:rPr lang="es-ES_tradnl" sz="700" b="1" dirty="0">
                <a:cs typeface="Arial" charset="0"/>
              </a:rPr>
              <a:t>      </a:t>
            </a: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ES" sz="700" dirty="0">
              <a:cs typeface="Arial" charset="0"/>
            </a:endParaRPr>
          </a:p>
        </p:txBody>
      </p:sp>
      <p:cxnSp>
        <p:nvCxnSpPr>
          <p:cNvPr id="44" name="111 Conector recto"/>
          <p:cNvCxnSpPr/>
          <p:nvPr/>
        </p:nvCxnSpPr>
        <p:spPr>
          <a:xfrm>
            <a:off x="584684" y="3419872"/>
            <a:ext cx="1512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75 CuadroTexto"/>
          <p:cNvSpPr txBox="1"/>
          <p:nvPr/>
        </p:nvSpPr>
        <p:spPr>
          <a:xfrm>
            <a:off x="563052" y="3239852"/>
            <a:ext cx="158635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Coordinación  de Zona   </a:t>
            </a:r>
          </a:p>
        </p:txBody>
      </p:sp>
      <p:cxnSp>
        <p:nvCxnSpPr>
          <p:cNvPr id="78" name="111 Conector recto"/>
          <p:cNvCxnSpPr/>
          <p:nvPr/>
        </p:nvCxnSpPr>
        <p:spPr>
          <a:xfrm flipV="1">
            <a:off x="586179" y="3635375"/>
            <a:ext cx="1546677" cy="521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ángulo 30"/>
          <p:cNvSpPr/>
          <p:nvPr/>
        </p:nvSpPr>
        <p:spPr>
          <a:xfrm>
            <a:off x="564844" y="3373274"/>
            <a:ext cx="1577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Luis Gerardo Hervert Hervet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sp>
        <p:nvSpPr>
          <p:cNvPr id="122" name="Rectángulo 121"/>
          <p:cNvSpPr/>
          <p:nvPr/>
        </p:nvSpPr>
        <p:spPr>
          <a:xfrm>
            <a:off x="552329" y="3937619"/>
            <a:ext cx="1577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Daniel Hernández Labastida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sp>
        <p:nvSpPr>
          <p:cNvPr id="123" name="Rectángulo 122"/>
          <p:cNvSpPr/>
          <p:nvPr/>
        </p:nvSpPr>
        <p:spPr>
          <a:xfrm>
            <a:off x="579382" y="3648074"/>
            <a:ext cx="15629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Luis Manuel Almaguer Ochoa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cxnSp>
        <p:nvCxnSpPr>
          <p:cNvPr id="189" name="111 Conector recto"/>
          <p:cNvCxnSpPr/>
          <p:nvPr/>
        </p:nvCxnSpPr>
        <p:spPr>
          <a:xfrm>
            <a:off x="573799" y="3936802"/>
            <a:ext cx="1584176" cy="645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Text Box 148">
            <a:extLst>
              <a:ext uri="{FF2B5EF4-FFF2-40B4-BE49-F238E27FC236}">
                <a16:creationId xmlns:a16="http://schemas.microsoft.com/office/drawing/2014/main" xmlns="" id="{B07C7EAA-5B4B-4652-8261-AF2F585549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Directora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 julio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2024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187" name="Rectángulo 186"/>
          <p:cNvSpPr/>
          <p:nvPr/>
        </p:nvSpPr>
        <p:spPr>
          <a:xfrm>
            <a:off x="2682583" y="5151869"/>
            <a:ext cx="1618393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Laura Azucena Villeda Alonso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Taquimecanógrafa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(A08004-04)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91" name="Rectángulo 190"/>
          <p:cNvSpPr/>
          <p:nvPr/>
        </p:nvSpPr>
        <p:spPr bwMode="blackWhite">
          <a:xfrm>
            <a:off x="825004" y="6475066"/>
            <a:ext cx="172013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Verónica Quijano Narváez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sp>
        <p:nvSpPr>
          <p:cNvPr id="113" name="Rectángulo 112"/>
          <p:cNvSpPr/>
          <p:nvPr/>
        </p:nvSpPr>
        <p:spPr>
          <a:xfrm>
            <a:off x="2689358" y="4991579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27" name="Rectángulo 126"/>
          <p:cNvSpPr/>
          <p:nvPr/>
        </p:nvSpPr>
        <p:spPr>
          <a:xfrm>
            <a:off x="4513753" y="2779948"/>
            <a:ext cx="17167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Benito Alberto Almanza Monsivais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9" name="Rectángulo 138"/>
          <p:cNvSpPr/>
          <p:nvPr/>
        </p:nvSpPr>
        <p:spPr>
          <a:xfrm>
            <a:off x="4585745" y="2600588"/>
            <a:ext cx="159372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Auditor Interno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43" name="Rectangle 9"/>
          <p:cNvSpPr>
            <a:spLocks noChangeArrowheads="1"/>
          </p:cNvSpPr>
          <p:nvPr/>
        </p:nvSpPr>
        <p:spPr bwMode="auto">
          <a:xfrm>
            <a:off x="4618968" y="3664722"/>
            <a:ext cx="1587600" cy="661402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156" name="Rectángulo 155"/>
          <p:cNvSpPr/>
          <p:nvPr/>
        </p:nvSpPr>
        <p:spPr>
          <a:xfrm>
            <a:off x="4620898" y="3833320"/>
            <a:ext cx="15837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Enlace de Unidad Jurídica </a:t>
            </a:r>
          </a:p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 Coordinación Huasteca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1" name="Rectángulo 160"/>
          <p:cNvSpPr/>
          <p:nvPr/>
        </p:nvSpPr>
        <p:spPr>
          <a:xfrm>
            <a:off x="2668305" y="3832966"/>
            <a:ext cx="163245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 en Unidad Jurídica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33" name="90 Conector recto"/>
          <p:cNvCxnSpPr/>
          <p:nvPr/>
        </p:nvCxnSpPr>
        <p:spPr>
          <a:xfrm flipV="1">
            <a:off x="3415894" y="2384310"/>
            <a:ext cx="2085952" cy="1334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107 Conector recto"/>
          <p:cNvCxnSpPr/>
          <p:nvPr/>
        </p:nvCxnSpPr>
        <p:spPr>
          <a:xfrm>
            <a:off x="5498598" y="2384310"/>
            <a:ext cx="0" cy="22008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107 Conector recto"/>
          <p:cNvCxnSpPr/>
          <p:nvPr/>
        </p:nvCxnSpPr>
        <p:spPr>
          <a:xfrm>
            <a:off x="4418338" y="3441470"/>
            <a:ext cx="5057" cy="46871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4" name="90 Conector recto"/>
          <p:cNvCxnSpPr/>
          <p:nvPr/>
        </p:nvCxnSpPr>
        <p:spPr>
          <a:xfrm>
            <a:off x="4432440" y="3899571"/>
            <a:ext cx="168740" cy="43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6" name="90 Conector recto"/>
          <p:cNvCxnSpPr/>
          <p:nvPr/>
        </p:nvCxnSpPr>
        <p:spPr>
          <a:xfrm>
            <a:off x="4308262" y="5204496"/>
            <a:ext cx="143097" cy="211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7" name="112 Conector recto"/>
          <p:cNvCxnSpPr>
            <a:cxnSpLocks/>
          </p:cNvCxnSpPr>
          <p:nvPr/>
        </p:nvCxnSpPr>
        <p:spPr>
          <a:xfrm>
            <a:off x="4430695" y="4076495"/>
            <a:ext cx="8421" cy="113535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5" name="Rectangle 9"/>
          <p:cNvSpPr>
            <a:spLocks noChangeArrowheads="1"/>
          </p:cNvSpPr>
          <p:nvPr/>
        </p:nvSpPr>
        <p:spPr bwMode="auto">
          <a:xfrm>
            <a:off x="3000694" y="626149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3000694" y="6248165"/>
            <a:ext cx="15876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Oficialía de Partes</a:t>
            </a:r>
          </a:p>
        </p:txBody>
      </p:sp>
      <p:cxnSp>
        <p:nvCxnSpPr>
          <p:cNvPr id="137" name="111 Conector recto"/>
          <p:cNvCxnSpPr/>
          <p:nvPr/>
        </p:nvCxnSpPr>
        <p:spPr>
          <a:xfrm>
            <a:off x="3027346" y="6425885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111 Conector recto"/>
          <p:cNvCxnSpPr>
            <a:cxnSpLocks/>
          </p:cNvCxnSpPr>
          <p:nvPr/>
        </p:nvCxnSpPr>
        <p:spPr>
          <a:xfrm>
            <a:off x="557761" y="4899226"/>
            <a:ext cx="1584176" cy="645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111 Conector recto"/>
          <p:cNvCxnSpPr/>
          <p:nvPr/>
        </p:nvCxnSpPr>
        <p:spPr>
          <a:xfrm flipV="1">
            <a:off x="570783" y="4235333"/>
            <a:ext cx="1546677" cy="521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95 Conector recto"/>
          <p:cNvCxnSpPr>
            <a:cxnSpLocks/>
          </p:cNvCxnSpPr>
          <p:nvPr/>
        </p:nvCxnSpPr>
        <p:spPr>
          <a:xfrm>
            <a:off x="2689358" y="5188976"/>
            <a:ext cx="1611676" cy="88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111 Conector recto">
            <a:extLst>
              <a:ext uri="{FF2B5EF4-FFF2-40B4-BE49-F238E27FC236}">
                <a16:creationId xmlns:a16="http://schemas.microsoft.com/office/drawing/2014/main" xmlns="" id="{AC99C43E-D0ED-43E5-BB81-34B7B51066AF}"/>
              </a:ext>
            </a:extLst>
          </p:cNvPr>
          <p:cNvCxnSpPr/>
          <p:nvPr/>
        </p:nvCxnSpPr>
        <p:spPr>
          <a:xfrm>
            <a:off x="4556531" y="2780059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uadroTexto 16">
            <a:extLst>
              <a:ext uri="{FF2B5EF4-FFF2-40B4-BE49-F238E27FC236}">
                <a16:creationId xmlns:a16="http://schemas.microsoft.com/office/drawing/2014/main" xmlns="" id="{49B8F465-97A2-437E-844A-BBB84AA377ED}"/>
              </a:ext>
            </a:extLst>
          </p:cNvPr>
          <p:cNvSpPr txBox="1"/>
          <p:nvPr/>
        </p:nvSpPr>
        <p:spPr>
          <a:xfrm>
            <a:off x="570698" y="4196118"/>
            <a:ext cx="1576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Jaime Alberto Pérez Escobedo     subdirector plantel b comisionado</a:t>
            </a:r>
          </a:p>
          <a:p>
            <a:pPr algn="ctr"/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Coordinador de Zona   (CZ-II)</a:t>
            </a:r>
          </a:p>
        </p:txBody>
      </p:sp>
      <p:cxnSp>
        <p:nvCxnSpPr>
          <p:cNvPr id="160" name="111 Conector recto">
            <a:extLst>
              <a:ext uri="{FF2B5EF4-FFF2-40B4-BE49-F238E27FC236}">
                <a16:creationId xmlns:a16="http://schemas.microsoft.com/office/drawing/2014/main" xmlns="" id="{BBE31698-095C-4BD4-AB2C-773E47B14D90}"/>
              </a:ext>
            </a:extLst>
          </p:cNvPr>
          <p:cNvCxnSpPr>
            <a:cxnSpLocks/>
          </p:cNvCxnSpPr>
          <p:nvPr/>
        </p:nvCxnSpPr>
        <p:spPr>
          <a:xfrm>
            <a:off x="833436" y="7053666"/>
            <a:ext cx="1661249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111 Conector recto">
            <a:extLst>
              <a:ext uri="{FF2B5EF4-FFF2-40B4-BE49-F238E27FC236}">
                <a16:creationId xmlns:a16="http://schemas.microsoft.com/office/drawing/2014/main" xmlns="" id="{D698CFB3-8EBC-4DCA-9F4B-79797B398B7A}"/>
              </a:ext>
            </a:extLst>
          </p:cNvPr>
          <p:cNvCxnSpPr>
            <a:cxnSpLocks/>
          </p:cNvCxnSpPr>
          <p:nvPr/>
        </p:nvCxnSpPr>
        <p:spPr>
          <a:xfrm>
            <a:off x="817392" y="7306403"/>
            <a:ext cx="1661249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111 Conector recto">
            <a:extLst>
              <a:ext uri="{FF2B5EF4-FFF2-40B4-BE49-F238E27FC236}">
                <a16:creationId xmlns:a16="http://schemas.microsoft.com/office/drawing/2014/main" xmlns="" id="{BFB47C10-4114-4F4B-BD76-7A3072090C98}"/>
              </a:ext>
            </a:extLst>
          </p:cNvPr>
          <p:cNvCxnSpPr/>
          <p:nvPr/>
        </p:nvCxnSpPr>
        <p:spPr>
          <a:xfrm>
            <a:off x="2689358" y="4036859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Rectangle 9"/>
          <p:cNvSpPr>
            <a:spLocks noChangeArrowheads="1"/>
          </p:cNvSpPr>
          <p:nvPr/>
        </p:nvSpPr>
        <p:spPr bwMode="auto">
          <a:xfrm>
            <a:off x="3952741" y="177852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120" name="90 Conector recto"/>
          <p:cNvCxnSpPr>
            <a:cxnSpLocks/>
          </p:cNvCxnSpPr>
          <p:nvPr/>
        </p:nvCxnSpPr>
        <p:spPr>
          <a:xfrm>
            <a:off x="3421465" y="1962412"/>
            <a:ext cx="531276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6" name="Rectángulo 135"/>
          <p:cNvSpPr/>
          <p:nvPr/>
        </p:nvSpPr>
        <p:spPr>
          <a:xfrm>
            <a:off x="3957896" y="1780171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 (o)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51" name="Rectangle 30">
            <a:extLst>
              <a:ext uri="{FF2B5EF4-FFF2-40B4-BE49-F238E27FC236}">
                <a16:creationId xmlns:a16="http://schemas.microsoft.com/office/drawing/2014/main" xmlns="" id="{4A2386EA-C05D-4AC0-B92F-526CE5CADC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684" y="2365042"/>
            <a:ext cx="1608313" cy="50327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sp>
        <p:nvSpPr>
          <p:cNvPr id="177" name="Rectángulo 176">
            <a:extLst>
              <a:ext uri="{FF2B5EF4-FFF2-40B4-BE49-F238E27FC236}">
                <a16:creationId xmlns:a16="http://schemas.microsoft.com/office/drawing/2014/main" xmlns="" id="{D9A894AD-F714-4C72-9D30-59BCCE47C0EC}"/>
              </a:ext>
            </a:extLst>
          </p:cNvPr>
          <p:cNvSpPr/>
          <p:nvPr/>
        </p:nvSpPr>
        <p:spPr>
          <a:xfrm>
            <a:off x="601865" y="2479930"/>
            <a:ext cx="160305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55" name="111 Conector recto"/>
          <p:cNvCxnSpPr/>
          <p:nvPr/>
        </p:nvCxnSpPr>
        <p:spPr>
          <a:xfrm>
            <a:off x="4648337" y="4877532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Rectángulo 156"/>
          <p:cNvSpPr/>
          <p:nvPr/>
        </p:nvSpPr>
        <p:spPr>
          <a:xfrm>
            <a:off x="4642649" y="4691968"/>
            <a:ext cx="159328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Igualdad de Género </a:t>
            </a:r>
          </a:p>
        </p:txBody>
      </p:sp>
      <p:sp>
        <p:nvSpPr>
          <p:cNvPr id="21505" name="Rectángulo 21504"/>
          <p:cNvSpPr/>
          <p:nvPr/>
        </p:nvSpPr>
        <p:spPr>
          <a:xfrm>
            <a:off x="4639603" y="4876995"/>
            <a:ext cx="15816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Jessica Samantha Lozano Franco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21" name="112 Conector recto">
            <a:extLst>
              <a:ext uri="{FF2B5EF4-FFF2-40B4-BE49-F238E27FC236}">
                <a16:creationId xmlns:a16="http://schemas.microsoft.com/office/drawing/2014/main" xmlns="" id="{677B0373-5C58-4414-ABD8-BEFD9F4118C4}"/>
              </a:ext>
            </a:extLst>
          </p:cNvPr>
          <p:cNvCxnSpPr>
            <a:cxnSpLocks/>
          </p:cNvCxnSpPr>
          <p:nvPr/>
        </p:nvCxnSpPr>
        <p:spPr>
          <a:xfrm>
            <a:off x="4549465" y="3679412"/>
            <a:ext cx="1456" cy="120416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6" name="Rectángulo 125">
            <a:extLst>
              <a:ext uri="{FF2B5EF4-FFF2-40B4-BE49-F238E27FC236}">
                <a16:creationId xmlns:a16="http://schemas.microsoft.com/office/drawing/2014/main" xmlns="" id="{DE35B3C7-FC75-4E0B-ACB3-202836A09A09}"/>
              </a:ext>
            </a:extLst>
          </p:cNvPr>
          <p:cNvSpPr/>
          <p:nvPr/>
        </p:nvSpPr>
        <p:spPr>
          <a:xfrm>
            <a:off x="2985280" y="6408250"/>
            <a:ext cx="16920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Elvia Viridiana Gaspar Ovalle</a:t>
            </a:r>
          </a:p>
          <a:p>
            <a:pPr lvl="0"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  </a:t>
            </a:r>
            <a:r>
              <a:rPr lang="es-ES_tradnl" altLang="es-MX" sz="700" dirty="0">
                <a:solidFill>
                  <a:prstClr val="black"/>
                </a:solidFill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solidFill>
                <a:prstClr val="black"/>
              </a:solidFill>
              <a:latin typeface="Literata" pitchFamily="2" charset="0"/>
            </a:endParaRPr>
          </a:p>
        </p:txBody>
      </p:sp>
      <p:sp>
        <p:nvSpPr>
          <p:cNvPr id="152" name="Rectángulo 151">
            <a:extLst>
              <a:ext uri="{FF2B5EF4-FFF2-40B4-BE49-F238E27FC236}">
                <a16:creationId xmlns:a16="http://schemas.microsoft.com/office/drawing/2014/main" xmlns="" id="{BEA86EDA-A527-4965-8B78-F8CB94449643}"/>
              </a:ext>
            </a:extLst>
          </p:cNvPr>
          <p:cNvSpPr/>
          <p:nvPr/>
        </p:nvSpPr>
        <p:spPr>
          <a:xfrm>
            <a:off x="2662865" y="4017811"/>
            <a:ext cx="16405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Ángel Infante Ornelas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85" name="111 Conector recto"/>
          <p:cNvCxnSpPr/>
          <p:nvPr/>
        </p:nvCxnSpPr>
        <p:spPr>
          <a:xfrm>
            <a:off x="3952741" y="1958399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Rectángulo 157">
            <a:extLst>
              <a:ext uri="{FF2B5EF4-FFF2-40B4-BE49-F238E27FC236}">
                <a16:creationId xmlns:a16="http://schemas.microsoft.com/office/drawing/2014/main" xmlns="" id="{35D8E19E-C88D-41B4-B5E9-F7D6EB46F0C7}"/>
              </a:ext>
            </a:extLst>
          </p:cNvPr>
          <p:cNvSpPr/>
          <p:nvPr/>
        </p:nvSpPr>
        <p:spPr>
          <a:xfrm>
            <a:off x="3949141" y="1947276"/>
            <a:ext cx="16003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David Armas Oropeza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 </a:t>
            </a:r>
          </a:p>
        </p:txBody>
      </p:sp>
      <p:sp>
        <p:nvSpPr>
          <p:cNvPr id="167" name="Rectángulo 166">
            <a:extLst>
              <a:ext uri="{FF2B5EF4-FFF2-40B4-BE49-F238E27FC236}">
                <a16:creationId xmlns:a16="http://schemas.microsoft.com/office/drawing/2014/main" xmlns="" id="{4B003356-066A-4AB3-97E6-AB6BFE68F6A2}"/>
              </a:ext>
            </a:extLst>
          </p:cNvPr>
          <p:cNvSpPr/>
          <p:nvPr/>
        </p:nvSpPr>
        <p:spPr>
          <a:xfrm>
            <a:off x="4868084" y="5937495"/>
            <a:ext cx="16005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Aliosha Arlene Saucedo Aguilar</a:t>
            </a:r>
          </a:p>
          <a:p>
            <a:pPr algn="ctr"/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Responsable de  Laboratorio  Técnico (CF21850-16)</a:t>
            </a:r>
          </a:p>
        </p:txBody>
      </p:sp>
    </p:spTree>
    <p:extLst>
      <p:ext uri="{BB962C8B-B14F-4D97-AF65-F5344CB8AC3E}">
        <p14:creationId xmlns:p14="http://schemas.microsoft.com/office/powerpoint/2010/main" val="8433695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157 Rectángulo"/>
          <p:cNvSpPr/>
          <p:nvPr/>
        </p:nvSpPr>
        <p:spPr>
          <a:xfrm>
            <a:off x="4492252" y="3156144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20" name="458 Conector recto"/>
          <p:cNvCxnSpPr>
            <a:cxnSpLocks noChangeShapeType="1"/>
          </p:cNvCxnSpPr>
          <p:nvPr/>
        </p:nvCxnSpPr>
        <p:spPr bwMode="auto">
          <a:xfrm flipV="1">
            <a:off x="2058677" y="7949757"/>
            <a:ext cx="144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9" name="458 Conector recto">
            <a:extLst>
              <a:ext uri="{FF2B5EF4-FFF2-40B4-BE49-F238E27FC236}">
                <a16:creationId xmlns:a16="http://schemas.microsoft.com/office/drawing/2014/main" xmlns="" id="{159CC555-A250-4A5A-93A8-1217D442812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009145" y="5866479"/>
            <a:ext cx="184777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143 Conector recto"/>
          <p:cNvCxnSpPr>
            <a:cxnSpLocks noChangeShapeType="1"/>
          </p:cNvCxnSpPr>
          <p:nvPr/>
        </p:nvCxnSpPr>
        <p:spPr bwMode="auto">
          <a:xfrm rot="5400000">
            <a:off x="5488781" y="5643776"/>
            <a:ext cx="360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458 Conector recto">
            <a:extLst>
              <a:ext uri="{FF2B5EF4-FFF2-40B4-BE49-F238E27FC236}">
                <a16:creationId xmlns:a16="http://schemas.microsoft.com/office/drawing/2014/main" xmlns="" id="{C52717F5-381A-4660-9946-7D3C596A4F8C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6474079" y="7052255"/>
            <a:ext cx="196640" cy="1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458 Conector recto">
            <a:extLst>
              <a:ext uri="{FF2B5EF4-FFF2-40B4-BE49-F238E27FC236}">
                <a16:creationId xmlns:a16="http://schemas.microsoft.com/office/drawing/2014/main" xmlns="" id="{159CC555-A250-4A5A-93A8-1217D442812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006572" y="7161974"/>
            <a:ext cx="184777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2" name="Imagen 9">
            <a:extLst>
              <a:ext uri="{FF2B5EF4-FFF2-40B4-BE49-F238E27FC236}">
                <a16:creationId xmlns:a16="http://schemas.microsoft.com/office/drawing/2014/main" xmlns="" id="{D3D11DD3-B3CD-4DEF-B2BA-044429A223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1" name="157 Rectángulo"/>
          <p:cNvSpPr/>
          <p:nvPr/>
        </p:nvSpPr>
        <p:spPr>
          <a:xfrm>
            <a:off x="4886479" y="6740367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53" name="143 Conector recto"/>
          <p:cNvCxnSpPr>
            <a:cxnSpLocks noChangeShapeType="1"/>
          </p:cNvCxnSpPr>
          <p:nvPr/>
        </p:nvCxnSpPr>
        <p:spPr bwMode="auto">
          <a:xfrm rot="5400000">
            <a:off x="5460554" y="4818555"/>
            <a:ext cx="360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6" name="458 Conector recto"/>
          <p:cNvCxnSpPr>
            <a:cxnSpLocks noChangeShapeType="1"/>
          </p:cNvCxnSpPr>
          <p:nvPr/>
        </p:nvCxnSpPr>
        <p:spPr bwMode="auto">
          <a:xfrm flipV="1">
            <a:off x="6489360" y="5301159"/>
            <a:ext cx="180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484" name="Line 45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dirty="0"/>
          </a:p>
        </p:txBody>
      </p:sp>
      <p:cxnSp>
        <p:nvCxnSpPr>
          <p:cNvPr id="74" name="73 Conector recto"/>
          <p:cNvCxnSpPr/>
          <p:nvPr/>
        </p:nvCxnSpPr>
        <p:spPr>
          <a:xfrm>
            <a:off x="1820550" y="2963686"/>
            <a:ext cx="273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72 Conector recto"/>
          <p:cNvCxnSpPr/>
          <p:nvPr/>
        </p:nvCxnSpPr>
        <p:spPr>
          <a:xfrm>
            <a:off x="3438882" y="4147249"/>
            <a:ext cx="1139385" cy="177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70 Conector recto"/>
          <p:cNvCxnSpPr/>
          <p:nvPr/>
        </p:nvCxnSpPr>
        <p:spPr>
          <a:xfrm rot="5400000">
            <a:off x="982508" y="4827815"/>
            <a:ext cx="39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482" name="153 Conector recto"/>
          <p:cNvCxnSpPr>
            <a:cxnSpLocks noChangeShapeType="1"/>
          </p:cNvCxnSpPr>
          <p:nvPr/>
        </p:nvCxnSpPr>
        <p:spPr bwMode="auto">
          <a:xfrm flipH="1">
            <a:off x="3429103" y="1677815"/>
            <a:ext cx="0" cy="2952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559" name="Rectangle 9"/>
          <p:cNvSpPr>
            <a:spLocks noChangeArrowheads="1"/>
          </p:cNvSpPr>
          <p:nvPr/>
        </p:nvSpPr>
        <p:spPr bwMode="auto">
          <a:xfrm>
            <a:off x="2643151" y="209710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800" dirty="0">
              <a:latin typeface="Arial" charset="0"/>
              <a:cs typeface="Arial" charset="0"/>
            </a:endParaRPr>
          </a:p>
        </p:txBody>
      </p:sp>
      <p:sp>
        <p:nvSpPr>
          <p:cNvPr id="23560" name="Rectangle 9"/>
          <p:cNvSpPr>
            <a:spLocks noChangeArrowheads="1"/>
          </p:cNvSpPr>
          <p:nvPr/>
        </p:nvSpPr>
        <p:spPr bwMode="auto">
          <a:xfrm>
            <a:off x="4475623" y="257419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sp>
        <p:nvSpPr>
          <p:cNvPr id="23562" name="Rectangle 9"/>
          <p:cNvSpPr>
            <a:spLocks noChangeArrowheads="1"/>
          </p:cNvSpPr>
          <p:nvPr/>
        </p:nvSpPr>
        <p:spPr bwMode="auto">
          <a:xfrm>
            <a:off x="2639511" y="140231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800" dirty="0">
              <a:latin typeface="Arial" charset="0"/>
              <a:cs typeface="Arial" charset="0"/>
            </a:endParaRPr>
          </a:p>
        </p:txBody>
      </p:sp>
      <p:sp>
        <p:nvSpPr>
          <p:cNvPr id="23563" name="Rectangle 9"/>
          <p:cNvSpPr>
            <a:spLocks noChangeArrowheads="1"/>
          </p:cNvSpPr>
          <p:nvPr/>
        </p:nvSpPr>
        <p:spPr bwMode="auto">
          <a:xfrm>
            <a:off x="4872575" y="4818557"/>
            <a:ext cx="1616647" cy="61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 eaLnBrk="1" hangingPunct="1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64" name="Rectangle 9"/>
          <p:cNvSpPr>
            <a:spLocks noChangeArrowheads="1"/>
          </p:cNvSpPr>
          <p:nvPr/>
        </p:nvSpPr>
        <p:spPr bwMode="auto">
          <a:xfrm>
            <a:off x="384423" y="484579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65" name="Rectangle 9"/>
          <p:cNvSpPr>
            <a:spLocks noChangeArrowheads="1"/>
          </p:cNvSpPr>
          <p:nvPr/>
        </p:nvSpPr>
        <p:spPr bwMode="auto">
          <a:xfrm>
            <a:off x="418744" y="5474555"/>
            <a:ext cx="1591643" cy="9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buFont typeface="Arial" pitchFamily="34" charset="0"/>
              <a:buChar char="•"/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73" name="Rectangle 9"/>
          <p:cNvSpPr>
            <a:spLocks noChangeArrowheads="1"/>
          </p:cNvSpPr>
          <p:nvPr/>
        </p:nvSpPr>
        <p:spPr bwMode="auto">
          <a:xfrm>
            <a:off x="2686050" y="339385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800" b="1" dirty="0">
              <a:latin typeface="Arial" charset="0"/>
              <a:cs typeface="Arial" charset="0"/>
            </a:endParaRPr>
          </a:p>
        </p:txBody>
      </p:sp>
      <p:sp>
        <p:nvSpPr>
          <p:cNvPr id="23574" name="Rectangle 9"/>
          <p:cNvSpPr>
            <a:spLocks noChangeArrowheads="1"/>
          </p:cNvSpPr>
          <p:nvPr/>
        </p:nvSpPr>
        <p:spPr bwMode="auto">
          <a:xfrm>
            <a:off x="4467951" y="391043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20503" name="391 Conector recto"/>
          <p:cNvCxnSpPr>
            <a:cxnSpLocks noChangeShapeType="1"/>
          </p:cNvCxnSpPr>
          <p:nvPr/>
        </p:nvCxnSpPr>
        <p:spPr bwMode="auto">
          <a:xfrm flipV="1">
            <a:off x="405396" y="568013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07" name="391 Conector recto"/>
          <p:cNvCxnSpPr>
            <a:cxnSpLocks noChangeShapeType="1"/>
          </p:cNvCxnSpPr>
          <p:nvPr/>
        </p:nvCxnSpPr>
        <p:spPr bwMode="auto">
          <a:xfrm flipV="1">
            <a:off x="4913371" y="516236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2" name="391 Conector recto"/>
          <p:cNvCxnSpPr>
            <a:cxnSpLocks noChangeShapeType="1"/>
          </p:cNvCxnSpPr>
          <p:nvPr/>
        </p:nvCxnSpPr>
        <p:spPr bwMode="auto">
          <a:xfrm flipV="1">
            <a:off x="4475623" y="276626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4" name="391 Conector recto"/>
          <p:cNvCxnSpPr>
            <a:cxnSpLocks noChangeShapeType="1"/>
          </p:cNvCxnSpPr>
          <p:nvPr/>
        </p:nvCxnSpPr>
        <p:spPr bwMode="auto">
          <a:xfrm flipV="1">
            <a:off x="4461127" y="4054653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5" name="391 Conector recto"/>
          <p:cNvCxnSpPr>
            <a:cxnSpLocks noChangeShapeType="1"/>
          </p:cNvCxnSpPr>
          <p:nvPr/>
        </p:nvCxnSpPr>
        <p:spPr bwMode="auto">
          <a:xfrm flipV="1">
            <a:off x="2638425" y="227306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6" name="391 Conector recto"/>
          <p:cNvCxnSpPr>
            <a:cxnSpLocks noChangeShapeType="1"/>
          </p:cNvCxnSpPr>
          <p:nvPr/>
        </p:nvCxnSpPr>
        <p:spPr bwMode="auto">
          <a:xfrm flipV="1">
            <a:off x="413120" y="501731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29" name="143 Conector recto"/>
          <p:cNvCxnSpPr>
            <a:cxnSpLocks noChangeShapeType="1"/>
          </p:cNvCxnSpPr>
          <p:nvPr/>
        </p:nvCxnSpPr>
        <p:spPr bwMode="auto">
          <a:xfrm>
            <a:off x="2202677" y="5065261"/>
            <a:ext cx="1" cy="2883638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7" name="66 CuadroTexto"/>
          <p:cNvSpPr txBox="1"/>
          <p:nvPr/>
        </p:nvSpPr>
        <p:spPr>
          <a:xfrm>
            <a:off x="2992485" y="1537474"/>
            <a:ext cx="1051891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Dirección  General </a:t>
            </a:r>
          </a:p>
        </p:txBody>
      </p:sp>
      <p:cxnSp>
        <p:nvCxnSpPr>
          <p:cNvPr id="3" name="Conector recto 2"/>
          <p:cNvCxnSpPr/>
          <p:nvPr/>
        </p:nvCxnSpPr>
        <p:spPr>
          <a:xfrm>
            <a:off x="1180508" y="4631880"/>
            <a:ext cx="446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5" name="143 Conector recto"/>
          <p:cNvCxnSpPr>
            <a:cxnSpLocks noChangeShapeType="1"/>
          </p:cNvCxnSpPr>
          <p:nvPr/>
        </p:nvCxnSpPr>
        <p:spPr bwMode="auto">
          <a:xfrm flipH="1">
            <a:off x="6667612" y="5303747"/>
            <a:ext cx="1748" cy="1750826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0" name="Rectangle 9"/>
          <p:cNvSpPr>
            <a:spLocks noChangeArrowheads="1"/>
          </p:cNvSpPr>
          <p:nvPr/>
        </p:nvSpPr>
        <p:spPr bwMode="auto">
          <a:xfrm>
            <a:off x="421307" y="6550573"/>
            <a:ext cx="1602407" cy="1008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marL="228600" indent="-228600" algn="ctr">
              <a:defRPr/>
            </a:pPr>
            <a:endParaRPr lang="es-ES_tradnl" sz="700" dirty="0">
              <a:cs typeface="Arial" panose="020B0604020202020204" pitchFamily="34" charset="0"/>
            </a:endParaRPr>
          </a:p>
        </p:txBody>
      </p:sp>
      <p:cxnSp>
        <p:nvCxnSpPr>
          <p:cNvPr id="81" name="391 Conector recto"/>
          <p:cNvCxnSpPr>
            <a:cxnSpLocks noChangeShapeType="1"/>
          </p:cNvCxnSpPr>
          <p:nvPr/>
        </p:nvCxnSpPr>
        <p:spPr bwMode="auto">
          <a:xfrm flipV="1">
            <a:off x="435330" y="674036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" name="Rectángulo 1"/>
          <p:cNvSpPr/>
          <p:nvPr/>
        </p:nvSpPr>
        <p:spPr>
          <a:xfrm>
            <a:off x="326013" y="4823416"/>
            <a:ext cx="172977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Departamento de  Control Escolar 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4475623" y="2566210"/>
            <a:ext cx="159067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6" name="Rectángulo 5"/>
          <p:cNvSpPr/>
          <p:nvPr/>
        </p:nvSpPr>
        <p:spPr>
          <a:xfrm>
            <a:off x="4466727" y="2748605"/>
            <a:ext cx="17229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Ma. Magdalena Covarrubias Flores</a:t>
            </a:r>
          </a:p>
          <a:p>
            <a:pPr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7" name="Rectángulo 6"/>
          <p:cNvSpPr/>
          <p:nvPr/>
        </p:nvSpPr>
        <p:spPr>
          <a:xfrm>
            <a:off x="2657475" y="2069859"/>
            <a:ext cx="1571625" cy="20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Académica        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2686050" y="3344096"/>
            <a:ext cx="1571624" cy="20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Subdirección  Académica</a:t>
            </a:r>
          </a:p>
        </p:txBody>
      </p:sp>
      <p:cxnSp>
        <p:nvCxnSpPr>
          <p:cNvPr id="87" name="391 Conector recto"/>
          <p:cNvCxnSpPr>
            <a:cxnSpLocks noChangeShapeType="1"/>
          </p:cNvCxnSpPr>
          <p:nvPr/>
        </p:nvCxnSpPr>
        <p:spPr bwMode="auto">
          <a:xfrm flipV="1">
            <a:off x="2691662" y="353132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8" name="Rectángulo 87"/>
          <p:cNvSpPr/>
          <p:nvPr/>
        </p:nvSpPr>
        <p:spPr>
          <a:xfrm>
            <a:off x="4467225" y="3887924"/>
            <a:ext cx="16002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89" name="Rectángulo 88"/>
          <p:cNvSpPr/>
          <p:nvPr/>
        </p:nvSpPr>
        <p:spPr>
          <a:xfrm>
            <a:off x="148975" y="6571279"/>
            <a:ext cx="2159815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600" b="1" dirty="0">
                <a:latin typeface="Literata" pitchFamily="2" charset="0"/>
                <a:cs typeface="Arial" panose="020B0604020202020204" pitchFamily="34" charset="0"/>
              </a:rPr>
              <a:t>Apoyo Administrativo en Control Escolar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427353" y="5462605"/>
            <a:ext cx="160306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 en Control Escolar </a:t>
            </a:r>
          </a:p>
        </p:txBody>
      </p:sp>
      <p:sp>
        <p:nvSpPr>
          <p:cNvPr id="17" name="Rectángulo 16"/>
          <p:cNvSpPr/>
          <p:nvPr/>
        </p:nvSpPr>
        <p:spPr>
          <a:xfrm>
            <a:off x="4882348" y="4813179"/>
            <a:ext cx="16472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600" b="1" dirty="0"/>
              <a:t> </a:t>
            </a:r>
            <a:r>
              <a:rPr lang="es-MX" sz="600" b="1" dirty="0">
                <a:latin typeface="Literata" pitchFamily="2" charset="0"/>
              </a:rPr>
              <a:t>Departamento  de Capacitación </a:t>
            </a:r>
          </a:p>
          <a:p>
            <a:pPr algn="ctr"/>
            <a:r>
              <a:rPr lang="es-MX" sz="600" b="1" dirty="0">
                <a:latin typeface="Literata" pitchFamily="2" charset="0"/>
              </a:rPr>
              <a:t>para el Trabajo  y Acompañamiento Socioemocional de Alumnos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4884111" y="5148449"/>
            <a:ext cx="16051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Carla Gabriela Salinas López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91" name="Rectángulo 90"/>
          <p:cNvSpPr/>
          <p:nvPr/>
        </p:nvSpPr>
        <p:spPr>
          <a:xfrm>
            <a:off x="4881388" y="6728303"/>
            <a:ext cx="159425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  <a:r>
              <a:rPr lang="es-ES_tradnl" sz="700" b="1" dirty="0">
                <a:cs typeface="Arial" charset="0"/>
              </a:rPr>
              <a:t> </a:t>
            </a:r>
          </a:p>
        </p:txBody>
      </p:sp>
      <p:sp>
        <p:nvSpPr>
          <p:cNvPr id="78" name="Rectángulo 77"/>
          <p:cNvSpPr/>
          <p:nvPr/>
        </p:nvSpPr>
        <p:spPr>
          <a:xfrm>
            <a:off x="405340" y="4989102"/>
            <a:ext cx="16010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Braulia Micaela Hernández G.</a:t>
            </a:r>
          </a:p>
          <a:p>
            <a:pPr algn="ctr" eaLnBrk="1" hangingPunct="1">
              <a:defRPr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66" name="Rectángulo 65"/>
          <p:cNvSpPr/>
          <p:nvPr/>
        </p:nvSpPr>
        <p:spPr>
          <a:xfrm>
            <a:off x="2543823" y="2255747"/>
            <a:ext cx="178625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Gilberto Madrid Loyde</a:t>
            </a:r>
          </a:p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 Director de Área (DA-II)</a:t>
            </a:r>
          </a:p>
        </p:txBody>
      </p:sp>
      <p:grpSp>
        <p:nvGrpSpPr>
          <p:cNvPr id="69" name="Grupo 68"/>
          <p:cNvGrpSpPr/>
          <p:nvPr/>
        </p:nvGrpSpPr>
        <p:grpSpPr>
          <a:xfrm>
            <a:off x="1982688" y="8242314"/>
            <a:ext cx="2170112" cy="523220"/>
            <a:chOff x="1268413" y="8101013"/>
            <a:chExt cx="2170112" cy="523220"/>
          </a:xfrm>
        </p:grpSpPr>
        <p:sp>
          <p:nvSpPr>
            <p:cNvPr id="70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79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14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02 Puesto de  base   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>
                  <a:latin typeface="Literata" pitchFamily="2" charset="0"/>
                </a:rPr>
                <a:t>16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6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84" name="391 Conector recto"/>
          <p:cNvCxnSpPr>
            <a:cxnSpLocks noChangeShapeType="1"/>
          </p:cNvCxnSpPr>
          <p:nvPr/>
        </p:nvCxnSpPr>
        <p:spPr bwMode="auto">
          <a:xfrm flipV="1">
            <a:off x="413120" y="5917511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5" name="391 Conector recto"/>
          <p:cNvCxnSpPr>
            <a:cxnSpLocks noChangeShapeType="1"/>
          </p:cNvCxnSpPr>
          <p:nvPr/>
        </p:nvCxnSpPr>
        <p:spPr bwMode="auto">
          <a:xfrm flipV="1">
            <a:off x="421545" y="613897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" name="Rectángulo 3"/>
          <p:cNvSpPr/>
          <p:nvPr/>
        </p:nvSpPr>
        <p:spPr>
          <a:xfrm>
            <a:off x="426707" y="6723991"/>
            <a:ext cx="16003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Jorge Alberto López Flores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 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412447" y="5627375"/>
            <a:ext cx="16078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María Isabel Briones Ramírez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Materia (JM-XXXI) 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1" name="Rectángulo 20"/>
          <p:cNvSpPr/>
          <p:nvPr/>
        </p:nvSpPr>
        <p:spPr>
          <a:xfrm>
            <a:off x="330527" y="5866479"/>
            <a:ext cx="16699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Fernando Monreal Ojeda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</a:t>
            </a:r>
            <a:r>
              <a:rPr lang="es-ES_tradnl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(CF33116-14) </a:t>
            </a:r>
          </a:p>
        </p:txBody>
      </p:sp>
      <p:sp>
        <p:nvSpPr>
          <p:cNvPr id="22" name="Rectángulo 21"/>
          <p:cNvSpPr/>
          <p:nvPr/>
        </p:nvSpPr>
        <p:spPr>
          <a:xfrm>
            <a:off x="4884701" y="6907044"/>
            <a:ext cx="16037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Diana Paz Tovar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Taquimecanógrafa (A08004-04</a:t>
            </a:r>
            <a:r>
              <a:rPr lang="es-ES_tradnl" sz="700" dirty="0">
                <a:latin typeface="Literata" pitchFamily="2" charset="0"/>
                <a:cs typeface="Arial" charset="0"/>
              </a:rPr>
              <a:t>)</a:t>
            </a:r>
            <a:endParaRPr lang="es-ES_tradnl" sz="700" b="1" dirty="0">
              <a:latin typeface="Literata" pitchFamily="2" charset="0"/>
              <a:cs typeface="Arial" charset="0"/>
            </a:endParaRPr>
          </a:p>
        </p:txBody>
      </p:sp>
      <p:sp>
        <p:nvSpPr>
          <p:cNvPr id="94" name="Text Box 71"/>
          <p:cNvSpPr txBox="1">
            <a:spLocks noChangeArrowheads="1"/>
          </p:cNvSpPr>
          <p:nvPr/>
        </p:nvSpPr>
        <p:spPr bwMode="auto">
          <a:xfrm>
            <a:off x="6350" y="725959"/>
            <a:ext cx="68452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sp>
        <p:nvSpPr>
          <p:cNvPr id="93" name="Rectangle 9"/>
          <p:cNvSpPr>
            <a:spLocks noChangeArrowheads="1"/>
          </p:cNvSpPr>
          <p:nvPr/>
        </p:nvSpPr>
        <p:spPr bwMode="auto">
          <a:xfrm>
            <a:off x="442812" y="258378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cxnSp>
        <p:nvCxnSpPr>
          <p:cNvPr id="98" name="391 Conector recto"/>
          <p:cNvCxnSpPr>
            <a:cxnSpLocks noChangeShapeType="1"/>
          </p:cNvCxnSpPr>
          <p:nvPr/>
        </p:nvCxnSpPr>
        <p:spPr bwMode="auto">
          <a:xfrm flipV="1">
            <a:off x="435330" y="280199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9" name="Rectángulo 98"/>
          <p:cNvSpPr/>
          <p:nvPr/>
        </p:nvSpPr>
        <p:spPr>
          <a:xfrm>
            <a:off x="443465" y="2579287"/>
            <a:ext cx="162730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Enlace en oficina zona huasteca </a:t>
            </a:r>
          </a:p>
        </p:txBody>
      </p:sp>
      <p:sp>
        <p:nvSpPr>
          <p:cNvPr id="100" name="Rectángulo 99"/>
          <p:cNvSpPr/>
          <p:nvPr/>
        </p:nvSpPr>
        <p:spPr>
          <a:xfrm>
            <a:off x="382101" y="2766616"/>
            <a:ext cx="17090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Lizbet Azuara Acosta </a:t>
            </a:r>
          </a:p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01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705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 </a:t>
            </a:r>
          </a:p>
        </p:txBody>
      </p:sp>
      <p:sp>
        <p:nvSpPr>
          <p:cNvPr id="104" name="Text Box 148"/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julio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2024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95" name="391 Conector recto"/>
          <p:cNvCxnSpPr>
            <a:cxnSpLocks noChangeShapeType="1"/>
          </p:cNvCxnSpPr>
          <p:nvPr/>
        </p:nvCxnSpPr>
        <p:spPr bwMode="auto">
          <a:xfrm flipV="1">
            <a:off x="4895235" y="6909743"/>
            <a:ext cx="15876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5" name="391 Conector recto">
            <a:extLst>
              <a:ext uri="{FF2B5EF4-FFF2-40B4-BE49-F238E27FC236}">
                <a16:creationId xmlns:a16="http://schemas.microsoft.com/office/drawing/2014/main" xmlns="" id="{CE44A856-FCFD-48E5-B2A9-A4EAA25FC3D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35083" y="703995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3" name="72 Conector recto">
            <a:extLst>
              <a:ext uri="{FF2B5EF4-FFF2-40B4-BE49-F238E27FC236}">
                <a16:creationId xmlns:a16="http://schemas.microsoft.com/office/drawing/2014/main" xmlns="" id="{282AD6D1-8A44-42CA-9778-99CE94D44ECF}"/>
              </a:ext>
            </a:extLst>
          </p:cNvPr>
          <p:cNvCxnSpPr>
            <a:cxnSpLocks/>
          </p:cNvCxnSpPr>
          <p:nvPr/>
        </p:nvCxnSpPr>
        <p:spPr>
          <a:xfrm>
            <a:off x="3428999" y="3276607"/>
            <a:ext cx="1056489" cy="685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3" name="Rectángulo 102">
            <a:extLst>
              <a:ext uri="{FF2B5EF4-FFF2-40B4-BE49-F238E27FC236}">
                <a16:creationId xmlns:a16="http://schemas.microsoft.com/office/drawing/2014/main" xmlns="" id="{70875A08-71FB-48F2-9F36-44D1E676FA6C}"/>
              </a:ext>
            </a:extLst>
          </p:cNvPr>
          <p:cNvSpPr/>
          <p:nvPr/>
        </p:nvSpPr>
        <p:spPr>
          <a:xfrm>
            <a:off x="4515923" y="3263821"/>
            <a:ext cx="157069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Chofer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6" name="Rectangle 9"/>
          <p:cNvSpPr>
            <a:spLocks noChangeArrowheads="1"/>
          </p:cNvSpPr>
          <p:nvPr/>
        </p:nvSpPr>
        <p:spPr bwMode="auto">
          <a:xfrm>
            <a:off x="4884324" y="5802063"/>
            <a:ext cx="1616647" cy="61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 eaLnBrk="1" hangingPunct="1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122" name="Rectángulo 121"/>
          <p:cNvSpPr/>
          <p:nvPr/>
        </p:nvSpPr>
        <p:spPr>
          <a:xfrm>
            <a:off x="4881388" y="6119106"/>
            <a:ext cx="16472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Adriana Aguiñaga Muñiz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Auxiliar de Responsable</a:t>
            </a:r>
          </a:p>
        </p:txBody>
      </p:sp>
      <p:cxnSp>
        <p:nvCxnSpPr>
          <p:cNvPr id="123" name="391 Conector recto"/>
          <p:cNvCxnSpPr>
            <a:cxnSpLocks noChangeShapeType="1"/>
          </p:cNvCxnSpPr>
          <p:nvPr/>
        </p:nvCxnSpPr>
        <p:spPr bwMode="auto">
          <a:xfrm flipV="1">
            <a:off x="4930952" y="609319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26" name="391 Conector recto">
            <a:extLst>
              <a:ext uri="{FF2B5EF4-FFF2-40B4-BE49-F238E27FC236}">
                <a16:creationId xmlns:a16="http://schemas.microsoft.com/office/drawing/2014/main" xmlns="" id="{CE44A856-FCFD-48E5-B2A9-A4EAA25FC3D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35083" y="7308304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8" name="Rectángulo 127"/>
          <p:cNvSpPr/>
          <p:nvPr/>
        </p:nvSpPr>
        <p:spPr>
          <a:xfrm>
            <a:off x="430180" y="7016822"/>
            <a:ext cx="16405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Laura Rosalba Martínez Escobedo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30" name="458 Conector recto">
            <a:extLst>
              <a:ext uri="{FF2B5EF4-FFF2-40B4-BE49-F238E27FC236}">
                <a16:creationId xmlns:a16="http://schemas.microsoft.com/office/drawing/2014/main" xmlns="" id="{159CC555-A250-4A5A-93A8-1217D442812E}"/>
              </a:ext>
            </a:extLst>
          </p:cNvPr>
          <p:cNvCxnSpPr>
            <a:cxnSpLocks noChangeShapeType="1"/>
            <a:stCxn id="23564" idx="3"/>
          </p:cNvCxnSpPr>
          <p:nvPr/>
        </p:nvCxnSpPr>
        <p:spPr bwMode="auto">
          <a:xfrm flipV="1">
            <a:off x="1972023" y="5065261"/>
            <a:ext cx="230654" cy="5534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CuadroTexto 11">
            <a:extLst>
              <a:ext uri="{FF2B5EF4-FFF2-40B4-BE49-F238E27FC236}">
                <a16:creationId xmlns:a16="http://schemas.microsoft.com/office/drawing/2014/main" xmlns="" id="{DFB09973-A410-121B-23C7-C9DDDD627E55}"/>
              </a:ext>
            </a:extLst>
          </p:cNvPr>
          <p:cNvSpPr txBox="1"/>
          <p:nvPr/>
        </p:nvSpPr>
        <p:spPr>
          <a:xfrm>
            <a:off x="346670" y="7250374"/>
            <a:ext cx="18076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Claudia Mireya Benítes Ortiz  </a:t>
            </a:r>
          </a:p>
          <a:p>
            <a:pPr algn="ctr">
              <a:defRPr/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Secretaria de Jefe de Departamento</a:t>
            </a:r>
          </a:p>
          <a:p>
            <a:pPr algn="ctr">
              <a:defRPr/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(A08002-05)</a:t>
            </a: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xmlns="" id="{A7BE9DBB-C935-E930-A37D-CCBAA95C143D}"/>
              </a:ext>
            </a:extLst>
          </p:cNvPr>
          <p:cNvSpPr/>
          <p:nvPr/>
        </p:nvSpPr>
        <p:spPr>
          <a:xfrm>
            <a:off x="4466727" y="4086305"/>
            <a:ext cx="16063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Marisela  Arredondo Olivares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(CF330253-09)</a:t>
            </a:r>
            <a:endParaRPr lang="es-ES_tradnl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0" name="Rectangle 9"/>
          <p:cNvSpPr>
            <a:spLocks noChangeArrowheads="1"/>
          </p:cNvSpPr>
          <p:nvPr/>
        </p:nvSpPr>
        <p:spPr bwMode="auto">
          <a:xfrm>
            <a:off x="478829" y="327950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sp>
        <p:nvSpPr>
          <p:cNvPr id="92" name="Rectángulo 91"/>
          <p:cNvSpPr/>
          <p:nvPr/>
        </p:nvSpPr>
        <p:spPr>
          <a:xfrm>
            <a:off x="413120" y="3283457"/>
            <a:ext cx="171509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Apoyo Académico  Zona Huasteca </a:t>
            </a:r>
          </a:p>
        </p:txBody>
      </p:sp>
      <p:cxnSp>
        <p:nvCxnSpPr>
          <p:cNvPr id="97" name="391 Conector recto"/>
          <p:cNvCxnSpPr>
            <a:cxnSpLocks noChangeShapeType="1"/>
          </p:cNvCxnSpPr>
          <p:nvPr/>
        </p:nvCxnSpPr>
        <p:spPr bwMode="auto">
          <a:xfrm flipV="1">
            <a:off x="511360" y="3484141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02" name="Rectángulo 101"/>
          <p:cNvSpPr/>
          <p:nvPr/>
        </p:nvSpPr>
        <p:spPr>
          <a:xfrm>
            <a:off x="430181" y="3461708"/>
            <a:ext cx="17090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Juan Carlos Yáñez García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  (CZ-II)</a:t>
            </a:r>
          </a:p>
        </p:txBody>
      </p:sp>
      <p:cxnSp>
        <p:nvCxnSpPr>
          <p:cNvPr id="106" name="72 Conector recto"/>
          <p:cNvCxnSpPr/>
          <p:nvPr/>
        </p:nvCxnSpPr>
        <p:spPr>
          <a:xfrm>
            <a:off x="2286336" y="3166023"/>
            <a:ext cx="1139385" cy="177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143 Conector recto"/>
          <p:cNvCxnSpPr>
            <a:cxnSpLocks noChangeShapeType="1"/>
          </p:cNvCxnSpPr>
          <p:nvPr/>
        </p:nvCxnSpPr>
        <p:spPr bwMode="auto">
          <a:xfrm>
            <a:off x="2286336" y="3166023"/>
            <a:ext cx="0" cy="365304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458 Conector recto">
            <a:extLst>
              <a:ext uri="{FF2B5EF4-FFF2-40B4-BE49-F238E27FC236}">
                <a16:creationId xmlns:a16="http://schemas.microsoft.com/office/drawing/2014/main" xmlns="" id="{159CC555-A250-4A5A-93A8-1217D442812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098960" y="3531327"/>
            <a:ext cx="184777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BF2AD351-E8E4-47D8-B11C-C14C6856B863}"/>
              </a:ext>
            </a:extLst>
          </p:cNvPr>
          <p:cNvSpPr/>
          <p:nvPr/>
        </p:nvSpPr>
        <p:spPr>
          <a:xfrm>
            <a:off x="2682906" y="3541837"/>
            <a:ext cx="16051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Margarita Trejo Rubio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xmlns="" id="{0401D670-6BA8-4FDC-934F-BE184ADE57DE}"/>
              </a:ext>
            </a:extLst>
          </p:cNvPr>
          <p:cNvSpPr txBox="1"/>
          <p:nvPr/>
        </p:nvSpPr>
        <p:spPr>
          <a:xfrm>
            <a:off x="4851310" y="5777609"/>
            <a:ext cx="1737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" b="1" dirty="0">
                <a:latin typeface="Literata" pitchFamily="2" charset="0"/>
              </a:rPr>
              <a:t>Apoyo  </a:t>
            </a:r>
            <a:r>
              <a:rPr lang="es-MX" sz="600" b="1" dirty="0">
                <a:latin typeface="Literata" pitchFamily="2" charset="0"/>
              </a:rPr>
              <a:t>Departamento  de Capacitación </a:t>
            </a:r>
          </a:p>
          <a:p>
            <a:pPr algn="ctr"/>
            <a:r>
              <a:rPr lang="es-MX" sz="600" b="1" dirty="0">
                <a:latin typeface="Literata" pitchFamily="2" charset="0"/>
              </a:rPr>
              <a:t>para el Trabajo  y Acompañamiento Socioemocional de Alumnos</a:t>
            </a:r>
          </a:p>
        </p:txBody>
      </p:sp>
      <p:sp>
        <p:nvSpPr>
          <p:cNvPr id="114" name="157 Rectángulo">
            <a:extLst>
              <a:ext uri="{FF2B5EF4-FFF2-40B4-BE49-F238E27FC236}">
                <a16:creationId xmlns:a16="http://schemas.microsoft.com/office/drawing/2014/main" xmlns="" id="{D3E5E36E-9041-4431-BF78-4010A7E74865}"/>
              </a:ext>
            </a:extLst>
          </p:cNvPr>
          <p:cNvSpPr/>
          <p:nvPr/>
        </p:nvSpPr>
        <p:spPr>
          <a:xfrm>
            <a:off x="432678" y="7667068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08" name="458 Conector recto">
            <a:extLst>
              <a:ext uri="{FF2B5EF4-FFF2-40B4-BE49-F238E27FC236}">
                <a16:creationId xmlns:a16="http://schemas.microsoft.com/office/drawing/2014/main" xmlns="" id="{B59A5E2E-F7AC-4532-9466-B07812BCAC0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2812" y="7864574"/>
            <a:ext cx="15876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6" name="Rectángulo 95"/>
          <p:cNvSpPr/>
          <p:nvPr/>
        </p:nvSpPr>
        <p:spPr>
          <a:xfrm>
            <a:off x="453711" y="7692497"/>
            <a:ext cx="158041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Control de Archivo</a:t>
            </a:r>
            <a:r>
              <a:rPr lang="es-ES_tradnl" sz="700" b="1" dirty="0">
                <a:latin typeface="Literata" pitchFamily="2" charset="0"/>
                <a:cs typeface="Arial" charset="0"/>
              </a:rPr>
              <a:t> </a:t>
            </a:r>
          </a:p>
        </p:txBody>
      </p:sp>
      <p:sp>
        <p:nvSpPr>
          <p:cNvPr id="113" name="Rectángulo 112">
            <a:extLst>
              <a:ext uri="{FF2B5EF4-FFF2-40B4-BE49-F238E27FC236}">
                <a16:creationId xmlns:a16="http://schemas.microsoft.com/office/drawing/2014/main" xmlns="" id="{5EFE9C9C-CA76-40AB-B530-9A976E389750}"/>
              </a:ext>
            </a:extLst>
          </p:cNvPr>
          <p:cNvSpPr/>
          <p:nvPr/>
        </p:nvSpPr>
        <p:spPr>
          <a:xfrm>
            <a:off x="374661" y="7861231"/>
            <a:ext cx="17327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Jesús García Márquez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Taquimecanógrafo (A08004-04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9510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Imagen 9">
            <a:extLst>
              <a:ext uri="{FF2B5EF4-FFF2-40B4-BE49-F238E27FC236}">
                <a16:creationId xmlns:a16="http://schemas.microsoft.com/office/drawing/2014/main" xmlns="" id="{54C5941B-485C-4CFE-B49A-CA7AD343FD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2" name="458 Conector recto"/>
          <p:cNvCxnSpPr>
            <a:cxnSpLocks noChangeShapeType="1"/>
          </p:cNvCxnSpPr>
          <p:nvPr/>
        </p:nvCxnSpPr>
        <p:spPr bwMode="auto">
          <a:xfrm flipV="1">
            <a:off x="6320746" y="6459176"/>
            <a:ext cx="324199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484" name="Line 45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dirty="0"/>
          </a:p>
        </p:txBody>
      </p:sp>
      <p:cxnSp>
        <p:nvCxnSpPr>
          <p:cNvPr id="20541" name="458 Conector recto"/>
          <p:cNvCxnSpPr>
            <a:cxnSpLocks noChangeShapeType="1"/>
          </p:cNvCxnSpPr>
          <p:nvPr/>
        </p:nvCxnSpPr>
        <p:spPr bwMode="auto">
          <a:xfrm>
            <a:off x="6248013" y="4230968"/>
            <a:ext cx="396932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24" name="153 Conector recto"/>
          <p:cNvCxnSpPr>
            <a:cxnSpLocks noChangeShapeType="1"/>
          </p:cNvCxnSpPr>
          <p:nvPr/>
        </p:nvCxnSpPr>
        <p:spPr bwMode="auto">
          <a:xfrm flipH="1">
            <a:off x="1274927" y="3482694"/>
            <a:ext cx="1786" cy="288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22" name="153 Conector recto"/>
          <p:cNvCxnSpPr>
            <a:cxnSpLocks noChangeShapeType="1"/>
          </p:cNvCxnSpPr>
          <p:nvPr/>
        </p:nvCxnSpPr>
        <p:spPr bwMode="auto">
          <a:xfrm flipH="1">
            <a:off x="5605115" y="3479269"/>
            <a:ext cx="1788" cy="288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482" name="153 Conector recto"/>
          <p:cNvCxnSpPr>
            <a:cxnSpLocks noChangeShapeType="1"/>
          </p:cNvCxnSpPr>
          <p:nvPr/>
        </p:nvCxnSpPr>
        <p:spPr bwMode="auto">
          <a:xfrm flipH="1">
            <a:off x="3444665" y="1496144"/>
            <a:ext cx="1788" cy="1980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559" name="Rectangle 9"/>
          <p:cNvSpPr>
            <a:spLocks noChangeArrowheads="1"/>
          </p:cNvSpPr>
          <p:nvPr/>
        </p:nvSpPr>
        <p:spPr bwMode="auto">
          <a:xfrm>
            <a:off x="2666626" y="210325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cs typeface="Arial" charset="0"/>
            </a:endParaRPr>
          </a:p>
          <a:p>
            <a:pPr algn="ctr">
              <a:defRPr/>
            </a:pPr>
            <a:endParaRPr lang="es-ES" sz="700" b="1" dirty="0">
              <a:latin typeface="Arial" charset="0"/>
              <a:cs typeface="Arial" charset="0"/>
            </a:endParaRPr>
          </a:p>
          <a:p>
            <a:pPr algn="ctr">
              <a:defRPr/>
            </a:pPr>
            <a:r>
              <a:rPr lang="es-ES" sz="700" b="1" dirty="0">
                <a:latin typeface="Arial" charset="0"/>
                <a:cs typeface="Arial" charset="0"/>
              </a:rPr>
              <a:t>      </a:t>
            </a: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23562" name="Rectangle 9"/>
          <p:cNvSpPr>
            <a:spLocks noChangeArrowheads="1"/>
          </p:cNvSpPr>
          <p:nvPr/>
        </p:nvSpPr>
        <p:spPr bwMode="auto">
          <a:xfrm>
            <a:off x="2663721" y="141797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" sz="800" dirty="0">
                <a:cs typeface="Arial" charset="0"/>
              </a:rPr>
              <a:t> </a:t>
            </a:r>
          </a:p>
        </p:txBody>
      </p:sp>
      <p:sp>
        <p:nvSpPr>
          <p:cNvPr id="23567" name="Rectangle 9"/>
          <p:cNvSpPr>
            <a:spLocks noChangeArrowheads="1"/>
          </p:cNvSpPr>
          <p:nvPr/>
        </p:nvSpPr>
        <p:spPr bwMode="auto">
          <a:xfrm>
            <a:off x="493246" y="377128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23569" name="Rectangle 9"/>
          <p:cNvSpPr>
            <a:spLocks noChangeArrowheads="1"/>
          </p:cNvSpPr>
          <p:nvPr/>
        </p:nvSpPr>
        <p:spPr bwMode="auto">
          <a:xfrm>
            <a:off x="4844015" y="627646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sp>
        <p:nvSpPr>
          <p:cNvPr id="147" name="Rectangle 9"/>
          <p:cNvSpPr>
            <a:spLocks noChangeArrowheads="1"/>
          </p:cNvSpPr>
          <p:nvPr/>
        </p:nvSpPr>
        <p:spPr bwMode="auto">
          <a:xfrm>
            <a:off x="488364" y="4351714"/>
            <a:ext cx="1587600" cy="108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marL="228600" indent="-228600" algn="ctr">
              <a:defRPr/>
            </a:pPr>
            <a:endParaRPr lang="es-ES_tradnl" sz="800" dirty="0">
              <a:cs typeface="Arial" panose="020B0604020202020204" pitchFamily="34" charset="0"/>
            </a:endParaRPr>
          </a:p>
        </p:txBody>
      </p:sp>
      <p:sp>
        <p:nvSpPr>
          <p:cNvPr id="121" name="Rectangle 9"/>
          <p:cNvSpPr>
            <a:spLocks noChangeArrowheads="1"/>
          </p:cNvSpPr>
          <p:nvPr/>
        </p:nvSpPr>
        <p:spPr bwMode="auto">
          <a:xfrm>
            <a:off x="4846681" y="3779488"/>
            <a:ext cx="1587600" cy="198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marL="228600" indent="-228600" algn="ctr" eaLnBrk="1" hangingPunct="1">
              <a:defRPr/>
            </a:pPr>
            <a:endParaRPr lang="es-MX" sz="800" b="1" dirty="0">
              <a:cs typeface="Arial" panose="020B0604020202020204" pitchFamily="34" charset="0"/>
            </a:endParaRPr>
          </a:p>
        </p:txBody>
      </p:sp>
      <p:sp>
        <p:nvSpPr>
          <p:cNvPr id="23573" name="Rectangle 9"/>
          <p:cNvSpPr>
            <a:spLocks noChangeArrowheads="1"/>
          </p:cNvSpPr>
          <p:nvPr/>
        </p:nvSpPr>
        <p:spPr bwMode="auto">
          <a:xfrm>
            <a:off x="2656707" y="274114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_tradnl" altLang="es-MX" sz="800" dirty="0">
                <a:latin typeface="Arial" charset="0"/>
                <a:cs typeface="Arial" charset="0"/>
              </a:rPr>
              <a:t> </a:t>
            </a:r>
            <a:endParaRPr lang="es-ES" sz="800" b="1" dirty="0">
              <a:latin typeface="Arial" charset="0"/>
              <a:cs typeface="Arial" charset="0"/>
            </a:endParaRPr>
          </a:p>
        </p:txBody>
      </p:sp>
      <p:cxnSp>
        <p:nvCxnSpPr>
          <p:cNvPr id="20510" name="391 Conector recto"/>
          <p:cNvCxnSpPr>
            <a:cxnSpLocks noChangeShapeType="1"/>
          </p:cNvCxnSpPr>
          <p:nvPr/>
        </p:nvCxnSpPr>
        <p:spPr bwMode="auto">
          <a:xfrm flipV="1">
            <a:off x="492078" y="400530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1" name="391 Conector recto"/>
          <p:cNvCxnSpPr>
            <a:cxnSpLocks noChangeShapeType="1"/>
          </p:cNvCxnSpPr>
          <p:nvPr/>
        </p:nvCxnSpPr>
        <p:spPr bwMode="auto">
          <a:xfrm>
            <a:off x="4841474" y="4051388"/>
            <a:ext cx="1560247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" name="Conector recto 2"/>
          <p:cNvCxnSpPr/>
          <p:nvPr/>
        </p:nvCxnSpPr>
        <p:spPr>
          <a:xfrm flipV="1">
            <a:off x="1267686" y="3484638"/>
            <a:ext cx="43308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34" name="143 Conector recto"/>
          <p:cNvCxnSpPr>
            <a:cxnSpLocks noChangeShapeType="1"/>
          </p:cNvCxnSpPr>
          <p:nvPr/>
        </p:nvCxnSpPr>
        <p:spPr bwMode="auto">
          <a:xfrm flipH="1">
            <a:off x="2237197" y="3991715"/>
            <a:ext cx="3019" cy="1697789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35" name="458 Conector recto"/>
          <p:cNvCxnSpPr>
            <a:cxnSpLocks noChangeShapeType="1"/>
          </p:cNvCxnSpPr>
          <p:nvPr/>
        </p:nvCxnSpPr>
        <p:spPr bwMode="auto">
          <a:xfrm flipV="1">
            <a:off x="2101903" y="4762977"/>
            <a:ext cx="144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37" name="458 Conector recto"/>
          <p:cNvCxnSpPr>
            <a:cxnSpLocks noChangeShapeType="1"/>
          </p:cNvCxnSpPr>
          <p:nvPr/>
        </p:nvCxnSpPr>
        <p:spPr bwMode="auto">
          <a:xfrm flipV="1">
            <a:off x="2101903" y="3991715"/>
            <a:ext cx="144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38" name="143 Conector recto"/>
          <p:cNvCxnSpPr>
            <a:cxnSpLocks noChangeShapeType="1"/>
          </p:cNvCxnSpPr>
          <p:nvPr/>
        </p:nvCxnSpPr>
        <p:spPr bwMode="auto">
          <a:xfrm>
            <a:off x="6646085" y="4228590"/>
            <a:ext cx="0" cy="2230586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Rectángulo 4"/>
          <p:cNvSpPr/>
          <p:nvPr/>
        </p:nvSpPr>
        <p:spPr>
          <a:xfrm>
            <a:off x="462018" y="3740477"/>
            <a:ext cx="16583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Departamento de  Actividades</a:t>
            </a:r>
          </a:p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 Paraescolares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469360" y="4283994"/>
            <a:ext cx="15889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Colaboración y Apoyo en Actividades Paraescolares </a:t>
            </a:r>
          </a:p>
        </p:txBody>
      </p:sp>
      <p:sp>
        <p:nvSpPr>
          <p:cNvPr id="8" name="Rectángulo 7"/>
          <p:cNvSpPr/>
          <p:nvPr/>
        </p:nvSpPr>
        <p:spPr>
          <a:xfrm>
            <a:off x="487402" y="5135238"/>
            <a:ext cx="16767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María Guadalupe Aguilera Garibay</a:t>
            </a:r>
          </a:p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(CF33053-09 )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4774494" y="3796294"/>
            <a:ext cx="159026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 eaLnBrk="1" hangingPunct="1">
              <a:defRPr/>
            </a:pP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Jefatura de  Materias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4792851" y="6287622"/>
            <a:ext cx="162452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Secretaria  (o) </a:t>
            </a:r>
            <a:endParaRPr lang="es-ES_tradnl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2645158" y="2237152"/>
            <a:ext cx="160616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</a:t>
            </a:r>
            <a:r>
              <a:rPr lang="es-MX" sz="700" b="1" dirty="0">
                <a:latin typeface="Literata" pitchFamily="2" charset="0"/>
                <a:cs typeface="Arial" charset="0"/>
              </a:rPr>
              <a:t> </a:t>
            </a:r>
            <a:r>
              <a:rPr lang="es-ES" sz="700" b="1" dirty="0">
                <a:latin typeface="Literata" pitchFamily="2" charset="0"/>
                <a:cs typeface="Arial" charset="0"/>
              </a:rPr>
              <a:t> Académica   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2661033" y="2830854"/>
            <a:ext cx="158230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Subdirección  Académica</a:t>
            </a:r>
          </a:p>
        </p:txBody>
      </p:sp>
      <p:cxnSp>
        <p:nvCxnSpPr>
          <p:cNvPr id="54" name="391 Conector recto"/>
          <p:cNvCxnSpPr>
            <a:cxnSpLocks noChangeShapeType="1"/>
          </p:cNvCxnSpPr>
          <p:nvPr/>
        </p:nvCxnSpPr>
        <p:spPr bwMode="auto">
          <a:xfrm>
            <a:off x="4851454" y="4670216"/>
            <a:ext cx="1556997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1" name="391 Conector recto"/>
          <p:cNvCxnSpPr>
            <a:cxnSpLocks noChangeShapeType="1"/>
          </p:cNvCxnSpPr>
          <p:nvPr/>
        </p:nvCxnSpPr>
        <p:spPr bwMode="auto">
          <a:xfrm>
            <a:off x="4841474" y="4332732"/>
            <a:ext cx="1558828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8" name="Rectángulo 17"/>
          <p:cNvSpPr/>
          <p:nvPr/>
        </p:nvSpPr>
        <p:spPr>
          <a:xfrm>
            <a:off x="4858375" y="4051295"/>
            <a:ext cx="161411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Miguel Ángel Mendoza M.          Jefe de 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2668982" y="1521974"/>
            <a:ext cx="160616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Dirección General </a:t>
            </a:r>
          </a:p>
        </p:txBody>
      </p:sp>
      <p:grpSp>
        <p:nvGrpSpPr>
          <p:cNvPr id="67" name="Grupo 66"/>
          <p:cNvGrpSpPr/>
          <p:nvPr/>
        </p:nvGrpSpPr>
        <p:grpSpPr>
          <a:xfrm>
            <a:off x="1935063" y="8270889"/>
            <a:ext cx="2170112" cy="523220"/>
            <a:chOff x="1268413" y="8101013"/>
            <a:chExt cx="2170112" cy="523220"/>
          </a:xfrm>
        </p:grpSpPr>
        <p:sp>
          <p:nvSpPr>
            <p:cNvPr id="70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7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07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00 Puesto de  base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Total: 8</a:t>
              </a:r>
            </a:p>
          </p:txBody>
        </p:sp>
        <p:sp>
          <p:nvSpPr>
            <p:cNvPr id="7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79" name="Text Box 71"/>
          <p:cNvSpPr txBox="1">
            <a:spLocks noChangeArrowheads="1"/>
          </p:cNvSpPr>
          <p:nvPr/>
        </p:nvSpPr>
        <p:spPr bwMode="auto">
          <a:xfrm>
            <a:off x="6350" y="755576"/>
            <a:ext cx="68381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sp>
        <p:nvSpPr>
          <p:cNvPr id="85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86" name="Rectangle 9"/>
          <p:cNvSpPr>
            <a:spLocks noChangeArrowheads="1"/>
          </p:cNvSpPr>
          <p:nvPr/>
        </p:nvSpPr>
        <p:spPr bwMode="auto">
          <a:xfrm>
            <a:off x="491512" y="550910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78" name="Rectángulo 77"/>
          <p:cNvSpPr/>
          <p:nvPr/>
        </p:nvSpPr>
        <p:spPr>
          <a:xfrm>
            <a:off x="406664" y="5639307"/>
            <a:ext cx="174071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Graciela Martínez Hernández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Secretaria  de Jefe de Departamento (A08002-05)</a:t>
            </a:r>
            <a:endParaRPr lang="es-ES_tradnl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87" name="391 Conector recto"/>
          <p:cNvCxnSpPr>
            <a:cxnSpLocks noChangeShapeType="1"/>
          </p:cNvCxnSpPr>
          <p:nvPr/>
        </p:nvCxnSpPr>
        <p:spPr bwMode="auto">
          <a:xfrm flipV="1">
            <a:off x="481127" y="4766317"/>
            <a:ext cx="1612070" cy="3171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8" name="Rectángulo 87"/>
          <p:cNvSpPr/>
          <p:nvPr/>
        </p:nvSpPr>
        <p:spPr>
          <a:xfrm>
            <a:off x="514303" y="5485679"/>
            <a:ext cx="157069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4" name="Text Box 148">
            <a:extLst>
              <a:ext uri="{FF2B5EF4-FFF2-40B4-BE49-F238E27FC236}">
                <a16:creationId xmlns:a16="http://schemas.microsoft.com/office/drawing/2014/main" xmlns="" id="{61794D0A-966B-4B1A-83AE-5F42405D6C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julio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2024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59" name="458 Conector recto"/>
          <p:cNvCxnSpPr>
            <a:cxnSpLocks noChangeShapeType="1"/>
          </p:cNvCxnSpPr>
          <p:nvPr/>
        </p:nvCxnSpPr>
        <p:spPr bwMode="auto">
          <a:xfrm flipV="1">
            <a:off x="2093197" y="5689504"/>
            <a:ext cx="144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2" name="Rectángulo 61"/>
          <p:cNvSpPr/>
          <p:nvPr/>
        </p:nvSpPr>
        <p:spPr>
          <a:xfrm>
            <a:off x="4850657" y="4699458"/>
            <a:ext cx="160616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68" name="391 Conector recto"/>
          <p:cNvCxnSpPr>
            <a:cxnSpLocks noChangeShapeType="1"/>
          </p:cNvCxnSpPr>
          <p:nvPr/>
        </p:nvCxnSpPr>
        <p:spPr bwMode="auto">
          <a:xfrm>
            <a:off x="4846681" y="4964809"/>
            <a:ext cx="1546862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5" name="391 Conector recto"/>
          <p:cNvCxnSpPr>
            <a:cxnSpLocks noChangeShapeType="1"/>
          </p:cNvCxnSpPr>
          <p:nvPr/>
        </p:nvCxnSpPr>
        <p:spPr bwMode="auto">
          <a:xfrm>
            <a:off x="4844015" y="5492944"/>
            <a:ext cx="1564436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0" name="391 Conector recto">
            <a:extLst>
              <a:ext uri="{FF2B5EF4-FFF2-40B4-BE49-F238E27FC236}">
                <a16:creationId xmlns:a16="http://schemas.microsoft.com/office/drawing/2014/main" xmlns="" id="{22E358E3-FB62-463E-97C8-3B3E2580685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846681" y="5219483"/>
            <a:ext cx="1553621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3" name="Rectángulo 82">
            <a:extLst>
              <a:ext uri="{FF2B5EF4-FFF2-40B4-BE49-F238E27FC236}">
                <a16:creationId xmlns:a16="http://schemas.microsoft.com/office/drawing/2014/main" xmlns="" id="{7EC2983E-80EB-4312-A3B7-0BAD3BDBF6EF}"/>
              </a:ext>
            </a:extLst>
          </p:cNvPr>
          <p:cNvSpPr/>
          <p:nvPr/>
        </p:nvSpPr>
        <p:spPr>
          <a:xfrm>
            <a:off x="4835367" y="4424231"/>
            <a:ext cx="162230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          Jefe de Materia  (JM-XXXI)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37C29E36-A4AD-1330-8703-71D45F4FAD2E}"/>
              </a:ext>
            </a:extLst>
          </p:cNvPr>
          <p:cNvSpPr txBox="1"/>
          <p:nvPr/>
        </p:nvSpPr>
        <p:spPr>
          <a:xfrm>
            <a:off x="488364" y="3976217"/>
            <a:ext cx="16259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Julio Israel  Torres Álvarez</a:t>
            </a:r>
          </a:p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7" name="Rectángulo 56">
            <a:extLst>
              <a:ext uri="{FF2B5EF4-FFF2-40B4-BE49-F238E27FC236}">
                <a16:creationId xmlns:a16="http://schemas.microsoft.com/office/drawing/2014/main" xmlns="" id="{A4CCEA0A-6FF8-4481-8B87-CDB765796CF8}"/>
              </a:ext>
            </a:extLst>
          </p:cNvPr>
          <p:cNvSpPr/>
          <p:nvPr/>
        </p:nvSpPr>
        <p:spPr>
          <a:xfrm>
            <a:off x="522937" y="4512773"/>
            <a:ext cx="15797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Víctor Manuel Álvarez Baena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</a:p>
        </p:txBody>
      </p:sp>
      <p:cxnSp>
        <p:nvCxnSpPr>
          <p:cNvPr id="20509" name="391 Conector recto"/>
          <p:cNvCxnSpPr>
            <a:cxnSpLocks noChangeShapeType="1"/>
          </p:cNvCxnSpPr>
          <p:nvPr/>
        </p:nvCxnSpPr>
        <p:spPr bwMode="auto">
          <a:xfrm flipV="1">
            <a:off x="514303" y="569354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8" name="391 Conector recto">
            <a:extLst>
              <a:ext uri="{FF2B5EF4-FFF2-40B4-BE49-F238E27FC236}">
                <a16:creationId xmlns:a16="http://schemas.microsoft.com/office/drawing/2014/main" xmlns="" id="{5DD3A68B-ADA8-48DC-BA39-D91314E2D329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81127" y="4529273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5" name="391 Conector recto">
            <a:extLst>
              <a:ext uri="{FF2B5EF4-FFF2-40B4-BE49-F238E27FC236}">
                <a16:creationId xmlns:a16="http://schemas.microsoft.com/office/drawing/2014/main" xmlns="" id="{34F4C2ED-8B44-4F52-87EE-5767C3D034B9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835367" y="6459176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56" name="Rectángulo 55">
            <a:extLst>
              <a:ext uri="{FF2B5EF4-FFF2-40B4-BE49-F238E27FC236}">
                <a16:creationId xmlns:a16="http://schemas.microsoft.com/office/drawing/2014/main" xmlns="" id="{501EE9EF-48C6-4945-BE78-3BA69A9C2EA8}"/>
              </a:ext>
            </a:extLst>
          </p:cNvPr>
          <p:cNvSpPr/>
          <p:nvPr/>
        </p:nvSpPr>
        <p:spPr>
          <a:xfrm>
            <a:off x="4817114" y="6464614"/>
            <a:ext cx="16241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Juan Alberto Delgado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(CF330253-09) </a:t>
            </a:r>
          </a:p>
        </p:txBody>
      </p:sp>
      <p:sp>
        <p:nvSpPr>
          <p:cNvPr id="60" name="Rectángulo 59">
            <a:extLst>
              <a:ext uri="{FF2B5EF4-FFF2-40B4-BE49-F238E27FC236}">
                <a16:creationId xmlns:a16="http://schemas.microsoft.com/office/drawing/2014/main" xmlns="" id="{F92CD8DE-BE76-4008-BDD9-30F2681A99CD}"/>
              </a:ext>
            </a:extLst>
          </p:cNvPr>
          <p:cNvSpPr/>
          <p:nvPr/>
        </p:nvSpPr>
        <p:spPr>
          <a:xfrm>
            <a:off x="476679" y="4823121"/>
            <a:ext cx="16580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Lourdes Gutiérrez Villarreal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</a:t>
            </a:r>
            <a:r>
              <a:rPr lang="es-ES_tradnl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(CF33116-14) </a:t>
            </a:r>
          </a:p>
        </p:txBody>
      </p:sp>
      <p:cxnSp>
        <p:nvCxnSpPr>
          <p:cNvPr id="63" name="391 Conector recto">
            <a:extLst>
              <a:ext uri="{FF2B5EF4-FFF2-40B4-BE49-F238E27FC236}">
                <a16:creationId xmlns:a16="http://schemas.microsoft.com/office/drawing/2014/main" xmlns="" id="{95893E37-E300-4944-B49F-86A9FC29A3C3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07534" y="509823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9405613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4" name="Conector recto 143"/>
          <p:cNvCxnSpPr/>
          <p:nvPr/>
        </p:nvCxnSpPr>
        <p:spPr>
          <a:xfrm>
            <a:off x="4817199" y="6587108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7" name="Rectangle 9"/>
          <p:cNvSpPr>
            <a:spLocks noChangeArrowheads="1"/>
          </p:cNvSpPr>
          <p:nvPr/>
        </p:nvSpPr>
        <p:spPr bwMode="auto">
          <a:xfrm>
            <a:off x="3434909" y="638531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cxnSp>
        <p:nvCxnSpPr>
          <p:cNvPr id="61" name="Conector recto 60"/>
          <p:cNvCxnSpPr/>
          <p:nvPr/>
        </p:nvCxnSpPr>
        <p:spPr>
          <a:xfrm>
            <a:off x="4818061" y="5603103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1" name="Rectangle 9"/>
          <p:cNvSpPr>
            <a:spLocks noChangeArrowheads="1"/>
          </p:cNvSpPr>
          <p:nvPr/>
        </p:nvSpPr>
        <p:spPr bwMode="auto">
          <a:xfrm>
            <a:off x="3438477" y="531367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31" name="Conector recto 130">
            <a:extLst>
              <a:ext uri="{FF2B5EF4-FFF2-40B4-BE49-F238E27FC236}">
                <a16:creationId xmlns:a16="http://schemas.microsoft.com/office/drawing/2014/main" xmlns="" id="{907B0FCC-EDAA-42E8-AD07-EB2BB2961384}"/>
              </a:ext>
            </a:extLst>
          </p:cNvPr>
          <p:cNvCxnSpPr/>
          <p:nvPr/>
        </p:nvCxnSpPr>
        <p:spPr>
          <a:xfrm>
            <a:off x="6515325" y="6101642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Conector recto 137"/>
          <p:cNvCxnSpPr/>
          <p:nvPr/>
        </p:nvCxnSpPr>
        <p:spPr>
          <a:xfrm>
            <a:off x="3076229" y="6744201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5" name="Rectangle 9">
            <a:extLst>
              <a:ext uri="{FF2B5EF4-FFF2-40B4-BE49-F238E27FC236}">
                <a16:creationId xmlns:a16="http://schemas.microsoft.com/office/drawing/2014/main" xmlns="" id="{03CBEB8E-B16D-468B-BD74-8B188A9A53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8433" y="6448060"/>
            <a:ext cx="1587600" cy="79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pic>
        <p:nvPicPr>
          <p:cNvPr id="114" name="Imagen 9">
            <a:extLst>
              <a:ext uri="{FF2B5EF4-FFF2-40B4-BE49-F238E27FC236}">
                <a16:creationId xmlns:a16="http://schemas.microsoft.com/office/drawing/2014/main" xmlns="" id="{54960F14-1517-47BF-9F9A-CB39F6AA76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5" name="Conector recto 134"/>
          <p:cNvCxnSpPr/>
          <p:nvPr/>
        </p:nvCxnSpPr>
        <p:spPr>
          <a:xfrm>
            <a:off x="3071947" y="5630829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Conector recto 135"/>
          <p:cNvCxnSpPr/>
          <p:nvPr/>
        </p:nvCxnSpPr>
        <p:spPr>
          <a:xfrm>
            <a:off x="3079206" y="5122055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0" name="Conector recto 99"/>
          <p:cNvCxnSpPr/>
          <p:nvPr/>
        </p:nvCxnSpPr>
        <p:spPr>
          <a:xfrm>
            <a:off x="1587226" y="3580406"/>
            <a:ext cx="19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Conector recto 125"/>
          <p:cNvCxnSpPr/>
          <p:nvPr/>
        </p:nvCxnSpPr>
        <p:spPr>
          <a:xfrm>
            <a:off x="4818672" y="6089546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1" name="Conector recto 100"/>
          <p:cNvCxnSpPr/>
          <p:nvPr/>
        </p:nvCxnSpPr>
        <p:spPr>
          <a:xfrm>
            <a:off x="6522668" y="5625802"/>
            <a:ext cx="31115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Conector recto 63"/>
          <p:cNvCxnSpPr/>
          <p:nvPr/>
        </p:nvCxnSpPr>
        <p:spPr>
          <a:xfrm>
            <a:off x="6451779" y="5470929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Conector recto 62"/>
          <p:cNvCxnSpPr/>
          <p:nvPr/>
        </p:nvCxnSpPr>
        <p:spPr>
          <a:xfrm>
            <a:off x="6515325" y="4978173"/>
            <a:ext cx="31115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Conector recto 59"/>
          <p:cNvCxnSpPr/>
          <p:nvPr/>
        </p:nvCxnSpPr>
        <p:spPr>
          <a:xfrm>
            <a:off x="4817199" y="5028005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Conector recto 39"/>
          <p:cNvCxnSpPr/>
          <p:nvPr/>
        </p:nvCxnSpPr>
        <p:spPr>
          <a:xfrm flipH="1">
            <a:off x="2484726" y="4530385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 flipH="1">
            <a:off x="4213993" y="4531288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Conector recto 37"/>
          <p:cNvCxnSpPr/>
          <p:nvPr/>
        </p:nvCxnSpPr>
        <p:spPr>
          <a:xfrm flipH="1">
            <a:off x="5956628" y="4532793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567295" y="1684840"/>
            <a:ext cx="0" cy="2844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3439236" y="476157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5172869" y="532042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1719792" y="4751006"/>
            <a:ext cx="1583428" cy="567119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51" name="Rectangle 9"/>
          <p:cNvSpPr>
            <a:spLocks noChangeArrowheads="1"/>
          </p:cNvSpPr>
          <p:nvPr/>
        </p:nvSpPr>
        <p:spPr bwMode="auto">
          <a:xfrm>
            <a:off x="72263" y="4738579"/>
            <a:ext cx="1589336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400000"/>
              </a:lnSpc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56" name="Line 35"/>
          <p:cNvSpPr>
            <a:spLocks noChangeShapeType="1"/>
          </p:cNvSpPr>
          <p:nvPr/>
        </p:nvSpPr>
        <p:spPr bwMode="auto">
          <a:xfrm>
            <a:off x="3444470" y="4911591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8" name="336 Conector recto"/>
          <p:cNvCxnSpPr>
            <a:cxnSpLocks noChangeShapeType="1"/>
          </p:cNvCxnSpPr>
          <p:nvPr/>
        </p:nvCxnSpPr>
        <p:spPr bwMode="auto">
          <a:xfrm flipH="1" flipV="1">
            <a:off x="838219" y="4536305"/>
            <a:ext cx="5112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2" name="Rectangle 9"/>
          <p:cNvSpPr>
            <a:spLocks noChangeArrowheads="1"/>
          </p:cNvSpPr>
          <p:nvPr/>
        </p:nvSpPr>
        <p:spPr bwMode="auto">
          <a:xfrm>
            <a:off x="5169278" y="474934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5080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39" name="Rectangle 9"/>
          <p:cNvSpPr>
            <a:spLocks noChangeArrowheads="1"/>
          </p:cNvSpPr>
          <p:nvPr/>
        </p:nvSpPr>
        <p:spPr bwMode="auto">
          <a:xfrm>
            <a:off x="2774341" y="38241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153" name="Conector recto 152"/>
          <p:cNvCxnSpPr/>
          <p:nvPr/>
        </p:nvCxnSpPr>
        <p:spPr>
          <a:xfrm flipH="1">
            <a:off x="833747" y="4535867"/>
            <a:ext cx="0" cy="21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5" name="Grupo 74"/>
          <p:cNvGrpSpPr/>
          <p:nvPr/>
        </p:nvGrpSpPr>
        <p:grpSpPr>
          <a:xfrm>
            <a:off x="1915895" y="8246855"/>
            <a:ext cx="2170112" cy="523220"/>
            <a:chOff x="1268413" y="8101013"/>
            <a:chExt cx="2170112" cy="523220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19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02 Puesto de  base.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>
                  <a:latin typeface="Literata" pitchFamily="2" charset="0"/>
                </a:rPr>
                <a:t>19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59" name="Conector recto 58"/>
          <p:cNvCxnSpPr>
            <a:cxnSpLocks/>
          </p:cNvCxnSpPr>
          <p:nvPr/>
        </p:nvCxnSpPr>
        <p:spPr>
          <a:xfrm flipH="1">
            <a:off x="5128349" y="5024204"/>
            <a:ext cx="1" cy="156116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Conector recto 61"/>
          <p:cNvCxnSpPr>
            <a:cxnSpLocks/>
          </p:cNvCxnSpPr>
          <p:nvPr/>
        </p:nvCxnSpPr>
        <p:spPr>
          <a:xfrm flipH="1">
            <a:off x="6826475" y="4969269"/>
            <a:ext cx="5434" cy="1120277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Rectángulo 8"/>
          <p:cNvSpPr/>
          <p:nvPr/>
        </p:nvSpPr>
        <p:spPr>
          <a:xfrm>
            <a:off x="2703900" y="3779110"/>
            <a:ext cx="18125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Recursos Financieros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2773655" y="4015450"/>
            <a:ext cx="15993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César Fernando  Pérez Moreno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 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54825" y="4758834"/>
            <a:ext cx="157828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Contabilidad General 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-30540" y="4940535"/>
            <a:ext cx="17768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dirty="0">
                <a:latin typeface="Literata" pitchFamily="2" charset="0"/>
                <a:cs typeface="Arial" panose="020B0604020202020204" pitchFamily="34" charset="0"/>
              </a:rPr>
              <a:t>Brenda Concepción Rúelas Saldaña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1719617" y="4717280"/>
            <a:ext cx="16181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Contabilidad de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y Planteles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3450897" y="4747797"/>
            <a:ext cx="158700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Encargado de Tesorería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3440274" y="4894275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Rosa María Briones Ramírez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Oficina </a:t>
            </a:r>
            <a:r>
              <a:rPr lang="es-ES" altLang="es-MX" sz="700" dirty="0">
                <a:latin typeface="Literata" pitchFamily="2" charset="0"/>
                <a:cs typeface="Arial" panose="020B0604020202020204" pitchFamily="34" charset="0"/>
              </a:rPr>
              <a:t>(CF34015-14)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5176468" y="5287241"/>
            <a:ext cx="158943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 en Ingresos  </a:t>
            </a:r>
          </a:p>
        </p:txBody>
      </p:sp>
      <p:sp>
        <p:nvSpPr>
          <p:cNvPr id="27" name="Rectángulo 26"/>
          <p:cNvSpPr/>
          <p:nvPr/>
        </p:nvSpPr>
        <p:spPr>
          <a:xfrm>
            <a:off x="5162381" y="4713633"/>
            <a:ext cx="161644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Ingresos</a:t>
            </a:r>
          </a:p>
        </p:txBody>
      </p:sp>
      <p:sp>
        <p:nvSpPr>
          <p:cNvPr id="28" name="Rectángulo 27"/>
          <p:cNvSpPr/>
          <p:nvPr/>
        </p:nvSpPr>
        <p:spPr>
          <a:xfrm>
            <a:off x="5180174" y="4908933"/>
            <a:ext cx="167147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Luz Ma. Urestí Esquivel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90" name="Rectangle 9"/>
          <p:cNvSpPr>
            <a:spLocks noChangeArrowheads="1"/>
          </p:cNvSpPr>
          <p:nvPr/>
        </p:nvSpPr>
        <p:spPr bwMode="auto">
          <a:xfrm>
            <a:off x="2766329" y="141941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Rectangle 9"/>
          <p:cNvSpPr>
            <a:spLocks noChangeArrowheads="1"/>
          </p:cNvSpPr>
          <p:nvPr/>
        </p:nvSpPr>
        <p:spPr bwMode="auto">
          <a:xfrm>
            <a:off x="2773655" y="200269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Rectangle 9"/>
          <p:cNvSpPr>
            <a:spLocks noChangeArrowheads="1"/>
          </p:cNvSpPr>
          <p:nvPr/>
        </p:nvSpPr>
        <p:spPr bwMode="auto">
          <a:xfrm>
            <a:off x="2773655" y="273986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95" name="Rectángulo 94"/>
          <p:cNvSpPr/>
          <p:nvPr/>
        </p:nvSpPr>
        <p:spPr>
          <a:xfrm>
            <a:off x="2789007" y="1529582"/>
            <a:ext cx="157224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6" name="Rectángulo 95"/>
          <p:cNvSpPr/>
          <p:nvPr/>
        </p:nvSpPr>
        <p:spPr>
          <a:xfrm>
            <a:off x="2741583" y="1985274"/>
            <a:ext cx="161001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</a:p>
        </p:txBody>
      </p:sp>
      <p:sp>
        <p:nvSpPr>
          <p:cNvPr id="97" name="Rectángulo 96"/>
          <p:cNvSpPr/>
          <p:nvPr/>
        </p:nvSpPr>
        <p:spPr>
          <a:xfrm>
            <a:off x="2755098" y="2169153"/>
            <a:ext cx="16189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</a:p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Director de Área  (DA-II)</a:t>
            </a:r>
          </a:p>
        </p:txBody>
      </p:sp>
      <p:sp>
        <p:nvSpPr>
          <p:cNvPr id="98" name="Rectángulo 97"/>
          <p:cNvSpPr/>
          <p:nvPr/>
        </p:nvSpPr>
        <p:spPr>
          <a:xfrm>
            <a:off x="2773655" y="2702684"/>
            <a:ext cx="162063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9" name="Rectángulo 98"/>
          <p:cNvSpPr/>
          <p:nvPr/>
        </p:nvSpPr>
        <p:spPr>
          <a:xfrm>
            <a:off x="2750398" y="2893944"/>
            <a:ext cx="16206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Baltazar Mendieta Quiroz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1730890" y="4979575"/>
            <a:ext cx="165622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700" dirty="0">
                <a:latin typeface="Literata" pitchFamily="2" charset="0"/>
              </a:rPr>
              <a:t>Ma. Eugenia Acosta Zamarripa</a:t>
            </a:r>
          </a:p>
          <a:p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35" name="Rectángulo 34"/>
          <p:cNvSpPr/>
          <p:nvPr/>
        </p:nvSpPr>
        <p:spPr>
          <a:xfrm>
            <a:off x="5148512" y="5481990"/>
            <a:ext cx="164480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Francisca Leticia Almazán Loredo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cxnSp>
        <p:nvCxnSpPr>
          <p:cNvPr id="102" name="Conector recto 101"/>
          <p:cNvCxnSpPr/>
          <p:nvPr/>
        </p:nvCxnSpPr>
        <p:spPr>
          <a:xfrm>
            <a:off x="1480387" y="2649010"/>
            <a:ext cx="370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3" name="Rectangle 9"/>
          <p:cNvSpPr>
            <a:spLocks noChangeArrowheads="1"/>
          </p:cNvSpPr>
          <p:nvPr/>
        </p:nvSpPr>
        <p:spPr bwMode="auto">
          <a:xfrm>
            <a:off x="74545" y="242862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5184329" y="2423321"/>
            <a:ext cx="1508400" cy="61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06" name="Line 35"/>
          <p:cNvSpPr>
            <a:spLocks noChangeShapeType="1"/>
          </p:cNvSpPr>
          <p:nvPr/>
        </p:nvSpPr>
        <p:spPr bwMode="auto">
          <a:xfrm>
            <a:off x="81969" y="2551996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Rectángulo 107"/>
          <p:cNvSpPr/>
          <p:nvPr/>
        </p:nvSpPr>
        <p:spPr>
          <a:xfrm>
            <a:off x="5195256" y="2387120"/>
            <a:ext cx="14974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09" name="Rectángulo 108"/>
          <p:cNvSpPr/>
          <p:nvPr/>
        </p:nvSpPr>
        <p:spPr>
          <a:xfrm>
            <a:off x="5097971" y="2523651"/>
            <a:ext cx="16744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Ma. Guadalupe Santos Hernández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10" name="Rectángulo 109"/>
          <p:cNvSpPr/>
          <p:nvPr/>
        </p:nvSpPr>
        <p:spPr>
          <a:xfrm>
            <a:off x="81969" y="2391477"/>
            <a:ext cx="15950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Chofer</a:t>
            </a:r>
          </a:p>
        </p:txBody>
      </p:sp>
      <p:sp>
        <p:nvSpPr>
          <p:cNvPr id="111" name="Rectángulo 110"/>
          <p:cNvSpPr/>
          <p:nvPr/>
        </p:nvSpPr>
        <p:spPr>
          <a:xfrm>
            <a:off x="81969" y="2552366"/>
            <a:ext cx="160145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Pablo Martínez Delgado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Intendente (S13008-04)</a:t>
            </a:r>
          </a:p>
        </p:txBody>
      </p:sp>
      <p:sp>
        <p:nvSpPr>
          <p:cNvPr id="116" name="Rectangle 9"/>
          <p:cNvSpPr>
            <a:spLocks noChangeArrowheads="1"/>
          </p:cNvSpPr>
          <p:nvPr/>
        </p:nvSpPr>
        <p:spPr bwMode="auto">
          <a:xfrm>
            <a:off x="1722433" y="5388748"/>
            <a:ext cx="1584859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18" name="Rectángulo 117"/>
          <p:cNvSpPr/>
          <p:nvPr/>
        </p:nvSpPr>
        <p:spPr>
          <a:xfrm>
            <a:off x="1714501" y="5364380"/>
            <a:ext cx="16855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en Contabilidad de Dirección General y Planteles   </a:t>
            </a:r>
          </a:p>
        </p:txBody>
      </p:sp>
      <p:sp>
        <p:nvSpPr>
          <p:cNvPr id="122" name="Rectángulo 121"/>
          <p:cNvSpPr/>
          <p:nvPr/>
        </p:nvSpPr>
        <p:spPr>
          <a:xfrm>
            <a:off x="3426220" y="5282205"/>
            <a:ext cx="16025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en  Tesorería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4" name="Rectángulo 33"/>
          <p:cNvSpPr/>
          <p:nvPr/>
        </p:nvSpPr>
        <p:spPr>
          <a:xfrm>
            <a:off x="3371899" y="5453333"/>
            <a:ext cx="168772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Jaime Patiño Frías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123" name="Text Box 71"/>
          <p:cNvSpPr txBox="1">
            <a:spLocks noChangeArrowheads="1"/>
          </p:cNvSpPr>
          <p:nvPr/>
        </p:nvSpPr>
        <p:spPr bwMode="auto">
          <a:xfrm>
            <a:off x="49507" y="760898"/>
            <a:ext cx="67769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25" name="Rectángulo 24"/>
          <p:cNvSpPr/>
          <p:nvPr/>
        </p:nvSpPr>
        <p:spPr>
          <a:xfrm>
            <a:off x="1722433" y="5577200"/>
            <a:ext cx="166032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Liliana Gámez Elías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cxnSp>
        <p:nvCxnSpPr>
          <p:cNvPr id="142" name="Conector recto 141"/>
          <p:cNvCxnSpPr/>
          <p:nvPr/>
        </p:nvCxnSpPr>
        <p:spPr>
          <a:xfrm flipH="1">
            <a:off x="3388196" y="5121517"/>
            <a:ext cx="0" cy="162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3" name="Rectangle 9"/>
          <p:cNvSpPr>
            <a:spLocks noChangeArrowheads="1"/>
          </p:cNvSpPr>
          <p:nvPr/>
        </p:nvSpPr>
        <p:spPr bwMode="auto">
          <a:xfrm>
            <a:off x="62909" y="3370963"/>
            <a:ext cx="15084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45" name="Rectángulo 144"/>
          <p:cNvSpPr/>
          <p:nvPr/>
        </p:nvSpPr>
        <p:spPr>
          <a:xfrm>
            <a:off x="9647" y="3378243"/>
            <a:ext cx="165249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Enlace en oficina Zona Huasteca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46" name="Rectángulo 145"/>
          <p:cNvSpPr/>
          <p:nvPr/>
        </p:nvSpPr>
        <p:spPr>
          <a:xfrm>
            <a:off x="-5379" y="3556993"/>
            <a:ext cx="16597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Clarisa Rolon Guerrero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19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29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141" name="Rectángulo 140"/>
          <p:cNvSpPr/>
          <p:nvPr/>
        </p:nvSpPr>
        <p:spPr>
          <a:xfrm>
            <a:off x="1726111" y="6650595"/>
            <a:ext cx="161104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Ana Laura Medina Silva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Oficina (15-0) </a:t>
            </a:r>
          </a:p>
        </p:txBody>
      </p:sp>
      <p:sp>
        <p:nvSpPr>
          <p:cNvPr id="137" name="Rectángulo 136"/>
          <p:cNvSpPr/>
          <p:nvPr/>
        </p:nvSpPr>
        <p:spPr>
          <a:xfrm>
            <a:off x="1726928" y="6410841"/>
            <a:ext cx="16785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 en Contabilidad en  oficina Zona Huasteca  </a:t>
            </a:r>
          </a:p>
        </p:txBody>
      </p:sp>
      <p:sp>
        <p:nvSpPr>
          <p:cNvPr id="140" name="Rectangle 9"/>
          <p:cNvSpPr>
            <a:spLocks noChangeArrowheads="1"/>
          </p:cNvSpPr>
          <p:nvPr/>
        </p:nvSpPr>
        <p:spPr bwMode="auto">
          <a:xfrm>
            <a:off x="3436153" y="584148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3428265" y="5952210"/>
            <a:ext cx="16653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600" dirty="0">
                <a:latin typeface="Literata" pitchFamily="2" charset="0"/>
                <a:cs typeface="Arial" panose="020B0604020202020204" pitchFamily="34" charset="0"/>
              </a:rPr>
              <a:t>Ma. Teresa de las Angustias Moreno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600" dirty="0">
                <a:latin typeface="Literata" pitchFamily="2" charset="0"/>
                <a:cs typeface="Arial" panose="020B0604020202020204" pitchFamily="34" charset="0"/>
              </a:rPr>
              <a:t> Órnelas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600" dirty="0">
                <a:latin typeface="Literata" pitchFamily="2" charset="0"/>
                <a:cs typeface="Arial" panose="020B0604020202020204" pitchFamily="34" charset="0"/>
              </a:rPr>
              <a:t>Secretaria Director de Área (CF34006-10)</a:t>
            </a:r>
            <a:endParaRPr lang="es-MX" sz="600" dirty="0">
              <a:latin typeface="Literata" pitchFamily="2" charset="0"/>
            </a:endParaRPr>
          </a:p>
        </p:txBody>
      </p:sp>
      <p:sp>
        <p:nvSpPr>
          <p:cNvPr id="147" name="Rectángulo 146"/>
          <p:cNvSpPr/>
          <p:nvPr/>
        </p:nvSpPr>
        <p:spPr>
          <a:xfrm>
            <a:off x="3435507" y="5817914"/>
            <a:ext cx="158399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Secretaria en Tesorería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48" name="Conector recto 147"/>
          <p:cNvCxnSpPr/>
          <p:nvPr/>
        </p:nvCxnSpPr>
        <p:spPr>
          <a:xfrm>
            <a:off x="3081447" y="6150590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9" name="Rectangle 9"/>
          <p:cNvSpPr>
            <a:spLocks noChangeArrowheads="1"/>
          </p:cNvSpPr>
          <p:nvPr/>
        </p:nvSpPr>
        <p:spPr bwMode="auto">
          <a:xfrm>
            <a:off x="1728433" y="591701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30" name="Rectángulo 29"/>
          <p:cNvSpPr/>
          <p:nvPr/>
        </p:nvSpPr>
        <p:spPr>
          <a:xfrm>
            <a:off x="1732365" y="6104792"/>
            <a:ext cx="163428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700" dirty="0">
                <a:latin typeface="Literata" pitchFamily="2" charset="0"/>
              </a:rPr>
              <a:t>         Mayra Guadalupe Boix Torres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Analista Técnico (T03002-10) </a:t>
            </a:r>
          </a:p>
        </p:txBody>
      </p:sp>
      <p:sp>
        <p:nvSpPr>
          <p:cNvPr id="4" name="Rectángulo 3"/>
          <p:cNvSpPr/>
          <p:nvPr/>
        </p:nvSpPr>
        <p:spPr>
          <a:xfrm rot="10800000" flipV="1">
            <a:off x="1742369" y="5869465"/>
            <a:ext cx="15779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Asistencia  en Contabilidad de Dirección General y Planteles   </a:t>
            </a:r>
          </a:p>
        </p:txBody>
      </p:sp>
      <p:sp>
        <p:nvSpPr>
          <p:cNvPr id="130" name="Rectangle 9"/>
          <p:cNvSpPr>
            <a:spLocks noChangeArrowheads="1"/>
          </p:cNvSpPr>
          <p:nvPr/>
        </p:nvSpPr>
        <p:spPr bwMode="auto">
          <a:xfrm>
            <a:off x="5176802" y="587314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5184329" y="5850487"/>
            <a:ext cx="161643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Secretaria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5117304" y="5980202"/>
            <a:ext cx="174874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Sandra Iris  López Muñiz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Secretaria de Jefe de Departamento (A08002-05)</a:t>
            </a:r>
          </a:p>
        </p:txBody>
      </p:sp>
      <p:cxnSp>
        <p:nvCxnSpPr>
          <p:cNvPr id="152" name="259 Conector recto">
            <a:extLst>
              <a:ext uri="{FF2B5EF4-FFF2-40B4-BE49-F238E27FC236}">
                <a16:creationId xmlns:a16="http://schemas.microsoft.com/office/drawing/2014/main" xmlns="" id="{70A2B784-EA89-4675-9C24-6CB3D47792F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507" y="492791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:a16="http://schemas.microsoft.com/office/drawing/2014/main" xmlns="" id="{87EC7658-9756-4954-AD2F-1EFB8EB447B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36304" y="497817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7" name="259 Conector recto">
            <a:extLst>
              <a:ext uri="{FF2B5EF4-FFF2-40B4-BE49-F238E27FC236}">
                <a16:creationId xmlns:a16="http://schemas.microsoft.com/office/drawing/2014/main" xmlns="" id="{B6024F47-3551-4A10-BA08-471D1AB1296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55166" y="561802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8" name="259 Conector recto">
            <a:extLst>
              <a:ext uri="{FF2B5EF4-FFF2-40B4-BE49-F238E27FC236}">
                <a16:creationId xmlns:a16="http://schemas.microsoft.com/office/drawing/2014/main" xmlns="" id="{E9984CA2-C1D7-4765-BA9E-9C3D6807C20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40579" y="61406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9" name="259 Conector recto">
            <a:extLst>
              <a:ext uri="{FF2B5EF4-FFF2-40B4-BE49-F238E27FC236}">
                <a16:creationId xmlns:a16="http://schemas.microsoft.com/office/drawing/2014/main" xmlns="" id="{F7B556D8-7393-4B9D-ADA5-6826054E1EF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55166" y="668139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1" name="259 Conector recto">
            <a:extLst>
              <a:ext uri="{FF2B5EF4-FFF2-40B4-BE49-F238E27FC236}">
                <a16:creationId xmlns:a16="http://schemas.microsoft.com/office/drawing/2014/main" xmlns="" id="{6B47D085-0C97-47B2-9A5A-74D5F6BC23A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44470" y="59802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6" name="259 Conector recto">
            <a:extLst>
              <a:ext uri="{FF2B5EF4-FFF2-40B4-BE49-F238E27FC236}">
                <a16:creationId xmlns:a16="http://schemas.microsoft.com/office/drawing/2014/main" xmlns="" id="{44163C78-B829-47D7-AFD8-5BEF2CFD95B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-1818" y="356509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7" name="259 Conector recto">
            <a:extLst>
              <a:ext uri="{FF2B5EF4-FFF2-40B4-BE49-F238E27FC236}">
                <a16:creationId xmlns:a16="http://schemas.microsoft.com/office/drawing/2014/main" xmlns="" id="{75DCB9BB-433C-4669-9124-12539A59C58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867948" y="2165867"/>
            <a:ext cx="1384143" cy="7942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3" name="259 Conector recto">
            <a:extLst>
              <a:ext uri="{FF2B5EF4-FFF2-40B4-BE49-F238E27FC236}">
                <a16:creationId xmlns:a16="http://schemas.microsoft.com/office/drawing/2014/main" xmlns="" id="{6C0A5905-B26F-4405-AE73-37D10C2EF53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37991" y="547092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8" name="259 Conector recto">
            <a:extLst>
              <a:ext uri="{FF2B5EF4-FFF2-40B4-BE49-F238E27FC236}">
                <a16:creationId xmlns:a16="http://schemas.microsoft.com/office/drawing/2014/main" xmlns="" id="{F025E944-6B3B-4B2A-A7FF-3666DE64598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84329" y="2558203"/>
            <a:ext cx="15084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9" name="259 Conector recto">
            <a:extLst>
              <a:ext uri="{FF2B5EF4-FFF2-40B4-BE49-F238E27FC236}">
                <a16:creationId xmlns:a16="http://schemas.microsoft.com/office/drawing/2014/main" xmlns="" id="{1B152BE9-0A31-4CD9-AB2A-CC935AD3762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77255" y="288228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0" name="259 Conector recto">
            <a:extLst>
              <a:ext uri="{FF2B5EF4-FFF2-40B4-BE49-F238E27FC236}">
                <a16:creationId xmlns:a16="http://schemas.microsoft.com/office/drawing/2014/main" xmlns="" id="{8E617FDF-2931-48C8-908E-17AE7D8B016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89007" y="404405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1" name="259 Conector recto">
            <a:extLst>
              <a:ext uri="{FF2B5EF4-FFF2-40B4-BE49-F238E27FC236}">
                <a16:creationId xmlns:a16="http://schemas.microsoft.com/office/drawing/2014/main" xmlns="" id="{A47EE52C-FCB6-4224-8906-F23E7B76352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79775" y="492285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2" name="259 Conector recto">
            <a:extLst>
              <a:ext uri="{FF2B5EF4-FFF2-40B4-BE49-F238E27FC236}">
                <a16:creationId xmlns:a16="http://schemas.microsoft.com/office/drawing/2014/main" xmlns="" id="{3B6539D9-FCC2-46D6-ACAD-E89629D71E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88387" y="544831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3" name="259 Conector recto">
            <a:extLst>
              <a:ext uri="{FF2B5EF4-FFF2-40B4-BE49-F238E27FC236}">
                <a16:creationId xmlns:a16="http://schemas.microsoft.com/office/drawing/2014/main" xmlns="" id="{44078144-B4B4-4982-8953-57AF1E27F6A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99679" y="602335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8" name="Text Box 148">
            <a:extLst>
              <a:ext uri="{FF2B5EF4-FFF2-40B4-BE49-F238E27FC236}">
                <a16:creationId xmlns:a16="http://schemas.microsoft.com/office/drawing/2014/main" xmlns="" id="{683B6742-4D68-49FC-A8AE-0D4577F464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julio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2024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3446830" y="6554550"/>
            <a:ext cx="15757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Mónica Alister Castañón Guel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Taquimecanógrafa (A08004-04)</a:t>
            </a:r>
          </a:p>
        </p:txBody>
      </p:sp>
      <p:sp>
        <p:nvSpPr>
          <p:cNvPr id="120" name="CuadroTexto 119"/>
          <p:cNvSpPr txBox="1"/>
          <p:nvPr/>
        </p:nvSpPr>
        <p:spPr>
          <a:xfrm>
            <a:off x="3431990" y="6389027"/>
            <a:ext cx="161643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Taquimecanógrafa</a:t>
            </a:r>
          </a:p>
        </p:txBody>
      </p:sp>
      <p:sp>
        <p:nvSpPr>
          <p:cNvPr id="124" name="Line 35"/>
          <p:cNvSpPr>
            <a:spLocks noChangeShapeType="1"/>
          </p:cNvSpPr>
          <p:nvPr/>
        </p:nvSpPr>
        <p:spPr bwMode="auto">
          <a:xfrm>
            <a:off x="3434909" y="6554826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7" name="259 Conector recto">
            <a:extLst>
              <a:ext uri="{FF2B5EF4-FFF2-40B4-BE49-F238E27FC236}">
                <a16:creationId xmlns:a16="http://schemas.microsoft.com/office/drawing/2014/main" xmlns="" id="{F7B556D8-7393-4B9D-ADA5-6826054E1EF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36670" y="693053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34" name="Rectángulo 133"/>
          <p:cNvSpPr/>
          <p:nvPr/>
        </p:nvSpPr>
        <p:spPr>
          <a:xfrm>
            <a:off x="1699620" y="6937764"/>
            <a:ext cx="161104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Norma Edith Rivera Salazar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Oficina (15-0) </a:t>
            </a:r>
          </a:p>
        </p:txBody>
      </p:sp>
      <p:sp>
        <p:nvSpPr>
          <p:cNvPr id="133" name="193 Rectángulo">
            <a:extLst>
              <a:ext uri="{FF2B5EF4-FFF2-40B4-BE49-F238E27FC236}">
                <a16:creationId xmlns:a16="http://schemas.microsoft.com/office/drawing/2014/main" xmlns="" id="{F8709F4A-49DA-4575-A092-F9C46C0212D2}"/>
              </a:ext>
            </a:extLst>
          </p:cNvPr>
          <p:cNvSpPr/>
          <p:nvPr/>
        </p:nvSpPr>
        <p:spPr>
          <a:xfrm>
            <a:off x="4708392" y="351757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43" name="259 Conector recto">
            <a:extLst>
              <a:ext uri="{FF2B5EF4-FFF2-40B4-BE49-F238E27FC236}">
                <a16:creationId xmlns:a16="http://schemas.microsoft.com/office/drawing/2014/main" xmlns="" id="{A8089F8E-89DC-4B5B-A9B0-F42378C43DF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710192" y="370131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50" name="CuadroTexto 149">
            <a:extLst>
              <a:ext uri="{FF2B5EF4-FFF2-40B4-BE49-F238E27FC236}">
                <a16:creationId xmlns:a16="http://schemas.microsoft.com/office/drawing/2014/main" xmlns="" id="{B4991892-4487-49F0-A8CE-62932DF694AC}"/>
              </a:ext>
            </a:extLst>
          </p:cNvPr>
          <p:cNvSpPr txBox="1"/>
          <p:nvPr/>
        </p:nvSpPr>
        <p:spPr>
          <a:xfrm>
            <a:off x="4593833" y="3495538"/>
            <a:ext cx="183439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Apoyo en Dirección Administrativa</a:t>
            </a:r>
          </a:p>
        </p:txBody>
      </p:sp>
      <p:cxnSp>
        <p:nvCxnSpPr>
          <p:cNvPr id="151" name="Conector recto 150">
            <a:extLst>
              <a:ext uri="{FF2B5EF4-FFF2-40B4-BE49-F238E27FC236}">
                <a16:creationId xmlns:a16="http://schemas.microsoft.com/office/drawing/2014/main" xmlns="" id="{4E94F173-6AC5-4695-BF15-38C29A6320D0}"/>
              </a:ext>
            </a:extLst>
          </p:cNvPr>
          <p:cNvCxnSpPr>
            <a:cxnSpLocks/>
          </p:cNvCxnSpPr>
          <p:nvPr/>
        </p:nvCxnSpPr>
        <p:spPr>
          <a:xfrm>
            <a:off x="3567226" y="3703660"/>
            <a:ext cx="113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5" name="Rectángulo 114">
            <a:extLst>
              <a:ext uri="{FF2B5EF4-FFF2-40B4-BE49-F238E27FC236}">
                <a16:creationId xmlns:a16="http://schemas.microsoft.com/office/drawing/2014/main" xmlns="" id="{ADBA311B-78E6-4061-8F7C-103420E2F58E}"/>
              </a:ext>
            </a:extLst>
          </p:cNvPr>
          <p:cNvSpPr/>
          <p:nvPr/>
        </p:nvSpPr>
        <p:spPr>
          <a:xfrm>
            <a:off x="4587247" y="3651573"/>
            <a:ext cx="181259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Juan Antonio Saucedo Roque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Secretaria(o) de Jefe de Depto. (A08002-05)</a:t>
            </a:r>
          </a:p>
        </p:txBody>
      </p:sp>
      <p:cxnSp>
        <p:nvCxnSpPr>
          <p:cNvPr id="155" name="259 Conector recto">
            <a:extLst>
              <a:ext uri="{FF2B5EF4-FFF2-40B4-BE49-F238E27FC236}">
                <a16:creationId xmlns:a16="http://schemas.microsoft.com/office/drawing/2014/main" xmlns="" id="{F7BA43E2-9008-49C0-B125-EFF774F2F0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80979" y="2798308"/>
            <a:ext cx="15084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3" name="Rectángulo 2">
            <a:extLst>
              <a:ext uri="{FF2B5EF4-FFF2-40B4-BE49-F238E27FC236}">
                <a16:creationId xmlns:a16="http://schemas.microsoft.com/office/drawing/2014/main" xmlns="" id="{FA2F1170-5B8E-4F04-B6BC-6CD25BB46F3F}"/>
              </a:ext>
            </a:extLst>
          </p:cNvPr>
          <p:cNvSpPr/>
          <p:nvPr/>
        </p:nvSpPr>
        <p:spPr>
          <a:xfrm>
            <a:off x="5190289" y="2778749"/>
            <a:ext cx="16157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Hayde Lugo Rivera                 Auxiliar de Responsable</a:t>
            </a:r>
          </a:p>
        </p:txBody>
      </p:sp>
    </p:spTree>
    <p:extLst>
      <p:ext uri="{BB962C8B-B14F-4D97-AF65-F5344CB8AC3E}">
        <p14:creationId xmlns:p14="http://schemas.microsoft.com/office/powerpoint/2010/main" val="42306372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Conector recto 27">
            <a:extLst>
              <a:ext uri="{FF2B5EF4-FFF2-40B4-BE49-F238E27FC236}">
                <a16:creationId xmlns:a16="http://schemas.microsoft.com/office/drawing/2014/main" xmlns="" id="{B9197507-F301-5EA7-4EC8-02D56B8139DE}"/>
              </a:ext>
            </a:extLst>
          </p:cNvPr>
          <p:cNvCxnSpPr/>
          <p:nvPr/>
        </p:nvCxnSpPr>
        <p:spPr>
          <a:xfrm flipV="1">
            <a:off x="6670393" y="7527243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Conector recto 119"/>
          <p:cNvCxnSpPr/>
          <p:nvPr/>
        </p:nvCxnSpPr>
        <p:spPr>
          <a:xfrm flipV="1">
            <a:off x="3192815" y="6947448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1" name="Rectangle 9"/>
          <p:cNvSpPr>
            <a:spLocks noChangeArrowheads="1"/>
          </p:cNvSpPr>
          <p:nvPr/>
        </p:nvSpPr>
        <p:spPr bwMode="auto">
          <a:xfrm>
            <a:off x="1646019" y="677678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pic>
        <p:nvPicPr>
          <p:cNvPr id="121" name="Imagen 9">
            <a:extLst>
              <a:ext uri="{FF2B5EF4-FFF2-40B4-BE49-F238E27FC236}">
                <a16:creationId xmlns:a16="http://schemas.microsoft.com/office/drawing/2014/main" xmlns="" id="{415AD025-C00D-4C3B-86FD-AB01E120E5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9" name="Conector recto 108"/>
          <p:cNvCxnSpPr/>
          <p:nvPr/>
        </p:nvCxnSpPr>
        <p:spPr>
          <a:xfrm flipV="1">
            <a:off x="3193472" y="5930526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6" name="Rectangle 9"/>
          <p:cNvSpPr>
            <a:spLocks noChangeArrowheads="1"/>
          </p:cNvSpPr>
          <p:nvPr/>
        </p:nvSpPr>
        <p:spPr bwMode="auto">
          <a:xfrm>
            <a:off x="1649389" y="5493670"/>
            <a:ext cx="1587600" cy="1143411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34" name="Rectangle 9"/>
          <p:cNvSpPr>
            <a:spLocks noChangeArrowheads="1"/>
          </p:cNvSpPr>
          <p:nvPr/>
        </p:nvSpPr>
        <p:spPr bwMode="auto">
          <a:xfrm>
            <a:off x="5127319" y="737999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92" name="Conector recto 91"/>
          <p:cNvCxnSpPr/>
          <p:nvPr/>
        </p:nvCxnSpPr>
        <p:spPr>
          <a:xfrm flipV="1">
            <a:off x="4923793" y="6252981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1" name="Conector recto 90"/>
          <p:cNvCxnSpPr/>
          <p:nvPr/>
        </p:nvCxnSpPr>
        <p:spPr>
          <a:xfrm flipV="1">
            <a:off x="4935780" y="5172647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Conector recto 66"/>
          <p:cNvCxnSpPr/>
          <p:nvPr/>
        </p:nvCxnSpPr>
        <p:spPr>
          <a:xfrm flipV="1">
            <a:off x="6669463" y="6637082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Conector recto 67"/>
          <p:cNvCxnSpPr/>
          <p:nvPr/>
        </p:nvCxnSpPr>
        <p:spPr>
          <a:xfrm flipV="1">
            <a:off x="6663636" y="5252075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Conector recto 62"/>
          <p:cNvCxnSpPr/>
          <p:nvPr/>
        </p:nvCxnSpPr>
        <p:spPr>
          <a:xfrm flipV="1">
            <a:off x="4929552" y="5712226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Conector recto 107"/>
          <p:cNvCxnSpPr/>
          <p:nvPr/>
        </p:nvCxnSpPr>
        <p:spPr>
          <a:xfrm flipV="1">
            <a:off x="3192815" y="5203300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Conector recto 5"/>
          <p:cNvCxnSpPr/>
          <p:nvPr/>
        </p:nvCxnSpPr>
        <p:spPr>
          <a:xfrm>
            <a:off x="2423674" y="4707315"/>
            <a:ext cx="0" cy="324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7" name="Conector recto 116"/>
          <p:cNvCxnSpPr>
            <a:cxnSpLocks/>
          </p:cNvCxnSpPr>
          <p:nvPr/>
        </p:nvCxnSpPr>
        <p:spPr>
          <a:xfrm flipH="1">
            <a:off x="676275" y="4702908"/>
            <a:ext cx="13255" cy="106977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578" name="336 Conector recto"/>
          <p:cNvCxnSpPr>
            <a:cxnSpLocks noChangeShapeType="1"/>
          </p:cNvCxnSpPr>
          <p:nvPr/>
        </p:nvCxnSpPr>
        <p:spPr bwMode="auto">
          <a:xfrm>
            <a:off x="3426364" y="1647155"/>
            <a:ext cx="0" cy="3060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Rectangle 9"/>
          <p:cNvSpPr>
            <a:spLocks noChangeArrowheads="1"/>
          </p:cNvSpPr>
          <p:nvPr/>
        </p:nvSpPr>
        <p:spPr bwMode="auto">
          <a:xfrm>
            <a:off x="2644656" y="13805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0" name="Conector recto 59"/>
          <p:cNvCxnSpPr>
            <a:cxnSpLocks/>
          </p:cNvCxnSpPr>
          <p:nvPr/>
        </p:nvCxnSpPr>
        <p:spPr>
          <a:xfrm>
            <a:off x="4193045" y="4702908"/>
            <a:ext cx="0" cy="26520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Conector recto 60"/>
          <p:cNvCxnSpPr/>
          <p:nvPr/>
        </p:nvCxnSpPr>
        <p:spPr>
          <a:xfrm>
            <a:off x="6017624" y="4702908"/>
            <a:ext cx="0" cy="324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7" name="Rectangle 9"/>
          <p:cNvSpPr>
            <a:spLocks noChangeArrowheads="1"/>
          </p:cNvSpPr>
          <p:nvPr/>
        </p:nvSpPr>
        <p:spPr bwMode="auto">
          <a:xfrm>
            <a:off x="2639246" y="193962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Rectangle 9"/>
          <p:cNvSpPr>
            <a:spLocks noChangeArrowheads="1"/>
          </p:cNvSpPr>
          <p:nvPr/>
        </p:nvSpPr>
        <p:spPr bwMode="auto">
          <a:xfrm>
            <a:off x="2640384" y="249669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70" name="Rectangle 9"/>
          <p:cNvSpPr>
            <a:spLocks noChangeArrowheads="1"/>
          </p:cNvSpPr>
          <p:nvPr/>
        </p:nvSpPr>
        <p:spPr bwMode="auto">
          <a:xfrm>
            <a:off x="2650189" y="307546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76" name="Rectangle 9"/>
          <p:cNvSpPr>
            <a:spLocks noChangeArrowheads="1"/>
          </p:cNvSpPr>
          <p:nvPr/>
        </p:nvSpPr>
        <p:spPr bwMode="auto">
          <a:xfrm>
            <a:off x="5123170" y="4972678"/>
            <a:ext cx="1527431" cy="1091472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180" name="Rectangle 9"/>
          <p:cNvSpPr>
            <a:spLocks noChangeArrowheads="1"/>
          </p:cNvSpPr>
          <p:nvPr/>
        </p:nvSpPr>
        <p:spPr bwMode="auto">
          <a:xfrm>
            <a:off x="3395344" y="49688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9" name="Rectangle 9"/>
          <p:cNvSpPr>
            <a:spLocks noChangeArrowheads="1"/>
          </p:cNvSpPr>
          <p:nvPr/>
        </p:nvSpPr>
        <p:spPr bwMode="auto">
          <a:xfrm>
            <a:off x="5113827" y="6159244"/>
            <a:ext cx="1587600" cy="11448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54" name="Rectangle 9"/>
          <p:cNvSpPr>
            <a:spLocks noChangeArrowheads="1"/>
          </p:cNvSpPr>
          <p:nvPr/>
        </p:nvSpPr>
        <p:spPr bwMode="auto">
          <a:xfrm>
            <a:off x="4865747" y="382492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 </a:t>
            </a:r>
          </a:p>
        </p:txBody>
      </p:sp>
      <p:sp>
        <p:nvSpPr>
          <p:cNvPr id="255" name="Line 35"/>
          <p:cNvSpPr>
            <a:spLocks noChangeShapeType="1"/>
          </p:cNvSpPr>
          <p:nvPr/>
        </p:nvSpPr>
        <p:spPr bwMode="auto">
          <a:xfrm>
            <a:off x="4874322" y="4042538"/>
            <a:ext cx="15480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6" name="Rectangle 9"/>
          <p:cNvSpPr>
            <a:spLocks noChangeArrowheads="1"/>
          </p:cNvSpPr>
          <p:nvPr/>
        </p:nvSpPr>
        <p:spPr bwMode="auto">
          <a:xfrm>
            <a:off x="3406433" y="549803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1650857" y="4939257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1656723" y="4939209"/>
            <a:ext cx="157778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Nombramientos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5024256" y="6633877"/>
            <a:ext cx="186681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María Verónica Vázquez  Alvarado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Secretaria de  Director de Área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(CF34006-10) </a:t>
            </a:r>
          </a:p>
        </p:txBody>
      </p:sp>
      <p:cxnSp>
        <p:nvCxnSpPr>
          <p:cNvPr id="105" name="Conector recto 104"/>
          <p:cNvCxnSpPr>
            <a:cxnSpLocks/>
          </p:cNvCxnSpPr>
          <p:nvPr/>
        </p:nvCxnSpPr>
        <p:spPr>
          <a:xfrm>
            <a:off x="3330880" y="5203300"/>
            <a:ext cx="6777" cy="17441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CuadroTexto 25"/>
          <p:cNvSpPr txBox="1"/>
          <p:nvPr/>
        </p:nvSpPr>
        <p:spPr>
          <a:xfrm>
            <a:off x="2660952" y="3217692"/>
            <a:ext cx="15947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Elizabeth Acuña Pérez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</a:t>
            </a:r>
            <a:r>
              <a:rPr lang="es-MX" altLang="es-MX" sz="700" dirty="0">
                <a:cs typeface="Arial" panose="020B0604020202020204" pitchFamily="34" charset="0"/>
              </a:rPr>
              <a:t>)</a:t>
            </a:r>
          </a:p>
        </p:txBody>
      </p:sp>
      <p:grpSp>
        <p:nvGrpSpPr>
          <p:cNvPr id="110" name="Grupo 109"/>
          <p:cNvGrpSpPr/>
          <p:nvPr/>
        </p:nvGrpSpPr>
        <p:grpSpPr>
          <a:xfrm>
            <a:off x="1910084" y="8247708"/>
            <a:ext cx="2170112" cy="523220"/>
            <a:chOff x="1268413" y="8101013"/>
            <a:chExt cx="2170112" cy="523220"/>
          </a:xfrm>
        </p:grpSpPr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20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01 Puesto de  base   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 : 21</a:t>
              </a:r>
            </a:p>
          </p:txBody>
        </p:sp>
        <p:sp>
          <p:nvSpPr>
            <p:cNvPr id="11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65" name="Conector recto 64"/>
          <p:cNvCxnSpPr/>
          <p:nvPr/>
        </p:nvCxnSpPr>
        <p:spPr>
          <a:xfrm>
            <a:off x="693526" y="4707314"/>
            <a:ext cx="532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Conector recto 54"/>
          <p:cNvCxnSpPr/>
          <p:nvPr/>
        </p:nvCxnSpPr>
        <p:spPr>
          <a:xfrm>
            <a:off x="3430191" y="4010676"/>
            <a:ext cx="144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Conector recto 65"/>
          <p:cNvCxnSpPr>
            <a:cxnSpLocks/>
          </p:cNvCxnSpPr>
          <p:nvPr/>
        </p:nvCxnSpPr>
        <p:spPr>
          <a:xfrm>
            <a:off x="6811463" y="5244030"/>
            <a:ext cx="5861" cy="228321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Rectángulo 4"/>
          <p:cNvSpPr/>
          <p:nvPr/>
        </p:nvSpPr>
        <p:spPr>
          <a:xfrm>
            <a:off x="4874322" y="4012995"/>
            <a:ext cx="16652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Teresita Rodríguez Miranda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 (CF33116-14)</a:t>
            </a:r>
          </a:p>
        </p:txBody>
      </p:sp>
      <p:sp>
        <p:nvSpPr>
          <p:cNvPr id="76" name="Rectángulo 75"/>
          <p:cNvSpPr/>
          <p:nvPr/>
        </p:nvSpPr>
        <p:spPr>
          <a:xfrm>
            <a:off x="1616886" y="5112480"/>
            <a:ext cx="172838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Luis Miguel Miranda Leura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 </a:t>
            </a:r>
          </a:p>
        </p:txBody>
      </p:sp>
      <p:sp>
        <p:nvSpPr>
          <p:cNvPr id="77" name="Rectángulo 76"/>
          <p:cNvSpPr/>
          <p:nvPr/>
        </p:nvSpPr>
        <p:spPr>
          <a:xfrm>
            <a:off x="5115717" y="5162839"/>
            <a:ext cx="15290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Verónica Camarena Briones 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Materia (JM-XXXI)</a:t>
            </a:r>
          </a:p>
        </p:txBody>
      </p:sp>
      <p:sp>
        <p:nvSpPr>
          <p:cNvPr id="2" name="Rectángulo 1"/>
          <p:cNvSpPr/>
          <p:nvPr/>
        </p:nvSpPr>
        <p:spPr>
          <a:xfrm>
            <a:off x="2660952" y="1478939"/>
            <a:ext cx="156589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639246" y="2057359"/>
            <a:ext cx="159854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2639246" y="2605391"/>
            <a:ext cx="16057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3327102" y="5433969"/>
            <a:ext cx="179673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600" b="1" dirty="0">
                <a:latin typeface="Literata" pitchFamily="2" charset="0"/>
                <a:cs typeface="Arial" panose="020B0604020202020204" pitchFamily="34" charset="0"/>
              </a:rPr>
              <a:t>Control de las  Comisiones de Seguridad y Salud en el trabajo y Riesgos en el trabajo  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3431363" y="5668725"/>
            <a:ext cx="15101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Juana María García López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3396642" y="4937241"/>
            <a:ext cx="15928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Altas, Bajas y Actualización de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 Datos ante el ISSSTE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3409015" y="5153120"/>
            <a:ext cx="159056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Ma. Leticia Rodríguez Rodríguez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5133054" y="4978104"/>
            <a:ext cx="157145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Nómina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5103963" y="6151897"/>
            <a:ext cx="159557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Auxiliar de  Nómina</a:t>
            </a:r>
          </a:p>
        </p:txBody>
      </p:sp>
      <p:sp>
        <p:nvSpPr>
          <p:cNvPr id="25" name="Rectángulo 24"/>
          <p:cNvSpPr/>
          <p:nvPr/>
        </p:nvSpPr>
        <p:spPr>
          <a:xfrm>
            <a:off x="5053705" y="5464901"/>
            <a:ext cx="167749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Daniel Morín Garcín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Ingeniero  en Sistemas (CF12027-16)</a:t>
            </a:r>
          </a:p>
        </p:txBody>
      </p:sp>
      <p:sp>
        <p:nvSpPr>
          <p:cNvPr id="224" name="Rectángulo 223"/>
          <p:cNvSpPr/>
          <p:nvPr/>
        </p:nvSpPr>
        <p:spPr>
          <a:xfrm>
            <a:off x="1644326" y="6776878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Archivo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5" name="Rectángulo 224"/>
          <p:cNvSpPr/>
          <p:nvPr/>
        </p:nvSpPr>
        <p:spPr>
          <a:xfrm>
            <a:off x="4828771" y="3837011"/>
            <a:ext cx="168356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Asistente  en Recursos Humanos 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4" name="Rectangle 9"/>
          <p:cNvSpPr>
            <a:spLocks noChangeArrowheads="1"/>
          </p:cNvSpPr>
          <p:nvPr/>
        </p:nvSpPr>
        <p:spPr bwMode="auto">
          <a:xfrm>
            <a:off x="-23789" y="4935952"/>
            <a:ext cx="1587600" cy="72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03" name="Rectángulo 102"/>
          <p:cNvSpPr/>
          <p:nvPr/>
        </p:nvSpPr>
        <p:spPr>
          <a:xfrm>
            <a:off x="-100352" y="4861798"/>
            <a:ext cx="171224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Selección , Rotación y Contratación de Personal Administrativo </a:t>
            </a:r>
          </a:p>
        </p:txBody>
      </p:sp>
      <p:sp>
        <p:nvSpPr>
          <p:cNvPr id="99" name="Rectángulo 98"/>
          <p:cNvSpPr/>
          <p:nvPr/>
        </p:nvSpPr>
        <p:spPr>
          <a:xfrm>
            <a:off x="7430262" y="4049926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 </a:t>
            </a:r>
          </a:p>
          <a:p>
            <a:pPr algn="ctr"/>
            <a:endParaRPr lang="es-MX" sz="700" dirty="0"/>
          </a:p>
        </p:txBody>
      </p:sp>
      <p:sp>
        <p:nvSpPr>
          <p:cNvPr id="107" name="Rectángulo 106"/>
          <p:cNvSpPr/>
          <p:nvPr/>
        </p:nvSpPr>
        <p:spPr>
          <a:xfrm>
            <a:off x="2639246" y="3057503"/>
            <a:ext cx="16057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Depto. de Recursos Humanos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8" name="Rectangle 9"/>
          <p:cNvSpPr>
            <a:spLocks noChangeArrowheads="1"/>
          </p:cNvSpPr>
          <p:nvPr/>
        </p:nvSpPr>
        <p:spPr bwMode="auto">
          <a:xfrm>
            <a:off x="3403793" y="6020581"/>
            <a:ext cx="1587600" cy="504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3" name="Rectángulo 92"/>
          <p:cNvSpPr/>
          <p:nvPr/>
        </p:nvSpPr>
        <p:spPr>
          <a:xfrm>
            <a:off x="3434971" y="6012282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Pensiones y Jubilaciones 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8" name="Rectángulo 117"/>
          <p:cNvSpPr/>
          <p:nvPr/>
        </p:nvSpPr>
        <p:spPr>
          <a:xfrm>
            <a:off x="3356710" y="6233419"/>
            <a:ext cx="17236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Bertha Alicia Hernández Zúñiga 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22" name="Rectángulo 121"/>
          <p:cNvSpPr/>
          <p:nvPr/>
        </p:nvSpPr>
        <p:spPr>
          <a:xfrm>
            <a:off x="5123170" y="7568976"/>
            <a:ext cx="165783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Lidia Beatriz Pérez López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28" name="Rectángulo 127"/>
          <p:cNvSpPr/>
          <p:nvPr/>
        </p:nvSpPr>
        <p:spPr>
          <a:xfrm>
            <a:off x="5070344" y="5765540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María Isabel Zacarías Domínguez  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1" name="Text Box 71"/>
          <p:cNvSpPr txBox="1">
            <a:spLocks noChangeArrowheads="1"/>
          </p:cNvSpPr>
          <p:nvPr/>
        </p:nvSpPr>
        <p:spPr bwMode="auto">
          <a:xfrm>
            <a:off x="6350" y="760898"/>
            <a:ext cx="683842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31" name="Rectángulo 30"/>
          <p:cNvSpPr/>
          <p:nvPr/>
        </p:nvSpPr>
        <p:spPr>
          <a:xfrm>
            <a:off x="1522857" y="5661338"/>
            <a:ext cx="200271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María Victoria Zárate Rocha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Secretaria de  Director de Área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(CF34006-10)</a:t>
            </a:r>
          </a:p>
        </p:txBody>
      </p:sp>
      <p:sp>
        <p:nvSpPr>
          <p:cNvPr id="133" name="Rectángulo 30"/>
          <p:cNvSpPr/>
          <p:nvPr/>
        </p:nvSpPr>
        <p:spPr>
          <a:xfrm>
            <a:off x="1635945" y="6013552"/>
            <a:ext cx="16740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Adriana Antonia Salazar Ortega 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(T03002-10 )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5" name="Rectángulo 123"/>
          <p:cNvSpPr/>
          <p:nvPr/>
        </p:nvSpPr>
        <p:spPr>
          <a:xfrm>
            <a:off x="1650022" y="5471772"/>
            <a:ext cx="15768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  en Nombramientos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3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0902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5059381" y="6343279"/>
            <a:ext cx="17048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Beatriz Eugenia Gamboa Vázquez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1693170" y="6956777"/>
            <a:ext cx="15910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Ma.  Ángela López Ramos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(CF33053-09)</a:t>
            </a:r>
          </a:p>
        </p:txBody>
      </p:sp>
      <p:cxnSp>
        <p:nvCxnSpPr>
          <p:cNvPr id="140" name="259 Conector recto">
            <a:extLst>
              <a:ext uri="{FF2B5EF4-FFF2-40B4-BE49-F238E27FC236}">
                <a16:creationId xmlns:a16="http://schemas.microsoft.com/office/drawing/2014/main" xmlns="" id="{6C4D582D-3E1E-4A32-B8BD-25864C73E59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-21989" y="520511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1" name="259 Conector recto">
            <a:extLst>
              <a:ext uri="{FF2B5EF4-FFF2-40B4-BE49-F238E27FC236}">
                <a16:creationId xmlns:a16="http://schemas.microsoft.com/office/drawing/2014/main" xmlns="" id="{34363D19-2C20-4757-A737-35D565C0A8A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93170" y="513926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2" name="259 Conector recto">
            <a:extLst>
              <a:ext uri="{FF2B5EF4-FFF2-40B4-BE49-F238E27FC236}">
                <a16:creationId xmlns:a16="http://schemas.microsoft.com/office/drawing/2014/main" xmlns="" id="{81C146F6-2F08-4ACD-A306-EF2F8525F27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54457" y="569385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3" name="259 Conector recto">
            <a:extLst>
              <a:ext uri="{FF2B5EF4-FFF2-40B4-BE49-F238E27FC236}">
                <a16:creationId xmlns:a16="http://schemas.microsoft.com/office/drawing/2014/main" xmlns="" id="{3FFA67F2-37C3-4C72-936B-09F56FE1BA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63741" y="602323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4" name="259 Conector recto">
            <a:extLst>
              <a:ext uri="{FF2B5EF4-FFF2-40B4-BE49-F238E27FC236}">
                <a16:creationId xmlns:a16="http://schemas.microsoft.com/office/drawing/2014/main" xmlns="" id="{D40959DF-EAF5-4BF8-9C14-6B56778C68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98944" y="516914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5" name="259 Conector recto">
            <a:extLst>
              <a:ext uri="{FF2B5EF4-FFF2-40B4-BE49-F238E27FC236}">
                <a16:creationId xmlns:a16="http://schemas.microsoft.com/office/drawing/2014/main" xmlns="" id="{62C0FB21-C260-4FB7-BE86-2E0CA9CAA6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06652" y="565955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6" name="259 Conector recto">
            <a:extLst>
              <a:ext uri="{FF2B5EF4-FFF2-40B4-BE49-F238E27FC236}">
                <a16:creationId xmlns:a16="http://schemas.microsoft.com/office/drawing/2014/main" xmlns="" id="{17827DCE-3576-466C-92DC-F0DFFB32C2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40256" y="621834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0" name="259 Conector recto">
            <a:extLst>
              <a:ext uri="{FF2B5EF4-FFF2-40B4-BE49-F238E27FC236}">
                <a16:creationId xmlns:a16="http://schemas.microsoft.com/office/drawing/2014/main" xmlns="" id="{580B9D02-3078-45B6-8B5D-A6AE223B243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2" y="323575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2" name="259 Conector recto">
            <a:extLst>
              <a:ext uri="{FF2B5EF4-FFF2-40B4-BE49-F238E27FC236}">
                <a16:creationId xmlns:a16="http://schemas.microsoft.com/office/drawing/2014/main" xmlns="" id="{84ECADDD-C786-4E87-B083-61D392E742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23170" y="663708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4" name="259 Conector recto">
            <a:extLst>
              <a:ext uri="{FF2B5EF4-FFF2-40B4-BE49-F238E27FC236}">
                <a16:creationId xmlns:a16="http://schemas.microsoft.com/office/drawing/2014/main" xmlns="" id="{14785892-CD00-4ABC-B9CE-77940DD93D3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10992" y="577307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5" name="259 Conector recto">
            <a:extLst>
              <a:ext uri="{FF2B5EF4-FFF2-40B4-BE49-F238E27FC236}">
                <a16:creationId xmlns:a16="http://schemas.microsoft.com/office/drawing/2014/main" xmlns="" id="{26831599-183A-4745-8CC5-025986C0EEB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08794" y="545901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:a16="http://schemas.microsoft.com/office/drawing/2014/main" xmlns="" id="{A982DEA8-E916-4742-9898-F7BD1CE57ED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130919" y="5142692"/>
            <a:ext cx="1511931" cy="258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15" name="Text Box 148">
            <a:extLst>
              <a:ext uri="{FF2B5EF4-FFF2-40B4-BE49-F238E27FC236}">
                <a16:creationId xmlns:a16="http://schemas.microsoft.com/office/drawing/2014/main" xmlns="" id="{EB31365E-1CD0-4011-BF8D-A5892E6FC3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00" y="8072562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julio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2024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116" name="259 Conector recto">
            <a:extLst>
              <a:ext uri="{FF2B5EF4-FFF2-40B4-BE49-F238E27FC236}">
                <a16:creationId xmlns:a16="http://schemas.microsoft.com/office/drawing/2014/main" xmlns="" id="{59AAD01D-22BF-48F6-A6AF-F629499DE57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0919" y="700429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3" name="Rectángulo 30"/>
          <p:cNvSpPr/>
          <p:nvPr/>
        </p:nvSpPr>
        <p:spPr>
          <a:xfrm>
            <a:off x="1625148" y="6343280"/>
            <a:ext cx="16513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Adriana Rentería Salazar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26" name="Rectángulo 125"/>
          <p:cNvSpPr/>
          <p:nvPr/>
        </p:nvSpPr>
        <p:spPr>
          <a:xfrm>
            <a:off x="5130919" y="7325016"/>
            <a:ext cx="161255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Control de Asistencia y Puntualidad 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39" name="259 Conector recto">
            <a:extLst>
              <a:ext uri="{FF2B5EF4-FFF2-40B4-BE49-F238E27FC236}">
                <a16:creationId xmlns:a16="http://schemas.microsoft.com/office/drawing/2014/main" xmlns="" id="{59AAD01D-22BF-48F6-A6AF-F629499DE57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57254" y="694744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3" name="259 Conector recto">
            <a:extLst>
              <a:ext uri="{FF2B5EF4-FFF2-40B4-BE49-F238E27FC236}">
                <a16:creationId xmlns:a16="http://schemas.microsoft.com/office/drawing/2014/main" xmlns="" id="{AA6C8229-D1DD-4C78-A499-107156073F2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68815" y="630838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9" name="259 Conector recto">
            <a:extLst>
              <a:ext uri="{FF2B5EF4-FFF2-40B4-BE49-F238E27FC236}">
                <a16:creationId xmlns:a16="http://schemas.microsoft.com/office/drawing/2014/main" xmlns="" id="{23D5428B-FED5-4794-82F2-4314BC8D481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0919" y="636372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2" name="CuadroTexto 41">
            <a:extLst>
              <a:ext uri="{FF2B5EF4-FFF2-40B4-BE49-F238E27FC236}">
                <a16:creationId xmlns:a16="http://schemas.microsoft.com/office/drawing/2014/main" xmlns="" id="{62A95EB4-5E96-427E-8DA1-053170BF15B0}"/>
              </a:ext>
            </a:extLst>
          </p:cNvPr>
          <p:cNvSpPr txBox="1"/>
          <p:nvPr/>
        </p:nvSpPr>
        <p:spPr>
          <a:xfrm>
            <a:off x="5120230" y="7008761"/>
            <a:ext cx="15501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Arnulfo Rivera Vázquez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(CF33053-09)</a:t>
            </a:r>
          </a:p>
        </p:txBody>
      </p:sp>
      <p:cxnSp>
        <p:nvCxnSpPr>
          <p:cNvPr id="119" name="259 Conector recto">
            <a:extLst>
              <a:ext uri="{FF2B5EF4-FFF2-40B4-BE49-F238E27FC236}">
                <a16:creationId xmlns:a16="http://schemas.microsoft.com/office/drawing/2014/main" xmlns="" id="{6C4D582D-3E1E-4A32-B8BD-25864C73E59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-21989" y="538925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2" name="259 Conector recto">
            <a:extLst>
              <a:ext uri="{FF2B5EF4-FFF2-40B4-BE49-F238E27FC236}">
                <a16:creationId xmlns:a16="http://schemas.microsoft.com/office/drawing/2014/main" xmlns="" id="{84ECADDD-C786-4E87-B083-61D392E742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0425" y="756897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xmlns="" id="{35FC6405-1C4E-3497-5319-533423EE28F5}"/>
              </a:ext>
            </a:extLst>
          </p:cNvPr>
          <p:cNvCxnSpPr>
            <a:cxnSpLocks/>
          </p:cNvCxnSpPr>
          <p:nvPr/>
        </p:nvCxnSpPr>
        <p:spPr>
          <a:xfrm flipH="1">
            <a:off x="5062511" y="5168249"/>
            <a:ext cx="12896" cy="107939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7" name="Rectángulo 96">
            <a:extLst>
              <a:ext uri="{FF2B5EF4-FFF2-40B4-BE49-F238E27FC236}">
                <a16:creationId xmlns:a16="http://schemas.microsoft.com/office/drawing/2014/main" xmlns="" id="{A64F2709-43F8-4E40-95CE-DCC1FBDEB440}"/>
              </a:ext>
            </a:extLst>
          </p:cNvPr>
          <p:cNvSpPr/>
          <p:nvPr/>
        </p:nvSpPr>
        <p:spPr>
          <a:xfrm>
            <a:off x="-28274" y="5142684"/>
            <a:ext cx="159739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Francisco Ramos Silva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Materia (JM-XXXI)</a:t>
            </a:r>
          </a:p>
        </p:txBody>
      </p:sp>
      <p:sp>
        <p:nvSpPr>
          <p:cNvPr id="101" name="Rectángulo 100">
            <a:extLst>
              <a:ext uri="{FF2B5EF4-FFF2-40B4-BE49-F238E27FC236}">
                <a16:creationId xmlns:a16="http://schemas.microsoft.com/office/drawing/2014/main" xmlns="" id="{5A172DCD-E946-475D-85A1-6500A79D66EA}"/>
              </a:ext>
            </a:extLst>
          </p:cNvPr>
          <p:cNvSpPr/>
          <p:nvPr/>
        </p:nvSpPr>
        <p:spPr>
          <a:xfrm>
            <a:off x="-28274" y="5380919"/>
            <a:ext cx="160907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Susana Lizbeth Ayala Escobar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Encargado de Orden (S14201-08)  </a:t>
            </a:r>
          </a:p>
        </p:txBody>
      </p:sp>
      <p:sp>
        <p:nvSpPr>
          <p:cNvPr id="102" name="Rectangle 9">
            <a:extLst>
              <a:ext uri="{FF2B5EF4-FFF2-40B4-BE49-F238E27FC236}">
                <a16:creationId xmlns:a16="http://schemas.microsoft.com/office/drawing/2014/main" xmlns="" id="{89AA30F5-8A8C-4485-9584-BBCE08E040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0431" y="577267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14" name="Line 35">
            <a:extLst>
              <a:ext uri="{FF2B5EF4-FFF2-40B4-BE49-F238E27FC236}">
                <a16:creationId xmlns:a16="http://schemas.microsoft.com/office/drawing/2014/main" xmlns="" id="{AA5657BC-31E2-48E0-9658-05B19F7E0A85}"/>
              </a:ext>
            </a:extLst>
          </p:cNvPr>
          <p:cNvSpPr>
            <a:spLocks noChangeShapeType="1"/>
          </p:cNvSpPr>
          <p:nvPr/>
        </p:nvSpPr>
        <p:spPr bwMode="auto">
          <a:xfrm>
            <a:off x="-6803" y="5948032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4" name="Rectángulo 123">
            <a:extLst>
              <a:ext uri="{FF2B5EF4-FFF2-40B4-BE49-F238E27FC236}">
                <a16:creationId xmlns:a16="http://schemas.microsoft.com/office/drawing/2014/main" xmlns="" id="{A62CAB0F-6C8A-421F-8B5E-A2B46AB639FB}"/>
              </a:ext>
            </a:extLst>
          </p:cNvPr>
          <p:cNvSpPr/>
          <p:nvPr/>
        </p:nvSpPr>
        <p:spPr>
          <a:xfrm>
            <a:off x="-10131" y="5762705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Taquimecanógrafa (o)</a:t>
            </a:r>
          </a:p>
        </p:txBody>
      </p:sp>
      <p:sp>
        <p:nvSpPr>
          <p:cNvPr id="125" name="Rectángulo 30">
            <a:extLst>
              <a:ext uri="{FF2B5EF4-FFF2-40B4-BE49-F238E27FC236}">
                <a16:creationId xmlns:a16="http://schemas.microsoft.com/office/drawing/2014/main" xmlns="" id="{49CCE3C7-621B-4E72-A7C6-F8D3AC3AC735}"/>
              </a:ext>
            </a:extLst>
          </p:cNvPr>
          <p:cNvSpPr/>
          <p:nvPr/>
        </p:nvSpPr>
        <p:spPr>
          <a:xfrm>
            <a:off x="-25788" y="5941912"/>
            <a:ext cx="16046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José León Prieto Solís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Taquimecanógrafa (A08004-04)</a:t>
            </a:r>
          </a:p>
        </p:txBody>
      </p:sp>
    </p:spTree>
    <p:extLst>
      <p:ext uri="{BB962C8B-B14F-4D97-AF65-F5344CB8AC3E}">
        <p14:creationId xmlns:p14="http://schemas.microsoft.com/office/powerpoint/2010/main" val="7413869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7" name="Conector recto 86">
            <a:extLst>
              <a:ext uri="{FF2B5EF4-FFF2-40B4-BE49-F238E27FC236}">
                <a16:creationId xmlns:a16="http://schemas.microsoft.com/office/drawing/2014/main" xmlns="" id="{9BBBB099-7B0E-4F16-9205-6BC6BE111FDE}"/>
              </a:ext>
            </a:extLst>
          </p:cNvPr>
          <p:cNvCxnSpPr>
            <a:cxnSpLocks/>
          </p:cNvCxnSpPr>
          <p:nvPr/>
        </p:nvCxnSpPr>
        <p:spPr>
          <a:xfrm flipH="1">
            <a:off x="1793488" y="4625750"/>
            <a:ext cx="6162" cy="198091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0" name="Imagen 9">
            <a:extLst>
              <a:ext uri="{FF2B5EF4-FFF2-40B4-BE49-F238E27FC236}">
                <a16:creationId xmlns:a16="http://schemas.microsoft.com/office/drawing/2014/main" xmlns="" id="{30B5BAC1-7A17-4069-829C-4CB7A3AA0D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4" name="Conector recto 73"/>
          <p:cNvCxnSpPr>
            <a:cxnSpLocks/>
          </p:cNvCxnSpPr>
          <p:nvPr/>
        </p:nvCxnSpPr>
        <p:spPr>
          <a:xfrm>
            <a:off x="873603" y="5512193"/>
            <a:ext cx="0" cy="313943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" name="Conector recto 98">
            <a:extLst>
              <a:ext uri="{FF2B5EF4-FFF2-40B4-BE49-F238E27FC236}">
                <a16:creationId xmlns:a16="http://schemas.microsoft.com/office/drawing/2014/main" xmlns="" id="{743DE2CC-E16B-474B-B94B-964265A3F7C6}"/>
              </a:ext>
            </a:extLst>
          </p:cNvPr>
          <p:cNvCxnSpPr/>
          <p:nvPr/>
        </p:nvCxnSpPr>
        <p:spPr>
          <a:xfrm>
            <a:off x="4244951" y="461278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Conector recto 106"/>
          <p:cNvCxnSpPr>
            <a:cxnSpLocks/>
          </p:cNvCxnSpPr>
          <p:nvPr/>
        </p:nvCxnSpPr>
        <p:spPr>
          <a:xfrm>
            <a:off x="4245914" y="5942417"/>
            <a:ext cx="2693" cy="13815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8" name="Rectangle 9">
            <a:extLst>
              <a:ext uri="{FF2B5EF4-FFF2-40B4-BE49-F238E27FC236}">
                <a16:creationId xmlns:a16="http://schemas.microsoft.com/office/drawing/2014/main" xmlns="" id="{3342AE69-7C6F-410B-8FFE-80BF12986D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5637" y="609082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84" name="Rectangle 9"/>
          <p:cNvSpPr>
            <a:spLocks noChangeArrowheads="1"/>
          </p:cNvSpPr>
          <p:nvPr/>
        </p:nvSpPr>
        <p:spPr bwMode="auto">
          <a:xfrm>
            <a:off x="3523789" y="4881018"/>
            <a:ext cx="1607710" cy="1059093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51" name="Conector recto 50"/>
          <p:cNvCxnSpPr>
            <a:cxnSpLocks/>
          </p:cNvCxnSpPr>
          <p:nvPr/>
        </p:nvCxnSpPr>
        <p:spPr>
          <a:xfrm>
            <a:off x="1810450" y="6818160"/>
            <a:ext cx="0" cy="55647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Conector recto 15"/>
          <p:cNvCxnSpPr/>
          <p:nvPr/>
        </p:nvCxnSpPr>
        <p:spPr>
          <a:xfrm>
            <a:off x="865155" y="4625734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5" name="Rectangle 76">
            <a:extLst>
              <a:ext uri="{FF2B5EF4-FFF2-40B4-BE49-F238E27FC236}">
                <a16:creationId xmlns:a16="http://schemas.microsoft.com/office/drawing/2014/main" xmlns="" id="{9AF60E6A-66A9-4FE7-860C-3418758D7F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850" y="4879190"/>
            <a:ext cx="1584377" cy="669999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Rectangle 9"/>
          <p:cNvSpPr>
            <a:spLocks noChangeArrowheads="1"/>
          </p:cNvSpPr>
          <p:nvPr/>
        </p:nvSpPr>
        <p:spPr bwMode="auto">
          <a:xfrm>
            <a:off x="138277" y="571712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94" name="Rectangle 9"/>
          <p:cNvSpPr>
            <a:spLocks noChangeArrowheads="1"/>
          </p:cNvSpPr>
          <p:nvPr/>
        </p:nvSpPr>
        <p:spPr bwMode="auto">
          <a:xfrm>
            <a:off x="1007125" y="718952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133" name="Conector recto 132"/>
          <p:cNvCxnSpPr/>
          <p:nvPr/>
        </p:nvCxnSpPr>
        <p:spPr>
          <a:xfrm>
            <a:off x="5945655" y="461926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Conector recto 129"/>
          <p:cNvCxnSpPr/>
          <p:nvPr/>
        </p:nvCxnSpPr>
        <p:spPr>
          <a:xfrm>
            <a:off x="2657351" y="461278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9" name="Rectangle 9"/>
          <p:cNvSpPr>
            <a:spLocks noChangeArrowheads="1"/>
          </p:cNvSpPr>
          <p:nvPr/>
        </p:nvSpPr>
        <p:spPr bwMode="auto">
          <a:xfrm>
            <a:off x="5209440" y="4871348"/>
            <a:ext cx="1582606" cy="536364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6" name="Rectangle 76"/>
          <p:cNvSpPr>
            <a:spLocks noChangeArrowheads="1"/>
          </p:cNvSpPr>
          <p:nvPr/>
        </p:nvSpPr>
        <p:spPr bwMode="auto">
          <a:xfrm>
            <a:off x="4396819" y="3930357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4578" name="336 Conector recto"/>
          <p:cNvCxnSpPr>
            <a:cxnSpLocks noChangeShapeType="1"/>
          </p:cNvCxnSpPr>
          <p:nvPr/>
        </p:nvCxnSpPr>
        <p:spPr bwMode="auto">
          <a:xfrm>
            <a:off x="3442380" y="2119501"/>
            <a:ext cx="0" cy="2484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6" name="Conector recto 165"/>
          <p:cNvCxnSpPr/>
          <p:nvPr/>
        </p:nvCxnSpPr>
        <p:spPr>
          <a:xfrm>
            <a:off x="865155" y="4619269"/>
            <a:ext cx="507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4" name="Rectangle 9"/>
          <p:cNvSpPr>
            <a:spLocks noChangeArrowheads="1"/>
          </p:cNvSpPr>
          <p:nvPr/>
        </p:nvSpPr>
        <p:spPr bwMode="auto">
          <a:xfrm>
            <a:off x="2705501" y="332858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1" name="Rectangle 76"/>
          <p:cNvSpPr>
            <a:spLocks noChangeArrowheads="1"/>
          </p:cNvSpPr>
          <p:nvPr/>
        </p:nvSpPr>
        <p:spPr bwMode="auto">
          <a:xfrm>
            <a:off x="1849474" y="4885575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52" name="Line 35"/>
          <p:cNvSpPr>
            <a:spLocks noChangeShapeType="1"/>
          </p:cNvSpPr>
          <p:nvPr/>
        </p:nvSpPr>
        <p:spPr bwMode="auto">
          <a:xfrm>
            <a:off x="131947" y="5896062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4" name="Conector recto 283"/>
          <p:cNvCxnSpPr/>
          <p:nvPr/>
        </p:nvCxnSpPr>
        <p:spPr>
          <a:xfrm flipV="1">
            <a:off x="3446814" y="4230861"/>
            <a:ext cx="93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uadroTexto 5"/>
          <p:cNvSpPr txBox="1"/>
          <p:nvPr/>
        </p:nvSpPr>
        <p:spPr>
          <a:xfrm>
            <a:off x="4399924" y="3894696"/>
            <a:ext cx="160012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Secretaria</a:t>
            </a:r>
            <a:r>
              <a:rPr lang="es-MX" sz="700" b="1" dirty="0"/>
              <a:t> </a:t>
            </a:r>
          </a:p>
        </p:txBody>
      </p:sp>
      <p:sp>
        <p:nvSpPr>
          <p:cNvPr id="8" name="Rectángulo 7"/>
          <p:cNvSpPr/>
          <p:nvPr/>
        </p:nvSpPr>
        <p:spPr>
          <a:xfrm>
            <a:off x="3525637" y="6254054"/>
            <a:ext cx="16649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700" dirty="0">
                <a:latin typeface="Literata" pitchFamily="2" charset="0"/>
              </a:rPr>
              <a:t>Orion Uriel Lopez Alamilla</a:t>
            </a:r>
          </a:p>
          <a:p>
            <a:pPr algn="ctr"/>
            <a:r>
              <a:rPr lang="it-IT" sz="700" dirty="0">
                <a:latin typeface="Literata" pitchFamily="2" charset="0"/>
              </a:rPr>
              <a:t>Chofer  (S13008-04)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5191302" y="5029985"/>
            <a:ext cx="176831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>
                <a:latin typeface="Literata" pitchFamily="2" charset="0"/>
              </a:rPr>
              <a:t>María  Guadalupe Mateos Dominguez</a:t>
            </a:r>
          </a:p>
          <a:p>
            <a:pPr algn="ctr"/>
            <a:r>
              <a:rPr lang="pt-BR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8" name="Rectángulo 27"/>
          <p:cNvSpPr/>
          <p:nvPr/>
        </p:nvSpPr>
        <p:spPr>
          <a:xfrm>
            <a:off x="3525612" y="5304311"/>
            <a:ext cx="170386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Adriana Cecilia Gómez García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Secretaría de Director General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(CF34006-10)</a:t>
            </a:r>
          </a:p>
        </p:txBody>
      </p:sp>
      <p:sp>
        <p:nvSpPr>
          <p:cNvPr id="30" name="CuadroTexto 29"/>
          <p:cNvSpPr txBox="1"/>
          <p:nvPr/>
        </p:nvSpPr>
        <p:spPr>
          <a:xfrm>
            <a:off x="3480198" y="4864861"/>
            <a:ext cx="169489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Control Patrimonial </a:t>
            </a:r>
          </a:p>
        </p:txBody>
      </p:sp>
      <p:grpSp>
        <p:nvGrpSpPr>
          <p:cNvPr id="110" name="Grupo 109"/>
          <p:cNvGrpSpPr/>
          <p:nvPr/>
        </p:nvGrpSpPr>
        <p:grpSpPr>
          <a:xfrm>
            <a:off x="1912913" y="8239757"/>
            <a:ext cx="2170112" cy="584200"/>
            <a:chOff x="1268413" y="8101013"/>
            <a:chExt cx="2170112" cy="584200"/>
          </a:xfrm>
        </p:grpSpPr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09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03 Puesto de  base</a:t>
              </a:r>
              <a:r>
                <a:rPr lang="es-ES_tradnl" sz="800" dirty="0">
                  <a:latin typeface="Arial" panose="020B0604020202020204" pitchFamily="34" charset="0"/>
                </a:rPr>
                <a:t>.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 </a:t>
              </a:r>
              <a:r>
                <a:rPr lang="es-MX" sz="700" b="1" i="1" dirty="0">
                  <a:latin typeface="Literata" pitchFamily="2" charset="0"/>
                </a:rPr>
                <a:t>: 12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11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7" name="Rectángulo 6"/>
          <p:cNvSpPr/>
          <p:nvPr/>
        </p:nvSpPr>
        <p:spPr>
          <a:xfrm>
            <a:off x="53123" y="5040714"/>
            <a:ext cx="17301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</a:t>
            </a:r>
            <a:r>
              <a:rPr lang="es-MX" sz="700" dirty="0">
                <a:latin typeface="Literata" pitchFamily="2" charset="0"/>
              </a:rPr>
              <a:t>Hugo Enrique Quintanar Monsiváis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839399" y="5044794"/>
            <a:ext cx="16023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Roberto Hernández Puente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 (CF33053-09) </a:t>
            </a:r>
          </a:p>
        </p:txBody>
      </p:sp>
      <p:sp>
        <p:nvSpPr>
          <p:cNvPr id="9" name="Rectángulo 8"/>
          <p:cNvSpPr/>
          <p:nvPr/>
        </p:nvSpPr>
        <p:spPr>
          <a:xfrm>
            <a:off x="1741517" y="4861574"/>
            <a:ext cx="1840568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Mantenimiento a la Infraestructura 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5208045" y="4853639"/>
            <a:ext cx="15840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Tiendas Escolares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2657351" y="3302734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Recursos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Materiales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4" name="Rectángulo 63"/>
          <p:cNvSpPr/>
          <p:nvPr/>
        </p:nvSpPr>
        <p:spPr>
          <a:xfrm>
            <a:off x="4392319" y="4084059"/>
            <a:ext cx="15488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altLang="es-MX" sz="700" dirty="0">
                <a:latin typeface="Literata" pitchFamily="2" charset="0"/>
                <a:cs typeface="Arial" charset="0"/>
              </a:rPr>
              <a:t>Adriana Niño Ávila </a:t>
            </a:r>
          </a:p>
          <a:p>
            <a:pPr algn="ctr">
              <a:defRPr/>
            </a:pPr>
            <a:r>
              <a:rPr lang="es-ES_tradnl" altLang="es-MX" sz="700" dirty="0">
                <a:latin typeface="Literata" pitchFamily="2" charset="0"/>
                <a:cs typeface="Arial" charset="0"/>
              </a:rPr>
              <a:t>Técnico (CF33053-09)</a:t>
            </a:r>
          </a:p>
        </p:txBody>
      </p:sp>
      <p:sp>
        <p:nvSpPr>
          <p:cNvPr id="62" name="Rectangle 9"/>
          <p:cNvSpPr>
            <a:spLocks noChangeArrowheads="1"/>
          </p:cNvSpPr>
          <p:nvPr/>
        </p:nvSpPr>
        <p:spPr bwMode="auto">
          <a:xfrm>
            <a:off x="2667211" y="15402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Rectangle 9"/>
          <p:cNvSpPr>
            <a:spLocks noChangeArrowheads="1"/>
          </p:cNvSpPr>
          <p:nvPr/>
        </p:nvSpPr>
        <p:spPr bwMode="auto">
          <a:xfrm>
            <a:off x="2661801" y="209933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Rectangle 9"/>
          <p:cNvSpPr>
            <a:spLocks noChangeArrowheads="1"/>
          </p:cNvSpPr>
          <p:nvPr/>
        </p:nvSpPr>
        <p:spPr bwMode="auto">
          <a:xfrm>
            <a:off x="2662939" y="265641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7" name="Rectángulo 66"/>
          <p:cNvSpPr/>
          <p:nvPr/>
        </p:nvSpPr>
        <p:spPr>
          <a:xfrm>
            <a:off x="2657689" y="1638650"/>
            <a:ext cx="159712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8" name="Rectángulo 67"/>
          <p:cNvSpPr/>
          <p:nvPr/>
        </p:nvSpPr>
        <p:spPr>
          <a:xfrm>
            <a:off x="2667209" y="2217070"/>
            <a:ext cx="158760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9" name="Rectángulo 68"/>
          <p:cNvSpPr/>
          <p:nvPr/>
        </p:nvSpPr>
        <p:spPr>
          <a:xfrm>
            <a:off x="2674550" y="2765102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1" name="Rectángulo 70"/>
          <p:cNvSpPr/>
          <p:nvPr/>
        </p:nvSpPr>
        <p:spPr>
          <a:xfrm>
            <a:off x="2674550" y="3521778"/>
            <a:ext cx="15704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Ana Daniela Salinas López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 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125647" y="5282521"/>
            <a:ext cx="1600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Salvador Guzmán Villarreal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 Técnico (CF33053-09)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3526147" y="5042888"/>
            <a:ext cx="169944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Ma. del Carmen Cazares  Piña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76" name="Text Box 71"/>
          <p:cNvSpPr txBox="1">
            <a:spLocks noChangeArrowheads="1"/>
          </p:cNvSpPr>
          <p:nvPr/>
        </p:nvSpPr>
        <p:spPr bwMode="auto">
          <a:xfrm>
            <a:off x="31404" y="760898"/>
            <a:ext cx="678798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7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7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0902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</a:t>
            </a:r>
          </a:p>
        </p:txBody>
      </p:sp>
      <p:cxnSp>
        <p:nvCxnSpPr>
          <p:cNvPr id="75" name="259 Conector recto">
            <a:extLst>
              <a:ext uri="{FF2B5EF4-FFF2-40B4-BE49-F238E27FC236}">
                <a16:creationId xmlns:a16="http://schemas.microsoft.com/office/drawing/2014/main" xmlns="" id="{D7CD400E-287A-4CF8-8DE4-5104493FC61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44790" y="531052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9" name="259 Conector recto">
            <a:extLst>
              <a:ext uri="{FF2B5EF4-FFF2-40B4-BE49-F238E27FC236}">
                <a16:creationId xmlns:a16="http://schemas.microsoft.com/office/drawing/2014/main" xmlns="" id="{49B45560-D3B7-427F-A9AE-5E665B4D663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1" y="35535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0" name="259 Conector recto">
            <a:extLst>
              <a:ext uri="{FF2B5EF4-FFF2-40B4-BE49-F238E27FC236}">
                <a16:creationId xmlns:a16="http://schemas.microsoft.com/office/drawing/2014/main" xmlns="" id="{FC3EF558-415B-4C6F-98F6-724FFF328A2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17440" y="406940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1" name="259 Conector recto">
            <a:extLst>
              <a:ext uri="{FF2B5EF4-FFF2-40B4-BE49-F238E27FC236}">
                <a16:creationId xmlns:a16="http://schemas.microsoft.com/office/drawing/2014/main" xmlns="" id="{FC48A8E6-5A06-403A-A27F-13640BF140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35391" y="503538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2" name="259 Conector recto">
            <a:extLst>
              <a:ext uri="{FF2B5EF4-FFF2-40B4-BE49-F238E27FC236}">
                <a16:creationId xmlns:a16="http://schemas.microsoft.com/office/drawing/2014/main" xmlns="" id="{1D0E6E69-376D-405F-9E7D-A52681D975B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18511" y="5057617"/>
            <a:ext cx="1648226" cy="4012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3" name="259 Conector recto">
            <a:extLst>
              <a:ext uri="{FF2B5EF4-FFF2-40B4-BE49-F238E27FC236}">
                <a16:creationId xmlns:a16="http://schemas.microsoft.com/office/drawing/2014/main" xmlns="" id="{74012950-70AA-4D6E-93BB-B080C72C3EC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33092" y="5337963"/>
            <a:ext cx="160771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5" name="259 Conector recto">
            <a:extLst>
              <a:ext uri="{FF2B5EF4-FFF2-40B4-BE49-F238E27FC236}">
                <a16:creationId xmlns:a16="http://schemas.microsoft.com/office/drawing/2014/main" xmlns="" id="{02B01B6C-0535-4D90-B8D5-2E194BB0402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862814" y="50299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6" name="259 Conector recto">
            <a:extLst>
              <a:ext uri="{FF2B5EF4-FFF2-40B4-BE49-F238E27FC236}">
                <a16:creationId xmlns:a16="http://schemas.microsoft.com/office/drawing/2014/main" xmlns="" id="{1878C576-31FF-4A2A-ABA4-2336B016E87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44790" y="506692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8" name="Text Box 148">
            <a:extLst>
              <a:ext uri="{FF2B5EF4-FFF2-40B4-BE49-F238E27FC236}">
                <a16:creationId xmlns:a16="http://schemas.microsoft.com/office/drawing/2014/main" xmlns="" id="{7078731A-1B05-4551-AF03-9202FAB1B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julio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2024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89" name="Rectángulo 88">
            <a:extLst>
              <a:ext uri="{FF2B5EF4-FFF2-40B4-BE49-F238E27FC236}">
                <a16:creationId xmlns:a16="http://schemas.microsoft.com/office/drawing/2014/main" xmlns="" id="{1476AD1C-31A9-4BCC-A747-DA3C1208015E}"/>
              </a:ext>
            </a:extLst>
          </p:cNvPr>
          <p:cNvSpPr/>
          <p:nvPr/>
        </p:nvSpPr>
        <p:spPr>
          <a:xfrm>
            <a:off x="3554195" y="6080574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Apoyo en Control Patrimonial </a:t>
            </a:r>
          </a:p>
        </p:txBody>
      </p:sp>
      <p:sp>
        <p:nvSpPr>
          <p:cNvPr id="91" name="Rectangle 9">
            <a:extLst>
              <a:ext uri="{FF2B5EF4-FFF2-40B4-BE49-F238E27FC236}">
                <a16:creationId xmlns:a16="http://schemas.microsoft.com/office/drawing/2014/main" xmlns="" id="{CFD6849E-DB83-4598-8E11-5441FBF05C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9085" y="65844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2" name="Rectángulo 91">
            <a:extLst>
              <a:ext uri="{FF2B5EF4-FFF2-40B4-BE49-F238E27FC236}">
                <a16:creationId xmlns:a16="http://schemas.microsoft.com/office/drawing/2014/main" xmlns="" id="{026D8EC4-968C-41C5-BDD7-491331511372}"/>
              </a:ext>
            </a:extLst>
          </p:cNvPr>
          <p:cNvSpPr/>
          <p:nvPr/>
        </p:nvSpPr>
        <p:spPr>
          <a:xfrm>
            <a:off x="3529080" y="5782542"/>
            <a:ext cx="15840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cxnSp>
        <p:nvCxnSpPr>
          <p:cNvPr id="93" name="259 Conector recto">
            <a:extLst>
              <a:ext uri="{FF2B5EF4-FFF2-40B4-BE49-F238E27FC236}">
                <a16:creationId xmlns:a16="http://schemas.microsoft.com/office/drawing/2014/main" xmlns="" id="{A13B846F-4BE5-43C6-BF9A-6D5C4BC347A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27894" y="675079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3" name="Rectángulo 72"/>
          <p:cNvSpPr/>
          <p:nvPr/>
        </p:nvSpPr>
        <p:spPr>
          <a:xfrm>
            <a:off x="1016562" y="6561077"/>
            <a:ext cx="159886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Almacén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991914" y="6753021"/>
            <a:ext cx="168406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>
                <a:latin typeface="Literata" pitchFamily="2" charset="0"/>
              </a:rPr>
              <a:t>Glenda Leticia Duran Fernández </a:t>
            </a:r>
          </a:p>
          <a:p>
            <a:pPr algn="ctr"/>
            <a:r>
              <a:rPr lang="pt-BR" sz="700" dirty="0">
                <a:latin typeface="Literata" pitchFamily="2" charset="0"/>
              </a:rPr>
              <a:t>Técnico 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7" name="Rectángulo 30"/>
          <p:cNvSpPr/>
          <p:nvPr/>
        </p:nvSpPr>
        <p:spPr>
          <a:xfrm>
            <a:off x="136958" y="5882569"/>
            <a:ext cx="16046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Juanita Brondo Morales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Taquimecanógrafa (A08004-04)</a:t>
            </a:r>
          </a:p>
        </p:txBody>
      </p:sp>
      <p:sp>
        <p:nvSpPr>
          <p:cNvPr id="100" name="Rectángulo 99"/>
          <p:cNvSpPr/>
          <p:nvPr/>
        </p:nvSpPr>
        <p:spPr>
          <a:xfrm>
            <a:off x="1014919" y="7365691"/>
            <a:ext cx="16099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>
                <a:latin typeface="Literata" pitchFamily="2" charset="0"/>
              </a:rPr>
              <a:t>José Sánchez Camargo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Intendente (a08004-04)</a:t>
            </a:r>
          </a:p>
        </p:txBody>
      </p:sp>
      <p:sp>
        <p:nvSpPr>
          <p:cNvPr id="101" name="Rectángulo 100"/>
          <p:cNvSpPr/>
          <p:nvPr/>
        </p:nvSpPr>
        <p:spPr>
          <a:xfrm>
            <a:off x="1005474" y="7206829"/>
            <a:ext cx="160995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Auxiliar en Almacén</a:t>
            </a:r>
          </a:p>
        </p:txBody>
      </p:sp>
      <p:sp>
        <p:nvSpPr>
          <p:cNvPr id="95" name="Line 35"/>
          <p:cNvSpPr>
            <a:spLocks noChangeShapeType="1"/>
          </p:cNvSpPr>
          <p:nvPr/>
        </p:nvSpPr>
        <p:spPr bwMode="auto">
          <a:xfrm>
            <a:off x="1018390" y="7374631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Rectángulo 103">
            <a:extLst>
              <a:ext uri="{FF2B5EF4-FFF2-40B4-BE49-F238E27FC236}">
                <a16:creationId xmlns:a16="http://schemas.microsoft.com/office/drawing/2014/main" xmlns="" id="{1476AD1C-31A9-4BCC-A747-DA3C1208015E}"/>
              </a:ext>
            </a:extLst>
          </p:cNvPr>
          <p:cNvSpPr/>
          <p:nvPr/>
        </p:nvSpPr>
        <p:spPr>
          <a:xfrm>
            <a:off x="144790" y="5711472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</a:p>
        </p:txBody>
      </p:sp>
      <p:sp>
        <p:nvSpPr>
          <p:cNvPr id="105" name="Line 35"/>
          <p:cNvSpPr>
            <a:spLocks noChangeShapeType="1"/>
          </p:cNvSpPr>
          <p:nvPr/>
        </p:nvSpPr>
        <p:spPr bwMode="auto">
          <a:xfrm>
            <a:off x="3518511" y="6280629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Rectángulo 71"/>
          <p:cNvSpPr/>
          <p:nvPr/>
        </p:nvSpPr>
        <p:spPr>
          <a:xfrm>
            <a:off x="144790" y="4896135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Compras </a:t>
            </a:r>
          </a:p>
        </p:txBody>
      </p:sp>
      <p:cxnSp>
        <p:nvCxnSpPr>
          <p:cNvPr id="116" name="259 Conector recto">
            <a:extLst>
              <a:ext uri="{FF2B5EF4-FFF2-40B4-BE49-F238E27FC236}">
                <a16:creationId xmlns:a16="http://schemas.microsoft.com/office/drawing/2014/main" xmlns="" id="{668A231F-E0F9-4B81-9271-9D91F8F42DD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12031" y="5671325"/>
            <a:ext cx="1629764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635519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336 Conector recto"/>
          <p:cNvCxnSpPr>
            <a:cxnSpLocks noChangeShapeType="1"/>
          </p:cNvCxnSpPr>
          <p:nvPr/>
        </p:nvCxnSpPr>
        <p:spPr bwMode="auto">
          <a:xfrm flipH="1" flipV="1">
            <a:off x="3439013" y="4138134"/>
            <a:ext cx="1800709" cy="17897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1" name="Imagen 9">
            <a:extLst>
              <a:ext uri="{FF2B5EF4-FFF2-40B4-BE49-F238E27FC236}">
                <a16:creationId xmlns:a16="http://schemas.microsoft.com/office/drawing/2014/main" xmlns="" id="{440C5F5F-FDE5-4AA3-BB85-4C9BF2FD15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5" name="Rectangle 9"/>
          <p:cNvSpPr>
            <a:spLocks noChangeArrowheads="1"/>
          </p:cNvSpPr>
          <p:nvPr/>
        </p:nvSpPr>
        <p:spPr bwMode="auto">
          <a:xfrm>
            <a:off x="4252379" y="394996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50" name="Conector recto 49"/>
          <p:cNvCxnSpPr/>
          <p:nvPr/>
        </p:nvCxnSpPr>
        <p:spPr>
          <a:xfrm>
            <a:off x="5784527" y="4720420"/>
            <a:ext cx="0" cy="25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336 Conector recto"/>
          <p:cNvCxnSpPr>
            <a:cxnSpLocks noChangeShapeType="1"/>
          </p:cNvCxnSpPr>
          <p:nvPr/>
        </p:nvCxnSpPr>
        <p:spPr bwMode="auto">
          <a:xfrm flipH="1" flipV="1">
            <a:off x="6252929" y="5199124"/>
            <a:ext cx="252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429000" y="2099265"/>
            <a:ext cx="0" cy="2628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Rectangle 9"/>
          <p:cNvSpPr>
            <a:spLocks noChangeArrowheads="1"/>
          </p:cNvSpPr>
          <p:nvPr/>
        </p:nvSpPr>
        <p:spPr bwMode="auto">
          <a:xfrm>
            <a:off x="2646561" y="317035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26" name="Rectangle 9"/>
          <p:cNvSpPr>
            <a:spLocks noChangeArrowheads="1"/>
          </p:cNvSpPr>
          <p:nvPr/>
        </p:nvSpPr>
        <p:spPr bwMode="auto">
          <a:xfrm>
            <a:off x="2655287" y="497906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27" name="Rectangle 9"/>
          <p:cNvSpPr>
            <a:spLocks noChangeArrowheads="1"/>
          </p:cNvSpPr>
          <p:nvPr/>
        </p:nvSpPr>
        <p:spPr bwMode="auto">
          <a:xfrm>
            <a:off x="4912863" y="498574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62" name="Line 35"/>
          <p:cNvSpPr>
            <a:spLocks noChangeShapeType="1"/>
          </p:cNvSpPr>
          <p:nvPr/>
        </p:nvSpPr>
        <p:spPr bwMode="auto">
          <a:xfrm>
            <a:off x="2671112" y="5193266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8" name="336 Conector recto"/>
          <p:cNvCxnSpPr>
            <a:cxnSpLocks noChangeShapeType="1"/>
          </p:cNvCxnSpPr>
          <p:nvPr/>
        </p:nvCxnSpPr>
        <p:spPr bwMode="auto">
          <a:xfrm flipH="1" flipV="1">
            <a:off x="1185576" y="4720420"/>
            <a:ext cx="4608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5" name="Grupo 74"/>
          <p:cNvGrpSpPr/>
          <p:nvPr/>
        </p:nvGrpSpPr>
        <p:grpSpPr>
          <a:xfrm>
            <a:off x="1907269" y="8259612"/>
            <a:ext cx="2170112" cy="553998"/>
            <a:chOff x="1268413" y="8101013"/>
            <a:chExt cx="2170112" cy="553998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09 Puesto de confianza</a:t>
              </a:r>
              <a:endParaRPr lang="es-ES_tradnl" sz="700" u="sng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01 Puesto de  base.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>
                  <a:latin typeface="Literata" pitchFamily="2" charset="0"/>
                </a:rPr>
                <a:t>10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47" name="Conector recto 46"/>
          <p:cNvCxnSpPr>
            <a:cxnSpLocks/>
            <a:endCxn id="80" idx="2"/>
          </p:cNvCxnSpPr>
          <p:nvPr/>
        </p:nvCxnSpPr>
        <p:spPr>
          <a:xfrm>
            <a:off x="1185576" y="4720420"/>
            <a:ext cx="34701" cy="283806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Conector recto 48"/>
          <p:cNvCxnSpPr>
            <a:cxnSpLocks/>
          </p:cNvCxnSpPr>
          <p:nvPr/>
        </p:nvCxnSpPr>
        <p:spPr>
          <a:xfrm>
            <a:off x="3429000" y="4720420"/>
            <a:ext cx="0" cy="21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Rectángulo 6"/>
          <p:cNvSpPr/>
          <p:nvPr/>
        </p:nvSpPr>
        <p:spPr>
          <a:xfrm>
            <a:off x="2672089" y="3157269"/>
            <a:ext cx="158333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Informática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672088" y="3321722"/>
            <a:ext cx="16094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Jaime Alonso Araiza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9" name="Rectángulo 8"/>
          <p:cNvSpPr/>
          <p:nvPr/>
        </p:nvSpPr>
        <p:spPr>
          <a:xfrm>
            <a:off x="4202547" y="3930489"/>
            <a:ext cx="171824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Asistente en Informática 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4095012" y="4118173"/>
            <a:ext cx="1943064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600" dirty="0">
                <a:latin typeface="Literata" pitchFamily="2" charset="0"/>
                <a:cs typeface="Arial" panose="020B0604020202020204" pitchFamily="34" charset="0"/>
              </a:rPr>
              <a:t>Huitzalabel del Carmen Caldera Guerrero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600" dirty="0">
                <a:latin typeface="Literata" pitchFamily="2" charset="0"/>
                <a:cs typeface="Arial" panose="020B0604020202020204" pitchFamily="34" charset="0"/>
              </a:rPr>
              <a:t>Técnico en mantenimiento (508011-04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) 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2655287" y="4937988"/>
            <a:ext cx="161762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Centro de Datos y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Telecomunicaciones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4779400" y="4958262"/>
            <a:ext cx="189683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Mantenimiento a Equipo de Cómputo</a:t>
            </a:r>
          </a:p>
        </p:txBody>
      </p:sp>
      <p:sp>
        <p:nvSpPr>
          <p:cNvPr id="71" name="Rectangle 9"/>
          <p:cNvSpPr>
            <a:spLocks noChangeArrowheads="1"/>
          </p:cNvSpPr>
          <p:nvPr/>
        </p:nvSpPr>
        <p:spPr bwMode="auto">
          <a:xfrm>
            <a:off x="2651971" y="135733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Rectangle 9"/>
          <p:cNvSpPr>
            <a:spLocks noChangeArrowheads="1"/>
          </p:cNvSpPr>
          <p:nvPr/>
        </p:nvSpPr>
        <p:spPr bwMode="auto">
          <a:xfrm>
            <a:off x="2646561" y="191645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Rectangle 9"/>
          <p:cNvSpPr>
            <a:spLocks noChangeArrowheads="1"/>
          </p:cNvSpPr>
          <p:nvPr/>
        </p:nvSpPr>
        <p:spPr bwMode="auto">
          <a:xfrm>
            <a:off x="2647699" y="247353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77" name="Rectángulo 76"/>
          <p:cNvSpPr/>
          <p:nvPr/>
        </p:nvSpPr>
        <p:spPr>
          <a:xfrm>
            <a:off x="2664778" y="1455770"/>
            <a:ext cx="157810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8" name="Rectángulo 77"/>
          <p:cNvSpPr/>
          <p:nvPr/>
        </p:nvSpPr>
        <p:spPr>
          <a:xfrm>
            <a:off x="2664779" y="2034190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9" name="Rectángulo 78"/>
          <p:cNvSpPr/>
          <p:nvPr/>
        </p:nvSpPr>
        <p:spPr>
          <a:xfrm>
            <a:off x="2646561" y="2582222"/>
            <a:ext cx="163501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4" name="Rectángulo 93"/>
          <p:cNvSpPr/>
          <p:nvPr/>
        </p:nvSpPr>
        <p:spPr>
          <a:xfrm>
            <a:off x="4864218" y="5169780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Edgar Raymundo Meza Soria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 Especializado </a:t>
            </a: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9" name="Rectángulo 68"/>
          <p:cNvSpPr/>
          <p:nvPr/>
        </p:nvSpPr>
        <p:spPr>
          <a:xfrm>
            <a:off x="2664778" y="5179619"/>
            <a:ext cx="1621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Miguel Ángel Rivera Saldívar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Jefe de Materia  (JM-XXX1)</a:t>
            </a:r>
            <a:r>
              <a:rPr lang="es-ES_tradnl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  <a:endParaRPr lang="es-MX" sz="700" dirty="0">
              <a:solidFill>
                <a:srgbClr val="FF0000"/>
              </a:solidFill>
              <a:latin typeface="Literata" pitchFamily="2" charset="0"/>
            </a:endParaRPr>
          </a:p>
        </p:txBody>
      </p:sp>
      <p:sp>
        <p:nvSpPr>
          <p:cNvPr id="70" name="Text Box 71"/>
          <p:cNvSpPr txBox="1">
            <a:spLocks noChangeArrowheads="1"/>
          </p:cNvSpPr>
          <p:nvPr/>
        </p:nvSpPr>
        <p:spPr bwMode="auto">
          <a:xfrm>
            <a:off x="6350" y="760898"/>
            <a:ext cx="684529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81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84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86" name="Rectangle 9"/>
          <p:cNvSpPr>
            <a:spLocks noChangeArrowheads="1"/>
          </p:cNvSpPr>
          <p:nvPr/>
        </p:nvSpPr>
        <p:spPr bwMode="auto">
          <a:xfrm>
            <a:off x="437826" y="6089180"/>
            <a:ext cx="1564902" cy="914815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88" name="Line 35"/>
          <p:cNvSpPr>
            <a:spLocks noChangeShapeType="1"/>
          </p:cNvSpPr>
          <p:nvPr/>
        </p:nvSpPr>
        <p:spPr bwMode="auto">
          <a:xfrm>
            <a:off x="446900" y="6767967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352094" y="6250428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Oscar Adrián Flores Olguín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(CF12027-16)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352094" y="6496931"/>
            <a:ext cx="17264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Hildeberto Pineda Castillo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(CF12027-16)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01" name="Rectángulo 100"/>
          <p:cNvSpPr/>
          <p:nvPr/>
        </p:nvSpPr>
        <p:spPr>
          <a:xfrm>
            <a:off x="1093336" y="6039671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439008" y="550047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106" name="Rectángulo 105"/>
          <p:cNvSpPr/>
          <p:nvPr/>
        </p:nvSpPr>
        <p:spPr>
          <a:xfrm>
            <a:off x="1083976" y="5510775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108" name="Rectángulo 107"/>
          <p:cNvSpPr/>
          <p:nvPr/>
        </p:nvSpPr>
        <p:spPr>
          <a:xfrm>
            <a:off x="431116" y="5501008"/>
            <a:ext cx="16033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432758" y="497042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451968" y="4958262"/>
            <a:ext cx="1576854" cy="1988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Soporte a Recursos Humanos  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360531" y="5144176"/>
            <a:ext cx="16977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Nohemí Araiza López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(CF12027-16)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90" name="259 Conector recto">
            <a:extLst>
              <a:ext uri="{FF2B5EF4-FFF2-40B4-BE49-F238E27FC236}">
                <a16:creationId xmlns:a16="http://schemas.microsoft.com/office/drawing/2014/main" xmlns="" id="{A99CCA84-7752-478C-8EE3-6EE9B67150D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97576" y="332714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5" name="259 Conector recto">
            <a:extLst>
              <a:ext uri="{FF2B5EF4-FFF2-40B4-BE49-F238E27FC236}">
                <a16:creationId xmlns:a16="http://schemas.microsoft.com/office/drawing/2014/main" xmlns="" id="{B3742443-A95C-4DB7-B116-AAD778CEF8E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72088" y="519326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6" name="259 Conector recto">
            <a:extLst>
              <a:ext uri="{FF2B5EF4-FFF2-40B4-BE49-F238E27FC236}">
                <a16:creationId xmlns:a16="http://schemas.microsoft.com/office/drawing/2014/main" xmlns="" id="{62C816B8-37BA-45B6-89E4-F9BD000EA3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16463" y="517961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9" name="259 Conector recto">
            <a:extLst>
              <a:ext uri="{FF2B5EF4-FFF2-40B4-BE49-F238E27FC236}">
                <a16:creationId xmlns:a16="http://schemas.microsoft.com/office/drawing/2014/main" xmlns="" id="{B74FFA41-F32E-45DF-A4FD-023E1B17D53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5372" y="512898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2" name="259 Conector recto">
            <a:extLst>
              <a:ext uri="{FF2B5EF4-FFF2-40B4-BE49-F238E27FC236}">
                <a16:creationId xmlns:a16="http://schemas.microsoft.com/office/drawing/2014/main" xmlns="" id="{DAC86A4F-E5CC-4355-A72E-C1FB43F4F16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5372" y="565489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3" name="259 Conector recto">
            <a:extLst>
              <a:ext uri="{FF2B5EF4-FFF2-40B4-BE49-F238E27FC236}">
                <a16:creationId xmlns:a16="http://schemas.microsoft.com/office/drawing/2014/main" xmlns="" id="{8B80DBB3-4A17-44FC-A4E6-72F04C57A86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36358" y="623972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3" name="Text Box 148">
            <a:extLst>
              <a:ext uri="{FF2B5EF4-FFF2-40B4-BE49-F238E27FC236}">
                <a16:creationId xmlns:a16="http://schemas.microsoft.com/office/drawing/2014/main" xmlns="" id="{261FEED4-009E-421D-BAE8-E0423B19FF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julio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2024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80" name="Rectangle 9"/>
          <p:cNvSpPr>
            <a:spLocks noChangeArrowheads="1"/>
          </p:cNvSpPr>
          <p:nvPr/>
        </p:nvSpPr>
        <p:spPr bwMode="auto">
          <a:xfrm>
            <a:off x="426477" y="710848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87" name="Rectángulo 86"/>
          <p:cNvSpPr/>
          <p:nvPr/>
        </p:nvSpPr>
        <p:spPr>
          <a:xfrm>
            <a:off x="454002" y="7137378"/>
            <a:ext cx="157278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Plataforma Escolar</a:t>
            </a:r>
          </a:p>
        </p:txBody>
      </p:sp>
      <p:sp>
        <p:nvSpPr>
          <p:cNvPr id="93" name="Rectángulo 92"/>
          <p:cNvSpPr/>
          <p:nvPr/>
        </p:nvSpPr>
        <p:spPr>
          <a:xfrm>
            <a:off x="414080" y="7289676"/>
            <a:ext cx="17264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Orlando Bernardino Gallegos López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00" name="259 Conector recto">
            <a:extLst>
              <a:ext uri="{FF2B5EF4-FFF2-40B4-BE49-F238E27FC236}">
                <a16:creationId xmlns:a16="http://schemas.microsoft.com/office/drawing/2014/main" xmlns="" id="{8B80DBB3-4A17-44FC-A4E6-72F04C57A86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26477" y="730854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9" name="Rectángulo 18"/>
          <p:cNvSpPr/>
          <p:nvPr/>
        </p:nvSpPr>
        <p:spPr>
          <a:xfrm>
            <a:off x="378787" y="6735396"/>
            <a:ext cx="1621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Maricela Mora Pérez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(CF33053-09) 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10" name="336 Conector recto">
            <a:extLst>
              <a:ext uri="{FF2B5EF4-FFF2-40B4-BE49-F238E27FC236}">
                <a16:creationId xmlns:a16="http://schemas.microsoft.com/office/drawing/2014/main" xmlns="" id="{867CBDA8-7BA1-4E26-AF3C-1D92782B0C7F}"/>
              </a:ext>
            </a:extLst>
          </p:cNvPr>
          <p:cNvCxnSpPr>
            <a:cxnSpLocks noChangeShapeType="1"/>
          </p:cNvCxnSpPr>
          <p:nvPr/>
        </p:nvCxnSpPr>
        <p:spPr bwMode="auto">
          <a:xfrm flipH="1" flipV="1">
            <a:off x="4254143" y="4124038"/>
            <a:ext cx="1558403" cy="1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259 Conector recto">
            <a:extLst>
              <a:ext uri="{FF2B5EF4-FFF2-40B4-BE49-F238E27FC236}">
                <a16:creationId xmlns:a16="http://schemas.microsoft.com/office/drawing/2014/main" xmlns="" id="{6779EB77-BCD3-7AC0-F5F1-BC9107FDECC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4258" y="653390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03" name="Rectángulo 102"/>
          <p:cNvSpPr/>
          <p:nvPr/>
        </p:nvSpPr>
        <p:spPr>
          <a:xfrm>
            <a:off x="440244" y="5497413"/>
            <a:ext cx="160338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Desarrollo de Sistemas  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9" name="Rectángulo 28"/>
          <p:cNvSpPr/>
          <p:nvPr/>
        </p:nvSpPr>
        <p:spPr>
          <a:xfrm>
            <a:off x="414080" y="5658501"/>
            <a:ext cx="16952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Damián Rivera Carranza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 (CF12027-16)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89" name="Rectángulo 88"/>
          <p:cNvSpPr/>
          <p:nvPr/>
        </p:nvSpPr>
        <p:spPr>
          <a:xfrm>
            <a:off x="378787" y="6085270"/>
            <a:ext cx="157278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Soporte a Control Escolar   </a:t>
            </a:r>
          </a:p>
        </p:txBody>
      </p:sp>
    </p:spTree>
    <p:extLst>
      <p:ext uri="{BB962C8B-B14F-4D97-AF65-F5344CB8AC3E}">
        <p14:creationId xmlns:p14="http://schemas.microsoft.com/office/powerpoint/2010/main" val="8532409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Imagen 9">
            <a:extLst>
              <a:ext uri="{FF2B5EF4-FFF2-40B4-BE49-F238E27FC236}">
                <a16:creationId xmlns:a16="http://schemas.microsoft.com/office/drawing/2014/main" xmlns="" id="{CA00A38D-5018-48C9-B143-CC61B9F6D5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430973" y="2383035"/>
            <a:ext cx="0" cy="2157215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5" name="Grupo 74"/>
          <p:cNvGrpSpPr/>
          <p:nvPr/>
        </p:nvGrpSpPr>
        <p:grpSpPr>
          <a:xfrm>
            <a:off x="1906370" y="8244422"/>
            <a:ext cx="2170112" cy="523220"/>
            <a:chOff x="1268413" y="8101013"/>
            <a:chExt cx="2170112" cy="523220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02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00 Puesto de  base.   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Total: </a:t>
              </a:r>
              <a:r>
                <a:rPr lang="es-MX" sz="700" b="1" i="1" dirty="0">
                  <a:latin typeface="Literata" pitchFamily="2" charset="0"/>
                </a:rPr>
                <a:t>02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44" name="Rectangle 9"/>
          <p:cNvSpPr>
            <a:spLocks noChangeArrowheads="1"/>
          </p:cNvSpPr>
          <p:nvPr/>
        </p:nvSpPr>
        <p:spPr bwMode="auto">
          <a:xfrm>
            <a:off x="2660952" y="377898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46" name="Rectángulo 45"/>
          <p:cNvSpPr/>
          <p:nvPr/>
        </p:nvSpPr>
        <p:spPr>
          <a:xfrm>
            <a:off x="2657352" y="3745578"/>
            <a:ext cx="159119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Diseño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48" name="Rectangle 9"/>
          <p:cNvSpPr>
            <a:spLocks noChangeArrowheads="1"/>
          </p:cNvSpPr>
          <p:nvPr/>
        </p:nvSpPr>
        <p:spPr bwMode="auto">
          <a:xfrm>
            <a:off x="2645621" y="195169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Rectangle 9"/>
          <p:cNvSpPr>
            <a:spLocks noChangeArrowheads="1"/>
          </p:cNvSpPr>
          <p:nvPr/>
        </p:nvSpPr>
        <p:spPr bwMode="auto">
          <a:xfrm>
            <a:off x="2640211" y="251081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ectangle 9"/>
          <p:cNvSpPr>
            <a:spLocks noChangeArrowheads="1"/>
          </p:cNvSpPr>
          <p:nvPr/>
        </p:nvSpPr>
        <p:spPr bwMode="auto">
          <a:xfrm>
            <a:off x="2641349" y="306789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51" name="Rectángulo 50"/>
          <p:cNvSpPr/>
          <p:nvPr/>
        </p:nvSpPr>
        <p:spPr>
          <a:xfrm>
            <a:off x="2660952" y="2050130"/>
            <a:ext cx="158399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2" name="Rectángulo 51"/>
          <p:cNvSpPr/>
          <p:nvPr/>
        </p:nvSpPr>
        <p:spPr>
          <a:xfrm>
            <a:off x="2636075" y="2628550"/>
            <a:ext cx="16088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5" name="Rectángulo 54"/>
          <p:cNvSpPr/>
          <p:nvPr/>
        </p:nvSpPr>
        <p:spPr>
          <a:xfrm>
            <a:off x="2660952" y="3176582"/>
            <a:ext cx="158399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2674097" y="3926815"/>
            <a:ext cx="157805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Luis Beltrán Galar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(JD-IV)</a:t>
            </a:r>
          </a:p>
        </p:txBody>
      </p:sp>
      <p:sp>
        <p:nvSpPr>
          <p:cNvPr id="30" name="Text Box 71"/>
          <p:cNvSpPr txBox="1">
            <a:spLocks noChangeArrowheads="1"/>
          </p:cNvSpPr>
          <p:nvPr/>
        </p:nvSpPr>
        <p:spPr bwMode="auto">
          <a:xfrm>
            <a:off x="56270" y="760898"/>
            <a:ext cx="679537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31" name="Rectangle 9"/>
          <p:cNvSpPr>
            <a:spLocks noChangeArrowheads="1"/>
          </p:cNvSpPr>
          <p:nvPr/>
        </p:nvSpPr>
        <p:spPr bwMode="auto">
          <a:xfrm>
            <a:off x="4707758" y="530549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cxnSp>
        <p:nvCxnSpPr>
          <p:cNvPr id="12" name="Conector recto 11"/>
          <p:cNvCxnSpPr/>
          <p:nvPr/>
        </p:nvCxnSpPr>
        <p:spPr>
          <a:xfrm flipV="1">
            <a:off x="1361391" y="4540250"/>
            <a:ext cx="4140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Conector recto 16"/>
          <p:cNvCxnSpPr/>
          <p:nvPr/>
        </p:nvCxnSpPr>
        <p:spPr>
          <a:xfrm>
            <a:off x="1361391" y="4544209"/>
            <a:ext cx="0" cy="7612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Rectangle 9"/>
          <p:cNvSpPr>
            <a:spLocks noChangeArrowheads="1"/>
          </p:cNvSpPr>
          <p:nvPr/>
        </p:nvSpPr>
        <p:spPr bwMode="auto">
          <a:xfrm>
            <a:off x="532450" y="530549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482600" y="5505552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José Pablo Benjamín Serrano García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532449" y="5323611"/>
            <a:ext cx="159406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Diseñador y Editor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5" name="Rectángulo 34"/>
          <p:cNvSpPr/>
          <p:nvPr/>
        </p:nvSpPr>
        <p:spPr>
          <a:xfrm>
            <a:off x="4580352" y="5305497"/>
            <a:ext cx="184601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Secretaria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38" name="Text Box 1027"/>
          <p:cNvSpPr txBox="1">
            <a:spLocks noChangeArrowheads="1"/>
          </p:cNvSpPr>
          <p:nvPr/>
        </p:nvSpPr>
        <p:spPr bwMode="auto">
          <a:xfrm>
            <a:off x="-11916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cxnSp>
        <p:nvCxnSpPr>
          <p:cNvPr id="39" name="259 Conector recto">
            <a:extLst>
              <a:ext uri="{FF2B5EF4-FFF2-40B4-BE49-F238E27FC236}">
                <a16:creationId xmlns:a16="http://schemas.microsoft.com/office/drawing/2014/main" xmlns="" id="{32AA4B00-98D6-44EE-9296-861BAD3918C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2" y="394167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0" name="259 Conector recto">
            <a:extLst>
              <a:ext uri="{FF2B5EF4-FFF2-40B4-BE49-F238E27FC236}">
                <a16:creationId xmlns:a16="http://schemas.microsoft.com/office/drawing/2014/main" xmlns="" id="{491D221E-0198-40E5-B74B-A54ECAB6658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711358" y="549252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2" name="259 Conector recto">
            <a:extLst>
              <a:ext uri="{FF2B5EF4-FFF2-40B4-BE49-F238E27FC236}">
                <a16:creationId xmlns:a16="http://schemas.microsoft.com/office/drawing/2014/main" xmlns="" id="{6AFA110E-1053-42C3-A70F-D936B8A8BC9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36050" y="550555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3" name="Text Box 148">
            <a:extLst>
              <a:ext uri="{FF2B5EF4-FFF2-40B4-BE49-F238E27FC236}">
                <a16:creationId xmlns:a16="http://schemas.microsoft.com/office/drawing/2014/main" xmlns="" id="{6960397E-2956-413C-AB3D-A3BC38C29D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692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julio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2024.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45" name="Conector recto 44"/>
          <p:cNvCxnSpPr/>
          <p:nvPr/>
        </p:nvCxnSpPr>
        <p:spPr>
          <a:xfrm>
            <a:off x="5497208" y="4544209"/>
            <a:ext cx="0" cy="7612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29902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Imagen 9">
            <a:extLst>
              <a:ext uri="{FF2B5EF4-FFF2-40B4-BE49-F238E27FC236}">
                <a16:creationId xmlns:a16="http://schemas.microsoft.com/office/drawing/2014/main" xmlns="" id="{B1346E0F-C587-4169-B117-85214C5877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0" name="Conector recto 109"/>
          <p:cNvCxnSpPr/>
          <p:nvPr/>
        </p:nvCxnSpPr>
        <p:spPr>
          <a:xfrm>
            <a:off x="1268760" y="4478217"/>
            <a:ext cx="0" cy="25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Conector recto 83"/>
          <p:cNvCxnSpPr/>
          <p:nvPr/>
        </p:nvCxnSpPr>
        <p:spPr>
          <a:xfrm>
            <a:off x="6356083" y="7092280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3" name="Conector recto 112"/>
          <p:cNvCxnSpPr>
            <a:cxnSpLocks/>
          </p:cNvCxnSpPr>
          <p:nvPr/>
        </p:nvCxnSpPr>
        <p:spPr>
          <a:xfrm flipH="1">
            <a:off x="6528767" y="5005395"/>
            <a:ext cx="3494" cy="208688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2" name="Rectangle 30"/>
          <p:cNvSpPr>
            <a:spLocks noChangeArrowheads="1"/>
          </p:cNvSpPr>
          <p:nvPr/>
        </p:nvSpPr>
        <p:spPr bwMode="auto">
          <a:xfrm>
            <a:off x="4826567" y="6909878"/>
            <a:ext cx="1587600" cy="59618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72" name="Conector recto 71"/>
          <p:cNvCxnSpPr/>
          <p:nvPr/>
        </p:nvCxnSpPr>
        <p:spPr>
          <a:xfrm>
            <a:off x="2024844" y="5510332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Conector recto 119"/>
          <p:cNvCxnSpPr/>
          <p:nvPr/>
        </p:nvCxnSpPr>
        <p:spPr>
          <a:xfrm>
            <a:off x="2024844" y="4886992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2" name="Conector recto 121"/>
          <p:cNvCxnSpPr/>
          <p:nvPr/>
        </p:nvCxnSpPr>
        <p:spPr>
          <a:xfrm>
            <a:off x="2037552" y="7247445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3" name="Conector recto 122"/>
          <p:cNvCxnSpPr/>
          <p:nvPr/>
        </p:nvCxnSpPr>
        <p:spPr>
          <a:xfrm>
            <a:off x="2024864" y="6645733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1" name="Conector recto 120"/>
          <p:cNvCxnSpPr/>
          <p:nvPr/>
        </p:nvCxnSpPr>
        <p:spPr>
          <a:xfrm>
            <a:off x="2024844" y="6096798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5" name="Conector recto 124"/>
          <p:cNvCxnSpPr/>
          <p:nvPr/>
        </p:nvCxnSpPr>
        <p:spPr>
          <a:xfrm>
            <a:off x="6359507" y="5760132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5" name="Conector recto 114"/>
          <p:cNvCxnSpPr/>
          <p:nvPr/>
        </p:nvCxnSpPr>
        <p:spPr>
          <a:xfrm>
            <a:off x="6359506" y="5009588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1" name="179 Rectángulo"/>
          <p:cNvSpPr/>
          <p:nvPr/>
        </p:nvSpPr>
        <p:spPr>
          <a:xfrm>
            <a:off x="4809766" y="5330328"/>
            <a:ext cx="1587600" cy="81349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05" name="Conector recto 104"/>
          <p:cNvCxnSpPr/>
          <p:nvPr/>
        </p:nvCxnSpPr>
        <p:spPr>
          <a:xfrm>
            <a:off x="2168860" y="3369877"/>
            <a:ext cx="226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>
            <a:off x="3429000" y="1490217"/>
            <a:ext cx="0" cy="2988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532" name="Line 1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3" name="154 Rectángulo"/>
          <p:cNvSpPr/>
          <p:nvPr/>
        </p:nvSpPr>
        <p:spPr>
          <a:xfrm>
            <a:off x="2672916" y="1115616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4" name="156 Rectángulo"/>
          <p:cNvSpPr/>
          <p:nvPr/>
        </p:nvSpPr>
        <p:spPr>
          <a:xfrm>
            <a:off x="2672916" y="212101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5" name="157 Rectángulo"/>
          <p:cNvSpPr/>
          <p:nvPr/>
        </p:nvSpPr>
        <p:spPr>
          <a:xfrm>
            <a:off x="476671" y="4706213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6" name="164 CuadroTexto"/>
          <p:cNvSpPr txBox="1"/>
          <p:nvPr/>
        </p:nvSpPr>
        <p:spPr>
          <a:xfrm>
            <a:off x="2681537" y="1240868"/>
            <a:ext cx="157897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charset="0"/>
              </a:rPr>
              <a:t>Dirección General</a:t>
            </a:r>
          </a:p>
        </p:txBody>
      </p:sp>
      <p:sp>
        <p:nvSpPr>
          <p:cNvPr id="81" name="179 Rectángulo"/>
          <p:cNvSpPr/>
          <p:nvPr/>
        </p:nvSpPr>
        <p:spPr>
          <a:xfrm>
            <a:off x="4797603" y="471771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7" name="197 Rectángulo"/>
          <p:cNvSpPr/>
          <p:nvPr/>
        </p:nvSpPr>
        <p:spPr>
          <a:xfrm>
            <a:off x="484564" y="5299009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Rectángulo 1"/>
          <p:cNvSpPr/>
          <p:nvPr/>
        </p:nvSpPr>
        <p:spPr>
          <a:xfrm>
            <a:off x="2550631" y="2123239"/>
            <a:ext cx="184581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 Planeación Académica  </a:t>
            </a:r>
          </a:p>
        </p:txBody>
      </p:sp>
      <p:sp>
        <p:nvSpPr>
          <p:cNvPr id="4" name="Rectángulo 3"/>
          <p:cNvSpPr/>
          <p:nvPr/>
        </p:nvSpPr>
        <p:spPr>
          <a:xfrm>
            <a:off x="2714798" y="2303969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Diego Iván Díaz Medellín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Director de área (DA-II)</a:t>
            </a:r>
          </a:p>
        </p:txBody>
      </p:sp>
      <p:sp>
        <p:nvSpPr>
          <p:cNvPr id="5" name="Rectángulo 4"/>
          <p:cNvSpPr/>
          <p:nvPr/>
        </p:nvSpPr>
        <p:spPr>
          <a:xfrm>
            <a:off x="463392" y="5239514"/>
            <a:ext cx="16547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Asistencia y Colaboración en Planeación y Presupuestación</a:t>
            </a:r>
          </a:p>
        </p:txBody>
      </p:sp>
      <p:sp>
        <p:nvSpPr>
          <p:cNvPr id="52" name="193 Rectángulo"/>
          <p:cNvSpPr/>
          <p:nvPr/>
        </p:nvSpPr>
        <p:spPr>
          <a:xfrm>
            <a:off x="4439532" y="310738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Rectángulo 5"/>
          <p:cNvSpPr/>
          <p:nvPr/>
        </p:nvSpPr>
        <p:spPr>
          <a:xfrm>
            <a:off x="4396400" y="3250715"/>
            <a:ext cx="169243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Nelly Leyva Balboa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7" name="Rectángulo 6"/>
          <p:cNvSpPr/>
          <p:nvPr/>
        </p:nvSpPr>
        <p:spPr>
          <a:xfrm>
            <a:off x="4439532" y="3087909"/>
            <a:ext cx="1587600" cy="205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altLang="es-MX" sz="700" b="1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55" name="259 Conector recto"/>
          <p:cNvCxnSpPr>
            <a:cxnSpLocks noChangeShapeType="1"/>
          </p:cNvCxnSpPr>
          <p:nvPr/>
        </p:nvCxnSpPr>
        <p:spPr bwMode="auto">
          <a:xfrm>
            <a:off x="4475817" y="327093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1" name="157 Rectángulo"/>
          <p:cNvSpPr/>
          <p:nvPr/>
        </p:nvSpPr>
        <p:spPr>
          <a:xfrm>
            <a:off x="464911" y="5904523"/>
            <a:ext cx="1609476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0"/>
              </a:spcBef>
            </a:pPr>
            <a:endParaRPr lang="es-MX" altLang="es-MX" sz="8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62" name="157 Rectángulo"/>
          <p:cNvSpPr/>
          <p:nvPr/>
        </p:nvSpPr>
        <p:spPr>
          <a:xfrm>
            <a:off x="462425" y="6435827"/>
            <a:ext cx="1618265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3" name="157 Rectángulo"/>
          <p:cNvSpPr/>
          <p:nvPr/>
        </p:nvSpPr>
        <p:spPr>
          <a:xfrm>
            <a:off x="464913" y="7043436"/>
            <a:ext cx="1636575" cy="538143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/>
          <p:cNvSpPr/>
          <p:nvPr/>
        </p:nvSpPr>
        <p:spPr>
          <a:xfrm>
            <a:off x="476511" y="4670313"/>
            <a:ext cx="15956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Planeación Educativa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488145" y="4886337"/>
            <a:ext cx="157954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Luz María Pérez Moreno 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Depto. (JD-IV)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475591" y="5878775"/>
            <a:ext cx="158289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Planeación y Presupuestación 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548840" y="6028419"/>
            <a:ext cx="144000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endParaRPr lang="es-ES_tradnl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endParaRPr lang="es-MX" dirty="0"/>
          </a:p>
        </p:txBody>
      </p:sp>
      <p:sp>
        <p:nvSpPr>
          <p:cNvPr id="15" name="Rectángulo 14"/>
          <p:cNvSpPr/>
          <p:nvPr/>
        </p:nvSpPr>
        <p:spPr>
          <a:xfrm>
            <a:off x="4797151" y="4670313"/>
            <a:ext cx="15880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Ingreso y Promoción Docente  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4809767" y="4907930"/>
            <a:ext cx="16280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María de la Luz Vidales Fernández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463559" y="6392915"/>
            <a:ext cx="16314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Asistencia   en Programas de Infraestructura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484565" y="7023974"/>
            <a:ext cx="15762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Enlace de Becas en Planeación Educativa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450122" y="7184672"/>
            <a:ext cx="168838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Azael Rene Farfán Guerrero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Especializado(CF33116-14)</a:t>
            </a:r>
          </a:p>
        </p:txBody>
      </p:sp>
      <p:sp>
        <p:nvSpPr>
          <p:cNvPr id="34" name="Rectángulo 33"/>
          <p:cNvSpPr/>
          <p:nvPr/>
        </p:nvSpPr>
        <p:spPr>
          <a:xfrm>
            <a:off x="4797152" y="5534165"/>
            <a:ext cx="16560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Elia Gámez Elías </a:t>
            </a:r>
            <a:endParaRPr lang="es-MX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cxnSp>
        <p:nvCxnSpPr>
          <p:cNvPr id="97" name="259 Conector recto"/>
          <p:cNvCxnSpPr>
            <a:cxnSpLocks noChangeShapeType="1"/>
          </p:cNvCxnSpPr>
          <p:nvPr/>
        </p:nvCxnSpPr>
        <p:spPr bwMode="auto">
          <a:xfrm>
            <a:off x="486787" y="729518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8" name="259 Conector recto"/>
          <p:cNvCxnSpPr>
            <a:cxnSpLocks noChangeShapeType="1"/>
          </p:cNvCxnSpPr>
          <p:nvPr/>
        </p:nvCxnSpPr>
        <p:spPr bwMode="auto">
          <a:xfrm>
            <a:off x="440668" y="666023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9" name="259 Conector recto"/>
          <p:cNvCxnSpPr>
            <a:cxnSpLocks noChangeShapeType="1"/>
          </p:cNvCxnSpPr>
          <p:nvPr/>
        </p:nvCxnSpPr>
        <p:spPr bwMode="auto">
          <a:xfrm>
            <a:off x="435589" y="6067869"/>
            <a:ext cx="1616922" cy="4177"/>
          </a:xfrm>
          <a:prstGeom prst="line">
            <a:avLst/>
          </a:prstGeom>
          <a:noFill/>
          <a:ln w="9525" algn="ctr">
            <a:solidFill>
              <a:srgbClr val="00B05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00" name="259 Conector recto"/>
          <p:cNvCxnSpPr>
            <a:cxnSpLocks noChangeShapeType="1"/>
          </p:cNvCxnSpPr>
          <p:nvPr/>
        </p:nvCxnSpPr>
        <p:spPr bwMode="auto">
          <a:xfrm>
            <a:off x="4826567" y="4944493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7" name="Conector recto 36"/>
          <p:cNvCxnSpPr/>
          <p:nvPr/>
        </p:nvCxnSpPr>
        <p:spPr>
          <a:xfrm>
            <a:off x="1268760" y="4478217"/>
            <a:ext cx="43308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Conector recto 40"/>
          <p:cNvCxnSpPr/>
          <p:nvPr/>
        </p:nvCxnSpPr>
        <p:spPr>
          <a:xfrm>
            <a:off x="5589864" y="4478217"/>
            <a:ext cx="0" cy="25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9" name="Conector recto 118"/>
          <p:cNvCxnSpPr>
            <a:cxnSpLocks/>
          </p:cNvCxnSpPr>
          <p:nvPr/>
        </p:nvCxnSpPr>
        <p:spPr>
          <a:xfrm>
            <a:off x="2205296" y="4886337"/>
            <a:ext cx="10151" cy="236110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6" name="Rectángulo 105"/>
          <p:cNvSpPr/>
          <p:nvPr/>
        </p:nvSpPr>
        <p:spPr>
          <a:xfrm>
            <a:off x="4653157" y="5328084"/>
            <a:ext cx="197258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Ingreso y Promoción docente  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4793729" y="5826386"/>
            <a:ext cx="165943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Rubén Alfonso Farfán Lucio 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92" name="259 Conector recto"/>
          <p:cNvCxnSpPr>
            <a:cxnSpLocks noChangeShapeType="1"/>
          </p:cNvCxnSpPr>
          <p:nvPr/>
        </p:nvCxnSpPr>
        <p:spPr bwMode="auto">
          <a:xfrm>
            <a:off x="4818816" y="5553076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12" name="259 Conector recto"/>
          <p:cNvCxnSpPr>
            <a:cxnSpLocks noChangeShapeType="1"/>
          </p:cNvCxnSpPr>
          <p:nvPr/>
        </p:nvCxnSpPr>
        <p:spPr bwMode="auto">
          <a:xfrm>
            <a:off x="4826567" y="5826386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grpSp>
        <p:nvGrpSpPr>
          <p:cNvPr id="102" name="Grupo 1"/>
          <p:cNvGrpSpPr>
            <a:grpSpLocks/>
          </p:cNvGrpSpPr>
          <p:nvPr/>
        </p:nvGrpSpPr>
        <p:grpSpPr bwMode="auto">
          <a:xfrm>
            <a:off x="1917936" y="8492566"/>
            <a:ext cx="2247900" cy="523220"/>
            <a:chOff x="1971663" y="8205114"/>
            <a:chExt cx="2247900" cy="524686"/>
          </a:xfrm>
        </p:grpSpPr>
        <p:sp>
          <p:nvSpPr>
            <p:cNvPr id="103" name="Text Box 41"/>
            <p:cNvSpPr txBox="1">
              <a:spLocks noChangeArrowheads="1"/>
            </p:cNvSpPr>
            <p:nvPr/>
          </p:nvSpPr>
          <p:spPr bwMode="auto">
            <a:xfrm>
              <a:off x="1971663" y="8205114"/>
              <a:ext cx="2247900" cy="524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12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confianza</a:t>
              </a:r>
            </a:p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02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 base.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  <a:cs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  <a:cs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  <a:cs typeface="Arial" panose="020B0604020202020204" pitchFamily="34" charset="0"/>
                </a:rPr>
                <a:t>Total: </a:t>
              </a:r>
              <a:r>
                <a:rPr lang="es-MX" sz="700" b="1" i="1" dirty="0">
                  <a:latin typeface="Literata" pitchFamily="2" charset="0"/>
                  <a:cs typeface="Arial" panose="020B0604020202020204" pitchFamily="34" charset="0"/>
                </a:rPr>
                <a:t>14</a:t>
              </a:r>
              <a:endParaRPr lang="es-ES_tradnl" sz="700" b="1" i="1" dirty="0">
                <a:latin typeface="Literata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3335326" y="847733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</a:endParaRPr>
            </a:p>
          </p:txBody>
        </p:sp>
        <p:cxnSp>
          <p:nvCxnSpPr>
            <p:cNvPr id="131" name="71 Conector recto"/>
            <p:cNvCxnSpPr>
              <a:cxnSpLocks noChangeShapeType="1"/>
            </p:cNvCxnSpPr>
            <p:nvPr/>
          </p:nvCxnSpPr>
          <p:spPr bwMode="auto">
            <a:xfrm>
              <a:off x="3317875" y="8332788"/>
              <a:ext cx="792000" cy="1587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77" name="Text Box 71"/>
          <p:cNvSpPr txBox="1">
            <a:spLocks noChangeArrowheads="1"/>
          </p:cNvSpPr>
          <p:nvPr/>
        </p:nvSpPr>
        <p:spPr bwMode="auto">
          <a:xfrm>
            <a:off x="6350" y="575556"/>
            <a:ext cx="684528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de Planeación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cxnSp>
        <p:nvCxnSpPr>
          <p:cNvPr id="70" name="259 Conector recto"/>
          <p:cNvCxnSpPr>
            <a:cxnSpLocks noChangeShapeType="1"/>
          </p:cNvCxnSpPr>
          <p:nvPr/>
        </p:nvCxnSpPr>
        <p:spPr bwMode="auto">
          <a:xfrm>
            <a:off x="2681537" y="230992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1" name="259 Conector recto"/>
          <p:cNvCxnSpPr>
            <a:cxnSpLocks noChangeShapeType="1"/>
          </p:cNvCxnSpPr>
          <p:nvPr/>
        </p:nvCxnSpPr>
        <p:spPr bwMode="auto">
          <a:xfrm>
            <a:off x="488164" y="490793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8" name="259 Conector recto"/>
          <p:cNvCxnSpPr>
            <a:cxnSpLocks noChangeShapeType="1"/>
          </p:cNvCxnSpPr>
          <p:nvPr/>
        </p:nvCxnSpPr>
        <p:spPr bwMode="auto">
          <a:xfrm>
            <a:off x="488164" y="551033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3" name="193 Rectángulo"/>
          <p:cNvSpPr/>
          <p:nvPr/>
        </p:nvSpPr>
        <p:spPr>
          <a:xfrm>
            <a:off x="590752" y="3144877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4" name="Rectángulo 93"/>
          <p:cNvSpPr/>
          <p:nvPr/>
        </p:nvSpPr>
        <p:spPr>
          <a:xfrm>
            <a:off x="582783" y="3302035"/>
            <a:ext cx="167057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María Elena Pozos Torres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95" name="Rectángulo 94"/>
          <p:cNvSpPr/>
          <p:nvPr/>
        </p:nvSpPr>
        <p:spPr>
          <a:xfrm>
            <a:off x="568439" y="3141212"/>
            <a:ext cx="164178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Enlace en oficina Zona Huasteca </a:t>
            </a:r>
            <a:endParaRPr lang="es-MX" altLang="es-MX" sz="700" b="1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01" name="259 Conector recto"/>
          <p:cNvCxnSpPr>
            <a:cxnSpLocks noChangeShapeType="1"/>
          </p:cNvCxnSpPr>
          <p:nvPr/>
        </p:nvCxnSpPr>
        <p:spPr bwMode="auto">
          <a:xfrm>
            <a:off x="620864" y="331486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5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89" name="Text Box 148">
            <a:extLst>
              <a:ext uri="{FF2B5EF4-FFF2-40B4-BE49-F238E27FC236}">
                <a16:creationId xmlns:a16="http://schemas.microsoft.com/office/drawing/2014/main" xmlns="" id="{D7E35B3F-5F9E-4FEF-853D-9CBB676DFE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julio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2024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90" name="Conector recto 89">
            <a:extLst>
              <a:ext uri="{FF2B5EF4-FFF2-40B4-BE49-F238E27FC236}">
                <a16:creationId xmlns:a16="http://schemas.microsoft.com/office/drawing/2014/main" xmlns="" id="{6E1F18B2-8F58-4DEB-97E6-63F933F05F9D}"/>
              </a:ext>
            </a:extLst>
          </p:cNvPr>
          <p:cNvCxnSpPr/>
          <p:nvPr/>
        </p:nvCxnSpPr>
        <p:spPr>
          <a:xfrm>
            <a:off x="6345324" y="6441130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6" name="197 Rectángulo">
            <a:extLst>
              <a:ext uri="{FF2B5EF4-FFF2-40B4-BE49-F238E27FC236}">
                <a16:creationId xmlns:a16="http://schemas.microsoft.com/office/drawing/2014/main" xmlns="" id="{7411480C-11D9-48E8-B073-25FEDA091655}"/>
              </a:ext>
            </a:extLst>
          </p:cNvPr>
          <p:cNvSpPr/>
          <p:nvPr/>
        </p:nvSpPr>
        <p:spPr>
          <a:xfrm>
            <a:off x="4817016" y="6216321"/>
            <a:ext cx="1587600" cy="541814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9" name="Rectángulo 108">
            <a:extLst>
              <a:ext uri="{FF2B5EF4-FFF2-40B4-BE49-F238E27FC236}">
                <a16:creationId xmlns:a16="http://schemas.microsoft.com/office/drawing/2014/main" xmlns="" id="{CBBE5EE5-892F-4E8D-B322-B7788E83882A}"/>
              </a:ext>
            </a:extLst>
          </p:cNvPr>
          <p:cNvSpPr/>
          <p:nvPr/>
        </p:nvSpPr>
        <p:spPr>
          <a:xfrm>
            <a:off x="4853113" y="6497834"/>
            <a:ext cx="15641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Ma. Victoria Mota Mendoza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</a:p>
        </p:txBody>
      </p:sp>
      <p:sp>
        <p:nvSpPr>
          <p:cNvPr id="133" name="Rectángulo 132"/>
          <p:cNvSpPr/>
          <p:nvPr/>
        </p:nvSpPr>
        <p:spPr>
          <a:xfrm>
            <a:off x="4837989" y="6901267"/>
            <a:ext cx="158742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(o)</a:t>
            </a:r>
          </a:p>
        </p:txBody>
      </p:sp>
      <p:sp>
        <p:nvSpPr>
          <p:cNvPr id="140" name="Rectángulo 139"/>
          <p:cNvSpPr/>
          <p:nvPr/>
        </p:nvSpPr>
        <p:spPr>
          <a:xfrm>
            <a:off x="4826567" y="7253065"/>
            <a:ext cx="1606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Alejandro Martínez Hernández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Taquimecanógrafo (A08004-04)</a:t>
            </a:r>
            <a:endParaRPr lang="es-ES" altLang="es-MX" sz="700" dirty="0">
              <a:solidFill>
                <a:srgbClr val="FF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41" name="Rectángulo 140"/>
          <p:cNvSpPr/>
          <p:nvPr/>
        </p:nvSpPr>
        <p:spPr>
          <a:xfrm>
            <a:off x="4821713" y="7047743"/>
            <a:ext cx="1606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Sandra Karina Martínez Castro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(A08004-04)</a:t>
            </a:r>
            <a:endParaRPr lang="es-ES" altLang="es-MX" sz="700" dirty="0">
              <a:solidFill>
                <a:srgbClr val="FF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14" name="104 Conector recto"/>
          <p:cNvCxnSpPr/>
          <p:nvPr/>
        </p:nvCxnSpPr>
        <p:spPr bwMode="auto">
          <a:xfrm>
            <a:off x="4831359" y="7312508"/>
            <a:ext cx="1587600" cy="0"/>
          </a:xfrm>
          <a:prstGeom prst="line">
            <a:avLst/>
          </a:prstGeom>
          <a:ln w="635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104 Conector recto"/>
          <p:cNvCxnSpPr/>
          <p:nvPr/>
        </p:nvCxnSpPr>
        <p:spPr bwMode="auto">
          <a:xfrm>
            <a:off x="4841412" y="7092280"/>
            <a:ext cx="1587600" cy="0"/>
          </a:xfrm>
          <a:prstGeom prst="line">
            <a:avLst/>
          </a:prstGeom>
          <a:ln w="635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CuadroTexto 2"/>
          <p:cNvSpPr txBox="1"/>
          <p:nvPr/>
        </p:nvSpPr>
        <p:spPr>
          <a:xfrm>
            <a:off x="410957" y="6629151"/>
            <a:ext cx="1700099" cy="30777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Xóchitl Hosanna Ángeles Quiñones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Analista Técnico(CF33116-14)</a:t>
            </a:r>
          </a:p>
        </p:txBody>
      </p:sp>
      <p:sp>
        <p:nvSpPr>
          <p:cNvPr id="104" name="Rectángulo 103"/>
          <p:cNvSpPr/>
          <p:nvPr/>
        </p:nvSpPr>
        <p:spPr>
          <a:xfrm>
            <a:off x="4776134" y="6219197"/>
            <a:ext cx="165943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Apoyo en  Ingreso y Promoción Docente  </a:t>
            </a:r>
          </a:p>
        </p:txBody>
      </p:sp>
      <p:cxnSp>
        <p:nvCxnSpPr>
          <p:cNvPr id="107" name="259 Conector recto"/>
          <p:cNvCxnSpPr>
            <a:cxnSpLocks noChangeShapeType="1"/>
          </p:cNvCxnSpPr>
          <p:nvPr/>
        </p:nvCxnSpPr>
        <p:spPr bwMode="auto">
          <a:xfrm>
            <a:off x="4826567" y="6491629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2" name="CuadroTexto 21">
            <a:extLst>
              <a:ext uri="{FF2B5EF4-FFF2-40B4-BE49-F238E27FC236}">
                <a16:creationId xmlns:a16="http://schemas.microsoft.com/office/drawing/2014/main" xmlns="" id="{BED687D7-1A20-447B-919E-56E0AEC2B7EC}"/>
              </a:ext>
            </a:extLst>
          </p:cNvPr>
          <p:cNvSpPr txBox="1"/>
          <p:nvPr/>
        </p:nvSpPr>
        <p:spPr>
          <a:xfrm>
            <a:off x="491318" y="5480171"/>
            <a:ext cx="15898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María Sandra Ayala Herrera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Materia (JM-XXXI)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xmlns="" id="{7ABE1400-A34B-4E19-98B2-7E56F7549A61}"/>
              </a:ext>
            </a:extLst>
          </p:cNvPr>
          <p:cNvSpPr txBox="1"/>
          <p:nvPr/>
        </p:nvSpPr>
        <p:spPr>
          <a:xfrm>
            <a:off x="472166" y="6043143"/>
            <a:ext cx="1655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María Felipa Pérez Chávez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(CF33116-14)</a:t>
            </a:r>
          </a:p>
        </p:txBody>
      </p:sp>
    </p:spTree>
    <p:extLst>
      <p:ext uri="{BB962C8B-B14F-4D97-AF65-F5344CB8AC3E}">
        <p14:creationId xmlns:p14="http://schemas.microsoft.com/office/powerpoint/2010/main" val="18889631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Imagen 9">
            <a:extLst>
              <a:ext uri="{FF2B5EF4-FFF2-40B4-BE49-F238E27FC236}">
                <a16:creationId xmlns:a16="http://schemas.microsoft.com/office/drawing/2014/main" xmlns="" id="{69DE28C3-AA56-4C1E-B5C1-022632D6A9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8" name="Conector recto 107"/>
          <p:cNvCxnSpPr/>
          <p:nvPr/>
        </p:nvCxnSpPr>
        <p:spPr>
          <a:xfrm>
            <a:off x="1268760" y="4175956"/>
            <a:ext cx="0" cy="39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Conector recto 84"/>
          <p:cNvCxnSpPr/>
          <p:nvPr/>
        </p:nvCxnSpPr>
        <p:spPr>
          <a:xfrm>
            <a:off x="6393596" y="6424620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Conector recto 135"/>
          <p:cNvCxnSpPr/>
          <p:nvPr/>
        </p:nvCxnSpPr>
        <p:spPr>
          <a:xfrm>
            <a:off x="6377507" y="4805071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7" name="Conector recto 136"/>
          <p:cNvCxnSpPr/>
          <p:nvPr/>
        </p:nvCxnSpPr>
        <p:spPr>
          <a:xfrm>
            <a:off x="6349462" y="5777071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Conector recto 129"/>
          <p:cNvCxnSpPr/>
          <p:nvPr/>
        </p:nvCxnSpPr>
        <p:spPr>
          <a:xfrm>
            <a:off x="6238522" y="5604224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Conector recto 128"/>
          <p:cNvCxnSpPr/>
          <p:nvPr/>
        </p:nvCxnSpPr>
        <p:spPr>
          <a:xfrm>
            <a:off x="6198697" y="5685499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193 Rectángulo"/>
          <p:cNvSpPr/>
          <p:nvPr/>
        </p:nvSpPr>
        <p:spPr>
          <a:xfrm>
            <a:off x="4812276" y="5267743"/>
            <a:ext cx="1587600" cy="741546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32" name="Conector recto 131"/>
          <p:cNvCxnSpPr/>
          <p:nvPr/>
        </p:nvCxnSpPr>
        <p:spPr>
          <a:xfrm>
            <a:off x="1937449" y="5390909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>
            <a:off x="3429000" y="1765223"/>
            <a:ext cx="0" cy="241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532" name="Line 1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3" name="154 Rectángulo"/>
          <p:cNvSpPr/>
          <p:nvPr/>
        </p:nvSpPr>
        <p:spPr>
          <a:xfrm>
            <a:off x="2636912" y="1403648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4" name="156 Rectángulo"/>
          <p:cNvSpPr/>
          <p:nvPr/>
        </p:nvSpPr>
        <p:spPr>
          <a:xfrm>
            <a:off x="2636912" y="260983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6" name="164 CuadroTexto"/>
          <p:cNvSpPr txBox="1"/>
          <p:nvPr/>
        </p:nvSpPr>
        <p:spPr>
          <a:xfrm>
            <a:off x="2672916" y="1527629"/>
            <a:ext cx="1587599" cy="202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charset="0"/>
              </a:rPr>
              <a:t>Dirección General</a:t>
            </a:r>
          </a:p>
        </p:txBody>
      </p:sp>
      <p:sp>
        <p:nvSpPr>
          <p:cNvPr id="84" name="193 Rectángulo"/>
          <p:cNvSpPr/>
          <p:nvPr/>
        </p:nvSpPr>
        <p:spPr>
          <a:xfrm>
            <a:off x="4797152" y="4585846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Rectángulo 1"/>
          <p:cNvSpPr/>
          <p:nvPr/>
        </p:nvSpPr>
        <p:spPr>
          <a:xfrm>
            <a:off x="2551090" y="2724284"/>
            <a:ext cx="183125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 Planeación Académica  </a:t>
            </a:r>
          </a:p>
        </p:txBody>
      </p:sp>
      <p:sp>
        <p:nvSpPr>
          <p:cNvPr id="8" name="Rectángulo 7"/>
          <p:cNvSpPr/>
          <p:nvPr/>
        </p:nvSpPr>
        <p:spPr>
          <a:xfrm flipH="1">
            <a:off x="4801902" y="4530942"/>
            <a:ext cx="15941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Innovación y  Organización </a:t>
            </a:r>
          </a:p>
        </p:txBody>
      </p:sp>
      <p:sp>
        <p:nvSpPr>
          <p:cNvPr id="9" name="Rectángulo 8"/>
          <p:cNvSpPr/>
          <p:nvPr/>
        </p:nvSpPr>
        <p:spPr>
          <a:xfrm>
            <a:off x="4803960" y="4772906"/>
            <a:ext cx="15735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Juan José Zamarripa García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(JD-IV)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58" name="259 Conector recto"/>
          <p:cNvCxnSpPr>
            <a:cxnSpLocks noChangeShapeType="1"/>
          </p:cNvCxnSpPr>
          <p:nvPr/>
        </p:nvCxnSpPr>
        <p:spPr bwMode="auto">
          <a:xfrm>
            <a:off x="4797152" y="480507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4" name="157 Rectángulo"/>
          <p:cNvSpPr/>
          <p:nvPr/>
        </p:nvSpPr>
        <p:spPr>
          <a:xfrm>
            <a:off x="487791" y="4498056"/>
            <a:ext cx="1587600" cy="530007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7" name="157 Rectángulo"/>
          <p:cNvSpPr/>
          <p:nvPr/>
        </p:nvSpPr>
        <p:spPr>
          <a:xfrm>
            <a:off x="506405" y="5664297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7" name="Rectángulo 26"/>
          <p:cNvSpPr/>
          <p:nvPr/>
        </p:nvSpPr>
        <p:spPr>
          <a:xfrm>
            <a:off x="435579" y="4462556"/>
            <a:ext cx="160480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Depto. de Investigación y Evaluación Educativa</a:t>
            </a:r>
          </a:p>
        </p:txBody>
      </p:sp>
      <p:sp>
        <p:nvSpPr>
          <p:cNvPr id="29" name="Rectángulo 28"/>
          <p:cNvSpPr/>
          <p:nvPr/>
        </p:nvSpPr>
        <p:spPr>
          <a:xfrm>
            <a:off x="4812276" y="5235772"/>
            <a:ext cx="159411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 </a:t>
            </a:r>
          </a:p>
        </p:txBody>
      </p:sp>
      <p:cxnSp>
        <p:nvCxnSpPr>
          <p:cNvPr id="94" name="259 Conector recto"/>
          <p:cNvCxnSpPr>
            <a:cxnSpLocks noChangeShapeType="1"/>
          </p:cNvCxnSpPr>
          <p:nvPr/>
        </p:nvCxnSpPr>
        <p:spPr bwMode="auto">
          <a:xfrm>
            <a:off x="476760" y="470587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7" name="Conector recto 36"/>
          <p:cNvCxnSpPr/>
          <p:nvPr/>
        </p:nvCxnSpPr>
        <p:spPr>
          <a:xfrm>
            <a:off x="1268760" y="4175956"/>
            <a:ext cx="43308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Conector recto 108"/>
          <p:cNvCxnSpPr/>
          <p:nvPr/>
        </p:nvCxnSpPr>
        <p:spPr>
          <a:xfrm>
            <a:off x="5599161" y="4175956"/>
            <a:ext cx="0" cy="39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259 Conector recto"/>
          <p:cNvCxnSpPr>
            <a:cxnSpLocks noChangeShapeType="1"/>
          </p:cNvCxnSpPr>
          <p:nvPr/>
        </p:nvCxnSpPr>
        <p:spPr bwMode="auto">
          <a:xfrm>
            <a:off x="519509" y="583214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0" name="Conector recto 39"/>
          <p:cNvCxnSpPr/>
          <p:nvPr/>
        </p:nvCxnSpPr>
        <p:spPr>
          <a:xfrm>
            <a:off x="2097697" y="4828762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4" name="Conector recto 133"/>
          <p:cNvCxnSpPr>
            <a:cxnSpLocks/>
          </p:cNvCxnSpPr>
          <p:nvPr/>
        </p:nvCxnSpPr>
        <p:spPr>
          <a:xfrm>
            <a:off x="2274900" y="4828762"/>
            <a:ext cx="0" cy="178656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7" name="259 Conector recto"/>
          <p:cNvCxnSpPr>
            <a:cxnSpLocks noChangeShapeType="1"/>
          </p:cNvCxnSpPr>
          <p:nvPr/>
        </p:nvCxnSpPr>
        <p:spPr bwMode="auto">
          <a:xfrm>
            <a:off x="4821953" y="544987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28" name="Conector recto 127"/>
          <p:cNvCxnSpPr>
            <a:cxnSpLocks/>
          </p:cNvCxnSpPr>
          <p:nvPr/>
        </p:nvCxnSpPr>
        <p:spPr>
          <a:xfrm flipH="1">
            <a:off x="6549691" y="4820188"/>
            <a:ext cx="4609" cy="158931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02" name="Grupo 1"/>
          <p:cNvGrpSpPr>
            <a:grpSpLocks/>
          </p:cNvGrpSpPr>
          <p:nvPr/>
        </p:nvGrpSpPr>
        <p:grpSpPr bwMode="auto">
          <a:xfrm>
            <a:off x="1794470" y="8268071"/>
            <a:ext cx="2247900" cy="523220"/>
            <a:chOff x="1971663" y="8205114"/>
            <a:chExt cx="2247900" cy="524686"/>
          </a:xfrm>
        </p:grpSpPr>
        <p:sp>
          <p:nvSpPr>
            <p:cNvPr id="103" name="Text Box 41"/>
            <p:cNvSpPr txBox="1">
              <a:spLocks noChangeArrowheads="1"/>
            </p:cNvSpPr>
            <p:nvPr/>
          </p:nvSpPr>
          <p:spPr bwMode="auto">
            <a:xfrm>
              <a:off x="1971663" y="8205114"/>
              <a:ext cx="2247900" cy="524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05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confianza</a:t>
              </a:r>
            </a:p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02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 base.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  <a:cs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  <a:cs typeface="Arial" panose="020B0604020202020204" pitchFamily="34" charset="0"/>
                </a:rPr>
                <a:t>Total: 07</a:t>
              </a:r>
            </a:p>
          </p:txBody>
        </p:sp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3335326" y="847733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</a:endParaRPr>
            </a:p>
          </p:txBody>
        </p:sp>
        <p:cxnSp>
          <p:nvCxnSpPr>
            <p:cNvPr id="131" name="71 Conector recto"/>
            <p:cNvCxnSpPr>
              <a:cxnSpLocks noChangeShapeType="1"/>
            </p:cNvCxnSpPr>
            <p:nvPr/>
          </p:nvCxnSpPr>
          <p:spPr bwMode="auto">
            <a:xfrm>
              <a:off x="3317875" y="8332788"/>
              <a:ext cx="792000" cy="1587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49" name="Text Box 71"/>
          <p:cNvSpPr txBox="1">
            <a:spLocks noChangeArrowheads="1"/>
          </p:cNvSpPr>
          <p:nvPr/>
        </p:nvSpPr>
        <p:spPr bwMode="auto">
          <a:xfrm>
            <a:off x="6349" y="581943"/>
            <a:ext cx="68452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de Planeación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cxnSp>
        <p:nvCxnSpPr>
          <p:cNvPr id="52" name="Conector recto 51"/>
          <p:cNvCxnSpPr/>
          <p:nvPr/>
        </p:nvCxnSpPr>
        <p:spPr>
          <a:xfrm>
            <a:off x="2114452" y="5389726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Rectángulo 52"/>
          <p:cNvSpPr/>
          <p:nvPr/>
        </p:nvSpPr>
        <p:spPr>
          <a:xfrm>
            <a:off x="501689" y="5779491"/>
            <a:ext cx="159409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Susana Hernández Delgado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de Jefe de Departamento  (A08002-05)</a:t>
            </a:r>
          </a:p>
        </p:txBody>
      </p:sp>
      <p:cxnSp>
        <p:nvCxnSpPr>
          <p:cNvPr id="54" name="259 Conector recto"/>
          <p:cNvCxnSpPr>
            <a:cxnSpLocks noChangeShapeType="1"/>
          </p:cNvCxnSpPr>
          <p:nvPr/>
        </p:nvCxnSpPr>
        <p:spPr bwMode="auto">
          <a:xfrm>
            <a:off x="4807560" y="572204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" name="Rectángulo 3"/>
          <p:cNvSpPr/>
          <p:nvPr/>
        </p:nvSpPr>
        <p:spPr>
          <a:xfrm>
            <a:off x="4719681" y="5384126"/>
            <a:ext cx="178292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Sandra Galván Grimaldo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sp>
        <p:nvSpPr>
          <p:cNvPr id="57" name="Rectángulo 56"/>
          <p:cNvSpPr/>
          <p:nvPr/>
        </p:nvSpPr>
        <p:spPr>
          <a:xfrm>
            <a:off x="508394" y="5653383"/>
            <a:ext cx="157184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  </a:t>
            </a:r>
          </a:p>
        </p:txBody>
      </p:sp>
      <p:sp>
        <p:nvSpPr>
          <p:cNvPr id="61" name="157 Rectángulo"/>
          <p:cNvSpPr/>
          <p:nvPr/>
        </p:nvSpPr>
        <p:spPr>
          <a:xfrm>
            <a:off x="515909" y="6314815"/>
            <a:ext cx="1587600" cy="612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2" name="Rectángulo 61"/>
          <p:cNvSpPr/>
          <p:nvPr/>
        </p:nvSpPr>
        <p:spPr>
          <a:xfrm>
            <a:off x="531639" y="6318098"/>
            <a:ext cx="160864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</a:t>
            </a:r>
            <a:r>
              <a:rPr lang="es-ES_tradnl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    </a:t>
            </a:r>
          </a:p>
        </p:txBody>
      </p:sp>
      <p:cxnSp>
        <p:nvCxnSpPr>
          <p:cNvPr id="63" name="259 Conector recto"/>
          <p:cNvCxnSpPr>
            <a:cxnSpLocks noChangeShapeType="1"/>
          </p:cNvCxnSpPr>
          <p:nvPr/>
        </p:nvCxnSpPr>
        <p:spPr bwMode="auto">
          <a:xfrm>
            <a:off x="519509" y="6497618"/>
            <a:ext cx="158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536259" y="6681930"/>
            <a:ext cx="15847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Nancy Guerrero Castillo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  (A08004-04)</a:t>
            </a:r>
          </a:p>
        </p:txBody>
      </p:sp>
      <p:sp>
        <p:nvSpPr>
          <p:cNvPr id="70" name="Text Box 148">
            <a:extLst>
              <a:ext uri="{FF2B5EF4-FFF2-40B4-BE49-F238E27FC236}">
                <a16:creationId xmlns:a16="http://schemas.microsoft.com/office/drawing/2014/main" xmlns="" id="{B46800F7-A04A-4187-8A7F-051E7467B7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julio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2024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77" name="CuadroTexto 76">
            <a:extLst>
              <a:ext uri="{FF2B5EF4-FFF2-40B4-BE49-F238E27FC236}">
                <a16:creationId xmlns:a16="http://schemas.microsoft.com/office/drawing/2014/main" xmlns="" id="{F81E7D33-D5D6-4ADB-A940-E9D0A494CA80}"/>
              </a:ext>
            </a:extLst>
          </p:cNvPr>
          <p:cNvSpPr txBox="1"/>
          <p:nvPr/>
        </p:nvSpPr>
        <p:spPr>
          <a:xfrm>
            <a:off x="4801715" y="5685821"/>
            <a:ext cx="172439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Bertha Guadalupe Briones Acosta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sp>
        <p:nvSpPr>
          <p:cNvPr id="55" name="193 Rectángulo"/>
          <p:cNvSpPr/>
          <p:nvPr/>
        </p:nvSpPr>
        <p:spPr>
          <a:xfrm>
            <a:off x="4798739" y="622600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56" name="259 Conector recto"/>
          <p:cNvCxnSpPr>
            <a:cxnSpLocks noChangeShapeType="1"/>
          </p:cNvCxnSpPr>
          <p:nvPr/>
        </p:nvCxnSpPr>
        <p:spPr bwMode="auto">
          <a:xfrm>
            <a:off x="4805760" y="643316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0" name="Rectángulo 59"/>
          <p:cNvSpPr/>
          <p:nvPr/>
        </p:nvSpPr>
        <p:spPr>
          <a:xfrm>
            <a:off x="4769952" y="6422335"/>
            <a:ext cx="175615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Alexandra Naharina Reyna Martínez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Auditor </a:t>
            </a: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(CF21034-12)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4844201" y="6171214"/>
            <a:ext cx="15952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</a:rPr>
              <a:t>Enlace de Control Interno </a:t>
            </a:r>
          </a:p>
          <a:p>
            <a:pPr algn="ctr"/>
            <a:r>
              <a:rPr lang="es-ES" sz="700" b="1" dirty="0">
                <a:latin typeface="Literata" pitchFamily="2" charset="0"/>
              </a:rPr>
              <a:t>y Riesgos</a:t>
            </a:r>
            <a:endParaRPr lang="es-MX" sz="700" b="1" dirty="0">
              <a:latin typeface="Literata" pitchFamily="2" charset="0"/>
            </a:endParaRPr>
          </a:p>
        </p:txBody>
      </p:sp>
      <p:cxnSp>
        <p:nvCxnSpPr>
          <p:cNvPr id="78" name="Conector recto 77"/>
          <p:cNvCxnSpPr/>
          <p:nvPr/>
        </p:nvCxnSpPr>
        <p:spPr>
          <a:xfrm>
            <a:off x="2121026" y="6615322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" name="157 Rectángulo">
            <a:extLst>
              <a:ext uri="{FF2B5EF4-FFF2-40B4-BE49-F238E27FC236}">
                <a16:creationId xmlns:a16="http://schemas.microsoft.com/office/drawing/2014/main" xmlns="" id="{A4B220B6-0EA4-434A-AF66-8848D94BF2DC}"/>
              </a:ext>
            </a:extLst>
          </p:cNvPr>
          <p:cNvSpPr/>
          <p:nvPr/>
        </p:nvSpPr>
        <p:spPr>
          <a:xfrm>
            <a:off x="491997" y="5121180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72" name="259 Conector recto">
            <a:extLst>
              <a:ext uri="{FF2B5EF4-FFF2-40B4-BE49-F238E27FC236}">
                <a16:creationId xmlns:a16="http://schemas.microsoft.com/office/drawing/2014/main" xmlns="" id="{50B1B5C6-FF07-4FEB-8683-F3949AD737A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1779" y="531340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CBEF3DD9-1BB6-4789-8C39-0E545A36B031}"/>
              </a:ext>
            </a:extLst>
          </p:cNvPr>
          <p:cNvSpPr txBox="1"/>
          <p:nvPr/>
        </p:nvSpPr>
        <p:spPr>
          <a:xfrm>
            <a:off x="493700" y="5084286"/>
            <a:ext cx="16130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/>
              </a:rPr>
              <a:t>Auxiliar de Investigación y Evaluación Educativa</a:t>
            </a:r>
          </a:p>
        </p:txBody>
      </p:sp>
      <p:cxnSp>
        <p:nvCxnSpPr>
          <p:cNvPr id="75" name="Conector recto 74">
            <a:extLst>
              <a:ext uri="{FF2B5EF4-FFF2-40B4-BE49-F238E27FC236}">
                <a16:creationId xmlns:a16="http://schemas.microsoft.com/office/drawing/2014/main" xmlns="" id="{5EAB7665-C826-4F9A-9A2C-7C65394BF6BE}"/>
              </a:ext>
            </a:extLst>
          </p:cNvPr>
          <p:cNvCxnSpPr/>
          <p:nvPr/>
        </p:nvCxnSpPr>
        <p:spPr>
          <a:xfrm>
            <a:off x="2114452" y="5892983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Rectángulo 27"/>
          <p:cNvSpPr/>
          <p:nvPr/>
        </p:nvSpPr>
        <p:spPr>
          <a:xfrm>
            <a:off x="524382" y="6451012"/>
            <a:ext cx="1582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María del Rosario Ríos Argüelles </a:t>
            </a: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  (A08004-04)</a:t>
            </a:r>
          </a:p>
        </p:txBody>
      </p:sp>
      <p:cxnSp>
        <p:nvCxnSpPr>
          <p:cNvPr id="66" name="259 Conector recto">
            <a:extLst>
              <a:ext uri="{FF2B5EF4-FFF2-40B4-BE49-F238E27FC236}">
                <a16:creationId xmlns:a16="http://schemas.microsoft.com/office/drawing/2014/main" xmlns="" id="{773BF13E-258F-45D4-9EEC-AC955325FC4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4382" y="6717720"/>
            <a:ext cx="158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77878678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724</TotalTime>
  <Words>2421</Words>
  <Application>Microsoft Office PowerPoint</Application>
  <PresentationFormat>Carta (216 x 279 mm)</PresentationFormat>
  <Paragraphs>551</Paragraphs>
  <Slides>10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Literata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Innovación y Org</dc:creator>
  <cp:lastModifiedBy>Usuario de Windows</cp:lastModifiedBy>
  <cp:revision>74</cp:revision>
  <dcterms:created xsi:type="dcterms:W3CDTF">2023-06-02T16:53:06Z</dcterms:created>
  <dcterms:modified xsi:type="dcterms:W3CDTF">2024-08-05T19:48:27Z</dcterms:modified>
</cp:coreProperties>
</file>