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30"/>
  </p:notesMasterIdLst>
  <p:handoutMasterIdLst>
    <p:handoutMasterId r:id="rId31"/>
  </p:handoutMasterIdLst>
  <p:sldIdLst>
    <p:sldId id="267" r:id="rId2"/>
    <p:sldId id="269" r:id="rId3"/>
    <p:sldId id="260" r:id="rId4"/>
    <p:sldId id="261" r:id="rId5"/>
    <p:sldId id="263" r:id="rId6"/>
    <p:sldId id="281" r:id="rId7"/>
    <p:sldId id="282" r:id="rId8"/>
    <p:sldId id="272" r:id="rId9"/>
    <p:sldId id="279" r:id="rId10"/>
    <p:sldId id="280" r:id="rId11"/>
    <p:sldId id="259" r:id="rId12"/>
    <p:sldId id="298" r:id="rId13"/>
    <p:sldId id="266" r:id="rId14"/>
    <p:sldId id="283" r:id="rId15"/>
    <p:sldId id="284" r:id="rId16"/>
    <p:sldId id="285" r:id="rId17"/>
    <p:sldId id="286" r:id="rId18"/>
    <p:sldId id="295" r:id="rId19"/>
    <p:sldId id="296" r:id="rId20"/>
    <p:sldId id="287" r:id="rId21"/>
    <p:sldId id="288" r:id="rId22"/>
    <p:sldId id="289" r:id="rId23"/>
    <p:sldId id="292" r:id="rId24"/>
    <p:sldId id="293" r:id="rId25"/>
    <p:sldId id="294" r:id="rId26"/>
    <p:sldId id="297" r:id="rId27"/>
    <p:sldId id="276" r:id="rId28"/>
    <p:sldId id="277" r:id="rId29"/>
  </p:sldIdLst>
  <p:sldSz cx="6858000" cy="9144000" type="screen4x3"/>
  <p:notesSz cx="6858000" cy="9144000"/>
  <p:defaultTextStyle>
    <a:defPPr>
      <a:defRPr lang="es-ES_tradnl"/>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5658">
          <p15:clr>
            <a:srgbClr val="A4A3A4"/>
          </p15:clr>
        </p15:guide>
        <p15:guide id="2" orient="horz" pos="5661">
          <p15:clr>
            <a:srgbClr val="A4A3A4"/>
          </p15:clr>
        </p15:guide>
        <p15:guide id="3" pos="2159">
          <p15:clr>
            <a:srgbClr val="A4A3A4"/>
          </p15:clr>
        </p15:guide>
        <p15:guide id="4" pos="424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napToGrid="0">
      <p:cViewPr>
        <p:scale>
          <a:sx n="90" d="100"/>
          <a:sy n="90" d="100"/>
        </p:scale>
        <p:origin x="3534" y="6"/>
      </p:cViewPr>
      <p:guideLst>
        <p:guide orient="horz" pos="5658"/>
        <p:guide orient="horz" pos="5661"/>
        <p:guide pos="2159"/>
        <p:guide pos="42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notesViewPr>
    <p:cSldViewPr snapToGrid="0">
      <p:cViewPr varScale="1">
        <p:scale>
          <a:sx n="24" d="100"/>
          <a:sy n="24" d="100"/>
        </p:scale>
        <p:origin x="-1176" y="-90"/>
      </p:cViewPr>
      <p:guideLst>
        <p:guide orient="horz" pos="2880"/>
        <p:guide pos="2160"/>
      </p:guideLst>
    </p:cSldViewPr>
  </p:notesViewPr>
  <p:gridSpacing cx="720089" cy="720089"/>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79069000-AE58-4B20-16E0-7B688C479AD5}"/>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s-ES"/>
          </a:p>
        </p:txBody>
      </p:sp>
      <p:sp>
        <p:nvSpPr>
          <p:cNvPr id="25603" name="Rectangle 3">
            <a:extLst>
              <a:ext uri="{FF2B5EF4-FFF2-40B4-BE49-F238E27FC236}">
                <a16:creationId xmlns:a16="http://schemas.microsoft.com/office/drawing/2014/main" id="{07A86001-1C4A-7B64-EC13-76C927D47A4C}"/>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s-ES"/>
          </a:p>
        </p:txBody>
      </p:sp>
      <p:sp>
        <p:nvSpPr>
          <p:cNvPr id="25604" name="Rectangle 4">
            <a:extLst>
              <a:ext uri="{FF2B5EF4-FFF2-40B4-BE49-F238E27FC236}">
                <a16:creationId xmlns:a16="http://schemas.microsoft.com/office/drawing/2014/main" id="{06F7F64F-C2E7-0D72-EF86-35154ECF6EDD}"/>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s-ES"/>
          </a:p>
        </p:txBody>
      </p:sp>
      <p:sp>
        <p:nvSpPr>
          <p:cNvPr id="25605" name="Rectangle 5">
            <a:extLst>
              <a:ext uri="{FF2B5EF4-FFF2-40B4-BE49-F238E27FC236}">
                <a16:creationId xmlns:a16="http://schemas.microsoft.com/office/drawing/2014/main" id="{37CA0B39-C7B0-9C8E-A0CB-AFBDFD471650}"/>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0185241-E453-6F4E-BA48-7CA9D0521324}" type="slidenum">
              <a:rPr lang="es-ES" altLang="es-MX"/>
              <a:pPr/>
              <a:t>‹Nº›</a:t>
            </a:fld>
            <a:endParaRPr lang="es-ES" altLang="es-MX"/>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D7E444A-6D74-1F95-4953-B1A6BE52DD4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s-ES_tradnl"/>
          </a:p>
        </p:txBody>
      </p:sp>
      <p:sp>
        <p:nvSpPr>
          <p:cNvPr id="22531" name="Rectangle 3">
            <a:extLst>
              <a:ext uri="{FF2B5EF4-FFF2-40B4-BE49-F238E27FC236}">
                <a16:creationId xmlns:a16="http://schemas.microsoft.com/office/drawing/2014/main" id="{55212A4A-4BC1-9013-8765-97F2266A3B96}"/>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s-ES_tradnl"/>
          </a:p>
        </p:txBody>
      </p:sp>
      <p:sp>
        <p:nvSpPr>
          <p:cNvPr id="2052" name="Rectangle 4">
            <a:extLst>
              <a:ext uri="{FF2B5EF4-FFF2-40B4-BE49-F238E27FC236}">
                <a16:creationId xmlns:a16="http://schemas.microsoft.com/office/drawing/2014/main" id="{E0628D62-9BF7-E162-446F-C19149ADBF14}"/>
              </a:ext>
            </a:extLst>
          </p:cNvPr>
          <p:cNvSpPr>
            <a:spLocks noGrp="1" noRot="1" noChangeAspect="1" noChangeArrowheads="1" noTextEdit="1"/>
          </p:cNvSpPr>
          <p:nvPr>
            <p:ph type="sldImg" idx="2"/>
          </p:nvPr>
        </p:nvSpPr>
        <p:spPr bwMode="auto">
          <a:xfrm>
            <a:off x="2143125" y="685800"/>
            <a:ext cx="257175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3" name="Rectangle 5">
            <a:extLst>
              <a:ext uri="{FF2B5EF4-FFF2-40B4-BE49-F238E27FC236}">
                <a16:creationId xmlns:a16="http://schemas.microsoft.com/office/drawing/2014/main" id="{598F3E5F-D542-D6D2-CD8E-AE44E11C7B84}"/>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_tradnl" noProof="0"/>
              <a:t>Haga clic para modificar el estilo de texto del patrón</a:t>
            </a:r>
          </a:p>
          <a:p>
            <a:pPr lvl="1"/>
            <a:r>
              <a:rPr lang="es-ES_tradnl" noProof="0"/>
              <a:t>Segundo nivel</a:t>
            </a:r>
          </a:p>
          <a:p>
            <a:pPr lvl="2"/>
            <a:r>
              <a:rPr lang="es-ES_tradnl" noProof="0"/>
              <a:t>Tercer nivel</a:t>
            </a:r>
          </a:p>
          <a:p>
            <a:pPr lvl="3"/>
            <a:r>
              <a:rPr lang="es-ES_tradnl" noProof="0"/>
              <a:t>Cuarto nivel</a:t>
            </a:r>
          </a:p>
          <a:p>
            <a:pPr lvl="4"/>
            <a:r>
              <a:rPr lang="es-ES_tradnl" noProof="0"/>
              <a:t>Quinto nivel</a:t>
            </a:r>
          </a:p>
        </p:txBody>
      </p:sp>
      <p:sp>
        <p:nvSpPr>
          <p:cNvPr id="22534" name="Rectangle 6">
            <a:extLst>
              <a:ext uri="{FF2B5EF4-FFF2-40B4-BE49-F238E27FC236}">
                <a16:creationId xmlns:a16="http://schemas.microsoft.com/office/drawing/2014/main" id="{4FFD8387-22B2-3BF2-BC15-1CEE0162FEF7}"/>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s-ES_tradnl"/>
          </a:p>
        </p:txBody>
      </p:sp>
      <p:sp>
        <p:nvSpPr>
          <p:cNvPr id="22535" name="Rectangle 7">
            <a:extLst>
              <a:ext uri="{FF2B5EF4-FFF2-40B4-BE49-F238E27FC236}">
                <a16:creationId xmlns:a16="http://schemas.microsoft.com/office/drawing/2014/main" id="{18364150-D1F6-189F-9DDF-D571D3416F38}"/>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D337211-3E08-F84D-A74D-C1498E21B2B9}" type="slidenum">
              <a:rPr lang="es-ES_tradnl" altLang="es-MX"/>
              <a:pPr/>
              <a:t>‹Nº›</a:t>
            </a:fld>
            <a:endParaRPr lang="es-ES_tradnl" altLang="es-MX"/>
          </a:p>
        </p:txBody>
      </p:sp>
    </p:spTree>
    <p:extLst>
      <p:ext uri="{BB962C8B-B14F-4D97-AF65-F5344CB8AC3E}">
        <p14:creationId xmlns:p14="http://schemas.microsoft.com/office/powerpoint/2010/main" val="35513757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a:extLst>
              <a:ext uri="{FF2B5EF4-FFF2-40B4-BE49-F238E27FC236}">
                <a16:creationId xmlns:a16="http://schemas.microsoft.com/office/drawing/2014/main" id="{C113939B-3DB6-1652-CDA3-3A91FD3BDCB9}"/>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a:extLst>
              <a:ext uri="{FF2B5EF4-FFF2-40B4-BE49-F238E27FC236}">
                <a16:creationId xmlns:a16="http://schemas.microsoft.com/office/drawing/2014/main" id="{57B548EA-A5BF-6A30-43A5-0A65E676C5D1}"/>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a:extLst>
              <a:ext uri="{FF2B5EF4-FFF2-40B4-BE49-F238E27FC236}">
                <a16:creationId xmlns:a16="http://schemas.microsoft.com/office/drawing/2014/main" id="{461FB472-8579-4F20-C41C-2118F5E21CE9}"/>
              </a:ext>
            </a:extLst>
          </p:cNvPr>
          <p:cNvSpPr>
            <a:spLocks noGrp="1" noChangeArrowheads="1"/>
          </p:cNvSpPr>
          <p:nvPr>
            <p:ph type="sldNum" sz="quarter" idx="12"/>
          </p:nvPr>
        </p:nvSpPr>
        <p:spPr>
          <a:ln/>
        </p:spPr>
        <p:txBody>
          <a:bodyPr/>
          <a:lstStyle>
            <a:lvl1pPr>
              <a:defRPr/>
            </a:lvl1pPr>
          </a:lstStyle>
          <a:p>
            <a:fld id="{2AC158BE-E062-6E46-9144-9FC9EF9A0AF9}" type="slidenum">
              <a:rPr lang="es-ES_tradnl" altLang="es-MX"/>
              <a:pPr/>
              <a:t>‹Nº›</a:t>
            </a:fld>
            <a:endParaRPr lang="es-ES_tradnl" altLang="es-MX"/>
          </a:p>
        </p:txBody>
      </p:sp>
    </p:spTree>
    <p:extLst>
      <p:ext uri="{BB962C8B-B14F-4D97-AF65-F5344CB8AC3E}">
        <p14:creationId xmlns:p14="http://schemas.microsoft.com/office/powerpoint/2010/main" val="2268804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a:extLst>
              <a:ext uri="{FF2B5EF4-FFF2-40B4-BE49-F238E27FC236}">
                <a16:creationId xmlns:a16="http://schemas.microsoft.com/office/drawing/2014/main" id="{F9218BC3-7197-3E7B-7061-6B68FB824638}"/>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a:extLst>
              <a:ext uri="{FF2B5EF4-FFF2-40B4-BE49-F238E27FC236}">
                <a16:creationId xmlns:a16="http://schemas.microsoft.com/office/drawing/2014/main" id="{0B0482AB-11F5-EB0A-EA5D-2512149E48E2}"/>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a:extLst>
              <a:ext uri="{FF2B5EF4-FFF2-40B4-BE49-F238E27FC236}">
                <a16:creationId xmlns:a16="http://schemas.microsoft.com/office/drawing/2014/main" id="{48FFE048-8894-26E4-5A86-65C5F1412D6F}"/>
              </a:ext>
            </a:extLst>
          </p:cNvPr>
          <p:cNvSpPr>
            <a:spLocks noGrp="1" noChangeArrowheads="1"/>
          </p:cNvSpPr>
          <p:nvPr>
            <p:ph type="sldNum" sz="quarter" idx="12"/>
          </p:nvPr>
        </p:nvSpPr>
        <p:spPr>
          <a:ln/>
        </p:spPr>
        <p:txBody>
          <a:bodyPr/>
          <a:lstStyle>
            <a:lvl1pPr>
              <a:defRPr/>
            </a:lvl1pPr>
          </a:lstStyle>
          <a:p>
            <a:fld id="{032F1BD8-9E30-C64C-87E2-7AB1F50F4CB6}" type="slidenum">
              <a:rPr lang="es-ES_tradnl" altLang="es-MX"/>
              <a:pPr/>
              <a:t>‹Nº›</a:t>
            </a:fld>
            <a:endParaRPr lang="es-ES_tradnl" altLang="es-MX"/>
          </a:p>
        </p:txBody>
      </p:sp>
    </p:spTree>
    <p:extLst>
      <p:ext uri="{BB962C8B-B14F-4D97-AF65-F5344CB8AC3E}">
        <p14:creationId xmlns:p14="http://schemas.microsoft.com/office/powerpoint/2010/main" val="885920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a:extLst>
              <a:ext uri="{FF2B5EF4-FFF2-40B4-BE49-F238E27FC236}">
                <a16:creationId xmlns:a16="http://schemas.microsoft.com/office/drawing/2014/main" id="{56BF9153-DC91-69AD-FC25-1EEAD931A2F1}"/>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a:extLst>
              <a:ext uri="{FF2B5EF4-FFF2-40B4-BE49-F238E27FC236}">
                <a16:creationId xmlns:a16="http://schemas.microsoft.com/office/drawing/2014/main" id="{81692F31-905D-D36D-F35D-AB97FD4700B5}"/>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a:extLst>
              <a:ext uri="{FF2B5EF4-FFF2-40B4-BE49-F238E27FC236}">
                <a16:creationId xmlns:a16="http://schemas.microsoft.com/office/drawing/2014/main" id="{AE99FCDC-86FB-12C6-ECC0-0D247C76B0E6}"/>
              </a:ext>
            </a:extLst>
          </p:cNvPr>
          <p:cNvSpPr>
            <a:spLocks noGrp="1" noChangeArrowheads="1"/>
          </p:cNvSpPr>
          <p:nvPr>
            <p:ph type="sldNum" sz="quarter" idx="12"/>
          </p:nvPr>
        </p:nvSpPr>
        <p:spPr>
          <a:ln/>
        </p:spPr>
        <p:txBody>
          <a:bodyPr/>
          <a:lstStyle>
            <a:lvl1pPr>
              <a:defRPr/>
            </a:lvl1pPr>
          </a:lstStyle>
          <a:p>
            <a:fld id="{79546D7A-AB18-7943-A948-697DDC5460BF}" type="slidenum">
              <a:rPr lang="es-ES_tradnl" altLang="es-MX"/>
              <a:pPr/>
              <a:t>‹Nº›</a:t>
            </a:fld>
            <a:endParaRPr lang="es-ES_tradnl" altLang="es-MX"/>
          </a:p>
        </p:txBody>
      </p:sp>
    </p:spTree>
    <p:extLst>
      <p:ext uri="{BB962C8B-B14F-4D97-AF65-F5344CB8AC3E}">
        <p14:creationId xmlns:p14="http://schemas.microsoft.com/office/powerpoint/2010/main" val="1237616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a:extLst>
              <a:ext uri="{FF2B5EF4-FFF2-40B4-BE49-F238E27FC236}">
                <a16:creationId xmlns:a16="http://schemas.microsoft.com/office/drawing/2014/main" id="{5107CC8D-9461-070E-C7B9-1CAC2506C3B7}"/>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a:extLst>
              <a:ext uri="{FF2B5EF4-FFF2-40B4-BE49-F238E27FC236}">
                <a16:creationId xmlns:a16="http://schemas.microsoft.com/office/drawing/2014/main" id="{092DB8F1-96B0-CB66-9D41-28BBE62552F8}"/>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a:extLst>
              <a:ext uri="{FF2B5EF4-FFF2-40B4-BE49-F238E27FC236}">
                <a16:creationId xmlns:a16="http://schemas.microsoft.com/office/drawing/2014/main" id="{48A83658-AE1A-8298-4937-8F48C4216F3A}"/>
              </a:ext>
            </a:extLst>
          </p:cNvPr>
          <p:cNvSpPr>
            <a:spLocks noGrp="1" noChangeArrowheads="1"/>
          </p:cNvSpPr>
          <p:nvPr>
            <p:ph type="sldNum" sz="quarter" idx="12"/>
          </p:nvPr>
        </p:nvSpPr>
        <p:spPr>
          <a:ln/>
        </p:spPr>
        <p:txBody>
          <a:bodyPr/>
          <a:lstStyle>
            <a:lvl1pPr>
              <a:defRPr/>
            </a:lvl1pPr>
          </a:lstStyle>
          <a:p>
            <a:fld id="{58E8C831-B8B8-9541-82FB-1E5DBD987BF1}" type="slidenum">
              <a:rPr lang="es-ES_tradnl" altLang="es-MX"/>
              <a:pPr/>
              <a:t>‹Nº›</a:t>
            </a:fld>
            <a:endParaRPr lang="es-ES_tradnl" altLang="es-MX"/>
          </a:p>
        </p:txBody>
      </p:sp>
    </p:spTree>
    <p:extLst>
      <p:ext uri="{BB962C8B-B14F-4D97-AF65-F5344CB8AC3E}">
        <p14:creationId xmlns:p14="http://schemas.microsoft.com/office/powerpoint/2010/main" val="4037208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a:extLst>
              <a:ext uri="{FF2B5EF4-FFF2-40B4-BE49-F238E27FC236}">
                <a16:creationId xmlns:a16="http://schemas.microsoft.com/office/drawing/2014/main" id="{C2C1E9DC-4075-3878-610D-8C2D14011065}"/>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a:extLst>
              <a:ext uri="{FF2B5EF4-FFF2-40B4-BE49-F238E27FC236}">
                <a16:creationId xmlns:a16="http://schemas.microsoft.com/office/drawing/2014/main" id="{D27B49A8-1E11-ACA7-0022-2631A205FFD1}"/>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a:extLst>
              <a:ext uri="{FF2B5EF4-FFF2-40B4-BE49-F238E27FC236}">
                <a16:creationId xmlns:a16="http://schemas.microsoft.com/office/drawing/2014/main" id="{94163E95-9254-2A1E-AA1F-83B924DC01DA}"/>
              </a:ext>
            </a:extLst>
          </p:cNvPr>
          <p:cNvSpPr>
            <a:spLocks noGrp="1" noChangeArrowheads="1"/>
          </p:cNvSpPr>
          <p:nvPr>
            <p:ph type="sldNum" sz="quarter" idx="12"/>
          </p:nvPr>
        </p:nvSpPr>
        <p:spPr>
          <a:ln/>
        </p:spPr>
        <p:txBody>
          <a:bodyPr/>
          <a:lstStyle>
            <a:lvl1pPr>
              <a:defRPr/>
            </a:lvl1pPr>
          </a:lstStyle>
          <a:p>
            <a:fld id="{5DF4A931-25A2-4B43-8A22-14FB4141D7E8}" type="slidenum">
              <a:rPr lang="es-ES_tradnl" altLang="es-MX"/>
              <a:pPr/>
              <a:t>‹Nº›</a:t>
            </a:fld>
            <a:endParaRPr lang="es-ES_tradnl" altLang="es-MX"/>
          </a:p>
        </p:txBody>
      </p:sp>
    </p:spTree>
    <p:extLst>
      <p:ext uri="{BB962C8B-B14F-4D97-AF65-F5344CB8AC3E}">
        <p14:creationId xmlns:p14="http://schemas.microsoft.com/office/powerpoint/2010/main" val="2915001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a:extLst>
              <a:ext uri="{FF2B5EF4-FFF2-40B4-BE49-F238E27FC236}">
                <a16:creationId xmlns:a16="http://schemas.microsoft.com/office/drawing/2014/main" id="{6841482E-1D9C-BF91-457A-6A186AF803B7}"/>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a:extLst>
              <a:ext uri="{FF2B5EF4-FFF2-40B4-BE49-F238E27FC236}">
                <a16:creationId xmlns:a16="http://schemas.microsoft.com/office/drawing/2014/main" id="{72FEC809-5F6D-E407-D732-7B20D512705D}"/>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a:extLst>
              <a:ext uri="{FF2B5EF4-FFF2-40B4-BE49-F238E27FC236}">
                <a16:creationId xmlns:a16="http://schemas.microsoft.com/office/drawing/2014/main" id="{2685AB3E-2AE0-EC9E-BF95-563EA2503496}"/>
              </a:ext>
            </a:extLst>
          </p:cNvPr>
          <p:cNvSpPr>
            <a:spLocks noGrp="1" noChangeArrowheads="1"/>
          </p:cNvSpPr>
          <p:nvPr>
            <p:ph type="sldNum" sz="quarter" idx="12"/>
          </p:nvPr>
        </p:nvSpPr>
        <p:spPr>
          <a:ln/>
        </p:spPr>
        <p:txBody>
          <a:bodyPr/>
          <a:lstStyle>
            <a:lvl1pPr>
              <a:defRPr/>
            </a:lvl1pPr>
          </a:lstStyle>
          <a:p>
            <a:fld id="{ADECEA71-1403-9046-BC64-8417FF0A22C2}" type="slidenum">
              <a:rPr lang="es-ES_tradnl" altLang="es-MX"/>
              <a:pPr/>
              <a:t>‹Nº›</a:t>
            </a:fld>
            <a:endParaRPr lang="es-ES_tradnl" altLang="es-MX"/>
          </a:p>
        </p:txBody>
      </p:sp>
    </p:spTree>
    <p:extLst>
      <p:ext uri="{BB962C8B-B14F-4D97-AF65-F5344CB8AC3E}">
        <p14:creationId xmlns:p14="http://schemas.microsoft.com/office/powerpoint/2010/main" val="3732052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14A7279-B6E1-BE5E-C392-3D452253EED2}"/>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a:extLst>
              <a:ext uri="{FF2B5EF4-FFF2-40B4-BE49-F238E27FC236}">
                <a16:creationId xmlns:a16="http://schemas.microsoft.com/office/drawing/2014/main" id="{EFB410FB-A5E1-A481-B9E2-F151BA9CAB65}"/>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a:extLst>
              <a:ext uri="{FF2B5EF4-FFF2-40B4-BE49-F238E27FC236}">
                <a16:creationId xmlns:a16="http://schemas.microsoft.com/office/drawing/2014/main" id="{B4B69766-0C7C-9B49-EFA6-93C21259952E}"/>
              </a:ext>
            </a:extLst>
          </p:cNvPr>
          <p:cNvSpPr>
            <a:spLocks noGrp="1" noChangeArrowheads="1"/>
          </p:cNvSpPr>
          <p:nvPr>
            <p:ph type="sldNum" sz="quarter" idx="12"/>
          </p:nvPr>
        </p:nvSpPr>
        <p:spPr>
          <a:ln/>
        </p:spPr>
        <p:txBody>
          <a:bodyPr/>
          <a:lstStyle>
            <a:lvl1pPr>
              <a:defRPr/>
            </a:lvl1pPr>
          </a:lstStyle>
          <a:p>
            <a:fld id="{553DAB33-0E4E-D144-B3DC-EF2F735BEBDD}" type="slidenum">
              <a:rPr lang="es-ES_tradnl" altLang="es-MX"/>
              <a:pPr/>
              <a:t>‹Nº›</a:t>
            </a:fld>
            <a:endParaRPr lang="es-ES_tradnl" altLang="es-MX"/>
          </a:p>
        </p:txBody>
      </p:sp>
    </p:spTree>
    <p:extLst>
      <p:ext uri="{BB962C8B-B14F-4D97-AF65-F5344CB8AC3E}">
        <p14:creationId xmlns:p14="http://schemas.microsoft.com/office/powerpoint/2010/main" val="3083906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id="{AB439751-D8BE-BCE6-540C-A156F7ACBFF4}"/>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a:extLst>
              <a:ext uri="{FF2B5EF4-FFF2-40B4-BE49-F238E27FC236}">
                <a16:creationId xmlns:a16="http://schemas.microsoft.com/office/drawing/2014/main" id="{D2636612-36CD-C716-A285-E3FEBA1EACA2}"/>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a:extLst>
              <a:ext uri="{FF2B5EF4-FFF2-40B4-BE49-F238E27FC236}">
                <a16:creationId xmlns:a16="http://schemas.microsoft.com/office/drawing/2014/main" id="{A3F978B2-7B90-D570-7453-9C9B2DF2C877}"/>
              </a:ext>
            </a:extLst>
          </p:cNvPr>
          <p:cNvSpPr>
            <a:spLocks noGrp="1" noChangeArrowheads="1"/>
          </p:cNvSpPr>
          <p:nvPr>
            <p:ph type="sldNum" sz="quarter" idx="12"/>
          </p:nvPr>
        </p:nvSpPr>
        <p:spPr>
          <a:ln/>
        </p:spPr>
        <p:txBody>
          <a:bodyPr/>
          <a:lstStyle>
            <a:lvl1pPr>
              <a:defRPr/>
            </a:lvl1pPr>
          </a:lstStyle>
          <a:p>
            <a:fld id="{D3559E98-87A7-2642-BB6F-B72AF534DE5C}" type="slidenum">
              <a:rPr lang="es-ES_tradnl" altLang="es-MX"/>
              <a:pPr/>
              <a:t>‹Nº›</a:t>
            </a:fld>
            <a:endParaRPr lang="es-ES_tradnl" altLang="es-MX"/>
          </a:p>
        </p:txBody>
      </p:sp>
    </p:spTree>
    <p:extLst>
      <p:ext uri="{BB962C8B-B14F-4D97-AF65-F5344CB8AC3E}">
        <p14:creationId xmlns:p14="http://schemas.microsoft.com/office/powerpoint/2010/main" val="3520848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id="{61C4A4CD-64AB-24D4-7F5C-64CFC9BA2066}"/>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a:extLst>
              <a:ext uri="{FF2B5EF4-FFF2-40B4-BE49-F238E27FC236}">
                <a16:creationId xmlns:a16="http://schemas.microsoft.com/office/drawing/2014/main" id="{49BD4647-199C-F815-EB4B-FA4F8680BF0D}"/>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a:extLst>
              <a:ext uri="{FF2B5EF4-FFF2-40B4-BE49-F238E27FC236}">
                <a16:creationId xmlns:a16="http://schemas.microsoft.com/office/drawing/2014/main" id="{D3091A31-106A-FC37-B23B-11B52CA4AB39}"/>
              </a:ext>
            </a:extLst>
          </p:cNvPr>
          <p:cNvSpPr>
            <a:spLocks noGrp="1" noChangeArrowheads="1"/>
          </p:cNvSpPr>
          <p:nvPr>
            <p:ph type="sldNum" sz="quarter" idx="12"/>
          </p:nvPr>
        </p:nvSpPr>
        <p:spPr>
          <a:ln/>
        </p:spPr>
        <p:txBody>
          <a:bodyPr/>
          <a:lstStyle>
            <a:lvl1pPr>
              <a:defRPr/>
            </a:lvl1pPr>
          </a:lstStyle>
          <a:p>
            <a:fld id="{B8ECACEB-6283-2A4B-87C9-D0F842E21ED9}" type="slidenum">
              <a:rPr lang="es-ES_tradnl" altLang="es-MX"/>
              <a:pPr/>
              <a:t>‹Nº›</a:t>
            </a:fld>
            <a:endParaRPr lang="es-ES_tradnl" altLang="es-MX"/>
          </a:p>
        </p:txBody>
      </p:sp>
    </p:spTree>
    <p:extLst>
      <p:ext uri="{BB962C8B-B14F-4D97-AF65-F5344CB8AC3E}">
        <p14:creationId xmlns:p14="http://schemas.microsoft.com/office/powerpoint/2010/main" val="3195208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a:extLst>
              <a:ext uri="{FF2B5EF4-FFF2-40B4-BE49-F238E27FC236}">
                <a16:creationId xmlns:a16="http://schemas.microsoft.com/office/drawing/2014/main" id="{32A32719-8F25-C911-086F-F52E895281AC}"/>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a:extLst>
              <a:ext uri="{FF2B5EF4-FFF2-40B4-BE49-F238E27FC236}">
                <a16:creationId xmlns:a16="http://schemas.microsoft.com/office/drawing/2014/main" id="{A5DC2950-1D42-87DD-B0A0-DDCB7D1625C3}"/>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a:extLst>
              <a:ext uri="{FF2B5EF4-FFF2-40B4-BE49-F238E27FC236}">
                <a16:creationId xmlns:a16="http://schemas.microsoft.com/office/drawing/2014/main" id="{D5517BC8-7A59-7A78-28CD-A9BCDE6F5CE1}"/>
              </a:ext>
            </a:extLst>
          </p:cNvPr>
          <p:cNvSpPr>
            <a:spLocks noGrp="1" noChangeArrowheads="1"/>
          </p:cNvSpPr>
          <p:nvPr>
            <p:ph type="sldNum" sz="quarter" idx="12"/>
          </p:nvPr>
        </p:nvSpPr>
        <p:spPr>
          <a:ln/>
        </p:spPr>
        <p:txBody>
          <a:bodyPr/>
          <a:lstStyle>
            <a:lvl1pPr>
              <a:defRPr/>
            </a:lvl1pPr>
          </a:lstStyle>
          <a:p>
            <a:fld id="{FC95131E-5408-5B4A-8267-302E3767723B}" type="slidenum">
              <a:rPr lang="es-ES_tradnl" altLang="es-MX"/>
              <a:pPr/>
              <a:t>‹Nº›</a:t>
            </a:fld>
            <a:endParaRPr lang="es-ES_tradnl" altLang="es-MX"/>
          </a:p>
        </p:txBody>
      </p:sp>
    </p:spTree>
    <p:extLst>
      <p:ext uri="{BB962C8B-B14F-4D97-AF65-F5344CB8AC3E}">
        <p14:creationId xmlns:p14="http://schemas.microsoft.com/office/powerpoint/2010/main" val="394290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a:extLst>
              <a:ext uri="{FF2B5EF4-FFF2-40B4-BE49-F238E27FC236}">
                <a16:creationId xmlns:a16="http://schemas.microsoft.com/office/drawing/2014/main" id="{2161D15D-9EB2-7AE9-F5D3-F47BFE7A83E5}"/>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a:extLst>
              <a:ext uri="{FF2B5EF4-FFF2-40B4-BE49-F238E27FC236}">
                <a16:creationId xmlns:a16="http://schemas.microsoft.com/office/drawing/2014/main" id="{1B0CC56A-EEF3-5F12-ABD3-BE5CDD131E00}"/>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a:extLst>
              <a:ext uri="{FF2B5EF4-FFF2-40B4-BE49-F238E27FC236}">
                <a16:creationId xmlns:a16="http://schemas.microsoft.com/office/drawing/2014/main" id="{B5D98AFE-8103-281F-95C2-5CCFBA1D7F2B}"/>
              </a:ext>
            </a:extLst>
          </p:cNvPr>
          <p:cNvSpPr>
            <a:spLocks noGrp="1" noChangeArrowheads="1"/>
          </p:cNvSpPr>
          <p:nvPr>
            <p:ph type="sldNum" sz="quarter" idx="12"/>
          </p:nvPr>
        </p:nvSpPr>
        <p:spPr>
          <a:ln/>
        </p:spPr>
        <p:txBody>
          <a:bodyPr/>
          <a:lstStyle>
            <a:lvl1pPr>
              <a:defRPr/>
            </a:lvl1pPr>
          </a:lstStyle>
          <a:p>
            <a:fld id="{D235C9D6-26DB-C349-AD43-896AC214AED3}" type="slidenum">
              <a:rPr lang="es-ES_tradnl" altLang="es-MX"/>
              <a:pPr/>
              <a:t>‹Nº›</a:t>
            </a:fld>
            <a:endParaRPr lang="es-ES_tradnl" altLang="es-MX"/>
          </a:p>
        </p:txBody>
      </p:sp>
    </p:spTree>
    <p:extLst>
      <p:ext uri="{BB962C8B-B14F-4D97-AF65-F5344CB8AC3E}">
        <p14:creationId xmlns:p14="http://schemas.microsoft.com/office/powerpoint/2010/main" val="806774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1E2F376-3294-15AE-225D-A10426DC8D5B}"/>
              </a:ext>
            </a:extLst>
          </p:cNvPr>
          <p:cNvSpPr>
            <a:spLocks noGrp="1" noChangeArrowheads="1"/>
          </p:cNvSpPr>
          <p:nvPr>
            <p:ph type="title"/>
          </p:nvPr>
        </p:nvSpPr>
        <p:spPr bwMode="auto">
          <a:xfrm>
            <a:off x="514350" y="812800"/>
            <a:ext cx="5829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Haga clic para modificar el estilo de título del patrón</a:t>
            </a:r>
          </a:p>
        </p:txBody>
      </p:sp>
      <p:sp>
        <p:nvSpPr>
          <p:cNvPr id="1027" name="Rectangle 3">
            <a:extLst>
              <a:ext uri="{FF2B5EF4-FFF2-40B4-BE49-F238E27FC236}">
                <a16:creationId xmlns:a16="http://schemas.microsoft.com/office/drawing/2014/main" id="{426AD385-F20D-44DC-8177-075DEF2682D1}"/>
              </a:ext>
            </a:extLst>
          </p:cNvPr>
          <p:cNvSpPr>
            <a:spLocks noGrp="1" noChangeArrowheads="1"/>
          </p:cNvSpPr>
          <p:nvPr>
            <p:ph type="body" idx="1"/>
          </p:nvPr>
        </p:nvSpPr>
        <p:spPr bwMode="auto">
          <a:xfrm>
            <a:off x="514350" y="2641600"/>
            <a:ext cx="5829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a:t>Haga clic para modificar el estilo de texto del patrón</a:t>
            </a:r>
          </a:p>
          <a:p>
            <a:pPr lvl="1"/>
            <a:r>
              <a:rPr lang="es-ES_tradnl" altLang="es-MX"/>
              <a:t>Segundo nivel</a:t>
            </a:r>
          </a:p>
          <a:p>
            <a:pPr lvl="2"/>
            <a:r>
              <a:rPr lang="es-ES_tradnl" altLang="es-MX"/>
              <a:t>Tercer nivel</a:t>
            </a:r>
          </a:p>
          <a:p>
            <a:pPr lvl="3"/>
            <a:r>
              <a:rPr lang="es-ES_tradnl" altLang="es-MX"/>
              <a:t>Cuarto nivel</a:t>
            </a:r>
          </a:p>
          <a:p>
            <a:pPr lvl="4"/>
            <a:r>
              <a:rPr lang="es-ES_tradnl" altLang="es-MX"/>
              <a:t>Quinto nivel</a:t>
            </a:r>
          </a:p>
        </p:txBody>
      </p:sp>
      <p:sp>
        <p:nvSpPr>
          <p:cNvPr id="1028" name="Rectangle 4">
            <a:extLst>
              <a:ext uri="{FF2B5EF4-FFF2-40B4-BE49-F238E27FC236}">
                <a16:creationId xmlns:a16="http://schemas.microsoft.com/office/drawing/2014/main" id="{52F04AB8-D70F-4FC5-8F8E-1326C8D78CAD}"/>
              </a:ext>
            </a:extLst>
          </p:cNvPr>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s-ES_tradnl"/>
          </a:p>
        </p:txBody>
      </p:sp>
      <p:sp>
        <p:nvSpPr>
          <p:cNvPr id="1029" name="Rectangle 5">
            <a:extLst>
              <a:ext uri="{FF2B5EF4-FFF2-40B4-BE49-F238E27FC236}">
                <a16:creationId xmlns:a16="http://schemas.microsoft.com/office/drawing/2014/main" id="{8DEE0248-2E09-EDA3-17EA-4A0BCC3BA094}"/>
              </a:ext>
            </a:extLst>
          </p:cNvPr>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s-ES_tradnl"/>
          </a:p>
        </p:txBody>
      </p:sp>
      <p:sp>
        <p:nvSpPr>
          <p:cNvPr id="1030" name="Rectangle 6">
            <a:extLst>
              <a:ext uri="{FF2B5EF4-FFF2-40B4-BE49-F238E27FC236}">
                <a16:creationId xmlns:a16="http://schemas.microsoft.com/office/drawing/2014/main" id="{B19195B0-B531-279B-DE26-93864F1987E9}"/>
              </a:ext>
            </a:extLst>
          </p:cNvPr>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6026A2D-0ED5-AC43-B667-B4B3D39FFF78}" type="slidenum">
              <a:rPr lang="es-ES_tradnl" altLang="es-MX"/>
              <a:pPr/>
              <a:t>‹Nº›</a:t>
            </a:fld>
            <a:endParaRPr lang="es-ES_tradnl" alt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6">
            <a:extLst>
              <a:ext uri="{FF2B5EF4-FFF2-40B4-BE49-F238E27FC236}">
                <a16:creationId xmlns:a16="http://schemas.microsoft.com/office/drawing/2014/main" id="{217268E5-48D5-F7CB-271E-71AB606D828F}"/>
              </a:ext>
            </a:extLst>
          </p:cNvPr>
          <p:cNvGrpSpPr>
            <a:grpSpLocks/>
          </p:cNvGrpSpPr>
          <p:nvPr/>
        </p:nvGrpSpPr>
        <p:grpSpPr bwMode="auto">
          <a:xfrm>
            <a:off x="1552575" y="4038600"/>
            <a:ext cx="4919663" cy="1198563"/>
            <a:chOff x="1150" y="2513"/>
            <a:chExt cx="3099" cy="755"/>
          </a:xfrm>
        </p:grpSpPr>
        <p:sp>
          <p:nvSpPr>
            <p:cNvPr id="4104" name="Text Box 7">
              <a:extLst>
                <a:ext uri="{FF2B5EF4-FFF2-40B4-BE49-F238E27FC236}">
                  <a16:creationId xmlns:a16="http://schemas.microsoft.com/office/drawing/2014/main" id="{0F3CDD1B-E2C4-9E1F-0C30-D480F1B658EE}"/>
                </a:ext>
              </a:extLst>
            </p:cNvPr>
            <p:cNvSpPr txBox="1">
              <a:spLocks noChangeArrowheads="1"/>
            </p:cNvSpPr>
            <p:nvPr/>
          </p:nvSpPr>
          <p:spPr bwMode="auto">
            <a:xfrm>
              <a:off x="1150" y="2513"/>
              <a:ext cx="1657"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4000" b="1">
                  <a:latin typeface="Literata" pitchFamily="2" charset="0"/>
                </a:rPr>
                <a:t>MANUAL</a:t>
              </a:r>
              <a:endParaRPr lang="es-ES_tradnl" altLang="es-MX" sz="3600" b="1">
                <a:latin typeface="Literata" pitchFamily="2" charset="0"/>
              </a:endParaRPr>
            </a:p>
          </p:txBody>
        </p:sp>
        <p:sp>
          <p:nvSpPr>
            <p:cNvPr id="4105" name="Text Box 8">
              <a:extLst>
                <a:ext uri="{FF2B5EF4-FFF2-40B4-BE49-F238E27FC236}">
                  <a16:creationId xmlns:a16="http://schemas.microsoft.com/office/drawing/2014/main" id="{78010CE4-DE48-4F11-7168-1BD284C9AE07}"/>
                </a:ext>
              </a:extLst>
            </p:cNvPr>
            <p:cNvSpPr txBox="1">
              <a:spLocks noChangeArrowheads="1"/>
            </p:cNvSpPr>
            <p:nvPr/>
          </p:nvSpPr>
          <p:spPr bwMode="auto">
            <a:xfrm>
              <a:off x="1623" y="2822"/>
              <a:ext cx="2626"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4000">
                  <a:latin typeface="Literata" pitchFamily="2" charset="0"/>
                </a:rPr>
                <a:t>de Organización</a:t>
              </a:r>
              <a:endParaRPr lang="es-ES_tradnl" altLang="es-MX" sz="4000" b="1">
                <a:latin typeface="Literata" pitchFamily="2" charset="0"/>
              </a:endParaRPr>
            </a:p>
          </p:txBody>
        </p:sp>
      </p:grpSp>
      <p:sp>
        <p:nvSpPr>
          <p:cNvPr id="4099" name="Text Box 18">
            <a:extLst>
              <a:ext uri="{FF2B5EF4-FFF2-40B4-BE49-F238E27FC236}">
                <a16:creationId xmlns:a16="http://schemas.microsoft.com/office/drawing/2014/main" id="{2FD99958-BA0A-8EEA-D826-623B8D05F648}"/>
              </a:ext>
            </a:extLst>
          </p:cNvPr>
          <p:cNvSpPr txBox="1">
            <a:spLocks noChangeArrowheads="1"/>
          </p:cNvSpPr>
          <p:nvPr/>
        </p:nvSpPr>
        <p:spPr bwMode="auto">
          <a:xfrm>
            <a:off x="2815499" y="6732588"/>
            <a:ext cx="23176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dirty="0">
                <a:latin typeface="Literata" pitchFamily="2" charset="0"/>
              </a:rPr>
              <a:t>APLICADO A: DIRECCIÓN MÉDICA</a:t>
            </a:r>
          </a:p>
        </p:txBody>
      </p:sp>
      <p:sp>
        <p:nvSpPr>
          <p:cNvPr id="4100" name="Text Box 19">
            <a:extLst>
              <a:ext uri="{FF2B5EF4-FFF2-40B4-BE49-F238E27FC236}">
                <a16:creationId xmlns:a16="http://schemas.microsoft.com/office/drawing/2014/main" id="{8472BA01-1B54-48EC-BB2E-9FD97465C48C}"/>
              </a:ext>
            </a:extLst>
          </p:cNvPr>
          <p:cNvSpPr txBox="1">
            <a:spLocks noChangeArrowheads="1"/>
          </p:cNvSpPr>
          <p:nvPr/>
        </p:nvSpPr>
        <p:spPr bwMode="auto">
          <a:xfrm>
            <a:off x="2811063" y="8172450"/>
            <a:ext cx="25122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000" b="1" dirty="0">
                <a:latin typeface="Literata" pitchFamily="2" charset="0"/>
              </a:rPr>
              <a:t>SAN LUIS POTOSÍ, S.L.P., AGOSTO  DEL 2022</a:t>
            </a:r>
          </a:p>
        </p:txBody>
      </p:sp>
      <p:pic>
        <p:nvPicPr>
          <p:cNvPr id="4101" name="0 Imagen">
            <a:extLst>
              <a:ext uri="{FF2B5EF4-FFF2-40B4-BE49-F238E27FC236}">
                <a16:creationId xmlns:a16="http://schemas.microsoft.com/office/drawing/2014/main" id="{0DA21C3C-8719-9C03-84BC-B7EB7329C2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943" t="32465" r="9015" b="34462"/>
          <a:stretch>
            <a:fillRect/>
          </a:stretch>
        </p:blipFill>
        <p:spPr bwMode="auto">
          <a:xfrm>
            <a:off x="1601788" y="614363"/>
            <a:ext cx="4913312"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Imagen 9">
            <a:extLst>
              <a:ext uri="{FF2B5EF4-FFF2-40B4-BE49-F238E27FC236}">
                <a16:creationId xmlns:a16="http://schemas.microsoft.com/office/drawing/2014/main" id="{4FA58A4F-29A0-8CC7-17D5-85FA59BA90E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Line 13">
            <a:extLst>
              <a:ext uri="{FF2B5EF4-FFF2-40B4-BE49-F238E27FC236}">
                <a16:creationId xmlns:a16="http://schemas.microsoft.com/office/drawing/2014/main" id="{4184BEFA-1D75-34E8-6E66-3375BD284B66}"/>
              </a:ext>
            </a:extLst>
          </p:cNvPr>
          <p:cNvSpPr>
            <a:spLocks noChangeShapeType="1"/>
          </p:cNvSpPr>
          <p:nvPr/>
        </p:nvSpPr>
        <p:spPr bwMode="auto">
          <a:xfrm>
            <a:off x="0" y="8839200"/>
            <a:ext cx="6858000" cy="0"/>
          </a:xfrm>
          <a:prstGeom prst="line">
            <a:avLst/>
          </a:prstGeom>
          <a:noFill/>
          <a:ln w="28575">
            <a:solidFill>
              <a:srgbClr val="92D050"/>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agen 9">
            <a:extLst>
              <a:ext uri="{FF2B5EF4-FFF2-40B4-BE49-F238E27FC236}">
                <a16:creationId xmlns:a16="http://schemas.microsoft.com/office/drawing/2014/main" id="{0273A9DE-94B7-59D8-3C4C-7459FE3CC39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 Box 3">
            <a:extLst>
              <a:ext uri="{FF2B5EF4-FFF2-40B4-BE49-F238E27FC236}">
                <a16:creationId xmlns:a16="http://schemas.microsoft.com/office/drawing/2014/main" id="{BF02656A-730A-9A3C-F878-A3BB0AEAB126}"/>
              </a:ext>
            </a:extLst>
          </p:cNvPr>
          <p:cNvSpPr txBox="1">
            <a:spLocks noChangeArrowheads="1"/>
          </p:cNvSpPr>
          <p:nvPr/>
        </p:nvSpPr>
        <p:spPr bwMode="auto">
          <a:xfrm>
            <a:off x="3175" y="53975"/>
            <a:ext cx="2159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2000" b="1" i="1">
                <a:latin typeface="Literata" pitchFamily="2" charset="0"/>
              </a:rPr>
              <a:t>C O N T E N I D O</a:t>
            </a:r>
          </a:p>
        </p:txBody>
      </p:sp>
      <p:sp>
        <p:nvSpPr>
          <p:cNvPr id="5124" name="Line 5">
            <a:extLst>
              <a:ext uri="{FF2B5EF4-FFF2-40B4-BE49-F238E27FC236}">
                <a16:creationId xmlns:a16="http://schemas.microsoft.com/office/drawing/2014/main" id="{5C3A0867-3C13-88E4-25CE-5038CCAD460A}"/>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5125" name="Text Box 7">
            <a:extLst>
              <a:ext uri="{FF2B5EF4-FFF2-40B4-BE49-F238E27FC236}">
                <a16:creationId xmlns:a16="http://schemas.microsoft.com/office/drawing/2014/main" id="{8FB62055-EB10-ABB5-8D25-95E40185C0D5}"/>
              </a:ext>
            </a:extLst>
          </p:cNvPr>
          <p:cNvSpPr txBox="1">
            <a:spLocks noChangeArrowheads="1"/>
          </p:cNvSpPr>
          <p:nvPr/>
        </p:nvSpPr>
        <p:spPr bwMode="auto">
          <a:xfrm>
            <a:off x="1571625" y="1268413"/>
            <a:ext cx="5078413" cy="747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200000"/>
              </a:lnSpc>
              <a:spcBef>
                <a:spcPct val="0"/>
              </a:spcBef>
              <a:buFont typeface="Wingdings" pitchFamily="2" charset="2"/>
              <a:buChar char="§"/>
            </a:pPr>
            <a:r>
              <a:rPr lang="es-ES_tradnl" altLang="es-MX" sz="1200" b="1" dirty="0">
                <a:latin typeface="Literata" pitchFamily="2" charset="0"/>
              </a:rPr>
              <a:t>Introducción			 		3</a:t>
            </a:r>
          </a:p>
          <a:p>
            <a:pPr>
              <a:lnSpc>
                <a:spcPct val="200000"/>
              </a:lnSpc>
              <a:spcBef>
                <a:spcPct val="0"/>
              </a:spcBef>
              <a:buFont typeface="Wingdings" pitchFamily="2" charset="2"/>
              <a:buChar char="§"/>
            </a:pPr>
            <a:endParaRPr lang="es-ES_tradnl" altLang="es-MX" sz="1200" b="1" dirty="0">
              <a:latin typeface="Literata" pitchFamily="2" charset="0"/>
            </a:endParaRPr>
          </a:p>
          <a:p>
            <a:pPr>
              <a:lnSpc>
                <a:spcPct val="200000"/>
              </a:lnSpc>
              <a:spcBef>
                <a:spcPct val="0"/>
              </a:spcBef>
              <a:buFont typeface="Wingdings" pitchFamily="2" charset="2"/>
              <a:buChar char="§"/>
            </a:pPr>
            <a:r>
              <a:rPr lang="es-ES_tradnl" altLang="es-MX" sz="1200" b="1" dirty="0">
                <a:latin typeface="Literata" pitchFamily="2" charset="0"/>
              </a:rPr>
              <a:t>Directorio					4</a:t>
            </a:r>
          </a:p>
          <a:p>
            <a:pPr>
              <a:lnSpc>
                <a:spcPct val="200000"/>
              </a:lnSpc>
              <a:spcBef>
                <a:spcPct val="0"/>
              </a:spcBef>
              <a:buFont typeface="Wingdings" pitchFamily="2" charset="2"/>
              <a:buChar char="§"/>
            </a:pPr>
            <a:endParaRPr lang="es-ES_tradnl" altLang="es-MX" sz="1200" b="1" dirty="0">
              <a:latin typeface="Literata" pitchFamily="2" charset="0"/>
            </a:endParaRPr>
          </a:p>
          <a:p>
            <a:pPr>
              <a:lnSpc>
                <a:spcPct val="200000"/>
              </a:lnSpc>
              <a:spcBef>
                <a:spcPct val="0"/>
              </a:spcBef>
              <a:buFont typeface="Wingdings" pitchFamily="2" charset="2"/>
              <a:buChar char="§"/>
            </a:pPr>
            <a:r>
              <a:rPr lang="es-ES_tradnl" altLang="es-MX" sz="1200" b="1" dirty="0">
                <a:latin typeface="Literata" pitchFamily="2" charset="0"/>
              </a:rPr>
              <a:t>Legislación o Base legal				5</a:t>
            </a:r>
          </a:p>
          <a:p>
            <a:pPr>
              <a:lnSpc>
                <a:spcPct val="200000"/>
              </a:lnSpc>
              <a:spcBef>
                <a:spcPct val="0"/>
              </a:spcBef>
              <a:buFont typeface="Wingdings" pitchFamily="2" charset="2"/>
              <a:buChar char="§"/>
            </a:pPr>
            <a:endParaRPr lang="es-ES_tradnl" altLang="es-MX" sz="1200" b="1" dirty="0">
              <a:latin typeface="Literata" pitchFamily="2" charset="0"/>
            </a:endParaRPr>
          </a:p>
          <a:p>
            <a:pPr>
              <a:lnSpc>
                <a:spcPct val="200000"/>
              </a:lnSpc>
              <a:spcBef>
                <a:spcPct val="0"/>
              </a:spcBef>
              <a:buFont typeface="Wingdings" pitchFamily="2" charset="2"/>
              <a:buChar char="§"/>
            </a:pPr>
            <a:r>
              <a:rPr lang="es-ES_tradnl" altLang="es-MX" sz="1200" b="1" dirty="0">
                <a:latin typeface="Literata" pitchFamily="2" charset="0"/>
              </a:rPr>
              <a:t>Misión					8</a:t>
            </a:r>
          </a:p>
          <a:p>
            <a:pPr>
              <a:lnSpc>
                <a:spcPct val="200000"/>
              </a:lnSpc>
              <a:spcBef>
                <a:spcPct val="0"/>
              </a:spcBef>
              <a:buFont typeface="Wingdings" pitchFamily="2" charset="2"/>
              <a:buChar char="§"/>
            </a:pPr>
            <a:endParaRPr lang="es-ES_tradnl" altLang="es-MX" sz="1200" b="1" dirty="0">
              <a:latin typeface="Literata" pitchFamily="2" charset="0"/>
            </a:endParaRPr>
          </a:p>
          <a:p>
            <a:pPr>
              <a:lnSpc>
                <a:spcPct val="200000"/>
              </a:lnSpc>
              <a:spcBef>
                <a:spcPct val="0"/>
              </a:spcBef>
              <a:buFont typeface="Wingdings" pitchFamily="2" charset="2"/>
              <a:buChar char="§"/>
            </a:pPr>
            <a:r>
              <a:rPr lang="es-ES_tradnl" altLang="es-MX" sz="1200" b="1" dirty="0">
                <a:latin typeface="Literata" pitchFamily="2" charset="0"/>
              </a:rPr>
              <a:t>Código de Conducta				9</a:t>
            </a:r>
          </a:p>
          <a:p>
            <a:pPr>
              <a:lnSpc>
                <a:spcPct val="200000"/>
              </a:lnSpc>
              <a:spcBef>
                <a:spcPct val="0"/>
              </a:spcBef>
              <a:buFont typeface="Wingdings" pitchFamily="2" charset="2"/>
              <a:buChar char="§"/>
            </a:pPr>
            <a:endParaRPr lang="es-ES_tradnl" altLang="es-MX" sz="1200" b="1" dirty="0">
              <a:latin typeface="Literata" pitchFamily="2" charset="0"/>
            </a:endParaRPr>
          </a:p>
          <a:p>
            <a:pPr>
              <a:lnSpc>
                <a:spcPct val="200000"/>
              </a:lnSpc>
              <a:spcBef>
                <a:spcPct val="0"/>
              </a:spcBef>
              <a:buFont typeface="Wingdings" pitchFamily="2" charset="2"/>
              <a:buChar char="§"/>
            </a:pPr>
            <a:r>
              <a:rPr lang="es-ES_tradnl" altLang="es-MX" sz="1200" b="1" dirty="0">
                <a:latin typeface="Literata" pitchFamily="2" charset="0"/>
              </a:rPr>
              <a:t>Estructura Orgánica				11</a:t>
            </a:r>
          </a:p>
          <a:p>
            <a:pPr>
              <a:lnSpc>
                <a:spcPct val="200000"/>
              </a:lnSpc>
              <a:spcBef>
                <a:spcPct val="0"/>
              </a:spcBef>
              <a:buFont typeface="Wingdings" pitchFamily="2" charset="2"/>
              <a:buChar char="§"/>
            </a:pPr>
            <a:endParaRPr lang="es-ES_tradnl" altLang="es-MX" sz="1200" b="1" dirty="0">
              <a:latin typeface="Literata" pitchFamily="2" charset="0"/>
            </a:endParaRPr>
          </a:p>
          <a:p>
            <a:pPr>
              <a:lnSpc>
                <a:spcPct val="200000"/>
              </a:lnSpc>
              <a:spcBef>
                <a:spcPct val="0"/>
              </a:spcBef>
              <a:buFont typeface="Wingdings" pitchFamily="2" charset="2"/>
              <a:buChar char="§"/>
            </a:pPr>
            <a:r>
              <a:rPr lang="es-ES_tradnl" altLang="es-MX" sz="1200" b="1" dirty="0">
                <a:latin typeface="Literata" pitchFamily="2" charset="0"/>
              </a:rPr>
              <a:t>Organigrama				11</a:t>
            </a:r>
          </a:p>
          <a:p>
            <a:pPr>
              <a:lnSpc>
                <a:spcPct val="200000"/>
              </a:lnSpc>
              <a:spcBef>
                <a:spcPct val="0"/>
              </a:spcBef>
              <a:buFont typeface="Wingdings" pitchFamily="2" charset="2"/>
              <a:buChar char="§"/>
            </a:pPr>
            <a:endParaRPr lang="es-ES_tradnl" altLang="es-MX" sz="1200" b="1" dirty="0">
              <a:latin typeface="Literata" pitchFamily="2" charset="0"/>
            </a:endParaRPr>
          </a:p>
          <a:p>
            <a:pPr>
              <a:lnSpc>
                <a:spcPct val="200000"/>
              </a:lnSpc>
              <a:spcBef>
                <a:spcPct val="0"/>
              </a:spcBef>
              <a:buFont typeface="Wingdings" pitchFamily="2" charset="2"/>
              <a:buChar char="§"/>
            </a:pPr>
            <a:r>
              <a:rPr lang="es-ES_tradnl" altLang="es-MX" sz="1200" b="1" dirty="0">
                <a:latin typeface="Literata" pitchFamily="2" charset="0"/>
              </a:rPr>
              <a:t>Descripción de </a:t>
            </a:r>
            <a:r>
              <a:rPr lang="es-ES_tradnl" altLang="es-MX" sz="1200" b="1" dirty="0" smtClean="0">
                <a:latin typeface="Literata" pitchFamily="2" charset="0"/>
              </a:rPr>
              <a:t>Funciones</a:t>
            </a:r>
            <a:r>
              <a:rPr lang="es-ES_tradnl" altLang="es-MX" sz="1200" b="1" dirty="0">
                <a:latin typeface="Literata" pitchFamily="2" charset="0"/>
              </a:rPr>
              <a:t>			13          </a:t>
            </a:r>
          </a:p>
          <a:p>
            <a:pPr>
              <a:lnSpc>
                <a:spcPct val="200000"/>
              </a:lnSpc>
              <a:spcBef>
                <a:spcPct val="0"/>
              </a:spcBef>
              <a:buFont typeface="Wingdings" pitchFamily="2" charset="2"/>
              <a:buChar char="§"/>
            </a:pPr>
            <a:endParaRPr lang="es-ES_tradnl" altLang="es-MX" sz="1200" b="1" dirty="0">
              <a:latin typeface="Literata" pitchFamily="2" charset="0"/>
            </a:endParaRPr>
          </a:p>
          <a:p>
            <a:pPr>
              <a:lnSpc>
                <a:spcPct val="200000"/>
              </a:lnSpc>
              <a:spcBef>
                <a:spcPct val="0"/>
              </a:spcBef>
              <a:buFont typeface="Wingdings" pitchFamily="2" charset="2"/>
              <a:buChar char="§"/>
            </a:pPr>
            <a:r>
              <a:rPr lang="es-ES_tradnl" altLang="es-MX" sz="1200" b="1" dirty="0">
                <a:latin typeface="Literata" pitchFamily="2" charset="0"/>
              </a:rPr>
              <a:t>Autorización		                            	  27</a:t>
            </a:r>
          </a:p>
          <a:p>
            <a:pPr>
              <a:lnSpc>
                <a:spcPct val="200000"/>
              </a:lnSpc>
              <a:spcBef>
                <a:spcPct val="0"/>
              </a:spcBef>
            </a:pPr>
            <a:endParaRPr lang="es-ES_tradnl" altLang="es-MX" sz="1200" b="1" dirty="0">
              <a:latin typeface="Literata" pitchFamily="2" charset="0"/>
            </a:endParaRPr>
          </a:p>
          <a:p>
            <a:pPr>
              <a:lnSpc>
                <a:spcPct val="200000"/>
              </a:lnSpc>
              <a:spcBef>
                <a:spcPct val="0"/>
              </a:spcBef>
              <a:buFont typeface="Wingdings" pitchFamily="2" charset="2"/>
              <a:buChar char="§"/>
            </a:pPr>
            <a:r>
              <a:rPr lang="es-ES_tradnl" altLang="es-MX" sz="1200" b="1" dirty="0">
                <a:latin typeface="Literata" pitchFamily="2" charset="0"/>
              </a:rPr>
              <a:t>Control de  </a:t>
            </a:r>
            <a:r>
              <a:rPr lang="es-ES_tradnl" altLang="es-MX" sz="1200" b="1" dirty="0" smtClean="0">
                <a:latin typeface="Literata" pitchFamily="2" charset="0"/>
              </a:rPr>
              <a:t>Actualizaciones                          </a:t>
            </a:r>
            <a:r>
              <a:rPr lang="es-ES_tradnl" altLang="es-MX" sz="1200" b="1" dirty="0">
                <a:latin typeface="Literata" pitchFamily="2" charset="0"/>
              </a:rPr>
              <a:t>		  28</a:t>
            </a:r>
            <a:endParaRPr lang="es-ES_tradnl" altLang="es-MX" sz="1200" dirty="0">
              <a:latin typeface="Literata" pitchFamily="2" charset="0"/>
            </a:endParaRPr>
          </a:p>
        </p:txBody>
      </p:sp>
      <p:sp>
        <p:nvSpPr>
          <p:cNvPr id="5126" name="Text Box 8">
            <a:extLst>
              <a:ext uri="{FF2B5EF4-FFF2-40B4-BE49-F238E27FC236}">
                <a16:creationId xmlns:a16="http://schemas.microsoft.com/office/drawing/2014/main" id="{0EEF6BA8-7586-A927-B099-6DE5721E483C}"/>
              </a:ext>
            </a:extLst>
          </p:cNvPr>
          <p:cNvSpPr txBox="1">
            <a:spLocks noChangeArrowheads="1"/>
          </p:cNvSpPr>
          <p:nvPr/>
        </p:nvSpPr>
        <p:spPr bwMode="auto">
          <a:xfrm>
            <a:off x="5868988" y="946150"/>
            <a:ext cx="8112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1200" b="1" i="1">
                <a:latin typeface="Literata" pitchFamily="2" charset="0"/>
              </a:rPr>
              <a:t>Sección </a:t>
            </a:r>
            <a:endParaRPr lang="es-ES_tradnl" altLang="es-MX" sz="1200" i="1">
              <a:latin typeface="Literata"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Imagen 9">
            <a:extLst>
              <a:ext uri="{FF2B5EF4-FFF2-40B4-BE49-F238E27FC236}">
                <a16:creationId xmlns:a16="http://schemas.microsoft.com/office/drawing/2014/main" id="{1CE4099E-284C-0BA8-ADD2-96EAF85E76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 Box 3">
            <a:extLst>
              <a:ext uri="{FF2B5EF4-FFF2-40B4-BE49-F238E27FC236}">
                <a16:creationId xmlns:a16="http://schemas.microsoft.com/office/drawing/2014/main" id="{9824E6AB-EB7D-E109-DAE2-A6D5811F4645}"/>
              </a:ext>
            </a:extLst>
          </p:cNvPr>
          <p:cNvSpPr txBox="1">
            <a:spLocks noChangeArrowheads="1"/>
          </p:cNvSpPr>
          <p:nvPr/>
        </p:nvSpPr>
        <p:spPr bwMode="auto">
          <a:xfrm>
            <a:off x="-3175" y="47625"/>
            <a:ext cx="2859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2000" b="1" i="1">
                <a:latin typeface="Literata" pitchFamily="2" charset="0"/>
              </a:rPr>
              <a:t>I N T R O D U C C I Ó N</a:t>
            </a:r>
          </a:p>
        </p:txBody>
      </p:sp>
      <p:sp>
        <p:nvSpPr>
          <p:cNvPr id="6148" name="Line 39">
            <a:extLst>
              <a:ext uri="{FF2B5EF4-FFF2-40B4-BE49-F238E27FC236}">
                <a16:creationId xmlns:a16="http://schemas.microsoft.com/office/drawing/2014/main" id="{B92276D4-8723-961A-7DBE-93E6DE927A4B}"/>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6149" name="Text Box 41">
            <a:extLst>
              <a:ext uri="{FF2B5EF4-FFF2-40B4-BE49-F238E27FC236}">
                <a16:creationId xmlns:a16="http://schemas.microsoft.com/office/drawing/2014/main" id="{1D04A6D7-CC03-A504-D299-C5704715EA23}"/>
              </a:ext>
            </a:extLst>
          </p:cNvPr>
          <p:cNvSpPr txBox="1">
            <a:spLocks noChangeArrowheads="1"/>
          </p:cNvSpPr>
          <p:nvPr/>
        </p:nvSpPr>
        <p:spPr bwMode="auto">
          <a:xfrm>
            <a:off x="1584325" y="1235075"/>
            <a:ext cx="4908550" cy="6531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lnSpc>
                <a:spcPct val="140000"/>
              </a:lnSpc>
              <a:spcBef>
                <a:spcPct val="0"/>
              </a:spcBef>
              <a:buFontTx/>
              <a:buNone/>
            </a:pPr>
            <a:r>
              <a:rPr lang="es-ES_tradnl" altLang="es-MX" sz="1200" dirty="0">
                <a:latin typeface="Literata" pitchFamily="2" charset="0"/>
              </a:rPr>
              <a:t>El presente manual se elaboro con el objeto de que los servidores públicos del Gobierno del Estado cuenten con una fuente de información que les permita conocer la organización de la </a:t>
            </a:r>
            <a:r>
              <a:rPr lang="es-ES_tradnl" altLang="es-MX" sz="1200" b="1" i="1" dirty="0">
                <a:latin typeface="Literata" pitchFamily="2" charset="0"/>
              </a:rPr>
              <a:t>Dirección Médica del Hospital Central Dr. Ignacio Morones Prieto</a:t>
            </a:r>
            <a:r>
              <a:rPr lang="es-ES_tradnl" altLang="es-MX" sz="1200" b="1" dirty="0">
                <a:latin typeface="Literata" pitchFamily="2" charset="0"/>
              </a:rPr>
              <a:t>,</a:t>
            </a:r>
            <a:r>
              <a:rPr lang="es-ES_tradnl" altLang="es-MX" sz="1200" dirty="0">
                <a:latin typeface="Literata" pitchFamily="2" charset="0"/>
              </a:rPr>
              <a:t> así como las funciones a su cargo.</a:t>
            </a:r>
          </a:p>
          <a:p>
            <a:pPr algn="just">
              <a:lnSpc>
                <a:spcPct val="140000"/>
              </a:lnSpc>
              <a:spcBef>
                <a:spcPct val="0"/>
              </a:spcBef>
              <a:buFontTx/>
              <a:buNone/>
            </a:pPr>
            <a:endParaRPr lang="es-ES_tradnl" altLang="es-MX" sz="1200" dirty="0">
              <a:latin typeface="Literata" pitchFamily="2" charset="0"/>
            </a:endParaRPr>
          </a:p>
          <a:p>
            <a:pPr algn="just">
              <a:lnSpc>
                <a:spcPct val="140000"/>
              </a:lnSpc>
              <a:spcBef>
                <a:spcPct val="0"/>
              </a:spcBef>
              <a:buFontTx/>
              <a:buNone/>
            </a:pPr>
            <a:r>
              <a:rPr lang="es-ES_tradnl" altLang="es-MX" sz="1200" dirty="0">
                <a:latin typeface="Literata" pitchFamily="2" charset="0"/>
              </a:rPr>
              <a:t>Este documento presenta la Estructura Orgánica actualizada y autorizada, el marco jurídico en el que sustentan su actualización y funcionamiento, los objetivos que tienen encomendados y la descripción de las funciones que debe realizar para alcanzarlos.</a:t>
            </a:r>
          </a:p>
          <a:p>
            <a:pPr algn="just">
              <a:lnSpc>
                <a:spcPct val="140000"/>
              </a:lnSpc>
              <a:spcBef>
                <a:spcPct val="0"/>
              </a:spcBef>
              <a:buFontTx/>
              <a:buNone/>
            </a:pPr>
            <a:endParaRPr lang="es-ES_tradnl" altLang="es-MX" sz="1200" dirty="0">
              <a:latin typeface="Literata" pitchFamily="2" charset="0"/>
            </a:endParaRPr>
          </a:p>
          <a:p>
            <a:pPr algn="just">
              <a:lnSpc>
                <a:spcPct val="140000"/>
              </a:lnSpc>
              <a:spcBef>
                <a:spcPct val="0"/>
              </a:spcBef>
              <a:buFontTx/>
              <a:buNone/>
            </a:pPr>
            <a:r>
              <a:rPr lang="es-ES_tradnl" altLang="es-MX" sz="1200" dirty="0">
                <a:latin typeface="Literata" pitchFamily="2" charset="0"/>
              </a:rPr>
              <a:t>Además el manual de organización facilita a los empleados y funcionarios el conocimiento de sus obligaciones en el ámbito de su competencia, así mismo ayuda entre otras cosas, a integrar y orientar al nuevo personal y es un instrumento valioso de datos para estudios de productividad, reorganización y de recursos humanos.</a:t>
            </a:r>
          </a:p>
          <a:p>
            <a:pPr algn="just">
              <a:lnSpc>
                <a:spcPct val="140000"/>
              </a:lnSpc>
              <a:spcBef>
                <a:spcPct val="0"/>
              </a:spcBef>
              <a:buFontTx/>
              <a:buNone/>
            </a:pPr>
            <a:endParaRPr lang="es-ES_tradnl" altLang="es-MX" sz="1200" dirty="0">
              <a:latin typeface="Literata" pitchFamily="2" charset="0"/>
            </a:endParaRPr>
          </a:p>
          <a:p>
            <a:pPr algn="just">
              <a:lnSpc>
                <a:spcPct val="140000"/>
              </a:lnSpc>
              <a:spcBef>
                <a:spcPct val="0"/>
              </a:spcBef>
              <a:buFontTx/>
              <a:buNone/>
            </a:pPr>
            <a:r>
              <a:rPr lang="es-ES_tradnl" altLang="es-MX" sz="1200" dirty="0">
                <a:latin typeface="Literata" pitchFamily="2" charset="0"/>
              </a:rPr>
              <a:t>La aplicación del presente manual es únicamente para el personal que integra la </a:t>
            </a:r>
            <a:r>
              <a:rPr lang="es-ES_tradnl" altLang="es-MX" sz="1200" b="1" i="1" dirty="0">
                <a:latin typeface="Literata" pitchFamily="2" charset="0"/>
              </a:rPr>
              <a:t>Dirección Médica </a:t>
            </a:r>
            <a:r>
              <a:rPr lang="es-ES_tradnl" altLang="es-MX" sz="1200" dirty="0">
                <a:latin typeface="Literata" pitchFamily="2" charset="0"/>
              </a:rPr>
              <a:t>será la misma la responsable de actualizar o modificar su contenido.  </a:t>
            </a:r>
          </a:p>
          <a:p>
            <a:pPr algn="just">
              <a:lnSpc>
                <a:spcPct val="140000"/>
              </a:lnSpc>
              <a:spcBef>
                <a:spcPct val="0"/>
              </a:spcBef>
              <a:buFontTx/>
              <a:buNone/>
            </a:pPr>
            <a:endParaRPr lang="es-ES_tradnl" altLang="es-MX" sz="1200" dirty="0">
              <a:latin typeface="Literata" pitchFamily="2" charset="0"/>
            </a:endParaRPr>
          </a:p>
          <a:p>
            <a:pPr algn="just">
              <a:lnSpc>
                <a:spcPct val="140000"/>
              </a:lnSpc>
              <a:spcBef>
                <a:spcPct val="0"/>
              </a:spcBef>
              <a:buFontTx/>
              <a:buNone/>
            </a:pPr>
            <a:r>
              <a:rPr lang="es-ES_tradnl" altLang="es-MX" sz="1200" dirty="0">
                <a:latin typeface="Literata" pitchFamily="2" charset="0"/>
              </a:rPr>
              <a:t>Dado a la naturaleza dinámica de Gobierno del Estado, es necesario que cualquier cambio que se presente en la organización de las áreas, se comunique a la brevedad, a la Dirección de Organización y Métodos de Oficialía Mayor, con el objeto de revisarlos y mantener actualizada la Estructura Orgánica de la Administración Pública Estatal.</a:t>
            </a:r>
          </a:p>
        </p:txBody>
      </p:sp>
      <p:sp>
        <p:nvSpPr>
          <p:cNvPr id="2" name="Marcador de número de diapositiva 1">
            <a:extLst>
              <a:ext uri="{FF2B5EF4-FFF2-40B4-BE49-F238E27FC236}">
                <a16:creationId xmlns:a16="http://schemas.microsoft.com/office/drawing/2014/main" id="{D0B13A3B-4886-3B57-667B-AF9339BD2997}"/>
              </a:ext>
            </a:extLst>
          </p:cNvPr>
          <p:cNvSpPr>
            <a:spLocks noGrp="1"/>
          </p:cNvSpPr>
          <p:nvPr>
            <p:ph type="sldNum" sz="quarter" idx="12"/>
          </p:nvPr>
        </p:nvSpPr>
        <p:spPr/>
        <p:txBody>
          <a:bodyPr/>
          <a:lstStyle/>
          <a:p>
            <a:fld id="{553DAB33-0E4E-D144-B3DC-EF2F735BEBDD}" type="slidenum">
              <a:rPr lang="es-ES_tradnl" altLang="es-MX" smtClean="0"/>
              <a:pPr/>
              <a:t>3</a:t>
            </a:fld>
            <a:endParaRPr lang="es-ES_tradnl" altLang="es-MX"/>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agen 9">
            <a:extLst>
              <a:ext uri="{FF2B5EF4-FFF2-40B4-BE49-F238E27FC236}">
                <a16:creationId xmlns:a16="http://schemas.microsoft.com/office/drawing/2014/main" id="{93898655-3B64-49FB-5A05-6F2F6E1A142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 Box 3">
            <a:extLst>
              <a:ext uri="{FF2B5EF4-FFF2-40B4-BE49-F238E27FC236}">
                <a16:creationId xmlns:a16="http://schemas.microsoft.com/office/drawing/2014/main" id="{9B4F08BC-8FAB-4460-E3DB-B4C026F3DEEE}"/>
              </a:ext>
            </a:extLst>
          </p:cNvPr>
          <p:cNvSpPr txBox="1">
            <a:spLocks noChangeArrowheads="1"/>
          </p:cNvSpPr>
          <p:nvPr/>
        </p:nvSpPr>
        <p:spPr bwMode="auto">
          <a:xfrm>
            <a:off x="-4763" y="50800"/>
            <a:ext cx="23447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2000" b="1" i="1">
                <a:latin typeface="Literata" pitchFamily="2" charset="0"/>
              </a:rPr>
              <a:t>D I R E C T O R I O </a:t>
            </a:r>
          </a:p>
        </p:txBody>
      </p:sp>
      <p:sp>
        <p:nvSpPr>
          <p:cNvPr id="7172" name="Line 40">
            <a:extLst>
              <a:ext uri="{FF2B5EF4-FFF2-40B4-BE49-F238E27FC236}">
                <a16:creationId xmlns:a16="http://schemas.microsoft.com/office/drawing/2014/main" id="{725AF5F8-8ADA-8E44-DC57-F6EF76B572D2}"/>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 name="CuadroTexto 1">
            <a:extLst>
              <a:ext uri="{FF2B5EF4-FFF2-40B4-BE49-F238E27FC236}">
                <a16:creationId xmlns:a16="http://schemas.microsoft.com/office/drawing/2014/main" id="{54AB44C3-E8E5-7F03-95AF-54A923B90BA0}"/>
              </a:ext>
            </a:extLst>
          </p:cNvPr>
          <p:cNvSpPr txBox="1"/>
          <p:nvPr/>
        </p:nvSpPr>
        <p:spPr>
          <a:xfrm>
            <a:off x="1616927" y="869795"/>
            <a:ext cx="5261377" cy="7632859"/>
          </a:xfrm>
          <a:prstGeom prst="rect">
            <a:avLst/>
          </a:prstGeom>
          <a:noFill/>
        </p:spPr>
        <p:txBody>
          <a:bodyPr wrap="none" rtlCol="0">
            <a:spAutoFit/>
          </a:bodyPr>
          <a:lstStyle/>
          <a:p>
            <a:r>
              <a:rPr lang="es-ES" sz="1000" dirty="0">
                <a:latin typeface="Arial" charset="0"/>
                <a:cs typeface="Arial" charset="0"/>
              </a:rPr>
              <a:t>DIRECCIÓN GENERAL DE LOS SERVICIOS DE SALUD EN EL ESTADO</a:t>
            </a:r>
            <a:endParaRPr lang="es-ES" sz="1000" dirty="0">
              <a:latin typeface="Arial" charset="0"/>
              <a:cs typeface="Times New Roman" pitchFamily="18" charset="0"/>
            </a:endParaRPr>
          </a:p>
          <a:p>
            <a:endParaRPr lang="es-MX" sz="1000" dirty="0">
              <a:latin typeface="Arial" charset="0"/>
              <a:cs typeface="Arial" charset="0"/>
            </a:endParaRPr>
          </a:p>
          <a:p>
            <a:r>
              <a:rPr lang="es-MX" sz="1000" dirty="0">
                <a:latin typeface="Arial" charset="0"/>
                <a:cs typeface="Arial" charset="0"/>
              </a:rPr>
              <a:t>DIRECCIÓN GENERAL DEL HOSPITAL CENTRAL “DR. IGNACIO MORONES PRIETO”</a:t>
            </a:r>
          </a:p>
          <a:p>
            <a:r>
              <a:rPr lang="es-MX" sz="1000" dirty="0">
                <a:latin typeface="Arial" charset="0"/>
                <a:cs typeface="Arial" charset="0"/>
              </a:rPr>
              <a:t>Jorge Aguilar García</a:t>
            </a:r>
          </a:p>
          <a:p>
            <a:endParaRPr lang="es-MX" sz="1000" dirty="0">
              <a:latin typeface="Arial" charset="0"/>
              <a:cs typeface="Arial" charset="0"/>
            </a:endParaRPr>
          </a:p>
          <a:p>
            <a:r>
              <a:rPr lang="es-MX" sz="1000" dirty="0">
                <a:latin typeface="Arial" charset="0"/>
                <a:cs typeface="Arial" charset="0"/>
              </a:rPr>
              <a:t>DIRECCIÓN MÉDICA</a:t>
            </a:r>
          </a:p>
          <a:p>
            <a:r>
              <a:rPr lang="es-MX" sz="1000" dirty="0">
                <a:latin typeface="Arial" charset="0"/>
                <a:cs typeface="Arial" charset="0"/>
              </a:rPr>
              <a:t>Martha Giselda Rangel Charqueño</a:t>
            </a:r>
          </a:p>
          <a:p>
            <a:endParaRPr lang="es-ES" sz="1000" dirty="0">
              <a:latin typeface="Arial" charset="0"/>
            </a:endParaRPr>
          </a:p>
          <a:p>
            <a:r>
              <a:rPr lang="es-ES" sz="1000" dirty="0">
                <a:latin typeface="Arial" charset="0"/>
              </a:rPr>
              <a:t>SUBDIRECCIÓN DE CALIDAD</a:t>
            </a:r>
          </a:p>
          <a:p>
            <a:r>
              <a:rPr lang="es-MX" sz="1000" dirty="0">
                <a:latin typeface="Arial" charset="0"/>
                <a:cs typeface="Arial" charset="0"/>
              </a:rPr>
              <a:t>Rosa Icela Ortega Puente</a:t>
            </a:r>
          </a:p>
          <a:p>
            <a:endParaRPr lang="es-MX" sz="1000" dirty="0">
              <a:latin typeface="Arial" charset="0"/>
              <a:cs typeface="Arial" charset="0"/>
            </a:endParaRPr>
          </a:p>
          <a:p>
            <a:r>
              <a:rPr lang="es-ES" sz="1000" dirty="0">
                <a:latin typeface="Arial" charset="0"/>
              </a:rPr>
              <a:t>SUBDIRECCIÓN DE EDUCACIÓN E INVESTIGACIÓN EN SALUD</a:t>
            </a:r>
          </a:p>
          <a:p>
            <a:r>
              <a:rPr lang="es-MX" sz="1000" dirty="0">
                <a:latin typeface="Arial" charset="0"/>
                <a:cs typeface="Arial" charset="0"/>
              </a:rPr>
              <a:t>Juan Manuel López Quijano</a:t>
            </a:r>
          </a:p>
          <a:p>
            <a:endParaRPr lang="es-MX" sz="1000" dirty="0">
              <a:latin typeface="Arial" charset="0"/>
              <a:cs typeface="Arial" charset="0"/>
            </a:endParaRPr>
          </a:p>
          <a:p>
            <a:r>
              <a:rPr lang="es-MX" sz="1000" dirty="0">
                <a:latin typeface="Arial" charset="0"/>
                <a:cs typeface="Arial" charset="0"/>
              </a:rPr>
              <a:t>SUBDIRECCIÓN MÉDICA</a:t>
            </a:r>
          </a:p>
          <a:p>
            <a:r>
              <a:rPr lang="es-MX" sz="1000" dirty="0">
                <a:latin typeface="Arial" charset="0"/>
                <a:cs typeface="Arial" charset="0"/>
              </a:rPr>
              <a:t>Juan José Ortíz Zamudio, Turno Vespertino</a:t>
            </a:r>
          </a:p>
          <a:p>
            <a:r>
              <a:rPr lang="es-MX" sz="1000" dirty="0">
                <a:latin typeface="Arial" charset="0"/>
                <a:cs typeface="Arial" charset="0"/>
              </a:rPr>
              <a:t>Ana María del Carmen Zapata, Turno Nocturno</a:t>
            </a:r>
          </a:p>
          <a:p>
            <a:r>
              <a:rPr lang="es-MX" sz="1000" dirty="0">
                <a:latin typeface="Arial" charset="0"/>
                <a:cs typeface="Arial" charset="0"/>
              </a:rPr>
              <a:t>José Carlos Lugo Baez, Turno Nocturno </a:t>
            </a:r>
          </a:p>
          <a:p>
            <a:r>
              <a:rPr lang="es-MX" sz="1000" dirty="0">
                <a:latin typeface="Arial" charset="0"/>
                <a:cs typeface="Arial" charset="0"/>
              </a:rPr>
              <a:t>Luis Fernando Mendoza Moreno, Jornada Acumulada.</a:t>
            </a:r>
          </a:p>
          <a:p>
            <a:endParaRPr lang="es-MX" sz="1000" dirty="0">
              <a:latin typeface="Arial" charset="0"/>
              <a:cs typeface="Arial" charset="0"/>
            </a:endParaRPr>
          </a:p>
          <a:p>
            <a:r>
              <a:rPr lang="es-MX" sz="1000" dirty="0">
                <a:latin typeface="Arial" charset="0"/>
                <a:cs typeface="Arial" charset="0"/>
              </a:rPr>
              <a:t>JEFE DE DIVISIÓN DE ANESTESIOLOGÍA</a:t>
            </a:r>
          </a:p>
          <a:p>
            <a:r>
              <a:rPr lang="es-MX" sz="1000" dirty="0">
                <a:latin typeface="Arial" charset="0"/>
                <a:cs typeface="Arial" charset="0"/>
              </a:rPr>
              <a:t>Israel Tapia García</a:t>
            </a:r>
          </a:p>
          <a:p>
            <a:endParaRPr lang="es-MX" sz="1000" dirty="0">
              <a:latin typeface="Arial" charset="0"/>
              <a:cs typeface="Arial" charset="0"/>
            </a:endParaRPr>
          </a:p>
          <a:p>
            <a:r>
              <a:rPr lang="es-MX" sz="1000" dirty="0">
                <a:latin typeface="Arial" charset="0"/>
                <a:cs typeface="Arial" charset="0"/>
              </a:rPr>
              <a:t>JEFE DE DIVISIÓN DE CIRUGÍA</a:t>
            </a:r>
          </a:p>
          <a:p>
            <a:r>
              <a:rPr lang="es-MX" sz="1000" dirty="0">
                <a:latin typeface="Arial" charset="0"/>
                <a:cs typeface="Arial" charset="0"/>
              </a:rPr>
              <a:t>Javier Alfonso Pinedo Onofre</a:t>
            </a:r>
          </a:p>
          <a:p>
            <a:endParaRPr lang="es-MX" sz="1000" dirty="0">
              <a:latin typeface="Arial" charset="0"/>
              <a:cs typeface="Arial" charset="0"/>
            </a:endParaRPr>
          </a:p>
          <a:p>
            <a:r>
              <a:rPr lang="es-MX" sz="1000" dirty="0">
                <a:latin typeface="Arial" charset="0"/>
                <a:cs typeface="Arial" charset="0"/>
              </a:rPr>
              <a:t>JEFE DE DIVISIÓN DE CONSULTA EXTERNA</a:t>
            </a:r>
          </a:p>
          <a:p>
            <a:r>
              <a:rPr lang="es-MX" sz="1000" dirty="0">
                <a:latin typeface="Arial" charset="0"/>
                <a:cs typeface="Arial" charset="0"/>
              </a:rPr>
              <a:t>Alí Hiram Vázquez Espinosa</a:t>
            </a:r>
          </a:p>
          <a:p>
            <a:endParaRPr lang="es-MX" sz="1000" dirty="0">
              <a:latin typeface="Arial" charset="0"/>
              <a:cs typeface="Arial" charset="0"/>
            </a:endParaRPr>
          </a:p>
          <a:p>
            <a:r>
              <a:rPr lang="es-MX" sz="1000" dirty="0">
                <a:latin typeface="Arial" charset="0"/>
                <a:cs typeface="Arial" charset="0"/>
              </a:rPr>
              <a:t>JEFE DE DIVISIÓN DE ENFERMERÍA</a:t>
            </a:r>
          </a:p>
          <a:p>
            <a:r>
              <a:rPr lang="es-MX" sz="1000" dirty="0">
                <a:latin typeface="Arial" charset="0"/>
                <a:cs typeface="Arial" charset="0"/>
              </a:rPr>
              <a:t>Ma. Guadalupe Colorado Juárez</a:t>
            </a:r>
          </a:p>
          <a:p>
            <a:endParaRPr lang="es-MX" sz="1000" dirty="0">
              <a:latin typeface="Arial" charset="0"/>
              <a:cs typeface="Arial" charset="0"/>
            </a:endParaRPr>
          </a:p>
          <a:p>
            <a:r>
              <a:rPr lang="es-MX" sz="1000" dirty="0">
                <a:latin typeface="Arial" charset="0"/>
                <a:cs typeface="Arial" charset="0"/>
              </a:rPr>
              <a:t>JEFE DE DIVISIÓN DE GINECOLOGÍA Y OBSTETRICIA</a:t>
            </a:r>
          </a:p>
          <a:p>
            <a:r>
              <a:rPr lang="es-MX" sz="1000" dirty="0">
                <a:latin typeface="Arial" charset="0"/>
                <a:cs typeface="Arial" charset="0"/>
              </a:rPr>
              <a:t>Manuel Mendoza Huerta</a:t>
            </a:r>
          </a:p>
          <a:p>
            <a:endParaRPr lang="es-MX" sz="1000" dirty="0">
              <a:latin typeface="Arial" charset="0"/>
              <a:cs typeface="Arial" charset="0"/>
            </a:endParaRPr>
          </a:p>
          <a:p>
            <a:r>
              <a:rPr lang="es-MX" sz="1000" dirty="0">
                <a:latin typeface="Arial" charset="0"/>
                <a:cs typeface="Arial" charset="0"/>
              </a:rPr>
              <a:t>JEFE DE DIVISIÓN DE MEDICINA INTERNA</a:t>
            </a:r>
          </a:p>
          <a:p>
            <a:r>
              <a:rPr lang="es-MX" sz="1000" dirty="0">
                <a:latin typeface="Arial" charset="0"/>
                <a:cs typeface="Arial" charset="0"/>
              </a:rPr>
              <a:t>Martín Saldaña Barnard</a:t>
            </a:r>
          </a:p>
          <a:p>
            <a:endParaRPr lang="es-MX" sz="1000" dirty="0">
              <a:latin typeface="Arial" charset="0"/>
              <a:cs typeface="Arial" charset="0"/>
            </a:endParaRPr>
          </a:p>
          <a:p>
            <a:r>
              <a:rPr lang="es-MX" sz="1000" dirty="0">
                <a:latin typeface="Arial" charset="0"/>
                <a:cs typeface="Arial" charset="0"/>
              </a:rPr>
              <a:t>JEFE DE DIVISIÓN DE PARACLÍNICOS</a:t>
            </a:r>
          </a:p>
          <a:p>
            <a:r>
              <a:rPr lang="es-MX" sz="1000" dirty="0">
                <a:latin typeface="Arial" charset="0"/>
                <a:cs typeface="Arial" charset="0"/>
              </a:rPr>
              <a:t>Mario Aurelio Martínez Jiménez</a:t>
            </a:r>
          </a:p>
          <a:p>
            <a:endParaRPr lang="es-MX" sz="1000" dirty="0">
              <a:latin typeface="Arial" charset="0"/>
              <a:cs typeface="Arial" charset="0"/>
            </a:endParaRPr>
          </a:p>
          <a:p>
            <a:r>
              <a:rPr lang="es-MX" sz="1000" dirty="0">
                <a:latin typeface="Arial" charset="0"/>
                <a:cs typeface="Arial" charset="0"/>
              </a:rPr>
              <a:t>JEFE DE DIVISIÓN DE PARAMÉDICOS</a:t>
            </a:r>
          </a:p>
          <a:p>
            <a:r>
              <a:rPr lang="es-MX" sz="1000" dirty="0">
                <a:latin typeface="Arial" charset="0"/>
                <a:cs typeface="Arial" charset="0"/>
              </a:rPr>
              <a:t>José Ramón Arellano Cano</a:t>
            </a:r>
          </a:p>
          <a:p>
            <a:endParaRPr lang="es-MX" sz="1000" dirty="0">
              <a:latin typeface="Arial" charset="0"/>
              <a:cs typeface="Arial" charset="0"/>
            </a:endParaRPr>
          </a:p>
          <a:p>
            <a:r>
              <a:rPr lang="es-MX" sz="1000" dirty="0">
                <a:latin typeface="Arial" charset="0"/>
                <a:cs typeface="Arial" charset="0"/>
              </a:rPr>
              <a:t>JEFE DE DIVISIÓN DE PEDIATRÍA</a:t>
            </a:r>
          </a:p>
          <a:p>
            <a:r>
              <a:rPr lang="es-MX" sz="1000" dirty="0">
                <a:latin typeface="Arial" charset="0"/>
                <a:cs typeface="Arial" charset="0"/>
              </a:rPr>
              <a:t>Martha Elizabeth Rubio Hernández</a:t>
            </a:r>
          </a:p>
          <a:p>
            <a:endParaRPr lang="es-MX" sz="1000" dirty="0">
              <a:latin typeface="Arial" charset="0"/>
              <a:cs typeface="Arial" charset="0"/>
            </a:endParaRPr>
          </a:p>
          <a:p>
            <a:r>
              <a:rPr lang="es-MX" sz="1000" dirty="0">
                <a:latin typeface="Arial" charset="0"/>
                <a:cs typeface="Arial" charset="0"/>
              </a:rPr>
              <a:t>JEFE DE DIVISIÓN DE URGENCIAS</a:t>
            </a:r>
          </a:p>
          <a:p>
            <a:r>
              <a:rPr lang="es-MX" sz="1000" dirty="0">
                <a:latin typeface="Arial" charset="0"/>
                <a:cs typeface="Arial" charset="0"/>
              </a:rPr>
              <a:t>Rodrigo Villafuerte Fernández</a:t>
            </a:r>
            <a:endParaRPr lang="es-MX" sz="1000" dirty="0"/>
          </a:p>
        </p:txBody>
      </p:sp>
      <p:sp>
        <p:nvSpPr>
          <p:cNvPr id="3" name="Marcador de número de diapositiva 2">
            <a:extLst>
              <a:ext uri="{FF2B5EF4-FFF2-40B4-BE49-F238E27FC236}">
                <a16:creationId xmlns:a16="http://schemas.microsoft.com/office/drawing/2014/main" id="{96C51804-FE73-D782-12DC-112E6926A6E2}"/>
              </a:ext>
            </a:extLst>
          </p:cNvPr>
          <p:cNvSpPr>
            <a:spLocks noGrp="1"/>
          </p:cNvSpPr>
          <p:nvPr>
            <p:ph type="sldNum" sz="quarter" idx="12"/>
          </p:nvPr>
        </p:nvSpPr>
        <p:spPr/>
        <p:txBody>
          <a:bodyPr/>
          <a:lstStyle/>
          <a:p>
            <a:fld id="{553DAB33-0E4E-D144-B3DC-EF2F735BEBDD}" type="slidenum">
              <a:rPr lang="es-ES_tradnl" altLang="es-MX" smtClean="0"/>
              <a:pPr/>
              <a:t>4</a:t>
            </a:fld>
            <a:endParaRPr lang="es-ES_tradnl" altLang="es-MX"/>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Imagen 9">
            <a:extLst>
              <a:ext uri="{FF2B5EF4-FFF2-40B4-BE49-F238E27FC236}">
                <a16:creationId xmlns:a16="http://schemas.microsoft.com/office/drawing/2014/main" id="{3708A559-D252-9097-FE96-6DC0525443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 Box 2">
            <a:extLst>
              <a:ext uri="{FF2B5EF4-FFF2-40B4-BE49-F238E27FC236}">
                <a16:creationId xmlns:a16="http://schemas.microsoft.com/office/drawing/2014/main" id="{06779854-4A43-4403-70E5-D775127530CA}"/>
              </a:ext>
            </a:extLst>
          </p:cNvPr>
          <p:cNvSpPr txBox="1">
            <a:spLocks noChangeArrowheads="1"/>
          </p:cNvSpPr>
          <p:nvPr/>
        </p:nvSpPr>
        <p:spPr bwMode="auto">
          <a:xfrm>
            <a:off x="-1588" y="49213"/>
            <a:ext cx="418147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Literata" pitchFamily="2" charset="0"/>
              </a:rPr>
              <a:t>LEGISLACIÓN O BASE LEGAL</a:t>
            </a:r>
          </a:p>
        </p:txBody>
      </p:sp>
      <p:sp>
        <p:nvSpPr>
          <p:cNvPr id="8196" name="Line 39">
            <a:extLst>
              <a:ext uri="{FF2B5EF4-FFF2-40B4-BE49-F238E27FC236}">
                <a16:creationId xmlns:a16="http://schemas.microsoft.com/office/drawing/2014/main" id="{944C6EDF-F139-921E-B139-D958E43B17E0}"/>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197" name="Rectangle 43">
            <a:extLst>
              <a:ext uri="{FF2B5EF4-FFF2-40B4-BE49-F238E27FC236}">
                <a16:creationId xmlns:a16="http://schemas.microsoft.com/office/drawing/2014/main" id="{3CA4CC3D-B5A9-42CF-F558-91AB683ABED8}"/>
              </a:ext>
            </a:extLst>
          </p:cNvPr>
          <p:cNvSpPr>
            <a:spLocks noChangeArrowheads="1"/>
          </p:cNvSpPr>
          <p:nvPr/>
        </p:nvSpPr>
        <p:spPr bwMode="auto">
          <a:xfrm>
            <a:off x="1537493" y="781243"/>
            <a:ext cx="5129213"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lnSpc>
                <a:spcPct val="140000"/>
              </a:lnSpc>
              <a:spcBef>
                <a:spcPct val="50000"/>
              </a:spcBef>
              <a:buFontTx/>
              <a:buNone/>
            </a:pPr>
            <a:r>
              <a:rPr lang="es-ES_tradnl" altLang="es-MX" sz="1200" b="1" i="1" dirty="0">
                <a:latin typeface="Literata" pitchFamily="2" charset="0"/>
              </a:rPr>
              <a:t>Los ordenamientos o normas jurídicas que rigen la operación de la Dirección Médica son las siguientes:</a:t>
            </a:r>
          </a:p>
        </p:txBody>
      </p:sp>
      <p:sp>
        <p:nvSpPr>
          <p:cNvPr id="2" name="CuadroTexto 1">
            <a:extLst>
              <a:ext uri="{FF2B5EF4-FFF2-40B4-BE49-F238E27FC236}">
                <a16:creationId xmlns:a16="http://schemas.microsoft.com/office/drawing/2014/main" id="{3DCAF805-A792-AE8A-A107-436C2221DF91}"/>
              </a:ext>
            </a:extLst>
          </p:cNvPr>
          <p:cNvSpPr txBox="1"/>
          <p:nvPr/>
        </p:nvSpPr>
        <p:spPr>
          <a:xfrm>
            <a:off x="1537493" y="1390299"/>
            <a:ext cx="5008273" cy="7525137"/>
          </a:xfrm>
          <a:prstGeom prst="rect">
            <a:avLst/>
          </a:prstGeom>
          <a:noFill/>
        </p:spPr>
        <p:txBody>
          <a:bodyPr wrap="square" rtlCol="0">
            <a:spAutoFit/>
          </a:bodyPr>
          <a:lstStyle/>
          <a:p>
            <a:pPr marL="95250" indent="-95250" algn="just">
              <a:lnSpc>
                <a:spcPct val="85000"/>
              </a:lnSpc>
              <a:buFont typeface="Wingdings" pitchFamily="2" charset="2"/>
              <a:buChar char="§"/>
            </a:pPr>
            <a:r>
              <a:rPr lang="es-ES" sz="1200" dirty="0">
                <a:latin typeface="Arial" charset="0"/>
                <a:cs typeface="Arial" charset="0"/>
              </a:rPr>
              <a:t>Constitución  Política de los Estados Unidos Mexicanos</a:t>
            </a:r>
          </a:p>
          <a:p>
            <a:pPr marL="95250" indent="-95250" algn="just">
              <a:lnSpc>
                <a:spcPct val="85000"/>
              </a:lnSpc>
            </a:pPr>
            <a:endParaRPr lang="es-ES"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Constitución Política del Estado Libre y Soberano de San Luis Potosí</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Orgánica de la Administración Pública Federal y Estatal.</a:t>
            </a:r>
          </a:p>
          <a:p>
            <a:pPr marL="95250" indent="-95250" algn="just">
              <a:lnSpc>
                <a:spcPct val="85000"/>
              </a:lnSpc>
              <a:buFont typeface="Wingdings" pitchFamily="2" charset="2"/>
              <a:buChar char="§"/>
            </a:pPr>
            <a:endParaRPr lang="es-ES"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General de Salud.</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Estatal de Salud.</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de Presupuesto, Contabilidad y Gasto Público del Estado de San Luis Potosí.</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MX" sz="1200" dirty="0">
                <a:latin typeface="Arial" charset="0"/>
                <a:cs typeface="Arial" charset="0"/>
              </a:rPr>
              <a:t>Ley de Adquisiciones del Estado de San Luis Potosí.</a:t>
            </a:r>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de Obras Públicas y Servicios para el Estado de San Luis Potosí.</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Federal de Responsabilidades Administrativas de los Servidores Públicos.</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MX" sz="1200" dirty="0">
                <a:latin typeface="Arial" charset="0"/>
                <a:cs typeface="Arial" charset="0"/>
              </a:rPr>
              <a:t>Ley de Responsabilidades de los Servidores Públicos del Estado y Municipios de San Luis Potosí.</a:t>
            </a:r>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del I.S.R. y su reglamento.</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del Impuesto al Activo y su reglamento.</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del I.M.S.S. y su reglamento.</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del Instituto Nacional para el Fondo de la Vivienda de los Trabajadores.</a:t>
            </a:r>
            <a:endParaRPr lang="es-ES" sz="1200" dirty="0"/>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MX" sz="1200" dirty="0">
                <a:latin typeface="Arial" charset="0"/>
                <a:cs typeface="Arial" charset="0"/>
              </a:rPr>
              <a:t>Ley Federal del Trabajo </a:t>
            </a:r>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Federal de los Trabajadores al Servicio del Estado.</a:t>
            </a:r>
          </a:p>
          <a:p>
            <a:pPr marL="95250" indent="-95250" algn="just">
              <a:lnSpc>
                <a:spcPct val="85000"/>
              </a:lnSpc>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del SAR y su reglamento.</a:t>
            </a:r>
          </a:p>
          <a:p>
            <a:pPr marL="95250" indent="-95250" algn="just">
              <a:lnSpc>
                <a:spcPct val="85000"/>
              </a:lnSpc>
              <a:buFont typeface="Wingdings" pitchFamily="2" charset="2"/>
              <a:buChar char="§"/>
            </a:pPr>
            <a:endParaRPr lang="es-ES"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Código Fiscal de la Federación.</a:t>
            </a:r>
          </a:p>
          <a:p>
            <a:pPr marL="95250" indent="-95250" algn="just">
              <a:lnSpc>
                <a:spcPct val="85000"/>
              </a:lnSpc>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de Entrega Recepción de los Recursos Públicos del Estado de San Luis Potosí.</a:t>
            </a:r>
          </a:p>
          <a:p>
            <a:pPr marL="95250" indent="-95250" algn="just">
              <a:lnSpc>
                <a:spcPct val="85000"/>
              </a:lnSpc>
              <a:buFont typeface="Wingdings" pitchFamily="2" charset="2"/>
              <a:buChar char="§"/>
            </a:pPr>
            <a:endParaRPr lang="es-ES"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Ley de Transparencia Administrativa y Acceso a la Información Pública del Estado.</a:t>
            </a:r>
          </a:p>
          <a:p>
            <a:endParaRPr lang="es-MX" dirty="0"/>
          </a:p>
        </p:txBody>
      </p:sp>
      <p:sp>
        <p:nvSpPr>
          <p:cNvPr id="3" name="Marcador de número de diapositiva 2">
            <a:extLst>
              <a:ext uri="{FF2B5EF4-FFF2-40B4-BE49-F238E27FC236}">
                <a16:creationId xmlns:a16="http://schemas.microsoft.com/office/drawing/2014/main" id="{B6CB4801-552A-236D-E2E3-D638AA4F7832}"/>
              </a:ext>
            </a:extLst>
          </p:cNvPr>
          <p:cNvSpPr>
            <a:spLocks noGrp="1"/>
          </p:cNvSpPr>
          <p:nvPr>
            <p:ph type="sldNum" sz="quarter" idx="12"/>
          </p:nvPr>
        </p:nvSpPr>
        <p:spPr/>
        <p:txBody>
          <a:bodyPr/>
          <a:lstStyle/>
          <a:p>
            <a:fld id="{553DAB33-0E4E-D144-B3DC-EF2F735BEBDD}" type="slidenum">
              <a:rPr lang="es-ES_tradnl" altLang="es-MX" smtClean="0"/>
              <a:pPr/>
              <a:t>5</a:t>
            </a:fld>
            <a:endParaRPr lang="es-ES_tradnl" altLang="es-MX"/>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Imagen 9">
            <a:extLst>
              <a:ext uri="{FF2B5EF4-FFF2-40B4-BE49-F238E27FC236}">
                <a16:creationId xmlns:a16="http://schemas.microsoft.com/office/drawing/2014/main" id="{3708A559-D252-9097-FE96-6DC0525443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 Box 2">
            <a:extLst>
              <a:ext uri="{FF2B5EF4-FFF2-40B4-BE49-F238E27FC236}">
                <a16:creationId xmlns:a16="http://schemas.microsoft.com/office/drawing/2014/main" id="{06779854-4A43-4403-70E5-D775127530CA}"/>
              </a:ext>
            </a:extLst>
          </p:cNvPr>
          <p:cNvSpPr txBox="1">
            <a:spLocks noChangeArrowheads="1"/>
          </p:cNvSpPr>
          <p:nvPr/>
        </p:nvSpPr>
        <p:spPr bwMode="auto">
          <a:xfrm>
            <a:off x="-1588" y="49213"/>
            <a:ext cx="418147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Literata" pitchFamily="2" charset="0"/>
              </a:rPr>
              <a:t>LEGISLACIÓN O BASE LEGAL</a:t>
            </a:r>
          </a:p>
        </p:txBody>
      </p:sp>
      <p:sp>
        <p:nvSpPr>
          <p:cNvPr id="8196" name="Line 39">
            <a:extLst>
              <a:ext uri="{FF2B5EF4-FFF2-40B4-BE49-F238E27FC236}">
                <a16:creationId xmlns:a16="http://schemas.microsoft.com/office/drawing/2014/main" id="{944C6EDF-F139-921E-B139-D958E43B17E0}"/>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197" name="Rectangle 43">
            <a:extLst>
              <a:ext uri="{FF2B5EF4-FFF2-40B4-BE49-F238E27FC236}">
                <a16:creationId xmlns:a16="http://schemas.microsoft.com/office/drawing/2014/main" id="{3CA4CC3D-B5A9-42CF-F558-91AB683ABED8}"/>
              </a:ext>
            </a:extLst>
          </p:cNvPr>
          <p:cNvSpPr>
            <a:spLocks noChangeArrowheads="1"/>
          </p:cNvSpPr>
          <p:nvPr/>
        </p:nvSpPr>
        <p:spPr bwMode="auto">
          <a:xfrm>
            <a:off x="1537493" y="781243"/>
            <a:ext cx="5129213" cy="32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lnSpc>
                <a:spcPct val="140000"/>
              </a:lnSpc>
              <a:spcBef>
                <a:spcPct val="50000"/>
              </a:spcBef>
              <a:buFontTx/>
              <a:buNone/>
            </a:pPr>
            <a:r>
              <a:rPr lang="es-ES_tradnl" altLang="es-MX" sz="1200" b="1" i="1" dirty="0">
                <a:latin typeface="Literata" pitchFamily="2" charset="0"/>
              </a:rPr>
              <a:t>Continúa:</a:t>
            </a:r>
          </a:p>
        </p:txBody>
      </p:sp>
      <p:sp>
        <p:nvSpPr>
          <p:cNvPr id="2" name="CuadroTexto 1">
            <a:extLst>
              <a:ext uri="{FF2B5EF4-FFF2-40B4-BE49-F238E27FC236}">
                <a16:creationId xmlns:a16="http://schemas.microsoft.com/office/drawing/2014/main" id="{3DCAF805-A792-AE8A-A107-436C2221DF91}"/>
              </a:ext>
            </a:extLst>
          </p:cNvPr>
          <p:cNvSpPr txBox="1"/>
          <p:nvPr/>
        </p:nvSpPr>
        <p:spPr>
          <a:xfrm>
            <a:off x="1537493" y="1390299"/>
            <a:ext cx="5008273" cy="7109639"/>
          </a:xfrm>
          <a:prstGeom prst="rect">
            <a:avLst/>
          </a:prstGeom>
          <a:noFill/>
        </p:spPr>
        <p:txBody>
          <a:bodyPr wrap="square" rtlCol="0">
            <a:spAutoFit/>
          </a:bodyPr>
          <a:lstStyle/>
          <a:p>
            <a:pPr marL="95250" indent="-95250" algn="just">
              <a:buFont typeface="Wingdings" pitchFamily="2" charset="2"/>
              <a:buChar char="§"/>
            </a:pPr>
            <a:r>
              <a:rPr lang="es-MX" sz="1200" dirty="0">
                <a:latin typeface="Arial" charset="0"/>
                <a:cs typeface="Arial" charset="0"/>
              </a:rPr>
              <a:t>Ley de Administración de Justicia Indígena y Comunitaria del Estado de  San Luis Potosí.</a:t>
            </a:r>
            <a:endParaRPr lang="es-ES" sz="1200" dirty="0">
              <a:latin typeface="Arial" charset="0"/>
              <a:cs typeface="Arial" charset="0"/>
            </a:endParaRP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 Ley Ambiental del Estado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de Acceso de las Mujeres a una Vida Libre de Violencia del Estado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de Asistencia Social para el Estado y Municipio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de Bienes del Estado y Municipio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de Hacienda del Estado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de Justicia Administrativa del Estado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de la Comisión Estatal de Derechos Humanos.</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de las Personas Adultas Mayores del Estado de San Luis Potosí.</a:t>
            </a:r>
          </a:p>
          <a:p>
            <a:pPr marL="95250" indent="-95250" algn="just"/>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de Planeación del Estado y Municipio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de Responsabilidad Patrimonial del Estado de San Luis Potosí.</a:t>
            </a:r>
          </a:p>
          <a:p>
            <a:pPr marL="95250" indent="-95250" algn="just"/>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Estatal de los derechos de las Personas en Fase Terminal del Estado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Estatal para las Personas con Discapacidad del Estado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Sobre los Derechos de los Niños, Niñas y Adolecentes del Estado de San Luis Potosí.</a:t>
            </a:r>
          </a:p>
          <a:p>
            <a:pPr marL="95250" indent="-95250" algn="just">
              <a:buFont typeface="Wingdings" pitchFamily="2" charset="2"/>
              <a:buChar char="§"/>
            </a:pPr>
            <a:endParaRPr lang="es-MX" sz="1200"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Reglamentaria del Art. 9° de la Const. Pol. Del Edo. Sobre los  Derechos y la Cultura Indígena.</a:t>
            </a:r>
          </a:p>
          <a:p>
            <a:endParaRPr lang="es-MX" dirty="0"/>
          </a:p>
        </p:txBody>
      </p:sp>
      <p:sp>
        <p:nvSpPr>
          <p:cNvPr id="3" name="Marcador de número de diapositiva 2">
            <a:extLst>
              <a:ext uri="{FF2B5EF4-FFF2-40B4-BE49-F238E27FC236}">
                <a16:creationId xmlns:a16="http://schemas.microsoft.com/office/drawing/2014/main" id="{FDDF2A10-10A8-8E97-412A-91EA9993DEEB}"/>
              </a:ext>
            </a:extLst>
          </p:cNvPr>
          <p:cNvSpPr>
            <a:spLocks noGrp="1"/>
          </p:cNvSpPr>
          <p:nvPr>
            <p:ph type="sldNum" sz="quarter" idx="12"/>
          </p:nvPr>
        </p:nvSpPr>
        <p:spPr/>
        <p:txBody>
          <a:bodyPr/>
          <a:lstStyle/>
          <a:p>
            <a:fld id="{553DAB33-0E4E-D144-B3DC-EF2F735BEBDD}" type="slidenum">
              <a:rPr lang="es-ES_tradnl" altLang="es-MX" smtClean="0"/>
              <a:pPr/>
              <a:t>6</a:t>
            </a:fld>
            <a:endParaRPr lang="es-ES_tradnl" altLang="es-MX"/>
          </a:p>
        </p:txBody>
      </p:sp>
    </p:spTree>
    <p:extLst>
      <p:ext uri="{BB962C8B-B14F-4D97-AF65-F5344CB8AC3E}">
        <p14:creationId xmlns:p14="http://schemas.microsoft.com/office/powerpoint/2010/main" val="2802784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Imagen 9">
            <a:extLst>
              <a:ext uri="{FF2B5EF4-FFF2-40B4-BE49-F238E27FC236}">
                <a16:creationId xmlns:a16="http://schemas.microsoft.com/office/drawing/2014/main" id="{3708A559-D252-9097-FE96-6DC0525443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 Box 2">
            <a:extLst>
              <a:ext uri="{FF2B5EF4-FFF2-40B4-BE49-F238E27FC236}">
                <a16:creationId xmlns:a16="http://schemas.microsoft.com/office/drawing/2014/main" id="{06779854-4A43-4403-70E5-D775127530CA}"/>
              </a:ext>
            </a:extLst>
          </p:cNvPr>
          <p:cNvSpPr txBox="1">
            <a:spLocks noChangeArrowheads="1"/>
          </p:cNvSpPr>
          <p:nvPr/>
        </p:nvSpPr>
        <p:spPr bwMode="auto">
          <a:xfrm>
            <a:off x="-1588" y="49213"/>
            <a:ext cx="418147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Literata" pitchFamily="2" charset="0"/>
              </a:rPr>
              <a:t>LEGISLACIÓN O BASE LEGAL</a:t>
            </a:r>
          </a:p>
        </p:txBody>
      </p:sp>
      <p:sp>
        <p:nvSpPr>
          <p:cNvPr id="8196" name="Line 39">
            <a:extLst>
              <a:ext uri="{FF2B5EF4-FFF2-40B4-BE49-F238E27FC236}">
                <a16:creationId xmlns:a16="http://schemas.microsoft.com/office/drawing/2014/main" id="{944C6EDF-F139-921E-B139-D958E43B17E0}"/>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197" name="Rectangle 43">
            <a:extLst>
              <a:ext uri="{FF2B5EF4-FFF2-40B4-BE49-F238E27FC236}">
                <a16:creationId xmlns:a16="http://schemas.microsoft.com/office/drawing/2014/main" id="{3CA4CC3D-B5A9-42CF-F558-91AB683ABED8}"/>
              </a:ext>
            </a:extLst>
          </p:cNvPr>
          <p:cNvSpPr>
            <a:spLocks noChangeArrowheads="1"/>
          </p:cNvSpPr>
          <p:nvPr/>
        </p:nvSpPr>
        <p:spPr bwMode="auto">
          <a:xfrm>
            <a:off x="1537493" y="781243"/>
            <a:ext cx="5129213" cy="32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lnSpc>
                <a:spcPct val="140000"/>
              </a:lnSpc>
              <a:spcBef>
                <a:spcPct val="50000"/>
              </a:spcBef>
              <a:buFontTx/>
              <a:buNone/>
            </a:pPr>
            <a:r>
              <a:rPr lang="es-ES_tradnl" altLang="es-MX" sz="1200" b="1" i="1" dirty="0">
                <a:latin typeface="Literata" pitchFamily="2" charset="0"/>
              </a:rPr>
              <a:t>Continúa:</a:t>
            </a:r>
          </a:p>
        </p:txBody>
      </p:sp>
      <p:sp>
        <p:nvSpPr>
          <p:cNvPr id="2" name="CuadroTexto 1">
            <a:extLst>
              <a:ext uri="{FF2B5EF4-FFF2-40B4-BE49-F238E27FC236}">
                <a16:creationId xmlns:a16="http://schemas.microsoft.com/office/drawing/2014/main" id="{3DCAF805-A792-AE8A-A107-436C2221DF91}"/>
              </a:ext>
            </a:extLst>
          </p:cNvPr>
          <p:cNvSpPr txBox="1"/>
          <p:nvPr/>
        </p:nvSpPr>
        <p:spPr>
          <a:xfrm>
            <a:off x="1537493" y="1390299"/>
            <a:ext cx="5008273" cy="2871555"/>
          </a:xfrm>
          <a:prstGeom prst="rect">
            <a:avLst/>
          </a:prstGeom>
          <a:noFill/>
        </p:spPr>
        <p:txBody>
          <a:bodyPr wrap="square" rtlCol="0">
            <a:spAutoFit/>
          </a:bodyPr>
          <a:lstStyle/>
          <a:p>
            <a:pPr marL="180975" indent="-180975" algn="ctr">
              <a:buFont typeface="Wingdings" pitchFamily="2" charset="2"/>
              <a:buNone/>
            </a:pPr>
            <a:endParaRPr lang="es-MX" sz="1200" i="1" dirty="0">
              <a:latin typeface="Arial" charset="0"/>
              <a:cs typeface="Arial" charset="0"/>
            </a:endParaRPr>
          </a:p>
          <a:p>
            <a:pPr marL="95250" indent="-95250" algn="just">
              <a:buFont typeface="Wingdings" pitchFamily="2" charset="2"/>
              <a:buChar char="§"/>
            </a:pPr>
            <a:r>
              <a:rPr lang="es-MX" sz="1200" dirty="0">
                <a:latin typeface="Arial" charset="0"/>
                <a:cs typeface="Arial" charset="0"/>
              </a:rPr>
              <a:t>Ley Reglamentaria del Art. 133 de la Const. Pol. Del Edo. En Materia de Remuneraciones.</a:t>
            </a:r>
          </a:p>
          <a:p>
            <a:pPr marL="95250" indent="-95250" algn="just">
              <a:buFont typeface="Wingdings" pitchFamily="2" charset="2"/>
              <a:buChar char="§"/>
            </a:pPr>
            <a:endParaRPr lang="es-MX"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Decreto de creación del hospital central “ Ignacio Morones</a:t>
            </a:r>
            <a:r>
              <a:rPr lang="es-MX" sz="1200" dirty="0">
                <a:latin typeface="Arial" charset="0"/>
                <a:cs typeface="Arial" charset="0"/>
              </a:rPr>
              <a:t> </a:t>
            </a:r>
            <a:r>
              <a:rPr lang="es-ES" sz="1200" dirty="0">
                <a:latin typeface="Arial" charset="0"/>
                <a:cs typeface="Arial" charset="0"/>
              </a:rPr>
              <a:t>Prieto”.</a:t>
            </a:r>
          </a:p>
          <a:p>
            <a:pPr marL="95250" indent="-95250" algn="just">
              <a:lnSpc>
                <a:spcPct val="85000"/>
              </a:lnSpc>
            </a:pPr>
            <a:endParaRPr lang="es-MX" sz="1200" dirty="0">
              <a:latin typeface="Arial" charset="0"/>
              <a:cs typeface="Arial" charset="0"/>
            </a:endParaRPr>
          </a:p>
          <a:p>
            <a:pPr marL="95250" indent="-95250" algn="just">
              <a:lnSpc>
                <a:spcPct val="85000"/>
              </a:lnSpc>
              <a:buFont typeface="Wingdings" pitchFamily="2" charset="2"/>
              <a:buChar char="§"/>
            </a:pPr>
            <a:endParaRPr lang="es-ES"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Reglamento Interior de los Servicios de Salud de San Luis Potosí.</a:t>
            </a:r>
          </a:p>
          <a:p>
            <a:pPr marL="95250" indent="-95250" algn="just">
              <a:lnSpc>
                <a:spcPct val="85000"/>
              </a:lnSpc>
              <a:buFont typeface="Wingdings" pitchFamily="2" charset="2"/>
              <a:buChar char="§"/>
            </a:pPr>
            <a:endParaRPr lang="es-ES" sz="1200" dirty="0">
              <a:latin typeface="Arial" charset="0"/>
              <a:cs typeface="Arial" charset="0"/>
            </a:endParaRPr>
          </a:p>
          <a:p>
            <a:pPr marL="95250" indent="-95250" algn="just">
              <a:lnSpc>
                <a:spcPct val="85000"/>
              </a:lnSpc>
              <a:buFont typeface="Wingdings" pitchFamily="2" charset="2"/>
              <a:buChar char="§"/>
            </a:pPr>
            <a:endParaRPr lang="es-ES" sz="1200" dirty="0">
              <a:latin typeface="Arial" charset="0"/>
              <a:cs typeface="Arial" charset="0"/>
            </a:endParaRPr>
          </a:p>
          <a:p>
            <a:pPr marL="95250" indent="-95250" algn="just">
              <a:lnSpc>
                <a:spcPct val="85000"/>
              </a:lnSpc>
              <a:buFont typeface="Wingdings" pitchFamily="2" charset="2"/>
              <a:buChar char="§"/>
            </a:pPr>
            <a:r>
              <a:rPr lang="es-MX" sz="1200" dirty="0">
                <a:latin typeface="Arial" charset="0"/>
                <a:cs typeface="Times New Roman" pitchFamily="18" charset="0"/>
              </a:rPr>
              <a:t>Reglamento Médico del Hospital.</a:t>
            </a:r>
          </a:p>
          <a:p>
            <a:pPr marL="95250" indent="-95250" algn="just">
              <a:lnSpc>
                <a:spcPct val="85000"/>
              </a:lnSpc>
              <a:buFont typeface="Wingdings" pitchFamily="2" charset="2"/>
              <a:buChar char="§"/>
            </a:pPr>
            <a:endParaRPr lang="es-ES" sz="1200" dirty="0">
              <a:latin typeface="Arial" charset="0"/>
              <a:cs typeface="Arial" charset="0"/>
            </a:endParaRPr>
          </a:p>
          <a:p>
            <a:pPr marL="95250" indent="-95250" algn="just">
              <a:lnSpc>
                <a:spcPct val="85000"/>
              </a:lnSpc>
            </a:pPr>
            <a:endParaRPr lang="es-ES"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Condiciones Generales de Trabajo de la Secretaría de Salud.</a:t>
            </a:r>
          </a:p>
          <a:p>
            <a:pPr marL="95250" indent="-95250" algn="just">
              <a:lnSpc>
                <a:spcPct val="85000"/>
              </a:lnSpc>
              <a:buFont typeface="Wingdings" pitchFamily="2" charset="2"/>
              <a:buChar char="§"/>
            </a:pPr>
            <a:endParaRPr lang="es-ES" sz="1200" dirty="0">
              <a:latin typeface="Arial" charset="0"/>
              <a:cs typeface="Arial" charset="0"/>
            </a:endParaRPr>
          </a:p>
          <a:p>
            <a:pPr marL="95250" indent="-95250" algn="just">
              <a:lnSpc>
                <a:spcPct val="85000"/>
              </a:lnSpc>
              <a:buFont typeface="Wingdings" pitchFamily="2" charset="2"/>
              <a:buChar char="§"/>
            </a:pPr>
            <a:endParaRPr lang="es-ES" sz="1200" dirty="0">
              <a:latin typeface="Arial" charset="0"/>
              <a:cs typeface="Arial" charset="0"/>
            </a:endParaRPr>
          </a:p>
          <a:p>
            <a:pPr marL="95250" indent="-95250" algn="just">
              <a:lnSpc>
                <a:spcPct val="85000"/>
              </a:lnSpc>
              <a:buFont typeface="Wingdings" pitchFamily="2" charset="2"/>
              <a:buChar char="§"/>
            </a:pPr>
            <a:r>
              <a:rPr lang="es-ES" sz="1200" dirty="0">
                <a:latin typeface="Arial" charset="0"/>
                <a:cs typeface="Arial" charset="0"/>
              </a:rPr>
              <a:t>Normas Respectivas al Área de Salud.</a:t>
            </a:r>
            <a:endParaRPr lang="es-ES" sz="1200" dirty="0"/>
          </a:p>
        </p:txBody>
      </p:sp>
      <p:sp>
        <p:nvSpPr>
          <p:cNvPr id="3" name="Marcador de número de diapositiva 2">
            <a:extLst>
              <a:ext uri="{FF2B5EF4-FFF2-40B4-BE49-F238E27FC236}">
                <a16:creationId xmlns:a16="http://schemas.microsoft.com/office/drawing/2014/main" id="{7462FD86-7AE0-6BA4-A6DA-3BE7CBDB10E0}"/>
              </a:ext>
            </a:extLst>
          </p:cNvPr>
          <p:cNvSpPr>
            <a:spLocks noGrp="1"/>
          </p:cNvSpPr>
          <p:nvPr>
            <p:ph type="sldNum" sz="quarter" idx="12"/>
          </p:nvPr>
        </p:nvSpPr>
        <p:spPr/>
        <p:txBody>
          <a:bodyPr/>
          <a:lstStyle/>
          <a:p>
            <a:fld id="{553DAB33-0E4E-D144-B3DC-EF2F735BEBDD}" type="slidenum">
              <a:rPr lang="es-ES_tradnl" altLang="es-MX" smtClean="0"/>
              <a:pPr/>
              <a:t>7</a:t>
            </a:fld>
            <a:endParaRPr lang="es-ES_tradnl" altLang="es-MX"/>
          </a:p>
        </p:txBody>
      </p:sp>
    </p:spTree>
    <p:extLst>
      <p:ext uri="{BB962C8B-B14F-4D97-AF65-F5344CB8AC3E}">
        <p14:creationId xmlns:p14="http://schemas.microsoft.com/office/powerpoint/2010/main" val="3292089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Imagen 9">
            <a:extLst>
              <a:ext uri="{FF2B5EF4-FFF2-40B4-BE49-F238E27FC236}">
                <a16:creationId xmlns:a16="http://schemas.microsoft.com/office/drawing/2014/main" id="{0308AAC4-D9D8-C8B7-C0F3-575DBE87509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ext Box 3">
            <a:extLst>
              <a:ext uri="{FF2B5EF4-FFF2-40B4-BE49-F238E27FC236}">
                <a16:creationId xmlns:a16="http://schemas.microsoft.com/office/drawing/2014/main" id="{4F28772E-F773-D22C-896E-B228ED361963}"/>
              </a:ext>
            </a:extLst>
          </p:cNvPr>
          <p:cNvSpPr txBox="1">
            <a:spLocks noChangeArrowheads="1"/>
          </p:cNvSpPr>
          <p:nvPr/>
        </p:nvSpPr>
        <p:spPr bwMode="auto">
          <a:xfrm>
            <a:off x="6350" y="50800"/>
            <a:ext cx="41005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Literata" pitchFamily="2" charset="0"/>
              </a:rPr>
              <a:t>M I S I Ó N</a:t>
            </a:r>
          </a:p>
        </p:txBody>
      </p:sp>
      <p:sp>
        <p:nvSpPr>
          <p:cNvPr id="9220" name="Line 4">
            <a:extLst>
              <a:ext uri="{FF2B5EF4-FFF2-40B4-BE49-F238E27FC236}">
                <a16:creationId xmlns:a16="http://schemas.microsoft.com/office/drawing/2014/main" id="{4B6FDE6D-236E-BA35-B6E0-5F7F2068E4C2}"/>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 name="CuadroTexto 1">
            <a:extLst>
              <a:ext uri="{FF2B5EF4-FFF2-40B4-BE49-F238E27FC236}">
                <a16:creationId xmlns:a16="http://schemas.microsoft.com/office/drawing/2014/main" id="{FF7EA1AC-8AE8-9C64-17C3-91C1D9E57768}"/>
              </a:ext>
            </a:extLst>
          </p:cNvPr>
          <p:cNvSpPr txBox="1"/>
          <p:nvPr/>
        </p:nvSpPr>
        <p:spPr>
          <a:xfrm>
            <a:off x="1580755" y="1906858"/>
            <a:ext cx="4797743" cy="1166088"/>
          </a:xfrm>
          <a:prstGeom prst="rect">
            <a:avLst/>
          </a:prstGeom>
          <a:noFill/>
        </p:spPr>
        <p:txBody>
          <a:bodyPr wrap="square" rtlCol="0">
            <a:spAutoFit/>
          </a:bodyPr>
          <a:lstStyle/>
          <a:p>
            <a:pPr algn="ctr">
              <a:lnSpc>
                <a:spcPct val="150000"/>
              </a:lnSpc>
            </a:pPr>
            <a:r>
              <a:rPr lang="es-MX" sz="1200" dirty="0">
                <a:latin typeface="Arial" panose="020B0604020202020204" pitchFamily="34" charset="0"/>
                <a:cs typeface="Arial" panose="020B0604020202020204" pitchFamily="34" charset="0"/>
              </a:rPr>
              <a:t>Ofrecer atención médica integral así como formación de recursos </a:t>
            </a:r>
          </a:p>
          <a:p>
            <a:pPr algn="ctr">
              <a:lnSpc>
                <a:spcPct val="150000"/>
              </a:lnSpc>
            </a:pPr>
            <a:r>
              <a:rPr lang="es-MX" sz="1200" dirty="0">
                <a:latin typeface="Arial" panose="020B0604020202020204" pitchFamily="34" charset="0"/>
                <a:cs typeface="Arial" panose="020B0604020202020204" pitchFamily="34" charset="0"/>
              </a:rPr>
              <a:t>humanos para la salud e investigación en la región, con un enfoque </a:t>
            </a:r>
          </a:p>
          <a:p>
            <a:pPr algn="ctr">
              <a:lnSpc>
                <a:spcPct val="150000"/>
              </a:lnSpc>
            </a:pPr>
            <a:r>
              <a:rPr lang="es-MX" sz="1200" dirty="0">
                <a:latin typeface="Arial" panose="020B0604020202020204" pitchFamily="34" charset="0"/>
                <a:cs typeface="Arial" panose="020B0604020202020204" pitchFamily="34" charset="0"/>
              </a:rPr>
              <a:t>centrado en el paciente, priorizando la calidad, la seguridad y el</a:t>
            </a:r>
          </a:p>
          <a:p>
            <a:pPr algn="ctr">
              <a:lnSpc>
                <a:spcPct val="150000"/>
              </a:lnSpc>
            </a:pPr>
            <a:r>
              <a:rPr lang="es-MX" sz="1200" dirty="0">
                <a:latin typeface="Arial" panose="020B0604020202020204" pitchFamily="34" charset="0"/>
                <a:cs typeface="Arial" panose="020B0604020202020204" pitchFamily="34" charset="0"/>
              </a:rPr>
              <a:t>acceso a los servicios de salud con apego a los derechos humanos.</a:t>
            </a:r>
          </a:p>
        </p:txBody>
      </p:sp>
      <p:sp>
        <p:nvSpPr>
          <p:cNvPr id="3" name="Marcador de número de diapositiva 2">
            <a:extLst>
              <a:ext uri="{FF2B5EF4-FFF2-40B4-BE49-F238E27FC236}">
                <a16:creationId xmlns:a16="http://schemas.microsoft.com/office/drawing/2014/main" id="{16D3C703-2512-2496-CAB8-078F6C08B3C7}"/>
              </a:ext>
            </a:extLst>
          </p:cNvPr>
          <p:cNvSpPr>
            <a:spLocks noGrp="1"/>
          </p:cNvSpPr>
          <p:nvPr>
            <p:ph type="sldNum" sz="quarter" idx="12"/>
          </p:nvPr>
        </p:nvSpPr>
        <p:spPr/>
        <p:txBody>
          <a:bodyPr/>
          <a:lstStyle/>
          <a:p>
            <a:fld id="{553DAB33-0E4E-D144-B3DC-EF2F735BEBDD}" type="slidenum">
              <a:rPr lang="es-ES_tradnl" altLang="es-MX" smtClean="0"/>
              <a:pPr/>
              <a:t>8</a:t>
            </a:fld>
            <a:endParaRPr lang="es-ES_tradnl" altLang="es-MX"/>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Imagen 9">
            <a:extLst>
              <a:ext uri="{FF2B5EF4-FFF2-40B4-BE49-F238E27FC236}">
                <a16:creationId xmlns:a16="http://schemas.microsoft.com/office/drawing/2014/main" id="{4B7B844D-94DC-1BB0-FE42-81D77575FB7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3">
            <a:extLst>
              <a:ext uri="{FF2B5EF4-FFF2-40B4-BE49-F238E27FC236}">
                <a16:creationId xmlns:a16="http://schemas.microsoft.com/office/drawing/2014/main" id="{2AC169EC-7B28-0E07-4EAD-3183FF4038D0}"/>
              </a:ext>
            </a:extLst>
          </p:cNvPr>
          <p:cNvSpPr txBox="1">
            <a:spLocks noChangeArrowheads="1"/>
          </p:cNvSpPr>
          <p:nvPr/>
        </p:nvSpPr>
        <p:spPr bwMode="auto">
          <a:xfrm>
            <a:off x="1560330" y="1263650"/>
            <a:ext cx="5186363" cy="7848600"/>
          </a:xfrm>
          <a:prstGeom prst="rect">
            <a:avLst/>
          </a:prstGeom>
          <a:noFill/>
          <a:ln w="9525">
            <a:noFill/>
            <a:miter lim="800000"/>
            <a:headEnd/>
            <a:tailEnd/>
          </a:ln>
        </p:spPr>
        <p:txBody>
          <a:bodyPr>
            <a:spAutoFit/>
          </a:bodyPr>
          <a:lstStyle/>
          <a:p>
            <a:pPr marL="95250" indent="-95250" algn="just">
              <a:spcBef>
                <a:spcPts val="0"/>
              </a:spcBef>
              <a:buFontTx/>
              <a:buAutoNum type="romanUcPeriod"/>
              <a:defRPr/>
            </a:pPr>
            <a:r>
              <a:rPr lang="es-ES_tradnl" altLang="es-MX" sz="1200" b="1" i="1" dirty="0">
                <a:latin typeface="Literata" pitchFamily="2" charset="0"/>
                <a:cs typeface="Arial" charset="0"/>
              </a:rPr>
              <a:t>Dedicación</a:t>
            </a:r>
          </a:p>
          <a:p>
            <a:pPr marL="285750" indent="-285750" algn="just">
              <a:spcBef>
                <a:spcPts val="0"/>
              </a:spcBef>
              <a:buFontTx/>
              <a:buAutoNum type="romanUcPeriod"/>
              <a:defRPr/>
            </a:pPr>
            <a:endParaRPr lang="es-ES_tradnl" altLang="es-MX" sz="1200" b="1" i="1" dirty="0">
              <a:latin typeface="Literata" pitchFamily="2" charset="0"/>
              <a:cs typeface="Arial" charset="0"/>
            </a:endParaRPr>
          </a:p>
          <a:p>
            <a:pPr algn="just">
              <a:spcBef>
                <a:spcPts val="0"/>
              </a:spcBef>
              <a:defRPr/>
            </a:pPr>
            <a:r>
              <a:rPr lang="es-ES_tradnl" altLang="es-MX" sz="1200" dirty="0">
                <a:latin typeface="Literata" pitchFamily="2" charset="0"/>
                <a:cs typeface="Arial" charset="0"/>
              </a:rPr>
              <a:t>Procurar su mejor esfuerzo y perseverancia para alcanzar los objetivos institucionales en el desempeño de las actividades gubernamentales, imprimir pasión y demostrar aprecio por San Luis Potosí, sus instituciones y por su trabajo, así como demostrar un alto compromiso hacia la sociedad en la solución de sus demandas.</a:t>
            </a:r>
          </a:p>
          <a:p>
            <a:pPr algn="just">
              <a:spcBef>
                <a:spcPts val="0"/>
              </a:spcBef>
              <a:defRPr/>
            </a:pPr>
            <a:endParaRPr lang="es-ES_tradnl" altLang="es-MX" sz="1200" b="1" i="1" dirty="0">
              <a:latin typeface="Literata" pitchFamily="2" charset="0"/>
              <a:cs typeface="Arial" charset="0"/>
            </a:endParaRPr>
          </a:p>
          <a:p>
            <a:pPr algn="just">
              <a:spcBef>
                <a:spcPts val="0"/>
              </a:spcBef>
              <a:defRPr/>
            </a:pPr>
            <a:r>
              <a:rPr lang="es-ES_tradnl" altLang="es-MX" sz="1200" b="1" i="1" dirty="0">
                <a:latin typeface="Literata" pitchFamily="2" charset="0"/>
                <a:cs typeface="Arial" charset="0"/>
              </a:rPr>
              <a:t>II. Transparencia</a:t>
            </a:r>
          </a:p>
          <a:p>
            <a:pPr algn="just">
              <a:spcBef>
                <a:spcPts val="0"/>
              </a:spcBef>
              <a:defRPr/>
            </a:pPr>
            <a:endParaRPr lang="es-ES_tradnl" altLang="es-MX" sz="1200" b="1" i="1" dirty="0">
              <a:latin typeface="Literata" pitchFamily="2" charset="0"/>
              <a:cs typeface="Arial" charset="0"/>
            </a:endParaRPr>
          </a:p>
          <a:p>
            <a:pPr algn="just">
              <a:spcBef>
                <a:spcPts val="0"/>
              </a:spcBef>
              <a:defRPr/>
            </a:pPr>
            <a:r>
              <a:rPr lang="es-ES_tradnl" altLang="es-MX" sz="1200" dirty="0">
                <a:latin typeface="Literata" pitchFamily="2" charset="0"/>
                <a:cs typeface="Arial" charset="0"/>
              </a:rPr>
              <a:t>Ser abiertos al derecho ciudadano respecto a la información, de acuerdo a su legalidad y oportunidad, ofreciendo al ciudadano la posibilidad de ser un usuario en la administración y entendida la transparencia como un verdadero servicio público.</a:t>
            </a:r>
          </a:p>
          <a:p>
            <a:pPr algn="just">
              <a:spcBef>
                <a:spcPts val="0"/>
              </a:spcBef>
              <a:defRPr/>
            </a:pPr>
            <a:endParaRPr lang="es-ES_tradnl" altLang="es-MX" sz="1200" dirty="0">
              <a:latin typeface="Literata" pitchFamily="2" charset="0"/>
              <a:cs typeface="Arial" charset="0"/>
            </a:endParaRPr>
          </a:p>
          <a:p>
            <a:pPr algn="just">
              <a:spcBef>
                <a:spcPts val="0"/>
              </a:spcBef>
              <a:defRPr/>
            </a:pPr>
            <a:r>
              <a:rPr lang="es-ES_tradnl" altLang="es-MX" sz="1200" b="1" i="1" dirty="0">
                <a:latin typeface="Literata" pitchFamily="2" charset="0"/>
                <a:cs typeface="Arial" charset="0"/>
              </a:rPr>
              <a:t>III. Rendición de Cuentas</a:t>
            </a:r>
          </a:p>
          <a:p>
            <a:pPr algn="just">
              <a:spcBef>
                <a:spcPts val="0"/>
              </a:spcBef>
              <a:defRPr/>
            </a:pPr>
            <a:endParaRPr lang="es-ES_tradnl" altLang="es-MX" sz="1200" b="1" i="1" dirty="0">
              <a:latin typeface="Literata" pitchFamily="2" charset="0"/>
              <a:cs typeface="Arial" charset="0"/>
            </a:endParaRPr>
          </a:p>
          <a:p>
            <a:pPr algn="just">
              <a:spcBef>
                <a:spcPts val="0"/>
              </a:spcBef>
              <a:defRPr/>
            </a:pPr>
            <a:r>
              <a:rPr lang="es-ES_tradnl" altLang="es-MX" sz="1200" dirty="0">
                <a:latin typeface="Literata" pitchFamily="2" charset="0"/>
                <a:cs typeface="Arial" charset="0"/>
              </a:rPr>
              <a:t>Cumplir con la responsabilidad del adecuado cumplimiento de sus funciones, objetivos y metas, fomentando la participación  ciudadana en el diseño, implementación , seguimiento  y evaluación  de políticas públicas, respondiendo de la aplicación   del recurso puesto a disposición.</a:t>
            </a:r>
          </a:p>
          <a:p>
            <a:pPr algn="just">
              <a:spcBef>
                <a:spcPts val="0"/>
              </a:spcBef>
              <a:defRPr/>
            </a:pPr>
            <a:endParaRPr lang="es-ES_tradnl" altLang="es-MX" sz="1200" b="1" i="1" dirty="0">
              <a:latin typeface="Literata" pitchFamily="2" charset="0"/>
              <a:cs typeface="Arial" charset="0"/>
            </a:endParaRPr>
          </a:p>
          <a:p>
            <a:pPr algn="just">
              <a:spcBef>
                <a:spcPts val="0"/>
              </a:spcBef>
              <a:defRPr/>
            </a:pPr>
            <a:r>
              <a:rPr lang="es-ES_tradnl" altLang="es-MX" sz="1200" b="1" i="1" dirty="0">
                <a:latin typeface="Literata" pitchFamily="2" charset="0"/>
                <a:cs typeface="Arial" charset="0"/>
              </a:rPr>
              <a:t>IV. Diálogo</a:t>
            </a:r>
          </a:p>
          <a:p>
            <a:pPr algn="just">
              <a:spcBef>
                <a:spcPts val="0"/>
              </a:spcBef>
              <a:defRPr/>
            </a:pPr>
            <a:endParaRPr lang="es-ES_tradnl" altLang="es-MX" sz="1200" b="1" i="1" dirty="0">
              <a:latin typeface="Literata" pitchFamily="2" charset="0"/>
              <a:cs typeface="Arial" charset="0"/>
            </a:endParaRPr>
          </a:p>
          <a:p>
            <a:pPr algn="just">
              <a:spcBef>
                <a:spcPts val="0"/>
              </a:spcBef>
              <a:defRPr/>
            </a:pPr>
            <a:r>
              <a:rPr lang="es-ES_tradnl" altLang="es-MX" sz="1200" dirty="0">
                <a:latin typeface="Literata" pitchFamily="2" charset="0"/>
                <a:cs typeface="Arial" charset="0"/>
              </a:rPr>
              <a:t>Ser abiertos, flexibles, de trato amable, humilde y respetuoso para comunicarse y construir ideas, tomando las mejores decisiones  con otras instituciones gubernamentales y organizaciones de la sociedad civil.</a:t>
            </a:r>
          </a:p>
          <a:p>
            <a:pPr algn="just">
              <a:spcBef>
                <a:spcPts val="0"/>
              </a:spcBef>
              <a:defRPr/>
            </a:pPr>
            <a:endParaRPr lang="es-ES_tradnl" altLang="es-MX" sz="1200" dirty="0">
              <a:latin typeface="Literata" pitchFamily="2" charset="0"/>
              <a:cs typeface="Arial" charset="0"/>
            </a:endParaRPr>
          </a:p>
          <a:p>
            <a:pPr algn="just">
              <a:spcBef>
                <a:spcPts val="0"/>
              </a:spcBef>
              <a:defRPr/>
            </a:pPr>
            <a:r>
              <a:rPr lang="es-ES_tradnl" altLang="es-MX" sz="1200" b="1" i="1" dirty="0">
                <a:latin typeface="Literata" pitchFamily="2" charset="0"/>
                <a:cs typeface="Arial" charset="0"/>
              </a:rPr>
              <a:t>V. Respeto</a:t>
            </a:r>
          </a:p>
          <a:p>
            <a:pPr algn="just">
              <a:spcBef>
                <a:spcPts val="0"/>
              </a:spcBef>
              <a:defRPr/>
            </a:pPr>
            <a:endParaRPr lang="es-ES_tradnl" altLang="es-MX" sz="1200" b="1" i="1" dirty="0">
              <a:latin typeface="Literata" pitchFamily="2" charset="0"/>
              <a:cs typeface="Arial" charset="0"/>
            </a:endParaRPr>
          </a:p>
          <a:p>
            <a:pPr algn="just">
              <a:spcBef>
                <a:spcPts val="0"/>
              </a:spcBef>
              <a:defRPr/>
            </a:pPr>
            <a:r>
              <a:rPr lang="es-ES_tradnl" altLang="es-MX" sz="1200" dirty="0">
                <a:latin typeface="Literata" pitchFamily="2" charset="0"/>
                <a:cs typeface="Arial" charset="0"/>
              </a:rPr>
              <a:t>Contar con sensibilidad para reconocer  y considerar en todo momento los derechos y libertades inherentes a la condición humana de otros servidores públicos y de la ciudadanía.</a:t>
            </a:r>
          </a:p>
          <a:p>
            <a:pPr algn="just">
              <a:spcBef>
                <a:spcPts val="0"/>
              </a:spcBef>
              <a:defRPr/>
            </a:pPr>
            <a:endParaRPr lang="es-ES_tradnl" altLang="es-MX" sz="1200" dirty="0">
              <a:latin typeface="Literata" pitchFamily="2" charset="0"/>
              <a:cs typeface="Arial" charset="0"/>
            </a:endParaRPr>
          </a:p>
          <a:p>
            <a:pPr algn="just">
              <a:spcBef>
                <a:spcPts val="0"/>
              </a:spcBef>
              <a:defRPr/>
            </a:pPr>
            <a:r>
              <a:rPr lang="es-ES_tradnl" altLang="es-MX" sz="1200" b="1" i="1" dirty="0">
                <a:latin typeface="Literata" pitchFamily="2" charset="0"/>
                <a:cs typeface="Arial" charset="0"/>
              </a:rPr>
              <a:t>VI. Legalidad</a:t>
            </a:r>
          </a:p>
          <a:p>
            <a:pPr algn="just">
              <a:spcBef>
                <a:spcPts val="0"/>
              </a:spcBef>
              <a:defRPr/>
            </a:pPr>
            <a:endParaRPr lang="es-ES_tradnl" altLang="es-MX" sz="1200" b="1" i="1" dirty="0">
              <a:latin typeface="Literata" pitchFamily="2" charset="0"/>
              <a:cs typeface="Arial" charset="0"/>
            </a:endParaRPr>
          </a:p>
          <a:p>
            <a:pPr algn="just">
              <a:spcBef>
                <a:spcPts val="0"/>
              </a:spcBef>
              <a:defRPr/>
            </a:pPr>
            <a:r>
              <a:rPr lang="es-ES_tradnl" altLang="es-MX" sz="1200" dirty="0">
                <a:latin typeface="Literata" pitchFamily="2" charset="0"/>
                <a:cs typeface="Arial" charset="0"/>
              </a:rPr>
              <a:t>Hacer solo aquello que las normas expresamente les confiere, y en todo momento someter su actuación a las facultades que las leyes, reglamentos y demás disposiciones jurídicas y administrativas atribuyen a su empleo, cargo o comisión.</a:t>
            </a:r>
            <a:endParaRPr lang="es-ES_tradnl" altLang="es-MX" sz="1200" dirty="0">
              <a:latin typeface="Literata" pitchFamily="2" charset="0"/>
            </a:endParaRPr>
          </a:p>
        </p:txBody>
      </p:sp>
      <p:sp>
        <p:nvSpPr>
          <p:cNvPr id="10244" name="Line 4">
            <a:extLst>
              <a:ext uri="{FF2B5EF4-FFF2-40B4-BE49-F238E27FC236}">
                <a16:creationId xmlns:a16="http://schemas.microsoft.com/office/drawing/2014/main" id="{11F2EC08-46B9-9AEA-E693-E3FBDBB01A63}"/>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245" name="Text Box 3">
            <a:extLst>
              <a:ext uri="{FF2B5EF4-FFF2-40B4-BE49-F238E27FC236}">
                <a16:creationId xmlns:a16="http://schemas.microsoft.com/office/drawing/2014/main" id="{DC4972F1-6802-AA0B-4304-2E933CF951E8}"/>
              </a:ext>
            </a:extLst>
          </p:cNvPr>
          <p:cNvSpPr txBox="1">
            <a:spLocks noChangeArrowheads="1"/>
          </p:cNvSpPr>
          <p:nvPr/>
        </p:nvSpPr>
        <p:spPr bwMode="auto">
          <a:xfrm>
            <a:off x="-11113" y="50800"/>
            <a:ext cx="4216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Literata" pitchFamily="2" charset="0"/>
                <a:cs typeface="Arial" panose="020B0604020202020204" pitchFamily="34" charset="0"/>
              </a:rPr>
              <a:t>CÓDIGO DE CONDUCTA</a:t>
            </a:r>
          </a:p>
        </p:txBody>
      </p:sp>
      <p:sp>
        <p:nvSpPr>
          <p:cNvPr id="2" name="Marcador de número de diapositiva 1">
            <a:extLst>
              <a:ext uri="{FF2B5EF4-FFF2-40B4-BE49-F238E27FC236}">
                <a16:creationId xmlns:a16="http://schemas.microsoft.com/office/drawing/2014/main" id="{9B925983-B207-7A09-D82D-AADC45FB9635}"/>
              </a:ext>
            </a:extLst>
          </p:cNvPr>
          <p:cNvSpPr>
            <a:spLocks noGrp="1"/>
          </p:cNvSpPr>
          <p:nvPr>
            <p:ph type="sldNum" sz="quarter" idx="12"/>
          </p:nvPr>
        </p:nvSpPr>
        <p:spPr>
          <a:xfrm>
            <a:off x="5126866" y="8807450"/>
            <a:ext cx="1428750" cy="609600"/>
          </a:xfrm>
        </p:spPr>
        <p:txBody>
          <a:bodyPr/>
          <a:lstStyle/>
          <a:p>
            <a:fld id="{553DAB33-0E4E-D144-B3DC-EF2F735BEBDD}" type="slidenum">
              <a:rPr lang="es-ES_tradnl" altLang="es-MX" smtClean="0"/>
              <a:pPr/>
              <a:t>9</a:t>
            </a:fld>
            <a:endParaRPr lang="es-ES_tradnl" altLang="es-MX"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Imagen 9">
            <a:extLst>
              <a:ext uri="{FF2B5EF4-FFF2-40B4-BE49-F238E27FC236}">
                <a16:creationId xmlns:a16="http://schemas.microsoft.com/office/drawing/2014/main" id="{B979B3A0-8382-A81B-CD60-573011DDDA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angle 7">
            <a:extLst>
              <a:ext uri="{FF2B5EF4-FFF2-40B4-BE49-F238E27FC236}">
                <a16:creationId xmlns:a16="http://schemas.microsoft.com/office/drawing/2014/main" id="{2E8C50F0-E8AD-3DE2-F7E3-30EC5F371E7B}"/>
              </a:ext>
            </a:extLst>
          </p:cNvPr>
          <p:cNvSpPr>
            <a:spLocks noChangeArrowheads="1"/>
          </p:cNvSpPr>
          <p:nvPr/>
        </p:nvSpPr>
        <p:spPr bwMode="auto">
          <a:xfrm>
            <a:off x="1519238" y="1106488"/>
            <a:ext cx="51292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endParaRPr lang="es-MX" altLang="es-MX" sz="1200"/>
          </a:p>
        </p:txBody>
      </p:sp>
      <p:sp>
        <p:nvSpPr>
          <p:cNvPr id="11268" name="Text Box 3">
            <a:extLst>
              <a:ext uri="{FF2B5EF4-FFF2-40B4-BE49-F238E27FC236}">
                <a16:creationId xmlns:a16="http://schemas.microsoft.com/office/drawing/2014/main" id="{934533B3-8986-04E5-A1C4-6C2F2C87DFB1}"/>
              </a:ext>
            </a:extLst>
          </p:cNvPr>
          <p:cNvSpPr txBox="1">
            <a:spLocks noChangeArrowheads="1"/>
          </p:cNvSpPr>
          <p:nvPr/>
        </p:nvSpPr>
        <p:spPr bwMode="auto">
          <a:xfrm>
            <a:off x="1530350" y="1314450"/>
            <a:ext cx="5186363"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buFontTx/>
              <a:buNone/>
            </a:pPr>
            <a:r>
              <a:rPr lang="es-ES_tradnl" altLang="es-MX" sz="1200" b="1" i="1">
                <a:latin typeface="Literata" pitchFamily="2" charset="0"/>
                <a:cs typeface="Arial" panose="020B0604020202020204" pitchFamily="34" charset="0"/>
              </a:rPr>
              <a:t>VII. Honradez </a:t>
            </a:r>
          </a:p>
          <a:p>
            <a:pPr algn="just">
              <a:spcBef>
                <a:spcPct val="0"/>
              </a:spcBef>
              <a:buFontTx/>
              <a:buNone/>
            </a:pPr>
            <a:endParaRPr lang="es-ES_tradnl" altLang="es-MX" sz="1200" b="1" i="1">
              <a:latin typeface="Literata" pitchFamily="2" charset="0"/>
              <a:cs typeface="Arial" panose="020B0604020202020204" pitchFamily="34" charset="0"/>
            </a:endParaRPr>
          </a:p>
          <a:p>
            <a:pPr algn="just">
              <a:spcBef>
                <a:spcPct val="0"/>
              </a:spcBef>
              <a:buFontTx/>
              <a:buNone/>
            </a:pPr>
            <a:r>
              <a:rPr lang="es-ES_tradnl" altLang="es-MX" sz="1200">
                <a:latin typeface="Literata" pitchFamily="2" charset="0"/>
                <a:cs typeface="Arial" panose="020B0604020202020204" pitchFamily="34" charset="0"/>
              </a:rPr>
              <a:t>Conducirse con rectitud sin utilizar su empleo, cargo o comisión para obtener o pretender obtener algún beneficio, provecho o ventaja personal o a favor de terceros; no buscan o aceptan presentes de cualquier persona u organización, debido a que están conscientes que ello compromete sus funciones y que el ejercicio de cualquier cargo público implica un alto sentido de austeridad y vocación de servicio.</a:t>
            </a:r>
          </a:p>
          <a:p>
            <a:pPr algn="just">
              <a:spcBef>
                <a:spcPct val="0"/>
              </a:spcBef>
              <a:buFontTx/>
              <a:buNone/>
            </a:pPr>
            <a:endParaRPr lang="es-ES_tradnl" altLang="es-MX" sz="1200">
              <a:latin typeface="Literata" pitchFamily="2" charset="0"/>
              <a:cs typeface="Arial" panose="020B0604020202020204" pitchFamily="34" charset="0"/>
            </a:endParaRPr>
          </a:p>
          <a:p>
            <a:pPr algn="just">
              <a:spcBef>
                <a:spcPct val="0"/>
              </a:spcBef>
              <a:buFontTx/>
              <a:buNone/>
            </a:pPr>
            <a:r>
              <a:rPr lang="es-ES_tradnl" altLang="es-MX" sz="1200" b="1" i="1">
                <a:latin typeface="Literata" pitchFamily="2" charset="0"/>
                <a:cs typeface="Arial" panose="020B0604020202020204" pitchFamily="34" charset="0"/>
              </a:rPr>
              <a:t>VIII. Lealtad</a:t>
            </a:r>
          </a:p>
          <a:p>
            <a:pPr algn="just">
              <a:spcBef>
                <a:spcPct val="0"/>
              </a:spcBef>
              <a:buFontTx/>
              <a:buNone/>
            </a:pPr>
            <a:endParaRPr lang="es-ES_tradnl" altLang="es-MX" sz="1200" b="1" i="1">
              <a:latin typeface="Literata" pitchFamily="2" charset="0"/>
              <a:cs typeface="Arial" panose="020B0604020202020204" pitchFamily="34" charset="0"/>
            </a:endParaRPr>
          </a:p>
          <a:p>
            <a:pPr algn="just">
              <a:spcBef>
                <a:spcPct val="0"/>
              </a:spcBef>
              <a:buFontTx/>
              <a:buNone/>
            </a:pPr>
            <a:r>
              <a:rPr lang="es-ES_tradnl" altLang="es-MX" sz="1200">
                <a:latin typeface="Literata" pitchFamily="2" charset="0"/>
                <a:cs typeface="Arial" panose="020B0604020202020204" pitchFamily="34" charset="0"/>
              </a:rPr>
              <a:t>Ser fieles en todo momento y comprometerse con los principios, valores, criterios,  y objetivos institucionales, adaptándolos  como propios en el desempeño de sus funciones y atribuciones.</a:t>
            </a:r>
          </a:p>
          <a:p>
            <a:pPr algn="just">
              <a:spcBef>
                <a:spcPct val="0"/>
              </a:spcBef>
              <a:buFontTx/>
              <a:buNone/>
            </a:pPr>
            <a:endParaRPr lang="es-ES_tradnl" altLang="es-MX" sz="1200">
              <a:latin typeface="Literata" pitchFamily="2" charset="0"/>
              <a:cs typeface="Arial" panose="020B0604020202020204" pitchFamily="34" charset="0"/>
            </a:endParaRPr>
          </a:p>
          <a:p>
            <a:pPr algn="just">
              <a:spcBef>
                <a:spcPct val="0"/>
              </a:spcBef>
              <a:buFontTx/>
              <a:buNone/>
            </a:pPr>
            <a:r>
              <a:rPr lang="es-ES_tradnl" altLang="es-MX" sz="1200" b="1" i="1">
                <a:latin typeface="Literata" pitchFamily="2" charset="0"/>
                <a:cs typeface="Arial" panose="020B0604020202020204" pitchFamily="34" charset="0"/>
              </a:rPr>
              <a:t>IX. Integridad</a:t>
            </a:r>
          </a:p>
          <a:p>
            <a:pPr algn="just">
              <a:spcBef>
                <a:spcPct val="0"/>
              </a:spcBef>
              <a:buFontTx/>
              <a:buNone/>
            </a:pPr>
            <a:endParaRPr lang="es-ES_tradnl" altLang="es-MX" sz="1200" b="1" i="1">
              <a:latin typeface="Literata" pitchFamily="2" charset="0"/>
              <a:cs typeface="Arial" panose="020B0604020202020204" pitchFamily="34" charset="0"/>
            </a:endParaRPr>
          </a:p>
          <a:p>
            <a:pPr algn="just">
              <a:spcBef>
                <a:spcPct val="0"/>
              </a:spcBef>
              <a:buFontTx/>
              <a:buNone/>
            </a:pPr>
            <a:r>
              <a:rPr lang="es-ES_tradnl" altLang="es-MX" sz="1200">
                <a:latin typeface="Literata" pitchFamily="2" charset="0"/>
                <a:cs typeface="Arial" panose="020B0604020202020204" pitchFamily="34" charset="0"/>
              </a:rPr>
              <a:t>Desempeñar su empleo, cargo, comisión o funciones de manera imparcial y proba, no en beneficio de si mismo, de su familia o de cualquier otra persona y abstenerse de participar en situaciones que causen posible conflicto de interés.  Además de utilizar el mobiliario, equipo y vehículo asignados  en el desempeño de sus actividades de forma responsable y apegada a la legalidad.</a:t>
            </a:r>
          </a:p>
          <a:p>
            <a:pPr algn="just">
              <a:spcBef>
                <a:spcPct val="0"/>
              </a:spcBef>
              <a:buFontTx/>
              <a:buNone/>
            </a:pPr>
            <a:endParaRPr lang="es-ES_tradnl" altLang="es-MX" sz="1200">
              <a:latin typeface="Literata" pitchFamily="2" charset="0"/>
              <a:cs typeface="Arial" panose="020B0604020202020204" pitchFamily="34" charset="0"/>
            </a:endParaRPr>
          </a:p>
          <a:p>
            <a:pPr algn="just">
              <a:spcBef>
                <a:spcPct val="0"/>
              </a:spcBef>
              <a:buFontTx/>
              <a:buNone/>
            </a:pPr>
            <a:r>
              <a:rPr lang="es-ES_tradnl" altLang="es-MX" sz="1200" b="1" i="1">
                <a:latin typeface="Literata" pitchFamily="2" charset="0"/>
                <a:cs typeface="Arial" panose="020B0604020202020204" pitchFamily="34" charset="0"/>
              </a:rPr>
              <a:t>X. Eficiencia</a:t>
            </a:r>
          </a:p>
          <a:p>
            <a:pPr algn="just">
              <a:spcBef>
                <a:spcPct val="0"/>
              </a:spcBef>
              <a:buFontTx/>
              <a:buNone/>
            </a:pPr>
            <a:endParaRPr lang="es-ES_tradnl" altLang="es-MX" sz="1200" b="1" i="1">
              <a:latin typeface="Literata" pitchFamily="2" charset="0"/>
              <a:cs typeface="Arial" panose="020B0604020202020204" pitchFamily="34" charset="0"/>
            </a:endParaRPr>
          </a:p>
          <a:p>
            <a:pPr algn="just">
              <a:spcBef>
                <a:spcPct val="0"/>
              </a:spcBef>
              <a:buFontTx/>
              <a:buNone/>
            </a:pPr>
            <a:r>
              <a:rPr lang="es-ES_tradnl" altLang="es-MX" sz="1200">
                <a:latin typeface="Literata" pitchFamily="2" charset="0"/>
                <a:cs typeface="Arial" panose="020B0604020202020204" pitchFamily="34" charset="0"/>
              </a:rPr>
              <a:t>Actuar conforme a una cultura de servicio orientada al logro de resultados y rendición de cuentas, procurando en todo momento un mejor desempeño de sus funciones a fin de alcanzar las metas institucionales  según sus responsabilidades y mediante el uso óptimo, responsable y transparente de los recursos públicos, eliminando cualquier ostentanción y discrecionalidad indebida en su aplicación.</a:t>
            </a:r>
          </a:p>
          <a:p>
            <a:pPr algn="just">
              <a:spcBef>
                <a:spcPct val="0"/>
              </a:spcBef>
              <a:buFontTx/>
              <a:buNone/>
            </a:pPr>
            <a:endParaRPr lang="es-ES_tradnl" altLang="es-MX" sz="1200" b="1" i="1">
              <a:latin typeface="Literata" pitchFamily="2" charset="0"/>
              <a:cs typeface="Arial" panose="020B0604020202020204" pitchFamily="34" charset="0"/>
            </a:endParaRPr>
          </a:p>
        </p:txBody>
      </p:sp>
      <p:sp>
        <p:nvSpPr>
          <p:cNvPr id="11269" name="Line 4">
            <a:extLst>
              <a:ext uri="{FF2B5EF4-FFF2-40B4-BE49-F238E27FC236}">
                <a16:creationId xmlns:a16="http://schemas.microsoft.com/office/drawing/2014/main" id="{8513BFE9-2208-DE2F-553E-6C634FA1E35A}"/>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1270" name="Text Box 3">
            <a:extLst>
              <a:ext uri="{FF2B5EF4-FFF2-40B4-BE49-F238E27FC236}">
                <a16:creationId xmlns:a16="http://schemas.microsoft.com/office/drawing/2014/main" id="{A61718D2-0EB4-20DB-8C37-DFB4FF16811E}"/>
              </a:ext>
            </a:extLst>
          </p:cNvPr>
          <p:cNvSpPr txBox="1">
            <a:spLocks noChangeArrowheads="1"/>
          </p:cNvSpPr>
          <p:nvPr/>
        </p:nvSpPr>
        <p:spPr bwMode="auto">
          <a:xfrm>
            <a:off x="-11113" y="50800"/>
            <a:ext cx="4216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Literata" pitchFamily="2" charset="0"/>
                <a:cs typeface="Arial" panose="020B0604020202020204" pitchFamily="34" charset="0"/>
              </a:rPr>
              <a:t>CÓDIGO DE CONDUCTA</a:t>
            </a:r>
          </a:p>
        </p:txBody>
      </p:sp>
      <p:sp>
        <p:nvSpPr>
          <p:cNvPr id="2" name="Marcador de número de diapositiva 1">
            <a:extLst>
              <a:ext uri="{FF2B5EF4-FFF2-40B4-BE49-F238E27FC236}">
                <a16:creationId xmlns:a16="http://schemas.microsoft.com/office/drawing/2014/main" id="{927C3619-8ADE-0ED9-A905-368858B8CBE8}"/>
              </a:ext>
            </a:extLst>
          </p:cNvPr>
          <p:cNvSpPr>
            <a:spLocks noGrp="1"/>
          </p:cNvSpPr>
          <p:nvPr>
            <p:ph type="sldNum" sz="quarter" idx="12"/>
          </p:nvPr>
        </p:nvSpPr>
        <p:spPr/>
        <p:txBody>
          <a:bodyPr/>
          <a:lstStyle/>
          <a:p>
            <a:fld id="{553DAB33-0E4E-D144-B3DC-EF2F735BEBDD}" type="slidenum">
              <a:rPr lang="es-ES_tradnl" altLang="es-MX" smtClean="0"/>
              <a:pPr/>
              <a:t>10</a:t>
            </a:fld>
            <a:endParaRPr lang="es-ES_tradnl" altLang="es-MX"/>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Imagen 9">
            <a:extLst>
              <a:ext uri="{FF2B5EF4-FFF2-40B4-BE49-F238E27FC236}">
                <a16:creationId xmlns:a16="http://schemas.microsoft.com/office/drawing/2014/main" id="{5E7A5B83-8157-86C7-056E-BA91395E3AC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ext Box 75">
            <a:extLst>
              <a:ext uri="{FF2B5EF4-FFF2-40B4-BE49-F238E27FC236}">
                <a16:creationId xmlns:a16="http://schemas.microsoft.com/office/drawing/2014/main" id="{79619156-A487-CB9B-9275-6F75518CE7A6}"/>
              </a:ext>
            </a:extLst>
          </p:cNvPr>
          <p:cNvSpPr txBox="1">
            <a:spLocks noChangeArrowheads="1"/>
          </p:cNvSpPr>
          <p:nvPr/>
        </p:nvSpPr>
        <p:spPr bwMode="auto">
          <a:xfrm>
            <a:off x="1588" y="50800"/>
            <a:ext cx="38877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Literata" pitchFamily="2" charset="0"/>
              </a:rPr>
              <a:t>ESTRUCTURA ORGÁNICA</a:t>
            </a:r>
          </a:p>
        </p:txBody>
      </p:sp>
      <p:sp>
        <p:nvSpPr>
          <p:cNvPr id="12292" name="Line 111">
            <a:extLst>
              <a:ext uri="{FF2B5EF4-FFF2-40B4-BE49-F238E27FC236}">
                <a16:creationId xmlns:a16="http://schemas.microsoft.com/office/drawing/2014/main" id="{F381C51F-8EE7-0B69-2562-5911AEB1774E}"/>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2293" name="Text Box 116">
            <a:extLst>
              <a:ext uri="{FF2B5EF4-FFF2-40B4-BE49-F238E27FC236}">
                <a16:creationId xmlns:a16="http://schemas.microsoft.com/office/drawing/2014/main" id="{9BF3149B-1FF8-69C8-5674-27F4F0BEDA1B}"/>
              </a:ext>
            </a:extLst>
          </p:cNvPr>
          <p:cNvSpPr txBox="1">
            <a:spLocks noChangeArrowheads="1"/>
          </p:cNvSpPr>
          <p:nvPr/>
        </p:nvSpPr>
        <p:spPr bwMode="auto">
          <a:xfrm>
            <a:off x="1346200" y="593726"/>
            <a:ext cx="5363969" cy="8502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buNone/>
              <a:tabLst>
                <a:tab pos="177800" algn="l"/>
                <a:tab pos="355600" algn="l"/>
                <a:tab pos="723900" algn="l"/>
              </a:tabLst>
            </a:pPr>
            <a:r>
              <a:rPr lang="es-MX" sz="1200" dirty="0">
                <a:latin typeface="Arial" charset="0"/>
              </a:rPr>
              <a:t>1.0  Dirección General de los Servicios de Salud en el Estado</a:t>
            </a:r>
          </a:p>
          <a:p>
            <a:pPr algn="just">
              <a:buNone/>
              <a:tabLst>
                <a:tab pos="177800" algn="l"/>
                <a:tab pos="355600" algn="l"/>
                <a:tab pos="723900" algn="l"/>
              </a:tabLst>
            </a:pPr>
            <a:endParaRPr lang="es-MX" sz="1200" dirty="0">
              <a:latin typeface="Arial" charset="0"/>
            </a:endParaRPr>
          </a:p>
          <a:p>
            <a:pPr algn="just">
              <a:buNone/>
              <a:tabLst>
                <a:tab pos="177800" algn="l"/>
                <a:tab pos="355600" algn="l"/>
                <a:tab pos="723900" algn="l"/>
              </a:tabLst>
            </a:pPr>
            <a:r>
              <a:rPr lang="es-MX" sz="1200" dirty="0">
                <a:latin typeface="Arial" charset="0"/>
              </a:rPr>
              <a:t>	   1.1  Dirección General</a:t>
            </a:r>
          </a:p>
          <a:p>
            <a:pPr algn="just">
              <a:buNone/>
              <a:tabLst>
                <a:tab pos="177800" algn="l"/>
                <a:tab pos="355600" algn="l"/>
                <a:tab pos="723900" algn="l"/>
              </a:tabLst>
            </a:pPr>
            <a:endParaRPr lang="es-MX" sz="1200" dirty="0">
              <a:latin typeface="Arial" charset="0"/>
            </a:endParaRPr>
          </a:p>
          <a:p>
            <a:pPr algn="just">
              <a:buNone/>
              <a:tabLst>
                <a:tab pos="177800" algn="l"/>
                <a:tab pos="355600" algn="l"/>
                <a:tab pos="723900" algn="l"/>
              </a:tabLst>
            </a:pPr>
            <a:r>
              <a:rPr lang="es-MX" sz="1200" dirty="0">
                <a:latin typeface="Arial" charset="0"/>
              </a:rPr>
              <a:t>	          1.1.2  Dirección Médica</a:t>
            </a:r>
          </a:p>
          <a:p>
            <a:pPr algn="just">
              <a:buNone/>
              <a:tabLst>
                <a:tab pos="177800" algn="l"/>
                <a:tab pos="355600" algn="l"/>
                <a:tab pos="723900" algn="l"/>
              </a:tabLst>
            </a:pPr>
            <a:endParaRPr lang="es-MX" sz="1200" dirty="0">
              <a:latin typeface="Arial" charset="0"/>
            </a:endParaRPr>
          </a:p>
          <a:p>
            <a:pPr algn="just">
              <a:buNone/>
              <a:tabLst>
                <a:tab pos="177800" algn="l"/>
                <a:tab pos="355600" algn="l"/>
                <a:tab pos="723900" algn="l"/>
              </a:tabLst>
            </a:pPr>
            <a:r>
              <a:rPr lang="es-MX" sz="1200" dirty="0">
                <a:latin typeface="Arial" charset="0"/>
              </a:rPr>
              <a:t>			   </a:t>
            </a:r>
          </a:p>
          <a:p>
            <a:pPr algn="just">
              <a:buNone/>
              <a:tabLst>
                <a:tab pos="177800" algn="l"/>
                <a:tab pos="355600" algn="l"/>
                <a:tab pos="723900" algn="l"/>
              </a:tabLst>
            </a:pPr>
            <a:r>
              <a:rPr lang="es-MX" sz="1200" dirty="0">
                <a:latin typeface="Arial" charset="0"/>
              </a:rPr>
              <a:t>				   1.1.2.1  Subdirección de Calidad</a:t>
            </a:r>
          </a:p>
          <a:p>
            <a:pPr algn="just">
              <a:buNone/>
              <a:tabLst>
                <a:tab pos="177800" algn="l"/>
                <a:tab pos="355600" algn="l"/>
                <a:tab pos="723900" algn="l"/>
              </a:tabLst>
            </a:pPr>
            <a:endParaRPr lang="es-MX" sz="1200" dirty="0">
              <a:latin typeface="Arial" charset="0"/>
            </a:endParaRPr>
          </a:p>
          <a:p>
            <a:pPr algn="just">
              <a:buNone/>
              <a:tabLst>
                <a:tab pos="177800" algn="l"/>
                <a:tab pos="355600" algn="l"/>
                <a:tab pos="723900" algn="l"/>
              </a:tabLst>
            </a:pPr>
            <a:r>
              <a:rPr lang="es-MX" sz="1200" dirty="0">
                <a:latin typeface="Arial" charset="0"/>
              </a:rPr>
              <a:t>				   </a:t>
            </a:r>
          </a:p>
          <a:p>
            <a:pPr algn="just">
              <a:buNone/>
              <a:tabLst>
                <a:tab pos="177800" algn="l"/>
                <a:tab pos="355600" algn="l"/>
                <a:tab pos="723900" algn="l"/>
              </a:tabLst>
            </a:pPr>
            <a:r>
              <a:rPr lang="es-MX" sz="1200" dirty="0">
                <a:latin typeface="Arial" charset="0"/>
              </a:rPr>
              <a:t>				   1.1.2.2  Subdirección de Educación e Investigación en Salud</a:t>
            </a:r>
          </a:p>
          <a:p>
            <a:pPr algn="just">
              <a:buNone/>
              <a:tabLst>
                <a:tab pos="177800" algn="l"/>
                <a:tab pos="355600" algn="l"/>
                <a:tab pos="723900" algn="l"/>
              </a:tabLst>
            </a:pPr>
            <a:endParaRPr lang="es-MX" sz="1200" dirty="0">
              <a:latin typeface="Arial" charset="0"/>
            </a:endParaRPr>
          </a:p>
          <a:p>
            <a:pPr algn="just">
              <a:buNone/>
              <a:tabLst>
                <a:tab pos="177800" algn="l"/>
                <a:tab pos="355600" algn="l"/>
                <a:tab pos="723900" algn="l"/>
              </a:tabLst>
            </a:pPr>
            <a:r>
              <a:rPr lang="es-MX" sz="1200" dirty="0">
                <a:latin typeface="Arial" charset="0"/>
              </a:rPr>
              <a:t>				                </a:t>
            </a:r>
          </a:p>
          <a:p>
            <a:pPr algn="just">
              <a:buNone/>
              <a:tabLst>
                <a:tab pos="177800" algn="l"/>
                <a:tab pos="355600" algn="l"/>
                <a:tab pos="723900" algn="l"/>
              </a:tabLst>
            </a:pPr>
            <a:r>
              <a:rPr lang="es-MX" sz="1200" dirty="0">
                <a:latin typeface="Arial" charset="0"/>
              </a:rPr>
              <a:t>				   1.1.2.3  Subdirección Médica</a:t>
            </a:r>
          </a:p>
          <a:p>
            <a:pPr marL="457200" lvl="1" indent="0" algn="just">
              <a:buNone/>
              <a:tabLst>
                <a:tab pos="177800" algn="l"/>
                <a:tab pos="355600" algn="l"/>
                <a:tab pos="723900" algn="l"/>
              </a:tabLst>
            </a:pPr>
            <a:endParaRPr lang="es-MX" sz="1200" dirty="0">
              <a:latin typeface="Arial" charset="0"/>
            </a:endParaRP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 Jefatura de División</a:t>
            </a: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1.1.2.4.1    Anestesiología</a:t>
            </a: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1.1.2.4.2    Cirugía</a:t>
            </a: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1.1.2.4.3    Consulta Externa</a:t>
            </a: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1.1.2.4.4    Enfermería</a:t>
            </a: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1.1.2.4.5    Ginecología y Obstetricia</a:t>
            </a: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1.1.2.4.6    Medicina Interna</a:t>
            </a: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1.1.2.4.7    Paraclínicos</a:t>
            </a: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1.1.2.4.8    Paramédicos</a:t>
            </a:r>
          </a:p>
          <a:p>
            <a:pPr marL="457200" lvl="1" indent="0" algn="just">
              <a:buNone/>
              <a:tabLst>
                <a:tab pos="177800" algn="l"/>
                <a:tab pos="355600" algn="l"/>
                <a:tab pos="723900" algn="l"/>
              </a:tabLst>
            </a:pPr>
            <a:r>
              <a:rPr lang="es-MX" sz="1200" dirty="0">
                <a:latin typeface="Arial" charset="0"/>
              </a:rPr>
              <a:t>	                   </a:t>
            </a:r>
          </a:p>
          <a:p>
            <a:pPr marL="457200" lvl="1" indent="0" algn="just">
              <a:buNone/>
              <a:tabLst>
                <a:tab pos="177800" algn="l"/>
                <a:tab pos="355600" algn="l"/>
                <a:tab pos="723900" algn="l"/>
              </a:tabLst>
            </a:pPr>
            <a:r>
              <a:rPr lang="es-MX" sz="1200" dirty="0">
                <a:latin typeface="Arial" charset="0"/>
              </a:rPr>
              <a:t>		               1.1.2.4.9    Pediatría</a:t>
            </a:r>
          </a:p>
          <a:p>
            <a:pPr marL="457200" lvl="1" indent="0" algn="just">
              <a:buNone/>
              <a:tabLst>
                <a:tab pos="177800" algn="l"/>
                <a:tab pos="355600" algn="l"/>
                <a:tab pos="723900" algn="l"/>
              </a:tabLst>
            </a:pPr>
            <a:endParaRPr lang="es-MX" sz="1200" dirty="0">
              <a:latin typeface="Arial" charset="0"/>
            </a:endParaRPr>
          </a:p>
          <a:p>
            <a:pPr marL="457200" lvl="1" indent="0" algn="just">
              <a:buNone/>
              <a:tabLst>
                <a:tab pos="177800" algn="l"/>
                <a:tab pos="355600" algn="l"/>
                <a:tab pos="723900" algn="l"/>
              </a:tabLst>
            </a:pPr>
            <a:r>
              <a:rPr lang="es-MX" sz="1200" dirty="0">
                <a:latin typeface="Arial" charset="0"/>
              </a:rPr>
              <a:t>		               1.1.2.4.10  Urgencias</a:t>
            </a:r>
          </a:p>
          <a:p>
            <a:pPr>
              <a:lnSpc>
                <a:spcPct val="150000"/>
              </a:lnSpc>
              <a:spcBef>
                <a:spcPct val="0"/>
              </a:spcBef>
              <a:buFontTx/>
              <a:buNone/>
            </a:pPr>
            <a:endParaRPr lang="es-MX" altLang="es-MX" sz="1200" b="1" dirty="0">
              <a:latin typeface="Literata" pitchFamily="2" charset="0"/>
            </a:endParaRPr>
          </a:p>
        </p:txBody>
      </p:sp>
      <p:sp>
        <p:nvSpPr>
          <p:cNvPr id="2" name="Marcador de número de diapositiva 1">
            <a:extLst>
              <a:ext uri="{FF2B5EF4-FFF2-40B4-BE49-F238E27FC236}">
                <a16:creationId xmlns:a16="http://schemas.microsoft.com/office/drawing/2014/main" id="{A9C8A8A6-69A8-4619-E3F6-6CE7963EC2A9}"/>
              </a:ext>
            </a:extLst>
          </p:cNvPr>
          <p:cNvSpPr>
            <a:spLocks noGrp="1"/>
          </p:cNvSpPr>
          <p:nvPr>
            <p:ph type="sldNum" sz="quarter" idx="12"/>
          </p:nvPr>
        </p:nvSpPr>
        <p:spPr>
          <a:xfrm>
            <a:off x="5139753" y="8623300"/>
            <a:ext cx="1428750" cy="609600"/>
          </a:xfrm>
        </p:spPr>
        <p:txBody>
          <a:bodyPr/>
          <a:lstStyle/>
          <a:p>
            <a:fld id="{553DAB33-0E4E-D144-B3DC-EF2F735BEBDD}" type="slidenum">
              <a:rPr lang="es-ES_tradnl" altLang="es-MX" smtClean="0"/>
              <a:pPr/>
              <a:t>11</a:t>
            </a:fld>
            <a:endParaRPr lang="es-ES_tradnl" altLang="es-MX"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Imagen 9">
            <a:extLst>
              <a:ext uri="{FF2B5EF4-FFF2-40B4-BE49-F238E27FC236}">
                <a16:creationId xmlns:a16="http://schemas.microsoft.com/office/drawing/2014/main" id="{6325E25E-DC91-BD67-7856-E28FA6AC277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256"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 name="Rectangle 15"/>
          <p:cNvSpPr>
            <a:spLocks noChangeArrowheads="1"/>
          </p:cNvSpPr>
          <p:nvPr/>
        </p:nvSpPr>
        <p:spPr bwMode="auto">
          <a:xfrm>
            <a:off x="4490210" y="3675558"/>
            <a:ext cx="1510336" cy="588963"/>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itchFamily="34" charset="0"/>
              <a:cs typeface="Arial" pitchFamily="34" charset="0"/>
            </a:endParaRPr>
          </a:p>
        </p:txBody>
      </p:sp>
      <p:sp>
        <p:nvSpPr>
          <p:cNvPr id="13" name="Rectangle 1106">
            <a:extLst>
              <a:ext uri="{FF2B5EF4-FFF2-40B4-BE49-F238E27FC236}">
                <a16:creationId xmlns:a16="http://schemas.microsoft.com/office/drawing/2014/main" id="{56C0E0A8-30A2-1518-6C7F-EFA079352781}"/>
              </a:ext>
            </a:extLst>
          </p:cNvPr>
          <p:cNvSpPr>
            <a:spLocks noChangeArrowheads="1"/>
          </p:cNvSpPr>
          <p:nvPr/>
        </p:nvSpPr>
        <p:spPr bwMode="auto">
          <a:xfrm>
            <a:off x="3278958" y="634495"/>
            <a:ext cx="1431916" cy="746981"/>
          </a:xfrm>
          <a:prstGeom prst="rect">
            <a:avLst/>
          </a:prstGeom>
          <a:solidFill>
            <a:schemeClr val="bg1"/>
          </a:solidFill>
          <a:ln w="9525">
            <a:solidFill>
              <a:schemeClr val="accent1">
                <a:lumMod val="50000"/>
              </a:schemeClr>
            </a:solidFill>
            <a:prstDash val="lg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a:p>
        </p:txBody>
      </p:sp>
      <p:sp>
        <p:nvSpPr>
          <p:cNvPr id="14" name="Text Box 139">
            <a:extLst>
              <a:ext uri="{FF2B5EF4-FFF2-40B4-BE49-F238E27FC236}">
                <a16:creationId xmlns:a16="http://schemas.microsoft.com/office/drawing/2014/main" id="{AEC43993-C33C-1A10-0C64-C6C71E05F4FB}"/>
              </a:ext>
            </a:extLst>
          </p:cNvPr>
          <p:cNvSpPr txBox="1">
            <a:spLocks noChangeArrowheads="1"/>
          </p:cNvSpPr>
          <p:nvPr/>
        </p:nvSpPr>
        <p:spPr bwMode="auto">
          <a:xfrm>
            <a:off x="3551028" y="858942"/>
            <a:ext cx="889987" cy="200055"/>
          </a:xfrm>
          <a:prstGeom prst="rect">
            <a:avLst/>
          </a:prstGeom>
          <a:noFill/>
          <a:ln w="9525">
            <a:noFill/>
            <a:miter lim="800000"/>
            <a:headEnd/>
            <a:tailEnd/>
          </a:ln>
        </p:spPr>
        <p:txBody>
          <a:bodyPr wrap="none">
            <a:spAutoFit/>
          </a:bodyPr>
          <a:lstStyle/>
          <a:p>
            <a:pPr eaLnBrk="0" hangingPunct="0"/>
            <a:r>
              <a:rPr lang="es-ES" sz="700" b="1" dirty="0">
                <a:latin typeface="Arial" charset="0"/>
              </a:rPr>
              <a:t>Director General</a:t>
            </a:r>
          </a:p>
        </p:txBody>
      </p:sp>
      <p:grpSp>
        <p:nvGrpSpPr>
          <p:cNvPr id="17" name="Grupo 16">
            <a:extLst>
              <a:ext uri="{FF2B5EF4-FFF2-40B4-BE49-F238E27FC236}">
                <a16:creationId xmlns:a16="http://schemas.microsoft.com/office/drawing/2014/main" id="{F2AA6475-5C6F-2DE8-8DE8-E69E46458F68}"/>
              </a:ext>
            </a:extLst>
          </p:cNvPr>
          <p:cNvGrpSpPr/>
          <p:nvPr/>
        </p:nvGrpSpPr>
        <p:grpSpPr>
          <a:xfrm>
            <a:off x="3272961" y="1604680"/>
            <a:ext cx="1453909" cy="925068"/>
            <a:chOff x="3272961" y="1604680"/>
            <a:chExt cx="1453909" cy="925068"/>
          </a:xfrm>
        </p:grpSpPr>
        <p:sp>
          <p:nvSpPr>
            <p:cNvPr id="18" name="Rectangle 1106">
              <a:extLst>
                <a:ext uri="{FF2B5EF4-FFF2-40B4-BE49-F238E27FC236}">
                  <a16:creationId xmlns:a16="http://schemas.microsoft.com/office/drawing/2014/main" id="{ED2FD5BF-DCA3-C293-B13F-AE806675DCD0}"/>
                </a:ext>
              </a:extLst>
            </p:cNvPr>
            <p:cNvSpPr>
              <a:spLocks noChangeArrowheads="1"/>
            </p:cNvSpPr>
            <p:nvPr/>
          </p:nvSpPr>
          <p:spPr bwMode="auto">
            <a:xfrm>
              <a:off x="3272961" y="1604680"/>
              <a:ext cx="1431916" cy="746981"/>
            </a:xfrm>
            <a:prstGeom prst="rect">
              <a:avLst/>
            </a:prstGeom>
            <a:solidFill>
              <a:schemeClr val="bg1"/>
            </a:solidFill>
            <a:ln w="9525">
              <a:solidFill>
                <a:schemeClr val="accent1">
                  <a:lumMod val="50000"/>
                </a:schemeClr>
              </a:solidFill>
              <a:prstDash val="lg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a:p>
          </p:txBody>
        </p:sp>
        <p:sp>
          <p:nvSpPr>
            <p:cNvPr id="19" name="Text Box 142">
              <a:extLst>
                <a:ext uri="{FF2B5EF4-FFF2-40B4-BE49-F238E27FC236}">
                  <a16:creationId xmlns:a16="http://schemas.microsoft.com/office/drawing/2014/main" id="{6B8DA9FA-6C68-8622-4307-4EDAC372BEA6}"/>
                </a:ext>
              </a:extLst>
            </p:cNvPr>
            <p:cNvSpPr txBox="1">
              <a:spLocks noChangeArrowheads="1"/>
            </p:cNvSpPr>
            <p:nvPr/>
          </p:nvSpPr>
          <p:spPr bwMode="auto">
            <a:xfrm>
              <a:off x="3399831" y="1898806"/>
              <a:ext cx="1178175" cy="630942"/>
            </a:xfrm>
            <a:prstGeom prst="rect">
              <a:avLst/>
            </a:prstGeom>
            <a:noFill/>
            <a:ln w="9525">
              <a:noFill/>
              <a:miter lim="800000"/>
              <a:headEnd/>
              <a:tailEnd/>
            </a:ln>
          </p:spPr>
          <p:txBody>
            <a:bodyPr wrap="square">
              <a:spAutoFit/>
            </a:bodyPr>
            <a:lstStyle/>
            <a:p>
              <a:pPr algn="ctr" eaLnBrk="0" hangingPunct="0"/>
              <a:r>
                <a:rPr lang="es-ES" sz="700" b="0" dirty="0">
                  <a:latin typeface="Arial" charset="0"/>
                </a:rPr>
                <a:t>Martha </a:t>
              </a:r>
              <a:r>
                <a:rPr lang="es-ES" sz="700" b="0" dirty="0" err="1">
                  <a:latin typeface="Arial" charset="0"/>
                </a:rPr>
                <a:t>Giselda</a:t>
              </a:r>
              <a:r>
                <a:rPr lang="es-ES" sz="700" b="0" dirty="0">
                  <a:latin typeface="Arial" charset="0"/>
                </a:rPr>
                <a:t> Rangel </a:t>
              </a:r>
              <a:r>
                <a:rPr lang="es-ES" sz="700" b="0" dirty="0" smtClean="0">
                  <a:latin typeface="Arial" charset="0"/>
                </a:rPr>
                <a:t>Charqueño</a:t>
              </a:r>
            </a:p>
            <a:p>
              <a:pPr algn="ctr"/>
              <a:r>
                <a:rPr lang="es-MX" sz="700" dirty="0">
                  <a:latin typeface="Arial" charset="0"/>
                </a:rPr>
                <a:t>CF01012</a:t>
              </a:r>
              <a:endParaRPr lang="es-ES" sz="700" dirty="0">
                <a:latin typeface="Arial" charset="0"/>
              </a:endParaRPr>
            </a:p>
            <a:p>
              <a:pPr algn="ctr" eaLnBrk="0" hangingPunct="0"/>
              <a:endParaRPr lang="es-ES" sz="700" b="0" dirty="0">
                <a:latin typeface="Arial" charset="0"/>
              </a:endParaRPr>
            </a:p>
            <a:p>
              <a:pPr algn="ctr" eaLnBrk="0" hangingPunct="0"/>
              <a:endParaRPr lang="es-ES" sz="700" dirty="0">
                <a:latin typeface="Arial" charset="0"/>
              </a:endParaRPr>
            </a:p>
          </p:txBody>
        </p:sp>
        <p:sp>
          <p:nvSpPr>
            <p:cNvPr id="20" name="Text Box 143">
              <a:extLst>
                <a:ext uri="{FF2B5EF4-FFF2-40B4-BE49-F238E27FC236}">
                  <a16:creationId xmlns:a16="http://schemas.microsoft.com/office/drawing/2014/main" id="{A83A04F1-6BED-674D-C920-4014524D3394}"/>
                </a:ext>
              </a:extLst>
            </p:cNvPr>
            <p:cNvSpPr txBox="1">
              <a:spLocks noChangeArrowheads="1"/>
            </p:cNvSpPr>
            <p:nvPr/>
          </p:nvSpPr>
          <p:spPr bwMode="auto">
            <a:xfrm>
              <a:off x="3573961" y="1634155"/>
              <a:ext cx="909224" cy="200055"/>
            </a:xfrm>
            <a:prstGeom prst="rect">
              <a:avLst/>
            </a:prstGeom>
            <a:noFill/>
            <a:ln w="9525">
              <a:noFill/>
              <a:miter lim="800000"/>
              <a:headEnd/>
              <a:tailEnd/>
            </a:ln>
          </p:spPr>
          <p:txBody>
            <a:bodyPr wrap="none">
              <a:spAutoFit/>
            </a:bodyPr>
            <a:lstStyle/>
            <a:p>
              <a:pPr algn="ctr" eaLnBrk="0" hangingPunct="0"/>
              <a:r>
                <a:rPr lang="es-ES" sz="700" b="1" dirty="0">
                  <a:latin typeface="Arial" charset="0"/>
                </a:rPr>
                <a:t>Directora Médica</a:t>
              </a:r>
            </a:p>
          </p:txBody>
        </p:sp>
        <p:cxnSp>
          <p:nvCxnSpPr>
            <p:cNvPr id="21" name="Conector recto 20">
              <a:extLst>
                <a:ext uri="{FF2B5EF4-FFF2-40B4-BE49-F238E27FC236}">
                  <a16:creationId xmlns:a16="http://schemas.microsoft.com/office/drawing/2014/main" id="{1FF7CE50-D8DC-048D-7A30-992D255311F1}"/>
                </a:ext>
              </a:extLst>
            </p:cNvPr>
            <p:cNvCxnSpPr/>
            <p:nvPr/>
          </p:nvCxnSpPr>
          <p:spPr bwMode="auto">
            <a:xfrm>
              <a:off x="3278427" y="1834210"/>
              <a:ext cx="1448443" cy="0"/>
            </a:xfrm>
            <a:prstGeom prst="line">
              <a:avLst/>
            </a:prstGeom>
            <a:solidFill>
              <a:schemeClr val="accent1"/>
            </a:solidFill>
            <a:ln w="9525" cap="flat" cmpd="sng" algn="ctr">
              <a:solidFill>
                <a:schemeClr val="accent1">
                  <a:lumMod val="50000"/>
                </a:schemeClr>
              </a:solidFill>
              <a:prstDash val="dash"/>
              <a:round/>
              <a:headEnd type="none" w="med" len="med"/>
              <a:tailEnd type="none" w="med" len="med"/>
            </a:ln>
            <a:effectLst/>
          </p:spPr>
        </p:cxnSp>
      </p:grpSp>
      <p:grpSp>
        <p:nvGrpSpPr>
          <p:cNvPr id="22" name="Grupo 21">
            <a:extLst>
              <a:ext uri="{FF2B5EF4-FFF2-40B4-BE49-F238E27FC236}">
                <a16:creationId xmlns:a16="http://schemas.microsoft.com/office/drawing/2014/main" id="{DF42B049-872F-2DD0-0B66-469BB7AB143F}"/>
              </a:ext>
            </a:extLst>
          </p:cNvPr>
          <p:cNvGrpSpPr/>
          <p:nvPr/>
        </p:nvGrpSpPr>
        <p:grpSpPr>
          <a:xfrm>
            <a:off x="1802691" y="2555460"/>
            <a:ext cx="2198929" cy="620390"/>
            <a:chOff x="1813543" y="4013119"/>
            <a:chExt cx="2198929" cy="673529"/>
          </a:xfrm>
        </p:grpSpPr>
        <p:cxnSp>
          <p:nvCxnSpPr>
            <p:cNvPr id="23" name="Conector recto 22">
              <a:extLst>
                <a:ext uri="{FF2B5EF4-FFF2-40B4-BE49-F238E27FC236}">
                  <a16:creationId xmlns:a16="http://schemas.microsoft.com/office/drawing/2014/main" id="{9A4E4FF8-B4E9-B6CD-4921-65CC59E1A8D5}"/>
                </a:ext>
              </a:extLst>
            </p:cNvPr>
            <p:cNvCxnSpPr/>
            <p:nvPr/>
          </p:nvCxnSpPr>
          <p:spPr bwMode="auto">
            <a:xfrm flipV="1">
              <a:off x="3141333" y="4369768"/>
              <a:ext cx="871139" cy="3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4" name="Rectangle 1071">
              <a:extLst>
                <a:ext uri="{FF2B5EF4-FFF2-40B4-BE49-F238E27FC236}">
                  <a16:creationId xmlns:a16="http://schemas.microsoft.com/office/drawing/2014/main" id="{331C0FBA-C1C0-7BAE-738D-67FC451BDB80}"/>
                </a:ext>
              </a:extLst>
            </p:cNvPr>
            <p:cNvSpPr>
              <a:spLocks noChangeArrowheads="1"/>
            </p:cNvSpPr>
            <p:nvPr/>
          </p:nvSpPr>
          <p:spPr bwMode="auto">
            <a:xfrm>
              <a:off x="1813543" y="4013119"/>
              <a:ext cx="1448443" cy="673529"/>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a:p>
          </p:txBody>
        </p:sp>
        <p:sp>
          <p:nvSpPr>
            <p:cNvPr id="25" name="Text Box 1109">
              <a:extLst>
                <a:ext uri="{FF2B5EF4-FFF2-40B4-BE49-F238E27FC236}">
                  <a16:creationId xmlns:a16="http://schemas.microsoft.com/office/drawing/2014/main" id="{20260D46-A685-DDED-7297-8D04BE168DA2}"/>
                </a:ext>
              </a:extLst>
            </p:cNvPr>
            <p:cNvSpPr txBox="1">
              <a:spLocks noChangeArrowheads="1"/>
            </p:cNvSpPr>
            <p:nvPr/>
          </p:nvSpPr>
          <p:spPr bwMode="auto">
            <a:xfrm>
              <a:off x="1935630" y="4036948"/>
              <a:ext cx="1231427" cy="200055"/>
            </a:xfrm>
            <a:prstGeom prst="rect">
              <a:avLst/>
            </a:prstGeom>
            <a:noFill/>
            <a:ln w="9525">
              <a:noFill/>
              <a:miter lim="800000"/>
              <a:headEnd/>
              <a:tailEnd/>
            </a:ln>
          </p:spPr>
          <p:txBody>
            <a:bodyPr wrap="none">
              <a:spAutoFit/>
            </a:bodyPr>
            <a:lstStyle/>
            <a:p>
              <a:pPr algn="ctr" eaLnBrk="0" hangingPunct="0"/>
              <a:r>
                <a:rPr lang="es-ES" sz="700" b="1" dirty="0">
                  <a:latin typeface="Arial" charset="0"/>
                </a:rPr>
                <a:t>Subdirección de Calidad</a:t>
              </a:r>
            </a:p>
          </p:txBody>
        </p:sp>
        <p:sp>
          <p:nvSpPr>
            <p:cNvPr id="26" name="Text Box 1073">
              <a:extLst>
                <a:ext uri="{FF2B5EF4-FFF2-40B4-BE49-F238E27FC236}">
                  <a16:creationId xmlns:a16="http://schemas.microsoft.com/office/drawing/2014/main" id="{96FF3D13-FC36-74EF-0578-29A2579B5BC2}"/>
                </a:ext>
              </a:extLst>
            </p:cNvPr>
            <p:cNvSpPr txBox="1">
              <a:spLocks noChangeArrowheads="1"/>
            </p:cNvSpPr>
            <p:nvPr/>
          </p:nvSpPr>
          <p:spPr bwMode="auto">
            <a:xfrm>
              <a:off x="1822584" y="4324959"/>
              <a:ext cx="1482935" cy="307777"/>
            </a:xfrm>
            <a:prstGeom prst="rect">
              <a:avLst/>
            </a:prstGeom>
            <a:noFill/>
            <a:ln w="9525">
              <a:noFill/>
              <a:miter lim="800000"/>
              <a:headEnd/>
              <a:tailEnd/>
            </a:ln>
          </p:spPr>
          <p:txBody>
            <a:bodyPr wrap="square">
              <a:spAutoFit/>
            </a:bodyPr>
            <a:lstStyle/>
            <a:p>
              <a:pPr algn="ctr" eaLnBrk="0" hangingPunct="0"/>
              <a:r>
                <a:rPr lang="es-ES" sz="700" b="0" dirty="0">
                  <a:latin typeface="Arial" charset="0"/>
                </a:rPr>
                <a:t>Rosa Icela Ortega Puente</a:t>
              </a:r>
            </a:p>
            <a:p>
              <a:pPr algn="ctr" eaLnBrk="0" hangingPunct="0"/>
              <a:r>
                <a:rPr lang="es-ES" sz="700" dirty="0">
                  <a:latin typeface="Arial" charset="0"/>
                </a:rPr>
                <a:t>CF51000</a:t>
              </a:r>
            </a:p>
          </p:txBody>
        </p:sp>
        <p:cxnSp>
          <p:nvCxnSpPr>
            <p:cNvPr id="27" name="Conector recto 26">
              <a:extLst>
                <a:ext uri="{FF2B5EF4-FFF2-40B4-BE49-F238E27FC236}">
                  <a16:creationId xmlns:a16="http://schemas.microsoft.com/office/drawing/2014/main" id="{DB961C88-8844-6B2E-BA4D-01E006AE732D}"/>
                </a:ext>
              </a:extLst>
            </p:cNvPr>
            <p:cNvCxnSpPr/>
            <p:nvPr/>
          </p:nvCxnSpPr>
          <p:spPr bwMode="auto">
            <a:xfrm>
              <a:off x="1827121" y="4254768"/>
              <a:ext cx="1448443" cy="0"/>
            </a:xfrm>
            <a:prstGeom prst="line">
              <a:avLst/>
            </a:prstGeom>
            <a:solidFill>
              <a:schemeClr val="accent1"/>
            </a:solidFill>
            <a:ln w="9525" cap="flat" cmpd="sng" algn="ctr">
              <a:solidFill>
                <a:schemeClr val="accent1">
                  <a:lumMod val="50000"/>
                </a:schemeClr>
              </a:solidFill>
              <a:prstDash val="dash"/>
              <a:round/>
              <a:headEnd type="none" w="med" len="med"/>
              <a:tailEnd type="none" w="med" len="med"/>
            </a:ln>
            <a:effectLst/>
          </p:spPr>
        </p:cxnSp>
      </p:grpSp>
      <p:grpSp>
        <p:nvGrpSpPr>
          <p:cNvPr id="28" name="Grupo 27">
            <a:extLst>
              <a:ext uri="{FF2B5EF4-FFF2-40B4-BE49-F238E27FC236}">
                <a16:creationId xmlns:a16="http://schemas.microsoft.com/office/drawing/2014/main" id="{112D7BC6-9CBD-129E-FA14-F1BAC20049BE}"/>
              </a:ext>
            </a:extLst>
          </p:cNvPr>
          <p:cNvGrpSpPr/>
          <p:nvPr/>
        </p:nvGrpSpPr>
        <p:grpSpPr>
          <a:xfrm>
            <a:off x="4523561" y="2660562"/>
            <a:ext cx="1529165" cy="571637"/>
            <a:chOff x="5306630" y="2256503"/>
            <a:chExt cx="1479471" cy="686613"/>
          </a:xfrm>
        </p:grpSpPr>
        <p:sp>
          <p:nvSpPr>
            <p:cNvPr id="29" name="Rectangle 144">
              <a:extLst>
                <a:ext uri="{FF2B5EF4-FFF2-40B4-BE49-F238E27FC236}">
                  <a16:creationId xmlns:a16="http://schemas.microsoft.com/office/drawing/2014/main" id="{5E0E9434-DC95-1CD4-34CE-877ECED59997}"/>
                </a:ext>
              </a:extLst>
            </p:cNvPr>
            <p:cNvSpPr>
              <a:spLocks noChangeArrowheads="1"/>
            </p:cNvSpPr>
            <p:nvPr/>
          </p:nvSpPr>
          <p:spPr bwMode="auto">
            <a:xfrm>
              <a:off x="5306630" y="2256503"/>
              <a:ext cx="1479471" cy="686613"/>
            </a:xfrm>
            <a:prstGeom prst="rect">
              <a:avLst/>
            </a:prstGeom>
            <a:solidFill>
              <a:schemeClr val="bg1"/>
            </a:solidFill>
            <a:ln w="9525">
              <a:solidFill>
                <a:schemeClr val="tx1"/>
              </a:solidFill>
              <a:miter lim="800000"/>
              <a:headEnd/>
              <a:tailEnd/>
            </a:ln>
            <a:effectLst>
              <a:outerShdw dist="45791" dir="2021404" algn="ctr" rotWithShape="0">
                <a:schemeClr val="tx1"/>
              </a:outerShdw>
            </a:effectLst>
          </p:spPr>
          <p:txBody>
            <a:bodyPr wrap="none" anchor="ctr"/>
            <a:lstStyle/>
            <a:p>
              <a:pPr algn="ctr" eaLnBrk="0" hangingPunct="0">
                <a:defRPr/>
              </a:pPr>
              <a:endParaRPr lang="es-ES" sz="700" b="0"/>
            </a:p>
          </p:txBody>
        </p:sp>
        <p:sp>
          <p:nvSpPr>
            <p:cNvPr id="30" name="Text Box 146">
              <a:extLst>
                <a:ext uri="{FF2B5EF4-FFF2-40B4-BE49-F238E27FC236}">
                  <a16:creationId xmlns:a16="http://schemas.microsoft.com/office/drawing/2014/main" id="{CF821747-311F-8AFA-4C85-30D04ED60DED}"/>
                </a:ext>
              </a:extLst>
            </p:cNvPr>
            <p:cNvSpPr txBox="1">
              <a:spLocks noChangeArrowheads="1"/>
            </p:cNvSpPr>
            <p:nvPr/>
          </p:nvSpPr>
          <p:spPr bwMode="auto">
            <a:xfrm>
              <a:off x="5400525" y="2463254"/>
              <a:ext cx="1335092" cy="415498"/>
            </a:xfrm>
            <a:prstGeom prst="rect">
              <a:avLst/>
            </a:prstGeom>
            <a:noFill/>
            <a:ln w="9525">
              <a:noFill/>
              <a:miter lim="800000"/>
              <a:headEnd/>
              <a:tailEnd/>
            </a:ln>
          </p:spPr>
          <p:txBody>
            <a:bodyPr wrap="square">
              <a:spAutoFit/>
            </a:bodyPr>
            <a:lstStyle/>
            <a:p>
              <a:pPr algn="ctr" eaLnBrk="0" hangingPunct="0"/>
              <a:r>
                <a:rPr lang="es-ES" sz="700" b="0" dirty="0">
                  <a:latin typeface="Arial" charset="0"/>
                </a:rPr>
                <a:t>Esmeralda Hernández </a:t>
              </a:r>
              <a:r>
                <a:rPr lang="es-ES" sz="700" b="0" dirty="0" err="1">
                  <a:latin typeface="Arial" charset="0"/>
                </a:rPr>
                <a:t>Espericueta</a:t>
              </a:r>
              <a:endParaRPr lang="es-ES" sz="700" b="0" dirty="0">
                <a:latin typeface="Arial" charset="0"/>
              </a:endParaRPr>
            </a:p>
            <a:p>
              <a:pPr algn="ctr" eaLnBrk="0" hangingPunct="0"/>
              <a:r>
                <a:rPr lang="es-ES" sz="700" dirty="0">
                  <a:latin typeface="Arial" charset="0"/>
                </a:rPr>
                <a:t>M03019</a:t>
              </a:r>
            </a:p>
          </p:txBody>
        </p:sp>
        <p:sp>
          <p:nvSpPr>
            <p:cNvPr id="31" name="Text Box 147">
              <a:extLst>
                <a:ext uri="{FF2B5EF4-FFF2-40B4-BE49-F238E27FC236}">
                  <a16:creationId xmlns:a16="http://schemas.microsoft.com/office/drawing/2014/main" id="{068C9B00-0677-EBA3-E4C0-01D715642BF2}"/>
                </a:ext>
              </a:extLst>
            </p:cNvPr>
            <p:cNvSpPr txBox="1">
              <a:spLocks noChangeArrowheads="1"/>
            </p:cNvSpPr>
            <p:nvPr/>
          </p:nvSpPr>
          <p:spPr bwMode="auto">
            <a:xfrm>
              <a:off x="5550243" y="2285827"/>
              <a:ext cx="951339" cy="200055"/>
            </a:xfrm>
            <a:prstGeom prst="rect">
              <a:avLst/>
            </a:prstGeom>
            <a:noFill/>
            <a:ln w="9525">
              <a:noFill/>
              <a:miter lim="800000"/>
              <a:headEnd/>
              <a:tailEnd/>
            </a:ln>
          </p:spPr>
          <p:txBody>
            <a:bodyPr wrap="square">
              <a:spAutoFit/>
            </a:bodyPr>
            <a:lstStyle/>
            <a:p>
              <a:pPr algn="ctr" eaLnBrk="0" hangingPunct="0"/>
              <a:r>
                <a:rPr lang="es-ES" sz="700" b="1" dirty="0">
                  <a:latin typeface="Arial" charset="0"/>
                </a:rPr>
                <a:t>Secretaria</a:t>
              </a:r>
            </a:p>
          </p:txBody>
        </p:sp>
      </p:grpSp>
      <p:grpSp>
        <p:nvGrpSpPr>
          <p:cNvPr id="32" name="Grupo 31">
            <a:extLst>
              <a:ext uri="{FF2B5EF4-FFF2-40B4-BE49-F238E27FC236}">
                <a16:creationId xmlns:a16="http://schemas.microsoft.com/office/drawing/2014/main" id="{3264AE9D-0B1F-5658-C309-21F5B04D3CF1}"/>
              </a:ext>
            </a:extLst>
          </p:cNvPr>
          <p:cNvGrpSpPr/>
          <p:nvPr/>
        </p:nvGrpSpPr>
        <p:grpSpPr>
          <a:xfrm>
            <a:off x="1786895" y="3430906"/>
            <a:ext cx="2214049" cy="604242"/>
            <a:chOff x="1819783" y="2896711"/>
            <a:chExt cx="2214049" cy="744921"/>
          </a:xfrm>
        </p:grpSpPr>
        <p:cxnSp>
          <p:nvCxnSpPr>
            <p:cNvPr id="33" name="Conector recto 32">
              <a:extLst>
                <a:ext uri="{FF2B5EF4-FFF2-40B4-BE49-F238E27FC236}">
                  <a16:creationId xmlns:a16="http://schemas.microsoft.com/office/drawing/2014/main" id="{47130BE5-916D-1359-8D3C-3EE47FE2E5C2}"/>
                </a:ext>
              </a:extLst>
            </p:cNvPr>
            <p:cNvCxnSpPr/>
            <p:nvPr/>
          </p:nvCxnSpPr>
          <p:spPr bwMode="auto">
            <a:xfrm flipV="1">
              <a:off x="3162693" y="3315476"/>
              <a:ext cx="871139" cy="3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4" name="Rectangle 1071">
              <a:extLst>
                <a:ext uri="{FF2B5EF4-FFF2-40B4-BE49-F238E27FC236}">
                  <a16:creationId xmlns:a16="http://schemas.microsoft.com/office/drawing/2014/main" id="{47A07160-8FCF-1067-15D3-677F21FFAAB8}"/>
                </a:ext>
              </a:extLst>
            </p:cNvPr>
            <p:cNvSpPr>
              <a:spLocks noChangeArrowheads="1"/>
            </p:cNvSpPr>
            <p:nvPr/>
          </p:nvSpPr>
          <p:spPr bwMode="auto">
            <a:xfrm>
              <a:off x="1819783" y="2896711"/>
              <a:ext cx="1448443" cy="744921"/>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a:p>
          </p:txBody>
        </p:sp>
        <p:sp>
          <p:nvSpPr>
            <p:cNvPr id="35" name="Text Box 1073">
              <a:extLst>
                <a:ext uri="{FF2B5EF4-FFF2-40B4-BE49-F238E27FC236}">
                  <a16:creationId xmlns:a16="http://schemas.microsoft.com/office/drawing/2014/main" id="{66ED2AAB-3149-E0B7-84B1-6F0AEA3521B8}"/>
                </a:ext>
              </a:extLst>
            </p:cNvPr>
            <p:cNvSpPr txBox="1">
              <a:spLocks noChangeArrowheads="1"/>
            </p:cNvSpPr>
            <p:nvPr/>
          </p:nvSpPr>
          <p:spPr bwMode="auto">
            <a:xfrm>
              <a:off x="1876705" y="3207442"/>
              <a:ext cx="1300356" cy="307777"/>
            </a:xfrm>
            <a:prstGeom prst="rect">
              <a:avLst/>
            </a:prstGeom>
            <a:noFill/>
            <a:ln w="9525">
              <a:noFill/>
              <a:miter lim="800000"/>
              <a:headEnd/>
              <a:tailEnd/>
            </a:ln>
          </p:spPr>
          <p:txBody>
            <a:bodyPr wrap="none">
              <a:spAutoFit/>
            </a:bodyPr>
            <a:lstStyle/>
            <a:p>
              <a:pPr algn="ctr" eaLnBrk="0" hangingPunct="0"/>
              <a:r>
                <a:rPr lang="es-ES" sz="700" b="0" dirty="0">
                  <a:latin typeface="Arial" charset="0"/>
                </a:rPr>
                <a:t>Juan Manuel López Quijano</a:t>
              </a:r>
            </a:p>
            <a:p>
              <a:pPr algn="ctr" eaLnBrk="0" hangingPunct="0"/>
              <a:r>
                <a:rPr lang="es-ES" sz="700" dirty="0">
                  <a:latin typeface="Arial" charset="0"/>
                </a:rPr>
                <a:t>CF41012</a:t>
              </a:r>
            </a:p>
          </p:txBody>
        </p:sp>
        <p:sp>
          <p:nvSpPr>
            <p:cNvPr id="36" name="Text Box 1074">
              <a:extLst>
                <a:ext uri="{FF2B5EF4-FFF2-40B4-BE49-F238E27FC236}">
                  <a16:creationId xmlns:a16="http://schemas.microsoft.com/office/drawing/2014/main" id="{DE5D6A73-CA53-00ED-F9D5-9E8B80FAB441}"/>
                </a:ext>
              </a:extLst>
            </p:cNvPr>
            <p:cNvSpPr txBox="1">
              <a:spLocks noChangeArrowheads="1"/>
            </p:cNvSpPr>
            <p:nvPr/>
          </p:nvSpPr>
          <p:spPr bwMode="auto">
            <a:xfrm>
              <a:off x="1846989" y="2903449"/>
              <a:ext cx="1408711" cy="307777"/>
            </a:xfrm>
            <a:prstGeom prst="rect">
              <a:avLst/>
            </a:prstGeom>
            <a:noFill/>
            <a:ln w="9525">
              <a:noFill/>
              <a:miter lim="800000"/>
              <a:headEnd/>
              <a:tailEnd/>
            </a:ln>
          </p:spPr>
          <p:txBody>
            <a:bodyPr wrap="square">
              <a:spAutoFit/>
            </a:bodyPr>
            <a:lstStyle/>
            <a:p>
              <a:pPr algn="ctr" eaLnBrk="0" hangingPunct="0"/>
              <a:r>
                <a:rPr lang="es-ES" sz="700" b="1" dirty="0">
                  <a:latin typeface="Arial" charset="0"/>
                </a:rPr>
                <a:t>Subdirección de Educación e Investigación en Salud</a:t>
              </a:r>
            </a:p>
          </p:txBody>
        </p:sp>
        <p:cxnSp>
          <p:nvCxnSpPr>
            <p:cNvPr id="37" name="Conector recto 36">
              <a:extLst>
                <a:ext uri="{FF2B5EF4-FFF2-40B4-BE49-F238E27FC236}">
                  <a16:creationId xmlns:a16="http://schemas.microsoft.com/office/drawing/2014/main" id="{1AF8E966-D2CD-FA8E-C45A-28C57463B08E}"/>
                </a:ext>
              </a:extLst>
            </p:cNvPr>
            <p:cNvCxnSpPr/>
            <p:nvPr/>
          </p:nvCxnSpPr>
          <p:spPr bwMode="auto">
            <a:xfrm>
              <a:off x="1819783" y="3243684"/>
              <a:ext cx="1448443" cy="0"/>
            </a:xfrm>
            <a:prstGeom prst="line">
              <a:avLst/>
            </a:prstGeom>
            <a:solidFill>
              <a:schemeClr val="accent1"/>
            </a:solidFill>
            <a:ln w="9525" cap="flat" cmpd="sng" algn="ctr">
              <a:solidFill>
                <a:schemeClr val="accent1">
                  <a:lumMod val="50000"/>
                </a:schemeClr>
              </a:solidFill>
              <a:prstDash val="dash"/>
              <a:round/>
              <a:headEnd type="none" w="med" len="med"/>
              <a:tailEnd type="none" w="med" len="med"/>
            </a:ln>
            <a:effectLst/>
          </p:spPr>
        </p:cxnSp>
      </p:grpSp>
      <p:grpSp>
        <p:nvGrpSpPr>
          <p:cNvPr id="38" name="Grupo 37">
            <a:extLst>
              <a:ext uri="{FF2B5EF4-FFF2-40B4-BE49-F238E27FC236}">
                <a16:creationId xmlns:a16="http://schemas.microsoft.com/office/drawing/2014/main" id="{81AD2CE7-7729-9ED9-0DFA-09EA5F6A919B}"/>
              </a:ext>
            </a:extLst>
          </p:cNvPr>
          <p:cNvGrpSpPr/>
          <p:nvPr/>
        </p:nvGrpSpPr>
        <p:grpSpPr>
          <a:xfrm>
            <a:off x="1786815" y="4278279"/>
            <a:ext cx="1463580" cy="1112451"/>
            <a:chOff x="3926853" y="3079558"/>
            <a:chExt cx="1463580" cy="1112451"/>
          </a:xfrm>
        </p:grpSpPr>
        <p:sp>
          <p:nvSpPr>
            <p:cNvPr id="39" name="Rectangle 1121">
              <a:extLst>
                <a:ext uri="{FF2B5EF4-FFF2-40B4-BE49-F238E27FC236}">
                  <a16:creationId xmlns:a16="http://schemas.microsoft.com/office/drawing/2014/main" id="{3235D60E-D977-96F5-5015-70C5B7B59F12}"/>
                </a:ext>
              </a:extLst>
            </p:cNvPr>
            <p:cNvSpPr>
              <a:spLocks noChangeArrowheads="1"/>
            </p:cNvSpPr>
            <p:nvPr/>
          </p:nvSpPr>
          <p:spPr bwMode="auto">
            <a:xfrm>
              <a:off x="3926853" y="3089996"/>
              <a:ext cx="1463580" cy="1102013"/>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a:p>
          </p:txBody>
        </p:sp>
        <p:sp>
          <p:nvSpPr>
            <p:cNvPr id="40" name="Text Box 1124">
              <a:extLst>
                <a:ext uri="{FF2B5EF4-FFF2-40B4-BE49-F238E27FC236}">
                  <a16:creationId xmlns:a16="http://schemas.microsoft.com/office/drawing/2014/main" id="{ABCB91E9-CE98-DAF0-822A-3FC671855A56}"/>
                </a:ext>
              </a:extLst>
            </p:cNvPr>
            <p:cNvSpPr txBox="1">
              <a:spLocks noChangeArrowheads="1"/>
            </p:cNvSpPr>
            <p:nvPr/>
          </p:nvSpPr>
          <p:spPr bwMode="auto">
            <a:xfrm>
              <a:off x="4087520" y="3079558"/>
              <a:ext cx="1107996" cy="200055"/>
            </a:xfrm>
            <a:prstGeom prst="rect">
              <a:avLst/>
            </a:prstGeom>
            <a:noFill/>
            <a:ln w="9525">
              <a:noFill/>
              <a:miter lim="800000"/>
              <a:headEnd/>
              <a:tailEnd/>
            </a:ln>
          </p:spPr>
          <p:txBody>
            <a:bodyPr wrap="none">
              <a:spAutoFit/>
            </a:bodyPr>
            <a:lstStyle/>
            <a:p>
              <a:pPr algn="ctr" eaLnBrk="0" hangingPunct="0"/>
              <a:r>
                <a:rPr lang="es-ES" sz="700" b="1" dirty="0">
                  <a:latin typeface="Arial" charset="0"/>
                </a:rPr>
                <a:t>Subdirección Médica </a:t>
              </a:r>
            </a:p>
          </p:txBody>
        </p:sp>
        <p:sp>
          <p:nvSpPr>
            <p:cNvPr id="41" name="Text Box 1123">
              <a:extLst>
                <a:ext uri="{FF2B5EF4-FFF2-40B4-BE49-F238E27FC236}">
                  <a16:creationId xmlns:a16="http://schemas.microsoft.com/office/drawing/2014/main" id="{0536CC12-D672-1082-DC92-12693969A231}"/>
                </a:ext>
              </a:extLst>
            </p:cNvPr>
            <p:cNvSpPr txBox="1">
              <a:spLocks noChangeArrowheads="1"/>
            </p:cNvSpPr>
            <p:nvPr/>
          </p:nvSpPr>
          <p:spPr bwMode="auto">
            <a:xfrm>
              <a:off x="3952300" y="3304354"/>
              <a:ext cx="1388708" cy="846386"/>
            </a:xfrm>
            <a:prstGeom prst="rect">
              <a:avLst/>
            </a:prstGeom>
            <a:noFill/>
            <a:ln w="9525">
              <a:noFill/>
              <a:miter lim="800000"/>
              <a:headEnd/>
              <a:tailEnd/>
            </a:ln>
          </p:spPr>
          <p:txBody>
            <a:bodyPr wrap="square">
              <a:spAutoFit/>
            </a:bodyPr>
            <a:lstStyle/>
            <a:p>
              <a:pPr algn="ctr" eaLnBrk="0" hangingPunct="0"/>
              <a:r>
                <a:rPr lang="es-ES" sz="700" b="0" dirty="0">
                  <a:latin typeface="Arial" charset="0"/>
                </a:rPr>
                <a:t>Juan José </a:t>
              </a:r>
              <a:r>
                <a:rPr lang="es-ES" sz="700" b="0" dirty="0" err="1">
                  <a:latin typeface="Arial" charset="0"/>
                </a:rPr>
                <a:t>Ortíz</a:t>
              </a:r>
              <a:r>
                <a:rPr lang="es-ES" sz="700" b="0" dirty="0">
                  <a:latin typeface="Arial" charset="0"/>
                </a:rPr>
                <a:t> Zamudio</a:t>
              </a:r>
            </a:p>
            <a:p>
              <a:pPr algn="ctr" eaLnBrk="0" hangingPunct="0"/>
              <a:r>
                <a:rPr lang="es-ES" sz="700" b="0" dirty="0">
                  <a:latin typeface="Arial" charset="0"/>
                </a:rPr>
                <a:t>Ana María del Carmen Zapata </a:t>
              </a:r>
              <a:r>
                <a:rPr lang="es-ES" sz="700" b="0" dirty="0" err="1">
                  <a:latin typeface="Arial" charset="0"/>
                </a:rPr>
                <a:t>Urquieta</a:t>
              </a:r>
              <a:endParaRPr lang="es-ES" sz="700" b="0" dirty="0">
                <a:latin typeface="Arial" charset="0"/>
              </a:endParaRPr>
            </a:p>
            <a:p>
              <a:pPr algn="ctr" eaLnBrk="0" hangingPunct="0"/>
              <a:r>
                <a:rPr lang="es-ES" sz="700" b="0" dirty="0">
                  <a:latin typeface="Arial" charset="0"/>
                </a:rPr>
                <a:t>José Carlos Lugo </a:t>
              </a:r>
              <a:r>
                <a:rPr lang="es-ES" sz="700" b="0" dirty="0" err="1">
                  <a:latin typeface="Arial" charset="0"/>
                </a:rPr>
                <a:t>Baez</a:t>
              </a:r>
              <a:endParaRPr lang="es-ES" sz="700" b="0" dirty="0">
                <a:latin typeface="Arial" charset="0"/>
              </a:endParaRPr>
            </a:p>
            <a:p>
              <a:pPr algn="ctr" eaLnBrk="0" hangingPunct="0"/>
              <a:r>
                <a:rPr lang="es-ES" sz="700" b="0" dirty="0">
                  <a:latin typeface="Arial" charset="0"/>
                </a:rPr>
                <a:t>Luis Fernando Mendoza Moreno</a:t>
              </a:r>
            </a:p>
            <a:p>
              <a:pPr algn="ctr" eaLnBrk="0" hangingPunct="0"/>
              <a:r>
                <a:rPr lang="es-ES" sz="700" dirty="0">
                  <a:latin typeface="Arial" charset="0"/>
                </a:rPr>
                <a:t>CF41012</a:t>
              </a:r>
            </a:p>
          </p:txBody>
        </p:sp>
      </p:grpSp>
      <p:grpSp>
        <p:nvGrpSpPr>
          <p:cNvPr id="46" name="Grupo 45">
            <a:extLst>
              <a:ext uri="{FF2B5EF4-FFF2-40B4-BE49-F238E27FC236}">
                <a16:creationId xmlns:a16="http://schemas.microsoft.com/office/drawing/2014/main" id="{1918C291-1C27-F73C-E263-60D507C04788}"/>
              </a:ext>
            </a:extLst>
          </p:cNvPr>
          <p:cNvGrpSpPr/>
          <p:nvPr/>
        </p:nvGrpSpPr>
        <p:grpSpPr>
          <a:xfrm>
            <a:off x="4587336" y="3687131"/>
            <a:ext cx="1261274" cy="622573"/>
            <a:chOff x="5360779" y="2222972"/>
            <a:chExt cx="1506042" cy="700846"/>
          </a:xfrm>
        </p:grpSpPr>
        <p:sp>
          <p:nvSpPr>
            <p:cNvPr id="47" name="Text Box 146">
              <a:extLst>
                <a:ext uri="{FF2B5EF4-FFF2-40B4-BE49-F238E27FC236}">
                  <a16:creationId xmlns:a16="http://schemas.microsoft.com/office/drawing/2014/main" id="{A3A6F7B3-7096-E7B1-AE29-D73C83FFC435}"/>
                </a:ext>
              </a:extLst>
            </p:cNvPr>
            <p:cNvSpPr txBox="1">
              <a:spLocks noChangeArrowheads="1"/>
            </p:cNvSpPr>
            <p:nvPr/>
          </p:nvSpPr>
          <p:spPr bwMode="auto">
            <a:xfrm>
              <a:off x="5360779" y="2546012"/>
              <a:ext cx="1506042" cy="377806"/>
            </a:xfrm>
            <a:prstGeom prst="rect">
              <a:avLst/>
            </a:prstGeom>
            <a:noFill/>
            <a:ln w="9525">
              <a:noFill/>
              <a:miter lim="800000"/>
              <a:headEnd/>
              <a:tailEnd/>
            </a:ln>
          </p:spPr>
          <p:txBody>
            <a:bodyPr wrap="square">
              <a:spAutoFit/>
            </a:bodyPr>
            <a:lstStyle/>
            <a:p>
              <a:pPr algn="ctr" eaLnBrk="0" hangingPunct="0"/>
              <a:r>
                <a:rPr lang="es-ES" sz="700" b="0" dirty="0">
                  <a:latin typeface="Arial" charset="0"/>
                </a:rPr>
                <a:t>Arturo Ortiz </a:t>
              </a:r>
              <a:r>
                <a:rPr lang="es-ES" sz="700" b="0" dirty="0" smtClean="0">
                  <a:latin typeface="Arial" charset="0"/>
                </a:rPr>
                <a:t>Álvarez</a:t>
              </a:r>
              <a:endParaRPr lang="es-ES" sz="700" b="0" dirty="0">
                <a:latin typeface="Arial" charset="0"/>
              </a:endParaRPr>
            </a:p>
            <a:p>
              <a:pPr algn="ctr" eaLnBrk="0" hangingPunct="0"/>
              <a:r>
                <a:rPr lang="es-ES" sz="700" dirty="0">
                  <a:latin typeface="Arial" charset="0"/>
                </a:rPr>
                <a:t>M01004</a:t>
              </a:r>
              <a:endParaRPr lang="es-ES" sz="700" b="0" dirty="0">
                <a:latin typeface="Arial" charset="0"/>
              </a:endParaRPr>
            </a:p>
            <a:p>
              <a:pPr algn="ctr" eaLnBrk="0" hangingPunct="0"/>
              <a:endParaRPr lang="es-ES" sz="700" dirty="0">
                <a:latin typeface="Arial" charset="0"/>
              </a:endParaRPr>
            </a:p>
          </p:txBody>
        </p:sp>
        <p:sp>
          <p:nvSpPr>
            <p:cNvPr id="48" name="Text Box 147">
              <a:extLst>
                <a:ext uri="{FF2B5EF4-FFF2-40B4-BE49-F238E27FC236}">
                  <a16:creationId xmlns:a16="http://schemas.microsoft.com/office/drawing/2014/main" id="{5BD23E73-153F-54A3-2634-889E50F28295}"/>
                </a:ext>
              </a:extLst>
            </p:cNvPr>
            <p:cNvSpPr txBox="1">
              <a:spLocks noChangeArrowheads="1"/>
            </p:cNvSpPr>
            <p:nvPr/>
          </p:nvSpPr>
          <p:spPr bwMode="auto">
            <a:xfrm>
              <a:off x="5462363" y="2222972"/>
              <a:ext cx="1316021" cy="279857"/>
            </a:xfrm>
            <a:prstGeom prst="rect">
              <a:avLst/>
            </a:prstGeom>
            <a:noFill/>
            <a:ln w="9525">
              <a:noFill/>
              <a:miter lim="800000"/>
              <a:headEnd/>
              <a:tailEnd/>
            </a:ln>
          </p:spPr>
          <p:txBody>
            <a:bodyPr wrap="square">
              <a:spAutoFit/>
            </a:bodyPr>
            <a:lstStyle/>
            <a:p>
              <a:pPr algn="ctr" eaLnBrk="0" hangingPunct="0"/>
              <a:r>
                <a:rPr lang="es-ES" sz="700" b="1" dirty="0">
                  <a:latin typeface="Arial" charset="0"/>
                </a:rPr>
                <a:t>Unidad de Vigilancia Epidemiológica</a:t>
              </a:r>
            </a:p>
          </p:txBody>
        </p:sp>
      </p:grpSp>
      <p:cxnSp>
        <p:nvCxnSpPr>
          <p:cNvPr id="54" name="Conector recto 53">
            <a:extLst>
              <a:ext uri="{FF2B5EF4-FFF2-40B4-BE49-F238E27FC236}">
                <a16:creationId xmlns:a16="http://schemas.microsoft.com/office/drawing/2014/main" id="{64CD795D-23E3-621F-9397-AB52B66A3738}"/>
              </a:ext>
            </a:extLst>
          </p:cNvPr>
          <p:cNvCxnSpPr/>
          <p:nvPr/>
        </p:nvCxnSpPr>
        <p:spPr bwMode="auto">
          <a:xfrm flipV="1">
            <a:off x="696656" y="5575928"/>
            <a:ext cx="5306375" cy="2777"/>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55" name="Grupo 54">
            <a:extLst>
              <a:ext uri="{FF2B5EF4-FFF2-40B4-BE49-F238E27FC236}">
                <a16:creationId xmlns:a16="http://schemas.microsoft.com/office/drawing/2014/main" id="{4FF40098-0500-32A1-DC40-2CCC91342A75}"/>
              </a:ext>
            </a:extLst>
          </p:cNvPr>
          <p:cNvGrpSpPr/>
          <p:nvPr/>
        </p:nvGrpSpPr>
        <p:grpSpPr>
          <a:xfrm>
            <a:off x="179091" y="5962829"/>
            <a:ext cx="1129116" cy="697234"/>
            <a:chOff x="103719" y="5592106"/>
            <a:chExt cx="1129116" cy="697234"/>
          </a:xfrm>
        </p:grpSpPr>
        <p:sp>
          <p:nvSpPr>
            <p:cNvPr id="56" name="Rectangle 164">
              <a:extLst>
                <a:ext uri="{FF2B5EF4-FFF2-40B4-BE49-F238E27FC236}">
                  <a16:creationId xmlns:a16="http://schemas.microsoft.com/office/drawing/2014/main" id="{618AE9E5-3167-2C77-2CC0-AC47537561EB}"/>
                </a:ext>
              </a:extLst>
            </p:cNvPr>
            <p:cNvSpPr>
              <a:spLocks noChangeArrowheads="1"/>
            </p:cNvSpPr>
            <p:nvPr/>
          </p:nvSpPr>
          <p:spPr bwMode="auto">
            <a:xfrm>
              <a:off x="103719" y="5593403"/>
              <a:ext cx="1101122" cy="695937"/>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dirty="0"/>
            </a:p>
          </p:txBody>
        </p:sp>
        <p:sp>
          <p:nvSpPr>
            <p:cNvPr id="58" name="Text Box 167">
              <a:extLst>
                <a:ext uri="{FF2B5EF4-FFF2-40B4-BE49-F238E27FC236}">
                  <a16:creationId xmlns:a16="http://schemas.microsoft.com/office/drawing/2014/main" id="{2DD41531-DF33-F74B-C858-5BE2435D2AEB}"/>
                </a:ext>
              </a:extLst>
            </p:cNvPr>
            <p:cNvSpPr txBox="1">
              <a:spLocks noChangeArrowheads="1"/>
            </p:cNvSpPr>
            <p:nvPr/>
          </p:nvSpPr>
          <p:spPr bwMode="auto">
            <a:xfrm>
              <a:off x="188843" y="5592106"/>
              <a:ext cx="942245" cy="264688"/>
            </a:xfrm>
            <a:prstGeom prst="rect">
              <a:avLst/>
            </a:prstGeom>
            <a:noFill/>
            <a:ln w="9525">
              <a:noFill/>
              <a:miter lim="800000"/>
              <a:headEnd/>
              <a:tailEnd/>
            </a:ln>
          </p:spPr>
          <p:txBody>
            <a:bodyPr wrap="square">
              <a:spAutoFit/>
            </a:bodyPr>
            <a:lstStyle/>
            <a:p>
              <a:pPr algn="ctr" eaLnBrk="0" hangingPunct="0">
                <a:lnSpc>
                  <a:spcPct val="80000"/>
                </a:lnSpc>
              </a:pPr>
              <a:r>
                <a:rPr lang="es-ES" sz="700" b="1" dirty="0">
                  <a:latin typeface="Arial" charset="0"/>
                </a:rPr>
                <a:t>División de</a:t>
              </a:r>
            </a:p>
            <a:p>
              <a:pPr algn="ctr" eaLnBrk="0" hangingPunct="0">
                <a:lnSpc>
                  <a:spcPct val="80000"/>
                </a:lnSpc>
              </a:pPr>
              <a:r>
                <a:rPr lang="es-ES" sz="700" b="1" dirty="0">
                  <a:latin typeface="Arial" charset="0"/>
                </a:rPr>
                <a:t>Anestesiología</a:t>
              </a:r>
            </a:p>
          </p:txBody>
        </p:sp>
        <p:sp>
          <p:nvSpPr>
            <p:cNvPr id="59" name="Line 187">
              <a:extLst>
                <a:ext uri="{FF2B5EF4-FFF2-40B4-BE49-F238E27FC236}">
                  <a16:creationId xmlns:a16="http://schemas.microsoft.com/office/drawing/2014/main" id="{E9AFB6D4-0C51-CEAF-BB43-E27D2A748433}"/>
                </a:ext>
              </a:extLst>
            </p:cNvPr>
            <p:cNvSpPr>
              <a:spLocks noChangeShapeType="1"/>
            </p:cNvSpPr>
            <p:nvPr/>
          </p:nvSpPr>
          <p:spPr bwMode="auto">
            <a:xfrm flipV="1">
              <a:off x="150901" y="5840565"/>
              <a:ext cx="1081934" cy="1"/>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sp>
        <p:nvSpPr>
          <p:cNvPr id="60" name="Text Box 166">
            <a:extLst>
              <a:ext uri="{FF2B5EF4-FFF2-40B4-BE49-F238E27FC236}">
                <a16:creationId xmlns:a16="http://schemas.microsoft.com/office/drawing/2014/main" id="{84309115-224A-F3E4-7905-2E3AA871EB0C}"/>
              </a:ext>
            </a:extLst>
          </p:cNvPr>
          <p:cNvSpPr txBox="1">
            <a:spLocks noChangeArrowheads="1"/>
          </p:cNvSpPr>
          <p:nvPr/>
        </p:nvSpPr>
        <p:spPr bwMode="auto">
          <a:xfrm>
            <a:off x="240049" y="6295633"/>
            <a:ext cx="972825" cy="307777"/>
          </a:xfrm>
          <a:prstGeom prst="rect">
            <a:avLst/>
          </a:prstGeom>
          <a:noFill/>
          <a:ln w="9525">
            <a:noFill/>
            <a:miter lim="800000"/>
            <a:headEnd/>
            <a:tailEnd/>
          </a:ln>
        </p:spPr>
        <p:txBody>
          <a:bodyPr wrap="square">
            <a:spAutoFit/>
          </a:bodyPr>
          <a:lstStyle/>
          <a:p>
            <a:pPr algn="ctr" eaLnBrk="0" hangingPunct="0"/>
            <a:r>
              <a:rPr lang="es-ES" sz="700" b="0" dirty="0">
                <a:latin typeface="Arial" charset="0"/>
              </a:rPr>
              <a:t>Israel Tapia García</a:t>
            </a:r>
          </a:p>
          <a:p>
            <a:pPr algn="ctr" eaLnBrk="0" hangingPunct="0"/>
            <a:r>
              <a:rPr lang="es-ES" sz="700" dirty="0">
                <a:latin typeface="Arial" charset="0"/>
              </a:rPr>
              <a:t>CF41012</a:t>
            </a:r>
          </a:p>
        </p:txBody>
      </p:sp>
      <p:grpSp>
        <p:nvGrpSpPr>
          <p:cNvPr id="61" name="Grupo 60">
            <a:extLst>
              <a:ext uri="{FF2B5EF4-FFF2-40B4-BE49-F238E27FC236}">
                <a16:creationId xmlns:a16="http://schemas.microsoft.com/office/drawing/2014/main" id="{7E96A66F-47FE-4ACE-975D-2C38915FA08F}"/>
              </a:ext>
            </a:extLst>
          </p:cNvPr>
          <p:cNvGrpSpPr/>
          <p:nvPr/>
        </p:nvGrpSpPr>
        <p:grpSpPr>
          <a:xfrm>
            <a:off x="1479970" y="5964027"/>
            <a:ext cx="1095817" cy="695957"/>
            <a:chOff x="4110652" y="5606215"/>
            <a:chExt cx="1095817" cy="695957"/>
          </a:xfrm>
        </p:grpSpPr>
        <p:sp>
          <p:nvSpPr>
            <p:cNvPr id="62" name="Rectangle 148">
              <a:extLst>
                <a:ext uri="{FF2B5EF4-FFF2-40B4-BE49-F238E27FC236}">
                  <a16:creationId xmlns:a16="http://schemas.microsoft.com/office/drawing/2014/main" id="{33D40E4B-AA22-188A-D7CC-103090D6F857}"/>
                </a:ext>
              </a:extLst>
            </p:cNvPr>
            <p:cNvSpPr>
              <a:spLocks noChangeArrowheads="1"/>
            </p:cNvSpPr>
            <p:nvPr/>
          </p:nvSpPr>
          <p:spPr bwMode="auto">
            <a:xfrm>
              <a:off x="4110652" y="5606215"/>
              <a:ext cx="1095817" cy="695957"/>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dirty="0"/>
            </a:p>
          </p:txBody>
        </p:sp>
        <p:sp>
          <p:nvSpPr>
            <p:cNvPr id="63" name="Text Box 183">
              <a:extLst>
                <a:ext uri="{FF2B5EF4-FFF2-40B4-BE49-F238E27FC236}">
                  <a16:creationId xmlns:a16="http://schemas.microsoft.com/office/drawing/2014/main" id="{A1B3D550-A6C0-19C4-8BF4-ECD39B022FA3}"/>
                </a:ext>
              </a:extLst>
            </p:cNvPr>
            <p:cNvSpPr txBox="1">
              <a:spLocks noChangeArrowheads="1"/>
            </p:cNvSpPr>
            <p:nvPr/>
          </p:nvSpPr>
          <p:spPr bwMode="auto">
            <a:xfrm>
              <a:off x="4182856" y="5611960"/>
              <a:ext cx="971550" cy="264688"/>
            </a:xfrm>
            <a:prstGeom prst="rect">
              <a:avLst/>
            </a:prstGeom>
            <a:noFill/>
            <a:ln w="9525">
              <a:noFill/>
              <a:miter lim="800000"/>
              <a:headEnd/>
              <a:tailEnd/>
            </a:ln>
          </p:spPr>
          <p:txBody>
            <a:bodyPr wrap="square">
              <a:spAutoFit/>
            </a:bodyPr>
            <a:lstStyle/>
            <a:p>
              <a:pPr algn="ctr" eaLnBrk="0" hangingPunct="0">
                <a:lnSpc>
                  <a:spcPct val="80000"/>
                </a:lnSpc>
              </a:pPr>
              <a:r>
                <a:rPr lang="es-ES" sz="700" b="1" dirty="0">
                  <a:latin typeface="Arial" charset="0"/>
                </a:rPr>
                <a:t>División de</a:t>
              </a:r>
            </a:p>
            <a:p>
              <a:pPr algn="ctr" eaLnBrk="0" hangingPunct="0">
                <a:lnSpc>
                  <a:spcPct val="80000"/>
                </a:lnSpc>
              </a:pPr>
              <a:r>
                <a:rPr lang="es-ES" sz="700" b="1" dirty="0">
                  <a:latin typeface="Arial" charset="0"/>
                </a:rPr>
                <a:t>Cirugía</a:t>
              </a:r>
            </a:p>
          </p:txBody>
        </p:sp>
        <p:sp>
          <p:nvSpPr>
            <p:cNvPr id="64" name="Text Box 191">
              <a:extLst>
                <a:ext uri="{FF2B5EF4-FFF2-40B4-BE49-F238E27FC236}">
                  <a16:creationId xmlns:a16="http://schemas.microsoft.com/office/drawing/2014/main" id="{1BECFE9C-4690-3D8F-5E5A-4C7E82C6B547}"/>
                </a:ext>
              </a:extLst>
            </p:cNvPr>
            <p:cNvSpPr txBox="1">
              <a:spLocks noChangeArrowheads="1"/>
            </p:cNvSpPr>
            <p:nvPr/>
          </p:nvSpPr>
          <p:spPr bwMode="auto">
            <a:xfrm>
              <a:off x="4149990" y="5860063"/>
              <a:ext cx="1056479" cy="415498"/>
            </a:xfrm>
            <a:prstGeom prst="rect">
              <a:avLst/>
            </a:prstGeom>
            <a:noFill/>
            <a:ln w="9525">
              <a:noFill/>
              <a:miter lim="800000"/>
              <a:headEnd/>
              <a:tailEnd/>
            </a:ln>
          </p:spPr>
          <p:txBody>
            <a:bodyPr wrap="square">
              <a:spAutoFit/>
            </a:bodyPr>
            <a:lstStyle/>
            <a:p>
              <a:pPr algn="ctr" eaLnBrk="0" hangingPunct="0"/>
              <a:r>
                <a:rPr lang="es-ES" sz="700" b="0" dirty="0">
                  <a:latin typeface="Arial" charset="0"/>
                </a:rPr>
                <a:t>Javier Alfonso Pinedo Onofre</a:t>
              </a:r>
            </a:p>
            <a:p>
              <a:pPr algn="ctr" eaLnBrk="0" hangingPunct="0"/>
              <a:r>
                <a:rPr lang="es-ES" sz="700" dirty="0">
                  <a:latin typeface="Arial" charset="0"/>
                </a:rPr>
                <a:t>CF41012</a:t>
              </a:r>
            </a:p>
          </p:txBody>
        </p:sp>
        <p:sp>
          <p:nvSpPr>
            <p:cNvPr id="65" name="Line 187">
              <a:extLst>
                <a:ext uri="{FF2B5EF4-FFF2-40B4-BE49-F238E27FC236}">
                  <a16:creationId xmlns:a16="http://schemas.microsoft.com/office/drawing/2014/main" id="{AC3D5873-2440-28AC-7D65-869CE9DA38D0}"/>
                </a:ext>
              </a:extLst>
            </p:cNvPr>
            <p:cNvSpPr>
              <a:spLocks noChangeShapeType="1"/>
            </p:cNvSpPr>
            <p:nvPr/>
          </p:nvSpPr>
          <p:spPr bwMode="auto">
            <a:xfrm flipV="1">
              <a:off x="4124535" y="5857342"/>
              <a:ext cx="1081934" cy="1"/>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grpSp>
        <p:nvGrpSpPr>
          <p:cNvPr id="66" name="Grupo 65">
            <a:extLst>
              <a:ext uri="{FF2B5EF4-FFF2-40B4-BE49-F238E27FC236}">
                <a16:creationId xmlns:a16="http://schemas.microsoft.com/office/drawing/2014/main" id="{DE896A59-3323-6CC4-E1F8-22FD01344B4C}"/>
              </a:ext>
            </a:extLst>
          </p:cNvPr>
          <p:cNvGrpSpPr/>
          <p:nvPr/>
        </p:nvGrpSpPr>
        <p:grpSpPr>
          <a:xfrm>
            <a:off x="2796579" y="5969673"/>
            <a:ext cx="1097068" cy="698820"/>
            <a:chOff x="3921157" y="7038250"/>
            <a:chExt cx="1097068" cy="698820"/>
          </a:xfrm>
        </p:grpSpPr>
        <p:sp>
          <p:nvSpPr>
            <p:cNvPr id="67" name="Rectangle 156">
              <a:extLst>
                <a:ext uri="{FF2B5EF4-FFF2-40B4-BE49-F238E27FC236}">
                  <a16:creationId xmlns:a16="http://schemas.microsoft.com/office/drawing/2014/main" id="{9E95B4E7-D882-F0FB-E2A8-CAEC2090D3A5}"/>
                </a:ext>
              </a:extLst>
            </p:cNvPr>
            <p:cNvSpPr>
              <a:spLocks noChangeArrowheads="1"/>
            </p:cNvSpPr>
            <p:nvPr/>
          </p:nvSpPr>
          <p:spPr bwMode="auto">
            <a:xfrm>
              <a:off x="3921157" y="7038250"/>
              <a:ext cx="1097068" cy="698820"/>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dirty="0"/>
            </a:p>
          </p:txBody>
        </p:sp>
        <p:sp>
          <p:nvSpPr>
            <p:cNvPr id="68" name="Text Box 1087">
              <a:extLst>
                <a:ext uri="{FF2B5EF4-FFF2-40B4-BE49-F238E27FC236}">
                  <a16:creationId xmlns:a16="http://schemas.microsoft.com/office/drawing/2014/main" id="{7F6A2EF7-B159-FA77-8232-232356AA6125}"/>
                </a:ext>
              </a:extLst>
            </p:cNvPr>
            <p:cNvSpPr txBox="1">
              <a:spLocks noChangeArrowheads="1"/>
            </p:cNvSpPr>
            <p:nvPr/>
          </p:nvSpPr>
          <p:spPr bwMode="auto">
            <a:xfrm>
              <a:off x="3971443" y="7317155"/>
              <a:ext cx="960021" cy="415498"/>
            </a:xfrm>
            <a:prstGeom prst="rect">
              <a:avLst/>
            </a:prstGeom>
            <a:noFill/>
            <a:ln w="9525">
              <a:noFill/>
              <a:miter lim="800000"/>
              <a:headEnd/>
              <a:tailEnd/>
            </a:ln>
          </p:spPr>
          <p:txBody>
            <a:bodyPr wrap="square">
              <a:spAutoFit/>
            </a:bodyPr>
            <a:lstStyle/>
            <a:p>
              <a:pPr algn="ctr" eaLnBrk="0" hangingPunct="0"/>
              <a:r>
                <a:rPr lang="es-ES" sz="700" b="0" dirty="0">
                  <a:latin typeface="Arial" charset="0"/>
                </a:rPr>
                <a:t>Alí Hiram </a:t>
              </a:r>
            </a:p>
            <a:p>
              <a:pPr algn="ctr" eaLnBrk="0" hangingPunct="0"/>
              <a:r>
                <a:rPr lang="es-ES" sz="700" b="0" dirty="0">
                  <a:latin typeface="Arial" charset="0"/>
                </a:rPr>
                <a:t>Vázquez Espinosa</a:t>
              </a:r>
            </a:p>
            <a:p>
              <a:pPr algn="ctr" eaLnBrk="0" hangingPunct="0"/>
              <a:r>
                <a:rPr lang="es-ES" sz="700" dirty="0">
                  <a:latin typeface="Arial" charset="0"/>
                </a:rPr>
                <a:t>CF41012</a:t>
              </a:r>
            </a:p>
          </p:txBody>
        </p:sp>
        <p:sp>
          <p:nvSpPr>
            <p:cNvPr id="69" name="Text Box 1092">
              <a:extLst>
                <a:ext uri="{FF2B5EF4-FFF2-40B4-BE49-F238E27FC236}">
                  <a16:creationId xmlns:a16="http://schemas.microsoft.com/office/drawing/2014/main" id="{D501F1E5-7690-B24E-BF72-EC8E1D739106}"/>
                </a:ext>
              </a:extLst>
            </p:cNvPr>
            <p:cNvSpPr txBox="1">
              <a:spLocks noChangeArrowheads="1"/>
            </p:cNvSpPr>
            <p:nvPr/>
          </p:nvSpPr>
          <p:spPr bwMode="auto">
            <a:xfrm>
              <a:off x="3956148" y="7065732"/>
              <a:ext cx="1011375" cy="264688"/>
            </a:xfrm>
            <a:prstGeom prst="rect">
              <a:avLst/>
            </a:prstGeom>
            <a:noFill/>
            <a:ln w="9525">
              <a:noFill/>
              <a:miter lim="800000"/>
              <a:headEnd/>
              <a:tailEnd/>
            </a:ln>
          </p:spPr>
          <p:txBody>
            <a:bodyPr wrap="square">
              <a:spAutoFit/>
            </a:bodyPr>
            <a:lstStyle/>
            <a:p>
              <a:pPr algn="ctr" eaLnBrk="0" hangingPunct="0">
                <a:lnSpc>
                  <a:spcPct val="80000"/>
                </a:lnSpc>
              </a:pPr>
              <a:r>
                <a:rPr lang="es-ES" sz="700" b="1" dirty="0">
                  <a:latin typeface="Arial" charset="0"/>
                </a:rPr>
                <a:t>División de </a:t>
              </a:r>
            </a:p>
            <a:p>
              <a:pPr algn="ctr" eaLnBrk="0" hangingPunct="0">
                <a:lnSpc>
                  <a:spcPct val="80000"/>
                </a:lnSpc>
              </a:pPr>
              <a:r>
                <a:rPr lang="es-ES" sz="700" b="1" dirty="0">
                  <a:latin typeface="Arial" charset="0"/>
                </a:rPr>
                <a:t>Consulta Externa</a:t>
              </a:r>
            </a:p>
          </p:txBody>
        </p:sp>
        <p:sp>
          <p:nvSpPr>
            <p:cNvPr id="70" name="Line 187">
              <a:extLst>
                <a:ext uri="{FF2B5EF4-FFF2-40B4-BE49-F238E27FC236}">
                  <a16:creationId xmlns:a16="http://schemas.microsoft.com/office/drawing/2014/main" id="{080D9358-0A07-7486-8779-D19EF5AA447F}"/>
                </a:ext>
              </a:extLst>
            </p:cNvPr>
            <p:cNvSpPr>
              <a:spLocks noChangeShapeType="1"/>
            </p:cNvSpPr>
            <p:nvPr/>
          </p:nvSpPr>
          <p:spPr bwMode="auto">
            <a:xfrm flipV="1">
              <a:off x="3923788" y="7300352"/>
              <a:ext cx="1081934" cy="1"/>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grpSp>
        <p:nvGrpSpPr>
          <p:cNvPr id="71" name="Grupo 70">
            <a:extLst>
              <a:ext uri="{FF2B5EF4-FFF2-40B4-BE49-F238E27FC236}">
                <a16:creationId xmlns:a16="http://schemas.microsoft.com/office/drawing/2014/main" id="{0B16C5E5-CB98-E1D0-A533-6BBBDA8E2F12}"/>
              </a:ext>
            </a:extLst>
          </p:cNvPr>
          <p:cNvGrpSpPr/>
          <p:nvPr/>
        </p:nvGrpSpPr>
        <p:grpSpPr>
          <a:xfrm>
            <a:off x="4131443" y="5975969"/>
            <a:ext cx="1099864" cy="693205"/>
            <a:chOff x="5407016" y="7038250"/>
            <a:chExt cx="1099864" cy="693205"/>
          </a:xfrm>
        </p:grpSpPr>
        <p:sp>
          <p:nvSpPr>
            <p:cNvPr id="72" name="Rectangle 1081">
              <a:extLst>
                <a:ext uri="{FF2B5EF4-FFF2-40B4-BE49-F238E27FC236}">
                  <a16:creationId xmlns:a16="http://schemas.microsoft.com/office/drawing/2014/main" id="{670836DF-18BC-4085-33BB-FF23E50D580C}"/>
                </a:ext>
              </a:extLst>
            </p:cNvPr>
            <p:cNvSpPr>
              <a:spLocks noChangeArrowheads="1"/>
            </p:cNvSpPr>
            <p:nvPr/>
          </p:nvSpPr>
          <p:spPr bwMode="auto">
            <a:xfrm>
              <a:off x="5407016" y="7038250"/>
              <a:ext cx="1099864" cy="693205"/>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a:p>
          </p:txBody>
        </p:sp>
        <p:sp>
          <p:nvSpPr>
            <p:cNvPr id="73" name="Text Box 1094">
              <a:extLst>
                <a:ext uri="{FF2B5EF4-FFF2-40B4-BE49-F238E27FC236}">
                  <a16:creationId xmlns:a16="http://schemas.microsoft.com/office/drawing/2014/main" id="{100DD0E8-D141-E369-831E-2A07A408C25C}"/>
                </a:ext>
              </a:extLst>
            </p:cNvPr>
            <p:cNvSpPr txBox="1">
              <a:spLocks noChangeArrowheads="1"/>
            </p:cNvSpPr>
            <p:nvPr/>
          </p:nvSpPr>
          <p:spPr bwMode="auto">
            <a:xfrm>
              <a:off x="5479977" y="7044796"/>
              <a:ext cx="990600" cy="264688"/>
            </a:xfrm>
            <a:prstGeom prst="rect">
              <a:avLst/>
            </a:prstGeom>
            <a:noFill/>
            <a:ln w="9525">
              <a:noFill/>
              <a:miter lim="800000"/>
              <a:headEnd/>
              <a:tailEnd/>
            </a:ln>
          </p:spPr>
          <p:txBody>
            <a:bodyPr wrap="square">
              <a:spAutoFit/>
            </a:bodyPr>
            <a:lstStyle/>
            <a:p>
              <a:pPr algn="ctr" eaLnBrk="0" hangingPunct="0">
                <a:lnSpc>
                  <a:spcPct val="80000"/>
                </a:lnSpc>
              </a:pPr>
              <a:r>
                <a:rPr lang="es-ES" sz="700" b="1" dirty="0">
                  <a:latin typeface="Arial" charset="0"/>
                </a:rPr>
                <a:t>División de Enfermería</a:t>
              </a:r>
            </a:p>
          </p:txBody>
        </p:sp>
        <p:sp>
          <p:nvSpPr>
            <p:cNvPr id="74" name="106 CuadroTexto">
              <a:extLst>
                <a:ext uri="{FF2B5EF4-FFF2-40B4-BE49-F238E27FC236}">
                  <a16:creationId xmlns:a16="http://schemas.microsoft.com/office/drawing/2014/main" id="{DD9DE60F-2759-C3CC-EB27-FB11E433BD78}"/>
                </a:ext>
              </a:extLst>
            </p:cNvPr>
            <p:cNvSpPr txBox="1"/>
            <p:nvPr/>
          </p:nvSpPr>
          <p:spPr>
            <a:xfrm>
              <a:off x="5444635" y="7294616"/>
              <a:ext cx="1009449" cy="415498"/>
            </a:xfrm>
            <a:prstGeom prst="rect">
              <a:avLst/>
            </a:prstGeom>
            <a:noFill/>
          </p:spPr>
          <p:txBody>
            <a:bodyPr wrap="square" rtlCol="0">
              <a:spAutoFit/>
            </a:bodyPr>
            <a:lstStyle/>
            <a:p>
              <a:pPr algn="ctr"/>
              <a:r>
                <a:rPr lang="es-MX" sz="700" b="0" dirty="0">
                  <a:latin typeface="Arial" pitchFamily="34" charset="0"/>
                  <a:cs typeface="Arial" pitchFamily="34" charset="0"/>
                </a:rPr>
                <a:t>Ma. Guadalupe Colorado Juárez</a:t>
              </a:r>
            </a:p>
            <a:p>
              <a:pPr algn="ctr"/>
              <a:r>
                <a:rPr lang="es-MX" sz="700" dirty="0">
                  <a:latin typeface="Arial" pitchFamily="34" charset="0"/>
                  <a:cs typeface="Arial" pitchFamily="34" charset="0"/>
                </a:rPr>
                <a:t>CF41026</a:t>
              </a:r>
            </a:p>
          </p:txBody>
        </p:sp>
        <p:sp>
          <p:nvSpPr>
            <p:cNvPr id="75" name="Line 187">
              <a:extLst>
                <a:ext uri="{FF2B5EF4-FFF2-40B4-BE49-F238E27FC236}">
                  <a16:creationId xmlns:a16="http://schemas.microsoft.com/office/drawing/2014/main" id="{93924499-27E5-CA86-FC93-E4BFDE7D7552}"/>
                </a:ext>
              </a:extLst>
            </p:cNvPr>
            <p:cNvSpPr>
              <a:spLocks noChangeShapeType="1"/>
            </p:cNvSpPr>
            <p:nvPr/>
          </p:nvSpPr>
          <p:spPr bwMode="auto">
            <a:xfrm flipV="1">
              <a:off x="5407016" y="7286378"/>
              <a:ext cx="1081934" cy="1"/>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grpSp>
        <p:nvGrpSpPr>
          <p:cNvPr id="76" name="Grupo 75">
            <a:extLst>
              <a:ext uri="{FF2B5EF4-FFF2-40B4-BE49-F238E27FC236}">
                <a16:creationId xmlns:a16="http://schemas.microsoft.com/office/drawing/2014/main" id="{34BD9C3D-F4FF-1994-216B-C8531D5D5811}"/>
              </a:ext>
            </a:extLst>
          </p:cNvPr>
          <p:cNvGrpSpPr/>
          <p:nvPr/>
        </p:nvGrpSpPr>
        <p:grpSpPr>
          <a:xfrm>
            <a:off x="5347527" y="5977982"/>
            <a:ext cx="1179250" cy="713851"/>
            <a:chOff x="2553250" y="5609969"/>
            <a:chExt cx="1260076" cy="713851"/>
          </a:xfrm>
        </p:grpSpPr>
        <p:sp>
          <p:nvSpPr>
            <p:cNvPr id="77" name="Rectangle 160">
              <a:extLst>
                <a:ext uri="{FF2B5EF4-FFF2-40B4-BE49-F238E27FC236}">
                  <a16:creationId xmlns:a16="http://schemas.microsoft.com/office/drawing/2014/main" id="{9634D3E1-6F02-73B3-87A1-3712A6CC487F}"/>
                </a:ext>
              </a:extLst>
            </p:cNvPr>
            <p:cNvSpPr>
              <a:spLocks noChangeArrowheads="1"/>
            </p:cNvSpPr>
            <p:nvPr/>
          </p:nvSpPr>
          <p:spPr bwMode="auto">
            <a:xfrm>
              <a:off x="2589735" y="5623327"/>
              <a:ext cx="1163001" cy="700493"/>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dirty="0"/>
            </a:p>
          </p:txBody>
        </p:sp>
        <p:sp>
          <p:nvSpPr>
            <p:cNvPr id="78" name="Text Box 162">
              <a:extLst>
                <a:ext uri="{FF2B5EF4-FFF2-40B4-BE49-F238E27FC236}">
                  <a16:creationId xmlns:a16="http://schemas.microsoft.com/office/drawing/2014/main" id="{8CFE8EE7-3D44-09A2-6F4E-9003D49D3F0D}"/>
                </a:ext>
              </a:extLst>
            </p:cNvPr>
            <p:cNvSpPr txBox="1">
              <a:spLocks noChangeArrowheads="1"/>
            </p:cNvSpPr>
            <p:nvPr/>
          </p:nvSpPr>
          <p:spPr bwMode="auto">
            <a:xfrm>
              <a:off x="2610373" y="5925679"/>
              <a:ext cx="1166366" cy="307777"/>
            </a:xfrm>
            <a:prstGeom prst="rect">
              <a:avLst/>
            </a:prstGeom>
            <a:noFill/>
            <a:ln w="9525">
              <a:noFill/>
              <a:miter lim="800000"/>
              <a:headEnd/>
              <a:tailEnd/>
            </a:ln>
          </p:spPr>
          <p:txBody>
            <a:bodyPr wrap="square">
              <a:spAutoFit/>
            </a:bodyPr>
            <a:lstStyle/>
            <a:p>
              <a:pPr algn="ctr" eaLnBrk="0" hangingPunct="0"/>
              <a:r>
                <a:rPr lang="es-ES" sz="700" b="0" dirty="0">
                  <a:latin typeface="Arial" charset="0"/>
                </a:rPr>
                <a:t>Manuel Mendoza Huerta</a:t>
              </a:r>
            </a:p>
            <a:p>
              <a:pPr algn="ctr" eaLnBrk="0" hangingPunct="0"/>
              <a:r>
                <a:rPr lang="es-ES" sz="700" dirty="0">
                  <a:latin typeface="Arial" charset="0"/>
                </a:rPr>
                <a:t>CF41012</a:t>
              </a:r>
            </a:p>
          </p:txBody>
        </p:sp>
        <p:sp>
          <p:nvSpPr>
            <p:cNvPr id="79" name="Text Box 181">
              <a:extLst>
                <a:ext uri="{FF2B5EF4-FFF2-40B4-BE49-F238E27FC236}">
                  <a16:creationId xmlns:a16="http://schemas.microsoft.com/office/drawing/2014/main" id="{4E03894D-9C29-48F0-7559-47B3E96AE282}"/>
                </a:ext>
              </a:extLst>
            </p:cNvPr>
            <p:cNvSpPr txBox="1">
              <a:spLocks noChangeArrowheads="1"/>
            </p:cNvSpPr>
            <p:nvPr/>
          </p:nvSpPr>
          <p:spPr bwMode="auto">
            <a:xfrm>
              <a:off x="2553250" y="5609969"/>
              <a:ext cx="1260076" cy="264688"/>
            </a:xfrm>
            <a:prstGeom prst="rect">
              <a:avLst/>
            </a:prstGeom>
            <a:noFill/>
            <a:ln w="9525">
              <a:noFill/>
              <a:miter lim="800000"/>
              <a:headEnd/>
              <a:tailEnd/>
            </a:ln>
          </p:spPr>
          <p:txBody>
            <a:bodyPr wrap="square">
              <a:spAutoFit/>
            </a:bodyPr>
            <a:lstStyle/>
            <a:p>
              <a:pPr algn="ctr" eaLnBrk="0" hangingPunct="0">
                <a:lnSpc>
                  <a:spcPct val="80000"/>
                </a:lnSpc>
              </a:pPr>
              <a:r>
                <a:rPr lang="es-ES" sz="700" b="1" dirty="0">
                  <a:latin typeface="Arial" charset="0"/>
                </a:rPr>
                <a:t>División de </a:t>
              </a:r>
            </a:p>
            <a:p>
              <a:pPr algn="ctr" eaLnBrk="0" hangingPunct="0">
                <a:lnSpc>
                  <a:spcPct val="80000"/>
                </a:lnSpc>
              </a:pPr>
              <a:r>
                <a:rPr lang="es-ES" sz="700" b="1" dirty="0">
                  <a:latin typeface="Arial" charset="0"/>
                </a:rPr>
                <a:t>Ginecología y Obstetricia</a:t>
              </a:r>
            </a:p>
          </p:txBody>
        </p:sp>
        <p:sp>
          <p:nvSpPr>
            <p:cNvPr id="80" name="Line 187">
              <a:extLst>
                <a:ext uri="{FF2B5EF4-FFF2-40B4-BE49-F238E27FC236}">
                  <a16:creationId xmlns:a16="http://schemas.microsoft.com/office/drawing/2014/main" id="{C972C591-75D6-8595-844C-5C734F098821}"/>
                </a:ext>
              </a:extLst>
            </p:cNvPr>
            <p:cNvSpPr>
              <a:spLocks noChangeShapeType="1"/>
            </p:cNvSpPr>
            <p:nvPr/>
          </p:nvSpPr>
          <p:spPr bwMode="auto">
            <a:xfrm flipV="1">
              <a:off x="2601117" y="5866434"/>
              <a:ext cx="1190127" cy="1"/>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cxnSp>
        <p:nvCxnSpPr>
          <p:cNvPr id="81" name="Conector recto 80">
            <a:extLst>
              <a:ext uri="{FF2B5EF4-FFF2-40B4-BE49-F238E27FC236}">
                <a16:creationId xmlns:a16="http://schemas.microsoft.com/office/drawing/2014/main" id="{27346C8B-FC6B-D0DC-8EF9-711EC92A4731}"/>
              </a:ext>
            </a:extLst>
          </p:cNvPr>
          <p:cNvCxnSpPr/>
          <p:nvPr/>
        </p:nvCxnSpPr>
        <p:spPr bwMode="auto">
          <a:xfrm flipV="1">
            <a:off x="527736" y="6968964"/>
            <a:ext cx="5598278" cy="7223"/>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82" name="Grupo 81">
            <a:extLst>
              <a:ext uri="{FF2B5EF4-FFF2-40B4-BE49-F238E27FC236}">
                <a16:creationId xmlns:a16="http://schemas.microsoft.com/office/drawing/2014/main" id="{05D1D47E-6C5D-B969-313A-2AA77041489F}"/>
              </a:ext>
            </a:extLst>
          </p:cNvPr>
          <p:cNvGrpSpPr/>
          <p:nvPr/>
        </p:nvGrpSpPr>
        <p:grpSpPr>
          <a:xfrm>
            <a:off x="32931" y="7215447"/>
            <a:ext cx="1244061" cy="700493"/>
            <a:chOff x="2551575" y="5597353"/>
            <a:chExt cx="1244061" cy="700493"/>
          </a:xfrm>
        </p:grpSpPr>
        <p:sp>
          <p:nvSpPr>
            <p:cNvPr id="83" name="Rectangle 160">
              <a:extLst>
                <a:ext uri="{FF2B5EF4-FFF2-40B4-BE49-F238E27FC236}">
                  <a16:creationId xmlns:a16="http://schemas.microsoft.com/office/drawing/2014/main" id="{E6DF8F67-D8C7-E876-6BB4-F24BC9C6A507}"/>
                </a:ext>
              </a:extLst>
            </p:cNvPr>
            <p:cNvSpPr>
              <a:spLocks noChangeArrowheads="1"/>
            </p:cNvSpPr>
            <p:nvPr/>
          </p:nvSpPr>
          <p:spPr bwMode="auto">
            <a:xfrm>
              <a:off x="2608143" y="5597353"/>
              <a:ext cx="1085800" cy="700493"/>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dirty="0"/>
            </a:p>
          </p:txBody>
        </p:sp>
        <p:sp>
          <p:nvSpPr>
            <p:cNvPr id="84" name="Text Box 162">
              <a:extLst>
                <a:ext uri="{FF2B5EF4-FFF2-40B4-BE49-F238E27FC236}">
                  <a16:creationId xmlns:a16="http://schemas.microsoft.com/office/drawing/2014/main" id="{84D83605-AEBF-1B26-4DA8-FF0C5523CA7C}"/>
                </a:ext>
              </a:extLst>
            </p:cNvPr>
            <p:cNvSpPr txBox="1">
              <a:spLocks noChangeArrowheads="1"/>
            </p:cNvSpPr>
            <p:nvPr/>
          </p:nvSpPr>
          <p:spPr bwMode="auto">
            <a:xfrm>
              <a:off x="2551575" y="5879314"/>
              <a:ext cx="1244061" cy="307777"/>
            </a:xfrm>
            <a:prstGeom prst="rect">
              <a:avLst/>
            </a:prstGeom>
            <a:noFill/>
            <a:ln w="9525">
              <a:noFill/>
              <a:miter lim="800000"/>
              <a:headEnd/>
              <a:tailEnd/>
            </a:ln>
          </p:spPr>
          <p:txBody>
            <a:bodyPr wrap="square">
              <a:spAutoFit/>
            </a:bodyPr>
            <a:lstStyle/>
            <a:p>
              <a:pPr algn="ctr" eaLnBrk="0" hangingPunct="0"/>
              <a:r>
                <a:rPr lang="es-ES" sz="700" b="0" dirty="0">
                  <a:latin typeface="Arial" charset="0"/>
                </a:rPr>
                <a:t>Martín Saldaña </a:t>
              </a:r>
              <a:r>
                <a:rPr lang="es-ES" sz="700" b="0" dirty="0" err="1">
                  <a:latin typeface="Arial" charset="0"/>
                </a:rPr>
                <a:t>Barnard</a:t>
              </a:r>
              <a:endParaRPr lang="es-ES" sz="700" b="0" dirty="0">
                <a:latin typeface="Arial" charset="0"/>
              </a:endParaRPr>
            </a:p>
            <a:p>
              <a:pPr algn="ctr" eaLnBrk="0" hangingPunct="0"/>
              <a:r>
                <a:rPr lang="es-ES" sz="700" dirty="0">
                  <a:latin typeface="Arial" charset="0"/>
                </a:rPr>
                <a:t>CF41012</a:t>
              </a:r>
            </a:p>
          </p:txBody>
        </p:sp>
        <p:sp>
          <p:nvSpPr>
            <p:cNvPr id="85" name="Text Box 181">
              <a:extLst>
                <a:ext uri="{FF2B5EF4-FFF2-40B4-BE49-F238E27FC236}">
                  <a16:creationId xmlns:a16="http://schemas.microsoft.com/office/drawing/2014/main" id="{391F78E6-3F08-3377-EF26-D784801E913F}"/>
                </a:ext>
              </a:extLst>
            </p:cNvPr>
            <p:cNvSpPr txBox="1">
              <a:spLocks noChangeArrowheads="1"/>
            </p:cNvSpPr>
            <p:nvPr/>
          </p:nvSpPr>
          <p:spPr bwMode="auto">
            <a:xfrm>
              <a:off x="2696447" y="5601684"/>
              <a:ext cx="971550" cy="264688"/>
            </a:xfrm>
            <a:prstGeom prst="rect">
              <a:avLst/>
            </a:prstGeom>
            <a:noFill/>
            <a:ln w="9525">
              <a:noFill/>
              <a:miter lim="800000"/>
              <a:headEnd/>
              <a:tailEnd/>
            </a:ln>
          </p:spPr>
          <p:txBody>
            <a:bodyPr wrap="square">
              <a:spAutoFit/>
            </a:bodyPr>
            <a:lstStyle/>
            <a:p>
              <a:pPr algn="ctr" eaLnBrk="0" hangingPunct="0">
                <a:lnSpc>
                  <a:spcPct val="80000"/>
                </a:lnSpc>
              </a:pPr>
              <a:r>
                <a:rPr lang="es-ES" sz="700" b="1" dirty="0">
                  <a:latin typeface="Arial" charset="0"/>
                </a:rPr>
                <a:t>División de </a:t>
              </a:r>
            </a:p>
            <a:p>
              <a:pPr algn="ctr" eaLnBrk="0" hangingPunct="0">
                <a:lnSpc>
                  <a:spcPct val="80000"/>
                </a:lnSpc>
              </a:pPr>
              <a:r>
                <a:rPr lang="es-ES" sz="700" b="1" dirty="0">
                  <a:latin typeface="Arial" charset="0"/>
                </a:rPr>
                <a:t>Medicina Interna</a:t>
              </a:r>
            </a:p>
          </p:txBody>
        </p:sp>
        <p:sp>
          <p:nvSpPr>
            <p:cNvPr id="86" name="Line 187">
              <a:extLst>
                <a:ext uri="{FF2B5EF4-FFF2-40B4-BE49-F238E27FC236}">
                  <a16:creationId xmlns:a16="http://schemas.microsoft.com/office/drawing/2014/main" id="{877EDF20-242F-DFFB-81B0-1A6B27FF0732}"/>
                </a:ext>
              </a:extLst>
            </p:cNvPr>
            <p:cNvSpPr>
              <a:spLocks noChangeShapeType="1"/>
            </p:cNvSpPr>
            <p:nvPr/>
          </p:nvSpPr>
          <p:spPr bwMode="auto">
            <a:xfrm flipV="1">
              <a:off x="2617113" y="5828334"/>
              <a:ext cx="1081934" cy="1"/>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grpSp>
        <p:nvGrpSpPr>
          <p:cNvPr id="87" name="Grupo 86">
            <a:extLst>
              <a:ext uri="{FF2B5EF4-FFF2-40B4-BE49-F238E27FC236}">
                <a16:creationId xmlns:a16="http://schemas.microsoft.com/office/drawing/2014/main" id="{EF284A86-FD94-D7F5-59A0-BD97E8509857}"/>
              </a:ext>
            </a:extLst>
          </p:cNvPr>
          <p:cNvGrpSpPr/>
          <p:nvPr/>
        </p:nvGrpSpPr>
        <p:grpSpPr>
          <a:xfrm>
            <a:off x="1375979" y="7254377"/>
            <a:ext cx="1095889" cy="698820"/>
            <a:chOff x="2655144" y="7037705"/>
            <a:chExt cx="1095889" cy="698820"/>
          </a:xfrm>
        </p:grpSpPr>
        <p:sp>
          <p:nvSpPr>
            <p:cNvPr id="88" name="Rectangle 156">
              <a:extLst>
                <a:ext uri="{FF2B5EF4-FFF2-40B4-BE49-F238E27FC236}">
                  <a16:creationId xmlns:a16="http://schemas.microsoft.com/office/drawing/2014/main" id="{1BA3C812-B996-9815-A90F-0F4A99F79356}"/>
                </a:ext>
              </a:extLst>
            </p:cNvPr>
            <p:cNvSpPr>
              <a:spLocks noChangeArrowheads="1"/>
            </p:cNvSpPr>
            <p:nvPr/>
          </p:nvSpPr>
          <p:spPr bwMode="auto">
            <a:xfrm>
              <a:off x="2655144" y="7037705"/>
              <a:ext cx="1095889" cy="698820"/>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dirty="0"/>
            </a:p>
          </p:txBody>
        </p:sp>
        <p:sp>
          <p:nvSpPr>
            <p:cNvPr id="89" name="CuadroTexto 88">
              <a:extLst>
                <a:ext uri="{FF2B5EF4-FFF2-40B4-BE49-F238E27FC236}">
                  <a16:creationId xmlns:a16="http://schemas.microsoft.com/office/drawing/2014/main" id="{CA059444-D30E-104C-C7D0-6937D179C363}"/>
                </a:ext>
              </a:extLst>
            </p:cNvPr>
            <p:cNvSpPr txBox="1"/>
            <p:nvPr/>
          </p:nvSpPr>
          <p:spPr>
            <a:xfrm>
              <a:off x="2683730" y="7304331"/>
              <a:ext cx="1043102" cy="415498"/>
            </a:xfrm>
            <a:prstGeom prst="rect">
              <a:avLst/>
            </a:prstGeom>
            <a:noFill/>
          </p:spPr>
          <p:txBody>
            <a:bodyPr wrap="square" rtlCol="0">
              <a:spAutoFit/>
            </a:bodyPr>
            <a:lstStyle/>
            <a:p>
              <a:pPr algn="ctr"/>
              <a:r>
                <a:rPr lang="es-MX" sz="700" b="0" spc="-9" dirty="0">
                  <a:latin typeface="Arial"/>
                  <a:cs typeface="Arial"/>
                </a:rPr>
                <a:t>Mario Aurelio Martínez Jiménez</a:t>
              </a:r>
            </a:p>
            <a:p>
              <a:pPr algn="ctr"/>
              <a:r>
                <a:rPr lang="es-MX" sz="700" spc="-9" dirty="0">
                  <a:latin typeface="Arial"/>
                  <a:cs typeface="Arial"/>
                </a:rPr>
                <a:t>CF41012</a:t>
              </a:r>
            </a:p>
          </p:txBody>
        </p:sp>
        <p:sp>
          <p:nvSpPr>
            <p:cNvPr id="90" name="object 109">
              <a:extLst>
                <a:ext uri="{FF2B5EF4-FFF2-40B4-BE49-F238E27FC236}">
                  <a16:creationId xmlns:a16="http://schemas.microsoft.com/office/drawing/2014/main" id="{4D225136-DEF0-C09E-1ABB-E02A001AE442}"/>
                </a:ext>
              </a:extLst>
            </p:cNvPr>
            <p:cNvSpPr txBox="1"/>
            <p:nvPr/>
          </p:nvSpPr>
          <p:spPr>
            <a:xfrm>
              <a:off x="2713005" y="7049505"/>
              <a:ext cx="986369" cy="215444"/>
            </a:xfrm>
            <a:prstGeom prst="rect">
              <a:avLst/>
            </a:prstGeom>
          </p:spPr>
          <p:txBody>
            <a:bodyPr vert="horz" wrap="square" lIns="0" tIns="0" rIns="0" bIns="0" rtlCol="0">
              <a:spAutoFit/>
            </a:bodyPr>
            <a:lstStyle/>
            <a:p>
              <a:pPr algn="ctr">
                <a:lnSpc>
                  <a:spcPct val="100000"/>
                </a:lnSpc>
              </a:pPr>
              <a:r>
                <a:rPr sz="700" b="1" spc="-4" dirty="0">
                  <a:latin typeface="Arial"/>
                  <a:cs typeface="Arial"/>
                </a:rPr>
                <a:t>D</a:t>
              </a:r>
              <a:r>
                <a:rPr lang="es-MX" sz="700" b="1" spc="-4" dirty="0">
                  <a:latin typeface="Arial"/>
                  <a:cs typeface="Arial"/>
                </a:rPr>
                <a:t>i</a:t>
              </a:r>
              <a:r>
                <a:rPr sz="700" b="1" spc="-4" dirty="0">
                  <a:latin typeface="Arial"/>
                  <a:cs typeface="Arial"/>
                </a:rPr>
                <a:t>vi</a:t>
              </a:r>
              <a:r>
                <a:rPr lang="es-MX" sz="700" b="1" spc="-4" dirty="0" err="1">
                  <a:latin typeface="Arial"/>
                  <a:cs typeface="Arial"/>
                </a:rPr>
                <a:t>sión</a:t>
              </a:r>
              <a:r>
                <a:rPr sz="700" b="1" spc="-49" dirty="0">
                  <a:latin typeface="Arial"/>
                  <a:cs typeface="Arial"/>
                </a:rPr>
                <a:t> </a:t>
              </a:r>
              <a:r>
                <a:rPr lang="es-MX" sz="700" spc="-49" dirty="0">
                  <a:latin typeface="Arial"/>
                  <a:cs typeface="Arial"/>
                </a:rPr>
                <a:t> </a:t>
              </a:r>
              <a:r>
                <a:rPr lang="es-MX" sz="700" b="1" spc="-49" dirty="0">
                  <a:latin typeface="Arial"/>
                  <a:cs typeface="Arial"/>
                </a:rPr>
                <a:t>de</a:t>
              </a:r>
            </a:p>
            <a:p>
              <a:pPr algn="ctr">
                <a:lnSpc>
                  <a:spcPct val="100000"/>
                </a:lnSpc>
              </a:pPr>
              <a:r>
                <a:rPr sz="700" b="1" spc="-9" dirty="0" err="1">
                  <a:latin typeface="Arial"/>
                  <a:cs typeface="Arial"/>
                </a:rPr>
                <a:t>Paracl</a:t>
              </a:r>
              <a:r>
                <a:rPr lang="es-MX" sz="700" b="1" spc="-9" dirty="0" err="1">
                  <a:latin typeface="Arial"/>
                  <a:cs typeface="Arial"/>
                </a:rPr>
                <a:t>ínicos</a:t>
              </a:r>
              <a:endParaRPr sz="700" dirty="0">
                <a:latin typeface="Arial"/>
                <a:cs typeface="Arial"/>
              </a:endParaRPr>
            </a:p>
          </p:txBody>
        </p:sp>
        <p:sp>
          <p:nvSpPr>
            <p:cNvPr id="91" name="Line 187">
              <a:extLst>
                <a:ext uri="{FF2B5EF4-FFF2-40B4-BE49-F238E27FC236}">
                  <a16:creationId xmlns:a16="http://schemas.microsoft.com/office/drawing/2014/main" id="{B39129F2-15E5-307A-D725-C7FBCE4A3400}"/>
                </a:ext>
              </a:extLst>
            </p:cNvPr>
            <p:cNvSpPr>
              <a:spLocks noChangeShapeType="1"/>
            </p:cNvSpPr>
            <p:nvPr/>
          </p:nvSpPr>
          <p:spPr bwMode="auto">
            <a:xfrm>
              <a:off x="2670352" y="7290306"/>
              <a:ext cx="1075530" cy="1595"/>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grpSp>
        <p:nvGrpSpPr>
          <p:cNvPr id="92" name="Grupo 91">
            <a:extLst>
              <a:ext uri="{FF2B5EF4-FFF2-40B4-BE49-F238E27FC236}">
                <a16:creationId xmlns:a16="http://schemas.microsoft.com/office/drawing/2014/main" id="{11040B0D-9433-BDEE-FD07-E54A8EE8DAC1}"/>
              </a:ext>
            </a:extLst>
          </p:cNvPr>
          <p:cNvGrpSpPr/>
          <p:nvPr/>
        </p:nvGrpSpPr>
        <p:grpSpPr>
          <a:xfrm>
            <a:off x="2744352" y="7271436"/>
            <a:ext cx="1158608" cy="716362"/>
            <a:chOff x="430330" y="7064634"/>
            <a:chExt cx="1158608" cy="698819"/>
          </a:xfrm>
        </p:grpSpPr>
        <p:sp>
          <p:nvSpPr>
            <p:cNvPr id="93" name="Rectangle 1088">
              <a:extLst>
                <a:ext uri="{FF2B5EF4-FFF2-40B4-BE49-F238E27FC236}">
                  <a16:creationId xmlns:a16="http://schemas.microsoft.com/office/drawing/2014/main" id="{4C789B12-C922-755B-410C-08A44A11CE22}"/>
                </a:ext>
              </a:extLst>
            </p:cNvPr>
            <p:cNvSpPr>
              <a:spLocks noChangeArrowheads="1"/>
            </p:cNvSpPr>
            <p:nvPr/>
          </p:nvSpPr>
          <p:spPr bwMode="auto">
            <a:xfrm>
              <a:off x="453319" y="7064634"/>
              <a:ext cx="1091556" cy="698819"/>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a:p>
          </p:txBody>
        </p:sp>
        <p:sp>
          <p:nvSpPr>
            <p:cNvPr id="94" name="Text Box 1090">
              <a:extLst>
                <a:ext uri="{FF2B5EF4-FFF2-40B4-BE49-F238E27FC236}">
                  <a16:creationId xmlns:a16="http://schemas.microsoft.com/office/drawing/2014/main" id="{95AEACFE-861D-A07E-15CE-B39AC033CC4C}"/>
                </a:ext>
              </a:extLst>
            </p:cNvPr>
            <p:cNvSpPr txBox="1">
              <a:spLocks noChangeArrowheads="1"/>
            </p:cNvSpPr>
            <p:nvPr/>
          </p:nvSpPr>
          <p:spPr bwMode="auto">
            <a:xfrm>
              <a:off x="430330" y="7351686"/>
              <a:ext cx="1158608" cy="405323"/>
            </a:xfrm>
            <a:prstGeom prst="rect">
              <a:avLst/>
            </a:prstGeom>
            <a:noFill/>
            <a:ln w="9525">
              <a:noFill/>
              <a:miter lim="800000"/>
              <a:headEnd/>
              <a:tailEnd/>
            </a:ln>
          </p:spPr>
          <p:txBody>
            <a:bodyPr wrap="square">
              <a:spAutoFit/>
            </a:bodyPr>
            <a:lstStyle/>
            <a:p>
              <a:pPr algn="ctr" eaLnBrk="0" hangingPunct="0"/>
              <a:r>
                <a:rPr lang="es-ES" sz="700" b="0" dirty="0">
                  <a:latin typeface="Arial" charset="0"/>
                </a:rPr>
                <a:t>José Ramón Arellano Cano</a:t>
              </a:r>
            </a:p>
            <a:p>
              <a:pPr algn="ctr" eaLnBrk="0" hangingPunct="0"/>
              <a:r>
                <a:rPr lang="es-ES" sz="700" dirty="0">
                  <a:latin typeface="Arial" charset="0"/>
                </a:rPr>
                <a:t>CF41012</a:t>
              </a:r>
            </a:p>
          </p:txBody>
        </p:sp>
        <p:sp>
          <p:nvSpPr>
            <p:cNvPr id="95" name="Text Box 1091">
              <a:extLst>
                <a:ext uri="{FF2B5EF4-FFF2-40B4-BE49-F238E27FC236}">
                  <a16:creationId xmlns:a16="http://schemas.microsoft.com/office/drawing/2014/main" id="{7DADA5F7-AA51-4F12-49C1-7B5B7C3018E7}"/>
                </a:ext>
              </a:extLst>
            </p:cNvPr>
            <p:cNvSpPr txBox="1">
              <a:spLocks noChangeArrowheads="1"/>
            </p:cNvSpPr>
            <p:nvPr/>
          </p:nvSpPr>
          <p:spPr bwMode="auto">
            <a:xfrm>
              <a:off x="542884" y="7079671"/>
              <a:ext cx="962025" cy="264688"/>
            </a:xfrm>
            <a:prstGeom prst="rect">
              <a:avLst/>
            </a:prstGeom>
            <a:noFill/>
            <a:ln w="9525">
              <a:noFill/>
              <a:miter lim="800000"/>
              <a:headEnd/>
              <a:tailEnd/>
            </a:ln>
          </p:spPr>
          <p:txBody>
            <a:bodyPr wrap="square">
              <a:spAutoFit/>
            </a:bodyPr>
            <a:lstStyle/>
            <a:p>
              <a:pPr algn="ctr" eaLnBrk="0" hangingPunct="0">
                <a:lnSpc>
                  <a:spcPct val="80000"/>
                </a:lnSpc>
              </a:pPr>
              <a:r>
                <a:rPr lang="es-ES" sz="700" b="1" dirty="0">
                  <a:latin typeface="Arial" charset="0"/>
                </a:rPr>
                <a:t>División de</a:t>
              </a:r>
            </a:p>
            <a:p>
              <a:pPr algn="ctr" eaLnBrk="0" hangingPunct="0">
                <a:lnSpc>
                  <a:spcPct val="80000"/>
                </a:lnSpc>
              </a:pPr>
              <a:r>
                <a:rPr lang="es-ES" sz="700" b="1" dirty="0">
                  <a:latin typeface="Arial" charset="0"/>
                </a:rPr>
                <a:t>Paramédicos</a:t>
              </a:r>
            </a:p>
          </p:txBody>
        </p:sp>
        <p:sp>
          <p:nvSpPr>
            <p:cNvPr id="96" name="Line 187">
              <a:extLst>
                <a:ext uri="{FF2B5EF4-FFF2-40B4-BE49-F238E27FC236}">
                  <a16:creationId xmlns:a16="http://schemas.microsoft.com/office/drawing/2014/main" id="{30718F11-2FF6-1AAD-B316-871860184A1C}"/>
                </a:ext>
              </a:extLst>
            </p:cNvPr>
            <p:cNvSpPr>
              <a:spLocks noChangeShapeType="1"/>
            </p:cNvSpPr>
            <p:nvPr/>
          </p:nvSpPr>
          <p:spPr bwMode="auto">
            <a:xfrm flipV="1">
              <a:off x="469444" y="7319737"/>
              <a:ext cx="1081934" cy="1"/>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grpSp>
        <p:nvGrpSpPr>
          <p:cNvPr id="100" name="Grupo 99">
            <a:extLst>
              <a:ext uri="{FF2B5EF4-FFF2-40B4-BE49-F238E27FC236}">
                <a16:creationId xmlns:a16="http://schemas.microsoft.com/office/drawing/2014/main" id="{5E115092-E237-75FB-FCA7-250C028803D9}"/>
              </a:ext>
            </a:extLst>
          </p:cNvPr>
          <p:cNvGrpSpPr/>
          <p:nvPr/>
        </p:nvGrpSpPr>
        <p:grpSpPr>
          <a:xfrm>
            <a:off x="4172467" y="7276955"/>
            <a:ext cx="1097792" cy="705323"/>
            <a:chOff x="5416422" y="5605670"/>
            <a:chExt cx="1097792" cy="705323"/>
          </a:xfrm>
        </p:grpSpPr>
        <p:sp>
          <p:nvSpPr>
            <p:cNvPr id="101" name="Rectangle 1081">
              <a:extLst>
                <a:ext uri="{FF2B5EF4-FFF2-40B4-BE49-F238E27FC236}">
                  <a16:creationId xmlns:a16="http://schemas.microsoft.com/office/drawing/2014/main" id="{094C0C6B-C67A-FD1C-FD5F-86F14A7391C1}"/>
                </a:ext>
              </a:extLst>
            </p:cNvPr>
            <p:cNvSpPr>
              <a:spLocks noChangeArrowheads="1"/>
            </p:cNvSpPr>
            <p:nvPr/>
          </p:nvSpPr>
          <p:spPr bwMode="auto">
            <a:xfrm>
              <a:off x="5416422" y="5605670"/>
              <a:ext cx="1097792" cy="705323"/>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a:p>
          </p:txBody>
        </p:sp>
        <p:sp>
          <p:nvSpPr>
            <p:cNvPr id="102" name="Line 187">
              <a:extLst>
                <a:ext uri="{FF2B5EF4-FFF2-40B4-BE49-F238E27FC236}">
                  <a16:creationId xmlns:a16="http://schemas.microsoft.com/office/drawing/2014/main" id="{4D180CF9-FD4E-96D9-36FB-33EB1B055645}"/>
                </a:ext>
              </a:extLst>
            </p:cNvPr>
            <p:cNvSpPr>
              <a:spLocks noChangeShapeType="1"/>
            </p:cNvSpPr>
            <p:nvPr/>
          </p:nvSpPr>
          <p:spPr bwMode="auto">
            <a:xfrm flipV="1">
              <a:off x="5424351" y="5836426"/>
              <a:ext cx="1081934" cy="1"/>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sp>
        <p:nvSpPr>
          <p:cNvPr id="103" name="Text Box 167">
            <a:extLst>
              <a:ext uri="{FF2B5EF4-FFF2-40B4-BE49-F238E27FC236}">
                <a16:creationId xmlns:a16="http://schemas.microsoft.com/office/drawing/2014/main" id="{A399DF18-9113-8AA2-7788-15FEE861C5B4}"/>
              </a:ext>
            </a:extLst>
          </p:cNvPr>
          <p:cNvSpPr txBox="1">
            <a:spLocks noChangeArrowheads="1"/>
          </p:cNvSpPr>
          <p:nvPr/>
        </p:nvSpPr>
        <p:spPr bwMode="auto">
          <a:xfrm>
            <a:off x="4250641" y="7257696"/>
            <a:ext cx="943690" cy="264688"/>
          </a:xfrm>
          <a:prstGeom prst="rect">
            <a:avLst/>
          </a:prstGeom>
          <a:noFill/>
          <a:ln w="9525">
            <a:noFill/>
            <a:miter lim="800000"/>
            <a:headEnd/>
            <a:tailEnd/>
          </a:ln>
        </p:spPr>
        <p:txBody>
          <a:bodyPr wrap="square">
            <a:spAutoFit/>
          </a:bodyPr>
          <a:lstStyle/>
          <a:p>
            <a:pPr algn="ctr" eaLnBrk="0" hangingPunct="0">
              <a:lnSpc>
                <a:spcPct val="80000"/>
              </a:lnSpc>
            </a:pPr>
            <a:r>
              <a:rPr lang="es-ES" sz="700" b="1" dirty="0">
                <a:latin typeface="Arial" charset="0"/>
              </a:rPr>
              <a:t>División de</a:t>
            </a:r>
          </a:p>
          <a:p>
            <a:pPr algn="ctr" eaLnBrk="0" hangingPunct="0">
              <a:lnSpc>
                <a:spcPct val="80000"/>
              </a:lnSpc>
            </a:pPr>
            <a:r>
              <a:rPr lang="es-ES" sz="700" b="1" dirty="0">
                <a:latin typeface="Arial" charset="0"/>
              </a:rPr>
              <a:t>Pediatría</a:t>
            </a:r>
          </a:p>
        </p:txBody>
      </p:sp>
      <p:sp>
        <p:nvSpPr>
          <p:cNvPr id="104" name="Text Box 166">
            <a:extLst>
              <a:ext uri="{FF2B5EF4-FFF2-40B4-BE49-F238E27FC236}">
                <a16:creationId xmlns:a16="http://schemas.microsoft.com/office/drawing/2014/main" id="{F2D1E016-998A-2709-B711-80568C24B6E2}"/>
              </a:ext>
            </a:extLst>
          </p:cNvPr>
          <p:cNvSpPr txBox="1">
            <a:spLocks noChangeArrowheads="1"/>
          </p:cNvSpPr>
          <p:nvPr/>
        </p:nvSpPr>
        <p:spPr bwMode="auto">
          <a:xfrm>
            <a:off x="4258341" y="7543103"/>
            <a:ext cx="908174" cy="415498"/>
          </a:xfrm>
          <a:prstGeom prst="rect">
            <a:avLst/>
          </a:prstGeom>
          <a:noFill/>
          <a:ln w="9525">
            <a:noFill/>
            <a:miter lim="800000"/>
            <a:headEnd/>
            <a:tailEnd/>
          </a:ln>
        </p:spPr>
        <p:txBody>
          <a:bodyPr wrap="square">
            <a:spAutoFit/>
          </a:bodyPr>
          <a:lstStyle/>
          <a:p>
            <a:pPr algn="ctr" eaLnBrk="0" hangingPunct="0"/>
            <a:r>
              <a:rPr lang="es-ES" sz="700" b="0" dirty="0">
                <a:latin typeface="Arial" charset="0"/>
              </a:rPr>
              <a:t>Martha Elizabeth Rubio Hernández</a:t>
            </a:r>
          </a:p>
          <a:p>
            <a:pPr algn="ctr" eaLnBrk="0" hangingPunct="0"/>
            <a:r>
              <a:rPr lang="es-ES" sz="700" dirty="0">
                <a:latin typeface="Arial" charset="0"/>
              </a:rPr>
              <a:t>CF41012</a:t>
            </a:r>
          </a:p>
        </p:txBody>
      </p:sp>
      <p:grpSp>
        <p:nvGrpSpPr>
          <p:cNvPr id="105" name="Grupo 104">
            <a:extLst>
              <a:ext uri="{FF2B5EF4-FFF2-40B4-BE49-F238E27FC236}">
                <a16:creationId xmlns:a16="http://schemas.microsoft.com/office/drawing/2014/main" id="{9F9AFEAE-3049-DEE9-2A13-D279D3BAA09D}"/>
              </a:ext>
            </a:extLst>
          </p:cNvPr>
          <p:cNvGrpSpPr/>
          <p:nvPr/>
        </p:nvGrpSpPr>
        <p:grpSpPr>
          <a:xfrm>
            <a:off x="5533665" y="7237981"/>
            <a:ext cx="1131113" cy="677960"/>
            <a:chOff x="2699526" y="5617651"/>
            <a:chExt cx="1016204" cy="706169"/>
          </a:xfrm>
        </p:grpSpPr>
        <p:sp>
          <p:nvSpPr>
            <p:cNvPr id="106" name="Rectangle 160">
              <a:extLst>
                <a:ext uri="{FF2B5EF4-FFF2-40B4-BE49-F238E27FC236}">
                  <a16:creationId xmlns:a16="http://schemas.microsoft.com/office/drawing/2014/main" id="{25DAF57C-1AA6-5A69-3AC0-7A2D7CCE0D98}"/>
                </a:ext>
              </a:extLst>
            </p:cNvPr>
            <p:cNvSpPr>
              <a:spLocks noChangeArrowheads="1"/>
            </p:cNvSpPr>
            <p:nvPr/>
          </p:nvSpPr>
          <p:spPr bwMode="auto">
            <a:xfrm>
              <a:off x="2699526" y="5623327"/>
              <a:ext cx="1016204" cy="700493"/>
            </a:xfrm>
            <a:prstGeom prst="rect">
              <a:avLst/>
            </a:prstGeom>
            <a:solidFill>
              <a:schemeClr val="bg1"/>
            </a:solidFill>
            <a:ln w="9525">
              <a:solidFill>
                <a:schemeClr val="accent1">
                  <a:lumMod val="50000"/>
                </a:schemeClr>
              </a:solidFill>
              <a:prstDash val="dash"/>
              <a:miter lim="800000"/>
              <a:headEnd/>
              <a:tailEnd/>
            </a:ln>
            <a:effectLst>
              <a:outerShdw dist="45791" dir="2021404" algn="ctr" rotWithShape="0">
                <a:schemeClr val="accent1">
                  <a:lumMod val="50000"/>
                </a:schemeClr>
              </a:outerShdw>
            </a:effectLst>
          </p:spPr>
          <p:txBody>
            <a:bodyPr wrap="none" anchor="ctr"/>
            <a:lstStyle/>
            <a:p>
              <a:pPr algn="ctr" eaLnBrk="0" hangingPunct="0">
                <a:defRPr/>
              </a:pPr>
              <a:endParaRPr lang="es-ES" sz="700" b="0" dirty="0"/>
            </a:p>
          </p:txBody>
        </p:sp>
        <p:sp>
          <p:nvSpPr>
            <p:cNvPr id="107" name="Text Box 162">
              <a:extLst>
                <a:ext uri="{FF2B5EF4-FFF2-40B4-BE49-F238E27FC236}">
                  <a16:creationId xmlns:a16="http://schemas.microsoft.com/office/drawing/2014/main" id="{A2F11F25-02BB-BD21-B656-3F123EA7D3A5}"/>
                </a:ext>
              </a:extLst>
            </p:cNvPr>
            <p:cNvSpPr txBox="1">
              <a:spLocks noChangeArrowheads="1"/>
            </p:cNvSpPr>
            <p:nvPr/>
          </p:nvSpPr>
          <p:spPr bwMode="auto">
            <a:xfrm>
              <a:off x="2807040" y="5905142"/>
              <a:ext cx="865335" cy="391489"/>
            </a:xfrm>
            <a:prstGeom prst="rect">
              <a:avLst/>
            </a:prstGeom>
            <a:noFill/>
            <a:ln w="9525">
              <a:noFill/>
              <a:miter lim="800000"/>
              <a:headEnd/>
              <a:tailEnd/>
            </a:ln>
          </p:spPr>
          <p:txBody>
            <a:bodyPr wrap="square">
              <a:spAutoFit/>
            </a:bodyPr>
            <a:lstStyle/>
            <a:p>
              <a:pPr algn="ctr" eaLnBrk="0" hangingPunct="0"/>
              <a:r>
                <a:rPr lang="es-ES" sz="700" b="0" dirty="0" smtClean="0">
                  <a:latin typeface="Arial" charset="0"/>
                </a:rPr>
                <a:t>Daniel Caleb Ramírez Badillo</a:t>
              </a:r>
              <a:endParaRPr lang="es-ES" sz="700" b="0" dirty="0">
                <a:latin typeface="Arial" charset="0"/>
              </a:endParaRPr>
            </a:p>
            <a:p>
              <a:pPr algn="ctr" eaLnBrk="0" hangingPunct="0"/>
              <a:r>
                <a:rPr lang="es-ES" sz="700" dirty="0">
                  <a:latin typeface="Arial" charset="0"/>
                </a:rPr>
                <a:t>CF41012</a:t>
              </a:r>
            </a:p>
          </p:txBody>
        </p:sp>
        <p:sp>
          <p:nvSpPr>
            <p:cNvPr id="108" name="Text Box 181">
              <a:extLst>
                <a:ext uri="{FF2B5EF4-FFF2-40B4-BE49-F238E27FC236}">
                  <a16:creationId xmlns:a16="http://schemas.microsoft.com/office/drawing/2014/main" id="{C901BE49-128A-A230-65FA-7232D8A27D11}"/>
                </a:ext>
              </a:extLst>
            </p:cNvPr>
            <p:cNvSpPr txBox="1">
              <a:spLocks noChangeArrowheads="1"/>
            </p:cNvSpPr>
            <p:nvPr/>
          </p:nvSpPr>
          <p:spPr bwMode="auto">
            <a:xfrm>
              <a:off x="2807040" y="5617651"/>
              <a:ext cx="849312" cy="249393"/>
            </a:xfrm>
            <a:prstGeom prst="rect">
              <a:avLst/>
            </a:prstGeom>
            <a:noFill/>
            <a:ln w="9525">
              <a:noFill/>
              <a:miter lim="800000"/>
              <a:headEnd/>
              <a:tailEnd/>
            </a:ln>
          </p:spPr>
          <p:txBody>
            <a:bodyPr wrap="square">
              <a:spAutoFit/>
            </a:bodyPr>
            <a:lstStyle/>
            <a:p>
              <a:pPr algn="ctr" eaLnBrk="0" hangingPunct="0">
                <a:lnSpc>
                  <a:spcPct val="80000"/>
                </a:lnSpc>
              </a:pPr>
              <a:r>
                <a:rPr lang="es-ES" sz="700" b="1" dirty="0">
                  <a:latin typeface="Arial" charset="0"/>
                </a:rPr>
                <a:t>División de Urgencias</a:t>
              </a:r>
            </a:p>
          </p:txBody>
        </p:sp>
        <p:sp>
          <p:nvSpPr>
            <p:cNvPr id="109" name="Line 187">
              <a:extLst>
                <a:ext uri="{FF2B5EF4-FFF2-40B4-BE49-F238E27FC236}">
                  <a16:creationId xmlns:a16="http://schemas.microsoft.com/office/drawing/2014/main" id="{418209FE-6385-281A-D985-28DA5B830DD5}"/>
                </a:ext>
              </a:extLst>
            </p:cNvPr>
            <p:cNvSpPr>
              <a:spLocks noChangeShapeType="1"/>
            </p:cNvSpPr>
            <p:nvPr/>
          </p:nvSpPr>
          <p:spPr bwMode="auto">
            <a:xfrm flipV="1">
              <a:off x="2719891" y="5854716"/>
              <a:ext cx="983575" cy="1"/>
            </a:xfrm>
            <a:prstGeom prst="line">
              <a:avLst/>
            </a:prstGeom>
            <a:noFill/>
            <a:ln w="9525">
              <a:solidFill>
                <a:schemeClr val="accent1">
                  <a:lumMod val="50000"/>
                </a:schemeClr>
              </a:solidFill>
              <a:prstDash val="dash"/>
              <a:round/>
              <a:headEnd/>
              <a:tailEnd/>
            </a:ln>
          </p:spPr>
          <p:txBody>
            <a:bodyPr/>
            <a:lstStyle/>
            <a:p>
              <a:pPr eaLnBrk="0" hangingPunct="0">
                <a:defRPr/>
              </a:pPr>
              <a:endParaRPr lang="es-MX" sz="700"/>
            </a:p>
          </p:txBody>
        </p:sp>
      </p:grpSp>
      <p:cxnSp>
        <p:nvCxnSpPr>
          <p:cNvPr id="110" name="Conector recto 109">
            <a:extLst>
              <a:ext uri="{FF2B5EF4-FFF2-40B4-BE49-F238E27FC236}">
                <a16:creationId xmlns:a16="http://schemas.microsoft.com/office/drawing/2014/main" id="{E377FD45-4D2B-6EBD-3454-E19FA23A03B1}"/>
              </a:ext>
            </a:extLst>
          </p:cNvPr>
          <p:cNvCxnSpPr>
            <a:cxnSpLocks/>
            <a:stCxn id="18" idx="2"/>
          </p:cNvCxnSpPr>
          <p:nvPr/>
        </p:nvCxnSpPr>
        <p:spPr bwMode="auto">
          <a:xfrm>
            <a:off x="3988919" y="2351661"/>
            <a:ext cx="14206" cy="46292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1" name="Conector recto 110">
            <a:extLst>
              <a:ext uri="{FF2B5EF4-FFF2-40B4-BE49-F238E27FC236}">
                <a16:creationId xmlns:a16="http://schemas.microsoft.com/office/drawing/2014/main" id="{9817264A-7F04-2DA6-A95B-E147F9C70872}"/>
              </a:ext>
            </a:extLst>
          </p:cNvPr>
          <p:cNvCxnSpPr>
            <a:cxnSpLocks/>
          </p:cNvCxnSpPr>
          <p:nvPr/>
        </p:nvCxnSpPr>
        <p:spPr bwMode="auto">
          <a:xfrm>
            <a:off x="4007263" y="2913543"/>
            <a:ext cx="48799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3" name="Conector recto 112">
            <a:extLst>
              <a:ext uri="{FF2B5EF4-FFF2-40B4-BE49-F238E27FC236}">
                <a16:creationId xmlns:a16="http://schemas.microsoft.com/office/drawing/2014/main" id="{79D16CC4-3CE4-4E5F-6BCB-D74F35FF0712}"/>
              </a:ext>
            </a:extLst>
          </p:cNvPr>
          <p:cNvCxnSpPr>
            <a:cxnSpLocks/>
          </p:cNvCxnSpPr>
          <p:nvPr/>
        </p:nvCxnSpPr>
        <p:spPr bwMode="auto">
          <a:xfrm>
            <a:off x="4014309" y="4011334"/>
            <a:ext cx="468876" cy="76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5" name="Conector recto 114">
            <a:extLst>
              <a:ext uri="{FF2B5EF4-FFF2-40B4-BE49-F238E27FC236}">
                <a16:creationId xmlns:a16="http://schemas.microsoft.com/office/drawing/2014/main" id="{A21EF8DD-0896-F88B-08F7-9A1300205B2E}"/>
              </a:ext>
            </a:extLst>
          </p:cNvPr>
          <p:cNvCxnSpPr/>
          <p:nvPr/>
        </p:nvCxnSpPr>
        <p:spPr bwMode="auto">
          <a:xfrm>
            <a:off x="693619" y="5568129"/>
            <a:ext cx="0" cy="40572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6" name="Conector recto 115">
            <a:extLst>
              <a:ext uri="{FF2B5EF4-FFF2-40B4-BE49-F238E27FC236}">
                <a16:creationId xmlns:a16="http://schemas.microsoft.com/office/drawing/2014/main" id="{E34CA9B2-E21A-8AC2-F7B7-6C4A82116F44}"/>
              </a:ext>
            </a:extLst>
          </p:cNvPr>
          <p:cNvCxnSpPr/>
          <p:nvPr/>
        </p:nvCxnSpPr>
        <p:spPr bwMode="auto">
          <a:xfrm>
            <a:off x="2056678" y="5583609"/>
            <a:ext cx="0" cy="40572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7" name="Conector recto 116">
            <a:extLst>
              <a:ext uri="{FF2B5EF4-FFF2-40B4-BE49-F238E27FC236}">
                <a16:creationId xmlns:a16="http://schemas.microsoft.com/office/drawing/2014/main" id="{00062095-2FF9-3FED-AB89-AE0837C006EC}"/>
              </a:ext>
            </a:extLst>
          </p:cNvPr>
          <p:cNvCxnSpPr/>
          <p:nvPr/>
        </p:nvCxnSpPr>
        <p:spPr bwMode="auto">
          <a:xfrm>
            <a:off x="3329786" y="5582181"/>
            <a:ext cx="0" cy="40572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8" name="Conector recto 117">
            <a:extLst>
              <a:ext uri="{FF2B5EF4-FFF2-40B4-BE49-F238E27FC236}">
                <a16:creationId xmlns:a16="http://schemas.microsoft.com/office/drawing/2014/main" id="{392AF4D8-CFAA-6D59-3D6C-46CCC880138B}"/>
              </a:ext>
            </a:extLst>
          </p:cNvPr>
          <p:cNvCxnSpPr/>
          <p:nvPr/>
        </p:nvCxnSpPr>
        <p:spPr bwMode="auto">
          <a:xfrm>
            <a:off x="4723007" y="5583609"/>
            <a:ext cx="0" cy="40572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9" name="Conector recto 118">
            <a:extLst>
              <a:ext uri="{FF2B5EF4-FFF2-40B4-BE49-F238E27FC236}">
                <a16:creationId xmlns:a16="http://schemas.microsoft.com/office/drawing/2014/main" id="{1D3F50D5-B320-75BD-CA6C-481AEE72E332}"/>
              </a:ext>
            </a:extLst>
          </p:cNvPr>
          <p:cNvCxnSpPr/>
          <p:nvPr/>
        </p:nvCxnSpPr>
        <p:spPr bwMode="auto">
          <a:xfrm>
            <a:off x="6003866" y="5583609"/>
            <a:ext cx="0" cy="40572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0" name="Conector recto 119">
            <a:extLst>
              <a:ext uri="{FF2B5EF4-FFF2-40B4-BE49-F238E27FC236}">
                <a16:creationId xmlns:a16="http://schemas.microsoft.com/office/drawing/2014/main" id="{327E7E20-4502-0583-DBFD-6D1526428841}"/>
              </a:ext>
            </a:extLst>
          </p:cNvPr>
          <p:cNvCxnSpPr/>
          <p:nvPr/>
        </p:nvCxnSpPr>
        <p:spPr bwMode="auto">
          <a:xfrm flipH="1">
            <a:off x="527736" y="6977274"/>
            <a:ext cx="473" cy="26070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1" name="Conector recto 120">
            <a:extLst>
              <a:ext uri="{FF2B5EF4-FFF2-40B4-BE49-F238E27FC236}">
                <a16:creationId xmlns:a16="http://schemas.microsoft.com/office/drawing/2014/main" id="{5A5683CE-1A09-D3C9-2981-B05A7AA5A1D6}"/>
              </a:ext>
            </a:extLst>
          </p:cNvPr>
          <p:cNvCxnSpPr>
            <a:endCxn id="90" idx="0"/>
          </p:cNvCxnSpPr>
          <p:nvPr/>
        </p:nvCxnSpPr>
        <p:spPr bwMode="auto">
          <a:xfrm flipH="1">
            <a:off x="1927025" y="6973496"/>
            <a:ext cx="10788" cy="29268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2" name="Conector recto 121">
            <a:extLst>
              <a:ext uri="{FF2B5EF4-FFF2-40B4-BE49-F238E27FC236}">
                <a16:creationId xmlns:a16="http://schemas.microsoft.com/office/drawing/2014/main" id="{3AD79988-A415-3081-5C1D-A543C2C2F83E}"/>
              </a:ext>
            </a:extLst>
          </p:cNvPr>
          <p:cNvCxnSpPr>
            <a:endCxn id="93" idx="0"/>
          </p:cNvCxnSpPr>
          <p:nvPr/>
        </p:nvCxnSpPr>
        <p:spPr bwMode="auto">
          <a:xfrm>
            <a:off x="3313119" y="6968648"/>
            <a:ext cx="0" cy="3027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4" name="Conector recto 123">
            <a:extLst>
              <a:ext uri="{FF2B5EF4-FFF2-40B4-BE49-F238E27FC236}">
                <a16:creationId xmlns:a16="http://schemas.microsoft.com/office/drawing/2014/main" id="{F5FA2085-129B-A8BC-FE1E-771503B1683C}"/>
              </a:ext>
            </a:extLst>
          </p:cNvPr>
          <p:cNvCxnSpPr>
            <a:endCxn id="103" idx="0"/>
          </p:cNvCxnSpPr>
          <p:nvPr/>
        </p:nvCxnSpPr>
        <p:spPr bwMode="auto">
          <a:xfrm flipH="1">
            <a:off x="4722486" y="6968648"/>
            <a:ext cx="16296" cy="28904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5" name="Conector recto 124">
            <a:extLst>
              <a:ext uri="{FF2B5EF4-FFF2-40B4-BE49-F238E27FC236}">
                <a16:creationId xmlns:a16="http://schemas.microsoft.com/office/drawing/2014/main" id="{03B4BA45-8FEE-BA00-50A6-D11F2749EE46}"/>
              </a:ext>
            </a:extLst>
          </p:cNvPr>
          <p:cNvCxnSpPr>
            <a:endCxn id="108" idx="0"/>
          </p:cNvCxnSpPr>
          <p:nvPr/>
        </p:nvCxnSpPr>
        <p:spPr bwMode="auto">
          <a:xfrm flipH="1">
            <a:off x="6126011" y="6968648"/>
            <a:ext cx="4" cy="269333"/>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3" name="Text Box 142">
            <a:extLst>
              <a:ext uri="{FF2B5EF4-FFF2-40B4-BE49-F238E27FC236}">
                <a16:creationId xmlns:a16="http://schemas.microsoft.com/office/drawing/2014/main" id="{6B8DA9FA-6C68-8622-4307-4EDAC372BEA6}"/>
              </a:ext>
            </a:extLst>
          </p:cNvPr>
          <p:cNvSpPr txBox="1">
            <a:spLocks noChangeArrowheads="1"/>
          </p:cNvSpPr>
          <p:nvPr/>
        </p:nvSpPr>
        <p:spPr bwMode="auto">
          <a:xfrm>
            <a:off x="3399831" y="1059576"/>
            <a:ext cx="1178175" cy="200055"/>
          </a:xfrm>
          <a:prstGeom prst="rect">
            <a:avLst/>
          </a:prstGeom>
          <a:noFill/>
          <a:ln w="9525">
            <a:noFill/>
            <a:miter lim="800000"/>
            <a:headEnd/>
            <a:tailEnd/>
          </a:ln>
        </p:spPr>
        <p:txBody>
          <a:bodyPr wrap="square">
            <a:spAutoFit/>
          </a:bodyPr>
          <a:lstStyle/>
          <a:p>
            <a:pPr algn="ctr" eaLnBrk="0" hangingPunct="0"/>
            <a:r>
              <a:rPr lang="es-MX" sz="700" dirty="0" smtClean="0">
                <a:latin typeface="Arial" charset="0"/>
              </a:rPr>
              <a:t>Jorge Aguilar García</a:t>
            </a:r>
            <a:endParaRPr lang="es-ES" sz="700" b="0" dirty="0">
              <a:latin typeface="Arial" charset="0"/>
            </a:endParaRPr>
          </a:p>
        </p:txBody>
      </p:sp>
      <p:cxnSp>
        <p:nvCxnSpPr>
          <p:cNvPr id="127" name="Conector recto 126">
            <a:extLst>
              <a:ext uri="{FF2B5EF4-FFF2-40B4-BE49-F238E27FC236}">
                <a16:creationId xmlns:a16="http://schemas.microsoft.com/office/drawing/2014/main" id="{327E7E20-4502-0583-DBFD-6D1526428841}"/>
              </a:ext>
            </a:extLst>
          </p:cNvPr>
          <p:cNvCxnSpPr>
            <a:endCxn id="18" idx="0"/>
          </p:cNvCxnSpPr>
          <p:nvPr/>
        </p:nvCxnSpPr>
        <p:spPr bwMode="auto">
          <a:xfrm>
            <a:off x="3988919" y="1409995"/>
            <a:ext cx="0" cy="19468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9" name="Conector recto 128">
            <a:extLst>
              <a:ext uri="{FF2B5EF4-FFF2-40B4-BE49-F238E27FC236}">
                <a16:creationId xmlns:a16="http://schemas.microsoft.com/office/drawing/2014/main" id="{1AF8E966-D2CD-FA8E-C45A-28C57463B08E}"/>
              </a:ext>
            </a:extLst>
          </p:cNvPr>
          <p:cNvCxnSpPr/>
          <p:nvPr/>
        </p:nvCxnSpPr>
        <p:spPr bwMode="auto">
          <a:xfrm>
            <a:off x="4507085" y="3958707"/>
            <a:ext cx="1448443" cy="0"/>
          </a:xfrm>
          <a:prstGeom prst="line">
            <a:avLst/>
          </a:prstGeom>
          <a:solidFill>
            <a:schemeClr val="accent1"/>
          </a:solidFill>
          <a:ln w="9525" cap="flat" cmpd="sng" algn="ctr">
            <a:solidFill>
              <a:schemeClr val="accent1">
                <a:lumMod val="50000"/>
              </a:schemeClr>
            </a:solidFill>
            <a:prstDash val="dash"/>
            <a:round/>
            <a:headEnd type="none" w="med" len="med"/>
            <a:tailEnd type="none" w="med" len="med"/>
          </a:ln>
          <a:effectLst/>
        </p:spPr>
      </p:cxnSp>
      <p:sp>
        <p:nvSpPr>
          <p:cNvPr id="130" name="Text Box 2">
            <a:extLst>
              <a:ext uri="{FF2B5EF4-FFF2-40B4-BE49-F238E27FC236}">
                <a16:creationId xmlns:a16="http://schemas.microsoft.com/office/drawing/2014/main" id="{D4AB5386-D9D7-E8F0-9D6E-700465BF81E5}"/>
              </a:ext>
            </a:extLst>
          </p:cNvPr>
          <p:cNvSpPr txBox="1">
            <a:spLocks noChangeArrowheads="1"/>
          </p:cNvSpPr>
          <p:nvPr/>
        </p:nvSpPr>
        <p:spPr bwMode="auto">
          <a:xfrm>
            <a:off x="4763" y="508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Literata" pitchFamily="2" charset="0"/>
              </a:rPr>
              <a:t>ORGANIGRAMA</a:t>
            </a:r>
          </a:p>
        </p:txBody>
      </p:sp>
      <p:sp>
        <p:nvSpPr>
          <p:cNvPr id="131" name="Line 42">
            <a:extLst>
              <a:ext uri="{FF2B5EF4-FFF2-40B4-BE49-F238E27FC236}">
                <a16:creationId xmlns:a16="http://schemas.microsoft.com/office/drawing/2014/main" id="{C98B0277-1CD7-521E-99F1-28EEF78B959A}"/>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32" name="Text Box 128">
            <a:extLst>
              <a:ext uri="{FF2B5EF4-FFF2-40B4-BE49-F238E27FC236}">
                <a16:creationId xmlns:a16="http://schemas.microsoft.com/office/drawing/2014/main" id="{3513D426-0F81-520D-59B0-75D201A84FEC}"/>
              </a:ext>
            </a:extLst>
          </p:cNvPr>
          <p:cNvSpPr txBox="1">
            <a:spLocks noChangeArrowheads="1"/>
          </p:cNvSpPr>
          <p:nvPr/>
        </p:nvSpPr>
        <p:spPr bwMode="auto">
          <a:xfrm>
            <a:off x="4373563" y="8026400"/>
            <a:ext cx="2279650" cy="84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round/>
                <a:headEnd/>
                <a:tailEnd/>
              </a14:hiddenLine>
            </a:ext>
          </a:extLst>
        </p:spPr>
        <p:txBody>
          <a:bodyPr lIns="90000" tIns="46800" rIns="90000" bIns="46800">
            <a:spAutoFit/>
          </a:bodyPr>
          <a:lstStyle>
            <a:lvl1pPr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Times New Roman" panose="02020603050405020304" pitchFamily="18" charset="0"/>
              </a:defRPr>
            </a:lvl1pPr>
            <a:lvl2pPr marL="742950" indent="-28575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Times New Roman" panose="02020603050405020304" pitchFamily="18" charset="0"/>
              </a:defRPr>
            </a:lvl2pPr>
            <a:lvl3pPr marL="11430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marL="16002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4pPr>
            <a:lvl5pPr marL="20574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5pPr>
            <a:lvl6pPr marL="25146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6pPr>
            <a:lvl7pPr marL="29718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7pPr>
            <a:lvl8pPr marL="34290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8pPr>
            <a:lvl9pPr marL="38862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9pPr>
          </a:lstStyle>
          <a:p>
            <a:pPr algn="just">
              <a:spcBef>
                <a:spcPts val="375"/>
              </a:spcBef>
              <a:buClr>
                <a:srgbClr val="000000"/>
              </a:buClr>
              <a:buFontTx/>
              <a:buNone/>
            </a:pPr>
            <a:r>
              <a:rPr lang="es-ES" altLang="es-MX" sz="600" dirty="0">
                <a:solidFill>
                  <a:srgbClr val="000000"/>
                </a:solidFill>
                <a:latin typeface="Literata" pitchFamily="2" charset="0"/>
                <a:ea typeface="Arial Unicode MS" panose="020B0604020202020204" pitchFamily="34" charset="-128"/>
                <a:cs typeface="Arial Unicode MS" panose="020B0604020202020204" pitchFamily="34" charset="-128"/>
              </a:rPr>
              <a:t>La C. </a:t>
            </a:r>
            <a:r>
              <a:rPr lang="es-MX" altLang="es-MX" sz="600" b="1" dirty="0">
                <a:latin typeface="Arial" panose="020B0604020202020204" pitchFamily="34" charset="0"/>
              </a:rPr>
              <a:t>Rosa María Franco Rodríguez</a:t>
            </a:r>
            <a:r>
              <a:rPr lang="en-GB" altLang="es-MX" sz="600" b="1" dirty="0">
                <a:solidFill>
                  <a:srgbClr val="000000"/>
                </a:solidFill>
                <a:latin typeface="Literata" pitchFamily="2" charset="0"/>
                <a:ea typeface="Arial Unicode MS" panose="020B0604020202020204" pitchFamily="34" charset="-128"/>
                <a:cs typeface="Arial Unicode MS" panose="020B0604020202020204" pitchFamily="34" charset="-128"/>
              </a:rPr>
              <a:t> </a:t>
            </a:r>
            <a:r>
              <a:rPr lang="en-GB" altLang="es-MX" sz="600" dirty="0">
                <a:solidFill>
                  <a:srgbClr val="000000"/>
                </a:solidFill>
                <a:latin typeface="Literata" pitchFamily="2" charset="0"/>
                <a:ea typeface="Arial Unicode MS" panose="020B0604020202020204" pitchFamily="34" charset="-128"/>
                <a:cs typeface="Arial Unicode MS" panose="020B0604020202020204" pitchFamily="34" charset="-128"/>
              </a:rPr>
              <a:t>Titular </a:t>
            </a:r>
            <a:r>
              <a:rPr lang="es-MX" altLang="es-MX" sz="600" dirty="0">
                <a:solidFill>
                  <a:srgbClr val="000000"/>
                </a:solidFill>
                <a:latin typeface="Literata" pitchFamily="2" charset="0"/>
                <a:ea typeface="Arial Unicode MS" panose="020B0604020202020204" pitchFamily="34" charset="-128"/>
                <a:cs typeface="Arial Unicode MS" panose="020B0604020202020204" pitchFamily="34" charset="-128"/>
              </a:rPr>
              <a:t>Administrativo</a:t>
            </a:r>
            <a:r>
              <a:rPr lang="en-GB" altLang="es-MX" sz="600" dirty="0">
                <a:solidFill>
                  <a:srgbClr val="000000"/>
                </a:solidFill>
                <a:latin typeface="Literata" pitchFamily="2" charset="0"/>
                <a:ea typeface="Arial Unicode MS" panose="020B0604020202020204" pitchFamily="34" charset="-128"/>
                <a:cs typeface="Arial Unicode MS" panose="020B0604020202020204" pitchFamily="34" charset="-128"/>
              </a:rPr>
              <a:t> del </a:t>
            </a:r>
            <a:r>
              <a:rPr lang="es-MX" altLang="es-MX" sz="600" b="1" dirty="0">
                <a:latin typeface="Arial" panose="020B0604020202020204" pitchFamily="34" charset="0"/>
              </a:rPr>
              <a:t>Hospital Central Dr. Ignacio Morones Prieto </a:t>
            </a:r>
            <a:r>
              <a:rPr lang="es-MX" altLang="es-MX" sz="600" dirty="0">
                <a:solidFill>
                  <a:srgbClr val="000000"/>
                </a:solidFill>
                <a:latin typeface="Literata" pitchFamily="2" charset="0"/>
                <a:ea typeface="Arial Unicode MS" panose="020B0604020202020204" pitchFamily="34" charset="-128"/>
                <a:cs typeface="Arial Unicode MS" panose="020B0604020202020204" pitchFamily="34" charset="-128"/>
              </a:rPr>
              <a:t>certifica que  el presente organigrama refleja el personal, así como puestos  y nombramientos que integran la estructura vigente al</a:t>
            </a:r>
            <a:r>
              <a:rPr lang="en-GB" altLang="es-MX" sz="600" dirty="0">
                <a:solidFill>
                  <a:srgbClr val="000000"/>
                </a:solidFill>
                <a:latin typeface="Literata" pitchFamily="2" charset="0"/>
                <a:ea typeface="Arial Unicode MS" panose="020B0604020202020204" pitchFamily="34" charset="-128"/>
                <a:cs typeface="Arial Unicode MS" panose="020B0604020202020204" pitchFamily="34" charset="-128"/>
              </a:rPr>
              <a:t> </a:t>
            </a:r>
            <a:r>
              <a:rPr lang="en-GB" altLang="es-MX" sz="600" dirty="0" err="1">
                <a:solidFill>
                  <a:srgbClr val="000000"/>
                </a:solidFill>
                <a:latin typeface="Literata" pitchFamily="2" charset="0"/>
                <a:ea typeface="Arial Unicode MS" panose="020B0604020202020204" pitchFamily="34" charset="-128"/>
                <a:cs typeface="Arial Unicode MS" panose="020B0604020202020204" pitchFamily="34" charset="-128"/>
              </a:rPr>
              <a:t>mes</a:t>
            </a:r>
            <a:r>
              <a:rPr lang="en-GB" altLang="es-MX" sz="600" dirty="0">
                <a:solidFill>
                  <a:srgbClr val="000000"/>
                </a:solidFill>
                <a:latin typeface="Literata" pitchFamily="2" charset="0"/>
                <a:ea typeface="Arial Unicode MS" panose="020B0604020202020204" pitchFamily="34" charset="-128"/>
                <a:cs typeface="Arial Unicode MS" panose="020B0604020202020204" pitchFamily="34" charset="-128"/>
              </a:rPr>
              <a:t> de </a:t>
            </a:r>
            <a:r>
              <a:rPr lang="en-GB" altLang="es-MX" sz="600" dirty="0" err="1">
                <a:solidFill>
                  <a:srgbClr val="000000"/>
                </a:solidFill>
                <a:latin typeface="Literata" pitchFamily="2" charset="0"/>
                <a:ea typeface="Arial Unicode MS" panose="020B0604020202020204" pitchFamily="34" charset="-128"/>
                <a:cs typeface="Arial Unicode MS" panose="020B0604020202020204" pitchFamily="34" charset="-128"/>
              </a:rPr>
              <a:t>febrero</a:t>
            </a:r>
            <a:r>
              <a:rPr lang="en-GB" altLang="es-MX" sz="600" dirty="0">
                <a:solidFill>
                  <a:srgbClr val="000000"/>
                </a:solidFill>
                <a:latin typeface="Literata" pitchFamily="2" charset="0"/>
                <a:ea typeface="Arial Unicode MS" panose="020B0604020202020204" pitchFamily="34" charset="-128"/>
                <a:cs typeface="Arial Unicode MS" panose="020B0604020202020204" pitchFamily="34" charset="-128"/>
              </a:rPr>
              <a:t> del 2022.</a:t>
            </a:r>
          </a:p>
          <a:p>
            <a:pPr algn="just">
              <a:spcBef>
                <a:spcPts val="375"/>
              </a:spcBef>
              <a:buClr>
                <a:srgbClr val="000000"/>
              </a:buClr>
              <a:buFontTx/>
              <a:buNone/>
            </a:pPr>
            <a:endParaRPr lang="en-GB" altLang="es-MX" sz="600" dirty="0">
              <a:solidFill>
                <a:srgbClr val="000000"/>
              </a:solidFill>
              <a:latin typeface="Literata" pitchFamily="2" charset="0"/>
              <a:ea typeface="Arial Unicode MS" panose="020B0604020202020204" pitchFamily="34" charset="-128"/>
              <a:cs typeface="Arial Unicode MS" panose="020B0604020202020204" pitchFamily="34" charset="-128"/>
            </a:endParaRPr>
          </a:p>
          <a:p>
            <a:pPr>
              <a:spcBef>
                <a:spcPts val="375"/>
              </a:spcBef>
              <a:buClr>
                <a:srgbClr val="000000"/>
              </a:buClr>
              <a:buFontTx/>
              <a:buNone/>
            </a:pPr>
            <a:r>
              <a:rPr lang="en-GB" altLang="es-MX" sz="600" dirty="0" err="1">
                <a:solidFill>
                  <a:srgbClr val="000000"/>
                </a:solidFill>
                <a:latin typeface="Literata" pitchFamily="2" charset="0"/>
                <a:ea typeface="Arial Unicode MS" panose="020B0604020202020204" pitchFamily="34" charset="-128"/>
                <a:cs typeface="Arial Unicode MS" panose="020B0604020202020204" pitchFamily="34" charset="-128"/>
              </a:rPr>
              <a:t>Firma</a:t>
            </a:r>
            <a:r>
              <a:rPr lang="en-GB" altLang="es-MX" sz="600" dirty="0">
                <a:solidFill>
                  <a:srgbClr val="000000"/>
                </a:solidFill>
                <a:latin typeface="Literata" pitchFamily="2" charset="0"/>
                <a:ea typeface="Arial Unicode MS" panose="020B0604020202020204" pitchFamily="34" charset="-128"/>
                <a:cs typeface="Arial Unicode MS" panose="020B0604020202020204" pitchFamily="34" charset="-128"/>
              </a:rPr>
              <a:t>:  ____________________________________</a:t>
            </a:r>
          </a:p>
        </p:txBody>
      </p:sp>
      <p:sp>
        <p:nvSpPr>
          <p:cNvPr id="133" name="Text Box 123">
            <a:extLst>
              <a:ext uri="{FF2B5EF4-FFF2-40B4-BE49-F238E27FC236}">
                <a16:creationId xmlns:a16="http://schemas.microsoft.com/office/drawing/2014/main" id="{596FE7E0-2826-B993-A54B-DD057C373CB0}"/>
              </a:ext>
            </a:extLst>
          </p:cNvPr>
          <p:cNvSpPr txBox="1">
            <a:spLocks noChangeArrowheads="1"/>
          </p:cNvSpPr>
          <p:nvPr/>
        </p:nvSpPr>
        <p:spPr bwMode="auto">
          <a:xfrm>
            <a:off x="1500188" y="8053388"/>
            <a:ext cx="1809750" cy="6302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28600" indent="-2286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700" dirty="0">
                <a:latin typeface="Literata" pitchFamily="2" charset="0"/>
                <a:cs typeface="Arial" panose="020B0604020202020204" pitchFamily="34" charset="0"/>
              </a:rPr>
              <a:t>00 Puesto de Confianza</a:t>
            </a:r>
          </a:p>
          <a:p>
            <a:pPr>
              <a:spcBef>
                <a:spcPct val="0"/>
              </a:spcBef>
              <a:buFontTx/>
              <a:buNone/>
            </a:pPr>
            <a:r>
              <a:rPr lang="es-ES_tradnl" altLang="es-MX" sz="700" dirty="0">
                <a:latin typeface="Literata" pitchFamily="2" charset="0"/>
                <a:cs typeface="Arial" panose="020B0604020202020204" pitchFamily="34" charset="0"/>
              </a:rPr>
              <a:t>00 Puesto de Base</a:t>
            </a:r>
          </a:p>
          <a:p>
            <a:pPr>
              <a:spcBef>
                <a:spcPct val="0"/>
              </a:spcBef>
              <a:buFontTx/>
              <a:buNone/>
            </a:pPr>
            <a:r>
              <a:rPr lang="es-ES_tradnl" altLang="es-MX" sz="700" dirty="0">
                <a:latin typeface="Literata" pitchFamily="2" charset="0"/>
                <a:cs typeface="Arial" panose="020B0604020202020204" pitchFamily="34" charset="0"/>
              </a:rPr>
              <a:t>00 Puesto de Seguridad</a:t>
            </a:r>
          </a:p>
          <a:p>
            <a:pPr>
              <a:spcBef>
                <a:spcPct val="0"/>
              </a:spcBef>
              <a:buFontTx/>
              <a:buNone/>
            </a:pPr>
            <a:r>
              <a:rPr lang="es-ES_tradnl" altLang="es-MX" sz="700" dirty="0">
                <a:latin typeface="Literata" pitchFamily="2" charset="0"/>
                <a:cs typeface="Arial" panose="020B0604020202020204" pitchFamily="34" charset="0"/>
              </a:rPr>
              <a:t>00 Contrato por Tiempo Determinado</a:t>
            </a:r>
          </a:p>
          <a:p>
            <a:pPr>
              <a:spcBef>
                <a:spcPct val="0"/>
              </a:spcBef>
              <a:buFontTx/>
              <a:buNone/>
            </a:pPr>
            <a:r>
              <a:rPr lang="es-ES_tradnl" altLang="es-MX" sz="700" b="1" i="1" dirty="0">
                <a:latin typeface="Literata" pitchFamily="2" charset="0"/>
                <a:cs typeface="Arial" panose="020B0604020202020204" pitchFamily="34" charset="0"/>
              </a:rPr>
              <a:t>Total: 00</a:t>
            </a:r>
            <a:endParaRPr lang="es-ES_tradnl" altLang="es-MX" sz="700" b="1" dirty="0">
              <a:solidFill>
                <a:srgbClr val="006600"/>
              </a:solidFill>
              <a:latin typeface="Literata" pitchFamily="2" charset="0"/>
              <a:cs typeface="Arial" panose="020B0604020202020204" pitchFamily="34" charset="0"/>
            </a:endParaRPr>
          </a:p>
        </p:txBody>
      </p:sp>
      <p:sp>
        <p:nvSpPr>
          <p:cNvPr id="134" name="Line 124">
            <a:extLst>
              <a:ext uri="{FF2B5EF4-FFF2-40B4-BE49-F238E27FC236}">
                <a16:creationId xmlns:a16="http://schemas.microsoft.com/office/drawing/2014/main" id="{F281B445-BF93-68EA-568F-82259E0497B5}"/>
              </a:ext>
            </a:extLst>
          </p:cNvPr>
          <p:cNvSpPr>
            <a:spLocks noChangeShapeType="1"/>
          </p:cNvSpPr>
          <p:nvPr/>
        </p:nvSpPr>
        <p:spPr bwMode="auto">
          <a:xfrm>
            <a:off x="3370263" y="8188325"/>
            <a:ext cx="671512" cy="0"/>
          </a:xfrm>
          <a:prstGeom prst="line">
            <a:avLst/>
          </a:prstGeom>
          <a:noFill/>
          <a:ln w="12700">
            <a:solidFill>
              <a:srgbClr val="0066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35" name="Line 125">
            <a:extLst>
              <a:ext uri="{FF2B5EF4-FFF2-40B4-BE49-F238E27FC236}">
                <a16:creationId xmlns:a16="http://schemas.microsoft.com/office/drawing/2014/main" id="{D7800246-331B-3515-CBE6-CA3182D60039}"/>
              </a:ext>
            </a:extLst>
          </p:cNvPr>
          <p:cNvSpPr>
            <a:spLocks noChangeShapeType="1"/>
          </p:cNvSpPr>
          <p:nvPr/>
        </p:nvSpPr>
        <p:spPr bwMode="auto">
          <a:xfrm>
            <a:off x="3370263" y="8296275"/>
            <a:ext cx="665162"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36" name="Line 131">
            <a:extLst>
              <a:ext uri="{FF2B5EF4-FFF2-40B4-BE49-F238E27FC236}">
                <a16:creationId xmlns:a16="http://schemas.microsoft.com/office/drawing/2014/main" id="{50D47861-2A70-5838-BA70-B91AE3FC1115}"/>
              </a:ext>
            </a:extLst>
          </p:cNvPr>
          <p:cNvSpPr>
            <a:spLocks noChangeShapeType="1"/>
          </p:cNvSpPr>
          <p:nvPr/>
        </p:nvSpPr>
        <p:spPr bwMode="auto">
          <a:xfrm>
            <a:off x="3370263" y="8404225"/>
            <a:ext cx="671512" cy="0"/>
          </a:xfrm>
          <a:prstGeom prst="line">
            <a:avLst/>
          </a:prstGeom>
          <a:noFill/>
          <a:ln w="12700">
            <a:solidFill>
              <a:schemeClr val="bg1">
                <a:lumMod val="50000"/>
              </a:schemeClr>
            </a:solidFill>
            <a:prstDash val="dashDot"/>
            <a:round/>
            <a:headEnd/>
            <a:tailEnd/>
          </a:ln>
          <a:effectLst/>
        </p:spPr>
        <p:txBody>
          <a:bodyPr wrap="none" anchor="ctr"/>
          <a:lstStyle/>
          <a:p>
            <a:pPr>
              <a:defRPr/>
            </a:pPr>
            <a:endParaRPr lang="es-MX"/>
          </a:p>
        </p:txBody>
      </p:sp>
      <p:sp>
        <p:nvSpPr>
          <p:cNvPr id="137" name="Line 131">
            <a:extLst>
              <a:ext uri="{FF2B5EF4-FFF2-40B4-BE49-F238E27FC236}">
                <a16:creationId xmlns:a16="http://schemas.microsoft.com/office/drawing/2014/main" id="{11F1ABB5-740A-2D73-D012-3D5923C8BCC3}"/>
              </a:ext>
            </a:extLst>
          </p:cNvPr>
          <p:cNvSpPr>
            <a:spLocks noChangeShapeType="1"/>
          </p:cNvSpPr>
          <p:nvPr/>
        </p:nvSpPr>
        <p:spPr bwMode="auto">
          <a:xfrm>
            <a:off x="3370263" y="8505825"/>
            <a:ext cx="671512" cy="0"/>
          </a:xfrm>
          <a:prstGeom prst="line">
            <a:avLst/>
          </a:prstGeom>
          <a:noFill/>
          <a:ln w="12700">
            <a:solidFill>
              <a:srgbClr val="663300"/>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363428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id="{53D354B1-DCAC-C4C6-C84A-F94F5ED2F849}"/>
              </a:ext>
            </a:extLst>
          </p:cNvPr>
          <p:cNvSpPr>
            <a:spLocks noChangeArrowheads="1"/>
          </p:cNvSpPr>
          <p:nvPr/>
        </p:nvSpPr>
        <p:spPr bwMode="auto">
          <a:xfrm>
            <a:off x="1496206" y="819783"/>
            <a:ext cx="5181600" cy="722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dirty="0">
                <a:latin typeface="Arial" panose="020B0604020202020204" pitchFamily="34" charset="0"/>
                <a:cs typeface="Arial" panose="020B0604020202020204" pitchFamily="34" charset="0"/>
              </a:rPr>
              <a:t>DIRECCIÓN MÉDICA</a:t>
            </a:r>
            <a:r>
              <a:rPr lang="es-ES_tradnl" altLang="es-MX" sz="1200" dirty="0">
                <a:latin typeface="Arial" panose="020B0604020202020204" pitchFamily="34" charset="0"/>
                <a:cs typeface="Arial" panose="020B0604020202020204" pitchFamily="34" charset="0"/>
              </a:rPr>
              <a:t>  </a:t>
            </a:r>
          </a:p>
          <a:p>
            <a:pPr algn="just">
              <a:spcBef>
                <a:spcPct val="0"/>
              </a:spcBef>
              <a:buFontTx/>
              <a:buNone/>
            </a:pPr>
            <a:endParaRPr lang="es-ES_tradnl" altLang="es-MX" sz="1200" b="1" i="1" dirty="0">
              <a:latin typeface="Literata" pitchFamily="2" charset="0"/>
            </a:endParaRPr>
          </a:p>
          <a:p>
            <a:pPr algn="just">
              <a:spcBef>
                <a:spcPct val="0"/>
              </a:spcBef>
              <a:buFontTx/>
              <a:buNone/>
            </a:pPr>
            <a:r>
              <a:rPr lang="es-ES_tradnl" altLang="es-MX" sz="1200" b="1" i="1" dirty="0">
                <a:latin typeface="Literata" pitchFamily="2" charset="0"/>
              </a:rPr>
              <a:t>OBJETIVO</a:t>
            </a:r>
          </a:p>
          <a:p>
            <a:pPr algn="just">
              <a:spcBef>
                <a:spcPct val="0"/>
              </a:spcBef>
              <a:buNone/>
            </a:pPr>
            <a:r>
              <a:rPr lang="es-ES" sz="1200" dirty="0">
                <a:latin typeface="Arial" charset="0"/>
              </a:rPr>
              <a:t>Lograr, a través del ejercicio de la autoridad de la dirección médica, que la atención a los pacientes sea la más efectiva y satisfactoria, procurando otorgar dicha atención de la manera más humana posible; así mismo mejorar las condiciones cognoscitivas y aplicativas del personal que atiende a la población.</a:t>
            </a:r>
          </a:p>
          <a:p>
            <a:pPr algn="just">
              <a:spcBef>
                <a:spcPct val="0"/>
              </a:spcBef>
              <a:buFontTx/>
              <a:buNone/>
            </a:pPr>
            <a:endParaRPr lang="es-ES_tradnl" altLang="es-MX" sz="1200" b="1" i="1" dirty="0">
              <a:latin typeface="Literata" pitchFamily="2" charset="0"/>
            </a:endParaRPr>
          </a:p>
          <a:p>
            <a:pPr algn="just">
              <a:spcBef>
                <a:spcPct val="0"/>
              </a:spcBef>
              <a:buFontTx/>
              <a:buNone/>
            </a:pPr>
            <a:r>
              <a:rPr lang="es-ES_tradnl" altLang="es-MX" sz="1200" b="1" i="1" dirty="0">
                <a:latin typeface="Literata" pitchFamily="2" charset="0"/>
              </a:rPr>
              <a:t>FUNCIONES</a:t>
            </a:r>
          </a:p>
          <a:p>
            <a:pPr algn="just">
              <a:spcBef>
                <a:spcPct val="0"/>
              </a:spcBef>
              <a:buFontTx/>
              <a:buNone/>
            </a:pPr>
            <a:endParaRPr lang="es-ES_tradnl" altLang="es-MX" sz="1200" b="1" i="1" dirty="0">
              <a:latin typeface="Literata" pitchFamily="2" charset="0"/>
            </a:endParaRPr>
          </a:p>
          <a:p>
            <a:pPr marL="88900" indent="-88900" algn="just">
              <a:buFont typeface="Wingdings" pitchFamily="2" charset="2"/>
              <a:buChar char="§"/>
            </a:pPr>
            <a:r>
              <a:rPr lang="es-ES" sz="1200" dirty="0">
                <a:latin typeface="Arial" charset="0"/>
              </a:rPr>
              <a:t>Vigilar el mantenimiento de la disciplina, trabajo y eficiencia del personal                      médico y paramédico, del que es jefe inmediato, así como del correcto funcionamiento de las áreas de servicio que se  encuentran bajo su jurisdicción.</a:t>
            </a:r>
          </a:p>
          <a:p>
            <a:pPr marL="88900" indent="-88900" algn="just">
              <a:buFont typeface="Wingdings" pitchFamily="2" charset="2"/>
              <a:buChar char="§"/>
            </a:pPr>
            <a:endParaRPr lang="es-ES" sz="1200" dirty="0">
              <a:latin typeface="Arial" charset="0"/>
            </a:endParaRPr>
          </a:p>
          <a:p>
            <a:pPr marL="88900" indent="-88900" algn="just">
              <a:buFont typeface="Wingdings" pitchFamily="2" charset="2"/>
              <a:buChar char="§"/>
            </a:pPr>
            <a:r>
              <a:rPr lang="es-MX" sz="1200" dirty="0">
                <a:latin typeface="Arial" charset="0"/>
              </a:rPr>
              <a:t>Observar y hacer observar las líneas de autoridad organizacional establecidas y autorizadas en los Manuales de Organización y Procedimientos de todas las áreas Médicas.</a:t>
            </a:r>
          </a:p>
          <a:p>
            <a:pPr marL="88900" indent="-88900" algn="just">
              <a:buFont typeface="Wingdings" pitchFamily="2" charset="2"/>
              <a:buChar char="§"/>
            </a:pPr>
            <a:endParaRPr lang="es-MX" sz="1200" dirty="0">
              <a:latin typeface="Arial" charset="0"/>
            </a:endParaRPr>
          </a:p>
          <a:p>
            <a:pPr marL="88900" indent="-88900" algn="just">
              <a:buFont typeface="Wingdings" pitchFamily="2" charset="2"/>
              <a:buChar char="§"/>
            </a:pPr>
            <a:r>
              <a:rPr lang="es-ES" sz="1200" dirty="0">
                <a:latin typeface="Arial" charset="0"/>
              </a:rPr>
              <a:t>Supervisar todas las áreas del Hospital, conjuntamente con la Dirección Administrativa, y bajo la supervisión del Director General.</a:t>
            </a:r>
          </a:p>
          <a:p>
            <a:pPr marL="88900" indent="-88900" algn="just">
              <a:buFont typeface="Wingdings" pitchFamily="2" charset="2"/>
              <a:buChar char="§"/>
            </a:pPr>
            <a:endParaRPr lang="es-ES" sz="1200" dirty="0">
              <a:latin typeface="Arial" charset="0"/>
            </a:endParaRPr>
          </a:p>
          <a:p>
            <a:pPr marL="88900" indent="-88900" algn="just">
              <a:buFont typeface="Wingdings" pitchFamily="2" charset="2"/>
              <a:buChar char="§"/>
            </a:pPr>
            <a:r>
              <a:rPr lang="es-MX" sz="1200" dirty="0">
                <a:latin typeface="Arial" charset="0"/>
              </a:rPr>
              <a:t>Supervisar y garantizar el correcto uso y mantenimiento del equipo médico del Hospital, para lo cual se podrá auxiliar de los Jefes de División.</a:t>
            </a:r>
          </a:p>
          <a:p>
            <a:pPr algn="just">
              <a:buNone/>
            </a:pPr>
            <a:endParaRPr lang="es-MX" sz="1200" dirty="0">
              <a:latin typeface="Arial" charset="0"/>
            </a:endParaRPr>
          </a:p>
          <a:p>
            <a:pPr marL="88900" indent="-88900" algn="just">
              <a:buFont typeface="Wingdings" pitchFamily="2" charset="2"/>
              <a:buChar char="§"/>
            </a:pPr>
            <a:r>
              <a:rPr lang="es-MX" sz="1200" dirty="0">
                <a:latin typeface="Arial" charset="0"/>
              </a:rPr>
              <a:t>Vigilar y hacer observar la ética profesional de los médicos que ejercen su profesión en el Hospital.</a:t>
            </a:r>
          </a:p>
          <a:p>
            <a:pPr marL="88900" indent="-88900" algn="just">
              <a:buFont typeface="Wingdings" pitchFamily="2" charset="2"/>
              <a:buChar char="§"/>
            </a:pPr>
            <a:endParaRPr lang="es-MX" sz="1200" dirty="0">
              <a:latin typeface="Arial" charset="0"/>
            </a:endParaRPr>
          </a:p>
          <a:p>
            <a:pPr marL="88900" indent="-88900" algn="just">
              <a:buFont typeface="Wingdings" pitchFamily="2" charset="2"/>
              <a:buChar char="§"/>
            </a:pPr>
            <a:r>
              <a:rPr lang="es-MX" sz="1200" dirty="0">
                <a:latin typeface="Arial" charset="0"/>
              </a:rPr>
              <a:t>Observar y hacer observar la calidad de servicios médicos a su cargo.</a:t>
            </a:r>
          </a:p>
          <a:p>
            <a:pPr marL="88900" indent="-88900" algn="just">
              <a:buFont typeface="Wingdings" pitchFamily="2" charset="2"/>
              <a:buChar char="§"/>
            </a:pPr>
            <a:endParaRPr lang="es-MX" sz="1200" dirty="0">
              <a:latin typeface="Arial" charset="0"/>
            </a:endParaRPr>
          </a:p>
          <a:p>
            <a:pPr marL="88900" indent="-88900" algn="just">
              <a:buFont typeface="Wingdings" pitchFamily="2" charset="2"/>
              <a:buChar char="§"/>
            </a:pPr>
            <a:r>
              <a:rPr lang="es-ES" sz="1200" dirty="0">
                <a:latin typeface="Arial" charset="0"/>
              </a:rPr>
              <a:t>Elaborar los procedimientos de evaluación de desempeño y productividad del personal médico y paramédico.</a:t>
            </a:r>
          </a:p>
          <a:p>
            <a:pPr algn="just">
              <a:spcBef>
                <a:spcPct val="0"/>
              </a:spcBef>
              <a:buFontTx/>
              <a:buNone/>
            </a:pPr>
            <a:endParaRPr lang="es-ES_tradnl" altLang="es-MX" sz="1200" b="1" i="1" dirty="0">
              <a:latin typeface="Literata" pitchFamily="2" charset="0"/>
            </a:endParaRPr>
          </a:p>
          <a:p>
            <a:pPr algn="just">
              <a:spcBef>
                <a:spcPct val="0"/>
              </a:spcBef>
              <a:buFontTx/>
              <a:buNone/>
            </a:pPr>
            <a:endParaRPr lang="es-ES_tradnl" altLang="es-MX" sz="1200" b="1" i="1" dirty="0">
              <a:latin typeface="Literata" pitchFamily="2" charset="0"/>
            </a:endParaRPr>
          </a:p>
        </p:txBody>
      </p:sp>
      <p:grpSp>
        <p:nvGrpSpPr>
          <p:cNvPr id="14342" name="Group 53">
            <a:extLst>
              <a:ext uri="{FF2B5EF4-FFF2-40B4-BE49-F238E27FC236}">
                <a16:creationId xmlns:a16="http://schemas.microsoft.com/office/drawing/2014/main" id="{45AC26E1-9F75-5AE6-7A97-3A46AEC1BCF9}"/>
              </a:ext>
            </a:extLst>
          </p:cNvPr>
          <p:cNvGrpSpPr>
            <a:grpSpLocks/>
          </p:cNvGrpSpPr>
          <p:nvPr/>
        </p:nvGrpSpPr>
        <p:grpSpPr bwMode="auto">
          <a:xfrm>
            <a:off x="1595672" y="8310095"/>
            <a:ext cx="5153025" cy="561975"/>
            <a:chOff x="994" y="5112"/>
            <a:chExt cx="3246" cy="354"/>
          </a:xfrm>
        </p:grpSpPr>
        <p:sp>
          <p:nvSpPr>
            <p:cNvPr id="14343" name="Rectangle 43">
              <a:extLst>
                <a:ext uri="{FF2B5EF4-FFF2-40B4-BE49-F238E27FC236}">
                  <a16:creationId xmlns:a16="http://schemas.microsoft.com/office/drawing/2014/main" id="{B824524F-22C4-D4CF-2A89-2045E73F58A5}"/>
                </a:ext>
              </a:extLst>
            </p:cNvPr>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Martha Giselda Rangel Charqueño</a:t>
              </a:r>
            </a:p>
          </p:txBody>
        </p:sp>
        <p:sp>
          <p:nvSpPr>
            <p:cNvPr id="14344" name="Text Box 44">
              <a:extLst>
                <a:ext uri="{FF2B5EF4-FFF2-40B4-BE49-F238E27FC236}">
                  <a16:creationId xmlns:a16="http://schemas.microsoft.com/office/drawing/2014/main" id="{5F1A80E1-B64F-5101-4497-0AA607C87CA6}"/>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4345" name="Line 46">
              <a:extLst>
                <a:ext uri="{FF2B5EF4-FFF2-40B4-BE49-F238E27FC236}">
                  <a16:creationId xmlns:a16="http://schemas.microsoft.com/office/drawing/2014/main" id="{2491A80E-0A40-C20B-3DBA-ED49C99BD37A}"/>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6" name="Line 47">
              <a:extLst>
                <a:ext uri="{FF2B5EF4-FFF2-40B4-BE49-F238E27FC236}">
                  <a16:creationId xmlns:a16="http://schemas.microsoft.com/office/drawing/2014/main" id="{23073505-6B2C-7E94-8B50-A0A27589C190}"/>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7" name="Text Box 50">
              <a:extLst>
                <a:ext uri="{FF2B5EF4-FFF2-40B4-BE49-F238E27FC236}">
                  <a16:creationId xmlns:a16="http://schemas.microsoft.com/office/drawing/2014/main" id="{B30631CE-F4CF-3EC4-06DB-9096E82C1F13}"/>
                </a:ext>
              </a:extLst>
            </p:cNvPr>
            <p:cNvSpPr txBox="1">
              <a:spLocks noChangeArrowheads="1"/>
            </p:cNvSpPr>
            <p:nvPr/>
          </p:nvSpPr>
          <p:spPr bwMode="auto">
            <a:xfrm>
              <a:off x="2922" y="5129"/>
              <a:ext cx="998"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 General</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Jorge Aguilar García</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id="{D7706A26-1714-C872-BB61-60512D34FBAE}"/>
              </a:ext>
            </a:extLst>
          </p:cNvPr>
          <p:cNvSpPr>
            <a:spLocks noGrp="1"/>
          </p:cNvSpPr>
          <p:nvPr>
            <p:ph type="sldNum" sz="quarter" idx="12"/>
          </p:nvPr>
        </p:nvSpPr>
        <p:spPr>
          <a:xfrm>
            <a:off x="5249056" y="8840320"/>
            <a:ext cx="1428750" cy="609600"/>
          </a:xfrm>
        </p:spPr>
        <p:txBody>
          <a:bodyPr/>
          <a:lstStyle/>
          <a:p>
            <a:fld id="{553DAB33-0E4E-D144-B3DC-EF2F735BEBDD}" type="slidenum">
              <a:rPr lang="es-ES_tradnl" altLang="es-MX" smtClean="0"/>
              <a:pPr/>
              <a:t>13</a:t>
            </a:fld>
            <a:endParaRPr lang="es-ES_tradnl" altLang="es-MX"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id="{53D354B1-DCAC-C4C6-C84A-F94F5ED2F849}"/>
              </a:ext>
            </a:extLst>
          </p:cNvPr>
          <p:cNvSpPr>
            <a:spLocks noChangeArrowheads="1"/>
          </p:cNvSpPr>
          <p:nvPr/>
        </p:nvSpPr>
        <p:spPr bwMode="auto">
          <a:xfrm>
            <a:off x="1366838" y="512393"/>
            <a:ext cx="5181600" cy="842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dirty="0">
                <a:latin typeface="Arial" panose="020B0604020202020204" pitchFamily="34" charset="0"/>
                <a:cs typeface="Arial" panose="020B0604020202020204" pitchFamily="34" charset="0"/>
              </a:rPr>
              <a:t>Continua:</a:t>
            </a:r>
          </a:p>
          <a:p>
            <a:pPr algn="just">
              <a:spcBef>
                <a:spcPct val="0"/>
              </a:spcBef>
              <a:buFontTx/>
              <a:buNone/>
            </a:pPr>
            <a:endParaRPr lang="es-ES_tradnl" altLang="es-MX" sz="1200" b="1" i="1" dirty="0">
              <a:latin typeface="Literata" pitchFamily="2" charset="0"/>
            </a:endParaRPr>
          </a:p>
          <a:p>
            <a:pPr marL="88900" indent="-88900" algn="just">
              <a:buFont typeface="Wingdings" pitchFamily="2" charset="2"/>
              <a:buChar char="§"/>
            </a:pPr>
            <a:r>
              <a:rPr lang="es-MX" sz="1200" dirty="0">
                <a:latin typeface="Arial" charset="0"/>
              </a:rPr>
              <a:t>Observar y hacer observar las políticas de adquisiciones del Hospital mencionadas en este reglamento.</a:t>
            </a:r>
          </a:p>
          <a:p>
            <a:pPr marL="88900" indent="-88900" algn="just">
              <a:buFont typeface="Wingdings" pitchFamily="2" charset="2"/>
              <a:buChar char="§"/>
            </a:pPr>
            <a:endParaRPr lang="es-MX" sz="1200" dirty="0">
              <a:latin typeface="Arial" charset="0"/>
            </a:endParaRPr>
          </a:p>
          <a:p>
            <a:pPr marL="88900" indent="-88900" algn="just">
              <a:buFont typeface="Wingdings" pitchFamily="2" charset="2"/>
              <a:buChar char="§"/>
            </a:pPr>
            <a:r>
              <a:rPr lang="es-MX" sz="1200" dirty="0">
                <a:latin typeface="Arial" charset="0"/>
              </a:rPr>
              <a:t>Elaborar y en su caso actualizar el Reglamento Médico del Hospital y los flujogramas de procedimientos médicos, los cuales serán sancionados por el Director General y el Titular de los Servicios de Salud.</a:t>
            </a:r>
          </a:p>
          <a:p>
            <a:pPr marL="88900" indent="-88900" algn="just">
              <a:buFont typeface="Wingdings" pitchFamily="2" charset="2"/>
              <a:buChar char="§"/>
            </a:pPr>
            <a:endParaRPr lang="es-MX" sz="1200" dirty="0">
              <a:latin typeface="Arial" charset="0"/>
            </a:endParaRPr>
          </a:p>
          <a:p>
            <a:pPr marL="88900" indent="-88900" algn="just">
              <a:buFont typeface="Wingdings" pitchFamily="2" charset="2"/>
              <a:buChar char="§"/>
            </a:pPr>
            <a:r>
              <a:rPr lang="es-MX" sz="1200" dirty="0">
                <a:latin typeface="Arial" charset="0"/>
              </a:rPr>
              <a:t>Tener bajo su responsabilidad directa a los Jefes de División Médica conformados por: División de Anestesiología, División de Cirugía General, División de Consulta Externa, División de Enfermería, División de Ginecología y Obstetricia, Divisón de Medicina Interna, División de Pediatría, División Paraclínica y División Paramédica, Divisón de Urgencias.</a:t>
            </a:r>
          </a:p>
          <a:p>
            <a:pPr marL="88900" indent="-88900" algn="just">
              <a:buFont typeface="Wingdings" pitchFamily="2" charset="2"/>
              <a:buChar char="§"/>
            </a:pPr>
            <a:endParaRPr lang="es-MX" sz="1200" dirty="0">
              <a:latin typeface="Arial" charset="0"/>
            </a:endParaRPr>
          </a:p>
          <a:p>
            <a:pPr marL="88900" indent="-88900" algn="just">
              <a:buFont typeface="Wingdings" pitchFamily="2" charset="2"/>
              <a:buChar char="§"/>
            </a:pPr>
            <a:r>
              <a:rPr lang="es-ES" sz="1200" dirty="0">
                <a:latin typeface="Arial" charset="0"/>
              </a:rPr>
              <a:t>Supervisar el trabajo de los Jefes de División , Departamento y Servicios Médicos, observando y haciendo observar este Reglamento, el Reglamento Médico, Normas Oficiales Mexicanas aplicables a la atención médica hospitalaria y Leyes referentes a los Servicios de Salud.</a:t>
            </a:r>
          </a:p>
          <a:p>
            <a:pPr marL="88900" indent="-88900" algn="just">
              <a:buFont typeface="Wingdings" pitchFamily="2" charset="2"/>
              <a:buChar char="§"/>
            </a:pPr>
            <a:endParaRPr lang="es-ES" sz="1200" dirty="0">
              <a:latin typeface="Arial" charset="0"/>
            </a:endParaRPr>
          </a:p>
          <a:p>
            <a:pPr marL="88900" indent="-88900" algn="just">
              <a:buFont typeface="Wingdings" pitchFamily="2" charset="2"/>
              <a:buChar char="§"/>
            </a:pPr>
            <a:r>
              <a:rPr lang="es-ES" sz="1200" dirty="0">
                <a:latin typeface="Arial" charset="0"/>
              </a:rPr>
              <a:t>Supervisar el funcionamiento de las Divisiones Médicas, así como de los                      Departamentos y Servicios a su cargo, con base a los flujogramas de  los Manuales de Procedimientos autorizados para la óptima operación del Hospital.</a:t>
            </a:r>
          </a:p>
          <a:p>
            <a:pPr marL="88900" indent="-88900" algn="just">
              <a:buFont typeface="Wingdings" pitchFamily="2" charset="2"/>
              <a:buChar char="§"/>
            </a:pPr>
            <a:endParaRPr lang="es-ES" sz="1200" dirty="0">
              <a:latin typeface="Arial" charset="0"/>
            </a:endParaRPr>
          </a:p>
          <a:p>
            <a:pPr marL="88900" indent="-88900" algn="just">
              <a:buFont typeface="Wingdings" pitchFamily="2" charset="2"/>
              <a:buChar char="§"/>
            </a:pPr>
            <a:r>
              <a:rPr lang="es-ES" sz="1200" dirty="0">
                <a:latin typeface="Arial" charset="0"/>
              </a:rPr>
              <a:t>Desempeñar las comisiones de carácter técnico que le asigne el Director General.</a:t>
            </a:r>
          </a:p>
          <a:p>
            <a:pPr marL="88900" indent="-88900" algn="just">
              <a:buFont typeface="Wingdings" pitchFamily="2" charset="2"/>
              <a:buChar char="§"/>
            </a:pPr>
            <a:endParaRPr lang="es-ES" sz="1200" dirty="0">
              <a:latin typeface="Arial" charset="0"/>
            </a:endParaRPr>
          </a:p>
          <a:p>
            <a:pPr marL="88900" indent="-88900" algn="just">
              <a:buFont typeface="Wingdings" pitchFamily="2" charset="2"/>
              <a:buChar char="§"/>
            </a:pPr>
            <a:r>
              <a:rPr lang="es-ES" sz="1200" dirty="0">
                <a:latin typeface="Arial" charset="0"/>
              </a:rPr>
              <a:t>Celebrar los acuerdos necesarios con el Director General, con la periodicidad que él determine.</a:t>
            </a:r>
          </a:p>
          <a:p>
            <a:pPr marL="88900" indent="-88900" algn="just">
              <a:buFont typeface="Wingdings" pitchFamily="2" charset="2"/>
              <a:buChar char="§"/>
            </a:pPr>
            <a:endParaRPr lang="es-ES" sz="1200" dirty="0">
              <a:latin typeface="Arial" charset="0"/>
            </a:endParaRPr>
          </a:p>
          <a:p>
            <a:pPr marL="88900" indent="-88900" algn="just">
              <a:buFont typeface="Wingdings" pitchFamily="2" charset="2"/>
              <a:buChar char="§"/>
            </a:pPr>
            <a:r>
              <a:rPr lang="es-ES" sz="1200" dirty="0">
                <a:latin typeface="Arial" charset="0"/>
              </a:rPr>
              <a:t>Informar al Director General de las faltas o deficiencias del personal que interfieran con el buen desempeño de sus labores y que ameriten de su intervención.</a:t>
            </a:r>
          </a:p>
          <a:p>
            <a:pPr marL="88900" indent="-88900" algn="just">
              <a:buFont typeface="Wingdings" pitchFamily="2" charset="2"/>
              <a:buChar char="§"/>
            </a:pPr>
            <a:endParaRPr lang="es-ES" sz="900" dirty="0">
              <a:latin typeface="Arial" charset="0"/>
            </a:endParaRPr>
          </a:p>
          <a:p>
            <a:pPr marL="88900" indent="-88900" algn="just">
              <a:buFont typeface="Wingdings" pitchFamily="2" charset="2"/>
              <a:buChar char="§"/>
            </a:pPr>
            <a:r>
              <a:rPr lang="es-ES" sz="1200" dirty="0">
                <a:latin typeface="Arial" charset="0"/>
              </a:rPr>
              <a:t>Suplir las funciones del Director General en las ausencias de éste. El Director Médico es la persona que tendrá a su cargo la responsabilidad médica del Hospital.</a:t>
            </a:r>
          </a:p>
          <a:p>
            <a:pPr algn="just">
              <a:spcBef>
                <a:spcPct val="0"/>
              </a:spcBef>
              <a:buFontTx/>
              <a:buNone/>
            </a:pPr>
            <a:endParaRPr lang="es-ES_tradnl" altLang="es-MX" sz="1200" b="1" i="1" dirty="0">
              <a:latin typeface="Literata" pitchFamily="2" charset="0"/>
            </a:endParaRPr>
          </a:p>
          <a:p>
            <a:pPr algn="just">
              <a:spcBef>
                <a:spcPct val="0"/>
              </a:spcBef>
              <a:buFontTx/>
              <a:buNone/>
            </a:pPr>
            <a:endParaRPr lang="es-ES_tradnl" altLang="es-MX" sz="1200" b="1" i="1" dirty="0">
              <a:latin typeface="Literata" pitchFamily="2" charset="0"/>
            </a:endParaRPr>
          </a:p>
        </p:txBody>
      </p:sp>
      <p:grpSp>
        <p:nvGrpSpPr>
          <p:cNvPr id="14342" name="Group 53">
            <a:extLst>
              <a:ext uri="{FF2B5EF4-FFF2-40B4-BE49-F238E27FC236}">
                <a16:creationId xmlns:a16="http://schemas.microsoft.com/office/drawing/2014/main" id="{45AC26E1-9F75-5AE6-7A97-3A46AEC1BCF9}"/>
              </a:ext>
            </a:extLst>
          </p:cNvPr>
          <p:cNvGrpSpPr>
            <a:grpSpLocks/>
          </p:cNvGrpSpPr>
          <p:nvPr/>
        </p:nvGrpSpPr>
        <p:grpSpPr bwMode="auto">
          <a:xfrm>
            <a:off x="1550194" y="8418342"/>
            <a:ext cx="5153025" cy="561975"/>
            <a:chOff x="994" y="5112"/>
            <a:chExt cx="3246" cy="354"/>
          </a:xfrm>
        </p:grpSpPr>
        <p:sp>
          <p:nvSpPr>
            <p:cNvPr id="14343" name="Rectangle 43">
              <a:extLst>
                <a:ext uri="{FF2B5EF4-FFF2-40B4-BE49-F238E27FC236}">
                  <a16:creationId xmlns:a16="http://schemas.microsoft.com/office/drawing/2014/main" id="{B824524F-22C4-D4CF-2A89-2045E73F58A5}"/>
                </a:ext>
              </a:extLst>
            </p:cNvPr>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Martha Giselda Rangel Charqueño</a:t>
              </a:r>
            </a:p>
          </p:txBody>
        </p:sp>
        <p:sp>
          <p:nvSpPr>
            <p:cNvPr id="14344" name="Text Box 44">
              <a:extLst>
                <a:ext uri="{FF2B5EF4-FFF2-40B4-BE49-F238E27FC236}">
                  <a16:creationId xmlns:a16="http://schemas.microsoft.com/office/drawing/2014/main" id="{5F1A80E1-B64F-5101-4497-0AA607C87CA6}"/>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4345" name="Line 46">
              <a:extLst>
                <a:ext uri="{FF2B5EF4-FFF2-40B4-BE49-F238E27FC236}">
                  <a16:creationId xmlns:a16="http://schemas.microsoft.com/office/drawing/2014/main" id="{2491A80E-0A40-C20B-3DBA-ED49C99BD37A}"/>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6" name="Line 47">
              <a:extLst>
                <a:ext uri="{FF2B5EF4-FFF2-40B4-BE49-F238E27FC236}">
                  <a16:creationId xmlns:a16="http://schemas.microsoft.com/office/drawing/2014/main" id="{23073505-6B2C-7E94-8B50-A0A27589C190}"/>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7" name="Text Box 50">
              <a:extLst>
                <a:ext uri="{FF2B5EF4-FFF2-40B4-BE49-F238E27FC236}">
                  <a16:creationId xmlns:a16="http://schemas.microsoft.com/office/drawing/2014/main" id="{B30631CE-F4CF-3EC4-06DB-9096E82C1F13}"/>
                </a:ext>
              </a:extLst>
            </p:cNvPr>
            <p:cNvSpPr txBox="1">
              <a:spLocks noChangeArrowheads="1"/>
            </p:cNvSpPr>
            <p:nvPr/>
          </p:nvSpPr>
          <p:spPr bwMode="auto">
            <a:xfrm>
              <a:off x="2922" y="5129"/>
              <a:ext cx="998"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 General</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Jorge Aguilar García</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id="{6B13A0A2-72D0-419A-7E35-CCE92C81AC88}"/>
              </a:ext>
            </a:extLst>
          </p:cNvPr>
          <p:cNvSpPr>
            <a:spLocks noGrp="1"/>
          </p:cNvSpPr>
          <p:nvPr>
            <p:ph type="sldNum" sz="quarter" idx="12"/>
          </p:nvPr>
        </p:nvSpPr>
        <p:spPr>
          <a:xfrm>
            <a:off x="5248654" y="8916818"/>
            <a:ext cx="1428750" cy="609600"/>
          </a:xfrm>
        </p:spPr>
        <p:txBody>
          <a:bodyPr/>
          <a:lstStyle/>
          <a:p>
            <a:fld id="{553DAB33-0E4E-D144-B3DC-EF2F735BEBDD}" type="slidenum">
              <a:rPr lang="es-ES_tradnl" altLang="es-MX" smtClean="0"/>
              <a:pPr/>
              <a:t>14</a:t>
            </a:fld>
            <a:endParaRPr lang="es-ES_tradnl" altLang="es-MX" dirty="0"/>
          </a:p>
        </p:txBody>
      </p:sp>
    </p:spTree>
    <p:extLst>
      <p:ext uri="{BB962C8B-B14F-4D97-AF65-F5344CB8AC3E}">
        <p14:creationId xmlns:p14="http://schemas.microsoft.com/office/powerpoint/2010/main" val="3673982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id="{53D354B1-DCAC-C4C6-C84A-F94F5ED2F849}"/>
              </a:ext>
            </a:extLst>
          </p:cNvPr>
          <p:cNvSpPr>
            <a:spLocks noChangeArrowheads="1"/>
          </p:cNvSpPr>
          <p:nvPr/>
        </p:nvSpPr>
        <p:spPr bwMode="auto">
          <a:xfrm>
            <a:off x="1366838" y="512393"/>
            <a:ext cx="5181600"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dirty="0">
                <a:latin typeface="Arial" panose="020B0604020202020204" pitchFamily="34" charset="0"/>
                <a:cs typeface="Arial" panose="020B0604020202020204" pitchFamily="34" charset="0"/>
              </a:rPr>
              <a:t>Continua:</a:t>
            </a:r>
          </a:p>
          <a:p>
            <a:pPr algn="just">
              <a:spcBef>
                <a:spcPct val="0"/>
              </a:spcBef>
              <a:buFontTx/>
              <a:buNone/>
            </a:pPr>
            <a:endParaRPr lang="es-ES_tradnl" altLang="es-MX" sz="1200" b="1" i="1" dirty="0">
              <a:latin typeface="Literata" pitchFamily="2" charset="0"/>
            </a:endParaRPr>
          </a:p>
          <a:p>
            <a:pPr marL="95250" indent="-95250" algn="just">
              <a:buFont typeface="Wingdings" pitchFamily="2" charset="2"/>
              <a:buChar char="§"/>
            </a:pPr>
            <a:r>
              <a:rPr lang="es-MX" sz="1200" dirty="0">
                <a:latin typeface="Arial" charset="0"/>
              </a:rPr>
              <a:t>Supervisar conjuntamente con el Subdirector de Enseñanza e Investigación los programas de educación continua y sus actualizaciones que propongan los Jefes de las Divisiones Médicas.</a:t>
            </a:r>
          </a:p>
          <a:p>
            <a:pPr marL="95250" indent="-95250" algn="just">
              <a:buFont typeface="Wingdings" pitchFamily="2" charset="2"/>
              <a:buChar char="§"/>
            </a:pPr>
            <a:endParaRPr lang="es-MX" sz="1200" dirty="0">
              <a:latin typeface="Arial" charset="0"/>
            </a:endParaRPr>
          </a:p>
          <a:p>
            <a:pPr marL="95250" indent="-95250" algn="just">
              <a:buFont typeface="Wingdings" pitchFamily="2" charset="2"/>
              <a:buChar char="§"/>
            </a:pPr>
            <a:r>
              <a:rPr lang="es-MX" sz="1200" dirty="0">
                <a:latin typeface="Arial" charset="0"/>
              </a:rPr>
              <a:t>Estas funciones son enunciativas más no limitativas.</a:t>
            </a:r>
            <a:endParaRPr lang="es-ES" sz="1200" dirty="0">
              <a:latin typeface="Arial" charset="0"/>
            </a:endParaRPr>
          </a:p>
          <a:p>
            <a:pPr algn="just">
              <a:spcBef>
                <a:spcPct val="0"/>
              </a:spcBef>
              <a:buFontTx/>
              <a:buNone/>
            </a:pPr>
            <a:endParaRPr lang="es-ES_tradnl" altLang="es-MX" sz="1200" b="1" i="1" dirty="0">
              <a:latin typeface="Literata" pitchFamily="2" charset="0"/>
            </a:endParaRPr>
          </a:p>
          <a:p>
            <a:pPr algn="just">
              <a:spcBef>
                <a:spcPct val="0"/>
              </a:spcBef>
              <a:buFontTx/>
              <a:buNone/>
            </a:pPr>
            <a:endParaRPr lang="es-ES_tradnl" altLang="es-MX" sz="1200" b="1" i="1" dirty="0">
              <a:latin typeface="Literata" pitchFamily="2" charset="0"/>
            </a:endParaRPr>
          </a:p>
        </p:txBody>
      </p:sp>
      <p:grpSp>
        <p:nvGrpSpPr>
          <p:cNvPr id="14342" name="Group 53">
            <a:extLst>
              <a:ext uri="{FF2B5EF4-FFF2-40B4-BE49-F238E27FC236}">
                <a16:creationId xmlns:a16="http://schemas.microsoft.com/office/drawing/2014/main" id="{45AC26E1-9F75-5AE6-7A97-3A46AEC1BCF9}"/>
              </a:ext>
            </a:extLst>
          </p:cNvPr>
          <p:cNvGrpSpPr>
            <a:grpSpLocks/>
          </p:cNvGrpSpPr>
          <p:nvPr/>
        </p:nvGrpSpPr>
        <p:grpSpPr bwMode="auto">
          <a:xfrm>
            <a:off x="1577975" y="8350619"/>
            <a:ext cx="5153025" cy="561975"/>
            <a:chOff x="994" y="5112"/>
            <a:chExt cx="3246" cy="354"/>
          </a:xfrm>
        </p:grpSpPr>
        <p:sp>
          <p:nvSpPr>
            <p:cNvPr id="14343" name="Rectangle 43">
              <a:extLst>
                <a:ext uri="{FF2B5EF4-FFF2-40B4-BE49-F238E27FC236}">
                  <a16:creationId xmlns:a16="http://schemas.microsoft.com/office/drawing/2014/main" id="{B824524F-22C4-D4CF-2A89-2045E73F58A5}"/>
                </a:ext>
              </a:extLst>
            </p:cNvPr>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Martha Giselda Rangel Charqueño</a:t>
              </a:r>
            </a:p>
          </p:txBody>
        </p:sp>
        <p:sp>
          <p:nvSpPr>
            <p:cNvPr id="14344" name="Text Box 44">
              <a:extLst>
                <a:ext uri="{FF2B5EF4-FFF2-40B4-BE49-F238E27FC236}">
                  <a16:creationId xmlns:a16="http://schemas.microsoft.com/office/drawing/2014/main" id="{5F1A80E1-B64F-5101-4497-0AA607C87CA6}"/>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4345" name="Line 46">
              <a:extLst>
                <a:ext uri="{FF2B5EF4-FFF2-40B4-BE49-F238E27FC236}">
                  <a16:creationId xmlns:a16="http://schemas.microsoft.com/office/drawing/2014/main" id="{2491A80E-0A40-C20B-3DBA-ED49C99BD37A}"/>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6" name="Line 47">
              <a:extLst>
                <a:ext uri="{FF2B5EF4-FFF2-40B4-BE49-F238E27FC236}">
                  <a16:creationId xmlns:a16="http://schemas.microsoft.com/office/drawing/2014/main" id="{23073505-6B2C-7E94-8B50-A0A27589C190}"/>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7" name="Text Box 50">
              <a:extLst>
                <a:ext uri="{FF2B5EF4-FFF2-40B4-BE49-F238E27FC236}">
                  <a16:creationId xmlns:a16="http://schemas.microsoft.com/office/drawing/2014/main" id="{B30631CE-F4CF-3EC4-06DB-9096E82C1F13}"/>
                </a:ext>
              </a:extLst>
            </p:cNvPr>
            <p:cNvSpPr txBox="1">
              <a:spLocks noChangeArrowheads="1"/>
            </p:cNvSpPr>
            <p:nvPr/>
          </p:nvSpPr>
          <p:spPr bwMode="auto">
            <a:xfrm>
              <a:off x="2922" y="5129"/>
              <a:ext cx="998"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 General</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Jorge Aguilar García</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id="{E68DDE21-9998-B0D3-1160-A9570A34364F}"/>
              </a:ext>
            </a:extLst>
          </p:cNvPr>
          <p:cNvSpPr>
            <a:spLocks noGrp="1"/>
          </p:cNvSpPr>
          <p:nvPr>
            <p:ph type="sldNum" sz="quarter" idx="12"/>
          </p:nvPr>
        </p:nvSpPr>
        <p:spPr>
          <a:xfrm>
            <a:off x="5119688" y="8912443"/>
            <a:ext cx="1428750" cy="609600"/>
          </a:xfrm>
        </p:spPr>
        <p:txBody>
          <a:bodyPr/>
          <a:lstStyle/>
          <a:p>
            <a:fld id="{553DAB33-0E4E-D144-B3DC-EF2F735BEBDD}" type="slidenum">
              <a:rPr lang="es-ES_tradnl" altLang="es-MX" smtClean="0"/>
              <a:pPr/>
              <a:t>15</a:t>
            </a:fld>
            <a:endParaRPr lang="es-ES_tradnl" altLang="es-MX" dirty="0"/>
          </a:p>
        </p:txBody>
      </p:sp>
    </p:spTree>
    <p:extLst>
      <p:ext uri="{BB962C8B-B14F-4D97-AF65-F5344CB8AC3E}">
        <p14:creationId xmlns:p14="http://schemas.microsoft.com/office/powerpoint/2010/main" val="3386013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id="{53D354B1-DCAC-C4C6-C84A-F94F5ED2F849}"/>
              </a:ext>
            </a:extLst>
          </p:cNvPr>
          <p:cNvSpPr>
            <a:spLocks noChangeArrowheads="1"/>
          </p:cNvSpPr>
          <p:nvPr/>
        </p:nvSpPr>
        <p:spPr bwMode="auto">
          <a:xfrm>
            <a:off x="1511300" y="693738"/>
            <a:ext cx="5181600" cy="7811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dirty="0">
                <a:latin typeface="Arial" panose="020B0604020202020204" pitchFamily="34" charset="0"/>
                <a:cs typeface="Arial" panose="020B0604020202020204" pitchFamily="34" charset="0"/>
              </a:rPr>
              <a:t>SECRETARIA</a:t>
            </a:r>
          </a:p>
          <a:p>
            <a:pPr algn="just">
              <a:buNone/>
            </a:pPr>
            <a:r>
              <a:rPr lang="es-ES" sz="1200" i="1" dirty="0">
                <a:latin typeface="Arial" charset="0"/>
                <a:cs typeface="Times New Roman" pitchFamily="18" charset="0"/>
              </a:rPr>
              <a:t>OBJETIVO</a:t>
            </a:r>
          </a:p>
          <a:p>
            <a:pPr marL="88900" indent="-88900" algn="just"/>
            <a:endParaRPr lang="es-ES" sz="1200" i="1" dirty="0">
              <a:latin typeface="Arial" charset="0"/>
              <a:cs typeface="Times New Roman" pitchFamily="18" charset="0"/>
            </a:endParaRPr>
          </a:p>
          <a:p>
            <a:pPr marL="88900" indent="-88900" algn="just"/>
            <a:r>
              <a:rPr lang="es-ES" sz="1200" dirty="0">
                <a:latin typeface="Arial" charset="0"/>
                <a:cs typeface="Times New Roman" pitchFamily="18" charset="0"/>
              </a:rPr>
              <a:t> </a:t>
            </a:r>
            <a:r>
              <a:rPr lang="es-ES" sz="1200" dirty="0" err="1">
                <a:latin typeface="Arial" charset="0"/>
                <a:cs typeface="Times New Roman" pitchFamily="18" charset="0"/>
              </a:rPr>
              <a:t>Apoy</a:t>
            </a:r>
            <a:r>
              <a:rPr lang="es-MX" sz="1200" dirty="0">
                <a:latin typeface="Arial" charset="0"/>
                <a:cs typeface="Times New Roman" pitchFamily="18" charset="0"/>
              </a:rPr>
              <a:t>ar</a:t>
            </a:r>
            <a:r>
              <a:rPr lang="es-ES" sz="1200" dirty="0">
                <a:latin typeface="Arial" charset="0"/>
                <a:cs typeface="Times New Roman" pitchFamily="18" charset="0"/>
              </a:rPr>
              <a:t> a su jefe inmediato, para el seguimiento a la indicaciones giradas a todas y cada una de las Divisiones Médicas para que la atención de los Pacientes sea la más efectiva y satisfactoria, así como la realización de las funciones administrativas correspondientes al cargo y la atención directa al público para resolver y/o  orientar como corresponda en cada caso individualmente.</a:t>
            </a:r>
            <a:endParaRPr lang="es-ES" sz="1200" i="1" dirty="0">
              <a:latin typeface="Arial" charset="0"/>
              <a:cs typeface="Arial" charset="0"/>
            </a:endParaRPr>
          </a:p>
          <a:p>
            <a:pPr marL="88900" indent="-88900" algn="just"/>
            <a:endParaRPr lang="es-ES" sz="1200" i="1" dirty="0">
              <a:latin typeface="Arial" charset="0"/>
              <a:cs typeface="Arial" charset="0"/>
            </a:endParaRPr>
          </a:p>
          <a:p>
            <a:pPr algn="just">
              <a:buNone/>
            </a:pPr>
            <a:r>
              <a:rPr lang="es-ES" sz="1200" i="1" dirty="0">
                <a:latin typeface="Arial" charset="0"/>
                <a:cs typeface="Arial" charset="0"/>
              </a:rPr>
              <a:t>FUNCIONES</a:t>
            </a:r>
            <a:endParaRPr lang="es-ES" sz="1200" i="1" dirty="0">
              <a:latin typeface="Arial" charset="0"/>
              <a:cs typeface="Times New Roman" pitchFamily="18" charset="0"/>
            </a:endParaRPr>
          </a:p>
          <a:p>
            <a:pPr marL="88900" indent="-88900" algn="just"/>
            <a:endParaRPr lang="es-ES" sz="1200" dirty="0">
              <a:latin typeface="Arial" charset="0"/>
              <a:cs typeface="Times New Roman" pitchFamily="18" charset="0"/>
            </a:endParaRPr>
          </a:p>
          <a:p>
            <a:pPr marL="88900" indent="-88900" algn="just">
              <a:buFont typeface="Wingdings" pitchFamily="2" charset="2"/>
              <a:buChar char="§"/>
            </a:pPr>
            <a:r>
              <a:rPr lang="es-ES" sz="1200" dirty="0">
                <a:latin typeface="Arial" charset="0"/>
                <a:cs typeface="Times New Roman" pitchFamily="18" charset="0"/>
              </a:rPr>
              <a:t>Dar seguimiento a los asuntos delegados por la Dirección General para su atención y solución a la División Médica correspondiente.</a:t>
            </a:r>
          </a:p>
          <a:p>
            <a:pPr marL="88900" indent="-88900" algn="just">
              <a:buFont typeface="Wingdings" pitchFamily="2" charset="2"/>
              <a:buChar char="§"/>
            </a:pPr>
            <a:endParaRPr lang="es-ES" sz="1200" dirty="0">
              <a:latin typeface="Arial" charset="0"/>
              <a:cs typeface="Times New Roman" pitchFamily="18" charset="0"/>
            </a:endParaRPr>
          </a:p>
          <a:p>
            <a:pPr marL="88900" indent="-88900" algn="just">
              <a:buFont typeface="Wingdings" pitchFamily="2" charset="2"/>
              <a:buChar char="§"/>
            </a:pPr>
            <a:r>
              <a:rPr lang="es-ES" sz="1200" dirty="0">
                <a:latin typeface="Arial" charset="0"/>
                <a:cs typeface="Times New Roman" pitchFamily="18" charset="0"/>
              </a:rPr>
              <a:t>Dar seguimiento a todos y cada uno de los asuntos inherentes a la Dirección Médica, a través del trato directo con todos los</a:t>
            </a:r>
            <a:r>
              <a:rPr lang="es-MX" sz="1200" dirty="0">
                <a:latin typeface="Arial" charset="0"/>
                <a:cs typeface="Times New Roman" pitchFamily="18" charset="0"/>
              </a:rPr>
              <a:t> </a:t>
            </a:r>
            <a:r>
              <a:rPr lang="es-ES" sz="1200" dirty="0">
                <a:latin typeface="Arial" charset="0"/>
                <a:cs typeface="Times New Roman" pitchFamily="18" charset="0"/>
              </a:rPr>
              <a:t>Jefes de División Médica.</a:t>
            </a:r>
          </a:p>
          <a:p>
            <a:pPr marL="88900" indent="-88900" algn="just">
              <a:buFont typeface="Wingdings" pitchFamily="2" charset="2"/>
              <a:buChar char="§"/>
            </a:pPr>
            <a:endParaRPr lang="es-ES" sz="1200" dirty="0">
              <a:latin typeface="Arial" charset="0"/>
              <a:cs typeface="Times New Roman" pitchFamily="18" charset="0"/>
            </a:endParaRPr>
          </a:p>
          <a:p>
            <a:pPr marL="88900" indent="-88900" algn="just">
              <a:buFont typeface="Wingdings" pitchFamily="2" charset="2"/>
              <a:buChar char="§"/>
            </a:pPr>
            <a:r>
              <a:rPr lang="es-ES" sz="1200" dirty="0">
                <a:latin typeface="Arial" charset="0"/>
                <a:cs typeface="Times New Roman" pitchFamily="18" charset="0"/>
              </a:rPr>
              <a:t>Atender al Público para resolver y/o orientar como corresponda a cada caso individualmente.</a:t>
            </a:r>
          </a:p>
          <a:p>
            <a:pPr marL="88900" indent="-88900" algn="just">
              <a:buFont typeface="Wingdings" pitchFamily="2" charset="2"/>
              <a:buChar char="§"/>
            </a:pPr>
            <a:endParaRPr lang="es-ES" sz="1200" dirty="0">
              <a:latin typeface="Arial" charset="0"/>
              <a:cs typeface="Times New Roman" pitchFamily="18" charset="0"/>
            </a:endParaRPr>
          </a:p>
          <a:p>
            <a:pPr marL="88900" indent="-88900" algn="just">
              <a:buFont typeface="Wingdings" pitchFamily="2" charset="2"/>
              <a:buChar char="§"/>
            </a:pPr>
            <a:r>
              <a:rPr lang="es-ES" sz="1200" dirty="0">
                <a:latin typeface="Arial" charset="0"/>
                <a:cs typeface="Times New Roman" pitchFamily="18" charset="0"/>
              </a:rPr>
              <a:t>Concertar citas, organizar agenda de la Dirección Médica y coordinarla con la de la Dirección General, cuando corresponda al Director Médico asistir junto con el Director General según lo programado </a:t>
            </a:r>
            <a:r>
              <a:rPr lang="es-ES" sz="1200" dirty="0" err="1">
                <a:latin typeface="Arial" charset="0"/>
                <a:cs typeface="Times New Roman" pitchFamily="18" charset="0"/>
              </a:rPr>
              <a:t>ó</a:t>
            </a:r>
            <a:r>
              <a:rPr lang="es-ES" sz="1200" dirty="0">
                <a:latin typeface="Arial" charset="0"/>
                <a:cs typeface="Times New Roman" pitchFamily="18" charset="0"/>
              </a:rPr>
              <a:t> bien en representación de él.</a:t>
            </a:r>
          </a:p>
          <a:p>
            <a:pPr marL="88900" indent="-88900" algn="just">
              <a:buFont typeface="Wingdings" pitchFamily="2" charset="2"/>
              <a:buChar char="§"/>
            </a:pPr>
            <a:endParaRPr lang="es-ES" sz="1200" dirty="0">
              <a:latin typeface="Arial" charset="0"/>
              <a:cs typeface="Times New Roman" pitchFamily="18" charset="0"/>
            </a:endParaRPr>
          </a:p>
          <a:p>
            <a:pPr marL="88900" indent="-88900" algn="just">
              <a:buFont typeface="Wingdings" pitchFamily="2" charset="2"/>
              <a:buChar char="§"/>
            </a:pPr>
            <a:r>
              <a:rPr lang="es-ES" sz="1200" dirty="0">
                <a:latin typeface="Arial" charset="0"/>
                <a:cs typeface="Times New Roman" pitchFamily="18" charset="0"/>
              </a:rPr>
              <a:t>Tomar dictado y trascripción del mismo cuando se requiera.</a:t>
            </a:r>
          </a:p>
          <a:p>
            <a:pPr marL="88900" indent="-88900" algn="just">
              <a:buFont typeface="Wingdings" pitchFamily="2" charset="2"/>
              <a:buChar char="§"/>
            </a:pPr>
            <a:endParaRPr lang="es-ES" sz="1200" dirty="0">
              <a:latin typeface="Arial" charset="0"/>
              <a:cs typeface="Times New Roman" pitchFamily="18" charset="0"/>
            </a:endParaRPr>
          </a:p>
          <a:p>
            <a:pPr marL="88900" indent="-88900" algn="just">
              <a:buFont typeface="Wingdings" pitchFamily="2" charset="2"/>
              <a:buChar char="§"/>
            </a:pPr>
            <a:r>
              <a:rPr lang="es-ES" sz="1200" dirty="0">
                <a:latin typeface="Arial" charset="0"/>
                <a:cs typeface="Times New Roman" pitchFamily="18" charset="0"/>
              </a:rPr>
              <a:t>Redactar documentos para la atención de los asuntos de la Dirección  Médica, cuando ella misma pueda dar solución al asunto y después  pasarlos a firma.</a:t>
            </a:r>
          </a:p>
          <a:p>
            <a:pPr marL="88900" indent="-88900" algn="just">
              <a:buFont typeface="Wingdings" pitchFamily="2" charset="2"/>
              <a:buChar char="§"/>
            </a:pPr>
            <a:endParaRPr lang="es-ES" sz="1200" dirty="0">
              <a:latin typeface="Arial" charset="0"/>
              <a:cs typeface="Times New Roman" pitchFamily="18" charset="0"/>
            </a:endParaRPr>
          </a:p>
          <a:p>
            <a:pPr marL="88900" indent="-88900" algn="just">
              <a:buFont typeface="Wingdings" pitchFamily="2" charset="2"/>
              <a:buChar char="§"/>
            </a:pPr>
            <a:r>
              <a:rPr lang="es-ES" sz="1200" dirty="0">
                <a:latin typeface="Arial" charset="0"/>
                <a:cs typeface="Times New Roman" pitchFamily="18" charset="0"/>
              </a:rPr>
              <a:t>Contestar línea directa, línea privada y línea interna, para la comunicación y/o orientación cuando corresponda.</a:t>
            </a:r>
          </a:p>
          <a:p>
            <a:pPr algn="just">
              <a:spcBef>
                <a:spcPct val="0"/>
              </a:spcBef>
              <a:buFontTx/>
              <a:buNone/>
            </a:pPr>
            <a:endParaRPr lang="es-ES_tradnl" altLang="es-MX" sz="1200" b="1" i="1" dirty="0">
              <a:latin typeface="Literata" pitchFamily="2" charset="0"/>
            </a:endParaRPr>
          </a:p>
          <a:p>
            <a:pPr algn="just">
              <a:spcBef>
                <a:spcPct val="0"/>
              </a:spcBef>
              <a:buFontTx/>
              <a:buNone/>
            </a:pPr>
            <a:endParaRPr lang="es-ES_tradnl" altLang="es-MX" sz="1200" b="1" i="1" dirty="0">
              <a:latin typeface="Literata" pitchFamily="2" charset="0"/>
            </a:endParaRPr>
          </a:p>
        </p:txBody>
      </p:sp>
      <p:grpSp>
        <p:nvGrpSpPr>
          <p:cNvPr id="12" name="Group 53">
            <a:extLst>
              <a:ext uri="{FF2B5EF4-FFF2-40B4-BE49-F238E27FC236}">
                <a16:creationId xmlns:a16="http://schemas.microsoft.com/office/drawing/2014/main" id="{3CB7EE35-43B8-23C2-E564-5DDDC84DB670}"/>
              </a:ext>
            </a:extLst>
          </p:cNvPr>
          <p:cNvGrpSpPr>
            <a:grpSpLocks/>
          </p:cNvGrpSpPr>
          <p:nvPr/>
        </p:nvGrpSpPr>
        <p:grpSpPr bwMode="auto">
          <a:xfrm>
            <a:off x="1511300" y="8342312"/>
            <a:ext cx="5153025" cy="561975"/>
            <a:chOff x="994" y="5112"/>
            <a:chExt cx="3246" cy="354"/>
          </a:xfrm>
        </p:grpSpPr>
        <p:sp>
          <p:nvSpPr>
            <p:cNvPr id="13" name="Rectangle 43">
              <a:extLst>
                <a:ext uri="{FF2B5EF4-FFF2-40B4-BE49-F238E27FC236}">
                  <a16:creationId xmlns:a16="http://schemas.microsoft.com/office/drawing/2014/main" id="{72C79908-B9D9-30FD-CA39-76AC03E77958}"/>
                </a:ext>
              </a:extLst>
            </p:cNvPr>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Esmeralda Hernández Espiricueta</a:t>
              </a:r>
            </a:p>
          </p:txBody>
        </p:sp>
        <p:sp>
          <p:nvSpPr>
            <p:cNvPr id="14" name="Text Box 44">
              <a:extLst>
                <a:ext uri="{FF2B5EF4-FFF2-40B4-BE49-F238E27FC236}">
                  <a16:creationId xmlns:a16="http://schemas.microsoft.com/office/drawing/2014/main" id="{8D1F95F1-19E0-39A7-4BB6-6A224A60B233}"/>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5" name="Line 46">
              <a:extLst>
                <a:ext uri="{FF2B5EF4-FFF2-40B4-BE49-F238E27FC236}">
                  <a16:creationId xmlns:a16="http://schemas.microsoft.com/office/drawing/2014/main" id="{D89C039B-7DEA-6EBB-AF0F-F6C10B4E5752}"/>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6" name="Line 47">
              <a:extLst>
                <a:ext uri="{FF2B5EF4-FFF2-40B4-BE49-F238E27FC236}">
                  <a16:creationId xmlns:a16="http://schemas.microsoft.com/office/drawing/2014/main" id="{025CA416-3137-1640-289A-41C6E6F597B6}"/>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7" name="Text Box 50">
              <a:extLst>
                <a:ext uri="{FF2B5EF4-FFF2-40B4-BE49-F238E27FC236}">
                  <a16:creationId xmlns:a16="http://schemas.microsoft.com/office/drawing/2014/main" id="{D54584C5-4AD4-1355-4771-A7B0F77EA13C}"/>
                </a:ext>
              </a:extLst>
            </p:cNvPr>
            <p:cNvSpPr txBox="1">
              <a:spLocks noChangeArrowheads="1"/>
            </p:cNvSpPr>
            <p:nvPr/>
          </p:nvSpPr>
          <p:spPr bwMode="auto">
            <a:xfrm>
              <a:off x="2616" y="5129"/>
              <a:ext cx="158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Directora Médica</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Martha Giselda Rangel charqueño</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id="{FC8F870B-260C-9901-6662-E3F6F7412B1D}"/>
              </a:ext>
            </a:extLst>
          </p:cNvPr>
          <p:cNvSpPr>
            <a:spLocks noGrp="1"/>
          </p:cNvSpPr>
          <p:nvPr>
            <p:ph type="sldNum" sz="quarter" idx="12"/>
          </p:nvPr>
        </p:nvSpPr>
        <p:spPr>
          <a:xfrm>
            <a:off x="5206207" y="8872537"/>
            <a:ext cx="1428750" cy="609600"/>
          </a:xfrm>
        </p:spPr>
        <p:txBody>
          <a:bodyPr/>
          <a:lstStyle/>
          <a:p>
            <a:fld id="{553DAB33-0E4E-D144-B3DC-EF2F735BEBDD}" type="slidenum">
              <a:rPr lang="es-ES_tradnl" altLang="es-MX" smtClean="0"/>
              <a:pPr/>
              <a:t>16</a:t>
            </a:fld>
            <a:endParaRPr lang="es-ES_tradnl" altLang="es-MX" dirty="0"/>
          </a:p>
        </p:txBody>
      </p:sp>
    </p:spTree>
    <p:extLst>
      <p:ext uri="{BB962C8B-B14F-4D97-AF65-F5344CB8AC3E}">
        <p14:creationId xmlns:p14="http://schemas.microsoft.com/office/powerpoint/2010/main" val="129475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6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id="{53D354B1-DCAC-C4C6-C84A-F94F5ED2F849}"/>
              </a:ext>
            </a:extLst>
          </p:cNvPr>
          <p:cNvSpPr>
            <a:spLocks noChangeArrowheads="1"/>
          </p:cNvSpPr>
          <p:nvPr/>
        </p:nvSpPr>
        <p:spPr bwMode="auto">
          <a:xfrm>
            <a:off x="1549400" y="893380"/>
            <a:ext cx="5181600" cy="592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dirty="0">
                <a:latin typeface="Arial" panose="020B0604020202020204" pitchFamily="34" charset="0"/>
                <a:cs typeface="Arial" panose="020B0604020202020204" pitchFamily="34" charset="0"/>
              </a:rPr>
              <a:t>Continúa:</a:t>
            </a:r>
          </a:p>
          <a:p>
            <a:pPr algn="ctr">
              <a:spcBef>
                <a:spcPct val="0"/>
              </a:spcBef>
              <a:buFontTx/>
              <a:buNone/>
            </a:pPr>
            <a:endParaRPr lang="es-ES_tradnl" altLang="es-MX" sz="1200" b="1" i="1" dirty="0">
              <a:latin typeface="Literata" pitchFamily="2" charset="0"/>
            </a:endParaRPr>
          </a:p>
          <a:p>
            <a:pPr marL="95250" indent="-95250" algn="just">
              <a:buFont typeface="Wingdings" pitchFamily="2" charset="2"/>
              <a:buChar char="§"/>
            </a:pPr>
            <a:r>
              <a:rPr lang="es-ES" sz="1200" dirty="0">
                <a:latin typeface="Arial" charset="0"/>
                <a:cs typeface="Times New Roman" pitchFamily="18" charset="0"/>
              </a:rPr>
              <a:t>Manejar, actualizar y depurar el archivo de la Dirección Médica tanto el Institucional como el del Personal Médico adscrito al Hospital.</a:t>
            </a:r>
          </a:p>
          <a:p>
            <a:pPr marL="95250" indent="-95250" algn="just">
              <a:buFont typeface="Wingdings" pitchFamily="2" charset="2"/>
              <a:buChar char="§"/>
            </a:pPr>
            <a:endParaRPr lang="es-ES" sz="1200" dirty="0">
              <a:latin typeface="Arial" charset="0"/>
              <a:cs typeface="Times New Roman" pitchFamily="18" charset="0"/>
            </a:endParaRPr>
          </a:p>
          <a:p>
            <a:pPr marL="95250" indent="-95250" algn="just">
              <a:buFont typeface="Wingdings" pitchFamily="2" charset="2"/>
              <a:buChar char="§"/>
            </a:pPr>
            <a:r>
              <a:rPr lang="es-ES" sz="1200" dirty="0">
                <a:latin typeface="Arial" charset="0"/>
                <a:cs typeface="Times New Roman" pitchFamily="18" charset="0"/>
              </a:rPr>
              <a:t>Manejar la correspondencia recibida y enviada de todas las Direcciones, Subdirecciones, Jefaturas de División, Jefaturas de Departamentos y toda la correspondencia externa dirigida a la Dirección Médica y/o Dirección General cuando ésta es delegada por la Dirección General.</a:t>
            </a:r>
          </a:p>
          <a:p>
            <a:pPr marL="95250" indent="-95250" algn="just">
              <a:buFont typeface="Wingdings" pitchFamily="2" charset="2"/>
              <a:buChar char="§"/>
            </a:pPr>
            <a:endParaRPr lang="es-ES" sz="1200" dirty="0">
              <a:latin typeface="Arial" charset="0"/>
              <a:cs typeface="Times New Roman" pitchFamily="18" charset="0"/>
            </a:endParaRPr>
          </a:p>
          <a:p>
            <a:pPr marL="95250" indent="-95250" algn="just">
              <a:buFont typeface="Wingdings" pitchFamily="2" charset="2"/>
              <a:buChar char="§"/>
            </a:pPr>
            <a:r>
              <a:rPr lang="es-ES" sz="1200" dirty="0">
                <a:latin typeface="Arial" charset="0"/>
                <a:cs typeface="Times New Roman" pitchFamily="18" charset="0"/>
              </a:rPr>
              <a:t>Manejar la Mensajería para las diferentes diligencias requeridas en la Dirección Médica  y distribuir a dónde corresponda  todas las publicaciones, propaganda </a:t>
            </a:r>
            <a:r>
              <a:rPr lang="es-ES" sz="1200" dirty="0" err="1">
                <a:latin typeface="Arial" charset="0"/>
                <a:cs typeface="Times New Roman" pitchFamily="18" charset="0"/>
              </a:rPr>
              <a:t>ó</a:t>
            </a:r>
            <a:r>
              <a:rPr lang="es-ES" sz="1200" dirty="0">
                <a:latin typeface="Arial" charset="0"/>
                <a:cs typeface="Times New Roman" pitchFamily="18" charset="0"/>
              </a:rPr>
              <a:t> correspondencia que se reciben por medio de este servicio.</a:t>
            </a:r>
          </a:p>
          <a:p>
            <a:pPr marL="95250" indent="-95250" algn="just">
              <a:buFont typeface="Wingdings" pitchFamily="2" charset="2"/>
              <a:buChar char="§"/>
            </a:pPr>
            <a:endParaRPr lang="es-ES" sz="1200" dirty="0">
              <a:latin typeface="Arial" charset="0"/>
              <a:cs typeface="Times New Roman" pitchFamily="18" charset="0"/>
            </a:endParaRPr>
          </a:p>
          <a:p>
            <a:pPr marL="95250" indent="-95250" algn="just">
              <a:buFont typeface="Wingdings" pitchFamily="2" charset="2"/>
              <a:buChar char="§"/>
            </a:pPr>
            <a:r>
              <a:rPr lang="es-ES" sz="1200" dirty="0">
                <a:latin typeface="Arial" charset="0"/>
                <a:cs typeface="Times New Roman" pitchFamily="18" charset="0"/>
              </a:rPr>
              <a:t>Llevar el control de todos los permisos y vacaciones de que gozan todos los Médicos de Base como por honorarios y distribuir las notificaciones correspondientes.</a:t>
            </a:r>
          </a:p>
          <a:p>
            <a:pPr marL="95250" indent="-95250" algn="just">
              <a:buFont typeface="Wingdings" pitchFamily="2" charset="2"/>
              <a:buChar char="§"/>
            </a:pPr>
            <a:endParaRPr lang="es-ES" sz="1200" dirty="0">
              <a:latin typeface="Arial" charset="0"/>
              <a:cs typeface="Times New Roman" pitchFamily="18" charset="0"/>
            </a:endParaRPr>
          </a:p>
          <a:p>
            <a:pPr marL="95250" indent="-95250" algn="just">
              <a:buFont typeface="Wingdings" pitchFamily="2" charset="2"/>
              <a:buChar char="§"/>
            </a:pPr>
            <a:r>
              <a:rPr lang="es-ES" sz="1200" dirty="0">
                <a:latin typeface="Arial" charset="0"/>
                <a:cs typeface="Times New Roman" pitchFamily="18" charset="0"/>
              </a:rPr>
              <a:t>De los Médicos por honorarios, en coordinación con la División correspondiente, elaborar memorándum para los pagos correspondientes ante la Dirección Administrativa cuando acuden a cubrir vacaciones, permisos, etc.</a:t>
            </a:r>
          </a:p>
          <a:p>
            <a:pPr marL="95250" indent="-95250" algn="just">
              <a:buFont typeface="Wingdings" pitchFamily="2" charset="2"/>
              <a:buChar char="§"/>
            </a:pPr>
            <a:endParaRPr lang="es-ES" sz="1200" dirty="0">
              <a:latin typeface="Arial" charset="0"/>
              <a:cs typeface="Times New Roman" pitchFamily="18" charset="0"/>
            </a:endParaRPr>
          </a:p>
          <a:p>
            <a:pPr marL="95250" indent="-95250" algn="just">
              <a:buFont typeface="Wingdings" pitchFamily="2" charset="2"/>
              <a:buChar char="§"/>
            </a:pPr>
            <a:r>
              <a:rPr lang="es-ES" sz="1200" dirty="0">
                <a:latin typeface="Arial" charset="0"/>
                <a:cs typeface="Times New Roman" pitchFamily="18" charset="0"/>
              </a:rPr>
              <a:t>Llevar el control de todos los representantes Médicos de los Diferentes Laboratorios farmacéuticos que visitan el Hospital.</a:t>
            </a:r>
          </a:p>
          <a:p>
            <a:pPr marL="95250" indent="-95250" algn="just">
              <a:buFont typeface="Wingdings" pitchFamily="2" charset="2"/>
              <a:buChar char="§"/>
            </a:pPr>
            <a:endParaRPr lang="es-ES" sz="1200" dirty="0">
              <a:latin typeface="Arial" charset="0"/>
              <a:cs typeface="Times New Roman" pitchFamily="18" charset="0"/>
            </a:endParaRPr>
          </a:p>
          <a:p>
            <a:pPr marL="95250" indent="-95250" algn="just">
              <a:buFont typeface="Wingdings" pitchFamily="2" charset="2"/>
              <a:buChar char="§"/>
            </a:pPr>
            <a:r>
              <a:rPr lang="es-ES" sz="1200" dirty="0">
                <a:latin typeface="Arial" charset="0"/>
                <a:cs typeface="Times New Roman" pitchFamily="18" charset="0"/>
              </a:rPr>
              <a:t>Estas funciones son enunciativas más no limitativas</a:t>
            </a:r>
          </a:p>
          <a:p>
            <a:pPr algn="just">
              <a:spcBef>
                <a:spcPct val="0"/>
              </a:spcBef>
              <a:buFontTx/>
              <a:buNone/>
            </a:pPr>
            <a:endParaRPr lang="es-ES_tradnl" altLang="es-MX" sz="1200" b="1" i="1" dirty="0">
              <a:latin typeface="Literata" pitchFamily="2" charset="0"/>
            </a:endParaRPr>
          </a:p>
        </p:txBody>
      </p:sp>
      <p:grpSp>
        <p:nvGrpSpPr>
          <p:cNvPr id="14342" name="Group 53">
            <a:extLst>
              <a:ext uri="{FF2B5EF4-FFF2-40B4-BE49-F238E27FC236}">
                <a16:creationId xmlns:a16="http://schemas.microsoft.com/office/drawing/2014/main" id="{45AC26E1-9F75-5AE6-7A97-3A46AEC1BCF9}"/>
              </a:ext>
            </a:extLst>
          </p:cNvPr>
          <p:cNvGrpSpPr>
            <a:grpSpLocks/>
          </p:cNvGrpSpPr>
          <p:nvPr/>
        </p:nvGrpSpPr>
        <p:grpSpPr bwMode="auto">
          <a:xfrm>
            <a:off x="1577975" y="8331200"/>
            <a:ext cx="5153025" cy="561975"/>
            <a:chOff x="994" y="5112"/>
            <a:chExt cx="3246" cy="354"/>
          </a:xfrm>
        </p:grpSpPr>
        <p:sp>
          <p:nvSpPr>
            <p:cNvPr id="14343" name="Rectangle 43">
              <a:extLst>
                <a:ext uri="{FF2B5EF4-FFF2-40B4-BE49-F238E27FC236}">
                  <a16:creationId xmlns:a16="http://schemas.microsoft.com/office/drawing/2014/main" id="{B824524F-22C4-D4CF-2A89-2045E73F58A5}"/>
                </a:ext>
              </a:extLst>
            </p:cNvPr>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Esmeralda Hernández Espiricueta</a:t>
              </a:r>
            </a:p>
          </p:txBody>
        </p:sp>
        <p:sp>
          <p:nvSpPr>
            <p:cNvPr id="14344" name="Text Box 44">
              <a:extLst>
                <a:ext uri="{FF2B5EF4-FFF2-40B4-BE49-F238E27FC236}">
                  <a16:creationId xmlns:a16="http://schemas.microsoft.com/office/drawing/2014/main" id="{5F1A80E1-B64F-5101-4497-0AA607C87CA6}"/>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4345" name="Line 46">
              <a:extLst>
                <a:ext uri="{FF2B5EF4-FFF2-40B4-BE49-F238E27FC236}">
                  <a16:creationId xmlns:a16="http://schemas.microsoft.com/office/drawing/2014/main" id="{2491A80E-0A40-C20B-3DBA-ED49C99BD37A}"/>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6" name="Line 47">
              <a:extLst>
                <a:ext uri="{FF2B5EF4-FFF2-40B4-BE49-F238E27FC236}">
                  <a16:creationId xmlns:a16="http://schemas.microsoft.com/office/drawing/2014/main" id="{23073505-6B2C-7E94-8B50-A0A27589C190}"/>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7" name="Text Box 50">
              <a:extLst>
                <a:ext uri="{FF2B5EF4-FFF2-40B4-BE49-F238E27FC236}">
                  <a16:creationId xmlns:a16="http://schemas.microsoft.com/office/drawing/2014/main" id="{B30631CE-F4CF-3EC4-06DB-9096E82C1F13}"/>
                </a:ext>
              </a:extLst>
            </p:cNvPr>
            <p:cNvSpPr txBox="1">
              <a:spLocks noChangeArrowheads="1"/>
            </p:cNvSpPr>
            <p:nvPr/>
          </p:nvSpPr>
          <p:spPr bwMode="auto">
            <a:xfrm>
              <a:off x="2626" y="5129"/>
              <a:ext cx="158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Directora Médica</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Martha Giselda Rangel charqueño</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id="{746C77CB-2AED-4C01-1689-E999F5A13475}"/>
              </a:ext>
            </a:extLst>
          </p:cNvPr>
          <p:cNvSpPr>
            <a:spLocks noGrp="1"/>
          </p:cNvSpPr>
          <p:nvPr>
            <p:ph type="sldNum" sz="quarter" idx="12"/>
          </p:nvPr>
        </p:nvSpPr>
        <p:spPr>
          <a:xfrm>
            <a:off x="5064802" y="8871862"/>
            <a:ext cx="1428750" cy="609600"/>
          </a:xfrm>
        </p:spPr>
        <p:txBody>
          <a:bodyPr/>
          <a:lstStyle/>
          <a:p>
            <a:fld id="{553DAB33-0E4E-D144-B3DC-EF2F735BEBDD}" type="slidenum">
              <a:rPr lang="es-ES_tradnl" altLang="es-MX" smtClean="0"/>
              <a:pPr/>
              <a:t>17</a:t>
            </a:fld>
            <a:endParaRPr lang="es-ES_tradnl" altLang="es-MX" dirty="0"/>
          </a:p>
        </p:txBody>
      </p:sp>
    </p:spTree>
    <p:extLst>
      <p:ext uri="{BB962C8B-B14F-4D97-AF65-F5344CB8AC3E}">
        <p14:creationId xmlns:p14="http://schemas.microsoft.com/office/powerpoint/2010/main" val="1995390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id="{53D354B1-DCAC-C4C6-C84A-F94F5ED2F849}"/>
              </a:ext>
            </a:extLst>
          </p:cNvPr>
          <p:cNvSpPr>
            <a:spLocks noChangeArrowheads="1"/>
          </p:cNvSpPr>
          <p:nvPr/>
        </p:nvSpPr>
        <p:spPr bwMode="auto">
          <a:xfrm>
            <a:off x="1511300" y="693738"/>
            <a:ext cx="5181600"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dirty="0">
                <a:latin typeface="Arial" panose="020B0604020202020204" pitchFamily="34" charset="0"/>
                <a:cs typeface="Arial" panose="020B0604020202020204" pitchFamily="34" charset="0"/>
              </a:rPr>
              <a:t>PRODUCTIVIDAD MÉDICA</a:t>
            </a:r>
          </a:p>
          <a:p>
            <a:pPr algn="just">
              <a:buNone/>
            </a:pPr>
            <a:r>
              <a:rPr lang="es-ES" sz="1200" i="1" dirty="0">
                <a:latin typeface="Arial" charset="0"/>
                <a:cs typeface="Times New Roman" pitchFamily="18" charset="0"/>
              </a:rPr>
              <a:t>OBJETIVO</a:t>
            </a:r>
          </a:p>
          <a:p>
            <a:pPr marL="88900" indent="-88900" algn="just"/>
            <a:endParaRPr lang="es-ES" sz="1200" i="1" dirty="0">
              <a:latin typeface="Arial" charset="0"/>
              <a:cs typeface="Times New Roman" pitchFamily="18" charset="0"/>
            </a:endParaRPr>
          </a:p>
          <a:p>
            <a:pPr marL="88900" indent="-88900" algn="just">
              <a:buFont typeface="Wingdings" pitchFamily="2" charset="2"/>
              <a:buChar char="§"/>
            </a:pPr>
            <a:r>
              <a:rPr lang="es-ES" sz="1200" dirty="0">
                <a:latin typeface="Arial" charset="0"/>
                <a:cs typeface="Times New Roman" pitchFamily="18" charset="0"/>
              </a:rPr>
              <a:t> </a:t>
            </a:r>
            <a:r>
              <a:rPr lang="es-MX" sz="1200" dirty="0">
                <a:latin typeface="Arial" panose="020B0604020202020204" pitchFamily="34" charset="0"/>
                <a:cs typeface="Arial" panose="020B0604020202020204" pitchFamily="34" charset="0"/>
              </a:rPr>
              <a:t>Recolectar los informes de actividades de todos los servicios médicos y administrativos del Hospital. </a:t>
            </a:r>
          </a:p>
          <a:p>
            <a:pPr algn="just">
              <a:buNone/>
            </a:pPr>
            <a:endParaRPr lang="es-ES" sz="1200" i="1" dirty="0">
              <a:latin typeface="Arial" charset="0"/>
              <a:cs typeface="Arial" charset="0"/>
            </a:endParaRPr>
          </a:p>
          <a:p>
            <a:pPr algn="just">
              <a:buNone/>
            </a:pPr>
            <a:r>
              <a:rPr lang="es-ES" sz="1200" i="1" dirty="0">
                <a:latin typeface="Arial" charset="0"/>
                <a:cs typeface="Arial" charset="0"/>
              </a:rPr>
              <a:t>FUNCIONES</a:t>
            </a:r>
            <a:endParaRPr lang="es-ES" sz="1200" i="1" dirty="0">
              <a:latin typeface="Arial" charset="0"/>
              <a:cs typeface="Times New Roman" pitchFamily="18" charset="0"/>
            </a:endParaRPr>
          </a:p>
          <a:p>
            <a:pPr marL="88900" indent="-88900" algn="just"/>
            <a:endParaRPr lang="es-ES" sz="1200" dirty="0">
              <a:latin typeface="Arial" charset="0"/>
              <a:cs typeface="Times New Roman" pitchFamily="18" charset="0"/>
            </a:endParaRP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Centralizar y controlar la recepción de los datos básicos de los sistemas de Estadística Vitales y de Enfermedades Transmisibles de Notificación Obligatoria. </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Revisar todos los informes recolectados para verificar su consistencia y veracidad haciendo los reparos que según el caso fueren necesarios.</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Codificar los diagnósticos definitivos con personal especializado en esta disciplina.</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Elaborar en forma manual o automatizada los concentrados de cada uno de los servicios de acuerdo a cada sistema. </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Elaborar los concentrados del censo diario por especialidad.</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Calcular los Indicadores necesarios con el fin de poder realizar la programación y evaluación de sus servicios.</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Elaborar informes mensuales de la producción de los servicios y enviarlos a Dirección Médica. </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Preparar los informes Estadísticos diarios, mensuales y anuales de las actividades para la Dirección Médica.</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Elaborar el censo diario de diagnósticos, operaciones y otros servicios del hospital.</a:t>
            </a:r>
            <a:endParaRPr lang="es-ES_tradnl" altLang="es-MX" sz="1200" b="1" i="1" dirty="0">
              <a:latin typeface="Arial" panose="020B0604020202020204" pitchFamily="34" charset="0"/>
              <a:cs typeface="Arial" panose="020B0604020202020204" pitchFamily="34" charset="0"/>
            </a:endParaRPr>
          </a:p>
        </p:txBody>
      </p:sp>
      <p:grpSp>
        <p:nvGrpSpPr>
          <p:cNvPr id="12" name="Group 53">
            <a:extLst>
              <a:ext uri="{FF2B5EF4-FFF2-40B4-BE49-F238E27FC236}">
                <a16:creationId xmlns:a16="http://schemas.microsoft.com/office/drawing/2014/main" id="{3CB7EE35-43B8-23C2-E564-5DDDC84DB670}"/>
              </a:ext>
            </a:extLst>
          </p:cNvPr>
          <p:cNvGrpSpPr>
            <a:grpSpLocks/>
          </p:cNvGrpSpPr>
          <p:nvPr/>
        </p:nvGrpSpPr>
        <p:grpSpPr bwMode="auto">
          <a:xfrm>
            <a:off x="1511300" y="8169274"/>
            <a:ext cx="5153025" cy="561975"/>
            <a:chOff x="994" y="5112"/>
            <a:chExt cx="3246" cy="354"/>
          </a:xfrm>
        </p:grpSpPr>
        <p:sp>
          <p:nvSpPr>
            <p:cNvPr id="13" name="Rectangle 43">
              <a:extLst>
                <a:ext uri="{FF2B5EF4-FFF2-40B4-BE49-F238E27FC236}">
                  <a16:creationId xmlns:a16="http://schemas.microsoft.com/office/drawing/2014/main" id="{72C79908-B9D9-30FD-CA39-76AC03E77958}"/>
                </a:ext>
              </a:extLst>
            </p:cNvPr>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Marcela del Rocío Ortega Avila</a:t>
              </a:r>
            </a:p>
          </p:txBody>
        </p:sp>
        <p:sp>
          <p:nvSpPr>
            <p:cNvPr id="14" name="Text Box 44">
              <a:extLst>
                <a:ext uri="{FF2B5EF4-FFF2-40B4-BE49-F238E27FC236}">
                  <a16:creationId xmlns:a16="http://schemas.microsoft.com/office/drawing/2014/main" id="{8D1F95F1-19E0-39A7-4BB6-6A224A60B233}"/>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5" name="Line 46">
              <a:extLst>
                <a:ext uri="{FF2B5EF4-FFF2-40B4-BE49-F238E27FC236}">
                  <a16:creationId xmlns:a16="http://schemas.microsoft.com/office/drawing/2014/main" id="{D89C039B-7DEA-6EBB-AF0F-F6C10B4E5752}"/>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6" name="Line 47">
              <a:extLst>
                <a:ext uri="{FF2B5EF4-FFF2-40B4-BE49-F238E27FC236}">
                  <a16:creationId xmlns:a16="http://schemas.microsoft.com/office/drawing/2014/main" id="{025CA416-3137-1640-289A-41C6E6F597B6}"/>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7" name="Text Box 50">
              <a:extLst>
                <a:ext uri="{FF2B5EF4-FFF2-40B4-BE49-F238E27FC236}">
                  <a16:creationId xmlns:a16="http://schemas.microsoft.com/office/drawing/2014/main" id="{D54584C5-4AD4-1355-4771-A7B0F77EA13C}"/>
                </a:ext>
              </a:extLst>
            </p:cNvPr>
            <p:cNvSpPr txBox="1">
              <a:spLocks noChangeArrowheads="1"/>
            </p:cNvSpPr>
            <p:nvPr/>
          </p:nvSpPr>
          <p:spPr bwMode="auto">
            <a:xfrm>
              <a:off x="2626" y="5129"/>
              <a:ext cx="158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Directora Médica</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Martha Giselda Rangel charqueño</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id="{DD2F715C-3186-6CB7-1CDF-2A0E3A584567}"/>
              </a:ext>
            </a:extLst>
          </p:cNvPr>
          <p:cNvSpPr>
            <a:spLocks noGrp="1"/>
          </p:cNvSpPr>
          <p:nvPr>
            <p:ph type="sldNum" sz="quarter" idx="12"/>
          </p:nvPr>
        </p:nvSpPr>
        <p:spPr>
          <a:xfrm>
            <a:off x="5064801" y="8769805"/>
            <a:ext cx="1428750" cy="609600"/>
          </a:xfrm>
        </p:spPr>
        <p:txBody>
          <a:bodyPr/>
          <a:lstStyle/>
          <a:p>
            <a:fld id="{553DAB33-0E4E-D144-B3DC-EF2F735BEBDD}" type="slidenum">
              <a:rPr lang="es-ES_tradnl" altLang="es-MX" smtClean="0"/>
              <a:pPr/>
              <a:t>18</a:t>
            </a:fld>
            <a:endParaRPr lang="es-ES_tradnl" altLang="es-MX" dirty="0"/>
          </a:p>
        </p:txBody>
      </p:sp>
    </p:spTree>
    <p:extLst>
      <p:ext uri="{BB962C8B-B14F-4D97-AF65-F5344CB8AC3E}">
        <p14:creationId xmlns:p14="http://schemas.microsoft.com/office/powerpoint/2010/main" val="855871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id="{53D354B1-DCAC-C4C6-C84A-F94F5ED2F849}"/>
              </a:ext>
            </a:extLst>
          </p:cNvPr>
          <p:cNvSpPr>
            <a:spLocks noChangeArrowheads="1"/>
          </p:cNvSpPr>
          <p:nvPr/>
        </p:nvSpPr>
        <p:spPr bwMode="auto">
          <a:xfrm>
            <a:off x="1511300" y="693738"/>
            <a:ext cx="5181600" cy="552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i="1" dirty="0">
                <a:latin typeface="Arial" panose="020B0604020202020204" pitchFamily="34" charset="0"/>
                <a:cs typeface="Arial" panose="020B0604020202020204" pitchFamily="34" charset="0"/>
              </a:rPr>
              <a:t>UNIDAD DE VIGILANCIA EPIDEMIOLÓGICA</a:t>
            </a:r>
          </a:p>
          <a:p>
            <a:pPr algn="just">
              <a:buNone/>
            </a:pPr>
            <a:r>
              <a:rPr lang="es-ES" sz="1200" i="1" dirty="0">
                <a:latin typeface="Arial" charset="0"/>
                <a:cs typeface="Times New Roman" pitchFamily="18" charset="0"/>
              </a:rPr>
              <a:t>OBJETIVO</a:t>
            </a:r>
          </a:p>
          <a:p>
            <a:pPr marL="88900" indent="-88900" algn="just"/>
            <a:endParaRPr lang="es-ES" sz="1200" i="1" dirty="0">
              <a:latin typeface="Arial" charset="0"/>
              <a:cs typeface="Times New Roman" pitchFamily="18" charset="0"/>
            </a:endParaRPr>
          </a:p>
          <a:p>
            <a:pPr marL="88900" indent="-88900" algn="just"/>
            <a:r>
              <a:rPr lang="es-ES" sz="1200" i="0" dirty="0">
                <a:solidFill>
                  <a:srgbClr val="202124"/>
                </a:solidFill>
                <a:effectLst/>
                <a:latin typeface="Arial" charset="0"/>
                <a:cs typeface="Times New Roman" pitchFamily="18" charset="0"/>
              </a:rPr>
              <a:t>V</a:t>
            </a:r>
            <a:r>
              <a:rPr lang="es-MX" sz="1200" i="0" dirty="0">
                <a:solidFill>
                  <a:srgbClr val="202124"/>
                </a:solidFill>
                <a:effectLst/>
                <a:latin typeface="Arial" panose="020B0604020202020204" pitchFamily="34" charset="0"/>
                <a:cs typeface="Arial" panose="020B0604020202020204" pitchFamily="34" charset="0"/>
              </a:rPr>
              <a:t>igilancia, prevención y control de las infecciones nosocomiales y delimitar las complicaciones infecciosas a los pacientes durante su hospitalización.</a:t>
            </a:r>
          </a:p>
          <a:p>
            <a:pPr algn="just">
              <a:buNone/>
            </a:pPr>
            <a:endParaRPr lang="es-ES" sz="1200" i="1" dirty="0">
              <a:latin typeface="Arial" panose="020B0604020202020204" pitchFamily="34" charset="0"/>
              <a:cs typeface="Arial" panose="020B0604020202020204" pitchFamily="34" charset="0"/>
            </a:endParaRPr>
          </a:p>
          <a:p>
            <a:pPr algn="just">
              <a:buNone/>
            </a:pPr>
            <a:r>
              <a:rPr lang="es-ES" sz="1200" i="1" dirty="0">
                <a:latin typeface="Arial" charset="0"/>
                <a:cs typeface="Arial" charset="0"/>
              </a:rPr>
              <a:t>FUNCIONES</a:t>
            </a:r>
            <a:endParaRPr lang="es-ES" sz="1200" i="1" dirty="0">
              <a:latin typeface="Arial" charset="0"/>
              <a:cs typeface="Times New Roman" pitchFamily="18" charset="0"/>
            </a:endParaRPr>
          </a:p>
          <a:p>
            <a:pPr marL="88900" indent="-88900" algn="just"/>
            <a:endParaRPr lang="es-ES" sz="1200" dirty="0">
              <a:latin typeface="Arial" charset="0"/>
              <a:cs typeface="Times New Roman" pitchFamily="18" charset="0"/>
            </a:endParaRPr>
          </a:p>
          <a:p>
            <a:pPr marL="171450" indent="-171450" algn="just">
              <a:buFont typeface="Arial" panose="020B0604020202020204" pitchFamily="34" charset="0"/>
              <a:buChar char="•"/>
            </a:pPr>
            <a:r>
              <a:rPr lang="es-MX" sz="1200" i="0" dirty="0">
                <a:solidFill>
                  <a:srgbClr val="404041"/>
                </a:solidFill>
                <a:effectLst/>
                <a:latin typeface="Arial" panose="020B0604020202020204" pitchFamily="34" charset="0"/>
                <a:cs typeface="Arial" panose="020B0604020202020204" pitchFamily="34" charset="0"/>
              </a:rPr>
              <a:t>Detectar y prevenir las complicaciones infecciosas y proponer medidas para prevenirlas. </a:t>
            </a:r>
          </a:p>
          <a:p>
            <a:pPr marL="171450" indent="-171450" algn="just">
              <a:buFont typeface="Arial" panose="020B0604020202020204" pitchFamily="34" charset="0"/>
              <a:buChar char="•"/>
            </a:pPr>
            <a:r>
              <a:rPr lang="es-MX" sz="1200" i="0" dirty="0">
                <a:solidFill>
                  <a:srgbClr val="404041"/>
                </a:solidFill>
                <a:effectLst/>
                <a:latin typeface="Arial" panose="020B0604020202020204" pitchFamily="34" charset="0"/>
                <a:cs typeface="Arial" panose="020B0604020202020204" pitchFamily="34" charset="0"/>
              </a:rPr>
              <a:t>Innovar los sistemas administrativos de la Unidad de Vigilancia Epidemiológica Hospitalaria. </a:t>
            </a:r>
          </a:p>
          <a:p>
            <a:pPr marL="171450" indent="-171450" algn="just">
              <a:buFont typeface="Arial" panose="020B0604020202020204" pitchFamily="34" charset="0"/>
              <a:buChar char="•"/>
            </a:pPr>
            <a:r>
              <a:rPr lang="es-MX" sz="1200" i="0" dirty="0">
                <a:solidFill>
                  <a:srgbClr val="404041"/>
                </a:solidFill>
                <a:effectLst/>
                <a:latin typeface="Arial" panose="020B0604020202020204" pitchFamily="34" charset="0"/>
                <a:cs typeface="Arial" panose="020B0604020202020204" pitchFamily="34" charset="0"/>
              </a:rPr>
              <a:t>Sugerir e implementar Acciones de Educación e Investigación encaminadas a la prevención de infecciones intrahospitalarias. </a:t>
            </a:r>
          </a:p>
          <a:p>
            <a:pPr marL="171450" indent="-171450" algn="just">
              <a:buFont typeface="Arial" panose="020B0604020202020204" pitchFamily="34" charset="0"/>
              <a:buChar char="•"/>
            </a:pPr>
            <a:r>
              <a:rPr lang="es-MX" sz="1200" i="0" dirty="0">
                <a:solidFill>
                  <a:srgbClr val="404041"/>
                </a:solidFill>
                <a:effectLst/>
                <a:latin typeface="Arial" panose="020B0604020202020204" pitchFamily="34" charset="0"/>
                <a:cs typeface="Arial" panose="020B0604020202020204" pitchFamily="34" charset="0"/>
              </a:rPr>
              <a:t>Participación activa con la Dirección General de Epidemiología. </a:t>
            </a:r>
          </a:p>
          <a:p>
            <a:pPr marL="171450" indent="-171450" algn="just">
              <a:buFont typeface="Arial" panose="020B0604020202020204" pitchFamily="34" charset="0"/>
              <a:buChar char="•"/>
            </a:pPr>
            <a:r>
              <a:rPr lang="es-MX" sz="1200" i="0" dirty="0">
                <a:solidFill>
                  <a:srgbClr val="404041"/>
                </a:solidFill>
                <a:effectLst/>
                <a:latin typeface="Arial" panose="020B0604020202020204" pitchFamily="34" charset="0"/>
                <a:cs typeface="Arial" panose="020B0604020202020204" pitchFamily="34" charset="0"/>
              </a:rPr>
              <a:t>Fortalecer el desarrollo del personal de Enfermería de la Unidad de Vigilancia Epidemiológica Hospitalaria. </a:t>
            </a:r>
          </a:p>
          <a:p>
            <a:pPr marL="171450" indent="-171450" algn="just">
              <a:buFont typeface="Arial" panose="020B0604020202020204" pitchFamily="34" charset="0"/>
              <a:buChar char="•"/>
            </a:pPr>
            <a:r>
              <a:rPr lang="es-MX" sz="1200" i="0" dirty="0">
                <a:solidFill>
                  <a:srgbClr val="202124"/>
                </a:solidFill>
                <a:effectLst/>
                <a:latin typeface="arial" panose="020B0604020202020204" pitchFamily="34" charset="0"/>
              </a:rPr>
              <a:t>Investigar y controlar las enfermedades. </a:t>
            </a:r>
          </a:p>
          <a:p>
            <a:pPr marL="171450" indent="-171450" algn="just">
              <a:buFont typeface="Arial" panose="020B0604020202020204" pitchFamily="34" charset="0"/>
              <a:buChar char="•"/>
            </a:pPr>
            <a:r>
              <a:rPr lang="es-MX" sz="1200" i="0" dirty="0">
                <a:solidFill>
                  <a:srgbClr val="202124"/>
                </a:solidFill>
                <a:effectLst/>
                <a:latin typeface="arial" panose="020B0604020202020204" pitchFamily="34" charset="0"/>
              </a:rPr>
              <a:t>Planear los programas de salud. </a:t>
            </a:r>
          </a:p>
          <a:p>
            <a:pPr marL="171450" indent="-171450" algn="just">
              <a:buFont typeface="Arial" panose="020B0604020202020204" pitchFamily="34" charset="0"/>
              <a:buChar char="•"/>
            </a:pPr>
            <a:r>
              <a:rPr lang="es-MX" sz="1200" i="0" dirty="0">
                <a:solidFill>
                  <a:srgbClr val="202124"/>
                </a:solidFill>
                <a:effectLst/>
                <a:latin typeface="arial" panose="020B0604020202020204" pitchFamily="34" charset="0"/>
              </a:rPr>
              <a:t>Evaluar las medidas de prevención y control. </a:t>
            </a:r>
          </a:p>
          <a:p>
            <a:pPr marL="171450" indent="-171450" algn="just">
              <a:buFont typeface="Arial" panose="020B0604020202020204" pitchFamily="34" charset="0"/>
              <a:buChar char="•"/>
            </a:pPr>
            <a:r>
              <a:rPr lang="es-MX" sz="1200" i="0" dirty="0">
                <a:solidFill>
                  <a:srgbClr val="545454"/>
                </a:solidFill>
                <a:effectLst/>
                <a:latin typeface="Arial" panose="020B0604020202020204" pitchFamily="34" charset="0"/>
                <a:cs typeface="Arial" panose="020B0604020202020204" pitchFamily="34" charset="0"/>
              </a:rPr>
              <a:t>Coadyuvar a la vigilancia de Resistencia a antibióticos.</a:t>
            </a:r>
          </a:p>
          <a:p>
            <a:pPr marL="171450" indent="-171450" algn="just">
              <a:buFont typeface="Arial" panose="020B0604020202020204" pitchFamily="34" charset="0"/>
              <a:buChar char="•"/>
            </a:pPr>
            <a:r>
              <a:rPr lang="es-MX" sz="1200" i="0" dirty="0">
                <a:solidFill>
                  <a:srgbClr val="545454"/>
                </a:solidFill>
                <a:effectLst/>
                <a:latin typeface="Arial" panose="020B0604020202020204" pitchFamily="34" charset="0"/>
                <a:cs typeface="Arial" panose="020B0604020202020204" pitchFamily="34" charset="0"/>
              </a:rPr>
              <a:t>Coadyuvar en la vigilancia de intoxicaciones alimenticias y control de fauna nociva.</a:t>
            </a:r>
          </a:p>
          <a:p>
            <a:pPr marL="171450" indent="-171450" algn="just">
              <a:buFont typeface="Arial" panose="020B0604020202020204" pitchFamily="34" charset="0"/>
              <a:buChar char="•"/>
            </a:pPr>
            <a:r>
              <a:rPr lang="es-MX" sz="1200" i="0" dirty="0">
                <a:solidFill>
                  <a:srgbClr val="545454"/>
                </a:solidFill>
                <a:effectLst/>
                <a:latin typeface="Arial" panose="020B0604020202020204" pitchFamily="34" charset="0"/>
                <a:cs typeface="Arial" panose="020B0604020202020204" pitchFamily="34" charset="0"/>
              </a:rPr>
              <a:t>Coadyuvar en la identificación de eventos adversos asociados a la atención médica.</a:t>
            </a:r>
          </a:p>
        </p:txBody>
      </p:sp>
      <p:grpSp>
        <p:nvGrpSpPr>
          <p:cNvPr id="12" name="Group 53">
            <a:extLst>
              <a:ext uri="{FF2B5EF4-FFF2-40B4-BE49-F238E27FC236}">
                <a16:creationId xmlns:a16="http://schemas.microsoft.com/office/drawing/2014/main" id="{3CB7EE35-43B8-23C2-E564-5DDDC84DB670}"/>
              </a:ext>
            </a:extLst>
          </p:cNvPr>
          <p:cNvGrpSpPr>
            <a:grpSpLocks/>
          </p:cNvGrpSpPr>
          <p:nvPr/>
        </p:nvGrpSpPr>
        <p:grpSpPr bwMode="auto">
          <a:xfrm>
            <a:off x="1539875" y="8324017"/>
            <a:ext cx="5153025" cy="561975"/>
            <a:chOff x="994" y="5112"/>
            <a:chExt cx="3246" cy="354"/>
          </a:xfrm>
        </p:grpSpPr>
        <p:sp>
          <p:nvSpPr>
            <p:cNvPr id="13" name="Rectangle 43">
              <a:extLst>
                <a:ext uri="{FF2B5EF4-FFF2-40B4-BE49-F238E27FC236}">
                  <a16:creationId xmlns:a16="http://schemas.microsoft.com/office/drawing/2014/main" id="{72C79908-B9D9-30FD-CA39-76AC03E77958}"/>
                </a:ext>
              </a:extLst>
            </p:cNvPr>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Arturo Ortiz Alvarez</a:t>
              </a:r>
            </a:p>
          </p:txBody>
        </p:sp>
        <p:sp>
          <p:nvSpPr>
            <p:cNvPr id="14" name="Text Box 44">
              <a:extLst>
                <a:ext uri="{FF2B5EF4-FFF2-40B4-BE49-F238E27FC236}">
                  <a16:creationId xmlns:a16="http://schemas.microsoft.com/office/drawing/2014/main" id="{8D1F95F1-19E0-39A7-4BB6-6A224A60B233}"/>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5" name="Line 46">
              <a:extLst>
                <a:ext uri="{FF2B5EF4-FFF2-40B4-BE49-F238E27FC236}">
                  <a16:creationId xmlns:a16="http://schemas.microsoft.com/office/drawing/2014/main" id="{D89C039B-7DEA-6EBB-AF0F-F6C10B4E5752}"/>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6" name="Line 47">
              <a:extLst>
                <a:ext uri="{FF2B5EF4-FFF2-40B4-BE49-F238E27FC236}">
                  <a16:creationId xmlns:a16="http://schemas.microsoft.com/office/drawing/2014/main" id="{025CA416-3137-1640-289A-41C6E6F597B6}"/>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7" name="Text Box 50">
              <a:extLst>
                <a:ext uri="{FF2B5EF4-FFF2-40B4-BE49-F238E27FC236}">
                  <a16:creationId xmlns:a16="http://schemas.microsoft.com/office/drawing/2014/main" id="{D54584C5-4AD4-1355-4771-A7B0F77EA13C}"/>
                </a:ext>
              </a:extLst>
            </p:cNvPr>
            <p:cNvSpPr txBox="1">
              <a:spLocks noChangeArrowheads="1"/>
            </p:cNvSpPr>
            <p:nvPr/>
          </p:nvSpPr>
          <p:spPr bwMode="auto">
            <a:xfrm>
              <a:off x="2626" y="5129"/>
              <a:ext cx="158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Directora Médica</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Martha Giselda Rangel charqueño</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id="{3CB4CB45-F8EB-4667-1F59-837118B73C54}"/>
              </a:ext>
            </a:extLst>
          </p:cNvPr>
          <p:cNvSpPr>
            <a:spLocks noGrp="1"/>
          </p:cNvSpPr>
          <p:nvPr>
            <p:ph type="sldNum" sz="quarter" idx="12"/>
          </p:nvPr>
        </p:nvSpPr>
        <p:spPr>
          <a:xfrm>
            <a:off x="5049812" y="8854242"/>
            <a:ext cx="1428750" cy="609600"/>
          </a:xfrm>
        </p:spPr>
        <p:txBody>
          <a:bodyPr/>
          <a:lstStyle/>
          <a:p>
            <a:fld id="{553DAB33-0E4E-D144-B3DC-EF2F735BEBDD}" type="slidenum">
              <a:rPr lang="es-ES_tradnl" altLang="es-MX" smtClean="0"/>
              <a:pPr/>
              <a:t>19</a:t>
            </a:fld>
            <a:endParaRPr lang="es-ES_tradnl" altLang="es-MX" dirty="0"/>
          </a:p>
        </p:txBody>
      </p:sp>
    </p:spTree>
    <p:extLst>
      <p:ext uri="{BB962C8B-B14F-4D97-AF65-F5344CB8AC3E}">
        <p14:creationId xmlns:p14="http://schemas.microsoft.com/office/powerpoint/2010/main" val="1672754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6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id="{53D354B1-DCAC-C4C6-C84A-F94F5ED2F849}"/>
              </a:ext>
            </a:extLst>
          </p:cNvPr>
          <p:cNvSpPr>
            <a:spLocks noChangeArrowheads="1"/>
          </p:cNvSpPr>
          <p:nvPr/>
        </p:nvSpPr>
        <p:spPr bwMode="auto">
          <a:xfrm>
            <a:off x="1442546" y="615077"/>
            <a:ext cx="5181600" cy="640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s-ES" sz="1200" b="1" i="1" dirty="0">
                <a:latin typeface="Arial" charset="0"/>
                <a:cs typeface="Arial" charset="0"/>
              </a:rPr>
              <a:t>SUBDIRECCIÓN MEDICA</a:t>
            </a:r>
          </a:p>
          <a:p>
            <a:pPr marL="87313" indent="-87313"/>
            <a:endParaRPr lang="es-MX" sz="1200" i="1" dirty="0">
              <a:latin typeface="Arial" charset="0"/>
              <a:cs typeface="Times New Roman" pitchFamily="18" charset="0"/>
            </a:endParaRPr>
          </a:p>
          <a:p>
            <a:pPr algn="just">
              <a:buNone/>
            </a:pPr>
            <a:r>
              <a:rPr lang="es-ES" sz="1200" i="1" dirty="0">
                <a:latin typeface="Arial" charset="0"/>
                <a:cs typeface="Times New Roman" pitchFamily="18" charset="0"/>
              </a:rPr>
              <a:t>OBJETIVO</a:t>
            </a:r>
          </a:p>
          <a:p>
            <a:pPr marL="87313" indent="-87313" algn="just"/>
            <a:endParaRPr lang="es-ES" sz="1200" i="1" dirty="0">
              <a:latin typeface="Arial" charset="0"/>
              <a:cs typeface="Times New Roman" pitchFamily="18" charset="0"/>
            </a:endParaRPr>
          </a:p>
          <a:p>
            <a:pPr marL="87313" indent="-87313" algn="just"/>
            <a:r>
              <a:rPr lang="es-MX" sz="1200" dirty="0">
                <a:latin typeface="Arial" charset="0"/>
              </a:rPr>
              <a:t> </a:t>
            </a:r>
            <a:r>
              <a:rPr lang="es-ES" sz="1200" dirty="0">
                <a:latin typeface="Arial" charset="0"/>
              </a:rPr>
              <a:t>Organizar, coordinar y evaluar sistemáticamente, las normas, actividades y procedimientos de los programas sectoriales de acción y de apoyo, así como los proyectos sectoriales establecidos para los servicios de atención médica bajo su responsabilidad.</a:t>
            </a:r>
            <a:endParaRPr lang="es-ES" sz="1200" dirty="0">
              <a:latin typeface="Arial" charset="0"/>
              <a:cs typeface="Times New Roman" pitchFamily="18" charset="0"/>
            </a:endParaRPr>
          </a:p>
          <a:p>
            <a:pPr marL="87313" indent="-87313" algn="just"/>
            <a:endParaRPr lang="es-ES" sz="1200" dirty="0">
              <a:latin typeface="Arial" charset="0"/>
              <a:cs typeface="Times New Roman" pitchFamily="18" charset="0"/>
            </a:endParaRPr>
          </a:p>
          <a:p>
            <a:pPr algn="just">
              <a:buNone/>
            </a:pPr>
            <a:r>
              <a:rPr lang="es-ES" sz="1200" i="1" dirty="0">
                <a:latin typeface="Arial" charset="0"/>
                <a:cs typeface="Arial" charset="0"/>
              </a:rPr>
              <a:t>FUNCIONES</a:t>
            </a:r>
            <a:endParaRPr lang="es-ES" sz="1200" i="1" dirty="0">
              <a:latin typeface="Arial" charset="0"/>
              <a:cs typeface="Times New Roman" pitchFamily="18" charset="0"/>
            </a:endParaRPr>
          </a:p>
          <a:p>
            <a:pPr marL="87313" indent="-87313" algn="just"/>
            <a:endParaRPr lang="es-ES" sz="1200" i="1" dirty="0">
              <a:latin typeface="Arial" charset="0"/>
            </a:endParaRPr>
          </a:p>
          <a:p>
            <a:pPr marL="87313" indent="-87313" algn="just">
              <a:buFont typeface="Wingdings" pitchFamily="2" charset="2"/>
              <a:buChar char="§"/>
            </a:pPr>
            <a:r>
              <a:rPr lang="es-ES" sz="1200" dirty="0">
                <a:latin typeface="Arial" charset="0"/>
              </a:rPr>
              <a:t>Auxiliar al Director del Hospital en el tramite oportuno de los asuntos a su cargo.</a:t>
            </a:r>
          </a:p>
          <a:p>
            <a:pPr marL="87313" indent="-87313" algn="just">
              <a:buFont typeface="Wingdings" pitchFamily="2" charset="2"/>
              <a:buChar char="§"/>
            </a:pPr>
            <a:endParaRPr lang="es-ES" sz="1200" dirty="0">
              <a:latin typeface="Arial" charset="0"/>
            </a:endParaRPr>
          </a:p>
          <a:p>
            <a:pPr marL="87313" indent="-87313" algn="just">
              <a:buFont typeface="Wingdings" pitchFamily="2" charset="2"/>
              <a:buChar char="§"/>
            </a:pPr>
            <a:r>
              <a:rPr lang="es-ES" sz="1200" dirty="0">
                <a:latin typeface="Arial" charset="0"/>
              </a:rPr>
              <a:t>Supervisar y corregir desviaciones en la aplicación y operación de la atención médica realizada por el personal médico, paramédico y administrativo a su cargo.</a:t>
            </a:r>
          </a:p>
          <a:p>
            <a:pPr marL="87313" indent="-87313" algn="just">
              <a:buFont typeface="Wingdings" pitchFamily="2" charset="2"/>
              <a:buChar char="§"/>
            </a:pPr>
            <a:endParaRPr lang="es-ES" sz="1200" dirty="0">
              <a:latin typeface="Arial" charset="0"/>
            </a:endParaRPr>
          </a:p>
          <a:p>
            <a:pPr marL="87313" indent="-87313" algn="just">
              <a:buFont typeface="Wingdings" pitchFamily="2" charset="2"/>
              <a:buChar char="§"/>
            </a:pPr>
            <a:r>
              <a:rPr lang="es-ES" sz="1200" dirty="0">
                <a:latin typeface="Arial" charset="0"/>
              </a:rPr>
              <a:t>Prever y en su caso solucionar coordinadamente, los asuntos y problemas del sistema de administración de personal, de recursos financieros y de recursos materiales, en beneficio de la atención médica integral de los pacientes.</a:t>
            </a:r>
          </a:p>
          <a:p>
            <a:pPr marL="87313" indent="-87313" algn="just">
              <a:buFont typeface="Wingdings" pitchFamily="2" charset="2"/>
              <a:buChar char="§"/>
            </a:pPr>
            <a:endParaRPr lang="es-ES" sz="1200" dirty="0">
              <a:latin typeface="Arial" charset="0"/>
            </a:endParaRPr>
          </a:p>
          <a:p>
            <a:pPr marL="87313" indent="-87313" algn="just">
              <a:buFont typeface="Wingdings" pitchFamily="2" charset="2"/>
              <a:buChar char="§"/>
            </a:pPr>
            <a:r>
              <a:rPr lang="es-ES" sz="1200" dirty="0">
                <a:latin typeface="Arial" charset="0"/>
              </a:rPr>
              <a:t>Planear coordinadamente y controlar las actividades académicas y de investigación de los programas sectoriales de apoyo, en función de superar la calidad de la atención médica que se imparte.</a:t>
            </a:r>
          </a:p>
          <a:p>
            <a:pPr marL="87313" indent="-87313" algn="just">
              <a:buFont typeface="Wingdings" pitchFamily="2" charset="2"/>
              <a:buChar char="§"/>
            </a:pPr>
            <a:endParaRPr lang="es-ES" sz="1200" dirty="0">
              <a:latin typeface="Arial" charset="0"/>
            </a:endParaRPr>
          </a:p>
          <a:p>
            <a:pPr marL="87313" indent="-87313" algn="just">
              <a:buFont typeface="Wingdings" pitchFamily="2" charset="2"/>
              <a:buChar char="§"/>
            </a:pPr>
            <a:r>
              <a:rPr lang="es-ES" sz="1200" dirty="0">
                <a:latin typeface="Arial" charset="0"/>
              </a:rPr>
              <a:t>Organizar y participar en el establecimiento de los comités técnicos que se consideren prioritarios, conforme a la normatividad establecida, de acuerdo a la capacidad y necesidades del Hospital.</a:t>
            </a:r>
          </a:p>
          <a:p>
            <a:pPr algn="just">
              <a:spcBef>
                <a:spcPct val="0"/>
              </a:spcBef>
              <a:buFontTx/>
              <a:buNone/>
            </a:pPr>
            <a:endParaRPr lang="es-ES_tradnl" altLang="es-MX" sz="1200" b="1" i="1" dirty="0">
              <a:latin typeface="Literata" pitchFamily="2" charset="0"/>
            </a:endParaRPr>
          </a:p>
        </p:txBody>
      </p:sp>
      <p:graphicFrame>
        <p:nvGraphicFramePr>
          <p:cNvPr id="12" name="Group 22">
            <a:extLst>
              <a:ext uri="{FF2B5EF4-FFF2-40B4-BE49-F238E27FC236}">
                <a16:creationId xmlns:a16="http://schemas.microsoft.com/office/drawing/2014/main" id="{9C64F0FE-A2BB-150B-A938-DA252ABF0D86}"/>
              </a:ext>
            </a:extLst>
          </p:cNvPr>
          <p:cNvGraphicFramePr>
            <a:graphicFrameLocks noGrp="1"/>
          </p:cNvGraphicFramePr>
          <p:nvPr>
            <p:extLst>
              <p:ext uri="{D42A27DB-BD31-4B8C-83A1-F6EECF244321}">
                <p14:modId xmlns:p14="http://schemas.microsoft.com/office/powerpoint/2010/main" val="588324450"/>
              </p:ext>
            </p:extLst>
          </p:nvPr>
        </p:nvGraphicFramePr>
        <p:xfrm>
          <a:off x="1335690" y="7169909"/>
          <a:ext cx="5395312" cy="1681989"/>
        </p:xfrm>
        <a:graphic>
          <a:graphicData uri="http://schemas.openxmlformats.org/drawingml/2006/table">
            <a:tbl>
              <a:tblPr/>
              <a:tblGrid>
                <a:gridCol w="2696828">
                  <a:extLst>
                    <a:ext uri="{9D8B030D-6E8A-4147-A177-3AD203B41FA5}">
                      <a16:colId xmlns:a16="http://schemas.microsoft.com/office/drawing/2014/main" val="20000"/>
                    </a:ext>
                  </a:extLst>
                </a:gridCol>
                <a:gridCol w="2698484">
                  <a:extLst>
                    <a:ext uri="{9D8B030D-6E8A-4147-A177-3AD203B41FA5}">
                      <a16:colId xmlns:a16="http://schemas.microsoft.com/office/drawing/2014/main" val="20001"/>
                    </a:ext>
                  </a:extLst>
                </a:gridCol>
              </a:tblGrid>
              <a:tr h="34810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a:ln>
                            <a:noFill/>
                          </a:ln>
                          <a:solidFill>
                            <a:schemeClr val="tx1"/>
                          </a:solidFill>
                          <a:effectLst/>
                          <a:latin typeface="Arial" charset="0"/>
                        </a:rPr>
                        <a:t>Directora Médica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86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Juan José Ortiz Zamudio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Martha Giselda Rangel Charqueño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86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Ana María del Carmen Zapata Urquieta</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José Carlos Lugo Báez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s-MX"/>
                    </a:p>
                  </a:txBody>
                  <a:tcPr/>
                </a:tc>
                <a:extLst>
                  <a:ext uri="{0D108BD9-81ED-4DB2-BD59-A6C34878D82A}">
                    <a16:rowId xmlns:a16="http://schemas.microsoft.com/office/drawing/2014/main" val="10002"/>
                  </a:ext>
                </a:extLst>
              </a:tr>
              <a:tr h="3286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Luis Fernando Mendoza Moreno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2" name="Marcador de número de diapositiva 1">
            <a:extLst>
              <a:ext uri="{FF2B5EF4-FFF2-40B4-BE49-F238E27FC236}">
                <a16:creationId xmlns:a16="http://schemas.microsoft.com/office/drawing/2014/main" id="{F04694B8-45D5-3017-210D-83E7894BE4CC}"/>
              </a:ext>
            </a:extLst>
          </p:cNvPr>
          <p:cNvSpPr>
            <a:spLocks noGrp="1"/>
          </p:cNvSpPr>
          <p:nvPr>
            <p:ph type="sldNum" sz="quarter" idx="12"/>
          </p:nvPr>
        </p:nvSpPr>
        <p:spPr>
          <a:xfrm>
            <a:off x="5195396" y="8851898"/>
            <a:ext cx="1428750" cy="609600"/>
          </a:xfrm>
        </p:spPr>
        <p:txBody>
          <a:bodyPr/>
          <a:lstStyle/>
          <a:p>
            <a:fld id="{553DAB33-0E4E-D144-B3DC-EF2F735BEBDD}" type="slidenum">
              <a:rPr lang="es-ES_tradnl" altLang="es-MX" smtClean="0"/>
              <a:pPr/>
              <a:t>20</a:t>
            </a:fld>
            <a:endParaRPr lang="es-ES_tradnl" altLang="es-MX" dirty="0"/>
          </a:p>
        </p:txBody>
      </p:sp>
    </p:spTree>
    <p:extLst>
      <p:ext uri="{BB962C8B-B14F-4D97-AF65-F5344CB8AC3E}">
        <p14:creationId xmlns:p14="http://schemas.microsoft.com/office/powerpoint/2010/main" val="3690362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6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id="{53D354B1-DCAC-C4C6-C84A-F94F5ED2F849}"/>
              </a:ext>
            </a:extLst>
          </p:cNvPr>
          <p:cNvSpPr>
            <a:spLocks noChangeArrowheads="1"/>
          </p:cNvSpPr>
          <p:nvPr/>
        </p:nvSpPr>
        <p:spPr bwMode="auto">
          <a:xfrm>
            <a:off x="1442546" y="615077"/>
            <a:ext cx="51816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s-ES" sz="1200" b="1" i="1" dirty="0">
                <a:latin typeface="Arial" charset="0"/>
                <a:cs typeface="Arial" charset="0"/>
              </a:rPr>
              <a:t>Continúa:</a:t>
            </a:r>
          </a:p>
          <a:p>
            <a:pPr marL="87313" indent="-87313"/>
            <a:endParaRPr lang="es-MX" sz="1200" i="1" dirty="0">
              <a:latin typeface="Arial" charset="0"/>
              <a:cs typeface="Times New Roman" pitchFamily="18" charset="0"/>
            </a:endParaRPr>
          </a:p>
          <a:p>
            <a:pPr marL="87313" indent="-87313" algn="just">
              <a:buFont typeface="Wingdings" pitchFamily="2" charset="2"/>
              <a:buChar char="§"/>
              <a:defRPr/>
            </a:pPr>
            <a:r>
              <a:rPr lang="es-ES" sz="1200" dirty="0">
                <a:latin typeface="Arial" pitchFamily="34" charset="0"/>
              </a:rPr>
              <a:t>Prever y en su caso precisar, los asuntos y problemas de sus áreas de operación para acordar y plantear las posibles soluciones con el Director del Hospital.</a:t>
            </a:r>
          </a:p>
          <a:p>
            <a:pPr marL="87313" indent="-87313" algn="just">
              <a:buFont typeface="Wingdings" pitchFamily="2" charset="2"/>
              <a:buChar char="§"/>
              <a:defRPr/>
            </a:pPr>
            <a:endParaRPr lang="es-ES" sz="1200" dirty="0">
              <a:latin typeface="Arial" pitchFamily="34" charset="0"/>
            </a:endParaRPr>
          </a:p>
          <a:p>
            <a:pPr marL="87313" indent="-87313" algn="just">
              <a:buFont typeface="Wingdings" pitchFamily="2" charset="2"/>
              <a:buChar char="§"/>
              <a:defRPr/>
            </a:pPr>
            <a:r>
              <a:rPr lang="es-ES" sz="1200" dirty="0">
                <a:latin typeface="Arial" pitchFamily="34" charset="0"/>
              </a:rPr>
              <a:t>Participar activamente en la coordinación de referencias y contra referencias de pacientes con otras instituciones de salud.</a:t>
            </a:r>
          </a:p>
          <a:p>
            <a:pPr marL="101600" indent="-101600" algn="just">
              <a:buFont typeface="Wingdings" pitchFamily="2" charset="2"/>
              <a:buChar char="§"/>
              <a:defRPr/>
            </a:pPr>
            <a:endParaRPr lang="es-ES" sz="1200" dirty="0">
              <a:latin typeface="Arial" pitchFamily="34" charset="0"/>
            </a:endParaRPr>
          </a:p>
          <a:p>
            <a:pPr marL="101600" indent="-101600" algn="just">
              <a:buFont typeface="Wingdings" pitchFamily="2" charset="2"/>
              <a:buChar char="§"/>
              <a:defRPr/>
            </a:pPr>
            <a:r>
              <a:rPr lang="es-ES" sz="1200" dirty="0">
                <a:latin typeface="Arial" pitchFamily="34" charset="0"/>
              </a:rPr>
              <a:t>Planear, organizar y evaluar, la información de la productividad de los servicios y presentar a su superior inmediato los avances y las desviaciones encontradas para acordar alternativas de solución.</a:t>
            </a:r>
          </a:p>
          <a:p>
            <a:pPr marL="101600" indent="-101600" algn="just">
              <a:buFont typeface="Wingdings" pitchFamily="2" charset="2"/>
              <a:buChar char="§"/>
              <a:defRPr/>
            </a:pPr>
            <a:endParaRPr lang="es-ES" sz="1200" dirty="0">
              <a:latin typeface="Arial" pitchFamily="34" charset="0"/>
            </a:endParaRPr>
          </a:p>
          <a:p>
            <a:pPr marL="101600" indent="-101600" algn="just">
              <a:buFont typeface="Wingdings" pitchFamily="2" charset="2"/>
              <a:buChar char="§"/>
              <a:defRPr/>
            </a:pPr>
            <a:r>
              <a:rPr lang="es-ES" sz="1200" dirty="0">
                <a:latin typeface="Arial" pitchFamily="34" charset="0"/>
              </a:rPr>
              <a:t>Realizar con efectividad todas las actividades relacionadas con las funciones establecidas y las que le demanden según programas prioritarios.</a:t>
            </a:r>
          </a:p>
          <a:p>
            <a:pPr marL="101600" indent="-101600" algn="just">
              <a:buFont typeface="Wingdings" pitchFamily="2" charset="2"/>
              <a:buChar char="§"/>
              <a:defRPr/>
            </a:pPr>
            <a:endParaRPr lang="es-ES" sz="1200" dirty="0">
              <a:latin typeface="Arial" pitchFamily="34" charset="0"/>
            </a:endParaRPr>
          </a:p>
          <a:p>
            <a:pPr marL="101600" indent="-101600" algn="just">
              <a:buFont typeface="Wingdings" pitchFamily="2" charset="2"/>
              <a:buChar char="§"/>
              <a:defRPr/>
            </a:pPr>
            <a:r>
              <a:rPr lang="es-ES" sz="1200" dirty="0">
                <a:latin typeface="Arial" pitchFamily="34" charset="0"/>
              </a:rPr>
              <a:t>Estas funciones son enunciativas más no limitativas.</a:t>
            </a:r>
            <a:endParaRPr lang="es-ES_tradnl" sz="1200" dirty="0">
              <a:latin typeface="Arial" pitchFamily="34" charset="0"/>
            </a:endParaRPr>
          </a:p>
          <a:p>
            <a:pPr algn="just">
              <a:spcBef>
                <a:spcPct val="0"/>
              </a:spcBef>
              <a:buFontTx/>
              <a:buNone/>
            </a:pPr>
            <a:endParaRPr lang="es-ES_tradnl" altLang="es-MX" sz="1200" b="1" i="1" dirty="0">
              <a:latin typeface="Literata" pitchFamily="2" charset="0"/>
            </a:endParaRPr>
          </a:p>
        </p:txBody>
      </p:sp>
      <p:graphicFrame>
        <p:nvGraphicFramePr>
          <p:cNvPr id="12" name="Group 22">
            <a:extLst>
              <a:ext uri="{FF2B5EF4-FFF2-40B4-BE49-F238E27FC236}">
                <a16:creationId xmlns:a16="http://schemas.microsoft.com/office/drawing/2014/main" id="{9C64F0FE-A2BB-150B-A938-DA252ABF0D86}"/>
              </a:ext>
            </a:extLst>
          </p:cNvPr>
          <p:cNvGraphicFramePr>
            <a:graphicFrameLocks noGrp="1"/>
          </p:cNvGraphicFramePr>
          <p:nvPr/>
        </p:nvGraphicFramePr>
        <p:xfrm>
          <a:off x="1335690" y="7169909"/>
          <a:ext cx="5395312" cy="1681989"/>
        </p:xfrm>
        <a:graphic>
          <a:graphicData uri="http://schemas.openxmlformats.org/drawingml/2006/table">
            <a:tbl>
              <a:tblPr/>
              <a:tblGrid>
                <a:gridCol w="2696828">
                  <a:extLst>
                    <a:ext uri="{9D8B030D-6E8A-4147-A177-3AD203B41FA5}">
                      <a16:colId xmlns:a16="http://schemas.microsoft.com/office/drawing/2014/main" val="20000"/>
                    </a:ext>
                  </a:extLst>
                </a:gridCol>
                <a:gridCol w="2698484">
                  <a:extLst>
                    <a:ext uri="{9D8B030D-6E8A-4147-A177-3AD203B41FA5}">
                      <a16:colId xmlns:a16="http://schemas.microsoft.com/office/drawing/2014/main" val="20001"/>
                    </a:ext>
                  </a:extLst>
                </a:gridCol>
              </a:tblGrid>
              <a:tr h="34810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1" i="0" u="none" strike="noStrike" cap="none" normalizeH="0" baseline="0" dirty="0">
                          <a:ln>
                            <a:noFill/>
                          </a:ln>
                          <a:solidFill>
                            <a:schemeClr val="tx1"/>
                          </a:solidFill>
                          <a:effectLst/>
                          <a:latin typeface="Arial" charset="0"/>
                        </a:rPr>
                        <a:t>Directora Médica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86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Dr. Juan José Ortiz Zamudio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Martha Giselda Rangel Charqueño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86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Dra. Ana María del Carmen Zapata Urquieta</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Dr. José Carlos Lugo Báez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s-MX"/>
                    </a:p>
                  </a:txBody>
                  <a:tcPr/>
                </a:tc>
                <a:extLst>
                  <a:ext uri="{0D108BD9-81ED-4DB2-BD59-A6C34878D82A}">
                    <a16:rowId xmlns:a16="http://schemas.microsoft.com/office/drawing/2014/main" val="10002"/>
                  </a:ext>
                </a:extLst>
              </a:tr>
              <a:tr h="3286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MX" sz="1200" b="0" i="0" u="none" strike="noStrike" cap="none" normalizeH="0" baseline="0" dirty="0">
                          <a:ln>
                            <a:noFill/>
                          </a:ln>
                          <a:solidFill>
                            <a:schemeClr val="tx1"/>
                          </a:solidFill>
                          <a:effectLst/>
                          <a:latin typeface="Arial" charset="0"/>
                        </a:rPr>
                        <a:t>Dr. Luiz Fernando Mendoza Moreno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s-MX" sz="12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2" name="Marcador de número de diapositiva 1">
            <a:extLst>
              <a:ext uri="{FF2B5EF4-FFF2-40B4-BE49-F238E27FC236}">
                <a16:creationId xmlns:a16="http://schemas.microsoft.com/office/drawing/2014/main" id="{2B623656-C816-794D-802F-E82632EFFD5B}"/>
              </a:ext>
            </a:extLst>
          </p:cNvPr>
          <p:cNvSpPr>
            <a:spLocks noGrp="1"/>
          </p:cNvSpPr>
          <p:nvPr>
            <p:ph type="sldNum" sz="quarter" idx="12"/>
          </p:nvPr>
        </p:nvSpPr>
        <p:spPr>
          <a:xfrm>
            <a:off x="5079792" y="8851898"/>
            <a:ext cx="1428750" cy="609600"/>
          </a:xfrm>
        </p:spPr>
        <p:txBody>
          <a:bodyPr/>
          <a:lstStyle/>
          <a:p>
            <a:fld id="{553DAB33-0E4E-D144-B3DC-EF2F735BEBDD}" type="slidenum">
              <a:rPr lang="es-ES_tradnl" altLang="es-MX" smtClean="0"/>
              <a:pPr/>
              <a:t>21</a:t>
            </a:fld>
            <a:endParaRPr lang="es-ES_tradnl" altLang="es-MX" dirty="0"/>
          </a:p>
        </p:txBody>
      </p:sp>
    </p:spTree>
    <p:extLst>
      <p:ext uri="{BB962C8B-B14F-4D97-AF65-F5344CB8AC3E}">
        <p14:creationId xmlns:p14="http://schemas.microsoft.com/office/powerpoint/2010/main" val="3716078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id="{53D354B1-DCAC-C4C6-C84A-F94F5ED2F849}"/>
              </a:ext>
            </a:extLst>
          </p:cNvPr>
          <p:cNvSpPr>
            <a:spLocks noChangeArrowheads="1"/>
          </p:cNvSpPr>
          <p:nvPr/>
        </p:nvSpPr>
        <p:spPr bwMode="auto">
          <a:xfrm>
            <a:off x="1487487" y="529078"/>
            <a:ext cx="5181600" cy="856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ts val="1300"/>
              </a:lnSpc>
              <a:buNone/>
            </a:pPr>
            <a:r>
              <a:rPr lang="es-ES" sz="1200" b="1" i="1" dirty="0">
                <a:latin typeface="Arial" pitchFamily="34" charset="0"/>
                <a:cs typeface="Arial" pitchFamily="34" charset="0"/>
              </a:rPr>
              <a:t>SUBDIRECCIÓN DE EDUCACIÓN E INVESTIGACIÓN EN SALUD</a:t>
            </a:r>
          </a:p>
          <a:p>
            <a:pPr marL="88900" indent="-88900" algn="just">
              <a:lnSpc>
                <a:spcPts val="1300"/>
              </a:lnSpc>
              <a:defRPr/>
            </a:pPr>
            <a:endParaRPr lang="es-MX" sz="1050" i="1" dirty="0">
              <a:latin typeface="Arial" pitchFamily="34" charset="0"/>
              <a:cs typeface="Arial" pitchFamily="34" charset="0"/>
            </a:endParaRPr>
          </a:p>
          <a:p>
            <a:pPr algn="just">
              <a:lnSpc>
                <a:spcPts val="1300"/>
              </a:lnSpc>
              <a:buNone/>
            </a:pPr>
            <a:r>
              <a:rPr lang="es-MX" sz="1200" i="1" dirty="0">
                <a:latin typeface="Arial" pitchFamily="34" charset="0"/>
                <a:cs typeface="Arial" pitchFamily="34" charset="0"/>
              </a:rPr>
              <a:t>OBJETIVO.</a:t>
            </a:r>
          </a:p>
          <a:p>
            <a:pPr algn="just">
              <a:lnSpc>
                <a:spcPts val="1300"/>
              </a:lnSpc>
              <a:buNone/>
            </a:pPr>
            <a:endParaRPr lang="es-MX" sz="1200" i="1" dirty="0">
              <a:latin typeface="Arial" pitchFamily="34" charset="0"/>
              <a:cs typeface="Arial" pitchFamily="34" charset="0"/>
            </a:endParaRPr>
          </a:p>
          <a:p>
            <a:pPr algn="just">
              <a:lnSpc>
                <a:spcPts val="1300"/>
              </a:lnSpc>
            </a:pPr>
            <a:r>
              <a:rPr lang="es-MX" sz="1200" dirty="0">
                <a:latin typeface="Arial" pitchFamily="34" charset="0"/>
                <a:cs typeface="Arial" pitchFamily="34" charset="0"/>
              </a:rPr>
              <a:t>Asesorar, Vigilar y controlar las actividades que tienen que llevar a cabo las distintas Jefaturas y Coordinaciones que se encuentran dentro de la Subdirección, así como el personal administrativo a su cargo.</a:t>
            </a:r>
          </a:p>
          <a:p>
            <a:pPr algn="just">
              <a:lnSpc>
                <a:spcPts val="1300"/>
              </a:lnSpc>
            </a:pPr>
            <a:endParaRPr lang="es-MX" sz="1200" dirty="0">
              <a:latin typeface="Arial" pitchFamily="34" charset="0"/>
              <a:cs typeface="Arial" pitchFamily="34" charset="0"/>
            </a:endParaRPr>
          </a:p>
          <a:p>
            <a:pPr algn="just">
              <a:lnSpc>
                <a:spcPts val="1300"/>
              </a:lnSpc>
              <a:buNone/>
            </a:pPr>
            <a:r>
              <a:rPr lang="es-MX" sz="1200" i="1" dirty="0">
                <a:latin typeface="Arial" pitchFamily="34" charset="0"/>
                <a:cs typeface="Arial" pitchFamily="34" charset="0"/>
              </a:rPr>
              <a:t>FUNCIONES.</a:t>
            </a:r>
          </a:p>
          <a:p>
            <a:pPr algn="just">
              <a:lnSpc>
                <a:spcPts val="1300"/>
              </a:lnSpc>
            </a:pPr>
            <a:endParaRPr lang="es-MX" sz="1200" i="1" dirty="0">
              <a:latin typeface="Arial" pitchFamily="34" charset="0"/>
              <a:cs typeface="Arial" pitchFamily="34" charset="0"/>
            </a:endParaRPr>
          </a:p>
          <a:p>
            <a:pPr marL="177800" indent="-177800" algn="just">
              <a:lnSpc>
                <a:spcPts val="1300"/>
              </a:lnSpc>
              <a:buFont typeface="Wingdings" pitchFamily="2" charset="2"/>
              <a:buChar char="§"/>
            </a:pPr>
            <a:r>
              <a:rPr lang="es-MX" sz="1200" dirty="0">
                <a:latin typeface="Arial" pitchFamily="34" charset="0"/>
                <a:cs typeface="Arial" pitchFamily="34" charset="0"/>
              </a:rPr>
              <a:t>Seleccionar a los mejores candidatos entre los interesados en formarse en el posgrado de la carrera de medicina dentro del Hospital, así como incentivar la actualización para los profesionales que integran dicha Institución.</a:t>
            </a:r>
          </a:p>
          <a:p>
            <a:pPr marL="177800" indent="-177800" algn="just">
              <a:lnSpc>
                <a:spcPts val="1300"/>
              </a:lnSpc>
              <a:buFont typeface="Wingdings" pitchFamily="2" charset="2"/>
              <a:buChar char="§"/>
            </a:pPr>
            <a:endParaRPr lang="es-MX" sz="1200" dirty="0">
              <a:latin typeface="Arial" pitchFamily="34" charset="0"/>
              <a:cs typeface="Arial" pitchFamily="34" charset="0"/>
            </a:endParaRPr>
          </a:p>
          <a:p>
            <a:pPr marL="177800" lvl="0" indent="-177800" algn="just">
              <a:lnSpc>
                <a:spcPts val="1300"/>
              </a:lnSpc>
              <a:buFont typeface="Wingdings" pitchFamily="2" charset="2"/>
              <a:buChar char="§"/>
            </a:pPr>
            <a:r>
              <a:rPr lang="es-MX" sz="1200" dirty="0">
                <a:latin typeface="Arial" pitchFamily="34" charset="0"/>
                <a:cs typeface="Arial" pitchFamily="34" charset="0"/>
              </a:rPr>
              <a:t>Vigilar y evaluar el desempeño de las funciones de las Jefaturas y coordinaciones que tiene a su cargo dentro de la Subdirección.</a:t>
            </a:r>
          </a:p>
          <a:p>
            <a:pPr marL="177800" indent="-177800" algn="just">
              <a:lnSpc>
                <a:spcPts val="1300"/>
              </a:lnSpc>
              <a:buFont typeface="Wingdings" pitchFamily="2" charset="2"/>
              <a:buChar char="§"/>
            </a:pPr>
            <a:endParaRPr lang="es-MX" sz="1200" dirty="0">
              <a:latin typeface="Arial" pitchFamily="34" charset="0"/>
              <a:cs typeface="Arial" pitchFamily="34" charset="0"/>
            </a:endParaRPr>
          </a:p>
          <a:p>
            <a:pPr marL="177800" lvl="0" indent="-177800" algn="just">
              <a:lnSpc>
                <a:spcPts val="1300"/>
              </a:lnSpc>
              <a:buFont typeface="Wingdings" pitchFamily="2" charset="2"/>
              <a:buChar char="§"/>
            </a:pPr>
            <a:r>
              <a:rPr lang="es-MX" sz="1200" dirty="0">
                <a:latin typeface="Arial" pitchFamily="34" charset="0"/>
                <a:cs typeface="Arial" pitchFamily="34" charset="0"/>
              </a:rPr>
              <a:t>Supervisar y Controlar el desarrollo de los programas de educación, capacitación e investigación que se desarrollen en el Hospital Central “Dr. Ignacio Morones Prieto”.</a:t>
            </a:r>
          </a:p>
          <a:p>
            <a:pPr marL="177800" indent="-177800" algn="just">
              <a:lnSpc>
                <a:spcPts val="1300"/>
              </a:lnSpc>
              <a:buFont typeface="Wingdings" pitchFamily="2" charset="2"/>
              <a:buChar char="§"/>
            </a:pPr>
            <a:endParaRPr lang="es-MX" sz="1200" dirty="0">
              <a:latin typeface="Arial" pitchFamily="34" charset="0"/>
              <a:cs typeface="Arial" pitchFamily="34" charset="0"/>
            </a:endParaRPr>
          </a:p>
          <a:p>
            <a:pPr marL="177800" lvl="0" indent="-177800" algn="just">
              <a:lnSpc>
                <a:spcPts val="1300"/>
              </a:lnSpc>
              <a:buFont typeface="Wingdings" pitchFamily="2" charset="2"/>
              <a:buChar char="§"/>
            </a:pPr>
            <a:r>
              <a:rPr lang="es-MX" sz="1200" dirty="0">
                <a:latin typeface="Arial" pitchFamily="34" charset="0"/>
                <a:cs typeface="Arial" pitchFamily="34" charset="0"/>
              </a:rPr>
              <a:t>Supervisar y Evaluar las sesiones clínicas y bibliográficas de los diferentes departamentos.</a:t>
            </a:r>
          </a:p>
          <a:p>
            <a:pPr marL="177800" indent="-177800" algn="just">
              <a:lnSpc>
                <a:spcPts val="1300"/>
              </a:lnSpc>
              <a:buFont typeface="Wingdings" pitchFamily="2" charset="2"/>
              <a:buChar char="§"/>
            </a:pPr>
            <a:endParaRPr lang="es-MX" sz="1200" dirty="0">
              <a:latin typeface="Arial" pitchFamily="34" charset="0"/>
              <a:cs typeface="Arial" pitchFamily="34" charset="0"/>
            </a:endParaRPr>
          </a:p>
          <a:p>
            <a:pPr marL="177800" lvl="0" indent="-177800" algn="just">
              <a:lnSpc>
                <a:spcPts val="1300"/>
              </a:lnSpc>
              <a:buFont typeface="Wingdings" pitchFamily="2" charset="2"/>
              <a:buChar char="§"/>
            </a:pPr>
            <a:r>
              <a:rPr lang="es-MX" sz="1200" dirty="0">
                <a:latin typeface="Arial" pitchFamily="34" charset="0"/>
                <a:cs typeface="Arial" pitchFamily="34" charset="0"/>
              </a:rPr>
              <a:t>Asesorar con gestoría a nuestro personal médico, paramédico y técnico a Congresos Regionales, Nacionales e Internacionales de sus respectivas áreas.</a:t>
            </a:r>
          </a:p>
          <a:p>
            <a:pPr algn="just">
              <a:lnSpc>
                <a:spcPts val="1300"/>
              </a:lnSpc>
              <a:buNone/>
            </a:pPr>
            <a:r>
              <a:rPr lang="es-MX" sz="1200" dirty="0">
                <a:latin typeface="Arial" pitchFamily="34" charset="0"/>
                <a:cs typeface="Arial" pitchFamily="34" charset="0"/>
              </a:rPr>
              <a:t> </a:t>
            </a:r>
          </a:p>
          <a:p>
            <a:pPr marL="177800" lvl="0" indent="-177800" algn="just">
              <a:lnSpc>
                <a:spcPts val="1300"/>
              </a:lnSpc>
              <a:buFont typeface="Wingdings" pitchFamily="2" charset="2"/>
              <a:buChar char="§"/>
            </a:pPr>
            <a:r>
              <a:rPr lang="es-MX" sz="1200" dirty="0">
                <a:latin typeface="Arial" pitchFamily="34" charset="0"/>
                <a:cs typeface="Arial" pitchFamily="34" charset="0"/>
              </a:rPr>
              <a:t>Divulgar y promover la publicación de conocimientos y experiencias médicas obtenidas por el personal médico y paramédico del Hospital.</a:t>
            </a:r>
          </a:p>
          <a:p>
            <a:pPr marL="177800" indent="-177800" algn="just">
              <a:lnSpc>
                <a:spcPts val="1300"/>
              </a:lnSpc>
              <a:buFont typeface="Wingdings" pitchFamily="2" charset="2"/>
              <a:buChar char="§"/>
            </a:pPr>
            <a:endParaRPr lang="es-MX" sz="1200" dirty="0">
              <a:latin typeface="Arial" pitchFamily="34" charset="0"/>
              <a:cs typeface="Arial" pitchFamily="34" charset="0"/>
            </a:endParaRPr>
          </a:p>
          <a:p>
            <a:pPr marL="177800" lvl="0" indent="-177800" algn="just">
              <a:lnSpc>
                <a:spcPts val="1300"/>
              </a:lnSpc>
              <a:buFont typeface="Wingdings" pitchFamily="2" charset="2"/>
              <a:buChar char="§"/>
            </a:pPr>
            <a:r>
              <a:rPr lang="es-MX" sz="1200" dirty="0">
                <a:latin typeface="Arial" pitchFamily="34" charset="0"/>
                <a:cs typeface="Arial" pitchFamily="34" charset="0"/>
              </a:rPr>
              <a:t>Cultivar la motivación académica, mediante la oferta de información científica  reciente a través de revistas, libros y principalmente bancos de información computarizada a precios accesibles.</a:t>
            </a:r>
          </a:p>
          <a:p>
            <a:pPr marL="177800" indent="-177800" algn="just">
              <a:lnSpc>
                <a:spcPts val="1300"/>
              </a:lnSpc>
              <a:buFont typeface="Wingdings" pitchFamily="2" charset="2"/>
              <a:buChar char="§"/>
            </a:pPr>
            <a:endParaRPr lang="es-MX" sz="1200" dirty="0">
              <a:latin typeface="Arial" pitchFamily="34" charset="0"/>
              <a:cs typeface="Arial" pitchFamily="34" charset="0"/>
            </a:endParaRPr>
          </a:p>
          <a:p>
            <a:pPr marL="177800" lvl="0" indent="-177800" algn="just">
              <a:lnSpc>
                <a:spcPts val="1300"/>
              </a:lnSpc>
              <a:buFont typeface="Wingdings" pitchFamily="2" charset="2"/>
              <a:buChar char="§"/>
            </a:pPr>
            <a:r>
              <a:rPr lang="es-MX" sz="1200" dirty="0">
                <a:latin typeface="Arial" pitchFamily="34" charset="0"/>
                <a:cs typeface="Arial" pitchFamily="34" charset="0"/>
              </a:rPr>
              <a:t>Efectuar labores de vinculación con otras instituciones de Educación superior, locales, regionales, nacionales e internacionales.</a:t>
            </a:r>
          </a:p>
          <a:p>
            <a:pPr marL="177800" indent="-177800" algn="just">
              <a:lnSpc>
                <a:spcPts val="1300"/>
              </a:lnSpc>
            </a:pPr>
            <a:endParaRPr lang="es-MX" sz="1200" dirty="0">
              <a:latin typeface="Arial" pitchFamily="34" charset="0"/>
              <a:cs typeface="Arial" pitchFamily="34" charset="0"/>
            </a:endParaRPr>
          </a:p>
          <a:p>
            <a:pPr marL="177800" lvl="0" indent="-177800" algn="just">
              <a:lnSpc>
                <a:spcPts val="1300"/>
              </a:lnSpc>
              <a:buFont typeface="Wingdings" pitchFamily="2" charset="2"/>
              <a:buChar char="§"/>
            </a:pPr>
            <a:r>
              <a:rPr lang="es-MX" sz="1200" dirty="0">
                <a:latin typeface="Arial" pitchFamily="34" charset="0"/>
                <a:cs typeface="Arial" pitchFamily="34" charset="0"/>
              </a:rPr>
              <a:t>Promover convenios de vinculación con instituciones nacionales e internacionales de la industria farmacéutica y de la industria privada con el Hospital.</a:t>
            </a:r>
          </a:p>
          <a:p>
            <a:pPr marL="177800" indent="-177800" algn="just">
              <a:lnSpc>
                <a:spcPts val="1300"/>
              </a:lnSpc>
            </a:pPr>
            <a:r>
              <a:rPr lang="es-MX" sz="1200" dirty="0">
                <a:latin typeface="Arial" pitchFamily="34" charset="0"/>
                <a:cs typeface="Arial" pitchFamily="34" charset="0"/>
              </a:rPr>
              <a:t> </a:t>
            </a:r>
          </a:p>
          <a:p>
            <a:pPr marL="177800" lvl="0" indent="-177800" algn="just">
              <a:lnSpc>
                <a:spcPts val="1300"/>
              </a:lnSpc>
              <a:buFont typeface="Wingdings" pitchFamily="2" charset="2"/>
              <a:buChar char="§"/>
            </a:pPr>
            <a:r>
              <a:rPr lang="es-MX" sz="1200" dirty="0">
                <a:latin typeface="Arial" pitchFamily="34" charset="0"/>
                <a:cs typeface="Arial" pitchFamily="34" charset="0"/>
              </a:rPr>
              <a:t>Estas funciones son enunciativas más no limitativas.</a:t>
            </a:r>
          </a:p>
          <a:p>
            <a:pPr algn="just">
              <a:spcBef>
                <a:spcPct val="0"/>
              </a:spcBef>
              <a:buFontTx/>
              <a:buNone/>
            </a:pPr>
            <a:endParaRPr lang="es-ES_tradnl" altLang="es-MX" sz="1200" b="1" i="1" dirty="0">
              <a:latin typeface="Literata" pitchFamily="2" charset="0"/>
            </a:endParaRPr>
          </a:p>
        </p:txBody>
      </p:sp>
      <p:grpSp>
        <p:nvGrpSpPr>
          <p:cNvPr id="14342" name="Group 53">
            <a:extLst>
              <a:ext uri="{FF2B5EF4-FFF2-40B4-BE49-F238E27FC236}">
                <a16:creationId xmlns:a16="http://schemas.microsoft.com/office/drawing/2014/main" id="{45AC26E1-9F75-5AE6-7A97-3A46AEC1BCF9}"/>
              </a:ext>
            </a:extLst>
          </p:cNvPr>
          <p:cNvGrpSpPr>
            <a:grpSpLocks/>
          </p:cNvGrpSpPr>
          <p:nvPr/>
        </p:nvGrpSpPr>
        <p:grpSpPr bwMode="auto">
          <a:xfrm>
            <a:off x="1577975" y="8432800"/>
            <a:ext cx="5280025" cy="541338"/>
            <a:chOff x="994" y="5109"/>
            <a:chExt cx="3326" cy="341"/>
          </a:xfrm>
        </p:grpSpPr>
        <p:sp>
          <p:nvSpPr>
            <p:cNvPr id="14343" name="Rectangle 43">
              <a:extLst>
                <a:ext uri="{FF2B5EF4-FFF2-40B4-BE49-F238E27FC236}">
                  <a16:creationId xmlns:a16="http://schemas.microsoft.com/office/drawing/2014/main" id="{B824524F-22C4-D4CF-2A89-2045E73F58A5}"/>
                </a:ext>
              </a:extLst>
            </p:cNvPr>
            <p:cNvSpPr>
              <a:spLocks noChangeArrowheads="1"/>
            </p:cNvSpPr>
            <p:nvPr/>
          </p:nvSpPr>
          <p:spPr bwMode="auto">
            <a:xfrm>
              <a:off x="994" y="5112"/>
              <a:ext cx="332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Juan Manuel López Quijamo</a:t>
              </a:r>
            </a:p>
          </p:txBody>
        </p:sp>
        <p:sp>
          <p:nvSpPr>
            <p:cNvPr id="14344" name="Text Box 44">
              <a:extLst>
                <a:ext uri="{FF2B5EF4-FFF2-40B4-BE49-F238E27FC236}">
                  <a16:creationId xmlns:a16="http://schemas.microsoft.com/office/drawing/2014/main" id="{5F1A80E1-B64F-5101-4497-0AA607C87CA6}"/>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4345" name="Line 46">
              <a:extLst>
                <a:ext uri="{FF2B5EF4-FFF2-40B4-BE49-F238E27FC236}">
                  <a16:creationId xmlns:a16="http://schemas.microsoft.com/office/drawing/2014/main" id="{2491A80E-0A40-C20B-3DBA-ED49C99BD37A}"/>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6" name="Line 47">
              <a:extLst>
                <a:ext uri="{FF2B5EF4-FFF2-40B4-BE49-F238E27FC236}">
                  <a16:creationId xmlns:a16="http://schemas.microsoft.com/office/drawing/2014/main" id="{23073505-6B2C-7E94-8B50-A0A27589C190}"/>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7" name="Text Box 50">
              <a:extLst>
                <a:ext uri="{FF2B5EF4-FFF2-40B4-BE49-F238E27FC236}">
                  <a16:creationId xmlns:a16="http://schemas.microsoft.com/office/drawing/2014/main" id="{B30631CE-F4CF-3EC4-06DB-9096E82C1F13}"/>
                </a:ext>
              </a:extLst>
            </p:cNvPr>
            <p:cNvSpPr txBox="1">
              <a:spLocks noChangeArrowheads="1"/>
            </p:cNvSpPr>
            <p:nvPr/>
          </p:nvSpPr>
          <p:spPr bwMode="auto">
            <a:xfrm>
              <a:off x="2493" y="5109"/>
              <a:ext cx="179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Directora Médica</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  Martha Giselda Rangel Charqueño</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id="{D706C4C9-188B-7B70-20F2-1DF618C915E2}"/>
              </a:ext>
            </a:extLst>
          </p:cNvPr>
          <p:cNvSpPr>
            <a:spLocks noGrp="1"/>
          </p:cNvSpPr>
          <p:nvPr>
            <p:ph type="sldNum" sz="quarter" idx="12"/>
          </p:nvPr>
        </p:nvSpPr>
        <p:spPr>
          <a:xfrm>
            <a:off x="5120248" y="8910638"/>
            <a:ext cx="1428750" cy="609600"/>
          </a:xfrm>
        </p:spPr>
        <p:txBody>
          <a:bodyPr/>
          <a:lstStyle/>
          <a:p>
            <a:fld id="{553DAB33-0E4E-D144-B3DC-EF2F735BEBDD}" type="slidenum">
              <a:rPr lang="es-ES_tradnl" altLang="es-MX" smtClean="0"/>
              <a:pPr/>
              <a:t>22</a:t>
            </a:fld>
            <a:endParaRPr lang="es-ES_tradnl" altLang="es-MX" dirty="0"/>
          </a:p>
        </p:txBody>
      </p:sp>
    </p:spTree>
    <p:extLst>
      <p:ext uri="{BB962C8B-B14F-4D97-AF65-F5344CB8AC3E}">
        <p14:creationId xmlns:p14="http://schemas.microsoft.com/office/powerpoint/2010/main" val="4138436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id="{53D354B1-DCAC-C4C6-C84A-F94F5ED2F849}"/>
              </a:ext>
            </a:extLst>
          </p:cNvPr>
          <p:cNvSpPr>
            <a:spLocks noChangeArrowheads="1"/>
          </p:cNvSpPr>
          <p:nvPr/>
        </p:nvSpPr>
        <p:spPr bwMode="auto">
          <a:xfrm>
            <a:off x="1487487" y="529078"/>
            <a:ext cx="5181600" cy="7719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s-ES" sz="1200" b="1" i="1" dirty="0">
                <a:latin typeface="Arial" charset="0"/>
                <a:cs typeface="Times New Roman" pitchFamily="18" charset="0"/>
              </a:rPr>
              <a:t>SUBDIRECCIÓN DE CALIDAD</a:t>
            </a:r>
          </a:p>
          <a:p>
            <a:pPr marL="88900" indent="-88900" algn="just"/>
            <a:endParaRPr lang="es-MX" sz="1200" i="1" dirty="0">
              <a:latin typeface="Arial" charset="0"/>
              <a:cs typeface="Times New Roman" pitchFamily="18" charset="0"/>
            </a:endParaRPr>
          </a:p>
          <a:p>
            <a:pPr algn="just">
              <a:buNone/>
            </a:pPr>
            <a:r>
              <a:rPr lang="es-ES" sz="1200" i="1" dirty="0">
                <a:latin typeface="Arial" charset="0"/>
                <a:cs typeface="Times New Roman" pitchFamily="18" charset="0"/>
              </a:rPr>
              <a:t>OBJETIVO</a:t>
            </a:r>
          </a:p>
          <a:p>
            <a:pPr algn="just">
              <a:buNone/>
            </a:pPr>
            <a:endParaRPr lang="es-ES" sz="1200" i="1" dirty="0">
              <a:latin typeface="Arial" charset="0"/>
              <a:cs typeface="Times New Roman" pitchFamily="18" charset="0"/>
            </a:endParaRPr>
          </a:p>
          <a:p>
            <a:pPr marL="171450" indent="-171450" algn="just"/>
            <a:r>
              <a:rPr lang="es-ES" sz="1200" dirty="0">
                <a:latin typeface="Arial" charset="0"/>
                <a:cs typeface="Arial" charset="0"/>
              </a:rPr>
              <a:t>Conducir, de conformidad con la Dirección General del Hospital, las acciones encaminadas a elevar la calidad de los servicios de salud y el desarrollo de una cultura de calidad al interior de la institución, con estricto apego a las disposiciones normativas vigentes, favoreciendo la participación del Aval Ciudadano en la rendición de cuentas.</a:t>
            </a:r>
            <a:endParaRPr lang="es-MX" sz="1200" dirty="0">
              <a:latin typeface="Arial" charset="0"/>
              <a:cs typeface="Arial" charset="0"/>
            </a:endParaRPr>
          </a:p>
          <a:p>
            <a:pPr marL="88900" indent="-88900" algn="just"/>
            <a:endParaRPr lang="es-ES" sz="1200" dirty="0">
              <a:latin typeface="Arial" charset="0"/>
              <a:cs typeface="Times New Roman" pitchFamily="18" charset="0"/>
            </a:endParaRPr>
          </a:p>
          <a:p>
            <a:pPr algn="just">
              <a:buNone/>
            </a:pPr>
            <a:r>
              <a:rPr lang="es-ES" sz="1200" i="1" dirty="0">
                <a:latin typeface="Arial" charset="0"/>
                <a:cs typeface="Times New Roman" pitchFamily="18" charset="0"/>
              </a:rPr>
              <a:t>FUNCIONES</a:t>
            </a:r>
          </a:p>
          <a:p>
            <a:pPr marL="88900" indent="-88900" algn="just"/>
            <a:endParaRPr lang="es-ES" sz="1200" dirty="0">
              <a:latin typeface="Arial" charset="0"/>
              <a:cs typeface="Times New Roman" pitchFamily="18" charset="0"/>
            </a:endParaRPr>
          </a:p>
          <a:p>
            <a:pPr marL="88900" indent="-88900" algn="just">
              <a:buFont typeface="Wingdings" pitchFamily="2" charset="2"/>
              <a:buChar char="§"/>
            </a:pPr>
            <a:r>
              <a:rPr lang="es-ES" sz="1200" dirty="0">
                <a:latin typeface="Arial" charset="0"/>
                <a:cs typeface="Arial" charset="0"/>
              </a:rPr>
              <a:t>Definir el Programa de Calidad de la institución y someterlo a la consideración de la Dirección General para su autorización.</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Coordinar, dirigir y evaluar los resultados del Programa de Calidad.</a:t>
            </a:r>
          </a:p>
          <a:p>
            <a:pPr marL="88900" indent="-88900" algn="just">
              <a:buFont typeface="Wingdings" pitchFamily="2" charset="2"/>
              <a:buChar char="§"/>
            </a:pPr>
            <a:endParaRPr lang="es-ES"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Planear, dirigir y evaluar las estrategias del Modelo de Gestión de Calidad del instituto.</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Planear, dirigir y evaluar  las estrategias encaminadas a la Acreditación y Certificación del Hospital.</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Conducir las estrategias de la participación ciudadana estatal como Avales Ciudadanos del Índice de Trato Digno.</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Coordinar el Sistema de Monitoreo de la Gestión de Calidad para la evaluación de la satisfacción de los usuarios y los prestadores de los servicios.</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Participar en la evaluación de la calidad técnica de los servicios de salud que  otorgan en el Hospital.</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Proponer indicadores de evaluación de la calidad de los servicios que otorga la institución.</a:t>
            </a:r>
            <a:endParaRPr lang="es-ES" sz="1200" dirty="0">
              <a:latin typeface="Arial" charset="0"/>
              <a:cs typeface="Times New Roman" pitchFamily="18" charset="0"/>
            </a:endParaRPr>
          </a:p>
          <a:p>
            <a:pPr lvl="0" algn="just">
              <a:lnSpc>
                <a:spcPts val="1300"/>
              </a:lnSpc>
              <a:buNone/>
            </a:pPr>
            <a:r>
              <a:rPr lang="es-MX" sz="1200" dirty="0">
                <a:latin typeface="Arial" pitchFamily="34" charset="0"/>
                <a:cs typeface="Arial" pitchFamily="34" charset="0"/>
              </a:rPr>
              <a:t>.</a:t>
            </a:r>
          </a:p>
          <a:p>
            <a:pPr algn="just">
              <a:spcBef>
                <a:spcPct val="0"/>
              </a:spcBef>
              <a:buFontTx/>
              <a:buNone/>
            </a:pPr>
            <a:endParaRPr lang="es-ES_tradnl" altLang="es-MX" sz="1200" b="1" i="1" dirty="0">
              <a:latin typeface="Literata" pitchFamily="2" charset="0"/>
            </a:endParaRPr>
          </a:p>
        </p:txBody>
      </p:sp>
      <p:grpSp>
        <p:nvGrpSpPr>
          <p:cNvPr id="14342" name="Group 53">
            <a:extLst>
              <a:ext uri="{FF2B5EF4-FFF2-40B4-BE49-F238E27FC236}">
                <a16:creationId xmlns:a16="http://schemas.microsoft.com/office/drawing/2014/main" id="{45AC26E1-9F75-5AE6-7A97-3A46AEC1BCF9}"/>
              </a:ext>
            </a:extLst>
          </p:cNvPr>
          <p:cNvGrpSpPr>
            <a:grpSpLocks/>
          </p:cNvGrpSpPr>
          <p:nvPr/>
        </p:nvGrpSpPr>
        <p:grpSpPr bwMode="auto">
          <a:xfrm>
            <a:off x="1577975" y="8331200"/>
            <a:ext cx="5280025" cy="541338"/>
            <a:chOff x="994" y="5109"/>
            <a:chExt cx="3326" cy="341"/>
          </a:xfrm>
        </p:grpSpPr>
        <p:sp>
          <p:nvSpPr>
            <p:cNvPr id="14343" name="Rectangle 43">
              <a:extLst>
                <a:ext uri="{FF2B5EF4-FFF2-40B4-BE49-F238E27FC236}">
                  <a16:creationId xmlns:a16="http://schemas.microsoft.com/office/drawing/2014/main" id="{B824524F-22C4-D4CF-2A89-2045E73F58A5}"/>
                </a:ext>
              </a:extLst>
            </p:cNvPr>
            <p:cNvSpPr>
              <a:spLocks noChangeArrowheads="1"/>
            </p:cNvSpPr>
            <p:nvPr/>
          </p:nvSpPr>
          <p:spPr bwMode="auto">
            <a:xfrm>
              <a:off x="994" y="5112"/>
              <a:ext cx="332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Rosa Icela Ortega Puente</a:t>
              </a:r>
            </a:p>
          </p:txBody>
        </p:sp>
        <p:sp>
          <p:nvSpPr>
            <p:cNvPr id="14344" name="Text Box 44">
              <a:extLst>
                <a:ext uri="{FF2B5EF4-FFF2-40B4-BE49-F238E27FC236}">
                  <a16:creationId xmlns:a16="http://schemas.microsoft.com/office/drawing/2014/main" id="{5F1A80E1-B64F-5101-4497-0AA607C87CA6}"/>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4345" name="Line 46">
              <a:extLst>
                <a:ext uri="{FF2B5EF4-FFF2-40B4-BE49-F238E27FC236}">
                  <a16:creationId xmlns:a16="http://schemas.microsoft.com/office/drawing/2014/main" id="{2491A80E-0A40-C20B-3DBA-ED49C99BD37A}"/>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6" name="Line 47">
              <a:extLst>
                <a:ext uri="{FF2B5EF4-FFF2-40B4-BE49-F238E27FC236}">
                  <a16:creationId xmlns:a16="http://schemas.microsoft.com/office/drawing/2014/main" id="{23073505-6B2C-7E94-8B50-A0A27589C190}"/>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7" name="Text Box 50">
              <a:extLst>
                <a:ext uri="{FF2B5EF4-FFF2-40B4-BE49-F238E27FC236}">
                  <a16:creationId xmlns:a16="http://schemas.microsoft.com/office/drawing/2014/main" id="{B30631CE-F4CF-3EC4-06DB-9096E82C1F13}"/>
                </a:ext>
              </a:extLst>
            </p:cNvPr>
            <p:cNvSpPr txBox="1">
              <a:spLocks noChangeArrowheads="1"/>
            </p:cNvSpPr>
            <p:nvPr/>
          </p:nvSpPr>
          <p:spPr bwMode="auto">
            <a:xfrm>
              <a:off x="2493" y="5109"/>
              <a:ext cx="179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Directora Médica</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  Martha Giselda Rangel Charqueño</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id="{6B50301B-C333-D571-1CF7-75105EBBD764}"/>
              </a:ext>
            </a:extLst>
          </p:cNvPr>
          <p:cNvSpPr>
            <a:spLocks noGrp="1"/>
          </p:cNvSpPr>
          <p:nvPr>
            <p:ph type="sldNum" sz="quarter" idx="12"/>
          </p:nvPr>
        </p:nvSpPr>
        <p:spPr>
          <a:xfrm>
            <a:off x="5088407" y="8821738"/>
            <a:ext cx="1428750" cy="609600"/>
          </a:xfrm>
        </p:spPr>
        <p:txBody>
          <a:bodyPr/>
          <a:lstStyle/>
          <a:p>
            <a:fld id="{553DAB33-0E4E-D144-B3DC-EF2F735BEBDD}" type="slidenum">
              <a:rPr lang="es-ES_tradnl" altLang="es-MX" smtClean="0"/>
              <a:pPr/>
              <a:t>23</a:t>
            </a:fld>
            <a:endParaRPr lang="es-ES_tradnl" altLang="es-MX" dirty="0"/>
          </a:p>
        </p:txBody>
      </p:sp>
    </p:spTree>
    <p:extLst>
      <p:ext uri="{BB962C8B-B14F-4D97-AF65-F5344CB8AC3E}">
        <p14:creationId xmlns:p14="http://schemas.microsoft.com/office/powerpoint/2010/main" val="13907935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id="{53D354B1-DCAC-C4C6-C84A-F94F5ED2F849}"/>
              </a:ext>
            </a:extLst>
          </p:cNvPr>
          <p:cNvSpPr>
            <a:spLocks noChangeArrowheads="1"/>
          </p:cNvSpPr>
          <p:nvPr/>
        </p:nvSpPr>
        <p:spPr bwMode="auto">
          <a:xfrm>
            <a:off x="1487487" y="529078"/>
            <a:ext cx="5181600" cy="7885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88900" indent="-88900" algn="just">
              <a:buFont typeface="Wingdings" pitchFamily="2" charset="2"/>
              <a:buChar char="§"/>
            </a:pPr>
            <a:endParaRPr lang="es-ES" sz="1200" dirty="0">
              <a:latin typeface="Arial" charset="0"/>
              <a:cs typeface="Arial" charset="0"/>
            </a:endParaRPr>
          </a:p>
          <a:p>
            <a:pPr algn="ctr">
              <a:buNone/>
            </a:pPr>
            <a:r>
              <a:rPr lang="es-ES" sz="1200" b="1" i="1" dirty="0">
                <a:latin typeface="Arial" charset="0"/>
                <a:cs typeface="Arial" charset="0"/>
              </a:rPr>
              <a:t>Continúa:</a:t>
            </a:r>
          </a:p>
          <a:p>
            <a:pPr algn="ctr">
              <a:buNone/>
            </a:pPr>
            <a:endParaRPr lang="es-ES" sz="1200" b="1" i="1"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Coadyuvar en los proyectos orientados a elevar la seguridad de los pacientes hospitalizados.</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Establecer los criterios para identificar las necesidades de capacitación y el diseño de programas específicos para mejorar el desempeño y desarrollar  competencias directivas y operativas en calidad.</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Participar en la elaboración del Programa Anual de Capacitación en Calidad con base en el diagnóstico de necesidades previamente definidas por las áreas técnicas, administrativas y operativas de la institución.</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Promover la participación de todas las áreas del Hospital en el Premio Nacional y Estatal de Calidad.</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Promover y autorizar proyectos de investigación operativa que en materia de calidad propongan las unidades de atención médica del Hospital.</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Participar en el reconocimiento al desempeño del personal en común acuerdo con las Comisiones Mixtas correspondientes.</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Atender los requerimientos del Comité Estatal de Calidad y operar mecanismos de control y seguimiento a los acuerdos y compromisos asumidos.</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Proponer estrategias y bases de colaboración para el establecimiento y conducción de una política en materia de calidad en el Hospital.</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Conducir y en su caso coordinar la difusión de experiencias exitosas sobre calidad de los servicios y sistemas de salud.</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Vincular con las áreas requeridas, la difusión de la información en materia de calidad. </a:t>
            </a:r>
          </a:p>
          <a:p>
            <a:pPr algn="just">
              <a:spcBef>
                <a:spcPct val="0"/>
              </a:spcBef>
              <a:buFontTx/>
              <a:buNone/>
            </a:pPr>
            <a:endParaRPr lang="es-ES_tradnl" altLang="es-MX" sz="1200" b="1" i="1" dirty="0">
              <a:latin typeface="Literata" pitchFamily="2" charset="0"/>
            </a:endParaRPr>
          </a:p>
        </p:txBody>
      </p:sp>
      <p:grpSp>
        <p:nvGrpSpPr>
          <p:cNvPr id="14342" name="Group 53">
            <a:extLst>
              <a:ext uri="{FF2B5EF4-FFF2-40B4-BE49-F238E27FC236}">
                <a16:creationId xmlns:a16="http://schemas.microsoft.com/office/drawing/2014/main" id="{45AC26E1-9F75-5AE6-7A97-3A46AEC1BCF9}"/>
              </a:ext>
            </a:extLst>
          </p:cNvPr>
          <p:cNvGrpSpPr>
            <a:grpSpLocks/>
          </p:cNvGrpSpPr>
          <p:nvPr/>
        </p:nvGrpSpPr>
        <p:grpSpPr bwMode="auto">
          <a:xfrm>
            <a:off x="1577975" y="8352631"/>
            <a:ext cx="5280025" cy="541338"/>
            <a:chOff x="994" y="5109"/>
            <a:chExt cx="3326" cy="341"/>
          </a:xfrm>
        </p:grpSpPr>
        <p:sp>
          <p:nvSpPr>
            <p:cNvPr id="14343" name="Rectangle 43">
              <a:extLst>
                <a:ext uri="{FF2B5EF4-FFF2-40B4-BE49-F238E27FC236}">
                  <a16:creationId xmlns:a16="http://schemas.microsoft.com/office/drawing/2014/main" id="{B824524F-22C4-D4CF-2A89-2045E73F58A5}"/>
                </a:ext>
              </a:extLst>
            </p:cNvPr>
            <p:cNvSpPr>
              <a:spLocks noChangeArrowheads="1"/>
            </p:cNvSpPr>
            <p:nvPr/>
          </p:nvSpPr>
          <p:spPr bwMode="auto">
            <a:xfrm>
              <a:off x="994" y="5112"/>
              <a:ext cx="332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Rosa Icela Ortega Puente</a:t>
              </a:r>
            </a:p>
          </p:txBody>
        </p:sp>
        <p:sp>
          <p:nvSpPr>
            <p:cNvPr id="14344" name="Text Box 44">
              <a:extLst>
                <a:ext uri="{FF2B5EF4-FFF2-40B4-BE49-F238E27FC236}">
                  <a16:creationId xmlns:a16="http://schemas.microsoft.com/office/drawing/2014/main" id="{5F1A80E1-B64F-5101-4497-0AA607C87CA6}"/>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4345" name="Line 46">
              <a:extLst>
                <a:ext uri="{FF2B5EF4-FFF2-40B4-BE49-F238E27FC236}">
                  <a16:creationId xmlns:a16="http://schemas.microsoft.com/office/drawing/2014/main" id="{2491A80E-0A40-C20B-3DBA-ED49C99BD37A}"/>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6" name="Line 47">
              <a:extLst>
                <a:ext uri="{FF2B5EF4-FFF2-40B4-BE49-F238E27FC236}">
                  <a16:creationId xmlns:a16="http://schemas.microsoft.com/office/drawing/2014/main" id="{23073505-6B2C-7E94-8B50-A0A27589C190}"/>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7" name="Text Box 50">
              <a:extLst>
                <a:ext uri="{FF2B5EF4-FFF2-40B4-BE49-F238E27FC236}">
                  <a16:creationId xmlns:a16="http://schemas.microsoft.com/office/drawing/2014/main" id="{B30631CE-F4CF-3EC4-06DB-9096E82C1F13}"/>
                </a:ext>
              </a:extLst>
            </p:cNvPr>
            <p:cNvSpPr txBox="1">
              <a:spLocks noChangeArrowheads="1"/>
            </p:cNvSpPr>
            <p:nvPr/>
          </p:nvSpPr>
          <p:spPr bwMode="auto">
            <a:xfrm>
              <a:off x="2493" y="5109"/>
              <a:ext cx="179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Directora Médica</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  Martha Giselda Rangel Charqueño</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id="{260C54BD-CDC7-CFD9-9AEE-4E2210E2C604}"/>
              </a:ext>
            </a:extLst>
          </p:cNvPr>
          <p:cNvSpPr>
            <a:spLocks noGrp="1"/>
          </p:cNvSpPr>
          <p:nvPr>
            <p:ph type="sldNum" sz="quarter" idx="12"/>
          </p:nvPr>
        </p:nvSpPr>
        <p:spPr>
          <a:xfrm>
            <a:off x="5004841" y="8839200"/>
            <a:ext cx="1428750" cy="609600"/>
          </a:xfrm>
        </p:spPr>
        <p:txBody>
          <a:bodyPr/>
          <a:lstStyle/>
          <a:p>
            <a:fld id="{553DAB33-0E4E-D144-B3DC-EF2F735BEBDD}" type="slidenum">
              <a:rPr lang="es-ES_tradnl" altLang="es-MX" smtClean="0"/>
              <a:pPr/>
              <a:t>24</a:t>
            </a:fld>
            <a:endParaRPr lang="es-ES_tradnl" altLang="es-MX" dirty="0"/>
          </a:p>
        </p:txBody>
      </p:sp>
    </p:spTree>
    <p:extLst>
      <p:ext uri="{BB962C8B-B14F-4D97-AF65-F5344CB8AC3E}">
        <p14:creationId xmlns:p14="http://schemas.microsoft.com/office/powerpoint/2010/main" val="126767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id="{53D354B1-DCAC-C4C6-C84A-F94F5ED2F849}"/>
              </a:ext>
            </a:extLst>
          </p:cNvPr>
          <p:cNvSpPr>
            <a:spLocks noChangeArrowheads="1"/>
          </p:cNvSpPr>
          <p:nvPr/>
        </p:nvSpPr>
        <p:spPr bwMode="auto">
          <a:xfrm>
            <a:off x="1487487" y="529078"/>
            <a:ext cx="5181600" cy="197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88900" indent="-88900" algn="just">
              <a:buFont typeface="Wingdings" pitchFamily="2" charset="2"/>
              <a:buChar char="§"/>
            </a:pPr>
            <a:endParaRPr lang="es-ES" sz="1200" dirty="0">
              <a:latin typeface="Arial" charset="0"/>
              <a:cs typeface="Arial" charset="0"/>
            </a:endParaRPr>
          </a:p>
          <a:p>
            <a:pPr algn="ctr">
              <a:buNone/>
            </a:pPr>
            <a:r>
              <a:rPr lang="es-ES" sz="1200" b="1" i="1" dirty="0">
                <a:latin typeface="Arial" charset="0"/>
                <a:cs typeface="Arial" charset="0"/>
              </a:rPr>
              <a:t>Continúa:</a:t>
            </a:r>
          </a:p>
          <a:p>
            <a:pPr marL="88900" indent="-88900" algn="just">
              <a:buFont typeface="Wingdings" pitchFamily="2" charset="2"/>
              <a:buChar char="§"/>
            </a:pPr>
            <a:r>
              <a:rPr lang="es-ES" sz="1200" dirty="0">
                <a:latin typeface="Arial" charset="0"/>
                <a:cs typeface="Arial" charset="0"/>
              </a:rPr>
              <a:t>Participar en la redición de informes del Hospital.</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Representar al Director General en actos y eventos oficiales que le sean asignados.</a:t>
            </a:r>
          </a:p>
          <a:p>
            <a:pPr marL="88900" indent="-88900" algn="just">
              <a:buFont typeface="Wingdings" pitchFamily="2" charset="2"/>
              <a:buChar char="§"/>
            </a:pPr>
            <a:endParaRPr lang="es-MX" sz="1200" dirty="0">
              <a:latin typeface="Arial" charset="0"/>
              <a:cs typeface="Arial" charset="0"/>
            </a:endParaRPr>
          </a:p>
          <a:p>
            <a:pPr marL="88900" indent="-88900" algn="just">
              <a:buFont typeface="Wingdings" pitchFamily="2" charset="2"/>
              <a:buChar char="§"/>
            </a:pPr>
            <a:r>
              <a:rPr lang="es-ES" sz="1200" dirty="0">
                <a:latin typeface="Arial" charset="0"/>
                <a:cs typeface="Arial" charset="0"/>
              </a:rPr>
              <a:t>Estas funciones son enunciativas más no limitativas.</a:t>
            </a:r>
            <a:endParaRPr lang="es-MX" sz="1200" dirty="0">
              <a:latin typeface="Arial" charset="0"/>
              <a:cs typeface="Arial" charset="0"/>
            </a:endParaRPr>
          </a:p>
          <a:p>
            <a:pPr algn="just">
              <a:spcBef>
                <a:spcPct val="0"/>
              </a:spcBef>
              <a:buFontTx/>
              <a:buNone/>
            </a:pPr>
            <a:endParaRPr lang="es-ES_tradnl" altLang="es-MX" sz="1200" b="1" i="1" dirty="0">
              <a:latin typeface="Literata" pitchFamily="2" charset="0"/>
            </a:endParaRPr>
          </a:p>
        </p:txBody>
      </p:sp>
      <p:grpSp>
        <p:nvGrpSpPr>
          <p:cNvPr id="14342" name="Group 53">
            <a:extLst>
              <a:ext uri="{FF2B5EF4-FFF2-40B4-BE49-F238E27FC236}">
                <a16:creationId xmlns:a16="http://schemas.microsoft.com/office/drawing/2014/main" id="{45AC26E1-9F75-5AE6-7A97-3A46AEC1BCF9}"/>
              </a:ext>
            </a:extLst>
          </p:cNvPr>
          <p:cNvGrpSpPr>
            <a:grpSpLocks/>
          </p:cNvGrpSpPr>
          <p:nvPr/>
        </p:nvGrpSpPr>
        <p:grpSpPr bwMode="auto">
          <a:xfrm>
            <a:off x="1571625" y="8352631"/>
            <a:ext cx="5280025" cy="541338"/>
            <a:chOff x="994" y="5109"/>
            <a:chExt cx="3326" cy="341"/>
          </a:xfrm>
        </p:grpSpPr>
        <p:sp>
          <p:nvSpPr>
            <p:cNvPr id="14343" name="Rectangle 43">
              <a:extLst>
                <a:ext uri="{FF2B5EF4-FFF2-40B4-BE49-F238E27FC236}">
                  <a16:creationId xmlns:a16="http://schemas.microsoft.com/office/drawing/2014/main" id="{B824524F-22C4-D4CF-2A89-2045E73F58A5}"/>
                </a:ext>
              </a:extLst>
            </p:cNvPr>
            <p:cNvSpPr>
              <a:spLocks noChangeArrowheads="1"/>
            </p:cNvSpPr>
            <p:nvPr/>
          </p:nvSpPr>
          <p:spPr bwMode="auto">
            <a:xfrm>
              <a:off x="994" y="5112"/>
              <a:ext cx="332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Rosa Icela Ortega Puente</a:t>
              </a:r>
            </a:p>
          </p:txBody>
        </p:sp>
        <p:sp>
          <p:nvSpPr>
            <p:cNvPr id="14344" name="Text Box 44">
              <a:extLst>
                <a:ext uri="{FF2B5EF4-FFF2-40B4-BE49-F238E27FC236}">
                  <a16:creationId xmlns:a16="http://schemas.microsoft.com/office/drawing/2014/main" id="{5F1A80E1-B64F-5101-4497-0AA607C87CA6}"/>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4345" name="Line 46">
              <a:extLst>
                <a:ext uri="{FF2B5EF4-FFF2-40B4-BE49-F238E27FC236}">
                  <a16:creationId xmlns:a16="http://schemas.microsoft.com/office/drawing/2014/main" id="{2491A80E-0A40-C20B-3DBA-ED49C99BD37A}"/>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6" name="Line 47">
              <a:extLst>
                <a:ext uri="{FF2B5EF4-FFF2-40B4-BE49-F238E27FC236}">
                  <a16:creationId xmlns:a16="http://schemas.microsoft.com/office/drawing/2014/main" id="{23073505-6B2C-7E94-8B50-A0A27589C190}"/>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7" name="Text Box 50">
              <a:extLst>
                <a:ext uri="{FF2B5EF4-FFF2-40B4-BE49-F238E27FC236}">
                  <a16:creationId xmlns:a16="http://schemas.microsoft.com/office/drawing/2014/main" id="{B30631CE-F4CF-3EC4-06DB-9096E82C1F13}"/>
                </a:ext>
              </a:extLst>
            </p:cNvPr>
            <p:cNvSpPr txBox="1">
              <a:spLocks noChangeArrowheads="1"/>
            </p:cNvSpPr>
            <p:nvPr/>
          </p:nvSpPr>
          <p:spPr bwMode="auto">
            <a:xfrm>
              <a:off x="2493" y="5109"/>
              <a:ext cx="179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Directora Médica</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  Martha Giselda Rangel Charqueño</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id="{79B21F64-DEDB-5E4F-8C95-9E23AE00CAC4}"/>
              </a:ext>
            </a:extLst>
          </p:cNvPr>
          <p:cNvSpPr>
            <a:spLocks noGrp="1"/>
          </p:cNvSpPr>
          <p:nvPr>
            <p:ph type="sldNum" sz="quarter" idx="12"/>
          </p:nvPr>
        </p:nvSpPr>
        <p:spPr>
          <a:xfrm>
            <a:off x="5103813" y="8887619"/>
            <a:ext cx="1428750" cy="609600"/>
          </a:xfrm>
        </p:spPr>
        <p:txBody>
          <a:bodyPr/>
          <a:lstStyle/>
          <a:p>
            <a:fld id="{553DAB33-0E4E-D144-B3DC-EF2F735BEBDD}" type="slidenum">
              <a:rPr lang="es-ES_tradnl" altLang="es-MX" smtClean="0"/>
              <a:pPr/>
              <a:t>25</a:t>
            </a:fld>
            <a:endParaRPr lang="es-ES_tradnl" altLang="es-MX" dirty="0"/>
          </a:p>
        </p:txBody>
      </p:sp>
    </p:spTree>
    <p:extLst>
      <p:ext uri="{BB962C8B-B14F-4D97-AF65-F5344CB8AC3E}">
        <p14:creationId xmlns:p14="http://schemas.microsoft.com/office/powerpoint/2010/main" val="567426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9">
            <a:extLst>
              <a:ext uri="{FF2B5EF4-FFF2-40B4-BE49-F238E27FC236}">
                <a16:creationId xmlns:a16="http://schemas.microsoft.com/office/drawing/2014/main" id="{2A939893-1B33-4AC8-6426-455D2BE03C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0">
            <a:extLst>
              <a:ext uri="{FF2B5EF4-FFF2-40B4-BE49-F238E27FC236}">
                <a16:creationId xmlns:a16="http://schemas.microsoft.com/office/drawing/2014/main" id="{3C2D8509-E0DB-1241-9DA3-7E59D311290E}"/>
              </a:ext>
            </a:extLst>
          </p:cNvPr>
          <p:cNvSpPr txBox="1">
            <a:spLocks noChangeArrowheads="1"/>
          </p:cNvSpPr>
          <p:nvPr/>
        </p:nvSpPr>
        <p:spPr bwMode="auto">
          <a:xfrm>
            <a:off x="-4763" y="55563"/>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Literata" pitchFamily="2" charset="0"/>
              </a:rPr>
              <a:t>DESCRIPCIÓN DE FUNCIONES</a:t>
            </a:r>
          </a:p>
        </p:txBody>
      </p:sp>
      <p:sp>
        <p:nvSpPr>
          <p:cNvPr id="14340" name="Line 39">
            <a:extLst>
              <a:ext uri="{FF2B5EF4-FFF2-40B4-BE49-F238E27FC236}">
                <a16:creationId xmlns:a16="http://schemas.microsoft.com/office/drawing/2014/main" id="{0E09B982-A49E-92FC-818D-D11D7D7945A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1" name="Rectangle 42">
            <a:extLst>
              <a:ext uri="{FF2B5EF4-FFF2-40B4-BE49-F238E27FC236}">
                <a16:creationId xmlns:a16="http://schemas.microsoft.com/office/drawing/2014/main" id="{53D354B1-DCAC-C4C6-C84A-F94F5ED2F849}"/>
              </a:ext>
            </a:extLst>
          </p:cNvPr>
          <p:cNvSpPr>
            <a:spLocks noChangeArrowheads="1"/>
          </p:cNvSpPr>
          <p:nvPr/>
        </p:nvSpPr>
        <p:spPr bwMode="auto">
          <a:xfrm>
            <a:off x="1487487" y="529078"/>
            <a:ext cx="5181600" cy="6684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s-ES" sz="1200" b="1" i="1" dirty="0">
                <a:latin typeface="Arial" charset="0"/>
                <a:cs typeface="Times New Roman" pitchFamily="18" charset="0"/>
              </a:rPr>
              <a:t>JEFES DE DIVISIÓN</a:t>
            </a:r>
          </a:p>
          <a:p>
            <a:pPr marL="88900" indent="-88900" algn="just"/>
            <a:endParaRPr lang="es-MX" sz="1200" i="1" dirty="0">
              <a:latin typeface="Arial" charset="0"/>
              <a:cs typeface="Times New Roman" pitchFamily="18" charset="0"/>
            </a:endParaRPr>
          </a:p>
          <a:p>
            <a:pPr algn="just">
              <a:buNone/>
            </a:pPr>
            <a:r>
              <a:rPr lang="es-ES" sz="1200" i="1" dirty="0">
                <a:latin typeface="Arial" charset="0"/>
                <a:cs typeface="Times New Roman" pitchFamily="18" charset="0"/>
              </a:rPr>
              <a:t>OBJETIVO</a:t>
            </a:r>
          </a:p>
          <a:p>
            <a:pPr algn="just">
              <a:buNone/>
            </a:pPr>
            <a:endParaRPr lang="es-ES" sz="1200" i="1" dirty="0">
              <a:latin typeface="Arial" panose="020B0604020202020204" pitchFamily="34" charset="0"/>
              <a:cs typeface="Arial" panose="020B0604020202020204" pitchFamily="34" charset="0"/>
            </a:endParaRPr>
          </a:p>
          <a:p>
            <a:pPr marL="171450" indent="-171450" algn="just"/>
            <a:r>
              <a:rPr lang="es-MX" sz="1200" b="0" i="0" dirty="0">
                <a:solidFill>
                  <a:srgbClr val="202124"/>
                </a:solidFill>
                <a:effectLst/>
                <a:latin typeface="Arial" panose="020B0604020202020204" pitchFamily="34" charset="0"/>
                <a:cs typeface="Arial" panose="020B0604020202020204" pitchFamily="34" charset="0"/>
              </a:rPr>
              <a:t>Organizar, coordinar y evaluar las actividades de los servicios de atención medica adscritos a su cargo que se proporcionan a la población, conforme a los criterios de eficiencia y eficacia establecidos</a:t>
            </a:r>
          </a:p>
          <a:p>
            <a:pPr algn="just">
              <a:buNone/>
            </a:pPr>
            <a:endParaRPr lang="es-MX" sz="900" dirty="0">
              <a:solidFill>
                <a:srgbClr val="202124"/>
              </a:solidFill>
              <a:latin typeface="arial" panose="020B0604020202020204" pitchFamily="34" charset="0"/>
              <a:cs typeface="Times New Roman" pitchFamily="18" charset="0"/>
            </a:endParaRPr>
          </a:p>
          <a:p>
            <a:pPr algn="just">
              <a:buNone/>
            </a:pPr>
            <a:r>
              <a:rPr lang="es-ES" sz="1200" i="1" dirty="0">
                <a:latin typeface="Arial" charset="0"/>
                <a:cs typeface="Times New Roman" pitchFamily="18" charset="0"/>
              </a:rPr>
              <a:t>FUNCIONES</a:t>
            </a:r>
          </a:p>
          <a:p>
            <a:pPr marL="88900" indent="-88900" algn="just"/>
            <a:endParaRPr lang="es-ES" sz="1200" dirty="0">
              <a:latin typeface="Arial" charset="0"/>
              <a:cs typeface="Times New Roman" pitchFamily="18" charset="0"/>
            </a:endParaRP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Organizar, coordinar y evaluar las actividades de los servicios de atención medica adscritos a su cargo que se proporcionan a la población, conforme a los criterios de eficiencia y eficacia establecidos.</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Auxiliar al subdirector del hospital, en el tramite oportuno de los asuntos a su cargo. </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Supervisar y asesorar al personal médico y paramédico, en el cumplimiento de las normas de atención medica establecidas al respecto. </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Coordinar y evaluar las actividades finales de la atención médica, conforme al presupuesto por programas en operación. </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Organizar y evaluar con el área administrativa las políticas, programas y estructuras del sistema de administración de personal y de suministros, entre otros. </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Prever y en su caso precisar los asuntos y problemas de los servicios operativos, para acordar y plantear las posibles soluciones con el subdirector médico o director del hospital, según el tipo y grado de complejidad de las competencias establecidas. </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Organizar y participar en la formación y evaluación de los comités técnicos prioritarios, establecidos de acuerdo a su área de responsabilidad. </a:t>
            </a:r>
          </a:p>
          <a:p>
            <a:pPr marL="88900" indent="-88900" algn="just">
              <a:buFont typeface="Wingdings" pitchFamily="2" charset="2"/>
              <a:buChar char="§"/>
            </a:pPr>
            <a:r>
              <a:rPr lang="es-MX" sz="1200" dirty="0">
                <a:latin typeface="Arial" panose="020B0604020202020204" pitchFamily="34" charset="0"/>
                <a:cs typeface="Arial" panose="020B0604020202020204" pitchFamily="34" charset="0"/>
              </a:rPr>
              <a:t>Realizar con efectividad todas las actividades relacionadas con las funciones establecidas y las que se demanden, según porgramas prioritarios.</a:t>
            </a:r>
            <a:endParaRPr lang="es-ES_tradnl" altLang="es-MX" sz="1200" i="1" dirty="0">
              <a:latin typeface="Arial" panose="020B0604020202020204" pitchFamily="34" charset="0"/>
              <a:cs typeface="Arial" panose="020B0604020202020204" pitchFamily="34" charset="0"/>
            </a:endParaRPr>
          </a:p>
        </p:txBody>
      </p:sp>
      <p:grpSp>
        <p:nvGrpSpPr>
          <p:cNvPr id="14342" name="Group 53">
            <a:extLst>
              <a:ext uri="{FF2B5EF4-FFF2-40B4-BE49-F238E27FC236}">
                <a16:creationId xmlns:a16="http://schemas.microsoft.com/office/drawing/2014/main" id="{45AC26E1-9F75-5AE6-7A97-3A46AEC1BCF9}"/>
              </a:ext>
            </a:extLst>
          </p:cNvPr>
          <p:cNvGrpSpPr>
            <a:grpSpLocks/>
          </p:cNvGrpSpPr>
          <p:nvPr/>
        </p:nvGrpSpPr>
        <p:grpSpPr bwMode="auto">
          <a:xfrm>
            <a:off x="1577975" y="8399462"/>
            <a:ext cx="5280025" cy="541338"/>
            <a:chOff x="994" y="5109"/>
            <a:chExt cx="3326" cy="341"/>
          </a:xfrm>
        </p:grpSpPr>
        <p:sp>
          <p:nvSpPr>
            <p:cNvPr id="14343" name="Rectangle 43">
              <a:extLst>
                <a:ext uri="{FF2B5EF4-FFF2-40B4-BE49-F238E27FC236}">
                  <a16:creationId xmlns:a16="http://schemas.microsoft.com/office/drawing/2014/main" id="{B824524F-22C4-D4CF-2A89-2045E73F58A5}"/>
                </a:ext>
              </a:extLst>
            </p:cNvPr>
            <p:cNvSpPr>
              <a:spLocks noChangeArrowheads="1"/>
            </p:cNvSpPr>
            <p:nvPr/>
          </p:nvSpPr>
          <p:spPr bwMode="auto">
            <a:xfrm>
              <a:off x="994" y="5112"/>
              <a:ext cx="3326" cy="33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MX" altLang="es-MX" sz="1200" dirty="0">
                  <a:latin typeface="Arial" panose="020B0604020202020204" pitchFamily="34" charset="0"/>
                  <a:cs typeface="Arial" panose="020B0604020202020204" pitchFamily="34" charset="0"/>
                </a:rPr>
                <a:t>Jefes de División</a:t>
              </a:r>
            </a:p>
          </p:txBody>
        </p:sp>
        <p:sp>
          <p:nvSpPr>
            <p:cNvPr id="14344" name="Text Box 44">
              <a:extLst>
                <a:ext uri="{FF2B5EF4-FFF2-40B4-BE49-F238E27FC236}">
                  <a16:creationId xmlns:a16="http://schemas.microsoft.com/office/drawing/2014/main" id="{5F1A80E1-B64F-5101-4497-0AA607C87CA6}"/>
                </a:ext>
              </a:extLst>
            </p:cNvPr>
            <p:cNvSpPr txBox="1">
              <a:spLocks noChangeArrowheads="1"/>
            </p:cNvSpPr>
            <p:nvPr/>
          </p:nvSpPr>
          <p:spPr bwMode="auto">
            <a:xfrm>
              <a:off x="1436" y="5129"/>
              <a:ext cx="73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a:latin typeface="Literata" pitchFamily="2" charset="0"/>
                </a:rPr>
                <a:t>Responsable</a:t>
              </a:r>
              <a:endParaRPr lang="es-ES" altLang="es-MX" sz="1200" b="1">
                <a:latin typeface="Literata" pitchFamily="2" charset="0"/>
              </a:endParaRPr>
            </a:p>
          </p:txBody>
        </p:sp>
        <p:sp>
          <p:nvSpPr>
            <p:cNvPr id="14345" name="Line 46">
              <a:extLst>
                <a:ext uri="{FF2B5EF4-FFF2-40B4-BE49-F238E27FC236}">
                  <a16:creationId xmlns:a16="http://schemas.microsoft.com/office/drawing/2014/main" id="{2491A80E-0A40-C20B-3DBA-ED49C99BD37A}"/>
                </a:ext>
              </a:extLst>
            </p:cNvPr>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6" name="Line 47">
              <a:extLst>
                <a:ext uri="{FF2B5EF4-FFF2-40B4-BE49-F238E27FC236}">
                  <a16:creationId xmlns:a16="http://schemas.microsoft.com/office/drawing/2014/main" id="{23073505-6B2C-7E94-8B50-A0A27589C190}"/>
                </a:ext>
              </a:extLst>
            </p:cNvPr>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4347" name="Text Box 50">
              <a:extLst>
                <a:ext uri="{FF2B5EF4-FFF2-40B4-BE49-F238E27FC236}">
                  <a16:creationId xmlns:a16="http://schemas.microsoft.com/office/drawing/2014/main" id="{B30631CE-F4CF-3EC4-06DB-9096E82C1F13}"/>
                </a:ext>
              </a:extLst>
            </p:cNvPr>
            <p:cNvSpPr txBox="1">
              <a:spLocks noChangeArrowheads="1"/>
            </p:cNvSpPr>
            <p:nvPr/>
          </p:nvSpPr>
          <p:spPr bwMode="auto">
            <a:xfrm>
              <a:off x="2493" y="5109"/>
              <a:ext cx="1797"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MX" altLang="es-MX" sz="1200" b="1" dirty="0">
                  <a:latin typeface="Literata" pitchFamily="2" charset="0"/>
                </a:rPr>
                <a:t>Directora Médica</a:t>
              </a:r>
            </a:p>
            <a:p>
              <a:pPr algn="ctr">
                <a:lnSpc>
                  <a:spcPct val="80000"/>
                </a:lnSpc>
                <a:spcBef>
                  <a:spcPct val="0"/>
                </a:spcBef>
                <a:buFontTx/>
                <a:buNone/>
              </a:pPr>
              <a:endParaRPr lang="es-MX" altLang="es-MX" sz="1200" dirty="0">
                <a:latin typeface="Arial" panose="020B0604020202020204" pitchFamily="34" charset="0"/>
                <a:cs typeface="Arial" panose="020B0604020202020204" pitchFamily="34" charset="0"/>
              </a:endParaRPr>
            </a:p>
            <a:p>
              <a:pPr algn="ctr">
                <a:lnSpc>
                  <a:spcPct val="80000"/>
                </a:lnSpc>
                <a:spcBef>
                  <a:spcPct val="0"/>
                </a:spcBef>
                <a:buFontTx/>
                <a:buNone/>
              </a:pPr>
              <a:r>
                <a:rPr lang="es-MX" altLang="es-MX" sz="1200" dirty="0">
                  <a:latin typeface="Arial" panose="020B0604020202020204" pitchFamily="34" charset="0"/>
                  <a:cs typeface="Arial" panose="020B0604020202020204" pitchFamily="34" charset="0"/>
                </a:rPr>
                <a:t>  Martha Giselda Rangel Charqueño</a:t>
              </a:r>
              <a:endParaRPr lang="es-ES" altLang="es-MX" sz="1200" dirty="0">
                <a:latin typeface="Arial" panose="020B0604020202020204" pitchFamily="34" charset="0"/>
                <a:cs typeface="Arial" panose="020B0604020202020204" pitchFamily="34" charset="0"/>
              </a:endParaRPr>
            </a:p>
          </p:txBody>
        </p:sp>
      </p:grpSp>
      <p:sp>
        <p:nvSpPr>
          <p:cNvPr id="2" name="Marcador de número de diapositiva 1">
            <a:extLst>
              <a:ext uri="{FF2B5EF4-FFF2-40B4-BE49-F238E27FC236}">
                <a16:creationId xmlns:a16="http://schemas.microsoft.com/office/drawing/2014/main" id="{E882E648-40A6-1589-2265-3DFE559FA5F5}"/>
              </a:ext>
            </a:extLst>
          </p:cNvPr>
          <p:cNvSpPr>
            <a:spLocks noGrp="1"/>
          </p:cNvSpPr>
          <p:nvPr>
            <p:ph type="sldNum" sz="quarter" idx="12"/>
          </p:nvPr>
        </p:nvSpPr>
        <p:spPr>
          <a:xfrm>
            <a:off x="4989850" y="8870950"/>
            <a:ext cx="1428750" cy="609600"/>
          </a:xfrm>
        </p:spPr>
        <p:txBody>
          <a:bodyPr/>
          <a:lstStyle/>
          <a:p>
            <a:fld id="{553DAB33-0E4E-D144-B3DC-EF2F735BEBDD}" type="slidenum">
              <a:rPr lang="es-ES_tradnl" altLang="es-MX" smtClean="0"/>
              <a:pPr/>
              <a:t>26</a:t>
            </a:fld>
            <a:endParaRPr lang="es-ES_tradnl" altLang="es-MX" dirty="0"/>
          </a:p>
        </p:txBody>
      </p:sp>
    </p:spTree>
    <p:extLst>
      <p:ext uri="{BB962C8B-B14F-4D97-AF65-F5344CB8AC3E}">
        <p14:creationId xmlns:p14="http://schemas.microsoft.com/office/powerpoint/2010/main" val="3050485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Imagen 9">
            <a:extLst>
              <a:ext uri="{FF2B5EF4-FFF2-40B4-BE49-F238E27FC236}">
                <a16:creationId xmlns:a16="http://schemas.microsoft.com/office/drawing/2014/main" id="{922DF29C-3C43-7AAB-4C06-A48F93FBD2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Line 16388">
            <a:extLst>
              <a:ext uri="{FF2B5EF4-FFF2-40B4-BE49-F238E27FC236}">
                <a16:creationId xmlns:a16="http://schemas.microsoft.com/office/drawing/2014/main" id="{84A2B7DB-D35B-4BD4-EBF7-740F31977C04}"/>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5364" name="Text Box 16389">
            <a:extLst>
              <a:ext uri="{FF2B5EF4-FFF2-40B4-BE49-F238E27FC236}">
                <a16:creationId xmlns:a16="http://schemas.microsoft.com/office/drawing/2014/main" id="{228AA850-414A-FB24-DFB9-AF991277CC80}"/>
              </a:ext>
            </a:extLst>
          </p:cNvPr>
          <p:cNvSpPr txBox="1">
            <a:spLocks noChangeArrowheads="1"/>
          </p:cNvSpPr>
          <p:nvPr/>
        </p:nvSpPr>
        <p:spPr bwMode="auto">
          <a:xfrm>
            <a:off x="1681886" y="854926"/>
            <a:ext cx="45783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600" b="1" i="1" dirty="0">
                <a:latin typeface="Literata" pitchFamily="2" charset="0"/>
              </a:rPr>
              <a:t>RESPONSABLE DE</a:t>
            </a:r>
          </a:p>
          <a:p>
            <a:pPr algn="ctr">
              <a:spcBef>
                <a:spcPct val="0"/>
              </a:spcBef>
              <a:buFontTx/>
              <a:buNone/>
            </a:pPr>
            <a:r>
              <a:rPr lang="es-ES_tradnl" altLang="es-MX" sz="1600" b="1" i="1" dirty="0">
                <a:latin typeface="Literata" pitchFamily="2" charset="0"/>
              </a:rPr>
              <a:t> LA FORMULACIÓN DEL MANUAL DE ORGANIZACIÓN DE DIRECCIÓN MÉDICA</a:t>
            </a:r>
          </a:p>
        </p:txBody>
      </p:sp>
      <p:sp>
        <p:nvSpPr>
          <p:cNvPr id="15365" name="Text Box 16390">
            <a:extLst>
              <a:ext uri="{FF2B5EF4-FFF2-40B4-BE49-F238E27FC236}">
                <a16:creationId xmlns:a16="http://schemas.microsoft.com/office/drawing/2014/main" id="{1AE77033-3529-4CC7-F1AC-89A9B56B9501}"/>
              </a:ext>
            </a:extLst>
          </p:cNvPr>
          <p:cNvSpPr txBox="1">
            <a:spLocks noChangeArrowheads="1"/>
          </p:cNvSpPr>
          <p:nvPr/>
        </p:nvSpPr>
        <p:spPr bwMode="auto">
          <a:xfrm>
            <a:off x="3168430" y="6176638"/>
            <a:ext cx="1473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600" b="1" i="1" dirty="0">
                <a:latin typeface="Literata" pitchFamily="2" charset="0"/>
              </a:rPr>
              <a:t>AUTORIZAN</a:t>
            </a:r>
          </a:p>
        </p:txBody>
      </p:sp>
      <p:sp>
        <p:nvSpPr>
          <p:cNvPr id="15367" name="Text Box 16395">
            <a:extLst>
              <a:ext uri="{FF2B5EF4-FFF2-40B4-BE49-F238E27FC236}">
                <a16:creationId xmlns:a16="http://schemas.microsoft.com/office/drawing/2014/main" id="{E22FD033-3150-D0EF-9D5E-E02448C3FA25}"/>
              </a:ext>
            </a:extLst>
          </p:cNvPr>
          <p:cNvSpPr txBox="1">
            <a:spLocks noChangeArrowheads="1"/>
          </p:cNvSpPr>
          <p:nvPr/>
        </p:nvSpPr>
        <p:spPr bwMode="auto">
          <a:xfrm>
            <a:off x="4021025" y="5085110"/>
            <a:ext cx="2830625"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s-ES_tradnl" sz="1200" b="1" dirty="0">
                <a:latin typeface="Arial" charset="0"/>
              </a:rPr>
              <a:t>Gonzalo Ortuño Castro</a:t>
            </a:r>
          </a:p>
          <a:p>
            <a:pPr algn="ctr">
              <a:buNone/>
            </a:pPr>
            <a:r>
              <a:rPr lang="es-ES_tradnl" sz="1200" b="1" dirty="0">
                <a:latin typeface="Arial" charset="0"/>
              </a:rPr>
              <a:t>Director de Organización y Métodos </a:t>
            </a:r>
          </a:p>
        </p:txBody>
      </p:sp>
      <p:sp>
        <p:nvSpPr>
          <p:cNvPr id="15368" name="Line 16397">
            <a:extLst>
              <a:ext uri="{FF2B5EF4-FFF2-40B4-BE49-F238E27FC236}">
                <a16:creationId xmlns:a16="http://schemas.microsoft.com/office/drawing/2014/main" id="{9DB071A1-FCCE-9148-92CE-4E90790C61E1}"/>
              </a:ext>
            </a:extLst>
          </p:cNvPr>
          <p:cNvSpPr>
            <a:spLocks noChangeShapeType="1"/>
          </p:cNvSpPr>
          <p:nvPr/>
        </p:nvSpPr>
        <p:spPr bwMode="auto">
          <a:xfrm>
            <a:off x="1346200" y="8092145"/>
            <a:ext cx="26860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5369" name="Line 16398">
            <a:extLst>
              <a:ext uri="{FF2B5EF4-FFF2-40B4-BE49-F238E27FC236}">
                <a16:creationId xmlns:a16="http://schemas.microsoft.com/office/drawing/2014/main" id="{CE680455-59B5-98EA-0B05-F166612839D9}"/>
              </a:ext>
            </a:extLst>
          </p:cNvPr>
          <p:cNvSpPr>
            <a:spLocks noChangeShapeType="1"/>
          </p:cNvSpPr>
          <p:nvPr/>
        </p:nvSpPr>
        <p:spPr bwMode="auto">
          <a:xfrm>
            <a:off x="4167188" y="8092145"/>
            <a:ext cx="24971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5370" name="Text Box 16399">
            <a:extLst>
              <a:ext uri="{FF2B5EF4-FFF2-40B4-BE49-F238E27FC236}">
                <a16:creationId xmlns:a16="http://schemas.microsoft.com/office/drawing/2014/main" id="{E9AD224D-36A0-F67C-2C21-99CFC9E0C3E3}"/>
              </a:ext>
            </a:extLst>
          </p:cNvPr>
          <p:cNvSpPr txBox="1">
            <a:spLocks noChangeArrowheads="1"/>
          </p:cNvSpPr>
          <p:nvPr/>
        </p:nvSpPr>
        <p:spPr bwMode="auto">
          <a:xfrm>
            <a:off x="3415153" y="3720752"/>
            <a:ext cx="979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600" b="1" i="1" dirty="0" smtClean="0">
                <a:latin typeface="Literata" pitchFamily="2" charset="0"/>
              </a:rPr>
              <a:t>REVISÓ</a:t>
            </a:r>
            <a:endParaRPr lang="es-ES_tradnl" altLang="es-MX" sz="1600" b="1" i="1" dirty="0">
              <a:latin typeface="Literata" pitchFamily="2" charset="0"/>
            </a:endParaRPr>
          </a:p>
        </p:txBody>
      </p:sp>
      <p:sp>
        <p:nvSpPr>
          <p:cNvPr id="15371" name="Line 16400">
            <a:extLst>
              <a:ext uri="{FF2B5EF4-FFF2-40B4-BE49-F238E27FC236}">
                <a16:creationId xmlns:a16="http://schemas.microsoft.com/office/drawing/2014/main" id="{16D53AE3-7D80-8B45-2E0E-83FAB501504E}"/>
              </a:ext>
            </a:extLst>
          </p:cNvPr>
          <p:cNvSpPr>
            <a:spLocks noChangeShapeType="1"/>
          </p:cNvSpPr>
          <p:nvPr/>
        </p:nvSpPr>
        <p:spPr bwMode="auto">
          <a:xfrm>
            <a:off x="4477407" y="4891304"/>
            <a:ext cx="217652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5372" name="Text Box 16403">
            <a:extLst>
              <a:ext uri="{FF2B5EF4-FFF2-40B4-BE49-F238E27FC236}">
                <a16:creationId xmlns:a16="http://schemas.microsoft.com/office/drawing/2014/main" id="{87440DD4-2301-CECE-6D57-D9966CBDA6D4}"/>
              </a:ext>
            </a:extLst>
          </p:cNvPr>
          <p:cNvSpPr txBox="1">
            <a:spLocks noChangeArrowheads="1"/>
          </p:cNvSpPr>
          <p:nvPr/>
        </p:nvSpPr>
        <p:spPr bwMode="auto">
          <a:xfrm>
            <a:off x="-1588" y="50800"/>
            <a:ext cx="3962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AUTORIZACIÓN</a:t>
            </a:r>
          </a:p>
        </p:txBody>
      </p:sp>
      <p:sp>
        <p:nvSpPr>
          <p:cNvPr id="15373" name="Line 16400">
            <a:extLst>
              <a:ext uri="{FF2B5EF4-FFF2-40B4-BE49-F238E27FC236}">
                <a16:creationId xmlns:a16="http://schemas.microsoft.com/office/drawing/2014/main" id="{C1DD96D5-8FFE-FF2E-CE60-799967B728AF}"/>
              </a:ext>
            </a:extLst>
          </p:cNvPr>
          <p:cNvSpPr>
            <a:spLocks noChangeShapeType="1"/>
          </p:cNvSpPr>
          <p:nvPr/>
        </p:nvSpPr>
        <p:spPr bwMode="auto">
          <a:xfrm>
            <a:off x="2536756" y="2544161"/>
            <a:ext cx="27447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dirty="0"/>
          </a:p>
        </p:txBody>
      </p:sp>
      <p:sp>
        <p:nvSpPr>
          <p:cNvPr id="14" name="16 CuadroTexto">
            <a:extLst>
              <a:ext uri="{FF2B5EF4-FFF2-40B4-BE49-F238E27FC236}">
                <a16:creationId xmlns:a16="http://schemas.microsoft.com/office/drawing/2014/main" id="{7BF60E39-8CAA-BCED-4284-8B33D99AA555}"/>
              </a:ext>
            </a:extLst>
          </p:cNvPr>
          <p:cNvSpPr txBox="1"/>
          <p:nvPr/>
        </p:nvSpPr>
        <p:spPr bwMode="auto">
          <a:xfrm>
            <a:off x="2599532" y="2712531"/>
            <a:ext cx="2743059" cy="461665"/>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wrap="none">
            <a:spAutoFit/>
          </a:bodyPr>
          <a:lstStyle/>
          <a:p>
            <a:pPr algn="ctr">
              <a:defRPr/>
            </a:pPr>
            <a:r>
              <a:rPr lang="es-ES_tradnl" sz="1200" b="1" dirty="0">
                <a:solidFill>
                  <a:srgbClr val="000000"/>
                </a:solidFill>
                <a:latin typeface="Arial" charset="0"/>
              </a:rPr>
              <a:t> Martha Giselda Rangel Charqueño</a:t>
            </a:r>
          </a:p>
          <a:p>
            <a:pPr algn="ctr">
              <a:defRPr/>
            </a:pPr>
            <a:r>
              <a:rPr lang="es-ES_tradnl" sz="1200" b="1" dirty="0">
                <a:solidFill>
                  <a:srgbClr val="000000"/>
                </a:solidFill>
                <a:latin typeface="Arial" charset="0"/>
              </a:rPr>
              <a:t>Directora Médica</a:t>
            </a:r>
            <a:endParaRPr lang="es-MX" sz="1200" b="1" dirty="0">
              <a:solidFill>
                <a:srgbClr val="000000"/>
              </a:solidFill>
              <a:latin typeface="Arial" charset="0"/>
            </a:endParaRPr>
          </a:p>
        </p:txBody>
      </p:sp>
      <p:sp>
        <p:nvSpPr>
          <p:cNvPr id="15" name="15 CuadroTexto">
            <a:extLst>
              <a:ext uri="{FF2B5EF4-FFF2-40B4-BE49-F238E27FC236}">
                <a16:creationId xmlns:a16="http://schemas.microsoft.com/office/drawing/2014/main" id="{4899DCAA-F121-78F2-646A-7EBA082798E3}"/>
              </a:ext>
            </a:extLst>
          </p:cNvPr>
          <p:cNvSpPr txBox="1"/>
          <p:nvPr/>
        </p:nvSpPr>
        <p:spPr bwMode="auto">
          <a:xfrm>
            <a:off x="1224388" y="5009348"/>
            <a:ext cx="2877712" cy="830997"/>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wrap="none">
            <a:spAutoFit/>
          </a:bodyPr>
          <a:lstStyle/>
          <a:p>
            <a:pPr algn="ctr">
              <a:defRPr/>
            </a:pPr>
            <a:r>
              <a:rPr lang="es-ES_tradnl" sz="1200" b="1" dirty="0">
                <a:solidFill>
                  <a:srgbClr val="000000"/>
                </a:solidFill>
                <a:latin typeface="Arial" charset="0"/>
              </a:rPr>
              <a:t>Dr. Jorge Aguilar García</a:t>
            </a:r>
          </a:p>
          <a:p>
            <a:pPr algn="ctr">
              <a:defRPr/>
            </a:pPr>
            <a:r>
              <a:rPr lang="es-ES_tradnl" sz="1200" b="1" dirty="0">
                <a:solidFill>
                  <a:srgbClr val="000000"/>
                </a:solidFill>
                <a:latin typeface="Arial" charset="0"/>
              </a:rPr>
              <a:t>Director General del Hospital Central</a:t>
            </a:r>
          </a:p>
          <a:p>
            <a:pPr algn="ctr">
              <a:defRPr/>
            </a:pPr>
            <a:r>
              <a:rPr lang="es-ES_tradnl" sz="1200" b="1" dirty="0" smtClean="0">
                <a:solidFill>
                  <a:srgbClr val="000000"/>
                </a:solidFill>
                <a:latin typeface="Arial" charset="0"/>
              </a:rPr>
              <a:t>Dr</a:t>
            </a:r>
            <a:r>
              <a:rPr lang="es-ES_tradnl" sz="1200" b="1" dirty="0">
                <a:solidFill>
                  <a:srgbClr val="000000"/>
                </a:solidFill>
                <a:latin typeface="Arial" charset="0"/>
              </a:rPr>
              <a:t>. Ignacio Morones </a:t>
            </a:r>
            <a:r>
              <a:rPr lang="es-ES_tradnl" sz="1200" b="1" dirty="0" smtClean="0">
                <a:solidFill>
                  <a:srgbClr val="000000"/>
                </a:solidFill>
                <a:latin typeface="Arial" charset="0"/>
              </a:rPr>
              <a:t>Prieto</a:t>
            </a:r>
            <a:endParaRPr lang="es-MX" sz="1200" dirty="0">
              <a:solidFill>
                <a:srgbClr val="000000"/>
              </a:solidFill>
              <a:latin typeface="Arial" charset="0"/>
            </a:endParaRPr>
          </a:p>
          <a:p>
            <a:pPr algn="ctr">
              <a:defRPr/>
            </a:pPr>
            <a:endParaRPr lang="es-ES_tradnl" sz="1200" dirty="0">
              <a:solidFill>
                <a:srgbClr val="000000"/>
              </a:solidFill>
              <a:latin typeface="Arial" charset="0"/>
            </a:endParaRPr>
          </a:p>
        </p:txBody>
      </p:sp>
      <p:cxnSp>
        <p:nvCxnSpPr>
          <p:cNvPr id="16" name="19 Conector recto">
            <a:extLst>
              <a:ext uri="{FF2B5EF4-FFF2-40B4-BE49-F238E27FC236}">
                <a16:creationId xmlns:a16="http://schemas.microsoft.com/office/drawing/2014/main" id="{9A4D239E-CFDB-D34F-5CEE-4A6F76F5D90D}"/>
              </a:ext>
            </a:extLst>
          </p:cNvPr>
          <p:cNvCxnSpPr/>
          <p:nvPr/>
        </p:nvCxnSpPr>
        <p:spPr>
          <a:xfrm>
            <a:off x="1532662" y="4891304"/>
            <a:ext cx="23764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Box 12">
            <a:extLst>
              <a:ext uri="{FF2B5EF4-FFF2-40B4-BE49-F238E27FC236}">
                <a16:creationId xmlns:a16="http://schemas.microsoft.com/office/drawing/2014/main" id="{B473A6EF-DF2A-9977-1F3D-51CBCD4D8C54}"/>
              </a:ext>
            </a:extLst>
          </p:cNvPr>
          <p:cNvSpPr txBox="1">
            <a:spLocks noChangeArrowheads="1"/>
          </p:cNvSpPr>
          <p:nvPr/>
        </p:nvSpPr>
        <p:spPr bwMode="auto">
          <a:xfrm>
            <a:off x="1363155" y="7000877"/>
            <a:ext cx="2039938" cy="457200"/>
          </a:xfrm>
          <a:prstGeom prst="rect">
            <a:avLst/>
          </a:prstGeom>
          <a:noFill/>
          <a:ln w="9525">
            <a:noFill/>
            <a:miter lim="800000"/>
            <a:headEnd/>
            <a:tailEnd/>
          </a:ln>
        </p:spPr>
        <p:txBody>
          <a:bodyPr wrap="none">
            <a:spAutoFit/>
          </a:bodyPr>
          <a:lstStyle/>
          <a:p>
            <a:pPr algn="ctr"/>
            <a:r>
              <a:rPr lang="es-ES_tradnl" sz="1200" b="1" dirty="0">
                <a:latin typeface="Arial" charset="0"/>
              </a:rPr>
              <a:t>Director General</a:t>
            </a:r>
          </a:p>
          <a:p>
            <a:pPr algn="ctr"/>
            <a:r>
              <a:rPr lang="es-ES_tradnl" sz="1200" b="1" dirty="0">
                <a:latin typeface="Arial" charset="0"/>
              </a:rPr>
              <a:t>De los Servicios de Salud</a:t>
            </a:r>
          </a:p>
        </p:txBody>
      </p:sp>
      <p:sp>
        <p:nvSpPr>
          <p:cNvPr id="18" name="Text Box 13">
            <a:extLst>
              <a:ext uri="{FF2B5EF4-FFF2-40B4-BE49-F238E27FC236}">
                <a16:creationId xmlns:a16="http://schemas.microsoft.com/office/drawing/2014/main" id="{E81B6162-6242-C73F-625B-02290A83B953}"/>
              </a:ext>
            </a:extLst>
          </p:cNvPr>
          <p:cNvSpPr txBox="1">
            <a:spLocks noChangeArrowheads="1"/>
          </p:cNvSpPr>
          <p:nvPr/>
        </p:nvSpPr>
        <p:spPr bwMode="auto">
          <a:xfrm>
            <a:off x="4073845" y="7000877"/>
            <a:ext cx="2415396" cy="461665"/>
          </a:xfrm>
          <a:prstGeom prst="rect">
            <a:avLst/>
          </a:prstGeom>
          <a:noFill/>
          <a:ln w="9525">
            <a:noFill/>
            <a:miter lim="800000"/>
            <a:headEnd/>
            <a:tailEnd/>
          </a:ln>
        </p:spPr>
        <p:txBody>
          <a:bodyPr wrap="square">
            <a:spAutoFit/>
          </a:bodyPr>
          <a:lstStyle/>
          <a:p>
            <a:pPr algn="ctr"/>
            <a:r>
              <a:rPr lang="es-ES_tradnl" sz="1200" b="1" dirty="0">
                <a:latin typeface="Arial" charset="0"/>
              </a:rPr>
              <a:t>Oficial Mayor del Poder Ejecutivo</a:t>
            </a:r>
          </a:p>
        </p:txBody>
      </p:sp>
      <p:sp>
        <p:nvSpPr>
          <p:cNvPr id="19" name="Text Box 14">
            <a:extLst>
              <a:ext uri="{FF2B5EF4-FFF2-40B4-BE49-F238E27FC236}">
                <a16:creationId xmlns:a16="http://schemas.microsoft.com/office/drawing/2014/main" id="{366C4310-3771-8EC2-30CD-4BAC890AD04E}"/>
              </a:ext>
            </a:extLst>
          </p:cNvPr>
          <p:cNvSpPr txBox="1">
            <a:spLocks noChangeArrowheads="1"/>
          </p:cNvSpPr>
          <p:nvPr/>
        </p:nvSpPr>
        <p:spPr bwMode="auto">
          <a:xfrm>
            <a:off x="1310482" y="8245475"/>
            <a:ext cx="2578100" cy="274638"/>
          </a:xfrm>
          <a:prstGeom prst="rect">
            <a:avLst/>
          </a:prstGeom>
          <a:noFill/>
          <a:ln w="9525">
            <a:noFill/>
            <a:miter lim="800000"/>
            <a:headEnd/>
            <a:tailEnd/>
          </a:ln>
        </p:spPr>
        <p:txBody>
          <a:bodyPr>
            <a:spAutoFit/>
          </a:bodyPr>
          <a:lstStyle/>
          <a:p>
            <a:pPr algn="ctr"/>
            <a:r>
              <a:rPr lang="es-ES_tradnl" sz="1200" b="1" dirty="0">
                <a:latin typeface="Arial" charset="0"/>
              </a:rPr>
              <a:t>Dr. Daniel Acosta Díaz de León</a:t>
            </a:r>
          </a:p>
        </p:txBody>
      </p:sp>
      <p:sp>
        <p:nvSpPr>
          <p:cNvPr id="20" name="Text Box 15">
            <a:extLst>
              <a:ext uri="{FF2B5EF4-FFF2-40B4-BE49-F238E27FC236}">
                <a16:creationId xmlns:a16="http://schemas.microsoft.com/office/drawing/2014/main" id="{9A67E4B5-0A28-65BF-B7ED-97EE65AC37B4}"/>
              </a:ext>
            </a:extLst>
          </p:cNvPr>
          <p:cNvSpPr txBox="1">
            <a:spLocks noChangeArrowheads="1"/>
          </p:cNvSpPr>
          <p:nvPr/>
        </p:nvSpPr>
        <p:spPr bwMode="auto">
          <a:xfrm>
            <a:off x="4626116" y="8260084"/>
            <a:ext cx="1579279" cy="461665"/>
          </a:xfrm>
          <a:prstGeom prst="rect">
            <a:avLst/>
          </a:prstGeom>
          <a:noFill/>
          <a:ln w="9525">
            <a:noFill/>
            <a:miter lim="800000"/>
            <a:headEnd/>
            <a:tailEnd/>
          </a:ln>
        </p:spPr>
        <p:txBody>
          <a:bodyPr wrap="none">
            <a:spAutoFit/>
          </a:bodyPr>
          <a:lstStyle/>
          <a:p>
            <a:pPr algn="ctr"/>
            <a:r>
              <a:rPr lang="es-ES_tradnl" sz="1200" dirty="0">
                <a:latin typeface="Arial" charset="0"/>
              </a:rPr>
              <a:t> </a:t>
            </a:r>
            <a:r>
              <a:rPr lang="es-ES_tradnl" sz="1200" b="1" dirty="0">
                <a:latin typeface="Arial" pitchFamily="34" charset="0"/>
              </a:rPr>
              <a:t>Noé Lara Enríquez</a:t>
            </a:r>
          </a:p>
          <a:p>
            <a:pPr algn="ctr"/>
            <a:endParaRPr lang="es-ES_tradnl" sz="1200" dirty="0">
              <a:latin typeface="Arial" charset="0"/>
            </a:endParaRPr>
          </a:p>
        </p:txBody>
      </p:sp>
      <p:sp>
        <p:nvSpPr>
          <p:cNvPr id="2" name="Marcador de número de diapositiva 1">
            <a:extLst>
              <a:ext uri="{FF2B5EF4-FFF2-40B4-BE49-F238E27FC236}">
                <a16:creationId xmlns:a16="http://schemas.microsoft.com/office/drawing/2014/main" id="{FBB21438-D3C9-59A2-9F34-70BD69D74414}"/>
              </a:ext>
            </a:extLst>
          </p:cNvPr>
          <p:cNvSpPr>
            <a:spLocks noGrp="1"/>
          </p:cNvSpPr>
          <p:nvPr>
            <p:ph type="sldNum" sz="quarter" idx="12"/>
          </p:nvPr>
        </p:nvSpPr>
        <p:spPr>
          <a:xfrm>
            <a:off x="5060491" y="8676292"/>
            <a:ext cx="1428750" cy="609600"/>
          </a:xfrm>
        </p:spPr>
        <p:txBody>
          <a:bodyPr/>
          <a:lstStyle/>
          <a:p>
            <a:fld id="{553DAB33-0E4E-D144-B3DC-EF2F735BEBDD}" type="slidenum">
              <a:rPr lang="es-ES_tradnl" altLang="es-MX" smtClean="0"/>
              <a:pPr/>
              <a:t>27</a:t>
            </a:fld>
            <a:endParaRPr lang="es-ES_tradnl" altLang="es-MX"/>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agen 9">
            <a:extLst>
              <a:ext uri="{FF2B5EF4-FFF2-40B4-BE49-F238E27FC236}">
                <a16:creationId xmlns:a16="http://schemas.microsoft.com/office/drawing/2014/main" id="{8B376685-79E5-80C3-85CD-98E3029279A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133985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 Box 4">
            <a:extLst>
              <a:ext uri="{FF2B5EF4-FFF2-40B4-BE49-F238E27FC236}">
                <a16:creationId xmlns:a16="http://schemas.microsoft.com/office/drawing/2014/main" id="{1BD738BB-DBC8-B622-F86B-ABFE5CA96FAD}"/>
              </a:ext>
            </a:extLst>
          </p:cNvPr>
          <p:cNvSpPr txBox="1">
            <a:spLocks noChangeArrowheads="1"/>
          </p:cNvSpPr>
          <p:nvPr/>
        </p:nvSpPr>
        <p:spPr bwMode="auto">
          <a:xfrm>
            <a:off x="12700" y="57150"/>
            <a:ext cx="6845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Literata" pitchFamily="2" charset="0"/>
              </a:rPr>
              <a:t>CONTROL DE ACTUALIZACIONES</a:t>
            </a:r>
          </a:p>
        </p:txBody>
      </p:sp>
      <p:sp>
        <p:nvSpPr>
          <p:cNvPr id="16388" name="Line 5">
            <a:extLst>
              <a:ext uri="{FF2B5EF4-FFF2-40B4-BE49-F238E27FC236}">
                <a16:creationId xmlns:a16="http://schemas.microsoft.com/office/drawing/2014/main" id="{FACA71D1-0CEE-C0DF-7EFE-9B1E584293F5}"/>
              </a:ext>
            </a:extLst>
          </p:cNvPr>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389" name="Text Box 6">
            <a:extLst>
              <a:ext uri="{FF2B5EF4-FFF2-40B4-BE49-F238E27FC236}">
                <a16:creationId xmlns:a16="http://schemas.microsoft.com/office/drawing/2014/main" id="{4677EC37-4178-195B-1B2A-5BD2417B43B2}"/>
              </a:ext>
            </a:extLst>
          </p:cNvPr>
          <p:cNvSpPr txBox="1">
            <a:spLocks noChangeArrowheads="1"/>
          </p:cNvSpPr>
          <p:nvPr/>
        </p:nvSpPr>
        <p:spPr bwMode="auto">
          <a:xfrm>
            <a:off x="2311400" y="1158875"/>
            <a:ext cx="20040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1600" b="1" i="1" dirty="0" smtClean="0">
                <a:latin typeface="Literata" pitchFamily="2" charset="0"/>
              </a:rPr>
              <a:t>ACTUALIZACIÓN</a:t>
            </a:r>
            <a:endParaRPr lang="es-ES_tradnl" altLang="es-MX" sz="1600" b="1" i="1" dirty="0">
              <a:latin typeface="Literata" pitchFamily="2" charset="0"/>
            </a:endParaRPr>
          </a:p>
        </p:txBody>
      </p:sp>
      <p:sp>
        <p:nvSpPr>
          <p:cNvPr id="16390" name="Text Box 7">
            <a:extLst>
              <a:ext uri="{FF2B5EF4-FFF2-40B4-BE49-F238E27FC236}">
                <a16:creationId xmlns:a16="http://schemas.microsoft.com/office/drawing/2014/main" id="{9E366D82-4EA7-4E7B-F900-8C5FC0049814}"/>
              </a:ext>
            </a:extLst>
          </p:cNvPr>
          <p:cNvSpPr txBox="1">
            <a:spLocks noChangeArrowheads="1"/>
          </p:cNvSpPr>
          <p:nvPr/>
        </p:nvSpPr>
        <p:spPr bwMode="auto">
          <a:xfrm>
            <a:off x="4102100" y="2133600"/>
            <a:ext cx="60166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900" b="1">
                <a:latin typeface="Literata" pitchFamily="2" charset="0"/>
              </a:rPr>
              <a:t>FECHA</a:t>
            </a:r>
          </a:p>
        </p:txBody>
      </p:sp>
      <p:sp>
        <p:nvSpPr>
          <p:cNvPr id="16391" name="Text Box 8">
            <a:extLst>
              <a:ext uri="{FF2B5EF4-FFF2-40B4-BE49-F238E27FC236}">
                <a16:creationId xmlns:a16="http://schemas.microsoft.com/office/drawing/2014/main" id="{4CDEDB76-5992-6C0B-BE1D-E8DC17BDCB8C}"/>
              </a:ext>
            </a:extLst>
          </p:cNvPr>
          <p:cNvSpPr txBox="1">
            <a:spLocks noChangeArrowheads="1"/>
          </p:cNvSpPr>
          <p:nvPr/>
        </p:nvSpPr>
        <p:spPr bwMode="auto">
          <a:xfrm>
            <a:off x="403225" y="3114675"/>
            <a:ext cx="26289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900" b="1">
                <a:latin typeface="Literata" pitchFamily="2" charset="0"/>
              </a:rPr>
              <a:t>PARTE DEL MANUAL QUE SE ACTUALIZA</a:t>
            </a:r>
          </a:p>
        </p:txBody>
      </p:sp>
      <p:sp>
        <p:nvSpPr>
          <p:cNvPr id="16392" name="Line 9">
            <a:extLst>
              <a:ext uri="{FF2B5EF4-FFF2-40B4-BE49-F238E27FC236}">
                <a16:creationId xmlns:a16="http://schemas.microsoft.com/office/drawing/2014/main" id="{13E0D7B6-2E3B-305E-54BA-12093214AAA9}"/>
              </a:ext>
            </a:extLst>
          </p:cNvPr>
          <p:cNvSpPr>
            <a:spLocks noChangeShapeType="1"/>
          </p:cNvSpPr>
          <p:nvPr/>
        </p:nvSpPr>
        <p:spPr bwMode="auto">
          <a:xfrm>
            <a:off x="552450" y="3114675"/>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393" name="Text Box 10">
            <a:extLst>
              <a:ext uri="{FF2B5EF4-FFF2-40B4-BE49-F238E27FC236}">
                <a16:creationId xmlns:a16="http://schemas.microsoft.com/office/drawing/2014/main" id="{DEAF5008-F6A4-2568-2472-D6BED476C348}"/>
              </a:ext>
            </a:extLst>
          </p:cNvPr>
          <p:cNvSpPr txBox="1">
            <a:spLocks noChangeArrowheads="1"/>
          </p:cNvSpPr>
          <p:nvPr/>
        </p:nvSpPr>
        <p:spPr bwMode="auto">
          <a:xfrm>
            <a:off x="403225" y="4619625"/>
            <a:ext cx="21621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900" b="1">
                <a:latin typeface="Literata" pitchFamily="2" charset="0"/>
              </a:rPr>
              <a:t>SECCIONES QUE SE MODIFICA(N)</a:t>
            </a:r>
          </a:p>
        </p:txBody>
      </p:sp>
      <p:sp>
        <p:nvSpPr>
          <p:cNvPr id="16394" name="Line 11">
            <a:extLst>
              <a:ext uri="{FF2B5EF4-FFF2-40B4-BE49-F238E27FC236}">
                <a16:creationId xmlns:a16="http://schemas.microsoft.com/office/drawing/2014/main" id="{93084DC1-CB06-21BF-68A8-61D021FCBCB0}"/>
              </a:ext>
            </a:extLst>
          </p:cNvPr>
          <p:cNvSpPr>
            <a:spLocks noChangeShapeType="1"/>
          </p:cNvSpPr>
          <p:nvPr/>
        </p:nvSpPr>
        <p:spPr bwMode="auto">
          <a:xfrm>
            <a:off x="552450" y="4619625"/>
            <a:ext cx="61150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395" name="Text Box 12">
            <a:extLst>
              <a:ext uri="{FF2B5EF4-FFF2-40B4-BE49-F238E27FC236}">
                <a16:creationId xmlns:a16="http://schemas.microsoft.com/office/drawing/2014/main" id="{675EF4FC-1564-778C-D04F-884A06465F87}"/>
              </a:ext>
            </a:extLst>
          </p:cNvPr>
          <p:cNvSpPr txBox="1">
            <a:spLocks noChangeArrowheads="1"/>
          </p:cNvSpPr>
          <p:nvPr/>
        </p:nvSpPr>
        <p:spPr bwMode="auto">
          <a:xfrm>
            <a:off x="581577" y="6905625"/>
            <a:ext cx="10021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dirty="0" smtClean="0">
                <a:latin typeface="Literata" pitchFamily="2" charset="0"/>
              </a:rPr>
              <a:t>FORMULÓ</a:t>
            </a:r>
            <a:endParaRPr lang="es-ES_tradnl" altLang="es-MX" sz="1200" b="1" dirty="0">
              <a:latin typeface="Literata" pitchFamily="2" charset="0"/>
            </a:endParaRPr>
          </a:p>
        </p:txBody>
      </p:sp>
      <p:sp>
        <p:nvSpPr>
          <p:cNvPr id="16396" name="Text Box 13">
            <a:extLst>
              <a:ext uri="{FF2B5EF4-FFF2-40B4-BE49-F238E27FC236}">
                <a16:creationId xmlns:a16="http://schemas.microsoft.com/office/drawing/2014/main" id="{944C0191-F17F-29AC-011C-3054DF755A45}"/>
              </a:ext>
            </a:extLst>
          </p:cNvPr>
          <p:cNvSpPr txBox="1">
            <a:spLocks noChangeArrowheads="1"/>
          </p:cNvSpPr>
          <p:nvPr/>
        </p:nvSpPr>
        <p:spPr bwMode="auto">
          <a:xfrm>
            <a:off x="2109028" y="6905625"/>
            <a:ext cx="780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dirty="0" smtClean="0">
                <a:latin typeface="Literata" pitchFamily="2" charset="0"/>
              </a:rPr>
              <a:t>REVISÓ</a:t>
            </a:r>
            <a:endParaRPr lang="es-ES_tradnl" altLang="es-MX" sz="1200" b="1" dirty="0">
              <a:latin typeface="Literata" pitchFamily="2" charset="0"/>
            </a:endParaRPr>
          </a:p>
        </p:txBody>
      </p:sp>
      <p:sp>
        <p:nvSpPr>
          <p:cNvPr id="16397" name="Text Box 14">
            <a:extLst>
              <a:ext uri="{FF2B5EF4-FFF2-40B4-BE49-F238E27FC236}">
                <a16:creationId xmlns:a16="http://schemas.microsoft.com/office/drawing/2014/main" id="{B438C33F-F27F-03F8-19E4-8E379D9C277F}"/>
              </a:ext>
            </a:extLst>
          </p:cNvPr>
          <p:cNvSpPr txBox="1">
            <a:spLocks noChangeArrowheads="1"/>
          </p:cNvSpPr>
          <p:nvPr/>
        </p:nvSpPr>
        <p:spPr bwMode="auto">
          <a:xfrm>
            <a:off x="4216400" y="6905625"/>
            <a:ext cx="11826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a:latin typeface="Literata" pitchFamily="2" charset="0"/>
              </a:rPr>
              <a:t>AUTORIZAN</a:t>
            </a:r>
          </a:p>
        </p:txBody>
      </p:sp>
      <p:sp>
        <p:nvSpPr>
          <p:cNvPr id="16398" name="Line 15">
            <a:extLst>
              <a:ext uri="{FF2B5EF4-FFF2-40B4-BE49-F238E27FC236}">
                <a16:creationId xmlns:a16="http://schemas.microsoft.com/office/drawing/2014/main" id="{15D3CF82-7BA6-C3DA-29B9-FEDC6D017B68}"/>
              </a:ext>
            </a:extLst>
          </p:cNvPr>
          <p:cNvSpPr>
            <a:spLocks noChangeShapeType="1"/>
          </p:cNvSpPr>
          <p:nvPr/>
        </p:nvSpPr>
        <p:spPr bwMode="auto">
          <a:xfrm>
            <a:off x="419100" y="8145463"/>
            <a:ext cx="13430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399" name="Line 16">
            <a:extLst>
              <a:ext uri="{FF2B5EF4-FFF2-40B4-BE49-F238E27FC236}">
                <a16:creationId xmlns:a16="http://schemas.microsoft.com/office/drawing/2014/main" id="{E27F0077-2D65-D889-E39D-9CD3EEFED55F}"/>
              </a:ext>
            </a:extLst>
          </p:cNvPr>
          <p:cNvSpPr>
            <a:spLocks noChangeShapeType="1"/>
          </p:cNvSpPr>
          <p:nvPr/>
        </p:nvSpPr>
        <p:spPr bwMode="auto">
          <a:xfrm>
            <a:off x="3606800" y="2079625"/>
            <a:ext cx="19621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400" name="Text Box 17">
            <a:extLst>
              <a:ext uri="{FF2B5EF4-FFF2-40B4-BE49-F238E27FC236}">
                <a16:creationId xmlns:a16="http://schemas.microsoft.com/office/drawing/2014/main" id="{C2636892-ABD4-1B92-1BFA-A61C86B32516}"/>
              </a:ext>
            </a:extLst>
          </p:cNvPr>
          <p:cNvSpPr txBox="1">
            <a:spLocks noChangeArrowheads="1"/>
          </p:cNvSpPr>
          <p:nvPr/>
        </p:nvSpPr>
        <p:spPr bwMode="auto">
          <a:xfrm>
            <a:off x="322965" y="8142891"/>
            <a:ext cx="145415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90000"/>
              </a:lnSpc>
              <a:spcBef>
                <a:spcPct val="0"/>
              </a:spcBef>
              <a:buFontTx/>
              <a:buNone/>
            </a:pPr>
            <a:r>
              <a:rPr lang="es-ES_tradnl" altLang="es-MX" sz="1000" b="1" dirty="0">
                <a:latin typeface="Literata" pitchFamily="2" charset="0"/>
              </a:rPr>
              <a:t>Dr. Jorge Aguilar García</a:t>
            </a:r>
          </a:p>
          <a:p>
            <a:pPr algn="ctr">
              <a:lnSpc>
                <a:spcPct val="90000"/>
              </a:lnSpc>
              <a:spcBef>
                <a:spcPct val="0"/>
              </a:spcBef>
              <a:buFontTx/>
              <a:buNone/>
            </a:pPr>
            <a:endParaRPr lang="es-ES_tradnl" altLang="es-MX" sz="1000" dirty="0">
              <a:latin typeface="Literata" pitchFamily="2" charset="0"/>
            </a:endParaRPr>
          </a:p>
          <a:p>
            <a:pPr algn="ctr">
              <a:lnSpc>
                <a:spcPct val="90000"/>
              </a:lnSpc>
              <a:spcBef>
                <a:spcPct val="0"/>
              </a:spcBef>
              <a:buFontTx/>
              <a:buNone/>
            </a:pPr>
            <a:r>
              <a:rPr lang="es-ES_tradnl" altLang="es-MX" sz="1000" dirty="0">
                <a:latin typeface="Literata" pitchFamily="2" charset="0"/>
              </a:rPr>
              <a:t>Director General del Hospital Central Dr. Ignacio Morones Prieto</a:t>
            </a:r>
          </a:p>
        </p:txBody>
      </p:sp>
      <p:sp>
        <p:nvSpPr>
          <p:cNvPr id="16401" name="Text Box 18">
            <a:extLst>
              <a:ext uri="{FF2B5EF4-FFF2-40B4-BE49-F238E27FC236}">
                <a16:creationId xmlns:a16="http://schemas.microsoft.com/office/drawing/2014/main" id="{ABC62092-833D-9D73-3647-66C9B9708083}"/>
              </a:ext>
            </a:extLst>
          </p:cNvPr>
          <p:cNvSpPr txBox="1">
            <a:spLocks noChangeArrowheads="1"/>
          </p:cNvSpPr>
          <p:nvPr/>
        </p:nvSpPr>
        <p:spPr bwMode="auto">
          <a:xfrm>
            <a:off x="1889124" y="8269288"/>
            <a:ext cx="14541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90000"/>
              </a:lnSpc>
              <a:spcBef>
                <a:spcPct val="0"/>
              </a:spcBef>
              <a:buFontTx/>
              <a:buNone/>
            </a:pPr>
            <a:r>
              <a:rPr lang="es-ES_tradnl" altLang="es-MX" sz="1000" b="1" dirty="0">
                <a:latin typeface="Literata" pitchFamily="2" charset="0"/>
              </a:rPr>
              <a:t>Gonzalo Ortuño Castro</a:t>
            </a:r>
          </a:p>
          <a:p>
            <a:pPr algn="ctr">
              <a:lnSpc>
                <a:spcPct val="90000"/>
              </a:lnSpc>
              <a:spcBef>
                <a:spcPct val="0"/>
              </a:spcBef>
              <a:buFontTx/>
              <a:buNone/>
            </a:pPr>
            <a:endParaRPr lang="es-ES_tradnl" altLang="es-MX" sz="1000" dirty="0">
              <a:latin typeface="Literata" pitchFamily="2" charset="0"/>
            </a:endParaRPr>
          </a:p>
          <a:p>
            <a:pPr algn="ctr">
              <a:lnSpc>
                <a:spcPct val="90000"/>
              </a:lnSpc>
              <a:spcBef>
                <a:spcPct val="0"/>
              </a:spcBef>
              <a:buFontTx/>
              <a:buNone/>
            </a:pPr>
            <a:r>
              <a:rPr lang="es-ES_tradnl" altLang="es-MX" sz="1000" dirty="0">
                <a:latin typeface="Literata" pitchFamily="2" charset="0"/>
              </a:rPr>
              <a:t>Director de Organización y Métodos</a:t>
            </a:r>
          </a:p>
        </p:txBody>
      </p:sp>
      <p:sp>
        <p:nvSpPr>
          <p:cNvPr id="16402" name="Text Box 19">
            <a:extLst>
              <a:ext uri="{FF2B5EF4-FFF2-40B4-BE49-F238E27FC236}">
                <a16:creationId xmlns:a16="http://schemas.microsoft.com/office/drawing/2014/main" id="{252DE865-971D-CF49-2F05-550ABC44D86C}"/>
              </a:ext>
            </a:extLst>
          </p:cNvPr>
          <p:cNvSpPr txBox="1">
            <a:spLocks noChangeArrowheads="1"/>
          </p:cNvSpPr>
          <p:nvPr/>
        </p:nvSpPr>
        <p:spPr bwMode="auto">
          <a:xfrm>
            <a:off x="5072062" y="8283743"/>
            <a:ext cx="1219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90000"/>
              </a:lnSpc>
              <a:spcBef>
                <a:spcPct val="0"/>
              </a:spcBef>
              <a:buFontTx/>
              <a:buNone/>
            </a:pPr>
            <a:r>
              <a:rPr lang="es-ES_tradnl" altLang="es-MX" sz="1000" b="1" dirty="0">
                <a:latin typeface="Literata" pitchFamily="2" charset="0"/>
              </a:rPr>
              <a:t>Noé Lara </a:t>
            </a:r>
            <a:r>
              <a:rPr lang="es-ES_tradnl" altLang="es-MX" sz="1000" b="1" dirty="0" err="1">
                <a:latin typeface="Literata" pitchFamily="2" charset="0"/>
              </a:rPr>
              <a:t>Enriquez</a:t>
            </a:r>
            <a:endParaRPr lang="es-ES_tradnl" altLang="es-MX" sz="1000" b="1" dirty="0">
              <a:latin typeface="Literata" pitchFamily="2" charset="0"/>
            </a:endParaRPr>
          </a:p>
          <a:p>
            <a:pPr algn="ctr">
              <a:lnSpc>
                <a:spcPct val="90000"/>
              </a:lnSpc>
              <a:spcBef>
                <a:spcPct val="0"/>
              </a:spcBef>
              <a:buFontTx/>
              <a:buNone/>
            </a:pPr>
            <a:endParaRPr lang="es-ES_tradnl" altLang="es-MX" sz="1000" dirty="0">
              <a:latin typeface="Literata" pitchFamily="2" charset="0"/>
            </a:endParaRPr>
          </a:p>
          <a:p>
            <a:pPr algn="ctr">
              <a:lnSpc>
                <a:spcPct val="90000"/>
              </a:lnSpc>
              <a:spcBef>
                <a:spcPct val="0"/>
              </a:spcBef>
              <a:buFontTx/>
              <a:buNone/>
            </a:pPr>
            <a:r>
              <a:rPr lang="es-ES_tradnl" altLang="es-MX" sz="1000" dirty="0">
                <a:latin typeface="Literata" pitchFamily="2" charset="0"/>
              </a:rPr>
              <a:t>Oficial Mayor del Poder Ejecutivo</a:t>
            </a:r>
          </a:p>
        </p:txBody>
      </p:sp>
      <p:sp>
        <p:nvSpPr>
          <p:cNvPr id="16403" name="Text Box 20">
            <a:extLst>
              <a:ext uri="{FF2B5EF4-FFF2-40B4-BE49-F238E27FC236}">
                <a16:creationId xmlns:a16="http://schemas.microsoft.com/office/drawing/2014/main" id="{14F25657-4615-2C27-284E-E19977141C0F}"/>
              </a:ext>
            </a:extLst>
          </p:cNvPr>
          <p:cNvSpPr txBox="1">
            <a:spLocks noChangeArrowheads="1"/>
          </p:cNvSpPr>
          <p:nvPr/>
        </p:nvSpPr>
        <p:spPr bwMode="auto">
          <a:xfrm>
            <a:off x="3275615" y="8281390"/>
            <a:ext cx="18278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90000"/>
              </a:lnSpc>
              <a:spcBef>
                <a:spcPct val="0"/>
              </a:spcBef>
              <a:buFontTx/>
              <a:buNone/>
            </a:pPr>
            <a:r>
              <a:rPr lang="es-ES_tradnl" altLang="es-MX" sz="1000" b="1" dirty="0">
                <a:latin typeface="Literata" pitchFamily="2" charset="0"/>
              </a:rPr>
              <a:t>Dr. Daniel Acosta Díaz de León</a:t>
            </a:r>
          </a:p>
          <a:p>
            <a:pPr algn="ctr">
              <a:lnSpc>
                <a:spcPct val="90000"/>
              </a:lnSpc>
              <a:spcBef>
                <a:spcPct val="0"/>
              </a:spcBef>
              <a:buFontTx/>
              <a:buNone/>
            </a:pPr>
            <a:endParaRPr lang="es-ES_tradnl" altLang="es-MX" sz="1000" dirty="0">
              <a:latin typeface="Literata" pitchFamily="2" charset="0"/>
            </a:endParaRPr>
          </a:p>
          <a:p>
            <a:pPr algn="ctr">
              <a:lnSpc>
                <a:spcPct val="90000"/>
              </a:lnSpc>
              <a:spcBef>
                <a:spcPct val="0"/>
              </a:spcBef>
              <a:buFontTx/>
              <a:buNone/>
            </a:pPr>
            <a:r>
              <a:rPr lang="es-ES_tradnl" altLang="es-MX" sz="1000" dirty="0">
                <a:latin typeface="Literata" pitchFamily="2" charset="0"/>
              </a:rPr>
              <a:t>Director General de los Servicios de Salud</a:t>
            </a:r>
          </a:p>
        </p:txBody>
      </p:sp>
      <p:sp>
        <p:nvSpPr>
          <p:cNvPr id="16404" name="Line 21">
            <a:extLst>
              <a:ext uri="{FF2B5EF4-FFF2-40B4-BE49-F238E27FC236}">
                <a16:creationId xmlns:a16="http://schemas.microsoft.com/office/drawing/2014/main" id="{BB5325BF-B38F-9D68-0425-16EA5C364F53}"/>
              </a:ext>
            </a:extLst>
          </p:cNvPr>
          <p:cNvSpPr>
            <a:spLocks noChangeShapeType="1"/>
          </p:cNvSpPr>
          <p:nvPr/>
        </p:nvSpPr>
        <p:spPr bwMode="auto">
          <a:xfrm>
            <a:off x="1943100" y="8145463"/>
            <a:ext cx="13430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405" name="Line 22">
            <a:extLst>
              <a:ext uri="{FF2B5EF4-FFF2-40B4-BE49-F238E27FC236}">
                <a16:creationId xmlns:a16="http://schemas.microsoft.com/office/drawing/2014/main" id="{35D7487A-284A-3B4C-1464-9BF4D12F15DE}"/>
              </a:ext>
            </a:extLst>
          </p:cNvPr>
          <p:cNvSpPr>
            <a:spLocks noChangeShapeType="1"/>
          </p:cNvSpPr>
          <p:nvPr/>
        </p:nvSpPr>
        <p:spPr bwMode="auto">
          <a:xfrm>
            <a:off x="3486150" y="8145463"/>
            <a:ext cx="13430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406" name="Line 23">
            <a:extLst>
              <a:ext uri="{FF2B5EF4-FFF2-40B4-BE49-F238E27FC236}">
                <a16:creationId xmlns:a16="http://schemas.microsoft.com/office/drawing/2014/main" id="{FFF23BDE-2DCB-7130-54F6-6B8CF5100461}"/>
              </a:ext>
            </a:extLst>
          </p:cNvPr>
          <p:cNvSpPr>
            <a:spLocks noChangeShapeType="1"/>
          </p:cNvSpPr>
          <p:nvPr/>
        </p:nvSpPr>
        <p:spPr bwMode="auto">
          <a:xfrm>
            <a:off x="5010150" y="8145463"/>
            <a:ext cx="13430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407" name="Line 24">
            <a:extLst>
              <a:ext uri="{FF2B5EF4-FFF2-40B4-BE49-F238E27FC236}">
                <a16:creationId xmlns:a16="http://schemas.microsoft.com/office/drawing/2014/main" id="{C8131CF9-BAA5-CE16-9D51-94206CA001CF}"/>
              </a:ext>
            </a:extLst>
          </p:cNvPr>
          <p:cNvSpPr>
            <a:spLocks noChangeShapeType="1"/>
          </p:cNvSpPr>
          <p:nvPr/>
        </p:nvSpPr>
        <p:spPr bwMode="auto">
          <a:xfrm>
            <a:off x="552450" y="3790950"/>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6408" name="Line 25">
            <a:extLst>
              <a:ext uri="{FF2B5EF4-FFF2-40B4-BE49-F238E27FC236}">
                <a16:creationId xmlns:a16="http://schemas.microsoft.com/office/drawing/2014/main" id="{3F9D4B07-C36B-0BCF-5BC5-52E73D33ED0C}"/>
              </a:ext>
            </a:extLst>
          </p:cNvPr>
          <p:cNvSpPr>
            <a:spLocks noChangeShapeType="1"/>
          </p:cNvSpPr>
          <p:nvPr/>
        </p:nvSpPr>
        <p:spPr bwMode="auto">
          <a:xfrm>
            <a:off x="552450" y="5295900"/>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 name="Marcador de número de diapositiva 1">
            <a:extLst>
              <a:ext uri="{FF2B5EF4-FFF2-40B4-BE49-F238E27FC236}">
                <a16:creationId xmlns:a16="http://schemas.microsoft.com/office/drawing/2014/main" id="{B579BA5D-CDB2-FA03-F5AF-9D7D5B5E0A8F}"/>
              </a:ext>
            </a:extLst>
          </p:cNvPr>
          <p:cNvSpPr>
            <a:spLocks noGrp="1"/>
          </p:cNvSpPr>
          <p:nvPr>
            <p:ph type="sldNum" sz="quarter" idx="12"/>
          </p:nvPr>
        </p:nvSpPr>
        <p:spPr>
          <a:xfrm>
            <a:off x="5095484" y="8749318"/>
            <a:ext cx="1428750" cy="609600"/>
          </a:xfrm>
        </p:spPr>
        <p:txBody>
          <a:bodyPr/>
          <a:lstStyle/>
          <a:p>
            <a:fld id="{553DAB33-0E4E-D144-B3DC-EF2F735BEBDD}" type="slidenum">
              <a:rPr lang="es-ES_tradnl" altLang="es-MX" smtClean="0"/>
              <a:pPr/>
              <a:t>28</a:t>
            </a:fld>
            <a:endParaRPr lang="es-ES_tradnl" altLang="es-MX" dirty="0"/>
          </a:p>
        </p:txBody>
      </p:sp>
    </p:spTree>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11607</TotalTime>
  <Words>4433</Words>
  <Application>Microsoft Office PowerPoint</Application>
  <PresentationFormat>Presentación en pantalla (4:3)</PresentationFormat>
  <Paragraphs>728</Paragraphs>
  <Slides>28</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28</vt:i4>
      </vt:variant>
    </vt:vector>
  </HeadingPairs>
  <TitlesOfParts>
    <vt:vector size="35" baseType="lpstr">
      <vt:lpstr>arial</vt:lpstr>
      <vt:lpstr>arial</vt:lpstr>
      <vt:lpstr>Arial Unicode MS</vt:lpstr>
      <vt:lpstr>Literata</vt:lpstr>
      <vt:lpstr>Times New Roman</vt:lpstr>
      <vt:lpstr>Wingdings</vt:lpstr>
      <vt:lpstr>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Oficialia Mayor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 título de diapositiva</dc:title>
  <dc:creator>Gobierno del Estado</dc:creator>
  <cp:lastModifiedBy>Usuario</cp:lastModifiedBy>
  <cp:revision>238</cp:revision>
  <dcterms:created xsi:type="dcterms:W3CDTF">2001-05-29T01:41:44Z</dcterms:created>
  <dcterms:modified xsi:type="dcterms:W3CDTF">2023-03-31T15:39:11Z</dcterms:modified>
</cp:coreProperties>
</file>