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914" y="-9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object 311"/>
          <p:cNvSpPr txBox="1"/>
          <p:nvPr/>
        </p:nvSpPr>
        <p:spPr>
          <a:xfrm>
            <a:off x="5375148" y="2470404"/>
            <a:ext cx="1306068" cy="479808"/>
          </a:xfrm>
          <a:prstGeom prst="rect">
            <a:avLst/>
          </a:prstGeom>
        </p:spPr>
        <p:txBody>
          <a:bodyPr wrap="square" lIns="0" tIns="5004" rIns="0" bIns="0" rtlCol="0">
            <a:noAutofit/>
          </a:bodyPr>
          <a:lstStyle/>
          <a:p>
            <a:pPr>
              <a:lnSpc>
                <a:spcPts val="950"/>
              </a:lnSpc>
            </a:pPr>
            <a:endParaRPr sz="950"/>
          </a:p>
          <a:p>
            <a:pPr marL="312165">
              <a:lnSpc>
                <a:spcPts val="790"/>
              </a:lnSpc>
              <a:spcBef>
                <a:spcPts val="2039"/>
              </a:spcBef>
            </a:pPr>
            <a:r>
              <a:rPr sz="700" b="1" spc="-1" dirty="0" smtClean="0">
                <a:latin typeface="Arial"/>
                <a:cs typeface="Arial"/>
              </a:rPr>
              <a:t>Difusión Social</a:t>
            </a:r>
            <a:endParaRPr sz="700">
              <a:latin typeface="Arial"/>
              <a:cs typeface="Arial"/>
            </a:endParaRPr>
          </a:p>
        </p:txBody>
      </p:sp>
      <p:sp>
        <p:nvSpPr>
          <p:cNvPr id="296" name="object 296"/>
          <p:cNvSpPr/>
          <p:nvPr/>
        </p:nvSpPr>
        <p:spPr>
          <a:xfrm>
            <a:off x="3413760" y="5213604"/>
            <a:ext cx="0" cy="248412"/>
          </a:xfrm>
          <a:custGeom>
            <a:avLst/>
            <a:gdLst/>
            <a:ahLst/>
            <a:cxnLst/>
            <a:rect l="l" t="t" r="r" b="b"/>
            <a:pathLst>
              <a:path h="248412">
                <a:moveTo>
                  <a:pt x="0" y="0"/>
                </a:moveTo>
                <a:lnTo>
                  <a:pt x="0" y="24841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593848" y="4706112"/>
            <a:ext cx="1720596" cy="598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34996" y="4747259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634996" y="4747259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49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638044" y="4907280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413760" y="5929883"/>
            <a:ext cx="0" cy="192024"/>
          </a:xfrm>
          <a:custGeom>
            <a:avLst/>
            <a:gdLst/>
            <a:ahLst/>
            <a:cxnLst/>
            <a:rect l="l" t="t" r="r" b="b"/>
            <a:pathLst>
              <a:path h="19202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612136" y="5420880"/>
            <a:ext cx="1719072" cy="6004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653284" y="5462016"/>
            <a:ext cx="1586483" cy="467868"/>
          </a:xfrm>
          <a:custGeom>
            <a:avLst/>
            <a:gdLst/>
            <a:ahLst/>
            <a:cxnLst/>
            <a:rect l="l" t="t" r="r" b="b"/>
            <a:pathLst>
              <a:path w="1586483" h="467867">
                <a:moveTo>
                  <a:pt x="0" y="467868"/>
                </a:moveTo>
                <a:lnTo>
                  <a:pt x="1586483" y="467868"/>
                </a:lnTo>
                <a:lnTo>
                  <a:pt x="1586483" y="0"/>
                </a:lnTo>
                <a:lnTo>
                  <a:pt x="0" y="0"/>
                </a:lnTo>
                <a:lnTo>
                  <a:pt x="0" y="4678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53284" y="5462016"/>
            <a:ext cx="1586483" cy="467868"/>
          </a:xfrm>
          <a:custGeom>
            <a:avLst/>
            <a:gdLst/>
            <a:ahLst/>
            <a:cxnLst/>
            <a:rect l="l" t="t" r="r" b="b"/>
            <a:pathLst>
              <a:path w="1586483" h="467867">
                <a:moveTo>
                  <a:pt x="0" y="467868"/>
                </a:moveTo>
                <a:lnTo>
                  <a:pt x="1586483" y="467868"/>
                </a:lnTo>
                <a:lnTo>
                  <a:pt x="1586483" y="0"/>
                </a:lnTo>
                <a:lnTo>
                  <a:pt x="0" y="0"/>
                </a:lnTo>
                <a:lnTo>
                  <a:pt x="0" y="467868"/>
                </a:lnTo>
                <a:close/>
              </a:path>
            </a:pathLst>
          </a:custGeom>
          <a:ln w="6350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63952" y="5663184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413760" y="6588252"/>
            <a:ext cx="0" cy="9652"/>
          </a:xfrm>
          <a:custGeom>
            <a:avLst/>
            <a:gdLst/>
            <a:ahLst/>
            <a:cxnLst/>
            <a:rect l="l" t="t" r="r" b="b"/>
            <a:pathLst>
              <a:path h="9651">
                <a:moveTo>
                  <a:pt x="0" y="0"/>
                </a:moveTo>
                <a:lnTo>
                  <a:pt x="0" y="965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12136" y="6080760"/>
            <a:ext cx="1719072" cy="5989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653284" y="6121908"/>
            <a:ext cx="1586483" cy="466344"/>
          </a:xfrm>
          <a:custGeom>
            <a:avLst/>
            <a:gdLst/>
            <a:ahLst/>
            <a:cxnLst/>
            <a:rect l="l" t="t" r="r" b="b"/>
            <a:pathLst>
              <a:path w="1586483" h="466344">
                <a:moveTo>
                  <a:pt x="0" y="466344"/>
                </a:moveTo>
                <a:lnTo>
                  <a:pt x="1586483" y="466344"/>
                </a:lnTo>
                <a:lnTo>
                  <a:pt x="1586483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653284" y="6121908"/>
            <a:ext cx="1586483" cy="466344"/>
          </a:xfrm>
          <a:custGeom>
            <a:avLst/>
            <a:gdLst/>
            <a:ahLst/>
            <a:cxnLst/>
            <a:rect l="l" t="t" r="r" b="b"/>
            <a:pathLst>
              <a:path w="1586483" h="466344">
                <a:moveTo>
                  <a:pt x="0" y="466344"/>
                </a:moveTo>
                <a:lnTo>
                  <a:pt x="1586483" y="466344"/>
                </a:lnTo>
                <a:lnTo>
                  <a:pt x="1586483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667000" y="6321552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29300" y="4614672"/>
            <a:ext cx="0" cy="132587"/>
          </a:xfrm>
          <a:custGeom>
            <a:avLst/>
            <a:gdLst/>
            <a:ahLst/>
            <a:cxnLst/>
            <a:rect l="l" t="t" r="r" b="b"/>
            <a:pathLst>
              <a:path h="132587">
                <a:moveTo>
                  <a:pt x="0" y="0"/>
                </a:moveTo>
                <a:lnTo>
                  <a:pt x="0" y="13258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995672" y="4706112"/>
            <a:ext cx="1720596" cy="598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105400" y="4747259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0" y="466344"/>
                </a:moveTo>
                <a:lnTo>
                  <a:pt x="1588007" y="466344"/>
                </a:lnTo>
                <a:lnTo>
                  <a:pt x="1588007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36820" y="4800600"/>
            <a:ext cx="1588007" cy="57035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0" y="466344"/>
                </a:moveTo>
                <a:lnTo>
                  <a:pt x="1588007" y="466344"/>
                </a:lnTo>
                <a:lnTo>
                  <a:pt x="1588007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49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260092" y="2695955"/>
            <a:ext cx="1152524" cy="0"/>
          </a:xfrm>
          <a:custGeom>
            <a:avLst/>
            <a:gdLst/>
            <a:ahLst/>
            <a:cxnLst/>
            <a:rect l="l" t="t" r="r" b="b"/>
            <a:pathLst>
              <a:path w="1152524">
                <a:moveTo>
                  <a:pt x="0" y="0"/>
                </a:moveTo>
                <a:lnTo>
                  <a:pt x="115252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424428" y="2249424"/>
            <a:ext cx="0" cy="2389124"/>
          </a:xfrm>
          <a:custGeom>
            <a:avLst/>
            <a:gdLst/>
            <a:ahLst/>
            <a:cxnLst/>
            <a:rect l="l" t="t" r="r" b="b"/>
            <a:pathLst>
              <a:path h="2389124">
                <a:moveTo>
                  <a:pt x="0" y="0"/>
                </a:moveTo>
                <a:lnTo>
                  <a:pt x="0" y="238912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424428" y="1595627"/>
            <a:ext cx="0" cy="169164"/>
          </a:xfrm>
          <a:custGeom>
            <a:avLst/>
            <a:gdLst/>
            <a:ahLst/>
            <a:cxnLst/>
            <a:rect l="l" t="t" r="r" b="b"/>
            <a:pathLst>
              <a:path h="169164">
                <a:moveTo>
                  <a:pt x="0" y="0"/>
                </a:moveTo>
                <a:lnTo>
                  <a:pt x="0" y="16916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589276" y="1723644"/>
            <a:ext cx="1720596" cy="617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630424" y="1764792"/>
            <a:ext cx="1588008" cy="484631"/>
          </a:xfrm>
          <a:custGeom>
            <a:avLst/>
            <a:gdLst/>
            <a:ahLst/>
            <a:cxnLst/>
            <a:rect l="l" t="t" r="r" b="b"/>
            <a:pathLst>
              <a:path w="1588008" h="484631">
                <a:moveTo>
                  <a:pt x="0" y="484631"/>
                </a:moveTo>
                <a:lnTo>
                  <a:pt x="1588008" y="484631"/>
                </a:lnTo>
                <a:lnTo>
                  <a:pt x="1588008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630424" y="1764792"/>
            <a:ext cx="1588008" cy="484631"/>
          </a:xfrm>
          <a:custGeom>
            <a:avLst/>
            <a:gdLst/>
            <a:ahLst/>
            <a:cxnLst/>
            <a:rect l="l" t="t" r="r" b="b"/>
            <a:pathLst>
              <a:path w="1588008" h="484631">
                <a:moveTo>
                  <a:pt x="0" y="484631"/>
                </a:moveTo>
                <a:lnTo>
                  <a:pt x="1588008" y="484631"/>
                </a:lnTo>
                <a:lnTo>
                  <a:pt x="1588008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ln w="6349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631948" y="1965959"/>
            <a:ext cx="1588007" cy="0"/>
          </a:xfrm>
          <a:custGeom>
            <a:avLst/>
            <a:gdLst/>
            <a:ahLst/>
            <a:cxnLst/>
            <a:rect l="l" t="t" r="r" b="b"/>
            <a:pathLst>
              <a:path w="1588007">
                <a:moveTo>
                  <a:pt x="0" y="0"/>
                </a:moveTo>
                <a:lnTo>
                  <a:pt x="1588007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589276" y="1104912"/>
            <a:ext cx="1720596" cy="5821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630424" y="1146048"/>
            <a:ext cx="1588008" cy="449579"/>
          </a:xfrm>
          <a:custGeom>
            <a:avLst/>
            <a:gdLst/>
            <a:ahLst/>
            <a:cxnLst/>
            <a:rect l="l" t="t" r="r" b="b"/>
            <a:pathLst>
              <a:path w="1588008" h="449579">
                <a:moveTo>
                  <a:pt x="0" y="449579"/>
                </a:moveTo>
                <a:lnTo>
                  <a:pt x="1588008" y="449579"/>
                </a:lnTo>
                <a:lnTo>
                  <a:pt x="1588008" y="0"/>
                </a:lnTo>
                <a:lnTo>
                  <a:pt x="0" y="0"/>
                </a:lnTo>
                <a:lnTo>
                  <a:pt x="0" y="449579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630424" y="1146048"/>
            <a:ext cx="1588008" cy="449579"/>
          </a:xfrm>
          <a:custGeom>
            <a:avLst/>
            <a:gdLst/>
            <a:ahLst/>
            <a:cxnLst/>
            <a:rect l="l" t="t" r="r" b="b"/>
            <a:pathLst>
              <a:path w="1588008" h="449579">
                <a:moveTo>
                  <a:pt x="0" y="449579"/>
                </a:moveTo>
                <a:lnTo>
                  <a:pt x="1588008" y="449579"/>
                </a:lnTo>
                <a:lnTo>
                  <a:pt x="1588008" y="0"/>
                </a:lnTo>
                <a:lnTo>
                  <a:pt x="0" y="0"/>
                </a:lnTo>
                <a:lnTo>
                  <a:pt x="0" y="449579"/>
                </a:lnTo>
                <a:close/>
              </a:path>
            </a:pathLst>
          </a:custGeom>
          <a:ln w="6350">
            <a:solidFill>
              <a:srgbClr val="006600"/>
            </a:solidFill>
            <a:prstDash val="dash"/>
          </a:ln>
          <a:effectLst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36319" y="4622292"/>
            <a:ext cx="0" cy="124967"/>
          </a:xfrm>
          <a:custGeom>
            <a:avLst/>
            <a:gdLst/>
            <a:ahLst/>
            <a:cxnLst/>
            <a:rect l="l" t="t" r="r" b="b"/>
            <a:pathLst>
              <a:path h="124967">
                <a:moveTo>
                  <a:pt x="0" y="0"/>
                </a:moveTo>
                <a:lnTo>
                  <a:pt x="0" y="1249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33272" y="4619244"/>
            <a:ext cx="4797425" cy="0"/>
          </a:xfrm>
          <a:custGeom>
            <a:avLst/>
            <a:gdLst/>
            <a:ahLst/>
            <a:cxnLst/>
            <a:rect l="l" t="t" r="r" b="b"/>
            <a:pathLst>
              <a:path w="4797425">
                <a:moveTo>
                  <a:pt x="0" y="0"/>
                </a:moveTo>
                <a:lnTo>
                  <a:pt x="479742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99644" y="4706112"/>
            <a:ext cx="1720595" cy="598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40792" y="4747259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40792" y="4747259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49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00456" y="2253970"/>
            <a:ext cx="1720595" cy="9052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41604" y="2295144"/>
            <a:ext cx="1588008" cy="772667"/>
          </a:xfrm>
          <a:custGeom>
            <a:avLst/>
            <a:gdLst/>
            <a:ahLst/>
            <a:cxnLst/>
            <a:rect l="l" t="t" r="r" b="b"/>
            <a:pathLst>
              <a:path w="1588008" h="772667">
                <a:moveTo>
                  <a:pt x="0" y="772667"/>
                </a:moveTo>
                <a:lnTo>
                  <a:pt x="1588008" y="772667"/>
                </a:lnTo>
                <a:lnTo>
                  <a:pt x="1588008" y="0"/>
                </a:lnTo>
                <a:lnTo>
                  <a:pt x="0" y="0"/>
                </a:lnTo>
                <a:lnTo>
                  <a:pt x="0" y="772667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41604" y="2295144"/>
            <a:ext cx="1588008" cy="772667"/>
          </a:xfrm>
          <a:custGeom>
            <a:avLst/>
            <a:gdLst/>
            <a:ahLst/>
            <a:cxnLst/>
            <a:rect l="l" t="t" r="r" b="b"/>
            <a:pathLst>
              <a:path w="1588008" h="772667">
                <a:moveTo>
                  <a:pt x="0" y="772667"/>
                </a:moveTo>
                <a:lnTo>
                  <a:pt x="1588008" y="772667"/>
                </a:lnTo>
                <a:lnTo>
                  <a:pt x="1588008" y="0"/>
                </a:lnTo>
                <a:lnTo>
                  <a:pt x="0" y="0"/>
                </a:lnTo>
                <a:lnTo>
                  <a:pt x="0" y="772667"/>
                </a:lnTo>
                <a:close/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50748" y="2505455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61891" y="3923792"/>
            <a:ext cx="1588008" cy="467867"/>
          </a:xfrm>
          <a:custGeom>
            <a:avLst/>
            <a:gdLst/>
            <a:ahLst/>
            <a:cxnLst/>
            <a:rect l="l" t="t" r="r" b="b"/>
            <a:pathLst>
              <a:path w="1588008" h="467867">
                <a:moveTo>
                  <a:pt x="1588008" y="467867"/>
                </a:moveTo>
                <a:lnTo>
                  <a:pt x="1588008" y="0"/>
                </a:lnTo>
                <a:lnTo>
                  <a:pt x="1562608" y="0"/>
                </a:lnTo>
                <a:lnTo>
                  <a:pt x="1562608" y="442467"/>
                </a:lnTo>
                <a:lnTo>
                  <a:pt x="0" y="442467"/>
                </a:lnTo>
                <a:lnTo>
                  <a:pt x="0" y="467867"/>
                </a:lnTo>
                <a:lnTo>
                  <a:pt x="1588008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58716" y="3920616"/>
            <a:ext cx="1594358" cy="474218"/>
          </a:xfrm>
          <a:custGeom>
            <a:avLst/>
            <a:gdLst/>
            <a:ahLst/>
            <a:cxnLst/>
            <a:rect l="l" t="t" r="r" b="b"/>
            <a:pathLst>
              <a:path w="1594358" h="474218">
                <a:moveTo>
                  <a:pt x="6350" y="467868"/>
                </a:moveTo>
                <a:lnTo>
                  <a:pt x="6350" y="445643"/>
                </a:lnTo>
                <a:lnTo>
                  <a:pt x="0" y="445643"/>
                </a:lnTo>
                <a:lnTo>
                  <a:pt x="0" y="474218"/>
                </a:lnTo>
                <a:lnTo>
                  <a:pt x="1594358" y="474218"/>
                </a:lnTo>
                <a:lnTo>
                  <a:pt x="1594358" y="0"/>
                </a:lnTo>
                <a:lnTo>
                  <a:pt x="1565783" y="0"/>
                </a:lnTo>
                <a:lnTo>
                  <a:pt x="1565783" y="6350"/>
                </a:lnTo>
                <a:lnTo>
                  <a:pt x="1588008" y="6350"/>
                </a:lnTo>
                <a:lnTo>
                  <a:pt x="1588008" y="467868"/>
                </a:lnTo>
                <a:lnTo>
                  <a:pt x="6350" y="4678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936491" y="3898392"/>
            <a:ext cx="1588008" cy="467867"/>
          </a:xfrm>
          <a:custGeom>
            <a:avLst/>
            <a:gdLst/>
            <a:ahLst/>
            <a:cxnLst/>
            <a:rect l="l" t="t" r="r" b="b"/>
            <a:pathLst>
              <a:path w="1588008" h="467867">
                <a:moveTo>
                  <a:pt x="0" y="467867"/>
                </a:moveTo>
                <a:lnTo>
                  <a:pt x="1588008" y="467867"/>
                </a:lnTo>
                <a:lnTo>
                  <a:pt x="1588008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936491" y="3898392"/>
            <a:ext cx="1588008" cy="467867"/>
          </a:xfrm>
          <a:custGeom>
            <a:avLst/>
            <a:gdLst/>
            <a:ahLst/>
            <a:cxnLst/>
            <a:rect l="l" t="t" r="r" b="b"/>
            <a:pathLst>
              <a:path w="1588008" h="467867">
                <a:moveTo>
                  <a:pt x="0" y="467867"/>
                </a:moveTo>
                <a:lnTo>
                  <a:pt x="1588008" y="467867"/>
                </a:lnTo>
                <a:lnTo>
                  <a:pt x="1588008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938016" y="4079748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425952" y="4098036"/>
            <a:ext cx="503300" cy="0"/>
          </a:xfrm>
          <a:custGeom>
            <a:avLst/>
            <a:gdLst/>
            <a:ahLst/>
            <a:cxnLst/>
            <a:rect l="l" t="t" r="r" b="b"/>
            <a:pathLst>
              <a:path w="503300">
                <a:moveTo>
                  <a:pt x="0" y="0"/>
                </a:moveTo>
                <a:lnTo>
                  <a:pt x="5033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64939" y="3281678"/>
            <a:ext cx="1593087" cy="472949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1588008" y="466344"/>
                </a:moveTo>
                <a:lnTo>
                  <a:pt x="1588008" y="0"/>
                </a:lnTo>
                <a:lnTo>
                  <a:pt x="1562608" y="0"/>
                </a:lnTo>
                <a:lnTo>
                  <a:pt x="1562608" y="440944"/>
                </a:lnTo>
                <a:lnTo>
                  <a:pt x="0" y="440944"/>
                </a:lnTo>
                <a:lnTo>
                  <a:pt x="0" y="466344"/>
                </a:lnTo>
                <a:lnTo>
                  <a:pt x="1588008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886200" y="3262883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62400" y="3266058"/>
            <a:ext cx="1588008" cy="467742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432048" y="3508248"/>
            <a:ext cx="503300" cy="0"/>
          </a:xfrm>
          <a:custGeom>
            <a:avLst/>
            <a:gdLst/>
            <a:ahLst/>
            <a:cxnLst/>
            <a:rect l="l" t="t" r="r" b="b"/>
            <a:pathLst>
              <a:path w="503300">
                <a:moveTo>
                  <a:pt x="0" y="0"/>
                </a:moveTo>
                <a:lnTo>
                  <a:pt x="5033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14372" y="3331464"/>
            <a:ext cx="1217676" cy="0"/>
          </a:xfrm>
          <a:custGeom>
            <a:avLst/>
            <a:gdLst/>
            <a:ahLst/>
            <a:cxnLst/>
            <a:rect l="l" t="t" r="r" b="b"/>
            <a:pathLst>
              <a:path w="1217676">
                <a:moveTo>
                  <a:pt x="0" y="0"/>
                </a:moveTo>
                <a:lnTo>
                  <a:pt x="121767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660140" y="2491231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1588008" y="466344"/>
                </a:moveTo>
                <a:lnTo>
                  <a:pt x="1588008" y="0"/>
                </a:lnTo>
                <a:lnTo>
                  <a:pt x="1562608" y="0"/>
                </a:lnTo>
                <a:lnTo>
                  <a:pt x="1562608" y="440944"/>
                </a:lnTo>
                <a:lnTo>
                  <a:pt x="0" y="440944"/>
                </a:lnTo>
                <a:lnTo>
                  <a:pt x="0" y="466344"/>
                </a:lnTo>
                <a:lnTo>
                  <a:pt x="1588008" y="466344"/>
                </a:lnTo>
                <a:close/>
              </a:path>
            </a:pathLst>
          </a:custGeom>
          <a:noFill/>
          <a:effectLst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1653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1208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0764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0319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9875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9430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8986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8541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8097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652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7208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6763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6319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5874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5430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4985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4541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4096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3652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3207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2763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2318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1874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1429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0985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0540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0096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9651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9207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8762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318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873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4294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6984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656965" y="2932176"/>
            <a:ext cx="22479" cy="28575"/>
          </a:xfrm>
          <a:custGeom>
            <a:avLst/>
            <a:gdLst/>
            <a:ahLst/>
            <a:cxnLst/>
            <a:rect l="l" t="t" r="r" b="b"/>
            <a:pathLst>
              <a:path w="22479" h="28575">
                <a:moveTo>
                  <a:pt x="3175" y="25400"/>
                </a:moveTo>
                <a:lnTo>
                  <a:pt x="3175" y="28575"/>
                </a:lnTo>
                <a:lnTo>
                  <a:pt x="22479" y="28575"/>
                </a:lnTo>
                <a:lnTo>
                  <a:pt x="22479" y="22225"/>
                </a:lnTo>
                <a:lnTo>
                  <a:pt x="6350" y="22225"/>
                </a:lnTo>
                <a:lnTo>
                  <a:pt x="6350" y="0"/>
                </a:lnTo>
                <a:lnTo>
                  <a:pt x="0" y="0"/>
                </a:lnTo>
                <a:lnTo>
                  <a:pt x="0" y="25400"/>
                </a:lnTo>
                <a:lnTo>
                  <a:pt x="3175" y="2540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44973" y="293877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244973" y="289432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244973" y="284987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244973" y="280542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244973" y="276097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44973" y="271652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44973" y="267207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44973" y="262762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244973" y="258317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244973" y="253872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238496" y="2488056"/>
            <a:ext cx="12826" cy="18923"/>
          </a:xfrm>
          <a:custGeom>
            <a:avLst/>
            <a:gdLst/>
            <a:ahLst/>
            <a:cxnLst/>
            <a:rect l="l" t="t" r="r" b="b"/>
            <a:pathLst>
              <a:path w="12826" h="18923">
                <a:moveTo>
                  <a:pt x="6476" y="6350"/>
                </a:moveTo>
                <a:lnTo>
                  <a:pt x="6476" y="18923"/>
                </a:lnTo>
                <a:lnTo>
                  <a:pt x="12826" y="18923"/>
                </a:lnTo>
                <a:lnTo>
                  <a:pt x="12826" y="0"/>
                </a:lnTo>
                <a:lnTo>
                  <a:pt x="0" y="0"/>
                </a:lnTo>
                <a:lnTo>
                  <a:pt x="0" y="6350"/>
                </a:lnTo>
                <a:lnTo>
                  <a:pt x="6476" y="635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209794" y="295757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34740" y="2465831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4740" y="2465831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36264" y="2665476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406140" y="2695955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0" y="0"/>
                </a:moveTo>
                <a:lnTo>
                  <a:pt x="21590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948684" y="3435096"/>
            <a:ext cx="1586483" cy="0"/>
          </a:xfrm>
          <a:custGeom>
            <a:avLst/>
            <a:gdLst/>
            <a:ahLst/>
            <a:cxnLst/>
            <a:rect l="l" t="t" r="r" b="b"/>
            <a:pathLst>
              <a:path w="1586483">
                <a:moveTo>
                  <a:pt x="0" y="0"/>
                </a:moveTo>
                <a:lnTo>
                  <a:pt x="158648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400548" y="2495804"/>
            <a:ext cx="1306068" cy="466344"/>
          </a:xfrm>
          <a:custGeom>
            <a:avLst/>
            <a:gdLst/>
            <a:ahLst/>
            <a:cxnLst/>
            <a:rect l="l" t="t" r="r" b="b"/>
            <a:pathLst>
              <a:path w="1306068" h="466344">
                <a:moveTo>
                  <a:pt x="1306068" y="466344"/>
                </a:moveTo>
                <a:lnTo>
                  <a:pt x="1306068" y="0"/>
                </a:lnTo>
                <a:lnTo>
                  <a:pt x="1280668" y="0"/>
                </a:lnTo>
                <a:lnTo>
                  <a:pt x="1280668" y="440944"/>
                </a:lnTo>
                <a:lnTo>
                  <a:pt x="0" y="440944"/>
                </a:lnTo>
                <a:lnTo>
                  <a:pt x="0" y="466344"/>
                </a:lnTo>
                <a:lnTo>
                  <a:pt x="1306068" y="46634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6530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6085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5641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5196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4752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307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3863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3418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2974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2529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2085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1640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1196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751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307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9862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9418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8973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8529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8084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7640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7195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6751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6306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5862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5417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4973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45287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408422" y="29621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697472" y="2945891"/>
            <a:ext cx="12319" cy="19431"/>
          </a:xfrm>
          <a:custGeom>
            <a:avLst/>
            <a:gdLst/>
            <a:ahLst/>
            <a:cxnLst/>
            <a:rect l="l" t="t" r="r" b="b"/>
            <a:pathLst>
              <a:path w="12319" h="19431">
                <a:moveTo>
                  <a:pt x="12319" y="19431"/>
                </a:moveTo>
                <a:lnTo>
                  <a:pt x="12319" y="0"/>
                </a:lnTo>
                <a:lnTo>
                  <a:pt x="5969" y="0"/>
                </a:lnTo>
                <a:lnTo>
                  <a:pt x="5969" y="13081"/>
                </a:lnTo>
                <a:lnTo>
                  <a:pt x="0" y="13081"/>
                </a:lnTo>
                <a:lnTo>
                  <a:pt x="0" y="19431"/>
                </a:lnTo>
                <a:lnTo>
                  <a:pt x="12319" y="1943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397373" y="29494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703441" y="291414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703441" y="286969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703441" y="282524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703441" y="278079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703441" y="273634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703441" y="269189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703441" y="264744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69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703441" y="260299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703441" y="255854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703441" y="251409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2667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681216" y="2495804"/>
            <a:ext cx="11937" cy="0"/>
          </a:xfrm>
          <a:custGeom>
            <a:avLst/>
            <a:gdLst/>
            <a:ahLst/>
            <a:cxnLst/>
            <a:rect l="l" t="t" r="r" b="b"/>
            <a:pathLst>
              <a:path w="11937">
                <a:moveTo>
                  <a:pt x="0" y="0"/>
                </a:moveTo>
                <a:lnTo>
                  <a:pt x="11937" y="0"/>
                </a:lnTo>
              </a:path>
            </a:pathLst>
          </a:custGeom>
          <a:ln w="7620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375148" y="2470404"/>
            <a:ext cx="1306068" cy="466344"/>
          </a:xfrm>
          <a:custGeom>
            <a:avLst/>
            <a:gdLst/>
            <a:ahLst/>
            <a:cxnLst/>
            <a:rect l="l" t="t" r="r" b="b"/>
            <a:pathLst>
              <a:path w="1306068" h="466344">
                <a:moveTo>
                  <a:pt x="0" y="466344"/>
                </a:moveTo>
                <a:lnTo>
                  <a:pt x="1306068" y="466344"/>
                </a:lnTo>
                <a:lnTo>
                  <a:pt x="130606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375148" y="2470404"/>
            <a:ext cx="1306068" cy="466344"/>
          </a:xfrm>
          <a:custGeom>
            <a:avLst/>
            <a:gdLst/>
            <a:ahLst/>
            <a:cxnLst/>
            <a:rect l="l" t="t" r="r" b="b"/>
            <a:pathLst>
              <a:path w="1306068" h="466344">
                <a:moveTo>
                  <a:pt x="0" y="466344"/>
                </a:moveTo>
                <a:lnTo>
                  <a:pt x="1306068" y="466344"/>
                </a:lnTo>
                <a:lnTo>
                  <a:pt x="130606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49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375148" y="2670048"/>
            <a:ext cx="1306068" cy="0"/>
          </a:xfrm>
          <a:custGeom>
            <a:avLst/>
            <a:gdLst/>
            <a:ahLst/>
            <a:cxnLst/>
            <a:rect l="l" t="t" r="r" b="b"/>
            <a:pathLst>
              <a:path w="1306068">
                <a:moveTo>
                  <a:pt x="0" y="0"/>
                </a:moveTo>
                <a:lnTo>
                  <a:pt x="130606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227320" y="2660904"/>
            <a:ext cx="144399" cy="0"/>
          </a:xfrm>
          <a:custGeom>
            <a:avLst/>
            <a:gdLst/>
            <a:ahLst/>
            <a:cxnLst/>
            <a:rect l="l" t="t" r="r" b="b"/>
            <a:pathLst>
              <a:path w="144399">
                <a:moveTo>
                  <a:pt x="0" y="0"/>
                </a:moveTo>
                <a:lnTo>
                  <a:pt x="1443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85216" y="3104388"/>
            <a:ext cx="1720596" cy="598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26364" y="3145535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26364" y="3145535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4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26364" y="3384804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66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7744" y="5004816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029200" y="4907281"/>
            <a:ext cx="1586393" cy="45719"/>
          </a:xfrm>
          <a:custGeom>
            <a:avLst/>
            <a:gdLst/>
            <a:ahLst/>
            <a:cxnLst/>
            <a:rect l="l" t="t" r="r" b="b"/>
            <a:pathLst>
              <a:path w="1588007">
                <a:moveTo>
                  <a:pt x="0" y="0"/>
                </a:moveTo>
                <a:lnTo>
                  <a:pt x="1588007" y="0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059180" y="5209032"/>
            <a:ext cx="0" cy="300227"/>
          </a:xfrm>
          <a:custGeom>
            <a:avLst/>
            <a:gdLst/>
            <a:ahLst/>
            <a:cxnLst/>
            <a:rect l="l" t="t" r="r" b="b"/>
            <a:pathLst>
              <a:path h="300227">
                <a:moveTo>
                  <a:pt x="0" y="0"/>
                </a:moveTo>
                <a:lnTo>
                  <a:pt x="0" y="30022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059180" y="5975604"/>
            <a:ext cx="0" cy="167639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20979" y="5468112"/>
            <a:ext cx="1720595" cy="598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2128" y="5509260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3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62128" y="5509260"/>
            <a:ext cx="1588008" cy="466344"/>
          </a:xfrm>
          <a:custGeom>
            <a:avLst/>
            <a:gdLst/>
            <a:ahLst/>
            <a:cxnLst/>
            <a:rect l="l" t="t" r="r" b="b"/>
            <a:pathLst>
              <a:path w="1588008" h="466343">
                <a:moveTo>
                  <a:pt x="0" y="466344"/>
                </a:moveTo>
                <a:lnTo>
                  <a:pt x="1588008" y="466344"/>
                </a:lnTo>
                <a:lnTo>
                  <a:pt x="1588008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6700" y="5730240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059180" y="6611111"/>
            <a:ext cx="0" cy="219456"/>
          </a:xfrm>
          <a:custGeom>
            <a:avLst/>
            <a:gdLst/>
            <a:ahLst/>
            <a:cxnLst/>
            <a:rect l="l" t="t" r="r" b="b"/>
            <a:pathLst>
              <a:path h="219455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79908" y="6168644"/>
            <a:ext cx="1586484" cy="467868"/>
          </a:xfrm>
          <a:custGeom>
            <a:avLst/>
            <a:gdLst/>
            <a:ahLst/>
            <a:cxnLst/>
            <a:rect l="l" t="t" r="r" b="b"/>
            <a:pathLst>
              <a:path w="1586484" h="467868">
                <a:moveTo>
                  <a:pt x="1586484" y="467867"/>
                </a:moveTo>
                <a:lnTo>
                  <a:pt x="1586484" y="0"/>
                </a:lnTo>
                <a:lnTo>
                  <a:pt x="1561084" y="0"/>
                </a:lnTo>
                <a:lnTo>
                  <a:pt x="1561084" y="442467"/>
                </a:lnTo>
                <a:lnTo>
                  <a:pt x="0" y="442467"/>
                </a:lnTo>
                <a:lnTo>
                  <a:pt x="0" y="467867"/>
                </a:lnTo>
                <a:lnTo>
                  <a:pt x="1586484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76733" y="6165469"/>
            <a:ext cx="1592834" cy="474218"/>
          </a:xfrm>
          <a:custGeom>
            <a:avLst/>
            <a:gdLst/>
            <a:ahLst/>
            <a:cxnLst/>
            <a:rect l="l" t="t" r="r" b="b"/>
            <a:pathLst>
              <a:path w="1592834" h="474218">
                <a:moveTo>
                  <a:pt x="6350" y="467867"/>
                </a:moveTo>
                <a:lnTo>
                  <a:pt x="6350" y="445642"/>
                </a:lnTo>
                <a:lnTo>
                  <a:pt x="0" y="445642"/>
                </a:lnTo>
                <a:lnTo>
                  <a:pt x="0" y="474217"/>
                </a:lnTo>
                <a:lnTo>
                  <a:pt x="1592834" y="474217"/>
                </a:lnTo>
                <a:lnTo>
                  <a:pt x="1592834" y="0"/>
                </a:lnTo>
                <a:lnTo>
                  <a:pt x="1564259" y="0"/>
                </a:lnTo>
                <a:lnTo>
                  <a:pt x="1564259" y="6349"/>
                </a:lnTo>
                <a:lnTo>
                  <a:pt x="1586484" y="6349"/>
                </a:lnTo>
                <a:lnTo>
                  <a:pt x="1586484" y="467867"/>
                </a:lnTo>
                <a:lnTo>
                  <a:pt x="6350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54508" y="6143244"/>
            <a:ext cx="1586484" cy="467868"/>
          </a:xfrm>
          <a:custGeom>
            <a:avLst/>
            <a:gdLst/>
            <a:ahLst/>
            <a:cxnLst/>
            <a:rect l="l" t="t" r="r" b="b"/>
            <a:pathLst>
              <a:path w="1586484" h="467868">
                <a:moveTo>
                  <a:pt x="0" y="467867"/>
                </a:moveTo>
                <a:lnTo>
                  <a:pt x="1586484" y="467867"/>
                </a:lnTo>
                <a:lnTo>
                  <a:pt x="1586484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54508" y="6143244"/>
            <a:ext cx="1586484" cy="467868"/>
          </a:xfrm>
          <a:custGeom>
            <a:avLst/>
            <a:gdLst/>
            <a:ahLst/>
            <a:cxnLst/>
            <a:rect l="l" t="t" r="r" b="b"/>
            <a:pathLst>
              <a:path w="1586484" h="467868">
                <a:moveTo>
                  <a:pt x="0" y="467867"/>
                </a:moveTo>
                <a:lnTo>
                  <a:pt x="1586484" y="467867"/>
                </a:lnTo>
                <a:lnTo>
                  <a:pt x="1586484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56032" y="6356604"/>
            <a:ext cx="1586484" cy="0"/>
          </a:xfrm>
          <a:custGeom>
            <a:avLst/>
            <a:gdLst/>
            <a:ahLst/>
            <a:cxnLst/>
            <a:rect l="l" t="t" r="r" b="b"/>
            <a:pathLst>
              <a:path w="1586484">
                <a:moveTo>
                  <a:pt x="0" y="0"/>
                </a:moveTo>
                <a:lnTo>
                  <a:pt x="158648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70764" y="6855968"/>
            <a:ext cx="1588008" cy="467868"/>
          </a:xfrm>
          <a:custGeom>
            <a:avLst/>
            <a:gdLst/>
            <a:ahLst/>
            <a:cxnLst/>
            <a:rect l="l" t="t" r="r" b="b"/>
            <a:pathLst>
              <a:path w="1588008" h="467868">
                <a:moveTo>
                  <a:pt x="1588008" y="467867"/>
                </a:moveTo>
                <a:lnTo>
                  <a:pt x="1588008" y="0"/>
                </a:lnTo>
                <a:lnTo>
                  <a:pt x="1562608" y="0"/>
                </a:lnTo>
                <a:lnTo>
                  <a:pt x="1562608" y="442467"/>
                </a:lnTo>
                <a:lnTo>
                  <a:pt x="0" y="442467"/>
                </a:lnTo>
                <a:lnTo>
                  <a:pt x="0" y="467867"/>
                </a:lnTo>
                <a:lnTo>
                  <a:pt x="1588008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67589" y="6852793"/>
            <a:ext cx="1594358" cy="474218"/>
          </a:xfrm>
          <a:custGeom>
            <a:avLst/>
            <a:gdLst/>
            <a:ahLst/>
            <a:cxnLst/>
            <a:rect l="l" t="t" r="r" b="b"/>
            <a:pathLst>
              <a:path w="1594358" h="474218">
                <a:moveTo>
                  <a:pt x="6350" y="467867"/>
                </a:moveTo>
                <a:lnTo>
                  <a:pt x="6350" y="445642"/>
                </a:lnTo>
                <a:lnTo>
                  <a:pt x="0" y="445642"/>
                </a:lnTo>
                <a:lnTo>
                  <a:pt x="0" y="474217"/>
                </a:lnTo>
                <a:lnTo>
                  <a:pt x="1594358" y="474217"/>
                </a:lnTo>
                <a:lnTo>
                  <a:pt x="1594358" y="0"/>
                </a:lnTo>
                <a:lnTo>
                  <a:pt x="1565783" y="0"/>
                </a:lnTo>
                <a:lnTo>
                  <a:pt x="1565783" y="6349"/>
                </a:lnTo>
                <a:lnTo>
                  <a:pt x="1588008" y="6349"/>
                </a:lnTo>
                <a:lnTo>
                  <a:pt x="1588008" y="467867"/>
                </a:lnTo>
                <a:lnTo>
                  <a:pt x="6350" y="4678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45364" y="6830568"/>
            <a:ext cx="1588008" cy="467868"/>
          </a:xfrm>
          <a:custGeom>
            <a:avLst/>
            <a:gdLst/>
            <a:ahLst/>
            <a:cxnLst/>
            <a:rect l="l" t="t" r="r" b="b"/>
            <a:pathLst>
              <a:path w="1588008" h="467868">
                <a:moveTo>
                  <a:pt x="0" y="467867"/>
                </a:moveTo>
                <a:lnTo>
                  <a:pt x="1588008" y="467867"/>
                </a:lnTo>
                <a:lnTo>
                  <a:pt x="1588008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45364" y="6830568"/>
            <a:ext cx="1588008" cy="467868"/>
          </a:xfrm>
          <a:custGeom>
            <a:avLst/>
            <a:gdLst/>
            <a:ahLst/>
            <a:cxnLst/>
            <a:rect l="l" t="t" r="r" b="b"/>
            <a:pathLst>
              <a:path w="1588008" h="467868">
                <a:moveTo>
                  <a:pt x="0" y="467867"/>
                </a:moveTo>
                <a:lnTo>
                  <a:pt x="1588008" y="467867"/>
                </a:lnTo>
                <a:lnTo>
                  <a:pt x="1588008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42315" y="7074408"/>
            <a:ext cx="1588008" cy="0"/>
          </a:xfrm>
          <a:custGeom>
            <a:avLst/>
            <a:gdLst/>
            <a:ahLst/>
            <a:cxnLst/>
            <a:rect l="l" t="t" r="r" b="b"/>
            <a:pathLst>
              <a:path w="1588008">
                <a:moveTo>
                  <a:pt x="0" y="0"/>
                </a:moveTo>
                <a:lnTo>
                  <a:pt x="158800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827776" y="5228844"/>
            <a:ext cx="0" cy="178307"/>
          </a:xfrm>
          <a:custGeom>
            <a:avLst/>
            <a:gdLst/>
            <a:ahLst/>
            <a:cxnLst/>
            <a:rect l="l" t="t" r="r" b="b"/>
            <a:pathLst>
              <a:path h="178307">
                <a:moveTo>
                  <a:pt x="0" y="0"/>
                </a:moveTo>
                <a:lnTo>
                  <a:pt x="0" y="17830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827776" y="5873496"/>
            <a:ext cx="0" cy="178307"/>
          </a:xfrm>
          <a:custGeom>
            <a:avLst/>
            <a:gdLst/>
            <a:ahLst/>
            <a:cxnLst/>
            <a:rect l="l" t="t" r="r" b="b"/>
            <a:pathLst>
              <a:path h="178307">
                <a:moveTo>
                  <a:pt x="0" y="0"/>
                </a:moveTo>
                <a:lnTo>
                  <a:pt x="0" y="17830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056124" y="5432552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1588007" y="466344"/>
                </a:moveTo>
                <a:lnTo>
                  <a:pt x="1588007" y="0"/>
                </a:lnTo>
                <a:lnTo>
                  <a:pt x="1562607" y="0"/>
                </a:lnTo>
                <a:lnTo>
                  <a:pt x="1562607" y="440944"/>
                </a:lnTo>
                <a:lnTo>
                  <a:pt x="0" y="440944"/>
                </a:lnTo>
                <a:lnTo>
                  <a:pt x="0" y="466344"/>
                </a:lnTo>
                <a:lnTo>
                  <a:pt x="1588007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052949" y="5429377"/>
            <a:ext cx="1594357" cy="472694"/>
          </a:xfrm>
          <a:custGeom>
            <a:avLst/>
            <a:gdLst/>
            <a:ahLst/>
            <a:cxnLst/>
            <a:rect l="l" t="t" r="r" b="b"/>
            <a:pathLst>
              <a:path w="1594357" h="472694">
                <a:moveTo>
                  <a:pt x="6350" y="466344"/>
                </a:moveTo>
                <a:lnTo>
                  <a:pt x="6350" y="444119"/>
                </a:lnTo>
                <a:lnTo>
                  <a:pt x="0" y="444119"/>
                </a:lnTo>
                <a:lnTo>
                  <a:pt x="0" y="472694"/>
                </a:lnTo>
                <a:lnTo>
                  <a:pt x="1594357" y="472694"/>
                </a:lnTo>
                <a:lnTo>
                  <a:pt x="1594357" y="0"/>
                </a:lnTo>
                <a:lnTo>
                  <a:pt x="1565782" y="0"/>
                </a:lnTo>
                <a:lnTo>
                  <a:pt x="1565782" y="6350"/>
                </a:lnTo>
                <a:lnTo>
                  <a:pt x="1588007" y="6350"/>
                </a:lnTo>
                <a:lnTo>
                  <a:pt x="1588007" y="466344"/>
                </a:lnTo>
                <a:lnTo>
                  <a:pt x="6350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030724" y="5407152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0" y="466344"/>
                </a:moveTo>
                <a:lnTo>
                  <a:pt x="1588007" y="466344"/>
                </a:lnTo>
                <a:lnTo>
                  <a:pt x="1588007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030724" y="5407152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0" y="466344"/>
                </a:moveTo>
                <a:lnTo>
                  <a:pt x="1588007" y="466344"/>
                </a:lnTo>
                <a:lnTo>
                  <a:pt x="1588007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035296" y="5629656"/>
            <a:ext cx="1588007" cy="0"/>
          </a:xfrm>
          <a:custGeom>
            <a:avLst/>
            <a:gdLst/>
            <a:ahLst/>
            <a:cxnLst/>
            <a:rect l="l" t="t" r="r" b="b"/>
            <a:pathLst>
              <a:path w="1588007">
                <a:moveTo>
                  <a:pt x="0" y="0"/>
                </a:moveTo>
                <a:lnTo>
                  <a:pt x="158800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827776" y="6518148"/>
            <a:ext cx="0" cy="135635"/>
          </a:xfrm>
          <a:custGeom>
            <a:avLst/>
            <a:gdLst/>
            <a:ahLst/>
            <a:cxnLst/>
            <a:rect l="l" t="t" r="r" b="b"/>
            <a:pathLst>
              <a:path h="135635">
                <a:moveTo>
                  <a:pt x="0" y="0"/>
                </a:moveTo>
                <a:lnTo>
                  <a:pt x="0" y="13563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074412" y="6077204"/>
            <a:ext cx="1586484" cy="466344"/>
          </a:xfrm>
          <a:custGeom>
            <a:avLst/>
            <a:gdLst/>
            <a:ahLst/>
            <a:cxnLst/>
            <a:rect l="l" t="t" r="r" b="b"/>
            <a:pathLst>
              <a:path w="1586484" h="466344">
                <a:moveTo>
                  <a:pt x="1586484" y="466344"/>
                </a:moveTo>
                <a:lnTo>
                  <a:pt x="1586484" y="0"/>
                </a:lnTo>
                <a:lnTo>
                  <a:pt x="1561084" y="0"/>
                </a:lnTo>
                <a:lnTo>
                  <a:pt x="1561084" y="440944"/>
                </a:lnTo>
                <a:lnTo>
                  <a:pt x="0" y="440944"/>
                </a:lnTo>
                <a:lnTo>
                  <a:pt x="0" y="466344"/>
                </a:lnTo>
                <a:lnTo>
                  <a:pt x="1586484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071237" y="6074029"/>
            <a:ext cx="1592834" cy="472694"/>
          </a:xfrm>
          <a:custGeom>
            <a:avLst/>
            <a:gdLst/>
            <a:ahLst/>
            <a:cxnLst/>
            <a:rect l="l" t="t" r="r" b="b"/>
            <a:pathLst>
              <a:path w="1592834" h="472694">
                <a:moveTo>
                  <a:pt x="6350" y="466344"/>
                </a:moveTo>
                <a:lnTo>
                  <a:pt x="6350" y="444119"/>
                </a:lnTo>
                <a:lnTo>
                  <a:pt x="0" y="444119"/>
                </a:lnTo>
                <a:lnTo>
                  <a:pt x="0" y="472694"/>
                </a:lnTo>
                <a:lnTo>
                  <a:pt x="1592834" y="472694"/>
                </a:lnTo>
                <a:lnTo>
                  <a:pt x="1592834" y="0"/>
                </a:lnTo>
                <a:lnTo>
                  <a:pt x="1564259" y="0"/>
                </a:lnTo>
                <a:lnTo>
                  <a:pt x="1564259" y="6350"/>
                </a:lnTo>
                <a:lnTo>
                  <a:pt x="1586484" y="6350"/>
                </a:lnTo>
                <a:lnTo>
                  <a:pt x="1586484" y="466344"/>
                </a:lnTo>
                <a:lnTo>
                  <a:pt x="6350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049012" y="6051804"/>
            <a:ext cx="1586484" cy="466344"/>
          </a:xfrm>
          <a:custGeom>
            <a:avLst/>
            <a:gdLst/>
            <a:ahLst/>
            <a:cxnLst/>
            <a:rect l="l" t="t" r="r" b="b"/>
            <a:pathLst>
              <a:path w="1586484" h="466344">
                <a:moveTo>
                  <a:pt x="0" y="466344"/>
                </a:moveTo>
                <a:lnTo>
                  <a:pt x="1586484" y="466344"/>
                </a:lnTo>
                <a:lnTo>
                  <a:pt x="1586484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050536" y="6263640"/>
            <a:ext cx="1586484" cy="0"/>
          </a:xfrm>
          <a:custGeom>
            <a:avLst/>
            <a:gdLst/>
            <a:ahLst/>
            <a:cxnLst/>
            <a:rect l="l" t="t" r="r" b="b"/>
            <a:pathLst>
              <a:path w="1586484">
                <a:moveTo>
                  <a:pt x="0" y="0"/>
                </a:moveTo>
                <a:lnTo>
                  <a:pt x="158648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092700" y="6679183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1588007" y="466344"/>
                </a:moveTo>
                <a:lnTo>
                  <a:pt x="1588007" y="0"/>
                </a:lnTo>
                <a:lnTo>
                  <a:pt x="1562607" y="0"/>
                </a:lnTo>
                <a:lnTo>
                  <a:pt x="1562607" y="440944"/>
                </a:lnTo>
                <a:lnTo>
                  <a:pt x="0" y="440944"/>
                </a:lnTo>
                <a:lnTo>
                  <a:pt x="0" y="466344"/>
                </a:lnTo>
                <a:lnTo>
                  <a:pt x="1588007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089525" y="6676008"/>
            <a:ext cx="1594357" cy="472694"/>
          </a:xfrm>
          <a:custGeom>
            <a:avLst/>
            <a:gdLst/>
            <a:ahLst/>
            <a:cxnLst/>
            <a:rect l="l" t="t" r="r" b="b"/>
            <a:pathLst>
              <a:path w="1594357" h="472694">
                <a:moveTo>
                  <a:pt x="6350" y="466344"/>
                </a:moveTo>
                <a:lnTo>
                  <a:pt x="6350" y="444119"/>
                </a:lnTo>
                <a:lnTo>
                  <a:pt x="0" y="444119"/>
                </a:lnTo>
                <a:lnTo>
                  <a:pt x="0" y="472694"/>
                </a:lnTo>
                <a:lnTo>
                  <a:pt x="1594357" y="472694"/>
                </a:lnTo>
                <a:lnTo>
                  <a:pt x="1594357" y="0"/>
                </a:lnTo>
                <a:lnTo>
                  <a:pt x="1565782" y="0"/>
                </a:lnTo>
                <a:lnTo>
                  <a:pt x="1565782" y="6350"/>
                </a:lnTo>
                <a:lnTo>
                  <a:pt x="1588007" y="6350"/>
                </a:lnTo>
                <a:lnTo>
                  <a:pt x="1588007" y="466344"/>
                </a:lnTo>
                <a:lnTo>
                  <a:pt x="6350" y="466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067300" y="6653783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0" y="466344"/>
                </a:moveTo>
                <a:lnTo>
                  <a:pt x="1588007" y="466344"/>
                </a:lnTo>
                <a:lnTo>
                  <a:pt x="1588007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067300" y="6653783"/>
            <a:ext cx="1588007" cy="466344"/>
          </a:xfrm>
          <a:custGeom>
            <a:avLst/>
            <a:gdLst/>
            <a:ahLst/>
            <a:cxnLst/>
            <a:rect l="l" t="t" r="r" b="b"/>
            <a:pathLst>
              <a:path w="1588007" h="466344">
                <a:moveTo>
                  <a:pt x="0" y="466344"/>
                </a:moveTo>
                <a:lnTo>
                  <a:pt x="1588007" y="466344"/>
                </a:lnTo>
                <a:lnTo>
                  <a:pt x="1588007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64252" y="6862572"/>
            <a:ext cx="1588007" cy="0"/>
          </a:xfrm>
          <a:custGeom>
            <a:avLst/>
            <a:gdLst/>
            <a:ahLst/>
            <a:cxnLst/>
            <a:rect l="l" t="t" r="r" b="b"/>
            <a:pathLst>
              <a:path w="1588007">
                <a:moveTo>
                  <a:pt x="0" y="0"/>
                </a:moveTo>
                <a:lnTo>
                  <a:pt x="158800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2261743" y="751856"/>
            <a:ext cx="2043393" cy="279907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>
              <a:lnSpc>
                <a:spcPts val="2150"/>
              </a:lnSpc>
            </a:pPr>
            <a:r>
              <a:rPr sz="2000" b="1" i="1" spc="0" dirty="0" smtClean="0">
                <a:latin typeface="Arial"/>
                <a:cs typeface="Arial"/>
              </a:rPr>
              <a:t>ORGANIGRAMA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259326" y="3546477"/>
            <a:ext cx="977922" cy="113791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Jefa de Sección (10-04)</a:t>
            </a:r>
            <a:endParaRPr sz="7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04520" y="5102481"/>
            <a:ext cx="999131" cy="113791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Director General (17-02)</a:t>
            </a:r>
            <a:endParaRPr sz="7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67029" y="5853432"/>
            <a:ext cx="994331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1" dirty="0" smtClean="0">
                <a:latin typeface="Arial"/>
                <a:cs typeface="Arial"/>
              </a:rPr>
              <a:t>Director de Área (15-05)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523992" y="6990336"/>
            <a:ext cx="700173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4" dirty="0" smtClean="0">
                <a:latin typeface="Arial"/>
                <a:cs typeface="Arial"/>
              </a:rPr>
              <a:t>Abogada (10-12)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95376" y="7174486"/>
            <a:ext cx="910739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Jefe de Grupo (08-11)</a:t>
            </a:r>
            <a:endParaRPr sz="7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451985" y="8309687"/>
            <a:ext cx="2125395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i="1" u="sng" spc="-4" dirty="0" smtClean="0">
                <a:latin typeface="Arial"/>
                <a:cs typeface="Arial"/>
              </a:rPr>
              <a:t>L</a:t>
            </a:r>
            <a:r>
              <a:rPr sz="600" b="1" i="1" u="sng" spc="4" dirty="0" smtClean="0">
                <a:latin typeface="Arial"/>
                <a:cs typeface="Arial"/>
              </a:rPr>
              <a:t>u</a:t>
            </a:r>
            <a:r>
              <a:rPr sz="600" b="1" i="1" u="sng" spc="0" dirty="0" smtClean="0">
                <a:latin typeface="Arial"/>
                <a:cs typeface="Arial"/>
              </a:rPr>
              <a:t>c</a:t>
            </a:r>
            <a:r>
              <a:rPr sz="600" b="1" i="1" u="sng" spc="-9" dirty="0" smtClean="0">
                <a:latin typeface="Arial"/>
                <a:cs typeface="Arial"/>
              </a:rPr>
              <a:t>i</a:t>
            </a:r>
            <a:r>
              <a:rPr sz="600" b="1" i="1" u="sng" spc="4" dirty="0" smtClean="0">
                <a:latin typeface="Arial"/>
                <a:cs typeface="Arial"/>
              </a:rPr>
              <a:t>n</a:t>
            </a:r>
            <a:r>
              <a:rPr sz="600" b="1" i="1" u="sng" spc="0" dirty="0" smtClean="0">
                <a:latin typeface="Arial"/>
                <a:cs typeface="Arial"/>
              </a:rPr>
              <a:t>a  </a:t>
            </a:r>
            <a:r>
              <a:rPr sz="600" b="1" i="1" u="sng" spc="106" dirty="0" smtClean="0">
                <a:latin typeface="Arial"/>
                <a:cs typeface="Arial"/>
              </a:rPr>
              <a:t> </a:t>
            </a:r>
            <a:r>
              <a:rPr sz="600" b="1" i="1" u="sng" spc="-9" dirty="0" smtClean="0">
                <a:latin typeface="Arial"/>
                <a:cs typeface="Arial"/>
              </a:rPr>
              <a:t>G</a:t>
            </a:r>
            <a:r>
              <a:rPr sz="600" b="1" i="1" u="sng" spc="4" dirty="0" smtClean="0">
                <a:latin typeface="Arial"/>
                <a:cs typeface="Arial"/>
              </a:rPr>
              <a:t>u</a:t>
            </a:r>
            <a:r>
              <a:rPr sz="600" b="1" i="1" u="sng" spc="0" dirty="0" smtClean="0">
                <a:latin typeface="Arial"/>
                <a:cs typeface="Arial"/>
              </a:rPr>
              <a:t>iz</a:t>
            </a:r>
            <a:r>
              <a:rPr sz="600" b="1" i="1" u="sng" spc="4" dirty="0" smtClean="0">
                <a:latin typeface="Arial"/>
                <a:cs typeface="Arial"/>
              </a:rPr>
              <a:t>a</a:t>
            </a:r>
            <a:r>
              <a:rPr sz="600" b="1" i="1" u="sng" spc="0" dirty="0" smtClean="0">
                <a:latin typeface="Arial"/>
                <a:cs typeface="Arial"/>
              </a:rPr>
              <a:t>r  </a:t>
            </a:r>
            <a:r>
              <a:rPr sz="600" b="1" i="1" u="sng" spc="111" dirty="0" smtClean="0">
                <a:latin typeface="Arial"/>
                <a:cs typeface="Arial"/>
              </a:rPr>
              <a:t> </a:t>
            </a:r>
            <a:r>
              <a:rPr sz="600" b="1" i="1" u="sng" spc="0" dirty="0" smtClean="0">
                <a:latin typeface="Arial"/>
                <a:cs typeface="Arial"/>
              </a:rPr>
              <a:t>Ra</a:t>
            </a:r>
            <a:r>
              <a:rPr sz="600" b="1" i="1" u="sng" spc="-4" dirty="0" smtClean="0">
                <a:latin typeface="Arial"/>
                <a:cs typeface="Arial"/>
              </a:rPr>
              <a:t>m</a:t>
            </a:r>
            <a:r>
              <a:rPr sz="600" b="1" i="1" u="sng" spc="0" dirty="0" smtClean="0">
                <a:latin typeface="Arial"/>
                <a:cs typeface="Arial"/>
              </a:rPr>
              <a:t>i</a:t>
            </a:r>
            <a:r>
              <a:rPr sz="600" b="1" i="1" u="sng" spc="-4" dirty="0" smtClean="0">
                <a:latin typeface="Arial"/>
                <a:cs typeface="Arial"/>
              </a:rPr>
              <a:t>r</a:t>
            </a:r>
            <a:r>
              <a:rPr sz="600" b="1" i="1" u="sng" spc="0" dirty="0" smtClean="0">
                <a:latin typeface="Arial"/>
                <a:cs typeface="Arial"/>
              </a:rPr>
              <a:t>ez</a:t>
            </a:r>
            <a:r>
              <a:rPr sz="600" u="sng" spc="0" dirty="0" smtClean="0">
                <a:latin typeface="Arial"/>
                <a:cs typeface="Arial"/>
              </a:rPr>
              <a:t>,  </a:t>
            </a:r>
            <a:r>
              <a:rPr sz="600" u="sng" spc="116" dirty="0" smtClean="0">
                <a:latin typeface="Arial"/>
                <a:cs typeface="Arial"/>
              </a:rPr>
              <a:t> </a:t>
            </a:r>
            <a:r>
              <a:rPr sz="600" u="sng" spc="-4" dirty="0" smtClean="0">
                <a:latin typeface="Arial"/>
                <a:cs typeface="Arial"/>
              </a:rPr>
              <a:t>T</a:t>
            </a:r>
            <a:r>
              <a:rPr sz="600" u="sng" spc="9" dirty="0" smtClean="0">
                <a:latin typeface="Arial"/>
                <a:cs typeface="Arial"/>
              </a:rPr>
              <a:t>i</a:t>
            </a:r>
            <a:r>
              <a:rPr sz="600" u="sng" spc="0" dirty="0" smtClean="0">
                <a:latin typeface="Arial"/>
                <a:cs typeface="Arial"/>
              </a:rPr>
              <a:t>t</a:t>
            </a:r>
            <a:r>
              <a:rPr sz="600" u="sng" spc="-9" dirty="0" smtClean="0">
                <a:latin typeface="Arial"/>
                <a:cs typeface="Arial"/>
              </a:rPr>
              <a:t>u</a:t>
            </a:r>
            <a:r>
              <a:rPr sz="600" u="sng" spc="9" dirty="0" smtClean="0">
                <a:latin typeface="Arial"/>
                <a:cs typeface="Arial"/>
              </a:rPr>
              <a:t>l</a:t>
            </a:r>
            <a:r>
              <a:rPr sz="600" u="sng" spc="0" dirty="0" smtClean="0">
                <a:latin typeface="Arial"/>
                <a:cs typeface="Arial"/>
              </a:rPr>
              <a:t>ar  </a:t>
            </a:r>
            <a:r>
              <a:rPr sz="600" u="sng" spc="106" dirty="0" smtClean="0">
                <a:latin typeface="Arial"/>
                <a:cs typeface="Arial"/>
              </a:rPr>
              <a:t> </a:t>
            </a:r>
            <a:r>
              <a:rPr sz="600" u="sng" spc="-4" dirty="0" smtClean="0">
                <a:latin typeface="Arial"/>
                <a:cs typeface="Arial"/>
              </a:rPr>
              <a:t>A</a:t>
            </a:r>
            <a:r>
              <a:rPr sz="600" u="sng" spc="0" dirty="0" smtClean="0">
                <a:latin typeface="Arial"/>
                <a:cs typeface="Arial"/>
              </a:rPr>
              <a:t>d</a:t>
            </a:r>
            <a:r>
              <a:rPr sz="600" u="sng" spc="-19" dirty="0" smtClean="0">
                <a:latin typeface="Arial"/>
                <a:cs typeface="Arial"/>
              </a:rPr>
              <a:t>m</a:t>
            </a:r>
            <a:r>
              <a:rPr sz="600" u="sng" spc="9" dirty="0" smtClean="0">
                <a:latin typeface="Arial"/>
                <a:cs typeface="Arial"/>
              </a:rPr>
              <a:t>i</a:t>
            </a:r>
            <a:r>
              <a:rPr sz="600" u="sng" spc="0" dirty="0" smtClean="0">
                <a:latin typeface="Arial"/>
                <a:cs typeface="Arial"/>
              </a:rPr>
              <a:t>n</a:t>
            </a:r>
            <a:r>
              <a:rPr sz="600" u="sng" spc="9" dirty="0" smtClean="0">
                <a:latin typeface="Arial"/>
                <a:cs typeface="Arial"/>
              </a:rPr>
              <a:t>i</a:t>
            </a:r>
            <a:r>
              <a:rPr sz="600" u="sng" spc="0" dirty="0" smtClean="0">
                <a:latin typeface="Arial"/>
                <a:cs typeface="Arial"/>
              </a:rPr>
              <a:t>st</a:t>
            </a:r>
            <a:r>
              <a:rPr sz="600" u="sng" spc="4" dirty="0" smtClean="0">
                <a:latin typeface="Arial"/>
                <a:cs typeface="Arial"/>
              </a:rPr>
              <a:t>r</a:t>
            </a:r>
            <a:r>
              <a:rPr sz="600" u="sng" spc="0" dirty="0" smtClean="0">
                <a:latin typeface="Arial"/>
                <a:cs typeface="Arial"/>
              </a:rPr>
              <a:t>a</a:t>
            </a:r>
            <a:r>
              <a:rPr sz="600" u="sng" spc="-9" dirty="0" smtClean="0">
                <a:latin typeface="Arial"/>
                <a:cs typeface="Arial"/>
              </a:rPr>
              <a:t>t</a:t>
            </a:r>
            <a:r>
              <a:rPr sz="600" u="sng" spc="9" dirty="0" smtClean="0">
                <a:latin typeface="Arial"/>
                <a:cs typeface="Arial"/>
              </a:rPr>
              <a:t>i</a:t>
            </a:r>
            <a:r>
              <a:rPr sz="600" u="sng" spc="0" dirty="0" smtClean="0">
                <a:latin typeface="Arial"/>
                <a:cs typeface="Arial"/>
              </a:rPr>
              <a:t>va  </a:t>
            </a:r>
            <a:r>
              <a:rPr sz="600" u="sng" spc="121" dirty="0" smtClean="0">
                <a:latin typeface="Arial"/>
                <a:cs typeface="Arial"/>
              </a:rPr>
              <a:t> </a:t>
            </a:r>
            <a:r>
              <a:rPr sz="600" u="sng" spc="0" dirty="0" smtClean="0">
                <a:latin typeface="Arial"/>
                <a:cs typeface="Arial"/>
              </a:rPr>
              <a:t>de  </a:t>
            </a:r>
            <a:r>
              <a:rPr sz="600" u="sng" spc="91" dirty="0" smtClean="0">
                <a:latin typeface="Arial"/>
                <a:cs typeface="Arial"/>
              </a:rPr>
              <a:t> </a:t>
            </a:r>
            <a:r>
              <a:rPr sz="600" u="sng" spc="9" dirty="0" smtClean="0">
                <a:latin typeface="Arial"/>
                <a:cs typeface="Arial"/>
              </a:rPr>
              <a:t>la</a:t>
            </a:r>
            <a:endParaRPr sz="6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451985" y="8401127"/>
            <a:ext cx="2125014" cy="10160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i="1" u="sng" spc="9" dirty="0" smtClean="0">
                <a:latin typeface="Arial"/>
                <a:cs typeface="Arial"/>
              </a:rPr>
              <a:t>Secretaría Técnica del Gabinete</a:t>
            </a:r>
            <a:r>
              <a:rPr sz="600" spc="9" dirty="0" smtClean="0">
                <a:latin typeface="Arial"/>
                <a:cs typeface="Arial"/>
              </a:rPr>
              <a:t>, certifica que  el presente</a:t>
            </a:r>
            <a:endParaRPr sz="6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451985" y="8492567"/>
            <a:ext cx="2126677" cy="193040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100041"/>
              </a:lnSpc>
            </a:pPr>
            <a:r>
              <a:rPr sz="600" spc="0" dirty="0" smtClean="0">
                <a:latin typeface="Arial"/>
                <a:cs typeface="Arial"/>
              </a:rPr>
              <a:t>o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0" dirty="0" smtClean="0">
                <a:latin typeface="Arial"/>
                <a:cs typeface="Arial"/>
              </a:rPr>
              <a:t>gan</a:t>
            </a:r>
            <a:r>
              <a:rPr sz="600" spc="9" dirty="0" smtClean="0">
                <a:latin typeface="Arial"/>
                <a:cs typeface="Arial"/>
              </a:rPr>
              <a:t>i</a:t>
            </a:r>
            <a:r>
              <a:rPr sz="600" spc="0" dirty="0" smtClean="0">
                <a:latin typeface="Arial"/>
                <a:cs typeface="Arial"/>
              </a:rPr>
              <a:t>g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0" dirty="0" smtClean="0">
                <a:latin typeface="Arial"/>
                <a:cs typeface="Arial"/>
              </a:rPr>
              <a:t>a</a:t>
            </a:r>
            <a:r>
              <a:rPr sz="600" spc="-19" dirty="0" smtClean="0">
                <a:latin typeface="Arial"/>
                <a:cs typeface="Arial"/>
              </a:rPr>
              <a:t>m</a:t>
            </a:r>
            <a:r>
              <a:rPr sz="600" spc="0" dirty="0" smtClean="0">
                <a:latin typeface="Arial"/>
                <a:cs typeface="Arial"/>
              </a:rPr>
              <a:t>a  </a:t>
            </a:r>
            <a:r>
              <a:rPr sz="600" spc="59" dirty="0" smtClean="0">
                <a:latin typeface="Arial"/>
                <a:cs typeface="Arial"/>
              </a:rPr>
              <a:t> 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0" dirty="0" smtClean="0">
                <a:latin typeface="Arial"/>
                <a:cs typeface="Arial"/>
              </a:rPr>
              <a:t>ef</a:t>
            </a:r>
            <a:r>
              <a:rPr sz="600" spc="9" dirty="0" smtClean="0">
                <a:latin typeface="Arial"/>
                <a:cs typeface="Arial"/>
              </a:rPr>
              <a:t>l</a:t>
            </a:r>
            <a:r>
              <a:rPr sz="600" spc="0" dirty="0" smtClean="0">
                <a:latin typeface="Arial"/>
                <a:cs typeface="Arial"/>
              </a:rPr>
              <a:t>e</a:t>
            </a:r>
            <a:r>
              <a:rPr sz="600" spc="-14" dirty="0" smtClean="0">
                <a:latin typeface="Arial"/>
                <a:cs typeface="Arial"/>
              </a:rPr>
              <a:t>j</a:t>
            </a:r>
            <a:r>
              <a:rPr sz="600" spc="0" dirty="0" smtClean="0">
                <a:latin typeface="Arial"/>
                <a:cs typeface="Arial"/>
              </a:rPr>
              <a:t>a  </a:t>
            </a:r>
            <a:r>
              <a:rPr sz="600" spc="59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el  </a:t>
            </a:r>
            <a:r>
              <a:rPr sz="600" spc="6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pe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0" dirty="0" smtClean="0">
                <a:latin typeface="Arial"/>
                <a:cs typeface="Arial"/>
              </a:rPr>
              <a:t>sona</a:t>
            </a:r>
            <a:r>
              <a:rPr sz="600" spc="9" dirty="0" smtClean="0">
                <a:latin typeface="Arial"/>
                <a:cs typeface="Arial"/>
              </a:rPr>
              <a:t>l</a:t>
            </a:r>
            <a:r>
              <a:rPr sz="600" spc="0" dirty="0" smtClean="0">
                <a:latin typeface="Arial"/>
                <a:cs typeface="Arial"/>
              </a:rPr>
              <a:t>,  </a:t>
            </a:r>
            <a:r>
              <a:rPr sz="600" spc="59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así  </a:t>
            </a:r>
            <a:r>
              <a:rPr sz="600" spc="4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c</a:t>
            </a:r>
            <a:r>
              <a:rPr sz="600" spc="-9" dirty="0" smtClean="0">
                <a:latin typeface="Arial"/>
                <a:cs typeface="Arial"/>
              </a:rPr>
              <a:t>om</a:t>
            </a:r>
            <a:r>
              <a:rPr sz="600" spc="0" dirty="0" smtClean="0">
                <a:latin typeface="Arial"/>
                <a:cs typeface="Arial"/>
              </a:rPr>
              <a:t>o  </a:t>
            </a:r>
            <a:r>
              <a:rPr sz="600" spc="5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puest</a:t>
            </a:r>
            <a:r>
              <a:rPr sz="600" spc="4" dirty="0" smtClean="0">
                <a:latin typeface="Arial"/>
                <a:cs typeface="Arial"/>
              </a:rPr>
              <a:t>o</a:t>
            </a:r>
            <a:r>
              <a:rPr sz="600" spc="0" dirty="0" smtClean="0">
                <a:latin typeface="Arial"/>
                <a:cs typeface="Arial"/>
              </a:rPr>
              <a:t>s  </a:t>
            </a:r>
            <a:r>
              <a:rPr sz="600" spc="5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y n</a:t>
            </a:r>
            <a:r>
              <a:rPr sz="600" spc="14" dirty="0" smtClean="0">
                <a:latin typeface="Arial"/>
                <a:cs typeface="Arial"/>
              </a:rPr>
              <a:t>o</a:t>
            </a:r>
            <a:r>
              <a:rPr sz="600" spc="-19" dirty="0" smtClean="0">
                <a:latin typeface="Arial"/>
                <a:cs typeface="Arial"/>
              </a:rPr>
              <a:t>m</a:t>
            </a:r>
            <a:r>
              <a:rPr sz="600" spc="0" dirty="0" smtClean="0">
                <a:latin typeface="Arial"/>
                <a:cs typeface="Arial"/>
              </a:rPr>
              <a:t>b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14" dirty="0" smtClean="0">
                <a:latin typeface="Arial"/>
                <a:cs typeface="Arial"/>
              </a:rPr>
              <a:t>a</a:t>
            </a:r>
            <a:r>
              <a:rPr sz="600" spc="-19" dirty="0" smtClean="0">
                <a:latin typeface="Arial"/>
                <a:cs typeface="Arial"/>
              </a:rPr>
              <a:t>m</a:t>
            </a:r>
            <a:r>
              <a:rPr sz="600" spc="9" dirty="0" smtClean="0">
                <a:latin typeface="Arial"/>
                <a:cs typeface="Arial"/>
              </a:rPr>
              <a:t>i</a:t>
            </a:r>
            <a:r>
              <a:rPr sz="600" spc="0" dirty="0" smtClean="0">
                <a:latin typeface="Arial"/>
                <a:cs typeface="Arial"/>
              </a:rPr>
              <a:t>ent</a:t>
            </a:r>
            <a:r>
              <a:rPr sz="600" spc="4" dirty="0" smtClean="0">
                <a:latin typeface="Arial"/>
                <a:cs typeface="Arial"/>
              </a:rPr>
              <a:t>o</a:t>
            </a:r>
            <a:r>
              <a:rPr sz="600" spc="0" dirty="0" smtClean="0">
                <a:latin typeface="Arial"/>
                <a:cs typeface="Arial"/>
              </a:rPr>
              <a:t>s</a:t>
            </a:r>
            <a:r>
              <a:rPr sz="600" spc="5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que</a:t>
            </a:r>
            <a:r>
              <a:rPr sz="600" spc="49" dirty="0" smtClean="0">
                <a:latin typeface="Arial"/>
                <a:cs typeface="Arial"/>
              </a:rPr>
              <a:t> </a:t>
            </a:r>
            <a:r>
              <a:rPr sz="600" spc="9" dirty="0" smtClean="0">
                <a:latin typeface="Arial"/>
                <a:cs typeface="Arial"/>
              </a:rPr>
              <a:t>i</a:t>
            </a:r>
            <a:r>
              <a:rPr sz="600" spc="0" dirty="0" smtClean="0">
                <a:latin typeface="Arial"/>
                <a:cs typeface="Arial"/>
              </a:rPr>
              <a:t>nt</a:t>
            </a:r>
            <a:r>
              <a:rPr sz="600" spc="4" dirty="0" smtClean="0">
                <a:latin typeface="Arial"/>
                <a:cs typeface="Arial"/>
              </a:rPr>
              <a:t>e</a:t>
            </a:r>
            <a:r>
              <a:rPr sz="600" spc="0" dirty="0" smtClean="0">
                <a:latin typeface="Arial"/>
                <a:cs typeface="Arial"/>
              </a:rPr>
              <a:t>g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0" dirty="0" smtClean="0">
                <a:latin typeface="Arial"/>
                <a:cs typeface="Arial"/>
              </a:rPr>
              <a:t>an</a:t>
            </a:r>
            <a:r>
              <a:rPr sz="600" spc="44" dirty="0" smtClean="0">
                <a:latin typeface="Arial"/>
                <a:cs typeface="Arial"/>
              </a:rPr>
              <a:t> </a:t>
            </a:r>
            <a:r>
              <a:rPr sz="600" spc="9" dirty="0" smtClean="0">
                <a:latin typeface="Arial"/>
                <a:cs typeface="Arial"/>
              </a:rPr>
              <a:t>l</a:t>
            </a:r>
            <a:r>
              <a:rPr sz="600" spc="0" dirty="0" smtClean="0">
                <a:latin typeface="Arial"/>
                <a:cs typeface="Arial"/>
              </a:rPr>
              <a:t>a</a:t>
            </a:r>
            <a:r>
              <a:rPr sz="600" spc="50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es</a:t>
            </a:r>
            <a:r>
              <a:rPr sz="600" spc="-9" dirty="0" smtClean="0">
                <a:latin typeface="Arial"/>
                <a:cs typeface="Arial"/>
              </a:rPr>
              <a:t>t</a:t>
            </a:r>
            <a:r>
              <a:rPr sz="600" spc="4" dirty="0" smtClean="0">
                <a:latin typeface="Arial"/>
                <a:cs typeface="Arial"/>
              </a:rPr>
              <a:t>r</a:t>
            </a:r>
            <a:r>
              <a:rPr sz="600" spc="0" dirty="0" smtClean="0">
                <a:latin typeface="Arial"/>
                <a:cs typeface="Arial"/>
              </a:rPr>
              <a:t>uct</a:t>
            </a:r>
            <a:r>
              <a:rPr sz="600" spc="4" dirty="0" smtClean="0">
                <a:latin typeface="Arial"/>
                <a:cs typeface="Arial"/>
              </a:rPr>
              <a:t>ur</a:t>
            </a:r>
            <a:r>
              <a:rPr sz="600" spc="0" dirty="0" smtClean="0">
                <a:latin typeface="Arial"/>
                <a:cs typeface="Arial"/>
              </a:rPr>
              <a:t>a</a:t>
            </a:r>
            <a:r>
              <a:rPr sz="600" spc="4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vig</a:t>
            </a:r>
            <a:r>
              <a:rPr sz="600" spc="4" dirty="0" smtClean="0">
                <a:latin typeface="Arial"/>
                <a:cs typeface="Arial"/>
              </a:rPr>
              <a:t>e</a:t>
            </a:r>
            <a:r>
              <a:rPr sz="600" spc="0" dirty="0" smtClean="0">
                <a:latin typeface="Arial"/>
                <a:cs typeface="Arial"/>
              </a:rPr>
              <a:t>nte</a:t>
            </a:r>
            <a:r>
              <a:rPr sz="600" spc="54" dirty="0" smtClean="0">
                <a:latin typeface="Arial"/>
                <a:cs typeface="Arial"/>
              </a:rPr>
              <a:t> </a:t>
            </a:r>
            <a:r>
              <a:rPr sz="600" spc="0" dirty="0" smtClean="0">
                <a:latin typeface="Arial"/>
                <a:cs typeface="Arial"/>
              </a:rPr>
              <a:t>al </a:t>
            </a:r>
            <a:r>
              <a:rPr sz="600" b="1" i="1" spc="-106" dirty="0" smtClean="0">
                <a:latin typeface="Arial"/>
                <a:cs typeface="Arial"/>
              </a:rPr>
              <a:t> </a:t>
            </a:r>
            <a:r>
              <a:rPr sz="600" b="1" i="1" u="sng" spc="-4" dirty="0" smtClean="0">
                <a:latin typeface="Arial"/>
                <a:cs typeface="Arial"/>
              </a:rPr>
              <a:t>m</a:t>
            </a:r>
            <a:r>
              <a:rPr sz="600" b="1" i="1" u="sng" spc="0" dirty="0" smtClean="0">
                <a:latin typeface="Arial"/>
                <a:cs typeface="Arial"/>
              </a:rPr>
              <a:t>es</a:t>
            </a:r>
            <a:r>
              <a:rPr sz="600" b="1" i="1" u="sng" spc="39" dirty="0" smtClean="0">
                <a:latin typeface="Arial"/>
                <a:cs typeface="Arial"/>
              </a:rPr>
              <a:t> </a:t>
            </a:r>
            <a:r>
              <a:rPr sz="600" b="1" i="1" u="sng" spc="4" dirty="0" smtClean="0">
                <a:latin typeface="Arial"/>
                <a:cs typeface="Arial"/>
              </a:rPr>
              <a:t>de</a:t>
            </a:r>
            <a:endParaRPr sz="6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517396" y="8549134"/>
            <a:ext cx="841123" cy="22047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Puesto de confianza</a:t>
            </a:r>
            <a:endParaRPr sz="700">
              <a:latin typeface="Arial"/>
              <a:cs typeface="Arial"/>
            </a:endParaRPr>
          </a:p>
          <a:p>
            <a:pPr marL="12700" marR="15333">
              <a:lnSpc>
                <a:spcPct val="95825"/>
              </a:lnSpc>
              <a:spcBef>
                <a:spcPts val="35"/>
              </a:spcBef>
            </a:pPr>
            <a:r>
              <a:rPr sz="700" spc="-1" dirty="0" smtClean="0">
                <a:latin typeface="Arial"/>
                <a:cs typeface="Arial"/>
              </a:rPr>
              <a:t>Puesto de Base</a:t>
            </a:r>
            <a:endParaRPr sz="7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567432" y="8549134"/>
            <a:ext cx="709218" cy="113791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673100" algn="l"/>
              </a:tabLst>
            </a:pPr>
            <a:r>
              <a:rPr sz="700" u="dash" spc="-1" dirty="0" smtClean="0">
                <a:latin typeface="Arial"/>
                <a:cs typeface="Arial"/>
              </a:rPr>
              <a:t> </a:t>
            </a:r>
            <a:r>
              <a:rPr sz="700" u="dash" spc="0" dirty="0" smtClean="0">
                <a:latin typeface="Arial"/>
                <a:cs typeface="Arial"/>
              </a:rPr>
              <a:t>	</a:t>
            </a:r>
            <a:endParaRPr sz="7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2561336" y="8655814"/>
            <a:ext cx="703122" cy="113792"/>
          </a:xfrm>
          <a:prstGeom prst="rect">
            <a:avLst/>
          </a:prstGeom>
        </p:spPr>
        <p:txBody>
          <a:bodyPr wrap="square" lIns="0" tIns="635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673100" algn="l"/>
              </a:tabLst>
            </a:pPr>
            <a:r>
              <a:rPr sz="700" u="sng" spc="-1" dirty="0" smtClean="0">
                <a:latin typeface="Arial"/>
                <a:cs typeface="Arial"/>
              </a:rPr>
              <a:t> </a:t>
            </a:r>
            <a:r>
              <a:rPr sz="700" u="sng" spc="0" dirty="0" smtClean="0">
                <a:latin typeface="Arial"/>
                <a:cs typeface="Arial"/>
              </a:rPr>
              <a:t>	</a:t>
            </a:r>
            <a:endParaRPr sz="7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451985" y="8675752"/>
            <a:ext cx="608939" cy="101599"/>
          </a:xfrm>
          <a:prstGeom prst="rect">
            <a:avLst/>
          </a:prstGeom>
        </p:spPr>
        <p:txBody>
          <a:bodyPr wrap="square" lIns="0" tIns="254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600" b="1" i="1" u="sng" spc="0" dirty="0" smtClean="0">
                <a:latin typeface="Arial"/>
                <a:cs typeface="Arial"/>
              </a:rPr>
              <a:t>Agosto de 2020</a:t>
            </a:r>
            <a:r>
              <a:rPr sz="600" b="1" i="1" spc="0" dirty="0" smtClean="0">
                <a:latin typeface="Arial"/>
                <a:cs typeface="Arial"/>
              </a:rPr>
              <a:t>.</a:t>
            </a:r>
            <a:endParaRPr sz="6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634996" y="4747259"/>
            <a:ext cx="1588008" cy="1600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4" name="object 104"/>
          <p:cNvSpPr txBox="1"/>
          <p:nvPr/>
        </p:nvSpPr>
        <p:spPr>
          <a:xfrm>
            <a:off x="4223004" y="4747259"/>
            <a:ext cx="32004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3" name="object 103"/>
          <p:cNvSpPr txBox="1"/>
          <p:nvPr/>
        </p:nvSpPr>
        <p:spPr>
          <a:xfrm>
            <a:off x="2634996" y="4907280"/>
            <a:ext cx="1588008" cy="306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2" name="object 102"/>
          <p:cNvSpPr txBox="1"/>
          <p:nvPr/>
        </p:nvSpPr>
        <p:spPr>
          <a:xfrm>
            <a:off x="2634996" y="5213604"/>
            <a:ext cx="778764" cy="2484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1" name="object 101"/>
          <p:cNvSpPr txBox="1"/>
          <p:nvPr/>
        </p:nvSpPr>
        <p:spPr>
          <a:xfrm>
            <a:off x="3413760" y="5213604"/>
            <a:ext cx="841248" cy="2484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 dirty="0"/>
          </a:p>
        </p:txBody>
      </p:sp>
      <p:sp>
        <p:nvSpPr>
          <p:cNvPr id="100" name="object 100"/>
          <p:cNvSpPr txBox="1"/>
          <p:nvPr/>
        </p:nvSpPr>
        <p:spPr>
          <a:xfrm>
            <a:off x="2634996" y="5462016"/>
            <a:ext cx="1604771" cy="201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9" name="object 99"/>
          <p:cNvSpPr txBox="1"/>
          <p:nvPr/>
        </p:nvSpPr>
        <p:spPr>
          <a:xfrm>
            <a:off x="2634996" y="5663184"/>
            <a:ext cx="1604771" cy="266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8" name="object 98"/>
          <p:cNvSpPr txBox="1"/>
          <p:nvPr/>
        </p:nvSpPr>
        <p:spPr>
          <a:xfrm>
            <a:off x="2634996" y="5929883"/>
            <a:ext cx="778764" cy="192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7" name="object 97"/>
          <p:cNvSpPr txBox="1"/>
          <p:nvPr/>
        </p:nvSpPr>
        <p:spPr>
          <a:xfrm>
            <a:off x="3413760" y="5929883"/>
            <a:ext cx="826007" cy="192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6" name="object 96"/>
          <p:cNvSpPr txBox="1"/>
          <p:nvPr/>
        </p:nvSpPr>
        <p:spPr>
          <a:xfrm>
            <a:off x="2634996" y="6121908"/>
            <a:ext cx="1604771" cy="4663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2464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 dirty="0"/>
          </a:p>
          <a:p>
            <a:pPr marL="239903">
              <a:lnSpc>
                <a:spcPct val="95825"/>
              </a:lnSpc>
              <a:spcBef>
                <a:spcPts val="2000"/>
              </a:spcBef>
            </a:pPr>
            <a:r>
              <a:rPr sz="700" spc="-1" dirty="0" smtClean="0">
                <a:latin typeface="Arial"/>
                <a:cs typeface="Arial"/>
              </a:rPr>
              <a:t>Subdirectora de Área (14-05)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40792" y="1146048"/>
            <a:ext cx="2389632" cy="449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4" name="object 94"/>
          <p:cNvSpPr txBox="1"/>
          <p:nvPr/>
        </p:nvSpPr>
        <p:spPr>
          <a:xfrm>
            <a:off x="2630424" y="1146048"/>
            <a:ext cx="1588008" cy="4495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3480" rIns="0" bIns="0" rtlCol="0">
            <a:noAutofit/>
          </a:bodyPr>
          <a:lstStyle/>
          <a:p>
            <a:pPr>
              <a:lnSpc>
                <a:spcPts val="900"/>
              </a:lnSpc>
            </a:pPr>
            <a:endParaRPr sz="900" dirty="0"/>
          </a:p>
          <a:p>
            <a:pPr marL="522812" marR="522395" algn="ctr">
              <a:lnSpc>
                <a:spcPct val="95825"/>
              </a:lnSpc>
            </a:pPr>
            <a:r>
              <a:rPr sz="700" b="1" spc="-7" dirty="0" smtClean="0">
                <a:latin typeface="Arial"/>
                <a:cs typeface="Arial"/>
              </a:rPr>
              <a:t>Gobernador</a:t>
            </a:r>
            <a:endParaRPr sz="700" dirty="0">
              <a:latin typeface="Arial"/>
              <a:cs typeface="Arial"/>
            </a:endParaRPr>
          </a:p>
          <a:p>
            <a:pPr marL="229717" marR="229669" algn="ctr">
              <a:lnSpc>
                <a:spcPct val="95825"/>
              </a:lnSpc>
              <a:spcBef>
                <a:spcPts val="35"/>
              </a:spcBef>
            </a:pPr>
            <a:r>
              <a:rPr sz="700" b="1" spc="-2" dirty="0" smtClean="0">
                <a:latin typeface="Arial"/>
                <a:cs typeface="Arial"/>
              </a:rPr>
              <a:t>Constitucional del Estado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218432" y="1146048"/>
            <a:ext cx="2491359" cy="449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 dirty="0"/>
          </a:p>
        </p:txBody>
      </p:sp>
      <p:sp>
        <p:nvSpPr>
          <p:cNvPr id="92" name="object 92"/>
          <p:cNvSpPr txBox="1"/>
          <p:nvPr/>
        </p:nvSpPr>
        <p:spPr>
          <a:xfrm>
            <a:off x="240792" y="1595627"/>
            <a:ext cx="3183635" cy="169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1" name="object 91"/>
          <p:cNvSpPr txBox="1"/>
          <p:nvPr/>
        </p:nvSpPr>
        <p:spPr>
          <a:xfrm>
            <a:off x="3424428" y="1595627"/>
            <a:ext cx="3285363" cy="169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0" name="object 90"/>
          <p:cNvSpPr txBox="1"/>
          <p:nvPr/>
        </p:nvSpPr>
        <p:spPr>
          <a:xfrm>
            <a:off x="240792" y="1764792"/>
            <a:ext cx="2389632" cy="4846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9" name="object 89"/>
          <p:cNvSpPr txBox="1"/>
          <p:nvPr/>
        </p:nvSpPr>
        <p:spPr>
          <a:xfrm>
            <a:off x="2630424" y="1764792"/>
            <a:ext cx="1588008" cy="201167"/>
          </a:xfrm>
          <a:prstGeom prst="rect">
            <a:avLst/>
          </a:prstGeom>
        </p:spPr>
        <p:txBody>
          <a:bodyPr wrap="square" lIns="0" tIns="48260" rIns="0" bIns="0" rtlCol="0">
            <a:noAutofit/>
          </a:bodyPr>
          <a:lstStyle/>
          <a:p>
            <a:pPr marL="127126">
              <a:lnSpc>
                <a:spcPct val="95825"/>
              </a:lnSpc>
            </a:pPr>
            <a:r>
              <a:rPr sz="700" b="1" spc="-1" dirty="0" smtClean="0">
                <a:latin typeface="Arial"/>
                <a:cs typeface="Arial"/>
              </a:rPr>
              <a:t>Secretaría Técnica del Gabinete</a:t>
            </a:r>
            <a:endParaRPr sz="7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218432" y="1764792"/>
            <a:ext cx="2491359" cy="4846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7" name="object 87"/>
          <p:cNvSpPr txBox="1"/>
          <p:nvPr/>
        </p:nvSpPr>
        <p:spPr>
          <a:xfrm>
            <a:off x="2630424" y="1965959"/>
            <a:ext cx="1588008" cy="2834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935" rIns="0" bIns="0" rtlCol="0">
            <a:noAutofit/>
          </a:bodyPr>
          <a:lstStyle/>
          <a:p>
            <a:pPr>
              <a:lnSpc>
                <a:spcPts val="950"/>
              </a:lnSpc>
            </a:pPr>
            <a:endParaRPr sz="950" dirty="0"/>
          </a:p>
          <a:p>
            <a:pPr marL="139953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Coordinador de Asesores (19-02)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40792" y="2249424"/>
            <a:ext cx="3183635" cy="45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3424428" y="2249424"/>
            <a:ext cx="3285363" cy="218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4" name="object 84"/>
          <p:cNvSpPr txBox="1"/>
          <p:nvPr/>
        </p:nvSpPr>
        <p:spPr>
          <a:xfrm>
            <a:off x="240792" y="2295144"/>
            <a:ext cx="400812" cy="7726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3" name="object 83"/>
          <p:cNvSpPr txBox="1"/>
          <p:nvPr/>
        </p:nvSpPr>
        <p:spPr>
          <a:xfrm>
            <a:off x="641604" y="2295144"/>
            <a:ext cx="1588008" cy="210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686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 dirty="0"/>
          </a:p>
          <a:p>
            <a:pPr marL="223113">
              <a:lnSpc>
                <a:spcPct val="95825"/>
              </a:lnSpc>
            </a:pPr>
            <a:r>
              <a:rPr sz="700" b="1" spc="-1" dirty="0" smtClean="0">
                <a:latin typeface="Arial"/>
                <a:cs typeface="Arial"/>
              </a:rPr>
              <a:t>Asesoría del C. Gobernador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229612" y="2295144"/>
            <a:ext cx="1194815" cy="372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1" name="object 81"/>
          <p:cNvSpPr txBox="1"/>
          <p:nvPr/>
        </p:nvSpPr>
        <p:spPr>
          <a:xfrm>
            <a:off x="3424428" y="2468117"/>
            <a:ext cx="210312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0" name="object 80"/>
          <p:cNvSpPr txBox="1"/>
          <p:nvPr/>
        </p:nvSpPr>
        <p:spPr>
          <a:xfrm>
            <a:off x="3637788" y="2467255"/>
            <a:ext cx="1602232" cy="1996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4064" rIns="0" bIns="0" rtlCol="0">
            <a:noAutofit/>
          </a:bodyPr>
          <a:lstStyle/>
          <a:p>
            <a:pPr marL="30353" marR="29438" algn="ctr">
              <a:lnSpc>
                <a:spcPts val="640"/>
              </a:lnSpc>
            </a:pPr>
            <a:r>
              <a:rPr sz="600" b="1" spc="0" dirty="0" smtClean="0">
                <a:latin typeface="Arial"/>
                <a:cs typeface="Arial"/>
              </a:rPr>
              <a:t>Seguimiento de Programas de Desarrollo</a:t>
            </a:r>
            <a:endParaRPr sz="600" dirty="0">
              <a:latin typeface="Arial"/>
              <a:cs typeface="Arial"/>
            </a:endParaRPr>
          </a:p>
          <a:p>
            <a:pPr marL="364363" marR="361797" algn="ctr">
              <a:lnSpc>
                <a:spcPts val="610"/>
              </a:lnSpc>
              <a:spcBef>
                <a:spcPts val="313"/>
              </a:spcBef>
            </a:pPr>
            <a:r>
              <a:rPr sz="600" b="1" spc="0" dirty="0" smtClean="0">
                <a:latin typeface="Arial"/>
                <a:cs typeface="Arial"/>
              </a:rPr>
              <a:t>Administración Estatal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222748" y="2468117"/>
            <a:ext cx="152400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8" name="object 78"/>
          <p:cNvSpPr txBox="1"/>
          <p:nvPr/>
        </p:nvSpPr>
        <p:spPr>
          <a:xfrm>
            <a:off x="5375148" y="2468117"/>
            <a:ext cx="1306068" cy="1996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11430" rIns="0" bIns="0" rtlCol="0">
            <a:noAutofit/>
          </a:bodyPr>
          <a:lstStyle/>
          <a:p>
            <a:pPr marL="78051" marR="149094" algn="ctr">
              <a:lnSpc>
                <a:spcPct val="95825"/>
              </a:lnSpc>
            </a:pPr>
            <a:r>
              <a:rPr sz="600" b="1" spc="0" dirty="0" smtClean="0">
                <a:latin typeface="Arial"/>
                <a:cs typeface="Arial"/>
              </a:rPr>
              <a:t>Asistente de Seguimiento de</a:t>
            </a:r>
            <a:endParaRPr sz="600" dirty="0">
              <a:latin typeface="Arial"/>
              <a:cs typeface="Arial"/>
            </a:endParaRPr>
          </a:p>
          <a:p>
            <a:pPr marL="145011" marR="214683" algn="ctr">
              <a:lnSpc>
                <a:spcPct val="95825"/>
              </a:lnSpc>
              <a:spcBef>
                <a:spcPts val="30"/>
              </a:spcBef>
            </a:pPr>
            <a:r>
              <a:rPr sz="600" b="1" dirty="0" smtClean="0">
                <a:latin typeface="Arial"/>
                <a:cs typeface="Arial"/>
              </a:rPr>
              <a:t>Programas de Desarrollo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41604" y="2505455"/>
            <a:ext cx="1588008" cy="5623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6" name="object 76"/>
          <p:cNvSpPr txBox="1"/>
          <p:nvPr/>
        </p:nvSpPr>
        <p:spPr>
          <a:xfrm>
            <a:off x="2229612" y="2667762"/>
            <a:ext cx="1194815" cy="400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5" name="object 75"/>
          <p:cNvSpPr txBox="1"/>
          <p:nvPr/>
        </p:nvSpPr>
        <p:spPr>
          <a:xfrm>
            <a:off x="3424428" y="2667762"/>
            <a:ext cx="210312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4" name="object 74"/>
          <p:cNvSpPr txBox="1"/>
          <p:nvPr/>
        </p:nvSpPr>
        <p:spPr>
          <a:xfrm>
            <a:off x="3634740" y="2667761"/>
            <a:ext cx="1588008" cy="290293"/>
          </a:xfrm>
          <a:prstGeom prst="rect">
            <a:avLst/>
          </a:prstGeom>
        </p:spPr>
        <p:txBody>
          <a:bodyPr wrap="square" lIns="0" tIns="24130" rIns="0" bIns="0" rtlCol="0">
            <a:noAutofit/>
          </a:bodyPr>
          <a:lstStyle/>
          <a:p>
            <a:pPr marL="643595" marR="581620" algn="ctr">
              <a:lnSpc>
                <a:spcPct val="95825"/>
              </a:lnSpc>
            </a:pPr>
            <a:r>
              <a:rPr sz="700" spc="-3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700" dirty="0">
              <a:latin typeface="Arial"/>
              <a:cs typeface="Arial"/>
            </a:endParaRPr>
          </a:p>
          <a:p>
            <a:pPr marL="276326" marR="288419" algn="ctr">
              <a:lnSpc>
                <a:spcPct val="95825"/>
              </a:lnSpc>
              <a:spcBef>
                <a:spcPts val="35"/>
              </a:spcBef>
            </a:pPr>
            <a:r>
              <a:rPr sz="700" spc="-3" dirty="0" smtClean="0">
                <a:latin typeface="Arial"/>
                <a:cs typeface="Arial"/>
              </a:rPr>
              <a:t>Director  General (17-02)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375148" y="2667762"/>
            <a:ext cx="1306068" cy="266700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483100" marR="491330" algn="ctr">
              <a:lnSpc>
                <a:spcPct val="95825"/>
              </a:lnSpc>
            </a:pPr>
            <a:r>
              <a:rPr sz="600" b="1" spc="0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600" dirty="0">
              <a:latin typeface="Arial"/>
              <a:cs typeface="Arial"/>
            </a:endParaRPr>
          </a:p>
          <a:p>
            <a:pPr marL="119354" marR="127038" algn="ctr">
              <a:lnSpc>
                <a:spcPct val="95825"/>
              </a:lnSpc>
              <a:spcBef>
                <a:spcPts val="30"/>
              </a:spcBef>
            </a:pPr>
            <a:r>
              <a:rPr sz="650" spc="-2" dirty="0" smtClean="0">
                <a:latin typeface="Arial"/>
                <a:cs typeface="Arial"/>
              </a:rPr>
              <a:t>Subdirector de Área (14-05)</a:t>
            </a:r>
            <a:endParaRPr sz="650" dirty="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424428" y="2934462"/>
            <a:ext cx="3285363" cy="328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240792" y="3067812"/>
            <a:ext cx="3183635" cy="77723"/>
          </a:xfrm>
          <a:prstGeom prst="rect">
            <a:avLst/>
          </a:prstGeom>
        </p:spPr>
        <p:txBody>
          <a:bodyPr wrap="square" lIns="0" tIns="1523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69" name="object 69"/>
          <p:cNvSpPr txBox="1"/>
          <p:nvPr/>
        </p:nvSpPr>
        <p:spPr>
          <a:xfrm>
            <a:off x="240792" y="3145535"/>
            <a:ext cx="385572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626364" y="3145535"/>
            <a:ext cx="1588008" cy="2392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20955" rIns="0" bIns="0" rtlCol="0">
            <a:noAutofit/>
          </a:bodyPr>
          <a:lstStyle/>
          <a:p>
            <a:pPr marL="102772" marR="162817" algn="ctr">
              <a:lnSpc>
                <a:spcPct val="95825"/>
              </a:lnSpc>
            </a:pPr>
            <a:r>
              <a:rPr sz="700" b="1" spc="-3" dirty="0" smtClean="0">
                <a:latin typeface="Arial"/>
                <a:cs typeface="Arial"/>
              </a:rPr>
              <a:t>Subdirección de Coordinación</a:t>
            </a:r>
            <a:endParaRPr sz="700" dirty="0">
              <a:latin typeface="Arial"/>
              <a:cs typeface="Arial"/>
            </a:endParaRPr>
          </a:p>
          <a:p>
            <a:pPr marL="334238" marR="392269" algn="ctr">
              <a:lnSpc>
                <a:spcPct val="95825"/>
              </a:lnSpc>
            </a:pPr>
            <a:r>
              <a:rPr sz="700" b="1" spc="-5" dirty="0" smtClean="0">
                <a:latin typeface="Arial"/>
                <a:cs typeface="Arial"/>
              </a:rPr>
              <a:t>Intragubernamental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214372" y="3145535"/>
            <a:ext cx="1210055" cy="185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3424428" y="3262883"/>
            <a:ext cx="515112" cy="2453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65"/>
          <p:cNvSpPr txBox="1"/>
          <p:nvPr/>
        </p:nvSpPr>
        <p:spPr>
          <a:xfrm>
            <a:off x="3939540" y="3262883"/>
            <a:ext cx="1588008" cy="172212"/>
          </a:xfrm>
          <a:prstGeom prst="rect">
            <a:avLst/>
          </a:prstGeom>
        </p:spPr>
        <p:txBody>
          <a:bodyPr wrap="square" lIns="0" tIns="44450" rIns="0" bIns="0" rtlCol="0">
            <a:noAutofit/>
          </a:bodyPr>
          <a:lstStyle/>
          <a:p>
            <a:pPr marL="421894">
              <a:lnSpc>
                <a:spcPct val="95825"/>
              </a:lnSpc>
            </a:pPr>
            <a:r>
              <a:rPr sz="700" b="1" spc="-1" dirty="0" smtClean="0">
                <a:latin typeface="Arial"/>
                <a:cs typeface="Arial"/>
              </a:rPr>
              <a:t>Difusión Social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86433" y="3189061"/>
            <a:ext cx="1182243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2214372" y="3331464"/>
            <a:ext cx="1210055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626364" y="3384804"/>
            <a:ext cx="1588008" cy="227075"/>
          </a:xfrm>
          <a:prstGeom prst="rect">
            <a:avLst/>
          </a:prstGeom>
        </p:spPr>
        <p:txBody>
          <a:bodyPr wrap="square" lIns="0" tIns="22225" rIns="0" bIns="0" rtlCol="0">
            <a:noAutofit/>
          </a:bodyPr>
          <a:lstStyle/>
          <a:p>
            <a:pPr marL="629111" marR="581035" algn="ctr">
              <a:lnSpc>
                <a:spcPct val="95825"/>
              </a:lnSpc>
            </a:pPr>
            <a:r>
              <a:rPr sz="700" b="1" spc="-6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700">
              <a:latin typeface="Arial"/>
              <a:cs typeface="Arial"/>
            </a:endParaRPr>
          </a:p>
          <a:p>
            <a:pPr marL="262915" marR="188724" algn="ctr">
              <a:lnSpc>
                <a:spcPts val="770"/>
              </a:lnSpc>
              <a:spcBef>
                <a:spcPts val="73"/>
              </a:spcBef>
            </a:pPr>
            <a:r>
              <a:rPr sz="700" spc="-3" dirty="0" smtClean="0">
                <a:latin typeface="Arial"/>
                <a:cs typeface="Arial"/>
              </a:rPr>
              <a:t>Subdirector de Área (14-05)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939540" y="3435096"/>
            <a:ext cx="1588008" cy="294131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40125" marR="122810" algn="ctr">
              <a:lnSpc>
                <a:spcPct val="95825"/>
              </a:lnSpc>
            </a:pPr>
            <a:r>
              <a:rPr sz="700" spc="-4" dirty="0" smtClean="0">
                <a:latin typeface="Arial"/>
                <a:cs typeface="Arial"/>
              </a:rPr>
              <a:t>Rosa Florencia Aguilar Mendoza</a:t>
            </a:r>
            <a:endParaRPr sz="700" dirty="0">
              <a:latin typeface="Arial"/>
              <a:cs typeface="Arial"/>
            </a:endParaRPr>
          </a:p>
          <a:p>
            <a:pPr marL="42799" marR="29337" algn="ctr">
              <a:lnSpc>
                <a:spcPts val="605"/>
              </a:lnSpc>
              <a:spcBef>
                <a:spcPts val="747"/>
              </a:spcBef>
            </a:pPr>
            <a:r>
              <a:rPr sz="600" spc="0" dirty="0" smtClean="0">
                <a:solidFill>
                  <a:srgbClr val="A6A6A6"/>
                </a:solidFill>
                <a:latin typeface="Arial"/>
                <a:cs typeface="Arial"/>
              </a:rPr>
              <a:t>Com. de la Secretaría General de Gobierno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24428" y="3508248"/>
            <a:ext cx="515112" cy="220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240792" y="3611879"/>
            <a:ext cx="3183635" cy="10073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3424428" y="3729228"/>
            <a:ext cx="3285363" cy="169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57"/>
          <p:cNvSpPr txBox="1"/>
          <p:nvPr/>
        </p:nvSpPr>
        <p:spPr>
          <a:xfrm>
            <a:off x="3424428" y="3898392"/>
            <a:ext cx="512063" cy="1813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3936491" y="3898392"/>
            <a:ext cx="1588008" cy="181355"/>
          </a:xfrm>
          <a:prstGeom prst="rect">
            <a:avLst/>
          </a:prstGeom>
        </p:spPr>
        <p:txBody>
          <a:bodyPr wrap="square" lIns="0" tIns="37465" rIns="0" bIns="0" rtlCol="0">
            <a:noAutofit/>
          </a:bodyPr>
          <a:lstStyle/>
          <a:p>
            <a:pPr marL="634466" marR="632028" algn="ctr">
              <a:lnSpc>
                <a:spcPct val="95825"/>
              </a:lnSpc>
            </a:pPr>
            <a:r>
              <a:rPr sz="700" b="1" spc="-7" dirty="0" smtClean="0">
                <a:latin typeface="Arial"/>
                <a:cs typeface="Arial"/>
              </a:rPr>
              <a:t>Chofer</a:t>
            </a:r>
            <a:endParaRPr sz="7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24500" y="3898392"/>
            <a:ext cx="1185291" cy="4678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3424428" y="4079748"/>
            <a:ext cx="512063" cy="2865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3936491" y="4079748"/>
            <a:ext cx="1588008" cy="286512"/>
          </a:xfrm>
          <a:prstGeom prst="rect">
            <a:avLst/>
          </a:prstGeom>
        </p:spPr>
        <p:txBody>
          <a:bodyPr wrap="square" lIns="0" tIns="2464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607034" marR="605187" algn="ctr">
              <a:lnSpc>
                <a:spcPct val="95825"/>
              </a:lnSpc>
            </a:pPr>
            <a:r>
              <a:rPr sz="700" b="1" spc="-6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700">
              <a:latin typeface="Arial"/>
              <a:cs typeface="Arial"/>
            </a:endParaRPr>
          </a:p>
          <a:p>
            <a:pPr marL="181584" marR="180215" algn="ctr">
              <a:lnSpc>
                <a:spcPct val="95825"/>
              </a:lnSpc>
              <a:spcBef>
                <a:spcPts val="35"/>
              </a:spcBef>
            </a:pPr>
            <a:r>
              <a:rPr sz="700" spc="-4" dirty="0" smtClean="0">
                <a:latin typeface="Arial"/>
                <a:cs typeface="Arial"/>
              </a:rPr>
              <a:t>Técnico Especializado (07-10)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424428" y="4366260"/>
            <a:ext cx="3285363" cy="2529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240792" y="4619244"/>
            <a:ext cx="795527" cy="128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1036319" y="4619244"/>
            <a:ext cx="4792980" cy="128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5829300" y="4619244"/>
            <a:ext cx="880491" cy="128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240792" y="4747259"/>
            <a:ext cx="1588008" cy="257556"/>
          </a:xfrm>
          <a:prstGeom prst="rect">
            <a:avLst/>
          </a:prstGeom>
        </p:spPr>
        <p:txBody>
          <a:bodyPr wrap="square" lIns="0" tIns="33655" rIns="0" bIns="0" rtlCol="0">
            <a:noAutofit/>
          </a:bodyPr>
          <a:lstStyle/>
          <a:p>
            <a:pPr marL="504498" marR="510655" algn="ctr">
              <a:lnSpc>
                <a:spcPct val="95825"/>
              </a:lnSpc>
            </a:pPr>
            <a:r>
              <a:rPr sz="700" b="1" spc="-2" dirty="0" smtClean="0">
                <a:latin typeface="Arial"/>
                <a:cs typeface="Arial"/>
              </a:rPr>
              <a:t>Dirección de</a:t>
            </a:r>
            <a:endParaRPr sz="700">
              <a:latin typeface="Arial"/>
              <a:cs typeface="Arial"/>
            </a:endParaRPr>
          </a:p>
          <a:p>
            <a:pPr marL="223596" marR="229957" algn="ctr">
              <a:lnSpc>
                <a:spcPct val="95825"/>
              </a:lnSpc>
              <a:spcBef>
                <a:spcPts val="35"/>
              </a:spcBef>
            </a:pPr>
            <a:r>
              <a:rPr sz="700" b="1" spc="-3" dirty="0" smtClean="0">
                <a:latin typeface="Arial"/>
                <a:cs typeface="Arial"/>
              </a:rPr>
              <a:t>Evaluación y Seguimiento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28800" y="4747259"/>
            <a:ext cx="3208020" cy="4663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0" tIns="28575" rIns="0" bIns="0" rtlCol="0">
            <a:noAutofit/>
          </a:bodyPr>
          <a:lstStyle/>
          <a:p>
            <a:pPr marL="906627" marR="922003" algn="ctr">
              <a:lnSpc>
                <a:spcPct val="95825"/>
              </a:lnSpc>
            </a:pPr>
            <a:r>
              <a:rPr sz="700" b="1" spc="-2" dirty="0" smtClean="0">
                <a:latin typeface="Arial"/>
                <a:cs typeface="Arial"/>
              </a:rPr>
              <a:t>Dirección de Vinculación Social</a:t>
            </a:r>
            <a:endParaRPr sz="700" dirty="0">
              <a:latin typeface="Arial"/>
              <a:cs typeface="Arial"/>
            </a:endParaRPr>
          </a:p>
          <a:p>
            <a:pPr marL="1428957" marR="1401201" algn="ctr">
              <a:lnSpc>
                <a:spcPts val="795"/>
              </a:lnSpc>
              <a:spcBef>
                <a:spcPts val="566"/>
              </a:spcBef>
            </a:pPr>
            <a:r>
              <a:rPr sz="700" b="1" spc="-6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700" dirty="0">
              <a:latin typeface="Arial"/>
              <a:cs typeface="Arial"/>
            </a:endParaRPr>
          </a:p>
          <a:p>
            <a:pPr marL="1183106" marR="1155321" algn="ctr">
              <a:lnSpc>
                <a:spcPts val="705"/>
              </a:lnSpc>
            </a:pPr>
            <a:r>
              <a:rPr sz="700" spc="-3" dirty="0" smtClean="0">
                <a:latin typeface="Arial"/>
                <a:cs typeface="Arial"/>
              </a:rPr>
              <a:t>Director Área (15-05)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36820" y="4747259"/>
            <a:ext cx="1588007" cy="160020"/>
          </a:xfrm>
          <a:prstGeom prst="rect">
            <a:avLst/>
          </a:prstGeom>
        </p:spPr>
        <p:txBody>
          <a:bodyPr wrap="square" lIns="0" tIns="40640" rIns="0" bIns="0" rtlCol="0">
            <a:noAutofit/>
          </a:bodyPr>
          <a:lstStyle/>
          <a:p>
            <a:pPr marL="303529">
              <a:lnSpc>
                <a:spcPct val="95825"/>
              </a:lnSpc>
            </a:pPr>
            <a:r>
              <a:rPr sz="700" b="1" spc="-1" dirty="0" smtClean="0">
                <a:latin typeface="Arial"/>
                <a:cs typeface="Arial"/>
              </a:rPr>
              <a:t>Área Administrativa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24828" y="4747259"/>
            <a:ext cx="84963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5036820" y="4856481"/>
            <a:ext cx="1588007" cy="505840"/>
          </a:xfrm>
          <a:prstGeom prst="rect">
            <a:avLst/>
          </a:prstGeom>
        </p:spPr>
        <p:txBody>
          <a:bodyPr wrap="square" lIns="0" tIns="36163" rIns="0" bIns="0" rtlCol="0">
            <a:noAutofit/>
          </a:bodyPr>
          <a:lstStyle/>
          <a:p>
            <a:pPr marL="320779" marR="314628" algn="ctr">
              <a:lnSpc>
                <a:spcPts val="795"/>
              </a:lnSpc>
            </a:pPr>
            <a:r>
              <a:rPr sz="700" spc="-3" dirty="0" smtClean="0">
                <a:latin typeface="Arial"/>
                <a:cs typeface="Arial"/>
              </a:rPr>
              <a:t>Lucina Guizar Ramírez</a:t>
            </a:r>
            <a:endParaRPr sz="700" dirty="0">
              <a:latin typeface="Arial"/>
              <a:cs typeface="Arial"/>
            </a:endParaRPr>
          </a:p>
          <a:p>
            <a:pPr marL="384530" marR="381223" algn="ctr">
              <a:lnSpc>
                <a:spcPts val="700"/>
              </a:lnSpc>
            </a:pPr>
            <a:r>
              <a:rPr sz="700" spc="-3" dirty="0" err="1" smtClean="0">
                <a:latin typeface="Arial"/>
                <a:cs typeface="Arial"/>
              </a:rPr>
              <a:t>Encargada</a:t>
            </a:r>
            <a:r>
              <a:rPr sz="700" spc="-3" dirty="0" smtClean="0">
                <a:latin typeface="Arial"/>
                <a:cs typeface="Arial"/>
              </a:rPr>
              <a:t> del Área</a:t>
            </a:r>
            <a:endParaRPr sz="700" dirty="0">
              <a:latin typeface="Arial"/>
              <a:cs typeface="Arial"/>
            </a:endParaRPr>
          </a:p>
          <a:p>
            <a:pPr marL="79730" marR="77490" algn="ctr">
              <a:lnSpc>
                <a:spcPts val="665"/>
              </a:lnSpc>
            </a:pPr>
            <a:r>
              <a:rPr sz="650" spc="-3" dirty="0" smtClean="0">
                <a:latin typeface="Arial"/>
                <a:cs typeface="Arial"/>
              </a:rPr>
              <a:t>Aux. Admva (05-21) </a:t>
            </a:r>
            <a:r>
              <a:rPr sz="650" spc="-3" dirty="0" smtClean="0">
                <a:latin typeface="Arial"/>
                <a:cs typeface="Arial"/>
              </a:rPr>
              <a:t>/</a:t>
            </a:r>
            <a:endParaRPr lang="es-MX" sz="650" spc="-3" dirty="0" smtClean="0">
              <a:latin typeface="Arial"/>
              <a:cs typeface="Arial"/>
            </a:endParaRPr>
          </a:p>
          <a:p>
            <a:pPr marL="79730" marR="77490" algn="ctr">
              <a:lnSpc>
                <a:spcPts val="665"/>
              </a:lnSpc>
            </a:pPr>
            <a:r>
              <a:rPr sz="650" spc="-3" dirty="0" smtClean="0">
                <a:latin typeface="Arial"/>
                <a:cs typeface="Arial"/>
              </a:rPr>
              <a:t> </a:t>
            </a:r>
            <a:r>
              <a:rPr sz="700" spc="-3" dirty="0" smtClean="0">
                <a:solidFill>
                  <a:srgbClr val="A6A6A6"/>
                </a:solidFill>
                <a:latin typeface="Arial"/>
                <a:cs typeface="Arial"/>
              </a:rPr>
              <a:t>Com. del IMES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40792" y="5004816"/>
            <a:ext cx="1588008" cy="208787"/>
          </a:xfrm>
          <a:prstGeom prst="rect">
            <a:avLst/>
          </a:prstGeom>
        </p:spPr>
        <p:txBody>
          <a:bodyPr wrap="square" lIns="0" tIns="10160" rIns="0" bIns="0" rtlCol="0">
            <a:noAutofit/>
          </a:bodyPr>
          <a:lstStyle/>
          <a:p>
            <a:pPr marL="213359">
              <a:lnSpc>
                <a:spcPct val="95825"/>
              </a:lnSpc>
            </a:pPr>
            <a:r>
              <a:rPr sz="700" spc="-1" dirty="0" smtClean="0">
                <a:latin typeface="Arial"/>
                <a:cs typeface="Arial"/>
              </a:rPr>
              <a:t>Jesús Alberto Romero Cárdenas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0792" y="5213604"/>
            <a:ext cx="818388" cy="295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1059180" y="5213604"/>
            <a:ext cx="4768596" cy="193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5827776" y="5213604"/>
            <a:ext cx="882015" cy="193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1059180" y="5407152"/>
            <a:ext cx="3971544" cy="102108"/>
          </a:xfrm>
          <a:prstGeom prst="rect">
            <a:avLst/>
          </a:prstGeom>
        </p:spPr>
        <p:txBody>
          <a:bodyPr wrap="square" lIns="0" tIns="508" rIns="0" bIns="0" rtlCol="0">
            <a:noAutofit/>
          </a:bodyPr>
          <a:lstStyle/>
          <a:p>
            <a:pPr marL="25400">
              <a:lnSpc>
                <a:spcPts val="800"/>
              </a:lnSpc>
            </a:pPr>
            <a:endParaRPr sz="800"/>
          </a:p>
        </p:txBody>
      </p:sp>
      <p:sp>
        <p:nvSpPr>
          <p:cNvPr id="38" name="object 38"/>
          <p:cNvSpPr txBox="1"/>
          <p:nvPr/>
        </p:nvSpPr>
        <p:spPr>
          <a:xfrm>
            <a:off x="5030724" y="5407152"/>
            <a:ext cx="1588007" cy="222503"/>
          </a:xfrm>
          <a:prstGeom prst="rect">
            <a:avLst/>
          </a:prstGeom>
        </p:spPr>
        <p:txBody>
          <a:bodyPr wrap="square" lIns="0" tIns="40640" rIns="0" bIns="0" rtlCol="0">
            <a:noAutofit/>
          </a:bodyPr>
          <a:lstStyle/>
          <a:p>
            <a:pPr marL="233425" marR="200847" indent="12191">
              <a:lnSpc>
                <a:spcPts val="700"/>
              </a:lnSpc>
            </a:pPr>
            <a:r>
              <a:rPr sz="700" b="1" spc="-1" dirty="0" smtClean="0">
                <a:latin typeface="Arial"/>
                <a:cs typeface="Arial"/>
              </a:rPr>
              <a:t>Transparencia, Rec. Hum., Control de Bienes Muebles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18732" y="5407152"/>
            <a:ext cx="91059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240792" y="5509260"/>
            <a:ext cx="1609344" cy="220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20288" rIns="0" bIns="0" rtlCol="0">
            <a:noAutofit/>
          </a:bodyPr>
          <a:lstStyle/>
          <a:p>
            <a:pPr marL="568811" marR="583383" algn="ctr">
              <a:lnSpc>
                <a:spcPts val="795"/>
              </a:lnSpc>
            </a:pPr>
            <a:r>
              <a:rPr sz="700" b="1" spc="0" dirty="0" smtClean="0">
                <a:latin typeface="Arial"/>
                <a:cs typeface="Arial"/>
              </a:rPr>
              <a:t>Análisis y</a:t>
            </a:r>
            <a:endParaRPr sz="700" dirty="0">
              <a:latin typeface="Arial"/>
              <a:cs typeface="Arial"/>
            </a:endParaRPr>
          </a:p>
          <a:p>
            <a:pPr marL="260477" marR="276905" algn="ctr">
              <a:lnSpc>
                <a:spcPts val="705"/>
              </a:lnSpc>
            </a:pPr>
            <a:r>
              <a:rPr sz="700" b="1" spc="-3" dirty="0" smtClean="0">
                <a:latin typeface="Arial"/>
                <a:cs typeface="Arial"/>
              </a:rPr>
              <a:t>Seguimiento Económico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50136" y="5509260"/>
            <a:ext cx="3180588" cy="364236"/>
          </a:xfrm>
          <a:prstGeom prst="rect">
            <a:avLst/>
          </a:prstGeom>
        </p:spPr>
        <p:txBody>
          <a:bodyPr wrap="square" lIns="0" tIns="4826" rIns="0" bIns="0" rtlCol="0">
            <a:noAutofit/>
          </a:bodyPr>
          <a:lstStyle/>
          <a:p>
            <a:pPr marL="828192" marR="811673" algn="ctr">
              <a:lnSpc>
                <a:spcPts val="760"/>
              </a:lnSpc>
            </a:pPr>
            <a:r>
              <a:rPr sz="700" b="1" spc="-1" dirty="0" smtClean="0">
                <a:latin typeface="Arial"/>
                <a:cs typeface="Arial"/>
              </a:rPr>
              <a:t>Subdirección de Vinculación Social</a:t>
            </a:r>
            <a:endParaRPr sz="700" dirty="0">
              <a:latin typeface="Arial"/>
              <a:cs typeface="Arial"/>
            </a:endParaRPr>
          </a:p>
          <a:p>
            <a:pPr marL="1061038" marR="1038088" algn="ctr">
              <a:lnSpc>
                <a:spcPct val="95825"/>
              </a:lnSpc>
              <a:spcBef>
                <a:spcPts val="681"/>
              </a:spcBef>
            </a:pPr>
            <a:r>
              <a:rPr sz="700" spc="-2" dirty="0" smtClean="0">
                <a:latin typeface="Arial"/>
                <a:cs typeface="Arial"/>
              </a:rPr>
              <a:t>María José Aguilar Puebla</a:t>
            </a:r>
            <a:endParaRPr sz="700" dirty="0">
              <a:latin typeface="Arial"/>
              <a:cs typeface="Arial"/>
            </a:endParaRPr>
          </a:p>
          <a:p>
            <a:pPr marL="1008735" marR="985141" algn="ctr">
              <a:lnSpc>
                <a:spcPts val="550"/>
              </a:lnSpc>
              <a:spcBef>
                <a:spcPts val="62"/>
              </a:spcBef>
            </a:pPr>
            <a:r>
              <a:rPr sz="1050" spc="-2" baseline="-16564" dirty="0" smtClean="0">
                <a:latin typeface="Arial"/>
                <a:cs typeface="Arial"/>
              </a:rPr>
              <a:t>Subdirectora de Área (14-05)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30724" y="5629656"/>
            <a:ext cx="1588007" cy="243840"/>
          </a:xfrm>
          <a:prstGeom prst="rect">
            <a:avLst/>
          </a:prstGeom>
        </p:spPr>
        <p:txBody>
          <a:bodyPr wrap="square" lIns="0" tIns="16510" rIns="0" bIns="0" rtlCol="0">
            <a:noAutofit/>
          </a:bodyPr>
          <a:lstStyle/>
          <a:p>
            <a:pPr marL="267970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Adriana Rodríguez Briones</a:t>
            </a:r>
            <a:endParaRPr sz="700" dirty="0">
              <a:latin typeface="Arial"/>
              <a:cs typeface="Arial"/>
            </a:endParaRPr>
          </a:p>
          <a:p>
            <a:pPr marL="205486">
              <a:lnSpc>
                <a:spcPct val="95825"/>
              </a:lnSpc>
              <a:spcBef>
                <a:spcPts val="35"/>
              </a:spcBef>
            </a:pPr>
            <a:r>
              <a:rPr sz="700" spc="-1" dirty="0" smtClean="0">
                <a:latin typeface="Arial"/>
                <a:cs typeface="Arial"/>
              </a:rPr>
              <a:t>Jefe de Departamento (13-07)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0792" y="5730240"/>
            <a:ext cx="1609344" cy="24536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625179" marR="600777" algn="ctr">
              <a:lnSpc>
                <a:spcPct val="95825"/>
              </a:lnSpc>
            </a:pPr>
            <a:r>
              <a:rPr sz="700" b="1" spc="-6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50136" y="5873496"/>
            <a:ext cx="3977640" cy="102107"/>
          </a:xfrm>
          <a:prstGeom prst="rect">
            <a:avLst/>
          </a:prstGeom>
        </p:spPr>
        <p:txBody>
          <a:bodyPr wrap="square" lIns="0" tIns="507" rIns="0" bIns="0" rtlCol="0">
            <a:noAutofit/>
          </a:bodyPr>
          <a:lstStyle/>
          <a:p>
            <a:pPr marL="25400">
              <a:lnSpc>
                <a:spcPts val="800"/>
              </a:lnSpc>
            </a:pPr>
            <a:endParaRPr sz="800"/>
          </a:p>
        </p:txBody>
      </p:sp>
      <p:sp>
        <p:nvSpPr>
          <p:cNvPr id="31" name="object 31"/>
          <p:cNvSpPr txBox="1"/>
          <p:nvPr/>
        </p:nvSpPr>
        <p:spPr>
          <a:xfrm>
            <a:off x="5827776" y="5873496"/>
            <a:ext cx="882015" cy="178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240792" y="5975604"/>
            <a:ext cx="818388" cy="167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1059180" y="5975604"/>
            <a:ext cx="4768596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8" name="object 28"/>
          <p:cNvSpPr txBox="1"/>
          <p:nvPr/>
        </p:nvSpPr>
        <p:spPr>
          <a:xfrm>
            <a:off x="1059180" y="6051804"/>
            <a:ext cx="3989831" cy="91439"/>
          </a:xfrm>
          <a:prstGeom prst="rect">
            <a:avLst/>
          </a:prstGeom>
        </p:spPr>
        <p:txBody>
          <a:bodyPr wrap="square" lIns="0" tIns="2539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27" name="object 27"/>
          <p:cNvSpPr txBox="1"/>
          <p:nvPr/>
        </p:nvSpPr>
        <p:spPr>
          <a:xfrm>
            <a:off x="5049012" y="6019800"/>
            <a:ext cx="1586484" cy="211835"/>
          </a:xfrm>
          <a:prstGeom prst="rect">
            <a:avLst/>
          </a:prstGeom>
        </p:spPr>
        <p:txBody>
          <a:bodyPr wrap="square" lIns="0" tIns="54610" rIns="0" bIns="0" rtlCol="0">
            <a:noAutofit/>
          </a:bodyPr>
          <a:lstStyle/>
          <a:p>
            <a:pPr marL="309625">
              <a:lnSpc>
                <a:spcPct val="95825"/>
              </a:lnSpc>
            </a:pPr>
            <a:r>
              <a:rPr sz="700" b="1" spc="-1" dirty="0" smtClean="0">
                <a:latin typeface="Arial"/>
                <a:cs typeface="Arial"/>
              </a:rPr>
              <a:t>Auxiliar Administrativa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35496" y="6051804"/>
            <a:ext cx="74295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240792" y="6143244"/>
            <a:ext cx="1601826" cy="21336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204880" marR="193592" algn="ctr">
              <a:lnSpc>
                <a:spcPts val="795"/>
              </a:lnSpc>
            </a:pPr>
            <a:r>
              <a:rPr sz="700" b="1" spc="0" dirty="0" smtClean="0">
                <a:latin typeface="Arial"/>
                <a:cs typeface="Arial"/>
              </a:rPr>
              <a:t>Informes de Plan Estatal de</a:t>
            </a:r>
            <a:endParaRPr sz="700">
              <a:latin typeface="Arial"/>
              <a:cs typeface="Arial"/>
            </a:endParaRPr>
          </a:p>
          <a:p>
            <a:pPr marL="12064" algn="ctr">
              <a:lnSpc>
                <a:spcPts val="705"/>
              </a:lnSpc>
            </a:pPr>
            <a:r>
              <a:rPr sz="700" b="1" spc="-2" dirty="0" smtClean="0">
                <a:latin typeface="Arial"/>
                <a:cs typeface="Arial"/>
              </a:rPr>
              <a:t>Desarrollo de Programas Sectoriales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40992" y="6143244"/>
            <a:ext cx="3208020" cy="374904"/>
          </a:xfrm>
          <a:prstGeom prst="rect">
            <a:avLst/>
          </a:prstGeom>
        </p:spPr>
        <p:txBody>
          <a:bodyPr wrap="square" lIns="0" tIns="31115" rIns="0" bIns="0" rtlCol="0">
            <a:noAutofit/>
          </a:bodyPr>
          <a:lstStyle/>
          <a:p>
            <a:pPr marL="1390453" marR="1374961" algn="ctr">
              <a:lnSpc>
                <a:spcPct val="95825"/>
              </a:lnSpc>
            </a:pPr>
            <a:r>
              <a:rPr sz="700" b="1" spc="-8" dirty="0" smtClean="0">
                <a:latin typeface="Arial"/>
                <a:cs typeface="Arial"/>
              </a:rPr>
              <a:t>Asistente</a:t>
            </a:r>
            <a:endParaRPr sz="700" dirty="0">
              <a:latin typeface="Arial"/>
              <a:cs typeface="Arial"/>
            </a:endParaRPr>
          </a:p>
          <a:p>
            <a:pPr marL="1420215" marR="1412018" algn="ctr">
              <a:lnSpc>
                <a:spcPct val="95825"/>
              </a:lnSpc>
              <a:spcBef>
                <a:spcPts val="608"/>
              </a:spcBef>
            </a:pPr>
            <a:r>
              <a:rPr sz="700" b="1" spc="-6" dirty="0" smtClean="0">
                <a:solidFill>
                  <a:srgbClr val="FF0000"/>
                </a:solidFill>
                <a:latin typeface="Arial"/>
                <a:cs typeface="Arial"/>
              </a:rPr>
              <a:t>Vacante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9012" y="6234303"/>
            <a:ext cx="1586484" cy="358522"/>
          </a:xfrm>
          <a:prstGeom prst="rect">
            <a:avLst/>
          </a:prstGeom>
        </p:spPr>
        <p:txBody>
          <a:bodyPr wrap="square" lIns="0" tIns="11430" rIns="0" bIns="0" rtlCol="0">
            <a:noAutofit/>
          </a:bodyPr>
          <a:lstStyle/>
          <a:p>
            <a:pPr marL="267465" marR="271722" indent="417" algn="ctr">
              <a:lnSpc>
                <a:spcPts val="804"/>
              </a:lnSpc>
            </a:pPr>
            <a:r>
              <a:rPr sz="700" spc="-2" dirty="0" smtClean="0">
                <a:latin typeface="Arial"/>
                <a:cs typeface="Arial"/>
              </a:rPr>
              <a:t>Guadalupe Mena Alcocer </a:t>
            </a:r>
            <a:endParaRPr sz="700" dirty="0">
              <a:latin typeface="Arial"/>
              <a:cs typeface="Arial"/>
            </a:endParaRPr>
          </a:p>
          <a:p>
            <a:pPr marL="267465" marR="271722" algn="ctr">
              <a:lnSpc>
                <a:spcPts val="804"/>
              </a:lnSpc>
            </a:pPr>
            <a:r>
              <a:rPr sz="700" spc="-3" dirty="0" smtClean="0">
                <a:latin typeface="Arial"/>
                <a:cs typeface="Arial"/>
              </a:rPr>
              <a:t>Jefa de Oficina (12-05) </a:t>
            </a:r>
            <a:endParaRPr sz="650" dirty="0">
              <a:latin typeface="Arial"/>
              <a:cs typeface="Arial"/>
            </a:endParaRPr>
          </a:p>
          <a:p>
            <a:pPr marL="267465" marR="271722" algn="ctr">
              <a:lnSpc>
                <a:spcPts val="747"/>
              </a:lnSpc>
            </a:pPr>
            <a:r>
              <a:rPr sz="650" spc="-3" dirty="0" smtClean="0">
                <a:solidFill>
                  <a:srgbClr val="7E7E7E"/>
                </a:solidFill>
                <a:latin typeface="Arial"/>
                <a:cs typeface="Arial"/>
              </a:rPr>
              <a:t>Com. Secretaría de Turismo</a:t>
            </a:r>
            <a:endParaRPr sz="6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0792" y="6356604"/>
            <a:ext cx="1600200" cy="254507"/>
          </a:xfrm>
          <a:prstGeom prst="rect">
            <a:avLst/>
          </a:prstGeom>
        </p:spPr>
        <p:txBody>
          <a:bodyPr wrap="square" lIns="0" tIns="4889" rIns="0" bIns="0" rtlCol="0">
            <a:noAutofit/>
          </a:bodyPr>
          <a:lstStyle/>
          <a:p>
            <a:pPr marL="272241" marR="261347" algn="ctr">
              <a:lnSpc>
                <a:spcPts val="770"/>
              </a:lnSpc>
            </a:pPr>
            <a:r>
              <a:rPr sz="700" spc="-3" dirty="0" smtClean="0">
                <a:latin typeface="Arial"/>
                <a:cs typeface="Arial"/>
              </a:rPr>
              <a:t>Edith Zoé Gatica Izaguirre</a:t>
            </a:r>
            <a:endParaRPr sz="700">
              <a:latin typeface="Arial"/>
              <a:cs typeface="Arial"/>
            </a:endParaRPr>
          </a:p>
          <a:p>
            <a:pPr marL="190982" marR="181485" algn="ctr">
              <a:lnSpc>
                <a:spcPts val="705"/>
              </a:lnSpc>
            </a:pPr>
            <a:r>
              <a:rPr sz="700" spc="-2" dirty="0" smtClean="0">
                <a:latin typeface="Arial"/>
                <a:cs typeface="Arial"/>
              </a:rPr>
              <a:t>Jefa de Departamento (13-07)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40992" y="6518148"/>
            <a:ext cx="3986783" cy="92963"/>
          </a:xfrm>
          <a:prstGeom prst="rect">
            <a:avLst/>
          </a:prstGeom>
        </p:spPr>
        <p:txBody>
          <a:bodyPr wrap="square" lIns="0" tIns="4063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20" name="object 20"/>
          <p:cNvSpPr txBox="1"/>
          <p:nvPr/>
        </p:nvSpPr>
        <p:spPr>
          <a:xfrm>
            <a:off x="5827776" y="6518148"/>
            <a:ext cx="882015" cy="135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 dirty="0"/>
          </a:p>
        </p:txBody>
      </p:sp>
      <p:sp>
        <p:nvSpPr>
          <p:cNvPr id="19" name="object 19"/>
          <p:cNvSpPr txBox="1"/>
          <p:nvPr/>
        </p:nvSpPr>
        <p:spPr>
          <a:xfrm>
            <a:off x="240792" y="6611111"/>
            <a:ext cx="818388" cy="219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1059180" y="6611111"/>
            <a:ext cx="4768596" cy="426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72440" y="6676008"/>
            <a:ext cx="4008120" cy="176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5067300" y="6653783"/>
            <a:ext cx="1588007" cy="176784"/>
          </a:xfrm>
          <a:prstGeom prst="rect">
            <a:avLst/>
          </a:prstGeom>
        </p:spPr>
        <p:txBody>
          <a:bodyPr wrap="square" lIns="0" tIns="57785" rIns="0" bIns="0" rtlCol="0">
            <a:noAutofit/>
          </a:bodyPr>
          <a:lstStyle/>
          <a:p>
            <a:pPr marL="262127">
              <a:lnSpc>
                <a:spcPct val="95825"/>
              </a:lnSpc>
            </a:pPr>
            <a:r>
              <a:rPr sz="700" b="1" spc="-1" dirty="0" smtClean="0">
                <a:latin typeface="Arial"/>
                <a:cs typeface="Arial"/>
              </a:rPr>
              <a:t>Auxiliar de Transparencia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55308" y="6653783"/>
            <a:ext cx="54483" cy="466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240792" y="6830568"/>
            <a:ext cx="1592580" cy="243839"/>
          </a:xfrm>
          <a:prstGeom prst="rect">
            <a:avLst/>
          </a:prstGeom>
        </p:spPr>
        <p:txBody>
          <a:bodyPr wrap="square" lIns="0" tIns="39338" rIns="0" bIns="0" rtlCol="0">
            <a:noAutofit/>
          </a:bodyPr>
          <a:lstStyle/>
          <a:p>
            <a:pPr marL="225606" marR="235216" algn="ctr">
              <a:lnSpc>
                <a:spcPts val="795"/>
              </a:lnSpc>
            </a:pPr>
            <a:r>
              <a:rPr sz="700" b="1" spc="-1" dirty="0" smtClean="0">
                <a:latin typeface="Arial"/>
                <a:cs typeface="Arial"/>
              </a:rPr>
              <a:t>Programas Sectoriales de</a:t>
            </a:r>
            <a:endParaRPr sz="700">
              <a:latin typeface="Arial"/>
              <a:cs typeface="Arial"/>
            </a:endParaRPr>
          </a:p>
          <a:p>
            <a:pPr marL="398856" marR="409655" algn="ctr">
              <a:lnSpc>
                <a:spcPts val="705"/>
              </a:lnSpc>
            </a:pPr>
            <a:r>
              <a:rPr sz="700" b="1" spc="-4" dirty="0" smtClean="0">
                <a:latin typeface="Arial"/>
                <a:cs typeface="Arial"/>
              </a:rPr>
              <a:t>Obras y Acciones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3372" y="6830568"/>
            <a:ext cx="3233928" cy="2895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067300" y="6830568"/>
            <a:ext cx="1588007" cy="289559"/>
          </a:xfrm>
          <a:prstGeom prst="rect">
            <a:avLst/>
          </a:prstGeom>
        </p:spPr>
        <p:txBody>
          <a:bodyPr wrap="square" lIns="0" tIns="53975" rIns="0" bIns="0" rtlCol="0">
            <a:noAutofit/>
          </a:bodyPr>
          <a:lstStyle/>
          <a:p>
            <a:pPr marL="176529">
              <a:lnSpc>
                <a:spcPct val="95825"/>
              </a:lnSpc>
            </a:pPr>
            <a:r>
              <a:rPr sz="700" spc="-2" dirty="0" smtClean="0">
                <a:latin typeface="Arial"/>
                <a:cs typeface="Arial"/>
              </a:rPr>
              <a:t>Evelia Andrea Espinoza Gómez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792" y="7074408"/>
            <a:ext cx="1592580" cy="224028"/>
          </a:xfrm>
          <a:prstGeom prst="rect">
            <a:avLst/>
          </a:prstGeom>
        </p:spPr>
        <p:txBody>
          <a:bodyPr wrap="square" lIns="0" tIns="12700" rIns="0" bIns="0" rtlCol="0">
            <a:noAutofit/>
          </a:bodyPr>
          <a:lstStyle/>
          <a:p>
            <a:pPr marL="196595">
              <a:lnSpc>
                <a:spcPct val="95825"/>
              </a:lnSpc>
            </a:pPr>
            <a:r>
              <a:rPr sz="700" spc="-3" dirty="0" smtClean="0">
                <a:latin typeface="Arial"/>
                <a:cs typeface="Arial"/>
              </a:rPr>
              <a:t>Alejandro Cañizales Rodríguez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3372" y="7120128"/>
            <a:ext cx="4876419" cy="178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709515" y="8244433"/>
            <a:ext cx="76733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023002" y="8244433"/>
            <a:ext cx="77190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425173" y="8208088"/>
            <a:ext cx="77876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707507" y="8244433"/>
            <a:ext cx="76962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263690" y="8244433"/>
            <a:ext cx="78943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427978" y="8244433"/>
            <a:ext cx="74675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80132" y="8493760"/>
            <a:ext cx="67056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74036" y="8600440"/>
            <a:ext cx="664463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2" name="object 20"/>
          <p:cNvSpPr txBox="1"/>
          <p:nvPr/>
        </p:nvSpPr>
        <p:spPr>
          <a:xfrm>
            <a:off x="5410200" y="7408165"/>
            <a:ext cx="882015" cy="135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 dirty="0"/>
          </a:p>
        </p:txBody>
      </p:sp>
      <p:cxnSp>
        <p:nvCxnSpPr>
          <p:cNvPr id="288" name="Conector recto 287"/>
          <p:cNvCxnSpPr/>
          <p:nvPr/>
        </p:nvCxnSpPr>
        <p:spPr>
          <a:xfrm>
            <a:off x="5827775" y="7145527"/>
            <a:ext cx="0" cy="142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bject 145"/>
          <p:cNvSpPr/>
          <p:nvPr/>
        </p:nvSpPr>
        <p:spPr>
          <a:xfrm>
            <a:off x="5091430" y="7286588"/>
            <a:ext cx="1586483" cy="602818"/>
          </a:xfrm>
          <a:custGeom>
            <a:avLst/>
            <a:gdLst/>
            <a:ahLst/>
            <a:cxnLst/>
            <a:rect l="l" t="t" r="r" b="b"/>
            <a:pathLst>
              <a:path w="1588008" h="467867">
                <a:moveTo>
                  <a:pt x="0" y="467867"/>
                </a:moveTo>
                <a:lnTo>
                  <a:pt x="1588008" y="467867"/>
                </a:lnTo>
                <a:lnTo>
                  <a:pt x="1588008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8"/>
          <p:cNvSpPr txBox="1"/>
          <p:nvPr/>
        </p:nvSpPr>
        <p:spPr>
          <a:xfrm>
            <a:off x="5105400" y="7368496"/>
            <a:ext cx="1588007" cy="222503"/>
          </a:xfrm>
          <a:prstGeom prst="rect">
            <a:avLst/>
          </a:prstGeom>
        </p:spPr>
        <p:txBody>
          <a:bodyPr wrap="square" lIns="0" tIns="40640" rIns="0" bIns="0" rtlCol="0">
            <a:noAutofit/>
          </a:bodyPr>
          <a:lstStyle/>
          <a:p>
            <a:pPr marL="233425" marR="200847" indent="12191">
              <a:lnSpc>
                <a:spcPts val="700"/>
              </a:lnSpc>
            </a:pPr>
            <a:r>
              <a:rPr lang="es-MX" sz="700" b="1" spc="-1" dirty="0" smtClean="0">
                <a:latin typeface="Arial"/>
                <a:cs typeface="Arial"/>
              </a:rPr>
              <a:t>Auxiliar Administrativa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22" name="object 295"/>
          <p:cNvSpPr/>
          <p:nvPr/>
        </p:nvSpPr>
        <p:spPr>
          <a:xfrm flipV="1">
            <a:off x="5117594" y="7498081"/>
            <a:ext cx="1534666" cy="45719"/>
          </a:xfrm>
          <a:custGeom>
            <a:avLst/>
            <a:gdLst/>
            <a:ahLst/>
            <a:cxnLst/>
            <a:rect l="l" t="t" r="r" b="b"/>
            <a:pathLst>
              <a:path w="1588007">
                <a:moveTo>
                  <a:pt x="0" y="0"/>
                </a:moveTo>
                <a:lnTo>
                  <a:pt x="158800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12"/>
          <p:cNvSpPr txBox="1"/>
          <p:nvPr/>
        </p:nvSpPr>
        <p:spPr>
          <a:xfrm>
            <a:off x="4953000" y="7543800"/>
            <a:ext cx="1660906" cy="289559"/>
          </a:xfrm>
          <a:prstGeom prst="rect">
            <a:avLst/>
          </a:prstGeom>
        </p:spPr>
        <p:txBody>
          <a:bodyPr wrap="square" lIns="0" tIns="53975" rIns="0" bIns="0" rtlCol="0">
            <a:noAutofit/>
          </a:bodyPr>
          <a:lstStyle/>
          <a:p>
            <a:pPr marL="176529" algn="ctr">
              <a:lnSpc>
                <a:spcPct val="95825"/>
              </a:lnSpc>
            </a:pPr>
            <a:r>
              <a:rPr lang="es-MX" sz="700" spc="-2" dirty="0" smtClean="0">
                <a:latin typeface="Arial"/>
                <a:cs typeface="Arial"/>
              </a:rPr>
              <a:t>Julia Gámez Rodr</a:t>
            </a:r>
            <a:r>
              <a:rPr lang="es-MX" sz="700" spc="-2" dirty="0" smtClean="0">
                <a:latin typeface="Arial"/>
                <a:cs typeface="Arial"/>
              </a:rPr>
              <a:t>íguez</a:t>
            </a:r>
          </a:p>
          <a:p>
            <a:pPr marL="176529" algn="ctr">
              <a:lnSpc>
                <a:spcPct val="95825"/>
              </a:lnSpc>
            </a:pPr>
            <a:r>
              <a:rPr lang="es-MX" sz="700" spc="-3" dirty="0" smtClean="0">
                <a:latin typeface="Arial"/>
                <a:cs typeface="Arial"/>
              </a:rPr>
              <a:t>Auxiliar Administrativa </a:t>
            </a:r>
            <a:r>
              <a:rPr lang="es-MX" sz="700" spc="-3" dirty="0">
                <a:latin typeface="Arial"/>
                <a:cs typeface="Arial"/>
              </a:rPr>
              <a:t>(05-21)</a:t>
            </a:r>
            <a:endParaRPr sz="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301</Words>
  <Application>Microsoft Office PowerPoint</Application>
  <PresentationFormat>Presentación en pantalla (4:3)</PresentationFormat>
  <Paragraphs>83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Adriana</dc:creator>
  <cp:lastModifiedBy>Adriana</cp:lastModifiedBy>
  <cp:revision>10</cp:revision>
  <dcterms:modified xsi:type="dcterms:W3CDTF">2024-05-08T19:35:33Z</dcterms:modified>
</cp:coreProperties>
</file>