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33"/>
  </p:notesMasterIdLst>
  <p:handoutMasterIdLst>
    <p:handoutMasterId r:id="rId34"/>
  </p:handoutMasterIdLst>
  <p:sldIdLst>
    <p:sldId id="306" r:id="rId2"/>
    <p:sldId id="308" r:id="rId3"/>
    <p:sldId id="309" r:id="rId4"/>
    <p:sldId id="261" r:id="rId5"/>
    <p:sldId id="310" r:id="rId6"/>
    <p:sldId id="311" r:id="rId7"/>
    <p:sldId id="312" r:id="rId8"/>
    <p:sldId id="313" r:id="rId9"/>
    <p:sldId id="314" r:id="rId10"/>
    <p:sldId id="315" r:id="rId11"/>
    <p:sldId id="321" r:id="rId12"/>
    <p:sldId id="322" r:id="rId13"/>
    <p:sldId id="259" r:id="rId14"/>
    <p:sldId id="346" r:id="rId15"/>
    <p:sldId id="326" r:id="rId16"/>
    <p:sldId id="327" r:id="rId17"/>
    <p:sldId id="328" r:id="rId18"/>
    <p:sldId id="329" r:id="rId19"/>
    <p:sldId id="330" r:id="rId20"/>
    <p:sldId id="342" r:id="rId21"/>
    <p:sldId id="343" r:id="rId22"/>
    <p:sldId id="344" r:id="rId23"/>
    <p:sldId id="345" r:id="rId24"/>
    <p:sldId id="331" r:id="rId25"/>
    <p:sldId id="332" r:id="rId26"/>
    <p:sldId id="333" r:id="rId27"/>
    <p:sldId id="334" r:id="rId28"/>
    <p:sldId id="335" r:id="rId29"/>
    <p:sldId id="336" r:id="rId30"/>
    <p:sldId id="339" r:id="rId31"/>
    <p:sldId id="341" r:id="rId32"/>
  </p:sldIdLst>
  <p:sldSz cx="6858000" cy="9144000" type="screen4x3"/>
  <p:notesSz cx="6954838" cy="9309100"/>
  <p:defaultTextStyle>
    <a:defPPr>
      <a:defRPr lang="es-ES_tradnl"/>
    </a:defPPr>
    <a:lvl1pPr algn="l" rtl="0" eaLnBrk="0" fontAlgn="base" hangingPunct="0">
      <a:spcBef>
        <a:spcPct val="0"/>
      </a:spcBef>
      <a:spcAft>
        <a:spcPct val="0"/>
      </a:spcAft>
      <a:defRPr sz="24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5662">
          <p15:clr>
            <a:srgbClr val="A4A3A4"/>
          </p15:clr>
        </p15:guide>
        <p15:guide id="2" orient="horz" pos="2912">
          <p15:clr>
            <a:srgbClr val="A4A3A4"/>
          </p15:clr>
        </p15:guide>
        <p15:guide id="3" orient="horz" pos="732">
          <p15:clr>
            <a:srgbClr val="A4A3A4"/>
          </p15:clr>
        </p15:guide>
        <p15:guide id="4" pos="913">
          <p15:clr>
            <a:srgbClr val="A4A3A4"/>
          </p15:clr>
        </p15:guide>
        <p15:guide id="5" pos="4256">
          <p15:clr>
            <a:srgbClr val="A4A3A4"/>
          </p15:clr>
        </p15:guide>
        <p15:guide id="6" orient="horz" pos="4159">
          <p15:clr>
            <a:srgbClr val="A4A3A4"/>
          </p15:clr>
        </p15:guide>
        <p15:guide id="7" pos="2934">
          <p15:clr>
            <a:srgbClr val="A4A3A4"/>
          </p15:clr>
        </p15:guide>
      </p15:sldGuideLst>
    </p:ext>
    <p:ext uri="{2D200454-40CA-4A62-9FC3-DE9A4176ACB9}">
      <p15:notesGuideLst xmlns:p15="http://schemas.microsoft.com/office/powerpoint/2012/main">
        <p15:guide id="1" orient="horz" pos="2932" userDrawn="1">
          <p15:clr>
            <a:srgbClr val="A4A3A4"/>
          </p15:clr>
        </p15:guide>
        <p15:guide id="2" pos="219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a:srgbClr val="FF3300"/>
    <a:srgbClr val="009900"/>
    <a:srgbClr val="996633"/>
    <a:srgbClr val="FF9900"/>
    <a:srgbClr val="990099"/>
    <a:srgbClr val="808080"/>
    <a:srgbClr val="DDDDD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32" autoAdjust="0"/>
    <p:restoredTop sz="94716" autoAdjust="0"/>
  </p:normalViewPr>
  <p:slideViewPr>
    <p:cSldViewPr snapToGrid="0" showGuides="1">
      <p:cViewPr>
        <p:scale>
          <a:sx n="96" d="100"/>
          <a:sy n="96" d="100"/>
        </p:scale>
        <p:origin x="2616" y="-648"/>
      </p:cViewPr>
      <p:guideLst>
        <p:guide orient="horz" pos="5662"/>
        <p:guide orient="horz" pos="2912"/>
        <p:guide orient="horz" pos="732"/>
        <p:guide pos="913"/>
        <p:guide pos="4256"/>
        <p:guide orient="horz" pos="4159"/>
        <p:guide pos="29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24" d="100"/>
          <a:sy n="24" d="100"/>
        </p:scale>
        <p:origin x="-1176" y="-90"/>
      </p:cViewPr>
      <p:guideLst>
        <p:guide orient="horz" pos="2932"/>
        <p:guide pos="2191"/>
      </p:guideLst>
    </p:cSldViewPr>
  </p:notesViewPr>
  <p:gridSpacing cx="1080136" cy="108013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13763" cy="4654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s-ES" dirty="0"/>
          </a:p>
        </p:txBody>
      </p:sp>
      <p:sp>
        <p:nvSpPr>
          <p:cNvPr id="25603" name="Rectangle 3"/>
          <p:cNvSpPr>
            <a:spLocks noGrp="1" noChangeArrowheads="1"/>
          </p:cNvSpPr>
          <p:nvPr>
            <p:ph type="dt" sz="quarter" idx="1"/>
          </p:nvPr>
        </p:nvSpPr>
        <p:spPr bwMode="auto">
          <a:xfrm>
            <a:off x="3941076" y="0"/>
            <a:ext cx="3013763" cy="4654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s-ES" dirty="0"/>
          </a:p>
        </p:txBody>
      </p:sp>
      <p:sp>
        <p:nvSpPr>
          <p:cNvPr id="25604" name="Rectangle 4"/>
          <p:cNvSpPr>
            <a:spLocks noGrp="1" noChangeArrowheads="1"/>
          </p:cNvSpPr>
          <p:nvPr>
            <p:ph type="ftr" sz="quarter" idx="2"/>
          </p:nvPr>
        </p:nvSpPr>
        <p:spPr bwMode="auto">
          <a:xfrm>
            <a:off x="0" y="8843646"/>
            <a:ext cx="3013763" cy="46545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s-ES" dirty="0"/>
          </a:p>
        </p:txBody>
      </p:sp>
      <p:sp>
        <p:nvSpPr>
          <p:cNvPr id="25605" name="Rectangle 5"/>
          <p:cNvSpPr>
            <a:spLocks noGrp="1" noChangeArrowheads="1"/>
          </p:cNvSpPr>
          <p:nvPr>
            <p:ph type="sldNum" sz="quarter" idx="3"/>
          </p:nvPr>
        </p:nvSpPr>
        <p:spPr bwMode="auto">
          <a:xfrm>
            <a:off x="3941076" y="8843646"/>
            <a:ext cx="3013763" cy="46545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057B46C5-58B3-40DE-BCA4-2F09741B5B9B}" type="slidenum">
              <a:rPr lang="es-ES"/>
              <a:pPr>
                <a:defRPr/>
              </a:pPr>
              <a:t>‹Nº›</a:t>
            </a:fld>
            <a:endParaRPr lang="es-ES" dirty="0"/>
          </a:p>
        </p:txBody>
      </p:sp>
    </p:spTree>
    <p:extLst>
      <p:ext uri="{BB962C8B-B14F-4D97-AF65-F5344CB8AC3E}">
        <p14:creationId xmlns:p14="http://schemas.microsoft.com/office/powerpoint/2010/main" val="443956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13763" cy="4654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s-ES_tradnl" dirty="0"/>
          </a:p>
        </p:txBody>
      </p:sp>
      <p:sp>
        <p:nvSpPr>
          <p:cNvPr id="22531" name="Rectangle 3"/>
          <p:cNvSpPr>
            <a:spLocks noGrp="1" noChangeArrowheads="1"/>
          </p:cNvSpPr>
          <p:nvPr>
            <p:ph type="dt" idx="1"/>
          </p:nvPr>
        </p:nvSpPr>
        <p:spPr bwMode="auto">
          <a:xfrm>
            <a:off x="3941076" y="0"/>
            <a:ext cx="3013763" cy="4654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s-ES_tradnl" dirty="0"/>
          </a:p>
        </p:txBody>
      </p:sp>
      <p:sp>
        <p:nvSpPr>
          <p:cNvPr id="35844" name="Rectangle 4"/>
          <p:cNvSpPr>
            <a:spLocks noGrp="1" noRot="1" noChangeAspect="1" noChangeArrowheads="1" noTextEdit="1"/>
          </p:cNvSpPr>
          <p:nvPr>
            <p:ph type="sldImg" idx="2"/>
          </p:nvPr>
        </p:nvSpPr>
        <p:spPr bwMode="auto">
          <a:xfrm>
            <a:off x="2168525" y="698500"/>
            <a:ext cx="2617788" cy="3490913"/>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27312" y="4421823"/>
            <a:ext cx="5100215" cy="41890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22534" name="Rectangle 6"/>
          <p:cNvSpPr>
            <a:spLocks noGrp="1" noChangeArrowheads="1"/>
          </p:cNvSpPr>
          <p:nvPr>
            <p:ph type="ftr" sz="quarter" idx="4"/>
          </p:nvPr>
        </p:nvSpPr>
        <p:spPr bwMode="auto">
          <a:xfrm>
            <a:off x="0" y="8843646"/>
            <a:ext cx="3013763" cy="46545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s-ES_tradnl" dirty="0"/>
          </a:p>
        </p:txBody>
      </p:sp>
      <p:sp>
        <p:nvSpPr>
          <p:cNvPr id="22535" name="Rectangle 7"/>
          <p:cNvSpPr>
            <a:spLocks noGrp="1" noChangeArrowheads="1"/>
          </p:cNvSpPr>
          <p:nvPr>
            <p:ph type="sldNum" sz="quarter" idx="5"/>
          </p:nvPr>
        </p:nvSpPr>
        <p:spPr bwMode="auto">
          <a:xfrm>
            <a:off x="3941076" y="8843646"/>
            <a:ext cx="3013763" cy="46545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FCD513F4-9803-4537-A014-D9F583DD9410}" type="slidenum">
              <a:rPr lang="es-ES_tradnl"/>
              <a:pPr>
                <a:defRPr/>
              </a:pPr>
              <a:t>‹Nº›</a:t>
            </a:fld>
            <a:endParaRPr lang="es-ES_tradnl" dirty="0"/>
          </a:p>
        </p:txBody>
      </p:sp>
    </p:spTree>
    <p:extLst>
      <p:ext uri="{BB962C8B-B14F-4D97-AF65-F5344CB8AC3E}">
        <p14:creationId xmlns:p14="http://schemas.microsoft.com/office/powerpoint/2010/main" val="32797324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D4B44983-488D-442D-8238-27F70872C01E}" type="slidenum">
              <a:rPr lang="es-ES_tradnl" smtClean="0">
                <a:solidFill>
                  <a:srgbClr val="000000"/>
                </a:solidFill>
              </a:rPr>
              <a:pPr/>
              <a:t>30</a:t>
            </a:fld>
            <a:endParaRPr lang="es-ES_tradnl" dirty="0" smtClean="0">
              <a:solidFill>
                <a:srgbClr val="000000"/>
              </a:solidFill>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s-ES" dirty="0" smtClean="0"/>
          </a:p>
        </p:txBody>
      </p:sp>
    </p:spTree>
    <p:extLst>
      <p:ext uri="{BB962C8B-B14F-4D97-AF65-F5344CB8AC3E}">
        <p14:creationId xmlns:p14="http://schemas.microsoft.com/office/powerpoint/2010/main" val="2829298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4380CF75-0E88-4C56-9B45-8EE1A5D251BB}" type="slidenum">
              <a:rPr lang="es-ES_tradnl"/>
              <a:pPr>
                <a:defRPr/>
              </a:pPr>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5AF26CB2-AE6F-4553-BE8C-F73585094718}" type="slidenum">
              <a:rPr lang="es-ES_tradnl"/>
              <a:pPr>
                <a:defRPr/>
              </a:pPr>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E82E9B67-468A-4E22-A158-942BD1BD31FE}" type="slidenum">
              <a:rPr lang="es-ES_tradnl"/>
              <a:pPr>
                <a:defRPr/>
              </a:pPr>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886E2E92-9011-429F-8B16-BB90FE93C9DC}" type="slidenum">
              <a:rPr lang="es-ES_tradnl"/>
              <a:pPr>
                <a:defRPr/>
              </a:pPr>
              <a:t>‹Nº›</a:t>
            </a:fld>
            <a:endParaRPr lang="es-ES_tradn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9" name="Rectangle 6"/>
          <p:cNvSpPr>
            <a:spLocks noGrp="1" noChangeArrowheads="1"/>
          </p:cNvSpPr>
          <p:nvPr>
            <p:ph type="sldNum" sz="quarter" idx="12"/>
          </p:nvPr>
        </p:nvSpPr>
        <p:spPr>
          <a:ln/>
        </p:spPr>
        <p:txBody>
          <a:bodyPr/>
          <a:lstStyle>
            <a:lvl1pPr>
              <a:defRPr/>
            </a:lvl1pPr>
          </a:lstStyle>
          <a:p>
            <a:pPr>
              <a:defRPr/>
            </a:pPr>
            <a:fld id="{BF4218E0-0B90-43F5-8C0F-829F49170330}" type="slidenum">
              <a:rPr lang="es-ES_tradnl"/>
              <a:pPr>
                <a:defRPr/>
              </a:pPr>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5" name="Rectangle 6"/>
          <p:cNvSpPr>
            <a:spLocks noGrp="1" noChangeArrowheads="1"/>
          </p:cNvSpPr>
          <p:nvPr>
            <p:ph type="sldNum" sz="quarter" idx="12"/>
          </p:nvPr>
        </p:nvSpPr>
        <p:spPr>
          <a:ln/>
        </p:spPr>
        <p:txBody>
          <a:bodyPr/>
          <a:lstStyle>
            <a:lvl1pPr>
              <a:defRPr/>
            </a:lvl1pPr>
          </a:lstStyle>
          <a:p>
            <a:pPr>
              <a:defRPr/>
            </a:pPr>
            <a:fld id="{58BD2B78-CC88-41CC-8140-C4892152422A}" type="slidenum">
              <a:rPr lang="es-ES_tradnl"/>
              <a:pPr>
                <a:defRPr/>
              </a:pPr>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4" name="Rectangle 6"/>
          <p:cNvSpPr>
            <a:spLocks noGrp="1" noChangeArrowheads="1"/>
          </p:cNvSpPr>
          <p:nvPr>
            <p:ph type="sldNum" sz="quarter" idx="12"/>
          </p:nvPr>
        </p:nvSpPr>
        <p:spPr>
          <a:ln/>
        </p:spPr>
        <p:txBody>
          <a:bodyPr/>
          <a:lstStyle>
            <a:lvl1pPr>
              <a:defRPr/>
            </a:lvl1pPr>
          </a:lstStyle>
          <a:p>
            <a:pPr>
              <a:defRPr/>
            </a:pPr>
            <a:fld id="{ABE78567-3D90-4195-8CC7-FDD27DFD6B08}" type="slidenum">
              <a:rPr lang="es-ES_tradnl"/>
              <a:pPr>
                <a:defRPr/>
              </a:pPr>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0F7DBDE2-477C-4C9E-96D3-716EDF36EAE1}" type="slidenum">
              <a:rPr lang="es-ES_tradnl"/>
              <a:pPr>
                <a:defRPr/>
              </a:pPr>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F104E701-677E-48F3-AE50-0CAC6372FED2}" type="slidenum">
              <a:rPr lang="es-ES_tradnl"/>
              <a:pPr>
                <a:defRPr/>
              </a:pPr>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DEF4B5F7-0B72-4FC1-A43D-2CBE5936D835}" type="slidenum">
              <a:rPr lang="es-ES_tradnl"/>
              <a:pPr>
                <a:defRPr/>
              </a:pPr>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E086A792-7133-498C-AECA-6898C4E11C05}" type="slidenum">
              <a:rPr lang="es-ES_tradnl"/>
              <a:pPr>
                <a:defRPr/>
              </a:pPr>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s-ES_tradnl" dirty="0"/>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s-ES_tradnl" dirty="0"/>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7C16622E-FB13-4E5A-9F4B-4B902EE533EA}" type="slidenum">
              <a:rPr lang="es-ES_tradnl"/>
              <a:pPr>
                <a:defRPr/>
              </a:pPr>
              <a:t>‹Nº›</a:t>
            </a:fld>
            <a:endParaRPr lang="es-ES_tradnl" dirty="0"/>
          </a:p>
        </p:txBody>
      </p:sp>
      <p:sp>
        <p:nvSpPr>
          <p:cNvPr id="1031" name="Rectangle 7"/>
          <p:cNvSpPr>
            <a:spLocks noChangeArrowheads="1"/>
          </p:cNvSpPr>
          <p:nvPr userDrawn="1"/>
        </p:nvSpPr>
        <p:spPr bwMode="auto">
          <a:xfrm>
            <a:off x="0" y="0"/>
            <a:ext cx="1447800" cy="9144000"/>
          </a:xfrm>
          <a:prstGeom prst="rect">
            <a:avLst/>
          </a:prstGeom>
          <a:solidFill>
            <a:srgbClr val="969696"/>
          </a:solidFill>
          <a:ln w="9525">
            <a:noFill/>
            <a:miter lim="800000"/>
            <a:headEnd/>
            <a:tailEnd/>
          </a:ln>
          <a:effectLst/>
        </p:spPr>
        <p:txBody>
          <a:bodyPr wrap="none" anchor="ctr"/>
          <a:lstStyle/>
          <a:p>
            <a:pPr>
              <a:defRPr/>
            </a:pPr>
            <a:endParaRPr lang="es-MX"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2"/>
          <p:cNvGrpSpPr>
            <a:grpSpLocks/>
          </p:cNvGrpSpPr>
          <p:nvPr/>
        </p:nvGrpSpPr>
        <p:grpSpPr bwMode="auto">
          <a:xfrm>
            <a:off x="1819275" y="4038600"/>
            <a:ext cx="4806951" cy="1198563"/>
            <a:chOff x="1222" y="2513"/>
            <a:chExt cx="3028" cy="755"/>
          </a:xfrm>
        </p:grpSpPr>
        <p:sp>
          <p:nvSpPr>
            <p:cNvPr id="2055" name="Text Box 3"/>
            <p:cNvSpPr txBox="1">
              <a:spLocks noChangeArrowheads="1"/>
            </p:cNvSpPr>
            <p:nvPr/>
          </p:nvSpPr>
          <p:spPr bwMode="auto">
            <a:xfrm>
              <a:off x="1222" y="2513"/>
              <a:ext cx="1516" cy="446"/>
            </a:xfrm>
            <a:prstGeom prst="rect">
              <a:avLst/>
            </a:prstGeom>
            <a:noFill/>
            <a:ln w="9525">
              <a:noFill/>
              <a:miter lim="800000"/>
              <a:headEnd/>
              <a:tailEnd/>
            </a:ln>
          </p:spPr>
          <p:txBody>
            <a:bodyPr wrap="none">
              <a:spAutoFit/>
            </a:bodyPr>
            <a:lstStyle/>
            <a:p>
              <a:pPr algn="ctr"/>
              <a:r>
                <a:rPr lang="es-ES_tradnl" sz="4000" dirty="0">
                  <a:latin typeface="Literata"/>
                </a:rPr>
                <a:t>MANUAL</a:t>
              </a:r>
              <a:endParaRPr lang="es-ES_tradnl" sz="3600" dirty="0">
                <a:latin typeface="Literata"/>
              </a:endParaRPr>
            </a:p>
          </p:txBody>
        </p:sp>
        <p:sp>
          <p:nvSpPr>
            <p:cNvPr id="2056" name="Text Box 4"/>
            <p:cNvSpPr txBox="1">
              <a:spLocks noChangeArrowheads="1"/>
            </p:cNvSpPr>
            <p:nvPr/>
          </p:nvSpPr>
          <p:spPr bwMode="auto">
            <a:xfrm>
              <a:off x="1621" y="2822"/>
              <a:ext cx="2629" cy="446"/>
            </a:xfrm>
            <a:prstGeom prst="rect">
              <a:avLst/>
            </a:prstGeom>
            <a:noFill/>
            <a:ln w="9525">
              <a:noFill/>
              <a:miter lim="800000"/>
              <a:headEnd/>
              <a:tailEnd/>
            </a:ln>
          </p:spPr>
          <p:txBody>
            <a:bodyPr wrap="none">
              <a:spAutoFit/>
            </a:bodyPr>
            <a:lstStyle/>
            <a:p>
              <a:pPr algn="ctr"/>
              <a:r>
                <a:rPr lang="es-ES_tradnl" sz="4000" dirty="0">
                  <a:latin typeface="Literata"/>
                </a:rPr>
                <a:t>de Organización</a:t>
              </a:r>
            </a:p>
          </p:txBody>
        </p:sp>
      </p:grpSp>
      <p:sp>
        <p:nvSpPr>
          <p:cNvPr id="2051" name="Text Box 5"/>
          <p:cNvSpPr txBox="1">
            <a:spLocks noChangeArrowheads="1"/>
          </p:cNvSpPr>
          <p:nvPr/>
        </p:nvSpPr>
        <p:spPr bwMode="auto">
          <a:xfrm>
            <a:off x="2792472" y="7848600"/>
            <a:ext cx="2747868" cy="246221"/>
          </a:xfrm>
          <a:prstGeom prst="rect">
            <a:avLst/>
          </a:prstGeom>
          <a:noFill/>
          <a:ln w="9525">
            <a:noFill/>
            <a:miter lim="800000"/>
            <a:headEnd/>
            <a:tailEnd/>
          </a:ln>
        </p:spPr>
        <p:txBody>
          <a:bodyPr wrap="none">
            <a:spAutoFit/>
          </a:bodyPr>
          <a:lstStyle/>
          <a:p>
            <a:pPr algn="ctr"/>
            <a:r>
              <a:rPr lang="es-ES_tradnl" sz="1000" dirty="0">
                <a:latin typeface="Arial" charset="0"/>
              </a:rPr>
              <a:t>SAN LUIS POTOSÍ, S.L.P</a:t>
            </a:r>
            <a:r>
              <a:rPr lang="es-ES_tradnl" sz="1000" dirty="0" smtClean="0">
                <a:latin typeface="Arial" charset="0"/>
              </a:rPr>
              <a:t>., OCTUBRE 2022</a:t>
            </a:r>
            <a:endParaRPr lang="es-ES_tradnl" sz="1000" dirty="0">
              <a:latin typeface="Arial" charset="0"/>
            </a:endParaRPr>
          </a:p>
        </p:txBody>
      </p:sp>
      <p:sp>
        <p:nvSpPr>
          <p:cNvPr id="2053" name="Text Box 10"/>
          <p:cNvSpPr txBox="1">
            <a:spLocks noChangeArrowheads="1"/>
          </p:cNvSpPr>
          <p:nvPr/>
        </p:nvSpPr>
        <p:spPr bwMode="auto">
          <a:xfrm>
            <a:off x="3259138" y="6469063"/>
            <a:ext cx="1841500" cy="461962"/>
          </a:xfrm>
          <a:prstGeom prst="rect">
            <a:avLst/>
          </a:prstGeom>
          <a:noFill/>
          <a:ln w="9525">
            <a:noFill/>
            <a:miter lim="800000"/>
            <a:headEnd/>
            <a:tailEnd/>
          </a:ln>
        </p:spPr>
        <p:txBody>
          <a:bodyPr wrap="none">
            <a:spAutoFit/>
          </a:bodyPr>
          <a:lstStyle/>
          <a:p>
            <a:pPr algn="ctr"/>
            <a:r>
              <a:rPr lang="es-ES_tradnl" sz="1200" dirty="0">
                <a:latin typeface="Arial" charset="0"/>
              </a:rPr>
              <a:t>APLICADO A:</a:t>
            </a:r>
          </a:p>
          <a:p>
            <a:pPr algn="ctr"/>
            <a:r>
              <a:rPr lang="es-ES_tradnl" sz="1200" dirty="0">
                <a:latin typeface="Arial" charset="0"/>
              </a:rPr>
              <a:t>DIRECCIÓN GENERAL</a:t>
            </a:r>
          </a:p>
        </p:txBody>
      </p:sp>
      <p:sp>
        <p:nvSpPr>
          <p:cNvPr id="12" name="11 CuadroTexto"/>
          <p:cNvSpPr txBox="1"/>
          <p:nvPr/>
        </p:nvSpPr>
        <p:spPr>
          <a:xfrm>
            <a:off x="1570007" y="2285993"/>
            <a:ext cx="5098211" cy="584775"/>
          </a:xfrm>
          <a:prstGeom prst="rect">
            <a:avLst/>
          </a:prstGeom>
          <a:noFill/>
        </p:spPr>
        <p:txBody>
          <a:bodyPr wrap="square" rtlCol="0">
            <a:spAutoFit/>
          </a:bodyPr>
          <a:lstStyle/>
          <a:p>
            <a:pPr algn="ctr"/>
            <a:r>
              <a:rPr lang="es-MX" sz="1600" dirty="0">
                <a:latin typeface="Arial" pitchFamily="34" charset="0"/>
                <a:cs typeface="Arial" pitchFamily="34" charset="0"/>
              </a:rPr>
              <a:t>HOSPITAL CENTRAL</a:t>
            </a:r>
          </a:p>
          <a:p>
            <a:pPr algn="ctr"/>
            <a:r>
              <a:rPr lang="es-MX" sz="1600" dirty="0" smtClean="0">
                <a:latin typeface="Arial" pitchFamily="34" charset="0"/>
                <a:cs typeface="Arial" pitchFamily="34" charset="0"/>
              </a:rPr>
              <a:t>DR</a:t>
            </a:r>
            <a:r>
              <a:rPr lang="es-MX" sz="1600" dirty="0">
                <a:latin typeface="Arial" pitchFamily="34" charset="0"/>
                <a:cs typeface="Arial" pitchFamily="34" charset="0"/>
              </a:rPr>
              <a:t>. IGNACIO MORONES </a:t>
            </a:r>
            <a:r>
              <a:rPr lang="es-MX" sz="1600" dirty="0" smtClean="0">
                <a:latin typeface="Arial" pitchFamily="34" charset="0"/>
                <a:cs typeface="Arial" pitchFamily="34" charset="0"/>
              </a:rPr>
              <a:t>PRIETO</a:t>
            </a:r>
            <a:endParaRPr lang="es-MX" sz="1600" dirty="0">
              <a:latin typeface="Arial" pitchFamily="34" charset="0"/>
              <a:cs typeface="Arial" pitchFamily="34" charset="0"/>
            </a:endParaRPr>
          </a:p>
        </p:txBody>
      </p:sp>
      <p:pic>
        <p:nvPicPr>
          <p:cNvPr id="11" name="Imagen 10"/>
          <p:cNvPicPr>
            <a:picLocks noChangeAspect="1"/>
          </p:cNvPicPr>
          <p:nvPr/>
        </p:nvPicPr>
        <p:blipFill rotWithShape="1">
          <a:blip r:embed="rId2"/>
          <a:srcRect l="10007" t="15408" r="9670" b="16023"/>
          <a:stretch/>
        </p:blipFill>
        <p:spPr>
          <a:xfrm>
            <a:off x="1643793" y="372746"/>
            <a:ext cx="4949952" cy="1487424"/>
          </a:xfrm>
          <a:prstGeom prst="rect">
            <a:avLst/>
          </a:prstGeom>
        </p:spPr>
      </p:pic>
      <p:pic>
        <p:nvPicPr>
          <p:cNvPr id="2" name="Imagen 1"/>
          <p:cNvPicPr>
            <a:picLocks noChangeAspect="1"/>
          </p:cNvPicPr>
          <p:nvPr/>
        </p:nvPicPr>
        <p:blipFill>
          <a:blip r:embed="rId3"/>
          <a:stretch>
            <a:fillRect/>
          </a:stretch>
        </p:blipFill>
        <p:spPr>
          <a:xfrm>
            <a:off x="0" y="0"/>
            <a:ext cx="1453243" cy="914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3074" name="object 9"/>
          <p:cNvSpPr>
            <a:spLocks/>
          </p:cNvSpPr>
          <p:nvPr/>
        </p:nvSpPr>
        <p:spPr bwMode="auto">
          <a:xfrm>
            <a:off x="0" y="511175"/>
            <a:ext cx="6875463" cy="0"/>
          </a:xfrm>
          <a:custGeom>
            <a:avLst/>
            <a:gdLst>
              <a:gd name="T0" fmla="*/ 0 w 6858000"/>
              <a:gd name="T1" fmla="*/ 5353948 w 6858000"/>
              <a:gd name="T2" fmla="*/ 0 60000 65536"/>
              <a:gd name="T3" fmla="*/ 0 60000 65536"/>
              <a:gd name="T4" fmla="*/ 0 w 6858000"/>
              <a:gd name="T5" fmla="*/ 6858000 w 6858000"/>
            </a:gdLst>
            <a:ahLst/>
            <a:cxnLst>
              <a:cxn ang="T2">
                <a:pos x="T0" y="0"/>
              </a:cxn>
              <a:cxn ang="T3">
                <a:pos x="T1" y="0"/>
              </a:cxn>
            </a:cxnLst>
            <a:rect l="T4" t="0" r="T5" b="0"/>
            <a:pathLst>
              <a:path w="6858000">
                <a:moveTo>
                  <a:pt x="0" y="0"/>
                </a:moveTo>
                <a:lnTo>
                  <a:pt x="6858000" y="0"/>
                </a:lnTo>
              </a:path>
            </a:pathLst>
          </a:custGeom>
          <a:noFill/>
          <a:ln w="40894">
            <a:solidFill>
              <a:srgbClr val="000000"/>
            </a:solidFill>
            <a:round/>
            <a:headEnd/>
            <a:tailEnd/>
          </a:ln>
        </p:spPr>
        <p:txBody>
          <a:bodyPr lIns="0" tIns="0" rIns="0" bIns="0"/>
          <a:lstStyle/>
          <a:p>
            <a:endParaRPr lang="es-MX"/>
          </a:p>
        </p:txBody>
      </p:sp>
      <p:sp>
        <p:nvSpPr>
          <p:cNvPr id="6" name="object 6"/>
          <p:cNvSpPr txBox="1"/>
          <p:nvPr/>
        </p:nvSpPr>
        <p:spPr>
          <a:xfrm>
            <a:off x="360362" y="188913"/>
            <a:ext cx="1860323" cy="255587"/>
          </a:xfrm>
          <a:prstGeom prst="rect">
            <a:avLst/>
          </a:prstGeom>
        </p:spPr>
        <p:txBody>
          <a:bodyPr lIns="0" tIns="0" rIns="0" bIns="0"/>
          <a:lstStyle/>
          <a:p>
            <a:pPr marL="11397">
              <a:lnSpc>
                <a:spcPts val="1920"/>
              </a:lnSpc>
              <a:spcBef>
                <a:spcPts val="96"/>
              </a:spcBef>
              <a:defRPr/>
            </a:pPr>
            <a:r>
              <a:rPr sz="2000" i="1" dirty="0">
                <a:latin typeface="Arial"/>
                <a:cs typeface="Arial"/>
              </a:rPr>
              <a:t>C</a:t>
            </a:r>
            <a:r>
              <a:rPr sz="2000" i="1" spc="8" dirty="0">
                <a:latin typeface="Arial"/>
                <a:cs typeface="Arial"/>
              </a:rPr>
              <a:t>O</a:t>
            </a:r>
            <a:r>
              <a:rPr sz="2000" i="1" dirty="0">
                <a:latin typeface="Arial"/>
                <a:cs typeface="Arial"/>
              </a:rPr>
              <a:t>N</a:t>
            </a:r>
            <a:r>
              <a:rPr sz="2000" i="1" spc="4" dirty="0">
                <a:latin typeface="Arial"/>
                <a:cs typeface="Arial"/>
              </a:rPr>
              <a:t>T</a:t>
            </a:r>
            <a:r>
              <a:rPr sz="2000" i="1" spc="-8" dirty="0">
                <a:latin typeface="Arial"/>
                <a:cs typeface="Arial"/>
              </a:rPr>
              <a:t>E</a:t>
            </a:r>
            <a:r>
              <a:rPr sz="2000" i="1" dirty="0">
                <a:latin typeface="Arial"/>
                <a:cs typeface="Arial"/>
              </a:rPr>
              <a:t>NIDO</a:t>
            </a:r>
            <a:endParaRPr sz="2000" dirty="0">
              <a:latin typeface="Arial"/>
              <a:cs typeface="Arial"/>
            </a:endParaRPr>
          </a:p>
        </p:txBody>
      </p:sp>
      <p:sp>
        <p:nvSpPr>
          <p:cNvPr id="3076" name="object 4"/>
          <p:cNvSpPr txBox="1">
            <a:spLocks noChangeArrowheads="1"/>
          </p:cNvSpPr>
          <p:nvPr/>
        </p:nvSpPr>
        <p:spPr bwMode="auto">
          <a:xfrm>
            <a:off x="1677988" y="415925"/>
            <a:ext cx="4776787" cy="474663"/>
          </a:xfrm>
          <a:prstGeom prst="rect">
            <a:avLst/>
          </a:prstGeom>
          <a:noFill/>
          <a:ln w="9525">
            <a:noFill/>
            <a:miter lim="800000"/>
            <a:headEnd/>
            <a:tailEnd/>
          </a:ln>
        </p:spPr>
        <p:txBody>
          <a:bodyPr lIns="0" tIns="0" rIns="0" bIns="0"/>
          <a:lstStyle/>
          <a:p>
            <a:pPr marL="22225">
              <a:lnSpc>
                <a:spcPts val="900"/>
              </a:lnSpc>
            </a:pPr>
            <a:endParaRPr lang="es-MX" altLang="es-MX" sz="900"/>
          </a:p>
        </p:txBody>
      </p:sp>
      <p:sp>
        <p:nvSpPr>
          <p:cNvPr id="3077" name="object 3"/>
          <p:cNvSpPr txBox="1">
            <a:spLocks noChangeArrowheads="1"/>
          </p:cNvSpPr>
          <p:nvPr/>
        </p:nvSpPr>
        <p:spPr bwMode="auto">
          <a:xfrm>
            <a:off x="268288" y="984250"/>
            <a:ext cx="1274762" cy="7837488"/>
          </a:xfrm>
          <a:prstGeom prst="rect">
            <a:avLst/>
          </a:prstGeom>
          <a:noFill/>
          <a:ln w="9525">
            <a:noFill/>
            <a:miter lim="800000"/>
            <a:headEnd/>
            <a:tailEnd/>
          </a:ln>
        </p:spPr>
        <p:txBody>
          <a:bodyPr lIns="0" tIns="0" rIns="0" bIns="0"/>
          <a:lstStyle/>
          <a:p>
            <a:pPr marL="22225">
              <a:lnSpc>
                <a:spcPts val="900"/>
              </a:lnSpc>
            </a:pPr>
            <a:endParaRPr lang="es-MX" altLang="es-MX" sz="900"/>
          </a:p>
        </p:txBody>
      </p:sp>
      <p:sp>
        <p:nvSpPr>
          <p:cNvPr id="3078" name="Text Box 7"/>
          <p:cNvSpPr txBox="1">
            <a:spLocks noChangeArrowheads="1"/>
          </p:cNvSpPr>
          <p:nvPr/>
        </p:nvSpPr>
        <p:spPr bwMode="auto">
          <a:xfrm>
            <a:off x="1562100" y="984250"/>
            <a:ext cx="5191125" cy="7294563"/>
          </a:xfrm>
          <a:prstGeom prst="rect">
            <a:avLst/>
          </a:prstGeom>
          <a:noFill/>
          <a:ln w="9525">
            <a:noFill/>
            <a:miter lim="800000"/>
            <a:headEnd/>
            <a:tailEnd/>
          </a:ln>
        </p:spPr>
        <p:txBody>
          <a:bodyPr>
            <a:spAutoFit/>
          </a:bodyPr>
          <a:lstStyle/>
          <a:p>
            <a:pPr marL="180975" indent="-180975" algn="r"/>
            <a:r>
              <a:rPr lang="es-ES_tradnl" sz="1200" dirty="0">
                <a:latin typeface="Arial" pitchFamily="34" charset="0"/>
              </a:rPr>
              <a:t>Sección</a:t>
            </a:r>
          </a:p>
          <a:p>
            <a:pPr marL="180975" indent="-180975">
              <a:buFontTx/>
              <a:buChar char="•"/>
            </a:pPr>
            <a:r>
              <a:rPr lang="es-ES_tradnl" sz="1200" dirty="0">
                <a:latin typeface="Arial" pitchFamily="34" charset="0"/>
              </a:rPr>
              <a:t>Introducción			 	1</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Directorio					2</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Legislación o Base legal			3</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Misión					4</a:t>
            </a:r>
          </a:p>
          <a:p>
            <a:pPr marL="180975" indent="-180975"/>
            <a:endParaRPr lang="es-ES_tradnl" sz="1200" dirty="0">
              <a:latin typeface="Arial" pitchFamily="34" charset="0"/>
            </a:endParaRPr>
          </a:p>
          <a:p>
            <a:pPr marL="180975" indent="-180975">
              <a:buFontTx/>
              <a:buChar char="•"/>
            </a:pPr>
            <a:endParaRPr lang="es-ES_tradnl" sz="1200" dirty="0">
              <a:latin typeface="Arial" pitchFamily="34" charset="0"/>
            </a:endParaRPr>
          </a:p>
          <a:p>
            <a:pPr marL="180975" indent="-180975">
              <a:buFontTx/>
              <a:buChar char="•"/>
            </a:pPr>
            <a:endParaRPr lang="es-ES_tradnl" sz="1200" dirty="0">
              <a:latin typeface="Arial" pitchFamily="34" charset="0"/>
            </a:endParaRPr>
          </a:p>
          <a:p>
            <a:pPr marL="180975" indent="-180975">
              <a:buFontTx/>
              <a:buChar char="•"/>
            </a:pPr>
            <a:r>
              <a:rPr lang="es-ES_tradnl" sz="1200" dirty="0">
                <a:latin typeface="Arial" pitchFamily="34" charset="0"/>
              </a:rPr>
              <a:t>Código de Conducta				5</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Estructura Orgánica				6</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Organigrama				7</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Descripción de Funciones			8	             </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Autorización			                     9</a:t>
            </a:r>
          </a:p>
          <a:p>
            <a:pPr marL="180975" indent="-180975">
              <a:buFontTx/>
              <a:buChar char="•"/>
            </a:pPr>
            <a:endParaRPr lang="es-ES_tradnl" sz="1200" dirty="0">
              <a:latin typeface="Arial" pitchFamily="34" charset="0"/>
            </a:endParaRPr>
          </a:p>
          <a:p>
            <a:pPr marL="180975" indent="-180975">
              <a:buFontTx/>
              <a:buChar char="•"/>
            </a:pPr>
            <a:endParaRPr lang="es-ES_tradnl" sz="1200" dirty="0">
              <a:latin typeface="Arial" pitchFamily="34" charset="0"/>
            </a:endParaRPr>
          </a:p>
          <a:p>
            <a:pPr marL="180975" indent="-180975">
              <a:buFontTx/>
              <a:buChar char="•"/>
            </a:pPr>
            <a:endParaRPr lang="es-ES_tradnl" sz="1200" dirty="0">
              <a:latin typeface="Arial" pitchFamily="34" charset="0"/>
            </a:endParaRPr>
          </a:p>
          <a:p>
            <a:pPr marL="180975" indent="-180975">
              <a:buFontTx/>
              <a:buChar char="•"/>
            </a:pPr>
            <a:r>
              <a:rPr lang="es-ES_tradnl" sz="1200" dirty="0">
                <a:latin typeface="Arial" pitchFamily="34" charset="0"/>
              </a:rPr>
              <a:t>Control de Actualizaciones			10</a:t>
            </a:r>
          </a:p>
          <a:p>
            <a:pPr marL="180975" indent="-180975"/>
            <a:endParaRPr lang="es-ES_tradnl" sz="1200" dirty="0">
              <a:latin typeface="Arial" pitchFamily="34" charset="0"/>
            </a:endParaRPr>
          </a:p>
        </p:txBody>
      </p:sp>
    </p:spTree>
    <p:extLst>
      <p:ext uri="{BB962C8B-B14F-4D97-AF65-F5344CB8AC3E}">
        <p14:creationId xmlns:p14="http://schemas.microsoft.com/office/powerpoint/2010/main" val="877475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4100" name="Text Box 43"/>
          <p:cNvSpPr txBox="1">
            <a:spLocks noChangeArrowheads="1"/>
          </p:cNvSpPr>
          <p:nvPr/>
        </p:nvSpPr>
        <p:spPr bwMode="auto">
          <a:xfrm>
            <a:off x="1565274" y="1369283"/>
            <a:ext cx="5191125" cy="7072705"/>
          </a:xfrm>
          <a:prstGeom prst="rect">
            <a:avLst/>
          </a:prstGeom>
          <a:noFill/>
          <a:ln w="9525">
            <a:noFill/>
            <a:miter lim="800000"/>
            <a:headEnd/>
            <a:tailEnd/>
          </a:ln>
        </p:spPr>
        <p:txBody>
          <a:bodyPr wrap="square">
            <a:spAutoFit/>
          </a:bodyPr>
          <a:lstStyle/>
          <a:p>
            <a:pPr algn="just">
              <a:lnSpc>
                <a:spcPct val="140000"/>
              </a:lnSpc>
            </a:pPr>
            <a:r>
              <a:rPr lang="es-ES_tradnl" sz="1200" b="0" dirty="0">
                <a:latin typeface="Literata"/>
              </a:rPr>
              <a:t>El presente manual se </a:t>
            </a:r>
            <a:r>
              <a:rPr lang="es-ES_tradnl" sz="1200" b="0" dirty="0" smtClean="0">
                <a:latin typeface="Literata"/>
              </a:rPr>
              <a:t>elaboró </a:t>
            </a:r>
            <a:r>
              <a:rPr lang="es-ES_tradnl" sz="1200" b="0" dirty="0">
                <a:latin typeface="Literata"/>
              </a:rPr>
              <a:t>con el objeto de que los servidores públicos del Gobierno del Estado cuenten con una fuente de información que les permita conocer la organización de la </a:t>
            </a:r>
            <a:r>
              <a:rPr lang="es-ES_tradnl" sz="1200" i="1" dirty="0">
                <a:latin typeface="Literata"/>
              </a:rPr>
              <a:t>Dirección General </a:t>
            </a:r>
            <a:r>
              <a:rPr lang="es-ES_tradnl" sz="1200" i="1" dirty="0" smtClean="0">
                <a:latin typeface="Literata"/>
              </a:rPr>
              <a:t>del </a:t>
            </a:r>
            <a:r>
              <a:rPr lang="es-ES_tradnl" sz="1200" i="1" dirty="0">
                <a:latin typeface="Literata"/>
              </a:rPr>
              <a:t>Hospital Central </a:t>
            </a:r>
            <a:r>
              <a:rPr lang="es-ES_tradnl" sz="1200" i="1" dirty="0" smtClean="0">
                <a:latin typeface="Literata"/>
              </a:rPr>
              <a:t> </a:t>
            </a:r>
            <a:r>
              <a:rPr lang="es-ES_tradnl" sz="1200" i="1" dirty="0">
                <a:latin typeface="Literata"/>
              </a:rPr>
              <a:t>Ignacio Morones Prieto</a:t>
            </a:r>
            <a:r>
              <a:rPr lang="es-ES_tradnl" sz="1200" b="0" dirty="0">
                <a:latin typeface="Literata"/>
              </a:rPr>
              <a:t>, así como las funciones a su cargo.</a:t>
            </a:r>
          </a:p>
          <a:p>
            <a:pPr algn="just">
              <a:lnSpc>
                <a:spcPct val="140000"/>
              </a:lnSpc>
            </a:pPr>
            <a:endParaRPr lang="es-ES_tradnl" sz="1200" b="0" dirty="0">
              <a:latin typeface="Literata"/>
            </a:endParaRPr>
          </a:p>
          <a:p>
            <a:pPr algn="just">
              <a:lnSpc>
                <a:spcPct val="140000"/>
              </a:lnSpc>
            </a:pPr>
            <a:r>
              <a:rPr lang="es-ES_tradnl" sz="1200" b="0" dirty="0">
                <a:latin typeface="Literata"/>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40000"/>
              </a:lnSpc>
            </a:pPr>
            <a:endParaRPr lang="es-ES_tradnl" sz="1200" b="0" dirty="0">
              <a:latin typeface="Literata"/>
            </a:endParaRPr>
          </a:p>
          <a:p>
            <a:pPr algn="just">
              <a:lnSpc>
                <a:spcPct val="140000"/>
              </a:lnSpc>
            </a:pPr>
            <a:r>
              <a:rPr lang="es-ES_tradnl" sz="1200" b="0" dirty="0">
                <a:latin typeface="Literata"/>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a:lnSpc>
                <a:spcPct val="140000"/>
              </a:lnSpc>
            </a:pPr>
            <a:endParaRPr lang="es-ES_tradnl" sz="1200" b="0" dirty="0">
              <a:latin typeface="Literata"/>
            </a:endParaRPr>
          </a:p>
          <a:p>
            <a:pPr algn="just">
              <a:lnSpc>
                <a:spcPct val="140000"/>
              </a:lnSpc>
            </a:pPr>
            <a:r>
              <a:rPr lang="es-ES_tradnl" sz="1200" b="0" dirty="0">
                <a:latin typeface="Literata"/>
              </a:rPr>
              <a:t>La aplicación del presente manual es únicamente para el personal que integra la </a:t>
            </a:r>
            <a:r>
              <a:rPr lang="es-ES_tradnl" sz="1200" i="1" dirty="0">
                <a:latin typeface="Literata"/>
              </a:rPr>
              <a:t>Dirección General</a:t>
            </a:r>
            <a:r>
              <a:rPr lang="es-ES_tradnl" sz="1200" b="0" dirty="0">
                <a:latin typeface="Literata"/>
              </a:rPr>
              <a:t> será la misma la responsable de actualizar o modificar su contenido.  </a:t>
            </a:r>
          </a:p>
          <a:p>
            <a:pPr algn="just">
              <a:lnSpc>
                <a:spcPct val="140000"/>
              </a:lnSpc>
            </a:pPr>
            <a:endParaRPr lang="es-ES_tradnl" sz="1200" b="0" dirty="0">
              <a:latin typeface="Literata"/>
            </a:endParaRPr>
          </a:p>
          <a:p>
            <a:pPr algn="just">
              <a:lnSpc>
                <a:spcPct val="140000"/>
              </a:lnSpc>
            </a:pPr>
            <a:r>
              <a:rPr lang="es-ES_tradnl" sz="1200" b="0" dirty="0">
                <a:latin typeface="Literata"/>
              </a:rPr>
              <a:t>Desde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
        <p:nvSpPr>
          <p:cNvPr id="6" name="Text Box 3"/>
          <p:cNvSpPr txBox="1">
            <a:spLocks noChangeArrowheads="1"/>
          </p:cNvSpPr>
          <p:nvPr/>
        </p:nvSpPr>
        <p:spPr bwMode="auto">
          <a:xfrm>
            <a:off x="-3175" y="47625"/>
            <a:ext cx="2182008" cy="400110"/>
          </a:xfrm>
          <a:prstGeom prst="rect">
            <a:avLst/>
          </a:prstGeom>
          <a:noFill/>
          <a:ln w="9525">
            <a:noFill/>
            <a:miter lim="800000"/>
            <a:headEnd/>
            <a:tailEnd/>
          </a:ln>
        </p:spPr>
        <p:txBody>
          <a:bodyPr wrap="none">
            <a:spAutoFit/>
          </a:bodyPr>
          <a:lstStyle/>
          <a:p>
            <a:r>
              <a:rPr lang="es-ES_tradnl" sz="2000" b="1" i="1" dirty="0" smtClean="0">
                <a:latin typeface="Arial" charset="0"/>
              </a:rPr>
              <a:t>INTRODUCCIÓN</a:t>
            </a:r>
            <a:endParaRPr lang="es-ES_tradnl" sz="2000" b="1" i="1" dirty="0">
              <a:latin typeface="Arial" charset="0"/>
            </a:endParaRPr>
          </a:p>
        </p:txBody>
      </p:sp>
      <p:sp>
        <p:nvSpPr>
          <p:cNvPr id="7"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2015332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0"/>
            <a:ext cx="1453243" cy="9144000"/>
          </a:xfrm>
          <a:prstGeom prst="rect">
            <a:avLst/>
          </a:prstGeom>
        </p:spPr>
      </p:pic>
      <p:sp>
        <p:nvSpPr>
          <p:cNvPr id="5122" name="Text Box 3"/>
          <p:cNvSpPr txBox="1">
            <a:spLocks noChangeArrowheads="1"/>
          </p:cNvSpPr>
          <p:nvPr/>
        </p:nvSpPr>
        <p:spPr bwMode="auto">
          <a:xfrm>
            <a:off x="88900" y="12700"/>
            <a:ext cx="2478088" cy="396875"/>
          </a:xfrm>
          <a:prstGeom prst="rect">
            <a:avLst/>
          </a:prstGeom>
          <a:noFill/>
          <a:ln w="9525">
            <a:noFill/>
            <a:miter lim="800000"/>
            <a:headEnd/>
            <a:tailEnd/>
          </a:ln>
        </p:spPr>
        <p:txBody>
          <a:bodyPr wrap="none">
            <a:spAutoFit/>
          </a:bodyPr>
          <a:lstStyle/>
          <a:p>
            <a:r>
              <a:rPr lang="es-ES_tradnl" sz="2000" i="1" dirty="0">
                <a:latin typeface="Arial" charset="0"/>
              </a:rPr>
              <a:t>D I R E C T O R I O </a:t>
            </a:r>
          </a:p>
        </p:txBody>
      </p:sp>
      <p:sp>
        <p:nvSpPr>
          <p:cNvPr id="5123" name="Line 4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124" name="Text Box 44"/>
          <p:cNvSpPr txBox="1">
            <a:spLocks noChangeArrowheads="1"/>
          </p:cNvSpPr>
          <p:nvPr/>
        </p:nvSpPr>
        <p:spPr bwMode="auto">
          <a:xfrm>
            <a:off x="1494632" y="1025525"/>
            <a:ext cx="5191125" cy="2492990"/>
          </a:xfrm>
          <a:prstGeom prst="rect">
            <a:avLst/>
          </a:prstGeom>
          <a:noFill/>
          <a:ln w="9525">
            <a:noFill/>
            <a:miter lim="800000"/>
            <a:headEnd/>
            <a:tailEnd/>
          </a:ln>
        </p:spPr>
        <p:txBody>
          <a:bodyPr>
            <a:spAutoFit/>
          </a:bodyPr>
          <a:lstStyle/>
          <a:p>
            <a:pPr algn="just"/>
            <a:r>
              <a:rPr lang="es-ES" sz="1200" dirty="0">
                <a:latin typeface="Arial" charset="0"/>
                <a:cs typeface="Arial" charset="0"/>
              </a:rPr>
              <a:t>DIRECCIÓN GENERAL</a:t>
            </a:r>
            <a:r>
              <a:rPr lang="es-MX" sz="1200" dirty="0">
                <a:latin typeface="Arial" charset="0"/>
                <a:cs typeface="Arial" charset="0"/>
              </a:rPr>
              <a:t> DE LOS SERVICIOS DE SALUD EN EL ESTADO</a:t>
            </a:r>
          </a:p>
          <a:p>
            <a:r>
              <a:rPr lang="es-ES" sz="1200" b="0" dirty="0">
                <a:latin typeface="Arial" charset="0"/>
                <a:cs typeface="Arial" charset="0"/>
              </a:rPr>
              <a:t> </a:t>
            </a:r>
          </a:p>
          <a:p>
            <a:endParaRPr lang="es-ES" sz="1200" b="0" dirty="0">
              <a:latin typeface="Arial" charset="0"/>
              <a:cs typeface="Times New Roman" pitchFamily="18" charset="0"/>
            </a:endParaRPr>
          </a:p>
          <a:p>
            <a:r>
              <a:rPr lang="es-ES" sz="1200" dirty="0" smtClean="0">
                <a:latin typeface="Arial" charset="0"/>
                <a:cs typeface="Arial" charset="0"/>
              </a:rPr>
              <a:t>DIRECCIÓN GENERAL</a:t>
            </a:r>
            <a:endParaRPr lang="es-ES" sz="1200" dirty="0">
              <a:latin typeface="Arial" charset="0"/>
              <a:cs typeface="Times New Roman" pitchFamily="18" charset="0"/>
            </a:endParaRPr>
          </a:p>
          <a:p>
            <a:r>
              <a:rPr lang="es-ES" sz="1200" b="0" dirty="0" smtClean="0">
                <a:latin typeface="Arial" charset="0"/>
                <a:cs typeface="Arial" charset="0"/>
              </a:rPr>
              <a:t>Jorge Aguilar García</a:t>
            </a:r>
            <a:endParaRPr lang="es-ES" sz="1200" b="0" dirty="0">
              <a:latin typeface="Arial" charset="0"/>
              <a:cs typeface="Times New Roman" pitchFamily="18" charset="0"/>
            </a:endParaRPr>
          </a:p>
          <a:p>
            <a:endParaRPr lang="es-MX" sz="1200" b="0" dirty="0" smtClean="0">
              <a:latin typeface="Arial" charset="0"/>
              <a:cs typeface="Arial" charset="0"/>
            </a:endParaRPr>
          </a:p>
          <a:p>
            <a:endParaRPr lang="es-MX" sz="1200" b="0" dirty="0">
              <a:latin typeface="Arial" charset="0"/>
              <a:cs typeface="Arial" charset="0"/>
            </a:endParaRPr>
          </a:p>
          <a:p>
            <a:r>
              <a:rPr lang="es-MX" sz="1200" dirty="0" smtClean="0">
                <a:latin typeface="Arial" charset="0"/>
                <a:cs typeface="Arial" charset="0"/>
              </a:rPr>
              <a:t>SUBDIRECCIÓN </a:t>
            </a:r>
            <a:r>
              <a:rPr lang="es-MX" sz="1200" dirty="0">
                <a:latin typeface="Arial" charset="0"/>
                <a:cs typeface="Arial" charset="0"/>
              </a:rPr>
              <a:t>JURÍDICA</a:t>
            </a:r>
          </a:p>
          <a:p>
            <a:r>
              <a:rPr lang="es-MX" sz="1200" b="0" dirty="0">
                <a:latin typeface="Arial" charset="0"/>
                <a:cs typeface="Arial" charset="0"/>
              </a:rPr>
              <a:t>Raúl Arredondo Quintero</a:t>
            </a:r>
          </a:p>
          <a:p>
            <a:endParaRPr lang="es-MX" sz="1200" dirty="0">
              <a:latin typeface="Arial" charset="0"/>
              <a:cs typeface="Arial" charset="0"/>
            </a:endParaRPr>
          </a:p>
          <a:p>
            <a:endParaRPr lang="es-ES" sz="1200" dirty="0" smtClean="0">
              <a:latin typeface="Arial" charset="0"/>
              <a:cs typeface="Arial" charset="0"/>
            </a:endParaRPr>
          </a:p>
          <a:p>
            <a:endParaRPr lang="es-ES" sz="12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6148" name="Text Box 42"/>
          <p:cNvSpPr txBox="1">
            <a:spLocks noChangeArrowheads="1"/>
          </p:cNvSpPr>
          <p:nvPr/>
        </p:nvSpPr>
        <p:spPr bwMode="auto">
          <a:xfrm>
            <a:off x="1557338" y="1123950"/>
            <a:ext cx="5184775" cy="7559675"/>
          </a:xfrm>
          <a:prstGeom prst="rect">
            <a:avLst/>
          </a:prstGeom>
          <a:noFill/>
          <a:ln w="9525">
            <a:noFill/>
            <a:miter lim="800000"/>
            <a:headEnd/>
            <a:tailEnd/>
          </a:ln>
        </p:spPr>
        <p:txBody>
          <a:bodyPr>
            <a:spAutoFit/>
          </a:bodyPr>
          <a:lstStyle/>
          <a:p>
            <a:pPr algn="just">
              <a:lnSpc>
                <a:spcPct val="85000"/>
              </a:lnSpc>
            </a:pPr>
            <a:r>
              <a:rPr lang="es-ES" sz="1200" i="1" dirty="0" smtClean="0">
                <a:latin typeface="Arial" charset="0"/>
                <a:cs typeface="Arial" charset="0"/>
              </a:rPr>
              <a:t>Los </a:t>
            </a:r>
            <a:r>
              <a:rPr lang="es-ES" sz="1200" i="1" dirty="0">
                <a:latin typeface="Arial" charset="0"/>
                <a:cs typeface="Arial" charset="0"/>
              </a:rPr>
              <a:t>ordenamientos o normas jurídicas que rigen la operación de la Dirección General son los siguientes:</a:t>
            </a:r>
          </a:p>
          <a:p>
            <a:pPr marL="180975" indent="-180975" algn="just">
              <a:lnSpc>
                <a:spcPct val="85000"/>
              </a:lnSpc>
            </a:pPr>
            <a:endParaRPr lang="es-ES" sz="1200" i="1"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Constitución  Política de los Estados Unidos Mexicanos</a:t>
            </a:r>
          </a:p>
          <a:p>
            <a:pPr marL="95250" indent="-95250" algn="just">
              <a:lnSpc>
                <a:spcPct val="85000"/>
              </a:lnSpc>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Constitución Política del Estado Libre y Soberano de San Luis Potosí</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Orgánica de la Administración Pública Federal y Estatal.</a:t>
            </a: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General de Salud.</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Estatal de Salud.</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 Presupuesto, Contabilidad y Gasto Público del Estado de San Luis Potosí.</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MX" sz="1200" b="0" dirty="0">
                <a:latin typeface="Arial" charset="0"/>
                <a:cs typeface="Arial" charset="0"/>
              </a:rPr>
              <a:t>Ley de Adquisiciones del Estado de San Luis Potosí.</a:t>
            </a:r>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 Obras Públicas y Servicios para el Estado de San Luis Potosí.</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Federal de Responsabilidades Administrativas de los Servidores Públicos.</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MX" sz="1200" b="0" dirty="0">
                <a:latin typeface="Arial" charset="0"/>
                <a:cs typeface="Arial" charset="0"/>
              </a:rPr>
              <a:t>Ley de Responsabilidades de los Servidores Públicos del Estado y Municipios de San Luis Potosí.</a:t>
            </a:r>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I.S.R. y su reglamento.</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Impuesto al Activo y su reglamento.</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I.M.S.S. y su reglamento.</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Instituto Nacional para el Fondo de la Vivienda de los Trabajadores.</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MX" sz="1200" b="0" dirty="0">
                <a:latin typeface="Arial" charset="0"/>
                <a:cs typeface="Arial" charset="0"/>
              </a:rPr>
              <a:t>Ley Federal del Trabajo </a:t>
            </a:r>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Federal de los Trabajadores al Servicio del Estado.</a:t>
            </a:r>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SAR y su reglamento.</a:t>
            </a: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Código Fiscal de la Federación.</a:t>
            </a:r>
          </a:p>
          <a:p>
            <a:pPr marL="95250" indent="-95250" algn="just">
              <a:lnSpc>
                <a:spcPct val="85000"/>
              </a:lnSpc>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 Entrega Recepción de los Recursos Públicos del Estado de San Luis Potosí.</a:t>
            </a: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 Transparencia Administrativa y Acceso a la Información Pública del Estado.</a:t>
            </a:r>
          </a:p>
        </p:txBody>
      </p:sp>
      <p:sp>
        <p:nvSpPr>
          <p:cNvPr id="6" name="Text Box 2"/>
          <p:cNvSpPr txBox="1">
            <a:spLocks noChangeArrowheads="1"/>
          </p:cNvSpPr>
          <p:nvPr/>
        </p:nvSpPr>
        <p:spPr bwMode="auto">
          <a:xfrm>
            <a:off x="-1588" y="49213"/>
            <a:ext cx="4216401"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LEGISLACIÓN O BASE LEGAL</a:t>
            </a:r>
          </a:p>
        </p:txBody>
      </p:sp>
      <p:sp>
        <p:nvSpPr>
          <p:cNvPr id="7"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140932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7172" name="3 CuadroTexto"/>
          <p:cNvSpPr txBox="1">
            <a:spLocks noChangeArrowheads="1"/>
          </p:cNvSpPr>
          <p:nvPr/>
        </p:nvSpPr>
        <p:spPr bwMode="auto">
          <a:xfrm>
            <a:off x="1565275" y="1077913"/>
            <a:ext cx="5184775" cy="7212012"/>
          </a:xfrm>
          <a:prstGeom prst="rect">
            <a:avLst/>
          </a:prstGeom>
          <a:noFill/>
          <a:ln w="9525">
            <a:noFill/>
            <a:miter lim="800000"/>
            <a:headEnd/>
            <a:tailEnd/>
          </a:ln>
        </p:spPr>
        <p:txBody>
          <a:bodyPr>
            <a:spAutoFit/>
          </a:bodyPr>
          <a:lstStyle/>
          <a:p>
            <a:pPr marL="180975" indent="-180975" algn="ctr">
              <a:buFont typeface="Wingdings" pitchFamily="2" charset="2"/>
              <a:buNone/>
            </a:pPr>
            <a:r>
              <a:rPr lang="es-MX" sz="1200" i="1" dirty="0">
                <a:latin typeface="Arial" charset="0"/>
                <a:cs typeface="Arial" charset="0"/>
              </a:rPr>
              <a:t>(</a:t>
            </a:r>
            <a:r>
              <a:rPr lang="es-MX" sz="1200" i="1" dirty="0" smtClean="0">
                <a:latin typeface="Arial" charset="0"/>
                <a:cs typeface="Arial" charset="0"/>
              </a:rPr>
              <a:t>Continúa</a:t>
            </a:r>
            <a:r>
              <a:rPr lang="es-MX" sz="1200" i="1" dirty="0">
                <a:latin typeface="Arial" charset="0"/>
                <a:cs typeface="Arial" charset="0"/>
              </a:rPr>
              <a:t>)</a:t>
            </a:r>
          </a:p>
          <a:p>
            <a:pPr marL="180975" indent="-180975" algn="ctr">
              <a:buFont typeface="Wingdings" pitchFamily="2" charset="2"/>
              <a:buNone/>
            </a:pPr>
            <a:endParaRPr lang="es-MX" sz="1200" i="1"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Administración de Justicia Indígena y Comunitaria del Estado de  San Luis Potosí.</a:t>
            </a:r>
            <a:endParaRPr lang="es-ES" sz="1200" b="0" dirty="0">
              <a:latin typeface="Arial" charset="0"/>
              <a:cs typeface="Arial" charset="0"/>
            </a:endParaRP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 Ley Ambiental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Acceso de las Mujeres a una Vida Libre de Violencia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Asistencia Social para el Estado y Municipio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Bienes del Estado y Municipio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Hacienda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Justicia Administrativa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la Comisión Estatal de Derechos Humanos.</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las Personas Adultas Mayores del Estado de San Luis Potosí.</a:t>
            </a:r>
          </a:p>
          <a:p>
            <a:pPr marL="95250" indent="-95250" algn="just"/>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Planeación del Estado y Municipio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Responsabilidad Patrimonial del Estado de San Luis Potosí.</a:t>
            </a:r>
          </a:p>
          <a:p>
            <a:pPr marL="95250" indent="-95250" algn="just"/>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Estatal de los derechos de las Personas en Fase Terminal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Estatal para las Personas con Discapacidad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Sobre los Derechos de los Niños, Niñas y Adolecentes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Reglamentaria del Art. 9° de la Const. Pol. Del Edo. Sobre los  Derechos y la Cultura Indígena.</a:t>
            </a:r>
          </a:p>
          <a:p>
            <a:pPr marL="180975" indent="-180975" algn="just">
              <a:buFont typeface="Wingdings" pitchFamily="2" charset="2"/>
              <a:buChar char="§"/>
            </a:pPr>
            <a:endParaRPr lang="es-MX" sz="1200" b="0" dirty="0">
              <a:latin typeface="Arial" charset="0"/>
              <a:cs typeface="Arial" charset="0"/>
            </a:endParaRPr>
          </a:p>
        </p:txBody>
      </p:sp>
      <p:sp>
        <p:nvSpPr>
          <p:cNvPr id="6" name="Text Box 2"/>
          <p:cNvSpPr txBox="1">
            <a:spLocks noChangeArrowheads="1"/>
          </p:cNvSpPr>
          <p:nvPr/>
        </p:nvSpPr>
        <p:spPr bwMode="auto">
          <a:xfrm>
            <a:off x="-1588" y="49213"/>
            <a:ext cx="4216401"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LEGISLACIÓN O BASE LEGAL</a:t>
            </a:r>
          </a:p>
        </p:txBody>
      </p:sp>
      <p:sp>
        <p:nvSpPr>
          <p:cNvPr id="7"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1998914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8196" name="3 CuadroTexto"/>
          <p:cNvSpPr txBox="1">
            <a:spLocks noChangeArrowheads="1"/>
          </p:cNvSpPr>
          <p:nvPr/>
        </p:nvSpPr>
        <p:spPr bwMode="auto">
          <a:xfrm>
            <a:off x="1565275" y="1077913"/>
            <a:ext cx="5184775" cy="3240887"/>
          </a:xfrm>
          <a:prstGeom prst="rect">
            <a:avLst/>
          </a:prstGeom>
          <a:noFill/>
          <a:ln w="9525">
            <a:noFill/>
            <a:miter lim="800000"/>
            <a:headEnd/>
            <a:tailEnd/>
          </a:ln>
        </p:spPr>
        <p:txBody>
          <a:bodyPr>
            <a:spAutoFit/>
          </a:bodyPr>
          <a:lstStyle/>
          <a:p>
            <a:pPr marL="180975" indent="-180975" algn="ctr">
              <a:buFont typeface="Wingdings" pitchFamily="2" charset="2"/>
              <a:buNone/>
            </a:pPr>
            <a:r>
              <a:rPr lang="es-MX" sz="1200" i="1" dirty="0">
                <a:latin typeface="Arial" charset="0"/>
                <a:cs typeface="Arial" charset="0"/>
              </a:rPr>
              <a:t>(</a:t>
            </a:r>
            <a:r>
              <a:rPr lang="es-MX" sz="1200" i="1" dirty="0" smtClean="0">
                <a:latin typeface="Arial" charset="0"/>
                <a:cs typeface="Arial" charset="0"/>
              </a:rPr>
              <a:t>Continúa</a:t>
            </a:r>
            <a:r>
              <a:rPr lang="es-MX" sz="1200" i="1" dirty="0">
                <a:latin typeface="Arial" charset="0"/>
                <a:cs typeface="Arial" charset="0"/>
              </a:rPr>
              <a:t>)</a:t>
            </a:r>
          </a:p>
          <a:p>
            <a:pPr marL="180975" indent="-180975" algn="ctr">
              <a:buFont typeface="Wingdings" pitchFamily="2" charset="2"/>
              <a:buNone/>
            </a:pPr>
            <a:endParaRPr lang="es-MX" sz="1200" i="1"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Reglamentaria del Art. 133 de la Const. Pol. Del Edo. En Materia de Remuneraciones</a:t>
            </a:r>
            <a:r>
              <a:rPr lang="es-MX" sz="1200" b="0" dirty="0" smtClean="0">
                <a:latin typeface="Arial" charset="0"/>
                <a:cs typeface="Arial" charset="0"/>
              </a:rPr>
              <a:t>.</a:t>
            </a:r>
          </a:p>
          <a:p>
            <a:pPr marL="95250" indent="-95250" algn="just">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smtClean="0">
                <a:latin typeface="Arial" charset="0"/>
                <a:cs typeface="Arial" charset="0"/>
              </a:rPr>
              <a:t>Decreto de creación del hospital central “ Ignacio Morones</a:t>
            </a:r>
            <a:r>
              <a:rPr lang="es-MX" sz="1200" b="0" dirty="0" smtClean="0">
                <a:latin typeface="Arial" charset="0"/>
                <a:cs typeface="Arial" charset="0"/>
              </a:rPr>
              <a:t> </a:t>
            </a:r>
            <a:r>
              <a:rPr lang="es-ES" sz="1200" b="0" dirty="0" smtClean="0">
                <a:latin typeface="Arial" charset="0"/>
                <a:cs typeface="Arial" charset="0"/>
              </a:rPr>
              <a:t>Prieto”.</a:t>
            </a:r>
          </a:p>
          <a:p>
            <a:pPr marL="95250" indent="-95250" algn="just">
              <a:lnSpc>
                <a:spcPct val="85000"/>
              </a:lnSpc>
            </a:pPr>
            <a:endParaRPr lang="es-MX" sz="1200" b="0" dirty="0">
              <a:latin typeface="Arial" charset="0"/>
              <a:cs typeface="Arial" charset="0"/>
            </a:endParaRP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Reglamento Interior de los Servicios de Salud de San Luis Potosí</a:t>
            </a:r>
            <a:r>
              <a:rPr lang="es-ES" sz="1200" b="0" dirty="0" smtClean="0">
                <a:latin typeface="Arial" charset="0"/>
                <a:cs typeface="Arial" charset="0"/>
              </a:rPr>
              <a:t>.</a:t>
            </a:r>
          </a:p>
          <a:p>
            <a:pPr marL="95250" indent="-95250" algn="just">
              <a:lnSpc>
                <a:spcPct val="85000"/>
              </a:lnSpc>
              <a:buFont typeface="Wingdings" pitchFamily="2" charset="2"/>
              <a:buChar char="§"/>
            </a:pPr>
            <a:endParaRPr lang="es-ES" sz="1200" b="0" dirty="0" smtClean="0">
              <a:latin typeface="Arial" charset="0"/>
              <a:cs typeface="Arial" charset="0"/>
            </a:endParaRPr>
          </a:p>
          <a:p>
            <a:pPr marL="95250" indent="-95250" algn="just">
              <a:lnSpc>
                <a:spcPct val="85000"/>
              </a:lnSpc>
              <a:buFont typeface="Wingdings" pitchFamily="2" charset="2"/>
              <a:buChar char="§"/>
            </a:pPr>
            <a:endParaRPr lang="es-ES" sz="1200" b="0" dirty="0" smtClean="0">
              <a:latin typeface="Arial" charset="0"/>
              <a:cs typeface="Arial" charset="0"/>
            </a:endParaRPr>
          </a:p>
          <a:p>
            <a:pPr marL="95250" indent="-95250" algn="just">
              <a:lnSpc>
                <a:spcPct val="85000"/>
              </a:lnSpc>
              <a:buFont typeface="Wingdings" pitchFamily="2" charset="2"/>
              <a:buChar char="§"/>
            </a:pPr>
            <a:r>
              <a:rPr lang="es-MX" sz="1200" b="0" dirty="0" smtClean="0">
                <a:latin typeface="Arial" charset="0"/>
                <a:cs typeface="Times New Roman" pitchFamily="18" charset="0"/>
              </a:rPr>
              <a:t>Reglamento Médico del Hospital.</a:t>
            </a: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Condiciones Generales de Trabajo de la Secretaría de Salud</a:t>
            </a:r>
            <a:r>
              <a:rPr lang="es-ES" sz="1200" b="0" dirty="0" smtClean="0">
                <a:latin typeface="Arial" charset="0"/>
                <a:cs typeface="Arial" charset="0"/>
              </a:rPr>
              <a:t>.</a:t>
            </a:r>
          </a:p>
          <a:p>
            <a:pPr marL="95250" indent="-95250" algn="just">
              <a:lnSpc>
                <a:spcPct val="85000"/>
              </a:lnSpc>
              <a:buFont typeface="Wingdings" pitchFamily="2" charset="2"/>
              <a:buChar char="§"/>
            </a:pPr>
            <a:endParaRPr lang="es-ES" sz="1200" b="0" dirty="0" smtClean="0">
              <a:latin typeface="Arial" charset="0"/>
              <a:cs typeface="Arial" charset="0"/>
            </a:endParaRPr>
          </a:p>
          <a:p>
            <a:pPr marL="95250" indent="-95250" algn="just">
              <a:lnSpc>
                <a:spcPct val="85000"/>
              </a:lnSpc>
              <a:buFont typeface="Wingdings" pitchFamily="2" charset="2"/>
              <a:buChar char="§"/>
            </a:pPr>
            <a:endParaRPr lang="es-ES" sz="1200" b="0" dirty="0" smtClean="0">
              <a:latin typeface="Arial" charset="0"/>
              <a:cs typeface="Arial" charset="0"/>
            </a:endParaRPr>
          </a:p>
          <a:p>
            <a:pPr marL="95250" indent="-95250" algn="just">
              <a:lnSpc>
                <a:spcPct val="85000"/>
              </a:lnSpc>
              <a:buFont typeface="Wingdings" pitchFamily="2" charset="2"/>
              <a:buChar char="§"/>
            </a:pPr>
            <a:r>
              <a:rPr lang="es-ES" sz="1200" b="0" dirty="0" smtClean="0">
                <a:latin typeface="Arial" charset="0"/>
                <a:cs typeface="Arial" charset="0"/>
              </a:rPr>
              <a:t>Normas Respectivas al Área de Salud.</a:t>
            </a:r>
            <a:endParaRPr lang="es-ES" sz="1200" b="0" dirty="0"/>
          </a:p>
          <a:p>
            <a:pPr marL="180975" indent="-180975" algn="just"/>
            <a:endParaRPr lang="es-MX" sz="1200" b="0" dirty="0">
              <a:latin typeface="Arial" charset="0"/>
              <a:cs typeface="Arial" charset="0"/>
            </a:endParaRPr>
          </a:p>
        </p:txBody>
      </p:sp>
      <p:sp>
        <p:nvSpPr>
          <p:cNvPr id="6" name="Text Box 2"/>
          <p:cNvSpPr txBox="1">
            <a:spLocks noChangeArrowheads="1"/>
          </p:cNvSpPr>
          <p:nvPr/>
        </p:nvSpPr>
        <p:spPr bwMode="auto">
          <a:xfrm>
            <a:off x="-1588" y="49213"/>
            <a:ext cx="4216401"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LEGISLACIÓN O BASE LEGAL</a:t>
            </a:r>
          </a:p>
        </p:txBody>
      </p:sp>
      <p:sp>
        <p:nvSpPr>
          <p:cNvPr id="7"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40097496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0" y="0"/>
            <a:ext cx="1453243" cy="9144000"/>
          </a:xfrm>
          <a:prstGeom prst="rect">
            <a:avLst/>
          </a:prstGeom>
        </p:spPr>
      </p:pic>
      <p:sp>
        <p:nvSpPr>
          <p:cNvPr id="6" name="Text Box 3"/>
          <p:cNvSpPr txBox="1">
            <a:spLocks noChangeArrowheads="1"/>
          </p:cNvSpPr>
          <p:nvPr/>
        </p:nvSpPr>
        <p:spPr bwMode="auto">
          <a:xfrm>
            <a:off x="6350" y="50800"/>
            <a:ext cx="4216400"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M I S I Ó N</a:t>
            </a:r>
          </a:p>
        </p:txBody>
      </p:sp>
      <p:sp>
        <p:nvSpPr>
          <p:cNvPr id="7"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 name="CuadroTexto 8">
            <a:extLst>
              <a:ext uri="{FF2B5EF4-FFF2-40B4-BE49-F238E27FC236}">
                <a16:creationId xmlns:a16="http://schemas.microsoft.com/office/drawing/2014/main" id="{FF7EA1AC-8AE8-9C64-17C3-91C1D9E57768}"/>
              </a:ext>
            </a:extLst>
          </p:cNvPr>
          <p:cNvSpPr txBox="1"/>
          <p:nvPr/>
        </p:nvSpPr>
        <p:spPr>
          <a:xfrm>
            <a:off x="1521184" y="2958831"/>
            <a:ext cx="5403132" cy="1200329"/>
          </a:xfrm>
          <a:prstGeom prst="rect">
            <a:avLst/>
          </a:prstGeom>
          <a:noFill/>
        </p:spPr>
        <p:txBody>
          <a:bodyPr wrap="square" rtlCol="0">
            <a:spAutoFit/>
          </a:bodyPr>
          <a:lstStyle/>
          <a:p>
            <a:pPr algn="just">
              <a:lnSpc>
                <a:spcPct val="150000"/>
              </a:lnSpc>
            </a:pPr>
            <a:r>
              <a:rPr lang="es-MX" sz="1200" dirty="0">
                <a:latin typeface="Arial" panose="020B0604020202020204" pitchFamily="34" charset="0"/>
                <a:cs typeface="Arial" panose="020B0604020202020204" pitchFamily="34" charset="0"/>
              </a:rPr>
              <a:t>Ofrecer atención médica integral así como formación de recursos </a:t>
            </a:r>
          </a:p>
          <a:p>
            <a:pPr algn="just">
              <a:lnSpc>
                <a:spcPct val="150000"/>
              </a:lnSpc>
            </a:pPr>
            <a:r>
              <a:rPr lang="es-MX" sz="1200" dirty="0">
                <a:latin typeface="Arial" panose="020B0604020202020204" pitchFamily="34" charset="0"/>
                <a:cs typeface="Arial" panose="020B0604020202020204" pitchFamily="34" charset="0"/>
              </a:rPr>
              <a:t>humanos para la salud e investigación en la región, con un enfoque </a:t>
            </a:r>
          </a:p>
          <a:p>
            <a:pPr algn="just">
              <a:lnSpc>
                <a:spcPct val="150000"/>
              </a:lnSpc>
            </a:pPr>
            <a:r>
              <a:rPr lang="es-MX" sz="1200" dirty="0">
                <a:latin typeface="Arial" panose="020B0604020202020204" pitchFamily="34" charset="0"/>
                <a:cs typeface="Arial" panose="020B0604020202020204" pitchFamily="34" charset="0"/>
              </a:rPr>
              <a:t>centrado en el paciente, priorizando la calidad, la seguridad y el</a:t>
            </a:r>
          </a:p>
          <a:p>
            <a:pPr algn="just">
              <a:lnSpc>
                <a:spcPct val="150000"/>
              </a:lnSpc>
            </a:pPr>
            <a:r>
              <a:rPr lang="es-MX" sz="1200" dirty="0">
                <a:latin typeface="Arial" panose="020B0604020202020204" pitchFamily="34" charset="0"/>
                <a:cs typeface="Arial" panose="020B0604020202020204" pitchFamily="34" charset="0"/>
              </a:rPr>
              <a:t>acceso a los servicios de salud con apego a los derechos humanos.</a:t>
            </a:r>
          </a:p>
        </p:txBody>
      </p:sp>
    </p:spTree>
    <p:extLst>
      <p:ext uri="{BB962C8B-B14F-4D97-AF65-F5344CB8AC3E}">
        <p14:creationId xmlns:p14="http://schemas.microsoft.com/office/powerpoint/2010/main" val="6654838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18435"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spcBef>
                <a:spcPct val="50000"/>
              </a:spcBef>
              <a:buNone/>
            </a:pPr>
            <a:r>
              <a:rPr lang="es-ES_tradnl" altLang="es-MX" sz="2000" b="1" i="1" dirty="0">
                <a:latin typeface="Arial" pitchFamily="34" charset="0"/>
                <a:cs typeface="Arial" pitchFamily="34" charset="0"/>
              </a:rPr>
              <a:t>CÓDIGO DE CONDUCTA</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8437" name="Rectangle 7"/>
          <p:cNvSpPr>
            <a:spLocks noChangeArrowheads="1"/>
          </p:cNvSpPr>
          <p:nvPr/>
        </p:nvSpPr>
        <p:spPr bwMode="auto">
          <a:xfrm>
            <a:off x="1519238" y="1106488"/>
            <a:ext cx="5129212" cy="276225"/>
          </a:xfrm>
          <a:prstGeom prst="rect">
            <a:avLst/>
          </a:prstGeom>
          <a:noFill/>
          <a:ln w="9525">
            <a:noFill/>
            <a:miter lim="800000"/>
            <a:headEnd/>
            <a:tailEnd/>
          </a:ln>
        </p:spPr>
        <p:txBody>
          <a:bodyPr>
            <a:spAutoFit/>
          </a:bodyPr>
          <a:lstStyle/>
          <a:p>
            <a:pPr>
              <a:buFontTx/>
              <a:buChar char="•"/>
            </a:pPr>
            <a:endParaRPr lang="es-MX" altLang="es-MX" sz="1200" dirty="0"/>
          </a:p>
        </p:txBody>
      </p:sp>
      <p:sp>
        <p:nvSpPr>
          <p:cNvPr id="7" name="Text Box 3"/>
          <p:cNvSpPr txBox="1">
            <a:spLocks noChangeArrowheads="1"/>
          </p:cNvSpPr>
          <p:nvPr/>
        </p:nvSpPr>
        <p:spPr bwMode="auto">
          <a:xfrm>
            <a:off x="1530350" y="1263650"/>
            <a:ext cx="5186363" cy="7478970"/>
          </a:xfrm>
          <a:prstGeom prst="rect">
            <a:avLst/>
          </a:prstGeom>
          <a:noFill/>
          <a:ln w="9525">
            <a:noFill/>
            <a:miter lim="800000"/>
            <a:headEnd/>
            <a:tailEnd/>
          </a:ln>
        </p:spPr>
        <p:txBody>
          <a:bodyPr>
            <a:spAutoFit/>
          </a:bodyPr>
          <a:lstStyle/>
          <a:p>
            <a:pPr marL="95250" indent="-95250" algn="just">
              <a:spcBef>
                <a:spcPts val="0"/>
              </a:spcBef>
              <a:buFontTx/>
              <a:buAutoNum type="romanUcPeriod"/>
              <a:defRPr/>
            </a:pPr>
            <a:r>
              <a:rPr lang="es-ES_tradnl" altLang="es-MX" sz="1200" b="1" i="1" dirty="0">
                <a:latin typeface="Arial" charset="0"/>
                <a:cs typeface="Arial" charset="0"/>
              </a:rPr>
              <a:t>Dedicación</a:t>
            </a:r>
          </a:p>
          <a:p>
            <a:pPr marL="285750" indent="-285750" algn="just">
              <a:spcBef>
                <a:spcPts val="0"/>
              </a:spcBef>
              <a:buFontTx/>
              <a:buAutoNum type="romanUcPeriod"/>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1" i="1" dirty="0">
                <a:latin typeface="Arial" charset="0"/>
                <a:cs typeface="Arial" charset="0"/>
              </a:rPr>
              <a:t>II. Transparencia</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defRPr/>
            </a:pPr>
            <a:endParaRPr lang="es-ES_tradnl" altLang="es-MX" sz="1200" dirty="0">
              <a:latin typeface="Arial" charset="0"/>
              <a:cs typeface="Arial" charset="0"/>
            </a:endParaRPr>
          </a:p>
          <a:p>
            <a:pPr algn="just">
              <a:spcBef>
                <a:spcPts val="0"/>
              </a:spcBef>
              <a:defRPr/>
            </a:pPr>
            <a:r>
              <a:rPr lang="es-ES_tradnl" altLang="es-MX" sz="1200" b="1" i="1" dirty="0">
                <a:latin typeface="Arial" charset="0"/>
                <a:cs typeface="Arial" charset="0"/>
              </a:rPr>
              <a:t>III. Rendición de Cuentas</a:t>
            </a:r>
          </a:p>
          <a:p>
            <a:pPr algn="just">
              <a:spcBef>
                <a:spcPts val="0"/>
              </a:spcBef>
              <a:defRPr/>
            </a:pPr>
            <a:endParaRPr lang="es-ES_tradnl" altLang="es-MX" sz="1200" b="0" i="1" dirty="0">
              <a:latin typeface="Arial" charset="0"/>
              <a:cs typeface="Arial" charset="0"/>
            </a:endParaRPr>
          </a:p>
          <a:p>
            <a:pPr algn="just">
              <a:spcBef>
                <a:spcPts val="0"/>
              </a:spcBef>
              <a:defRPr/>
            </a:pPr>
            <a:r>
              <a:rPr lang="es-ES_tradnl" altLang="es-MX" sz="1200" b="0" dirty="0">
                <a:latin typeface="Arial"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1" i="1" dirty="0">
                <a:latin typeface="Arial" charset="0"/>
                <a:cs typeface="Arial" charset="0"/>
              </a:rPr>
              <a:t>IV. Diálogo</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ts val="0"/>
              </a:spcBef>
              <a:defRPr/>
            </a:pPr>
            <a:endParaRPr lang="es-ES_tradnl" altLang="es-MX" sz="1200" dirty="0">
              <a:latin typeface="Arial" charset="0"/>
              <a:cs typeface="Arial" charset="0"/>
            </a:endParaRPr>
          </a:p>
          <a:p>
            <a:pPr algn="just">
              <a:spcBef>
                <a:spcPts val="0"/>
              </a:spcBef>
              <a:defRPr/>
            </a:pPr>
            <a:r>
              <a:rPr lang="es-ES_tradnl" altLang="es-MX" sz="1200" b="1" i="1" dirty="0">
                <a:latin typeface="Arial" charset="0"/>
                <a:cs typeface="Arial" charset="0"/>
              </a:rPr>
              <a:t>V. Respeto</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Contar con sensibilidad para reconocer  y considerar en todo momento los derechos y libertades inherentes a la condición humana de otros servidores públicos y de la ciudadanía.</a:t>
            </a:r>
          </a:p>
          <a:p>
            <a:pPr algn="just">
              <a:spcBef>
                <a:spcPts val="0"/>
              </a:spcBef>
              <a:defRPr/>
            </a:pPr>
            <a:endParaRPr lang="es-ES_tradnl" altLang="es-MX" sz="1200" dirty="0">
              <a:latin typeface="Arial" charset="0"/>
              <a:cs typeface="Arial" charset="0"/>
            </a:endParaRPr>
          </a:p>
          <a:p>
            <a:pPr algn="just">
              <a:spcBef>
                <a:spcPts val="0"/>
              </a:spcBef>
              <a:defRPr/>
            </a:pPr>
            <a:r>
              <a:rPr lang="es-ES_tradnl" altLang="es-MX" sz="1200" b="1" i="1" dirty="0">
                <a:latin typeface="Arial" charset="0"/>
                <a:cs typeface="Arial" charset="0"/>
              </a:rPr>
              <a:t>VI. Legalidad</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endParaRPr lang="es-ES_tradnl" altLang="es-MX" sz="1200" b="0" dirty="0"/>
          </a:p>
        </p:txBody>
      </p:sp>
    </p:spTree>
    <p:extLst>
      <p:ext uri="{BB962C8B-B14F-4D97-AF65-F5344CB8AC3E}">
        <p14:creationId xmlns:p14="http://schemas.microsoft.com/office/powerpoint/2010/main" val="4159761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9461"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spcBef>
                <a:spcPct val="50000"/>
              </a:spcBef>
              <a:buNone/>
            </a:pPr>
            <a:r>
              <a:rPr lang="es-ES_tradnl" altLang="es-MX" sz="2000" b="1" i="1" dirty="0">
                <a:latin typeface="Arial" pitchFamily="34" charset="0"/>
                <a:cs typeface="Arial" pitchFamily="34" charset="0"/>
              </a:rPr>
              <a:t>CÓDIGO DE CONDUCTA</a:t>
            </a:r>
          </a:p>
        </p:txBody>
      </p:sp>
      <p:sp>
        <p:nvSpPr>
          <p:cNvPr id="6" name="Text Box 3"/>
          <p:cNvSpPr txBox="1">
            <a:spLocks noChangeArrowheads="1"/>
          </p:cNvSpPr>
          <p:nvPr/>
        </p:nvSpPr>
        <p:spPr bwMode="auto">
          <a:xfrm>
            <a:off x="1530350" y="1314450"/>
            <a:ext cx="5186363" cy="6370975"/>
          </a:xfrm>
          <a:prstGeom prst="rect">
            <a:avLst/>
          </a:prstGeom>
          <a:noFill/>
          <a:ln w="9525">
            <a:noFill/>
            <a:miter lim="800000"/>
            <a:headEnd/>
            <a:tailEnd/>
          </a:ln>
        </p:spPr>
        <p:txBody>
          <a:bodyPr>
            <a:spAutoFit/>
          </a:bodyPr>
          <a:lstStyle/>
          <a:p>
            <a:pPr algn="just"/>
            <a:r>
              <a:rPr lang="es-ES_tradnl" altLang="es-MX" sz="1200" b="1" i="1" dirty="0">
                <a:latin typeface="Arial" charset="0"/>
                <a:cs typeface="Arial" charset="0"/>
              </a:rPr>
              <a:t>VII. Honradez </a:t>
            </a:r>
          </a:p>
          <a:p>
            <a:pPr algn="just"/>
            <a:endParaRPr lang="es-ES_tradnl" altLang="es-MX" sz="1200" b="1" i="1" dirty="0">
              <a:latin typeface="Arial" charset="0"/>
              <a:cs typeface="Arial" charset="0"/>
            </a:endParaRPr>
          </a:p>
          <a:p>
            <a:pPr algn="just"/>
            <a:r>
              <a:rPr lang="es-ES_tradnl" altLang="es-MX" sz="1200" b="0" dirty="0">
                <a:latin typeface="Arial" charset="0"/>
                <a:cs typeface="Arial"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endParaRPr lang="es-ES_tradnl" altLang="es-MX" sz="1200" dirty="0">
              <a:latin typeface="Arial" charset="0"/>
              <a:cs typeface="Arial" charset="0"/>
            </a:endParaRPr>
          </a:p>
          <a:p>
            <a:pPr algn="just"/>
            <a:r>
              <a:rPr lang="es-ES_tradnl" altLang="es-MX" sz="1200" b="1" i="1" dirty="0">
                <a:latin typeface="Arial" charset="0"/>
                <a:cs typeface="Arial" charset="0"/>
              </a:rPr>
              <a:t>VIII. Lealtad</a:t>
            </a:r>
          </a:p>
          <a:p>
            <a:pPr algn="just"/>
            <a:endParaRPr lang="es-ES_tradnl" altLang="es-MX" sz="1200" b="1" i="1" dirty="0">
              <a:latin typeface="Arial" charset="0"/>
              <a:cs typeface="Arial" charset="0"/>
            </a:endParaRPr>
          </a:p>
          <a:p>
            <a:pPr algn="just"/>
            <a:r>
              <a:rPr lang="es-ES_tradnl" altLang="es-MX" sz="1200" b="0" dirty="0">
                <a:latin typeface="Arial" charset="0"/>
                <a:cs typeface="Arial" charset="0"/>
              </a:rPr>
              <a:t>Ser fieles en todo momento y comprometerse con los principios, valores, criterios,  y objetivos institucionales, adaptándolos  como propios en el desempeño de sus funciones y atribuciones.</a:t>
            </a:r>
          </a:p>
          <a:p>
            <a:pPr algn="just"/>
            <a:endParaRPr lang="es-ES_tradnl" altLang="es-MX" sz="1200" dirty="0">
              <a:latin typeface="Arial" charset="0"/>
              <a:cs typeface="Arial" charset="0"/>
            </a:endParaRPr>
          </a:p>
          <a:p>
            <a:pPr algn="just"/>
            <a:r>
              <a:rPr lang="es-ES_tradnl" altLang="es-MX" sz="1200" b="1" i="1" dirty="0">
                <a:latin typeface="Arial" charset="0"/>
                <a:cs typeface="Arial" charset="0"/>
              </a:rPr>
              <a:t>IX. Integridad</a:t>
            </a:r>
          </a:p>
          <a:p>
            <a:pPr algn="just"/>
            <a:endParaRPr lang="es-ES_tradnl" altLang="es-MX" sz="1200" b="1" i="1" dirty="0">
              <a:latin typeface="Arial" charset="0"/>
              <a:cs typeface="Arial" charset="0"/>
            </a:endParaRPr>
          </a:p>
          <a:p>
            <a:pPr algn="just"/>
            <a:r>
              <a:rPr lang="es-ES_tradnl" altLang="es-MX" sz="1200" b="0" dirty="0">
                <a:latin typeface="Arial" charset="0"/>
                <a:cs typeface="Arial"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endParaRPr lang="es-ES_tradnl" altLang="es-MX" sz="1200" dirty="0">
              <a:latin typeface="Arial" charset="0"/>
              <a:cs typeface="Arial" charset="0"/>
            </a:endParaRPr>
          </a:p>
          <a:p>
            <a:pPr algn="just"/>
            <a:r>
              <a:rPr lang="es-ES_tradnl" altLang="es-MX" sz="1200" b="1" i="1" dirty="0">
                <a:latin typeface="Arial" charset="0"/>
                <a:cs typeface="Arial" charset="0"/>
              </a:rPr>
              <a:t>X. Eficiencia</a:t>
            </a:r>
          </a:p>
          <a:p>
            <a:pPr algn="just"/>
            <a:endParaRPr lang="es-ES_tradnl" altLang="es-MX" sz="1200" b="1" i="1" dirty="0">
              <a:latin typeface="Arial" charset="0"/>
              <a:cs typeface="Arial" charset="0"/>
            </a:endParaRPr>
          </a:p>
          <a:p>
            <a:pPr algn="just"/>
            <a:r>
              <a:rPr lang="es-ES_tradnl" altLang="es-MX" sz="1200" b="0" dirty="0">
                <a:latin typeface="Arial" charset="0"/>
                <a:cs typeface="Arial"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a:t>
            </a:r>
            <a:r>
              <a:rPr lang="es-ES_tradnl" altLang="es-MX" sz="1200" b="0" dirty="0" err="1">
                <a:latin typeface="Arial" charset="0"/>
                <a:cs typeface="Arial" charset="0"/>
              </a:rPr>
              <a:t>ostentanción</a:t>
            </a:r>
            <a:r>
              <a:rPr lang="es-ES_tradnl" altLang="es-MX" sz="1200" b="0" dirty="0">
                <a:latin typeface="Arial" charset="0"/>
                <a:cs typeface="Arial" charset="0"/>
              </a:rPr>
              <a:t> y discrecionalidad indebida en su aplicación.</a:t>
            </a:r>
          </a:p>
          <a:p>
            <a:pPr algn="just"/>
            <a:endParaRPr lang="es-ES_tradnl" altLang="es-MX" sz="1200" b="1" i="1" dirty="0">
              <a:latin typeface="Arial" charset="0"/>
              <a:cs typeface="Arial" charset="0"/>
            </a:endParaRPr>
          </a:p>
        </p:txBody>
      </p:sp>
    </p:spTree>
    <p:extLst>
      <p:ext uri="{BB962C8B-B14F-4D97-AF65-F5344CB8AC3E}">
        <p14:creationId xmlns:p14="http://schemas.microsoft.com/office/powerpoint/2010/main" val="3255323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18435"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spcBef>
                <a:spcPct val="50000"/>
              </a:spcBef>
            </a:pPr>
            <a:r>
              <a:rPr lang="es-ES_tradnl" altLang="es-MX" sz="2000" i="1" dirty="0">
                <a:solidFill>
                  <a:srgbClr val="000000"/>
                </a:solidFill>
                <a:latin typeface="Arial" pitchFamily="34" charset="0"/>
                <a:cs typeface="Arial" pitchFamily="34" charset="0"/>
              </a:rPr>
              <a:t>CÓDIGO DE CONDUCTA</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8437" name="Rectangle 7"/>
          <p:cNvSpPr>
            <a:spLocks noChangeArrowheads="1"/>
          </p:cNvSpPr>
          <p:nvPr/>
        </p:nvSpPr>
        <p:spPr bwMode="auto">
          <a:xfrm>
            <a:off x="1519238" y="1106488"/>
            <a:ext cx="5129212" cy="276225"/>
          </a:xfrm>
          <a:prstGeom prst="rect">
            <a:avLst/>
          </a:prstGeom>
          <a:noFill/>
          <a:ln w="9525">
            <a:noFill/>
            <a:miter lim="800000"/>
            <a:headEnd/>
            <a:tailEnd/>
          </a:ln>
        </p:spPr>
        <p:txBody>
          <a:bodyPr>
            <a:spAutoFit/>
          </a:bodyPr>
          <a:lstStyle/>
          <a:p>
            <a:pPr>
              <a:buFontTx/>
              <a:buChar char="•"/>
            </a:pPr>
            <a:endParaRPr lang="es-MX" altLang="es-MX" sz="1200" dirty="0">
              <a:solidFill>
                <a:srgbClr val="000000"/>
              </a:solidFill>
            </a:endParaRPr>
          </a:p>
        </p:txBody>
      </p:sp>
      <p:sp>
        <p:nvSpPr>
          <p:cNvPr id="7" name="Text Box 3"/>
          <p:cNvSpPr txBox="1">
            <a:spLocks noChangeArrowheads="1"/>
          </p:cNvSpPr>
          <p:nvPr/>
        </p:nvSpPr>
        <p:spPr bwMode="auto">
          <a:xfrm>
            <a:off x="1530350" y="1263650"/>
            <a:ext cx="5186363" cy="7478970"/>
          </a:xfrm>
          <a:prstGeom prst="rect">
            <a:avLst/>
          </a:prstGeom>
          <a:noFill/>
          <a:ln w="9525">
            <a:noFill/>
            <a:miter lim="800000"/>
            <a:headEnd/>
            <a:tailEnd/>
          </a:ln>
        </p:spPr>
        <p:txBody>
          <a:bodyPr>
            <a:spAutoFit/>
          </a:bodyPr>
          <a:lstStyle/>
          <a:p>
            <a:pPr marL="95250" indent="-95250" algn="just">
              <a:spcBef>
                <a:spcPts val="0"/>
              </a:spcBef>
              <a:buFontTx/>
              <a:buAutoNum type="romanUcPeriod"/>
              <a:defRPr/>
            </a:pPr>
            <a:r>
              <a:rPr lang="es-ES_tradnl" altLang="es-MX" sz="1200" i="1" dirty="0">
                <a:solidFill>
                  <a:srgbClr val="000000"/>
                </a:solidFill>
                <a:latin typeface="Arial" charset="0"/>
                <a:cs typeface="Arial" charset="0"/>
              </a:rPr>
              <a:t>Dedicación</a:t>
            </a:r>
          </a:p>
          <a:p>
            <a:pPr marL="285750" indent="-285750" algn="just">
              <a:spcBef>
                <a:spcPts val="0"/>
              </a:spcBef>
              <a:buFontTx/>
              <a:buAutoNum type="romanUcPeriod"/>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II. Transparencia</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defRPr/>
            </a:pPr>
            <a:endParaRPr lang="es-ES_tradnl" altLang="es-MX" sz="1200"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III. Rendición de Cuentas</a:t>
            </a:r>
          </a:p>
          <a:p>
            <a:pPr algn="just">
              <a:spcBef>
                <a:spcPts val="0"/>
              </a:spcBef>
              <a:defRPr/>
            </a:pPr>
            <a:endParaRPr lang="es-ES_tradnl" altLang="es-MX" sz="1200" b="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IV. Diálogo</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ts val="0"/>
              </a:spcBef>
              <a:defRPr/>
            </a:pPr>
            <a:endParaRPr lang="es-ES_tradnl" altLang="es-MX" sz="1200"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V. Respeto</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Contar con sensibilidad para reconocer  y considerar en todo momento los derechos y libertades inherentes a la condición humana de otros servidores públicos y de la ciudadanía.</a:t>
            </a:r>
          </a:p>
          <a:p>
            <a:pPr algn="just">
              <a:spcBef>
                <a:spcPts val="0"/>
              </a:spcBef>
              <a:defRPr/>
            </a:pPr>
            <a:endParaRPr lang="es-ES_tradnl" altLang="es-MX" sz="1200"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VI. Legalidad</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endParaRPr lang="es-ES_tradnl" altLang="es-MX" sz="1200" b="0" dirty="0">
              <a:solidFill>
                <a:srgbClr val="000000"/>
              </a:solidFill>
            </a:endParaRPr>
          </a:p>
        </p:txBody>
      </p:sp>
    </p:spTree>
    <p:extLst>
      <p:ext uri="{BB962C8B-B14F-4D97-AF65-F5344CB8AC3E}">
        <p14:creationId xmlns:p14="http://schemas.microsoft.com/office/powerpoint/2010/main" val="1023539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9461"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spcBef>
                <a:spcPct val="50000"/>
              </a:spcBef>
            </a:pPr>
            <a:r>
              <a:rPr lang="es-ES_tradnl" altLang="es-MX" sz="2000" i="1" dirty="0">
                <a:solidFill>
                  <a:srgbClr val="000000"/>
                </a:solidFill>
                <a:latin typeface="Arial" pitchFamily="34" charset="0"/>
                <a:cs typeface="Arial" pitchFamily="34" charset="0"/>
              </a:rPr>
              <a:t>CÓDIGO DE CONDUCTA</a:t>
            </a:r>
          </a:p>
        </p:txBody>
      </p:sp>
      <p:sp>
        <p:nvSpPr>
          <p:cNvPr id="6" name="Text Box 3"/>
          <p:cNvSpPr txBox="1">
            <a:spLocks noChangeArrowheads="1"/>
          </p:cNvSpPr>
          <p:nvPr/>
        </p:nvSpPr>
        <p:spPr bwMode="auto">
          <a:xfrm>
            <a:off x="1530350" y="1314450"/>
            <a:ext cx="5186363" cy="6370975"/>
          </a:xfrm>
          <a:prstGeom prst="rect">
            <a:avLst/>
          </a:prstGeom>
          <a:noFill/>
          <a:ln w="9525">
            <a:noFill/>
            <a:miter lim="800000"/>
            <a:headEnd/>
            <a:tailEnd/>
          </a:ln>
        </p:spPr>
        <p:txBody>
          <a:bodyPr>
            <a:spAutoFit/>
          </a:bodyPr>
          <a:lstStyle/>
          <a:p>
            <a:pPr algn="just"/>
            <a:r>
              <a:rPr lang="es-ES_tradnl" altLang="es-MX" sz="1200" i="1" dirty="0">
                <a:solidFill>
                  <a:srgbClr val="000000"/>
                </a:solidFill>
                <a:latin typeface="Arial" charset="0"/>
                <a:cs typeface="Arial" charset="0"/>
              </a:rPr>
              <a:t>VII. Honradez </a:t>
            </a:r>
          </a:p>
          <a:p>
            <a:pPr algn="just"/>
            <a:endParaRPr lang="es-ES_tradnl" altLang="es-MX" sz="1200" i="1" dirty="0">
              <a:solidFill>
                <a:srgbClr val="000000"/>
              </a:solidFill>
              <a:latin typeface="Arial" charset="0"/>
              <a:cs typeface="Arial" charset="0"/>
            </a:endParaRPr>
          </a:p>
          <a:p>
            <a:pPr algn="just"/>
            <a:r>
              <a:rPr lang="es-ES_tradnl" altLang="es-MX" sz="1200" b="0" dirty="0">
                <a:solidFill>
                  <a:srgbClr val="000000"/>
                </a:solidFill>
                <a:latin typeface="Arial" charset="0"/>
                <a:cs typeface="Arial"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endParaRPr lang="es-ES_tradnl" altLang="es-MX" sz="1200" dirty="0">
              <a:solidFill>
                <a:srgbClr val="000000"/>
              </a:solidFill>
              <a:latin typeface="Arial" charset="0"/>
              <a:cs typeface="Arial" charset="0"/>
            </a:endParaRPr>
          </a:p>
          <a:p>
            <a:pPr algn="just"/>
            <a:r>
              <a:rPr lang="es-ES_tradnl" altLang="es-MX" sz="1200" i="1" dirty="0">
                <a:solidFill>
                  <a:srgbClr val="000000"/>
                </a:solidFill>
                <a:latin typeface="Arial" charset="0"/>
                <a:cs typeface="Arial" charset="0"/>
              </a:rPr>
              <a:t>VIII. Lealtad</a:t>
            </a:r>
          </a:p>
          <a:p>
            <a:pPr algn="just"/>
            <a:endParaRPr lang="es-ES_tradnl" altLang="es-MX" sz="1200" i="1" dirty="0">
              <a:solidFill>
                <a:srgbClr val="000000"/>
              </a:solidFill>
              <a:latin typeface="Arial" charset="0"/>
              <a:cs typeface="Arial" charset="0"/>
            </a:endParaRPr>
          </a:p>
          <a:p>
            <a:pPr algn="just"/>
            <a:r>
              <a:rPr lang="es-ES_tradnl" altLang="es-MX" sz="1200" b="0" dirty="0">
                <a:solidFill>
                  <a:srgbClr val="000000"/>
                </a:solidFill>
                <a:latin typeface="Arial" charset="0"/>
                <a:cs typeface="Arial" charset="0"/>
              </a:rPr>
              <a:t>Ser fieles en todo momento y comprometerse con los principios, valores, criterios,  y objetivos institucionales, adaptándolos  como propios en el desempeño de sus funciones y atribuciones.</a:t>
            </a:r>
          </a:p>
          <a:p>
            <a:pPr algn="just"/>
            <a:endParaRPr lang="es-ES_tradnl" altLang="es-MX" sz="1200" dirty="0">
              <a:solidFill>
                <a:srgbClr val="000000"/>
              </a:solidFill>
              <a:latin typeface="Arial" charset="0"/>
              <a:cs typeface="Arial" charset="0"/>
            </a:endParaRPr>
          </a:p>
          <a:p>
            <a:pPr algn="just"/>
            <a:r>
              <a:rPr lang="es-ES_tradnl" altLang="es-MX" sz="1200" i="1" dirty="0">
                <a:solidFill>
                  <a:srgbClr val="000000"/>
                </a:solidFill>
                <a:latin typeface="Arial" charset="0"/>
                <a:cs typeface="Arial" charset="0"/>
              </a:rPr>
              <a:t>IX. Integridad</a:t>
            </a:r>
          </a:p>
          <a:p>
            <a:pPr algn="just"/>
            <a:endParaRPr lang="es-ES_tradnl" altLang="es-MX" sz="1200" i="1" dirty="0">
              <a:solidFill>
                <a:srgbClr val="000000"/>
              </a:solidFill>
              <a:latin typeface="Arial" charset="0"/>
              <a:cs typeface="Arial" charset="0"/>
            </a:endParaRPr>
          </a:p>
          <a:p>
            <a:pPr algn="just"/>
            <a:r>
              <a:rPr lang="es-ES_tradnl" altLang="es-MX" sz="1200" b="0" dirty="0">
                <a:solidFill>
                  <a:srgbClr val="000000"/>
                </a:solidFill>
                <a:latin typeface="Arial" charset="0"/>
                <a:cs typeface="Arial"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endParaRPr lang="es-ES_tradnl" altLang="es-MX" sz="1200" dirty="0">
              <a:solidFill>
                <a:srgbClr val="000000"/>
              </a:solidFill>
              <a:latin typeface="Arial" charset="0"/>
              <a:cs typeface="Arial" charset="0"/>
            </a:endParaRPr>
          </a:p>
          <a:p>
            <a:pPr algn="just"/>
            <a:r>
              <a:rPr lang="es-ES_tradnl" altLang="es-MX" sz="1200" i="1" dirty="0">
                <a:solidFill>
                  <a:srgbClr val="000000"/>
                </a:solidFill>
                <a:latin typeface="Arial" charset="0"/>
                <a:cs typeface="Arial" charset="0"/>
              </a:rPr>
              <a:t>X. Eficiencia</a:t>
            </a:r>
          </a:p>
          <a:p>
            <a:pPr algn="just"/>
            <a:endParaRPr lang="es-ES_tradnl" altLang="es-MX" sz="1200" i="1" dirty="0">
              <a:solidFill>
                <a:srgbClr val="000000"/>
              </a:solidFill>
              <a:latin typeface="Arial" charset="0"/>
              <a:cs typeface="Arial" charset="0"/>
            </a:endParaRPr>
          </a:p>
          <a:p>
            <a:pPr algn="just"/>
            <a:r>
              <a:rPr lang="es-ES_tradnl" altLang="es-MX" sz="1200" b="0" dirty="0">
                <a:solidFill>
                  <a:srgbClr val="000000"/>
                </a:solidFill>
                <a:latin typeface="Arial" charset="0"/>
                <a:cs typeface="Arial"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a:t>
            </a:r>
            <a:r>
              <a:rPr lang="es-ES_tradnl" altLang="es-MX" sz="1200" b="0" dirty="0" err="1">
                <a:solidFill>
                  <a:srgbClr val="000000"/>
                </a:solidFill>
                <a:latin typeface="Arial" charset="0"/>
                <a:cs typeface="Arial" charset="0"/>
              </a:rPr>
              <a:t>ostentanción</a:t>
            </a:r>
            <a:r>
              <a:rPr lang="es-ES_tradnl" altLang="es-MX" sz="1200" b="0" dirty="0">
                <a:solidFill>
                  <a:srgbClr val="000000"/>
                </a:solidFill>
                <a:latin typeface="Arial" charset="0"/>
                <a:cs typeface="Arial" charset="0"/>
              </a:rPr>
              <a:t> y discrecionalidad indebida en su aplicación.</a:t>
            </a:r>
          </a:p>
          <a:p>
            <a:pPr algn="just"/>
            <a:endParaRPr lang="es-ES_tradnl" altLang="es-MX" sz="1200" i="1" dirty="0">
              <a:solidFill>
                <a:srgbClr val="000000"/>
              </a:solidFill>
              <a:latin typeface="Arial" charset="0"/>
              <a:cs typeface="Arial" charset="0"/>
            </a:endParaRPr>
          </a:p>
        </p:txBody>
      </p:sp>
    </p:spTree>
    <p:extLst>
      <p:ext uri="{BB962C8B-B14F-4D97-AF65-F5344CB8AC3E}">
        <p14:creationId xmlns:p14="http://schemas.microsoft.com/office/powerpoint/2010/main" val="4091279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10244" name="Text Box 115"/>
          <p:cNvSpPr txBox="1">
            <a:spLocks noChangeArrowheads="1"/>
          </p:cNvSpPr>
          <p:nvPr/>
        </p:nvSpPr>
        <p:spPr bwMode="auto">
          <a:xfrm>
            <a:off x="1565275" y="1159161"/>
            <a:ext cx="5122863" cy="1938992"/>
          </a:xfrm>
          <a:prstGeom prst="rect">
            <a:avLst/>
          </a:prstGeom>
          <a:noFill/>
          <a:ln w="9525">
            <a:noFill/>
            <a:miter lim="800000"/>
            <a:headEnd/>
            <a:tailEnd/>
          </a:ln>
        </p:spPr>
        <p:txBody>
          <a:bodyPr>
            <a:spAutoFit/>
          </a:bodyPr>
          <a:lstStyle/>
          <a:p>
            <a:pPr marL="457200" indent="-457200"/>
            <a:r>
              <a:rPr lang="es-MX" sz="1200" b="0" dirty="0">
                <a:latin typeface="Arial" charset="0"/>
              </a:rPr>
              <a:t>1.0 </a:t>
            </a:r>
            <a:r>
              <a:rPr lang="es-MX" sz="1200" b="0" dirty="0" smtClean="0">
                <a:latin typeface="Arial" charset="0"/>
              </a:rPr>
              <a:t> Dirección </a:t>
            </a:r>
            <a:r>
              <a:rPr lang="es-MX" sz="1200" b="0" dirty="0">
                <a:latin typeface="Arial" charset="0"/>
              </a:rPr>
              <a:t>General de los Servicios de Salud en el Estado</a:t>
            </a:r>
          </a:p>
          <a:p>
            <a:pPr marL="457200" indent="-457200"/>
            <a:endParaRPr lang="es-MX" sz="1200" b="0" dirty="0">
              <a:latin typeface="Arial" charset="0"/>
            </a:endParaRPr>
          </a:p>
          <a:p>
            <a:pPr marL="457200" indent="-457200"/>
            <a:endParaRPr lang="es-MX" sz="1200" b="0" dirty="0">
              <a:latin typeface="Arial" charset="0"/>
            </a:endParaRPr>
          </a:p>
          <a:p>
            <a:pPr marL="457200" indent="-457200"/>
            <a:r>
              <a:rPr lang="es-MX" sz="1200" b="0" dirty="0">
                <a:latin typeface="Arial" charset="0"/>
              </a:rPr>
              <a:t>      </a:t>
            </a:r>
            <a:r>
              <a:rPr lang="es-MX" sz="1200" b="0" dirty="0" smtClean="0">
                <a:latin typeface="Arial" charset="0"/>
              </a:rPr>
              <a:t> 1.1  </a:t>
            </a:r>
            <a:r>
              <a:rPr lang="es-MX" sz="1200" b="0" dirty="0">
                <a:latin typeface="Arial" charset="0"/>
              </a:rPr>
              <a:t>Dirección General</a:t>
            </a:r>
          </a:p>
          <a:p>
            <a:pPr marL="457200" indent="-457200"/>
            <a:endParaRPr lang="es-MX" sz="1200" b="0" dirty="0">
              <a:latin typeface="Arial" charset="0"/>
            </a:endParaRPr>
          </a:p>
          <a:p>
            <a:pPr marL="457200" indent="-457200"/>
            <a:endParaRPr lang="es-MX" sz="1200" b="0" dirty="0">
              <a:latin typeface="Arial" charset="0"/>
            </a:endParaRPr>
          </a:p>
          <a:p>
            <a:pPr lvl="1" indent="-457200"/>
            <a:r>
              <a:rPr lang="es-MX" sz="1200" b="0" dirty="0">
                <a:latin typeface="Arial" charset="0"/>
              </a:rPr>
              <a:t> 	</a:t>
            </a:r>
            <a:r>
              <a:rPr lang="es-MX" sz="1200" b="0" dirty="0" smtClean="0">
                <a:latin typeface="Arial" charset="0"/>
              </a:rPr>
              <a:t>    1.1.4  Subdirección Jurídica</a:t>
            </a:r>
          </a:p>
          <a:p>
            <a:pPr marL="914400" lvl="1" indent="-457200"/>
            <a:endParaRPr lang="es-MX" sz="1200" b="0" dirty="0">
              <a:latin typeface="Arial" charset="0"/>
            </a:endParaRPr>
          </a:p>
          <a:p>
            <a:pPr marL="914400" lvl="1" indent="-457200"/>
            <a:endParaRPr lang="es-MX" sz="1200" b="0" dirty="0" smtClean="0">
              <a:latin typeface="Arial" charset="0"/>
            </a:endParaRPr>
          </a:p>
          <a:p>
            <a:pPr marL="914400" lvl="1" indent="-457200"/>
            <a:endParaRPr lang="es-MX" sz="1200" b="0" dirty="0">
              <a:latin typeface="Arial" charset="0"/>
            </a:endParaRPr>
          </a:p>
        </p:txBody>
      </p:sp>
      <p:sp>
        <p:nvSpPr>
          <p:cNvPr id="6" name="Text Box 75"/>
          <p:cNvSpPr txBox="1">
            <a:spLocks noChangeArrowheads="1"/>
          </p:cNvSpPr>
          <p:nvPr/>
        </p:nvSpPr>
        <p:spPr bwMode="auto">
          <a:xfrm>
            <a:off x="1588" y="50800"/>
            <a:ext cx="3932237"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ESTRUCTURA ORGÁNICA</a:t>
            </a:r>
          </a:p>
        </p:txBody>
      </p:sp>
      <p:sp>
        <p:nvSpPr>
          <p:cNvPr id="7" name="Line 111"/>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Line 124"/>
          <p:cNvSpPr>
            <a:spLocks noChangeShapeType="1"/>
          </p:cNvSpPr>
          <p:nvPr/>
        </p:nvSpPr>
        <p:spPr bwMode="auto">
          <a:xfrm flipH="1">
            <a:off x="3931243" y="1222240"/>
            <a:ext cx="356" cy="4628832"/>
          </a:xfrm>
          <a:prstGeom prst="line">
            <a:avLst/>
          </a:prstGeom>
          <a:noFill/>
          <a:ln w="9525">
            <a:solidFill>
              <a:schemeClr val="tx1"/>
            </a:solidFill>
            <a:round/>
            <a:headEnd/>
            <a:tailEnd/>
          </a:ln>
        </p:spPr>
        <p:txBody>
          <a:bodyPr/>
          <a:lstStyle/>
          <a:p>
            <a:endParaRPr lang="es-MX" dirty="0"/>
          </a:p>
        </p:txBody>
      </p:sp>
      <p:sp>
        <p:nvSpPr>
          <p:cNvPr id="82" name="Rectangle 15"/>
          <p:cNvSpPr>
            <a:spLocks noChangeArrowheads="1"/>
          </p:cNvSpPr>
          <p:nvPr/>
        </p:nvSpPr>
        <p:spPr bwMode="auto">
          <a:xfrm>
            <a:off x="3217986" y="1151639"/>
            <a:ext cx="1439584" cy="735592"/>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76" name="Rectangle 15"/>
          <p:cNvSpPr>
            <a:spLocks noChangeArrowheads="1"/>
          </p:cNvSpPr>
          <p:nvPr/>
        </p:nvSpPr>
        <p:spPr bwMode="auto">
          <a:xfrm>
            <a:off x="3210415" y="2193695"/>
            <a:ext cx="1439584" cy="946007"/>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56" name="Rectangle 15"/>
          <p:cNvSpPr>
            <a:spLocks noChangeArrowheads="1"/>
          </p:cNvSpPr>
          <p:nvPr/>
        </p:nvSpPr>
        <p:spPr bwMode="auto">
          <a:xfrm>
            <a:off x="1670865" y="3705550"/>
            <a:ext cx="1511760" cy="603626"/>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52" name="Rectangle 15"/>
          <p:cNvSpPr>
            <a:spLocks noChangeArrowheads="1"/>
          </p:cNvSpPr>
          <p:nvPr/>
        </p:nvSpPr>
        <p:spPr bwMode="auto">
          <a:xfrm>
            <a:off x="1700079" y="4691497"/>
            <a:ext cx="1511607" cy="611391"/>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55" name="Rectangle 15"/>
          <p:cNvSpPr>
            <a:spLocks noChangeArrowheads="1"/>
          </p:cNvSpPr>
          <p:nvPr/>
        </p:nvSpPr>
        <p:spPr bwMode="auto">
          <a:xfrm>
            <a:off x="4703421" y="3797782"/>
            <a:ext cx="1439584" cy="638175"/>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11273" name="Line 126"/>
          <p:cNvSpPr>
            <a:spLocks noChangeShapeType="1"/>
          </p:cNvSpPr>
          <p:nvPr/>
        </p:nvSpPr>
        <p:spPr bwMode="auto">
          <a:xfrm>
            <a:off x="5559505" y="5860969"/>
            <a:ext cx="0" cy="658812"/>
          </a:xfrm>
          <a:prstGeom prst="line">
            <a:avLst/>
          </a:prstGeom>
          <a:noFill/>
          <a:ln w="9525">
            <a:solidFill>
              <a:schemeClr val="tx1"/>
            </a:solidFill>
            <a:round/>
            <a:headEnd/>
            <a:tailEnd/>
          </a:ln>
        </p:spPr>
        <p:txBody>
          <a:bodyPr/>
          <a:lstStyle/>
          <a:p>
            <a:endParaRPr lang="es-MX" dirty="0"/>
          </a:p>
        </p:txBody>
      </p:sp>
      <p:sp>
        <p:nvSpPr>
          <p:cNvPr id="50" name="Rectangle 15"/>
          <p:cNvSpPr>
            <a:spLocks noChangeArrowheads="1"/>
          </p:cNvSpPr>
          <p:nvPr/>
        </p:nvSpPr>
        <p:spPr bwMode="auto">
          <a:xfrm>
            <a:off x="1473156" y="6512034"/>
            <a:ext cx="1519395" cy="610924"/>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11274" name="Line 127"/>
          <p:cNvSpPr>
            <a:spLocks noChangeShapeType="1"/>
          </p:cNvSpPr>
          <p:nvPr/>
        </p:nvSpPr>
        <p:spPr bwMode="auto">
          <a:xfrm>
            <a:off x="2219339" y="5859434"/>
            <a:ext cx="0" cy="658812"/>
          </a:xfrm>
          <a:prstGeom prst="line">
            <a:avLst/>
          </a:prstGeom>
          <a:noFill/>
          <a:ln w="9525">
            <a:solidFill>
              <a:schemeClr val="tx1"/>
            </a:solidFill>
            <a:round/>
            <a:headEnd/>
            <a:tailEnd/>
          </a:ln>
        </p:spPr>
        <p:txBody>
          <a:bodyPr/>
          <a:lstStyle/>
          <a:p>
            <a:endParaRPr lang="es-MX" dirty="0"/>
          </a:p>
        </p:txBody>
      </p:sp>
      <p:sp>
        <p:nvSpPr>
          <p:cNvPr id="49" name="Rectangle 15"/>
          <p:cNvSpPr>
            <a:spLocks noChangeArrowheads="1"/>
          </p:cNvSpPr>
          <p:nvPr/>
        </p:nvSpPr>
        <p:spPr bwMode="auto">
          <a:xfrm>
            <a:off x="4840046" y="6512034"/>
            <a:ext cx="1522654" cy="602141"/>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11272" name="Line 128"/>
          <p:cNvSpPr>
            <a:spLocks noChangeShapeType="1"/>
          </p:cNvSpPr>
          <p:nvPr/>
        </p:nvSpPr>
        <p:spPr bwMode="auto">
          <a:xfrm>
            <a:off x="3217986" y="4064528"/>
            <a:ext cx="1482850" cy="0"/>
          </a:xfrm>
          <a:prstGeom prst="line">
            <a:avLst/>
          </a:prstGeom>
          <a:noFill/>
          <a:ln w="9525">
            <a:solidFill>
              <a:schemeClr val="tx1"/>
            </a:solidFill>
            <a:round/>
            <a:headEnd/>
            <a:tailEnd/>
          </a:ln>
        </p:spPr>
        <p:txBody>
          <a:bodyPr/>
          <a:lstStyle/>
          <a:p>
            <a:endParaRPr lang="es-MX" dirty="0"/>
          </a:p>
        </p:txBody>
      </p:sp>
      <p:sp>
        <p:nvSpPr>
          <p:cNvPr id="93" name="Line 128"/>
          <p:cNvSpPr>
            <a:spLocks noChangeShapeType="1"/>
          </p:cNvSpPr>
          <p:nvPr/>
        </p:nvSpPr>
        <p:spPr bwMode="auto">
          <a:xfrm flipV="1">
            <a:off x="3252224" y="5016324"/>
            <a:ext cx="1679126" cy="1"/>
          </a:xfrm>
          <a:prstGeom prst="line">
            <a:avLst/>
          </a:prstGeom>
          <a:noFill/>
          <a:ln w="9525">
            <a:solidFill>
              <a:schemeClr val="tx1"/>
            </a:solidFill>
            <a:round/>
            <a:headEnd/>
            <a:tailEnd/>
          </a:ln>
        </p:spPr>
        <p:txBody>
          <a:bodyPr/>
          <a:lstStyle/>
          <a:p>
            <a:endParaRPr lang="es-MX" dirty="0"/>
          </a:p>
        </p:txBody>
      </p:sp>
      <p:sp>
        <p:nvSpPr>
          <p:cNvPr id="11268" name="Text Box 236"/>
          <p:cNvSpPr txBox="1">
            <a:spLocks noChangeArrowheads="1"/>
          </p:cNvSpPr>
          <p:nvPr/>
        </p:nvSpPr>
        <p:spPr bwMode="auto">
          <a:xfrm>
            <a:off x="1486630" y="635248"/>
            <a:ext cx="4938554" cy="274367"/>
          </a:xfrm>
          <a:prstGeom prst="rect">
            <a:avLst/>
          </a:prstGeom>
          <a:noFill/>
          <a:ln w="9525">
            <a:noFill/>
            <a:miter lim="800000"/>
            <a:headEnd/>
            <a:tailEnd/>
          </a:ln>
        </p:spPr>
        <p:txBody>
          <a:bodyPr wrap="square">
            <a:spAutoFit/>
          </a:bodyPr>
          <a:lstStyle/>
          <a:p>
            <a:pPr algn="ctr"/>
            <a:r>
              <a:rPr lang="es-ES" sz="1200" i="1" dirty="0">
                <a:latin typeface="Arial" charset="0"/>
              </a:rPr>
              <a:t>Dirección General</a:t>
            </a:r>
          </a:p>
        </p:txBody>
      </p:sp>
      <p:sp>
        <p:nvSpPr>
          <p:cNvPr id="11283" name="Text Box 100"/>
          <p:cNvSpPr txBox="1">
            <a:spLocks noChangeArrowheads="1"/>
          </p:cNvSpPr>
          <p:nvPr/>
        </p:nvSpPr>
        <p:spPr bwMode="auto">
          <a:xfrm>
            <a:off x="3216634" y="2254465"/>
            <a:ext cx="1470274" cy="523220"/>
          </a:xfrm>
          <a:prstGeom prst="rect">
            <a:avLst/>
          </a:prstGeom>
          <a:noFill/>
          <a:ln w="9525">
            <a:noFill/>
            <a:miter lim="800000"/>
            <a:headEnd/>
            <a:tailEnd/>
          </a:ln>
        </p:spPr>
        <p:txBody>
          <a:bodyPr wrap="none">
            <a:spAutoFit/>
          </a:bodyPr>
          <a:lstStyle/>
          <a:p>
            <a:pPr algn="ctr"/>
            <a:r>
              <a:rPr lang="es-ES" sz="700" b="1" dirty="0" smtClean="0">
                <a:latin typeface="Arial" charset="0"/>
              </a:rPr>
              <a:t>Organismo Desconcentrado</a:t>
            </a:r>
          </a:p>
          <a:p>
            <a:pPr algn="ctr"/>
            <a:r>
              <a:rPr lang="es-ES" sz="700" b="1" dirty="0" smtClean="0">
                <a:latin typeface="Arial" charset="0"/>
              </a:rPr>
              <a:t>Dirección General </a:t>
            </a:r>
          </a:p>
          <a:p>
            <a:pPr algn="ctr"/>
            <a:r>
              <a:rPr lang="es-ES" sz="700" b="1" dirty="0" smtClean="0">
                <a:latin typeface="Arial" charset="0"/>
              </a:rPr>
              <a:t>del Hospital Central</a:t>
            </a:r>
          </a:p>
          <a:p>
            <a:pPr algn="ctr"/>
            <a:r>
              <a:rPr lang="es-ES" sz="700" b="1" dirty="0" smtClean="0">
                <a:latin typeface="Arial" charset="0"/>
              </a:rPr>
              <a:t> “Dr. Ignacio Morones Prieto”</a:t>
            </a:r>
            <a:endParaRPr lang="es-ES" sz="700" b="1" dirty="0">
              <a:latin typeface="Arial" charset="0"/>
            </a:endParaRPr>
          </a:p>
        </p:txBody>
      </p:sp>
      <p:sp>
        <p:nvSpPr>
          <p:cNvPr id="11284" name="Text Box 103"/>
          <p:cNvSpPr txBox="1">
            <a:spLocks noChangeArrowheads="1"/>
          </p:cNvSpPr>
          <p:nvPr/>
        </p:nvSpPr>
        <p:spPr bwMode="auto">
          <a:xfrm>
            <a:off x="3246924" y="2821384"/>
            <a:ext cx="1371073" cy="307777"/>
          </a:xfrm>
          <a:prstGeom prst="rect">
            <a:avLst/>
          </a:prstGeom>
          <a:noFill/>
          <a:ln w="9525">
            <a:noFill/>
            <a:miter lim="800000"/>
            <a:headEnd/>
            <a:tailEnd/>
          </a:ln>
        </p:spPr>
        <p:txBody>
          <a:bodyPr wrap="square">
            <a:spAutoFit/>
          </a:bodyPr>
          <a:lstStyle/>
          <a:p>
            <a:pPr algn="ctr"/>
            <a:r>
              <a:rPr lang="es-ES" sz="700" b="0" dirty="0" smtClean="0">
                <a:latin typeface="Arial" charset="0"/>
              </a:rPr>
              <a:t>Jorge Aguilar García</a:t>
            </a:r>
            <a:endParaRPr lang="es-ES" sz="700" b="0" dirty="0">
              <a:latin typeface="Arial" charset="0"/>
            </a:endParaRPr>
          </a:p>
          <a:p>
            <a:pPr algn="ctr"/>
            <a:r>
              <a:rPr lang="es-ES" sz="700" dirty="0">
                <a:latin typeface="Arial" panose="020B0604020202020204" pitchFamily="34" charset="0"/>
                <a:cs typeface="Arial" panose="020B0604020202020204" pitchFamily="34" charset="0"/>
              </a:rPr>
              <a:t>CF34245</a:t>
            </a:r>
            <a:endParaRPr lang="es-ES" sz="700" b="0" dirty="0">
              <a:latin typeface="Arial" panose="020B0604020202020204" pitchFamily="34" charset="0"/>
              <a:cs typeface="Arial" panose="020B0604020202020204" pitchFamily="34" charset="0"/>
            </a:endParaRPr>
          </a:p>
        </p:txBody>
      </p:sp>
      <p:sp>
        <p:nvSpPr>
          <p:cNvPr id="11285" name="Text Box 105"/>
          <p:cNvSpPr txBox="1">
            <a:spLocks noChangeArrowheads="1"/>
          </p:cNvSpPr>
          <p:nvPr/>
        </p:nvSpPr>
        <p:spPr bwMode="auto">
          <a:xfrm>
            <a:off x="5087891" y="3816776"/>
            <a:ext cx="619125" cy="200025"/>
          </a:xfrm>
          <a:prstGeom prst="rect">
            <a:avLst/>
          </a:prstGeom>
          <a:noFill/>
          <a:ln w="9525">
            <a:noFill/>
            <a:miter lim="800000"/>
            <a:headEnd/>
            <a:tailEnd/>
          </a:ln>
        </p:spPr>
        <p:txBody>
          <a:bodyPr wrap="none">
            <a:spAutoFit/>
          </a:bodyPr>
          <a:lstStyle/>
          <a:p>
            <a:pPr algn="ctr"/>
            <a:r>
              <a:rPr lang="es-ES" sz="700" b="1" dirty="0">
                <a:latin typeface="Arial" charset="0"/>
              </a:rPr>
              <a:t>Secretaria</a:t>
            </a:r>
          </a:p>
        </p:txBody>
      </p:sp>
      <p:sp>
        <p:nvSpPr>
          <p:cNvPr id="11286" name="Text Box 107"/>
          <p:cNvSpPr txBox="1">
            <a:spLocks noChangeArrowheads="1"/>
          </p:cNvSpPr>
          <p:nvPr/>
        </p:nvSpPr>
        <p:spPr bwMode="auto">
          <a:xfrm>
            <a:off x="4590626" y="4022250"/>
            <a:ext cx="1672610" cy="415498"/>
          </a:xfrm>
          <a:prstGeom prst="rect">
            <a:avLst/>
          </a:prstGeom>
          <a:noFill/>
          <a:ln w="9525">
            <a:noFill/>
            <a:miter lim="800000"/>
            <a:headEnd/>
            <a:tailEnd/>
          </a:ln>
        </p:spPr>
        <p:txBody>
          <a:bodyPr wrap="square">
            <a:spAutoFit/>
          </a:bodyPr>
          <a:lstStyle/>
          <a:p>
            <a:pPr algn="ctr"/>
            <a:r>
              <a:rPr lang="es-ES" sz="700" b="0" dirty="0">
                <a:latin typeface="Arial" charset="0"/>
              </a:rPr>
              <a:t>Irma Tobías </a:t>
            </a:r>
            <a:r>
              <a:rPr lang="es-ES" sz="700" b="0" dirty="0" smtClean="0">
                <a:latin typeface="Arial" charset="0"/>
              </a:rPr>
              <a:t>Torres</a:t>
            </a:r>
          </a:p>
          <a:p>
            <a:pPr algn="ctr"/>
            <a:r>
              <a:rPr lang="es-MX" sz="700" b="0" dirty="0" smtClean="0">
                <a:solidFill>
                  <a:srgbClr val="000000"/>
                </a:solidFill>
                <a:latin typeface="Arial" panose="020B0604020202020204" pitchFamily="34" charset="0"/>
                <a:cs typeface="Arial" panose="020B0604020202020204" pitchFamily="34" charset="0"/>
              </a:rPr>
              <a:t>Mónica Liliana Martínez González</a:t>
            </a:r>
            <a:r>
              <a:rPr lang="es-MX" sz="700" dirty="0" smtClean="0">
                <a:latin typeface="Arial" panose="020B0604020202020204" pitchFamily="34" charset="0"/>
                <a:cs typeface="Arial" panose="020B0604020202020204" pitchFamily="34" charset="0"/>
              </a:rPr>
              <a:t> </a:t>
            </a:r>
            <a:r>
              <a:rPr lang="es-ES" sz="700" b="0" dirty="0" smtClean="0">
                <a:latin typeface="Arial" charset="0"/>
              </a:rPr>
              <a:t>CF40004</a:t>
            </a:r>
            <a:endParaRPr lang="es-ES" sz="700" b="0" dirty="0">
              <a:latin typeface="Arial" charset="0"/>
            </a:endParaRPr>
          </a:p>
        </p:txBody>
      </p:sp>
      <p:sp>
        <p:nvSpPr>
          <p:cNvPr id="11295" name="Line 125"/>
          <p:cNvSpPr>
            <a:spLocks noChangeShapeType="1"/>
          </p:cNvSpPr>
          <p:nvPr/>
        </p:nvSpPr>
        <p:spPr bwMode="auto">
          <a:xfrm>
            <a:off x="2220912" y="5859852"/>
            <a:ext cx="3338289" cy="3043"/>
          </a:xfrm>
          <a:prstGeom prst="line">
            <a:avLst/>
          </a:prstGeom>
          <a:ln>
            <a:headEnd/>
            <a:tailEnd/>
          </a:ln>
        </p:spPr>
        <p:style>
          <a:lnRef idx="1">
            <a:schemeClr val="dk1"/>
          </a:lnRef>
          <a:fillRef idx="0">
            <a:schemeClr val="dk1"/>
          </a:fillRef>
          <a:effectRef idx="0">
            <a:schemeClr val="dk1"/>
          </a:effectRef>
          <a:fontRef idx="minor">
            <a:schemeClr val="tx1"/>
          </a:fontRef>
        </p:style>
        <p:txBody>
          <a:bodyPr/>
          <a:lstStyle/>
          <a:p>
            <a:pPr>
              <a:defRPr/>
            </a:pPr>
            <a:endParaRPr lang="es-MX" dirty="0"/>
          </a:p>
        </p:txBody>
      </p:sp>
      <p:sp>
        <p:nvSpPr>
          <p:cNvPr id="11296" name="Text Box 132"/>
          <p:cNvSpPr txBox="1">
            <a:spLocks noChangeArrowheads="1"/>
          </p:cNvSpPr>
          <p:nvPr/>
        </p:nvSpPr>
        <p:spPr bwMode="auto">
          <a:xfrm>
            <a:off x="3258193" y="1343906"/>
            <a:ext cx="1377950" cy="415498"/>
          </a:xfrm>
          <a:prstGeom prst="rect">
            <a:avLst/>
          </a:prstGeom>
          <a:noFill/>
          <a:ln w="9525">
            <a:noFill/>
            <a:miter lim="800000"/>
            <a:headEnd/>
            <a:tailEnd/>
          </a:ln>
        </p:spPr>
        <p:txBody>
          <a:bodyPr>
            <a:spAutoFit/>
          </a:bodyPr>
          <a:lstStyle/>
          <a:p>
            <a:pPr algn="ctr"/>
            <a:r>
              <a:rPr lang="es-ES" sz="700" b="1" dirty="0">
                <a:latin typeface="Arial" charset="0"/>
              </a:rPr>
              <a:t>Dirección General</a:t>
            </a:r>
            <a:r>
              <a:rPr lang="es-MX" sz="700" b="1" dirty="0">
                <a:latin typeface="Arial" charset="0"/>
              </a:rPr>
              <a:t> de los Servicios de Salud en el Estado</a:t>
            </a:r>
            <a:endParaRPr lang="es-ES" sz="700" b="1" dirty="0">
              <a:latin typeface="Arial" charset="0"/>
            </a:endParaRPr>
          </a:p>
        </p:txBody>
      </p:sp>
      <p:sp>
        <p:nvSpPr>
          <p:cNvPr id="46" name="Text Box 118"/>
          <p:cNvSpPr txBox="1">
            <a:spLocks noChangeArrowheads="1"/>
          </p:cNvSpPr>
          <p:nvPr/>
        </p:nvSpPr>
        <p:spPr bwMode="auto">
          <a:xfrm>
            <a:off x="1424603" y="6797393"/>
            <a:ext cx="1567948" cy="415498"/>
          </a:xfrm>
          <a:prstGeom prst="rect">
            <a:avLst/>
          </a:prstGeom>
          <a:noFill/>
          <a:ln w="9525">
            <a:noFill/>
            <a:miter lim="800000"/>
            <a:headEnd/>
            <a:tailEnd/>
          </a:ln>
        </p:spPr>
        <p:txBody>
          <a:bodyPr wrap="square">
            <a:spAutoFit/>
          </a:bodyPr>
          <a:lstStyle/>
          <a:p>
            <a:pPr algn="ctr"/>
            <a:r>
              <a:rPr lang="es-ES" sz="700" b="0" dirty="0" smtClean="0">
                <a:latin typeface="Arial" charset="0"/>
              </a:rPr>
              <a:t>Martha Giselda Rangel Charqueño</a:t>
            </a:r>
          </a:p>
          <a:p>
            <a:pPr algn="ctr"/>
            <a:r>
              <a:rPr lang="es-MX" sz="700" dirty="0" smtClean="0">
                <a:latin typeface="Arial" charset="0"/>
              </a:rPr>
              <a:t>CF01012</a:t>
            </a:r>
            <a:endParaRPr lang="es-ES" sz="700" b="0" dirty="0" smtClean="0">
              <a:latin typeface="Arial" charset="0"/>
            </a:endParaRPr>
          </a:p>
          <a:p>
            <a:pPr algn="ctr"/>
            <a:endParaRPr lang="es-ES" sz="700" b="0" dirty="0">
              <a:latin typeface="Arial" charset="0"/>
            </a:endParaRPr>
          </a:p>
        </p:txBody>
      </p:sp>
      <p:sp>
        <p:nvSpPr>
          <p:cNvPr id="47" name="Text Box 112"/>
          <p:cNvSpPr txBox="1">
            <a:spLocks noChangeArrowheads="1"/>
          </p:cNvSpPr>
          <p:nvPr/>
        </p:nvSpPr>
        <p:spPr bwMode="auto">
          <a:xfrm>
            <a:off x="1473156" y="6533117"/>
            <a:ext cx="1301342" cy="202229"/>
          </a:xfrm>
          <a:prstGeom prst="rect">
            <a:avLst/>
          </a:prstGeom>
          <a:noFill/>
          <a:ln w="9525">
            <a:noFill/>
            <a:miter lim="800000"/>
            <a:headEnd/>
            <a:tailEnd/>
          </a:ln>
        </p:spPr>
        <p:txBody>
          <a:bodyPr wrap="square" anchor="ctr">
            <a:spAutoFit/>
          </a:bodyPr>
          <a:lstStyle/>
          <a:p>
            <a:pPr algn="ctr"/>
            <a:r>
              <a:rPr lang="es-ES" sz="700" b="1" dirty="0">
                <a:latin typeface="Arial" charset="0"/>
              </a:rPr>
              <a:t> </a:t>
            </a:r>
            <a:r>
              <a:rPr lang="es-ES" sz="700" b="1" dirty="0" smtClean="0">
                <a:latin typeface="Arial" charset="0"/>
              </a:rPr>
              <a:t>Dirección Médica</a:t>
            </a:r>
            <a:endParaRPr lang="es-ES" sz="700" b="1" dirty="0">
              <a:latin typeface="Arial" charset="0"/>
            </a:endParaRPr>
          </a:p>
        </p:txBody>
      </p:sp>
      <p:sp>
        <p:nvSpPr>
          <p:cNvPr id="53" name="Text Box 118"/>
          <p:cNvSpPr txBox="1">
            <a:spLocks noChangeArrowheads="1"/>
          </p:cNvSpPr>
          <p:nvPr/>
        </p:nvSpPr>
        <p:spPr bwMode="auto">
          <a:xfrm>
            <a:off x="4770244" y="6797393"/>
            <a:ext cx="1662257" cy="415498"/>
          </a:xfrm>
          <a:prstGeom prst="rect">
            <a:avLst/>
          </a:prstGeom>
          <a:noFill/>
          <a:ln w="9525">
            <a:noFill/>
            <a:miter lim="800000"/>
            <a:headEnd/>
            <a:tailEnd/>
          </a:ln>
        </p:spPr>
        <p:txBody>
          <a:bodyPr wrap="square">
            <a:spAutoFit/>
          </a:bodyPr>
          <a:lstStyle/>
          <a:p>
            <a:pPr algn="ctr"/>
            <a:r>
              <a:rPr lang="es-ES" sz="700" b="0" dirty="0" smtClean="0">
                <a:latin typeface="Arial" charset="0"/>
              </a:rPr>
              <a:t>Rosa María Franco Rodríguez</a:t>
            </a:r>
          </a:p>
          <a:p>
            <a:pPr algn="ctr"/>
            <a:r>
              <a:rPr lang="es-MX" sz="700" dirty="0" smtClean="0">
                <a:latin typeface="Arial" charset="0"/>
              </a:rPr>
              <a:t>CF01012</a:t>
            </a:r>
            <a:endParaRPr lang="es-ES" sz="700" b="0" dirty="0" smtClean="0">
              <a:latin typeface="Arial" charset="0"/>
            </a:endParaRPr>
          </a:p>
          <a:p>
            <a:pPr algn="ctr"/>
            <a:endParaRPr lang="es-ES" sz="700" b="0" dirty="0">
              <a:latin typeface="Arial" charset="0"/>
            </a:endParaRPr>
          </a:p>
        </p:txBody>
      </p:sp>
      <p:sp>
        <p:nvSpPr>
          <p:cNvPr id="54" name="Text Box 112"/>
          <p:cNvSpPr txBox="1">
            <a:spLocks noChangeArrowheads="1"/>
          </p:cNvSpPr>
          <p:nvPr/>
        </p:nvSpPr>
        <p:spPr bwMode="auto">
          <a:xfrm>
            <a:off x="4804754" y="6541886"/>
            <a:ext cx="1506802" cy="200055"/>
          </a:xfrm>
          <a:prstGeom prst="rect">
            <a:avLst/>
          </a:prstGeom>
          <a:noFill/>
          <a:ln w="9525">
            <a:noFill/>
            <a:miter lim="800000"/>
            <a:headEnd/>
            <a:tailEnd/>
          </a:ln>
        </p:spPr>
        <p:txBody>
          <a:bodyPr wrap="square">
            <a:spAutoFit/>
          </a:bodyPr>
          <a:lstStyle/>
          <a:p>
            <a:pPr algn="ctr"/>
            <a:r>
              <a:rPr lang="es-ES" sz="700" b="1" dirty="0">
                <a:latin typeface="Arial" charset="0"/>
              </a:rPr>
              <a:t> </a:t>
            </a:r>
            <a:r>
              <a:rPr lang="es-ES" sz="700" b="1" dirty="0" smtClean="0">
                <a:latin typeface="Arial" charset="0"/>
              </a:rPr>
              <a:t>Dirección Administrativa</a:t>
            </a:r>
            <a:endParaRPr lang="es-ES" sz="700" b="1" dirty="0">
              <a:latin typeface="Arial" charset="0"/>
            </a:endParaRPr>
          </a:p>
        </p:txBody>
      </p:sp>
      <p:sp>
        <p:nvSpPr>
          <p:cNvPr id="11271" name="Text Box 118"/>
          <p:cNvSpPr txBox="1">
            <a:spLocks noChangeArrowheads="1"/>
          </p:cNvSpPr>
          <p:nvPr/>
        </p:nvSpPr>
        <p:spPr bwMode="auto">
          <a:xfrm>
            <a:off x="1792657" y="3989057"/>
            <a:ext cx="1362404" cy="307777"/>
          </a:xfrm>
          <a:prstGeom prst="rect">
            <a:avLst/>
          </a:prstGeom>
          <a:noFill/>
          <a:ln w="9525">
            <a:noFill/>
            <a:miter lim="800000"/>
            <a:headEnd/>
            <a:tailEnd/>
          </a:ln>
        </p:spPr>
        <p:txBody>
          <a:bodyPr wrap="square">
            <a:spAutoFit/>
          </a:bodyPr>
          <a:lstStyle/>
          <a:p>
            <a:pPr algn="ctr"/>
            <a:r>
              <a:rPr lang="es-ES" sz="700" b="0" dirty="0" err="1" smtClean="0">
                <a:latin typeface="Arial" charset="0"/>
              </a:rPr>
              <a:t>Marbel</a:t>
            </a:r>
            <a:r>
              <a:rPr lang="es-ES" sz="700" b="0" dirty="0" smtClean="0">
                <a:latin typeface="Arial" charset="0"/>
              </a:rPr>
              <a:t> Rodríguez Reyes</a:t>
            </a:r>
          </a:p>
          <a:p>
            <a:pPr algn="ctr"/>
            <a:r>
              <a:rPr lang="es-ES" sz="700" b="0" dirty="0" smtClean="0">
                <a:latin typeface="Arial" charset="0"/>
              </a:rPr>
              <a:t>CF21135</a:t>
            </a:r>
            <a:endParaRPr lang="es-ES" sz="700" b="0" dirty="0">
              <a:latin typeface="Arial" charset="0"/>
            </a:endParaRPr>
          </a:p>
        </p:txBody>
      </p:sp>
      <p:sp>
        <p:nvSpPr>
          <p:cNvPr id="11288" name="Text Box 112"/>
          <p:cNvSpPr txBox="1">
            <a:spLocks noChangeArrowheads="1"/>
          </p:cNvSpPr>
          <p:nvPr/>
        </p:nvSpPr>
        <p:spPr bwMode="auto">
          <a:xfrm>
            <a:off x="1717872" y="3742784"/>
            <a:ext cx="1385716" cy="200055"/>
          </a:xfrm>
          <a:prstGeom prst="rect">
            <a:avLst/>
          </a:prstGeom>
          <a:noFill/>
          <a:ln w="9525">
            <a:noFill/>
            <a:miter lim="800000"/>
            <a:headEnd/>
            <a:tailEnd/>
          </a:ln>
        </p:spPr>
        <p:txBody>
          <a:bodyPr wrap="square">
            <a:spAutoFit/>
          </a:bodyPr>
          <a:lstStyle/>
          <a:p>
            <a:pPr algn="ctr"/>
            <a:r>
              <a:rPr lang="es-ES" sz="700" b="1" dirty="0">
                <a:latin typeface="Arial" charset="0"/>
              </a:rPr>
              <a:t> </a:t>
            </a:r>
            <a:r>
              <a:rPr lang="es-ES" sz="700" b="1" dirty="0" smtClean="0">
                <a:latin typeface="Arial" charset="0"/>
              </a:rPr>
              <a:t>Órgano Interno de Control</a:t>
            </a:r>
            <a:endParaRPr lang="es-ES" sz="700" b="1" dirty="0">
              <a:latin typeface="Arial" charset="0"/>
            </a:endParaRPr>
          </a:p>
        </p:txBody>
      </p:sp>
      <p:sp>
        <p:nvSpPr>
          <p:cNvPr id="11292" name="Text Box 123"/>
          <p:cNvSpPr txBox="1">
            <a:spLocks noChangeArrowheads="1"/>
          </p:cNvSpPr>
          <p:nvPr/>
        </p:nvSpPr>
        <p:spPr bwMode="auto">
          <a:xfrm>
            <a:off x="1839111" y="4722414"/>
            <a:ext cx="1191320" cy="200055"/>
          </a:xfrm>
          <a:prstGeom prst="rect">
            <a:avLst/>
          </a:prstGeom>
          <a:noFill/>
          <a:ln w="9525">
            <a:noFill/>
            <a:miter lim="800000"/>
            <a:headEnd/>
            <a:tailEnd/>
          </a:ln>
        </p:spPr>
        <p:txBody>
          <a:bodyPr wrap="square">
            <a:spAutoFit/>
          </a:bodyPr>
          <a:lstStyle/>
          <a:p>
            <a:pPr algn="ctr"/>
            <a:r>
              <a:rPr lang="es-ES" sz="700" b="1" dirty="0" smtClean="0">
                <a:latin typeface="Arial" charset="0"/>
              </a:rPr>
              <a:t>Subdirección Jurídica</a:t>
            </a:r>
            <a:endParaRPr lang="es-ES" sz="700" b="1" dirty="0">
              <a:latin typeface="Arial" charset="0"/>
            </a:endParaRPr>
          </a:p>
        </p:txBody>
      </p:sp>
      <p:sp>
        <p:nvSpPr>
          <p:cNvPr id="59" name="Text Box 118"/>
          <p:cNvSpPr txBox="1">
            <a:spLocks noChangeArrowheads="1"/>
          </p:cNvSpPr>
          <p:nvPr/>
        </p:nvSpPr>
        <p:spPr bwMode="auto">
          <a:xfrm>
            <a:off x="1934140" y="4988167"/>
            <a:ext cx="1181734" cy="307777"/>
          </a:xfrm>
          <a:prstGeom prst="rect">
            <a:avLst/>
          </a:prstGeom>
          <a:noFill/>
          <a:ln w="9525">
            <a:noFill/>
            <a:miter lim="800000"/>
            <a:headEnd/>
            <a:tailEnd/>
          </a:ln>
        </p:spPr>
        <p:txBody>
          <a:bodyPr wrap="none">
            <a:spAutoFit/>
          </a:bodyPr>
          <a:lstStyle/>
          <a:p>
            <a:pPr algn="ctr"/>
            <a:r>
              <a:rPr lang="es-ES" sz="700" b="0" dirty="0" smtClean="0">
                <a:latin typeface="Arial" charset="0"/>
              </a:rPr>
              <a:t>Raúl Arredondo Quintero</a:t>
            </a:r>
          </a:p>
          <a:p>
            <a:pPr algn="ctr"/>
            <a:r>
              <a:rPr lang="es-ES" sz="700" b="0" dirty="0" smtClean="0">
                <a:latin typeface="Arial" charset="0"/>
              </a:rPr>
              <a:t>CF01059</a:t>
            </a:r>
          </a:p>
        </p:txBody>
      </p:sp>
      <p:sp>
        <p:nvSpPr>
          <p:cNvPr id="65" name="Rectangle 20"/>
          <p:cNvSpPr>
            <a:spLocks noChangeArrowheads="1"/>
          </p:cNvSpPr>
          <p:nvPr/>
        </p:nvSpPr>
        <p:spPr bwMode="auto">
          <a:xfrm>
            <a:off x="4659455" y="4738205"/>
            <a:ext cx="1533538" cy="646698"/>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s-ES" altLang="es-MX" sz="700">
              <a:latin typeface="Arial" panose="020B0604020202020204" pitchFamily="34" charset="0"/>
              <a:cs typeface="Arial" panose="020B0604020202020204" pitchFamily="34" charset="0"/>
            </a:endParaRPr>
          </a:p>
        </p:txBody>
      </p:sp>
      <p:sp>
        <p:nvSpPr>
          <p:cNvPr id="66" name="Text Box 24"/>
          <p:cNvSpPr txBox="1">
            <a:spLocks noChangeArrowheads="1"/>
          </p:cNvSpPr>
          <p:nvPr/>
        </p:nvSpPr>
        <p:spPr bwMode="auto">
          <a:xfrm>
            <a:off x="4685562" y="5068486"/>
            <a:ext cx="15335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b="0" dirty="0">
                <a:latin typeface="Arial" panose="020B0604020202020204" pitchFamily="34" charset="0"/>
              </a:rPr>
              <a:t>José Jorge Rodríguez </a:t>
            </a:r>
            <a:r>
              <a:rPr lang="es-ES" altLang="es-MX" sz="700" b="0" dirty="0" smtClean="0">
                <a:latin typeface="Arial" panose="020B0604020202020204" pitchFamily="34" charset="0"/>
              </a:rPr>
              <a:t>Hernández</a:t>
            </a:r>
          </a:p>
          <a:p>
            <a:pPr algn="ctr">
              <a:spcBef>
                <a:spcPct val="0"/>
              </a:spcBef>
              <a:buNone/>
            </a:pPr>
            <a:r>
              <a:rPr lang="es-ES" sz="700" b="0" dirty="0" smtClean="0">
                <a:latin typeface="Arial" charset="0"/>
              </a:rPr>
              <a:t>M03023</a:t>
            </a:r>
            <a:endParaRPr lang="es-ES" sz="700" b="0" dirty="0">
              <a:latin typeface="Arial" charset="0"/>
            </a:endParaRPr>
          </a:p>
        </p:txBody>
      </p:sp>
      <p:sp>
        <p:nvSpPr>
          <p:cNvPr id="67" name="Line 22"/>
          <p:cNvSpPr>
            <a:spLocks noChangeShapeType="1"/>
          </p:cNvSpPr>
          <p:nvPr/>
        </p:nvSpPr>
        <p:spPr bwMode="auto">
          <a:xfrm flipV="1">
            <a:off x="4640582" y="5016324"/>
            <a:ext cx="1529154"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68" name="Text Box 21"/>
          <p:cNvSpPr txBox="1">
            <a:spLocks noChangeArrowheads="1"/>
          </p:cNvSpPr>
          <p:nvPr/>
        </p:nvSpPr>
        <p:spPr bwMode="auto">
          <a:xfrm>
            <a:off x="4971888" y="4791527"/>
            <a:ext cx="932013" cy="23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dirty="0">
                <a:solidFill>
                  <a:srgbClr val="000000"/>
                </a:solidFill>
                <a:latin typeface="Arial" panose="020B0604020202020204" pitchFamily="34" charset="0"/>
                <a:cs typeface="Arial" panose="020B0604020202020204" pitchFamily="34" charset="0"/>
              </a:rPr>
              <a:t>Mensajería</a:t>
            </a:r>
            <a:endParaRPr lang="es-ES" altLang="es-MX" sz="700" b="1" dirty="0">
              <a:latin typeface="Arial" panose="020B0604020202020204" pitchFamily="34" charset="0"/>
              <a:cs typeface="Arial" panose="020B0604020202020204" pitchFamily="34" charset="0"/>
            </a:endParaRPr>
          </a:p>
        </p:txBody>
      </p:sp>
      <p:sp>
        <p:nvSpPr>
          <p:cNvPr id="63" name="Line 18"/>
          <p:cNvSpPr>
            <a:spLocks noChangeShapeType="1"/>
          </p:cNvSpPr>
          <p:nvPr/>
        </p:nvSpPr>
        <p:spPr bwMode="auto">
          <a:xfrm flipV="1">
            <a:off x="1670865" y="3949783"/>
            <a:ext cx="1527813" cy="1294"/>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64" name="Line 18"/>
          <p:cNvSpPr>
            <a:spLocks noChangeShapeType="1"/>
          </p:cNvSpPr>
          <p:nvPr/>
        </p:nvSpPr>
        <p:spPr bwMode="auto">
          <a:xfrm>
            <a:off x="1364130" y="6733849"/>
            <a:ext cx="1537587" cy="2995"/>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69" name="Line 18"/>
          <p:cNvSpPr>
            <a:spLocks noChangeShapeType="1"/>
          </p:cNvSpPr>
          <p:nvPr/>
        </p:nvSpPr>
        <p:spPr bwMode="auto">
          <a:xfrm>
            <a:off x="4717020" y="4001539"/>
            <a:ext cx="1407582" cy="0"/>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71" name="Line 18"/>
          <p:cNvSpPr>
            <a:spLocks noChangeShapeType="1"/>
          </p:cNvSpPr>
          <p:nvPr/>
        </p:nvSpPr>
        <p:spPr bwMode="auto">
          <a:xfrm>
            <a:off x="4849984" y="6761316"/>
            <a:ext cx="1471303" cy="2730"/>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73" name="Line 18"/>
          <p:cNvSpPr>
            <a:spLocks noChangeShapeType="1"/>
          </p:cNvSpPr>
          <p:nvPr/>
        </p:nvSpPr>
        <p:spPr bwMode="auto">
          <a:xfrm flipV="1">
            <a:off x="1700079" y="4921780"/>
            <a:ext cx="1510336" cy="2022"/>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75" name="Line 18"/>
          <p:cNvSpPr>
            <a:spLocks noChangeShapeType="1"/>
          </p:cNvSpPr>
          <p:nvPr/>
        </p:nvSpPr>
        <p:spPr bwMode="auto">
          <a:xfrm>
            <a:off x="3210415" y="2803181"/>
            <a:ext cx="1407582" cy="0"/>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pic>
        <p:nvPicPr>
          <p:cNvPr id="41" name="Imagen 40"/>
          <p:cNvPicPr>
            <a:picLocks noChangeAspect="1"/>
          </p:cNvPicPr>
          <p:nvPr/>
        </p:nvPicPr>
        <p:blipFill>
          <a:blip r:embed="rId2"/>
          <a:stretch>
            <a:fillRect/>
          </a:stretch>
        </p:blipFill>
        <p:spPr>
          <a:xfrm>
            <a:off x="0" y="0"/>
            <a:ext cx="1453243" cy="9144000"/>
          </a:xfrm>
          <a:prstGeom prst="rect">
            <a:avLst/>
          </a:prstGeom>
        </p:spPr>
      </p:pic>
      <p:sp>
        <p:nvSpPr>
          <p:cNvPr id="42" name="Text Box 96"/>
          <p:cNvSpPr txBox="1">
            <a:spLocks noChangeArrowheads="1"/>
          </p:cNvSpPr>
          <p:nvPr/>
        </p:nvSpPr>
        <p:spPr bwMode="auto">
          <a:xfrm>
            <a:off x="76200" y="25400"/>
            <a:ext cx="3962400" cy="396875"/>
          </a:xfrm>
          <a:prstGeom prst="rect">
            <a:avLst/>
          </a:prstGeom>
          <a:noFill/>
          <a:ln w="9525">
            <a:noFill/>
            <a:miter lim="800000"/>
            <a:headEnd/>
            <a:tailEnd/>
          </a:ln>
        </p:spPr>
        <p:txBody>
          <a:bodyPr>
            <a:spAutoFit/>
          </a:bodyPr>
          <a:lstStyle/>
          <a:p>
            <a:pPr>
              <a:spcBef>
                <a:spcPct val="50000"/>
              </a:spcBef>
            </a:pPr>
            <a:r>
              <a:rPr lang="es-ES_tradnl" sz="2000" i="1" dirty="0">
                <a:latin typeface="Arial" charset="0"/>
              </a:rPr>
              <a:t>ORGANIGRAMA</a:t>
            </a:r>
          </a:p>
        </p:txBody>
      </p:sp>
      <p:sp>
        <p:nvSpPr>
          <p:cNvPr id="43" name="Line 9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4" name="Text Box 104"/>
          <p:cNvSpPr txBox="1">
            <a:spLocks noChangeArrowheads="1"/>
          </p:cNvSpPr>
          <p:nvPr/>
        </p:nvSpPr>
        <p:spPr bwMode="auto">
          <a:xfrm>
            <a:off x="4765557" y="7627998"/>
            <a:ext cx="1905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es-MX" altLang="es-MX" sz="600" b="0" dirty="0" smtClean="0">
                <a:latin typeface="Arial" panose="020B0604020202020204" pitchFamily="34" charset="0"/>
              </a:rPr>
              <a:t>La </a:t>
            </a:r>
            <a:r>
              <a:rPr lang="es-MX" altLang="es-MX" sz="600" b="0" dirty="0">
                <a:latin typeface="Arial" panose="020B0604020202020204" pitchFamily="34" charset="0"/>
              </a:rPr>
              <a:t>C. </a:t>
            </a:r>
            <a:r>
              <a:rPr lang="es-MX" altLang="es-MX" sz="600" b="0" u="sng" dirty="0">
                <a:latin typeface="Arial" panose="020B0604020202020204" pitchFamily="34" charset="0"/>
              </a:rPr>
              <a:t>Rosa María Franco </a:t>
            </a:r>
            <a:r>
              <a:rPr lang="es-MX" altLang="es-MX" sz="600" b="0" u="sng" dirty="0" smtClean="0">
                <a:latin typeface="Arial" panose="020B0604020202020204" pitchFamily="34" charset="0"/>
              </a:rPr>
              <a:t>Rodríguez</a:t>
            </a:r>
            <a:r>
              <a:rPr lang="es-MX" altLang="es-MX" sz="600" b="0" dirty="0" smtClean="0">
                <a:latin typeface="Arial" panose="020B0604020202020204" pitchFamily="34" charset="0"/>
              </a:rPr>
              <a:t> titular </a:t>
            </a:r>
            <a:r>
              <a:rPr lang="es-MX" altLang="es-MX" sz="600" b="0" dirty="0">
                <a:latin typeface="Arial" panose="020B0604020202020204" pitchFamily="34" charset="0"/>
              </a:rPr>
              <a:t>administrativo del </a:t>
            </a:r>
            <a:r>
              <a:rPr lang="es-MX" altLang="es-MX" sz="600" b="0" u="sng" dirty="0">
                <a:latin typeface="Arial" panose="020B0604020202020204" pitchFamily="34" charset="0"/>
              </a:rPr>
              <a:t>Hospital Central Dr. Ignacio Morones Prieto</a:t>
            </a:r>
            <a:r>
              <a:rPr lang="es-MX" altLang="es-MX" sz="600" b="0" dirty="0">
                <a:latin typeface="Arial" panose="020B0604020202020204" pitchFamily="34" charset="0"/>
              </a:rPr>
              <a:t>. Certifica que el presente organigrama refleja el personal, así como los puestos y nombramientos que integran la estructura vigente al mes de </a:t>
            </a:r>
            <a:r>
              <a:rPr lang="es-MX" altLang="es-MX" sz="600" b="0" u="sng" dirty="0" smtClean="0">
                <a:latin typeface="Arial" panose="020B0604020202020204" pitchFamily="34" charset="0"/>
              </a:rPr>
              <a:t>octubre </a:t>
            </a:r>
            <a:r>
              <a:rPr lang="es-MX" altLang="es-MX" sz="600" b="0" u="sng" dirty="0">
                <a:latin typeface="Arial" panose="020B0604020202020204" pitchFamily="34" charset="0"/>
              </a:rPr>
              <a:t>de </a:t>
            </a:r>
            <a:r>
              <a:rPr lang="es-MX" altLang="es-MX" sz="600" b="0" u="sng" dirty="0" smtClean="0">
                <a:latin typeface="Arial" panose="020B0604020202020204" pitchFamily="34" charset="0"/>
              </a:rPr>
              <a:t>2022</a:t>
            </a:r>
            <a:endParaRPr lang="es-MX" altLang="es-MX" sz="600" b="0" u="sng" dirty="0">
              <a:latin typeface="Arial" panose="020B0604020202020204" pitchFamily="34" charset="0"/>
            </a:endParaRPr>
          </a:p>
          <a:p>
            <a:pPr algn="just" eaLnBrk="1" hangingPunct="1">
              <a:spcBef>
                <a:spcPct val="50000"/>
              </a:spcBef>
              <a:buFontTx/>
              <a:buNone/>
            </a:pPr>
            <a:endParaRPr lang="es-MX" altLang="es-MX" sz="600" b="0" dirty="0">
              <a:latin typeface="Arial" panose="020B0604020202020204" pitchFamily="34" charset="0"/>
            </a:endParaRPr>
          </a:p>
          <a:p>
            <a:pPr algn="just" eaLnBrk="1" hangingPunct="1">
              <a:spcBef>
                <a:spcPct val="50000"/>
              </a:spcBef>
              <a:buFontTx/>
              <a:buNone/>
            </a:pPr>
            <a:r>
              <a:rPr lang="es-MX" altLang="es-MX" sz="600" b="0" dirty="0">
                <a:latin typeface="Arial" panose="020B0604020202020204" pitchFamily="34" charset="0"/>
              </a:rPr>
              <a:t>Firma : ________________________.</a:t>
            </a:r>
            <a:endParaRPr lang="es-ES" altLang="es-MX" sz="600" b="0" dirty="0">
              <a:latin typeface="Arial" panose="020B0604020202020204" pitchFamily="34" charset="0"/>
            </a:endParaRPr>
          </a:p>
        </p:txBody>
      </p:sp>
      <p:grpSp>
        <p:nvGrpSpPr>
          <p:cNvPr id="45" name="Grupo 66"/>
          <p:cNvGrpSpPr>
            <a:grpSpLocks/>
          </p:cNvGrpSpPr>
          <p:nvPr/>
        </p:nvGrpSpPr>
        <p:grpSpPr bwMode="auto">
          <a:xfrm>
            <a:off x="1537156" y="8153175"/>
            <a:ext cx="2462383" cy="525401"/>
            <a:chOff x="1485996" y="8457583"/>
            <a:chExt cx="1732301" cy="525339"/>
          </a:xfrm>
        </p:grpSpPr>
        <p:sp>
          <p:nvSpPr>
            <p:cNvPr id="48" name="Text Box 5"/>
            <p:cNvSpPr txBox="1">
              <a:spLocks noChangeArrowheads="1"/>
            </p:cNvSpPr>
            <p:nvPr/>
          </p:nvSpPr>
          <p:spPr bwMode="auto">
            <a:xfrm>
              <a:off x="1485996" y="8457583"/>
              <a:ext cx="1732301" cy="525339"/>
            </a:xfrm>
            <a:prstGeom prst="rect">
              <a:avLst/>
            </a:prstGeom>
            <a:noFill/>
            <a:ln w="9525">
              <a:noFill/>
              <a:round/>
              <a:headEnd/>
              <a:tailEnd/>
            </a:ln>
          </p:spPr>
          <p:txBody>
            <a:bodyPr wrap="square" lIns="90000" tIns="46800" rIns="90000" bIns="46800">
              <a:spAutoFit/>
            </a:bodyPr>
            <a:lstStyle/>
            <a:p>
              <a:pPr defTabSz="449263" eaLnBrk="1" hangingPunct="1">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es-MX" sz="700" i="1" dirty="0" smtClean="0">
                  <a:solidFill>
                    <a:schemeClr val="accent1">
                      <a:lumMod val="50000"/>
                    </a:schemeClr>
                  </a:solidFill>
                  <a:latin typeface="Arial" pitchFamily="34" charset="0"/>
                  <a:ea typeface="Arial Unicode MS" pitchFamily="34" charset="-128"/>
                  <a:cs typeface="Arial" pitchFamily="34" charset="0"/>
                </a:rPr>
                <a:t>07 </a:t>
              </a:r>
              <a:r>
                <a:rPr lang="en-GB" altLang="es-MX" sz="700" i="1" dirty="0">
                  <a:solidFill>
                    <a:schemeClr val="accent1">
                      <a:lumMod val="50000"/>
                    </a:schemeClr>
                  </a:solidFill>
                  <a:latin typeface="Arial" pitchFamily="34" charset="0"/>
                  <a:ea typeface="Arial Unicode MS" pitchFamily="34" charset="-128"/>
                  <a:cs typeface="Arial" pitchFamily="34" charset="0"/>
                </a:rPr>
                <a:t>Puesto de Confianza</a:t>
              </a:r>
            </a:p>
            <a:p>
              <a:pPr defTabSz="449263" eaLnBrk="1" hangingPunct="1">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es-MX" sz="700" i="1" dirty="0">
                  <a:latin typeface="Arial" pitchFamily="34" charset="0"/>
                  <a:ea typeface="Arial Unicode MS" pitchFamily="34" charset="-128"/>
                  <a:cs typeface="Arial" pitchFamily="34" charset="0"/>
                </a:rPr>
                <a:t>01 Puesto de Base</a:t>
              </a:r>
            </a:p>
            <a:p>
              <a:r>
                <a:rPr lang="es-MX" sz="700" dirty="0" smtClean="0">
                  <a:solidFill>
                    <a:srgbClr val="996633"/>
                  </a:solidFill>
                  <a:latin typeface="Arial" charset="0"/>
                </a:rPr>
                <a:t>00 Contrato por Tiempo Determinado</a:t>
              </a:r>
            </a:p>
            <a:p>
              <a:r>
                <a:rPr lang="en-GB" altLang="es-MX" sz="700" b="1" dirty="0" smtClean="0">
                  <a:solidFill>
                    <a:srgbClr val="000000"/>
                  </a:solidFill>
                  <a:latin typeface="Arial" pitchFamily="34" charset="0"/>
                  <a:ea typeface="Arial Unicode MS" pitchFamily="34" charset="-128"/>
                  <a:cs typeface="Arial" pitchFamily="34" charset="0"/>
                </a:rPr>
                <a:t>Total</a:t>
              </a:r>
              <a:r>
                <a:rPr lang="en-GB" altLang="es-MX" sz="700" b="1" dirty="0">
                  <a:solidFill>
                    <a:srgbClr val="000000"/>
                  </a:solidFill>
                  <a:latin typeface="Arial" pitchFamily="34" charset="0"/>
                  <a:ea typeface="Arial Unicode MS" pitchFamily="34" charset="-128"/>
                  <a:cs typeface="Arial" pitchFamily="34" charset="0"/>
                </a:rPr>
                <a:t>: </a:t>
              </a:r>
              <a:r>
                <a:rPr lang="en-GB" altLang="es-MX" sz="700" b="1" dirty="0" smtClean="0">
                  <a:solidFill>
                    <a:srgbClr val="000000"/>
                  </a:solidFill>
                  <a:latin typeface="Arial" pitchFamily="34" charset="0"/>
                  <a:ea typeface="Arial Unicode MS" pitchFamily="34" charset="-128"/>
                  <a:cs typeface="Arial" pitchFamily="34" charset="0"/>
                </a:rPr>
                <a:t>08</a:t>
              </a:r>
              <a:endParaRPr lang="en-GB" altLang="es-MX" sz="700" b="1" dirty="0">
                <a:solidFill>
                  <a:srgbClr val="000000"/>
                </a:solidFill>
                <a:latin typeface="Arial" pitchFamily="34" charset="0"/>
                <a:ea typeface="Arial Unicode MS" pitchFamily="34" charset="-128"/>
                <a:cs typeface="Arial" pitchFamily="34" charset="0"/>
              </a:endParaRPr>
            </a:p>
          </p:txBody>
        </p:sp>
        <p:cxnSp>
          <p:nvCxnSpPr>
            <p:cNvPr id="51" name="Conector recto 69"/>
            <p:cNvCxnSpPr>
              <a:cxnSpLocks noChangeShapeType="1"/>
            </p:cNvCxnSpPr>
            <p:nvPr/>
          </p:nvCxnSpPr>
          <p:spPr bwMode="auto">
            <a:xfrm>
              <a:off x="2688501" y="8668326"/>
              <a:ext cx="51842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57" name="Line 8"/>
          <p:cNvSpPr>
            <a:spLocks noChangeShapeType="1"/>
          </p:cNvSpPr>
          <p:nvPr/>
        </p:nvSpPr>
        <p:spPr bwMode="auto">
          <a:xfrm>
            <a:off x="3246924" y="8486478"/>
            <a:ext cx="761365" cy="0"/>
          </a:xfrm>
          <a:prstGeom prst="line">
            <a:avLst/>
          </a:prstGeom>
          <a:noFill/>
          <a:ln w="6350">
            <a:solidFill>
              <a:srgbClr val="996600"/>
            </a:solidFill>
            <a:prstDash val="lg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58" name="Line 18"/>
          <p:cNvSpPr>
            <a:spLocks noChangeShapeType="1"/>
          </p:cNvSpPr>
          <p:nvPr/>
        </p:nvSpPr>
        <p:spPr bwMode="auto">
          <a:xfrm>
            <a:off x="3258598" y="8270721"/>
            <a:ext cx="722312" cy="0"/>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Tree>
    <p:extLst>
      <p:ext uri="{BB962C8B-B14F-4D97-AF65-F5344CB8AC3E}">
        <p14:creationId xmlns:p14="http://schemas.microsoft.com/office/powerpoint/2010/main" val="31511738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4338" name="Text Box 44"/>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14339" name="Line 4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4340" name="Rectangle 46"/>
          <p:cNvSpPr>
            <a:spLocks noChangeArrowheads="1"/>
          </p:cNvSpPr>
          <p:nvPr/>
        </p:nvSpPr>
        <p:spPr bwMode="auto">
          <a:xfrm>
            <a:off x="1565275" y="677730"/>
            <a:ext cx="5245100" cy="7294305"/>
          </a:xfrm>
          <a:prstGeom prst="rect">
            <a:avLst/>
          </a:prstGeom>
          <a:noFill/>
          <a:ln w="9525">
            <a:noFill/>
            <a:miter lim="800000"/>
            <a:headEnd/>
            <a:tailEnd/>
          </a:ln>
        </p:spPr>
        <p:txBody>
          <a:bodyPr>
            <a:spAutoFit/>
          </a:bodyPr>
          <a:lstStyle/>
          <a:p>
            <a:pPr marL="180975" indent="-168275" algn="ctr"/>
            <a:r>
              <a:rPr lang="es-ES" sz="1200" i="1" dirty="0" smtClean="0">
                <a:solidFill>
                  <a:srgbClr val="000000"/>
                </a:solidFill>
                <a:latin typeface="Arial" charset="0"/>
                <a:cs typeface="Arial" charset="0"/>
              </a:rPr>
              <a:t>DIRECCIÓN </a:t>
            </a:r>
            <a:r>
              <a:rPr lang="es-ES" sz="1200" i="1" dirty="0">
                <a:solidFill>
                  <a:srgbClr val="000000"/>
                </a:solidFill>
                <a:latin typeface="Arial" charset="0"/>
                <a:cs typeface="Arial" charset="0"/>
              </a:rPr>
              <a:t>GENERAL</a:t>
            </a:r>
          </a:p>
          <a:p>
            <a:pPr marL="180975" indent="-168275"/>
            <a:endParaRPr lang="es-ES" sz="1200" i="1" dirty="0">
              <a:solidFill>
                <a:srgbClr val="000000"/>
              </a:solidFill>
              <a:latin typeface="Arial" charset="0"/>
              <a:cs typeface="Times New Roman" pitchFamily="18" charset="0"/>
            </a:endParaRPr>
          </a:p>
          <a:p>
            <a:pPr marL="180975" indent="-168275" algn="just"/>
            <a:r>
              <a:rPr lang="es-ES" sz="1200" i="1" dirty="0">
                <a:solidFill>
                  <a:srgbClr val="000000"/>
                </a:solidFill>
                <a:latin typeface="Arial" charset="0"/>
                <a:cs typeface="Times New Roman" pitchFamily="18" charset="0"/>
              </a:rPr>
              <a:t>OBJETIVO</a:t>
            </a:r>
          </a:p>
          <a:p>
            <a:pPr marL="180975" indent="-168275" algn="just"/>
            <a:endParaRPr lang="es-ES" sz="1200" b="0" dirty="0">
              <a:solidFill>
                <a:srgbClr val="000000"/>
              </a:solidFill>
              <a:latin typeface="Arial" charset="0"/>
              <a:cs typeface="Times New Roman" pitchFamily="18" charset="0"/>
            </a:endParaRPr>
          </a:p>
          <a:p>
            <a:pPr indent="12700" algn="just">
              <a:buFont typeface="Wingdings" pitchFamily="2" charset="2"/>
              <a:buNone/>
            </a:pPr>
            <a:r>
              <a:rPr lang="es-ES" sz="1200" b="0" dirty="0" smtClean="0">
                <a:solidFill>
                  <a:srgbClr val="000000"/>
                </a:solidFill>
                <a:latin typeface="Arial" charset="0"/>
                <a:cs typeface="Times New Roman" pitchFamily="18" charset="0"/>
              </a:rPr>
              <a:t>Prestar </a:t>
            </a:r>
            <a:r>
              <a:rPr lang="es-ES" sz="1200" b="0" dirty="0">
                <a:solidFill>
                  <a:srgbClr val="000000"/>
                </a:solidFill>
                <a:latin typeface="Arial" charset="0"/>
                <a:cs typeface="Times New Roman" pitchFamily="18" charset="0"/>
              </a:rPr>
              <a:t>de manera eficiente y oportuna los servicios de salud a la población del Estado de San Luis Potosí y de otras entidades de la Federación</a:t>
            </a:r>
            <a:r>
              <a:rPr lang="es-MX" sz="1200" b="0" dirty="0">
                <a:solidFill>
                  <a:srgbClr val="000000"/>
                </a:solidFill>
                <a:latin typeface="Arial" charset="0"/>
                <a:cs typeface="Times New Roman" pitchFamily="18" charset="0"/>
              </a:rPr>
              <a:t>, para la prevención, tratamiento y rehabilitación, además de contribuir con la formación y el desarrollo de personal médico y paramédico, la investigación clínica y socio-médica, como apoyo a la comunidad de nuestra región conforme a la legalidad y a la reglamentación aplicable.</a:t>
            </a:r>
            <a:endParaRPr lang="es-ES_tradnl" sz="1200" b="0" dirty="0">
              <a:solidFill>
                <a:srgbClr val="000000"/>
              </a:solidFill>
              <a:latin typeface="Arial" charset="0"/>
              <a:cs typeface="Times New Roman" pitchFamily="18" charset="0"/>
            </a:endParaRPr>
          </a:p>
          <a:p>
            <a:pPr marL="180975" indent="-168275" algn="just"/>
            <a:endParaRPr lang="es-MX" sz="1200" b="0" dirty="0">
              <a:solidFill>
                <a:srgbClr val="000000"/>
              </a:solidFill>
              <a:latin typeface="Arial" charset="0"/>
              <a:cs typeface="Times New Roman" pitchFamily="18" charset="0"/>
            </a:endParaRPr>
          </a:p>
          <a:p>
            <a:pPr marL="180975" indent="-168275" algn="just"/>
            <a:endParaRPr lang="es-ES" sz="1200" b="0" dirty="0">
              <a:solidFill>
                <a:srgbClr val="000000"/>
              </a:solidFill>
              <a:latin typeface="Arial" charset="0"/>
              <a:cs typeface="Times New Roman" pitchFamily="18" charset="0"/>
            </a:endParaRPr>
          </a:p>
          <a:p>
            <a:pPr marL="180975" indent="-168275" algn="just"/>
            <a:endParaRPr lang="es-ES" sz="1200" i="1" dirty="0">
              <a:solidFill>
                <a:srgbClr val="000000"/>
              </a:solidFill>
              <a:latin typeface="Arial" charset="0"/>
              <a:cs typeface="Times New Roman" pitchFamily="18" charset="0"/>
            </a:endParaRPr>
          </a:p>
          <a:p>
            <a:pPr marL="180975" indent="-168275" algn="just"/>
            <a:r>
              <a:rPr lang="es-ES" sz="1200" i="1" dirty="0">
                <a:solidFill>
                  <a:srgbClr val="000000"/>
                </a:solidFill>
                <a:latin typeface="Arial" charset="0"/>
                <a:cs typeface="Times New Roman" pitchFamily="18" charset="0"/>
              </a:rPr>
              <a:t>FUNCIONES</a:t>
            </a:r>
          </a:p>
          <a:p>
            <a:pPr marL="180975" indent="-168275" algn="just"/>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Representar al Hospital, ante todo tipo de autoridades.</a:t>
            </a: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Acordar y proponer al titular de los Servicios de Salud, todo lo concerniente a la administración  y prestación de los servicios del Hospital.</a:t>
            </a: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Autorizar, previo acuerdo con el titular de los Servicios de Salud, los planes, programas y proyectos a realizar, así como llevar al cabo las obras necesarias para el cumplimiento  de sus fines, para lo que contará con la opinión de la junta de Gobierno dependiendo del tema o problema que se trate.</a:t>
            </a: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Supervisar y controlar al personal que labora en el Hospital observando y haciendo observar las líneas de autoridad organizacional establecidas y autorizadas en los manuales de Organización y Procedimiento de todas las áreas del mismo.</a:t>
            </a: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Vigilar que el Hospital cumpla con sus objetivos y fines para los que está constituido , así como cumplir con los ordenamientos legales aplicables y reglamentarios.</a:t>
            </a: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Rendir informes al Titular de los Servicios  de Salud, respecto de los servicios prestados por el Hospital.</a:t>
            </a:r>
            <a:endParaRPr lang="es-MX" sz="1200" b="0" dirty="0">
              <a:solidFill>
                <a:srgbClr val="000000"/>
              </a:solidFill>
              <a:latin typeface="Arial" charset="0"/>
              <a:cs typeface="Times New Roman" pitchFamily="18" charset="0"/>
            </a:endParaRPr>
          </a:p>
        </p:txBody>
      </p:sp>
      <p:graphicFrame>
        <p:nvGraphicFramePr>
          <p:cNvPr id="14356" name="Group 20"/>
          <p:cNvGraphicFramePr>
            <a:graphicFrameLocks noGrp="1"/>
          </p:cNvGraphicFramePr>
          <p:nvPr>
            <p:extLst>
              <p:ext uri="{D42A27DB-BD31-4B8C-83A1-F6EECF244321}">
                <p14:modId xmlns:p14="http://schemas.microsoft.com/office/powerpoint/2010/main" val="3008365379"/>
              </p:ext>
            </p:extLst>
          </p:nvPr>
        </p:nvGraphicFramePr>
        <p:xfrm>
          <a:off x="1512768" y="7972035"/>
          <a:ext cx="5191125" cy="731520"/>
        </p:xfrm>
        <a:graphic>
          <a:graphicData uri="http://schemas.openxmlformats.org/drawingml/2006/table">
            <a:tbl>
              <a:tblPr/>
              <a:tblGrid>
                <a:gridCol w="2595563">
                  <a:extLst>
                    <a:ext uri="{9D8B030D-6E8A-4147-A177-3AD203B41FA5}">
                      <a16:colId xmlns:a16="http://schemas.microsoft.com/office/drawing/2014/main" val="20000"/>
                    </a:ext>
                  </a:extLst>
                </a:gridCol>
                <a:gridCol w="2595562">
                  <a:extLst>
                    <a:ext uri="{9D8B030D-6E8A-4147-A177-3AD203B41FA5}">
                      <a16:colId xmlns:a16="http://schemas.microsoft.com/office/drawing/2014/main" val="20001"/>
                    </a:ext>
                  </a:extLst>
                </a:gridCol>
              </a:tblGrid>
              <a:tr h="3873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 de los Servicios de Salud en el Estado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9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Daniel Acosta Díaz de León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649780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5362" name="Text Box 3"/>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15363"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5364" name="Rectangle 5"/>
          <p:cNvSpPr>
            <a:spLocks noChangeArrowheads="1"/>
          </p:cNvSpPr>
          <p:nvPr/>
        </p:nvSpPr>
        <p:spPr bwMode="auto">
          <a:xfrm>
            <a:off x="1517977" y="716773"/>
            <a:ext cx="5257800" cy="6740307"/>
          </a:xfrm>
          <a:prstGeom prst="rect">
            <a:avLst/>
          </a:prstGeom>
          <a:noFill/>
          <a:ln w="9525">
            <a:noFill/>
            <a:miter lim="800000"/>
            <a:headEnd/>
            <a:tailEnd/>
          </a:ln>
        </p:spPr>
        <p:txBody>
          <a:bodyPr>
            <a:spAutoFit/>
          </a:bodyPr>
          <a:lstStyle/>
          <a:p>
            <a:pPr marL="180975" indent="-180975" algn="ctr"/>
            <a:r>
              <a:rPr lang="es-ES" sz="1200" i="1" dirty="0" smtClean="0">
                <a:solidFill>
                  <a:srgbClr val="000000"/>
                </a:solidFill>
                <a:latin typeface="Arial" charset="0"/>
                <a:cs typeface="Arial" charset="0"/>
              </a:rPr>
              <a:t>DIRECCIÓN </a:t>
            </a:r>
            <a:r>
              <a:rPr lang="es-ES" sz="1200" i="1" dirty="0">
                <a:solidFill>
                  <a:srgbClr val="000000"/>
                </a:solidFill>
                <a:latin typeface="Arial" charset="0"/>
                <a:cs typeface="Arial" charset="0"/>
              </a:rPr>
              <a:t>GENERAL</a:t>
            </a: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Observar y hacer observar las políticas de adquisiciones del Hospital, mencionadas en este reglamento.</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Observar y hacer observar todos los flujogramas de procedimientos autorizados y aplicados en todas las áreas del hospital.</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Observar y hacer observar el Reglamento Médico del Hospital.</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C</a:t>
            </a:r>
            <a:r>
              <a:rPr lang="es-ES" sz="1200" b="0" dirty="0">
                <a:solidFill>
                  <a:srgbClr val="000000"/>
                </a:solidFill>
                <a:latin typeface="Arial" charset="0"/>
                <a:cs typeface="Times New Roman" pitchFamily="18" charset="0"/>
              </a:rPr>
              <a:t>uidar, proteger y conservar los bienes muebles e inmuebles que tenga a su cargo, asegurando su crecimiento sustentable, de acuerdo a la bioestadística generada por el Hospital.</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Supervisar que los flujogramas de procedimientos de la Dirección Médica y Administrativa, se complementen con sus atribuciones, respetando las leyes, Reglamento Interno, normas aplicables y políticas relacionadas con la operación y funcionamiento del Hospital</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smtClean="0">
                <a:solidFill>
                  <a:srgbClr val="000000"/>
                </a:solidFill>
                <a:latin typeface="Arial" charset="0"/>
                <a:cs typeface="Times New Roman" pitchFamily="18" charset="0"/>
              </a:rPr>
              <a:t>Crear </a:t>
            </a:r>
            <a:r>
              <a:rPr lang="es-MX" sz="1200" b="0" dirty="0">
                <a:solidFill>
                  <a:srgbClr val="000000"/>
                </a:solidFill>
                <a:latin typeface="Arial" charset="0"/>
                <a:cs typeface="Times New Roman" pitchFamily="18" charset="0"/>
              </a:rPr>
              <a:t>y eliminar las Divisiones Médicas y Administrativas que sean convenientes. </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Fomentar y estimular la investigación y la función docente, de acuerdo con los planes y programas que sean sugeridos por los  Jefes de las Divisiones y Departamentos Médicos así como los del Director Médico y del Subdirector de Enseñanza e Investigación,</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Apoyar los planes de enseñanza de la Facultad de Medicina y de otras Escuelas o Facultades de la Universidad Autónoma de San Luis Potosí, de acuerdo a los programas de Internado Rotatorio de Pregrado y de las Residencias y a los convenios que se celebren entre las Instituciones.</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Presidir las reuniones científicas o eventos que se desarrollen dentro del Hospital.</a:t>
            </a:r>
            <a:endParaRPr lang="es-MX" sz="1200" b="0" dirty="0">
              <a:solidFill>
                <a:srgbClr val="000000"/>
              </a:solidFill>
              <a:latin typeface="Arial" charset="0"/>
              <a:cs typeface="Times New Roman" pitchFamily="18" charset="0"/>
            </a:endParaRPr>
          </a:p>
        </p:txBody>
      </p:sp>
      <p:graphicFrame>
        <p:nvGraphicFramePr>
          <p:cNvPr id="15377" name="Group 17"/>
          <p:cNvGraphicFramePr>
            <a:graphicFrameLocks noGrp="1"/>
          </p:cNvGraphicFramePr>
          <p:nvPr>
            <p:extLst>
              <p:ext uri="{D42A27DB-BD31-4B8C-83A1-F6EECF244321}">
                <p14:modId xmlns:p14="http://schemas.microsoft.com/office/powerpoint/2010/main" val="2973483983"/>
              </p:ext>
            </p:extLst>
          </p:nvPr>
        </p:nvGraphicFramePr>
        <p:xfrm>
          <a:off x="1455737" y="7996722"/>
          <a:ext cx="5191125" cy="731520"/>
        </p:xfrm>
        <a:graphic>
          <a:graphicData uri="http://schemas.openxmlformats.org/drawingml/2006/table">
            <a:tbl>
              <a:tblPr/>
              <a:tblGrid>
                <a:gridCol w="2595563">
                  <a:extLst>
                    <a:ext uri="{9D8B030D-6E8A-4147-A177-3AD203B41FA5}">
                      <a16:colId xmlns:a16="http://schemas.microsoft.com/office/drawing/2014/main" val="20000"/>
                    </a:ext>
                  </a:extLst>
                </a:gridCol>
                <a:gridCol w="2595562">
                  <a:extLst>
                    <a:ext uri="{9D8B030D-6E8A-4147-A177-3AD203B41FA5}">
                      <a16:colId xmlns:a16="http://schemas.microsoft.com/office/drawing/2014/main" val="20001"/>
                    </a:ext>
                  </a:extLst>
                </a:gridCol>
              </a:tblGrid>
              <a:tr h="3873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 de los Servicios de Salud en el Estado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9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Daniel Acosta Díaz de León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83461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6386" name="Text Box 1027"/>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16387"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6388" name="Rectangle 1029"/>
          <p:cNvSpPr>
            <a:spLocks noChangeArrowheads="1"/>
          </p:cNvSpPr>
          <p:nvPr/>
        </p:nvSpPr>
        <p:spPr bwMode="auto">
          <a:xfrm>
            <a:off x="1565275" y="1063625"/>
            <a:ext cx="5191125" cy="4524315"/>
          </a:xfrm>
          <a:prstGeom prst="rect">
            <a:avLst/>
          </a:prstGeom>
          <a:noFill/>
          <a:ln w="9525">
            <a:noFill/>
            <a:miter lim="800000"/>
            <a:headEnd/>
            <a:tailEnd/>
          </a:ln>
        </p:spPr>
        <p:txBody>
          <a:bodyPr>
            <a:spAutoFit/>
          </a:bodyPr>
          <a:lstStyle/>
          <a:p>
            <a:pPr marL="180975" indent="-180975" algn="ctr"/>
            <a:r>
              <a:rPr lang="es-ES" sz="1200" i="1" dirty="0" smtClean="0">
                <a:solidFill>
                  <a:srgbClr val="000000"/>
                </a:solidFill>
                <a:latin typeface="Arial" charset="0"/>
                <a:cs typeface="Arial" charset="0"/>
              </a:rPr>
              <a:t>DIRECCIÓN </a:t>
            </a:r>
            <a:r>
              <a:rPr lang="es-ES" sz="1200" i="1" dirty="0">
                <a:solidFill>
                  <a:srgbClr val="000000"/>
                </a:solidFill>
                <a:latin typeface="Arial" charset="0"/>
                <a:cs typeface="Arial" charset="0"/>
              </a:rPr>
              <a:t>GENERAL</a:t>
            </a: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Promover, fomentar y alentar las relaciones científicas con otras Instituciones Hospitalarias, Sociedades Médicas y otras Escuelas o Facultades de la Universidad Autónoma de San Luis Potosí.</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Convocar a los Jefes de División y Departamento cuando sea necesaria su opinión, y adoptar, de ser indispensable, decisiones discrecionales, pero justificadas por escrito en el libro de actas de la Junta de Gobierno y dentro de los márgenes de este Reglamento.</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Presidir cada uno de los Comités Hospitalarios: Comité de Enseñanza, Investigación y Ética, Comité de Auditoría Médica y Revisión de Expediente Clínico, Comité de Detección y Control de Infecciones Intrahospitalarias, Comité de Mortalidad Materna y Perinatal, Comité de Seguridad e Higiene y Atención Médica en Caso de Desastre, Comité de Insumos y Comité de </a:t>
            </a:r>
            <a:r>
              <a:rPr lang="es-MX" sz="1200" b="0" dirty="0" smtClean="0">
                <a:solidFill>
                  <a:srgbClr val="000000"/>
                </a:solidFill>
                <a:latin typeface="Arial" charset="0"/>
                <a:cs typeface="Times New Roman" pitchFamily="18" charset="0"/>
              </a:rPr>
              <a:t>Trasplantes</a:t>
            </a:r>
            <a:r>
              <a:rPr lang="es-MX" sz="1200" b="0" dirty="0">
                <a:solidFill>
                  <a:srgbClr val="000000"/>
                </a:solidFill>
                <a:latin typeface="Arial" charset="0"/>
                <a:cs typeface="Times New Roman" pitchFamily="18" charset="0"/>
              </a:rPr>
              <a:t>, así como aquellos que se instauren.</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Sancionar las faltas o deficiencias del personal de acuerdo a la Ley Federal de Trabajo y la Ley de los Trabajadores al Servicio del Estado.</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Estas funciones son enunciativas más no limitativas.</a:t>
            </a:r>
            <a:endParaRPr lang="es-ES" sz="1200" b="0" dirty="0">
              <a:solidFill>
                <a:srgbClr val="000000"/>
              </a:solidFill>
              <a:latin typeface="Arial" charset="0"/>
              <a:cs typeface="Times New Roman" pitchFamily="18" charset="0"/>
            </a:endParaRPr>
          </a:p>
        </p:txBody>
      </p:sp>
      <p:graphicFrame>
        <p:nvGraphicFramePr>
          <p:cNvPr id="16401" name="Group 17"/>
          <p:cNvGraphicFramePr>
            <a:graphicFrameLocks noGrp="1"/>
          </p:cNvGraphicFramePr>
          <p:nvPr>
            <p:extLst>
              <p:ext uri="{D42A27DB-BD31-4B8C-83A1-F6EECF244321}">
                <p14:modId xmlns:p14="http://schemas.microsoft.com/office/powerpoint/2010/main" val="2144460109"/>
              </p:ext>
            </p:extLst>
          </p:nvPr>
        </p:nvGraphicFramePr>
        <p:xfrm>
          <a:off x="1453243" y="7768222"/>
          <a:ext cx="5232400" cy="73152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873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 de los Servicios de Salud en el Estado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9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Daniel Acosta Díaz de León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17375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7410"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7411" name="Rectangle 5"/>
          <p:cNvSpPr>
            <a:spLocks noChangeArrowheads="1"/>
          </p:cNvSpPr>
          <p:nvPr/>
        </p:nvSpPr>
        <p:spPr bwMode="auto">
          <a:xfrm>
            <a:off x="1565275" y="1063625"/>
            <a:ext cx="5283200" cy="7109639"/>
          </a:xfrm>
          <a:prstGeom prst="rect">
            <a:avLst/>
          </a:prstGeom>
          <a:noFill/>
          <a:ln w="9525">
            <a:noFill/>
            <a:miter lim="800000"/>
            <a:headEnd/>
            <a:tailEnd/>
          </a:ln>
        </p:spPr>
        <p:txBody>
          <a:bodyPr>
            <a:spAutoFit/>
          </a:bodyPr>
          <a:lstStyle/>
          <a:p>
            <a:pPr marL="180975" indent="-180975" algn="ctr"/>
            <a:r>
              <a:rPr lang="es-ES" sz="1200" i="1" dirty="0" smtClean="0">
                <a:solidFill>
                  <a:srgbClr val="000000"/>
                </a:solidFill>
                <a:latin typeface="Arial" charset="0"/>
                <a:cs typeface="Arial" charset="0"/>
              </a:rPr>
              <a:t>SECRETARIA</a:t>
            </a:r>
            <a:endParaRPr lang="es-ES" sz="1200" i="1" dirty="0">
              <a:solidFill>
                <a:srgbClr val="000000"/>
              </a:solidFill>
              <a:latin typeface="Arial" charset="0"/>
              <a:cs typeface="Arial" charset="0"/>
            </a:endParaRPr>
          </a:p>
          <a:p>
            <a:pPr marL="180975" indent="-180975"/>
            <a:endParaRPr lang="es-ES" sz="1200" i="1" dirty="0">
              <a:solidFill>
                <a:srgbClr val="000000"/>
              </a:solidFill>
              <a:latin typeface="Arial" charset="0"/>
              <a:cs typeface="Times New Roman" pitchFamily="18" charset="0"/>
            </a:endParaRPr>
          </a:p>
          <a:p>
            <a:pPr marL="180975" indent="-180975" algn="just"/>
            <a:r>
              <a:rPr lang="es-ES" sz="1200" i="1" dirty="0">
                <a:solidFill>
                  <a:srgbClr val="000000"/>
                </a:solidFill>
                <a:latin typeface="Arial" charset="0"/>
                <a:cs typeface="Times New Roman" pitchFamily="18" charset="0"/>
              </a:rPr>
              <a:t>OBJETIVO</a:t>
            </a:r>
          </a:p>
          <a:p>
            <a:pPr marL="180975" indent="-180975" algn="just"/>
            <a:endParaRPr lang="es-ES" sz="1200" b="0" dirty="0">
              <a:solidFill>
                <a:srgbClr val="000000"/>
              </a:solidFill>
              <a:latin typeface="Arial" charset="0"/>
              <a:cs typeface="Times New Roman" pitchFamily="18" charset="0"/>
            </a:endParaRPr>
          </a:p>
          <a:p>
            <a:pPr marL="180975" indent="-180975" algn="just"/>
            <a:r>
              <a:rPr lang="es-MX" sz="1200" b="0" dirty="0">
                <a:solidFill>
                  <a:srgbClr val="000000"/>
                </a:solidFill>
                <a:latin typeface="Arial" charset="0"/>
                <a:cs typeface="Times New Roman" pitchFamily="18" charset="0"/>
              </a:rPr>
              <a:t>    Contribuir de manera eficiente y oportuna en la realización de las funciones administrativas asignadas por su jefe inmediato, así como </a:t>
            </a:r>
            <a:r>
              <a:rPr lang="es-ES" sz="1200" b="0" dirty="0">
                <a:solidFill>
                  <a:srgbClr val="000000"/>
                </a:solidFill>
                <a:latin typeface="Arial" charset="0"/>
                <a:cs typeface="Times New Roman" pitchFamily="18" charset="0"/>
              </a:rPr>
              <a:t>la </a:t>
            </a:r>
            <a:r>
              <a:rPr lang="es-MX" sz="1200" b="0" dirty="0">
                <a:solidFill>
                  <a:srgbClr val="000000"/>
                </a:solidFill>
                <a:latin typeface="Arial" charset="0"/>
                <a:cs typeface="Times New Roman" pitchFamily="18" charset="0"/>
              </a:rPr>
              <a:t>atención al personal de la Institución y a las personas que acuden a la Dirección General para tratar asuntos relacionados con el servicio que se les brinda.</a:t>
            </a:r>
          </a:p>
          <a:p>
            <a:pPr marL="180975" indent="-180975" algn="just"/>
            <a:endParaRPr lang="es-MX" sz="1200" i="1" dirty="0">
              <a:solidFill>
                <a:srgbClr val="000000"/>
              </a:solidFill>
              <a:latin typeface="Arial" charset="0"/>
              <a:cs typeface="Times New Roman" pitchFamily="18" charset="0"/>
            </a:endParaRPr>
          </a:p>
          <a:p>
            <a:pPr marL="180975" indent="-180975" algn="just"/>
            <a:endParaRPr lang="es-ES" sz="1200" i="1" dirty="0">
              <a:solidFill>
                <a:srgbClr val="000000"/>
              </a:solidFill>
              <a:latin typeface="Arial" charset="0"/>
              <a:cs typeface="Times New Roman" pitchFamily="18" charset="0"/>
            </a:endParaRPr>
          </a:p>
          <a:p>
            <a:pPr marL="180975" indent="-180975" algn="just"/>
            <a:r>
              <a:rPr lang="es-ES" sz="1200" i="1" dirty="0">
                <a:solidFill>
                  <a:srgbClr val="000000"/>
                </a:solidFill>
                <a:latin typeface="Arial" charset="0"/>
                <a:cs typeface="Times New Roman" pitchFamily="18" charset="0"/>
              </a:rPr>
              <a:t>FUNCIONES</a:t>
            </a:r>
          </a:p>
          <a:p>
            <a:pPr marL="180975" indent="-180975" algn="just"/>
            <a:endParaRPr lang="es-ES" sz="1200" i="1" dirty="0">
              <a:solidFill>
                <a:srgbClr val="000000"/>
              </a:solidFill>
              <a:latin typeface="Arial" charset="0"/>
              <a:cs typeface="Times New Roman" pitchFamily="18" charset="0"/>
            </a:endParaRPr>
          </a:p>
          <a:p>
            <a:pPr marL="180975" indent="-180975">
              <a:buFont typeface="Wingdings" pitchFamily="2" charset="2"/>
              <a:buChar char="§"/>
            </a:pPr>
            <a:r>
              <a:rPr lang="es-ES" sz="1200" b="0" dirty="0">
                <a:solidFill>
                  <a:srgbClr val="000000"/>
                </a:solidFill>
                <a:latin typeface="Arial" charset="0"/>
                <a:cs typeface="Times New Roman" pitchFamily="18" charset="0"/>
              </a:rPr>
              <a:t>Manej</a:t>
            </a:r>
            <a:r>
              <a:rPr lang="es-MX" sz="1200" b="0" dirty="0">
                <a:solidFill>
                  <a:srgbClr val="000000"/>
                </a:solidFill>
                <a:latin typeface="Arial" charset="0"/>
                <a:cs typeface="Times New Roman" pitchFamily="18" charset="0"/>
              </a:rPr>
              <a:t>ar  la </a:t>
            </a:r>
            <a:r>
              <a:rPr lang="es-ES" sz="1200" b="0" dirty="0">
                <a:solidFill>
                  <a:srgbClr val="000000"/>
                </a:solidFill>
                <a:latin typeface="Arial" charset="0"/>
                <a:cs typeface="Times New Roman" pitchFamily="18" charset="0"/>
              </a:rPr>
              <a:t>agenda</a:t>
            </a:r>
            <a:r>
              <a:rPr lang="es-MX" sz="1200" b="0" dirty="0">
                <a:solidFill>
                  <a:srgbClr val="000000"/>
                </a:solidFill>
                <a:latin typeface="Arial" charset="0"/>
                <a:cs typeface="Times New Roman" pitchFamily="18" charset="0"/>
              </a:rPr>
              <a:t> de la Dirección General.</a:t>
            </a:r>
            <a:endParaRPr lang="es-ES" sz="1200" b="0" dirty="0">
              <a:solidFill>
                <a:srgbClr val="000000"/>
              </a:solidFill>
              <a:latin typeface="Arial" charset="0"/>
              <a:cs typeface="Times New Roman" pitchFamily="18" charset="0"/>
            </a:endParaRP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Elaborar, recibir y despachar</a:t>
            </a:r>
            <a:r>
              <a:rPr lang="es-MX" sz="1200" b="0" dirty="0">
                <a:solidFill>
                  <a:srgbClr val="000000"/>
                </a:solidFill>
                <a:latin typeface="Arial" charset="0"/>
                <a:cs typeface="Times New Roman" pitchFamily="18" charset="0"/>
              </a:rPr>
              <a:t> </a:t>
            </a:r>
            <a:r>
              <a:rPr lang="es-ES" sz="1200" b="0" dirty="0">
                <a:solidFill>
                  <a:srgbClr val="000000"/>
                </a:solidFill>
                <a:latin typeface="Arial" charset="0"/>
                <a:cs typeface="Times New Roman" pitchFamily="18" charset="0"/>
              </a:rPr>
              <a:t>correspondencia</a:t>
            </a:r>
            <a:r>
              <a:rPr lang="es-MX" sz="1200" b="0" dirty="0">
                <a:solidFill>
                  <a:srgbClr val="000000"/>
                </a:solidFill>
                <a:latin typeface="Arial" charset="0"/>
                <a:cs typeface="Times New Roman" pitchFamily="18" charset="0"/>
              </a:rPr>
              <a:t> de Instituciones y de los departamento internos del Hospital a la Dirección General.</a:t>
            </a:r>
            <a:endParaRPr lang="es-ES" sz="1200" b="0" dirty="0">
              <a:solidFill>
                <a:srgbClr val="000000"/>
              </a:solidFill>
              <a:latin typeface="Arial" charset="0"/>
              <a:cs typeface="Times New Roman" pitchFamily="18" charset="0"/>
            </a:endParaRP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Controlar</a:t>
            </a:r>
            <a:r>
              <a:rPr lang="es-MX" sz="1200" b="0" dirty="0">
                <a:solidFill>
                  <a:srgbClr val="000000"/>
                </a:solidFill>
                <a:latin typeface="Arial" charset="0"/>
                <a:cs typeface="Times New Roman" pitchFamily="18" charset="0"/>
              </a:rPr>
              <a:t> y realizar archivo de correspondencia interna y externa.</a:t>
            </a: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Proporcionar</a:t>
            </a:r>
            <a:r>
              <a:rPr lang="es-MX" sz="1200" b="0" dirty="0">
                <a:solidFill>
                  <a:srgbClr val="000000"/>
                </a:solidFill>
                <a:latin typeface="Arial" charset="0"/>
                <a:cs typeface="Times New Roman" pitchFamily="18" charset="0"/>
              </a:rPr>
              <a:t> </a:t>
            </a:r>
            <a:r>
              <a:rPr lang="es-ES" sz="1200" b="0" dirty="0">
                <a:solidFill>
                  <a:srgbClr val="000000"/>
                </a:solidFill>
                <a:latin typeface="Arial" charset="0"/>
                <a:cs typeface="Times New Roman" pitchFamily="18" charset="0"/>
              </a:rPr>
              <a:t>atención </a:t>
            </a:r>
            <a:r>
              <a:rPr lang="es-MX" sz="1200" b="0" dirty="0">
                <a:solidFill>
                  <a:srgbClr val="000000"/>
                </a:solidFill>
                <a:latin typeface="Arial" charset="0"/>
                <a:cs typeface="Times New Roman" pitchFamily="18" charset="0"/>
              </a:rPr>
              <a:t>y orientación </a:t>
            </a:r>
            <a:r>
              <a:rPr lang="es-ES" sz="1200" b="0" dirty="0">
                <a:solidFill>
                  <a:srgbClr val="000000"/>
                </a:solidFill>
                <a:latin typeface="Arial" charset="0"/>
                <a:cs typeface="Times New Roman" pitchFamily="18" charset="0"/>
              </a:rPr>
              <a:t>al p</a:t>
            </a:r>
            <a:r>
              <a:rPr lang="es-MX" sz="1200" b="0" dirty="0">
                <a:solidFill>
                  <a:srgbClr val="000000"/>
                </a:solidFill>
                <a:latin typeface="Arial" charset="0"/>
                <a:cs typeface="Times New Roman" pitchFamily="18" charset="0"/>
              </a:rPr>
              <a:t>ú</a:t>
            </a:r>
            <a:r>
              <a:rPr lang="es-ES" sz="1200" b="0" dirty="0">
                <a:solidFill>
                  <a:srgbClr val="000000"/>
                </a:solidFill>
                <a:latin typeface="Arial" charset="0"/>
                <a:cs typeface="Times New Roman" pitchFamily="18" charset="0"/>
              </a:rPr>
              <a:t>blico</a:t>
            </a:r>
            <a:r>
              <a:rPr lang="es-MX" sz="1200" b="0" dirty="0">
                <a:solidFill>
                  <a:srgbClr val="000000"/>
                </a:solidFill>
                <a:latin typeface="Arial" charset="0"/>
                <a:cs typeface="Times New Roman" pitchFamily="18" charset="0"/>
              </a:rPr>
              <a:t> en general, que acude a la recepción de la Dirección General.</a:t>
            </a:r>
            <a:endParaRPr lang="es-ES" sz="1200" b="0" dirty="0">
              <a:solidFill>
                <a:srgbClr val="000000"/>
              </a:solidFill>
              <a:latin typeface="Arial" charset="0"/>
              <a:cs typeface="Times New Roman" pitchFamily="18" charset="0"/>
            </a:endParaRPr>
          </a:p>
          <a:p>
            <a:pPr marL="180975" indent="-180975">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Canalizar las </a:t>
            </a:r>
            <a:r>
              <a:rPr lang="es-ES" sz="1200" b="0" dirty="0">
                <a:solidFill>
                  <a:srgbClr val="000000"/>
                </a:solidFill>
                <a:latin typeface="Arial" charset="0"/>
                <a:cs typeface="Times New Roman" pitchFamily="18" charset="0"/>
              </a:rPr>
              <a:t>solicitudes de apoyo</a:t>
            </a:r>
            <a:r>
              <a:rPr lang="es-MX" sz="1200" b="0" dirty="0">
                <a:solidFill>
                  <a:srgbClr val="000000"/>
                </a:solidFill>
                <a:latin typeface="Arial" charset="0"/>
                <a:cs typeface="Times New Roman" pitchFamily="18" charset="0"/>
              </a:rPr>
              <a:t> de Instituciones de Gobierno por el servicio prestado en el Hospital.</a:t>
            </a: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buFont typeface="Wingdings" pitchFamily="2" charset="2"/>
              <a:buChar char="§"/>
            </a:pPr>
            <a:r>
              <a:rPr lang="es-MX" sz="1200" b="0" dirty="0">
                <a:solidFill>
                  <a:srgbClr val="000000"/>
                </a:solidFill>
                <a:latin typeface="Arial" charset="0"/>
                <a:cs typeface="Times New Roman" pitchFamily="18" charset="0"/>
              </a:rPr>
              <a:t>Tomar dictado de las </a:t>
            </a:r>
            <a:r>
              <a:rPr lang="es-ES" sz="1200" b="0" dirty="0">
                <a:solidFill>
                  <a:srgbClr val="000000"/>
                </a:solidFill>
                <a:latin typeface="Arial" charset="0"/>
                <a:cs typeface="Times New Roman" pitchFamily="18" charset="0"/>
              </a:rPr>
              <a:t>actas de las </a:t>
            </a:r>
            <a:r>
              <a:rPr lang="es-MX" sz="1200" b="0" dirty="0">
                <a:solidFill>
                  <a:srgbClr val="000000"/>
                </a:solidFill>
                <a:latin typeface="Arial" charset="0"/>
                <a:cs typeface="Times New Roman" pitchFamily="18" charset="0"/>
              </a:rPr>
              <a:t>reuniones de J</a:t>
            </a:r>
            <a:r>
              <a:rPr lang="es-ES" sz="1200" b="0" dirty="0">
                <a:solidFill>
                  <a:srgbClr val="000000"/>
                </a:solidFill>
                <a:latin typeface="Arial" charset="0"/>
                <a:cs typeface="Times New Roman" pitchFamily="18" charset="0"/>
              </a:rPr>
              <a:t>unta de </a:t>
            </a:r>
            <a:r>
              <a:rPr lang="es-MX" sz="1200" b="0" dirty="0">
                <a:solidFill>
                  <a:srgbClr val="000000"/>
                </a:solidFill>
                <a:latin typeface="Arial" charset="0"/>
                <a:cs typeface="Times New Roman" pitchFamily="18" charset="0"/>
              </a:rPr>
              <a:t>G</a:t>
            </a:r>
            <a:r>
              <a:rPr lang="es-ES" sz="1200" b="0" dirty="0">
                <a:solidFill>
                  <a:srgbClr val="000000"/>
                </a:solidFill>
                <a:latin typeface="Arial" charset="0"/>
                <a:cs typeface="Times New Roman" pitchFamily="18" charset="0"/>
              </a:rPr>
              <a:t>obierno</a:t>
            </a:r>
            <a:r>
              <a:rPr lang="es-MX" sz="1200" b="0" dirty="0">
                <a:solidFill>
                  <a:srgbClr val="000000"/>
                </a:solidFill>
                <a:latin typeface="Arial" charset="0"/>
                <a:cs typeface="Times New Roman" pitchFamily="18" charset="0"/>
              </a:rPr>
              <a:t> y transcribirlas.</a:t>
            </a:r>
            <a:endParaRPr lang="es-ES" sz="1200" b="0" dirty="0">
              <a:solidFill>
                <a:srgbClr val="000000"/>
              </a:solidFill>
              <a:latin typeface="Arial" charset="0"/>
              <a:cs typeface="Times New Roman" pitchFamily="18" charset="0"/>
            </a:endParaRP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buFont typeface="Wingdings" pitchFamily="2" charset="2"/>
              <a:buChar char="§"/>
            </a:pPr>
            <a:r>
              <a:rPr lang="es-MX" sz="1200" b="0" dirty="0">
                <a:solidFill>
                  <a:srgbClr val="000000"/>
                </a:solidFill>
                <a:latin typeface="Arial" charset="0"/>
                <a:cs typeface="Times New Roman" pitchFamily="18" charset="0"/>
              </a:rPr>
              <a:t>Elaborar la programa</a:t>
            </a:r>
            <a:r>
              <a:rPr lang="es-ES" sz="1200" b="0" dirty="0">
                <a:solidFill>
                  <a:srgbClr val="000000"/>
                </a:solidFill>
                <a:latin typeface="Arial" charset="0"/>
                <a:cs typeface="Times New Roman" pitchFamily="18" charset="0"/>
              </a:rPr>
              <a:t>ción de reuniones de los diferentes </a:t>
            </a:r>
            <a:r>
              <a:rPr lang="es-MX" sz="1200" b="0" dirty="0">
                <a:solidFill>
                  <a:srgbClr val="000000"/>
                </a:solidFill>
                <a:latin typeface="Arial" charset="0"/>
                <a:cs typeface="Times New Roman" pitchFamily="18" charset="0"/>
              </a:rPr>
              <a:t>C</a:t>
            </a:r>
            <a:r>
              <a:rPr lang="es-ES" sz="1200" b="0" dirty="0">
                <a:solidFill>
                  <a:srgbClr val="000000"/>
                </a:solidFill>
                <a:latin typeface="Arial" charset="0"/>
                <a:cs typeface="Times New Roman" pitchFamily="18" charset="0"/>
              </a:rPr>
              <a:t>omités</a:t>
            </a:r>
            <a:r>
              <a:rPr lang="es-MX" sz="1200" b="0" dirty="0">
                <a:solidFill>
                  <a:srgbClr val="000000"/>
                </a:solidFill>
                <a:latin typeface="Arial" charset="0"/>
                <a:cs typeface="Times New Roman" pitchFamily="18" charset="0"/>
              </a:rPr>
              <a:t> Médicos de la Institución.</a:t>
            </a: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Atender</a:t>
            </a:r>
            <a:r>
              <a:rPr lang="es-MX" sz="1200" b="0" dirty="0">
                <a:solidFill>
                  <a:srgbClr val="000000"/>
                </a:solidFill>
                <a:latin typeface="Arial" charset="0"/>
                <a:cs typeface="Times New Roman" pitchFamily="18" charset="0"/>
              </a:rPr>
              <a:t> y </a:t>
            </a:r>
            <a:r>
              <a:rPr lang="es-ES" sz="1200" b="0" dirty="0">
                <a:solidFill>
                  <a:srgbClr val="000000"/>
                </a:solidFill>
                <a:latin typeface="Arial" charset="0"/>
                <a:cs typeface="Times New Roman" pitchFamily="18" charset="0"/>
              </a:rPr>
              <a:t>realiza</a:t>
            </a:r>
            <a:r>
              <a:rPr lang="es-MX" sz="1200" b="0" dirty="0">
                <a:solidFill>
                  <a:srgbClr val="000000"/>
                </a:solidFill>
                <a:latin typeface="Arial" charset="0"/>
                <a:cs typeface="Times New Roman" pitchFamily="18" charset="0"/>
              </a:rPr>
              <a:t>r l</a:t>
            </a:r>
            <a:r>
              <a:rPr lang="es-ES" sz="1200" b="0" dirty="0" err="1">
                <a:solidFill>
                  <a:srgbClr val="000000"/>
                </a:solidFill>
                <a:latin typeface="Arial" charset="0"/>
                <a:cs typeface="Times New Roman" pitchFamily="18" charset="0"/>
              </a:rPr>
              <a:t>lamadas</a:t>
            </a:r>
            <a:r>
              <a:rPr lang="es-ES" sz="1200" b="0" dirty="0">
                <a:solidFill>
                  <a:srgbClr val="000000"/>
                </a:solidFill>
                <a:latin typeface="Arial" charset="0"/>
                <a:cs typeface="Times New Roman" pitchFamily="18" charset="0"/>
              </a:rPr>
              <a:t> telefónicas</a:t>
            </a:r>
            <a:r>
              <a:rPr lang="es-MX" sz="1200" b="0" dirty="0">
                <a:solidFill>
                  <a:srgbClr val="000000"/>
                </a:solidFill>
                <a:latin typeface="Arial" charset="0"/>
                <a:cs typeface="Times New Roman" pitchFamily="18" charset="0"/>
              </a:rPr>
              <a:t> solicitadas por el jefe inmediato.</a:t>
            </a: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Checar existencia de material de oficina y varios.</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Estas funciones son enunciativas más no limitativas</a:t>
            </a:r>
          </a:p>
        </p:txBody>
      </p:sp>
      <p:graphicFrame>
        <p:nvGraphicFramePr>
          <p:cNvPr id="17427" name="Group 19"/>
          <p:cNvGraphicFramePr>
            <a:graphicFrameLocks noGrp="1"/>
          </p:cNvGraphicFramePr>
          <p:nvPr>
            <p:extLst>
              <p:ext uri="{D42A27DB-BD31-4B8C-83A1-F6EECF244321}">
                <p14:modId xmlns:p14="http://schemas.microsoft.com/office/powerpoint/2010/main" val="4274220513"/>
              </p:ext>
            </p:extLst>
          </p:nvPr>
        </p:nvGraphicFramePr>
        <p:xfrm>
          <a:off x="1562440" y="8049437"/>
          <a:ext cx="5186363" cy="666751"/>
        </p:xfrm>
        <a:graphic>
          <a:graphicData uri="http://schemas.openxmlformats.org/drawingml/2006/table">
            <a:tbl>
              <a:tblPr/>
              <a:tblGrid>
                <a:gridCol w="2593975">
                  <a:extLst>
                    <a:ext uri="{9D8B030D-6E8A-4147-A177-3AD203B41FA5}">
                      <a16:colId xmlns:a16="http://schemas.microsoft.com/office/drawing/2014/main" val="20000"/>
                    </a:ext>
                  </a:extLst>
                </a:gridCol>
                <a:gridCol w="2592388">
                  <a:extLst>
                    <a:ext uri="{9D8B030D-6E8A-4147-A177-3AD203B41FA5}">
                      <a16:colId xmlns:a16="http://schemas.microsoft.com/office/drawing/2014/main"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smtClean="0">
                          <a:ln>
                            <a:noFill/>
                          </a:ln>
                          <a:solidFill>
                            <a:schemeClr val="tx1"/>
                          </a:solidFill>
                          <a:effectLst/>
                          <a:latin typeface="Arial" charset="0"/>
                        </a:rPr>
                        <a:t>Irma Tobías Torres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 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423" name="Text Box 17"/>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Tree>
    <p:extLst>
      <p:ext uri="{BB962C8B-B14F-4D97-AF65-F5344CB8AC3E}">
        <p14:creationId xmlns:p14="http://schemas.microsoft.com/office/powerpoint/2010/main" val="2979647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843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18435" name="Rectangle 4"/>
          <p:cNvSpPr>
            <a:spLocks noChangeArrowheads="1"/>
          </p:cNvSpPr>
          <p:nvPr/>
        </p:nvSpPr>
        <p:spPr bwMode="auto">
          <a:xfrm>
            <a:off x="1565275" y="1063625"/>
            <a:ext cx="5191125" cy="7029450"/>
          </a:xfrm>
          <a:prstGeom prst="rect">
            <a:avLst/>
          </a:prstGeom>
          <a:noFill/>
          <a:ln w="9525">
            <a:noFill/>
            <a:miter lim="800000"/>
            <a:headEnd/>
            <a:tailEnd/>
          </a:ln>
        </p:spPr>
        <p:txBody>
          <a:bodyPr>
            <a:spAutoFit/>
          </a:bodyPr>
          <a:lstStyle/>
          <a:p>
            <a:pPr marL="180975" indent="-180975" algn="ctr"/>
            <a:r>
              <a:rPr lang="es-MX" sz="1200" i="1" dirty="0">
                <a:solidFill>
                  <a:srgbClr val="000000"/>
                </a:solidFill>
                <a:latin typeface="Arial" charset="0"/>
                <a:cs typeface="Arial" charset="0"/>
              </a:rPr>
              <a:t>SECRETARIA  </a:t>
            </a:r>
            <a:r>
              <a:rPr lang="es-MX" sz="1200" i="1" dirty="0" smtClean="0">
                <a:solidFill>
                  <a:srgbClr val="000000"/>
                </a:solidFill>
                <a:latin typeface="Arial" charset="0"/>
                <a:cs typeface="Arial" charset="0"/>
              </a:rPr>
              <a:t>AUXILIAR</a:t>
            </a:r>
            <a:endParaRPr lang="es-ES" sz="1200" i="1" dirty="0">
              <a:solidFill>
                <a:srgbClr val="000000"/>
              </a:solidFill>
              <a:latin typeface="Arial" charset="0"/>
              <a:cs typeface="Times New Roman" pitchFamily="18" charset="0"/>
            </a:endParaRPr>
          </a:p>
          <a:p>
            <a:pPr marL="180975" indent="-180975" algn="just"/>
            <a:r>
              <a:rPr lang="es-ES" sz="1200" i="1" dirty="0">
                <a:solidFill>
                  <a:srgbClr val="000000"/>
                </a:solidFill>
                <a:latin typeface="Arial" charset="0"/>
                <a:cs typeface="Times New Roman" pitchFamily="18" charset="0"/>
              </a:rPr>
              <a:t>OBJETIVO</a:t>
            </a:r>
          </a:p>
          <a:p>
            <a:pPr marL="180975" indent="-180975" algn="just"/>
            <a:endParaRPr lang="es-ES" sz="1200" b="0" dirty="0">
              <a:solidFill>
                <a:srgbClr val="000000"/>
              </a:solidFill>
              <a:latin typeface="Arial" charset="0"/>
              <a:cs typeface="Times New Roman" pitchFamily="18" charset="0"/>
            </a:endParaRPr>
          </a:p>
          <a:p>
            <a:pPr marL="180975" indent="-180975" algn="just"/>
            <a:r>
              <a:rPr lang="es-MX" sz="1200" b="0" dirty="0">
                <a:solidFill>
                  <a:srgbClr val="000000"/>
                </a:solidFill>
                <a:latin typeface="Arial" charset="0"/>
                <a:cs typeface="Times New Roman" pitchFamily="18" charset="0"/>
              </a:rPr>
              <a:t>    Contribuir de manera eficiente y oportuna en la realización de las funciones administrativas asignadas por la secretaria de la dirección, así como </a:t>
            </a:r>
            <a:r>
              <a:rPr lang="es-ES" sz="1200" b="0" dirty="0">
                <a:solidFill>
                  <a:srgbClr val="000000"/>
                </a:solidFill>
                <a:latin typeface="Arial" charset="0"/>
                <a:cs typeface="Times New Roman" pitchFamily="18" charset="0"/>
              </a:rPr>
              <a:t>la </a:t>
            </a:r>
            <a:r>
              <a:rPr lang="es-MX" sz="1200" b="0" dirty="0">
                <a:solidFill>
                  <a:srgbClr val="000000"/>
                </a:solidFill>
                <a:latin typeface="Arial" charset="0"/>
                <a:cs typeface="Times New Roman" pitchFamily="18" charset="0"/>
              </a:rPr>
              <a:t>atención a las personas que acuden a la </a:t>
            </a:r>
            <a:r>
              <a:rPr lang="es-MX" sz="1200" b="0" dirty="0" smtClean="0">
                <a:solidFill>
                  <a:srgbClr val="000000"/>
                </a:solidFill>
                <a:latin typeface="Arial" charset="0"/>
                <a:cs typeface="Times New Roman" pitchFamily="18" charset="0"/>
              </a:rPr>
              <a:t>Dirección </a:t>
            </a:r>
            <a:r>
              <a:rPr lang="es-MX" sz="1200" b="0" dirty="0">
                <a:solidFill>
                  <a:srgbClr val="000000"/>
                </a:solidFill>
                <a:latin typeface="Arial" charset="0"/>
                <a:cs typeface="Times New Roman" pitchFamily="18" charset="0"/>
              </a:rPr>
              <a:t>General para tratar asuntos relacionados con el servicio que se les brinda.</a:t>
            </a:r>
          </a:p>
          <a:p>
            <a:pPr marL="180975" indent="-180975" algn="just"/>
            <a:endParaRPr lang="es-ES" sz="1200" b="0" dirty="0">
              <a:solidFill>
                <a:srgbClr val="000000"/>
              </a:solidFill>
              <a:latin typeface="Arial" charset="0"/>
              <a:cs typeface="Times New Roman" pitchFamily="18" charset="0"/>
            </a:endParaRPr>
          </a:p>
          <a:p>
            <a:pPr marL="180975" indent="-180975" algn="just"/>
            <a:endParaRPr lang="es-ES" sz="1200" i="1" dirty="0">
              <a:solidFill>
                <a:srgbClr val="000000"/>
              </a:solidFill>
              <a:latin typeface="Arial" charset="0"/>
              <a:cs typeface="Times New Roman" pitchFamily="18" charset="0"/>
            </a:endParaRPr>
          </a:p>
          <a:p>
            <a:pPr marL="180975" indent="-180975" algn="just"/>
            <a:endParaRPr lang="es-ES" sz="1200" i="1" dirty="0">
              <a:solidFill>
                <a:srgbClr val="000000"/>
              </a:solidFill>
              <a:latin typeface="Arial" charset="0"/>
              <a:cs typeface="Times New Roman" pitchFamily="18" charset="0"/>
            </a:endParaRPr>
          </a:p>
          <a:p>
            <a:pPr marL="180975" indent="-180975" algn="just"/>
            <a:r>
              <a:rPr lang="es-ES" sz="1200" i="1" dirty="0">
                <a:solidFill>
                  <a:srgbClr val="000000"/>
                </a:solidFill>
                <a:latin typeface="Arial" charset="0"/>
                <a:cs typeface="Times New Roman" pitchFamily="18" charset="0"/>
              </a:rPr>
              <a:t>FUNCIONES</a:t>
            </a:r>
          </a:p>
          <a:p>
            <a:pPr marL="180975" indent="-180975" algn="just"/>
            <a:endParaRPr lang="es-ES" sz="1200" i="1"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en la recepción de la </a:t>
            </a:r>
            <a:r>
              <a:rPr lang="es-ES" sz="1200" b="0" dirty="0">
                <a:solidFill>
                  <a:srgbClr val="000000"/>
                </a:solidFill>
                <a:latin typeface="Arial" charset="0"/>
                <a:cs typeface="Times New Roman" pitchFamily="18" charset="0"/>
              </a:rPr>
              <a:t>correspondencia</a:t>
            </a:r>
            <a:r>
              <a:rPr lang="es-MX" sz="1200" b="0" dirty="0">
                <a:solidFill>
                  <a:srgbClr val="000000"/>
                </a:solidFill>
                <a:latin typeface="Arial" charset="0"/>
                <a:cs typeface="Times New Roman" pitchFamily="18" charset="0"/>
              </a:rPr>
              <a:t> enviada de Instituciones y de los departamento internos del Hospital a la Dirección General.</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en la </a:t>
            </a:r>
            <a:r>
              <a:rPr lang="es-ES" sz="1200" b="0" dirty="0">
                <a:solidFill>
                  <a:srgbClr val="000000"/>
                </a:solidFill>
                <a:latin typeface="Arial" charset="0"/>
                <a:cs typeface="Times New Roman" pitchFamily="18" charset="0"/>
              </a:rPr>
              <a:t>realiza</a:t>
            </a:r>
            <a:r>
              <a:rPr lang="es-MX" sz="1200" b="0" dirty="0" err="1">
                <a:solidFill>
                  <a:srgbClr val="000000"/>
                </a:solidFill>
                <a:latin typeface="Arial" charset="0"/>
                <a:cs typeface="Times New Roman" pitchFamily="18" charset="0"/>
              </a:rPr>
              <a:t>ción</a:t>
            </a:r>
            <a:r>
              <a:rPr lang="es-MX" sz="1200" b="0" dirty="0">
                <a:solidFill>
                  <a:srgbClr val="000000"/>
                </a:solidFill>
                <a:latin typeface="Arial" charset="0"/>
                <a:cs typeface="Times New Roman" pitchFamily="18" charset="0"/>
              </a:rPr>
              <a:t> de l</a:t>
            </a:r>
            <a:r>
              <a:rPr lang="es-ES" sz="1200" b="0" dirty="0" err="1">
                <a:solidFill>
                  <a:srgbClr val="000000"/>
                </a:solidFill>
                <a:latin typeface="Arial" charset="0"/>
                <a:cs typeface="Times New Roman" pitchFamily="18" charset="0"/>
              </a:rPr>
              <a:t>lamadas</a:t>
            </a:r>
            <a:r>
              <a:rPr lang="es-ES" sz="1200" b="0" dirty="0">
                <a:solidFill>
                  <a:srgbClr val="000000"/>
                </a:solidFill>
                <a:latin typeface="Arial" charset="0"/>
                <a:cs typeface="Times New Roman" pitchFamily="18" charset="0"/>
              </a:rPr>
              <a:t> telefónicas</a:t>
            </a:r>
            <a:r>
              <a:rPr lang="es-MX" sz="1200" b="0" dirty="0">
                <a:solidFill>
                  <a:srgbClr val="000000"/>
                </a:solidFill>
                <a:latin typeface="Arial" charset="0"/>
                <a:cs typeface="Times New Roman" pitchFamily="18" charset="0"/>
              </a:rPr>
              <a:t> solicitadas por el jefe inmediato.</a:t>
            </a: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A</a:t>
            </a:r>
            <a:r>
              <a:rPr lang="es-MX" sz="1200" b="0" dirty="0" err="1">
                <a:solidFill>
                  <a:srgbClr val="000000"/>
                </a:solidFill>
                <a:latin typeface="Arial" charset="0"/>
                <a:cs typeface="Times New Roman" pitchFamily="18" charset="0"/>
              </a:rPr>
              <a:t>rchivar</a:t>
            </a:r>
            <a:r>
              <a:rPr lang="es-MX" sz="1200" b="0" dirty="0">
                <a:solidFill>
                  <a:srgbClr val="000000"/>
                </a:solidFill>
                <a:latin typeface="Arial" charset="0"/>
                <a:cs typeface="Times New Roman" pitchFamily="18" charset="0"/>
              </a:rPr>
              <a:t> la correspondencia interna y externa, abrir expedientes por asunto o institución.</a:t>
            </a: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a la D</a:t>
            </a:r>
            <a:r>
              <a:rPr lang="es-ES" sz="1200" b="0" dirty="0" err="1">
                <a:solidFill>
                  <a:srgbClr val="000000"/>
                </a:solidFill>
                <a:latin typeface="Arial" charset="0"/>
                <a:cs typeface="Times New Roman" pitchFamily="18" charset="0"/>
              </a:rPr>
              <a:t>irección</a:t>
            </a:r>
            <a:r>
              <a:rPr lang="es-ES" sz="1200" b="0" dirty="0">
                <a:solidFill>
                  <a:srgbClr val="000000"/>
                </a:solidFill>
                <a:latin typeface="Arial" charset="0"/>
                <a:cs typeface="Times New Roman" pitchFamily="18" charset="0"/>
              </a:rPr>
              <a:t> </a:t>
            </a:r>
            <a:r>
              <a:rPr lang="es-MX" sz="1200" b="0" dirty="0" err="1">
                <a:solidFill>
                  <a:srgbClr val="000000"/>
                </a:solidFill>
                <a:latin typeface="Arial" charset="0"/>
                <a:cs typeface="Times New Roman" pitchFamily="18" charset="0"/>
              </a:rPr>
              <a:t>Mé</a:t>
            </a:r>
            <a:r>
              <a:rPr lang="es-ES" sz="1200" b="0" dirty="0" err="1">
                <a:solidFill>
                  <a:srgbClr val="000000"/>
                </a:solidFill>
                <a:latin typeface="Arial" charset="0"/>
                <a:cs typeface="Times New Roman" pitchFamily="18" charset="0"/>
              </a:rPr>
              <a:t>dica</a:t>
            </a:r>
            <a:r>
              <a:rPr lang="es-ES" sz="1200" b="0" dirty="0">
                <a:solidFill>
                  <a:srgbClr val="000000"/>
                </a:solidFill>
                <a:latin typeface="Arial" charset="0"/>
                <a:cs typeface="Times New Roman" pitchFamily="18" charset="0"/>
              </a:rPr>
              <a:t> </a:t>
            </a:r>
            <a:r>
              <a:rPr lang="es-MX" sz="1200" b="0" dirty="0">
                <a:solidFill>
                  <a:srgbClr val="000000"/>
                </a:solidFill>
                <a:latin typeface="Arial" charset="0"/>
                <a:cs typeface="Times New Roman" pitchFamily="18" charset="0"/>
              </a:rPr>
              <a:t>en atención a personas y/o elaboración de escritos.</a:t>
            </a: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a la D</a:t>
            </a:r>
            <a:r>
              <a:rPr lang="es-ES" sz="1200" b="0" dirty="0" err="1">
                <a:solidFill>
                  <a:srgbClr val="000000"/>
                </a:solidFill>
                <a:latin typeface="Arial" charset="0"/>
                <a:cs typeface="Times New Roman" pitchFamily="18" charset="0"/>
              </a:rPr>
              <a:t>irección</a:t>
            </a:r>
            <a:r>
              <a:rPr lang="es-ES" sz="1200" b="0" dirty="0">
                <a:solidFill>
                  <a:srgbClr val="000000"/>
                </a:solidFill>
                <a:latin typeface="Arial" charset="0"/>
                <a:cs typeface="Times New Roman" pitchFamily="18" charset="0"/>
              </a:rPr>
              <a:t> </a:t>
            </a:r>
            <a:r>
              <a:rPr lang="es-MX" sz="1200" b="0" dirty="0">
                <a:solidFill>
                  <a:srgbClr val="000000"/>
                </a:solidFill>
                <a:latin typeface="Arial" charset="0"/>
                <a:cs typeface="Times New Roman" pitchFamily="18" charset="0"/>
              </a:rPr>
              <a:t>A</a:t>
            </a:r>
            <a:r>
              <a:rPr lang="es-ES" sz="1200" b="0" dirty="0" err="1">
                <a:solidFill>
                  <a:srgbClr val="000000"/>
                </a:solidFill>
                <a:latin typeface="Arial" charset="0"/>
                <a:cs typeface="Times New Roman" pitchFamily="18" charset="0"/>
              </a:rPr>
              <a:t>dministrativa</a:t>
            </a:r>
            <a:r>
              <a:rPr lang="es-MX" sz="1200" b="0" dirty="0">
                <a:solidFill>
                  <a:srgbClr val="000000"/>
                </a:solidFill>
                <a:latin typeface="Arial" charset="0"/>
                <a:cs typeface="Times New Roman" pitchFamily="18" charset="0"/>
              </a:rPr>
              <a:t> en atención a personas.</a:t>
            </a: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en la </a:t>
            </a:r>
            <a:r>
              <a:rPr lang="es-ES" sz="1200" b="0" dirty="0">
                <a:solidFill>
                  <a:srgbClr val="000000"/>
                </a:solidFill>
                <a:latin typeface="Arial" charset="0"/>
                <a:cs typeface="Times New Roman" pitchFamily="18" charset="0"/>
              </a:rPr>
              <a:t>atención </a:t>
            </a:r>
            <a:r>
              <a:rPr lang="es-MX" sz="1200" b="0" dirty="0">
                <a:solidFill>
                  <a:srgbClr val="000000"/>
                </a:solidFill>
                <a:latin typeface="Arial" charset="0"/>
                <a:cs typeface="Times New Roman" pitchFamily="18" charset="0"/>
              </a:rPr>
              <a:t>y orientación </a:t>
            </a:r>
            <a:r>
              <a:rPr lang="es-ES" sz="1200" b="0" dirty="0">
                <a:solidFill>
                  <a:srgbClr val="000000"/>
                </a:solidFill>
                <a:latin typeface="Arial" charset="0"/>
                <a:cs typeface="Times New Roman" pitchFamily="18" charset="0"/>
              </a:rPr>
              <a:t>al p</a:t>
            </a:r>
            <a:r>
              <a:rPr lang="es-MX" sz="1200" b="0" dirty="0">
                <a:solidFill>
                  <a:srgbClr val="000000"/>
                </a:solidFill>
                <a:latin typeface="Arial" charset="0"/>
                <a:cs typeface="Times New Roman" pitchFamily="18" charset="0"/>
              </a:rPr>
              <a:t>ú</a:t>
            </a:r>
            <a:r>
              <a:rPr lang="es-ES" sz="1200" b="0" dirty="0" err="1">
                <a:solidFill>
                  <a:srgbClr val="000000"/>
                </a:solidFill>
                <a:latin typeface="Arial" charset="0"/>
                <a:cs typeface="Times New Roman" pitchFamily="18" charset="0"/>
              </a:rPr>
              <a:t>blico</a:t>
            </a:r>
            <a:r>
              <a:rPr lang="es-MX" sz="1200" b="0" dirty="0">
                <a:solidFill>
                  <a:srgbClr val="000000"/>
                </a:solidFill>
                <a:latin typeface="Arial" charset="0"/>
                <a:cs typeface="Times New Roman" pitchFamily="18" charset="0"/>
              </a:rPr>
              <a:t> en general, que acude a la recepción de la Dirección General.</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a la secretaria de dirección en la canalización de </a:t>
            </a:r>
            <a:r>
              <a:rPr lang="es-ES" sz="1200" b="0" dirty="0">
                <a:solidFill>
                  <a:srgbClr val="000000"/>
                </a:solidFill>
                <a:latin typeface="Arial" charset="0"/>
                <a:cs typeface="Times New Roman" pitchFamily="18" charset="0"/>
              </a:rPr>
              <a:t>solicitudes de apoyo</a:t>
            </a:r>
            <a:r>
              <a:rPr lang="es-MX" sz="1200" b="0" dirty="0">
                <a:solidFill>
                  <a:srgbClr val="000000"/>
                </a:solidFill>
                <a:latin typeface="Arial" charset="0"/>
                <a:cs typeface="Times New Roman" pitchFamily="18" charset="0"/>
              </a:rPr>
              <a:t> de Instituciones de Gobierno por el servicio prestado en el Hospital.</a:t>
            </a:r>
          </a:p>
          <a:p>
            <a:pPr marL="180975" indent="-180975" algn="just">
              <a:buFont typeface="Wingdings" pitchFamily="2" charset="2"/>
              <a:buNone/>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a la secretaria de la dirección a checar existencia de material de oficina y varios.</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Estas funciones son enunciativas más no limitativas</a:t>
            </a:r>
          </a:p>
        </p:txBody>
      </p:sp>
      <p:sp>
        <p:nvSpPr>
          <p:cNvPr id="18447" name="Text Box 16"/>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9" name="Group 19"/>
          <p:cNvGraphicFramePr>
            <a:graphicFrameLocks noGrp="1"/>
          </p:cNvGraphicFramePr>
          <p:nvPr>
            <p:extLst>
              <p:ext uri="{D42A27DB-BD31-4B8C-83A1-F6EECF244321}">
                <p14:modId xmlns:p14="http://schemas.microsoft.com/office/powerpoint/2010/main" val="3151438242"/>
              </p:ext>
            </p:extLst>
          </p:nvPr>
        </p:nvGraphicFramePr>
        <p:xfrm>
          <a:off x="1562440" y="8110454"/>
          <a:ext cx="5186363" cy="666751"/>
        </p:xfrm>
        <a:graphic>
          <a:graphicData uri="http://schemas.openxmlformats.org/drawingml/2006/table">
            <a:tbl>
              <a:tblPr/>
              <a:tblGrid>
                <a:gridCol w="2593975">
                  <a:extLst>
                    <a:ext uri="{9D8B030D-6E8A-4147-A177-3AD203B41FA5}">
                      <a16:colId xmlns:a16="http://schemas.microsoft.com/office/drawing/2014/main" val="20000"/>
                    </a:ext>
                  </a:extLst>
                </a:gridCol>
                <a:gridCol w="2592388">
                  <a:extLst>
                    <a:ext uri="{9D8B030D-6E8A-4147-A177-3AD203B41FA5}">
                      <a16:colId xmlns:a16="http://schemas.microsoft.com/office/drawing/2014/main"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Mónica Liliana Martínez González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 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57376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graphicFrame>
        <p:nvGraphicFramePr>
          <p:cNvPr id="24595" name="Group 19"/>
          <p:cNvGraphicFramePr>
            <a:graphicFrameLocks noGrp="1"/>
          </p:cNvGraphicFramePr>
          <p:nvPr>
            <p:extLst>
              <p:ext uri="{D42A27DB-BD31-4B8C-83A1-F6EECF244321}">
                <p14:modId xmlns:p14="http://schemas.microsoft.com/office/powerpoint/2010/main" val="2060395813"/>
              </p:ext>
            </p:extLst>
          </p:nvPr>
        </p:nvGraphicFramePr>
        <p:xfrm>
          <a:off x="1568790" y="7969250"/>
          <a:ext cx="5173663" cy="666750"/>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lang="es-MX" altLang="es-MX" sz="1200" dirty="0" smtClean="0">
                          <a:latin typeface="Arial" panose="020B0604020202020204" pitchFamily="34" charset="0"/>
                          <a:cs typeface="Arial" panose="020B0604020202020204" pitchFamily="34" charset="0"/>
                        </a:rPr>
                        <a:t>Juan Gabriel Hernández Rodríguez </a:t>
                      </a: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6"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729046" y="588963"/>
            <a:ext cx="4963853" cy="74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i="1" dirty="0">
                <a:solidFill>
                  <a:srgbClr val="000000"/>
                </a:solidFill>
                <a:latin typeface="Arial" charset="0"/>
                <a:cs typeface="Arial" charset="0"/>
              </a:rPr>
              <a:t>Ó</a:t>
            </a:r>
            <a:r>
              <a:rPr lang="es-ES" sz="1200" b="1" i="1" dirty="0" smtClean="0">
                <a:solidFill>
                  <a:srgbClr val="000000"/>
                </a:solidFill>
                <a:latin typeface="Arial" charset="0"/>
                <a:cs typeface="Arial" charset="0"/>
              </a:rPr>
              <a:t>RGANO </a:t>
            </a:r>
            <a:r>
              <a:rPr lang="es-ES" sz="1200" b="1" i="1" dirty="0">
                <a:solidFill>
                  <a:srgbClr val="000000"/>
                </a:solidFill>
                <a:latin typeface="Arial" charset="0"/>
                <a:cs typeface="Arial" charset="0"/>
              </a:rPr>
              <a:t>INTERNO DE CONTROL</a:t>
            </a:r>
            <a:endParaRPr lang="es-ES" sz="1200" b="1" i="1" dirty="0">
              <a:solidFill>
                <a:srgbClr val="000000"/>
              </a:solidFill>
              <a:latin typeface="Arial" charset="0"/>
              <a:cs typeface="Times New Roman" pitchFamily="18" charset="0"/>
            </a:endParaRPr>
          </a:p>
          <a:p>
            <a:pPr algn="just">
              <a:buNone/>
            </a:pPr>
            <a:r>
              <a:rPr lang="es-ES" sz="1200" i="1" dirty="0">
                <a:solidFill>
                  <a:srgbClr val="000000"/>
                </a:solidFill>
                <a:latin typeface="Arial" charset="0"/>
                <a:cs typeface="Times New Roman" pitchFamily="18" charset="0"/>
              </a:rPr>
              <a:t>OBJETIVO</a:t>
            </a:r>
          </a:p>
          <a:p>
            <a:pPr marL="180975" indent="-180975" algn="just"/>
            <a:endParaRPr lang="es-ES" sz="1200" dirty="0">
              <a:solidFill>
                <a:srgbClr val="000000"/>
              </a:solidFill>
              <a:latin typeface="Arial" charset="0"/>
              <a:cs typeface="Times New Roman" pitchFamily="18" charset="0"/>
            </a:endParaRPr>
          </a:p>
          <a:p>
            <a:pPr marL="180975" indent="-180975" algn="just"/>
            <a:r>
              <a:rPr lang="es-MX" sz="1200" b="0" i="0" dirty="0">
                <a:solidFill>
                  <a:srgbClr val="404041"/>
                </a:solidFill>
                <a:effectLst/>
                <a:latin typeface="Arial" panose="020B0604020202020204" pitchFamily="34" charset="0"/>
              </a:rPr>
              <a:t>Apoyar la función directiva y promover el mejoramiento del hospital a través de medidas de revisión del control interno de la entidad, promoviendo las medidas correctivas y el seguimiento que se requiera para el cumplimiento de los objetivos del hospital.</a:t>
            </a:r>
          </a:p>
          <a:p>
            <a:pPr algn="just">
              <a:buNone/>
            </a:pPr>
            <a:endParaRPr lang="es-ES" sz="1200" i="1" dirty="0">
              <a:solidFill>
                <a:srgbClr val="000000"/>
              </a:solidFill>
              <a:latin typeface="Arial" charset="0"/>
              <a:cs typeface="Times New Roman" pitchFamily="18" charset="0"/>
            </a:endParaRPr>
          </a:p>
          <a:p>
            <a:pPr algn="just">
              <a:buNone/>
            </a:pPr>
            <a:r>
              <a:rPr lang="es-ES" sz="1200" i="1" dirty="0">
                <a:solidFill>
                  <a:srgbClr val="000000"/>
                </a:solidFill>
                <a:latin typeface="Arial" charset="0"/>
                <a:cs typeface="Times New Roman" pitchFamily="18" charset="0"/>
              </a:rPr>
              <a:t>FUNCIONES</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Recibir e investigar las quejas y denuncias por incumplimiento de las obligaciones de los servidores públicos, y en su caso fincar las responsabilidades administrativas, con el propósito de salvaguardar los principios que rigen el servicio público.</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Asesorar, gestionar, promover y dar seguimiento a las peticiones presentadas por los ciudadanos, sobre trámites y servicios que presta el hospital, a fin de recomendar la implementación de las mejoras necesarias.</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Tramitar los procedimientos de conciliación que marca la Ley de Adquisiciones, Arrendamientos y Servicios del Sector Público y la Ley de Obra Pública y Servicios Relacionados con las Mismas, a solicitud de los proveedores o contratistas del hospital, con el propósito de promover la adopción de acuerdos entre las partes.</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Coadyuvar en el funcionamiento del sistema de control gubernamental y evaluar su desempeño, con el propósito de fortalecerlo.</a:t>
            </a:r>
            <a:endParaRPr lang="es-MX" sz="1200" dirty="0">
              <a:solidFill>
                <a:srgbClr val="404041"/>
              </a:solidFill>
              <a:latin typeface="Arial" panose="020B0604020202020204" pitchFamily="34" charset="0"/>
            </a:endParaRPr>
          </a:p>
          <a:p>
            <a:pPr marL="180975" indent="-180975" algn="just">
              <a:buFont typeface="Wingdings" pitchFamily="2" charset="2"/>
              <a:buChar char="§"/>
            </a:pPr>
            <a:r>
              <a:rPr lang="es-MX" sz="1200" b="0" i="0" dirty="0">
                <a:solidFill>
                  <a:srgbClr val="404041"/>
                </a:solidFill>
                <a:effectLst/>
                <a:latin typeface="Arial" panose="020B0604020202020204" pitchFamily="34" charset="0"/>
              </a:rPr>
              <a:t>Programar, ordenar y realizar auditorías, investigaciones y visitas de inspección, con el propósito de prevenir y abatir prácticas de corrupción y transparentar su ejercicio presupuestal.</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Realizar la defensa jurídica de las resoluciones emitidas por el Órgano Interno de Control, ante las diversas instancias jurisdiccionales, en representación del Secretario de la Función Pública, a efecto de que se reconozca la validez de las mismas.</a:t>
            </a:r>
            <a:endParaRPr lang="es-MX" sz="1200" dirty="0">
              <a:solidFill>
                <a:srgbClr val="404041"/>
              </a:solidFill>
              <a:latin typeface="Arial" panose="020B0604020202020204" pitchFamily="34" charset="0"/>
            </a:endParaRPr>
          </a:p>
          <a:p>
            <a:pPr marL="180975" indent="-180975" algn="just">
              <a:buFont typeface="Wingdings" pitchFamily="2" charset="2"/>
              <a:buChar char="§"/>
            </a:pPr>
            <a:r>
              <a:rPr lang="es-MX" sz="1200" b="0" i="0" dirty="0">
                <a:solidFill>
                  <a:srgbClr val="404041"/>
                </a:solidFill>
                <a:effectLst/>
                <a:latin typeface="Arial" panose="020B0604020202020204" pitchFamily="34" charset="0"/>
              </a:rPr>
              <a:t>Denunciar ante las autoridades competentes, los hechos de que tengan conocimiento y que puedan ser constitutivos de delitos, a fin de que procedan y resuelvan lo que en derecho corresponda.</a:t>
            </a:r>
          </a:p>
          <a:p>
            <a:pPr algn="just">
              <a:buNone/>
            </a:pPr>
            <a:endParaRPr lang="es-MX" sz="1200" dirty="0">
              <a:solidFill>
                <a:srgbClr val="000000"/>
              </a:solidFill>
              <a:latin typeface="Arial" charset="0"/>
              <a:cs typeface="Times New Roman" pitchFamily="18" charset="0"/>
            </a:endParaRPr>
          </a:p>
        </p:txBody>
      </p:sp>
    </p:spTree>
    <p:extLst>
      <p:ext uri="{BB962C8B-B14F-4D97-AF65-F5344CB8AC3E}">
        <p14:creationId xmlns:p14="http://schemas.microsoft.com/office/powerpoint/2010/main" val="21029052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graphicFrame>
        <p:nvGraphicFramePr>
          <p:cNvPr id="24595" name="Group 19"/>
          <p:cNvGraphicFramePr>
            <a:graphicFrameLocks noGrp="1"/>
          </p:cNvGraphicFramePr>
          <p:nvPr>
            <p:extLst/>
          </p:nvPr>
        </p:nvGraphicFramePr>
        <p:xfrm>
          <a:off x="1565275" y="8211313"/>
          <a:ext cx="5173663" cy="666750"/>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lang="es-MX" altLang="es-MX" sz="1200" dirty="0" smtClean="0">
                          <a:latin typeface="Arial" panose="020B0604020202020204" pitchFamily="34" charset="0"/>
                          <a:cs typeface="Arial" panose="020B0604020202020204" pitchFamily="34" charset="0"/>
                        </a:rPr>
                        <a:t>Juan Gabriel Hernández Rodríguez </a:t>
                      </a: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7"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707356" y="913815"/>
            <a:ext cx="48895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solidFill>
                  <a:srgbClr val="000000"/>
                </a:solidFill>
                <a:latin typeface="Arial" charset="0"/>
                <a:cs typeface="Arial" charset="0"/>
              </a:rPr>
              <a:t>Continúa:</a:t>
            </a:r>
          </a:p>
          <a:p>
            <a:pPr algn="ctr">
              <a:buNone/>
            </a:pPr>
            <a:endParaRPr lang="es-ES" sz="1200" b="1" i="1" dirty="0">
              <a:solidFill>
                <a:srgbClr val="000000"/>
              </a:solidFill>
              <a:latin typeface="Arial" charset="0"/>
              <a:cs typeface="Times New Roman" pitchFamily="18" charset="0"/>
            </a:endParaRPr>
          </a:p>
          <a:p>
            <a:pPr marL="180975" indent="-180975" algn="just">
              <a:buFont typeface="Wingdings" pitchFamily="2" charset="2"/>
              <a:buChar char="§"/>
            </a:pPr>
            <a:r>
              <a:rPr lang="es-MX" sz="1200" b="0" i="0" dirty="0">
                <a:solidFill>
                  <a:srgbClr val="404041"/>
                </a:solidFill>
                <a:effectLst/>
                <a:latin typeface="Arial" panose="020B0604020202020204" pitchFamily="34" charset="0"/>
              </a:rPr>
              <a:t>Recibir y tramitar las inconformidades que prevén la Ley de Adquisiciones, Arrendamientos y Servicios del Sector Público y la Ley de Obra Pública y Servicios Relacionados con las Mismas, a efecto de salvaguardar los intereses del Estado, así como prever y en su caso corregir las probables irregularidades cometidas en los procedimientos de contratación.</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Asesorar normativamente a las diferentes áreas del Instituto, cuando así se requiera, en los temas de la competencia de este Órgano Interno de Control, a fin de contribuir en la institución de una cultura de la legalidad.</a:t>
            </a:r>
          </a:p>
          <a:p>
            <a:pPr marL="180975" indent="-180975" algn="just">
              <a:buFont typeface="Wingdings" pitchFamily="2" charset="2"/>
              <a:buChar char="§"/>
            </a:pPr>
            <a:r>
              <a:rPr lang="es-ES" sz="1200" dirty="0">
                <a:solidFill>
                  <a:srgbClr val="000000"/>
                </a:solidFill>
                <a:latin typeface="Arial" charset="0"/>
                <a:cs typeface="Times New Roman" pitchFamily="18" charset="0"/>
              </a:rPr>
              <a:t>Estas funciones son enunciativas más no limitativas</a:t>
            </a:r>
            <a:endParaRPr lang="es-ES_tradnl" altLang="es-MX" sz="1200" b="1" i="1" dirty="0">
              <a:latin typeface="Literata" pitchFamily="2" charset="0"/>
            </a:endParaRPr>
          </a:p>
          <a:p>
            <a:pPr marL="180975" indent="-180975" algn="just">
              <a:buFont typeface="Wingdings" pitchFamily="2" charset="2"/>
              <a:buChar char="§"/>
            </a:pPr>
            <a:endParaRPr lang="es-MX" sz="1200" dirty="0">
              <a:solidFill>
                <a:srgbClr val="000000"/>
              </a:solidFill>
              <a:latin typeface="Arial" charset="0"/>
              <a:cs typeface="Times New Roman" pitchFamily="18" charset="0"/>
            </a:endParaRPr>
          </a:p>
        </p:txBody>
      </p:sp>
    </p:spTree>
    <p:extLst>
      <p:ext uri="{BB962C8B-B14F-4D97-AF65-F5344CB8AC3E}">
        <p14:creationId xmlns:p14="http://schemas.microsoft.com/office/powerpoint/2010/main" val="29675376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graphicFrame>
        <p:nvGraphicFramePr>
          <p:cNvPr id="24595" name="Group 19"/>
          <p:cNvGraphicFramePr>
            <a:graphicFrameLocks noGrp="1"/>
          </p:cNvGraphicFramePr>
          <p:nvPr>
            <p:extLst/>
          </p:nvPr>
        </p:nvGraphicFramePr>
        <p:xfrm>
          <a:off x="1565275" y="8211313"/>
          <a:ext cx="5173663" cy="666750"/>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lang="es-MX" altLang="es-MX" sz="1200" dirty="0" smtClean="0">
                          <a:latin typeface="Arial" panose="020B0604020202020204" pitchFamily="34" charset="0"/>
                          <a:cs typeface="Arial" panose="020B0604020202020204" pitchFamily="34" charset="0"/>
                        </a:rPr>
                        <a:t>Raúl Arredondo Quintero </a:t>
                      </a: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6"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619588" y="865697"/>
            <a:ext cx="4865437" cy="633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050" i="1" dirty="0">
                <a:solidFill>
                  <a:srgbClr val="000000"/>
                </a:solidFill>
                <a:latin typeface="Arial" charset="0"/>
                <a:cs typeface="Arial" charset="0"/>
              </a:rPr>
              <a:t>SUBDIRECCIÓN JURÍDICA</a:t>
            </a:r>
            <a:endParaRPr lang="es-ES" sz="1050" i="1" dirty="0">
              <a:solidFill>
                <a:srgbClr val="000000"/>
              </a:solidFill>
              <a:latin typeface="Arial" charset="0"/>
              <a:cs typeface="Times New Roman" pitchFamily="18" charset="0"/>
            </a:endParaRPr>
          </a:p>
          <a:p>
            <a:pPr marL="177800" indent="-96838" algn="just">
              <a:lnSpc>
                <a:spcPts val="1400"/>
              </a:lnSpc>
              <a:tabLst>
                <a:tab pos="3911600" algn="l"/>
              </a:tabLst>
            </a:pPr>
            <a:endParaRPr lang="es-ES" sz="1050" b="0" i="1" dirty="0">
              <a:latin typeface="Arial" charset="0"/>
              <a:cs typeface="Times New Roman" pitchFamily="18" charset="0"/>
            </a:endParaRPr>
          </a:p>
          <a:p>
            <a:pPr marL="80962" algn="just">
              <a:lnSpc>
                <a:spcPts val="1400"/>
              </a:lnSpc>
              <a:buNone/>
              <a:tabLst>
                <a:tab pos="3911600" algn="l"/>
              </a:tabLst>
            </a:pPr>
            <a:r>
              <a:rPr lang="es-ES" sz="1050" i="1" dirty="0">
                <a:latin typeface="Arial" charset="0"/>
                <a:cs typeface="Times New Roman" pitchFamily="18" charset="0"/>
              </a:rPr>
              <a:t>OBJETIVO</a:t>
            </a:r>
          </a:p>
          <a:p>
            <a:pPr marL="177800" indent="-96838" algn="just">
              <a:lnSpc>
                <a:spcPts val="1400"/>
              </a:lnSpc>
              <a:tabLst>
                <a:tab pos="3911600" algn="l"/>
              </a:tabLst>
            </a:pPr>
            <a:endParaRPr lang="es-ES" sz="1050" b="0" i="1" dirty="0">
              <a:latin typeface="Arial" charset="0"/>
              <a:cs typeface="Times New Roman" pitchFamily="18" charset="0"/>
            </a:endParaRPr>
          </a:p>
          <a:p>
            <a:pPr marL="177800" indent="-96838" algn="just">
              <a:lnSpc>
                <a:spcPts val="1400"/>
              </a:lnSpc>
              <a:tabLst>
                <a:tab pos="3911600" algn="l"/>
              </a:tabLst>
            </a:pPr>
            <a:r>
              <a:rPr lang="es-ES" sz="1050" b="0" dirty="0">
                <a:latin typeface="Arial" charset="0"/>
                <a:cs typeface="Times New Roman" pitchFamily="18" charset="0"/>
              </a:rPr>
              <a:t>Representar Jurídicamente al Hospital </a:t>
            </a:r>
            <a:r>
              <a:rPr lang="es-ES" sz="1050" b="0" dirty="0" smtClean="0">
                <a:latin typeface="Arial" charset="0"/>
                <a:cs typeface="Times New Roman" pitchFamily="18" charset="0"/>
              </a:rPr>
              <a:t>Central Dr. Ignacio </a:t>
            </a:r>
            <a:r>
              <a:rPr lang="es-ES" sz="1050" b="0" dirty="0">
                <a:latin typeface="Arial" charset="0"/>
                <a:cs typeface="Times New Roman" pitchFamily="18" charset="0"/>
              </a:rPr>
              <a:t>Morones </a:t>
            </a:r>
            <a:r>
              <a:rPr lang="es-ES" sz="1050" b="0" dirty="0" smtClean="0">
                <a:latin typeface="Arial" charset="0"/>
                <a:cs typeface="Times New Roman" pitchFamily="18" charset="0"/>
              </a:rPr>
              <a:t>Prieto </a:t>
            </a:r>
            <a:r>
              <a:rPr lang="es-ES" sz="1050" b="0" dirty="0">
                <a:latin typeface="Arial" charset="0"/>
                <a:cs typeface="Times New Roman" pitchFamily="18" charset="0"/>
              </a:rPr>
              <a:t>ante diversas autoridades, en materia laboral, administrativa, penal, civil o cualquier otra dependiendo la naturaleza del asunto, cuando la institución  hospitalaria sea demandada o demandante, inclusive promover y desistirse del juicio de amparo.</a:t>
            </a:r>
          </a:p>
          <a:p>
            <a:pPr marL="177800" indent="-96838" algn="just">
              <a:lnSpc>
                <a:spcPts val="1400"/>
              </a:lnSpc>
              <a:tabLst>
                <a:tab pos="3911600" algn="l"/>
              </a:tabLst>
            </a:pPr>
            <a:endParaRPr lang="es-ES" sz="1050" b="0" i="1" dirty="0">
              <a:latin typeface="Arial" charset="0"/>
              <a:cs typeface="Times New Roman" pitchFamily="18" charset="0"/>
            </a:endParaRPr>
          </a:p>
          <a:p>
            <a:pPr marL="80962" algn="just">
              <a:lnSpc>
                <a:spcPts val="1400"/>
              </a:lnSpc>
              <a:buNone/>
              <a:tabLst>
                <a:tab pos="3911600" algn="l"/>
              </a:tabLst>
            </a:pPr>
            <a:r>
              <a:rPr lang="es-ES" sz="1050" i="1" dirty="0">
                <a:latin typeface="Arial" charset="0"/>
                <a:cs typeface="Arial" charset="0"/>
              </a:rPr>
              <a:t>FUNCIONES</a:t>
            </a:r>
            <a:endParaRPr lang="es-ES" sz="1050" i="1" dirty="0">
              <a:latin typeface="Arial" charset="0"/>
              <a:cs typeface="Times New Roman" pitchFamily="18" charset="0"/>
            </a:endParaRPr>
          </a:p>
          <a:p>
            <a:pPr marL="177800" indent="-96838" algn="just">
              <a:lnSpc>
                <a:spcPts val="1400"/>
              </a:lnSpc>
              <a:tabLst>
                <a:tab pos="3911600" algn="l"/>
              </a:tabLst>
            </a:pPr>
            <a:endParaRPr lang="es-ES" sz="1050" b="0" i="1" dirty="0">
              <a:latin typeface="Arial" charset="0"/>
              <a:cs typeface="Times New Roman" pitchFamily="18"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Atender, coordinar y tramitar los asuntos jurídicos del Hospital Central </a:t>
            </a:r>
            <a:r>
              <a:rPr lang="es-MX" sz="1050" b="0" dirty="0" smtClean="0">
                <a:solidFill>
                  <a:srgbClr val="000000"/>
                </a:solidFill>
                <a:effectLst/>
                <a:latin typeface="Arial" panose="020B0604020202020204" pitchFamily="34" charset="0"/>
                <a:ea typeface="Arial" panose="020B0604020202020204" pitchFamily="34" charset="0"/>
                <a:cs typeface="Arial" panose="020B0604020202020204" pitchFamily="34" charset="0"/>
              </a:rPr>
              <a:t>Dr</a:t>
            </a: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 Ignacio Morones </a:t>
            </a:r>
            <a:r>
              <a:rPr lang="es-MX" sz="1050" b="0" dirty="0" smtClean="0">
                <a:solidFill>
                  <a:srgbClr val="000000"/>
                </a:solidFill>
                <a:effectLst/>
                <a:latin typeface="Arial" panose="020B0604020202020204" pitchFamily="34" charset="0"/>
                <a:ea typeface="Arial" panose="020B0604020202020204" pitchFamily="34" charset="0"/>
                <a:cs typeface="Arial" panose="020B0604020202020204" pitchFamily="34" charset="0"/>
              </a:rPr>
              <a:t>Prieto;</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Actuar como órgano de consulta jurídica, asesorar a la Dirección General, Dirección administrativa y Dirección médica del Hospital, así como a los demás titulares de las divisiones, a solicitud de estos.</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Revisar los lineamientos y requisitos legales a que deben sujetarse los contratos, convenios y acuerdos que celebre el Hospital Central “Dr. Ignacio Morones Prieto”, y dictaminar sobre su interpretación, suspensión, rescisión, revocación, terminación, nulidad y demás aspectos jurídicos.</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Comparecer ante todo tipo de autoridades administrativas y representar al Hospital central “Dr. Ignacio Morones Prieto” en los juicios o procedimientos en que sea parte actora o demandada, ejercitando toda clase de acciones, defensas y excepciones a su favor, atendiendo la continuidad de los juicios, procedimientos y diligencias respectivas, así como formular las demandas y contestaciones y en general todas las promociones de los juicios y recursos interpuestos ante las autoridades.</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Formular denuncias de hechos, querellas y desistimientos, otorgar discrecionalmente perdones legales que procedan y por ausencia del Titular de la Dirección General del Hospital Central.</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837430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graphicFrame>
        <p:nvGraphicFramePr>
          <p:cNvPr id="24595" name="Group 19"/>
          <p:cNvGraphicFramePr>
            <a:graphicFrameLocks noGrp="1"/>
          </p:cNvGraphicFramePr>
          <p:nvPr>
            <p:extLst/>
          </p:nvPr>
        </p:nvGraphicFramePr>
        <p:xfrm>
          <a:off x="1565275" y="8211313"/>
          <a:ext cx="5173663" cy="666750"/>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lang="es-MX" altLang="es-MX" sz="1200" dirty="0" smtClean="0">
                          <a:latin typeface="Arial" panose="020B0604020202020204" pitchFamily="34" charset="0"/>
                          <a:cs typeface="Arial" panose="020B0604020202020204" pitchFamily="34" charset="0"/>
                        </a:rPr>
                        <a:t>Raúl Arredondo Quintero </a:t>
                      </a: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7"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557338" y="865690"/>
            <a:ext cx="5181600" cy="625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050" dirty="0">
                <a:solidFill>
                  <a:srgbClr val="000000"/>
                </a:solidFill>
                <a:latin typeface="Arial" charset="0"/>
                <a:cs typeface="Arial" charset="0"/>
              </a:rPr>
              <a:t>Continúa:</a:t>
            </a:r>
            <a:endParaRPr lang="es-ES" sz="1050" dirty="0">
              <a:solidFill>
                <a:srgbClr val="000000"/>
              </a:solidFill>
              <a:latin typeface="Arial" charset="0"/>
              <a:cs typeface="Times New Roman" pitchFamily="18" charset="0"/>
            </a:endParaRPr>
          </a:p>
          <a:p>
            <a:pPr marL="80962" algn="just">
              <a:lnSpc>
                <a:spcPts val="1400"/>
              </a:lnSpc>
              <a:buNone/>
              <a:tabLst>
                <a:tab pos="3911600" algn="l"/>
              </a:tabLst>
            </a:pPr>
            <a:endParaRPr lang="es-ES" sz="1050" b="0" i="1" dirty="0">
              <a:latin typeface="Arial" charset="0"/>
              <a:cs typeface="Times New Roman" pitchFamily="18"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Elaborar y proponer los informes previos y justificados que en materia de amparo deba rendir el Titular del Hospital central “Dr. Ignacio Morones Prieto”, así como los escritos de demanda o contestación, según proceda, en las controversias constitucionales, acciones de inconstitucionalidad, conflictos de competencia, recursos ordinarios y extraordinarios y en caso de ausencia suscribir los mismos; representarlo en todos los trámites dentro de los juicios de amparo en que sea señalado como responsable, en términos de la Ley de Amparo, promover y desistirse, en su caso, de los Juicios de Amparo el Hospital Central tenga el carácter de quejoso, tercero perjudicado, autoridad responsable, y formular todas las promociones que a dichos juicios se refieren.</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Representar al Titular del Hospital, ante los tribunales, juntas y autoridades laborales federales y estatales, en los conflictos que se susciten con motivo de la aplicación de las leyes laborales, formular dictámenes, contestación de demandas, formulación y absolución de posiciones, desistimientos o allanamientos, y en general todas aquellas promociones que a dichos juicios se refieran.</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Participar como área asesora en los órganos colegiados que se integren en el Hospital Central “Dr. Ignacio Morones Prieto” y, en su caso, presidir aquellos en que así se establezca en las disposiciones legales aplicables o por instrucción de la Dirección General.</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Solicitar a los Departamentos del Hospital Central “Dr. Ignacio Morones Prieto”, todo tipo de información y documentos que estime necesarios, para la integración de los expedientes que se formen con motivo de procedimientos administrativos y judiciales, así como para el oportuno desarrollo y cumplimiento de las funciones, atribuciones y facultades que le competen.</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Las demás que le señalen las leyes o que le confiera la Dirección General del Hospital Central “Dr. Ignacio Morones Prieto”.</a:t>
            </a:r>
          </a:p>
          <a:p>
            <a:pPr marL="342900" indent="-342900" algn="just">
              <a:lnSpc>
                <a:spcPct val="115000"/>
              </a:lnSpc>
            </a:pPr>
            <a:r>
              <a:rPr lang="es-MX" sz="1050" b="0" dirty="0">
                <a:latin typeface="Arial" charset="0"/>
                <a:cs typeface="Times New Roman" pitchFamily="18" charset="0"/>
              </a:rPr>
              <a:t>Estas funciones son enunciativas más no limitativas.</a:t>
            </a:r>
            <a:endParaRPr lang="es-ES_tradnl" sz="1050" b="0" dirty="0">
              <a:latin typeface="Arial" charset="0"/>
              <a:cs typeface="Times New Roman" pitchFamily="18" charset="0"/>
            </a:endParaRPr>
          </a:p>
          <a:p>
            <a:pPr algn="just">
              <a:lnSpc>
                <a:spcPct val="115000"/>
              </a:lnSpc>
              <a:buNone/>
            </a:pP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279330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4579" name="Rectangle 1028"/>
          <p:cNvSpPr>
            <a:spLocks noChangeArrowheads="1"/>
          </p:cNvSpPr>
          <p:nvPr/>
        </p:nvSpPr>
        <p:spPr bwMode="auto">
          <a:xfrm>
            <a:off x="1565275" y="1063625"/>
            <a:ext cx="5276850" cy="6924973"/>
          </a:xfrm>
          <a:prstGeom prst="rect">
            <a:avLst/>
          </a:prstGeom>
          <a:noFill/>
          <a:ln w="9525">
            <a:noFill/>
            <a:miter lim="800000"/>
            <a:headEnd/>
            <a:tailEnd/>
          </a:ln>
        </p:spPr>
        <p:txBody>
          <a:bodyPr>
            <a:spAutoFit/>
          </a:bodyPr>
          <a:lstStyle/>
          <a:p>
            <a:pPr marL="180975" indent="-180975" algn="ctr"/>
            <a:r>
              <a:rPr lang="es-ES" sz="1200" i="1" dirty="0" smtClean="0">
                <a:latin typeface="Arial" charset="0"/>
                <a:cs typeface="Arial" charset="0"/>
              </a:rPr>
              <a:t>ASESORÍA MÉDICO </a:t>
            </a:r>
            <a:r>
              <a:rPr lang="es-ES" sz="1200" i="1" dirty="0">
                <a:latin typeface="Arial" charset="0"/>
                <a:cs typeface="Arial" charset="0"/>
              </a:rPr>
              <a:t>LEGAL</a:t>
            </a:r>
          </a:p>
          <a:p>
            <a:pPr marL="180975" indent="-180975"/>
            <a:endParaRPr lang="es-ES" sz="1200" i="1" dirty="0">
              <a:solidFill>
                <a:srgbClr val="000000"/>
              </a:solidFill>
              <a:latin typeface="Arial" charset="0"/>
              <a:cs typeface="Times New Roman" pitchFamily="18" charset="0"/>
            </a:endParaRPr>
          </a:p>
          <a:p>
            <a:pPr marL="180975" indent="-180975" algn="just"/>
            <a:r>
              <a:rPr lang="es-ES" altLang="zh-CN" sz="1200" i="1" dirty="0">
                <a:solidFill>
                  <a:srgbClr val="000000"/>
                </a:solidFill>
                <a:latin typeface="Arial" charset="0"/>
                <a:ea typeface="SimSun" pitchFamily="2" charset="-122"/>
                <a:cs typeface="Arial" charset="0"/>
              </a:rPr>
              <a:t>OBJETIVO</a:t>
            </a:r>
          </a:p>
          <a:p>
            <a:pPr marL="180975" indent="-180975" algn="just"/>
            <a:endParaRPr lang="es-MX" altLang="zh-CN" sz="1200" i="1" dirty="0">
              <a:solidFill>
                <a:srgbClr val="000000"/>
              </a:solidFill>
              <a:latin typeface="Arial" charset="0"/>
              <a:ea typeface="SimSun" pitchFamily="2" charset="-122"/>
              <a:cs typeface="Arial" charset="0"/>
            </a:endParaRPr>
          </a:p>
          <a:p>
            <a:pPr marL="180975" indent="-180975" algn="just"/>
            <a:r>
              <a:rPr lang="es-MX" altLang="zh-CN" sz="1200" b="0" dirty="0">
                <a:solidFill>
                  <a:srgbClr val="000000"/>
                </a:solidFill>
                <a:latin typeface="Arial" charset="0"/>
                <a:ea typeface="SimSun" pitchFamily="2" charset="-122"/>
              </a:rPr>
              <a:t>	Asesorar y resolver en forma adecuada las diversas quejas en contra del personal de la institución, ante las instancias tales como la </a:t>
            </a:r>
            <a:r>
              <a:rPr lang="es-MX" altLang="zh-CN" sz="1200" b="0" dirty="0" smtClean="0">
                <a:solidFill>
                  <a:srgbClr val="000000"/>
                </a:solidFill>
                <a:latin typeface="Arial" charset="0"/>
                <a:ea typeface="SimSun" pitchFamily="2" charset="-122"/>
              </a:rPr>
              <a:t>COESAMED, CONAMED, COEPRIS, </a:t>
            </a:r>
            <a:r>
              <a:rPr lang="es-MX" altLang="zh-CN" sz="1200" b="0" dirty="0" err="1" smtClean="0">
                <a:solidFill>
                  <a:srgbClr val="000000"/>
                </a:solidFill>
                <a:latin typeface="Arial" charset="0"/>
                <a:ea typeface="SimSun" pitchFamily="2" charset="-122"/>
              </a:rPr>
              <a:t>Procuraduria</a:t>
            </a:r>
            <a:r>
              <a:rPr lang="es-MX" altLang="zh-CN" sz="1200" b="0" dirty="0" smtClean="0">
                <a:solidFill>
                  <a:srgbClr val="000000"/>
                </a:solidFill>
                <a:latin typeface="Arial" charset="0"/>
                <a:ea typeface="SimSun" pitchFamily="2" charset="-122"/>
              </a:rPr>
              <a:t> General de Justicia en el Estado, Ministerios </a:t>
            </a:r>
            <a:r>
              <a:rPr lang="es-MX" altLang="zh-CN" sz="1200" b="0" dirty="0" err="1" smtClean="0">
                <a:solidFill>
                  <a:srgbClr val="000000"/>
                </a:solidFill>
                <a:latin typeface="Arial" charset="0"/>
                <a:ea typeface="SimSun" pitchFamily="2" charset="-122"/>
              </a:rPr>
              <a:t>Publicos</a:t>
            </a:r>
            <a:r>
              <a:rPr lang="es-MX" altLang="zh-CN" sz="1200" b="0" dirty="0" smtClean="0">
                <a:solidFill>
                  <a:srgbClr val="000000"/>
                </a:solidFill>
                <a:latin typeface="Arial" charset="0"/>
                <a:ea typeface="SimSun" pitchFamily="2" charset="-122"/>
              </a:rPr>
              <a:t>, CEDH, CNDH, </a:t>
            </a:r>
            <a:r>
              <a:rPr lang="es-MX" sz="1200" b="0" dirty="0" smtClean="0">
                <a:solidFill>
                  <a:srgbClr val="000000"/>
                </a:solidFill>
                <a:latin typeface="Arial" pitchFamily="34" charset="0"/>
                <a:cs typeface="Arial" pitchFamily="34" charset="0"/>
              </a:rPr>
              <a:t>Centro de Atención Integral a Víctimas </a:t>
            </a:r>
            <a:r>
              <a:rPr lang="es-MX" altLang="zh-CN" sz="1200" b="0" dirty="0" smtClean="0">
                <a:solidFill>
                  <a:srgbClr val="000000"/>
                </a:solidFill>
                <a:latin typeface="Arial" charset="0"/>
                <a:ea typeface="SimSun" pitchFamily="2" charset="-122"/>
              </a:rPr>
              <a:t>, CEPRERESO,  Juzgados, </a:t>
            </a:r>
            <a:r>
              <a:rPr lang="es-MX" altLang="zh-CN" sz="1200" b="0" dirty="0">
                <a:solidFill>
                  <a:srgbClr val="000000"/>
                </a:solidFill>
                <a:latin typeface="Arial" charset="0"/>
                <a:ea typeface="SimSun" pitchFamily="2" charset="-122"/>
              </a:rPr>
              <a:t>entre otras; brindar la atención correcta que requieran los pacientes y familiares de los mismos, logrando la apropiada relación entre autoridades de procuradurías y juzgados,  para así llegar a resultados idóneos.</a:t>
            </a:r>
          </a:p>
          <a:p>
            <a:pPr marL="180975" indent="-180975" algn="just"/>
            <a:endParaRPr lang="es-MX" altLang="zh-CN" sz="1200" b="0" dirty="0">
              <a:solidFill>
                <a:srgbClr val="000000"/>
              </a:solidFill>
              <a:latin typeface="Arial" charset="0"/>
              <a:ea typeface="SimSun" pitchFamily="2" charset="-122"/>
            </a:endParaRPr>
          </a:p>
          <a:p>
            <a:pPr marL="180975" indent="-180975" algn="just"/>
            <a:endParaRPr lang="es-MX" altLang="zh-CN" sz="1200" b="0" dirty="0">
              <a:solidFill>
                <a:srgbClr val="000000"/>
              </a:solidFill>
              <a:latin typeface="Arial" charset="0"/>
              <a:ea typeface="SimSun" pitchFamily="2" charset="-122"/>
            </a:endParaRPr>
          </a:p>
          <a:p>
            <a:pPr marL="180975" indent="-180975" algn="just"/>
            <a:r>
              <a:rPr lang="es-MX" altLang="zh-CN" sz="1200" i="1" dirty="0">
                <a:solidFill>
                  <a:srgbClr val="000000"/>
                </a:solidFill>
                <a:latin typeface="Arial" charset="0"/>
                <a:ea typeface="SimSun" pitchFamily="2" charset="-122"/>
              </a:rPr>
              <a:t>FUNCIONES</a:t>
            </a:r>
          </a:p>
          <a:p>
            <a:pPr marL="180975" indent="-180975" algn="just"/>
            <a:endParaRPr lang="es-MX" altLang="zh-CN" sz="1200" i="1"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el vector entre autoridades del fuero común y Hospital Central en relación a denuncias, quejas y demandas sobre fidelidad o responsabilidad profesional.</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asesor y vector en los casos en que existen quejas en contra del personal médico, sus auxiliares, técnicos, y enfermería a nivel de Comisión Estatal de Arbitraje Médico.</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asesor y vector en casos problemas de tipo médico legal a nivel del departamento de Urgencias, Cirugía, Medicina Interna, Pediatría,  Ginecología y Obstetricia</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vector entre autoridades judiciales y procuradoras de justicia, ya sea Procuraduría General del Estado o Procuraduría General de la República con el departamento de  Patología de la Institución, para el estudio de órganos ó tejidos obtenidos en necropsias médico legales.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vector entre Servicios Periciales de la Procuraduría del Hospital Central para la entrega de cadáveres relacionados con averiguación previa.</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p:txBody>
      </p:sp>
      <p:graphicFrame>
        <p:nvGraphicFramePr>
          <p:cNvPr id="24595" name="Group 19"/>
          <p:cNvGraphicFramePr>
            <a:graphicFrameLocks noGrp="1"/>
          </p:cNvGraphicFramePr>
          <p:nvPr>
            <p:extLst>
              <p:ext uri="{D42A27DB-BD31-4B8C-83A1-F6EECF244321}">
                <p14:modId xmlns:p14="http://schemas.microsoft.com/office/powerpoint/2010/main" val="1834553461"/>
              </p:ext>
            </p:extLst>
          </p:nvPr>
        </p:nvGraphicFramePr>
        <p:xfrm>
          <a:off x="1565275" y="8211313"/>
          <a:ext cx="5173663" cy="666750"/>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Tree>
    <p:extLst>
      <p:ext uri="{BB962C8B-B14F-4D97-AF65-F5344CB8AC3E}">
        <p14:creationId xmlns:p14="http://schemas.microsoft.com/office/powerpoint/2010/main" val="13159989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5602"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5603" name="Rectangle 1028"/>
          <p:cNvSpPr>
            <a:spLocks noChangeArrowheads="1"/>
          </p:cNvSpPr>
          <p:nvPr/>
        </p:nvSpPr>
        <p:spPr bwMode="auto">
          <a:xfrm>
            <a:off x="1565275" y="1063625"/>
            <a:ext cx="5184775" cy="5078313"/>
          </a:xfrm>
          <a:prstGeom prst="rect">
            <a:avLst/>
          </a:prstGeom>
          <a:noFill/>
          <a:ln w="9525">
            <a:noFill/>
            <a:miter lim="800000"/>
            <a:headEnd/>
            <a:tailEnd/>
          </a:ln>
        </p:spPr>
        <p:txBody>
          <a:bodyPr>
            <a:spAutoFit/>
          </a:bodyPr>
          <a:lstStyle/>
          <a:p>
            <a:pPr marL="180975" indent="-180975" algn="ctr"/>
            <a:r>
              <a:rPr lang="es-ES" sz="1200" i="1" dirty="0" smtClean="0">
                <a:latin typeface="Arial" charset="0"/>
                <a:cs typeface="Arial" charset="0"/>
              </a:rPr>
              <a:t>ASESORÍA </a:t>
            </a:r>
            <a:r>
              <a:rPr lang="es-ES" sz="1200" i="1" dirty="0">
                <a:latin typeface="Arial" charset="0"/>
                <a:cs typeface="Arial" charset="0"/>
              </a:rPr>
              <a:t>MEDICO LEGAL</a:t>
            </a:r>
            <a:endParaRPr lang="es-MX" sz="1200" i="1" dirty="0">
              <a:latin typeface="Arial" charset="0"/>
              <a:cs typeface="Times New Roman" pitchFamily="18" charset="0"/>
            </a:endParaRP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lgn="ctr"/>
            <a:endParaRPr lang="es-MX" sz="1200" i="1" dirty="0">
              <a:solidFill>
                <a:srgbClr val="000000"/>
              </a:solidFill>
              <a:latin typeface="Arial" charset="0"/>
              <a:cs typeface="Times New Roman" pitchFamily="18"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Estudiar los expedientes clínicos que son solicitados por Juzgados, Ministerio Público Estatales y Federales en casos  médico legales.</a:t>
            </a:r>
          </a:p>
          <a:p>
            <a:pPr marL="180975" indent="-180975" algn="just"/>
            <a:endParaRPr lang="es-MX" sz="1200" i="1" dirty="0">
              <a:solidFill>
                <a:srgbClr val="000000"/>
              </a:solidFill>
              <a:latin typeface="Arial" charset="0"/>
              <a:cs typeface="Times New Roman" pitchFamily="18"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Supervisar y asesorar el programa de donación y  trasplantes del Hospital Central.</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Fungir como Secretario General del Comité de Trasplantes de la Institución.</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Asesorar y presentar ante el Ministerio Público del fuero común o Comisión Estatal de Arbitraje Médico a los médicos y personal de enfermería en casos de demandas o quejas.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Controlar los procedimientos para llevar a cabo la recepción de entrega de evidencias en los casos médico legales.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Asesorar y enseñar a residentes e internos de la Institución en materia de Medicina Legal</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Fungir de enlace Centro de Evaluación y Control de Confianza del Estado y Hospital Central para llevar el control de las evaluaciones médicas que son practicadas en esta Institución.</a:t>
            </a:r>
          </a:p>
          <a:p>
            <a:pPr marL="180975" indent="-180975" algn="just"/>
            <a:endParaRPr lang="es-MX" altLang="zh-CN" sz="1200" b="0" dirty="0">
              <a:solidFill>
                <a:srgbClr val="000000"/>
              </a:solidFill>
              <a:latin typeface="Arial" charset="0"/>
              <a:ea typeface="SimSun" pitchFamily="2" charset="-122"/>
            </a:endParaRPr>
          </a:p>
          <a:p>
            <a:pPr marL="180975" indent="-180975" algn="just" eaLnBrk="1" hangingPunct="1">
              <a:buFont typeface="Wingdings" pitchFamily="2" charset="2"/>
              <a:buChar char="§"/>
            </a:pPr>
            <a:r>
              <a:rPr lang="es-MX" sz="1200" b="0" dirty="0">
                <a:solidFill>
                  <a:srgbClr val="000000"/>
                </a:solidFill>
                <a:latin typeface="Arial" charset="0"/>
                <a:ea typeface="SimSun" pitchFamily="2" charset="-122"/>
              </a:rPr>
              <a:t>Estas funciones son enunciativas más no limitativas.</a:t>
            </a:r>
            <a:endParaRPr lang="es-ES" sz="1200" b="0" dirty="0">
              <a:solidFill>
                <a:srgbClr val="000000"/>
              </a:solidFill>
              <a:latin typeface="Arial" charset="0"/>
              <a:ea typeface="SimSun" pitchFamily="2" charset="-122"/>
            </a:endParaRPr>
          </a:p>
        </p:txBody>
      </p:sp>
      <p:sp>
        <p:nvSpPr>
          <p:cNvPr id="25604" name="Text Box 1040"/>
          <p:cNvSpPr txBox="1">
            <a:spLocks noChangeArrowheads="1"/>
          </p:cNvSpPr>
          <p:nvPr/>
        </p:nvSpPr>
        <p:spPr bwMode="auto">
          <a:xfrm>
            <a:off x="762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25628" name="Group 28"/>
          <p:cNvGraphicFramePr>
            <a:graphicFrameLocks noGrp="1"/>
          </p:cNvGraphicFramePr>
          <p:nvPr>
            <p:extLst>
              <p:ext uri="{D42A27DB-BD31-4B8C-83A1-F6EECF244321}">
                <p14:modId xmlns:p14="http://schemas.microsoft.com/office/powerpoint/2010/main" val="1523872142"/>
              </p:ext>
            </p:extLst>
          </p:nvPr>
        </p:nvGraphicFramePr>
        <p:xfrm>
          <a:off x="1565275" y="8242845"/>
          <a:ext cx="5173663" cy="666750"/>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defRPr/>
                      </a:pP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5420850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6626" name="Line 2051"/>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6627" name="Rectangle 2052"/>
          <p:cNvSpPr>
            <a:spLocks noChangeArrowheads="1"/>
          </p:cNvSpPr>
          <p:nvPr/>
        </p:nvSpPr>
        <p:spPr bwMode="auto">
          <a:xfrm>
            <a:off x="1565275" y="667997"/>
            <a:ext cx="5191125" cy="7478970"/>
          </a:xfrm>
          <a:prstGeom prst="rect">
            <a:avLst/>
          </a:prstGeom>
          <a:noFill/>
          <a:ln w="9525">
            <a:noFill/>
            <a:miter lim="800000"/>
            <a:headEnd/>
            <a:tailEnd/>
          </a:ln>
        </p:spPr>
        <p:txBody>
          <a:bodyPr>
            <a:spAutoFit/>
          </a:bodyPr>
          <a:lstStyle/>
          <a:p>
            <a:pPr marL="180975" indent="-180975" algn="ctr"/>
            <a:r>
              <a:rPr lang="es-ES" sz="1200" i="1" dirty="0">
                <a:solidFill>
                  <a:srgbClr val="000000"/>
                </a:solidFill>
                <a:latin typeface="Arial" charset="0"/>
                <a:cs typeface="Arial" charset="0"/>
              </a:rPr>
              <a:t>SECRETARIA</a:t>
            </a:r>
            <a:endParaRPr lang="es-MX" sz="1200" i="1" dirty="0">
              <a:solidFill>
                <a:srgbClr val="000000"/>
              </a:solidFill>
              <a:latin typeface="Arial" charset="0"/>
              <a:cs typeface="Times New Roman" pitchFamily="18" charset="0"/>
            </a:endParaRPr>
          </a:p>
          <a:p>
            <a:pPr marL="180975" indent="-180975" algn="just"/>
            <a:endParaRPr lang="es-ES" sz="1200" i="1" dirty="0">
              <a:solidFill>
                <a:srgbClr val="000000"/>
              </a:solidFill>
              <a:latin typeface="Arial" charset="0"/>
              <a:cs typeface="Times New Roman" pitchFamily="18" charset="0"/>
            </a:endParaRPr>
          </a:p>
          <a:p>
            <a:pPr marL="180975" indent="-180975" algn="just"/>
            <a:r>
              <a:rPr lang="es-ES" altLang="zh-CN" sz="1200" i="1" dirty="0">
                <a:solidFill>
                  <a:srgbClr val="000000"/>
                </a:solidFill>
                <a:latin typeface="Arial" charset="0"/>
                <a:ea typeface="SimSun" pitchFamily="2" charset="-122"/>
                <a:cs typeface="Arial" charset="0"/>
              </a:rPr>
              <a:t>OBJETIVO</a:t>
            </a:r>
          </a:p>
          <a:p>
            <a:pPr marL="180975" indent="-180975" algn="just"/>
            <a:endParaRPr lang="es-MX" altLang="zh-CN" sz="1200" i="1" dirty="0">
              <a:solidFill>
                <a:srgbClr val="000000"/>
              </a:solidFill>
              <a:latin typeface="Arial" charset="0"/>
              <a:ea typeface="SimSun" pitchFamily="2" charset="-122"/>
              <a:cs typeface="Arial" charset="0"/>
            </a:endParaRPr>
          </a:p>
          <a:p>
            <a:pPr marL="180975" indent="-180975" algn="just"/>
            <a:r>
              <a:rPr lang="es-MX" altLang="zh-CN" sz="1200" b="0" dirty="0">
                <a:solidFill>
                  <a:srgbClr val="000000"/>
                </a:solidFill>
                <a:latin typeface="Arial" charset="0"/>
                <a:ea typeface="SimSun" pitchFamily="2" charset="-122"/>
                <a:cs typeface="Arial" charset="0"/>
              </a:rPr>
              <a:t>	Organizar el trabajo en la oficina para así poder prestar calidad de servicio, la atención necesaria a pacientes y familiares, personal medico y enfermería.</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r>
              <a:rPr lang="es-MX" altLang="zh-CN" sz="1200" i="1" dirty="0">
                <a:solidFill>
                  <a:srgbClr val="000000"/>
                </a:solidFill>
                <a:latin typeface="Arial" charset="0"/>
                <a:ea typeface="SimSun" pitchFamily="2" charset="-122"/>
                <a:cs typeface="Arial" charset="0"/>
              </a:rPr>
              <a:t>FUNCIONES</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Contestar llamadas telefónicas y enviar  mensajes.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Recibir </a:t>
            </a:r>
            <a:r>
              <a:rPr lang="es-MX" altLang="zh-CN" sz="1200" b="0" dirty="0" smtClean="0">
                <a:solidFill>
                  <a:srgbClr val="000000"/>
                </a:solidFill>
                <a:latin typeface="Arial" charset="0"/>
                <a:ea typeface="SimSun" pitchFamily="2" charset="-122"/>
                <a:cs typeface="Arial" charset="0"/>
              </a:rPr>
              <a:t> y sellar correspondencia, así como turnarla a las unidades correspondiente.</a:t>
            </a: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Dar tramite a correspondencia recibida:  cartas y oficios de Ministerio Público del Estado y de otros Estados, Comisión Estatal y Nacional de Derechos Humanos, </a:t>
            </a:r>
            <a:r>
              <a:rPr lang="es-MX" altLang="zh-CN" sz="1200" b="0" dirty="0" err="1">
                <a:solidFill>
                  <a:srgbClr val="000000"/>
                </a:solidFill>
                <a:latin typeface="Arial" charset="0"/>
                <a:ea typeface="SimSun" pitchFamily="2" charset="-122"/>
                <a:cs typeface="Arial" charset="0"/>
              </a:rPr>
              <a:t>Ceprereso</a:t>
            </a:r>
            <a:r>
              <a:rPr lang="es-MX" altLang="zh-CN" sz="1200" b="0" dirty="0">
                <a:solidFill>
                  <a:srgbClr val="000000"/>
                </a:solidFill>
                <a:latin typeface="Arial" charset="0"/>
                <a:ea typeface="SimSun" pitchFamily="2" charset="-122"/>
                <a:cs typeface="Arial" charset="0"/>
              </a:rPr>
              <a:t> de México y del Estado, Comisión Nacional y Estatal de Arbitraje Médico, Juzgados de Distrito, Juzgados del Ramo Penal, Juzgados Menores, Juzgados de lo Familiar, Centro de Atención a las Víctimas del Delito, DIF Estatal y   familiares de pacientes.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Localizar folios de urgencias, expedientes clínicos y estudios radiográficos, correspondientes a pacientes lesionados y egresados de sala o de Urgencias, cuando son solicitados por medio de oficio por autoridades Judiciales o Procuradurías de Justicia, Comisión Estatal y Nacional de Arbitraje Médico, Centros de Readaptación, entre otras.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Elaborar la contestación de oficios y cartas solicitadas por las dependencias. Contestación a particulares.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Enviar informes </a:t>
            </a:r>
            <a:r>
              <a:rPr lang="es-MX" altLang="zh-CN" sz="1200" b="0" dirty="0" err="1">
                <a:solidFill>
                  <a:srgbClr val="000000"/>
                </a:solidFill>
                <a:latin typeface="Arial" charset="0"/>
                <a:ea typeface="SimSun" pitchFamily="2" charset="-122"/>
                <a:cs typeface="Arial" charset="0"/>
              </a:rPr>
              <a:t>anatomopatológicos</a:t>
            </a:r>
            <a:r>
              <a:rPr lang="es-MX" altLang="zh-CN" sz="1200" b="0" dirty="0">
                <a:solidFill>
                  <a:srgbClr val="000000"/>
                </a:solidFill>
                <a:latin typeface="Arial" charset="0"/>
                <a:ea typeface="SimSun" pitchFamily="2" charset="-122"/>
                <a:cs typeface="Arial" charset="0"/>
              </a:rPr>
              <a:t> solicitados por las instituciones mencionadas relacionados con casos médico legales, con su debida cadena de custodia.</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Sacar copias de expedientes clínicos, certificarlos y foliarlos.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Tramitar oficios de jurisdicción sanitaria relacionado con las muertes maternas</a:t>
            </a:r>
          </a:p>
        </p:txBody>
      </p:sp>
      <p:graphicFrame>
        <p:nvGraphicFramePr>
          <p:cNvPr id="26643" name="Group 19"/>
          <p:cNvGraphicFramePr>
            <a:graphicFrameLocks noGrp="1"/>
          </p:cNvGraphicFramePr>
          <p:nvPr>
            <p:extLst>
              <p:ext uri="{D42A27DB-BD31-4B8C-83A1-F6EECF244321}">
                <p14:modId xmlns:p14="http://schemas.microsoft.com/office/powerpoint/2010/main" val="3171465547"/>
              </p:ext>
            </p:extLst>
          </p:nvPr>
        </p:nvGraphicFramePr>
        <p:xfrm>
          <a:off x="1565275" y="8321675"/>
          <a:ext cx="5173663" cy="666751"/>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s-MX" sz="1200" b="0" i="0" u="none" strike="noStrike" cap="none" normalizeH="0" baseline="0" dirty="0" smtClean="0">
                          <a:ln>
                            <a:noFill/>
                          </a:ln>
                          <a:solidFill>
                            <a:schemeClr val="tx1"/>
                          </a:solidFill>
                          <a:effectLst/>
                          <a:latin typeface="Arial" charset="0"/>
                        </a:rPr>
                        <a:t>Patricia Alvarado Velázquez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6639" name="Text Box 2064"/>
          <p:cNvSpPr txBox="1">
            <a:spLocks noChangeArrowheads="1"/>
          </p:cNvSpPr>
          <p:nvPr/>
        </p:nvSpPr>
        <p:spPr bwMode="auto">
          <a:xfrm>
            <a:off x="762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Tree>
    <p:extLst>
      <p:ext uri="{BB962C8B-B14F-4D97-AF65-F5344CB8AC3E}">
        <p14:creationId xmlns:p14="http://schemas.microsoft.com/office/powerpoint/2010/main" val="28178793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765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7651" name="Rectangle 4"/>
          <p:cNvSpPr>
            <a:spLocks noChangeArrowheads="1"/>
          </p:cNvSpPr>
          <p:nvPr/>
        </p:nvSpPr>
        <p:spPr bwMode="auto">
          <a:xfrm>
            <a:off x="1462087" y="873125"/>
            <a:ext cx="5191125" cy="7110413"/>
          </a:xfrm>
          <a:prstGeom prst="rect">
            <a:avLst/>
          </a:prstGeom>
          <a:noFill/>
          <a:ln w="9525">
            <a:noFill/>
            <a:miter lim="800000"/>
            <a:headEnd/>
            <a:tailEnd/>
          </a:ln>
        </p:spPr>
        <p:txBody>
          <a:bodyPr>
            <a:spAutoFit/>
          </a:bodyPr>
          <a:lstStyle/>
          <a:p>
            <a:pPr marL="180975" indent="-180975" algn="ctr"/>
            <a:r>
              <a:rPr lang="es-ES" sz="1200" i="1" dirty="0">
                <a:solidFill>
                  <a:srgbClr val="000000"/>
                </a:solidFill>
                <a:latin typeface="Arial" charset="0"/>
                <a:cs typeface="Arial" charset="0"/>
              </a:rPr>
              <a:t>SECRETARIA</a:t>
            </a:r>
            <a:endParaRPr lang="es-MX" sz="1200" i="1" dirty="0">
              <a:solidFill>
                <a:srgbClr val="000000"/>
              </a:solidFill>
              <a:latin typeface="Arial" charset="0"/>
              <a:cs typeface="Arial" charset="0"/>
            </a:endParaRP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Enviar memorandos a los Jefes de División o departamentos para tramitar resúmenes clínicos ó informes pormenorizados  solicitados por las dependencias antes mencionadas.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Tramitar citas a la Consulta Externa para valoraciones medicas, solicitadas por los Juzgados de Distrito, de lo Familiar, Centro de Atención a las Víctimas del Delito, DIF Estatal.</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Tramitar en Caja General relación de gastos médicos y/o reporte de movimientos solicitados por las dependencias antes mencionadas.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Localizar los médicos o personal de enfermería en casos de denuncias quejas o demandas.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Recibir oficios, citatorios y/o ratificaciones para hacerlos llegar al Área  Jurídica. </a:t>
            </a:r>
          </a:p>
          <a:p>
            <a:pPr marL="180975" indent="-180975" algn="just"/>
            <a:endParaRPr lang="es-MX" sz="1200" i="1" dirty="0">
              <a:solidFill>
                <a:srgbClr val="000000"/>
              </a:solidFill>
              <a:latin typeface="Arial" charset="0"/>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Elaborar formatos que se requieran para el funcionamiento de trabajo en la oficina como lo son requisiciones de compra, formatos para mantenimiento, hoja de salida al almacén general, tramitar hoja de reembolso de taxis al departamento de contabilidad, roles mensuales, pases de salida, memorandos y tiempos extras del personal de este  departamento enviados a Recursos Humanos.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Controlar el archivo y máquinas de oficina.</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Llevar el seguimiento administrativo relacionado con el Centro de Evaluación y control de Confianza como lo 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Recibir</a:t>
            </a:r>
            <a:r>
              <a:rPr lang="es-ES" sz="1200" b="0" dirty="0">
                <a:solidFill>
                  <a:srgbClr val="000000"/>
                </a:solidFill>
                <a:latin typeface="Arial" charset="0"/>
                <a:cs typeface="Arial" charset="0"/>
              </a:rPr>
              <a:t> listado magnético semanal en este departamento  y corroborar la correcta programación y se realiza el expediente para su correcto llenado en el área de Consulta Externa.</a:t>
            </a:r>
          </a:p>
          <a:p>
            <a:pPr marL="180975" indent="-180975" algn="just">
              <a:buFont typeface="Wingdings" pitchFamily="2" charset="2"/>
              <a:buChar char="§"/>
            </a:pPr>
            <a:endParaRPr lang="es-ES" sz="1200" b="0" dirty="0">
              <a:solidFill>
                <a:srgbClr val="000000"/>
              </a:solidFill>
              <a:latin typeface="Arial" charset="0"/>
              <a:cs typeface="Arial" charset="0"/>
            </a:endParaRPr>
          </a:p>
          <a:p>
            <a:pPr marL="180975" indent="-180975" algn="just">
              <a:buFont typeface="Wingdings" pitchFamily="2" charset="2"/>
              <a:buChar char="§"/>
            </a:pPr>
            <a:r>
              <a:rPr lang="es-MX" sz="1200" b="0" dirty="0">
                <a:solidFill>
                  <a:srgbClr val="000000"/>
                </a:solidFill>
                <a:latin typeface="Arial" charset="0"/>
                <a:cs typeface="Arial" charset="0"/>
              </a:rPr>
              <a:t>Pasar por correo electrónico a jefatura de laboratorio para dar a conocer la programación semanal.</a:t>
            </a:r>
            <a:endParaRPr lang="es-ES" sz="1200" b="0" dirty="0">
              <a:solidFill>
                <a:srgbClr val="000000"/>
              </a:solidFill>
              <a:latin typeface="Arial" charset="0"/>
              <a:ea typeface="SimSun" pitchFamily="2" charset="-122"/>
            </a:endParaRPr>
          </a:p>
        </p:txBody>
      </p:sp>
      <p:sp>
        <p:nvSpPr>
          <p:cNvPr id="27652" name="Text Box 16"/>
          <p:cNvSpPr txBox="1">
            <a:spLocks noChangeArrowheads="1"/>
          </p:cNvSpPr>
          <p:nvPr/>
        </p:nvSpPr>
        <p:spPr bwMode="auto">
          <a:xfrm>
            <a:off x="762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27665" name="Group 17"/>
          <p:cNvGraphicFramePr>
            <a:graphicFrameLocks noGrp="1"/>
          </p:cNvGraphicFramePr>
          <p:nvPr>
            <p:extLst>
              <p:ext uri="{D42A27DB-BD31-4B8C-83A1-F6EECF244321}">
                <p14:modId xmlns:p14="http://schemas.microsoft.com/office/powerpoint/2010/main" val="3451587027"/>
              </p:ext>
            </p:extLst>
          </p:nvPr>
        </p:nvGraphicFramePr>
        <p:xfrm>
          <a:off x="1565275" y="8321675"/>
          <a:ext cx="5173663" cy="666751"/>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Patricia Alvarado Velázquez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411488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867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8675" name="Rectangle 4"/>
          <p:cNvSpPr>
            <a:spLocks noChangeArrowheads="1"/>
          </p:cNvSpPr>
          <p:nvPr/>
        </p:nvSpPr>
        <p:spPr bwMode="auto">
          <a:xfrm>
            <a:off x="1565275" y="1063625"/>
            <a:ext cx="5191125" cy="3600986"/>
          </a:xfrm>
          <a:prstGeom prst="rect">
            <a:avLst/>
          </a:prstGeom>
          <a:noFill/>
          <a:ln w="9525">
            <a:noFill/>
            <a:miter lim="800000"/>
            <a:headEnd/>
            <a:tailEnd/>
          </a:ln>
        </p:spPr>
        <p:txBody>
          <a:bodyPr>
            <a:spAutoFit/>
          </a:bodyPr>
          <a:lstStyle/>
          <a:p>
            <a:pPr marL="180975" indent="-180975" algn="ctr"/>
            <a:r>
              <a:rPr lang="es-ES" sz="1200" i="1" dirty="0">
                <a:solidFill>
                  <a:srgbClr val="000000"/>
                </a:solidFill>
                <a:latin typeface="Arial" charset="0"/>
                <a:cs typeface="Arial" charset="0"/>
              </a:rPr>
              <a:t>SECRETARIA</a:t>
            </a:r>
            <a:endParaRPr lang="es-MX" sz="1200" i="1" dirty="0">
              <a:solidFill>
                <a:srgbClr val="000000"/>
              </a:solidFill>
              <a:latin typeface="Arial" charset="0"/>
              <a:cs typeface="Arial" charset="0"/>
            </a:endParaRP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lgn="just"/>
            <a:endParaRPr lang="es-MX" sz="1200" i="1"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ea typeface="SimSun" pitchFamily="2" charset="-122"/>
                <a:cs typeface="Arial" charset="0"/>
              </a:rPr>
              <a:t>Recibir a los elementos de seguridad publica del estado a las 6:30 am en esta asesoría para la toma de laboratorio.</a:t>
            </a:r>
          </a:p>
          <a:p>
            <a:pPr marL="180975" indent="-180975" algn="just">
              <a:buFont typeface="Wingdings" pitchFamily="2" charset="2"/>
              <a:buChar char="§"/>
            </a:pPr>
            <a:endParaRPr lang="es-MX"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sz="1200" b="0" dirty="0" smtClean="0">
                <a:solidFill>
                  <a:srgbClr val="000000"/>
                </a:solidFill>
                <a:latin typeface="Arial" charset="0"/>
                <a:ea typeface="SimSun" pitchFamily="2" charset="-122"/>
                <a:cs typeface="Arial" charset="0"/>
              </a:rPr>
              <a:t>Recibir </a:t>
            </a:r>
            <a:r>
              <a:rPr lang="es-MX" sz="1200" b="0" dirty="0">
                <a:solidFill>
                  <a:srgbClr val="000000"/>
                </a:solidFill>
                <a:latin typeface="Arial" charset="0"/>
                <a:ea typeface="SimSun" pitchFamily="2" charset="-122"/>
                <a:cs typeface="Arial" charset="0"/>
              </a:rPr>
              <a:t>al personal referido  del </a:t>
            </a:r>
            <a:r>
              <a:rPr lang="es-MX" sz="1200" b="0" dirty="0" err="1" smtClean="0">
                <a:solidFill>
                  <a:srgbClr val="000000"/>
                </a:solidFill>
                <a:latin typeface="Arial" charset="0"/>
                <a:ea typeface="SimSun" pitchFamily="2" charset="-122"/>
                <a:cs typeface="Arial" charset="0"/>
              </a:rPr>
              <a:t>CECE</a:t>
            </a:r>
            <a:r>
              <a:rPr lang="es-MX" sz="1200" b="0" dirty="0" smtClean="0">
                <a:solidFill>
                  <a:srgbClr val="000000"/>
                </a:solidFill>
                <a:latin typeface="Arial" charset="0"/>
                <a:ea typeface="SimSun" pitchFamily="2" charset="-122"/>
                <a:cs typeface="Arial" charset="0"/>
              </a:rPr>
              <a:t> </a:t>
            </a:r>
            <a:r>
              <a:rPr lang="es-MX" sz="1200" b="0" dirty="0">
                <a:solidFill>
                  <a:srgbClr val="000000"/>
                </a:solidFill>
                <a:latin typeface="Arial" charset="0"/>
                <a:ea typeface="SimSun" pitchFamily="2" charset="-122"/>
                <a:cs typeface="Arial" charset="0"/>
              </a:rPr>
              <a:t>(centro de evaluación y control de confianza en el estado) para la aplicación de estudios de </a:t>
            </a:r>
            <a:r>
              <a:rPr lang="es-MX" sz="1200" b="0" dirty="0" err="1">
                <a:solidFill>
                  <a:srgbClr val="000000"/>
                </a:solidFill>
                <a:latin typeface="Arial" charset="0"/>
                <a:ea typeface="SimSun" pitchFamily="2" charset="-122"/>
                <a:cs typeface="Arial" charset="0"/>
              </a:rPr>
              <a:t>RX</a:t>
            </a:r>
            <a:r>
              <a:rPr lang="es-MX" sz="1200" b="0" dirty="0">
                <a:solidFill>
                  <a:srgbClr val="000000"/>
                </a:solidFill>
                <a:latin typeface="Arial" charset="0"/>
                <a:ea typeface="SimSun" pitchFamily="2" charset="-122"/>
                <a:cs typeface="Arial" charset="0"/>
              </a:rPr>
              <a:t> y electros y canalizar.</a:t>
            </a:r>
          </a:p>
          <a:p>
            <a:pPr marL="180975" indent="-180975" algn="just">
              <a:buFont typeface="Wingdings" pitchFamily="2" charset="2"/>
              <a:buChar char="§"/>
            </a:pPr>
            <a:endParaRPr lang="es-MX"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sz="1200" b="0" dirty="0">
                <a:solidFill>
                  <a:srgbClr val="000000"/>
                </a:solidFill>
                <a:latin typeface="Arial" charset="0"/>
                <a:ea typeface="SimSun" pitchFamily="2" charset="-122"/>
                <a:cs typeface="Arial" charset="0"/>
              </a:rPr>
              <a:t>Recopilar estudios mencionados y entregar al personal del </a:t>
            </a:r>
            <a:r>
              <a:rPr lang="es-MX" sz="1200" b="0" dirty="0" err="1" smtClean="0">
                <a:solidFill>
                  <a:srgbClr val="000000"/>
                </a:solidFill>
                <a:latin typeface="Arial" charset="0"/>
                <a:ea typeface="SimSun" pitchFamily="2" charset="-122"/>
                <a:cs typeface="Arial" charset="0"/>
              </a:rPr>
              <a:t>CECE</a:t>
            </a:r>
            <a:r>
              <a:rPr lang="es-MX" sz="1200" b="0" dirty="0">
                <a:solidFill>
                  <a:srgbClr val="000000"/>
                </a:solidFill>
                <a:latin typeface="Arial" charset="0"/>
                <a:ea typeface="SimSun" pitchFamily="2" charset="-122"/>
                <a:cs typeface="Arial" charset="0"/>
              </a:rPr>
              <a:t>.</a:t>
            </a:r>
          </a:p>
          <a:p>
            <a:pPr marL="180975" indent="-180975" algn="just">
              <a:buFont typeface="Wingdings" pitchFamily="2" charset="2"/>
              <a:buChar char="§"/>
            </a:pPr>
            <a:endParaRPr lang="es-MX"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sz="1200" b="0" dirty="0" smtClean="0">
                <a:solidFill>
                  <a:srgbClr val="000000"/>
                </a:solidFill>
                <a:latin typeface="Arial" charset="0"/>
                <a:ea typeface="SimSun" pitchFamily="2" charset="-122"/>
                <a:cs typeface="Arial" charset="0"/>
              </a:rPr>
              <a:t>Entregar </a:t>
            </a:r>
            <a:r>
              <a:rPr lang="es-MX" sz="1200" b="0" dirty="0">
                <a:solidFill>
                  <a:srgbClr val="000000"/>
                </a:solidFill>
                <a:latin typeface="Arial" charset="0"/>
                <a:ea typeface="SimSun" pitchFamily="2" charset="-122"/>
                <a:cs typeface="Arial" charset="0"/>
              </a:rPr>
              <a:t>relación de resultados de los evaluados diariamente y se concentra en oficio semanalmente.</a:t>
            </a:r>
          </a:p>
          <a:p>
            <a:pPr marL="180975" indent="-180975" algn="just">
              <a:buFont typeface="Wingdings" pitchFamily="2" charset="2"/>
              <a:buChar char="§"/>
            </a:pPr>
            <a:endParaRPr lang="es-MX"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sz="1200" b="0" dirty="0" smtClean="0">
                <a:solidFill>
                  <a:srgbClr val="000000"/>
                </a:solidFill>
                <a:latin typeface="Arial" charset="0"/>
                <a:ea typeface="SimSun" pitchFamily="2" charset="-122"/>
                <a:cs typeface="Arial" charset="0"/>
              </a:rPr>
              <a:t>Enviar </a:t>
            </a:r>
            <a:r>
              <a:rPr lang="es-MX" sz="1200" b="0" dirty="0">
                <a:solidFill>
                  <a:srgbClr val="000000"/>
                </a:solidFill>
                <a:latin typeface="Arial" charset="0"/>
                <a:ea typeface="SimSun" pitchFamily="2" charset="-122"/>
                <a:cs typeface="Arial" charset="0"/>
              </a:rPr>
              <a:t>copia </a:t>
            </a:r>
            <a:r>
              <a:rPr lang="es-MX" sz="1200" b="0" dirty="0" smtClean="0">
                <a:solidFill>
                  <a:srgbClr val="000000"/>
                </a:solidFill>
                <a:latin typeface="Arial" charset="0"/>
                <a:ea typeface="SimSun" pitchFamily="2" charset="-122"/>
                <a:cs typeface="Arial" charset="0"/>
              </a:rPr>
              <a:t>de los estudios, al </a:t>
            </a:r>
            <a:r>
              <a:rPr lang="es-MX" sz="1200" b="0" dirty="0">
                <a:solidFill>
                  <a:srgbClr val="000000"/>
                </a:solidFill>
                <a:latin typeface="Arial" charset="0"/>
                <a:ea typeface="SimSun" pitchFamily="2" charset="-122"/>
                <a:cs typeface="Arial" charset="0"/>
              </a:rPr>
              <a:t>área administrativa para tramite correspondiente.</a:t>
            </a:r>
            <a:endParaRPr lang="es-MX" sz="1200" b="0" dirty="0">
              <a:solidFill>
                <a:srgbClr val="000000"/>
              </a:solidFill>
              <a:latin typeface="Arial" charset="0"/>
              <a:cs typeface="Arial" charset="0"/>
            </a:endParaRPr>
          </a:p>
          <a:p>
            <a:pPr marL="180975" indent="-180975" algn="just">
              <a:buFont typeface="Wingdings" pitchFamily="2" charset="2"/>
              <a:buChar char="§"/>
            </a:pPr>
            <a:endParaRPr lang="es-MX" sz="1200" b="0" dirty="0" smtClean="0">
              <a:solidFill>
                <a:srgbClr val="000000"/>
              </a:solidFill>
              <a:latin typeface="Arial" charset="0"/>
              <a:cs typeface="Arial" charset="0"/>
            </a:endParaRPr>
          </a:p>
          <a:p>
            <a:pPr marL="180975" indent="-180975" algn="just">
              <a:buFont typeface="Wingdings" pitchFamily="2" charset="2"/>
              <a:buChar char="§"/>
            </a:pPr>
            <a:r>
              <a:rPr lang="es-MX" sz="1200" b="0" dirty="0" smtClean="0">
                <a:solidFill>
                  <a:srgbClr val="000000"/>
                </a:solidFill>
                <a:latin typeface="Arial" charset="0"/>
                <a:cs typeface="Arial" charset="0"/>
              </a:rPr>
              <a:t>Estas funciones son enunciativas, mas no limitativas.</a:t>
            </a:r>
            <a:endParaRPr lang="es-MX" sz="1200" b="0" dirty="0">
              <a:solidFill>
                <a:srgbClr val="000000"/>
              </a:solidFill>
              <a:latin typeface="Arial" charset="0"/>
              <a:cs typeface="Arial" charset="0"/>
            </a:endParaRPr>
          </a:p>
        </p:txBody>
      </p:sp>
      <p:sp>
        <p:nvSpPr>
          <p:cNvPr id="28676" name="Text Box 16"/>
          <p:cNvSpPr txBox="1">
            <a:spLocks noChangeArrowheads="1"/>
          </p:cNvSpPr>
          <p:nvPr/>
        </p:nvSpPr>
        <p:spPr bwMode="auto">
          <a:xfrm>
            <a:off x="762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28689" name="Group 17"/>
          <p:cNvGraphicFramePr>
            <a:graphicFrameLocks noGrp="1"/>
          </p:cNvGraphicFramePr>
          <p:nvPr>
            <p:extLst>
              <p:ext uri="{D42A27DB-BD31-4B8C-83A1-F6EECF244321}">
                <p14:modId xmlns:p14="http://schemas.microsoft.com/office/powerpoint/2010/main" val="3551689917"/>
              </p:ext>
            </p:extLst>
          </p:nvPr>
        </p:nvGraphicFramePr>
        <p:xfrm>
          <a:off x="1565275" y="8321675"/>
          <a:ext cx="5173663" cy="666751"/>
        </p:xfrm>
        <a:graphic>
          <a:graphicData uri="http://schemas.openxmlformats.org/drawingml/2006/table">
            <a:tbl>
              <a:tblPr/>
              <a:tblGrid>
                <a:gridCol w="2587625">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Patricia Alvarado Velázquez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758815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9698"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9699" name="Rectangle 4"/>
          <p:cNvSpPr>
            <a:spLocks noChangeArrowheads="1"/>
          </p:cNvSpPr>
          <p:nvPr/>
        </p:nvSpPr>
        <p:spPr bwMode="auto">
          <a:xfrm>
            <a:off x="1565275" y="641960"/>
            <a:ext cx="5191125" cy="7108825"/>
          </a:xfrm>
          <a:prstGeom prst="rect">
            <a:avLst/>
          </a:prstGeom>
          <a:noFill/>
          <a:ln w="9525">
            <a:noFill/>
            <a:miter lim="800000"/>
            <a:headEnd/>
            <a:tailEnd/>
          </a:ln>
        </p:spPr>
        <p:txBody>
          <a:bodyPr wrap="square">
            <a:spAutoFit/>
          </a:bodyPr>
          <a:lstStyle/>
          <a:p>
            <a:pPr marL="180975" indent="-180975" algn="ctr"/>
            <a:r>
              <a:rPr lang="es-ES" sz="1200" i="1" dirty="0">
                <a:solidFill>
                  <a:srgbClr val="000000"/>
                </a:solidFill>
                <a:latin typeface="Arial" charset="0"/>
                <a:cs typeface="Arial" charset="0"/>
              </a:rPr>
              <a:t>AUXILIAR DE </a:t>
            </a:r>
            <a:r>
              <a:rPr lang="es-ES" sz="1200" i="1" dirty="0" smtClean="0">
                <a:solidFill>
                  <a:srgbClr val="000000"/>
                </a:solidFill>
                <a:latin typeface="Arial" charset="0"/>
                <a:cs typeface="Arial" charset="0"/>
              </a:rPr>
              <a:t>ASESORÍA </a:t>
            </a:r>
            <a:r>
              <a:rPr lang="es-ES" sz="1200" i="1" dirty="0">
                <a:solidFill>
                  <a:srgbClr val="000000"/>
                </a:solidFill>
                <a:latin typeface="Arial" charset="0"/>
                <a:cs typeface="Arial" charset="0"/>
              </a:rPr>
              <a:t>MEDICO LEGAL</a:t>
            </a:r>
          </a:p>
          <a:p>
            <a:pPr marL="180975" indent="-180975"/>
            <a:endParaRPr lang="es-ES" sz="1200" i="1" dirty="0">
              <a:solidFill>
                <a:srgbClr val="000000"/>
              </a:solidFill>
              <a:latin typeface="Arial" charset="0"/>
              <a:cs typeface="Times New Roman" pitchFamily="18" charset="0"/>
            </a:endParaRPr>
          </a:p>
          <a:p>
            <a:pPr marL="180975" indent="-180975"/>
            <a:r>
              <a:rPr lang="es-MX" altLang="zh-CN" sz="1200" i="1" dirty="0">
                <a:solidFill>
                  <a:srgbClr val="000000"/>
                </a:solidFill>
                <a:latin typeface="Arial" charset="0"/>
                <a:ea typeface="SimSun" pitchFamily="2" charset="-122"/>
                <a:cs typeface="Arial" charset="0"/>
              </a:rPr>
              <a:t>OBJETIVO</a:t>
            </a:r>
          </a:p>
          <a:p>
            <a:pPr marL="180975" indent="-180975"/>
            <a:endParaRPr lang="es-MX" altLang="zh-CN" sz="1200" b="0" dirty="0">
              <a:solidFill>
                <a:srgbClr val="000000"/>
              </a:solidFill>
              <a:latin typeface="Arial" charset="0"/>
              <a:ea typeface="SimSun" pitchFamily="2" charset="-122"/>
              <a:cs typeface="Arial" charset="0"/>
            </a:endParaRPr>
          </a:p>
          <a:p>
            <a:pPr marL="180975" indent="-180975" algn="just"/>
            <a:r>
              <a:rPr lang="es-MX" altLang="zh-CN" sz="1200" b="0" dirty="0">
                <a:solidFill>
                  <a:srgbClr val="000000"/>
                </a:solidFill>
                <a:latin typeface="Arial" charset="0"/>
                <a:ea typeface="SimSun" pitchFamily="2" charset="-122"/>
                <a:cs typeface="Arial" charset="0"/>
              </a:rPr>
              <a:t>	Coadyuvar como auxiliar en los casos problema medico legales de la institución y en el programa de donación y trasplantes de la institución.</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r>
              <a:rPr lang="es-MX" altLang="zh-CN" sz="1200" i="1" dirty="0">
                <a:solidFill>
                  <a:srgbClr val="000000"/>
                </a:solidFill>
                <a:latin typeface="Arial" charset="0"/>
                <a:ea typeface="SimSun" pitchFamily="2" charset="-122"/>
                <a:cs typeface="Arial" charset="0"/>
              </a:rPr>
              <a:t>FUNCIONES</a:t>
            </a:r>
          </a:p>
          <a:p>
            <a:pPr marL="180975" indent="-180975" algn="just"/>
            <a:endParaRPr lang="es-MX" altLang="zh-CN" sz="1200" i="1"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Acudir a trabajo social de urgencias a verificar ingresos de pacientes caso medico legales que son accidentes automovilísticos, lesionados por terceras personas , heridos por arma de fuego etc.</a:t>
            </a:r>
          </a:p>
          <a:p>
            <a:pPr marL="180975" indent="-180975" algn="just">
              <a:lnSpc>
                <a:spcPct val="90000"/>
              </a:lnSpc>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Asistir al ministerio publico al área donde se encuentra el paciente para que tome declaración o de fe de lesiones.</a:t>
            </a:r>
          </a:p>
          <a:p>
            <a:pPr marL="180975" indent="-180975" algn="just">
              <a:lnSpc>
                <a:spcPct val="90000"/>
              </a:lnSpc>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Llevar bitácora diariamente de reportes ya mencionados.</a:t>
            </a:r>
          </a:p>
          <a:p>
            <a:pPr marL="180975" indent="-180975" algn="just">
              <a:lnSpc>
                <a:spcPct val="90000"/>
              </a:lnSpc>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Acudir al Ministerio Público del fuero común y servicios periciales de la Procuraduría General de Justicia en el Estado a entregar o recibir documentación de tipo médico legal.</a:t>
            </a:r>
          </a:p>
          <a:p>
            <a:pPr marL="180975" indent="-180975" algn="just">
              <a:lnSpc>
                <a:spcPct val="90000"/>
              </a:lnSpc>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Auxiliar en las funciones de la supervisión del programa de trasplantes así como recabar el expediente clínico y la documentación médico legal en caso de donaciones de pacientes con muerte cerebral.</a:t>
            </a:r>
          </a:p>
          <a:p>
            <a:pPr marL="180975" indent="-180975" algn="just">
              <a:lnSpc>
                <a:spcPct val="90000"/>
              </a:lnSpc>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Auxiliar en la asesoría del  personal médico, de enfermería, técnicos y auxiliares en casos de demanda, denuncias o quejas ante las autoridades correspondientes.</a:t>
            </a:r>
          </a:p>
          <a:p>
            <a:pPr marL="180975" indent="-180975" algn="just">
              <a:lnSpc>
                <a:spcPct val="90000"/>
              </a:lnSpc>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Recibir evidencias de pacientes lesionados que ingresan a este Hospital como son: proyectiles, armas blancas, etc.</a:t>
            </a:r>
          </a:p>
          <a:p>
            <a:pPr marL="180975" indent="-180975" algn="just">
              <a:lnSpc>
                <a:spcPct val="90000"/>
              </a:lnSpc>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Tramitar las defunciones caso médico legales solicitando resumen clínico al médico tratante y por medio de oficio dar salida de los cuerpos a Servicios Periciales.</a:t>
            </a:r>
          </a:p>
          <a:p>
            <a:pPr marL="180975" indent="-180975" algn="just">
              <a:lnSpc>
                <a:spcPct val="90000"/>
              </a:lnSpc>
            </a:pPr>
            <a:endParaRPr lang="es-MX" altLang="zh-CN" sz="1200" b="0" dirty="0">
              <a:solidFill>
                <a:srgbClr val="000000"/>
              </a:solidFill>
              <a:latin typeface="Arial" charset="0"/>
              <a:ea typeface="SimSun" pitchFamily="2" charset="-122"/>
              <a:cs typeface="Arial" charset="0"/>
            </a:endParaRPr>
          </a:p>
          <a:p>
            <a:pPr marL="180975" indent="-180975">
              <a:lnSpc>
                <a:spcPct val="90000"/>
              </a:lnSpc>
              <a:buFont typeface="Wingdings" pitchFamily="2" charset="2"/>
              <a:buChar char="§"/>
            </a:pPr>
            <a:r>
              <a:rPr lang="es-MX" sz="1200" b="0" dirty="0">
                <a:solidFill>
                  <a:srgbClr val="000000"/>
                </a:solidFill>
                <a:latin typeface="Arial" charset="0"/>
                <a:ea typeface="SimSun" pitchFamily="2" charset="-122"/>
                <a:cs typeface="Arial" charset="0"/>
              </a:rPr>
              <a:t>Estas funciones son enunciativas más no limitativas.</a:t>
            </a:r>
          </a:p>
        </p:txBody>
      </p:sp>
      <p:sp>
        <p:nvSpPr>
          <p:cNvPr id="29711" name="Text Box 16"/>
          <p:cNvSpPr txBox="1">
            <a:spLocks noChangeArrowheads="1"/>
          </p:cNvSpPr>
          <p:nvPr/>
        </p:nvSpPr>
        <p:spPr bwMode="auto">
          <a:xfrm>
            <a:off x="88900" y="254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10" name="Group 17"/>
          <p:cNvGraphicFramePr>
            <a:graphicFrameLocks noGrp="1"/>
          </p:cNvGraphicFramePr>
          <p:nvPr>
            <p:extLst>
              <p:ext uri="{D42A27DB-BD31-4B8C-83A1-F6EECF244321}">
                <p14:modId xmlns:p14="http://schemas.microsoft.com/office/powerpoint/2010/main" val="470910039"/>
              </p:ext>
            </p:extLst>
          </p:nvPr>
        </p:nvGraphicFramePr>
        <p:xfrm>
          <a:off x="1565275" y="7750785"/>
          <a:ext cx="5173664" cy="1126173"/>
        </p:xfrm>
        <a:graphic>
          <a:graphicData uri="http://schemas.openxmlformats.org/drawingml/2006/table">
            <a:tbl>
              <a:tblPr/>
              <a:tblGrid>
                <a:gridCol w="2587626">
                  <a:extLst>
                    <a:ext uri="{9D8B030D-6E8A-4147-A177-3AD203B41FA5}">
                      <a16:colId xmlns:a16="http://schemas.microsoft.com/office/drawing/2014/main" val="20000"/>
                    </a:ext>
                  </a:extLst>
                </a:gridCol>
                <a:gridCol w="2586038">
                  <a:extLst>
                    <a:ext uri="{9D8B030D-6E8A-4147-A177-3AD203B41FA5}">
                      <a16:colId xmlns:a16="http://schemas.microsoft.com/office/drawing/2014/main"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María Evangelina Loredo Gallardo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343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Héctor Daniel Zarazúa Cortez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Norma Adriana López Arrieta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44508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p:cNvPicPr>
            <a:picLocks noChangeAspect="1"/>
          </p:cNvPicPr>
          <p:nvPr/>
        </p:nvPicPr>
        <p:blipFill>
          <a:blip r:embed="rId3"/>
          <a:stretch>
            <a:fillRect/>
          </a:stretch>
        </p:blipFill>
        <p:spPr>
          <a:xfrm>
            <a:off x="0" y="0"/>
            <a:ext cx="1453243" cy="9144000"/>
          </a:xfrm>
          <a:prstGeom prst="rect">
            <a:avLst/>
          </a:prstGeom>
        </p:spPr>
      </p:pic>
      <p:sp>
        <p:nvSpPr>
          <p:cNvPr id="33794" name="Text Box 3"/>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AUTORIZACIÓN</a:t>
            </a:r>
            <a:endParaRPr lang="es-ES_tradnl" sz="2000" i="1" dirty="0">
              <a:solidFill>
                <a:srgbClr val="000000"/>
              </a:solidFill>
              <a:latin typeface="Arial" charset="0"/>
            </a:endParaRPr>
          </a:p>
        </p:txBody>
      </p:sp>
      <p:sp>
        <p:nvSpPr>
          <p:cNvPr id="33795"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33796" name="Text Box 5"/>
          <p:cNvSpPr txBox="1">
            <a:spLocks noChangeArrowheads="1"/>
          </p:cNvSpPr>
          <p:nvPr/>
        </p:nvSpPr>
        <p:spPr bwMode="auto">
          <a:xfrm>
            <a:off x="1300163" y="749300"/>
            <a:ext cx="5173662" cy="825500"/>
          </a:xfrm>
          <a:prstGeom prst="rect">
            <a:avLst/>
          </a:prstGeom>
          <a:noFill/>
          <a:ln w="9525">
            <a:noFill/>
            <a:miter lim="800000"/>
            <a:headEnd/>
            <a:tailEnd/>
          </a:ln>
        </p:spPr>
        <p:txBody>
          <a:bodyPr>
            <a:spAutoFit/>
          </a:bodyPr>
          <a:lstStyle/>
          <a:p>
            <a:pPr algn="ctr"/>
            <a:r>
              <a:rPr lang="es-ES_tradnl" sz="1600" i="1" dirty="0">
                <a:solidFill>
                  <a:srgbClr val="000000"/>
                </a:solidFill>
                <a:latin typeface="Arial" charset="0"/>
              </a:rPr>
              <a:t>RESPONSABLE DE LA </a:t>
            </a:r>
            <a:r>
              <a:rPr lang="es-ES_tradnl" sz="1600" i="1" dirty="0" smtClean="0">
                <a:solidFill>
                  <a:srgbClr val="000000"/>
                </a:solidFill>
                <a:latin typeface="Arial" charset="0"/>
              </a:rPr>
              <a:t>FORMULACIÓN </a:t>
            </a:r>
            <a:r>
              <a:rPr lang="es-ES_tradnl" sz="1600" i="1" dirty="0">
                <a:solidFill>
                  <a:srgbClr val="000000"/>
                </a:solidFill>
                <a:latin typeface="Arial" charset="0"/>
              </a:rPr>
              <a:t>DEL MANUAL DE ORGANIZACIÓN DE LA</a:t>
            </a:r>
          </a:p>
          <a:p>
            <a:pPr algn="ctr"/>
            <a:r>
              <a:rPr lang="es-ES_tradnl" sz="1600" i="1" dirty="0" smtClean="0">
                <a:solidFill>
                  <a:srgbClr val="000000"/>
                </a:solidFill>
                <a:latin typeface="Arial" charset="0"/>
              </a:rPr>
              <a:t>DIRECCIÓN </a:t>
            </a:r>
            <a:r>
              <a:rPr lang="es-ES_tradnl" sz="1600" i="1" dirty="0">
                <a:solidFill>
                  <a:srgbClr val="000000"/>
                </a:solidFill>
                <a:latin typeface="Arial" charset="0"/>
              </a:rPr>
              <a:t>GENERAL</a:t>
            </a:r>
            <a:endParaRPr lang="es-ES_tradnl" sz="1200" b="0" dirty="0">
              <a:solidFill>
                <a:srgbClr val="000000"/>
              </a:solidFill>
              <a:latin typeface="Arial" charset="0"/>
            </a:endParaRPr>
          </a:p>
        </p:txBody>
      </p:sp>
      <p:sp>
        <p:nvSpPr>
          <p:cNvPr id="33797" name="Text Box 11"/>
          <p:cNvSpPr txBox="1">
            <a:spLocks noChangeArrowheads="1"/>
          </p:cNvSpPr>
          <p:nvPr/>
        </p:nvSpPr>
        <p:spPr bwMode="auto">
          <a:xfrm>
            <a:off x="3105150" y="6129338"/>
            <a:ext cx="1377950" cy="336550"/>
          </a:xfrm>
          <a:prstGeom prst="rect">
            <a:avLst/>
          </a:prstGeom>
          <a:noFill/>
          <a:ln w="9525">
            <a:noFill/>
            <a:miter lim="800000"/>
            <a:headEnd/>
            <a:tailEnd/>
          </a:ln>
        </p:spPr>
        <p:txBody>
          <a:bodyPr wrap="none">
            <a:spAutoFit/>
          </a:bodyPr>
          <a:lstStyle/>
          <a:p>
            <a:pPr algn="ctr"/>
            <a:r>
              <a:rPr lang="es-ES_tradnl" sz="1600" i="1" dirty="0">
                <a:solidFill>
                  <a:srgbClr val="000000"/>
                </a:solidFill>
                <a:latin typeface="Arial" charset="0"/>
              </a:rPr>
              <a:t>AUTORIZAN</a:t>
            </a:r>
          </a:p>
        </p:txBody>
      </p:sp>
      <p:sp>
        <p:nvSpPr>
          <p:cNvPr id="33798" name="Text Box 12"/>
          <p:cNvSpPr txBox="1">
            <a:spLocks noChangeArrowheads="1"/>
          </p:cNvSpPr>
          <p:nvPr/>
        </p:nvSpPr>
        <p:spPr bwMode="auto">
          <a:xfrm>
            <a:off x="1435100" y="6961188"/>
            <a:ext cx="2039938" cy="457200"/>
          </a:xfrm>
          <a:prstGeom prst="rect">
            <a:avLst/>
          </a:prstGeom>
          <a:noFill/>
          <a:ln w="9525">
            <a:noFill/>
            <a:miter lim="800000"/>
            <a:headEnd/>
            <a:tailEnd/>
          </a:ln>
        </p:spPr>
        <p:txBody>
          <a:bodyPr wrap="none">
            <a:spAutoFit/>
          </a:bodyPr>
          <a:lstStyle/>
          <a:p>
            <a:pPr algn="ctr"/>
            <a:r>
              <a:rPr lang="es-ES_tradnl" sz="1200" dirty="0" smtClean="0">
                <a:solidFill>
                  <a:srgbClr val="000000"/>
                </a:solidFill>
                <a:latin typeface="Arial" charset="0"/>
              </a:rPr>
              <a:t>Director </a:t>
            </a:r>
            <a:r>
              <a:rPr lang="es-ES_tradnl" sz="1200" dirty="0">
                <a:solidFill>
                  <a:srgbClr val="000000"/>
                </a:solidFill>
                <a:latin typeface="Arial" charset="0"/>
              </a:rPr>
              <a:t>General</a:t>
            </a:r>
          </a:p>
          <a:p>
            <a:pPr algn="ctr"/>
            <a:r>
              <a:rPr lang="es-ES_tradnl" sz="1200" dirty="0">
                <a:solidFill>
                  <a:srgbClr val="000000"/>
                </a:solidFill>
                <a:latin typeface="Arial" charset="0"/>
              </a:rPr>
              <a:t>De los Servicios de Salud</a:t>
            </a:r>
          </a:p>
        </p:txBody>
      </p:sp>
      <p:sp>
        <p:nvSpPr>
          <p:cNvPr id="33799" name="Text Box 13"/>
          <p:cNvSpPr txBox="1">
            <a:spLocks noChangeArrowheads="1"/>
          </p:cNvSpPr>
          <p:nvPr/>
        </p:nvSpPr>
        <p:spPr bwMode="auto">
          <a:xfrm>
            <a:off x="4578530" y="6985270"/>
            <a:ext cx="1563478" cy="461665"/>
          </a:xfrm>
          <a:prstGeom prst="rect">
            <a:avLst/>
          </a:prstGeom>
          <a:noFill/>
          <a:ln w="9525">
            <a:noFill/>
            <a:miter lim="800000"/>
            <a:headEnd/>
            <a:tailEnd/>
          </a:ln>
        </p:spPr>
        <p:txBody>
          <a:bodyPr wrap="square">
            <a:spAutoFit/>
          </a:bodyPr>
          <a:lstStyle/>
          <a:p>
            <a:pPr algn="ctr"/>
            <a:r>
              <a:rPr lang="es-ES_tradnl" sz="1200" dirty="0" smtClean="0">
                <a:solidFill>
                  <a:srgbClr val="000000"/>
                </a:solidFill>
                <a:latin typeface="Arial" charset="0"/>
              </a:rPr>
              <a:t>Oficial Mayor del Poder Ejecutivo</a:t>
            </a:r>
            <a:endParaRPr lang="es-ES_tradnl" sz="1200" dirty="0">
              <a:solidFill>
                <a:srgbClr val="000000"/>
              </a:solidFill>
              <a:latin typeface="Arial" charset="0"/>
            </a:endParaRPr>
          </a:p>
        </p:txBody>
      </p:sp>
      <p:sp>
        <p:nvSpPr>
          <p:cNvPr id="33800" name="Text Box 14"/>
          <p:cNvSpPr txBox="1">
            <a:spLocks noChangeArrowheads="1"/>
          </p:cNvSpPr>
          <p:nvPr/>
        </p:nvSpPr>
        <p:spPr bwMode="auto">
          <a:xfrm>
            <a:off x="1187450" y="8699500"/>
            <a:ext cx="2578100" cy="274638"/>
          </a:xfrm>
          <a:prstGeom prst="rect">
            <a:avLst/>
          </a:prstGeom>
          <a:noFill/>
          <a:ln w="9525">
            <a:noFill/>
            <a:miter lim="800000"/>
            <a:headEnd/>
            <a:tailEnd/>
          </a:ln>
        </p:spPr>
        <p:txBody>
          <a:bodyPr>
            <a:spAutoFit/>
          </a:bodyPr>
          <a:lstStyle/>
          <a:p>
            <a:pPr algn="ctr"/>
            <a:r>
              <a:rPr lang="es-ES_tradnl" sz="1200" dirty="0" smtClean="0">
                <a:solidFill>
                  <a:srgbClr val="000000"/>
                </a:solidFill>
                <a:latin typeface="Arial" charset="0"/>
              </a:rPr>
              <a:t>Daniel Acosta Díaz de León</a:t>
            </a:r>
            <a:endParaRPr lang="es-ES_tradnl" sz="1200" dirty="0">
              <a:solidFill>
                <a:srgbClr val="000000"/>
              </a:solidFill>
              <a:latin typeface="Arial" charset="0"/>
            </a:endParaRPr>
          </a:p>
        </p:txBody>
      </p:sp>
      <p:sp>
        <p:nvSpPr>
          <p:cNvPr id="33801" name="Text Box 15"/>
          <p:cNvSpPr txBox="1">
            <a:spLocks noChangeArrowheads="1"/>
          </p:cNvSpPr>
          <p:nvPr/>
        </p:nvSpPr>
        <p:spPr bwMode="auto">
          <a:xfrm>
            <a:off x="4580107" y="8650555"/>
            <a:ext cx="1535998" cy="276999"/>
          </a:xfrm>
          <a:prstGeom prst="rect">
            <a:avLst/>
          </a:prstGeom>
          <a:noFill/>
          <a:ln w="9525">
            <a:noFill/>
            <a:miter lim="800000"/>
            <a:headEnd/>
            <a:tailEnd/>
          </a:ln>
        </p:spPr>
        <p:txBody>
          <a:bodyPr wrap="none">
            <a:spAutoFit/>
          </a:bodyPr>
          <a:lstStyle/>
          <a:p>
            <a:pPr algn="ctr"/>
            <a:r>
              <a:rPr lang="es-ES_tradnl" altLang="es-MX" sz="1200" dirty="0" smtClean="0">
                <a:solidFill>
                  <a:srgbClr val="000000"/>
                </a:solidFill>
                <a:latin typeface="Arial" pitchFamily="34" charset="0"/>
                <a:cs typeface="Arial" pitchFamily="34" charset="0"/>
              </a:rPr>
              <a:t>Noé Lara Enríquez</a:t>
            </a:r>
            <a:endParaRPr lang="es-ES_tradnl" altLang="es-MX" sz="1200" dirty="0">
              <a:solidFill>
                <a:srgbClr val="000000"/>
              </a:solidFill>
              <a:latin typeface="Arial" pitchFamily="34" charset="0"/>
              <a:cs typeface="Arial" pitchFamily="34" charset="0"/>
            </a:endParaRPr>
          </a:p>
        </p:txBody>
      </p:sp>
      <p:sp>
        <p:nvSpPr>
          <p:cNvPr id="33802" name="Text Box 17"/>
          <p:cNvSpPr txBox="1">
            <a:spLocks noChangeArrowheads="1"/>
          </p:cNvSpPr>
          <p:nvPr/>
        </p:nvSpPr>
        <p:spPr bwMode="auto">
          <a:xfrm>
            <a:off x="3702050" y="4008438"/>
            <a:ext cx="184150" cy="1066800"/>
          </a:xfrm>
          <a:prstGeom prst="rect">
            <a:avLst/>
          </a:prstGeom>
          <a:noFill/>
          <a:ln w="9525">
            <a:noFill/>
            <a:miter lim="800000"/>
            <a:headEnd/>
            <a:tailEnd/>
          </a:ln>
        </p:spPr>
        <p:txBody>
          <a:bodyPr wrap="none">
            <a:spAutoFit/>
          </a:bodyPr>
          <a:lstStyle/>
          <a:p>
            <a:pPr algn="ctr"/>
            <a:endParaRPr lang="es-ES_tradnl" sz="1600" i="1" dirty="0">
              <a:solidFill>
                <a:srgbClr val="000000"/>
              </a:solidFill>
              <a:latin typeface="Arial" charset="0"/>
            </a:endParaRPr>
          </a:p>
          <a:p>
            <a:pPr algn="ctr"/>
            <a:endParaRPr lang="es-ES_tradnl" sz="1200" dirty="0">
              <a:solidFill>
                <a:srgbClr val="000000"/>
              </a:solidFill>
              <a:latin typeface="Arial" charset="0"/>
            </a:endParaRPr>
          </a:p>
          <a:p>
            <a:pPr algn="ctr"/>
            <a:endParaRPr lang="es-ES_tradnl" sz="1200" dirty="0">
              <a:solidFill>
                <a:srgbClr val="000000"/>
              </a:solidFill>
              <a:latin typeface="Arial" charset="0"/>
            </a:endParaRPr>
          </a:p>
          <a:p>
            <a:pPr algn="ctr"/>
            <a:endParaRPr lang="es-ES_tradnl" sz="1200" dirty="0">
              <a:solidFill>
                <a:srgbClr val="000000"/>
              </a:solidFill>
              <a:latin typeface="Arial" charset="0"/>
            </a:endParaRPr>
          </a:p>
          <a:p>
            <a:pPr algn="ctr"/>
            <a:endParaRPr lang="es-ES_tradnl" sz="1200" dirty="0">
              <a:solidFill>
                <a:srgbClr val="000000"/>
              </a:solidFill>
              <a:latin typeface="Arial" charset="0"/>
            </a:endParaRPr>
          </a:p>
        </p:txBody>
      </p:sp>
      <p:sp>
        <p:nvSpPr>
          <p:cNvPr id="33803" name="Line 21"/>
          <p:cNvSpPr>
            <a:spLocks noChangeShapeType="1"/>
          </p:cNvSpPr>
          <p:nvPr/>
        </p:nvSpPr>
        <p:spPr bwMode="auto">
          <a:xfrm>
            <a:off x="2427288" y="2455863"/>
            <a:ext cx="2730500" cy="0"/>
          </a:xfrm>
          <a:prstGeom prst="line">
            <a:avLst/>
          </a:prstGeom>
          <a:noFill/>
          <a:ln w="9525">
            <a:solidFill>
              <a:schemeClr val="tx1"/>
            </a:solidFill>
            <a:round/>
            <a:headEnd/>
            <a:tailEnd/>
          </a:ln>
        </p:spPr>
        <p:txBody>
          <a:bodyPr/>
          <a:lstStyle/>
          <a:p>
            <a:endParaRPr lang="es-MX" dirty="0">
              <a:solidFill>
                <a:srgbClr val="000000"/>
              </a:solidFill>
            </a:endParaRPr>
          </a:p>
        </p:txBody>
      </p:sp>
      <p:sp>
        <p:nvSpPr>
          <p:cNvPr id="33804" name="Line 24"/>
          <p:cNvSpPr>
            <a:spLocks noChangeShapeType="1"/>
          </p:cNvSpPr>
          <p:nvPr/>
        </p:nvSpPr>
        <p:spPr bwMode="auto">
          <a:xfrm>
            <a:off x="1314450" y="8643938"/>
            <a:ext cx="2406650" cy="0"/>
          </a:xfrm>
          <a:prstGeom prst="line">
            <a:avLst/>
          </a:prstGeom>
          <a:noFill/>
          <a:ln w="9525">
            <a:solidFill>
              <a:schemeClr val="tx1"/>
            </a:solidFill>
            <a:round/>
            <a:headEnd/>
            <a:tailEnd/>
          </a:ln>
        </p:spPr>
        <p:txBody>
          <a:bodyPr/>
          <a:lstStyle/>
          <a:p>
            <a:endParaRPr lang="es-MX" dirty="0">
              <a:solidFill>
                <a:srgbClr val="000000"/>
              </a:solidFill>
            </a:endParaRPr>
          </a:p>
        </p:txBody>
      </p:sp>
      <p:sp>
        <p:nvSpPr>
          <p:cNvPr id="33805" name="Line 25"/>
          <p:cNvSpPr>
            <a:spLocks noChangeShapeType="1"/>
          </p:cNvSpPr>
          <p:nvPr/>
        </p:nvSpPr>
        <p:spPr bwMode="auto">
          <a:xfrm>
            <a:off x="3965575" y="8643938"/>
            <a:ext cx="2497138" cy="0"/>
          </a:xfrm>
          <a:prstGeom prst="line">
            <a:avLst/>
          </a:prstGeom>
          <a:noFill/>
          <a:ln w="9525">
            <a:solidFill>
              <a:schemeClr val="tx1"/>
            </a:solidFill>
            <a:round/>
            <a:headEnd/>
            <a:tailEnd/>
          </a:ln>
        </p:spPr>
        <p:txBody>
          <a:bodyPr/>
          <a:lstStyle/>
          <a:p>
            <a:endParaRPr lang="es-MX" dirty="0">
              <a:solidFill>
                <a:srgbClr val="000000"/>
              </a:solidFill>
            </a:endParaRPr>
          </a:p>
        </p:txBody>
      </p:sp>
      <p:sp>
        <p:nvSpPr>
          <p:cNvPr id="33806" name="Text Box 27"/>
          <p:cNvSpPr txBox="1">
            <a:spLocks noChangeArrowheads="1"/>
          </p:cNvSpPr>
          <p:nvPr/>
        </p:nvSpPr>
        <p:spPr bwMode="auto">
          <a:xfrm>
            <a:off x="3313873" y="3738563"/>
            <a:ext cx="958917" cy="338554"/>
          </a:xfrm>
          <a:prstGeom prst="rect">
            <a:avLst/>
          </a:prstGeom>
          <a:noFill/>
          <a:ln w="9525">
            <a:noFill/>
            <a:miter lim="800000"/>
            <a:headEnd/>
            <a:tailEnd/>
          </a:ln>
        </p:spPr>
        <p:txBody>
          <a:bodyPr wrap="none">
            <a:spAutoFit/>
          </a:bodyPr>
          <a:lstStyle/>
          <a:p>
            <a:pPr algn="ctr"/>
            <a:r>
              <a:rPr lang="es-ES_tradnl" sz="1600" i="1" dirty="0" smtClean="0">
                <a:solidFill>
                  <a:srgbClr val="000000"/>
                </a:solidFill>
                <a:latin typeface="Arial" charset="0"/>
              </a:rPr>
              <a:t>REVISÓ</a:t>
            </a:r>
            <a:endParaRPr lang="es-ES_tradnl" sz="1600" i="1" dirty="0">
              <a:solidFill>
                <a:srgbClr val="000000"/>
              </a:solidFill>
              <a:latin typeface="Arial" charset="0"/>
            </a:endParaRPr>
          </a:p>
        </p:txBody>
      </p:sp>
      <p:sp>
        <p:nvSpPr>
          <p:cNvPr id="33807" name="Line 29"/>
          <p:cNvSpPr>
            <a:spLocks noChangeShapeType="1"/>
          </p:cNvSpPr>
          <p:nvPr/>
        </p:nvSpPr>
        <p:spPr bwMode="auto">
          <a:xfrm>
            <a:off x="2420938" y="4903788"/>
            <a:ext cx="2744787" cy="0"/>
          </a:xfrm>
          <a:prstGeom prst="line">
            <a:avLst/>
          </a:prstGeom>
          <a:noFill/>
          <a:ln w="9525">
            <a:solidFill>
              <a:schemeClr val="tx1"/>
            </a:solidFill>
            <a:round/>
            <a:headEnd/>
            <a:tailEnd/>
          </a:ln>
        </p:spPr>
        <p:txBody>
          <a:bodyPr/>
          <a:lstStyle/>
          <a:p>
            <a:endParaRPr lang="es-MX" dirty="0">
              <a:solidFill>
                <a:srgbClr val="000000"/>
              </a:solidFill>
            </a:endParaRPr>
          </a:p>
        </p:txBody>
      </p:sp>
      <p:sp>
        <p:nvSpPr>
          <p:cNvPr id="33808" name="Text Box 17"/>
          <p:cNvSpPr txBox="1">
            <a:spLocks noChangeArrowheads="1"/>
          </p:cNvSpPr>
          <p:nvPr/>
        </p:nvSpPr>
        <p:spPr bwMode="auto">
          <a:xfrm>
            <a:off x="2822672" y="2471738"/>
            <a:ext cx="1735476" cy="461665"/>
          </a:xfrm>
          <a:prstGeom prst="rect">
            <a:avLst/>
          </a:prstGeom>
          <a:noFill/>
          <a:ln w="9525">
            <a:noFill/>
            <a:miter lim="800000"/>
            <a:headEnd/>
            <a:tailEnd/>
          </a:ln>
        </p:spPr>
        <p:txBody>
          <a:bodyPr wrap="none">
            <a:spAutoFit/>
          </a:bodyPr>
          <a:lstStyle/>
          <a:p>
            <a:pPr algn="ctr"/>
            <a:r>
              <a:rPr lang="es-ES_tradnl" sz="1200" dirty="0" smtClean="0">
                <a:solidFill>
                  <a:srgbClr val="000000"/>
                </a:solidFill>
                <a:latin typeface="Arial" charset="0"/>
              </a:rPr>
              <a:t> Jorge Aguilar García</a:t>
            </a:r>
            <a:endParaRPr lang="es-ES_tradnl" sz="1200" dirty="0">
              <a:solidFill>
                <a:srgbClr val="000000"/>
              </a:solidFill>
              <a:latin typeface="Arial" charset="0"/>
            </a:endParaRPr>
          </a:p>
          <a:p>
            <a:pPr algn="ctr"/>
            <a:r>
              <a:rPr lang="es-ES_tradnl" sz="1200" dirty="0">
                <a:solidFill>
                  <a:srgbClr val="000000"/>
                </a:solidFill>
                <a:latin typeface="Arial" charset="0"/>
              </a:rPr>
              <a:t>Director General</a:t>
            </a:r>
            <a:endParaRPr lang="es-MX" dirty="0">
              <a:solidFill>
                <a:srgbClr val="000000"/>
              </a:solidFill>
            </a:endParaRPr>
          </a:p>
        </p:txBody>
      </p:sp>
      <p:sp>
        <p:nvSpPr>
          <p:cNvPr id="33809" name="Text Box 18"/>
          <p:cNvSpPr txBox="1">
            <a:spLocks noChangeArrowheads="1"/>
          </p:cNvSpPr>
          <p:nvPr/>
        </p:nvSpPr>
        <p:spPr bwMode="auto">
          <a:xfrm>
            <a:off x="2374900" y="4986338"/>
            <a:ext cx="2836863" cy="457200"/>
          </a:xfrm>
          <a:prstGeom prst="rect">
            <a:avLst/>
          </a:prstGeom>
          <a:noFill/>
          <a:ln w="9525">
            <a:noFill/>
            <a:miter lim="800000"/>
            <a:headEnd/>
            <a:tailEnd/>
          </a:ln>
        </p:spPr>
        <p:txBody>
          <a:bodyPr wrap="none">
            <a:spAutoFit/>
          </a:bodyPr>
          <a:lstStyle/>
          <a:p>
            <a:pPr algn="ctr"/>
            <a:r>
              <a:rPr lang="es-ES_tradnl" sz="1200" dirty="0" smtClean="0">
                <a:solidFill>
                  <a:srgbClr val="000000"/>
                </a:solidFill>
                <a:latin typeface="Arial" charset="0"/>
              </a:rPr>
              <a:t>Gonzalo </a:t>
            </a:r>
            <a:r>
              <a:rPr lang="es-ES_tradnl" sz="1200" dirty="0">
                <a:solidFill>
                  <a:srgbClr val="000000"/>
                </a:solidFill>
                <a:latin typeface="Arial" charset="0"/>
              </a:rPr>
              <a:t>Ortuño Castro</a:t>
            </a:r>
          </a:p>
          <a:p>
            <a:pPr algn="ctr"/>
            <a:r>
              <a:rPr lang="es-ES_tradnl" sz="1200" dirty="0">
                <a:solidFill>
                  <a:srgbClr val="000000"/>
                </a:solidFill>
                <a:latin typeface="Arial" charset="0"/>
              </a:rPr>
              <a:t>Director de Organización y Métodos </a:t>
            </a:r>
            <a:endParaRPr lang="es-MX" dirty="0">
              <a:solidFill>
                <a:srgbClr val="000000"/>
              </a:solidFill>
            </a:endParaRPr>
          </a:p>
        </p:txBody>
      </p:sp>
    </p:spTree>
    <p:extLst>
      <p:ext uri="{BB962C8B-B14F-4D97-AF65-F5344CB8AC3E}">
        <p14:creationId xmlns:p14="http://schemas.microsoft.com/office/powerpoint/2010/main" val="35763357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ChangeArrowheads="1"/>
          </p:cNvSpPr>
          <p:nvPr/>
        </p:nvSpPr>
        <p:spPr bwMode="auto">
          <a:xfrm>
            <a:off x="0" y="57150"/>
            <a:ext cx="1443038" cy="9086850"/>
          </a:xfrm>
          <a:prstGeom prst="rect">
            <a:avLst/>
          </a:prstGeom>
          <a:solidFill>
            <a:srgbClr val="F8F8F8"/>
          </a:solidFill>
          <a:ln w="9525">
            <a:noFill/>
            <a:miter lim="800000"/>
            <a:headEnd/>
            <a:tailEnd/>
          </a:ln>
        </p:spPr>
        <p:txBody>
          <a:bodyPr wrap="none" anchor="ctr"/>
          <a:lstStyle/>
          <a:p>
            <a:endParaRPr lang="es-ES" b="0"/>
          </a:p>
        </p:txBody>
      </p:sp>
      <p:pic>
        <p:nvPicPr>
          <p:cNvPr id="35" name="Imagen 34"/>
          <p:cNvPicPr>
            <a:picLocks noChangeAspect="1"/>
          </p:cNvPicPr>
          <p:nvPr/>
        </p:nvPicPr>
        <p:blipFill>
          <a:blip r:embed="rId2"/>
          <a:stretch>
            <a:fillRect/>
          </a:stretch>
        </p:blipFill>
        <p:spPr>
          <a:xfrm>
            <a:off x="0" y="0"/>
            <a:ext cx="1453243" cy="9144000"/>
          </a:xfrm>
          <a:prstGeom prst="rect">
            <a:avLst/>
          </a:prstGeom>
        </p:spPr>
      </p:pic>
      <p:sp>
        <p:nvSpPr>
          <p:cNvPr id="57347" name="Text Box 4"/>
          <p:cNvSpPr txBox="1">
            <a:spLocks noChangeArrowheads="1"/>
          </p:cNvSpPr>
          <p:nvPr/>
        </p:nvSpPr>
        <p:spPr bwMode="auto">
          <a:xfrm>
            <a:off x="63500" y="57150"/>
            <a:ext cx="6845300" cy="396875"/>
          </a:xfrm>
          <a:prstGeom prst="rect">
            <a:avLst/>
          </a:prstGeom>
          <a:noFill/>
          <a:ln w="9525">
            <a:noFill/>
            <a:miter lim="800000"/>
            <a:headEnd/>
            <a:tailEnd/>
          </a:ln>
        </p:spPr>
        <p:txBody>
          <a:bodyPr>
            <a:spAutoFit/>
          </a:bodyPr>
          <a:lstStyle/>
          <a:p>
            <a:pPr>
              <a:spcBef>
                <a:spcPct val="50000"/>
              </a:spcBef>
            </a:pPr>
            <a:r>
              <a:rPr lang="es-ES_tradnl" sz="2000" i="1">
                <a:latin typeface="Arial" charset="0"/>
              </a:rPr>
              <a:t>CONTROL DE ACTUALIZACIONES</a:t>
            </a:r>
          </a:p>
        </p:txBody>
      </p:sp>
      <p:sp>
        <p:nvSpPr>
          <p:cNvPr id="57348"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7349" name="Text Box 15"/>
          <p:cNvSpPr txBox="1">
            <a:spLocks noChangeArrowheads="1"/>
          </p:cNvSpPr>
          <p:nvPr/>
        </p:nvSpPr>
        <p:spPr bwMode="auto">
          <a:xfrm>
            <a:off x="2362200" y="3205638"/>
            <a:ext cx="1867819" cy="338554"/>
          </a:xfrm>
          <a:prstGeom prst="rect">
            <a:avLst/>
          </a:prstGeom>
          <a:noFill/>
          <a:ln w="9525">
            <a:noFill/>
            <a:miter lim="800000"/>
            <a:headEnd/>
            <a:tailEnd/>
          </a:ln>
        </p:spPr>
        <p:txBody>
          <a:bodyPr wrap="none">
            <a:spAutoFit/>
          </a:bodyPr>
          <a:lstStyle/>
          <a:p>
            <a:r>
              <a:rPr lang="es-ES_tradnl" sz="1600" i="1" dirty="0" smtClean="0">
                <a:latin typeface="Arial" charset="0"/>
              </a:rPr>
              <a:t>ACTUALIZACIÓN</a:t>
            </a:r>
            <a:endParaRPr lang="es-ES_tradnl" sz="1600" i="1" dirty="0">
              <a:latin typeface="Arial" charset="0"/>
            </a:endParaRPr>
          </a:p>
        </p:txBody>
      </p:sp>
      <p:sp>
        <p:nvSpPr>
          <p:cNvPr id="57350" name="Text Box 16"/>
          <p:cNvSpPr txBox="1">
            <a:spLocks noChangeArrowheads="1"/>
          </p:cNvSpPr>
          <p:nvPr/>
        </p:nvSpPr>
        <p:spPr bwMode="auto">
          <a:xfrm>
            <a:off x="3801269" y="1475936"/>
            <a:ext cx="577850" cy="228600"/>
          </a:xfrm>
          <a:prstGeom prst="rect">
            <a:avLst/>
          </a:prstGeom>
          <a:noFill/>
          <a:ln w="9525">
            <a:noFill/>
            <a:miter lim="800000"/>
            <a:headEnd/>
            <a:tailEnd/>
          </a:ln>
        </p:spPr>
        <p:txBody>
          <a:bodyPr wrap="none">
            <a:spAutoFit/>
          </a:bodyPr>
          <a:lstStyle/>
          <a:p>
            <a:r>
              <a:rPr lang="es-ES_tradnl" sz="900" dirty="0">
                <a:latin typeface="Arial" charset="0"/>
              </a:rPr>
              <a:t>FECHA</a:t>
            </a:r>
          </a:p>
        </p:txBody>
      </p:sp>
      <p:sp>
        <p:nvSpPr>
          <p:cNvPr id="57351" name="Text Box 17"/>
          <p:cNvSpPr txBox="1">
            <a:spLocks noChangeArrowheads="1"/>
          </p:cNvSpPr>
          <p:nvPr/>
        </p:nvSpPr>
        <p:spPr bwMode="auto">
          <a:xfrm>
            <a:off x="479903" y="3760356"/>
            <a:ext cx="2508250" cy="228600"/>
          </a:xfrm>
          <a:prstGeom prst="rect">
            <a:avLst/>
          </a:prstGeom>
          <a:noFill/>
          <a:ln w="9525">
            <a:noFill/>
            <a:miter lim="800000"/>
            <a:headEnd/>
            <a:tailEnd/>
          </a:ln>
        </p:spPr>
        <p:txBody>
          <a:bodyPr wrap="none">
            <a:spAutoFit/>
          </a:bodyPr>
          <a:lstStyle/>
          <a:p>
            <a:r>
              <a:rPr lang="es-ES_tradnl" sz="900" dirty="0">
                <a:latin typeface="Arial" charset="0"/>
              </a:rPr>
              <a:t>PARTE DEL MANUAL QUE SE ACTUALIZA</a:t>
            </a:r>
          </a:p>
        </p:txBody>
      </p:sp>
      <p:sp>
        <p:nvSpPr>
          <p:cNvPr id="57352" name="Line 18"/>
          <p:cNvSpPr>
            <a:spLocks noChangeShapeType="1"/>
          </p:cNvSpPr>
          <p:nvPr/>
        </p:nvSpPr>
        <p:spPr bwMode="auto">
          <a:xfrm>
            <a:off x="571500" y="4297089"/>
            <a:ext cx="6134100" cy="0"/>
          </a:xfrm>
          <a:prstGeom prst="line">
            <a:avLst/>
          </a:prstGeom>
          <a:noFill/>
          <a:ln w="9525">
            <a:solidFill>
              <a:schemeClr val="tx1"/>
            </a:solidFill>
            <a:round/>
            <a:headEnd/>
            <a:tailEnd/>
          </a:ln>
        </p:spPr>
        <p:txBody>
          <a:bodyPr wrap="none" anchor="ctr"/>
          <a:lstStyle/>
          <a:p>
            <a:endParaRPr lang="es-MX"/>
          </a:p>
        </p:txBody>
      </p:sp>
      <p:sp>
        <p:nvSpPr>
          <p:cNvPr id="57353" name="Text Box 19"/>
          <p:cNvSpPr txBox="1">
            <a:spLocks noChangeArrowheads="1"/>
          </p:cNvSpPr>
          <p:nvPr/>
        </p:nvSpPr>
        <p:spPr bwMode="auto">
          <a:xfrm>
            <a:off x="448469" y="5197702"/>
            <a:ext cx="2076450" cy="228600"/>
          </a:xfrm>
          <a:prstGeom prst="rect">
            <a:avLst/>
          </a:prstGeom>
          <a:noFill/>
          <a:ln w="9525">
            <a:noFill/>
            <a:miter lim="800000"/>
            <a:headEnd/>
            <a:tailEnd/>
          </a:ln>
        </p:spPr>
        <p:txBody>
          <a:bodyPr wrap="none">
            <a:spAutoFit/>
          </a:bodyPr>
          <a:lstStyle/>
          <a:p>
            <a:r>
              <a:rPr lang="es-ES_tradnl" sz="900" dirty="0">
                <a:latin typeface="Arial" charset="0"/>
              </a:rPr>
              <a:t>SECCIONES QUE SE MODIFICA(N)</a:t>
            </a:r>
          </a:p>
        </p:txBody>
      </p:sp>
      <p:sp>
        <p:nvSpPr>
          <p:cNvPr id="57354" name="Line 20"/>
          <p:cNvSpPr>
            <a:spLocks noChangeShapeType="1"/>
          </p:cNvSpPr>
          <p:nvPr/>
        </p:nvSpPr>
        <p:spPr bwMode="auto">
          <a:xfrm>
            <a:off x="571500" y="4950700"/>
            <a:ext cx="6115050" cy="0"/>
          </a:xfrm>
          <a:prstGeom prst="line">
            <a:avLst/>
          </a:prstGeom>
          <a:noFill/>
          <a:ln w="9525">
            <a:solidFill>
              <a:schemeClr val="tx1"/>
            </a:solidFill>
            <a:round/>
            <a:headEnd/>
            <a:tailEnd/>
          </a:ln>
        </p:spPr>
        <p:txBody>
          <a:bodyPr wrap="none" anchor="ctr"/>
          <a:lstStyle/>
          <a:p>
            <a:endParaRPr lang="es-MX"/>
          </a:p>
        </p:txBody>
      </p:sp>
      <p:sp>
        <p:nvSpPr>
          <p:cNvPr id="57356" name="Text Box 22"/>
          <p:cNvSpPr txBox="1">
            <a:spLocks noChangeArrowheads="1"/>
          </p:cNvSpPr>
          <p:nvPr/>
        </p:nvSpPr>
        <p:spPr bwMode="auto">
          <a:xfrm>
            <a:off x="781754" y="6727934"/>
            <a:ext cx="766557" cy="276999"/>
          </a:xfrm>
          <a:prstGeom prst="rect">
            <a:avLst/>
          </a:prstGeom>
          <a:noFill/>
          <a:ln w="9525">
            <a:noFill/>
            <a:miter lim="800000"/>
            <a:headEnd/>
            <a:tailEnd/>
          </a:ln>
        </p:spPr>
        <p:txBody>
          <a:bodyPr wrap="none">
            <a:spAutoFit/>
          </a:bodyPr>
          <a:lstStyle/>
          <a:p>
            <a:pPr algn="ctr"/>
            <a:r>
              <a:rPr lang="es-ES_tradnl" sz="1200" dirty="0" smtClean="0">
                <a:latin typeface="Arial" charset="0"/>
              </a:rPr>
              <a:t>REVISÓ</a:t>
            </a:r>
            <a:endParaRPr lang="es-ES_tradnl" sz="1200" dirty="0">
              <a:latin typeface="Arial" charset="0"/>
            </a:endParaRPr>
          </a:p>
        </p:txBody>
      </p:sp>
      <p:sp>
        <p:nvSpPr>
          <p:cNvPr id="57357" name="Text Box 23"/>
          <p:cNvSpPr txBox="1">
            <a:spLocks noChangeArrowheads="1"/>
          </p:cNvSpPr>
          <p:nvPr/>
        </p:nvSpPr>
        <p:spPr bwMode="auto">
          <a:xfrm>
            <a:off x="4047331" y="6727934"/>
            <a:ext cx="1081088" cy="274638"/>
          </a:xfrm>
          <a:prstGeom prst="rect">
            <a:avLst/>
          </a:prstGeom>
          <a:noFill/>
          <a:ln w="9525">
            <a:noFill/>
            <a:miter lim="800000"/>
            <a:headEnd/>
            <a:tailEnd/>
          </a:ln>
        </p:spPr>
        <p:txBody>
          <a:bodyPr wrap="none">
            <a:spAutoFit/>
          </a:bodyPr>
          <a:lstStyle/>
          <a:p>
            <a:pPr algn="ctr"/>
            <a:r>
              <a:rPr lang="es-ES_tradnl" sz="1200" dirty="0">
                <a:latin typeface="Arial" charset="0"/>
              </a:rPr>
              <a:t>AUTORIZAN</a:t>
            </a:r>
          </a:p>
        </p:txBody>
      </p:sp>
      <p:sp>
        <p:nvSpPr>
          <p:cNvPr id="57359" name="Line 25"/>
          <p:cNvSpPr>
            <a:spLocks noChangeShapeType="1"/>
          </p:cNvSpPr>
          <p:nvPr/>
        </p:nvSpPr>
        <p:spPr bwMode="auto">
          <a:xfrm>
            <a:off x="3824777" y="1370177"/>
            <a:ext cx="1962150" cy="0"/>
          </a:xfrm>
          <a:prstGeom prst="line">
            <a:avLst/>
          </a:prstGeom>
          <a:noFill/>
          <a:ln w="9525">
            <a:solidFill>
              <a:schemeClr val="tx1"/>
            </a:solidFill>
            <a:round/>
            <a:headEnd/>
            <a:tailEnd/>
          </a:ln>
        </p:spPr>
        <p:txBody>
          <a:bodyPr wrap="none" anchor="ctr"/>
          <a:lstStyle/>
          <a:p>
            <a:endParaRPr lang="es-MX"/>
          </a:p>
        </p:txBody>
      </p:sp>
      <p:sp>
        <p:nvSpPr>
          <p:cNvPr id="57360" name="Line 30"/>
          <p:cNvSpPr>
            <a:spLocks noChangeShapeType="1"/>
          </p:cNvSpPr>
          <p:nvPr/>
        </p:nvSpPr>
        <p:spPr bwMode="auto">
          <a:xfrm>
            <a:off x="237450" y="7924746"/>
            <a:ext cx="1787567" cy="0"/>
          </a:xfrm>
          <a:prstGeom prst="line">
            <a:avLst/>
          </a:prstGeom>
          <a:noFill/>
          <a:ln w="9525">
            <a:solidFill>
              <a:schemeClr val="tx1"/>
            </a:solidFill>
            <a:round/>
            <a:headEnd/>
            <a:tailEnd/>
          </a:ln>
        </p:spPr>
        <p:txBody>
          <a:bodyPr wrap="none" anchor="ctr"/>
          <a:lstStyle/>
          <a:p>
            <a:endParaRPr lang="es-MX"/>
          </a:p>
        </p:txBody>
      </p:sp>
      <p:sp>
        <p:nvSpPr>
          <p:cNvPr id="57361" name="Line 31"/>
          <p:cNvSpPr>
            <a:spLocks noChangeShapeType="1"/>
          </p:cNvSpPr>
          <p:nvPr/>
        </p:nvSpPr>
        <p:spPr bwMode="auto">
          <a:xfrm>
            <a:off x="2586597" y="7924746"/>
            <a:ext cx="1787567" cy="0"/>
          </a:xfrm>
          <a:prstGeom prst="line">
            <a:avLst/>
          </a:prstGeom>
          <a:noFill/>
          <a:ln w="9525">
            <a:solidFill>
              <a:schemeClr val="tx1"/>
            </a:solidFill>
            <a:round/>
            <a:headEnd/>
            <a:tailEnd/>
          </a:ln>
        </p:spPr>
        <p:txBody>
          <a:bodyPr wrap="none" anchor="ctr"/>
          <a:lstStyle/>
          <a:p>
            <a:endParaRPr lang="es-MX"/>
          </a:p>
        </p:txBody>
      </p:sp>
      <p:sp>
        <p:nvSpPr>
          <p:cNvPr id="57362" name="Line 32"/>
          <p:cNvSpPr>
            <a:spLocks noChangeShapeType="1"/>
          </p:cNvSpPr>
          <p:nvPr/>
        </p:nvSpPr>
        <p:spPr bwMode="auto">
          <a:xfrm>
            <a:off x="4877678" y="7903671"/>
            <a:ext cx="1625061" cy="0"/>
          </a:xfrm>
          <a:prstGeom prst="line">
            <a:avLst/>
          </a:prstGeom>
          <a:noFill/>
          <a:ln w="9525">
            <a:solidFill>
              <a:schemeClr val="tx1"/>
            </a:solidFill>
            <a:round/>
            <a:headEnd/>
            <a:tailEnd/>
          </a:ln>
        </p:spPr>
        <p:txBody>
          <a:bodyPr wrap="none" anchor="ctr"/>
          <a:lstStyle/>
          <a:p>
            <a:endParaRPr lang="es-MX"/>
          </a:p>
        </p:txBody>
      </p:sp>
      <p:sp>
        <p:nvSpPr>
          <p:cNvPr id="57363" name="Line 33"/>
          <p:cNvSpPr>
            <a:spLocks noChangeShapeType="1"/>
          </p:cNvSpPr>
          <p:nvPr/>
        </p:nvSpPr>
        <p:spPr bwMode="auto">
          <a:xfrm>
            <a:off x="571500" y="4616341"/>
            <a:ext cx="6134100" cy="0"/>
          </a:xfrm>
          <a:prstGeom prst="line">
            <a:avLst/>
          </a:prstGeom>
          <a:noFill/>
          <a:ln w="9525">
            <a:solidFill>
              <a:schemeClr val="tx1"/>
            </a:solidFill>
            <a:round/>
            <a:headEnd/>
            <a:tailEnd/>
          </a:ln>
        </p:spPr>
        <p:txBody>
          <a:bodyPr wrap="none" anchor="ctr"/>
          <a:lstStyle/>
          <a:p>
            <a:endParaRPr lang="es-MX"/>
          </a:p>
        </p:txBody>
      </p:sp>
      <p:sp>
        <p:nvSpPr>
          <p:cNvPr id="57364" name="Line 34"/>
          <p:cNvSpPr>
            <a:spLocks noChangeShapeType="1"/>
          </p:cNvSpPr>
          <p:nvPr/>
        </p:nvSpPr>
        <p:spPr bwMode="auto">
          <a:xfrm>
            <a:off x="552450" y="5705810"/>
            <a:ext cx="6134100" cy="0"/>
          </a:xfrm>
          <a:prstGeom prst="line">
            <a:avLst/>
          </a:prstGeom>
          <a:noFill/>
          <a:ln w="9525">
            <a:solidFill>
              <a:schemeClr val="tx1"/>
            </a:solidFill>
            <a:round/>
            <a:headEnd/>
            <a:tailEnd/>
          </a:ln>
        </p:spPr>
        <p:txBody>
          <a:bodyPr wrap="none" anchor="ctr"/>
          <a:lstStyle/>
          <a:p>
            <a:endParaRPr lang="es-MX"/>
          </a:p>
        </p:txBody>
      </p:sp>
      <p:sp>
        <p:nvSpPr>
          <p:cNvPr id="22" name="object 7"/>
          <p:cNvSpPr txBox="1"/>
          <p:nvPr/>
        </p:nvSpPr>
        <p:spPr>
          <a:xfrm>
            <a:off x="-413280" y="7963398"/>
            <a:ext cx="2775480" cy="507831"/>
          </a:xfrm>
          <a:prstGeom prst="rect">
            <a:avLst/>
          </a:prstGeom>
        </p:spPr>
        <p:txBody>
          <a:bodyPr vert="horz" wrap="square" lIns="0" tIns="0" rIns="0" bIns="0" rtlCol="0">
            <a:spAutoFit/>
          </a:bodyPr>
          <a:lstStyle/>
          <a:p>
            <a:pPr marL="11397" marR="4559" indent="298031" algn="ctr"/>
            <a:r>
              <a:rPr sz="1100" spc="-4" dirty="0">
                <a:latin typeface="Arial"/>
                <a:cs typeface="Arial"/>
              </a:rPr>
              <a:t>Gonzalo </a:t>
            </a:r>
            <a:r>
              <a:rPr sz="1100" spc="-9" dirty="0">
                <a:latin typeface="Arial"/>
                <a:cs typeface="Arial"/>
              </a:rPr>
              <a:t>Ortuño </a:t>
            </a:r>
            <a:r>
              <a:rPr sz="1100" spc="-4" dirty="0">
                <a:latin typeface="Arial"/>
                <a:cs typeface="Arial"/>
              </a:rPr>
              <a:t>Castro  </a:t>
            </a:r>
            <a:endParaRPr lang="es-MX" sz="1100" spc="-4" dirty="0">
              <a:latin typeface="Arial"/>
              <a:cs typeface="Arial"/>
            </a:endParaRPr>
          </a:p>
          <a:p>
            <a:pPr marL="11397" marR="4559" indent="298031" algn="ctr"/>
            <a:r>
              <a:rPr sz="1100" spc="-4" dirty="0">
                <a:latin typeface="Arial"/>
                <a:cs typeface="Arial"/>
              </a:rPr>
              <a:t>Direc</a:t>
            </a:r>
            <a:r>
              <a:rPr lang="es-ES" sz="1100" spc="-4" dirty="0">
                <a:latin typeface="Arial"/>
                <a:cs typeface="Arial"/>
              </a:rPr>
              <a:t>ción </a:t>
            </a:r>
            <a:r>
              <a:rPr sz="1100" dirty="0">
                <a:latin typeface="Arial"/>
                <a:cs typeface="Arial"/>
              </a:rPr>
              <a:t>de </a:t>
            </a:r>
            <a:r>
              <a:rPr sz="1100" spc="-4" dirty="0">
                <a:latin typeface="Arial"/>
                <a:cs typeface="Arial"/>
              </a:rPr>
              <a:t>Organización y</a:t>
            </a:r>
            <a:r>
              <a:rPr sz="1100" spc="-45" dirty="0">
                <a:latin typeface="Arial"/>
                <a:cs typeface="Arial"/>
              </a:rPr>
              <a:t> </a:t>
            </a:r>
            <a:r>
              <a:rPr sz="1100" dirty="0">
                <a:latin typeface="Arial"/>
                <a:cs typeface="Arial"/>
              </a:rPr>
              <a:t>Métodos</a:t>
            </a:r>
          </a:p>
        </p:txBody>
      </p:sp>
      <p:sp>
        <p:nvSpPr>
          <p:cNvPr id="23" name="object 11"/>
          <p:cNvSpPr txBox="1"/>
          <p:nvPr/>
        </p:nvSpPr>
        <p:spPr>
          <a:xfrm>
            <a:off x="2239968" y="7979541"/>
            <a:ext cx="2511238" cy="523220"/>
          </a:xfrm>
          <a:prstGeom prst="rect">
            <a:avLst/>
          </a:prstGeom>
        </p:spPr>
        <p:txBody>
          <a:bodyPr vert="horz" wrap="square" lIns="0" tIns="0" rIns="0" bIns="0" rtlCol="0">
            <a:spAutoFit/>
          </a:bodyPr>
          <a:lstStyle/>
          <a:p>
            <a:pPr marL="11397" algn="ctr"/>
            <a:r>
              <a:rPr lang="es-MX" sz="1100" spc="-27" dirty="0" smtClean="0">
                <a:latin typeface="Arial"/>
                <a:cs typeface="Arial"/>
              </a:rPr>
              <a:t>Jorge Aguilar García</a:t>
            </a:r>
            <a:endParaRPr lang="es-MX" sz="1100" spc="-4" dirty="0">
              <a:latin typeface="Arial"/>
              <a:cs typeface="Arial"/>
            </a:endParaRPr>
          </a:p>
          <a:p>
            <a:pPr marL="11397" algn="ctr"/>
            <a:r>
              <a:rPr lang="es-MX" sz="1100" spc="-4" dirty="0">
                <a:latin typeface="Arial"/>
                <a:cs typeface="Arial"/>
              </a:rPr>
              <a:t>Dirección General </a:t>
            </a:r>
            <a:r>
              <a:rPr lang="es-MX" sz="1100" dirty="0">
                <a:latin typeface="Arial"/>
                <a:cs typeface="Arial"/>
              </a:rPr>
              <a:t>del Hospital</a:t>
            </a:r>
            <a:r>
              <a:rPr lang="es-MX" sz="1100" spc="-108" dirty="0">
                <a:latin typeface="Arial"/>
                <a:cs typeface="Arial"/>
              </a:rPr>
              <a:t> </a:t>
            </a:r>
            <a:r>
              <a:rPr lang="es-MX" sz="1100" spc="-4" dirty="0">
                <a:latin typeface="Arial"/>
                <a:cs typeface="Arial"/>
              </a:rPr>
              <a:t>Central </a:t>
            </a:r>
            <a:r>
              <a:rPr lang="es-MX" sz="1100" spc="-22" dirty="0" smtClean="0">
                <a:latin typeface="Arial"/>
                <a:cs typeface="Arial"/>
              </a:rPr>
              <a:t>“Dr. </a:t>
            </a:r>
            <a:r>
              <a:rPr lang="es-MX" sz="1100" spc="-4" dirty="0">
                <a:latin typeface="Arial"/>
                <a:cs typeface="Arial"/>
              </a:rPr>
              <a:t>Ignacio Morones</a:t>
            </a:r>
            <a:r>
              <a:rPr lang="es-MX" sz="1100" dirty="0">
                <a:latin typeface="Arial"/>
                <a:cs typeface="Arial"/>
              </a:rPr>
              <a:t> </a:t>
            </a:r>
            <a:r>
              <a:rPr lang="es-MX" sz="1100" spc="-4" dirty="0" smtClean="0">
                <a:latin typeface="Arial"/>
                <a:cs typeface="Arial"/>
              </a:rPr>
              <a:t>Prieto”</a:t>
            </a:r>
            <a:endParaRPr lang="es-MX" sz="1100" dirty="0">
              <a:latin typeface="Arial"/>
              <a:cs typeface="Arial"/>
            </a:endParaRPr>
          </a:p>
        </p:txBody>
      </p:sp>
      <p:sp>
        <p:nvSpPr>
          <p:cNvPr id="24" name="object 5"/>
          <p:cNvSpPr txBox="1"/>
          <p:nvPr/>
        </p:nvSpPr>
        <p:spPr>
          <a:xfrm>
            <a:off x="4805852" y="8148441"/>
            <a:ext cx="1849604" cy="338554"/>
          </a:xfrm>
          <a:prstGeom prst="rect">
            <a:avLst/>
          </a:prstGeom>
        </p:spPr>
        <p:txBody>
          <a:bodyPr vert="horz" wrap="square" lIns="0" tIns="0" rIns="0" bIns="0" rtlCol="0">
            <a:spAutoFit/>
          </a:bodyPr>
          <a:lstStyle/>
          <a:p>
            <a:pPr marL="11397" algn="ctr"/>
            <a:r>
              <a:rPr sz="1100" spc="-13" dirty="0" smtClean="0">
                <a:latin typeface="Arial"/>
                <a:cs typeface="Arial"/>
              </a:rPr>
              <a:t>O</a:t>
            </a:r>
            <a:r>
              <a:rPr lang="es-MX" sz="1100" spc="-13" dirty="0" err="1" smtClean="0">
                <a:latin typeface="Arial"/>
                <a:cs typeface="Arial"/>
              </a:rPr>
              <a:t>ficial</a:t>
            </a:r>
            <a:r>
              <a:rPr lang="es-MX" sz="1100" spc="-13" dirty="0" smtClean="0">
                <a:latin typeface="Arial"/>
                <a:cs typeface="Arial"/>
              </a:rPr>
              <a:t> Mayor del Poder Ejecutivo</a:t>
            </a:r>
            <a:endParaRPr sz="1100" dirty="0">
              <a:latin typeface="Arial"/>
              <a:cs typeface="Arial"/>
            </a:endParaRPr>
          </a:p>
        </p:txBody>
      </p:sp>
      <p:sp>
        <p:nvSpPr>
          <p:cNvPr id="25" name="Text Box 15"/>
          <p:cNvSpPr txBox="1">
            <a:spLocks noChangeArrowheads="1"/>
          </p:cNvSpPr>
          <p:nvPr/>
        </p:nvSpPr>
        <p:spPr bwMode="auto">
          <a:xfrm>
            <a:off x="5016997" y="7940512"/>
            <a:ext cx="1404840" cy="252136"/>
          </a:xfrm>
          <a:prstGeom prst="rect">
            <a:avLst/>
          </a:prstGeom>
          <a:noFill/>
          <a:ln w="9525">
            <a:noFill/>
            <a:miter lim="800000"/>
            <a:headEnd/>
            <a:tailEnd/>
          </a:ln>
        </p:spPr>
        <p:txBody>
          <a:bodyPr wrap="none" lIns="82058" tIns="41029" rIns="82058" bIns="41029">
            <a:spAutoFit/>
          </a:bodyPr>
          <a:lstStyle/>
          <a:p>
            <a:pPr algn="ctr">
              <a:buFontTx/>
              <a:buNone/>
            </a:pPr>
            <a:r>
              <a:rPr lang="es-ES_tradnl" altLang="es-MX" sz="1100" dirty="0" smtClean="0">
                <a:latin typeface="Arial" pitchFamily="34" charset="0"/>
                <a:cs typeface="Arial" pitchFamily="34" charset="0"/>
              </a:rPr>
              <a:t>Noé Lara Enríquez</a:t>
            </a:r>
            <a:endParaRPr lang="es-ES_tradnl" altLang="es-MX" sz="1100" dirty="0">
              <a:latin typeface="Arial" pitchFamily="34" charset="0"/>
              <a:cs typeface="Arial" pitchFamily="34" charset="0"/>
            </a:endParaRPr>
          </a:p>
        </p:txBody>
      </p:sp>
      <p:sp>
        <p:nvSpPr>
          <p:cNvPr id="26" name="Text Box 23"/>
          <p:cNvSpPr txBox="1">
            <a:spLocks noChangeArrowheads="1"/>
          </p:cNvSpPr>
          <p:nvPr/>
        </p:nvSpPr>
        <p:spPr bwMode="auto">
          <a:xfrm>
            <a:off x="456676" y="746919"/>
            <a:ext cx="954108" cy="276999"/>
          </a:xfrm>
          <a:prstGeom prst="rect">
            <a:avLst/>
          </a:prstGeom>
          <a:noFill/>
          <a:ln w="9525">
            <a:noFill/>
            <a:miter lim="800000"/>
            <a:headEnd/>
            <a:tailEnd/>
          </a:ln>
        </p:spPr>
        <p:txBody>
          <a:bodyPr wrap="none">
            <a:spAutoFit/>
          </a:bodyPr>
          <a:lstStyle/>
          <a:p>
            <a:pPr algn="ctr"/>
            <a:r>
              <a:rPr lang="es-ES_tradnl" sz="1200" dirty="0" smtClean="0">
                <a:latin typeface="Arial" charset="0"/>
              </a:rPr>
              <a:t>ELABORÓ</a:t>
            </a:r>
            <a:endParaRPr lang="es-ES_tradnl" sz="1200" dirty="0">
              <a:latin typeface="Arial" charset="0"/>
            </a:endParaRPr>
          </a:p>
        </p:txBody>
      </p:sp>
      <p:sp>
        <p:nvSpPr>
          <p:cNvPr id="27" name="Line 34"/>
          <p:cNvSpPr>
            <a:spLocks noChangeShapeType="1"/>
          </p:cNvSpPr>
          <p:nvPr/>
        </p:nvSpPr>
        <p:spPr bwMode="auto">
          <a:xfrm>
            <a:off x="562956" y="6000102"/>
            <a:ext cx="6134100" cy="0"/>
          </a:xfrm>
          <a:prstGeom prst="line">
            <a:avLst/>
          </a:prstGeom>
          <a:noFill/>
          <a:ln w="9525">
            <a:solidFill>
              <a:schemeClr val="tx1"/>
            </a:solidFill>
            <a:round/>
            <a:headEnd/>
            <a:tailEnd/>
          </a:ln>
        </p:spPr>
        <p:txBody>
          <a:bodyPr wrap="none" anchor="ctr"/>
          <a:lstStyle/>
          <a:p>
            <a:endParaRPr lang="es-MX"/>
          </a:p>
        </p:txBody>
      </p:sp>
      <p:sp>
        <p:nvSpPr>
          <p:cNvPr id="28" name="Line 34"/>
          <p:cNvSpPr>
            <a:spLocks noChangeShapeType="1"/>
          </p:cNvSpPr>
          <p:nvPr/>
        </p:nvSpPr>
        <p:spPr bwMode="auto">
          <a:xfrm>
            <a:off x="552450" y="6315419"/>
            <a:ext cx="6134100" cy="0"/>
          </a:xfrm>
          <a:prstGeom prst="line">
            <a:avLst/>
          </a:prstGeom>
          <a:noFill/>
          <a:ln w="9525">
            <a:solidFill>
              <a:schemeClr val="tx1"/>
            </a:solidFill>
            <a:round/>
            <a:headEnd/>
            <a:tailEnd/>
          </a:ln>
        </p:spPr>
        <p:txBody>
          <a:bodyPr wrap="none" anchor="ctr"/>
          <a:lstStyle/>
          <a:p>
            <a:endParaRPr lang="es-MX"/>
          </a:p>
        </p:txBody>
      </p:sp>
      <p:sp>
        <p:nvSpPr>
          <p:cNvPr id="29" name="Line 30"/>
          <p:cNvSpPr>
            <a:spLocks noChangeShapeType="1"/>
          </p:cNvSpPr>
          <p:nvPr/>
        </p:nvSpPr>
        <p:spPr bwMode="auto">
          <a:xfrm>
            <a:off x="517000" y="2053295"/>
            <a:ext cx="1787567" cy="0"/>
          </a:xfrm>
          <a:prstGeom prst="line">
            <a:avLst/>
          </a:prstGeom>
          <a:noFill/>
          <a:ln w="9525">
            <a:solidFill>
              <a:schemeClr val="tx1"/>
            </a:solidFill>
            <a:round/>
            <a:headEnd/>
            <a:tailEnd/>
          </a:ln>
        </p:spPr>
        <p:txBody>
          <a:bodyPr wrap="none" anchor="ctr"/>
          <a:lstStyle/>
          <a:p>
            <a:endParaRPr lang="es-MX"/>
          </a:p>
        </p:txBody>
      </p:sp>
      <p:sp>
        <p:nvSpPr>
          <p:cNvPr id="30" name="Text Box 16"/>
          <p:cNvSpPr txBox="1">
            <a:spLocks noChangeArrowheads="1"/>
          </p:cNvSpPr>
          <p:nvPr/>
        </p:nvSpPr>
        <p:spPr bwMode="auto">
          <a:xfrm>
            <a:off x="471350" y="2102003"/>
            <a:ext cx="697627" cy="230832"/>
          </a:xfrm>
          <a:prstGeom prst="rect">
            <a:avLst/>
          </a:prstGeom>
          <a:noFill/>
          <a:ln w="9525">
            <a:noFill/>
            <a:miter lim="800000"/>
            <a:headEnd/>
            <a:tailEnd/>
          </a:ln>
        </p:spPr>
        <p:txBody>
          <a:bodyPr wrap="none">
            <a:spAutoFit/>
          </a:bodyPr>
          <a:lstStyle/>
          <a:p>
            <a:r>
              <a:rPr lang="es-ES_tradnl" sz="900" dirty="0" smtClean="0">
                <a:latin typeface="Arial" charset="0"/>
              </a:rPr>
              <a:t>NOMBRE</a:t>
            </a:r>
            <a:endParaRPr lang="es-ES_tradnl" sz="900" dirty="0">
              <a:latin typeface="Arial" charset="0"/>
            </a:endParaRPr>
          </a:p>
        </p:txBody>
      </p:sp>
      <p:sp>
        <p:nvSpPr>
          <p:cNvPr id="31" name="Line 30"/>
          <p:cNvSpPr>
            <a:spLocks noChangeShapeType="1"/>
          </p:cNvSpPr>
          <p:nvPr/>
        </p:nvSpPr>
        <p:spPr bwMode="auto">
          <a:xfrm>
            <a:off x="533488" y="2725957"/>
            <a:ext cx="1787567" cy="0"/>
          </a:xfrm>
          <a:prstGeom prst="line">
            <a:avLst/>
          </a:prstGeom>
          <a:noFill/>
          <a:ln w="9525">
            <a:solidFill>
              <a:schemeClr val="tx1"/>
            </a:solidFill>
            <a:round/>
            <a:headEnd/>
            <a:tailEnd/>
          </a:ln>
        </p:spPr>
        <p:txBody>
          <a:bodyPr wrap="none" anchor="ctr"/>
          <a:lstStyle/>
          <a:p>
            <a:endParaRPr lang="es-MX"/>
          </a:p>
        </p:txBody>
      </p:sp>
      <p:sp>
        <p:nvSpPr>
          <p:cNvPr id="32" name="Text Box 16"/>
          <p:cNvSpPr txBox="1">
            <a:spLocks noChangeArrowheads="1"/>
          </p:cNvSpPr>
          <p:nvPr/>
        </p:nvSpPr>
        <p:spPr bwMode="auto">
          <a:xfrm>
            <a:off x="467405" y="2812065"/>
            <a:ext cx="614271" cy="230832"/>
          </a:xfrm>
          <a:prstGeom prst="rect">
            <a:avLst/>
          </a:prstGeom>
          <a:noFill/>
          <a:ln w="9525">
            <a:noFill/>
            <a:miter lim="800000"/>
            <a:headEnd/>
            <a:tailEnd/>
          </a:ln>
        </p:spPr>
        <p:txBody>
          <a:bodyPr wrap="none">
            <a:spAutoFit/>
          </a:bodyPr>
          <a:lstStyle/>
          <a:p>
            <a:r>
              <a:rPr lang="es-ES_tradnl" sz="900" dirty="0" smtClean="0">
                <a:latin typeface="Arial" charset="0"/>
              </a:rPr>
              <a:t>CARGO</a:t>
            </a:r>
            <a:endParaRPr lang="es-ES_tradnl" sz="900" dirty="0">
              <a:latin typeface="Arial" charset="0"/>
            </a:endParaRPr>
          </a:p>
        </p:txBody>
      </p:sp>
      <p:sp>
        <p:nvSpPr>
          <p:cNvPr id="33" name="Line 25"/>
          <p:cNvSpPr>
            <a:spLocks noChangeShapeType="1"/>
          </p:cNvSpPr>
          <p:nvPr/>
        </p:nvSpPr>
        <p:spPr bwMode="auto">
          <a:xfrm>
            <a:off x="3801269" y="2452742"/>
            <a:ext cx="1962150" cy="0"/>
          </a:xfrm>
          <a:prstGeom prst="line">
            <a:avLst/>
          </a:prstGeom>
          <a:noFill/>
          <a:ln w="9525">
            <a:solidFill>
              <a:schemeClr val="tx1"/>
            </a:solidFill>
            <a:round/>
            <a:headEnd/>
            <a:tailEnd/>
          </a:ln>
        </p:spPr>
        <p:txBody>
          <a:bodyPr wrap="none" anchor="ctr"/>
          <a:lstStyle/>
          <a:p>
            <a:endParaRPr lang="es-MX"/>
          </a:p>
        </p:txBody>
      </p:sp>
      <p:sp>
        <p:nvSpPr>
          <p:cNvPr id="34" name="Text Box 16"/>
          <p:cNvSpPr txBox="1">
            <a:spLocks noChangeArrowheads="1"/>
          </p:cNvSpPr>
          <p:nvPr/>
        </p:nvSpPr>
        <p:spPr bwMode="auto">
          <a:xfrm>
            <a:off x="3796314" y="2525337"/>
            <a:ext cx="550151" cy="230832"/>
          </a:xfrm>
          <a:prstGeom prst="rect">
            <a:avLst/>
          </a:prstGeom>
          <a:noFill/>
          <a:ln w="9525">
            <a:noFill/>
            <a:miter lim="800000"/>
            <a:headEnd/>
            <a:tailEnd/>
          </a:ln>
        </p:spPr>
        <p:txBody>
          <a:bodyPr wrap="none">
            <a:spAutoFit/>
          </a:bodyPr>
          <a:lstStyle/>
          <a:p>
            <a:r>
              <a:rPr lang="es-ES_tradnl" sz="900" dirty="0" smtClean="0">
                <a:latin typeface="Arial" charset="0"/>
              </a:rPr>
              <a:t>FIRMA</a:t>
            </a:r>
            <a:endParaRPr lang="es-ES_tradnl" sz="900" dirty="0">
              <a:latin typeface="Arial" charset="0"/>
            </a:endParaRPr>
          </a:p>
        </p:txBody>
      </p:sp>
    </p:spTree>
    <p:extLst>
      <p:ext uri="{BB962C8B-B14F-4D97-AF65-F5344CB8AC3E}">
        <p14:creationId xmlns:p14="http://schemas.microsoft.com/office/powerpoint/2010/main" val="1175524127"/>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10395</TotalTime>
  <Words>4906</Words>
  <Application>Microsoft Office PowerPoint</Application>
  <PresentationFormat>Presentación en pantalla (4:3)</PresentationFormat>
  <Paragraphs>664</Paragraphs>
  <Slides>31</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31</vt:i4>
      </vt:variant>
    </vt:vector>
  </HeadingPairs>
  <TitlesOfParts>
    <vt:vector size="38" baseType="lpstr">
      <vt:lpstr>SimSun</vt:lpstr>
      <vt:lpstr>Arial</vt:lpstr>
      <vt:lpstr>Arial Unicode MS</vt:lpstr>
      <vt:lpstr>Literata</vt:lpstr>
      <vt:lpstr>Times New Roman</vt:lpstr>
      <vt:lpstr>Wingdings</vt: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Usuario</cp:lastModifiedBy>
  <cp:revision>920</cp:revision>
  <cp:lastPrinted>2022-03-03T16:38:13Z</cp:lastPrinted>
  <dcterms:created xsi:type="dcterms:W3CDTF">2001-05-29T01:41:44Z</dcterms:created>
  <dcterms:modified xsi:type="dcterms:W3CDTF">2023-03-31T15:37:46Z</dcterms:modified>
</cp:coreProperties>
</file>