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9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14/07/2023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Conector recto 66"/>
          <p:cNvCxnSpPr/>
          <p:nvPr/>
        </p:nvCxnSpPr>
        <p:spPr>
          <a:xfrm flipV="1">
            <a:off x="3245705" y="2523753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294858" y="1633296"/>
            <a:ext cx="253561" cy="4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4505986" y="185721"/>
            <a:ext cx="1440000" cy="540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Secretario de Desarrollo Económico (19)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515172" y="1549018"/>
            <a:ext cx="1440000" cy="540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prstClr val="black"/>
                </a:solidFill>
              </a:rPr>
              <a:t>Representante de CDMX (19)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722186" y="814894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Comisión Estatal de Mejora Regulatoria</a:t>
            </a:r>
          </a:p>
          <a:p>
            <a:r>
              <a:rPr lang="es-MX" sz="1100" dirty="0" smtClean="0">
                <a:solidFill>
                  <a:prstClr val="black"/>
                </a:solidFill>
              </a:rPr>
              <a:t>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15172" y="2290720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Director de Planeación Económica y Competitividad </a:t>
            </a:r>
            <a:r>
              <a:rPr lang="es-MX" sz="700" dirty="0" smtClean="0">
                <a:solidFill>
                  <a:prstClr val="black"/>
                </a:solidFill>
              </a:rPr>
              <a:t>(Director 15</a:t>
            </a:r>
            <a:r>
              <a:rPr lang="es-MX" sz="700" dirty="0" smtClean="0">
                <a:solidFill>
                  <a:prstClr val="white"/>
                </a:solidFill>
              </a:rPr>
              <a:t>)</a:t>
            </a:r>
            <a:endParaRPr lang="es-MX" sz="700" dirty="0">
              <a:solidFill>
                <a:prstClr val="white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736353" y="155062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Director Administrativo 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7651" y="3795631"/>
            <a:ext cx="14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Unidad de Transparencia y Coord. De Archivos (subdirector 14)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736353" y="3791249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Director de Desarrollo Artesanal       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030522" y="2988498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Titular del órgano interno de control (Director de área 15</a:t>
            </a:r>
            <a:r>
              <a:rPr lang="es-MX" sz="1100" dirty="0" smtClean="0">
                <a:solidFill>
                  <a:prstClr val="white"/>
                </a:solidFill>
              </a:rPr>
              <a:t>)  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749791" y="2692119"/>
            <a:ext cx="1440000" cy="6788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Director de Asuntos Jurídicos y Derechos Humanos    </a:t>
            </a:r>
          </a:p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 (Director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21003" y="4671590"/>
            <a:ext cx="1440000" cy="540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Director General de Desarrollo Económico e Industrial </a:t>
            </a:r>
            <a:r>
              <a:rPr lang="es-MX" sz="800" dirty="0" smtClean="0">
                <a:solidFill>
                  <a:prstClr val="black"/>
                </a:solidFill>
              </a:rPr>
              <a:t>(Director Gral. 17)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2100" y="4671591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prstClr val="black"/>
                </a:solidFill>
              </a:rPr>
              <a:t>Dir. General de Desarrollo y promoción Minera (Director Gral. 17)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196438" y="560838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prstClr val="black"/>
                </a:solidFill>
              </a:rPr>
              <a:t>Dir. De Fomento PyMES             </a:t>
            </a:r>
            <a:r>
              <a:rPr lang="es-MX" sz="1200" dirty="0" smtClean="0">
                <a:solidFill>
                  <a:prstClr val="black"/>
                </a:solidFill>
              </a:rPr>
              <a:t>(</a:t>
            </a:r>
            <a:r>
              <a:rPr lang="es-MX" sz="1100" dirty="0">
                <a:solidFill>
                  <a:prstClr val="black"/>
                </a:solidFill>
              </a:rPr>
              <a:t>Director de área 15</a:t>
            </a:r>
            <a:r>
              <a:rPr lang="es-MX" sz="1100" dirty="0">
                <a:solidFill>
                  <a:prstClr val="white"/>
                </a:solidFill>
              </a:rPr>
              <a:t>)</a:t>
            </a:r>
          </a:p>
          <a:p>
            <a:pPr algn="ctr"/>
            <a:endParaRPr lang="es-MX" sz="1200" dirty="0">
              <a:solidFill>
                <a:prstClr val="white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724215" y="5621517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prstClr val="black"/>
                </a:solidFill>
              </a:rPr>
              <a:t>Director Técnico de Minería             </a:t>
            </a:r>
            <a:r>
              <a:rPr lang="es-MX" sz="1100" dirty="0">
                <a:solidFill>
                  <a:prstClr val="black"/>
                </a:solidFill>
              </a:rPr>
              <a:t>(</a:t>
            </a:r>
            <a:r>
              <a:rPr lang="es-MX" sz="1050" dirty="0">
                <a:solidFill>
                  <a:prstClr val="black"/>
                </a:solidFill>
              </a:rPr>
              <a:t>Director de área 15)</a:t>
            </a:r>
          </a:p>
          <a:p>
            <a:pPr algn="ctr"/>
            <a:endParaRPr lang="es-MX" sz="1200" dirty="0">
              <a:solidFill>
                <a:prstClr val="white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1728251" y="5608383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prstClr val="black"/>
                </a:solidFill>
              </a:rPr>
              <a:t>Dir. De desarrollo Comercial y Servicios </a:t>
            </a:r>
            <a:r>
              <a:rPr lang="es-MX" sz="1100" dirty="0">
                <a:solidFill>
                  <a:prstClr val="black"/>
                </a:solidFill>
              </a:rPr>
              <a:t>(</a:t>
            </a:r>
            <a:r>
              <a:rPr lang="es-MX" sz="1050" dirty="0">
                <a:solidFill>
                  <a:prstClr val="black"/>
                </a:solidFill>
              </a:rPr>
              <a:t>Director de área 15)</a:t>
            </a:r>
          </a:p>
          <a:p>
            <a:pPr algn="ctr"/>
            <a:endParaRPr lang="es-MX" sz="1050" dirty="0">
              <a:solidFill>
                <a:prstClr val="white"/>
              </a:solidFill>
            </a:endParaRPr>
          </a:p>
        </p:txBody>
      </p:sp>
      <p:cxnSp>
        <p:nvCxnSpPr>
          <p:cNvPr id="22" name="Conector recto 21"/>
          <p:cNvCxnSpPr/>
          <p:nvPr/>
        </p:nvCxnSpPr>
        <p:spPr>
          <a:xfrm>
            <a:off x="5349879" y="738525"/>
            <a:ext cx="37632" cy="3907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4502163" y="3265201"/>
            <a:ext cx="862663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3518302" y="834692"/>
            <a:ext cx="1440000" cy="5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prstClr val="black"/>
                </a:solidFill>
              </a:rPr>
              <a:t>Secretario Particular (</a:t>
            </a:r>
            <a:r>
              <a:rPr lang="es-MX" sz="1100" dirty="0" smtClean="0">
                <a:solidFill>
                  <a:prstClr val="black"/>
                </a:solidFill>
              </a:rPr>
              <a:t>Director de área 15)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7834541" y="1279018"/>
            <a:ext cx="14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Sub. De Informática (Subdirector 14)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7834541" y="1941847"/>
            <a:ext cx="14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Sub. Administrativo (Subdirector 14)</a:t>
            </a: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55" name="Conector angular 54"/>
          <p:cNvCxnSpPr>
            <a:stCxn id="51" idx="1"/>
            <a:endCxn id="53" idx="1"/>
          </p:cNvCxnSpPr>
          <p:nvPr/>
        </p:nvCxnSpPr>
        <p:spPr>
          <a:xfrm rot="10800000" flipV="1">
            <a:off x="7834541" y="1549017"/>
            <a:ext cx="12700" cy="66282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7210586" y="1844069"/>
            <a:ext cx="374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ángulo 59"/>
          <p:cNvSpPr/>
          <p:nvPr/>
        </p:nvSpPr>
        <p:spPr>
          <a:xfrm>
            <a:off x="1879530" y="2270151"/>
            <a:ext cx="1500214" cy="4730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Sub. De planeación (Subdirector 14)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1879060" y="1326568"/>
            <a:ext cx="1452411" cy="393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</a:t>
            </a:r>
            <a:r>
              <a:rPr lang="es-MX" sz="900" dirty="0" smtClean="0">
                <a:solidFill>
                  <a:prstClr val="black"/>
                </a:solidFill>
              </a:rPr>
              <a:t>. </a:t>
            </a:r>
            <a:r>
              <a:rPr lang="es-MX" sz="1000" dirty="0" smtClean="0">
                <a:solidFill>
                  <a:prstClr val="black"/>
                </a:solidFill>
              </a:rPr>
              <a:t>representación (Subdirector 14)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7834541" y="2560720"/>
            <a:ext cx="1440000" cy="54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Abogado Especializado (13-23)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9574271" y="195067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7834541" y="3157343"/>
            <a:ext cx="1440000" cy="54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Abogado Especializado (13-23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7822164" y="588319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7834541" y="-12969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3" name="Conector angular 2"/>
          <p:cNvCxnSpPr>
            <a:stCxn id="36" idx="1"/>
            <a:endCxn id="35" idx="1"/>
          </p:cNvCxnSpPr>
          <p:nvPr/>
        </p:nvCxnSpPr>
        <p:spPr>
          <a:xfrm rot="10800000" flipV="1">
            <a:off x="7822165" y="257031"/>
            <a:ext cx="12377" cy="601288"/>
          </a:xfrm>
          <a:prstGeom prst="bentConnector3">
            <a:avLst>
              <a:gd name="adj1" fmla="val 19469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/>
          <p:cNvCxnSpPr>
            <a:stCxn id="9" idx="3"/>
          </p:cNvCxnSpPr>
          <p:nvPr/>
        </p:nvCxnSpPr>
        <p:spPr>
          <a:xfrm flipV="1">
            <a:off x="7162186" y="527031"/>
            <a:ext cx="423318" cy="557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/>
          <p:cNvSpPr/>
          <p:nvPr/>
        </p:nvSpPr>
        <p:spPr>
          <a:xfrm>
            <a:off x="6603206" y="4387872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954838" y="466835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3196438" y="6272554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6606971" y="4802951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54" name="Rectángulo 53"/>
          <p:cNvSpPr/>
          <p:nvPr/>
        </p:nvSpPr>
        <p:spPr>
          <a:xfrm>
            <a:off x="6603206" y="5241760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6606971" y="5653337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8306746" y="4683538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Departamento(13-07)</a:t>
            </a: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8302981" y="5221522"/>
            <a:ext cx="1440000" cy="540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Jefe de Departamento(13-07</a:t>
            </a:r>
            <a:r>
              <a:rPr lang="es-MX" sz="1100" dirty="0" smtClean="0">
                <a:solidFill>
                  <a:prstClr val="white"/>
                </a:solidFill>
              </a:rPr>
              <a:t>)</a:t>
            </a:r>
            <a:endParaRPr lang="es-MX" sz="1100" dirty="0">
              <a:solidFill>
                <a:prstClr val="white"/>
              </a:solidFill>
            </a:endParaRPr>
          </a:p>
        </p:txBody>
      </p:sp>
      <p:cxnSp>
        <p:nvCxnSpPr>
          <p:cNvPr id="23" name="Conector angular 22"/>
          <p:cNvCxnSpPr>
            <a:stCxn id="41" idx="1"/>
            <a:endCxn id="56" idx="1"/>
          </p:cNvCxnSpPr>
          <p:nvPr/>
        </p:nvCxnSpPr>
        <p:spPr>
          <a:xfrm rot="10800000" flipH="1" flipV="1">
            <a:off x="6603205" y="4657871"/>
            <a:ext cx="3765" cy="1265465"/>
          </a:xfrm>
          <a:prstGeom prst="bentConnector3">
            <a:avLst>
              <a:gd name="adj1" fmla="val -60717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3214068" y="1994197"/>
            <a:ext cx="331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V="1">
            <a:off x="8043206" y="5410256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 flipV="1">
            <a:off x="8017150" y="4982255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/>
          <p:cNvCxnSpPr/>
          <p:nvPr/>
        </p:nvCxnSpPr>
        <p:spPr>
          <a:xfrm flipV="1">
            <a:off x="2388358" y="4941591"/>
            <a:ext cx="309163" cy="12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 flipV="1">
            <a:off x="6392082" y="5429573"/>
            <a:ext cx="287714" cy="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>
            <a:off x="6117152" y="4982255"/>
            <a:ext cx="464322" cy="3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4985704" y="1844069"/>
            <a:ext cx="751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angular 84"/>
          <p:cNvCxnSpPr>
            <a:stCxn id="20" idx="0"/>
            <a:endCxn id="18" idx="0"/>
          </p:cNvCxnSpPr>
          <p:nvPr/>
        </p:nvCxnSpPr>
        <p:spPr>
          <a:xfrm rot="5400000" flipH="1" flipV="1">
            <a:off x="3182344" y="4874290"/>
            <a:ext cx="12700" cy="1468187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3214068" y="5236642"/>
            <a:ext cx="0" cy="131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5419163" y="5186953"/>
            <a:ext cx="0" cy="415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>
            <a:endCxn id="15" idx="1"/>
          </p:cNvCxnSpPr>
          <p:nvPr/>
        </p:nvCxnSpPr>
        <p:spPr>
          <a:xfrm flipV="1">
            <a:off x="5390866" y="3031559"/>
            <a:ext cx="358925" cy="255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919755" y="6161517"/>
            <a:ext cx="0" cy="131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277198" y="2211846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4986678" y="4092838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7823633" y="2764119"/>
            <a:ext cx="12700" cy="66282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7199678" y="3059171"/>
            <a:ext cx="374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5387511" y="4092838"/>
            <a:ext cx="388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4985704" y="1128319"/>
            <a:ext cx="751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9498824" y="204956"/>
            <a:ext cx="24248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 Representación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6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11 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400" dirty="0" smtClean="0">
                <a:solidFill>
                  <a:prstClr val="black"/>
                </a:solidFill>
              </a:rPr>
              <a:t>2 abogado especializado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979" y="85162"/>
            <a:ext cx="3761558" cy="713294"/>
          </a:xfrm>
          <a:prstGeom prst="rect">
            <a:avLst/>
          </a:prstGeom>
        </p:spPr>
      </p:pic>
      <p:sp>
        <p:nvSpPr>
          <p:cNvPr id="73" name="CuadroTexto 72"/>
          <p:cNvSpPr txBox="1"/>
          <p:nvPr/>
        </p:nvSpPr>
        <p:spPr>
          <a:xfrm>
            <a:off x="5506195" y="6426368"/>
            <a:ext cx="445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prstClr val="black"/>
                </a:solidFill>
              </a:rPr>
              <a:t>Organigrama al 28 de  junio de 2023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0" name="Rectángulo 60"/>
          <p:cNvSpPr/>
          <p:nvPr/>
        </p:nvSpPr>
        <p:spPr>
          <a:xfrm>
            <a:off x="1883390" y="1792871"/>
            <a:ext cx="1454684" cy="377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prstClr val="black"/>
                </a:solidFill>
              </a:rPr>
              <a:t>Sub</a:t>
            </a:r>
            <a:r>
              <a:rPr lang="es-MX" sz="900" dirty="0" smtClean="0">
                <a:solidFill>
                  <a:prstClr val="black"/>
                </a:solidFill>
              </a:rPr>
              <a:t>. </a:t>
            </a:r>
            <a:r>
              <a:rPr lang="es-MX" sz="1000" dirty="0" smtClean="0">
                <a:solidFill>
                  <a:prstClr val="black"/>
                </a:solidFill>
              </a:rPr>
              <a:t>representación (Subdirector 14)</a:t>
            </a:r>
            <a:endParaRPr lang="es-MX" sz="900" dirty="0">
              <a:solidFill>
                <a:prstClr val="black"/>
              </a:solidFill>
            </a:endParaRPr>
          </a:p>
        </p:txBody>
      </p:sp>
      <p:sp>
        <p:nvSpPr>
          <p:cNvPr id="107" name="106 CuadroTexto"/>
          <p:cNvSpPr txBox="1"/>
          <p:nvPr/>
        </p:nvSpPr>
        <p:spPr>
          <a:xfrm>
            <a:off x="9758141" y="2906952"/>
            <a:ext cx="1992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prstClr val="black"/>
                </a:solidFill>
              </a:rPr>
              <a:t>Los marcados en amarillo</a:t>
            </a:r>
          </a:p>
          <a:p>
            <a:r>
              <a:rPr lang="es-MX" sz="1400" dirty="0" smtClean="0">
                <a:solidFill>
                  <a:prstClr val="black"/>
                </a:solidFill>
              </a:rPr>
              <a:t>Son las plazas que se </a:t>
            </a:r>
          </a:p>
          <a:p>
            <a:r>
              <a:rPr lang="es-MX" sz="1400" dirty="0" smtClean="0">
                <a:solidFill>
                  <a:prstClr val="black"/>
                </a:solidFill>
              </a:rPr>
              <a:t>encuentran vacantes</a:t>
            </a:r>
            <a:endParaRPr lang="es-MX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289</Words>
  <Application>Microsoft Office PowerPoint</Application>
  <PresentationFormat>Personalizado</PresentationFormat>
  <Paragraphs>46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lgavino</cp:lastModifiedBy>
  <cp:revision>34</cp:revision>
  <cp:lastPrinted>2023-07-13T15:36:30Z</cp:lastPrinted>
  <dcterms:created xsi:type="dcterms:W3CDTF">1601-01-04T16:26:07Z</dcterms:created>
  <dcterms:modified xsi:type="dcterms:W3CDTF">2023-07-14T14:25:46Z</dcterms:modified>
</cp:coreProperties>
</file>