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674" r:id="rId3"/>
    <p:sldMasterId id="2147483686" r:id="rId4"/>
    <p:sldMasterId id="2147483700" r:id="rId5"/>
  </p:sldMasterIdLst>
  <p:notesMasterIdLst>
    <p:notesMasterId r:id="rId36"/>
  </p:notesMasterIdLst>
  <p:handoutMasterIdLst>
    <p:handoutMasterId r:id="rId37"/>
  </p:handoutMasterIdLst>
  <p:sldIdLst>
    <p:sldId id="481" r:id="rId6"/>
    <p:sldId id="689" r:id="rId7"/>
    <p:sldId id="690" r:id="rId8"/>
    <p:sldId id="484" r:id="rId9"/>
    <p:sldId id="721" r:id="rId10"/>
    <p:sldId id="722" r:id="rId11"/>
    <p:sldId id="723" r:id="rId12"/>
    <p:sldId id="724" r:id="rId13"/>
    <p:sldId id="726" r:id="rId14"/>
    <p:sldId id="727" r:id="rId15"/>
    <p:sldId id="728" r:id="rId16"/>
    <p:sldId id="694" r:id="rId17"/>
    <p:sldId id="695" r:id="rId18"/>
    <p:sldId id="696" r:id="rId19"/>
    <p:sldId id="688" r:id="rId20"/>
    <p:sldId id="751" r:id="rId21"/>
    <p:sldId id="741" r:id="rId22"/>
    <p:sldId id="743" r:id="rId23"/>
    <p:sldId id="742" r:id="rId24"/>
    <p:sldId id="702" r:id="rId25"/>
    <p:sldId id="703" r:id="rId26"/>
    <p:sldId id="745" r:id="rId27"/>
    <p:sldId id="746" r:id="rId28"/>
    <p:sldId id="748" r:id="rId29"/>
    <p:sldId id="747" r:id="rId30"/>
    <p:sldId id="750" r:id="rId31"/>
    <p:sldId id="744" r:id="rId32"/>
    <p:sldId id="749" r:id="rId33"/>
    <p:sldId id="718" r:id="rId34"/>
    <p:sldId id="720" r:id="rId35"/>
  </p:sldIdLst>
  <p:sldSz cx="6858000" cy="9144000" type="screen4x3"/>
  <p:notesSz cx="7010400" cy="9296400"/>
  <p:defaultTextStyle>
    <a:defPPr>
      <a:defRPr lang="es-E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4436">
          <p15:clr>
            <a:srgbClr val="A4A3A4"/>
          </p15:clr>
        </p15:guide>
        <p15:guide id="2" orient="horz" pos="3269">
          <p15:clr>
            <a:srgbClr val="A4A3A4"/>
          </p15:clr>
        </p15:guide>
        <p15:guide id="3" pos="215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ridico-DIAS" initials="J"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00"/>
    <a:srgbClr val="6F57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62" autoAdjust="0"/>
    <p:restoredTop sz="94624" autoAdjust="0"/>
  </p:normalViewPr>
  <p:slideViewPr>
    <p:cSldViewPr snapToGrid="0">
      <p:cViewPr varScale="1">
        <p:scale>
          <a:sx n="87" d="100"/>
          <a:sy n="87" d="100"/>
        </p:scale>
        <p:origin x="3600" y="96"/>
      </p:cViewPr>
      <p:guideLst>
        <p:guide orient="horz" pos="4436"/>
        <p:guide orient="horz" pos="3269"/>
        <p:guide pos="2159"/>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_rels/viewProps.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6850" name="Rectangle 2"/>
          <p:cNvSpPr>
            <a:spLocks noGrp="1" noChangeArrowheads="1"/>
          </p:cNvSpPr>
          <p:nvPr>
            <p:ph type="hdr" sz="quarter"/>
          </p:nvPr>
        </p:nvSpPr>
        <p:spPr bwMode="auto">
          <a:xfrm>
            <a:off x="1" y="0"/>
            <a:ext cx="3037146" cy="464503"/>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eaLnBrk="1" hangingPunct="1">
              <a:defRPr sz="1200"/>
            </a:lvl1pPr>
          </a:lstStyle>
          <a:p>
            <a:pPr>
              <a:defRPr/>
            </a:pPr>
            <a:endParaRPr lang="es-ES"/>
          </a:p>
        </p:txBody>
      </p:sp>
      <p:sp>
        <p:nvSpPr>
          <p:cNvPr id="206851" name="Rectangle 3"/>
          <p:cNvSpPr>
            <a:spLocks noGrp="1" noChangeArrowheads="1"/>
          </p:cNvSpPr>
          <p:nvPr>
            <p:ph type="dt" sz="quarter" idx="1"/>
          </p:nvPr>
        </p:nvSpPr>
        <p:spPr bwMode="auto">
          <a:xfrm>
            <a:off x="3973254" y="0"/>
            <a:ext cx="3037146" cy="464503"/>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algn="r" eaLnBrk="1" hangingPunct="1">
              <a:defRPr sz="1200"/>
            </a:lvl1pPr>
          </a:lstStyle>
          <a:p>
            <a:pPr>
              <a:defRPr/>
            </a:pPr>
            <a:endParaRPr lang="es-ES"/>
          </a:p>
        </p:txBody>
      </p:sp>
      <p:sp>
        <p:nvSpPr>
          <p:cNvPr id="206852" name="Rectangle 4"/>
          <p:cNvSpPr>
            <a:spLocks noGrp="1" noChangeArrowheads="1"/>
          </p:cNvSpPr>
          <p:nvPr>
            <p:ph type="ftr" sz="quarter" idx="2"/>
          </p:nvPr>
        </p:nvSpPr>
        <p:spPr bwMode="auto">
          <a:xfrm>
            <a:off x="1" y="8831898"/>
            <a:ext cx="3037146" cy="464502"/>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eaLnBrk="1" hangingPunct="1">
              <a:defRPr sz="1200"/>
            </a:lvl1pPr>
          </a:lstStyle>
          <a:p>
            <a:pPr>
              <a:defRPr/>
            </a:pPr>
            <a:endParaRPr lang="es-ES"/>
          </a:p>
        </p:txBody>
      </p:sp>
      <p:sp>
        <p:nvSpPr>
          <p:cNvPr id="206853" name="Rectangle 5"/>
          <p:cNvSpPr>
            <a:spLocks noGrp="1" noChangeArrowheads="1"/>
          </p:cNvSpPr>
          <p:nvPr>
            <p:ph type="sldNum" sz="quarter" idx="3"/>
          </p:nvPr>
        </p:nvSpPr>
        <p:spPr bwMode="auto">
          <a:xfrm>
            <a:off x="3973254" y="8831898"/>
            <a:ext cx="3037146" cy="464502"/>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algn="r" eaLnBrk="1" hangingPunct="1">
              <a:defRPr sz="1200"/>
            </a:lvl1pPr>
          </a:lstStyle>
          <a:p>
            <a:pPr>
              <a:defRPr/>
            </a:pPr>
            <a:fld id="{7513528E-C2BC-4D53-8BCA-5FD2B7127BC6}" type="slidenum">
              <a:rPr lang="es-ES" altLang="es-MX"/>
              <a:pPr>
                <a:defRPr/>
              </a:pPr>
              <a:t>‹Nº›</a:t>
            </a:fld>
            <a:endParaRPr lang="es-ES" altLang="es-MX"/>
          </a:p>
        </p:txBody>
      </p:sp>
    </p:spTree>
    <p:extLst>
      <p:ext uri="{BB962C8B-B14F-4D97-AF65-F5344CB8AC3E}">
        <p14:creationId xmlns:p14="http://schemas.microsoft.com/office/powerpoint/2010/main" val="28499816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8786" name="Rectangle 2"/>
          <p:cNvSpPr>
            <a:spLocks noGrp="1" noChangeArrowheads="1"/>
          </p:cNvSpPr>
          <p:nvPr>
            <p:ph type="hdr" sz="quarter"/>
          </p:nvPr>
        </p:nvSpPr>
        <p:spPr bwMode="auto">
          <a:xfrm>
            <a:off x="1" y="0"/>
            <a:ext cx="3037146" cy="464503"/>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eaLnBrk="1" hangingPunct="1">
              <a:defRPr sz="1200"/>
            </a:lvl1pPr>
          </a:lstStyle>
          <a:p>
            <a:pPr>
              <a:defRPr/>
            </a:pPr>
            <a:endParaRPr lang="es-ES"/>
          </a:p>
        </p:txBody>
      </p:sp>
      <p:sp>
        <p:nvSpPr>
          <p:cNvPr id="118787" name="Rectangle 3"/>
          <p:cNvSpPr>
            <a:spLocks noGrp="1" noChangeArrowheads="1"/>
          </p:cNvSpPr>
          <p:nvPr>
            <p:ph type="dt" idx="1"/>
          </p:nvPr>
        </p:nvSpPr>
        <p:spPr bwMode="auto">
          <a:xfrm>
            <a:off x="3973254" y="0"/>
            <a:ext cx="3037146" cy="464503"/>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algn="r" eaLnBrk="1" hangingPunct="1">
              <a:defRPr sz="1200"/>
            </a:lvl1pPr>
          </a:lstStyle>
          <a:p>
            <a:pPr>
              <a:defRPr/>
            </a:pPr>
            <a:endParaRPr lang="es-ES"/>
          </a:p>
        </p:txBody>
      </p:sp>
      <p:sp>
        <p:nvSpPr>
          <p:cNvPr id="19460" name="Rectangle 4"/>
          <p:cNvSpPr>
            <a:spLocks noGrp="1" noRot="1" noChangeAspect="1" noChangeArrowheads="1" noTextEdit="1"/>
          </p:cNvSpPr>
          <p:nvPr>
            <p:ph type="sldImg" idx="2"/>
          </p:nvPr>
        </p:nvSpPr>
        <p:spPr bwMode="auto">
          <a:xfrm>
            <a:off x="2197100" y="696913"/>
            <a:ext cx="2616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9" name="Rectangle 5"/>
          <p:cNvSpPr>
            <a:spLocks noGrp="1" noChangeArrowheads="1"/>
          </p:cNvSpPr>
          <p:nvPr>
            <p:ph type="body" sz="quarter" idx="3"/>
          </p:nvPr>
        </p:nvSpPr>
        <p:spPr bwMode="auto">
          <a:xfrm>
            <a:off x="934507" y="4415156"/>
            <a:ext cx="5141387" cy="4183697"/>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118790" name="Rectangle 6"/>
          <p:cNvSpPr>
            <a:spLocks noGrp="1" noChangeArrowheads="1"/>
          </p:cNvSpPr>
          <p:nvPr>
            <p:ph type="ftr" sz="quarter" idx="4"/>
          </p:nvPr>
        </p:nvSpPr>
        <p:spPr bwMode="auto">
          <a:xfrm>
            <a:off x="1" y="8831898"/>
            <a:ext cx="3037146" cy="464502"/>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eaLnBrk="1" hangingPunct="1">
              <a:defRPr sz="1200"/>
            </a:lvl1pPr>
          </a:lstStyle>
          <a:p>
            <a:pPr>
              <a:defRPr/>
            </a:pPr>
            <a:endParaRPr lang="es-ES"/>
          </a:p>
        </p:txBody>
      </p:sp>
      <p:sp>
        <p:nvSpPr>
          <p:cNvPr id="118791" name="Rectangle 7"/>
          <p:cNvSpPr>
            <a:spLocks noGrp="1" noChangeArrowheads="1"/>
          </p:cNvSpPr>
          <p:nvPr>
            <p:ph type="sldNum" sz="quarter" idx="5"/>
          </p:nvPr>
        </p:nvSpPr>
        <p:spPr bwMode="auto">
          <a:xfrm>
            <a:off x="3973254" y="8831898"/>
            <a:ext cx="3037146" cy="464502"/>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algn="r" eaLnBrk="1" hangingPunct="1">
              <a:defRPr sz="1200"/>
            </a:lvl1pPr>
          </a:lstStyle>
          <a:p>
            <a:pPr>
              <a:defRPr/>
            </a:pPr>
            <a:fld id="{80D7A29C-6F47-4B45-B3E6-474C0B866059}" type="slidenum">
              <a:rPr lang="es-ES" altLang="es-MX"/>
              <a:pPr>
                <a:defRPr/>
              </a:pPr>
              <a:t>‹Nº›</a:t>
            </a:fld>
            <a:endParaRPr lang="es-ES" altLang="es-MX"/>
          </a:p>
        </p:txBody>
      </p:sp>
    </p:spTree>
    <p:extLst>
      <p:ext uri="{BB962C8B-B14F-4D97-AF65-F5344CB8AC3E}">
        <p14:creationId xmlns:p14="http://schemas.microsoft.com/office/powerpoint/2010/main" val="32941862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fld id="{E81A7895-CCF6-4149-A7F3-66EE62A9E38E}" type="slidenum">
              <a:rPr lang="es-ES_tradnl" altLang="es-MX" b="0" smtClean="0">
                <a:latin typeface="Times New Roman" panose="02020603050405020304" pitchFamily="18" charset="0"/>
              </a:rPr>
              <a:pPr/>
              <a:t>18</a:t>
            </a:fld>
            <a:endParaRPr lang="es-ES_tradnl" altLang="es-MX" b="0" smtClean="0">
              <a:latin typeface="Times New Roman" panose="02020603050405020304" pitchFamily="18" charset="0"/>
            </a:endParaRPr>
          </a:p>
        </p:txBody>
      </p:sp>
      <p:sp>
        <p:nvSpPr>
          <p:cNvPr id="400387" name="Rectangle 2"/>
          <p:cNvSpPr>
            <a:spLocks noGrp="1" noRot="1" noChangeAspect="1" noChangeArrowheads="1" noTextEdit="1"/>
          </p:cNvSpPr>
          <p:nvPr>
            <p:ph type="sldImg"/>
          </p:nvPr>
        </p:nvSpPr>
        <p:spPr>
          <a:xfrm>
            <a:off x="2152650" y="695325"/>
            <a:ext cx="2609850" cy="3481388"/>
          </a:xfrm>
          <a:ln/>
        </p:spPr>
      </p:sp>
      <p:sp>
        <p:nvSpPr>
          <p:cNvPr id="400388" name="Rectangle 3"/>
          <p:cNvSpPr>
            <a:spLocks noGrp="1" noChangeArrowheads="1"/>
          </p:cNvSpPr>
          <p:nvPr>
            <p:ph type="body" idx="1"/>
          </p:nvPr>
        </p:nvSpPr>
        <p:spPr>
          <a:xfrm>
            <a:off x="921705" y="4408815"/>
            <a:ext cx="5069378" cy="417894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smtClean="0"/>
          </a:p>
        </p:txBody>
      </p:sp>
    </p:spTree>
    <p:extLst>
      <p:ext uri="{BB962C8B-B14F-4D97-AF65-F5344CB8AC3E}">
        <p14:creationId xmlns:p14="http://schemas.microsoft.com/office/powerpoint/2010/main" val="3235876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fld id="{E81A7895-CCF6-4149-A7F3-66EE62A9E38E}" type="slidenum">
              <a:rPr lang="es-ES_tradnl" altLang="es-MX" b="0" smtClean="0">
                <a:latin typeface="Times New Roman" panose="02020603050405020304" pitchFamily="18" charset="0"/>
              </a:rPr>
              <a:pPr/>
              <a:t>19</a:t>
            </a:fld>
            <a:endParaRPr lang="es-ES_tradnl" altLang="es-MX" b="0" smtClean="0">
              <a:latin typeface="Times New Roman" panose="02020603050405020304" pitchFamily="18" charset="0"/>
            </a:endParaRPr>
          </a:p>
        </p:txBody>
      </p:sp>
      <p:sp>
        <p:nvSpPr>
          <p:cNvPr id="400387" name="Rectangle 2"/>
          <p:cNvSpPr>
            <a:spLocks noGrp="1" noRot="1" noChangeAspect="1" noChangeArrowheads="1" noTextEdit="1"/>
          </p:cNvSpPr>
          <p:nvPr>
            <p:ph type="sldImg"/>
          </p:nvPr>
        </p:nvSpPr>
        <p:spPr>
          <a:xfrm>
            <a:off x="2152650" y="695325"/>
            <a:ext cx="2609850" cy="3481388"/>
          </a:xfrm>
          <a:ln/>
        </p:spPr>
      </p:sp>
      <p:sp>
        <p:nvSpPr>
          <p:cNvPr id="400388" name="Rectangle 3"/>
          <p:cNvSpPr>
            <a:spLocks noGrp="1" noChangeArrowheads="1"/>
          </p:cNvSpPr>
          <p:nvPr>
            <p:ph type="body" idx="1"/>
          </p:nvPr>
        </p:nvSpPr>
        <p:spPr>
          <a:xfrm>
            <a:off x="921705" y="4408815"/>
            <a:ext cx="5069378" cy="417894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smtClean="0"/>
          </a:p>
        </p:txBody>
      </p:sp>
    </p:spTree>
    <p:extLst>
      <p:ext uri="{BB962C8B-B14F-4D97-AF65-F5344CB8AC3E}">
        <p14:creationId xmlns:p14="http://schemas.microsoft.com/office/powerpoint/2010/main" val="2550412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97C1FA9-DD33-4BB7-B728-E96CA143EA3A}" type="slidenum">
              <a:rPr lang="es-ES_tradnl" altLang="es-MX" smtClean="0">
                <a:solidFill>
                  <a:srgbClr val="000000"/>
                </a:solidFill>
              </a:rPr>
              <a:pPr>
                <a:spcBef>
                  <a:spcPct val="0"/>
                </a:spcBef>
              </a:pPr>
              <a:t>29</a:t>
            </a:fld>
            <a:endParaRPr lang="es-ES_tradnl" altLang="es-MX" smtClean="0">
              <a:solidFill>
                <a:srgbClr val="000000"/>
              </a:solidFill>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smtClean="0"/>
          </a:p>
        </p:txBody>
      </p:sp>
    </p:spTree>
    <p:extLst>
      <p:ext uri="{BB962C8B-B14F-4D97-AF65-F5344CB8AC3E}">
        <p14:creationId xmlns:p14="http://schemas.microsoft.com/office/powerpoint/2010/main" val="731959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DB856BCA-3A58-443A-966D-287D8D595EF9}" type="slidenum">
              <a:rPr lang="es-ES" altLang="es-MX"/>
              <a:pPr>
                <a:defRPr/>
              </a:pPr>
              <a:t>‹Nº›</a:t>
            </a:fld>
            <a:endParaRPr lang="es-ES" altLang="es-MX"/>
          </a:p>
        </p:txBody>
      </p:sp>
    </p:spTree>
    <p:extLst>
      <p:ext uri="{BB962C8B-B14F-4D97-AF65-F5344CB8AC3E}">
        <p14:creationId xmlns:p14="http://schemas.microsoft.com/office/powerpoint/2010/main" val="2063311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300A10E1-2EF2-4B7C-A903-EF3F17878179}" type="slidenum">
              <a:rPr lang="es-ES" altLang="es-MX"/>
              <a:pPr>
                <a:defRPr/>
              </a:pPr>
              <a:t>‹Nº›</a:t>
            </a:fld>
            <a:endParaRPr lang="es-ES" altLang="es-MX"/>
          </a:p>
        </p:txBody>
      </p:sp>
    </p:spTree>
    <p:extLst>
      <p:ext uri="{BB962C8B-B14F-4D97-AF65-F5344CB8AC3E}">
        <p14:creationId xmlns:p14="http://schemas.microsoft.com/office/powerpoint/2010/main" val="3192596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0A841594-0CC7-40E7-8505-80353611D0CE}" type="slidenum">
              <a:rPr lang="es-ES" altLang="es-MX"/>
              <a:pPr>
                <a:defRPr/>
              </a:pPr>
              <a:t>‹Nº›</a:t>
            </a:fld>
            <a:endParaRPr lang="es-ES" altLang="es-MX"/>
          </a:p>
        </p:txBody>
      </p:sp>
    </p:spTree>
    <p:extLst>
      <p:ext uri="{BB962C8B-B14F-4D97-AF65-F5344CB8AC3E}">
        <p14:creationId xmlns:p14="http://schemas.microsoft.com/office/powerpoint/2010/main" val="4272991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1B75C7BB-7AFD-4565-98C3-A9CCABAFBE0F}" type="slidenum">
              <a:rPr lang="es-ES" altLang="es-MX"/>
              <a:pPr>
                <a:defRPr/>
              </a:pPr>
              <a:t>‹Nº›</a:t>
            </a:fld>
            <a:endParaRPr lang="es-ES" altLang="es-MX"/>
          </a:p>
        </p:txBody>
      </p:sp>
    </p:spTree>
    <p:extLst>
      <p:ext uri="{BB962C8B-B14F-4D97-AF65-F5344CB8AC3E}">
        <p14:creationId xmlns:p14="http://schemas.microsoft.com/office/powerpoint/2010/main" val="1213718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
          </a:p>
        </p:txBody>
      </p:sp>
      <p:sp>
        <p:nvSpPr>
          <p:cNvPr id="8" name="Rectangle 5"/>
          <p:cNvSpPr>
            <a:spLocks noGrp="1" noChangeArrowheads="1"/>
          </p:cNvSpPr>
          <p:nvPr>
            <p:ph type="ftr" sz="quarter" idx="11"/>
          </p:nvPr>
        </p:nvSpPr>
        <p:spPr>
          <a:ln/>
        </p:spPr>
        <p:txBody>
          <a:bodyPr/>
          <a:lstStyle>
            <a:lvl1pPr>
              <a:defRPr/>
            </a:lvl1pPr>
          </a:lstStyle>
          <a:p>
            <a:pPr>
              <a:defRPr/>
            </a:pPr>
            <a:endParaRPr lang="es-ES"/>
          </a:p>
        </p:txBody>
      </p:sp>
      <p:sp>
        <p:nvSpPr>
          <p:cNvPr id="9" name="Rectangle 6"/>
          <p:cNvSpPr>
            <a:spLocks noGrp="1" noChangeArrowheads="1"/>
          </p:cNvSpPr>
          <p:nvPr>
            <p:ph type="sldNum" sz="quarter" idx="12"/>
          </p:nvPr>
        </p:nvSpPr>
        <p:spPr>
          <a:ln/>
        </p:spPr>
        <p:txBody>
          <a:bodyPr/>
          <a:lstStyle>
            <a:lvl1pPr>
              <a:defRPr/>
            </a:lvl1pPr>
          </a:lstStyle>
          <a:p>
            <a:pPr>
              <a:defRPr/>
            </a:pPr>
            <a:fld id="{1F4A0511-86FF-4B2C-9D24-D4CEC17015FA}" type="slidenum">
              <a:rPr lang="es-ES" altLang="es-MX"/>
              <a:pPr>
                <a:defRPr/>
              </a:pPr>
              <a:t>‹Nº›</a:t>
            </a:fld>
            <a:endParaRPr lang="es-ES" altLang="es-MX"/>
          </a:p>
        </p:txBody>
      </p:sp>
    </p:spTree>
    <p:extLst>
      <p:ext uri="{BB962C8B-B14F-4D97-AF65-F5344CB8AC3E}">
        <p14:creationId xmlns:p14="http://schemas.microsoft.com/office/powerpoint/2010/main" val="3995125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BB45B513-9728-4720-A7AF-267425D47E1B}" type="slidenum">
              <a:rPr lang="es-ES" altLang="es-MX"/>
              <a:pPr>
                <a:defRPr/>
              </a:pPr>
              <a:t>‹Nº›</a:t>
            </a:fld>
            <a:endParaRPr lang="es-ES" altLang="es-MX"/>
          </a:p>
        </p:txBody>
      </p:sp>
    </p:spTree>
    <p:extLst>
      <p:ext uri="{BB962C8B-B14F-4D97-AF65-F5344CB8AC3E}">
        <p14:creationId xmlns:p14="http://schemas.microsoft.com/office/powerpoint/2010/main" val="3368202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p>
        </p:txBody>
      </p:sp>
      <p:sp>
        <p:nvSpPr>
          <p:cNvPr id="3" name="Rectangle 5"/>
          <p:cNvSpPr>
            <a:spLocks noGrp="1" noChangeArrowheads="1"/>
          </p:cNvSpPr>
          <p:nvPr>
            <p:ph type="ftr" sz="quarter" idx="11"/>
          </p:nvPr>
        </p:nvSpPr>
        <p:spPr>
          <a:ln/>
        </p:spPr>
        <p:txBody>
          <a:bodyPr/>
          <a:lstStyle>
            <a:lvl1pPr>
              <a:defRPr/>
            </a:lvl1pPr>
          </a:lstStyle>
          <a:p>
            <a:pPr>
              <a:defRPr/>
            </a:pPr>
            <a:endParaRPr lang="es-ES"/>
          </a:p>
        </p:txBody>
      </p:sp>
      <p:sp>
        <p:nvSpPr>
          <p:cNvPr id="4" name="Rectangle 6"/>
          <p:cNvSpPr>
            <a:spLocks noGrp="1" noChangeArrowheads="1"/>
          </p:cNvSpPr>
          <p:nvPr>
            <p:ph type="sldNum" sz="quarter" idx="12"/>
          </p:nvPr>
        </p:nvSpPr>
        <p:spPr>
          <a:ln/>
        </p:spPr>
        <p:txBody>
          <a:bodyPr/>
          <a:lstStyle>
            <a:lvl1pPr>
              <a:defRPr/>
            </a:lvl1pPr>
          </a:lstStyle>
          <a:p>
            <a:pPr>
              <a:defRPr/>
            </a:pPr>
            <a:fld id="{3275972A-68A2-4DA9-A913-20F2D8386171}" type="slidenum">
              <a:rPr lang="es-ES" altLang="es-MX"/>
              <a:pPr>
                <a:defRPr/>
              </a:pPr>
              <a:t>‹Nº›</a:t>
            </a:fld>
            <a:endParaRPr lang="es-ES" altLang="es-MX"/>
          </a:p>
        </p:txBody>
      </p:sp>
    </p:spTree>
    <p:extLst>
      <p:ext uri="{BB962C8B-B14F-4D97-AF65-F5344CB8AC3E}">
        <p14:creationId xmlns:p14="http://schemas.microsoft.com/office/powerpoint/2010/main" val="2098507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1ECC3D8A-CE45-4B94-AE81-AD8531D45708}" type="slidenum">
              <a:rPr lang="es-ES" altLang="es-MX"/>
              <a:pPr>
                <a:defRPr/>
              </a:pPr>
              <a:t>‹Nº›</a:t>
            </a:fld>
            <a:endParaRPr lang="es-ES" altLang="es-MX"/>
          </a:p>
        </p:txBody>
      </p:sp>
    </p:spTree>
    <p:extLst>
      <p:ext uri="{BB962C8B-B14F-4D97-AF65-F5344CB8AC3E}">
        <p14:creationId xmlns:p14="http://schemas.microsoft.com/office/powerpoint/2010/main" val="596499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6EFADB80-5503-4433-9505-047F467CEDAC}" type="slidenum">
              <a:rPr lang="es-ES" altLang="es-MX"/>
              <a:pPr>
                <a:defRPr/>
              </a:pPr>
              <a:t>‹Nº›</a:t>
            </a:fld>
            <a:endParaRPr lang="es-ES" altLang="es-MX"/>
          </a:p>
        </p:txBody>
      </p:sp>
    </p:spTree>
    <p:extLst>
      <p:ext uri="{BB962C8B-B14F-4D97-AF65-F5344CB8AC3E}">
        <p14:creationId xmlns:p14="http://schemas.microsoft.com/office/powerpoint/2010/main" val="468904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9A626D35-9755-4C30-AD82-A8D81A7D18C2}" type="slidenum">
              <a:rPr lang="es-ES" altLang="es-MX"/>
              <a:pPr>
                <a:defRPr/>
              </a:pPr>
              <a:t>‹Nº›</a:t>
            </a:fld>
            <a:endParaRPr lang="es-ES" altLang="es-MX"/>
          </a:p>
        </p:txBody>
      </p:sp>
    </p:spTree>
    <p:extLst>
      <p:ext uri="{BB962C8B-B14F-4D97-AF65-F5344CB8AC3E}">
        <p14:creationId xmlns:p14="http://schemas.microsoft.com/office/powerpoint/2010/main" val="1472304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1C822676-5B09-4DA7-97D4-DA4F9992645D}" type="slidenum">
              <a:rPr lang="es-ES" altLang="es-MX"/>
              <a:pPr>
                <a:defRPr/>
              </a:pPr>
              <a:t>‹Nº›</a:t>
            </a:fld>
            <a:endParaRPr lang="es-ES" altLang="es-MX"/>
          </a:p>
        </p:txBody>
      </p:sp>
    </p:spTree>
    <p:extLst>
      <p:ext uri="{BB962C8B-B14F-4D97-AF65-F5344CB8AC3E}">
        <p14:creationId xmlns:p14="http://schemas.microsoft.com/office/powerpoint/2010/main" val="1372472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ítulo, 1 obje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514350" y="812800"/>
            <a:ext cx="5829300" cy="1524000"/>
          </a:xfrm>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quarter" idx="2"/>
          </p:nvPr>
        </p:nvSpPr>
        <p:spPr>
          <a:xfrm>
            <a:off x="3505200" y="26416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contenido"/>
          <p:cNvSpPr>
            <a:spLocks noGrp="1"/>
          </p:cNvSpPr>
          <p:nvPr>
            <p:ph sz="quarter" idx="3"/>
          </p:nvPr>
        </p:nvSpPr>
        <p:spPr>
          <a:xfrm>
            <a:off x="3505200" y="5461000"/>
            <a:ext cx="2838450" cy="2667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Rectangle 4"/>
          <p:cNvSpPr>
            <a:spLocks noGrp="1" noChangeArrowheads="1"/>
          </p:cNvSpPr>
          <p:nvPr>
            <p:ph type="dt" sz="half" idx="10"/>
          </p:nvPr>
        </p:nvSpPr>
        <p:spPr>
          <a:ln/>
        </p:spPr>
        <p:txBody>
          <a:bodyPr/>
          <a:lstStyle>
            <a:lvl1pPr>
              <a:defRPr/>
            </a:lvl1pPr>
          </a:lstStyle>
          <a:p>
            <a:pPr>
              <a:defRPr/>
            </a:pPr>
            <a:endParaRPr lang="es-ES"/>
          </a:p>
        </p:txBody>
      </p:sp>
      <p:sp>
        <p:nvSpPr>
          <p:cNvPr id="7" name="Rectangle 5"/>
          <p:cNvSpPr>
            <a:spLocks noGrp="1" noChangeArrowheads="1"/>
          </p:cNvSpPr>
          <p:nvPr>
            <p:ph type="ftr" sz="quarter" idx="11"/>
          </p:nvPr>
        </p:nvSpPr>
        <p:spPr>
          <a:ln/>
        </p:spPr>
        <p:txBody>
          <a:bodyPr/>
          <a:lstStyle>
            <a:lvl1pPr>
              <a:defRPr/>
            </a:lvl1pPr>
          </a:lstStyle>
          <a:p>
            <a:pPr>
              <a:defRPr/>
            </a:pPr>
            <a:endParaRPr lang="es-ES"/>
          </a:p>
        </p:txBody>
      </p:sp>
      <p:sp>
        <p:nvSpPr>
          <p:cNvPr id="8" name="Rectangle 6"/>
          <p:cNvSpPr>
            <a:spLocks noGrp="1" noChangeArrowheads="1"/>
          </p:cNvSpPr>
          <p:nvPr>
            <p:ph type="sldNum" sz="quarter" idx="12"/>
          </p:nvPr>
        </p:nvSpPr>
        <p:spPr>
          <a:ln/>
        </p:spPr>
        <p:txBody>
          <a:bodyPr/>
          <a:lstStyle>
            <a:lvl1pPr>
              <a:defRPr/>
            </a:lvl1pPr>
          </a:lstStyle>
          <a:p>
            <a:pPr>
              <a:defRPr/>
            </a:pPr>
            <a:fld id="{96CBA1DA-0C54-4BAB-8037-26E91C6C0227}" type="slidenum">
              <a:rPr lang="es-ES" altLang="es-MX"/>
              <a:pPr>
                <a:defRPr/>
              </a:pPr>
              <a:t>‹Nº›</a:t>
            </a:fld>
            <a:endParaRPr lang="es-ES" altLang="es-MX"/>
          </a:p>
        </p:txBody>
      </p:sp>
    </p:spTree>
    <p:extLst>
      <p:ext uri="{BB962C8B-B14F-4D97-AF65-F5344CB8AC3E}">
        <p14:creationId xmlns:p14="http://schemas.microsoft.com/office/powerpoint/2010/main" val="40769678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514350" y="812800"/>
            <a:ext cx="5829300" cy="7315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373894F3-281B-47FA-8392-9973AAF4AC32}" type="slidenum">
              <a:rPr lang="es-ES" altLang="es-MX"/>
              <a:pPr>
                <a:defRPr/>
              </a:pPr>
              <a:t>‹Nº›</a:t>
            </a:fld>
            <a:endParaRPr lang="es-ES" altLang="es-MX"/>
          </a:p>
        </p:txBody>
      </p:sp>
    </p:spTree>
    <p:extLst>
      <p:ext uri="{BB962C8B-B14F-4D97-AF65-F5344CB8AC3E}">
        <p14:creationId xmlns:p14="http://schemas.microsoft.com/office/powerpoint/2010/main" val="20090448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69037A7D-27B0-4A77-94FA-2A93F13493CC}" type="slidenum">
              <a:rPr lang="es-ES_tradnl"/>
              <a:pPr>
                <a:defRPr/>
              </a:pPr>
              <a:t>‹Nº›</a:t>
            </a:fld>
            <a:endParaRPr lang="es-ES_tradnl" dirty="0"/>
          </a:p>
        </p:txBody>
      </p:sp>
    </p:spTree>
    <p:extLst>
      <p:ext uri="{BB962C8B-B14F-4D97-AF65-F5344CB8AC3E}">
        <p14:creationId xmlns:p14="http://schemas.microsoft.com/office/powerpoint/2010/main" val="10963006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06E17EFC-159D-48CA-A2A5-134B3EBF582C}" type="slidenum">
              <a:rPr lang="es-ES_tradnl"/>
              <a:pPr>
                <a:defRPr/>
              </a:pPr>
              <a:t>‹Nº›</a:t>
            </a:fld>
            <a:endParaRPr lang="es-ES_tradnl" dirty="0"/>
          </a:p>
        </p:txBody>
      </p:sp>
    </p:spTree>
    <p:extLst>
      <p:ext uri="{BB962C8B-B14F-4D97-AF65-F5344CB8AC3E}">
        <p14:creationId xmlns:p14="http://schemas.microsoft.com/office/powerpoint/2010/main" val="1018265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7D4F7104-B5F8-4574-B5F2-D89E5306058D}" type="slidenum">
              <a:rPr lang="es-ES_tradnl"/>
              <a:pPr>
                <a:defRPr/>
              </a:pPr>
              <a:t>‹Nº›</a:t>
            </a:fld>
            <a:endParaRPr lang="es-ES_tradnl" dirty="0"/>
          </a:p>
        </p:txBody>
      </p:sp>
    </p:spTree>
    <p:extLst>
      <p:ext uri="{BB962C8B-B14F-4D97-AF65-F5344CB8AC3E}">
        <p14:creationId xmlns:p14="http://schemas.microsoft.com/office/powerpoint/2010/main" val="40975225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1FFC114D-894F-413B-8889-F5AC880217EF}" type="slidenum">
              <a:rPr lang="es-ES_tradnl"/>
              <a:pPr>
                <a:defRPr/>
              </a:pPr>
              <a:t>‹Nº›</a:t>
            </a:fld>
            <a:endParaRPr lang="es-ES_tradnl" dirty="0"/>
          </a:p>
        </p:txBody>
      </p:sp>
    </p:spTree>
    <p:extLst>
      <p:ext uri="{BB962C8B-B14F-4D97-AF65-F5344CB8AC3E}">
        <p14:creationId xmlns:p14="http://schemas.microsoft.com/office/powerpoint/2010/main" val="38339826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pPr>
              <a:defRPr/>
            </a:pPr>
            <a:fld id="{73006CB1-5730-4F1B-9465-F52379DB2D87}" type="slidenum">
              <a:rPr lang="es-ES_tradnl"/>
              <a:pPr>
                <a:defRPr/>
              </a:pPr>
              <a:t>‹Nº›</a:t>
            </a:fld>
            <a:endParaRPr lang="es-ES_tradnl" dirty="0"/>
          </a:p>
        </p:txBody>
      </p:sp>
    </p:spTree>
    <p:extLst>
      <p:ext uri="{BB962C8B-B14F-4D97-AF65-F5344CB8AC3E}">
        <p14:creationId xmlns:p14="http://schemas.microsoft.com/office/powerpoint/2010/main" val="23299217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pPr>
              <a:defRPr/>
            </a:pPr>
            <a:fld id="{6362F123-A064-41DE-8095-F455342932EF}" type="slidenum">
              <a:rPr lang="es-ES_tradnl"/>
              <a:pPr>
                <a:defRPr/>
              </a:pPr>
              <a:t>‹Nº›</a:t>
            </a:fld>
            <a:endParaRPr lang="es-ES_tradnl" dirty="0"/>
          </a:p>
        </p:txBody>
      </p:sp>
    </p:spTree>
    <p:extLst>
      <p:ext uri="{BB962C8B-B14F-4D97-AF65-F5344CB8AC3E}">
        <p14:creationId xmlns:p14="http://schemas.microsoft.com/office/powerpoint/2010/main" val="32922615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4" name="Rectangle 6"/>
          <p:cNvSpPr>
            <a:spLocks noGrp="1" noChangeArrowheads="1"/>
          </p:cNvSpPr>
          <p:nvPr>
            <p:ph type="sldNum" sz="quarter" idx="12"/>
          </p:nvPr>
        </p:nvSpPr>
        <p:spPr>
          <a:ln/>
        </p:spPr>
        <p:txBody>
          <a:bodyPr/>
          <a:lstStyle>
            <a:lvl1pPr>
              <a:defRPr/>
            </a:lvl1pPr>
          </a:lstStyle>
          <a:p>
            <a:pPr>
              <a:defRPr/>
            </a:pPr>
            <a:fld id="{74D1D6B9-CD89-4DCC-9FD6-A610EE84D9FB}" type="slidenum">
              <a:rPr lang="es-ES_tradnl"/>
              <a:pPr>
                <a:defRPr/>
              </a:pPr>
              <a:t>‹Nº›</a:t>
            </a:fld>
            <a:endParaRPr lang="es-ES_tradnl" dirty="0"/>
          </a:p>
        </p:txBody>
      </p:sp>
    </p:spTree>
    <p:extLst>
      <p:ext uri="{BB962C8B-B14F-4D97-AF65-F5344CB8AC3E}">
        <p14:creationId xmlns:p14="http://schemas.microsoft.com/office/powerpoint/2010/main" val="13161291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53849C2B-9B12-439A-97F4-1467AD79B3AE}" type="slidenum">
              <a:rPr lang="es-ES_tradnl"/>
              <a:pPr>
                <a:defRPr/>
              </a:pPr>
              <a:t>‹Nº›</a:t>
            </a:fld>
            <a:endParaRPr lang="es-ES_tradnl" dirty="0"/>
          </a:p>
        </p:txBody>
      </p:sp>
    </p:spTree>
    <p:extLst>
      <p:ext uri="{BB962C8B-B14F-4D97-AF65-F5344CB8AC3E}">
        <p14:creationId xmlns:p14="http://schemas.microsoft.com/office/powerpoint/2010/main" val="7662537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dirty="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AFABF781-AAB0-4D05-830F-FC283EFA2C20}" type="slidenum">
              <a:rPr lang="es-ES_tradnl"/>
              <a:pPr>
                <a:defRPr/>
              </a:pPr>
              <a:t>‹Nº›</a:t>
            </a:fld>
            <a:endParaRPr lang="es-ES_tradnl" dirty="0"/>
          </a:p>
        </p:txBody>
      </p:sp>
    </p:spTree>
    <p:extLst>
      <p:ext uri="{BB962C8B-B14F-4D97-AF65-F5344CB8AC3E}">
        <p14:creationId xmlns:p14="http://schemas.microsoft.com/office/powerpoint/2010/main" val="41080391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BB9FFDA8-38FD-46A0-8D40-B0B2BCC1516A}" type="slidenum">
              <a:rPr lang="es-ES_tradnl"/>
              <a:pPr>
                <a:defRPr/>
              </a:pPr>
              <a:t>‹Nº›</a:t>
            </a:fld>
            <a:endParaRPr lang="es-ES_tradnl" dirty="0"/>
          </a:p>
        </p:txBody>
      </p:sp>
    </p:spTree>
    <p:extLst>
      <p:ext uri="{BB962C8B-B14F-4D97-AF65-F5344CB8AC3E}">
        <p14:creationId xmlns:p14="http://schemas.microsoft.com/office/powerpoint/2010/main" val="29074076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34D59546-C1AB-4E8F-B31E-D805F15D98EF}" type="slidenum">
              <a:rPr lang="es-ES_tradnl"/>
              <a:pPr>
                <a:defRPr/>
              </a:pPr>
              <a:t>‹Nº›</a:t>
            </a:fld>
            <a:endParaRPr lang="es-ES_tradnl" dirty="0"/>
          </a:p>
        </p:txBody>
      </p:sp>
    </p:spTree>
    <p:extLst>
      <p:ext uri="{BB962C8B-B14F-4D97-AF65-F5344CB8AC3E}">
        <p14:creationId xmlns:p14="http://schemas.microsoft.com/office/powerpoint/2010/main" val="27538034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F9A0BC77-3141-4497-9139-D158411659E2}" type="slidenum">
              <a:rPr lang="es-ES_tradnl"/>
              <a:pPr>
                <a:defRPr/>
              </a:pPr>
              <a:t>‹Nº›</a:t>
            </a:fld>
            <a:endParaRPr lang="es-ES_tradnl" dirty="0"/>
          </a:p>
        </p:txBody>
      </p:sp>
    </p:spTree>
    <p:extLst>
      <p:ext uri="{BB962C8B-B14F-4D97-AF65-F5344CB8AC3E}">
        <p14:creationId xmlns:p14="http://schemas.microsoft.com/office/powerpoint/2010/main" val="17681133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91504E83-D889-44B0-AF2F-C595EB42553E}" type="slidenum">
              <a:rPr lang="es-ES_tradnl"/>
              <a:pPr>
                <a:defRPr/>
              </a:pPr>
              <a:t>‹Nº›</a:t>
            </a:fld>
            <a:endParaRPr lang="es-ES_tradnl" dirty="0"/>
          </a:p>
        </p:txBody>
      </p:sp>
    </p:spTree>
    <p:extLst>
      <p:ext uri="{BB962C8B-B14F-4D97-AF65-F5344CB8AC3E}">
        <p14:creationId xmlns:p14="http://schemas.microsoft.com/office/powerpoint/2010/main" val="42626467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AE2D0F02-CCC0-486B-9D74-8F38CD193FE8}" type="slidenum">
              <a:rPr lang="es-ES_tradnl"/>
              <a:pPr>
                <a:defRPr/>
              </a:pPr>
              <a:t>‹Nº›</a:t>
            </a:fld>
            <a:endParaRPr lang="es-ES_tradnl" dirty="0"/>
          </a:p>
        </p:txBody>
      </p:sp>
    </p:spTree>
    <p:extLst>
      <p:ext uri="{BB962C8B-B14F-4D97-AF65-F5344CB8AC3E}">
        <p14:creationId xmlns:p14="http://schemas.microsoft.com/office/powerpoint/2010/main" val="84117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06E747C7-34B2-4066-B5A0-21EEF45258A5}" type="slidenum">
              <a:rPr lang="es-ES_tradnl"/>
              <a:pPr>
                <a:defRPr/>
              </a:pPr>
              <a:t>‹Nº›</a:t>
            </a:fld>
            <a:endParaRPr lang="es-ES_tradnl" dirty="0"/>
          </a:p>
        </p:txBody>
      </p:sp>
    </p:spTree>
    <p:extLst>
      <p:ext uri="{BB962C8B-B14F-4D97-AF65-F5344CB8AC3E}">
        <p14:creationId xmlns:p14="http://schemas.microsoft.com/office/powerpoint/2010/main" val="29545976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pPr>
              <a:defRPr/>
            </a:pPr>
            <a:fld id="{1A1485C6-8CE6-45DB-9B4A-2846A342580E}" type="slidenum">
              <a:rPr lang="es-ES_tradnl"/>
              <a:pPr>
                <a:defRPr/>
              </a:pPr>
              <a:t>‹Nº›</a:t>
            </a:fld>
            <a:endParaRPr lang="es-ES_tradnl" dirty="0"/>
          </a:p>
        </p:txBody>
      </p:sp>
    </p:spTree>
    <p:extLst>
      <p:ext uri="{BB962C8B-B14F-4D97-AF65-F5344CB8AC3E}">
        <p14:creationId xmlns:p14="http://schemas.microsoft.com/office/powerpoint/2010/main" val="41934699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pPr>
              <a:defRPr/>
            </a:pPr>
            <a:fld id="{0587DB02-1591-4FDE-9E08-B4733958975B}" type="slidenum">
              <a:rPr lang="es-ES_tradnl"/>
              <a:pPr>
                <a:defRPr/>
              </a:pPr>
              <a:t>‹Nº›</a:t>
            </a:fld>
            <a:endParaRPr lang="es-ES_tradnl" dirty="0"/>
          </a:p>
        </p:txBody>
      </p:sp>
    </p:spTree>
    <p:extLst>
      <p:ext uri="{BB962C8B-B14F-4D97-AF65-F5344CB8AC3E}">
        <p14:creationId xmlns:p14="http://schemas.microsoft.com/office/powerpoint/2010/main" val="32141959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4" name="Rectangle 6"/>
          <p:cNvSpPr>
            <a:spLocks noGrp="1" noChangeArrowheads="1"/>
          </p:cNvSpPr>
          <p:nvPr>
            <p:ph type="sldNum" sz="quarter" idx="12"/>
          </p:nvPr>
        </p:nvSpPr>
        <p:spPr>
          <a:ln/>
        </p:spPr>
        <p:txBody>
          <a:bodyPr/>
          <a:lstStyle>
            <a:lvl1pPr>
              <a:defRPr/>
            </a:lvl1pPr>
          </a:lstStyle>
          <a:p>
            <a:pPr>
              <a:defRPr/>
            </a:pPr>
            <a:fld id="{71A12D15-4FA2-43E1-B534-649EB82C2F2F}" type="slidenum">
              <a:rPr lang="es-ES_tradnl"/>
              <a:pPr>
                <a:defRPr/>
              </a:pPr>
              <a:t>‹Nº›</a:t>
            </a:fld>
            <a:endParaRPr lang="es-ES_tradnl" dirty="0"/>
          </a:p>
        </p:txBody>
      </p:sp>
    </p:spTree>
    <p:extLst>
      <p:ext uri="{BB962C8B-B14F-4D97-AF65-F5344CB8AC3E}">
        <p14:creationId xmlns:p14="http://schemas.microsoft.com/office/powerpoint/2010/main" val="2842432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FBE59AF4-445D-472C-8214-2839EE453C42}" type="slidenum">
              <a:rPr lang="es-ES_tradnl"/>
              <a:pPr>
                <a:defRPr/>
              </a:pPr>
              <a:t>‹Nº›</a:t>
            </a:fld>
            <a:endParaRPr lang="es-ES_tradnl" dirty="0"/>
          </a:p>
        </p:txBody>
      </p:sp>
    </p:spTree>
    <p:extLst>
      <p:ext uri="{BB962C8B-B14F-4D97-AF65-F5344CB8AC3E}">
        <p14:creationId xmlns:p14="http://schemas.microsoft.com/office/powerpoint/2010/main" val="284006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dirty="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7E1457F3-5A56-4D62-88D6-BD07DD556576}" type="slidenum">
              <a:rPr lang="es-ES_tradnl"/>
              <a:pPr>
                <a:defRPr/>
              </a:pPr>
              <a:t>‹Nº›</a:t>
            </a:fld>
            <a:endParaRPr lang="es-ES_tradnl" dirty="0"/>
          </a:p>
        </p:txBody>
      </p:sp>
    </p:spTree>
    <p:extLst>
      <p:ext uri="{BB962C8B-B14F-4D97-AF65-F5344CB8AC3E}">
        <p14:creationId xmlns:p14="http://schemas.microsoft.com/office/powerpoint/2010/main" val="23123090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55DBE4BF-0E50-4E5A-B34B-5157DE768D20}" type="slidenum">
              <a:rPr lang="es-ES_tradnl"/>
              <a:pPr>
                <a:defRPr/>
              </a:pPr>
              <a:t>‹Nº›</a:t>
            </a:fld>
            <a:endParaRPr lang="es-ES_tradnl" dirty="0"/>
          </a:p>
        </p:txBody>
      </p:sp>
    </p:spTree>
    <p:extLst>
      <p:ext uri="{BB962C8B-B14F-4D97-AF65-F5344CB8AC3E}">
        <p14:creationId xmlns:p14="http://schemas.microsoft.com/office/powerpoint/2010/main" val="2742710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FE805298-202A-49C1-AD08-9B89C5F30DCE}" type="slidenum">
              <a:rPr lang="es-ES_tradnl"/>
              <a:pPr>
                <a:defRPr/>
              </a:pPr>
              <a:t>‹Nº›</a:t>
            </a:fld>
            <a:endParaRPr lang="es-ES_tradnl" dirty="0"/>
          </a:p>
        </p:txBody>
      </p:sp>
    </p:spTree>
    <p:extLst>
      <p:ext uri="{BB962C8B-B14F-4D97-AF65-F5344CB8AC3E}">
        <p14:creationId xmlns:p14="http://schemas.microsoft.com/office/powerpoint/2010/main" val="11373598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
        <p:nvSpPr>
          <p:cNvPr id="4"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5"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6" name="Rectangle 6"/>
          <p:cNvSpPr>
            <a:spLocks noGrp="1" noChangeArrowheads="1"/>
          </p:cNvSpPr>
          <p:nvPr>
            <p:ph type="sldNum" sz="quarter" idx="12"/>
          </p:nvPr>
        </p:nvSpPr>
        <p:spPr/>
        <p:txBody>
          <a:bodyPr/>
          <a:lstStyle>
            <a:lvl1pPr eaLnBrk="0" hangingPunct="0">
              <a:defRPr/>
            </a:lvl1pPr>
          </a:lstStyle>
          <a:p>
            <a:pPr>
              <a:defRPr/>
            </a:pPr>
            <a:fld id="{247BD914-5FEC-4380-9EBE-0A05D91C63C6}" type="slidenum">
              <a:rPr lang="es-ES"/>
              <a:pPr>
                <a:defRPr/>
              </a:pPr>
              <a:t>‹Nº›</a:t>
            </a:fld>
            <a:endParaRPr lang="es-ES"/>
          </a:p>
        </p:txBody>
      </p:sp>
    </p:spTree>
    <p:extLst>
      <p:ext uri="{BB962C8B-B14F-4D97-AF65-F5344CB8AC3E}">
        <p14:creationId xmlns:p14="http://schemas.microsoft.com/office/powerpoint/2010/main" val="21080920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5"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6" name="Rectangle 6"/>
          <p:cNvSpPr>
            <a:spLocks noGrp="1" noChangeArrowheads="1"/>
          </p:cNvSpPr>
          <p:nvPr>
            <p:ph type="sldNum" sz="quarter" idx="12"/>
          </p:nvPr>
        </p:nvSpPr>
        <p:spPr/>
        <p:txBody>
          <a:bodyPr/>
          <a:lstStyle>
            <a:lvl1pPr eaLnBrk="0" hangingPunct="0">
              <a:defRPr/>
            </a:lvl1pPr>
          </a:lstStyle>
          <a:p>
            <a:pPr>
              <a:defRPr/>
            </a:pPr>
            <a:fld id="{143A879C-6FDC-45A7-B42F-7A5E3DAB55E8}" type="slidenum">
              <a:rPr lang="es-ES"/>
              <a:pPr>
                <a:defRPr/>
              </a:pPr>
              <a:t>‹Nº›</a:t>
            </a:fld>
            <a:endParaRPr lang="es-ES"/>
          </a:p>
        </p:txBody>
      </p:sp>
    </p:spTree>
    <p:extLst>
      <p:ext uri="{BB962C8B-B14F-4D97-AF65-F5344CB8AC3E}">
        <p14:creationId xmlns:p14="http://schemas.microsoft.com/office/powerpoint/2010/main" val="17151805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5"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6" name="Rectangle 6"/>
          <p:cNvSpPr>
            <a:spLocks noGrp="1" noChangeArrowheads="1"/>
          </p:cNvSpPr>
          <p:nvPr>
            <p:ph type="sldNum" sz="quarter" idx="12"/>
          </p:nvPr>
        </p:nvSpPr>
        <p:spPr/>
        <p:txBody>
          <a:bodyPr/>
          <a:lstStyle>
            <a:lvl1pPr eaLnBrk="0" hangingPunct="0">
              <a:defRPr/>
            </a:lvl1pPr>
          </a:lstStyle>
          <a:p>
            <a:pPr>
              <a:defRPr/>
            </a:pPr>
            <a:fld id="{6A9F8681-F4CC-4F53-8418-930F92A4E4DB}" type="slidenum">
              <a:rPr lang="es-ES"/>
              <a:pPr>
                <a:defRPr/>
              </a:pPr>
              <a:t>‹Nº›</a:t>
            </a:fld>
            <a:endParaRPr lang="es-ES"/>
          </a:p>
        </p:txBody>
      </p:sp>
    </p:spTree>
    <p:extLst>
      <p:ext uri="{BB962C8B-B14F-4D97-AF65-F5344CB8AC3E}">
        <p14:creationId xmlns:p14="http://schemas.microsoft.com/office/powerpoint/2010/main" val="24901848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6"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7" name="Rectangle 6"/>
          <p:cNvSpPr>
            <a:spLocks noGrp="1" noChangeArrowheads="1"/>
          </p:cNvSpPr>
          <p:nvPr>
            <p:ph type="sldNum" sz="quarter" idx="12"/>
          </p:nvPr>
        </p:nvSpPr>
        <p:spPr/>
        <p:txBody>
          <a:bodyPr/>
          <a:lstStyle>
            <a:lvl1pPr eaLnBrk="0" hangingPunct="0">
              <a:defRPr/>
            </a:lvl1pPr>
          </a:lstStyle>
          <a:p>
            <a:pPr>
              <a:defRPr/>
            </a:pPr>
            <a:fld id="{93D629E8-AABD-4432-9D93-2D817CC4C4EB}" type="slidenum">
              <a:rPr lang="es-ES"/>
              <a:pPr>
                <a:defRPr/>
              </a:pPr>
              <a:t>‹Nº›</a:t>
            </a:fld>
            <a:endParaRPr lang="es-ES"/>
          </a:p>
        </p:txBody>
      </p:sp>
    </p:spTree>
    <p:extLst>
      <p:ext uri="{BB962C8B-B14F-4D97-AF65-F5344CB8AC3E}">
        <p14:creationId xmlns:p14="http://schemas.microsoft.com/office/powerpoint/2010/main" val="34858419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8"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9" name="Rectangle 6"/>
          <p:cNvSpPr>
            <a:spLocks noGrp="1" noChangeArrowheads="1"/>
          </p:cNvSpPr>
          <p:nvPr>
            <p:ph type="sldNum" sz="quarter" idx="12"/>
          </p:nvPr>
        </p:nvSpPr>
        <p:spPr/>
        <p:txBody>
          <a:bodyPr/>
          <a:lstStyle>
            <a:lvl1pPr eaLnBrk="0" hangingPunct="0">
              <a:defRPr/>
            </a:lvl1pPr>
          </a:lstStyle>
          <a:p>
            <a:pPr>
              <a:defRPr/>
            </a:pPr>
            <a:fld id="{BD90CE7B-9215-432B-9CCD-C72DCEA492E6}" type="slidenum">
              <a:rPr lang="es-ES"/>
              <a:pPr>
                <a:defRPr/>
              </a:pPr>
              <a:t>‹Nº›</a:t>
            </a:fld>
            <a:endParaRPr lang="es-ES"/>
          </a:p>
        </p:txBody>
      </p:sp>
    </p:spTree>
    <p:extLst>
      <p:ext uri="{BB962C8B-B14F-4D97-AF65-F5344CB8AC3E}">
        <p14:creationId xmlns:p14="http://schemas.microsoft.com/office/powerpoint/2010/main" val="38701887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4"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5" name="Rectangle 6"/>
          <p:cNvSpPr>
            <a:spLocks noGrp="1" noChangeArrowheads="1"/>
          </p:cNvSpPr>
          <p:nvPr>
            <p:ph type="sldNum" sz="quarter" idx="12"/>
          </p:nvPr>
        </p:nvSpPr>
        <p:spPr/>
        <p:txBody>
          <a:bodyPr/>
          <a:lstStyle>
            <a:lvl1pPr eaLnBrk="0" hangingPunct="0">
              <a:defRPr/>
            </a:lvl1pPr>
          </a:lstStyle>
          <a:p>
            <a:pPr>
              <a:defRPr/>
            </a:pPr>
            <a:fld id="{D007FFFD-1B9D-4A60-B029-FEDC214C94F9}" type="slidenum">
              <a:rPr lang="es-ES"/>
              <a:pPr>
                <a:defRPr/>
              </a:pPr>
              <a:t>‹Nº›</a:t>
            </a:fld>
            <a:endParaRPr lang="es-ES"/>
          </a:p>
        </p:txBody>
      </p:sp>
    </p:spTree>
    <p:extLst>
      <p:ext uri="{BB962C8B-B14F-4D97-AF65-F5344CB8AC3E}">
        <p14:creationId xmlns:p14="http://schemas.microsoft.com/office/powerpoint/2010/main" val="209558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3"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4" name="Rectangle 6"/>
          <p:cNvSpPr>
            <a:spLocks noGrp="1" noChangeArrowheads="1"/>
          </p:cNvSpPr>
          <p:nvPr>
            <p:ph type="sldNum" sz="quarter" idx="12"/>
          </p:nvPr>
        </p:nvSpPr>
        <p:spPr/>
        <p:txBody>
          <a:bodyPr/>
          <a:lstStyle>
            <a:lvl1pPr eaLnBrk="0" hangingPunct="0">
              <a:defRPr/>
            </a:lvl1pPr>
          </a:lstStyle>
          <a:p>
            <a:pPr>
              <a:defRPr/>
            </a:pPr>
            <a:fld id="{DC4F7AF9-D4A8-4173-8E08-5183134AEA43}" type="slidenum">
              <a:rPr lang="es-ES"/>
              <a:pPr>
                <a:defRPr/>
              </a:pPr>
              <a:t>‹Nº›</a:t>
            </a:fld>
            <a:endParaRPr lang="es-ES"/>
          </a:p>
        </p:txBody>
      </p:sp>
    </p:spTree>
    <p:extLst>
      <p:ext uri="{BB962C8B-B14F-4D97-AF65-F5344CB8AC3E}">
        <p14:creationId xmlns:p14="http://schemas.microsoft.com/office/powerpoint/2010/main" val="1822922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6"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7" name="Rectangle 6"/>
          <p:cNvSpPr>
            <a:spLocks noGrp="1" noChangeArrowheads="1"/>
          </p:cNvSpPr>
          <p:nvPr>
            <p:ph type="sldNum" sz="quarter" idx="12"/>
          </p:nvPr>
        </p:nvSpPr>
        <p:spPr/>
        <p:txBody>
          <a:bodyPr/>
          <a:lstStyle>
            <a:lvl1pPr eaLnBrk="0" hangingPunct="0">
              <a:defRPr/>
            </a:lvl1pPr>
          </a:lstStyle>
          <a:p>
            <a:pPr>
              <a:defRPr/>
            </a:pPr>
            <a:fld id="{6C3B6DC7-7A08-4C60-9F0E-BE3DCAB0FDF4}" type="slidenum">
              <a:rPr lang="es-ES"/>
              <a:pPr>
                <a:defRPr/>
              </a:pPr>
              <a:t>‹Nº›</a:t>
            </a:fld>
            <a:endParaRPr lang="es-ES"/>
          </a:p>
        </p:txBody>
      </p:sp>
    </p:spTree>
    <p:extLst>
      <p:ext uri="{BB962C8B-B14F-4D97-AF65-F5344CB8AC3E}">
        <p14:creationId xmlns:p14="http://schemas.microsoft.com/office/powerpoint/2010/main" val="20694949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smtClean="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6"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7" name="Rectangle 6"/>
          <p:cNvSpPr>
            <a:spLocks noGrp="1" noChangeArrowheads="1"/>
          </p:cNvSpPr>
          <p:nvPr>
            <p:ph type="sldNum" sz="quarter" idx="12"/>
          </p:nvPr>
        </p:nvSpPr>
        <p:spPr/>
        <p:txBody>
          <a:bodyPr/>
          <a:lstStyle>
            <a:lvl1pPr eaLnBrk="0" hangingPunct="0">
              <a:defRPr/>
            </a:lvl1pPr>
          </a:lstStyle>
          <a:p>
            <a:pPr>
              <a:defRPr/>
            </a:pPr>
            <a:fld id="{44E2CAD0-29CE-4FDA-A4FF-52704F6AA0BF}" type="slidenum">
              <a:rPr lang="es-ES"/>
              <a:pPr>
                <a:defRPr/>
              </a:pPr>
              <a:t>‹Nº›</a:t>
            </a:fld>
            <a:endParaRPr lang="es-ES"/>
          </a:p>
        </p:txBody>
      </p:sp>
    </p:spTree>
    <p:extLst>
      <p:ext uri="{BB962C8B-B14F-4D97-AF65-F5344CB8AC3E}">
        <p14:creationId xmlns:p14="http://schemas.microsoft.com/office/powerpoint/2010/main" val="22584443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5"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6" name="Rectangle 6"/>
          <p:cNvSpPr>
            <a:spLocks noGrp="1" noChangeArrowheads="1"/>
          </p:cNvSpPr>
          <p:nvPr>
            <p:ph type="sldNum" sz="quarter" idx="12"/>
          </p:nvPr>
        </p:nvSpPr>
        <p:spPr/>
        <p:txBody>
          <a:bodyPr/>
          <a:lstStyle>
            <a:lvl1pPr eaLnBrk="0" hangingPunct="0">
              <a:defRPr/>
            </a:lvl1pPr>
          </a:lstStyle>
          <a:p>
            <a:pPr>
              <a:defRPr/>
            </a:pPr>
            <a:fld id="{D6CF2B29-DCED-4499-9847-BB3764A6C96E}" type="slidenum">
              <a:rPr lang="es-ES"/>
              <a:pPr>
                <a:defRPr/>
              </a:pPr>
              <a:t>‹Nº›</a:t>
            </a:fld>
            <a:endParaRPr lang="es-ES"/>
          </a:p>
        </p:txBody>
      </p:sp>
    </p:spTree>
    <p:extLst>
      <p:ext uri="{BB962C8B-B14F-4D97-AF65-F5344CB8AC3E}">
        <p14:creationId xmlns:p14="http://schemas.microsoft.com/office/powerpoint/2010/main" val="4213566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5"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6" name="Rectangle 6"/>
          <p:cNvSpPr>
            <a:spLocks noGrp="1" noChangeArrowheads="1"/>
          </p:cNvSpPr>
          <p:nvPr>
            <p:ph type="sldNum" sz="quarter" idx="12"/>
          </p:nvPr>
        </p:nvSpPr>
        <p:spPr/>
        <p:txBody>
          <a:bodyPr/>
          <a:lstStyle>
            <a:lvl1pPr eaLnBrk="0" hangingPunct="0">
              <a:defRPr/>
            </a:lvl1pPr>
          </a:lstStyle>
          <a:p>
            <a:pPr>
              <a:defRPr/>
            </a:pPr>
            <a:fld id="{34104073-340C-4531-9C0F-FEC12546F432}" type="slidenum">
              <a:rPr lang="es-ES"/>
              <a:pPr>
                <a:defRPr/>
              </a:pPr>
              <a:t>‹Nº›</a:t>
            </a:fld>
            <a:endParaRPr lang="es-ES"/>
          </a:p>
        </p:txBody>
      </p:sp>
    </p:spTree>
    <p:extLst>
      <p:ext uri="{BB962C8B-B14F-4D97-AF65-F5344CB8AC3E}">
        <p14:creationId xmlns:p14="http://schemas.microsoft.com/office/powerpoint/2010/main" val="6029273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AndTwoObj" preserve="1">
  <p:cSld name="Título, 1 obje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514350" y="812800"/>
            <a:ext cx="5829300" cy="1524000"/>
          </a:xfrm>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quarter" idx="2"/>
          </p:nvPr>
        </p:nvSpPr>
        <p:spPr>
          <a:xfrm>
            <a:off x="3505200" y="2641600"/>
            <a:ext cx="2838450" cy="26670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contenido"/>
          <p:cNvSpPr>
            <a:spLocks noGrp="1"/>
          </p:cNvSpPr>
          <p:nvPr>
            <p:ph sz="quarter" idx="3"/>
          </p:nvPr>
        </p:nvSpPr>
        <p:spPr>
          <a:xfrm>
            <a:off x="3505200" y="5461000"/>
            <a:ext cx="2838450" cy="26670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7"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8" name="Rectangle 6"/>
          <p:cNvSpPr>
            <a:spLocks noGrp="1" noChangeArrowheads="1"/>
          </p:cNvSpPr>
          <p:nvPr>
            <p:ph type="sldNum" sz="quarter" idx="12"/>
          </p:nvPr>
        </p:nvSpPr>
        <p:spPr/>
        <p:txBody>
          <a:bodyPr/>
          <a:lstStyle>
            <a:lvl1pPr eaLnBrk="0" hangingPunct="0">
              <a:defRPr/>
            </a:lvl1pPr>
          </a:lstStyle>
          <a:p>
            <a:pPr>
              <a:defRPr/>
            </a:pPr>
            <a:fld id="{80E4A19C-1C84-4758-941A-EE2449593B1B}" type="slidenum">
              <a:rPr lang="es-ES"/>
              <a:pPr>
                <a:defRPr/>
              </a:pPr>
              <a:t>‹Nº›</a:t>
            </a:fld>
            <a:endParaRPr lang="es-ES"/>
          </a:p>
        </p:txBody>
      </p:sp>
    </p:spTree>
    <p:extLst>
      <p:ext uri="{BB962C8B-B14F-4D97-AF65-F5344CB8AC3E}">
        <p14:creationId xmlns:p14="http://schemas.microsoft.com/office/powerpoint/2010/main" val="35849235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514350" y="812800"/>
            <a:ext cx="5829300" cy="7315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3" name="Rectangle 4"/>
          <p:cNvSpPr>
            <a:spLocks noGrp="1" noChangeArrowheads="1"/>
          </p:cNvSpPr>
          <p:nvPr>
            <p:ph type="dt" sz="half" idx="10"/>
          </p:nvPr>
        </p:nvSpPr>
        <p:spPr/>
        <p:txBody>
          <a:bodyPr/>
          <a:lstStyle>
            <a:lvl1pPr eaLnBrk="0" hangingPunct="0">
              <a:defRPr/>
            </a:lvl1pPr>
          </a:lstStyle>
          <a:p>
            <a:pPr>
              <a:defRPr/>
            </a:pPr>
            <a:endParaRPr lang="es-ES"/>
          </a:p>
        </p:txBody>
      </p:sp>
      <p:sp>
        <p:nvSpPr>
          <p:cNvPr id="4" name="Rectangle 5"/>
          <p:cNvSpPr>
            <a:spLocks noGrp="1" noChangeArrowheads="1"/>
          </p:cNvSpPr>
          <p:nvPr>
            <p:ph type="ftr" sz="quarter" idx="11"/>
          </p:nvPr>
        </p:nvSpPr>
        <p:spPr/>
        <p:txBody>
          <a:bodyPr/>
          <a:lstStyle>
            <a:lvl1pPr eaLnBrk="0" hangingPunct="0">
              <a:defRPr/>
            </a:lvl1pPr>
          </a:lstStyle>
          <a:p>
            <a:pPr>
              <a:defRPr/>
            </a:pPr>
            <a:endParaRPr lang="es-ES"/>
          </a:p>
        </p:txBody>
      </p:sp>
      <p:sp>
        <p:nvSpPr>
          <p:cNvPr id="5" name="Rectangle 6"/>
          <p:cNvSpPr>
            <a:spLocks noGrp="1" noChangeArrowheads="1"/>
          </p:cNvSpPr>
          <p:nvPr>
            <p:ph type="sldNum" sz="quarter" idx="12"/>
          </p:nvPr>
        </p:nvSpPr>
        <p:spPr/>
        <p:txBody>
          <a:bodyPr/>
          <a:lstStyle>
            <a:lvl1pPr eaLnBrk="0" hangingPunct="0">
              <a:defRPr/>
            </a:lvl1pPr>
          </a:lstStyle>
          <a:p>
            <a:pPr>
              <a:defRPr/>
            </a:pPr>
            <a:fld id="{0F229E80-6D99-471F-B0BB-038484FF1F3E}" type="slidenum">
              <a:rPr lang="es-ES"/>
              <a:pPr>
                <a:defRPr/>
              </a:pPr>
              <a:t>‹Nº›</a:t>
            </a:fld>
            <a:endParaRPr lang="es-ES"/>
          </a:p>
        </p:txBody>
      </p:sp>
    </p:spTree>
    <p:extLst>
      <p:ext uri="{BB962C8B-B14F-4D97-AF65-F5344CB8AC3E}">
        <p14:creationId xmlns:p14="http://schemas.microsoft.com/office/powerpoint/2010/main" val="880618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C563B94C-9BC2-457F-A3BD-CB7D3D9B407D}" type="slidenum">
              <a:rPr lang="es-ES_tradnl"/>
              <a:pPr>
                <a:defRPr/>
              </a:pPr>
              <a:t>‹Nº›</a:t>
            </a:fld>
            <a:endParaRPr lang="es-ES_tradnl" dirty="0"/>
          </a:p>
        </p:txBody>
      </p:sp>
    </p:spTree>
    <p:extLst>
      <p:ext uri="{BB962C8B-B14F-4D97-AF65-F5344CB8AC3E}">
        <p14:creationId xmlns:p14="http://schemas.microsoft.com/office/powerpoint/2010/main" val="189488107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26925484-2D08-4A0B-A549-DD513971814A}" type="slidenum">
              <a:rPr lang="es-ES_tradnl"/>
              <a:pPr>
                <a:defRPr/>
              </a:pPr>
              <a:t>‹Nº›</a:t>
            </a:fld>
            <a:endParaRPr lang="es-ES_tradnl" dirty="0"/>
          </a:p>
        </p:txBody>
      </p:sp>
    </p:spTree>
    <p:extLst>
      <p:ext uri="{BB962C8B-B14F-4D97-AF65-F5344CB8AC3E}">
        <p14:creationId xmlns:p14="http://schemas.microsoft.com/office/powerpoint/2010/main" val="41909092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94AF70A4-CA41-4139-A7E6-C3062A1B22B9}" type="slidenum">
              <a:rPr lang="es-ES_tradnl"/>
              <a:pPr>
                <a:defRPr/>
              </a:pPr>
              <a:t>‹Nº›</a:t>
            </a:fld>
            <a:endParaRPr lang="es-ES_tradnl" dirty="0"/>
          </a:p>
        </p:txBody>
      </p:sp>
    </p:spTree>
    <p:extLst>
      <p:ext uri="{BB962C8B-B14F-4D97-AF65-F5344CB8AC3E}">
        <p14:creationId xmlns:p14="http://schemas.microsoft.com/office/powerpoint/2010/main" val="254168779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E1D3E67D-5FA6-4F53-840A-4339B5CC8855}" type="slidenum">
              <a:rPr lang="es-ES_tradnl"/>
              <a:pPr>
                <a:defRPr/>
              </a:pPr>
              <a:t>‹Nº›</a:t>
            </a:fld>
            <a:endParaRPr lang="es-ES_tradnl" dirty="0"/>
          </a:p>
        </p:txBody>
      </p:sp>
    </p:spTree>
    <p:extLst>
      <p:ext uri="{BB962C8B-B14F-4D97-AF65-F5344CB8AC3E}">
        <p14:creationId xmlns:p14="http://schemas.microsoft.com/office/powerpoint/2010/main" val="22877134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_tradnl"/>
          </a:p>
        </p:txBody>
      </p:sp>
      <p:sp>
        <p:nvSpPr>
          <p:cNvPr id="8"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6"/>
          <p:cNvSpPr>
            <a:spLocks noGrp="1" noChangeArrowheads="1"/>
          </p:cNvSpPr>
          <p:nvPr>
            <p:ph type="sldNum" sz="quarter" idx="12"/>
          </p:nvPr>
        </p:nvSpPr>
        <p:spPr>
          <a:ln/>
        </p:spPr>
        <p:txBody>
          <a:bodyPr/>
          <a:lstStyle>
            <a:lvl1pPr>
              <a:defRPr/>
            </a:lvl1pPr>
          </a:lstStyle>
          <a:p>
            <a:pPr>
              <a:defRPr/>
            </a:pPr>
            <a:fld id="{2468849C-E942-4E65-AD20-DCBBFDBE1410}" type="slidenum">
              <a:rPr lang="es-ES_tradnl"/>
              <a:pPr>
                <a:defRPr/>
              </a:pPr>
              <a:t>‹Nº›</a:t>
            </a:fld>
            <a:endParaRPr lang="es-ES_tradnl" dirty="0"/>
          </a:p>
        </p:txBody>
      </p:sp>
    </p:spTree>
    <p:extLst>
      <p:ext uri="{BB962C8B-B14F-4D97-AF65-F5344CB8AC3E}">
        <p14:creationId xmlns:p14="http://schemas.microsoft.com/office/powerpoint/2010/main" val="267419226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_tradnl"/>
          </a:p>
        </p:txBody>
      </p:sp>
      <p:sp>
        <p:nvSpPr>
          <p:cNvPr id="4"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6"/>
          <p:cNvSpPr>
            <a:spLocks noGrp="1" noChangeArrowheads="1"/>
          </p:cNvSpPr>
          <p:nvPr>
            <p:ph type="sldNum" sz="quarter" idx="12"/>
          </p:nvPr>
        </p:nvSpPr>
        <p:spPr>
          <a:ln/>
        </p:spPr>
        <p:txBody>
          <a:bodyPr/>
          <a:lstStyle>
            <a:lvl1pPr>
              <a:defRPr/>
            </a:lvl1pPr>
          </a:lstStyle>
          <a:p>
            <a:pPr>
              <a:defRPr/>
            </a:pPr>
            <a:fld id="{6AFA2CCD-EB02-47D4-BC31-818E9A16187A}" type="slidenum">
              <a:rPr lang="es-ES_tradnl"/>
              <a:pPr>
                <a:defRPr/>
              </a:pPr>
              <a:t>‹Nº›</a:t>
            </a:fld>
            <a:endParaRPr lang="es-ES_tradnl" dirty="0"/>
          </a:p>
        </p:txBody>
      </p:sp>
    </p:spTree>
    <p:extLst>
      <p:ext uri="{BB962C8B-B14F-4D97-AF65-F5344CB8AC3E}">
        <p14:creationId xmlns:p14="http://schemas.microsoft.com/office/powerpoint/2010/main" val="10819587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_tradnl"/>
          </a:p>
        </p:txBody>
      </p:sp>
      <p:sp>
        <p:nvSpPr>
          <p:cNvPr id="3"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4" name="Rectangle 6"/>
          <p:cNvSpPr>
            <a:spLocks noGrp="1" noChangeArrowheads="1"/>
          </p:cNvSpPr>
          <p:nvPr>
            <p:ph type="sldNum" sz="quarter" idx="12"/>
          </p:nvPr>
        </p:nvSpPr>
        <p:spPr>
          <a:ln/>
        </p:spPr>
        <p:txBody>
          <a:bodyPr/>
          <a:lstStyle>
            <a:lvl1pPr>
              <a:defRPr/>
            </a:lvl1pPr>
          </a:lstStyle>
          <a:p>
            <a:pPr>
              <a:defRPr/>
            </a:pPr>
            <a:fld id="{D05C7B60-D0C9-4269-A0B2-81EB1E262EAE}" type="slidenum">
              <a:rPr lang="es-ES_tradnl"/>
              <a:pPr>
                <a:defRPr/>
              </a:pPr>
              <a:t>‹Nº›</a:t>
            </a:fld>
            <a:endParaRPr lang="es-ES_tradnl" dirty="0"/>
          </a:p>
        </p:txBody>
      </p:sp>
    </p:spTree>
    <p:extLst>
      <p:ext uri="{BB962C8B-B14F-4D97-AF65-F5344CB8AC3E}">
        <p14:creationId xmlns:p14="http://schemas.microsoft.com/office/powerpoint/2010/main" val="320088422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AE5274B5-BC58-4CDC-888B-B896AE188AA1}" type="slidenum">
              <a:rPr lang="es-ES_tradnl"/>
              <a:pPr>
                <a:defRPr/>
              </a:pPr>
              <a:t>‹Nº›</a:t>
            </a:fld>
            <a:endParaRPr lang="es-ES_tradnl" dirty="0"/>
          </a:p>
        </p:txBody>
      </p:sp>
    </p:spTree>
    <p:extLst>
      <p:ext uri="{BB962C8B-B14F-4D97-AF65-F5344CB8AC3E}">
        <p14:creationId xmlns:p14="http://schemas.microsoft.com/office/powerpoint/2010/main" val="27504600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dirty="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8C1FBECE-B89D-4038-8FEB-2A9F6AE9B80E}" type="slidenum">
              <a:rPr lang="es-ES_tradnl"/>
              <a:pPr>
                <a:defRPr/>
              </a:pPr>
              <a:t>‹Nº›</a:t>
            </a:fld>
            <a:endParaRPr lang="es-ES_tradnl" dirty="0"/>
          </a:p>
        </p:txBody>
      </p:sp>
    </p:spTree>
    <p:extLst>
      <p:ext uri="{BB962C8B-B14F-4D97-AF65-F5344CB8AC3E}">
        <p14:creationId xmlns:p14="http://schemas.microsoft.com/office/powerpoint/2010/main" val="17100670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DFA9BCF2-FF56-4716-86AE-AFF3EB112523}" type="slidenum">
              <a:rPr lang="es-ES_tradnl"/>
              <a:pPr>
                <a:defRPr/>
              </a:pPr>
              <a:t>‹Nº›</a:t>
            </a:fld>
            <a:endParaRPr lang="es-ES_tradnl" dirty="0"/>
          </a:p>
        </p:txBody>
      </p:sp>
    </p:spTree>
    <p:extLst>
      <p:ext uri="{BB962C8B-B14F-4D97-AF65-F5344CB8AC3E}">
        <p14:creationId xmlns:p14="http://schemas.microsoft.com/office/powerpoint/2010/main" val="362152922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_tradnl"/>
          </a:p>
        </p:txBody>
      </p:sp>
      <p:sp>
        <p:nvSpPr>
          <p:cNvPr id="5"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6"/>
          <p:cNvSpPr>
            <a:spLocks noGrp="1" noChangeArrowheads="1"/>
          </p:cNvSpPr>
          <p:nvPr>
            <p:ph type="sldNum" sz="quarter" idx="12"/>
          </p:nvPr>
        </p:nvSpPr>
        <p:spPr>
          <a:ln/>
        </p:spPr>
        <p:txBody>
          <a:bodyPr/>
          <a:lstStyle>
            <a:lvl1pPr>
              <a:defRPr/>
            </a:lvl1pPr>
          </a:lstStyle>
          <a:p>
            <a:pPr>
              <a:defRPr/>
            </a:pPr>
            <a:fld id="{B62AC957-1D10-4D71-B32E-33E31EA50306}" type="slidenum">
              <a:rPr lang="es-ES_tradnl"/>
              <a:pPr>
                <a:defRPr/>
              </a:pPr>
              <a:t>‹Nº›</a:t>
            </a:fld>
            <a:endParaRPr lang="es-ES_tradnl" dirty="0"/>
          </a:p>
        </p:txBody>
      </p:sp>
    </p:spTree>
    <p:extLst>
      <p:ext uri="{BB962C8B-B14F-4D97-AF65-F5344CB8AC3E}">
        <p14:creationId xmlns:p14="http://schemas.microsoft.com/office/powerpoint/2010/main" val="1983972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7"/>
          <p:cNvSpPr>
            <a:spLocks noChangeArrowheads="1"/>
          </p:cNvSpPr>
          <p:nvPr userDrawn="1"/>
        </p:nvSpPr>
        <p:spPr bwMode="auto">
          <a:xfrm>
            <a:off x="0" y="0"/>
            <a:ext cx="1447800" cy="9144000"/>
          </a:xfrm>
          <a:prstGeom prst="rect">
            <a:avLst/>
          </a:prstGeom>
          <a:solidFill>
            <a:srgbClr val="969696"/>
          </a:solidFill>
          <a:ln>
            <a:noFill/>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s-MX" altLang="es-MX"/>
          </a:p>
        </p:txBody>
      </p:sp>
      <p:sp>
        <p:nvSpPr>
          <p:cNvPr id="1027" name="Rectangle 2"/>
          <p:cNvSpPr>
            <a:spLocks noGrp="1" noChangeArrowheads="1"/>
          </p:cNvSpPr>
          <p:nvPr>
            <p:ph type="title"/>
          </p:nvPr>
        </p:nvSpPr>
        <p:spPr bwMode="auto">
          <a:xfrm>
            <a:off x="514350" y="812800"/>
            <a:ext cx="58293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smtClean="0"/>
              <a:t>Haga clic para modificar el estilo de título del patrón</a:t>
            </a:r>
          </a:p>
        </p:txBody>
      </p:sp>
      <p:sp>
        <p:nvSpPr>
          <p:cNvPr id="1028" name="Rectangle 3"/>
          <p:cNvSpPr>
            <a:spLocks noGrp="1" noChangeArrowheads="1"/>
          </p:cNvSpPr>
          <p:nvPr>
            <p:ph type="body" idx="1"/>
          </p:nvPr>
        </p:nvSpPr>
        <p:spPr bwMode="auto">
          <a:xfrm>
            <a:off x="514350" y="2641600"/>
            <a:ext cx="58293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MX" smtClean="0"/>
              <a:t>Haga clic para modificar el estilo de texto del patrón</a:t>
            </a:r>
          </a:p>
          <a:p>
            <a:pPr lvl="1"/>
            <a:r>
              <a:rPr lang="es-ES" altLang="es-MX" smtClean="0"/>
              <a:t>Segundo nivel</a:t>
            </a:r>
          </a:p>
          <a:p>
            <a:pPr lvl="2"/>
            <a:r>
              <a:rPr lang="es-ES" altLang="es-MX" smtClean="0"/>
              <a:t>Tercer nivel</a:t>
            </a:r>
          </a:p>
          <a:p>
            <a:pPr lvl="3"/>
            <a:r>
              <a:rPr lang="es-ES" altLang="es-MX" smtClean="0"/>
              <a:t>Cuarto nivel</a:t>
            </a:r>
          </a:p>
          <a:p>
            <a:pPr lvl="4"/>
            <a:r>
              <a:rPr lang="es-ES" altLang="es-MX" smtClean="0"/>
              <a:t>Quinto nivel</a:t>
            </a:r>
          </a:p>
        </p:txBody>
      </p:sp>
      <p:sp>
        <p:nvSpPr>
          <p:cNvPr id="2"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s-ES"/>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s-ES"/>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626AB823-FFE8-41F2-BDDD-6DE82E755EA4}" type="slidenum">
              <a:rPr lang="es-ES" altLang="es-MX"/>
              <a:pPr>
                <a:defRPr/>
              </a:pPr>
              <a:t>‹Nº›</a:t>
            </a:fld>
            <a:endParaRPr lang="es-ES" altLang="es-MX"/>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514350" y="812800"/>
            <a:ext cx="58293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smtClean="0"/>
              <a:t>Haga clic para modificar el estilo de título del patrón</a:t>
            </a:r>
          </a:p>
        </p:txBody>
      </p:sp>
      <p:sp>
        <p:nvSpPr>
          <p:cNvPr id="2051" name="Rectangle 3"/>
          <p:cNvSpPr>
            <a:spLocks noGrp="1" noChangeArrowheads="1"/>
          </p:cNvSpPr>
          <p:nvPr>
            <p:ph type="body" idx="1"/>
          </p:nvPr>
        </p:nvSpPr>
        <p:spPr bwMode="auto">
          <a:xfrm>
            <a:off x="514350" y="2641600"/>
            <a:ext cx="58293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1028"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defRPr>
            </a:lvl1pPr>
          </a:lstStyle>
          <a:p>
            <a:pPr>
              <a:defRPr/>
            </a:pPr>
            <a:endParaRPr lang="es-ES_tradnl"/>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defRPr>
            </a:lvl1pPr>
          </a:lstStyle>
          <a:p>
            <a:pPr>
              <a:defRPr/>
            </a:pPr>
            <a:endParaRPr lang="es-ES_tradnl"/>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rgbClr val="000000"/>
                </a:solidFill>
              </a:defRPr>
            </a:lvl1pPr>
          </a:lstStyle>
          <a:p>
            <a:pPr>
              <a:defRPr/>
            </a:pPr>
            <a:fld id="{AB4E63FA-F770-4017-A394-BB53E589BF36}" type="slidenum">
              <a:rPr lang="es-ES_tradnl"/>
              <a:pPr>
                <a:defRPr/>
              </a:pPr>
              <a:t>‹Nº›</a:t>
            </a:fld>
            <a:endParaRPr lang="es-ES_tradnl" dirty="0"/>
          </a:p>
        </p:txBody>
      </p:sp>
      <p:sp>
        <p:nvSpPr>
          <p:cNvPr id="2055" name="Rectangle 7"/>
          <p:cNvSpPr>
            <a:spLocks noChangeArrowheads="1"/>
          </p:cNvSpPr>
          <p:nvPr userDrawn="1"/>
        </p:nvSpPr>
        <p:spPr bwMode="auto">
          <a:xfrm>
            <a:off x="0" y="0"/>
            <a:ext cx="1447800" cy="9144000"/>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s-MX" b="1" smtClean="0">
              <a:solidFill>
                <a:srgbClr val="000000"/>
              </a:solidFill>
            </a:endParaRPr>
          </a:p>
        </p:txBody>
      </p:sp>
    </p:spTree>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14350" y="812800"/>
            <a:ext cx="58293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smtClean="0"/>
              <a:t>Haga clic para modificar el estilo de título del patrón</a:t>
            </a:r>
          </a:p>
        </p:txBody>
      </p:sp>
      <p:sp>
        <p:nvSpPr>
          <p:cNvPr id="3075" name="Rectangle 3"/>
          <p:cNvSpPr>
            <a:spLocks noGrp="1" noChangeArrowheads="1"/>
          </p:cNvSpPr>
          <p:nvPr>
            <p:ph type="body" idx="1"/>
          </p:nvPr>
        </p:nvSpPr>
        <p:spPr bwMode="auto">
          <a:xfrm>
            <a:off x="514350" y="2641600"/>
            <a:ext cx="58293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1028"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defRPr>
            </a:lvl1pPr>
          </a:lstStyle>
          <a:p>
            <a:pPr>
              <a:defRPr/>
            </a:pPr>
            <a:endParaRPr lang="es-ES_tradnl"/>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defRPr>
            </a:lvl1pPr>
          </a:lstStyle>
          <a:p>
            <a:pPr>
              <a:defRPr/>
            </a:pPr>
            <a:endParaRPr lang="es-ES_tradnl"/>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rgbClr val="000000"/>
                </a:solidFill>
              </a:defRPr>
            </a:lvl1pPr>
          </a:lstStyle>
          <a:p>
            <a:pPr>
              <a:defRPr/>
            </a:pPr>
            <a:fld id="{3B36D81C-E470-44AF-83F8-1BB9A5D8185F}" type="slidenum">
              <a:rPr lang="es-ES_tradnl"/>
              <a:pPr>
                <a:defRPr/>
              </a:pPr>
              <a:t>‹Nº›</a:t>
            </a:fld>
            <a:endParaRPr lang="es-ES_tradnl" dirty="0"/>
          </a:p>
        </p:txBody>
      </p:sp>
      <p:sp>
        <p:nvSpPr>
          <p:cNvPr id="3079" name="Rectangle 7"/>
          <p:cNvSpPr>
            <a:spLocks noChangeArrowheads="1"/>
          </p:cNvSpPr>
          <p:nvPr userDrawn="1"/>
        </p:nvSpPr>
        <p:spPr bwMode="auto">
          <a:xfrm>
            <a:off x="0" y="0"/>
            <a:ext cx="1447800" cy="9144000"/>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s-MX" b="1" smtClean="0">
              <a:solidFill>
                <a:srgbClr val="000000"/>
              </a:solidFill>
            </a:endParaRPr>
          </a:p>
        </p:txBody>
      </p:sp>
    </p:spTree>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7"/>
          <p:cNvSpPr>
            <a:spLocks noChangeArrowheads="1"/>
          </p:cNvSpPr>
          <p:nvPr userDrawn="1"/>
        </p:nvSpPr>
        <p:spPr bwMode="auto">
          <a:xfrm>
            <a:off x="0" y="0"/>
            <a:ext cx="1447800" cy="9144000"/>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s-MX" smtClean="0">
              <a:solidFill>
                <a:srgbClr val="000000"/>
              </a:solidFill>
            </a:endParaRPr>
          </a:p>
        </p:txBody>
      </p:sp>
      <p:sp>
        <p:nvSpPr>
          <p:cNvPr id="4099" name="Rectangle 2"/>
          <p:cNvSpPr>
            <a:spLocks noGrp="1" noChangeArrowheads="1"/>
          </p:cNvSpPr>
          <p:nvPr>
            <p:ph type="title"/>
          </p:nvPr>
        </p:nvSpPr>
        <p:spPr bwMode="auto">
          <a:xfrm>
            <a:off x="514350" y="812800"/>
            <a:ext cx="58293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smtClean="0"/>
              <a:t>Haga clic para modificar el estilo de título del patrón</a:t>
            </a:r>
          </a:p>
        </p:txBody>
      </p:sp>
      <p:sp>
        <p:nvSpPr>
          <p:cNvPr id="4100" name="Rectangle 3"/>
          <p:cNvSpPr>
            <a:spLocks noGrp="1" noChangeArrowheads="1"/>
          </p:cNvSpPr>
          <p:nvPr>
            <p:ph type="body" idx="1"/>
          </p:nvPr>
        </p:nvSpPr>
        <p:spPr bwMode="auto">
          <a:xfrm>
            <a:off x="514350" y="2641600"/>
            <a:ext cx="58293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MX" smtClean="0"/>
              <a:t>Haga clic para modificar el estilo de texto del patrón</a:t>
            </a:r>
          </a:p>
          <a:p>
            <a:pPr lvl="1"/>
            <a:r>
              <a:rPr lang="es-ES" altLang="es-MX" smtClean="0"/>
              <a:t>Segundo nivel</a:t>
            </a:r>
          </a:p>
          <a:p>
            <a:pPr lvl="2"/>
            <a:r>
              <a:rPr lang="es-ES" altLang="es-MX" smtClean="0"/>
              <a:t>Tercer nivel</a:t>
            </a:r>
          </a:p>
          <a:p>
            <a:pPr lvl="3"/>
            <a:r>
              <a:rPr lang="es-ES" altLang="es-MX" smtClean="0"/>
              <a:t>Cuarto nivel</a:t>
            </a:r>
          </a:p>
          <a:p>
            <a:pPr lvl="4"/>
            <a:r>
              <a:rPr lang="es-ES" altLang="es-MX" smtClean="0"/>
              <a:t>Quinto nivel</a:t>
            </a:r>
          </a:p>
        </p:txBody>
      </p:sp>
      <p:sp>
        <p:nvSpPr>
          <p:cNvPr id="2"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defRPr>
            </a:lvl1pPr>
          </a:lstStyle>
          <a:p>
            <a:pPr>
              <a:defRPr/>
            </a:pPr>
            <a:endParaRPr lang="es-ES"/>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defRPr>
            </a:lvl1pPr>
          </a:lstStyle>
          <a:p>
            <a:pPr>
              <a:defRPr/>
            </a:pPr>
            <a:endParaRPr lang="es-ES"/>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E37A854D-56A0-4B96-ABAE-48DAA16C6898}"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 id="2147483855"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514350" y="812800"/>
            <a:ext cx="58293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smtClean="0"/>
              <a:t>Haga clic para modificar el estilo de título del patrón</a:t>
            </a:r>
          </a:p>
        </p:txBody>
      </p:sp>
      <p:sp>
        <p:nvSpPr>
          <p:cNvPr id="5123" name="Rectangle 3"/>
          <p:cNvSpPr>
            <a:spLocks noGrp="1" noChangeArrowheads="1"/>
          </p:cNvSpPr>
          <p:nvPr>
            <p:ph type="body" idx="1"/>
          </p:nvPr>
        </p:nvSpPr>
        <p:spPr bwMode="auto">
          <a:xfrm>
            <a:off x="514350" y="2641600"/>
            <a:ext cx="58293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1028"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defRPr>
            </a:lvl1pPr>
          </a:lstStyle>
          <a:p>
            <a:pPr>
              <a:defRPr/>
            </a:pPr>
            <a:endParaRPr lang="es-ES_tradnl"/>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defRPr>
            </a:lvl1pPr>
          </a:lstStyle>
          <a:p>
            <a:pPr>
              <a:defRPr/>
            </a:pPr>
            <a:endParaRPr lang="es-ES_tradnl"/>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rgbClr val="000000"/>
                </a:solidFill>
              </a:defRPr>
            </a:lvl1pPr>
          </a:lstStyle>
          <a:p>
            <a:pPr>
              <a:defRPr/>
            </a:pPr>
            <a:fld id="{AABA1C7C-CE26-4936-A067-DF4AEBECDEF1}" type="slidenum">
              <a:rPr lang="es-ES_tradnl"/>
              <a:pPr>
                <a:defRPr/>
              </a:pPr>
              <a:t>‹Nº›</a:t>
            </a:fld>
            <a:endParaRPr lang="es-ES_tradnl" dirty="0"/>
          </a:p>
        </p:txBody>
      </p:sp>
      <p:sp>
        <p:nvSpPr>
          <p:cNvPr id="5127" name="Rectangle 7"/>
          <p:cNvSpPr>
            <a:spLocks noChangeArrowheads="1"/>
          </p:cNvSpPr>
          <p:nvPr userDrawn="1"/>
        </p:nvSpPr>
        <p:spPr bwMode="auto">
          <a:xfrm>
            <a:off x="0" y="0"/>
            <a:ext cx="1447800" cy="9144000"/>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s-MX" b="1" smtClean="0">
              <a:solidFill>
                <a:srgbClr val="000000"/>
              </a:solidFill>
            </a:endParaRPr>
          </a:p>
        </p:txBody>
      </p:sp>
    </p:spTree>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2"/>
          <p:cNvGrpSpPr>
            <a:grpSpLocks/>
          </p:cNvGrpSpPr>
          <p:nvPr/>
        </p:nvGrpSpPr>
        <p:grpSpPr bwMode="auto">
          <a:xfrm>
            <a:off x="1828800" y="4038600"/>
            <a:ext cx="4652963" cy="1192213"/>
            <a:chOff x="1228" y="2513"/>
            <a:chExt cx="2931" cy="751"/>
          </a:xfrm>
        </p:grpSpPr>
        <p:sp>
          <p:nvSpPr>
            <p:cNvPr id="21512" name="Text Box 3"/>
            <p:cNvSpPr txBox="1">
              <a:spLocks noChangeArrowheads="1"/>
            </p:cNvSpPr>
            <p:nvPr/>
          </p:nvSpPr>
          <p:spPr bwMode="auto">
            <a:xfrm>
              <a:off x="1228" y="2513"/>
              <a:ext cx="150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4000" b="1">
                  <a:latin typeface="Arial" panose="020B0604020202020204" pitchFamily="34" charset="0"/>
                </a:rPr>
                <a:t>MANUAL</a:t>
              </a:r>
              <a:endParaRPr lang="es-ES_tradnl" altLang="es-MX" sz="3600" b="1">
                <a:latin typeface="Arial" panose="020B0604020202020204" pitchFamily="34" charset="0"/>
              </a:endParaRPr>
            </a:p>
          </p:txBody>
        </p:sp>
        <p:sp>
          <p:nvSpPr>
            <p:cNvPr id="21513" name="Text Box 4"/>
            <p:cNvSpPr txBox="1">
              <a:spLocks noChangeArrowheads="1"/>
            </p:cNvSpPr>
            <p:nvPr/>
          </p:nvSpPr>
          <p:spPr bwMode="auto">
            <a:xfrm>
              <a:off x="1712" y="2822"/>
              <a:ext cx="2447"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4000">
                  <a:latin typeface="Arial" panose="020B0604020202020204" pitchFamily="34" charset="0"/>
                </a:rPr>
                <a:t>de Organización</a:t>
              </a:r>
              <a:endParaRPr lang="es-ES_tradnl" altLang="es-MX" sz="4000" b="1">
                <a:latin typeface="Arial" panose="020B0604020202020204" pitchFamily="34" charset="0"/>
              </a:endParaRPr>
            </a:p>
          </p:txBody>
        </p:sp>
      </p:grpSp>
      <p:sp>
        <p:nvSpPr>
          <p:cNvPr id="21507" name="Text Box 5"/>
          <p:cNvSpPr txBox="1">
            <a:spLocks noChangeArrowheads="1"/>
          </p:cNvSpPr>
          <p:nvPr/>
        </p:nvSpPr>
        <p:spPr bwMode="auto">
          <a:xfrm>
            <a:off x="2788492" y="7848600"/>
            <a:ext cx="274786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000" b="1" dirty="0">
                <a:latin typeface="Arial" panose="020B0604020202020204" pitchFamily="34" charset="0"/>
              </a:rPr>
              <a:t>SAN LUIS POTOSI, S.L.P., </a:t>
            </a:r>
            <a:r>
              <a:rPr lang="es-ES_tradnl" altLang="es-MX" sz="1000" b="1" dirty="0" smtClean="0">
                <a:latin typeface="Arial" panose="020B0604020202020204" pitchFamily="34" charset="0"/>
              </a:rPr>
              <a:t>OCTUBRE </a:t>
            </a:r>
            <a:r>
              <a:rPr lang="es-ES_tradnl" altLang="es-MX" sz="1000" b="1" dirty="0">
                <a:latin typeface="Arial" panose="020B0604020202020204" pitchFamily="34" charset="0"/>
              </a:rPr>
              <a:t>2022</a:t>
            </a:r>
          </a:p>
        </p:txBody>
      </p:sp>
      <p:sp>
        <p:nvSpPr>
          <p:cNvPr id="21508" name="Text Box 10"/>
          <p:cNvSpPr txBox="1">
            <a:spLocks noChangeArrowheads="1"/>
          </p:cNvSpPr>
          <p:nvPr/>
        </p:nvSpPr>
        <p:spPr bwMode="auto">
          <a:xfrm>
            <a:off x="2147888" y="6469063"/>
            <a:ext cx="39512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200" b="1">
                <a:latin typeface="Arial" panose="020B0604020202020204" pitchFamily="34" charset="0"/>
              </a:rPr>
              <a:t>APLICADO A:</a:t>
            </a:r>
          </a:p>
          <a:p>
            <a:pPr algn="ctr">
              <a:spcBef>
                <a:spcPct val="0"/>
              </a:spcBef>
              <a:buFontTx/>
              <a:buNone/>
            </a:pPr>
            <a:r>
              <a:rPr lang="es-ES_tradnl" altLang="es-MX" sz="1200" b="1">
                <a:latin typeface="Arial" panose="020B0604020202020204" pitchFamily="34" charset="0"/>
              </a:rPr>
              <a:t>DIRECCIÓN ADMINISTRATIVA</a:t>
            </a:r>
          </a:p>
        </p:txBody>
      </p:sp>
      <p:sp>
        <p:nvSpPr>
          <p:cNvPr id="21510" name="10 CuadroTexto"/>
          <p:cNvSpPr txBox="1">
            <a:spLocks noChangeArrowheads="1"/>
          </p:cNvSpPr>
          <p:nvPr/>
        </p:nvSpPr>
        <p:spPr bwMode="auto">
          <a:xfrm>
            <a:off x="1570038" y="2286000"/>
            <a:ext cx="50974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MX" altLang="es-MX" sz="1400" b="1">
                <a:latin typeface="Arial" panose="020B0604020202020204" pitchFamily="34" charset="0"/>
                <a:cs typeface="Arial" panose="020B0604020202020204" pitchFamily="34" charset="0"/>
              </a:rPr>
              <a:t>HOSPITAL CENTRAL</a:t>
            </a:r>
          </a:p>
          <a:p>
            <a:pPr algn="ctr" eaLnBrk="1" hangingPunct="1">
              <a:spcBef>
                <a:spcPct val="0"/>
              </a:spcBef>
              <a:buFontTx/>
              <a:buNone/>
            </a:pPr>
            <a:r>
              <a:rPr lang="es-MX" altLang="es-MX" sz="1400" b="1">
                <a:latin typeface="Arial" panose="020B0604020202020204" pitchFamily="34" charset="0"/>
                <a:cs typeface="Arial" panose="020B0604020202020204" pitchFamily="34" charset="0"/>
              </a:rPr>
              <a:t>“DR. IGNACIO MORONES PRIETO”</a:t>
            </a:r>
          </a:p>
        </p:txBody>
      </p:sp>
      <p:pic>
        <p:nvPicPr>
          <p:cNvPr id="21511" name="Imagen 9"/>
          <p:cNvPicPr>
            <a:picLocks noChangeAspect="1"/>
          </p:cNvPicPr>
          <p:nvPr/>
        </p:nvPicPr>
        <p:blipFill>
          <a:blip r:embed="rId2" cstate="print">
            <a:extLst>
              <a:ext uri="{28A0092B-C50C-407E-A947-70E740481C1C}">
                <a14:useLocalDpi xmlns:a14="http://schemas.microsoft.com/office/drawing/2010/main" val="0"/>
              </a:ext>
            </a:extLst>
          </a:blip>
          <a:srcRect l="10007" t="15408" r="9669" b="16023"/>
          <a:stretch>
            <a:fillRect/>
          </a:stretch>
        </p:blipFill>
        <p:spPr bwMode="auto">
          <a:xfrm>
            <a:off x="1643063" y="373063"/>
            <a:ext cx="4951412" cy="148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n 9"/>
          <p:cNvPicPr>
            <a:picLocks noChangeAspect="1"/>
          </p:cNvPicPr>
          <p:nvPr/>
        </p:nvPicPr>
        <p:blipFill>
          <a:blip r:embed="rId3"/>
          <a:stretch>
            <a:fillRect/>
          </a:stretch>
        </p:blipFill>
        <p:spPr>
          <a:xfrm>
            <a:off x="-8618" y="0"/>
            <a:ext cx="1453243" cy="9144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8618" y="0"/>
            <a:ext cx="1453243" cy="9144000"/>
          </a:xfrm>
          <a:prstGeom prst="rect">
            <a:avLst/>
          </a:prstGeom>
        </p:spPr>
      </p:pic>
      <p:sp>
        <p:nvSpPr>
          <p:cNvPr id="22530" name="object 9"/>
          <p:cNvSpPr>
            <a:spLocks/>
          </p:cNvSpPr>
          <p:nvPr/>
        </p:nvSpPr>
        <p:spPr bwMode="auto">
          <a:xfrm>
            <a:off x="0" y="511175"/>
            <a:ext cx="6875463" cy="0"/>
          </a:xfrm>
          <a:custGeom>
            <a:avLst/>
            <a:gdLst>
              <a:gd name="T0" fmla="*/ 0 w 6858000"/>
              <a:gd name="T1" fmla="*/ 5381249 w 6858000"/>
              <a:gd name="T2" fmla="*/ 0 60000 65536"/>
              <a:gd name="T3" fmla="*/ 0 60000 65536"/>
              <a:gd name="T4" fmla="*/ 0 w 6858000"/>
              <a:gd name="T5" fmla="*/ 6858000 w 6858000"/>
            </a:gdLst>
            <a:ahLst/>
            <a:cxnLst>
              <a:cxn ang="T2">
                <a:pos x="T0" y="0"/>
              </a:cxn>
              <a:cxn ang="T3">
                <a:pos x="T1" y="0"/>
              </a:cxn>
            </a:cxnLst>
            <a:rect l="T4" t="0" r="T5" b="0"/>
            <a:pathLst>
              <a:path w="6858000">
                <a:moveTo>
                  <a:pt x="0" y="0"/>
                </a:moveTo>
                <a:lnTo>
                  <a:pt x="6858000" y="0"/>
                </a:lnTo>
              </a:path>
            </a:pathLst>
          </a:custGeom>
          <a:noFill/>
          <a:ln w="4089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s-MX"/>
          </a:p>
        </p:txBody>
      </p:sp>
      <p:sp>
        <p:nvSpPr>
          <p:cNvPr id="6" name="object 6"/>
          <p:cNvSpPr txBox="1"/>
          <p:nvPr/>
        </p:nvSpPr>
        <p:spPr>
          <a:xfrm>
            <a:off x="360363" y="190500"/>
            <a:ext cx="1397000" cy="254000"/>
          </a:xfrm>
          <a:prstGeom prst="rect">
            <a:avLst/>
          </a:prstGeom>
        </p:spPr>
        <p:txBody>
          <a:bodyPr lIns="0" tIns="0" rIns="0" bIns="0"/>
          <a:lstStyle/>
          <a:p>
            <a:pPr marL="11397">
              <a:lnSpc>
                <a:spcPts val="1920"/>
              </a:lnSpc>
              <a:spcBef>
                <a:spcPts val="96"/>
              </a:spcBef>
              <a:defRPr/>
            </a:pPr>
            <a:r>
              <a:rPr sz="1800" b="1" i="1" dirty="0">
                <a:solidFill>
                  <a:srgbClr val="000000"/>
                </a:solidFill>
                <a:latin typeface="Arial"/>
                <a:cs typeface="Arial"/>
              </a:rPr>
              <a:t>C</a:t>
            </a:r>
            <a:r>
              <a:rPr sz="1800" b="1" i="1" spc="8" dirty="0">
                <a:solidFill>
                  <a:srgbClr val="000000"/>
                </a:solidFill>
                <a:latin typeface="Arial"/>
                <a:cs typeface="Arial"/>
              </a:rPr>
              <a:t>O</a:t>
            </a:r>
            <a:r>
              <a:rPr sz="1800" b="1" i="1" dirty="0">
                <a:solidFill>
                  <a:srgbClr val="000000"/>
                </a:solidFill>
                <a:latin typeface="Arial"/>
                <a:cs typeface="Arial"/>
              </a:rPr>
              <a:t>N</a:t>
            </a:r>
            <a:r>
              <a:rPr sz="1800" b="1" i="1" spc="4" dirty="0">
                <a:solidFill>
                  <a:srgbClr val="000000"/>
                </a:solidFill>
                <a:latin typeface="Arial"/>
                <a:cs typeface="Arial"/>
              </a:rPr>
              <a:t>T</a:t>
            </a:r>
            <a:r>
              <a:rPr sz="1800" b="1" i="1" spc="-8" dirty="0">
                <a:solidFill>
                  <a:srgbClr val="000000"/>
                </a:solidFill>
                <a:latin typeface="Arial"/>
                <a:cs typeface="Arial"/>
              </a:rPr>
              <a:t>E</a:t>
            </a:r>
            <a:r>
              <a:rPr sz="1800" b="1" i="1" dirty="0">
                <a:solidFill>
                  <a:srgbClr val="000000"/>
                </a:solidFill>
                <a:latin typeface="Arial"/>
                <a:cs typeface="Arial"/>
              </a:rPr>
              <a:t>NIDO</a:t>
            </a:r>
            <a:endParaRPr sz="1800" b="1" dirty="0">
              <a:solidFill>
                <a:srgbClr val="000000"/>
              </a:solidFill>
              <a:latin typeface="Arial"/>
              <a:cs typeface="Arial"/>
            </a:endParaRPr>
          </a:p>
        </p:txBody>
      </p:sp>
      <p:sp>
        <p:nvSpPr>
          <p:cNvPr id="22532" name="object 4"/>
          <p:cNvSpPr txBox="1">
            <a:spLocks noChangeArrowheads="1"/>
          </p:cNvSpPr>
          <p:nvPr/>
        </p:nvSpPr>
        <p:spPr bwMode="auto">
          <a:xfrm>
            <a:off x="1677988" y="415925"/>
            <a:ext cx="4776787"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22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ts val="900"/>
              </a:lnSpc>
              <a:spcBef>
                <a:spcPct val="0"/>
              </a:spcBef>
              <a:buFontTx/>
              <a:buNone/>
            </a:pPr>
            <a:endParaRPr lang="es-MX" altLang="es-MX" sz="900" b="1">
              <a:solidFill>
                <a:srgbClr val="000000"/>
              </a:solidFill>
            </a:endParaRPr>
          </a:p>
        </p:txBody>
      </p:sp>
      <p:sp>
        <p:nvSpPr>
          <p:cNvPr id="22534" name="Text Box 7"/>
          <p:cNvSpPr txBox="1">
            <a:spLocks noChangeArrowheads="1"/>
          </p:cNvSpPr>
          <p:nvPr/>
        </p:nvSpPr>
        <p:spPr bwMode="auto">
          <a:xfrm>
            <a:off x="1562100" y="984250"/>
            <a:ext cx="5191125" cy="729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0975" indent="-18097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a:spcBef>
                <a:spcPct val="0"/>
              </a:spcBef>
              <a:buFontTx/>
              <a:buNone/>
            </a:pPr>
            <a:r>
              <a:rPr lang="es-ES_tradnl" sz="1200" b="1">
                <a:solidFill>
                  <a:srgbClr val="000000"/>
                </a:solidFill>
                <a:latin typeface="Arial" panose="020B0604020202020204" pitchFamily="34" charset="0"/>
              </a:rPr>
              <a:t>Sección</a:t>
            </a:r>
          </a:p>
          <a:p>
            <a:pPr>
              <a:spcBef>
                <a:spcPct val="0"/>
              </a:spcBef>
            </a:pPr>
            <a:r>
              <a:rPr lang="es-ES_tradnl" sz="1200" b="1">
                <a:solidFill>
                  <a:srgbClr val="000000"/>
                </a:solidFill>
                <a:latin typeface="Arial" panose="020B0604020202020204" pitchFamily="34" charset="0"/>
              </a:rPr>
              <a:t>Introducción			 	1</a:t>
            </a: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pPr>
            <a:r>
              <a:rPr lang="es-ES_tradnl" sz="1200" b="1">
                <a:solidFill>
                  <a:srgbClr val="000000"/>
                </a:solidFill>
                <a:latin typeface="Arial" panose="020B0604020202020204" pitchFamily="34" charset="0"/>
              </a:rPr>
              <a:t>Directorio					2</a:t>
            </a: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pPr>
            <a:r>
              <a:rPr lang="es-ES_tradnl" sz="1200" b="1">
                <a:solidFill>
                  <a:srgbClr val="000000"/>
                </a:solidFill>
                <a:latin typeface="Arial" panose="020B0604020202020204" pitchFamily="34" charset="0"/>
              </a:rPr>
              <a:t>Legislación o Base legal			3</a:t>
            </a: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pPr>
            <a:r>
              <a:rPr lang="es-ES_tradnl" sz="1200" b="1">
                <a:solidFill>
                  <a:srgbClr val="000000"/>
                </a:solidFill>
                <a:latin typeface="Arial" panose="020B0604020202020204" pitchFamily="34" charset="0"/>
              </a:rPr>
              <a:t>Misión					4</a:t>
            </a:r>
          </a:p>
          <a:p>
            <a:pPr>
              <a:spcBef>
                <a:spcPct val="0"/>
              </a:spcBef>
              <a:buFontTx/>
              <a:buNone/>
            </a:pPr>
            <a:endParaRPr lang="es-ES_tradnl" sz="1200" b="1">
              <a:solidFill>
                <a:srgbClr val="000000"/>
              </a:solidFill>
              <a:latin typeface="Arial" panose="020B0604020202020204" pitchFamily="34" charset="0"/>
            </a:endParaRPr>
          </a:p>
          <a:p>
            <a:pPr>
              <a:spcBef>
                <a:spcPct val="0"/>
              </a:spcBef>
            </a:pPr>
            <a:endParaRPr lang="es-ES_tradnl" sz="1200" b="1">
              <a:solidFill>
                <a:srgbClr val="000000"/>
              </a:solidFill>
              <a:latin typeface="Arial" panose="020B0604020202020204" pitchFamily="34" charset="0"/>
            </a:endParaRPr>
          </a:p>
          <a:p>
            <a:pPr>
              <a:spcBef>
                <a:spcPct val="0"/>
              </a:spcBef>
            </a:pPr>
            <a:endParaRPr lang="es-ES_tradnl" sz="1200" b="1">
              <a:solidFill>
                <a:srgbClr val="000000"/>
              </a:solidFill>
              <a:latin typeface="Arial" panose="020B0604020202020204" pitchFamily="34" charset="0"/>
            </a:endParaRPr>
          </a:p>
          <a:p>
            <a:pPr>
              <a:spcBef>
                <a:spcPct val="0"/>
              </a:spcBef>
            </a:pPr>
            <a:r>
              <a:rPr lang="es-ES_tradnl" sz="1200" b="1">
                <a:solidFill>
                  <a:srgbClr val="000000"/>
                </a:solidFill>
                <a:latin typeface="Arial" panose="020B0604020202020204" pitchFamily="34" charset="0"/>
              </a:rPr>
              <a:t>Código de Conducta				5</a:t>
            </a: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pPr>
            <a:r>
              <a:rPr lang="es-ES_tradnl" sz="1200" b="1">
                <a:solidFill>
                  <a:srgbClr val="000000"/>
                </a:solidFill>
                <a:latin typeface="Arial" panose="020B0604020202020204" pitchFamily="34" charset="0"/>
              </a:rPr>
              <a:t>Estructura Orgánica				6</a:t>
            </a: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pPr>
            <a:r>
              <a:rPr lang="es-ES_tradnl" sz="1200" b="1">
                <a:solidFill>
                  <a:srgbClr val="000000"/>
                </a:solidFill>
                <a:latin typeface="Arial" panose="020B0604020202020204" pitchFamily="34" charset="0"/>
              </a:rPr>
              <a:t>Organigrama				7</a:t>
            </a: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pPr>
            <a:r>
              <a:rPr lang="es-ES_tradnl" sz="1200" b="1">
                <a:solidFill>
                  <a:srgbClr val="000000"/>
                </a:solidFill>
                <a:latin typeface="Arial" panose="020B0604020202020204" pitchFamily="34" charset="0"/>
              </a:rPr>
              <a:t>Descripción de Funciones			8	             </a:t>
            </a:r>
          </a:p>
          <a:p>
            <a:pPr>
              <a:spcBef>
                <a:spcPct val="0"/>
              </a:spcBef>
              <a:buFontTx/>
              <a:buNone/>
            </a:pPr>
            <a:endParaRPr lang="es-ES_tradnl" sz="1200" b="1">
              <a:solidFill>
                <a:srgbClr val="000000"/>
              </a:solidFill>
              <a:latin typeface="Arial" panose="020B0604020202020204" pitchFamily="34" charset="0"/>
            </a:endParaRPr>
          </a:p>
          <a:p>
            <a:pPr>
              <a:spcBef>
                <a:spcPct val="0"/>
              </a:spcBef>
              <a:buFontTx/>
              <a:buNone/>
            </a:pPr>
            <a:endParaRPr lang="es-ES_tradnl" sz="1200" b="1">
              <a:solidFill>
                <a:srgbClr val="000000"/>
              </a:solidFill>
              <a:latin typeface="Arial" panose="020B0604020202020204" pitchFamily="34" charset="0"/>
            </a:endParaRPr>
          </a:p>
          <a:p>
            <a:pPr>
              <a:spcBef>
                <a:spcPct val="0"/>
              </a:spcBef>
            </a:pPr>
            <a:r>
              <a:rPr lang="es-ES_tradnl" sz="1200" b="1">
                <a:solidFill>
                  <a:srgbClr val="000000"/>
                </a:solidFill>
                <a:latin typeface="Arial" panose="020B0604020202020204" pitchFamily="34" charset="0"/>
              </a:rPr>
              <a:t>Autorización			                     9</a:t>
            </a:r>
          </a:p>
          <a:p>
            <a:pPr>
              <a:spcBef>
                <a:spcPct val="0"/>
              </a:spcBef>
            </a:pPr>
            <a:endParaRPr lang="es-ES_tradnl" sz="1200" b="1">
              <a:solidFill>
                <a:srgbClr val="000000"/>
              </a:solidFill>
              <a:latin typeface="Arial" panose="020B0604020202020204" pitchFamily="34" charset="0"/>
            </a:endParaRPr>
          </a:p>
          <a:p>
            <a:pPr>
              <a:spcBef>
                <a:spcPct val="0"/>
              </a:spcBef>
            </a:pPr>
            <a:endParaRPr lang="es-ES_tradnl" sz="1200" b="1">
              <a:solidFill>
                <a:srgbClr val="000000"/>
              </a:solidFill>
              <a:latin typeface="Arial" panose="020B0604020202020204" pitchFamily="34" charset="0"/>
            </a:endParaRPr>
          </a:p>
          <a:p>
            <a:pPr>
              <a:spcBef>
                <a:spcPct val="0"/>
              </a:spcBef>
            </a:pPr>
            <a:endParaRPr lang="es-ES_tradnl" sz="1200" b="1">
              <a:solidFill>
                <a:srgbClr val="000000"/>
              </a:solidFill>
              <a:latin typeface="Arial" panose="020B0604020202020204" pitchFamily="34" charset="0"/>
            </a:endParaRPr>
          </a:p>
          <a:p>
            <a:pPr>
              <a:spcBef>
                <a:spcPct val="0"/>
              </a:spcBef>
            </a:pPr>
            <a:r>
              <a:rPr lang="es-ES_tradnl" sz="1200" b="1">
                <a:solidFill>
                  <a:srgbClr val="000000"/>
                </a:solidFill>
                <a:latin typeface="Arial" panose="020B0604020202020204" pitchFamily="34" charset="0"/>
              </a:rPr>
              <a:t>Control de Actualizaciones			10</a:t>
            </a:r>
          </a:p>
          <a:p>
            <a:pPr>
              <a:spcBef>
                <a:spcPct val="0"/>
              </a:spcBef>
              <a:buFontTx/>
              <a:buNone/>
            </a:pPr>
            <a:endParaRPr lang="es-ES_tradnl" sz="1200" b="1">
              <a:solidFill>
                <a:srgbClr val="000000"/>
              </a:solidFill>
              <a:latin typeface="Arial" panose="020B060402020202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8618" y="0"/>
            <a:ext cx="1453243" cy="9144000"/>
          </a:xfrm>
          <a:prstGeom prst="rect">
            <a:avLst/>
          </a:prstGeom>
        </p:spPr>
      </p:pic>
      <p:sp>
        <p:nvSpPr>
          <p:cNvPr id="23554" name="Text Box 43"/>
          <p:cNvSpPr txBox="1">
            <a:spLocks noChangeArrowheads="1"/>
          </p:cNvSpPr>
          <p:nvPr/>
        </p:nvSpPr>
        <p:spPr bwMode="auto">
          <a:xfrm>
            <a:off x="1565275" y="1370013"/>
            <a:ext cx="5191125"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lnSpc>
                <a:spcPct val="140000"/>
              </a:lnSpc>
              <a:spcBef>
                <a:spcPct val="0"/>
              </a:spcBef>
              <a:buFontTx/>
              <a:buNone/>
            </a:pPr>
            <a:r>
              <a:rPr lang="es-ES_tradnl" sz="1200" dirty="0">
                <a:solidFill>
                  <a:srgbClr val="000000"/>
                </a:solidFill>
                <a:latin typeface="Arial" panose="020B0604020202020204" pitchFamily="34" charset="0"/>
              </a:rPr>
              <a:t>El presente manual se elaboro con el objeto de que los servidores públicos del Gobierno del Estado cuenten con una fuente de información que les permita conocer la organización de la </a:t>
            </a:r>
            <a:r>
              <a:rPr lang="es-ES_tradnl" sz="1200" b="1" i="1" dirty="0">
                <a:solidFill>
                  <a:srgbClr val="000000"/>
                </a:solidFill>
                <a:latin typeface="Arial" panose="020B0604020202020204" pitchFamily="34" charset="0"/>
              </a:rPr>
              <a:t>Dirección </a:t>
            </a:r>
            <a:r>
              <a:rPr lang="es-ES_tradnl" sz="1200" b="1" i="1" dirty="0" smtClean="0">
                <a:solidFill>
                  <a:srgbClr val="000000"/>
                </a:solidFill>
                <a:latin typeface="Arial" panose="020B0604020202020204" pitchFamily="34" charset="0"/>
              </a:rPr>
              <a:t>Administrativa </a:t>
            </a:r>
            <a:r>
              <a:rPr lang="es-ES_tradnl" sz="1200" b="1" i="1" dirty="0">
                <a:solidFill>
                  <a:srgbClr val="000000"/>
                </a:solidFill>
                <a:latin typeface="Arial" panose="020B0604020202020204" pitchFamily="34" charset="0"/>
              </a:rPr>
              <a:t>del Hospital Central  Ignacio Morones Prieto</a:t>
            </a:r>
            <a:r>
              <a:rPr lang="es-ES_tradnl" sz="1200" dirty="0">
                <a:solidFill>
                  <a:srgbClr val="000000"/>
                </a:solidFill>
                <a:latin typeface="Arial" panose="020B0604020202020204" pitchFamily="34" charset="0"/>
              </a:rPr>
              <a:t>, así como las funciones a su cargo.</a:t>
            </a:r>
          </a:p>
          <a:p>
            <a:pPr algn="just">
              <a:lnSpc>
                <a:spcPct val="140000"/>
              </a:lnSpc>
              <a:spcBef>
                <a:spcPct val="0"/>
              </a:spcBef>
              <a:buFontTx/>
              <a:buNone/>
            </a:pPr>
            <a:endParaRPr lang="es-ES_tradnl" sz="1200" dirty="0">
              <a:solidFill>
                <a:srgbClr val="000000"/>
              </a:solidFill>
              <a:latin typeface="Arial" panose="020B0604020202020204" pitchFamily="34" charset="0"/>
            </a:endParaRPr>
          </a:p>
          <a:p>
            <a:pPr algn="just">
              <a:lnSpc>
                <a:spcPct val="140000"/>
              </a:lnSpc>
              <a:spcBef>
                <a:spcPct val="0"/>
              </a:spcBef>
              <a:buFontTx/>
              <a:buNone/>
            </a:pPr>
            <a:r>
              <a:rPr lang="es-ES_tradnl" sz="1200" dirty="0">
                <a:solidFill>
                  <a:srgbClr val="000000"/>
                </a:solidFill>
                <a:latin typeface="Arial" panose="020B0604020202020204" pitchFamily="34" charset="0"/>
              </a:rPr>
              <a:t>Este documento presenta la Estructura Orgánica actualizada y autorizada, el marco jurídico en el que sustentan su actualización y funcionamiento, los objetivos que tienen encomendados y la descripción de las funciones que debe realizar para alcanzarlos.</a:t>
            </a:r>
          </a:p>
          <a:p>
            <a:pPr algn="just">
              <a:lnSpc>
                <a:spcPct val="140000"/>
              </a:lnSpc>
              <a:spcBef>
                <a:spcPct val="0"/>
              </a:spcBef>
              <a:buFontTx/>
              <a:buNone/>
            </a:pPr>
            <a:endParaRPr lang="es-ES_tradnl" sz="1200" dirty="0">
              <a:solidFill>
                <a:srgbClr val="000000"/>
              </a:solidFill>
              <a:latin typeface="Arial" panose="020B0604020202020204" pitchFamily="34" charset="0"/>
            </a:endParaRPr>
          </a:p>
          <a:p>
            <a:pPr algn="just">
              <a:lnSpc>
                <a:spcPct val="140000"/>
              </a:lnSpc>
              <a:spcBef>
                <a:spcPct val="0"/>
              </a:spcBef>
              <a:buFontTx/>
              <a:buNone/>
            </a:pPr>
            <a:r>
              <a:rPr lang="es-ES_tradnl" sz="1200" dirty="0">
                <a:solidFill>
                  <a:srgbClr val="000000"/>
                </a:solidFill>
                <a:latin typeface="Arial" panose="020B0604020202020204" pitchFamily="34" charset="0"/>
              </a:rPr>
              <a:t>Además el manual de organización facilita a los empleados y funcionarios el conocimiento de sus obligaciones en el ámbito de su competencia, así mismo ayuda entre otras cosas, a integrar y orientar al nuevo personal y es un instrumento valioso de datos para estudios de productividad, reorganización y de recursos humanos.</a:t>
            </a:r>
          </a:p>
          <a:p>
            <a:pPr algn="just">
              <a:lnSpc>
                <a:spcPct val="140000"/>
              </a:lnSpc>
              <a:spcBef>
                <a:spcPct val="0"/>
              </a:spcBef>
              <a:buFontTx/>
              <a:buNone/>
            </a:pPr>
            <a:endParaRPr lang="es-ES_tradnl" sz="1200" dirty="0">
              <a:solidFill>
                <a:srgbClr val="000000"/>
              </a:solidFill>
              <a:latin typeface="Arial" panose="020B0604020202020204" pitchFamily="34" charset="0"/>
            </a:endParaRPr>
          </a:p>
          <a:p>
            <a:pPr algn="just">
              <a:lnSpc>
                <a:spcPct val="140000"/>
              </a:lnSpc>
              <a:spcBef>
                <a:spcPct val="0"/>
              </a:spcBef>
              <a:buFontTx/>
              <a:buNone/>
            </a:pPr>
            <a:r>
              <a:rPr lang="es-ES_tradnl" sz="1200" dirty="0">
                <a:solidFill>
                  <a:srgbClr val="000000"/>
                </a:solidFill>
                <a:latin typeface="Arial" panose="020B0604020202020204" pitchFamily="34" charset="0"/>
              </a:rPr>
              <a:t>La aplicación del presente manual es únicamente para el personal que integra la </a:t>
            </a:r>
            <a:r>
              <a:rPr lang="es-ES_tradnl" sz="1200" b="1" i="1" dirty="0">
                <a:solidFill>
                  <a:srgbClr val="000000"/>
                </a:solidFill>
                <a:latin typeface="Arial" panose="020B0604020202020204" pitchFamily="34" charset="0"/>
              </a:rPr>
              <a:t>Dirección </a:t>
            </a:r>
            <a:r>
              <a:rPr lang="es-ES_tradnl" sz="1200" b="1" i="1" dirty="0" smtClean="0">
                <a:solidFill>
                  <a:srgbClr val="000000"/>
                </a:solidFill>
                <a:latin typeface="Arial" panose="020B0604020202020204" pitchFamily="34" charset="0"/>
              </a:rPr>
              <a:t>Administrativa</a:t>
            </a:r>
            <a:r>
              <a:rPr lang="es-ES_tradnl" sz="1200" dirty="0" smtClean="0">
                <a:solidFill>
                  <a:srgbClr val="000000"/>
                </a:solidFill>
                <a:latin typeface="Arial" panose="020B0604020202020204" pitchFamily="34" charset="0"/>
              </a:rPr>
              <a:t> </a:t>
            </a:r>
            <a:r>
              <a:rPr lang="es-ES_tradnl" sz="1200" dirty="0">
                <a:solidFill>
                  <a:srgbClr val="000000"/>
                </a:solidFill>
                <a:latin typeface="Arial" panose="020B0604020202020204" pitchFamily="34" charset="0"/>
              </a:rPr>
              <a:t>será la misma la responsable de actualizar o modificar su contenido.  </a:t>
            </a:r>
          </a:p>
          <a:p>
            <a:pPr algn="just">
              <a:lnSpc>
                <a:spcPct val="140000"/>
              </a:lnSpc>
              <a:spcBef>
                <a:spcPct val="0"/>
              </a:spcBef>
              <a:buFontTx/>
              <a:buNone/>
            </a:pPr>
            <a:endParaRPr lang="es-ES_tradnl" sz="1200" dirty="0">
              <a:solidFill>
                <a:srgbClr val="000000"/>
              </a:solidFill>
              <a:latin typeface="Arial" panose="020B0604020202020204" pitchFamily="34" charset="0"/>
            </a:endParaRPr>
          </a:p>
          <a:p>
            <a:pPr algn="just">
              <a:lnSpc>
                <a:spcPct val="140000"/>
              </a:lnSpc>
              <a:spcBef>
                <a:spcPct val="0"/>
              </a:spcBef>
              <a:buFontTx/>
              <a:buNone/>
            </a:pPr>
            <a:r>
              <a:rPr lang="es-ES_tradnl" sz="1200" dirty="0">
                <a:solidFill>
                  <a:srgbClr val="000000"/>
                </a:solidFill>
                <a:latin typeface="Arial" panose="020B0604020202020204" pitchFamily="34" charset="0"/>
              </a:rPr>
              <a:t>Desde la naturaleza dinámica de Gobierno del Estado, es necesario que cualquier cambio que se presente en la organización de las áreas, se comunique a la brevedad, a la Dirección de Organización y Métodos de Oficialía Mayor, con el objeto de revisarlos y mantener actualizada la Estructura Orgánica de la Administración Pública Estatal.</a:t>
            </a:r>
          </a:p>
        </p:txBody>
      </p:sp>
      <p:sp>
        <p:nvSpPr>
          <p:cNvPr id="23556" name="Text Box 3"/>
          <p:cNvSpPr txBox="1">
            <a:spLocks noChangeArrowheads="1"/>
          </p:cNvSpPr>
          <p:nvPr/>
        </p:nvSpPr>
        <p:spPr bwMode="auto">
          <a:xfrm>
            <a:off x="-3175" y="47625"/>
            <a:ext cx="21621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sz="2000" b="1" i="1">
                <a:solidFill>
                  <a:srgbClr val="000000"/>
                </a:solidFill>
                <a:latin typeface="Arial" panose="020B0604020202020204" pitchFamily="34" charset="0"/>
              </a:rPr>
              <a:t>INTRODUCCION</a:t>
            </a:r>
          </a:p>
        </p:txBody>
      </p:sp>
      <p:sp>
        <p:nvSpPr>
          <p:cNvPr id="23557" name="Line 39"/>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8618" y="0"/>
            <a:ext cx="1453243" cy="9144000"/>
          </a:xfrm>
          <a:prstGeom prst="rect">
            <a:avLst/>
          </a:prstGeom>
        </p:spPr>
      </p:pic>
      <p:sp>
        <p:nvSpPr>
          <p:cNvPr id="24578" name="Text Box 2"/>
          <p:cNvSpPr txBox="1">
            <a:spLocks noChangeArrowheads="1"/>
          </p:cNvSpPr>
          <p:nvPr/>
        </p:nvSpPr>
        <p:spPr bwMode="auto">
          <a:xfrm>
            <a:off x="3175" y="50800"/>
            <a:ext cx="2500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altLang="es-MX" sz="2000" b="1" i="1">
                <a:latin typeface="Arial" panose="020B0604020202020204" pitchFamily="34" charset="0"/>
              </a:rPr>
              <a:t>D I R E C T O R I O </a:t>
            </a:r>
          </a:p>
        </p:txBody>
      </p:sp>
      <p:sp>
        <p:nvSpPr>
          <p:cNvPr id="24579" name="Line 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4580" name="Text Box 4"/>
          <p:cNvSpPr txBox="1">
            <a:spLocks noChangeArrowheads="1"/>
          </p:cNvSpPr>
          <p:nvPr/>
        </p:nvSpPr>
        <p:spPr bwMode="auto">
          <a:xfrm>
            <a:off x="1573213" y="804863"/>
            <a:ext cx="5148262" cy="8476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tabLst>
                <a:tab pos="177800" algn="l"/>
              </a:tabLst>
              <a:defRPr sz="3200">
                <a:solidFill>
                  <a:schemeClr val="tx1"/>
                </a:solidFill>
                <a:latin typeface="Times New Roman" panose="02020603050405020304" pitchFamily="18" charset="0"/>
              </a:defRPr>
            </a:lvl1pPr>
            <a:lvl2pPr marL="742950" indent="-285750">
              <a:spcBef>
                <a:spcPct val="20000"/>
              </a:spcBef>
              <a:buChar char="–"/>
              <a:tabLst>
                <a:tab pos="177800" algn="l"/>
              </a:tabLst>
              <a:defRPr sz="2800">
                <a:solidFill>
                  <a:schemeClr val="tx1"/>
                </a:solidFill>
                <a:latin typeface="Times New Roman" panose="02020603050405020304" pitchFamily="18" charset="0"/>
              </a:defRPr>
            </a:lvl2pPr>
            <a:lvl3pPr marL="1143000" indent="-228600">
              <a:spcBef>
                <a:spcPct val="20000"/>
              </a:spcBef>
              <a:buChar char="•"/>
              <a:tabLst>
                <a:tab pos="177800" algn="l"/>
              </a:tabLst>
              <a:defRPr sz="2400">
                <a:solidFill>
                  <a:schemeClr val="tx1"/>
                </a:solidFill>
                <a:latin typeface="Times New Roman" panose="02020603050405020304" pitchFamily="18" charset="0"/>
              </a:defRPr>
            </a:lvl3pPr>
            <a:lvl4pPr marL="1600200" indent="-228600">
              <a:spcBef>
                <a:spcPct val="20000"/>
              </a:spcBef>
              <a:buChar char="–"/>
              <a:tabLst>
                <a:tab pos="177800" algn="l"/>
              </a:tabLst>
              <a:defRPr sz="2000">
                <a:solidFill>
                  <a:schemeClr val="tx1"/>
                </a:solidFill>
                <a:latin typeface="Times New Roman" panose="02020603050405020304" pitchFamily="18" charset="0"/>
              </a:defRPr>
            </a:lvl4pPr>
            <a:lvl5pPr marL="2057400" indent="-228600">
              <a:spcBef>
                <a:spcPct val="20000"/>
              </a:spcBef>
              <a:buChar char="»"/>
              <a:tabLst>
                <a:tab pos="177800"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177800"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177800"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177800"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177800" algn="l"/>
              </a:tabLst>
              <a:defRPr sz="2000">
                <a:solidFill>
                  <a:schemeClr val="tx1"/>
                </a:solidFill>
                <a:latin typeface="Times New Roman" panose="02020603050405020304" pitchFamily="18" charset="0"/>
              </a:defRPr>
            </a:lvl9pPr>
          </a:lstStyle>
          <a:p>
            <a:pPr algn="just">
              <a:buFontTx/>
              <a:buNone/>
            </a:pPr>
            <a:r>
              <a:rPr lang="es-ES" sz="1200" b="1" dirty="0">
                <a:latin typeface="Arial" panose="020B0604020202020204" pitchFamily="34" charset="0"/>
                <a:cs typeface="Arial" panose="020B0604020202020204" pitchFamily="34" charset="0"/>
              </a:rPr>
              <a:t>DIRECCIÓN GENERAL</a:t>
            </a:r>
            <a:r>
              <a:rPr lang="es-MX" sz="1200" b="1" dirty="0">
                <a:latin typeface="Arial" panose="020B0604020202020204" pitchFamily="34" charset="0"/>
                <a:cs typeface="Arial" panose="020B0604020202020204" pitchFamily="34" charset="0"/>
              </a:rPr>
              <a:t> DE LOS SERVICIOS DE SALUD EN EL ESTADO</a:t>
            </a:r>
          </a:p>
          <a:p>
            <a:pPr>
              <a:buFontTx/>
              <a:buNone/>
            </a:pPr>
            <a:endParaRPr lang="es-ES" sz="1200" dirty="0" smtClean="0">
              <a:latin typeface="Arial" panose="020B0604020202020204" pitchFamily="34" charset="0"/>
              <a:cs typeface="Times New Roman" panose="02020603050405020304" pitchFamily="18" charset="0"/>
            </a:endParaRPr>
          </a:p>
          <a:p>
            <a:pPr>
              <a:buFontTx/>
              <a:buNone/>
            </a:pPr>
            <a:endParaRPr lang="es-ES" sz="1200" dirty="0">
              <a:latin typeface="Arial" panose="020B0604020202020204" pitchFamily="34" charset="0"/>
              <a:cs typeface="Times New Roman" panose="02020603050405020304" pitchFamily="18" charset="0"/>
            </a:endParaRPr>
          </a:p>
          <a:p>
            <a:pPr>
              <a:buFontTx/>
              <a:buNone/>
            </a:pPr>
            <a:r>
              <a:rPr lang="es-ES" sz="1200" b="1" dirty="0">
                <a:latin typeface="Arial" panose="020B0604020202020204" pitchFamily="34" charset="0"/>
                <a:cs typeface="Arial" panose="020B0604020202020204" pitchFamily="34" charset="0"/>
              </a:rPr>
              <a:t>DIRECCIÓN GENERAL DEL HOSPITAL CENTRAL “DR. IGNACIO MORONES PRIETO”</a:t>
            </a:r>
            <a:endParaRPr lang="es-ES" sz="1200" b="1" dirty="0">
              <a:latin typeface="Arial" panose="020B0604020202020204" pitchFamily="34" charset="0"/>
              <a:cs typeface="Times New Roman" panose="02020603050405020304" pitchFamily="18" charset="0"/>
            </a:endParaRPr>
          </a:p>
          <a:p>
            <a:pPr>
              <a:buFontTx/>
              <a:buNone/>
            </a:pPr>
            <a:r>
              <a:rPr lang="es-MX" sz="1200" dirty="0">
                <a:latin typeface="Arial" panose="020B0604020202020204" pitchFamily="34" charset="0"/>
                <a:cs typeface="Arial" panose="020B0604020202020204" pitchFamily="34" charset="0"/>
              </a:rPr>
              <a:t>Jorge Aguilar García</a:t>
            </a:r>
          </a:p>
          <a:p>
            <a:pPr>
              <a:buFontTx/>
              <a:buNone/>
            </a:pPr>
            <a:endParaRPr lang="es-MX" sz="1200" dirty="0">
              <a:latin typeface="Arial" panose="020B0604020202020204" pitchFamily="34" charset="0"/>
              <a:cs typeface="Arial" panose="020B0604020202020204" pitchFamily="34" charset="0"/>
            </a:endParaRPr>
          </a:p>
          <a:p>
            <a:pPr>
              <a:buFontTx/>
              <a:buNone/>
            </a:pPr>
            <a:r>
              <a:rPr lang="es-ES" sz="1200" b="1" dirty="0">
                <a:latin typeface="Arial" panose="020B0604020202020204" pitchFamily="34" charset="0"/>
                <a:cs typeface="Arial" panose="020B0604020202020204" pitchFamily="34" charset="0"/>
              </a:rPr>
              <a:t>DIRECCIÓN ADMINISTRATIVA</a:t>
            </a:r>
          </a:p>
          <a:p>
            <a:pPr>
              <a:buFontTx/>
              <a:buNone/>
            </a:pPr>
            <a:r>
              <a:rPr lang="es-ES" sz="1200" dirty="0">
                <a:latin typeface="Arial" panose="020B0604020202020204" pitchFamily="34" charset="0"/>
                <a:cs typeface="Arial" panose="020B0604020202020204" pitchFamily="34" charset="0"/>
              </a:rPr>
              <a:t>Rosa María Franco Rodríguez</a:t>
            </a:r>
          </a:p>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ES" altLang="es-MX" sz="1200" b="1" dirty="0">
                <a:latin typeface="Arial" panose="020B0604020202020204" pitchFamily="34" charset="0"/>
                <a:cs typeface="Arial" panose="020B0604020202020204" pitchFamily="34" charset="0"/>
              </a:rPr>
              <a:t>SUBIDRECCIÓN ADMINISTRATIVA</a:t>
            </a:r>
          </a:p>
          <a:p>
            <a:pPr>
              <a:spcBef>
                <a:spcPct val="0"/>
              </a:spcBef>
              <a:buFontTx/>
              <a:buNone/>
            </a:pPr>
            <a:r>
              <a:rPr lang="es-MX" altLang="es-MX" sz="1200" dirty="0">
                <a:latin typeface="Arial" panose="020B0604020202020204" pitchFamily="34" charset="0"/>
                <a:cs typeface="Arial" panose="020B0604020202020204" pitchFamily="34" charset="0"/>
              </a:rPr>
              <a:t>Gustavo Reyes Hernández</a:t>
            </a:r>
          </a:p>
          <a:p>
            <a:pPr>
              <a:spcBef>
                <a:spcPct val="0"/>
              </a:spcBef>
              <a:buFontTx/>
              <a:buNone/>
            </a:pPr>
            <a:endParaRPr lang="es-ES" altLang="es-MX" sz="1200" b="1" dirty="0">
              <a:latin typeface="Arial" panose="020B0604020202020204" pitchFamily="34" charset="0"/>
              <a:cs typeface="Arial" panose="020B0604020202020204" pitchFamily="34" charset="0"/>
            </a:endParaRPr>
          </a:p>
          <a:p>
            <a:pPr>
              <a:spcBef>
                <a:spcPct val="0"/>
              </a:spcBef>
              <a:buFontTx/>
              <a:buNone/>
            </a:pPr>
            <a:endParaRPr lang="es-ES" altLang="es-MX" sz="1200" b="1" dirty="0">
              <a:latin typeface="Arial" panose="020B0604020202020204" pitchFamily="34" charset="0"/>
              <a:cs typeface="Arial" panose="020B0604020202020204" pitchFamily="34" charset="0"/>
            </a:endParaRPr>
          </a:p>
          <a:p>
            <a:pPr>
              <a:spcBef>
                <a:spcPct val="0"/>
              </a:spcBef>
              <a:buFontTx/>
              <a:buNone/>
            </a:pPr>
            <a:r>
              <a:rPr lang="es-ES" altLang="es-MX" sz="1200" b="1" dirty="0">
                <a:latin typeface="Arial" panose="020B0604020202020204" pitchFamily="34" charset="0"/>
                <a:cs typeface="Arial" panose="020B0604020202020204" pitchFamily="34" charset="0"/>
              </a:rPr>
              <a:t>DIVISIÓN DE  RECURSOS FINANCIEROS</a:t>
            </a:r>
          </a:p>
          <a:p>
            <a:pPr>
              <a:spcBef>
                <a:spcPct val="0"/>
              </a:spcBef>
              <a:buFontTx/>
              <a:buNone/>
            </a:pPr>
            <a:r>
              <a:rPr lang="es-ES" altLang="es-MX" sz="1200" dirty="0">
                <a:latin typeface="Arial" panose="020B0604020202020204" pitchFamily="34" charset="0"/>
                <a:cs typeface="Arial" panose="020B0604020202020204" pitchFamily="34" charset="0"/>
              </a:rPr>
              <a:t>Fernando Hernández </a:t>
            </a:r>
            <a:r>
              <a:rPr lang="es-ES" altLang="es-MX" sz="1200" dirty="0" err="1">
                <a:latin typeface="Arial" panose="020B0604020202020204" pitchFamily="34" charset="0"/>
                <a:cs typeface="Arial" panose="020B0604020202020204" pitchFamily="34" charset="0"/>
              </a:rPr>
              <a:t>Espericueta</a:t>
            </a:r>
            <a:endParaRPr lang="es-ES" altLang="es-MX" sz="1200" dirty="0">
              <a:latin typeface="Arial" panose="020B0604020202020204" pitchFamily="34" charset="0"/>
              <a:cs typeface="Arial" panose="020B0604020202020204" pitchFamily="34" charset="0"/>
            </a:endParaRPr>
          </a:p>
          <a:p>
            <a:pPr>
              <a:spcBef>
                <a:spcPct val="0"/>
              </a:spcBef>
              <a:buFontTx/>
              <a:buNone/>
            </a:pPr>
            <a:endParaRPr lang="es-ES" altLang="es-MX" sz="1200" b="1" dirty="0">
              <a:latin typeface="Arial" panose="020B0604020202020204" pitchFamily="34" charset="0"/>
              <a:cs typeface="Arial" panose="020B0604020202020204" pitchFamily="34" charset="0"/>
            </a:endParaRPr>
          </a:p>
          <a:p>
            <a:pPr>
              <a:spcBef>
                <a:spcPct val="0"/>
              </a:spcBef>
              <a:buFontTx/>
              <a:buNone/>
            </a:pPr>
            <a:endParaRPr lang="es-ES" altLang="es-MX" sz="1200" b="1" dirty="0">
              <a:latin typeface="Arial" panose="020B0604020202020204" pitchFamily="34" charset="0"/>
              <a:cs typeface="Arial" panose="020B0604020202020204" pitchFamily="34" charset="0"/>
            </a:endParaRPr>
          </a:p>
          <a:p>
            <a:pPr>
              <a:spcBef>
                <a:spcPct val="0"/>
              </a:spcBef>
              <a:buFontTx/>
              <a:buNone/>
            </a:pPr>
            <a:r>
              <a:rPr lang="es-ES" altLang="es-MX" sz="1200" b="1" dirty="0">
                <a:latin typeface="Arial" panose="020B0604020202020204" pitchFamily="34" charset="0"/>
                <a:cs typeface="Arial" panose="020B0604020202020204" pitchFamily="34" charset="0"/>
              </a:rPr>
              <a:t>DIVISIÓN DE RECURSOS HUMANOS</a:t>
            </a:r>
          </a:p>
          <a:p>
            <a:pPr>
              <a:spcBef>
                <a:spcPct val="0"/>
              </a:spcBef>
              <a:buFontTx/>
              <a:buNone/>
            </a:pPr>
            <a:r>
              <a:rPr lang="es-ES" altLang="es-MX" sz="1200" dirty="0">
                <a:latin typeface="Arial" panose="020B0604020202020204" pitchFamily="34" charset="0"/>
                <a:cs typeface="Arial" panose="020B0604020202020204" pitchFamily="34" charset="0"/>
              </a:rPr>
              <a:t>Margarita Tovar Cárdenas</a:t>
            </a:r>
            <a:endParaRPr lang="es-ES" altLang="es-MX" sz="1200" dirty="0">
              <a:latin typeface="Arial" panose="020B0604020202020204" pitchFamily="34" charset="0"/>
              <a:cs typeface="Times New Roman" panose="02020603050405020304" pitchFamily="18" charset="0"/>
            </a:endParaRPr>
          </a:p>
          <a:p>
            <a:pPr>
              <a:spcBef>
                <a:spcPct val="0"/>
              </a:spcBef>
              <a:buFontTx/>
              <a:buNone/>
            </a:pPr>
            <a:endParaRPr lang="es-ES" altLang="es-MX" sz="1200" b="1" dirty="0">
              <a:latin typeface="Arial" panose="020B0604020202020204" pitchFamily="34" charset="0"/>
              <a:cs typeface="Arial" panose="020B0604020202020204" pitchFamily="34" charset="0"/>
            </a:endParaRPr>
          </a:p>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ES" altLang="es-MX" sz="1200" b="1" dirty="0">
                <a:latin typeface="Arial" panose="020B0604020202020204" pitchFamily="34" charset="0"/>
                <a:cs typeface="Arial" panose="020B0604020202020204" pitchFamily="34" charset="0"/>
              </a:rPr>
              <a:t>DIVISIÓN DE RECURSOS MATERIALES</a:t>
            </a:r>
          </a:p>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r>
              <a:rPr lang="es-ES" altLang="es-MX" sz="1200" b="1" dirty="0">
                <a:latin typeface="Arial" panose="020B0604020202020204" pitchFamily="34" charset="0"/>
                <a:cs typeface="Arial" panose="020B0604020202020204" pitchFamily="34" charset="0"/>
              </a:rPr>
              <a:t>DIVISIÓN DE SERVICIOS GENERALES</a:t>
            </a:r>
          </a:p>
          <a:p>
            <a:pPr>
              <a:spcBef>
                <a:spcPct val="0"/>
              </a:spcBef>
              <a:buFontTx/>
              <a:buNone/>
            </a:pPr>
            <a:r>
              <a:rPr lang="es-MX" altLang="es-MX" sz="1200" dirty="0">
                <a:latin typeface="Arial" panose="020B0604020202020204" pitchFamily="34" charset="0"/>
                <a:cs typeface="Arial" panose="020B0604020202020204" pitchFamily="34" charset="0"/>
              </a:rPr>
              <a:t>Omar Alejandro Espinosa Rodríguez</a:t>
            </a:r>
            <a:endParaRPr lang="es-ES" altLang="es-MX" sz="1200" dirty="0">
              <a:latin typeface="Arial" panose="020B0604020202020204" pitchFamily="34" charset="0"/>
              <a:cs typeface="Arial" panose="020B0604020202020204" pitchFamily="34" charset="0"/>
            </a:endParaRPr>
          </a:p>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endParaRPr lang="es-ES" altLang="es-MX" sz="1200" dirty="0">
              <a:latin typeface="Arial" panose="020B0604020202020204" pitchFamily="34" charset="0"/>
              <a:cs typeface="Arial" panose="020B0604020202020204" pitchFamily="34" charset="0"/>
            </a:endParaRPr>
          </a:p>
          <a:p>
            <a:pPr>
              <a:spcBef>
                <a:spcPct val="0"/>
              </a:spcBef>
              <a:buFontTx/>
              <a:buNone/>
            </a:pPr>
            <a:r>
              <a:rPr lang="es-ES" altLang="es-MX" sz="1200" b="1" dirty="0">
                <a:latin typeface="Arial" panose="020B0604020202020204" pitchFamily="34" charset="0"/>
                <a:cs typeface="Arial" panose="020B0604020202020204" pitchFamily="34" charset="0"/>
              </a:rPr>
              <a:t>INFORMÁTICA</a:t>
            </a:r>
          </a:p>
          <a:p>
            <a:pPr>
              <a:spcBef>
                <a:spcPct val="0"/>
              </a:spcBef>
              <a:buFontTx/>
              <a:buNone/>
            </a:pPr>
            <a:r>
              <a:rPr lang="es-ES" altLang="es-MX" sz="1200" dirty="0">
                <a:latin typeface="Arial" panose="020B0604020202020204" pitchFamily="34" charset="0"/>
                <a:cs typeface="Arial" panose="020B0604020202020204" pitchFamily="34" charset="0"/>
              </a:rPr>
              <a:t>Carlos Alberto </a:t>
            </a:r>
            <a:r>
              <a:rPr lang="es-ES" altLang="es-MX" sz="1200" dirty="0" err="1">
                <a:latin typeface="Arial" panose="020B0604020202020204" pitchFamily="34" charset="0"/>
                <a:cs typeface="Arial" panose="020B0604020202020204" pitchFamily="34" charset="0"/>
              </a:rPr>
              <a:t>Caraza</a:t>
            </a:r>
            <a:r>
              <a:rPr lang="es-ES" altLang="es-MX" sz="1200" dirty="0">
                <a:latin typeface="Arial" panose="020B0604020202020204" pitchFamily="34" charset="0"/>
                <a:cs typeface="Arial" panose="020B0604020202020204" pitchFamily="34" charset="0"/>
              </a:rPr>
              <a:t> Rodríguez</a:t>
            </a:r>
          </a:p>
          <a:p>
            <a:pPr>
              <a:spcBef>
                <a:spcPct val="0"/>
              </a:spcBef>
              <a:buFontTx/>
              <a:buNone/>
            </a:pPr>
            <a:endParaRPr lang="es-ES" altLang="es-MX" sz="1200" dirty="0">
              <a:latin typeface="Arial" panose="020B0604020202020204" pitchFamily="34" charset="0"/>
              <a:cs typeface="Arial" panose="020B0604020202020204" pitchFamily="34" charset="0"/>
            </a:endParaRPr>
          </a:p>
          <a:p>
            <a:pPr>
              <a:spcBef>
                <a:spcPct val="0"/>
              </a:spcBef>
              <a:buFontTx/>
              <a:buNone/>
            </a:pPr>
            <a:endParaRPr lang="es-ES" altLang="es-MX" sz="1200" dirty="0">
              <a:latin typeface="Arial" panose="020B0604020202020204" pitchFamily="34" charset="0"/>
              <a:cs typeface="Arial" panose="020B0604020202020204" pitchFamily="34" charset="0"/>
            </a:endParaRPr>
          </a:p>
          <a:p>
            <a:pPr>
              <a:spcBef>
                <a:spcPct val="0"/>
              </a:spcBef>
              <a:buFontTx/>
              <a:buNone/>
            </a:pPr>
            <a:r>
              <a:rPr lang="es-ES" altLang="es-MX" sz="1200" b="1" dirty="0" smtClean="0">
                <a:latin typeface="Arial" panose="020B0604020202020204" pitchFamily="34" charset="0"/>
                <a:cs typeface="Arial" panose="020B0604020202020204" pitchFamily="34" charset="0"/>
              </a:rPr>
              <a:t>ENLACE FINANCIERO</a:t>
            </a:r>
          </a:p>
          <a:p>
            <a:pPr>
              <a:spcBef>
                <a:spcPct val="0"/>
              </a:spcBef>
              <a:buFontTx/>
              <a:buNone/>
            </a:pPr>
            <a:r>
              <a:rPr lang="es-ES" altLang="es-MX" sz="1200" dirty="0" smtClean="0">
                <a:latin typeface="Arial" panose="020B0604020202020204" pitchFamily="34" charset="0"/>
                <a:cs typeface="Arial" panose="020B0604020202020204" pitchFamily="34" charset="0"/>
              </a:rPr>
              <a:t>María Mayorga Rivera</a:t>
            </a:r>
          </a:p>
          <a:p>
            <a:pPr>
              <a:spcBef>
                <a:spcPct val="0"/>
              </a:spcBef>
              <a:buFontTx/>
              <a:buNone/>
            </a:pPr>
            <a:endParaRPr lang="es-ES" altLang="es-MX" sz="1200" b="1" dirty="0" smtClean="0">
              <a:latin typeface="Arial" panose="020B0604020202020204" pitchFamily="34" charset="0"/>
              <a:cs typeface="Arial" panose="020B0604020202020204" pitchFamily="34" charset="0"/>
            </a:endParaRPr>
          </a:p>
          <a:p>
            <a:pPr>
              <a:spcBef>
                <a:spcPct val="0"/>
              </a:spcBef>
              <a:buFontTx/>
              <a:buNone/>
            </a:pPr>
            <a:endParaRPr lang="es-ES" altLang="es-MX" sz="1200" b="1" dirty="0">
              <a:latin typeface="Arial" panose="020B0604020202020204" pitchFamily="34" charset="0"/>
              <a:cs typeface="Arial" panose="020B0604020202020204" pitchFamily="34" charset="0"/>
            </a:endParaRPr>
          </a:p>
          <a:p>
            <a:pPr>
              <a:spcBef>
                <a:spcPct val="0"/>
              </a:spcBef>
              <a:buFontTx/>
              <a:buNone/>
            </a:pPr>
            <a:r>
              <a:rPr lang="es-ES" altLang="es-MX" sz="1200" b="1" dirty="0" smtClean="0">
                <a:latin typeface="Arial" panose="020B0604020202020204" pitchFamily="34" charset="0"/>
                <a:cs typeface="Arial" panose="020B0604020202020204" pitchFamily="34" charset="0"/>
              </a:rPr>
              <a:t>PROYECTOS</a:t>
            </a:r>
          </a:p>
          <a:p>
            <a:pPr>
              <a:spcBef>
                <a:spcPct val="0"/>
              </a:spcBef>
              <a:buFontTx/>
              <a:buNone/>
            </a:pPr>
            <a:r>
              <a:rPr lang="es-MX" altLang="es-MX" sz="1200" dirty="0" smtClean="0">
                <a:latin typeface="Arial" panose="020B0604020202020204" pitchFamily="34" charset="0"/>
                <a:cs typeface="Arial" panose="020B0604020202020204" pitchFamily="34" charset="0"/>
              </a:rPr>
              <a:t>Juan Antonio López González</a:t>
            </a:r>
          </a:p>
          <a:p>
            <a:pPr>
              <a:spcBef>
                <a:spcPct val="0"/>
              </a:spcBef>
              <a:buFontTx/>
              <a:buNone/>
            </a:pPr>
            <a:endParaRPr lang="es-MX" altLang="es-MX" sz="1200" dirty="0">
              <a:latin typeface="Arial" panose="020B0604020202020204" pitchFamily="34" charset="0"/>
              <a:cs typeface="Arial" panose="020B0604020202020204" pitchFamily="34" charset="0"/>
            </a:endParaRPr>
          </a:p>
          <a:p>
            <a:pPr>
              <a:spcBef>
                <a:spcPct val="0"/>
              </a:spcBef>
              <a:buFontTx/>
              <a:buNone/>
            </a:pPr>
            <a:endParaRPr lang="es-ES" altLang="es-MX" sz="1200" dirty="0" smtClean="0">
              <a:latin typeface="Arial" panose="020B0604020202020204" pitchFamily="34" charset="0"/>
              <a:cs typeface="Arial" panose="020B0604020202020204" pitchFamily="34" charset="0"/>
            </a:endParaRPr>
          </a:p>
          <a:p>
            <a:pPr>
              <a:spcBef>
                <a:spcPct val="0"/>
              </a:spcBef>
              <a:buFontTx/>
              <a:buNone/>
            </a:pPr>
            <a:endParaRPr lang="es-ES" altLang="es-MX" sz="1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8618" y="0"/>
            <a:ext cx="1453243" cy="9144000"/>
          </a:xfrm>
          <a:prstGeom prst="rect">
            <a:avLst/>
          </a:prstGeom>
        </p:spPr>
      </p:pic>
      <p:sp>
        <p:nvSpPr>
          <p:cNvPr id="13314" name="Text Box 3"/>
          <p:cNvSpPr txBox="1">
            <a:spLocks noChangeArrowheads="1"/>
          </p:cNvSpPr>
          <p:nvPr/>
        </p:nvSpPr>
        <p:spPr bwMode="auto">
          <a:xfrm>
            <a:off x="57150" y="49213"/>
            <a:ext cx="3959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ctr" eaLnBrk="1" hangingPunct="1">
              <a:spcBef>
                <a:spcPct val="50000"/>
              </a:spcBef>
            </a:pPr>
            <a:r>
              <a:rPr lang="es-ES_tradnl" altLang="es-MX" sz="2000" i="1">
                <a:solidFill>
                  <a:srgbClr val="000000"/>
                </a:solidFill>
                <a:ea typeface="ＭＳ Ｐゴシック" panose="020B0600070205080204" pitchFamily="34" charset="-128"/>
              </a:rPr>
              <a:t>LEGISLACION O BASE LEGAL</a:t>
            </a:r>
            <a:endParaRPr lang="es-ES" altLang="es-MX" sz="2000" i="1">
              <a:solidFill>
                <a:srgbClr val="000000"/>
              </a:solidFill>
              <a:ea typeface="ＭＳ Ｐゴシック" panose="020B0600070205080204" pitchFamily="34" charset="-128"/>
            </a:endParaRPr>
          </a:p>
        </p:txBody>
      </p:sp>
      <p:sp>
        <p:nvSpPr>
          <p:cNvPr id="13315" name="Line 5"/>
          <p:cNvSpPr>
            <a:spLocks noChangeShapeType="1"/>
          </p:cNvSpPr>
          <p:nvPr/>
        </p:nvSpPr>
        <p:spPr bwMode="auto">
          <a:xfrm>
            <a:off x="0" y="534988"/>
            <a:ext cx="685800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3316" name="Text Box 6"/>
          <p:cNvSpPr txBox="1">
            <a:spLocks noChangeArrowheads="1"/>
          </p:cNvSpPr>
          <p:nvPr/>
        </p:nvSpPr>
        <p:spPr bwMode="auto">
          <a:xfrm>
            <a:off x="1676400" y="1219200"/>
            <a:ext cx="4953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ctr" eaLnBrk="1" hangingPunct="1">
              <a:spcBef>
                <a:spcPct val="50000"/>
              </a:spcBef>
            </a:pPr>
            <a:endParaRPr lang="es-MX" altLang="es-MX" b="0" u="sng">
              <a:solidFill>
                <a:srgbClr val="000000"/>
              </a:solidFill>
              <a:ea typeface="ＭＳ Ｐゴシック" panose="020B0600070205080204" pitchFamily="34" charset="-128"/>
            </a:endParaRPr>
          </a:p>
        </p:txBody>
      </p:sp>
      <p:sp>
        <p:nvSpPr>
          <p:cNvPr id="2053" name="Text Box 8"/>
          <p:cNvSpPr txBox="1">
            <a:spLocks noChangeArrowheads="1"/>
          </p:cNvSpPr>
          <p:nvPr/>
        </p:nvSpPr>
        <p:spPr bwMode="auto">
          <a:xfrm>
            <a:off x="1331913" y="614363"/>
            <a:ext cx="5286375" cy="8439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a:spcBef>
                <a:spcPct val="20000"/>
              </a:spcBef>
              <a:buChar char="•"/>
              <a:defRPr sz="3200">
                <a:solidFill>
                  <a:schemeClr val="tx1"/>
                </a:solidFill>
                <a:latin typeface="Times New Roman" pitchFamily="18" charset="0"/>
                <a:ea typeface="MS PGothic" pitchFamily="34" charset="-128"/>
              </a:defRPr>
            </a:lvl1pPr>
            <a:lvl2pPr marL="742950" indent="-285750">
              <a:spcBef>
                <a:spcPct val="20000"/>
              </a:spcBef>
              <a:buChar char="–"/>
              <a:defRPr sz="2800">
                <a:solidFill>
                  <a:schemeClr val="tx1"/>
                </a:solidFill>
                <a:latin typeface="Times New Roman" pitchFamily="18" charset="0"/>
                <a:ea typeface="MS PGothic" pitchFamily="34" charset="-128"/>
              </a:defRPr>
            </a:lvl2pPr>
            <a:lvl3pPr marL="1143000" indent="-228600">
              <a:spcBef>
                <a:spcPct val="20000"/>
              </a:spcBef>
              <a:buChar char="•"/>
              <a:defRPr sz="2400">
                <a:solidFill>
                  <a:schemeClr val="tx1"/>
                </a:solidFill>
                <a:latin typeface="Times New Roman" pitchFamily="18" charset="0"/>
                <a:ea typeface="MS PGothic" pitchFamily="34" charset="-128"/>
              </a:defRPr>
            </a:lvl3pPr>
            <a:lvl4pPr marL="1600200" indent="-228600">
              <a:spcBef>
                <a:spcPct val="20000"/>
              </a:spcBef>
              <a:buChar char="–"/>
              <a:defRPr sz="2000">
                <a:solidFill>
                  <a:schemeClr val="tx1"/>
                </a:solidFill>
                <a:latin typeface="Times New Roman" pitchFamily="18" charset="0"/>
                <a:ea typeface="MS PGothic" pitchFamily="34" charset="-128"/>
              </a:defRPr>
            </a:lvl4pPr>
            <a:lvl5pPr marL="2057400" indent="-22860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just" eaLnBrk="1" hangingPunct="1">
              <a:buFontTx/>
              <a:buNone/>
              <a:defRPr/>
            </a:pPr>
            <a:r>
              <a:rPr lang="es-ES_tradnl" altLang="es-MX" sz="1200" dirty="0">
                <a:solidFill>
                  <a:srgbClr val="000000"/>
                </a:solidFill>
                <a:latin typeface="Arial" panose="020B0604020202020204" pitchFamily="34" charset="0"/>
                <a:cs typeface="Arial" panose="020B0604020202020204" pitchFamily="34" charset="0"/>
              </a:rPr>
              <a:t>Los ordenamientos o normas jurídicas que rigen la operación de la </a:t>
            </a:r>
            <a:r>
              <a:rPr lang="es-ES_tradnl" altLang="es-MX" sz="1200" dirty="0" smtClean="0">
                <a:solidFill>
                  <a:srgbClr val="000000"/>
                </a:solidFill>
                <a:latin typeface="Arial" panose="020B0604020202020204" pitchFamily="34" charset="0"/>
                <a:cs typeface="Arial" panose="020B0604020202020204" pitchFamily="34" charset="0"/>
              </a:rPr>
              <a:t>Dirección Administrativa del Hospital Central “Dr. Ignacio Morones Prieto” son </a:t>
            </a:r>
            <a:r>
              <a:rPr lang="es-ES_tradnl" altLang="es-MX" sz="1200" dirty="0">
                <a:solidFill>
                  <a:srgbClr val="000000"/>
                </a:solidFill>
                <a:latin typeface="Arial" panose="020B0604020202020204" pitchFamily="34" charset="0"/>
                <a:cs typeface="Arial" panose="020B0604020202020204" pitchFamily="34" charset="0"/>
              </a:rPr>
              <a:t>las siguientes:</a:t>
            </a:r>
            <a:r>
              <a:rPr lang="es-ES" altLang="es-MX" sz="1200" dirty="0">
                <a:solidFill>
                  <a:srgbClr val="000000"/>
                </a:solidFill>
                <a:latin typeface="Arial" panose="020B0604020202020204" pitchFamily="34" charset="0"/>
                <a:cs typeface="Arial" panose="020B0604020202020204" pitchFamily="34" charset="0"/>
              </a:rPr>
              <a:t> </a:t>
            </a:r>
            <a:endParaRPr lang="es-ES_tradnl" altLang="es-MX" sz="1200" dirty="0">
              <a:solidFill>
                <a:srgbClr val="000000"/>
              </a:solidFill>
              <a:latin typeface="Arial" panose="020B0604020202020204" pitchFamily="34" charset="0"/>
              <a:cs typeface="Arial" panose="020B0604020202020204" pitchFamily="34" charset="0"/>
            </a:endParaRPr>
          </a:p>
          <a:p>
            <a:pPr algn="just" eaLnBrk="1" hangingPunct="1">
              <a:spcBef>
                <a:spcPct val="0"/>
              </a:spcBef>
              <a:buFontTx/>
              <a:buNone/>
              <a:defRPr/>
            </a:pPr>
            <a:endParaRPr lang="es-ES" altLang="es-MX" sz="1200" i="1" dirty="0" smtClean="0">
              <a:solidFill>
                <a:srgbClr val="000000"/>
              </a:solidFill>
              <a:latin typeface="Arial" pitchFamily="34" charset="0"/>
              <a:cs typeface="Times New Roman" pitchFamily="18" charset="0"/>
            </a:endParaRPr>
          </a:p>
          <a:p>
            <a:pPr algn="just" eaLnBrk="1" hangingPunct="1">
              <a:spcBef>
                <a:spcPct val="0"/>
              </a:spcBef>
              <a:buFontTx/>
              <a:buNone/>
              <a:defRPr/>
            </a:pPr>
            <a:r>
              <a:rPr lang="es-ES" altLang="es-MX" sz="1200" i="1" dirty="0" smtClean="0">
                <a:solidFill>
                  <a:schemeClr val="tx2"/>
                </a:solidFill>
                <a:latin typeface="Arial" pitchFamily="34" charset="0"/>
                <a:cs typeface="Times New Roman" pitchFamily="18" charset="0"/>
              </a:rPr>
              <a:t>MARCO JURIDICO</a:t>
            </a:r>
          </a:p>
          <a:p>
            <a:pPr algn="just" eaLnBrk="1" hangingPunct="1">
              <a:spcBef>
                <a:spcPct val="0"/>
              </a:spcBef>
              <a:buFontTx/>
              <a:buNone/>
              <a:defRPr/>
            </a:pPr>
            <a:endParaRPr lang="es-MX" altLang="es-MX" sz="1200" i="1" dirty="0" smtClean="0">
              <a:solidFill>
                <a:schemeClr val="tx2"/>
              </a:solidFill>
              <a:latin typeface="Arial" pitchFamily="34" charset="0"/>
              <a:cs typeface="Times New Roman" pitchFamily="18" charset="0"/>
            </a:endParaRPr>
          </a:p>
          <a:p>
            <a:pPr marL="273050" indent="-95250" algn="just" eaLnBrk="1" hangingPunct="1">
              <a:spcBef>
                <a:spcPct val="0"/>
              </a:spcBef>
              <a:buSzPct val="80000"/>
              <a:defRPr/>
            </a:pPr>
            <a:r>
              <a:rPr lang="es-ES" altLang="es-MX" sz="1200" b="0" dirty="0" smtClean="0">
                <a:solidFill>
                  <a:schemeClr val="tx2"/>
                </a:solidFill>
                <a:latin typeface="Arial" pitchFamily="34" charset="0"/>
                <a:cs typeface="Times New Roman" pitchFamily="18" charset="0"/>
              </a:rPr>
              <a:t>Constitución Política </a:t>
            </a:r>
            <a:r>
              <a:rPr lang="es-ES_tradnl" altLang="es-MX" sz="1200" b="0" dirty="0" smtClean="0">
                <a:solidFill>
                  <a:schemeClr val="tx2"/>
                </a:solidFill>
                <a:latin typeface="Arial" pitchFamily="34" charset="0"/>
                <a:cs typeface="Times New Roman" pitchFamily="18" charset="0"/>
              </a:rPr>
              <a:t>d</a:t>
            </a:r>
            <a:r>
              <a:rPr lang="es-ES" altLang="es-MX" sz="1200" b="0" dirty="0" smtClean="0">
                <a:solidFill>
                  <a:schemeClr val="tx2"/>
                </a:solidFill>
                <a:latin typeface="Arial" pitchFamily="34" charset="0"/>
                <a:cs typeface="Times New Roman" pitchFamily="18" charset="0"/>
              </a:rPr>
              <a:t>e </a:t>
            </a:r>
            <a:r>
              <a:rPr lang="es-ES_tradnl" altLang="es-MX" sz="1200" b="0" dirty="0" smtClean="0">
                <a:solidFill>
                  <a:schemeClr val="tx2"/>
                </a:solidFill>
                <a:latin typeface="Arial" pitchFamily="34" charset="0"/>
                <a:cs typeface="Times New Roman" pitchFamily="18" charset="0"/>
              </a:rPr>
              <a:t>l</a:t>
            </a:r>
            <a:r>
              <a:rPr lang="es-ES" altLang="es-MX" sz="1200" b="0" dirty="0" smtClean="0">
                <a:solidFill>
                  <a:schemeClr val="tx2"/>
                </a:solidFill>
                <a:latin typeface="Arial" pitchFamily="34" charset="0"/>
                <a:cs typeface="Times New Roman" pitchFamily="18" charset="0"/>
              </a:rPr>
              <a:t>os Estados Unidos Mexicanos (D.O.F. 5/</a:t>
            </a:r>
            <a:r>
              <a:rPr lang="es-ES_tradnl" altLang="es-MX" sz="1200" b="0" dirty="0" smtClean="0">
                <a:solidFill>
                  <a:schemeClr val="tx2"/>
                </a:solidFill>
                <a:latin typeface="Arial" pitchFamily="34" charset="0"/>
                <a:cs typeface="Times New Roman" pitchFamily="18" charset="0"/>
              </a:rPr>
              <a:t>II</a:t>
            </a:r>
            <a:r>
              <a:rPr lang="es-ES" altLang="es-MX" sz="1200" b="0" dirty="0" smtClean="0">
                <a:solidFill>
                  <a:schemeClr val="tx2"/>
                </a:solidFill>
                <a:latin typeface="Arial" pitchFamily="34" charset="0"/>
                <a:cs typeface="Times New Roman" pitchFamily="18" charset="0"/>
              </a:rPr>
              <a:t>/1917)</a:t>
            </a:r>
            <a:r>
              <a:rPr lang="es-MX" altLang="es-MX" sz="1200" b="0" dirty="0" smtClean="0">
                <a:solidFill>
                  <a:schemeClr val="tx2"/>
                </a:solidFill>
                <a:latin typeface="Arial" pitchFamily="34" charset="0"/>
                <a:cs typeface="Times New Roman" pitchFamily="18" charset="0"/>
              </a:rPr>
              <a:t>. Fecha 28/05/2021</a:t>
            </a:r>
          </a:p>
          <a:p>
            <a:pPr marL="273050" indent="-95250" algn="just" eaLnBrk="1" hangingPunct="1">
              <a:spcBef>
                <a:spcPct val="0"/>
              </a:spcBef>
              <a:buSzPct val="80000"/>
              <a:buFontTx/>
              <a:buNone/>
              <a:defRPr/>
            </a:pPr>
            <a:r>
              <a:rPr lang="es-MX" altLang="es-MX" sz="1200" b="0" dirty="0" smtClean="0">
                <a:solidFill>
                  <a:schemeClr val="tx2"/>
                </a:solidFill>
                <a:latin typeface="Arial" pitchFamily="34" charset="0"/>
                <a:cs typeface="Times New Roman" pitchFamily="18" charset="0"/>
              </a:rPr>
              <a:t> </a:t>
            </a:r>
          </a:p>
          <a:p>
            <a:pPr marL="273050" indent="-95250" algn="just" eaLnBrk="1" hangingPunct="1">
              <a:spcBef>
                <a:spcPct val="0"/>
              </a:spcBef>
              <a:buSzPct val="80000"/>
              <a:defRPr/>
            </a:pPr>
            <a:r>
              <a:rPr lang="es-ES" altLang="es-MX" sz="1200" b="0" dirty="0" smtClean="0">
                <a:solidFill>
                  <a:schemeClr val="tx2"/>
                </a:solidFill>
                <a:latin typeface="Arial" pitchFamily="34" charset="0"/>
                <a:cs typeface="Times New Roman" pitchFamily="18" charset="0"/>
              </a:rPr>
              <a:t>Constitución Política </a:t>
            </a:r>
            <a:r>
              <a:rPr lang="es-ES_tradnl" altLang="es-MX" sz="1200" b="0" dirty="0" smtClean="0">
                <a:solidFill>
                  <a:schemeClr val="tx2"/>
                </a:solidFill>
                <a:latin typeface="Arial" pitchFamily="34" charset="0"/>
                <a:cs typeface="Times New Roman" pitchFamily="18" charset="0"/>
              </a:rPr>
              <a:t>d</a:t>
            </a:r>
            <a:r>
              <a:rPr lang="es-ES" altLang="es-MX" sz="1200" b="0" dirty="0" smtClean="0">
                <a:solidFill>
                  <a:schemeClr val="tx2"/>
                </a:solidFill>
                <a:latin typeface="Arial" pitchFamily="34" charset="0"/>
                <a:cs typeface="Times New Roman" pitchFamily="18" charset="0"/>
              </a:rPr>
              <a:t>el Estado </a:t>
            </a:r>
            <a:r>
              <a:rPr lang="es-ES_tradnl" altLang="es-MX" sz="1200" b="0" dirty="0" smtClean="0">
                <a:solidFill>
                  <a:schemeClr val="tx2"/>
                </a:solidFill>
                <a:latin typeface="Arial" pitchFamily="34" charset="0"/>
                <a:cs typeface="Times New Roman" pitchFamily="18" charset="0"/>
              </a:rPr>
              <a:t>d</a:t>
            </a:r>
            <a:r>
              <a:rPr lang="es-ES" altLang="es-MX" sz="1200" b="0" dirty="0" smtClean="0">
                <a:solidFill>
                  <a:schemeClr val="tx2"/>
                </a:solidFill>
                <a:latin typeface="Arial" pitchFamily="34" charset="0"/>
                <a:cs typeface="Times New Roman" pitchFamily="18" charset="0"/>
              </a:rPr>
              <a:t>e San Luis Potosí, Fecha </a:t>
            </a:r>
            <a:r>
              <a:rPr lang="es-MX" altLang="es-MX" sz="1200" b="0" dirty="0" smtClean="0">
                <a:solidFill>
                  <a:schemeClr val="tx2"/>
                </a:solidFill>
                <a:latin typeface="Arial" pitchFamily="34" charset="0"/>
                <a:cs typeface="Times New Roman" pitchFamily="18" charset="0"/>
              </a:rPr>
              <a:t>13/08/2021</a:t>
            </a:r>
            <a:r>
              <a:rPr lang="es-ES" altLang="es-MX" sz="1200" b="0" dirty="0" smtClean="0">
                <a:solidFill>
                  <a:schemeClr val="tx2"/>
                </a:solidFill>
                <a:latin typeface="Arial" pitchFamily="34" charset="0"/>
                <a:cs typeface="Times New Roman" pitchFamily="18" charset="0"/>
              </a:rPr>
              <a:t>  </a:t>
            </a:r>
          </a:p>
          <a:p>
            <a:pPr algn="just" eaLnBrk="1" hangingPunct="1">
              <a:spcBef>
                <a:spcPct val="0"/>
              </a:spcBef>
              <a:buSzPct val="80000"/>
              <a:buFontTx/>
              <a:buNone/>
              <a:defRPr/>
            </a:pPr>
            <a:endParaRPr lang="es-MX" altLang="es-MX" sz="1200" b="0" dirty="0" smtClean="0">
              <a:solidFill>
                <a:srgbClr val="FF0000"/>
              </a:solidFill>
              <a:latin typeface="Arial" pitchFamily="34" charset="0"/>
              <a:cs typeface="Times New Roman" pitchFamily="18" charset="0"/>
            </a:endParaRPr>
          </a:p>
          <a:p>
            <a:pPr marL="273050" indent="-95250" algn="just" eaLnBrk="1" hangingPunct="1">
              <a:spcBef>
                <a:spcPct val="0"/>
              </a:spcBef>
              <a:buSzPct val="80000"/>
              <a:defRPr/>
            </a:pPr>
            <a:r>
              <a:rPr lang="es-ES_tradnl" altLang="es-MX" sz="1200" b="0" dirty="0" smtClean="0">
                <a:solidFill>
                  <a:schemeClr val="tx2"/>
                </a:solidFill>
                <a:latin typeface="Arial" pitchFamily="34" charset="0"/>
                <a:cs typeface="Times New Roman" pitchFamily="18" charset="0"/>
              </a:rPr>
              <a:t>Plan Nacional de Desarrollo 2019-2024, Programa Nacional de Salud 2020 – 2024 y Plan Estatal de Desarrollo 2021 – 2027.</a:t>
            </a:r>
          </a:p>
          <a:p>
            <a:pPr marL="273050" indent="-95250" algn="just" eaLnBrk="1" hangingPunct="1">
              <a:spcBef>
                <a:spcPct val="0"/>
              </a:spcBef>
              <a:buSzPct val="80000"/>
              <a:defRPr/>
            </a:pPr>
            <a:endParaRPr lang="es-ES" altLang="es-MX" sz="1200" b="0" dirty="0" smtClean="0">
              <a:solidFill>
                <a:srgbClr val="FF0000"/>
              </a:solidFill>
              <a:latin typeface="Arial" pitchFamily="34" charset="0"/>
              <a:cs typeface="Times New Roman" pitchFamily="18" charset="0"/>
            </a:endParaRPr>
          </a:p>
          <a:p>
            <a:pPr algn="just" eaLnBrk="1" hangingPunct="1">
              <a:spcBef>
                <a:spcPct val="0"/>
              </a:spcBef>
              <a:buFontTx/>
              <a:buNone/>
              <a:defRPr/>
            </a:pPr>
            <a:r>
              <a:rPr lang="es-ES" altLang="es-MX" sz="1200" i="1" dirty="0" smtClean="0">
                <a:solidFill>
                  <a:schemeClr val="tx2"/>
                </a:solidFill>
                <a:latin typeface="Arial" pitchFamily="34" charset="0"/>
                <a:cs typeface="Times New Roman" pitchFamily="18" charset="0"/>
              </a:rPr>
              <a:t>LEYES </a:t>
            </a:r>
            <a:r>
              <a:rPr lang="es-ES_tradnl" altLang="es-MX" sz="1200" i="1" dirty="0" smtClean="0">
                <a:solidFill>
                  <a:schemeClr val="tx2"/>
                </a:solidFill>
                <a:latin typeface="Arial" pitchFamily="34" charset="0"/>
                <a:cs typeface="Times New Roman" pitchFamily="18" charset="0"/>
              </a:rPr>
              <a:t>Y</a:t>
            </a:r>
            <a:r>
              <a:rPr lang="es-ES" altLang="es-MX" sz="1200" i="1" dirty="0" smtClean="0">
                <a:solidFill>
                  <a:schemeClr val="tx2"/>
                </a:solidFill>
                <a:latin typeface="Arial" pitchFamily="34" charset="0"/>
                <a:cs typeface="Times New Roman" pitchFamily="18" charset="0"/>
              </a:rPr>
              <a:t> C</a:t>
            </a:r>
            <a:r>
              <a:rPr lang="es-MX" altLang="es-MX" sz="1200" i="1" dirty="0" smtClean="0">
                <a:solidFill>
                  <a:schemeClr val="tx2"/>
                </a:solidFill>
                <a:latin typeface="Arial" pitchFamily="34" charset="0"/>
                <a:cs typeface="Times New Roman" pitchFamily="18" charset="0"/>
              </a:rPr>
              <a:t>O</a:t>
            </a:r>
            <a:r>
              <a:rPr lang="es-ES" altLang="es-MX" sz="1200" i="1" dirty="0" smtClean="0">
                <a:solidFill>
                  <a:schemeClr val="tx2"/>
                </a:solidFill>
                <a:latin typeface="Arial" pitchFamily="34" charset="0"/>
                <a:cs typeface="Times New Roman" pitchFamily="18" charset="0"/>
              </a:rPr>
              <a:t>DIGO</a:t>
            </a:r>
            <a:r>
              <a:rPr lang="es-ES_tradnl" altLang="es-MX" sz="1200" i="1" dirty="0" smtClean="0">
                <a:solidFill>
                  <a:schemeClr val="tx2"/>
                </a:solidFill>
                <a:latin typeface="Arial" pitchFamily="34" charset="0"/>
                <a:cs typeface="Times New Roman" pitchFamily="18" charset="0"/>
              </a:rPr>
              <a:t>S</a:t>
            </a:r>
          </a:p>
          <a:p>
            <a:pPr algn="just" eaLnBrk="1" hangingPunct="1">
              <a:spcBef>
                <a:spcPct val="0"/>
              </a:spcBef>
              <a:buFontTx/>
              <a:buNone/>
              <a:defRPr/>
            </a:pPr>
            <a:endParaRPr lang="es-ES_tradnl" altLang="es-MX" sz="1200" b="0" i="1" dirty="0" smtClean="0">
              <a:solidFill>
                <a:schemeClr val="tx2"/>
              </a:solidFill>
              <a:latin typeface="Arial" pitchFamily="34" charset="0"/>
              <a:cs typeface="Times New Roman" pitchFamily="18" charset="0"/>
            </a:endParaRPr>
          </a:p>
          <a:p>
            <a:pPr marL="273050" indent="-95250" algn="just" eaLnBrk="1" hangingPunct="1">
              <a:spcBef>
                <a:spcPct val="0"/>
              </a:spcBef>
              <a:buSzPct val="80000"/>
              <a:defRPr/>
            </a:pPr>
            <a:r>
              <a:rPr lang="es-ES" altLang="es-MX" sz="1200" b="0" dirty="0" smtClean="0">
                <a:solidFill>
                  <a:schemeClr val="tx2"/>
                </a:solidFill>
                <a:latin typeface="Arial" pitchFamily="34" charset="0"/>
                <a:cs typeface="Arial" pitchFamily="34" charset="0"/>
              </a:rPr>
              <a:t>Ley Orgánica </a:t>
            </a:r>
            <a:r>
              <a:rPr lang="es-ES_tradnl" altLang="es-MX" sz="1200" b="0" dirty="0" smtClean="0">
                <a:solidFill>
                  <a:schemeClr val="tx2"/>
                </a:solidFill>
                <a:latin typeface="Arial" pitchFamily="34" charset="0"/>
                <a:cs typeface="Arial" pitchFamily="34" charset="0"/>
              </a:rPr>
              <a:t>d</a:t>
            </a:r>
            <a:r>
              <a:rPr lang="es-ES" altLang="es-MX" sz="1200" b="0" dirty="0" smtClean="0">
                <a:solidFill>
                  <a:schemeClr val="tx2"/>
                </a:solidFill>
                <a:latin typeface="Arial" pitchFamily="34" charset="0"/>
                <a:cs typeface="Arial" pitchFamily="34" charset="0"/>
              </a:rPr>
              <a:t>e </a:t>
            </a:r>
            <a:r>
              <a:rPr lang="es-ES_tradnl" altLang="es-MX" sz="1200" b="0" dirty="0" smtClean="0">
                <a:solidFill>
                  <a:schemeClr val="tx2"/>
                </a:solidFill>
                <a:latin typeface="Arial" pitchFamily="34" charset="0"/>
                <a:cs typeface="Arial" pitchFamily="34" charset="0"/>
              </a:rPr>
              <a:t>l</a:t>
            </a:r>
            <a:r>
              <a:rPr lang="es-ES" altLang="es-MX" sz="1200" b="0" dirty="0" smtClean="0">
                <a:solidFill>
                  <a:schemeClr val="tx2"/>
                </a:solidFill>
                <a:latin typeface="Arial" pitchFamily="34" charset="0"/>
                <a:cs typeface="Arial" pitchFamily="34" charset="0"/>
              </a:rPr>
              <a:t>a Administración Pública Federal (D.O.F. 29/</a:t>
            </a:r>
            <a:r>
              <a:rPr lang="es-ES_tradnl" altLang="es-MX" sz="1200" b="0" dirty="0" smtClean="0">
                <a:solidFill>
                  <a:schemeClr val="tx2"/>
                </a:solidFill>
                <a:latin typeface="Arial" pitchFamily="34" charset="0"/>
                <a:cs typeface="Arial" pitchFamily="34" charset="0"/>
              </a:rPr>
              <a:t>XII</a:t>
            </a:r>
            <a:r>
              <a:rPr lang="es-ES" altLang="es-MX" sz="1200" b="0" dirty="0" smtClean="0">
                <a:solidFill>
                  <a:schemeClr val="tx2"/>
                </a:solidFill>
                <a:latin typeface="Arial" pitchFamily="34" charset="0"/>
                <a:cs typeface="Arial" pitchFamily="34" charset="0"/>
              </a:rPr>
              <a:t>/1976</a:t>
            </a:r>
          </a:p>
          <a:p>
            <a:pPr algn="just" eaLnBrk="1" hangingPunct="1">
              <a:spcBef>
                <a:spcPct val="0"/>
              </a:spcBef>
              <a:buSzPct val="80000"/>
              <a:buNone/>
              <a:defRPr/>
            </a:pPr>
            <a:endParaRPr lang="es-ES" altLang="es-MX" sz="1200" b="0" dirty="0" smtClean="0">
              <a:solidFill>
                <a:schemeClr val="tx2"/>
              </a:solidFill>
              <a:latin typeface="Lucida Casual" charset="0"/>
              <a:cs typeface="Times New Roman" pitchFamily="18" charset="0"/>
            </a:endParaRPr>
          </a:p>
          <a:p>
            <a:pPr marL="273050" indent="-95250" algn="just" eaLnBrk="1" hangingPunct="1">
              <a:spcBef>
                <a:spcPct val="0"/>
              </a:spcBef>
              <a:buSzPct val="80000"/>
              <a:defRPr/>
            </a:pPr>
            <a:r>
              <a:rPr lang="es-ES" altLang="es-MX" sz="1200" b="0" dirty="0" smtClean="0">
                <a:solidFill>
                  <a:schemeClr val="tx2"/>
                </a:solidFill>
                <a:latin typeface="Arial" pitchFamily="34" charset="0"/>
                <a:cs typeface="Arial" pitchFamily="34" charset="0"/>
              </a:rPr>
              <a:t>Ley del Presupuesto de egresos del Estado para el ejercicio Fiscal 2022</a:t>
            </a:r>
            <a:r>
              <a:rPr lang="es-ES" altLang="es-MX" sz="1200" b="0" dirty="0" smtClean="0">
                <a:solidFill>
                  <a:srgbClr val="FF0000"/>
                </a:solidFill>
                <a:latin typeface="Arial" pitchFamily="34" charset="0"/>
                <a:cs typeface="Arial" pitchFamily="34" charset="0"/>
              </a:rPr>
              <a:t>. </a:t>
            </a:r>
          </a:p>
          <a:p>
            <a:pPr marL="273050" indent="-95250" algn="just" eaLnBrk="1" hangingPunct="1">
              <a:spcBef>
                <a:spcPct val="0"/>
              </a:spcBef>
              <a:buSzPct val="80000"/>
              <a:buFontTx/>
              <a:buNone/>
              <a:defRPr/>
            </a:pPr>
            <a:endParaRPr lang="es-ES" altLang="es-MX" sz="1200" b="0" dirty="0" smtClean="0">
              <a:solidFill>
                <a:srgbClr val="FF0000"/>
              </a:solidFill>
              <a:latin typeface="Arial" pitchFamily="34" charset="0"/>
              <a:cs typeface="Arial" pitchFamily="34" charset="0"/>
            </a:endParaRPr>
          </a:p>
          <a:p>
            <a:pPr marL="273050" indent="-95250" algn="just" eaLnBrk="1" hangingPunct="1">
              <a:spcBef>
                <a:spcPct val="0"/>
              </a:spcBef>
              <a:buSzPct val="80000"/>
              <a:defRPr/>
            </a:pPr>
            <a:r>
              <a:rPr lang="es-ES" altLang="es-MX" sz="1200" b="0" dirty="0" smtClean="0">
                <a:solidFill>
                  <a:srgbClr val="FF0000"/>
                </a:solidFill>
                <a:latin typeface="Arial" pitchFamily="34" charset="0"/>
                <a:cs typeface="Arial" pitchFamily="34" charset="0"/>
              </a:rPr>
              <a:t> </a:t>
            </a:r>
            <a:r>
              <a:rPr lang="es-ES" altLang="es-MX" sz="1200" b="0" dirty="0" smtClean="0">
                <a:solidFill>
                  <a:schemeClr val="tx2"/>
                </a:solidFill>
                <a:latin typeface="Arial" pitchFamily="34" charset="0"/>
                <a:cs typeface="Arial" pitchFamily="34" charset="0"/>
              </a:rPr>
              <a:t>Ley de Transparencia Administrativa y Acceso a la Información Pública del Estado de San Luis Potosí; Decreto 234-18/X/2007, </a:t>
            </a:r>
          </a:p>
          <a:p>
            <a:pPr marL="273050" indent="-95250" algn="just" eaLnBrk="1" hangingPunct="1">
              <a:spcBef>
                <a:spcPct val="0"/>
              </a:spcBef>
              <a:buSzPct val="80000"/>
              <a:defRPr/>
            </a:pPr>
            <a:endParaRPr lang="es-ES" altLang="es-MX" sz="1200" b="0" dirty="0">
              <a:solidFill>
                <a:srgbClr val="FF0000"/>
              </a:solidFill>
              <a:latin typeface="Arial" pitchFamily="34" charset="0"/>
              <a:cs typeface="Arial" pitchFamily="34" charset="0"/>
            </a:endParaRPr>
          </a:p>
          <a:p>
            <a:pPr marL="273050" indent="-95250" algn="just" eaLnBrk="1" hangingPunct="1">
              <a:spcBef>
                <a:spcPct val="0"/>
              </a:spcBef>
              <a:buSzPct val="80000"/>
              <a:defRPr/>
            </a:pPr>
            <a:r>
              <a:rPr lang="es-ES" altLang="es-MX" sz="1200" b="0" dirty="0" smtClean="0">
                <a:solidFill>
                  <a:schemeClr val="tx2"/>
                </a:solidFill>
                <a:latin typeface="Arial" pitchFamily="34" charset="0"/>
                <a:cs typeface="Arial" pitchFamily="34" charset="0"/>
              </a:rPr>
              <a:t>Ley de Archivos del Estado de San Luis Potosí; 20/X/2012.</a:t>
            </a:r>
          </a:p>
          <a:p>
            <a:pPr marL="273050" indent="-95250" algn="just" eaLnBrk="1" hangingPunct="1">
              <a:spcBef>
                <a:spcPct val="0"/>
              </a:spcBef>
              <a:buSzPct val="80000"/>
              <a:defRPr/>
            </a:pPr>
            <a:endParaRPr lang="es-ES" altLang="es-MX" sz="1200" b="0" dirty="0">
              <a:solidFill>
                <a:schemeClr val="tx2"/>
              </a:solidFill>
              <a:latin typeface="Arial" pitchFamily="34" charset="0"/>
              <a:cs typeface="Arial" pitchFamily="34" charset="0"/>
            </a:endParaRPr>
          </a:p>
          <a:p>
            <a:pPr marL="273050" indent="-95250" algn="just" eaLnBrk="1" hangingPunct="1">
              <a:spcBef>
                <a:spcPct val="0"/>
              </a:spcBef>
              <a:buSzPct val="80000"/>
              <a:defRPr/>
            </a:pPr>
            <a:r>
              <a:rPr lang="es-ES" altLang="es-MX" sz="1200" b="0" dirty="0" smtClean="0">
                <a:solidFill>
                  <a:schemeClr val="tx2"/>
                </a:solidFill>
                <a:latin typeface="Arial" pitchFamily="34" charset="0"/>
                <a:cs typeface="Arial" pitchFamily="34" charset="0"/>
              </a:rPr>
              <a:t>Ley Federal de Archivos; 23/I/2012.</a:t>
            </a:r>
          </a:p>
          <a:p>
            <a:pPr marL="273050" indent="-95250" algn="just" eaLnBrk="1" hangingPunct="1">
              <a:spcBef>
                <a:spcPct val="0"/>
              </a:spcBef>
              <a:buSzPct val="80000"/>
              <a:buFontTx/>
              <a:buNone/>
              <a:defRPr/>
            </a:pPr>
            <a:endParaRPr lang="es-ES" altLang="es-MX" sz="1200" b="0" dirty="0" smtClean="0">
              <a:solidFill>
                <a:srgbClr val="FF0000"/>
              </a:solidFill>
              <a:latin typeface="Arial" pitchFamily="34" charset="0"/>
              <a:cs typeface="Arial" pitchFamily="34" charset="0"/>
            </a:endParaRPr>
          </a:p>
          <a:p>
            <a:pPr marL="273050" indent="-95250" algn="just" eaLnBrk="1" hangingPunct="1">
              <a:spcBef>
                <a:spcPct val="0"/>
              </a:spcBef>
              <a:buSzPct val="80000"/>
              <a:defRPr/>
            </a:pPr>
            <a:r>
              <a:rPr lang="es-ES" altLang="es-MX" sz="1200" b="0" dirty="0" smtClean="0">
                <a:solidFill>
                  <a:schemeClr val="tx2"/>
                </a:solidFill>
                <a:latin typeface="Arial" pitchFamily="34" charset="0"/>
                <a:cs typeface="Arial" pitchFamily="34" charset="0"/>
              </a:rPr>
              <a:t>Ley de Procedimientos Administrativos del Estado y Municipios de San Luis Potosí (P.O.E. 27/III/2001)</a:t>
            </a:r>
          </a:p>
          <a:p>
            <a:pPr marL="273050" indent="-95250" algn="just" eaLnBrk="1" hangingPunct="1">
              <a:spcBef>
                <a:spcPct val="0"/>
              </a:spcBef>
              <a:buSzPct val="80000"/>
              <a:defRPr/>
            </a:pPr>
            <a:endParaRPr lang="es-ES" altLang="es-MX" sz="1200" b="0" dirty="0">
              <a:solidFill>
                <a:srgbClr val="FF0000"/>
              </a:solidFill>
              <a:latin typeface="Arial" pitchFamily="34" charset="0"/>
              <a:cs typeface="Arial" pitchFamily="34" charset="0"/>
            </a:endParaRPr>
          </a:p>
          <a:p>
            <a:pPr marL="273050" indent="-95250" algn="just" eaLnBrk="1" hangingPunct="1">
              <a:spcBef>
                <a:spcPct val="0"/>
              </a:spcBef>
              <a:buSzPct val="80000"/>
              <a:defRPr/>
            </a:pPr>
            <a:r>
              <a:rPr lang="es-ES" altLang="es-MX" sz="1200" b="0" dirty="0" smtClean="0">
                <a:solidFill>
                  <a:schemeClr val="tx2"/>
                </a:solidFill>
                <a:latin typeface="Arial" pitchFamily="34" charset="0"/>
                <a:cs typeface="Arial" pitchFamily="34" charset="0"/>
              </a:rPr>
              <a:t>Ley Federal de Procedimientos Administrativos</a:t>
            </a:r>
            <a:r>
              <a:rPr lang="es-ES" altLang="es-MX" sz="1200" b="0" dirty="0">
                <a:solidFill>
                  <a:schemeClr val="tx2"/>
                </a:solidFill>
                <a:latin typeface="Arial" pitchFamily="34" charset="0"/>
                <a:cs typeface="Arial" pitchFamily="34" charset="0"/>
              </a:rPr>
              <a:t>,</a:t>
            </a:r>
            <a:r>
              <a:rPr lang="es-ES" altLang="es-MX" sz="1200" b="0" dirty="0" smtClean="0">
                <a:solidFill>
                  <a:schemeClr val="tx2"/>
                </a:solidFill>
                <a:latin typeface="Arial" pitchFamily="34" charset="0"/>
                <a:cs typeface="Arial" pitchFamily="34" charset="0"/>
              </a:rPr>
              <a:t> 09/IV/2012.</a:t>
            </a:r>
          </a:p>
          <a:p>
            <a:pPr marL="273050" indent="-95250" algn="just" eaLnBrk="1" hangingPunct="1">
              <a:spcBef>
                <a:spcPct val="0"/>
              </a:spcBef>
              <a:buSzPct val="80000"/>
              <a:defRPr/>
            </a:pPr>
            <a:endParaRPr lang="es-ES" altLang="es-MX" sz="1200" b="0" dirty="0">
              <a:solidFill>
                <a:srgbClr val="FF0000"/>
              </a:solidFill>
              <a:latin typeface="Arial" pitchFamily="34" charset="0"/>
              <a:cs typeface="Arial" pitchFamily="34" charset="0"/>
            </a:endParaRPr>
          </a:p>
          <a:p>
            <a:pPr marL="273050" indent="-95250" algn="just" eaLnBrk="1" hangingPunct="1">
              <a:spcBef>
                <a:spcPct val="0"/>
              </a:spcBef>
              <a:buSzPct val="80000"/>
              <a:defRPr/>
            </a:pPr>
            <a:r>
              <a:rPr lang="es-ES" altLang="es-MX" sz="1200" b="0" dirty="0" smtClean="0">
                <a:solidFill>
                  <a:schemeClr val="tx2"/>
                </a:solidFill>
                <a:latin typeface="Arial" pitchFamily="34" charset="0"/>
                <a:cs typeface="Arial" pitchFamily="34" charset="0"/>
              </a:rPr>
              <a:t>Ley Federal de Procedimiento Contencioso Administrativo; </a:t>
            </a:r>
            <a:r>
              <a:rPr lang="es-ES" altLang="es-MX" sz="1200" b="0" dirty="0">
                <a:solidFill>
                  <a:schemeClr val="tx2"/>
                </a:solidFill>
                <a:latin typeface="Arial" pitchFamily="34" charset="0"/>
                <a:cs typeface="Arial" pitchFamily="34" charset="0"/>
              </a:rPr>
              <a:t>Ultima Reforma </a:t>
            </a:r>
            <a:r>
              <a:rPr lang="es-ES" altLang="es-MX" sz="1200" b="0" dirty="0" smtClean="0">
                <a:solidFill>
                  <a:schemeClr val="tx2"/>
                </a:solidFill>
                <a:latin typeface="Arial" pitchFamily="34" charset="0"/>
                <a:cs typeface="Arial" pitchFamily="34" charset="0"/>
              </a:rPr>
              <a:t>27/I/2017.</a:t>
            </a:r>
          </a:p>
          <a:p>
            <a:pPr marL="273050" indent="-95250" algn="just" eaLnBrk="1" hangingPunct="1">
              <a:spcBef>
                <a:spcPct val="0"/>
              </a:spcBef>
              <a:buSzPct val="80000"/>
              <a:buFontTx/>
              <a:buNone/>
              <a:defRPr/>
            </a:pPr>
            <a:endParaRPr lang="es-ES" altLang="es-MX" sz="1200" b="0" dirty="0" smtClean="0">
              <a:solidFill>
                <a:schemeClr val="tx2"/>
              </a:solidFill>
              <a:latin typeface="Arial" pitchFamily="34" charset="0"/>
              <a:cs typeface="Arial" pitchFamily="34" charset="0"/>
            </a:endParaRPr>
          </a:p>
          <a:p>
            <a:pPr marL="273050" indent="-95250" algn="just" eaLnBrk="1" hangingPunct="1">
              <a:spcBef>
                <a:spcPct val="0"/>
              </a:spcBef>
              <a:buSzPct val="80000"/>
              <a:defRPr/>
            </a:pPr>
            <a:r>
              <a:rPr lang="es-ES" altLang="es-MX" sz="1200" b="0" dirty="0" smtClean="0">
                <a:solidFill>
                  <a:schemeClr val="tx2"/>
                </a:solidFill>
                <a:latin typeface="Arial" pitchFamily="34" charset="0"/>
                <a:cs typeface="Arial" pitchFamily="34" charset="0"/>
              </a:rPr>
              <a:t>Ley Orgánica de la Administración Pública del Estado de San Luis Potosí, (P.O.E. 24/X/1997).</a:t>
            </a:r>
          </a:p>
          <a:p>
            <a:pPr marL="273050" indent="-95250" algn="just" eaLnBrk="1" hangingPunct="1">
              <a:spcBef>
                <a:spcPct val="0"/>
              </a:spcBef>
              <a:buSzPct val="80000"/>
              <a:defRPr/>
            </a:pPr>
            <a:endParaRPr lang="es-ES" altLang="es-MX" sz="1200" b="0" dirty="0" smtClean="0">
              <a:solidFill>
                <a:schemeClr val="tx2"/>
              </a:solidFill>
              <a:latin typeface="Arial" pitchFamily="34" charset="0"/>
              <a:cs typeface="Arial" pitchFamily="34" charset="0"/>
            </a:endParaRPr>
          </a:p>
          <a:p>
            <a:pPr marL="273050" indent="-95250" algn="just" eaLnBrk="1" hangingPunct="1">
              <a:spcBef>
                <a:spcPct val="0"/>
              </a:spcBef>
              <a:buSzPct val="80000"/>
              <a:defRPr/>
            </a:pPr>
            <a:r>
              <a:rPr lang="es-ES" altLang="es-MX" sz="1200" b="0" dirty="0" smtClean="0">
                <a:solidFill>
                  <a:schemeClr val="tx2"/>
                </a:solidFill>
                <a:latin typeface="Arial" pitchFamily="34" charset="0"/>
                <a:cs typeface="Arial" pitchFamily="34" charset="0"/>
              </a:rPr>
              <a:t>Ley Federal de Responsabilidades Administrativas de los Servidores Públicos (D.O.F. 31/XII/1982)</a:t>
            </a:r>
          </a:p>
          <a:p>
            <a:pPr marL="273050" indent="-95250" algn="just" eaLnBrk="1" hangingPunct="1">
              <a:spcBef>
                <a:spcPct val="0"/>
              </a:spcBef>
              <a:buSzPct val="80000"/>
              <a:defRPr/>
            </a:pPr>
            <a:endParaRPr lang="es-ES" altLang="es-MX" sz="1200" dirty="0">
              <a:solidFill>
                <a:schemeClr val="tx2"/>
              </a:solidFill>
              <a:latin typeface="Arial" pitchFamily="34" charset="0"/>
              <a:cs typeface="Arial" pitchFamily="34" charset="0"/>
            </a:endParaRPr>
          </a:p>
          <a:p>
            <a:pPr marL="273050" indent="-95250" algn="just" eaLnBrk="1" hangingPunct="1">
              <a:spcBef>
                <a:spcPct val="0"/>
              </a:spcBef>
              <a:buSzPct val="80000"/>
              <a:defRPr/>
            </a:pPr>
            <a:r>
              <a:rPr lang="es-ES" altLang="es-MX" sz="1200" dirty="0">
                <a:solidFill>
                  <a:srgbClr val="000000"/>
                </a:solidFill>
                <a:latin typeface="Arial" pitchFamily="34" charset="0"/>
                <a:cs typeface="Times New Roman" pitchFamily="18" charset="0"/>
              </a:rPr>
              <a:t>Ley de Responsabilidades de los Servidores Públicos del Estado y Municipios de San Luis Potosí (P.O.E. 14/VIII/2003)</a:t>
            </a:r>
          </a:p>
          <a:p>
            <a:pPr marL="273050" indent="-95250" algn="just" eaLnBrk="1" hangingPunct="1">
              <a:spcBef>
                <a:spcPct val="0"/>
              </a:spcBef>
              <a:buSzPct val="80000"/>
              <a:defRPr/>
            </a:pPr>
            <a:endParaRPr lang="es-ES" altLang="es-MX" sz="1200" b="0" dirty="0" smtClean="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val="34378793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8618" y="0"/>
            <a:ext cx="1453243" cy="9144000"/>
          </a:xfrm>
          <a:prstGeom prst="rect">
            <a:avLst/>
          </a:prstGeom>
        </p:spPr>
      </p:pic>
      <p:sp>
        <p:nvSpPr>
          <p:cNvPr id="3074" name="Text Box 7"/>
          <p:cNvSpPr txBox="1">
            <a:spLocks noChangeArrowheads="1"/>
          </p:cNvSpPr>
          <p:nvPr/>
        </p:nvSpPr>
        <p:spPr bwMode="auto">
          <a:xfrm>
            <a:off x="1501775" y="598488"/>
            <a:ext cx="5159375" cy="8586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2000">
                <a:solidFill>
                  <a:schemeClr val="tx1"/>
                </a:solidFill>
                <a:latin typeface="Times New Roman" pitchFamily="18" charset="0"/>
                <a:ea typeface="MS PGothic" pitchFamily="34" charset="-128"/>
              </a:defRPr>
            </a:lvl1pPr>
            <a:lvl2pPr marL="742950" indent="-285750">
              <a:defRPr sz="2000">
                <a:solidFill>
                  <a:schemeClr val="tx1"/>
                </a:solidFill>
                <a:latin typeface="Times New Roman" pitchFamily="18" charset="0"/>
                <a:ea typeface="MS PGothic" pitchFamily="34" charset="-128"/>
              </a:defRPr>
            </a:lvl2pPr>
            <a:lvl3pPr marL="1143000" indent="-228600">
              <a:defRPr sz="2000">
                <a:solidFill>
                  <a:schemeClr val="tx1"/>
                </a:solidFill>
                <a:latin typeface="Times New Roman" pitchFamily="18" charset="0"/>
                <a:ea typeface="MS PGothic" pitchFamily="34" charset="-128"/>
              </a:defRPr>
            </a:lvl3pPr>
            <a:lvl4pPr marL="1600200" indent="-228600">
              <a:defRPr sz="2000">
                <a:solidFill>
                  <a:schemeClr val="tx1"/>
                </a:solidFill>
                <a:latin typeface="Times New Roman" pitchFamily="18" charset="0"/>
                <a:ea typeface="MS PGothic" pitchFamily="34" charset="-128"/>
              </a:defRPr>
            </a:lvl4pPr>
            <a:lvl5pPr marL="2057400" indent="-228600">
              <a:defRPr sz="20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0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0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0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000">
                <a:solidFill>
                  <a:schemeClr val="tx1"/>
                </a:solidFill>
                <a:latin typeface="Times New Roman" pitchFamily="18" charset="0"/>
                <a:ea typeface="MS PGothic" pitchFamily="34" charset="-128"/>
              </a:defRPr>
            </a:lvl9pPr>
          </a:lstStyle>
          <a:p>
            <a:pPr algn="just" eaLnBrk="1" hangingPunct="1">
              <a:buSzPct val="80000"/>
              <a:buFontTx/>
              <a:buChar char="•"/>
              <a:defRPr/>
            </a:pPr>
            <a:endParaRPr lang="es-MX" altLang="es-MX" sz="1200" b="0" dirty="0" smtClean="0">
              <a:solidFill>
                <a:srgbClr val="000000"/>
              </a:solidFill>
              <a:latin typeface="Arial" pitchFamily="34" charset="0"/>
              <a:cs typeface="Times New Roman" pitchFamily="18" charset="0"/>
            </a:endParaRPr>
          </a:p>
          <a:p>
            <a:pPr algn="just" eaLnBrk="1" hangingPunct="1">
              <a:buSzPct val="80000"/>
              <a:buFontTx/>
              <a:buChar char="•"/>
              <a:defRPr/>
            </a:pPr>
            <a:r>
              <a:rPr lang="es-ES" altLang="es-MX" sz="1200" b="0" dirty="0" smtClean="0">
                <a:solidFill>
                  <a:srgbClr val="000000"/>
                </a:solidFill>
                <a:latin typeface="Arial" pitchFamily="34" charset="0"/>
                <a:cs typeface="Times New Roman" pitchFamily="18" charset="0"/>
              </a:rPr>
              <a:t>Ley de Planeación del Estado y Municipios de San Luis Potosí</a:t>
            </a:r>
          </a:p>
          <a:p>
            <a:pPr marL="0" indent="0" algn="just" eaLnBrk="1" hangingPunct="1">
              <a:buSzPct val="80000"/>
              <a:defRPr/>
            </a:pPr>
            <a:endParaRPr lang="es-ES" altLang="es-MX" sz="1200" b="0" dirty="0" smtClean="0">
              <a:solidFill>
                <a:srgbClr val="000000"/>
              </a:solidFill>
              <a:latin typeface="Arial" pitchFamily="34" charset="0"/>
              <a:cs typeface="Times New Roman" pitchFamily="18" charset="0"/>
            </a:endParaRPr>
          </a:p>
          <a:p>
            <a:pPr algn="just" eaLnBrk="1" hangingPunct="1">
              <a:buSzPct val="80000"/>
              <a:buFontTx/>
              <a:buChar char="•"/>
              <a:defRPr/>
            </a:pPr>
            <a:r>
              <a:rPr lang="es-ES" altLang="es-MX" sz="1200" b="0" dirty="0" smtClean="0">
                <a:solidFill>
                  <a:srgbClr val="000000"/>
                </a:solidFill>
                <a:latin typeface="Arial" pitchFamily="34" charset="0"/>
                <a:cs typeface="Times New Roman" pitchFamily="18" charset="0"/>
              </a:rPr>
              <a:t>Ley General de Salud (D.O.F. 07/II/1984).</a:t>
            </a:r>
          </a:p>
          <a:p>
            <a:pPr marL="0" indent="0" algn="just" eaLnBrk="1" hangingPunct="1">
              <a:buSzPct val="80000"/>
              <a:defRPr/>
            </a:pPr>
            <a:endParaRPr lang="es-MX" altLang="es-MX" sz="1200" b="0" dirty="0" smtClean="0">
              <a:solidFill>
                <a:srgbClr val="000000"/>
              </a:solidFill>
              <a:latin typeface="Arial" pitchFamily="34" charset="0"/>
              <a:cs typeface="Times New Roman" pitchFamily="18" charset="0"/>
            </a:endParaRPr>
          </a:p>
          <a:p>
            <a:pPr algn="just" eaLnBrk="1" hangingPunct="1">
              <a:buSzPct val="80000"/>
              <a:buFontTx/>
              <a:buChar char="•"/>
              <a:defRPr/>
            </a:pPr>
            <a:r>
              <a:rPr lang="es-MX" altLang="es-MX" sz="1200" b="0" dirty="0" smtClean="0">
                <a:solidFill>
                  <a:srgbClr val="000000"/>
                </a:solidFill>
                <a:latin typeface="Arial" pitchFamily="34" charset="0"/>
                <a:cs typeface="Times New Roman" pitchFamily="18" charset="0"/>
              </a:rPr>
              <a:t>Ley de Adquisiciones, Arrendamientos y Servicios del Sector Público (</a:t>
            </a:r>
            <a:r>
              <a:rPr lang="es-MX" sz="1200" b="0" dirty="0">
                <a:solidFill>
                  <a:srgbClr val="000000"/>
                </a:solidFill>
                <a:latin typeface="Arial" pitchFamily="34" charset="0"/>
                <a:cs typeface="Times New Roman" pitchFamily="18" charset="0"/>
              </a:rPr>
              <a:t>DOF </a:t>
            </a:r>
            <a:r>
              <a:rPr lang="es-MX" sz="1200" b="0" dirty="0" smtClean="0">
                <a:solidFill>
                  <a:srgbClr val="000000"/>
                </a:solidFill>
                <a:latin typeface="Arial" pitchFamily="34" charset="0"/>
                <a:cs typeface="Times New Roman" pitchFamily="18" charset="0"/>
              </a:rPr>
              <a:t>04/I/2000) </a:t>
            </a:r>
            <a:r>
              <a:rPr lang="es-MX" altLang="es-MX" sz="1200" b="0" dirty="0" smtClean="0">
                <a:solidFill>
                  <a:srgbClr val="000000"/>
                </a:solidFill>
                <a:latin typeface="Arial" pitchFamily="34" charset="0"/>
                <a:cs typeface="Times New Roman" pitchFamily="18" charset="0"/>
              </a:rPr>
              <a:t> </a:t>
            </a:r>
          </a:p>
          <a:p>
            <a:pPr algn="just" eaLnBrk="1" hangingPunct="1">
              <a:buSzPct val="80000"/>
              <a:buFontTx/>
              <a:buChar char="•"/>
              <a:defRPr/>
            </a:pPr>
            <a:endParaRPr lang="es-MX" altLang="es-MX" sz="1200" b="0" dirty="0" smtClean="0">
              <a:solidFill>
                <a:srgbClr val="000000"/>
              </a:solidFill>
              <a:latin typeface="Arial" pitchFamily="34" charset="0"/>
              <a:cs typeface="Times New Roman" pitchFamily="18" charset="0"/>
            </a:endParaRP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Ley de Adquisiciones del Estado de San Luis Potosí, (P.O.E. 29/I/1997) </a:t>
            </a: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_tradnl" altLang="es-MX" sz="1200" b="0" dirty="0">
                <a:solidFill>
                  <a:srgbClr val="000000"/>
                </a:solidFill>
                <a:latin typeface="Arial" pitchFamily="34" charset="0"/>
                <a:cs typeface="Times New Roman" pitchFamily="18" charset="0"/>
              </a:rPr>
              <a:t>Ley de Obras Públicas y Servicios Relacionados con las Mismas para el Estado de San Luis Potosí, (P.O.E. </a:t>
            </a:r>
            <a:r>
              <a:rPr lang="es-ES_tradnl" altLang="es-MX" sz="1200" b="0" dirty="0" smtClean="0">
                <a:solidFill>
                  <a:srgbClr val="000000"/>
                </a:solidFill>
                <a:latin typeface="Arial" pitchFamily="34" charset="0"/>
                <a:cs typeface="Times New Roman" pitchFamily="18" charset="0"/>
              </a:rPr>
              <a:t>24/X/2013)</a:t>
            </a:r>
            <a:endParaRPr lang="es-ES_tradnl" altLang="es-MX" sz="1200" b="0" dirty="0">
              <a:solidFill>
                <a:srgbClr val="000000"/>
              </a:solidFill>
              <a:latin typeface="Arial" pitchFamily="34" charset="0"/>
              <a:cs typeface="Times New Roman" pitchFamily="18" charset="0"/>
            </a:endParaRP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Ley de Justicia Administrativa del Estado de San Luis Potosí (P.O.E. 30/IV/1997).</a:t>
            </a: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Ley de Salud </a:t>
            </a:r>
            <a:r>
              <a:rPr lang="es-ES_tradnl" altLang="es-MX" sz="1200" b="0" dirty="0">
                <a:solidFill>
                  <a:srgbClr val="000000"/>
                </a:solidFill>
                <a:latin typeface="Arial" pitchFamily="34" charset="0"/>
                <a:cs typeface="Arial" pitchFamily="34" charset="0"/>
              </a:rPr>
              <a:t>del Estado de San Luis Potosí</a:t>
            </a:r>
            <a:r>
              <a:rPr lang="es-ES_tradnl" altLang="es-MX" sz="1200" b="0" dirty="0" smtClean="0">
                <a:solidFill>
                  <a:srgbClr val="000000"/>
                </a:solidFill>
                <a:latin typeface="Arial" pitchFamily="34" charset="0"/>
                <a:cs typeface="Arial" pitchFamily="34" charset="0"/>
              </a:rPr>
              <a:t> (P.O.E. 23/XII/2004)</a:t>
            </a: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Ley Federal del Trabajo (D.O.F. 01/IV/1970)</a:t>
            </a: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Ley </a:t>
            </a:r>
            <a:r>
              <a:rPr lang="es-ES_tradnl" altLang="es-MX" sz="1200" b="0" dirty="0">
                <a:solidFill>
                  <a:srgbClr val="000000"/>
                </a:solidFill>
                <a:latin typeface="Arial" pitchFamily="34" charset="0"/>
                <a:cs typeface="Arial" pitchFamily="34" charset="0"/>
              </a:rPr>
              <a:t>de Presupuesto y Responsabilidad Hacendaria del Estado y Municipios de San Luis </a:t>
            </a:r>
            <a:r>
              <a:rPr lang="es-ES_tradnl" altLang="es-MX" sz="1200" b="0" dirty="0" smtClean="0">
                <a:solidFill>
                  <a:srgbClr val="000000"/>
                </a:solidFill>
                <a:latin typeface="Arial" pitchFamily="34" charset="0"/>
                <a:cs typeface="Arial" pitchFamily="34" charset="0"/>
              </a:rPr>
              <a:t>Potosí</a:t>
            </a: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 altLang="es-MX" sz="1200" dirty="0">
                <a:solidFill>
                  <a:srgbClr val="000000"/>
                </a:solidFill>
                <a:latin typeface="Arial" charset="0"/>
                <a:cs typeface="Times New Roman" pitchFamily="18" charset="0"/>
              </a:rPr>
              <a:t>Ley general para el Control de Tabaco (D.O.F. 30/V/2008</a:t>
            </a:r>
            <a:r>
              <a:rPr lang="es-ES" altLang="es-MX" sz="1200" dirty="0" smtClean="0">
                <a:solidFill>
                  <a:srgbClr val="000000"/>
                </a:solidFill>
                <a:latin typeface="Arial" charset="0"/>
                <a:cs typeface="Times New Roman" pitchFamily="18" charset="0"/>
              </a:rPr>
              <a:t>)</a:t>
            </a:r>
            <a:endParaRPr lang="es-ES" altLang="es-MX" sz="1200" dirty="0">
              <a:solidFill>
                <a:srgbClr val="000000"/>
              </a:solidFill>
              <a:latin typeface="Arial" charset="0"/>
              <a:cs typeface="Times New Roman" pitchFamily="18" charset="0"/>
            </a:endParaRPr>
          </a:p>
          <a:p>
            <a:pPr algn="just" eaLnBrk="1" hangingPunct="1">
              <a:buSzPct val="80000"/>
              <a:buFontTx/>
              <a:buChar char="•"/>
              <a:defRPr/>
            </a:pPr>
            <a:endParaRPr lang="es-ES" altLang="es-MX" sz="1200" dirty="0">
              <a:solidFill>
                <a:srgbClr val="000000"/>
              </a:solidFill>
              <a:latin typeface="Arial" charset="0"/>
              <a:cs typeface="Times New Roman" pitchFamily="18" charset="0"/>
            </a:endParaRPr>
          </a:p>
          <a:p>
            <a:pPr algn="just" eaLnBrk="1" hangingPunct="1">
              <a:buSzPct val="80000"/>
              <a:buFontTx/>
              <a:buChar char="•"/>
              <a:defRPr/>
            </a:pPr>
            <a:r>
              <a:rPr lang="es-MX" altLang="es-MX" sz="1200" dirty="0" smtClean="0">
                <a:solidFill>
                  <a:srgbClr val="000000"/>
                </a:solidFill>
                <a:latin typeface="Arial" charset="0"/>
                <a:cs typeface="Times New Roman" pitchFamily="18" charset="0"/>
              </a:rPr>
              <a:t>Ley </a:t>
            </a:r>
            <a:r>
              <a:rPr lang="es-MX" altLang="es-MX" sz="1200" dirty="0">
                <a:solidFill>
                  <a:srgbClr val="000000"/>
                </a:solidFill>
                <a:latin typeface="Arial" charset="0"/>
                <a:cs typeface="Times New Roman" pitchFamily="18" charset="0"/>
              </a:rPr>
              <a:t>General de Acceso de las Mujeres a una Vida Libre de Violencia </a:t>
            </a:r>
            <a:r>
              <a:rPr lang="es-ES" altLang="es-MX" sz="1200" dirty="0">
                <a:solidFill>
                  <a:srgbClr val="000000"/>
                </a:solidFill>
                <a:latin typeface="Arial" charset="0"/>
                <a:cs typeface="Times New Roman" pitchFamily="18" charset="0"/>
              </a:rPr>
              <a:t>(D.O.F. 01/II/2007</a:t>
            </a:r>
            <a:r>
              <a:rPr lang="es-ES" altLang="es-MX" sz="1200" dirty="0" smtClean="0">
                <a:solidFill>
                  <a:srgbClr val="000000"/>
                </a:solidFill>
                <a:latin typeface="Arial" charset="0"/>
                <a:cs typeface="Times New Roman" pitchFamily="18" charset="0"/>
              </a:rPr>
              <a:t>)</a:t>
            </a:r>
          </a:p>
          <a:p>
            <a:pPr algn="just" eaLnBrk="1" hangingPunct="1">
              <a:buSzPct val="80000"/>
              <a:buFontTx/>
              <a:buChar char="•"/>
              <a:defRPr/>
            </a:pPr>
            <a:endParaRPr lang="es-MX" altLang="es-MX" sz="1200" dirty="0">
              <a:solidFill>
                <a:srgbClr val="000000"/>
              </a:solidFill>
              <a:latin typeface="Arial" charset="0"/>
              <a:cs typeface="Times New Roman" pitchFamily="18" charset="0"/>
            </a:endParaRPr>
          </a:p>
          <a:p>
            <a:pPr algn="just" eaLnBrk="1" hangingPunct="1">
              <a:buSzPct val="80000"/>
              <a:buFontTx/>
              <a:buChar char="•"/>
              <a:defRPr/>
            </a:pPr>
            <a:r>
              <a:rPr lang="es-MX" altLang="es-MX" sz="1200" dirty="0">
                <a:solidFill>
                  <a:srgbClr val="000000"/>
                </a:solidFill>
                <a:latin typeface="Arial" charset="0"/>
                <a:cs typeface="Times New Roman" pitchFamily="18" charset="0"/>
              </a:rPr>
              <a:t>Ley General para la Igualdad entre Mujeres y Hombres </a:t>
            </a:r>
            <a:r>
              <a:rPr lang="es-ES" altLang="es-MX" sz="1200" dirty="0">
                <a:solidFill>
                  <a:srgbClr val="000000"/>
                </a:solidFill>
                <a:latin typeface="Arial" charset="0"/>
                <a:cs typeface="Times New Roman" pitchFamily="18" charset="0"/>
              </a:rPr>
              <a:t>(D.O.F. 02/VIII/2006</a:t>
            </a:r>
            <a:r>
              <a:rPr lang="es-ES" altLang="es-MX" sz="1200" dirty="0" smtClean="0">
                <a:solidFill>
                  <a:srgbClr val="000000"/>
                </a:solidFill>
                <a:latin typeface="Arial" charset="0"/>
                <a:cs typeface="Times New Roman" pitchFamily="18" charset="0"/>
              </a:rPr>
              <a:t>)</a:t>
            </a:r>
            <a:endParaRPr lang="es-MX" altLang="es-MX" sz="1200" dirty="0">
              <a:solidFill>
                <a:srgbClr val="000000"/>
              </a:solidFill>
              <a:latin typeface="Arial" charset="0"/>
              <a:cs typeface="Times New Roman" pitchFamily="18" charset="0"/>
            </a:endParaRP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MX" altLang="es-MX" sz="1200" dirty="0">
                <a:solidFill>
                  <a:srgbClr val="000000"/>
                </a:solidFill>
                <a:latin typeface="Arial" charset="0"/>
                <a:cs typeface="Times New Roman" pitchFamily="18" charset="0"/>
              </a:rPr>
              <a:t>Código Civil Federal </a:t>
            </a:r>
            <a:r>
              <a:rPr lang="es-ES" altLang="es-MX" sz="1200" dirty="0">
                <a:solidFill>
                  <a:srgbClr val="000000"/>
                </a:solidFill>
                <a:latin typeface="Arial" charset="0"/>
                <a:cs typeface="Times New Roman" pitchFamily="18" charset="0"/>
              </a:rPr>
              <a:t>(D.O.F. 26/V/1928</a:t>
            </a:r>
            <a:r>
              <a:rPr lang="es-ES" altLang="es-MX" sz="1200" dirty="0" smtClean="0">
                <a:solidFill>
                  <a:srgbClr val="000000"/>
                </a:solidFill>
                <a:latin typeface="Arial" charset="0"/>
                <a:cs typeface="Times New Roman" pitchFamily="18" charset="0"/>
              </a:rPr>
              <a:t>)</a:t>
            </a:r>
          </a:p>
          <a:p>
            <a:pPr algn="just" eaLnBrk="1" hangingPunct="1">
              <a:buSzPct val="80000"/>
              <a:buFontTx/>
              <a:buChar char="•"/>
              <a:defRPr/>
            </a:pPr>
            <a:endParaRPr lang="es-MX" altLang="es-MX" sz="1200" dirty="0">
              <a:solidFill>
                <a:srgbClr val="000000"/>
              </a:solidFill>
              <a:latin typeface="Arial" charset="0"/>
              <a:cs typeface="Times New Roman" pitchFamily="18" charset="0"/>
            </a:endParaRPr>
          </a:p>
          <a:p>
            <a:pPr algn="just" eaLnBrk="1" hangingPunct="1">
              <a:buSzPct val="80000"/>
              <a:buFontTx/>
              <a:buChar char="•"/>
              <a:defRPr/>
            </a:pPr>
            <a:r>
              <a:rPr lang="es-MX" altLang="es-MX" sz="1200" dirty="0">
                <a:solidFill>
                  <a:srgbClr val="000000"/>
                </a:solidFill>
                <a:latin typeface="Arial" charset="0"/>
                <a:cs typeface="Times New Roman" pitchFamily="18" charset="0"/>
              </a:rPr>
              <a:t>Código Federal de Procedimientos Civiles (09/IV/2012). </a:t>
            </a:r>
          </a:p>
          <a:p>
            <a:pPr algn="just" eaLnBrk="1" hangingPunct="1">
              <a:buSzPct val="80000"/>
              <a:buFontTx/>
              <a:buChar char="•"/>
              <a:defRPr/>
            </a:pPr>
            <a:endParaRPr lang="es-MX" altLang="es-MX" sz="1200" dirty="0">
              <a:solidFill>
                <a:srgbClr val="000000"/>
              </a:solidFill>
              <a:latin typeface="Arial" charset="0"/>
              <a:cs typeface="Times New Roman" pitchFamily="18" charset="0"/>
            </a:endParaRPr>
          </a:p>
          <a:p>
            <a:pPr algn="just" eaLnBrk="1" hangingPunct="1">
              <a:buSzPct val="80000"/>
              <a:buFontTx/>
              <a:buChar char="•"/>
              <a:defRPr/>
            </a:pPr>
            <a:r>
              <a:rPr lang="es-MX" altLang="es-MX" sz="1200" dirty="0">
                <a:solidFill>
                  <a:srgbClr val="000000"/>
                </a:solidFill>
                <a:latin typeface="Arial" charset="0"/>
                <a:cs typeface="Times New Roman" pitchFamily="18" charset="0"/>
              </a:rPr>
              <a:t>Código Civil para el Estado de San Luis Potosí, (P.O.E 18/IV/1946</a:t>
            </a:r>
            <a:r>
              <a:rPr lang="es-MX" altLang="es-MX" sz="1200" dirty="0" smtClean="0">
                <a:solidFill>
                  <a:srgbClr val="000000"/>
                </a:solidFill>
                <a:latin typeface="Arial" charset="0"/>
                <a:cs typeface="Times New Roman" pitchFamily="18" charset="0"/>
              </a:rPr>
              <a:t>)</a:t>
            </a:r>
          </a:p>
          <a:p>
            <a:pPr algn="just" eaLnBrk="1" hangingPunct="1">
              <a:buSzPct val="80000"/>
              <a:buFontTx/>
              <a:buChar char="•"/>
              <a:defRPr/>
            </a:pPr>
            <a:endParaRPr lang="es-MX" altLang="es-MX" sz="1200" b="0" dirty="0">
              <a:solidFill>
                <a:srgbClr val="000000"/>
              </a:solidFill>
              <a:latin typeface="Arial" charset="0"/>
              <a:cs typeface="Times New Roman" pitchFamily="18" charset="0"/>
            </a:endParaRPr>
          </a:p>
          <a:p>
            <a:pPr algn="just" eaLnBrk="1" hangingPunct="1">
              <a:buSzPct val="80000"/>
              <a:buFontTx/>
              <a:buChar char="•"/>
              <a:defRPr/>
            </a:pPr>
            <a:r>
              <a:rPr lang="es-MX" altLang="es-MX" sz="1200" dirty="0">
                <a:solidFill>
                  <a:srgbClr val="000000"/>
                </a:solidFill>
                <a:latin typeface="Arial" charset="0"/>
                <a:cs typeface="Times New Roman" pitchFamily="18" charset="0"/>
              </a:rPr>
              <a:t>Código de Procedimientos Civiles para el Estado de San Luis Potosí, (P.O.E. 19/VI/1947</a:t>
            </a:r>
            <a:r>
              <a:rPr lang="es-MX" altLang="es-MX" sz="1200" dirty="0" smtClean="0">
                <a:solidFill>
                  <a:srgbClr val="000000"/>
                </a:solidFill>
                <a:latin typeface="Arial" charset="0"/>
                <a:cs typeface="Times New Roman" pitchFamily="18" charset="0"/>
              </a:rPr>
              <a:t>)</a:t>
            </a:r>
          </a:p>
          <a:p>
            <a:pPr algn="just" eaLnBrk="1" hangingPunct="1">
              <a:buSzPct val="80000"/>
              <a:buFontTx/>
              <a:buChar char="•"/>
              <a:defRPr/>
            </a:pPr>
            <a:endParaRPr lang="es-MX" altLang="es-MX" sz="1200" dirty="0">
              <a:solidFill>
                <a:srgbClr val="000000"/>
              </a:solidFill>
              <a:latin typeface="Arial" charset="0"/>
              <a:cs typeface="Times New Roman" pitchFamily="18" charset="0"/>
            </a:endParaRPr>
          </a:p>
          <a:p>
            <a:pPr algn="just" eaLnBrk="1" hangingPunct="1">
              <a:buSzPct val="80000"/>
              <a:buFontTx/>
              <a:buChar char="•"/>
              <a:defRPr/>
            </a:pPr>
            <a:r>
              <a:rPr lang="es-MX" altLang="es-MX" sz="1200" dirty="0">
                <a:solidFill>
                  <a:srgbClr val="000000"/>
                </a:solidFill>
                <a:latin typeface="Arial" charset="0"/>
                <a:cs typeface="Times New Roman" pitchFamily="18" charset="0"/>
              </a:rPr>
              <a:t>Ley General de Transparencia y Acceso a la Información Pública D.O.F. 04/V/2015)</a:t>
            </a:r>
          </a:p>
          <a:p>
            <a:pPr marL="0" indent="0" algn="just" eaLnBrk="1" hangingPunct="1">
              <a:buSzPct val="80000"/>
              <a:defRPr/>
            </a:pPr>
            <a:endParaRPr lang="es-ES" altLang="es-MX" sz="1200" dirty="0">
              <a:solidFill>
                <a:srgbClr val="000000"/>
              </a:solidFill>
              <a:latin typeface="Arial" charset="0"/>
              <a:cs typeface="Times New Roman" pitchFamily="18" charset="0"/>
            </a:endParaRPr>
          </a:p>
          <a:p>
            <a:pPr algn="just" eaLnBrk="1" hangingPunct="1">
              <a:buSzPct val="80000"/>
              <a:buFontTx/>
              <a:buChar char="•"/>
              <a:defRPr/>
            </a:pPr>
            <a:r>
              <a:rPr lang="es-ES" altLang="es-MX" sz="1200" dirty="0">
                <a:solidFill>
                  <a:srgbClr val="000000"/>
                </a:solidFill>
                <a:latin typeface="Arial" charset="0"/>
                <a:cs typeface="Times New Roman" pitchFamily="18" charset="0"/>
              </a:rPr>
              <a:t>Ley de Transparencia y Acceso a la Información Pública del Estado de San Luis (P.O.E. 09/V/2016)</a:t>
            </a:r>
            <a:endParaRPr lang="es-ES_tradnl" altLang="es-MX" sz="1200" dirty="0">
              <a:solidFill>
                <a:srgbClr val="000000"/>
              </a:solidFill>
              <a:latin typeface="Arial" pitchFamily="34" charset="0"/>
              <a:cs typeface="Arial" pitchFamily="34" charset="0"/>
            </a:endParaRPr>
          </a:p>
        </p:txBody>
      </p:sp>
      <p:sp>
        <p:nvSpPr>
          <p:cNvPr id="14339" name="Text Box 3"/>
          <p:cNvSpPr txBox="1">
            <a:spLocks noChangeArrowheads="1"/>
          </p:cNvSpPr>
          <p:nvPr/>
        </p:nvSpPr>
        <p:spPr bwMode="auto">
          <a:xfrm>
            <a:off x="57150" y="49213"/>
            <a:ext cx="3959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ctr" eaLnBrk="1" hangingPunct="1">
              <a:spcBef>
                <a:spcPct val="50000"/>
              </a:spcBef>
            </a:pPr>
            <a:r>
              <a:rPr lang="es-ES_tradnl" altLang="es-MX" sz="2000" i="1">
                <a:solidFill>
                  <a:srgbClr val="000000"/>
                </a:solidFill>
                <a:ea typeface="ＭＳ Ｐゴシック" panose="020B0600070205080204" pitchFamily="34" charset="-128"/>
              </a:rPr>
              <a:t>LEGISLACION O BASE LEGAL</a:t>
            </a:r>
            <a:endParaRPr lang="es-ES" altLang="es-MX" sz="2000" i="1">
              <a:solidFill>
                <a:srgbClr val="000000"/>
              </a:solidFill>
              <a:ea typeface="ＭＳ Ｐゴシック" panose="020B0600070205080204" pitchFamily="34" charset="-128"/>
            </a:endParaRPr>
          </a:p>
        </p:txBody>
      </p:sp>
      <p:sp>
        <p:nvSpPr>
          <p:cNvPr id="14340" name="Line 5"/>
          <p:cNvSpPr>
            <a:spLocks noChangeShapeType="1"/>
          </p:cNvSpPr>
          <p:nvPr/>
        </p:nvSpPr>
        <p:spPr bwMode="auto">
          <a:xfrm>
            <a:off x="0" y="534988"/>
            <a:ext cx="685800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s-MX"/>
          </a:p>
        </p:txBody>
      </p:sp>
    </p:spTree>
    <p:extLst>
      <p:ext uri="{BB962C8B-B14F-4D97-AF65-F5344CB8AC3E}">
        <p14:creationId xmlns:p14="http://schemas.microsoft.com/office/powerpoint/2010/main" val="30920763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8618" y="0"/>
            <a:ext cx="1453243" cy="9144000"/>
          </a:xfrm>
          <a:prstGeom prst="rect">
            <a:avLst/>
          </a:prstGeom>
        </p:spPr>
      </p:pic>
      <p:sp>
        <p:nvSpPr>
          <p:cNvPr id="4098" name="Text Box 4"/>
          <p:cNvSpPr txBox="1">
            <a:spLocks noChangeArrowheads="1"/>
          </p:cNvSpPr>
          <p:nvPr/>
        </p:nvSpPr>
        <p:spPr bwMode="auto">
          <a:xfrm>
            <a:off x="1495425" y="620713"/>
            <a:ext cx="5233988" cy="8217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3200">
                <a:solidFill>
                  <a:schemeClr val="tx1"/>
                </a:solidFill>
                <a:latin typeface="Times New Roman" pitchFamily="18" charset="0"/>
                <a:ea typeface="ＭＳ Ｐゴシック" pitchFamily="32" charset="-128"/>
              </a:defRPr>
            </a:lvl1pPr>
            <a:lvl2pPr>
              <a:defRPr sz="2800">
                <a:solidFill>
                  <a:schemeClr val="tx1"/>
                </a:solidFill>
                <a:latin typeface="Times New Roman" pitchFamily="18" charset="0"/>
                <a:ea typeface="ＭＳ Ｐゴシック" pitchFamily="32" charset="-128"/>
              </a:defRPr>
            </a:lvl2pPr>
            <a:lvl3pPr>
              <a:defRPr sz="2400">
                <a:solidFill>
                  <a:schemeClr val="tx1"/>
                </a:solidFill>
                <a:latin typeface="Times New Roman" pitchFamily="18" charset="0"/>
                <a:ea typeface="ＭＳ Ｐゴシック" pitchFamily="32" charset="-128"/>
              </a:defRPr>
            </a:lvl3pPr>
            <a:lvl4pPr>
              <a:defRPr sz="2000">
                <a:solidFill>
                  <a:schemeClr val="tx1"/>
                </a:solidFill>
                <a:latin typeface="Times New Roman" pitchFamily="18" charset="0"/>
                <a:ea typeface="ＭＳ Ｐゴシック" pitchFamily="32" charset="-128"/>
              </a:defRPr>
            </a:lvl4pPr>
            <a:lvl5pPr>
              <a:defRPr sz="2000">
                <a:solidFill>
                  <a:schemeClr val="tx1"/>
                </a:solidFill>
                <a:latin typeface="Times New Roman" pitchFamily="18" charset="0"/>
                <a:ea typeface="ＭＳ Ｐゴシック" pitchFamily="32" charset="-128"/>
              </a:defRPr>
            </a:lvl5pPr>
            <a:lvl6pPr>
              <a:defRPr sz="2000">
                <a:solidFill>
                  <a:schemeClr val="tx1"/>
                </a:solidFill>
                <a:latin typeface="Times New Roman" pitchFamily="18" charset="0"/>
                <a:ea typeface="ＭＳ Ｐゴシック" pitchFamily="32" charset="-128"/>
              </a:defRPr>
            </a:lvl6pPr>
            <a:lvl7pPr>
              <a:defRPr sz="2000">
                <a:solidFill>
                  <a:schemeClr val="tx1"/>
                </a:solidFill>
                <a:latin typeface="Times New Roman" pitchFamily="18" charset="0"/>
                <a:ea typeface="ＭＳ Ｐゴシック" pitchFamily="32" charset="-128"/>
              </a:defRPr>
            </a:lvl7pPr>
            <a:lvl8pPr>
              <a:defRPr sz="2000">
                <a:solidFill>
                  <a:schemeClr val="tx1"/>
                </a:solidFill>
                <a:latin typeface="Times New Roman" pitchFamily="18" charset="0"/>
                <a:ea typeface="ＭＳ Ｐゴシック" pitchFamily="32" charset="-128"/>
              </a:defRPr>
            </a:lvl8pPr>
            <a:lvl9pPr>
              <a:defRPr sz="2000">
                <a:solidFill>
                  <a:schemeClr val="tx1"/>
                </a:solidFill>
                <a:latin typeface="Times New Roman" pitchFamily="18" charset="0"/>
                <a:ea typeface="ＭＳ Ｐゴシック" pitchFamily="32" charset="-128"/>
              </a:defRPr>
            </a:lvl9pPr>
          </a:lstStyle>
          <a:p>
            <a:pPr algn="just" eaLnBrk="1" hangingPunct="1">
              <a:buSzPct val="80000"/>
              <a:buFontTx/>
              <a:buChar char="•"/>
              <a:defRPr/>
            </a:pPr>
            <a:endParaRPr lang="es-MX" altLang="es-MX" sz="1200" b="0" dirty="0" smtClean="0">
              <a:solidFill>
                <a:srgbClr val="000000"/>
              </a:solidFill>
              <a:latin typeface="Arial" charset="0"/>
              <a:cs typeface="Times New Roman" pitchFamily="18" charset="0"/>
            </a:endParaRPr>
          </a:p>
          <a:p>
            <a:pPr algn="just" eaLnBrk="1" hangingPunct="1">
              <a:buSzPct val="80000"/>
              <a:buFontTx/>
              <a:buChar char="•"/>
              <a:defRPr/>
            </a:pPr>
            <a:r>
              <a:rPr lang="es-MX" altLang="es-MX" sz="1200" b="0" dirty="0" smtClean="0">
                <a:solidFill>
                  <a:srgbClr val="000000"/>
                </a:solidFill>
                <a:latin typeface="Arial" charset="0"/>
                <a:cs typeface="Times New Roman" pitchFamily="18" charset="0"/>
              </a:rPr>
              <a:t>Ley para la Administración de las Aportaciones Transferidas al Estado y Municipios de San Luis Potosí (P.O.E. 16/III/1999)</a:t>
            </a:r>
          </a:p>
          <a:p>
            <a:pPr algn="just" eaLnBrk="1" hangingPunct="1">
              <a:buSzPct val="80000"/>
              <a:buFontTx/>
              <a:buChar char="•"/>
              <a:defRPr/>
            </a:pPr>
            <a:endParaRPr lang="es-MX" altLang="es-MX" sz="1200" b="0" dirty="0" smtClean="0">
              <a:solidFill>
                <a:srgbClr val="000000"/>
              </a:solidFill>
              <a:latin typeface="Arial" charset="0"/>
              <a:cs typeface="Times New Roman" pitchFamily="18" charset="0"/>
            </a:endParaRPr>
          </a:p>
          <a:p>
            <a:pPr algn="just" eaLnBrk="1" hangingPunct="1">
              <a:buSzPct val="80000"/>
              <a:buFontTx/>
              <a:buChar char="•"/>
              <a:defRPr/>
            </a:pPr>
            <a:r>
              <a:rPr lang="es-MX" altLang="es-MX" sz="1200" b="0" dirty="0" smtClean="0">
                <a:solidFill>
                  <a:srgbClr val="000000"/>
                </a:solidFill>
                <a:latin typeface="Arial" charset="0"/>
                <a:cs typeface="Times New Roman" pitchFamily="18" charset="0"/>
              </a:rPr>
              <a:t>Ley de Protección a la Salud de las Personas No Fumadoras para el Estado de San Luis Potosí (</a:t>
            </a:r>
            <a:r>
              <a:rPr lang="es-MX" altLang="es-MX" sz="1200" b="0" dirty="0" err="1" smtClean="0">
                <a:solidFill>
                  <a:srgbClr val="000000"/>
                </a:solidFill>
                <a:latin typeface="Arial" charset="0"/>
                <a:cs typeface="Times New Roman" pitchFamily="18" charset="0"/>
              </a:rPr>
              <a:t>P.O.E</a:t>
            </a:r>
            <a:r>
              <a:rPr lang="es-MX" altLang="es-MX" sz="1200" b="0" dirty="0" smtClean="0">
                <a:solidFill>
                  <a:srgbClr val="000000"/>
                </a:solidFill>
                <a:latin typeface="Arial" charset="0"/>
                <a:cs typeface="Times New Roman" pitchFamily="18" charset="0"/>
              </a:rPr>
              <a:t>. 20/XII/2016).</a:t>
            </a:r>
          </a:p>
          <a:p>
            <a:pPr algn="just" eaLnBrk="1" hangingPunct="1">
              <a:buSzPct val="80000"/>
              <a:buFontTx/>
              <a:buChar char="•"/>
              <a:defRPr/>
            </a:pPr>
            <a:endParaRPr lang="es-MX" altLang="es-MX" sz="1200" b="0" dirty="0" smtClean="0">
              <a:solidFill>
                <a:srgbClr val="000000"/>
              </a:solidFill>
              <a:latin typeface="Arial" charset="0"/>
              <a:cs typeface="Times New Roman" pitchFamily="18" charset="0"/>
            </a:endParaRPr>
          </a:p>
          <a:p>
            <a:pPr algn="just" eaLnBrk="1" hangingPunct="1">
              <a:buSzPct val="80000"/>
              <a:buFontTx/>
              <a:buChar char="•"/>
              <a:defRPr/>
            </a:pPr>
            <a:r>
              <a:rPr lang="es-MX" altLang="es-MX" sz="1200" b="0" dirty="0" smtClean="0">
                <a:solidFill>
                  <a:srgbClr val="000000"/>
                </a:solidFill>
                <a:latin typeface="Arial" charset="0"/>
                <a:cs typeface="Times New Roman" pitchFamily="18" charset="0"/>
              </a:rPr>
              <a:t>Ley de Hacienda para el Estado de San Luis Potosí (</a:t>
            </a:r>
            <a:r>
              <a:rPr lang="es-MX" altLang="es-MX" sz="1200" b="0" dirty="0" err="1" smtClean="0">
                <a:solidFill>
                  <a:srgbClr val="000000"/>
                </a:solidFill>
                <a:latin typeface="Arial" charset="0"/>
                <a:cs typeface="Times New Roman" pitchFamily="18" charset="0"/>
              </a:rPr>
              <a:t>P.O.E</a:t>
            </a:r>
            <a:r>
              <a:rPr lang="es-MX" altLang="es-MX" sz="1200" b="0" dirty="0" smtClean="0">
                <a:solidFill>
                  <a:srgbClr val="000000"/>
                </a:solidFill>
                <a:latin typeface="Arial" charset="0"/>
                <a:cs typeface="Times New Roman" pitchFamily="18" charset="0"/>
              </a:rPr>
              <a:t>. 31/XII/1998)</a:t>
            </a:r>
          </a:p>
          <a:p>
            <a:pPr algn="just" eaLnBrk="1" hangingPunct="1">
              <a:buSzPct val="80000"/>
              <a:buFontTx/>
              <a:buChar char="•"/>
              <a:defRPr/>
            </a:pPr>
            <a:endParaRPr lang="es-MX" altLang="es-MX" sz="1200" b="0" dirty="0" smtClean="0">
              <a:solidFill>
                <a:srgbClr val="000000"/>
              </a:solidFill>
              <a:latin typeface="Arial" charset="0"/>
              <a:cs typeface="Times New Roman" pitchFamily="18" charset="0"/>
            </a:endParaRPr>
          </a:p>
          <a:p>
            <a:pPr algn="just" eaLnBrk="1" hangingPunct="1">
              <a:buSzPct val="80000"/>
              <a:buFontTx/>
              <a:buChar char="•"/>
              <a:defRPr/>
            </a:pPr>
            <a:r>
              <a:rPr lang="es-MX" altLang="es-MX" sz="1200" b="0" dirty="0" smtClean="0">
                <a:solidFill>
                  <a:srgbClr val="000000"/>
                </a:solidFill>
                <a:latin typeface="Arial" charset="0"/>
                <a:cs typeface="Times New Roman" pitchFamily="18" charset="0"/>
              </a:rPr>
              <a:t>Ley de la Comisión Nacional de los Derechos Humanos </a:t>
            </a:r>
            <a:r>
              <a:rPr lang="es-ES" altLang="es-MX" sz="1200" b="0" dirty="0" smtClean="0">
                <a:solidFill>
                  <a:srgbClr val="000000"/>
                </a:solidFill>
                <a:latin typeface="Arial" charset="0"/>
                <a:cs typeface="Times New Roman" pitchFamily="18" charset="0"/>
              </a:rPr>
              <a:t>(</a:t>
            </a:r>
            <a:r>
              <a:rPr lang="es-ES" altLang="es-MX" sz="1200" b="0" dirty="0" err="1" smtClean="0">
                <a:solidFill>
                  <a:srgbClr val="000000"/>
                </a:solidFill>
                <a:latin typeface="Arial" charset="0"/>
                <a:cs typeface="Times New Roman" pitchFamily="18" charset="0"/>
              </a:rPr>
              <a:t>D.O.F</a:t>
            </a:r>
            <a:r>
              <a:rPr lang="es-ES" altLang="es-MX" sz="1200" b="0" dirty="0" smtClean="0">
                <a:solidFill>
                  <a:srgbClr val="000000"/>
                </a:solidFill>
                <a:latin typeface="Arial" charset="0"/>
                <a:cs typeface="Times New Roman" pitchFamily="18" charset="0"/>
              </a:rPr>
              <a:t>. 29/VI/1992, </a:t>
            </a:r>
          </a:p>
          <a:p>
            <a:pPr algn="just" eaLnBrk="1" hangingPunct="1">
              <a:buSzPct val="80000"/>
              <a:buFontTx/>
              <a:buChar char="•"/>
              <a:defRPr/>
            </a:pPr>
            <a:endParaRPr lang="es-MX" altLang="es-MX" sz="1200" b="0" dirty="0" smtClean="0">
              <a:solidFill>
                <a:srgbClr val="000000"/>
              </a:solidFill>
              <a:latin typeface="Arial" charset="0"/>
              <a:cs typeface="Times New Roman" pitchFamily="18" charset="0"/>
            </a:endParaRPr>
          </a:p>
          <a:p>
            <a:pPr algn="just" eaLnBrk="1" hangingPunct="1">
              <a:buSzPct val="80000"/>
              <a:buFontTx/>
              <a:buChar char="•"/>
              <a:defRPr/>
            </a:pPr>
            <a:r>
              <a:rPr lang="es-MX" altLang="es-MX" sz="1200" b="0" dirty="0" smtClean="0">
                <a:solidFill>
                  <a:srgbClr val="000000"/>
                </a:solidFill>
                <a:latin typeface="Arial" charset="0"/>
                <a:cs typeface="Times New Roman" pitchFamily="18" charset="0"/>
              </a:rPr>
              <a:t>Ley de los Institutos Nacionales de Salud </a:t>
            </a:r>
            <a:r>
              <a:rPr lang="es-ES" altLang="es-MX" sz="1200" b="0" dirty="0" smtClean="0">
                <a:solidFill>
                  <a:srgbClr val="000000"/>
                </a:solidFill>
                <a:latin typeface="Arial" charset="0"/>
                <a:cs typeface="Times New Roman" pitchFamily="18" charset="0"/>
              </a:rPr>
              <a:t>(</a:t>
            </a:r>
            <a:r>
              <a:rPr lang="es-ES" altLang="es-MX" sz="1200" b="0" dirty="0" err="1" smtClean="0">
                <a:solidFill>
                  <a:srgbClr val="000000"/>
                </a:solidFill>
                <a:latin typeface="Arial" charset="0"/>
                <a:cs typeface="Times New Roman" pitchFamily="18" charset="0"/>
              </a:rPr>
              <a:t>D.O.F</a:t>
            </a:r>
            <a:r>
              <a:rPr lang="es-ES" altLang="es-MX" sz="1200" b="0" dirty="0" smtClean="0">
                <a:solidFill>
                  <a:srgbClr val="000000"/>
                </a:solidFill>
                <a:latin typeface="Arial" charset="0"/>
                <a:cs typeface="Times New Roman" pitchFamily="18" charset="0"/>
              </a:rPr>
              <a:t>. 26/V/2000)</a:t>
            </a:r>
            <a:r>
              <a:rPr lang="es-MX" altLang="es-MX" sz="1200" b="0" dirty="0" smtClean="0">
                <a:solidFill>
                  <a:srgbClr val="000000"/>
                </a:solidFill>
                <a:latin typeface="Arial" charset="0"/>
                <a:cs typeface="Times New Roman" pitchFamily="18" charset="0"/>
              </a:rPr>
              <a:t> Ultima Reforma: (27/I/2015).</a:t>
            </a:r>
          </a:p>
          <a:p>
            <a:pPr algn="just" eaLnBrk="1" hangingPunct="1">
              <a:buSzPct val="80000"/>
              <a:buFontTx/>
              <a:buChar char="•"/>
              <a:defRPr/>
            </a:pPr>
            <a:endParaRPr lang="es-MX" altLang="es-MX" sz="1200" b="0" dirty="0" smtClean="0">
              <a:solidFill>
                <a:srgbClr val="000000"/>
              </a:solidFill>
              <a:latin typeface="Arial" charset="0"/>
              <a:cs typeface="Times New Roman" pitchFamily="18" charset="0"/>
            </a:endParaRPr>
          </a:p>
          <a:p>
            <a:pPr marL="0" indent="0" algn="just" eaLnBrk="1" hangingPunct="1">
              <a:buSzPct val="80000"/>
              <a:defRPr/>
            </a:pPr>
            <a:r>
              <a:rPr lang="es-ES" altLang="es-MX" sz="1200" i="1" dirty="0">
                <a:solidFill>
                  <a:srgbClr val="000000"/>
                </a:solidFill>
                <a:latin typeface="Arial" charset="0"/>
                <a:cs typeface="Times New Roman" pitchFamily="18" charset="0"/>
              </a:rPr>
              <a:t>REGLAMENTOS</a:t>
            </a:r>
          </a:p>
          <a:p>
            <a:pPr marL="0" indent="0" algn="just" eaLnBrk="1" hangingPunct="1">
              <a:buSzPct val="80000"/>
              <a:defRPr/>
            </a:pPr>
            <a:endParaRPr lang="es-MX" altLang="es-MX" sz="1200" i="1" dirty="0">
              <a:solidFill>
                <a:srgbClr val="000000"/>
              </a:solidFill>
              <a:latin typeface="Arial" charset="0"/>
              <a:cs typeface="Times New Roman" pitchFamily="18" charset="0"/>
            </a:endParaRPr>
          </a:p>
          <a:p>
            <a:pPr algn="just" eaLnBrk="1" hangingPunct="1">
              <a:buSzPct val="80000"/>
              <a:buFontTx/>
              <a:buChar char="•"/>
              <a:defRPr/>
            </a:pPr>
            <a:r>
              <a:rPr lang="es-ES" altLang="es-MX" sz="1200" dirty="0">
                <a:solidFill>
                  <a:srgbClr val="000000"/>
                </a:solidFill>
                <a:latin typeface="Arial" charset="0"/>
                <a:cs typeface="Arial" charset="0"/>
              </a:rPr>
              <a:t>Reglamento de la Ley de Presupuesto, Contabilidad y Gasto Publico del Estado de San Luis Potosí (P.O.E. 18/XI/1981</a:t>
            </a:r>
            <a:r>
              <a:rPr lang="es-ES" altLang="es-MX" sz="1200" dirty="0" smtClean="0">
                <a:solidFill>
                  <a:srgbClr val="000000"/>
                </a:solidFill>
                <a:latin typeface="Arial" charset="0"/>
                <a:cs typeface="Arial" charset="0"/>
              </a:rPr>
              <a:t>)</a:t>
            </a: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Interior de la Secretaria de Salud (D.O.F. 19/I/2004</a:t>
            </a:r>
            <a:r>
              <a:rPr lang="es-ES" altLang="es-MX" sz="1200" dirty="0" smtClean="0">
                <a:solidFill>
                  <a:srgbClr val="000000"/>
                </a:solidFill>
                <a:latin typeface="Arial" charset="0"/>
                <a:cs typeface="Arial" charset="0"/>
              </a:rPr>
              <a:t>)</a:t>
            </a: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Interior del Organismo Descentralizado denominado Servicios de Salud  de San Luis </a:t>
            </a:r>
            <a:r>
              <a:rPr lang="es-ES" altLang="es-MX" sz="1200" dirty="0" smtClean="0">
                <a:solidFill>
                  <a:srgbClr val="000000"/>
                </a:solidFill>
                <a:latin typeface="Arial" charset="0"/>
                <a:cs typeface="Arial" charset="0"/>
              </a:rPr>
              <a:t>Potosí</a:t>
            </a: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de la Ley General de Salud en Materia de Protección Social en </a:t>
            </a:r>
            <a:r>
              <a:rPr lang="es-ES" altLang="es-MX" sz="1200" dirty="0" smtClean="0">
                <a:solidFill>
                  <a:srgbClr val="000000"/>
                </a:solidFill>
                <a:latin typeface="Arial" charset="0"/>
                <a:cs typeface="Arial" charset="0"/>
              </a:rPr>
              <a:t>Salud</a:t>
            </a:r>
          </a:p>
          <a:p>
            <a:pPr algn="just" eaLnBrk="1" hangingPunct="1">
              <a:buSzPct val="80000"/>
              <a:buFontTx/>
              <a:buChar char="•"/>
              <a:defRPr/>
            </a:pPr>
            <a:endParaRPr lang="es-ES" altLang="es-MX" sz="1200" b="0" dirty="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de la Ley General de Salud en Materia de Control Sanitario de la disposición de órganos, tejidos y cadáveres de seres humanos (26/III/2014).</a:t>
            </a: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de la Ley de Planeación del Estado y Municipios de San Luis </a:t>
            </a:r>
            <a:r>
              <a:rPr lang="es-ES" altLang="es-MX" sz="1200" dirty="0" smtClean="0">
                <a:solidFill>
                  <a:srgbClr val="000000"/>
                </a:solidFill>
                <a:latin typeface="Arial" charset="0"/>
                <a:cs typeface="Arial" charset="0"/>
              </a:rPr>
              <a:t>Potosí</a:t>
            </a: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de la ley Federal de Transparencia, Acceso a la Información Pública Gubernamental 11/VI/2003.</a:t>
            </a:r>
          </a:p>
          <a:p>
            <a:pPr algn="just" eaLnBrk="1" hangingPunct="1">
              <a:buSzPct val="80000"/>
              <a:buFontTx/>
              <a:buChar char="•"/>
              <a:defRPr/>
            </a:pPr>
            <a:endParaRPr lang="es-MX" altLang="es-MX" sz="1200" b="0" dirty="0" smtClean="0">
              <a:solidFill>
                <a:srgbClr val="000000"/>
              </a:solidFill>
              <a:latin typeface="Arial" charset="0"/>
              <a:cs typeface="Times New Roman" pitchFamily="18" charset="0"/>
            </a:endParaRPr>
          </a:p>
          <a:p>
            <a:pPr algn="just" eaLnBrk="1" hangingPunct="1">
              <a:buSzPct val="80000"/>
              <a:buFontTx/>
              <a:buChar char="•"/>
              <a:defRPr/>
            </a:pPr>
            <a:r>
              <a:rPr lang="es-ES" altLang="es-MX" sz="1200" dirty="0">
                <a:solidFill>
                  <a:srgbClr val="000000"/>
                </a:solidFill>
                <a:latin typeface="Arial" charset="0"/>
                <a:cs typeface="Arial" charset="0"/>
              </a:rPr>
              <a:t>Reglamento de la Ley General de Salud en materia de Prestación de Servicios de Atención Medica (D.O. 14/V/1986) DECRETO que adiciona el capito IV bis y deroga la fracción VII del articulo 135 del Reglamento de la Ley General de Salud en materia de Prestación de Servicios de Atención Medica, Publicado en DOF: 25/III/2014</a:t>
            </a:r>
            <a:endParaRPr lang="es-MX" altLang="es-MX" sz="1200" b="0" dirty="0" smtClean="0">
              <a:solidFill>
                <a:srgbClr val="000000"/>
              </a:solidFill>
              <a:latin typeface="Arial" charset="0"/>
              <a:cs typeface="Times New Roman" pitchFamily="18" charset="0"/>
            </a:endParaRPr>
          </a:p>
        </p:txBody>
      </p:sp>
      <p:sp>
        <p:nvSpPr>
          <p:cNvPr id="15363" name="Text Box 3"/>
          <p:cNvSpPr txBox="1">
            <a:spLocks noChangeArrowheads="1"/>
          </p:cNvSpPr>
          <p:nvPr/>
        </p:nvSpPr>
        <p:spPr bwMode="auto">
          <a:xfrm>
            <a:off x="57150" y="49213"/>
            <a:ext cx="3959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ctr" eaLnBrk="1" hangingPunct="1">
              <a:spcBef>
                <a:spcPct val="50000"/>
              </a:spcBef>
            </a:pPr>
            <a:r>
              <a:rPr lang="es-ES_tradnl" altLang="es-MX" sz="2000" i="1">
                <a:solidFill>
                  <a:srgbClr val="000000"/>
                </a:solidFill>
                <a:ea typeface="ＭＳ Ｐゴシック" panose="020B0600070205080204" pitchFamily="34" charset="-128"/>
              </a:rPr>
              <a:t>LEGISLACION O BASE LEGAL</a:t>
            </a:r>
            <a:endParaRPr lang="es-ES" altLang="es-MX" sz="2000" i="1">
              <a:solidFill>
                <a:srgbClr val="000000"/>
              </a:solidFill>
              <a:ea typeface="ＭＳ Ｐゴシック" panose="020B0600070205080204" pitchFamily="34" charset="-128"/>
            </a:endParaRPr>
          </a:p>
        </p:txBody>
      </p:sp>
      <p:sp>
        <p:nvSpPr>
          <p:cNvPr id="15364" name="Line 5"/>
          <p:cNvSpPr>
            <a:spLocks noChangeShapeType="1"/>
          </p:cNvSpPr>
          <p:nvPr/>
        </p:nvSpPr>
        <p:spPr bwMode="auto">
          <a:xfrm>
            <a:off x="0" y="534988"/>
            <a:ext cx="685800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s-MX"/>
          </a:p>
        </p:txBody>
      </p:sp>
    </p:spTree>
    <p:extLst>
      <p:ext uri="{BB962C8B-B14F-4D97-AF65-F5344CB8AC3E}">
        <p14:creationId xmlns:p14="http://schemas.microsoft.com/office/powerpoint/2010/main" val="33233062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8618" y="0"/>
            <a:ext cx="1453243" cy="9144000"/>
          </a:xfrm>
          <a:prstGeom prst="rect">
            <a:avLst/>
          </a:prstGeom>
        </p:spPr>
      </p:pic>
      <p:sp>
        <p:nvSpPr>
          <p:cNvPr id="5122" name="Text Box 4"/>
          <p:cNvSpPr txBox="1">
            <a:spLocks noChangeArrowheads="1"/>
          </p:cNvSpPr>
          <p:nvPr/>
        </p:nvSpPr>
        <p:spPr bwMode="auto">
          <a:xfrm>
            <a:off x="1544638" y="617538"/>
            <a:ext cx="5172075" cy="8956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2000">
                <a:solidFill>
                  <a:schemeClr val="tx1"/>
                </a:solidFill>
                <a:latin typeface="Times New Roman" pitchFamily="18" charset="0"/>
                <a:ea typeface="ＭＳ Ｐゴシック" pitchFamily="32" charset="-128"/>
              </a:defRPr>
            </a:lvl1pPr>
            <a:lvl2pPr marL="742950" indent="-285750">
              <a:defRPr sz="2000">
                <a:solidFill>
                  <a:schemeClr val="tx1"/>
                </a:solidFill>
                <a:latin typeface="Times New Roman" pitchFamily="18" charset="0"/>
                <a:ea typeface="ＭＳ Ｐゴシック" pitchFamily="32" charset="-128"/>
              </a:defRPr>
            </a:lvl2pPr>
            <a:lvl3pPr marL="1143000" indent="-228600">
              <a:defRPr sz="2000">
                <a:solidFill>
                  <a:schemeClr val="tx1"/>
                </a:solidFill>
                <a:latin typeface="Times New Roman" pitchFamily="18" charset="0"/>
                <a:ea typeface="ＭＳ Ｐゴシック" pitchFamily="32" charset="-128"/>
              </a:defRPr>
            </a:lvl3pPr>
            <a:lvl4pPr marL="1600200" indent="-228600">
              <a:defRPr sz="2000">
                <a:solidFill>
                  <a:schemeClr val="tx1"/>
                </a:solidFill>
                <a:latin typeface="Times New Roman" pitchFamily="18" charset="0"/>
                <a:ea typeface="ＭＳ Ｐゴシック" pitchFamily="32" charset="-128"/>
              </a:defRPr>
            </a:lvl4pPr>
            <a:lvl5pPr marL="2057400" indent="-228600">
              <a:defRPr sz="2000">
                <a:solidFill>
                  <a:schemeClr val="tx1"/>
                </a:solidFill>
                <a:latin typeface="Times New Roman" pitchFamily="18" charset="0"/>
                <a:ea typeface="ＭＳ Ｐゴシック" pitchFamily="32" charset="-128"/>
              </a:defRPr>
            </a:lvl5pPr>
            <a:lvl6pPr marL="2514600" indent="-228600" eaLnBrk="0" fontAlgn="base" hangingPunct="0">
              <a:spcBef>
                <a:spcPct val="0"/>
              </a:spcBef>
              <a:spcAft>
                <a:spcPct val="0"/>
              </a:spcAft>
              <a:defRPr sz="2000">
                <a:solidFill>
                  <a:schemeClr val="tx1"/>
                </a:solidFill>
                <a:latin typeface="Times New Roman" pitchFamily="18" charset="0"/>
                <a:ea typeface="ＭＳ Ｐゴシック" pitchFamily="32" charset="-128"/>
              </a:defRPr>
            </a:lvl6pPr>
            <a:lvl7pPr marL="2971800" indent="-228600" eaLnBrk="0" fontAlgn="base" hangingPunct="0">
              <a:spcBef>
                <a:spcPct val="0"/>
              </a:spcBef>
              <a:spcAft>
                <a:spcPct val="0"/>
              </a:spcAft>
              <a:defRPr sz="2000">
                <a:solidFill>
                  <a:schemeClr val="tx1"/>
                </a:solidFill>
                <a:latin typeface="Times New Roman" pitchFamily="18" charset="0"/>
                <a:ea typeface="ＭＳ Ｐゴシック" pitchFamily="32" charset="-128"/>
              </a:defRPr>
            </a:lvl7pPr>
            <a:lvl8pPr marL="3429000" indent="-228600" eaLnBrk="0" fontAlgn="base" hangingPunct="0">
              <a:spcBef>
                <a:spcPct val="0"/>
              </a:spcBef>
              <a:spcAft>
                <a:spcPct val="0"/>
              </a:spcAft>
              <a:defRPr sz="2000">
                <a:solidFill>
                  <a:schemeClr val="tx1"/>
                </a:solidFill>
                <a:latin typeface="Times New Roman" pitchFamily="18" charset="0"/>
                <a:ea typeface="ＭＳ Ｐゴシック" pitchFamily="32" charset="-128"/>
              </a:defRPr>
            </a:lvl8pPr>
            <a:lvl9pPr marL="3886200" indent="-228600" eaLnBrk="0" fontAlgn="base" hangingPunct="0">
              <a:spcBef>
                <a:spcPct val="0"/>
              </a:spcBef>
              <a:spcAft>
                <a:spcPct val="0"/>
              </a:spcAft>
              <a:defRPr sz="2000">
                <a:solidFill>
                  <a:schemeClr val="tx1"/>
                </a:solidFill>
                <a:latin typeface="Times New Roman" pitchFamily="18" charset="0"/>
                <a:ea typeface="ＭＳ Ｐゴシック" pitchFamily="32" charset="-128"/>
              </a:defRPr>
            </a:lvl9pPr>
          </a:lstStyle>
          <a:p>
            <a:pPr algn="just" eaLnBrk="1" hangingPunct="1">
              <a:buSzPct val="80000"/>
              <a:buFontTx/>
              <a:buChar char="•"/>
              <a:defRPr/>
            </a:pPr>
            <a:r>
              <a:rPr lang="es-ES" altLang="es-MX" sz="1200" b="0" dirty="0" smtClean="0">
                <a:solidFill>
                  <a:srgbClr val="000000"/>
                </a:solidFill>
                <a:latin typeface="Arial" charset="0"/>
                <a:cs typeface="Arial" charset="0"/>
              </a:rPr>
              <a:t>Reglamento de Insumos para la Salud (DOF: 14/II/1998)</a:t>
            </a:r>
          </a:p>
          <a:p>
            <a:pPr algn="just" eaLnBrk="1" hangingPunct="1">
              <a:buSzPct val="80000"/>
              <a:buFontTx/>
              <a:buChar char="•"/>
              <a:defRPr/>
            </a:pPr>
            <a:endParaRPr lang="es-ES" altLang="es-MX" sz="1200" b="0" dirty="0" smtClean="0">
              <a:solidFill>
                <a:srgbClr val="000000"/>
              </a:solidFill>
              <a:latin typeface="Arial" charset="0"/>
              <a:cs typeface="Arial" charset="0"/>
            </a:endParaRPr>
          </a:p>
          <a:p>
            <a:pPr algn="just" eaLnBrk="1" hangingPunct="1">
              <a:buSzPct val="80000"/>
              <a:buFontTx/>
              <a:buChar char="•"/>
              <a:defRPr/>
            </a:pPr>
            <a:r>
              <a:rPr lang="es-ES" altLang="es-MX" sz="1200" b="0" dirty="0" smtClean="0">
                <a:solidFill>
                  <a:srgbClr val="000000"/>
                </a:solidFill>
                <a:latin typeface="Arial" charset="0"/>
                <a:cs typeface="Arial" charset="0"/>
              </a:rPr>
              <a:t>Reglamento de la Ley General de Salud en materia de Publicidad (DOF 04/V/2000), </a:t>
            </a: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b="0" dirty="0" smtClean="0">
                <a:solidFill>
                  <a:srgbClr val="000000"/>
                </a:solidFill>
                <a:latin typeface="Arial" charset="0"/>
                <a:cs typeface="Arial" charset="0"/>
              </a:rPr>
              <a:t>Reglamento de la Ley General de Salud en Materia de Investigación para la Salud</a:t>
            </a: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b="0" dirty="0" smtClean="0">
                <a:solidFill>
                  <a:srgbClr val="000000"/>
                </a:solidFill>
                <a:latin typeface="Arial" charset="0"/>
                <a:cs typeface="Arial" charset="0"/>
              </a:rPr>
              <a:t>Reglamento de la Ley General de Salud en materia de control sanitario de Actividades, Establecimientos, productos y servicios (DOF 18/I/1998)</a:t>
            </a: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de la Ley Federal sobre Metrología y Normalización D.O.F 14/I/1999 </a:t>
            </a:r>
            <a:endParaRPr lang="es-ES" altLang="es-MX" sz="1200" dirty="0" smtClean="0">
              <a:solidFill>
                <a:srgbClr val="000000"/>
              </a:solidFill>
              <a:latin typeface="Arial" charset="0"/>
              <a:cs typeface="Arial" charset="0"/>
            </a:endParaRP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smtClean="0">
                <a:solidFill>
                  <a:srgbClr val="000000"/>
                </a:solidFill>
                <a:latin typeface="Arial" charset="0"/>
                <a:cs typeface="Arial" charset="0"/>
              </a:rPr>
              <a:t>Reglamento </a:t>
            </a:r>
            <a:r>
              <a:rPr lang="es-ES" altLang="es-MX" sz="1200" dirty="0">
                <a:solidFill>
                  <a:srgbClr val="000000"/>
                </a:solidFill>
                <a:latin typeface="Arial" charset="0"/>
                <a:cs typeface="Arial" charset="0"/>
              </a:rPr>
              <a:t>de la Ley General para el Control del Tabaco D.O.F. </a:t>
            </a:r>
            <a:endParaRPr lang="es-ES" altLang="es-MX" sz="1200" dirty="0" smtClean="0">
              <a:solidFill>
                <a:srgbClr val="000000"/>
              </a:solidFill>
              <a:latin typeface="Arial" charset="0"/>
              <a:cs typeface="Arial" charset="0"/>
            </a:endParaRP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smtClean="0">
                <a:solidFill>
                  <a:srgbClr val="000000"/>
                </a:solidFill>
                <a:latin typeface="Arial" charset="0"/>
                <a:cs typeface="Arial" charset="0"/>
              </a:rPr>
              <a:t>Reglamento </a:t>
            </a:r>
            <a:r>
              <a:rPr lang="es-ES" altLang="es-MX" sz="1200" dirty="0">
                <a:solidFill>
                  <a:srgbClr val="000000"/>
                </a:solidFill>
                <a:latin typeface="Arial" charset="0"/>
                <a:cs typeface="Arial" charset="0"/>
              </a:rPr>
              <a:t>de la Ley Estatal en Salud (21/IV/2001).</a:t>
            </a: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Interior de la Contraloría General del Estado, D.O.F </a:t>
            </a:r>
            <a:r>
              <a:rPr lang="es-ES" altLang="es-MX" sz="1200" dirty="0" smtClean="0">
                <a:solidFill>
                  <a:srgbClr val="000000"/>
                </a:solidFill>
                <a:latin typeface="Arial" charset="0"/>
                <a:cs typeface="Arial" charset="0"/>
              </a:rPr>
              <a:t>17/XII/2002</a:t>
            </a:r>
          </a:p>
          <a:p>
            <a:pPr algn="just" eaLnBrk="1" hangingPunct="1">
              <a:buSzPct val="80000"/>
              <a:buFontTx/>
              <a:buChar char="•"/>
              <a:defRPr/>
            </a:pPr>
            <a:endParaRPr lang="es-ES" altLang="es-MX" sz="1200" dirty="0" smtClean="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de la ley de Adquisiciones, Arrendamientos y Servicios del Sector Público, </a:t>
            </a:r>
            <a:endParaRPr lang="es-ES" altLang="es-MX" sz="1200" dirty="0" smtClean="0">
              <a:solidFill>
                <a:srgbClr val="000000"/>
              </a:solidFill>
              <a:latin typeface="Arial" charset="0"/>
              <a:cs typeface="Arial" charset="0"/>
            </a:endParaRP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de la Ley de Obras Públicas y Servicios Relacionados con las Mismas para el Estado de San Luis Potosí, (POE. 24/VIII/2015). </a:t>
            </a: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Interior de la Secretaria de Salud (19/I/2004). </a:t>
            </a: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de la Comisión Federal para la Protección Contra Riesgos Sanitarios (DOF. 13/IV/2004). </a:t>
            </a:r>
            <a:endParaRPr lang="es-ES" altLang="es-MX" sz="1200" dirty="0" smtClean="0">
              <a:solidFill>
                <a:srgbClr val="000000"/>
              </a:solidFill>
              <a:latin typeface="Arial" charset="0"/>
              <a:cs typeface="Arial" charset="0"/>
            </a:endParaRP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a:solidFill>
                  <a:srgbClr val="000000"/>
                </a:solidFill>
                <a:latin typeface="Arial" charset="0"/>
                <a:cs typeface="Arial" charset="0"/>
              </a:rPr>
              <a:t>Reglamento Interno de los Servicios de Salud de San Luis </a:t>
            </a:r>
            <a:r>
              <a:rPr lang="es-ES" altLang="es-MX" sz="1200" dirty="0" err="1">
                <a:solidFill>
                  <a:srgbClr val="000000"/>
                </a:solidFill>
                <a:latin typeface="Arial" charset="0"/>
                <a:cs typeface="Arial" charset="0"/>
              </a:rPr>
              <a:t>Potosi</a:t>
            </a:r>
            <a:r>
              <a:rPr lang="es-ES" altLang="es-MX" sz="1200" dirty="0">
                <a:solidFill>
                  <a:srgbClr val="000000"/>
                </a:solidFill>
                <a:latin typeface="Arial" charset="0"/>
                <a:cs typeface="Arial" charset="0"/>
              </a:rPr>
              <a:t> (30/VII/2005. </a:t>
            </a:r>
            <a:endParaRPr lang="es-ES" altLang="es-MX" sz="1200" dirty="0" smtClean="0">
              <a:solidFill>
                <a:srgbClr val="000000"/>
              </a:solidFill>
              <a:latin typeface="Arial" charset="0"/>
              <a:cs typeface="Arial" charset="0"/>
            </a:endParaRP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buFontTx/>
              <a:buChar char="•"/>
              <a:defRPr/>
            </a:pPr>
            <a:r>
              <a:rPr lang="es-ES" altLang="es-MX" sz="1200" dirty="0" smtClean="0">
                <a:solidFill>
                  <a:srgbClr val="000000"/>
                </a:solidFill>
                <a:latin typeface="Arial" charset="0"/>
                <a:cs typeface="Arial" charset="0"/>
              </a:rPr>
              <a:t>Reglamento </a:t>
            </a:r>
            <a:r>
              <a:rPr lang="es-ES" altLang="es-MX" sz="1200" dirty="0">
                <a:solidFill>
                  <a:srgbClr val="000000"/>
                </a:solidFill>
                <a:latin typeface="Arial" charset="0"/>
                <a:cs typeface="Arial" charset="0"/>
              </a:rPr>
              <a:t>Interior de la Comisión Para la Protección Contra Riesgos Sanitarios de San Luis Potosí (12/X/2010).</a:t>
            </a:r>
          </a:p>
          <a:p>
            <a:pPr algn="just" eaLnBrk="1" hangingPunct="1">
              <a:buSzPct val="80000"/>
              <a:buFontTx/>
              <a:buChar char="•"/>
              <a:defRPr/>
            </a:pPr>
            <a:endParaRPr lang="es-ES" altLang="es-MX" sz="1200" dirty="0">
              <a:solidFill>
                <a:srgbClr val="000000"/>
              </a:solidFill>
              <a:latin typeface="Arial" charset="0"/>
              <a:cs typeface="Arial" charset="0"/>
            </a:endParaRPr>
          </a:p>
          <a:p>
            <a:pPr algn="just" eaLnBrk="1" hangingPunct="1">
              <a:buSzPct val="80000"/>
            </a:pPr>
            <a:r>
              <a:rPr lang="es-ES" altLang="es-MX" sz="1200" i="1" dirty="0">
                <a:solidFill>
                  <a:srgbClr val="000000"/>
                </a:solidFill>
                <a:latin typeface="Arial" panose="020B0604020202020204" pitchFamily="34" charset="0"/>
                <a:ea typeface="ＭＳ Ｐゴシック" panose="020B0600070205080204" pitchFamily="34" charset="-128"/>
                <a:cs typeface="Arial" panose="020B0604020202020204" pitchFamily="34" charset="0"/>
              </a:rPr>
              <a:t>CONVENIOS</a:t>
            </a:r>
            <a:endParaRPr lang="es-MX" altLang="es-MX" sz="1200" i="1" dirty="0">
              <a:solidFill>
                <a:srgbClr val="000000"/>
              </a:solidFill>
              <a:latin typeface="Arial" panose="020B0604020202020204" pitchFamily="34" charset="0"/>
              <a:ea typeface="ＭＳ Ｐゴシック" panose="020B0600070205080204" pitchFamily="34" charset="-128"/>
              <a:cs typeface="Arial" panose="020B0604020202020204" pitchFamily="34" charset="0"/>
            </a:endParaRPr>
          </a:p>
          <a:p>
            <a:pPr algn="just" eaLnBrk="1" hangingPunct="1">
              <a:buSzPct val="80000"/>
              <a:buFontTx/>
              <a:buChar char="•"/>
            </a:pPr>
            <a:endParaRPr lang="es-ES" altLang="es-MX" sz="1200" dirty="0">
              <a:solidFill>
                <a:srgbClr val="000000"/>
              </a:solidFill>
              <a:latin typeface="Arial" panose="020B0604020202020204" pitchFamily="34" charset="0"/>
              <a:ea typeface="ＭＳ Ｐゴシック" panose="020B0600070205080204" pitchFamily="34" charset="-128"/>
              <a:cs typeface="Arial" panose="020B0604020202020204" pitchFamily="34" charset="0"/>
            </a:endParaRPr>
          </a:p>
          <a:p>
            <a:pPr algn="just" eaLnBrk="1" hangingPunct="1">
              <a:buSzPct val="80000"/>
              <a:buFontTx/>
              <a:buChar char="•"/>
            </a:pPr>
            <a:r>
              <a:rPr lang="es-ES" altLang="es-MX" sz="1200" dirty="0">
                <a:solidFill>
                  <a:srgbClr val="000000"/>
                </a:solidFill>
                <a:latin typeface="Arial" panose="020B0604020202020204" pitchFamily="34" charset="0"/>
                <a:ea typeface="ＭＳ Ｐゴシック" panose="020B0600070205080204" pitchFamily="34" charset="-128"/>
                <a:cs typeface="Arial" panose="020B0604020202020204" pitchFamily="34" charset="0"/>
              </a:rPr>
              <a:t>Convenio Único de Desarrollo D.O.F. 13/XI/1984. </a:t>
            </a:r>
          </a:p>
          <a:p>
            <a:pPr algn="just" eaLnBrk="1" hangingPunct="1">
              <a:buSzPct val="80000"/>
              <a:buFontTx/>
              <a:buChar char="•"/>
            </a:pPr>
            <a:endParaRPr lang="es-ES" altLang="es-MX" sz="1200" dirty="0">
              <a:solidFill>
                <a:srgbClr val="000000"/>
              </a:solidFill>
              <a:latin typeface="Arial" panose="020B0604020202020204" pitchFamily="34" charset="0"/>
              <a:ea typeface="ＭＳ Ｐゴシック" panose="020B0600070205080204" pitchFamily="34" charset="-128"/>
              <a:cs typeface="Arial" panose="020B0604020202020204" pitchFamily="34" charset="0"/>
            </a:endParaRPr>
          </a:p>
          <a:p>
            <a:pPr algn="just" eaLnBrk="1" hangingPunct="1">
              <a:buSzPct val="80000"/>
              <a:buFontTx/>
              <a:buChar char="•"/>
            </a:pPr>
            <a:r>
              <a:rPr lang="es-ES" altLang="es-MX" sz="1200" dirty="0">
                <a:solidFill>
                  <a:srgbClr val="000000"/>
                </a:solidFill>
                <a:latin typeface="Arial" panose="020B0604020202020204" pitchFamily="34" charset="0"/>
                <a:ea typeface="ＭＳ Ｐゴシック" panose="020B0600070205080204" pitchFamily="34" charset="-128"/>
                <a:cs typeface="Arial" panose="020B0604020202020204" pitchFamily="34" charset="0"/>
              </a:rPr>
              <a:t>Convenio 170, sobre la seguridad en la utilización de productos químicos en el trabajo. 1990. Adoptado por la OIT y ratificado por México. (DOF. 4/XI/1993). </a:t>
            </a:r>
          </a:p>
          <a:p>
            <a:pPr algn="just" eaLnBrk="1" hangingPunct="1">
              <a:buSzPct val="80000"/>
              <a:buFontTx/>
              <a:buChar char="•"/>
              <a:defRPr/>
            </a:pPr>
            <a:endParaRPr lang="es-ES_tradnl" altLang="es-MX" sz="1200" dirty="0">
              <a:solidFill>
                <a:srgbClr val="000000"/>
              </a:solidFill>
              <a:latin typeface="Arial" panose="020B0604020202020204" pitchFamily="34" charset="0"/>
              <a:cs typeface="Arial" panose="020B0604020202020204" pitchFamily="34" charset="0"/>
            </a:endParaRPr>
          </a:p>
        </p:txBody>
      </p:sp>
      <p:sp>
        <p:nvSpPr>
          <p:cNvPr id="16387" name="Text Box 3"/>
          <p:cNvSpPr txBox="1">
            <a:spLocks noChangeArrowheads="1"/>
          </p:cNvSpPr>
          <p:nvPr/>
        </p:nvSpPr>
        <p:spPr bwMode="auto">
          <a:xfrm>
            <a:off x="57150" y="49213"/>
            <a:ext cx="3959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ctr" eaLnBrk="1" hangingPunct="1">
              <a:spcBef>
                <a:spcPct val="50000"/>
              </a:spcBef>
            </a:pPr>
            <a:r>
              <a:rPr lang="es-ES_tradnl" altLang="es-MX" sz="2000" i="1">
                <a:solidFill>
                  <a:srgbClr val="000000"/>
                </a:solidFill>
                <a:ea typeface="ＭＳ Ｐゴシック" panose="020B0600070205080204" pitchFamily="34" charset="-128"/>
              </a:rPr>
              <a:t>LEGISLACION O BASE LEGAL</a:t>
            </a:r>
            <a:endParaRPr lang="es-ES" altLang="es-MX" sz="2000" i="1">
              <a:solidFill>
                <a:srgbClr val="000000"/>
              </a:solidFill>
              <a:ea typeface="ＭＳ Ｐゴシック" panose="020B0600070205080204" pitchFamily="34" charset="-128"/>
            </a:endParaRPr>
          </a:p>
        </p:txBody>
      </p:sp>
      <p:sp>
        <p:nvSpPr>
          <p:cNvPr id="16388" name="Line 5"/>
          <p:cNvSpPr>
            <a:spLocks noChangeShapeType="1"/>
          </p:cNvSpPr>
          <p:nvPr/>
        </p:nvSpPr>
        <p:spPr bwMode="auto">
          <a:xfrm>
            <a:off x="0" y="534988"/>
            <a:ext cx="685800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s-MX"/>
          </a:p>
        </p:txBody>
      </p:sp>
    </p:spTree>
    <p:extLst>
      <p:ext uri="{BB962C8B-B14F-4D97-AF65-F5344CB8AC3E}">
        <p14:creationId xmlns:p14="http://schemas.microsoft.com/office/powerpoint/2010/main" val="12890217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8618" y="0"/>
            <a:ext cx="1453243" cy="9144000"/>
          </a:xfrm>
          <a:prstGeom prst="rect">
            <a:avLst/>
          </a:prstGeom>
        </p:spPr>
      </p:pic>
      <p:sp>
        <p:nvSpPr>
          <p:cNvPr id="7170" name="Text Box 4"/>
          <p:cNvSpPr txBox="1">
            <a:spLocks noChangeArrowheads="1"/>
          </p:cNvSpPr>
          <p:nvPr/>
        </p:nvSpPr>
        <p:spPr bwMode="auto">
          <a:xfrm>
            <a:off x="1484313" y="614363"/>
            <a:ext cx="5311775" cy="887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2000">
                <a:solidFill>
                  <a:schemeClr val="tx1"/>
                </a:solidFill>
                <a:latin typeface="Times New Roman" pitchFamily="18" charset="0"/>
                <a:ea typeface="MS PGothic" pitchFamily="34" charset="-128"/>
              </a:defRPr>
            </a:lvl1pPr>
            <a:lvl2pPr marL="742950" indent="-285750">
              <a:defRPr sz="2000">
                <a:solidFill>
                  <a:schemeClr val="tx1"/>
                </a:solidFill>
                <a:latin typeface="Times New Roman" pitchFamily="18" charset="0"/>
                <a:ea typeface="MS PGothic" pitchFamily="34" charset="-128"/>
              </a:defRPr>
            </a:lvl2pPr>
            <a:lvl3pPr marL="1143000" indent="-228600">
              <a:defRPr sz="2000">
                <a:solidFill>
                  <a:schemeClr val="tx1"/>
                </a:solidFill>
                <a:latin typeface="Times New Roman" pitchFamily="18" charset="0"/>
                <a:ea typeface="MS PGothic" pitchFamily="34" charset="-128"/>
              </a:defRPr>
            </a:lvl3pPr>
            <a:lvl4pPr marL="1600200" indent="-228600">
              <a:defRPr sz="2000">
                <a:solidFill>
                  <a:schemeClr val="tx1"/>
                </a:solidFill>
                <a:latin typeface="Times New Roman" pitchFamily="18" charset="0"/>
                <a:ea typeface="MS PGothic" pitchFamily="34" charset="-128"/>
              </a:defRPr>
            </a:lvl4pPr>
            <a:lvl5pPr marL="2057400" indent="-228600">
              <a:defRPr sz="20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0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0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0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000">
                <a:solidFill>
                  <a:schemeClr val="tx1"/>
                </a:solidFill>
                <a:latin typeface="Times New Roman" pitchFamily="18" charset="0"/>
                <a:ea typeface="MS PGothic" pitchFamily="34" charset="-128"/>
              </a:defRPr>
            </a:lvl9pPr>
          </a:lstStyle>
          <a:p>
            <a:pPr algn="just" eaLnBrk="1" hangingPunct="1">
              <a:buSzPct val="80000"/>
              <a:defRPr/>
            </a:pPr>
            <a:r>
              <a:rPr lang="es-ES" altLang="es-MX" sz="1200" i="1" dirty="0" smtClean="0">
                <a:solidFill>
                  <a:srgbClr val="000000"/>
                </a:solidFill>
                <a:latin typeface="Arial" pitchFamily="34" charset="0"/>
                <a:cs typeface="Arial" pitchFamily="34" charset="0"/>
              </a:rPr>
              <a:t>DECRETOS</a:t>
            </a:r>
          </a:p>
          <a:p>
            <a:pPr algn="just" eaLnBrk="1" hangingPunct="1">
              <a:buSzPct val="80000"/>
              <a:defRPr/>
            </a:pPr>
            <a:endParaRPr lang="es-MX" altLang="es-MX" sz="1200" i="1" dirty="0" smtClean="0">
              <a:solidFill>
                <a:srgbClr val="000000"/>
              </a:solidFill>
              <a:latin typeface="Arial" pitchFamily="34" charset="0"/>
              <a:cs typeface="Arial" pitchFamily="34" charset="0"/>
            </a:endParaRPr>
          </a:p>
          <a:p>
            <a:pPr algn="just" eaLnBrk="1" hangingPunct="1">
              <a:buSzPct val="80000"/>
              <a:buFontTx/>
              <a:buChar char="•"/>
              <a:defRPr/>
            </a:pPr>
            <a:r>
              <a:rPr lang="es-ES" altLang="es-MX" sz="1200" b="0" dirty="0" smtClean="0">
                <a:solidFill>
                  <a:srgbClr val="000000"/>
                </a:solidFill>
                <a:latin typeface="Arial" pitchFamily="34" charset="0"/>
                <a:cs typeface="Arial" pitchFamily="34" charset="0"/>
              </a:rPr>
              <a:t>Decreto por el que el Ejecutivo Federal establece las bases para el Programa de Descentralización de los Servicios de Salud de la Secretaria de Salubridad y Asistencia (DOF. 30/VIII/1983). </a:t>
            </a: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 altLang="es-MX" sz="1200" b="0" dirty="0" smtClean="0">
                <a:solidFill>
                  <a:srgbClr val="000000"/>
                </a:solidFill>
                <a:latin typeface="Arial" pitchFamily="34" charset="0"/>
                <a:cs typeface="Arial" pitchFamily="34" charset="0"/>
              </a:rPr>
              <a:t>Decreto por el que se descentraliza los Gobiernos Estatales de los Servicios de Salud que presta la Secretaria de Salubridad y Asistencia en los Estados y en los que dentro del Programa de Solidaridad social por Participación Comunitaria denominado </a:t>
            </a:r>
            <a:r>
              <a:rPr lang="es-ES" altLang="es-ES" sz="1200" b="0" dirty="0" smtClean="0">
                <a:solidFill>
                  <a:srgbClr val="000000"/>
                </a:solidFill>
                <a:latin typeface="Arial" pitchFamily="34" charset="0"/>
                <a:cs typeface="Arial" pitchFamily="34" charset="0"/>
              </a:rPr>
              <a:t>“</a:t>
            </a:r>
            <a:r>
              <a:rPr lang="es-ES" altLang="es-MX" sz="1200" b="0" dirty="0" smtClean="0">
                <a:solidFill>
                  <a:srgbClr val="000000"/>
                </a:solidFill>
                <a:latin typeface="Arial" pitchFamily="34" charset="0"/>
                <a:cs typeface="Arial" pitchFamily="34" charset="0"/>
              </a:rPr>
              <a:t>IMSS COPLAMAR</a:t>
            </a:r>
            <a:r>
              <a:rPr lang="es-ES" altLang="es-ES" sz="1200" b="0" dirty="0" smtClean="0">
                <a:solidFill>
                  <a:srgbClr val="000000"/>
                </a:solidFill>
                <a:latin typeface="Arial" pitchFamily="34" charset="0"/>
                <a:cs typeface="Arial" pitchFamily="34" charset="0"/>
              </a:rPr>
              <a:t>”</a:t>
            </a:r>
            <a:r>
              <a:rPr lang="es-ES" altLang="es-MX" sz="1200" b="0" dirty="0" smtClean="0">
                <a:solidFill>
                  <a:srgbClr val="000000"/>
                </a:solidFill>
                <a:latin typeface="Arial" pitchFamily="34" charset="0"/>
                <a:cs typeface="Arial" pitchFamily="34" charset="0"/>
              </a:rPr>
              <a:t> proporciona el Instituto Mexicano del Seguro Social (DOF 8/III/1984). </a:t>
            </a: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Decreto que ordena a las Dependencia y Entidades la elaboración de un Programa de Descentralización Operativa (DOF. 16/VIII/1984). </a:t>
            </a: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Decreto que reforma y adiciona la Ley General de Salud (DOF 12/XI/2015). </a:t>
            </a:r>
          </a:p>
          <a:p>
            <a:pPr algn="just" eaLnBrk="1" hangingPunct="1">
              <a:buSzPct val="80000"/>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Decreto por el que se reforma y adiciona el diverso decreto, que creó el Organismo Público Descentralizado de la Administración Pública Estatal denominado Servicios de Salud de San Luis Potosí, dotándolo con cinco artículos más que corresponden del 15 al 20. 07 de octubre 1998. P.O.E.</a:t>
            </a:r>
          </a:p>
          <a:p>
            <a:pPr algn="just" eaLnBrk="1" hangingPunct="1">
              <a:buSzPct val="80000"/>
              <a:defRPr/>
            </a:pPr>
            <a:r>
              <a:rPr lang="es-ES_tradnl" altLang="es-MX" sz="1200" b="0" dirty="0" smtClean="0">
                <a:solidFill>
                  <a:srgbClr val="000000"/>
                </a:solidFill>
                <a:latin typeface="Arial" pitchFamily="34" charset="0"/>
                <a:cs typeface="Arial" pitchFamily="34" charset="0"/>
              </a:rPr>
              <a:t> </a:t>
            </a: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Decreto administrativo mediante el cual se modifica y adicional el Reglamento Interior del Organismo Público Descentralizado denominado Servicios de Salud de San Luis Potosí, (19/X/2002) y 07/VII/2005. </a:t>
            </a: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Decreto administrativo por el que constituyen los Servicios de Salud de San Luis Potosí, como un organismo descentralizado de gobierno Estatal, con personalidad jurídica y patrimonio propios. (POE 11/IX/1996). </a:t>
            </a:r>
          </a:p>
          <a:p>
            <a:pPr algn="just" eaLnBrk="1" hangingPunct="1">
              <a:buSzPct val="80000"/>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Decreto con el que se crea la Comisión Federal para la Protección Contra Riesgos Sanitarios (DOF 05/VII/2001).</a:t>
            </a: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Decreto Administrativa por el que se modifica y adicional el Reglamento Interior del organismo Público descentralizado de los Servicios de Salud (</a:t>
            </a:r>
            <a:r>
              <a:rPr lang="es-ES_tradnl" altLang="es-MX" sz="1200" b="0" dirty="0" err="1" smtClean="0">
                <a:solidFill>
                  <a:srgbClr val="000000"/>
                </a:solidFill>
                <a:latin typeface="Arial" pitchFamily="34" charset="0"/>
                <a:cs typeface="Arial" pitchFamily="34" charset="0"/>
              </a:rPr>
              <a:t>P.O.E</a:t>
            </a:r>
            <a:r>
              <a:rPr lang="es-ES_tradnl" altLang="es-MX" sz="1200" b="0" dirty="0" smtClean="0">
                <a:solidFill>
                  <a:srgbClr val="000000"/>
                </a:solidFill>
                <a:latin typeface="Arial" pitchFamily="34" charset="0"/>
                <a:cs typeface="Arial" pitchFamily="34" charset="0"/>
              </a:rPr>
              <a:t>. 07/VII/2005</a:t>
            </a:r>
            <a:r>
              <a:rPr lang="es-ES_tradnl" altLang="es-MX" sz="1200" b="0" dirty="0">
                <a:solidFill>
                  <a:srgbClr val="000000"/>
                </a:solidFill>
                <a:latin typeface="Arial" pitchFamily="34" charset="0"/>
                <a:cs typeface="Arial" pitchFamily="34" charset="0"/>
              </a:rPr>
              <a:t>)</a:t>
            </a:r>
            <a:r>
              <a:rPr lang="es-ES_tradnl" altLang="es-MX" sz="1200" b="0" dirty="0" smtClean="0">
                <a:solidFill>
                  <a:srgbClr val="000000"/>
                </a:solidFill>
                <a:latin typeface="Arial" pitchFamily="34" charset="0"/>
                <a:cs typeface="Arial" pitchFamily="34" charset="0"/>
              </a:rPr>
              <a:t> REFORMAS, (26/V/2007, 28/XII/2010, </a:t>
            </a:r>
            <a:r>
              <a:rPr lang="es-ES_tradnl" altLang="es-MX" sz="1200" b="0" dirty="0" err="1" smtClean="0">
                <a:solidFill>
                  <a:srgbClr val="000000"/>
                </a:solidFill>
                <a:latin typeface="Arial" pitchFamily="34" charset="0"/>
                <a:cs typeface="Arial" pitchFamily="34" charset="0"/>
              </a:rPr>
              <a:t>20XI</a:t>
            </a:r>
            <a:r>
              <a:rPr lang="es-ES_tradnl" altLang="es-MX" sz="1200" b="0" dirty="0" smtClean="0">
                <a:solidFill>
                  <a:srgbClr val="000000"/>
                </a:solidFill>
                <a:latin typeface="Arial" pitchFamily="34" charset="0"/>
                <a:cs typeface="Arial" pitchFamily="34" charset="0"/>
              </a:rPr>
              <a:t>/2014)</a:t>
            </a: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r>
              <a:rPr lang="es-ES_tradnl" altLang="es-MX" sz="1200" b="0" dirty="0" smtClean="0">
                <a:solidFill>
                  <a:srgbClr val="000000"/>
                </a:solidFill>
                <a:latin typeface="Arial" pitchFamily="34" charset="0"/>
                <a:cs typeface="Arial" pitchFamily="34" charset="0"/>
              </a:rPr>
              <a:t>Decreto Administrativo por el que se reforma el Decreto por el cual se constituyeron los Servicios de Salud en el Estado de San Luis Potosí, (07/VII/2005</a:t>
            </a:r>
          </a:p>
          <a:p>
            <a:pPr algn="just" eaLnBrk="1" hangingPunct="1">
              <a:buSzPct val="80000"/>
              <a:buFontTx/>
              <a:buChar char="•"/>
              <a:defRPr/>
            </a:pPr>
            <a:endParaRPr lang="es-ES_tradnl" altLang="es-MX" sz="1200" dirty="0">
              <a:solidFill>
                <a:srgbClr val="000000"/>
              </a:solidFill>
              <a:latin typeface="Arial" pitchFamily="34" charset="0"/>
              <a:cs typeface="Arial" pitchFamily="34" charset="0"/>
            </a:endParaRPr>
          </a:p>
          <a:p>
            <a:pPr algn="just" eaLnBrk="1" hangingPunct="1">
              <a:lnSpc>
                <a:spcPct val="85000"/>
              </a:lnSpc>
              <a:buSzPct val="80000"/>
              <a:buFontTx/>
              <a:buChar char="•"/>
              <a:defRPr/>
            </a:pPr>
            <a:r>
              <a:rPr lang="es-ES" sz="1200" dirty="0">
                <a:solidFill>
                  <a:srgbClr val="000000"/>
                </a:solidFill>
                <a:latin typeface="Arial" pitchFamily="34" charset="0"/>
                <a:cs typeface="Arial" pitchFamily="34" charset="0"/>
              </a:rPr>
              <a:t>Decreto de creación del </a:t>
            </a:r>
            <a:r>
              <a:rPr lang="es-ES" sz="1200" dirty="0" smtClean="0">
                <a:solidFill>
                  <a:srgbClr val="000000"/>
                </a:solidFill>
                <a:latin typeface="Arial" pitchFamily="34" charset="0"/>
                <a:cs typeface="Arial" pitchFamily="34" charset="0"/>
              </a:rPr>
              <a:t>Hospital Central </a:t>
            </a:r>
            <a:r>
              <a:rPr lang="es-ES" sz="1200" dirty="0">
                <a:solidFill>
                  <a:srgbClr val="000000"/>
                </a:solidFill>
                <a:latin typeface="Arial" pitchFamily="34" charset="0"/>
                <a:cs typeface="Arial" pitchFamily="34" charset="0"/>
              </a:rPr>
              <a:t>“ </a:t>
            </a:r>
            <a:r>
              <a:rPr lang="es-ES" sz="1200" dirty="0" smtClean="0">
                <a:solidFill>
                  <a:srgbClr val="000000"/>
                </a:solidFill>
                <a:latin typeface="Arial" pitchFamily="34" charset="0"/>
                <a:cs typeface="Arial" pitchFamily="34" charset="0"/>
              </a:rPr>
              <a:t>Dr. Ignacio </a:t>
            </a:r>
            <a:r>
              <a:rPr lang="es-ES" sz="1200" dirty="0">
                <a:solidFill>
                  <a:srgbClr val="000000"/>
                </a:solidFill>
                <a:latin typeface="Arial" pitchFamily="34" charset="0"/>
                <a:cs typeface="Arial" pitchFamily="34" charset="0"/>
              </a:rPr>
              <a:t>Morones</a:t>
            </a:r>
            <a:r>
              <a:rPr lang="es-MX" sz="1200" dirty="0">
                <a:solidFill>
                  <a:srgbClr val="000000"/>
                </a:solidFill>
                <a:latin typeface="Arial" pitchFamily="34" charset="0"/>
                <a:cs typeface="Arial" pitchFamily="34" charset="0"/>
              </a:rPr>
              <a:t> </a:t>
            </a:r>
            <a:r>
              <a:rPr lang="es-ES" sz="1200" dirty="0">
                <a:solidFill>
                  <a:srgbClr val="000000"/>
                </a:solidFill>
                <a:latin typeface="Arial" pitchFamily="34" charset="0"/>
                <a:cs typeface="Arial" pitchFamily="34" charset="0"/>
              </a:rPr>
              <a:t>Prieto</a:t>
            </a:r>
            <a:r>
              <a:rPr lang="es-ES" sz="1200" dirty="0" smtClean="0">
                <a:solidFill>
                  <a:srgbClr val="000000"/>
                </a:solidFill>
                <a:latin typeface="Arial" pitchFamily="34" charset="0"/>
                <a:cs typeface="Arial" pitchFamily="34" charset="0"/>
              </a:rPr>
              <a:t>” (P.O.E. 14/11/1998)</a:t>
            </a:r>
            <a:endParaRPr lang="es-ES" sz="1200" dirty="0">
              <a:solidFill>
                <a:srgbClr val="000000"/>
              </a:solidFill>
              <a:latin typeface="Arial" pitchFamily="34" charset="0"/>
              <a:cs typeface="Arial" pitchFamily="34" charset="0"/>
            </a:endParaRPr>
          </a:p>
          <a:p>
            <a:pPr algn="just" eaLnBrk="1" hangingPunct="1">
              <a:lnSpc>
                <a:spcPct val="85000"/>
              </a:lnSpc>
              <a:buSzPct val="80000"/>
              <a:buFontTx/>
              <a:buChar char="•"/>
              <a:defRPr/>
            </a:pPr>
            <a:endParaRPr lang="es-MX" sz="1200" dirty="0">
              <a:solidFill>
                <a:srgbClr val="000000"/>
              </a:solidFill>
              <a:latin typeface="Arial" pitchFamily="34" charset="0"/>
              <a:cs typeface="Arial" pitchFamily="34" charset="0"/>
            </a:endParaRP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a:p>
            <a:pPr algn="just" eaLnBrk="1" hangingPunct="1">
              <a:buSzPct val="80000"/>
              <a:buFontTx/>
              <a:buChar char="•"/>
              <a:defRPr/>
            </a:pPr>
            <a:endParaRPr lang="es-ES_tradnl" altLang="es-MX" sz="1200" b="0" dirty="0" smtClean="0">
              <a:solidFill>
                <a:srgbClr val="000000"/>
              </a:solidFill>
              <a:latin typeface="Arial" pitchFamily="34" charset="0"/>
              <a:cs typeface="Arial" pitchFamily="34" charset="0"/>
            </a:endParaRPr>
          </a:p>
        </p:txBody>
      </p:sp>
      <p:sp>
        <p:nvSpPr>
          <p:cNvPr id="18435" name="Text Box 3"/>
          <p:cNvSpPr txBox="1">
            <a:spLocks noChangeArrowheads="1"/>
          </p:cNvSpPr>
          <p:nvPr/>
        </p:nvSpPr>
        <p:spPr bwMode="auto">
          <a:xfrm>
            <a:off x="57150" y="49213"/>
            <a:ext cx="3959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ctr" eaLnBrk="1" hangingPunct="1">
              <a:spcBef>
                <a:spcPct val="50000"/>
              </a:spcBef>
            </a:pPr>
            <a:r>
              <a:rPr lang="es-ES_tradnl" altLang="es-MX" sz="2000" i="1">
                <a:solidFill>
                  <a:srgbClr val="000000"/>
                </a:solidFill>
                <a:ea typeface="ＭＳ Ｐゴシック" panose="020B0600070205080204" pitchFamily="34" charset="-128"/>
              </a:rPr>
              <a:t>LEGISLACION O BASE LEGAL</a:t>
            </a:r>
            <a:endParaRPr lang="es-ES" altLang="es-MX" sz="2000" i="1">
              <a:solidFill>
                <a:srgbClr val="000000"/>
              </a:solidFill>
              <a:ea typeface="ＭＳ Ｐゴシック" panose="020B0600070205080204" pitchFamily="34" charset="-128"/>
            </a:endParaRPr>
          </a:p>
        </p:txBody>
      </p:sp>
      <p:sp>
        <p:nvSpPr>
          <p:cNvPr id="18436" name="Line 5"/>
          <p:cNvSpPr>
            <a:spLocks noChangeShapeType="1"/>
          </p:cNvSpPr>
          <p:nvPr/>
        </p:nvSpPr>
        <p:spPr bwMode="auto">
          <a:xfrm>
            <a:off x="0" y="534988"/>
            <a:ext cx="685800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s-MX"/>
          </a:p>
        </p:txBody>
      </p:sp>
    </p:spTree>
    <p:extLst>
      <p:ext uri="{BB962C8B-B14F-4D97-AF65-F5344CB8AC3E}">
        <p14:creationId xmlns:p14="http://schemas.microsoft.com/office/powerpoint/2010/main" val="7999798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8618" y="0"/>
            <a:ext cx="1453243" cy="9144000"/>
          </a:xfrm>
          <a:prstGeom prst="rect">
            <a:avLst/>
          </a:prstGeom>
        </p:spPr>
      </p:pic>
      <p:sp>
        <p:nvSpPr>
          <p:cNvPr id="19458" name="Text Box 4"/>
          <p:cNvSpPr txBox="1">
            <a:spLocks noChangeArrowheads="1"/>
          </p:cNvSpPr>
          <p:nvPr/>
        </p:nvSpPr>
        <p:spPr bwMode="auto">
          <a:xfrm>
            <a:off x="1484313" y="603250"/>
            <a:ext cx="5257800" cy="877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just" eaLnBrk="1" hangingPunct="1">
              <a:buFontTx/>
              <a:buChar char="•"/>
            </a:pPr>
            <a:r>
              <a:rPr lang="es-ES_tradnl" altLang="es-MX" b="0" dirty="0">
                <a:solidFill>
                  <a:srgbClr val="000000"/>
                </a:solidFill>
                <a:ea typeface="ＭＳ Ｐゴシック" panose="020B0600070205080204" pitchFamily="34" charset="-128"/>
                <a:cs typeface="Arial" panose="020B0604020202020204" pitchFamily="34" charset="0"/>
              </a:rPr>
              <a:t>Decreto por el que se reforma el articulo 464 Ter de la Ley General de Salud. (DOF. 27/IV/2010) .</a:t>
            </a:r>
          </a:p>
          <a:p>
            <a:pPr algn="just" eaLnBrk="1" hangingPunct="1">
              <a:buFontTx/>
              <a:buChar char="•"/>
            </a:pPr>
            <a:endParaRPr lang="es-ES_tradnl" altLang="es-MX" b="0" dirty="0">
              <a:solidFill>
                <a:srgbClr val="000000"/>
              </a:solidFill>
              <a:ea typeface="ＭＳ Ｐゴシック" panose="020B0600070205080204" pitchFamily="34" charset="-128"/>
              <a:cs typeface="Arial" panose="020B0604020202020204" pitchFamily="34" charset="0"/>
            </a:endParaRPr>
          </a:p>
          <a:p>
            <a:pPr algn="just" eaLnBrk="1" hangingPunct="1">
              <a:buFontTx/>
              <a:buChar char="•"/>
            </a:pPr>
            <a:r>
              <a:rPr lang="es-ES_tradnl" altLang="es-MX" b="0" dirty="0">
                <a:solidFill>
                  <a:srgbClr val="000000"/>
                </a:solidFill>
                <a:ea typeface="ＭＳ Ｐゴシック" panose="020B0600070205080204" pitchFamily="34" charset="-128"/>
                <a:cs typeface="Arial" panose="020B0604020202020204" pitchFamily="34" charset="0"/>
              </a:rPr>
              <a:t>Decreto por el que se reforman los artículos 77 Bis 12 y 77 Bis 13 de la Ley General de Salud, (DOF 30/XII/2009). </a:t>
            </a:r>
          </a:p>
          <a:p>
            <a:pPr algn="just" eaLnBrk="1" hangingPunct="1">
              <a:buFontTx/>
              <a:buChar char="•"/>
            </a:pPr>
            <a:endParaRPr lang="es-ES_tradnl" altLang="es-MX" b="0" dirty="0">
              <a:solidFill>
                <a:srgbClr val="000000"/>
              </a:solidFill>
              <a:ea typeface="ＭＳ Ｐゴシック" panose="020B0600070205080204" pitchFamily="34" charset="-128"/>
              <a:cs typeface="Arial" panose="020B0604020202020204" pitchFamily="34" charset="0"/>
            </a:endParaRPr>
          </a:p>
          <a:p>
            <a:pPr algn="just" eaLnBrk="1" hangingPunct="1">
              <a:buFontTx/>
              <a:buChar char="•"/>
            </a:pPr>
            <a:r>
              <a:rPr lang="es-ES_tradnl" altLang="es-MX" b="0" dirty="0">
                <a:solidFill>
                  <a:srgbClr val="000000"/>
                </a:solidFill>
                <a:ea typeface="ＭＳ Ｐゴシック" panose="020B0600070205080204" pitchFamily="34" charset="-128"/>
                <a:cs typeface="Arial" panose="020B0604020202020204" pitchFamily="34" charset="0"/>
              </a:rPr>
              <a:t>Decreto por el que se reforman, adicionan y derogan diversas disposiciones de la Ley General de Salud, del código Penal Federal y del código Federal de Procedimientos Penales. DOF: 20/VIII/2009.</a:t>
            </a:r>
          </a:p>
          <a:p>
            <a:pPr algn="just" eaLnBrk="1" hangingPunct="1">
              <a:buFontTx/>
              <a:buChar char="•"/>
            </a:pPr>
            <a:endParaRPr lang="es-ES_tradnl" altLang="es-MX" b="0" dirty="0">
              <a:solidFill>
                <a:srgbClr val="000000"/>
              </a:solidFill>
              <a:ea typeface="ＭＳ Ｐゴシック" panose="020B0600070205080204" pitchFamily="34" charset="-128"/>
              <a:cs typeface="Arial" panose="020B0604020202020204" pitchFamily="34" charset="0"/>
            </a:endParaRPr>
          </a:p>
          <a:p>
            <a:pPr algn="just" eaLnBrk="1" hangingPunct="1">
              <a:buFontTx/>
              <a:buChar char="•"/>
            </a:pPr>
            <a:r>
              <a:rPr lang="es-ES_tradnl" altLang="es-MX" b="0" dirty="0">
                <a:solidFill>
                  <a:srgbClr val="000000"/>
                </a:solidFill>
                <a:ea typeface="ＭＳ Ｐゴシック" panose="020B0600070205080204" pitchFamily="34" charset="-128"/>
                <a:cs typeface="Arial" panose="020B0604020202020204" pitchFamily="34" charset="0"/>
              </a:rPr>
              <a:t>Decreto por el que se crea la Comisión para la Protección contra Riesgos Sanitarios del Estado, como Órgano administrativo Desconcentrado de los Servicios de Salud. (13/II/2010).</a:t>
            </a:r>
          </a:p>
          <a:p>
            <a:pPr algn="just" eaLnBrk="1" hangingPunct="1">
              <a:buFontTx/>
              <a:buChar char="•"/>
            </a:pPr>
            <a:endParaRPr lang="es-ES_tradnl" altLang="es-MX" b="0" dirty="0">
              <a:solidFill>
                <a:srgbClr val="000000"/>
              </a:solidFill>
              <a:ea typeface="ＭＳ Ｐゴシック" panose="020B0600070205080204" pitchFamily="34" charset="-128"/>
              <a:cs typeface="Arial" panose="020B0604020202020204" pitchFamily="34" charset="0"/>
            </a:endParaRPr>
          </a:p>
          <a:p>
            <a:pPr algn="just" eaLnBrk="1" hangingPunct="1">
              <a:buFontTx/>
              <a:buChar char="•"/>
            </a:pPr>
            <a:r>
              <a:rPr lang="es-ES_tradnl" altLang="es-MX" b="0" dirty="0" smtClean="0">
                <a:solidFill>
                  <a:srgbClr val="000000"/>
                </a:solidFill>
                <a:ea typeface="ＭＳ Ｐゴシック" panose="020B0600070205080204" pitchFamily="34" charset="-128"/>
                <a:cs typeface="Arial" panose="020B0604020202020204" pitchFamily="34" charset="0"/>
              </a:rPr>
              <a:t>Decreto Administrativo por medio del cual la clínica psiquiátrica Everardo Neumann Peña dejara de ser una Unidad Administrativa desconcentrada de los Servicios de Salud de San Luis Potosí, y pasa a ser una Unidad medica sectorizada a los propios Servicios de Salud. (P.O.E. 09/XII/2014) </a:t>
            </a:r>
          </a:p>
          <a:p>
            <a:pPr algn="just" eaLnBrk="1" hangingPunct="1"/>
            <a:endParaRPr lang="es-ES_tradnl" altLang="es-MX" i="1" dirty="0">
              <a:solidFill>
                <a:srgbClr val="000000"/>
              </a:solidFill>
              <a:ea typeface="ＭＳ Ｐゴシック" panose="020B0600070205080204" pitchFamily="34" charset="-128"/>
              <a:cs typeface="Arial" panose="020B0604020202020204" pitchFamily="34" charset="0"/>
            </a:endParaRPr>
          </a:p>
          <a:p>
            <a:pPr algn="just" eaLnBrk="1" hangingPunct="1"/>
            <a:r>
              <a:rPr lang="es-ES_tradnl" altLang="es-MX" b="0" i="1" dirty="0" smtClean="0">
                <a:solidFill>
                  <a:srgbClr val="000000"/>
                </a:solidFill>
                <a:ea typeface="ＭＳ Ｐゴシック" panose="020B0600070205080204" pitchFamily="34" charset="-128"/>
                <a:cs typeface="Arial" panose="020B0604020202020204" pitchFamily="34" charset="0"/>
              </a:rPr>
              <a:t>ACUERDOS</a:t>
            </a:r>
          </a:p>
          <a:p>
            <a:pPr algn="just" eaLnBrk="1" hangingPunct="1"/>
            <a:endParaRPr lang="es-ES_tradnl" altLang="es-MX" i="1" dirty="0">
              <a:solidFill>
                <a:srgbClr val="000000"/>
              </a:solidFill>
              <a:ea typeface="ＭＳ Ｐゴシック" panose="020B0600070205080204" pitchFamily="34" charset="-128"/>
              <a:cs typeface="Arial" panose="020B0604020202020204" pitchFamily="34" charset="0"/>
            </a:endParaRPr>
          </a:p>
          <a:p>
            <a:pPr algn="just" eaLnBrk="1" hangingPunct="1">
              <a:buSzPct val="80000"/>
              <a:buFontTx/>
              <a:buChar char="•"/>
            </a:pPr>
            <a:r>
              <a:rPr lang="es-ES_tradnl" altLang="es-MX" b="0" dirty="0">
                <a:solidFill>
                  <a:srgbClr val="000000"/>
                </a:solidFill>
                <a:ea typeface="ＭＳ Ｐゴシック" panose="020B0600070205080204" pitchFamily="34" charset="-128"/>
                <a:cs typeface="Arial" panose="020B0604020202020204" pitchFamily="34" charset="0"/>
              </a:rPr>
              <a:t>Compilación de la Normatividad laboral de la Secretaria de Salud Vigencia 2007 – 2013. </a:t>
            </a:r>
          </a:p>
          <a:p>
            <a:pPr algn="just" eaLnBrk="1" hangingPunct="1">
              <a:buSzPct val="80000"/>
              <a:buFontTx/>
              <a:buChar char="•"/>
            </a:pPr>
            <a:endParaRPr lang="es-ES_tradnl" altLang="es-MX" b="0" dirty="0">
              <a:solidFill>
                <a:srgbClr val="000000"/>
              </a:solidFill>
              <a:ea typeface="ＭＳ Ｐゴシック" panose="020B0600070205080204" pitchFamily="34" charset="-128"/>
              <a:cs typeface="Arial" panose="020B0604020202020204" pitchFamily="34" charset="0"/>
            </a:endParaRPr>
          </a:p>
          <a:p>
            <a:pPr algn="just" eaLnBrk="1" hangingPunct="1">
              <a:buSzPct val="80000"/>
              <a:buFontTx/>
              <a:buChar char="•"/>
            </a:pPr>
            <a:r>
              <a:rPr lang="es-ES_tradnl" altLang="es-MX" b="0" dirty="0">
                <a:solidFill>
                  <a:srgbClr val="000000"/>
                </a:solidFill>
                <a:ea typeface="ＭＳ Ｐゴシック" panose="020B0600070205080204" pitchFamily="34" charset="-128"/>
                <a:cs typeface="Arial" panose="020B0604020202020204" pitchFamily="34" charset="0"/>
              </a:rPr>
              <a:t>Acuerdo presidencial que dispone las acciones concretas que las dependencias y entidades de la Administración Pública Federal deben instrumentar para la simplificación administrativa (8/VIII/1984)</a:t>
            </a:r>
          </a:p>
          <a:p>
            <a:pPr algn="just" eaLnBrk="1" hangingPunct="1">
              <a:buSzPct val="80000"/>
              <a:buFontTx/>
              <a:buChar char="•"/>
            </a:pPr>
            <a:endParaRPr lang="es-ES_tradnl" altLang="es-MX" b="0" dirty="0">
              <a:solidFill>
                <a:srgbClr val="000000"/>
              </a:solidFill>
              <a:ea typeface="ＭＳ Ｐゴシック" panose="020B0600070205080204" pitchFamily="34" charset="-128"/>
              <a:cs typeface="Arial" panose="020B0604020202020204" pitchFamily="34" charset="0"/>
            </a:endParaRPr>
          </a:p>
          <a:p>
            <a:pPr algn="just" eaLnBrk="1" hangingPunct="1">
              <a:buSzPct val="80000"/>
              <a:buFontTx/>
              <a:buChar char="•"/>
            </a:pPr>
            <a:r>
              <a:rPr lang="es-ES_tradnl" altLang="es-MX" b="0" dirty="0">
                <a:solidFill>
                  <a:srgbClr val="000000"/>
                </a:solidFill>
                <a:ea typeface="ＭＳ Ｐゴシック" panose="020B0600070205080204" pitchFamily="34" charset="-128"/>
                <a:cs typeface="Arial" panose="020B0604020202020204" pitchFamily="34" charset="0"/>
              </a:rPr>
              <a:t>Acuerdo Interno por el que se crea la Comisión de Simplificación de procedimientos administrativos de la Secretaria de Salubridad y Asistencia (DOF 22/VI/1983).</a:t>
            </a:r>
            <a:r>
              <a:rPr lang="es-ES" altLang="es-MX" b="0" dirty="0">
                <a:solidFill>
                  <a:srgbClr val="000000"/>
                </a:solidFill>
                <a:ea typeface="ＭＳ Ｐゴシック" panose="020B0600070205080204" pitchFamily="34" charset="-128"/>
                <a:cs typeface="Arial" panose="020B0604020202020204" pitchFamily="34" charset="0"/>
              </a:rPr>
              <a:t> </a:t>
            </a:r>
          </a:p>
          <a:p>
            <a:pPr algn="just" eaLnBrk="1" hangingPunct="1">
              <a:buSzPct val="80000"/>
              <a:buFontTx/>
              <a:buChar char="•"/>
            </a:pPr>
            <a:endParaRPr lang="es-ES_tradnl" altLang="es-MX" b="0" dirty="0">
              <a:solidFill>
                <a:srgbClr val="000000"/>
              </a:solidFill>
              <a:ea typeface="ＭＳ Ｐゴシック" panose="020B0600070205080204" pitchFamily="34" charset="-128"/>
              <a:cs typeface="Arial" panose="020B0604020202020204" pitchFamily="34" charset="0"/>
            </a:endParaRPr>
          </a:p>
          <a:p>
            <a:pPr algn="just" eaLnBrk="1" hangingPunct="1">
              <a:buSzPct val="80000"/>
              <a:buFontTx/>
              <a:buChar char="•"/>
            </a:pPr>
            <a:r>
              <a:rPr lang="es-ES_tradnl" altLang="es-MX" b="0" dirty="0">
                <a:solidFill>
                  <a:srgbClr val="000000"/>
                </a:solidFill>
                <a:ea typeface="ＭＳ Ｐゴシック" panose="020B0600070205080204" pitchFamily="34" charset="-128"/>
                <a:cs typeface="Arial" panose="020B0604020202020204" pitchFamily="34" charset="0"/>
              </a:rPr>
              <a:t>Acuerdo por el que se crea la Comisión de Descentralización y desconcentración de la Secretaria de Salubridad y Asistencia (DOF. 25/IX/1196). </a:t>
            </a:r>
          </a:p>
          <a:p>
            <a:pPr algn="just" eaLnBrk="1" hangingPunct="1">
              <a:buSzPct val="80000"/>
              <a:buFontTx/>
              <a:buChar char="•"/>
            </a:pPr>
            <a:endParaRPr lang="es-ES_tradnl" altLang="es-MX" b="0" dirty="0">
              <a:solidFill>
                <a:srgbClr val="000000"/>
              </a:solidFill>
              <a:ea typeface="ＭＳ Ｐゴシック" panose="020B0600070205080204" pitchFamily="34" charset="-128"/>
              <a:cs typeface="Arial" panose="020B0604020202020204" pitchFamily="34" charset="0"/>
            </a:endParaRPr>
          </a:p>
          <a:p>
            <a:pPr algn="just" eaLnBrk="1" hangingPunct="1">
              <a:buSzPct val="80000"/>
              <a:buFontTx/>
              <a:buChar char="•"/>
            </a:pPr>
            <a:r>
              <a:rPr lang="es-ES_tradnl" altLang="es-MX" b="0" dirty="0">
                <a:solidFill>
                  <a:srgbClr val="000000"/>
                </a:solidFill>
                <a:ea typeface="ＭＳ Ｐゴシック" panose="020B0600070205080204" pitchFamily="34" charset="-128"/>
                <a:cs typeface="Arial" panose="020B0604020202020204" pitchFamily="34" charset="0"/>
              </a:rPr>
              <a:t>Acuerdo interno que crea y establece las normas de Modernización Administrativa para la Organización de las Unidades Administrativa de la Secretarias de Salud (D.O.F. 07/V/1998). </a:t>
            </a:r>
            <a:endParaRPr lang="es-ES" altLang="es-MX" b="0" dirty="0">
              <a:solidFill>
                <a:srgbClr val="000000"/>
              </a:solidFill>
              <a:ea typeface="ＭＳ Ｐゴシック" panose="020B0600070205080204" pitchFamily="34" charset="-128"/>
              <a:cs typeface="Arial" panose="020B0604020202020204" pitchFamily="34" charset="0"/>
            </a:endParaRPr>
          </a:p>
          <a:p>
            <a:pPr algn="just" eaLnBrk="1" hangingPunct="1">
              <a:buSzPct val="80000"/>
              <a:buFontTx/>
              <a:buChar char="•"/>
            </a:pPr>
            <a:endParaRPr lang="es-ES_tradnl" altLang="es-MX" b="0" dirty="0" smtClean="0">
              <a:solidFill>
                <a:srgbClr val="000000"/>
              </a:solidFill>
              <a:ea typeface="ＭＳ Ｐゴシック" panose="020B0600070205080204" pitchFamily="34" charset="-128"/>
              <a:cs typeface="Arial" panose="020B0604020202020204" pitchFamily="34" charset="0"/>
            </a:endParaRPr>
          </a:p>
          <a:p>
            <a:pPr algn="just" eaLnBrk="1" hangingPunct="1">
              <a:buSzPct val="80000"/>
              <a:buFontTx/>
              <a:buChar char="•"/>
            </a:pPr>
            <a:r>
              <a:rPr lang="es-ES_tradnl" altLang="es-MX" b="0" dirty="0">
                <a:solidFill>
                  <a:srgbClr val="000000"/>
                </a:solidFill>
                <a:ea typeface="ＭＳ Ｐゴシック" panose="020B0600070205080204" pitchFamily="34" charset="-128"/>
                <a:cs typeface="Arial" panose="020B0604020202020204" pitchFamily="34" charset="0"/>
              </a:rPr>
              <a:t>Acuerdo que crea las oficinas de quejas y denuncias de la Secretaria de Salubridad y Asistencia por el que se establece el procedimiento para aplicar la Ley Federal de responsabilidades de los Servidores Públicos de la Secretaria de Salud en los Términos de los artículos 50 y 51 de la Ley Orgánica de la Administración Pública Federal (DOF. 22/VI/1988). </a:t>
            </a:r>
          </a:p>
          <a:p>
            <a:pPr algn="just" eaLnBrk="1" hangingPunct="1">
              <a:buSzPct val="80000"/>
              <a:buFontTx/>
              <a:buChar char="•"/>
            </a:pPr>
            <a:endParaRPr lang="es-ES_tradnl" altLang="es-MX" b="0" dirty="0">
              <a:solidFill>
                <a:srgbClr val="000000"/>
              </a:solidFill>
              <a:ea typeface="ＭＳ Ｐゴシック" panose="020B0600070205080204" pitchFamily="34" charset="-128"/>
              <a:cs typeface="Arial" panose="020B0604020202020204" pitchFamily="34" charset="0"/>
            </a:endParaRPr>
          </a:p>
        </p:txBody>
      </p:sp>
      <p:sp>
        <p:nvSpPr>
          <p:cNvPr id="19459" name="Text Box 3"/>
          <p:cNvSpPr txBox="1">
            <a:spLocks noChangeArrowheads="1"/>
          </p:cNvSpPr>
          <p:nvPr/>
        </p:nvSpPr>
        <p:spPr bwMode="auto">
          <a:xfrm>
            <a:off x="57150" y="49213"/>
            <a:ext cx="3959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ctr" eaLnBrk="1" hangingPunct="1">
              <a:spcBef>
                <a:spcPct val="50000"/>
              </a:spcBef>
            </a:pPr>
            <a:r>
              <a:rPr lang="es-ES_tradnl" altLang="es-MX" sz="2000" i="1">
                <a:solidFill>
                  <a:srgbClr val="000000"/>
                </a:solidFill>
                <a:ea typeface="ＭＳ Ｐゴシック" panose="020B0600070205080204" pitchFamily="34" charset="-128"/>
              </a:rPr>
              <a:t>LEGISLACION O BASE LEGAL</a:t>
            </a:r>
            <a:endParaRPr lang="es-ES" altLang="es-MX" sz="2000" i="1">
              <a:solidFill>
                <a:srgbClr val="000000"/>
              </a:solidFill>
              <a:ea typeface="ＭＳ Ｐゴシック" panose="020B0600070205080204" pitchFamily="34" charset="-128"/>
            </a:endParaRPr>
          </a:p>
        </p:txBody>
      </p:sp>
      <p:sp>
        <p:nvSpPr>
          <p:cNvPr id="19460" name="Line 5"/>
          <p:cNvSpPr>
            <a:spLocks noChangeShapeType="1"/>
          </p:cNvSpPr>
          <p:nvPr/>
        </p:nvSpPr>
        <p:spPr bwMode="auto">
          <a:xfrm>
            <a:off x="0" y="534988"/>
            <a:ext cx="685800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s-MX"/>
          </a:p>
        </p:txBody>
      </p:sp>
    </p:spTree>
    <p:extLst>
      <p:ext uri="{BB962C8B-B14F-4D97-AF65-F5344CB8AC3E}">
        <p14:creationId xmlns:p14="http://schemas.microsoft.com/office/powerpoint/2010/main" val="30650432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8618" y="0"/>
            <a:ext cx="1453243" cy="9144000"/>
          </a:xfrm>
          <a:prstGeom prst="rect">
            <a:avLst/>
          </a:prstGeom>
        </p:spPr>
      </p:pic>
      <p:sp>
        <p:nvSpPr>
          <p:cNvPr id="20482" name="Text Box 4"/>
          <p:cNvSpPr txBox="1">
            <a:spLocks noChangeArrowheads="1"/>
          </p:cNvSpPr>
          <p:nvPr/>
        </p:nvSpPr>
        <p:spPr bwMode="auto">
          <a:xfrm>
            <a:off x="1484313" y="606425"/>
            <a:ext cx="5113337" cy="5456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just" eaLnBrk="1" hangingPunct="1">
              <a:buSzPct val="80000"/>
              <a:buFontTx/>
              <a:buChar char="•"/>
            </a:pPr>
            <a:endParaRPr lang="es-ES_tradnl" altLang="es-MX" b="0" dirty="0">
              <a:solidFill>
                <a:srgbClr val="000000"/>
              </a:solidFill>
              <a:ea typeface="ＭＳ Ｐゴシック" panose="020B0600070205080204" pitchFamily="34" charset="-128"/>
              <a:cs typeface="Arial" panose="020B0604020202020204" pitchFamily="34" charset="0"/>
            </a:endParaRPr>
          </a:p>
          <a:p>
            <a:pPr algn="just" eaLnBrk="1" hangingPunct="1">
              <a:buSzPct val="80000"/>
              <a:buFontTx/>
              <a:buChar char="•"/>
            </a:pPr>
            <a:r>
              <a:rPr lang="es-ES_tradnl" altLang="es-MX" b="0" dirty="0">
                <a:solidFill>
                  <a:srgbClr val="000000"/>
                </a:solidFill>
                <a:ea typeface="ＭＳ Ｐゴシック" panose="020B0600070205080204" pitchFamily="34" charset="-128"/>
                <a:cs typeface="Arial" panose="020B0604020202020204" pitchFamily="34" charset="0"/>
              </a:rPr>
              <a:t> Acuerdo Interno No. 25, por el que las Unidades Administrativas de la Secretaria de Salud que se indican, deben contar con una Unidad de Planeación. (2/IV/1984). </a:t>
            </a:r>
          </a:p>
          <a:p>
            <a:pPr algn="just" eaLnBrk="1" hangingPunct="1">
              <a:lnSpc>
                <a:spcPct val="95000"/>
              </a:lnSpc>
              <a:buSzPct val="80000"/>
              <a:buFontTx/>
              <a:buChar char="•"/>
            </a:pPr>
            <a:endParaRPr lang="es-ES" altLang="es-MX" b="0" dirty="0">
              <a:solidFill>
                <a:srgbClr val="000000"/>
              </a:solidFill>
              <a:ea typeface="ＭＳ Ｐゴシック" panose="020B0600070205080204" pitchFamily="34" charset="-128"/>
              <a:cs typeface="Times New Roman" panose="02020603050405020304" pitchFamily="18" charset="0"/>
            </a:endParaRPr>
          </a:p>
          <a:p>
            <a:pPr algn="just" eaLnBrk="1" hangingPunct="1">
              <a:lnSpc>
                <a:spcPct val="95000"/>
              </a:lnSpc>
              <a:buSzPct val="80000"/>
              <a:buFontTx/>
              <a:buChar char="•"/>
            </a:pPr>
            <a:r>
              <a:rPr lang="es-ES" altLang="es-MX" b="0" dirty="0" smtClean="0">
                <a:solidFill>
                  <a:srgbClr val="000000"/>
                </a:solidFill>
                <a:ea typeface="ＭＳ Ｐゴシック" panose="020B0600070205080204" pitchFamily="34" charset="-128"/>
                <a:cs typeface="Times New Roman" panose="02020603050405020304" pitchFamily="18" charset="0"/>
              </a:rPr>
              <a:t>Acuerdo </a:t>
            </a:r>
            <a:r>
              <a:rPr lang="es-ES" altLang="es-MX" b="0" dirty="0">
                <a:solidFill>
                  <a:srgbClr val="000000"/>
                </a:solidFill>
                <a:ea typeface="ＭＳ Ｐゴシック" panose="020B0600070205080204" pitchFamily="34" charset="-128"/>
                <a:cs typeface="Times New Roman" panose="02020603050405020304" pitchFamily="18" charset="0"/>
              </a:rPr>
              <a:t>presidencial que dispone las acciones concretas que las Dependencias y Entidades de la Administración Pública Federal deben instrumentar para la simplificación administrativa (DOF. 8/VIII/1984). </a:t>
            </a:r>
          </a:p>
          <a:p>
            <a:pPr algn="just" eaLnBrk="1" hangingPunct="1">
              <a:lnSpc>
                <a:spcPct val="95000"/>
              </a:lnSpc>
              <a:buSzPct val="80000"/>
              <a:buFontTx/>
              <a:buChar char="•"/>
            </a:pPr>
            <a:endParaRPr lang="es-ES" altLang="es-MX" b="0" dirty="0">
              <a:solidFill>
                <a:srgbClr val="000000"/>
              </a:solidFill>
              <a:ea typeface="ＭＳ Ｐゴシック" panose="020B0600070205080204" pitchFamily="34" charset="-128"/>
              <a:cs typeface="Times New Roman" panose="02020603050405020304" pitchFamily="18" charset="0"/>
            </a:endParaRPr>
          </a:p>
          <a:p>
            <a:pPr algn="just">
              <a:lnSpc>
                <a:spcPct val="95000"/>
              </a:lnSpc>
              <a:buSzPct val="80000"/>
              <a:buFontTx/>
              <a:buChar char="•"/>
            </a:pPr>
            <a:r>
              <a:rPr lang="es-ES" altLang="es-MX" b="0" dirty="0">
                <a:solidFill>
                  <a:srgbClr val="000000"/>
                </a:solidFill>
                <a:ea typeface="ＭＳ Ｐゴシック" panose="020B0600070205080204" pitchFamily="34" charset="-128"/>
                <a:cs typeface="Times New Roman" panose="02020603050405020304" pitchFamily="18" charset="0"/>
              </a:rPr>
              <a:t>Acuerdo Interno por el que se crea el Comité técnico de Administración de documentos de la Secretaria de Salud. (DOF. 19/IV/1993). </a:t>
            </a:r>
          </a:p>
          <a:p>
            <a:pPr algn="just">
              <a:lnSpc>
                <a:spcPct val="95000"/>
              </a:lnSpc>
              <a:buSzPct val="80000"/>
              <a:buFontTx/>
              <a:buChar char="•"/>
            </a:pPr>
            <a:endParaRPr lang="es-ES" altLang="es-MX" b="0" dirty="0">
              <a:solidFill>
                <a:srgbClr val="000000"/>
              </a:solidFill>
              <a:ea typeface="ＭＳ Ｐゴシック" panose="020B0600070205080204" pitchFamily="34" charset="-128"/>
              <a:cs typeface="Times New Roman" panose="02020603050405020304" pitchFamily="18" charset="0"/>
            </a:endParaRPr>
          </a:p>
          <a:p>
            <a:pPr algn="just">
              <a:lnSpc>
                <a:spcPct val="95000"/>
              </a:lnSpc>
              <a:buSzPct val="80000"/>
              <a:buFontTx/>
              <a:buChar char="•"/>
            </a:pPr>
            <a:r>
              <a:rPr lang="es-ES" altLang="es-MX" b="0" dirty="0">
                <a:solidFill>
                  <a:srgbClr val="000000"/>
                </a:solidFill>
                <a:ea typeface="ＭＳ Ｐゴシック" panose="020B0600070205080204" pitchFamily="34" charset="-128"/>
                <a:cs typeface="Times New Roman" panose="02020603050405020304" pitchFamily="18" charset="0"/>
              </a:rPr>
              <a:t>Acuerdo de Coordinación para establecer las bases para la elaboración y ejecución del Programa de Descentralización de los Servicios de salud (DOF. 14/XII/1984). </a:t>
            </a:r>
          </a:p>
          <a:p>
            <a:pPr algn="just">
              <a:lnSpc>
                <a:spcPct val="95000"/>
              </a:lnSpc>
              <a:buSzPct val="80000"/>
              <a:buFontTx/>
              <a:buChar char="•"/>
            </a:pPr>
            <a:endParaRPr lang="es-ES" altLang="es-MX" b="0" dirty="0">
              <a:solidFill>
                <a:srgbClr val="000000"/>
              </a:solidFill>
              <a:ea typeface="ＭＳ Ｐゴシック" panose="020B0600070205080204" pitchFamily="34" charset="-128"/>
              <a:cs typeface="Times New Roman" panose="02020603050405020304" pitchFamily="18" charset="0"/>
            </a:endParaRPr>
          </a:p>
          <a:p>
            <a:pPr algn="just">
              <a:lnSpc>
                <a:spcPct val="95000"/>
              </a:lnSpc>
              <a:buSzPct val="80000"/>
              <a:buFontTx/>
              <a:buChar char="•"/>
            </a:pPr>
            <a:r>
              <a:rPr lang="es-ES" altLang="es-MX" b="0" dirty="0" smtClean="0">
                <a:solidFill>
                  <a:srgbClr val="000000"/>
                </a:solidFill>
                <a:ea typeface="ＭＳ Ｐゴシック" panose="020B0600070205080204" pitchFamily="34" charset="-128"/>
                <a:cs typeface="Times New Roman" panose="02020603050405020304" pitchFamily="18" charset="0"/>
              </a:rPr>
              <a:t>Acuerdo </a:t>
            </a:r>
            <a:r>
              <a:rPr lang="es-ES" altLang="es-MX" b="0" dirty="0">
                <a:solidFill>
                  <a:srgbClr val="000000"/>
                </a:solidFill>
                <a:ea typeface="ＭＳ Ｐゴシック" panose="020B0600070205080204" pitchFamily="34" charset="-128"/>
                <a:cs typeface="Times New Roman" panose="02020603050405020304" pitchFamily="18" charset="0"/>
              </a:rPr>
              <a:t>No. 141 por el que se determina los establecimientos sujetos a aviso de Funcionamiento (DOF. 29/VII/1997). </a:t>
            </a:r>
          </a:p>
          <a:p>
            <a:pPr algn="just">
              <a:lnSpc>
                <a:spcPct val="95000"/>
              </a:lnSpc>
              <a:buSzPct val="80000"/>
              <a:buFontTx/>
              <a:buChar char="•"/>
            </a:pPr>
            <a:endParaRPr lang="es-ES" altLang="es-MX" b="0" dirty="0">
              <a:solidFill>
                <a:srgbClr val="000000"/>
              </a:solidFill>
              <a:ea typeface="ＭＳ Ｐゴシック" panose="020B0600070205080204" pitchFamily="34" charset="-128"/>
              <a:cs typeface="Times New Roman" panose="02020603050405020304" pitchFamily="18" charset="0"/>
            </a:endParaRPr>
          </a:p>
          <a:p>
            <a:pPr algn="just">
              <a:buSzPct val="80000"/>
            </a:pPr>
            <a:r>
              <a:rPr lang="es-ES_tradnl" altLang="es-MX" b="0" i="1" dirty="0" smtClean="0">
                <a:solidFill>
                  <a:srgbClr val="000000"/>
                </a:solidFill>
                <a:ea typeface="ＭＳ Ｐゴシック" panose="020B0600070205080204" pitchFamily="34" charset="-128"/>
                <a:cs typeface="Arial" panose="020B0604020202020204" pitchFamily="34" charset="0"/>
              </a:rPr>
              <a:t>OTROS</a:t>
            </a:r>
            <a:endParaRPr lang="es-ES_tradnl" altLang="es-MX" b="0" i="1" dirty="0">
              <a:solidFill>
                <a:srgbClr val="000000"/>
              </a:solidFill>
              <a:ea typeface="ＭＳ Ｐゴシック" panose="020B0600070205080204" pitchFamily="34" charset="-128"/>
              <a:cs typeface="Arial" panose="020B0604020202020204" pitchFamily="34" charset="0"/>
            </a:endParaRPr>
          </a:p>
          <a:p>
            <a:pPr algn="just">
              <a:buSzPct val="80000"/>
            </a:pPr>
            <a:endParaRPr lang="es-ES" altLang="es-MX" b="0" dirty="0">
              <a:solidFill>
                <a:srgbClr val="000000"/>
              </a:solidFill>
              <a:ea typeface="ＭＳ Ｐゴシック" panose="020B0600070205080204" pitchFamily="34" charset="-128"/>
              <a:cs typeface="Arial" panose="020B0604020202020204" pitchFamily="34" charset="0"/>
            </a:endParaRPr>
          </a:p>
          <a:p>
            <a:pPr algn="just">
              <a:buSzPct val="80000"/>
              <a:buFontTx/>
              <a:buChar char="•"/>
            </a:pPr>
            <a:r>
              <a:rPr lang="es-MX" altLang="es-MX" b="0" dirty="0">
                <a:solidFill>
                  <a:srgbClr val="000000"/>
                </a:solidFill>
                <a:ea typeface="ＭＳ Ｐゴシック" panose="020B0600070205080204" pitchFamily="34" charset="-128"/>
                <a:cs typeface="Arial" panose="020B0604020202020204" pitchFamily="34" charset="0"/>
              </a:rPr>
              <a:t>Norma Oficial Mexicana NOM-001-SSA-2010, </a:t>
            </a:r>
            <a:r>
              <a:rPr lang="es-ES" altLang="es-MX" b="0" dirty="0">
                <a:solidFill>
                  <a:srgbClr val="000000"/>
                </a:solidFill>
                <a:ea typeface="ＭＳ Ｐゴシック" panose="020B0600070205080204" pitchFamily="34" charset="-128"/>
                <a:cs typeface="Arial" panose="020B0604020202020204" pitchFamily="34" charset="0"/>
              </a:rPr>
              <a:t>Que instituye el procedimiento por el cual se revisará, actualizará y editará la farmacopea de los Estados Unidos Mexicanos. Publicación en el D.O.F.: 26/enero/2011. Entrada en vigor: 27/marzo/2011.  </a:t>
            </a:r>
          </a:p>
          <a:p>
            <a:pPr algn="just">
              <a:buSzPct val="80000"/>
              <a:buFontTx/>
              <a:buChar char="•"/>
            </a:pPr>
            <a:endParaRPr lang="es-ES" altLang="es-MX" b="0" dirty="0">
              <a:solidFill>
                <a:srgbClr val="000000"/>
              </a:solidFill>
              <a:ea typeface="ＭＳ Ｐゴシック" panose="020B0600070205080204" pitchFamily="34" charset="-128"/>
              <a:cs typeface="Arial" panose="020B0604020202020204" pitchFamily="34" charset="0"/>
            </a:endParaRPr>
          </a:p>
          <a:p>
            <a:pPr algn="just">
              <a:lnSpc>
                <a:spcPct val="95000"/>
              </a:lnSpc>
              <a:buSzPct val="80000"/>
              <a:buFontTx/>
              <a:buChar char="•"/>
            </a:pPr>
            <a:r>
              <a:rPr lang="es-MX" altLang="es-MX" b="0" dirty="0" smtClean="0">
                <a:solidFill>
                  <a:srgbClr val="000000"/>
                </a:solidFill>
                <a:ea typeface="ＭＳ Ｐゴシック" panose="020B0600070205080204" pitchFamily="34" charset="-128"/>
                <a:cs typeface="Arial" panose="020B0604020202020204" pitchFamily="34" charset="0"/>
              </a:rPr>
              <a:t>Condiciones Generales </a:t>
            </a:r>
            <a:r>
              <a:rPr lang="es-MX" altLang="es-MX" b="0" dirty="0" err="1" smtClean="0">
                <a:solidFill>
                  <a:srgbClr val="000000"/>
                </a:solidFill>
                <a:ea typeface="ＭＳ Ｐゴシック" panose="020B0600070205080204" pitchFamily="34" charset="-128"/>
                <a:cs typeface="Arial" panose="020B0604020202020204" pitchFamily="34" charset="0"/>
              </a:rPr>
              <a:t>deTrabajo</a:t>
            </a:r>
            <a:endParaRPr lang="es-ES" altLang="es-MX" b="0" dirty="0" smtClean="0">
              <a:solidFill>
                <a:srgbClr val="000000"/>
              </a:solidFill>
              <a:ea typeface="ＭＳ Ｐゴシック" panose="020B0600070205080204" pitchFamily="34" charset="-128"/>
              <a:cs typeface="Times New Roman" panose="02020603050405020304" pitchFamily="18" charset="0"/>
            </a:endParaRPr>
          </a:p>
          <a:p>
            <a:pPr algn="just" eaLnBrk="1" hangingPunct="1">
              <a:lnSpc>
                <a:spcPct val="95000"/>
              </a:lnSpc>
              <a:buSzPct val="80000"/>
              <a:buFontTx/>
              <a:buChar char="•"/>
            </a:pPr>
            <a:endParaRPr lang="es-ES" altLang="es-MX" b="0" dirty="0">
              <a:solidFill>
                <a:srgbClr val="000000"/>
              </a:solidFill>
              <a:ea typeface="ＭＳ Ｐゴシック" panose="020B0600070205080204" pitchFamily="34" charset="-128"/>
              <a:cs typeface="Times New Roman" panose="02020603050405020304" pitchFamily="18" charset="0"/>
            </a:endParaRPr>
          </a:p>
        </p:txBody>
      </p:sp>
      <p:sp>
        <p:nvSpPr>
          <p:cNvPr id="20483" name="Text Box 3"/>
          <p:cNvSpPr txBox="1">
            <a:spLocks noChangeArrowheads="1"/>
          </p:cNvSpPr>
          <p:nvPr/>
        </p:nvSpPr>
        <p:spPr bwMode="auto">
          <a:xfrm>
            <a:off x="57150" y="49213"/>
            <a:ext cx="3959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ctr" eaLnBrk="1" hangingPunct="1">
              <a:spcBef>
                <a:spcPct val="50000"/>
              </a:spcBef>
            </a:pPr>
            <a:r>
              <a:rPr lang="es-ES_tradnl" altLang="es-MX" sz="2000" i="1">
                <a:solidFill>
                  <a:srgbClr val="000000"/>
                </a:solidFill>
                <a:ea typeface="ＭＳ Ｐゴシック" panose="020B0600070205080204" pitchFamily="34" charset="-128"/>
              </a:rPr>
              <a:t>LEGISLACION O BASE LEGAL</a:t>
            </a:r>
            <a:endParaRPr lang="es-ES" altLang="es-MX" sz="2000" i="1">
              <a:solidFill>
                <a:srgbClr val="000000"/>
              </a:solidFill>
              <a:ea typeface="ＭＳ Ｐゴシック" panose="020B0600070205080204" pitchFamily="34" charset="-128"/>
            </a:endParaRPr>
          </a:p>
        </p:txBody>
      </p:sp>
      <p:sp>
        <p:nvSpPr>
          <p:cNvPr id="20484" name="Line 5"/>
          <p:cNvSpPr>
            <a:spLocks noChangeShapeType="1"/>
          </p:cNvSpPr>
          <p:nvPr/>
        </p:nvSpPr>
        <p:spPr bwMode="auto">
          <a:xfrm>
            <a:off x="0" y="534988"/>
            <a:ext cx="685800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s-MX"/>
          </a:p>
        </p:txBody>
      </p:sp>
    </p:spTree>
    <p:extLst>
      <p:ext uri="{BB962C8B-B14F-4D97-AF65-F5344CB8AC3E}">
        <p14:creationId xmlns:p14="http://schemas.microsoft.com/office/powerpoint/2010/main" val="22364220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8618" y="0"/>
            <a:ext cx="1453243" cy="9144000"/>
          </a:xfrm>
          <a:prstGeom prst="rect">
            <a:avLst/>
          </a:prstGeom>
        </p:spPr>
      </p:pic>
      <p:sp>
        <p:nvSpPr>
          <p:cNvPr id="28675" name="Text Box 3"/>
          <p:cNvSpPr txBox="1">
            <a:spLocks noChangeArrowheads="1"/>
          </p:cNvSpPr>
          <p:nvPr/>
        </p:nvSpPr>
        <p:spPr bwMode="auto">
          <a:xfrm>
            <a:off x="6350" y="50800"/>
            <a:ext cx="421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sz="2000" b="1" i="1">
                <a:solidFill>
                  <a:srgbClr val="000000"/>
                </a:solidFill>
                <a:latin typeface="Arial" panose="020B0604020202020204" pitchFamily="34" charset="0"/>
              </a:rPr>
              <a:t>M I S I Ó N</a:t>
            </a:r>
          </a:p>
        </p:txBody>
      </p:sp>
      <p:sp>
        <p:nvSpPr>
          <p:cNvPr id="28676"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7" name="CuadroTexto 6">
            <a:extLst>
              <a:ext uri="{FF2B5EF4-FFF2-40B4-BE49-F238E27FC236}">
                <a16:creationId xmlns:a16="http://schemas.microsoft.com/office/drawing/2014/main" id="{FF7EA1AC-8AE8-9C64-17C3-91C1D9E57768}"/>
              </a:ext>
            </a:extLst>
          </p:cNvPr>
          <p:cNvSpPr txBox="1"/>
          <p:nvPr/>
        </p:nvSpPr>
        <p:spPr>
          <a:xfrm>
            <a:off x="1580755" y="1906858"/>
            <a:ext cx="4797743" cy="1166088"/>
          </a:xfrm>
          <a:prstGeom prst="rect">
            <a:avLst/>
          </a:prstGeom>
          <a:noFill/>
        </p:spPr>
        <p:txBody>
          <a:bodyPr wrap="square" rtlCol="0">
            <a:spAutoFit/>
          </a:bodyPr>
          <a:lstStyle/>
          <a:p>
            <a:pPr algn="ctr">
              <a:lnSpc>
                <a:spcPct val="150000"/>
              </a:lnSpc>
            </a:pPr>
            <a:r>
              <a:rPr lang="es-MX" sz="1200" dirty="0">
                <a:latin typeface="Arial" panose="020B0604020202020204" pitchFamily="34" charset="0"/>
                <a:cs typeface="Arial" panose="020B0604020202020204" pitchFamily="34" charset="0"/>
              </a:rPr>
              <a:t>Ofrecer atención médica integral así como formación de recursos </a:t>
            </a:r>
          </a:p>
          <a:p>
            <a:pPr algn="ctr">
              <a:lnSpc>
                <a:spcPct val="150000"/>
              </a:lnSpc>
            </a:pPr>
            <a:r>
              <a:rPr lang="es-MX" sz="1200" dirty="0">
                <a:latin typeface="Arial" panose="020B0604020202020204" pitchFamily="34" charset="0"/>
                <a:cs typeface="Arial" panose="020B0604020202020204" pitchFamily="34" charset="0"/>
              </a:rPr>
              <a:t>humanos para la salud e investigación en la región, con un enfoque </a:t>
            </a:r>
          </a:p>
          <a:p>
            <a:pPr algn="ctr">
              <a:lnSpc>
                <a:spcPct val="150000"/>
              </a:lnSpc>
            </a:pPr>
            <a:r>
              <a:rPr lang="es-MX" sz="1200" dirty="0">
                <a:latin typeface="Arial" panose="020B0604020202020204" pitchFamily="34" charset="0"/>
                <a:cs typeface="Arial" panose="020B0604020202020204" pitchFamily="34" charset="0"/>
              </a:rPr>
              <a:t>centrado en el paciente, priorizando la calidad, la seguridad y el</a:t>
            </a:r>
          </a:p>
          <a:p>
            <a:pPr algn="ctr">
              <a:lnSpc>
                <a:spcPct val="150000"/>
              </a:lnSpc>
            </a:pPr>
            <a:r>
              <a:rPr lang="es-MX" sz="1200" dirty="0">
                <a:latin typeface="Arial" panose="020B0604020202020204" pitchFamily="34" charset="0"/>
                <a:cs typeface="Arial" panose="020B0604020202020204" pitchFamily="34" charset="0"/>
              </a:rPr>
              <a:t>acceso a los servicios de salud con apego a los derechos humanos.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8618" y="0"/>
            <a:ext cx="1453243" cy="9144000"/>
          </a:xfrm>
          <a:prstGeom prst="rect">
            <a:avLst/>
          </a:prstGeom>
        </p:spPr>
      </p:pic>
      <p:sp>
        <p:nvSpPr>
          <p:cNvPr id="29699" name="Text Box 3"/>
          <p:cNvSpPr txBox="1">
            <a:spLocks noChangeArrowheads="1"/>
          </p:cNvSpPr>
          <p:nvPr/>
        </p:nvSpPr>
        <p:spPr bwMode="auto">
          <a:xfrm>
            <a:off x="71438" y="50800"/>
            <a:ext cx="4216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solidFill>
                  <a:srgbClr val="000000"/>
                </a:solidFill>
                <a:latin typeface="Arial" panose="020B0604020202020204" pitchFamily="34" charset="0"/>
                <a:cs typeface="Arial" panose="020B0604020202020204" pitchFamily="34" charset="0"/>
              </a:rPr>
              <a:t>CÓDIGO DE CONDUCTA</a:t>
            </a:r>
          </a:p>
        </p:txBody>
      </p:sp>
      <p:sp>
        <p:nvSpPr>
          <p:cNvPr id="29700"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9701" name="Rectangle 7"/>
          <p:cNvSpPr>
            <a:spLocks noChangeArrowheads="1"/>
          </p:cNvSpPr>
          <p:nvPr/>
        </p:nvSpPr>
        <p:spPr bwMode="auto">
          <a:xfrm>
            <a:off x="1519238" y="1106488"/>
            <a:ext cx="51292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pPr>
            <a:endParaRPr lang="es-MX" altLang="es-MX" sz="1200" b="1">
              <a:solidFill>
                <a:srgbClr val="000000"/>
              </a:solidFill>
            </a:endParaRPr>
          </a:p>
        </p:txBody>
      </p:sp>
      <p:sp>
        <p:nvSpPr>
          <p:cNvPr id="7" name="Text Box 3"/>
          <p:cNvSpPr txBox="1">
            <a:spLocks noChangeArrowheads="1"/>
          </p:cNvSpPr>
          <p:nvPr/>
        </p:nvSpPr>
        <p:spPr bwMode="auto">
          <a:xfrm>
            <a:off x="1530350" y="1263650"/>
            <a:ext cx="5186363" cy="7478713"/>
          </a:xfrm>
          <a:prstGeom prst="rect">
            <a:avLst/>
          </a:prstGeom>
          <a:noFill/>
          <a:ln w="9525">
            <a:noFill/>
            <a:miter lim="800000"/>
            <a:headEnd/>
            <a:tailEnd/>
          </a:ln>
        </p:spPr>
        <p:txBody>
          <a:bodyPr>
            <a:spAutoFit/>
          </a:bodyPr>
          <a:lstStyle/>
          <a:p>
            <a:pPr marL="95250" indent="-95250" algn="just">
              <a:spcBef>
                <a:spcPts val="0"/>
              </a:spcBef>
              <a:buFontTx/>
              <a:buAutoNum type="romanUcPeriod"/>
              <a:defRPr/>
            </a:pPr>
            <a:r>
              <a:rPr lang="es-ES_tradnl" altLang="es-MX" sz="1200" b="1" i="1" dirty="0">
                <a:solidFill>
                  <a:srgbClr val="000000"/>
                </a:solidFill>
                <a:latin typeface="Arial" charset="0"/>
                <a:cs typeface="Arial" charset="0"/>
              </a:rPr>
              <a:t>Dedicación</a:t>
            </a:r>
          </a:p>
          <a:p>
            <a:pPr marL="285750" indent="-285750" algn="just">
              <a:spcBef>
                <a:spcPts val="0"/>
              </a:spcBef>
              <a:buFontTx/>
              <a:buAutoNum type="romanUcPeriod"/>
              <a:defRPr/>
            </a:pPr>
            <a:endParaRPr lang="es-ES_tradnl" altLang="es-MX" sz="1200" b="1" i="1" dirty="0">
              <a:solidFill>
                <a:srgbClr val="000000"/>
              </a:solidFill>
              <a:latin typeface="Arial" charset="0"/>
              <a:cs typeface="Arial" charset="0"/>
            </a:endParaRPr>
          </a:p>
          <a:p>
            <a:pPr algn="just">
              <a:spcBef>
                <a:spcPts val="0"/>
              </a:spcBef>
              <a:defRPr/>
            </a:pPr>
            <a:r>
              <a:rPr lang="es-ES_tradnl" altLang="es-MX" sz="1200" dirty="0">
                <a:solidFill>
                  <a:srgbClr val="000000"/>
                </a:solidFill>
                <a:latin typeface="Arial" charset="0"/>
                <a:cs typeface="Arial" charset="0"/>
              </a:rPr>
              <a:t>Procurar su mejor esfuerzo y perseverancia para alcanzar los objetivos institucionales en el desempeño de las actividades gubernamentales, imprimir pasión y demostrar aprecio por San Luis Potosí, sus instituciones y por su trabajo, así como demostrar un alto compromiso hacia la sociedad en la solución de sus demandas.</a:t>
            </a:r>
          </a:p>
          <a:p>
            <a:pPr algn="just">
              <a:spcBef>
                <a:spcPts val="0"/>
              </a:spcBef>
              <a:defRPr/>
            </a:pPr>
            <a:endParaRPr lang="es-ES_tradnl" altLang="es-MX" sz="1200" b="1" i="1" dirty="0">
              <a:solidFill>
                <a:srgbClr val="000000"/>
              </a:solidFill>
              <a:latin typeface="Arial" charset="0"/>
              <a:cs typeface="Arial" charset="0"/>
            </a:endParaRPr>
          </a:p>
          <a:p>
            <a:pPr algn="just">
              <a:spcBef>
                <a:spcPts val="0"/>
              </a:spcBef>
              <a:defRPr/>
            </a:pPr>
            <a:r>
              <a:rPr lang="es-ES_tradnl" altLang="es-MX" sz="1200" b="1" i="1" dirty="0">
                <a:solidFill>
                  <a:srgbClr val="000000"/>
                </a:solidFill>
                <a:latin typeface="Arial" charset="0"/>
                <a:cs typeface="Arial" charset="0"/>
              </a:rPr>
              <a:t>II. Transparencia</a:t>
            </a:r>
          </a:p>
          <a:p>
            <a:pPr algn="just">
              <a:spcBef>
                <a:spcPts val="0"/>
              </a:spcBef>
              <a:defRPr/>
            </a:pPr>
            <a:endParaRPr lang="es-ES_tradnl" altLang="es-MX" sz="1200" b="1" i="1" dirty="0">
              <a:solidFill>
                <a:srgbClr val="000000"/>
              </a:solidFill>
              <a:latin typeface="Arial" charset="0"/>
              <a:cs typeface="Arial" charset="0"/>
            </a:endParaRPr>
          </a:p>
          <a:p>
            <a:pPr algn="just">
              <a:spcBef>
                <a:spcPts val="0"/>
              </a:spcBef>
              <a:defRPr/>
            </a:pPr>
            <a:r>
              <a:rPr lang="es-ES_tradnl" altLang="es-MX" sz="1200" dirty="0">
                <a:solidFill>
                  <a:srgbClr val="000000"/>
                </a:solidFill>
                <a:latin typeface="Arial" charset="0"/>
                <a:cs typeface="Arial" charset="0"/>
              </a:rPr>
              <a:t>Ser abiertos al derecho ciudadano respecto a la información, de acuerdo a su legalidad y oportunidad, ofreciendo al ciudadano la posibilidad de ser un usuario en la administración y entendida la transparencia como un verdadero servicio público.</a:t>
            </a:r>
          </a:p>
          <a:p>
            <a:pPr algn="just">
              <a:spcBef>
                <a:spcPts val="0"/>
              </a:spcBef>
              <a:defRPr/>
            </a:pPr>
            <a:endParaRPr lang="es-ES_tradnl" altLang="es-MX" sz="1200" b="1" dirty="0">
              <a:solidFill>
                <a:srgbClr val="000000"/>
              </a:solidFill>
              <a:latin typeface="Arial" charset="0"/>
              <a:cs typeface="Arial" charset="0"/>
            </a:endParaRPr>
          </a:p>
          <a:p>
            <a:pPr algn="just">
              <a:spcBef>
                <a:spcPts val="0"/>
              </a:spcBef>
              <a:defRPr/>
            </a:pPr>
            <a:r>
              <a:rPr lang="es-ES_tradnl" altLang="es-MX" sz="1200" b="1" i="1" dirty="0">
                <a:solidFill>
                  <a:srgbClr val="000000"/>
                </a:solidFill>
                <a:latin typeface="Arial" charset="0"/>
                <a:cs typeface="Arial" charset="0"/>
              </a:rPr>
              <a:t>III. Rendición de Cuentas</a:t>
            </a:r>
          </a:p>
          <a:p>
            <a:pPr algn="just">
              <a:spcBef>
                <a:spcPts val="0"/>
              </a:spcBef>
              <a:defRPr/>
            </a:pPr>
            <a:endParaRPr lang="es-ES_tradnl" altLang="es-MX" sz="1200" i="1" dirty="0">
              <a:solidFill>
                <a:srgbClr val="000000"/>
              </a:solidFill>
              <a:latin typeface="Arial" charset="0"/>
              <a:cs typeface="Arial" charset="0"/>
            </a:endParaRPr>
          </a:p>
          <a:p>
            <a:pPr algn="just">
              <a:spcBef>
                <a:spcPts val="0"/>
              </a:spcBef>
              <a:defRPr/>
            </a:pPr>
            <a:r>
              <a:rPr lang="es-ES_tradnl" altLang="es-MX" sz="1200" dirty="0">
                <a:solidFill>
                  <a:srgbClr val="000000"/>
                </a:solidFill>
                <a:latin typeface="Arial" charset="0"/>
                <a:cs typeface="Arial" charset="0"/>
              </a:rPr>
              <a:t>Cumplir con la responsabilidad del adecuado cumplimiento de sus funciones, objetivos y metas, fomentando la participación  ciudadana en el diseño, implementación , seguimiento  y evaluación  de políticas públicas, respondiendo de la aplicación   del recurso puesto a disposición.</a:t>
            </a:r>
          </a:p>
          <a:p>
            <a:pPr algn="just">
              <a:spcBef>
                <a:spcPts val="0"/>
              </a:spcBef>
              <a:defRPr/>
            </a:pPr>
            <a:endParaRPr lang="es-ES_tradnl" altLang="es-MX" sz="1200" b="1" i="1" dirty="0">
              <a:solidFill>
                <a:srgbClr val="000000"/>
              </a:solidFill>
              <a:latin typeface="Arial" charset="0"/>
              <a:cs typeface="Arial" charset="0"/>
            </a:endParaRPr>
          </a:p>
          <a:p>
            <a:pPr algn="just">
              <a:spcBef>
                <a:spcPts val="0"/>
              </a:spcBef>
              <a:defRPr/>
            </a:pPr>
            <a:r>
              <a:rPr lang="es-ES_tradnl" altLang="es-MX" sz="1200" b="1" i="1" dirty="0">
                <a:solidFill>
                  <a:srgbClr val="000000"/>
                </a:solidFill>
                <a:latin typeface="Arial" charset="0"/>
                <a:cs typeface="Arial" charset="0"/>
              </a:rPr>
              <a:t>IV. Diálogo</a:t>
            </a:r>
          </a:p>
          <a:p>
            <a:pPr algn="just">
              <a:spcBef>
                <a:spcPts val="0"/>
              </a:spcBef>
              <a:defRPr/>
            </a:pPr>
            <a:endParaRPr lang="es-ES_tradnl" altLang="es-MX" sz="1200" b="1" i="1" dirty="0">
              <a:solidFill>
                <a:srgbClr val="000000"/>
              </a:solidFill>
              <a:latin typeface="Arial" charset="0"/>
              <a:cs typeface="Arial" charset="0"/>
            </a:endParaRPr>
          </a:p>
          <a:p>
            <a:pPr algn="just">
              <a:spcBef>
                <a:spcPts val="0"/>
              </a:spcBef>
              <a:defRPr/>
            </a:pPr>
            <a:r>
              <a:rPr lang="es-ES_tradnl" altLang="es-MX" sz="1200" dirty="0">
                <a:solidFill>
                  <a:srgbClr val="000000"/>
                </a:solidFill>
                <a:latin typeface="Arial" charset="0"/>
                <a:cs typeface="Arial" charset="0"/>
              </a:rPr>
              <a:t>Ser abiertos, flexibles, de trato amable, humilde y respetuoso para comunicarse y construir ideas, tomando las mejores decisiones  con otras instituciones gubernamentales y organizaciones de la sociedad civil.</a:t>
            </a:r>
          </a:p>
          <a:p>
            <a:pPr algn="just">
              <a:spcBef>
                <a:spcPts val="0"/>
              </a:spcBef>
              <a:defRPr/>
            </a:pPr>
            <a:endParaRPr lang="es-ES_tradnl" altLang="es-MX" sz="1200" b="1" dirty="0">
              <a:solidFill>
                <a:srgbClr val="000000"/>
              </a:solidFill>
              <a:latin typeface="Arial" charset="0"/>
              <a:cs typeface="Arial" charset="0"/>
            </a:endParaRPr>
          </a:p>
          <a:p>
            <a:pPr algn="just">
              <a:spcBef>
                <a:spcPts val="0"/>
              </a:spcBef>
              <a:defRPr/>
            </a:pPr>
            <a:r>
              <a:rPr lang="es-ES_tradnl" altLang="es-MX" sz="1200" b="1" i="1" dirty="0">
                <a:solidFill>
                  <a:srgbClr val="000000"/>
                </a:solidFill>
                <a:latin typeface="Arial" charset="0"/>
                <a:cs typeface="Arial" charset="0"/>
              </a:rPr>
              <a:t>V. Respeto</a:t>
            </a:r>
          </a:p>
          <a:p>
            <a:pPr algn="just">
              <a:spcBef>
                <a:spcPts val="0"/>
              </a:spcBef>
              <a:defRPr/>
            </a:pPr>
            <a:endParaRPr lang="es-ES_tradnl" altLang="es-MX" sz="1200" b="1" i="1" dirty="0">
              <a:solidFill>
                <a:srgbClr val="000000"/>
              </a:solidFill>
              <a:latin typeface="Arial" charset="0"/>
              <a:cs typeface="Arial" charset="0"/>
            </a:endParaRPr>
          </a:p>
          <a:p>
            <a:pPr algn="just">
              <a:spcBef>
                <a:spcPts val="0"/>
              </a:spcBef>
              <a:defRPr/>
            </a:pPr>
            <a:r>
              <a:rPr lang="es-ES_tradnl" altLang="es-MX" sz="1200" dirty="0">
                <a:solidFill>
                  <a:srgbClr val="000000"/>
                </a:solidFill>
                <a:latin typeface="Arial" charset="0"/>
                <a:cs typeface="Arial" charset="0"/>
              </a:rPr>
              <a:t>Contar con sensibilidad para reconocer  y considerar en todo momento los derechos y libertades inherentes a la condición humana de otros servidores públicos y de la ciudadanía.</a:t>
            </a:r>
          </a:p>
          <a:p>
            <a:pPr algn="just">
              <a:spcBef>
                <a:spcPts val="0"/>
              </a:spcBef>
              <a:defRPr/>
            </a:pPr>
            <a:endParaRPr lang="es-ES_tradnl" altLang="es-MX" sz="1200" b="1" dirty="0">
              <a:solidFill>
                <a:srgbClr val="000000"/>
              </a:solidFill>
              <a:latin typeface="Arial" charset="0"/>
              <a:cs typeface="Arial" charset="0"/>
            </a:endParaRPr>
          </a:p>
          <a:p>
            <a:pPr algn="just">
              <a:spcBef>
                <a:spcPts val="0"/>
              </a:spcBef>
              <a:defRPr/>
            </a:pPr>
            <a:r>
              <a:rPr lang="es-ES_tradnl" altLang="es-MX" sz="1200" b="1" i="1" dirty="0">
                <a:solidFill>
                  <a:srgbClr val="000000"/>
                </a:solidFill>
                <a:latin typeface="Arial" charset="0"/>
                <a:cs typeface="Arial" charset="0"/>
              </a:rPr>
              <a:t>VI. Legalidad</a:t>
            </a:r>
          </a:p>
          <a:p>
            <a:pPr algn="just">
              <a:spcBef>
                <a:spcPts val="0"/>
              </a:spcBef>
              <a:defRPr/>
            </a:pPr>
            <a:endParaRPr lang="es-ES_tradnl" altLang="es-MX" sz="1200" b="1" i="1" dirty="0">
              <a:solidFill>
                <a:srgbClr val="000000"/>
              </a:solidFill>
              <a:latin typeface="Arial" charset="0"/>
              <a:cs typeface="Arial" charset="0"/>
            </a:endParaRPr>
          </a:p>
          <a:p>
            <a:pPr algn="just">
              <a:spcBef>
                <a:spcPts val="0"/>
              </a:spcBef>
              <a:defRPr/>
            </a:pPr>
            <a:r>
              <a:rPr lang="es-ES_tradnl" altLang="es-MX" sz="1200" dirty="0">
                <a:solidFill>
                  <a:srgbClr val="000000"/>
                </a:solidFill>
                <a:latin typeface="Arial" charset="0"/>
                <a:cs typeface="Arial" charset="0"/>
              </a:rPr>
              <a:t>Hacer solo aquello que las normas expresamente les confiere, y en todo momento someter su actuación a las facultades que las leyes, reglamentos y demás disposiciones jurídicas y administrativas atribuyen a su empleo, cargo o comisión.</a:t>
            </a:r>
            <a:endParaRPr lang="es-ES_tradnl" altLang="es-MX" sz="1200" dirty="0">
              <a:solidFill>
                <a:srgbClr val="00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8618" y="0"/>
            <a:ext cx="1453243" cy="9144000"/>
          </a:xfrm>
          <a:prstGeom prst="rect">
            <a:avLst/>
          </a:prstGeom>
        </p:spPr>
      </p:pic>
      <p:sp>
        <p:nvSpPr>
          <p:cNvPr id="30723"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0724" name="Text Box 3"/>
          <p:cNvSpPr txBox="1">
            <a:spLocks noChangeArrowheads="1"/>
          </p:cNvSpPr>
          <p:nvPr/>
        </p:nvSpPr>
        <p:spPr bwMode="auto">
          <a:xfrm>
            <a:off x="71438" y="50800"/>
            <a:ext cx="4216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solidFill>
                  <a:srgbClr val="000000"/>
                </a:solidFill>
                <a:latin typeface="Arial" panose="020B0604020202020204" pitchFamily="34" charset="0"/>
                <a:cs typeface="Arial" panose="020B0604020202020204" pitchFamily="34" charset="0"/>
              </a:rPr>
              <a:t>CÓDIGO DE CONDUCTA</a:t>
            </a:r>
          </a:p>
        </p:txBody>
      </p:sp>
      <p:sp>
        <p:nvSpPr>
          <p:cNvPr id="30725" name="Text Box 3"/>
          <p:cNvSpPr txBox="1">
            <a:spLocks noChangeArrowheads="1"/>
          </p:cNvSpPr>
          <p:nvPr/>
        </p:nvSpPr>
        <p:spPr bwMode="auto">
          <a:xfrm>
            <a:off x="1530350" y="1314450"/>
            <a:ext cx="5186363" cy="637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0"/>
              </a:spcBef>
              <a:buFontTx/>
              <a:buNone/>
            </a:pPr>
            <a:r>
              <a:rPr lang="es-ES_tradnl" altLang="es-MX" sz="1200" b="1" i="1">
                <a:solidFill>
                  <a:srgbClr val="000000"/>
                </a:solidFill>
                <a:latin typeface="Arial" panose="020B0604020202020204" pitchFamily="34" charset="0"/>
                <a:cs typeface="Arial" panose="020B0604020202020204" pitchFamily="34" charset="0"/>
              </a:rPr>
              <a:t>VII. Honradez </a:t>
            </a:r>
          </a:p>
          <a:p>
            <a:pPr algn="just">
              <a:spcBef>
                <a:spcPct val="0"/>
              </a:spcBef>
              <a:buFontTx/>
              <a:buNone/>
            </a:pPr>
            <a:endParaRPr lang="es-ES_tradnl" altLang="es-MX" sz="1200" b="1" i="1">
              <a:solidFill>
                <a:srgbClr val="000000"/>
              </a:solidFill>
              <a:latin typeface="Arial" panose="020B0604020202020204" pitchFamily="34" charset="0"/>
              <a:cs typeface="Arial" panose="020B0604020202020204" pitchFamily="34" charset="0"/>
            </a:endParaRPr>
          </a:p>
          <a:p>
            <a:pPr algn="just">
              <a:spcBef>
                <a:spcPct val="0"/>
              </a:spcBef>
              <a:buFontTx/>
              <a:buNone/>
            </a:pPr>
            <a:r>
              <a:rPr lang="es-ES_tradnl" altLang="es-MX" sz="1200">
                <a:solidFill>
                  <a:srgbClr val="000000"/>
                </a:solidFill>
                <a:latin typeface="Arial" panose="020B0604020202020204" pitchFamily="34" charset="0"/>
                <a:cs typeface="Arial" panose="020B0604020202020204" pitchFamily="34" charset="0"/>
              </a:rPr>
              <a:t>Conducirse con rectitud sin utilizar su empleo, cargo o comisión para obtener o pretender obtener algún beneficio, provecho o ventaja personal o a favor de terceros; no buscan o aceptan presentes de cualquier persona u organización, debido a que están conscientes que ello compromete sus funciones y que el ejercicio de cualquier cargo público implica un alto sentido de austeridad y vocación de servicio.</a:t>
            </a:r>
          </a:p>
          <a:p>
            <a:pPr algn="just">
              <a:spcBef>
                <a:spcPct val="0"/>
              </a:spcBef>
              <a:buFontTx/>
              <a:buNone/>
            </a:pPr>
            <a:endParaRPr lang="es-ES_tradnl" altLang="es-MX" sz="1200" b="1">
              <a:solidFill>
                <a:srgbClr val="000000"/>
              </a:solidFill>
              <a:latin typeface="Arial" panose="020B0604020202020204" pitchFamily="34" charset="0"/>
              <a:cs typeface="Arial" panose="020B0604020202020204" pitchFamily="34" charset="0"/>
            </a:endParaRPr>
          </a:p>
          <a:p>
            <a:pPr algn="just">
              <a:spcBef>
                <a:spcPct val="0"/>
              </a:spcBef>
              <a:buFontTx/>
              <a:buNone/>
            </a:pPr>
            <a:r>
              <a:rPr lang="es-ES_tradnl" altLang="es-MX" sz="1200" b="1" i="1">
                <a:solidFill>
                  <a:srgbClr val="000000"/>
                </a:solidFill>
                <a:latin typeface="Arial" panose="020B0604020202020204" pitchFamily="34" charset="0"/>
                <a:cs typeface="Arial" panose="020B0604020202020204" pitchFamily="34" charset="0"/>
              </a:rPr>
              <a:t>VIII. Lealtad</a:t>
            </a:r>
          </a:p>
          <a:p>
            <a:pPr algn="just">
              <a:spcBef>
                <a:spcPct val="0"/>
              </a:spcBef>
              <a:buFontTx/>
              <a:buNone/>
            </a:pPr>
            <a:endParaRPr lang="es-ES_tradnl" altLang="es-MX" sz="1200" b="1" i="1">
              <a:solidFill>
                <a:srgbClr val="000000"/>
              </a:solidFill>
              <a:latin typeface="Arial" panose="020B0604020202020204" pitchFamily="34" charset="0"/>
              <a:cs typeface="Arial" panose="020B0604020202020204" pitchFamily="34" charset="0"/>
            </a:endParaRPr>
          </a:p>
          <a:p>
            <a:pPr algn="just">
              <a:spcBef>
                <a:spcPct val="0"/>
              </a:spcBef>
              <a:buFontTx/>
              <a:buNone/>
            </a:pPr>
            <a:r>
              <a:rPr lang="es-ES_tradnl" altLang="es-MX" sz="1200">
                <a:solidFill>
                  <a:srgbClr val="000000"/>
                </a:solidFill>
                <a:latin typeface="Arial" panose="020B0604020202020204" pitchFamily="34" charset="0"/>
                <a:cs typeface="Arial" panose="020B0604020202020204" pitchFamily="34" charset="0"/>
              </a:rPr>
              <a:t>Ser fieles en todo momento y comprometerse con los principios, valores, criterios,  y objetivos institucionales, adaptándolos  como propios en el desempeño de sus funciones y atribuciones.</a:t>
            </a:r>
          </a:p>
          <a:p>
            <a:pPr algn="just">
              <a:spcBef>
                <a:spcPct val="0"/>
              </a:spcBef>
              <a:buFontTx/>
              <a:buNone/>
            </a:pPr>
            <a:endParaRPr lang="es-ES_tradnl" altLang="es-MX" sz="1200" b="1">
              <a:solidFill>
                <a:srgbClr val="000000"/>
              </a:solidFill>
              <a:latin typeface="Arial" panose="020B0604020202020204" pitchFamily="34" charset="0"/>
              <a:cs typeface="Arial" panose="020B0604020202020204" pitchFamily="34" charset="0"/>
            </a:endParaRPr>
          </a:p>
          <a:p>
            <a:pPr algn="just">
              <a:spcBef>
                <a:spcPct val="0"/>
              </a:spcBef>
              <a:buFontTx/>
              <a:buNone/>
            </a:pPr>
            <a:r>
              <a:rPr lang="es-ES_tradnl" altLang="es-MX" sz="1200" b="1" i="1">
                <a:solidFill>
                  <a:srgbClr val="000000"/>
                </a:solidFill>
                <a:latin typeface="Arial" panose="020B0604020202020204" pitchFamily="34" charset="0"/>
                <a:cs typeface="Arial" panose="020B0604020202020204" pitchFamily="34" charset="0"/>
              </a:rPr>
              <a:t>IX. Integridad</a:t>
            </a:r>
          </a:p>
          <a:p>
            <a:pPr algn="just">
              <a:spcBef>
                <a:spcPct val="0"/>
              </a:spcBef>
              <a:buFontTx/>
              <a:buNone/>
            </a:pPr>
            <a:endParaRPr lang="es-ES_tradnl" altLang="es-MX" sz="1200" b="1" i="1">
              <a:solidFill>
                <a:srgbClr val="000000"/>
              </a:solidFill>
              <a:latin typeface="Arial" panose="020B0604020202020204" pitchFamily="34" charset="0"/>
              <a:cs typeface="Arial" panose="020B0604020202020204" pitchFamily="34" charset="0"/>
            </a:endParaRPr>
          </a:p>
          <a:p>
            <a:pPr algn="just">
              <a:spcBef>
                <a:spcPct val="0"/>
              </a:spcBef>
              <a:buFontTx/>
              <a:buNone/>
            </a:pPr>
            <a:r>
              <a:rPr lang="es-ES_tradnl" altLang="es-MX" sz="1200">
                <a:solidFill>
                  <a:srgbClr val="000000"/>
                </a:solidFill>
                <a:latin typeface="Arial" panose="020B0604020202020204" pitchFamily="34" charset="0"/>
                <a:cs typeface="Arial" panose="020B0604020202020204" pitchFamily="34" charset="0"/>
              </a:rPr>
              <a:t>Desempeñar su empleo, cargo, comisión o funciones de manera imparcial y proba, no en beneficio de si mismo, de su familia o de cualquier otra persona y abstenerse de participar en situaciones que causen posible conflicto de interés.  Además de utilizar el mobiliario, equipo y vehículo asignados  en el desempeño de sus actividades de forma responsable y apegada a la legalidad.</a:t>
            </a:r>
          </a:p>
          <a:p>
            <a:pPr algn="just">
              <a:spcBef>
                <a:spcPct val="0"/>
              </a:spcBef>
              <a:buFontTx/>
              <a:buNone/>
            </a:pPr>
            <a:endParaRPr lang="es-ES_tradnl" altLang="es-MX" sz="1200" b="1">
              <a:solidFill>
                <a:srgbClr val="000000"/>
              </a:solidFill>
              <a:latin typeface="Arial" panose="020B0604020202020204" pitchFamily="34" charset="0"/>
              <a:cs typeface="Arial" panose="020B0604020202020204" pitchFamily="34" charset="0"/>
            </a:endParaRPr>
          </a:p>
          <a:p>
            <a:pPr algn="just">
              <a:spcBef>
                <a:spcPct val="0"/>
              </a:spcBef>
              <a:buFontTx/>
              <a:buNone/>
            </a:pPr>
            <a:r>
              <a:rPr lang="es-ES_tradnl" altLang="es-MX" sz="1200" b="1" i="1">
                <a:solidFill>
                  <a:srgbClr val="000000"/>
                </a:solidFill>
                <a:latin typeface="Arial" panose="020B0604020202020204" pitchFamily="34" charset="0"/>
                <a:cs typeface="Arial" panose="020B0604020202020204" pitchFamily="34" charset="0"/>
              </a:rPr>
              <a:t>X. Eficiencia</a:t>
            </a:r>
          </a:p>
          <a:p>
            <a:pPr algn="just">
              <a:spcBef>
                <a:spcPct val="0"/>
              </a:spcBef>
              <a:buFontTx/>
              <a:buNone/>
            </a:pPr>
            <a:endParaRPr lang="es-ES_tradnl" altLang="es-MX" sz="1200" b="1" i="1">
              <a:solidFill>
                <a:srgbClr val="000000"/>
              </a:solidFill>
              <a:latin typeface="Arial" panose="020B0604020202020204" pitchFamily="34" charset="0"/>
              <a:cs typeface="Arial" panose="020B0604020202020204" pitchFamily="34" charset="0"/>
            </a:endParaRPr>
          </a:p>
          <a:p>
            <a:pPr algn="just">
              <a:spcBef>
                <a:spcPct val="0"/>
              </a:spcBef>
              <a:buFontTx/>
              <a:buNone/>
            </a:pPr>
            <a:r>
              <a:rPr lang="es-ES_tradnl" altLang="es-MX" sz="1200">
                <a:solidFill>
                  <a:srgbClr val="000000"/>
                </a:solidFill>
                <a:latin typeface="Arial" panose="020B0604020202020204" pitchFamily="34" charset="0"/>
                <a:cs typeface="Arial" panose="020B0604020202020204" pitchFamily="34" charset="0"/>
              </a:rPr>
              <a:t>Actuar conforme a una cultura de servicio orientada al logro de resultados y rendición de cuentas, procurando en todo momento un mejor desempeño de sus funciones a fin de alcanzar las metas institucionales  según sus responsabilidades y mediante el uso óptimo, responsable y transparente de los recursos públicos, eliminando cualquier ostentanción y discrecionalidad indebida en su aplicación.</a:t>
            </a:r>
          </a:p>
          <a:p>
            <a:pPr algn="just">
              <a:spcBef>
                <a:spcPct val="0"/>
              </a:spcBef>
              <a:buFontTx/>
              <a:buNone/>
            </a:pPr>
            <a:endParaRPr lang="es-ES_tradnl" altLang="es-MX" sz="1200" b="1" i="1">
              <a:solidFill>
                <a:srgbClr val="0000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8618" y="0"/>
            <a:ext cx="1453243" cy="9144000"/>
          </a:xfrm>
          <a:prstGeom prst="rect">
            <a:avLst/>
          </a:prstGeom>
        </p:spPr>
      </p:pic>
      <p:sp>
        <p:nvSpPr>
          <p:cNvPr id="10244" name="Text Box 115"/>
          <p:cNvSpPr txBox="1">
            <a:spLocks noChangeArrowheads="1"/>
          </p:cNvSpPr>
          <p:nvPr/>
        </p:nvSpPr>
        <p:spPr bwMode="auto">
          <a:xfrm>
            <a:off x="1481138" y="827088"/>
            <a:ext cx="5122862" cy="7662862"/>
          </a:xfrm>
          <a:prstGeom prst="rect">
            <a:avLst/>
          </a:prstGeom>
          <a:noFill/>
          <a:ln w="9525">
            <a:noFill/>
            <a:miter lim="800000"/>
            <a:headEnd/>
            <a:tailEnd/>
          </a:ln>
        </p:spPr>
        <p:txBody>
          <a:bodyPr>
            <a:spAutoFit/>
          </a:bodyPr>
          <a:lstStyle/>
          <a:p>
            <a:pPr marL="457200" indent="-457200">
              <a:defRPr/>
            </a:pPr>
            <a:r>
              <a:rPr lang="es-MX" sz="1200" dirty="0">
                <a:latin typeface="Arial" charset="0"/>
              </a:rPr>
              <a:t>1.0  Dirección General de los Servicios de Salud en el Estado</a:t>
            </a:r>
          </a:p>
          <a:p>
            <a:pPr marL="457200" indent="-457200">
              <a:defRPr/>
            </a:pPr>
            <a:r>
              <a:rPr lang="es-MX" sz="1200" dirty="0">
                <a:latin typeface="Arial" charset="0"/>
              </a:rPr>
              <a:t>       </a:t>
            </a:r>
          </a:p>
          <a:p>
            <a:pPr marL="457200" indent="-457200">
              <a:defRPr/>
            </a:pPr>
            <a:r>
              <a:rPr lang="es-MX" sz="1200" dirty="0">
                <a:latin typeface="Arial" charset="0"/>
              </a:rPr>
              <a:t>       </a:t>
            </a:r>
          </a:p>
          <a:p>
            <a:pPr marL="457200" indent="-457200">
              <a:defRPr/>
            </a:pPr>
            <a:r>
              <a:rPr lang="es-MX" sz="1200" dirty="0">
                <a:latin typeface="Arial" charset="0"/>
              </a:rPr>
              <a:t>       1.1  Dirección General</a:t>
            </a:r>
          </a:p>
          <a:p>
            <a:pPr marL="457200" indent="-457200">
              <a:defRPr/>
            </a:pPr>
            <a:r>
              <a:rPr lang="es-MX" sz="1200" dirty="0">
                <a:latin typeface="Arial" charset="0"/>
              </a:rPr>
              <a:t>	   </a:t>
            </a:r>
          </a:p>
          <a:p>
            <a:pPr marL="457200" indent="-457200">
              <a:defRPr/>
            </a:pPr>
            <a:r>
              <a:rPr lang="es-MX" sz="1200" dirty="0">
                <a:latin typeface="Arial" charset="0"/>
              </a:rPr>
              <a:t>	   </a:t>
            </a:r>
          </a:p>
          <a:p>
            <a:pPr lvl="1" indent="-457200">
              <a:defRPr/>
            </a:pPr>
            <a:r>
              <a:rPr lang="es-MX" sz="1200" dirty="0">
                <a:latin typeface="Arial" charset="0"/>
              </a:rPr>
              <a:t> 	   1.1.3  Dirección Administrativa</a:t>
            </a:r>
          </a:p>
          <a:p>
            <a:pPr lvl="1" indent="-457200">
              <a:defRPr/>
            </a:pPr>
            <a:r>
              <a:rPr lang="es-MX" sz="1200" dirty="0">
                <a:latin typeface="Arial" charset="0"/>
              </a:rPr>
              <a:t>		  </a:t>
            </a:r>
          </a:p>
          <a:p>
            <a:pPr lvl="1" indent="-457200">
              <a:defRPr/>
            </a:pPr>
            <a:r>
              <a:rPr lang="es-MX" sz="1200" dirty="0">
                <a:latin typeface="Arial" charset="0"/>
              </a:rPr>
              <a:t>		  </a:t>
            </a:r>
          </a:p>
          <a:p>
            <a:pPr lvl="1" indent="-457200">
              <a:defRPr/>
            </a:pPr>
            <a:r>
              <a:rPr lang="es-MX" sz="1200" dirty="0">
                <a:latin typeface="Arial" charset="0"/>
              </a:rPr>
              <a:t>		  1.1.3.1  Subdirección Administrativa</a:t>
            </a:r>
          </a:p>
          <a:p>
            <a:pPr lvl="1" indent="-457200">
              <a:defRPr/>
            </a:pPr>
            <a:r>
              <a:rPr lang="es-MX" sz="1200" dirty="0">
                <a:latin typeface="Arial" charset="0"/>
              </a:rPr>
              <a:t>		  </a:t>
            </a:r>
          </a:p>
          <a:p>
            <a:pPr lvl="1" indent="-457200">
              <a:defRPr/>
            </a:pPr>
            <a:r>
              <a:rPr lang="es-MX" sz="1200" dirty="0">
                <a:latin typeface="Arial" charset="0"/>
              </a:rPr>
              <a:t>		  </a:t>
            </a:r>
          </a:p>
          <a:p>
            <a:pPr lvl="1" indent="-457200">
              <a:defRPr/>
            </a:pPr>
            <a:r>
              <a:rPr lang="es-MX" sz="1200" dirty="0">
                <a:latin typeface="Arial" charset="0"/>
              </a:rPr>
              <a:t>		  1.1.3.2  Jefatura de División</a:t>
            </a:r>
          </a:p>
          <a:p>
            <a:pPr lvl="1" indent="-457200">
              <a:defRPr/>
            </a:pPr>
            <a:r>
              <a:rPr lang="es-MX" sz="1200" dirty="0">
                <a:latin typeface="Arial" charset="0"/>
              </a:rPr>
              <a:t>		               </a:t>
            </a:r>
          </a:p>
          <a:p>
            <a:pPr lvl="1" indent="-457200">
              <a:defRPr/>
            </a:pPr>
            <a:r>
              <a:rPr lang="es-MX" sz="1200" dirty="0">
                <a:latin typeface="Arial" charset="0"/>
              </a:rPr>
              <a:t>		               </a:t>
            </a:r>
          </a:p>
          <a:p>
            <a:pPr lvl="1" indent="-457200">
              <a:defRPr/>
            </a:pPr>
            <a:r>
              <a:rPr lang="es-MX" sz="1200" dirty="0">
                <a:latin typeface="Arial" charset="0"/>
              </a:rPr>
              <a:t>		               1.1.3.2.1  Recursos Financieros</a:t>
            </a:r>
          </a:p>
          <a:p>
            <a:pPr lvl="1" indent="-457200">
              <a:defRPr/>
            </a:pPr>
            <a:r>
              <a:rPr lang="es-MX" sz="1200" dirty="0">
                <a:latin typeface="Arial" charset="0"/>
              </a:rPr>
              <a:t>		               </a:t>
            </a:r>
          </a:p>
          <a:p>
            <a:pPr lvl="1" indent="-457200">
              <a:defRPr/>
            </a:pPr>
            <a:r>
              <a:rPr lang="es-MX" sz="1200" dirty="0">
                <a:latin typeface="Arial" charset="0"/>
              </a:rPr>
              <a:t>		               </a:t>
            </a:r>
          </a:p>
          <a:p>
            <a:pPr lvl="1" indent="-457200">
              <a:defRPr/>
            </a:pPr>
            <a:r>
              <a:rPr lang="es-MX" sz="1200" dirty="0">
                <a:latin typeface="Arial" charset="0"/>
              </a:rPr>
              <a:t>		               1.1.3.2.2  Recursos Humanos</a:t>
            </a:r>
          </a:p>
          <a:p>
            <a:pPr lvl="1" indent="-457200">
              <a:defRPr/>
            </a:pPr>
            <a:r>
              <a:rPr lang="es-MX" sz="1200" dirty="0">
                <a:latin typeface="Arial" charset="0"/>
              </a:rPr>
              <a:t>		               </a:t>
            </a:r>
          </a:p>
          <a:p>
            <a:pPr lvl="1" indent="-457200">
              <a:defRPr/>
            </a:pPr>
            <a:r>
              <a:rPr lang="es-MX" sz="1200" dirty="0">
                <a:latin typeface="Arial" charset="0"/>
              </a:rPr>
              <a:t>		               </a:t>
            </a:r>
          </a:p>
          <a:p>
            <a:pPr lvl="1" indent="-457200">
              <a:defRPr/>
            </a:pPr>
            <a:r>
              <a:rPr lang="es-MX" sz="1200" dirty="0">
                <a:latin typeface="Arial" charset="0"/>
              </a:rPr>
              <a:t>		               1.1.3.2.3  Recursos Materiales</a:t>
            </a:r>
          </a:p>
          <a:p>
            <a:pPr lvl="1" indent="-457200">
              <a:defRPr/>
            </a:pPr>
            <a:r>
              <a:rPr lang="es-MX" sz="1200" dirty="0">
                <a:latin typeface="Arial" charset="0"/>
              </a:rPr>
              <a:t>		               </a:t>
            </a:r>
          </a:p>
          <a:p>
            <a:pPr lvl="1" indent="-457200">
              <a:defRPr/>
            </a:pPr>
            <a:r>
              <a:rPr lang="es-MX" sz="1200" dirty="0">
                <a:latin typeface="Arial" charset="0"/>
              </a:rPr>
              <a:t>		               </a:t>
            </a:r>
          </a:p>
          <a:p>
            <a:pPr lvl="1" indent="-457200">
              <a:defRPr/>
            </a:pPr>
            <a:r>
              <a:rPr lang="es-MX" sz="1200" dirty="0">
                <a:latin typeface="Arial" charset="0"/>
              </a:rPr>
              <a:t>		               1.1.3.2.4  Servicios Generales</a:t>
            </a:r>
          </a:p>
          <a:p>
            <a:pPr lvl="3" indent="-457200">
              <a:defRPr/>
            </a:pPr>
            <a:endParaRPr lang="es-MX" sz="1200" dirty="0">
              <a:latin typeface="Arial" charset="0"/>
            </a:endParaRPr>
          </a:p>
          <a:p>
            <a:pPr lvl="3" indent="-457200">
              <a:defRPr/>
            </a:pPr>
            <a:endParaRPr lang="es-MX" sz="1200" dirty="0">
              <a:latin typeface="Arial" charset="0"/>
            </a:endParaRPr>
          </a:p>
          <a:p>
            <a:pPr lvl="3" indent="-457200">
              <a:defRPr/>
            </a:pPr>
            <a:r>
              <a:rPr lang="es-MX" sz="1200" dirty="0">
                <a:latin typeface="Arial" charset="0"/>
              </a:rPr>
              <a:t>  1.1.3.3  Jefatura de Departamento</a:t>
            </a:r>
          </a:p>
          <a:p>
            <a:pPr lvl="3" indent="-457200">
              <a:defRPr/>
            </a:pPr>
            <a:r>
              <a:rPr lang="es-MX" sz="1200" dirty="0">
                <a:latin typeface="Arial" charset="0"/>
              </a:rPr>
              <a:t>	  </a:t>
            </a:r>
          </a:p>
          <a:p>
            <a:pPr lvl="3" indent="-457200">
              <a:defRPr/>
            </a:pPr>
            <a:r>
              <a:rPr lang="es-MX" sz="1200" dirty="0">
                <a:latin typeface="Arial" charset="0"/>
              </a:rPr>
              <a:t>	  </a:t>
            </a:r>
          </a:p>
          <a:p>
            <a:pPr lvl="3" indent="-457200">
              <a:defRPr/>
            </a:pPr>
            <a:r>
              <a:rPr lang="es-MX" sz="1200" dirty="0">
                <a:latin typeface="Arial" charset="0"/>
              </a:rPr>
              <a:t>	    1.1.3.3.1  Informática</a:t>
            </a:r>
          </a:p>
          <a:p>
            <a:pPr lvl="3" indent="-457200">
              <a:defRPr/>
            </a:pPr>
            <a:r>
              <a:rPr lang="es-MX" sz="1200" dirty="0">
                <a:latin typeface="Arial" charset="0"/>
              </a:rPr>
              <a:t>	    </a:t>
            </a:r>
            <a:endParaRPr lang="es-MX" sz="1200" dirty="0" smtClean="0">
              <a:latin typeface="Arial" charset="0"/>
            </a:endParaRPr>
          </a:p>
          <a:p>
            <a:pPr lvl="3" indent="-457200">
              <a:defRPr/>
            </a:pPr>
            <a:r>
              <a:rPr lang="es-MX" sz="1200" dirty="0">
                <a:latin typeface="Arial" charset="0"/>
              </a:rPr>
              <a:t>	</a:t>
            </a:r>
            <a:r>
              <a:rPr lang="es-MX" sz="1200" dirty="0" smtClean="0">
                <a:latin typeface="Arial" charset="0"/>
              </a:rPr>
              <a:t>    1.1.3.3.2  Enlace Financiero		</a:t>
            </a:r>
            <a:endParaRPr lang="es-MX" sz="1200" dirty="0">
              <a:latin typeface="Arial" charset="0"/>
            </a:endParaRPr>
          </a:p>
          <a:p>
            <a:pPr lvl="3" indent="-457200">
              <a:defRPr/>
            </a:pPr>
            <a:r>
              <a:rPr lang="es-MX" sz="1200" dirty="0">
                <a:latin typeface="Arial" charset="0"/>
              </a:rPr>
              <a:t>	    </a:t>
            </a:r>
          </a:p>
          <a:p>
            <a:pPr lvl="3" indent="-457200">
              <a:defRPr/>
            </a:pPr>
            <a:r>
              <a:rPr lang="es-MX" sz="1200" dirty="0">
                <a:latin typeface="Arial" charset="0"/>
              </a:rPr>
              <a:t>	    </a:t>
            </a:r>
            <a:r>
              <a:rPr lang="es-MX" sz="1200" dirty="0" smtClean="0">
                <a:latin typeface="Arial" charset="0"/>
              </a:rPr>
              <a:t>1.1.3.3.3  Proyectos</a:t>
            </a:r>
          </a:p>
          <a:p>
            <a:pPr lvl="3" indent="-457200">
              <a:defRPr/>
            </a:pPr>
            <a:endParaRPr lang="es-MX" sz="1200" dirty="0" smtClean="0">
              <a:latin typeface="Arial" charset="0"/>
            </a:endParaRPr>
          </a:p>
          <a:p>
            <a:pPr lvl="3" indent="-457200">
              <a:defRPr/>
            </a:pPr>
            <a:r>
              <a:rPr lang="es-MX" sz="1200" dirty="0" smtClean="0">
                <a:latin typeface="Arial" charset="0"/>
              </a:rPr>
              <a:t>	  </a:t>
            </a:r>
          </a:p>
          <a:p>
            <a:pPr lvl="3" indent="-457200">
              <a:defRPr/>
            </a:pPr>
            <a:r>
              <a:rPr lang="es-MX" sz="1200" dirty="0">
                <a:latin typeface="Arial" charset="0"/>
              </a:rPr>
              <a:t>	</a:t>
            </a:r>
          </a:p>
          <a:p>
            <a:pPr lvl="3" indent="-457200">
              <a:defRPr/>
            </a:pPr>
            <a:endParaRPr lang="es-MX" sz="1200" dirty="0">
              <a:latin typeface="Arial" charset="0"/>
            </a:endParaRPr>
          </a:p>
          <a:p>
            <a:pPr lvl="3" indent="-457200">
              <a:defRPr/>
            </a:pPr>
            <a:endParaRPr lang="es-MX" sz="1200" dirty="0">
              <a:latin typeface="Arial" charset="0"/>
            </a:endParaRPr>
          </a:p>
          <a:p>
            <a:pPr marL="914400" lvl="1" indent="-457200">
              <a:defRPr/>
            </a:pPr>
            <a:endParaRPr lang="es-MX" sz="1200" dirty="0">
              <a:latin typeface="Arial" charset="0"/>
            </a:endParaRPr>
          </a:p>
        </p:txBody>
      </p:sp>
      <p:sp>
        <p:nvSpPr>
          <p:cNvPr id="33796" name="Text Box 75"/>
          <p:cNvSpPr txBox="1">
            <a:spLocks noChangeArrowheads="1"/>
          </p:cNvSpPr>
          <p:nvPr/>
        </p:nvSpPr>
        <p:spPr bwMode="auto">
          <a:xfrm>
            <a:off x="1588" y="50800"/>
            <a:ext cx="39322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latin typeface="Arial" panose="020B0604020202020204" pitchFamily="34" charset="0"/>
              </a:rPr>
              <a:t>ESTRUCTURA ORGÁNICA</a:t>
            </a:r>
          </a:p>
        </p:txBody>
      </p:sp>
      <p:sp>
        <p:nvSpPr>
          <p:cNvPr id="33797" name="Line 111"/>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Imagen 67"/>
          <p:cNvPicPr>
            <a:picLocks noChangeAspect="1"/>
          </p:cNvPicPr>
          <p:nvPr/>
        </p:nvPicPr>
        <p:blipFill>
          <a:blip r:embed="rId2"/>
          <a:stretch>
            <a:fillRect/>
          </a:stretch>
        </p:blipFill>
        <p:spPr>
          <a:xfrm>
            <a:off x="-8618" y="0"/>
            <a:ext cx="1453243" cy="9144000"/>
          </a:xfrm>
          <a:prstGeom prst="rect">
            <a:avLst/>
          </a:prstGeom>
        </p:spPr>
      </p:pic>
      <p:sp>
        <p:nvSpPr>
          <p:cNvPr id="90" name="Rectangle 15"/>
          <p:cNvSpPr>
            <a:spLocks noChangeArrowheads="1"/>
          </p:cNvSpPr>
          <p:nvPr/>
        </p:nvSpPr>
        <p:spPr bwMode="auto">
          <a:xfrm>
            <a:off x="1463052" y="3159847"/>
            <a:ext cx="1545263" cy="588963"/>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itchFamily="34" charset="0"/>
              <a:cs typeface="Arial" pitchFamily="34" charset="0"/>
            </a:endParaRPr>
          </a:p>
        </p:txBody>
      </p:sp>
      <p:cxnSp>
        <p:nvCxnSpPr>
          <p:cNvPr id="31" name="Conector recto 30"/>
          <p:cNvCxnSpPr/>
          <p:nvPr/>
        </p:nvCxnSpPr>
        <p:spPr>
          <a:xfrm>
            <a:off x="3449638" y="1566863"/>
            <a:ext cx="0" cy="41211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Conector recto 93"/>
          <p:cNvCxnSpPr/>
          <p:nvPr/>
        </p:nvCxnSpPr>
        <p:spPr>
          <a:xfrm flipH="1">
            <a:off x="3009900" y="3382963"/>
            <a:ext cx="4508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7" name="Rectangle 15"/>
          <p:cNvSpPr>
            <a:spLocks noChangeArrowheads="1"/>
          </p:cNvSpPr>
          <p:nvPr/>
        </p:nvSpPr>
        <p:spPr bwMode="auto">
          <a:xfrm>
            <a:off x="2668588" y="2181225"/>
            <a:ext cx="1558925" cy="595313"/>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itchFamily="34" charset="0"/>
              <a:cs typeface="Arial" pitchFamily="34" charset="0"/>
            </a:endParaRPr>
          </a:p>
        </p:txBody>
      </p:sp>
      <p:cxnSp>
        <p:nvCxnSpPr>
          <p:cNvPr id="34821" name="93 Conector recto"/>
          <p:cNvCxnSpPr>
            <a:cxnSpLocks noChangeShapeType="1"/>
          </p:cNvCxnSpPr>
          <p:nvPr/>
        </p:nvCxnSpPr>
        <p:spPr bwMode="auto">
          <a:xfrm>
            <a:off x="5959475" y="5680075"/>
            <a:ext cx="0" cy="614363"/>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sp>
        <p:nvSpPr>
          <p:cNvPr id="59" name="Rectangle 15"/>
          <p:cNvSpPr>
            <a:spLocks noChangeArrowheads="1"/>
          </p:cNvSpPr>
          <p:nvPr/>
        </p:nvSpPr>
        <p:spPr bwMode="auto">
          <a:xfrm>
            <a:off x="5210175" y="6049963"/>
            <a:ext cx="1503363" cy="635000"/>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anose="020B0604020202020204" pitchFamily="34" charset="0"/>
              <a:cs typeface="Arial" pitchFamily="34" charset="0"/>
            </a:endParaRPr>
          </a:p>
        </p:txBody>
      </p:sp>
      <p:cxnSp>
        <p:nvCxnSpPr>
          <p:cNvPr id="34823" name="93 Conector recto"/>
          <p:cNvCxnSpPr>
            <a:cxnSpLocks noChangeShapeType="1"/>
          </p:cNvCxnSpPr>
          <p:nvPr/>
        </p:nvCxnSpPr>
        <p:spPr bwMode="auto">
          <a:xfrm flipH="1">
            <a:off x="2540000" y="5680075"/>
            <a:ext cx="1588" cy="622300"/>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sp>
        <p:nvSpPr>
          <p:cNvPr id="57" name="Rectangle 15"/>
          <p:cNvSpPr>
            <a:spLocks noChangeArrowheads="1"/>
          </p:cNvSpPr>
          <p:nvPr/>
        </p:nvSpPr>
        <p:spPr bwMode="auto">
          <a:xfrm>
            <a:off x="1793875" y="6057900"/>
            <a:ext cx="1503363" cy="638175"/>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anose="020B0604020202020204" pitchFamily="34" charset="0"/>
              <a:cs typeface="Arial" pitchFamily="34" charset="0"/>
            </a:endParaRPr>
          </a:p>
        </p:txBody>
      </p:sp>
      <p:sp>
        <p:nvSpPr>
          <p:cNvPr id="53" name="Rectangle 15"/>
          <p:cNvSpPr>
            <a:spLocks noChangeArrowheads="1"/>
          </p:cNvSpPr>
          <p:nvPr/>
        </p:nvSpPr>
        <p:spPr bwMode="auto">
          <a:xfrm>
            <a:off x="90488" y="6054725"/>
            <a:ext cx="1503362" cy="638175"/>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anose="020B0604020202020204" pitchFamily="34" charset="0"/>
              <a:cs typeface="Arial" pitchFamily="34" charset="0"/>
            </a:endParaRPr>
          </a:p>
        </p:txBody>
      </p:sp>
      <p:cxnSp>
        <p:nvCxnSpPr>
          <p:cNvPr id="34826" name="93 Conector recto"/>
          <p:cNvCxnSpPr>
            <a:cxnSpLocks noChangeShapeType="1"/>
          </p:cNvCxnSpPr>
          <p:nvPr/>
        </p:nvCxnSpPr>
        <p:spPr bwMode="auto">
          <a:xfrm flipH="1">
            <a:off x="4264025" y="5680075"/>
            <a:ext cx="3175" cy="620713"/>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sp>
        <p:nvSpPr>
          <p:cNvPr id="34828" name="Text Box 5"/>
          <p:cNvSpPr txBox="1">
            <a:spLocks noChangeArrowheads="1"/>
          </p:cNvSpPr>
          <p:nvPr/>
        </p:nvSpPr>
        <p:spPr bwMode="auto">
          <a:xfrm>
            <a:off x="1973263" y="811213"/>
            <a:ext cx="30702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ES_tradnl" altLang="es-MX" sz="1200" b="1" i="1" dirty="0">
                <a:latin typeface="Arial" panose="020B0604020202020204" pitchFamily="34" charset="0"/>
              </a:rPr>
              <a:t> Dirección Administrativa</a:t>
            </a:r>
            <a:endParaRPr lang="es-ES" altLang="es-MX" sz="1200" b="1" i="1" dirty="0">
              <a:latin typeface="Arial" panose="020B0604020202020204" pitchFamily="34" charset="0"/>
              <a:cs typeface="Arial" panose="020B0604020202020204" pitchFamily="34" charset="0"/>
            </a:endParaRPr>
          </a:p>
        </p:txBody>
      </p:sp>
      <p:sp>
        <p:nvSpPr>
          <p:cNvPr id="34829" name="Text Box 16"/>
          <p:cNvSpPr txBox="1">
            <a:spLocks noChangeArrowheads="1"/>
          </p:cNvSpPr>
          <p:nvPr/>
        </p:nvSpPr>
        <p:spPr bwMode="auto">
          <a:xfrm>
            <a:off x="2776538" y="2178050"/>
            <a:ext cx="1373187"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MX" altLang="es-MX" sz="700" b="1">
                <a:latin typeface="Arial" panose="020B0604020202020204" pitchFamily="34" charset="0"/>
                <a:cs typeface="Arial" panose="020B0604020202020204" pitchFamily="34" charset="0"/>
              </a:rPr>
              <a:t>Dirección Administrativa</a:t>
            </a:r>
            <a:endParaRPr lang="es-ES" altLang="es-MX" sz="700" b="1">
              <a:latin typeface="Arial" panose="020B0604020202020204" pitchFamily="34" charset="0"/>
              <a:cs typeface="Arial" panose="020B0604020202020204" pitchFamily="34" charset="0"/>
            </a:endParaRPr>
          </a:p>
        </p:txBody>
      </p:sp>
      <p:sp>
        <p:nvSpPr>
          <p:cNvPr id="34830" name="Text Box 19"/>
          <p:cNvSpPr txBox="1">
            <a:spLocks noChangeArrowheads="1"/>
          </p:cNvSpPr>
          <p:nvPr/>
        </p:nvSpPr>
        <p:spPr bwMode="auto">
          <a:xfrm>
            <a:off x="2740819" y="2430254"/>
            <a:ext cx="15065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700" dirty="0">
                <a:latin typeface="Arial" panose="020B0604020202020204" pitchFamily="34" charset="0"/>
              </a:rPr>
              <a:t>Rosa María Franco </a:t>
            </a:r>
            <a:r>
              <a:rPr lang="es-ES" altLang="es-MX" sz="700" dirty="0" smtClean="0">
                <a:latin typeface="Arial" panose="020B0604020202020204" pitchFamily="34" charset="0"/>
              </a:rPr>
              <a:t>Rodríguez</a:t>
            </a:r>
          </a:p>
          <a:p>
            <a:pPr algn="ctr">
              <a:spcBef>
                <a:spcPct val="0"/>
              </a:spcBef>
              <a:buNone/>
            </a:pPr>
            <a:r>
              <a:rPr lang="es-MX" sz="700" dirty="0">
                <a:latin typeface="Arial" charset="0"/>
              </a:rPr>
              <a:t>CF01012</a:t>
            </a:r>
            <a:endParaRPr lang="es-ES" sz="700" dirty="0">
              <a:latin typeface="Arial" charset="0"/>
            </a:endParaRPr>
          </a:p>
          <a:p>
            <a:pPr algn="ctr">
              <a:spcBef>
                <a:spcPct val="0"/>
              </a:spcBef>
              <a:buFontTx/>
              <a:buNone/>
            </a:pPr>
            <a:endParaRPr lang="es-ES" altLang="es-MX" sz="700" dirty="0">
              <a:latin typeface="Arial" panose="020B0604020202020204" pitchFamily="34" charset="0"/>
            </a:endParaRPr>
          </a:p>
          <a:p>
            <a:pPr algn="ctr">
              <a:spcBef>
                <a:spcPct val="0"/>
              </a:spcBef>
              <a:buFontTx/>
              <a:buNone/>
            </a:pPr>
            <a:endParaRPr lang="es-ES" altLang="es-MX" sz="700" dirty="0">
              <a:latin typeface="Arial" panose="020B0604020202020204" pitchFamily="34" charset="0"/>
            </a:endParaRPr>
          </a:p>
        </p:txBody>
      </p:sp>
      <p:sp>
        <p:nvSpPr>
          <p:cNvPr id="14" name="Rectangle 15"/>
          <p:cNvSpPr>
            <a:spLocks noChangeArrowheads="1"/>
          </p:cNvSpPr>
          <p:nvPr/>
        </p:nvSpPr>
        <p:spPr bwMode="auto">
          <a:xfrm>
            <a:off x="2668588" y="1244600"/>
            <a:ext cx="1562100" cy="622300"/>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itchFamily="34" charset="0"/>
              <a:cs typeface="Arial" pitchFamily="34" charset="0"/>
            </a:endParaRPr>
          </a:p>
        </p:txBody>
      </p:sp>
      <p:sp>
        <p:nvSpPr>
          <p:cNvPr id="34832" name="Text Box 16"/>
          <p:cNvSpPr txBox="1">
            <a:spLocks noChangeArrowheads="1"/>
          </p:cNvSpPr>
          <p:nvPr/>
        </p:nvSpPr>
        <p:spPr bwMode="auto">
          <a:xfrm>
            <a:off x="2833688" y="1460500"/>
            <a:ext cx="12319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MX" altLang="es-MX" sz="700" b="1">
                <a:latin typeface="Arial" panose="020B0604020202020204" pitchFamily="34" charset="0"/>
                <a:cs typeface="Arial" panose="020B0604020202020204" pitchFamily="34" charset="0"/>
              </a:rPr>
              <a:t>Dirección General </a:t>
            </a:r>
            <a:endParaRPr lang="es-ES" altLang="es-MX" sz="700" b="1">
              <a:latin typeface="Arial" panose="020B0604020202020204" pitchFamily="34" charset="0"/>
              <a:cs typeface="Arial" panose="020B0604020202020204" pitchFamily="34" charset="0"/>
            </a:endParaRPr>
          </a:p>
        </p:txBody>
      </p:sp>
      <p:sp>
        <p:nvSpPr>
          <p:cNvPr id="34833" name="Text Box 24"/>
          <p:cNvSpPr txBox="1">
            <a:spLocks noChangeArrowheads="1"/>
          </p:cNvSpPr>
          <p:nvPr/>
        </p:nvSpPr>
        <p:spPr bwMode="auto">
          <a:xfrm>
            <a:off x="1958213" y="6369050"/>
            <a:ext cx="127470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700" dirty="0" smtClean="0">
                <a:latin typeface="Arial" panose="020B0604020202020204" pitchFamily="34" charset="0"/>
                <a:cs typeface="Arial" panose="020B0604020202020204" pitchFamily="34" charset="0"/>
              </a:rPr>
              <a:t>Claudia Liliana García Islas</a:t>
            </a:r>
            <a:endParaRPr lang="es-ES" altLang="es-MX" sz="700" dirty="0">
              <a:latin typeface="Arial" panose="020B0604020202020204" pitchFamily="34" charset="0"/>
              <a:cs typeface="Arial" panose="020B0604020202020204" pitchFamily="34" charset="0"/>
            </a:endParaRPr>
          </a:p>
          <a:p>
            <a:pPr algn="ctr">
              <a:spcBef>
                <a:spcPct val="0"/>
              </a:spcBef>
              <a:buNone/>
            </a:pPr>
            <a:r>
              <a:rPr lang="es-ES" sz="700" dirty="0">
                <a:latin typeface="Arial" charset="0"/>
              </a:rPr>
              <a:t>CF01059</a:t>
            </a:r>
          </a:p>
          <a:p>
            <a:pPr algn="ctr">
              <a:spcBef>
                <a:spcPct val="0"/>
              </a:spcBef>
              <a:buFontTx/>
              <a:buNone/>
            </a:pPr>
            <a:endParaRPr lang="es-ES" altLang="es-MX" sz="700" dirty="0">
              <a:latin typeface="Arial" panose="020B0604020202020204" pitchFamily="34" charset="0"/>
              <a:cs typeface="Arial" panose="020B0604020202020204" pitchFamily="34" charset="0"/>
            </a:endParaRPr>
          </a:p>
        </p:txBody>
      </p:sp>
      <p:sp>
        <p:nvSpPr>
          <p:cNvPr id="34834" name="Text Box 24"/>
          <p:cNvSpPr txBox="1">
            <a:spLocks noChangeArrowheads="1"/>
          </p:cNvSpPr>
          <p:nvPr/>
        </p:nvSpPr>
        <p:spPr bwMode="auto">
          <a:xfrm>
            <a:off x="106363" y="6357938"/>
            <a:ext cx="15446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700" dirty="0">
                <a:latin typeface="Arial" panose="020B0604020202020204" pitchFamily="34" charset="0"/>
                <a:cs typeface="Arial" panose="020B0604020202020204" pitchFamily="34" charset="0"/>
              </a:rPr>
              <a:t>Fernando Hernández Espericueta</a:t>
            </a:r>
          </a:p>
          <a:p>
            <a:pPr algn="ctr">
              <a:spcBef>
                <a:spcPct val="0"/>
              </a:spcBef>
              <a:buFontTx/>
              <a:buNone/>
            </a:pPr>
            <a:r>
              <a:rPr lang="es-ES" altLang="es-MX" sz="700" dirty="0" smtClean="0">
                <a:latin typeface="Arial" panose="020B0604020202020204" pitchFamily="34" charset="0"/>
                <a:cs typeface="Arial" panose="020B0604020202020204" pitchFamily="34" charset="0"/>
              </a:rPr>
              <a:t>CF01059</a:t>
            </a:r>
            <a:endParaRPr lang="es-ES" altLang="es-MX" sz="700" dirty="0">
              <a:latin typeface="Arial" panose="020B0604020202020204" pitchFamily="34" charset="0"/>
              <a:cs typeface="Arial" panose="020B0604020202020204" pitchFamily="34" charset="0"/>
            </a:endParaRPr>
          </a:p>
        </p:txBody>
      </p:sp>
      <p:sp>
        <p:nvSpPr>
          <p:cNvPr id="34835" name="Text Box 24"/>
          <p:cNvSpPr txBox="1">
            <a:spLocks noChangeArrowheads="1"/>
          </p:cNvSpPr>
          <p:nvPr/>
        </p:nvSpPr>
        <p:spPr bwMode="auto">
          <a:xfrm>
            <a:off x="5140149" y="6350000"/>
            <a:ext cx="164500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700" dirty="0">
                <a:latin typeface="Arial" panose="020B0604020202020204" pitchFamily="34" charset="0"/>
                <a:cs typeface="Arial" panose="020B0604020202020204" pitchFamily="34" charset="0"/>
              </a:rPr>
              <a:t>Omar Alejandro Espinosa Rodríguez</a:t>
            </a:r>
          </a:p>
          <a:p>
            <a:pPr algn="ctr">
              <a:spcBef>
                <a:spcPct val="0"/>
              </a:spcBef>
              <a:buNone/>
            </a:pPr>
            <a:r>
              <a:rPr lang="es-ES" sz="700" dirty="0">
                <a:latin typeface="Arial" charset="0"/>
              </a:rPr>
              <a:t>CF01059</a:t>
            </a:r>
          </a:p>
          <a:p>
            <a:pPr algn="ctr">
              <a:spcBef>
                <a:spcPct val="0"/>
              </a:spcBef>
              <a:buFontTx/>
              <a:buNone/>
            </a:pPr>
            <a:endParaRPr lang="es-ES" altLang="es-MX" sz="700" dirty="0">
              <a:latin typeface="Arial" panose="020B0604020202020204" pitchFamily="34" charset="0"/>
              <a:cs typeface="Arial" panose="020B0604020202020204" pitchFamily="34" charset="0"/>
            </a:endParaRPr>
          </a:p>
        </p:txBody>
      </p:sp>
      <p:sp>
        <p:nvSpPr>
          <p:cNvPr id="34836" name="Text Box 21"/>
          <p:cNvSpPr txBox="1">
            <a:spLocks noChangeArrowheads="1"/>
          </p:cNvSpPr>
          <p:nvPr/>
        </p:nvSpPr>
        <p:spPr bwMode="auto">
          <a:xfrm>
            <a:off x="2082800" y="6057900"/>
            <a:ext cx="1025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MX" altLang="es-MX" sz="700" b="1">
                <a:solidFill>
                  <a:srgbClr val="000000"/>
                </a:solidFill>
                <a:latin typeface="Arial" panose="020B0604020202020204" pitchFamily="34" charset="0"/>
                <a:ea typeface="Droid Sans Fallback"/>
                <a:cs typeface="Arial" panose="020B0604020202020204" pitchFamily="34" charset="0"/>
              </a:rPr>
              <a:t>División de </a:t>
            </a:r>
          </a:p>
          <a:p>
            <a:pPr algn="ctr" eaLnBrk="1" hangingPunct="1">
              <a:spcBef>
                <a:spcPct val="0"/>
              </a:spcBef>
              <a:buFontTx/>
              <a:buNone/>
            </a:pPr>
            <a:r>
              <a:rPr lang="es-MX" altLang="es-MX" sz="700" b="1">
                <a:solidFill>
                  <a:srgbClr val="000000"/>
                </a:solidFill>
                <a:latin typeface="Arial" panose="020B0604020202020204" pitchFamily="34" charset="0"/>
                <a:ea typeface="Droid Sans Fallback"/>
                <a:cs typeface="Arial" panose="020B0604020202020204" pitchFamily="34" charset="0"/>
              </a:rPr>
              <a:t>Recursos Humanos</a:t>
            </a:r>
            <a:endParaRPr lang="es-ES" altLang="es-MX" sz="700" b="1">
              <a:latin typeface="Arial" panose="020B0604020202020204" pitchFamily="34" charset="0"/>
              <a:ea typeface="Droid Sans Fallback"/>
              <a:cs typeface="Arial" panose="020B0604020202020204" pitchFamily="34" charset="0"/>
            </a:endParaRPr>
          </a:p>
        </p:txBody>
      </p:sp>
      <p:sp>
        <p:nvSpPr>
          <p:cNvPr id="34837" name="Text Box 21"/>
          <p:cNvSpPr txBox="1">
            <a:spLocks noChangeArrowheads="1"/>
          </p:cNvSpPr>
          <p:nvPr/>
        </p:nvSpPr>
        <p:spPr bwMode="auto">
          <a:xfrm>
            <a:off x="298450" y="6035675"/>
            <a:ext cx="11207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MX" altLang="es-MX" sz="700" b="1">
                <a:solidFill>
                  <a:srgbClr val="000000"/>
                </a:solidFill>
                <a:latin typeface="Arial" panose="020B0604020202020204" pitchFamily="34" charset="0"/>
                <a:ea typeface="Droid Sans Fallback"/>
                <a:cs typeface="Arial" panose="020B0604020202020204" pitchFamily="34" charset="0"/>
              </a:rPr>
              <a:t>División de </a:t>
            </a:r>
          </a:p>
          <a:p>
            <a:pPr algn="ctr" eaLnBrk="1" hangingPunct="1">
              <a:spcBef>
                <a:spcPct val="0"/>
              </a:spcBef>
              <a:buFontTx/>
              <a:buNone/>
            </a:pPr>
            <a:r>
              <a:rPr lang="es-MX" altLang="es-MX" sz="700" b="1">
                <a:solidFill>
                  <a:srgbClr val="000000"/>
                </a:solidFill>
                <a:latin typeface="Arial" panose="020B0604020202020204" pitchFamily="34" charset="0"/>
                <a:ea typeface="Droid Sans Fallback"/>
                <a:cs typeface="Arial" panose="020B0604020202020204" pitchFamily="34" charset="0"/>
              </a:rPr>
              <a:t>Recursos Financieros</a:t>
            </a:r>
            <a:endParaRPr lang="es-ES" altLang="es-MX" sz="700" b="1">
              <a:latin typeface="Arial" panose="020B0604020202020204" pitchFamily="34" charset="0"/>
              <a:ea typeface="Droid Sans Fallback"/>
              <a:cs typeface="Arial" panose="020B0604020202020204" pitchFamily="34" charset="0"/>
            </a:endParaRPr>
          </a:p>
        </p:txBody>
      </p:sp>
      <p:sp>
        <p:nvSpPr>
          <p:cNvPr id="34838" name="Text Box 21"/>
          <p:cNvSpPr txBox="1">
            <a:spLocks noChangeArrowheads="1"/>
          </p:cNvSpPr>
          <p:nvPr/>
        </p:nvSpPr>
        <p:spPr bwMode="auto">
          <a:xfrm>
            <a:off x="5446713" y="6053138"/>
            <a:ext cx="10445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MX" altLang="es-MX" sz="700" b="1">
                <a:solidFill>
                  <a:srgbClr val="000000"/>
                </a:solidFill>
                <a:latin typeface="Arial" panose="020B0604020202020204" pitchFamily="34" charset="0"/>
                <a:ea typeface="Droid Sans Fallback"/>
                <a:cs typeface="Droid Sans Fallback"/>
              </a:rPr>
              <a:t>División de </a:t>
            </a:r>
          </a:p>
          <a:p>
            <a:pPr algn="ctr" eaLnBrk="1" hangingPunct="1">
              <a:spcBef>
                <a:spcPct val="0"/>
              </a:spcBef>
              <a:buFontTx/>
              <a:buNone/>
            </a:pPr>
            <a:r>
              <a:rPr lang="es-MX" altLang="es-MX" sz="700" b="1">
                <a:solidFill>
                  <a:srgbClr val="000000"/>
                </a:solidFill>
                <a:latin typeface="Arial" panose="020B0604020202020204" pitchFamily="34" charset="0"/>
                <a:ea typeface="Droid Sans Fallback"/>
                <a:cs typeface="Droid Sans Fallback"/>
              </a:rPr>
              <a:t>Servicios Generales</a:t>
            </a:r>
            <a:endParaRPr lang="es-ES" altLang="es-MX" sz="700" b="1">
              <a:latin typeface="Arial" panose="020B0604020202020204" pitchFamily="34" charset="0"/>
              <a:cs typeface="Arial" panose="020B0604020202020204" pitchFamily="34" charset="0"/>
            </a:endParaRPr>
          </a:p>
        </p:txBody>
      </p:sp>
      <p:grpSp>
        <p:nvGrpSpPr>
          <p:cNvPr id="34839" name="Grupo 7"/>
          <p:cNvGrpSpPr>
            <a:grpSpLocks/>
          </p:cNvGrpSpPr>
          <p:nvPr/>
        </p:nvGrpSpPr>
        <p:grpSpPr bwMode="auto">
          <a:xfrm>
            <a:off x="1459879" y="3930651"/>
            <a:ext cx="1555579" cy="612776"/>
            <a:chOff x="4513263" y="3078163"/>
            <a:chExt cx="1580715" cy="595312"/>
          </a:xfrm>
        </p:grpSpPr>
        <p:sp>
          <p:nvSpPr>
            <p:cNvPr id="34872" name="Rectangle 20"/>
            <p:cNvSpPr>
              <a:spLocks noChangeArrowheads="1"/>
            </p:cNvSpPr>
            <p:nvPr/>
          </p:nvSpPr>
          <p:spPr bwMode="auto">
            <a:xfrm>
              <a:off x="4513263" y="3078163"/>
              <a:ext cx="1569485" cy="595312"/>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s-ES" altLang="es-MX" sz="700">
                <a:latin typeface="Arial" panose="020B0604020202020204" pitchFamily="34" charset="0"/>
                <a:cs typeface="Arial" panose="020B0604020202020204" pitchFamily="34" charset="0"/>
              </a:endParaRPr>
            </a:p>
          </p:txBody>
        </p:sp>
        <p:sp>
          <p:nvSpPr>
            <p:cNvPr id="34873" name="Text Box 24"/>
            <p:cNvSpPr txBox="1">
              <a:spLocks noChangeArrowheads="1"/>
            </p:cNvSpPr>
            <p:nvPr/>
          </p:nvSpPr>
          <p:spPr bwMode="auto">
            <a:xfrm>
              <a:off x="4592637" y="3308350"/>
              <a:ext cx="141640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700">
                  <a:latin typeface="Arial" panose="020B0604020202020204" pitchFamily="34" charset="0"/>
                </a:rPr>
                <a:t>Rosa Elena Barrón Fernández</a:t>
              </a:r>
            </a:p>
            <a:p>
              <a:pPr algn="ctr">
                <a:spcBef>
                  <a:spcPct val="0"/>
                </a:spcBef>
                <a:buFontTx/>
                <a:buNone/>
              </a:pPr>
              <a:r>
                <a:rPr lang="es-ES" altLang="es-MX" sz="700">
                  <a:latin typeface="Arial" panose="020B0604020202020204" pitchFamily="34" charset="0"/>
                </a:rPr>
                <a:t>M03019</a:t>
              </a:r>
              <a:r>
                <a:rPr lang="es-ES" altLang="es-MX" sz="700" b="1">
                  <a:latin typeface="Arial" panose="020B0604020202020204" pitchFamily="34" charset="0"/>
                </a:rPr>
                <a:t> </a:t>
              </a:r>
            </a:p>
          </p:txBody>
        </p:sp>
        <p:sp>
          <p:nvSpPr>
            <p:cNvPr id="34874" name="Line 22"/>
            <p:cNvSpPr>
              <a:spLocks noChangeShapeType="1"/>
            </p:cNvSpPr>
            <p:nvPr/>
          </p:nvSpPr>
          <p:spPr bwMode="auto">
            <a:xfrm flipV="1">
              <a:off x="4516437" y="3292475"/>
              <a:ext cx="1577541"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34875" name="Text Box 21"/>
            <p:cNvSpPr txBox="1">
              <a:spLocks noChangeArrowheads="1"/>
            </p:cNvSpPr>
            <p:nvPr/>
          </p:nvSpPr>
          <p:spPr bwMode="auto">
            <a:xfrm>
              <a:off x="4767262" y="3100388"/>
              <a:ext cx="1074791"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MX" altLang="es-MX" sz="700" b="1">
                  <a:solidFill>
                    <a:srgbClr val="000000"/>
                  </a:solidFill>
                  <a:latin typeface="Arial" panose="020B0604020202020204" pitchFamily="34" charset="0"/>
                  <a:ea typeface="Droid Sans Fallback"/>
                  <a:cs typeface="Droid Sans Fallback"/>
                </a:rPr>
                <a:t>Secretaria</a:t>
              </a:r>
              <a:endParaRPr lang="es-ES" altLang="es-MX" sz="700" b="1">
                <a:latin typeface="Arial" panose="020B0604020202020204" pitchFamily="34" charset="0"/>
                <a:cs typeface="Arial" panose="020B0604020202020204" pitchFamily="34" charset="0"/>
              </a:endParaRPr>
            </a:p>
          </p:txBody>
        </p:sp>
      </p:grpSp>
      <p:sp>
        <p:nvSpPr>
          <p:cNvPr id="34841" name="Text Box 16"/>
          <p:cNvSpPr txBox="1">
            <a:spLocks noChangeArrowheads="1"/>
          </p:cNvSpPr>
          <p:nvPr/>
        </p:nvSpPr>
        <p:spPr bwMode="auto">
          <a:xfrm>
            <a:off x="1567656" y="3154934"/>
            <a:ext cx="1397000" cy="26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ES" altLang="es-MX" sz="700" b="1" dirty="0" smtClean="0">
                <a:latin typeface="Arial" panose="020B0604020202020204" pitchFamily="34" charset="0"/>
              </a:rPr>
              <a:t>Coordinación </a:t>
            </a:r>
            <a:r>
              <a:rPr lang="es-ES" altLang="es-MX" sz="700" b="1" dirty="0">
                <a:latin typeface="Arial" panose="020B0604020202020204" pitchFamily="34" charset="0"/>
              </a:rPr>
              <a:t>Administrativa</a:t>
            </a:r>
          </a:p>
        </p:txBody>
      </p:sp>
      <p:sp>
        <p:nvSpPr>
          <p:cNvPr id="73" name="Line 17"/>
          <p:cNvSpPr>
            <a:spLocks noChangeShapeType="1"/>
          </p:cNvSpPr>
          <p:nvPr/>
        </p:nvSpPr>
        <p:spPr bwMode="auto">
          <a:xfrm>
            <a:off x="1459879" y="3379987"/>
            <a:ext cx="1505572" cy="1387"/>
          </a:xfrm>
          <a:prstGeom prst="line">
            <a:avLst/>
          </a:prstGeom>
          <a:noFill/>
          <a:ln w="6350">
            <a:solidFill>
              <a:schemeClr val="accent1">
                <a:lumMod val="50000"/>
              </a:schemeClr>
            </a:solidFill>
            <a:prstDash val="dash"/>
            <a:round/>
            <a:headEnd/>
            <a:tailEnd/>
          </a:ln>
        </p:spPr>
        <p:txBody>
          <a:bodyPr/>
          <a:lstStyle/>
          <a:p>
            <a:pPr eaLnBrk="1" hangingPunct="1">
              <a:defRPr/>
            </a:pPr>
            <a:endParaRPr lang="es-MX" sz="700">
              <a:latin typeface="Arial" pitchFamily="34" charset="0"/>
              <a:cs typeface="Arial" pitchFamily="34" charset="0"/>
            </a:endParaRPr>
          </a:p>
        </p:txBody>
      </p:sp>
      <p:sp>
        <p:nvSpPr>
          <p:cNvPr id="34843" name="Text Box 19"/>
          <p:cNvSpPr txBox="1">
            <a:spLocks noChangeArrowheads="1"/>
          </p:cNvSpPr>
          <p:nvPr/>
        </p:nvSpPr>
        <p:spPr bwMode="auto">
          <a:xfrm>
            <a:off x="1581268" y="3433764"/>
            <a:ext cx="1301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700" dirty="0">
                <a:latin typeface="Arial" panose="020B0604020202020204" pitchFamily="34" charset="0"/>
              </a:rPr>
              <a:t>Gustavo Reyes Hernández</a:t>
            </a:r>
          </a:p>
          <a:p>
            <a:pPr algn="ctr">
              <a:spcBef>
                <a:spcPct val="0"/>
              </a:spcBef>
              <a:buFontTx/>
              <a:buNone/>
            </a:pPr>
            <a:r>
              <a:rPr lang="es-ES" altLang="es-MX" sz="700" dirty="0" smtClean="0">
                <a:latin typeface="Arial" panose="020B0604020202020204" pitchFamily="34" charset="0"/>
              </a:rPr>
              <a:t>CF01059</a:t>
            </a:r>
            <a:endParaRPr lang="es-ES" altLang="es-MX" sz="700" dirty="0">
              <a:latin typeface="Arial" panose="020B0604020202020204" pitchFamily="34" charset="0"/>
            </a:endParaRPr>
          </a:p>
        </p:txBody>
      </p:sp>
      <p:sp>
        <p:nvSpPr>
          <p:cNvPr id="54" name="Line 17"/>
          <p:cNvSpPr>
            <a:spLocks noChangeShapeType="1"/>
          </p:cNvSpPr>
          <p:nvPr/>
        </p:nvSpPr>
        <p:spPr bwMode="auto">
          <a:xfrm>
            <a:off x="98425" y="6330950"/>
            <a:ext cx="1520825" cy="0"/>
          </a:xfrm>
          <a:prstGeom prst="line">
            <a:avLst/>
          </a:prstGeom>
          <a:noFill/>
          <a:ln w="6350">
            <a:solidFill>
              <a:schemeClr val="accent1">
                <a:lumMod val="50000"/>
              </a:schemeClr>
            </a:solidFill>
            <a:prstDash val="dash"/>
            <a:round/>
            <a:headEnd/>
            <a:tailEnd/>
          </a:ln>
        </p:spPr>
        <p:txBody>
          <a:bodyPr/>
          <a:lstStyle/>
          <a:p>
            <a:pPr eaLnBrk="1" hangingPunct="1">
              <a:defRPr/>
            </a:pPr>
            <a:endParaRPr lang="es-MX" sz="700">
              <a:latin typeface="Arial" panose="020B0604020202020204" pitchFamily="34" charset="0"/>
              <a:cs typeface="Arial" pitchFamily="34" charset="0"/>
            </a:endParaRPr>
          </a:p>
        </p:txBody>
      </p:sp>
      <p:sp>
        <p:nvSpPr>
          <p:cNvPr id="60" name="Line 17"/>
          <p:cNvSpPr>
            <a:spLocks noChangeShapeType="1"/>
          </p:cNvSpPr>
          <p:nvPr/>
        </p:nvSpPr>
        <p:spPr bwMode="auto">
          <a:xfrm>
            <a:off x="1808163" y="6343650"/>
            <a:ext cx="1520825" cy="0"/>
          </a:xfrm>
          <a:prstGeom prst="line">
            <a:avLst/>
          </a:prstGeom>
          <a:noFill/>
          <a:ln w="6350">
            <a:solidFill>
              <a:schemeClr val="accent1">
                <a:lumMod val="50000"/>
              </a:schemeClr>
            </a:solidFill>
            <a:prstDash val="dash"/>
            <a:round/>
            <a:headEnd/>
            <a:tailEnd/>
          </a:ln>
        </p:spPr>
        <p:txBody>
          <a:bodyPr/>
          <a:lstStyle/>
          <a:p>
            <a:pPr eaLnBrk="1" hangingPunct="1">
              <a:defRPr/>
            </a:pPr>
            <a:endParaRPr lang="es-MX" sz="700">
              <a:latin typeface="Arial" panose="020B0604020202020204" pitchFamily="34" charset="0"/>
              <a:cs typeface="Arial" pitchFamily="34" charset="0"/>
            </a:endParaRPr>
          </a:p>
        </p:txBody>
      </p:sp>
      <p:sp>
        <p:nvSpPr>
          <p:cNvPr id="61" name="Line 17"/>
          <p:cNvSpPr>
            <a:spLocks noChangeShapeType="1"/>
          </p:cNvSpPr>
          <p:nvPr/>
        </p:nvSpPr>
        <p:spPr bwMode="auto">
          <a:xfrm>
            <a:off x="5210175" y="6332538"/>
            <a:ext cx="1520825" cy="0"/>
          </a:xfrm>
          <a:prstGeom prst="line">
            <a:avLst/>
          </a:prstGeom>
          <a:noFill/>
          <a:ln w="6350">
            <a:solidFill>
              <a:schemeClr val="accent1">
                <a:lumMod val="50000"/>
              </a:schemeClr>
            </a:solidFill>
            <a:prstDash val="dash"/>
            <a:round/>
            <a:headEnd/>
            <a:tailEnd/>
          </a:ln>
        </p:spPr>
        <p:txBody>
          <a:bodyPr/>
          <a:lstStyle/>
          <a:p>
            <a:pPr eaLnBrk="1" hangingPunct="1">
              <a:defRPr/>
            </a:pPr>
            <a:endParaRPr lang="es-MX" sz="700">
              <a:latin typeface="Arial" panose="020B0604020202020204" pitchFamily="34" charset="0"/>
              <a:cs typeface="Arial" pitchFamily="34" charset="0"/>
            </a:endParaRPr>
          </a:p>
        </p:txBody>
      </p:sp>
      <p:sp>
        <p:nvSpPr>
          <p:cNvPr id="58" name="Rectangle 15"/>
          <p:cNvSpPr>
            <a:spLocks noChangeArrowheads="1"/>
          </p:cNvSpPr>
          <p:nvPr/>
        </p:nvSpPr>
        <p:spPr bwMode="auto">
          <a:xfrm>
            <a:off x="3911600" y="3362325"/>
            <a:ext cx="1558925" cy="593725"/>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itchFamily="34" charset="0"/>
              <a:cs typeface="Arial" pitchFamily="34" charset="0"/>
            </a:endParaRPr>
          </a:p>
        </p:txBody>
      </p:sp>
      <p:sp>
        <p:nvSpPr>
          <p:cNvPr id="34849" name="Text Box 16"/>
          <p:cNvSpPr txBox="1">
            <a:spLocks noChangeArrowheads="1"/>
          </p:cNvSpPr>
          <p:nvPr/>
        </p:nvSpPr>
        <p:spPr bwMode="auto">
          <a:xfrm>
            <a:off x="4002088" y="3381375"/>
            <a:ext cx="13589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MX" altLang="es-MX" sz="700" b="1">
                <a:latin typeface="Arial" panose="020B0604020202020204" pitchFamily="34" charset="0"/>
                <a:cs typeface="Arial" panose="020B0604020202020204" pitchFamily="34" charset="0"/>
              </a:rPr>
              <a:t>Informática </a:t>
            </a:r>
            <a:endParaRPr lang="es-ES" altLang="es-MX" sz="700" b="1">
              <a:latin typeface="Arial" panose="020B0604020202020204" pitchFamily="34" charset="0"/>
              <a:cs typeface="Arial" panose="020B0604020202020204" pitchFamily="34" charset="0"/>
            </a:endParaRPr>
          </a:p>
        </p:txBody>
      </p:sp>
      <p:sp>
        <p:nvSpPr>
          <p:cNvPr id="34850" name="Text Box 19"/>
          <p:cNvSpPr txBox="1">
            <a:spLocks noChangeArrowheads="1"/>
          </p:cNvSpPr>
          <p:nvPr/>
        </p:nvSpPr>
        <p:spPr bwMode="auto">
          <a:xfrm>
            <a:off x="3929063" y="3636926"/>
            <a:ext cx="15509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700" dirty="0">
                <a:latin typeface="Arial" panose="020B0604020202020204" pitchFamily="34" charset="0"/>
              </a:rPr>
              <a:t>Carlos Alberto </a:t>
            </a:r>
            <a:r>
              <a:rPr lang="es-ES" altLang="es-MX" sz="700" dirty="0" err="1">
                <a:latin typeface="Arial" panose="020B0604020202020204" pitchFamily="34" charset="0"/>
              </a:rPr>
              <a:t>Caraza</a:t>
            </a:r>
            <a:r>
              <a:rPr lang="es-ES" altLang="es-MX" sz="700" dirty="0">
                <a:latin typeface="Arial" panose="020B0604020202020204" pitchFamily="34" charset="0"/>
              </a:rPr>
              <a:t> Rodríguez</a:t>
            </a:r>
          </a:p>
          <a:p>
            <a:pPr algn="ctr">
              <a:spcBef>
                <a:spcPct val="0"/>
              </a:spcBef>
              <a:buFontTx/>
              <a:buNone/>
            </a:pPr>
            <a:r>
              <a:rPr lang="es-ES" altLang="es-MX" sz="700" dirty="0">
                <a:latin typeface="Arial" panose="020B0604020202020204" pitchFamily="34" charset="0"/>
              </a:rPr>
              <a:t>CF40002</a:t>
            </a:r>
            <a:r>
              <a:rPr lang="es-ES" altLang="es-MX" sz="700" b="1" dirty="0">
                <a:latin typeface="Arial" panose="020B0604020202020204" pitchFamily="34" charset="0"/>
              </a:rPr>
              <a:t> </a:t>
            </a:r>
          </a:p>
        </p:txBody>
      </p:sp>
      <p:sp>
        <p:nvSpPr>
          <p:cNvPr id="62" name="Line 17"/>
          <p:cNvSpPr>
            <a:spLocks noChangeShapeType="1"/>
          </p:cNvSpPr>
          <p:nvPr/>
        </p:nvSpPr>
        <p:spPr bwMode="auto">
          <a:xfrm>
            <a:off x="3914775" y="3597275"/>
            <a:ext cx="1520825" cy="0"/>
          </a:xfrm>
          <a:prstGeom prst="line">
            <a:avLst/>
          </a:prstGeom>
          <a:noFill/>
          <a:ln w="6350">
            <a:solidFill>
              <a:schemeClr val="accent1">
                <a:lumMod val="50000"/>
              </a:schemeClr>
            </a:solidFill>
            <a:prstDash val="dash"/>
            <a:round/>
            <a:headEnd/>
            <a:tailEnd/>
          </a:ln>
        </p:spPr>
        <p:txBody>
          <a:bodyPr/>
          <a:lstStyle/>
          <a:p>
            <a:pPr eaLnBrk="1" hangingPunct="1">
              <a:defRPr/>
            </a:pPr>
            <a:endParaRPr lang="es-MX" sz="700">
              <a:latin typeface="Arial" pitchFamily="34" charset="0"/>
              <a:cs typeface="Arial" pitchFamily="34" charset="0"/>
            </a:endParaRPr>
          </a:p>
        </p:txBody>
      </p:sp>
      <p:sp>
        <p:nvSpPr>
          <p:cNvPr id="25647" name="Rectangle 7"/>
          <p:cNvSpPr>
            <a:spLocks noChangeArrowheads="1"/>
          </p:cNvSpPr>
          <p:nvPr/>
        </p:nvSpPr>
        <p:spPr bwMode="auto">
          <a:xfrm>
            <a:off x="3494088" y="6062663"/>
            <a:ext cx="1503362" cy="633412"/>
          </a:xfrm>
          <a:prstGeom prst="rect">
            <a:avLst/>
          </a:prstGeom>
          <a:solidFill>
            <a:schemeClr val="bg1"/>
          </a:solidFill>
          <a:ln w="9525">
            <a:solidFill>
              <a:schemeClr val="accent1">
                <a:lumMod val="50000"/>
              </a:schemeClr>
            </a:solidFill>
            <a:prstDash val="dash"/>
            <a:miter lim="800000"/>
            <a:headEnd/>
            <a:tailEnd/>
          </a:ln>
          <a:effectLst>
            <a:outerShdw dist="63500" dir="2399993" algn="ctr" rotWithShape="0">
              <a:schemeClr val="accent1">
                <a:lumMod val="50000"/>
              </a:schemeClr>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defRPr/>
            </a:pPr>
            <a:endParaRPr lang="es-MX" altLang="es-MX" sz="700" smtClean="0">
              <a:latin typeface="Arial" panose="020B0604020202020204" pitchFamily="34" charset="0"/>
              <a:cs typeface="Arial" panose="020B0604020202020204" pitchFamily="34" charset="0"/>
            </a:endParaRPr>
          </a:p>
        </p:txBody>
      </p:sp>
      <p:sp>
        <p:nvSpPr>
          <p:cNvPr id="34853" name="Text Box 8"/>
          <p:cNvSpPr txBox="1">
            <a:spLocks noChangeArrowheads="1"/>
          </p:cNvSpPr>
          <p:nvPr/>
        </p:nvSpPr>
        <p:spPr bwMode="auto">
          <a:xfrm>
            <a:off x="3627438" y="6042025"/>
            <a:ext cx="1285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ES" altLang="es-MX" sz="700" b="1">
                <a:latin typeface="Arial" panose="020B0604020202020204" pitchFamily="34" charset="0"/>
                <a:cs typeface="Arial" panose="020B0604020202020204" pitchFamily="34" charset="0"/>
              </a:rPr>
              <a:t>División de </a:t>
            </a:r>
          </a:p>
          <a:p>
            <a:pPr algn="ctr" eaLnBrk="1" hangingPunct="1">
              <a:spcBef>
                <a:spcPct val="0"/>
              </a:spcBef>
              <a:buFontTx/>
              <a:buNone/>
            </a:pPr>
            <a:r>
              <a:rPr lang="es-ES" altLang="es-MX" sz="700" b="1">
                <a:latin typeface="Arial" panose="020B0604020202020204" pitchFamily="34" charset="0"/>
                <a:cs typeface="Arial" panose="020B0604020202020204" pitchFamily="34" charset="0"/>
              </a:rPr>
              <a:t>Recursos Materiales   </a:t>
            </a:r>
          </a:p>
        </p:txBody>
      </p:sp>
      <p:cxnSp>
        <p:nvCxnSpPr>
          <p:cNvPr id="100" name="Conector recto 99"/>
          <p:cNvCxnSpPr/>
          <p:nvPr/>
        </p:nvCxnSpPr>
        <p:spPr>
          <a:xfrm flipH="1">
            <a:off x="2995613" y="4178300"/>
            <a:ext cx="4508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Rectangle 15"/>
          <p:cNvSpPr>
            <a:spLocks noChangeArrowheads="1"/>
          </p:cNvSpPr>
          <p:nvPr/>
        </p:nvSpPr>
        <p:spPr bwMode="auto">
          <a:xfrm>
            <a:off x="3905249" y="4153111"/>
            <a:ext cx="1565275" cy="571290"/>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itchFamily="34" charset="0"/>
              <a:cs typeface="Arial" pitchFamily="34" charset="0"/>
            </a:endParaRPr>
          </a:p>
        </p:txBody>
      </p:sp>
      <p:sp>
        <p:nvSpPr>
          <p:cNvPr id="34857" name="Text Box 16"/>
          <p:cNvSpPr txBox="1">
            <a:spLocks noChangeArrowheads="1"/>
          </p:cNvSpPr>
          <p:nvPr/>
        </p:nvSpPr>
        <p:spPr bwMode="auto">
          <a:xfrm>
            <a:off x="4035425" y="4213225"/>
            <a:ext cx="13303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MX" altLang="es-MX" sz="700" b="1" dirty="0">
                <a:latin typeface="Arial" panose="020B0604020202020204" pitchFamily="34" charset="0"/>
                <a:cs typeface="Arial" panose="020B0604020202020204" pitchFamily="34" charset="0"/>
              </a:rPr>
              <a:t>Proyectos</a:t>
            </a:r>
            <a:endParaRPr lang="es-ES" altLang="es-MX" sz="700" b="1" dirty="0">
              <a:latin typeface="Arial" panose="020B0604020202020204" pitchFamily="34" charset="0"/>
              <a:cs typeface="Arial" panose="020B0604020202020204" pitchFamily="34" charset="0"/>
            </a:endParaRPr>
          </a:p>
        </p:txBody>
      </p:sp>
      <p:sp>
        <p:nvSpPr>
          <p:cNvPr id="34858" name="Text Box 19"/>
          <p:cNvSpPr txBox="1">
            <a:spLocks noChangeArrowheads="1"/>
          </p:cNvSpPr>
          <p:nvPr/>
        </p:nvSpPr>
        <p:spPr bwMode="auto">
          <a:xfrm>
            <a:off x="3930650" y="4410075"/>
            <a:ext cx="15113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700" dirty="0" smtClean="0">
                <a:latin typeface="Arial" panose="020B0604020202020204" pitchFamily="34" charset="0"/>
              </a:rPr>
              <a:t>Juan </a:t>
            </a:r>
            <a:r>
              <a:rPr lang="es-ES" altLang="es-MX" sz="700" dirty="0">
                <a:latin typeface="Arial" panose="020B0604020202020204" pitchFamily="34" charset="0"/>
              </a:rPr>
              <a:t>Antonio López González</a:t>
            </a:r>
          </a:p>
          <a:p>
            <a:pPr algn="ctr">
              <a:spcBef>
                <a:spcPct val="0"/>
              </a:spcBef>
              <a:buFontTx/>
              <a:buNone/>
            </a:pPr>
            <a:r>
              <a:rPr lang="es-ES" altLang="es-MX" sz="700" dirty="0">
                <a:latin typeface="Arial" panose="020B0604020202020204" pitchFamily="34" charset="0"/>
              </a:rPr>
              <a:t>CF40001</a:t>
            </a:r>
            <a:r>
              <a:rPr lang="es-ES" altLang="es-MX" sz="700" dirty="0">
                <a:solidFill>
                  <a:srgbClr val="FF0000"/>
                </a:solidFill>
                <a:latin typeface="Arial" panose="020B0604020202020204" pitchFamily="34" charset="0"/>
              </a:rPr>
              <a:t> </a:t>
            </a:r>
          </a:p>
        </p:txBody>
      </p:sp>
      <p:sp>
        <p:nvSpPr>
          <p:cNvPr id="85" name="Line 17"/>
          <p:cNvSpPr>
            <a:spLocks noChangeShapeType="1"/>
          </p:cNvSpPr>
          <p:nvPr/>
        </p:nvSpPr>
        <p:spPr bwMode="auto">
          <a:xfrm>
            <a:off x="3919538" y="4395788"/>
            <a:ext cx="1520825" cy="0"/>
          </a:xfrm>
          <a:prstGeom prst="line">
            <a:avLst/>
          </a:prstGeom>
          <a:noFill/>
          <a:ln w="6350">
            <a:solidFill>
              <a:schemeClr val="accent1">
                <a:lumMod val="50000"/>
              </a:schemeClr>
            </a:solidFill>
            <a:prstDash val="dash"/>
            <a:round/>
            <a:headEnd/>
            <a:tailEnd/>
          </a:ln>
        </p:spPr>
        <p:txBody>
          <a:bodyPr/>
          <a:lstStyle/>
          <a:p>
            <a:pPr eaLnBrk="1" hangingPunct="1">
              <a:defRPr/>
            </a:pPr>
            <a:endParaRPr lang="es-MX" sz="700">
              <a:latin typeface="Arial" pitchFamily="34" charset="0"/>
              <a:cs typeface="Arial" pitchFamily="34" charset="0"/>
            </a:endParaRPr>
          </a:p>
        </p:txBody>
      </p:sp>
      <p:sp>
        <p:nvSpPr>
          <p:cNvPr id="106" name="Line 17"/>
          <p:cNvSpPr>
            <a:spLocks noChangeShapeType="1"/>
          </p:cNvSpPr>
          <p:nvPr/>
        </p:nvSpPr>
        <p:spPr bwMode="auto">
          <a:xfrm>
            <a:off x="3508375" y="6332538"/>
            <a:ext cx="1520825" cy="0"/>
          </a:xfrm>
          <a:prstGeom prst="line">
            <a:avLst/>
          </a:prstGeom>
          <a:noFill/>
          <a:ln w="6350">
            <a:solidFill>
              <a:schemeClr val="accent1">
                <a:lumMod val="50000"/>
              </a:schemeClr>
            </a:solidFill>
            <a:prstDash val="dash"/>
            <a:round/>
            <a:headEnd/>
            <a:tailEnd/>
          </a:ln>
        </p:spPr>
        <p:txBody>
          <a:bodyPr/>
          <a:lstStyle/>
          <a:p>
            <a:pPr eaLnBrk="1" hangingPunct="1">
              <a:defRPr/>
            </a:pPr>
            <a:endParaRPr lang="es-MX" sz="700">
              <a:latin typeface="Arial" panose="020B0604020202020204" pitchFamily="34" charset="0"/>
              <a:cs typeface="Arial" pitchFamily="34" charset="0"/>
            </a:endParaRPr>
          </a:p>
        </p:txBody>
      </p:sp>
      <p:sp>
        <p:nvSpPr>
          <p:cNvPr id="76" name="Line 17"/>
          <p:cNvSpPr>
            <a:spLocks noChangeShapeType="1"/>
          </p:cNvSpPr>
          <p:nvPr/>
        </p:nvSpPr>
        <p:spPr bwMode="auto">
          <a:xfrm>
            <a:off x="2693026" y="2381250"/>
            <a:ext cx="1520825" cy="0"/>
          </a:xfrm>
          <a:prstGeom prst="line">
            <a:avLst/>
          </a:prstGeom>
          <a:noFill/>
          <a:ln w="6350">
            <a:solidFill>
              <a:schemeClr val="accent1">
                <a:lumMod val="50000"/>
              </a:schemeClr>
            </a:solidFill>
            <a:prstDash val="dash"/>
            <a:round/>
            <a:headEnd/>
            <a:tailEnd/>
          </a:ln>
        </p:spPr>
        <p:txBody>
          <a:bodyPr/>
          <a:lstStyle/>
          <a:p>
            <a:pPr eaLnBrk="1" hangingPunct="1">
              <a:defRPr/>
            </a:pPr>
            <a:endParaRPr lang="es-MX" sz="700">
              <a:latin typeface="Arial" pitchFamily="34" charset="0"/>
              <a:cs typeface="Arial" pitchFamily="34" charset="0"/>
            </a:endParaRPr>
          </a:p>
        </p:txBody>
      </p:sp>
      <p:cxnSp>
        <p:nvCxnSpPr>
          <p:cNvPr id="16" name="Conector recto 15"/>
          <p:cNvCxnSpPr/>
          <p:nvPr/>
        </p:nvCxnSpPr>
        <p:spPr>
          <a:xfrm>
            <a:off x="882650" y="5680075"/>
            <a:ext cx="50768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ector recto 23"/>
          <p:cNvCxnSpPr/>
          <p:nvPr/>
        </p:nvCxnSpPr>
        <p:spPr>
          <a:xfrm flipH="1" flipV="1">
            <a:off x="881063" y="5680075"/>
            <a:ext cx="0" cy="3651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Conector recto 87"/>
          <p:cNvCxnSpPr/>
          <p:nvPr/>
        </p:nvCxnSpPr>
        <p:spPr>
          <a:xfrm flipH="1">
            <a:off x="3449638" y="4437063"/>
            <a:ext cx="4508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Conector recto 94"/>
          <p:cNvCxnSpPr/>
          <p:nvPr/>
        </p:nvCxnSpPr>
        <p:spPr>
          <a:xfrm flipH="1">
            <a:off x="3460750" y="3597275"/>
            <a:ext cx="4508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3" name="Grupo 7"/>
          <p:cNvGrpSpPr>
            <a:grpSpLocks/>
          </p:cNvGrpSpPr>
          <p:nvPr/>
        </p:nvGrpSpPr>
        <p:grpSpPr bwMode="auto">
          <a:xfrm>
            <a:off x="3895591" y="4930946"/>
            <a:ext cx="1574933" cy="627062"/>
            <a:chOff x="4513263" y="3078163"/>
            <a:chExt cx="1580715" cy="595312"/>
          </a:xfrm>
        </p:grpSpPr>
        <p:sp>
          <p:nvSpPr>
            <p:cNvPr id="65" name="Rectangle 20"/>
            <p:cNvSpPr>
              <a:spLocks noChangeArrowheads="1"/>
            </p:cNvSpPr>
            <p:nvPr/>
          </p:nvSpPr>
          <p:spPr bwMode="auto">
            <a:xfrm>
              <a:off x="4513263" y="3078163"/>
              <a:ext cx="1569485" cy="595312"/>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s-ES" altLang="es-MX" sz="700">
                <a:latin typeface="Arial" panose="020B0604020202020204" pitchFamily="34" charset="0"/>
                <a:cs typeface="Arial" panose="020B0604020202020204" pitchFamily="34" charset="0"/>
              </a:endParaRPr>
            </a:p>
          </p:txBody>
        </p:sp>
        <p:sp>
          <p:nvSpPr>
            <p:cNvPr id="66" name="Text Box 24"/>
            <p:cNvSpPr txBox="1">
              <a:spLocks noChangeArrowheads="1"/>
            </p:cNvSpPr>
            <p:nvPr/>
          </p:nvSpPr>
          <p:spPr bwMode="auto">
            <a:xfrm>
              <a:off x="4592637" y="3308350"/>
              <a:ext cx="1416403" cy="167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ES" altLang="es-MX" sz="700" b="1" dirty="0">
                <a:latin typeface="Arial" panose="020B0604020202020204" pitchFamily="34" charset="0"/>
              </a:endParaRPr>
            </a:p>
          </p:txBody>
        </p:sp>
        <p:sp>
          <p:nvSpPr>
            <p:cNvPr id="67" name="Line 22"/>
            <p:cNvSpPr>
              <a:spLocks noChangeShapeType="1"/>
            </p:cNvSpPr>
            <p:nvPr/>
          </p:nvSpPr>
          <p:spPr bwMode="auto">
            <a:xfrm flipV="1">
              <a:off x="4516437" y="3292475"/>
              <a:ext cx="1577541"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69" name="Text Box 21"/>
            <p:cNvSpPr txBox="1">
              <a:spLocks noChangeArrowheads="1"/>
            </p:cNvSpPr>
            <p:nvPr/>
          </p:nvSpPr>
          <p:spPr bwMode="auto">
            <a:xfrm>
              <a:off x="4662204" y="3100388"/>
              <a:ext cx="1315486" cy="167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MX" altLang="es-MX" sz="700" b="1" dirty="0" smtClean="0">
                  <a:solidFill>
                    <a:srgbClr val="000000"/>
                  </a:solidFill>
                  <a:latin typeface="Arial" panose="020B0604020202020204" pitchFamily="34" charset="0"/>
                  <a:ea typeface="Droid Sans Fallback"/>
                  <a:cs typeface="Droid Sans Fallback"/>
                </a:rPr>
                <a:t>Enlaces Financieros</a:t>
              </a:r>
              <a:endParaRPr lang="es-ES" altLang="es-MX" sz="700" b="1" dirty="0">
                <a:latin typeface="Arial" panose="020B0604020202020204" pitchFamily="34" charset="0"/>
                <a:cs typeface="Arial" panose="020B0604020202020204" pitchFamily="34" charset="0"/>
              </a:endParaRPr>
            </a:p>
          </p:txBody>
        </p:sp>
      </p:grpSp>
      <p:cxnSp>
        <p:nvCxnSpPr>
          <p:cNvPr id="70" name="Conector recto 69"/>
          <p:cNvCxnSpPr/>
          <p:nvPr/>
        </p:nvCxnSpPr>
        <p:spPr>
          <a:xfrm flipH="1">
            <a:off x="3452813" y="5155057"/>
            <a:ext cx="4508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ángulo 1"/>
          <p:cNvSpPr/>
          <p:nvPr/>
        </p:nvSpPr>
        <p:spPr>
          <a:xfrm>
            <a:off x="4055935" y="5182041"/>
            <a:ext cx="1236236" cy="307777"/>
          </a:xfrm>
          <a:prstGeom prst="rect">
            <a:avLst/>
          </a:prstGeom>
        </p:spPr>
        <p:txBody>
          <a:bodyPr wrap="none">
            <a:spAutoFit/>
          </a:bodyPr>
          <a:lstStyle/>
          <a:p>
            <a:pPr algn="ctr"/>
            <a:r>
              <a:rPr lang="es-MX" sz="700" dirty="0" smtClean="0">
                <a:solidFill>
                  <a:srgbClr val="000000"/>
                </a:solidFill>
                <a:latin typeface="Arial" panose="020B0604020202020204" pitchFamily="34" charset="0"/>
                <a:cs typeface="Arial" panose="020B0604020202020204" pitchFamily="34" charset="0"/>
              </a:rPr>
              <a:t>Karla Medrano Hernández</a:t>
            </a:r>
          </a:p>
          <a:p>
            <a:pPr algn="ctr"/>
            <a:r>
              <a:rPr lang="es-MX" sz="700" dirty="0" smtClean="0">
                <a:solidFill>
                  <a:srgbClr val="000000"/>
                </a:solidFill>
                <a:latin typeface="Arial" panose="020B0604020202020204" pitchFamily="34" charset="0"/>
                <a:cs typeface="Arial" panose="020B0604020202020204" pitchFamily="34" charset="0"/>
              </a:rPr>
              <a:t>M02058</a:t>
            </a:r>
            <a:r>
              <a:rPr lang="es-MX" sz="700" dirty="0" smtClean="0">
                <a:latin typeface="Arial" panose="020B0604020202020204" pitchFamily="34" charset="0"/>
                <a:cs typeface="Arial" panose="020B0604020202020204" pitchFamily="34" charset="0"/>
              </a:rPr>
              <a:t> </a:t>
            </a:r>
            <a:endParaRPr lang="es-MX" sz="700" dirty="0">
              <a:latin typeface="Arial" panose="020B0604020202020204" pitchFamily="34" charset="0"/>
              <a:cs typeface="Arial" panose="020B0604020202020204" pitchFamily="34" charset="0"/>
            </a:endParaRPr>
          </a:p>
        </p:txBody>
      </p:sp>
      <p:sp>
        <p:nvSpPr>
          <p:cNvPr id="79" name="Rectangle 15"/>
          <p:cNvSpPr>
            <a:spLocks noChangeArrowheads="1"/>
          </p:cNvSpPr>
          <p:nvPr/>
        </p:nvSpPr>
        <p:spPr bwMode="auto">
          <a:xfrm>
            <a:off x="1605759" y="4876865"/>
            <a:ext cx="1408113" cy="588963"/>
          </a:xfrm>
          <a:prstGeom prst="rect">
            <a:avLst/>
          </a:prstGeom>
          <a:solidFill>
            <a:schemeClr val="bg1"/>
          </a:solidFill>
          <a:ln w="6350">
            <a:solidFill>
              <a:schemeClr val="accent1">
                <a:lumMod val="50000"/>
              </a:schemeClr>
            </a:solidFill>
            <a:prstDash val="dash"/>
            <a:miter lim="800000"/>
            <a:headEnd/>
            <a:tailEnd/>
          </a:ln>
          <a:effectLst>
            <a:outerShdw dist="35921" dir="2700000" sx="103000" sy="103000" algn="ctr" rotWithShape="0">
              <a:schemeClr val="accent1">
                <a:lumMod val="50000"/>
              </a:schemeClr>
            </a:outerShdw>
          </a:effectLst>
        </p:spPr>
        <p:txBody>
          <a:bodyPr wrap="none" anchor="ctr"/>
          <a:lstStyle/>
          <a:p>
            <a:pPr eaLnBrk="1" hangingPunct="1">
              <a:defRPr/>
            </a:pPr>
            <a:endParaRPr lang="es-ES" altLang="es-MX" sz="700">
              <a:latin typeface="Arial" pitchFamily="34" charset="0"/>
              <a:cs typeface="Arial" pitchFamily="34" charset="0"/>
            </a:endParaRPr>
          </a:p>
        </p:txBody>
      </p:sp>
      <p:cxnSp>
        <p:nvCxnSpPr>
          <p:cNvPr id="80" name="Conector recto 79"/>
          <p:cNvCxnSpPr/>
          <p:nvPr/>
        </p:nvCxnSpPr>
        <p:spPr>
          <a:xfrm flipH="1">
            <a:off x="2998788" y="5155057"/>
            <a:ext cx="4508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Text Box 16"/>
          <p:cNvSpPr txBox="1">
            <a:spLocks noChangeArrowheads="1"/>
          </p:cNvSpPr>
          <p:nvPr/>
        </p:nvSpPr>
        <p:spPr bwMode="auto">
          <a:xfrm>
            <a:off x="1611315" y="4905376"/>
            <a:ext cx="1397000"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es-ES" altLang="es-MX" sz="700" b="1" dirty="0" smtClean="0">
                <a:latin typeface="Arial" panose="020B0604020202020204" pitchFamily="34" charset="0"/>
              </a:rPr>
              <a:t>Enlaces Financieros</a:t>
            </a:r>
            <a:endParaRPr lang="es-ES" altLang="es-MX" sz="700" b="1" dirty="0">
              <a:latin typeface="Arial" panose="020B0604020202020204" pitchFamily="34" charset="0"/>
            </a:endParaRPr>
          </a:p>
        </p:txBody>
      </p:sp>
      <p:sp>
        <p:nvSpPr>
          <p:cNvPr id="83" name="Text Box 19"/>
          <p:cNvSpPr txBox="1">
            <a:spLocks noChangeArrowheads="1"/>
          </p:cNvSpPr>
          <p:nvPr/>
        </p:nvSpPr>
        <p:spPr bwMode="auto">
          <a:xfrm>
            <a:off x="1677988" y="5167313"/>
            <a:ext cx="1301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700" dirty="0" smtClean="0">
                <a:latin typeface="Arial" panose="020B0604020202020204" pitchFamily="34" charset="0"/>
              </a:rPr>
              <a:t>María Mayorga Rivera</a:t>
            </a:r>
            <a:endParaRPr lang="es-ES" altLang="es-MX" sz="700" dirty="0">
              <a:latin typeface="Arial" panose="020B0604020202020204" pitchFamily="34" charset="0"/>
            </a:endParaRPr>
          </a:p>
          <a:p>
            <a:pPr algn="ctr">
              <a:spcBef>
                <a:spcPct val="0"/>
              </a:spcBef>
              <a:buFontTx/>
              <a:buNone/>
            </a:pPr>
            <a:r>
              <a:rPr lang="es-ES" altLang="es-MX" sz="700" dirty="0" smtClean="0">
                <a:latin typeface="Arial" panose="020B0604020202020204" pitchFamily="34" charset="0"/>
              </a:rPr>
              <a:t>CF40002</a:t>
            </a:r>
            <a:endParaRPr lang="es-ES" altLang="es-MX" sz="700" dirty="0">
              <a:latin typeface="Arial" panose="020B0604020202020204" pitchFamily="34" charset="0"/>
            </a:endParaRPr>
          </a:p>
        </p:txBody>
      </p:sp>
      <p:sp>
        <p:nvSpPr>
          <p:cNvPr id="84" name="Line 17"/>
          <p:cNvSpPr>
            <a:spLocks noChangeShapeType="1"/>
          </p:cNvSpPr>
          <p:nvPr/>
        </p:nvSpPr>
        <p:spPr bwMode="auto">
          <a:xfrm>
            <a:off x="1631160" y="5144681"/>
            <a:ext cx="1382712" cy="0"/>
          </a:xfrm>
          <a:prstGeom prst="line">
            <a:avLst/>
          </a:prstGeom>
          <a:noFill/>
          <a:ln w="6350">
            <a:solidFill>
              <a:schemeClr val="accent1">
                <a:lumMod val="50000"/>
              </a:schemeClr>
            </a:solidFill>
            <a:prstDash val="dash"/>
            <a:round/>
            <a:headEnd/>
            <a:tailEnd/>
          </a:ln>
        </p:spPr>
        <p:txBody>
          <a:bodyPr/>
          <a:lstStyle/>
          <a:p>
            <a:pPr eaLnBrk="1" hangingPunct="1">
              <a:defRPr/>
            </a:pPr>
            <a:endParaRPr lang="es-MX" sz="700">
              <a:latin typeface="Arial" pitchFamily="34" charset="0"/>
              <a:cs typeface="Arial" pitchFamily="34" charset="0"/>
            </a:endParaRPr>
          </a:p>
        </p:txBody>
      </p:sp>
      <p:sp>
        <p:nvSpPr>
          <p:cNvPr id="71" name="Text Box 2"/>
          <p:cNvSpPr txBox="1">
            <a:spLocks noChangeArrowheads="1"/>
          </p:cNvSpPr>
          <p:nvPr/>
        </p:nvSpPr>
        <p:spPr bwMode="auto">
          <a:xfrm>
            <a:off x="4763" y="508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50000"/>
              </a:spcBef>
              <a:buFontTx/>
              <a:buNone/>
            </a:pPr>
            <a:r>
              <a:rPr lang="es-ES_tradnl" altLang="es-MX" sz="2000" b="1" i="1" dirty="0">
                <a:latin typeface="Arial" panose="020B0604020202020204" pitchFamily="34" charset="0"/>
              </a:rPr>
              <a:t>ORGANIGRAMA</a:t>
            </a:r>
          </a:p>
        </p:txBody>
      </p:sp>
      <p:sp>
        <p:nvSpPr>
          <p:cNvPr id="72" name="Line 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grpSp>
        <p:nvGrpSpPr>
          <p:cNvPr id="74" name="Grupo 66"/>
          <p:cNvGrpSpPr>
            <a:grpSpLocks/>
          </p:cNvGrpSpPr>
          <p:nvPr/>
        </p:nvGrpSpPr>
        <p:grpSpPr bwMode="auto">
          <a:xfrm>
            <a:off x="1492250" y="8477250"/>
            <a:ext cx="2427288" cy="525463"/>
            <a:chOff x="1447799" y="8496300"/>
            <a:chExt cx="1707611" cy="525339"/>
          </a:xfrm>
        </p:grpSpPr>
        <p:sp>
          <p:nvSpPr>
            <p:cNvPr id="75" name="Text Box 5"/>
            <p:cNvSpPr txBox="1">
              <a:spLocks noChangeArrowheads="1"/>
            </p:cNvSpPr>
            <p:nvPr/>
          </p:nvSpPr>
          <p:spPr bwMode="auto">
            <a:xfrm>
              <a:off x="1447799" y="8496300"/>
              <a:ext cx="1372566" cy="525339"/>
            </a:xfrm>
            <a:prstGeom prst="rect">
              <a:avLst/>
            </a:prstGeom>
            <a:noFill/>
            <a:ln w="9525">
              <a:noFill/>
              <a:round/>
              <a:headEnd/>
              <a:tailEnd/>
            </a:ln>
          </p:spPr>
          <p:txBody>
            <a:bodyPr lIns="90000" tIns="46800" rIns="90000" bIns="46800">
              <a:spAutoFit/>
            </a:bodyPr>
            <a:lstStyle/>
            <a:p>
              <a:pPr defTabSz="449263" eaLnBrk="1" hangingPunct="1">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altLang="es-MX" sz="700" i="1" dirty="0">
                  <a:solidFill>
                    <a:schemeClr val="accent1">
                      <a:lumMod val="50000"/>
                    </a:schemeClr>
                  </a:solidFill>
                  <a:latin typeface="Arial" pitchFamily="34" charset="0"/>
                  <a:ea typeface="Arial Unicode MS" pitchFamily="34" charset="-128"/>
                  <a:cs typeface="Arial" pitchFamily="34" charset="0"/>
                </a:rPr>
                <a:t>08 Puesto de Confianza</a:t>
              </a:r>
            </a:p>
            <a:p>
              <a:pPr defTabSz="449263" eaLnBrk="1" hangingPunct="1">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altLang="es-MX" sz="700" i="1" dirty="0">
                  <a:latin typeface="Arial" pitchFamily="34" charset="0"/>
                  <a:ea typeface="Arial Unicode MS" pitchFamily="34" charset="-128"/>
                  <a:cs typeface="Arial" pitchFamily="34" charset="0"/>
                </a:rPr>
                <a:t>01 Puesto de Base</a:t>
              </a:r>
            </a:p>
            <a:p>
              <a:pPr>
                <a:defRPr/>
              </a:pPr>
              <a:r>
                <a:rPr lang="es-MX" sz="700" dirty="0" smtClean="0">
                  <a:solidFill>
                    <a:srgbClr val="996633"/>
                  </a:solidFill>
                  <a:latin typeface="Arial" charset="0"/>
                </a:rPr>
                <a:t>01 </a:t>
              </a:r>
              <a:r>
                <a:rPr lang="es-MX" sz="700" dirty="0">
                  <a:solidFill>
                    <a:srgbClr val="996633"/>
                  </a:solidFill>
                  <a:latin typeface="Arial" charset="0"/>
                </a:rPr>
                <a:t>Contrato por Tiempo Determinado</a:t>
              </a:r>
            </a:p>
            <a:p>
              <a:pPr>
                <a:defRPr/>
              </a:pPr>
              <a:r>
                <a:rPr lang="en-GB" altLang="es-MX" sz="700" b="1" dirty="0">
                  <a:solidFill>
                    <a:srgbClr val="000000"/>
                  </a:solidFill>
                  <a:latin typeface="Arial" pitchFamily="34" charset="0"/>
                  <a:ea typeface="Arial Unicode MS" pitchFamily="34" charset="-128"/>
                  <a:cs typeface="Arial" pitchFamily="34" charset="0"/>
                </a:rPr>
                <a:t>Total: </a:t>
              </a:r>
              <a:r>
                <a:rPr lang="en-GB" altLang="es-MX" sz="700" b="1" dirty="0" smtClean="0">
                  <a:solidFill>
                    <a:srgbClr val="000000"/>
                  </a:solidFill>
                  <a:latin typeface="Arial" pitchFamily="34" charset="0"/>
                  <a:ea typeface="Arial Unicode MS" pitchFamily="34" charset="-128"/>
                  <a:cs typeface="Arial" pitchFamily="34" charset="0"/>
                </a:rPr>
                <a:t>10</a:t>
              </a:r>
              <a:endParaRPr lang="en-GB" altLang="es-MX" sz="700" b="1" dirty="0">
                <a:solidFill>
                  <a:srgbClr val="000000"/>
                </a:solidFill>
                <a:latin typeface="Arial" pitchFamily="34" charset="0"/>
                <a:ea typeface="Arial Unicode MS" pitchFamily="34" charset="-128"/>
                <a:cs typeface="Arial" pitchFamily="34" charset="0"/>
              </a:endParaRPr>
            </a:p>
          </p:txBody>
        </p:sp>
        <p:cxnSp>
          <p:nvCxnSpPr>
            <p:cNvPr id="77" name="Conector recto 69"/>
            <p:cNvCxnSpPr>
              <a:cxnSpLocks noChangeShapeType="1"/>
            </p:cNvCxnSpPr>
            <p:nvPr/>
          </p:nvCxnSpPr>
          <p:spPr bwMode="auto">
            <a:xfrm>
              <a:off x="2636987" y="8710853"/>
              <a:ext cx="51842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78" name="Text Box 104"/>
          <p:cNvSpPr txBox="1">
            <a:spLocks noChangeArrowheads="1"/>
          </p:cNvSpPr>
          <p:nvPr/>
        </p:nvSpPr>
        <p:spPr bwMode="auto">
          <a:xfrm>
            <a:off x="4730750" y="8024813"/>
            <a:ext cx="1905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50000"/>
              </a:spcBef>
              <a:buFontTx/>
              <a:buNone/>
            </a:pPr>
            <a:r>
              <a:rPr lang="es-MX" altLang="es-MX" sz="600" dirty="0">
                <a:latin typeface="Arial" panose="020B0604020202020204" pitchFamily="34" charset="0"/>
              </a:rPr>
              <a:t>La C. </a:t>
            </a:r>
            <a:r>
              <a:rPr lang="es-MX" altLang="es-MX" sz="600" u="sng" dirty="0">
                <a:latin typeface="Arial" panose="020B0604020202020204" pitchFamily="34" charset="0"/>
              </a:rPr>
              <a:t>Rosa María Franco Rodríguez</a:t>
            </a:r>
            <a:r>
              <a:rPr lang="es-MX" altLang="es-MX" sz="600" dirty="0">
                <a:latin typeface="Arial" panose="020B0604020202020204" pitchFamily="34" charset="0"/>
              </a:rPr>
              <a:t> titular administrativo del </a:t>
            </a:r>
            <a:r>
              <a:rPr lang="es-MX" altLang="es-MX" sz="600" u="sng" dirty="0">
                <a:latin typeface="Arial" panose="020B0604020202020204" pitchFamily="34" charset="0"/>
              </a:rPr>
              <a:t>Hospital Central Dr. Ignacio Morones Prieto</a:t>
            </a:r>
            <a:r>
              <a:rPr lang="es-MX" altLang="es-MX" sz="600" dirty="0">
                <a:latin typeface="Arial" panose="020B0604020202020204" pitchFamily="34" charset="0"/>
              </a:rPr>
              <a:t>. Certifica que el presente organigrama refleja el personal, así como los puestos y nombramientos que integran la estructura vigente al mes de </a:t>
            </a:r>
            <a:r>
              <a:rPr lang="es-MX" altLang="es-MX" sz="600" u="sng" dirty="0" smtClean="0">
                <a:latin typeface="Arial" panose="020B0604020202020204" pitchFamily="34" charset="0"/>
              </a:rPr>
              <a:t>octubre </a:t>
            </a:r>
            <a:r>
              <a:rPr lang="es-MX" altLang="es-MX" sz="600" u="sng" dirty="0">
                <a:latin typeface="Arial" panose="020B0604020202020204" pitchFamily="34" charset="0"/>
              </a:rPr>
              <a:t>de 2022</a:t>
            </a:r>
          </a:p>
          <a:p>
            <a:pPr algn="just" eaLnBrk="1" hangingPunct="1">
              <a:spcBef>
                <a:spcPct val="50000"/>
              </a:spcBef>
              <a:buFontTx/>
              <a:buNone/>
            </a:pPr>
            <a:endParaRPr lang="es-MX" altLang="es-MX" sz="600" dirty="0">
              <a:latin typeface="Arial" panose="020B0604020202020204" pitchFamily="34" charset="0"/>
            </a:endParaRPr>
          </a:p>
          <a:p>
            <a:pPr algn="just" eaLnBrk="1" hangingPunct="1">
              <a:spcBef>
                <a:spcPct val="50000"/>
              </a:spcBef>
              <a:buFontTx/>
              <a:buNone/>
            </a:pPr>
            <a:r>
              <a:rPr lang="es-MX" altLang="es-MX" sz="600" dirty="0">
                <a:latin typeface="Arial" panose="020B0604020202020204" pitchFamily="34" charset="0"/>
              </a:rPr>
              <a:t>Firma : ________________________.</a:t>
            </a:r>
            <a:endParaRPr lang="es-ES" altLang="es-MX" sz="600" dirty="0">
              <a:latin typeface="Arial" panose="020B0604020202020204" pitchFamily="34" charset="0"/>
            </a:endParaRPr>
          </a:p>
        </p:txBody>
      </p:sp>
      <p:sp>
        <p:nvSpPr>
          <p:cNvPr id="86" name="Line 18"/>
          <p:cNvSpPr>
            <a:spLocks noChangeShapeType="1"/>
          </p:cNvSpPr>
          <p:nvPr/>
        </p:nvSpPr>
        <p:spPr bwMode="auto">
          <a:xfrm>
            <a:off x="3197225" y="8567738"/>
            <a:ext cx="722313" cy="0"/>
          </a:xfrm>
          <a:prstGeom prst="line">
            <a:avLst/>
          </a:prstGeom>
          <a:noFill/>
          <a:ln w="9525">
            <a:solidFill>
              <a:schemeClr val="accent1">
                <a:lumMod val="50000"/>
              </a:schemeClr>
            </a:solidFill>
            <a:prstDash val="dash"/>
            <a:round/>
            <a:headEnd/>
            <a:tailEnd/>
          </a:ln>
        </p:spPr>
        <p:txBody>
          <a:bodyPr/>
          <a:lstStyle/>
          <a:p>
            <a:pPr>
              <a:defRPr/>
            </a:pPr>
            <a:endParaRPr lang="es-MX" sz="800"/>
          </a:p>
        </p:txBody>
      </p:sp>
      <p:sp>
        <p:nvSpPr>
          <p:cNvPr id="91" name="Line 8"/>
          <p:cNvSpPr>
            <a:spLocks noChangeShapeType="1"/>
          </p:cNvSpPr>
          <p:nvPr/>
        </p:nvSpPr>
        <p:spPr bwMode="auto">
          <a:xfrm>
            <a:off x="3211513" y="8815388"/>
            <a:ext cx="692150" cy="0"/>
          </a:xfrm>
          <a:prstGeom prst="line">
            <a:avLst/>
          </a:prstGeom>
          <a:noFill/>
          <a:ln w="6350">
            <a:solidFill>
              <a:srgbClr val="996633"/>
            </a:solidFill>
            <a:prstDash val="lgDash"/>
            <a:miter lim="800000"/>
            <a:headEnd/>
            <a:tailEnd/>
          </a:ln>
          <a:extLst>
            <a:ext uri="{909E8E84-426E-40DD-AFC4-6F175D3DCCD1}">
              <a14:hiddenFill xmlns:a14="http://schemas.microsoft.com/office/drawing/2010/main">
                <a:noFill/>
              </a14:hiddenFill>
            </a:ext>
          </a:extLst>
        </p:spPr>
        <p:txBody>
          <a:bodyPr/>
          <a:lstStyle/>
          <a:p>
            <a:endParaRPr lang="es-MX"/>
          </a:p>
        </p:txBody>
      </p:sp>
    </p:spTree>
    <p:extLst>
      <p:ext uri="{BB962C8B-B14F-4D97-AF65-F5344CB8AC3E}">
        <p14:creationId xmlns:p14="http://schemas.microsoft.com/office/powerpoint/2010/main" val="38754761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8618" y="0"/>
            <a:ext cx="1453243" cy="9144000"/>
          </a:xfrm>
          <a:prstGeom prst="rect">
            <a:avLst/>
          </a:prstGeom>
        </p:spPr>
      </p:pic>
      <p:graphicFrame>
        <p:nvGraphicFramePr>
          <p:cNvPr id="34832" name="Group 16"/>
          <p:cNvGraphicFramePr>
            <a:graphicFrameLocks noGrp="1"/>
          </p:cNvGraphicFramePr>
          <p:nvPr/>
        </p:nvGraphicFramePr>
        <p:xfrm>
          <a:off x="1530350" y="8369300"/>
          <a:ext cx="5211763" cy="650875"/>
        </p:xfrm>
        <a:graphic>
          <a:graphicData uri="http://schemas.openxmlformats.org/drawingml/2006/table">
            <a:tbl>
              <a:tblPr/>
              <a:tblGrid>
                <a:gridCol w="2619104">
                  <a:extLst>
                    <a:ext uri="{9D8B030D-6E8A-4147-A177-3AD203B41FA5}">
                      <a16:colId xmlns:a16="http://schemas.microsoft.com/office/drawing/2014/main" val="20000"/>
                    </a:ext>
                  </a:extLst>
                </a:gridCol>
                <a:gridCol w="2592659">
                  <a:extLst>
                    <a:ext uri="{9D8B030D-6E8A-4147-A177-3AD203B41FA5}">
                      <a16:colId xmlns:a16="http://schemas.microsoft.com/office/drawing/2014/main" val="20001"/>
                    </a:ext>
                  </a:extLst>
                </a:gridCol>
              </a:tblGrid>
              <a:tr h="32385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marL="91453" marR="9145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 General</a:t>
                      </a:r>
                    </a:p>
                  </a:txBody>
                  <a:tcPr marL="91453" marR="9145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702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María Franco Rodríguez</a:t>
                      </a:r>
                    </a:p>
                  </a:txBody>
                  <a:tcPr marL="91453" marR="9145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marL="91453" marR="9145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1277" name="Rectangle 15"/>
          <p:cNvSpPr>
            <a:spLocks noChangeArrowheads="1"/>
          </p:cNvSpPr>
          <p:nvPr/>
        </p:nvSpPr>
        <p:spPr bwMode="auto">
          <a:xfrm>
            <a:off x="1506538" y="1155700"/>
            <a:ext cx="5262562" cy="7109639"/>
          </a:xfrm>
          <a:prstGeom prst="rect">
            <a:avLst/>
          </a:prstGeom>
          <a:noFill/>
          <a:ln w="9525">
            <a:noFill/>
            <a:miter lim="800000"/>
            <a:headEnd/>
            <a:tailEnd/>
          </a:ln>
        </p:spPr>
        <p:txBody>
          <a:bodyPr>
            <a:spAutoFit/>
          </a:bodyPr>
          <a:lstStyle/>
          <a:p>
            <a:pPr marL="101600" indent="-101600" algn="ctr">
              <a:defRPr/>
            </a:pPr>
            <a:r>
              <a:rPr lang="es-ES" sz="1200" b="1" i="1" dirty="0">
                <a:solidFill>
                  <a:srgbClr val="000000"/>
                </a:solidFill>
                <a:latin typeface="Arial" pitchFamily="34" charset="0"/>
                <a:cs typeface="Arial" pitchFamily="34" charset="0"/>
              </a:rPr>
              <a:t>DIRECCIÓN ADMINISTRATIVA</a:t>
            </a:r>
          </a:p>
          <a:p>
            <a:pPr marL="101600" indent="-101600">
              <a:defRPr/>
            </a:pPr>
            <a:endParaRPr lang="es-MX" sz="1200" b="1" i="1" dirty="0">
              <a:solidFill>
                <a:srgbClr val="000000"/>
              </a:solidFill>
              <a:latin typeface="Arial" pitchFamily="34" charset="0"/>
              <a:cs typeface="Times New Roman" pitchFamily="18" charset="0"/>
            </a:endParaRPr>
          </a:p>
          <a:p>
            <a:pPr marL="101600" indent="-101600">
              <a:defRPr/>
            </a:pPr>
            <a:endParaRPr lang="es-ES" sz="1200" b="1" i="1" dirty="0">
              <a:solidFill>
                <a:srgbClr val="000000"/>
              </a:solidFill>
              <a:latin typeface="Arial" pitchFamily="34" charset="0"/>
              <a:cs typeface="Times New Roman" pitchFamily="18" charset="0"/>
            </a:endParaRPr>
          </a:p>
          <a:p>
            <a:pPr marL="101600" indent="-101600" algn="just">
              <a:defRPr/>
            </a:pPr>
            <a:r>
              <a:rPr lang="es-ES" sz="1200" b="1" i="1" dirty="0">
                <a:solidFill>
                  <a:srgbClr val="000000"/>
                </a:solidFill>
                <a:latin typeface="Arial" pitchFamily="34" charset="0"/>
                <a:cs typeface="Times New Roman" pitchFamily="18" charset="0"/>
              </a:rPr>
              <a:t>OBJETIVO</a:t>
            </a:r>
          </a:p>
          <a:p>
            <a:pPr marL="101600" indent="-101600" algn="just">
              <a:defRPr/>
            </a:pPr>
            <a:endParaRPr lang="es-ES" sz="1200" b="1" i="1" dirty="0">
              <a:solidFill>
                <a:srgbClr val="000000"/>
              </a:solidFill>
              <a:latin typeface="Arial" pitchFamily="34" charset="0"/>
              <a:cs typeface="Times New Roman" pitchFamily="18" charset="0"/>
            </a:endParaRPr>
          </a:p>
          <a:p>
            <a:pPr algn="just">
              <a:defRPr/>
            </a:pPr>
            <a:r>
              <a:rPr lang="es-MX" sz="1200" dirty="0">
                <a:solidFill>
                  <a:srgbClr val="000000"/>
                </a:solidFill>
                <a:latin typeface="Arial" pitchFamily="34" charset="0"/>
                <a:cs typeface="Times New Roman" pitchFamily="18" charset="0"/>
              </a:rPr>
              <a:t>Coordinar los procesos administrativos a fin de lograr la efectiva distribución y utilización de los recursos </a:t>
            </a:r>
            <a:r>
              <a:rPr lang="es-MX" sz="1200" dirty="0" smtClean="0">
                <a:solidFill>
                  <a:srgbClr val="000000"/>
                </a:solidFill>
                <a:latin typeface="Arial" pitchFamily="34" charset="0"/>
                <a:cs typeface="Times New Roman" pitchFamily="18" charset="0"/>
              </a:rPr>
              <a:t>humanos, materiales </a:t>
            </a:r>
            <a:r>
              <a:rPr lang="es-MX" sz="1200" dirty="0">
                <a:solidFill>
                  <a:srgbClr val="000000"/>
                </a:solidFill>
                <a:latin typeface="Arial" pitchFamily="34" charset="0"/>
                <a:cs typeface="Times New Roman" pitchFamily="18" charset="0"/>
              </a:rPr>
              <a:t>y financieros disponibles para el logro de las </a:t>
            </a:r>
            <a:r>
              <a:rPr lang="es-MX" sz="1200" dirty="0" smtClean="0">
                <a:solidFill>
                  <a:srgbClr val="000000"/>
                </a:solidFill>
                <a:latin typeface="Arial" pitchFamily="34" charset="0"/>
                <a:cs typeface="Times New Roman" pitchFamily="18" charset="0"/>
              </a:rPr>
              <a:t>metas de atención que enfrenta el Hospital Central “Dr. Ignacio Morones Prieto”, </a:t>
            </a:r>
            <a:r>
              <a:rPr lang="es-MX" sz="1200" dirty="0">
                <a:solidFill>
                  <a:srgbClr val="000000"/>
                </a:solidFill>
                <a:latin typeface="Arial" pitchFamily="34" charset="0"/>
                <a:cs typeface="Times New Roman" pitchFamily="18" charset="0"/>
              </a:rPr>
              <a:t>administrándolos para el eficiente funcionamiento de los servicios y la satisfacción de las necesidades de la población que en </a:t>
            </a:r>
            <a:r>
              <a:rPr lang="es-MX" sz="1200" dirty="0" smtClean="0">
                <a:solidFill>
                  <a:srgbClr val="000000"/>
                </a:solidFill>
                <a:latin typeface="Arial" pitchFamily="34" charset="0"/>
                <a:cs typeface="Times New Roman" pitchFamily="18" charset="0"/>
              </a:rPr>
              <a:t>el </a:t>
            </a:r>
            <a:r>
              <a:rPr lang="es-MX" sz="1200" dirty="0">
                <a:solidFill>
                  <a:srgbClr val="000000"/>
                </a:solidFill>
                <a:latin typeface="Arial" pitchFamily="34" charset="0"/>
                <a:cs typeface="Times New Roman" pitchFamily="18" charset="0"/>
              </a:rPr>
              <a:t>se atiende.</a:t>
            </a:r>
          </a:p>
          <a:p>
            <a:pPr marL="101600" indent="-101600" algn="just">
              <a:defRPr/>
            </a:pPr>
            <a:endParaRPr lang="es-ES" sz="1200" b="1" i="1" dirty="0">
              <a:solidFill>
                <a:srgbClr val="000000"/>
              </a:solidFill>
              <a:latin typeface="Arial" pitchFamily="34" charset="0"/>
              <a:cs typeface="Times New Roman" pitchFamily="18" charset="0"/>
            </a:endParaRPr>
          </a:p>
          <a:p>
            <a:pPr marL="101600" indent="-101600" algn="just">
              <a:defRPr/>
            </a:pPr>
            <a:r>
              <a:rPr lang="es-ES" sz="1200" b="1" i="1" dirty="0">
                <a:solidFill>
                  <a:srgbClr val="000000"/>
                </a:solidFill>
                <a:latin typeface="Arial" pitchFamily="34" charset="0"/>
                <a:cs typeface="Arial" pitchFamily="34" charset="0"/>
              </a:rPr>
              <a:t>FUNCIONES</a:t>
            </a:r>
            <a:endParaRPr lang="es-MX" sz="1200" b="1" i="1" dirty="0">
              <a:solidFill>
                <a:srgbClr val="000000"/>
              </a:solidFill>
              <a:latin typeface="Arial" pitchFamily="34" charset="0"/>
              <a:cs typeface="Arial" pitchFamily="34" charset="0"/>
            </a:endParaRPr>
          </a:p>
          <a:p>
            <a:pPr marL="101600" indent="-101600" algn="just">
              <a:defRPr/>
            </a:pPr>
            <a:endParaRPr lang="es-MX" sz="1200" b="1" i="1" dirty="0">
              <a:solidFill>
                <a:srgbClr val="000000"/>
              </a:solidFill>
              <a:latin typeface="Arial" pitchFamily="34" charset="0"/>
              <a:cs typeface="Arial" pitchFamily="34" charset="0"/>
            </a:endParaRPr>
          </a:p>
          <a:p>
            <a:pPr marL="101600" indent="-101600" algn="just">
              <a:buFont typeface="Wingdings" pitchFamily="2" charset="2"/>
              <a:buChar char="§"/>
              <a:defRPr/>
            </a:pPr>
            <a:r>
              <a:rPr lang="es-ES" sz="1200" dirty="0" smtClean="0">
                <a:solidFill>
                  <a:srgbClr val="000000"/>
                </a:solidFill>
                <a:latin typeface="Arial" pitchFamily="34" charset="0"/>
                <a:cs typeface="Times New Roman" pitchFamily="18" charset="0"/>
              </a:rPr>
              <a:t>Acordar con  </a:t>
            </a:r>
            <a:r>
              <a:rPr lang="es-ES" sz="1200" dirty="0">
                <a:solidFill>
                  <a:srgbClr val="000000"/>
                </a:solidFill>
                <a:latin typeface="Arial" pitchFamily="34" charset="0"/>
                <a:cs typeface="Times New Roman" pitchFamily="18" charset="0"/>
              </a:rPr>
              <a:t>la Dirección General los asuntos económicos y </a:t>
            </a:r>
            <a:r>
              <a:rPr lang="es-ES" sz="1200" dirty="0" smtClean="0">
                <a:solidFill>
                  <a:srgbClr val="000000"/>
                </a:solidFill>
                <a:latin typeface="Arial" pitchFamily="34" charset="0"/>
                <a:cs typeface="Times New Roman" pitchFamily="18" charset="0"/>
              </a:rPr>
              <a:t>administrativos de la institución, </a:t>
            </a:r>
            <a:r>
              <a:rPr lang="es-ES" sz="1200" dirty="0">
                <a:solidFill>
                  <a:srgbClr val="000000"/>
                </a:solidFill>
                <a:latin typeface="Arial" pitchFamily="34" charset="0"/>
                <a:cs typeface="Times New Roman" pitchFamily="18" charset="0"/>
              </a:rPr>
              <a:t>a fin de generar medidas y soluciones.</a:t>
            </a:r>
            <a:endParaRPr lang="es-MX" sz="1200" dirty="0">
              <a:solidFill>
                <a:srgbClr val="000000"/>
              </a:solidFill>
              <a:latin typeface="Arial" pitchFamily="34" charset="0"/>
              <a:cs typeface="Times New Roman" pitchFamily="18" charset="0"/>
            </a:endParaRPr>
          </a:p>
          <a:p>
            <a:pPr marL="101600" indent="-101600" algn="just">
              <a:buFont typeface="Wingdings" pitchFamily="2" charset="2"/>
              <a:buChar char="§"/>
              <a:defRPr/>
            </a:pPr>
            <a:endParaRPr lang="es-MX" sz="1200" dirty="0">
              <a:solidFill>
                <a:srgbClr val="000000"/>
              </a:solidFill>
              <a:latin typeface="Arial" pitchFamily="34" charset="0"/>
              <a:cs typeface="Times New Roman" pitchFamily="18" charset="0"/>
            </a:endParaRPr>
          </a:p>
          <a:p>
            <a:pPr marL="101600" indent="-101600" algn="just">
              <a:buFont typeface="Wingdings" pitchFamily="2" charset="2"/>
              <a:buChar char="§"/>
              <a:defRPr/>
            </a:pPr>
            <a:r>
              <a:rPr lang="es-ES" sz="1200" dirty="0" smtClean="0">
                <a:solidFill>
                  <a:srgbClr val="000000"/>
                </a:solidFill>
                <a:latin typeface="Arial" pitchFamily="34" charset="0"/>
                <a:cs typeface="Times New Roman" pitchFamily="18" charset="0"/>
              </a:rPr>
              <a:t>Hacer </a:t>
            </a:r>
            <a:r>
              <a:rPr lang="es-ES" sz="1200" dirty="0">
                <a:solidFill>
                  <a:srgbClr val="000000"/>
                </a:solidFill>
                <a:latin typeface="Arial" pitchFamily="34" charset="0"/>
                <a:cs typeface="Times New Roman" pitchFamily="18" charset="0"/>
              </a:rPr>
              <a:t>del conocimiento del Director General las faltas y deficiencias en  los servicios técnico-administrativos, las violaciones a las Normas Oficiales Mexicanas correspondientes y leyes que se involucren directa o indirectamente en el funcionamiento del Hospital. </a:t>
            </a:r>
            <a:endParaRPr lang="es-MX" sz="1200" dirty="0">
              <a:solidFill>
                <a:srgbClr val="000000"/>
              </a:solidFill>
              <a:latin typeface="Arial" pitchFamily="34" charset="0"/>
              <a:cs typeface="Times New Roman" pitchFamily="18" charset="0"/>
            </a:endParaRPr>
          </a:p>
          <a:p>
            <a:pPr marL="101600" indent="-101600" algn="just">
              <a:buFont typeface="Wingdings" pitchFamily="2" charset="2"/>
              <a:buChar char="§"/>
              <a:defRPr/>
            </a:pPr>
            <a:endParaRPr lang="es-MX" sz="1200" dirty="0">
              <a:solidFill>
                <a:srgbClr val="000000"/>
              </a:solidFill>
              <a:latin typeface="Arial" pitchFamily="34" charset="0"/>
              <a:cs typeface="Times New Roman" pitchFamily="18" charset="0"/>
            </a:endParaRPr>
          </a:p>
          <a:p>
            <a:pPr marL="101600" indent="-101600" algn="just">
              <a:buFont typeface="Wingdings" pitchFamily="2" charset="2"/>
              <a:buChar char="§"/>
              <a:defRPr/>
            </a:pPr>
            <a:r>
              <a:rPr lang="es-ES" sz="1200" dirty="0">
                <a:solidFill>
                  <a:srgbClr val="000000"/>
                </a:solidFill>
                <a:latin typeface="Arial" pitchFamily="34" charset="0"/>
                <a:cs typeface="Times New Roman" pitchFamily="18" charset="0"/>
              </a:rPr>
              <a:t>Dictar en ausencia del Director General y del Director Médico, las providencias necesarias para la debida atención de los pacientes hospitalizados, previo acuerdo con la persona que sustituye a las autoridades arriba mencionadas.</a:t>
            </a:r>
            <a:endParaRPr lang="es-MX" sz="1200" dirty="0">
              <a:solidFill>
                <a:srgbClr val="000000"/>
              </a:solidFill>
              <a:latin typeface="Arial" pitchFamily="34" charset="0"/>
              <a:cs typeface="Times New Roman" pitchFamily="18" charset="0"/>
            </a:endParaRPr>
          </a:p>
          <a:p>
            <a:pPr marL="101600" indent="-101600" algn="just">
              <a:buFont typeface="Wingdings" pitchFamily="2" charset="2"/>
              <a:buChar char="§"/>
              <a:defRPr/>
            </a:pPr>
            <a:endParaRPr lang="es-MX" sz="1200" dirty="0">
              <a:solidFill>
                <a:srgbClr val="000000"/>
              </a:solidFill>
              <a:latin typeface="Arial" pitchFamily="34" charset="0"/>
              <a:cs typeface="Times New Roman" pitchFamily="18" charset="0"/>
            </a:endParaRPr>
          </a:p>
          <a:p>
            <a:pPr marL="171450" indent="-171450" algn="just">
              <a:buSzPct val="80000"/>
              <a:buFont typeface="Arial" panose="020B0604020202020204" pitchFamily="34" charset="0"/>
              <a:buChar char="•"/>
              <a:defRPr/>
            </a:pPr>
            <a:r>
              <a:rPr lang="es-MX" sz="1200" dirty="0" smtClean="0">
                <a:solidFill>
                  <a:schemeClr val="accent4"/>
                </a:solidFill>
                <a:latin typeface="Arial" panose="020B0604020202020204" pitchFamily="34" charset="0"/>
                <a:cs typeface="Arial" panose="020B0604020202020204" pitchFamily="34" charset="0"/>
              </a:rPr>
              <a:t>Validar </a:t>
            </a:r>
            <a:r>
              <a:rPr lang="es-MX" sz="1200" dirty="0">
                <a:solidFill>
                  <a:schemeClr val="accent4"/>
                </a:solidFill>
                <a:latin typeface="Arial" panose="020B0604020202020204" pitchFamily="34" charset="0"/>
                <a:cs typeface="Arial" panose="020B0604020202020204" pitchFamily="34" charset="0"/>
              </a:rPr>
              <a:t>el Programa Operativo Anual en coordinación con las áreas  responsables para contar con los recursos, gestionando en caso necesario las transferencias y recursos adicionales.</a:t>
            </a:r>
          </a:p>
          <a:p>
            <a:pPr marL="171450" indent="-171450" algn="just">
              <a:buSzPct val="80000"/>
              <a:buFont typeface="Arial" panose="020B0604020202020204" pitchFamily="34" charset="0"/>
              <a:buChar char="•"/>
              <a:defRPr/>
            </a:pPr>
            <a:endParaRPr lang="es-MX" sz="1200" dirty="0">
              <a:solidFill>
                <a:schemeClr val="accent4"/>
              </a:solidFill>
              <a:latin typeface="Arial" panose="020B0604020202020204" pitchFamily="34" charset="0"/>
              <a:cs typeface="Arial" panose="020B0604020202020204" pitchFamily="34" charset="0"/>
            </a:endParaRPr>
          </a:p>
          <a:p>
            <a:pPr marL="171450" indent="-171450" algn="just">
              <a:buSzPct val="80000"/>
              <a:buFont typeface="Arial" panose="020B0604020202020204" pitchFamily="34" charset="0"/>
              <a:buChar char="•"/>
              <a:defRPr/>
            </a:pPr>
            <a:r>
              <a:rPr lang="es-MX" altLang="es-MX" sz="1200" dirty="0">
                <a:solidFill>
                  <a:schemeClr val="accent4"/>
                </a:solidFill>
                <a:latin typeface="Arial" panose="020B0604020202020204" pitchFamily="34" charset="0"/>
                <a:cs typeface="Arial" panose="020B0604020202020204" pitchFamily="34" charset="0"/>
              </a:rPr>
              <a:t>Supervisar los servicios para ver que el cumplimiento de las acciones en el manejo de los recursos </a:t>
            </a:r>
            <a:r>
              <a:rPr lang="es-MX" altLang="es-MX" sz="1200" dirty="0" smtClean="0">
                <a:solidFill>
                  <a:schemeClr val="accent4"/>
                </a:solidFill>
                <a:latin typeface="Arial" panose="020B0604020202020204" pitchFamily="34" charset="0"/>
                <a:cs typeface="Arial" panose="020B0604020202020204" pitchFamily="34" charset="0"/>
              </a:rPr>
              <a:t> </a:t>
            </a:r>
            <a:r>
              <a:rPr lang="es-MX" altLang="es-MX" sz="1200" dirty="0">
                <a:solidFill>
                  <a:schemeClr val="accent4"/>
                </a:solidFill>
                <a:latin typeface="Arial" panose="020B0604020202020204" pitchFamily="34" charset="0"/>
                <a:cs typeface="Arial" panose="020B0604020202020204" pitchFamily="34" charset="0"/>
              </a:rPr>
              <a:t>se realicen conforme a las normas establecidas</a:t>
            </a:r>
          </a:p>
          <a:p>
            <a:pPr marL="171450" indent="-171450" algn="just">
              <a:buSzPct val="80000"/>
              <a:buFont typeface="Arial" panose="020B0604020202020204" pitchFamily="34" charset="0"/>
              <a:buChar char="•"/>
              <a:defRPr/>
            </a:pPr>
            <a:endParaRPr lang="es-MX" sz="1200" dirty="0" smtClean="0">
              <a:solidFill>
                <a:schemeClr val="accent4"/>
              </a:solidFill>
              <a:latin typeface="Arial" panose="020B0604020202020204" pitchFamily="34" charset="0"/>
              <a:cs typeface="Arial" panose="020B0604020202020204" pitchFamily="34" charset="0"/>
            </a:endParaRPr>
          </a:p>
          <a:p>
            <a:pPr marL="171450" indent="-171450" algn="just">
              <a:buSzPct val="80000"/>
              <a:buFont typeface="Arial" panose="020B0604020202020204" pitchFamily="34" charset="0"/>
              <a:buChar char="•"/>
              <a:defRPr/>
            </a:pPr>
            <a:r>
              <a:rPr lang="es-MX" sz="1200" dirty="0">
                <a:solidFill>
                  <a:schemeClr val="accent4"/>
                </a:solidFill>
                <a:latin typeface="Arial" panose="020B0604020202020204" pitchFamily="34" charset="0"/>
                <a:cs typeface="Arial" panose="020B0604020202020204" pitchFamily="34" charset="0"/>
              </a:rPr>
              <a:t>Implementar medidas que coadyuven a la administración de los recursos del Hospital </a:t>
            </a:r>
          </a:p>
          <a:p>
            <a:pPr marL="171450" indent="-171450" algn="just">
              <a:buSzPct val="80000"/>
              <a:buFont typeface="Arial" panose="020B0604020202020204" pitchFamily="34" charset="0"/>
              <a:buChar char="•"/>
              <a:defRPr/>
            </a:pPr>
            <a:endParaRPr lang="es-MX" sz="1200" dirty="0">
              <a:solidFill>
                <a:schemeClr val="accent4"/>
              </a:solidFill>
              <a:latin typeface="Arial" panose="020B0604020202020204" pitchFamily="34" charset="0"/>
              <a:cs typeface="Arial" panose="020B0604020202020204" pitchFamily="34" charset="0"/>
            </a:endParaRPr>
          </a:p>
        </p:txBody>
      </p:sp>
      <p:sp>
        <p:nvSpPr>
          <p:cNvPr id="35854" name="Line 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5855" name="Text Box 15"/>
          <p:cNvSpPr txBox="1">
            <a:spLocks noChangeArrowheads="1"/>
          </p:cNvSpPr>
          <p:nvPr/>
        </p:nvSpPr>
        <p:spPr bwMode="auto">
          <a:xfrm>
            <a:off x="-1588" y="47625"/>
            <a:ext cx="3962401"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solidFill>
                  <a:srgbClr val="000000"/>
                </a:solidFill>
                <a:latin typeface="Arial" panose="020B0604020202020204" pitchFamily="34" charset="0"/>
              </a:rPr>
              <a:t>DESCRIPCIÓN DE FUNCIONES</a:t>
            </a:r>
          </a:p>
        </p:txBody>
      </p:sp>
    </p:spTree>
    <p:extLst>
      <p:ext uri="{BB962C8B-B14F-4D97-AF65-F5344CB8AC3E}">
        <p14:creationId xmlns:p14="http://schemas.microsoft.com/office/powerpoint/2010/main" val="26455784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8618" y="0"/>
            <a:ext cx="1453243" cy="9144000"/>
          </a:xfrm>
          <a:prstGeom prst="rect">
            <a:avLst/>
          </a:prstGeom>
        </p:spPr>
      </p:pic>
      <p:sp>
        <p:nvSpPr>
          <p:cNvPr id="190466" name="Text Box 2"/>
          <p:cNvSpPr txBox="1">
            <a:spLocks noChangeArrowheads="1"/>
          </p:cNvSpPr>
          <p:nvPr/>
        </p:nvSpPr>
        <p:spPr bwMode="auto">
          <a:xfrm>
            <a:off x="1587500" y="931863"/>
            <a:ext cx="5105400" cy="7294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600" indent="-101600">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ctr" eaLnBrk="1" hangingPunct="1">
              <a:defRPr/>
            </a:pPr>
            <a:r>
              <a:rPr lang="es-MX" altLang="es-MX" i="1" dirty="0" smtClean="0"/>
              <a:t>DIRECCION ADMINISTRATIVA</a:t>
            </a:r>
            <a:endParaRPr lang="es-MX" altLang="es-MX" i="1" dirty="0"/>
          </a:p>
          <a:p>
            <a:pPr algn="ctr" eaLnBrk="1" hangingPunct="1">
              <a:defRPr/>
            </a:pPr>
            <a:r>
              <a:rPr lang="es-MX" altLang="es-MX" i="1" dirty="0"/>
              <a:t>(Continúa)</a:t>
            </a:r>
          </a:p>
          <a:p>
            <a:pPr algn="ctr" eaLnBrk="1" hangingPunct="1">
              <a:defRPr/>
            </a:pPr>
            <a:endParaRPr lang="es-MX" altLang="es-MX" b="0" dirty="0" smtClean="0"/>
          </a:p>
          <a:p>
            <a:pPr algn="ctr" eaLnBrk="1" hangingPunct="1">
              <a:defRPr/>
            </a:pPr>
            <a:endParaRPr lang="es-MX" altLang="es-MX" b="0" dirty="0" smtClean="0"/>
          </a:p>
          <a:p>
            <a:pPr algn="ctr" eaLnBrk="1" hangingPunct="1">
              <a:defRPr/>
            </a:pPr>
            <a:endParaRPr lang="es-MX" altLang="es-MX" b="0" dirty="0" smtClean="0"/>
          </a:p>
          <a:p>
            <a:pPr marL="171450" indent="-171450" algn="just">
              <a:buSzPct val="80000"/>
              <a:buFont typeface="Arial" panose="020B0604020202020204" pitchFamily="34" charset="0"/>
              <a:buChar char="•"/>
              <a:defRPr/>
            </a:pPr>
            <a:endParaRPr lang="es-MX" b="0" dirty="0"/>
          </a:p>
          <a:p>
            <a:pPr marL="171450" indent="-171450" algn="just">
              <a:buSzPct val="80000"/>
              <a:buFont typeface="Arial" panose="020B0604020202020204" pitchFamily="34" charset="0"/>
              <a:buChar char="•"/>
              <a:defRPr/>
            </a:pPr>
            <a:endParaRPr lang="es-MX" b="0" dirty="0"/>
          </a:p>
          <a:p>
            <a:pPr marL="171450" indent="-171450" algn="just">
              <a:buSzPct val="80000"/>
              <a:buFont typeface="Arial" panose="020B0604020202020204" pitchFamily="34" charset="0"/>
              <a:buChar char="•"/>
              <a:defRPr/>
            </a:pPr>
            <a:r>
              <a:rPr lang="es-MX" b="0" dirty="0"/>
              <a:t>Validar las solicitudes de contratación y asignación de personal en los Servicios. Además de  las  comprobaciones de nomina, pagos a personal, e informes diversos que se envían </a:t>
            </a:r>
            <a:r>
              <a:rPr lang="es-MX" b="0" dirty="0" smtClean="0"/>
              <a:t>de la División </a:t>
            </a:r>
            <a:r>
              <a:rPr lang="es-MX" b="0" dirty="0"/>
              <a:t>de Recursos Humanos a los Servicios de Salud.</a:t>
            </a:r>
          </a:p>
          <a:p>
            <a:pPr marL="171450" indent="-171450" algn="just">
              <a:buSzPct val="80000"/>
              <a:buFont typeface="Arial" panose="020B0604020202020204" pitchFamily="34" charset="0"/>
              <a:buChar char="•"/>
              <a:defRPr/>
            </a:pPr>
            <a:endParaRPr lang="es-MX" b="0" dirty="0"/>
          </a:p>
          <a:p>
            <a:pPr marL="171450" indent="-171450" algn="just">
              <a:buSzPct val="80000"/>
              <a:buFont typeface="Arial" panose="020B0604020202020204" pitchFamily="34" charset="0"/>
              <a:buChar char="•"/>
              <a:defRPr/>
            </a:pPr>
            <a:r>
              <a:rPr lang="es-MX" b="0" dirty="0" smtClean="0"/>
              <a:t>Validar </a:t>
            </a:r>
            <a:r>
              <a:rPr lang="es-MX" b="0" dirty="0"/>
              <a:t>la comprobación de pagos a proveedores y/o prestadores de servicios realizados en </a:t>
            </a:r>
            <a:r>
              <a:rPr lang="es-MX" b="0" dirty="0" smtClean="0"/>
              <a:t>el Hospital</a:t>
            </a:r>
            <a:endParaRPr lang="es-MX" b="0" dirty="0"/>
          </a:p>
          <a:p>
            <a:pPr algn="just">
              <a:buSzPct val="80000"/>
              <a:buFontTx/>
              <a:buChar char="•"/>
              <a:defRPr/>
            </a:pPr>
            <a:endParaRPr lang="es-MX" b="0" dirty="0"/>
          </a:p>
          <a:p>
            <a:pPr marL="171450" indent="-171450" algn="just">
              <a:buSzPct val="80000"/>
              <a:buFont typeface="Arial" panose="020B0604020202020204" pitchFamily="34" charset="0"/>
              <a:buChar char="•"/>
              <a:defRPr/>
            </a:pPr>
            <a:r>
              <a:rPr lang="es-MX" b="0" dirty="0"/>
              <a:t>Validar informes y/o reportes  diversos que se envían a Oficina Central, para el seguimiento o comprobación de Recursos Financieros.</a:t>
            </a:r>
          </a:p>
          <a:p>
            <a:pPr algn="just">
              <a:buSzPct val="80000"/>
              <a:buFontTx/>
              <a:buChar char="•"/>
              <a:defRPr/>
            </a:pPr>
            <a:endParaRPr lang="es-MX" b="0" dirty="0"/>
          </a:p>
          <a:p>
            <a:pPr marL="171450" indent="-171450" algn="just">
              <a:buSzPct val="80000"/>
              <a:buFont typeface="Arial" panose="020B0604020202020204" pitchFamily="34" charset="0"/>
              <a:buChar char="•"/>
              <a:defRPr/>
            </a:pPr>
            <a:r>
              <a:rPr lang="es-MX" b="0" dirty="0"/>
              <a:t>Validar  </a:t>
            </a:r>
            <a:r>
              <a:rPr lang="es-MX" b="0" dirty="0" smtClean="0"/>
              <a:t>los reportes de </a:t>
            </a:r>
            <a:r>
              <a:rPr lang="es-MX" b="0" dirty="0"/>
              <a:t>Cuotas de </a:t>
            </a:r>
            <a:r>
              <a:rPr lang="es-MX" b="0" dirty="0" smtClean="0"/>
              <a:t>Recuperación.</a:t>
            </a:r>
          </a:p>
          <a:p>
            <a:pPr algn="just">
              <a:buSzPct val="80000"/>
              <a:buFontTx/>
              <a:buChar char="•"/>
              <a:defRPr/>
            </a:pPr>
            <a:endParaRPr lang="es-MX" b="0" dirty="0" smtClean="0"/>
          </a:p>
          <a:p>
            <a:pPr marL="171450" indent="-171450" algn="just" eaLnBrk="1" hangingPunct="1">
              <a:buSzPct val="80000"/>
              <a:buFont typeface="Arial" panose="020B0604020202020204" pitchFamily="34" charset="0"/>
              <a:buChar char="•"/>
              <a:defRPr/>
            </a:pPr>
            <a:r>
              <a:rPr lang="es-MX" altLang="es-MX" b="0" dirty="0" smtClean="0"/>
              <a:t>Validar los informes y reportes que emite el área de Recursos Materiales sobre los insumos.</a:t>
            </a:r>
          </a:p>
          <a:p>
            <a:pPr algn="just" eaLnBrk="1" hangingPunct="1">
              <a:buSzPct val="80000"/>
              <a:buFontTx/>
              <a:buChar char="•"/>
              <a:defRPr/>
            </a:pPr>
            <a:endParaRPr lang="es-MX" altLang="es-MX" b="0" dirty="0" smtClean="0"/>
          </a:p>
          <a:p>
            <a:pPr marL="171450" indent="-171450" algn="just" eaLnBrk="1" hangingPunct="1">
              <a:buSzPct val="80000"/>
              <a:buFont typeface="Arial" panose="020B0604020202020204" pitchFamily="34" charset="0"/>
              <a:buChar char="•"/>
              <a:defRPr/>
            </a:pPr>
            <a:r>
              <a:rPr lang="es-MX" altLang="es-MX" b="0" dirty="0" smtClean="0"/>
              <a:t>Validar </a:t>
            </a:r>
            <a:r>
              <a:rPr lang="es-MX" altLang="es-MX" b="0" dirty="0"/>
              <a:t>los inventarios </a:t>
            </a:r>
            <a:r>
              <a:rPr lang="es-MX" altLang="es-MX" b="0" dirty="0" smtClean="0"/>
              <a:t>para </a:t>
            </a:r>
            <a:r>
              <a:rPr lang="es-MX" altLang="es-MX" b="0" dirty="0"/>
              <a:t>el control de los bienes patrimoniales </a:t>
            </a:r>
            <a:r>
              <a:rPr lang="es-MX" altLang="es-MX" b="0" dirty="0" smtClean="0"/>
              <a:t>del Hospital Central.</a:t>
            </a:r>
          </a:p>
          <a:p>
            <a:pPr marL="171450" indent="-171450" algn="just" eaLnBrk="1" hangingPunct="1">
              <a:buSzPct val="80000"/>
              <a:buFont typeface="Arial" panose="020B0604020202020204" pitchFamily="34" charset="0"/>
              <a:buChar char="•"/>
              <a:defRPr/>
            </a:pPr>
            <a:endParaRPr lang="es-MX" altLang="es-MX" b="0" dirty="0"/>
          </a:p>
          <a:p>
            <a:pPr marL="171450" indent="-171450" algn="just" eaLnBrk="1" hangingPunct="1">
              <a:buSzPct val="80000"/>
              <a:buFont typeface="Arial" panose="020B0604020202020204" pitchFamily="34" charset="0"/>
              <a:buChar char="•"/>
              <a:defRPr/>
            </a:pPr>
            <a:r>
              <a:rPr lang="es-MX" altLang="es-MX" b="0" dirty="0" smtClean="0"/>
              <a:t>Instruir y autorizar la adquisición de bienes y/o servicios que se requieren para cubrir necesidades de los diferentes servicios hospitalarios, conforme a presupuesto autorizado.</a:t>
            </a:r>
            <a:endParaRPr lang="es-MX" altLang="es-MX" b="0" dirty="0"/>
          </a:p>
          <a:p>
            <a:pPr algn="just" eaLnBrk="1" hangingPunct="1">
              <a:buSzPct val="80000"/>
              <a:buFontTx/>
              <a:buChar char="•"/>
              <a:defRPr/>
            </a:pPr>
            <a:endParaRPr lang="es-MX" altLang="es-MX" b="0" dirty="0" smtClean="0"/>
          </a:p>
          <a:p>
            <a:pPr algn="just" eaLnBrk="1" hangingPunct="1">
              <a:buSzPct val="80000"/>
              <a:buFontTx/>
              <a:buChar char="•"/>
              <a:defRPr/>
            </a:pPr>
            <a:r>
              <a:rPr lang="es-MX" b="0" dirty="0"/>
              <a:t>Realizar gestiones ante terceros para resolver las necesidades operativo administrativas que se van presentando en la contratación de servicios subrogados.</a:t>
            </a:r>
          </a:p>
          <a:p>
            <a:pPr algn="just" eaLnBrk="1" hangingPunct="1">
              <a:buSzPct val="80000"/>
              <a:buFontTx/>
              <a:buChar char="•"/>
              <a:defRPr/>
            </a:pPr>
            <a:endParaRPr lang="es-MX" altLang="es-MX" b="0" dirty="0" smtClean="0"/>
          </a:p>
          <a:p>
            <a:pPr algn="just" eaLnBrk="1" hangingPunct="1">
              <a:buSzPct val="80000"/>
              <a:buFontTx/>
              <a:buChar char="•"/>
              <a:defRPr/>
            </a:pPr>
            <a:r>
              <a:rPr lang="es-MX" altLang="es-MX" b="0" dirty="0"/>
              <a:t>Observar y hacer observar las líneas de autoridad organizacional establecidas y autorizadas en los manuales de organización y procedimientos.</a:t>
            </a:r>
          </a:p>
          <a:p>
            <a:pPr algn="just" eaLnBrk="1" hangingPunct="1">
              <a:buSzPct val="80000"/>
              <a:buFontTx/>
              <a:buChar char="•"/>
              <a:defRPr/>
            </a:pPr>
            <a:endParaRPr lang="es-MX" altLang="es-MX" b="0" dirty="0"/>
          </a:p>
        </p:txBody>
      </p:sp>
      <p:sp>
        <p:nvSpPr>
          <p:cNvPr id="399363" name="Line 1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99364" name="Text Box 1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just">
              <a:spcBef>
                <a:spcPct val="50000"/>
              </a:spcBef>
            </a:pPr>
            <a:r>
              <a:rPr lang="es-ES_tradnl" altLang="es-MX" sz="2000" i="1"/>
              <a:t>DESCRIPCIÓN DE FUNCIONES</a:t>
            </a:r>
          </a:p>
        </p:txBody>
      </p:sp>
      <p:graphicFrame>
        <p:nvGraphicFramePr>
          <p:cNvPr id="16" name="Group 16"/>
          <p:cNvGraphicFramePr>
            <a:graphicFrameLocks noGrp="1"/>
          </p:cNvGraphicFramePr>
          <p:nvPr/>
        </p:nvGraphicFramePr>
        <p:xfrm>
          <a:off x="1530350" y="8369300"/>
          <a:ext cx="5211763" cy="650875"/>
        </p:xfrm>
        <a:graphic>
          <a:graphicData uri="http://schemas.openxmlformats.org/drawingml/2006/table">
            <a:tbl>
              <a:tblPr/>
              <a:tblGrid>
                <a:gridCol w="2619104">
                  <a:extLst>
                    <a:ext uri="{9D8B030D-6E8A-4147-A177-3AD203B41FA5}">
                      <a16:colId xmlns:a16="http://schemas.microsoft.com/office/drawing/2014/main" val="20000"/>
                    </a:ext>
                  </a:extLst>
                </a:gridCol>
                <a:gridCol w="2592659">
                  <a:extLst>
                    <a:ext uri="{9D8B030D-6E8A-4147-A177-3AD203B41FA5}">
                      <a16:colId xmlns:a16="http://schemas.microsoft.com/office/drawing/2014/main" val="20001"/>
                    </a:ext>
                  </a:extLst>
                </a:gridCol>
              </a:tblGrid>
              <a:tr h="32385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marL="91453" marR="9145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 General</a:t>
                      </a:r>
                    </a:p>
                  </a:txBody>
                  <a:tcPr marL="91453" marR="9145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702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María Franco Rodríguez</a:t>
                      </a:r>
                    </a:p>
                  </a:txBody>
                  <a:tcPr marL="91453" marR="9145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marL="91453" marR="9145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0767358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3"/>
          <a:stretch>
            <a:fillRect/>
          </a:stretch>
        </p:blipFill>
        <p:spPr>
          <a:xfrm>
            <a:off x="-8618" y="0"/>
            <a:ext cx="1453243" cy="9144000"/>
          </a:xfrm>
          <a:prstGeom prst="rect">
            <a:avLst/>
          </a:prstGeom>
        </p:spPr>
      </p:pic>
      <p:sp>
        <p:nvSpPr>
          <p:cNvPr id="190466" name="Text Box 2"/>
          <p:cNvSpPr txBox="1">
            <a:spLocks noChangeArrowheads="1"/>
          </p:cNvSpPr>
          <p:nvPr/>
        </p:nvSpPr>
        <p:spPr bwMode="auto">
          <a:xfrm>
            <a:off x="1587500" y="931863"/>
            <a:ext cx="5105400" cy="581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600" indent="-101600">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ctr" eaLnBrk="1" hangingPunct="1">
              <a:defRPr/>
            </a:pPr>
            <a:r>
              <a:rPr lang="es-MX" altLang="es-MX" i="1" dirty="0" smtClean="0"/>
              <a:t>DIRECCION ADMINISTRATIVA</a:t>
            </a:r>
            <a:endParaRPr lang="es-MX" altLang="es-MX" i="1" dirty="0"/>
          </a:p>
          <a:p>
            <a:pPr algn="ctr" eaLnBrk="1" hangingPunct="1">
              <a:defRPr/>
            </a:pPr>
            <a:r>
              <a:rPr lang="es-MX" altLang="es-MX" i="1" dirty="0"/>
              <a:t>(Continúa)</a:t>
            </a:r>
          </a:p>
          <a:p>
            <a:pPr algn="ctr" eaLnBrk="1" hangingPunct="1">
              <a:defRPr/>
            </a:pPr>
            <a:endParaRPr lang="es-MX" altLang="es-MX" b="0" dirty="0" smtClean="0"/>
          </a:p>
          <a:p>
            <a:pPr algn="ctr" eaLnBrk="1" hangingPunct="1">
              <a:defRPr/>
            </a:pPr>
            <a:endParaRPr lang="es-MX" altLang="es-MX" b="0" dirty="0" smtClean="0"/>
          </a:p>
          <a:p>
            <a:pPr algn="just" eaLnBrk="1" hangingPunct="1">
              <a:buSzPct val="80000"/>
              <a:buFontTx/>
              <a:buChar char="•"/>
              <a:defRPr/>
            </a:pPr>
            <a:endParaRPr lang="es-MX" altLang="es-MX" b="0" dirty="0"/>
          </a:p>
          <a:p>
            <a:pPr marL="171450" indent="-171450" algn="just">
              <a:buSzPct val="80000"/>
              <a:buFont typeface="Arial" panose="020B0604020202020204" pitchFamily="34" charset="0"/>
              <a:buChar char="•"/>
              <a:defRPr/>
            </a:pPr>
            <a:endParaRPr lang="es-MX" b="0" dirty="0" smtClean="0"/>
          </a:p>
          <a:p>
            <a:pPr marL="171450" indent="-171450" algn="just">
              <a:buSzPct val="80000"/>
              <a:buFont typeface="Arial" panose="020B0604020202020204" pitchFamily="34" charset="0"/>
              <a:buChar char="•"/>
              <a:defRPr/>
            </a:pPr>
            <a:endParaRPr lang="es-MX" altLang="es-MX" b="0" dirty="0"/>
          </a:p>
          <a:p>
            <a:pPr marL="171450" indent="-171450" algn="just">
              <a:buSzPct val="80000"/>
              <a:buFont typeface="Arial" panose="020B0604020202020204" pitchFamily="34" charset="0"/>
              <a:buChar char="•"/>
              <a:defRPr/>
            </a:pPr>
            <a:r>
              <a:rPr lang="es-MX" altLang="es-MX" b="0" dirty="0"/>
              <a:t>Observar y hacer observar las políticas de adquisiciones del Hospital mencionadas en este reglamento.</a:t>
            </a:r>
          </a:p>
          <a:p>
            <a:pPr marL="171450" indent="-171450" algn="just">
              <a:buSzPct val="80000"/>
              <a:buFont typeface="Arial" panose="020B0604020202020204" pitchFamily="34" charset="0"/>
              <a:buChar char="•"/>
              <a:defRPr/>
            </a:pPr>
            <a:endParaRPr lang="es-MX" altLang="es-MX" b="0" dirty="0"/>
          </a:p>
          <a:p>
            <a:pPr marL="171450" indent="-171450" algn="just">
              <a:buSzPct val="80000"/>
              <a:buFont typeface="Arial" panose="020B0604020202020204" pitchFamily="34" charset="0"/>
              <a:buChar char="•"/>
              <a:defRPr/>
            </a:pPr>
            <a:r>
              <a:rPr lang="es-MX" altLang="es-MX" b="0" dirty="0"/>
              <a:t>Asesorar técnica y administrativamente a la Dirección General y Dirección Médica en áreas de su competencia.</a:t>
            </a:r>
          </a:p>
          <a:p>
            <a:pPr marL="171450" indent="-171450" algn="just">
              <a:buSzPct val="80000"/>
              <a:buFont typeface="Arial" panose="020B0604020202020204" pitchFamily="34" charset="0"/>
              <a:buChar char="•"/>
              <a:defRPr/>
            </a:pPr>
            <a:endParaRPr lang="es-MX" altLang="es-MX" b="0" dirty="0"/>
          </a:p>
          <a:p>
            <a:pPr marL="171450" indent="-171450" algn="just">
              <a:buSzPct val="80000"/>
              <a:buFont typeface="Arial" panose="020B0604020202020204" pitchFamily="34" charset="0"/>
              <a:buChar char="•"/>
              <a:defRPr/>
            </a:pPr>
            <a:r>
              <a:rPr lang="es-MX" altLang="es-MX" b="0" dirty="0"/>
              <a:t>Vigilar y controlar el uso correcto de los recursos humanos, materiales y financieros del Hospital.</a:t>
            </a:r>
          </a:p>
          <a:p>
            <a:pPr marL="171450" indent="-171450" algn="just">
              <a:buSzPct val="80000"/>
              <a:buFont typeface="Arial" panose="020B0604020202020204" pitchFamily="34" charset="0"/>
              <a:buChar char="•"/>
              <a:defRPr/>
            </a:pPr>
            <a:endParaRPr lang="es-MX" altLang="es-MX" b="0" dirty="0"/>
          </a:p>
          <a:p>
            <a:pPr marL="171450" indent="-171450" algn="just">
              <a:buSzPct val="80000"/>
              <a:buFont typeface="Arial" panose="020B0604020202020204" pitchFamily="34" charset="0"/>
              <a:buChar char="•"/>
              <a:defRPr/>
            </a:pPr>
            <a:r>
              <a:rPr lang="es-MX" altLang="es-MX" b="0" dirty="0" smtClean="0"/>
              <a:t>Vigilar </a:t>
            </a:r>
            <a:r>
              <a:rPr lang="es-MX" altLang="es-MX" b="0" dirty="0"/>
              <a:t>el correcto funcionamiento de los sistemas de seguridad del Hospital.</a:t>
            </a:r>
          </a:p>
          <a:p>
            <a:pPr marL="171450" indent="-171450" algn="just">
              <a:buSzPct val="80000"/>
              <a:buFont typeface="Arial" panose="020B0604020202020204" pitchFamily="34" charset="0"/>
              <a:buChar char="•"/>
              <a:defRPr/>
            </a:pPr>
            <a:endParaRPr lang="es-MX" altLang="es-MX" b="0" dirty="0" smtClean="0"/>
          </a:p>
          <a:p>
            <a:pPr marL="171450" indent="-171450" algn="just">
              <a:buSzPct val="80000"/>
              <a:buFont typeface="Arial" panose="020B0604020202020204" pitchFamily="34" charset="0"/>
              <a:buChar char="•"/>
              <a:defRPr/>
            </a:pPr>
            <a:r>
              <a:rPr lang="es-MX" altLang="es-MX" b="0" dirty="0"/>
              <a:t>Organizar y manejar de forma eficiente y eficaz el tramite administrativo de ingreso y egreso de los usuarios del Hospital. </a:t>
            </a:r>
          </a:p>
          <a:p>
            <a:pPr marL="171450" indent="-171450" algn="just">
              <a:buSzPct val="80000"/>
              <a:buFont typeface="Arial" panose="020B0604020202020204" pitchFamily="34" charset="0"/>
              <a:buChar char="•"/>
              <a:defRPr/>
            </a:pPr>
            <a:endParaRPr lang="es-MX" b="0" dirty="0"/>
          </a:p>
          <a:p>
            <a:pPr marL="171450" indent="-171450" algn="just">
              <a:buSzPct val="80000"/>
              <a:buFont typeface="Arial" panose="020B0604020202020204" pitchFamily="34" charset="0"/>
              <a:buChar char="•"/>
              <a:defRPr/>
            </a:pPr>
            <a:r>
              <a:rPr lang="es-MX" b="0" dirty="0"/>
              <a:t>Participar en Juntas de Gobierno.</a:t>
            </a:r>
          </a:p>
          <a:p>
            <a:pPr marL="171450" indent="-171450" algn="just">
              <a:buSzPct val="80000"/>
              <a:buFont typeface="Arial" panose="020B0604020202020204" pitchFamily="34" charset="0"/>
              <a:buChar char="•"/>
              <a:defRPr/>
            </a:pPr>
            <a:endParaRPr lang="es-MX" altLang="es-MX" b="0" dirty="0"/>
          </a:p>
          <a:p>
            <a:pPr marL="171450" indent="-171450" algn="just">
              <a:buSzPct val="80000"/>
              <a:buFont typeface="Arial" panose="020B0604020202020204" pitchFamily="34" charset="0"/>
              <a:buChar char="•"/>
              <a:defRPr/>
            </a:pPr>
            <a:r>
              <a:rPr lang="es-MX" altLang="es-MX" b="0" dirty="0"/>
              <a:t>Participar en las Comisiones Auxiliares Mixtas de Seguridad e Higiene, Escalafón, Evaluación, Capacitación y Productividad para la aplicación de los reglamentos y manuales vigentes.</a:t>
            </a:r>
          </a:p>
          <a:p>
            <a:pPr marL="171450" indent="-171450" algn="just">
              <a:buSzPct val="80000"/>
              <a:buFont typeface="Arial" panose="020B0604020202020204" pitchFamily="34" charset="0"/>
              <a:buChar char="•"/>
              <a:defRPr/>
            </a:pPr>
            <a:endParaRPr lang="es-MX" altLang="es-MX" b="0" dirty="0"/>
          </a:p>
          <a:p>
            <a:pPr marL="171450" indent="-171450" algn="just">
              <a:buSzPct val="80000"/>
              <a:buFont typeface="Arial" panose="020B0604020202020204" pitchFamily="34" charset="0"/>
              <a:buChar char="•"/>
              <a:defRPr/>
            </a:pPr>
            <a:r>
              <a:rPr lang="es-MX" altLang="es-MX" b="0" dirty="0"/>
              <a:t>Estas funciones son enunciativas más no limitativas.</a:t>
            </a:r>
          </a:p>
          <a:p>
            <a:pPr marL="171450" indent="-171450" algn="just">
              <a:buSzPct val="80000"/>
              <a:buFont typeface="Arial" panose="020B0604020202020204" pitchFamily="34" charset="0"/>
              <a:buChar char="•"/>
              <a:defRPr/>
            </a:pPr>
            <a:endParaRPr lang="es-MX" altLang="es-MX" b="0" dirty="0"/>
          </a:p>
        </p:txBody>
      </p:sp>
      <p:sp>
        <p:nvSpPr>
          <p:cNvPr id="399363" name="Line 13"/>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99364" name="Text Box 14"/>
          <p:cNvSpPr txBox="1">
            <a:spLocks noChangeArrowheads="1"/>
          </p:cNvSpPr>
          <p:nvPr/>
        </p:nvSpPr>
        <p:spPr bwMode="auto">
          <a:xfrm>
            <a:off x="76200" y="635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defRPr>
            </a:lvl9pPr>
          </a:lstStyle>
          <a:p>
            <a:pPr algn="just">
              <a:spcBef>
                <a:spcPct val="50000"/>
              </a:spcBef>
            </a:pPr>
            <a:r>
              <a:rPr lang="es-ES_tradnl" altLang="es-MX" sz="2000" i="1"/>
              <a:t>DESCRIPCIÓN DE FUNCIONES</a:t>
            </a:r>
          </a:p>
        </p:txBody>
      </p:sp>
      <p:graphicFrame>
        <p:nvGraphicFramePr>
          <p:cNvPr id="16" name="Group 16"/>
          <p:cNvGraphicFramePr>
            <a:graphicFrameLocks noGrp="1"/>
          </p:cNvGraphicFramePr>
          <p:nvPr/>
        </p:nvGraphicFramePr>
        <p:xfrm>
          <a:off x="1530350" y="8369300"/>
          <a:ext cx="5211763" cy="650875"/>
        </p:xfrm>
        <a:graphic>
          <a:graphicData uri="http://schemas.openxmlformats.org/drawingml/2006/table">
            <a:tbl>
              <a:tblPr/>
              <a:tblGrid>
                <a:gridCol w="2619104">
                  <a:extLst>
                    <a:ext uri="{9D8B030D-6E8A-4147-A177-3AD203B41FA5}">
                      <a16:colId xmlns:a16="http://schemas.microsoft.com/office/drawing/2014/main" val="20000"/>
                    </a:ext>
                  </a:extLst>
                </a:gridCol>
                <a:gridCol w="2592659">
                  <a:extLst>
                    <a:ext uri="{9D8B030D-6E8A-4147-A177-3AD203B41FA5}">
                      <a16:colId xmlns:a16="http://schemas.microsoft.com/office/drawing/2014/main" val="20001"/>
                    </a:ext>
                  </a:extLst>
                </a:gridCol>
              </a:tblGrid>
              <a:tr h="32385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marL="91453" marR="9145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 General</a:t>
                      </a:r>
                    </a:p>
                  </a:txBody>
                  <a:tcPr marL="91453" marR="9145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702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María Franco Rodríguez</a:t>
                      </a:r>
                    </a:p>
                  </a:txBody>
                  <a:tcPr marL="91453" marR="9145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Jorge Aguilar García</a:t>
                      </a:r>
                    </a:p>
                  </a:txBody>
                  <a:tcPr marL="91453" marR="9145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2273623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8618" y="0"/>
            <a:ext cx="1453243" cy="9144000"/>
          </a:xfrm>
          <a:prstGeom prst="rect">
            <a:avLst/>
          </a:prstGeom>
        </p:spPr>
      </p:pic>
      <p:sp>
        <p:nvSpPr>
          <p:cNvPr id="38915" name="Rectangle 3"/>
          <p:cNvSpPr>
            <a:spLocks noChangeArrowheads="1"/>
          </p:cNvSpPr>
          <p:nvPr/>
        </p:nvSpPr>
        <p:spPr bwMode="auto">
          <a:xfrm>
            <a:off x="1489075" y="1160463"/>
            <a:ext cx="5295900" cy="6740307"/>
          </a:xfrm>
          <a:prstGeom prst="rect">
            <a:avLst/>
          </a:prstGeom>
          <a:noFill/>
          <a:ln w="9525">
            <a:noFill/>
            <a:miter lim="800000"/>
            <a:headEnd/>
            <a:tailEnd/>
          </a:ln>
        </p:spPr>
        <p:txBody>
          <a:bodyPr>
            <a:spAutoFit/>
          </a:bodyPr>
          <a:lstStyle/>
          <a:p>
            <a:pPr marL="101600" indent="-101600" algn="ctr">
              <a:defRPr/>
            </a:pPr>
            <a:r>
              <a:rPr lang="es-ES" sz="1200" b="1" i="1" dirty="0">
                <a:solidFill>
                  <a:srgbClr val="000000"/>
                </a:solidFill>
                <a:latin typeface="Arial" charset="0"/>
                <a:cs typeface="Times New Roman" pitchFamily="18" charset="0"/>
              </a:rPr>
              <a:t>SECRETARIA</a:t>
            </a:r>
          </a:p>
          <a:p>
            <a:pPr marL="101600" indent="-101600" algn="just">
              <a:defRPr/>
            </a:pPr>
            <a:endParaRPr lang="es-MX" sz="1200" b="1" i="1" dirty="0">
              <a:solidFill>
                <a:srgbClr val="000000"/>
              </a:solidFill>
              <a:latin typeface="Arial" charset="0"/>
              <a:cs typeface="Times New Roman" pitchFamily="18" charset="0"/>
            </a:endParaRPr>
          </a:p>
          <a:p>
            <a:pPr marL="101600" indent="-101600" algn="just">
              <a:defRPr/>
            </a:pPr>
            <a:endParaRPr lang="es-ES" sz="1200" b="1" i="1" dirty="0">
              <a:solidFill>
                <a:srgbClr val="000000"/>
              </a:solidFill>
              <a:latin typeface="Arial" charset="0"/>
              <a:cs typeface="Times New Roman" pitchFamily="18" charset="0"/>
            </a:endParaRPr>
          </a:p>
          <a:p>
            <a:pPr marL="101600" indent="-101600" algn="just">
              <a:defRPr/>
            </a:pPr>
            <a:endParaRPr lang="es-ES" sz="1200" b="1" i="1" dirty="0">
              <a:solidFill>
                <a:srgbClr val="000000"/>
              </a:solidFill>
              <a:latin typeface="Arial" charset="0"/>
              <a:cs typeface="Times New Roman" pitchFamily="18" charset="0"/>
            </a:endParaRPr>
          </a:p>
          <a:p>
            <a:pPr marL="101600" indent="-101600" algn="just">
              <a:defRPr/>
            </a:pPr>
            <a:r>
              <a:rPr lang="es-ES" sz="1200" b="1" i="1" dirty="0">
                <a:solidFill>
                  <a:srgbClr val="000000"/>
                </a:solidFill>
                <a:latin typeface="Arial" charset="0"/>
                <a:cs typeface="Times New Roman" pitchFamily="18" charset="0"/>
              </a:rPr>
              <a:t>OBJETIVO</a:t>
            </a:r>
          </a:p>
          <a:p>
            <a:pPr marL="101600" indent="-101600" algn="just">
              <a:defRPr/>
            </a:pPr>
            <a:endParaRPr lang="es-ES" sz="1200" b="1" i="1" dirty="0">
              <a:solidFill>
                <a:srgbClr val="000000"/>
              </a:solidFill>
              <a:latin typeface="Arial" charset="0"/>
              <a:cs typeface="Times New Roman" pitchFamily="18" charset="0"/>
            </a:endParaRPr>
          </a:p>
          <a:p>
            <a:pPr algn="just">
              <a:defRPr/>
            </a:pPr>
            <a:r>
              <a:rPr lang="es-ES" sz="1200" dirty="0">
                <a:solidFill>
                  <a:srgbClr val="000000"/>
                </a:solidFill>
                <a:latin typeface="Arial" charset="0"/>
                <a:cs typeface="Times New Roman" pitchFamily="18" charset="0"/>
              </a:rPr>
              <a:t>Realizar funciones administrativas y operativas secretariales.</a:t>
            </a:r>
          </a:p>
          <a:p>
            <a:pPr marL="101600" indent="-101600" algn="just">
              <a:defRPr/>
            </a:pPr>
            <a:endParaRPr lang="es-ES" sz="1200" b="1" i="1" dirty="0">
              <a:solidFill>
                <a:srgbClr val="000000"/>
              </a:solidFill>
              <a:latin typeface="Arial" charset="0"/>
              <a:cs typeface="Times New Roman" pitchFamily="18" charset="0"/>
            </a:endParaRPr>
          </a:p>
          <a:p>
            <a:pPr marL="101600" indent="-101600" algn="just">
              <a:defRPr/>
            </a:pPr>
            <a:endParaRPr lang="es-ES" sz="1200" b="1" i="1" dirty="0">
              <a:solidFill>
                <a:srgbClr val="000000"/>
              </a:solidFill>
              <a:latin typeface="Arial" charset="0"/>
              <a:cs typeface="Arial" charset="0"/>
            </a:endParaRPr>
          </a:p>
          <a:p>
            <a:pPr marL="101600" indent="-101600" algn="just">
              <a:defRPr/>
            </a:pPr>
            <a:r>
              <a:rPr lang="es-ES" sz="1200" b="1" i="1" dirty="0">
                <a:solidFill>
                  <a:srgbClr val="000000"/>
                </a:solidFill>
                <a:latin typeface="Arial" charset="0"/>
                <a:cs typeface="Arial" charset="0"/>
              </a:rPr>
              <a:t>FUNCIONES</a:t>
            </a:r>
            <a:endParaRPr lang="es-ES" sz="1200" b="1" i="1" dirty="0">
              <a:solidFill>
                <a:srgbClr val="000000"/>
              </a:solidFill>
              <a:latin typeface="Arial" charset="0"/>
              <a:cs typeface="Times New Roman" pitchFamily="18" charset="0"/>
            </a:endParaRPr>
          </a:p>
          <a:p>
            <a:pPr marL="101600" indent="-101600" algn="just">
              <a:defRPr/>
            </a:pPr>
            <a:endParaRPr lang="es-MX" sz="1200" b="1" i="1" dirty="0">
              <a:solidFill>
                <a:srgbClr val="000000"/>
              </a:solidFill>
              <a:latin typeface="Arial" charset="0"/>
              <a:cs typeface="Times New Roman" pitchFamily="18" charset="0"/>
            </a:endParaRPr>
          </a:p>
          <a:p>
            <a:pPr marL="101600" indent="-101600" algn="just">
              <a:buFont typeface="Wingdings" pitchFamily="2" charset="2"/>
              <a:buChar char="§"/>
              <a:defRPr/>
            </a:pPr>
            <a:r>
              <a:rPr lang="es-ES" sz="1200" dirty="0">
                <a:solidFill>
                  <a:srgbClr val="000000"/>
                </a:solidFill>
                <a:latin typeface="Arial" charset="0"/>
                <a:cs typeface="Times New Roman" pitchFamily="18" charset="0"/>
              </a:rPr>
              <a:t>Atender y registrar a Puesto de instancias públicas y privadas que soliciten audiencia con la Dirección Administrativa.</a:t>
            </a:r>
          </a:p>
          <a:p>
            <a:pPr marL="101600" indent="-101600" algn="just">
              <a:buFont typeface="Wingdings" pitchFamily="2" charset="2"/>
              <a:buChar char="§"/>
              <a:defRPr/>
            </a:pPr>
            <a:endParaRPr lang="es-ES" sz="1200" dirty="0">
              <a:solidFill>
                <a:srgbClr val="000000"/>
              </a:solidFill>
              <a:latin typeface="Arial" charset="0"/>
              <a:cs typeface="Times New Roman" pitchFamily="18" charset="0"/>
            </a:endParaRPr>
          </a:p>
          <a:p>
            <a:pPr marL="101600" indent="-101600" algn="just">
              <a:buFont typeface="Wingdings" pitchFamily="2" charset="2"/>
              <a:buChar char="§"/>
              <a:defRPr/>
            </a:pPr>
            <a:r>
              <a:rPr lang="es-ES" sz="1200" dirty="0">
                <a:solidFill>
                  <a:srgbClr val="000000"/>
                </a:solidFill>
                <a:latin typeface="Arial" charset="0"/>
                <a:cs typeface="Times New Roman" pitchFamily="18" charset="0"/>
              </a:rPr>
              <a:t>Recibir y registrar llamadas telefónicas de la Dirección Administrativa.</a:t>
            </a:r>
          </a:p>
          <a:p>
            <a:pPr marL="101600" indent="-101600" algn="just">
              <a:buFont typeface="Wingdings" pitchFamily="2" charset="2"/>
              <a:buChar char="§"/>
              <a:defRPr/>
            </a:pPr>
            <a:endParaRPr lang="es-ES" sz="1200" dirty="0">
              <a:solidFill>
                <a:srgbClr val="000000"/>
              </a:solidFill>
              <a:latin typeface="Arial" charset="0"/>
              <a:cs typeface="Times New Roman" pitchFamily="18" charset="0"/>
            </a:endParaRPr>
          </a:p>
          <a:p>
            <a:pPr marL="101600" indent="-101600" algn="just">
              <a:buFont typeface="Wingdings" pitchFamily="2" charset="2"/>
              <a:buChar char="§"/>
              <a:defRPr/>
            </a:pPr>
            <a:r>
              <a:rPr lang="es-ES" sz="1200" dirty="0">
                <a:solidFill>
                  <a:srgbClr val="000000"/>
                </a:solidFill>
                <a:latin typeface="Arial" charset="0"/>
                <a:cs typeface="Times New Roman" pitchFamily="18" charset="0"/>
              </a:rPr>
              <a:t>Controlar y mantener en orden el archivo de la Dirección Administrativa.</a:t>
            </a:r>
          </a:p>
          <a:p>
            <a:pPr marL="101600" indent="-101600" algn="just">
              <a:buFont typeface="Wingdings" pitchFamily="2" charset="2"/>
              <a:buChar char="§"/>
              <a:defRPr/>
            </a:pPr>
            <a:endParaRPr lang="es-ES" sz="1200" dirty="0">
              <a:solidFill>
                <a:srgbClr val="000000"/>
              </a:solidFill>
              <a:latin typeface="Arial" charset="0"/>
              <a:cs typeface="Times New Roman" pitchFamily="18" charset="0"/>
            </a:endParaRPr>
          </a:p>
          <a:p>
            <a:pPr marL="101600" indent="-101600" algn="just">
              <a:buFont typeface="Wingdings" pitchFamily="2" charset="2"/>
              <a:buChar char="§"/>
              <a:defRPr/>
            </a:pPr>
            <a:r>
              <a:rPr lang="es-ES" sz="1200" dirty="0">
                <a:solidFill>
                  <a:srgbClr val="000000"/>
                </a:solidFill>
                <a:latin typeface="Arial" charset="0"/>
                <a:cs typeface="Times New Roman" pitchFamily="18" charset="0"/>
              </a:rPr>
              <a:t>Revisar la documentación anexa a los cheques que serán firmados por la Director Administrativo.</a:t>
            </a:r>
          </a:p>
          <a:p>
            <a:pPr marL="101600" indent="-101600" algn="just">
              <a:buFont typeface="Wingdings" pitchFamily="2" charset="2"/>
              <a:buChar char="§"/>
              <a:defRPr/>
            </a:pPr>
            <a:endParaRPr lang="es-ES" sz="1200" dirty="0">
              <a:solidFill>
                <a:srgbClr val="000000"/>
              </a:solidFill>
              <a:latin typeface="Arial" charset="0"/>
              <a:cs typeface="Times New Roman" pitchFamily="18" charset="0"/>
            </a:endParaRPr>
          </a:p>
          <a:p>
            <a:pPr marL="101600" indent="-101600" algn="just">
              <a:buFont typeface="Wingdings" pitchFamily="2" charset="2"/>
              <a:buChar char="§"/>
              <a:defRPr/>
            </a:pPr>
            <a:r>
              <a:rPr lang="es-ES" sz="1200" dirty="0" err="1">
                <a:solidFill>
                  <a:srgbClr val="000000"/>
                </a:solidFill>
                <a:latin typeface="Arial" charset="0"/>
                <a:cs typeface="Times New Roman" pitchFamily="18" charset="0"/>
              </a:rPr>
              <a:t>Rec</a:t>
            </a:r>
            <a:r>
              <a:rPr lang="es-MX" sz="1200" dirty="0" err="1">
                <a:solidFill>
                  <a:srgbClr val="000000"/>
                </a:solidFill>
                <a:latin typeface="Arial" charset="0"/>
                <a:cs typeface="Times New Roman" pitchFamily="18" charset="0"/>
              </a:rPr>
              <a:t>ibir</a:t>
            </a:r>
            <a:r>
              <a:rPr lang="es-MX" sz="1200" dirty="0">
                <a:solidFill>
                  <a:srgbClr val="000000"/>
                </a:solidFill>
                <a:latin typeface="Arial" charset="0"/>
                <a:cs typeface="Times New Roman" pitchFamily="18" charset="0"/>
              </a:rPr>
              <a:t> la </a:t>
            </a:r>
            <a:r>
              <a:rPr lang="es-ES" sz="1200" dirty="0">
                <a:solidFill>
                  <a:srgbClr val="000000"/>
                </a:solidFill>
                <a:latin typeface="Arial" charset="0"/>
                <a:cs typeface="Times New Roman" pitchFamily="18" charset="0"/>
              </a:rPr>
              <a:t>correspondencia de instancias publicas y privadas y áreas internas.</a:t>
            </a:r>
          </a:p>
          <a:p>
            <a:pPr marL="101600" indent="-101600" algn="just">
              <a:buFont typeface="Wingdings" pitchFamily="2" charset="2"/>
              <a:buChar char="§"/>
              <a:defRPr/>
            </a:pPr>
            <a:endParaRPr lang="es-ES" sz="1200" dirty="0">
              <a:solidFill>
                <a:srgbClr val="000000"/>
              </a:solidFill>
              <a:latin typeface="Arial" charset="0"/>
              <a:cs typeface="Times New Roman" pitchFamily="18" charset="0"/>
            </a:endParaRPr>
          </a:p>
          <a:p>
            <a:pPr marL="101600" indent="-101600" algn="just">
              <a:buFont typeface="Wingdings" pitchFamily="2" charset="2"/>
              <a:buChar char="§"/>
              <a:defRPr/>
            </a:pPr>
            <a:r>
              <a:rPr lang="es-ES" sz="1200" dirty="0">
                <a:solidFill>
                  <a:srgbClr val="000000"/>
                </a:solidFill>
                <a:latin typeface="Arial" charset="0"/>
                <a:cs typeface="Times New Roman" pitchFamily="18" charset="0"/>
              </a:rPr>
              <a:t>Informar a los Servidores Públicos para que elaboren su Declaración de Situación Patrimonial, así como llevar el control de quienes si los reportado. </a:t>
            </a:r>
          </a:p>
          <a:p>
            <a:pPr marL="101600" indent="-101600" algn="just">
              <a:buFont typeface="Wingdings" pitchFamily="2" charset="2"/>
              <a:buChar char="§"/>
              <a:defRPr/>
            </a:pPr>
            <a:endParaRPr lang="es-ES" sz="1200" dirty="0">
              <a:solidFill>
                <a:srgbClr val="000000"/>
              </a:solidFill>
              <a:latin typeface="Arial" charset="0"/>
              <a:cs typeface="Times New Roman" pitchFamily="18" charset="0"/>
            </a:endParaRPr>
          </a:p>
          <a:p>
            <a:pPr marL="101600" indent="-101600" algn="just">
              <a:buFont typeface="Wingdings" pitchFamily="2" charset="2"/>
              <a:buChar char="§"/>
              <a:defRPr/>
            </a:pPr>
            <a:r>
              <a:rPr lang="es-ES" sz="1200" dirty="0" smtClean="0">
                <a:solidFill>
                  <a:srgbClr val="000000"/>
                </a:solidFill>
                <a:latin typeface="Arial" charset="0"/>
                <a:cs typeface="Times New Roman" pitchFamily="18" charset="0"/>
              </a:rPr>
              <a:t>Elaborar </a:t>
            </a:r>
            <a:r>
              <a:rPr lang="es-ES" sz="1200" dirty="0">
                <a:solidFill>
                  <a:srgbClr val="000000"/>
                </a:solidFill>
                <a:latin typeface="Arial" charset="0"/>
                <a:cs typeface="Times New Roman" pitchFamily="18" charset="0"/>
              </a:rPr>
              <a:t>guías para envío de paquetería.</a:t>
            </a:r>
          </a:p>
          <a:p>
            <a:pPr marL="101600" indent="-101600" algn="just">
              <a:buFont typeface="Wingdings" pitchFamily="2" charset="2"/>
              <a:buChar char="§"/>
              <a:defRPr/>
            </a:pPr>
            <a:endParaRPr lang="es-ES" sz="1200" dirty="0">
              <a:solidFill>
                <a:srgbClr val="000000"/>
              </a:solidFill>
              <a:latin typeface="Arial" charset="0"/>
              <a:cs typeface="Times New Roman" pitchFamily="18" charset="0"/>
            </a:endParaRPr>
          </a:p>
          <a:p>
            <a:pPr marL="101600" indent="-101600" algn="just">
              <a:buFont typeface="Wingdings" pitchFamily="2" charset="2"/>
              <a:buChar char="§"/>
              <a:defRPr/>
            </a:pPr>
            <a:r>
              <a:rPr lang="es-ES" sz="1200" dirty="0">
                <a:solidFill>
                  <a:srgbClr val="000000"/>
                </a:solidFill>
                <a:latin typeface="Arial" charset="0"/>
                <a:cs typeface="Times New Roman" pitchFamily="18" charset="0"/>
              </a:rPr>
              <a:t>Depura</a:t>
            </a:r>
            <a:r>
              <a:rPr lang="es-MX" sz="1200" dirty="0">
                <a:solidFill>
                  <a:srgbClr val="000000"/>
                </a:solidFill>
                <a:latin typeface="Arial" charset="0"/>
                <a:cs typeface="Times New Roman" pitchFamily="18" charset="0"/>
              </a:rPr>
              <a:t>r </a:t>
            </a:r>
            <a:r>
              <a:rPr lang="es-ES" sz="1200" dirty="0">
                <a:solidFill>
                  <a:srgbClr val="000000"/>
                </a:solidFill>
                <a:latin typeface="Arial" charset="0"/>
                <a:cs typeface="Times New Roman" pitchFamily="18" charset="0"/>
              </a:rPr>
              <a:t>el archivo muerto de la Dirección Administrativa, envío y control de los expedientes al archivo muerto.</a:t>
            </a:r>
          </a:p>
          <a:p>
            <a:pPr marL="101600" indent="-101600" algn="just">
              <a:buFont typeface="Wingdings" pitchFamily="2" charset="2"/>
              <a:buChar char="§"/>
              <a:defRPr/>
            </a:pPr>
            <a:endParaRPr lang="es-ES" sz="1200" dirty="0">
              <a:solidFill>
                <a:srgbClr val="000000"/>
              </a:solidFill>
              <a:latin typeface="Arial" charset="0"/>
              <a:cs typeface="Times New Roman" pitchFamily="18" charset="0"/>
            </a:endParaRPr>
          </a:p>
          <a:p>
            <a:pPr marL="101600" indent="-101600" algn="just">
              <a:buFont typeface="Wingdings" pitchFamily="2" charset="2"/>
              <a:buChar char="§"/>
              <a:defRPr/>
            </a:pPr>
            <a:r>
              <a:rPr lang="es-ES" altLang="es-MX" sz="1200" dirty="0" smtClean="0">
                <a:solidFill>
                  <a:srgbClr val="000000"/>
                </a:solidFill>
                <a:latin typeface="Arial" panose="020B0604020202020204" pitchFamily="34" charset="0"/>
                <a:cs typeface="Times New Roman" panose="02020603050405020304" pitchFamily="18" charset="0"/>
              </a:rPr>
              <a:t> </a:t>
            </a:r>
            <a:r>
              <a:rPr lang="es-ES" altLang="es-MX" sz="1200" dirty="0">
                <a:solidFill>
                  <a:srgbClr val="000000"/>
                </a:solidFill>
                <a:latin typeface="Arial" panose="020B0604020202020204" pitchFamily="34" charset="0"/>
                <a:cs typeface="Times New Roman" panose="02020603050405020304" pitchFamily="18" charset="0"/>
              </a:rPr>
              <a:t>Elaborar oficios, cartas, circulares a las diferentes divisiones médicas y administrativas, así como a dependencias Federales y Estatales.</a:t>
            </a:r>
          </a:p>
          <a:p>
            <a:pPr marL="101600" indent="-101600" algn="just">
              <a:buFont typeface="Wingdings" pitchFamily="2" charset="2"/>
              <a:buChar char="§"/>
              <a:defRPr/>
            </a:pPr>
            <a:endParaRPr lang="es-ES" sz="1200" dirty="0">
              <a:solidFill>
                <a:srgbClr val="000000"/>
              </a:solidFill>
              <a:latin typeface="Arial" charset="0"/>
              <a:cs typeface="Times New Roman" pitchFamily="18" charset="0"/>
            </a:endParaRPr>
          </a:p>
        </p:txBody>
      </p:sp>
      <p:graphicFrame>
        <p:nvGraphicFramePr>
          <p:cNvPr id="6" name="Group 16"/>
          <p:cNvGraphicFramePr>
            <a:graphicFrameLocks noGrp="1"/>
          </p:cNvGraphicFramePr>
          <p:nvPr/>
        </p:nvGraphicFramePr>
        <p:xfrm>
          <a:off x="1535113" y="8374063"/>
          <a:ext cx="5232400" cy="666750"/>
        </p:xfrm>
        <a:graphic>
          <a:graphicData uri="http://schemas.openxmlformats.org/drawingml/2006/table">
            <a:tbl>
              <a:tblPr/>
              <a:tblGrid>
                <a:gridCol w="2616200">
                  <a:extLst>
                    <a:ext uri="{9D8B030D-6E8A-4147-A177-3AD203B41FA5}">
                      <a16:colId xmlns:a16="http://schemas.microsoft.com/office/drawing/2014/main" val="20000"/>
                    </a:ext>
                  </a:extLst>
                </a:gridCol>
                <a:gridCol w="2616200">
                  <a:extLst>
                    <a:ext uri="{9D8B030D-6E8A-4147-A177-3AD203B41FA5}">
                      <a16:colId xmlns:a16="http://schemas.microsoft.com/office/drawing/2014/main" val="20001"/>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Directora Administrativa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Elena Barrón Fernández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María Franco Rodríguez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8926" name="Line 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8927" name="Text Box 15"/>
          <p:cNvSpPr txBox="1">
            <a:spLocks noChangeArrowheads="1"/>
          </p:cNvSpPr>
          <p:nvPr/>
        </p:nvSpPr>
        <p:spPr bwMode="auto">
          <a:xfrm>
            <a:off x="-1588" y="47625"/>
            <a:ext cx="3962401"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solidFill>
                  <a:srgbClr val="000000"/>
                </a:solidFill>
                <a:latin typeface="Arial" panose="020B0604020202020204" pitchFamily="34" charset="0"/>
              </a:rPr>
              <a:t>DESCRIPCIÓN DE FUNCIONES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8618" y="0"/>
            <a:ext cx="1453243" cy="9144000"/>
          </a:xfrm>
          <a:prstGeom prst="rect">
            <a:avLst/>
          </a:prstGeom>
        </p:spPr>
      </p:pic>
      <p:sp>
        <p:nvSpPr>
          <p:cNvPr id="39938" name="Rectangle 3"/>
          <p:cNvSpPr>
            <a:spLocks noChangeArrowheads="1"/>
          </p:cNvSpPr>
          <p:nvPr/>
        </p:nvSpPr>
        <p:spPr bwMode="auto">
          <a:xfrm>
            <a:off x="1489075" y="1154113"/>
            <a:ext cx="52959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600" indent="-1016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MX" sz="1200" b="1" i="1" dirty="0">
                <a:solidFill>
                  <a:srgbClr val="000000"/>
                </a:solidFill>
                <a:latin typeface="Arial" panose="020B0604020202020204" pitchFamily="34" charset="0"/>
                <a:cs typeface="Times New Roman" panose="02020603050405020304" pitchFamily="18" charset="0"/>
              </a:rPr>
              <a:t>SECRETARIA </a:t>
            </a:r>
          </a:p>
          <a:p>
            <a:pPr algn="ctr">
              <a:spcBef>
                <a:spcPct val="0"/>
              </a:spcBef>
              <a:buFontTx/>
              <a:buNone/>
            </a:pPr>
            <a:r>
              <a:rPr lang="es-ES" altLang="es-MX" sz="1200" b="1" i="1" dirty="0">
                <a:solidFill>
                  <a:srgbClr val="000000"/>
                </a:solidFill>
                <a:latin typeface="Arial" panose="020B0604020202020204" pitchFamily="34" charset="0"/>
                <a:cs typeface="Times New Roman" panose="02020603050405020304" pitchFamily="18" charset="0"/>
              </a:rPr>
              <a:t>(Continúa)</a:t>
            </a:r>
          </a:p>
          <a:p>
            <a:pPr algn="just">
              <a:spcBef>
                <a:spcPct val="0"/>
              </a:spcBef>
              <a:buFont typeface="Wingdings" panose="05000000000000000000" pitchFamily="2" charset="2"/>
              <a:buChar char="§"/>
            </a:pPr>
            <a:endParaRPr lang="es-ES" altLang="es-MX" sz="1200" dirty="0">
              <a:solidFill>
                <a:srgbClr val="000000"/>
              </a:solidFill>
              <a:latin typeface="Arial" panose="020B0604020202020204" pitchFamily="34" charset="0"/>
              <a:cs typeface="Times New Roman" panose="02020603050405020304" pitchFamily="18" charset="0"/>
            </a:endParaRPr>
          </a:p>
          <a:p>
            <a:pPr algn="just">
              <a:spcBef>
                <a:spcPct val="0"/>
              </a:spcBef>
              <a:buFont typeface="Wingdings" panose="05000000000000000000" pitchFamily="2" charset="2"/>
              <a:buChar char="§"/>
            </a:pPr>
            <a:endParaRPr lang="es-ES" altLang="es-MX" sz="1200" dirty="0">
              <a:solidFill>
                <a:srgbClr val="000000"/>
              </a:solidFill>
              <a:latin typeface="Arial" panose="020B0604020202020204" pitchFamily="34" charset="0"/>
              <a:cs typeface="Times New Roman" panose="02020603050405020304" pitchFamily="18" charset="0"/>
            </a:endParaRPr>
          </a:p>
          <a:p>
            <a:pPr algn="just">
              <a:spcBef>
                <a:spcPct val="0"/>
              </a:spcBef>
              <a:buFont typeface="Wingdings" panose="05000000000000000000" pitchFamily="2" charset="2"/>
              <a:buChar char="§"/>
            </a:pPr>
            <a:r>
              <a:rPr lang="es-ES" altLang="es-MX" sz="1200" dirty="0">
                <a:solidFill>
                  <a:srgbClr val="000000"/>
                </a:solidFill>
                <a:latin typeface="Arial" panose="020B0604020202020204" pitchFamily="34" charset="0"/>
                <a:cs typeface="Times New Roman" panose="02020603050405020304" pitchFamily="18" charset="0"/>
              </a:rPr>
              <a:t>Hacer las gestiones </a:t>
            </a:r>
            <a:r>
              <a:rPr lang="es-ES" altLang="es-MX" sz="1200" dirty="0" smtClean="0">
                <a:solidFill>
                  <a:srgbClr val="000000"/>
                </a:solidFill>
                <a:latin typeface="Arial" panose="020B0604020202020204" pitchFamily="34" charset="0"/>
                <a:cs typeface="Times New Roman" panose="02020603050405020304" pitchFamily="18" charset="0"/>
              </a:rPr>
              <a:t>en </a:t>
            </a:r>
            <a:r>
              <a:rPr lang="es-ES" altLang="es-MX" sz="1200" dirty="0">
                <a:solidFill>
                  <a:srgbClr val="000000"/>
                </a:solidFill>
                <a:latin typeface="Arial" panose="020B0604020202020204" pitchFamily="34" charset="0"/>
                <a:cs typeface="Times New Roman" panose="02020603050405020304" pitchFamily="18" charset="0"/>
              </a:rPr>
              <a:t>las ciudades que correspondan </a:t>
            </a:r>
            <a:r>
              <a:rPr lang="es-ES" altLang="es-MX" sz="1200" dirty="0" smtClean="0">
                <a:solidFill>
                  <a:srgbClr val="000000"/>
                </a:solidFill>
                <a:latin typeface="Arial" panose="020B0604020202020204" pitchFamily="34" charset="0"/>
                <a:cs typeface="Times New Roman" panose="02020603050405020304" pitchFamily="18" charset="0"/>
              </a:rPr>
              <a:t> para el hospedaje y traslado de </a:t>
            </a:r>
            <a:r>
              <a:rPr lang="es-ES" altLang="es-MX" sz="1200" dirty="0">
                <a:solidFill>
                  <a:srgbClr val="000000"/>
                </a:solidFill>
                <a:latin typeface="Arial" panose="020B0604020202020204" pitchFamily="34" charset="0"/>
                <a:cs typeface="Times New Roman" panose="02020603050405020304" pitchFamily="18" charset="0"/>
              </a:rPr>
              <a:t>los funcionarios públicos </a:t>
            </a:r>
            <a:r>
              <a:rPr lang="es-ES" altLang="es-MX" sz="1200" dirty="0" smtClean="0">
                <a:solidFill>
                  <a:srgbClr val="000000"/>
                </a:solidFill>
                <a:latin typeface="Arial" panose="020B0604020202020204" pitchFamily="34" charset="0"/>
                <a:cs typeface="Times New Roman" panose="02020603050405020304" pitchFamily="18" charset="0"/>
              </a:rPr>
              <a:t>autorizados a viajar por cuestiones oficiales.</a:t>
            </a:r>
            <a:endParaRPr lang="es-ES" altLang="es-MX" sz="1200" dirty="0">
              <a:solidFill>
                <a:srgbClr val="000000"/>
              </a:solidFill>
              <a:latin typeface="Arial" panose="020B0604020202020204" pitchFamily="34" charset="0"/>
              <a:cs typeface="Times New Roman" panose="02020603050405020304" pitchFamily="18" charset="0"/>
            </a:endParaRPr>
          </a:p>
          <a:p>
            <a:pPr marL="0" indent="0" algn="just">
              <a:spcBef>
                <a:spcPct val="0"/>
              </a:spcBef>
              <a:buNone/>
            </a:pPr>
            <a:endParaRPr lang="es-ES" altLang="es-MX" sz="1200" dirty="0">
              <a:solidFill>
                <a:srgbClr val="000000"/>
              </a:solidFill>
              <a:latin typeface="Arial" panose="020B0604020202020204" pitchFamily="34" charset="0"/>
              <a:cs typeface="Times New Roman" panose="02020603050405020304" pitchFamily="18" charset="0"/>
            </a:endParaRPr>
          </a:p>
          <a:p>
            <a:pPr algn="just">
              <a:spcBef>
                <a:spcPct val="0"/>
              </a:spcBef>
              <a:buFont typeface="Wingdings" panose="05000000000000000000" pitchFamily="2" charset="2"/>
              <a:buChar char="§"/>
            </a:pPr>
            <a:r>
              <a:rPr lang="es-ES" altLang="es-MX" sz="1200" dirty="0" smtClean="0">
                <a:solidFill>
                  <a:srgbClr val="000000"/>
                </a:solidFill>
                <a:latin typeface="Arial" panose="020B0604020202020204" pitchFamily="34" charset="0"/>
                <a:cs typeface="Times New Roman" panose="02020603050405020304" pitchFamily="18" charset="0"/>
              </a:rPr>
              <a:t>Estas </a:t>
            </a:r>
            <a:r>
              <a:rPr lang="es-ES" altLang="es-MX" sz="1200" dirty="0">
                <a:solidFill>
                  <a:srgbClr val="000000"/>
                </a:solidFill>
                <a:latin typeface="Arial" panose="020B0604020202020204" pitchFamily="34" charset="0"/>
                <a:cs typeface="Times New Roman" panose="02020603050405020304" pitchFamily="18" charset="0"/>
              </a:rPr>
              <a:t>funciones son enunciativas más no limitativas.</a:t>
            </a:r>
          </a:p>
        </p:txBody>
      </p:sp>
      <p:graphicFrame>
        <p:nvGraphicFramePr>
          <p:cNvPr id="4" name="Group 16"/>
          <p:cNvGraphicFramePr>
            <a:graphicFrameLocks noGrp="1"/>
          </p:cNvGraphicFramePr>
          <p:nvPr/>
        </p:nvGraphicFramePr>
        <p:xfrm>
          <a:off x="1535113" y="8374063"/>
          <a:ext cx="5232400" cy="666750"/>
        </p:xfrm>
        <a:graphic>
          <a:graphicData uri="http://schemas.openxmlformats.org/drawingml/2006/table">
            <a:tbl>
              <a:tblPr/>
              <a:tblGrid>
                <a:gridCol w="2616200">
                  <a:extLst>
                    <a:ext uri="{9D8B030D-6E8A-4147-A177-3AD203B41FA5}">
                      <a16:colId xmlns:a16="http://schemas.microsoft.com/office/drawing/2014/main" val="20000"/>
                    </a:ext>
                  </a:extLst>
                </a:gridCol>
                <a:gridCol w="2616200">
                  <a:extLst>
                    <a:ext uri="{9D8B030D-6E8A-4147-A177-3AD203B41FA5}">
                      <a16:colId xmlns:a16="http://schemas.microsoft.com/office/drawing/2014/main" val="20001"/>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Directora Administrativa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Elena Barrón Fernández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María Franco Rodríguez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9950" name="Line 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9951" name="Text Box 15"/>
          <p:cNvSpPr txBox="1">
            <a:spLocks noChangeArrowheads="1"/>
          </p:cNvSpPr>
          <p:nvPr/>
        </p:nvSpPr>
        <p:spPr bwMode="auto">
          <a:xfrm>
            <a:off x="-1588" y="47625"/>
            <a:ext cx="3962401"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solidFill>
                  <a:srgbClr val="000000"/>
                </a:solidFill>
                <a:latin typeface="Arial" panose="020B0604020202020204" pitchFamily="34" charset="0"/>
              </a:rPr>
              <a:t>DESCRIPCIÓN DE FUNCIONES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8618" y="0"/>
            <a:ext cx="1453243" cy="9144000"/>
          </a:xfrm>
          <a:prstGeom prst="rect">
            <a:avLst/>
          </a:prstGeom>
        </p:spPr>
      </p:pic>
      <p:sp>
        <p:nvSpPr>
          <p:cNvPr id="38915" name="Rectangle 3"/>
          <p:cNvSpPr>
            <a:spLocks noChangeArrowheads="1"/>
          </p:cNvSpPr>
          <p:nvPr/>
        </p:nvSpPr>
        <p:spPr bwMode="auto">
          <a:xfrm>
            <a:off x="1489075" y="1160463"/>
            <a:ext cx="5295900" cy="7109639"/>
          </a:xfrm>
          <a:prstGeom prst="rect">
            <a:avLst/>
          </a:prstGeom>
          <a:noFill/>
          <a:ln w="9525">
            <a:noFill/>
            <a:miter lim="800000"/>
            <a:headEnd/>
            <a:tailEnd/>
          </a:ln>
        </p:spPr>
        <p:txBody>
          <a:bodyPr>
            <a:spAutoFit/>
          </a:bodyPr>
          <a:lstStyle/>
          <a:p>
            <a:pPr marL="101600" indent="-101600" algn="ctr">
              <a:defRPr/>
            </a:pPr>
            <a:r>
              <a:rPr lang="es-ES" sz="1200" b="1" i="1" dirty="0" smtClean="0">
                <a:solidFill>
                  <a:srgbClr val="000000"/>
                </a:solidFill>
                <a:latin typeface="Arial" charset="0"/>
                <a:cs typeface="Times New Roman" pitchFamily="18" charset="0"/>
              </a:rPr>
              <a:t>SOPORTE ADMINISTRATIVO</a:t>
            </a:r>
            <a:endParaRPr lang="es-ES" sz="1200" b="1" i="1" dirty="0">
              <a:solidFill>
                <a:srgbClr val="000000"/>
              </a:solidFill>
              <a:latin typeface="Arial" charset="0"/>
              <a:cs typeface="Times New Roman" pitchFamily="18" charset="0"/>
            </a:endParaRPr>
          </a:p>
          <a:p>
            <a:pPr marL="101600" indent="-101600" algn="just">
              <a:defRPr/>
            </a:pPr>
            <a:endParaRPr lang="es-MX" sz="1200" b="1" i="1" dirty="0">
              <a:solidFill>
                <a:srgbClr val="000000"/>
              </a:solidFill>
              <a:latin typeface="Arial" charset="0"/>
              <a:cs typeface="Times New Roman" pitchFamily="18" charset="0"/>
            </a:endParaRPr>
          </a:p>
          <a:p>
            <a:pPr marL="101600" indent="-101600" algn="just">
              <a:defRPr/>
            </a:pPr>
            <a:endParaRPr lang="es-ES" sz="1200" b="1" i="1" dirty="0">
              <a:solidFill>
                <a:srgbClr val="000000"/>
              </a:solidFill>
              <a:latin typeface="Arial" charset="0"/>
              <a:cs typeface="Times New Roman" pitchFamily="18" charset="0"/>
            </a:endParaRPr>
          </a:p>
          <a:p>
            <a:pPr marL="101600" indent="-101600" algn="just">
              <a:defRPr/>
            </a:pPr>
            <a:endParaRPr lang="es-ES" sz="1200" b="1" i="1" dirty="0">
              <a:solidFill>
                <a:srgbClr val="000000"/>
              </a:solidFill>
              <a:latin typeface="Arial" charset="0"/>
              <a:cs typeface="Times New Roman" pitchFamily="18" charset="0"/>
            </a:endParaRPr>
          </a:p>
          <a:p>
            <a:pPr marL="101600" indent="-101600" algn="just">
              <a:defRPr/>
            </a:pPr>
            <a:r>
              <a:rPr lang="es-ES" sz="1200" b="1" i="1" dirty="0">
                <a:solidFill>
                  <a:srgbClr val="000000"/>
                </a:solidFill>
                <a:latin typeface="Arial" charset="0"/>
                <a:cs typeface="Times New Roman" pitchFamily="18" charset="0"/>
              </a:rPr>
              <a:t>OBJETIVO</a:t>
            </a:r>
          </a:p>
          <a:p>
            <a:pPr marL="101600" indent="-101600" algn="just">
              <a:defRPr/>
            </a:pPr>
            <a:endParaRPr lang="es-ES" sz="1200" b="1" i="1" dirty="0">
              <a:solidFill>
                <a:srgbClr val="000000"/>
              </a:solidFill>
              <a:latin typeface="Arial" charset="0"/>
              <a:cs typeface="Times New Roman" pitchFamily="18" charset="0"/>
            </a:endParaRPr>
          </a:p>
          <a:p>
            <a:pPr algn="just">
              <a:defRPr/>
            </a:pPr>
            <a:r>
              <a:rPr lang="es-ES" sz="1200" dirty="0">
                <a:solidFill>
                  <a:srgbClr val="000000"/>
                </a:solidFill>
                <a:latin typeface="Arial" charset="0"/>
                <a:cs typeface="Times New Roman" pitchFamily="18" charset="0"/>
              </a:rPr>
              <a:t>Realizar funciones </a:t>
            </a:r>
            <a:r>
              <a:rPr lang="es-ES" sz="1200" dirty="0" smtClean="0">
                <a:solidFill>
                  <a:srgbClr val="000000"/>
                </a:solidFill>
                <a:latin typeface="Arial" charset="0"/>
                <a:cs typeface="Times New Roman" pitchFamily="18" charset="0"/>
              </a:rPr>
              <a:t>administrativas y  operativas, además de análisis y seguimiento de asuntos relacionados con el Comité de Abasto y el Comité de Igualdad de Género del Hospital Central </a:t>
            </a:r>
            <a:r>
              <a:rPr lang="es-ES" sz="1200" dirty="0" err="1" smtClean="0">
                <a:solidFill>
                  <a:srgbClr val="000000"/>
                </a:solidFill>
                <a:latin typeface="Arial" charset="0"/>
                <a:cs typeface="Times New Roman" pitchFamily="18" charset="0"/>
              </a:rPr>
              <a:t>Dr</a:t>
            </a:r>
            <a:r>
              <a:rPr lang="es-ES" sz="1200" dirty="0" smtClean="0">
                <a:solidFill>
                  <a:srgbClr val="000000"/>
                </a:solidFill>
                <a:latin typeface="Arial" charset="0"/>
                <a:cs typeface="Times New Roman" pitchFamily="18" charset="0"/>
              </a:rPr>
              <a:t> Ignacio Morones Prieto</a:t>
            </a:r>
            <a:endParaRPr lang="es-ES" sz="1200" b="1" i="1" dirty="0">
              <a:solidFill>
                <a:srgbClr val="000000"/>
              </a:solidFill>
              <a:latin typeface="Arial" charset="0"/>
              <a:cs typeface="Times New Roman" pitchFamily="18" charset="0"/>
            </a:endParaRPr>
          </a:p>
          <a:p>
            <a:pPr marL="101600" indent="-101600" algn="just">
              <a:defRPr/>
            </a:pPr>
            <a:endParaRPr lang="es-ES" sz="1200" b="1" i="1" dirty="0">
              <a:solidFill>
                <a:srgbClr val="000000"/>
              </a:solidFill>
              <a:latin typeface="Arial" charset="0"/>
              <a:cs typeface="Arial" charset="0"/>
            </a:endParaRPr>
          </a:p>
          <a:p>
            <a:pPr marL="101600" indent="-101600" algn="just">
              <a:defRPr/>
            </a:pPr>
            <a:r>
              <a:rPr lang="es-ES" sz="1200" b="1" i="1" dirty="0" smtClean="0">
                <a:solidFill>
                  <a:srgbClr val="000000"/>
                </a:solidFill>
                <a:latin typeface="Arial" charset="0"/>
                <a:cs typeface="Arial" charset="0"/>
              </a:rPr>
              <a:t>FUNCIONES</a:t>
            </a:r>
          </a:p>
          <a:p>
            <a:pPr marL="101600" indent="-101600" algn="just">
              <a:defRPr/>
            </a:pPr>
            <a:endParaRPr lang="es-ES" sz="1200" b="1" i="1" dirty="0" smtClean="0">
              <a:solidFill>
                <a:srgbClr val="000000"/>
              </a:solidFill>
              <a:latin typeface="Arial" charset="0"/>
              <a:cs typeface="Arial" charset="0"/>
            </a:endParaRPr>
          </a:p>
          <a:p>
            <a:pPr marL="101600" indent="-101600" algn="just">
              <a:buFont typeface="Wingdings" pitchFamily="2" charset="2"/>
              <a:buChar char="§"/>
              <a:defRPr/>
            </a:pPr>
            <a:r>
              <a:rPr lang="es-ES" sz="1200" dirty="0">
                <a:solidFill>
                  <a:srgbClr val="000000"/>
                </a:solidFill>
                <a:latin typeface="Arial" charset="0"/>
                <a:cs typeface="Times New Roman" pitchFamily="18" charset="0"/>
              </a:rPr>
              <a:t>Atender y registrar a Puesto de instancias públicas y privadas que soliciten audiencia con la Dirección Administrativa (turno vespertino)</a:t>
            </a:r>
          </a:p>
          <a:p>
            <a:pPr marL="101600" indent="-101600" algn="just">
              <a:buFont typeface="Wingdings" pitchFamily="2" charset="2"/>
              <a:buChar char="§"/>
              <a:defRPr/>
            </a:pPr>
            <a:endParaRPr lang="es-ES" sz="1200" dirty="0">
              <a:solidFill>
                <a:srgbClr val="000000"/>
              </a:solidFill>
              <a:latin typeface="Arial" charset="0"/>
              <a:cs typeface="Times New Roman" pitchFamily="18" charset="0"/>
            </a:endParaRPr>
          </a:p>
          <a:p>
            <a:pPr marL="101600" indent="-101600" algn="just">
              <a:buFont typeface="Wingdings" pitchFamily="2" charset="2"/>
              <a:buChar char="§"/>
              <a:defRPr/>
            </a:pPr>
            <a:r>
              <a:rPr lang="es-ES" sz="1200" dirty="0">
                <a:solidFill>
                  <a:srgbClr val="000000"/>
                </a:solidFill>
                <a:latin typeface="Arial" charset="0"/>
                <a:cs typeface="Times New Roman" pitchFamily="18" charset="0"/>
              </a:rPr>
              <a:t>Recibir y registrar llamadas telefónicas de la Dirección Administrativa (turno vespertino).</a:t>
            </a:r>
          </a:p>
          <a:p>
            <a:pPr marL="101600" indent="-101600" algn="just">
              <a:defRPr/>
            </a:pPr>
            <a:endParaRPr lang="es-ES" sz="1200" b="1" i="1" dirty="0">
              <a:solidFill>
                <a:srgbClr val="000000"/>
              </a:solidFill>
              <a:latin typeface="Arial" charset="0"/>
              <a:cs typeface="Times New Roman" pitchFamily="18" charset="0"/>
            </a:endParaRPr>
          </a:p>
          <a:p>
            <a:pPr marL="101600" indent="-101600" algn="just">
              <a:buFont typeface="Wingdings" pitchFamily="2" charset="2"/>
              <a:buChar char="§"/>
              <a:defRPr/>
            </a:pPr>
            <a:r>
              <a:rPr lang="es-MX" sz="1200" dirty="0" smtClean="0">
                <a:solidFill>
                  <a:srgbClr val="000000"/>
                </a:solidFill>
                <a:latin typeface="Arial" charset="0"/>
                <a:cs typeface="Times New Roman" pitchFamily="18" charset="0"/>
              </a:rPr>
              <a:t>Elaborar convocatorias, </a:t>
            </a:r>
            <a:r>
              <a:rPr lang="es-MX" sz="1200" dirty="0">
                <a:solidFill>
                  <a:srgbClr val="000000"/>
                </a:solidFill>
                <a:latin typeface="Arial" charset="0"/>
                <a:cs typeface="Times New Roman" pitchFamily="18" charset="0"/>
              </a:rPr>
              <a:t>previa autorización del </a:t>
            </a:r>
            <a:r>
              <a:rPr lang="es-MX" sz="1200" dirty="0" smtClean="0">
                <a:solidFill>
                  <a:srgbClr val="000000"/>
                </a:solidFill>
                <a:latin typeface="Arial" charset="0"/>
                <a:cs typeface="Times New Roman" pitchFamily="18" charset="0"/>
              </a:rPr>
              <a:t>Secretario Técnico, </a:t>
            </a:r>
            <a:r>
              <a:rPr lang="es-MX" sz="1200" dirty="0">
                <a:solidFill>
                  <a:srgbClr val="000000"/>
                </a:solidFill>
                <a:latin typeface="Arial" charset="0"/>
                <a:cs typeface="Times New Roman" pitchFamily="18" charset="0"/>
              </a:rPr>
              <a:t>a las sesiones ordinarias y cuando sea necesario a sesiones </a:t>
            </a:r>
            <a:r>
              <a:rPr lang="es-MX" sz="1200" dirty="0" smtClean="0">
                <a:solidFill>
                  <a:srgbClr val="000000"/>
                </a:solidFill>
                <a:latin typeface="Arial" charset="0"/>
                <a:cs typeface="Times New Roman" pitchFamily="18" charset="0"/>
              </a:rPr>
              <a:t>extraordinarias del Comité de Abasto y el Comité de Igualdad de Genero.</a:t>
            </a:r>
          </a:p>
          <a:p>
            <a:pPr marL="101600" indent="-101600" algn="just">
              <a:buFont typeface="Wingdings" pitchFamily="2" charset="2"/>
              <a:buChar char="§"/>
              <a:defRPr/>
            </a:pPr>
            <a:endParaRPr lang="es-MX" sz="1200" dirty="0" smtClean="0">
              <a:solidFill>
                <a:srgbClr val="000000"/>
              </a:solidFill>
              <a:latin typeface="Arial" charset="0"/>
              <a:cs typeface="Times New Roman" pitchFamily="18" charset="0"/>
            </a:endParaRPr>
          </a:p>
          <a:p>
            <a:pPr marL="101600" indent="-101600" algn="just">
              <a:buFont typeface="Wingdings" pitchFamily="2" charset="2"/>
              <a:buChar char="§"/>
              <a:defRPr/>
            </a:pPr>
            <a:r>
              <a:rPr lang="es-MX" sz="1200" dirty="0" smtClean="0">
                <a:solidFill>
                  <a:srgbClr val="000000"/>
                </a:solidFill>
                <a:latin typeface="Arial" charset="0"/>
                <a:cs typeface="Times New Roman" pitchFamily="18" charset="0"/>
              </a:rPr>
              <a:t>Elaborar para  aprobación del Secretario Técnico, </a:t>
            </a:r>
            <a:r>
              <a:rPr lang="es-MX" sz="1200" dirty="0">
                <a:solidFill>
                  <a:srgbClr val="000000"/>
                </a:solidFill>
                <a:latin typeface="Arial" charset="0"/>
                <a:cs typeface="Times New Roman" pitchFamily="18" charset="0"/>
              </a:rPr>
              <a:t>el orden del día de las sesiones ordinarias y </a:t>
            </a:r>
            <a:r>
              <a:rPr lang="es-MX" sz="1200" dirty="0" smtClean="0">
                <a:solidFill>
                  <a:srgbClr val="000000"/>
                </a:solidFill>
                <a:latin typeface="Arial" charset="0"/>
                <a:cs typeface="Times New Roman" pitchFamily="18" charset="0"/>
              </a:rPr>
              <a:t>extraordinarias de los Comités; </a:t>
            </a:r>
          </a:p>
          <a:p>
            <a:pPr marL="101600" indent="-101600" algn="just">
              <a:buFont typeface="Wingdings" pitchFamily="2" charset="2"/>
              <a:buChar char="§"/>
              <a:defRPr/>
            </a:pPr>
            <a:endParaRPr lang="es-MX" sz="1200" dirty="0">
              <a:solidFill>
                <a:srgbClr val="000000"/>
              </a:solidFill>
              <a:latin typeface="Arial" charset="0"/>
              <a:cs typeface="Times New Roman" pitchFamily="18" charset="0"/>
            </a:endParaRPr>
          </a:p>
          <a:p>
            <a:pPr marL="101600" indent="-101600" algn="just">
              <a:buFont typeface="Wingdings" pitchFamily="2" charset="2"/>
              <a:buChar char="§"/>
              <a:defRPr/>
            </a:pPr>
            <a:r>
              <a:rPr lang="es-MX" sz="1200" dirty="0" smtClean="0">
                <a:solidFill>
                  <a:srgbClr val="000000"/>
                </a:solidFill>
                <a:latin typeface="Arial" charset="0"/>
                <a:cs typeface="Times New Roman" pitchFamily="18" charset="0"/>
              </a:rPr>
              <a:t>Recibir</a:t>
            </a:r>
            <a:r>
              <a:rPr lang="es-MX" sz="1200" dirty="0">
                <a:solidFill>
                  <a:srgbClr val="000000"/>
                </a:solidFill>
                <a:latin typeface="Arial" charset="0"/>
                <a:cs typeface="Times New Roman" pitchFamily="18" charset="0"/>
              </a:rPr>
              <a:t>, los asuntos o casos que sometan las áreas requirentes, debiendo revisar que cumplan con los requisitos </a:t>
            </a:r>
            <a:r>
              <a:rPr lang="es-MX" sz="1200" dirty="0" smtClean="0">
                <a:solidFill>
                  <a:srgbClr val="000000"/>
                </a:solidFill>
                <a:latin typeface="Arial" charset="0"/>
                <a:cs typeface="Times New Roman" pitchFamily="18" charset="0"/>
              </a:rPr>
              <a:t>establecidos, </a:t>
            </a:r>
            <a:r>
              <a:rPr lang="es-MX" sz="1200" dirty="0">
                <a:solidFill>
                  <a:srgbClr val="000000"/>
                </a:solidFill>
                <a:latin typeface="Arial" charset="0"/>
                <a:cs typeface="Times New Roman" pitchFamily="18" charset="0"/>
              </a:rPr>
              <a:t>en su caso, supervisar la incorporación de los mismos en el orden del día y en la carpeta de trabajo, para ser dictaminados por </a:t>
            </a:r>
            <a:r>
              <a:rPr lang="es-MX" sz="1200" dirty="0" smtClean="0">
                <a:solidFill>
                  <a:srgbClr val="000000"/>
                </a:solidFill>
                <a:latin typeface="Arial" charset="0"/>
                <a:cs typeface="Times New Roman" pitchFamily="18" charset="0"/>
              </a:rPr>
              <a:t>los Comités; </a:t>
            </a:r>
          </a:p>
          <a:p>
            <a:pPr marL="101600" indent="-101600" algn="just">
              <a:buFont typeface="Wingdings" pitchFamily="2" charset="2"/>
              <a:buChar char="§"/>
              <a:defRPr/>
            </a:pPr>
            <a:endParaRPr lang="es-MX" sz="1200" dirty="0">
              <a:solidFill>
                <a:srgbClr val="000000"/>
              </a:solidFill>
              <a:latin typeface="Arial" charset="0"/>
              <a:cs typeface="Times New Roman" pitchFamily="18" charset="0"/>
            </a:endParaRPr>
          </a:p>
          <a:p>
            <a:pPr marL="101600" indent="-101600" algn="just">
              <a:buFont typeface="Wingdings" pitchFamily="2" charset="2"/>
              <a:buChar char="§"/>
              <a:defRPr/>
            </a:pPr>
            <a:r>
              <a:rPr lang="es-MX" sz="1200" dirty="0" smtClean="0">
                <a:solidFill>
                  <a:srgbClr val="000000"/>
                </a:solidFill>
                <a:latin typeface="Arial" charset="0"/>
                <a:cs typeface="Times New Roman" pitchFamily="18" charset="0"/>
              </a:rPr>
              <a:t>Integrar </a:t>
            </a:r>
            <a:r>
              <a:rPr lang="es-MX" sz="1200" dirty="0">
                <a:solidFill>
                  <a:srgbClr val="000000"/>
                </a:solidFill>
                <a:latin typeface="Arial" charset="0"/>
                <a:cs typeface="Times New Roman" pitchFamily="18" charset="0"/>
              </a:rPr>
              <a:t>la carpeta de cada sesión con la documentación respectiva y vigilar su oportuna entrega a los miembros </a:t>
            </a:r>
            <a:r>
              <a:rPr lang="es-MX" sz="1200" dirty="0" smtClean="0">
                <a:solidFill>
                  <a:srgbClr val="000000"/>
                </a:solidFill>
                <a:latin typeface="Arial" charset="0"/>
                <a:cs typeface="Times New Roman" pitchFamily="18" charset="0"/>
              </a:rPr>
              <a:t>de los Comités </a:t>
            </a:r>
            <a:r>
              <a:rPr lang="es-MX" sz="1200" dirty="0">
                <a:solidFill>
                  <a:srgbClr val="000000"/>
                </a:solidFill>
                <a:latin typeface="Arial" charset="0"/>
                <a:cs typeface="Times New Roman" pitchFamily="18" charset="0"/>
              </a:rPr>
              <a:t>y demás </a:t>
            </a:r>
            <a:r>
              <a:rPr lang="es-MX" sz="1200" dirty="0" smtClean="0">
                <a:solidFill>
                  <a:srgbClr val="000000"/>
                </a:solidFill>
                <a:latin typeface="Arial" charset="0"/>
                <a:cs typeface="Times New Roman" pitchFamily="18" charset="0"/>
              </a:rPr>
              <a:t>invitados;</a:t>
            </a:r>
          </a:p>
          <a:p>
            <a:pPr marL="101600" indent="-101600" algn="just">
              <a:buFont typeface="Wingdings" pitchFamily="2" charset="2"/>
              <a:buChar char="§"/>
              <a:defRPr/>
            </a:pPr>
            <a:endParaRPr lang="es-MX" sz="1200" dirty="0">
              <a:solidFill>
                <a:srgbClr val="000000"/>
              </a:solidFill>
              <a:latin typeface="Arial" charset="0"/>
              <a:cs typeface="Times New Roman" pitchFamily="18" charset="0"/>
            </a:endParaRPr>
          </a:p>
          <a:p>
            <a:pPr marL="101600" indent="-101600" algn="just">
              <a:buFont typeface="Wingdings" pitchFamily="2" charset="2"/>
              <a:buChar char="§"/>
              <a:defRPr/>
            </a:pPr>
            <a:r>
              <a:rPr lang="es-MX" sz="1200" dirty="0" smtClean="0">
                <a:solidFill>
                  <a:srgbClr val="000000"/>
                </a:solidFill>
                <a:latin typeface="Arial" charset="0"/>
                <a:cs typeface="Times New Roman" pitchFamily="18" charset="0"/>
              </a:rPr>
              <a:t>Elaborar </a:t>
            </a:r>
            <a:r>
              <a:rPr lang="es-MX" sz="1200" dirty="0">
                <a:solidFill>
                  <a:srgbClr val="000000"/>
                </a:solidFill>
                <a:latin typeface="Arial" charset="0"/>
                <a:cs typeface="Times New Roman" pitchFamily="18" charset="0"/>
              </a:rPr>
              <a:t>las Actas de Sesiones </a:t>
            </a:r>
            <a:r>
              <a:rPr lang="es-MX" sz="1200" dirty="0" smtClean="0">
                <a:solidFill>
                  <a:srgbClr val="000000"/>
                </a:solidFill>
                <a:latin typeface="Arial" charset="0"/>
                <a:cs typeface="Times New Roman" pitchFamily="18" charset="0"/>
              </a:rPr>
              <a:t>de los Comités </a:t>
            </a:r>
            <a:r>
              <a:rPr lang="es-MX" sz="1200" dirty="0">
                <a:solidFill>
                  <a:srgbClr val="000000"/>
                </a:solidFill>
                <a:latin typeface="Arial" charset="0"/>
                <a:cs typeface="Times New Roman" pitchFamily="18" charset="0"/>
              </a:rPr>
              <a:t>y dar seguimiento a los acuerdos </a:t>
            </a:r>
            <a:r>
              <a:rPr lang="es-MX" sz="1200" dirty="0" smtClean="0">
                <a:solidFill>
                  <a:srgbClr val="000000"/>
                </a:solidFill>
                <a:latin typeface="Arial" charset="0"/>
                <a:cs typeface="Times New Roman" pitchFamily="18" charset="0"/>
              </a:rPr>
              <a:t>y </a:t>
            </a:r>
            <a:r>
              <a:rPr lang="es-MX" sz="1200" dirty="0">
                <a:solidFill>
                  <a:srgbClr val="000000"/>
                </a:solidFill>
                <a:latin typeface="Arial" charset="0"/>
                <a:cs typeface="Times New Roman" pitchFamily="18" charset="0"/>
              </a:rPr>
              <a:t>verificar e informar de su cumplimiento; </a:t>
            </a:r>
            <a:endParaRPr lang="es-MX" sz="1200" dirty="0" smtClean="0">
              <a:solidFill>
                <a:srgbClr val="000000"/>
              </a:solidFill>
              <a:latin typeface="Arial" charset="0"/>
              <a:cs typeface="Times New Roman" pitchFamily="18" charset="0"/>
            </a:endParaRPr>
          </a:p>
          <a:p>
            <a:pPr marL="101600" indent="-101600" algn="just">
              <a:buFont typeface="Wingdings" pitchFamily="2" charset="2"/>
              <a:buChar char="§"/>
              <a:defRPr/>
            </a:pPr>
            <a:endParaRPr lang="es-MX" sz="1200" dirty="0" smtClean="0">
              <a:solidFill>
                <a:srgbClr val="000000"/>
              </a:solidFill>
              <a:latin typeface="Arial" charset="0"/>
              <a:cs typeface="Times New Roman" pitchFamily="18" charset="0"/>
            </a:endParaRPr>
          </a:p>
          <a:p>
            <a:pPr algn="just">
              <a:buFont typeface="Wingdings" panose="05000000000000000000" pitchFamily="2" charset="2"/>
              <a:buChar char="§"/>
            </a:pPr>
            <a:r>
              <a:rPr lang="es-ES" altLang="es-MX" sz="1200" dirty="0">
                <a:solidFill>
                  <a:srgbClr val="000000"/>
                </a:solidFill>
                <a:latin typeface="Arial" panose="020B0604020202020204" pitchFamily="34" charset="0"/>
                <a:cs typeface="Times New Roman" panose="02020603050405020304" pitchFamily="18" charset="0"/>
              </a:rPr>
              <a:t>Estas funciones son enunciativas más no limitativas.</a:t>
            </a:r>
          </a:p>
        </p:txBody>
      </p:sp>
      <p:graphicFrame>
        <p:nvGraphicFramePr>
          <p:cNvPr id="6" name="Group 16"/>
          <p:cNvGraphicFramePr>
            <a:graphicFrameLocks noGrp="1"/>
          </p:cNvGraphicFramePr>
          <p:nvPr>
            <p:extLst>
              <p:ext uri="{D42A27DB-BD31-4B8C-83A1-F6EECF244321}">
                <p14:modId xmlns:p14="http://schemas.microsoft.com/office/powerpoint/2010/main" val="1619564124"/>
              </p:ext>
            </p:extLst>
          </p:nvPr>
        </p:nvGraphicFramePr>
        <p:xfrm>
          <a:off x="1535113" y="8374063"/>
          <a:ext cx="5232400" cy="666750"/>
        </p:xfrm>
        <a:graphic>
          <a:graphicData uri="http://schemas.openxmlformats.org/drawingml/2006/table">
            <a:tbl>
              <a:tblPr/>
              <a:tblGrid>
                <a:gridCol w="2616200">
                  <a:extLst>
                    <a:ext uri="{9D8B030D-6E8A-4147-A177-3AD203B41FA5}">
                      <a16:colId xmlns:a16="http://schemas.microsoft.com/office/drawing/2014/main" val="20000"/>
                    </a:ext>
                  </a:extLst>
                </a:gridCol>
                <a:gridCol w="2616200">
                  <a:extLst>
                    <a:ext uri="{9D8B030D-6E8A-4147-A177-3AD203B41FA5}">
                      <a16:colId xmlns:a16="http://schemas.microsoft.com/office/drawing/2014/main" val="20001"/>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Directora Administrativa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Elena Velázquez Cerrillo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María Franco Rodríguez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8926" name="Line 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8927" name="Text Box 15"/>
          <p:cNvSpPr txBox="1">
            <a:spLocks noChangeArrowheads="1"/>
          </p:cNvSpPr>
          <p:nvPr/>
        </p:nvSpPr>
        <p:spPr bwMode="auto">
          <a:xfrm>
            <a:off x="-1588" y="47625"/>
            <a:ext cx="3962401"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solidFill>
                  <a:srgbClr val="000000"/>
                </a:solidFill>
                <a:latin typeface="Arial" panose="020B0604020202020204" pitchFamily="34" charset="0"/>
              </a:rPr>
              <a:t>DESCRIPCIÓN DE FUNCIONES</a:t>
            </a:r>
          </a:p>
        </p:txBody>
      </p:sp>
    </p:spTree>
    <p:extLst>
      <p:ext uri="{BB962C8B-B14F-4D97-AF65-F5344CB8AC3E}">
        <p14:creationId xmlns:p14="http://schemas.microsoft.com/office/powerpoint/2010/main" val="28659211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8618" y="0"/>
            <a:ext cx="1453243" cy="9144000"/>
          </a:xfrm>
          <a:prstGeom prst="rect">
            <a:avLst/>
          </a:prstGeom>
        </p:spPr>
      </p:pic>
      <p:sp>
        <p:nvSpPr>
          <p:cNvPr id="38915" name="Rectangle 3"/>
          <p:cNvSpPr>
            <a:spLocks noChangeArrowheads="1"/>
          </p:cNvSpPr>
          <p:nvPr/>
        </p:nvSpPr>
        <p:spPr bwMode="auto">
          <a:xfrm>
            <a:off x="1489075" y="1160463"/>
            <a:ext cx="5295900" cy="7109639"/>
          </a:xfrm>
          <a:prstGeom prst="rect">
            <a:avLst/>
          </a:prstGeom>
          <a:noFill/>
          <a:ln w="9525">
            <a:noFill/>
            <a:miter lim="800000"/>
            <a:headEnd/>
            <a:tailEnd/>
          </a:ln>
        </p:spPr>
        <p:txBody>
          <a:bodyPr>
            <a:spAutoFit/>
          </a:bodyPr>
          <a:lstStyle/>
          <a:p>
            <a:pPr marL="101600" indent="-101600" algn="ctr">
              <a:defRPr/>
            </a:pPr>
            <a:r>
              <a:rPr lang="es-ES" sz="1200" b="1" i="1" dirty="0" smtClean="0">
                <a:solidFill>
                  <a:srgbClr val="000000"/>
                </a:solidFill>
                <a:latin typeface="Arial" charset="0"/>
                <a:cs typeface="Times New Roman" pitchFamily="18" charset="0"/>
              </a:rPr>
              <a:t>SUBDIRECTOR ADMINISTRATIVO</a:t>
            </a:r>
            <a:endParaRPr lang="es-ES" sz="1200" b="1" i="1" dirty="0">
              <a:solidFill>
                <a:srgbClr val="000000"/>
              </a:solidFill>
              <a:latin typeface="Arial" charset="0"/>
              <a:cs typeface="Times New Roman" pitchFamily="18" charset="0"/>
            </a:endParaRPr>
          </a:p>
          <a:p>
            <a:pPr marL="101600" indent="-101600" algn="just">
              <a:defRPr/>
            </a:pPr>
            <a:endParaRPr lang="es-MX" sz="1200" b="1" i="1" dirty="0">
              <a:solidFill>
                <a:srgbClr val="000000"/>
              </a:solidFill>
              <a:latin typeface="Arial" charset="0"/>
              <a:cs typeface="Times New Roman" pitchFamily="18" charset="0"/>
            </a:endParaRPr>
          </a:p>
          <a:p>
            <a:pPr marL="101600" indent="-101600" algn="just">
              <a:defRPr/>
            </a:pPr>
            <a:endParaRPr lang="es-ES" sz="1200" b="1" i="1" dirty="0">
              <a:solidFill>
                <a:srgbClr val="000000"/>
              </a:solidFill>
              <a:latin typeface="Arial" charset="0"/>
              <a:cs typeface="Times New Roman" pitchFamily="18" charset="0"/>
            </a:endParaRPr>
          </a:p>
          <a:p>
            <a:pPr marL="101600" indent="-101600" algn="just">
              <a:defRPr/>
            </a:pPr>
            <a:r>
              <a:rPr lang="es-ES" sz="1200" b="1" i="1" dirty="0">
                <a:solidFill>
                  <a:srgbClr val="000000"/>
                </a:solidFill>
                <a:latin typeface="Arial" charset="0"/>
                <a:cs typeface="Times New Roman" pitchFamily="18" charset="0"/>
              </a:rPr>
              <a:t>OBJETIVO</a:t>
            </a:r>
          </a:p>
          <a:p>
            <a:pPr marL="101600" indent="-101600" algn="just">
              <a:defRPr/>
            </a:pPr>
            <a:endParaRPr lang="es-ES" sz="1200" b="1" i="1" dirty="0">
              <a:solidFill>
                <a:srgbClr val="000000"/>
              </a:solidFill>
              <a:latin typeface="Arial" charset="0"/>
              <a:cs typeface="Times New Roman" pitchFamily="18" charset="0"/>
            </a:endParaRPr>
          </a:p>
          <a:p>
            <a:pPr algn="just">
              <a:defRPr/>
            </a:pPr>
            <a:r>
              <a:rPr lang="es-ES" sz="1200" dirty="0">
                <a:latin typeface="Arial" charset="0"/>
                <a:cs typeface="Arial" charset="0"/>
              </a:rPr>
              <a:t>Coordinar  y controlar los procesos administrativos y las acciones de las divisiones, para el eficiente funcionamiento de los servicios y la satisfacción de las necesidades de la Institución, ya que es un enlace entre un puesto de mando superior, mandos medios y el puesto operativo que ejecuta las acciones inherentes.</a:t>
            </a:r>
            <a:endParaRPr lang="es-ES" sz="1200" dirty="0">
              <a:latin typeface="Arial" charset="0"/>
              <a:cs typeface="Times New Roman" pitchFamily="18" charset="0"/>
            </a:endParaRPr>
          </a:p>
          <a:p>
            <a:pPr marL="101600" indent="-101600" algn="just">
              <a:defRPr/>
            </a:pPr>
            <a:endParaRPr lang="es-ES" sz="1200" b="1" i="1" dirty="0">
              <a:solidFill>
                <a:srgbClr val="000000"/>
              </a:solidFill>
              <a:latin typeface="Arial" charset="0"/>
              <a:cs typeface="Arial" charset="0"/>
            </a:endParaRPr>
          </a:p>
          <a:p>
            <a:pPr marL="101600" indent="-101600" algn="just">
              <a:defRPr/>
            </a:pPr>
            <a:r>
              <a:rPr lang="es-ES" sz="1200" b="1" i="1" dirty="0" smtClean="0">
                <a:solidFill>
                  <a:srgbClr val="000000"/>
                </a:solidFill>
                <a:latin typeface="Arial" charset="0"/>
                <a:cs typeface="Arial" charset="0"/>
              </a:rPr>
              <a:t>FUNCIONES</a:t>
            </a:r>
          </a:p>
          <a:p>
            <a:pPr marL="101600" indent="-101600" algn="just">
              <a:defRPr/>
            </a:pPr>
            <a:endParaRPr lang="es-ES" sz="1200" b="1" i="1" dirty="0" smtClean="0">
              <a:solidFill>
                <a:srgbClr val="000000"/>
              </a:solidFill>
              <a:latin typeface="Arial" charset="0"/>
              <a:cs typeface="Arial" charset="0"/>
            </a:endParaRPr>
          </a:p>
          <a:p>
            <a:pPr marL="101600" indent="-101600" algn="just">
              <a:buFont typeface="Wingdings" pitchFamily="2" charset="2"/>
              <a:buChar char="§"/>
              <a:defRPr/>
            </a:pPr>
            <a:r>
              <a:rPr lang="es-MX" sz="1200" dirty="0">
                <a:latin typeface="Arial" charset="0"/>
                <a:cs typeface="Arial" charset="0"/>
              </a:rPr>
              <a:t>Supervisar los recursos financieros necesarios para el optimo funcionamiento del área médica y administrativa.</a:t>
            </a:r>
          </a:p>
          <a:p>
            <a:pPr marL="101600" indent="-101600" algn="just">
              <a:buFont typeface="Wingdings" pitchFamily="2" charset="2"/>
              <a:buChar char="§"/>
              <a:defRPr/>
            </a:pPr>
            <a:endParaRPr lang="es-MX" sz="1200" dirty="0">
              <a:latin typeface="Arial" charset="0"/>
              <a:cs typeface="Arial" charset="0"/>
            </a:endParaRPr>
          </a:p>
          <a:p>
            <a:pPr marL="101600" indent="-101600" algn="just">
              <a:buFont typeface="Wingdings" pitchFamily="2" charset="2"/>
              <a:buChar char="§"/>
              <a:defRPr/>
            </a:pPr>
            <a:r>
              <a:rPr lang="es-ES" sz="1200" dirty="0" smtClean="0">
                <a:latin typeface="Arial" charset="0"/>
                <a:cs typeface="Arial" charset="0"/>
              </a:rPr>
              <a:t>Analizar </a:t>
            </a:r>
            <a:r>
              <a:rPr lang="es-ES" sz="1200" dirty="0">
                <a:latin typeface="Arial" charset="0"/>
                <a:cs typeface="Arial" charset="0"/>
              </a:rPr>
              <a:t>y emitir reportes que inducen la toma de decisiones y la determinación de políticas de gastó publico para recursos financieros, humanos y materiales.</a:t>
            </a:r>
            <a:endParaRPr lang="es-ES" sz="1200" dirty="0">
              <a:latin typeface="Arial" charset="0"/>
              <a:cs typeface="Times New Roman" pitchFamily="18" charset="0"/>
            </a:endParaRPr>
          </a:p>
          <a:p>
            <a:pPr marL="101600" indent="-101600" algn="just">
              <a:buFont typeface="Wingdings" pitchFamily="2" charset="2"/>
              <a:buNone/>
              <a:defRPr/>
            </a:pPr>
            <a:r>
              <a:rPr lang="es-ES" sz="1200" dirty="0">
                <a:latin typeface="Arial" charset="0"/>
                <a:cs typeface="Arial" charset="0"/>
              </a:rPr>
              <a:t> </a:t>
            </a:r>
            <a:endParaRPr lang="es-ES" sz="1200" dirty="0">
              <a:latin typeface="Arial" charset="0"/>
              <a:cs typeface="Times New Roman" pitchFamily="18" charset="0"/>
            </a:endParaRPr>
          </a:p>
          <a:p>
            <a:pPr marL="101600" indent="-101600" algn="just">
              <a:buFont typeface="Wingdings" pitchFamily="2" charset="2"/>
              <a:buChar char="§"/>
              <a:defRPr/>
            </a:pPr>
            <a:r>
              <a:rPr lang="es-ES" sz="1200" dirty="0">
                <a:latin typeface="Arial" charset="0"/>
                <a:cs typeface="Arial" charset="0"/>
              </a:rPr>
              <a:t>Revisión de la información contable ,financiera y presupuestal que se genera de manera mensual y que forman parte de los Estados Financieros de la Institución.</a:t>
            </a:r>
            <a:endParaRPr lang="es-ES" sz="1200" dirty="0">
              <a:latin typeface="Arial" charset="0"/>
              <a:cs typeface="Times New Roman" pitchFamily="18" charset="0"/>
            </a:endParaRPr>
          </a:p>
          <a:p>
            <a:pPr marL="101600" indent="-101600" algn="just">
              <a:buFont typeface="Wingdings" pitchFamily="2" charset="2"/>
              <a:buNone/>
              <a:defRPr/>
            </a:pPr>
            <a:r>
              <a:rPr lang="es-ES" sz="1200" dirty="0">
                <a:latin typeface="Arial" charset="0"/>
                <a:cs typeface="Arial" charset="0"/>
              </a:rPr>
              <a:t> </a:t>
            </a:r>
            <a:endParaRPr lang="es-ES" sz="1200" dirty="0">
              <a:latin typeface="Arial" charset="0"/>
              <a:cs typeface="Times New Roman" pitchFamily="18" charset="0"/>
            </a:endParaRPr>
          </a:p>
          <a:p>
            <a:pPr marL="101600" indent="-101600" algn="just">
              <a:buFont typeface="Wingdings" pitchFamily="2" charset="2"/>
              <a:buChar char="§"/>
              <a:defRPr/>
            </a:pPr>
            <a:r>
              <a:rPr lang="es-ES" sz="1200" dirty="0">
                <a:latin typeface="Arial" charset="0"/>
                <a:cs typeface="Arial" charset="0"/>
              </a:rPr>
              <a:t>Someter a consideración de mis superiores, diversas estrategias para la resolución de problemas.</a:t>
            </a:r>
            <a:endParaRPr lang="es-ES" sz="1200" dirty="0">
              <a:latin typeface="Arial" charset="0"/>
              <a:cs typeface="Times New Roman" pitchFamily="18" charset="0"/>
            </a:endParaRPr>
          </a:p>
          <a:p>
            <a:pPr marL="101600" indent="-101600" algn="just">
              <a:buFont typeface="Wingdings" pitchFamily="2" charset="2"/>
              <a:buNone/>
              <a:defRPr/>
            </a:pPr>
            <a:r>
              <a:rPr lang="es-ES" sz="1200" dirty="0">
                <a:latin typeface="Arial" charset="0"/>
                <a:cs typeface="Arial" charset="0"/>
              </a:rPr>
              <a:t> </a:t>
            </a:r>
            <a:endParaRPr lang="es-ES" sz="1200" dirty="0">
              <a:latin typeface="Arial" charset="0"/>
              <a:cs typeface="Times New Roman" pitchFamily="18" charset="0"/>
            </a:endParaRPr>
          </a:p>
          <a:p>
            <a:pPr marL="101600" indent="-101600" algn="just">
              <a:buFont typeface="Wingdings" pitchFamily="2" charset="2"/>
              <a:buChar char="§"/>
              <a:defRPr/>
            </a:pPr>
            <a:r>
              <a:rPr lang="es-ES" sz="1200" dirty="0">
                <a:latin typeface="Arial" charset="0"/>
                <a:cs typeface="Arial" charset="0"/>
              </a:rPr>
              <a:t>Supervisar en coordinación con el área administrativa el funcionamiento de los servicios de informática, recursos materiales, recursos financieros, recursos humanos,  servicios generales  de la unidad  hospitalaria.</a:t>
            </a:r>
          </a:p>
          <a:p>
            <a:pPr algn="just">
              <a:defRPr/>
            </a:pPr>
            <a:endParaRPr lang="es-ES" sz="1200" dirty="0">
              <a:latin typeface="Arial" charset="0"/>
              <a:cs typeface="Arial" charset="0"/>
            </a:endParaRPr>
          </a:p>
          <a:p>
            <a:pPr marL="101600" indent="-101600" algn="just">
              <a:buFont typeface="Wingdings" pitchFamily="2" charset="2"/>
              <a:buChar char="§"/>
              <a:defRPr/>
            </a:pPr>
            <a:r>
              <a:rPr lang="es-ES_tradnl" sz="1200" dirty="0">
                <a:latin typeface="Arial" charset="0"/>
              </a:rPr>
              <a:t>Coordinar, verificar y supervisar con la División de Recursos Materiales que los insumos necesarios de la institución estén en tiempo y </a:t>
            </a:r>
            <a:r>
              <a:rPr lang="es-ES_tradnl" sz="1200" dirty="0" smtClean="0">
                <a:latin typeface="Arial" charset="0"/>
              </a:rPr>
              <a:t>forma</a:t>
            </a:r>
          </a:p>
          <a:p>
            <a:pPr marL="101600" indent="-101600" algn="just">
              <a:buFont typeface="Wingdings" pitchFamily="2" charset="2"/>
              <a:buChar char="§"/>
              <a:defRPr/>
            </a:pPr>
            <a:endParaRPr lang="es-ES_tradnl" altLang="es-MX" sz="1200" dirty="0">
              <a:solidFill>
                <a:srgbClr val="000000"/>
              </a:solidFill>
              <a:latin typeface="Arial" charset="0"/>
              <a:cs typeface="Times New Roman" panose="02020603050405020304" pitchFamily="18" charset="0"/>
            </a:endParaRPr>
          </a:p>
          <a:p>
            <a:pPr marL="101600" indent="-101600" algn="just">
              <a:buFont typeface="Wingdings" pitchFamily="2" charset="2"/>
              <a:buChar char="§"/>
              <a:defRPr/>
            </a:pPr>
            <a:r>
              <a:rPr lang="es-ES_tradnl" sz="1200" dirty="0">
                <a:latin typeface="Arial" charset="0"/>
              </a:rPr>
              <a:t>Supervisar y analizar los diferentes departamentos de la División de Servicios Generales en cuanto a puesto y sus funciones para establecer controles eficientes sobre el proceso administrativo .</a:t>
            </a:r>
          </a:p>
          <a:p>
            <a:pPr marL="101600" indent="-101600" algn="just">
              <a:buFont typeface="Wingdings" pitchFamily="2" charset="2"/>
              <a:buChar char="§"/>
              <a:defRPr/>
            </a:pPr>
            <a:endParaRPr lang="es-ES" altLang="es-MX" sz="1200" dirty="0">
              <a:solidFill>
                <a:srgbClr val="000000"/>
              </a:solidFill>
              <a:latin typeface="Arial" panose="020B0604020202020204" pitchFamily="34" charset="0"/>
              <a:cs typeface="Times New Roman" panose="02020603050405020304" pitchFamily="18" charset="0"/>
            </a:endParaRPr>
          </a:p>
        </p:txBody>
      </p:sp>
      <p:graphicFrame>
        <p:nvGraphicFramePr>
          <p:cNvPr id="6" name="Group 16"/>
          <p:cNvGraphicFramePr>
            <a:graphicFrameLocks noGrp="1"/>
          </p:cNvGraphicFramePr>
          <p:nvPr>
            <p:extLst>
              <p:ext uri="{D42A27DB-BD31-4B8C-83A1-F6EECF244321}">
                <p14:modId xmlns:p14="http://schemas.microsoft.com/office/powerpoint/2010/main" val="1199648519"/>
              </p:ext>
            </p:extLst>
          </p:nvPr>
        </p:nvGraphicFramePr>
        <p:xfrm>
          <a:off x="1535113" y="8374063"/>
          <a:ext cx="5232400" cy="666750"/>
        </p:xfrm>
        <a:graphic>
          <a:graphicData uri="http://schemas.openxmlformats.org/drawingml/2006/table">
            <a:tbl>
              <a:tblPr/>
              <a:tblGrid>
                <a:gridCol w="2616200">
                  <a:extLst>
                    <a:ext uri="{9D8B030D-6E8A-4147-A177-3AD203B41FA5}">
                      <a16:colId xmlns:a16="http://schemas.microsoft.com/office/drawing/2014/main" val="20000"/>
                    </a:ext>
                  </a:extLst>
                </a:gridCol>
                <a:gridCol w="2616200">
                  <a:extLst>
                    <a:ext uri="{9D8B030D-6E8A-4147-A177-3AD203B41FA5}">
                      <a16:colId xmlns:a16="http://schemas.microsoft.com/office/drawing/2014/main" val="20001"/>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Directora Administrativa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Gustavo Reyes Hernández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María Franco Rodríguez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8926" name="Line 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8927" name="Text Box 15"/>
          <p:cNvSpPr txBox="1">
            <a:spLocks noChangeArrowheads="1"/>
          </p:cNvSpPr>
          <p:nvPr/>
        </p:nvSpPr>
        <p:spPr bwMode="auto">
          <a:xfrm>
            <a:off x="-1588" y="47625"/>
            <a:ext cx="3962401"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solidFill>
                  <a:srgbClr val="000000"/>
                </a:solidFill>
                <a:latin typeface="Arial" panose="020B0604020202020204" pitchFamily="34" charset="0"/>
              </a:rPr>
              <a:t>DESCRIPCIÓN DE FUNCIONES</a:t>
            </a:r>
          </a:p>
        </p:txBody>
      </p:sp>
    </p:spTree>
    <p:extLst>
      <p:ext uri="{BB962C8B-B14F-4D97-AF65-F5344CB8AC3E}">
        <p14:creationId xmlns:p14="http://schemas.microsoft.com/office/powerpoint/2010/main" val="36292183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8618" y="0"/>
            <a:ext cx="1453243" cy="9144000"/>
          </a:xfrm>
          <a:prstGeom prst="rect">
            <a:avLst/>
          </a:prstGeom>
        </p:spPr>
      </p:pic>
      <p:sp>
        <p:nvSpPr>
          <p:cNvPr id="38915" name="Rectangle 3"/>
          <p:cNvSpPr>
            <a:spLocks noChangeArrowheads="1"/>
          </p:cNvSpPr>
          <p:nvPr/>
        </p:nvSpPr>
        <p:spPr bwMode="auto">
          <a:xfrm>
            <a:off x="1489075" y="1160463"/>
            <a:ext cx="5295900" cy="5262979"/>
          </a:xfrm>
          <a:prstGeom prst="rect">
            <a:avLst/>
          </a:prstGeom>
          <a:noFill/>
          <a:ln w="9525">
            <a:noFill/>
            <a:miter lim="800000"/>
            <a:headEnd/>
            <a:tailEnd/>
          </a:ln>
        </p:spPr>
        <p:txBody>
          <a:bodyPr>
            <a:spAutoFit/>
          </a:bodyPr>
          <a:lstStyle/>
          <a:p>
            <a:pPr marL="101600" indent="-101600" algn="ctr">
              <a:defRPr/>
            </a:pPr>
            <a:r>
              <a:rPr lang="es-ES" sz="1200" b="1" i="1" dirty="0" smtClean="0">
                <a:solidFill>
                  <a:srgbClr val="000000"/>
                </a:solidFill>
                <a:latin typeface="Arial" charset="0"/>
                <a:cs typeface="Times New Roman" pitchFamily="18" charset="0"/>
              </a:rPr>
              <a:t>SUBDIRECTOR ADMINISTRATIVO</a:t>
            </a:r>
          </a:p>
          <a:p>
            <a:pPr marL="101600" indent="-101600" algn="ctr">
              <a:defRPr/>
            </a:pPr>
            <a:r>
              <a:rPr lang="es-ES" sz="1200" b="1" i="1" dirty="0" smtClean="0">
                <a:solidFill>
                  <a:srgbClr val="000000"/>
                </a:solidFill>
                <a:latin typeface="Arial" charset="0"/>
                <a:cs typeface="Times New Roman" pitchFamily="18" charset="0"/>
              </a:rPr>
              <a:t>(continuación)</a:t>
            </a:r>
            <a:endParaRPr lang="es-ES" sz="1200" b="1" i="1" dirty="0">
              <a:solidFill>
                <a:srgbClr val="000000"/>
              </a:solidFill>
              <a:latin typeface="Arial" charset="0"/>
              <a:cs typeface="Times New Roman" pitchFamily="18" charset="0"/>
            </a:endParaRPr>
          </a:p>
          <a:p>
            <a:pPr marL="101600" indent="-101600" algn="just">
              <a:defRPr/>
            </a:pPr>
            <a:endParaRPr lang="es-MX" sz="1200" b="1" i="1" dirty="0">
              <a:solidFill>
                <a:srgbClr val="000000"/>
              </a:solidFill>
              <a:latin typeface="Arial" charset="0"/>
              <a:cs typeface="Times New Roman" pitchFamily="18" charset="0"/>
            </a:endParaRPr>
          </a:p>
          <a:p>
            <a:pPr marL="101600" indent="-101600" algn="just">
              <a:defRPr/>
            </a:pPr>
            <a:endParaRPr lang="es-ES_tradnl" sz="1200" dirty="0">
              <a:latin typeface="Arial" charset="0"/>
            </a:endParaRPr>
          </a:p>
          <a:p>
            <a:pPr marL="101600" indent="-101600" algn="just">
              <a:buFont typeface="Wingdings" pitchFamily="2" charset="2"/>
              <a:buChar char="§"/>
              <a:defRPr/>
            </a:pPr>
            <a:r>
              <a:rPr lang="es-ES_tradnl" sz="1200" dirty="0">
                <a:latin typeface="Arial" charset="0"/>
              </a:rPr>
              <a:t>Coordinar con las divisiones médicas y administrativas el suministro y autorización de algunos formatos de trabajo para la elaboración de estudios de gabinete, altas de pacientes, etc.</a:t>
            </a:r>
          </a:p>
          <a:p>
            <a:pPr marL="101600" indent="-101600" algn="just">
              <a:buFont typeface="Wingdings" pitchFamily="2" charset="2"/>
              <a:buChar char="§"/>
              <a:defRPr/>
            </a:pPr>
            <a:endParaRPr lang="es-ES_tradnl" sz="1200" dirty="0">
              <a:latin typeface="Arial" charset="0"/>
            </a:endParaRPr>
          </a:p>
          <a:p>
            <a:pPr marL="87313" indent="-87313" algn="just" eaLnBrk="1" hangingPunct="1">
              <a:buFont typeface="Wingdings" pitchFamily="2" charset="2"/>
              <a:buChar char="§"/>
              <a:defRPr/>
            </a:pPr>
            <a:r>
              <a:rPr lang="es-ES" sz="1200" dirty="0">
                <a:latin typeface="Arial" charset="0"/>
              </a:rPr>
              <a:t>Diagnosticar en forma continua las necesidades actuales y futuras para   optimizar la operación actual de la institución.</a:t>
            </a:r>
          </a:p>
          <a:p>
            <a:pPr marL="87313" indent="-87313" algn="just" eaLnBrk="1" hangingPunct="1">
              <a:buFont typeface="Wingdings" pitchFamily="2" charset="2"/>
              <a:buChar char="§"/>
              <a:defRPr/>
            </a:pPr>
            <a:endParaRPr lang="es-ES" sz="1200" dirty="0">
              <a:latin typeface="Arial" charset="0"/>
            </a:endParaRPr>
          </a:p>
          <a:p>
            <a:pPr marL="87313" indent="-87313" algn="just" eaLnBrk="1" hangingPunct="1">
              <a:buFont typeface="Wingdings" pitchFamily="2" charset="2"/>
              <a:buChar char="§"/>
              <a:defRPr/>
            </a:pPr>
            <a:r>
              <a:rPr lang="es-ES" sz="1200" dirty="0" smtClean="0">
                <a:latin typeface="Arial" charset="0"/>
              </a:rPr>
              <a:t>Elaborar  </a:t>
            </a:r>
            <a:r>
              <a:rPr lang="es-ES" sz="1200" dirty="0">
                <a:latin typeface="Arial" charset="0"/>
              </a:rPr>
              <a:t>Manuales , Políticas, Normas y Procedimientos de la </a:t>
            </a:r>
            <a:r>
              <a:rPr lang="es-ES" sz="1200" dirty="0" smtClean="0">
                <a:latin typeface="Arial" charset="0"/>
              </a:rPr>
              <a:t>Subdirección  </a:t>
            </a:r>
            <a:r>
              <a:rPr lang="es-ES" sz="1200" dirty="0">
                <a:latin typeface="Arial" charset="0"/>
              </a:rPr>
              <a:t>Administrativa.</a:t>
            </a:r>
          </a:p>
          <a:p>
            <a:pPr algn="just" eaLnBrk="1" hangingPunct="1">
              <a:defRPr/>
            </a:pPr>
            <a:endParaRPr lang="es-MX" sz="1200" b="1" i="1" dirty="0">
              <a:latin typeface="Arial" charset="0"/>
              <a:cs typeface="Times New Roman" pitchFamily="18" charset="0"/>
            </a:endParaRPr>
          </a:p>
          <a:p>
            <a:pPr marL="87313" indent="-87313" algn="just" eaLnBrk="1" hangingPunct="1">
              <a:buFont typeface="Wingdings" pitchFamily="2" charset="2"/>
              <a:buChar char="§"/>
              <a:defRPr/>
            </a:pPr>
            <a:r>
              <a:rPr lang="es-ES" sz="1200" dirty="0">
                <a:latin typeface="Arial" charset="0"/>
                <a:cs typeface="Arial" charset="0"/>
              </a:rPr>
              <a:t>Preparar, organizar y elaborar en conjunto con las jefaturas de las divisiones administrativas el Proyecto del Presupuesto del Programa Operativo Anual  Integral que es enviado a los Servicios de Salud en el Estado para su validación y aprobación para el ejercicio fiscal correspondiente.</a:t>
            </a:r>
          </a:p>
          <a:p>
            <a:pPr algn="just" eaLnBrk="1" hangingPunct="1">
              <a:defRPr/>
            </a:pPr>
            <a:endParaRPr lang="es-ES" sz="1200" dirty="0">
              <a:latin typeface="Arial" charset="0"/>
              <a:cs typeface="Arial" charset="0"/>
            </a:endParaRPr>
          </a:p>
          <a:p>
            <a:pPr marL="87313" indent="-87313" algn="just" eaLnBrk="1" hangingPunct="1">
              <a:buFont typeface="Wingdings" pitchFamily="2" charset="2"/>
              <a:buChar char="§"/>
              <a:defRPr/>
            </a:pPr>
            <a:r>
              <a:rPr lang="es-ES" sz="1200" dirty="0" smtClean="0">
                <a:latin typeface="Arial" charset="0"/>
                <a:cs typeface="Arial" charset="0"/>
              </a:rPr>
              <a:t>Ser </a:t>
            </a:r>
            <a:r>
              <a:rPr lang="es-ES" sz="1200" dirty="0">
                <a:latin typeface="Arial" charset="0"/>
                <a:cs typeface="Arial" charset="0"/>
              </a:rPr>
              <a:t>el enlace entre el Hospital Central y algunas dependencias de Gobierno del Estado de San Luis Potosí para realizar, elaborar y entregar la información solicitada, una vez autorizada por la Dirección General, Médica o   Administrativa</a:t>
            </a:r>
            <a:r>
              <a:rPr lang="es-ES" sz="1200" dirty="0" smtClean="0">
                <a:latin typeface="Arial" charset="0"/>
                <a:cs typeface="Arial" charset="0"/>
              </a:rPr>
              <a:t>.</a:t>
            </a:r>
          </a:p>
          <a:p>
            <a:pPr marL="87313" indent="-87313" algn="just" eaLnBrk="1" hangingPunct="1">
              <a:buFont typeface="Wingdings" pitchFamily="2" charset="2"/>
              <a:buChar char="§"/>
              <a:defRPr/>
            </a:pPr>
            <a:endParaRPr lang="es-ES" sz="1200" dirty="0">
              <a:latin typeface="Arial" charset="0"/>
              <a:cs typeface="Arial" charset="0"/>
            </a:endParaRPr>
          </a:p>
          <a:p>
            <a:pPr marL="101600" indent="-101600" algn="just">
              <a:defRPr/>
            </a:pPr>
            <a:endParaRPr lang="es-ES" sz="1200" dirty="0" smtClean="0">
              <a:latin typeface="Arial" charset="0"/>
              <a:cs typeface="Arial" charset="0"/>
            </a:endParaRPr>
          </a:p>
          <a:p>
            <a:pPr marL="87313" indent="-87313" algn="just" eaLnBrk="1" hangingPunct="1">
              <a:buFont typeface="Wingdings" pitchFamily="2" charset="2"/>
              <a:buChar char="§"/>
              <a:defRPr/>
            </a:pPr>
            <a:r>
              <a:rPr lang="es-ES" sz="1200" dirty="0">
                <a:latin typeface="Arial" charset="0"/>
                <a:cs typeface="Arial" charset="0"/>
              </a:rPr>
              <a:t>Estas funciones son enunciativas más no limitativas.</a:t>
            </a:r>
            <a:endParaRPr lang="es-ES_tradnl" sz="1200" dirty="0">
              <a:latin typeface="Arial" charset="0"/>
              <a:cs typeface="Arial" charset="0"/>
            </a:endParaRPr>
          </a:p>
          <a:p>
            <a:pPr marL="87313" indent="-87313" algn="just" eaLnBrk="1" hangingPunct="1">
              <a:buFont typeface="Wingdings" pitchFamily="2" charset="2"/>
              <a:buChar char="§"/>
              <a:defRPr/>
            </a:pPr>
            <a:endParaRPr lang="es-ES" sz="1200" dirty="0">
              <a:latin typeface="Arial" charset="0"/>
              <a:cs typeface="Arial" charset="0"/>
            </a:endParaRPr>
          </a:p>
        </p:txBody>
      </p:sp>
      <p:graphicFrame>
        <p:nvGraphicFramePr>
          <p:cNvPr id="6" name="Group 16"/>
          <p:cNvGraphicFramePr>
            <a:graphicFrameLocks noGrp="1"/>
          </p:cNvGraphicFramePr>
          <p:nvPr>
            <p:extLst/>
          </p:nvPr>
        </p:nvGraphicFramePr>
        <p:xfrm>
          <a:off x="1535113" y="8374063"/>
          <a:ext cx="5232400" cy="666750"/>
        </p:xfrm>
        <a:graphic>
          <a:graphicData uri="http://schemas.openxmlformats.org/drawingml/2006/table">
            <a:tbl>
              <a:tblPr/>
              <a:tblGrid>
                <a:gridCol w="2616200">
                  <a:extLst>
                    <a:ext uri="{9D8B030D-6E8A-4147-A177-3AD203B41FA5}">
                      <a16:colId xmlns:a16="http://schemas.microsoft.com/office/drawing/2014/main" val="20000"/>
                    </a:ext>
                  </a:extLst>
                </a:gridCol>
                <a:gridCol w="2616200">
                  <a:extLst>
                    <a:ext uri="{9D8B030D-6E8A-4147-A177-3AD203B41FA5}">
                      <a16:colId xmlns:a16="http://schemas.microsoft.com/office/drawing/2014/main" val="20001"/>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Directora Administrativa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Gustavo Reyes Hernández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María Franco Rodríguez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8926" name="Line 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8927" name="Text Box 15"/>
          <p:cNvSpPr txBox="1">
            <a:spLocks noChangeArrowheads="1"/>
          </p:cNvSpPr>
          <p:nvPr/>
        </p:nvSpPr>
        <p:spPr bwMode="auto">
          <a:xfrm>
            <a:off x="-1588" y="47625"/>
            <a:ext cx="3962401"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solidFill>
                  <a:srgbClr val="000000"/>
                </a:solidFill>
                <a:latin typeface="Arial" panose="020B0604020202020204" pitchFamily="34" charset="0"/>
              </a:rPr>
              <a:t>DESCRIPCIÓN DE FUNCIONES</a:t>
            </a:r>
          </a:p>
        </p:txBody>
      </p:sp>
    </p:spTree>
    <p:extLst>
      <p:ext uri="{BB962C8B-B14F-4D97-AF65-F5344CB8AC3E}">
        <p14:creationId xmlns:p14="http://schemas.microsoft.com/office/powerpoint/2010/main" val="11310985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8618" y="0"/>
            <a:ext cx="1453243" cy="9144000"/>
          </a:xfrm>
          <a:prstGeom prst="rect">
            <a:avLst/>
          </a:prstGeom>
        </p:spPr>
      </p:pic>
      <p:graphicFrame>
        <p:nvGraphicFramePr>
          <p:cNvPr id="6" name="Group 16"/>
          <p:cNvGraphicFramePr>
            <a:graphicFrameLocks noGrp="1"/>
          </p:cNvGraphicFramePr>
          <p:nvPr>
            <p:extLst/>
          </p:nvPr>
        </p:nvGraphicFramePr>
        <p:xfrm>
          <a:off x="1535113" y="8374063"/>
          <a:ext cx="5232400" cy="666750"/>
        </p:xfrm>
        <a:graphic>
          <a:graphicData uri="http://schemas.openxmlformats.org/drawingml/2006/table">
            <a:tbl>
              <a:tblPr/>
              <a:tblGrid>
                <a:gridCol w="2616200">
                  <a:extLst>
                    <a:ext uri="{9D8B030D-6E8A-4147-A177-3AD203B41FA5}">
                      <a16:colId xmlns:a16="http://schemas.microsoft.com/office/drawing/2014/main" val="20000"/>
                    </a:ext>
                  </a:extLst>
                </a:gridCol>
                <a:gridCol w="2616200">
                  <a:extLst>
                    <a:ext uri="{9D8B030D-6E8A-4147-A177-3AD203B41FA5}">
                      <a16:colId xmlns:a16="http://schemas.microsoft.com/office/drawing/2014/main" val="20001"/>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Directora Administrativa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Carlos Alberto </a:t>
                      </a:r>
                      <a:r>
                        <a:rPr kumimoji="0" lang="es-MX" sz="1200" b="0" i="0" u="none" strike="noStrike" cap="none" normalizeH="0" baseline="0" dirty="0" err="1" smtClean="0">
                          <a:ln>
                            <a:noFill/>
                          </a:ln>
                          <a:solidFill>
                            <a:schemeClr val="tx1"/>
                          </a:solidFill>
                          <a:effectLst/>
                          <a:latin typeface="Arial" charset="0"/>
                        </a:rPr>
                        <a:t>Caraza</a:t>
                      </a:r>
                      <a:r>
                        <a:rPr kumimoji="0" lang="es-MX" sz="1200" b="0" i="0" u="none" strike="noStrike" cap="none" normalizeH="0" baseline="0" dirty="0" smtClean="0">
                          <a:ln>
                            <a:noFill/>
                          </a:ln>
                          <a:solidFill>
                            <a:schemeClr val="tx1"/>
                          </a:solidFill>
                          <a:effectLst/>
                          <a:latin typeface="Arial" charset="0"/>
                        </a:rPr>
                        <a:t> Rodríguez</a:t>
                      </a:r>
                      <a:endParaRPr kumimoji="0" lang="es-MX" sz="12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María Franco Rodríguez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8926" name="Line 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8927" name="Text Box 15"/>
          <p:cNvSpPr txBox="1">
            <a:spLocks noChangeArrowheads="1"/>
          </p:cNvSpPr>
          <p:nvPr/>
        </p:nvSpPr>
        <p:spPr bwMode="auto">
          <a:xfrm>
            <a:off x="-1588" y="47625"/>
            <a:ext cx="3962401"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8" name="Rectangle 3">
            <a:extLst/>
          </p:cNvPr>
          <p:cNvSpPr>
            <a:spLocks noChangeArrowheads="1"/>
          </p:cNvSpPr>
          <p:nvPr/>
        </p:nvSpPr>
        <p:spPr bwMode="auto">
          <a:xfrm>
            <a:off x="1500188" y="1162050"/>
            <a:ext cx="5268912" cy="7478713"/>
          </a:xfrm>
          <a:prstGeom prst="rect">
            <a:avLst/>
          </a:prstGeom>
          <a:noFill/>
          <a:ln w="9525">
            <a:noFill/>
            <a:miter lim="800000"/>
            <a:headEnd/>
            <a:tailEnd/>
          </a:ln>
        </p:spPr>
        <p:txBody>
          <a:bodyPr>
            <a:spAutoFit/>
          </a:bodyPr>
          <a:lstStyle/>
          <a:p>
            <a:pPr marL="101600" indent="-101600" algn="ctr">
              <a:defRPr/>
            </a:pPr>
            <a:r>
              <a:rPr lang="es-ES" sz="1200" b="1" i="1" dirty="0">
                <a:latin typeface="Arial" charset="0"/>
                <a:cs typeface="Times New Roman" pitchFamily="18" charset="0"/>
              </a:rPr>
              <a:t>ENCARGADO DEL DEPARTAMENTO DE INFORMATICA </a:t>
            </a:r>
          </a:p>
          <a:p>
            <a:pPr marL="101600" indent="-101600" algn="just">
              <a:defRPr/>
            </a:pPr>
            <a:endParaRPr lang="es-ES" sz="1200" i="1" dirty="0">
              <a:latin typeface="Arial" charset="0"/>
              <a:cs typeface="Times New Roman" pitchFamily="18" charset="0"/>
            </a:endParaRPr>
          </a:p>
          <a:p>
            <a:pPr marL="101600" indent="-101600" algn="just">
              <a:defRPr/>
            </a:pPr>
            <a:endParaRPr lang="es-ES" sz="1200" i="1" dirty="0">
              <a:latin typeface="Arial" charset="0"/>
              <a:cs typeface="Times New Roman" pitchFamily="18" charset="0"/>
            </a:endParaRPr>
          </a:p>
          <a:p>
            <a:pPr marL="101600" indent="-101600" algn="just">
              <a:defRPr/>
            </a:pPr>
            <a:r>
              <a:rPr lang="es-ES" sz="1200" b="1" i="1" dirty="0">
                <a:latin typeface="Arial" charset="0"/>
                <a:cs typeface="Times New Roman" pitchFamily="18" charset="0"/>
              </a:rPr>
              <a:t>OBJETIVO</a:t>
            </a:r>
          </a:p>
          <a:p>
            <a:pPr marL="101600" indent="-101600" algn="just">
              <a:defRPr/>
            </a:pPr>
            <a:r>
              <a:rPr lang="es-ES" sz="1200" dirty="0">
                <a:latin typeface="Arial" charset="0"/>
                <a:cs typeface="Times New Roman" pitchFamily="18" charset="0"/>
              </a:rPr>
              <a:t> </a:t>
            </a:r>
          </a:p>
          <a:p>
            <a:pPr algn="just">
              <a:defRPr/>
            </a:pPr>
            <a:r>
              <a:rPr lang="es-ES" sz="1200" dirty="0">
                <a:latin typeface="Arial" charset="0"/>
                <a:cs typeface="Times New Roman" pitchFamily="18" charset="0"/>
              </a:rPr>
              <a:t>Planear, coordinar y realizar las actividades referentes a las tecnologías de información y comunicación utilizadas en la institución, como lo son: sistemas, servidores, redes, telefonía, página web, correo electrónico, soporte técnico, mantenimiento de equipo y sistemas de monitoreo en video. </a:t>
            </a:r>
          </a:p>
          <a:p>
            <a:pPr algn="just">
              <a:defRPr/>
            </a:pPr>
            <a:r>
              <a:rPr lang="es-ES" sz="1200" dirty="0">
                <a:latin typeface="Arial" charset="0"/>
                <a:cs typeface="Times New Roman" pitchFamily="18" charset="0"/>
              </a:rPr>
              <a:t> </a:t>
            </a:r>
          </a:p>
          <a:p>
            <a:pPr marL="101600" indent="-101600" algn="just">
              <a:defRPr/>
            </a:pPr>
            <a:r>
              <a:rPr lang="es-ES" sz="1200" b="1" i="1" dirty="0">
                <a:latin typeface="Arial" charset="0"/>
                <a:cs typeface="Times New Roman" pitchFamily="18" charset="0"/>
              </a:rPr>
              <a:t>FUNCIONES</a:t>
            </a:r>
          </a:p>
          <a:p>
            <a:pPr marL="101600" indent="-101600" algn="just">
              <a:defRPr/>
            </a:pPr>
            <a:r>
              <a:rPr lang="es-ES" sz="1200" dirty="0">
                <a:latin typeface="Arial" charset="0"/>
                <a:cs typeface="Times New Roman" pitchFamily="18" charset="0"/>
              </a:rPr>
              <a:t> </a:t>
            </a:r>
          </a:p>
          <a:p>
            <a:pPr marL="85725" indent="-85725" algn="just">
              <a:buFont typeface="Wingdings" pitchFamily="2" charset="2"/>
              <a:buChar char="§"/>
              <a:defRPr/>
            </a:pPr>
            <a:r>
              <a:rPr lang="es-ES" sz="1200" dirty="0">
                <a:latin typeface="Arial" charset="0"/>
                <a:cs typeface="Times New Roman" pitchFamily="18" charset="0"/>
              </a:rPr>
              <a:t>Asignar, supervisar y validar las actividades del personal del departamento de informática.</a:t>
            </a:r>
          </a:p>
          <a:p>
            <a:pPr marL="85725" indent="-85725" algn="just">
              <a:buFont typeface="Wingdings" pitchFamily="2" charset="2"/>
              <a:buChar char="§"/>
              <a:defRPr/>
            </a:pPr>
            <a:endParaRPr lang="es-ES"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Valorar los requerimientos de los usuarios y diseñar con base en éstos nuevos sistemas o realizar actualizaciones a los existentes.</a:t>
            </a:r>
          </a:p>
          <a:p>
            <a:pPr marL="85725" indent="-85725" algn="just">
              <a:buFont typeface="Wingdings" pitchFamily="2" charset="2"/>
              <a:buChar char="§"/>
              <a:defRPr/>
            </a:pPr>
            <a:endParaRPr lang="es-ES"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Capacitar a usuarios para el manejo de los sistemas del Hospital.</a:t>
            </a:r>
          </a:p>
          <a:p>
            <a:pPr marL="85725" indent="-85725" algn="just">
              <a:buFont typeface="Wingdings" pitchFamily="2" charset="2"/>
              <a:buChar char="§"/>
              <a:defRPr/>
            </a:pPr>
            <a:endParaRPr lang="es-ES"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Administrar el acceso de los usuarios al servidor de red del Hospital asignando derechos y restricciones.</a:t>
            </a:r>
          </a:p>
          <a:p>
            <a:pPr marL="85725" indent="-85725" algn="just">
              <a:buFont typeface="Wingdings" pitchFamily="2" charset="2"/>
              <a:buChar char="§"/>
              <a:defRPr/>
            </a:pPr>
            <a:endParaRPr lang="es-ES"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Garantizar la seguridad de los equipos y la información mediante el uso, configuración y administración de antivirus y firewall.</a:t>
            </a:r>
          </a:p>
          <a:p>
            <a:pPr marL="85725" indent="-85725" algn="just">
              <a:buFont typeface="Wingdings" pitchFamily="2" charset="2"/>
              <a:buChar char="§"/>
              <a:defRPr/>
            </a:pPr>
            <a:endParaRPr lang="es-MX"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Plantear las necesidades de equipo de computo, comunicaciones o de telefonía; así como, de sistemas a la Dirección Administrativa para su valoración y autorización.</a:t>
            </a:r>
          </a:p>
          <a:p>
            <a:pPr marL="85725" indent="-85725" algn="just">
              <a:buFont typeface="Wingdings" pitchFamily="2" charset="2"/>
              <a:buChar char="§"/>
              <a:defRPr/>
            </a:pPr>
            <a:endParaRPr lang="es-MX"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Proponer la utilización de nuevas tecnologías para facilitar las tareas de los departamentos relacionados con el centro de computo.</a:t>
            </a:r>
          </a:p>
          <a:p>
            <a:pPr marL="85725" indent="-85725" algn="just">
              <a:buFont typeface="Wingdings" pitchFamily="2" charset="2"/>
              <a:buChar char="§"/>
              <a:defRPr/>
            </a:pPr>
            <a:endParaRPr lang="es-MX"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Facilitar la aprovechamiento de la información contenida en las bases de datos. Exportación de la información a formatos manejables por aplicaciones comerciales.</a:t>
            </a:r>
          </a:p>
          <a:p>
            <a:pPr marL="180975" indent="-180975" algn="just">
              <a:buFont typeface="Wingdings" pitchFamily="2" charset="2"/>
              <a:buChar char="§"/>
              <a:defRPr/>
            </a:pPr>
            <a:endParaRPr lang="es-ES" sz="1200" dirty="0">
              <a:latin typeface="Arial" charset="0"/>
              <a:cs typeface="Times New Roman" pitchFamily="18" charset="0"/>
            </a:endParaRPr>
          </a:p>
          <a:p>
            <a:pPr marL="180975" indent="-180975" algn="just">
              <a:buFont typeface="Wingdings" pitchFamily="2" charset="2"/>
              <a:buChar char="§"/>
              <a:defRPr/>
            </a:pPr>
            <a:endParaRPr lang="es-ES" sz="1200" dirty="0">
              <a:latin typeface="Arial" charset="0"/>
              <a:cs typeface="Times New Roman" pitchFamily="18" charset="0"/>
            </a:endParaRPr>
          </a:p>
        </p:txBody>
      </p:sp>
    </p:spTree>
    <p:extLst>
      <p:ext uri="{BB962C8B-B14F-4D97-AF65-F5344CB8AC3E}">
        <p14:creationId xmlns:p14="http://schemas.microsoft.com/office/powerpoint/2010/main" val="39770358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8618" y="0"/>
            <a:ext cx="1453243" cy="9144000"/>
          </a:xfrm>
          <a:prstGeom prst="rect">
            <a:avLst/>
          </a:prstGeom>
        </p:spPr>
      </p:pic>
      <p:graphicFrame>
        <p:nvGraphicFramePr>
          <p:cNvPr id="6" name="Group 16"/>
          <p:cNvGraphicFramePr>
            <a:graphicFrameLocks noGrp="1"/>
          </p:cNvGraphicFramePr>
          <p:nvPr>
            <p:extLst/>
          </p:nvPr>
        </p:nvGraphicFramePr>
        <p:xfrm>
          <a:off x="1535113" y="8374063"/>
          <a:ext cx="5232400" cy="666750"/>
        </p:xfrm>
        <a:graphic>
          <a:graphicData uri="http://schemas.openxmlformats.org/drawingml/2006/table">
            <a:tbl>
              <a:tblPr/>
              <a:tblGrid>
                <a:gridCol w="2616200">
                  <a:extLst>
                    <a:ext uri="{9D8B030D-6E8A-4147-A177-3AD203B41FA5}">
                      <a16:colId xmlns:a16="http://schemas.microsoft.com/office/drawing/2014/main" val="20000"/>
                    </a:ext>
                  </a:extLst>
                </a:gridCol>
                <a:gridCol w="2616200">
                  <a:extLst>
                    <a:ext uri="{9D8B030D-6E8A-4147-A177-3AD203B41FA5}">
                      <a16:colId xmlns:a16="http://schemas.microsoft.com/office/drawing/2014/main" val="20001"/>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Directora Administrativa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Carlos Alberto </a:t>
                      </a:r>
                      <a:r>
                        <a:rPr kumimoji="0" lang="es-MX" sz="1200" b="0" i="0" u="none" strike="noStrike" cap="none" normalizeH="0" baseline="0" dirty="0" err="1" smtClean="0">
                          <a:ln>
                            <a:noFill/>
                          </a:ln>
                          <a:solidFill>
                            <a:schemeClr val="tx1"/>
                          </a:solidFill>
                          <a:effectLst/>
                          <a:latin typeface="Arial" charset="0"/>
                        </a:rPr>
                        <a:t>Caraza</a:t>
                      </a:r>
                      <a:r>
                        <a:rPr kumimoji="0" lang="es-MX" sz="1200" b="0" i="0" u="none" strike="noStrike" cap="none" normalizeH="0" baseline="0" dirty="0" smtClean="0">
                          <a:ln>
                            <a:noFill/>
                          </a:ln>
                          <a:solidFill>
                            <a:schemeClr val="tx1"/>
                          </a:solidFill>
                          <a:effectLst/>
                          <a:latin typeface="Arial" charset="0"/>
                        </a:rPr>
                        <a:t> Rodríguez</a:t>
                      </a:r>
                      <a:endParaRPr kumimoji="0" lang="es-MX" sz="12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María Franco Rodríguez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8926" name="Line 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8927" name="Text Box 15"/>
          <p:cNvSpPr txBox="1">
            <a:spLocks noChangeArrowheads="1"/>
          </p:cNvSpPr>
          <p:nvPr/>
        </p:nvSpPr>
        <p:spPr bwMode="auto">
          <a:xfrm>
            <a:off x="-1588" y="47625"/>
            <a:ext cx="3962401"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solidFill>
                  <a:srgbClr val="000000"/>
                </a:solidFill>
                <a:latin typeface="Arial" panose="020B0604020202020204" pitchFamily="34" charset="0"/>
              </a:rPr>
              <a:t>DESCRIPCIÓN DE FUNCIONES</a:t>
            </a:r>
          </a:p>
        </p:txBody>
      </p:sp>
      <p:sp>
        <p:nvSpPr>
          <p:cNvPr id="9" name="Rectangle 3">
            <a:extLst/>
          </p:cNvPr>
          <p:cNvSpPr>
            <a:spLocks noChangeArrowheads="1"/>
          </p:cNvSpPr>
          <p:nvPr/>
        </p:nvSpPr>
        <p:spPr bwMode="auto">
          <a:xfrm>
            <a:off x="1503363" y="1149350"/>
            <a:ext cx="5268912" cy="6924973"/>
          </a:xfrm>
          <a:prstGeom prst="rect">
            <a:avLst/>
          </a:prstGeom>
          <a:noFill/>
          <a:ln w="9525">
            <a:noFill/>
            <a:miter lim="800000"/>
            <a:headEnd/>
            <a:tailEnd/>
          </a:ln>
        </p:spPr>
        <p:txBody>
          <a:bodyPr>
            <a:spAutoFit/>
          </a:bodyPr>
          <a:lstStyle/>
          <a:p>
            <a:pPr marL="101600" indent="-101600" algn="ctr">
              <a:defRPr/>
            </a:pPr>
            <a:r>
              <a:rPr lang="es-ES" sz="1200" b="1" i="1" dirty="0">
                <a:latin typeface="Arial" charset="0"/>
                <a:cs typeface="Times New Roman" pitchFamily="18" charset="0"/>
              </a:rPr>
              <a:t>ENCARGADO DEL DEPARTAMENTO DE INFORMATICA </a:t>
            </a:r>
          </a:p>
          <a:p>
            <a:pPr marL="101600" indent="-101600" algn="ctr">
              <a:defRPr/>
            </a:pPr>
            <a:r>
              <a:rPr lang="es-ES" sz="1200" b="1" i="1" dirty="0">
                <a:latin typeface="Arial" charset="0"/>
                <a:cs typeface="Times New Roman" pitchFamily="18" charset="0"/>
              </a:rPr>
              <a:t> </a:t>
            </a:r>
          </a:p>
          <a:p>
            <a:pPr marL="101600" indent="-101600" algn="ctr">
              <a:defRPr/>
            </a:pPr>
            <a:r>
              <a:rPr lang="es-MX" sz="1200" b="1" i="1" dirty="0">
                <a:latin typeface="Arial" charset="0"/>
                <a:cs typeface="Times New Roman" pitchFamily="18" charset="0"/>
              </a:rPr>
              <a:t>(Continúa)</a:t>
            </a:r>
          </a:p>
          <a:p>
            <a:pPr marL="101600" indent="-101600" algn="just">
              <a:defRPr/>
            </a:pPr>
            <a:r>
              <a:rPr lang="es-ES" sz="1200" dirty="0">
                <a:latin typeface="Arial" charset="0"/>
                <a:cs typeface="Times New Roman" pitchFamily="18" charset="0"/>
              </a:rPr>
              <a:t> </a:t>
            </a:r>
          </a:p>
          <a:p>
            <a:pPr marL="85725" indent="-85725" algn="just">
              <a:buFont typeface="Wingdings" pitchFamily="2" charset="2"/>
              <a:buChar char="§"/>
              <a:defRPr/>
            </a:pPr>
            <a:r>
              <a:rPr lang="es-ES" sz="1200" dirty="0">
                <a:latin typeface="Arial" charset="0"/>
                <a:cs typeface="Times New Roman" pitchFamily="18" charset="0"/>
              </a:rPr>
              <a:t>Coordinar el mantenimiento preventivo y correctivo a equipo de computo, de telefonía, comunicaciones y de la infraestructura del departamento.</a:t>
            </a:r>
          </a:p>
          <a:p>
            <a:pPr marL="85725" indent="-85725" algn="just">
              <a:buFont typeface="Wingdings" pitchFamily="2" charset="2"/>
              <a:buChar char="§"/>
              <a:defRPr/>
            </a:pPr>
            <a:endParaRPr lang="es-ES"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Valorar las requisiciones de equipo de computo, telefonía y comunicaciones para recomendar la adquisición del mas factible de acuerdo a las necesidades del solicitante.</a:t>
            </a:r>
          </a:p>
          <a:p>
            <a:pPr marL="85725" indent="-85725" algn="just">
              <a:buFont typeface="Wingdings" pitchFamily="2" charset="2"/>
              <a:buChar char="§"/>
              <a:defRPr/>
            </a:pPr>
            <a:endParaRPr lang="es-ES"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Coordinar el suministro de consumibles a los departamentos que lo requieran y procurar el abastecimiento de los mismos.</a:t>
            </a:r>
          </a:p>
          <a:p>
            <a:pPr marL="85725" indent="-85725" algn="just">
              <a:buFont typeface="Wingdings" pitchFamily="2" charset="2"/>
              <a:buChar char="§"/>
              <a:defRPr/>
            </a:pPr>
            <a:endParaRPr lang="es-MX"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Coordinar y verificar la realización respaldos periódicos de la información almacenada en el servidor del Hospital.</a:t>
            </a:r>
          </a:p>
          <a:p>
            <a:pPr marL="85725" indent="-85725" algn="just">
              <a:buFont typeface="Wingdings" pitchFamily="2" charset="2"/>
              <a:buChar char="§"/>
              <a:defRPr/>
            </a:pPr>
            <a:endParaRPr lang="es-ES"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Coordinar la realización de los procesos de cierres mensuales de almacenes y cajas; así como la entrega de los información oportunamente al departamento de Contabilidad.</a:t>
            </a:r>
          </a:p>
          <a:p>
            <a:pPr marL="85725" indent="-85725" algn="just">
              <a:buFont typeface="Wingdings" pitchFamily="2" charset="2"/>
              <a:buChar char="§"/>
              <a:defRPr/>
            </a:pPr>
            <a:endParaRPr lang="es-MX" sz="1200" dirty="0">
              <a:latin typeface="Arial" charset="0"/>
              <a:cs typeface="Times New Roman" pitchFamily="18" charset="0"/>
            </a:endParaRPr>
          </a:p>
          <a:p>
            <a:pPr marL="85725" indent="-85725" algn="just">
              <a:buFont typeface="Wingdings" pitchFamily="2" charset="2"/>
              <a:buChar char="§"/>
              <a:defRPr/>
            </a:pPr>
            <a:r>
              <a:rPr lang="es-MX" sz="1200" dirty="0">
                <a:latin typeface="Arial" charset="0"/>
                <a:cs typeface="Times New Roman" pitchFamily="18" charset="0"/>
              </a:rPr>
              <a:t>Facilitar la información necesaria para el levantamiento de inventarios físicos de los almacenes y apoyar en la coordinación de los mismos.</a:t>
            </a:r>
          </a:p>
          <a:p>
            <a:pPr marL="85725" indent="-85725" algn="just">
              <a:buFont typeface="Wingdings" pitchFamily="2" charset="2"/>
              <a:buChar char="§"/>
              <a:defRPr/>
            </a:pPr>
            <a:endParaRPr lang="es-MX" sz="1200" dirty="0">
              <a:latin typeface="Arial" charset="0"/>
              <a:cs typeface="Times New Roman" pitchFamily="18" charset="0"/>
            </a:endParaRPr>
          </a:p>
          <a:p>
            <a:pPr marL="85725" indent="-85725" algn="just">
              <a:buFont typeface="Wingdings" pitchFamily="2" charset="2"/>
              <a:buChar char="§"/>
              <a:defRPr/>
            </a:pPr>
            <a:r>
              <a:rPr lang="es-MX" sz="1200" dirty="0">
                <a:latin typeface="Arial" charset="0"/>
                <a:cs typeface="Times New Roman" pitchFamily="18" charset="0"/>
              </a:rPr>
              <a:t>Administrar los equipos de Circuito Cerrado de televisión, asignando derechos de consulta para la Jefatura de Seguridad y Vigilancia, así como, proporcionar las video grabaciones cuando se soliciten. </a:t>
            </a:r>
          </a:p>
          <a:p>
            <a:pPr marL="85725" indent="-85725" algn="just">
              <a:buFont typeface="Wingdings" pitchFamily="2" charset="2"/>
              <a:buChar char="§"/>
              <a:defRPr/>
            </a:pPr>
            <a:endParaRPr lang="es-MX"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Apoyar a la Dirección General, Dirección Médica y Dirección Administrativa en la realización de proyectos especiales.</a:t>
            </a:r>
          </a:p>
          <a:p>
            <a:pPr marL="85725" indent="-85725" algn="just">
              <a:buFont typeface="Wingdings" pitchFamily="2" charset="2"/>
              <a:buChar char="§"/>
              <a:defRPr/>
            </a:pPr>
            <a:endParaRPr lang="es-MX" sz="1200" dirty="0">
              <a:latin typeface="Arial" charset="0"/>
              <a:cs typeface="Times New Roman" pitchFamily="18" charset="0"/>
            </a:endParaRPr>
          </a:p>
          <a:p>
            <a:pPr marL="85725" indent="-85725" algn="just">
              <a:buFont typeface="Wingdings" pitchFamily="2" charset="2"/>
              <a:buChar char="§"/>
              <a:defRPr/>
            </a:pPr>
            <a:r>
              <a:rPr lang="es-ES" sz="1200" dirty="0">
                <a:latin typeface="Arial" charset="0"/>
                <a:cs typeface="Times New Roman" pitchFamily="18" charset="0"/>
              </a:rPr>
              <a:t>Presentar a su jefe inmediato informes de avance y/o terminación de proyectos asignados.</a:t>
            </a:r>
          </a:p>
          <a:p>
            <a:pPr marL="85725" indent="-85725" algn="just">
              <a:buFont typeface="Wingdings" pitchFamily="2" charset="2"/>
              <a:buChar char="§"/>
              <a:defRPr/>
            </a:pPr>
            <a:endParaRPr lang="es-ES" sz="1200" dirty="0" smtClean="0">
              <a:latin typeface="Arial" charset="0"/>
              <a:cs typeface="Times New Roman" pitchFamily="18" charset="0"/>
            </a:endParaRPr>
          </a:p>
          <a:p>
            <a:pPr marL="87313" indent="-87313" algn="just" eaLnBrk="1" hangingPunct="1">
              <a:buFont typeface="Wingdings" pitchFamily="2" charset="2"/>
              <a:buChar char="§"/>
              <a:defRPr/>
            </a:pPr>
            <a:r>
              <a:rPr lang="es-ES" sz="1200" dirty="0">
                <a:latin typeface="Arial" charset="0"/>
                <a:cs typeface="Arial" charset="0"/>
              </a:rPr>
              <a:t>Estas funciones son enunciativas más no limitativas.</a:t>
            </a:r>
            <a:endParaRPr lang="es-ES_tradnl" sz="1200" dirty="0">
              <a:latin typeface="Arial" charset="0"/>
              <a:cs typeface="Arial" charset="0"/>
            </a:endParaRPr>
          </a:p>
          <a:p>
            <a:pPr marL="87313" indent="-87313" algn="just" eaLnBrk="1" hangingPunct="1">
              <a:buFont typeface="Wingdings" pitchFamily="2" charset="2"/>
              <a:buChar char="§"/>
              <a:defRPr/>
            </a:pPr>
            <a:endParaRPr lang="es-ES" sz="1200" dirty="0">
              <a:latin typeface="Arial" charset="0"/>
              <a:cs typeface="Arial" charset="0"/>
            </a:endParaRPr>
          </a:p>
          <a:p>
            <a:pPr marL="85725" indent="-85725" algn="just">
              <a:buFont typeface="Wingdings" pitchFamily="2" charset="2"/>
              <a:buChar char="§"/>
              <a:defRPr/>
            </a:pPr>
            <a:endParaRPr lang="es-ES" sz="1200" dirty="0">
              <a:latin typeface="Arial" charset="0"/>
              <a:cs typeface="Times New Roman" pitchFamily="18" charset="0"/>
            </a:endParaRPr>
          </a:p>
        </p:txBody>
      </p:sp>
    </p:spTree>
    <p:extLst>
      <p:ext uri="{BB962C8B-B14F-4D97-AF65-F5344CB8AC3E}">
        <p14:creationId xmlns:p14="http://schemas.microsoft.com/office/powerpoint/2010/main" val="26671238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8618" y="0"/>
            <a:ext cx="1453243" cy="9144000"/>
          </a:xfrm>
          <a:prstGeom prst="rect">
            <a:avLst/>
          </a:prstGeom>
        </p:spPr>
      </p:pic>
      <p:sp>
        <p:nvSpPr>
          <p:cNvPr id="38915" name="Rectangle 3"/>
          <p:cNvSpPr>
            <a:spLocks noChangeArrowheads="1"/>
          </p:cNvSpPr>
          <p:nvPr/>
        </p:nvSpPr>
        <p:spPr bwMode="auto">
          <a:xfrm>
            <a:off x="1489075" y="1160463"/>
            <a:ext cx="5295900" cy="6001643"/>
          </a:xfrm>
          <a:prstGeom prst="rect">
            <a:avLst/>
          </a:prstGeom>
          <a:noFill/>
          <a:ln w="9525">
            <a:noFill/>
            <a:miter lim="800000"/>
            <a:headEnd/>
            <a:tailEnd/>
          </a:ln>
        </p:spPr>
        <p:txBody>
          <a:bodyPr>
            <a:spAutoFit/>
          </a:bodyPr>
          <a:lstStyle/>
          <a:p>
            <a:pPr marL="101600" indent="-101600" algn="ctr">
              <a:defRPr/>
            </a:pPr>
            <a:r>
              <a:rPr lang="es-ES" sz="1200" b="1" i="1" dirty="0" smtClean="0">
                <a:solidFill>
                  <a:srgbClr val="000000"/>
                </a:solidFill>
                <a:latin typeface="Arial" charset="0"/>
                <a:cs typeface="Times New Roman" pitchFamily="18" charset="0"/>
              </a:rPr>
              <a:t>ENCARGADA DE ENLACE FINANCIERO</a:t>
            </a:r>
            <a:endParaRPr lang="es-ES" sz="1200" b="1" i="1" dirty="0">
              <a:solidFill>
                <a:srgbClr val="000000"/>
              </a:solidFill>
              <a:latin typeface="Arial" charset="0"/>
              <a:cs typeface="Times New Roman" pitchFamily="18" charset="0"/>
            </a:endParaRPr>
          </a:p>
          <a:p>
            <a:pPr marL="101600" indent="-101600" algn="just">
              <a:defRPr/>
            </a:pPr>
            <a:endParaRPr lang="es-MX" sz="1200" b="1" i="1" dirty="0">
              <a:solidFill>
                <a:srgbClr val="000000"/>
              </a:solidFill>
              <a:latin typeface="Arial" charset="0"/>
              <a:cs typeface="Times New Roman" pitchFamily="18" charset="0"/>
            </a:endParaRPr>
          </a:p>
          <a:p>
            <a:pPr marL="101600" indent="-101600" algn="just">
              <a:defRPr/>
            </a:pPr>
            <a:endParaRPr lang="es-ES" sz="1200" b="1" i="1" dirty="0">
              <a:solidFill>
                <a:srgbClr val="000000"/>
              </a:solidFill>
              <a:latin typeface="Arial" charset="0"/>
              <a:cs typeface="Times New Roman" pitchFamily="18" charset="0"/>
            </a:endParaRPr>
          </a:p>
          <a:p>
            <a:pPr marL="101600" indent="-101600" algn="just">
              <a:defRPr/>
            </a:pPr>
            <a:endParaRPr lang="es-ES" sz="1200" b="1" i="1" dirty="0">
              <a:solidFill>
                <a:srgbClr val="000000"/>
              </a:solidFill>
              <a:latin typeface="Arial" charset="0"/>
              <a:cs typeface="Times New Roman" pitchFamily="18" charset="0"/>
            </a:endParaRPr>
          </a:p>
          <a:p>
            <a:pPr marL="101600" indent="-101600" algn="just">
              <a:defRPr/>
            </a:pPr>
            <a:r>
              <a:rPr lang="es-ES" sz="1200" b="1" i="1" dirty="0">
                <a:solidFill>
                  <a:srgbClr val="000000"/>
                </a:solidFill>
                <a:latin typeface="Arial" charset="0"/>
                <a:cs typeface="Times New Roman" pitchFamily="18" charset="0"/>
              </a:rPr>
              <a:t>OBJETIVO</a:t>
            </a:r>
          </a:p>
          <a:p>
            <a:pPr marL="101600" indent="-101600" algn="just">
              <a:defRPr/>
            </a:pPr>
            <a:endParaRPr lang="es-ES" sz="1200" b="1" i="1" dirty="0">
              <a:solidFill>
                <a:srgbClr val="000000"/>
              </a:solidFill>
              <a:latin typeface="Arial" charset="0"/>
              <a:cs typeface="Times New Roman" pitchFamily="18" charset="0"/>
            </a:endParaRPr>
          </a:p>
          <a:p>
            <a:pPr algn="just">
              <a:defRPr/>
            </a:pPr>
            <a:r>
              <a:rPr lang="es-ES" sz="1200" dirty="0" smtClean="0">
                <a:latin typeface="Arial" charset="0"/>
                <a:cs typeface="Times New Roman" pitchFamily="18" charset="0"/>
              </a:rPr>
              <a:t>Coordinar </a:t>
            </a:r>
            <a:r>
              <a:rPr lang="es-ES" sz="1200" dirty="0">
                <a:latin typeface="Arial" charset="0"/>
                <a:cs typeface="Times New Roman" pitchFamily="18" charset="0"/>
              </a:rPr>
              <a:t>con los diferentes departamentos dentro de la Institución como son las Dirección Médica y Administrativa, Trabajo Social, Admisión, Cajas, Seguridad, </a:t>
            </a:r>
            <a:r>
              <a:rPr lang="es-ES" sz="1200" dirty="0" smtClean="0">
                <a:latin typeface="Arial" charset="0"/>
                <a:cs typeface="Times New Roman" pitchFamily="18" charset="0"/>
              </a:rPr>
              <a:t>entre otros, el egreso o la atención  de pacientes que por contar con afiliación a régimen de seguridad, requieren orientación y gestión ante otras instancias de </a:t>
            </a:r>
            <a:r>
              <a:rPr lang="es-ES" sz="1200" dirty="0">
                <a:latin typeface="Arial" charset="0"/>
                <a:cs typeface="Times New Roman" pitchFamily="18" charset="0"/>
              </a:rPr>
              <a:t>Gobierno</a:t>
            </a:r>
            <a:r>
              <a:rPr lang="es-ES" sz="1200" dirty="0" smtClean="0">
                <a:latin typeface="Arial" charset="0"/>
                <a:cs typeface="Times New Roman" pitchFamily="18" charset="0"/>
              </a:rPr>
              <a:t>.</a:t>
            </a:r>
          </a:p>
          <a:p>
            <a:pPr algn="just">
              <a:defRPr/>
            </a:pPr>
            <a:endParaRPr lang="es-ES" sz="1200" dirty="0">
              <a:latin typeface="Arial" charset="0"/>
              <a:cs typeface="Times New Roman" pitchFamily="18" charset="0"/>
            </a:endParaRPr>
          </a:p>
          <a:p>
            <a:pPr algn="just">
              <a:defRPr/>
            </a:pPr>
            <a:endParaRPr lang="es-MX" sz="1200" dirty="0">
              <a:latin typeface="Arial" charset="0"/>
              <a:cs typeface="Times New Roman" pitchFamily="18" charset="0"/>
            </a:endParaRPr>
          </a:p>
          <a:p>
            <a:pPr marL="101600" indent="-101600" algn="just">
              <a:defRPr/>
            </a:pPr>
            <a:r>
              <a:rPr lang="es-ES" sz="1200" b="1" i="1" dirty="0">
                <a:solidFill>
                  <a:srgbClr val="000000"/>
                </a:solidFill>
                <a:latin typeface="Arial" charset="0"/>
                <a:cs typeface="Arial" charset="0"/>
              </a:rPr>
              <a:t>FUNCIONES</a:t>
            </a:r>
            <a:endParaRPr lang="es-ES" sz="1200" b="1" i="1" dirty="0">
              <a:solidFill>
                <a:srgbClr val="000000"/>
              </a:solidFill>
              <a:latin typeface="Arial" charset="0"/>
              <a:cs typeface="Times New Roman" pitchFamily="18" charset="0"/>
            </a:endParaRPr>
          </a:p>
          <a:p>
            <a:pPr algn="just">
              <a:defRPr/>
            </a:pPr>
            <a:endParaRPr lang="es-ES" sz="1200" dirty="0" smtClean="0">
              <a:latin typeface="Arial" charset="0"/>
              <a:cs typeface="Times New Roman" pitchFamily="18" charset="0"/>
            </a:endParaRPr>
          </a:p>
          <a:p>
            <a:pPr marL="101600" indent="-101600" algn="just">
              <a:buSzPct val="80000"/>
              <a:buFont typeface="Wingdings" panose="05000000000000000000" pitchFamily="2" charset="2"/>
              <a:buChar char="§"/>
              <a:defRPr/>
            </a:pPr>
            <a:r>
              <a:rPr lang="es-ES" sz="1200" dirty="0" smtClean="0">
                <a:solidFill>
                  <a:srgbClr val="000000"/>
                </a:solidFill>
                <a:latin typeface="Arial" panose="020B0604020202020204" pitchFamily="34" charset="0"/>
                <a:cs typeface="Times New Roman" panose="02020603050405020304" pitchFamily="18" charset="0"/>
              </a:rPr>
              <a:t>En coordinación con los departamentos de Trabajo Social y Admisiones, ubicar pacientes que presentan </a:t>
            </a:r>
            <a:r>
              <a:rPr lang="es-ES" sz="1200" dirty="0" err="1" smtClean="0">
                <a:solidFill>
                  <a:srgbClr val="000000"/>
                </a:solidFill>
                <a:latin typeface="Arial" panose="020B0604020202020204" pitchFamily="34" charset="0"/>
                <a:cs typeface="Times New Roman" panose="02020603050405020304" pitchFamily="18" charset="0"/>
              </a:rPr>
              <a:t>derechohabiencia</a:t>
            </a:r>
            <a:r>
              <a:rPr lang="es-ES" sz="1200" dirty="0" smtClean="0">
                <a:solidFill>
                  <a:srgbClr val="000000"/>
                </a:solidFill>
                <a:latin typeface="Arial" panose="020B0604020202020204" pitchFamily="34" charset="0"/>
                <a:cs typeface="Times New Roman" panose="02020603050405020304" pitchFamily="18" charset="0"/>
              </a:rPr>
              <a:t>;</a:t>
            </a:r>
          </a:p>
          <a:p>
            <a:pPr marL="101600" indent="-101600" algn="just">
              <a:buSzPct val="80000"/>
              <a:buFont typeface="Wingdings" panose="05000000000000000000" pitchFamily="2" charset="2"/>
              <a:buChar char="§"/>
              <a:defRPr/>
            </a:pPr>
            <a:endParaRPr lang="es-ES" sz="1200" dirty="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defRPr/>
            </a:pPr>
            <a:r>
              <a:rPr lang="es-ES" sz="1200" dirty="0" smtClean="0">
                <a:solidFill>
                  <a:srgbClr val="000000"/>
                </a:solidFill>
                <a:latin typeface="Arial" panose="020B0604020202020204" pitchFamily="34" charset="0"/>
                <a:cs typeface="Times New Roman" panose="02020603050405020304" pitchFamily="18" charset="0"/>
              </a:rPr>
              <a:t>Asesoría y sensibilización de pacientes con </a:t>
            </a:r>
            <a:r>
              <a:rPr lang="es-ES" sz="1200" dirty="0" err="1" smtClean="0">
                <a:solidFill>
                  <a:srgbClr val="000000"/>
                </a:solidFill>
                <a:latin typeface="Arial" panose="020B0604020202020204" pitchFamily="34" charset="0"/>
                <a:cs typeface="Times New Roman" panose="02020603050405020304" pitchFamily="18" charset="0"/>
              </a:rPr>
              <a:t>derechoabiencia</a:t>
            </a:r>
            <a:r>
              <a:rPr lang="es-ES" sz="1200" dirty="0" smtClean="0">
                <a:solidFill>
                  <a:srgbClr val="000000"/>
                </a:solidFill>
                <a:latin typeface="Arial" panose="020B0604020202020204" pitchFamily="34" charset="0"/>
                <a:cs typeface="Times New Roman" panose="02020603050405020304" pitchFamily="18" charset="0"/>
              </a:rPr>
              <a:t>;</a:t>
            </a:r>
          </a:p>
          <a:p>
            <a:pPr marL="101600" indent="-101600" algn="just">
              <a:buSzPct val="80000"/>
              <a:buFont typeface="Wingdings" panose="05000000000000000000" pitchFamily="2" charset="2"/>
              <a:buChar char="§"/>
              <a:defRPr/>
            </a:pPr>
            <a:endParaRPr lang="es-ES" sz="1200" dirty="0" smtClean="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defRPr/>
            </a:pPr>
            <a:r>
              <a:rPr lang="es-ES" sz="1200" dirty="0" smtClean="0">
                <a:solidFill>
                  <a:srgbClr val="000000"/>
                </a:solidFill>
                <a:latin typeface="Arial" panose="020B0604020202020204" pitchFamily="34" charset="0"/>
                <a:cs typeface="Times New Roman" panose="02020603050405020304" pitchFamily="18" charset="0"/>
              </a:rPr>
              <a:t>Conciliar </a:t>
            </a:r>
            <a:r>
              <a:rPr lang="es-ES" sz="1200" dirty="0">
                <a:solidFill>
                  <a:srgbClr val="000000"/>
                </a:solidFill>
                <a:latin typeface="Arial" panose="020B0604020202020204" pitchFamily="34" charset="0"/>
                <a:cs typeface="Times New Roman" panose="02020603050405020304" pitchFamily="18" charset="0"/>
              </a:rPr>
              <a:t>con los familiares </a:t>
            </a:r>
            <a:r>
              <a:rPr lang="es-ES" sz="1200" dirty="0" smtClean="0">
                <a:solidFill>
                  <a:srgbClr val="000000"/>
                </a:solidFill>
                <a:latin typeface="Arial" panose="020B0604020202020204" pitchFamily="34" charset="0"/>
                <a:cs typeface="Times New Roman" panose="02020603050405020304" pitchFamily="18" charset="0"/>
              </a:rPr>
              <a:t>de los pacientes con </a:t>
            </a:r>
            <a:r>
              <a:rPr lang="es-ES" sz="1200" dirty="0" err="1" smtClean="0">
                <a:solidFill>
                  <a:srgbClr val="000000"/>
                </a:solidFill>
                <a:latin typeface="Arial" panose="020B0604020202020204" pitchFamily="34" charset="0"/>
                <a:cs typeface="Times New Roman" panose="02020603050405020304" pitchFamily="18" charset="0"/>
              </a:rPr>
              <a:t>derechoabiencia</a:t>
            </a:r>
            <a:r>
              <a:rPr lang="es-ES" sz="1200" dirty="0" smtClean="0">
                <a:solidFill>
                  <a:srgbClr val="000000"/>
                </a:solidFill>
                <a:latin typeface="Arial" panose="020B0604020202020204" pitchFamily="34" charset="0"/>
                <a:cs typeface="Times New Roman" panose="02020603050405020304" pitchFamily="18" charset="0"/>
              </a:rPr>
              <a:t> el  </a:t>
            </a:r>
            <a:r>
              <a:rPr lang="es-ES" sz="1200" dirty="0">
                <a:solidFill>
                  <a:srgbClr val="000000"/>
                </a:solidFill>
                <a:latin typeface="Arial" panose="020B0604020202020204" pitchFamily="34" charset="0"/>
                <a:cs typeface="Times New Roman" panose="02020603050405020304" pitchFamily="18" charset="0"/>
              </a:rPr>
              <a:t>egreso </a:t>
            </a:r>
            <a:r>
              <a:rPr lang="es-ES" sz="1200" dirty="0" smtClean="0">
                <a:solidFill>
                  <a:srgbClr val="000000"/>
                </a:solidFill>
                <a:latin typeface="Arial" panose="020B0604020202020204" pitchFamily="34" charset="0"/>
                <a:cs typeface="Times New Roman" panose="02020603050405020304" pitchFamily="18" charset="0"/>
              </a:rPr>
              <a:t>del mismo;</a:t>
            </a:r>
          </a:p>
          <a:p>
            <a:pPr marL="101600" indent="-101600" algn="just">
              <a:buSzPct val="80000"/>
              <a:buFont typeface="Wingdings" panose="05000000000000000000" pitchFamily="2" charset="2"/>
              <a:buChar char="§"/>
              <a:defRPr/>
            </a:pPr>
            <a:endParaRPr lang="es-ES" sz="1200" dirty="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defRPr/>
            </a:pPr>
            <a:r>
              <a:rPr lang="es-ES" sz="1200" dirty="0" smtClean="0">
                <a:solidFill>
                  <a:srgbClr val="000000"/>
                </a:solidFill>
                <a:latin typeface="Arial" panose="020B0604020202020204" pitchFamily="34" charset="0"/>
                <a:cs typeface="Times New Roman" panose="02020603050405020304" pitchFamily="18" charset="0"/>
              </a:rPr>
              <a:t>Gestionar opciones </a:t>
            </a:r>
            <a:r>
              <a:rPr lang="es-ES" sz="1200" dirty="0">
                <a:solidFill>
                  <a:srgbClr val="000000"/>
                </a:solidFill>
                <a:latin typeface="Arial" panose="020B0604020202020204" pitchFamily="34" charset="0"/>
                <a:cs typeface="Times New Roman" panose="02020603050405020304" pitchFamily="18" charset="0"/>
              </a:rPr>
              <a:t>de egreso para pacientes extranjeros que van de paso por nuestro Estado y </a:t>
            </a:r>
            <a:r>
              <a:rPr lang="es-ES" sz="1200" dirty="0" smtClean="0">
                <a:solidFill>
                  <a:srgbClr val="000000"/>
                </a:solidFill>
                <a:latin typeface="Arial" panose="020B0604020202020204" pitchFamily="34" charset="0"/>
                <a:cs typeface="Times New Roman" panose="02020603050405020304" pitchFamily="18" charset="0"/>
              </a:rPr>
              <a:t>País, así como de pacientes </a:t>
            </a:r>
            <a:r>
              <a:rPr lang="es-ES" sz="1200" dirty="0">
                <a:solidFill>
                  <a:srgbClr val="000000"/>
                </a:solidFill>
                <a:latin typeface="Arial" panose="020B0604020202020204" pitchFamily="34" charset="0"/>
                <a:cs typeface="Times New Roman" panose="02020603050405020304" pitchFamily="18" charset="0"/>
              </a:rPr>
              <a:t>que no pueden acreditar su personalidad. </a:t>
            </a:r>
            <a:endParaRPr lang="es-ES" sz="1200" dirty="0" smtClean="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defRPr/>
            </a:pPr>
            <a:endParaRPr lang="es-ES" sz="1200" dirty="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defRPr/>
            </a:pPr>
            <a:r>
              <a:rPr lang="es-ES" sz="1200" dirty="0" smtClean="0">
                <a:solidFill>
                  <a:srgbClr val="000000"/>
                </a:solidFill>
                <a:latin typeface="Arial" panose="020B0604020202020204" pitchFamily="34" charset="0"/>
                <a:cs typeface="Times New Roman" panose="02020603050405020304" pitchFamily="18" charset="0"/>
              </a:rPr>
              <a:t>Brindar </a:t>
            </a:r>
            <a:r>
              <a:rPr lang="es-ES" sz="1200" dirty="0">
                <a:solidFill>
                  <a:srgbClr val="000000"/>
                </a:solidFill>
                <a:latin typeface="Arial" panose="020B0604020202020204" pitchFamily="34" charset="0"/>
                <a:cs typeface="Times New Roman" panose="02020603050405020304" pitchFamily="18" charset="0"/>
              </a:rPr>
              <a:t>el apoyo a la Subdirección Jurídica en los trámites correspondientes y agilizar la respuesta </a:t>
            </a:r>
            <a:r>
              <a:rPr lang="es-ES" sz="1200" dirty="0" smtClean="0">
                <a:solidFill>
                  <a:srgbClr val="000000"/>
                </a:solidFill>
                <a:latin typeface="Arial" panose="020B0604020202020204" pitchFamily="34" charset="0"/>
                <a:cs typeface="Times New Roman" panose="02020603050405020304" pitchFamily="18" charset="0"/>
              </a:rPr>
              <a:t>correspondiente ante amparos en </a:t>
            </a:r>
            <a:r>
              <a:rPr lang="es-ES" sz="1200" dirty="0">
                <a:solidFill>
                  <a:srgbClr val="000000"/>
                </a:solidFill>
                <a:latin typeface="Arial" panose="020B0604020202020204" pitchFamily="34" charset="0"/>
                <a:cs typeface="Times New Roman" panose="02020603050405020304" pitchFamily="18" charset="0"/>
              </a:rPr>
              <a:t>tiempo.</a:t>
            </a:r>
            <a:endParaRPr lang="es-MX" sz="1200" dirty="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defRPr/>
            </a:pPr>
            <a:endParaRPr lang="es-ES" sz="1200" dirty="0" smtClean="0"/>
          </a:p>
          <a:p>
            <a:pPr marL="101600" indent="-101600" algn="just">
              <a:buSzPct val="80000"/>
              <a:buFont typeface="Wingdings" panose="05000000000000000000" pitchFamily="2" charset="2"/>
              <a:buChar char="§"/>
              <a:defRPr/>
            </a:pPr>
            <a:r>
              <a:rPr lang="es-ES" sz="1200" dirty="0">
                <a:latin typeface="Arial" charset="0"/>
                <a:cs typeface="Arial" charset="0"/>
              </a:rPr>
              <a:t>Estas funciones son enunciativas más no limitativas</a:t>
            </a:r>
            <a:endParaRPr lang="es-ES" sz="1200" dirty="0" smtClean="0">
              <a:solidFill>
                <a:srgbClr val="000000"/>
              </a:solidFill>
              <a:latin typeface="Arial" panose="020B0604020202020204" pitchFamily="34" charset="0"/>
              <a:cs typeface="Times New Roman" panose="02020603050405020304" pitchFamily="18" charset="0"/>
            </a:endParaRPr>
          </a:p>
        </p:txBody>
      </p:sp>
      <p:graphicFrame>
        <p:nvGraphicFramePr>
          <p:cNvPr id="6" name="Group 16"/>
          <p:cNvGraphicFramePr>
            <a:graphicFrameLocks noGrp="1"/>
          </p:cNvGraphicFramePr>
          <p:nvPr>
            <p:extLst>
              <p:ext uri="{D42A27DB-BD31-4B8C-83A1-F6EECF244321}">
                <p14:modId xmlns:p14="http://schemas.microsoft.com/office/powerpoint/2010/main" val="2661963693"/>
              </p:ext>
            </p:extLst>
          </p:nvPr>
        </p:nvGraphicFramePr>
        <p:xfrm>
          <a:off x="1535113" y="8374063"/>
          <a:ext cx="5232400" cy="666750"/>
        </p:xfrm>
        <a:graphic>
          <a:graphicData uri="http://schemas.openxmlformats.org/drawingml/2006/table">
            <a:tbl>
              <a:tblPr/>
              <a:tblGrid>
                <a:gridCol w="2616200">
                  <a:extLst>
                    <a:ext uri="{9D8B030D-6E8A-4147-A177-3AD203B41FA5}">
                      <a16:colId xmlns:a16="http://schemas.microsoft.com/office/drawing/2014/main" val="20000"/>
                    </a:ext>
                  </a:extLst>
                </a:gridCol>
                <a:gridCol w="2616200">
                  <a:extLst>
                    <a:ext uri="{9D8B030D-6E8A-4147-A177-3AD203B41FA5}">
                      <a16:colId xmlns:a16="http://schemas.microsoft.com/office/drawing/2014/main" val="20001"/>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Directora Administrativa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María Mayorga Rivera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María Franco Rodríguez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8926" name="Line 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8927" name="Text Box 15"/>
          <p:cNvSpPr txBox="1">
            <a:spLocks noChangeArrowheads="1"/>
          </p:cNvSpPr>
          <p:nvPr/>
        </p:nvSpPr>
        <p:spPr bwMode="auto">
          <a:xfrm>
            <a:off x="-1588" y="47625"/>
            <a:ext cx="3962401"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solidFill>
                  <a:srgbClr val="000000"/>
                </a:solidFill>
                <a:latin typeface="Arial" panose="020B0604020202020204" pitchFamily="34" charset="0"/>
              </a:rPr>
              <a:t>DESCRIPCIÓN DE FUNCIONES</a:t>
            </a:r>
          </a:p>
        </p:txBody>
      </p:sp>
    </p:spTree>
    <p:extLst>
      <p:ext uri="{BB962C8B-B14F-4D97-AF65-F5344CB8AC3E}">
        <p14:creationId xmlns:p14="http://schemas.microsoft.com/office/powerpoint/2010/main" val="41566472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8618" y="0"/>
            <a:ext cx="1453243" cy="9144000"/>
          </a:xfrm>
          <a:prstGeom prst="rect">
            <a:avLst/>
          </a:prstGeom>
        </p:spPr>
      </p:pic>
      <p:sp>
        <p:nvSpPr>
          <p:cNvPr id="38915" name="Rectangle 3"/>
          <p:cNvSpPr>
            <a:spLocks noChangeArrowheads="1"/>
          </p:cNvSpPr>
          <p:nvPr/>
        </p:nvSpPr>
        <p:spPr bwMode="auto">
          <a:xfrm>
            <a:off x="1489075" y="1160463"/>
            <a:ext cx="5295900" cy="6924973"/>
          </a:xfrm>
          <a:prstGeom prst="rect">
            <a:avLst/>
          </a:prstGeom>
          <a:noFill/>
          <a:ln w="9525">
            <a:noFill/>
            <a:miter lim="800000"/>
            <a:headEnd/>
            <a:tailEnd/>
          </a:ln>
        </p:spPr>
        <p:txBody>
          <a:bodyPr>
            <a:spAutoFit/>
          </a:bodyPr>
          <a:lstStyle/>
          <a:p>
            <a:pPr marL="101600" indent="-101600" algn="ctr">
              <a:defRPr/>
            </a:pPr>
            <a:r>
              <a:rPr lang="es-ES" sz="1200" b="1" i="1" dirty="0" smtClean="0">
                <a:solidFill>
                  <a:srgbClr val="000000"/>
                </a:solidFill>
                <a:latin typeface="Arial" charset="0"/>
                <a:cs typeface="Times New Roman" pitchFamily="18" charset="0"/>
              </a:rPr>
              <a:t>ENCARGADO DE PROYECTOS</a:t>
            </a:r>
            <a:endParaRPr lang="es-ES" sz="1200" b="1" i="1" dirty="0">
              <a:solidFill>
                <a:srgbClr val="000000"/>
              </a:solidFill>
              <a:latin typeface="Arial" charset="0"/>
              <a:cs typeface="Times New Roman" pitchFamily="18" charset="0"/>
            </a:endParaRPr>
          </a:p>
          <a:p>
            <a:pPr marL="101600" indent="-101600" algn="just">
              <a:defRPr/>
            </a:pPr>
            <a:endParaRPr lang="es-MX" sz="1200" b="1" i="1" dirty="0">
              <a:solidFill>
                <a:srgbClr val="000000"/>
              </a:solidFill>
              <a:latin typeface="Arial" charset="0"/>
              <a:cs typeface="Times New Roman" pitchFamily="18" charset="0"/>
            </a:endParaRPr>
          </a:p>
          <a:p>
            <a:pPr marL="101600" indent="-101600" algn="just">
              <a:defRPr/>
            </a:pPr>
            <a:endParaRPr lang="es-ES" sz="1200" b="1" i="1" dirty="0">
              <a:solidFill>
                <a:srgbClr val="000000"/>
              </a:solidFill>
              <a:latin typeface="Arial" charset="0"/>
              <a:cs typeface="Times New Roman" pitchFamily="18" charset="0"/>
            </a:endParaRPr>
          </a:p>
          <a:p>
            <a:pPr marL="101600" indent="-101600" algn="just">
              <a:defRPr/>
            </a:pPr>
            <a:endParaRPr lang="es-ES" sz="1200" b="1" i="1" dirty="0">
              <a:solidFill>
                <a:srgbClr val="000000"/>
              </a:solidFill>
              <a:latin typeface="Arial" charset="0"/>
              <a:cs typeface="Times New Roman" pitchFamily="18" charset="0"/>
            </a:endParaRPr>
          </a:p>
          <a:p>
            <a:pPr marL="101600" indent="-101600" algn="just">
              <a:defRPr/>
            </a:pPr>
            <a:r>
              <a:rPr lang="es-ES" sz="1200" b="1" i="1" dirty="0">
                <a:solidFill>
                  <a:srgbClr val="000000"/>
                </a:solidFill>
                <a:latin typeface="Arial" charset="0"/>
                <a:cs typeface="Times New Roman" pitchFamily="18" charset="0"/>
              </a:rPr>
              <a:t>OBJETIVO</a:t>
            </a:r>
          </a:p>
          <a:p>
            <a:pPr marL="101600" indent="-101600" algn="just">
              <a:defRPr/>
            </a:pPr>
            <a:endParaRPr lang="es-ES" sz="1200" b="1" i="1" dirty="0">
              <a:solidFill>
                <a:srgbClr val="000000"/>
              </a:solidFill>
              <a:latin typeface="Arial" charset="0"/>
              <a:cs typeface="Times New Roman" pitchFamily="18" charset="0"/>
            </a:endParaRPr>
          </a:p>
          <a:p>
            <a:pPr algn="just">
              <a:defRPr/>
            </a:pPr>
            <a:r>
              <a:rPr lang="es-MX" altLang="es-MX" sz="1200" dirty="0" smtClean="0">
                <a:latin typeface="Arial" panose="020B0604020202020204" pitchFamily="34" charset="0"/>
                <a:cs typeface="Arial" panose="020B0604020202020204" pitchFamily="34" charset="0"/>
              </a:rPr>
              <a:t>Coadyuvar en el desarrollo de las obras que se realizan por parte de los Servicios de Salud en el Estado dentro del Hospital Central “Dr. Ignacio Morones Prieto”, sirviendo como enlace entre las áreas medico operativas y el área técnico constructiva</a:t>
            </a:r>
          </a:p>
          <a:p>
            <a:pPr algn="just">
              <a:defRPr/>
            </a:pPr>
            <a:endParaRPr lang="es-MX" altLang="es-MX" sz="1200" dirty="0">
              <a:latin typeface="Arial" panose="020B0604020202020204" pitchFamily="34" charset="0"/>
              <a:cs typeface="Arial" panose="020B0604020202020204" pitchFamily="34" charset="0"/>
            </a:endParaRPr>
          </a:p>
          <a:p>
            <a:pPr marL="101600" indent="-101600" algn="just">
              <a:defRPr/>
            </a:pPr>
            <a:r>
              <a:rPr lang="es-ES" sz="1200" b="1" i="1" dirty="0" smtClean="0">
                <a:solidFill>
                  <a:srgbClr val="000000"/>
                </a:solidFill>
                <a:latin typeface="Arial" charset="0"/>
                <a:cs typeface="Arial" charset="0"/>
              </a:rPr>
              <a:t>FUNCIONES</a:t>
            </a:r>
            <a:endParaRPr lang="es-ES" sz="1200" b="1" i="1" dirty="0">
              <a:solidFill>
                <a:srgbClr val="000000"/>
              </a:solidFill>
              <a:latin typeface="Arial" charset="0"/>
              <a:cs typeface="Times New Roman" pitchFamily="18" charset="0"/>
            </a:endParaRPr>
          </a:p>
          <a:p>
            <a:pPr marL="101600" indent="-101600" algn="just">
              <a:defRPr/>
            </a:pPr>
            <a:endParaRPr lang="es-MX" sz="1200" b="1" i="1" dirty="0">
              <a:solidFill>
                <a:srgbClr val="000000"/>
              </a:solidFill>
              <a:latin typeface="Arial" charset="0"/>
              <a:cs typeface="Times New Roman" pitchFamily="18" charset="0"/>
            </a:endParaRPr>
          </a:p>
          <a:p>
            <a:pPr marL="101600" indent="-101600" algn="just">
              <a:buSzPct val="80000"/>
              <a:buFont typeface="Wingdings" panose="05000000000000000000" pitchFamily="2" charset="2"/>
              <a:buChar char="§"/>
            </a:pPr>
            <a:r>
              <a:rPr lang="es-MX" altLang="es-MX" sz="1200" dirty="0" smtClean="0">
                <a:solidFill>
                  <a:srgbClr val="000000"/>
                </a:solidFill>
                <a:latin typeface="Arial" panose="020B0604020202020204" pitchFamily="34" charset="0"/>
                <a:cs typeface="Times New Roman" panose="02020603050405020304" pitchFamily="18" charset="0"/>
              </a:rPr>
              <a:t>Identificar </a:t>
            </a:r>
            <a:r>
              <a:rPr lang="es-MX" altLang="es-MX" sz="1200" dirty="0">
                <a:solidFill>
                  <a:srgbClr val="000000"/>
                </a:solidFill>
                <a:latin typeface="Arial" panose="020B0604020202020204" pitchFamily="34" charset="0"/>
                <a:cs typeface="Times New Roman" panose="02020603050405020304" pitchFamily="18" charset="0"/>
              </a:rPr>
              <a:t>las necesidades </a:t>
            </a:r>
            <a:r>
              <a:rPr lang="es-MX" altLang="es-MX" sz="1200" dirty="0" smtClean="0">
                <a:solidFill>
                  <a:srgbClr val="000000"/>
                </a:solidFill>
                <a:latin typeface="Arial" panose="020B0604020202020204" pitchFamily="34" charset="0"/>
                <a:cs typeface="Times New Roman" panose="02020603050405020304" pitchFamily="18" charset="0"/>
              </a:rPr>
              <a:t>de infraestructura en los servicios </a:t>
            </a:r>
            <a:r>
              <a:rPr lang="es-MX" altLang="es-MX" sz="1200" dirty="0">
                <a:solidFill>
                  <a:srgbClr val="000000"/>
                </a:solidFill>
                <a:latin typeface="Arial" panose="020B0604020202020204" pitchFamily="34" charset="0"/>
                <a:cs typeface="Times New Roman" panose="02020603050405020304" pitchFamily="18" charset="0"/>
              </a:rPr>
              <a:t>para determinar el tipo de </a:t>
            </a:r>
            <a:r>
              <a:rPr lang="es-MX" altLang="es-MX" sz="1200" dirty="0" smtClean="0">
                <a:solidFill>
                  <a:srgbClr val="000000"/>
                </a:solidFill>
                <a:latin typeface="Arial" panose="020B0604020202020204" pitchFamily="34" charset="0"/>
                <a:cs typeface="Times New Roman" panose="02020603050405020304" pitchFamily="18" charset="0"/>
              </a:rPr>
              <a:t>infraestructura a solicitar para </a:t>
            </a:r>
            <a:r>
              <a:rPr lang="es-MX" altLang="es-MX" sz="1200" dirty="0">
                <a:solidFill>
                  <a:srgbClr val="000000"/>
                </a:solidFill>
                <a:latin typeface="Arial" panose="020B0604020202020204" pitchFamily="34" charset="0"/>
                <a:cs typeface="Times New Roman" panose="02020603050405020304" pitchFamily="18" charset="0"/>
              </a:rPr>
              <a:t>la solución de los problemas.</a:t>
            </a:r>
          </a:p>
          <a:p>
            <a:pPr marL="101600" indent="-101600" algn="just">
              <a:buSzPct val="80000"/>
              <a:buFont typeface="Wingdings" panose="05000000000000000000" pitchFamily="2" charset="2"/>
              <a:buChar char="§"/>
            </a:pPr>
            <a:endParaRPr lang="es-MX" altLang="es-MX" sz="1200" dirty="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pPr>
            <a:r>
              <a:rPr lang="es-MX" altLang="es-MX" sz="1200" dirty="0">
                <a:solidFill>
                  <a:srgbClr val="000000"/>
                </a:solidFill>
                <a:latin typeface="Arial" panose="020B0604020202020204" pitchFamily="34" charset="0"/>
                <a:cs typeface="Times New Roman" panose="02020603050405020304" pitchFamily="18" charset="0"/>
              </a:rPr>
              <a:t>Supervisar obras de rehabilitación en los </a:t>
            </a:r>
            <a:r>
              <a:rPr lang="es-MX" altLang="es-MX" sz="1200" dirty="0" smtClean="0">
                <a:solidFill>
                  <a:srgbClr val="000000"/>
                </a:solidFill>
                <a:latin typeface="Arial" panose="020B0604020202020204" pitchFamily="34" charset="0"/>
                <a:cs typeface="Times New Roman" panose="02020603050405020304" pitchFamily="18" charset="0"/>
              </a:rPr>
              <a:t>servicios </a:t>
            </a:r>
            <a:r>
              <a:rPr lang="es-MX" altLang="es-MX" sz="1200" dirty="0">
                <a:solidFill>
                  <a:srgbClr val="000000"/>
                </a:solidFill>
                <a:latin typeface="Arial" panose="020B0604020202020204" pitchFamily="34" charset="0"/>
                <a:cs typeface="Times New Roman" panose="02020603050405020304" pitchFamily="18" charset="0"/>
              </a:rPr>
              <a:t>para modernizar su infraestructura y así poder cumplir con los objetivos programados y tener un buen servicio e imagen de </a:t>
            </a:r>
            <a:r>
              <a:rPr lang="es-MX" altLang="es-MX" sz="1200" dirty="0" smtClean="0">
                <a:solidFill>
                  <a:srgbClr val="000000"/>
                </a:solidFill>
                <a:latin typeface="Arial" panose="020B0604020202020204" pitchFamily="34" charset="0"/>
                <a:cs typeface="Times New Roman" panose="02020603050405020304" pitchFamily="18" charset="0"/>
              </a:rPr>
              <a:t>la Institución.</a:t>
            </a:r>
            <a:endParaRPr lang="es-MX" altLang="es-MX" sz="1200" dirty="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pPr>
            <a:endParaRPr lang="es-MX" altLang="es-MX" sz="1200" dirty="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pPr>
            <a:r>
              <a:rPr lang="es-MX" altLang="es-MX" sz="1200" dirty="0">
                <a:solidFill>
                  <a:srgbClr val="000000"/>
                </a:solidFill>
                <a:latin typeface="Arial" panose="020B0604020202020204" pitchFamily="34" charset="0"/>
                <a:cs typeface="Times New Roman" panose="02020603050405020304" pitchFamily="18" charset="0"/>
              </a:rPr>
              <a:t>Integrar expedientes de actividades realizadas </a:t>
            </a:r>
            <a:r>
              <a:rPr lang="es-MX" altLang="es-MX" sz="1200" dirty="0" smtClean="0">
                <a:solidFill>
                  <a:srgbClr val="000000"/>
                </a:solidFill>
                <a:latin typeface="Arial" panose="020B0604020202020204" pitchFamily="34" charset="0"/>
                <a:cs typeface="Times New Roman" panose="02020603050405020304" pitchFamily="18" charset="0"/>
              </a:rPr>
              <a:t>por los Servicios de salud en materia de infraestructura dentro del Hospital para </a:t>
            </a:r>
            <a:r>
              <a:rPr lang="es-MX" altLang="es-MX" sz="1200" dirty="0">
                <a:solidFill>
                  <a:srgbClr val="000000"/>
                </a:solidFill>
                <a:latin typeface="Arial" panose="020B0604020202020204" pitchFamily="34" charset="0"/>
                <a:cs typeface="Times New Roman" panose="02020603050405020304" pitchFamily="18" charset="0"/>
              </a:rPr>
              <a:t>contar con un historial y determinar a que unidad se </a:t>
            </a:r>
            <a:r>
              <a:rPr lang="es-MX" altLang="es-MX" sz="1200" dirty="0" smtClean="0">
                <a:solidFill>
                  <a:srgbClr val="000000"/>
                </a:solidFill>
                <a:latin typeface="Arial" panose="020B0604020202020204" pitchFamily="34" charset="0"/>
                <a:cs typeface="Times New Roman" panose="02020603050405020304" pitchFamily="18" charset="0"/>
              </a:rPr>
              <a:t>requiere mantenimiento.</a:t>
            </a:r>
            <a:endParaRPr lang="es-MX" altLang="es-MX" sz="1200" dirty="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pPr>
            <a:endParaRPr lang="es-MX" altLang="es-MX" sz="1200" dirty="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pPr>
            <a:r>
              <a:rPr lang="es-MX" altLang="es-MX" sz="1200" dirty="0" smtClean="0">
                <a:solidFill>
                  <a:srgbClr val="000000"/>
                </a:solidFill>
                <a:latin typeface="Arial" panose="020B0604020202020204" pitchFamily="34" charset="0"/>
                <a:cs typeface="Times New Roman" panose="02020603050405020304" pitchFamily="18" charset="0"/>
              </a:rPr>
              <a:t>Revisión de </a:t>
            </a:r>
            <a:r>
              <a:rPr lang="es-MX" altLang="es-MX" sz="1200" dirty="0">
                <a:solidFill>
                  <a:srgbClr val="000000"/>
                </a:solidFill>
                <a:latin typeface="Arial" panose="020B0604020202020204" pitchFamily="34" charset="0"/>
                <a:cs typeface="Times New Roman" panose="02020603050405020304" pitchFamily="18" charset="0"/>
              </a:rPr>
              <a:t>planos y catálogos de conceptos de obra civil </a:t>
            </a:r>
            <a:r>
              <a:rPr lang="es-MX" altLang="es-MX" sz="1200" dirty="0" smtClean="0">
                <a:solidFill>
                  <a:srgbClr val="000000"/>
                </a:solidFill>
                <a:latin typeface="Arial" panose="020B0604020202020204" pitchFamily="34" charset="0"/>
                <a:cs typeface="Times New Roman" panose="02020603050405020304" pitchFamily="18" charset="0"/>
              </a:rPr>
              <a:t>para </a:t>
            </a:r>
            <a:r>
              <a:rPr lang="es-MX" altLang="es-MX" sz="1200" dirty="0">
                <a:solidFill>
                  <a:srgbClr val="000000"/>
                </a:solidFill>
                <a:latin typeface="Arial" panose="020B0604020202020204" pitchFamily="34" charset="0"/>
                <a:cs typeface="Times New Roman" panose="02020603050405020304" pitchFamily="18" charset="0"/>
              </a:rPr>
              <a:t>obtener datos exactos de realización de rehabilitación y obra.</a:t>
            </a:r>
          </a:p>
          <a:p>
            <a:pPr marL="101600" indent="-101600" algn="just">
              <a:buSzPct val="80000"/>
              <a:buFont typeface="Wingdings" panose="05000000000000000000" pitchFamily="2" charset="2"/>
              <a:buChar char="§"/>
            </a:pPr>
            <a:endParaRPr lang="es-MX" altLang="es-MX" sz="1200" dirty="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pPr>
            <a:r>
              <a:rPr lang="es-MX" altLang="es-MX" sz="1200" dirty="0">
                <a:solidFill>
                  <a:srgbClr val="000000"/>
                </a:solidFill>
                <a:latin typeface="Arial" panose="020B0604020202020204" pitchFamily="34" charset="0"/>
                <a:cs typeface="Times New Roman" panose="02020603050405020304" pitchFamily="18" charset="0"/>
              </a:rPr>
              <a:t>Realizar estudio de mercado de materiales para tener una perspectiva general de precios y evaluar alternativas y tomar decisiones para mejorar el uso de  los recursos.</a:t>
            </a:r>
          </a:p>
          <a:p>
            <a:pPr marL="101600" indent="-101600" algn="just">
              <a:buSzPct val="80000"/>
              <a:buFont typeface="Wingdings" panose="05000000000000000000" pitchFamily="2" charset="2"/>
              <a:buChar char="§"/>
            </a:pPr>
            <a:endParaRPr lang="es-MX" altLang="es-MX" sz="1200" dirty="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pPr>
            <a:r>
              <a:rPr lang="es-MX" altLang="es-MX" sz="1200" dirty="0">
                <a:solidFill>
                  <a:srgbClr val="000000"/>
                </a:solidFill>
                <a:latin typeface="Arial" panose="020B0604020202020204" pitchFamily="34" charset="0"/>
                <a:cs typeface="Times New Roman" panose="02020603050405020304" pitchFamily="18" charset="0"/>
              </a:rPr>
              <a:t>Realizar los tramites legales en dependencias C.F. E., CONAGUA, C.N.A., </a:t>
            </a:r>
            <a:r>
              <a:rPr lang="es-MX" altLang="es-MX" sz="1200" dirty="0" err="1">
                <a:solidFill>
                  <a:srgbClr val="000000"/>
                </a:solidFill>
                <a:latin typeface="Arial" panose="020B0604020202020204" pitchFamily="34" charset="0"/>
                <a:cs typeface="Times New Roman" panose="02020603050405020304" pitchFamily="18" charset="0"/>
              </a:rPr>
              <a:t>Sapsam</a:t>
            </a:r>
            <a:r>
              <a:rPr lang="es-MX" altLang="es-MX" sz="1200" dirty="0">
                <a:solidFill>
                  <a:srgbClr val="000000"/>
                </a:solidFill>
                <a:latin typeface="Arial" panose="020B0604020202020204" pitchFamily="34" charset="0"/>
                <a:cs typeface="Times New Roman" panose="02020603050405020304" pitchFamily="18" charset="0"/>
              </a:rPr>
              <a:t> y </a:t>
            </a:r>
            <a:r>
              <a:rPr lang="es-MX" altLang="es-MX" sz="1200" dirty="0" smtClean="0">
                <a:solidFill>
                  <a:srgbClr val="000000"/>
                </a:solidFill>
                <a:latin typeface="Arial" panose="020B0604020202020204" pitchFamily="34" charset="0"/>
                <a:cs typeface="Times New Roman" panose="02020603050405020304" pitchFamily="18" charset="0"/>
              </a:rPr>
              <a:t>Telmex</a:t>
            </a:r>
          </a:p>
          <a:p>
            <a:pPr marL="101600" indent="-101600" algn="just">
              <a:buSzPct val="80000"/>
              <a:buFont typeface="Wingdings" panose="05000000000000000000" pitchFamily="2" charset="2"/>
              <a:buChar char="§"/>
            </a:pPr>
            <a:endParaRPr lang="es-MX" altLang="es-MX" sz="1200" dirty="0">
              <a:solidFill>
                <a:srgbClr val="000000"/>
              </a:solidFill>
              <a:latin typeface="Arial" panose="020B0604020202020204" pitchFamily="34" charset="0"/>
              <a:cs typeface="Times New Roman" panose="02020603050405020304" pitchFamily="18" charset="0"/>
            </a:endParaRPr>
          </a:p>
          <a:p>
            <a:pPr marL="101600" indent="-101600" algn="just">
              <a:buSzPct val="80000"/>
              <a:buFont typeface="Wingdings" panose="05000000000000000000" pitchFamily="2" charset="2"/>
              <a:buChar char="§"/>
            </a:pPr>
            <a:r>
              <a:rPr lang="es-MX" altLang="es-MX" sz="1200" dirty="0">
                <a:solidFill>
                  <a:srgbClr val="000000"/>
                </a:solidFill>
                <a:latin typeface="Arial" panose="020B0604020202020204" pitchFamily="34" charset="0"/>
                <a:cs typeface="Times New Roman" panose="02020603050405020304" pitchFamily="18" charset="0"/>
              </a:rPr>
              <a:t>Estas funciones son enunciativas mas no limitativas.</a:t>
            </a:r>
          </a:p>
          <a:p>
            <a:pPr marL="101600" indent="-101600" algn="just">
              <a:buSzPct val="80000"/>
              <a:buFont typeface="Wingdings" panose="05000000000000000000" pitchFamily="2" charset="2"/>
              <a:buChar char="§"/>
            </a:pPr>
            <a:endParaRPr lang="es-MX" altLang="es-MX" sz="1200" dirty="0">
              <a:solidFill>
                <a:srgbClr val="000000"/>
              </a:solidFill>
              <a:latin typeface="Arial" panose="020B0604020202020204" pitchFamily="34" charset="0"/>
              <a:cs typeface="Times New Roman" panose="02020603050405020304" pitchFamily="18" charset="0"/>
            </a:endParaRPr>
          </a:p>
        </p:txBody>
      </p:sp>
      <p:graphicFrame>
        <p:nvGraphicFramePr>
          <p:cNvPr id="6" name="Group 16"/>
          <p:cNvGraphicFramePr>
            <a:graphicFrameLocks noGrp="1"/>
          </p:cNvGraphicFramePr>
          <p:nvPr>
            <p:extLst/>
          </p:nvPr>
        </p:nvGraphicFramePr>
        <p:xfrm>
          <a:off x="1535113" y="8374063"/>
          <a:ext cx="5232400" cy="666750"/>
        </p:xfrm>
        <a:graphic>
          <a:graphicData uri="http://schemas.openxmlformats.org/drawingml/2006/table">
            <a:tbl>
              <a:tblPr/>
              <a:tblGrid>
                <a:gridCol w="2616200">
                  <a:extLst>
                    <a:ext uri="{9D8B030D-6E8A-4147-A177-3AD203B41FA5}">
                      <a16:colId xmlns:a16="http://schemas.microsoft.com/office/drawing/2014/main" val="20000"/>
                    </a:ext>
                  </a:extLst>
                </a:gridCol>
                <a:gridCol w="2616200">
                  <a:extLst>
                    <a:ext uri="{9D8B030D-6E8A-4147-A177-3AD203B41FA5}">
                      <a16:colId xmlns:a16="http://schemas.microsoft.com/office/drawing/2014/main" val="20001"/>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Responsable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1" i="0" u="none" strike="noStrike" cap="none" normalizeH="0" baseline="0" dirty="0" smtClean="0">
                          <a:ln>
                            <a:noFill/>
                          </a:ln>
                          <a:solidFill>
                            <a:schemeClr val="tx1"/>
                          </a:solidFill>
                          <a:effectLst/>
                          <a:latin typeface="Arial" charset="0"/>
                        </a:rPr>
                        <a:t>Directora Administrativa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Juan Antonio López González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b="0" i="0" u="none" strike="noStrike" cap="none" normalizeH="0" baseline="0" dirty="0" smtClean="0">
                          <a:ln>
                            <a:noFill/>
                          </a:ln>
                          <a:solidFill>
                            <a:schemeClr val="tx1"/>
                          </a:solidFill>
                          <a:effectLst/>
                          <a:latin typeface="Arial" charset="0"/>
                        </a:rPr>
                        <a:t>Rosa María Franco Rodríguez</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8926" name="Line 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8927" name="Text Box 15"/>
          <p:cNvSpPr txBox="1">
            <a:spLocks noChangeArrowheads="1"/>
          </p:cNvSpPr>
          <p:nvPr/>
        </p:nvSpPr>
        <p:spPr bwMode="auto">
          <a:xfrm>
            <a:off x="-1588" y="47625"/>
            <a:ext cx="3962401"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altLang="es-MX" sz="2000" b="1" i="1">
                <a:solidFill>
                  <a:srgbClr val="000000"/>
                </a:solidFill>
                <a:latin typeface="Arial" panose="020B0604020202020204" pitchFamily="34" charset="0"/>
              </a:rPr>
              <a:t>DESCRIPCIÓN DE FUNCIONES</a:t>
            </a:r>
          </a:p>
        </p:txBody>
      </p:sp>
    </p:spTree>
    <p:extLst>
      <p:ext uri="{BB962C8B-B14F-4D97-AF65-F5344CB8AC3E}">
        <p14:creationId xmlns:p14="http://schemas.microsoft.com/office/powerpoint/2010/main" val="32134928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n 19"/>
          <p:cNvPicPr>
            <a:picLocks noChangeAspect="1"/>
          </p:cNvPicPr>
          <p:nvPr/>
        </p:nvPicPr>
        <p:blipFill>
          <a:blip r:embed="rId3"/>
          <a:stretch>
            <a:fillRect/>
          </a:stretch>
        </p:blipFill>
        <p:spPr>
          <a:xfrm>
            <a:off x="-8618" y="0"/>
            <a:ext cx="1453243" cy="9144000"/>
          </a:xfrm>
          <a:prstGeom prst="rect">
            <a:avLst/>
          </a:prstGeom>
        </p:spPr>
      </p:pic>
      <p:sp>
        <p:nvSpPr>
          <p:cNvPr id="40962" name="Text Box 3"/>
          <p:cNvSpPr txBox="1">
            <a:spLocks noChangeArrowheads="1"/>
          </p:cNvSpPr>
          <p:nvPr/>
        </p:nvSpPr>
        <p:spPr bwMode="auto">
          <a:xfrm>
            <a:off x="-6350" y="4445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s-ES_tradnl" altLang="es-MX" sz="2000" b="1" i="1">
                <a:solidFill>
                  <a:srgbClr val="000000"/>
                </a:solidFill>
                <a:latin typeface="Arial" panose="020B0604020202020204" pitchFamily="34" charset="0"/>
              </a:rPr>
              <a:t>AUTORIZACIÓN</a:t>
            </a:r>
          </a:p>
        </p:txBody>
      </p:sp>
      <p:sp>
        <p:nvSpPr>
          <p:cNvPr id="40963"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0964" name="Text Box 5"/>
          <p:cNvSpPr txBox="1">
            <a:spLocks noChangeArrowheads="1"/>
          </p:cNvSpPr>
          <p:nvPr/>
        </p:nvSpPr>
        <p:spPr bwMode="auto">
          <a:xfrm>
            <a:off x="1155700" y="838200"/>
            <a:ext cx="477202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ES_tradnl" altLang="es-MX" sz="1600" b="1" i="1">
                <a:solidFill>
                  <a:srgbClr val="000000"/>
                </a:solidFill>
                <a:latin typeface="Arial" panose="020B0604020202020204" pitchFamily="34" charset="0"/>
              </a:rPr>
              <a:t>RESPONSABLE DE LA FORMULACIÓN DEL MANUAL DE ORGANIZACIÓN DE LA DIRECCIÓN ADMINISTRATIVA</a:t>
            </a:r>
          </a:p>
        </p:txBody>
      </p:sp>
      <p:sp>
        <p:nvSpPr>
          <p:cNvPr id="40965" name="Text Box 11"/>
          <p:cNvSpPr txBox="1">
            <a:spLocks noChangeArrowheads="1"/>
          </p:cNvSpPr>
          <p:nvPr/>
        </p:nvSpPr>
        <p:spPr bwMode="auto">
          <a:xfrm>
            <a:off x="2730500" y="6115050"/>
            <a:ext cx="1377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ES_tradnl" altLang="es-MX" sz="1600" b="1" i="1">
                <a:solidFill>
                  <a:srgbClr val="000000"/>
                </a:solidFill>
                <a:latin typeface="Arial" panose="020B0604020202020204" pitchFamily="34" charset="0"/>
              </a:rPr>
              <a:t>AUTORIZAN</a:t>
            </a:r>
          </a:p>
        </p:txBody>
      </p:sp>
      <p:sp>
        <p:nvSpPr>
          <p:cNvPr id="40966" name="Text Box 12"/>
          <p:cNvSpPr txBox="1">
            <a:spLocks noChangeArrowheads="1"/>
          </p:cNvSpPr>
          <p:nvPr/>
        </p:nvSpPr>
        <p:spPr bwMode="auto">
          <a:xfrm>
            <a:off x="-34925" y="6818313"/>
            <a:ext cx="34909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ES_tradnl" altLang="es-MX" sz="1200" b="1" i="1">
                <a:solidFill>
                  <a:srgbClr val="000000"/>
                </a:solidFill>
                <a:latin typeface="Arial" panose="020B0604020202020204" pitchFamily="34" charset="0"/>
              </a:rPr>
              <a:t>DIRECTOR GENERAL </a:t>
            </a:r>
          </a:p>
          <a:p>
            <a:pPr algn="ctr" eaLnBrk="1" hangingPunct="1">
              <a:spcBef>
                <a:spcPct val="0"/>
              </a:spcBef>
              <a:buFontTx/>
              <a:buNone/>
            </a:pPr>
            <a:r>
              <a:rPr lang="es-ES_tradnl" altLang="es-MX" sz="1200" b="1" i="1">
                <a:solidFill>
                  <a:srgbClr val="000000"/>
                </a:solidFill>
                <a:latin typeface="Arial" panose="020B0604020202020204" pitchFamily="34" charset="0"/>
              </a:rPr>
              <a:t>DE LOS SERVICIOS DE SALUD DEL ESTADO</a:t>
            </a:r>
          </a:p>
        </p:txBody>
      </p:sp>
      <p:sp>
        <p:nvSpPr>
          <p:cNvPr id="40967" name="Text Box 13"/>
          <p:cNvSpPr txBox="1">
            <a:spLocks noChangeArrowheads="1"/>
          </p:cNvSpPr>
          <p:nvPr/>
        </p:nvSpPr>
        <p:spPr bwMode="auto">
          <a:xfrm>
            <a:off x="4056063" y="6818313"/>
            <a:ext cx="2154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ES_tradnl" altLang="es-MX" sz="1200" b="1" i="1">
                <a:solidFill>
                  <a:srgbClr val="000000"/>
                </a:solidFill>
                <a:latin typeface="Arial" panose="020B0604020202020204" pitchFamily="34" charset="0"/>
              </a:rPr>
              <a:t>OFICIAL MAYOR DEL PODER EJECUTIVO</a:t>
            </a:r>
          </a:p>
        </p:txBody>
      </p:sp>
      <p:sp>
        <p:nvSpPr>
          <p:cNvPr id="40968" name="Text Box 14"/>
          <p:cNvSpPr txBox="1">
            <a:spLocks noChangeArrowheads="1"/>
          </p:cNvSpPr>
          <p:nvPr/>
        </p:nvSpPr>
        <p:spPr bwMode="auto">
          <a:xfrm>
            <a:off x="68263" y="8453438"/>
            <a:ext cx="32686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ES_tradnl" altLang="es-MX" sz="1200" b="1">
                <a:solidFill>
                  <a:srgbClr val="000000"/>
                </a:solidFill>
                <a:latin typeface="Arial" panose="020B0604020202020204" pitchFamily="34" charset="0"/>
              </a:rPr>
              <a:t>Daniel Acosta Díaz de León</a:t>
            </a:r>
          </a:p>
        </p:txBody>
      </p:sp>
      <p:sp>
        <p:nvSpPr>
          <p:cNvPr id="40969" name="Text Box 15"/>
          <p:cNvSpPr txBox="1">
            <a:spLocks noChangeArrowheads="1"/>
          </p:cNvSpPr>
          <p:nvPr/>
        </p:nvSpPr>
        <p:spPr bwMode="auto">
          <a:xfrm>
            <a:off x="4357688" y="8453438"/>
            <a:ext cx="153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ES_tradnl" altLang="es-MX" sz="1200" b="1">
                <a:solidFill>
                  <a:srgbClr val="000000"/>
                </a:solidFill>
                <a:latin typeface="Arial" panose="020B0604020202020204" pitchFamily="34" charset="0"/>
              </a:rPr>
              <a:t>Noé Lara Enríquez</a:t>
            </a:r>
          </a:p>
        </p:txBody>
      </p:sp>
      <p:sp>
        <p:nvSpPr>
          <p:cNvPr id="40970" name="Text Box 17"/>
          <p:cNvSpPr txBox="1">
            <a:spLocks noChangeArrowheads="1"/>
          </p:cNvSpPr>
          <p:nvPr/>
        </p:nvSpPr>
        <p:spPr bwMode="auto">
          <a:xfrm>
            <a:off x="3730625" y="4906963"/>
            <a:ext cx="28638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ES_tradnl" altLang="es-MX" sz="1200" b="1">
                <a:solidFill>
                  <a:srgbClr val="000000"/>
                </a:solidFill>
                <a:latin typeface="Arial" panose="020B0604020202020204" pitchFamily="34" charset="0"/>
              </a:rPr>
              <a:t>Gonzalo Ortuño Castro</a:t>
            </a:r>
          </a:p>
          <a:p>
            <a:pPr algn="ctr" eaLnBrk="1" hangingPunct="1">
              <a:spcBef>
                <a:spcPct val="0"/>
              </a:spcBef>
              <a:buFontTx/>
              <a:buNone/>
            </a:pPr>
            <a:r>
              <a:rPr lang="es-ES_tradnl" altLang="es-MX" sz="1200" b="1">
                <a:solidFill>
                  <a:srgbClr val="000000"/>
                </a:solidFill>
                <a:latin typeface="Arial" panose="020B0604020202020204" pitchFamily="34" charset="0"/>
              </a:rPr>
              <a:t>Director de Organización y Métodos </a:t>
            </a:r>
          </a:p>
        </p:txBody>
      </p:sp>
      <p:sp>
        <p:nvSpPr>
          <p:cNvPr id="40971" name="Line 24"/>
          <p:cNvSpPr>
            <a:spLocks noChangeShapeType="1"/>
          </p:cNvSpPr>
          <p:nvPr/>
        </p:nvSpPr>
        <p:spPr bwMode="auto">
          <a:xfrm>
            <a:off x="328613" y="8445500"/>
            <a:ext cx="27765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40972" name="Text Box 27"/>
          <p:cNvSpPr txBox="1">
            <a:spLocks noChangeArrowheads="1"/>
          </p:cNvSpPr>
          <p:nvPr/>
        </p:nvSpPr>
        <p:spPr bwMode="auto">
          <a:xfrm>
            <a:off x="2873375" y="3351213"/>
            <a:ext cx="10937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s-ES_tradnl" altLang="es-MX" sz="1600" b="1" i="1">
                <a:solidFill>
                  <a:srgbClr val="000000"/>
                </a:solidFill>
                <a:latin typeface="Arial" panose="020B0604020202020204" pitchFamily="34" charset="0"/>
              </a:rPr>
              <a:t>REVISAN</a:t>
            </a:r>
          </a:p>
        </p:txBody>
      </p:sp>
      <p:sp>
        <p:nvSpPr>
          <p:cNvPr id="40973" name="Line 29"/>
          <p:cNvSpPr>
            <a:spLocks noChangeShapeType="1"/>
          </p:cNvSpPr>
          <p:nvPr/>
        </p:nvSpPr>
        <p:spPr bwMode="auto">
          <a:xfrm>
            <a:off x="3768725" y="4900613"/>
            <a:ext cx="27447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7" name="16 CuadroTexto"/>
          <p:cNvSpPr txBox="1"/>
          <p:nvPr/>
        </p:nvSpPr>
        <p:spPr bwMode="auto">
          <a:xfrm>
            <a:off x="2327275" y="2522538"/>
            <a:ext cx="2357438" cy="461962"/>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wrap="none">
            <a:spAutoFit/>
          </a:bodyPr>
          <a:lstStyle/>
          <a:p>
            <a:pPr algn="ctr" eaLnBrk="1" hangingPunct="1">
              <a:defRPr/>
            </a:pPr>
            <a:r>
              <a:rPr lang="es-ES_tradnl" sz="1200" b="1" dirty="0">
                <a:solidFill>
                  <a:srgbClr val="000000"/>
                </a:solidFill>
                <a:latin typeface="Arial" charset="0"/>
              </a:rPr>
              <a:t>Rosa María Franco Rodríguez</a:t>
            </a:r>
          </a:p>
          <a:p>
            <a:pPr algn="ctr" eaLnBrk="1" hangingPunct="1">
              <a:defRPr/>
            </a:pPr>
            <a:r>
              <a:rPr lang="es-ES_tradnl" sz="1200" b="1" dirty="0">
                <a:solidFill>
                  <a:srgbClr val="000000"/>
                </a:solidFill>
                <a:latin typeface="Arial" charset="0"/>
              </a:rPr>
              <a:t>Directora Administrativa</a:t>
            </a:r>
            <a:endParaRPr lang="es-MX" sz="1200" b="1" dirty="0">
              <a:solidFill>
                <a:srgbClr val="000000"/>
              </a:solidFill>
              <a:latin typeface="Arial" charset="0"/>
            </a:endParaRPr>
          </a:p>
        </p:txBody>
      </p:sp>
      <p:cxnSp>
        <p:nvCxnSpPr>
          <p:cNvPr id="23" name="22 Conector recto"/>
          <p:cNvCxnSpPr/>
          <p:nvPr/>
        </p:nvCxnSpPr>
        <p:spPr>
          <a:xfrm>
            <a:off x="2008188" y="2525713"/>
            <a:ext cx="29749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976" name="Line 24"/>
          <p:cNvSpPr>
            <a:spLocks noChangeShapeType="1"/>
          </p:cNvSpPr>
          <p:nvPr/>
        </p:nvSpPr>
        <p:spPr bwMode="auto">
          <a:xfrm>
            <a:off x="3713163" y="8445500"/>
            <a:ext cx="27765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9" name="18 CuadroTexto"/>
          <p:cNvSpPr txBox="1"/>
          <p:nvPr/>
        </p:nvSpPr>
        <p:spPr bwMode="auto">
          <a:xfrm>
            <a:off x="252413" y="4902200"/>
            <a:ext cx="2921000" cy="647700"/>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wrap="none">
            <a:spAutoFit/>
          </a:bodyPr>
          <a:lstStyle/>
          <a:p>
            <a:pPr algn="ctr" eaLnBrk="1" hangingPunct="1">
              <a:defRPr/>
            </a:pPr>
            <a:r>
              <a:rPr lang="es-ES_tradnl" sz="1200" b="1" dirty="0">
                <a:solidFill>
                  <a:srgbClr val="000000"/>
                </a:solidFill>
                <a:latin typeface="Arial" charset="0"/>
              </a:rPr>
              <a:t>Jorge Aguilar García</a:t>
            </a:r>
          </a:p>
          <a:p>
            <a:pPr algn="ctr" eaLnBrk="1" hangingPunct="1">
              <a:defRPr/>
            </a:pPr>
            <a:r>
              <a:rPr lang="es-ES_tradnl" sz="1200" b="1" dirty="0">
                <a:solidFill>
                  <a:srgbClr val="000000"/>
                </a:solidFill>
                <a:latin typeface="Arial" charset="0"/>
              </a:rPr>
              <a:t>Director General del Hospital Central </a:t>
            </a:r>
          </a:p>
          <a:p>
            <a:pPr algn="ctr" eaLnBrk="1" hangingPunct="1">
              <a:defRPr/>
            </a:pPr>
            <a:r>
              <a:rPr lang="es-ES_tradnl" sz="1200" b="1" i="1" dirty="0">
                <a:solidFill>
                  <a:srgbClr val="000000"/>
                </a:solidFill>
                <a:latin typeface="Arial" charset="0"/>
              </a:rPr>
              <a:t>“Dr. Ignacio Morones Prieto“</a:t>
            </a:r>
            <a:endParaRPr lang="es-MX" sz="1200" b="1" dirty="0">
              <a:solidFill>
                <a:srgbClr val="000000"/>
              </a:solidFill>
              <a:latin typeface="Arial" charset="0"/>
            </a:endParaRPr>
          </a:p>
        </p:txBody>
      </p:sp>
      <p:cxnSp>
        <p:nvCxnSpPr>
          <p:cNvPr id="21" name="20 Conector recto"/>
          <p:cNvCxnSpPr/>
          <p:nvPr/>
        </p:nvCxnSpPr>
        <p:spPr>
          <a:xfrm>
            <a:off x="239713" y="4905375"/>
            <a:ext cx="29749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Imagen 33"/>
          <p:cNvPicPr>
            <a:picLocks noChangeAspect="1"/>
          </p:cNvPicPr>
          <p:nvPr/>
        </p:nvPicPr>
        <p:blipFill>
          <a:blip r:embed="rId2"/>
          <a:stretch>
            <a:fillRect/>
          </a:stretch>
        </p:blipFill>
        <p:spPr>
          <a:xfrm>
            <a:off x="-8618" y="0"/>
            <a:ext cx="1453243" cy="9144000"/>
          </a:xfrm>
          <a:prstGeom prst="rect">
            <a:avLst/>
          </a:prstGeom>
        </p:spPr>
      </p:pic>
      <p:sp>
        <p:nvSpPr>
          <p:cNvPr id="43012" name="Text Box 4"/>
          <p:cNvSpPr txBox="1">
            <a:spLocks noChangeArrowheads="1"/>
          </p:cNvSpPr>
          <p:nvPr/>
        </p:nvSpPr>
        <p:spPr bwMode="auto">
          <a:xfrm>
            <a:off x="63500" y="57150"/>
            <a:ext cx="6845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s-ES_tradnl" sz="2000" b="1" i="1">
                <a:solidFill>
                  <a:srgbClr val="000000"/>
                </a:solidFill>
                <a:latin typeface="Arial" panose="020B0604020202020204" pitchFamily="34" charset="0"/>
              </a:rPr>
              <a:t>CONTROL DE ACTUALIZACIONES</a:t>
            </a:r>
          </a:p>
        </p:txBody>
      </p:sp>
      <p:sp>
        <p:nvSpPr>
          <p:cNvPr id="43013" name="Line 5"/>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14" name="Text Box 15"/>
          <p:cNvSpPr txBox="1">
            <a:spLocks noChangeArrowheads="1"/>
          </p:cNvSpPr>
          <p:nvPr/>
        </p:nvSpPr>
        <p:spPr bwMode="auto">
          <a:xfrm>
            <a:off x="2362200" y="3205163"/>
            <a:ext cx="18684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sz="1600" b="1" i="1">
                <a:solidFill>
                  <a:srgbClr val="000000"/>
                </a:solidFill>
                <a:latin typeface="Arial" panose="020B0604020202020204" pitchFamily="34" charset="0"/>
              </a:rPr>
              <a:t>ACTUALIZACIÓN</a:t>
            </a:r>
          </a:p>
        </p:txBody>
      </p:sp>
      <p:sp>
        <p:nvSpPr>
          <p:cNvPr id="43015" name="Text Box 16"/>
          <p:cNvSpPr txBox="1">
            <a:spLocks noChangeArrowheads="1"/>
          </p:cNvSpPr>
          <p:nvPr/>
        </p:nvSpPr>
        <p:spPr bwMode="auto">
          <a:xfrm>
            <a:off x="3802063" y="1476375"/>
            <a:ext cx="5778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sz="900" b="1">
                <a:solidFill>
                  <a:srgbClr val="000000"/>
                </a:solidFill>
                <a:latin typeface="Arial" panose="020B0604020202020204" pitchFamily="34" charset="0"/>
              </a:rPr>
              <a:t>FECHA</a:t>
            </a:r>
          </a:p>
        </p:txBody>
      </p:sp>
      <p:sp>
        <p:nvSpPr>
          <p:cNvPr id="43016" name="Text Box 17"/>
          <p:cNvSpPr txBox="1">
            <a:spLocks noChangeArrowheads="1"/>
          </p:cNvSpPr>
          <p:nvPr/>
        </p:nvSpPr>
        <p:spPr bwMode="auto">
          <a:xfrm>
            <a:off x="479425" y="3760788"/>
            <a:ext cx="25082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sz="900" b="1">
                <a:solidFill>
                  <a:srgbClr val="000000"/>
                </a:solidFill>
                <a:latin typeface="Arial" panose="020B0604020202020204" pitchFamily="34" charset="0"/>
              </a:rPr>
              <a:t>PARTE DEL MANUAL QUE SE ACTUALIZA</a:t>
            </a:r>
          </a:p>
        </p:txBody>
      </p:sp>
      <p:sp>
        <p:nvSpPr>
          <p:cNvPr id="43017" name="Line 18"/>
          <p:cNvSpPr>
            <a:spLocks noChangeShapeType="1"/>
          </p:cNvSpPr>
          <p:nvPr/>
        </p:nvSpPr>
        <p:spPr bwMode="auto">
          <a:xfrm>
            <a:off x="571500" y="4297363"/>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18" name="Text Box 19"/>
          <p:cNvSpPr txBox="1">
            <a:spLocks noChangeArrowheads="1"/>
          </p:cNvSpPr>
          <p:nvPr/>
        </p:nvSpPr>
        <p:spPr bwMode="auto">
          <a:xfrm>
            <a:off x="449263" y="5197475"/>
            <a:ext cx="20764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sz="900" b="1">
                <a:solidFill>
                  <a:srgbClr val="000000"/>
                </a:solidFill>
                <a:latin typeface="Arial" panose="020B0604020202020204" pitchFamily="34" charset="0"/>
              </a:rPr>
              <a:t>SECCIONES QUE SE MODIFICA(N)</a:t>
            </a:r>
          </a:p>
        </p:txBody>
      </p:sp>
      <p:sp>
        <p:nvSpPr>
          <p:cNvPr id="43019" name="Line 20"/>
          <p:cNvSpPr>
            <a:spLocks noChangeShapeType="1"/>
          </p:cNvSpPr>
          <p:nvPr/>
        </p:nvSpPr>
        <p:spPr bwMode="auto">
          <a:xfrm>
            <a:off x="571500" y="4951413"/>
            <a:ext cx="61150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20" name="Text Box 22"/>
          <p:cNvSpPr txBox="1">
            <a:spLocks noChangeArrowheads="1"/>
          </p:cNvSpPr>
          <p:nvPr/>
        </p:nvSpPr>
        <p:spPr bwMode="auto">
          <a:xfrm>
            <a:off x="781050" y="6727825"/>
            <a:ext cx="76676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sz="1200" b="1">
                <a:solidFill>
                  <a:srgbClr val="000000"/>
                </a:solidFill>
                <a:latin typeface="Arial" panose="020B0604020202020204" pitchFamily="34" charset="0"/>
              </a:rPr>
              <a:t>REVISÓ</a:t>
            </a:r>
          </a:p>
        </p:txBody>
      </p:sp>
      <p:sp>
        <p:nvSpPr>
          <p:cNvPr id="43021" name="Text Box 23"/>
          <p:cNvSpPr txBox="1">
            <a:spLocks noChangeArrowheads="1"/>
          </p:cNvSpPr>
          <p:nvPr/>
        </p:nvSpPr>
        <p:spPr bwMode="auto">
          <a:xfrm>
            <a:off x="4046538" y="6727825"/>
            <a:ext cx="10826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sz="1200" b="1">
                <a:solidFill>
                  <a:srgbClr val="000000"/>
                </a:solidFill>
                <a:latin typeface="Arial" panose="020B0604020202020204" pitchFamily="34" charset="0"/>
              </a:rPr>
              <a:t>AUTORIZAN</a:t>
            </a:r>
          </a:p>
        </p:txBody>
      </p:sp>
      <p:sp>
        <p:nvSpPr>
          <p:cNvPr id="43022" name="Line 25"/>
          <p:cNvSpPr>
            <a:spLocks noChangeShapeType="1"/>
          </p:cNvSpPr>
          <p:nvPr/>
        </p:nvSpPr>
        <p:spPr bwMode="auto">
          <a:xfrm>
            <a:off x="3824288" y="1370013"/>
            <a:ext cx="19621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23" name="Line 30"/>
          <p:cNvSpPr>
            <a:spLocks noChangeShapeType="1"/>
          </p:cNvSpPr>
          <p:nvPr/>
        </p:nvSpPr>
        <p:spPr bwMode="auto">
          <a:xfrm>
            <a:off x="238125" y="7924800"/>
            <a:ext cx="17875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24" name="Line 31"/>
          <p:cNvSpPr>
            <a:spLocks noChangeShapeType="1"/>
          </p:cNvSpPr>
          <p:nvPr/>
        </p:nvSpPr>
        <p:spPr bwMode="auto">
          <a:xfrm>
            <a:off x="2586038" y="7924800"/>
            <a:ext cx="17875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25" name="Line 32"/>
          <p:cNvSpPr>
            <a:spLocks noChangeShapeType="1"/>
          </p:cNvSpPr>
          <p:nvPr/>
        </p:nvSpPr>
        <p:spPr bwMode="auto">
          <a:xfrm>
            <a:off x="4878388" y="7904163"/>
            <a:ext cx="16240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26" name="Line 33"/>
          <p:cNvSpPr>
            <a:spLocks noChangeShapeType="1"/>
          </p:cNvSpPr>
          <p:nvPr/>
        </p:nvSpPr>
        <p:spPr bwMode="auto">
          <a:xfrm>
            <a:off x="571500" y="4616450"/>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27" name="Line 34"/>
          <p:cNvSpPr>
            <a:spLocks noChangeShapeType="1"/>
          </p:cNvSpPr>
          <p:nvPr/>
        </p:nvSpPr>
        <p:spPr bwMode="auto">
          <a:xfrm>
            <a:off x="552450" y="5705475"/>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28" name="object 7"/>
          <p:cNvSpPr txBox="1">
            <a:spLocks noChangeArrowheads="1"/>
          </p:cNvSpPr>
          <p:nvPr/>
        </p:nvSpPr>
        <p:spPr bwMode="auto">
          <a:xfrm>
            <a:off x="-412750" y="7962900"/>
            <a:ext cx="27749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1113" indent="296863">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MX" sz="1100" b="1">
                <a:solidFill>
                  <a:srgbClr val="000000"/>
                </a:solidFill>
                <a:latin typeface="Arial" panose="020B0604020202020204" pitchFamily="34" charset="0"/>
                <a:cs typeface="Arial" panose="020B0604020202020204" pitchFamily="34" charset="0"/>
              </a:rPr>
              <a:t>Gonzalo Ortuño Castro  </a:t>
            </a:r>
          </a:p>
          <a:p>
            <a:pPr algn="ctr">
              <a:spcBef>
                <a:spcPct val="0"/>
              </a:spcBef>
              <a:buFontTx/>
              <a:buNone/>
            </a:pPr>
            <a:r>
              <a:rPr lang="es-MX" sz="1100" b="1">
                <a:solidFill>
                  <a:srgbClr val="000000"/>
                </a:solidFill>
                <a:latin typeface="Arial" panose="020B0604020202020204" pitchFamily="34" charset="0"/>
                <a:cs typeface="Arial" panose="020B0604020202020204" pitchFamily="34" charset="0"/>
              </a:rPr>
              <a:t>Direc</a:t>
            </a:r>
            <a:r>
              <a:rPr lang="es-ES" sz="1100" b="1">
                <a:solidFill>
                  <a:srgbClr val="000000"/>
                </a:solidFill>
                <a:latin typeface="Arial" panose="020B0604020202020204" pitchFamily="34" charset="0"/>
                <a:cs typeface="Arial" panose="020B0604020202020204" pitchFamily="34" charset="0"/>
              </a:rPr>
              <a:t>ción </a:t>
            </a:r>
            <a:r>
              <a:rPr lang="es-MX" sz="1100" b="1">
                <a:solidFill>
                  <a:srgbClr val="000000"/>
                </a:solidFill>
                <a:latin typeface="Arial" panose="020B0604020202020204" pitchFamily="34" charset="0"/>
                <a:cs typeface="Arial" panose="020B0604020202020204" pitchFamily="34" charset="0"/>
              </a:rPr>
              <a:t>de Organización y Métodos</a:t>
            </a:r>
          </a:p>
        </p:txBody>
      </p:sp>
      <p:sp>
        <p:nvSpPr>
          <p:cNvPr id="23" name="object 11"/>
          <p:cNvSpPr txBox="1"/>
          <p:nvPr/>
        </p:nvSpPr>
        <p:spPr>
          <a:xfrm>
            <a:off x="2239963" y="7978775"/>
            <a:ext cx="2511425" cy="523875"/>
          </a:xfrm>
          <a:prstGeom prst="rect">
            <a:avLst/>
          </a:prstGeom>
        </p:spPr>
        <p:txBody>
          <a:bodyPr lIns="0" tIns="0" rIns="0" bIns="0">
            <a:spAutoFit/>
          </a:bodyPr>
          <a:lstStyle/>
          <a:p>
            <a:pPr marL="11397" algn="ctr">
              <a:defRPr/>
            </a:pPr>
            <a:r>
              <a:rPr lang="es-MX" sz="1100" b="1" spc="-27" dirty="0">
                <a:solidFill>
                  <a:srgbClr val="000000"/>
                </a:solidFill>
                <a:latin typeface="Arial"/>
                <a:cs typeface="Arial"/>
              </a:rPr>
              <a:t>Jorge Aguilar García</a:t>
            </a:r>
            <a:endParaRPr lang="es-MX" sz="1100" b="1" spc="-4" dirty="0">
              <a:solidFill>
                <a:srgbClr val="000000"/>
              </a:solidFill>
              <a:latin typeface="Arial"/>
              <a:cs typeface="Arial"/>
            </a:endParaRPr>
          </a:p>
          <a:p>
            <a:pPr marL="11397" algn="ctr">
              <a:defRPr/>
            </a:pPr>
            <a:r>
              <a:rPr lang="es-MX" sz="1100" b="1" spc="-4" dirty="0">
                <a:solidFill>
                  <a:srgbClr val="000000"/>
                </a:solidFill>
                <a:latin typeface="Arial"/>
                <a:cs typeface="Arial"/>
              </a:rPr>
              <a:t>Dirección General </a:t>
            </a:r>
            <a:r>
              <a:rPr lang="es-MX" sz="1100" b="1" dirty="0">
                <a:solidFill>
                  <a:srgbClr val="000000"/>
                </a:solidFill>
                <a:latin typeface="Arial"/>
                <a:cs typeface="Arial"/>
              </a:rPr>
              <a:t>del Hospital</a:t>
            </a:r>
            <a:r>
              <a:rPr lang="es-MX" sz="1100" b="1" spc="-108" dirty="0">
                <a:solidFill>
                  <a:srgbClr val="000000"/>
                </a:solidFill>
                <a:latin typeface="Arial"/>
                <a:cs typeface="Arial"/>
              </a:rPr>
              <a:t> </a:t>
            </a:r>
            <a:r>
              <a:rPr lang="es-MX" sz="1100" b="1" spc="-4" dirty="0">
                <a:solidFill>
                  <a:srgbClr val="000000"/>
                </a:solidFill>
                <a:latin typeface="Arial"/>
                <a:cs typeface="Arial"/>
              </a:rPr>
              <a:t>Central </a:t>
            </a:r>
            <a:r>
              <a:rPr lang="es-MX" sz="1100" b="1" spc="-22" dirty="0">
                <a:solidFill>
                  <a:srgbClr val="000000"/>
                </a:solidFill>
                <a:latin typeface="Arial"/>
                <a:cs typeface="Arial"/>
              </a:rPr>
              <a:t>“Dr. </a:t>
            </a:r>
            <a:r>
              <a:rPr lang="es-MX" sz="1100" b="1" spc="-4" dirty="0">
                <a:solidFill>
                  <a:srgbClr val="000000"/>
                </a:solidFill>
                <a:latin typeface="Arial"/>
                <a:cs typeface="Arial"/>
              </a:rPr>
              <a:t>Ignacio Morones</a:t>
            </a:r>
            <a:r>
              <a:rPr lang="es-MX" sz="1100" b="1" dirty="0">
                <a:solidFill>
                  <a:srgbClr val="000000"/>
                </a:solidFill>
                <a:latin typeface="Arial"/>
                <a:cs typeface="Arial"/>
              </a:rPr>
              <a:t> </a:t>
            </a:r>
            <a:r>
              <a:rPr lang="es-MX" sz="1100" b="1" spc="-4" dirty="0">
                <a:solidFill>
                  <a:srgbClr val="000000"/>
                </a:solidFill>
                <a:latin typeface="Arial"/>
                <a:cs typeface="Arial"/>
              </a:rPr>
              <a:t>Prieto”</a:t>
            </a:r>
            <a:endParaRPr lang="es-MX" sz="1100" b="1" dirty="0">
              <a:solidFill>
                <a:srgbClr val="000000"/>
              </a:solidFill>
              <a:latin typeface="Arial"/>
              <a:cs typeface="Arial"/>
            </a:endParaRPr>
          </a:p>
        </p:txBody>
      </p:sp>
      <p:sp>
        <p:nvSpPr>
          <p:cNvPr id="24" name="object 5"/>
          <p:cNvSpPr txBox="1"/>
          <p:nvPr/>
        </p:nvSpPr>
        <p:spPr>
          <a:xfrm>
            <a:off x="4805363" y="8148638"/>
            <a:ext cx="1849437" cy="338137"/>
          </a:xfrm>
          <a:prstGeom prst="rect">
            <a:avLst/>
          </a:prstGeom>
        </p:spPr>
        <p:txBody>
          <a:bodyPr lIns="0" tIns="0" rIns="0" bIns="0">
            <a:spAutoFit/>
          </a:bodyPr>
          <a:lstStyle/>
          <a:p>
            <a:pPr marL="11397" algn="ctr">
              <a:defRPr/>
            </a:pPr>
            <a:r>
              <a:rPr sz="1100" b="1" spc="-13" dirty="0">
                <a:solidFill>
                  <a:srgbClr val="000000"/>
                </a:solidFill>
                <a:latin typeface="Arial"/>
                <a:cs typeface="Arial"/>
              </a:rPr>
              <a:t>O</a:t>
            </a:r>
            <a:r>
              <a:rPr lang="es-MX" sz="1100" b="1" spc="-13" dirty="0" err="1">
                <a:solidFill>
                  <a:srgbClr val="000000"/>
                </a:solidFill>
                <a:latin typeface="Arial"/>
                <a:cs typeface="Arial"/>
              </a:rPr>
              <a:t>ficial</a:t>
            </a:r>
            <a:r>
              <a:rPr lang="es-MX" sz="1100" b="1" spc="-13" dirty="0">
                <a:solidFill>
                  <a:srgbClr val="000000"/>
                </a:solidFill>
                <a:latin typeface="Arial"/>
                <a:cs typeface="Arial"/>
              </a:rPr>
              <a:t> Mayor del Poder Ejecutivo</a:t>
            </a:r>
            <a:endParaRPr sz="1100" b="1" dirty="0">
              <a:solidFill>
                <a:srgbClr val="000000"/>
              </a:solidFill>
              <a:latin typeface="Arial"/>
              <a:cs typeface="Arial"/>
            </a:endParaRPr>
          </a:p>
        </p:txBody>
      </p:sp>
      <p:sp>
        <p:nvSpPr>
          <p:cNvPr id="43031" name="Text Box 15"/>
          <p:cNvSpPr txBox="1">
            <a:spLocks noChangeArrowheads="1"/>
          </p:cNvSpPr>
          <p:nvPr/>
        </p:nvSpPr>
        <p:spPr bwMode="auto">
          <a:xfrm>
            <a:off x="5016500" y="7940675"/>
            <a:ext cx="1404938"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altLang="es-MX" sz="1100" b="1">
                <a:solidFill>
                  <a:srgbClr val="000000"/>
                </a:solidFill>
                <a:latin typeface="Arial" panose="020B0604020202020204" pitchFamily="34" charset="0"/>
                <a:cs typeface="Arial" panose="020B0604020202020204" pitchFamily="34" charset="0"/>
              </a:rPr>
              <a:t>Noé Lara Enríquez</a:t>
            </a:r>
          </a:p>
        </p:txBody>
      </p:sp>
      <p:sp>
        <p:nvSpPr>
          <p:cNvPr id="43032" name="Text Box 23"/>
          <p:cNvSpPr txBox="1">
            <a:spLocks noChangeArrowheads="1"/>
          </p:cNvSpPr>
          <p:nvPr/>
        </p:nvSpPr>
        <p:spPr bwMode="auto">
          <a:xfrm>
            <a:off x="457200" y="747713"/>
            <a:ext cx="9540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_tradnl" sz="1200" b="1">
                <a:solidFill>
                  <a:srgbClr val="000000"/>
                </a:solidFill>
                <a:latin typeface="Arial" panose="020B0604020202020204" pitchFamily="34" charset="0"/>
              </a:rPr>
              <a:t>ELABORÓ</a:t>
            </a:r>
          </a:p>
        </p:txBody>
      </p:sp>
      <p:sp>
        <p:nvSpPr>
          <p:cNvPr id="43033" name="Line 34"/>
          <p:cNvSpPr>
            <a:spLocks noChangeShapeType="1"/>
          </p:cNvSpPr>
          <p:nvPr/>
        </p:nvSpPr>
        <p:spPr bwMode="auto">
          <a:xfrm>
            <a:off x="563563" y="6000750"/>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34" name="Line 34"/>
          <p:cNvSpPr>
            <a:spLocks noChangeShapeType="1"/>
          </p:cNvSpPr>
          <p:nvPr/>
        </p:nvSpPr>
        <p:spPr bwMode="auto">
          <a:xfrm>
            <a:off x="552450" y="6315075"/>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35" name="Line 30"/>
          <p:cNvSpPr>
            <a:spLocks noChangeShapeType="1"/>
          </p:cNvSpPr>
          <p:nvPr/>
        </p:nvSpPr>
        <p:spPr bwMode="auto">
          <a:xfrm>
            <a:off x="517525" y="2052638"/>
            <a:ext cx="17875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36" name="Text Box 16"/>
          <p:cNvSpPr txBox="1">
            <a:spLocks noChangeArrowheads="1"/>
          </p:cNvSpPr>
          <p:nvPr/>
        </p:nvSpPr>
        <p:spPr bwMode="auto">
          <a:xfrm>
            <a:off x="471488" y="2101850"/>
            <a:ext cx="696912"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sz="900" b="1">
                <a:solidFill>
                  <a:srgbClr val="000000"/>
                </a:solidFill>
                <a:latin typeface="Arial" panose="020B0604020202020204" pitchFamily="34" charset="0"/>
              </a:rPr>
              <a:t>NOMBRE</a:t>
            </a:r>
          </a:p>
        </p:txBody>
      </p:sp>
      <p:sp>
        <p:nvSpPr>
          <p:cNvPr id="43037" name="Line 30"/>
          <p:cNvSpPr>
            <a:spLocks noChangeShapeType="1"/>
          </p:cNvSpPr>
          <p:nvPr/>
        </p:nvSpPr>
        <p:spPr bwMode="auto">
          <a:xfrm>
            <a:off x="533400" y="2725738"/>
            <a:ext cx="17875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38" name="Text Box 16"/>
          <p:cNvSpPr txBox="1">
            <a:spLocks noChangeArrowheads="1"/>
          </p:cNvSpPr>
          <p:nvPr/>
        </p:nvSpPr>
        <p:spPr bwMode="auto">
          <a:xfrm>
            <a:off x="466725" y="2811463"/>
            <a:ext cx="6143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sz="900" b="1">
                <a:solidFill>
                  <a:srgbClr val="000000"/>
                </a:solidFill>
                <a:latin typeface="Arial" panose="020B0604020202020204" pitchFamily="34" charset="0"/>
              </a:rPr>
              <a:t>CARGO</a:t>
            </a:r>
          </a:p>
        </p:txBody>
      </p:sp>
      <p:sp>
        <p:nvSpPr>
          <p:cNvPr id="43039" name="Line 25"/>
          <p:cNvSpPr>
            <a:spLocks noChangeShapeType="1"/>
          </p:cNvSpPr>
          <p:nvPr/>
        </p:nvSpPr>
        <p:spPr bwMode="auto">
          <a:xfrm>
            <a:off x="3802063" y="2452688"/>
            <a:ext cx="19621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3040" name="Text Box 16"/>
          <p:cNvSpPr txBox="1">
            <a:spLocks noChangeArrowheads="1"/>
          </p:cNvSpPr>
          <p:nvPr/>
        </p:nvSpPr>
        <p:spPr bwMode="auto">
          <a:xfrm>
            <a:off x="3795713" y="2525713"/>
            <a:ext cx="550862"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_tradnl" sz="900" b="1">
                <a:solidFill>
                  <a:srgbClr val="000000"/>
                </a:solidFill>
                <a:latin typeface="Arial" panose="020B0604020202020204" pitchFamily="34" charset="0"/>
              </a:rPr>
              <a:t>FIRMA</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solidFill>
          <a:schemeClr val="bg1"/>
        </a:solidFill>
        <a:ln w="9525">
          <a:solidFill>
            <a:schemeClr val="tx1"/>
          </a:solidFill>
          <a:prstDash val="solid"/>
          <a:miter lim="800000"/>
          <a:headEnd/>
          <a:tailEnd/>
        </a:ln>
        <a:effectLst>
          <a:outerShdw dist="53882" dir="2700000" algn="ctr" rotWithShape="0">
            <a:schemeClr val="accent2"/>
          </a:outerShdw>
        </a:effectLst>
      </a:spPr>
      <a:bodyPr/>
      <a:lstStyle>
        <a:defPPr eaLnBrk="0" hangingPunct="0">
          <a:defRPr sz="800">
            <a:latin typeface="Arial" charset="0"/>
          </a:defRPr>
        </a:defPPr>
      </a:lstStyle>
    </a:txDef>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iseño predeterminado">
  <a:themeElements>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iseño predeterminado">
  <a:themeElements>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solidFill>
          <a:schemeClr val="bg1"/>
        </a:solidFill>
        <a:ln w="9525">
          <a:solidFill>
            <a:schemeClr val="tx1"/>
          </a:solidFill>
          <a:prstDash val="solid"/>
          <a:miter lim="800000"/>
          <a:headEnd/>
          <a:tailEnd/>
        </a:ln>
        <a:effectLst>
          <a:outerShdw dist="53882" dir="2700000" algn="ctr" rotWithShape="0">
            <a:schemeClr val="accent2"/>
          </a:outerShdw>
        </a:effectLst>
      </a:spPr>
      <a:bodyPr/>
      <a:lstStyle>
        <a:defPPr eaLnBrk="0" hangingPunct="0">
          <a:defRPr sz="800">
            <a:latin typeface="Arial" charset="0"/>
          </a:defRPr>
        </a:defPPr>
      </a:lstStyle>
    </a:txDef>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Diseño predeterminado">
  <a:themeElements>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6945</TotalTime>
  <Words>4623</Words>
  <Application>Microsoft Office PowerPoint</Application>
  <PresentationFormat>Presentación en pantalla (4:3)</PresentationFormat>
  <Paragraphs>778</Paragraphs>
  <Slides>30</Slides>
  <Notes>3</Notes>
  <HiddenSlides>0</HiddenSlides>
  <MMClips>0</MMClips>
  <ScaleCrop>false</ScaleCrop>
  <HeadingPairs>
    <vt:vector size="6" baseType="variant">
      <vt:variant>
        <vt:lpstr>Fuentes usadas</vt:lpstr>
      </vt:variant>
      <vt:variant>
        <vt:i4>8</vt:i4>
      </vt:variant>
      <vt:variant>
        <vt:lpstr>Tema</vt:lpstr>
      </vt:variant>
      <vt:variant>
        <vt:i4>5</vt:i4>
      </vt:variant>
      <vt:variant>
        <vt:lpstr>Títulos de diapositiva</vt:lpstr>
      </vt:variant>
      <vt:variant>
        <vt:i4>30</vt:i4>
      </vt:variant>
    </vt:vector>
  </HeadingPairs>
  <TitlesOfParts>
    <vt:vector size="43" baseType="lpstr">
      <vt:lpstr>MS PGothic</vt:lpstr>
      <vt:lpstr>MS PGothic</vt:lpstr>
      <vt:lpstr>Arial</vt:lpstr>
      <vt:lpstr>Arial Unicode MS</vt:lpstr>
      <vt:lpstr>Droid Sans Fallback</vt:lpstr>
      <vt:lpstr>Lucida Casual</vt:lpstr>
      <vt:lpstr>Times New Roman</vt:lpstr>
      <vt:lpstr>Wingdings</vt:lpstr>
      <vt:lpstr>Diseño predeterminado</vt:lpstr>
      <vt:lpstr>1_Diseño predeterminado</vt:lpstr>
      <vt:lpstr>2_Diseño predeterminado</vt:lpstr>
      <vt:lpstr>3_Diseño predeterminado</vt:lpstr>
      <vt:lpstr>4_Diseño predeterminado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Hospital Central "DR. I.M.P."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Departamento de Informática</dc:creator>
  <cp:lastModifiedBy>Usuario</cp:lastModifiedBy>
  <cp:revision>761</cp:revision>
  <cp:lastPrinted>2022-10-24T17:15:35Z</cp:lastPrinted>
  <dcterms:created xsi:type="dcterms:W3CDTF">2004-07-21T16:21:53Z</dcterms:created>
  <dcterms:modified xsi:type="dcterms:W3CDTF">2023-04-03T15:51:40Z</dcterms:modified>
</cp:coreProperties>
</file>