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319"/>
    <a:srgbClr val="FFC715"/>
    <a:srgbClr val="FFD9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574" autoAdjust="0"/>
  </p:normalViewPr>
  <p:slideViewPr>
    <p:cSldViewPr>
      <p:cViewPr varScale="1">
        <p:scale>
          <a:sx n="86" d="100"/>
          <a:sy n="86" d="100"/>
        </p:scale>
        <p:origin x="112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7731B6-E7D9-4A32-9277-10642A5FAE3C}" type="datetimeFigureOut">
              <a:rPr lang="es-MX" smtClean="0"/>
              <a:t>01/02/2023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04069-5D93-47DF-B5A1-2BAEBBF590C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4753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04069-5D93-47DF-B5A1-2BAEBBF590C0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1784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01/02/2023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01/02/2023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01/02/2023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01/02/2023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01/02/2023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01/02/2023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01/02/2023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01/02/2023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01/02/2023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01/02/2023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01/02/2023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5CC7D-5717-4F47-936A-812E64032CFC}" type="datetimeFigureOut">
              <a:rPr lang="es-MX" smtClean="0"/>
              <a:pPr/>
              <a:t>01/02/2023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3492857" y="1274930"/>
            <a:ext cx="1649244" cy="3077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 smtClean="0">
                <a:latin typeface="Arial Narrow" pitchFamily="34" charset="0"/>
              </a:rPr>
              <a:t>CABILDO</a:t>
            </a:r>
            <a:endParaRPr lang="es-MX" sz="1400" b="1" dirty="0">
              <a:latin typeface="Arial Narrow" pitchFamily="34" charset="0"/>
            </a:endParaRPr>
          </a:p>
        </p:txBody>
      </p:sp>
      <p:sp>
        <p:nvSpPr>
          <p:cNvPr id="86" name="85 CuadroTexto"/>
          <p:cNvSpPr txBox="1"/>
          <p:nvPr/>
        </p:nvSpPr>
        <p:spPr>
          <a:xfrm>
            <a:off x="3402294" y="476672"/>
            <a:ext cx="1944216" cy="707886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ORGANIGRAMA</a:t>
            </a:r>
          </a:p>
          <a:p>
            <a:pPr algn="ctr"/>
            <a:r>
              <a:rPr lang="es-MX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GENERAL</a:t>
            </a:r>
            <a:endParaRPr lang="es-MX" sz="2000" b="1" dirty="0">
              <a:solidFill>
                <a:schemeClr val="tx1">
                  <a:lumMod val="85000"/>
                  <a:lumOff val="1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68" name="67 Abrir llave"/>
          <p:cNvSpPr/>
          <p:nvPr/>
        </p:nvSpPr>
        <p:spPr>
          <a:xfrm>
            <a:off x="5407971" y="332655"/>
            <a:ext cx="360040" cy="2570801"/>
          </a:xfrm>
          <a:prstGeom prst="leftBrace">
            <a:avLst>
              <a:gd name="adj1" fmla="val 0"/>
              <a:gd name="adj2" fmla="val 50823"/>
            </a:avLst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9" name="68 CuadroTexto"/>
          <p:cNvSpPr txBox="1"/>
          <p:nvPr/>
        </p:nvSpPr>
        <p:spPr>
          <a:xfrm>
            <a:off x="5719934" y="332656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1</a:t>
            </a:r>
            <a:r>
              <a:rPr lang="es-MX" sz="800" b="1" baseline="30000" dirty="0" smtClean="0"/>
              <a:t>er</a:t>
            </a:r>
            <a:r>
              <a:rPr lang="es-MX" sz="800" b="1" dirty="0" smtClean="0"/>
              <a:t>  REGIDOR SILVINA SALVADOR MARTINEZ</a:t>
            </a:r>
            <a:endParaRPr lang="es-MX" sz="800" b="1" dirty="0"/>
          </a:p>
        </p:txBody>
      </p:sp>
      <p:sp>
        <p:nvSpPr>
          <p:cNvPr id="70" name="69 CuadroTexto"/>
          <p:cNvSpPr txBox="1"/>
          <p:nvPr/>
        </p:nvSpPr>
        <p:spPr>
          <a:xfrm>
            <a:off x="5733318" y="624882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2° </a:t>
            </a:r>
            <a:r>
              <a:rPr lang="es-MX" sz="800" b="1" dirty="0"/>
              <a:t>REGIDOR VICTORIA GOMEZ HERNANDEZ</a:t>
            </a:r>
          </a:p>
        </p:txBody>
      </p:sp>
      <p:sp>
        <p:nvSpPr>
          <p:cNvPr id="71" name="70 CuadroTexto"/>
          <p:cNvSpPr txBox="1"/>
          <p:nvPr/>
        </p:nvSpPr>
        <p:spPr>
          <a:xfrm>
            <a:off x="5719934" y="1298696"/>
            <a:ext cx="32403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4</a:t>
            </a:r>
            <a:r>
              <a:rPr lang="es-MX" sz="800" b="1" dirty="0"/>
              <a:t>° REGIDOR HILARIA SANTIAGO </a:t>
            </a:r>
            <a:r>
              <a:rPr lang="es-MX" sz="800" b="1" dirty="0" smtClean="0"/>
              <a:t>MEDINA </a:t>
            </a:r>
            <a:endParaRPr lang="es-MX" sz="800" b="1" dirty="0"/>
          </a:p>
        </p:txBody>
      </p:sp>
      <p:sp>
        <p:nvSpPr>
          <p:cNvPr id="72" name="71 CuadroTexto"/>
          <p:cNvSpPr txBox="1"/>
          <p:nvPr/>
        </p:nvSpPr>
        <p:spPr>
          <a:xfrm>
            <a:off x="5719934" y="1621995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5° </a:t>
            </a:r>
            <a:r>
              <a:rPr lang="es-MX" sz="800" b="1" dirty="0"/>
              <a:t>REGIDOR </a:t>
            </a:r>
            <a:r>
              <a:rPr lang="es-MX" sz="800" b="1" dirty="0" smtClean="0"/>
              <a:t>ZAIDA LIZZETH LARRAGA TREJO </a:t>
            </a:r>
            <a:endParaRPr lang="es-MX" sz="800" b="1" dirty="0"/>
          </a:p>
        </p:txBody>
      </p:sp>
      <p:sp>
        <p:nvSpPr>
          <p:cNvPr id="76" name="75 CuadroTexto"/>
          <p:cNvSpPr txBox="1"/>
          <p:nvPr/>
        </p:nvSpPr>
        <p:spPr>
          <a:xfrm>
            <a:off x="5725154" y="906657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3</a:t>
            </a:r>
            <a:r>
              <a:rPr lang="es-MX" sz="800" b="1" baseline="30000" dirty="0" smtClean="0"/>
              <a:t>er</a:t>
            </a:r>
            <a:r>
              <a:rPr lang="es-MX" sz="800" b="1" dirty="0" smtClean="0"/>
              <a:t> </a:t>
            </a:r>
            <a:r>
              <a:rPr lang="es-MX" sz="800" b="1" dirty="0"/>
              <a:t>REGIDOR  PEDRO MARTINEZ SANTOS </a:t>
            </a:r>
          </a:p>
        </p:txBody>
      </p:sp>
      <p:sp>
        <p:nvSpPr>
          <p:cNvPr id="81" name="80 CuadroTexto"/>
          <p:cNvSpPr txBox="1"/>
          <p:nvPr/>
        </p:nvSpPr>
        <p:spPr>
          <a:xfrm>
            <a:off x="5729459" y="485056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 smtClean="0"/>
              <a:t>COMERCIO, ANUNCIOS Y ESPECTACULOS, MERCADOS </a:t>
            </a:r>
            <a:endParaRPr lang="es-MX" sz="800" dirty="0"/>
          </a:p>
        </p:txBody>
      </p:sp>
      <p:sp>
        <p:nvSpPr>
          <p:cNvPr id="87" name="86 CuadroTexto"/>
          <p:cNvSpPr txBox="1"/>
          <p:nvPr/>
        </p:nvSpPr>
        <p:spPr>
          <a:xfrm>
            <a:off x="5719934" y="769866"/>
            <a:ext cx="33952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/>
              <a:t> </a:t>
            </a:r>
            <a:r>
              <a:rPr lang="es-MX" sz="800" dirty="0" smtClean="0"/>
              <a:t>ECOLOGIA, EDUCACION PUBLICA Y BIBLIOTECAS</a:t>
            </a:r>
            <a:endParaRPr lang="es-MX" sz="800" dirty="0"/>
          </a:p>
        </p:txBody>
      </p:sp>
      <p:sp>
        <p:nvSpPr>
          <p:cNvPr id="88" name="87 CuadroTexto"/>
          <p:cNvSpPr txBox="1"/>
          <p:nvPr/>
        </p:nvSpPr>
        <p:spPr>
          <a:xfrm>
            <a:off x="5729459" y="1003419"/>
            <a:ext cx="3203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 smtClean="0"/>
              <a:t>AGUA POTABLE, ALCANTARILLADO Y SANEAMIENTO, ALUMBRADO Y OBRAS PUBLICAS, SERVICIOS</a:t>
            </a:r>
            <a:endParaRPr lang="es-MX" sz="800" dirty="0"/>
          </a:p>
        </p:txBody>
      </p:sp>
      <p:sp>
        <p:nvSpPr>
          <p:cNvPr id="89" name="88 CuadroTexto"/>
          <p:cNvSpPr txBox="1"/>
          <p:nvPr/>
        </p:nvSpPr>
        <p:spPr>
          <a:xfrm>
            <a:off x="5719934" y="1458929"/>
            <a:ext cx="32038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/>
              <a:t> </a:t>
            </a:r>
            <a:r>
              <a:rPr lang="es-MX" sz="800" dirty="0" smtClean="0"/>
              <a:t>GRUPOS VULNERABLES, SALUD PUBLICA Y ASISTENCIA SOCIAL</a:t>
            </a:r>
            <a:endParaRPr lang="es-MX" sz="800" dirty="0"/>
          </a:p>
        </p:txBody>
      </p:sp>
      <p:sp>
        <p:nvSpPr>
          <p:cNvPr id="90" name="89 CuadroTexto"/>
          <p:cNvSpPr txBox="1"/>
          <p:nvPr/>
        </p:nvSpPr>
        <p:spPr>
          <a:xfrm>
            <a:off x="5719934" y="1779506"/>
            <a:ext cx="3421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/>
              <a:t> </a:t>
            </a:r>
            <a:r>
              <a:rPr lang="es-MX" sz="800" dirty="0" smtClean="0"/>
              <a:t>CULTURA, RECREACION, DEPORTE Y JUVENTUD, HACIENDA MUNICIPAL, TRANSPARENCIA Y ACCESO A LA INFORMACION </a:t>
            </a:r>
            <a:endParaRPr lang="es-MX" sz="800" dirty="0"/>
          </a:p>
        </p:txBody>
      </p:sp>
      <p:sp>
        <p:nvSpPr>
          <p:cNvPr id="77" name="76 CuadroTexto"/>
          <p:cNvSpPr txBox="1"/>
          <p:nvPr/>
        </p:nvSpPr>
        <p:spPr>
          <a:xfrm>
            <a:off x="5724126" y="2058241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6° </a:t>
            </a:r>
            <a:r>
              <a:rPr lang="es-MX" sz="800" b="1" dirty="0"/>
              <a:t>REGIDOR FAUSTINA HERNANDEZ </a:t>
            </a:r>
            <a:r>
              <a:rPr lang="es-MX" sz="800" b="1" dirty="0" err="1"/>
              <a:t>HERNANDEZ</a:t>
            </a:r>
            <a:r>
              <a:rPr lang="es-MX" sz="800" b="1" dirty="0"/>
              <a:t>  </a:t>
            </a:r>
          </a:p>
        </p:txBody>
      </p:sp>
      <p:sp>
        <p:nvSpPr>
          <p:cNvPr id="91" name="90 CuadroTexto"/>
          <p:cNvSpPr txBox="1"/>
          <p:nvPr/>
        </p:nvSpPr>
        <p:spPr>
          <a:xfrm>
            <a:off x="5724128" y="2204864"/>
            <a:ext cx="3203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/>
              <a:t> </a:t>
            </a:r>
            <a:r>
              <a:rPr lang="es-MX" sz="800" dirty="0" smtClean="0"/>
              <a:t>DESARROLLO RURAL Y ASUNTOS INDIGENAS, DESARROLLO Y EQUIPAMIENTO URBANO, </a:t>
            </a:r>
            <a:endParaRPr lang="es-MX" sz="800" dirty="0"/>
          </a:p>
        </p:txBody>
      </p:sp>
      <p:sp>
        <p:nvSpPr>
          <p:cNvPr id="84" name="83 CuadroTexto"/>
          <p:cNvSpPr txBox="1"/>
          <p:nvPr/>
        </p:nvSpPr>
        <p:spPr>
          <a:xfrm>
            <a:off x="5724128" y="2441792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SINDICO MUNICIPAL  DELFINO MAURICIO PEREZ</a:t>
            </a:r>
          </a:p>
          <a:p>
            <a:r>
              <a:rPr lang="es-MX" sz="800" b="1" dirty="0" smtClean="0"/>
              <a:t>DERECHOS HUMANOS Y PARTICIPACION CIUDADANA, POLICIA PREVENTIVA, VIALIDAD Y TRASPORTE, VIGILANCIA</a:t>
            </a:r>
            <a:endParaRPr lang="es-MX" sz="8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3319289" y="3542258"/>
            <a:ext cx="1944216" cy="5078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SECRETARÍA GENERAL </a:t>
            </a:r>
            <a:endParaRPr lang="es-MX" sz="9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/>
            <a:r>
              <a:rPr lang="es-MX" sz="9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LIC. FLOR ZULEMA MONTES RODRIGUEZ.</a:t>
            </a:r>
            <a:endParaRPr lang="es-MX" sz="9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cxnSp>
        <p:nvCxnSpPr>
          <p:cNvPr id="12" name="11 Conector recto"/>
          <p:cNvCxnSpPr/>
          <p:nvPr/>
        </p:nvCxnSpPr>
        <p:spPr>
          <a:xfrm>
            <a:off x="2705125" y="4063355"/>
            <a:ext cx="3780000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3430374" y="1830780"/>
            <a:ext cx="1742073" cy="4154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 smtClean="0">
                <a:latin typeface="Arial Narrow" pitchFamily="34" charset="0"/>
              </a:rPr>
              <a:t>PRESIDENCIA</a:t>
            </a:r>
          </a:p>
          <a:p>
            <a:pPr algn="ctr"/>
            <a:r>
              <a:rPr lang="es-MX" sz="900" b="1" dirty="0" smtClean="0">
                <a:latin typeface="Arial Narrow" pitchFamily="34" charset="0"/>
              </a:rPr>
              <a:t>GENARO AHUMADA CEDILLO</a:t>
            </a:r>
            <a:endParaRPr lang="es-MX" sz="900" dirty="0"/>
          </a:p>
        </p:txBody>
      </p:sp>
      <p:cxnSp>
        <p:nvCxnSpPr>
          <p:cNvPr id="10" name="9 Conector recto"/>
          <p:cNvCxnSpPr/>
          <p:nvPr/>
        </p:nvCxnSpPr>
        <p:spPr>
          <a:xfrm>
            <a:off x="4322068" y="1600241"/>
            <a:ext cx="0" cy="216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>
            <a:off x="4302621" y="2261868"/>
            <a:ext cx="0" cy="1296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93 Rectángulo"/>
          <p:cNvSpPr/>
          <p:nvPr/>
        </p:nvSpPr>
        <p:spPr>
          <a:xfrm>
            <a:off x="1115616" y="1196752"/>
            <a:ext cx="1620024" cy="34924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96" name="95 Rectángulo"/>
          <p:cNvSpPr/>
          <p:nvPr/>
        </p:nvSpPr>
        <p:spPr>
          <a:xfrm>
            <a:off x="6948264" y="6000286"/>
            <a:ext cx="1584176" cy="711282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cxnSp>
        <p:nvCxnSpPr>
          <p:cNvPr id="98" name="97 Conector recto"/>
          <p:cNvCxnSpPr/>
          <p:nvPr/>
        </p:nvCxnSpPr>
        <p:spPr>
          <a:xfrm rot="5400000">
            <a:off x="3365968" y="4819448"/>
            <a:ext cx="1836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99 CuadroTexto"/>
          <p:cNvSpPr txBox="1"/>
          <p:nvPr/>
        </p:nvSpPr>
        <p:spPr>
          <a:xfrm>
            <a:off x="1043608" y="1196752"/>
            <a:ext cx="1692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SECRETARÍA PARTICULAR</a:t>
            </a:r>
          </a:p>
          <a:p>
            <a:pPr algn="ctr"/>
            <a:r>
              <a:rPr lang="es-MX" sz="800" dirty="0" smtClean="0"/>
              <a:t>C.ANDRES HERNANDEZ CAYETANO</a:t>
            </a:r>
            <a:endParaRPr lang="es-MX" sz="800" dirty="0"/>
          </a:p>
        </p:txBody>
      </p:sp>
      <p:sp>
        <p:nvSpPr>
          <p:cNvPr id="102" name="101 Rectángulo"/>
          <p:cNvSpPr/>
          <p:nvPr/>
        </p:nvSpPr>
        <p:spPr>
          <a:xfrm>
            <a:off x="5142101" y="5986605"/>
            <a:ext cx="1708961" cy="724963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04" name="103 Rectángulo"/>
          <p:cNvSpPr/>
          <p:nvPr/>
        </p:nvSpPr>
        <p:spPr>
          <a:xfrm>
            <a:off x="1115616" y="1594892"/>
            <a:ext cx="1656185" cy="43204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07" name="106 CuadroTexto"/>
          <p:cNvSpPr txBox="1"/>
          <p:nvPr/>
        </p:nvSpPr>
        <p:spPr>
          <a:xfrm>
            <a:off x="1187624" y="1567046"/>
            <a:ext cx="15841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I</a:t>
            </a:r>
          </a:p>
          <a:p>
            <a:pPr algn="ctr"/>
            <a:endParaRPr lang="es-MX" sz="800" dirty="0"/>
          </a:p>
        </p:txBody>
      </p:sp>
      <p:sp>
        <p:nvSpPr>
          <p:cNvPr id="110" name="109 CuadroTexto"/>
          <p:cNvSpPr txBox="1"/>
          <p:nvPr/>
        </p:nvSpPr>
        <p:spPr>
          <a:xfrm>
            <a:off x="6492664" y="4304403"/>
            <a:ext cx="1512168" cy="584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DIRECCIÓN DE OBRAS PÚBLICAS</a:t>
            </a:r>
          </a:p>
          <a:p>
            <a:pPr algn="ctr"/>
            <a:r>
              <a:rPr lang="es-MX" sz="800" dirty="0" smtClean="0"/>
              <a:t>M.V.Z. JOAQUIN LARRAGA CISNEROS</a:t>
            </a:r>
            <a:endParaRPr lang="es-MX" sz="800" dirty="0"/>
          </a:p>
        </p:txBody>
      </p:sp>
      <p:grpSp>
        <p:nvGrpSpPr>
          <p:cNvPr id="190" name="189 Grupo"/>
          <p:cNvGrpSpPr/>
          <p:nvPr/>
        </p:nvGrpSpPr>
        <p:grpSpPr>
          <a:xfrm>
            <a:off x="804342" y="5996359"/>
            <a:ext cx="1881910" cy="634901"/>
            <a:chOff x="899592" y="6034459"/>
            <a:chExt cx="1881910" cy="634901"/>
          </a:xfrm>
        </p:grpSpPr>
        <p:sp>
          <p:nvSpPr>
            <p:cNvPr id="111" name="110 Rectángulo"/>
            <p:cNvSpPr/>
            <p:nvPr/>
          </p:nvSpPr>
          <p:spPr>
            <a:xfrm>
              <a:off x="971601" y="6034459"/>
              <a:ext cx="1728192" cy="634901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800"/>
            </a:p>
          </p:txBody>
        </p:sp>
        <p:sp>
          <p:nvSpPr>
            <p:cNvPr id="112" name="111 CuadroTexto"/>
            <p:cNvSpPr txBox="1"/>
            <p:nvPr/>
          </p:nvSpPr>
          <p:spPr>
            <a:xfrm>
              <a:off x="899592" y="6065854"/>
              <a:ext cx="18819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b="1" dirty="0" smtClean="0"/>
                <a:t>DIRECCION DE SEGURIDAD PUBLICA Y TRANSITO MUNICIPAL </a:t>
              </a:r>
              <a:endParaRPr lang="es-MX" sz="800" dirty="0"/>
            </a:p>
            <a:p>
              <a:pPr algn="ctr"/>
              <a:r>
                <a:rPr lang="es-MX" sz="800" dirty="0" smtClean="0"/>
                <a:t>C. MOISES MELQUISEDEC HERNÁNDEZ CRUZ</a:t>
              </a:r>
              <a:endParaRPr lang="es-MX" sz="800" dirty="0"/>
            </a:p>
          </p:txBody>
        </p:sp>
      </p:grpSp>
      <p:cxnSp>
        <p:nvCxnSpPr>
          <p:cNvPr id="113" name="112 Conector recto"/>
          <p:cNvCxnSpPr/>
          <p:nvPr/>
        </p:nvCxnSpPr>
        <p:spPr>
          <a:xfrm rot="10800000">
            <a:off x="1743483" y="5743768"/>
            <a:ext cx="5922154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114 CuadroTexto"/>
          <p:cNvSpPr txBox="1"/>
          <p:nvPr/>
        </p:nvSpPr>
        <p:spPr>
          <a:xfrm>
            <a:off x="1043608" y="3356992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CONTRALORÍA</a:t>
            </a:r>
            <a:endParaRPr lang="es-MX" sz="5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es-MX" sz="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LIC. LUIS </a:t>
            </a:r>
            <a:r>
              <a:rPr lang="es-MX" sz="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CHAVEZ REYNOSO</a:t>
            </a:r>
          </a:p>
          <a:p>
            <a:pPr algn="ctr"/>
            <a:endParaRPr lang="es-MX" sz="800" b="1" dirty="0" smtClean="0"/>
          </a:p>
          <a:p>
            <a:pPr algn="ctr"/>
            <a:endParaRPr lang="es-MX" sz="800" dirty="0"/>
          </a:p>
        </p:txBody>
      </p:sp>
      <p:sp>
        <p:nvSpPr>
          <p:cNvPr id="116" name="115 Rectángulo"/>
          <p:cNvSpPr/>
          <p:nvPr/>
        </p:nvSpPr>
        <p:spPr>
          <a:xfrm>
            <a:off x="1115616" y="3366517"/>
            <a:ext cx="1656184" cy="34501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17" name="116 CuadroTexto"/>
          <p:cNvSpPr txBox="1"/>
          <p:nvPr/>
        </p:nvSpPr>
        <p:spPr>
          <a:xfrm>
            <a:off x="1266762" y="2996952"/>
            <a:ext cx="1509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CRONISTA MUNICIPAL</a:t>
            </a:r>
          </a:p>
          <a:p>
            <a:pPr algn="ctr"/>
            <a:r>
              <a:rPr lang="es-MX" sz="800" dirty="0" smtClean="0"/>
              <a:t>C. JUAN FÉLIX HERNÁNDEZ</a:t>
            </a:r>
            <a:endParaRPr lang="es-MX" sz="800" dirty="0"/>
          </a:p>
        </p:txBody>
      </p:sp>
      <p:cxnSp>
        <p:nvCxnSpPr>
          <p:cNvPr id="122" name="121 Conector recto"/>
          <p:cNvCxnSpPr/>
          <p:nvPr/>
        </p:nvCxnSpPr>
        <p:spPr>
          <a:xfrm rot="5400000">
            <a:off x="1608705" y="5877625"/>
            <a:ext cx="262446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127 Rectángulo"/>
          <p:cNvSpPr/>
          <p:nvPr/>
        </p:nvSpPr>
        <p:spPr>
          <a:xfrm>
            <a:off x="3036405" y="6031149"/>
            <a:ext cx="1576894" cy="521555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29" name="128 CuadroTexto"/>
          <p:cNvSpPr txBox="1"/>
          <p:nvPr/>
        </p:nvSpPr>
        <p:spPr>
          <a:xfrm>
            <a:off x="3018527" y="6021288"/>
            <a:ext cx="1587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DIRECCION DE TURISMO</a:t>
            </a:r>
            <a:r>
              <a:rPr lang="es-MX" sz="800" dirty="0" smtClean="0"/>
              <a:t> </a:t>
            </a:r>
          </a:p>
          <a:p>
            <a:pPr algn="ctr"/>
            <a:endParaRPr lang="es-MX" sz="800" dirty="0" smtClean="0"/>
          </a:p>
          <a:p>
            <a:pPr algn="ctr"/>
            <a:r>
              <a:rPr lang="es-MX" sz="800" dirty="0" smtClean="0"/>
              <a:t>C. ESTHER DEL REFUGIO LARRAGA GONZALEZ.</a:t>
            </a:r>
            <a:endParaRPr lang="es-MX" sz="800" dirty="0"/>
          </a:p>
        </p:txBody>
      </p:sp>
      <p:sp>
        <p:nvSpPr>
          <p:cNvPr id="131" name="130 Rectángulo"/>
          <p:cNvSpPr/>
          <p:nvPr/>
        </p:nvSpPr>
        <p:spPr>
          <a:xfrm>
            <a:off x="6483447" y="3861048"/>
            <a:ext cx="1653037" cy="36004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32" name="131 CuadroTexto"/>
          <p:cNvSpPr txBox="1"/>
          <p:nvPr/>
        </p:nvSpPr>
        <p:spPr>
          <a:xfrm>
            <a:off x="6338526" y="3866357"/>
            <a:ext cx="19083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JEFE DE PERSONAL</a:t>
            </a:r>
          </a:p>
          <a:p>
            <a:pPr algn="ctr"/>
            <a:r>
              <a:rPr lang="es-MX" sz="800" dirty="0" smtClean="0"/>
              <a:t>C. BONIFACIO  HERNANDEZ VICENTA</a:t>
            </a:r>
            <a:endParaRPr lang="es-MX" sz="800" dirty="0"/>
          </a:p>
        </p:txBody>
      </p:sp>
      <p:grpSp>
        <p:nvGrpSpPr>
          <p:cNvPr id="187" name="186 Grupo"/>
          <p:cNvGrpSpPr/>
          <p:nvPr/>
        </p:nvGrpSpPr>
        <p:grpSpPr>
          <a:xfrm>
            <a:off x="6440016" y="5212283"/>
            <a:ext cx="1552452" cy="461665"/>
            <a:chOff x="6691956" y="5085184"/>
            <a:chExt cx="1552452" cy="461665"/>
          </a:xfrm>
        </p:grpSpPr>
        <p:sp>
          <p:nvSpPr>
            <p:cNvPr id="133" name="132 Rectángulo"/>
            <p:cNvSpPr/>
            <p:nvPr/>
          </p:nvSpPr>
          <p:spPr>
            <a:xfrm>
              <a:off x="6732240" y="5109995"/>
              <a:ext cx="1447560" cy="407237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800"/>
            </a:p>
          </p:txBody>
        </p:sp>
        <p:sp>
          <p:nvSpPr>
            <p:cNvPr id="135" name="134 CuadroTexto"/>
            <p:cNvSpPr txBox="1"/>
            <p:nvPr/>
          </p:nvSpPr>
          <p:spPr>
            <a:xfrm>
              <a:off x="6691956" y="5085184"/>
              <a:ext cx="15524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b="1" dirty="0" smtClean="0"/>
                <a:t>DIRECCIÓN DE ARCHIVO MPAL</a:t>
              </a:r>
            </a:p>
            <a:p>
              <a:pPr algn="ctr"/>
              <a:r>
                <a:rPr lang="es-MX" sz="800" dirty="0" smtClean="0"/>
                <a:t>C. JANNI LIZBETH CONTRERAS HERNANDEZ</a:t>
              </a:r>
              <a:endParaRPr lang="es-MX" sz="800" dirty="0"/>
            </a:p>
          </p:txBody>
        </p:sp>
      </p:grpSp>
      <p:cxnSp>
        <p:nvCxnSpPr>
          <p:cNvPr id="145" name="144 Conector recto"/>
          <p:cNvCxnSpPr/>
          <p:nvPr/>
        </p:nvCxnSpPr>
        <p:spPr>
          <a:xfrm rot="10800000">
            <a:off x="2760351" y="2806327"/>
            <a:ext cx="1548000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145 Conector recto"/>
          <p:cNvCxnSpPr/>
          <p:nvPr/>
        </p:nvCxnSpPr>
        <p:spPr>
          <a:xfrm rot="10800000">
            <a:off x="2718843" y="4548672"/>
            <a:ext cx="3754768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146 Conector recto"/>
          <p:cNvCxnSpPr/>
          <p:nvPr/>
        </p:nvCxnSpPr>
        <p:spPr>
          <a:xfrm rot="10800000">
            <a:off x="2719983" y="4970759"/>
            <a:ext cx="3754768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147 Conector recto"/>
          <p:cNvCxnSpPr/>
          <p:nvPr/>
        </p:nvCxnSpPr>
        <p:spPr>
          <a:xfrm rot="10800000">
            <a:off x="2721001" y="5474358"/>
            <a:ext cx="3754768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148 Conector recto"/>
          <p:cNvCxnSpPr/>
          <p:nvPr/>
        </p:nvCxnSpPr>
        <p:spPr>
          <a:xfrm rot="5400000">
            <a:off x="7535072" y="5877625"/>
            <a:ext cx="262446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49 Conector recto"/>
          <p:cNvCxnSpPr/>
          <p:nvPr/>
        </p:nvCxnSpPr>
        <p:spPr>
          <a:xfrm rot="5400000">
            <a:off x="3742037" y="5896531"/>
            <a:ext cx="262446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150 Conector recto"/>
          <p:cNvCxnSpPr/>
          <p:nvPr/>
        </p:nvCxnSpPr>
        <p:spPr>
          <a:xfrm rot="5400000">
            <a:off x="5825394" y="5877625"/>
            <a:ext cx="262446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195 Rectángulo"/>
          <p:cNvSpPr/>
          <p:nvPr/>
        </p:nvSpPr>
        <p:spPr>
          <a:xfrm>
            <a:off x="1026854" y="2070372"/>
            <a:ext cx="1744948" cy="32400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cxnSp>
        <p:nvCxnSpPr>
          <p:cNvPr id="198" name="197 Conector recto"/>
          <p:cNvCxnSpPr/>
          <p:nvPr/>
        </p:nvCxnSpPr>
        <p:spPr>
          <a:xfrm rot="10800000">
            <a:off x="2788774" y="3116585"/>
            <a:ext cx="1512000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201 Forma"/>
          <p:cNvCxnSpPr>
            <a:endCxn id="107" idx="3"/>
          </p:cNvCxnSpPr>
          <p:nvPr/>
        </p:nvCxnSpPr>
        <p:spPr>
          <a:xfrm rot="10800000">
            <a:off x="2771802" y="1736323"/>
            <a:ext cx="1512179" cy="742856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211 Conector angular"/>
          <p:cNvCxnSpPr/>
          <p:nvPr/>
        </p:nvCxnSpPr>
        <p:spPr>
          <a:xfrm rot="10800000">
            <a:off x="2771802" y="2203797"/>
            <a:ext cx="1512167" cy="476548"/>
          </a:xfrm>
          <a:prstGeom prst="bentConnector3">
            <a:avLst>
              <a:gd name="adj1" fmla="val 88423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219 Conector angular"/>
          <p:cNvCxnSpPr>
            <a:endCxn id="94" idx="3"/>
          </p:cNvCxnSpPr>
          <p:nvPr/>
        </p:nvCxnSpPr>
        <p:spPr>
          <a:xfrm rot="10800000">
            <a:off x="2735640" y="1371376"/>
            <a:ext cx="1548328" cy="977504"/>
          </a:xfrm>
          <a:prstGeom prst="bentConnector3">
            <a:avLst>
              <a:gd name="adj1" fmla="val 65585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221 CuadroTexto"/>
          <p:cNvSpPr txBox="1"/>
          <p:nvPr/>
        </p:nvSpPr>
        <p:spPr>
          <a:xfrm>
            <a:off x="5220072" y="356372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*</a:t>
            </a:r>
            <a:endParaRPr lang="es-MX" dirty="0"/>
          </a:p>
        </p:txBody>
      </p:sp>
      <p:cxnSp>
        <p:nvCxnSpPr>
          <p:cNvPr id="92" name="91 Conector angular"/>
          <p:cNvCxnSpPr/>
          <p:nvPr/>
        </p:nvCxnSpPr>
        <p:spPr>
          <a:xfrm rot="10800000" flipV="1">
            <a:off x="2771800" y="3284984"/>
            <a:ext cx="1512168" cy="236110"/>
          </a:xfrm>
          <a:prstGeom prst="bentConnector3">
            <a:avLst>
              <a:gd name="adj1" fmla="val 75825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96 Rectángulo"/>
          <p:cNvSpPr/>
          <p:nvPr/>
        </p:nvSpPr>
        <p:spPr>
          <a:xfrm>
            <a:off x="6479087" y="4813068"/>
            <a:ext cx="1440000" cy="36004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99" name="98 CuadroTexto"/>
          <p:cNvSpPr txBox="1"/>
          <p:nvPr/>
        </p:nvSpPr>
        <p:spPr>
          <a:xfrm>
            <a:off x="6425158" y="4844777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DIRECCIÓN DE COMERCIO </a:t>
            </a:r>
          </a:p>
          <a:p>
            <a:pPr algn="ctr"/>
            <a:r>
              <a:rPr lang="es-MX" sz="800" dirty="0" smtClean="0"/>
              <a:t>C. JUBILEO MENDOZA FLORES</a:t>
            </a:r>
          </a:p>
          <a:p>
            <a:pPr algn="ctr"/>
            <a:endParaRPr lang="es-MX" sz="800" dirty="0"/>
          </a:p>
        </p:txBody>
      </p:sp>
      <p:sp>
        <p:nvSpPr>
          <p:cNvPr id="93" name="8 CuadroTexto"/>
          <p:cNvSpPr txBox="1"/>
          <p:nvPr/>
        </p:nvSpPr>
        <p:spPr>
          <a:xfrm>
            <a:off x="5996581" y="3145730"/>
            <a:ext cx="1435634" cy="36004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UNIDAD DE TRANSPARENCIA</a:t>
            </a:r>
          </a:p>
          <a:p>
            <a:pPr algn="ctr"/>
            <a:r>
              <a:rPr lang="es-MX" sz="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C. JAIME LARRAGA MARTINEZ</a:t>
            </a:r>
            <a:endParaRPr lang="es-MX" sz="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09" name="11 Conector recto"/>
          <p:cNvCxnSpPr/>
          <p:nvPr/>
        </p:nvCxnSpPr>
        <p:spPr>
          <a:xfrm>
            <a:off x="4283968" y="3279281"/>
            <a:ext cx="1712613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5" name="0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471" y="377321"/>
            <a:ext cx="1433305" cy="710565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683568" y="2055818"/>
            <a:ext cx="24482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MX" sz="800" b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COORDINADOR DE DESARROLLO </a:t>
            </a:r>
            <a:r>
              <a:rPr lang="es-MX" sz="8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SOCIAL</a:t>
            </a:r>
            <a:endParaRPr lang="es-MX" sz="800" b="1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lvl="0" algn="ctr"/>
            <a:r>
              <a:rPr lang="es-MX" sz="8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C. SUSANAMANCILLA </a:t>
            </a:r>
            <a:r>
              <a:rPr lang="es-MX" sz="800" dirty="0">
                <a:solidFill>
                  <a:prstClr val="black">
                    <a:lumMod val="85000"/>
                    <a:lumOff val="15000"/>
                  </a:prstClr>
                </a:solidFill>
              </a:rPr>
              <a:t>HERNANDEZ</a:t>
            </a:r>
          </a:p>
        </p:txBody>
      </p:sp>
      <p:sp>
        <p:nvSpPr>
          <p:cNvPr id="114" name="113 Rectángulo"/>
          <p:cNvSpPr/>
          <p:nvPr/>
        </p:nvSpPr>
        <p:spPr>
          <a:xfrm>
            <a:off x="1115616" y="2492896"/>
            <a:ext cx="1656185" cy="43204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18" name="117 Rectángulo"/>
          <p:cNvSpPr/>
          <p:nvPr/>
        </p:nvSpPr>
        <p:spPr>
          <a:xfrm>
            <a:off x="1115616" y="2996952"/>
            <a:ext cx="1656185" cy="297557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19" name="118 CuadroTexto"/>
          <p:cNvSpPr txBox="1"/>
          <p:nvPr/>
        </p:nvSpPr>
        <p:spPr>
          <a:xfrm>
            <a:off x="1187624" y="1628800"/>
            <a:ext cx="1509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TESORERIA</a:t>
            </a:r>
          </a:p>
          <a:p>
            <a:pPr algn="ctr"/>
            <a:r>
              <a:rPr lang="es-MX" sz="800" dirty="0" smtClean="0"/>
              <a:t>C.P. LINA ORALIA SANCHEZ CRUZ</a:t>
            </a:r>
          </a:p>
        </p:txBody>
      </p:sp>
      <p:sp>
        <p:nvSpPr>
          <p:cNvPr id="120" name="119 CuadroTexto"/>
          <p:cNvSpPr txBox="1"/>
          <p:nvPr/>
        </p:nvSpPr>
        <p:spPr>
          <a:xfrm>
            <a:off x="1187624" y="2492896"/>
            <a:ext cx="1509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DIRECCION DE ASUNTOS INDIGENAS</a:t>
            </a:r>
          </a:p>
        </p:txBody>
      </p:sp>
      <p:sp>
        <p:nvSpPr>
          <p:cNvPr id="101" name="100 CuadroTexto"/>
          <p:cNvSpPr txBox="1"/>
          <p:nvPr/>
        </p:nvSpPr>
        <p:spPr>
          <a:xfrm>
            <a:off x="5220072" y="6016074"/>
            <a:ext cx="16309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DIRECCION DE CULTURA, ACCION CIVICA , EDUCACION Y COMUNICACIÓN SOCIAL.</a:t>
            </a:r>
          </a:p>
          <a:p>
            <a:pPr algn="ctr"/>
            <a:endParaRPr lang="es-MX" sz="800" dirty="0"/>
          </a:p>
          <a:p>
            <a:pPr algn="ctr"/>
            <a:r>
              <a:rPr lang="es-MX" sz="800" dirty="0" smtClean="0"/>
              <a:t>C. EDY </a:t>
            </a:r>
            <a:r>
              <a:rPr lang="es-MX" sz="800" dirty="0"/>
              <a:t>MARTIN GABIÑA ORTEGA </a:t>
            </a:r>
          </a:p>
          <a:p>
            <a:pPr algn="ctr"/>
            <a:endParaRPr lang="es-MX" sz="800" b="1" dirty="0" smtClean="0"/>
          </a:p>
          <a:p>
            <a:pPr algn="ctr"/>
            <a:endParaRPr lang="es-MX" sz="800" dirty="0"/>
          </a:p>
        </p:txBody>
      </p:sp>
      <p:sp>
        <p:nvSpPr>
          <p:cNvPr id="106" name="105 Rectángulo"/>
          <p:cNvSpPr/>
          <p:nvPr/>
        </p:nvSpPr>
        <p:spPr>
          <a:xfrm>
            <a:off x="1079248" y="4844776"/>
            <a:ext cx="1656184" cy="402271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21" name="120 Rectángulo"/>
          <p:cNvSpPr/>
          <p:nvPr/>
        </p:nvSpPr>
        <p:spPr>
          <a:xfrm>
            <a:off x="1026853" y="4840147"/>
            <a:ext cx="17106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800" b="1" dirty="0"/>
              <a:t>OFICIALÍA DEL  REGISTRO CIVIL</a:t>
            </a:r>
          </a:p>
          <a:p>
            <a:pPr algn="ctr"/>
            <a:r>
              <a:rPr lang="es-MX" sz="800" dirty="0" smtClean="0"/>
              <a:t>LIC. ALBA </a:t>
            </a:r>
            <a:r>
              <a:rPr lang="es-MX" sz="800" dirty="0"/>
              <a:t>CECILIA OYARVIDE ZAPUCHE </a:t>
            </a:r>
          </a:p>
        </p:txBody>
      </p:sp>
      <p:sp>
        <p:nvSpPr>
          <p:cNvPr id="123" name="122 Rectángulo"/>
          <p:cNvSpPr/>
          <p:nvPr/>
        </p:nvSpPr>
        <p:spPr>
          <a:xfrm>
            <a:off x="1048940" y="4334020"/>
            <a:ext cx="1656185" cy="43204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24" name="123 CuadroTexto"/>
          <p:cNvSpPr txBox="1"/>
          <p:nvPr/>
        </p:nvSpPr>
        <p:spPr>
          <a:xfrm>
            <a:off x="1284357" y="4365104"/>
            <a:ext cx="1343427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DIRECCIÓN DE SERVICIOS MUNICIPALES</a:t>
            </a:r>
          </a:p>
          <a:p>
            <a:pPr algn="ctr"/>
            <a:r>
              <a:rPr lang="es-MX" sz="800" dirty="0" smtClean="0"/>
              <a:t>C. CENOBIO  CRUZ FLORES</a:t>
            </a:r>
            <a:endParaRPr lang="es-MX" sz="800" dirty="0"/>
          </a:p>
        </p:txBody>
      </p:sp>
      <p:sp>
        <p:nvSpPr>
          <p:cNvPr id="125" name="124 Rectángulo"/>
          <p:cNvSpPr/>
          <p:nvPr/>
        </p:nvSpPr>
        <p:spPr>
          <a:xfrm>
            <a:off x="1043608" y="3806173"/>
            <a:ext cx="1656185" cy="43204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42" name="141 CuadroTexto"/>
          <p:cNvSpPr txBox="1"/>
          <p:nvPr/>
        </p:nvSpPr>
        <p:spPr>
          <a:xfrm>
            <a:off x="1137662" y="3852920"/>
            <a:ext cx="1509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DIRECCION JURIDICA</a:t>
            </a:r>
          </a:p>
          <a:p>
            <a:pPr algn="ctr"/>
            <a:r>
              <a:rPr lang="es-MX" sz="800" dirty="0" smtClean="0"/>
              <a:t>LIC. SUSANA LUCERO MANCILLA</a:t>
            </a:r>
            <a:endParaRPr lang="es-MX" sz="800" dirty="0"/>
          </a:p>
        </p:txBody>
      </p:sp>
      <p:sp>
        <p:nvSpPr>
          <p:cNvPr id="144" name="143 Rectángulo"/>
          <p:cNvSpPr/>
          <p:nvPr/>
        </p:nvSpPr>
        <p:spPr>
          <a:xfrm>
            <a:off x="1064815" y="5305400"/>
            <a:ext cx="1656185" cy="338931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52" name="151 Rectángulo"/>
          <p:cNvSpPr/>
          <p:nvPr/>
        </p:nvSpPr>
        <p:spPr>
          <a:xfrm>
            <a:off x="1122472" y="5336365"/>
            <a:ext cx="15743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/>
              <a:t>PROTECCIÓN CIVIL</a:t>
            </a:r>
          </a:p>
          <a:p>
            <a:pPr algn="ctr"/>
            <a:r>
              <a:rPr lang="es-MX" sz="700" dirty="0" smtClean="0"/>
              <a:t>C. GUADALUPE </a:t>
            </a:r>
            <a:r>
              <a:rPr lang="es-MX" sz="700" dirty="0"/>
              <a:t>DOMÍNGUEZ RAMOS</a:t>
            </a:r>
          </a:p>
        </p:txBody>
      </p:sp>
      <p:sp>
        <p:nvSpPr>
          <p:cNvPr id="153" name="152 Rectángulo"/>
          <p:cNvSpPr/>
          <p:nvPr/>
        </p:nvSpPr>
        <p:spPr>
          <a:xfrm>
            <a:off x="6851063" y="6185008"/>
            <a:ext cx="17548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800" b="1" dirty="0"/>
              <a:t>DIRECCION DE ECOLOGIA </a:t>
            </a:r>
            <a:endParaRPr lang="es-MX" sz="800" dirty="0"/>
          </a:p>
          <a:p>
            <a:pPr algn="ctr"/>
            <a:r>
              <a:rPr lang="es-MX" sz="800" dirty="0" smtClean="0"/>
              <a:t>C. GILBERTO </a:t>
            </a:r>
            <a:r>
              <a:rPr lang="es-MX" sz="800" dirty="0"/>
              <a:t>DE JESUS NAVA LARRAGA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92 Rectángulo"/>
          <p:cNvSpPr/>
          <p:nvPr/>
        </p:nvSpPr>
        <p:spPr>
          <a:xfrm>
            <a:off x="6012160" y="2394303"/>
            <a:ext cx="1177736" cy="827561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96" name="95 Rectángulo"/>
          <p:cNvSpPr/>
          <p:nvPr/>
        </p:nvSpPr>
        <p:spPr>
          <a:xfrm>
            <a:off x="7353280" y="2401433"/>
            <a:ext cx="1242080" cy="577935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cxnSp>
        <p:nvCxnSpPr>
          <p:cNvPr id="98" name="97 Conector recto"/>
          <p:cNvCxnSpPr/>
          <p:nvPr/>
        </p:nvCxnSpPr>
        <p:spPr>
          <a:xfrm rot="5400000">
            <a:off x="4318255" y="1224004"/>
            <a:ext cx="756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104 CuadroTexto"/>
          <p:cNvSpPr txBox="1"/>
          <p:nvPr/>
        </p:nvSpPr>
        <p:spPr>
          <a:xfrm>
            <a:off x="7389057" y="2422338"/>
            <a:ext cx="1231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REPRESENTANTE  DE INAPAM </a:t>
            </a:r>
          </a:p>
          <a:p>
            <a:pPr algn="ctr"/>
            <a:r>
              <a:rPr lang="es-MX" sz="800" dirty="0" smtClean="0"/>
              <a:t>C. SERGIO RECENDIZ HERNANDEZ</a:t>
            </a:r>
          </a:p>
          <a:p>
            <a:pPr algn="ctr"/>
            <a:endParaRPr lang="es-MX" sz="800" dirty="0"/>
          </a:p>
        </p:txBody>
      </p:sp>
      <p:sp>
        <p:nvSpPr>
          <p:cNvPr id="109" name="108 Rectángulo"/>
          <p:cNvSpPr/>
          <p:nvPr/>
        </p:nvSpPr>
        <p:spPr>
          <a:xfrm>
            <a:off x="5973620" y="2412844"/>
            <a:ext cx="11906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800" b="1" dirty="0" smtClean="0"/>
              <a:t>UNIDAD INVESTIGADORA Y SUSTANCIADORA</a:t>
            </a:r>
          </a:p>
          <a:p>
            <a:pPr algn="ctr"/>
            <a:endParaRPr lang="es-MX" sz="800" b="1" dirty="0" smtClean="0"/>
          </a:p>
          <a:p>
            <a:pPr algn="ctr"/>
            <a:r>
              <a:rPr lang="es-MX" sz="800" dirty="0" smtClean="0"/>
              <a:t>LIC. ANGEL MANUEL HERNANDEZ RAMIREZ</a:t>
            </a:r>
          </a:p>
          <a:p>
            <a:pPr algn="ctr"/>
            <a:endParaRPr lang="es-MX" sz="800" dirty="0"/>
          </a:p>
        </p:txBody>
      </p:sp>
      <p:cxnSp>
        <p:nvCxnSpPr>
          <p:cNvPr id="113" name="112 Conector recto"/>
          <p:cNvCxnSpPr/>
          <p:nvPr/>
        </p:nvCxnSpPr>
        <p:spPr>
          <a:xfrm flipH="1">
            <a:off x="1247318" y="1602004"/>
            <a:ext cx="6727002" cy="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148 Conector recto"/>
          <p:cNvCxnSpPr/>
          <p:nvPr/>
        </p:nvCxnSpPr>
        <p:spPr>
          <a:xfrm>
            <a:off x="7956376" y="1602005"/>
            <a:ext cx="0" cy="80262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49 Conector recto"/>
          <p:cNvCxnSpPr>
            <a:endCxn id="173" idx="0"/>
          </p:cNvCxnSpPr>
          <p:nvPr/>
        </p:nvCxnSpPr>
        <p:spPr>
          <a:xfrm>
            <a:off x="2555776" y="1608543"/>
            <a:ext cx="0" cy="78722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150 Conector recto"/>
          <p:cNvCxnSpPr>
            <a:endCxn id="102" idx="0"/>
          </p:cNvCxnSpPr>
          <p:nvPr/>
        </p:nvCxnSpPr>
        <p:spPr>
          <a:xfrm>
            <a:off x="3889988" y="1613495"/>
            <a:ext cx="0" cy="78109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153 Conector recto"/>
          <p:cNvCxnSpPr/>
          <p:nvPr/>
        </p:nvCxnSpPr>
        <p:spPr>
          <a:xfrm>
            <a:off x="1248940" y="1592697"/>
            <a:ext cx="0" cy="81888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155 Rectángulo"/>
          <p:cNvSpPr/>
          <p:nvPr/>
        </p:nvSpPr>
        <p:spPr>
          <a:xfrm>
            <a:off x="636872" y="2401132"/>
            <a:ext cx="1224136" cy="70653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57" name="156 CuadroTexto"/>
          <p:cNvSpPr txBox="1"/>
          <p:nvPr/>
        </p:nvSpPr>
        <p:spPr>
          <a:xfrm>
            <a:off x="614988" y="2428395"/>
            <a:ext cx="12241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DIRECCIÓN DE DESARROLLO RURAL Y SUSTENTABLE</a:t>
            </a:r>
          </a:p>
          <a:p>
            <a:pPr algn="ctr"/>
            <a:endParaRPr lang="es-MX" sz="800" dirty="0" smtClean="0"/>
          </a:p>
          <a:p>
            <a:pPr algn="ctr"/>
            <a:r>
              <a:rPr lang="es-MX" sz="800" dirty="0" smtClean="0"/>
              <a:t>C. JOSE SANTOS NABOR</a:t>
            </a:r>
          </a:p>
          <a:p>
            <a:pPr algn="ctr"/>
            <a:endParaRPr lang="es-MX" sz="800" dirty="0" smtClean="0"/>
          </a:p>
        </p:txBody>
      </p:sp>
      <p:grpSp>
        <p:nvGrpSpPr>
          <p:cNvPr id="189" name="188 Grupo"/>
          <p:cNvGrpSpPr/>
          <p:nvPr/>
        </p:nvGrpSpPr>
        <p:grpSpPr>
          <a:xfrm>
            <a:off x="2000451" y="2395766"/>
            <a:ext cx="1110650" cy="1086085"/>
            <a:chOff x="4181430" y="3350820"/>
            <a:chExt cx="1110650" cy="755960"/>
          </a:xfrm>
        </p:grpSpPr>
        <p:sp>
          <p:nvSpPr>
            <p:cNvPr id="173" name="172 Rectángulo"/>
            <p:cNvSpPr/>
            <p:nvPr/>
          </p:nvSpPr>
          <p:spPr>
            <a:xfrm>
              <a:off x="4181430" y="3350820"/>
              <a:ext cx="1110650" cy="582236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800"/>
            </a:p>
          </p:txBody>
        </p:sp>
        <p:sp>
          <p:nvSpPr>
            <p:cNvPr id="174" name="173 CuadroTexto"/>
            <p:cNvSpPr txBox="1"/>
            <p:nvPr/>
          </p:nvSpPr>
          <p:spPr>
            <a:xfrm>
              <a:off x="4211960" y="3356992"/>
              <a:ext cx="1080120" cy="749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b="1" dirty="0" smtClean="0"/>
                <a:t>INSTANCIA MUNICIPAL DE LA MUJER </a:t>
              </a:r>
            </a:p>
            <a:p>
              <a:pPr algn="ctr"/>
              <a:endParaRPr lang="es-MX" sz="800" b="1" dirty="0" smtClean="0"/>
            </a:p>
            <a:p>
              <a:pPr algn="ctr"/>
              <a:r>
                <a:rPr lang="es-MX" sz="800" dirty="0" smtClean="0"/>
                <a:t>C. ROSALBA RODRIGUEZ CRUZ</a:t>
              </a:r>
              <a:r>
                <a:rPr lang="es-MX" sz="800" b="1" dirty="0" smtClean="0"/>
                <a:t> </a:t>
              </a:r>
            </a:p>
            <a:p>
              <a:pPr algn="ctr"/>
              <a:endParaRPr lang="es-MX" sz="800" b="1" dirty="0"/>
            </a:p>
            <a:p>
              <a:pPr algn="ctr"/>
              <a:endParaRPr lang="es-MX" sz="800" b="1" dirty="0" smtClean="0"/>
            </a:p>
          </p:txBody>
        </p:sp>
      </p:grpSp>
      <p:sp>
        <p:nvSpPr>
          <p:cNvPr id="125" name="124 CuadroTexto"/>
          <p:cNvSpPr txBox="1"/>
          <p:nvPr/>
        </p:nvSpPr>
        <p:spPr>
          <a:xfrm>
            <a:off x="3712096" y="476672"/>
            <a:ext cx="1944216" cy="5078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SECRETARÍA GENERAL </a:t>
            </a:r>
            <a:endParaRPr lang="es-MX" sz="9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/>
            <a:r>
              <a:rPr lang="es-MX" sz="9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LIC. </a:t>
            </a:r>
            <a:r>
              <a:rPr lang="es-MX" sz="900" b="1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FLOR ZULEMA MONTES RODRIGUEZ</a:t>
            </a:r>
            <a:endParaRPr lang="es-MX" sz="9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cxnSp>
        <p:nvCxnSpPr>
          <p:cNvPr id="142" name="141 Conector recto"/>
          <p:cNvCxnSpPr/>
          <p:nvPr/>
        </p:nvCxnSpPr>
        <p:spPr>
          <a:xfrm flipH="1">
            <a:off x="5292078" y="1635276"/>
            <a:ext cx="2" cy="77371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101 Rectángulo"/>
          <p:cNvSpPr/>
          <p:nvPr/>
        </p:nvSpPr>
        <p:spPr>
          <a:xfrm>
            <a:off x="3238466" y="2394593"/>
            <a:ext cx="1303044" cy="549322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08" name="107 Rectángulo"/>
          <p:cNvSpPr/>
          <p:nvPr/>
        </p:nvSpPr>
        <p:spPr>
          <a:xfrm>
            <a:off x="3226139" y="2394593"/>
            <a:ext cx="12584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800" b="1" dirty="0" smtClean="0"/>
              <a:t>JUNTA MUNICIPAL DE RECLUTAMIENTO</a:t>
            </a:r>
          </a:p>
          <a:p>
            <a:pPr algn="ctr"/>
            <a:r>
              <a:rPr lang="es-MX" sz="800" dirty="0" smtClean="0"/>
              <a:t>LIC. LEIDY FABIOLA VILLASANA FERNANDEZ </a:t>
            </a:r>
            <a:endParaRPr lang="es-MX" sz="800" dirty="0"/>
          </a:p>
        </p:txBody>
      </p:sp>
      <p:sp>
        <p:nvSpPr>
          <p:cNvPr id="118" name="117 Rectángulo"/>
          <p:cNvSpPr/>
          <p:nvPr/>
        </p:nvSpPr>
        <p:spPr>
          <a:xfrm>
            <a:off x="4648580" y="2401132"/>
            <a:ext cx="1201631" cy="729092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19" name="118 CuadroTexto"/>
          <p:cNvSpPr txBox="1"/>
          <p:nvPr/>
        </p:nvSpPr>
        <p:spPr>
          <a:xfrm>
            <a:off x="4657159" y="2401132"/>
            <a:ext cx="11902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DIRECCIÓN DE  DEPORTE</a:t>
            </a:r>
          </a:p>
          <a:p>
            <a:pPr algn="ctr"/>
            <a:endParaRPr lang="es-MX" sz="800" b="1" dirty="0" smtClean="0"/>
          </a:p>
          <a:p>
            <a:pPr algn="ctr"/>
            <a:r>
              <a:rPr lang="es-MX" sz="800" dirty="0" smtClean="0"/>
              <a:t>C. CESAR GOMEZ SALVADOR </a:t>
            </a:r>
            <a:endParaRPr lang="es-MX" sz="800" dirty="0"/>
          </a:p>
        </p:txBody>
      </p:sp>
      <p:sp>
        <p:nvSpPr>
          <p:cNvPr id="252" name="251 CuadroTexto"/>
          <p:cNvSpPr txBox="1"/>
          <p:nvPr/>
        </p:nvSpPr>
        <p:spPr>
          <a:xfrm>
            <a:off x="5691361" y="59097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*</a:t>
            </a:r>
            <a:endParaRPr lang="es-MX" dirty="0"/>
          </a:p>
        </p:txBody>
      </p:sp>
      <p:pic>
        <p:nvPicPr>
          <p:cNvPr id="57" name="0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471" y="377321"/>
            <a:ext cx="1433305" cy="710565"/>
          </a:xfrm>
          <a:prstGeom prst="rect">
            <a:avLst/>
          </a:prstGeom>
        </p:spPr>
      </p:pic>
      <p:cxnSp>
        <p:nvCxnSpPr>
          <p:cNvPr id="56" name="55 Conector recto"/>
          <p:cNvCxnSpPr>
            <a:endCxn id="93" idx="0"/>
          </p:cNvCxnSpPr>
          <p:nvPr/>
        </p:nvCxnSpPr>
        <p:spPr>
          <a:xfrm>
            <a:off x="6597986" y="1620879"/>
            <a:ext cx="3042" cy="7734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996</TotalTime>
  <Words>370</Words>
  <Application>Microsoft Office PowerPoint</Application>
  <PresentationFormat>Presentación en pantalla (4:3)</PresentationFormat>
  <Paragraphs>82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Arial Narrow</vt:lpstr>
      <vt:lpstr>Calibri</vt:lpstr>
      <vt:lpstr>Tema de Office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Fedora</dc:creator>
  <cp:lastModifiedBy>municipio tanlajas</cp:lastModifiedBy>
  <cp:revision>123</cp:revision>
  <cp:lastPrinted>2021-10-28T16:27:49Z</cp:lastPrinted>
  <dcterms:created xsi:type="dcterms:W3CDTF">2015-09-30T02:50:49Z</dcterms:created>
  <dcterms:modified xsi:type="dcterms:W3CDTF">2023-02-01T15:03:33Z</dcterms:modified>
</cp:coreProperties>
</file>