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4833" r:id="rId1"/>
  </p:sldMasterIdLst>
  <p:notesMasterIdLst>
    <p:notesMasterId r:id="rId6"/>
  </p:notesMasterIdLst>
  <p:handoutMasterIdLst>
    <p:handoutMasterId r:id="rId7"/>
  </p:handoutMasterIdLst>
  <p:sldIdLst>
    <p:sldId id="280" r:id="rId2"/>
    <p:sldId id="281" r:id="rId3"/>
    <p:sldId id="282" r:id="rId4"/>
    <p:sldId id="283" r:id="rId5"/>
  </p:sldIdLst>
  <p:sldSz cx="9144000" cy="5143500" type="screen16x9"/>
  <p:notesSz cx="9398000" cy="7010400"/>
  <p:embeddedFontLst>
    <p:embeddedFont>
      <p:font typeface="Tahoma" panose="020B0604030504040204" pitchFamily="34" charset="0"/>
      <p:regular r:id="rId8"/>
      <p:bold r:id="rId9"/>
    </p:embeddedFont>
    <p:embeddedFont>
      <p:font typeface="Albertus MT Lt" pitchFamily="2" charset="0"/>
      <p:regular r:id="rId10"/>
    </p:embeddedFont>
    <p:embeddedFont>
      <p:font typeface="Wingdings 3" panose="05040102010807070707" pitchFamily="18" charset="2"/>
      <p:regular r:id="rId11"/>
    </p:embeddedFont>
    <p:embeddedFont>
      <p:font typeface="Century Gothic" panose="020B050202020202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72CA53-D1F4-4A6B-9FB9-983BEE03D7B4}">
  <a:tblStyle styleId="{8A72CA53-D1F4-4A6B-9FB9-983BEE03D7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60"/>
  </p:normalViewPr>
  <p:slideViewPr>
    <p:cSldViewPr>
      <p:cViewPr varScale="1">
        <p:scale>
          <a:sx n="114" d="100"/>
          <a:sy n="114" d="100"/>
        </p:scale>
        <p:origin x="76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dirty="0">
                <a:solidFill>
                  <a:schemeClr val="accent2">
                    <a:lumMod val="75000"/>
                  </a:schemeClr>
                </a:solidFill>
              </a:rPr>
              <a:t>Total de actividades de difusión y capacitación </a:t>
            </a:r>
          </a:p>
          <a:p>
            <a:pPr>
              <a:defRPr>
                <a:solidFill>
                  <a:schemeClr val="accent1">
                    <a:lumMod val="50000"/>
                  </a:schemeClr>
                </a:solidFill>
              </a:defRPr>
            </a:pPr>
            <a:r>
              <a:rPr lang="es-MX" dirty="0">
                <a:solidFill>
                  <a:schemeClr val="accent2">
                    <a:lumMod val="75000"/>
                  </a:schemeClr>
                </a:solidFill>
              </a:rPr>
              <a:t>del mes </a:t>
            </a:r>
            <a:r>
              <a:rPr lang="es-MX" dirty="0" smtClean="0">
                <a:solidFill>
                  <a:schemeClr val="accent2">
                    <a:lumMod val="75000"/>
                  </a:schemeClr>
                </a:solidFill>
              </a:rPr>
              <a:t>de</a:t>
            </a:r>
            <a:r>
              <a:rPr lang="es-MX" baseline="0" dirty="0" smtClean="0">
                <a:solidFill>
                  <a:schemeClr val="accent2">
                    <a:lumMod val="75000"/>
                  </a:schemeClr>
                </a:solidFill>
              </a:rPr>
              <a:t> agosto</a:t>
            </a:r>
            <a:r>
              <a:rPr lang="es-MX" dirty="0" smtClean="0">
                <a:solidFill>
                  <a:schemeClr val="accent2">
                    <a:lumMod val="75000"/>
                  </a:schemeClr>
                </a:solidFill>
              </a:rPr>
              <a:t> del 2022</a:t>
            </a: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
</a:t>
            </a:r>
          </a:p>
        </c:rich>
      </c:tx>
      <c:layout>
        <c:manualLayout>
          <c:xMode val="edge"/>
          <c:yMode val="edge"/>
          <c:x val="0.19105418498036486"/>
          <c:y val="1.26521822742651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979970553635265"/>
          <c:y val="0.30806401412914902"/>
          <c:w val="0.41383467680545782"/>
          <c:h val="0.73269090319654828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mar-22</c:v>
                </c:pt>
              </c:strCache>
            </c:strRef>
          </c:tx>
          <c:explosion val="6"/>
          <c:dPt>
            <c:idx val="0"/>
            <c:bubble3D val="0"/>
            <c:explosion val="9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3F03-45EE-BE5E-A3268DC8B8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A45-4DE8-9D34-FD03692BE1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6720-4DAD-BDAD-AA78B27931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802-4FFB-AB64-9D64100138E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802-4FFB-AB64-9D64100138E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802-4FFB-AB64-9D64100138E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802-4FFB-AB64-9D64100138E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802-4FFB-AB64-9D64100138E9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F03-45EE-BE5E-A3268DC8B85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A617261-B755-4F83-8914-950CCE0EFD7F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5A45-4DE8-9D34-FD03692BE1A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190D4C5-67AA-4782-9672-0196671ED77D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6720-4DAD-BDAD-AA78B27931A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C5E40F5-0652-4743-8908-5F75B239D3A1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4802-4FFB-AB64-9D64100138E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70DA5DD-0002-49E6-B6C0-FE8DFD75F07A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4802-4FFB-AB64-9D64100138E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3ACF711-6AEA-4C9D-84F8-9D505415D71D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4802-4FFB-AB64-9D64100138E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6FDCDEBF-0C71-4D14-B442-499CD907056A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4802-4FFB-AB64-9D64100138E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C01A39A3-8738-48D8-B4F8-BB6837E24201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4802-4FFB-AB64-9D64100138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Hoja1!$A$2:$A$9</c:f>
              <c:strCache>
                <c:ptCount val="8"/>
                <c:pt idx="0">
                  <c:v>Reuniones de Trabajo</c:v>
                </c:pt>
                <c:pt idx="1">
                  <c:v>Capacitaciones Internas</c:v>
                </c:pt>
                <c:pt idx="2">
                  <c:v>Conferencias</c:v>
                </c:pt>
                <c:pt idx="3">
                  <c:v>Taller</c:v>
                </c:pt>
                <c:pt idx="4">
                  <c:v>Entrevista </c:v>
                </c:pt>
                <c:pt idx="5">
                  <c:v>Carrera/Caminata</c:v>
                </c:pt>
                <c:pt idx="6">
                  <c:v>Curso</c:v>
                </c:pt>
                <c:pt idx="7">
                  <c:v>Mesas de Trabajo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16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Hoja1!$B$2</c15:f>
                <c15:dlblRangeCache>
                  <c:ptCount val="1"/>
                  <c:pt idx="0">
                    <c:v>16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C67F-4D20-B702-20288590D10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5359969110900242E-2"/>
          <c:y val="0.14957549651345928"/>
          <c:w val="0.94102170465907831"/>
          <c:h val="0.103789048314698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699055296223922E-2"/>
          <c:y val="4.7227534274737262E-2"/>
          <c:w val="0.90830094470377609"/>
          <c:h val="0.516656028650277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CA34-4992-8A49-4075D0361B9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80E-4A80-9F92-E4846CC537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80E-4A80-9F92-E4846CC537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2-180E-4A80-9F92-E4846CC537E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78E0-44AA-B42F-CB23125A9F2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78E0-44AA-B42F-CB23125A9F2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9-78E0-44AA-B42F-CB23125A9F2F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A-78E0-44AA-B42F-CB23125A9F2F}"/>
              </c:ext>
            </c:extLst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158</a:t>
                    </a:r>
                    <a:endParaRPr lang="en-US" dirty="0"/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0E-4A80-9F92-E4846CC537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Hoja1!$A$2:$A$9</c:f>
              <c:strCache>
                <c:ptCount val="8"/>
                <c:pt idx="0">
                  <c:v>Reuniones de Trabajo</c:v>
                </c:pt>
                <c:pt idx="1">
                  <c:v>Capacitaciones internas</c:v>
                </c:pt>
                <c:pt idx="2">
                  <c:v>Conferencias</c:v>
                </c:pt>
                <c:pt idx="3">
                  <c:v>Taller</c:v>
                </c:pt>
                <c:pt idx="4">
                  <c:v>Entrevista</c:v>
                </c:pt>
                <c:pt idx="5">
                  <c:v>Carrera /Caminata</c:v>
                </c:pt>
                <c:pt idx="6">
                  <c:v>Curso</c:v>
                </c:pt>
                <c:pt idx="7">
                  <c:v>Mesas de Trabajo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515</c:v>
                </c:pt>
                <c:pt idx="1">
                  <c:v>10</c:v>
                </c:pt>
                <c:pt idx="2">
                  <c:v>27</c:v>
                </c:pt>
                <c:pt idx="3">
                  <c:v>34</c:v>
                </c:pt>
                <c:pt idx="4">
                  <c:v>4</c:v>
                </c:pt>
                <c:pt idx="5">
                  <c:v>200</c:v>
                </c:pt>
                <c:pt idx="6">
                  <c:v>57</c:v>
                </c:pt>
                <c:pt idx="7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0E-4A80-9F92-E4846CC537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73318400"/>
        <c:axId val="73321088"/>
        <c:axId val="0"/>
      </c:bar3DChart>
      <c:catAx>
        <c:axId val="733184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73321088"/>
        <c:crosses val="autoZero"/>
        <c:auto val="1"/>
        <c:lblAlgn val="ctr"/>
        <c:lblOffset val="100"/>
        <c:noMultiLvlLbl val="0"/>
      </c:catAx>
      <c:valAx>
        <c:axId val="73321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73318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72467" cy="351737"/>
          </a:xfrm>
          <a:prstGeom prst="rect">
            <a:avLst/>
          </a:prstGeom>
        </p:spPr>
        <p:txBody>
          <a:bodyPr vert="horz" lIns="93741" tIns="46871" rIns="93741" bIns="46871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323360" y="2"/>
            <a:ext cx="4072467" cy="351737"/>
          </a:xfrm>
          <a:prstGeom prst="rect">
            <a:avLst/>
          </a:prstGeom>
        </p:spPr>
        <p:txBody>
          <a:bodyPr vert="horz" lIns="93741" tIns="46871" rIns="93741" bIns="46871" rtlCol="0"/>
          <a:lstStyle>
            <a:lvl1pPr algn="r">
              <a:defRPr sz="1200"/>
            </a:lvl1pPr>
          </a:lstStyle>
          <a:p>
            <a:fld id="{136198B1-784E-4569-B235-024F342B992C}" type="datetimeFigureOut">
              <a:rPr lang="es-MX" smtClean="0"/>
              <a:t>02/09/2022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658667"/>
            <a:ext cx="4072467" cy="351737"/>
          </a:xfrm>
          <a:prstGeom prst="rect">
            <a:avLst/>
          </a:prstGeom>
        </p:spPr>
        <p:txBody>
          <a:bodyPr vert="horz" lIns="93741" tIns="46871" rIns="93741" bIns="46871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323360" y="6658667"/>
            <a:ext cx="4072467" cy="351737"/>
          </a:xfrm>
          <a:prstGeom prst="rect">
            <a:avLst/>
          </a:prstGeom>
        </p:spPr>
        <p:txBody>
          <a:bodyPr vert="horz" lIns="93741" tIns="46871" rIns="93741" bIns="46871" rtlCol="0" anchor="b"/>
          <a:lstStyle>
            <a:lvl1pPr algn="r">
              <a:defRPr sz="1200"/>
            </a:lvl1pPr>
          </a:lstStyle>
          <a:p>
            <a:fld id="{3C2BA89E-7F2C-430E-9A23-451764C3FA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4545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9800" y="3329940"/>
            <a:ext cx="751840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26" tIns="93726" rIns="93726" bIns="93726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03353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0:notes"/>
          <p:cNvSpPr txBox="1">
            <a:spLocks noGrp="1"/>
          </p:cNvSpPr>
          <p:nvPr>
            <p:ph type="body" idx="1"/>
          </p:nvPr>
        </p:nvSpPr>
        <p:spPr>
          <a:xfrm>
            <a:off x="939800" y="3329940"/>
            <a:ext cx="7518400" cy="3154680"/>
          </a:xfrm>
          <a:prstGeom prst="rect">
            <a:avLst/>
          </a:prstGeom>
        </p:spPr>
        <p:txBody>
          <a:bodyPr spcFirstLastPara="1" wrap="square" lIns="93726" tIns="93726" rIns="93726" bIns="9372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6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2038-68F9-4126-886C-7A6422F2E684}" type="datetimeFigureOut">
              <a:rPr lang="es-MX" smtClean="0"/>
              <a:t>02/09/2022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F574-2361-4136-9A55-49B84F4A9A30}" type="slidenum">
              <a:rPr lang="es-MX" smtClean="0"/>
              <a:t>‹Nº›</a:t>
            </a:fld>
            <a:endParaRPr lang="es-MX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344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2038-68F9-4126-886C-7A6422F2E684}" type="datetimeFigureOut">
              <a:rPr lang="es-MX" smtClean="0"/>
              <a:t>02/09/2022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F574-2361-4136-9A55-49B84F4A9A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4842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227030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309966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732857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899672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275035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14651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986870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52758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80398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583762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20352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007597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479187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645660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37943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28150" y="1991825"/>
            <a:ext cx="4487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04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5D48070-6A81-47D0-9810-1540B9FEFF61}" type="datetime1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3568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34" r:id="rId1"/>
    <p:sldLayoutId id="2147484835" r:id="rId2"/>
    <p:sldLayoutId id="2147484836" r:id="rId3"/>
    <p:sldLayoutId id="2147484837" r:id="rId4"/>
    <p:sldLayoutId id="2147484838" r:id="rId5"/>
    <p:sldLayoutId id="2147484839" r:id="rId6"/>
    <p:sldLayoutId id="2147484840" r:id="rId7"/>
    <p:sldLayoutId id="2147484841" r:id="rId8"/>
    <p:sldLayoutId id="2147484842" r:id="rId9"/>
    <p:sldLayoutId id="2147484843" r:id="rId10"/>
    <p:sldLayoutId id="2147484844" r:id="rId11"/>
    <p:sldLayoutId id="2147484845" r:id="rId12"/>
    <p:sldLayoutId id="2147484846" r:id="rId13"/>
    <p:sldLayoutId id="2147484847" r:id="rId14"/>
    <p:sldLayoutId id="2147484848" r:id="rId15"/>
    <p:sldLayoutId id="2147484849" r:id="rId16"/>
    <p:sldLayoutId id="2147484850" r:id="rId17"/>
    <p:sldLayoutId id="2147484851" r:id="rId18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15"/>
          <p:cNvSpPr txBox="1">
            <a:spLocks noGrp="1"/>
          </p:cNvSpPr>
          <p:nvPr>
            <p:ph type="ctrTitle"/>
          </p:nvPr>
        </p:nvSpPr>
        <p:spPr>
          <a:xfrm>
            <a:off x="3203848" y="1127754"/>
            <a:ext cx="5616624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4400" b="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s-MX" sz="4400" b="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MX" sz="1800" b="0" dirty="0" smtClean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</a:t>
            </a:r>
            <a:r>
              <a:rPr lang="es-MX" sz="1800" b="0" dirty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Equidad y No </a:t>
            </a:r>
            <a:r>
              <a:rPr lang="es-MX" sz="1800" b="0" dirty="0" smtClean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Discriminación</a:t>
            </a:r>
            <a:r>
              <a:rPr lang="es-MX" sz="1800" b="0" dirty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1800" b="0" dirty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1800" b="0" dirty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b="0" dirty="0" smtClean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MX" sz="1800" dirty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MX" sz="1800" b="0" dirty="0" smtClean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ensual </a:t>
            </a:r>
            <a:r>
              <a:rPr lang="es-MX" sz="1800" dirty="0" smtClean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agosto</a:t>
            </a:r>
            <a:r>
              <a:rPr lang="es-MX" sz="1800" b="0" dirty="0" smtClean="0">
                <a:solidFill>
                  <a:schemeClr val="bg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2022</a:t>
            </a:r>
            <a:endParaRPr sz="1800" b="0" dirty="0">
              <a:solidFill>
                <a:schemeClr val="bg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09532"/>
            <a:ext cx="3024336" cy="3492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4339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1960931174"/>
              </p:ext>
            </p:extLst>
          </p:nvPr>
        </p:nvGraphicFramePr>
        <p:xfrm>
          <a:off x="179512" y="195486"/>
          <a:ext cx="878497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665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2953618020"/>
              </p:ext>
            </p:extLst>
          </p:nvPr>
        </p:nvGraphicFramePr>
        <p:xfrm>
          <a:off x="179512" y="1149961"/>
          <a:ext cx="8784976" cy="3993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835696" y="123478"/>
            <a:ext cx="55964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dirty="0">
                <a:solidFill>
                  <a:schemeClr val="tx1"/>
                </a:solidFill>
                <a:latin typeface="Albertus MT Lt" pitchFamily="2" charset="0"/>
              </a:rPr>
              <a:t>Personas atendidas durante las actividades </a:t>
            </a:r>
          </a:p>
          <a:p>
            <a:pPr algn="ctr"/>
            <a:r>
              <a:rPr lang="es-MX" sz="2400" dirty="0">
                <a:solidFill>
                  <a:schemeClr val="tx1"/>
                </a:solidFill>
                <a:latin typeface="Albertus MT Lt" pitchFamily="2" charset="0"/>
              </a:rPr>
              <a:t>del mes </a:t>
            </a:r>
            <a:r>
              <a:rPr lang="es-MX" sz="2400" dirty="0" smtClean="0">
                <a:solidFill>
                  <a:schemeClr val="tx1"/>
                </a:solidFill>
                <a:latin typeface="Albertus MT Lt" pitchFamily="2" charset="0"/>
              </a:rPr>
              <a:t>de </a:t>
            </a:r>
            <a:r>
              <a:rPr lang="es-MX" sz="2400" dirty="0">
                <a:solidFill>
                  <a:schemeClr val="tx1"/>
                </a:solidFill>
                <a:latin typeface="Albertus MT Lt" pitchFamily="2" charset="0"/>
              </a:rPr>
              <a:t>a</a:t>
            </a:r>
            <a:r>
              <a:rPr lang="es-MX" sz="2400" dirty="0" smtClean="0">
                <a:solidFill>
                  <a:schemeClr val="tx1"/>
                </a:solidFill>
                <a:latin typeface="Albertus MT Lt" pitchFamily="2" charset="0"/>
              </a:rPr>
              <a:t>gosto 2022</a:t>
            </a:r>
            <a:endParaRPr lang="es-MX" sz="2400" dirty="0">
              <a:solidFill>
                <a:schemeClr val="tx1"/>
              </a:solidFill>
              <a:latin typeface="Albertus MT 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18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1131590"/>
            <a:ext cx="8928992" cy="18002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EN EL PERIODO DEL 1° DE AGOSTO AL 31 DEL AÑO 2022 NO SE REALIZÓ NINGUNA ACTIVIDAD DIRIGIDA AL COMPONENTE 1.6 QUE SE REFIERE A LA IMPLEMENTACIÓN UN PROGRAMA PARA LA IGUALDAD ENTRE HOMBRES Y MUJERES </a:t>
            </a:r>
            <a:endParaRPr lang="en-U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4883879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19466</TotalTime>
  <Words>63</Words>
  <Application>Microsoft Office PowerPoint</Application>
  <PresentationFormat>Presentación en pantalla (16:9)</PresentationFormat>
  <Paragraphs>9</Paragraphs>
  <Slides>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Tahoma</vt:lpstr>
      <vt:lpstr>Albertus MT Lt</vt:lpstr>
      <vt:lpstr>Wingdings 3</vt:lpstr>
      <vt:lpstr>Century Gothic</vt:lpstr>
      <vt:lpstr>Arial</vt:lpstr>
      <vt:lpstr>Sector</vt:lpstr>
      <vt:lpstr> Dirección de Equidad y No Discriminación  Informe mensual agosto 2022</vt:lpstr>
      <vt:lpstr>Presentación de PowerPoint</vt:lpstr>
      <vt:lpstr>Presentación de PowerPoint</vt:lpstr>
      <vt:lpstr>EN EL PERIODO DEL 1° DE AGOSTO AL 31 DEL AÑO 2022 NO SE REALIZÓ NINGUNA ACTIVIDAD DIRIGIDA AL COMPONENTE 1.6 QUE SE REFIERE A LA IMPLEMENTACIÓN UN PROGRAMA PARA LA IGUALDAD ENTRE HOMBRES Y MUJERES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de Equidad y No Discriminación   Informe mensual junio 2019</dc:title>
  <dc:creator>Ma. Silvia García Vázquez</dc:creator>
  <cp:lastModifiedBy>CEDH-PRESIDENCIA</cp:lastModifiedBy>
  <cp:revision>587</cp:revision>
  <cp:lastPrinted>2022-05-31T17:56:21Z</cp:lastPrinted>
  <dcterms:created xsi:type="dcterms:W3CDTF">2019-07-05T15:51:29Z</dcterms:created>
  <dcterms:modified xsi:type="dcterms:W3CDTF">2022-09-02T13:28:40Z</dcterms:modified>
</cp:coreProperties>
</file>