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8"/>
  </p:notesMasterIdLst>
  <p:sldIdLst>
    <p:sldId id="256" r:id="rId2"/>
    <p:sldId id="271" r:id="rId3"/>
    <p:sldId id="272" r:id="rId4"/>
    <p:sldId id="281" r:id="rId5"/>
    <p:sldId id="258" r:id="rId6"/>
    <p:sldId id="280" r:id="rId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01"/>
    <p:restoredTop sz="94624"/>
  </p:normalViewPr>
  <p:slideViewPr>
    <p:cSldViewPr snapToGrid="0" snapToObjects="1">
      <p:cViewPr varScale="1">
        <p:scale>
          <a:sx n="85" d="100"/>
          <a:sy n="85"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18DF64E-0FDD-534A-9144-87117BA9DC22}" type="datetimeFigureOut">
              <a:rPr lang="es-MX" smtClean="0"/>
              <a:t>21/09/2022</a:t>
            </a:fld>
            <a:endParaRPr lang="es-MX"/>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CB13F31-F33C-E54C-88BC-D6B624DCAA7F}" type="slidenum">
              <a:rPr lang="es-MX" smtClean="0"/>
              <a:t>‹Nº›</a:t>
            </a:fld>
            <a:endParaRPr lang="es-MX"/>
          </a:p>
        </p:txBody>
      </p:sp>
    </p:spTree>
    <p:extLst>
      <p:ext uri="{BB962C8B-B14F-4D97-AF65-F5344CB8AC3E}">
        <p14:creationId xmlns:p14="http://schemas.microsoft.com/office/powerpoint/2010/main" val="1299244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3632355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3739351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1810188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27857C-96C2-C042-B689-ADBDA2061FDE}" type="datetimeFigureOut">
              <a:rPr lang="es-MX" smtClean="0"/>
              <a:t>21/09/2022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1649913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27857C-96C2-C042-B689-ADBDA2061FDE}" type="datetimeFigureOut">
              <a:rPr lang="es-MX" smtClean="0"/>
              <a:t>21/09/2022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4244302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127857C-96C2-C042-B689-ADBDA2061FDE}" type="datetimeFigureOut">
              <a:rPr lang="es-MX" smtClean="0"/>
              <a:t>21/09/2022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545748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27857C-96C2-C042-B689-ADBDA2061FDE}" type="datetimeFigureOut">
              <a:rPr lang="es-MX" smtClean="0"/>
              <a:t>21/09/2022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3737633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127857C-96C2-C042-B689-ADBDA2061FDE}" type="datetimeFigureOut">
              <a:rPr lang="es-MX" smtClean="0"/>
              <a:t>21/09/2022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1253310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127857C-96C2-C042-B689-ADBDA2061FDE}" type="datetimeFigureOut">
              <a:rPr lang="es-MX" smtClean="0"/>
              <a:t>21/09/2022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2855340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590819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13118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913165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90538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3297486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1985428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27857C-96C2-C042-B689-ADBDA2061FDE}" type="datetimeFigureOut">
              <a:rPr lang="es-MX" smtClean="0"/>
              <a:t>21/09/2022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3708678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127857C-96C2-C042-B689-ADBDA2061FDE}" type="datetimeFigureOut">
              <a:rPr lang="es-MX" smtClean="0"/>
              <a:t>21/09/2022</a:t>
            </a:fld>
            <a:endParaRPr lang="es-MX"/>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AA73B38-D851-3D41-9AA9-E5362C8F4A61}" type="slidenum">
              <a:rPr lang="es-MX" smtClean="0"/>
              <a:t>‹Nº›</a:t>
            </a:fld>
            <a:endParaRPr lang="es-MX"/>
          </a:p>
        </p:txBody>
      </p:sp>
    </p:spTree>
    <p:extLst>
      <p:ext uri="{BB962C8B-B14F-4D97-AF65-F5344CB8AC3E}">
        <p14:creationId xmlns:p14="http://schemas.microsoft.com/office/powerpoint/2010/main" val="2768804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0F02C8C-5B85-644E-AAC0-B416D2394070}"/>
              </a:ext>
            </a:extLst>
          </p:cNvPr>
          <p:cNvSpPr txBox="1"/>
          <p:nvPr/>
        </p:nvSpPr>
        <p:spPr>
          <a:xfrm>
            <a:off x="0" y="3075056"/>
            <a:ext cx="12192000" cy="769441"/>
          </a:xfrm>
          <a:prstGeom prst="rect">
            <a:avLst/>
          </a:prstGeom>
          <a:noFill/>
        </p:spPr>
        <p:txBody>
          <a:bodyPr wrap="square" rtlCol="0">
            <a:spAutoFit/>
          </a:bodyPr>
          <a:lstStyle/>
          <a:p>
            <a:pPr algn="ctr"/>
            <a:r>
              <a:rPr lang="es-MX" sz="4400" b="1" dirty="0">
                <a:latin typeface="Helvetica" pitchFamily="2" charset="0"/>
              </a:rPr>
              <a:t>GUÍA SIMPLE DE ARCHIVO</a:t>
            </a:r>
          </a:p>
        </p:txBody>
      </p:sp>
      <p:sp>
        <p:nvSpPr>
          <p:cNvPr id="9" name="CuadroTexto 8">
            <a:extLst>
              <a:ext uri="{FF2B5EF4-FFF2-40B4-BE49-F238E27FC236}">
                <a16:creationId xmlns:a16="http://schemas.microsoft.com/office/drawing/2014/main" id="{5FD17318-5F5F-F944-910B-9CD711E70511}"/>
              </a:ext>
            </a:extLst>
          </p:cNvPr>
          <p:cNvSpPr txBox="1"/>
          <p:nvPr/>
        </p:nvSpPr>
        <p:spPr>
          <a:xfrm>
            <a:off x="2310384" y="5384211"/>
            <a:ext cx="7571232" cy="646331"/>
          </a:xfrm>
          <a:prstGeom prst="rect">
            <a:avLst/>
          </a:prstGeom>
          <a:noFill/>
        </p:spPr>
        <p:txBody>
          <a:bodyPr wrap="square" rtlCol="0">
            <a:spAutoFit/>
          </a:bodyPr>
          <a:lstStyle/>
          <a:p>
            <a:pPr algn="ctr"/>
            <a:r>
              <a:rPr lang="es-MX" b="1" dirty="0">
                <a:latin typeface="Helvetica" pitchFamily="2" charset="0"/>
              </a:rPr>
              <a:t>Coordinación de Archivos de la Secretaría Técnica del Gabinete</a:t>
            </a:r>
          </a:p>
          <a:p>
            <a:pPr algn="ctr"/>
            <a:r>
              <a:rPr lang="es-MX" b="1" dirty="0">
                <a:latin typeface="Helvetica" pitchFamily="2" charset="0"/>
              </a:rPr>
              <a:t>San Luis Potosí, S.L.P</a:t>
            </a:r>
          </a:p>
        </p:txBody>
      </p:sp>
      <p:pic>
        <p:nvPicPr>
          <p:cNvPr id="2" name="Imagen 1">
            <a:extLst>
              <a:ext uri="{FF2B5EF4-FFF2-40B4-BE49-F238E27FC236}">
                <a16:creationId xmlns:a16="http://schemas.microsoft.com/office/drawing/2014/main" id="{47F2C626-0207-4244-BCF5-533555DB076D}"/>
              </a:ext>
            </a:extLst>
          </p:cNvPr>
          <p:cNvPicPr>
            <a:picLocks noChangeAspect="1"/>
          </p:cNvPicPr>
          <p:nvPr/>
        </p:nvPicPr>
        <p:blipFill>
          <a:blip r:embed="rId2"/>
          <a:stretch>
            <a:fillRect/>
          </a:stretch>
        </p:blipFill>
        <p:spPr>
          <a:xfrm>
            <a:off x="3646311" y="840338"/>
            <a:ext cx="4707467" cy="1440018"/>
          </a:xfrm>
          <a:prstGeom prst="rect">
            <a:avLst/>
          </a:prstGeom>
        </p:spPr>
      </p:pic>
    </p:spTree>
    <p:extLst>
      <p:ext uri="{BB962C8B-B14F-4D97-AF65-F5344CB8AC3E}">
        <p14:creationId xmlns:p14="http://schemas.microsoft.com/office/powerpoint/2010/main" val="2325110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587852"/>
            <a:ext cx="12192000"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dirty="0" err="1">
                <a:solidFill>
                  <a:schemeClr val="tx1">
                    <a:lumMod val="85000"/>
                    <a:lumOff val="15000"/>
                  </a:schemeClr>
                </a:solidFill>
                <a:latin typeface="Helvetica" pitchFamily="2" charset="0"/>
                <a:ea typeface="+mj-ea"/>
                <a:cs typeface="+mj-cs"/>
              </a:rPr>
              <a:t>Í</a:t>
            </a:r>
            <a:r>
              <a:rPr lang="en-US" sz="2500" b="1" kern="1200" dirty="0" err="1">
                <a:solidFill>
                  <a:schemeClr val="tx1">
                    <a:lumMod val="85000"/>
                    <a:lumOff val="15000"/>
                  </a:schemeClr>
                </a:solidFill>
                <a:latin typeface="Helvetica" pitchFamily="2" charset="0"/>
                <a:ea typeface="+mj-ea"/>
                <a:cs typeface="+mj-cs"/>
              </a:rPr>
              <a:t>ndice</a:t>
            </a:r>
            <a:endParaRPr lang="en-US" sz="2500" b="1" kern="1200" dirty="0">
              <a:solidFill>
                <a:schemeClr val="tx1">
                  <a:lumMod val="85000"/>
                  <a:lumOff val="15000"/>
                </a:schemeClr>
              </a:solidFill>
              <a:latin typeface="Helvetica" pitchFamily="2" charset="0"/>
              <a:ea typeface="+mj-ea"/>
              <a:cs typeface="+mj-cs"/>
            </a:endParaRPr>
          </a:p>
        </p:txBody>
      </p:sp>
      <p:sp>
        <p:nvSpPr>
          <p:cNvPr id="7" name="Rectángulo 6">
            <a:extLst>
              <a:ext uri="{FF2B5EF4-FFF2-40B4-BE49-F238E27FC236}">
                <a16:creationId xmlns:a16="http://schemas.microsoft.com/office/drawing/2014/main" id="{765F113C-675E-744C-ACF8-0F3D26D69B72}"/>
              </a:ext>
            </a:extLst>
          </p:cNvPr>
          <p:cNvSpPr/>
          <p:nvPr/>
        </p:nvSpPr>
        <p:spPr>
          <a:xfrm>
            <a:off x="1943100" y="2147158"/>
            <a:ext cx="10102596" cy="3597940"/>
          </a:xfrm>
          <a:prstGeom prst="rect">
            <a:avLst/>
          </a:prstGeom>
        </p:spPr>
        <p:txBody>
          <a:bodyPr vert="horz" lIns="91440" tIns="45720" rIns="91440" bIns="45720" rtlCol="0" anchor="b">
            <a:normAutofit/>
          </a:bodyPr>
          <a:lstStyle/>
          <a:p>
            <a:pPr marL="457200" indent="-271463" algn="just" defTabSz="914400">
              <a:lnSpc>
                <a:spcPct val="90000"/>
              </a:lnSpc>
              <a:spcBef>
                <a:spcPct val="0"/>
              </a:spcBef>
              <a:spcAft>
                <a:spcPts val="600"/>
              </a:spcAft>
              <a:buFont typeface="Arial" panose="020B0604020202020204" pitchFamily="34" charset="0"/>
              <a:buChar char="•"/>
            </a:pPr>
            <a:r>
              <a:rPr lang="es-MX" sz="3200" dirty="0"/>
              <a:t>Introducción</a:t>
            </a:r>
          </a:p>
          <a:p>
            <a:pPr marL="457200" indent="-271463" algn="just" defTabSz="914400">
              <a:lnSpc>
                <a:spcPct val="90000"/>
              </a:lnSpc>
              <a:spcBef>
                <a:spcPct val="0"/>
              </a:spcBef>
              <a:spcAft>
                <a:spcPts val="600"/>
              </a:spcAft>
              <a:buFont typeface="Arial" panose="020B0604020202020204" pitchFamily="34" charset="0"/>
              <a:buChar char="•"/>
            </a:pPr>
            <a:r>
              <a:rPr lang="es-MX" sz="3200" dirty="0"/>
              <a:t>Objetivo general</a:t>
            </a:r>
          </a:p>
          <a:p>
            <a:pPr marL="457200" indent="-271463" algn="just" defTabSz="914400">
              <a:lnSpc>
                <a:spcPct val="90000"/>
              </a:lnSpc>
              <a:spcBef>
                <a:spcPct val="0"/>
              </a:spcBef>
              <a:spcAft>
                <a:spcPts val="600"/>
              </a:spcAft>
              <a:buFont typeface="Arial" panose="020B0604020202020204" pitchFamily="34" charset="0"/>
              <a:buChar char="•"/>
            </a:pPr>
            <a:r>
              <a:rPr lang="es-MX" sz="3200" dirty="0"/>
              <a:t>Marco jurídico</a:t>
            </a:r>
          </a:p>
          <a:p>
            <a:pPr marL="457200" indent="-271463" algn="just" defTabSz="914400">
              <a:lnSpc>
                <a:spcPct val="90000"/>
              </a:lnSpc>
              <a:spcBef>
                <a:spcPct val="0"/>
              </a:spcBef>
              <a:spcAft>
                <a:spcPts val="600"/>
              </a:spcAft>
              <a:buFont typeface="Arial" panose="020B0604020202020204" pitchFamily="34" charset="0"/>
              <a:buChar char="•"/>
            </a:pPr>
            <a:r>
              <a:rPr lang="es-MX" sz="3200" dirty="0"/>
              <a:t>Directorio de responsables de archivo</a:t>
            </a:r>
          </a:p>
          <a:p>
            <a:pPr marL="457200" indent="-271463" algn="just" defTabSz="914400">
              <a:lnSpc>
                <a:spcPct val="90000"/>
              </a:lnSpc>
              <a:spcBef>
                <a:spcPct val="0"/>
              </a:spcBef>
              <a:spcAft>
                <a:spcPts val="600"/>
              </a:spcAft>
              <a:buFont typeface="Arial" panose="020B0604020202020204" pitchFamily="34" charset="0"/>
              <a:buChar char="•"/>
            </a:pPr>
            <a:r>
              <a:rPr lang="es-MX" sz="3200" dirty="0"/>
              <a:t>Guía de archivo</a:t>
            </a:r>
          </a:p>
          <a:p>
            <a:pPr algn="just" defTabSz="914400">
              <a:lnSpc>
                <a:spcPct val="90000"/>
              </a:lnSpc>
              <a:spcBef>
                <a:spcPct val="0"/>
              </a:spcBef>
              <a:spcAft>
                <a:spcPts val="600"/>
              </a:spcAft>
            </a:pPr>
            <a:endParaRPr lang="es-ES" dirty="0"/>
          </a:p>
          <a:p>
            <a:pPr algn="just" defTabSz="914400">
              <a:lnSpc>
                <a:spcPct val="90000"/>
              </a:lnSpc>
              <a:spcBef>
                <a:spcPct val="0"/>
              </a:spcBef>
              <a:spcAft>
                <a:spcPts val="600"/>
              </a:spcAft>
            </a:pPr>
            <a:endParaRPr lang="es-MX" dirty="0"/>
          </a:p>
          <a:p>
            <a:pPr marL="342900" indent="-342900" algn="just" defTabSz="914400">
              <a:lnSpc>
                <a:spcPct val="90000"/>
              </a:lnSpc>
              <a:spcBef>
                <a:spcPct val="0"/>
              </a:spcBef>
              <a:spcAft>
                <a:spcPts val="600"/>
              </a:spcAft>
              <a:buFont typeface="Arial" panose="020B0604020202020204" pitchFamily="34" charset="0"/>
              <a:buChar char="•"/>
            </a:pPr>
            <a:endParaRPr lang="en-US" b="1" kern="1200" dirty="0">
              <a:solidFill>
                <a:schemeClr val="tx1">
                  <a:lumMod val="85000"/>
                  <a:lumOff val="15000"/>
                </a:schemeClr>
              </a:solidFill>
              <a:latin typeface="Helvetica" pitchFamily="2" charset="0"/>
              <a:ea typeface="+mj-ea"/>
              <a:cs typeface="+mj-cs"/>
            </a:endParaRPr>
          </a:p>
        </p:txBody>
      </p:sp>
      <p:pic>
        <p:nvPicPr>
          <p:cNvPr id="5" name="Imagen 4">
            <a:extLst>
              <a:ext uri="{FF2B5EF4-FFF2-40B4-BE49-F238E27FC236}">
                <a16:creationId xmlns:a16="http://schemas.microsoft.com/office/drawing/2014/main" id="{387CE3E2-E6CD-46E5-97CD-C176653BB2B8}"/>
              </a:ext>
            </a:extLst>
          </p:cNvPr>
          <p:cNvPicPr>
            <a:picLocks noChangeAspect="1"/>
          </p:cNvPicPr>
          <p:nvPr/>
        </p:nvPicPr>
        <p:blipFill>
          <a:blip r:embed="rId2"/>
          <a:stretch>
            <a:fillRect/>
          </a:stretch>
        </p:blipFill>
        <p:spPr>
          <a:xfrm>
            <a:off x="9640712" y="60536"/>
            <a:ext cx="2460978" cy="538605"/>
          </a:xfrm>
          <a:prstGeom prst="rect">
            <a:avLst/>
          </a:prstGeom>
        </p:spPr>
      </p:pic>
    </p:spTree>
    <p:extLst>
      <p:ext uri="{BB962C8B-B14F-4D97-AF65-F5344CB8AC3E}">
        <p14:creationId xmlns:p14="http://schemas.microsoft.com/office/powerpoint/2010/main" val="1141735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587852"/>
            <a:ext cx="12192000"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endParaRPr lang="en-US" sz="2500" b="1" kern="1200" dirty="0">
              <a:solidFill>
                <a:schemeClr val="tx1">
                  <a:lumMod val="85000"/>
                  <a:lumOff val="15000"/>
                </a:schemeClr>
              </a:solidFill>
              <a:latin typeface="Helvetica" pitchFamily="2" charset="0"/>
              <a:ea typeface="+mj-ea"/>
              <a:cs typeface="+mj-cs"/>
            </a:endParaRPr>
          </a:p>
        </p:txBody>
      </p:sp>
      <p:sp>
        <p:nvSpPr>
          <p:cNvPr id="2" name="Rectángulo 1"/>
          <p:cNvSpPr/>
          <p:nvPr/>
        </p:nvSpPr>
        <p:spPr>
          <a:xfrm>
            <a:off x="859631" y="1072622"/>
            <a:ext cx="10472738" cy="4524315"/>
          </a:xfrm>
          <a:prstGeom prst="rect">
            <a:avLst/>
          </a:prstGeom>
        </p:spPr>
        <p:txBody>
          <a:bodyPr wrap="square">
            <a:spAutoFit/>
          </a:bodyPr>
          <a:lstStyle/>
          <a:p>
            <a:pPr algn="just"/>
            <a:r>
              <a:rPr lang="es-MX" sz="2400" b="1" dirty="0"/>
              <a:t>Introducción</a:t>
            </a:r>
          </a:p>
          <a:p>
            <a:pPr algn="just"/>
            <a:r>
              <a:rPr lang="es-MX" sz="2400" dirty="0"/>
              <a:t>La Guía Simple de Archivo es un esquema general de descripción de las series documentales de los archivos de la Secretaría Técnica del Gabinete, que indica sus características fundamentales conforme al Cuadro General de Clasificación Archivística y sus datos generales.</a:t>
            </a:r>
          </a:p>
          <a:p>
            <a:pPr algn="just"/>
            <a:endParaRPr lang="es-MX" sz="2400" dirty="0"/>
          </a:p>
          <a:p>
            <a:pPr algn="just"/>
            <a:r>
              <a:rPr lang="es-MX" sz="2400" b="1" dirty="0"/>
              <a:t>Objetivo General</a:t>
            </a:r>
          </a:p>
          <a:p>
            <a:pPr algn="just"/>
            <a:r>
              <a:rPr lang="es-MX" sz="2400" dirty="0"/>
              <a:t>Proporcionar un instrumento de consulta para todas las unidades administrativas de esta dependencia, que les permita identificar y agrupar los expedientes para la depuración y clasificación archivística con base en los documentos de archivo producidos o recibidos en el ejercicio de las atribuciones o funciones de nuestra institución.</a:t>
            </a:r>
          </a:p>
        </p:txBody>
      </p:sp>
      <p:pic>
        <p:nvPicPr>
          <p:cNvPr id="5" name="Imagen 4">
            <a:extLst>
              <a:ext uri="{FF2B5EF4-FFF2-40B4-BE49-F238E27FC236}">
                <a16:creationId xmlns:a16="http://schemas.microsoft.com/office/drawing/2014/main" id="{DCB2DCCC-A8D4-41E7-8F6B-05BA1510FA62}"/>
              </a:ext>
            </a:extLst>
          </p:cNvPr>
          <p:cNvPicPr>
            <a:picLocks noChangeAspect="1"/>
          </p:cNvPicPr>
          <p:nvPr/>
        </p:nvPicPr>
        <p:blipFill>
          <a:blip r:embed="rId2"/>
          <a:stretch>
            <a:fillRect/>
          </a:stretch>
        </p:blipFill>
        <p:spPr>
          <a:xfrm>
            <a:off x="9640712" y="60536"/>
            <a:ext cx="2460978" cy="538605"/>
          </a:xfrm>
          <a:prstGeom prst="rect">
            <a:avLst/>
          </a:prstGeom>
        </p:spPr>
      </p:pic>
    </p:spTree>
    <p:extLst>
      <p:ext uri="{BB962C8B-B14F-4D97-AF65-F5344CB8AC3E}">
        <p14:creationId xmlns:p14="http://schemas.microsoft.com/office/powerpoint/2010/main" val="2617164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D006BE-FD45-44FC-99E4-0C627C14BB4A}"/>
              </a:ext>
            </a:extLst>
          </p:cNvPr>
          <p:cNvSpPr>
            <a:spLocks noGrp="1"/>
          </p:cNvSpPr>
          <p:nvPr>
            <p:ph type="title"/>
          </p:nvPr>
        </p:nvSpPr>
        <p:spPr/>
        <p:txBody>
          <a:bodyPr/>
          <a:lstStyle/>
          <a:p>
            <a:pPr marL="0" marR="0" lvl="0" indent="0" defTabSz="914400" rtl="0" eaLnBrk="1" fontAlgn="auto" latinLnBrk="0" hangingPunct="1">
              <a:lnSpc>
                <a:spcPct val="90000"/>
              </a:lnSpc>
              <a:spcBef>
                <a:spcPct val="0"/>
              </a:spcBef>
              <a:spcAft>
                <a:spcPts val="600"/>
              </a:spcAft>
              <a:tabLst/>
              <a:defRPr/>
            </a:pPr>
            <a:r>
              <a:rPr kumimoji="0" lang="es-MX" sz="2400" b="1" i="0" u="none" strike="noStrike" kern="1200" cap="none" spc="0" normalizeH="0" baseline="0" noProof="0" dirty="0">
                <a:ln>
                  <a:noFill/>
                </a:ln>
                <a:solidFill>
                  <a:prstClr val="black"/>
                </a:solidFill>
                <a:effectLst/>
                <a:uLnTx/>
                <a:uFillTx/>
                <a:latin typeface="Trebuchet MS" panose="020B0603020202020204"/>
                <a:ea typeface="+mn-ea"/>
                <a:cs typeface="+mn-cs"/>
              </a:rPr>
              <a:t>MARCO JURÍDICO</a:t>
            </a:r>
            <a:br>
              <a:rPr kumimoji="0" lang="es-MX" sz="2400" b="1" i="0" u="none" strike="noStrike" kern="1200" cap="none" spc="0" normalizeH="0" baseline="0" noProof="0" dirty="0">
                <a:ln>
                  <a:noFill/>
                </a:ln>
                <a:solidFill>
                  <a:prstClr val="black"/>
                </a:solidFill>
                <a:effectLst/>
                <a:uLnTx/>
                <a:uFillTx/>
                <a:latin typeface="Trebuchet MS" panose="020B0603020202020204"/>
                <a:ea typeface="+mn-ea"/>
                <a:cs typeface="+mn-cs"/>
              </a:rPr>
            </a:br>
            <a:endParaRPr lang="es-MX" dirty="0"/>
          </a:p>
        </p:txBody>
      </p:sp>
      <p:sp>
        <p:nvSpPr>
          <p:cNvPr id="3" name="Marcador de contenido 2">
            <a:extLst>
              <a:ext uri="{FF2B5EF4-FFF2-40B4-BE49-F238E27FC236}">
                <a16:creationId xmlns:a16="http://schemas.microsoft.com/office/drawing/2014/main" id="{F1287BF6-C034-4E4F-B940-A4F2E923BA90}"/>
              </a:ext>
            </a:extLst>
          </p:cNvPr>
          <p:cNvSpPr>
            <a:spLocks noGrp="1"/>
          </p:cNvSpPr>
          <p:nvPr>
            <p:ph idx="1"/>
          </p:nvPr>
        </p:nvSpPr>
        <p:spPr>
          <a:xfrm>
            <a:off x="677334" y="1095023"/>
            <a:ext cx="8596668" cy="4946340"/>
          </a:xfrm>
        </p:spPr>
        <p:txBody>
          <a:bodyPr/>
          <a:lstStyle/>
          <a:p>
            <a:r>
              <a:rPr lang="es-ES" dirty="0"/>
              <a:t>LEY DE ARCHIVOS PARA EL ESTADO DE SAN LUIS POTOSÍ (DOF 19/06/2020</a:t>
            </a:r>
            <a:endParaRPr lang="es-MX" dirty="0"/>
          </a:p>
        </p:txBody>
      </p:sp>
      <p:sp>
        <p:nvSpPr>
          <p:cNvPr id="5" name="CuadroTexto 4">
            <a:extLst>
              <a:ext uri="{FF2B5EF4-FFF2-40B4-BE49-F238E27FC236}">
                <a16:creationId xmlns:a16="http://schemas.microsoft.com/office/drawing/2014/main" id="{99757637-45DC-4AF8-B40A-CE6154AA4DFA}"/>
              </a:ext>
            </a:extLst>
          </p:cNvPr>
          <p:cNvSpPr txBox="1"/>
          <p:nvPr/>
        </p:nvSpPr>
        <p:spPr>
          <a:xfrm>
            <a:off x="677333" y="2000661"/>
            <a:ext cx="8884355" cy="3970318"/>
          </a:xfrm>
          <a:prstGeom prst="rect">
            <a:avLst/>
          </a:prstGeom>
          <a:noFill/>
        </p:spPr>
        <p:txBody>
          <a:bodyPr wrap="square">
            <a:spAutoFit/>
          </a:bodyPr>
          <a:lstStyle/>
          <a:p>
            <a:pPr algn="just"/>
            <a:r>
              <a:rPr lang="es-ES" sz="2800" dirty="0"/>
              <a:t>ARTÍCULO 14. Además de los instrumentos de control y consulta archivísticos, los sujetos obligados deberán contar y poner a disposición del público la Guía de archivo documental y el Índice de expedientes clasificados como reservados a que hace referencia la Ley de Transparencia y Acceso a la Información Pública del Estado de San Luis Potosí y demás disposiciones aplicables en el</a:t>
            </a:r>
          </a:p>
          <a:p>
            <a:pPr algn="just"/>
            <a:r>
              <a:rPr lang="es-ES" sz="2800" dirty="0"/>
              <a:t>ámbito estatal.</a:t>
            </a:r>
            <a:endParaRPr lang="es-MX" sz="2800" dirty="0"/>
          </a:p>
        </p:txBody>
      </p:sp>
      <p:pic>
        <p:nvPicPr>
          <p:cNvPr id="6" name="Imagen 5">
            <a:extLst>
              <a:ext uri="{FF2B5EF4-FFF2-40B4-BE49-F238E27FC236}">
                <a16:creationId xmlns:a16="http://schemas.microsoft.com/office/drawing/2014/main" id="{C37F1CAE-2DE9-41D3-A36F-63E87618DF3C}"/>
              </a:ext>
            </a:extLst>
          </p:cNvPr>
          <p:cNvPicPr>
            <a:picLocks noChangeAspect="1"/>
          </p:cNvPicPr>
          <p:nvPr/>
        </p:nvPicPr>
        <p:blipFill>
          <a:blip r:embed="rId2"/>
          <a:stretch>
            <a:fillRect/>
          </a:stretch>
        </p:blipFill>
        <p:spPr>
          <a:xfrm>
            <a:off x="9640712" y="60536"/>
            <a:ext cx="2460978" cy="538605"/>
          </a:xfrm>
          <a:prstGeom prst="rect">
            <a:avLst/>
          </a:prstGeom>
        </p:spPr>
      </p:pic>
    </p:spTree>
    <p:extLst>
      <p:ext uri="{BB962C8B-B14F-4D97-AF65-F5344CB8AC3E}">
        <p14:creationId xmlns:p14="http://schemas.microsoft.com/office/powerpoint/2010/main" val="3454612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587852"/>
            <a:ext cx="12192000"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endParaRPr lang="en-US" sz="2500" b="1" kern="1200" dirty="0">
              <a:solidFill>
                <a:schemeClr val="tx1">
                  <a:lumMod val="85000"/>
                  <a:lumOff val="15000"/>
                </a:schemeClr>
              </a:solidFill>
              <a:latin typeface="Helvetica" pitchFamily="2" charset="0"/>
              <a:ea typeface="+mj-ea"/>
              <a:cs typeface="+mj-cs"/>
            </a:endParaRPr>
          </a:p>
        </p:txBody>
      </p:sp>
      <p:sp>
        <p:nvSpPr>
          <p:cNvPr id="27" name="Rectángulo 26">
            <a:extLst>
              <a:ext uri="{FF2B5EF4-FFF2-40B4-BE49-F238E27FC236}">
                <a16:creationId xmlns:a16="http://schemas.microsoft.com/office/drawing/2014/main" id="{6C969F7A-386C-0B41-874E-046266C20AA5}"/>
              </a:ext>
            </a:extLst>
          </p:cNvPr>
          <p:cNvSpPr/>
          <p:nvPr/>
        </p:nvSpPr>
        <p:spPr>
          <a:xfrm>
            <a:off x="730948" y="1327732"/>
            <a:ext cx="11192256" cy="4354564"/>
          </a:xfrm>
          <a:prstGeom prst="rect">
            <a:avLst/>
          </a:prstGeom>
        </p:spPr>
        <p:txBody>
          <a:bodyPr vert="horz" lIns="91440" tIns="45720" rIns="91440" bIns="45720" rtlCol="0" anchor="b">
            <a:noAutofit/>
          </a:bodyPr>
          <a:lstStyle/>
          <a:p>
            <a:pPr marL="342900" indent="-342900" defTabSz="914400">
              <a:lnSpc>
                <a:spcPct val="90000"/>
              </a:lnSpc>
              <a:spcBef>
                <a:spcPct val="0"/>
              </a:spcBef>
              <a:spcAft>
                <a:spcPts val="600"/>
              </a:spcAft>
              <a:buFont typeface="Arial" panose="020B0604020202020204" pitchFamily="34" charset="0"/>
              <a:buChar char="•"/>
            </a:pPr>
            <a:endParaRPr lang="en-US" b="1" kern="1200" dirty="0">
              <a:solidFill>
                <a:schemeClr val="tx1">
                  <a:lumMod val="85000"/>
                  <a:lumOff val="15000"/>
                </a:schemeClr>
              </a:solidFill>
              <a:latin typeface="Helvetica" pitchFamily="2" charset="0"/>
              <a:ea typeface="+mj-ea"/>
              <a:cs typeface="+mj-cs"/>
            </a:endParaRPr>
          </a:p>
        </p:txBody>
      </p:sp>
      <p:graphicFrame>
        <p:nvGraphicFramePr>
          <p:cNvPr id="3" name="Tabla 2"/>
          <p:cNvGraphicFramePr>
            <a:graphicFrameLocks noGrp="1"/>
          </p:cNvGraphicFramePr>
          <p:nvPr>
            <p:extLst>
              <p:ext uri="{D42A27DB-BD31-4B8C-83A1-F6EECF244321}">
                <p14:modId xmlns:p14="http://schemas.microsoft.com/office/powerpoint/2010/main" val="1079711905"/>
              </p:ext>
            </p:extLst>
          </p:nvPr>
        </p:nvGraphicFramePr>
        <p:xfrm>
          <a:off x="891822" y="644296"/>
          <a:ext cx="8331199" cy="5759964"/>
        </p:xfrm>
        <a:graphic>
          <a:graphicData uri="http://schemas.openxmlformats.org/drawingml/2006/table">
            <a:tbl>
              <a:tblPr firstRow="1" bandRow="1">
                <a:tableStyleId>{C083E6E3-FA7D-4D7B-A595-EF9225AFEA82}</a:tableStyleId>
              </a:tblPr>
              <a:tblGrid>
                <a:gridCol w="1309511">
                  <a:extLst>
                    <a:ext uri="{9D8B030D-6E8A-4147-A177-3AD203B41FA5}">
                      <a16:colId xmlns:a16="http://schemas.microsoft.com/office/drawing/2014/main" val="3583589236"/>
                    </a:ext>
                  </a:extLst>
                </a:gridCol>
                <a:gridCol w="4775200">
                  <a:extLst>
                    <a:ext uri="{9D8B030D-6E8A-4147-A177-3AD203B41FA5}">
                      <a16:colId xmlns:a16="http://schemas.microsoft.com/office/drawing/2014/main" val="476433137"/>
                    </a:ext>
                  </a:extLst>
                </a:gridCol>
                <a:gridCol w="2246488">
                  <a:extLst>
                    <a:ext uri="{9D8B030D-6E8A-4147-A177-3AD203B41FA5}">
                      <a16:colId xmlns:a16="http://schemas.microsoft.com/office/drawing/2014/main" val="20971125"/>
                    </a:ext>
                  </a:extLst>
                </a:gridCol>
              </a:tblGrid>
              <a:tr h="615640">
                <a:tc>
                  <a:txBody>
                    <a:bodyPr/>
                    <a:lstStyle/>
                    <a:p>
                      <a:pPr algn="ctr"/>
                      <a:r>
                        <a:rPr lang="es-MX" sz="1800" dirty="0">
                          <a:solidFill>
                            <a:schemeClr val="accent2">
                              <a:lumMod val="75000"/>
                            </a:schemeClr>
                          </a:solidFill>
                        </a:rPr>
                        <a:t>CODIGO</a:t>
                      </a:r>
                    </a:p>
                  </a:txBody>
                  <a:tcPr/>
                </a:tc>
                <a:tc>
                  <a:txBody>
                    <a:bodyPr/>
                    <a:lstStyle/>
                    <a:p>
                      <a:pPr algn="l"/>
                      <a:r>
                        <a:rPr lang="es-MX" sz="1800" dirty="0">
                          <a:solidFill>
                            <a:schemeClr val="accent2">
                              <a:lumMod val="75000"/>
                            </a:schemeClr>
                          </a:solidFill>
                        </a:rPr>
                        <a:t>                     SECCIÓN</a:t>
                      </a:r>
                    </a:p>
                  </a:txBody>
                  <a:tcPr/>
                </a:tc>
                <a:tc>
                  <a:txBody>
                    <a:bodyPr/>
                    <a:lstStyle/>
                    <a:p>
                      <a:pPr algn="ctr"/>
                      <a:r>
                        <a:rPr lang="es-MX" sz="1800" dirty="0">
                          <a:solidFill>
                            <a:schemeClr val="accent2">
                              <a:lumMod val="75000"/>
                            </a:schemeClr>
                          </a:solidFill>
                        </a:rPr>
                        <a:t>RESPONSABLE</a:t>
                      </a:r>
                      <a:r>
                        <a:rPr lang="es-MX" sz="1800" baseline="0" dirty="0">
                          <a:solidFill>
                            <a:schemeClr val="accent2">
                              <a:lumMod val="75000"/>
                            </a:schemeClr>
                          </a:solidFill>
                        </a:rPr>
                        <a:t> DE LA INFORMACIÓN</a:t>
                      </a:r>
                      <a:endParaRPr lang="es-MX" sz="1800" dirty="0">
                        <a:solidFill>
                          <a:schemeClr val="accent2">
                            <a:lumMod val="75000"/>
                          </a:schemeClr>
                        </a:solidFill>
                      </a:endParaRPr>
                    </a:p>
                  </a:txBody>
                  <a:tcPr/>
                </a:tc>
                <a:extLst>
                  <a:ext uri="{0D108BD9-81ED-4DB2-BD59-A6C34878D82A}">
                    <a16:rowId xmlns:a16="http://schemas.microsoft.com/office/drawing/2014/main" val="1762176525"/>
                  </a:ext>
                </a:extLst>
              </a:tr>
              <a:tr h="631171">
                <a:tc>
                  <a:txBody>
                    <a:bodyPr/>
                    <a:lstStyle/>
                    <a:p>
                      <a:pPr algn="ctr"/>
                      <a:endParaRPr lang="es-MX" sz="1000" b="1" dirty="0"/>
                    </a:p>
                    <a:p>
                      <a:pPr algn="ctr"/>
                      <a:r>
                        <a:rPr lang="es-MX" sz="1600" b="1" dirty="0"/>
                        <a:t>PROG</a:t>
                      </a:r>
                    </a:p>
                  </a:txBody>
                  <a:tcPr/>
                </a:tc>
                <a:tc>
                  <a:txBody>
                    <a:bodyPr/>
                    <a:lstStyle/>
                    <a:p>
                      <a:pPr algn="l"/>
                      <a:r>
                        <a:rPr lang="es-MX" sz="1600" dirty="0"/>
                        <a:t>PROGRAMACIÓN ORGANIZACIÓN Y PRESUPUESTO</a:t>
                      </a:r>
                    </a:p>
                  </a:txBody>
                  <a:tcPr anchor="ctr"/>
                </a:tc>
                <a:tc>
                  <a:txBody>
                    <a:bodyPr/>
                    <a:lstStyle/>
                    <a:p>
                      <a:pPr algn="l"/>
                      <a:r>
                        <a:rPr lang="es-MX" sz="1600" baseline="0" dirty="0"/>
                        <a:t>ÁREA ADMINISTRATIVA</a:t>
                      </a:r>
                      <a:endParaRPr lang="es-MX" sz="1600" dirty="0"/>
                    </a:p>
                  </a:txBody>
                  <a:tcPr anchor="ctr"/>
                </a:tc>
                <a:extLst>
                  <a:ext uri="{0D108BD9-81ED-4DB2-BD59-A6C34878D82A}">
                    <a16:rowId xmlns:a16="http://schemas.microsoft.com/office/drawing/2014/main" val="3943498249"/>
                  </a:ext>
                </a:extLst>
              </a:tr>
              <a:tr h="403216">
                <a:tc>
                  <a:txBody>
                    <a:bodyPr/>
                    <a:lstStyle/>
                    <a:p>
                      <a:pPr algn="ctr"/>
                      <a:r>
                        <a:rPr lang="es-MX" sz="1600" b="1" dirty="0"/>
                        <a:t>RRHH</a:t>
                      </a:r>
                    </a:p>
                  </a:txBody>
                  <a:tcPr/>
                </a:tc>
                <a:tc>
                  <a:txBody>
                    <a:bodyPr/>
                    <a:lstStyle/>
                    <a:p>
                      <a:pPr algn="l"/>
                      <a:r>
                        <a:rPr lang="es-MX" sz="1600" dirty="0"/>
                        <a:t>RECURSOS HUMANOS</a:t>
                      </a:r>
                    </a:p>
                  </a:txBody>
                  <a:tcPr anchor="ctr"/>
                </a:tc>
                <a:tc>
                  <a:txBody>
                    <a:bodyPr/>
                    <a:lstStyle/>
                    <a:p>
                      <a:pPr algn="l"/>
                      <a:r>
                        <a:rPr lang="es-MX" sz="1600" baseline="0" dirty="0"/>
                        <a:t>ÁREA ADMINISTRATIVA</a:t>
                      </a:r>
                      <a:endParaRPr lang="es-MX" sz="1600" dirty="0"/>
                    </a:p>
                  </a:txBody>
                  <a:tcPr anchor="ctr"/>
                </a:tc>
                <a:extLst>
                  <a:ext uri="{0D108BD9-81ED-4DB2-BD59-A6C34878D82A}">
                    <a16:rowId xmlns:a16="http://schemas.microsoft.com/office/drawing/2014/main" val="706514075"/>
                  </a:ext>
                </a:extLst>
              </a:tr>
              <a:tr h="403216">
                <a:tc>
                  <a:txBody>
                    <a:bodyPr/>
                    <a:lstStyle/>
                    <a:p>
                      <a:pPr algn="ctr"/>
                      <a:r>
                        <a:rPr lang="es-MX" sz="1600" b="1" dirty="0"/>
                        <a:t>RFIN</a:t>
                      </a:r>
                    </a:p>
                  </a:txBody>
                  <a:tcPr/>
                </a:tc>
                <a:tc>
                  <a:txBody>
                    <a:bodyPr/>
                    <a:lstStyle/>
                    <a:p>
                      <a:pPr algn="l"/>
                      <a:r>
                        <a:rPr lang="es-MX" sz="1600" dirty="0"/>
                        <a:t>RECURSOS FINANCIEROS</a:t>
                      </a:r>
                    </a:p>
                  </a:txBody>
                  <a:tcPr anchor="ctr"/>
                </a:tc>
                <a:tc>
                  <a:txBody>
                    <a:bodyPr/>
                    <a:lstStyle/>
                    <a:p>
                      <a:pPr algn="l"/>
                      <a:r>
                        <a:rPr lang="es-MX" sz="1600" baseline="0" dirty="0"/>
                        <a:t>ÁREA ADMINISTRATIVA</a:t>
                      </a:r>
                      <a:endParaRPr lang="es-MX" sz="1600" dirty="0"/>
                    </a:p>
                  </a:txBody>
                  <a:tcPr anchor="ctr"/>
                </a:tc>
                <a:extLst>
                  <a:ext uri="{0D108BD9-81ED-4DB2-BD59-A6C34878D82A}">
                    <a16:rowId xmlns:a16="http://schemas.microsoft.com/office/drawing/2014/main" val="4221554792"/>
                  </a:ext>
                </a:extLst>
              </a:tr>
              <a:tr h="403216">
                <a:tc>
                  <a:txBody>
                    <a:bodyPr/>
                    <a:lstStyle/>
                    <a:p>
                      <a:pPr algn="ctr"/>
                      <a:r>
                        <a:rPr lang="es-MX" sz="1600" b="1" dirty="0"/>
                        <a:t>RMAT</a:t>
                      </a:r>
                    </a:p>
                  </a:txBody>
                  <a:tcPr/>
                </a:tc>
                <a:tc>
                  <a:txBody>
                    <a:bodyPr/>
                    <a:lstStyle/>
                    <a:p>
                      <a:pPr algn="l"/>
                      <a:r>
                        <a:rPr lang="es-MX" sz="1600" dirty="0"/>
                        <a:t>RECURSOS MATERIALES</a:t>
                      </a:r>
                    </a:p>
                  </a:txBody>
                  <a:tcPr anchor="ctr"/>
                </a:tc>
                <a:tc>
                  <a:txBody>
                    <a:bodyPr/>
                    <a:lstStyle/>
                    <a:p>
                      <a:pPr algn="l"/>
                      <a:r>
                        <a:rPr lang="es-MX" sz="1600" baseline="0" dirty="0"/>
                        <a:t>ÁREA ADMINISTRATIVA</a:t>
                      </a:r>
                      <a:endParaRPr lang="es-MX" sz="1600" dirty="0"/>
                    </a:p>
                  </a:txBody>
                  <a:tcPr anchor="ctr"/>
                </a:tc>
                <a:extLst>
                  <a:ext uri="{0D108BD9-81ED-4DB2-BD59-A6C34878D82A}">
                    <a16:rowId xmlns:a16="http://schemas.microsoft.com/office/drawing/2014/main" val="4233304161"/>
                  </a:ext>
                </a:extLst>
              </a:tr>
              <a:tr h="403216">
                <a:tc>
                  <a:txBody>
                    <a:bodyPr/>
                    <a:lstStyle/>
                    <a:p>
                      <a:pPr algn="ctr"/>
                      <a:r>
                        <a:rPr lang="es-MX" sz="1600" b="1" dirty="0"/>
                        <a:t>COAU</a:t>
                      </a:r>
                    </a:p>
                  </a:txBody>
                  <a:tcPr/>
                </a:tc>
                <a:tc>
                  <a:txBody>
                    <a:bodyPr/>
                    <a:lstStyle/>
                    <a:p>
                      <a:pPr algn="l"/>
                      <a:r>
                        <a:rPr lang="es-MX" sz="1600" dirty="0"/>
                        <a:t>CONTROL Y AUDITORIA</a:t>
                      </a:r>
                    </a:p>
                  </a:txBody>
                  <a:tcPr anchor="ctr"/>
                </a:tc>
                <a:tc>
                  <a:txBody>
                    <a:bodyPr/>
                    <a:lstStyle/>
                    <a:p>
                      <a:pPr algn="l"/>
                      <a:r>
                        <a:rPr lang="es-MX" sz="1600" baseline="0" dirty="0"/>
                        <a:t>ÁREA ADMINISTRATIVA</a:t>
                      </a:r>
                      <a:endParaRPr lang="es-MX" sz="1600" dirty="0"/>
                    </a:p>
                  </a:txBody>
                  <a:tcPr anchor="ctr"/>
                </a:tc>
                <a:extLst>
                  <a:ext uri="{0D108BD9-81ED-4DB2-BD59-A6C34878D82A}">
                    <a16:rowId xmlns:a16="http://schemas.microsoft.com/office/drawing/2014/main" val="4101679627"/>
                  </a:ext>
                </a:extLst>
              </a:tr>
              <a:tr h="631171">
                <a:tc>
                  <a:txBody>
                    <a:bodyPr/>
                    <a:lstStyle/>
                    <a:p>
                      <a:pPr algn="ctr"/>
                      <a:r>
                        <a:rPr lang="es-MX" sz="1600" b="1" dirty="0"/>
                        <a:t>CSGA</a:t>
                      </a:r>
                    </a:p>
                  </a:txBody>
                  <a:tcPr/>
                </a:tc>
                <a:tc>
                  <a:txBody>
                    <a:bodyPr/>
                    <a:lstStyle/>
                    <a:p>
                      <a:pPr algn="l"/>
                      <a:r>
                        <a:rPr lang="es-MX" sz="1600" dirty="0"/>
                        <a:t>COORDINACIÓN</a:t>
                      </a:r>
                      <a:r>
                        <a:rPr lang="es-MX" sz="1600" baseline="0" dirty="0"/>
                        <a:t> Y SEGUIMIENTO DE GABINETES</a:t>
                      </a:r>
                      <a:endParaRPr lang="es-MX" sz="1600" dirty="0"/>
                    </a:p>
                  </a:txBody>
                  <a:tcPr anchor="ctr"/>
                </a:tc>
                <a:tc>
                  <a:txBody>
                    <a:bodyPr/>
                    <a:lstStyle/>
                    <a:p>
                      <a:pPr algn="l"/>
                      <a:r>
                        <a:rPr lang="es-MX" sz="1600" dirty="0"/>
                        <a:t>DIRECCIÓN GENERAL</a:t>
                      </a:r>
                    </a:p>
                  </a:txBody>
                  <a:tcPr anchor="ctr"/>
                </a:tc>
                <a:extLst>
                  <a:ext uri="{0D108BD9-81ED-4DB2-BD59-A6C34878D82A}">
                    <a16:rowId xmlns:a16="http://schemas.microsoft.com/office/drawing/2014/main" val="1908796526"/>
                  </a:ext>
                </a:extLst>
              </a:tr>
              <a:tr h="631171">
                <a:tc>
                  <a:txBody>
                    <a:bodyPr/>
                    <a:lstStyle/>
                    <a:p>
                      <a:pPr algn="ctr"/>
                      <a:r>
                        <a:rPr lang="es-MX" sz="1600" b="1" dirty="0"/>
                        <a:t>PLEV</a:t>
                      </a:r>
                    </a:p>
                  </a:txBody>
                  <a:tcPr/>
                </a:tc>
                <a:tc>
                  <a:txBody>
                    <a:bodyPr/>
                    <a:lstStyle/>
                    <a:p>
                      <a:pPr algn="l"/>
                      <a:r>
                        <a:rPr lang="es-MX" sz="1600" dirty="0"/>
                        <a:t>PLANEACIÓN Y EVALUACIÓN</a:t>
                      </a:r>
                    </a:p>
                  </a:txBody>
                  <a:tcPr anchor="ctr"/>
                </a:tc>
                <a:tc>
                  <a:txBody>
                    <a:bodyPr/>
                    <a:lstStyle/>
                    <a:p>
                      <a:pPr algn="l"/>
                      <a:r>
                        <a:rPr lang="es-MX" sz="1600" dirty="0"/>
                        <a:t>DIRECCIÓN GENERAL</a:t>
                      </a:r>
                    </a:p>
                  </a:txBody>
                  <a:tcPr anchor="ctr"/>
                </a:tc>
                <a:extLst>
                  <a:ext uri="{0D108BD9-81ED-4DB2-BD59-A6C34878D82A}">
                    <a16:rowId xmlns:a16="http://schemas.microsoft.com/office/drawing/2014/main" val="1081121225"/>
                  </a:ext>
                </a:extLst>
              </a:tr>
              <a:tr h="403216">
                <a:tc>
                  <a:txBody>
                    <a:bodyPr/>
                    <a:lstStyle/>
                    <a:p>
                      <a:pPr algn="ctr"/>
                      <a:r>
                        <a:rPr lang="es-MX" sz="1600" b="1" dirty="0"/>
                        <a:t>PRPR</a:t>
                      </a:r>
                    </a:p>
                  </a:txBody>
                  <a:tcPr/>
                </a:tc>
                <a:tc>
                  <a:txBody>
                    <a:bodyPr/>
                    <a:lstStyle/>
                    <a:p>
                      <a:pPr algn="l"/>
                      <a:r>
                        <a:rPr lang="es-MX" sz="1600" dirty="0"/>
                        <a:t>PROGRAMAS Y PROYECTOS</a:t>
                      </a:r>
                    </a:p>
                  </a:txBody>
                  <a:tcPr anchor="ctr"/>
                </a:tc>
                <a:tc>
                  <a:txBody>
                    <a:bodyPr/>
                    <a:lstStyle/>
                    <a:p>
                      <a:pPr algn="l"/>
                      <a:r>
                        <a:rPr lang="es-MX" sz="1600" dirty="0"/>
                        <a:t>DIRECCIÓN GENERAL</a:t>
                      </a:r>
                    </a:p>
                  </a:txBody>
                  <a:tcPr anchor="ctr"/>
                </a:tc>
                <a:extLst>
                  <a:ext uri="{0D108BD9-81ED-4DB2-BD59-A6C34878D82A}">
                    <a16:rowId xmlns:a16="http://schemas.microsoft.com/office/drawing/2014/main" val="2662439033"/>
                  </a:ext>
                </a:extLst>
              </a:tr>
              <a:tr h="631171">
                <a:tc>
                  <a:txBody>
                    <a:bodyPr/>
                    <a:lstStyle/>
                    <a:p>
                      <a:pPr algn="ctr"/>
                      <a:r>
                        <a:rPr lang="es-MX" sz="1600" b="1" dirty="0"/>
                        <a:t>TAIN</a:t>
                      </a:r>
                    </a:p>
                  </a:txBody>
                  <a:tcPr/>
                </a:tc>
                <a:tc>
                  <a:txBody>
                    <a:bodyPr/>
                    <a:lstStyle/>
                    <a:p>
                      <a:pPr algn="l"/>
                      <a:r>
                        <a:rPr lang="es-MX" sz="1600" dirty="0"/>
                        <a:t>TRANSPARENCIA</a:t>
                      </a:r>
                      <a:r>
                        <a:rPr lang="es-MX" sz="1600" baseline="0" dirty="0"/>
                        <a:t> Y ACCESO A LA INFORMACIÓN</a:t>
                      </a:r>
                      <a:endParaRPr lang="es-MX" sz="1600" dirty="0"/>
                    </a:p>
                  </a:txBody>
                  <a:tcPr anchor="ctr"/>
                </a:tc>
                <a:tc>
                  <a:txBody>
                    <a:bodyPr/>
                    <a:lstStyle/>
                    <a:p>
                      <a:pPr algn="l"/>
                      <a:r>
                        <a:rPr lang="es-MX" sz="1600" dirty="0"/>
                        <a:t>UNIDAD DE TRANSPARENCIA</a:t>
                      </a:r>
                    </a:p>
                  </a:txBody>
                  <a:tcPr anchor="ctr"/>
                </a:tc>
                <a:extLst>
                  <a:ext uri="{0D108BD9-81ED-4DB2-BD59-A6C34878D82A}">
                    <a16:rowId xmlns:a16="http://schemas.microsoft.com/office/drawing/2014/main" val="3522096603"/>
                  </a:ext>
                </a:extLst>
              </a:tr>
              <a:tr h="403216">
                <a:tc>
                  <a:txBody>
                    <a:bodyPr/>
                    <a:lstStyle/>
                    <a:p>
                      <a:pPr algn="ctr"/>
                      <a:r>
                        <a:rPr lang="es-MX" sz="1600" b="1" dirty="0"/>
                        <a:t>GEDO</a:t>
                      </a:r>
                    </a:p>
                  </a:txBody>
                  <a:tcPr/>
                </a:tc>
                <a:tc>
                  <a:txBody>
                    <a:bodyPr/>
                    <a:lstStyle/>
                    <a:p>
                      <a:pPr algn="l"/>
                      <a:r>
                        <a:rPr lang="es-MX" sz="1600" dirty="0"/>
                        <a:t>GESTIÓN DOCUMENTAL</a:t>
                      </a:r>
                    </a:p>
                  </a:txBody>
                  <a:tcPr anchor="ctr"/>
                </a:tc>
                <a:tc>
                  <a:txBody>
                    <a:bodyPr/>
                    <a:lstStyle/>
                    <a:p>
                      <a:pPr algn="l"/>
                      <a:r>
                        <a:rPr lang="es-MX" sz="1600" dirty="0"/>
                        <a:t>COORDINACIÓN DE ARCHIVOS</a:t>
                      </a:r>
                    </a:p>
                  </a:txBody>
                  <a:tcPr anchor="ctr"/>
                </a:tc>
                <a:extLst>
                  <a:ext uri="{0D108BD9-81ED-4DB2-BD59-A6C34878D82A}">
                    <a16:rowId xmlns:a16="http://schemas.microsoft.com/office/drawing/2014/main" val="3513758550"/>
                  </a:ext>
                </a:extLst>
              </a:tr>
            </a:tbl>
          </a:graphicData>
        </a:graphic>
      </p:graphicFrame>
      <p:pic>
        <p:nvPicPr>
          <p:cNvPr id="6" name="Imagen 5">
            <a:extLst>
              <a:ext uri="{FF2B5EF4-FFF2-40B4-BE49-F238E27FC236}">
                <a16:creationId xmlns:a16="http://schemas.microsoft.com/office/drawing/2014/main" id="{4E2C972D-2985-4F72-A8D9-00EA5C4177AA}"/>
              </a:ext>
            </a:extLst>
          </p:cNvPr>
          <p:cNvPicPr>
            <a:picLocks noChangeAspect="1"/>
          </p:cNvPicPr>
          <p:nvPr/>
        </p:nvPicPr>
        <p:blipFill>
          <a:blip r:embed="rId2"/>
          <a:stretch>
            <a:fillRect/>
          </a:stretch>
        </p:blipFill>
        <p:spPr>
          <a:xfrm>
            <a:off x="9640712" y="60536"/>
            <a:ext cx="2460978" cy="538605"/>
          </a:xfrm>
          <a:prstGeom prst="rect">
            <a:avLst/>
          </a:prstGeom>
        </p:spPr>
      </p:pic>
    </p:spTree>
    <p:extLst>
      <p:ext uri="{BB962C8B-B14F-4D97-AF65-F5344CB8AC3E}">
        <p14:creationId xmlns:p14="http://schemas.microsoft.com/office/powerpoint/2010/main" val="3176563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401506"/>
            <a:ext cx="12192000"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dirty="0" err="1">
                <a:solidFill>
                  <a:schemeClr val="tx1">
                    <a:lumMod val="85000"/>
                    <a:lumOff val="15000"/>
                  </a:schemeClr>
                </a:solidFill>
                <a:latin typeface="Helvetica" pitchFamily="2" charset="0"/>
                <a:ea typeface="+mj-ea"/>
                <a:cs typeface="+mj-cs"/>
              </a:rPr>
              <a:t>Directorio</a:t>
            </a:r>
            <a:r>
              <a:rPr lang="en-US" sz="2500" b="1" dirty="0">
                <a:solidFill>
                  <a:schemeClr val="tx1">
                    <a:lumMod val="85000"/>
                    <a:lumOff val="15000"/>
                  </a:schemeClr>
                </a:solidFill>
                <a:latin typeface="Helvetica" pitchFamily="2" charset="0"/>
                <a:ea typeface="+mj-ea"/>
                <a:cs typeface="+mj-cs"/>
              </a:rPr>
              <a:t> de </a:t>
            </a:r>
            <a:r>
              <a:rPr lang="en-US" sz="2500" b="1" dirty="0" err="1">
                <a:solidFill>
                  <a:schemeClr val="tx1">
                    <a:lumMod val="85000"/>
                    <a:lumOff val="15000"/>
                  </a:schemeClr>
                </a:solidFill>
                <a:latin typeface="Helvetica" pitchFamily="2" charset="0"/>
                <a:ea typeface="+mj-ea"/>
                <a:cs typeface="+mj-cs"/>
              </a:rPr>
              <a:t>Responsables</a:t>
            </a:r>
            <a:r>
              <a:rPr lang="en-US" sz="2500" b="1" dirty="0">
                <a:solidFill>
                  <a:schemeClr val="tx1">
                    <a:lumMod val="85000"/>
                    <a:lumOff val="15000"/>
                  </a:schemeClr>
                </a:solidFill>
                <a:latin typeface="Helvetica" pitchFamily="2" charset="0"/>
                <a:ea typeface="+mj-ea"/>
                <a:cs typeface="+mj-cs"/>
              </a:rPr>
              <a:t> de </a:t>
            </a:r>
            <a:r>
              <a:rPr lang="en-US" sz="2500" b="1" dirty="0" err="1">
                <a:solidFill>
                  <a:schemeClr val="tx1">
                    <a:lumMod val="85000"/>
                    <a:lumOff val="15000"/>
                  </a:schemeClr>
                </a:solidFill>
                <a:latin typeface="Helvetica" pitchFamily="2" charset="0"/>
                <a:ea typeface="+mj-ea"/>
                <a:cs typeface="+mj-cs"/>
              </a:rPr>
              <a:t>Archivos</a:t>
            </a:r>
            <a:endParaRPr lang="es-MX" sz="2500" b="1" kern="1200" dirty="0">
              <a:solidFill>
                <a:schemeClr val="tx1">
                  <a:lumMod val="85000"/>
                  <a:lumOff val="15000"/>
                </a:schemeClr>
              </a:solidFill>
              <a:latin typeface="Helvetica" pitchFamily="2" charset="0"/>
              <a:ea typeface="+mj-ea"/>
              <a:cs typeface="+mj-cs"/>
            </a:endParaRPr>
          </a:p>
        </p:txBody>
      </p:sp>
      <p:sp>
        <p:nvSpPr>
          <p:cNvPr id="27" name="Rectángulo 26">
            <a:extLst>
              <a:ext uri="{FF2B5EF4-FFF2-40B4-BE49-F238E27FC236}">
                <a16:creationId xmlns:a16="http://schemas.microsoft.com/office/drawing/2014/main" id="{6C969F7A-386C-0B41-874E-046266C20AA5}"/>
              </a:ext>
            </a:extLst>
          </p:cNvPr>
          <p:cNvSpPr/>
          <p:nvPr/>
        </p:nvSpPr>
        <p:spPr>
          <a:xfrm>
            <a:off x="377952" y="2745360"/>
            <a:ext cx="12728448" cy="3597940"/>
          </a:xfrm>
          <a:prstGeom prst="rect">
            <a:avLst/>
          </a:prstGeom>
        </p:spPr>
        <p:txBody>
          <a:bodyPr vert="horz" lIns="91440" tIns="45720" rIns="91440" bIns="45720" rtlCol="0" anchor="b">
            <a:noAutofit/>
          </a:bodyPr>
          <a:lstStyle/>
          <a:p>
            <a:pPr algn="just" defTabSz="914400">
              <a:lnSpc>
                <a:spcPct val="90000"/>
              </a:lnSpc>
              <a:spcBef>
                <a:spcPct val="0"/>
              </a:spcBef>
              <a:spcAft>
                <a:spcPts val="600"/>
              </a:spcAft>
            </a:pPr>
            <a:endParaRPr lang="en-US" sz="1600" b="1" kern="1200" dirty="0">
              <a:solidFill>
                <a:schemeClr val="tx1">
                  <a:lumMod val="85000"/>
                  <a:lumOff val="15000"/>
                </a:schemeClr>
              </a:solidFill>
              <a:latin typeface="Helvetica" pitchFamily="2" charset="0"/>
              <a:ea typeface="+mj-ea"/>
              <a:cs typeface="+mj-cs"/>
            </a:endParaRPr>
          </a:p>
        </p:txBody>
      </p:sp>
      <p:graphicFrame>
        <p:nvGraphicFramePr>
          <p:cNvPr id="6" name="Tabla 5"/>
          <p:cNvGraphicFramePr>
            <a:graphicFrameLocks noGrp="1"/>
          </p:cNvGraphicFramePr>
          <p:nvPr>
            <p:extLst>
              <p:ext uri="{D42A27DB-BD31-4B8C-83A1-F6EECF244321}">
                <p14:modId xmlns:p14="http://schemas.microsoft.com/office/powerpoint/2010/main" val="2132948791"/>
              </p:ext>
            </p:extLst>
          </p:nvPr>
        </p:nvGraphicFramePr>
        <p:xfrm>
          <a:off x="248983" y="1557867"/>
          <a:ext cx="5700713" cy="4610990"/>
        </p:xfrm>
        <a:graphic>
          <a:graphicData uri="http://schemas.openxmlformats.org/drawingml/2006/table">
            <a:tbl>
              <a:tblPr firstRow="1" firstCol="1" bandRow="1"/>
              <a:tblGrid>
                <a:gridCol w="5700713">
                  <a:extLst>
                    <a:ext uri="{9D8B030D-6E8A-4147-A177-3AD203B41FA5}">
                      <a16:colId xmlns:a16="http://schemas.microsoft.com/office/drawing/2014/main" val="1910485590"/>
                    </a:ext>
                  </a:extLst>
                </a:gridCol>
              </a:tblGrid>
              <a:tr h="1538923">
                <a:tc>
                  <a:txBody>
                    <a:bodyPr/>
                    <a:lstStyle/>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UNIDAD ADMINISTRATIVA: </a:t>
                      </a:r>
                      <a:r>
                        <a:rPr kumimoji="0" lang="es-MX"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Dirección General</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RESPONSABLE: </a:t>
                      </a:r>
                      <a:r>
                        <a:rPr kumimoji="0" lang="es-MX"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Claudia Rodríguez Ferrer</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CARGO DEL RESPONSABLE: </a:t>
                      </a:r>
                      <a:r>
                        <a:rPr kumimoji="0" lang="es-MX"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Directora General</a:t>
                      </a: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DOMICILIO: </a:t>
                      </a:r>
                      <a:r>
                        <a:rPr kumimoji="0" lang="pt-BR"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Jardín</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Hidalgo 11 Zona Centro </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TELÉFONO: </a:t>
                      </a:r>
                      <a:r>
                        <a:rPr kumimoji="0" lang="es-MX"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444 144 2616</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0880125"/>
                  </a:ext>
                </a:extLst>
              </a:tr>
              <a:tr h="1268724">
                <a:tc>
                  <a:txBody>
                    <a:bodyPr/>
                    <a:lstStyle/>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UNIDAD ADMINISTRATIVA: </a:t>
                      </a:r>
                      <a:r>
                        <a:rPr kumimoji="0" lang="en-US"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Coordinación</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De </a:t>
                      </a:r>
                      <a:r>
                        <a:rPr kumimoji="0" lang="en-US"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Archivo</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RESPONSABLE: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Evelia Andrea Espinosa Gómez</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CARGO DEL RESPONSABLE: </a:t>
                      </a:r>
                      <a:r>
                        <a:rPr kumimoji="0" lang="en-US"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Abogada</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DOMICILIO: </a:t>
                      </a:r>
                      <a:r>
                        <a:rPr kumimoji="0" lang="en-US"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Jardín</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Hidalgo 11 Zona Centro </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TELÉFONO: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444 144 2616</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9940698"/>
                  </a:ext>
                </a:extLst>
              </a:tr>
              <a:tr h="1268724">
                <a:tc>
                  <a:txBody>
                    <a:bodyPr/>
                    <a:lstStyle/>
                    <a:p>
                      <a:pPr marL="357188" marR="0" lvl="0" indent="0" algn="l" defTabSz="457200" rtl="0" eaLnBrk="1" fontAlgn="auto" latinLnBrk="0" hangingPunct="1">
                        <a:lnSpc>
                          <a:spcPct val="107000"/>
                        </a:lnSpc>
                        <a:spcBef>
                          <a:spcPts val="0"/>
                        </a:spcBef>
                        <a:spcAft>
                          <a:spcPts val="0"/>
                        </a:spcAft>
                        <a:buClrTx/>
                        <a:buSzTx/>
                        <a:buFontTx/>
                        <a:buNone/>
                        <a:tabLst/>
                        <a:defRPr/>
                      </a:pPr>
                      <a:endPar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UNIDAD ADMINISTRATIVA: </a:t>
                      </a:r>
                      <a:r>
                        <a:rPr kumimoji="0" lang="es-MX"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Unidad de Transparencia</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RESPONSABLE: </a:t>
                      </a:r>
                      <a:r>
                        <a:rPr kumimoji="0" lang="es-MX"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Lucina Guízar Ramírez</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CARGO DEL RESPONSABLE: </a:t>
                      </a:r>
                      <a:r>
                        <a:rPr kumimoji="0" lang="es-MX"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Encargada de Área</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DOMICILIO: </a:t>
                      </a:r>
                      <a:r>
                        <a:rPr kumimoji="0" lang="pt-BR"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Jardín</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Hidalgo 11 Zona Centro </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marR="0" lvl="0" indent="0" algn="l" defTabSz="457200" rtl="0" eaLnBrk="1" fontAlgn="auto" latinLnBrk="0" hangingPunct="1">
                        <a:lnSpc>
                          <a:spcPct val="107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TELÉFONO: </a:t>
                      </a:r>
                      <a:r>
                        <a:rPr kumimoji="0" lang="es-MX"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444 144 2616</a:t>
                      </a:r>
                      <a:endParaRPr kumimoji="0" lang="es-MX"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0018992"/>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3193167945"/>
              </p:ext>
            </p:extLst>
          </p:nvPr>
        </p:nvGraphicFramePr>
        <p:xfrm>
          <a:off x="6077141" y="1572056"/>
          <a:ext cx="5700713" cy="4603754"/>
        </p:xfrm>
        <a:graphic>
          <a:graphicData uri="http://schemas.openxmlformats.org/drawingml/2006/table">
            <a:tbl>
              <a:tblPr firstRow="1" firstCol="1" bandRow="1"/>
              <a:tblGrid>
                <a:gridCol w="5700713">
                  <a:extLst>
                    <a:ext uri="{9D8B030D-6E8A-4147-A177-3AD203B41FA5}">
                      <a16:colId xmlns:a16="http://schemas.microsoft.com/office/drawing/2014/main" val="1910485590"/>
                    </a:ext>
                  </a:extLst>
                </a:gridCol>
              </a:tblGrid>
              <a:tr h="1518309">
                <a:tc>
                  <a:txBody>
                    <a:bodyPr/>
                    <a:lstStyle/>
                    <a:p>
                      <a:pPr marL="357188" indent="0">
                        <a:lnSpc>
                          <a:spcPct val="107000"/>
                        </a:lnSpc>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UNIDAD ADMINISTRATIVA:</a:t>
                      </a:r>
                      <a:r>
                        <a:rPr lang="en-US" sz="1400" b="1" baseline="0" dirty="0">
                          <a:effectLst/>
                          <a:latin typeface="Calibri" panose="020F0502020204030204" pitchFamily="34" charset="0"/>
                          <a:ea typeface="Calibri" panose="020F0502020204030204" pitchFamily="34" charset="0"/>
                          <a:cs typeface="Times New Roman" panose="02020603050405020304" pitchFamily="18" charset="0"/>
                        </a:rPr>
                        <a:t> </a:t>
                      </a:r>
                      <a:r>
                        <a:rPr lang="es-MX" sz="1400" b="0" baseline="0" dirty="0">
                          <a:effectLst/>
                          <a:latin typeface="Calibri" panose="020F0502020204030204" pitchFamily="34" charset="0"/>
                          <a:ea typeface="Calibri" panose="020F0502020204030204" pitchFamily="34" charset="0"/>
                          <a:cs typeface="Times New Roman" panose="02020603050405020304" pitchFamily="18" charset="0"/>
                        </a:rPr>
                        <a:t>Dirección General</a:t>
                      </a:r>
                      <a:endParaRPr lang="es-MX" sz="1800" b="0" dirty="0">
                        <a:effectLst/>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RESPONSABLE: </a:t>
                      </a:r>
                      <a:r>
                        <a:rPr lang="en-US" sz="1400" b="0" dirty="0">
                          <a:effectLst/>
                          <a:latin typeface="Calibri" panose="020F0502020204030204" pitchFamily="34" charset="0"/>
                          <a:ea typeface="Calibri" panose="020F0502020204030204" pitchFamily="34" charset="0"/>
                          <a:cs typeface="Times New Roman" panose="02020603050405020304" pitchFamily="18" charset="0"/>
                        </a:rPr>
                        <a:t>Jesús Alberto Romero Cárdenas</a:t>
                      </a:r>
                    </a:p>
                    <a:p>
                      <a:pPr marL="357188" indent="0">
                        <a:lnSpc>
                          <a:spcPct val="107000"/>
                        </a:lnSpc>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CARGO DEL RESPONSABLE: </a:t>
                      </a:r>
                      <a:r>
                        <a:rPr lang="en-US" sz="1400" b="0" dirty="0">
                          <a:effectLst/>
                          <a:latin typeface="Calibri" panose="020F0502020204030204" pitchFamily="34" charset="0"/>
                          <a:ea typeface="Calibri" panose="020F0502020204030204" pitchFamily="34" charset="0"/>
                          <a:cs typeface="Times New Roman" panose="02020603050405020304" pitchFamily="18" charset="0"/>
                        </a:rPr>
                        <a:t>Director General</a:t>
                      </a:r>
                      <a:endParaRPr lang="es-MX" sz="1800" b="0" dirty="0">
                        <a:effectLst/>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DOMICILIO: </a:t>
                      </a:r>
                      <a:r>
                        <a:rPr lang="en-US" sz="1400" b="0" dirty="0" err="1">
                          <a:effectLst/>
                          <a:latin typeface="Calibri" panose="020F0502020204030204" pitchFamily="34" charset="0"/>
                          <a:ea typeface="Calibri" panose="020F0502020204030204" pitchFamily="34" charset="0"/>
                          <a:cs typeface="Times New Roman" panose="02020603050405020304" pitchFamily="18" charset="0"/>
                        </a:rPr>
                        <a:t>Jardín</a:t>
                      </a:r>
                      <a:r>
                        <a:rPr lang="en-US" sz="1400" b="0" dirty="0">
                          <a:effectLst/>
                          <a:latin typeface="Calibri" panose="020F0502020204030204" pitchFamily="34" charset="0"/>
                          <a:ea typeface="Calibri" panose="020F0502020204030204" pitchFamily="34" charset="0"/>
                          <a:cs typeface="Times New Roman" panose="02020603050405020304" pitchFamily="18" charset="0"/>
                        </a:rPr>
                        <a:t> Hidalgo 11 Zona Centro </a:t>
                      </a:r>
                      <a:endParaRPr lang="es-MX" sz="1800" b="0" dirty="0">
                        <a:effectLst/>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TELÉFONO: </a:t>
                      </a:r>
                      <a:r>
                        <a:rPr lang="en-US" sz="1400" b="0" dirty="0">
                          <a:effectLst/>
                          <a:latin typeface="Calibri" panose="020F0502020204030204" pitchFamily="34" charset="0"/>
                          <a:ea typeface="Calibri" panose="020F0502020204030204" pitchFamily="34" charset="0"/>
                          <a:cs typeface="Times New Roman" panose="02020603050405020304" pitchFamily="18" charset="0"/>
                        </a:rPr>
                        <a:t>444 144 2616</a:t>
                      </a:r>
                      <a:endParaRPr lang="es-MX" sz="18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0880125"/>
                  </a:ext>
                </a:extLst>
              </a:tr>
              <a:tr h="1435270">
                <a:tc>
                  <a:txBody>
                    <a:bodyPr/>
                    <a:lstStyle/>
                    <a:p>
                      <a:pPr marL="357188" indent="0">
                        <a:lnSpc>
                          <a:spcPct val="107000"/>
                        </a:lnSpc>
                        <a:spcAft>
                          <a:spcPts val="0"/>
                        </a:spcAft>
                      </a:pPr>
                      <a:r>
                        <a:rPr lang="es-MX" sz="1400" b="1" dirty="0">
                          <a:effectLst/>
                          <a:latin typeface="Calibri" panose="020F0502020204030204" pitchFamily="34" charset="0"/>
                          <a:ea typeface="Calibri" panose="020F0502020204030204" pitchFamily="34" charset="0"/>
                          <a:cs typeface="Times New Roman" panose="02020603050405020304" pitchFamily="18" charset="0"/>
                        </a:rPr>
                        <a:t>UNIDAD ADMINISTRATIVA: </a:t>
                      </a:r>
                      <a:r>
                        <a:rPr lang="es-MX" sz="1400" b="0" dirty="0">
                          <a:effectLst/>
                          <a:latin typeface="Calibri" panose="020F0502020204030204" pitchFamily="34" charset="0"/>
                          <a:ea typeface="Calibri" panose="020F0502020204030204" pitchFamily="34" charset="0"/>
                          <a:cs typeface="Times New Roman" panose="02020603050405020304" pitchFamily="18" charset="0"/>
                        </a:rPr>
                        <a:t>Área Administrativa</a:t>
                      </a:r>
                      <a:endParaRPr lang="es-MX" sz="1800" b="0" dirty="0">
                        <a:effectLst/>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r>
                        <a:rPr lang="es-MX" sz="1400" b="1" dirty="0">
                          <a:effectLst/>
                          <a:latin typeface="Calibri" panose="020F0502020204030204" pitchFamily="34" charset="0"/>
                          <a:ea typeface="Calibri" panose="020F0502020204030204" pitchFamily="34" charset="0"/>
                          <a:cs typeface="Times New Roman" panose="02020603050405020304" pitchFamily="18" charset="0"/>
                        </a:rPr>
                        <a:t>RESPONSABLE: </a:t>
                      </a:r>
                      <a:r>
                        <a:rPr kumimoji="0" lang="es-MX"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Lucina Guízar Ramírez</a:t>
                      </a:r>
                      <a:endParaRPr lang="es-MX" sz="1800" b="0" dirty="0">
                        <a:effectLst/>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r>
                        <a:rPr lang="es-MX" sz="1400" b="1" dirty="0">
                          <a:effectLst/>
                          <a:latin typeface="Calibri" panose="020F0502020204030204" pitchFamily="34" charset="0"/>
                          <a:ea typeface="Calibri" panose="020F0502020204030204" pitchFamily="34" charset="0"/>
                          <a:cs typeface="Times New Roman" panose="02020603050405020304" pitchFamily="18" charset="0"/>
                        </a:rPr>
                        <a:t>CARGO DEL RESPONSABLE: </a:t>
                      </a:r>
                      <a:r>
                        <a:rPr lang="es-MX" sz="1400" b="0" dirty="0">
                          <a:effectLst/>
                          <a:latin typeface="Calibri" panose="020F0502020204030204" pitchFamily="34" charset="0"/>
                          <a:ea typeface="Calibri" panose="020F0502020204030204" pitchFamily="34" charset="0"/>
                          <a:cs typeface="Times New Roman" panose="02020603050405020304" pitchFamily="18" charset="0"/>
                        </a:rPr>
                        <a:t>Encargada</a:t>
                      </a:r>
                      <a:r>
                        <a:rPr lang="es-MX" sz="1400" b="0" baseline="0" dirty="0">
                          <a:effectLst/>
                          <a:latin typeface="Calibri" panose="020F0502020204030204" pitchFamily="34" charset="0"/>
                          <a:ea typeface="Calibri" panose="020F0502020204030204" pitchFamily="34" charset="0"/>
                          <a:cs typeface="Times New Roman" panose="02020603050405020304" pitchFamily="18" charset="0"/>
                        </a:rPr>
                        <a:t> de Área</a:t>
                      </a:r>
                      <a:endParaRPr lang="es-MX" sz="1800" b="0" dirty="0">
                        <a:effectLst/>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r>
                        <a:rPr lang="es-MX" sz="1400" b="1" dirty="0">
                          <a:effectLst/>
                          <a:latin typeface="Calibri" panose="020F0502020204030204" pitchFamily="34" charset="0"/>
                          <a:ea typeface="Calibri" panose="020F0502020204030204" pitchFamily="34" charset="0"/>
                          <a:cs typeface="Times New Roman" panose="02020603050405020304" pitchFamily="18" charset="0"/>
                        </a:rPr>
                        <a:t>DOMICILIO: </a:t>
                      </a:r>
                      <a:r>
                        <a:rPr lang="pt-BR" sz="1400" b="0" dirty="0" err="1">
                          <a:effectLst/>
                          <a:latin typeface="Calibri" panose="020F0502020204030204" pitchFamily="34" charset="0"/>
                          <a:ea typeface="Calibri" panose="020F0502020204030204" pitchFamily="34" charset="0"/>
                          <a:cs typeface="Times New Roman" panose="02020603050405020304" pitchFamily="18" charset="0"/>
                        </a:rPr>
                        <a:t>Jardín</a:t>
                      </a:r>
                      <a:r>
                        <a:rPr lang="pt-BR" sz="1400" b="0" dirty="0">
                          <a:effectLst/>
                          <a:latin typeface="Calibri" panose="020F0502020204030204" pitchFamily="34" charset="0"/>
                          <a:ea typeface="Calibri" panose="020F0502020204030204" pitchFamily="34" charset="0"/>
                          <a:cs typeface="Times New Roman" panose="02020603050405020304" pitchFamily="18" charset="0"/>
                        </a:rPr>
                        <a:t> Hidalgo 11 Zona Centro </a:t>
                      </a:r>
                      <a:endParaRPr lang="es-MX" sz="1800" b="0" dirty="0">
                        <a:effectLst/>
                        <a:latin typeface="Calibri" panose="020F0502020204030204" pitchFamily="34" charset="0"/>
                        <a:ea typeface="Calibri" panose="020F0502020204030204" pitchFamily="34" charset="0"/>
                        <a:cs typeface="Times New Roman" panose="02020603050405020304" pitchFamily="18" charset="0"/>
                      </a:endParaRPr>
                    </a:p>
                    <a:p>
                      <a:pPr marL="357188" indent="0">
                        <a:lnSpc>
                          <a:spcPct val="107000"/>
                        </a:lnSpc>
                        <a:spcAft>
                          <a:spcPts val="0"/>
                        </a:spcAft>
                      </a:pPr>
                      <a:r>
                        <a:rPr lang="es-MX" sz="1400" b="1" dirty="0">
                          <a:effectLst/>
                          <a:latin typeface="Calibri" panose="020F0502020204030204" pitchFamily="34" charset="0"/>
                          <a:ea typeface="Calibri" panose="020F0502020204030204" pitchFamily="34" charset="0"/>
                          <a:cs typeface="Times New Roman" panose="02020603050405020304" pitchFamily="18" charset="0"/>
                        </a:rPr>
                        <a:t>TELÉFONO: </a:t>
                      </a:r>
                      <a:r>
                        <a:rPr lang="es-MX" sz="1400" b="0" dirty="0">
                          <a:effectLst/>
                          <a:latin typeface="Calibri" panose="020F0502020204030204" pitchFamily="34" charset="0"/>
                          <a:ea typeface="Calibri" panose="020F0502020204030204" pitchFamily="34" charset="0"/>
                          <a:cs typeface="Times New Roman" panose="02020603050405020304" pitchFamily="18" charset="0"/>
                        </a:rPr>
                        <a:t>444 144 2616</a:t>
                      </a:r>
                      <a:endParaRPr lang="es-MX"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9940698"/>
                  </a:ext>
                </a:extLst>
              </a:tr>
              <a:tr h="1643222">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0018992"/>
                  </a:ext>
                </a:extLst>
              </a:tr>
            </a:tbl>
          </a:graphicData>
        </a:graphic>
      </p:graphicFrame>
      <p:pic>
        <p:nvPicPr>
          <p:cNvPr id="7" name="Imagen 6">
            <a:extLst>
              <a:ext uri="{FF2B5EF4-FFF2-40B4-BE49-F238E27FC236}">
                <a16:creationId xmlns:a16="http://schemas.microsoft.com/office/drawing/2014/main" id="{2D24DA98-5546-420E-9EE6-D9EE812D81D9}"/>
              </a:ext>
            </a:extLst>
          </p:cNvPr>
          <p:cNvPicPr>
            <a:picLocks noChangeAspect="1"/>
          </p:cNvPicPr>
          <p:nvPr/>
        </p:nvPicPr>
        <p:blipFill>
          <a:blip r:embed="rId2"/>
          <a:stretch>
            <a:fillRect/>
          </a:stretch>
        </p:blipFill>
        <p:spPr>
          <a:xfrm>
            <a:off x="9640712" y="60536"/>
            <a:ext cx="2460978" cy="538605"/>
          </a:xfrm>
          <a:prstGeom prst="rect">
            <a:avLst/>
          </a:prstGeom>
        </p:spPr>
      </p:pic>
    </p:spTree>
    <p:extLst>
      <p:ext uri="{BB962C8B-B14F-4D97-AF65-F5344CB8AC3E}">
        <p14:creationId xmlns:p14="http://schemas.microsoft.com/office/powerpoint/2010/main" val="1521081416"/>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1058</TotalTime>
  <Words>436</Words>
  <Application>Microsoft Office PowerPoint</Application>
  <PresentationFormat>Panorámica</PresentationFormat>
  <Paragraphs>86</Paragraphs>
  <Slides>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vt:i4>
      </vt:variant>
    </vt:vector>
  </HeadingPairs>
  <TitlesOfParts>
    <vt:vector size="12" baseType="lpstr">
      <vt:lpstr>Arial</vt:lpstr>
      <vt:lpstr>Calibri</vt:lpstr>
      <vt:lpstr>Helvetica</vt:lpstr>
      <vt:lpstr>Trebuchet MS</vt:lpstr>
      <vt:lpstr>Wingdings 3</vt:lpstr>
      <vt:lpstr>Faceta</vt:lpstr>
      <vt:lpstr>Presentación de PowerPoint</vt:lpstr>
      <vt:lpstr>Presentación de PowerPoint</vt:lpstr>
      <vt:lpstr>Presentación de PowerPoint</vt:lpstr>
      <vt:lpstr>MARCO JURÍDICO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gabbie guerrero</dc:creator>
  <cp:lastModifiedBy>EVELIAANDREA ESPINOSA GOMEZ</cp:lastModifiedBy>
  <cp:revision>45</cp:revision>
  <cp:lastPrinted>2021-06-25T21:58:17Z</cp:lastPrinted>
  <dcterms:created xsi:type="dcterms:W3CDTF">2021-06-23T01:38:30Z</dcterms:created>
  <dcterms:modified xsi:type="dcterms:W3CDTF">2022-09-21T20:02:55Z</dcterms:modified>
</cp:coreProperties>
</file>