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7" r:id="rId2"/>
    <p:sldId id="308" r:id="rId3"/>
    <p:sldId id="309" r:id="rId4"/>
    <p:sldId id="310" r:id="rId5"/>
    <p:sldId id="258" r:id="rId6"/>
    <p:sldId id="703" r:id="rId7"/>
    <p:sldId id="694" r:id="rId8"/>
    <p:sldId id="696" r:id="rId9"/>
    <p:sldId id="697" r:id="rId10"/>
    <p:sldId id="698" r:id="rId11"/>
  </p:sldIdLst>
  <p:sldSz cx="6858000" cy="9144000" type="letter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2" autoAdjust="0"/>
    <p:restoredTop sz="94660"/>
  </p:normalViewPr>
  <p:slideViewPr>
    <p:cSldViewPr snapToGrid="0" showGuides="1">
      <p:cViewPr>
        <p:scale>
          <a:sx n="93" d="100"/>
          <a:sy n="93" d="100"/>
        </p:scale>
        <p:origin x="540" y="-936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A9FD38D-7055-441C-A6FC-A08CFE4EBB67}" type="datetimeFigureOut">
              <a:rPr lang="es-MX" smtClean="0"/>
              <a:t>27/06/2022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328863" y="1162050"/>
            <a:ext cx="23526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5070E92F-F958-4E5E-AC45-2D76A362A2C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857678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12763" indent="-31155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1317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52521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53725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741383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229040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716699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204356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fld id="{1E2DF3AD-8A7E-4E81-B590-87E9F4E7EA6C}" type="slidenum">
              <a:rPr lang="es-ES" altLang="es-MX" smtClean="0">
                <a:latin typeface="Times New Roman" panose="02020603050405020304" pitchFamily="18" charset="0"/>
                <a:cs typeface="Arial" panose="020B0604020202020204" pitchFamily="34" charset="0"/>
              </a:rPr>
              <a:pPr eaLnBrk="0" hangingPunct="0"/>
              <a:t>7</a:t>
            </a:fld>
            <a:endParaRPr lang="es-ES" altLang="es-MX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513013" y="760413"/>
            <a:ext cx="2849562" cy="3800475"/>
          </a:xfrm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MX" altLang="es-MX" dirty="0"/>
              <a:t>Secretaria de Jefe de Depto.</a:t>
            </a:r>
          </a:p>
          <a:p>
            <a:pPr eaLnBrk="1" hangingPunct="1"/>
            <a:endParaRPr lang="es-ES_tradnl" altLang="es-MX" dirty="0"/>
          </a:p>
        </p:txBody>
      </p:sp>
    </p:spTree>
    <p:extLst>
      <p:ext uri="{BB962C8B-B14F-4D97-AF65-F5344CB8AC3E}">
        <p14:creationId xmlns:p14="http://schemas.microsoft.com/office/powerpoint/2010/main" val="27397535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12763" indent="-31155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1317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52521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53725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741383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229040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716699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204356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fld id="{1E2DF3AD-8A7E-4E81-B590-87E9F4E7EA6C}" type="slidenum">
              <a:rPr lang="es-ES" altLang="es-MX" smtClean="0">
                <a:latin typeface="Times New Roman" panose="02020603050405020304" pitchFamily="18" charset="0"/>
                <a:cs typeface="Arial" panose="020B0604020202020204" pitchFamily="34" charset="0"/>
              </a:rPr>
              <a:pPr eaLnBrk="0" hangingPunct="0"/>
              <a:t>8</a:t>
            </a:fld>
            <a:endParaRPr lang="es-ES" altLang="es-MX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513013" y="760413"/>
            <a:ext cx="2849562" cy="3800475"/>
          </a:xfrm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MX" altLang="es-MX" dirty="0"/>
              <a:t>Secretaria de Jefe de Depto.</a:t>
            </a:r>
          </a:p>
          <a:p>
            <a:pPr eaLnBrk="1" hangingPunct="1"/>
            <a:endParaRPr lang="es-ES_tradnl" altLang="es-MX" dirty="0"/>
          </a:p>
        </p:txBody>
      </p:sp>
    </p:spTree>
    <p:extLst>
      <p:ext uri="{BB962C8B-B14F-4D97-AF65-F5344CB8AC3E}">
        <p14:creationId xmlns:p14="http://schemas.microsoft.com/office/powerpoint/2010/main" val="9604373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56116-0F0C-4C4E-9831-4209CD330601}" type="datetimeFigureOut">
              <a:rPr lang="es-MX" smtClean="0"/>
              <a:t>27/06/2022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161414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56116-0F0C-4C4E-9831-4209CD330601}" type="datetimeFigureOut">
              <a:rPr lang="es-MX" smtClean="0"/>
              <a:t>27/06/2022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342264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56116-0F0C-4C4E-9831-4209CD330601}" type="datetimeFigureOut">
              <a:rPr lang="es-MX" smtClean="0"/>
              <a:t>27/06/2022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954257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56116-0F0C-4C4E-9831-4209CD330601}" type="datetimeFigureOut">
              <a:rPr lang="es-MX" smtClean="0"/>
              <a:t>27/06/2022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619983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56116-0F0C-4C4E-9831-4209CD330601}" type="datetimeFigureOut">
              <a:rPr lang="es-MX" smtClean="0"/>
              <a:t>27/06/2022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517569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56116-0F0C-4C4E-9831-4209CD330601}" type="datetimeFigureOut">
              <a:rPr lang="es-MX" smtClean="0"/>
              <a:t>27/06/2022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011935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56116-0F0C-4C4E-9831-4209CD330601}" type="datetimeFigureOut">
              <a:rPr lang="es-MX" smtClean="0"/>
              <a:t>27/06/2022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0061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56116-0F0C-4C4E-9831-4209CD330601}" type="datetimeFigureOut">
              <a:rPr lang="es-MX" smtClean="0"/>
              <a:t>27/06/2022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24875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56116-0F0C-4C4E-9831-4209CD330601}" type="datetimeFigureOut">
              <a:rPr lang="es-MX" smtClean="0"/>
              <a:t>27/06/2022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589920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56116-0F0C-4C4E-9831-4209CD330601}" type="datetimeFigureOut">
              <a:rPr lang="es-MX" smtClean="0"/>
              <a:t>27/06/2022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06339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56116-0F0C-4C4E-9831-4209CD330601}" type="datetimeFigureOut">
              <a:rPr lang="es-MX" smtClean="0"/>
              <a:t>27/06/2022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734528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A56116-0F0C-4C4E-9831-4209CD330601}" type="datetimeFigureOut">
              <a:rPr lang="es-MX" smtClean="0"/>
              <a:t>27/06/2022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93898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Rectangle 9"/>
          <p:cNvSpPr>
            <a:spLocks noChangeArrowheads="1"/>
          </p:cNvSpPr>
          <p:nvPr/>
        </p:nvSpPr>
        <p:spPr bwMode="auto">
          <a:xfrm>
            <a:off x="4427954" y="329304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91" name="90 Conector recto"/>
          <p:cNvCxnSpPr/>
          <p:nvPr/>
        </p:nvCxnSpPr>
        <p:spPr>
          <a:xfrm>
            <a:off x="368660" y="6530587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08" name="Rectangle 13"/>
          <p:cNvSpPr>
            <a:spLocks noChangeArrowheads="1"/>
          </p:cNvSpPr>
          <p:nvPr/>
        </p:nvSpPr>
        <p:spPr bwMode="auto">
          <a:xfrm>
            <a:off x="4668" y="-3398"/>
            <a:ext cx="1443600" cy="9144000"/>
          </a:xfrm>
          <a:prstGeom prst="rect">
            <a:avLst/>
          </a:prstGeom>
          <a:solidFill>
            <a:srgbClr val="B2B2B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s-MX" sz="800" dirty="0">
              <a:cs typeface="Arial" charset="0"/>
            </a:endParaRPr>
          </a:p>
        </p:txBody>
      </p:sp>
      <p:sp>
        <p:nvSpPr>
          <p:cNvPr id="132" name="Rectangle 30"/>
          <p:cNvSpPr>
            <a:spLocks noChangeArrowheads="1"/>
          </p:cNvSpPr>
          <p:nvPr/>
        </p:nvSpPr>
        <p:spPr bwMode="auto">
          <a:xfrm>
            <a:off x="2681004" y="4998875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</p:txBody>
      </p:sp>
      <p:sp>
        <p:nvSpPr>
          <p:cNvPr id="130" name="Rectangle 9"/>
          <p:cNvSpPr>
            <a:spLocks noChangeArrowheads="1"/>
          </p:cNvSpPr>
          <p:nvPr/>
        </p:nvSpPr>
        <p:spPr bwMode="auto">
          <a:xfrm>
            <a:off x="4874582" y="64645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150" name="90 Conector recto"/>
          <p:cNvCxnSpPr/>
          <p:nvPr/>
        </p:nvCxnSpPr>
        <p:spPr>
          <a:xfrm>
            <a:off x="370892" y="7164288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Rectangle 9"/>
          <p:cNvSpPr>
            <a:spLocks noChangeArrowheads="1"/>
          </p:cNvSpPr>
          <p:nvPr/>
        </p:nvSpPr>
        <p:spPr bwMode="auto">
          <a:xfrm>
            <a:off x="743920" y="585360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135" name="90 Conector recto"/>
          <p:cNvCxnSpPr/>
          <p:nvPr/>
        </p:nvCxnSpPr>
        <p:spPr>
          <a:xfrm>
            <a:off x="1957376" y="4959722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Rectangle 9"/>
          <p:cNvSpPr>
            <a:spLocks noChangeArrowheads="1"/>
          </p:cNvSpPr>
          <p:nvPr/>
        </p:nvSpPr>
        <p:spPr bwMode="auto">
          <a:xfrm>
            <a:off x="565717" y="477405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93" name="92 Conector recto"/>
          <p:cNvCxnSpPr/>
          <p:nvPr/>
        </p:nvCxnSpPr>
        <p:spPr>
          <a:xfrm>
            <a:off x="4151312" y="7047715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" name="Rectangle 9"/>
          <p:cNvSpPr>
            <a:spLocks noChangeArrowheads="1"/>
          </p:cNvSpPr>
          <p:nvPr/>
        </p:nvSpPr>
        <p:spPr bwMode="auto">
          <a:xfrm>
            <a:off x="2777715" y="684961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145" name="104 Conector recto"/>
          <p:cNvCxnSpPr/>
          <p:nvPr/>
        </p:nvCxnSpPr>
        <p:spPr>
          <a:xfrm rot="5400000">
            <a:off x="1178877" y="3148381"/>
            <a:ext cx="325369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90 Conector recto"/>
          <p:cNvCxnSpPr/>
          <p:nvPr/>
        </p:nvCxnSpPr>
        <p:spPr>
          <a:xfrm>
            <a:off x="6277856" y="5990622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92 Conector recto"/>
          <p:cNvCxnSpPr/>
          <p:nvPr/>
        </p:nvCxnSpPr>
        <p:spPr>
          <a:xfrm>
            <a:off x="4149080" y="6012160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104 Conector recto"/>
          <p:cNvCxnSpPr/>
          <p:nvPr/>
        </p:nvCxnSpPr>
        <p:spPr>
          <a:xfrm rot="5400000">
            <a:off x="5392034" y="5795331"/>
            <a:ext cx="3960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90 Conector recto"/>
          <p:cNvCxnSpPr/>
          <p:nvPr/>
        </p:nvCxnSpPr>
        <p:spPr>
          <a:xfrm>
            <a:off x="4043300" y="3545225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90 Conector recto"/>
          <p:cNvCxnSpPr/>
          <p:nvPr/>
        </p:nvCxnSpPr>
        <p:spPr>
          <a:xfrm>
            <a:off x="3932433" y="3579712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107 Conector recto"/>
          <p:cNvCxnSpPr/>
          <p:nvPr/>
        </p:nvCxnSpPr>
        <p:spPr>
          <a:xfrm rot="5400000">
            <a:off x="2455514" y="2459185"/>
            <a:ext cx="19440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104 Conector recto"/>
          <p:cNvCxnSpPr/>
          <p:nvPr/>
        </p:nvCxnSpPr>
        <p:spPr>
          <a:xfrm rot="5400000">
            <a:off x="3375810" y="5795331"/>
            <a:ext cx="3960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95 Conector recto"/>
          <p:cNvCxnSpPr/>
          <p:nvPr/>
        </p:nvCxnSpPr>
        <p:spPr>
          <a:xfrm>
            <a:off x="368660" y="2051720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89 Conector recto"/>
          <p:cNvCxnSpPr/>
          <p:nvPr/>
        </p:nvCxnSpPr>
        <p:spPr>
          <a:xfrm>
            <a:off x="4005064" y="6005092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91 Conector recto"/>
          <p:cNvCxnSpPr/>
          <p:nvPr/>
        </p:nvCxnSpPr>
        <p:spPr>
          <a:xfrm>
            <a:off x="4147492" y="6592207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Conector recto 69"/>
          <p:cNvCxnSpPr/>
          <p:nvPr/>
        </p:nvCxnSpPr>
        <p:spPr>
          <a:xfrm flipV="1">
            <a:off x="3392625" y="3562301"/>
            <a:ext cx="390525" cy="15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10" name="Line 27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21511" name="Text Box 71"/>
          <p:cNvSpPr txBox="1">
            <a:spLocks noChangeArrowheads="1"/>
          </p:cNvSpPr>
          <p:nvPr/>
        </p:nvSpPr>
        <p:spPr bwMode="auto">
          <a:xfrm>
            <a:off x="1664804" y="617910"/>
            <a:ext cx="404790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MX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Colegio de Bachilleres del Estado de San Luis Potosí</a:t>
            </a:r>
          </a:p>
          <a:p>
            <a:pPr algn="ctr"/>
            <a:r>
              <a:rPr lang="es-MX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Despacho de Dirección General </a:t>
            </a:r>
            <a:endParaRPr lang="es-ES_tradnl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514" name="Rectangle 9"/>
          <p:cNvSpPr>
            <a:spLocks noChangeArrowheads="1"/>
          </p:cNvSpPr>
          <p:nvPr/>
        </p:nvSpPr>
        <p:spPr bwMode="auto">
          <a:xfrm>
            <a:off x="4869160" y="579613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b="1" dirty="0">
              <a:cs typeface="Arial" charset="0"/>
            </a:endParaRPr>
          </a:p>
          <a:p>
            <a:pPr algn="ctr"/>
            <a:endParaRPr lang="es-ES" sz="500" b="1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21516" name="Rectangle 9"/>
          <p:cNvSpPr>
            <a:spLocks noChangeArrowheads="1"/>
          </p:cNvSpPr>
          <p:nvPr/>
        </p:nvSpPr>
        <p:spPr bwMode="auto">
          <a:xfrm>
            <a:off x="2769381" y="582862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grpSp>
        <p:nvGrpSpPr>
          <p:cNvPr id="29" name="Grupo 28"/>
          <p:cNvGrpSpPr/>
          <p:nvPr/>
        </p:nvGrpSpPr>
        <p:grpSpPr>
          <a:xfrm>
            <a:off x="1700808" y="8236272"/>
            <a:ext cx="2170112" cy="584200"/>
            <a:chOff x="1268413" y="8101013"/>
            <a:chExt cx="2170112" cy="584200"/>
          </a:xfrm>
        </p:grpSpPr>
        <p:sp>
          <p:nvSpPr>
            <p:cNvPr id="12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3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800" dirty="0" smtClean="0">
                  <a:latin typeface="Arial" panose="020B0604020202020204" pitchFamily="34" charset="0"/>
                </a:rPr>
                <a:t>17 </a:t>
              </a:r>
              <a:r>
                <a:rPr lang="es-ES_tradnl" sz="800" dirty="0">
                  <a:latin typeface="Arial" panose="020B0604020202020204" pitchFamily="34" charset="0"/>
                </a:rPr>
                <a:t>Puestos de confianza</a:t>
              </a:r>
            </a:p>
            <a:p>
              <a:pPr algn="just">
                <a:defRPr/>
              </a:pPr>
              <a:r>
                <a:rPr lang="es-ES_tradnl" sz="800" dirty="0" smtClean="0">
                  <a:latin typeface="Arial" panose="020B0604020202020204" pitchFamily="34" charset="0"/>
                </a:rPr>
                <a:t>02 </a:t>
              </a:r>
              <a:r>
                <a:rPr lang="es-ES_tradnl" sz="800" dirty="0">
                  <a:latin typeface="Arial" panose="020B0604020202020204" pitchFamily="34" charset="0"/>
                </a:rPr>
                <a:t>Puestos de  base.          </a:t>
              </a:r>
              <a:endParaRPr lang="es-ES_tradnl" sz="8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endParaRPr>
            </a:p>
            <a:p>
              <a:pPr algn="just">
                <a:defRPr/>
              </a:pPr>
              <a:endParaRPr lang="es-MX" sz="800" dirty="0" smtClean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dirty="0" smtClean="0">
                  <a:latin typeface="Arial" panose="020B0604020202020204" pitchFamily="34" charset="0"/>
                </a:rPr>
                <a:t> </a:t>
              </a:r>
              <a:r>
                <a:rPr lang="es-ES_tradnl" sz="800" dirty="0">
                  <a:latin typeface="Arial" panose="020B0604020202020204" pitchFamily="34" charset="0"/>
                </a:rPr>
                <a:t>Total </a:t>
              </a:r>
              <a:r>
                <a:rPr lang="es-MX" sz="800" u="sng" dirty="0" smtClean="0">
                  <a:latin typeface="Arial" panose="020B0604020202020204" pitchFamily="34" charset="0"/>
                </a:rPr>
                <a:t>19</a:t>
              </a:r>
              <a:endParaRPr lang="es-ES_tradnl" sz="800" u="sng" dirty="0">
                <a:latin typeface="Arial" panose="020B0604020202020204" pitchFamily="34" charset="0"/>
              </a:endParaRPr>
            </a:p>
          </p:txBody>
        </p:sp>
        <p:sp>
          <p:nvSpPr>
            <p:cNvPr id="14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21531" name="Rectangle 9"/>
          <p:cNvSpPr>
            <a:spLocks noChangeArrowheads="1"/>
          </p:cNvSpPr>
          <p:nvPr/>
        </p:nvSpPr>
        <p:spPr bwMode="auto">
          <a:xfrm>
            <a:off x="2779163" y="63633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45" name="111 Conector recto"/>
          <p:cNvCxnSpPr/>
          <p:nvPr/>
        </p:nvCxnSpPr>
        <p:spPr>
          <a:xfrm>
            <a:off x="4869160" y="5940152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111 Conector recto"/>
          <p:cNvCxnSpPr/>
          <p:nvPr/>
        </p:nvCxnSpPr>
        <p:spPr>
          <a:xfrm>
            <a:off x="2777317" y="5965153"/>
            <a:ext cx="1512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43" name="Rectangle 9"/>
          <p:cNvSpPr>
            <a:spLocks noChangeArrowheads="1"/>
          </p:cNvSpPr>
          <p:nvPr/>
        </p:nvSpPr>
        <p:spPr bwMode="auto">
          <a:xfrm>
            <a:off x="2676363" y="124339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" sz="800" dirty="0">
              <a:cs typeface="Arial" charset="0"/>
            </a:endParaRPr>
          </a:p>
        </p:txBody>
      </p:sp>
      <p:cxnSp>
        <p:nvCxnSpPr>
          <p:cNvPr id="65" name="111 Conector recto"/>
          <p:cNvCxnSpPr/>
          <p:nvPr/>
        </p:nvCxnSpPr>
        <p:spPr>
          <a:xfrm>
            <a:off x="2705496" y="1373570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50" name="Rectangle 9"/>
          <p:cNvSpPr>
            <a:spLocks noChangeArrowheads="1"/>
          </p:cNvSpPr>
          <p:nvPr/>
        </p:nvSpPr>
        <p:spPr bwMode="auto">
          <a:xfrm>
            <a:off x="2676662" y="326104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r>
              <a:rPr lang="es-MX" sz="700" dirty="0">
                <a:cs typeface="Arial" charset="0"/>
              </a:rPr>
              <a:t> </a:t>
            </a:r>
          </a:p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38" name="111 Conector recto"/>
          <p:cNvCxnSpPr/>
          <p:nvPr/>
        </p:nvCxnSpPr>
        <p:spPr>
          <a:xfrm>
            <a:off x="2781160" y="6588224"/>
            <a:ext cx="1584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111 Conector recto"/>
          <p:cNvCxnSpPr/>
          <p:nvPr/>
        </p:nvCxnSpPr>
        <p:spPr>
          <a:xfrm>
            <a:off x="2687775" y="3491880"/>
            <a:ext cx="1584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87 Conector recto"/>
          <p:cNvCxnSpPr/>
          <p:nvPr/>
        </p:nvCxnSpPr>
        <p:spPr>
          <a:xfrm rot="5400000">
            <a:off x="3914326" y="6599886"/>
            <a:ext cx="11880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ángulo 1"/>
          <p:cNvSpPr/>
          <p:nvPr/>
        </p:nvSpPr>
        <p:spPr>
          <a:xfrm>
            <a:off x="2672916" y="1382889"/>
            <a:ext cx="158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Rita Salinas Ferrari</a:t>
            </a:r>
            <a:endParaRPr lang="es-ES_tradnl" sz="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MX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Director </a:t>
            </a:r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General (DG-I)</a:t>
            </a:r>
          </a:p>
        </p:txBody>
      </p:sp>
      <p:sp>
        <p:nvSpPr>
          <p:cNvPr id="5" name="Rectángulo 4"/>
          <p:cNvSpPr/>
          <p:nvPr/>
        </p:nvSpPr>
        <p:spPr>
          <a:xfrm>
            <a:off x="2683676" y="3455876"/>
            <a:ext cx="159328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Laura Guadalupe Ponce Ramírez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Jefe de Departamento  </a:t>
            </a:r>
            <a:r>
              <a:rPr lang="es-MX" altLang="es-MX" sz="700" dirty="0">
                <a:latin typeface="Arial" panose="020B0604020202020204" pitchFamily="34" charset="0"/>
                <a:cs typeface="Arial" panose="020B0604020202020204" pitchFamily="34" charset="0"/>
              </a:rPr>
              <a:t>(JD-IV)</a:t>
            </a:r>
            <a:endParaRPr lang="es-ES_tradnl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2681852" y="3235327"/>
            <a:ext cx="158832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b="1" dirty="0">
                <a:latin typeface="Arial" panose="020B0604020202020204" pitchFamily="34" charset="0"/>
                <a:cs typeface="Arial" panose="020B0604020202020204" pitchFamily="34" charset="0"/>
              </a:rPr>
              <a:t>Unidad  </a:t>
            </a:r>
            <a:r>
              <a:rPr lang="es-ES" sz="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Jurídica </a:t>
            </a:r>
            <a:endParaRPr lang="es-E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ángulo 17"/>
          <p:cNvSpPr/>
          <p:nvPr/>
        </p:nvSpPr>
        <p:spPr>
          <a:xfrm>
            <a:off x="4869161" y="5760132"/>
            <a:ext cx="162018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Unidad de Comunicación Social 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2662571" y="6336257"/>
            <a:ext cx="188255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Auxiliar Técnico en la  Unidad de  Archivo </a:t>
            </a:r>
          </a:p>
        </p:txBody>
      </p:sp>
      <p:sp>
        <p:nvSpPr>
          <p:cNvPr id="23" name="Rectángulo 22"/>
          <p:cNvSpPr/>
          <p:nvPr/>
        </p:nvSpPr>
        <p:spPr>
          <a:xfrm>
            <a:off x="2785166" y="6562159"/>
            <a:ext cx="157976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Gabriel Zermeño Campos</a:t>
            </a:r>
          </a:p>
          <a:p>
            <a:pPr algn="ctr"/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Analista Técnico (T03002-10)</a:t>
            </a:r>
          </a:p>
        </p:txBody>
      </p:sp>
      <p:sp>
        <p:nvSpPr>
          <p:cNvPr id="24" name="Rectángulo 23"/>
          <p:cNvSpPr/>
          <p:nvPr/>
        </p:nvSpPr>
        <p:spPr>
          <a:xfrm>
            <a:off x="503020" y="6424754"/>
            <a:ext cx="170156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s-MX" alt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Rectángulo 25"/>
          <p:cNvSpPr/>
          <p:nvPr/>
        </p:nvSpPr>
        <p:spPr>
          <a:xfrm>
            <a:off x="2708920" y="5992415"/>
            <a:ext cx="17016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Yessica Alejandra Rosales Méndez</a:t>
            </a:r>
          </a:p>
          <a:p>
            <a:pPr algn="ctr"/>
            <a:r>
              <a:rPr lang="es-ES_tradnl" sz="7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Jefe de Oficina </a:t>
            </a:r>
            <a:r>
              <a:rPr lang="es-ES" sz="700" dirty="0">
                <a:latin typeface="Arial" panose="020B0604020202020204" pitchFamily="34" charset="0"/>
                <a:cs typeface="Arial" panose="020B0604020202020204" pitchFamily="34" charset="0"/>
              </a:rPr>
              <a:t>(CF34015-14)</a:t>
            </a:r>
          </a:p>
        </p:txBody>
      </p:sp>
      <p:sp>
        <p:nvSpPr>
          <p:cNvPr id="27" name="Rectángulo 26"/>
          <p:cNvSpPr/>
          <p:nvPr/>
        </p:nvSpPr>
        <p:spPr>
          <a:xfrm>
            <a:off x="2743336" y="5796197"/>
            <a:ext cx="171553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Unidad de Transparencia  y Archivo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Rectángulo 27"/>
          <p:cNvSpPr/>
          <p:nvPr/>
        </p:nvSpPr>
        <p:spPr>
          <a:xfrm>
            <a:off x="2670438" y="1198852"/>
            <a:ext cx="161161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Arial" panose="020B0604020202020204" pitchFamily="34" charset="0"/>
                <a:cs typeface="Arial" panose="020B0604020202020204" pitchFamily="34" charset="0"/>
              </a:rPr>
              <a:t>Dirección</a:t>
            </a:r>
            <a:r>
              <a:rPr lang="es-ES" sz="700" b="1" dirty="0">
                <a:latin typeface="Arial" panose="020B0604020202020204" pitchFamily="34" charset="0"/>
                <a:cs typeface="Arial" panose="020B0604020202020204" pitchFamily="34" charset="0"/>
              </a:rPr>
              <a:t> G</a:t>
            </a:r>
            <a:r>
              <a:rPr lang="es-MX" sz="700" b="1" dirty="0">
                <a:latin typeface="Arial" panose="020B0604020202020204" pitchFamily="34" charset="0"/>
                <a:cs typeface="Arial" panose="020B0604020202020204" pitchFamily="34" charset="0"/>
              </a:rPr>
              <a:t>eneral</a:t>
            </a:r>
            <a:endParaRPr lang="es-E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2701258" y="7036822"/>
            <a:ext cx="176696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dirty="0">
                <a:latin typeface="Arial" panose="020B0604020202020204" pitchFamily="34" charset="0"/>
                <a:cs typeface="Arial" panose="020B0604020202020204" pitchFamily="34" charset="0"/>
              </a:rPr>
              <a:t>Blanca Alicia Cruz Zaragoza</a:t>
            </a:r>
          </a:p>
          <a:p>
            <a:pPr algn="ctr"/>
            <a:r>
              <a:rPr lang="es-ES" sz="700" dirty="0">
                <a:latin typeface="Arial" panose="020B0604020202020204" pitchFamily="34" charset="0"/>
                <a:cs typeface="Arial" panose="020B0604020202020204" pitchFamily="34" charset="0"/>
              </a:rPr>
              <a:t>Técnico </a:t>
            </a:r>
            <a:r>
              <a:rPr lang="es-MX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(CF33053-09)</a:t>
            </a: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" name="Rectángulo 99"/>
          <p:cNvSpPr/>
          <p:nvPr/>
        </p:nvSpPr>
        <p:spPr>
          <a:xfrm>
            <a:off x="2793711" y="6881142"/>
            <a:ext cx="157181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7" name="112 Conector recto"/>
          <p:cNvCxnSpPr/>
          <p:nvPr/>
        </p:nvCxnSpPr>
        <p:spPr>
          <a:xfrm rot="5400000">
            <a:off x="-2186546" y="4607294"/>
            <a:ext cx="51120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23" name="Rectangle 9"/>
          <p:cNvSpPr>
            <a:spLocks noChangeArrowheads="1"/>
          </p:cNvSpPr>
          <p:nvPr/>
        </p:nvSpPr>
        <p:spPr bwMode="auto">
          <a:xfrm>
            <a:off x="512676" y="181774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37" name="111 Conector recto"/>
          <p:cNvCxnSpPr/>
          <p:nvPr/>
        </p:nvCxnSpPr>
        <p:spPr>
          <a:xfrm>
            <a:off x="525793" y="1957589"/>
            <a:ext cx="1512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04" name="Rectángulo 21503"/>
          <p:cNvSpPr/>
          <p:nvPr/>
        </p:nvSpPr>
        <p:spPr>
          <a:xfrm>
            <a:off x="745475" y="1782652"/>
            <a:ext cx="108555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Secretaría  Particular</a:t>
            </a:r>
            <a:endParaRPr lang="es-ES_tradnl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4" name="Rectángulo 113"/>
          <p:cNvSpPr/>
          <p:nvPr/>
        </p:nvSpPr>
        <p:spPr>
          <a:xfrm>
            <a:off x="402505" y="1959967"/>
            <a:ext cx="178485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Jorge Alejandro Hernández Ramírez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MX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Coordinador de Zona (CZ-II)</a:t>
            </a:r>
            <a:endParaRPr lang="es-ES_tradnl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42" name="95 Conector recto"/>
          <p:cNvCxnSpPr/>
          <p:nvPr/>
        </p:nvCxnSpPr>
        <p:spPr>
          <a:xfrm>
            <a:off x="2132856" y="2051720"/>
            <a:ext cx="12960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90 Conector recto"/>
          <p:cNvCxnSpPr/>
          <p:nvPr/>
        </p:nvCxnSpPr>
        <p:spPr>
          <a:xfrm>
            <a:off x="368660" y="5598125"/>
            <a:ext cx="52200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112 Conector recto"/>
          <p:cNvCxnSpPr/>
          <p:nvPr/>
        </p:nvCxnSpPr>
        <p:spPr>
          <a:xfrm flipH="1">
            <a:off x="2310644" y="3596841"/>
            <a:ext cx="3820" cy="1362273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4" name="83 CuadroTexto"/>
          <p:cNvSpPr txBox="1"/>
          <p:nvPr/>
        </p:nvSpPr>
        <p:spPr>
          <a:xfrm>
            <a:off x="1216099" y="5859425"/>
            <a:ext cx="619080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_tradnl" sz="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Secretaria</a:t>
            </a:r>
            <a:endParaRPr lang="es-ES_tradnl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44" name="90 Conector recto"/>
          <p:cNvCxnSpPr/>
          <p:nvPr/>
        </p:nvCxnSpPr>
        <p:spPr>
          <a:xfrm flipV="1">
            <a:off x="1340768" y="2986490"/>
            <a:ext cx="2085952" cy="133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4" name="Rectangle 9"/>
          <p:cNvSpPr>
            <a:spLocks noChangeArrowheads="1"/>
          </p:cNvSpPr>
          <p:nvPr/>
        </p:nvSpPr>
        <p:spPr bwMode="auto">
          <a:xfrm>
            <a:off x="2672916" y="385192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r>
              <a:rPr lang="es-MX" sz="700" dirty="0">
                <a:cs typeface="Arial" charset="0"/>
              </a:rPr>
              <a:t> </a:t>
            </a:r>
          </a:p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155" name="111 Conector recto"/>
          <p:cNvCxnSpPr/>
          <p:nvPr/>
        </p:nvCxnSpPr>
        <p:spPr>
          <a:xfrm>
            <a:off x="2672916" y="4031940"/>
            <a:ext cx="1584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05" name="Rectángulo 21504"/>
          <p:cNvSpPr/>
          <p:nvPr/>
        </p:nvSpPr>
        <p:spPr>
          <a:xfrm>
            <a:off x="2639190" y="4012195"/>
            <a:ext cx="168187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Juan  Manuel Hernández Herrera </a:t>
            </a:r>
          </a:p>
          <a:p>
            <a:pPr algn="ctr"/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Técnico Especializado (CF33116-14) </a:t>
            </a:r>
          </a:p>
        </p:txBody>
      </p:sp>
      <p:sp>
        <p:nvSpPr>
          <p:cNvPr id="157" name="Rectángulo 156"/>
          <p:cNvSpPr/>
          <p:nvPr/>
        </p:nvSpPr>
        <p:spPr>
          <a:xfrm>
            <a:off x="2608058" y="3831885"/>
            <a:ext cx="1758816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Auxiliar Técnico  en Unidad Jurídica </a:t>
            </a:r>
          </a:p>
        </p:txBody>
      </p:sp>
      <p:cxnSp>
        <p:nvCxnSpPr>
          <p:cNvPr id="169" name="111 Conector recto"/>
          <p:cNvCxnSpPr/>
          <p:nvPr/>
        </p:nvCxnSpPr>
        <p:spPr>
          <a:xfrm>
            <a:off x="2781104" y="7056276"/>
            <a:ext cx="1584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90 Conector recto"/>
          <p:cNvCxnSpPr/>
          <p:nvPr/>
        </p:nvCxnSpPr>
        <p:spPr>
          <a:xfrm>
            <a:off x="6474036" y="6747859"/>
            <a:ext cx="163860" cy="33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7" name="Rectángulo 166"/>
          <p:cNvSpPr/>
          <p:nvPr/>
        </p:nvSpPr>
        <p:spPr>
          <a:xfrm>
            <a:off x="4855661" y="6532832"/>
            <a:ext cx="1618375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Claudia Mireya Benítez Ortiz  </a:t>
            </a:r>
          </a:p>
          <a:p>
            <a:pPr algn="ctr"/>
            <a:r>
              <a:rPr lang="es-MX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Secretaria de Jefe de Depto. (A08002-05))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8" name="Rectángulo 167"/>
          <p:cNvSpPr/>
          <p:nvPr/>
        </p:nvSpPr>
        <p:spPr>
          <a:xfrm>
            <a:off x="5230305" y="6264188"/>
            <a:ext cx="21031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700" b="1" dirty="0">
                <a:cs typeface="Arial" charset="0"/>
              </a:rPr>
              <a:t> </a:t>
            </a:r>
            <a:endParaRPr lang="es-MX" sz="700" dirty="0"/>
          </a:p>
        </p:txBody>
      </p:sp>
      <p:cxnSp>
        <p:nvCxnSpPr>
          <p:cNvPr id="170" name="87 Conector recto"/>
          <p:cNvCxnSpPr/>
          <p:nvPr/>
        </p:nvCxnSpPr>
        <p:spPr>
          <a:xfrm flipH="1">
            <a:off x="6635664" y="5992415"/>
            <a:ext cx="2232" cy="78260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2" name="Rectángulo 171"/>
          <p:cNvSpPr/>
          <p:nvPr/>
        </p:nvSpPr>
        <p:spPr>
          <a:xfrm>
            <a:off x="4853856" y="6419509"/>
            <a:ext cx="162018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3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38251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ORGANIGRAMA   </a:t>
            </a:r>
          </a:p>
        </p:txBody>
      </p:sp>
      <p:cxnSp>
        <p:nvCxnSpPr>
          <p:cNvPr id="173" name="111 Conector recto"/>
          <p:cNvCxnSpPr/>
          <p:nvPr/>
        </p:nvCxnSpPr>
        <p:spPr>
          <a:xfrm>
            <a:off x="2780928" y="7306227"/>
            <a:ext cx="1677942" cy="17276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90 Conector recto"/>
          <p:cNvCxnSpPr/>
          <p:nvPr/>
        </p:nvCxnSpPr>
        <p:spPr>
          <a:xfrm>
            <a:off x="368660" y="6082580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8" name="Rectangle 30"/>
          <p:cNvSpPr>
            <a:spLocks noChangeArrowheads="1"/>
          </p:cNvSpPr>
          <p:nvPr/>
        </p:nvSpPr>
        <p:spPr bwMode="auto">
          <a:xfrm>
            <a:off x="743920" y="6903016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159" name="104 Conector recto"/>
          <p:cNvCxnSpPr/>
          <p:nvPr/>
        </p:nvCxnSpPr>
        <p:spPr bwMode="auto">
          <a:xfrm>
            <a:off x="741547" y="7071272"/>
            <a:ext cx="1587600" cy="0"/>
          </a:xfrm>
          <a:prstGeom prst="line">
            <a:avLst/>
          </a:prstGeom>
          <a:ln w="635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0" name="Rectángulo 159"/>
          <p:cNvSpPr/>
          <p:nvPr/>
        </p:nvSpPr>
        <p:spPr>
          <a:xfrm>
            <a:off x="1108715" y="6897030"/>
            <a:ext cx="1007007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Taquimecanógrafa </a:t>
            </a:r>
          </a:p>
        </p:txBody>
      </p:sp>
      <p:sp>
        <p:nvSpPr>
          <p:cNvPr id="178" name="Line 35"/>
          <p:cNvSpPr>
            <a:spLocks noChangeShapeType="1"/>
          </p:cNvSpPr>
          <p:nvPr/>
        </p:nvSpPr>
        <p:spPr bwMode="auto">
          <a:xfrm>
            <a:off x="581260" y="5198672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9" name="Rectángulo 178"/>
          <p:cNvSpPr/>
          <p:nvPr/>
        </p:nvSpPr>
        <p:spPr>
          <a:xfrm>
            <a:off x="500466" y="4904759"/>
            <a:ext cx="169392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Nancy Montero Guzmán  </a:t>
            </a:r>
            <a:endParaRPr lang="es-ES_tradnl" alt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_tradnl" altLang="es-MX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Secretaria de Director (CF34279-08)</a:t>
            </a:r>
            <a:endParaRPr lang="es-ES_tradnl" alt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1" name="Rectángulo 180"/>
          <p:cNvSpPr/>
          <p:nvPr/>
        </p:nvSpPr>
        <p:spPr>
          <a:xfrm>
            <a:off x="604339" y="4794846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2" name="Rectangle 9"/>
          <p:cNvSpPr>
            <a:spLocks noChangeArrowheads="1"/>
          </p:cNvSpPr>
          <p:nvPr/>
        </p:nvSpPr>
        <p:spPr bwMode="auto">
          <a:xfrm>
            <a:off x="2682578" y="444255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183" name="391 Conector recto"/>
          <p:cNvCxnSpPr>
            <a:cxnSpLocks noChangeShapeType="1"/>
          </p:cNvCxnSpPr>
          <p:nvPr/>
        </p:nvCxnSpPr>
        <p:spPr bwMode="auto">
          <a:xfrm flipV="1">
            <a:off x="2675754" y="4563498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84" name="Rectángulo 183"/>
          <p:cNvSpPr/>
          <p:nvPr/>
        </p:nvSpPr>
        <p:spPr>
          <a:xfrm>
            <a:off x="2681852" y="4396769"/>
            <a:ext cx="16002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Secretaria</a:t>
            </a:r>
          </a:p>
        </p:txBody>
      </p:sp>
      <p:sp>
        <p:nvSpPr>
          <p:cNvPr id="188" name="Rectángulo 187"/>
          <p:cNvSpPr/>
          <p:nvPr/>
        </p:nvSpPr>
        <p:spPr>
          <a:xfrm>
            <a:off x="2564408" y="4543616"/>
            <a:ext cx="1832576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Celia María del  Rocío Ramírez Moreno </a:t>
            </a:r>
          </a:p>
          <a:p>
            <a:pPr algn="ctr">
              <a:defRPr/>
            </a:pP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Secretaria de Jefe de Departamento </a:t>
            </a:r>
          </a:p>
          <a:p>
            <a:pPr algn="ctr">
              <a:defRPr/>
            </a:pP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(A08002-05)</a:t>
            </a:r>
            <a:endParaRPr lang="es-MX" alt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76" name="104 Conector recto"/>
          <p:cNvCxnSpPr/>
          <p:nvPr/>
        </p:nvCxnSpPr>
        <p:spPr bwMode="auto">
          <a:xfrm>
            <a:off x="4863108" y="6588622"/>
            <a:ext cx="1587600" cy="0"/>
          </a:xfrm>
          <a:prstGeom prst="line">
            <a:avLst/>
          </a:prstGeom>
          <a:ln w="635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9" name="90 Conector recto"/>
          <p:cNvCxnSpPr/>
          <p:nvPr/>
        </p:nvCxnSpPr>
        <p:spPr>
          <a:xfrm>
            <a:off x="1952836" y="3587316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06" name="Rectangle 9"/>
          <p:cNvSpPr>
            <a:spLocks noChangeArrowheads="1"/>
          </p:cNvSpPr>
          <p:nvPr/>
        </p:nvSpPr>
        <p:spPr bwMode="auto">
          <a:xfrm>
            <a:off x="556016" y="3263554"/>
            <a:ext cx="1584000" cy="1416362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/>
          <a:lstStyle/>
          <a:p>
            <a:r>
              <a:rPr lang="es-ES_tradnl" sz="700" b="1" dirty="0">
                <a:cs typeface="Arial" charset="0"/>
              </a:rPr>
              <a:t>      </a:t>
            </a: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ES" sz="700" dirty="0">
              <a:cs typeface="Arial" charset="0"/>
            </a:endParaRPr>
          </a:p>
        </p:txBody>
      </p:sp>
      <p:cxnSp>
        <p:nvCxnSpPr>
          <p:cNvPr id="44" name="111 Conector recto"/>
          <p:cNvCxnSpPr/>
          <p:nvPr/>
        </p:nvCxnSpPr>
        <p:spPr>
          <a:xfrm>
            <a:off x="584684" y="3419872"/>
            <a:ext cx="1512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75 CuadroTexto"/>
          <p:cNvSpPr txBox="1"/>
          <p:nvPr/>
        </p:nvSpPr>
        <p:spPr>
          <a:xfrm>
            <a:off x="764704" y="3239852"/>
            <a:ext cx="1223412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700" b="1" dirty="0">
                <a:latin typeface="Arial" panose="020B0604020202020204" pitchFamily="34" charset="0"/>
                <a:cs typeface="Arial" panose="020B0604020202020204" pitchFamily="34" charset="0"/>
              </a:rPr>
              <a:t>Coordinación  de Zona   </a:t>
            </a:r>
          </a:p>
        </p:txBody>
      </p:sp>
      <p:cxnSp>
        <p:nvCxnSpPr>
          <p:cNvPr id="78" name="111 Conector recto"/>
          <p:cNvCxnSpPr/>
          <p:nvPr/>
        </p:nvCxnSpPr>
        <p:spPr>
          <a:xfrm flipV="1">
            <a:off x="586179" y="3663950"/>
            <a:ext cx="1546677" cy="521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ángulo 30"/>
          <p:cNvSpPr/>
          <p:nvPr/>
        </p:nvSpPr>
        <p:spPr>
          <a:xfrm>
            <a:off x="632350" y="3391336"/>
            <a:ext cx="149847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Elías Arturo Pesina Roldán</a:t>
            </a:r>
          </a:p>
          <a:p>
            <a:pPr algn="ctr"/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Coordinador de Zona (CZ-II)</a:t>
            </a:r>
          </a:p>
        </p:txBody>
      </p:sp>
      <p:sp>
        <p:nvSpPr>
          <p:cNvPr id="122" name="Rectángulo 121"/>
          <p:cNvSpPr/>
          <p:nvPr/>
        </p:nvSpPr>
        <p:spPr>
          <a:xfrm>
            <a:off x="567004" y="3955733"/>
            <a:ext cx="157155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Juan Carlos </a:t>
            </a:r>
            <a:r>
              <a:rPr lang="es-ES_tradnl" sz="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Yañez</a:t>
            </a:r>
            <a:endParaRPr lang="es-ES_tradnl" sz="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Coordinador de Zona   (CZ-II</a:t>
            </a:r>
            <a:r>
              <a:rPr lang="es-ES_tradnl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s-ES_tradnl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3" name="Rectángulo 122"/>
          <p:cNvSpPr/>
          <p:nvPr/>
        </p:nvSpPr>
        <p:spPr>
          <a:xfrm>
            <a:off x="589941" y="3686400"/>
            <a:ext cx="149847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Luis Manuel Almaguer Ochoa</a:t>
            </a:r>
          </a:p>
          <a:p>
            <a:pPr algn="ctr"/>
            <a:r>
              <a:rPr lang="es-ES_tradnl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Coordinador </a:t>
            </a: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de Zona (CZ-II)</a:t>
            </a:r>
          </a:p>
        </p:txBody>
      </p:sp>
      <p:cxnSp>
        <p:nvCxnSpPr>
          <p:cNvPr id="189" name="111 Conector recto"/>
          <p:cNvCxnSpPr/>
          <p:nvPr/>
        </p:nvCxnSpPr>
        <p:spPr>
          <a:xfrm>
            <a:off x="573799" y="3974902"/>
            <a:ext cx="1584176" cy="645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5" name="Text Box 148">
            <a:extLst>
              <a:ext uri="{FF2B5EF4-FFF2-40B4-BE49-F238E27FC236}">
                <a16:creationId xmlns="" xmlns:a16="http://schemas.microsoft.com/office/drawing/2014/main" id="{B07C7EAA-5B4B-4652-8261-AF2F585549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Liliana Beatriz Cerda Cabrera</a:t>
            </a:r>
            <a:r>
              <a:rPr lang="es-MX" sz="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Director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Colegio de Bachilleres del Estado de San Luis Potosí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Junio </a:t>
            </a:r>
            <a:r>
              <a:rPr lang="es-ES" sz="600" dirty="0" smtClean="0"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año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2022</a:t>
            </a:r>
            <a:r>
              <a:rPr lang="es-ES" sz="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sz="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b="1" i="1" dirty="0">
                <a:latin typeface="Arial" panose="020B0604020202020204" pitchFamily="34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180" name="111 Conector recto"/>
          <p:cNvCxnSpPr/>
          <p:nvPr/>
        </p:nvCxnSpPr>
        <p:spPr>
          <a:xfrm>
            <a:off x="2780928" y="7299758"/>
            <a:ext cx="1677942" cy="6561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7" name="Rectángulo 186"/>
          <p:cNvSpPr/>
          <p:nvPr/>
        </p:nvSpPr>
        <p:spPr>
          <a:xfrm>
            <a:off x="2563060" y="5080184"/>
            <a:ext cx="1832576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Laura Villeda Alonso</a:t>
            </a:r>
            <a:endParaRPr lang="es-ES_tradnl" sz="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s-ES_tradnl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Taquimecanógrafa </a:t>
            </a:r>
            <a:endParaRPr lang="es-ES_tradnl" sz="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s-ES_tradnl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A08004-04)</a:t>
            </a:r>
            <a:endParaRPr lang="es-MX" alt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0" name="Rectangle 9"/>
          <p:cNvSpPr>
            <a:spLocks noChangeArrowheads="1"/>
          </p:cNvSpPr>
          <p:nvPr/>
        </p:nvSpPr>
        <p:spPr bwMode="auto">
          <a:xfrm>
            <a:off x="2787474" y="735301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sp>
        <p:nvSpPr>
          <p:cNvPr id="191" name="Rectángulo 190"/>
          <p:cNvSpPr/>
          <p:nvPr/>
        </p:nvSpPr>
        <p:spPr bwMode="blackWhite">
          <a:xfrm>
            <a:off x="2778673" y="7346878"/>
            <a:ext cx="1629676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Verónica Quijano Narváez</a:t>
            </a:r>
          </a:p>
          <a:p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Secretaria de Jefe de Departamento </a:t>
            </a:r>
          </a:p>
          <a:p>
            <a:pPr algn="ctr"/>
            <a:r>
              <a:rPr lang="es-ES_tradnl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(A08002-05)</a:t>
            </a:r>
          </a:p>
        </p:txBody>
      </p:sp>
      <p:cxnSp>
        <p:nvCxnSpPr>
          <p:cNvPr id="192" name="87 Conector recto"/>
          <p:cNvCxnSpPr/>
          <p:nvPr/>
        </p:nvCxnSpPr>
        <p:spPr>
          <a:xfrm flipH="1">
            <a:off x="4513828" y="7186764"/>
            <a:ext cx="4220" cy="83735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3" name="92 Conector recto"/>
          <p:cNvCxnSpPr/>
          <p:nvPr/>
        </p:nvCxnSpPr>
        <p:spPr>
          <a:xfrm>
            <a:off x="4376642" y="7601647"/>
            <a:ext cx="128658" cy="486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5" name="Rectangle 9"/>
          <p:cNvSpPr>
            <a:spLocks noChangeArrowheads="1"/>
          </p:cNvSpPr>
          <p:nvPr/>
        </p:nvSpPr>
        <p:spPr bwMode="auto">
          <a:xfrm>
            <a:off x="2794087" y="7864053"/>
            <a:ext cx="1587600" cy="323165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/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Ma. Cruz Muñoz Rocha</a:t>
            </a:r>
          </a:p>
          <a:p>
            <a:pPr algn="ctr"/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Secretaria  de Jefe de departamento  </a:t>
            </a:r>
          </a:p>
          <a:p>
            <a:pPr algn="ctr">
              <a:defRPr/>
            </a:pP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(A08002-05)</a:t>
            </a:r>
            <a:endParaRPr lang="es-MX" alt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3" name="Rectángulo 112"/>
          <p:cNvSpPr/>
          <p:nvPr/>
        </p:nvSpPr>
        <p:spPr>
          <a:xfrm>
            <a:off x="2683273" y="4963354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Taquimecanógrafa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5" name="104 Conector recto"/>
          <p:cNvCxnSpPr/>
          <p:nvPr/>
        </p:nvCxnSpPr>
        <p:spPr bwMode="auto">
          <a:xfrm flipV="1">
            <a:off x="776501" y="6028587"/>
            <a:ext cx="1587600" cy="1587"/>
          </a:xfrm>
          <a:prstGeom prst="line">
            <a:avLst/>
          </a:prstGeom>
          <a:ln>
            <a:solidFill>
              <a:srgbClr val="339966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1" name="391 Conector recto"/>
          <p:cNvCxnSpPr>
            <a:cxnSpLocks noChangeShapeType="1"/>
          </p:cNvCxnSpPr>
          <p:nvPr/>
        </p:nvCxnSpPr>
        <p:spPr bwMode="auto">
          <a:xfrm flipV="1">
            <a:off x="2692359" y="5113021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18" name="Rectangle 30"/>
          <p:cNvSpPr>
            <a:spLocks noChangeArrowheads="1"/>
          </p:cNvSpPr>
          <p:nvPr/>
        </p:nvSpPr>
        <p:spPr bwMode="auto">
          <a:xfrm>
            <a:off x="4664535" y="7559043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119" name="104 Conector recto"/>
          <p:cNvCxnSpPr/>
          <p:nvPr/>
        </p:nvCxnSpPr>
        <p:spPr bwMode="auto">
          <a:xfrm flipV="1">
            <a:off x="4681440" y="7765634"/>
            <a:ext cx="1587600" cy="1587"/>
          </a:xfrm>
          <a:prstGeom prst="line">
            <a:avLst/>
          </a:prstGeom>
          <a:ln>
            <a:solidFill>
              <a:srgbClr val="339966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0" name="Rectángulo 119"/>
          <p:cNvSpPr/>
          <p:nvPr/>
        </p:nvSpPr>
        <p:spPr>
          <a:xfrm>
            <a:off x="4971226" y="7577311"/>
            <a:ext cx="96693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Oficialía de Partes</a:t>
            </a:r>
            <a:endParaRPr lang="es-E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1" name="CuadroTexto 120"/>
          <p:cNvSpPr txBox="1"/>
          <p:nvPr/>
        </p:nvSpPr>
        <p:spPr>
          <a:xfrm>
            <a:off x="4650562" y="7739316"/>
            <a:ext cx="16051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700" dirty="0">
                <a:latin typeface="Arial" panose="020B0604020202020204" pitchFamily="34" charset="0"/>
                <a:cs typeface="Arial" panose="020B0604020202020204" pitchFamily="34" charset="0"/>
              </a:rPr>
              <a:t>Daniel Vega Martínez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it-IT" sz="700" dirty="0">
                <a:latin typeface="Arial" panose="020B0604020202020204" pitchFamily="34" charset="0"/>
                <a:cs typeface="Arial" panose="020B0604020202020204" pitchFamily="34" charset="0"/>
              </a:rPr>
              <a:t>Supervisor  (CF08016-11)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7" name="Rectángulo 126"/>
          <p:cNvSpPr/>
          <p:nvPr/>
        </p:nvSpPr>
        <p:spPr>
          <a:xfrm>
            <a:off x="4417738" y="3455553"/>
            <a:ext cx="158759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Jacobo </a:t>
            </a:r>
            <a:r>
              <a:rPr lang="es-MX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Soria Hernández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MX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Jefe de Departamento (JD-IV)</a:t>
            </a:r>
            <a:endParaRPr lang="es-ES_tradnl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9" name="Rectángulo 138"/>
          <p:cNvSpPr/>
          <p:nvPr/>
        </p:nvSpPr>
        <p:spPr>
          <a:xfrm>
            <a:off x="4773536" y="3311769"/>
            <a:ext cx="833883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_tradnl" sz="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Auditor Interno</a:t>
            </a:r>
            <a:endParaRPr lang="es-ES_tradnl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6" name="111 Conector recto"/>
          <p:cNvCxnSpPr/>
          <p:nvPr/>
        </p:nvCxnSpPr>
        <p:spPr>
          <a:xfrm>
            <a:off x="4474305" y="3484789"/>
            <a:ext cx="1512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" name="Rectangle 9"/>
          <p:cNvSpPr>
            <a:spLocks noChangeArrowheads="1"/>
          </p:cNvSpPr>
          <p:nvPr/>
        </p:nvSpPr>
        <p:spPr bwMode="auto">
          <a:xfrm>
            <a:off x="4434075" y="382467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146" name="Rectangle 9"/>
          <p:cNvSpPr>
            <a:spLocks noChangeArrowheads="1"/>
          </p:cNvSpPr>
          <p:nvPr/>
        </p:nvSpPr>
        <p:spPr bwMode="auto">
          <a:xfrm>
            <a:off x="4436505" y="434980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151" name="111 Conector recto"/>
          <p:cNvCxnSpPr/>
          <p:nvPr/>
        </p:nvCxnSpPr>
        <p:spPr>
          <a:xfrm>
            <a:off x="4482869" y="3976238"/>
            <a:ext cx="1512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111 Conector recto"/>
          <p:cNvCxnSpPr/>
          <p:nvPr/>
        </p:nvCxnSpPr>
        <p:spPr>
          <a:xfrm>
            <a:off x="4503554" y="4496796"/>
            <a:ext cx="1512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6" name="Rectángulo 155"/>
          <p:cNvSpPr/>
          <p:nvPr/>
        </p:nvSpPr>
        <p:spPr>
          <a:xfrm>
            <a:off x="4495874" y="3793984"/>
            <a:ext cx="1390125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_tradnl" sz="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Auxiliar de Auditoria Interna</a:t>
            </a:r>
            <a:endParaRPr lang="es-ES_tradnl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1" name="Rectángulo 160"/>
          <p:cNvSpPr/>
          <p:nvPr/>
        </p:nvSpPr>
        <p:spPr>
          <a:xfrm>
            <a:off x="4901998" y="4347892"/>
            <a:ext cx="619079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_tradnl" sz="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Secretaría</a:t>
            </a:r>
            <a:endParaRPr lang="es-ES_tradnl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6" name="92 Conector recto"/>
          <p:cNvCxnSpPr/>
          <p:nvPr/>
        </p:nvCxnSpPr>
        <p:spPr>
          <a:xfrm>
            <a:off x="4395480" y="8010897"/>
            <a:ext cx="128658" cy="486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92 Conector recto"/>
          <p:cNvCxnSpPr/>
          <p:nvPr/>
        </p:nvCxnSpPr>
        <p:spPr>
          <a:xfrm>
            <a:off x="4518768" y="7795143"/>
            <a:ext cx="128658" cy="486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" name="Rectángulo 132"/>
          <p:cNvSpPr/>
          <p:nvPr/>
        </p:nvSpPr>
        <p:spPr>
          <a:xfrm>
            <a:off x="567004" y="4289108"/>
            <a:ext cx="157155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Daniel Hernández Labastida</a:t>
            </a:r>
            <a:endParaRPr lang="es-ES_tradnl" sz="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Coordinador de Zona   (CZ-II</a:t>
            </a:r>
            <a:r>
              <a:rPr lang="es-ES_tradnl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s-ES_tradnl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7" name="111 Conector recto"/>
          <p:cNvCxnSpPr/>
          <p:nvPr/>
        </p:nvCxnSpPr>
        <p:spPr>
          <a:xfrm>
            <a:off x="554749" y="4270177"/>
            <a:ext cx="1584176" cy="645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111 Conector recto"/>
          <p:cNvCxnSpPr/>
          <p:nvPr/>
        </p:nvCxnSpPr>
        <p:spPr>
          <a:xfrm>
            <a:off x="592849" y="4946452"/>
            <a:ext cx="1584176" cy="645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9146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4" name="Conector recto 83"/>
          <p:cNvCxnSpPr/>
          <p:nvPr/>
        </p:nvCxnSpPr>
        <p:spPr>
          <a:xfrm>
            <a:off x="6356083" y="7092280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Conector recto 112"/>
          <p:cNvCxnSpPr/>
          <p:nvPr/>
        </p:nvCxnSpPr>
        <p:spPr>
          <a:xfrm flipH="1">
            <a:off x="6525324" y="5013941"/>
            <a:ext cx="20" cy="283930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Conector recto 116"/>
          <p:cNvCxnSpPr/>
          <p:nvPr/>
        </p:nvCxnSpPr>
        <p:spPr>
          <a:xfrm>
            <a:off x="6358159" y="7660961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Rectangle 30"/>
          <p:cNvSpPr>
            <a:spLocks noChangeArrowheads="1"/>
          </p:cNvSpPr>
          <p:nvPr/>
        </p:nvSpPr>
        <p:spPr bwMode="auto">
          <a:xfrm>
            <a:off x="4834367" y="7424164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</p:txBody>
      </p:sp>
      <p:sp>
        <p:nvSpPr>
          <p:cNvPr id="82" name="Rectangle 30"/>
          <p:cNvSpPr>
            <a:spLocks noChangeArrowheads="1"/>
          </p:cNvSpPr>
          <p:nvPr/>
        </p:nvSpPr>
        <p:spPr bwMode="auto">
          <a:xfrm>
            <a:off x="4826567" y="6826610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72" name="Conector recto 71"/>
          <p:cNvCxnSpPr/>
          <p:nvPr/>
        </p:nvCxnSpPr>
        <p:spPr>
          <a:xfrm>
            <a:off x="2024844" y="5510332"/>
            <a:ext cx="18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Conector recto 119"/>
          <p:cNvCxnSpPr/>
          <p:nvPr/>
        </p:nvCxnSpPr>
        <p:spPr>
          <a:xfrm>
            <a:off x="2024844" y="4886992"/>
            <a:ext cx="18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Conector recto 121"/>
          <p:cNvCxnSpPr/>
          <p:nvPr/>
        </p:nvCxnSpPr>
        <p:spPr>
          <a:xfrm>
            <a:off x="2024844" y="7230925"/>
            <a:ext cx="18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Conector recto 122"/>
          <p:cNvCxnSpPr/>
          <p:nvPr/>
        </p:nvCxnSpPr>
        <p:spPr>
          <a:xfrm>
            <a:off x="2024864" y="6645733"/>
            <a:ext cx="18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Conector recto 120"/>
          <p:cNvCxnSpPr/>
          <p:nvPr/>
        </p:nvCxnSpPr>
        <p:spPr>
          <a:xfrm>
            <a:off x="2024844" y="6096798"/>
            <a:ext cx="18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Conector recto 124"/>
          <p:cNvCxnSpPr/>
          <p:nvPr/>
        </p:nvCxnSpPr>
        <p:spPr>
          <a:xfrm>
            <a:off x="6359507" y="5760132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Conector recto 114"/>
          <p:cNvCxnSpPr/>
          <p:nvPr/>
        </p:nvCxnSpPr>
        <p:spPr>
          <a:xfrm>
            <a:off x="6359506" y="5009588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179 Rectángulo"/>
          <p:cNvSpPr/>
          <p:nvPr/>
        </p:nvSpPr>
        <p:spPr>
          <a:xfrm>
            <a:off x="4809766" y="5330328"/>
            <a:ext cx="1587600" cy="81349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05" name="Conector recto 104"/>
          <p:cNvCxnSpPr/>
          <p:nvPr/>
        </p:nvCxnSpPr>
        <p:spPr>
          <a:xfrm>
            <a:off x="2168860" y="3369877"/>
            <a:ext cx="2268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>
            <a:off x="3429000" y="1490217"/>
            <a:ext cx="0" cy="298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31" name="Rectangle 9"/>
          <p:cNvSpPr>
            <a:spLocks noChangeArrowheads="1"/>
          </p:cNvSpPr>
          <p:nvPr/>
        </p:nvSpPr>
        <p:spPr bwMode="auto">
          <a:xfrm>
            <a:off x="-8337" y="-2629"/>
            <a:ext cx="1443600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800"/>
          </a:p>
        </p:txBody>
      </p:sp>
      <p:sp>
        <p:nvSpPr>
          <p:cNvPr id="22532" name="Line 17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73" name="154 Rectángulo"/>
          <p:cNvSpPr/>
          <p:nvPr/>
        </p:nvSpPr>
        <p:spPr>
          <a:xfrm>
            <a:off x="2672916" y="1115616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4" name="156 Rectángulo"/>
          <p:cNvSpPr/>
          <p:nvPr/>
        </p:nvSpPr>
        <p:spPr>
          <a:xfrm>
            <a:off x="2672916" y="2105950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5" name="157 Rectángulo"/>
          <p:cNvSpPr/>
          <p:nvPr/>
        </p:nvSpPr>
        <p:spPr>
          <a:xfrm>
            <a:off x="476671" y="4706213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6" name="164 CuadroTexto"/>
          <p:cNvSpPr txBox="1"/>
          <p:nvPr/>
        </p:nvSpPr>
        <p:spPr>
          <a:xfrm>
            <a:off x="2788598" y="1240868"/>
            <a:ext cx="1440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>
                <a:cs typeface="Arial" charset="0"/>
              </a:rPr>
              <a:t>Dirección General</a:t>
            </a:r>
          </a:p>
        </p:txBody>
      </p:sp>
      <p:sp>
        <p:nvSpPr>
          <p:cNvPr id="81" name="179 Rectángulo"/>
          <p:cNvSpPr/>
          <p:nvPr/>
        </p:nvSpPr>
        <p:spPr>
          <a:xfrm>
            <a:off x="4797603" y="4717711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7" name="197 Rectángulo"/>
          <p:cNvSpPr/>
          <p:nvPr/>
        </p:nvSpPr>
        <p:spPr>
          <a:xfrm>
            <a:off x="484564" y="5299009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Rectángulo 1"/>
          <p:cNvSpPr/>
          <p:nvPr/>
        </p:nvSpPr>
        <p:spPr>
          <a:xfrm>
            <a:off x="2581608" y="2136754"/>
            <a:ext cx="178349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D</a:t>
            </a:r>
            <a:r>
              <a:rPr lang="es-MX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irección </a:t>
            </a:r>
            <a:r>
              <a:rPr lang="es-ES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de Planeación Académica  </a:t>
            </a:r>
          </a:p>
        </p:txBody>
      </p:sp>
      <p:sp>
        <p:nvSpPr>
          <p:cNvPr id="4" name="Rectángulo 3"/>
          <p:cNvSpPr/>
          <p:nvPr/>
        </p:nvSpPr>
        <p:spPr>
          <a:xfrm>
            <a:off x="2672916" y="2309922"/>
            <a:ext cx="1587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es-ES_tradnl" altLang="es-MX" sz="700" dirty="0" smtClean="0">
                <a:solidFill>
                  <a:srgbClr val="000000"/>
                </a:solidFill>
                <a:cs typeface="Arial" panose="020B0604020202020204" pitchFamily="34" charset="0"/>
              </a:rPr>
              <a:t>Diego Iván Díaz Medellín</a:t>
            </a:r>
            <a:endParaRPr lang="es-ES_tradnl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MX" altLang="es-MX" sz="700" dirty="0" smtClean="0">
                <a:solidFill>
                  <a:srgbClr val="000000"/>
                </a:solidFill>
                <a:cs typeface="Arial" panose="020B0604020202020204" pitchFamily="34" charset="0"/>
              </a:rPr>
              <a:t>Director </a:t>
            </a:r>
            <a:r>
              <a:rPr lang="es-MX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de área (DA-II)</a:t>
            </a:r>
          </a:p>
        </p:txBody>
      </p:sp>
      <p:sp>
        <p:nvSpPr>
          <p:cNvPr id="5" name="Rectángulo 4"/>
          <p:cNvSpPr/>
          <p:nvPr/>
        </p:nvSpPr>
        <p:spPr>
          <a:xfrm>
            <a:off x="440669" y="5255234"/>
            <a:ext cx="17281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Asistencia </a:t>
            </a:r>
            <a:r>
              <a:rPr lang="es-ES_tradnl" altLang="es-MX" sz="700" b="1" dirty="0" smtClean="0">
                <a:solidFill>
                  <a:srgbClr val="000000"/>
                </a:solidFill>
                <a:cs typeface="Arial" panose="020B0604020202020204" pitchFamily="34" charset="0"/>
              </a:rPr>
              <a:t>y Colaboración en Planeación y </a:t>
            </a:r>
            <a:r>
              <a:rPr lang="es-ES_tradnl" altLang="es-MX" sz="700" b="1" dirty="0" err="1" smtClean="0">
                <a:solidFill>
                  <a:srgbClr val="000000"/>
                </a:solidFill>
                <a:cs typeface="Arial" panose="020B0604020202020204" pitchFamily="34" charset="0"/>
              </a:rPr>
              <a:t>Presupuestaciòn</a:t>
            </a:r>
            <a:endParaRPr lang="es-ES_tradnl" altLang="es-MX" sz="700" b="1" dirty="0" smtClean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ES_tradnl" altLang="es-MX" sz="700" b="1" dirty="0" smtClean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es-ES_tradnl" altLang="es-MX" sz="700" dirty="0" smtClean="0">
                <a:solidFill>
                  <a:srgbClr val="000000"/>
                </a:solidFill>
                <a:cs typeface="Arial" panose="020B0604020202020204" pitchFamily="34" charset="0"/>
              </a:rPr>
              <a:t>María Sandra Ayala Herrera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 smtClean="0">
                <a:solidFill>
                  <a:srgbClr val="000000"/>
                </a:solidFill>
                <a:cs typeface="Arial" panose="020B0604020202020204" pitchFamily="34" charset="0"/>
              </a:rPr>
              <a:t>Jefe de Materia (JM-XXXI)</a:t>
            </a:r>
            <a:endParaRPr lang="es-ES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52" name="193 Rectángulo"/>
          <p:cNvSpPr/>
          <p:nvPr/>
        </p:nvSpPr>
        <p:spPr>
          <a:xfrm>
            <a:off x="4439532" y="3107382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Rectángulo 5"/>
          <p:cNvSpPr/>
          <p:nvPr/>
        </p:nvSpPr>
        <p:spPr>
          <a:xfrm>
            <a:off x="4396400" y="3250715"/>
            <a:ext cx="169243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Nelly Leyva Balboa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Técnico  Especializado (CF33116-14)</a:t>
            </a:r>
          </a:p>
        </p:txBody>
      </p:sp>
      <p:sp>
        <p:nvSpPr>
          <p:cNvPr id="7" name="Rectángulo 6"/>
          <p:cNvSpPr/>
          <p:nvPr/>
        </p:nvSpPr>
        <p:spPr>
          <a:xfrm>
            <a:off x="4439532" y="3087909"/>
            <a:ext cx="1587600" cy="205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Secretaria</a:t>
            </a:r>
            <a:endParaRPr lang="es-MX" altLang="es-MX" sz="700" b="1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cxnSp>
        <p:nvCxnSpPr>
          <p:cNvPr id="55" name="259 Conector recto"/>
          <p:cNvCxnSpPr>
            <a:cxnSpLocks noChangeShapeType="1"/>
          </p:cNvCxnSpPr>
          <p:nvPr/>
        </p:nvCxnSpPr>
        <p:spPr bwMode="auto">
          <a:xfrm>
            <a:off x="4475817" y="327093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1" name="157 Rectángulo"/>
          <p:cNvSpPr/>
          <p:nvPr/>
        </p:nvSpPr>
        <p:spPr>
          <a:xfrm>
            <a:off x="408480" y="5904148"/>
            <a:ext cx="1669339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Bef>
                <a:spcPct val="0"/>
              </a:spcBef>
            </a:pPr>
            <a:endParaRPr lang="es-MX" altLang="es-MX" sz="8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MX" altLang="es-MX" sz="700" dirty="0" smtClean="0">
                <a:solidFill>
                  <a:srgbClr val="000000"/>
                </a:solidFill>
                <a:cs typeface="Arial" panose="020B0604020202020204" pitchFamily="34" charset="0"/>
              </a:rPr>
              <a:t>María Felipa Pérez Chávez</a:t>
            </a:r>
            <a:endParaRPr lang="es-MX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Técnico Especializado</a:t>
            </a: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 (CF33116-14)</a:t>
            </a:r>
            <a:endParaRPr lang="es-MX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62" name="157 Rectángulo"/>
          <p:cNvSpPr/>
          <p:nvPr/>
        </p:nvSpPr>
        <p:spPr>
          <a:xfrm>
            <a:off x="494206" y="6444208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3" name="157 Rectángulo"/>
          <p:cNvSpPr/>
          <p:nvPr/>
        </p:nvSpPr>
        <p:spPr>
          <a:xfrm>
            <a:off x="464911" y="7057697"/>
            <a:ext cx="1587600" cy="538143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/>
          <p:cNvSpPr/>
          <p:nvPr/>
        </p:nvSpPr>
        <p:spPr>
          <a:xfrm>
            <a:off x="573270" y="4670313"/>
            <a:ext cx="1440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Departamento  de Planeación Educativa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512676" y="4886337"/>
            <a:ext cx="151200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Luz María Pérez Moreno 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 smtClean="0">
                <a:solidFill>
                  <a:srgbClr val="000000"/>
                </a:solidFill>
                <a:cs typeface="Arial" panose="020B0604020202020204" pitchFamily="34" charset="0"/>
              </a:rPr>
              <a:t>Jefe de Depto. (JD-IV)</a:t>
            </a:r>
            <a:endParaRPr lang="es-MX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461466" y="5856975"/>
            <a:ext cx="158289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Planeación y Presupuestación 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548840" y="6028419"/>
            <a:ext cx="144000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endParaRPr lang="es-ES_tradnl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endParaRPr lang="es-MX" dirty="0"/>
          </a:p>
        </p:txBody>
      </p:sp>
      <p:sp>
        <p:nvSpPr>
          <p:cNvPr id="15" name="Rectángulo 14"/>
          <p:cNvSpPr/>
          <p:nvPr/>
        </p:nvSpPr>
        <p:spPr>
          <a:xfrm>
            <a:off x="4797151" y="4670313"/>
            <a:ext cx="158805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Departamento  de Ingreso y Promoción Docente  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4830921" y="4907930"/>
            <a:ext cx="16068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 smtClean="0">
                <a:solidFill>
                  <a:srgbClr val="000000"/>
                </a:solidFill>
                <a:cs typeface="Arial" panose="020B0604020202020204" pitchFamily="34" charset="0"/>
              </a:rPr>
              <a:t>María de la Luz Vidales Fernández</a:t>
            </a:r>
            <a:endParaRPr lang="es-MX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Jefe de Departamento (JD-IV)</a:t>
            </a:r>
            <a:endParaRPr lang="es-ES" altLang="es-MX" sz="700" dirty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465370" y="6408204"/>
            <a:ext cx="15783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 smtClean="0">
                <a:solidFill>
                  <a:srgbClr val="000000"/>
                </a:solidFill>
                <a:cs typeface="Arial" panose="020B0604020202020204" pitchFamily="34" charset="0"/>
              </a:rPr>
              <a:t>Asistencia Técnica en Programas de Infraestructura</a:t>
            </a:r>
            <a:endParaRPr lang="es-ES_tradnl" altLang="es-MX" sz="700" b="1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19" name="Rectángulo 18"/>
          <p:cNvSpPr/>
          <p:nvPr/>
        </p:nvSpPr>
        <p:spPr>
          <a:xfrm>
            <a:off x="484565" y="7023974"/>
            <a:ext cx="15762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 smtClean="0">
                <a:solidFill>
                  <a:srgbClr val="000000"/>
                </a:solidFill>
                <a:cs typeface="Arial" panose="020B0604020202020204" pitchFamily="34" charset="0"/>
              </a:rPr>
              <a:t>Enlace de </a:t>
            </a:r>
            <a:r>
              <a:rPr lang="es-ES_tradnl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Becas </a:t>
            </a:r>
            <a:r>
              <a:rPr lang="es-ES_tradnl" altLang="es-MX" sz="700" b="1" dirty="0" smtClean="0">
                <a:solidFill>
                  <a:srgbClr val="000000"/>
                </a:solidFill>
                <a:cs typeface="Arial" panose="020B0604020202020204" pitchFamily="34" charset="0"/>
              </a:rPr>
              <a:t>en Planeación Educativa</a:t>
            </a:r>
            <a:endParaRPr lang="es-ES_tradnl" altLang="es-MX" sz="700" b="1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20" name="Rectángulo 19"/>
          <p:cNvSpPr/>
          <p:nvPr/>
        </p:nvSpPr>
        <p:spPr>
          <a:xfrm>
            <a:off x="429834" y="7181771"/>
            <a:ext cx="168838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endParaRPr lang="es-MX" altLang="es-MX" sz="700" dirty="0" smtClean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MX" altLang="es-MX" sz="700" dirty="0" err="1" smtClean="0">
                <a:solidFill>
                  <a:srgbClr val="000000"/>
                </a:solidFill>
                <a:cs typeface="Arial" panose="020B0604020202020204" pitchFamily="34" charset="0"/>
              </a:rPr>
              <a:t>Azael</a:t>
            </a:r>
            <a:r>
              <a:rPr lang="es-MX" altLang="es-MX" sz="700" dirty="0" smtClean="0">
                <a:solidFill>
                  <a:srgbClr val="000000"/>
                </a:solidFill>
                <a:cs typeface="Arial" panose="020B0604020202020204" pitchFamily="34" charset="0"/>
              </a:rPr>
              <a:t> Rene Farfán Guerrero</a:t>
            </a:r>
            <a:endParaRPr lang="es-MX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MX" altLang="es-MX" sz="700" dirty="0" smtClean="0">
                <a:solidFill>
                  <a:srgbClr val="000000"/>
                </a:solidFill>
                <a:cs typeface="Arial" panose="020B0604020202020204" pitchFamily="34" charset="0"/>
              </a:rPr>
              <a:t>Técnico Especializado(CF33116-14</a:t>
            </a:r>
            <a:r>
              <a:rPr lang="es-MX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)</a:t>
            </a:r>
          </a:p>
        </p:txBody>
      </p:sp>
      <p:sp>
        <p:nvSpPr>
          <p:cNvPr id="34" name="Rectángulo 33"/>
          <p:cNvSpPr/>
          <p:nvPr/>
        </p:nvSpPr>
        <p:spPr>
          <a:xfrm>
            <a:off x="4797152" y="5534165"/>
            <a:ext cx="16560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 smtClean="0">
                <a:solidFill>
                  <a:srgbClr val="000000"/>
                </a:solidFill>
                <a:cs typeface="Arial" panose="020B0604020202020204" pitchFamily="34" charset="0"/>
              </a:rPr>
              <a:t>Elia </a:t>
            </a: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Gámez Elías </a:t>
            </a:r>
            <a:endParaRPr lang="es-MX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Jefe de Oficina (CF34015-14)</a:t>
            </a:r>
          </a:p>
        </p:txBody>
      </p:sp>
      <p:cxnSp>
        <p:nvCxnSpPr>
          <p:cNvPr id="97" name="259 Conector recto"/>
          <p:cNvCxnSpPr>
            <a:cxnSpLocks noChangeShapeType="1"/>
          </p:cNvCxnSpPr>
          <p:nvPr/>
        </p:nvCxnSpPr>
        <p:spPr bwMode="auto">
          <a:xfrm>
            <a:off x="476672" y="718802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8" name="259 Conector recto"/>
          <p:cNvCxnSpPr>
            <a:cxnSpLocks noChangeShapeType="1"/>
          </p:cNvCxnSpPr>
          <p:nvPr/>
        </p:nvCxnSpPr>
        <p:spPr bwMode="auto">
          <a:xfrm>
            <a:off x="440668" y="666023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9" name="259 Conector recto"/>
          <p:cNvCxnSpPr>
            <a:cxnSpLocks noChangeShapeType="1"/>
          </p:cNvCxnSpPr>
          <p:nvPr/>
        </p:nvCxnSpPr>
        <p:spPr bwMode="auto">
          <a:xfrm>
            <a:off x="450193" y="6047469"/>
            <a:ext cx="1587600" cy="0"/>
          </a:xfrm>
          <a:prstGeom prst="line">
            <a:avLst/>
          </a:prstGeom>
          <a:noFill/>
          <a:ln w="9525" algn="ctr">
            <a:solidFill>
              <a:srgbClr val="00B05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00" name="259 Conector recto"/>
          <p:cNvCxnSpPr>
            <a:cxnSpLocks noChangeShapeType="1"/>
          </p:cNvCxnSpPr>
          <p:nvPr/>
        </p:nvCxnSpPr>
        <p:spPr bwMode="auto">
          <a:xfrm>
            <a:off x="4826567" y="494449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7" name="Conector recto 36"/>
          <p:cNvCxnSpPr/>
          <p:nvPr/>
        </p:nvCxnSpPr>
        <p:spPr>
          <a:xfrm>
            <a:off x="1268760" y="4454289"/>
            <a:ext cx="4330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ector recto 40"/>
          <p:cNvCxnSpPr/>
          <p:nvPr/>
        </p:nvCxnSpPr>
        <p:spPr>
          <a:xfrm>
            <a:off x="5592664" y="4454289"/>
            <a:ext cx="0" cy="25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Conector recto 109"/>
          <p:cNvCxnSpPr/>
          <p:nvPr/>
        </p:nvCxnSpPr>
        <p:spPr>
          <a:xfrm>
            <a:off x="1268760" y="4454289"/>
            <a:ext cx="0" cy="25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Conector recto 118"/>
          <p:cNvCxnSpPr/>
          <p:nvPr/>
        </p:nvCxnSpPr>
        <p:spPr>
          <a:xfrm>
            <a:off x="2204844" y="4454289"/>
            <a:ext cx="0" cy="279136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Rectángulo 105"/>
          <p:cNvSpPr/>
          <p:nvPr/>
        </p:nvSpPr>
        <p:spPr>
          <a:xfrm>
            <a:off x="4840566" y="5272438"/>
            <a:ext cx="156732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Técnico </a:t>
            </a:r>
            <a:r>
              <a:rPr lang="es-MX" altLang="es-MX" sz="700" b="1" dirty="0" smtClean="0">
                <a:solidFill>
                  <a:srgbClr val="000000"/>
                </a:solidFill>
                <a:cs typeface="Arial" panose="020B0604020202020204" pitchFamily="34" charset="0"/>
              </a:rPr>
              <a:t>Especializado o Jefe de Oficina </a:t>
            </a:r>
            <a:r>
              <a:rPr lang="es-MX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en  Ingreso y Promoción docente  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4793729" y="5826386"/>
            <a:ext cx="165943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Rubén Alfonso Farfán Lucio 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Técnico Especializado </a:t>
            </a: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(CF33116-14)</a:t>
            </a:r>
            <a:endParaRPr lang="es-MX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cxnSp>
        <p:nvCxnSpPr>
          <p:cNvPr id="92" name="259 Conector recto"/>
          <p:cNvCxnSpPr>
            <a:cxnSpLocks noChangeShapeType="1"/>
          </p:cNvCxnSpPr>
          <p:nvPr/>
        </p:nvCxnSpPr>
        <p:spPr bwMode="auto">
          <a:xfrm>
            <a:off x="4833332" y="557016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2" name="259 Conector recto"/>
          <p:cNvCxnSpPr>
            <a:cxnSpLocks noChangeShapeType="1"/>
          </p:cNvCxnSpPr>
          <p:nvPr/>
        </p:nvCxnSpPr>
        <p:spPr bwMode="auto">
          <a:xfrm>
            <a:off x="4840567" y="582655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grpSp>
        <p:nvGrpSpPr>
          <p:cNvPr id="102" name="Grupo 1"/>
          <p:cNvGrpSpPr>
            <a:grpSpLocks/>
          </p:cNvGrpSpPr>
          <p:nvPr/>
        </p:nvGrpSpPr>
        <p:grpSpPr bwMode="auto">
          <a:xfrm>
            <a:off x="1917936" y="8492565"/>
            <a:ext cx="2247900" cy="460375"/>
            <a:chOff x="1971663" y="8205114"/>
            <a:chExt cx="2247900" cy="461665"/>
          </a:xfrm>
        </p:grpSpPr>
        <p:sp>
          <p:nvSpPr>
            <p:cNvPr id="103" name="Text Box 41"/>
            <p:cNvSpPr txBox="1">
              <a:spLocks noChangeArrowheads="1"/>
            </p:cNvSpPr>
            <p:nvPr/>
          </p:nvSpPr>
          <p:spPr bwMode="auto">
            <a:xfrm>
              <a:off x="1971663" y="8205114"/>
              <a:ext cx="22479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MX" sz="6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13 </a:t>
              </a:r>
              <a:r>
                <a:rPr lang="es-ES_tradnl" sz="600" dirty="0">
                  <a:latin typeface="Arial" panose="020B0604020202020204" pitchFamily="34" charset="0"/>
                  <a:cs typeface="Arial" panose="020B0604020202020204" pitchFamily="34" charset="0"/>
                </a:rPr>
                <a:t>Puestos de confianza</a:t>
              </a:r>
            </a:p>
            <a:p>
              <a:pPr algn="just">
                <a:defRPr/>
              </a:pPr>
              <a:r>
                <a:rPr lang="es-MX" sz="6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02 </a:t>
              </a:r>
              <a:r>
                <a:rPr lang="es-ES_tradnl" sz="600" dirty="0">
                  <a:latin typeface="Arial" panose="020B0604020202020204" pitchFamily="34" charset="0"/>
                  <a:cs typeface="Arial" panose="020B0604020202020204" pitchFamily="34" charset="0"/>
                </a:rPr>
                <a:t>Puestos de  base.       </a:t>
              </a:r>
            </a:p>
            <a:p>
              <a:pPr algn="just">
                <a:defRPr/>
              </a:pPr>
              <a:endParaRPr lang="es-MX" sz="6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600" i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s-ES_tradnl" sz="600" b="1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Total: </a:t>
              </a:r>
              <a:r>
                <a:rPr lang="es-MX" sz="600" b="1" i="1" u="sng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15</a:t>
              </a:r>
              <a:endParaRPr lang="es-ES_tradnl" sz="600" b="1" i="1" u="sng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3335326" y="847733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</a:endParaRPr>
            </a:p>
          </p:txBody>
        </p:sp>
        <p:cxnSp>
          <p:nvCxnSpPr>
            <p:cNvPr id="131" name="71 Conector recto"/>
            <p:cNvCxnSpPr>
              <a:cxnSpLocks noChangeShapeType="1"/>
            </p:cNvCxnSpPr>
            <p:nvPr/>
          </p:nvCxnSpPr>
          <p:spPr bwMode="auto">
            <a:xfrm>
              <a:off x="3317875" y="8332788"/>
              <a:ext cx="792000" cy="1587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sp>
        <p:nvSpPr>
          <p:cNvPr id="77" name="Text Box 71"/>
          <p:cNvSpPr txBox="1">
            <a:spLocks noChangeArrowheads="1"/>
          </p:cNvSpPr>
          <p:nvPr/>
        </p:nvSpPr>
        <p:spPr bwMode="auto">
          <a:xfrm>
            <a:off x="1371600" y="575556"/>
            <a:ext cx="494545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/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/>
              <a:t>Dirección de Planeación Académica</a:t>
            </a:r>
            <a:endParaRPr lang="es-ES_tradnl" altLang="es-MX" sz="1200" b="1" i="1" dirty="0"/>
          </a:p>
        </p:txBody>
      </p:sp>
      <p:cxnSp>
        <p:nvCxnSpPr>
          <p:cNvPr id="70" name="259 Conector recto"/>
          <p:cNvCxnSpPr>
            <a:cxnSpLocks noChangeShapeType="1"/>
          </p:cNvCxnSpPr>
          <p:nvPr/>
        </p:nvCxnSpPr>
        <p:spPr bwMode="auto">
          <a:xfrm>
            <a:off x="2681537" y="230992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1" name="259 Conector recto"/>
          <p:cNvCxnSpPr>
            <a:cxnSpLocks noChangeShapeType="1"/>
          </p:cNvCxnSpPr>
          <p:nvPr/>
        </p:nvCxnSpPr>
        <p:spPr bwMode="auto">
          <a:xfrm>
            <a:off x="488164" y="490793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8" name="259 Conector recto"/>
          <p:cNvCxnSpPr>
            <a:cxnSpLocks noChangeShapeType="1"/>
          </p:cNvCxnSpPr>
          <p:nvPr/>
        </p:nvCxnSpPr>
        <p:spPr bwMode="auto">
          <a:xfrm>
            <a:off x="488164" y="551033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93" name="193 Rectángulo"/>
          <p:cNvSpPr/>
          <p:nvPr/>
        </p:nvSpPr>
        <p:spPr>
          <a:xfrm>
            <a:off x="584579" y="3151313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4" name="Rectángulo 93"/>
          <p:cNvSpPr/>
          <p:nvPr/>
        </p:nvSpPr>
        <p:spPr>
          <a:xfrm>
            <a:off x="548680" y="3302035"/>
            <a:ext cx="170020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María Elena Pozos Torres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Técnico  Especializado (CF33116-14)</a:t>
            </a:r>
          </a:p>
        </p:txBody>
      </p:sp>
      <p:sp>
        <p:nvSpPr>
          <p:cNvPr id="95" name="Rectángulo 94"/>
          <p:cNvSpPr/>
          <p:nvPr/>
        </p:nvSpPr>
        <p:spPr>
          <a:xfrm>
            <a:off x="584579" y="3131840"/>
            <a:ext cx="1587600" cy="205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Enlace en oficina Zona Huasteca </a:t>
            </a:r>
            <a:endParaRPr lang="es-MX" altLang="es-MX" sz="700" b="1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cxnSp>
        <p:nvCxnSpPr>
          <p:cNvPr id="101" name="259 Conector recto"/>
          <p:cNvCxnSpPr>
            <a:cxnSpLocks noChangeShapeType="1"/>
          </p:cNvCxnSpPr>
          <p:nvPr/>
        </p:nvCxnSpPr>
        <p:spPr bwMode="auto">
          <a:xfrm>
            <a:off x="620864" y="331486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5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38251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ORGANIGRAMA   </a:t>
            </a:r>
          </a:p>
        </p:txBody>
      </p:sp>
      <p:sp>
        <p:nvSpPr>
          <p:cNvPr id="89" name="Text Box 148">
            <a:extLst>
              <a:ext uri="{FF2B5EF4-FFF2-40B4-BE49-F238E27FC236}">
                <a16:creationId xmlns="" xmlns:a16="http://schemas.microsoft.com/office/drawing/2014/main" id="{D7E35B3F-5F9E-4FEF-853D-9CBB676DFE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Liliana Beatriz Cerda Cabrera</a:t>
            </a:r>
            <a:r>
              <a:rPr lang="es-MX" sz="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Director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Colegio de Bachilleres del Estado de San Luis Potosí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junio</a:t>
            </a:r>
            <a:r>
              <a:rPr lang="es-MX" sz="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600" dirty="0" smtClean="0"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año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2022</a:t>
            </a:r>
            <a:r>
              <a:rPr lang="es-ES" sz="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sz="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b="1" i="1" dirty="0">
                <a:latin typeface="Arial" panose="020B0604020202020204" pitchFamily="34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90" name="Conector recto 89">
            <a:extLst>
              <a:ext uri="{FF2B5EF4-FFF2-40B4-BE49-F238E27FC236}">
                <a16:creationId xmlns="" xmlns:a16="http://schemas.microsoft.com/office/drawing/2014/main" id="{6E1F18B2-8F58-4DEB-97E6-63F933F05F9D}"/>
              </a:ext>
            </a:extLst>
          </p:cNvPr>
          <p:cNvCxnSpPr/>
          <p:nvPr/>
        </p:nvCxnSpPr>
        <p:spPr>
          <a:xfrm>
            <a:off x="6345324" y="6441130"/>
            <a:ext cx="18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197 Rectángulo">
            <a:extLst>
              <a:ext uri="{FF2B5EF4-FFF2-40B4-BE49-F238E27FC236}">
                <a16:creationId xmlns="" xmlns:a16="http://schemas.microsoft.com/office/drawing/2014/main" id="{7411480C-11D9-48E8-B073-25FEDA091655}"/>
              </a:ext>
            </a:extLst>
          </p:cNvPr>
          <p:cNvSpPr/>
          <p:nvPr/>
        </p:nvSpPr>
        <p:spPr>
          <a:xfrm>
            <a:off x="4817016" y="6236869"/>
            <a:ext cx="1587600" cy="521266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9" name="Rectángulo 108">
            <a:extLst>
              <a:ext uri="{FF2B5EF4-FFF2-40B4-BE49-F238E27FC236}">
                <a16:creationId xmlns="" xmlns:a16="http://schemas.microsoft.com/office/drawing/2014/main" id="{CBBE5EE5-892F-4E8D-B322-B7788E83882A}"/>
              </a:ext>
            </a:extLst>
          </p:cNvPr>
          <p:cNvSpPr/>
          <p:nvPr/>
        </p:nvSpPr>
        <p:spPr>
          <a:xfrm>
            <a:off x="4842838" y="6472920"/>
            <a:ext cx="15876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 smtClean="0">
                <a:solidFill>
                  <a:srgbClr val="000000"/>
                </a:solidFill>
                <a:cs typeface="Arial" panose="020B0604020202020204" pitchFamily="34" charset="0"/>
              </a:rPr>
              <a:t>Ma. Victoria Mota Mendoza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 smtClean="0">
                <a:solidFill>
                  <a:srgbClr val="000000"/>
                </a:solidFill>
                <a:cs typeface="Arial" panose="020B0604020202020204" pitchFamily="34" charset="0"/>
              </a:rPr>
              <a:t>Analista Técnico (T03002-10)</a:t>
            </a:r>
            <a:endParaRPr lang="es-MX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86" name="193 Rectángulo"/>
          <p:cNvSpPr/>
          <p:nvPr/>
        </p:nvSpPr>
        <p:spPr>
          <a:xfrm>
            <a:off x="4470552" y="3672474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88" name="259 Conector recto"/>
          <p:cNvCxnSpPr>
            <a:cxnSpLocks noChangeShapeType="1"/>
          </p:cNvCxnSpPr>
          <p:nvPr/>
        </p:nvCxnSpPr>
        <p:spPr bwMode="auto">
          <a:xfrm>
            <a:off x="4482561" y="381983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16" name="Rectángulo 115"/>
          <p:cNvSpPr/>
          <p:nvPr/>
        </p:nvSpPr>
        <p:spPr>
          <a:xfrm>
            <a:off x="4427420" y="3791531"/>
            <a:ext cx="169243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 smtClean="0">
                <a:solidFill>
                  <a:srgbClr val="000000"/>
                </a:solidFill>
                <a:cs typeface="Arial" panose="020B0604020202020204" pitchFamily="34" charset="0"/>
              </a:rPr>
              <a:t>Juan Antonio Saucedo Roque</a:t>
            </a:r>
            <a:endParaRPr lang="es-ES_tradnl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ES_tradnl" altLang="es-MX" sz="700" dirty="0" smtClean="0">
                <a:solidFill>
                  <a:srgbClr val="000000"/>
                </a:solidFill>
                <a:cs typeface="Arial" panose="020B0604020202020204" pitchFamily="34" charset="0"/>
              </a:rPr>
              <a:t>Secretaria de Jefe de </a:t>
            </a:r>
            <a:r>
              <a:rPr lang="es-ES_tradnl" altLang="es-MX" sz="700" dirty="0" err="1" smtClean="0">
                <a:solidFill>
                  <a:srgbClr val="000000"/>
                </a:solidFill>
                <a:cs typeface="Arial" panose="020B0604020202020204" pitchFamily="34" charset="0"/>
              </a:rPr>
              <a:t>Depto</a:t>
            </a:r>
            <a:r>
              <a:rPr lang="es-ES_tradnl" altLang="es-MX" sz="700" dirty="0" smtClean="0">
                <a:solidFill>
                  <a:srgbClr val="000000"/>
                </a:solidFill>
                <a:cs typeface="Arial" panose="020B0604020202020204" pitchFamily="34" charset="0"/>
              </a:rPr>
              <a:t> (A08002-05)</a:t>
            </a:r>
            <a:endParaRPr lang="es-ES_tradnl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133" name="Rectángulo 132"/>
          <p:cNvSpPr/>
          <p:nvPr/>
        </p:nvSpPr>
        <p:spPr>
          <a:xfrm>
            <a:off x="4837145" y="6795147"/>
            <a:ext cx="158742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 smtClean="0">
                <a:solidFill>
                  <a:srgbClr val="000000"/>
                </a:solidFill>
                <a:cs typeface="Arial" panose="020B0604020202020204" pitchFamily="34" charset="0"/>
              </a:rPr>
              <a:t>Taquimecanógrafa</a:t>
            </a:r>
          </a:p>
        </p:txBody>
      </p:sp>
      <p:sp>
        <p:nvSpPr>
          <p:cNvPr id="140" name="Rectángulo 139"/>
          <p:cNvSpPr/>
          <p:nvPr/>
        </p:nvSpPr>
        <p:spPr>
          <a:xfrm>
            <a:off x="4835697" y="6945677"/>
            <a:ext cx="16068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 smtClean="0">
                <a:solidFill>
                  <a:srgbClr val="000000"/>
                </a:solidFill>
                <a:cs typeface="Arial" panose="020B0604020202020204" pitchFamily="34" charset="0"/>
              </a:rPr>
              <a:t>Alejandro Martínez Hernández</a:t>
            </a:r>
            <a:endParaRPr lang="es-MX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MX" altLang="es-MX" sz="700" dirty="0" err="1" smtClean="0">
                <a:solidFill>
                  <a:srgbClr val="000000"/>
                </a:solidFill>
                <a:cs typeface="Arial" panose="020B0604020202020204" pitchFamily="34" charset="0"/>
              </a:rPr>
              <a:t>Taquimecanografa</a:t>
            </a:r>
            <a:r>
              <a:rPr lang="es-MX" altLang="es-MX" sz="700" dirty="0" smtClean="0">
                <a:solidFill>
                  <a:srgbClr val="000000"/>
                </a:solidFill>
                <a:cs typeface="Arial" panose="020B0604020202020204" pitchFamily="34" charset="0"/>
              </a:rPr>
              <a:t>) (A08004-04)</a:t>
            </a:r>
            <a:endParaRPr lang="es-ES" altLang="es-MX" sz="700" dirty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141" name="Rectángulo 140"/>
          <p:cNvSpPr/>
          <p:nvPr/>
        </p:nvSpPr>
        <p:spPr>
          <a:xfrm>
            <a:off x="4834349" y="7603221"/>
            <a:ext cx="16068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 smtClean="0">
                <a:solidFill>
                  <a:srgbClr val="000000"/>
                </a:solidFill>
                <a:cs typeface="Arial" panose="020B0604020202020204" pitchFamily="34" charset="0"/>
              </a:rPr>
              <a:t>Sandra Karina Martínez Castro</a:t>
            </a:r>
            <a:endParaRPr lang="es-MX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MX" altLang="es-MX" sz="700" dirty="0" smtClean="0">
                <a:solidFill>
                  <a:srgbClr val="000000"/>
                </a:solidFill>
                <a:cs typeface="Arial" panose="020B0604020202020204" pitchFamily="34" charset="0"/>
              </a:rPr>
              <a:t>Taquimecanógrafa (A08004-04)</a:t>
            </a:r>
            <a:endParaRPr lang="es-ES" altLang="es-MX" sz="700" dirty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cxnSp>
        <p:nvCxnSpPr>
          <p:cNvPr id="114" name="104 Conector recto"/>
          <p:cNvCxnSpPr/>
          <p:nvPr/>
        </p:nvCxnSpPr>
        <p:spPr bwMode="auto">
          <a:xfrm>
            <a:off x="4841161" y="6977096"/>
            <a:ext cx="1587600" cy="0"/>
          </a:xfrm>
          <a:prstGeom prst="line">
            <a:avLst/>
          </a:prstGeom>
          <a:ln w="635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4" name="104 Conector recto"/>
          <p:cNvCxnSpPr/>
          <p:nvPr/>
        </p:nvCxnSpPr>
        <p:spPr bwMode="auto">
          <a:xfrm>
            <a:off x="4856515" y="7589131"/>
            <a:ext cx="1587600" cy="0"/>
          </a:xfrm>
          <a:prstGeom prst="line">
            <a:avLst/>
          </a:prstGeom>
          <a:ln w="635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7" name="Rectángulo 126"/>
          <p:cNvSpPr/>
          <p:nvPr/>
        </p:nvSpPr>
        <p:spPr>
          <a:xfrm>
            <a:off x="4839054" y="7400958"/>
            <a:ext cx="156732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 smtClean="0">
                <a:solidFill>
                  <a:srgbClr val="000000"/>
                </a:solidFill>
                <a:cs typeface="Arial" panose="020B0604020202020204" pitchFamily="34" charset="0"/>
              </a:rPr>
              <a:t>Taquimecanógrafa</a:t>
            </a:r>
            <a:endParaRPr lang="es-MX" altLang="es-MX" sz="700" b="1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504650" y="6620041"/>
            <a:ext cx="16030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700" dirty="0"/>
              <a:t>Xóchitl Hosanna Ángeles Quiñones</a:t>
            </a:r>
          </a:p>
          <a:p>
            <a:r>
              <a:rPr lang="es-MX" sz="700" dirty="0"/>
              <a:t>Analista Técnico(CF33116-14)</a:t>
            </a:r>
          </a:p>
        </p:txBody>
      </p:sp>
      <p:cxnSp>
        <p:nvCxnSpPr>
          <p:cNvPr id="104" name="259 Conector recto"/>
          <p:cNvCxnSpPr>
            <a:cxnSpLocks noChangeShapeType="1"/>
          </p:cNvCxnSpPr>
          <p:nvPr/>
        </p:nvCxnSpPr>
        <p:spPr bwMode="auto">
          <a:xfrm>
            <a:off x="4838857" y="647210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07" name="Rectángulo 106"/>
          <p:cNvSpPr/>
          <p:nvPr/>
        </p:nvSpPr>
        <p:spPr>
          <a:xfrm>
            <a:off x="4809776" y="6209617"/>
            <a:ext cx="158805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 err="1" smtClean="0">
                <a:solidFill>
                  <a:srgbClr val="000000"/>
                </a:solidFill>
                <a:cs typeface="Arial" panose="020B0604020202020204" pitchFamily="34" charset="0"/>
              </a:rPr>
              <a:t>Apopyo</a:t>
            </a:r>
            <a:r>
              <a:rPr lang="es-MX" altLang="es-MX" sz="700" b="1" dirty="0" smtClean="0">
                <a:solidFill>
                  <a:srgbClr val="000000"/>
                </a:solidFill>
                <a:cs typeface="Arial" panose="020B0604020202020204" pitchFamily="34" charset="0"/>
              </a:rPr>
              <a:t> al Depto. de Ingresos y promoción docente </a:t>
            </a:r>
            <a:endParaRPr lang="es-MX" altLang="es-MX" sz="700" b="1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8963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9567" y="5712000"/>
            <a:ext cx="1627773" cy="536093"/>
          </a:xfrm>
          <a:prstGeom prst="rect">
            <a:avLst/>
          </a:prstGeom>
        </p:spPr>
      </p:pic>
      <p:cxnSp>
        <p:nvCxnSpPr>
          <p:cNvPr id="137" name="Conector recto 136"/>
          <p:cNvCxnSpPr/>
          <p:nvPr/>
        </p:nvCxnSpPr>
        <p:spPr>
          <a:xfrm>
            <a:off x="6426100" y="5964056"/>
            <a:ext cx="18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Conector recto 129"/>
          <p:cNvCxnSpPr/>
          <p:nvPr/>
        </p:nvCxnSpPr>
        <p:spPr>
          <a:xfrm>
            <a:off x="6425516" y="6698480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193 Rectángulo"/>
          <p:cNvSpPr/>
          <p:nvPr/>
        </p:nvSpPr>
        <p:spPr>
          <a:xfrm>
            <a:off x="4828226" y="6304007"/>
            <a:ext cx="1587600" cy="820829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32" name="Conector recto 131"/>
          <p:cNvCxnSpPr/>
          <p:nvPr/>
        </p:nvCxnSpPr>
        <p:spPr>
          <a:xfrm>
            <a:off x="1937449" y="5390909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>
            <a:off x="3429000" y="1765223"/>
            <a:ext cx="0" cy="241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31" name="Rectangle 9"/>
          <p:cNvSpPr>
            <a:spLocks noChangeArrowheads="1"/>
          </p:cNvSpPr>
          <p:nvPr/>
        </p:nvSpPr>
        <p:spPr bwMode="auto">
          <a:xfrm>
            <a:off x="-1006" y="0"/>
            <a:ext cx="1443600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800"/>
          </a:p>
        </p:txBody>
      </p:sp>
      <p:sp>
        <p:nvSpPr>
          <p:cNvPr id="22532" name="Line 17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73" name="154 Rectángulo"/>
          <p:cNvSpPr/>
          <p:nvPr/>
        </p:nvSpPr>
        <p:spPr>
          <a:xfrm>
            <a:off x="2636912" y="1403648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4" name="156 Rectángulo"/>
          <p:cNvSpPr/>
          <p:nvPr/>
        </p:nvSpPr>
        <p:spPr>
          <a:xfrm>
            <a:off x="2636912" y="2609832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6" name="164 CuadroTexto"/>
          <p:cNvSpPr txBox="1"/>
          <p:nvPr/>
        </p:nvSpPr>
        <p:spPr>
          <a:xfrm>
            <a:off x="2672916" y="1527629"/>
            <a:ext cx="1629482" cy="202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>
                <a:cs typeface="Arial" charset="0"/>
              </a:rPr>
              <a:t>Dirección General</a:t>
            </a:r>
          </a:p>
        </p:txBody>
      </p:sp>
      <p:sp>
        <p:nvSpPr>
          <p:cNvPr id="84" name="193 Rectángulo"/>
          <p:cNvSpPr/>
          <p:nvPr/>
        </p:nvSpPr>
        <p:spPr>
          <a:xfrm>
            <a:off x="4816202" y="4585846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Rectángulo 1"/>
          <p:cNvSpPr/>
          <p:nvPr/>
        </p:nvSpPr>
        <p:spPr>
          <a:xfrm>
            <a:off x="2564904" y="2735796"/>
            <a:ext cx="172803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D</a:t>
            </a:r>
            <a:r>
              <a:rPr lang="es-MX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irección </a:t>
            </a:r>
            <a:r>
              <a:rPr lang="es-ES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de Planeación Académica  </a:t>
            </a:r>
          </a:p>
        </p:txBody>
      </p:sp>
      <p:sp>
        <p:nvSpPr>
          <p:cNvPr id="8" name="Rectángulo 7"/>
          <p:cNvSpPr/>
          <p:nvPr/>
        </p:nvSpPr>
        <p:spPr>
          <a:xfrm flipH="1">
            <a:off x="4879560" y="4554081"/>
            <a:ext cx="1440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Departamento  de Innovación y Organización</a:t>
            </a:r>
          </a:p>
        </p:txBody>
      </p:sp>
      <p:sp>
        <p:nvSpPr>
          <p:cNvPr id="9" name="Rectángulo 8"/>
          <p:cNvSpPr/>
          <p:nvPr/>
        </p:nvSpPr>
        <p:spPr>
          <a:xfrm>
            <a:off x="4937507" y="4772906"/>
            <a:ext cx="1440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 smtClean="0">
                <a:solidFill>
                  <a:srgbClr val="000000"/>
                </a:solidFill>
                <a:cs typeface="Arial" panose="020B0604020202020204" pitchFamily="34" charset="0"/>
              </a:rPr>
              <a:t>Juan José Zamarripa García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 smtClean="0">
                <a:solidFill>
                  <a:srgbClr val="000000"/>
                </a:solidFill>
                <a:cs typeface="Arial" panose="020B0604020202020204" pitchFamily="34" charset="0"/>
              </a:rPr>
              <a:t>Jefe </a:t>
            </a:r>
            <a:r>
              <a:rPr lang="es-MX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de Departamento  </a:t>
            </a:r>
            <a:r>
              <a:rPr lang="es-MX" altLang="es-MX" sz="700" dirty="0" smtClean="0">
                <a:solidFill>
                  <a:srgbClr val="000000"/>
                </a:solidFill>
                <a:cs typeface="Arial" panose="020B0604020202020204" pitchFamily="34" charset="0"/>
              </a:rPr>
              <a:t>(JD-IV)</a:t>
            </a:r>
            <a:endParaRPr lang="es-ES_tradnl" altLang="es-MX" sz="700" b="1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cxnSp>
        <p:nvCxnSpPr>
          <p:cNvPr id="58" name="259 Conector recto"/>
          <p:cNvCxnSpPr>
            <a:cxnSpLocks noChangeShapeType="1"/>
          </p:cNvCxnSpPr>
          <p:nvPr/>
        </p:nvCxnSpPr>
        <p:spPr bwMode="auto">
          <a:xfrm>
            <a:off x="4797152" y="480507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4" name="157 Rectángulo"/>
          <p:cNvSpPr/>
          <p:nvPr/>
        </p:nvSpPr>
        <p:spPr>
          <a:xfrm>
            <a:off x="487791" y="4578063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7" name="157 Rectángulo"/>
          <p:cNvSpPr/>
          <p:nvPr/>
        </p:nvSpPr>
        <p:spPr>
          <a:xfrm>
            <a:off x="497024" y="5144566"/>
            <a:ext cx="1587600" cy="540933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7" name="Rectángulo 26"/>
          <p:cNvSpPr/>
          <p:nvPr/>
        </p:nvSpPr>
        <p:spPr>
          <a:xfrm>
            <a:off x="572459" y="4530678"/>
            <a:ext cx="1440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Depto. de Investigación y Evaluación Educativa</a:t>
            </a:r>
          </a:p>
        </p:txBody>
      </p:sp>
      <p:sp>
        <p:nvSpPr>
          <p:cNvPr id="28" name="Rectángulo 27"/>
          <p:cNvSpPr/>
          <p:nvPr/>
        </p:nvSpPr>
        <p:spPr>
          <a:xfrm>
            <a:off x="501295" y="4765311"/>
            <a:ext cx="15825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endParaRPr lang="es-MX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Jefe de  Departamento  (JD-IV) </a:t>
            </a:r>
            <a:endParaRPr lang="es-ES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29" name="Rectángulo 28"/>
          <p:cNvSpPr/>
          <p:nvPr/>
        </p:nvSpPr>
        <p:spPr>
          <a:xfrm>
            <a:off x="4928201" y="6294721"/>
            <a:ext cx="14400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Secretaria  </a:t>
            </a:r>
          </a:p>
        </p:txBody>
      </p:sp>
      <p:cxnSp>
        <p:nvCxnSpPr>
          <p:cNvPr id="94" name="259 Conector recto"/>
          <p:cNvCxnSpPr>
            <a:cxnSpLocks noChangeShapeType="1"/>
          </p:cNvCxnSpPr>
          <p:nvPr/>
        </p:nvCxnSpPr>
        <p:spPr bwMode="auto">
          <a:xfrm>
            <a:off x="477517" y="478620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7" name="Conector recto 36"/>
          <p:cNvCxnSpPr/>
          <p:nvPr/>
        </p:nvCxnSpPr>
        <p:spPr>
          <a:xfrm>
            <a:off x="1268760" y="4175956"/>
            <a:ext cx="4330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Conector recto 107"/>
          <p:cNvCxnSpPr/>
          <p:nvPr/>
        </p:nvCxnSpPr>
        <p:spPr>
          <a:xfrm>
            <a:off x="1268760" y="4175956"/>
            <a:ext cx="0" cy="396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Conector recto 108"/>
          <p:cNvCxnSpPr/>
          <p:nvPr/>
        </p:nvCxnSpPr>
        <p:spPr>
          <a:xfrm>
            <a:off x="5589240" y="4181690"/>
            <a:ext cx="0" cy="396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259 Conector recto"/>
          <p:cNvCxnSpPr>
            <a:cxnSpLocks noChangeShapeType="1"/>
          </p:cNvCxnSpPr>
          <p:nvPr/>
        </p:nvCxnSpPr>
        <p:spPr bwMode="auto">
          <a:xfrm>
            <a:off x="512852" y="529208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0" name="Conector recto 39"/>
          <p:cNvCxnSpPr/>
          <p:nvPr/>
        </p:nvCxnSpPr>
        <p:spPr>
          <a:xfrm>
            <a:off x="2097697" y="4828762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Conector recto 133"/>
          <p:cNvCxnSpPr/>
          <p:nvPr/>
        </p:nvCxnSpPr>
        <p:spPr>
          <a:xfrm>
            <a:off x="2276872" y="4828198"/>
            <a:ext cx="0" cy="144603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259 Conector recto"/>
          <p:cNvCxnSpPr>
            <a:cxnSpLocks noChangeShapeType="1"/>
          </p:cNvCxnSpPr>
          <p:nvPr/>
        </p:nvCxnSpPr>
        <p:spPr bwMode="auto">
          <a:xfrm>
            <a:off x="4866326" y="647209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28" name="Conector recto 127"/>
          <p:cNvCxnSpPr/>
          <p:nvPr/>
        </p:nvCxnSpPr>
        <p:spPr>
          <a:xfrm>
            <a:off x="6586613" y="4814596"/>
            <a:ext cx="9213" cy="188388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2" name="Grupo 1"/>
          <p:cNvGrpSpPr>
            <a:grpSpLocks/>
          </p:cNvGrpSpPr>
          <p:nvPr/>
        </p:nvGrpSpPr>
        <p:grpSpPr bwMode="auto">
          <a:xfrm>
            <a:off x="1998452" y="8437772"/>
            <a:ext cx="2247900" cy="460375"/>
            <a:chOff x="1971663" y="8205114"/>
            <a:chExt cx="2247900" cy="461665"/>
          </a:xfrm>
        </p:grpSpPr>
        <p:sp>
          <p:nvSpPr>
            <p:cNvPr id="103" name="Text Box 41"/>
            <p:cNvSpPr txBox="1">
              <a:spLocks noChangeArrowheads="1"/>
            </p:cNvSpPr>
            <p:nvPr/>
          </p:nvSpPr>
          <p:spPr bwMode="auto">
            <a:xfrm>
              <a:off x="1971663" y="8205114"/>
              <a:ext cx="22479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MX" sz="6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07 </a:t>
              </a:r>
              <a:r>
                <a:rPr lang="es-ES_tradnl" sz="600" dirty="0">
                  <a:latin typeface="Arial" panose="020B0604020202020204" pitchFamily="34" charset="0"/>
                  <a:cs typeface="Arial" panose="020B0604020202020204" pitchFamily="34" charset="0"/>
                </a:rPr>
                <a:t>Puestos de confianza</a:t>
              </a:r>
            </a:p>
            <a:p>
              <a:pPr algn="just">
                <a:defRPr/>
              </a:pPr>
              <a:r>
                <a:rPr lang="es-MX" sz="6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02 </a:t>
              </a:r>
              <a:r>
                <a:rPr lang="es-ES_tradnl" sz="600" dirty="0">
                  <a:latin typeface="Arial" panose="020B0604020202020204" pitchFamily="34" charset="0"/>
                  <a:cs typeface="Arial" panose="020B0604020202020204" pitchFamily="34" charset="0"/>
                </a:rPr>
                <a:t>Puestos de  base.       </a:t>
              </a:r>
            </a:p>
            <a:p>
              <a:pPr algn="just">
                <a:defRPr/>
              </a:pPr>
              <a:endParaRPr lang="es-MX" sz="6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6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s-ES_tradnl" sz="600" b="1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Total:</a:t>
              </a:r>
              <a:r>
                <a:rPr lang="es-ES_tradnl" sz="600" b="1" i="1" u="sng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s-ES_tradnl" sz="600" b="1" i="1" u="sng" dirty="0" smtClean="0">
                  <a:latin typeface="Arial" panose="020B0604020202020204" pitchFamily="34" charset="0"/>
                  <a:cs typeface="Arial" panose="020B0604020202020204" pitchFamily="34" charset="0"/>
                </a:rPr>
                <a:t>9</a:t>
              </a:r>
              <a:endParaRPr lang="es-ES_tradnl" sz="600" b="1" i="1" u="sng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3335326" y="847733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</a:endParaRPr>
            </a:p>
          </p:txBody>
        </p:sp>
        <p:cxnSp>
          <p:nvCxnSpPr>
            <p:cNvPr id="131" name="71 Conector recto"/>
            <p:cNvCxnSpPr>
              <a:cxnSpLocks noChangeShapeType="1"/>
            </p:cNvCxnSpPr>
            <p:nvPr/>
          </p:nvCxnSpPr>
          <p:spPr bwMode="auto">
            <a:xfrm>
              <a:off x="3317875" y="8332788"/>
              <a:ext cx="792000" cy="1587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cxnSp>
        <p:nvCxnSpPr>
          <p:cNvPr id="136" name="Conector recto 135"/>
          <p:cNvCxnSpPr/>
          <p:nvPr/>
        </p:nvCxnSpPr>
        <p:spPr>
          <a:xfrm>
            <a:off x="6425132" y="4824121"/>
            <a:ext cx="15387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 Box 71"/>
          <p:cNvSpPr txBox="1">
            <a:spLocks noChangeArrowheads="1"/>
          </p:cNvSpPr>
          <p:nvPr/>
        </p:nvSpPr>
        <p:spPr bwMode="auto">
          <a:xfrm>
            <a:off x="1371600" y="581943"/>
            <a:ext cx="494796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/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/>
              <a:t>Dirección de Planeación Académica</a:t>
            </a:r>
            <a:endParaRPr lang="es-ES_tradnl" altLang="es-MX" sz="1200" b="1" i="1" dirty="0"/>
          </a:p>
        </p:txBody>
      </p:sp>
      <p:cxnSp>
        <p:nvCxnSpPr>
          <p:cNvPr id="52" name="Conector recto 51"/>
          <p:cNvCxnSpPr/>
          <p:nvPr/>
        </p:nvCxnSpPr>
        <p:spPr>
          <a:xfrm>
            <a:off x="2122998" y="5364088"/>
            <a:ext cx="15387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ectángulo 52"/>
          <p:cNvSpPr/>
          <p:nvPr/>
        </p:nvSpPr>
        <p:spPr>
          <a:xfrm>
            <a:off x="517974" y="5257606"/>
            <a:ext cx="1666347" cy="538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Susana Hernández Delgado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Secretaria de Jefe de Departamento  (A08002-05)</a:t>
            </a:r>
          </a:p>
          <a:p>
            <a:pPr lvl="0" algn="ctr">
              <a:spcBef>
                <a:spcPct val="0"/>
              </a:spcBef>
            </a:pPr>
            <a:endParaRPr lang="es-ES_tradnl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4823833" y="6425658"/>
            <a:ext cx="162000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Sandra Galván Grimaldo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Secretaria de Jefe de Departamento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 smtClean="0">
                <a:solidFill>
                  <a:srgbClr val="000000"/>
                </a:solidFill>
                <a:cs typeface="Arial" panose="020B0604020202020204" pitchFamily="34" charset="0"/>
              </a:rPr>
              <a:t>(A08002-05)</a:t>
            </a:r>
            <a:endParaRPr lang="es-ES_tradnl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57" name="Rectángulo 56"/>
          <p:cNvSpPr/>
          <p:nvPr/>
        </p:nvSpPr>
        <p:spPr>
          <a:xfrm>
            <a:off x="584684" y="5102940"/>
            <a:ext cx="14400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Secretaria   </a:t>
            </a:r>
          </a:p>
        </p:txBody>
      </p:sp>
      <p:cxnSp>
        <p:nvCxnSpPr>
          <p:cNvPr id="59" name="Conector recto 58"/>
          <p:cNvCxnSpPr/>
          <p:nvPr/>
        </p:nvCxnSpPr>
        <p:spPr>
          <a:xfrm>
            <a:off x="2122998" y="6266760"/>
            <a:ext cx="15387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157 Rectángulo"/>
          <p:cNvSpPr/>
          <p:nvPr/>
        </p:nvSpPr>
        <p:spPr>
          <a:xfrm>
            <a:off x="500106" y="5841186"/>
            <a:ext cx="1587600" cy="735366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27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2" name="Rectángulo 61"/>
          <p:cNvSpPr/>
          <p:nvPr/>
        </p:nvSpPr>
        <p:spPr>
          <a:xfrm>
            <a:off x="404664" y="5850421"/>
            <a:ext cx="175681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Taquimecanógrafa    </a:t>
            </a:r>
          </a:p>
        </p:txBody>
      </p:sp>
      <p:cxnSp>
        <p:nvCxnSpPr>
          <p:cNvPr id="63" name="259 Conector recto"/>
          <p:cNvCxnSpPr>
            <a:cxnSpLocks noChangeShapeType="1"/>
          </p:cNvCxnSpPr>
          <p:nvPr/>
        </p:nvCxnSpPr>
        <p:spPr bwMode="auto">
          <a:xfrm>
            <a:off x="492325" y="6552510"/>
            <a:ext cx="158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5" name="Rectángulo 64"/>
          <p:cNvSpPr/>
          <p:nvPr/>
        </p:nvSpPr>
        <p:spPr>
          <a:xfrm>
            <a:off x="507268" y="6002156"/>
            <a:ext cx="159154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María Rosario Ríos Arguelles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Taquimecanógrafa   </a:t>
            </a:r>
            <a:r>
              <a:rPr lang="es-ES_tradnl" altLang="es-MX" sz="700" dirty="0" smtClean="0">
                <a:solidFill>
                  <a:srgbClr val="000000"/>
                </a:solidFill>
                <a:cs typeface="Arial" panose="020B0604020202020204" pitchFamily="34" charset="0"/>
              </a:rPr>
              <a:t>(A08004-04)</a:t>
            </a:r>
            <a:endParaRPr lang="es-ES_tradnl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68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38251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ORGANIGRAMA   </a:t>
            </a:r>
          </a:p>
        </p:txBody>
      </p:sp>
      <p:sp>
        <p:nvSpPr>
          <p:cNvPr id="70" name="Text Box 148">
            <a:extLst>
              <a:ext uri="{FF2B5EF4-FFF2-40B4-BE49-F238E27FC236}">
                <a16:creationId xmlns="" xmlns:a16="http://schemas.microsoft.com/office/drawing/2014/main" id="{B46800F7-A04A-4187-8A7F-051E7467B7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Liliana Beatriz Cerda Cabrera</a:t>
            </a:r>
            <a:r>
              <a:rPr lang="es-MX" sz="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Director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Colegio de Bachilleres del Estado de San Luis Potosí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junio</a:t>
            </a:r>
            <a:r>
              <a:rPr lang="es-MX" sz="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2022</a:t>
            </a:r>
            <a:r>
              <a:rPr lang="es-ES" sz="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sz="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b="1" i="1" dirty="0">
                <a:latin typeface="Arial" panose="020B0604020202020204" pitchFamily="34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77" name="CuadroTexto 76">
            <a:extLst>
              <a:ext uri="{FF2B5EF4-FFF2-40B4-BE49-F238E27FC236}">
                <a16:creationId xmlns="" xmlns:a16="http://schemas.microsoft.com/office/drawing/2014/main" id="{F81E7D33-D5D6-4ADB-A940-E9D0A494CA80}"/>
              </a:ext>
            </a:extLst>
          </p:cNvPr>
          <p:cNvSpPr txBox="1"/>
          <p:nvPr/>
        </p:nvSpPr>
        <p:spPr>
          <a:xfrm>
            <a:off x="4769009" y="6807088"/>
            <a:ext cx="17479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cs typeface="Arial" panose="020B0604020202020204" pitchFamily="34" charset="0"/>
              </a:rPr>
              <a:t>Bertha Guadalupe Briones Acosta </a:t>
            </a:r>
          </a:p>
          <a:p>
            <a:pPr algn="ctr"/>
            <a:r>
              <a:rPr lang="es-MX" sz="700" dirty="0">
                <a:cs typeface="Arial" panose="020B0604020202020204" pitchFamily="34" charset="0"/>
              </a:rPr>
              <a:t>Taquimecanógrafa (A08004-04)</a:t>
            </a:r>
          </a:p>
        </p:txBody>
      </p:sp>
      <p:sp>
        <p:nvSpPr>
          <p:cNvPr id="55" name="193 Rectángulo"/>
          <p:cNvSpPr/>
          <p:nvPr/>
        </p:nvSpPr>
        <p:spPr>
          <a:xfrm>
            <a:off x="4819476" y="5102158"/>
            <a:ext cx="1587600" cy="496295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56" name="259 Conector recto"/>
          <p:cNvCxnSpPr>
            <a:cxnSpLocks noChangeShapeType="1"/>
          </p:cNvCxnSpPr>
          <p:nvPr/>
        </p:nvCxnSpPr>
        <p:spPr bwMode="auto">
          <a:xfrm>
            <a:off x="4832404" y="590419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0" name="Rectángulo 59"/>
          <p:cNvSpPr/>
          <p:nvPr/>
        </p:nvSpPr>
        <p:spPr>
          <a:xfrm>
            <a:off x="4796320" y="5677451"/>
            <a:ext cx="1666347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s-MX" sz="700" dirty="0" smtClean="0"/>
          </a:p>
          <a:p>
            <a:pPr algn="ctr"/>
            <a:endParaRPr lang="es-MX" sz="700" dirty="0"/>
          </a:p>
          <a:p>
            <a:pPr algn="ctr"/>
            <a:r>
              <a:rPr lang="es-MX" sz="700" dirty="0" smtClean="0"/>
              <a:t>Alexandra </a:t>
            </a:r>
            <a:r>
              <a:rPr lang="es-MX" sz="700" dirty="0" err="1"/>
              <a:t>Naharina</a:t>
            </a:r>
            <a:r>
              <a:rPr lang="es-MX" sz="700" dirty="0"/>
              <a:t> Reyna Martínez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AUDITOR </a:t>
            </a:r>
            <a:r>
              <a:rPr lang="es-ES" sz="700" dirty="0">
                <a:latin typeface="Arial" panose="020B0604020202020204" pitchFamily="34" charset="0"/>
                <a:cs typeface="Arial" panose="020B0604020202020204" pitchFamily="34" charset="0"/>
              </a:rPr>
              <a:t>(CF21034-12)</a:t>
            </a:r>
          </a:p>
          <a:p>
            <a:pPr lvl="0" algn="ctr">
              <a:spcBef>
                <a:spcPct val="0"/>
              </a:spcBef>
            </a:pPr>
            <a:endParaRPr lang="es-ES_tradnl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4869000" y="5701226"/>
            <a:ext cx="154375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00" b="1" dirty="0" smtClean="0"/>
              <a:t>Enlace de Control Interno y Riesgos</a:t>
            </a:r>
            <a:endParaRPr lang="es-MX" sz="700" b="1" dirty="0"/>
          </a:p>
        </p:txBody>
      </p:sp>
      <p:cxnSp>
        <p:nvCxnSpPr>
          <p:cNvPr id="66" name="259 Conector recto"/>
          <p:cNvCxnSpPr>
            <a:cxnSpLocks noChangeShapeType="1"/>
          </p:cNvCxnSpPr>
          <p:nvPr/>
        </p:nvCxnSpPr>
        <p:spPr bwMode="auto">
          <a:xfrm>
            <a:off x="511375" y="6047685"/>
            <a:ext cx="158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9" name="CuadroTexto 68"/>
          <p:cNvSpPr txBox="1"/>
          <p:nvPr/>
        </p:nvSpPr>
        <p:spPr>
          <a:xfrm>
            <a:off x="430349" y="6277127"/>
            <a:ext cx="17479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/>
              <a:t>Nancy Castillo Guerrero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 smtClean="0">
                <a:solidFill>
                  <a:srgbClr val="000000"/>
                </a:solidFill>
                <a:cs typeface="Arial" panose="020B0604020202020204" pitchFamily="34" charset="0"/>
              </a:rPr>
              <a:t>Taquimecanógrafa (A08004-04)</a:t>
            </a:r>
            <a:endParaRPr lang="es-ES_tradnl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cxnSp>
        <p:nvCxnSpPr>
          <p:cNvPr id="71" name="259 Conector recto"/>
          <p:cNvCxnSpPr>
            <a:cxnSpLocks noChangeShapeType="1"/>
          </p:cNvCxnSpPr>
          <p:nvPr/>
        </p:nvCxnSpPr>
        <p:spPr bwMode="auto">
          <a:xfrm>
            <a:off x="501850" y="6304860"/>
            <a:ext cx="158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2" name="259 Conector recto"/>
          <p:cNvCxnSpPr>
            <a:cxnSpLocks noChangeShapeType="1"/>
          </p:cNvCxnSpPr>
          <p:nvPr/>
        </p:nvCxnSpPr>
        <p:spPr bwMode="auto">
          <a:xfrm>
            <a:off x="4822879" y="535998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78" name="CuadroTexto 77"/>
          <p:cNvSpPr txBox="1"/>
          <p:nvPr/>
        </p:nvSpPr>
        <p:spPr>
          <a:xfrm>
            <a:off x="4870359" y="5081656"/>
            <a:ext cx="1543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 smtClean="0"/>
              <a:t>Apoyo al Depto. de Innovación y Organización</a:t>
            </a:r>
            <a:r>
              <a:rPr lang="es-ES" sz="700" b="1" dirty="0" smtClean="0"/>
              <a:t> </a:t>
            </a:r>
            <a:endParaRPr lang="es-MX" sz="700" b="1" dirty="0"/>
          </a:p>
        </p:txBody>
      </p:sp>
      <p:sp>
        <p:nvSpPr>
          <p:cNvPr id="80" name="Rectángulo 79"/>
          <p:cNvSpPr/>
          <p:nvPr/>
        </p:nvSpPr>
        <p:spPr>
          <a:xfrm>
            <a:off x="4879608" y="5340124"/>
            <a:ext cx="1440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 smtClean="0">
                <a:solidFill>
                  <a:srgbClr val="000000"/>
                </a:solidFill>
                <a:cs typeface="Arial" panose="020B0604020202020204" pitchFamily="34" charset="0"/>
              </a:rPr>
              <a:t>Marisela Arredondo Olivares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 smtClean="0">
                <a:solidFill>
                  <a:srgbClr val="000000"/>
                </a:solidFill>
                <a:cs typeface="Arial" panose="020B0604020202020204" pitchFamily="34" charset="0"/>
              </a:rPr>
              <a:t>Técnico (CF33053-09)</a:t>
            </a:r>
            <a:endParaRPr lang="es-ES_tradnl" altLang="es-MX" sz="700" b="1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cxnSp>
        <p:nvCxnSpPr>
          <p:cNvPr id="86" name="Conector recto 85"/>
          <p:cNvCxnSpPr/>
          <p:nvPr/>
        </p:nvCxnSpPr>
        <p:spPr>
          <a:xfrm>
            <a:off x="6434657" y="5386096"/>
            <a:ext cx="15387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259 Conector recto"/>
          <p:cNvCxnSpPr>
            <a:cxnSpLocks noChangeShapeType="1"/>
          </p:cNvCxnSpPr>
          <p:nvPr/>
        </p:nvCxnSpPr>
        <p:spPr bwMode="auto">
          <a:xfrm>
            <a:off x="4823520" y="679915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77878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157 Rectángulo"/>
          <p:cNvSpPr/>
          <p:nvPr/>
        </p:nvSpPr>
        <p:spPr>
          <a:xfrm>
            <a:off x="4916656" y="6354423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27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0483" name="Rectangle 4"/>
          <p:cNvSpPr>
            <a:spLocks noChangeArrowheads="1"/>
          </p:cNvSpPr>
          <p:nvPr/>
        </p:nvSpPr>
        <p:spPr bwMode="auto">
          <a:xfrm>
            <a:off x="-28696" y="-4592"/>
            <a:ext cx="1443600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s-MX" altLang="es-MX" sz="800" b="1" dirty="0"/>
          </a:p>
          <a:p>
            <a:pPr algn="ctr"/>
            <a:endParaRPr lang="es-ES" altLang="es-MX" dirty="0"/>
          </a:p>
        </p:txBody>
      </p:sp>
      <p:sp>
        <p:nvSpPr>
          <p:cNvPr id="119" name="157 Rectángulo"/>
          <p:cNvSpPr/>
          <p:nvPr/>
        </p:nvSpPr>
        <p:spPr>
          <a:xfrm>
            <a:off x="426503" y="7560100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27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8" name="Rectangle 9">
            <a:extLst>
              <a:ext uri="{FF2B5EF4-FFF2-40B4-BE49-F238E27FC236}">
                <a16:creationId xmlns="" xmlns:a16="http://schemas.microsoft.com/office/drawing/2014/main" id="{44B24A30-0EA5-4C45-A8D4-EAEEED5E2C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54" y="704710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53" name="143 Conector recto"/>
          <p:cNvCxnSpPr>
            <a:cxnSpLocks noChangeShapeType="1"/>
          </p:cNvCxnSpPr>
          <p:nvPr/>
        </p:nvCxnSpPr>
        <p:spPr bwMode="auto">
          <a:xfrm rot="5400000">
            <a:off x="5457834" y="4824048"/>
            <a:ext cx="360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77" name="458 Conector recto"/>
          <p:cNvCxnSpPr>
            <a:cxnSpLocks noChangeShapeType="1"/>
          </p:cNvCxnSpPr>
          <p:nvPr/>
        </p:nvCxnSpPr>
        <p:spPr bwMode="auto">
          <a:xfrm flipV="1">
            <a:off x="6453336" y="5991663"/>
            <a:ext cx="216024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76" name="458 Conector recto"/>
          <p:cNvCxnSpPr>
            <a:cxnSpLocks noChangeShapeType="1"/>
          </p:cNvCxnSpPr>
          <p:nvPr/>
        </p:nvCxnSpPr>
        <p:spPr bwMode="auto">
          <a:xfrm flipV="1">
            <a:off x="6489360" y="5052249"/>
            <a:ext cx="180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0484" name="Line 45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dirty="0"/>
          </a:p>
        </p:txBody>
      </p:sp>
      <p:cxnSp>
        <p:nvCxnSpPr>
          <p:cNvPr id="74" name="73 Conector recto"/>
          <p:cNvCxnSpPr/>
          <p:nvPr/>
        </p:nvCxnSpPr>
        <p:spPr>
          <a:xfrm>
            <a:off x="1737116" y="2987824"/>
            <a:ext cx="2736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72 Conector recto"/>
          <p:cNvCxnSpPr/>
          <p:nvPr/>
        </p:nvCxnSpPr>
        <p:spPr>
          <a:xfrm>
            <a:off x="3438882" y="4147249"/>
            <a:ext cx="1139385" cy="177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70 Conector recto"/>
          <p:cNvCxnSpPr/>
          <p:nvPr/>
        </p:nvCxnSpPr>
        <p:spPr>
          <a:xfrm rot="5400000">
            <a:off x="995470" y="4825227"/>
            <a:ext cx="396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482" name="153 Conector recto"/>
          <p:cNvCxnSpPr>
            <a:cxnSpLocks noChangeShapeType="1"/>
          </p:cNvCxnSpPr>
          <p:nvPr/>
        </p:nvCxnSpPr>
        <p:spPr bwMode="auto">
          <a:xfrm flipH="1">
            <a:off x="3429103" y="1677815"/>
            <a:ext cx="0" cy="29520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3559" name="Rectangle 9"/>
          <p:cNvSpPr>
            <a:spLocks noChangeArrowheads="1"/>
          </p:cNvSpPr>
          <p:nvPr/>
        </p:nvSpPr>
        <p:spPr bwMode="auto">
          <a:xfrm>
            <a:off x="2643151" y="209710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" sz="800" dirty="0">
              <a:latin typeface="Arial" charset="0"/>
              <a:cs typeface="Arial" charset="0"/>
            </a:endParaRPr>
          </a:p>
        </p:txBody>
      </p:sp>
      <p:sp>
        <p:nvSpPr>
          <p:cNvPr id="23560" name="Rectangle 9"/>
          <p:cNvSpPr>
            <a:spLocks noChangeArrowheads="1"/>
          </p:cNvSpPr>
          <p:nvPr/>
        </p:nvSpPr>
        <p:spPr bwMode="auto">
          <a:xfrm>
            <a:off x="4473116" y="274406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altLang="es-MX" sz="800" dirty="0">
              <a:latin typeface="Arial" charset="0"/>
              <a:cs typeface="Arial" charset="0"/>
            </a:endParaRPr>
          </a:p>
        </p:txBody>
      </p:sp>
      <p:sp>
        <p:nvSpPr>
          <p:cNvPr id="23562" name="Rectangle 9"/>
          <p:cNvSpPr>
            <a:spLocks noChangeArrowheads="1"/>
          </p:cNvSpPr>
          <p:nvPr/>
        </p:nvSpPr>
        <p:spPr bwMode="auto">
          <a:xfrm>
            <a:off x="2639511" y="140231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800" dirty="0">
              <a:latin typeface="Arial" charset="0"/>
              <a:cs typeface="Arial" charset="0"/>
            </a:endParaRPr>
          </a:p>
        </p:txBody>
      </p:sp>
      <p:sp>
        <p:nvSpPr>
          <p:cNvPr id="23563" name="Rectangle 9"/>
          <p:cNvSpPr>
            <a:spLocks noChangeArrowheads="1"/>
          </p:cNvSpPr>
          <p:nvPr/>
        </p:nvSpPr>
        <p:spPr bwMode="auto">
          <a:xfrm>
            <a:off x="4862029" y="4867745"/>
            <a:ext cx="1587600" cy="79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 eaLnBrk="1" hangingPunct="1"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23564" name="Rectangle 9"/>
          <p:cNvSpPr>
            <a:spLocks noChangeArrowheads="1"/>
          </p:cNvSpPr>
          <p:nvPr/>
        </p:nvSpPr>
        <p:spPr bwMode="auto">
          <a:xfrm>
            <a:off x="407249" y="486336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23565" name="Rectangle 9"/>
          <p:cNvSpPr>
            <a:spLocks noChangeArrowheads="1"/>
          </p:cNvSpPr>
          <p:nvPr/>
        </p:nvSpPr>
        <p:spPr bwMode="auto">
          <a:xfrm>
            <a:off x="419679" y="5883594"/>
            <a:ext cx="1587600" cy="1116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buFont typeface="Arial" pitchFamily="34" charset="0"/>
              <a:buChar char="•"/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23573" name="Rectangle 9"/>
          <p:cNvSpPr>
            <a:spLocks noChangeArrowheads="1"/>
          </p:cNvSpPr>
          <p:nvPr/>
        </p:nvSpPr>
        <p:spPr bwMode="auto">
          <a:xfrm>
            <a:off x="2681701" y="336059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" sz="800" b="1" dirty="0">
              <a:latin typeface="Arial" charset="0"/>
              <a:cs typeface="Arial" charset="0"/>
            </a:endParaRPr>
          </a:p>
        </p:txBody>
      </p:sp>
      <p:sp>
        <p:nvSpPr>
          <p:cNvPr id="23574" name="Rectangle 9"/>
          <p:cNvSpPr>
            <a:spLocks noChangeArrowheads="1"/>
          </p:cNvSpPr>
          <p:nvPr/>
        </p:nvSpPr>
        <p:spPr bwMode="auto">
          <a:xfrm>
            <a:off x="4467951" y="393371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20503" name="391 Conector recto"/>
          <p:cNvCxnSpPr>
            <a:cxnSpLocks noChangeShapeType="1"/>
          </p:cNvCxnSpPr>
          <p:nvPr/>
        </p:nvCxnSpPr>
        <p:spPr bwMode="auto">
          <a:xfrm flipV="1">
            <a:off x="426504" y="6048164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07" name="391 Conector recto"/>
          <p:cNvCxnSpPr>
            <a:cxnSpLocks noChangeShapeType="1"/>
          </p:cNvCxnSpPr>
          <p:nvPr/>
        </p:nvCxnSpPr>
        <p:spPr bwMode="auto">
          <a:xfrm flipV="1">
            <a:off x="4862649" y="510524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12" name="391 Conector recto"/>
          <p:cNvCxnSpPr>
            <a:cxnSpLocks noChangeShapeType="1"/>
          </p:cNvCxnSpPr>
          <p:nvPr/>
        </p:nvCxnSpPr>
        <p:spPr bwMode="auto">
          <a:xfrm flipV="1">
            <a:off x="4475623" y="2870338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14" name="391 Conector recto"/>
          <p:cNvCxnSpPr>
            <a:cxnSpLocks noChangeShapeType="1"/>
          </p:cNvCxnSpPr>
          <p:nvPr/>
        </p:nvCxnSpPr>
        <p:spPr bwMode="auto">
          <a:xfrm flipV="1">
            <a:off x="4461127" y="4054653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15" name="391 Conector recto"/>
          <p:cNvCxnSpPr>
            <a:cxnSpLocks noChangeShapeType="1"/>
          </p:cNvCxnSpPr>
          <p:nvPr/>
        </p:nvCxnSpPr>
        <p:spPr bwMode="auto">
          <a:xfrm flipV="1">
            <a:off x="2679051" y="2220741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16" name="391 Conector recto"/>
          <p:cNvCxnSpPr>
            <a:cxnSpLocks noChangeShapeType="1"/>
          </p:cNvCxnSpPr>
          <p:nvPr/>
        </p:nvCxnSpPr>
        <p:spPr bwMode="auto">
          <a:xfrm flipV="1">
            <a:off x="413120" y="501731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29" name="143 Conector recto"/>
          <p:cNvCxnSpPr>
            <a:cxnSpLocks noChangeShapeType="1"/>
          </p:cNvCxnSpPr>
          <p:nvPr/>
        </p:nvCxnSpPr>
        <p:spPr bwMode="auto">
          <a:xfrm>
            <a:off x="2177773" y="5066902"/>
            <a:ext cx="0" cy="2704092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30" name="458 Conector recto"/>
          <p:cNvCxnSpPr>
            <a:cxnSpLocks noChangeShapeType="1"/>
          </p:cNvCxnSpPr>
          <p:nvPr/>
        </p:nvCxnSpPr>
        <p:spPr bwMode="auto">
          <a:xfrm flipV="1">
            <a:off x="2024860" y="6444342"/>
            <a:ext cx="14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32" name="458 Conector recto"/>
          <p:cNvCxnSpPr>
            <a:cxnSpLocks noChangeShapeType="1"/>
          </p:cNvCxnSpPr>
          <p:nvPr/>
        </p:nvCxnSpPr>
        <p:spPr bwMode="auto">
          <a:xfrm flipV="1">
            <a:off x="2027353" y="5066902"/>
            <a:ext cx="14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33" name="458 Conector recto"/>
          <p:cNvCxnSpPr>
            <a:cxnSpLocks noChangeShapeType="1"/>
          </p:cNvCxnSpPr>
          <p:nvPr/>
        </p:nvCxnSpPr>
        <p:spPr bwMode="auto">
          <a:xfrm flipV="1">
            <a:off x="2028928" y="5572310"/>
            <a:ext cx="14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7" name="66 CuadroTexto"/>
          <p:cNvSpPr txBox="1"/>
          <p:nvPr/>
        </p:nvSpPr>
        <p:spPr>
          <a:xfrm>
            <a:off x="2992485" y="1537474"/>
            <a:ext cx="1005403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700" b="1" dirty="0">
                <a:latin typeface="Arial" panose="020B0604020202020204" pitchFamily="34" charset="0"/>
                <a:cs typeface="Arial" panose="020B0604020202020204" pitchFamily="34" charset="0"/>
              </a:rPr>
              <a:t>Dirección  General </a:t>
            </a:r>
          </a:p>
        </p:txBody>
      </p:sp>
      <p:cxnSp>
        <p:nvCxnSpPr>
          <p:cNvPr id="3" name="Conector recto 2"/>
          <p:cNvCxnSpPr/>
          <p:nvPr/>
        </p:nvCxnSpPr>
        <p:spPr>
          <a:xfrm>
            <a:off x="1180508" y="4631880"/>
            <a:ext cx="446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143 Conector recto"/>
          <p:cNvCxnSpPr>
            <a:cxnSpLocks noChangeShapeType="1"/>
          </p:cNvCxnSpPr>
          <p:nvPr/>
        </p:nvCxnSpPr>
        <p:spPr bwMode="auto">
          <a:xfrm rot="5400000">
            <a:off x="5913360" y="5808249"/>
            <a:ext cx="1512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0" name="Rectangle 9"/>
          <p:cNvSpPr>
            <a:spLocks noChangeArrowheads="1"/>
          </p:cNvSpPr>
          <p:nvPr/>
        </p:nvSpPr>
        <p:spPr bwMode="auto">
          <a:xfrm>
            <a:off x="415317" y="536736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marL="228600" indent="-228600" algn="ctr">
              <a:defRPr/>
            </a:pPr>
            <a:endParaRPr lang="es-ES_tradnl" sz="700" dirty="0">
              <a:cs typeface="Arial" panose="020B0604020202020204" pitchFamily="34" charset="0"/>
            </a:endParaRPr>
          </a:p>
        </p:txBody>
      </p:sp>
      <p:cxnSp>
        <p:nvCxnSpPr>
          <p:cNvPr id="81" name="391 Conector recto"/>
          <p:cNvCxnSpPr>
            <a:cxnSpLocks noChangeShapeType="1"/>
          </p:cNvCxnSpPr>
          <p:nvPr/>
        </p:nvCxnSpPr>
        <p:spPr bwMode="auto">
          <a:xfrm flipV="1">
            <a:off x="430064" y="5502944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" name="Rectángulo 1"/>
          <p:cNvSpPr/>
          <p:nvPr/>
        </p:nvSpPr>
        <p:spPr>
          <a:xfrm>
            <a:off x="368776" y="4860032"/>
            <a:ext cx="166577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Departamento de  Control Escolar </a:t>
            </a:r>
            <a:endParaRPr lang="es-E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4481190" y="2703645"/>
            <a:ext cx="159067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Secretaria</a:t>
            </a:r>
          </a:p>
        </p:txBody>
      </p:sp>
      <p:sp>
        <p:nvSpPr>
          <p:cNvPr id="6" name="Rectángulo 5"/>
          <p:cNvSpPr/>
          <p:nvPr/>
        </p:nvSpPr>
        <p:spPr>
          <a:xfrm>
            <a:off x="4458133" y="2882935"/>
            <a:ext cx="17229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Arial" panose="020B0604020202020204" pitchFamily="34" charset="0"/>
                <a:cs typeface="Arial" panose="020B0604020202020204" pitchFamily="34" charset="0"/>
              </a:rPr>
              <a:t>Ma. Magdalena Covarrubias Flores</a:t>
            </a:r>
          </a:p>
          <a:p>
            <a:pPr>
              <a:defRPr/>
            </a:pPr>
            <a:r>
              <a:rPr lang="es-MX" altLang="es-MX" sz="700" dirty="0">
                <a:latin typeface="Arial" panose="020B0604020202020204" pitchFamily="34" charset="0"/>
                <a:cs typeface="Arial" panose="020B0604020202020204" pitchFamily="34" charset="0"/>
              </a:rPr>
              <a:t>Técnico Especializado ((CF33116-14)</a:t>
            </a:r>
          </a:p>
        </p:txBody>
      </p:sp>
      <p:sp>
        <p:nvSpPr>
          <p:cNvPr id="7" name="Rectángulo 6"/>
          <p:cNvSpPr/>
          <p:nvPr/>
        </p:nvSpPr>
        <p:spPr>
          <a:xfrm>
            <a:off x="2657475" y="2069859"/>
            <a:ext cx="1571625" cy="20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Arial" panose="020B0604020202020204" pitchFamily="34" charset="0"/>
                <a:cs typeface="Arial" panose="020B0604020202020204" pitchFamily="34" charset="0"/>
              </a:rPr>
              <a:t>irección </a:t>
            </a:r>
            <a:r>
              <a:rPr lang="es-ES" sz="700" b="1" dirty="0">
                <a:latin typeface="Arial" panose="020B0604020202020204" pitchFamily="34" charset="0"/>
                <a:cs typeface="Arial" panose="020B0604020202020204" pitchFamily="34" charset="0"/>
              </a:rPr>
              <a:t> Académica         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608157" y="3503156"/>
            <a:ext cx="174898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Ana Janeth Gabriela de la Rosa Leyva</a:t>
            </a:r>
          </a:p>
          <a:p>
            <a:pPr algn="ctr">
              <a:defRPr/>
            </a:pPr>
            <a:r>
              <a:rPr lang="es-ES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Jefe </a:t>
            </a:r>
            <a:r>
              <a:rPr lang="es-ES" sz="700" dirty="0">
                <a:latin typeface="Arial" panose="020B0604020202020204" pitchFamily="34" charset="0"/>
                <a:cs typeface="Arial" panose="020B0604020202020204" pitchFamily="34" charset="0"/>
              </a:rPr>
              <a:t>de Departamento  (JD-IV)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2686050" y="3344096"/>
            <a:ext cx="1571624" cy="20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Subdirección  Académica</a:t>
            </a:r>
          </a:p>
        </p:txBody>
      </p:sp>
      <p:cxnSp>
        <p:nvCxnSpPr>
          <p:cNvPr id="87" name="391 Conector recto"/>
          <p:cNvCxnSpPr>
            <a:cxnSpLocks noChangeShapeType="1"/>
          </p:cNvCxnSpPr>
          <p:nvPr/>
        </p:nvCxnSpPr>
        <p:spPr bwMode="auto">
          <a:xfrm flipV="1">
            <a:off x="2691662" y="353132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8" name="Rectángulo 87"/>
          <p:cNvSpPr/>
          <p:nvPr/>
        </p:nvSpPr>
        <p:spPr>
          <a:xfrm>
            <a:off x="4467225" y="3887924"/>
            <a:ext cx="16002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Secretaria</a:t>
            </a:r>
          </a:p>
        </p:txBody>
      </p:sp>
      <p:sp>
        <p:nvSpPr>
          <p:cNvPr id="89" name="Rectángulo 88"/>
          <p:cNvSpPr/>
          <p:nvPr/>
        </p:nvSpPr>
        <p:spPr>
          <a:xfrm>
            <a:off x="296652" y="5354934"/>
            <a:ext cx="187804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Analista Técnico en Control Escolar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285892" y="5868144"/>
            <a:ext cx="187472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Auxiliar  Técnico en Control Escolar </a:t>
            </a:r>
          </a:p>
        </p:txBody>
      </p:sp>
      <p:sp>
        <p:nvSpPr>
          <p:cNvPr id="17" name="Rectángulo 16"/>
          <p:cNvSpPr/>
          <p:nvPr/>
        </p:nvSpPr>
        <p:spPr>
          <a:xfrm>
            <a:off x="4857994" y="4873631"/>
            <a:ext cx="168929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ES_tradnl" sz="600" b="1" dirty="0">
                <a:latin typeface="Arial" panose="020B0604020202020204" pitchFamily="34" charset="0"/>
                <a:cs typeface="Arial" panose="020B0604020202020204" pitchFamily="34" charset="0"/>
              </a:rPr>
              <a:t>Departamento  de Capacitación  para el Trabajo  y  </a:t>
            </a:r>
            <a:r>
              <a:rPr lang="es-ES" sz="600" b="1" dirty="0">
                <a:latin typeface="Arial" panose="020B0604020202020204" pitchFamily="34" charset="0"/>
                <a:cs typeface="Arial" panose="020B0604020202020204" pitchFamily="34" charset="0"/>
              </a:rPr>
              <a:t>de Personal Docente</a:t>
            </a:r>
            <a:endParaRPr lang="es-MX" sz="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ángulo 17"/>
          <p:cNvSpPr/>
          <p:nvPr/>
        </p:nvSpPr>
        <p:spPr>
          <a:xfrm>
            <a:off x="4845141" y="5078347"/>
            <a:ext cx="1612808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MX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Carla Gabriela Salinas López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Jefe de Departamento (JD-IV)</a:t>
            </a:r>
          </a:p>
          <a:p>
            <a:pPr algn="ctr">
              <a:defRPr/>
            </a:pPr>
            <a:endParaRPr lang="es-MX" sz="700" dirty="0">
              <a:cs typeface="Arial" charset="0"/>
            </a:endParaRPr>
          </a:p>
        </p:txBody>
      </p:sp>
      <p:sp>
        <p:nvSpPr>
          <p:cNvPr id="91" name="Rectángulo 90"/>
          <p:cNvSpPr/>
          <p:nvPr/>
        </p:nvSpPr>
        <p:spPr>
          <a:xfrm>
            <a:off x="4866506" y="6323110"/>
            <a:ext cx="159425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Taquimecanógrafa</a:t>
            </a:r>
            <a:r>
              <a:rPr lang="es-ES_tradnl" sz="700" b="1" dirty="0">
                <a:cs typeface="Arial" charset="0"/>
              </a:rPr>
              <a:t> 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945604" y="7031442"/>
            <a:ext cx="55893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700" b="1" dirty="0">
                <a:cs typeface="Arial" charset="0"/>
              </a:rPr>
              <a:t> </a:t>
            </a:r>
            <a:endParaRPr lang="es-MX" sz="700" dirty="0"/>
          </a:p>
        </p:txBody>
      </p:sp>
      <p:cxnSp>
        <p:nvCxnSpPr>
          <p:cNvPr id="72" name="458 Conector recto"/>
          <p:cNvCxnSpPr>
            <a:cxnSpLocks noChangeShapeType="1"/>
          </p:cNvCxnSpPr>
          <p:nvPr/>
        </p:nvCxnSpPr>
        <p:spPr bwMode="auto">
          <a:xfrm flipV="1">
            <a:off x="2033773" y="7319474"/>
            <a:ext cx="14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78" name="Rectángulo 77"/>
          <p:cNvSpPr/>
          <p:nvPr/>
        </p:nvSpPr>
        <p:spPr>
          <a:xfrm>
            <a:off x="426503" y="5004372"/>
            <a:ext cx="1587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ES_tradnl" altLang="es-MX" sz="700" dirty="0">
                <a:latin typeface="Arial" panose="020B0604020202020204" pitchFamily="34" charset="0"/>
                <a:cs typeface="Arial" panose="020B0604020202020204" pitchFamily="34" charset="0"/>
              </a:rPr>
              <a:t>Braulia Micaela Hernández G.</a:t>
            </a:r>
          </a:p>
          <a:p>
            <a:pPr algn="ctr" eaLnBrk="1" hangingPunct="1">
              <a:defRPr/>
            </a:pPr>
            <a:r>
              <a:rPr lang="es-ES_tradnl" altLang="es-MX" sz="700" dirty="0">
                <a:latin typeface="Arial" panose="020B0604020202020204" pitchFamily="34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66" name="Rectángulo 65"/>
          <p:cNvSpPr/>
          <p:nvPr/>
        </p:nvSpPr>
        <p:spPr>
          <a:xfrm>
            <a:off x="2638425" y="2236930"/>
            <a:ext cx="1600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Juan Antonio Moreno Tapia</a:t>
            </a: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s-ES" sz="700" dirty="0">
                <a:latin typeface="Arial" panose="020B0604020202020204" pitchFamily="34" charset="0"/>
                <a:cs typeface="Arial" panose="020B0604020202020204" pitchFamily="34" charset="0"/>
              </a:rPr>
              <a:t>Director de Área (DA-II)</a:t>
            </a:r>
          </a:p>
        </p:txBody>
      </p:sp>
      <p:grpSp>
        <p:nvGrpSpPr>
          <p:cNvPr id="69" name="Grupo 68"/>
          <p:cNvGrpSpPr/>
          <p:nvPr/>
        </p:nvGrpSpPr>
        <p:grpSpPr>
          <a:xfrm>
            <a:off x="1982688" y="8242314"/>
            <a:ext cx="2170112" cy="584775"/>
            <a:chOff x="1268413" y="8101013"/>
            <a:chExt cx="2170112" cy="584775"/>
          </a:xfrm>
        </p:grpSpPr>
        <p:sp>
          <p:nvSpPr>
            <p:cNvPr id="70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79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800" dirty="0" smtClean="0">
                  <a:latin typeface="Arial" panose="020B0604020202020204" pitchFamily="34" charset="0"/>
                </a:rPr>
                <a:t>14 </a:t>
              </a:r>
              <a:r>
                <a:rPr lang="es-ES_tradnl" sz="800" dirty="0">
                  <a:latin typeface="Arial" panose="020B0604020202020204" pitchFamily="34" charset="0"/>
                </a:rPr>
                <a:t>Puesto de confianza</a:t>
              </a:r>
            </a:p>
            <a:p>
              <a:pPr algn="just">
                <a:defRPr/>
              </a:pPr>
              <a:r>
                <a:rPr lang="es-ES_tradnl" sz="800" dirty="0" smtClean="0">
                  <a:latin typeface="Arial" panose="020B0604020202020204" pitchFamily="34" charset="0"/>
                </a:rPr>
                <a:t>02 </a:t>
              </a:r>
              <a:r>
                <a:rPr lang="es-ES_tradnl" sz="800" dirty="0">
                  <a:latin typeface="Arial" panose="020B0604020202020204" pitchFamily="34" charset="0"/>
                </a:rPr>
                <a:t>Puesto de  base          </a:t>
              </a:r>
              <a:endParaRPr lang="es-ES_tradnl" sz="8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endParaRP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i="1" dirty="0">
                  <a:latin typeface="Arial" panose="020B0604020202020204" pitchFamily="34" charset="0"/>
                </a:rPr>
                <a:t> </a:t>
              </a:r>
              <a:r>
                <a:rPr lang="es-ES_tradnl" sz="800" b="1" i="1" dirty="0">
                  <a:latin typeface="Arial" panose="020B0604020202020204" pitchFamily="34" charset="0"/>
                </a:rPr>
                <a:t>Total </a:t>
              </a:r>
              <a:r>
                <a:rPr lang="es-MX" sz="800" b="1" i="1" u="sng" dirty="0" smtClean="0">
                  <a:latin typeface="Arial" panose="020B0604020202020204" pitchFamily="34" charset="0"/>
                </a:rPr>
                <a:t>16</a:t>
              </a:r>
              <a:endParaRPr lang="es-ES_tradnl" sz="800" b="1" i="1" u="sng" dirty="0">
                <a:latin typeface="Arial" panose="020B0604020202020204" pitchFamily="34" charset="0"/>
              </a:endParaRPr>
            </a:p>
          </p:txBody>
        </p:sp>
        <p:sp>
          <p:nvSpPr>
            <p:cNvPr id="86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84" name="391 Conector recto"/>
          <p:cNvCxnSpPr>
            <a:cxnSpLocks noChangeShapeType="1"/>
          </p:cNvCxnSpPr>
          <p:nvPr/>
        </p:nvCxnSpPr>
        <p:spPr bwMode="auto">
          <a:xfrm flipV="1">
            <a:off x="410655" y="626082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5" name="391 Conector recto"/>
          <p:cNvCxnSpPr>
            <a:cxnSpLocks noChangeShapeType="1"/>
          </p:cNvCxnSpPr>
          <p:nvPr/>
        </p:nvCxnSpPr>
        <p:spPr bwMode="auto">
          <a:xfrm flipV="1">
            <a:off x="429171" y="6483630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90" name="391 Conector recto"/>
          <p:cNvCxnSpPr>
            <a:cxnSpLocks noChangeShapeType="1"/>
          </p:cNvCxnSpPr>
          <p:nvPr/>
        </p:nvCxnSpPr>
        <p:spPr bwMode="auto">
          <a:xfrm flipV="1">
            <a:off x="432372" y="6749644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4" name="Rectángulo 3"/>
          <p:cNvSpPr/>
          <p:nvPr/>
        </p:nvSpPr>
        <p:spPr>
          <a:xfrm>
            <a:off x="413784" y="5495663"/>
            <a:ext cx="16003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Jorge Alberto López Flores</a:t>
            </a:r>
          </a:p>
          <a:p>
            <a:pPr algn="ctr"/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Analista Técnico (T03002-10) </a:t>
            </a:r>
          </a:p>
        </p:txBody>
      </p:sp>
      <p:sp>
        <p:nvSpPr>
          <p:cNvPr id="9" name="Rectángulo 8"/>
          <p:cNvSpPr/>
          <p:nvPr/>
        </p:nvSpPr>
        <p:spPr>
          <a:xfrm>
            <a:off x="345025" y="5996305"/>
            <a:ext cx="177034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Lourdes Gutiérrez Villarreal</a:t>
            </a:r>
          </a:p>
          <a:p>
            <a:pPr algn="ctr">
              <a:defRPr/>
            </a:pP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Técnico Especializado</a:t>
            </a:r>
            <a:r>
              <a:rPr lang="es-ES_tradnl" sz="7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(CF33116-14) 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437245" y="6231449"/>
            <a:ext cx="16580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Rita Ma. Maldonado</a:t>
            </a:r>
          </a:p>
          <a:p>
            <a:pPr algn="ctr">
              <a:defRPr/>
            </a:pP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Técnico Especializado </a:t>
            </a:r>
            <a:r>
              <a:rPr lang="es-MX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(CF33116-14) 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ángulo 19"/>
          <p:cNvSpPr/>
          <p:nvPr/>
        </p:nvSpPr>
        <p:spPr>
          <a:xfrm>
            <a:off x="413784" y="6478351"/>
            <a:ext cx="160783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María Isabel Briones Ramírez</a:t>
            </a:r>
          </a:p>
          <a:p>
            <a:pPr algn="ctr">
              <a:defRPr/>
            </a:pPr>
            <a:r>
              <a:rPr lang="es-MX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Jefe de Materia (JM-XXXI) </a:t>
            </a:r>
            <a:endParaRPr lang="es-ES_tradnl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tángulo 20"/>
          <p:cNvSpPr/>
          <p:nvPr/>
        </p:nvSpPr>
        <p:spPr>
          <a:xfrm>
            <a:off x="443132" y="6725589"/>
            <a:ext cx="16699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Fernando Monreal Ojeda</a:t>
            </a:r>
          </a:p>
          <a:p>
            <a:pPr algn="ctr">
              <a:defRPr/>
            </a:pP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Técnico Especializado</a:t>
            </a:r>
            <a:r>
              <a:rPr lang="es-ES_tradnl" sz="7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(CF33116-14) 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4910005" y="6476030"/>
            <a:ext cx="1590675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Diana Paz Tovar</a:t>
            </a:r>
          </a:p>
          <a:p>
            <a:pPr algn="ctr"/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Taquimecanógrafa (A08004-04</a:t>
            </a:r>
            <a:r>
              <a:rPr lang="es-ES_tradnl" sz="700" dirty="0">
                <a:cs typeface="Arial" charset="0"/>
              </a:rPr>
              <a:t>)</a:t>
            </a:r>
            <a:endParaRPr lang="es-ES_tradnl" sz="700" b="1" dirty="0">
              <a:cs typeface="Arial" charset="0"/>
            </a:endParaRPr>
          </a:p>
          <a:p>
            <a:endParaRPr lang="es-MX" sz="700" dirty="0"/>
          </a:p>
        </p:txBody>
      </p:sp>
      <p:sp>
        <p:nvSpPr>
          <p:cNvPr id="94" name="Text Box 71"/>
          <p:cNvSpPr txBox="1">
            <a:spLocks noChangeArrowheads="1"/>
          </p:cNvSpPr>
          <p:nvPr/>
        </p:nvSpPr>
        <p:spPr bwMode="auto">
          <a:xfrm>
            <a:off x="1251887" y="725959"/>
            <a:ext cx="476940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/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/>
              <a:t>Dirección  Académica</a:t>
            </a:r>
            <a:endParaRPr lang="es-ES_tradnl" altLang="es-MX" sz="1200" b="1" i="1" dirty="0"/>
          </a:p>
        </p:txBody>
      </p:sp>
      <p:sp>
        <p:nvSpPr>
          <p:cNvPr id="96" name="Rectángulo 95"/>
          <p:cNvSpPr/>
          <p:nvPr/>
        </p:nvSpPr>
        <p:spPr>
          <a:xfrm>
            <a:off x="439472" y="7570939"/>
            <a:ext cx="158041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Taquimecanógrafa</a:t>
            </a:r>
            <a:r>
              <a:rPr lang="es-ES_tradnl" sz="700" b="1" dirty="0" smtClean="0">
                <a:cs typeface="Arial" charset="0"/>
              </a:rPr>
              <a:t> </a:t>
            </a:r>
            <a:endParaRPr lang="es-ES_tradnl" sz="700" b="1" dirty="0">
              <a:cs typeface="Arial" charset="0"/>
            </a:endParaRPr>
          </a:p>
        </p:txBody>
      </p:sp>
      <p:cxnSp>
        <p:nvCxnSpPr>
          <p:cNvPr id="97" name="391 Conector recto"/>
          <p:cNvCxnSpPr>
            <a:cxnSpLocks noChangeShapeType="1"/>
          </p:cNvCxnSpPr>
          <p:nvPr/>
        </p:nvCxnSpPr>
        <p:spPr bwMode="auto">
          <a:xfrm flipV="1">
            <a:off x="468737" y="7718863"/>
            <a:ext cx="15876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93" name="Rectangle 9"/>
          <p:cNvSpPr>
            <a:spLocks noChangeArrowheads="1"/>
          </p:cNvSpPr>
          <p:nvPr/>
        </p:nvSpPr>
        <p:spPr bwMode="auto">
          <a:xfrm>
            <a:off x="410693" y="278096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altLang="es-MX" sz="800" dirty="0">
              <a:latin typeface="Arial" charset="0"/>
              <a:cs typeface="Arial" charset="0"/>
            </a:endParaRPr>
          </a:p>
        </p:txBody>
      </p:sp>
      <p:cxnSp>
        <p:nvCxnSpPr>
          <p:cNvPr id="98" name="391 Conector recto"/>
          <p:cNvCxnSpPr>
            <a:cxnSpLocks noChangeShapeType="1"/>
          </p:cNvCxnSpPr>
          <p:nvPr/>
        </p:nvCxnSpPr>
        <p:spPr bwMode="auto">
          <a:xfrm flipV="1">
            <a:off x="413200" y="2907239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99" name="Rectángulo 98"/>
          <p:cNvSpPr/>
          <p:nvPr/>
        </p:nvSpPr>
        <p:spPr>
          <a:xfrm>
            <a:off x="346767" y="2739001"/>
            <a:ext cx="175258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Enlace en oficina zona Huasteca </a:t>
            </a:r>
          </a:p>
        </p:txBody>
      </p:sp>
      <p:sp>
        <p:nvSpPr>
          <p:cNvPr id="100" name="Rectángulo 99"/>
          <p:cNvSpPr/>
          <p:nvPr/>
        </p:nvSpPr>
        <p:spPr>
          <a:xfrm>
            <a:off x="311551" y="2911441"/>
            <a:ext cx="182115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Arial" panose="020B0604020202020204" pitchFamily="34" charset="0"/>
                <a:cs typeface="Arial" panose="020B0604020202020204" pitchFamily="34" charset="0"/>
              </a:rPr>
              <a:t>Lizbeth Azuara Acosta </a:t>
            </a:r>
          </a:p>
          <a:p>
            <a:pPr algn="ctr">
              <a:defRPr/>
            </a:pPr>
            <a:r>
              <a:rPr lang="es-MX" altLang="es-MX" sz="700" dirty="0">
                <a:latin typeface="Arial" panose="020B0604020202020204" pitchFamily="34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01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38251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ORGANIGRAMA   </a:t>
            </a:r>
          </a:p>
        </p:txBody>
      </p:sp>
      <p:sp>
        <p:nvSpPr>
          <p:cNvPr id="102" name="82 CuadroTexto"/>
          <p:cNvSpPr txBox="1"/>
          <p:nvPr/>
        </p:nvSpPr>
        <p:spPr>
          <a:xfrm>
            <a:off x="4488795" y="4068723"/>
            <a:ext cx="1620340" cy="3616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700"/>
              </a:lnSpc>
            </a:pPr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Martina Monsiváis Muñoz</a:t>
            </a:r>
          </a:p>
          <a:p>
            <a:pPr algn="ctr">
              <a:lnSpc>
                <a:spcPts val="700"/>
              </a:lnSpc>
            </a:pPr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Secretaria de Jefe de Departamento </a:t>
            </a:r>
          </a:p>
          <a:p>
            <a:pPr algn="ctr">
              <a:lnSpc>
                <a:spcPts val="700"/>
              </a:lnSpc>
            </a:pPr>
            <a:r>
              <a:rPr lang="es-ES" sz="700" dirty="0">
                <a:latin typeface="Arial" panose="020B0604020202020204" pitchFamily="34" charset="0"/>
                <a:cs typeface="Arial" panose="020B0604020202020204" pitchFamily="34" charset="0"/>
              </a:rPr>
              <a:t>(A08002-05)</a:t>
            </a:r>
          </a:p>
        </p:txBody>
      </p:sp>
      <p:sp>
        <p:nvSpPr>
          <p:cNvPr id="104" name="Text Box 148"/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u="sng" dirty="0">
                <a:latin typeface="Arial" panose="020B0604020202020204" pitchFamily="34" charset="0"/>
                <a:cs typeface="Arial" panose="020B0604020202020204" pitchFamily="34" charset="0"/>
              </a:rPr>
              <a:t>Liliana Beatriz Cerda Cabrera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Director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Colegio de Bachilleres del Estado de San Luis Potosí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junio</a:t>
            </a:r>
            <a:r>
              <a:rPr lang="es-MX" sz="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2022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b="1" i="1" dirty="0">
                <a:latin typeface="Arial" panose="020B0604020202020204" pitchFamily="34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103" name="Rectángulo 102">
            <a:extLst>
              <a:ext uri="{FF2B5EF4-FFF2-40B4-BE49-F238E27FC236}">
                <a16:creationId xmlns="" xmlns:a16="http://schemas.microsoft.com/office/drawing/2014/main" id="{B4EE9D06-91C1-43C6-B2D7-431A9E144663}"/>
              </a:ext>
            </a:extLst>
          </p:cNvPr>
          <p:cNvSpPr/>
          <p:nvPr/>
        </p:nvSpPr>
        <p:spPr>
          <a:xfrm>
            <a:off x="4861409" y="5364448"/>
            <a:ext cx="1640805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   Ana María Gonzales Salas </a:t>
            </a:r>
          </a:p>
          <a:p>
            <a:pPr algn="ctr">
              <a:defRPr/>
            </a:pPr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Jefe de materia (JM-XXXI)</a:t>
            </a:r>
          </a:p>
          <a:p>
            <a:pPr algn="ctr">
              <a:defRPr/>
            </a:pP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5" name="Rectangle 9">
            <a:extLst>
              <a:ext uri="{FF2B5EF4-FFF2-40B4-BE49-F238E27FC236}">
                <a16:creationId xmlns="" xmlns:a16="http://schemas.microsoft.com/office/drawing/2014/main" id="{44B24A30-0EA5-4C45-A8D4-EAEEED5E2C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8017" y="578537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106" name="391 Conector recto">
            <a:extLst>
              <a:ext uri="{FF2B5EF4-FFF2-40B4-BE49-F238E27FC236}">
                <a16:creationId xmlns="" xmlns:a16="http://schemas.microsoft.com/office/drawing/2014/main" id="{268E412F-5C2E-4835-8522-5A0658F6BBA8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902015" y="5896039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07" name="Rectángulo 106">
            <a:extLst>
              <a:ext uri="{FF2B5EF4-FFF2-40B4-BE49-F238E27FC236}">
                <a16:creationId xmlns="" xmlns:a16="http://schemas.microsoft.com/office/drawing/2014/main" id="{F4CA5C14-C89A-4E25-AF61-8A31449B74DD}"/>
              </a:ext>
            </a:extLst>
          </p:cNvPr>
          <p:cNvSpPr/>
          <p:nvPr/>
        </p:nvSpPr>
        <p:spPr>
          <a:xfrm>
            <a:off x="4908113" y="5749858"/>
            <a:ext cx="16002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Secretaria</a:t>
            </a:r>
          </a:p>
        </p:txBody>
      </p:sp>
      <p:cxnSp>
        <p:nvCxnSpPr>
          <p:cNvPr id="109" name="458 Conector recto">
            <a:extLst>
              <a:ext uri="{FF2B5EF4-FFF2-40B4-BE49-F238E27FC236}">
                <a16:creationId xmlns="" xmlns:a16="http://schemas.microsoft.com/office/drawing/2014/main" id="{C52717F5-381A-4660-9946-7D3C596A4F8C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6444491" y="6552220"/>
            <a:ext cx="216024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92" name="391 Conector recto">
            <a:extLst>
              <a:ext uri="{FF2B5EF4-FFF2-40B4-BE49-F238E27FC236}">
                <a16:creationId xmlns="" xmlns:a16="http://schemas.microsoft.com/office/drawing/2014/main" id="{B82AD6D2-3BE6-4D21-9690-AB526B828445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866506" y="5354934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16" name="391 Conector recto"/>
          <p:cNvCxnSpPr>
            <a:cxnSpLocks noChangeShapeType="1"/>
          </p:cNvCxnSpPr>
          <p:nvPr/>
        </p:nvCxnSpPr>
        <p:spPr bwMode="auto">
          <a:xfrm flipV="1">
            <a:off x="445949" y="7093603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17" name="391 Conector recto">
            <a:extLst>
              <a:ext uri="{FF2B5EF4-FFF2-40B4-BE49-F238E27FC236}">
                <a16:creationId xmlns="" xmlns:a16="http://schemas.microsoft.com/office/drawing/2014/main" id="{268E412F-5C2E-4835-8522-5A0658F6BBA8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926225" y="651509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11" name="Rectángulo 110"/>
          <p:cNvSpPr/>
          <p:nvPr/>
        </p:nvSpPr>
        <p:spPr>
          <a:xfrm>
            <a:off x="423907" y="7090798"/>
            <a:ext cx="158676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Juan Alberto Delgado </a:t>
            </a:r>
          </a:p>
          <a:p>
            <a:pPr algn="ctr">
              <a:defRPr/>
            </a:pPr>
            <a:r>
              <a:rPr lang="es-ES_tradnl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Técnico (CF33053-09) </a:t>
            </a:r>
            <a:endParaRPr lang="es-ES_tradnl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" name="Rectángulo 111"/>
          <p:cNvSpPr/>
          <p:nvPr/>
        </p:nvSpPr>
        <p:spPr>
          <a:xfrm>
            <a:off x="482162" y="7696620"/>
            <a:ext cx="158759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Jesús García Márquez </a:t>
            </a:r>
          </a:p>
          <a:p>
            <a:pPr algn="ctr">
              <a:defRPr/>
            </a:pP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Taquimecanógrafo (A08004-04) 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0" name="458 Conector recto"/>
          <p:cNvCxnSpPr>
            <a:cxnSpLocks noChangeShapeType="1"/>
          </p:cNvCxnSpPr>
          <p:nvPr/>
        </p:nvCxnSpPr>
        <p:spPr bwMode="auto">
          <a:xfrm flipV="1">
            <a:off x="2032267" y="7761573"/>
            <a:ext cx="14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539510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1" name="458 Conector recto"/>
          <p:cNvCxnSpPr>
            <a:cxnSpLocks noChangeShapeType="1"/>
          </p:cNvCxnSpPr>
          <p:nvPr/>
        </p:nvCxnSpPr>
        <p:spPr bwMode="auto">
          <a:xfrm flipV="1">
            <a:off x="6259373" y="7128284"/>
            <a:ext cx="324199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0483" name="Rectangle 4"/>
          <p:cNvSpPr>
            <a:spLocks noChangeArrowheads="1"/>
          </p:cNvSpPr>
          <p:nvPr/>
        </p:nvSpPr>
        <p:spPr bwMode="auto">
          <a:xfrm>
            <a:off x="-9140" y="-25403"/>
            <a:ext cx="1443600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s-MX" altLang="es-MX" sz="800" b="1" dirty="0"/>
          </a:p>
          <a:p>
            <a:pPr algn="ctr"/>
            <a:endParaRPr lang="es-ES" altLang="es-MX" dirty="0"/>
          </a:p>
        </p:txBody>
      </p:sp>
      <p:sp>
        <p:nvSpPr>
          <p:cNvPr id="20484" name="Line 45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dirty="0"/>
          </a:p>
        </p:txBody>
      </p:sp>
      <p:cxnSp>
        <p:nvCxnSpPr>
          <p:cNvPr id="20541" name="458 Conector recto"/>
          <p:cNvCxnSpPr>
            <a:cxnSpLocks noChangeShapeType="1"/>
          </p:cNvCxnSpPr>
          <p:nvPr/>
        </p:nvCxnSpPr>
        <p:spPr bwMode="auto">
          <a:xfrm flipV="1">
            <a:off x="6255970" y="4787557"/>
            <a:ext cx="324199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24" name="153 Conector recto"/>
          <p:cNvCxnSpPr>
            <a:cxnSpLocks noChangeShapeType="1"/>
          </p:cNvCxnSpPr>
          <p:nvPr/>
        </p:nvCxnSpPr>
        <p:spPr bwMode="auto">
          <a:xfrm flipH="1">
            <a:off x="1274927" y="3482694"/>
            <a:ext cx="1786" cy="2880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22" name="153 Conector recto"/>
          <p:cNvCxnSpPr>
            <a:cxnSpLocks noChangeShapeType="1"/>
          </p:cNvCxnSpPr>
          <p:nvPr/>
        </p:nvCxnSpPr>
        <p:spPr bwMode="auto">
          <a:xfrm flipH="1">
            <a:off x="5607704" y="3491520"/>
            <a:ext cx="1788" cy="2880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482" name="153 Conector recto"/>
          <p:cNvCxnSpPr>
            <a:cxnSpLocks noChangeShapeType="1"/>
          </p:cNvCxnSpPr>
          <p:nvPr/>
        </p:nvCxnSpPr>
        <p:spPr bwMode="auto">
          <a:xfrm flipH="1">
            <a:off x="3444665" y="1496144"/>
            <a:ext cx="1788" cy="19800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3559" name="Rectangle 9"/>
          <p:cNvSpPr>
            <a:spLocks noChangeArrowheads="1"/>
          </p:cNvSpPr>
          <p:nvPr/>
        </p:nvSpPr>
        <p:spPr bwMode="auto">
          <a:xfrm>
            <a:off x="2666626" y="210325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" sz="700" b="1" dirty="0">
              <a:cs typeface="Arial" charset="0"/>
            </a:endParaRPr>
          </a:p>
          <a:p>
            <a:pPr algn="ctr">
              <a:defRPr/>
            </a:pPr>
            <a:endParaRPr lang="es-ES" sz="700" b="1" dirty="0">
              <a:latin typeface="Arial" charset="0"/>
              <a:cs typeface="Arial" charset="0"/>
            </a:endParaRPr>
          </a:p>
          <a:p>
            <a:pPr algn="ctr">
              <a:defRPr/>
            </a:pPr>
            <a:r>
              <a:rPr lang="es-ES" sz="700" b="1" dirty="0">
                <a:latin typeface="Arial" charset="0"/>
                <a:cs typeface="Arial" charset="0"/>
              </a:rPr>
              <a:t>      </a:t>
            </a:r>
            <a:endParaRPr lang="es-MX" sz="700" dirty="0">
              <a:latin typeface="Arial" charset="0"/>
              <a:cs typeface="Arial" charset="0"/>
            </a:endParaRPr>
          </a:p>
        </p:txBody>
      </p:sp>
      <p:sp>
        <p:nvSpPr>
          <p:cNvPr id="23562" name="Rectangle 9"/>
          <p:cNvSpPr>
            <a:spLocks noChangeArrowheads="1"/>
          </p:cNvSpPr>
          <p:nvPr/>
        </p:nvSpPr>
        <p:spPr bwMode="auto">
          <a:xfrm>
            <a:off x="2663721" y="141797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s-ES" sz="800" dirty="0">
                <a:cs typeface="Arial" charset="0"/>
              </a:rPr>
              <a:t> </a:t>
            </a:r>
          </a:p>
        </p:txBody>
      </p:sp>
      <p:sp>
        <p:nvSpPr>
          <p:cNvPr id="23567" name="Rectangle 9"/>
          <p:cNvSpPr>
            <a:spLocks noChangeArrowheads="1"/>
          </p:cNvSpPr>
          <p:nvPr/>
        </p:nvSpPr>
        <p:spPr bwMode="auto">
          <a:xfrm>
            <a:off x="493246" y="377128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sz="700" dirty="0">
              <a:latin typeface="Arial" charset="0"/>
              <a:cs typeface="Arial" charset="0"/>
            </a:endParaRPr>
          </a:p>
        </p:txBody>
      </p:sp>
      <p:sp>
        <p:nvSpPr>
          <p:cNvPr id="23569" name="Rectangle 9"/>
          <p:cNvSpPr>
            <a:spLocks noChangeArrowheads="1"/>
          </p:cNvSpPr>
          <p:nvPr/>
        </p:nvSpPr>
        <p:spPr bwMode="auto">
          <a:xfrm>
            <a:off x="4827952" y="6707765"/>
            <a:ext cx="1587600" cy="72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sp>
        <p:nvSpPr>
          <p:cNvPr id="147" name="Rectangle 9"/>
          <p:cNvSpPr>
            <a:spLocks noChangeArrowheads="1"/>
          </p:cNvSpPr>
          <p:nvPr/>
        </p:nvSpPr>
        <p:spPr bwMode="auto">
          <a:xfrm>
            <a:off x="499847" y="432831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marL="228600" indent="-228600" algn="ctr">
              <a:defRPr/>
            </a:pPr>
            <a:endParaRPr lang="es-ES_tradnl" sz="800" dirty="0">
              <a:cs typeface="Arial" panose="020B0604020202020204" pitchFamily="34" charset="0"/>
            </a:endParaRPr>
          </a:p>
        </p:txBody>
      </p:sp>
      <p:sp>
        <p:nvSpPr>
          <p:cNvPr id="121" name="Rectangle 9"/>
          <p:cNvSpPr>
            <a:spLocks noChangeArrowheads="1"/>
          </p:cNvSpPr>
          <p:nvPr/>
        </p:nvSpPr>
        <p:spPr bwMode="auto">
          <a:xfrm>
            <a:off x="4823673" y="3816920"/>
            <a:ext cx="1587600" cy="2628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marL="228600" indent="-228600" algn="ctr" eaLnBrk="1" hangingPunct="1">
              <a:defRPr/>
            </a:pPr>
            <a:endParaRPr lang="es-MX" sz="800" b="1" dirty="0">
              <a:cs typeface="Arial" panose="020B0604020202020204" pitchFamily="34" charset="0"/>
            </a:endParaRPr>
          </a:p>
        </p:txBody>
      </p:sp>
      <p:sp>
        <p:nvSpPr>
          <p:cNvPr id="23573" name="Rectangle 9"/>
          <p:cNvSpPr>
            <a:spLocks noChangeArrowheads="1"/>
          </p:cNvSpPr>
          <p:nvPr/>
        </p:nvSpPr>
        <p:spPr bwMode="auto">
          <a:xfrm>
            <a:off x="2656707" y="274114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s-ES_tradnl" altLang="es-MX" sz="800" dirty="0">
                <a:latin typeface="Arial" charset="0"/>
                <a:cs typeface="Arial" charset="0"/>
              </a:rPr>
              <a:t> </a:t>
            </a:r>
            <a:endParaRPr lang="es-ES" sz="800" b="1" dirty="0">
              <a:latin typeface="Arial" charset="0"/>
              <a:cs typeface="Arial" charset="0"/>
            </a:endParaRPr>
          </a:p>
        </p:txBody>
      </p:sp>
      <p:cxnSp>
        <p:nvCxnSpPr>
          <p:cNvPr id="20508" name="391 Conector recto"/>
          <p:cNvCxnSpPr>
            <a:cxnSpLocks noChangeShapeType="1"/>
          </p:cNvCxnSpPr>
          <p:nvPr/>
        </p:nvCxnSpPr>
        <p:spPr bwMode="auto">
          <a:xfrm flipV="1">
            <a:off x="4833430" y="682594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09" name="391 Conector recto"/>
          <p:cNvCxnSpPr>
            <a:cxnSpLocks noChangeShapeType="1"/>
          </p:cNvCxnSpPr>
          <p:nvPr/>
        </p:nvCxnSpPr>
        <p:spPr bwMode="auto">
          <a:xfrm flipV="1">
            <a:off x="505209" y="4535996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10" name="391 Conector recto"/>
          <p:cNvCxnSpPr>
            <a:cxnSpLocks noChangeShapeType="1"/>
          </p:cNvCxnSpPr>
          <p:nvPr/>
        </p:nvCxnSpPr>
        <p:spPr bwMode="auto">
          <a:xfrm flipV="1">
            <a:off x="492078" y="400530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11" name="391 Conector recto"/>
          <p:cNvCxnSpPr>
            <a:cxnSpLocks noChangeShapeType="1"/>
          </p:cNvCxnSpPr>
          <p:nvPr/>
        </p:nvCxnSpPr>
        <p:spPr bwMode="auto">
          <a:xfrm flipV="1">
            <a:off x="4814121" y="4051388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" name="Conector recto 2"/>
          <p:cNvCxnSpPr/>
          <p:nvPr/>
        </p:nvCxnSpPr>
        <p:spPr>
          <a:xfrm flipV="1">
            <a:off x="1267686" y="3484638"/>
            <a:ext cx="4330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34" name="143 Conector recto"/>
          <p:cNvCxnSpPr>
            <a:cxnSpLocks noChangeShapeType="1"/>
          </p:cNvCxnSpPr>
          <p:nvPr/>
        </p:nvCxnSpPr>
        <p:spPr bwMode="auto">
          <a:xfrm rot="5400000">
            <a:off x="1670992" y="4564727"/>
            <a:ext cx="1152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35" name="458 Conector recto"/>
          <p:cNvCxnSpPr>
            <a:cxnSpLocks noChangeShapeType="1"/>
          </p:cNvCxnSpPr>
          <p:nvPr/>
        </p:nvCxnSpPr>
        <p:spPr bwMode="auto">
          <a:xfrm flipV="1">
            <a:off x="2099973" y="4552311"/>
            <a:ext cx="14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36" name="458 Conector recto"/>
          <p:cNvCxnSpPr>
            <a:cxnSpLocks noChangeShapeType="1"/>
          </p:cNvCxnSpPr>
          <p:nvPr/>
        </p:nvCxnSpPr>
        <p:spPr bwMode="auto">
          <a:xfrm flipV="1">
            <a:off x="2105801" y="5138276"/>
            <a:ext cx="14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37" name="458 Conector recto"/>
          <p:cNvCxnSpPr>
            <a:cxnSpLocks noChangeShapeType="1"/>
          </p:cNvCxnSpPr>
          <p:nvPr/>
        </p:nvCxnSpPr>
        <p:spPr bwMode="auto">
          <a:xfrm flipV="1">
            <a:off x="2101903" y="3991715"/>
            <a:ext cx="14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38" name="143 Conector recto"/>
          <p:cNvCxnSpPr>
            <a:cxnSpLocks noChangeShapeType="1"/>
          </p:cNvCxnSpPr>
          <p:nvPr/>
        </p:nvCxnSpPr>
        <p:spPr bwMode="auto">
          <a:xfrm rot="5400000">
            <a:off x="5409559" y="5958024"/>
            <a:ext cx="2340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5" name="Rectángulo 4"/>
          <p:cNvSpPr/>
          <p:nvPr/>
        </p:nvSpPr>
        <p:spPr>
          <a:xfrm>
            <a:off x="462018" y="3740477"/>
            <a:ext cx="16583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Departamento de  Actividades</a:t>
            </a:r>
          </a:p>
          <a:p>
            <a:pPr algn="ctr">
              <a:defRPr/>
            </a:pPr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 Paraescolares</a:t>
            </a:r>
            <a:endParaRPr lang="es-E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505210" y="4287926"/>
            <a:ext cx="158898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Analista Técnico en Actividades Paraescolares </a:t>
            </a:r>
          </a:p>
        </p:txBody>
      </p:sp>
      <p:sp>
        <p:nvSpPr>
          <p:cNvPr id="8" name="Rectángulo 7"/>
          <p:cNvSpPr/>
          <p:nvPr/>
        </p:nvSpPr>
        <p:spPr>
          <a:xfrm>
            <a:off x="499846" y="4516251"/>
            <a:ext cx="159874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MX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María Guadalupe Aguilera Garibay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algn="ctr">
              <a:defRPr/>
            </a:pPr>
            <a:r>
              <a:rPr lang="es-ES_tradnl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Técnico (CF33053-09 )</a:t>
            </a:r>
            <a:endParaRPr lang="es-ES_tradnl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4823787" y="3857228"/>
            <a:ext cx="159026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 eaLnBrk="1" hangingPunct="1">
              <a:defRPr/>
            </a:pPr>
            <a:r>
              <a:rPr lang="es-MX" sz="700" b="1" dirty="0">
                <a:latin typeface="Arial" panose="020B0604020202020204" pitchFamily="34" charset="0"/>
                <a:cs typeface="Arial" panose="020B0604020202020204" pitchFamily="34" charset="0"/>
              </a:rPr>
              <a:t>Jefatura de  Materias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4812497" y="4131361"/>
            <a:ext cx="160616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Arial" panose="020B0604020202020204" pitchFamily="34" charset="0"/>
                <a:cs typeface="Arial" panose="020B0604020202020204" pitchFamily="34" charset="0"/>
              </a:rPr>
              <a:t>Margarita Trejo Rubio</a:t>
            </a:r>
          </a:p>
          <a:p>
            <a:pPr algn="ctr">
              <a:defRPr/>
            </a:pPr>
            <a:r>
              <a:rPr lang="es-MX" altLang="es-MX" sz="700" dirty="0">
                <a:latin typeface="Arial" panose="020B0604020202020204" pitchFamily="34" charset="0"/>
                <a:cs typeface="Arial" panose="020B0604020202020204" pitchFamily="34" charset="0"/>
              </a:rPr>
              <a:t>Jefe de  Materia (JM-XXXI)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4815334" y="6660913"/>
            <a:ext cx="159821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Arial" panose="020B0604020202020204" pitchFamily="34" charset="0"/>
                <a:cs typeface="Arial" panose="020B0604020202020204" pitchFamily="34" charset="0"/>
              </a:rPr>
              <a:t>Secretaria  </a:t>
            </a:r>
            <a:endParaRPr lang="es-ES_tradnl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2653080" y="2179742"/>
            <a:ext cx="160616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cs typeface="Arial" charset="0"/>
              </a:rPr>
              <a:t>D</a:t>
            </a:r>
            <a:r>
              <a:rPr lang="es-MX" sz="700" b="1" dirty="0">
                <a:latin typeface="Arial" panose="020B0604020202020204" pitchFamily="34" charset="0"/>
                <a:cs typeface="Arial" panose="020B0604020202020204" pitchFamily="34" charset="0"/>
              </a:rPr>
              <a:t>irección</a:t>
            </a:r>
            <a:r>
              <a:rPr lang="es-MX" sz="700" b="1" dirty="0">
                <a:cs typeface="Arial" charset="0"/>
              </a:rPr>
              <a:t> </a:t>
            </a:r>
            <a:r>
              <a:rPr lang="es-ES" sz="700" b="1" dirty="0">
                <a:cs typeface="Arial" charset="0"/>
              </a:rPr>
              <a:t> Académica   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2661033" y="2830854"/>
            <a:ext cx="158230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Subdirección  Académica</a:t>
            </a:r>
          </a:p>
        </p:txBody>
      </p:sp>
      <p:cxnSp>
        <p:nvCxnSpPr>
          <p:cNvPr id="54" name="391 Conector recto"/>
          <p:cNvCxnSpPr>
            <a:cxnSpLocks noChangeShapeType="1"/>
          </p:cNvCxnSpPr>
          <p:nvPr/>
        </p:nvCxnSpPr>
        <p:spPr bwMode="auto">
          <a:xfrm flipV="1">
            <a:off x="4830043" y="4824028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61" name="391 Conector recto"/>
          <p:cNvCxnSpPr>
            <a:cxnSpLocks noChangeShapeType="1"/>
          </p:cNvCxnSpPr>
          <p:nvPr/>
        </p:nvCxnSpPr>
        <p:spPr bwMode="auto">
          <a:xfrm flipV="1">
            <a:off x="4819797" y="4465808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8" name="Rectángulo 17"/>
          <p:cNvSpPr/>
          <p:nvPr/>
        </p:nvSpPr>
        <p:spPr>
          <a:xfrm>
            <a:off x="4821727" y="4493874"/>
            <a:ext cx="161411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altLang="es-MX" sz="700" dirty="0">
                <a:latin typeface="Arial" panose="020B0604020202020204" pitchFamily="34" charset="0"/>
                <a:cs typeface="Arial" panose="020B0604020202020204" pitchFamily="34" charset="0"/>
              </a:rPr>
              <a:t>Margarito Ramírez Auces</a:t>
            </a:r>
          </a:p>
          <a:p>
            <a:pPr algn="ctr">
              <a:defRPr/>
            </a:pPr>
            <a:r>
              <a:rPr lang="es-MX" altLang="es-MX" sz="700" dirty="0">
                <a:latin typeface="Arial" panose="020B0604020202020204" pitchFamily="34" charset="0"/>
                <a:cs typeface="Arial" panose="020B0604020202020204" pitchFamily="34" charset="0"/>
              </a:rPr>
              <a:t>Jefe de  Materia (JM-XXXI)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ángulo 19"/>
          <p:cNvSpPr/>
          <p:nvPr/>
        </p:nvSpPr>
        <p:spPr>
          <a:xfrm>
            <a:off x="4824471" y="4838115"/>
            <a:ext cx="1590261" cy="288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Arial" panose="020B0604020202020204" pitchFamily="34" charset="0"/>
                <a:cs typeface="Arial" panose="020B0604020202020204" pitchFamily="34" charset="0"/>
              </a:rPr>
              <a:t>Miguel Ángel Mendoza M</a:t>
            </a:r>
          </a:p>
          <a:p>
            <a:pPr algn="ctr"/>
            <a:r>
              <a:rPr lang="es-MX" altLang="es-MX" sz="700" dirty="0">
                <a:latin typeface="Arial" panose="020B0604020202020204" pitchFamily="34" charset="0"/>
                <a:cs typeface="Arial" panose="020B0604020202020204" pitchFamily="34" charset="0"/>
              </a:rPr>
              <a:t>Jefe de  Materia (JM-XXXI))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2668982" y="1521974"/>
            <a:ext cx="160616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Arial" panose="020B0604020202020204" pitchFamily="34" charset="0"/>
                <a:cs typeface="Arial" panose="020B0604020202020204" pitchFamily="34" charset="0"/>
              </a:rPr>
              <a:t>Dirección General </a:t>
            </a:r>
          </a:p>
        </p:txBody>
      </p:sp>
      <p:sp>
        <p:nvSpPr>
          <p:cNvPr id="69" name="Rectángulo 68"/>
          <p:cNvSpPr/>
          <p:nvPr/>
        </p:nvSpPr>
        <p:spPr>
          <a:xfrm>
            <a:off x="483920" y="3967741"/>
            <a:ext cx="162230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Víctor Manuel Álvarez Baena </a:t>
            </a:r>
          </a:p>
          <a:p>
            <a:pPr algn="ctr">
              <a:defRPr/>
            </a:pP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Analista Técnico (T03002-10)</a:t>
            </a:r>
          </a:p>
        </p:txBody>
      </p:sp>
      <p:grpSp>
        <p:nvGrpSpPr>
          <p:cNvPr id="67" name="Grupo 66"/>
          <p:cNvGrpSpPr/>
          <p:nvPr/>
        </p:nvGrpSpPr>
        <p:grpSpPr>
          <a:xfrm>
            <a:off x="1935063" y="8270889"/>
            <a:ext cx="2170112" cy="584200"/>
            <a:chOff x="1268413" y="8101013"/>
            <a:chExt cx="2170112" cy="584200"/>
          </a:xfrm>
        </p:grpSpPr>
        <p:sp>
          <p:nvSpPr>
            <p:cNvPr id="70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7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8</a:t>
              </a:r>
              <a:r>
                <a:rPr lang="es-ES_tradnl" sz="800" dirty="0" smtClean="0">
                  <a:latin typeface="Arial" panose="020B0604020202020204" pitchFamily="34" charset="0"/>
                </a:rPr>
                <a:t> </a:t>
              </a:r>
              <a:r>
                <a:rPr lang="es-ES_tradnl" sz="800" dirty="0">
                  <a:latin typeface="Arial" panose="020B0604020202020204" pitchFamily="34" charset="0"/>
                </a:rPr>
                <a:t>Puesto de confianza</a:t>
              </a: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00 Puesto de  base          </a:t>
              </a:r>
              <a:endParaRPr lang="es-ES_tradnl" sz="8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endParaRP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b="1" i="1" dirty="0">
                  <a:latin typeface="Arial" panose="020B0604020202020204" pitchFamily="34" charset="0"/>
                </a:rPr>
                <a:t> </a:t>
              </a:r>
              <a:r>
                <a:rPr lang="es-ES_tradnl" sz="800" b="1" i="1" dirty="0" smtClean="0">
                  <a:latin typeface="Arial" panose="020B0604020202020204" pitchFamily="34" charset="0"/>
                </a:rPr>
                <a:t>Total: </a:t>
              </a:r>
              <a:r>
                <a:rPr lang="es-ES_tradnl" sz="800" b="1" i="1" u="sng" dirty="0">
                  <a:latin typeface="Arial" panose="020B0604020202020204" pitchFamily="34" charset="0"/>
                </a:rPr>
                <a:t>8</a:t>
              </a:r>
            </a:p>
          </p:txBody>
        </p:sp>
        <p:sp>
          <p:nvSpPr>
            <p:cNvPr id="7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76" name="Rectángulo 75"/>
          <p:cNvSpPr/>
          <p:nvPr/>
        </p:nvSpPr>
        <p:spPr>
          <a:xfrm>
            <a:off x="4821727" y="6825452"/>
            <a:ext cx="158461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Laura Rosalba Martínez Escobedo</a:t>
            </a:r>
          </a:p>
          <a:p>
            <a:pPr algn="ctr">
              <a:defRPr/>
            </a:pPr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Jefe de Oficina. </a:t>
            </a:r>
            <a:r>
              <a:rPr lang="es-MX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(CF34015-14</a:t>
            </a:r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79" name="Text Box 71"/>
          <p:cNvSpPr txBox="1">
            <a:spLocks noChangeArrowheads="1"/>
          </p:cNvSpPr>
          <p:nvPr/>
        </p:nvSpPr>
        <p:spPr bwMode="auto">
          <a:xfrm>
            <a:off x="1175738" y="755576"/>
            <a:ext cx="480954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/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/>
              <a:t>Dirección  Académica</a:t>
            </a:r>
            <a:endParaRPr lang="es-ES_tradnl" altLang="es-MX" sz="1200" b="1" i="1" dirty="0"/>
          </a:p>
        </p:txBody>
      </p:sp>
      <p:cxnSp>
        <p:nvCxnSpPr>
          <p:cNvPr id="80" name="391 Conector recto"/>
          <p:cNvCxnSpPr>
            <a:cxnSpLocks noChangeShapeType="1"/>
          </p:cNvCxnSpPr>
          <p:nvPr/>
        </p:nvCxnSpPr>
        <p:spPr bwMode="auto">
          <a:xfrm flipV="1">
            <a:off x="4831367" y="5148064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2" name="391 Conector recto"/>
          <p:cNvCxnSpPr>
            <a:cxnSpLocks noChangeShapeType="1"/>
          </p:cNvCxnSpPr>
          <p:nvPr/>
        </p:nvCxnSpPr>
        <p:spPr bwMode="auto">
          <a:xfrm flipV="1">
            <a:off x="4824741" y="5472100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68" name="391 Conector recto"/>
          <p:cNvCxnSpPr>
            <a:cxnSpLocks noChangeShapeType="1"/>
          </p:cNvCxnSpPr>
          <p:nvPr/>
        </p:nvCxnSpPr>
        <p:spPr bwMode="auto">
          <a:xfrm flipV="1">
            <a:off x="4830043" y="5805580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1" name="391 Conector recto"/>
          <p:cNvCxnSpPr>
            <a:cxnSpLocks noChangeShapeType="1"/>
          </p:cNvCxnSpPr>
          <p:nvPr/>
        </p:nvCxnSpPr>
        <p:spPr bwMode="auto">
          <a:xfrm flipV="1">
            <a:off x="4824388" y="7128284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3" name="Rectángulo 12"/>
          <p:cNvSpPr/>
          <p:nvPr/>
        </p:nvSpPr>
        <p:spPr>
          <a:xfrm>
            <a:off x="4807885" y="7085018"/>
            <a:ext cx="176017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Ana Claudia Andrade de la Rosa</a:t>
            </a:r>
          </a:p>
          <a:p>
            <a:pPr algn="ctr">
              <a:defRPr/>
            </a:pPr>
            <a:r>
              <a:rPr lang="es-MX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Secretaria de Director de Área(CF34006-10)</a:t>
            </a:r>
            <a:endParaRPr lang="es-ES_tradnl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38251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ORGANIGRAMA   </a:t>
            </a:r>
          </a:p>
        </p:txBody>
      </p:sp>
      <p:sp>
        <p:nvSpPr>
          <p:cNvPr id="86" name="Rectangle 9"/>
          <p:cNvSpPr>
            <a:spLocks noChangeArrowheads="1"/>
          </p:cNvSpPr>
          <p:nvPr/>
        </p:nvSpPr>
        <p:spPr bwMode="auto">
          <a:xfrm>
            <a:off x="512676" y="491408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sz="700" dirty="0">
              <a:latin typeface="Arial" charset="0"/>
              <a:cs typeface="Arial" charset="0"/>
            </a:endParaRPr>
          </a:p>
        </p:txBody>
      </p:sp>
      <p:sp>
        <p:nvSpPr>
          <p:cNvPr id="78" name="Rectángulo 77"/>
          <p:cNvSpPr/>
          <p:nvPr/>
        </p:nvSpPr>
        <p:spPr>
          <a:xfrm>
            <a:off x="492078" y="5004391"/>
            <a:ext cx="1740718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Graciela Martínez Hernández </a:t>
            </a: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Secretaria  de Jefe de Departamento (A08002-05)</a:t>
            </a:r>
            <a:endParaRPr lang="es-ES_tradnl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7" name="391 Conector recto"/>
          <p:cNvCxnSpPr>
            <a:cxnSpLocks noChangeShapeType="1"/>
          </p:cNvCxnSpPr>
          <p:nvPr/>
        </p:nvCxnSpPr>
        <p:spPr bwMode="auto">
          <a:xfrm flipV="1">
            <a:off x="532742" y="504005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8" name="Rectángulo 87"/>
          <p:cNvSpPr/>
          <p:nvPr/>
        </p:nvSpPr>
        <p:spPr>
          <a:xfrm>
            <a:off x="514725" y="4875535"/>
            <a:ext cx="157069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b="1" dirty="0">
                <a:latin typeface="Arial" panose="020B0604020202020204" pitchFamily="34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6" name="391 Conector recto">
            <a:extLst>
              <a:ext uri="{FF2B5EF4-FFF2-40B4-BE49-F238E27FC236}">
                <a16:creationId xmlns="" xmlns:a16="http://schemas.microsoft.com/office/drawing/2014/main" id="{F0056D47-AFF6-4FDD-BB9C-E9C53A4D3926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847640" y="6106804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74" name="Text Box 148">
            <a:extLst>
              <a:ext uri="{FF2B5EF4-FFF2-40B4-BE49-F238E27FC236}">
                <a16:creationId xmlns="" xmlns:a16="http://schemas.microsoft.com/office/drawing/2014/main" id="{61794D0A-966B-4B1A-83AE-5F42405D6C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u="sng" dirty="0">
                <a:latin typeface="Arial" panose="020B0604020202020204" pitchFamily="34" charset="0"/>
                <a:cs typeface="Arial" panose="020B0604020202020204" pitchFamily="34" charset="0"/>
              </a:rPr>
              <a:t>Liliana Beatriz Cerda Cabrera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Director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Colegio de Bachilleres del Estado de San Luis Potosí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junio</a:t>
            </a:r>
            <a:r>
              <a:rPr lang="es-MX" sz="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2022</a:t>
            </a:r>
            <a:r>
              <a:rPr lang="es-ES" sz="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b="1" i="1" dirty="0">
                <a:latin typeface="Arial" panose="020B0604020202020204" pitchFamily="34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_________________________.</a:t>
            </a:r>
          </a:p>
        </p:txBody>
      </p:sp>
    </p:spTree>
    <p:extLst>
      <p:ext uri="{BB962C8B-B14F-4D97-AF65-F5344CB8AC3E}">
        <p14:creationId xmlns:p14="http://schemas.microsoft.com/office/powerpoint/2010/main" val="3940561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Rectangle 9"/>
          <p:cNvSpPr>
            <a:spLocks noChangeArrowheads="1"/>
          </p:cNvSpPr>
          <p:nvPr/>
        </p:nvSpPr>
        <p:spPr bwMode="auto">
          <a:xfrm>
            <a:off x="5185628" y="631903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cxnSp>
        <p:nvCxnSpPr>
          <p:cNvPr id="144" name="Conector recto 143"/>
          <p:cNvCxnSpPr/>
          <p:nvPr/>
        </p:nvCxnSpPr>
        <p:spPr>
          <a:xfrm>
            <a:off x="4816020" y="6568363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Conector recto 137"/>
          <p:cNvCxnSpPr/>
          <p:nvPr/>
        </p:nvCxnSpPr>
        <p:spPr>
          <a:xfrm>
            <a:off x="3076229" y="6744201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5" name="Conector recto 134"/>
          <p:cNvCxnSpPr/>
          <p:nvPr/>
        </p:nvCxnSpPr>
        <p:spPr>
          <a:xfrm>
            <a:off x="3071947" y="5630829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Conector recto 135"/>
          <p:cNvCxnSpPr/>
          <p:nvPr/>
        </p:nvCxnSpPr>
        <p:spPr>
          <a:xfrm>
            <a:off x="3079206" y="5122055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0" name="Conector recto 99"/>
          <p:cNvCxnSpPr/>
          <p:nvPr/>
        </p:nvCxnSpPr>
        <p:spPr>
          <a:xfrm>
            <a:off x="1587226" y="3580406"/>
            <a:ext cx="19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6" name="Conector recto 125"/>
          <p:cNvCxnSpPr/>
          <p:nvPr/>
        </p:nvCxnSpPr>
        <p:spPr>
          <a:xfrm>
            <a:off x="4818672" y="6089546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1" name="Rectangle 9"/>
          <p:cNvSpPr>
            <a:spLocks noChangeArrowheads="1"/>
          </p:cNvSpPr>
          <p:nvPr/>
        </p:nvSpPr>
        <p:spPr bwMode="auto">
          <a:xfrm>
            <a:off x="3454129" y="583451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01" name="Conector recto 100"/>
          <p:cNvCxnSpPr/>
          <p:nvPr/>
        </p:nvCxnSpPr>
        <p:spPr>
          <a:xfrm>
            <a:off x="6522668" y="5625802"/>
            <a:ext cx="31115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Conector recto 63"/>
          <p:cNvCxnSpPr/>
          <p:nvPr/>
        </p:nvCxnSpPr>
        <p:spPr>
          <a:xfrm>
            <a:off x="6451779" y="5470929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Conector recto 62"/>
          <p:cNvCxnSpPr/>
          <p:nvPr/>
        </p:nvCxnSpPr>
        <p:spPr>
          <a:xfrm>
            <a:off x="6515325" y="4978173"/>
            <a:ext cx="31115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Conector recto 60"/>
          <p:cNvCxnSpPr/>
          <p:nvPr/>
        </p:nvCxnSpPr>
        <p:spPr>
          <a:xfrm>
            <a:off x="4818061" y="5603103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Conector recto 59"/>
          <p:cNvCxnSpPr/>
          <p:nvPr/>
        </p:nvCxnSpPr>
        <p:spPr>
          <a:xfrm>
            <a:off x="4817199" y="5028005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Conector recto 39"/>
          <p:cNvCxnSpPr/>
          <p:nvPr/>
        </p:nvCxnSpPr>
        <p:spPr>
          <a:xfrm flipH="1">
            <a:off x="2484726" y="4530385"/>
            <a:ext cx="0" cy="36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 flipH="1">
            <a:off x="4213993" y="4531288"/>
            <a:ext cx="0" cy="36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Conector recto 37"/>
          <p:cNvCxnSpPr/>
          <p:nvPr/>
        </p:nvCxnSpPr>
        <p:spPr>
          <a:xfrm flipH="1">
            <a:off x="5956628" y="4532793"/>
            <a:ext cx="0" cy="36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" name="336 Conector recto"/>
          <p:cNvCxnSpPr>
            <a:cxnSpLocks noChangeShapeType="1"/>
          </p:cNvCxnSpPr>
          <p:nvPr/>
        </p:nvCxnSpPr>
        <p:spPr bwMode="auto">
          <a:xfrm>
            <a:off x="3567295" y="1684840"/>
            <a:ext cx="0" cy="2844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Rectangle 18"/>
          <p:cNvSpPr>
            <a:spLocks noChangeArrowheads="1"/>
          </p:cNvSpPr>
          <p:nvPr/>
        </p:nvSpPr>
        <p:spPr bwMode="auto">
          <a:xfrm>
            <a:off x="-14288" y="-11113"/>
            <a:ext cx="1443600" cy="9231313"/>
          </a:xfrm>
          <a:prstGeom prst="rect">
            <a:avLst/>
          </a:prstGeom>
          <a:solidFill>
            <a:srgbClr val="B2B2B2"/>
          </a:solidFill>
          <a:ln w="9525">
            <a:noFill/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just">
              <a:defRPr/>
            </a:pPr>
            <a:endParaRPr lang="es-ES" sz="750" dirty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3439236" y="476157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3444604" y="528206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5172869" y="532042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1719792" y="4751006"/>
            <a:ext cx="1583428" cy="567119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51" name="Rectangle 9"/>
          <p:cNvSpPr>
            <a:spLocks noChangeArrowheads="1"/>
          </p:cNvSpPr>
          <p:nvPr/>
        </p:nvSpPr>
        <p:spPr bwMode="auto">
          <a:xfrm>
            <a:off x="49507" y="4750525"/>
            <a:ext cx="1589336" cy="765876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400000"/>
              </a:lnSpc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56" name="Line 35"/>
          <p:cNvSpPr>
            <a:spLocks noChangeShapeType="1"/>
          </p:cNvSpPr>
          <p:nvPr/>
        </p:nvSpPr>
        <p:spPr bwMode="auto">
          <a:xfrm>
            <a:off x="3446062" y="4899123"/>
            <a:ext cx="15876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8" name="336 Conector recto"/>
          <p:cNvCxnSpPr>
            <a:cxnSpLocks noChangeShapeType="1"/>
          </p:cNvCxnSpPr>
          <p:nvPr/>
        </p:nvCxnSpPr>
        <p:spPr bwMode="auto">
          <a:xfrm flipH="1" flipV="1">
            <a:off x="838219" y="4536305"/>
            <a:ext cx="5112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2" name="Rectangle 9"/>
          <p:cNvSpPr>
            <a:spLocks noChangeArrowheads="1"/>
          </p:cNvSpPr>
          <p:nvPr/>
        </p:nvSpPr>
        <p:spPr bwMode="auto">
          <a:xfrm>
            <a:off x="5169278" y="474934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39" name="Rectangle 9"/>
          <p:cNvSpPr>
            <a:spLocks noChangeArrowheads="1"/>
          </p:cNvSpPr>
          <p:nvPr/>
        </p:nvSpPr>
        <p:spPr bwMode="auto">
          <a:xfrm>
            <a:off x="2774341" y="382410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153" name="Conector recto 152"/>
          <p:cNvCxnSpPr/>
          <p:nvPr/>
        </p:nvCxnSpPr>
        <p:spPr>
          <a:xfrm flipH="1">
            <a:off x="833747" y="4535867"/>
            <a:ext cx="0" cy="216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75" name="Grupo 74"/>
          <p:cNvGrpSpPr/>
          <p:nvPr/>
        </p:nvGrpSpPr>
        <p:grpSpPr>
          <a:xfrm>
            <a:off x="1915895" y="8246855"/>
            <a:ext cx="2170112" cy="584200"/>
            <a:chOff x="1268413" y="8101013"/>
            <a:chExt cx="2170112" cy="584200"/>
          </a:xfrm>
        </p:grpSpPr>
        <p:sp>
          <p:nvSpPr>
            <p:cNvPr id="76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8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800" dirty="0" smtClean="0">
                  <a:latin typeface="Arial" panose="020B0604020202020204" pitchFamily="34" charset="0"/>
                </a:rPr>
                <a:t>18 </a:t>
              </a:r>
              <a:r>
                <a:rPr lang="es-ES_tradnl" sz="800" dirty="0">
                  <a:latin typeface="Arial" panose="020B0604020202020204" pitchFamily="34" charset="0"/>
                </a:rPr>
                <a:t>Puesto de confianza</a:t>
              </a:r>
            </a:p>
            <a:p>
              <a:pPr algn="just">
                <a:defRPr/>
              </a:pPr>
              <a:r>
                <a:rPr lang="es-ES_tradnl" sz="800" dirty="0" smtClean="0">
                  <a:latin typeface="Arial" panose="020B0604020202020204" pitchFamily="34" charset="0"/>
                </a:rPr>
                <a:t>02 </a:t>
              </a:r>
              <a:r>
                <a:rPr lang="es-ES_tradnl" sz="800" dirty="0">
                  <a:latin typeface="Arial" panose="020B0604020202020204" pitchFamily="34" charset="0"/>
                </a:rPr>
                <a:t>Puesto de  base.          </a:t>
              </a:r>
              <a:endParaRPr lang="es-ES_tradnl" sz="8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endParaRP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b="1" dirty="0">
                  <a:latin typeface="Arial" panose="020B0604020202020204" pitchFamily="34" charset="0"/>
                </a:rPr>
                <a:t>Total </a:t>
              </a:r>
              <a:r>
                <a:rPr lang="es-MX" sz="800" b="1" u="sng" dirty="0">
                  <a:latin typeface="Arial" panose="020B0604020202020204" pitchFamily="34" charset="0"/>
                </a:rPr>
                <a:t>20</a:t>
              </a:r>
              <a:endParaRPr lang="es-ES_tradnl" sz="800" b="1" u="sng" dirty="0">
                <a:latin typeface="Arial" panose="020B0604020202020204" pitchFamily="34" charset="0"/>
              </a:endParaRPr>
            </a:p>
          </p:txBody>
        </p:sp>
        <p:sp>
          <p:nvSpPr>
            <p:cNvPr id="8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59" name="Conector recto 58"/>
          <p:cNvCxnSpPr/>
          <p:nvPr/>
        </p:nvCxnSpPr>
        <p:spPr>
          <a:xfrm flipH="1">
            <a:off x="5128349" y="5024204"/>
            <a:ext cx="0" cy="1548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Conector recto 61"/>
          <p:cNvCxnSpPr/>
          <p:nvPr/>
        </p:nvCxnSpPr>
        <p:spPr>
          <a:xfrm>
            <a:off x="6831909" y="4969269"/>
            <a:ext cx="1909" cy="153660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Rectángulo 8"/>
          <p:cNvSpPr/>
          <p:nvPr/>
        </p:nvSpPr>
        <p:spPr>
          <a:xfrm>
            <a:off x="2703817" y="3821694"/>
            <a:ext cx="174296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Departamento  de Recursos Financieros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2773655" y="4015450"/>
            <a:ext cx="15993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César Fernando  Pérez Moreno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   Jefe de Departamento (JD-IV)</a:t>
            </a:r>
            <a:endParaRPr lang="es-MX" sz="700" dirty="0"/>
          </a:p>
        </p:txBody>
      </p:sp>
      <p:sp>
        <p:nvSpPr>
          <p:cNvPr id="13" name="Rectángulo 12"/>
          <p:cNvSpPr/>
          <p:nvPr/>
        </p:nvSpPr>
        <p:spPr>
          <a:xfrm>
            <a:off x="232978" y="4758834"/>
            <a:ext cx="1114409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Contabilidad General 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60613" y="4928708"/>
            <a:ext cx="160421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dirty="0">
                <a:cs typeface="Arial" panose="020B0604020202020204" pitchFamily="34" charset="0"/>
              </a:rPr>
              <a:t>Gilberto Madrid Loyde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dirty="0">
                <a:cs typeface="Arial" panose="020B0604020202020204" pitchFamily="34" charset="0"/>
              </a:rPr>
              <a:t>Jefe de Materia (JM-XXXI)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-65925" y="5214383"/>
            <a:ext cx="17768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dirty="0">
                <a:cs typeface="Arial" panose="020B0604020202020204" pitchFamily="34" charset="0"/>
              </a:rPr>
              <a:t>Brenda Concepción Rúelas Saldaña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dirty="0">
                <a:cs typeface="Arial" panose="020B0604020202020204" pitchFamily="34" charset="0"/>
              </a:rPr>
              <a:t>Jefe de Oficina (CF34015-14)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1719617" y="4717280"/>
            <a:ext cx="14971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Contabilidad de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Dirección General y Planteles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3610197" y="4733389"/>
            <a:ext cx="1205779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cs typeface="Arial" panose="020B0604020202020204" pitchFamily="34" charset="0"/>
              </a:rPr>
              <a:t>Encargado de Tesorería</a:t>
            </a:r>
          </a:p>
        </p:txBody>
      </p:sp>
      <p:sp>
        <p:nvSpPr>
          <p:cNvPr id="21" name="Rectángulo 20"/>
          <p:cNvSpPr/>
          <p:nvPr/>
        </p:nvSpPr>
        <p:spPr>
          <a:xfrm>
            <a:off x="3440274" y="4894275"/>
            <a:ext cx="1587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 Rosa María Briones Ramírez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Jefe de Oficina </a:t>
            </a:r>
            <a:r>
              <a:rPr lang="es-ES" altLang="es-MX" sz="700" dirty="0">
                <a:cs typeface="Arial" panose="020B0604020202020204" pitchFamily="34" charset="0"/>
              </a:rPr>
              <a:t>(CF34015-14)</a:t>
            </a: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3715766" y="5275292"/>
            <a:ext cx="981358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Auxiliar de Tesorería.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24" name="Rectángulo 23"/>
          <p:cNvSpPr/>
          <p:nvPr/>
        </p:nvSpPr>
        <p:spPr>
          <a:xfrm>
            <a:off x="5176468" y="5287241"/>
            <a:ext cx="158943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Auxiliar Técnico en Ingresos  </a:t>
            </a:r>
          </a:p>
        </p:txBody>
      </p:sp>
      <p:sp>
        <p:nvSpPr>
          <p:cNvPr id="27" name="Rectángulo 26"/>
          <p:cNvSpPr/>
          <p:nvPr/>
        </p:nvSpPr>
        <p:spPr>
          <a:xfrm>
            <a:off x="5162381" y="4713633"/>
            <a:ext cx="161644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Ingresos</a:t>
            </a:r>
          </a:p>
        </p:txBody>
      </p:sp>
      <p:sp>
        <p:nvSpPr>
          <p:cNvPr id="28" name="Rectángulo 27"/>
          <p:cNvSpPr/>
          <p:nvPr/>
        </p:nvSpPr>
        <p:spPr>
          <a:xfrm>
            <a:off x="5180175" y="4908933"/>
            <a:ext cx="158903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Luz Ma. Urestí Esquivel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Técnico Especializado </a:t>
            </a:r>
            <a:r>
              <a:rPr lang="es-MX" altLang="es-MX" sz="700" dirty="0" smtClean="0">
                <a:cs typeface="Arial" panose="020B0604020202020204" pitchFamily="34" charset="0"/>
              </a:rPr>
              <a:t>(CF33116-14)</a:t>
            </a: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0" name="Rectangle 9"/>
          <p:cNvSpPr>
            <a:spLocks noChangeArrowheads="1"/>
          </p:cNvSpPr>
          <p:nvPr/>
        </p:nvSpPr>
        <p:spPr bwMode="auto">
          <a:xfrm>
            <a:off x="2766329" y="141941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Rectangle 9"/>
          <p:cNvSpPr>
            <a:spLocks noChangeArrowheads="1"/>
          </p:cNvSpPr>
          <p:nvPr/>
        </p:nvSpPr>
        <p:spPr bwMode="auto">
          <a:xfrm>
            <a:off x="2779546" y="198901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Rectangle 9"/>
          <p:cNvSpPr>
            <a:spLocks noChangeArrowheads="1"/>
          </p:cNvSpPr>
          <p:nvPr/>
        </p:nvSpPr>
        <p:spPr bwMode="auto">
          <a:xfrm>
            <a:off x="2773655" y="273986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95" name="Rectángulo 94"/>
          <p:cNvSpPr/>
          <p:nvPr/>
        </p:nvSpPr>
        <p:spPr>
          <a:xfrm>
            <a:off x="3139036" y="1529582"/>
            <a:ext cx="889987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96" name="Rectángulo 95"/>
          <p:cNvSpPr/>
          <p:nvPr/>
        </p:nvSpPr>
        <p:spPr>
          <a:xfrm>
            <a:off x="2773655" y="1967453"/>
            <a:ext cx="161001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cs typeface="Arial" panose="020B0604020202020204" pitchFamily="34" charset="0"/>
              </a:rPr>
              <a:t>D</a:t>
            </a:r>
            <a:r>
              <a:rPr lang="es-MX" sz="700" b="1" dirty="0">
                <a:cs typeface="Arial" panose="020B0604020202020204" pitchFamily="34" charset="0"/>
              </a:rPr>
              <a:t>irección</a:t>
            </a:r>
            <a:r>
              <a:rPr lang="es-ES" sz="700" b="1" dirty="0">
                <a:cs typeface="Arial" panose="020B0604020202020204" pitchFamily="34" charset="0"/>
              </a:rPr>
              <a:t> Administrativa </a:t>
            </a:r>
          </a:p>
        </p:txBody>
      </p:sp>
      <p:sp>
        <p:nvSpPr>
          <p:cNvPr id="97" name="Rectángulo 96"/>
          <p:cNvSpPr/>
          <p:nvPr/>
        </p:nvSpPr>
        <p:spPr>
          <a:xfrm>
            <a:off x="2775353" y="2133213"/>
            <a:ext cx="16189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dirty="0" smtClean="0">
                <a:cs typeface="Arial" panose="020B0604020202020204" pitchFamily="34" charset="0"/>
              </a:rPr>
              <a:t>Liliana Beatriz Cerda Cabrera</a:t>
            </a:r>
            <a:endParaRPr lang="es-ES" sz="700" dirty="0"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s-ES" sz="700" dirty="0">
                <a:cs typeface="Arial" panose="020B0604020202020204" pitchFamily="34" charset="0"/>
              </a:rPr>
              <a:t>Director de Área  (DA-II)</a:t>
            </a:r>
          </a:p>
        </p:txBody>
      </p:sp>
      <p:sp>
        <p:nvSpPr>
          <p:cNvPr id="98" name="Rectángulo 97"/>
          <p:cNvSpPr/>
          <p:nvPr/>
        </p:nvSpPr>
        <p:spPr>
          <a:xfrm>
            <a:off x="2773655" y="2702684"/>
            <a:ext cx="162063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99" name="Rectángulo 98"/>
          <p:cNvSpPr/>
          <p:nvPr/>
        </p:nvSpPr>
        <p:spPr>
          <a:xfrm>
            <a:off x="2752373" y="2906488"/>
            <a:ext cx="162063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 smtClean="0">
                <a:cs typeface="Arial" panose="020B0604020202020204" pitchFamily="34" charset="0"/>
              </a:rPr>
              <a:t>Baltazar Mendieta Quiroz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 smtClean="0">
                <a:cs typeface="Arial" panose="020B0604020202020204" pitchFamily="34" charset="0"/>
              </a:rPr>
              <a:t>Jefe </a:t>
            </a:r>
            <a:r>
              <a:rPr lang="es-ES_tradnl" altLang="es-MX" sz="700" dirty="0">
                <a:cs typeface="Arial" panose="020B0604020202020204" pitchFamily="34" charset="0"/>
              </a:rPr>
              <a:t>de Departamento (JD-IV)</a:t>
            </a: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1730890" y="4979575"/>
            <a:ext cx="165622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700" dirty="0"/>
              <a:t>Ma. Eugenia Acosta Zamarripa</a:t>
            </a:r>
          </a:p>
          <a:p>
            <a:r>
              <a:rPr lang="es-MX" sz="700" dirty="0"/>
              <a:t>Técnico Especializado </a:t>
            </a:r>
            <a:r>
              <a:rPr lang="es-MX" altLang="es-MX" sz="700" dirty="0">
                <a:cs typeface="Arial" panose="020B0604020202020204" pitchFamily="34" charset="0"/>
              </a:rPr>
              <a:t>(CF33116-14)</a:t>
            </a:r>
            <a:endParaRPr lang="es-MX" sz="700" dirty="0"/>
          </a:p>
        </p:txBody>
      </p:sp>
      <p:sp>
        <p:nvSpPr>
          <p:cNvPr id="33" name="Rectángulo 32"/>
          <p:cNvSpPr/>
          <p:nvPr/>
        </p:nvSpPr>
        <p:spPr>
          <a:xfrm>
            <a:off x="3441302" y="5406572"/>
            <a:ext cx="159927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cs typeface="Arial" panose="020B0604020202020204" pitchFamily="34" charset="0"/>
              </a:rPr>
              <a:t>Marcelina López Ramos</a:t>
            </a:r>
          </a:p>
          <a:p>
            <a:pPr algn="ctr"/>
            <a:r>
              <a:rPr lang="es-MX" altLang="es-MX" sz="700" dirty="0">
                <a:cs typeface="Arial" panose="020B0604020202020204" pitchFamily="34" charset="0"/>
              </a:rPr>
              <a:t>Jefe de Oficina </a:t>
            </a:r>
            <a:r>
              <a:rPr lang="es-ES" altLang="es-MX" sz="700" dirty="0">
                <a:cs typeface="Arial" panose="020B0604020202020204" pitchFamily="34" charset="0"/>
              </a:rPr>
              <a:t>(CF34015-14</a:t>
            </a:r>
            <a:r>
              <a:rPr lang="es-MX" altLang="es-MX" sz="700" dirty="0">
                <a:cs typeface="Arial" panose="020B0604020202020204" pitchFamily="34" charset="0"/>
              </a:rPr>
              <a:t>)</a:t>
            </a:r>
          </a:p>
        </p:txBody>
      </p:sp>
      <p:sp>
        <p:nvSpPr>
          <p:cNvPr id="35" name="Rectángulo 34"/>
          <p:cNvSpPr/>
          <p:nvPr/>
        </p:nvSpPr>
        <p:spPr>
          <a:xfrm>
            <a:off x="5174222" y="5459184"/>
            <a:ext cx="15853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 smtClean="0">
                <a:cs typeface="Arial" panose="020B0604020202020204" pitchFamily="34" charset="0"/>
              </a:rPr>
              <a:t>Francisca Leticia Almazán Loredo</a:t>
            </a:r>
            <a:endParaRPr lang="es-ES_tradnl" altLang="es-MX" sz="700" dirty="0">
              <a:cs typeface="Arial" panose="020B0604020202020204" pitchFamily="34" charset="0"/>
            </a:endParaRPr>
          </a:p>
          <a:p>
            <a:pPr algn="ctr"/>
            <a:r>
              <a:rPr lang="es-ES_tradnl" altLang="es-MX" sz="700" dirty="0" smtClean="0">
                <a:cs typeface="Arial" panose="020B0604020202020204" pitchFamily="34" charset="0"/>
              </a:rPr>
              <a:t>Jefe de Oficina (CF34015-14)</a:t>
            </a:r>
            <a:endParaRPr lang="es-ES_tradnl" altLang="es-MX" sz="700" dirty="0">
              <a:cs typeface="Arial" panose="020B0604020202020204" pitchFamily="34" charset="0"/>
            </a:endParaRPr>
          </a:p>
        </p:txBody>
      </p:sp>
      <p:cxnSp>
        <p:nvCxnSpPr>
          <p:cNvPr id="102" name="Conector recto 101"/>
          <p:cNvCxnSpPr/>
          <p:nvPr/>
        </p:nvCxnSpPr>
        <p:spPr>
          <a:xfrm>
            <a:off x="1480387" y="2649010"/>
            <a:ext cx="370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3" name="Rectangle 9"/>
          <p:cNvSpPr>
            <a:spLocks noChangeArrowheads="1"/>
          </p:cNvSpPr>
          <p:nvPr/>
        </p:nvSpPr>
        <p:spPr bwMode="auto">
          <a:xfrm>
            <a:off x="74545" y="242862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04" name="Rectangle 9"/>
          <p:cNvSpPr>
            <a:spLocks noChangeArrowheads="1"/>
          </p:cNvSpPr>
          <p:nvPr/>
        </p:nvSpPr>
        <p:spPr bwMode="auto">
          <a:xfrm>
            <a:off x="5219375" y="2423052"/>
            <a:ext cx="1508400" cy="43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106" name="Line 35"/>
          <p:cNvSpPr>
            <a:spLocks noChangeShapeType="1"/>
          </p:cNvSpPr>
          <p:nvPr/>
        </p:nvSpPr>
        <p:spPr bwMode="auto">
          <a:xfrm>
            <a:off x="81969" y="2551996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7" name="Line 35"/>
          <p:cNvSpPr>
            <a:spLocks noChangeShapeType="1"/>
          </p:cNvSpPr>
          <p:nvPr/>
        </p:nvSpPr>
        <p:spPr bwMode="auto">
          <a:xfrm>
            <a:off x="2797933" y="3199399"/>
            <a:ext cx="1440000" cy="0"/>
          </a:xfrm>
          <a:prstGeom prst="line">
            <a:avLst/>
          </a:prstGeom>
          <a:noFill/>
          <a:ln w="0">
            <a:solidFill>
              <a:srgbClr val="0066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8" name="Rectángulo 107"/>
          <p:cNvSpPr/>
          <p:nvPr/>
        </p:nvSpPr>
        <p:spPr>
          <a:xfrm>
            <a:off x="5638509" y="2403088"/>
            <a:ext cx="559769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altLang="es-MX" sz="700" b="1" dirty="0">
                <a:cs typeface="Arial" panose="020B0604020202020204" pitchFamily="34" charset="0"/>
              </a:rPr>
              <a:t>Secretaria</a:t>
            </a:r>
            <a:endParaRPr lang="es-MX" sz="700" dirty="0"/>
          </a:p>
        </p:txBody>
      </p:sp>
      <p:sp>
        <p:nvSpPr>
          <p:cNvPr id="109" name="Rectángulo 108"/>
          <p:cNvSpPr/>
          <p:nvPr/>
        </p:nvSpPr>
        <p:spPr>
          <a:xfrm>
            <a:off x="5154770" y="2560204"/>
            <a:ext cx="167170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Ma. Guadalupe Santos Hernández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10" name="Rectángulo 109"/>
          <p:cNvSpPr/>
          <p:nvPr/>
        </p:nvSpPr>
        <p:spPr>
          <a:xfrm>
            <a:off x="624851" y="2391477"/>
            <a:ext cx="43473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Chofer</a:t>
            </a:r>
          </a:p>
        </p:txBody>
      </p:sp>
      <p:sp>
        <p:nvSpPr>
          <p:cNvPr id="111" name="Rectángulo 110"/>
          <p:cNvSpPr/>
          <p:nvPr/>
        </p:nvSpPr>
        <p:spPr>
          <a:xfrm>
            <a:off x="179939" y="2552366"/>
            <a:ext cx="138226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Pablo Martínez Delgado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Intendente (S13008-04)</a:t>
            </a:r>
          </a:p>
        </p:txBody>
      </p:sp>
      <p:sp>
        <p:nvSpPr>
          <p:cNvPr id="116" name="Rectangle 9"/>
          <p:cNvSpPr>
            <a:spLocks noChangeArrowheads="1"/>
          </p:cNvSpPr>
          <p:nvPr/>
        </p:nvSpPr>
        <p:spPr bwMode="auto">
          <a:xfrm>
            <a:off x="1722433" y="5388748"/>
            <a:ext cx="1584859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18" name="Rectángulo 117"/>
          <p:cNvSpPr/>
          <p:nvPr/>
        </p:nvSpPr>
        <p:spPr>
          <a:xfrm>
            <a:off x="1714501" y="5364380"/>
            <a:ext cx="159279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Auxiliar Técnico en Contabilidad de Dirección General y Planteles   </a:t>
            </a:r>
          </a:p>
        </p:txBody>
      </p:sp>
      <p:sp>
        <p:nvSpPr>
          <p:cNvPr id="122" name="Rectángulo 121"/>
          <p:cNvSpPr/>
          <p:nvPr/>
        </p:nvSpPr>
        <p:spPr>
          <a:xfrm>
            <a:off x="3451767" y="5805000"/>
            <a:ext cx="16025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Asistente en  Tesorería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34" name="Rectángulo 33"/>
          <p:cNvSpPr/>
          <p:nvPr/>
        </p:nvSpPr>
        <p:spPr>
          <a:xfrm>
            <a:off x="3362025" y="6004198"/>
            <a:ext cx="180731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cs typeface="Arial" panose="020B0604020202020204" pitchFamily="34" charset="0"/>
              </a:rPr>
              <a:t>Jaime Patiño Frías</a:t>
            </a:r>
          </a:p>
          <a:p>
            <a:pPr algn="ctr"/>
            <a:r>
              <a:rPr lang="es-ES_tradnl" altLang="es-MX" sz="700" dirty="0">
                <a:cs typeface="Arial" panose="020B0604020202020204" pitchFamily="34" charset="0"/>
              </a:rPr>
              <a:t>Técnico  especializado (CF33116-14)</a:t>
            </a:r>
          </a:p>
        </p:txBody>
      </p:sp>
      <p:sp>
        <p:nvSpPr>
          <p:cNvPr id="123" name="Text Box 71"/>
          <p:cNvSpPr txBox="1">
            <a:spLocks noChangeArrowheads="1"/>
          </p:cNvSpPr>
          <p:nvPr/>
        </p:nvSpPr>
        <p:spPr bwMode="auto">
          <a:xfrm>
            <a:off x="1513661" y="760898"/>
            <a:ext cx="412484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MX" sz="1200" b="1" i="1" dirty="0"/>
              <a:t>Colegio de Bachilleres del Estado de  San Luis Potosí</a:t>
            </a:r>
          </a:p>
          <a:p>
            <a:pPr algn="ctr"/>
            <a:r>
              <a:rPr lang="es-MX" sz="1200" b="1" i="1" dirty="0"/>
              <a:t>Dirección Administrativa </a:t>
            </a:r>
            <a:endParaRPr lang="es-ES_tradnl" sz="1200" b="1" i="1" dirty="0"/>
          </a:p>
        </p:txBody>
      </p:sp>
      <p:sp>
        <p:nvSpPr>
          <p:cNvPr id="25" name="Rectángulo 24"/>
          <p:cNvSpPr/>
          <p:nvPr/>
        </p:nvSpPr>
        <p:spPr>
          <a:xfrm>
            <a:off x="1722433" y="5577200"/>
            <a:ext cx="159879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cs typeface="Arial" panose="020B0604020202020204" pitchFamily="34" charset="0"/>
              </a:rPr>
              <a:t>Liliana Gámez Elías</a:t>
            </a:r>
          </a:p>
          <a:p>
            <a:pPr algn="ctr"/>
            <a:r>
              <a:rPr lang="es-ES_tradnl" altLang="es-MX" sz="700" dirty="0">
                <a:cs typeface="Arial" panose="020B0604020202020204" pitchFamily="34" charset="0"/>
              </a:rPr>
              <a:t>Técnico Especializado </a:t>
            </a:r>
            <a:r>
              <a:rPr lang="es-ES_tradnl" altLang="es-MX" sz="700" dirty="0" smtClean="0">
                <a:cs typeface="Arial" panose="020B0604020202020204" pitchFamily="34" charset="0"/>
              </a:rPr>
              <a:t>(CF33116-14)</a:t>
            </a:r>
            <a:endParaRPr lang="es-ES_tradnl" altLang="es-MX" sz="700" dirty="0">
              <a:cs typeface="Arial" panose="020B0604020202020204" pitchFamily="34" charset="0"/>
            </a:endParaRPr>
          </a:p>
        </p:txBody>
      </p:sp>
      <p:cxnSp>
        <p:nvCxnSpPr>
          <p:cNvPr id="142" name="Conector recto 141"/>
          <p:cNvCxnSpPr/>
          <p:nvPr/>
        </p:nvCxnSpPr>
        <p:spPr>
          <a:xfrm flipH="1">
            <a:off x="3388196" y="5121517"/>
            <a:ext cx="0" cy="162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3" name="Rectangle 9"/>
          <p:cNvSpPr>
            <a:spLocks noChangeArrowheads="1"/>
          </p:cNvSpPr>
          <p:nvPr/>
        </p:nvSpPr>
        <p:spPr bwMode="auto">
          <a:xfrm>
            <a:off x="62909" y="3370963"/>
            <a:ext cx="15084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145" name="Rectángulo 144"/>
          <p:cNvSpPr/>
          <p:nvPr/>
        </p:nvSpPr>
        <p:spPr>
          <a:xfrm>
            <a:off x="58461" y="3363996"/>
            <a:ext cx="157504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cs typeface="Arial" panose="020B0604020202020204" pitchFamily="34" charset="0"/>
              </a:rPr>
              <a:t>Enlace en oficina Zona Huasteca </a:t>
            </a:r>
            <a:endParaRPr lang="es-MX" sz="700" dirty="0"/>
          </a:p>
        </p:txBody>
      </p:sp>
      <p:sp>
        <p:nvSpPr>
          <p:cNvPr id="146" name="Rectángulo 145"/>
          <p:cNvSpPr/>
          <p:nvPr/>
        </p:nvSpPr>
        <p:spPr>
          <a:xfrm>
            <a:off x="9860" y="3563786"/>
            <a:ext cx="165970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Clarisa Rolon Guerrero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19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129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38251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ORGANIGRAMA   </a:t>
            </a:r>
          </a:p>
        </p:txBody>
      </p:sp>
      <p:sp>
        <p:nvSpPr>
          <p:cNvPr id="115" name="Rectangle 9"/>
          <p:cNvSpPr>
            <a:spLocks noChangeArrowheads="1"/>
          </p:cNvSpPr>
          <p:nvPr/>
        </p:nvSpPr>
        <p:spPr bwMode="auto">
          <a:xfrm>
            <a:off x="1729524" y="6426130"/>
            <a:ext cx="1587600" cy="72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143" name="Rectángulo 142"/>
          <p:cNvSpPr/>
          <p:nvPr/>
        </p:nvSpPr>
        <p:spPr>
          <a:xfrm>
            <a:off x="1704839" y="6602013"/>
            <a:ext cx="160337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cs typeface="Arial" panose="020B0604020202020204" pitchFamily="34" charset="0"/>
              </a:rPr>
              <a:t>Norma Edith Rivera Salazar</a:t>
            </a:r>
          </a:p>
          <a:p>
            <a:pPr algn="ctr"/>
            <a:r>
              <a:rPr lang="es-ES_tradnl" altLang="es-MX" sz="700" dirty="0">
                <a:cs typeface="Arial" panose="020B0604020202020204" pitchFamily="34" charset="0"/>
              </a:rPr>
              <a:t>Jefe de Oficina  (15-0)</a:t>
            </a:r>
          </a:p>
        </p:txBody>
      </p:sp>
      <p:sp>
        <p:nvSpPr>
          <p:cNvPr id="141" name="Rectángulo 140"/>
          <p:cNvSpPr/>
          <p:nvPr/>
        </p:nvSpPr>
        <p:spPr>
          <a:xfrm>
            <a:off x="1738185" y="6816873"/>
            <a:ext cx="156666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Ana Laura Medina Silva </a:t>
            </a:r>
          </a:p>
          <a:p>
            <a:pPr algn="ctr"/>
            <a:r>
              <a:rPr lang="es-MX" sz="700" dirty="0"/>
              <a:t>Jefe de Oficina (15-0) </a:t>
            </a:r>
          </a:p>
        </p:txBody>
      </p:sp>
      <p:sp>
        <p:nvSpPr>
          <p:cNvPr id="137" name="Rectángulo 136"/>
          <p:cNvSpPr/>
          <p:nvPr/>
        </p:nvSpPr>
        <p:spPr>
          <a:xfrm>
            <a:off x="1726928" y="6396678"/>
            <a:ext cx="159279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Auxiliar Técnico en Contabilidad en  oficina Zona Huasteca  </a:t>
            </a:r>
          </a:p>
        </p:txBody>
      </p:sp>
      <p:sp>
        <p:nvSpPr>
          <p:cNvPr id="140" name="Rectangle 9"/>
          <p:cNvSpPr>
            <a:spLocks noChangeArrowheads="1"/>
          </p:cNvSpPr>
          <p:nvPr/>
        </p:nvSpPr>
        <p:spPr bwMode="auto">
          <a:xfrm>
            <a:off x="3435924" y="632884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3" name="Rectángulo 22"/>
          <p:cNvSpPr/>
          <p:nvPr/>
        </p:nvSpPr>
        <p:spPr>
          <a:xfrm>
            <a:off x="3297020" y="6418457"/>
            <a:ext cx="192234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Ma. Teresa de las Angustias Moreno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 Órnelas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Secretaria Director de Área (CF34006-10)</a:t>
            </a:r>
            <a:endParaRPr lang="es-MX" sz="700" dirty="0"/>
          </a:p>
        </p:txBody>
      </p:sp>
      <p:sp>
        <p:nvSpPr>
          <p:cNvPr id="147" name="Rectángulo 146"/>
          <p:cNvSpPr/>
          <p:nvPr/>
        </p:nvSpPr>
        <p:spPr>
          <a:xfrm>
            <a:off x="3649772" y="6305822"/>
            <a:ext cx="122982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Secretaria en Tesorería 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cxnSp>
        <p:nvCxnSpPr>
          <p:cNvPr id="148" name="Conector recto 147"/>
          <p:cNvCxnSpPr/>
          <p:nvPr/>
        </p:nvCxnSpPr>
        <p:spPr>
          <a:xfrm>
            <a:off x="3081447" y="6150590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9" name="Rectangle 9"/>
          <p:cNvSpPr>
            <a:spLocks noChangeArrowheads="1"/>
          </p:cNvSpPr>
          <p:nvPr/>
        </p:nvSpPr>
        <p:spPr bwMode="auto">
          <a:xfrm>
            <a:off x="1736979" y="591701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30" name="Rectángulo 29"/>
          <p:cNvSpPr/>
          <p:nvPr/>
        </p:nvSpPr>
        <p:spPr>
          <a:xfrm>
            <a:off x="1732365" y="6104792"/>
            <a:ext cx="163428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700" dirty="0" smtClean="0"/>
              <a:t>         Mayra Guadalupe </a:t>
            </a:r>
            <a:r>
              <a:rPr lang="es-MX" sz="700" dirty="0" err="1" smtClean="0"/>
              <a:t>Boix</a:t>
            </a:r>
            <a:r>
              <a:rPr lang="es-MX" sz="700" dirty="0" smtClean="0"/>
              <a:t> Torres</a:t>
            </a:r>
            <a:endParaRPr lang="es-MX" sz="700" dirty="0"/>
          </a:p>
          <a:p>
            <a:pPr algn="ctr"/>
            <a:r>
              <a:rPr lang="es-MX" sz="700" dirty="0" smtClean="0"/>
              <a:t>Analista Técnico (T03002-10) </a:t>
            </a:r>
            <a:endParaRPr lang="es-MX" sz="700" dirty="0"/>
          </a:p>
        </p:txBody>
      </p:sp>
      <p:sp>
        <p:nvSpPr>
          <p:cNvPr id="4" name="Rectángulo 3"/>
          <p:cNvSpPr/>
          <p:nvPr/>
        </p:nvSpPr>
        <p:spPr>
          <a:xfrm rot="10800000" flipV="1">
            <a:off x="1742369" y="5869465"/>
            <a:ext cx="157793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cs typeface="Arial" panose="020B0604020202020204" pitchFamily="34" charset="0"/>
              </a:rPr>
              <a:t>Asistencia  a Contabilidad de Dirección General y Planteles   </a:t>
            </a:r>
          </a:p>
        </p:txBody>
      </p:sp>
      <p:sp>
        <p:nvSpPr>
          <p:cNvPr id="130" name="Rectangle 9"/>
          <p:cNvSpPr>
            <a:spLocks noChangeArrowheads="1"/>
          </p:cNvSpPr>
          <p:nvPr/>
        </p:nvSpPr>
        <p:spPr bwMode="auto">
          <a:xfrm>
            <a:off x="5179775" y="580349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5176468" y="5773391"/>
            <a:ext cx="161643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/>
              <a:t>Secretaria</a:t>
            </a:r>
          </a:p>
        </p:txBody>
      </p:sp>
      <p:sp>
        <p:nvSpPr>
          <p:cNvPr id="15" name="CuadroTexto 14"/>
          <p:cNvSpPr txBox="1"/>
          <p:nvPr/>
        </p:nvSpPr>
        <p:spPr>
          <a:xfrm>
            <a:off x="5067882" y="5927544"/>
            <a:ext cx="182002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/>
              <a:t>Sandra Iris Muñoz López</a:t>
            </a:r>
          </a:p>
          <a:p>
            <a:pPr algn="ctr"/>
            <a:r>
              <a:rPr lang="es-MX" sz="700" dirty="0"/>
              <a:t>Secretaria de Jefe de Departamento </a:t>
            </a:r>
            <a:r>
              <a:rPr lang="es-MX" sz="700" dirty="0" smtClean="0"/>
              <a:t>(A08002-05)</a:t>
            </a:r>
            <a:endParaRPr lang="es-MX" sz="700" dirty="0"/>
          </a:p>
        </p:txBody>
      </p:sp>
      <p:cxnSp>
        <p:nvCxnSpPr>
          <p:cNvPr id="152" name="259 Conector recto">
            <a:extLst>
              <a:ext uri="{FF2B5EF4-FFF2-40B4-BE49-F238E27FC236}">
                <a16:creationId xmlns="" xmlns:a16="http://schemas.microsoft.com/office/drawing/2014/main" id="{70A2B784-EA89-4675-9C24-6CB3D47792F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9507" y="492791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5" name="259 Conector recto">
            <a:extLst>
              <a:ext uri="{FF2B5EF4-FFF2-40B4-BE49-F238E27FC236}">
                <a16:creationId xmlns="" xmlns:a16="http://schemas.microsoft.com/office/drawing/2014/main" id="{35987311-E6C7-4B6D-9C1C-21676E28141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9507" y="521491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6" name="259 Conector recto">
            <a:extLst>
              <a:ext uri="{FF2B5EF4-FFF2-40B4-BE49-F238E27FC236}">
                <a16:creationId xmlns="" xmlns:a16="http://schemas.microsoft.com/office/drawing/2014/main" id="{87EC7658-9756-4954-AD2F-1EFB8EB447B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36304" y="497817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7" name="259 Conector recto">
            <a:extLst>
              <a:ext uri="{FF2B5EF4-FFF2-40B4-BE49-F238E27FC236}">
                <a16:creationId xmlns="" xmlns:a16="http://schemas.microsoft.com/office/drawing/2014/main" id="{B6024F47-3551-4A10-BA08-471D1AB1296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55166" y="561802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8" name="259 Conector recto">
            <a:extLst>
              <a:ext uri="{FF2B5EF4-FFF2-40B4-BE49-F238E27FC236}">
                <a16:creationId xmlns="" xmlns:a16="http://schemas.microsoft.com/office/drawing/2014/main" id="{E9984CA2-C1D7-4765-BA9E-9C3D6807C20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40579" y="614068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9" name="259 Conector recto">
            <a:extLst>
              <a:ext uri="{FF2B5EF4-FFF2-40B4-BE49-F238E27FC236}">
                <a16:creationId xmlns="" xmlns:a16="http://schemas.microsoft.com/office/drawing/2014/main" id="{F7B556D8-7393-4B9D-ADA5-6826054E1EF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29524" y="664565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0" name="259 Conector recto">
            <a:extLst>
              <a:ext uri="{FF2B5EF4-FFF2-40B4-BE49-F238E27FC236}">
                <a16:creationId xmlns="" xmlns:a16="http://schemas.microsoft.com/office/drawing/2014/main" id="{4D2CC8D2-C70F-4E58-8084-9ED505FD356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29524" y="686747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1" name="259 Conector recto">
            <a:extLst>
              <a:ext uri="{FF2B5EF4-FFF2-40B4-BE49-F238E27FC236}">
                <a16:creationId xmlns="" xmlns:a16="http://schemas.microsoft.com/office/drawing/2014/main" id="{6B47D085-0C97-47B2-9A5A-74D5F6BC23A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44604" y="645913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3" name="259 Conector recto">
            <a:extLst>
              <a:ext uri="{FF2B5EF4-FFF2-40B4-BE49-F238E27FC236}">
                <a16:creationId xmlns="" xmlns:a16="http://schemas.microsoft.com/office/drawing/2014/main" id="{6C0A5905-B26F-4405-AE73-37D10C2EF53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60091" y="600249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4" name="259 Conector recto">
            <a:extLst>
              <a:ext uri="{FF2B5EF4-FFF2-40B4-BE49-F238E27FC236}">
                <a16:creationId xmlns="" xmlns:a16="http://schemas.microsoft.com/office/drawing/2014/main" id="{776A8261-70D4-43E8-92F9-A7CE7815B2F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39524" y="544093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6" name="259 Conector recto">
            <a:extLst>
              <a:ext uri="{FF2B5EF4-FFF2-40B4-BE49-F238E27FC236}">
                <a16:creationId xmlns="" xmlns:a16="http://schemas.microsoft.com/office/drawing/2014/main" id="{44163C78-B829-47D7-AFD8-5BEF2CFD95B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-1818" y="356509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7" name="259 Conector recto">
            <a:extLst>
              <a:ext uri="{FF2B5EF4-FFF2-40B4-BE49-F238E27FC236}">
                <a16:creationId xmlns="" xmlns:a16="http://schemas.microsoft.com/office/drawing/2014/main" id="{75DCB9BB-433C-4669-9124-12539A59C58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773655" y="214161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8" name="259 Conector recto">
            <a:extLst>
              <a:ext uri="{FF2B5EF4-FFF2-40B4-BE49-F238E27FC236}">
                <a16:creationId xmlns="" xmlns:a16="http://schemas.microsoft.com/office/drawing/2014/main" id="{F025E944-6B3B-4B2A-A7FF-3666DE64598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203532" y="258648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9" name="259 Conector recto">
            <a:extLst>
              <a:ext uri="{FF2B5EF4-FFF2-40B4-BE49-F238E27FC236}">
                <a16:creationId xmlns="" xmlns:a16="http://schemas.microsoft.com/office/drawing/2014/main" id="{1B152BE9-0A31-4CD9-AB2A-CC935AD3762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777255" y="288228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0" name="259 Conector recto">
            <a:extLst>
              <a:ext uri="{FF2B5EF4-FFF2-40B4-BE49-F238E27FC236}">
                <a16:creationId xmlns="" xmlns:a16="http://schemas.microsoft.com/office/drawing/2014/main" id="{8E617FDF-2931-48C8-908E-17AE7D8B016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789007" y="404405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1" name="259 Conector recto">
            <a:extLst>
              <a:ext uri="{FF2B5EF4-FFF2-40B4-BE49-F238E27FC236}">
                <a16:creationId xmlns="" xmlns:a16="http://schemas.microsoft.com/office/drawing/2014/main" id="{A47EE52C-FCB6-4224-8906-F23E7B76352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79775" y="492285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2" name="259 Conector recto">
            <a:extLst>
              <a:ext uri="{FF2B5EF4-FFF2-40B4-BE49-F238E27FC236}">
                <a16:creationId xmlns="" xmlns:a16="http://schemas.microsoft.com/office/drawing/2014/main" id="{3B6539D9-FCC2-46D6-ACAD-E89629D71EF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88387" y="544831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3" name="259 Conector recto">
            <a:extLst>
              <a:ext uri="{FF2B5EF4-FFF2-40B4-BE49-F238E27FC236}">
                <a16:creationId xmlns="" xmlns:a16="http://schemas.microsoft.com/office/drawing/2014/main" id="{44078144-B4B4-4982-8953-57AF1E27F6A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213599" y="596053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28" name="Text Box 148">
            <a:extLst>
              <a:ext uri="{FF2B5EF4-FFF2-40B4-BE49-F238E27FC236}">
                <a16:creationId xmlns="" xmlns:a16="http://schemas.microsoft.com/office/drawing/2014/main" id="{683B6742-4D68-49FC-A8AE-0D4577F464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Liliana Beatriz Cerda Cabrera</a:t>
            </a:r>
            <a:r>
              <a:rPr lang="es-MX" sz="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Director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Colegio de Bachilleres del Estado de San Luis Potosí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junio</a:t>
            </a:r>
            <a:r>
              <a:rPr lang="es-MX" sz="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2022</a:t>
            </a:r>
            <a:r>
              <a:rPr lang="es-ES" sz="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sz="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b="1" i="1" dirty="0">
                <a:latin typeface="Arial" panose="020B0604020202020204" pitchFamily="34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5268076" y="6374089"/>
            <a:ext cx="14606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MX" sz="700" dirty="0" smtClean="0"/>
          </a:p>
          <a:p>
            <a:pPr algn="ctr"/>
            <a:r>
              <a:rPr lang="es-MX" sz="700" dirty="0" smtClean="0"/>
              <a:t>Mónica Alister Castañón </a:t>
            </a:r>
            <a:r>
              <a:rPr lang="es-MX" sz="700" dirty="0" err="1" smtClean="0"/>
              <a:t>Guel</a:t>
            </a:r>
            <a:endParaRPr lang="es-MX" sz="700" dirty="0" smtClean="0"/>
          </a:p>
          <a:p>
            <a:pPr algn="ctr"/>
            <a:r>
              <a:rPr lang="es-MX" sz="700" dirty="0" smtClean="0"/>
              <a:t>Taquimecanógrafa (A08004-04)</a:t>
            </a:r>
          </a:p>
          <a:p>
            <a:pPr algn="ctr"/>
            <a:r>
              <a:rPr lang="es-MX" sz="700" dirty="0" smtClean="0"/>
              <a:t> </a:t>
            </a:r>
            <a:endParaRPr lang="es-MX" sz="700" dirty="0"/>
          </a:p>
        </p:txBody>
      </p:sp>
      <p:sp>
        <p:nvSpPr>
          <p:cNvPr id="120" name="CuadroTexto 119"/>
          <p:cNvSpPr txBox="1"/>
          <p:nvPr/>
        </p:nvSpPr>
        <p:spPr>
          <a:xfrm>
            <a:off x="5176467" y="6305645"/>
            <a:ext cx="161643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 smtClean="0"/>
              <a:t>Taquimecanógrafa</a:t>
            </a:r>
            <a:endParaRPr lang="es-MX" sz="700" b="1" dirty="0"/>
          </a:p>
        </p:txBody>
      </p:sp>
      <p:sp>
        <p:nvSpPr>
          <p:cNvPr id="124" name="Line 35"/>
          <p:cNvSpPr>
            <a:spLocks noChangeShapeType="1"/>
          </p:cNvSpPr>
          <p:nvPr/>
        </p:nvSpPr>
        <p:spPr bwMode="auto">
          <a:xfrm>
            <a:off x="5199932" y="6505877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0637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8" name="Conector recto 147"/>
          <p:cNvCxnSpPr/>
          <p:nvPr/>
        </p:nvCxnSpPr>
        <p:spPr>
          <a:xfrm>
            <a:off x="5008388" y="7790725"/>
            <a:ext cx="349825" cy="385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7" name="Rectangle 9"/>
          <p:cNvSpPr>
            <a:spLocks noChangeArrowheads="1"/>
          </p:cNvSpPr>
          <p:nvPr/>
        </p:nvSpPr>
        <p:spPr bwMode="auto">
          <a:xfrm>
            <a:off x="3424873" y="7524949"/>
            <a:ext cx="1587600" cy="504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36" name="259 Conector recto">
            <a:extLst>
              <a:ext uri="{FF2B5EF4-FFF2-40B4-BE49-F238E27FC236}">
                <a16:creationId xmlns="" xmlns:a16="http://schemas.microsoft.com/office/drawing/2014/main" id="{59AAD01D-22BF-48F6-A6AF-F629499DE57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54508" y="770148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34" name="Rectangle 9"/>
          <p:cNvSpPr>
            <a:spLocks noChangeArrowheads="1"/>
          </p:cNvSpPr>
          <p:nvPr/>
        </p:nvSpPr>
        <p:spPr bwMode="auto">
          <a:xfrm>
            <a:off x="5154136" y="7558336"/>
            <a:ext cx="1587600" cy="504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30" name="Conector recto 129"/>
          <p:cNvCxnSpPr>
            <a:stCxn id="134" idx="3"/>
          </p:cNvCxnSpPr>
          <p:nvPr/>
        </p:nvCxnSpPr>
        <p:spPr>
          <a:xfrm flipV="1">
            <a:off x="6741736" y="7807725"/>
            <a:ext cx="69727" cy="261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Conector recto 119"/>
          <p:cNvCxnSpPr/>
          <p:nvPr/>
        </p:nvCxnSpPr>
        <p:spPr>
          <a:xfrm flipV="1">
            <a:off x="3186849" y="6653197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2" name="Conector recto 91"/>
          <p:cNvCxnSpPr/>
          <p:nvPr/>
        </p:nvCxnSpPr>
        <p:spPr>
          <a:xfrm flipV="1">
            <a:off x="4923793" y="6252981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1" name="Conector recto 90"/>
          <p:cNvCxnSpPr/>
          <p:nvPr/>
        </p:nvCxnSpPr>
        <p:spPr>
          <a:xfrm flipV="1">
            <a:off x="4935780" y="5172647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Conector recto 66"/>
          <p:cNvCxnSpPr/>
          <p:nvPr/>
        </p:nvCxnSpPr>
        <p:spPr>
          <a:xfrm flipV="1">
            <a:off x="6669463" y="6637082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Conector recto 67"/>
          <p:cNvCxnSpPr/>
          <p:nvPr/>
        </p:nvCxnSpPr>
        <p:spPr>
          <a:xfrm flipV="1">
            <a:off x="6663636" y="5252075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Conector recto 62"/>
          <p:cNvCxnSpPr/>
          <p:nvPr/>
        </p:nvCxnSpPr>
        <p:spPr>
          <a:xfrm flipV="1">
            <a:off x="4929552" y="5712226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Conector recto 63"/>
          <p:cNvCxnSpPr/>
          <p:nvPr/>
        </p:nvCxnSpPr>
        <p:spPr>
          <a:xfrm flipV="1">
            <a:off x="4145804" y="4867217"/>
            <a:ext cx="93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9" name="Conector recto 108"/>
          <p:cNvCxnSpPr/>
          <p:nvPr/>
        </p:nvCxnSpPr>
        <p:spPr>
          <a:xfrm flipV="1">
            <a:off x="3193472" y="5930526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8" name="Conector recto 107"/>
          <p:cNvCxnSpPr/>
          <p:nvPr/>
        </p:nvCxnSpPr>
        <p:spPr>
          <a:xfrm flipV="1">
            <a:off x="3192815" y="5203300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Conector recto 5"/>
          <p:cNvCxnSpPr/>
          <p:nvPr/>
        </p:nvCxnSpPr>
        <p:spPr>
          <a:xfrm>
            <a:off x="2423674" y="4707315"/>
            <a:ext cx="0" cy="32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95" name="Rectangle 18"/>
          <p:cNvSpPr>
            <a:spLocks noChangeArrowheads="1"/>
          </p:cNvSpPr>
          <p:nvPr/>
        </p:nvSpPr>
        <p:spPr bwMode="auto">
          <a:xfrm>
            <a:off x="2448" y="-6350"/>
            <a:ext cx="1443600" cy="9144001"/>
          </a:xfrm>
          <a:prstGeom prst="rect">
            <a:avLst/>
          </a:prstGeom>
          <a:solidFill>
            <a:srgbClr val="B2B2B2"/>
          </a:solidFill>
          <a:ln w="9525">
            <a:noFill/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just">
              <a:defRPr/>
            </a:pPr>
            <a:endParaRPr lang="es-ES" sz="750" dirty="0"/>
          </a:p>
        </p:txBody>
      </p:sp>
      <p:cxnSp>
        <p:nvCxnSpPr>
          <p:cNvPr id="117" name="Conector recto 116"/>
          <p:cNvCxnSpPr/>
          <p:nvPr/>
        </p:nvCxnSpPr>
        <p:spPr>
          <a:xfrm>
            <a:off x="689530" y="4702908"/>
            <a:ext cx="0" cy="32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78" name="336 Conector recto"/>
          <p:cNvCxnSpPr>
            <a:cxnSpLocks noChangeShapeType="1"/>
          </p:cNvCxnSpPr>
          <p:nvPr/>
        </p:nvCxnSpPr>
        <p:spPr bwMode="auto">
          <a:xfrm>
            <a:off x="3426364" y="1647155"/>
            <a:ext cx="0" cy="3060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8" name="Rectangle 9"/>
          <p:cNvSpPr>
            <a:spLocks noChangeArrowheads="1"/>
          </p:cNvSpPr>
          <p:nvPr/>
        </p:nvSpPr>
        <p:spPr bwMode="auto">
          <a:xfrm>
            <a:off x="2644656" y="138050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0" name="Conector recto 59"/>
          <p:cNvCxnSpPr/>
          <p:nvPr/>
        </p:nvCxnSpPr>
        <p:spPr>
          <a:xfrm>
            <a:off x="4146747" y="4713715"/>
            <a:ext cx="0" cy="14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ector recto 60"/>
          <p:cNvCxnSpPr/>
          <p:nvPr/>
        </p:nvCxnSpPr>
        <p:spPr>
          <a:xfrm>
            <a:off x="6016572" y="4694093"/>
            <a:ext cx="0" cy="32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Rectangle 9"/>
          <p:cNvSpPr>
            <a:spLocks noChangeArrowheads="1"/>
          </p:cNvSpPr>
          <p:nvPr/>
        </p:nvSpPr>
        <p:spPr bwMode="auto">
          <a:xfrm>
            <a:off x="2639246" y="193962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8" name="Rectangle 9"/>
          <p:cNvSpPr>
            <a:spLocks noChangeArrowheads="1"/>
          </p:cNvSpPr>
          <p:nvPr/>
        </p:nvSpPr>
        <p:spPr bwMode="auto">
          <a:xfrm>
            <a:off x="2640384" y="249669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70" name="Rectangle 9"/>
          <p:cNvSpPr>
            <a:spLocks noChangeArrowheads="1"/>
          </p:cNvSpPr>
          <p:nvPr/>
        </p:nvSpPr>
        <p:spPr bwMode="auto">
          <a:xfrm>
            <a:off x="2650189" y="307546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176" name="Rectangle 9"/>
          <p:cNvSpPr>
            <a:spLocks noChangeArrowheads="1"/>
          </p:cNvSpPr>
          <p:nvPr/>
        </p:nvSpPr>
        <p:spPr bwMode="auto">
          <a:xfrm>
            <a:off x="5129329" y="4928579"/>
            <a:ext cx="1587600" cy="133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</p:txBody>
      </p:sp>
      <p:sp>
        <p:nvSpPr>
          <p:cNvPr id="180" name="Rectangle 9"/>
          <p:cNvSpPr>
            <a:spLocks noChangeArrowheads="1"/>
          </p:cNvSpPr>
          <p:nvPr/>
        </p:nvSpPr>
        <p:spPr bwMode="auto">
          <a:xfrm>
            <a:off x="3395344" y="49688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07" name="Rectangle 9"/>
          <p:cNvSpPr>
            <a:spLocks noChangeArrowheads="1"/>
          </p:cNvSpPr>
          <p:nvPr/>
        </p:nvSpPr>
        <p:spPr bwMode="auto">
          <a:xfrm>
            <a:off x="5145068" y="7189453"/>
            <a:ext cx="1587600" cy="236988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None/>
            </a:pPr>
            <a:r>
              <a:rPr lang="es-ES" sz="700" dirty="0">
                <a:latin typeface="+mn-lt"/>
                <a:cs typeface="Arial" panose="020B0604020202020204" pitchFamily="34" charset="0"/>
              </a:rPr>
              <a:t> Arnulfo Rivera Vázquez .</a:t>
            </a:r>
          </a:p>
          <a:p>
            <a:pPr algn="ctr">
              <a:buNone/>
            </a:pPr>
            <a:r>
              <a:rPr lang="es-ES" sz="700" dirty="0">
                <a:latin typeface="+mn-lt"/>
                <a:cs typeface="Arial" panose="020B0604020202020204" pitchFamily="34" charset="0"/>
              </a:rPr>
              <a:t>Técnico (CF33053-09)</a:t>
            </a:r>
          </a:p>
        </p:txBody>
      </p:sp>
      <p:sp>
        <p:nvSpPr>
          <p:cNvPr id="209" name="Rectangle 9"/>
          <p:cNvSpPr>
            <a:spLocks noChangeArrowheads="1"/>
          </p:cNvSpPr>
          <p:nvPr/>
        </p:nvSpPr>
        <p:spPr bwMode="auto">
          <a:xfrm>
            <a:off x="5137044" y="6368853"/>
            <a:ext cx="1587600" cy="756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54" name="Rectangle 9"/>
          <p:cNvSpPr>
            <a:spLocks noChangeArrowheads="1"/>
          </p:cNvSpPr>
          <p:nvPr/>
        </p:nvSpPr>
        <p:spPr bwMode="auto">
          <a:xfrm>
            <a:off x="4865747" y="382492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 </a:t>
            </a:r>
          </a:p>
        </p:txBody>
      </p:sp>
      <p:sp>
        <p:nvSpPr>
          <p:cNvPr id="255" name="Line 35"/>
          <p:cNvSpPr>
            <a:spLocks noChangeShapeType="1"/>
          </p:cNvSpPr>
          <p:nvPr/>
        </p:nvSpPr>
        <p:spPr bwMode="auto">
          <a:xfrm>
            <a:off x="4874322" y="4042538"/>
            <a:ext cx="15480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ffectLst>
            <a:outerShdw blurRad="50800" dist="50800" dir="54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6" name="Rectangle 9"/>
          <p:cNvSpPr>
            <a:spLocks noChangeArrowheads="1"/>
          </p:cNvSpPr>
          <p:nvPr/>
        </p:nvSpPr>
        <p:spPr bwMode="auto">
          <a:xfrm>
            <a:off x="3406433" y="549803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68" name="Rectangle 9"/>
          <p:cNvSpPr>
            <a:spLocks noChangeArrowheads="1"/>
          </p:cNvSpPr>
          <p:nvPr/>
        </p:nvSpPr>
        <p:spPr bwMode="auto">
          <a:xfrm>
            <a:off x="1652760" y="694239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248" name="Line 35"/>
          <p:cNvSpPr>
            <a:spLocks noChangeShapeType="1"/>
          </p:cNvSpPr>
          <p:nvPr/>
        </p:nvSpPr>
        <p:spPr bwMode="auto">
          <a:xfrm>
            <a:off x="1667015" y="7087841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Rectangle 9"/>
          <p:cNvSpPr>
            <a:spLocks noChangeArrowheads="1"/>
          </p:cNvSpPr>
          <p:nvPr/>
        </p:nvSpPr>
        <p:spPr bwMode="auto">
          <a:xfrm>
            <a:off x="1650857" y="4939257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1960045" y="4939209"/>
            <a:ext cx="91884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altLang="es-MX" sz="700" b="1" dirty="0">
                <a:cs typeface="Arial" panose="020B0604020202020204" pitchFamily="34" charset="0"/>
              </a:rPr>
              <a:t> Nombramientos</a:t>
            </a:r>
            <a:endParaRPr lang="es-MX" sz="700" dirty="0"/>
          </a:p>
        </p:txBody>
      </p:sp>
      <p:sp>
        <p:nvSpPr>
          <p:cNvPr id="24" name="Rectángulo 23"/>
          <p:cNvSpPr/>
          <p:nvPr/>
        </p:nvSpPr>
        <p:spPr>
          <a:xfrm>
            <a:off x="5044303" y="6467076"/>
            <a:ext cx="1866819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cs typeface="Arial" panose="020B0604020202020204" pitchFamily="34" charset="0"/>
              </a:rPr>
              <a:t>María Verónica Vásquez  Alvarado</a:t>
            </a:r>
          </a:p>
          <a:p>
            <a:pPr algn="ctr"/>
            <a:r>
              <a:rPr lang="es-ES_tradnl" altLang="es-MX" sz="700" dirty="0">
                <a:cs typeface="Arial" panose="020B0604020202020204" pitchFamily="34" charset="0"/>
              </a:rPr>
              <a:t>Secretaria de  Director de Área.</a:t>
            </a:r>
          </a:p>
          <a:p>
            <a:pPr algn="ctr"/>
            <a:r>
              <a:rPr lang="es-ES_tradnl" altLang="es-MX" sz="700" dirty="0">
                <a:cs typeface="Arial" panose="020B0604020202020204" pitchFamily="34" charset="0"/>
              </a:rPr>
              <a:t>(CF34006-10) </a:t>
            </a:r>
          </a:p>
        </p:txBody>
      </p:sp>
      <p:cxnSp>
        <p:nvCxnSpPr>
          <p:cNvPr id="105" name="Conector recto 104"/>
          <p:cNvCxnSpPr/>
          <p:nvPr/>
        </p:nvCxnSpPr>
        <p:spPr>
          <a:xfrm flipH="1">
            <a:off x="3334764" y="5214747"/>
            <a:ext cx="1617" cy="1440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CuadroTexto 25"/>
          <p:cNvSpPr txBox="1"/>
          <p:nvPr/>
        </p:nvSpPr>
        <p:spPr>
          <a:xfrm>
            <a:off x="2650189" y="3235608"/>
            <a:ext cx="15947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/>
              <a:t>Martha Liliana Vázquez Becerril</a:t>
            </a:r>
          </a:p>
          <a:p>
            <a:pPr algn="ctr"/>
            <a:r>
              <a:rPr lang="es-MX" altLang="es-MX" sz="700" dirty="0">
                <a:cs typeface="Arial" panose="020B0604020202020204" pitchFamily="34" charset="0"/>
              </a:rPr>
              <a:t>Jefe de Departamento  (JD-IV)</a:t>
            </a:r>
          </a:p>
        </p:txBody>
      </p:sp>
      <p:grpSp>
        <p:nvGrpSpPr>
          <p:cNvPr id="110" name="Grupo 109"/>
          <p:cNvGrpSpPr/>
          <p:nvPr/>
        </p:nvGrpSpPr>
        <p:grpSpPr>
          <a:xfrm>
            <a:off x="1910084" y="8247708"/>
            <a:ext cx="2170112" cy="584200"/>
            <a:chOff x="1268413" y="8101013"/>
            <a:chExt cx="2170112" cy="584200"/>
          </a:xfrm>
        </p:grpSpPr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1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800" dirty="0" smtClean="0">
                  <a:latin typeface="Arial" panose="020B0604020202020204" pitchFamily="34" charset="0"/>
                </a:rPr>
                <a:t>19 </a:t>
              </a:r>
              <a:r>
                <a:rPr lang="es-ES_tradnl" sz="800" dirty="0">
                  <a:latin typeface="Arial" panose="020B0604020202020204" pitchFamily="34" charset="0"/>
                </a:rPr>
                <a:t>Puesto de confianza</a:t>
              </a:r>
            </a:p>
            <a:p>
              <a:pPr algn="just">
                <a:defRPr/>
              </a:pPr>
              <a:r>
                <a:rPr lang="es-ES_tradnl" sz="800" dirty="0" smtClean="0">
                  <a:latin typeface="Arial" panose="020B0604020202020204" pitchFamily="34" charset="0"/>
                </a:rPr>
                <a:t>01 </a:t>
              </a:r>
              <a:r>
                <a:rPr lang="es-ES_tradnl" sz="800" dirty="0">
                  <a:latin typeface="Arial" panose="020B0604020202020204" pitchFamily="34" charset="0"/>
                </a:rPr>
                <a:t>Puesto de  base          </a:t>
              </a:r>
              <a:endParaRPr lang="es-ES_tradnl" sz="8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endParaRP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 </a:t>
              </a:r>
              <a:r>
                <a:rPr lang="es-ES_tradnl" sz="800" b="1" dirty="0">
                  <a:latin typeface="Arial" panose="020B0604020202020204" pitchFamily="34" charset="0"/>
                </a:rPr>
                <a:t>Total </a:t>
              </a:r>
              <a:r>
                <a:rPr lang="es-ES_tradnl" sz="800" b="1" u="sng" dirty="0" smtClean="0">
                  <a:latin typeface="Arial" panose="020B0604020202020204" pitchFamily="34" charset="0"/>
                </a:rPr>
                <a:t>20</a:t>
              </a:r>
              <a:endParaRPr lang="es-ES_tradnl" sz="800" b="1" u="sng" dirty="0">
                <a:latin typeface="Arial" panose="020B0604020202020204" pitchFamily="34" charset="0"/>
              </a:endParaRPr>
            </a:p>
          </p:txBody>
        </p:sp>
        <p:sp>
          <p:nvSpPr>
            <p:cNvPr id="11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65" name="Conector recto 64"/>
          <p:cNvCxnSpPr/>
          <p:nvPr/>
        </p:nvCxnSpPr>
        <p:spPr>
          <a:xfrm>
            <a:off x="693526" y="4707314"/>
            <a:ext cx="532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Conector recto 54"/>
          <p:cNvCxnSpPr/>
          <p:nvPr/>
        </p:nvCxnSpPr>
        <p:spPr>
          <a:xfrm>
            <a:off x="3414799" y="4012281"/>
            <a:ext cx="144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Conector recto 61"/>
          <p:cNvCxnSpPr/>
          <p:nvPr/>
        </p:nvCxnSpPr>
        <p:spPr>
          <a:xfrm>
            <a:off x="5072753" y="4866173"/>
            <a:ext cx="0" cy="1404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Conector recto 65"/>
          <p:cNvCxnSpPr/>
          <p:nvPr/>
        </p:nvCxnSpPr>
        <p:spPr>
          <a:xfrm>
            <a:off x="6813463" y="5090853"/>
            <a:ext cx="0" cy="302947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Rectángulo 4"/>
          <p:cNvSpPr/>
          <p:nvPr/>
        </p:nvSpPr>
        <p:spPr>
          <a:xfrm>
            <a:off x="4874322" y="4012995"/>
            <a:ext cx="166528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cs typeface="Arial" panose="020B0604020202020204" pitchFamily="34" charset="0"/>
              </a:rPr>
              <a:t>Teresita Rodríguez Miranda</a:t>
            </a:r>
          </a:p>
          <a:p>
            <a:pPr algn="ctr"/>
            <a:r>
              <a:rPr lang="es-MX" altLang="es-MX" sz="700" dirty="0">
                <a:cs typeface="Arial" panose="020B0604020202020204" pitchFamily="34" charset="0"/>
              </a:rPr>
              <a:t>Técnico Especializado</a:t>
            </a:r>
            <a:r>
              <a:rPr lang="es-ES_tradnl" altLang="es-MX" sz="700" dirty="0">
                <a:cs typeface="Arial" panose="020B0604020202020204" pitchFamily="34" charset="0"/>
              </a:rPr>
              <a:t> (CF33116-14)</a:t>
            </a:r>
          </a:p>
        </p:txBody>
      </p:sp>
      <p:sp>
        <p:nvSpPr>
          <p:cNvPr id="76" name="Rectángulo 75"/>
          <p:cNvSpPr/>
          <p:nvPr/>
        </p:nvSpPr>
        <p:spPr>
          <a:xfrm>
            <a:off x="1597980" y="5112595"/>
            <a:ext cx="172838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Luis Miguel Miranda Leura  </a:t>
            </a:r>
          </a:p>
          <a:p>
            <a:pPr algn="ctr"/>
            <a:r>
              <a:rPr lang="es-MX" sz="700" dirty="0"/>
              <a:t>Técnico Especializado </a:t>
            </a:r>
            <a:r>
              <a:rPr lang="es-ES_tradnl" altLang="es-MX" sz="700" dirty="0">
                <a:cs typeface="Arial" panose="020B0604020202020204" pitchFamily="34" charset="0"/>
              </a:rPr>
              <a:t>(CF33116-14)</a:t>
            </a:r>
            <a:endParaRPr lang="es-MX" sz="700" dirty="0"/>
          </a:p>
        </p:txBody>
      </p:sp>
      <p:sp>
        <p:nvSpPr>
          <p:cNvPr id="77" name="Rectángulo 76"/>
          <p:cNvSpPr/>
          <p:nvPr/>
        </p:nvSpPr>
        <p:spPr>
          <a:xfrm>
            <a:off x="5124659" y="5119302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Verónica Camarena Briones  </a:t>
            </a:r>
          </a:p>
          <a:p>
            <a:pPr algn="ctr"/>
            <a:r>
              <a:rPr lang="es-MX" sz="700" dirty="0"/>
              <a:t>Jefe de Materia (JM-XXXI)</a:t>
            </a:r>
          </a:p>
        </p:txBody>
      </p:sp>
      <p:sp>
        <p:nvSpPr>
          <p:cNvPr id="2" name="Rectángulo 1"/>
          <p:cNvSpPr/>
          <p:nvPr/>
        </p:nvSpPr>
        <p:spPr>
          <a:xfrm>
            <a:off x="2972410" y="1478939"/>
            <a:ext cx="889987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532549" y="2057359"/>
            <a:ext cx="175988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cs typeface="Arial" panose="020B0604020202020204" pitchFamily="34" charset="0"/>
              </a:rPr>
              <a:t>D</a:t>
            </a:r>
            <a:r>
              <a:rPr lang="es-MX" sz="700" b="1" dirty="0"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2307429" y="2605391"/>
            <a:ext cx="231451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18" name="Rectángulo 17"/>
          <p:cNvSpPr/>
          <p:nvPr/>
        </p:nvSpPr>
        <p:spPr>
          <a:xfrm>
            <a:off x="3390578" y="5441368"/>
            <a:ext cx="160073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600" b="1" dirty="0">
                <a:cs typeface="Arial" panose="020B0604020202020204" pitchFamily="34" charset="0"/>
              </a:rPr>
              <a:t>Control de las  Comisiones de Seguridad-Salud y Riegos de trabajo  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3430191" y="5667570"/>
            <a:ext cx="15101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Juana María García López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Jefe de Oficina (CF34015-14) 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3397846" y="4908725"/>
            <a:ext cx="15928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Altas, Bajas y Actualización de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Datos ante el ISSSTE</a:t>
            </a:r>
          </a:p>
        </p:txBody>
      </p:sp>
      <p:sp>
        <p:nvSpPr>
          <p:cNvPr id="21" name="Rectángulo 20"/>
          <p:cNvSpPr/>
          <p:nvPr/>
        </p:nvSpPr>
        <p:spPr>
          <a:xfrm>
            <a:off x="3393176" y="5138788"/>
            <a:ext cx="159056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Ma. Leticia Rodríguez Rodríguez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sz="700" dirty="0">
                <a:cs typeface="Arial" panose="020B0604020202020204" pitchFamily="34" charset="0"/>
              </a:rPr>
              <a:t>Analista Técnico (T03002-10)</a:t>
            </a:r>
            <a:endParaRPr lang="es-MX" sz="700" dirty="0"/>
          </a:p>
        </p:txBody>
      </p:sp>
      <p:sp>
        <p:nvSpPr>
          <p:cNvPr id="22" name="Rectángulo 21"/>
          <p:cNvSpPr/>
          <p:nvPr/>
        </p:nvSpPr>
        <p:spPr>
          <a:xfrm>
            <a:off x="5126840" y="4940488"/>
            <a:ext cx="157145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b="1" dirty="0">
                <a:cs typeface="Arial" panose="020B0604020202020204" pitchFamily="34" charset="0"/>
              </a:rPr>
              <a:t>Nómina</a:t>
            </a:r>
            <a:endParaRPr lang="es-MX" sz="700" dirty="0"/>
          </a:p>
        </p:txBody>
      </p:sp>
      <p:sp>
        <p:nvSpPr>
          <p:cNvPr id="23" name="Rectángulo 22"/>
          <p:cNvSpPr/>
          <p:nvPr/>
        </p:nvSpPr>
        <p:spPr>
          <a:xfrm>
            <a:off x="5142173" y="6324008"/>
            <a:ext cx="159557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Auxiliar de  Nómina</a:t>
            </a:r>
          </a:p>
        </p:txBody>
      </p:sp>
      <p:sp>
        <p:nvSpPr>
          <p:cNvPr id="25" name="Rectángulo 24"/>
          <p:cNvSpPr/>
          <p:nvPr/>
        </p:nvSpPr>
        <p:spPr>
          <a:xfrm>
            <a:off x="5071765" y="5375380"/>
            <a:ext cx="173482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Daniel Morín Garcín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Ingeniero  en Sistemas (CF12027-16)</a:t>
            </a:r>
          </a:p>
        </p:txBody>
      </p:sp>
      <p:sp>
        <p:nvSpPr>
          <p:cNvPr id="224" name="Rectángulo 223"/>
          <p:cNvSpPr/>
          <p:nvPr/>
        </p:nvSpPr>
        <p:spPr>
          <a:xfrm>
            <a:off x="1661519" y="6925006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cs typeface="Arial" panose="020B0604020202020204" pitchFamily="34" charset="0"/>
              </a:rPr>
              <a:t>Taquimecanógrafa</a:t>
            </a:r>
            <a:endParaRPr lang="es-MX" sz="700" dirty="0"/>
          </a:p>
        </p:txBody>
      </p:sp>
      <p:sp>
        <p:nvSpPr>
          <p:cNvPr id="225" name="Rectángulo 224"/>
          <p:cNvSpPr/>
          <p:nvPr/>
        </p:nvSpPr>
        <p:spPr>
          <a:xfrm>
            <a:off x="4864617" y="3796472"/>
            <a:ext cx="161691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b="1" dirty="0">
                <a:cs typeface="Arial" panose="020B0604020202020204" pitchFamily="34" charset="0"/>
              </a:rPr>
              <a:t>Asistente Técnico en Recursos Humanos  </a:t>
            </a:r>
            <a:endParaRPr lang="es-MX" sz="700" dirty="0"/>
          </a:p>
        </p:txBody>
      </p:sp>
      <p:sp>
        <p:nvSpPr>
          <p:cNvPr id="94" name="Rectangle 9"/>
          <p:cNvSpPr>
            <a:spLocks noChangeArrowheads="1"/>
          </p:cNvSpPr>
          <p:nvPr/>
        </p:nvSpPr>
        <p:spPr bwMode="auto">
          <a:xfrm>
            <a:off x="-21200" y="491936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03" name="Rectángulo 102"/>
          <p:cNvSpPr/>
          <p:nvPr/>
        </p:nvSpPr>
        <p:spPr>
          <a:xfrm>
            <a:off x="-14372" y="4879342"/>
            <a:ext cx="161188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Selección y Contratación de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Personal Administrativo </a:t>
            </a:r>
          </a:p>
        </p:txBody>
      </p:sp>
      <p:sp>
        <p:nvSpPr>
          <p:cNvPr id="119" name="Rectángulo 118"/>
          <p:cNvSpPr/>
          <p:nvPr/>
        </p:nvSpPr>
        <p:spPr>
          <a:xfrm>
            <a:off x="-61036" y="5121658"/>
            <a:ext cx="16550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 smtClean="0">
                <a:cs typeface="Arial" panose="020B0604020202020204" pitchFamily="34" charset="0"/>
              </a:rPr>
              <a:t>María Elena Acosta Carreón</a:t>
            </a:r>
            <a:endParaRPr lang="es-MX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/>
            <a:r>
              <a:rPr lang="es-MX" altLang="es-MX" sz="700" dirty="0" smtClean="0">
                <a:solidFill>
                  <a:srgbClr val="000000"/>
                </a:solidFill>
                <a:cs typeface="Arial" panose="020B0604020202020204" pitchFamily="34" charset="0"/>
              </a:rPr>
              <a:t>Jefe de oficina </a:t>
            </a:r>
            <a:r>
              <a:rPr lang="es-ES_tradnl" altLang="es-MX" sz="700" dirty="0">
                <a:cs typeface="Arial" panose="020B0604020202020204" pitchFamily="34" charset="0"/>
              </a:rPr>
              <a:t>(</a:t>
            </a:r>
            <a:r>
              <a:rPr lang="es-ES_tradnl" altLang="es-MX" sz="700" dirty="0" smtClean="0">
                <a:cs typeface="Arial" panose="020B0604020202020204" pitchFamily="34" charset="0"/>
              </a:rPr>
              <a:t>CF34015-14)</a:t>
            </a:r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99" name="Rectángulo 98"/>
          <p:cNvSpPr/>
          <p:nvPr/>
        </p:nvSpPr>
        <p:spPr>
          <a:xfrm>
            <a:off x="7430262" y="4049926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  </a:t>
            </a:r>
          </a:p>
          <a:p>
            <a:pPr algn="ctr"/>
            <a:endParaRPr lang="es-MX" sz="700" dirty="0"/>
          </a:p>
        </p:txBody>
      </p:sp>
      <p:sp>
        <p:nvSpPr>
          <p:cNvPr id="107" name="Rectángulo 106"/>
          <p:cNvSpPr/>
          <p:nvPr/>
        </p:nvSpPr>
        <p:spPr>
          <a:xfrm>
            <a:off x="2639246" y="3057503"/>
            <a:ext cx="160570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Depto. de Recursos Humanos 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88" name="Rectangle 9"/>
          <p:cNvSpPr>
            <a:spLocks noChangeArrowheads="1"/>
          </p:cNvSpPr>
          <p:nvPr/>
        </p:nvSpPr>
        <p:spPr bwMode="auto">
          <a:xfrm>
            <a:off x="3411676" y="6028541"/>
            <a:ext cx="1587600" cy="504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3" name="Rectángulo 92"/>
          <p:cNvSpPr/>
          <p:nvPr/>
        </p:nvSpPr>
        <p:spPr>
          <a:xfrm>
            <a:off x="3373762" y="6019065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Pensiones y Jubilaciones   </a:t>
            </a:r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118" name="Rectángulo 117"/>
          <p:cNvSpPr/>
          <p:nvPr/>
        </p:nvSpPr>
        <p:spPr>
          <a:xfrm>
            <a:off x="3311086" y="6202487"/>
            <a:ext cx="180076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cs typeface="Arial" panose="020B0604020202020204" pitchFamily="34" charset="0"/>
              </a:rPr>
              <a:t>Bertha Alicia Hernández Zúñiga </a:t>
            </a:r>
          </a:p>
          <a:p>
            <a:pPr algn="ctr"/>
            <a:r>
              <a:rPr lang="es-MX" altLang="es-MX" sz="700" dirty="0">
                <a:cs typeface="Arial" panose="020B0604020202020204" pitchFamily="34" charset="0"/>
              </a:rPr>
              <a:t>Técnico Especializado </a:t>
            </a:r>
            <a:r>
              <a:rPr lang="es-ES_tradnl" altLang="es-MX" sz="700" dirty="0">
                <a:cs typeface="Arial" panose="020B0604020202020204" pitchFamily="34" charset="0"/>
              </a:rPr>
              <a:t>(CF33116-14)</a:t>
            </a: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22" name="Rectángulo 121"/>
          <p:cNvSpPr/>
          <p:nvPr/>
        </p:nvSpPr>
        <p:spPr>
          <a:xfrm>
            <a:off x="5124205" y="7704825"/>
            <a:ext cx="167575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cs typeface="Arial" panose="020B0604020202020204" pitchFamily="34" charset="0"/>
              </a:rPr>
              <a:t>Lidia Beatriz Pérez López </a:t>
            </a:r>
          </a:p>
          <a:p>
            <a:pPr algn="ctr"/>
            <a:r>
              <a:rPr lang="es-ES_tradnl" altLang="es-MX" sz="700" dirty="0">
                <a:cs typeface="Arial" panose="020B0604020202020204" pitchFamily="34" charset="0"/>
              </a:rPr>
              <a:t>Secretaria de Director de Área (CF34006-10)</a:t>
            </a:r>
          </a:p>
        </p:txBody>
      </p:sp>
      <p:sp>
        <p:nvSpPr>
          <p:cNvPr id="128" name="Rectángulo 127"/>
          <p:cNvSpPr/>
          <p:nvPr/>
        </p:nvSpPr>
        <p:spPr>
          <a:xfrm>
            <a:off x="5069112" y="5670918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María Isabel Zacarías Domínguez   </a:t>
            </a:r>
          </a:p>
          <a:p>
            <a:pPr algn="ctr"/>
            <a:r>
              <a:rPr lang="es-MX" sz="700" dirty="0"/>
              <a:t>Técnico Especializado </a:t>
            </a:r>
            <a:r>
              <a:rPr lang="es-ES_tradnl" altLang="es-MX" sz="700" dirty="0">
                <a:cs typeface="Arial" panose="020B0604020202020204" pitchFamily="34" charset="0"/>
              </a:rPr>
              <a:t>(CF33116-14)</a:t>
            </a:r>
            <a:endParaRPr lang="es-MX" sz="700" dirty="0"/>
          </a:p>
        </p:txBody>
      </p:sp>
      <p:sp>
        <p:nvSpPr>
          <p:cNvPr id="121" name="Line 35"/>
          <p:cNvSpPr>
            <a:spLocks noChangeShapeType="1"/>
          </p:cNvSpPr>
          <p:nvPr/>
        </p:nvSpPr>
        <p:spPr bwMode="auto">
          <a:xfrm>
            <a:off x="3414799" y="7713375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" name="Rectángulo 128"/>
          <p:cNvSpPr/>
          <p:nvPr/>
        </p:nvSpPr>
        <p:spPr>
          <a:xfrm>
            <a:off x="3429842" y="7525936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 smtClean="0">
                <a:cs typeface="Arial" panose="020B0604020202020204" pitchFamily="34" charset="0"/>
              </a:rPr>
              <a:t>Secretaria</a:t>
            </a:r>
            <a:endParaRPr lang="es-MX" sz="700" dirty="0"/>
          </a:p>
        </p:txBody>
      </p:sp>
      <p:sp>
        <p:nvSpPr>
          <p:cNvPr id="131" name="Text Box 71"/>
          <p:cNvSpPr txBox="1">
            <a:spLocks noChangeArrowheads="1"/>
          </p:cNvSpPr>
          <p:nvPr/>
        </p:nvSpPr>
        <p:spPr bwMode="auto">
          <a:xfrm>
            <a:off x="1513661" y="760898"/>
            <a:ext cx="412484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MX" sz="1200" b="1" i="1" dirty="0"/>
              <a:t>Colegio de Bachilleres del Estado de  San Luis Potosí</a:t>
            </a:r>
          </a:p>
          <a:p>
            <a:pPr algn="ctr"/>
            <a:r>
              <a:rPr lang="es-MX" sz="1200" b="1" i="1" dirty="0"/>
              <a:t>Dirección Administrativa </a:t>
            </a:r>
            <a:endParaRPr lang="es-ES_tradnl" sz="1200" b="1" i="1" dirty="0"/>
          </a:p>
        </p:txBody>
      </p:sp>
      <p:sp>
        <p:nvSpPr>
          <p:cNvPr id="132" name="Rectangle 9"/>
          <p:cNvSpPr>
            <a:spLocks noChangeArrowheads="1"/>
          </p:cNvSpPr>
          <p:nvPr/>
        </p:nvSpPr>
        <p:spPr bwMode="auto">
          <a:xfrm>
            <a:off x="1653837" y="5526002"/>
            <a:ext cx="1587600" cy="756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31" name="Rectángulo 30"/>
          <p:cNvSpPr/>
          <p:nvPr/>
        </p:nvSpPr>
        <p:spPr>
          <a:xfrm>
            <a:off x="1522856" y="5654184"/>
            <a:ext cx="200271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cs typeface="Arial" panose="020B0604020202020204" pitchFamily="34" charset="0"/>
              </a:rPr>
              <a:t>María Victoria Zárate Rocha</a:t>
            </a:r>
          </a:p>
          <a:p>
            <a:pPr algn="ctr"/>
            <a:r>
              <a:rPr lang="es-ES_tradnl" altLang="es-MX" sz="700" dirty="0">
                <a:cs typeface="Arial" panose="020B0604020202020204" pitchFamily="34" charset="0"/>
              </a:rPr>
              <a:t>Secretaria de  Director de Área </a:t>
            </a:r>
          </a:p>
          <a:p>
            <a:pPr algn="ctr"/>
            <a:r>
              <a:rPr lang="es-ES_tradnl" altLang="es-MX" sz="700" dirty="0">
                <a:cs typeface="Arial" panose="020B0604020202020204" pitchFamily="34" charset="0"/>
              </a:rPr>
              <a:t>(CF34006-10)</a:t>
            </a:r>
          </a:p>
        </p:txBody>
      </p:sp>
      <p:sp>
        <p:nvSpPr>
          <p:cNvPr id="133" name="Rectángulo 30"/>
          <p:cNvSpPr/>
          <p:nvPr/>
        </p:nvSpPr>
        <p:spPr>
          <a:xfrm>
            <a:off x="1651141" y="5992191"/>
            <a:ext cx="167401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cs typeface="Arial" panose="020B0604020202020204" pitchFamily="34" charset="0"/>
              </a:rPr>
              <a:t>Adriana Antonia Salazar Ortega </a:t>
            </a:r>
          </a:p>
          <a:p>
            <a:pPr algn="ctr"/>
            <a:r>
              <a:rPr lang="es-ES_tradnl" altLang="es-MX" sz="700" dirty="0">
                <a:cs typeface="Arial" panose="020B0604020202020204" pitchFamily="34" charset="0"/>
              </a:rPr>
              <a:t>Técnico (CF33053-09</a:t>
            </a:r>
            <a:r>
              <a:rPr lang="es-ES_tradnl" altLang="es-MX" sz="700" dirty="0" smtClean="0">
                <a:cs typeface="Arial" panose="020B0604020202020204" pitchFamily="34" charset="0"/>
              </a:rPr>
              <a:t>)</a:t>
            </a:r>
          </a:p>
          <a:p>
            <a:pPr algn="ctr"/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135" name="Rectángulo 123"/>
          <p:cNvSpPr/>
          <p:nvPr/>
        </p:nvSpPr>
        <p:spPr>
          <a:xfrm>
            <a:off x="1540531" y="5522979"/>
            <a:ext cx="184789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cs typeface="Arial" panose="020B0604020202020204" pitchFamily="34" charset="0"/>
              </a:rPr>
              <a:t>Auxiliar  Técnico en Nombramientos </a:t>
            </a:r>
            <a:endParaRPr lang="es-MX" sz="700" dirty="0"/>
          </a:p>
        </p:txBody>
      </p:sp>
      <p:sp>
        <p:nvSpPr>
          <p:cNvPr id="137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138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38251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ORGANIGRAMA   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5127781" y="6805007"/>
            <a:ext cx="16621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/>
              <a:t>Beatriz Eugenia Gamboa Vázquez</a:t>
            </a:r>
          </a:p>
          <a:p>
            <a:pPr algn="ctr"/>
            <a:r>
              <a:rPr lang="es-MX" sz="700" dirty="0"/>
              <a:t>Técnico Especializado </a:t>
            </a:r>
            <a:r>
              <a:rPr lang="es-ES_tradnl" altLang="es-MX" sz="700" dirty="0">
                <a:cs typeface="Arial" panose="020B0604020202020204" pitchFamily="34" charset="0"/>
              </a:rPr>
              <a:t>(CF33116-14)</a:t>
            </a:r>
            <a:endParaRPr lang="es-MX" sz="700" dirty="0"/>
          </a:p>
        </p:txBody>
      </p:sp>
      <p:sp>
        <p:nvSpPr>
          <p:cNvPr id="10" name="CuadroTexto 9"/>
          <p:cNvSpPr txBox="1"/>
          <p:nvPr/>
        </p:nvSpPr>
        <p:spPr>
          <a:xfrm>
            <a:off x="1656723" y="7077768"/>
            <a:ext cx="15910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/>
              <a:t>Ma.  Ángela López Ramos</a:t>
            </a:r>
          </a:p>
          <a:p>
            <a:pPr algn="ctr"/>
            <a:r>
              <a:rPr lang="es-MX" sz="700" dirty="0"/>
              <a:t>Taquimecanógrafa </a:t>
            </a:r>
            <a:r>
              <a:rPr lang="es-MX" sz="700" dirty="0" smtClean="0"/>
              <a:t>(A08004-04)</a:t>
            </a:r>
            <a:endParaRPr lang="es-MX" sz="700" dirty="0"/>
          </a:p>
        </p:txBody>
      </p:sp>
      <p:sp>
        <p:nvSpPr>
          <p:cNvPr id="12" name="CuadroTexto 11"/>
          <p:cNvSpPr txBox="1"/>
          <p:nvPr/>
        </p:nvSpPr>
        <p:spPr>
          <a:xfrm>
            <a:off x="3475030" y="7709603"/>
            <a:ext cx="15363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/>
              <a:t>Carolina Jiménez Pérez</a:t>
            </a:r>
          </a:p>
          <a:p>
            <a:pPr algn="ctr"/>
            <a:r>
              <a:rPr lang="es-MX" sz="700" dirty="0"/>
              <a:t>Secretaria del Subdirector (20-4)</a:t>
            </a:r>
          </a:p>
        </p:txBody>
      </p:sp>
      <p:cxnSp>
        <p:nvCxnSpPr>
          <p:cNvPr id="140" name="259 Conector recto">
            <a:extLst>
              <a:ext uri="{FF2B5EF4-FFF2-40B4-BE49-F238E27FC236}">
                <a16:creationId xmlns="" xmlns:a16="http://schemas.microsoft.com/office/drawing/2014/main" id="{6C4D582D-3E1E-4A32-B8BD-25864C73E59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-20802" y="513878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1" name="259 Conector recto">
            <a:extLst>
              <a:ext uri="{FF2B5EF4-FFF2-40B4-BE49-F238E27FC236}">
                <a16:creationId xmlns="" xmlns:a16="http://schemas.microsoft.com/office/drawing/2014/main" id="{34363D19-2C20-4757-A737-35D565C0A8A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93170" y="513926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2" name="259 Conector recto">
            <a:extLst>
              <a:ext uri="{FF2B5EF4-FFF2-40B4-BE49-F238E27FC236}">
                <a16:creationId xmlns="" xmlns:a16="http://schemas.microsoft.com/office/drawing/2014/main" id="{81C146F6-2F08-4ACD-A306-EF2F8525F27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54457" y="569385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3" name="259 Conector recto">
            <a:extLst>
              <a:ext uri="{FF2B5EF4-FFF2-40B4-BE49-F238E27FC236}">
                <a16:creationId xmlns="" xmlns:a16="http://schemas.microsoft.com/office/drawing/2014/main" id="{3FFA67F2-37C3-4C72-936B-09F56FE1BAD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63741" y="602323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4" name="259 Conector recto">
            <a:extLst>
              <a:ext uri="{FF2B5EF4-FFF2-40B4-BE49-F238E27FC236}">
                <a16:creationId xmlns="" xmlns:a16="http://schemas.microsoft.com/office/drawing/2014/main" id="{D40959DF-EAF5-4BF8-9C14-6B56778C68F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98944" y="516914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5" name="259 Conector recto">
            <a:extLst>
              <a:ext uri="{FF2B5EF4-FFF2-40B4-BE49-F238E27FC236}">
                <a16:creationId xmlns="" xmlns:a16="http://schemas.microsoft.com/office/drawing/2014/main" id="{62C0FB21-C260-4FB7-BE86-2E0CA9CAA6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06652" y="565955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6" name="259 Conector recto">
            <a:extLst>
              <a:ext uri="{FF2B5EF4-FFF2-40B4-BE49-F238E27FC236}">
                <a16:creationId xmlns="" xmlns:a16="http://schemas.microsoft.com/office/drawing/2014/main" id="{17827DCE-3576-466C-92DC-F0DFFB32C27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23439" y="621912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9" name="259 Conector recto">
            <a:extLst>
              <a:ext uri="{FF2B5EF4-FFF2-40B4-BE49-F238E27FC236}">
                <a16:creationId xmlns="" xmlns:a16="http://schemas.microsoft.com/office/drawing/2014/main" id="{322AFF09-653B-477E-BCB2-0B68D3D6E7C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877921" y="405838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0" name="259 Conector recto">
            <a:extLst>
              <a:ext uri="{FF2B5EF4-FFF2-40B4-BE49-F238E27FC236}">
                <a16:creationId xmlns="" xmlns:a16="http://schemas.microsoft.com/office/drawing/2014/main" id="{580B9D02-3078-45B6-8B5D-A6AE223B243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60952" y="323575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2" name="259 Conector recto">
            <a:extLst>
              <a:ext uri="{FF2B5EF4-FFF2-40B4-BE49-F238E27FC236}">
                <a16:creationId xmlns="" xmlns:a16="http://schemas.microsoft.com/office/drawing/2014/main" id="{84ECADDD-C786-4E87-B083-61D392E742F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65262" y="650516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3" name="259 Conector recto">
            <a:extLst>
              <a:ext uri="{FF2B5EF4-FFF2-40B4-BE49-F238E27FC236}">
                <a16:creationId xmlns="" xmlns:a16="http://schemas.microsoft.com/office/drawing/2014/main" id="{52ADB427-FED3-4BD6-801C-01BC30D0531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55463" y="596504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4" name="259 Conector recto">
            <a:extLst>
              <a:ext uri="{FF2B5EF4-FFF2-40B4-BE49-F238E27FC236}">
                <a16:creationId xmlns="" xmlns:a16="http://schemas.microsoft.com/office/drawing/2014/main" id="{14785892-CD00-4ABC-B9CE-77940DD93D3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8429" y="567091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5" name="259 Conector recto">
            <a:extLst>
              <a:ext uri="{FF2B5EF4-FFF2-40B4-BE49-F238E27FC236}">
                <a16:creationId xmlns="" xmlns:a16="http://schemas.microsoft.com/office/drawing/2014/main" id="{26831599-183A-4745-8CC5-025986C0EEB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37044" y="538612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6" name="259 Conector recto">
            <a:extLst>
              <a:ext uri="{FF2B5EF4-FFF2-40B4-BE49-F238E27FC236}">
                <a16:creationId xmlns="" xmlns:a16="http://schemas.microsoft.com/office/drawing/2014/main" id="{A982DEA8-E916-4742-9898-F7BD1CE57ED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4829" y="511956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15" name="Text Box 148">
            <a:extLst>
              <a:ext uri="{FF2B5EF4-FFF2-40B4-BE49-F238E27FC236}">
                <a16:creationId xmlns="" xmlns:a16="http://schemas.microsoft.com/office/drawing/2014/main" id="{EB31365E-1CD0-4011-BF8D-A5892E6FC3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u="sng" dirty="0">
                <a:latin typeface="Arial" panose="020B0604020202020204" pitchFamily="34" charset="0"/>
                <a:cs typeface="Arial" panose="020B0604020202020204" pitchFamily="34" charset="0"/>
              </a:rPr>
              <a:t>Liliana Beatriz Cerda Cabrera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Director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Colegio de Bachilleres del Estado de San Luis Potosí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junio</a:t>
            </a:r>
            <a:r>
              <a:rPr lang="es-MX" sz="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2022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b="1" i="1" dirty="0">
                <a:latin typeface="Arial" panose="020B0604020202020204" pitchFamily="34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116" name="259 Conector recto">
            <a:extLst>
              <a:ext uri="{FF2B5EF4-FFF2-40B4-BE49-F238E27FC236}">
                <a16:creationId xmlns="" xmlns:a16="http://schemas.microsoft.com/office/drawing/2014/main" id="{59AAD01D-22BF-48F6-A6AF-F629499DE57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38844" y="682268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27" name="Rectángulo 126">
            <a:extLst>
              <a:ext uri="{FF2B5EF4-FFF2-40B4-BE49-F238E27FC236}">
                <a16:creationId xmlns="" xmlns:a16="http://schemas.microsoft.com/office/drawing/2014/main" id="{2F8A9CAE-A4A9-4D1B-9EEC-B69DB81F6B5F}"/>
              </a:ext>
            </a:extLst>
          </p:cNvPr>
          <p:cNvSpPr/>
          <p:nvPr/>
        </p:nvSpPr>
        <p:spPr>
          <a:xfrm>
            <a:off x="5124616" y="5992916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Rosaura Martínez Rodríguez    </a:t>
            </a:r>
          </a:p>
          <a:p>
            <a:pPr algn="ctr"/>
            <a:r>
              <a:rPr lang="es-MX" sz="700" dirty="0"/>
              <a:t>Jefe de oficina </a:t>
            </a:r>
            <a:r>
              <a:rPr lang="es-ES_tradnl" altLang="es-MX" sz="700" dirty="0">
                <a:cs typeface="Arial" panose="020B0604020202020204" pitchFamily="34" charset="0"/>
              </a:rPr>
              <a:t>(CF34015-14)</a:t>
            </a:r>
            <a:endParaRPr lang="es-MX" sz="700" dirty="0"/>
          </a:p>
        </p:txBody>
      </p:sp>
      <p:sp>
        <p:nvSpPr>
          <p:cNvPr id="106" name="Rectangle 9"/>
          <p:cNvSpPr>
            <a:spLocks noChangeArrowheads="1"/>
          </p:cNvSpPr>
          <p:nvPr/>
        </p:nvSpPr>
        <p:spPr bwMode="auto">
          <a:xfrm>
            <a:off x="1646911" y="6351761"/>
            <a:ext cx="1587600" cy="504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23" name="Rectángulo 30"/>
          <p:cNvSpPr/>
          <p:nvPr/>
        </p:nvSpPr>
        <p:spPr>
          <a:xfrm>
            <a:off x="1585461" y="6389823"/>
            <a:ext cx="167401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 smtClean="0">
                <a:cs typeface="Arial" panose="020B0604020202020204" pitchFamily="34" charset="0"/>
              </a:rPr>
              <a:t>Adriana Rentería Salazar</a:t>
            </a:r>
            <a:endParaRPr lang="es-MX" altLang="es-MX" sz="700" dirty="0">
              <a:cs typeface="Arial" panose="020B0604020202020204" pitchFamily="34" charset="0"/>
            </a:endParaRPr>
          </a:p>
          <a:p>
            <a:pPr algn="ctr"/>
            <a:r>
              <a:rPr lang="es-ES_tradnl" altLang="es-MX" sz="700" dirty="0" smtClean="0">
                <a:cs typeface="Arial" panose="020B0604020202020204" pitchFamily="34" charset="0"/>
              </a:rPr>
              <a:t>Técnico Especializado (CF33116-14)</a:t>
            </a:r>
          </a:p>
          <a:p>
            <a:pPr algn="ctr"/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126" name="Rectángulo 125"/>
          <p:cNvSpPr/>
          <p:nvPr/>
        </p:nvSpPr>
        <p:spPr>
          <a:xfrm>
            <a:off x="5155648" y="7527997"/>
            <a:ext cx="174759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700" b="1" dirty="0">
                <a:cs typeface="Arial" panose="020B0604020202020204" pitchFamily="34" charset="0"/>
              </a:rPr>
              <a:t>Control de Asistencia y Puntualidad </a:t>
            </a:r>
            <a:endParaRPr lang="es-MX" sz="700" dirty="0"/>
          </a:p>
        </p:txBody>
      </p:sp>
      <p:cxnSp>
        <p:nvCxnSpPr>
          <p:cNvPr id="139" name="259 Conector recto">
            <a:extLst>
              <a:ext uri="{FF2B5EF4-FFF2-40B4-BE49-F238E27FC236}">
                <a16:creationId xmlns="" xmlns:a16="http://schemas.microsoft.com/office/drawing/2014/main" id="{59AAD01D-22BF-48F6-A6AF-F629499DE57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54508" y="772713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741386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4" name="Conector recto 73"/>
          <p:cNvCxnSpPr/>
          <p:nvPr/>
        </p:nvCxnSpPr>
        <p:spPr>
          <a:xfrm flipV="1">
            <a:off x="1450450" y="6180516"/>
            <a:ext cx="36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6" name="Conector recto 105"/>
          <p:cNvCxnSpPr/>
          <p:nvPr/>
        </p:nvCxnSpPr>
        <p:spPr>
          <a:xfrm flipV="1">
            <a:off x="1462319" y="6746132"/>
            <a:ext cx="36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395" name="Rectangle 18"/>
          <p:cNvSpPr>
            <a:spLocks noChangeArrowheads="1"/>
          </p:cNvSpPr>
          <p:nvPr/>
        </p:nvSpPr>
        <p:spPr bwMode="auto">
          <a:xfrm>
            <a:off x="0" y="-2009"/>
            <a:ext cx="1443600" cy="9144001"/>
          </a:xfrm>
          <a:prstGeom prst="rect">
            <a:avLst/>
          </a:prstGeom>
          <a:solidFill>
            <a:srgbClr val="B2B2B2"/>
          </a:solidFill>
          <a:ln w="9525">
            <a:noFill/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just">
              <a:defRPr/>
            </a:pPr>
            <a:endParaRPr lang="es-ES" sz="750" dirty="0"/>
          </a:p>
        </p:txBody>
      </p:sp>
      <p:sp>
        <p:nvSpPr>
          <p:cNvPr id="103" name="Rectangle 9"/>
          <p:cNvSpPr>
            <a:spLocks noChangeArrowheads="1"/>
          </p:cNvSpPr>
          <p:nvPr/>
        </p:nvSpPr>
        <p:spPr bwMode="auto">
          <a:xfrm>
            <a:off x="73509" y="642156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98" name="Rectangle 9"/>
          <p:cNvSpPr>
            <a:spLocks noChangeArrowheads="1"/>
          </p:cNvSpPr>
          <p:nvPr/>
        </p:nvSpPr>
        <p:spPr bwMode="auto">
          <a:xfrm>
            <a:off x="74361" y="588981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94" name="Rectangle 9"/>
          <p:cNvSpPr>
            <a:spLocks noChangeArrowheads="1"/>
          </p:cNvSpPr>
          <p:nvPr/>
        </p:nvSpPr>
        <p:spPr bwMode="auto">
          <a:xfrm>
            <a:off x="3545568" y="637920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51" name="Conector recto 50"/>
          <p:cNvCxnSpPr/>
          <p:nvPr/>
        </p:nvCxnSpPr>
        <p:spPr>
          <a:xfrm flipV="1">
            <a:off x="1137344" y="5182142"/>
            <a:ext cx="36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Conector recto 51"/>
          <p:cNvCxnSpPr/>
          <p:nvPr/>
        </p:nvCxnSpPr>
        <p:spPr>
          <a:xfrm flipV="1">
            <a:off x="1440925" y="5104191"/>
            <a:ext cx="36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3" name="Conector recto 132"/>
          <p:cNvCxnSpPr/>
          <p:nvPr/>
        </p:nvCxnSpPr>
        <p:spPr>
          <a:xfrm>
            <a:off x="5945655" y="4619269"/>
            <a:ext cx="0" cy="61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2" name="Conector recto 131"/>
          <p:cNvCxnSpPr/>
          <p:nvPr/>
        </p:nvCxnSpPr>
        <p:spPr>
          <a:xfrm>
            <a:off x="4268717" y="4612128"/>
            <a:ext cx="0" cy="1296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0" name="Conector recto 129"/>
          <p:cNvCxnSpPr/>
          <p:nvPr/>
        </p:nvCxnSpPr>
        <p:spPr>
          <a:xfrm>
            <a:off x="2660556" y="4627085"/>
            <a:ext cx="0" cy="61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9" name="Rectangle 9"/>
          <p:cNvSpPr>
            <a:spLocks noChangeArrowheads="1"/>
          </p:cNvSpPr>
          <p:nvPr/>
        </p:nvSpPr>
        <p:spPr bwMode="auto">
          <a:xfrm>
            <a:off x="5209440" y="487134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6" name="Rectangle 76"/>
          <p:cNvSpPr>
            <a:spLocks noChangeArrowheads="1"/>
          </p:cNvSpPr>
          <p:nvPr/>
        </p:nvSpPr>
        <p:spPr bwMode="auto">
          <a:xfrm>
            <a:off x="4396819" y="3930357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4578" name="336 Conector recto"/>
          <p:cNvCxnSpPr>
            <a:cxnSpLocks noChangeShapeType="1"/>
          </p:cNvCxnSpPr>
          <p:nvPr/>
        </p:nvCxnSpPr>
        <p:spPr bwMode="auto">
          <a:xfrm>
            <a:off x="3442380" y="2119501"/>
            <a:ext cx="0" cy="2484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6" name="Conector recto 165"/>
          <p:cNvCxnSpPr/>
          <p:nvPr/>
        </p:nvCxnSpPr>
        <p:spPr>
          <a:xfrm>
            <a:off x="876849" y="4612789"/>
            <a:ext cx="507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4" name="Rectangle 9"/>
          <p:cNvSpPr>
            <a:spLocks noChangeArrowheads="1"/>
          </p:cNvSpPr>
          <p:nvPr/>
        </p:nvSpPr>
        <p:spPr bwMode="auto">
          <a:xfrm>
            <a:off x="2657689" y="334484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96" name="Rectangle 9"/>
          <p:cNvSpPr>
            <a:spLocks noChangeArrowheads="1"/>
          </p:cNvSpPr>
          <p:nvPr/>
        </p:nvSpPr>
        <p:spPr bwMode="auto">
          <a:xfrm>
            <a:off x="3521773" y="4896135"/>
            <a:ext cx="1587600" cy="72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28600" indent="-228600" algn="ctr">
              <a:defRPr/>
            </a:pPr>
            <a:endParaRPr lang="es-ES_tradnl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01" name="Rectangle 76"/>
          <p:cNvSpPr>
            <a:spLocks noChangeArrowheads="1"/>
          </p:cNvSpPr>
          <p:nvPr/>
        </p:nvSpPr>
        <p:spPr bwMode="auto">
          <a:xfrm>
            <a:off x="1849474" y="4885575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52" name="Line 35"/>
          <p:cNvSpPr>
            <a:spLocks noChangeShapeType="1"/>
          </p:cNvSpPr>
          <p:nvPr/>
        </p:nvSpPr>
        <p:spPr bwMode="auto">
          <a:xfrm>
            <a:off x="80727" y="6094218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84" name="Conector recto 283"/>
          <p:cNvCxnSpPr/>
          <p:nvPr/>
        </p:nvCxnSpPr>
        <p:spPr>
          <a:xfrm flipV="1">
            <a:off x="3446814" y="4230861"/>
            <a:ext cx="93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CuadroTexto 5"/>
          <p:cNvSpPr txBox="1"/>
          <p:nvPr/>
        </p:nvSpPr>
        <p:spPr>
          <a:xfrm>
            <a:off x="4396819" y="3924327"/>
            <a:ext cx="160012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/>
              <a:t>Secretaria </a:t>
            </a:r>
          </a:p>
        </p:txBody>
      </p:sp>
      <p:sp>
        <p:nvSpPr>
          <p:cNvPr id="8" name="Rectángulo 7"/>
          <p:cNvSpPr/>
          <p:nvPr/>
        </p:nvSpPr>
        <p:spPr>
          <a:xfrm>
            <a:off x="75468" y="6596754"/>
            <a:ext cx="160655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700" dirty="0"/>
              <a:t>Orion Uriel Lopez Alamilla</a:t>
            </a:r>
          </a:p>
          <a:p>
            <a:pPr algn="ctr"/>
            <a:r>
              <a:rPr lang="it-IT" sz="700" dirty="0" smtClean="0"/>
              <a:t>Chofer  </a:t>
            </a:r>
            <a:r>
              <a:rPr lang="it-IT" sz="700" dirty="0"/>
              <a:t>(S13008-04)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5096539" y="5015641"/>
            <a:ext cx="183062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700" dirty="0"/>
              <a:t>María  Guadalupe Mateos Dominguez</a:t>
            </a:r>
          </a:p>
          <a:p>
            <a:pPr algn="ctr"/>
            <a:r>
              <a:rPr lang="pt-BR" sz="700" dirty="0"/>
              <a:t>Técnico Especializado </a:t>
            </a:r>
            <a:r>
              <a:rPr lang="es-ES_tradnl" altLang="es-MX" sz="700" dirty="0">
                <a:cs typeface="Arial" panose="020B0604020202020204" pitchFamily="34" charset="0"/>
              </a:rPr>
              <a:t>(CF33116-14)</a:t>
            </a:r>
            <a:endParaRPr lang="es-MX" sz="700" dirty="0"/>
          </a:p>
        </p:txBody>
      </p:sp>
      <p:sp>
        <p:nvSpPr>
          <p:cNvPr id="28" name="Rectángulo 27"/>
          <p:cNvSpPr/>
          <p:nvPr/>
        </p:nvSpPr>
        <p:spPr>
          <a:xfrm>
            <a:off x="3487434" y="5272267"/>
            <a:ext cx="1703868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_tradnl" sz="700" dirty="0">
                <a:cs typeface="Arial" panose="020B0604020202020204" pitchFamily="34" charset="0"/>
              </a:rPr>
              <a:t> </a:t>
            </a:r>
            <a:r>
              <a:rPr lang="es-MX" sz="700" dirty="0">
                <a:cs typeface="Arial" panose="020B0604020202020204" pitchFamily="34" charset="0"/>
              </a:rPr>
              <a:t>Adriana Cecilia Gómez García</a:t>
            </a:r>
            <a:endParaRPr lang="es-MX" altLang="es-MX" sz="700" dirty="0">
              <a:cs typeface="Arial" panose="020B0604020202020204" pitchFamily="34" charset="0"/>
            </a:endParaRPr>
          </a:p>
          <a:p>
            <a:pPr algn="ctr"/>
            <a:r>
              <a:rPr lang="es-ES_tradnl" altLang="es-MX" sz="700" dirty="0">
                <a:cs typeface="Arial" panose="020B0604020202020204" pitchFamily="34" charset="0"/>
              </a:rPr>
              <a:t>Secretaría de Director General </a:t>
            </a:r>
          </a:p>
          <a:p>
            <a:pPr algn="ctr"/>
            <a:r>
              <a:rPr lang="es-ES_tradnl" altLang="es-MX" sz="700" dirty="0">
                <a:cs typeface="Arial" panose="020B0604020202020204" pitchFamily="34" charset="0"/>
              </a:rPr>
              <a:t>(</a:t>
            </a:r>
            <a:r>
              <a:rPr lang="es-ES_tradnl" altLang="es-MX" sz="700" dirty="0" smtClean="0">
                <a:cs typeface="Arial" panose="020B0604020202020204" pitchFamily="34" charset="0"/>
              </a:rPr>
              <a:t>CF34006-10) </a:t>
            </a:r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30" name="CuadroTexto 29"/>
          <p:cNvSpPr txBox="1"/>
          <p:nvPr/>
        </p:nvSpPr>
        <p:spPr>
          <a:xfrm>
            <a:off x="3768731" y="4866874"/>
            <a:ext cx="1045479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700" b="1" dirty="0"/>
              <a:t>Control Patrimonial </a:t>
            </a:r>
          </a:p>
        </p:txBody>
      </p:sp>
      <p:grpSp>
        <p:nvGrpSpPr>
          <p:cNvPr id="110" name="Grupo 109"/>
          <p:cNvGrpSpPr/>
          <p:nvPr/>
        </p:nvGrpSpPr>
        <p:grpSpPr>
          <a:xfrm>
            <a:off x="1912913" y="8239757"/>
            <a:ext cx="2170112" cy="584200"/>
            <a:chOff x="1268413" y="8101013"/>
            <a:chExt cx="2170112" cy="584200"/>
          </a:xfrm>
        </p:grpSpPr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1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800" dirty="0" smtClean="0">
                  <a:latin typeface="Arial" panose="020B0604020202020204" pitchFamily="34" charset="0"/>
                </a:rPr>
                <a:t>09 </a:t>
              </a:r>
              <a:r>
                <a:rPr lang="es-ES_tradnl" sz="800" dirty="0">
                  <a:latin typeface="Arial" panose="020B0604020202020204" pitchFamily="34" charset="0"/>
                </a:rPr>
                <a:t>Puesto de confianza</a:t>
              </a:r>
            </a:p>
            <a:p>
              <a:pPr algn="just">
                <a:defRPr/>
              </a:pPr>
              <a:r>
                <a:rPr lang="es-ES_tradnl" sz="800" dirty="0" smtClean="0">
                  <a:latin typeface="Arial" panose="020B0604020202020204" pitchFamily="34" charset="0"/>
                </a:rPr>
                <a:t>03 </a:t>
              </a:r>
              <a:r>
                <a:rPr lang="es-ES_tradnl" sz="800" dirty="0">
                  <a:latin typeface="Arial" panose="020B0604020202020204" pitchFamily="34" charset="0"/>
                </a:rPr>
                <a:t>Puesto de  base.          </a:t>
              </a:r>
              <a:endParaRPr lang="es-ES_tradnl" sz="8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endParaRP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 </a:t>
              </a:r>
              <a:r>
                <a:rPr lang="es-ES_tradnl" sz="800" b="1" dirty="0">
                  <a:latin typeface="Arial" panose="020B0604020202020204" pitchFamily="34" charset="0"/>
                </a:rPr>
                <a:t>Total </a:t>
              </a:r>
              <a:r>
                <a:rPr lang="es-MX" sz="800" b="1" u="sng" dirty="0" smtClean="0">
                  <a:latin typeface="Arial" panose="020B0604020202020204" pitchFamily="34" charset="0"/>
                </a:rPr>
                <a:t>12</a:t>
              </a:r>
              <a:endParaRPr lang="es-ES_tradnl" sz="800" b="1" u="sng" dirty="0">
                <a:latin typeface="Arial" panose="020B0604020202020204" pitchFamily="34" charset="0"/>
              </a:endParaRPr>
            </a:p>
          </p:txBody>
        </p:sp>
        <p:sp>
          <p:nvSpPr>
            <p:cNvPr id="11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16" name="Conector recto 15"/>
          <p:cNvCxnSpPr/>
          <p:nvPr/>
        </p:nvCxnSpPr>
        <p:spPr>
          <a:xfrm>
            <a:off x="863242" y="4613472"/>
            <a:ext cx="0" cy="61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9" name="Rectangle 9"/>
          <p:cNvSpPr>
            <a:spLocks noChangeArrowheads="1"/>
          </p:cNvSpPr>
          <p:nvPr/>
        </p:nvSpPr>
        <p:spPr bwMode="auto">
          <a:xfrm>
            <a:off x="74361" y="4861778"/>
            <a:ext cx="1587600" cy="97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_tradnl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algn="ctr">
              <a:defRPr/>
            </a:pPr>
            <a:endParaRPr lang="es-ES_tradnl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7" name="Rectángulo 6"/>
          <p:cNvSpPr/>
          <p:nvPr/>
        </p:nvSpPr>
        <p:spPr>
          <a:xfrm>
            <a:off x="31691" y="5069483"/>
            <a:ext cx="16846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 Hugo Enrique Quintanar Monsiváis</a:t>
            </a:r>
          </a:p>
          <a:p>
            <a:pPr algn="ctr"/>
            <a:r>
              <a:rPr lang="es-MX" sz="700" dirty="0"/>
              <a:t>Técnico Especializado </a:t>
            </a:r>
            <a:r>
              <a:rPr lang="es-ES_tradnl" altLang="es-MX" sz="700" dirty="0">
                <a:cs typeface="Arial" panose="020B0604020202020204" pitchFamily="34" charset="0"/>
              </a:rPr>
              <a:t>(CF33116-14)</a:t>
            </a:r>
            <a:endParaRPr lang="es-MX" sz="700" dirty="0"/>
          </a:p>
        </p:txBody>
      </p:sp>
      <p:cxnSp>
        <p:nvCxnSpPr>
          <p:cNvPr id="50" name="Conector recto 49"/>
          <p:cNvCxnSpPr/>
          <p:nvPr/>
        </p:nvCxnSpPr>
        <p:spPr>
          <a:xfrm>
            <a:off x="1808376" y="5105806"/>
            <a:ext cx="2074" cy="164483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Rectángulo 1"/>
          <p:cNvSpPr/>
          <p:nvPr/>
        </p:nvSpPr>
        <p:spPr>
          <a:xfrm>
            <a:off x="1953839" y="5044794"/>
            <a:ext cx="13139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_tradnl" sz="700" dirty="0">
                <a:cs typeface="Arial" panose="020B0604020202020204" pitchFamily="34" charset="0"/>
              </a:rPr>
              <a:t>Roberto Hernández Puente</a:t>
            </a:r>
          </a:p>
          <a:p>
            <a:pPr algn="ctr">
              <a:defRPr/>
            </a:pPr>
            <a:r>
              <a:rPr lang="es-ES_tradnl" sz="700" dirty="0">
                <a:cs typeface="Arial" panose="020B0604020202020204" pitchFamily="34" charset="0"/>
              </a:rPr>
              <a:t>Técnico  (CF33053-09) </a:t>
            </a:r>
          </a:p>
        </p:txBody>
      </p:sp>
      <p:sp>
        <p:nvSpPr>
          <p:cNvPr id="9" name="Rectángulo 8"/>
          <p:cNvSpPr/>
          <p:nvPr/>
        </p:nvSpPr>
        <p:spPr>
          <a:xfrm>
            <a:off x="1832782" y="4876215"/>
            <a:ext cx="1696298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s-ES" sz="700" b="1" dirty="0">
                <a:cs typeface="Arial" panose="020B0604020202020204" pitchFamily="34" charset="0"/>
              </a:rPr>
              <a:t>Mantenimiento a la Infraestructura 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5208045" y="4853639"/>
            <a:ext cx="15840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Tiendas Escolares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2827836" y="3302734"/>
            <a:ext cx="123944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Departamento  de Recursos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Materiales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64" name="Rectángulo 63"/>
          <p:cNvSpPr/>
          <p:nvPr/>
        </p:nvSpPr>
        <p:spPr>
          <a:xfrm>
            <a:off x="4392319" y="4084059"/>
            <a:ext cx="15488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altLang="es-MX" sz="700" dirty="0">
                <a:cs typeface="Arial" charset="0"/>
              </a:rPr>
              <a:t>Adriana Niño Ávila </a:t>
            </a:r>
          </a:p>
          <a:p>
            <a:pPr algn="ctr">
              <a:defRPr/>
            </a:pPr>
            <a:r>
              <a:rPr lang="es-ES_tradnl" altLang="es-MX" sz="700" dirty="0">
                <a:cs typeface="Arial" charset="0"/>
              </a:rPr>
              <a:t>Técnico (CF33053-09)</a:t>
            </a:r>
          </a:p>
        </p:txBody>
      </p:sp>
      <p:sp>
        <p:nvSpPr>
          <p:cNvPr id="62" name="Rectangle 9"/>
          <p:cNvSpPr>
            <a:spLocks noChangeArrowheads="1"/>
          </p:cNvSpPr>
          <p:nvPr/>
        </p:nvSpPr>
        <p:spPr bwMode="auto">
          <a:xfrm>
            <a:off x="2667211" y="154021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Rectangle 9"/>
          <p:cNvSpPr>
            <a:spLocks noChangeArrowheads="1"/>
          </p:cNvSpPr>
          <p:nvPr/>
        </p:nvSpPr>
        <p:spPr bwMode="auto">
          <a:xfrm>
            <a:off x="2661801" y="209933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Rectangle 9"/>
          <p:cNvSpPr>
            <a:spLocks noChangeArrowheads="1"/>
          </p:cNvSpPr>
          <p:nvPr/>
        </p:nvSpPr>
        <p:spPr bwMode="auto">
          <a:xfrm>
            <a:off x="2662939" y="265641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7" name="Rectángulo 66"/>
          <p:cNvSpPr/>
          <p:nvPr/>
        </p:nvSpPr>
        <p:spPr>
          <a:xfrm>
            <a:off x="2994965" y="1638650"/>
            <a:ext cx="889987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68" name="Rectángulo 67"/>
          <p:cNvSpPr/>
          <p:nvPr/>
        </p:nvSpPr>
        <p:spPr>
          <a:xfrm>
            <a:off x="2555104" y="2217070"/>
            <a:ext cx="175988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cs typeface="Arial" panose="020B0604020202020204" pitchFamily="34" charset="0"/>
              </a:rPr>
              <a:t>D</a:t>
            </a:r>
            <a:r>
              <a:rPr lang="es-MX" sz="700" b="1" dirty="0"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Rectángulo 68"/>
          <p:cNvSpPr/>
          <p:nvPr/>
        </p:nvSpPr>
        <p:spPr>
          <a:xfrm>
            <a:off x="2329984" y="2765102"/>
            <a:ext cx="231451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71" name="Rectángulo 70"/>
          <p:cNvSpPr/>
          <p:nvPr/>
        </p:nvSpPr>
        <p:spPr>
          <a:xfrm>
            <a:off x="2674550" y="3521778"/>
            <a:ext cx="15704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 smtClean="0">
                <a:cs typeface="Arial" panose="020B0604020202020204" pitchFamily="34" charset="0"/>
              </a:rPr>
              <a:t>Lucia Cuellar Medina</a:t>
            </a:r>
            <a:endParaRPr lang="es-ES_tradnl" altLang="es-MX" sz="700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Jefe de </a:t>
            </a:r>
            <a:r>
              <a:rPr lang="es-ES_tradnl" altLang="es-MX" sz="700" dirty="0" smtClean="0">
                <a:cs typeface="Arial" panose="020B0604020202020204" pitchFamily="34" charset="0"/>
              </a:rPr>
              <a:t>Departamento </a:t>
            </a:r>
            <a:r>
              <a:rPr lang="es-ES_tradnl" altLang="es-MX" sz="700" dirty="0">
                <a:cs typeface="Arial" panose="020B0604020202020204" pitchFamily="34" charset="0"/>
              </a:rPr>
              <a:t>(JD-IV)  </a:t>
            </a:r>
          </a:p>
        </p:txBody>
      </p:sp>
      <p:sp>
        <p:nvSpPr>
          <p:cNvPr id="72" name="Rectángulo 71"/>
          <p:cNvSpPr/>
          <p:nvPr/>
        </p:nvSpPr>
        <p:spPr>
          <a:xfrm>
            <a:off x="565350" y="4884448"/>
            <a:ext cx="59824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s-ES" sz="700" b="1" dirty="0">
                <a:cs typeface="Arial" panose="020B0604020202020204" pitchFamily="34" charset="0"/>
              </a:rPr>
              <a:t>Compras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65956" y="5434048"/>
            <a:ext cx="1600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Salvador Guzmán Villarreal</a:t>
            </a:r>
          </a:p>
          <a:p>
            <a:pPr algn="ctr"/>
            <a:r>
              <a:rPr lang="es-MX" sz="700" dirty="0"/>
              <a:t> Técnico (CF33053-09)</a:t>
            </a:r>
          </a:p>
        </p:txBody>
      </p:sp>
      <p:sp>
        <p:nvSpPr>
          <p:cNvPr id="13" name="Rectángulo 12"/>
          <p:cNvSpPr/>
          <p:nvPr/>
        </p:nvSpPr>
        <p:spPr>
          <a:xfrm>
            <a:off x="3485315" y="5022184"/>
            <a:ext cx="169944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" sz="700" dirty="0">
                <a:cs typeface="Arial" panose="020B0604020202020204" pitchFamily="34" charset="0"/>
              </a:rPr>
              <a:t>Ma. del Carmen Cazares  Piña</a:t>
            </a:r>
          </a:p>
          <a:p>
            <a:pPr algn="ctr">
              <a:defRPr/>
            </a:pPr>
            <a:r>
              <a:rPr lang="es-ES_tradnl" sz="700" dirty="0">
                <a:cs typeface="Arial" panose="020B0604020202020204" pitchFamily="34" charset="0"/>
              </a:rPr>
              <a:t>Técnico Especializado </a:t>
            </a:r>
            <a:r>
              <a:rPr lang="es-ES_tradnl" altLang="es-MX" sz="700" dirty="0">
                <a:cs typeface="Arial" panose="020B0604020202020204" pitchFamily="34" charset="0"/>
              </a:rPr>
              <a:t>(CF33116-14)</a:t>
            </a:r>
            <a:endParaRPr lang="es-MX" sz="700" dirty="0"/>
          </a:p>
        </p:txBody>
      </p:sp>
      <p:sp>
        <p:nvSpPr>
          <p:cNvPr id="76" name="Text Box 71"/>
          <p:cNvSpPr txBox="1">
            <a:spLocks noChangeArrowheads="1"/>
          </p:cNvSpPr>
          <p:nvPr/>
        </p:nvSpPr>
        <p:spPr bwMode="auto">
          <a:xfrm>
            <a:off x="1513661" y="760898"/>
            <a:ext cx="412484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MX" sz="1200" b="1" i="1" dirty="0"/>
              <a:t>Colegio de Bachilleres del Estado de  San Luis Potosí</a:t>
            </a:r>
          </a:p>
          <a:p>
            <a:pPr algn="ctr"/>
            <a:r>
              <a:rPr lang="es-MX" sz="1200" b="1" i="1" dirty="0"/>
              <a:t>Dirección Administrativa </a:t>
            </a:r>
            <a:endParaRPr lang="es-ES_tradnl" sz="1200" b="1" i="1" dirty="0"/>
          </a:p>
        </p:txBody>
      </p:sp>
      <p:sp>
        <p:nvSpPr>
          <p:cNvPr id="77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78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38251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ORGANIGRAMA   </a:t>
            </a:r>
          </a:p>
        </p:txBody>
      </p:sp>
      <p:cxnSp>
        <p:nvCxnSpPr>
          <p:cNvPr id="75" name="259 Conector recto">
            <a:extLst>
              <a:ext uri="{FF2B5EF4-FFF2-40B4-BE49-F238E27FC236}">
                <a16:creationId xmlns="" xmlns:a16="http://schemas.microsoft.com/office/drawing/2014/main" id="{D7CD400E-287A-4CF8-8DE4-5104493FC61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9864" y="506803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9" name="259 Conector recto">
            <a:extLst>
              <a:ext uri="{FF2B5EF4-FFF2-40B4-BE49-F238E27FC236}">
                <a16:creationId xmlns="" xmlns:a16="http://schemas.microsoft.com/office/drawing/2014/main" id="{49B45560-D3B7-427F-A9AE-5E665B4D663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60951" y="355358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0" name="259 Conector recto">
            <a:extLst>
              <a:ext uri="{FF2B5EF4-FFF2-40B4-BE49-F238E27FC236}">
                <a16:creationId xmlns="" xmlns:a16="http://schemas.microsoft.com/office/drawing/2014/main" id="{FC3EF558-415B-4C6F-98F6-724FFF328A2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17440" y="406940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1" name="259 Conector recto">
            <a:extLst>
              <a:ext uri="{FF2B5EF4-FFF2-40B4-BE49-F238E27FC236}">
                <a16:creationId xmlns="" xmlns:a16="http://schemas.microsoft.com/office/drawing/2014/main" id="{FC48A8E6-5A06-403A-A27F-13640BF140F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235391" y="503538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2" name="259 Conector recto">
            <a:extLst>
              <a:ext uri="{FF2B5EF4-FFF2-40B4-BE49-F238E27FC236}">
                <a16:creationId xmlns="" xmlns:a16="http://schemas.microsoft.com/office/drawing/2014/main" id="{1D0E6E69-376D-405F-9E7D-A52681D975B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521773" y="503312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3" name="259 Conector recto">
            <a:extLst>
              <a:ext uri="{FF2B5EF4-FFF2-40B4-BE49-F238E27FC236}">
                <a16:creationId xmlns="" xmlns:a16="http://schemas.microsoft.com/office/drawing/2014/main" id="{74012950-70AA-4D6E-93BB-B080C72C3EC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539727" y="531052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5" name="259 Conector recto">
            <a:extLst>
              <a:ext uri="{FF2B5EF4-FFF2-40B4-BE49-F238E27FC236}">
                <a16:creationId xmlns="" xmlns:a16="http://schemas.microsoft.com/office/drawing/2014/main" id="{02B01B6C-0535-4D90-B8D5-2E194BB0402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862814" y="502998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6" name="259 Conector recto">
            <a:extLst>
              <a:ext uri="{FF2B5EF4-FFF2-40B4-BE49-F238E27FC236}">
                <a16:creationId xmlns="" xmlns:a16="http://schemas.microsoft.com/office/drawing/2014/main" id="{1878C576-31FF-4A2A-ABA4-2336B016E87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07838" y="540385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8" name="Text Box 148">
            <a:extLst>
              <a:ext uri="{FF2B5EF4-FFF2-40B4-BE49-F238E27FC236}">
                <a16:creationId xmlns="" xmlns:a16="http://schemas.microsoft.com/office/drawing/2014/main" id="{7078731A-1B05-4551-AF03-9202FAB1B9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u="sng" dirty="0">
                <a:latin typeface="Arial" panose="020B0604020202020204" pitchFamily="34" charset="0"/>
                <a:cs typeface="Arial" panose="020B0604020202020204" pitchFamily="34" charset="0"/>
              </a:rPr>
              <a:t>Liliana Beatriz Cerda Cabrera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Director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Colegio de Bachilleres del Estado de San Luis Potosí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junio</a:t>
            </a:r>
            <a:r>
              <a:rPr lang="es-MX" sz="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2022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b="1" i="1" dirty="0">
                <a:latin typeface="Arial" panose="020B0604020202020204" pitchFamily="34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89" name="Rectángulo 88">
            <a:extLst>
              <a:ext uri="{FF2B5EF4-FFF2-40B4-BE49-F238E27FC236}">
                <a16:creationId xmlns="" xmlns:a16="http://schemas.microsoft.com/office/drawing/2014/main" id="{1476AD1C-31A9-4BCC-A747-DA3C1208015E}"/>
              </a:ext>
            </a:extLst>
          </p:cNvPr>
          <p:cNvSpPr/>
          <p:nvPr/>
        </p:nvSpPr>
        <p:spPr>
          <a:xfrm>
            <a:off x="56264" y="6423654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cs typeface="Arial" panose="020B0604020202020204" pitchFamily="34" charset="0"/>
              </a:rPr>
              <a:t>Chofer </a:t>
            </a:r>
          </a:p>
        </p:txBody>
      </p:sp>
      <p:sp>
        <p:nvSpPr>
          <p:cNvPr id="91" name="Rectangle 9">
            <a:extLst>
              <a:ext uri="{FF2B5EF4-FFF2-40B4-BE49-F238E27FC236}">
                <a16:creationId xmlns="" xmlns:a16="http://schemas.microsoft.com/office/drawing/2014/main" id="{CFD6849E-DB83-4598-8E11-5441FBF05C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30475" y="580025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2" name="Rectángulo 91">
            <a:extLst>
              <a:ext uri="{FF2B5EF4-FFF2-40B4-BE49-F238E27FC236}">
                <a16:creationId xmlns="" xmlns:a16="http://schemas.microsoft.com/office/drawing/2014/main" id="{026D8EC4-968C-41C5-BDD7-491331511372}"/>
              </a:ext>
            </a:extLst>
          </p:cNvPr>
          <p:cNvSpPr/>
          <p:nvPr/>
        </p:nvSpPr>
        <p:spPr>
          <a:xfrm>
            <a:off x="3529080" y="5782542"/>
            <a:ext cx="15840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cxnSp>
        <p:nvCxnSpPr>
          <p:cNvPr id="93" name="259 Conector recto">
            <a:extLst>
              <a:ext uri="{FF2B5EF4-FFF2-40B4-BE49-F238E27FC236}">
                <a16:creationId xmlns="" xmlns:a16="http://schemas.microsoft.com/office/drawing/2014/main" id="{A13B846F-4BE5-43C6-BF9A-6D5C4BC347A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556426" y="596428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73" name="Rectángulo 72"/>
          <p:cNvSpPr/>
          <p:nvPr/>
        </p:nvSpPr>
        <p:spPr>
          <a:xfrm>
            <a:off x="3530475" y="5755995"/>
            <a:ext cx="160995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cs typeface="Arial" panose="020B0604020202020204" pitchFamily="34" charset="0"/>
              </a:rPr>
              <a:t>Almacén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3446814" y="5945026"/>
            <a:ext cx="187890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700" dirty="0" err="1"/>
              <a:t>Glenda</a:t>
            </a:r>
            <a:r>
              <a:rPr lang="pt-BR" sz="700" dirty="0"/>
              <a:t> Leticia Duran Fernández </a:t>
            </a:r>
          </a:p>
          <a:p>
            <a:pPr algn="ctr"/>
            <a:r>
              <a:rPr lang="pt-BR" sz="700" dirty="0"/>
              <a:t>Técnico  Especializado </a:t>
            </a:r>
            <a:r>
              <a:rPr lang="es-ES_tradnl" altLang="es-MX" sz="700" dirty="0">
                <a:cs typeface="Arial" panose="020B0604020202020204" pitchFamily="34" charset="0"/>
              </a:rPr>
              <a:t>(CF33116-14)</a:t>
            </a:r>
            <a:endParaRPr lang="es-MX" sz="700" dirty="0"/>
          </a:p>
        </p:txBody>
      </p:sp>
      <p:sp>
        <p:nvSpPr>
          <p:cNvPr id="97" name="Rectángulo 30"/>
          <p:cNvSpPr/>
          <p:nvPr/>
        </p:nvSpPr>
        <p:spPr>
          <a:xfrm>
            <a:off x="31404" y="6055693"/>
            <a:ext cx="167401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 smtClean="0">
                <a:cs typeface="Arial" panose="020B0604020202020204" pitchFamily="34" charset="0"/>
              </a:rPr>
              <a:t>Juanita </a:t>
            </a:r>
            <a:r>
              <a:rPr lang="es-MX" altLang="es-MX" sz="700" dirty="0" err="1" smtClean="0">
                <a:cs typeface="Arial" panose="020B0604020202020204" pitchFamily="34" charset="0"/>
              </a:rPr>
              <a:t>Brondon</a:t>
            </a:r>
            <a:r>
              <a:rPr lang="es-MX" altLang="es-MX" sz="700" dirty="0" smtClean="0">
                <a:cs typeface="Arial" panose="020B0604020202020204" pitchFamily="34" charset="0"/>
              </a:rPr>
              <a:t> Morales</a:t>
            </a:r>
            <a:endParaRPr lang="es-MX" altLang="es-MX" sz="700" dirty="0">
              <a:cs typeface="Arial" panose="020B0604020202020204" pitchFamily="34" charset="0"/>
            </a:endParaRPr>
          </a:p>
          <a:p>
            <a:pPr algn="ctr"/>
            <a:r>
              <a:rPr lang="es-ES_tradnl" altLang="es-MX" sz="700" dirty="0" smtClean="0">
                <a:cs typeface="Arial" panose="020B0604020202020204" pitchFamily="34" charset="0"/>
              </a:rPr>
              <a:t>Taquimecanógrafa (A08004-04)</a:t>
            </a:r>
          </a:p>
          <a:p>
            <a:pPr algn="ctr"/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100" name="Rectángulo 99"/>
          <p:cNvSpPr/>
          <p:nvPr/>
        </p:nvSpPr>
        <p:spPr>
          <a:xfrm>
            <a:off x="3446814" y="6510853"/>
            <a:ext cx="180248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700" dirty="0" smtClean="0"/>
              <a:t>José Sánchez Camargo</a:t>
            </a:r>
            <a:endParaRPr lang="pt-BR" sz="700" dirty="0"/>
          </a:p>
          <a:p>
            <a:pPr algn="ctr"/>
            <a:r>
              <a:rPr lang="es-MX" sz="700" dirty="0" smtClean="0"/>
              <a:t>Intendente (a08004-04)</a:t>
            </a:r>
            <a:endParaRPr lang="es-MX" sz="700" dirty="0"/>
          </a:p>
        </p:txBody>
      </p:sp>
      <p:sp>
        <p:nvSpPr>
          <p:cNvPr id="101" name="Rectángulo 100"/>
          <p:cNvSpPr/>
          <p:nvPr/>
        </p:nvSpPr>
        <p:spPr>
          <a:xfrm>
            <a:off x="3519973" y="6357525"/>
            <a:ext cx="160995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 smtClean="0">
                <a:cs typeface="Arial" panose="020B0604020202020204" pitchFamily="34" charset="0"/>
              </a:rPr>
              <a:t>Auxiliar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95" name="Line 35"/>
          <p:cNvSpPr>
            <a:spLocks noChangeShapeType="1"/>
          </p:cNvSpPr>
          <p:nvPr/>
        </p:nvSpPr>
        <p:spPr bwMode="auto">
          <a:xfrm>
            <a:off x="3552826" y="6518825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Rectángulo 103">
            <a:extLst>
              <a:ext uri="{FF2B5EF4-FFF2-40B4-BE49-F238E27FC236}">
                <a16:creationId xmlns="" xmlns:a16="http://schemas.microsoft.com/office/drawing/2014/main" id="{1476AD1C-31A9-4BCC-A747-DA3C1208015E}"/>
              </a:ext>
            </a:extLst>
          </p:cNvPr>
          <p:cNvSpPr/>
          <p:nvPr/>
        </p:nvSpPr>
        <p:spPr>
          <a:xfrm>
            <a:off x="80727" y="5859422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 err="1" smtClean="0">
                <a:cs typeface="Arial" panose="020B0604020202020204" pitchFamily="34" charset="0"/>
              </a:rPr>
              <a:t>taquimecanografa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105" name="Line 35"/>
          <p:cNvSpPr>
            <a:spLocks noChangeShapeType="1"/>
          </p:cNvSpPr>
          <p:nvPr/>
        </p:nvSpPr>
        <p:spPr bwMode="auto">
          <a:xfrm>
            <a:off x="80727" y="6604205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5519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Rectangle 9"/>
          <p:cNvSpPr>
            <a:spLocks noChangeArrowheads="1"/>
          </p:cNvSpPr>
          <p:nvPr/>
        </p:nvSpPr>
        <p:spPr bwMode="auto">
          <a:xfrm>
            <a:off x="4223212" y="396345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50" name="Conector recto 49"/>
          <p:cNvCxnSpPr/>
          <p:nvPr/>
        </p:nvCxnSpPr>
        <p:spPr>
          <a:xfrm>
            <a:off x="5784527" y="4720420"/>
            <a:ext cx="0" cy="252000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336 Conector recto"/>
          <p:cNvCxnSpPr>
            <a:cxnSpLocks noChangeShapeType="1"/>
          </p:cNvCxnSpPr>
          <p:nvPr/>
        </p:nvCxnSpPr>
        <p:spPr bwMode="auto">
          <a:xfrm flipH="1" flipV="1">
            <a:off x="3430607" y="4162140"/>
            <a:ext cx="792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336 Conector recto"/>
          <p:cNvCxnSpPr>
            <a:cxnSpLocks noChangeShapeType="1"/>
          </p:cNvCxnSpPr>
          <p:nvPr/>
        </p:nvCxnSpPr>
        <p:spPr bwMode="auto">
          <a:xfrm flipH="1" flipV="1">
            <a:off x="6252929" y="5199124"/>
            <a:ext cx="252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" name="336 Conector recto"/>
          <p:cNvCxnSpPr>
            <a:cxnSpLocks noChangeShapeType="1"/>
          </p:cNvCxnSpPr>
          <p:nvPr/>
        </p:nvCxnSpPr>
        <p:spPr bwMode="auto">
          <a:xfrm>
            <a:off x="3429000" y="2099265"/>
            <a:ext cx="0" cy="2628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Rectangle 18"/>
          <p:cNvSpPr>
            <a:spLocks noChangeArrowheads="1"/>
          </p:cNvSpPr>
          <p:nvPr/>
        </p:nvSpPr>
        <p:spPr bwMode="auto">
          <a:xfrm>
            <a:off x="-524" y="-7938"/>
            <a:ext cx="1443600" cy="9144001"/>
          </a:xfrm>
          <a:prstGeom prst="rect">
            <a:avLst/>
          </a:prstGeom>
          <a:solidFill>
            <a:srgbClr val="B2B2B2"/>
          </a:solidFill>
          <a:ln w="9525">
            <a:noFill/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just">
              <a:defRPr/>
            </a:pPr>
            <a:endParaRPr lang="es-ES" sz="750" dirty="0"/>
          </a:p>
        </p:txBody>
      </p:sp>
      <p:sp>
        <p:nvSpPr>
          <p:cNvPr id="23" name="Rectangle 9"/>
          <p:cNvSpPr>
            <a:spLocks noChangeArrowheads="1"/>
          </p:cNvSpPr>
          <p:nvPr/>
        </p:nvSpPr>
        <p:spPr bwMode="auto">
          <a:xfrm>
            <a:off x="2667825" y="318139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26" name="Rectangle 9"/>
          <p:cNvSpPr>
            <a:spLocks noChangeArrowheads="1"/>
          </p:cNvSpPr>
          <p:nvPr/>
        </p:nvSpPr>
        <p:spPr bwMode="auto">
          <a:xfrm>
            <a:off x="2655287" y="497906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27" name="Rectangle 9"/>
          <p:cNvSpPr>
            <a:spLocks noChangeArrowheads="1"/>
          </p:cNvSpPr>
          <p:nvPr/>
        </p:nvSpPr>
        <p:spPr bwMode="auto">
          <a:xfrm>
            <a:off x="4912863" y="4985746"/>
            <a:ext cx="1587600" cy="756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62" name="Line 35"/>
          <p:cNvSpPr>
            <a:spLocks noChangeShapeType="1"/>
          </p:cNvSpPr>
          <p:nvPr/>
        </p:nvSpPr>
        <p:spPr bwMode="auto">
          <a:xfrm>
            <a:off x="2671112" y="5193266"/>
            <a:ext cx="15876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ffectLst>
            <a:outerShdw blurRad="50800" dist="50800" dir="54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8" name="336 Conector recto"/>
          <p:cNvCxnSpPr>
            <a:cxnSpLocks noChangeShapeType="1"/>
          </p:cNvCxnSpPr>
          <p:nvPr/>
        </p:nvCxnSpPr>
        <p:spPr bwMode="auto">
          <a:xfrm flipH="1" flipV="1">
            <a:off x="1185576" y="4720420"/>
            <a:ext cx="4608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75" name="Grupo 74"/>
          <p:cNvGrpSpPr/>
          <p:nvPr/>
        </p:nvGrpSpPr>
        <p:grpSpPr>
          <a:xfrm>
            <a:off x="1907269" y="8259612"/>
            <a:ext cx="2170112" cy="584200"/>
            <a:chOff x="1268413" y="8101013"/>
            <a:chExt cx="2170112" cy="584200"/>
          </a:xfrm>
        </p:grpSpPr>
        <p:sp>
          <p:nvSpPr>
            <p:cNvPr id="76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8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800" dirty="0" smtClean="0">
                  <a:latin typeface="Arial" panose="020B0604020202020204" pitchFamily="34" charset="0"/>
                </a:rPr>
                <a:t>11 </a:t>
              </a:r>
              <a:r>
                <a:rPr lang="es-ES_tradnl" sz="800" dirty="0">
                  <a:latin typeface="Arial" panose="020B0604020202020204" pitchFamily="34" charset="0"/>
                </a:rPr>
                <a:t>Puesto de confianza</a:t>
              </a:r>
              <a:endParaRPr lang="es-ES_tradnl" sz="800" u="sng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dirty="0" smtClean="0">
                  <a:latin typeface="Arial" panose="020B0604020202020204" pitchFamily="34" charset="0"/>
                </a:rPr>
                <a:t>01 </a:t>
              </a:r>
              <a:r>
                <a:rPr lang="es-ES_tradnl" sz="800" dirty="0">
                  <a:latin typeface="Arial" panose="020B0604020202020204" pitchFamily="34" charset="0"/>
                </a:rPr>
                <a:t>Puesto de  base.          </a:t>
              </a:r>
              <a:endParaRPr lang="es-ES_tradnl" sz="8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endParaRP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b="1" dirty="0">
                  <a:latin typeface="Arial" panose="020B0604020202020204" pitchFamily="34" charset="0"/>
                </a:rPr>
                <a:t>Total </a:t>
              </a:r>
              <a:r>
                <a:rPr lang="es-MX" sz="800" b="1" u="sng" dirty="0" smtClean="0">
                  <a:latin typeface="Arial" panose="020B0604020202020204" pitchFamily="34" charset="0"/>
                </a:rPr>
                <a:t>12</a:t>
              </a:r>
              <a:endParaRPr lang="es-ES_tradnl" sz="800" b="1" u="sng" dirty="0">
                <a:latin typeface="Arial" panose="020B0604020202020204" pitchFamily="34" charset="0"/>
              </a:endParaRPr>
            </a:p>
          </p:txBody>
        </p:sp>
        <p:sp>
          <p:nvSpPr>
            <p:cNvPr id="8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47" name="Conector recto 46"/>
          <p:cNvCxnSpPr/>
          <p:nvPr/>
        </p:nvCxnSpPr>
        <p:spPr>
          <a:xfrm>
            <a:off x="1179999" y="4728863"/>
            <a:ext cx="0" cy="2916000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Conector recto 48"/>
          <p:cNvCxnSpPr/>
          <p:nvPr/>
        </p:nvCxnSpPr>
        <p:spPr>
          <a:xfrm>
            <a:off x="3426854" y="4720420"/>
            <a:ext cx="0" cy="216000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Rectángulo 6"/>
          <p:cNvSpPr/>
          <p:nvPr/>
        </p:nvSpPr>
        <p:spPr>
          <a:xfrm>
            <a:off x="2672089" y="3157269"/>
            <a:ext cx="158333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cs typeface="Arial" panose="020B0604020202020204" pitchFamily="34" charset="0"/>
              </a:rPr>
              <a:t>Departamento  de Informática </a:t>
            </a:r>
            <a:endParaRPr lang="es-MX" sz="700" dirty="0"/>
          </a:p>
        </p:txBody>
      </p:sp>
      <p:sp>
        <p:nvSpPr>
          <p:cNvPr id="8" name="Rectángulo 7"/>
          <p:cNvSpPr/>
          <p:nvPr/>
        </p:nvSpPr>
        <p:spPr>
          <a:xfrm>
            <a:off x="2672088" y="3321722"/>
            <a:ext cx="160948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 smtClean="0">
                <a:cs typeface="Arial" panose="020B0604020202020204" pitchFamily="34" charset="0"/>
              </a:rPr>
              <a:t>Miriam Marisol Chávez </a:t>
            </a:r>
            <a:r>
              <a:rPr lang="es-MX" altLang="es-MX" sz="700" dirty="0" err="1" smtClean="0">
                <a:cs typeface="Arial" panose="020B0604020202020204" pitchFamily="34" charset="0"/>
              </a:rPr>
              <a:t>Isais</a:t>
            </a:r>
            <a:endParaRPr lang="es-MX" altLang="es-MX" sz="700" dirty="0" smtClean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 smtClean="0">
                <a:cs typeface="Arial" panose="020B0604020202020204" pitchFamily="34" charset="0"/>
              </a:rPr>
              <a:t>Jefe </a:t>
            </a:r>
            <a:r>
              <a:rPr lang="es-MX" altLang="es-MX" sz="700" dirty="0">
                <a:cs typeface="Arial" panose="020B0604020202020204" pitchFamily="34" charset="0"/>
              </a:rPr>
              <a:t>de Departamento (JD-IV)</a:t>
            </a:r>
          </a:p>
        </p:txBody>
      </p:sp>
      <p:sp>
        <p:nvSpPr>
          <p:cNvPr id="9" name="Rectángulo 8"/>
          <p:cNvSpPr/>
          <p:nvPr/>
        </p:nvSpPr>
        <p:spPr>
          <a:xfrm>
            <a:off x="4224034" y="3904703"/>
            <a:ext cx="159079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Asistente Técnico en Informática  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4186026" y="4038970"/>
            <a:ext cx="1614512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 err="1" smtClean="0">
                <a:cs typeface="Arial" panose="020B0604020202020204" pitchFamily="34" charset="0"/>
              </a:rPr>
              <a:t>Huitzalabel</a:t>
            </a:r>
            <a:r>
              <a:rPr lang="es-ES_tradnl" altLang="es-MX" sz="700" dirty="0" smtClean="0">
                <a:cs typeface="Arial" panose="020B0604020202020204" pitchFamily="34" charset="0"/>
              </a:rPr>
              <a:t> del Carmen Caldera Guerrero</a:t>
            </a:r>
            <a:endParaRPr lang="es-ES_tradnl" altLang="es-MX" sz="700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 smtClean="0">
                <a:cs typeface="Arial" panose="020B0604020202020204" pitchFamily="34" charset="0"/>
              </a:rPr>
              <a:t>Técnico en mantenimiento (508011-04) </a:t>
            </a:r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15" name="Rectángulo 14"/>
          <p:cNvSpPr/>
          <p:nvPr/>
        </p:nvSpPr>
        <p:spPr>
          <a:xfrm>
            <a:off x="2579814" y="4937988"/>
            <a:ext cx="18207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Centro de Datos y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Telecomunicaciones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453593" y="7327434"/>
            <a:ext cx="128610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Miguel Ángel  Rivera 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 </a:t>
            </a:r>
            <a:r>
              <a:rPr lang="es-MX" altLang="es-MX" sz="700" dirty="0">
                <a:cs typeface="Arial" panose="020B0604020202020204" pitchFamily="34" charset="0"/>
              </a:rPr>
              <a:t>Jefe  de Materia (33-0) 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5187043" y="4975093"/>
            <a:ext cx="103586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Mantenimiento a</a:t>
            </a:r>
          </a:p>
          <a:p>
            <a:pPr algn="ctr"/>
            <a:r>
              <a:rPr lang="es-ES_tradnl" altLang="es-MX" sz="700" b="1" dirty="0">
                <a:cs typeface="Arial" panose="020B0604020202020204" pitchFamily="34" charset="0"/>
              </a:rPr>
              <a:t>Equipo de Cómputo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4837353" y="5229372"/>
            <a:ext cx="175824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Salvador Fernández  Contreras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 smtClean="0">
                <a:cs typeface="Arial" panose="020B0604020202020204" pitchFamily="34" charset="0"/>
              </a:rPr>
              <a:t>Ingeniero en Sistemas </a:t>
            </a:r>
            <a:r>
              <a:rPr lang="es-MX" altLang="es-MX" sz="700" dirty="0" smtClean="0">
                <a:cs typeface="Arial" panose="020B0604020202020204" pitchFamily="34" charset="0"/>
              </a:rPr>
              <a:t>(CF12027-16)</a:t>
            </a:r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71" name="Rectangle 9"/>
          <p:cNvSpPr>
            <a:spLocks noChangeArrowheads="1"/>
          </p:cNvSpPr>
          <p:nvPr/>
        </p:nvSpPr>
        <p:spPr bwMode="auto">
          <a:xfrm>
            <a:off x="2651971" y="135733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Rectangle 9"/>
          <p:cNvSpPr>
            <a:spLocks noChangeArrowheads="1"/>
          </p:cNvSpPr>
          <p:nvPr/>
        </p:nvSpPr>
        <p:spPr bwMode="auto">
          <a:xfrm>
            <a:off x="2646561" y="191645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Rectangle 9"/>
          <p:cNvSpPr>
            <a:spLocks noChangeArrowheads="1"/>
          </p:cNvSpPr>
          <p:nvPr/>
        </p:nvSpPr>
        <p:spPr bwMode="auto">
          <a:xfrm>
            <a:off x="2647699" y="247353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77" name="Rectángulo 76"/>
          <p:cNvSpPr/>
          <p:nvPr/>
        </p:nvSpPr>
        <p:spPr>
          <a:xfrm>
            <a:off x="2979725" y="1455770"/>
            <a:ext cx="889987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78" name="Rectángulo 77"/>
          <p:cNvSpPr/>
          <p:nvPr/>
        </p:nvSpPr>
        <p:spPr>
          <a:xfrm>
            <a:off x="2539864" y="2034190"/>
            <a:ext cx="175988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cs typeface="Arial" panose="020B0604020202020204" pitchFamily="34" charset="0"/>
              </a:rPr>
              <a:t>D</a:t>
            </a:r>
            <a:r>
              <a:rPr lang="es-MX" sz="700" b="1" dirty="0"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Rectángulo 78"/>
          <p:cNvSpPr/>
          <p:nvPr/>
        </p:nvSpPr>
        <p:spPr>
          <a:xfrm>
            <a:off x="2314744" y="2582222"/>
            <a:ext cx="231451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94" name="Rectángulo 93"/>
          <p:cNvSpPr/>
          <p:nvPr/>
        </p:nvSpPr>
        <p:spPr>
          <a:xfrm>
            <a:off x="4851515" y="5472998"/>
            <a:ext cx="1727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Edgar Raymundo Meza Soria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Técnico  Especializado </a:t>
            </a:r>
            <a:r>
              <a:rPr lang="es-MX" altLang="es-MX" sz="700" dirty="0">
                <a:cs typeface="Arial" panose="020B0604020202020204" pitchFamily="34" charset="0"/>
              </a:rPr>
              <a:t>(CF33116-14)</a:t>
            </a:r>
            <a:r>
              <a:rPr lang="es-ES_tradnl" altLang="es-MX" sz="700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65" name="Rectangle 9"/>
          <p:cNvSpPr>
            <a:spLocks noChangeArrowheads="1"/>
          </p:cNvSpPr>
          <p:nvPr/>
        </p:nvSpPr>
        <p:spPr bwMode="auto">
          <a:xfrm>
            <a:off x="456679" y="727562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19" name="Rectángulo 18"/>
          <p:cNvSpPr/>
          <p:nvPr/>
        </p:nvSpPr>
        <p:spPr>
          <a:xfrm>
            <a:off x="448368" y="7239848"/>
            <a:ext cx="16215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 smtClean="0">
                <a:cs typeface="Arial" panose="020B0604020202020204" pitchFamily="34" charset="0"/>
              </a:rPr>
              <a:t>Maricela Mora Pérez </a:t>
            </a:r>
            <a:endParaRPr lang="es-ES_tradnl" altLang="es-MX" sz="700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 smtClean="0">
                <a:cs typeface="Arial" panose="020B0604020202020204" pitchFamily="34" charset="0"/>
              </a:rPr>
              <a:t>Técnico (CF33053-09) </a:t>
            </a:r>
            <a:endParaRPr lang="es-MX" sz="700" dirty="0"/>
          </a:p>
        </p:txBody>
      </p:sp>
      <p:sp>
        <p:nvSpPr>
          <p:cNvPr id="69" name="Rectángulo 68"/>
          <p:cNvSpPr/>
          <p:nvPr/>
        </p:nvSpPr>
        <p:spPr>
          <a:xfrm>
            <a:off x="2664778" y="5179619"/>
            <a:ext cx="16215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Miguel Rivera Saldívar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cs typeface="Arial" panose="020B0604020202020204" pitchFamily="34" charset="0"/>
              </a:rPr>
              <a:t>Jefe de Materia  (JM-XXX1) </a:t>
            </a:r>
            <a:endParaRPr lang="es-MX" sz="700" dirty="0"/>
          </a:p>
        </p:txBody>
      </p:sp>
      <p:sp>
        <p:nvSpPr>
          <p:cNvPr id="70" name="Text Box 71"/>
          <p:cNvSpPr txBox="1">
            <a:spLocks noChangeArrowheads="1"/>
          </p:cNvSpPr>
          <p:nvPr/>
        </p:nvSpPr>
        <p:spPr bwMode="auto">
          <a:xfrm>
            <a:off x="1513661" y="760898"/>
            <a:ext cx="412484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MX" sz="1200" b="1" i="1" dirty="0"/>
              <a:t>Colegio de Bachilleres del Estado de  San Luis Potosí</a:t>
            </a:r>
          </a:p>
          <a:p>
            <a:pPr algn="ctr"/>
            <a:r>
              <a:rPr lang="es-MX" sz="1200" b="1" i="1" dirty="0"/>
              <a:t>Dirección Administrativa </a:t>
            </a:r>
            <a:endParaRPr lang="es-ES_tradnl" sz="1200" b="1" i="1" dirty="0"/>
          </a:p>
        </p:txBody>
      </p:sp>
      <p:sp>
        <p:nvSpPr>
          <p:cNvPr id="81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84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38251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ORGANIGRAMA   </a:t>
            </a:r>
          </a:p>
        </p:txBody>
      </p:sp>
      <p:sp>
        <p:nvSpPr>
          <p:cNvPr id="85" name="Rectángulo 84"/>
          <p:cNvSpPr/>
          <p:nvPr/>
        </p:nvSpPr>
        <p:spPr>
          <a:xfrm>
            <a:off x="450721" y="6565436"/>
            <a:ext cx="128610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Miguel Ángel  Rivera 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 </a:t>
            </a:r>
            <a:r>
              <a:rPr lang="es-MX" altLang="es-MX" sz="700" dirty="0">
                <a:cs typeface="Arial" panose="020B0604020202020204" pitchFamily="34" charset="0"/>
              </a:rPr>
              <a:t>Jefe  de Materia (33-0) 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86" name="Rectangle 9"/>
          <p:cNvSpPr>
            <a:spLocks noChangeArrowheads="1"/>
          </p:cNvSpPr>
          <p:nvPr/>
        </p:nvSpPr>
        <p:spPr bwMode="auto">
          <a:xfrm>
            <a:off x="453807" y="6554091"/>
            <a:ext cx="1587600" cy="684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88" name="Line 35"/>
          <p:cNvSpPr>
            <a:spLocks noChangeShapeType="1"/>
          </p:cNvSpPr>
          <p:nvPr/>
        </p:nvSpPr>
        <p:spPr bwMode="auto">
          <a:xfrm>
            <a:off x="479478" y="6695634"/>
            <a:ext cx="15876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ffectLst>
            <a:outerShdw blurRad="50800" dist="50800" dir="54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Rectángulo 88"/>
          <p:cNvSpPr/>
          <p:nvPr/>
        </p:nvSpPr>
        <p:spPr>
          <a:xfrm>
            <a:off x="468621" y="6547164"/>
            <a:ext cx="157278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Soporte a Control Escolar  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394285" y="6717427"/>
            <a:ext cx="1727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Oscar Adrián Flores Olguín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Ingeniero en Sistemas (CF12027-16)</a:t>
            </a:r>
            <a:endParaRPr lang="es-MX" sz="700" dirty="0"/>
          </a:p>
        </p:txBody>
      </p:sp>
      <p:sp>
        <p:nvSpPr>
          <p:cNvPr id="92" name="Line 35"/>
          <p:cNvSpPr>
            <a:spLocks noChangeShapeType="1"/>
          </p:cNvSpPr>
          <p:nvPr/>
        </p:nvSpPr>
        <p:spPr bwMode="auto">
          <a:xfrm>
            <a:off x="467924" y="6975922"/>
            <a:ext cx="15876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ffectLst>
            <a:outerShdw blurRad="50800" dist="50800" dir="54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450720" y="6956069"/>
            <a:ext cx="17264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Hildeberto Pineda Castillo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Ingeniero en Sistemas (CF12027-16)</a:t>
            </a:r>
            <a:endParaRPr lang="es-MX" sz="700" dirty="0"/>
          </a:p>
        </p:txBody>
      </p:sp>
      <p:sp>
        <p:nvSpPr>
          <p:cNvPr id="98" name="Rectangle 9"/>
          <p:cNvSpPr>
            <a:spLocks noChangeArrowheads="1"/>
          </p:cNvSpPr>
          <p:nvPr/>
        </p:nvSpPr>
        <p:spPr bwMode="auto">
          <a:xfrm>
            <a:off x="448368" y="602937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101" name="Rectángulo 100"/>
          <p:cNvSpPr/>
          <p:nvPr/>
        </p:nvSpPr>
        <p:spPr>
          <a:xfrm>
            <a:off x="1093336" y="6039671"/>
            <a:ext cx="21031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29" name="Rectángulo 28"/>
          <p:cNvSpPr/>
          <p:nvPr/>
        </p:nvSpPr>
        <p:spPr>
          <a:xfrm>
            <a:off x="283303" y="6170583"/>
            <a:ext cx="194916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Damián Rivera Carranza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Ingeniero en Sistemas  (CF12027-16)</a:t>
            </a:r>
            <a:endParaRPr lang="es-MX" sz="700" dirty="0"/>
          </a:p>
        </p:txBody>
      </p:sp>
      <p:sp>
        <p:nvSpPr>
          <p:cNvPr id="103" name="Rectángulo 102"/>
          <p:cNvSpPr/>
          <p:nvPr/>
        </p:nvSpPr>
        <p:spPr>
          <a:xfrm>
            <a:off x="440476" y="6044448"/>
            <a:ext cx="160338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Desarrollo de Sistemas  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104" name="Rectangle 9"/>
          <p:cNvSpPr>
            <a:spLocks noChangeArrowheads="1"/>
          </p:cNvSpPr>
          <p:nvPr/>
        </p:nvSpPr>
        <p:spPr bwMode="auto">
          <a:xfrm>
            <a:off x="439008" y="550047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106" name="Rectángulo 105"/>
          <p:cNvSpPr/>
          <p:nvPr/>
        </p:nvSpPr>
        <p:spPr>
          <a:xfrm>
            <a:off x="1083976" y="5510775"/>
            <a:ext cx="21031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108" name="Rectángulo 107"/>
          <p:cNvSpPr/>
          <p:nvPr/>
        </p:nvSpPr>
        <p:spPr>
          <a:xfrm>
            <a:off x="431116" y="5501008"/>
            <a:ext cx="16033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367601" y="5621455"/>
            <a:ext cx="17272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 smtClean="0">
                <a:solidFill>
                  <a:srgbClr val="000000"/>
                </a:solidFill>
                <a:cs typeface="Arial" panose="020B0604020202020204" pitchFamily="34" charset="0"/>
              </a:rPr>
              <a:t>Técnico Especializado(CF33116-14)</a:t>
            </a:r>
            <a:endParaRPr lang="es-MX" sz="700" dirty="0"/>
          </a:p>
        </p:txBody>
      </p:sp>
      <p:sp>
        <p:nvSpPr>
          <p:cNvPr id="109" name="Rectángulo 108"/>
          <p:cNvSpPr/>
          <p:nvPr/>
        </p:nvSpPr>
        <p:spPr>
          <a:xfrm>
            <a:off x="443078" y="5508228"/>
            <a:ext cx="160338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Soporte a Sistemas Web    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432758" y="497042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365579" y="4980992"/>
            <a:ext cx="1603384" cy="1988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Soporte a Recursos Humanos  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20" name="Rectángulo 19"/>
          <p:cNvSpPr/>
          <p:nvPr/>
        </p:nvSpPr>
        <p:spPr>
          <a:xfrm>
            <a:off x="388512" y="5127412"/>
            <a:ext cx="16977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Nohemí Araiza López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Ingeniero en Sistemas (CF12027-16)</a:t>
            </a:r>
            <a:endParaRPr lang="es-MX" sz="700" dirty="0"/>
          </a:p>
        </p:txBody>
      </p:sp>
      <p:cxnSp>
        <p:nvCxnSpPr>
          <p:cNvPr id="90" name="259 Conector recto">
            <a:extLst>
              <a:ext uri="{FF2B5EF4-FFF2-40B4-BE49-F238E27FC236}">
                <a16:creationId xmlns="" xmlns:a16="http://schemas.microsoft.com/office/drawing/2014/main" id="{A99CCA84-7752-478C-8EE3-6EE9B67150D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97576" y="332714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1" name="259 Conector recto">
            <a:extLst>
              <a:ext uri="{FF2B5EF4-FFF2-40B4-BE49-F238E27FC236}">
                <a16:creationId xmlns="" xmlns:a16="http://schemas.microsoft.com/office/drawing/2014/main" id="{8EF4D36C-DE40-4E94-B23B-4F5F86C850E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230540" y="408501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5" name="259 Conector recto">
            <a:extLst>
              <a:ext uri="{FF2B5EF4-FFF2-40B4-BE49-F238E27FC236}">
                <a16:creationId xmlns="" xmlns:a16="http://schemas.microsoft.com/office/drawing/2014/main" id="{B3742443-A95C-4DB7-B116-AAD778CEF8E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72088" y="519326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6" name="259 Conector recto">
            <a:extLst>
              <a:ext uri="{FF2B5EF4-FFF2-40B4-BE49-F238E27FC236}">
                <a16:creationId xmlns="" xmlns:a16="http://schemas.microsoft.com/office/drawing/2014/main" id="{62C816B8-37BA-45B6-89E4-F9BD000EA37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954146" y="524576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7" name="259 Conector recto">
            <a:extLst>
              <a:ext uri="{FF2B5EF4-FFF2-40B4-BE49-F238E27FC236}">
                <a16:creationId xmlns="" xmlns:a16="http://schemas.microsoft.com/office/drawing/2014/main" id="{563F34DB-DA56-410F-840A-66B2EB6B379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923115" y="549540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9" name="259 Conector recto">
            <a:extLst>
              <a:ext uri="{FF2B5EF4-FFF2-40B4-BE49-F238E27FC236}">
                <a16:creationId xmlns="" xmlns:a16="http://schemas.microsoft.com/office/drawing/2014/main" id="{B74FFA41-F32E-45DF-A4FD-023E1B17D53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5372" y="512898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02" name="259 Conector recto">
            <a:extLst>
              <a:ext uri="{FF2B5EF4-FFF2-40B4-BE49-F238E27FC236}">
                <a16:creationId xmlns="" xmlns:a16="http://schemas.microsoft.com/office/drawing/2014/main" id="{DAC86A4F-E5CC-4355-A72E-C1FB43F4F16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5372" y="565489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07" name="259 Conector recto">
            <a:extLst>
              <a:ext uri="{FF2B5EF4-FFF2-40B4-BE49-F238E27FC236}">
                <a16:creationId xmlns="" xmlns:a16="http://schemas.microsoft.com/office/drawing/2014/main" id="{DB4CCD26-60AD-4111-AE42-273731E2149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51968" y="618686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3" name="259 Conector recto">
            <a:extLst>
              <a:ext uri="{FF2B5EF4-FFF2-40B4-BE49-F238E27FC236}">
                <a16:creationId xmlns="" xmlns:a16="http://schemas.microsoft.com/office/drawing/2014/main" id="{8B80DBB3-4A17-44FC-A4E6-72F04C57A86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67423" y="753855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73" name="Text Box 148">
            <a:extLst>
              <a:ext uri="{FF2B5EF4-FFF2-40B4-BE49-F238E27FC236}">
                <a16:creationId xmlns="" xmlns:a16="http://schemas.microsoft.com/office/drawing/2014/main" id="{261FEED4-009E-421D-BAE8-E0423B19FF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u="sng" dirty="0">
                <a:latin typeface="Arial" panose="020B0604020202020204" pitchFamily="34" charset="0"/>
                <a:cs typeface="Arial" panose="020B0604020202020204" pitchFamily="34" charset="0"/>
              </a:rPr>
              <a:t>Liliana Beatriz Cerda Cabrera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Director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Colegio de Bachilleres del Estado de San Luis Potosí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junio</a:t>
            </a:r>
            <a:r>
              <a:rPr lang="es-MX" sz="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2022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b="1" i="1" dirty="0">
                <a:latin typeface="Arial" panose="020B0604020202020204" pitchFamily="34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80" name="Rectangle 9"/>
          <p:cNvSpPr>
            <a:spLocks noChangeArrowheads="1"/>
          </p:cNvSpPr>
          <p:nvPr/>
        </p:nvSpPr>
        <p:spPr bwMode="auto">
          <a:xfrm>
            <a:off x="463423" y="780026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87" name="Rectángulo 86"/>
          <p:cNvSpPr/>
          <p:nvPr/>
        </p:nvSpPr>
        <p:spPr>
          <a:xfrm>
            <a:off x="467649" y="7783019"/>
            <a:ext cx="157278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 smtClean="0">
                <a:cs typeface="Arial" panose="020B0604020202020204" pitchFamily="34" charset="0"/>
              </a:rPr>
              <a:t>Plataforma Escolar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93" name="Rectángulo 92"/>
          <p:cNvSpPr/>
          <p:nvPr/>
        </p:nvSpPr>
        <p:spPr>
          <a:xfrm>
            <a:off x="400820" y="7950037"/>
            <a:ext cx="17264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 smtClean="0">
                <a:solidFill>
                  <a:srgbClr val="000000"/>
                </a:solidFill>
                <a:cs typeface="Arial" panose="020B0604020202020204" pitchFamily="34" charset="0"/>
              </a:rPr>
              <a:t>Orlando Bernardino Gallegos López</a:t>
            </a:r>
            <a:endParaRPr lang="es-MX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algn="ctr"/>
            <a:r>
              <a:rPr lang="es-ES_tradnl" altLang="es-MX" sz="700" dirty="0" smtClean="0">
                <a:solidFill>
                  <a:srgbClr val="000000"/>
                </a:solidFill>
                <a:cs typeface="Arial" panose="020B0604020202020204" pitchFamily="34" charset="0"/>
              </a:rPr>
              <a:t>Analista Técnico (T03002-10)</a:t>
            </a:r>
            <a:endParaRPr lang="es-MX" sz="700" dirty="0"/>
          </a:p>
        </p:txBody>
      </p:sp>
      <p:cxnSp>
        <p:nvCxnSpPr>
          <p:cNvPr id="100" name="259 Conector recto">
            <a:extLst>
              <a:ext uri="{FF2B5EF4-FFF2-40B4-BE49-F238E27FC236}">
                <a16:creationId xmlns="" xmlns:a16="http://schemas.microsoft.com/office/drawing/2014/main" id="{8B80DBB3-4A17-44FC-A4E6-72F04C57A86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74167" y="794989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995036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336 Conector recto"/>
          <p:cNvCxnSpPr>
            <a:cxnSpLocks noChangeShapeType="1"/>
            <a:endCxn id="35" idx="2"/>
          </p:cNvCxnSpPr>
          <p:nvPr/>
        </p:nvCxnSpPr>
        <p:spPr bwMode="auto">
          <a:xfrm flipH="1">
            <a:off x="3429002" y="2383035"/>
            <a:ext cx="1972" cy="2723208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Rectangle 18"/>
          <p:cNvSpPr>
            <a:spLocks noChangeArrowheads="1"/>
          </p:cNvSpPr>
          <p:nvPr/>
        </p:nvSpPr>
        <p:spPr bwMode="auto">
          <a:xfrm>
            <a:off x="-14288" y="-4763"/>
            <a:ext cx="1443600" cy="9144001"/>
          </a:xfrm>
          <a:prstGeom prst="rect">
            <a:avLst/>
          </a:prstGeom>
          <a:solidFill>
            <a:srgbClr val="B2B2B2"/>
          </a:solidFill>
          <a:ln w="9525">
            <a:noFill/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just">
              <a:defRPr/>
            </a:pPr>
            <a:endParaRPr lang="es-ES" sz="750" dirty="0"/>
          </a:p>
        </p:txBody>
      </p:sp>
      <p:sp>
        <p:nvSpPr>
          <p:cNvPr id="54" name="Line 35"/>
          <p:cNvSpPr>
            <a:spLocks noChangeShapeType="1"/>
          </p:cNvSpPr>
          <p:nvPr/>
        </p:nvSpPr>
        <p:spPr bwMode="auto">
          <a:xfrm>
            <a:off x="2804983" y="4185123"/>
            <a:ext cx="1440000" cy="0"/>
          </a:xfrm>
          <a:prstGeom prst="line">
            <a:avLst/>
          </a:prstGeom>
          <a:noFill/>
          <a:ln w="0">
            <a:solidFill>
              <a:srgbClr val="339933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5" name="Grupo 74"/>
          <p:cNvGrpSpPr/>
          <p:nvPr/>
        </p:nvGrpSpPr>
        <p:grpSpPr>
          <a:xfrm>
            <a:off x="1906370" y="8244422"/>
            <a:ext cx="2170112" cy="584200"/>
            <a:chOff x="1268413" y="8101013"/>
            <a:chExt cx="2170112" cy="584200"/>
          </a:xfrm>
        </p:grpSpPr>
        <p:sp>
          <p:nvSpPr>
            <p:cNvPr id="76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8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800" dirty="0" smtClean="0">
                  <a:latin typeface="Arial" panose="020B0604020202020204" pitchFamily="34" charset="0"/>
                </a:rPr>
                <a:t>03 </a:t>
              </a:r>
              <a:r>
                <a:rPr lang="es-ES_tradnl" sz="800" dirty="0">
                  <a:latin typeface="Arial" panose="020B0604020202020204" pitchFamily="34" charset="0"/>
                </a:rPr>
                <a:t>Puesto de confianza</a:t>
              </a:r>
              <a:endParaRPr lang="es-ES_tradnl" sz="800" u="sng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00 Puesto de  base.          </a:t>
              </a:r>
              <a:endParaRPr lang="es-ES_tradnl" sz="8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endParaRP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b="1" dirty="0">
                  <a:latin typeface="Arial" panose="020B0604020202020204" pitchFamily="34" charset="0"/>
                </a:rPr>
                <a:t>Total </a:t>
              </a:r>
              <a:r>
                <a:rPr lang="es-MX" sz="800" b="1" u="sng" dirty="0" smtClean="0">
                  <a:latin typeface="Arial" panose="020B0604020202020204" pitchFamily="34" charset="0"/>
                </a:rPr>
                <a:t>02</a:t>
              </a:r>
              <a:endParaRPr lang="es-ES_tradnl" sz="800" b="1" u="sng" dirty="0">
                <a:latin typeface="Arial" panose="020B0604020202020204" pitchFamily="34" charset="0"/>
              </a:endParaRPr>
            </a:p>
          </p:txBody>
        </p:sp>
        <p:sp>
          <p:nvSpPr>
            <p:cNvPr id="8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10" name="Rectángulo 9"/>
          <p:cNvSpPr/>
          <p:nvPr/>
        </p:nvSpPr>
        <p:spPr>
          <a:xfrm flipH="1">
            <a:off x="2552706" y="3999325"/>
            <a:ext cx="197425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Arial" panose="020B0604020202020204" pitchFamily="34" charset="0"/>
                <a:cs typeface="Arial" panose="020B0604020202020204" pitchFamily="34" charset="0"/>
              </a:rPr>
              <a:t>Departamento  de Diseño Gráfico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Rectangle 9"/>
          <p:cNvSpPr>
            <a:spLocks noChangeArrowheads="1"/>
          </p:cNvSpPr>
          <p:nvPr/>
        </p:nvSpPr>
        <p:spPr bwMode="auto">
          <a:xfrm>
            <a:off x="2636075" y="377575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46" name="Rectángulo 45"/>
          <p:cNvSpPr/>
          <p:nvPr/>
        </p:nvSpPr>
        <p:spPr>
          <a:xfrm>
            <a:off x="2797541" y="3745578"/>
            <a:ext cx="1266693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altLang="es-MX" sz="700" b="1" dirty="0">
                <a:cs typeface="Arial" panose="020B0604020202020204" pitchFamily="34" charset="0"/>
              </a:rPr>
              <a:t>Departamento  de Diseño</a:t>
            </a:r>
            <a:endParaRPr lang="es-MX" sz="700" dirty="0"/>
          </a:p>
        </p:txBody>
      </p:sp>
      <p:sp>
        <p:nvSpPr>
          <p:cNvPr id="48" name="Rectangle 9"/>
          <p:cNvSpPr>
            <a:spLocks noChangeArrowheads="1"/>
          </p:cNvSpPr>
          <p:nvPr/>
        </p:nvSpPr>
        <p:spPr bwMode="auto">
          <a:xfrm>
            <a:off x="2645621" y="195169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Rectangle 9"/>
          <p:cNvSpPr>
            <a:spLocks noChangeArrowheads="1"/>
          </p:cNvSpPr>
          <p:nvPr/>
        </p:nvSpPr>
        <p:spPr bwMode="auto">
          <a:xfrm>
            <a:off x="2640211" y="251081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Rectangle 9"/>
          <p:cNvSpPr>
            <a:spLocks noChangeArrowheads="1"/>
          </p:cNvSpPr>
          <p:nvPr/>
        </p:nvSpPr>
        <p:spPr bwMode="auto">
          <a:xfrm>
            <a:off x="2641349" y="306789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51" name="Rectángulo 50"/>
          <p:cNvSpPr/>
          <p:nvPr/>
        </p:nvSpPr>
        <p:spPr>
          <a:xfrm>
            <a:off x="2979725" y="2050130"/>
            <a:ext cx="889987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52" name="Rectángulo 51"/>
          <p:cNvSpPr/>
          <p:nvPr/>
        </p:nvSpPr>
        <p:spPr>
          <a:xfrm>
            <a:off x="2539864" y="2628550"/>
            <a:ext cx="175988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cs typeface="Arial" panose="020B0604020202020204" pitchFamily="34" charset="0"/>
              </a:rPr>
              <a:t>D</a:t>
            </a:r>
            <a:r>
              <a:rPr lang="es-MX" sz="700" b="1" dirty="0"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Rectángulo 54"/>
          <p:cNvSpPr/>
          <p:nvPr/>
        </p:nvSpPr>
        <p:spPr>
          <a:xfrm>
            <a:off x="2314744" y="3176582"/>
            <a:ext cx="231451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2645621" y="3917010"/>
            <a:ext cx="157805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 smtClean="0">
                <a:cs typeface="Arial" panose="020B0604020202020204" pitchFamily="34" charset="0"/>
              </a:rPr>
              <a:t>Luis Beltrán </a:t>
            </a:r>
            <a:r>
              <a:rPr lang="es-ES_tradnl" altLang="es-MX" sz="700" dirty="0" err="1" smtClean="0">
                <a:cs typeface="Arial" panose="020B0604020202020204" pitchFamily="34" charset="0"/>
              </a:rPr>
              <a:t>Galar</a:t>
            </a:r>
            <a:endParaRPr lang="es-ES_tradnl" altLang="es-MX" sz="700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Jefe de Departamento  (JD-IV)</a:t>
            </a:r>
          </a:p>
        </p:txBody>
      </p:sp>
      <p:sp>
        <p:nvSpPr>
          <p:cNvPr id="30" name="Text Box 71"/>
          <p:cNvSpPr txBox="1">
            <a:spLocks noChangeArrowheads="1"/>
          </p:cNvSpPr>
          <p:nvPr/>
        </p:nvSpPr>
        <p:spPr bwMode="auto">
          <a:xfrm>
            <a:off x="1513661" y="760898"/>
            <a:ext cx="412484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MX" sz="1200" b="1" i="1" dirty="0"/>
              <a:t>Colegio de Bachilleres del Estado de  San Luis Potosí</a:t>
            </a:r>
          </a:p>
          <a:p>
            <a:pPr algn="ctr"/>
            <a:r>
              <a:rPr lang="es-MX" sz="1200" b="1" i="1" dirty="0"/>
              <a:t>Dirección Administrativa </a:t>
            </a:r>
            <a:endParaRPr lang="es-ES_tradnl" sz="1200" b="1" i="1" dirty="0"/>
          </a:p>
        </p:txBody>
      </p:sp>
      <p:sp>
        <p:nvSpPr>
          <p:cNvPr id="31" name="Rectangle 9"/>
          <p:cNvSpPr>
            <a:spLocks noChangeArrowheads="1"/>
          </p:cNvSpPr>
          <p:nvPr/>
        </p:nvSpPr>
        <p:spPr bwMode="auto">
          <a:xfrm>
            <a:off x="2640102" y="495732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18" name="Rectangle 9"/>
          <p:cNvSpPr>
            <a:spLocks noChangeArrowheads="1"/>
          </p:cNvSpPr>
          <p:nvPr/>
        </p:nvSpPr>
        <p:spPr bwMode="auto">
          <a:xfrm>
            <a:off x="2635160" y="438739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2558150" y="4553517"/>
            <a:ext cx="1727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 smtClean="0">
                <a:cs typeface="Arial" panose="020B0604020202020204" pitchFamily="34" charset="0"/>
              </a:rPr>
              <a:t>José Pablo Benjamín Serrano García</a:t>
            </a:r>
            <a:endParaRPr lang="es-ES_tradnl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 smtClean="0">
                <a:cs typeface="Arial" panose="020B0604020202020204" pitchFamily="34" charset="0"/>
              </a:rPr>
              <a:t>Jefe de Oficina (CF34015-14)</a:t>
            </a: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2993246" y="4349308"/>
            <a:ext cx="853119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r>
              <a:rPr lang="es-ES_tradnl" altLang="es-MX" sz="700" b="1" dirty="0" smtClean="0">
                <a:cs typeface="Arial" panose="020B0604020202020204" pitchFamily="34" charset="0"/>
              </a:rPr>
              <a:t>Impresor y Editor</a:t>
            </a:r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35" name="Rectángulo 34"/>
          <p:cNvSpPr/>
          <p:nvPr/>
        </p:nvSpPr>
        <p:spPr>
          <a:xfrm>
            <a:off x="3149117" y="4906188"/>
            <a:ext cx="559769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_tradnl" altLang="es-MX" sz="700" b="1" dirty="0" smtClean="0">
                <a:cs typeface="Arial" panose="020B0604020202020204" pitchFamily="34" charset="0"/>
              </a:rPr>
              <a:t>Secretaria</a:t>
            </a:r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37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38" name="Text Box 1027"/>
          <p:cNvSpPr txBox="1">
            <a:spLocks noChangeArrowheads="1"/>
          </p:cNvSpPr>
          <p:nvPr/>
        </p:nvSpPr>
        <p:spPr bwMode="auto">
          <a:xfrm>
            <a:off x="-11916" y="34665"/>
            <a:ext cx="238251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ORGANIGRAMA   </a:t>
            </a:r>
          </a:p>
        </p:txBody>
      </p:sp>
      <p:cxnSp>
        <p:nvCxnSpPr>
          <p:cNvPr id="39" name="259 Conector recto">
            <a:extLst>
              <a:ext uri="{FF2B5EF4-FFF2-40B4-BE49-F238E27FC236}">
                <a16:creationId xmlns="" xmlns:a16="http://schemas.microsoft.com/office/drawing/2014/main" id="{32AA4B00-98D6-44EE-9296-861BAD3918C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60952" y="394167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2" name="259 Conector recto">
            <a:extLst>
              <a:ext uri="{FF2B5EF4-FFF2-40B4-BE49-F238E27FC236}">
                <a16:creationId xmlns="" xmlns:a16="http://schemas.microsoft.com/office/drawing/2014/main" id="{6AFA110E-1053-42C3-A70F-D936B8A8BC9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27805" y="454801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3" name="Text Box 148">
            <a:extLst>
              <a:ext uri="{FF2B5EF4-FFF2-40B4-BE49-F238E27FC236}">
                <a16:creationId xmlns="" xmlns:a16="http://schemas.microsoft.com/office/drawing/2014/main" id="{6960397E-2956-413C-AB3D-A3BC38C29D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u="sng" dirty="0">
                <a:latin typeface="Arial" panose="020B0604020202020204" pitchFamily="34" charset="0"/>
                <a:cs typeface="Arial" panose="020B0604020202020204" pitchFamily="34" charset="0"/>
              </a:rPr>
              <a:t>Liliana Beatriz Cerda Cabrera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Director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Colegio de Bachilleres del Estado de San Luis Potosí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junio</a:t>
            </a:r>
            <a:r>
              <a:rPr lang="es-MX" sz="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2022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b="1" i="1" dirty="0">
                <a:latin typeface="Arial" panose="020B0604020202020204" pitchFamily="34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36" name="Rectángulo 35"/>
          <p:cNvSpPr/>
          <p:nvPr/>
        </p:nvSpPr>
        <p:spPr>
          <a:xfrm>
            <a:off x="2517129" y="5054674"/>
            <a:ext cx="1822239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 smtClean="0">
                <a:cs typeface="Arial" panose="020B0604020202020204" pitchFamily="34" charset="0"/>
              </a:rPr>
              <a:t>Nora Edith Ávalos Tenorio</a:t>
            </a:r>
            <a:endParaRPr lang="es-ES_tradnl" altLang="es-MX" sz="700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 smtClean="0">
                <a:cs typeface="Arial" panose="020B0604020202020204" pitchFamily="34" charset="0"/>
              </a:rPr>
              <a:t>Secretaria de Jefe de Departamento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 smtClean="0">
                <a:cs typeface="Arial" panose="020B0604020202020204" pitchFamily="34" charset="0"/>
              </a:rPr>
              <a:t> (A08002-05)</a:t>
            </a: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45" name="259 Conector recto">
            <a:extLst>
              <a:ext uri="{FF2B5EF4-FFF2-40B4-BE49-F238E27FC236}">
                <a16:creationId xmlns="" xmlns:a16="http://schemas.microsoft.com/office/drawing/2014/main" id="{6AFA110E-1053-42C3-A70F-D936B8A8BC9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65905" y="510046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4274727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1171</TotalTime>
  <Words>2474</Words>
  <Application>Microsoft Office PowerPoint</Application>
  <PresentationFormat>Carta (216 x 279 mm)</PresentationFormat>
  <Paragraphs>579</Paragraphs>
  <Slides>10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Mtra. Martha Hidalgo</dc:creator>
  <cp:lastModifiedBy>OrgyMetSandraIris</cp:lastModifiedBy>
  <cp:revision>171</cp:revision>
  <cp:lastPrinted>2022-06-27T16:58:26Z</cp:lastPrinted>
  <dcterms:created xsi:type="dcterms:W3CDTF">2021-09-07T19:36:52Z</dcterms:created>
  <dcterms:modified xsi:type="dcterms:W3CDTF">2022-06-27T19:58:26Z</dcterms:modified>
</cp:coreProperties>
</file>