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17"/>
  </p:notesMasterIdLst>
  <p:sldIdLst>
    <p:sldId id="256" r:id="rId2"/>
    <p:sldId id="271" r:id="rId3"/>
    <p:sldId id="272" r:id="rId4"/>
    <p:sldId id="260" r:id="rId5"/>
    <p:sldId id="258" r:id="rId6"/>
    <p:sldId id="261" r:id="rId7"/>
    <p:sldId id="267" r:id="rId8"/>
    <p:sldId id="268" r:id="rId9"/>
    <p:sldId id="263" r:id="rId10"/>
    <p:sldId id="264" r:id="rId11"/>
    <p:sldId id="269" r:id="rId12"/>
    <p:sldId id="274" r:id="rId13"/>
    <p:sldId id="276" r:id="rId14"/>
    <p:sldId id="277" r:id="rId15"/>
    <p:sldId id="27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1"/>
    <p:restoredTop sz="94659"/>
  </p:normalViewPr>
  <p:slideViewPr>
    <p:cSldViewPr snapToGrid="0" snapToObjects="1">
      <p:cViewPr varScale="1">
        <p:scale>
          <a:sx n="85" d="100"/>
          <a:sy n="85"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DF64E-0FDD-534A-9144-87117BA9DC22}" type="datetimeFigureOut">
              <a:rPr lang="es-MX" smtClean="0"/>
              <a:t>20/09/2022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B13F31-F33C-E54C-88BC-D6B624DCAA7F}" type="slidenum">
              <a:rPr lang="es-MX" smtClean="0"/>
              <a:t>‹Nº›</a:t>
            </a:fld>
            <a:endParaRPr lang="es-MX"/>
          </a:p>
        </p:txBody>
      </p:sp>
    </p:spTree>
    <p:extLst>
      <p:ext uri="{BB962C8B-B14F-4D97-AF65-F5344CB8AC3E}">
        <p14:creationId xmlns:p14="http://schemas.microsoft.com/office/powerpoint/2010/main" val="1299244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DCB13F31-F33C-E54C-88BC-D6B624DCAA7F}" type="slidenum">
              <a:rPr lang="es-MX" smtClean="0"/>
              <a:t>7</a:t>
            </a:fld>
            <a:endParaRPr lang="es-MX"/>
          </a:p>
        </p:txBody>
      </p:sp>
    </p:spTree>
    <p:extLst>
      <p:ext uri="{BB962C8B-B14F-4D97-AF65-F5344CB8AC3E}">
        <p14:creationId xmlns:p14="http://schemas.microsoft.com/office/powerpoint/2010/main" val="4147251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DCB13F31-F33C-E54C-88BC-D6B624DCAA7F}" type="slidenum">
              <a:rPr lang="es-MX" smtClean="0"/>
              <a:t>14</a:t>
            </a:fld>
            <a:endParaRPr lang="es-MX"/>
          </a:p>
        </p:txBody>
      </p:sp>
    </p:spTree>
    <p:extLst>
      <p:ext uri="{BB962C8B-B14F-4D97-AF65-F5344CB8AC3E}">
        <p14:creationId xmlns:p14="http://schemas.microsoft.com/office/powerpoint/2010/main" val="861635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DCB13F31-F33C-E54C-88BC-D6B624DCAA7F}" type="slidenum">
              <a:rPr lang="es-MX" smtClean="0"/>
              <a:t>15</a:t>
            </a:fld>
            <a:endParaRPr lang="es-MX"/>
          </a:p>
        </p:txBody>
      </p:sp>
    </p:spTree>
    <p:extLst>
      <p:ext uri="{BB962C8B-B14F-4D97-AF65-F5344CB8AC3E}">
        <p14:creationId xmlns:p14="http://schemas.microsoft.com/office/powerpoint/2010/main" val="3798830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72135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2759996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208336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27857C-96C2-C042-B689-ADBDA2061FDE}" type="datetimeFigureOut">
              <a:rPr lang="es-MX" smtClean="0"/>
              <a:t>20/09/2022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580436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27857C-96C2-C042-B689-ADBDA2061FDE}" type="datetimeFigureOut">
              <a:rPr lang="es-MX" smtClean="0"/>
              <a:t>20/09/2022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2192218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127857C-96C2-C042-B689-ADBDA2061FDE}" type="datetimeFigureOut">
              <a:rPr lang="es-MX" smtClean="0"/>
              <a:t>20/09/2022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991331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27857C-96C2-C042-B689-ADBDA2061FDE}" type="datetimeFigureOut">
              <a:rPr lang="es-MX" smtClean="0"/>
              <a:t>20/09/2022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731059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127857C-96C2-C042-B689-ADBDA2061FDE}" type="datetimeFigureOut">
              <a:rPr lang="es-MX" smtClean="0"/>
              <a:t>20/09/2022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4017512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127857C-96C2-C042-B689-ADBDA2061FDE}" type="datetimeFigureOut">
              <a:rPr lang="es-MX" smtClean="0"/>
              <a:t>20/09/2022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211499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126495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73639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1074144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30526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2259802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2218052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27857C-96C2-C042-B689-ADBDA2061FDE}" type="datetimeFigureOut">
              <a:rPr lang="es-MX" smtClean="0"/>
              <a:t>20/09/2022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2AA73B38-D851-3D41-9AA9-E5362C8F4A61}" type="slidenum">
              <a:rPr lang="es-MX" smtClean="0"/>
              <a:t>‹Nº›</a:t>
            </a:fld>
            <a:endParaRPr lang="es-MX"/>
          </a:p>
        </p:txBody>
      </p:sp>
    </p:spTree>
    <p:extLst>
      <p:ext uri="{BB962C8B-B14F-4D97-AF65-F5344CB8AC3E}">
        <p14:creationId xmlns:p14="http://schemas.microsoft.com/office/powerpoint/2010/main" val="3683769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127857C-96C2-C042-B689-ADBDA2061FDE}" type="datetimeFigureOut">
              <a:rPr lang="es-MX" smtClean="0"/>
              <a:t>20/09/2022</a:t>
            </a:fld>
            <a:endParaRPr lang="es-MX"/>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AA73B38-D851-3D41-9AA9-E5362C8F4A61}" type="slidenum">
              <a:rPr lang="es-MX" smtClean="0"/>
              <a:t>‹Nº›</a:t>
            </a:fld>
            <a:endParaRPr lang="es-MX"/>
          </a:p>
        </p:txBody>
      </p:sp>
    </p:spTree>
    <p:extLst>
      <p:ext uri="{BB962C8B-B14F-4D97-AF65-F5344CB8AC3E}">
        <p14:creationId xmlns:p14="http://schemas.microsoft.com/office/powerpoint/2010/main" val="27748946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0F02C8C-5B85-644E-AAC0-B416D2394070}"/>
              </a:ext>
            </a:extLst>
          </p:cNvPr>
          <p:cNvSpPr txBox="1"/>
          <p:nvPr/>
        </p:nvSpPr>
        <p:spPr>
          <a:xfrm>
            <a:off x="0" y="2690336"/>
            <a:ext cx="12192000" cy="2123658"/>
          </a:xfrm>
          <a:prstGeom prst="rect">
            <a:avLst/>
          </a:prstGeom>
          <a:noFill/>
        </p:spPr>
        <p:txBody>
          <a:bodyPr wrap="square" rtlCol="0">
            <a:spAutoFit/>
          </a:bodyPr>
          <a:lstStyle/>
          <a:p>
            <a:pPr algn="ctr"/>
            <a:r>
              <a:rPr lang="es-MX" sz="4400" b="1" dirty="0">
                <a:latin typeface="Helvetica" pitchFamily="2" charset="0"/>
              </a:rPr>
              <a:t>PROGRAMA ANUAL</a:t>
            </a:r>
          </a:p>
          <a:p>
            <a:pPr algn="ctr"/>
            <a:r>
              <a:rPr lang="es-MX" sz="4400" b="1" dirty="0">
                <a:latin typeface="Helvetica" pitchFamily="2" charset="0"/>
              </a:rPr>
              <a:t> DE DESARROLLO ARCHIVÍSTICO </a:t>
            </a:r>
          </a:p>
          <a:p>
            <a:pPr algn="ctr"/>
            <a:r>
              <a:rPr lang="es-MX" sz="4400" b="1" dirty="0">
                <a:latin typeface="Helvetica" pitchFamily="2" charset="0"/>
              </a:rPr>
              <a:t>2022</a:t>
            </a:r>
          </a:p>
        </p:txBody>
      </p:sp>
      <p:sp>
        <p:nvSpPr>
          <p:cNvPr id="9" name="CuadroTexto 8">
            <a:extLst>
              <a:ext uri="{FF2B5EF4-FFF2-40B4-BE49-F238E27FC236}">
                <a16:creationId xmlns:a16="http://schemas.microsoft.com/office/drawing/2014/main" id="{5FD17318-5F5F-F944-910B-9CD711E70511}"/>
              </a:ext>
            </a:extLst>
          </p:cNvPr>
          <p:cNvSpPr txBox="1"/>
          <p:nvPr/>
        </p:nvSpPr>
        <p:spPr>
          <a:xfrm>
            <a:off x="2310384" y="5384211"/>
            <a:ext cx="7571232" cy="646331"/>
          </a:xfrm>
          <a:prstGeom prst="rect">
            <a:avLst/>
          </a:prstGeom>
          <a:noFill/>
        </p:spPr>
        <p:txBody>
          <a:bodyPr wrap="square" rtlCol="0">
            <a:spAutoFit/>
          </a:bodyPr>
          <a:lstStyle/>
          <a:p>
            <a:pPr algn="ctr"/>
            <a:r>
              <a:rPr lang="es-MX" b="1" dirty="0">
                <a:latin typeface="Helvetica" pitchFamily="2" charset="0"/>
              </a:rPr>
              <a:t>Secretaría Técnica del Gabinete</a:t>
            </a:r>
          </a:p>
          <a:p>
            <a:pPr algn="ctr"/>
            <a:r>
              <a:rPr lang="es-MX" b="1" dirty="0">
                <a:latin typeface="Helvetica" pitchFamily="2" charset="0"/>
              </a:rPr>
              <a:t>San Luis Potosí, S.L.P, enero del 2022</a:t>
            </a:r>
          </a:p>
        </p:txBody>
      </p:sp>
      <p:pic>
        <p:nvPicPr>
          <p:cNvPr id="5" name="Imagen 4">
            <a:extLst>
              <a:ext uri="{FF2B5EF4-FFF2-40B4-BE49-F238E27FC236}">
                <a16:creationId xmlns:a16="http://schemas.microsoft.com/office/drawing/2014/main" id="{F645E39C-FB34-45ED-96AA-BCD56F28A8F8}"/>
              </a:ext>
            </a:extLst>
          </p:cNvPr>
          <p:cNvPicPr>
            <a:picLocks noChangeAspect="1"/>
          </p:cNvPicPr>
          <p:nvPr/>
        </p:nvPicPr>
        <p:blipFill>
          <a:blip r:embed="rId2"/>
          <a:stretch>
            <a:fillRect/>
          </a:stretch>
        </p:blipFill>
        <p:spPr>
          <a:xfrm>
            <a:off x="3127894" y="688623"/>
            <a:ext cx="5496817" cy="1591734"/>
          </a:xfrm>
          <a:prstGeom prst="rect">
            <a:avLst/>
          </a:prstGeom>
        </p:spPr>
      </p:pic>
    </p:spTree>
    <p:extLst>
      <p:ext uri="{BB962C8B-B14F-4D97-AF65-F5344CB8AC3E}">
        <p14:creationId xmlns:p14="http://schemas.microsoft.com/office/powerpoint/2010/main" val="2325110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830"/>
            <a:ext cx="9460089"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7" name="Rectángulo 6">
            <a:extLst>
              <a:ext uri="{FF2B5EF4-FFF2-40B4-BE49-F238E27FC236}">
                <a16:creationId xmlns:a16="http://schemas.microsoft.com/office/drawing/2014/main" id="{765F113C-675E-744C-ACF8-0F3D26D69B72}"/>
              </a:ext>
            </a:extLst>
          </p:cNvPr>
          <p:cNvSpPr/>
          <p:nvPr/>
        </p:nvSpPr>
        <p:spPr>
          <a:xfrm>
            <a:off x="256032" y="3135186"/>
            <a:ext cx="11399520" cy="3597940"/>
          </a:xfrm>
          <a:prstGeom prst="rect">
            <a:avLst/>
          </a:prstGeom>
        </p:spPr>
        <p:txBody>
          <a:bodyPr vert="horz" lIns="91440" tIns="45720" rIns="91440" bIns="45720" rtlCol="0" anchor="b">
            <a:normAutofit lnSpcReduction="10000"/>
          </a:bodyPr>
          <a:lstStyle/>
          <a:p>
            <a:pPr marL="342900" indent="-342900" algn="just"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MARCO </a:t>
            </a:r>
            <a:r>
              <a:rPr lang="en-US" b="1" dirty="0">
                <a:solidFill>
                  <a:schemeClr val="tx1">
                    <a:lumMod val="85000"/>
                    <a:lumOff val="15000"/>
                  </a:schemeClr>
                </a:solidFill>
                <a:latin typeface="Helvetica" pitchFamily="2" charset="0"/>
                <a:ea typeface="+mj-ea"/>
                <a:cs typeface="+mj-cs"/>
              </a:rPr>
              <a:t>DE REFERENCIA</a:t>
            </a:r>
            <a:endParaRPr lang="es-MX" dirty="0"/>
          </a:p>
          <a:p>
            <a:pPr algn="just"/>
            <a:endParaRPr lang="es-MX" dirty="0"/>
          </a:p>
          <a:p>
            <a:pPr algn="just"/>
            <a:r>
              <a:rPr lang="es-MX" sz="1900" dirty="0">
                <a:latin typeface="Helvetica" pitchFamily="2" charset="0"/>
              </a:rPr>
              <a:t>Con la entrada en vigor en el año 2019 de la nueva Ley General de Archivos, publicada en el Diario Oficial de la Federación en fecha 15 de junio de 2018, se establece en su artículo 23 la realización del Programa Anual de Archivos por parte de los sujetos obligados.</a:t>
            </a:r>
          </a:p>
          <a:p>
            <a:pPr algn="just"/>
            <a:endParaRPr lang="es-MX" sz="1900" dirty="0">
              <a:latin typeface="Helvetica" pitchFamily="2" charset="0"/>
            </a:endParaRPr>
          </a:p>
          <a:p>
            <a:pPr algn="just"/>
            <a:r>
              <a:rPr lang="es-MX" sz="1900" dirty="0">
                <a:latin typeface="Helvetica" pitchFamily="2" charset="0"/>
              </a:rPr>
              <a:t>El Programa Anual de Desarrollo Archivístico (PADA), es una herramienta de planeación que se emplea para mejorar las capacidades de administración de los archivos de las dependencias y entidades que contempla diversos programas o proyectos encaminados a la optimización de la gestión de documentos. </a:t>
            </a:r>
          </a:p>
          <a:p>
            <a:pPr algn="just"/>
            <a:endParaRPr lang="es-MX" sz="1900" dirty="0">
              <a:latin typeface="Helvetica" pitchFamily="2" charset="0"/>
            </a:endParaRPr>
          </a:p>
          <a:p>
            <a:pPr algn="just"/>
            <a:r>
              <a:rPr lang="es-MX" sz="1900" dirty="0">
                <a:latin typeface="Helvetica" pitchFamily="2" charset="0"/>
              </a:rPr>
              <a:t>En ese sentido se presenta el Programa Anual de Desarrollo Archivístico del Área Coordinadora de Archivos del la Secretaría Técnica del Gabinete del Estado de San Luis Potosí.</a:t>
            </a:r>
          </a:p>
          <a:p>
            <a:pPr algn="just" defTabSz="914400">
              <a:lnSpc>
                <a:spcPct val="90000"/>
              </a:lnSpc>
              <a:spcBef>
                <a:spcPct val="0"/>
              </a:spcBef>
              <a:spcAft>
                <a:spcPts val="600"/>
              </a:spcAft>
            </a:pPr>
            <a:endParaRPr lang="es-MX" dirty="0"/>
          </a:p>
          <a:p>
            <a:pPr algn="just" defTabSz="914400">
              <a:lnSpc>
                <a:spcPct val="90000"/>
              </a:lnSpc>
              <a:spcBef>
                <a:spcPct val="0"/>
              </a:spcBef>
              <a:spcAft>
                <a:spcPts val="600"/>
              </a:spcAft>
            </a:pPr>
            <a:endParaRPr lang="es-MX" dirty="0"/>
          </a:p>
          <a:p>
            <a:pPr algn="just" defTabSz="914400">
              <a:lnSpc>
                <a:spcPct val="90000"/>
              </a:lnSpc>
              <a:spcBef>
                <a:spcPct val="0"/>
              </a:spcBef>
              <a:spcAft>
                <a:spcPts val="600"/>
              </a:spcAft>
            </a:pPr>
            <a:endParaRPr lang="es-ES" dirty="0"/>
          </a:p>
          <a:p>
            <a:pPr algn="just" defTabSz="914400">
              <a:lnSpc>
                <a:spcPct val="90000"/>
              </a:lnSpc>
              <a:spcBef>
                <a:spcPct val="0"/>
              </a:spcBef>
              <a:spcAft>
                <a:spcPts val="600"/>
              </a:spcAft>
            </a:pPr>
            <a:endParaRPr lang="es-MX" dirty="0"/>
          </a:p>
          <a:p>
            <a:pPr marL="342900" indent="-342900" algn="just" defTabSz="914400">
              <a:lnSpc>
                <a:spcPct val="90000"/>
              </a:lnSpc>
              <a:spcBef>
                <a:spcPct val="0"/>
              </a:spcBef>
              <a:spcAft>
                <a:spcPts val="600"/>
              </a:spcAft>
              <a:buFont typeface="Arial" panose="020B0604020202020204" pitchFamily="34" charset="0"/>
              <a:buChar char="•"/>
            </a:pPr>
            <a:endParaRPr lang="en-US" b="1" kern="1200" dirty="0">
              <a:solidFill>
                <a:schemeClr val="tx1">
                  <a:lumMod val="85000"/>
                  <a:lumOff val="15000"/>
                </a:schemeClr>
              </a:solidFill>
              <a:latin typeface="Helvetica" pitchFamily="2" charset="0"/>
              <a:ea typeface="+mj-ea"/>
              <a:cs typeface="+mj-cs"/>
            </a:endParaRPr>
          </a:p>
        </p:txBody>
      </p:sp>
      <p:pic>
        <p:nvPicPr>
          <p:cNvPr id="5" name="Imagen 4">
            <a:extLst>
              <a:ext uri="{FF2B5EF4-FFF2-40B4-BE49-F238E27FC236}">
                <a16:creationId xmlns:a16="http://schemas.microsoft.com/office/drawing/2014/main" id="{7A603C14-CF70-41CF-BD5E-B846654C2265}"/>
              </a:ext>
            </a:extLst>
          </p:cNvPr>
          <p:cNvPicPr>
            <a:picLocks noChangeAspect="1"/>
          </p:cNvPicPr>
          <p:nvPr/>
        </p:nvPicPr>
        <p:blipFill>
          <a:blip r:embed="rId2"/>
          <a:stretch>
            <a:fillRect/>
          </a:stretch>
        </p:blipFill>
        <p:spPr>
          <a:xfrm>
            <a:off x="9640712" y="60536"/>
            <a:ext cx="2460978" cy="538605"/>
          </a:xfrm>
          <a:prstGeom prst="rect">
            <a:avLst/>
          </a:prstGeom>
        </p:spPr>
      </p:pic>
    </p:spTree>
    <p:extLst>
      <p:ext uri="{BB962C8B-B14F-4D97-AF65-F5344CB8AC3E}">
        <p14:creationId xmlns:p14="http://schemas.microsoft.com/office/powerpoint/2010/main" val="1141735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83142"/>
            <a:ext cx="9369778"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7" name="Rectángulo 6">
            <a:extLst>
              <a:ext uri="{FF2B5EF4-FFF2-40B4-BE49-F238E27FC236}">
                <a16:creationId xmlns:a16="http://schemas.microsoft.com/office/drawing/2014/main" id="{765F113C-675E-744C-ACF8-0F3D26D69B72}"/>
              </a:ext>
            </a:extLst>
          </p:cNvPr>
          <p:cNvSpPr/>
          <p:nvPr/>
        </p:nvSpPr>
        <p:spPr>
          <a:xfrm>
            <a:off x="256032" y="1915584"/>
            <a:ext cx="11399520" cy="3607392"/>
          </a:xfrm>
          <a:prstGeom prst="rect">
            <a:avLst/>
          </a:prstGeom>
        </p:spPr>
        <p:txBody>
          <a:bodyPr vert="horz" lIns="91440" tIns="45720" rIns="91440" bIns="45720" rtlCol="0" anchor="b">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s-ES" b="1" kern="1200" dirty="0">
                <a:solidFill>
                  <a:schemeClr val="tx1">
                    <a:lumMod val="85000"/>
                    <a:lumOff val="15000"/>
                  </a:schemeClr>
                </a:solidFill>
                <a:latin typeface="Helvetica" pitchFamily="2" charset="0"/>
                <a:ea typeface="+mj-ea"/>
                <a:cs typeface="+mj-cs"/>
              </a:rPr>
              <a:t>JUSTIFICACIÓN</a:t>
            </a:r>
          </a:p>
          <a:p>
            <a:pPr algn="just" defTabSz="914400">
              <a:lnSpc>
                <a:spcPct val="90000"/>
              </a:lnSpc>
              <a:spcBef>
                <a:spcPct val="0"/>
              </a:spcBef>
              <a:spcAft>
                <a:spcPts val="600"/>
              </a:spcAft>
            </a:pPr>
            <a:endParaRPr lang="es-ES" b="1"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r>
              <a:rPr lang="es-ES" dirty="0">
                <a:solidFill>
                  <a:schemeClr val="tx1">
                    <a:lumMod val="85000"/>
                    <a:lumOff val="15000"/>
                  </a:schemeClr>
                </a:solidFill>
                <a:latin typeface="Helvetica" pitchFamily="2" charset="0"/>
                <a:ea typeface="+mj-ea"/>
                <a:cs typeface="+mj-cs"/>
              </a:rPr>
              <a:t>Con la elaboración del Plan Anual de Desarrollo Archivístico se da cumplimiento a los artículos 23, 24 y 25 de la Ley General de Archivos, y a la Ley de Archivos del Estado de San Luis Potosí; y se estará en condiciones de implementar estrategias para estandarizar los procesos archivísticos dentro de la Secretaría.</a:t>
            </a:r>
          </a:p>
          <a:p>
            <a:pPr algn="just" defTabSz="914400">
              <a:lnSpc>
                <a:spcPct val="90000"/>
              </a:lnSpc>
              <a:spcBef>
                <a:spcPct val="0"/>
              </a:spcBef>
              <a:spcAft>
                <a:spcPts val="600"/>
              </a:spcAft>
            </a:pPr>
            <a:endParaRPr lang="es-ES"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r>
              <a:rPr lang="es-ES" dirty="0">
                <a:solidFill>
                  <a:schemeClr val="tx1">
                    <a:lumMod val="85000"/>
                    <a:lumOff val="15000"/>
                  </a:schemeClr>
                </a:solidFill>
                <a:latin typeface="Helvetica" pitchFamily="2" charset="0"/>
                <a:ea typeface="+mj-ea"/>
                <a:cs typeface="+mj-cs"/>
              </a:rPr>
              <a:t>Se busca fortalecer la gestión documental, simplificar el proceso de integración de los documentos de archivo en expedientes, facilitar la localización de la información y dar cumplimiento a las obligaciones en materia </a:t>
            </a:r>
            <a:r>
              <a:rPr lang="es-MX" dirty="0">
                <a:latin typeface="Helvetica" pitchFamily="2" charset="0"/>
              </a:rPr>
              <a:t>materia de transparencia, rendición de cuentas y acceso a la información. </a:t>
            </a:r>
          </a:p>
          <a:p>
            <a:pPr algn="just" defTabSz="914400">
              <a:lnSpc>
                <a:spcPct val="90000"/>
              </a:lnSpc>
              <a:spcBef>
                <a:spcPct val="0"/>
              </a:spcBef>
              <a:spcAft>
                <a:spcPts val="600"/>
              </a:spcAft>
            </a:pPr>
            <a:endParaRPr lang="es-MX" dirty="0"/>
          </a:p>
          <a:p>
            <a:endParaRPr lang="es-MX" dirty="0"/>
          </a:p>
          <a:p>
            <a:pPr marL="342900" indent="-342900" algn="just" defTabSz="914400">
              <a:lnSpc>
                <a:spcPct val="90000"/>
              </a:lnSpc>
              <a:spcBef>
                <a:spcPct val="0"/>
              </a:spcBef>
              <a:spcAft>
                <a:spcPts val="600"/>
              </a:spcAft>
              <a:buFont typeface="Arial" panose="020B0604020202020204" pitchFamily="34" charset="0"/>
              <a:buChar char="•"/>
            </a:pPr>
            <a:endParaRPr lang="en-US" b="1" kern="1200" dirty="0">
              <a:solidFill>
                <a:schemeClr val="tx1">
                  <a:lumMod val="85000"/>
                  <a:lumOff val="15000"/>
                </a:schemeClr>
              </a:solidFill>
              <a:latin typeface="Helvetica" pitchFamily="2" charset="0"/>
              <a:ea typeface="+mj-ea"/>
              <a:cs typeface="+mj-cs"/>
            </a:endParaRPr>
          </a:p>
        </p:txBody>
      </p:sp>
      <p:pic>
        <p:nvPicPr>
          <p:cNvPr id="8" name="Imagen 7">
            <a:extLst>
              <a:ext uri="{FF2B5EF4-FFF2-40B4-BE49-F238E27FC236}">
                <a16:creationId xmlns:a16="http://schemas.microsoft.com/office/drawing/2014/main" id="{B36C6EB6-20F1-4F84-BE29-1FC4D631A58D}"/>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2617164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0"/>
            <a:ext cx="9335911"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27" name="Rectángulo 26">
            <a:extLst>
              <a:ext uri="{FF2B5EF4-FFF2-40B4-BE49-F238E27FC236}">
                <a16:creationId xmlns:a16="http://schemas.microsoft.com/office/drawing/2014/main" id="{6C969F7A-386C-0B41-874E-046266C20AA5}"/>
              </a:ext>
            </a:extLst>
          </p:cNvPr>
          <p:cNvSpPr/>
          <p:nvPr/>
        </p:nvSpPr>
        <p:spPr>
          <a:xfrm>
            <a:off x="377952" y="2745360"/>
            <a:ext cx="12728448" cy="3597940"/>
          </a:xfrm>
          <a:prstGeom prst="rect">
            <a:avLst/>
          </a:prstGeom>
        </p:spPr>
        <p:txBody>
          <a:bodyPr vert="horz" lIns="91440" tIns="45720" rIns="91440" bIns="45720" rtlCol="0" anchor="b">
            <a:normAutofit/>
          </a:bodyPr>
          <a:lstStyle/>
          <a:p>
            <a:pPr marL="342900" indent="-342900"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MARCO JURÍDICO</a:t>
            </a:r>
          </a:p>
          <a:p>
            <a:pPr defTabSz="914400">
              <a:lnSpc>
                <a:spcPct val="90000"/>
              </a:lnSpc>
              <a:spcBef>
                <a:spcPct val="0"/>
              </a:spcBef>
              <a:spcAft>
                <a:spcPts val="600"/>
              </a:spcAft>
            </a:pPr>
            <a:r>
              <a:rPr lang="es-ES" dirty="0">
                <a:latin typeface="Helvetica" pitchFamily="2" charset="0"/>
              </a:rPr>
              <a:t>El</a:t>
            </a:r>
            <a:r>
              <a:rPr lang="es-ES" dirty="0"/>
              <a:t> </a:t>
            </a:r>
            <a:r>
              <a:rPr lang="es-ES" dirty="0">
                <a:latin typeface="Helvetica" pitchFamily="2" charset="0"/>
              </a:rPr>
              <a:t>presente</a:t>
            </a:r>
            <a:r>
              <a:rPr lang="es-ES" b="1" dirty="0">
                <a:latin typeface="Helvetica" pitchFamily="2" charset="0"/>
              </a:rPr>
              <a:t> </a:t>
            </a:r>
            <a:r>
              <a:rPr lang="es-ES" dirty="0">
                <a:latin typeface="Helvetica" pitchFamily="2" charset="0"/>
              </a:rPr>
              <a:t>Programa tiene su fundamento jurídico en las siguientes disposiciones normativas:</a:t>
            </a:r>
          </a:p>
          <a:p>
            <a:pPr defTabSz="914400">
              <a:lnSpc>
                <a:spcPct val="90000"/>
              </a:lnSpc>
              <a:spcBef>
                <a:spcPct val="0"/>
              </a:spcBef>
              <a:spcAft>
                <a:spcPts val="600"/>
              </a:spcAft>
            </a:pPr>
            <a:endParaRPr lang="es-ES" dirty="0">
              <a:latin typeface="Helvetica" pitchFamily="2" charset="0"/>
            </a:endParaRPr>
          </a:p>
          <a:p>
            <a:pPr defTabSz="914400">
              <a:lnSpc>
                <a:spcPct val="90000"/>
              </a:lnSpc>
              <a:spcBef>
                <a:spcPct val="0"/>
              </a:spcBef>
              <a:spcAft>
                <a:spcPts val="600"/>
              </a:spcAft>
            </a:pPr>
            <a:r>
              <a:rPr lang="es-ES" dirty="0">
                <a:latin typeface="Helvetica" pitchFamily="2" charset="0"/>
              </a:rPr>
              <a:t>- Ley General de Archivos</a:t>
            </a:r>
            <a:r>
              <a:rPr lang="es-MX" dirty="0">
                <a:latin typeface="Helvetica" pitchFamily="2" charset="0"/>
              </a:rPr>
              <a:t> </a:t>
            </a:r>
            <a:r>
              <a:rPr lang="es-ES" dirty="0">
                <a:latin typeface="Helvetica" pitchFamily="2" charset="0"/>
              </a:rPr>
              <a:t>(DOF, 15/06/2018)</a:t>
            </a:r>
            <a:r>
              <a:rPr lang="es-MX" dirty="0">
                <a:latin typeface="Helvetica" pitchFamily="2" charset="0"/>
              </a:rPr>
              <a:t>.</a:t>
            </a:r>
          </a:p>
          <a:p>
            <a:pPr defTabSz="914400">
              <a:lnSpc>
                <a:spcPct val="90000"/>
              </a:lnSpc>
              <a:spcBef>
                <a:spcPct val="0"/>
              </a:spcBef>
              <a:spcAft>
                <a:spcPts val="600"/>
              </a:spcAft>
            </a:pPr>
            <a:r>
              <a:rPr lang="es-MX" dirty="0">
                <a:latin typeface="Helvetica" pitchFamily="2" charset="0"/>
              </a:rPr>
              <a:t>- </a:t>
            </a:r>
            <a:r>
              <a:rPr lang="es-ES" dirty="0">
                <a:latin typeface="Helvetica" pitchFamily="2" charset="0"/>
              </a:rPr>
              <a:t>Ley Orgánica de la Administración Pública del Estado de San Luis Potosí, (POE 13/05/</a:t>
            </a:r>
            <a:r>
              <a:rPr lang="es-MX" b="0" i="0" dirty="0">
                <a:solidFill>
                  <a:srgbClr val="000000"/>
                </a:solidFill>
                <a:effectLst/>
                <a:latin typeface="Verdana" panose="020B0604030504040204" pitchFamily="34" charset="0"/>
              </a:rPr>
              <a:t>2022</a:t>
            </a:r>
            <a:r>
              <a:rPr lang="es-ES" dirty="0">
                <a:latin typeface="Helvetica" pitchFamily="2" charset="0"/>
              </a:rPr>
              <a:t>).</a:t>
            </a:r>
          </a:p>
          <a:p>
            <a:pPr defTabSz="914400">
              <a:lnSpc>
                <a:spcPct val="90000"/>
              </a:lnSpc>
              <a:spcBef>
                <a:spcPct val="0"/>
              </a:spcBef>
              <a:spcAft>
                <a:spcPts val="600"/>
              </a:spcAft>
            </a:pPr>
            <a:r>
              <a:rPr lang="es-ES" dirty="0">
                <a:latin typeface="Helvetica" pitchFamily="2" charset="0"/>
              </a:rPr>
              <a:t>- Ley de Archivos para el Estado de San Luis Potosí, (POE, 19/06/2020).</a:t>
            </a:r>
          </a:p>
          <a:p>
            <a:pPr algn="just" defTabSz="914400">
              <a:lnSpc>
                <a:spcPct val="90000"/>
              </a:lnSpc>
              <a:spcBef>
                <a:spcPct val="0"/>
              </a:spcBef>
              <a:spcAft>
                <a:spcPts val="600"/>
              </a:spcAft>
            </a:pPr>
            <a:r>
              <a:rPr lang="es-ES" dirty="0">
                <a:latin typeface="Helvetica" pitchFamily="2" charset="0"/>
              </a:rPr>
              <a:t>- Ley de Responsabilidades Administrativas del Estado y Municipios de San Luis Potosí, (POE, 24/10/2020).</a:t>
            </a:r>
            <a:endParaRPr lang="es-MX" dirty="0">
              <a:latin typeface="Helvetica" pitchFamily="2" charset="0"/>
            </a:endParaRPr>
          </a:p>
          <a:p>
            <a:pPr defTabSz="914400">
              <a:lnSpc>
                <a:spcPct val="90000"/>
              </a:lnSpc>
              <a:spcBef>
                <a:spcPct val="0"/>
              </a:spcBef>
              <a:spcAft>
                <a:spcPts val="600"/>
              </a:spcAft>
            </a:pPr>
            <a:r>
              <a:rPr lang="es-MX" dirty="0">
                <a:latin typeface="Helvetica" pitchFamily="2" charset="0"/>
              </a:rPr>
              <a:t>- </a:t>
            </a:r>
            <a:r>
              <a:rPr lang="es-ES" dirty="0">
                <a:latin typeface="Helvetica" pitchFamily="2" charset="0"/>
              </a:rPr>
              <a:t>Ley de Transparencia y Acceso a la Información Pública del Estado de San Luis Potosí, (POE, 18/05/2020).</a:t>
            </a:r>
            <a:endParaRPr lang="es-MX" dirty="0">
              <a:latin typeface="Helvetica" pitchFamily="2" charset="0"/>
            </a:endParaRPr>
          </a:p>
          <a:p>
            <a:pPr defTabSz="914400">
              <a:lnSpc>
                <a:spcPct val="90000"/>
              </a:lnSpc>
              <a:spcBef>
                <a:spcPct val="0"/>
              </a:spcBef>
              <a:spcAft>
                <a:spcPts val="600"/>
              </a:spcAft>
            </a:pPr>
            <a:endParaRPr lang="es-MX" dirty="0"/>
          </a:p>
          <a:p>
            <a:pPr defTabSz="914400">
              <a:lnSpc>
                <a:spcPct val="90000"/>
              </a:lnSpc>
              <a:spcBef>
                <a:spcPct val="0"/>
              </a:spcBef>
              <a:spcAft>
                <a:spcPts val="600"/>
              </a:spcAft>
            </a:pPr>
            <a:endParaRPr lang="es-MX" dirty="0"/>
          </a:p>
          <a:p>
            <a:pPr defTabSz="914400">
              <a:lnSpc>
                <a:spcPct val="90000"/>
              </a:lnSpc>
              <a:spcBef>
                <a:spcPct val="0"/>
              </a:spcBef>
              <a:spcAft>
                <a:spcPts val="600"/>
              </a:spcAft>
            </a:pPr>
            <a:endParaRPr lang="es-ES" dirty="0"/>
          </a:p>
          <a:p>
            <a:pPr defTabSz="914400">
              <a:lnSpc>
                <a:spcPct val="90000"/>
              </a:lnSpc>
              <a:spcBef>
                <a:spcPct val="0"/>
              </a:spcBef>
              <a:spcAft>
                <a:spcPts val="600"/>
              </a:spcAft>
            </a:pPr>
            <a:endParaRPr lang="es-MX" dirty="0"/>
          </a:p>
          <a:p>
            <a:pPr marL="342900" indent="-342900" defTabSz="914400">
              <a:lnSpc>
                <a:spcPct val="90000"/>
              </a:lnSpc>
              <a:spcBef>
                <a:spcPct val="0"/>
              </a:spcBef>
              <a:spcAft>
                <a:spcPts val="600"/>
              </a:spcAft>
              <a:buFont typeface="Arial" panose="020B0604020202020204" pitchFamily="34" charset="0"/>
              <a:buChar char="•"/>
            </a:pPr>
            <a:endParaRPr lang="en-US" b="1" kern="1200" dirty="0">
              <a:solidFill>
                <a:schemeClr val="tx1">
                  <a:lumMod val="85000"/>
                  <a:lumOff val="15000"/>
                </a:schemeClr>
              </a:solidFill>
              <a:latin typeface="Helvetica" pitchFamily="2" charset="0"/>
              <a:ea typeface="+mj-ea"/>
              <a:cs typeface="+mj-cs"/>
            </a:endParaRPr>
          </a:p>
        </p:txBody>
      </p:sp>
      <p:pic>
        <p:nvPicPr>
          <p:cNvPr id="6" name="Imagen 5">
            <a:extLst>
              <a:ext uri="{FF2B5EF4-FFF2-40B4-BE49-F238E27FC236}">
                <a16:creationId xmlns:a16="http://schemas.microsoft.com/office/drawing/2014/main" id="{FDBD94B4-E793-406A-B0CC-E5A00554A233}"/>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826127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4217"/>
            <a:ext cx="9358489"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27" name="Rectángulo 26">
            <a:extLst>
              <a:ext uri="{FF2B5EF4-FFF2-40B4-BE49-F238E27FC236}">
                <a16:creationId xmlns:a16="http://schemas.microsoft.com/office/drawing/2014/main" id="{6C969F7A-386C-0B41-874E-046266C20AA5}"/>
              </a:ext>
            </a:extLst>
          </p:cNvPr>
          <p:cNvSpPr/>
          <p:nvPr/>
        </p:nvSpPr>
        <p:spPr>
          <a:xfrm>
            <a:off x="300736" y="1781558"/>
            <a:ext cx="11192256" cy="4354564"/>
          </a:xfrm>
          <a:prstGeom prst="rect">
            <a:avLst/>
          </a:prstGeom>
        </p:spPr>
        <p:txBody>
          <a:bodyPr vert="horz" lIns="91440" tIns="45720" rIns="91440" bIns="45720" rtlCol="0" anchor="b">
            <a:noAutofit/>
          </a:bodyPr>
          <a:lstStyle/>
          <a:p>
            <a:pPr marL="342900" indent="-342900"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OBJETIVO GENERAL</a:t>
            </a:r>
            <a:endParaRPr lang="en-US" b="1" dirty="0">
              <a:solidFill>
                <a:schemeClr val="tx1">
                  <a:lumMod val="85000"/>
                  <a:lumOff val="15000"/>
                </a:schemeClr>
              </a:solidFill>
              <a:latin typeface="Helvetica" pitchFamily="2" charset="0"/>
              <a:ea typeface="+mj-ea"/>
              <a:cs typeface="+mj-cs"/>
            </a:endParaRPr>
          </a:p>
          <a:p>
            <a:pPr defTabSz="914400">
              <a:lnSpc>
                <a:spcPct val="90000"/>
              </a:lnSpc>
              <a:spcBef>
                <a:spcPct val="0"/>
              </a:spcBef>
              <a:spcAft>
                <a:spcPts val="600"/>
              </a:spcAft>
            </a:pPr>
            <a:endParaRPr lang="es-ES" dirty="0">
              <a:latin typeface="Helvetica" pitchFamily="2" charset="0"/>
            </a:endParaRPr>
          </a:p>
          <a:p>
            <a:pPr defTabSz="914400">
              <a:lnSpc>
                <a:spcPct val="90000"/>
              </a:lnSpc>
              <a:spcBef>
                <a:spcPct val="0"/>
              </a:spcBef>
              <a:spcAft>
                <a:spcPts val="600"/>
              </a:spcAft>
            </a:pPr>
            <a:r>
              <a:rPr lang="es-ES" dirty="0">
                <a:latin typeface="Helvetica" pitchFamily="2" charset="0"/>
              </a:rPr>
              <a:t>Coordinar el proceso de la Administración y la Gestión Documental de las Unidades Administrativas de la Secretaría Técnica del Gabinete.</a:t>
            </a:r>
            <a:endParaRPr lang="es-MX" dirty="0">
              <a:latin typeface="Helvetica" pitchFamily="2" charset="0"/>
            </a:endParaRPr>
          </a:p>
          <a:p>
            <a:pPr defTabSz="914400">
              <a:lnSpc>
                <a:spcPct val="90000"/>
              </a:lnSpc>
              <a:spcBef>
                <a:spcPct val="0"/>
              </a:spcBef>
              <a:spcAft>
                <a:spcPts val="600"/>
              </a:spcAft>
            </a:pPr>
            <a:endParaRPr lang="en-US" b="1" dirty="0">
              <a:solidFill>
                <a:schemeClr val="tx1">
                  <a:lumMod val="85000"/>
                  <a:lumOff val="15000"/>
                </a:schemeClr>
              </a:solidFill>
              <a:latin typeface="Helvetica" pitchFamily="2" charset="0"/>
            </a:endParaRPr>
          </a:p>
          <a:p>
            <a:pPr marL="285750" indent="-285750" defTabSz="914400">
              <a:lnSpc>
                <a:spcPct val="90000"/>
              </a:lnSpc>
              <a:spcBef>
                <a:spcPct val="0"/>
              </a:spcBef>
              <a:spcAft>
                <a:spcPts val="600"/>
              </a:spcAft>
              <a:buFont typeface="Arial" panose="020B0604020202020204" pitchFamily="34" charset="0"/>
              <a:buChar char="•"/>
            </a:pPr>
            <a:r>
              <a:rPr lang="en-US" b="1" dirty="0">
                <a:solidFill>
                  <a:schemeClr val="tx1">
                    <a:lumMod val="85000"/>
                    <a:lumOff val="15000"/>
                  </a:schemeClr>
                </a:solidFill>
                <a:latin typeface="Helvetica" pitchFamily="2" charset="0"/>
              </a:rPr>
              <a:t>OBJETIVOS</a:t>
            </a:r>
          </a:p>
          <a:p>
            <a:pPr defTabSz="914400">
              <a:lnSpc>
                <a:spcPct val="90000"/>
              </a:lnSpc>
              <a:spcBef>
                <a:spcPct val="0"/>
              </a:spcBef>
              <a:spcAft>
                <a:spcPts val="600"/>
              </a:spcAft>
            </a:pPr>
            <a:endParaRPr lang="es-ES" dirty="0">
              <a:latin typeface="Helvetica" pitchFamily="2" charset="0"/>
            </a:endParaRPr>
          </a:p>
          <a:p>
            <a:pPr marL="285750" indent="-285750" defTabSz="914400">
              <a:lnSpc>
                <a:spcPct val="90000"/>
              </a:lnSpc>
              <a:spcBef>
                <a:spcPct val="0"/>
              </a:spcBef>
              <a:spcAft>
                <a:spcPts val="600"/>
              </a:spcAft>
              <a:buFontTx/>
              <a:buChar char="-"/>
            </a:pPr>
            <a:r>
              <a:rPr lang="es-ES" dirty="0">
                <a:latin typeface="Helvetica" pitchFamily="2" charset="0"/>
              </a:rPr>
              <a:t>Dar soporte al proceso de Administración, Organización y Gestión de los documentos que se producen en las  diferentes Unidades Administrativas de la Secretaría Técnica del Gabinete.</a:t>
            </a:r>
          </a:p>
          <a:p>
            <a:pPr marL="285750" indent="-285750" defTabSz="914400">
              <a:lnSpc>
                <a:spcPct val="90000"/>
              </a:lnSpc>
              <a:spcBef>
                <a:spcPct val="0"/>
              </a:spcBef>
              <a:spcAft>
                <a:spcPts val="600"/>
              </a:spcAft>
              <a:buFontTx/>
              <a:buChar char="-"/>
            </a:pPr>
            <a:r>
              <a:rPr lang="es-MX" dirty="0">
                <a:latin typeface="Helvetica" pitchFamily="2" charset="0"/>
              </a:rPr>
              <a:t>Mejorar las  prácticas archivísticas que favorezcan los procesos administrativos de la Secretaría Técnica del Gabinete.</a:t>
            </a:r>
            <a:endParaRPr lang="es-ES" dirty="0">
              <a:latin typeface="Helvetica" pitchFamily="2" charset="0"/>
            </a:endParaRPr>
          </a:p>
          <a:p>
            <a:pPr marL="285750" indent="-285750" algn="just" defTabSz="914400">
              <a:lnSpc>
                <a:spcPct val="90000"/>
              </a:lnSpc>
              <a:spcBef>
                <a:spcPct val="0"/>
              </a:spcBef>
              <a:spcAft>
                <a:spcPts val="600"/>
              </a:spcAft>
              <a:buFontTx/>
              <a:buChar char="-"/>
            </a:pPr>
            <a:r>
              <a:rPr lang="es-ES" dirty="0">
                <a:latin typeface="Helvetica" pitchFamily="2" charset="0"/>
              </a:rPr>
              <a:t>Actualizar las series documentales del Cuadro General de Clasificación, Catalogo de disposición documental, Guías e Inventarios y solicitar autorización.</a:t>
            </a:r>
          </a:p>
          <a:p>
            <a:pPr marL="285750" indent="-285750" defTabSz="914400">
              <a:lnSpc>
                <a:spcPct val="90000"/>
              </a:lnSpc>
              <a:spcBef>
                <a:spcPct val="0"/>
              </a:spcBef>
              <a:spcAft>
                <a:spcPts val="600"/>
              </a:spcAft>
              <a:buFontTx/>
              <a:buChar char="-"/>
            </a:pPr>
            <a:r>
              <a:rPr lang="es-ES" dirty="0">
                <a:latin typeface="Helvetica" pitchFamily="2" charset="0"/>
              </a:rPr>
              <a:t> Apoyar los procesos de Entrega-Recepción de la Administración Estatal.</a:t>
            </a:r>
          </a:p>
          <a:p>
            <a:pPr marL="285750" indent="-285750" defTabSz="914400">
              <a:lnSpc>
                <a:spcPct val="90000"/>
              </a:lnSpc>
              <a:spcBef>
                <a:spcPct val="0"/>
              </a:spcBef>
              <a:spcAft>
                <a:spcPts val="600"/>
              </a:spcAft>
              <a:buFontTx/>
              <a:buChar char="-"/>
            </a:pPr>
            <a:r>
              <a:rPr lang="es-ES" dirty="0">
                <a:latin typeface="Helvetica" pitchFamily="2" charset="0"/>
              </a:rPr>
              <a:t>Actualización de la Información de la Plataforma Estatal de Transparencia.</a:t>
            </a:r>
            <a:endParaRPr lang="es-MX" dirty="0">
              <a:latin typeface="Helvetica" pitchFamily="2" charset="0"/>
            </a:endParaRPr>
          </a:p>
          <a:p>
            <a:pPr marL="285750" indent="-285750" defTabSz="914400">
              <a:lnSpc>
                <a:spcPct val="90000"/>
              </a:lnSpc>
              <a:spcBef>
                <a:spcPct val="0"/>
              </a:spcBef>
              <a:spcAft>
                <a:spcPts val="600"/>
              </a:spcAft>
              <a:buFontTx/>
              <a:buChar char="-"/>
            </a:pPr>
            <a:endParaRPr lang="es-MX" dirty="0">
              <a:latin typeface="Helvetica" pitchFamily="2" charset="0"/>
            </a:endParaRPr>
          </a:p>
          <a:p>
            <a:pPr marL="342900" indent="-342900" defTabSz="914400">
              <a:lnSpc>
                <a:spcPct val="90000"/>
              </a:lnSpc>
              <a:spcBef>
                <a:spcPct val="0"/>
              </a:spcBef>
              <a:spcAft>
                <a:spcPts val="600"/>
              </a:spcAft>
              <a:buFont typeface="Arial" panose="020B0604020202020204" pitchFamily="34" charset="0"/>
              <a:buChar char="•"/>
            </a:pPr>
            <a:endParaRPr lang="en-US" b="1" kern="1200" dirty="0">
              <a:solidFill>
                <a:schemeClr val="tx1">
                  <a:lumMod val="85000"/>
                  <a:lumOff val="15000"/>
                </a:schemeClr>
              </a:solidFill>
              <a:latin typeface="Helvetica" pitchFamily="2" charset="0"/>
              <a:ea typeface="+mj-ea"/>
              <a:cs typeface="+mj-cs"/>
            </a:endParaRPr>
          </a:p>
        </p:txBody>
      </p:sp>
      <p:pic>
        <p:nvPicPr>
          <p:cNvPr id="6" name="Imagen 5">
            <a:extLst>
              <a:ext uri="{FF2B5EF4-FFF2-40B4-BE49-F238E27FC236}">
                <a16:creationId xmlns:a16="http://schemas.microsoft.com/office/drawing/2014/main" id="{5AB26FB8-B84A-4EA5-A088-F4AC7523DE4E}"/>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3176563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0"/>
            <a:ext cx="9347200"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7" name="Rectángulo 6">
            <a:extLst>
              <a:ext uri="{FF2B5EF4-FFF2-40B4-BE49-F238E27FC236}">
                <a16:creationId xmlns:a16="http://schemas.microsoft.com/office/drawing/2014/main" id="{4D5564F6-0A8B-6B49-BD19-992E9072B95E}"/>
              </a:ext>
            </a:extLst>
          </p:cNvPr>
          <p:cNvSpPr/>
          <p:nvPr/>
        </p:nvSpPr>
        <p:spPr>
          <a:xfrm>
            <a:off x="499872" y="1201809"/>
            <a:ext cx="11192256" cy="4115258"/>
          </a:xfrm>
          <a:prstGeom prst="rect">
            <a:avLst/>
          </a:prstGeom>
        </p:spPr>
        <p:txBody>
          <a:bodyPr vert="horz" lIns="91440" tIns="45720" rIns="91440" bIns="45720" rtlCol="0" anchor="b">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dirty="0">
                <a:solidFill>
                  <a:schemeClr val="tx1">
                    <a:lumMod val="85000"/>
                    <a:lumOff val="15000"/>
                  </a:schemeClr>
                </a:solidFill>
                <a:latin typeface="Helvetica" pitchFamily="2" charset="0"/>
                <a:ea typeface="+mj-ea"/>
                <a:cs typeface="+mj-cs"/>
              </a:rPr>
              <a:t>ESTRATEGIAS</a:t>
            </a:r>
            <a:endParaRPr lang="en-US" kern="1200"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endParaRPr lang="es-ES" dirty="0">
              <a:latin typeface="Helvetica" pitchFamily="2" charset="0"/>
            </a:endParaRPr>
          </a:p>
          <a:p>
            <a:pPr marL="285750" indent="-285750" algn="just" defTabSz="914400">
              <a:lnSpc>
                <a:spcPct val="90000"/>
              </a:lnSpc>
              <a:spcBef>
                <a:spcPct val="0"/>
              </a:spcBef>
              <a:spcAft>
                <a:spcPts val="600"/>
              </a:spcAft>
              <a:buFontTx/>
              <a:buChar char="-"/>
            </a:pPr>
            <a:r>
              <a:rPr lang="es-ES" dirty="0">
                <a:latin typeface="Helvetica" pitchFamily="2" charset="0"/>
              </a:rPr>
              <a:t>Coordinar los procesos de Administración y Gestión Documental de las Unidades Administrativas de la Secretaría Técnica del Gabinete, a través de la capacitación de sus enlaces de archivo para dar cumplimiento a la nueva Ley General y Estatal de Archivos.</a:t>
            </a:r>
          </a:p>
          <a:p>
            <a:pPr marL="285750" indent="-285750" algn="just" defTabSz="914400">
              <a:lnSpc>
                <a:spcPct val="90000"/>
              </a:lnSpc>
              <a:spcBef>
                <a:spcPct val="0"/>
              </a:spcBef>
              <a:spcAft>
                <a:spcPts val="600"/>
              </a:spcAft>
              <a:buFontTx/>
              <a:buChar char="-"/>
            </a:pPr>
            <a:r>
              <a:rPr lang="es-ES" dirty="0">
                <a:latin typeface="Helvetica" pitchFamily="2" charset="0"/>
              </a:rPr>
              <a:t>Dar cumplimiento a las disposiciones de la Ley Estatal de Transparencia y Acceso a la Información Pública en las Plataformas de Transparencia.</a:t>
            </a:r>
          </a:p>
          <a:p>
            <a:pPr marL="285750" indent="-285750" algn="just" defTabSz="914400">
              <a:lnSpc>
                <a:spcPct val="90000"/>
              </a:lnSpc>
              <a:spcBef>
                <a:spcPct val="0"/>
              </a:spcBef>
              <a:spcAft>
                <a:spcPts val="600"/>
              </a:spcAft>
              <a:buFontTx/>
              <a:buChar char="-"/>
            </a:pPr>
            <a:r>
              <a:rPr lang="es-ES" dirty="0">
                <a:latin typeface="Helvetica" pitchFamily="2" charset="0"/>
              </a:rPr>
              <a:t>Dar seguimiento y apoyar el proceso de Entrega-Recepción de la Administración Pública Estatal actual para lograr una entrega ordenada y transparente.</a:t>
            </a:r>
          </a:p>
          <a:p>
            <a:pPr marL="285750" indent="-285750" algn="just" defTabSz="914400">
              <a:lnSpc>
                <a:spcPct val="90000"/>
              </a:lnSpc>
              <a:spcBef>
                <a:spcPct val="0"/>
              </a:spcBef>
              <a:spcAft>
                <a:spcPts val="600"/>
              </a:spcAft>
              <a:buFontTx/>
              <a:buChar char="-"/>
            </a:pPr>
            <a:r>
              <a:rPr lang="es-ES" dirty="0">
                <a:latin typeface="Helvetica" pitchFamily="2" charset="0"/>
              </a:rPr>
              <a:t>Actualizar los Instrumentos de Control Archivístico como son el Cuadro General de Clasificación, y obtener la aprobación del Catalogo de Disposición Documental e Inventarios Generales.</a:t>
            </a:r>
          </a:p>
        </p:txBody>
      </p:sp>
      <p:pic>
        <p:nvPicPr>
          <p:cNvPr id="5" name="Imagen 4">
            <a:extLst>
              <a:ext uri="{FF2B5EF4-FFF2-40B4-BE49-F238E27FC236}">
                <a16:creationId xmlns:a16="http://schemas.microsoft.com/office/drawing/2014/main" id="{03C2634C-A5D7-4AE8-90B7-75EA39678F79}"/>
              </a:ext>
            </a:extLst>
          </p:cNvPr>
          <p:cNvPicPr>
            <a:picLocks noChangeAspect="1"/>
          </p:cNvPicPr>
          <p:nvPr/>
        </p:nvPicPr>
        <p:blipFill>
          <a:blip r:embed="rId2"/>
          <a:stretch>
            <a:fillRect/>
          </a:stretch>
        </p:blipFill>
        <p:spPr>
          <a:xfrm>
            <a:off x="4475378" y="5834983"/>
            <a:ext cx="2899867" cy="612194"/>
          </a:xfrm>
          <a:prstGeom prst="rect">
            <a:avLst/>
          </a:prstGeom>
        </p:spPr>
      </p:pic>
      <p:pic>
        <p:nvPicPr>
          <p:cNvPr id="6" name="Imagen 5">
            <a:extLst>
              <a:ext uri="{FF2B5EF4-FFF2-40B4-BE49-F238E27FC236}">
                <a16:creationId xmlns:a16="http://schemas.microsoft.com/office/drawing/2014/main" id="{DB2AAF7D-F464-467F-B5C5-8D65CC46BAD4}"/>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1235838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26001"/>
            <a:ext cx="9347200"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10" name="Rectángulo 9">
            <a:extLst>
              <a:ext uri="{FF2B5EF4-FFF2-40B4-BE49-F238E27FC236}">
                <a16:creationId xmlns:a16="http://schemas.microsoft.com/office/drawing/2014/main" id="{B608176C-FF56-2245-BDC1-9A794D416191}"/>
              </a:ext>
            </a:extLst>
          </p:cNvPr>
          <p:cNvSpPr/>
          <p:nvPr/>
        </p:nvSpPr>
        <p:spPr>
          <a:xfrm>
            <a:off x="499872" y="2260792"/>
            <a:ext cx="11192256" cy="5185060"/>
          </a:xfrm>
          <a:prstGeom prst="rect">
            <a:avLst/>
          </a:prstGeom>
        </p:spPr>
        <p:txBody>
          <a:bodyPr vert="horz" lIns="91440" tIns="45720" rIns="91440" bIns="45720" rtlCol="0" anchor="b">
            <a:no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RECURSOS HUMANOS, MATERIALES Y FINANCIEROS</a:t>
            </a:r>
          </a:p>
          <a:p>
            <a:pPr marL="342900" indent="-342900" algn="just" defTabSz="914400">
              <a:lnSpc>
                <a:spcPct val="90000"/>
              </a:lnSpc>
              <a:spcBef>
                <a:spcPct val="0"/>
              </a:spcBef>
              <a:spcAft>
                <a:spcPts val="600"/>
              </a:spcAft>
              <a:buFont typeface="Arial" panose="020B0604020202020204" pitchFamily="34" charset="0"/>
              <a:buChar char="•"/>
            </a:pPr>
            <a:endParaRPr lang="en-US" u="sng" kern="1200" dirty="0">
              <a:solidFill>
                <a:schemeClr val="tx1">
                  <a:lumMod val="85000"/>
                  <a:lumOff val="15000"/>
                </a:schemeClr>
              </a:solidFill>
              <a:latin typeface="Helvetica" pitchFamily="2" charset="0"/>
              <a:ea typeface="+mj-ea"/>
              <a:cs typeface="+mj-cs"/>
            </a:endParaRPr>
          </a:p>
          <a:p>
            <a:pPr marL="285750" indent="-285750" algn="just" defTabSz="914400">
              <a:lnSpc>
                <a:spcPct val="90000"/>
              </a:lnSpc>
              <a:spcBef>
                <a:spcPct val="0"/>
              </a:spcBef>
              <a:spcAft>
                <a:spcPts val="600"/>
              </a:spcAft>
              <a:buFontTx/>
              <a:buChar char="-"/>
            </a:pPr>
            <a:r>
              <a:rPr lang="en-US" b="1" u="sng" dirty="0" err="1">
                <a:solidFill>
                  <a:schemeClr val="tx1">
                    <a:lumMod val="85000"/>
                    <a:lumOff val="15000"/>
                  </a:schemeClr>
                </a:solidFill>
                <a:latin typeface="Helvetica" pitchFamily="2" charset="0"/>
                <a:ea typeface="+mj-ea"/>
                <a:cs typeface="+mj-cs"/>
              </a:rPr>
              <a:t>Recursos</a:t>
            </a:r>
            <a:r>
              <a:rPr lang="en-US" b="1" u="sng" dirty="0">
                <a:solidFill>
                  <a:schemeClr val="tx1">
                    <a:lumMod val="85000"/>
                    <a:lumOff val="15000"/>
                  </a:schemeClr>
                </a:solidFill>
                <a:latin typeface="Helvetica" pitchFamily="2" charset="0"/>
                <a:ea typeface="+mj-ea"/>
                <a:cs typeface="+mj-cs"/>
              </a:rPr>
              <a:t> </a:t>
            </a:r>
            <a:r>
              <a:rPr lang="en-US" b="1" u="sng" dirty="0" err="1">
                <a:solidFill>
                  <a:schemeClr val="tx1">
                    <a:lumMod val="85000"/>
                    <a:lumOff val="15000"/>
                  </a:schemeClr>
                </a:solidFill>
                <a:latin typeface="Helvetica" pitchFamily="2" charset="0"/>
                <a:ea typeface="+mj-ea"/>
                <a:cs typeface="+mj-cs"/>
              </a:rPr>
              <a:t>Financieros</a:t>
            </a:r>
            <a:endParaRPr lang="en-US" b="1" u="sng" kern="1200" dirty="0">
              <a:solidFill>
                <a:schemeClr val="tx1">
                  <a:lumMod val="85000"/>
                  <a:lumOff val="15000"/>
                </a:schemeClr>
              </a:solidFill>
              <a:latin typeface="Helvetica" pitchFamily="2" charset="0"/>
              <a:ea typeface="+mj-ea"/>
              <a:cs typeface="+mj-cs"/>
            </a:endParaRPr>
          </a:p>
          <a:p>
            <a:pPr algn="just" defTabSz="914400">
              <a:lnSpc>
                <a:spcPct val="120000"/>
              </a:lnSpc>
              <a:spcBef>
                <a:spcPct val="0"/>
              </a:spcBef>
              <a:spcAft>
                <a:spcPts val="600"/>
              </a:spcAft>
            </a:pPr>
            <a:r>
              <a:rPr lang="es-ES" dirty="0">
                <a:latin typeface="Helvetica" pitchFamily="2" charset="0"/>
              </a:rPr>
              <a:t>Los recursos Financieros que se erogan para cumplir con los archivos están considerados en el Presupuesto de Egresos de la Secretaría, para el presente año del 2021, observando los Decretos de Austeridad Estatal, para racionalizar y optimizar el ejercicio de estos.</a:t>
            </a:r>
          </a:p>
          <a:p>
            <a:pPr algn="just" defTabSz="914400">
              <a:lnSpc>
                <a:spcPct val="120000"/>
              </a:lnSpc>
              <a:spcBef>
                <a:spcPct val="0"/>
              </a:spcBef>
              <a:spcAft>
                <a:spcPts val="600"/>
              </a:spcAft>
            </a:pPr>
            <a:endParaRPr lang="es-ES" dirty="0">
              <a:latin typeface="Helvetica" pitchFamily="2" charset="0"/>
            </a:endParaRPr>
          </a:p>
          <a:p>
            <a:pPr marL="285750" indent="-285750" algn="just" defTabSz="914400">
              <a:lnSpc>
                <a:spcPct val="90000"/>
              </a:lnSpc>
              <a:spcBef>
                <a:spcPct val="0"/>
              </a:spcBef>
              <a:spcAft>
                <a:spcPts val="600"/>
              </a:spcAft>
              <a:buFontTx/>
              <a:buChar char="-"/>
            </a:pPr>
            <a:r>
              <a:rPr lang="es-ES" b="1" u="sng" dirty="0">
                <a:latin typeface="Helvetica" pitchFamily="2" charset="0"/>
              </a:rPr>
              <a:t>Recursos Materiales</a:t>
            </a:r>
          </a:p>
          <a:p>
            <a:pPr algn="just" defTabSz="914400">
              <a:lnSpc>
                <a:spcPct val="90000"/>
              </a:lnSpc>
              <a:spcBef>
                <a:spcPct val="0"/>
              </a:spcBef>
              <a:spcAft>
                <a:spcPts val="600"/>
              </a:spcAft>
            </a:pPr>
            <a:endParaRPr lang="es-MX" dirty="0">
              <a:solidFill>
                <a:srgbClr val="FF0000"/>
              </a:solidFill>
              <a:latin typeface="Helvetica" pitchFamily="2" charset="0"/>
            </a:endParaRPr>
          </a:p>
          <a:p>
            <a:pPr algn="just" defTabSz="914400">
              <a:lnSpc>
                <a:spcPct val="90000"/>
              </a:lnSpc>
              <a:spcBef>
                <a:spcPct val="0"/>
              </a:spcBef>
              <a:spcAft>
                <a:spcPts val="600"/>
              </a:spcAft>
            </a:pPr>
            <a:r>
              <a:rPr lang="es-MX" dirty="0">
                <a:latin typeface="Helvetica" pitchFamily="2" charset="0"/>
              </a:rPr>
              <a:t>Los recursos materiales se suministran conforme a las indicaciones de la Dirección Administrativa de la Secretaría Técnica del Gabinete y se destinan a las actividades propias de la misma institución, en lo que correspone al quehacer archivístico se emplea papelería en general, equipos de cómputo para la elaboración de los documentos y su proceso de captura, etiquetas y carátulas de los expedientes. </a:t>
            </a:r>
          </a:p>
          <a:p>
            <a:pPr algn="just" defTabSz="914400">
              <a:lnSpc>
                <a:spcPct val="120000"/>
              </a:lnSpc>
              <a:spcBef>
                <a:spcPct val="0"/>
              </a:spcBef>
              <a:spcAft>
                <a:spcPts val="600"/>
              </a:spcAft>
            </a:pPr>
            <a:endParaRPr lang="es-ES" sz="1700" dirty="0">
              <a:latin typeface="Helvetica" pitchFamily="2" charset="0"/>
            </a:endParaRPr>
          </a:p>
          <a:p>
            <a:pPr algn="just" defTabSz="914400">
              <a:lnSpc>
                <a:spcPct val="90000"/>
              </a:lnSpc>
              <a:spcBef>
                <a:spcPct val="0"/>
              </a:spcBef>
              <a:spcAft>
                <a:spcPts val="600"/>
              </a:spcAft>
            </a:pPr>
            <a:endParaRPr lang="es-ES" sz="1700" dirty="0">
              <a:latin typeface="Helvetica" pitchFamily="2" charset="0"/>
            </a:endParaRPr>
          </a:p>
          <a:p>
            <a:pPr algn="just" defTabSz="914400">
              <a:lnSpc>
                <a:spcPct val="90000"/>
              </a:lnSpc>
              <a:spcBef>
                <a:spcPct val="0"/>
              </a:spcBef>
              <a:spcAft>
                <a:spcPts val="600"/>
              </a:spcAft>
            </a:pPr>
            <a:endParaRPr lang="es-MX" sz="1700" dirty="0">
              <a:solidFill>
                <a:srgbClr val="FF0000"/>
              </a:solidFill>
              <a:latin typeface="Helvetica" pitchFamily="2" charset="0"/>
            </a:endParaRPr>
          </a:p>
          <a:p>
            <a:pPr algn="just" defTabSz="914400">
              <a:lnSpc>
                <a:spcPct val="90000"/>
              </a:lnSpc>
              <a:spcBef>
                <a:spcPct val="0"/>
              </a:spcBef>
              <a:spcAft>
                <a:spcPts val="600"/>
              </a:spcAft>
            </a:pPr>
            <a:endParaRPr lang="es-MX" sz="1700" dirty="0">
              <a:solidFill>
                <a:srgbClr val="FF0000"/>
              </a:solidFill>
              <a:latin typeface="Helvetica" pitchFamily="2" charset="0"/>
            </a:endParaRPr>
          </a:p>
          <a:p>
            <a:pPr algn="just" defTabSz="914400">
              <a:lnSpc>
                <a:spcPct val="90000"/>
              </a:lnSpc>
              <a:spcBef>
                <a:spcPct val="0"/>
              </a:spcBef>
              <a:spcAft>
                <a:spcPts val="600"/>
              </a:spcAft>
            </a:pPr>
            <a:endParaRPr lang="es-ES" sz="1700" dirty="0">
              <a:latin typeface="Helvetica" pitchFamily="2" charset="0"/>
            </a:endParaRPr>
          </a:p>
        </p:txBody>
      </p:sp>
      <p:pic>
        <p:nvPicPr>
          <p:cNvPr id="6" name="Imagen 5">
            <a:extLst>
              <a:ext uri="{FF2B5EF4-FFF2-40B4-BE49-F238E27FC236}">
                <a16:creationId xmlns:a16="http://schemas.microsoft.com/office/drawing/2014/main" id="{35D56EF0-98F7-407A-ACC4-4F587EFD2BD1}"/>
              </a:ext>
            </a:extLst>
          </p:cNvPr>
          <p:cNvPicPr>
            <a:picLocks noChangeAspect="1"/>
          </p:cNvPicPr>
          <p:nvPr/>
        </p:nvPicPr>
        <p:blipFill>
          <a:blip r:embed="rId3"/>
          <a:stretch>
            <a:fillRect/>
          </a:stretch>
        </p:blipFill>
        <p:spPr>
          <a:xfrm>
            <a:off x="9640712" y="49247"/>
            <a:ext cx="2460978" cy="538605"/>
          </a:xfrm>
          <a:prstGeom prst="rect">
            <a:avLst/>
          </a:prstGeom>
        </p:spPr>
      </p:pic>
    </p:spTree>
    <p:extLst>
      <p:ext uri="{BB962C8B-B14F-4D97-AF65-F5344CB8AC3E}">
        <p14:creationId xmlns:p14="http://schemas.microsoft.com/office/powerpoint/2010/main" val="1547892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21748"/>
            <a:ext cx="9335911"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10" name="Rectángulo 9">
            <a:extLst>
              <a:ext uri="{FF2B5EF4-FFF2-40B4-BE49-F238E27FC236}">
                <a16:creationId xmlns:a16="http://schemas.microsoft.com/office/drawing/2014/main" id="{B608176C-FF56-2245-BDC1-9A794D416191}"/>
              </a:ext>
            </a:extLst>
          </p:cNvPr>
          <p:cNvSpPr/>
          <p:nvPr/>
        </p:nvSpPr>
        <p:spPr>
          <a:xfrm>
            <a:off x="341376" y="1180296"/>
            <a:ext cx="11192256" cy="4497408"/>
          </a:xfrm>
          <a:prstGeom prst="rect">
            <a:avLst/>
          </a:prstGeom>
        </p:spPr>
        <p:txBody>
          <a:bodyPr vert="horz" lIns="91440" tIns="45720" rIns="91440" bIns="45720" rtlCol="0" anchor="t">
            <a:normAutofit/>
          </a:bodyPr>
          <a:lstStyle/>
          <a:p>
            <a:pPr algn="just" defTabSz="914400">
              <a:lnSpc>
                <a:spcPct val="90000"/>
              </a:lnSpc>
              <a:spcBef>
                <a:spcPct val="0"/>
              </a:spcBef>
              <a:spcAft>
                <a:spcPts val="600"/>
              </a:spcAft>
            </a:pPr>
            <a:endParaRPr lang="es-ES" sz="1900" dirty="0">
              <a:latin typeface="Helvetica" pitchFamily="2" charset="0"/>
            </a:endParaRPr>
          </a:p>
          <a:p>
            <a:pPr algn="just" defTabSz="914400">
              <a:lnSpc>
                <a:spcPct val="90000"/>
              </a:lnSpc>
              <a:spcBef>
                <a:spcPct val="0"/>
              </a:spcBef>
              <a:spcAft>
                <a:spcPts val="600"/>
              </a:spcAft>
            </a:pPr>
            <a:endParaRPr lang="es-MX" sz="1900" dirty="0">
              <a:solidFill>
                <a:srgbClr val="FF0000"/>
              </a:solidFill>
              <a:latin typeface="Helvetica" pitchFamily="2" charset="0"/>
            </a:endParaRPr>
          </a:p>
          <a:p>
            <a:pPr algn="just" defTabSz="914400">
              <a:lnSpc>
                <a:spcPct val="90000"/>
              </a:lnSpc>
              <a:spcBef>
                <a:spcPct val="0"/>
              </a:spcBef>
              <a:spcAft>
                <a:spcPts val="600"/>
              </a:spcAft>
            </a:pPr>
            <a:endParaRPr lang="es-ES" dirty="0">
              <a:latin typeface="Helvetica" pitchFamily="2" charset="0"/>
            </a:endParaRPr>
          </a:p>
        </p:txBody>
      </p:sp>
      <p:sp>
        <p:nvSpPr>
          <p:cNvPr id="2" name="Rectángulo 1">
            <a:extLst>
              <a:ext uri="{FF2B5EF4-FFF2-40B4-BE49-F238E27FC236}">
                <a16:creationId xmlns:a16="http://schemas.microsoft.com/office/drawing/2014/main" id="{F0E864E4-0D2B-5144-9AE1-38EE8E6EDA20}"/>
              </a:ext>
            </a:extLst>
          </p:cNvPr>
          <p:cNvSpPr/>
          <p:nvPr/>
        </p:nvSpPr>
        <p:spPr>
          <a:xfrm>
            <a:off x="658368" y="1568714"/>
            <a:ext cx="10789920" cy="3605411"/>
          </a:xfrm>
          <a:prstGeom prst="rect">
            <a:avLst/>
          </a:prstGeom>
        </p:spPr>
        <p:txBody>
          <a:bodyPr wrap="square">
            <a:spAutoFit/>
          </a:bodyPr>
          <a:lstStyle/>
          <a:p>
            <a:pPr marL="285750" indent="-285750" algn="just" defTabSz="914400">
              <a:lnSpc>
                <a:spcPct val="90000"/>
              </a:lnSpc>
              <a:spcBef>
                <a:spcPct val="0"/>
              </a:spcBef>
              <a:spcAft>
                <a:spcPts val="600"/>
              </a:spcAft>
              <a:buFontTx/>
              <a:buChar char="-"/>
            </a:pPr>
            <a:r>
              <a:rPr lang="es-ES" b="1" u="sng" dirty="0">
                <a:latin typeface="Helvetica" pitchFamily="2" charset="0"/>
              </a:rPr>
              <a:t>Recursos Humanos</a:t>
            </a:r>
            <a:endParaRPr lang="es-ES" b="1" dirty="0">
              <a:latin typeface="Helvetica" pitchFamily="2" charset="0"/>
            </a:endParaRPr>
          </a:p>
          <a:p>
            <a:pPr algn="just" defTabSz="914400">
              <a:lnSpc>
                <a:spcPct val="90000"/>
              </a:lnSpc>
              <a:spcBef>
                <a:spcPct val="0"/>
              </a:spcBef>
              <a:spcAft>
                <a:spcPts val="600"/>
              </a:spcAft>
            </a:pPr>
            <a:endParaRPr lang="es-ES" dirty="0">
              <a:latin typeface="Helvetica" pitchFamily="2" charset="0"/>
            </a:endParaRPr>
          </a:p>
          <a:p>
            <a:pPr algn="just" defTabSz="914400">
              <a:lnSpc>
                <a:spcPct val="90000"/>
              </a:lnSpc>
              <a:spcBef>
                <a:spcPct val="0"/>
              </a:spcBef>
              <a:spcAft>
                <a:spcPts val="600"/>
              </a:spcAft>
            </a:pPr>
            <a:r>
              <a:rPr lang="es-ES" dirty="0">
                <a:latin typeface="Helvetica" pitchFamily="2" charset="0"/>
              </a:rPr>
              <a:t>Integrado por el Coordinador de Archivos y los enlaces designados por cada Unidad Administrativa.</a:t>
            </a:r>
          </a:p>
          <a:p>
            <a:pPr algn="just" defTabSz="914400">
              <a:lnSpc>
                <a:spcPct val="90000"/>
              </a:lnSpc>
              <a:spcBef>
                <a:spcPct val="0"/>
              </a:spcBef>
              <a:spcAft>
                <a:spcPts val="600"/>
              </a:spcAft>
            </a:pPr>
            <a:endParaRPr lang="es-ES" dirty="0">
              <a:latin typeface="Helvetica" pitchFamily="2" charset="0"/>
            </a:endParaRPr>
          </a:p>
          <a:p>
            <a:pPr marL="342900" indent="-342900" algn="just" defTabSz="914400">
              <a:lnSpc>
                <a:spcPct val="90000"/>
              </a:lnSpc>
              <a:spcBef>
                <a:spcPct val="0"/>
              </a:spcBef>
              <a:spcAft>
                <a:spcPts val="600"/>
              </a:spcAft>
              <a:buAutoNum type="arabicPeriod"/>
            </a:pPr>
            <a:r>
              <a:rPr lang="es-ES" dirty="0">
                <a:latin typeface="Helvetica" pitchFamily="2" charset="0"/>
              </a:rPr>
              <a:t>Coordinador de Archivos</a:t>
            </a:r>
          </a:p>
          <a:p>
            <a:pPr marL="342900" indent="-342900" algn="just" defTabSz="914400">
              <a:lnSpc>
                <a:spcPct val="90000"/>
              </a:lnSpc>
              <a:spcBef>
                <a:spcPct val="0"/>
              </a:spcBef>
              <a:spcAft>
                <a:spcPts val="600"/>
              </a:spcAft>
              <a:buAutoNum type="arabicPeriod"/>
            </a:pPr>
            <a:r>
              <a:rPr lang="es-ES" dirty="0">
                <a:latin typeface="Helvetica" pitchFamily="2" charset="0"/>
              </a:rPr>
              <a:t>Enlace de la Dirección de Vinculación Social</a:t>
            </a:r>
          </a:p>
          <a:p>
            <a:pPr marL="342900" indent="-342900" algn="just" defTabSz="914400">
              <a:lnSpc>
                <a:spcPct val="90000"/>
              </a:lnSpc>
              <a:spcBef>
                <a:spcPct val="0"/>
              </a:spcBef>
              <a:spcAft>
                <a:spcPts val="600"/>
              </a:spcAft>
              <a:buAutoNum type="arabicPeriod"/>
            </a:pPr>
            <a:r>
              <a:rPr lang="es-ES" dirty="0">
                <a:latin typeface="Helvetica" pitchFamily="2" charset="0"/>
              </a:rPr>
              <a:t>Enlace de la Dirección de Evaluación y Seguimiento</a:t>
            </a:r>
          </a:p>
          <a:p>
            <a:pPr marL="342900" indent="-342900" algn="just" defTabSz="914400">
              <a:lnSpc>
                <a:spcPct val="90000"/>
              </a:lnSpc>
              <a:spcBef>
                <a:spcPct val="0"/>
              </a:spcBef>
              <a:spcAft>
                <a:spcPts val="600"/>
              </a:spcAft>
              <a:buAutoNum type="arabicPeriod"/>
            </a:pPr>
            <a:r>
              <a:rPr lang="es-ES" dirty="0">
                <a:latin typeface="Helvetica" pitchFamily="2" charset="0"/>
              </a:rPr>
              <a:t>Enlace de la Dirección Administrativa</a:t>
            </a:r>
          </a:p>
          <a:p>
            <a:pPr algn="just" defTabSz="914400">
              <a:lnSpc>
                <a:spcPct val="90000"/>
              </a:lnSpc>
              <a:spcBef>
                <a:spcPct val="0"/>
              </a:spcBef>
              <a:spcAft>
                <a:spcPts val="600"/>
              </a:spcAft>
            </a:pPr>
            <a:endParaRPr lang="es-MX" dirty="0">
              <a:latin typeface="Helvetica" pitchFamily="2" charset="0"/>
            </a:endParaRPr>
          </a:p>
          <a:p>
            <a:pPr algn="just" defTabSz="914400">
              <a:lnSpc>
                <a:spcPct val="90000"/>
              </a:lnSpc>
              <a:spcBef>
                <a:spcPct val="0"/>
              </a:spcBef>
              <a:spcAft>
                <a:spcPts val="600"/>
              </a:spcAft>
            </a:pPr>
            <a:endParaRPr lang="es-MX" dirty="0">
              <a:solidFill>
                <a:srgbClr val="FF0000"/>
              </a:solidFill>
              <a:latin typeface="Helvetica" pitchFamily="2" charset="0"/>
            </a:endParaRPr>
          </a:p>
          <a:p>
            <a:pPr algn="just" defTabSz="914400">
              <a:lnSpc>
                <a:spcPct val="90000"/>
              </a:lnSpc>
              <a:spcBef>
                <a:spcPct val="0"/>
              </a:spcBef>
              <a:spcAft>
                <a:spcPts val="600"/>
              </a:spcAft>
            </a:pPr>
            <a:endParaRPr lang="es-MX" dirty="0">
              <a:solidFill>
                <a:srgbClr val="FF0000"/>
              </a:solidFill>
              <a:latin typeface="Helvetica" pitchFamily="2" charset="0"/>
            </a:endParaRPr>
          </a:p>
        </p:txBody>
      </p:sp>
      <p:pic>
        <p:nvPicPr>
          <p:cNvPr id="6" name="Imagen 5">
            <a:extLst>
              <a:ext uri="{FF2B5EF4-FFF2-40B4-BE49-F238E27FC236}">
                <a16:creationId xmlns:a16="http://schemas.microsoft.com/office/drawing/2014/main" id="{DF65BF15-8138-41E3-98DA-BB685A1BC360}"/>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3444373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830"/>
            <a:ext cx="9369778"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8" name="Rectángulo 7">
            <a:extLst>
              <a:ext uri="{FF2B5EF4-FFF2-40B4-BE49-F238E27FC236}">
                <a16:creationId xmlns:a16="http://schemas.microsoft.com/office/drawing/2014/main" id="{7FF563B2-CF8F-2843-8EB4-DF70B248AE23}"/>
              </a:ext>
            </a:extLst>
          </p:cNvPr>
          <p:cNvSpPr/>
          <p:nvPr/>
        </p:nvSpPr>
        <p:spPr>
          <a:xfrm>
            <a:off x="304800" y="1272154"/>
            <a:ext cx="11192256" cy="1513416"/>
          </a:xfrm>
          <a:prstGeom prst="rect">
            <a:avLst/>
          </a:prstGeom>
        </p:spPr>
        <p:txBody>
          <a:bodyPr vert="horz" lIns="91440" tIns="45720" rIns="91440" bIns="45720" rtlCol="0" anchor="b">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PLANEACIÓN</a:t>
            </a:r>
            <a:endParaRPr lang="en-US" kern="1200"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endParaRPr lang="es-ES" dirty="0">
              <a:latin typeface="Helvetica" pitchFamily="2" charset="0"/>
            </a:endParaRPr>
          </a:p>
          <a:p>
            <a:pPr marL="285750" indent="-285750" algn="just" defTabSz="914400">
              <a:lnSpc>
                <a:spcPct val="90000"/>
              </a:lnSpc>
              <a:spcBef>
                <a:spcPct val="0"/>
              </a:spcBef>
              <a:spcAft>
                <a:spcPts val="600"/>
              </a:spcAft>
              <a:buFontTx/>
              <a:buChar char="-"/>
            </a:pPr>
            <a:r>
              <a:rPr lang="es-ES" dirty="0">
                <a:latin typeface="Helvetica" pitchFamily="2" charset="0"/>
              </a:rPr>
              <a:t>Para dar cumplimiento a los objetivos y estrategias planteados es necesario ejecutar y medir los alcances obtenidos de las siguientes acciones por medio del Cronograma de Actividades:</a:t>
            </a:r>
          </a:p>
        </p:txBody>
      </p:sp>
      <p:graphicFrame>
        <p:nvGraphicFramePr>
          <p:cNvPr id="9" name="Tabla 2">
            <a:extLst>
              <a:ext uri="{FF2B5EF4-FFF2-40B4-BE49-F238E27FC236}">
                <a16:creationId xmlns:a16="http://schemas.microsoft.com/office/drawing/2014/main" id="{CFCF089B-5C9F-8E48-98A7-BBE7983A22F7}"/>
              </a:ext>
            </a:extLst>
          </p:cNvPr>
          <p:cNvGraphicFramePr>
            <a:graphicFrameLocks noGrp="1"/>
          </p:cNvGraphicFramePr>
          <p:nvPr>
            <p:extLst>
              <p:ext uri="{D42A27DB-BD31-4B8C-83A1-F6EECF244321}">
                <p14:modId xmlns:p14="http://schemas.microsoft.com/office/powerpoint/2010/main" val="1338567658"/>
              </p:ext>
            </p:extLst>
          </p:nvPr>
        </p:nvGraphicFramePr>
        <p:xfrm>
          <a:off x="304800" y="3429000"/>
          <a:ext cx="11740896" cy="3098800"/>
        </p:xfrm>
        <a:graphic>
          <a:graphicData uri="http://schemas.openxmlformats.org/drawingml/2006/table">
            <a:tbl>
              <a:tblPr firstRow="1" bandRow="1">
                <a:tableStyleId>{8EC20E35-A176-4012-BC5E-935CFFF8708E}</a:tableStyleId>
              </a:tblPr>
              <a:tblGrid>
                <a:gridCol w="3913632">
                  <a:extLst>
                    <a:ext uri="{9D8B030D-6E8A-4147-A177-3AD203B41FA5}">
                      <a16:colId xmlns:a16="http://schemas.microsoft.com/office/drawing/2014/main" val="2542974231"/>
                    </a:ext>
                  </a:extLst>
                </a:gridCol>
                <a:gridCol w="3913632">
                  <a:extLst>
                    <a:ext uri="{9D8B030D-6E8A-4147-A177-3AD203B41FA5}">
                      <a16:colId xmlns:a16="http://schemas.microsoft.com/office/drawing/2014/main" val="3852663880"/>
                    </a:ext>
                  </a:extLst>
                </a:gridCol>
                <a:gridCol w="3913632">
                  <a:extLst>
                    <a:ext uri="{9D8B030D-6E8A-4147-A177-3AD203B41FA5}">
                      <a16:colId xmlns:a16="http://schemas.microsoft.com/office/drawing/2014/main" val="1216284494"/>
                    </a:ext>
                  </a:extLst>
                </a:gridCol>
              </a:tblGrid>
              <a:tr h="370840">
                <a:tc>
                  <a:txBody>
                    <a:bodyPr/>
                    <a:lstStyle/>
                    <a:p>
                      <a:pPr algn="ctr"/>
                      <a:r>
                        <a:rPr lang="es-MX" dirty="0"/>
                        <a:t>Objetivo</a:t>
                      </a:r>
                    </a:p>
                  </a:txBody>
                  <a:tcPr/>
                </a:tc>
                <a:tc>
                  <a:txBody>
                    <a:bodyPr/>
                    <a:lstStyle/>
                    <a:p>
                      <a:pPr algn="ctr"/>
                      <a:r>
                        <a:rPr lang="es-MX" dirty="0"/>
                        <a:t>Actividad </a:t>
                      </a:r>
                    </a:p>
                  </a:txBody>
                  <a:tcPr/>
                </a:tc>
                <a:tc>
                  <a:txBody>
                    <a:bodyPr/>
                    <a:lstStyle/>
                    <a:p>
                      <a:pPr algn="ctr"/>
                      <a:r>
                        <a:rPr lang="es-MX" dirty="0"/>
                        <a:t>Indicador</a:t>
                      </a:r>
                    </a:p>
                  </a:txBody>
                  <a:tcPr/>
                </a:tc>
                <a:extLst>
                  <a:ext uri="{0D108BD9-81ED-4DB2-BD59-A6C34878D82A}">
                    <a16:rowId xmlns:a16="http://schemas.microsoft.com/office/drawing/2014/main" val="12439361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500" dirty="0">
                          <a:latin typeface="Helvetica" pitchFamily="2" charset="0"/>
                        </a:rPr>
                        <a:t>Coordinar el proceso de la Administración y la Gestión Documental de las Unidades Administrativas de la Secretaría Técnica del Gabinete.</a:t>
                      </a:r>
                      <a:endParaRPr lang="es-MX" sz="1500" dirty="0">
                        <a:latin typeface="Helvetica" pitchFamily="2" charset="0"/>
                      </a:endParaRPr>
                    </a:p>
                  </a:txBody>
                  <a:tcPr anchor="ctr"/>
                </a:tc>
                <a:tc>
                  <a:txBody>
                    <a:bodyPr/>
                    <a:lstStyle/>
                    <a:p>
                      <a:r>
                        <a:rPr lang="es-ES" sz="1500" kern="1200" dirty="0">
                          <a:solidFill>
                            <a:schemeClr val="tx1"/>
                          </a:solidFill>
                          <a:effectLst/>
                          <a:latin typeface="Helvetica" pitchFamily="2" charset="0"/>
                          <a:ea typeface="+mn-ea"/>
                          <a:cs typeface="+mn-cs"/>
                        </a:rPr>
                        <a:t>Supervisar y dar seguimiento a las tareas de Archivo, evitando saturación de los archivos en los espacios laborables, la correcta utilización y presentación de los mismos.</a:t>
                      </a:r>
                      <a:endParaRPr lang="es-MX" sz="1500" dirty="0">
                        <a:solidFill>
                          <a:schemeClr val="tx1"/>
                        </a:solidFill>
                        <a:latin typeface="Helvetica" pitchFamily="2" charset="0"/>
                      </a:endParaRPr>
                    </a:p>
                  </a:txBody>
                  <a:tcPr anchor="ctr"/>
                </a:tc>
                <a:tc>
                  <a:txBody>
                    <a:bodyPr/>
                    <a:lstStyle/>
                    <a:p>
                      <a:r>
                        <a:rPr lang="es-MX" sz="1500" dirty="0">
                          <a:latin typeface="Helvetica" pitchFamily="2" charset="0"/>
                        </a:rPr>
                        <a:t>Total de Unidades Administrativas trabajando.</a:t>
                      </a:r>
                    </a:p>
                  </a:txBody>
                  <a:tcPr anchor="ctr"/>
                </a:tc>
                <a:extLst>
                  <a:ext uri="{0D108BD9-81ED-4DB2-BD59-A6C34878D82A}">
                    <a16:rowId xmlns:a16="http://schemas.microsoft.com/office/drawing/2014/main" val="9555517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500" dirty="0">
                          <a:latin typeface="Helvetica" pitchFamily="2" charset="0"/>
                        </a:rPr>
                        <a:t>Dar soporte al proceso de Administración, Organización y Gestión de los documentos que se producen en las diferentes Unidades Administrativas de la Secretaría Técnica del Gabinete, a </a:t>
                      </a:r>
                      <a:r>
                        <a:rPr lang="es-ES" sz="1600" dirty="0">
                          <a:latin typeface="Helvetica" pitchFamily="2" charset="0"/>
                        </a:rPr>
                        <a:t>través de la capacitación de sus enlaces de Archivo.</a:t>
                      </a:r>
                      <a:endParaRPr lang="es-ES" sz="1500" dirty="0">
                        <a:latin typeface="Helvetica" pitchFamily="2" charset="0"/>
                      </a:endParaRPr>
                    </a:p>
                  </a:txBody>
                  <a:tcPr anchor="ctr"/>
                </a:tc>
                <a:tc>
                  <a:txBody>
                    <a:bodyPr/>
                    <a:lstStyle/>
                    <a:p>
                      <a:r>
                        <a:rPr lang="es-ES" sz="1500" kern="1200" dirty="0">
                          <a:solidFill>
                            <a:schemeClr val="dk1"/>
                          </a:solidFill>
                          <a:effectLst/>
                          <a:latin typeface="Helvetica" pitchFamily="2" charset="0"/>
                          <a:ea typeface="+mn-ea"/>
                          <a:cs typeface="+mn-cs"/>
                        </a:rPr>
                        <a:t>Proporcionar pláticas y/o asesorías de capacitación periódicamente a los enlaces de Archivo de las Unidades Administrativas. </a:t>
                      </a:r>
                      <a:endParaRPr lang="es-MX" sz="1500" dirty="0">
                        <a:latin typeface="Helvetica" pitchFamily="2" charset="0"/>
                      </a:endParaRPr>
                    </a:p>
                  </a:txBody>
                  <a:tcPr anchor="ctr"/>
                </a:tc>
                <a:tc>
                  <a:txBody>
                    <a:bodyPr/>
                    <a:lstStyle/>
                    <a:p>
                      <a:r>
                        <a:rPr lang="es-MX" sz="1500" dirty="0">
                          <a:latin typeface="Helvetica" pitchFamily="2" charset="0"/>
                        </a:rPr>
                        <a:t>Total de personal capacitado y/o programado a capacitación.</a:t>
                      </a:r>
                    </a:p>
                  </a:txBody>
                  <a:tcPr anchor="ctr"/>
                </a:tc>
                <a:extLst>
                  <a:ext uri="{0D108BD9-81ED-4DB2-BD59-A6C34878D82A}">
                    <a16:rowId xmlns:a16="http://schemas.microsoft.com/office/drawing/2014/main" val="2121701718"/>
                  </a:ext>
                </a:extLst>
              </a:tr>
            </a:tbl>
          </a:graphicData>
        </a:graphic>
      </p:graphicFrame>
      <p:sp>
        <p:nvSpPr>
          <p:cNvPr id="10" name="Rectángulo 9">
            <a:extLst>
              <a:ext uri="{FF2B5EF4-FFF2-40B4-BE49-F238E27FC236}">
                <a16:creationId xmlns:a16="http://schemas.microsoft.com/office/drawing/2014/main" id="{F9D7DF8F-0CAE-134C-9952-278FCA5580CE}"/>
              </a:ext>
            </a:extLst>
          </p:cNvPr>
          <p:cNvSpPr/>
          <p:nvPr/>
        </p:nvSpPr>
        <p:spPr>
          <a:xfrm>
            <a:off x="4815840" y="2928510"/>
            <a:ext cx="2170176" cy="472801"/>
          </a:xfrm>
          <a:prstGeom prst="rect">
            <a:avLst/>
          </a:prstGeom>
        </p:spPr>
        <p:txBody>
          <a:bodyPr vert="horz" lIns="91440" tIns="45720" rIns="91440" bIns="45720" rtlCol="0" anchor="b">
            <a:normAutofit/>
          </a:bodyPr>
          <a:lstStyle/>
          <a:p>
            <a:pPr algn="just" defTabSz="914400">
              <a:lnSpc>
                <a:spcPct val="90000"/>
              </a:lnSpc>
              <a:spcBef>
                <a:spcPct val="0"/>
              </a:spcBef>
              <a:spcAft>
                <a:spcPts val="600"/>
              </a:spcAft>
            </a:pPr>
            <a:r>
              <a:rPr lang="es-ES" b="1" dirty="0">
                <a:latin typeface="Helvetica" pitchFamily="2" charset="0"/>
              </a:rPr>
              <a:t>Nivel Estructural</a:t>
            </a:r>
          </a:p>
        </p:txBody>
      </p:sp>
      <p:pic>
        <p:nvPicPr>
          <p:cNvPr id="12" name="Imagen 11">
            <a:extLst>
              <a:ext uri="{FF2B5EF4-FFF2-40B4-BE49-F238E27FC236}">
                <a16:creationId xmlns:a16="http://schemas.microsoft.com/office/drawing/2014/main" id="{AECA39B1-791B-4B32-8821-CB80098CC73E}"/>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804922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20341"/>
            <a:ext cx="9313333"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graphicFrame>
        <p:nvGraphicFramePr>
          <p:cNvPr id="9" name="Tabla 2">
            <a:extLst>
              <a:ext uri="{FF2B5EF4-FFF2-40B4-BE49-F238E27FC236}">
                <a16:creationId xmlns:a16="http://schemas.microsoft.com/office/drawing/2014/main" id="{CFCF089B-5C9F-8E48-98A7-BBE7983A22F7}"/>
              </a:ext>
            </a:extLst>
          </p:cNvPr>
          <p:cNvGraphicFramePr>
            <a:graphicFrameLocks noGrp="1"/>
          </p:cNvGraphicFramePr>
          <p:nvPr>
            <p:extLst>
              <p:ext uri="{D42A27DB-BD31-4B8C-83A1-F6EECF244321}">
                <p14:modId xmlns:p14="http://schemas.microsoft.com/office/powerpoint/2010/main" val="1865880396"/>
              </p:ext>
            </p:extLst>
          </p:nvPr>
        </p:nvGraphicFramePr>
        <p:xfrm>
          <a:off x="304800" y="1915584"/>
          <a:ext cx="11740896" cy="2611120"/>
        </p:xfrm>
        <a:graphic>
          <a:graphicData uri="http://schemas.openxmlformats.org/drawingml/2006/table">
            <a:tbl>
              <a:tblPr firstRow="1" bandRow="1">
                <a:tableStyleId>{8EC20E35-A176-4012-BC5E-935CFFF8708E}</a:tableStyleId>
              </a:tblPr>
              <a:tblGrid>
                <a:gridCol w="3913632">
                  <a:extLst>
                    <a:ext uri="{9D8B030D-6E8A-4147-A177-3AD203B41FA5}">
                      <a16:colId xmlns:a16="http://schemas.microsoft.com/office/drawing/2014/main" val="2542974231"/>
                    </a:ext>
                  </a:extLst>
                </a:gridCol>
                <a:gridCol w="3913632">
                  <a:extLst>
                    <a:ext uri="{9D8B030D-6E8A-4147-A177-3AD203B41FA5}">
                      <a16:colId xmlns:a16="http://schemas.microsoft.com/office/drawing/2014/main" val="3852663880"/>
                    </a:ext>
                  </a:extLst>
                </a:gridCol>
                <a:gridCol w="3913632">
                  <a:extLst>
                    <a:ext uri="{9D8B030D-6E8A-4147-A177-3AD203B41FA5}">
                      <a16:colId xmlns:a16="http://schemas.microsoft.com/office/drawing/2014/main" val="1216284494"/>
                    </a:ext>
                  </a:extLst>
                </a:gridCol>
              </a:tblGrid>
              <a:tr h="370840">
                <a:tc>
                  <a:txBody>
                    <a:bodyPr/>
                    <a:lstStyle/>
                    <a:p>
                      <a:pPr algn="ctr"/>
                      <a:r>
                        <a:rPr lang="es-MX" dirty="0"/>
                        <a:t>Objetivo</a:t>
                      </a:r>
                    </a:p>
                  </a:txBody>
                  <a:tcPr/>
                </a:tc>
                <a:tc>
                  <a:txBody>
                    <a:bodyPr/>
                    <a:lstStyle/>
                    <a:p>
                      <a:pPr algn="ctr"/>
                      <a:r>
                        <a:rPr lang="es-MX" dirty="0"/>
                        <a:t>Actividad </a:t>
                      </a:r>
                    </a:p>
                  </a:txBody>
                  <a:tcPr/>
                </a:tc>
                <a:tc>
                  <a:txBody>
                    <a:bodyPr/>
                    <a:lstStyle/>
                    <a:p>
                      <a:pPr algn="ctr"/>
                      <a:r>
                        <a:rPr lang="es-MX" dirty="0"/>
                        <a:t>Indicador</a:t>
                      </a:r>
                    </a:p>
                  </a:txBody>
                  <a:tcPr/>
                </a:tc>
                <a:extLst>
                  <a:ext uri="{0D108BD9-81ED-4DB2-BD59-A6C34878D82A}">
                    <a16:rowId xmlns:a16="http://schemas.microsoft.com/office/drawing/2014/main" val="12439361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500" dirty="0">
                          <a:latin typeface="Helvetica" pitchFamily="2" charset="0"/>
                        </a:rPr>
                        <a:t>Actualizar las series documentales del Cuadro General de Clasificación, Catalogo de disposición documental, Guías e Inventarios.</a:t>
                      </a:r>
                      <a:endParaRPr lang="es-MX" sz="1500" dirty="0">
                        <a:solidFill>
                          <a:srgbClr val="FF0000"/>
                        </a:solidFill>
                        <a:latin typeface="Helvetica" pitchFamily="2" charset="0"/>
                      </a:endParaRPr>
                    </a:p>
                  </a:txBody>
                  <a:tcPr anchor="ctr"/>
                </a:tc>
                <a:tc>
                  <a:txBody>
                    <a:bodyPr/>
                    <a:lstStyle/>
                    <a:p>
                      <a:r>
                        <a:rPr lang="es-ES" sz="1500" kern="1200" dirty="0">
                          <a:solidFill>
                            <a:schemeClr val="dk1"/>
                          </a:solidFill>
                          <a:effectLst/>
                          <a:latin typeface="Helvetica" pitchFamily="2" charset="0"/>
                          <a:ea typeface="+mn-ea"/>
                          <a:cs typeface="+mn-cs"/>
                        </a:rPr>
                        <a:t>Actualizar Instrumentos y solicitar autorización a las instancias normativas y seguimiento a autorizaciones pendientes</a:t>
                      </a:r>
                      <a:r>
                        <a:rPr lang="es-MX" sz="1500" kern="1200" dirty="0">
                          <a:solidFill>
                            <a:schemeClr val="dk1"/>
                          </a:solidFill>
                          <a:effectLst/>
                          <a:latin typeface="Helvetica" pitchFamily="2" charset="0"/>
                          <a:ea typeface="+mn-ea"/>
                          <a:cs typeface="+mn-cs"/>
                        </a:rPr>
                        <a:t>.</a:t>
                      </a:r>
                      <a:endParaRPr lang="es-MX" sz="1500" dirty="0">
                        <a:solidFill>
                          <a:srgbClr val="FF0000"/>
                        </a:solidFill>
                        <a:latin typeface="Helvetica" pitchFamily="2" charset="0"/>
                      </a:endParaRPr>
                    </a:p>
                  </a:txBody>
                  <a:tcPr anchor="ctr"/>
                </a:tc>
                <a:tc>
                  <a:txBody>
                    <a:bodyPr/>
                    <a:lstStyle/>
                    <a:p>
                      <a:r>
                        <a:rPr lang="es-MX" sz="1500" dirty="0">
                          <a:solidFill>
                            <a:schemeClr val="tx1"/>
                          </a:solidFill>
                          <a:latin typeface="Helvetica" pitchFamily="2" charset="0"/>
                        </a:rPr>
                        <a:t>Total de Instrumentos de Control Archivisticos vigentes y pendientes de autorización</a:t>
                      </a:r>
                    </a:p>
                  </a:txBody>
                  <a:tcPr anchor="ctr"/>
                </a:tc>
                <a:extLst>
                  <a:ext uri="{0D108BD9-81ED-4DB2-BD59-A6C34878D82A}">
                    <a16:rowId xmlns:a16="http://schemas.microsoft.com/office/drawing/2014/main" val="955551712"/>
                  </a:ext>
                </a:extLst>
              </a:tr>
              <a:tr h="0">
                <a:tc>
                  <a:txBody>
                    <a:bodyPr/>
                    <a:lstStyle/>
                    <a:p>
                      <a:r>
                        <a:rPr lang="es-ES" sz="1500" kern="1200" dirty="0">
                          <a:solidFill>
                            <a:schemeClr val="dk1"/>
                          </a:solidFill>
                          <a:effectLst/>
                          <a:latin typeface="Helvetica" pitchFamily="2" charset="0"/>
                          <a:ea typeface="+mn-ea"/>
                          <a:cs typeface="+mn-cs"/>
                        </a:rPr>
                        <a:t>Cumplir con la Información de la Plataforma Estatal de Transparencia.</a:t>
                      </a:r>
                      <a:endParaRPr lang="es-MX" sz="1500" kern="1200" dirty="0">
                        <a:solidFill>
                          <a:schemeClr val="dk1"/>
                        </a:solidFill>
                        <a:effectLst/>
                        <a:latin typeface="Helvetica" pitchFamily="2" charset="0"/>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500" kern="1200" dirty="0">
                          <a:solidFill>
                            <a:schemeClr val="dk1"/>
                          </a:solidFill>
                          <a:effectLst/>
                          <a:latin typeface="Helvetica" pitchFamily="2" charset="0"/>
                          <a:ea typeface="+mn-ea"/>
                          <a:cs typeface="+mn-cs"/>
                        </a:rPr>
                        <a:t>Realizar </a:t>
                      </a:r>
                      <a:r>
                        <a:rPr lang="es-ES" sz="1500" kern="1200">
                          <a:solidFill>
                            <a:schemeClr val="dk1"/>
                          </a:solidFill>
                          <a:effectLst/>
                          <a:latin typeface="Helvetica" pitchFamily="2" charset="0"/>
                          <a:ea typeface="+mn-ea"/>
                          <a:cs typeface="+mn-cs"/>
                        </a:rPr>
                        <a:t>los formatos </a:t>
                      </a:r>
                      <a:r>
                        <a:rPr lang="es-ES" sz="1500" kern="1200" dirty="0">
                          <a:solidFill>
                            <a:schemeClr val="dk1"/>
                          </a:solidFill>
                          <a:effectLst/>
                          <a:latin typeface="Helvetica" pitchFamily="2" charset="0"/>
                          <a:ea typeface="+mn-ea"/>
                          <a:cs typeface="+mn-cs"/>
                        </a:rPr>
                        <a:t>correspondientes y publicarlos en la Plataforma Estatal de Transparencia, dando cumplimiento al artículo 84 fracción I de la Ley Estatal de Transparencia.</a:t>
                      </a:r>
                      <a:endParaRPr lang="es-MX" sz="1500" kern="1200" dirty="0">
                        <a:solidFill>
                          <a:schemeClr val="dk1"/>
                        </a:solidFill>
                        <a:effectLst/>
                        <a:latin typeface="Helvetica" pitchFamily="2" charset="0"/>
                        <a:ea typeface="+mn-ea"/>
                        <a:cs typeface="+mn-cs"/>
                      </a:endParaRPr>
                    </a:p>
                  </a:txBody>
                  <a:tcPr anchor="ctr"/>
                </a:tc>
                <a:tc>
                  <a:txBody>
                    <a:bodyPr/>
                    <a:lstStyle/>
                    <a:p>
                      <a:r>
                        <a:rPr lang="es-ES" sz="1500" kern="1200" dirty="0">
                          <a:solidFill>
                            <a:schemeClr val="dk1"/>
                          </a:solidFill>
                          <a:effectLst/>
                          <a:latin typeface="Helvetica" pitchFamily="2" charset="0"/>
                          <a:ea typeface="+mn-ea"/>
                          <a:cs typeface="+mn-cs"/>
                        </a:rPr>
                        <a:t>Número de Actualizaciones mensuales en la plataforma</a:t>
                      </a:r>
                      <a:endParaRPr lang="es-MX" sz="1500" kern="1200" dirty="0">
                        <a:solidFill>
                          <a:schemeClr val="dk1"/>
                        </a:solidFill>
                        <a:effectLst/>
                        <a:latin typeface="Helvetica" pitchFamily="2" charset="0"/>
                        <a:ea typeface="+mn-ea"/>
                        <a:cs typeface="+mn-cs"/>
                      </a:endParaRPr>
                    </a:p>
                  </a:txBody>
                  <a:tcPr anchor="ctr"/>
                </a:tc>
                <a:extLst>
                  <a:ext uri="{0D108BD9-81ED-4DB2-BD59-A6C34878D82A}">
                    <a16:rowId xmlns:a16="http://schemas.microsoft.com/office/drawing/2014/main" val="2121701718"/>
                  </a:ext>
                </a:extLst>
              </a:tr>
            </a:tbl>
          </a:graphicData>
        </a:graphic>
      </p:graphicFrame>
      <p:sp>
        <p:nvSpPr>
          <p:cNvPr id="10" name="Rectángulo 9">
            <a:extLst>
              <a:ext uri="{FF2B5EF4-FFF2-40B4-BE49-F238E27FC236}">
                <a16:creationId xmlns:a16="http://schemas.microsoft.com/office/drawing/2014/main" id="{F9D7DF8F-0CAE-134C-9952-278FCA5580CE}"/>
              </a:ext>
            </a:extLst>
          </p:cNvPr>
          <p:cNvSpPr/>
          <p:nvPr/>
        </p:nvSpPr>
        <p:spPr>
          <a:xfrm>
            <a:off x="4815840" y="1415094"/>
            <a:ext cx="2170176" cy="472801"/>
          </a:xfrm>
          <a:prstGeom prst="rect">
            <a:avLst/>
          </a:prstGeom>
        </p:spPr>
        <p:txBody>
          <a:bodyPr vert="horz" lIns="91440" tIns="45720" rIns="91440" bIns="45720" rtlCol="0" anchor="b">
            <a:normAutofit/>
          </a:bodyPr>
          <a:lstStyle/>
          <a:p>
            <a:pPr algn="just" defTabSz="914400">
              <a:lnSpc>
                <a:spcPct val="90000"/>
              </a:lnSpc>
              <a:spcBef>
                <a:spcPct val="0"/>
              </a:spcBef>
              <a:spcAft>
                <a:spcPts val="600"/>
              </a:spcAft>
            </a:pPr>
            <a:r>
              <a:rPr lang="es-ES" b="1" dirty="0">
                <a:latin typeface="Helvetica" pitchFamily="2" charset="0"/>
              </a:rPr>
              <a:t>Nivel Normativo</a:t>
            </a:r>
          </a:p>
        </p:txBody>
      </p:sp>
      <p:graphicFrame>
        <p:nvGraphicFramePr>
          <p:cNvPr id="8" name="Tabla 2">
            <a:extLst>
              <a:ext uri="{FF2B5EF4-FFF2-40B4-BE49-F238E27FC236}">
                <a16:creationId xmlns:a16="http://schemas.microsoft.com/office/drawing/2014/main" id="{732A39C3-1B92-C244-90E6-333F0B7F32F7}"/>
              </a:ext>
            </a:extLst>
          </p:cNvPr>
          <p:cNvGraphicFramePr>
            <a:graphicFrameLocks noGrp="1"/>
          </p:cNvGraphicFramePr>
          <p:nvPr>
            <p:extLst>
              <p:ext uri="{D42A27DB-BD31-4B8C-83A1-F6EECF244321}">
                <p14:modId xmlns:p14="http://schemas.microsoft.com/office/powerpoint/2010/main" val="1743045019"/>
              </p:ext>
            </p:extLst>
          </p:nvPr>
        </p:nvGraphicFramePr>
        <p:xfrm>
          <a:off x="225552" y="5201604"/>
          <a:ext cx="11740896" cy="1449832"/>
        </p:xfrm>
        <a:graphic>
          <a:graphicData uri="http://schemas.openxmlformats.org/drawingml/2006/table">
            <a:tbl>
              <a:tblPr firstRow="1" bandRow="1">
                <a:tableStyleId>{8EC20E35-A176-4012-BC5E-935CFFF8708E}</a:tableStyleId>
              </a:tblPr>
              <a:tblGrid>
                <a:gridCol w="3913632">
                  <a:extLst>
                    <a:ext uri="{9D8B030D-6E8A-4147-A177-3AD203B41FA5}">
                      <a16:colId xmlns:a16="http://schemas.microsoft.com/office/drawing/2014/main" val="2542974231"/>
                    </a:ext>
                  </a:extLst>
                </a:gridCol>
                <a:gridCol w="3913632">
                  <a:extLst>
                    <a:ext uri="{9D8B030D-6E8A-4147-A177-3AD203B41FA5}">
                      <a16:colId xmlns:a16="http://schemas.microsoft.com/office/drawing/2014/main" val="3852663880"/>
                    </a:ext>
                  </a:extLst>
                </a:gridCol>
                <a:gridCol w="3913632">
                  <a:extLst>
                    <a:ext uri="{9D8B030D-6E8A-4147-A177-3AD203B41FA5}">
                      <a16:colId xmlns:a16="http://schemas.microsoft.com/office/drawing/2014/main" val="1216284494"/>
                    </a:ext>
                  </a:extLst>
                </a:gridCol>
              </a:tblGrid>
              <a:tr h="508835">
                <a:tc>
                  <a:txBody>
                    <a:bodyPr/>
                    <a:lstStyle/>
                    <a:p>
                      <a:pPr algn="ctr"/>
                      <a:r>
                        <a:rPr lang="es-MX" dirty="0"/>
                        <a:t>Objetivo</a:t>
                      </a:r>
                    </a:p>
                  </a:txBody>
                  <a:tcPr/>
                </a:tc>
                <a:tc>
                  <a:txBody>
                    <a:bodyPr/>
                    <a:lstStyle/>
                    <a:p>
                      <a:pPr algn="ctr"/>
                      <a:r>
                        <a:rPr lang="es-MX" dirty="0"/>
                        <a:t>Actividad </a:t>
                      </a:r>
                    </a:p>
                  </a:txBody>
                  <a:tcPr/>
                </a:tc>
                <a:tc>
                  <a:txBody>
                    <a:bodyPr/>
                    <a:lstStyle/>
                    <a:p>
                      <a:pPr algn="ctr"/>
                      <a:r>
                        <a:rPr lang="es-MX" dirty="0"/>
                        <a:t>Indicador</a:t>
                      </a:r>
                    </a:p>
                  </a:txBody>
                  <a:tcPr/>
                </a:tc>
                <a:extLst>
                  <a:ext uri="{0D108BD9-81ED-4DB2-BD59-A6C34878D82A}">
                    <a16:rowId xmlns:a16="http://schemas.microsoft.com/office/drawing/2014/main" val="1243936193"/>
                  </a:ext>
                </a:extLst>
              </a:tr>
              <a:tr h="940997">
                <a:tc>
                  <a:txBody>
                    <a:bodyPr/>
                    <a:lstStyle/>
                    <a:p>
                      <a:pPr marL="0" indent="0" defTabSz="914400">
                        <a:lnSpc>
                          <a:spcPct val="90000"/>
                        </a:lnSpc>
                        <a:spcBef>
                          <a:spcPct val="0"/>
                        </a:spcBef>
                        <a:spcAft>
                          <a:spcPts val="600"/>
                        </a:spcAft>
                        <a:buFontTx/>
                        <a:buNone/>
                      </a:pPr>
                      <a:r>
                        <a:rPr lang="es-ES" sz="1500" dirty="0">
                          <a:latin typeface="Helvetica" pitchFamily="2" charset="0"/>
                        </a:rPr>
                        <a:t>Apoyar los procesos de Entrega-Recepción de la Administración Estatal.</a:t>
                      </a:r>
                    </a:p>
                  </a:txBody>
                  <a:tcPr anchor="ctr"/>
                </a:tc>
                <a:tc>
                  <a:txBody>
                    <a:bodyPr/>
                    <a:lstStyle/>
                    <a:p>
                      <a:pPr algn="just"/>
                      <a:endParaRPr lang="es-ES" sz="1500" dirty="0">
                        <a:effectLst/>
                        <a:latin typeface="Helvetica" pitchFamily="2" charset="0"/>
                        <a:ea typeface="Times New Roman" panose="02020603050405020304" pitchFamily="18" charset="0"/>
                      </a:endParaRPr>
                    </a:p>
                    <a:p>
                      <a:pPr algn="just"/>
                      <a:r>
                        <a:rPr lang="es-ES" sz="1500" dirty="0">
                          <a:effectLst/>
                          <a:latin typeface="Helvetica" pitchFamily="2" charset="0"/>
                          <a:ea typeface="Times New Roman" panose="02020603050405020304" pitchFamily="18" charset="0"/>
                        </a:rPr>
                        <a:t>Apoyar la Actualización de los Inventarios de archivos de las Unidades Administrativas mediante series documentales</a:t>
                      </a:r>
                      <a:endParaRPr lang="es-MX" sz="1500" dirty="0">
                        <a:effectLst/>
                        <a:latin typeface="Helvetica" pitchFamily="2" charset="0"/>
                        <a:ea typeface="Times New Roman" panose="02020603050405020304" pitchFamily="18" charset="0"/>
                      </a:endParaRPr>
                    </a:p>
                  </a:txBody>
                  <a:tcPr marL="68580" marR="68580" marT="0" marB="0"/>
                </a:tc>
                <a:tc>
                  <a:txBody>
                    <a:bodyPr/>
                    <a:lstStyle/>
                    <a:p>
                      <a:r>
                        <a:rPr lang="es-ES" sz="1500" kern="1200" dirty="0">
                          <a:solidFill>
                            <a:schemeClr val="dk1"/>
                          </a:solidFill>
                          <a:effectLst/>
                          <a:latin typeface="Helvetica" pitchFamily="2" charset="0"/>
                          <a:ea typeface="+mn-ea"/>
                          <a:cs typeface="+mn-cs"/>
                        </a:rPr>
                        <a:t>Formatos de Inventario Actualizados/ formatos programados sin actualizar</a:t>
                      </a:r>
                      <a:r>
                        <a:rPr lang="es-MX" sz="1500" dirty="0">
                          <a:effectLst/>
                          <a:latin typeface="Helvetica" pitchFamily="2" charset="0"/>
                        </a:rPr>
                        <a:t> </a:t>
                      </a:r>
                      <a:endParaRPr lang="es-MX" sz="1500" dirty="0">
                        <a:solidFill>
                          <a:schemeClr val="tx1"/>
                        </a:solidFill>
                        <a:latin typeface="Helvetica" pitchFamily="2" charset="0"/>
                      </a:endParaRPr>
                    </a:p>
                  </a:txBody>
                  <a:tcPr anchor="ctr"/>
                </a:tc>
                <a:extLst>
                  <a:ext uri="{0D108BD9-81ED-4DB2-BD59-A6C34878D82A}">
                    <a16:rowId xmlns:a16="http://schemas.microsoft.com/office/drawing/2014/main" val="955551712"/>
                  </a:ext>
                </a:extLst>
              </a:tr>
            </a:tbl>
          </a:graphicData>
        </a:graphic>
      </p:graphicFrame>
      <p:sp>
        <p:nvSpPr>
          <p:cNvPr id="12" name="Rectángulo 11">
            <a:extLst>
              <a:ext uri="{FF2B5EF4-FFF2-40B4-BE49-F238E27FC236}">
                <a16:creationId xmlns:a16="http://schemas.microsoft.com/office/drawing/2014/main" id="{FFE45B39-CD78-0A46-A2A3-1C4348D4F084}"/>
              </a:ext>
            </a:extLst>
          </p:cNvPr>
          <p:cNvSpPr/>
          <p:nvPr/>
        </p:nvSpPr>
        <p:spPr>
          <a:xfrm>
            <a:off x="4736592" y="4701114"/>
            <a:ext cx="2170176" cy="472801"/>
          </a:xfrm>
          <a:prstGeom prst="rect">
            <a:avLst/>
          </a:prstGeom>
        </p:spPr>
        <p:txBody>
          <a:bodyPr vert="horz" lIns="91440" tIns="45720" rIns="91440" bIns="45720" rtlCol="0" anchor="b">
            <a:normAutofit/>
          </a:bodyPr>
          <a:lstStyle/>
          <a:p>
            <a:pPr algn="just" defTabSz="914400">
              <a:lnSpc>
                <a:spcPct val="90000"/>
              </a:lnSpc>
              <a:spcBef>
                <a:spcPct val="0"/>
              </a:spcBef>
              <a:spcAft>
                <a:spcPts val="600"/>
              </a:spcAft>
            </a:pPr>
            <a:r>
              <a:rPr lang="es-ES" b="1" dirty="0">
                <a:latin typeface="Helvetica" pitchFamily="2" charset="0"/>
              </a:rPr>
              <a:t>Nivel Documental</a:t>
            </a:r>
          </a:p>
        </p:txBody>
      </p:sp>
      <p:pic>
        <p:nvPicPr>
          <p:cNvPr id="11" name="Imagen 10">
            <a:extLst>
              <a:ext uri="{FF2B5EF4-FFF2-40B4-BE49-F238E27FC236}">
                <a16:creationId xmlns:a16="http://schemas.microsoft.com/office/drawing/2014/main" id="{6114F29E-C349-4CCE-ABF4-D71D58D3227E}"/>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370989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26663"/>
            <a:ext cx="9329195" cy="739880"/>
          </a:xfrm>
          <a:prstGeom prst="rect">
            <a:avLst/>
          </a:prstGeom>
        </p:spPr>
        <p:txBody>
          <a:bodyPr vert="horz" lIns="91440" tIns="45720" rIns="91440" bIns="45720" rtlCol="0" anchor="b">
            <a:normAutofit fontScale="25000" lnSpcReduction="20000"/>
          </a:bodyPr>
          <a:lstStyle/>
          <a:p>
            <a:pPr algn="ctr" defTabSz="914400">
              <a:lnSpc>
                <a:spcPct val="90000"/>
              </a:lnSpc>
              <a:spcBef>
                <a:spcPct val="0"/>
              </a:spcBef>
              <a:spcAft>
                <a:spcPts val="600"/>
              </a:spcAft>
            </a:pPr>
            <a:endParaRPr lang="en-US" sz="2500" b="1" kern="1200" dirty="0">
              <a:solidFill>
                <a:schemeClr val="tx1">
                  <a:lumMod val="85000"/>
                  <a:lumOff val="15000"/>
                </a:schemeClr>
              </a:solidFill>
              <a:latin typeface="Helvetica" pitchFamily="2" charset="0"/>
              <a:ea typeface="+mj-ea"/>
              <a:cs typeface="+mj-cs"/>
            </a:endParaRPr>
          </a:p>
          <a:p>
            <a:pPr algn="ctr" defTabSz="914400">
              <a:lnSpc>
                <a:spcPct val="90000"/>
              </a:lnSpc>
              <a:spcBef>
                <a:spcPct val="0"/>
              </a:spcBef>
              <a:spcAft>
                <a:spcPts val="600"/>
              </a:spcAft>
            </a:pPr>
            <a:endParaRPr lang="en-US" sz="2500" b="1" kern="1200" dirty="0">
              <a:solidFill>
                <a:schemeClr val="tx1">
                  <a:lumMod val="85000"/>
                  <a:lumOff val="15000"/>
                </a:schemeClr>
              </a:solidFill>
              <a:latin typeface="Helvetica" pitchFamily="2" charset="0"/>
              <a:ea typeface="+mj-ea"/>
              <a:cs typeface="+mj-cs"/>
            </a:endParaRPr>
          </a:p>
          <a:p>
            <a:pPr algn="ctr" defTabSz="914400">
              <a:lnSpc>
                <a:spcPct val="90000"/>
              </a:lnSpc>
              <a:spcBef>
                <a:spcPct val="0"/>
              </a:spcBef>
              <a:spcAft>
                <a:spcPts val="600"/>
              </a:spcAft>
            </a:pPr>
            <a:r>
              <a:rPr lang="en-US" sz="9800" b="1" kern="1200" dirty="0" err="1">
                <a:solidFill>
                  <a:schemeClr val="tx1">
                    <a:lumMod val="85000"/>
                    <a:lumOff val="15000"/>
                  </a:schemeClr>
                </a:solidFill>
                <a:latin typeface="Helvetica" pitchFamily="2" charset="0"/>
                <a:ea typeface="+mj-ea"/>
                <a:cs typeface="+mj-cs"/>
              </a:rPr>
              <a:t>Programa</a:t>
            </a:r>
            <a:r>
              <a:rPr lang="en-US" sz="9800" b="1" kern="1200" dirty="0">
                <a:solidFill>
                  <a:schemeClr val="tx1">
                    <a:lumMod val="85000"/>
                    <a:lumOff val="15000"/>
                  </a:schemeClr>
                </a:solidFill>
                <a:latin typeface="Helvetica" pitchFamily="2" charset="0"/>
                <a:ea typeface="+mj-ea"/>
                <a:cs typeface="+mj-cs"/>
              </a:rPr>
              <a:t> </a:t>
            </a:r>
            <a:r>
              <a:rPr lang="en-US" sz="9800" b="1" kern="1200" dirty="0" err="1">
                <a:solidFill>
                  <a:schemeClr val="tx1">
                    <a:lumMod val="85000"/>
                    <a:lumOff val="15000"/>
                  </a:schemeClr>
                </a:solidFill>
                <a:latin typeface="Helvetica" pitchFamily="2" charset="0"/>
                <a:ea typeface="+mj-ea"/>
                <a:cs typeface="+mj-cs"/>
              </a:rPr>
              <a:t>Anual</a:t>
            </a:r>
            <a:r>
              <a:rPr lang="en-US" sz="9800" b="1" kern="1200" dirty="0">
                <a:solidFill>
                  <a:schemeClr val="tx1">
                    <a:lumMod val="85000"/>
                    <a:lumOff val="15000"/>
                  </a:schemeClr>
                </a:solidFill>
                <a:latin typeface="Helvetica" pitchFamily="2" charset="0"/>
                <a:ea typeface="+mj-ea"/>
                <a:cs typeface="+mj-cs"/>
              </a:rPr>
              <a:t> de Desarrollo </a:t>
            </a:r>
            <a:r>
              <a:rPr lang="en-US" sz="9800" b="1" kern="1200" dirty="0" err="1">
                <a:solidFill>
                  <a:schemeClr val="tx1">
                    <a:lumMod val="85000"/>
                    <a:lumOff val="15000"/>
                  </a:schemeClr>
                </a:solidFill>
                <a:latin typeface="Helvetica" pitchFamily="2" charset="0"/>
                <a:ea typeface="+mj-ea"/>
                <a:cs typeface="+mj-cs"/>
              </a:rPr>
              <a:t>Archivístico</a:t>
            </a:r>
            <a:r>
              <a:rPr lang="en-US" sz="9800" b="1" kern="1200" dirty="0">
                <a:solidFill>
                  <a:schemeClr val="tx1">
                    <a:lumMod val="85000"/>
                    <a:lumOff val="15000"/>
                  </a:schemeClr>
                </a:solidFill>
                <a:latin typeface="Helvetica" pitchFamily="2" charset="0"/>
                <a:ea typeface="+mj-ea"/>
                <a:cs typeface="+mj-cs"/>
              </a:rPr>
              <a:t>  2022</a:t>
            </a:r>
            <a:endParaRPr lang="en-US" sz="2500" b="1" kern="1200" dirty="0">
              <a:solidFill>
                <a:schemeClr val="tx1">
                  <a:lumMod val="85000"/>
                  <a:lumOff val="15000"/>
                </a:schemeClr>
              </a:solidFill>
              <a:latin typeface="Helvetica" pitchFamily="2" charset="0"/>
              <a:ea typeface="+mj-ea"/>
              <a:cs typeface="+mj-cs"/>
            </a:endParaRPr>
          </a:p>
        </p:txBody>
      </p:sp>
      <p:sp>
        <p:nvSpPr>
          <p:cNvPr id="7" name="Rectángulo 6">
            <a:extLst>
              <a:ext uri="{FF2B5EF4-FFF2-40B4-BE49-F238E27FC236}">
                <a16:creationId xmlns:a16="http://schemas.microsoft.com/office/drawing/2014/main" id="{0EF3D359-5130-BB44-BB8E-9579E7622843}"/>
              </a:ext>
            </a:extLst>
          </p:cNvPr>
          <p:cNvSpPr/>
          <p:nvPr/>
        </p:nvSpPr>
        <p:spPr>
          <a:xfrm>
            <a:off x="292608" y="1327732"/>
            <a:ext cx="11192256" cy="3863424"/>
          </a:xfrm>
          <a:prstGeom prst="rect">
            <a:avLst/>
          </a:prstGeom>
        </p:spPr>
        <p:txBody>
          <a:bodyPr vert="horz" lIns="91440" tIns="45720" rIns="91440" bIns="45720" rtlCol="0" anchor="t">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CRONOGRAMA DE ACTIVIDADES</a:t>
            </a:r>
          </a:p>
          <a:p>
            <a:pPr algn="just" defTabSz="914400">
              <a:lnSpc>
                <a:spcPct val="90000"/>
              </a:lnSpc>
              <a:spcBef>
                <a:spcPct val="0"/>
              </a:spcBef>
              <a:spcAft>
                <a:spcPts val="600"/>
              </a:spcAft>
            </a:pPr>
            <a:r>
              <a:rPr lang="en-US" dirty="0">
                <a:solidFill>
                  <a:schemeClr val="tx1">
                    <a:lumMod val="85000"/>
                    <a:lumOff val="15000"/>
                  </a:schemeClr>
                </a:solidFill>
                <a:latin typeface="Helvetica" pitchFamily="2" charset="0"/>
                <a:ea typeface="+mj-ea"/>
                <a:cs typeface="+mj-cs"/>
              </a:rPr>
              <a:t>Para </a:t>
            </a:r>
            <a:r>
              <a:rPr lang="en-US" dirty="0" err="1">
                <a:solidFill>
                  <a:schemeClr val="tx1">
                    <a:lumMod val="85000"/>
                    <a:lumOff val="15000"/>
                  </a:schemeClr>
                </a:solidFill>
                <a:latin typeface="Helvetica" pitchFamily="2" charset="0"/>
                <a:ea typeface="+mj-ea"/>
                <a:cs typeface="+mj-cs"/>
              </a:rPr>
              <a:t>dar</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cumplimiento</a:t>
            </a:r>
            <a:r>
              <a:rPr lang="en-US" dirty="0">
                <a:solidFill>
                  <a:schemeClr val="tx1">
                    <a:lumMod val="85000"/>
                    <a:lumOff val="15000"/>
                  </a:schemeClr>
                </a:solidFill>
                <a:latin typeface="Helvetica" pitchFamily="2" charset="0"/>
                <a:ea typeface="+mj-ea"/>
                <a:cs typeface="+mj-cs"/>
              </a:rPr>
              <a:t> </a:t>
            </a:r>
            <a:r>
              <a:rPr lang="es-ES" dirty="0">
                <a:latin typeface="Helvetica" pitchFamily="2" charset="0"/>
              </a:rPr>
              <a:t>a los objetivos y estrategias planteados es necesario ejecutar y medir los alcances obtenidos de las siguientes acciones por medio del Cronograma de Actividades propuesta a continuación, el cual se irá solventando mes a mes con la simbología correspondiente de acuerdo a los avances presentados.</a:t>
            </a:r>
          </a:p>
          <a:p>
            <a:pPr algn="just" defTabSz="914400">
              <a:lnSpc>
                <a:spcPct val="90000"/>
              </a:lnSpc>
              <a:spcBef>
                <a:spcPct val="0"/>
              </a:spcBef>
              <a:spcAft>
                <a:spcPts val="600"/>
              </a:spcAft>
            </a:pPr>
            <a:endParaRPr lang="en-US" kern="1200"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endParaRPr lang="en-US" kern="1200" dirty="0">
              <a:solidFill>
                <a:schemeClr val="tx1">
                  <a:lumMod val="85000"/>
                  <a:lumOff val="15000"/>
                </a:schemeClr>
              </a:solidFill>
              <a:latin typeface="Helvetica" pitchFamily="2" charset="0"/>
              <a:ea typeface="+mj-ea"/>
              <a:cs typeface="+mj-cs"/>
            </a:endParaRPr>
          </a:p>
        </p:txBody>
      </p:sp>
      <p:pic>
        <p:nvPicPr>
          <p:cNvPr id="10" name="Imagen 9">
            <a:extLst>
              <a:ext uri="{FF2B5EF4-FFF2-40B4-BE49-F238E27FC236}">
                <a16:creationId xmlns:a16="http://schemas.microsoft.com/office/drawing/2014/main" id="{1B95CA87-230E-A54C-A08A-967C150A5E72}"/>
              </a:ext>
            </a:extLst>
          </p:cNvPr>
          <p:cNvPicPr>
            <a:picLocks noChangeAspect="1"/>
          </p:cNvPicPr>
          <p:nvPr/>
        </p:nvPicPr>
        <p:blipFill rotWithShape="1">
          <a:blip r:embed="rId2"/>
          <a:srcRect t="1" b="62151"/>
          <a:stretch/>
        </p:blipFill>
        <p:spPr>
          <a:xfrm>
            <a:off x="-563146" y="1802180"/>
            <a:ext cx="16239744" cy="4749559"/>
          </a:xfrm>
          <a:prstGeom prst="rect">
            <a:avLst/>
          </a:prstGeom>
        </p:spPr>
      </p:pic>
      <p:pic>
        <p:nvPicPr>
          <p:cNvPr id="6" name="Imagen 5">
            <a:extLst>
              <a:ext uri="{FF2B5EF4-FFF2-40B4-BE49-F238E27FC236}">
                <a16:creationId xmlns:a16="http://schemas.microsoft.com/office/drawing/2014/main" id="{534D66A1-0BA4-4530-A871-892A2D049B68}"/>
              </a:ext>
            </a:extLst>
          </p:cNvPr>
          <p:cNvPicPr>
            <a:picLocks noChangeAspect="1"/>
          </p:cNvPicPr>
          <p:nvPr/>
        </p:nvPicPr>
        <p:blipFill>
          <a:blip r:embed="rId3"/>
          <a:stretch>
            <a:fillRect/>
          </a:stretch>
        </p:blipFill>
        <p:spPr>
          <a:xfrm>
            <a:off x="9640712" y="49247"/>
            <a:ext cx="2460978" cy="538605"/>
          </a:xfrm>
          <a:prstGeom prst="rect">
            <a:avLst/>
          </a:prstGeom>
        </p:spPr>
      </p:pic>
    </p:spTree>
    <p:extLst>
      <p:ext uri="{BB962C8B-B14F-4D97-AF65-F5344CB8AC3E}">
        <p14:creationId xmlns:p14="http://schemas.microsoft.com/office/powerpoint/2010/main" val="1954954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0"/>
            <a:ext cx="9403644" cy="865584"/>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7" name="Rectángulo 6">
            <a:extLst>
              <a:ext uri="{FF2B5EF4-FFF2-40B4-BE49-F238E27FC236}">
                <a16:creationId xmlns:a16="http://schemas.microsoft.com/office/drawing/2014/main" id="{5A5F5DD7-526F-A240-8CAB-CDAC8A592950}"/>
              </a:ext>
            </a:extLst>
          </p:cNvPr>
          <p:cNvSpPr/>
          <p:nvPr/>
        </p:nvSpPr>
        <p:spPr>
          <a:xfrm>
            <a:off x="304800" y="1620696"/>
            <a:ext cx="11192256" cy="1513416"/>
          </a:xfrm>
          <a:prstGeom prst="rect">
            <a:avLst/>
          </a:prstGeom>
        </p:spPr>
        <p:txBody>
          <a:bodyPr vert="horz" lIns="91440" tIns="45720" rIns="91440" bIns="45720" rtlCol="0" anchor="b">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ALCANCE</a:t>
            </a:r>
            <a:endParaRPr lang="en-US" kern="1200"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r>
              <a:rPr lang="es-MX" dirty="0"/>
              <a:t>Se logrará tener los instrumentos archivísticos que marcan la Ley General de Archivos y la Ley de Archivos del Estado de San Luis Potosí. De igual manera se logrará tener un archivo institucional operante.</a:t>
            </a:r>
          </a:p>
          <a:p>
            <a:pPr algn="just" defTabSz="914400">
              <a:lnSpc>
                <a:spcPct val="90000"/>
              </a:lnSpc>
              <a:spcBef>
                <a:spcPct val="0"/>
              </a:spcBef>
              <a:spcAft>
                <a:spcPts val="600"/>
              </a:spcAft>
            </a:pPr>
            <a:endParaRPr lang="es-ES" dirty="0">
              <a:latin typeface="Helvetica" pitchFamily="2" charset="0"/>
            </a:endParaRPr>
          </a:p>
        </p:txBody>
      </p:sp>
      <p:sp>
        <p:nvSpPr>
          <p:cNvPr id="8" name="Rectángulo 7">
            <a:extLst>
              <a:ext uri="{FF2B5EF4-FFF2-40B4-BE49-F238E27FC236}">
                <a16:creationId xmlns:a16="http://schemas.microsoft.com/office/drawing/2014/main" id="{62F7FD50-585B-9041-88BD-FAD62D284870}"/>
              </a:ext>
            </a:extLst>
          </p:cNvPr>
          <p:cNvSpPr/>
          <p:nvPr/>
        </p:nvSpPr>
        <p:spPr>
          <a:xfrm>
            <a:off x="304800" y="3468981"/>
            <a:ext cx="11192256" cy="1513416"/>
          </a:xfrm>
          <a:prstGeom prst="rect">
            <a:avLst/>
          </a:prstGeom>
        </p:spPr>
        <p:txBody>
          <a:bodyPr vert="horz" lIns="91440" tIns="45720" rIns="91440" bIns="45720" rtlCol="0" anchor="b">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dirty="0">
                <a:solidFill>
                  <a:schemeClr val="tx1">
                    <a:lumMod val="85000"/>
                    <a:lumOff val="15000"/>
                  </a:schemeClr>
                </a:solidFill>
                <a:latin typeface="Helvetica" pitchFamily="2" charset="0"/>
                <a:ea typeface="+mj-ea"/>
                <a:cs typeface="+mj-cs"/>
              </a:rPr>
              <a:t>ENTREGABLES</a:t>
            </a:r>
            <a:endParaRPr lang="en-US" kern="1200" dirty="0">
              <a:solidFill>
                <a:schemeClr val="tx1">
                  <a:lumMod val="85000"/>
                  <a:lumOff val="15000"/>
                </a:schemeClr>
              </a:solidFill>
              <a:latin typeface="Helvetica" pitchFamily="2" charset="0"/>
              <a:ea typeface="+mj-ea"/>
              <a:cs typeface="+mj-cs"/>
            </a:endParaRPr>
          </a:p>
          <a:p>
            <a:r>
              <a:rPr lang="es-ES" dirty="0">
                <a:latin typeface="Helvetica" pitchFamily="2" charset="0"/>
              </a:rPr>
              <a:t>- </a:t>
            </a:r>
            <a:r>
              <a:rPr lang="es-MX" dirty="0">
                <a:latin typeface="Helvetica" pitchFamily="2" charset="0"/>
              </a:rPr>
              <a:t>Cuadro general de clasificación archivística. </a:t>
            </a:r>
          </a:p>
          <a:p>
            <a:r>
              <a:rPr lang="es-MX" dirty="0">
                <a:latin typeface="Helvetica" pitchFamily="2" charset="0"/>
              </a:rPr>
              <a:t>- Catálogo de disposición documental. </a:t>
            </a:r>
          </a:p>
          <a:p>
            <a:r>
              <a:rPr lang="es-MX" dirty="0">
                <a:latin typeface="Helvetica" pitchFamily="2" charset="0"/>
              </a:rPr>
              <a:t>- Guía simple de archivos. </a:t>
            </a:r>
          </a:p>
          <a:p>
            <a:r>
              <a:rPr lang="es-MX" dirty="0">
                <a:latin typeface="Helvetica" pitchFamily="2" charset="0"/>
              </a:rPr>
              <a:t>- Inventarios documentales. </a:t>
            </a:r>
          </a:p>
          <a:p>
            <a:pPr algn="just" defTabSz="914400">
              <a:lnSpc>
                <a:spcPct val="90000"/>
              </a:lnSpc>
              <a:spcBef>
                <a:spcPct val="0"/>
              </a:spcBef>
              <a:spcAft>
                <a:spcPts val="600"/>
              </a:spcAft>
            </a:pPr>
            <a:endParaRPr lang="es-ES" dirty="0">
              <a:latin typeface="Helvetica" pitchFamily="2" charset="0"/>
            </a:endParaRPr>
          </a:p>
        </p:txBody>
      </p:sp>
      <p:pic>
        <p:nvPicPr>
          <p:cNvPr id="6" name="Imagen 5">
            <a:extLst>
              <a:ext uri="{FF2B5EF4-FFF2-40B4-BE49-F238E27FC236}">
                <a16:creationId xmlns:a16="http://schemas.microsoft.com/office/drawing/2014/main" id="{8E9D6CCA-BB87-4E84-A545-E0F9F74349EC}"/>
              </a:ext>
            </a:extLst>
          </p:cNvPr>
          <p:cNvPicPr>
            <a:picLocks noChangeAspect="1"/>
          </p:cNvPicPr>
          <p:nvPr/>
        </p:nvPicPr>
        <p:blipFill>
          <a:blip r:embed="rId2"/>
          <a:stretch>
            <a:fillRect/>
          </a:stretch>
        </p:blipFill>
        <p:spPr>
          <a:xfrm>
            <a:off x="4298757" y="6023348"/>
            <a:ext cx="2899867" cy="612194"/>
          </a:xfrm>
          <a:prstGeom prst="rect">
            <a:avLst/>
          </a:prstGeom>
        </p:spPr>
      </p:pic>
      <p:pic>
        <p:nvPicPr>
          <p:cNvPr id="9" name="Imagen 8">
            <a:extLst>
              <a:ext uri="{FF2B5EF4-FFF2-40B4-BE49-F238E27FC236}">
                <a16:creationId xmlns:a16="http://schemas.microsoft.com/office/drawing/2014/main" id="{3F235B7E-2A77-45D3-AD96-4FCE7E648631}"/>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2811573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0"/>
            <a:ext cx="9369778" cy="794556"/>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9" name="Rectángulo 8">
            <a:extLst>
              <a:ext uri="{FF2B5EF4-FFF2-40B4-BE49-F238E27FC236}">
                <a16:creationId xmlns:a16="http://schemas.microsoft.com/office/drawing/2014/main" id="{76FF926E-4170-0044-8E32-34B61567CA23}"/>
              </a:ext>
            </a:extLst>
          </p:cNvPr>
          <p:cNvSpPr/>
          <p:nvPr/>
        </p:nvSpPr>
        <p:spPr>
          <a:xfrm>
            <a:off x="304800" y="1513248"/>
            <a:ext cx="11192256" cy="4501186"/>
          </a:xfrm>
          <a:prstGeom prst="rect">
            <a:avLst/>
          </a:prstGeom>
        </p:spPr>
        <p:txBody>
          <a:bodyPr vert="horz" lIns="91440" tIns="45720" rIns="91440" bIns="45720" rtlCol="0" anchor="b">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ADMINISTRACIÓN DEL PADA</a:t>
            </a:r>
          </a:p>
          <a:p>
            <a:pPr marL="342900" indent="-342900" algn="just" defTabSz="914400">
              <a:lnSpc>
                <a:spcPct val="90000"/>
              </a:lnSpc>
              <a:spcBef>
                <a:spcPct val="0"/>
              </a:spcBef>
              <a:spcAft>
                <a:spcPts val="600"/>
              </a:spcAft>
              <a:buFont typeface="Arial" panose="020B0604020202020204" pitchFamily="34" charset="0"/>
              <a:buChar char="•"/>
            </a:pPr>
            <a:endParaRPr lang="en-US" kern="1200"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r>
              <a:rPr lang="es-MX" b="1" u="sng" dirty="0">
                <a:latin typeface="Helvetica" pitchFamily="2" charset="0"/>
              </a:rPr>
              <a:t>-Coordinación y Comunicación:</a:t>
            </a:r>
          </a:p>
          <a:p>
            <a:pPr algn="just" defTabSz="914400">
              <a:lnSpc>
                <a:spcPct val="90000"/>
              </a:lnSpc>
              <a:spcBef>
                <a:spcPct val="0"/>
              </a:spcBef>
              <a:spcAft>
                <a:spcPts val="600"/>
              </a:spcAft>
            </a:pPr>
            <a:r>
              <a:rPr lang="es-ES" dirty="0">
                <a:latin typeface="Helvetica" pitchFamily="2" charset="0"/>
              </a:rPr>
              <a:t>Para llevar a cabo las actividades correspondientes a la coordinación del archivo de la Secretaría se realizará a través de reuniones de trabajo, asesorías, supervisión constante, envío de información por correo electrónico a los Enlaces de las Unidades Administrativas. </a:t>
            </a:r>
          </a:p>
          <a:p>
            <a:pPr algn="just" defTabSz="914400">
              <a:lnSpc>
                <a:spcPct val="90000"/>
              </a:lnSpc>
              <a:spcBef>
                <a:spcPct val="0"/>
              </a:spcBef>
              <a:spcAft>
                <a:spcPts val="600"/>
              </a:spcAft>
            </a:pPr>
            <a:endParaRPr lang="es-ES" dirty="0">
              <a:latin typeface="Helvetica" pitchFamily="2" charset="0"/>
            </a:endParaRPr>
          </a:p>
          <a:p>
            <a:pPr marL="285750" indent="-285750" algn="just" defTabSz="914400">
              <a:lnSpc>
                <a:spcPct val="90000"/>
              </a:lnSpc>
              <a:spcBef>
                <a:spcPct val="0"/>
              </a:spcBef>
              <a:spcAft>
                <a:spcPts val="600"/>
              </a:spcAft>
              <a:buFontTx/>
              <a:buChar char="-"/>
            </a:pPr>
            <a:r>
              <a:rPr lang="es-ES" b="1" u="sng" dirty="0">
                <a:latin typeface="Helvetica" pitchFamily="2" charset="0"/>
              </a:rPr>
              <a:t>Reporte de Avances:</a:t>
            </a:r>
          </a:p>
          <a:p>
            <a:pPr algn="just" defTabSz="914400">
              <a:lnSpc>
                <a:spcPct val="90000"/>
              </a:lnSpc>
              <a:spcBef>
                <a:spcPct val="0"/>
              </a:spcBef>
              <a:spcAft>
                <a:spcPts val="600"/>
              </a:spcAft>
            </a:pPr>
            <a:r>
              <a:rPr lang="es-ES" dirty="0">
                <a:latin typeface="Helvetica" pitchFamily="2" charset="0"/>
              </a:rPr>
              <a:t>Se presentará un informe anual reportando el nivel de cumplimiento de las actividades realizadas y sus resultados, así como las problemáticas presentadas y las acciones a seguir.</a:t>
            </a:r>
          </a:p>
          <a:p>
            <a:pPr algn="just" defTabSz="914400">
              <a:lnSpc>
                <a:spcPct val="90000"/>
              </a:lnSpc>
              <a:spcBef>
                <a:spcPct val="0"/>
              </a:spcBef>
              <a:spcAft>
                <a:spcPts val="600"/>
              </a:spcAft>
            </a:pPr>
            <a:endParaRPr lang="es-ES" dirty="0">
              <a:latin typeface="Helvetica" pitchFamily="2" charset="0"/>
            </a:endParaRPr>
          </a:p>
          <a:p>
            <a:pPr marL="285750" indent="-285750" algn="just" defTabSz="914400">
              <a:lnSpc>
                <a:spcPct val="90000"/>
              </a:lnSpc>
              <a:spcBef>
                <a:spcPct val="0"/>
              </a:spcBef>
              <a:spcAft>
                <a:spcPts val="600"/>
              </a:spcAft>
              <a:buFontTx/>
              <a:buChar char="-"/>
            </a:pPr>
            <a:r>
              <a:rPr lang="es-ES" b="1" u="sng" dirty="0">
                <a:latin typeface="Helvetica" pitchFamily="2" charset="0"/>
              </a:rPr>
              <a:t>Control de Cambios:</a:t>
            </a:r>
          </a:p>
          <a:p>
            <a:pPr algn="just" defTabSz="914400">
              <a:lnSpc>
                <a:spcPct val="90000"/>
              </a:lnSpc>
              <a:spcBef>
                <a:spcPct val="0"/>
              </a:spcBef>
              <a:spcAft>
                <a:spcPts val="600"/>
              </a:spcAft>
            </a:pPr>
            <a:r>
              <a:rPr lang="es-ES" dirty="0">
                <a:latin typeface="Helvetica" pitchFamily="2" charset="0"/>
              </a:rPr>
              <a:t>En caso de ser necesario, el PADA puede ser modificado de acuerdo a las inconsistencias que puedan estar afectando al correcto desarrollo del mismo.</a:t>
            </a:r>
          </a:p>
          <a:p>
            <a:pPr algn="just" defTabSz="914400">
              <a:lnSpc>
                <a:spcPct val="90000"/>
              </a:lnSpc>
              <a:spcBef>
                <a:spcPct val="0"/>
              </a:spcBef>
              <a:spcAft>
                <a:spcPts val="600"/>
              </a:spcAft>
            </a:pPr>
            <a:endParaRPr lang="es-ES" dirty="0">
              <a:latin typeface="Helvetica" pitchFamily="2" charset="0"/>
            </a:endParaRPr>
          </a:p>
        </p:txBody>
      </p:sp>
      <p:pic>
        <p:nvPicPr>
          <p:cNvPr id="5" name="Imagen 4">
            <a:extLst>
              <a:ext uri="{FF2B5EF4-FFF2-40B4-BE49-F238E27FC236}">
                <a16:creationId xmlns:a16="http://schemas.microsoft.com/office/drawing/2014/main" id="{10EB988C-3724-46B8-B619-45FFC26F0BEC}"/>
              </a:ext>
            </a:extLst>
          </p:cNvPr>
          <p:cNvPicPr>
            <a:picLocks noChangeAspect="1"/>
          </p:cNvPicPr>
          <p:nvPr/>
        </p:nvPicPr>
        <p:blipFill>
          <a:blip r:embed="rId2"/>
          <a:stretch>
            <a:fillRect/>
          </a:stretch>
        </p:blipFill>
        <p:spPr>
          <a:xfrm>
            <a:off x="9640712" y="49247"/>
            <a:ext cx="2460978" cy="538605"/>
          </a:xfrm>
          <a:prstGeom prst="rect">
            <a:avLst/>
          </a:prstGeom>
        </p:spPr>
      </p:pic>
    </p:spTree>
    <p:extLst>
      <p:ext uri="{BB962C8B-B14F-4D97-AF65-F5344CB8AC3E}">
        <p14:creationId xmlns:p14="http://schemas.microsoft.com/office/powerpoint/2010/main" val="3573476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0"/>
            <a:ext cx="9539111" cy="731454"/>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Archivístico2022</a:t>
            </a:r>
          </a:p>
        </p:txBody>
      </p:sp>
      <p:sp>
        <p:nvSpPr>
          <p:cNvPr id="9" name="Rectángulo 8">
            <a:extLst>
              <a:ext uri="{FF2B5EF4-FFF2-40B4-BE49-F238E27FC236}">
                <a16:creationId xmlns:a16="http://schemas.microsoft.com/office/drawing/2014/main" id="{76FF926E-4170-0044-8E32-34B61567CA23}"/>
              </a:ext>
            </a:extLst>
          </p:cNvPr>
          <p:cNvSpPr/>
          <p:nvPr/>
        </p:nvSpPr>
        <p:spPr>
          <a:xfrm>
            <a:off x="304800" y="1513248"/>
            <a:ext cx="11192256" cy="4501186"/>
          </a:xfrm>
          <a:prstGeom prst="rect">
            <a:avLst/>
          </a:prstGeom>
        </p:spPr>
        <p:txBody>
          <a:bodyPr vert="horz" lIns="91440" tIns="45720" rIns="91440" bIns="45720" rtlCol="0" anchor="t">
            <a:normAutofit/>
          </a:bodyPr>
          <a:lstStyle/>
          <a:p>
            <a:pPr marL="342900" indent="-342900" algn="just" defTabSz="914400">
              <a:lnSpc>
                <a:spcPct val="90000"/>
              </a:lnSpc>
              <a:spcBef>
                <a:spcPct val="0"/>
              </a:spcBef>
              <a:spcAft>
                <a:spcPts val="600"/>
              </a:spcAft>
              <a:buFont typeface="Arial" panose="020B0604020202020204" pitchFamily="34" charset="0"/>
              <a:buChar char="•"/>
            </a:pPr>
            <a:r>
              <a:rPr lang="en-US" b="1" kern="1200" dirty="0">
                <a:solidFill>
                  <a:schemeClr val="tx1">
                    <a:lumMod val="85000"/>
                    <a:lumOff val="15000"/>
                  </a:schemeClr>
                </a:solidFill>
                <a:latin typeface="Helvetica" pitchFamily="2" charset="0"/>
                <a:ea typeface="+mj-ea"/>
                <a:cs typeface="+mj-cs"/>
              </a:rPr>
              <a:t>PLANIFICACIÓN DE RIESGOS</a:t>
            </a:r>
          </a:p>
          <a:p>
            <a:pPr algn="just" defTabSz="914400">
              <a:lnSpc>
                <a:spcPct val="90000"/>
              </a:lnSpc>
              <a:spcBef>
                <a:spcPct val="0"/>
              </a:spcBef>
              <a:spcAft>
                <a:spcPts val="600"/>
              </a:spcAft>
            </a:pPr>
            <a:endParaRPr lang="en-US" b="1" kern="1200"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r>
              <a:rPr lang="en-US" dirty="0">
                <a:solidFill>
                  <a:schemeClr val="tx1">
                    <a:lumMod val="85000"/>
                    <a:lumOff val="15000"/>
                  </a:schemeClr>
                </a:solidFill>
                <a:latin typeface="Helvetica" pitchFamily="2" charset="0"/>
                <a:ea typeface="+mj-ea"/>
                <a:cs typeface="+mj-cs"/>
              </a:rPr>
              <a:t>Es </a:t>
            </a:r>
            <a:r>
              <a:rPr lang="en-US" dirty="0" err="1">
                <a:solidFill>
                  <a:schemeClr val="tx1">
                    <a:lumMod val="85000"/>
                    <a:lumOff val="15000"/>
                  </a:schemeClr>
                </a:solidFill>
                <a:latin typeface="Helvetica" pitchFamily="2" charset="0"/>
                <a:ea typeface="+mj-ea"/>
                <a:cs typeface="+mj-cs"/>
              </a:rPr>
              <a:t>necesario</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identificar</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evaluar</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controlar</a:t>
            </a:r>
            <a:r>
              <a:rPr lang="en-US" dirty="0">
                <a:solidFill>
                  <a:schemeClr val="tx1">
                    <a:lumMod val="85000"/>
                    <a:lumOff val="15000"/>
                  </a:schemeClr>
                </a:solidFill>
                <a:latin typeface="Helvetica" pitchFamily="2" charset="0"/>
                <a:ea typeface="+mj-ea"/>
                <a:cs typeface="+mj-cs"/>
              </a:rPr>
              <a:t> y </a:t>
            </a:r>
            <a:r>
              <a:rPr lang="en-US" dirty="0" err="1">
                <a:solidFill>
                  <a:schemeClr val="tx1">
                    <a:lumMod val="85000"/>
                    <a:lumOff val="15000"/>
                  </a:schemeClr>
                </a:solidFill>
                <a:latin typeface="Helvetica" pitchFamily="2" charset="0"/>
                <a:ea typeface="+mj-ea"/>
                <a:cs typeface="+mj-cs"/>
              </a:rPr>
              <a:t>dar</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segumiento</a:t>
            </a:r>
            <a:r>
              <a:rPr lang="en-US" dirty="0">
                <a:solidFill>
                  <a:schemeClr val="tx1">
                    <a:lumMod val="85000"/>
                    <a:lumOff val="15000"/>
                  </a:schemeClr>
                </a:solidFill>
                <a:latin typeface="Helvetica" pitchFamily="2" charset="0"/>
                <a:ea typeface="+mj-ea"/>
                <a:cs typeface="+mj-cs"/>
              </a:rPr>
              <a:t> a los </a:t>
            </a:r>
            <a:r>
              <a:rPr lang="en-US" dirty="0" err="1">
                <a:solidFill>
                  <a:schemeClr val="tx1">
                    <a:lumMod val="85000"/>
                    <a:lumOff val="15000"/>
                  </a:schemeClr>
                </a:solidFill>
                <a:latin typeface="Helvetica" pitchFamily="2" charset="0"/>
                <a:ea typeface="+mj-ea"/>
                <a:cs typeface="+mj-cs"/>
              </a:rPr>
              <a:t>posibles</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eventos</a:t>
            </a:r>
            <a:r>
              <a:rPr lang="en-US" dirty="0">
                <a:solidFill>
                  <a:schemeClr val="tx1">
                    <a:lumMod val="85000"/>
                    <a:lumOff val="15000"/>
                  </a:schemeClr>
                </a:solidFill>
                <a:latin typeface="Helvetica" pitchFamily="2" charset="0"/>
                <a:ea typeface="+mj-ea"/>
                <a:cs typeface="+mj-cs"/>
              </a:rPr>
              <a:t> y </a:t>
            </a:r>
            <a:r>
              <a:rPr lang="en-US" dirty="0" err="1">
                <a:solidFill>
                  <a:schemeClr val="tx1">
                    <a:lumMod val="85000"/>
                    <a:lumOff val="15000"/>
                  </a:schemeClr>
                </a:solidFill>
                <a:latin typeface="Helvetica" pitchFamily="2" charset="0"/>
                <a:ea typeface="+mj-ea"/>
                <a:cs typeface="+mj-cs"/>
              </a:rPr>
              <a:t>amenazas</a:t>
            </a:r>
            <a:r>
              <a:rPr lang="en-US" dirty="0">
                <a:solidFill>
                  <a:schemeClr val="tx1">
                    <a:lumMod val="85000"/>
                    <a:lumOff val="15000"/>
                  </a:schemeClr>
                </a:solidFill>
                <a:latin typeface="Helvetica" pitchFamily="2" charset="0"/>
                <a:ea typeface="+mj-ea"/>
                <a:cs typeface="+mj-cs"/>
              </a:rPr>
              <a:t> que </a:t>
            </a:r>
            <a:r>
              <a:rPr lang="en-US" dirty="0" err="1">
                <a:solidFill>
                  <a:schemeClr val="tx1">
                    <a:lumMod val="85000"/>
                    <a:lumOff val="15000"/>
                  </a:schemeClr>
                </a:solidFill>
                <a:latin typeface="Helvetica" pitchFamily="2" charset="0"/>
                <a:ea typeface="+mj-ea"/>
                <a:cs typeface="+mj-cs"/>
              </a:rPr>
              <a:t>puedan</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llegar</a:t>
            </a:r>
            <a:r>
              <a:rPr lang="en-US" dirty="0">
                <a:solidFill>
                  <a:schemeClr val="tx1">
                    <a:lumMod val="85000"/>
                    <a:lumOff val="15000"/>
                  </a:schemeClr>
                </a:solidFill>
                <a:latin typeface="Helvetica" pitchFamily="2" charset="0"/>
                <a:ea typeface="+mj-ea"/>
                <a:cs typeface="+mj-cs"/>
              </a:rPr>
              <a:t> a </a:t>
            </a:r>
            <a:r>
              <a:rPr lang="en-US" dirty="0" err="1">
                <a:solidFill>
                  <a:schemeClr val="tx1">
                    <a:lumMod val="85000"/>
                    <a:lumOff val="15000"/>
                  </a:schemeClr>
                </a:solidFill>
                <a:latin typeface="Helvetica" pitchFamily="2" charset="0"/>
                <a:ea typeface="+mj-ea"/>
                <a:cs typeface="+mj-cs"/>
              </a:rPr>
              <a:t>presentarse</a:t>
            </a:r>
            <a:r>
              <a:rPr lang="en-US" dirty="0">
                <a:solidFill>
                  <a:schemeClr val="tx1">
                    <a:lumMod val="85000"/>
                    <a:lumOff val="15000"/>
                  </a:schemeClr>
                </a:solidFill>
                <a:latin typeface="Helvetica" pitchFamily="2" charset="0"/>
                <a:ea typeface="+mj-ea"/>
                <a:cs typeface="+mj-cs"/>
              </a:rPr>
              <a:t> y </a:t>
            </a:r>
            <a:r>
              <a:rPr lang="en-US" dirty="0" err="1">
                <a:solidFill>
                  <a:schemeClr val="tx1">
                    <a:lumMod val="85000"/>
                    <a:lumOff val="15000"/>
                  </a:schemeClr>
                </a:solidFill>
                <a:latin typeface="Helvetica" pitchFamily="2" charset="0"/>
                <a:ea typeface="+mj-ea"/>
                <a:cs typeface="+mj-cs"/>
              </a:rPr>
              <a:t>obstaculicen</a:t>
            </a:r>
            <a:r>
              <a:rPr lang="en-US" dirty="0">
                <a:solidFill>
                  <a:schemeClr val="tx1">
                    <a:lumMod val="85000"/>
                    <a:lumOff val="15000"/>
                  </a:schemeClr>
                </a:solidFill>
                <a:latin typeface="Helvetica" pitchFamily="2" charset="0"/>
                <a:ea typeface="+mj-ea"/>
                <a:cs typeface="+mj-cs"/>
              </a:rPr>
              <a:t> o </a:t>
            </a:r>
            <a:r>
              <a:rPr lang="en-US" dirty="0" err="1">
                <a:solidFill>
                  <a:schemeClr val="tx1">
                    <a:lumMod val="85000"/>
                    <a:lumOff val="15000"/>
                  </a:schemeClr>
                </a:solidFill>
                <a:latin typeface="Helvetica" pitchFamily="2" charset="0"/>
                <a:ea typeface="+mj-ea"/>
                <a:cs typeface="+mj-cs"/>
              </a:rPr>
              <a:t>impidan</a:t>
            </a:r>
            <a:r>
              <a:rPr lang="en-US" dirty="0">
                <a:solidFill>
                  <a:schemeClr val="tx1">
                    <a:lumMod val="85000"/>
                    <a:lumOff val="15000"/>
                  </a:schemeClr>
                </a:solidFill>
                <a:latin typeface="Helvetica" pitchFamily="2" charset="0"/>
                <a:ea typeface="+mj-ea"/>
                <a:cs typeface="+mj-cs"/>
              </a:rPr>
              <a:t> el </a:t>
            </a:r>
            <a:r>
              <a:rPr lang="en-US" dirty="0" err="1">
                <a:solidFill>
                  <a:schemeClr val="tx1">
                    <a:lumMod val="85000"/>
                    <a:lumOff val="15000"/>
                  </a:schemeClr>
                </a:solidFill>
                <a:latin typeface="Helvetica" pitchFamily="2" charset="0"/>
                <a:ea typeface="+mj-ea"/>
                <a:cs typeface="+mj-cs"/>
              </a:rPr>
              <a:t>correcto</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cumplimiento</a:t>
            </a:r>
            <a:r>
              <a:rPr lang="en-US" dirty="0">
                <a:solidFill>
                  <a:schemeClr val="tx1">
                    <a:lumMod val="85000"/>
                    <a:lumOff val="15000"/>
                  </a:schemeClr>
                </a:solidFill>
                <a:latin typeface="Helvetica" pitchFamily="2" charset="0"/>
                <a:ea typeface="+mj-ea"/>
                <a:cs typeface="+mj-cs"/>
              </a:rPr>
              <a:t> de los </a:t>
            </a:r>
            <a:r>
              <a:rPr lang="en-US" dirty="0" err="1">
                <a:solidFill>
                  <a:schemeClr val="tx1">
                    <a:lumMod val="85000"/>
                    <a:lumOff val="15000"/>
                  </a:schemeClr>
                </a:solidFill>
                <a:latin typeface="Helvetica" pitchFamily="2" charset="0"/>
                <a:ea typeface="+mj-ea"/>
                <a:cs typeface="+mj-cs"/>
              </a:rPr>
              <a:t>objetivos</a:t>
            </a:r>
            <a:r>
              <a:rPr lang="en-US" dirty="0">
                <a:solidFill>
                  <a:schemeClr val="tx1">
                    <a:lumMod val="85000"/>
                    <a:lumOff val="15000"/>
                  </a:schemeClr>
                </a:solidFill>
                <a:latin typeface="Helvetica" pitchFamily="2" charset="0"/>
                <a:ea typeface="+mj-ea"/>
                <a:cs typeface="+mj-cs"/>
              </a:rPr>
              <a:t> del </a:t>
            </a:r>
            <a:r>
              <a:rPr lang="en-US" dirty="0" err="1">
                <a:solidFill>
                  <a:schemeClr val="tx1">
                    <a:lumMod val="85000"/>
                    <a:lumOff val="15000"/>
                  </a:schemeClr>
                </a:solidFill>
                <a:latin typeface="Helvetica" pitchFamily="2" charset="0"/>
                <a:ea typeface="+mj-ea"/>
                <a:cs typeface="+mj-cs"/>
              </a:rPr>
              <a:t>Programa</a:t>
            </a:r>
            <a:r>
              <a:rPr lang="en-US" dirty="0">
                <a:solidFill>
                  <a:schemeClr val="tx1">
                    <a:lumMod val="85000"/>
                    <a:lumOff val="15000"/>
                  </a:schemeClr>
                </a:solidFill>
                <a:latin typeface="Helvetica" pitchFamily="2" charset="0"/>
                <a:ea typeface="+mj-ea"/>
                <a:cs typeface="+mj-cs"/>
              </a:rPr>
              <a:t> </a:t>
            </a:r>
            <a:r>
              <a:rPr lang="en-US" dirty="0" err="1">
                <a:solidFill>
                  <a:schemeClr val="tx1">
                    <a:lumMod val="85000"/>
                    <a:lumOff val="15000"/>
                  </a:schemeClr>
                </a:solidFill>
                <a:latin typeface="Helvetica" pitchFamily="2" charset="0"/>
                <a:ea typeface="+mj-ea"/>
                <a:cs typeface="+mj-cs"/>
              </a:rPr>
              <a:t>presentado</a:t>
            </a:r>
            <a:r>
              <a:rPr lang="en-US" dirty="0">
                <a:solidFill>
                  <a:schemeClr val="tx1">
                    <a:lumMod val="85000"/>
                    <a:lumOff val="15000"/>
                  </a:schemeClr>
                </a:solidFill>
                <a:latin typeface="Helvetica" pitchFamily="2" charset="0"/>
                <a:ea typeface="+mj-ea"/>
                <a:cs typeface="+mj-cs"/>
              </a:rPr>
              <a:t>.</a:t>
            </a:r>
            <a:endParaRPr lang="en-US" kern="1200" dirty="0">
              <a:solidFill>
                <a:schemeClr val="tx1">
                  <a:lumMod val="85000"/>
                  <a:lumOff val="15000"/>
                </a:schemeClr>
              </a:solidFill>
              <a:latin typeface="Helvetica" pitchFamily="2" charset="0"/>
              <a:ea typeface="+mj-ea"/>
              <a:cs typeface="+mj-cs"/>
            </a:endParaRPr>
          </a:p>
          <a:p>
            <a:pPr algn="just" defTabSz="914400">
              <a:lnSpc>
                <a:spcPct val="90000"/>
              </a:lnSpc>
              <a:spcBef>
                <a:spcPct val="0"/>
              </a:spcBef>
              <a:spcAft>
                <a:spcPts val="600"/>
              </a:spcAft>
            </a:pPr>
            <a:endParaRPr lang="en-US" kern="1200" dirty="0">
              <a:solidFill>
                <a:schemeClr val="tx1">
                  <a:lumMod val="85000"/>
                  <a:lumOff val="15000"/>
                </a:schemeClr>
              </a:solidFill>
              <a:latin typeface="Helvetica" pitchFamily="2" charset="0"/>
              <a:ea typeface="+mj-ea"/>
              <a:cs typeface="+mj-cs"/>
            </a:endParaRPr>
          </a:p>
        </p:txBody>
      </p:sp>
      <p:graphicFrame>
        <p:nvGraphicFramePr>
          <p:cNvPr id="2" name="Tabla 2">
            <a:extLst>
              <a:ext uri="{FF2B5EF4-FFF2-40B4-BE49-F238E27FC236}">
                <a16:creationId xmlns:a16="http://schemas.microsoft.com/office/drawing/2014/main" id="{E1CADFDA-35C9-DA4F-B413-70F4E97F4BB1}"/>
              </a:ext>
            </a:extLst>
          </p:cNvPr>
          <p:cNvGraphicFramePr>
            <a:graphicFrameLocks noGrp="1"/>
          </p:cNvGraphicFramePr>
          <p:nvPr>
            <p:extLst>
              <p:ext uri="{D42A27DB-BD31-4B8C-83A1-F6EECF244321}">
                <p14:modId xmlns:p14="http://schemas.microsoft.com/office/powerpoint/2010/main" val="2176500189"/>
              </p:ext>
            </p:extLst>
          </p:nvPr>
        </p:nvGraphicFramePr>
        <p:xfrm>
          <a:off x="481587" y="3634932"/>
          <a:ext cx="11320269" cy="2611120"/>
        </p:xfrm>
        <a:graphic>
          <a:graphicData uri="http://schemas.openxmlformats.org/drawingml/2006/table">
            <a:tbl>
              <a:tblPr firstRow="1" bandRow="1">
                <a:tableStyleId>{073A0DAA-6AF3-43AB-8588-CEC1D06C72B9}</a:tableStyleId>
              </a:tblPr>
              <a:tblGrid>
                <a:gridCol w="3773423">
                  <a:extLst>
                    <a:ext uri="{9D8B030D-6E8A-4147-A177-3AD203B41FA5}">
                      <a16:colId xmlns:a16="http://schemas.microsoft.com/office/drawing/2014/main" val="3162943539"/>
                    </a:ext>
                  </a:extLst>
                </a:gridCol>
                <a:gridCol w="3773423">
                  <a:extLst>
                    <a:ext uri="{9D8B030D-6E8A-4147-A177-3AD203B41FA5}">
                      <a16:colId xmlns:a16="http://schemas.microsoft.com/office/drawing/2014/main" val="3421500134"/>
                    </a:ext>
                  </a:extLst>
                </a:gridCol>
                <a:gridCol w="3773423">
                  <a:extLst>
                    <a:ext uri="{9D8B030D-6E8A-4147-A177-3AD203B41FA5}">
                      <a16:colId xmlns:a16="http://schemas.microsoft.com/office/drawing/2014/main" val="1325156208"/>
                    </a:ext>
                  </a:extLst>
                </a:gridCol>
              </a:tblGrid>
              <a:tr h="370840">
                <a:tc>
                  <a:txBody>
                    <a:bodyPr/>
                    <a:lstStyle/>
                    <a:p>
                      <a:pPr algn="ctr"/>
                      <a:r>
                        <a:rPr lang="es-MX" sz="1500" dirty="0"/>
                        <a:t>Riesgo</a:t>
                      </a:r>
                    </a:p>
                  </a:txBody>
                  <a:tcPr/>
                </a:tc>
                <a:tc>
                  <a:txBody>
                    <a:bodyPr/>
                    <a:lstStyle/>
                    <a:p>
                      <a:pPr algn="ctr"/>
                      <a:r>
                        <a:rPr lang="es-MX" sz="1500" dirty="0"/>
                        <a:t>Posibles efectos del riesgo</a:t>
                      </a:r>
                    </a:p>
                  </a:txBody>
                  <a:tcPr/>
                </a:tc>
                <a:tc>
                  <a:txBody>
                    <a:bodyPr/>
                    <a:lstStyle/>
                    <a:p>
                      <a:pPr algn="ctr"/>
                      <a:r>
                        <a:rPr lang="es-MX" sz="1500" dirty="0"/>
                        <a:t>Estrategias para su control</a:t>
                      </a:r>
                    </a:p>
                  </a:txBody>
                  <a:tcPr/>
                </a:tc>
                <a:extLst>
                  <a:ext uri="{0D108BD9-81ED-4DB2-BD59-A6C34878D82A}">
                    <a16:rowId xmlns:a16="http://schemas.microsoft.com/office/drawing/2014/main" val="316461418"/>
                  </a:ext>
                </a:extLst>
              </a:tr>
              <a:tr h="370840">
                <a:tc>
                  <a:txBody>
                    <a:bodyPr/>
                    <a:lstStyle/>
                    <a:p>
                      <a:pPr algn="l"/>
                      <a:r>
                        <a:rPr lang="es-MX" sz="1500" dirty="0"/>
                        <a:t>Falta de recursos financieros para asistir a las capacitaciones impartidas por las instancias Estatales.</a:t>
                      </a:r>
                    </a:p>
                  </a:txBody>
                  <a:tcPr anchor="ctr"/>
                </a:tc>
                <a:tc>
                  <a:txBody>
                    <a:bodyPr/>
                    <a:lstStyle/>
                    <a:p>
                      <a:pPr algn="l"/>
                      <a:r>
                        <a:rPr lang="es-MX" sz="1500" dirty="0"/>
                        <a:t>Que el personal responsable no cuente con las herramientas, conocimientos y habilidades necesarias para el correcto desarrollo de sus actividades.</a:t>
                      </a:r>
                    </a:p>
                  </a:txBody>
                  <a:tcPr anchor="ctr"/>
                </a:tc>
                <a:tc>
                  <a:txBody>
                    <a:bodyPr/>
                    <a:lstStyle/>
                    <a:p>
                      <a:pPr algn="l"/>
                      <a:r>
                        <a:rPr lang="es-MX" sz="1500" dirty="0"/>
                        <a:t>Solicitar con anticipación presupuesto a la Unidad correspondiente.</a:t>
                      </a:r>
                    </a:p>
                  </a:txBody>
                  <a:tcPr anchor="ctr"/>
                </a:tc>
                <a:extLst>
                  <a:ext uri="{0D108BD9-81ED-4DB2-BD59-A6C34878D82A}">
                    <a16:rowId xmlns:a16="http://schemas.microsoft.com/office/drawing/2014/main" val="2017205571"/>
                  </a:ext>
                </a:extLst>
              </a:tr>
              <a:tr h="370840">
                <a:tc>
                  <a:txBody>
                    <a:bodyPr/>
                    <a:lstStyle/>
                    <a:p>
                      <a:pPr algn="l"/>
                      <a:r>
                        <a:rPr lang="es-MX" sz="1500" dirty="0"/>
                        <a:t>Cancelación o falta de fechas abiertas para capacitaciones (presenciales o a distancia) por las instancias Estatales.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500" dirty="0"/>
                        <a:t>Que el personal responsable no cuente con las herramientas, conocimientos y habilidades necesarias para el correcto desarrollo de sus actividades.</a:t>
                      </a:r>
                    </a:p>
                    <a:p>
                      <a:pPr algn="l"/>
                      <a:endParaRPr lang="es-MX" sz="1500" dirty="0"/>
                    </a:p>
                  </a:txBody>
                  <a:tcPr anchor="ctr"/>
                </a:tc>
                <a:tc>
                  <a:txBody>
                    <a:bodyPr/>
                    <a:lstStyle/>
                    <a:p>
                      <a:pPr algn="l"/>
                      <a:r>
                        <a:rPr lang="es-MX" sz="1500" dirty="0"/>
                        <a:t>Solicitar con anticipación las fechas de cursos y capacitaciones a la instancia estatal corrspondiente, a su vez proporcionar el material de capacitación que se cuente a los enlaces.</a:t>
                      </a:r>
                    </a:p>
                  </a:txBody>
                  <a:tcPr anchor="ctr"/>
                </a:tc>
                <a:extLst>
                  <a:ext uri="{0D108BD9-81ED-4DB2-BD59-A6C34878D82A}">
                    <a16:rowId xmlns:a16="http://schemas.microsoft.com/office/drawing/2014/main" val="1991245485"/>
                  </a:ext>
                </a:extLst>
              </a:tr>
            </a:tbl>
          </a:graphicData>
        </a:graphic>
      </p:graphicFrame>
      <p:pic>
        <p:nvPicPr>
          <p:cNvPr id="7" name="Imagen 6">
            <a:extLst>
              <a:ext uri="{FF2B5EF4-FFF2-40B4-BE49-F238E27FC236}">
                <a16:creationId xmlns:a16="http://schemas.microsoft.com/office/drawing/2014/main" id="{5B1E842C-90EF-4471-8A11-14CDFA2893EC}"/>
              </a:ext>
            </a:extLst>
          </p:cNvPr>
          <p:cNvPicPr>
            <a:picLocks noChangeAspect="1"/>
          </p:cNvPicPr>
          <p:nvPr/>
        </p:nvPicPr>
        <p:blipFill>
          <a:blip r:embed="rId3"/>
          <a:stretch>
            <a:fillRect/>
          </a:stretch>
        </p:blipFill>
        <p:spPr>
          <a:xfrm>
            <a:off x="9640712" y="49247"/>
            <a:ext cx="2460978" cy="538605"/>
          </a:xfrm>
          <a:prstGeom prst="rect">
            <a:avLst/>
          </a:prstGeom>
        </p:spPr>
      </p:pic>
    </p:spTree>
    <p:extLst>
      <p:ext uri="{BB962C8B-B14F-4D97-AF65-F5344CB8AC3E}">
        <p14:creationId xmlns:p14="http://schemas.microsoft.com/office/powerpoint/2010/main" val="4073504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902E221-5BE4-9E49-9E5F-DE85B906C560}"/>
              </a:ext>
            </a:extLst>
          </p:cNvPr>
          <p:cNvSpPr/>
          <p:nvPr/>
        </p:nvSpPr>
        <p:spPr>
          <a:xfrm>
            <a:off x="0" y="0"/>
            <a:ext cx="9335911" cy="649937"/>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500" b="1" kern="1200" dirty="0" err="1">
                <a:solidFill>
                  <a:schemeClr val="tx1">
                    <a:lumMod val="85000"/>
                    <a:lumOff val="15000"/>
                  </a:schemeClr>
                </a:solidFill>
                <a:latin typeface="Helvetica" pitchFamily="2" charset="0"/>
                <a:ea typeface="+mj-ea"/>
                <a:cs typeface="+mj-cs"/>
              </a:rPr>
              <a:t>Programa</a:t>
            </a:r>
            <a:r>
              <a:rPr lang="en-US" sz="2500" b="1" kern="1200" dirty="0">
                <a:solidFill>
                  <a:schemeClr val="tx1">
                    <a:lumMod val="85000"/>
                    <a:lumOff val="15000"/>
                  </a:schemeClr>
                </a:solidFill>
                <a:latin typeface="Helvetica" pitchFamily="2" charset="0"/>
                <a:ea typeface="+mj-ea"/>
                <a:cs typeface="+mj-cs"/>
              </a:rPr>
              <a:t> </a:t>
            </a:r>
            <a:r>
              <a:rPr lang="en-US" sz="2500" b="1" kern="1200" dirty="0" err="1">
                <a:solidFill>
                  <a:schemeClr val="tx1">
                    <a:lumMod val="85000"/>
                    <a:lumOff val="15000"/>
                  </a:schemeClr>
                </a:solidFill>
                <a:latin typeface="Helvetica" pitchFamily="2" charset="0"/>
                <a:ea typeface="+mj-ea"/>
                <a:cs typeface="+mj-cs"/>
              </a:rPr>
              <a:t>Anual</a:t>
            </a:r>
            <a:r>
              <a:rPr lang="en-US" sz="2500" b="1" kern="1200" dirty="0">
                <a:solidFill>
                  <a:schemeClr val="tx1">
                    <a:lumMod val="85000"/>
                    <a:lumOff val="15000"/>
                  </a:schemeClr>
                </a:solidFill>
                <a:latin typeface="Helvetica" pitchFamily="2" charset="0"/>
                <a:ea typeface="+mj-ea"/>
                <a:cs typeface="+mj-cs"/>
              </a:rPr>
              <a:t> de Desarrollo </a:t>
            </a:r>
            <a:r>
              <a:rPr lang="en-US" sz="2500" b="1" kern="1200" dirty="0" err="1">
                <a:solidFill>
                  <a:schemeClr val="tx1">
                    <a:lumMod val="85000"/>
                    <a:lumOff val="15000"/>
                  </a:schemeClr>
                </a:solidFill>
                <a:latin typeface="Helvetica" pitchFamily="2" charset="0"/>
                <a:ea typeface="+mj-ea"/>
                <a:cs typeface="+mj-cs"/>
              </a:rPr>
              <a:t>Archivístico</a:t>
            </a:r>
            <a:r>
              <a:rPr lang="en-US" sz="2500" b="1" kern="1200" dirty="0">
                <a:solidFill>
                  <a:schemeClr val="tx1">
                    <a:lumMod val="85000"/>
                    <a:lumOff val="15000"/>
                  </a:schemeClr>
                </a:solidFill>
                <a:latin typeface="Helvetica" pitchFamily="2" charset="0"/>
                <a:ea typeface="+mj-ea"/>
                <a:cs typeface="+mj-cs"/>
              </a:rPr>
              <a:t> 2022</a:t>
            </a:r>
          </a:p>
        </p:txBody>
      </p:sp>
      <p:sp>
        <p:nvSpPr>
          <p:cNvPr id="9" name="Rectángulo 8">
            <a:extLst>
              <a:ext uri="{FF2B5EF4-FFF2-40B4-BE49-F238E27FC236}">
                <a16:creationId xmlns:a16="http://schemas.microsoft.com/office/drawing/2014/main" id="{76FF926E-4170-0044-8E32-34B61567CA23}"/>
              </a:ext>
            </a:extLst>
          </p:cNvPr>
          <p:cNvSpPr/>
          <p:nvPr/>
        </p:nvSpPr>
        <p:spPr>
          <a:xfrm>
            <a:off x="304800" y="1513248"/>
            <a:ext cx="11192256" cy="4501186"/>
          </a:xfrm>
          <a:prstGeom prst="rect">
            <a:avLst/>
          </a:prstGeom>
        </p:spPr>
        <p:txBody>
          <a:bodyPr vert="horz" lIns="91440" tIns="45720" rIns="91440" bIns="45720" rtlCol="0" anchor="t">
            <a:normAutofit/>
          </a:bodyPr>
          <a:lstStyle/>
          <a:p>
            <a:pPr algn="just" defTabSz="914400">
              <a:lnSpc>
                <a:spcPct val="90000"/>
              </a:lnSpc>
              <a:spcBef>
                <a:spcPct val="0"/>
              </a:spcBef>
              <a:spcAft>
                <a:spcPts val="600"/>
              </a:spcAft>
            </a:pPr>
            <a:endParaRPr lang="en-US" kern="1200" dirty="0">
              <a:solidFill>
                <a:schemeClr val="tx1">
                  <a:lumMod val="85000"/>
                  <a:lumOff val="15000"/>
                </a:schemeClr>
              </a:solidFill>
              <a:latin typeface="Helvetica" pitchFamily="2" charset="0"/>
              <a:ea typeface="+mj-ea"/>
              <a:cs typeface="+mj-cs"/>
            </a:endParaRPr>
          </a:p>
        </p:txBody>
      </p:sp>
      <p:graphicFrame>
        <p:nvGraphicFramePr>
          <p:cNvPr id="2" name="Tabla 2">
            <a:extLst>
              <a:ext uri="{FF2B5EF4-FFF2-40B4-BE49-F238E27FC236}">
                <a16:creationId xmlns:a16="http://schemas.microsoft.com/office/drawing/2014/main" id="{E1CADFDA-35C9-DA4F-B413-70F4E97F4BB1}"/>
              </a:ext>
            </a:extLst>
          </p:cNvPr>
          <p:cNvGraphicFramePr>
            <a:graphicFrameLocks noGrp="1"/>
          </p:cNvGraphicFramePr>
          <p:nvPr>
            <p:extLst>
              <p:ext uri="{D42A27DB-BD31-4B8C-83A1-F6EECF244321}">
                <p14:modId xmlns:p14="http://schemas.microsoft.com/office/powerpoint/2010/main" val="1159252810"/>
              </p:ext>
            </p:extLst>
          </p:nvPr>
        </p:nvGraphicFramePr>
        <p:xfrm>
          <a:off x="435865" y="2290626"/>
          <a:ext cx="11320269" cy="3616960"/>
        </p:xfrm>
        <a:graphic>
          <a:graphicData uri="http://schemas.openxmlformats.org/drawingml/2006/table">
            <a:tbl>
              <a:tblPr firstRow="1" bandRow="1">
                <a:tableStyleId>{073A0DAA-6AF3-43AB-8588-CEC1D06C72B9}</a:tableStyleId>
              </a:tblPr>
              <a:tblGrid>
                <a:gridCol w="3773423">
                  <a:extLst>
                    <a:ext uri="{9D8B030D-6E8A-4147-A177-3AD203B41FA5}">
                      <a16:colId xmlns:a16="http://schemas.microsoft.com/office/drawing/2014/main" val="3162943539"/>
                    </a:ext>
                  </a:extLst>
                </a:gridCol>
                <a:gridCol w="3773423">
                  <a:extLst>
                    <a:ext uri="{9D8B030D-6E8A-4147-A177-3AD203B41FA5}">
                      <a16:colId xmlns:a16="http://schemas.microsoft.com/office/drawing/2014/main" val="3421500134"/>
                    </a:ext>
                  </a:extLst>
                </a:gridCol>
                <a:gridCol w="3773423">
                  <a:extLst>
                    <a:ext uri="{9D8B030D-6E8A-4147-A177-3AD203B41FA5}">
                      <a16:colId xmlns:a16="http://schemas.microsoft.com/office/drawing/2014/main" val="1325156208"/>
                    </a:ext>
                  </a:extLst>
                </a:gridCol>
              </a:tblGrid>
              <a:tr h="370840">
                <a:tc>
                  <a:txBody>
                    <a:bodyPr/>
                    <a:lstStyle/>
                    <a:p>
                      <a:pPr algn="ctr"/>
                      <a:r>
                        <a:rPr lang="es-MX" sz="1500" dirty="0"/>
                        <a:t>Riesgo</a:t>
                      </a:r>
                    </a:p>
                  </a:txBody>
                  <a:tcPr/>
                </a:tc>
                <a:tc>
                  <a:txBody>
                    <a:bodyPr/>
                    <a:lstStyle/>
                    <a:p>
                      <a:pPr algn="ctr"/>
                      <a:r>
                        <a:rPr lang="es-MX" sz="1500" dirty="0"/>
                        <a:t>Posibles efectos del riesgo</a:t>
                      </a:r>
                    </a:p>
                  </a:txBody>
                  <a:tcPr/>
                </a:tc>
                <a:tc>
                  <a:txBody>
                    <a:bodyPr/>
                    <a:lstStyle/>
                    <a:p>
                      <a:pPr algn="ctr"/>
                      <a:r>
                        <a:rPr lang="es-MX" sz="1500" dirty="0"/>
                        <a:t>Estrategias para su control</a:t>
                      </a:r>
                    </a:p>
                  </a:txBody>
                  <a:tcPr/>
                </a:tc>
                <a:extLst>
                  <a:ext uri="{0D108BD9-81ED-4DB2-BD59-A6C34878D82A}">
                    <a16:rowId xmlns:a16="http://schemas.microsoft.com/office/drawing/2014/main" val="316461418"/>
                  </a:ext>
                </a:extLst>
              </a:tr>
              <a:tr h="370840">
                <a:tc>
                  <a:txBody>
                    <a:bodyPr/>
                    <a:lstStyle/>
                    <a:p>
                      <a:pPr algn="l"/>
                      <a:r>
                        <a:rPr lang="es-MX" sz="1500" dirty="0"/>
                        <a:t>Instrumentos de Control Archivística desactualizados de acuerdo a las funciones actuales de la Secretaría.</a:t>
                      </a:r>
                    </a:p>
                  </a:txBody>
                  <a:tcPr anchor="ctr"/>
                </a:tc>
                <a:tc>
                  <a:txBody>
                    <a:bodyPr/>
                    <a:lstStyle/>
                    <a:p>
                      <a:pPr algn="l"/>
                      <a:r>
                        <a:rPr lang="es-MX" sz="1500" dirty="0"/>
                        <a:t>Tener instrumentos de Control Archivística que no puedan ser operados por la unidades administravas, dificultando el correcto desempeño del resguardo documental.</a:t>
                      </a:r>
                    </a:p>
                  </a:txBody>
                  <a:tcPr anchor="ctr"/>
                </a:tc>
                <a:tc>
                  <a:txBody>
                    <a:bodyPr/>
                    <a:lstStyle/>
                    <a:p>
                      <a:pPr algn="l"/>
                      <a:r>
                        <a:rPr lang="es-MX" sz="1500" dirty="0"/>
                        <a:t>Realizar actualizaciones semestrales de los instrumentos de Control Archivística.</a:t>
                      </a:r>
                    </a:p>
                  </a:txBody>
                  <a:tcPr anchor="ctr"/>
                </a:tc>
                <a:extLst>
                  <a:ext uri="{0D108BD9-81ED-4DB2-BD59-A6C34878D82A}">
                    <a16:rowId xmlns:a16="http://schemas.microsoft.com/office/drawing/2014/main" val="3698167995"/>
                  </a:ext>
                </a:extLst>
              </a:tr>
              <a:tr h="370840">
                <a:tc>
                  <a:txBody>
                    <a:bodyPr/>
                    <a:lstStyle/>
                    <a:p>
                      <a:pPr algn="l"/>
                      <a:r>
                        <a:rPr lang="es-MX" sz="1500" dirty="0"/>
                        <a:t>Tiempos muy prolongados de aprobación de los instrumentos de control archivísticos.</a:t>
                      </a:r>
                    </a:p>
                  </a:txBody>
                  <a:tcPr anchor="ctr"/>
                </a:tc>
                <a:tc>
                  <a:txBody>
                    <a:bodyPr/>
                    <a:lstStyle/>
                    <a:p>
                      <a:pPr algn="l"/>
                      <a:r>
                        <a:rPr lang="es-MX" sz="1500" dirty="0"/>
                        <a:t>Que los instrumentos con los que se cuenten no tengan una aprobación formalizada.</a:t>
                      </a:r>
                    </a:p>
                  </a:txBody>
                  <a:tcPr anchor="ctr"/>
                </a:tc>
                <a:tc>
                  <a:txBody>
                    <a:bodyPr/>
                    <a:lstStyle/>
                    <a:p>
                      <a:pPr algn="l"/>
                      <a:r>
                        <a:rPr lang="es-MX" sz="1500" dirty="0"/>
                        <a:t>Realizar las actualizaciones y las propuestas de los intrumentos de manera rápida y dar seguimiento constante con la instancia encargada de su aprobación.</a:t>
                      </a:r>
                    </a:p>
                  </a:txBody>
                  <a:tcPr anchor="ctr"/>
                </a:tc>
                <a:extLst>
                  <a:ext uri="{0D108BD9-81ED-4DB2-BD59-A6C34878D82A}">
                    <a16:rowId xmlns:a16="http://schemas.microsoft.com/office/drawing/2014/main" val="3835289864"/>
                  </a:ext>
                </a:extLst>
              </a:tr>
              <a:tr h="370840">
                <a:tc>
                  <a:txBody>
                    <a:bodyPr/>
                    <a:lstStyle/>
                    <a:p>
                      <a:pPr algn="l"/>
                      <a:r>
                        <a:rPr lang="es-MX" sz="1500" dirty="0"/>
                        <a:t>Desconocimiento del personal operativo de la Secretaria sobre las series documentales a emplear en sus archivos.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500" dirty="0"/>
                        <a:t>Dificultad para encontrar los archivos de acuerdo a las series establecidas en los Instrumentos de Control Archivística.</a:t>
                      </a:r>
                    </a:p>
                  </a:txBody>
                  <a:tcPr anchor="ctr"/>
                </a:tc>
                <a:tc>
                  <a:txBody>
                    <a:bodyPr/>
                    <a:lstStyle/>
                    <a:p>
                      <a:pPr algn="l"/>
                      <a:r>
                        <a:rPr lang="es-MX" sz="1500" dirty="0"/>
                        <a:t>Presentar al personal las series y códigos documentales aprobados por la CEGAIP, para su correcta implementación en sus archivos.</a:t>
                      </a:r>
                    </a:p>
                  </a:txBody>
                  <a:tcPr anchor="ctr"/>
                </a:tc>
                <a:extLst>
                  <a:ext uri="{0D108BD9-81ED-4DB2-BD59-A6C34878D82A}">
                    <a16:rowId xmlns:a16="http://schemas.microsoft.com/office/drawing/2014/main" val="2017205571"/>
                  </a:ext>
                </a:extLst>
              </a:tr>
            </a:tbl>
          </a:graphicData>
        </a:graphic>
      </p:graphicFrame>
      <p:pic>
        <p:nvPicPr>
          <p:cNvPr id="6" name="Imagen 5">
            <a:extLst>
              <a:ext uri="{FF2B5EF4-FFF2-40B4-BE49-F238E27FC236}">
                <a16:creationId xmlns:a16="http://schemas.microsoft.com/office/drawing/2014/main" id="{0959F62D-9713-455A-A159-DBFF58A50D78}"/>
              </a:ext>
            </a:extLst>
          </p:cNvPr>
          <p:cNvPicPr>
            <a:picLocks noChangeAspect="1"/>
          </p:cNvPicPr>
          <p:nvPr/>
        </p:nvPicPr>
        <p:blipFill>
          <a:blip r:embed="rId3"/>
          <a:stretch>
            <a:fillRect/>
          </a:stretch>
        </p:blipFill>
        <p:spPr>
          <a:xfrm>
            <a:off x="9640712" y="49247"/>
            <a:ext cx="2460978" cy="538605"/>
          </a:xfrm>
          <a:prstGeom prst="rect">
            <a:avLst/>
          </a:prstGeom>
        </p:spPr>
      </p:pic>
    </p:spTree>
    <p:extLst>
      <p:ext uri="{BB962C8B-B14F-4D97-AF65-F5344CB8AC3E}">
        <p14:creationId xmlns:p14="http://schemas.microsoft.com/office/powerpoint/2010/main" val="2721114428"/>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3056</TotalTime>
  <Words>1687</Words>
  <Application>Microsoft Office PowerPoint</Application>
  <PresentationFormat>Panorámica</PresentationFormat>
  <Paragraphs>163</Paragraphs>
  <Slides>15</Slides>
  <Notes>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Arial</vt:lpstr>
      <vt:lpstr>Calibri</vt:lpstr>
      <vt:lpstr>Helvetica</vt:lpstr>
      <vt:lpstr>Trebuchet MS</vt:lpstr>
      <vt:lpstr>Verdana</vt:lpstr>
      <vt:lpstr>Wingdings 3</vt: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gabbie guerrero</dc:creator>
  <cp:lastModifiedBy>EVELIAANDREA ESPINOSA GOMEZ</cp:lastModifiedBy>
  <cp:revision>31</cp:revision>
  <dcterms:created xsi:type="dcterms:W3CDTF">2021-06-23T01:38:30Z</dcterms:created>
  <dcterms:modified xsi:type="dcterms:W3CDTF">2022-09-20T19:57:07Z</dcterms:modified>
</cp:coreProperties>
</file>