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1" d="100"/>
          <a:sy n="71" d="100"/>
        </p:scale>
        <p:origin x="414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t>08/04/2022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86108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t>08/04/2022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43956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t>08/04/2022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59650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t>08/04/2022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34191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t>08/04/2022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11189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t>08/04/2022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72106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t>08/04/2022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18469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t>08/04/2022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70789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t>08/04/2022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95108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t>08/04/2022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11407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t>08/04/2022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8513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B076BD-3BA0-4A43-B32E-3BA9078AB7B7}" type="datetimeFigureOut">
              <a:rPr lang="es-MX" smtClean="0"/>
              <a:t>08/04/2022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91C8E-E843-49A3-A353-4E21CB3F1C7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64956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4505986" y="185721"/>
            <a:ext cx="1440000" cy="540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100" dirty="0" smtClean="0">
                <a:solidFill>
                  <a:schemeClr val="tx1"/>
                </a:solidFill>
              </a:rPr>
              <a:t>Secretario de Desarrollo Económico (19)</a:t>
            </a:r>
            <a:endParaRPr lang="es-MX" sz="1100" dirty="0">
              <a:solidFill>
                <a:schemeClr val="tx1"/>
              </a:solidFill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3515172" y="1549018"/>
            <a:ext cx="1440000" cy="540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Representante de CDMX (19)</a:t>
            </a:r>
            <a:endParaRPr lang="es-MX" sz="1200" dirty="0">
              <a:solidFill>
                <a:schemeClr val="tx1"/>
              </a:solidFill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5722186" y="814894"/>
            <a:ext cx="1440000" cy="540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 smtClean="0">
                <a:solidFill>
                  <a:schemeClr val="tx1"/>
                </a:solidFill>
              </a:rPr>
              <a:t>Comisión Estatal de Mejora Regulatoria</a:t>
            </a:r>
            <a:endParaRPr lang="es-MX" sz="1100" dirty="0">
              <a:solidFill>
                <a:schemeClr val="tx1"/>
              </a:solidFill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3515172" y="2290720"/>
            <a:ext cx="1440000" cy="540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900" dirty="0" smtClean="0">
                <a:solidFill>
                  <a:schemeClr val="tx1"/>
                </a:solidFill>
              </a:rPr>
              <a:t>Director de Planeación Económica y Competitividad </a:t>
            </a:r>
            <a:r>
              <a:rPr lang="es-MX" sz="700" dirty="0" smtClean="0">
                <a:solidFill>
                  <a:schemeClr val="tx1"/>
                </a:solidFill>
              </a:rPr>
              <a:t>(Director 15</a:t>
            </a:r>
            <a:r>
              <a:rPr lang="es-MX" sz="700" dirty="0" smtClean="0"/>
              <a:t>)</a:t>
            </a:r>
            <a:endParaRPr lang="es-MX" sz="700" dirty="0"/>
          </a:p>
        </p:txBody>
      </p:sp>
      <p:sp>
        <p:nvSpPr>
          <p:cNvPr id="11" name="Rectángulo 10"/>
          <p:cNvSpPr/>
          <p:nvPr/>
        </p:nvSpPr>
        <p:spPr>
          <a:xfrm>
            <a:off x="5736353" y="1574069"/>
            <a:ext cx="1440000" cy="540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100" dirty="0" smtClean="0">
                <a:solidFill>
                  <a:schemeClr val="tx1"/>
                </a:solidFill>
              </a:rPr>
              <a:t>Director Administrativo (Director de área 15)</a:t>
            </a:r>
            <a:endParaRPr lang="es-MX" sz="1100" dirty="0">
              <a:solidFill>
                <a:schemeClr val="tx1"/>
              </a:solidFill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3500355" y="3795631"/>
            <a:ext cx="1440000" cy="54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900" dirty="0" smtClean="0">
                <a:solidFill>
                  <a:schemeClr val="tx1"/>
                </a:solidFill>
              </a:rPr>
              <a:t>Unidad de Transparencia y Coord. De Archivos (subdirector 14)</a:t>
            </a:r>
            <a:endParaRPr lang="es-MX" sz="900" dirty="0">
              <a:solidFill>
                <a:schemeClr val="tx1"/>
              </a:solidFill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5736353" y="3791249"/>
            <a:ext cx="1440000" cy="540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100" dirty="0" smtClean="0">
                <a:solidFill>
                  <a:schemeClr val="tx1"/>
                </a:solidFill>
              </a:rPr>
              <a:t>Director de Desarrollo Artesanal       (Director de área 15)</a:t>
            </a:r>
            <a:endParaRPr lang="es-MX" sz="1100" dirty="0">
              <a:solidFill>
                <a:schemeClr val="tx1"/>
              </a:solidFill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3030522" y="2988498"/>
            <a:ext cx="1440000" cy="540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100" dirty="0" smtClean="0">
                <a:solidFill>
                  <a:schemeClr val="tx1"/>
                </a:solidFill>
              </a:rPr>
              <a:t>Titular del órgano interno de control (Director de área 15</a:t>
            </a:r>
            <a:r>
              <a:rPr lang="es-MX" sz="1100" dirty="0" smtClean="0"/>
              <a:t>)  </a:t>
            </a:r>
            <a:endParaRPr lang="es-MX" sz="1100" dirty="0"/>
          </a:p>
        </p:txBody>
      </p:sp>
      <p:sp>
        <p:nvSpPr>
          <p:cNvPr id="15" name="Rectángulo 14"/>
          <p:cNvSpPr/>
          <p:nvPr/>
        </p:nvSpPr>
        <p:spPr>
          <a:xfrm>
            <a:off x="5749791" y="2672996"/>
            <a:ext cx="1440000" cy="54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100" dirty="0" smtClean="0">
                <a:solidFill>
                  <a:schemeClr val="tx1"/>
                </a:solidFill>
              </a:rPr>
              <a:t>Titular de la Unidad Jurídica      (subdirector 14)</a:t>
            </a:r>
            <a:endParaRPr lang="es-MX" sz="1100" dirty="0">
              <a:solidFill>
                <a:schemeClr val="tx1"/>
              </a:solidFill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2734651" y="4671590"/>
            <a:ext cx="1440000" cy="540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900" dirty="0" smtClean="0">
                <a:solidFill>
                  <a:schemeClr val="tx1"/>
                </a:solidFill>
              </a:rPr>
              <a:t>Director General de Desarrollo Económico e Industrial </a:t>
            </a:r>
            <a:r>
              <a:rPr lang="es-MX" sz="800" dirty="0" smtClean="0">
                <a:solidFill>
                  <a:schemeClr val="tx1"/>
                </a:solidFill>
              </a:rPr>
              <a:t>(Director Gral. 17)</a:t>
            </a:r>
            <a:endParaRPr lang="es-MX" sz="800" dirty="0">
              <a:solidFill>
                <a:schemeClr val="tx1"/>
              </a:solidFill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4652100" y="4671591"/>
            <a:ext cx="1440000" cy="540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900" dirty="0" smtClean="0">
                <a:solidFill>
                  <a:schemeClr val="tx1"/>
                </a:solidFill>
              </a:rPr>
              <a:t>Dir. General de Desarrollo y promoción Minera (Director Gral. 17)</a:t>
            </a:r>
            <a:endParaRPr lang="es-MX" sz="900" dirty="0">
              <a:solidFill>
                <a:schemeClr val="tx1"/>
              </a:solidFill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3196438" y="5608383"/>
            <a:ext cx="1440000" cy="540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100" dirty="0" smtClean="0">
                <a:solidFill>
                  <a:schemeClr val="tx1"/>
                </a:solidFill>
              </a:rPr>
              <a:t>Dir. De Fomento PyMES             </a:t>
            </a:r>
            <a:r>
              <a:rPr lang="es-MX" sz="1200" dirty="0" smtClean="0">
                <a:solidFill>
                  <a:schemeClr val="tx1"/>
                </a:solidFill>
              </a:rPr>
              <a:t>(</a:t>
            </a:r>
            <a:r>
              <a:rPr lang="es-MX" sz="1100" dirty="0">
                <a:solidFill>
                  <a:schemeClr val="tx1"/>
                </a:solidFill>
              </a:rPr>
              <a:t>Director de área 15</a:t>
            </a:r>
            <a:r>
              <a:rPr lang="es-MX" sz="1100" dirty="0"/>
              <a:t>)</a:t>
            </a:r>
          </a:p>
          <a:p>
            <a:pPr algn="ctr"/>
            <a:endParaRPr lang="es-MX" sz="1200" dirty="0"/>
          </a:p>
        </p:txBody>
      </p:sp>
      <p:sp>
        <p:nvSpPr>
          <p:cNvPr id="19" name="Rectángulo 18"/>
          <p:cNvSpPr/>
          <p:nvPr/>
        </p:nvSpPr>
        <p:spPr>
          <a:xfrm>
            <a:off x="4724215" y="5621517"/>
            <a:ext cx="1440000" cy="540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050" dirty="0" smtClean="0">
                <a:solidFill>
                  <a:schemeClr val="tx1"/>
                </a:solidFill>
              </a:rPr>
              <a:t>Director Técnico de Minería             </a:t>
            </a:r>
            <a:r>
              <a:rPr lang="es-MX" sz="1100" dirty="0">
                <a:solidFill>
                  <a:schemeClr val="tx1"/>
                </a:solidFill>
              </a:rPr>
              <a:t>(</a:t>
            </a:r>
            <a:r>
              <a:rPr lang="es-MX" sz="1050" dirty="0">
                <a:solidFill>
                  <a:schemeClr val="tx1"/>
                </a:solidFill>
              </a:rPr>
              <a:t>Director de área 15)</a:t>
            </a:r>
          </a:p>
          <a:p>
            <a:pPr algn="ctr"/>
            <a:endParaRPr lang="es-MX" sz="1200" dirty="0"/>
          </a:p>
        </p:txBody>
      </p:sp>
      <p:sp>
        <p:nvSpPr>
          <p:cNvPr id="20" name="Rectángulo 19"/>
          <p:cNvSpPr/>
          <p:nvPr/>
        </p:nvSpPr>
        <p:spPr>
          <a:xfrm>
            <a:off x="1728251" y="5608383"/>
            <a:ext cx="1440000" cy="540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050" dirty="0" smtClean="0">
                <a:solidFill>
                  <a:schemeClr val="tx1"/>
                </a:solidFill>
              </a:rPr>
              <a:t>Dir. De desarrollo Comercial y Servicios </a:t>
            </a:r>
            <a:r>
              <a:rPr lang="es-MX" sz="1100" dirty="0">
                <a:solidFill>
                  <a:schemeClr val="tx1"/>
                </a:solidFill>
              </a:rPr>
              <a:t>(</a:t>
            </a:r>
            <a:r>
              <a:rPr lang="es-MX" sz="1050" dirty="0">
                <a:solidFill>
                  <a:schemeClr val="tx1"/>
                </a:solidFill>
              </a:rPr>
              <a:t>Director de área 15)</a:t>
            </a:r>
          </a:p>
          <a:p>
            <a:pPr algn="ctr"/>
            <a:endParaRPr lang="es-MX" sz="1050" dirty="0"/>
          </a:p>
        </p:txBody>
      </p:sp>
      <p:cxnSp>
        <p:nvCxnSpPr>
          <p:cNvPr id="22" name="Conector recto 21"/>
          <p:cNvCxnSpPr/>
          <p:nvPr/>
        </p:nvCxnSpPr>
        <p:spPr>
          <a:xfrm>
            <a:off x="5349879" y="738525"/>
            <a:ext cx="37632" cy="39071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25"/>
          <p:cNvCxnSpPr/>
          <p:nvPr/>
        </p:nvCxnSpPr>
        <p:spPr>
          <a:xfrm flipV="1">
            <a:off x="7210586" y="3996895"/>
            <a:ext cx="623955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cto 29"/>
          <p:cNvCxnSpPr/>
          <p:nvPr/>
        </p:nvCxnSpPr>
        <p:spPr>
          <a:xfrm>
            <a:off x="4502163" y="3265201"/>
            <a:ext cx="862663" cy="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ángulo 44"/>
          <p:cNvSpPr/>
          <p:nvPr/>
        </p:nvSpPr>
        <p:spPr>
          <a:xfrm>
            <a:off x="3518302" y="834692"/>
            <a:ext cx="1440000" cy="540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Secretario Particular (</a:t>
            </a:r>
            <a:r>
              <a:rPr lang="es-MX" sz="1100" dirty="0" smtClean="0">
                <a:solidFill>
                  <a:schemeClr val="tx1"/>
                </a:solidFill>
              </a:rPr>
              <a:t>Director de área 15)</a:t>
            </a:r>
            <a:endParaRPr lang="es-MX" sz="1100" dirty="0">
              <a:solidFill>
                <a:schemeClr val="tx1"/>
              </a:solidFill>
            </a:endParaRPr>
          </a:p>
        </p:txBody>
      </p:sp>
      <p:sp>
        <p:nvSpPr>
          <p:cNvPr id="51" name="Rectángulo 50"/>
          <p:cNvSpPr/>
          <p:nvPr/>
        </p:nvSpPr>
        <p:spPr>
          <a:xfrm>
            <a:off x="7834541" y="1279018"/>
            <a:ext cx="1440000" cy="54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 smtClean="0">
                <a:solidFill>
                  <a:schemeClr val="tx1"/>
                </a:solidFill>
              </a:rPr>
              <a:t>Sub. De Informática (Subdirector 14)</a:t>
            </a:r>
            <a:endParaRPr lang="es-MX" sz="1100" dirty="0">
              <a:solidFill>
                <a:schemeClr val="tx1"/>
              </a:solidFill>
            </a:endParaRPr>
          </a:p>
        </p:txBody>
      </p:sp>
      <p:sp>
        <p:nvSpPr>
          <p:cNvPr id="53" name="Rectángulo 52"/>
          <p:cNvSpPr/>
          <p:nvPr/>
        </p:nvSpPr>
        <p:spPr>
          <a:xfrm>
            <a:off x="7834541" y="1941847"/>
            <a:ext cx="1440000" cy="54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 smtClean="0">
                <a:solidFill>
                  <a:schemeClr val="tx1"/>
                </a:solidFill>
              </a:rPr>
              <a:t>Sub. Administrativo (Subdirector 14)</a:t>
            </a:r>
            <a:endParaRPr lang="es-MX" sz="1100" dirty="0">
              <a:solidFill>
                <a:schemeClr val="tx1"/>
              </a:solidFill>
            </a:endParaRPr>
          </a:p>
        </p:txBody>
      </p:sp>
      <p:cxnSp>
        <p:nvCxnSpPr>
          <p:cNvPr id="55" name="Conector angular 54"/>
          <p:cNvCxnSpPr>
            <a:stCxn id="51" idx="1"/>
            <a:endCxn id="53" idx="1"/>
          </p:cNvCxnSpPr>
          <p:nvPr/>
        </p:nvCxnSpPr>
        <p:spPr>
          <a:xfrm rot="10800000" flipV="1">
            <a:off x="7834541" y="1549017"/>
            <a:ext cx="12700" cy="662829"/>
          </a:xfrm>
          <a:prstGeom prst="bentConnector3">
            <a:avLst>
              <a:gd name="adj1" fmla="val 180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ector recto 56"/>
          <p:cNvCxnSpPr/>
          <p:nvPr/>
        </p:nvCxnSpPr>
        <p:spPr>
          <a:xfrm>
            <a:off x="7210586" y="1844069"/>
            <a:ext cx="37491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ángulo 57"/>
          <p:cNvSpPr/>
          <p:nvPr/>
        </p:nvSpPr>
        <p:spPr>
          <a:xfrm>
            <a:off x="1813914" y="843590"/>
            <a:ext cx="1440000" cy="54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 smtClean="0">
                <a:solidFill>
                  <a:schemeClr val="tx1"/>
                </a:solidFill>
              </a:rPr>
              <a:t>Sub. Del despacho (subdirector 14)</a:t>
            </a:r>
            <a:endParaRPr lang="es-MX" sz="1100" dirty="0">
              <a:solidFill>
                <a:schemeClr val="tx1"/>
              </a:solidFill>
            </a:endParaRPr>
          </a:p>
        </p:txBody>
      </p:sp>
      <p:sp>
        <p:nvSpPr>
          <p:cNvPr id="59" name="Rectángulo 58"/>
          <p:cNvSpPr/>
          <p:nvPr/>
        </p:nvSpPr>
        <p:spPr>
          <a:xfrm>
            <a:off x="7849724" y="3791249"/>
            <a:ext cx="1440000" cy="54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 smtClean="0">
                <a:solidFill>
                  <a:schemeClr val="tx1"/>
                </a:solidFill>
              </a:rPr>
              <a:t>Sub. De artesanías (subdirector 14)</a:t>
            </a:r>
            <a:endParaRPr lang="es-MX" sz="1100" dirty="0">
              <a:solidFill>
                <a:schemeClr val="tx1"/>
              </a:solidFill>
            </a:endParaRPr>
          </a:p>
        </p:txBody>
      </p:sp>
      <p:sp>
        <p:nvSpPr>
          <p:cNvPr id="60" name="Rectángulo 59"/>
          <p:cNvSpPr/>
          <p:nvPr/>
        </p:nvSpPr>
        <p:spPr>
          <a:xfrm>
            <a:off x="1824938" y="2270151"/>
            <a:ext cx="1440000" cy="54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 smtClean="0">
                <a:solidFill>
                  <a:schemeClr val="tx1"/>
                </a:solidFill>
              </a:rPr>
              <a:t>Sub. De planeación (Subdirector 14)</a:t>
            </a:r>
            <a:endParaRPr lang="es-MX" sz="1100" dirty="0">
              <a:solidFill>
                <a:schemeClr val="tx1"/>
              </a:solidFill>
            </a:endParaRPr>
          </a:p>
        </p:txBody>
      </p:sp>
      <p:sp>
        <p:nvSpPr>
          <p:cNvPr id="61" name="Rectángulo 60"/>
          <p:cNvSpPr/>
          <p:nvPr/>
        </p:nvSpPr>
        <p:spPr>
          <a:xfrm>
            <a:off x="1813914" y="1558584"/>
            <a:ext cx="1440000" cy="54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b="1" dirty="0" smtClean="0">
                <a:solidFill>
                  <a:schemeClr val="tx1"/>
                </a:solidFill>
              </a:rPr>
              <a:t>Sub</a:t>
            </a:r>
            <a:r>
              <a:rPr lang="es-MX" sz="900" b="1" dirty="0" smtClean="0">
                <a:solidFill>
                  <a:schemeClr val="tx1"/>
                </a:solidFill>
              </a:rPr>
              <a:t>. </a:t>
            </a:r>
            <a:r>
              <a:rPr lang="es-MX" sz="1000" b="1" dirty="0" smtClean="0">
                <a:solidFill>
                  <a:schemeClr val="tx1"/>
                </a:solidFill>
              </a:rPr>
              <a:t>De la representación (Subdirector 14)</a:t>
            </a:r>
            <a:endParaRPr lang="es-MX" sz="900" b="1" dirty="0">
              <a:solidFill>
                <a:schemeClr val="tx1"/>
              </a:solidFill>
            </a:endParaRPr>
          </a:p>
        </p:txBody>
      </p:sp>
      <p:sp>
        <p:nvSpPr>
          <p:cNvPr id="47" name="Rectángulo 46"/>
          <p:cNvSpPr/>
          <p:nvPr/>
        </p:nvSpPr>
        <p:spPr>
          <a:xfrm>
            <a:off x="7834541" y="2560720"/>
            <a:ext cx="1440000" cy="540000"/>
          </a:xfrm>
          <a:prstGeom prst="rect">
            <a:avLst/>
          </a:prstGeom>
          <a:solidFill>
            <a:srgbClr val="00B0F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 smtClean="0">
                <a:solidFill>
                  <a:schemeClr val="tx1"/>
                </a:solidFill>
              </a:rPr>
              <a:t>Abogado Especializado (13-23)</a:t>
            </a:r>
            <a:endParaRPr lang="es-MX" sz="1100" dirty="0">
              <a:solidFill>
                <a:schemeClr val="tx1"/>
              </a:solidFill>
            </a:endParaRPr>
          </a:p>
        </p:txBody>
      </p:sp>
      <p:sp>
        <p:nvSpPr>
          <p:cNvPr id="50" name="Rectángulo 49"/>
          <p:cNvSpPr/>
          <p:nvPr/>
        </p:nvSpPr>
        <p:spPr>
          <a:xfrm>
            <a:off x="9574271" y="1950671"/>
            <a:ext cx="1440000" cy="540000"/>
          </a:xfrm>
          <a:prstGeom prst="rect">
            <a:avLst/>
          </a:prstGeom>
          <a:solidFill>
            <a:srgbClr val="00B0F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 smtClean="0">
                <a:solidFill>
                  <a:schemeClr val="tx1"/>
                </a:solidFill>
              </a:rPr>
              <a:t>Jefe de Departamento(13-07)</a:t>
            </a:r>
            <a:endParaRPr lang="es-MX" sz="1100" dirty="0">
              <a:solidFill>
                <a:schemeClr val="tx1"/>
              </a:solidFill>
            </a:endParaRPr>
          </a:p>
        </p:txBody>
      </p:sp>
      <p:sp>
        <p:nvSpPr>
          <p:cNvPr id="52" name="Rectángulo 51"/>
          <p:cNvSpPr/>
          <p:nvPr/>
        </p:nvSpPr>
        <p:spPr>
          <a:xfrm>
            <a:off x="7834541" y="3157343"/>
            <a:ext cx="1440000" cy="540000"/>
          </a:xfrm>
          <a:prstGeom prst="rect">
            <a:avLst/>
          </a:prstGeom>
          <a:solidFill>
            <a:srgbClr val="00B0F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 smtClean="0">
                <a:solidFill>
                  <a:schemeClr val="tx1"/>
                </a:solidFill>
              </a:rPr>
              <a:t>Abogado Especializado (13-23</a:t>
            </a:r>
            <a:r>
              <a:rPr lang="es-MX" sz="1100" dirty="0" smtClean="0"/>
              <a:t>)</a:t>
            </a:r>
            <a:endParaRPr lang="es-MX" sz="1100" dirty="0"/>
          </a:p>
        </p:txBody>
      </p:sp>
      <p:sp>
        <p:nvSpPr>
          <p:cNvPr id="35" name="Rectángulo 34"/>
          <p:cNvSpPr/>
          <p:nvPr/>
        </p:nvSpPr>
        <p:spPr>
          <a:xfrm>
            <a:off x="7822164" y="588319"/>
            <a:ext cx="1440000" cy="540000"/>
          </a:xfrm>
          <a:prstGeom prst="rect">
            <a:avLst/>
          </a:prstGeom>
          <a:solidFill>
            <a:srgbClr val="00B0F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 smtClean="0">
                <a:solidFill>
                  <a:schemeClr val="tx1"/>
                </a:solidFill>
              </a:rPr>
              <a:t>Jefe de Departamento(13-07)</a:t>
            </a:r>
            <a:endParaRPr lang="es-MX" sz="1100" dirty="0">
              <a:solidFill>
                <a:schemeClr val="tx1"/>
              </a:solidFill>
            </a:endParaRPr>
          </a:p>
        </p:txBody>
      </p:sp>
      <p:sp>
        <p:nvSpPr>
          <p:cNvPr id="36" name="Rectángulo 35"/>
          <p:cNvSpPr/>
          <p:nvPr/>
        </p:nvSpPr>
        <p:spPr>
          <a:xfrm>
            <a:off x="7834541" y="-12969"/>
            <a:ext cx="1440000" cy="540000"/>
          </a:xfrm>
          <a:prstGeom prst="rect">
            <a:avLst/>
          </a:prstGeom>
          <a:solidFill>
            <a:srgbClr val="00B0F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 smtClean="0">
                <a:solidFill>
                  <a:schemeClr val="tx1"/>
                </a:solidFill>
              </a:rPr>
              <a:t>Jefe de Departamento(13-07)</a:t>
            </a:r>
            <a:endParaRPr lang="es-MX" sz="1100" dirty="0">
              <a:solidFill>
                <a:schemeClr val="tx1"/>
              </a:solidFill>
            </a:endParaRPr>
          </a:p>
        </p:txBody>
      </p:sp>
      <p:cxnSp>
        <p:nvCxnSpPr>
          <p:cNvPr id="3" name="Conector angular 2"/>
          <p:cNvCxnSpPr>
            <a:stCxn id="36" idx="1"/>
            <a:endCxn id="35" idx="1"/>
          </p:cNvCxnSpPr>
          <p:nvPr/>
        </p:nvCxnSpPr>
        <p:spPr>
          <a:xfrm rot="10800000" flipV="1">
            <a:off x="7822165" y="257031"/>
            <a:ext cx="12377" cy="601288"/>
          </a:xfrm>
          <a:prstGeom prst="bentConnector3">
            <a:avLst>
              <a:gd name="adj1" fmla="val 194697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4"/>
          <p:cNvCxnSpPr>
            <a:stCxn id="9" idx="3"/>
          </p:cNvCxnSpPr>
          <p:nvPr/>
        </p:nvCxnSpPr>
        <p:spPr>
          <a:xfrm flipV="1">
            <a:off x="7162186" y="527031"/>
            <a:ext cx="423318" cy="5578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ángulo 40"/>
          <p:cNvSpPr/>
          <p:nvPr/>
        </p:nvSpPr>
        <p:spPr>
          <a:xfrm>
            <a:off x="6603206" y="4387872"/>
            <a:ext cx="1440000" cy="540000"/>
          </a:xfrm>
          <a:prstGeom prst="rect">
            <a:avLst/>
          </a:prstGeom>
          <a:solidFill>
            <a:srgbClr val="00B0F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 smtClean="0">
                <a:solidFill>
                  <a:schemeClr val="tx1"/>
                </a:solidFill>
              </a:rPr>
              <a:t>Jefe de Departamento(13-07</a:t>
            </a:r>
            <a:r>
              <a:rPr lang="es-MX" sz="1100" dirty="0" smtClean="0"/>
              <a:t>)</a:t>
            </a:r>
            <a:endParaRPr lang="es-MX" sz="1100" dirty="0"/>
          </a:p>
        </p:txBody>
      </p:sp>
      <p:sp>
        <p:nvSpPr>
          <p:cNvPr id="42" name="Rectángulo 41"/>
          <p:cNvSpPr/>
          <p:nvPr/>
        </p:nvSpPr>
        <p:spPr>
          <a:xfrm>
            <a:off x="854973" y="4332134"/>
            <a:ext cx="1440000" cy="540000"/>
          </a:xfrm>
          <a:prstGeom prst="rect">
            <a:avLst/>
          </a:prstGeom>
          <a:solidFill>
            <a:srgbClr val="00B0F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 smtClean="0">
                <a:solidFill>
                  <a:schemeClr val="tx1"/>
                </a:solidFill>
              </a:rPr>
              <a:t>Jefe de Departamento(13-07</a:t>
            </a:r>
            <a:r>
              <a:rPr lang="es-MX" sz="1100" dirty="0" smtClean="0"/>
              <a:t>)</a:t>
            </a:r>
            <a:endParaRPr lang="es-MX" sz="1100" dirty="0"/>
          </a:p>
        </p:txBody>
      </p:sp>
      <p:sp>
        <p:nvSpPr>
          <p:cNvPr id="43" name="Rectángulo 42"/>
          <p:cNvSpPr/>
          <p:nvPr/>
        </p:nvSpPr>
        <p:spPr>
          <a:xfrm>
            <a:off x="845654" y="4982255"/>
            <a:ext cx="1440000" cy="540000"/>
          </a:xfrm>
          <a:prstGeom prst="rect">
            <a:avLst/>
          </a:prstGeom>
          <a:solidFill>
            <a:srgbClr val="00B0F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 smtClean="0">
                <a:solidFill>
                  <a:schemeClr val="tx1"/>
                </a:solidFill>
              </a:rPr>
              <a:t>Jefe de Departamento(13-07)</a:t>
            </a:r>
            <a:endParaRPr lang="es-MX" sz="1100" dirty="0">
              <a:solidFill>
                <a:schemeClr val="tx1"/>
              </a:solidFill>
            </a:endParaRPr>
          </a:p>
        </p:txBody>
      </p:sp>
      <p:sp>
        <p:nvSpPr>
          <p:cNvPr id="48" name="Rectángulo 47"/>
          <p:cNvSpPr/>
          <p:nvPr/>
        </p:nvSpPr>
        <p:spPr>
          <a:xfrm>
            <a:off x="3196438" y="6272554"/>
            <a:ext cx="1440000" cy="540000"/>
          </a:xfrm>
          <a:prstGeom prst="rect">
            <a:avLst/>
          </a:prstGeom>
          <a:solidFill>
            <a:srgbClr val="00B0F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 smtClean="0">
                <a:solidFill>
                  <a:schemeClr val="tx1"/>
                </a:solidFill>
              </a:rPr>
              <a:t>Jefe de Departamento(13-07</a:t>
            </a:r>
            <a:r>
              <a:rPr lang="es-MX" sz="1100" dirty="0" smtClean="0"/>
              <a:t>)</a:t>
            </a:r>
            <a:endParaRPr lang="es-MX" sz="1100" dirty="0"/>
          </a:p>
        </p:txBody>
      </p:sp>
      <p:sp>
        <p:nvSpPr>
          <p:cNvPr id="49" name="Rectángulo 48"/>
          <p:cNvSpPr/>
          <p:nvPr/>
        </p:nvSpPr>
        <p:spPr>
          <a:xfrm>
            <a:off x="6606971" y="4802951"/>
            <a:ext cx="1440000" cy="540000"/>
          </a:xfrm>
          <a:prstGeom prst="rect">
            <a:avLst/>
          </a:prstGeom>
          <a:solidFill>
            <a:srgbClr val="00B0F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 smtClean="0">
                <a:solidFill>
                  <a:schemeClr val="tx1"/>
                </a:solidFill>
              </a:rPr>
              <a:t>Jefe de Departamento(13-07</a:t>
            </a:r>
            <a:r>
              <a:rPr lang="es-MX" sz="1100" dirty="0" smtClean="0"/>
              <a:t>)</a:t>
            </a:r>
            <a:endParaRPr lang="es-MX" sz="1100" dirty="0"/>
          </a:p>
        </p:txBody>
      </p:sp>
      <p:sp>
        <p:nvSpPr>
          <p:cNvPr id="54" name="Rectángulo 53"/>
          <p:cNvSpPr/>
          <p:nvPr/>
        </p:nvSpPr>
        <p:spPr>
          <a:xfrm>
            <a:off x="6603206" y="5241760"/>
            <a:ext cx="1440000" cy="540000"/>
          </a:xfrm>
          <a:prstGeom prst="rect">
            <a:avLst/>
          </a:prstGeom>
          <a:solidFill>
            <a:srgbClr val="00B0F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 smtClean="0">
                <a:solidFill>
                  <a:schemeClr val="tx1"/>
                </a:solidFill>
              </a:rPr>
              <a:t>Jefe de Departamento(13-07)</a:t>
            </a:r>
            <a:endParaRPr lang="es-MX" sz="1100" dirty="0">
              <a:solidFill>
                <a:schemeClr val="tx1"/>
              </a:solidFill>
            </a:endParaRPr>
          </a:p>
        </p:txBody>
      </p:sp>
      <p:sp>
        <p:nvSpPr>
          <p:cNvPr id="56" name="Rectángulo 55"/>
          <p:cNvSpPr/>
          <p:nvPr/>
        </p:nvSpPr>
        <p:spPr>
          <a:xfrm>
            <a:off x="6606971" y="5653337"/>
            <a:ext cx="1440000" cy="540000"/>
          </a:xfrm>
          <a:prstGeom prst="rect">
            <a:avLst/>
          </a:prstGeom>
          <a:solidFill>
            <a:srgbClr val="00B0F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 smtClean="0">
                <a:solidFill>
                  <a:schemeClr val="tx1"/>
                </a:solidFill>
              </a:rPr>
              <a:t>Jefe de Departamento(13-07</a:t>
            </a:r>
            <a:r>
              <a:rPr lang="es-MX" sz="1100" dirty="0" smtClean="0"/>
              <a:t>)</a:t>
            </a:r>
            <a:endParaRPr lang="es-MX" sz="1100" dirty="0"/>
          </a:p>
        </p:txBody>
      </p:sp>
      <p:sp>
        <p:nvSpPr>
          <p:cNvPr id="63" name="Rectángulo 62"/>
          <p:cNvSpPr/>
          <p:nvPr/>
        </p:nvSpPr>
        <p:spPr>
          <a:xfrm>
            <a:off x="8306746" y="4751778"/>
            <a:ext cx="1440000" cy="540000"/>
          </a:xfrm>
          <a:prstGeom prst="rect">
            <a:avLst/>
          </a:prstGeom>
          <a:solidFill>
            <a:srgbClr val="00B0F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 smtClean="0">
                <a:solidFill>
                  <a:schemeClr val="tx1"/>
                </a:solidFill>
              </a:rPr>
              <a:t>Jefe de Departamento(13-07)</a:t>
            </a:r>
            <a:endParaRPr lang="es-MX" sz="1100" dirty="0">
              <a:solidFill>
                <a:schemeClr val="tx1"/>
              </a:solidFill>
            </a:endParaRPr>
          </a:p>
        </p:txBody>
      </p:sp>
      <p:sp>
        <p:nvSpPr>
          <p:cNvPr id="64" name="Rectángulo 63"/>
          <p:cNvSpPr/>
          <p:nvPr/>
        </p:nvSpPr>
        <p:spPr>
          <a:xfrm>
            <a:off x="8302981" y="5194226"/>
            <a:ext cx="1440000" cy="540000"/>
          </a:xfrm>
          <a:prstGeom prst="rect">
            <a:avLst/>
          </a:prstGeom>
          <a:solidFill>
            <a:srgbClr val="00B0F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 smtClean="0">
                <a:solidFill>
                  <a:schemeClr val="tx1"/>
                </a:solidFill>
              </a:rPr>
              <a:t>Jefe de Departamento(13-07</a:t>
            </a:r>
            <a:r>
              <a:rPr lang="es-MX" sz="1100" dirty="0" smtClean="0"/>
              <a:t>)</a:t>
            </a:r>
            <a:endParaRPr lang="es-MX" sz="1100" dirty="0"/>
          </a:p>
        </p:txBody>
      </p:sp>
      <p:sp>
        <p:nvSpPr>
          <p:cNvPr id="65" name="Rectángulo 64"/>
          <p:cNvSpPr/>
          <p:nvPr/>
        </p:nvSpPr>
        <p:spPr>
          <a:xfrm>
            <a:off x="8306746" y="5621517"/>
            <a:ext cx="1440000" cy="540000"/>
          </a:xfrm>
          <a:prstGeom prst="rect">
            <a:avLst/>
          </a:prstGeom>
          <a:solidFill>
            <a:srgbClr val="00B0F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 smtClean="0">
                <a:solidFill>
                  <a:schemeClr val="tx1"/>
                </a:solidFill>
              </a:rPr>
              <a:t>Jefe de Departamento(13-07</a:t>
            </a:r>
            <a:r>
              <a:rPr lang="es-MX" sz="1100" dirty="0" smtClean="0"/>
              <a:t>)</a:t>
            </a:r>
            <a:endParaRPr lang="es-MX" sz="1100" dirty="0"/>
          </a:p>
        </p:txBody>
      </p:sp>
      <p:cxnSp>
        <p:nvCxnSpPr>
          <p:cNvPr id="23" name="Conector angular 22"/>
          <p:cNvCxnSpPr>
            <a:stCxn id="41" idx="1"/>
            <a:endCxn id="56" idx="1"/>
          </p:cNvCxnSpPr>
          <p:nvPr/>
        </p:nvCxnSpPr>
        <p:spPr>
          <a:xfrm rot="10800000" flipH="1" flipV="1">
            <a:off x="6603205" y="4657871"/>
            <a:ext cx="3765" cy="1265465"/>
          </a:xfrm>
          <a:prstGeom prst="bentConnector3">
            <a:avLst>
              <a:gd name="adj1" fmla="val -607171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253914" y="1128319"/>
            <a:ext cx="3313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ector recto 65"/>
          <p:cNvCxnSpPr/>
          <p:nvPr/>
        </p:nvCxnSpPr>
        <p:spPr>
          <a:xfrm>
            <a:off x="3214068" y="1844069"/>
            <a:ext cx="3313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onector recto 66"/>
          <p:cNvCxnSpPr/>
          <p:nvPr/>
        </p:nvCxnSpPr>
        <p:spPr>
          <a:xfrm flipV="1">
            <a:off x="3245705" y="2523753"/>
            <a:ext cx="287714" cy="18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ector recto 70"/>
          <p:cNvCxnSpPr/>
          <p:nvPr/>
        </p:nvCxnSpPr>
        <p:spPr>
          <a:xfrm flipV="1">
            <a:off x="8043206" y="5410256"/>
            <a:ext cx="287714" cy="18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ector recto 71"/>
          <p:cNvCxnSpPr/>
          <p:nvPr/>
        </p:nvCxnSpPr>
        <p:spPr>
          <a:xfrm flipV="1">
            <a:off x="8017150" y="4982255"/>
            <a:ext cx="287714" cy="18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ector recto 73"/>
          <p:cNvCxnSpPr/>
          <p:nvPr/>
        </p:nvCxnSpPr>
        <p:spPr>
          <a:xfrm flipV="1">
            <a:off x="8043206" y="5882712"/>
            <a:ext cx="287714" cy="18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ector recto 75"/>
          <p:cNvCxnSpPr/>
          <p:nvPr/>
        </p:nvCxnSpPr>
        <p:spPr>
          <a:xfrm>
            <a:off x="2542640" y="4940729"/>
            <a:ext cx="154881" cy="8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ector recto 76"/>
          <p:cNvCxnSpPr/>
          <p:nvPr/>
        </p:nvCxnSpPr>
        <p:spPr>
          <a:xfrm flipV="1">
            <a:off x="6392082" y="5429573"/>
            <a:ext cx="287714" cy="18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ector recto 77"/>
          <p:cNvCxnSpPr/>
          <p:nvPr/>
        </p:nvCxnSpPr>
        <p:spPr>
          <a:xfrm>
            <a:off x="6117152" y="4982255"/>
            <a:ext cx="464322" cy="31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ector angular 78"/>
          <p:cNvCxnSpPr>
            <a:stCxn id="42" idx="3"/>
            <a:endCxn id="43" idx="3"/>
          </p:cNvCxnSpPr>
          <p:nvPr/>
        </p:nvCxnSpPr>
        <p:spPr>
          <a:xfrm flipH="1">
            <a:off x="2285654" y="4602134"/>
            <a:ext cx="9319" cy="650121"/>
          </a:xfrm>
          <a:prstGeom prst="bentConnector3">
            <a:avLst>
              <a:gd name="adj1" fmla="val -245305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ector recto 81"/>
          <p:cNvCxnSpPr/>
          <p:nvPr/>
        </p:nvCxnSpPr>
        <p:spPr>
          <a:xfrm>
            <a:off x="4985704" y="1844069"/>
            <a:ext cx="7515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Conector angular 84"/>
          <p:cNvCxnSpPr>
            <a:stCxn id="20" idx="0"/>
            <a:endCxn id="18" idx="0"/>
          </p:cNvCxnSpPr>
          <p:nvPr/>
        </p:nvCxnSpPr>
        <p:spPr>
          <a:xfrm rot="5400000" flipH="1" flipV="1">
            <a:off x="3182344" y="4874290"/>
            <a:ext cx="12700" cy="1468187"/>
          </a:xfrm>
          <a:prstGeom prst="bentConnector3">
            <a:avLst>
              <a:gd name="adj1" fmla="val 180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ector recto 90"/>
          <p:cNvCxnSpPr/>
          <p:nvPr/>
        </p:nvCxnSpPr>
        <p:spPr>
          <a:xfrm>
            <a:off x="3214068" y="5236642"/>
            <a:ext cx="0" cy="1313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Conector recto 92"/>
          <p:cNvCxnSpPr/>
          <p:nvPr/>
        </p:nvCxnSpPr>
        <p:spPr>
          <a:xfrm>
            <a:off x="5419163" y="5186953"/>
            <a:ext cx="0" cy="4150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ector recto 94"/>
          <p:cNvCxnSpPr>
            <a:endCxn id="15" idx="1"/>
          </p:cNvCxnSpPr>
          <p:nvPr/>
        </p:nvCxnSpPr>
        <p:spPr>
          <a:xfrm>
            <a:off x="5361484" y="2942996"/>
            <a:ext cx="38830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ector recto 95"/>
          <p:cNvCxnSpPr/>
          <p:nvPr/>
        </p:nvCxnSpPr>
        <p:spPr>
          <a:xfrm>
            <a:off x="3919755" y="6161517"/>
            <a:ext cx="0" cy="1313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Conector recto 96"/>
          <p:cNvCxnSpPr/>
          <p:nvPr/>
        </p:nvCxnSpPr>
        <p:spPr>
          <a:xfrm>
            <a:off x="9277198" y="2211846"/>
            <a:ext cx="38830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ector recto 97"/>
          <p:cNvCxnSpPr/>
          <p:nvPr/>
        </p:nvCxnSpPr>
        <p:spPr>
          <a:xfrm>
            <a:off x="4986678" y="4092838"/>
            <a:ext cx="38830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Conector angular 98"/>
          <p:cNvCxnSpPr/>
          <p:nvPr/>
        </p:nvCxnSpPr>
        <p:spPr>
          <a:xfrm rot="10800000" flipV="1">
            <a:off x="7823633" y="2764119"/>
            <a:ext cx="12700" cy="662829"/>
          </a:xfrm>
          <a:prstGeom prst="bentConnector3">
            <a:avLst>
              <a:gd name="adj1" fmla="val 180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Conector recto 99"/>
          <p:cNvCxnSpPr/>
          <p:nvPr/>
        </p:nvCxnSpPr>
        <p:spPr>
          <a:xfrm>
            <a:off x="7199678" y="3059171"/>
            <a:ext cx="37491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Conector recto 100"/>
          <p:cNvCxnSpPr/>
          <p:nvPr/>
        </p:nvCxnSpPr>
        <p:spPr>
          <a:xfrm>
            <a:off x="5387511" y="4092838"/>
            <a:ext cx="38830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Conector recto 101"/>
          <p:cNvCxnSpPr/>
          <p:nvPr/>
        </p:nvCxnSpPr>
        <p:spPr>
          <a:xfrm>
            <a:off x="4985704" y="1128319"/>
            <a:ext cx="7515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CuadroTexto 102"/>
          <p:cNvSpPr txBox="1"/>
          <p:nvPr/>
        </p:nvSpPr>
        <p:spPr>
          <a:xfrm>
            <a:off x="9498824" y="204956"/>
            <a:ext cx="242484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1400" dirty="0" smtClean="0"/>
              <a:t>1 Representación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1400" dirty="0" smtClean="0"/>
              <a:t>2 Direcciones generales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1400" dirty="0"/>
              <a:t>9</a:t>
            </a:r>
            <a:r>
              <a:rPr lang="es-MX" sz="1400" dirty="0" smtClean="0"/>
              <a:t> Direcciones de área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1400" dirty="0" smtClean="0"/>
              <a:t>8 Subdirecciones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1400" dirty="0" smtClean="0"/>
              <a:t>13 Jefe de depto.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1400" dirty="0" smtClean="0"/>
              <a:t>2 abogado especializado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s-MX" sz="1400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979" y="85162"/>
            <a:ext cx="3761558" cy="713294"/>
          </a:xfrm>
          <a:prstGeom prst="rect">
            <a:avLst/>
          </a:prstGeom>
        </p:spPr>
      </p:pic>
      <p:sp>
        <p:nvSpPr>
          <p:cNvPr id="73" name="CuadroTexto 72"/>
          <p:cNvSpPr txBox="1"/>
          <p:nvPr/>
        </p:nvSpPr>
        <p:spPr>
          <a:xfrm>
            <a:off x="5506195" y="6426368"/>
            <a:ext cx="4459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Organigrama al 25 de septiembre de 2021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06176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361</TotalTime>
  <Words>284</Words>
  <Application>Microsoft Office PowerPoint</Application>
  <PresentationFormat>Panorámica</PresentationFormat>
  <Paragraphs>43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Tema de Office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Andrea Hernandez Cervantes</dc:creator>
  <cp:lastModifiedBy>Maria Elena Morales</cp:lastModifiedBy>
  <cp:revision>26</cp:revision>
  <dcterms:created xsi:type="dcterms:W3CDTF">1601-01-04T16:26:07Z</dcterms:created>
  <dcterms:modified xsi:type="dcterms:W3CDTF">2022-04-08T17:20:58Z</dcterms:modified>
</cp:coreProperties>
</file>