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1056" y="-222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angle 30"/>
          <p:cNvSpPr>
            <a:spLocks noChangeArrowheads="1"/>
          </p:cNvSpPr>
          <p:nvPr/>
        </p:nvSpPr>
        <p:spPr bwMode="auto">
          <a:xfrm>
            <a:off x="4863108" y="6409599"/>
            <a:ext cx="1587600" cy="69723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600" b="1" dirty="0">
              <a:cs typeface="Arial" charset="0"/>
            </a:endParaRPr>
          </a:p>
          <a:p>
            <a:pPr algn="ctr"/>
            <a:endParaRPr lang="es-ES_tradnl" sz="8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90 Conector recto"/>
          <p:cNvCxnSpPr/>
          <p:nvPr/>
        </p:nvCxnSpPr>
        <p:spPr>
          <a:xfrm>
            <a:off x="4041068" y="413995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90 Conector recto"/>
          <p:cNvCxnSpPr/>
          <p:nvPr/>
        </p:nvCxnSpPr>
        <p:spPr>
          <a:xfrm>
            <a:off x="6311552" y="456860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90 Conector recto"/>
          <p:cNvCxnSpPr/>
          <p:nvPr/>
        </p:nvCxnSpPr>
        <p:spPr>
          <a:xfrm>
            <a:off x="1957376" y="467397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90 Conector recto"/>
          <p:cNvCxnSpPr/>
          <p:nvPr/>
        </p:nvCxnSpPr>
        <p:spPr>
          <a:xfrm>
            <a:off x="6316092" y="509034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90 Conector recto"/>
          <p:cNvCxnSpPr/>
          <p:nvPr/>
        </p:nvCxnSpPr>
        <p:spPr>
          <a:xfrm>
            <a:off x="6309320" y="343477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90 Conector recto"/>
          <p:cNvCxnSpPr/>
          <p:nvPr/>
        </p:nvCxnSpPr>
        <p:spPr>
          <a:xfrm>
            <a:off x="4027540" y="4685801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>
            <a:off x="4043300" y="354522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90 Conector recto"/>
          <p:cNvCxnSpPr/>
          <p:nvPr/>
        </p:nvCxnSpPr>
        <p:spPr>
          <a:xfrm>
            <a:off x="3932433" y="357971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90 Conector recto"/>
          <p:cNvCxnSpPr/>
          <p:nvPr/>
        </p:nvCxnSpPr>
        <p:spPr>
          <a:xfrm>
            <a:off x="6311552" y="399412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recto"/>
          <p:cNvCxnSpPr/>
          <p:nvPr/>
        </p:nvCxnSpPr>
        <p:spPr>
          <a:xfrm rot="5400000">
            <a:off x="5494770" y="3426987"/>
            <a:ext cx="37585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>
            <a:off x="2455514" y="2459185"/>
            <a:ext cx="19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Rectangle 13"/>
          <p:cNvSpPr>
            <a:spLocks noChangeArrowheads="1"/>
          </p:cNvSpPr>
          <p:nvPr/>
        </p:nvSpPr>
        <p:spPr bwMode="auto">
          <a:xfrm>
            <a:off x="4668" y="-3398"/>
            <a:ext cx="1443600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 sz="800" dirty="0">
              <a:cs typeface="Arial" charset="0"/>
            </a:endParaRPr>
          </a:p>
        </p:txBody>
      </p:sp>
      <p:cxnSp>
        <p:nvCxnSpPr>
          <p:cNvPr id="96" name="95 Conector recto"/>
          <p:cNvCxnSpPr/>
          <p:nvPr/>
        </p:nvCxnSpPr>
        <p:spPr>
          <a:xfrm>
            <a:off x="368660" y="205172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368660" y="653058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4151312" y="7191551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V="1">
            <a:off x="3392625" y="3562301"/>
            <a:ext cx="39052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1664804" y="617910"/>
            <a:ext cx="4047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4907552" y="32559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700" b="1" dirty="0">
              <a:cs typeface="Arial" charset="0"/>
            </a:endParaRPr>
          </a:p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916049" y="37895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ES_tradnl" sz="700" b="1" dirty="0">
                <a:cs typeface="Arial" charset="0"/>
              </a:rPr>
              <a:t> </a:t>
            </a:r>
            <a:endParaRPr lang="es-ES" sz="700" b="1" dirty="0">
              <a:cs typeface="Arial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700808" y="8236272"/>
            <a:ext cx="2170112" cy="584200"/>
            <a:chOff x="1268413" y="8101013"/>
            <a:chExt cx="2170112" cy="584200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06 Puestos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Total </a:t>
              </a:r>
              <a:r>
                <a:rPr lang="es-MX" sz="800" u="sng" dirty="0">
                  <a:latin typeface="Arial" panose="020B0604020202020204" pitchFamily="34" charset="0"/>
                </a:rPr>
                <a:t>24</a:t>
              </a:r>
              <a:endParaRPr lang="es-ES_tradnl" sz="800" u="sng" dirty="0">
                <a:latin typeface="Arial" panose="020B0604020202020204" pitchFamily="34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3" name="111 Conector recto"/>
          <p:cNvCxnSpPr/>
          <p:nvPr/>
        </p:nvCxnSpPr>
        <p:spPr>
          <a:xfrm>
            <a:off x="4915701" y="3453775"/>
            <a:ext cx="157363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111 Conector recto"/>
          <p:cNvCxnSpPr/>
          <p:nvPr/>
        </p:nvCxnSpPr>
        <p:spPr>
          <a:xfrm>
            <a:off x="4941168" y="394668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21544" name="Rectangle 9"/>
          <p:cNvSpPr>
            <a:spLocks noChangeArrowheads="1"/>
          </p:cNvSpPr>
          <p:nvPr/>
        </p:nvSpPr>
        <p:spPr bwMode="auto">
          <a:xfrm>
            <a:off x="568944" y="6330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52" name="104 Conector recto"/>
          <p:cNvCxnSpPr/>
          <p:nvPr/>
        </p:nvCxnSpPr>
        <p:spPr bwMode="auto">
          <a:xfrm flipV="1">
            <a:off x="581260" y="6444208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46" name="Rectangle 9"/>
          <p:cNvSpPr>
            <a:spLocks noChangeArrowheads="1"/>
          </p:cNvSpPr>
          <p:nvPr/>
        </p:nvSpPr>
        <p:spPr bwMode="auto">
          <a:xfrm>
            <a:off x="4905164" y="4858222"/>
            <a:ext cx="1587600" cy="450000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ES" sz="700" b="1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64" name="104 Conector recto"/>
          <p:cNvCxnSpPr/>
          <p:nvPr/>
        </p:nvCxnSpPr>
        <p:spPr bwMode="auto">
          <a:xfrm>
            <a:off x="4905164" y="500223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111 Conector recto"/>
          <p:cNvCxnSpPr/>
          <p:nvPr/>
        </p:nvCxnSpPr>
        <p:spPr>
          <a:xfrm>
            <a:off x="2705496" y="137357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76662" y="32610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87775" y="349188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 rot="5400000">
            <a:off x="3914326" y="6599886"/>
            <a:ext cx="1188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87 Conector recto"/>
          <p:cNvCxnSpPr/>
          <p:nvPr/>
        </p:nvCxnSpPr>
        <p:spPr>
          <a:xfrm>
            <a:off x="6669360" y="3435068"/>
            <a:ext cx="0" cy="165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72916" y="1382889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Alfonso Espinosa Palazuelos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General (DG-I)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841340" y="3937347"/>
            <a:ext cx="1787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 Alexandra Naharina</a:t>
            </a:r>
            <a:r>
              <a:rPr lang="es-ES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Reyna Martínez.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Auditor (CF21034-12)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941168" y="3434321"/>
            <a:ext cx="15549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3676" y="3455876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Natalia Zugasti Esquivel 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81852" y="3235327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921691" y="3240666"/>
            <a:ext cx="15776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de Control Interno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05164" y="5002238"/>
            <a:ext cx="1595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Bertha Guadalupe Briones Acosta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359539" y="4652201"/>
            <a:ext cx="6447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cs typeface="Arial" charset="0"/>
              </a:rPr>
              <a:t>Secretaria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925609" y="3758067"/>
            <a:ext cx="15875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de Control Interno  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794267" y="5933168"/>
            <a:ext cx="1767081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José Pablo Benjamín Serrano García </a:t>
            </a:r>
          </a:p>
          <a:p>
            <a:pPr algn="ctr">
              <a:lnSpc>
                <a:spcPct val="850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52220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Gabriel Zermeño Campos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03020" y="6424754"/>
            <a:ext cx="170156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876275" y="6280157"/>
            <a:ext cx="9669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708920" y="5992415"/>
            <a:ext cx="1701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43336" y="5796197"/>
            <a:ext cx="17155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70438" y="1198852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2773266" y="6951581"/>
            <a:ext cx="1587600" cy="10772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 smtClean="0">
              <a:cs typeface="Arial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01258" y="7036822"/>
            <a:ext cx="1766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85165" y="6906780"/>
            <a:ext cx="15718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112 Conector recto"/>
          <p:cNvCxnSpPr/>
          <p:nvPr/>
        </p:nvCxnSpPr>
        <p:spPr>
          <a:xfrm rot="5400000">
            <a:off x="3824314" y="4120431"/>
            <a:ext cx="1152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112 Conector recto"/>
          <p:cNvCxnSpPr/>
          <p:nvPr/>
        </p:nvCxnSpPr>
        <p:spPr>
          <a:xfrm rot="5400000">
            <a:off x="-2186546" y="4607294"/>
            <a:ext cx="511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12676" y="18177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/>
          <p:nvPr/>
        </p:nvCxnSpPr>
        <p:spPr>
          <a:xfrm>
            <a:off x="525793" y="1957589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745475" y="1782652"/>
            <a:ext cx="10855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25793" y="1959967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Jacobo Hernández Soria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" name="95 Conector recto"/>
          <p:cNvCxnSpPr/>
          <p:nvPr/>
        </p:nvCxnSpPr>
        <p:spPr>
          <a:xfrm>
            <a:off x="2132856" y="2051720"/>
            <a:ext cx="12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90 Conector recto"/>
          <p:cNvCxnSpPr/>
          <p:nvPr/>
        </p:nvCxnSpPr>
        <p:spPr>
          <a:xfrm>
            <a:off x="368660" y="5598125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/>
          <p:nvPr/>
        </p:nvCxnSpPr>
        <p:spPr>
          <a:xfrm rot="5400000">
            <a:off x="1881670" y="4247122"/>
            <a:ext cx="864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90 Conector recto"/>
          <p:cNvCxnSpPr/>
          <p:nvPr/>
        </p:nvCxnSpPr>
        <p:spPr>
          <a:xfrm>
            <a:off x="370892" y="716428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1" name="Rectangle 30"/>
          <p:cNvSpPr>
            <a:spLocks noChangeArrowheads="1"/>
          </p:cNvSpPr>
          <p:nvPr/>
        </p:nvSpPr>
        <p:spPr bwMode="auto">
          <a:xfrm>
            <a:off x="581904" y="68755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600" b="1" dirty="0">
              <a:cs typeface="Arial" charset="0"/>
            </a:endParaRPr>
          </a:p>
          <a:p>
            <a:pPr algn="ctr"/>
            <a:endParaRPr lang="es-ES_tradnl" sz="800" dirty="0">
              <a:cs typeface="Arial" charset="0"/>
            </a:endParaRPr>
          </a:p>
        </p:txBody>
      </p:sp>
      <p:cxnSp>
        <p:nvCxnSpPr>
          <p:cNvPr id="151" name="104 Conector recto"/>
          <p:cNvCxnSpPr/>
          <p:nvPr/>
        </p:nvCxnSpPr>
        <p:spPr bwMode="auto">
          <a:xfrm flipV="1">
            <a:off x="599408" y="700893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1124805" y="6856742"/>
            <a:ext cx="47320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86" name="85 CuadroTexto"/>
          <p:cNvSpPr txBox="1"/>
          <p:nvPr/>
        </p:nvSpPr>
        <p:spPr>
          <a:xfrm>
            <a:off x="584684" y="7025037"/>
            <a:ext cx="1581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Juan Antonio Saucedo Roque 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Chofer (S13008-04) </a:t>
            </a:r>
          </a:p>
        </p:txBody>
      </p:sp>
      <p:cxnSp>
        <p:nvCxnSpPr>
          <p:cNvPr id="144" name="90 Conector recto"/>
          <p:cNvCxnSpPr/>
          <p:nvPr/>
        </p:nvCxnSpPr>
        <p:spPr>
          <a:xfrm>
            <a:off x="1340768" y="2987824"/>
            <a:ext cx="435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9"/>
          <p:cNvSpPr>
            <a:spLocks noChangeArrowheads="1"/>
          </p:cNvSpPr>
          <p:nvPr/>
        </p:nvSpPr>
        <p:spPr bwMode="auto">
          <a:xfrm>
            <a:off x="4901740" y="433802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700" b="1" dirty="0">
              <a:cs typeface="Arial" charset="0"/>
            </a:endParaRPr>
          </a:p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120" name="Rectángulo 119"/>
          <p:cNvSpPr/>
          <p:nvPr/>
        </p:nvSpPr>
        <p:spPr>
          <a:xfrm>
            <a:off x="4869160" y="4498182"/>
            <a:ext cx="1615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 Arnulfo Rivera Vázquez .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Técnico (CF33053-09)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901740" y="453418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ángulo 140"/>
          <p:cNvSpPr/>
          <p:nvPr/>
        </p:nvSpPr>
        <p:spPr>
          <a:xfrm>
            <a:off x="4905163" y="4294730"/>
            <a:ext cx="1620181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de Administración de Riesgos    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905163" y="482221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39190" y="4012195"/>
            <a:ext cx="16818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 </a:t>
            </a:r>
          </a:p>
        </p:txBody>
      </p:sp>
      <p:sp>
        <p:nvSpPr>
          <p:cNvPr id="157" name="Rectángulo 156"/>
          <p:cNvSpPr/>
          <p:nvPr/>
        </p:nvSpPr>
        <p:spPr>
          <a:xfrm>
            <a:off x="2608058" y="3831885"/>
            <a:ext cx="175881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 en Unidad Jurídica </a:t>
            </a:r>
          </a:p>
        </p:txBody>
      </p:sp>
      <p:sp>
        <p:nvSpPr>
          <p:cNvPr id="21" name="Rectángulo 20"/>
          <p:cNvSpPr/>
          <p:nvPr/>
        </p:nvSpPr>
        <p:spPr bwMode="blackWhite">
          <a:xfrm>
            <a:off x="2780929" y="7272300"/>
            <a:ext cx="16296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Verónica Quijano Narváez</a:t>
            </a:r>
          </a:p>
          <a:p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</a:t>
            </a: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Villeda Alonso</a:t>
            </a:r>
          </a:p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9" name="111 Conector recto"/>
          <p:cNvCxnSpPr/>
          <p:nvPr/>
        </p:nvCxnSpPr>
        <p:spPr>
          <a:xfrm>
            <a:off x="2781104" y="705627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/>
          <p:nvPr/>
        </p:nvCxnSpPr>
        <p:spPr>
          <a:xfrm>
            <a:off x="6474036" y="6530587"/>
            <a:ext cx="163860" cy="3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104 Conector recto"/>
          <p:cNvCxnSpPr/>
          <p:nvPr/>
        </p:nvCxnSpPr>
        <p:spPr bwMode="auto">
          <a:xfrm>
            <a:off x="4853856" y="681616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55661" y="6561512"/>
            <a:ext cx="16183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 (A08004-04)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/>
          <p:nvPr/>
        </p:nvCxnSpPr>
        <p:spPr>
          <a:xfrm>
            <a:off x="6637896" y="5992415"/>
            <a:ext cx="0" cy="5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3856" y="64195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173" name="111 Conector recto"/>
          <p:cNvCxnSpPr/>
          <p:nvPr/>
        </p:nvCxnSpPr>
        <p:spPr>
          <a:xfrm>
            <a:off x="2780928" y="7306227"/>
            <a:ext cx="1677942" cy="17276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90 Conector recto"/>
          <p:cNvCxnSpPr/>
          <p:nvPr/>
        </p:nvCxnSpPr>
        <p:spPr>
          <a:xfrm>
            <a:off x="368660" y="608258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90 Conector recto"/>
          <p:cNvCxnSpPr/>
          <p:nvPr/>
        </p:nvCxnSpPr>
        <p:spPr>
          <a:xfrm>
            <a:off x="1808198" y="614226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30"/>
          <p:cNvSpPr>
            <a:spLocks noChangeArrowheads="1"/>
          </p:cNvSpPr>
          <p:nvPr/>
        </p:nvSpPr>
        <p:spPr bwMode="auto">
          <a:xfrm>
            <a:off x="554238" y="581418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9" name="104 Conector recto"/>
          <p:cNvCxnSpPr/>
          <p:nvPr/>
        </p:nvCxnSpPr>
        <p:spPr bwMode="auto">
          <a:xfrm>
            <a:off x="548681" y="597615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Rectángulo 159"/>
          <p:cNvSpPr/>
          <p:nvPr/>
        </p:nvSpPr>
        <p:spPr>
          <a:xfrm>
            <a:off x="812426" y="5796136"/>
            <a:ext cx="100700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</a:p>
        </p:txBody>
      </p:sp>
      <p:sp>
        <p:nvSpPr>
          <p:cNvPr id="174" name="Rectángulo 173"/>
          <p:cNvSpPr/>
          <p:nvPr/>
        </p:nvSpPr>
        <p:spPr>
          <a:xfrm>
            <a:off x="530593" y="5979868"/>
            <a:ext cx="16201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María Rodríguez Estrada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7" name="Rectangle 9"/>
          <p:cNvSpPr>
            <a:spLocks noChangeArrowheads="1"/>
          </p:cNvSpPr>
          <p:nvPr/>
        </p:nvSpPr>
        <p:spPr bwMode="auto">
          <a:xfrm>
            <a:off x="567005" y="44350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8" name="Line 35"/>
          <p:cNvSpPr>
            <a:spLocks noChangeShapeType="1"/>
          </p:cNvSpPr>
          <p:nvPr/>
        </p:nvSpPr>
        <p:spPr bwMode="auto">
          <a:xfrm>
            <a:off x="581260" y="453192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ectángulo 178"/>
          <p:cNvSpPr/>
          <p:nvPr/>
        </p:nvSpPr>
        <p:spPr>
          <a:xfrm>
            <a:off x="570734" y="4588259"/>
            <a:ext cx="15980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Nancy Montero Guzmán  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</a:t>
            </a: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(A08004-04)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75764" y="43852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6" name="104 Conector recto"/>
          <p:cNvCxnSpPr/>
          <p:nvPr/>
        </p:nvCxnSpPr>
        <p:spPr bwMode="auto">
          <a:xfrm>
            <a:off x="4863108" y="6588622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4868906" y="6811905"/>
            <a:ext cx="160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Daniel Vega Martínez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Supervisor  (CF08016-11)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7" name="104 Conector recto"/>
          <p:cNvCxnSpPr/>
          <p:nvPr/>
        </p:nvCxnSpPr>
        <p:spPr>
          <a:xfrm rot="5400000">
            <a:off x="5533773" y="3149715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104 Conector recto">
            <a:extLst>
              <a:ext uri="{FF2B5EF4-FFF2-40B4-BE49-F238E27FC236}">
                <a16:creationId xmlns:a16="http://schemas.microsoft.com/office/drawing/2014/main" xmlns="" id="{E351F8D1-7937-41CB-BC57-4C397BA420B6}"/>
              </a:ext>
            </a:extLst>
          </p:cNvPr>
          <p:cNvCxnSpPr/>
          <p:nvPr/>
        </p:nvCxnSpPr>
        <p:spPr>
          <a:xfrm rot="5400000">
            <a:off x="1177289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4"/>
            <a:ext cx="15840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764704" y="3239852"/>
            <a:ext cx="1223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632350" y="3391336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7004" y="3955733"/>
            <a:ext cx="1571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Daniel Hernández Labastida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9941" y="3648300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54177"/>
              </p:ext>
            </p:extLst>
          </p:nvPr>
        </p:nvGraphicFramePr>
        <p:xfrm>
          <a:off x="525793" y="7423848"/>
          <a:ext cx="1678787" cy="457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78787"/>
              </a:tblGrid>
              <a:tr h="437276">
                <a:tc>
                  <a:txBody>
                    <a:bodyPr/>
                    <a:lstStyle/>
                    <a:p>
                      <a:pPr algn="ctr"/>
                      <a:r>
                        <a:rPr lang="es-MX" sz="800" b="1" dirty="0" smtClean="0">
                          <a:solidFill>
                            <a:srgbClr val="000000"/>
                          </a:solidFill>
                        </a:rPr>
                        <a:t>Secretaria</a:t>
                      </a:r>
                    </a:p>
                    <a:p>
                      <a:pPr algn="ctr"/>
                      <a:r>
                        <a:rPr lang="es-MX" sz="800" b="0" dirty="0" smtClean="0">
                          <a:solidFill>
                            <a:srgbClr val="000000"/>
                          </a:solidFill>
                        </a:rPr>
                        <a:t>María Guadalupe Aguilera Garibay</a:t>
                      </a:r>
                    </a:p>
                    <a:p>
                      <a:pPr algn="ctr"/>
                      <a:r>
                        <a:rPr lang="es-MX" sz="800" b="0" dirty="0" smtClean="0">
                          <a:solidFill>
                            <a:srgbClr val="000000"/>
                          </a:solidFill>
                        </a:rPr>
                        <a:t>Técnico</a:t>
                      </a: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80" name="111 Conector recto"/>
          <p:cNvCxnSpPr/>
          <p:nvPr/>
        </p:nvCxnSpPr>
        <p:spPr>
          <a:xfrm>
            <a:off x="2780928" y="7308304"/>
            <a:ext cx="1677942" cy="656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8337" y="-2629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0595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81608" y="2136754"/>
            <a:ext cx="17834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72916" y="230992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Diego </a:t>
            </a:r>
            <a:r>
              <a:rPr lang="es-ES_tradnl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Ivan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Díaz </a:t>
            </a:r>
            <a:r>
              <a:rPr lang="es-ES_tradnl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Medellin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Director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9425" y="5255234"/>
            <a:ext cx="168943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Asistencia Técnica a los Programas de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Infraestructura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b="1" dirty="0" err="1">
                <a:solidFill>
                  <a:srgbClr val="000000"/>
                </a:solidFill>
                <a:cs typeface="Arial" panose="020B0604020202020204" pitchFamily="34" charset="0"/>
              </a:rPr>
              <a:t>M</a:t>
            </a:r>
            <a:r>
              <a:rPr lang="es-ES_tradnl" altLang="es-MX" sz="700" b="1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aria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Sandra Ayala Herrera</a:t>
            </a:r>
            <a:endParaRPr lang="es-ES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43686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56105" y="5904148"/>
            <a:ext cx="166933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Azael  René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(CF33116-14)</a:t>
            </a:r>
            <a:endParaRPr lang="es-MX" altLang="es-MX" sz="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56106" y="644420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76672" y="702148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573270" y="4670313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2676" y="4886337"/>
            <a:ext cx="1512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(15-0)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61466" y="58569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0921" y="4907930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de la Luz Vidales Fernández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Planeación y Presupuestación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Becas SEMS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Xóchitl Hosanna Ángeles Quiñones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59995" y="6643155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Felipa Pérez Chávez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76672" y="718802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40668" y="6028419"/>
            <a:ext cx="15876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840566" y="5272438"/>
            <a:ext cx="1567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792202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33332" y="55701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40567" y="5826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Conector recto 112"/>
          <p:cNvCxnSpPr/>
          <p:nvPr/>
        </p:nvCxnSpPr>
        <p:spPr>
          <a:xfrm>
            <a:off x="6525344" y="5013941"/>
            <a:ext cx="0" cy="20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5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11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Total </a:t>
              </a:r>
              <a:r>
                <a:rPr lang="es-ES_tradnl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es-MX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  12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1371600" y="575556"/>
            <a:ext cx="4945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9" name="179 Rectángulo"/>
          <p:cNvSpPr/>
          <p:nvPr/>
        </p:nvSpPr>
        <p:spPr>
          <a:xfrm>
            <a:off x="4840567" y="680972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4871455" y="692315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2" name="Rectángulo 81"/>
          <p:cNvSpPr/>
          <p:nvPr/>
        </p:nvSpPr>
        <p:spPr>
          <a:xfrm>
            <a:off x="4837145" y="6777041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83" name="Rectángulo 82"/>
          <p:cNvSpPr/>
          <p:nvPr/>
        </p:nvSpPr>
        <p:spPr>
          <a:xfrm>
            <a:off x="4840566" y="6964523"/>
            <a:ext cx="1587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(23-0)</a:t>
            </a:r>
          </a:p>
        </p:txBody>
      </p:sp>
      <p:sp>
        <p:nvSpPr>
          <p:cNvPr id="93" name="193 Rectángulo"/>
          <p:cNvSpPr/>
          <p:nvPr/>
        </p:nvSpPr>
        <p:spPr>
          <a:xfrm>
            <a:off x="584579" y="31513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48680" y="3302035"/>
            <a:ext cx="17002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84579" y="313184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65568" y="621632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0C11CBBD-5599-4E48-B755-E33A78DB6016}"/>
              </a:ext>
            </a:extLst>
          </p:cNvPr>
          <p:cNvSpPr/>
          <p:nvPr/>
        </p:nvSpPr>
        <p:spPr>
          <a:xfrm>
            <a:off x="4835427" y="6186032"/>
            <a:ext cx="16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Taquimecanógrafo </a:t>
            </a:r>
            <a:endParaRPr lang="es-ES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08" name="259 Conector recto">
            <a:extLst>
              <a:ext uri="{FF2B5EF4-FFF2-40B4-BE49-F238E27FC236}">
                <a16:creationId xmlns:a16="http://schemas.microsoft.com/office/drawing/2014/main" xmlns="" id="{2AADA557-06F6-4570-AAED-0B848C440B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4166" y="64411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2" y="6404176"/>
            <a:ext cx="1587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(23-0)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1116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1006" y="0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629482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64904" y="2735796"/>
            <a:ext cx="17280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79560" y="4554081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37507" y="4772906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Departamento  (14-1)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144566"/>
            <a:ext cx="1587600" cy="90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572459" y="4530678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Juan Antonio Moreno Tapia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 Departamento  (JD-IV) 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95775" y="5188238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4797152" y="5328084"/>
            <a:ext cx="1666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Marisela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(31-0)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292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 flipH="1">
            <a:off x="2276872" y="4828198"/>
            <a:ext cx="0" cy="172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98452" y="8437772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07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Total </a:t>
              </a:r>
              <a:r>
                <a:rPr lang="es-ES_tradnl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es-MX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  08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1371600" y="581943"/>
            <a:ext cx="4947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51" name="259 Conector recto"/>
          <p:cNvCxnSpPr>
            <a:cxnSpLocks noChangeShapeType="1"/>
          </p:cNvCxnSpPr>
          <p:nvPr/>
        </p:nvCxnSpPr>
        <p:spPr bwMode="auto">
          <a:xfrm>
            <a:off x="4823775" y="56220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2" name="Conector recto 51"/>
          <p:cNvCxnSpPr/>
          <p:nvPr/>
        </p:nvCxnSpPr>
        <p:spPr>
          <a:xfrm>
            <a:off x="2122998" y="536408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17974" y="5257606"/>
            <a:ext cx="16663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33156" y="59041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89558" y="5916336"/>
            <a:ext cx="16200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(20-3)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84684" y="5102940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59" name="Conector recto 58"/>
          <p:cNvCxnSpPr/>
          <p:nvPr/>
        </p:nvCxnSpPr>
        <p:spPr>
          <a:xfrm>
            <a:off x="2122998" y="655251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157 Rectángulo"/>
          <p:cNvSpPr/>
          <p:nvPr/>
        </p:nvSpPr>
        <p:spPr>
          <a:xfrm>
            <a:off x="500106" y="633648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04664" y="6336196"/>
            <a:ext cx="175681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492325" y="655251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ángulo 64"/>
          <p:cNvSpPr/>
          <p:nvPr/>
        </p:nvSpPr>
        <p:spPr>
          <a:xfrm>
            <a:off x="507268" y="6516506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Rosario Ríos Arguelles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(23-0)</a:t>
            </a: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7024" y="5629427"/>
            <a:ext cx="1747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710" y="56220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711995" y="5599257"/>
            <a:ext cx="174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Mayra Guadalupe Boix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7" name="458 Conector recto"/>
          <p:cNvCxnSpPr>
            <a:cxnSpLocks noChangeShapeType="1"/>
          </p:cNvCxnSpPr>
          <p:nvPr/>
        </p:nvCxnSpPr>
        <p:spPr bwMode="auto">
          <a:xfrm flipV="1">
            <a:off x="6453336" y="5991663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05224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3725" y="-7766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95470" y="4825227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3116" y="2744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62029" y="4867745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9679" y="5883594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6" name="Rectangle 9"/>
          <p:cNvSpPr>
            <a:spLocks noChangeArrowheads="1"/>
          </p:cNvSpPr>
          <p:nvPr/>
        </p:nvSpPr>
        <p:spPr bwMode="auto">
          <a:xfrm>
            <a:off x="427738" y="7049343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_tradnl" sz="8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337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26504" y="60481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62649" y="510524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79051" y="22207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8" name="391 Conector recto"/>
          <p:cNvCxnSpPr>
            <a:cxnSpLocks noChangeShapeType="1"/>
          </p:cNvCxnSpPr>
          <p:nvPr/>
        </p:nvCxnSpPr>
        <p:spPr bwMode="auto">
          <a:xfrm flipV="1">
            <a:off x="437244" y="7175617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 rot="5400000">
            <a:off x="755773" y="6488902"/>
            <a:ext cx="28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</p:cNvCxnSpPr>
          <p:nvPr/>
        </p:nvCxnSpPr>
        <p:spPr bwMode="auto">
          <a:xfrm flipV="1">
            <a:off x="2024860" y="644434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2027353" y="506690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3" name="458 Conector recto"/>
          <p:cNvCxnSpPr>
            <a:cxnSpLocks noChangeShapeType="1"/>
          </p:cNvCxnSpPr>
          <p:nvPr/>
        </p:nvCxnSpPr>
        <p:spPr bwMode="auto">
          <a:xfrm flipV="1">
            <a:off x="2028928" y="5572310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615" name="Rectangle 9"/>
          <p:cNvSpPr>
            <a:spLocks noChangeArrowheads="1"/>
          </p:cNvSpPr>
          <p:nvPr/>
        </p:nvSpPr>
        <p:spPr bwMode="auto">
          <a:xfrm>
            <a:off x="4866506" y="6373561"/>
            <a:ext cx="1587600" cy="36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44" name="391 Conector recto"/>
          <p:cNvCxnSpPr>
            <a:cxnSpLocks noChangeShapeType="1"/>
          </p:cNvCxnSpPr>
          <p:nvPr/>
        </p:nvCxnSpPr>
        <p:spPr bwMode="auto">
          <a:xfrm flipV="1">
            <a:off x="4859854" y="6466162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054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rot="5400000">
            <a:off x="5913360" y="5808249"/>
            <a:ext cx="151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15317" y="53673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0064" y="55029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665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58133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6526" y="3503156"/>
            <a:ext cx="1571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6652" y="5354934"/>
            <a:ext cx="18780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85892" y="5868144"/>
            <a:ext cx="18747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 Técnico en Control Escolar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43132" y="7180547"/>
            <a:ext cx="1586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Chofer  (S13008-04)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57994" y="4873631"/>
            <a:ext cx="1689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6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600" b="1" dirty="0">
                <a:latin typeface="Arial" panose="020B0604020202020204" pitchFamily="34" charset="0"/>
                <a:cs typeface="Arial" panose="020B0604020202020204" pitchFamily="34" charset="0"/>
              </a:rPr>
              <a:t>de Personal Docente</a:t>
            </a:r>
            <a:endParaRPr lang="es-MX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45141" y="5105506"/>
            <a:ext cx="16128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Carla Gabriela Salinas López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  <a:p>
            <a:pPr algn="ctr">
              <a:defRPr/>
            </a:pPr>
            <a:endParaRPr lang="es-MX" sz="700" dirty="0">
              <a:cs typeface="Arial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4866506" y="6306018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45604" y="7031442"/>
            <a:ext cx="5589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72" name="458 Conector recto"/>
          <p:cNvCxnSpPr>
            <a:cxnSpLocks noChangeShapeType="1"/>
          </p:cNvCxnSpPr>
          <p:nvPr/>
        </p:nvCxnSpPr>
        <p:spPr bwMode="auto">
          <a:xfrm flipV="1">
            <a:off x="2033773" y="7319474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8425" y="2236930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Rubén García mancilla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84775"/>
            <a:chOff x="1268413" y="8101013"/>
            <a:chExt cx="2170112" cy="584775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04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Arial" panose="020B0604020202020204" pitchFamily="34" charset="0"/>
                </a:rPr>
                <a:t>Total </a:t>
              </a:r>
              <a:r>
                <a:rPr lang="es-MX" sz="800" b="1" i="1" u="sng" dirty="0">
                  <a:latin typeface="Arial" panose="020B0604020202020204" pitchFamily="34" charset="0"/>
                </a:rPr>
                <a:t>18</a:t>
              </a:r>
              <a:endParaRPr lang="es-ES_tradnl" sz="800" b="1" i="1" u="sng" dirty="0">
                <a:latin typeface="Arial" panose="020B0604020202020204" pitchFamily="34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0655" y="626082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9171" y="64836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32372" y="67496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3784" y="549566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6502" y="5996305"/>
            <a:ext cx="158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37245" y="6231449"/>
            <a:ext cx="16325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Rita Ma. Maldonado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3784" y="6478351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(T03002-10)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43132" y="672558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67275" y="6424754"/>
            <a:ext cx="15906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Diana Paz Tovar</a:t>
            </a:r>
          </a:p>
          <a:p>
            <a:pPr algn="ctr"/>
            <a:r>
              <a:rPr lang="es-ES_tradnl" sz="700" dirty="0">
                <a:cs typeface="Arial" charset="0"/>
              </a:rPr>
              <a:t>Taquimecanógrafa (A08004-04)</a:t>
            </a:r>
            <a:endParaRPr lang="es-ES_tradnl" sz="700" b="1" dirty="0">
              <a:cs typeface="Arial" charset="0"/>
            </a:endParaRPr>
          </a:p>
          <a:p>
            <a:endParaRPr lang="es-MX" sz="700" dirty="0"/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1251887" y="725959"/>
            <a:ext cx="4769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sp>
        <p:nvSpPr>
          <p:cNvPr id="95" name="Rectángulo 94"/>
          <p:cNvSpPr/>
          <p:nvPr/>
        </p:nvSpPr>
        <p:spPr>
          <a:xfrm>
            <a:off x="437244" y="7396571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7244" y="7035340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Taquimecanógrafo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7738" y="7427486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10693" y="27809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13200" y="290723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346767" y="2739001"/>
            <a:ext cx="17525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11551" y="2911441"/>
            <a:ext cx="1821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0" name="Rectangle 76"/>
          <p:cNvSpPr>
            <a:spLocks noChangeArrowheads="1"/>
          </p:cNvSpPr>
          <p:nvPr/>
        </p:nvSpPr>
        <p:spPr bwMode="auto">
          <a:xfrm>
            <a:off x="427738" y="7719368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11" name="Line 35"/>
          <p:cNvSpPr>
            <a:spLocks noChangeShapeType="1"/>
          </p:cNvSpPr>
          <p:nvPr/>
        </p:nvSpPr>
        <p:spPr bwMode="auto">
          <a:xfrm>
            <a:off x="437244" y="78663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noFill/>
              </a14:hiddenFill>
            </a:ext>
          </a:extLst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MX" sz="70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740591" y="7704348"/>
            <a:ext cx="101822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Control de Archivo </a:t>
            </a:r>
          </a:p>
        </p:txBody>
      </p:sp>
      <p:cxnSp>
        <p:nvCxnSpPr>
          <p:cNvPr id="114" name="458 Conector recto"/>
          <p:cNvCxnSpPr>
            <a:cxnSpLocks noChangeShapeType="1"/>
          </p:cNvCxnSpPr>
          <p:nvPr/>
        </p:nvCxnSpPr>
        <p:spPr bwMode="auto">
          <a:xfrm flipV="1">
            <a:off x="2035307" y="790440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82 CuadroTexto"/>
          <p:cNvSpPr txBox="1"/>
          <p:nvPr/>
        </p:nvSpPr>
        <p:spPr>
          <a:xfrm>
            <a:off x="4488795" y="4068723"/>
            <a:ext cx="162034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B4EE9D06-91C1-43C6-B2D7-431A9E144663}"/>
              </a:ext>
            </a:extLst>
          </p:cNvPr>
          <p:cNvSpPr/>
          <p:nvPr/>
        </p:nvSpPr>
        <p:spPr>
          <a:xfrm>
            <a:off x="4861409" y="5364448"/>
            <a:ext cx="16408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  Ana María Gonzales Salas 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materia (JM-XXXI)</a:t>
            </a:r>
          </a:p>
          <a:p>
            <a:pPr algn="ctr">
              <a:defRPr/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9">
            <a:extLst>
              <a:ext uri="{FF2B5EF4-FFF2-40B4-BE49-F238E27FC236}">
                <a16:creationId xmlns:a16="http://schemas.microsoft.com/office/drawing/2014/main" xmlns="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839" y="58059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06" name="391 Conector recto">
            <a:extLst>
              <a:ext uri="{FF2B5EF4-FFF2-40B4-BE49-F238E27FC236}">
                <a16:creationId xmlns:a16="http://schemas.microsoft.com/office/drawing/2014/main" xmlns="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02015" y="592686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7" name="Rectángulo 106">
            <a:extLst>
              <a:ext uri="{FF2B5EF4-FFF2-40B4-BE49-F238E27FC236}">
                <a16:creationId xmlns:a16="http://schemas.microsoft.com/office/drawing/2014/main" xmlns="" id="{F4CA5C14-C89A-4E25-AF61-8A31449B74DD}"/>
              </a:ext>
            </a:extLst>
          </p:cNvPr>
          <p:cNvSpPr/>
          <p:nvPr/>
        </p:nvSpPr>
        <p:spPr>
          <a:xfrm>
            <a:off x="4908113" y="5760132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30281" y="5904148"/>
            <a:ext cx="1731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Secretaría de Jefe de Departamento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17332" y="6552220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391 Conector recto">
            <a:extLst>
              <a:ext uri="{FF2B5EF4-FFF2-40B4-BE49-F238E27FC236}">
                <a16:creationId xmlns:a16="http://schemas.microsoft.com/office/drawing/2014/main" xmlns="" id="{B82AD6D2-3BE6-4D21-9690-AB526B8284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66506" y="535493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 flipV="1">
            <a:off x="6259373" y="712828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9140" y="-25403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55970" y="4787557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770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33430" y="6701078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87600" cy="262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33430" y="682594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395428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rot="5400000">
            <a:off x="1670992" y="4564727"/>
            <a:ext cx="115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rot="5400000">
            <a:off x="5409559" y="5958024"/>
            <a:ext cx="234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9846" y="4516251"/>
            <a:ext cx="1598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Víctor Manuel Álvarez Baena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784400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20899" y="5482785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15334" y="6660913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53080" y="217974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cs typeface="Arial" charset="0"/>
              </a:rPr>
              <a:t> </a:t>
            </a:r>
            <a:r>
              <a:rPr lang="es-ES" sz="700" b="1" dirty="0"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5" name="Rectángulo 54"/>
          <p:cNvSpPr/>
          <p:nvPr/>
        </p:nvSpPr>
        <p:spPr>
          <a:xfrm>
            <a:off x="4815334" y="3926883"/>
            <a:ext cx="15743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Magdalena Roque Soria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391 Conector recto"/>
          <p:cNvCxnSpPr>
            <a:cxnSpLocks noChangeShapeType="1"/>
          </p:cNvCxnSpPr>
          <p:nvPr/>
        </p:nvCxnSpPr>
        <p:spPr bwMode="auto">
          <a:xfrm flipV="1">
            <a:off x="4831188" y="418526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9999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4819521" y="4212107"/>
            <a:ext cx="15823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Eduardo Tenorio López</a:t>
            </a:r>
          </a:p>
          <a:p>
            <a:pPr algn="ctr" eaLnBrk="1" hangingPunct="1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816549" y="4850657"/>
            <a:ext cx="15823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 María Lechuga Torres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21727" y="45195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Margarito Ramírez Auces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8712" y="5821041"/>
            <a:ext cx="1590261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Miguel Ángel Mendoza M</a:t>
            </a:r>
          </a:p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829305" y="515130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José Ildefonso López Ramírez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  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58282" y="3959195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Luis Cuauhtémoc Rangel Núñez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84200"/>
            <a:chOff x="1268413" y="8101013"/>
            <a:chExt cx="2170112" cy="58420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i="1" u="sng" dirty="0">
                  <a:latin typeface="Arial" panose="020B0604020202020204" pitchFamily="34" charset="0"/>
                </a:rPr>
                <a:t> Total 13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21727" y="6825452"/>
            <a:ext cx="1584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Oficina. (SF34015-14)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1175738" y="755576"/>
            <a:ext cx="48095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cxnSp>
        <p:nvCxnSpPr>
          <p:cNvPr id="80" name="391 Conector recto"/>
          <p:cNvCxnSpPr>
            <a:cxnSpLocks noChangeShapeType="1"/>
          </p:cNvCxnSpPr>
          <p:nvPr/>
        </p:nvCxnSpPr>
        <p:spPr bwMode="auto">
          <a:xfrm flipV="1">
            <a:off x="4831367" y="51480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391 Conector recto"/>
          <p:cNvCxnSpPr>
            <a:cxnSpLocks noChangeShapeType="1"/>
          </p:cNvCxnSpPr>
          <p:nvPr/>
        </p:nvCxnSpPr>
        <p:spPr bwMode="auto">
          <a:xfrm flipV="1">
            <a:off x="4824741" y="54721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30043" y="58055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824388" y="712828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ángulo 12"/>
          <p:cNvSpPr/>
          <p:nvPr/>
        </p:nvSpPr>
        <p:spPr>
          <a:xfrm>
            <a:off x="4807885" y="7085018"/>
            <a:ext cx="17601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Claudia Andrade de la Rosa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 (A08002-05)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4807885" y="6118159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del Carmen Luna Mesa  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391 Conector recto">
            <a:extLst>
              <a:ext uri="{FF2B5EF4-FFF2-40B4-BE49-F238E27FC236}">
                <a16:creationId xmlns:a16="http://schemas.microsoft.com/office/drawing/2014/main" xmlns="" id="{F0056D47-AFF6-4FDD-BB9C-E9C53A4D392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47640" y="61068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54129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11113"/>
            <a:ext cx="1443600" cy="9231313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2932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01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 flipH="1">
            <a:off x="6831909" y="4969269"/>
            <a:ext cx="0" cy="6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817" y="3770324"/>
            <a:ext cx="174296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  Jefe de Departamento (JD-IV)</a:t>
            </a:r>
            <a:endParaRPr lang="es-MX" sz="700" dirty="0"/>
          </a:p>
        </p:txBody>
      </p:sp>
      <p:sp>
        <p:nvSpPr>
          <p:cNvPr id="13" name="Rectángulo 12"/>
          <p:cNvSpPr/>
          <p:nvPr/>
        </p:nvSpPr>
        <p:spPr>
          <a:xfrm>
            <a:off x="232978" y="4758834"/>
            <a:ext cx="11144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497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610197" y="4733389"/>
            <a:ext cx="120577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15766" y="5275292"/>
            <a:ext cx="9813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de Tesorería.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5" y="4908933"/>
            <a:ext cx="15890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(25-0)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3139036" y="1529582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</a:t>
            </a:r>
            <a:r>
              <a:rPr lang="es-ES" sz="700" b="1" dirty="0"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cs typeface="Arial" panose="020B0604020202020204" pitchFamily="34" charset="0"/>
              </a:rPr>
              <a:t>Liliana Beatriz Cerda Cabrera</a:t>
            </a:r>
            <a:endParaRPr lang="es-ES" sz="700" dirty="0"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875666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Jefe </a:t>
            </a:r>
            <a:r>
              <a:rPr lang="es-ES_tradnl" altLang="es-MX" sz="700" dirty="0">
                <a:cs typeface="Arial" panose="020B0604020202020204" pitchFamily="34" charset="0"/>
              </a:rPr>
              <a:t>de Departamento (JD-IV)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/>
              <a:t>Ma. Eugenia Acosta Zamarripa</a:t>
            </a:r>
          </a:p>
          <a:p>
            <a:r>
              <a:rPr lang="es-MX" sz="700" dirty="0"/>
              <a:t>Técnico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33" name="Rectángulo 32"/>
          <p:cNvSpPr/>
          <p:nvPr/>
        </p:nvSpPr>
        <p:spPr>
          <a:xfrm>
            <a:off x="3441302" y="5406572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74222" y="5413919"/>
            <a:ext cx="1585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Elvia Viridiana Gaspar Ovalle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(25-0)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219375" y="2423052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>
            <a:off x="2797933" y="3209673"/>
            <a:ext cx="1440000" cy="0"/>
          </a:xfrm>
          <a:prstGeom prst="line">
            <a:avLst/>
          </a:prstGeom>
          <a:noFill/>
          <a:ln w="0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638509" y="2403088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5154770" y="2560204"/>
            <a:ext cx="1671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624851" y="2391477"/>
            <a:ext cx="4347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179939" y="2552366"/>
            <a:ext cx="138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62025" y="6004198"/>
            <a:ext cx="1807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598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(25-0)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58461" y="3363996"/>
            <a:ext cx="15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Enlace en oficina Zona Huasteca </a:t>
            </a:r>
            <a:endParaRPr lang="es-MX" sz="700" dirty="0"/>
          </a:p>
        </p:txBody>
      </p:sp>
      <p:sp>
        <p:nvSpPr>
          <p:cNvPr id="146" name="Rectángulo 145"/>
          <p:cNvSpPr/>
          <p:nvPr/>
        </p:nvSpPr>
        <p:spPr>
          <a:xfrm>
            <a:off x="9860" y="3563786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729524" y="6426130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43" name="Rectángulo 142"/>
          <p:cNvSpPr/>
          <p:nvPr/>
        </p:nvSpPr>
        <p:spPr>
          <a:xfrm>
            <a:off x="1704839" y="6602013"/>
            <a:ext cx="160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Norma Edith Rivera Salazar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Jefe de Oficina  (15-0)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38185" y="6816873"/>
            <a:ext cx="15666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Ana Laura Medina Silva </a:t>
            </a:r>
          </a:p>
          <a:p>
            <a:pPr algn="ctr"/>
            <a:r>
              <a:rPr lang="es-MX" sz="700" dirty="0"/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396678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5924" y="6328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97020" y="6418457"/>
            <a:ext cx="1922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Secretaria Director de Área (CF34006-10)</a:t>
            </a:r>
            <a:endParaRPr lang="es-MX" sz="700" dirty="0"/>
          </a:p>
        </p:txBody>
      </p:sp>
      <p:sp>
        <p:nvSpPr>
          <p:cNvPr id="147" name="Rectángulo 146"/>
          <p:cNvSpPr/>
          <p:nvPr/>
        </p:nvSpPr>
        <p:spPr>
          <a:xfrm>
            <a:off x="3649772" y="6305822"/>
            <a:ext cx="122982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36979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/>
              <a:t>Francisca Leticia Almazán Loredo</a:t>
            </a:r>
          </a:p>
          <a:p>
            <a:pPr algn="ctr"/>
            <a:r>
              <a:rPr lang="es-MX" sz="700" dirty="0"/>
              <a:t>Jefe de Oficina (15-0)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9775" y="5848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63921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78980" y="5958366"/>
            <a:ext cx="16767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Sandra Iris Muñoz López</a:t>
            </a:r>
          </a:p>
          <a:p>
            <a:pPr algn="ctr"/>
            <a:r>
              <a:rPr lang="es-MX" sz="700" dirty="0"/>
              <a:t>Secretaria de Jefe de Departamento (23-0)</a:t>
            </a:r>
          </a:p>
        </p:txBody>
      </p:sp>
      <p:cxnSp>
        <p:nvCxnSpPr>
          <p:cNvPr id="154" name="Conector recto 153"/>
          <p:cNvCxnSpPr/>
          <p:nvPr/>
        </p:nvCxnSpPr>
        <p:spPr>
          <a:xfrm>
            <a:off x="6014652" y="5731844"/>
            <a:ext cx="0" cy="124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6456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4D2CC8D2-C70F-4E58-8084-9ED505FD35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867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03532" y="25864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2652" y="60058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5176076" y="64258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40917" y="6464170"/>
            <a:ext cx="1460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/>
              <a:t>Taquimecanógrafa</a:t>
            </a:r>
          </a:p>
          <a:p>
            <a:pPr algn="ctr"/>
            <a:r>
              <a:rPr lang="es-MX" sz="800" dirty="0" smtClean="0"/>
              <a:t>Mónica Alister Castañón Guel </a:t>
            </a:r>
            <a:endParaRPr lang="es-MX" sz="800" dirty="0"/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Conector recto 129"/>
          <p:cNvCxnSpPr/>
          <p:nvPr/>
        </p:nvCxnSpPr>
        <p:spPr>
          <a:xfrm flipV="1">
            <a:off x="6667463" y="780772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86849" y="665319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Conector recto 68"/>
          <p:cNvCxnSpPr/>
          <p:nvPr/>
        </p:nvCxnSpPr>
        <p:spPr>
          <a:xfrm flipV="1">
            <a:off x="6661636" y="747104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67217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2448" y="-6350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6747" y="4713715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3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44829" y="70946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7044" y="6351761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68" name="Rectangle 9"/>
          <p:cNvSpPr>
            <a:spLocks noChangeArrowheads="1"/>
          </p:cNvSpPr>
          <p:nvPr/>
        </p:nvSpPr>
        <p:spPr bwMode="auto">
          <a:xfrm>
            <a:off x="1652760" y="64245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67015" y="652140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188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 Nombramientos</a:t>
            </a:r>
            <a:endParaRPr lang="es-MX" sz="700" dirty="0"/>
          </a:p>
        </p:txBody>
      </p:sp>
      <p:sp>
        <p:nvSpPr>
          <p:cNvPr id="24" name="Rectángulo 23"/>
          <p:cNvSpPr/>
          <p:nvPr/>
        </p:nvSpPr>
        <p:spPr>
          <a:xfrm>
            <a:off x="5044303" y="6467076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 flipH="1">
            <a:off x="3334764" y="5198563"/>
            <a:ext cx="1617" cy="14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Martha Liliana Vázquez Becerril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02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ES_tradnl" sz="800" b="1" u="sng" dirty="0">
                  <a:latin typeface="Arial" panose="020B0604020202020204" pitchFamily="34" charset="0"/>
                </a:rPr>
                <a:t>19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1656489" y="6533277"/>
            <a:ext cx="15980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 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14799" y="4012281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2753" y="4866173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12306" y="5241149"/>
            <a:ext cx="0" cy="255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Luis Miguel Miranda Leura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Verónica Camarena Briones  </a:t>
            </a:r>
          </a:p>
          <a:p>
            <a:pPr algn="ctr"/>
            <a:r>
              <a:rPr lang="es-MX" sz="700" dirty="0"/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72410" y="1478939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32549" y="2057359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07429" y="2605391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Nómina</a:t>
            </a:r>
            <a:endParaRPr lang="es-MX" sz="700" dirty="0"/>
          </a:p>
        </p:txBody>
      </p:sp>
      <p:sp>
        <p:nvSpPr>
          <p:cNvPr id="23" name="Rectángulo 22"/>
          <p:cNvSpPr/>
          <p:nvPr/>
        </p:nvSpPr>
        <p:spPr>
          <a:xfrm>
            <a:off x="5142173" y="6324008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22886" y="7093585"/>
            <a:ext cx="174759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b="1" dirty="0">
                <a:cs typeface="Arial" panose="020B0604020202020204" pitchFamily="34" charset="0"/>
              </a:rPr>
              <a:t>Control de Asistencia y Puntualidad </a:t>
            </a:r>
            <a:endParaRPr lang="es-MX" sz="700" dirty="0"/>
          </a:p>
        </p:txBody>
      </p:sp>
      <p:sp>
        <p:nvSpPr>
          <p:cNvPr id="224" name="Rectángulo 223"/>
          <p:cNvSpPr/>
          <p:nvPr/>
        </p:nvSpPr>
        <p:spPr>
          <a:xfrm>
            <a:off x="1661519" y="637475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Taquimecanógrafa</a:t>
            </a:r>
            <a:endParaRPr lang="es-MX" sz="700" dirty="0"/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Asistente Técnico en Recursos Humanos  </a:t>
            </a:r>
            <a:endParaRPr lang="es-MX" sz="700" dirty="0"/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19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61036" y="5121658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cs typeface="Arial" panose="020B0604020202020204" pitchFamily="34" charset="0"/>
              </a:rPr>
              <a:t>Maria</a:t>
            </a:r>
            <a:r>
              <a:rPr lang="es-MX" altLang="es-MX" sz="700" dirty="0" smtClean="0">
                <a:cs typeface="Arial" panose="020B0604020202020204" pitchFamily="34" charset="0"/>
              </a:rPr>
              <a:t> Elena Acosta </a:t>
            </a:r>
            <a:r>
              <a:rPr lang="es-MX" altLang="es-MX" sz="700" dirty="0" err="1" smtClean="0">
                <a:cs typeface="Arial" panose="020B0604020202020204" pitchFamily="34" charset="0"/>
              </a:rPr>
              <a:t>Carreon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oficina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904446" y="7486120"/>
            <a:ext cx="14844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  <a:p>
            <a:pPr algn="ctr"/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9838" y="7217936"/>
            <a:ext cx="16757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María Isabel Zacarías Domínguez 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5153281" y="7610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21" name="Line 35"/>
          <p:cNvSpPr>
            <a:spLocks noChangeShapeType="1"/>
          </p:cNvSpPr>
          <p:nvPr/>
        </p:nvSpPr>
        <p:spPr bwMode="auto">
          <a:xfrm>
            <a:off x="5167536" y="770695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ángulo 124"/>
          <p:cNvSpPr/>
          <p:nvPr/>
        </p:nvSpPr>
        <p:spPr>
          <a:xfrm>
            <a:off x="5157010" y="7718831"/>
            <a:ext cx="15980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  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5162040" y="7560304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Taquimecanógrafa</a:t>
            </a:r>
            <a:endParaRPr lang="es-MX" sz="700" dirty="0"/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756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Victoria Zárate Rocha</a:t>
            </a:r>
          </a:p>
          <a:p>
            <a:r>
              <a:rPr lang="es-ES_tradnl" altLang="es-MX" sz="700" dirty="0"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51141" y="599219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Auxiliar  Técnico en Nombramientos </a:t>
            </a:r>
            <a:endParaRPr lang="es-MX" sz="700" dirty="0"/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80500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Beatriz Eugenia Gamboa Vázquez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656723" y="6543696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Ma.  Ángela López Ramos</a:t>
            </a:r>
          </a:p>
          <a:p>
            <a:pPr algn="ctr"/>
            <a:r>
              <a:rPr lang="es-MX" sz="700" dirty="0"/>
              <a:t>Taquimecanógrafa (23-0)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158292" y="7718587"/>
            <a:ext cx="1536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Carolina Jiménez Pérez</a:t>
            </a:r>
          </a:p>
          <a:p>
            <a:pPr algn="ctr"/>
            <a:r>
              <a:rPr lang="es-MX" sz="700" dirty="0"/>
              <a:t>Secretaria del Subdirector (20-4)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7921" y="4058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250" y="724352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5262" y="65051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5463" y="59650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8226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16" y="599291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Rosaura Martínez Rodríguez    </a:t>
            </a:r>
          </a:p>
          <a:p>
            <a:pPr algn="ctr"/>
            <a:r>
              <a:rPr lang="es-MX" sz="700" dirty="0"/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(CF34015-14)</a:t>
            </a:r>
            <a:endParaRPr lang="es-MX" sz="700" dirty="0"/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 flipV="1">
            <a:off x="1137344" y="518214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4268717" y="4612128"/>
            <a:ext cx="0" cy="129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0" y="-2009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6" name="Rectangle 9"/>
          <p:cNvSpPr>
            <a:spLocks noChangeArrowheads="1"/>
          </p:cNvSpPr>
          <p:nvPr/>
        </p:nvSpPr>
        <p:spPr bwMode="auto">
          <a:xfrm>
            <a:off x="3521773" y="489613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6" name="Rectangle 76"/>
          <p:cNvSpPr>
            <a:spLocks noChangeArrowheads="1"/>
          </p:cNvSpPr>
          <p:nvPr/>
        </p:nvSpPr>
        <p:spPr bwMode="auto">
          <a:xfrm>
            <a:off x="85773" y="595218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07838" y="608251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95734" y="6071742"/>
            <a:ext cx="16065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/>
              <a:t>Orion Uriel Lopez Alamilla</a:t>
            </a:r>
          </a:p>
          <a:p>
            <a:pPr algn="ctr"/>
            <a:r>
              <a:rPr lang="it-IT" sz="700" dirty="0"/>
              <a:t>Chifer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096539" y="5015641"/>
            <a:ext cx="18306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/>
              <a:t>María  Guadalupe Mateos Dominguez</a:t>
            </a:r>
          </a:p>
          <a:p>
            <a:pPr algn="ctr"/>
            <a:r>
              <a:rPr lang="pt-BR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(CF34279-08) 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768731" y="4866874"/>
            <a:ext cx="10454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/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01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11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16" name="Conector recto 15"/>
          <p:cNvCxnSpPr/>
          <p:nvPr/>
        </p:nvCxnSpPr>
        <p:spPr>
          <a:xfrm>
            <a:off x="863242" y="4613472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ectangle 9"/>
          <p:cNvSpPr>
            <a:spLocks noChangeArrowheads="1"/>
          </p:cNvSpPr>
          <p:nvPr/>
        </p:nvSpPr>
        <p:spPr bwMode="auto">
          <a:xfrm>
            <a:off x="74361" y="4869870"/>
            <a:ext cx="15876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1691" y="5306005"/>
            <a:ext cx="1684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Hugo Enrique Quintanar Monsiváis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cxnSp>
        <p:nvCxnSpPr>
          <p:cNvPr id="50" name="Conector recto 49"/>
          <p:cNvCxnSpPr/>
          <p:nvPr/>
        </p:nvCxnSpPr>
        <p:spPr>
          <a:xfrm>
            <a:off x="1808376" y="5105806"/>
            <a:ext cx="0" cy="10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953839" y="5044794"/>
            <a:ext cx="1313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832782" y="4876215"/>
            <a:ext cx="169629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27836" y="3302734"/>
            <a:ext cx="1239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Materiales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994965" y="163865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555104" y="221707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329984" y="276510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Juan José Zamarripa García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1797" y="5014435"/>
            <a:ext cx="16643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Lucia Cuellar Medina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2" name="Rectángulo 71"/>
          <p:cNvSpPr/>
          <p:nvPr/>
        </p:nvSpPr>
        <p:spPr>
          <a:xfrm>
            <a:off x="565350" y="4851574"/>
            <a:ext cx="5982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Compras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956" y="5576753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Salvador Guzmán Villarreal</a:t>
            </a:r>
          </a:p>
          <a:p>
            <a:pPr algn="ctr"/>
            <a:r>
              <a:rPr lang="es-MX" sz="700" dirty="0"/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864" y="50013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1773" y="5033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9727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289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7" name="259 Conector recto">
            <a:extLst>
              <a:ext uri="{FF2B5EF4-FFF2-40B4-BE49-F238E27FC236}">
                <a16:creationId xmlns:a16="http://schemas.microsoft.com/office/drawing/2014/main" xmlns="" id="{D04CD7AB-FEA8-41A5-ADC9-B4DDD480C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5815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74361" y="5925181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Chofer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475" y="580025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56426" y="59642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3530475" y="575599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446814" y="5945026"/>
            <a:ext cx="1878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/>
              <a:t>Glenda</a:t>
            </a:r>
            <a:r>
              <a:rPr lang="pt-BR" sz="700" dirty="0"/>
              <a:t> Leticia Duran Fernández </a:t>
            </a:r>
          </a:p>
          <a:p>
            <a:pPr algn="ctr"/>
            <a:r>
              <a:rPr lang="pt-BR" sz="700" dirty="0"/>
              <a:t>Técnico 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0" name="Rectangle 76"/>
          <p:cNvSpPr>
            <a:spLocks noChangeArrowheads="1"/>
          </p:cNvSpPr>
          <p:nvPr/>
        </p:nvSpPr>
        <p:spPr bwMode="auto">
          <a:xfrm>
            <a:off x="1831868" y="5597465"/>
            <a:ext cx="1587600" cy="3231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Auxiliar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José Sánchez Camargo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0607" y="4162140"/>
            <a:ext cx="79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524" y="-7938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191854" y="397175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11 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11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89932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Departamento  de Informática </a:t>
            </a:r>
            <a:endParaRPr lang="es-MX" sz="700" dirty="0"/>
          </a:p>
        </p:txBody>
      </p:sp>
      <p:sp>
        <p:nvSpPr>
          <p:cNvPr id="8" name="Rectángulo 7"/>
          <p:cNvSpPr/>
          <p:nvPr/>
        </p:nvSpPr>
        <p:spPr>
          <a:xfrm>
            <a:off x="2672088" y="3339828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95459" y="3965646"/>
            <a:ext cx="15907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210302" y="4156557"/>
            <a:ext cx="1614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Maricela Mora Pérez.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579814" y="4937988"/>
            <a:ext cx="1820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53593" y="7327434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87043" y="4975093"/>
            <a:ext cx="10358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7353" y="5229372"/>
            <a:ext cx="1758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Fernández  Contreras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979725" y="145577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539864" y="203419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4729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456679" y="731608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66" name="Line 35"/>
          <p:cNvSpPr>
            <a:spLocks noChangeShapeType="1"/>
          </p:cNvSpPr>
          <p:nvPr/>
        </p:nvSpPr>
        <p:spPr bwMode="auto">
          <a:xfrm>
            <a:off x="482350" y="745763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471493" y="7309162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Plataforma Escolar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48368" y="7417872"/>
            <a:ext cx="162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Orlando Bernardino Gallegos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Secretaria de Jefe de Departamento (A08002-05) </a:t>
            </a:r>
            <a:endParaRPr lang="es-MX" sz="700" dirty="0"/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Jefe de Materia  (JM-XXX1) </a:t>
            </a:r>
            <a:endParaRPr lang="es-MX" sz="700" dirty="0"/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1"/>
            <a:ext cx="15876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9478" y="669563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5028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83303" y="6170583"/>
            <a:ext cx="1949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 (CF12027-16)</a:t>
            </a:r>
            <a:endParaRPr lang="es-MX" sz="700" dirty="0"/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7601" y="5621455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Luis Beltrán Galar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5579" y="4980992"/>
            <a:ext cx="160338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88512" y="5127412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1" name="259 Conector recto">
            <a:extLst>
              <a:ext uri="{FF2B5EF4-FFF2-40B4-BE49-F238E27FC236}">
                <a16:creationId xmlns:a16="http://schemas.microsoft.com/office/drawing/2014/main" xmlns="" id="{8EF4D36C-DE40-4E94-B23B-4F5F86C850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20266" y="416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4146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7" name="259 Conector recto">
            <a:extLst>
              <a:ext uri="{FF2B5EF4-FFF2-40B4-BE49-F238E27FC236}">
                <a16:creationId xmlns:a16="http://schemas.microsoft.com/office/drawing/2014/main" xmlns="" id="{563F34DB-DA56-410F-840A-66B2EB6B37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3115" y="54954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:a16="http://schemas.microsoft.com/office/drawing/2014/main" xmlns="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0" name="259 Conector recto">
            <a:extLst>
              <a:ext uri="{FF2B5EF4-FFF2-40B4-BE49-F238E27FC236}">
                <a16:creationId xmlns:a16="http://schemas.microsoft.com/office/drawing/2014/main" xmlns="" id="{2C5E431C-B7BB-4C32-AAEB-9856F4D569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423" y="67193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259 Conector recto">
            <a:extLst>
              <a:ext uri="{FF2B5EF4-FFF2-40B4-BE49-F238E27FC236}">
                <a16:creationId xmlns:a16="http://schemas.microsoft.com/office/drawing/2014/main" xmlns="" id="{7ABAC75A-4EF0-4185-97B2-91439B3C30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9958" y="69852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423" y="74576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cto 40"/>
          <p:cNvCxnSpPr/>
          <p:nvPr/>
        </p:nvCxnSpPr>
        <p:spPr>
          <a:xfrm>
            <a:off x="5491198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4763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>
            <a:off x="2804983" y="4185123"/>
            <a:ext cx="1440000" cy="0"/>
          </a:xfrm>
          <a:prstGeom prst="line">
            <a:avLst/>
          </a:prstGeom>
          <a:noFill/>
          <a:ln w="0">
            <a:solidFill>
              <a:srgbClr val="3399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upo 74"/>
          <p:cNvGrpSpPr/>
          <p:nvPr/>
        </p:nvGrpSpPr>
        <p:grpSpPr>
          <a:xfrm>
            <a:off x="1906370" y="824442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03 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03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10" name="Rectángulo 9"/>
          <p:cNvSpPr/>
          <p:nvPr/>
        </p:nvSpPr>
        <p:spPr>
          <a:xfrm flipH="1">
            <a:off x="2552706" y="3999325"/>
            <a:ext cx="197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Diseño Gráfico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36075" y="37757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797541" y="3745578"/>
            <a:ext cx="12666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Departamento  de Diseño</a:t>
            </a:r>
            <a:endParaRPr lang="es-MX" sz="700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979725" y="205013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539864" y="262855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314744" y="317658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45621" y="3917010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Patricia García Reyes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25709" y="46716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4700359" y="4839267"/>
            <a:ext cx="1638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José Alfredo Reyna Gutiérrez 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Materia  (JM-XXX1)</a:t>
            </a: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51550" y="46923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62650" y="483926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Martínez Bárcenas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046710" y="4662697"/>
            <a:ext cx="59503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Impresor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266391" y="4667455"/>
            <a:ext cx="4700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Editor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29309" y="48392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9391" y="48429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2480</Words>
  <Application>Microsoft Office PowerPoint</Application>
  <PresentationFormat>Carta (216 x 279 mm)</PresentationFormat>
  <Paragraphs>580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Trans</cp:lastModifiedBy>
  <cp:revision>9</cp:revision>
  <dcterms:created xsi:type="dcterms:W3CDTF">2021-09-07T19:36:52Z</dcterms:created>
  <dcterms:modified xsi:type="dcterms:W3CDTF">2022-02-02T16:09:44Z</dcterms:modified>
</cp:coreProperties>
</file>