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34"/>
  </p:notesMasterIdLst>
  <p:handoutMasterIdLst>
    <p:handoutMasterId r:id="rId135"/>
  </p:handoutMasterIdLst>
  <p:sldIdLst>
    <p:sldId id="267" r:id="rId2"/>
    <p:sldId id="269" r:id="rId3"/>
    <p:sldId id="260" r:id="rId4"/>
    <p:sldId id="261" r:id="rId5"/>
    <p:sldId id="263" r:id="rId6"/>
    <p:sldId id="277" r:id="rId7"/>
    <p:sldId id="701" r:id="rId8"/>
    <p:sldId id="272" r:id="rId9"/>
    <p:sldId id="592" r:id="rId10"/>
    <p:sldId id="604" r:id="rId11"/>
    <p:sldId id="259" r:id="rId12"/>
    <p:sldId id="788" r:id="rId13"/>
    <p:sldId id="789" r:id="rId14"/>
    <p:sldId id="790" r:id="rId15"/>
    <p:sldId id="791" r:id="rId16"/>
    <p:sldId id="792" r:id="rId17"/>
    <p:sldId id="266" r:id="rId18"/>
    <p:sldId id="278" r:id="rId19"/>
    <p:sldId id="651" r:id="rId20"/>
    <p:sldId id="652" r:id="rId21"/>
    <p:sldId id="475" r:id="rId22"/>
    <p:sldId id="678" r:id="rId23"/>
    <p:sldId id="679" r:id="rId24"/>
    <p:sldId id="680" r:id="rId25"/>
    <p:sldId id="681" r:id="rId26"/>
    <p:sldId id="682" r:id="rId27"/>
    <p:sldId id="683" r:id="rId28"/>
    <p:sldId id="684" r:id="rId29"/>
    <p:sldId id="685" r:id="rId30"/>
    <p:sldId id="686" r:id="rId31"/>
    <p:sldId id="687" r:id="rId32"/>
    <p:sldId id="688" r:id="rId33"/>
    <p:sldId id="689" r:id="rId34"/>
    <p:sldId id="690" r:id="rId35"/>
    <p:sldId id="691" r:id="rId36"/>
    <p:sldId id="692" r:id="rId37"/>
    <p:sldId id="693" r:id="rId38"/>
    <p:sldId id="694" r:id="rId39"/>
    <p:sldId id="695" r:id="rId40"/>
    <p:sldId id="696" r:id="rId41"/>
    <p:sldId id="697" r:id="rId42"/>
    <p:sldId id="698" r:id="rId43"/>
    <p:sldId id="699" r:id="rId44"/>
    <p:sldId id="700" r:id="rId45"/>
    <p:sldId id="664" r:id="rId46"/>
    <p:sldId id="589" r:id="rId47"/>
    <p:sldId id="590" r:id="rId48"/>
    <p:sldId id="511" r:id="rId49"/>
    <p:sldId id="512" r:id="rId50"/>
    <p:sldId id="609" r:id="rId51"/>
    <p:sldId id="610" r:id="rId52"/>
    <p:sldId id="516" r:id="rId53"/>
    <p:sldId id="517" r:id="rId54"/>
    <p:sldId id="548" r:id="rId55"/>
    <p:sldId id="743" r:id="rId56"/>
    <p:sldId id="744" r:id="rId57"/>
    <p:sldId id="745" r:id="rId58"/>
    <p:sldId id="518" r:id="rId59"/>
    <p:sldId id="519" r:id="rId60"/>
    <p:sldId id="596" r:id="rId61"/>
    <p:sldId id="583" r:id="rId62"/>
    <p:sldId id="520" r:id="rId63"/>
    <p:sldId id="521" r:id="rId64"/>
    <p:sldId id="639" r:id="rId65"/>
    <p:sldId id="634" r:id="rId66"/>
    <p:sldId id="653" r:id="rId67"/>
    <p:sldId id="654" r:id="rId68"/>
    <p:sldId id="655" r:id="rId69"/>
    <p:sldId id="656" r:id="rId70"/>
    <p:sldId id="659" r:id="rId71"/>
    <p:sldId id="660" r:id="rId72"/>
    <p:sldId id="663" r:id="rId73"/>
    <p:sldId id="818" r:id="rId74"/>
    <p:sldId id="819" r:id="rId75"/>
    <p:sldId id="820" r:id="rId76"/>
    <p:sldId id="821" r:id="rId77"/>
    <p:sldId id="822" r:id="rId78"/>
    <p:sldId id="823" r:id="rId79"/>
    <p:sldId id="708" r:id="rId80"/>
    <p:sldId id="709" r:id="rId81"/>
    <p:sldId id="710" r:id="rId82"/>
    <p:sldId id="711" r:id="rId83"/>
    <p:sldId id="712" r:id="rId84"/>
    <p:sldId id="713" r:id="rId85"/>
    <p:sldId id="738" r:id="rId86"/>
    <p:sldId id="739" r:id="rId87"/>
    <p:sldId id="716" r:id="rId88"/>
    <p:sldId id="717" r:id="rId89"/>
    <p:sldId id="720" r:id="rId90"/>
    <p:sldId id="721" r:id="rId91"/>
    <p:sldId id="724" r:id="rId92"/>
    <p:sldId id="725" r:id="rId93"/>
    <p:sldId id="728" r:id="rId94"/>
    <p:sldId id="729" r:id="rId95"/>
    <p:sldId id="732" r:id="rId96"/>
    <p:sldId id="733" r:id="rId97"/>
    <p:sldId id="734" r:id="rId98"/>
    <p:sldId id="735" r:id="rId99"/>
    <p:sldId id="736" r:id="rId100"/>
    <p:sldId id="737" r:id="rId101"/>
    <p:sldId id="817" r:id="rId102"/>
    <p:sldId id="795" r:id="rId103"/>
    <p:sldId id="768" r:id="rId104"/>
    <p:sldId id="796" r:id="rId105"/>
    <p:sldId id="797" r:id="rId106"/>
    <p:sldId id="769" r:id="rId107"/>
    <p:sldId id="770" r:id="rId108"/>
    <p:sldId id="798" r:id="rId109"/>
    <p:sldId id="799" r:id="rId110"/>
    <p:sldId id="800" r:id="rId111"/>
    <p:sldId id="801" r:id="rId112"/>
    <p:sldId id="771" r:id="rId113"/>
    <p:sldId id="772" r:id="rId114"/>
    <p:sldId id="802" r:id="rId115"/>
    <p:sldId id="803" r:id="rId116"/>
    <p:sldId id="804" r:id="rId117"/>
    <p:sldId id="805" r:id="rId118"/>
    <p:sldId id="806" r:id="rId119"/>
    <p:sldId id="807" r:id="rId120"/>
    <p:sldId id="773" r:id="rId121"/>
    <p:sldId id="774" r:id="rId122"/>
    <p:sldId id="808" r:id="rId123"/>
    <p:sldId id="809" r:id="rId124"/>
    <p:sldId id="810" r:id="rId125"/>
    <p:sldId id="811" r:id="rId126"/>
    <p:sldId id="812" r:id="rId127"/>
    <p:sldId id="813" r:id="rId128"/>
    <p:sldId id="814" r:id="rId129"/>
    <p:sldId id="815" r:id="rId130"/>
    <p:sldId id="816" r:id="rId131"/>
    <p:sldId id="493" r:id="rId132"/>
    <p:sldId id="631" r:id="rId133"/>
  </p:sldIdLst>
  <p:sldSz cx="6858000" cy="9144000" type="screen4x3"/>
  <p:notesSz cx="9931400" cy="6797675"/>
  <p:defaultTextStyle>
    <a:defPPr>
      <a:defRPr lang="es-ES_tradnl"/>
    </a:defPPr>
    <a:lvl1pPr algn="l" rtl="0" eaLnBrk="0" fontAlgn="base" hangingPunct="0">
      <a:spcBef>
        <a:spcPct val="0"/>
      </a:spcBef>
      <a:spcAft>
        <a:spcPct val="0"/>
      </a:spcAft>
      <a:defRPr sz="2400" u="sng"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u="sng"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u="sng"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u="sng"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u="sng" kern="1200">
        <a:solidFill>
          <a:schemeClr val="tx1"/>
        </a:solidFill>
        <a:latin typeface="Times New Roman" pitchFamily="18" charset="0"/>
        <a:ea typeface="+mn-ea"/>
        <a:cs typeface="+mn-cs"/>
      </a:defRPr>
    </a:lvl5pPr>
    <a:lvl6pPr marL="2286000" algn="l" defTabSz="914400" rtl="0" eaLnBrk="1" latinLnBrk="0" hangingPunct="1">
      <a:defRPr sz="2400" u="sng" kern="1200">
        <a:solidFill>
          <a:schemeClr val="tx1"/>
        </a:solidFill>
        <a:latin typeface="Times New Roman" pitchFamily="18" charset="0"/>
        <a:ea typeface="+mn-ea"/>
        <a:cs typeface="+mn-cs"/>
      </a:defRPr>
    </a:lvl6pPr>
    <a:lvl7pPr marL="2743200" algn="l" defTabSz="914400" rtl="0" eaLnBrk="1" latinLnBrk="0" hangingPunct="1">
      <a:defRPr sz="2400" u="sng" kern="1200">
        <a:solidFill>
          <a:schemeClr val="tx1"/>
        </a:solidFill>
        <a:latin typeface="Times New Roman" pitchFamily="18" charset="0"/>
        <a:ea typeface="+mn-ea"/>
        <a:cs typeface="+mn-cs"/>
      </a:defRPr>
    </a:lvl7pPr>
    <a:lvl8pPr marL="3200400" algn="l" defTabSz="914400" rtl="0" eaLnBrk="1" latinLnBrk="0" hangingPunct="1">
      <a:defRPr sz="2400" u="sng" kern="1200">
        <a:solidFill>
          <a:schemeClr val="tx1"/>
        </a:solidFill>
        <a:latin typeface="Times New Roman" pitchFamily="18" charset="0"/>
        <a:ea typeface="+mn-ea"/>
        <a:cs typeface="+mn-cs"/>
      </a:defRPr>
    </a:lvl8pPr>
    <a:lvl9pPr marL="3657600" algn="l" defTabSz="914400" rtl="0" eaLnBrk="1" latinLnBrk="0" hangingPunct="1">
      <a:defRPr sz="2400" u="sng"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5531">
          <p15:clr>
            <a:srgbClr val="A4A3A4"/>
          </p15:clr>
        </p15:guide>
        <p15:guide id="3" orient="horz" pos="4649" userDrawn="1">
          <p15:clr>
            <a:srgbClr val="A4A3A4"/>
          </p15:clr>
        </p15:guide>
        <p15:guide id="4" pos="368" userDrawn="1">
          <p15:clr>
            <a:srgbClr val="A4A3A4"/>
          </p15:clr>
        </p15:guide>
        <p15:guide id="5" orient="horz" pos="5656">
          <p15:clr>
            <a:srgbClr val="A4A3A4"/>
          </p15:clr>
        </p15:guide>
        <p15:guide id="6" orient="horz" pos="4926">
          <p15:clr>
            <a:srgbClr val="A4A3A4"/>
          </p15:clr>
        </p15:guide>
        <p15:guide id="7" pos="4156" userDrawn="1">
          <p15:clr>
            <a:srgbClr val="A4A3A4"/>
          </p15:clr>
        </p15:guide>
        <p15:guide id="8" orient="horz" pos="2041" userDrawn="1">
          <p15:clr>
            <a:srgbClr val="A4A3A4"/>
          </p15:clr>
        </p15:guide>
        <p15:guide id="10" pos="3791">
          <p15:clr>
            <a:srgbClr val="A4A3A4"/>
          </p15:clr>
        </p15:guide>
      </p15:sldGuideLst>
    </p:ext>
    <p:ext uri="{2D200454-40CA-4A62-9FC3-DE9A4176ACB9}">
      <p15:notesGuideLst xmlns:p15="http://schemas.microsoft.com/office/powerpoint/2012/main">
        <p15:guide id="1" orient="horz" pos="2142" userDrawn="1">
          <p15:clr>
            <a:srgbClr val="A4A3A4"/>
          </p15:clr>
        </p15:guide>
        <p15:guide id="2" pos="312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0066FF"/>
    <a:srgbClr val="FF0066"/>
    <a:srgbClr val="339966"/>
    <a:srgbClr val="339933"/>
    <a:srgbClr val="D60093"/>
    <a:srgbClr val="FF3399"/>
    <a:srgbClr val="B2B2B2"/>
    <a:srgbClr val="DDDDDD"/>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70" autoAdjust="0"/>
    <p:restoredTop sz="95519" autoAdjust="0"/>
  </p:normalViewPr>
  <p:slideViewPr>
    <p:cSldViewPr snapToGrid="0">
      <p:cViewPr varScale="1">
        <p:scale>
          <a:sx n="70" d="100"/>
          <a:sy n="70" d="100"/>
        </p:scale>
        <p:origin x="2490" y="-60"/>
      </p:cViewPr>
      <p:guideLst>
        <p:guide orient="horz" pos="5531"/>
        <p:guide orient="horz" pos="4649"/>
        <p:guide pos="368"/>
        <p:guide orient="horz" pos="5656"/>
        <p:guide orient="horz" pos="4926"/>
        <p:guide pos="4156"/>
        <p:guide orient="horz" pos="2041"/>
        <p:guide pos="3791"/>
      </p:guideLst>
    </p:cSldViewPr>
  </p:slideViewPr>
  <p:outlineViewPr>
    <p:cViewPr>
      <p:scale>
        <a:sx n="100" d="100"/>
        <a:sy n="100" d="100"/>
      </p:scale>
      <p:origin x="0" y="0"/>
    </p:cViewPr>
  </p:outlineViewPr>
  <p:notesTextViewPr>
    <p:cViewPr>
      <p:scale>
        <a:sx n="100" d="100"/>
        <a:sy n="100" d="100"/>
      </p:scale>
      <p:origin x="0" y="0"/>
    </p:cViewPr>
  </p:notesTextViewPr>
  <p:sorterViewPr>
    <p:cViewPr>
      <p:scale>
        <a:sx n="100" d="100"/>
        <a:sy n="100" d="100"/>
      </p:scale>
      <p:origin x="0" y="-2790"/>
    </p:cViewPr>
  </p:sorterViewPr>
  <p:notesViewPr>
    <p:cSldViewPr snapToGrid="0">
      <p:cViewPr varScale="1">
        <p:scale>
          <a:sx n="32" d="100"/>
          <a:sy n="32" d="100"/>
        </p:scale>
        <p:origin x="-1190" y="-77"/>
      </p:cViewPr>
      <p:guideLst>
        <p:guide orient="horz" pos="2142"/>
        <p:guide pos="3129"/>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13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1" y="0"/>
            <a:ext cx="4305777" cy="338138"/>
          </a:xfrm>
          <a:prstGeom prst="rect">
            <a:avLst/>
          </a:prstGeom>
          <a:noFill/>
          <a:ln w="9525">
            <a:noFill/>
            <a:miter lim="800000"/>
            <a:headEnd/>
            <a:tailEnd/>
          </a:ln>
          <a:effectLst/>
        </p:spPr>
        <p:txBody>
          <a:bodyPr vert="horz" wrap="square" lIns="99585" tIns="49792" rIns="99585" bIns="49792" numCol="1" anchor="t" anchorCtr="0" compatLnSpc="1">
            <a:prstTxWarp prst="textNoShape">
              <a:avLst/>
            </a:prstTxWarp>
          </a:bodyPr>
          <a:lstStyle>
            <a:lvl1pPr defTabSz="995262">
              <a:defRPr sz="1300" u="none"/>
            </a:lvl1pPr>
          </a:lstStyle>
          <a:p>
            <a:pPr>
              <a:defRPr/>
            </a:pPr>
            <a:endParaRPr lang="es-ES" dirty="0"/>
          </a:p>
        </p:txBody>
      </p:sp>
      <p:sp>
        <p:nvSpPr>
          <p:cNvPr id="25603" name="Rectangle 3"/>
          <p:cNvSpPr>
            <a:spLocks noGrp="1" noChangeArrowheads="1"/>
          </p:cNvSpPr>
          <p:nvPr>
            <p:ph type="dt" sz="quarter" idx="1"/>
          </p:nvPr>
        </p:nvSpPr>
        <p:spPr bwMode="auto">
          <a:xfrm>
            <a:off x="5625626" y="0"/>
            <a:ext cx="4305777" cy="338138"/>
          </a:xfrm>
          <a:prstGeom prst="rect">
            <a:avLst/>
          </a:prstGeom>
          <a:noFill/>
          <a:ln w="9525">
            <a:noFill/>
            <a:miter lim="800000"/>
            <a:headEnd/>
            <a:tailEnd/>
          </a:ln>
          <a:effectLst/>
        </p:spPr>
        <p:txBody>
          <a:bodyPr vert="horz" wrap="square" lIns="99585" tIns="49792" rIns="99585" bIns="49792" numCol="1" anchor="t" anchorCtr="0" compatLnSpc="1">
            <a:prstTxWarp prst="textNoShape">
              <a:avLst/>
            </a:prstTxWarp>
          </a:bodyPr>
          <a:lstStyle>
            <a:lvl1pPr algn="r" defTabSz="995262">
              <a:defRPr sz="1300" u="none"/>
            </a:lvl1pPr>
          </a:lstStyle>
          <a:p>
            <a:pPr>
              <a:defRPr/>
            </a:pPr>
            <a:endParaRPr lang="es-ES" dirty="0"/>
          </a:p>
        </p:txBody>
      </p:sp>
      <p:sp>
        <p:nvSpPr>
          <p:cNvPr id="25604" name="Rectangle 4"/>
          <p:cNvSpPr>
            <a:spLocks noGrp="1" noChangeArrowheads="1"/>
          </p:cNvSpPr>
          <p:nvPr>
            <p:ph type="ftr" sz="quarter" idx="2"/>
          </p:nvPr>
        </p:nvSpPr>
        <p:spPr bwMode="auto">
          <a:xfrm>
            <a:off x="1" y="6459545"/>
            <a:ext cx="4305777" cy="338137"/>
          </a:xfrm>
          <a:prstGeom prst="rect">
            <a:avLst/>
          </a:prstGeom>
          <a:noFill/>
          <a:ln w="9525">
            <a:noFill/>
            <a:miter lim="800000"/>
            <a:headEnd/>
            <a:tailEnd/>
          </a:ln>
          <a:effectLst/>
        </p:spPr>
        <p:txBody>
          <a:bodyPr vert="horz" wrap="square" lIns="99585" tIns="49792" rIns="99585" bIns="49792" numCol="1" anchor="b" anchorCtr="0" compatLnSpc="1">
            <a:prstTxWarp prst="textNoShape">
              <a:avLst/>
            </a:prstTxWarp>
          </a:bodyPr>
          <a:lstStyle>
            <a:lvl1pPr defTabSz="995262">
              <a:defRPr sz="1300" u="none"/>
            </a:lvl1pPr>
          </a:lstStyle>
          <a:p>
            <a:pPr>
              <a:defRPr/>
            </a:pPr>
            <a:endParaRPr lang="es-ES" dirty="0"/>
          </a:p>
        </p:txBody>
      </p:sp>
      <p:sp>
        <p:nvSpPr>
          <p:cNvPr id="25605" name="Rectangle 5"/>
          <p:cNvSpPr>
            <a:spLocks noGrp="1" noChangeArrowheads="1"/>
          </p:cNvSpPr>
          <p:nvPr>
            <p:ph type="sldNum" sz="quarter" idx="3"/>
          </p:nvPr>
        </p:nvSpPr>
        <p:spPr bwMode="auto">
          <a:xfrm>
            <a:off x="5625626" y="6459545"/>
            <a:ext cx="4305777" cy="338137"/>
          </a:xfrm>
          <a:prstGeom prst="rect">
            <a:avLst/>
          </a:prstGeom>
          <a:noFill/>
          <a:ln w="9525">
            <a:noFill/>
            <a:miter lim="800000"/>
            <a:headEnd/>
            <a:tailEnd/>
          </a:ln>
          <a:effectLst/>
        </p:spPr>
        <p:txBody>
          <a:bodyPr vert="horz" wrap="square" lIns="99585" tIns="49792" rIns="99585" bIns="49792" numCol="1" anchor="b" anchorCtr="0" compatLnSpc="1">
            <a:prstTxWarp prst="textNoShape">
              <a:avLst/>
            </a:prstTxWarp>
          </a:bodyPr>
          <a:lstStyle>
            <a:lvl1pPr algn="r" defTabSz="995262">
              <a:defRPr sz="1300" u="none"/>
            </a:lvl1pPr>
          </a:lstStyle>
          <a:p>
            <a:pPr>
              <a:defRPr/>
            </a:pPr>
            <a:fld id="{C73D1E57-BDFF-4860-8E98-8A01F8FE018C}" type="slidenum">
              <a:rPr lang="es-ES"/>
              <a:pPr>
                <a:defRPr/>
              </a:pPr>
              <a:t>‹Nº›</a:t>
            </a:fld>
            <a:endParaRPr lang="es-ES" dirty="0"/>
          </a:p>
        </p:txBody>
      </p:sp>
    </p:spTree>
    <p:extLst>
      <p:ext uri="{BB962C8B-B14F-4D97-AF65-F5344CB8AC3E}">
        <p14:creationId xmlns:p14="http://schemas.microsoft.com/office/powerpoint/2010/main" val="38284111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1" y="0"/>
            <a:ext cx="4305777" cy="338138"/>
          </a:xfrm>
          <a:prstGeom prst="rect">
            <a:avLst/>
          </a:prstGeom>
          <a:noFill/>
          <a:ln w="9525">
            <a:noFill/>
            <a:miter lim="800000"/>
            <a:headEnd/>
            <a:tailEnd/>
          </a:ln>
          <a:effectLst/>
        </p:spPr>
        <p:txBody>
          <a:bodyPr vert="horz" wrap="square" lIns="99585" tIns="49792" rIns="99585" bIns="49792" numCol="1" anchor="t" anchorCtr="0" compatLnSpc="1">
            <a:prstTxWarp prst="textNoShape">
              <a:avLst/>
            </a:prstTxWarp>
          </a:bodyPr>
          <a:lstStyle>
            <a:lvl1pPr defTabSz="995262">
              <a:defRPr sz="1300" u="none"/>
            </a:lvl1pPr>
          </a:lstStyle>
          <a:p>
            <a:pPr>
              <a:defRPr/>
            </a:pPr>
            <a:endParaRPr lang="es-ES_tradnl" dirty="0"/>
          </a:p>
        </p:txBody>
      </p:sp>
      <p:sp>
        <p:nvSpPr>
          <p:cNvPr id="22531" name="Rectangle 3"/>
          <p:cNvSpPr>
            <a:spLocks noGrp="1" noChangeArrowheads="1"/>
          </p:cNvSpPr>
          <p:nvPr>
            <p:ph type="dt" idx="1"/>
          </p:nvPr>
        </p:nvSpPr>
        <p:spPr bwMode="auto">
          <a:xfrm>
            <a:off x="5625626" y="0"/>
            <a:ext cx="4305777" cy="338138"/>
          </a:xfrm>
          <a:prstGeom prst="rect">
            <a:avLst/>
          </a:prstGeom>
          <a:noFill/>
          <a:ln w="9525">
            <a:noFill/>
            <a:miter lim="800000"/>
            <a:headEnd/>
            <a:tailEnd/>
          </a:ln>
          <a:effectLst/>
        </p:spPr>
        <p:txBody>
          <a:bodyPr vert="horz" wrap="square" lIns="99585" tIns="49792" rIns="99585" bIns="49792" numCol="1" anchor="t" anchorCtr="0" compatLnSpc="1">
            <a:prstTxWarp prst="textNoShape">
              <a:avLst/>
            </a:prstTxWarp>
          </a:bodyPr>
          <a:lstStyle>
            <a:lvl1pPr algn="r" defTabSz="995262">
              <a:defRPr sz="1300" u="none"/>
            </a:lvl1pPr>
          </a:lstStyle>
          <a:p>
            <a:pPr>
              <a:defRPr/>
            </a:pPr>
            <a:endParaRPr lang="es-ES_tradnl" dirty="0"/>
          </a:p>
        </p:txBody>
      </p:sp>
      <p:sp>
        <p:nvSpPr>
          <p:cNvPr id="64516" name="Rectangle 4"/>
          <p:cNvSpPr>
            <a:spLocks noGrp="1" noRot="1" noChangeAspect="1" noChangeArrowheads="1" noTextEdit="1"/>
          </p:cNvSpPr>
          <p:nvPr>
            <p:ph type="sldImg" idx="2"/>
          </p:nvPr>
        </p:nvSpPr>
        <p:spPr bwMode="auto">
          <a:xfrm>
            <a:off x="4014788" y="511175"/>
            <a:ext cx="1912937" cy="2549525"/>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1324614" y="3227391"/>
            <a:ext cx="7282180" cy="3059112"/>
          </a:xfrm>
          <a:prstGeom prst="rect">
            <a:avLst/>
          </a:prstGeom>
          <a:noFill/>
          <a:ln w="9525">
            <a:noFill/>
            <a:miter lim="800000"/>
            <a:headEnd/>
            <a:tailEnd/>
          </a:ln>
          <a:effectLst/>
        </p:spPr>
        <p:txBody>
          <a:bodyPr vert="horz" wrap="square" lIns="99585" tIns="49792" rIns="99585" bIns="49792" numCol="1" anchor="t" anchorCtr="0" compatLnSpc="1">
            <a:prstTxWarp prst="textNoShape">
              <a:avLst/>
            </a:prstTxWarp>
          </a:bodyPr>
          <a:lstStyle/>
          <a:p>
            <a:pPr lvl="0"/>
            <a:r>
              <a:rPr lang="es-ES_tradnl" noProof="0" smtClean="0"/>
              <a:t>Haga clic para modificar el estilo de texto del patrón</a:t>
            </a:r>
          </a:p>
          <a:p>
            <a:pPr lvl="1"/>
            <a:r>
              <a:rPr lang="es-ES_tradnl" noProof="0" smtClean="0"/>
              <a:t>Segundo nivel</a:t>
            </a:r>
          </a:p>
          <a:p>
            <a:pPr lvl="2"/>
            <a:r>
              <a:rPr lang="es-ES_tradnl" noProof="0" smtClean="0"/>
              <a:t>Tercer nivel</a:t>
            </a:r>
          </a:p>
          <a:p>
            <a:pPr lvl="3"/>
            <a:r>
              <a:rPr lang="es-ES_tradnl" noProof="0" smtClean="0"/>
              <a:t>Cuarto nivel</a:t>
            </a:r>
          </a:p>
          <a:p>
            <a:pPr lvl="4"/>
            <a:r>
              <a:rPr lang="es-ES_tradnl" noProof="0" smtClean="0"/>
              <a:t>Quinto nivel</a:t>
            </a:r>
          </a:p>
        </p:txBody>
      </p:sp>
      <p:sp>
        <p:nvSpPr>
          <p:cNvPr id="22534" name="Rectangle 6"/>
          <p:cNvSpPr>
            <a:spLocks noGrp="1" noChangeArrowheads="1"/>
          </p:cNvSpPr>
          <p:nvPr>
            <p:ph type="ftr" sz="quarter" idx="4"/>
          </p:nvPr>
        </p:nvSpPr>
        <p:spPr bwMode="auto">
          <a:xfrm>
            <a:off x="1" y="6459545"/>
            <a:ext cx="4305777" cy="338137"/>
          </a:xfrm>
          <a:prstGeom prst="rect">
            <a:avLst/>
          </a:prstGeom>
          <a:noFill/>
          <a:ln w="9525">
            <a:noFill/>
            <a:miter lim="800000"/>
            <a:headEnd/>
            <a:tailEnd/>
          </a:ln>
          <a:effectLst/>
        </p:spPr>
        <p:txBody>
          <a:bodyPr vert="horz" wrap="square" lIns="99585" tIns="49792" rIns="99585" bIns="49792" numCol="1" anchor="b" anchorCtr="0" compatLnSpc="1">
            <a:prstTxWarp prst="textNoShape">
              <a:avLst/>
            </a:prstTxWarp>
          </a:bodyPr>
          <a:lstStyle>
            <a:lvl1pPr defTabSz="995262">
              <a:defRPr sz="1300" u="none"/>
            </a:lvl1pPr>
          </a:lstStyle>
          <a:p>
            <a:pPr>
              <a:defRPr/>
            </a:pPr>
            <a:endParaRPr lang="es-ES_tradnl" dirty="0"/>
          </a:p>
        </p:txBody>
      </p:sp>
      <p:sp>
        <p:nvSpPr>
          <p:cNvPr id="22535" name="Rectangle 7"/>
          <p:cNvSpPr>
            <a:spLocks noGrp="1" noChangeArrowheads="1"/>
          </p:cNvSpPr>
          <p:nvPr>
            <p:ph type="sldNum" sz="quarter" idx="5"/>
          </p:nvPr>
        </p:nvSpPr>
        <p:spPr bwMode="auto">
          <a:xfrm>
            <a:off x="5625626" y="6459545"/>
            <a:ext cx="4305777" cy="338137"/>
          </a:xfrm>
          <a:prstGeom prst="rect">
            <a:avLst/>
          </a:prstGeom>
          <a:noFill/>
          <a:ln w="9525">
            <a:noFill/>
            <a:miter lim="800000"/>
            <a:headEnd/>
            <a:tailEnd/>
          </a:ln>
          <a:effectLst/>
        </p:spPr>
        <p:txBody>
          <a:bodyPr vert="horz" wrap="square" lIns="99585" tIns="49792" rIns="99585" bIns="49792" numCol="1" anchor="b" anchorCtr="0" compatLnSpc="1">
            <a:prstTxWarp prst="textNoShape">
              <a:avLst/>
            </a:prstTxWarp>
          </a:bodyPr>
          <a:lstStyle>
            <a:lvl1pPr algn="r" defTabSz="995262">
              <a:defRPr sz="1300" u="none"/>
            </a:lvl1pPr>
          </a:lstStyle>
          <a:p>
            <a:pPr>
              <a:defRPr/>
            </a:pPr>
            <a:fld id="{2D316783-43FB-4685-936C-160CCCC0D1D1}" type="slidenum">
              <a:rPr lang="es-ES_tradnl"/>
              <a:pPr>
                <a:defRPr/>
              </a:pPr>
              <a:t>‹Nº›</a:t>
            </a:fld>
            <a:endParaRPr lang="es-ES_tradnl" dirty="0"/>
          </a:p>
        </p:txBody>
      </p:sp>
    </p:spTree>
    <p:extLst>
      <p:ext uri="{BB962C8B-B14F-4D97-AF65-F5344CB8AC3E}">
        <p14:creationId xmlns:p14="http://schemas.microsoft.com/office/powerpoint/2010/main" val="37215877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4AC8E986-DA2C-469B-A7E5-65E34E6EEF86}" type="slidenum">
              <a:rPr lang="es-ES_tradnl" smtClean="0"/>
              <a:pPr/>
              <a:t>1</a:t>
            </a:fld>
            <a:endParaRPr lang="es-ES_tradnl" dirty="0"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endParaRPr lang="es-ES" dirty="0" smtClean="0"/>
          </a:p>
        </p:txBody>
      </p:sp>
    </p:spTree>
    <p:extLst>
      <p:ext uri="{BB962C8B-B14F-4D97-AF65-F5344CB8AC3E}">
        <p14:creationId xmlns:p14="http://schemas.microsoft.com/office/powerpoint/2010/main" val="2465253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6F6E1FEA-15E9-408C-9AD4-A83FCB4B558B}" type="slidenum">
              <a:rPr lang="es-ES_tradnl"/>
              <a:pPr>
                <a:defRPr/>
              </a:pPr>
              <a:t>‹Nº›</a:t>
            </a:fld>
            <a:endParaRPr lang="es-ES_trad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03C155C0-5F65-4D86-84A1-B17421462A57}" type="slidenum">
              <a:rPr lang="es-ES_tradnl"/>
              <a:pPr>
                <a:defRPr/>
              </a:pPr>
              <a:t>‹Nº›</a:t>
            </a:fld>
            <a:endParaRPr lang="es-ES_tradn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F4D6F2D5-F991-4C9E-A510-0DA096770444}" type="slidenum">
              <a:rPr lang="es-ES_tradnl"/>
              <a:pPr>
                <a:defRPr/>
              </a:pPr>
              <a:t>‹Nº›</a:t>
            </a:fld>
            <a:endParaRPr lang="es-ES_trad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7" name="Rectangle 6"/>
          <p:cNvSpPr>
            <a:spLocks noGrp="1" noChangeArrowheads="1"/>
          </p:cNvSpPr>
          <p:nvPr>
            <p:ph type="sldNum" sz="quarter" idx="12"/>
          </p:nvPr>
        </p:nvSpPr>
        <p:spPr>
          <a:ln/>
        </p:spPr>
        <p:txBody>
          <a:bodyPr/>
          <a:lstStyle>
            <a:lvl1pPr>
              <a:defRPr/>
            </a:lvl1pPr>
          </a:lstStyle>
          <a:p>
            <a:pPr>
              <a:defRPr/>
            </a:pPr>
            <a:fld id="{FF838B48-AB94-48B1-A5F4-ACD3EC58D124}" type="slidenum">
              <a:rPr lang="es-ES_tradnl"/>
              <a:pPr>
                <a:defRPr/>
              </a:pPr>
              <a:t>‹Nº›</a:t>
            </a:fld>
            <a:endParaRPr lang="es-ES_tradnl"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9" name="Rectangle 6"/>
          <p:cNvSpPr>
            <a:spLocks noGrp="1" noChangeArrowheads="1"/>
          </p:cNvSpPr>
          <p:nvPr>
            <p:ph type="sldNum" sz="quarter" idx="12"/>
          </p:nvPr>
        </p:nvSpPr>
        <p:spPr>
          <a:ln/>
        </p:spPr>
        <p:txBody>
          <a:bodyPr/>
          <a:lstStyle>
            <a:lvl1pPr>
              <a:defRPr/>
            </a:lvl1pPr>
          </a:lstStyle>
          <a:p>
            <a:pPr>
              <a:defRPr/>
            </a:pPr>
            <a:fld id="{CB682F76-A0D0-4A4F-9842-0CA7063E8F56}" type="slidenum">
              <a:rPr lang="es-ES_tradnl"/>
              <a:pPr>
                <a:defRPr/>
              </a:pPr>
              <a:t>‹Nº›</a:t>
            </a:fld>
            <a:endParaRPr lang="es-ES_tradn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5" name="Rectangle 6"/>
          <p:cNvSpPr>
            <a:spLocks noGrp="1" noChangeArrowheads="1"/>
          </p:cNvSpPr>
          <p:nvPr>
            <p:ph type="sldNum" sz="quarter" idx="12"/>
          </p:nvPr>
        </p:nvSpPr>
        <p:spPr>
          <a:ln/>
        </p:spPr>
        <p:txBody>
          <a:bodyPr/>
          <a:lstStyle>
            <a:lvl1pPr>
              <a:defRPr/>
            </a:lvl1pPr>
          </a:lstStyle>
          <a:p>
            <a:pPr>
              <a:defRPr/>
            </a:pPr>
            <a:fld id="{B006EAEA-077E-43EF-AAE1-D8E714BA36D3}" type="slidenum">
              <a:rPr lang="es-ES_tradnl"/>
              <a:pPr>
                <a:defRPr/>
              </a:pPr>
              <a:t>‹Nº›</a:t>
            </a:fld>
            <a:endParaRPr lang="es-ES_tradn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4" name="Rectangle 6"/>
          <p:cNvSpPr>
            <a:spLocks noGrp="1" noChangeArrowheads="1"/>
          </p:cNvSpPr>
          <p:nvPr>
            <p:ph type="sldNum" sz="quarter" idx="12"/>
          </p:nvPr>
        </p:nvSpPr>
        <p:spPr>
          <a:ln/>
        </p:spPr>
        <p:txBody>
          <a:bodyPr/>
          <a:lstStyle>
            <a:lvl1pPr>
              <a:defRPr/>
            </a:lvl1pPr>
          </a:lstStyle>
          <a:p>
            <a:pPr>
              <a:defRPr/>
            </a:pPr>
            <a:fld id="{250A5C20-4F9D-4B5A-AF17-682170B5A292}" type="slidenum">
              <a:rPr lang="es-ES_tradnl"/>
              <a:pPr>
                <a:defRPr/>
              </a:pPr>
              <a:t>‹Nº›</a:t>
            </a:fld>
            <a:endParaRPr lang="es-ES_tradn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7" name="Rectangle 6"/>
          <p:cNvSpPr>
            <a:spLocks noGrp="1" noChangeArrowheads="1"/>
          </p:cNvSpPr>
          <p:nvPr>
            <p:ph type="sldNum" sz="quarter" idx="12"/>
          </p:nvPr>
        </p:nvSpPr>
        <p:spPr>
          <a:ln/>
        </p:spPr>
        <p:txBody>
          <a:bodyPr/>
          <a:lstStyle>
            <a:lvl1pPr>
              <a:defRPr/>
            </a:lvl1pPr>
          </a:lstStyle>
          <a:p>
            <a:pPr>
              <a:defRPr/>
            </a:pPr>
            <a:fld id="{62BA1EEB-2CF7-456F-9056-78F8BC068E6B}" type="slidenum">
              <a:rPr lang="es-ES_tradnl"/>
              <a:pPr>
                <a:defRPr/>
              </a:pPr>
              <a:t>‹Nº›</a:t>
            </a:fld>
            <a:endParaRPr lang="es-ES_tradn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smtClean="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7" name="Rectangle 6"/>
          <p:cNvSpPr>
            <a:spLocks noGrp="1" noChangeArrowheads="1"/>
          </p:cNvSpPr>
          <p:nvPr>
            <p:ph type="sldNum" sz="quarter" idx="12"/>
          </p:nvPr>
        </p:nvSpPr>
        <p:spPr>
          <a:ln/>
        </p:spPr>
        <p:txBody>
          <a:bodyPr/>
          <a:lstStyle>
            <a:lvl1pPr>
              <a:defRPr/>
            </a:lvl1pPr>
          </a:lstStyle>
          <a:p>
            <a:pPr>
              <a:defRPr/>
            </a:pPr>
            <a:fld id="{A364CCDE-B5A5-4CF7-97C8-C84F52F2FA5F}" type="slidenum">
              <a:rPr lang="es-ES_tradnl"/>
              <a:pPr>
                <a:defRPr/>
              </a:pPr>
              <a:t>‹Nº›</a:t>
            </a:fld>
            <a:endParaRPr lang="es-ES_tradn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FA6D79AE-7C2A-47A8-92A5-17C9136C15CE}" type="slidenum">
              <a:rPr lang="es-ES_tradnl"/>
              <a:pPr>
                <a:defRPr/>
              </a:pPr>
              <a:t>‹Nº›</a:t>
            </a:fld>
            <a:endParaRPr lang="es-ES_tradn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B5BD3F1F-FC15-44FA-96F5-C7E3DF4C5BA2}" type="slidenum">
              <a:rPr lang="es-ES_tradnl"/>
              <a:pPr>
                <a:defRPr/>
              </a:pPr>
              <a:t>‹Nº›</a:t>
            </a:fld>
            <a:endParaRPr lang="es-ES_tradn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12800"/>
            <a:ext cx="58293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_tradnl" smtClean="0"/>
              <a:t>Haga clic para modificar el estilo de título del patrón</a:t>
            </a:r>
          </a:p>
        </p:txBody>
      </p:sp>
      <p:sp>
        <p:nvSpPr>
          <p:cNvPr id="1027" name="Rectangle 3"/>
          <p:cNvSpPr>
            <a:spLocks noGrp="1" noChangeArrowheads="1"/>
          </p:cNvSpPr>
          <p:nvPr>
            <p:ph type="body" idx="1"/>
          </p:nvPr>
        </p:nvSpPr>
        <p:spPr bwMode="auto">
          <a:xfrm>
            <a:off x="514350" y="2641600"/>
            <a:ext cx="58293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u="none"/>
            </a:lvl1pPr>
          </a:lstStyle>
          <a:p>
            <a:pPr>
              <a:defRPr/>
            </a:pPr>
            <a:endParaRPr lang="es-ES_tradnl" dirty="0"/>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u="none"/>
            </a:lvl1pPr>
          </a:lstStyle>
          <a:p>
            <a:pPr>
              <a:defRPr/>
            </a:pPr>
            <a:endParaRPr lang="es-ES_tradnl" dirty="0"/>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u="none"/>
            </a:lvl1pPr>
          </a:lstStyle>
          <a:p>
            <a:pPr>
              <a:defRPr/>
            </a:pPr>
            <a:fld id="{889CA5D3-96D2-4FF8-9C23-00BBCF1BF3AC}" type="slidenum">
              <a:rPr lang="es-ES_tradnl"/>
              <a:pPr>
                <a:defRPr/>
              </a:pPr>
              <a:t>‹Nº›</a:t>
            </a:fld>
            <a:endParaRPr lang="es-ES_tradnl"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1447800" cy="9144000"/>
          </a:xfrm>
          <a:prstGeom prst="rect">
            <a:avLst/>
          </a:prstGeom>
          <a:solidFill>
            <a:srgbClr val="B2B2B2"/>
          </a:solidFill>
          <a:ln w="9525">
            <a:noFill/>
            <a:miter lim="800000"/>
            <a:headEnd/>
            <a:tailEnd/>
          </a:ln>
        </p:spPr>
        <p:txBody>
          <a:bodyPr wrap="none" anchor="ctr"/>
          <a:lstStyle/>
          <a:p>
            <a:endParaRPr lang="es-ES" dirty="0"/>
          </a:p>
        </p:txBody>
      </p:sp>
      <p:grpSp>
        <p:nvGrpSpPr>
          <p:cNvPr id="2051" name="Group 6"/>
          <p:cNvGrpSpPr>
            <a:grpSpLocks/>
          </p:cNvGrpSpPr>
          <p:nvPr/>
        </p:nvGrpSpPr>
        <p:grpSpPr bwMode="auto">
          <a:xfrm>
            <a:off x="1676400" y="4038600"/>
            <a:ext cx="4652963" cy="1192213"/>
            <a:chOff x="1228" y="2513"/>
            <a:chExt cx="2931" cy="751"/>
          </a:xfrm>
        </p:grpSpPr>
        <p:sp>
          <p:nvSpPr>
            <p:cNvPr id="2060" name="Text Box 7"/>
            <p:cNvSpPr txBox="1">
              <a:spLocks noChangeArrowheads="1"/>
            </p:cNvSpPr>
            <p:nvPr/>
          </p:nvSpPr>
          <p:spPr bwMode="auto">
            <a:xfrm>
              <a:off x="1228" y="2513"/>
              <a:ext cx="1502" cy="442"/>
            </a:xfrm>
            <a:prstGeom prst="rect">
              <a:avLst/>
            </a:prstGeom>
            <a:noFill/>
            <a:ln w="9525">
              <a:noFill/>
              <a:miter lim="800000"/>
              <a:headEnd/>
              <a:tailEnd/>
            </a:ln>
          </p:spPr>
          <p:txBody>
            <a:bodyPr wrap="none">
              <a:spAutoFit/>
            </a:bodyPr>
            <a:lstStyle/>
            <a:p>
              <a:pPr algn="ctr"/>
              <a:r>
                <a:rPr lang="es-ES_tradnl" sz="4000" b="1" u="none" dirty="0">
                  <a:latin typeface="Arial" charset="0"/>
                </a:rPr>
                <a:t>MANUAL</a:t>
              </a:r>
              <a:endParaRPr lang="es-ES_tradnl" sz="3600" b="1" u="none" dirty="0">
                <a:latin typeface="Arial" charset="0"/>
              </a:endParaRPr>
            </a:p>
          </p:txBody>
        </p:sp>
        <p:sp>
          <p:nvSpPr>
            <p:cNvPr id="2061" name="Text Box 8"/>
            <p:cNvSpPr txBox="1">
              <a:spLocks noChangeArrowheads="1"/>
            </p:cNvSpPr>
            <p:nvPr/>
          </p:nvSpPr>
          <p:spPr bwMode="auto">
            <a:xfrm>
              <a:off x="1712" y="2822"/>
              <a:ext cx="2447" cy="442"/>
            </a:xfrm>
            <a:prstGeom prst="rect">
              <a:avLst/>
            </a:prstGeom>
            <a:noFill/>
            <a:ln w="9525">
              <a:noFill/>
              <a:miter lim="800000"/>
              <a:headEnd/>
              <a:tailEnd/>
            </a:ln>
          </p:spPr>
          <p:txBody>
            <a:bodyPr wrap="none">
              <a:spAutoFit/>
            </a:bodyPr>
            <a:lstStyle/>
            <a:p>
              <a:pPr algn="ctr"/>
              <a:r>
                <a:rPr lang="es-ES_tradnl" sz="4000" u="none" dirty="0">
                  <a:latin typeface="Arial" charset="0"/>
                </a:rPr>
                <a:t>de Organización</a:t>
              </a:r>
              <a:endParaRPr lang="es-ES_tradnl" sz="4000" b="1" u="none" dirty="0">
                <a:latin typeface="Arial" charset="0"/>
              </a:endParaRPr>
            </a:p>
          </p:txBody>
        </p:sp>
      </p:grpSp>
      <p:sp>
        <p:nvSpPr>
          <p:cNvPr id="2052" name="Text Box 9"/>
          <p:cNvSpPr txBox="1">
            <a:spLocks noChangeArrowheads="1"/>
          </p:cNvSpPr>
          <p:nvPr/>
        </p:nvSpPr>
        <p:spPr bwMode="auto">
          <a:xfrm>
            <a:off x="2694754" y="6550025"/>
            <a:ext cx="2994089" cy="461665"/>
          </a:xfrm>
          <a:prstGeom prst="rect">
            <a:avLst/>
          </a:prstGeom>
          <a:noFill/>
          <a:ln w="9525">
            <a:noFill/>
            <a:miter lim="800000"/>
            <a:headEnd/>
            <a:tailEnd/>
          </a:ln>
        </p:spPr>
        <p:txBody>
          <a:bodyPr wrap="none">
            <a:spAutoFit/>
          </a:bodyPr>
          <a:lstStyle/>
          <a:p>
            <a:pPr algn="ctr"/>
            <a:r>
              <a:rPr lang="es-ES_tradnl" sz="1200" b="1" u="none" dirty="0">
                <a:latin typeface="Arial" charset="0"/>
              </a:rPr>
              <a:t>APLICADO A:</a:t>
            </a:r>
          </a:p>
          <a:p>
            <a:pPr algn="ctr"/>
            <a:r>
              <a:rPr lang="es-ES_tradnl" sz="1200" b="1" u="none" dirty="0">
                <a:latin typeface="Arial" charset="0"/>
              </a:rPr>
              <a:t>DIRECCIÓN DE </a:t>
            </a:r>
            <a:r>
              <a:rPr lang="es-ES_tradnl" sz="1200" b="1" u="none" dirty="0" smtClean="0">
                <a:latin typeface="Arial" charset="0"/>
              </a:rPr>
              <a:t>BIENESTAR FAMILIAR</a:t>
            </a:r>
            <a:endParaRPr lang="es-ES_tradnl" sz="1200" b="1" u="none" dirty="0">
              <a:latin typeface="Arial" charset="0"/>
            </a:endParaRPr>
          </a:p>
        </p:txBody>
      </p:sp>
      <p:sp>
        <p:nvSpPr>
          <p:cNvPr id="2053" name="Text Box 10"/>
          <p:cNvSpPr txBox="1">
            <a:spLocks noChangeArrowheads="1"/>
          </p:cNvSpPr>
          <p:nvPr/>
        </p:nvSpPr>
        <p:spPr bwMode="auto">
          <a:xfrm>
            <a:off x="2935263" y="7848600"/>
            <a:ext cx="2440092" cy="246221"/>
          </a:xfrm>
          <a:prstGeom prst="rect">
            <a:avLst/>
          </a:prstGeom>
          <a:noFill/>
          <a:ln w="9525">
            <a:noFill/>
            <a:miter lim="800000"/>
            <a:headEnd/>
            <a:tailEnd/>
          </a:ln>
        </p:spPr>
        <p:txBody>
          <a:bodyPr wrap="none">
            <a:spAutoFit/>
          </a:bodyPr>
          <a:lstStyle/>
          <a:p>
            <a:pPr algn="ctr"/>
            <a:r>
              <a:rPr lang="es-ES_tradnl" sz="1000" b="1" u="none" dirty="0">
                <a:latin typeface="Arial" charset="0"/>
              </a:rPr>
              <a:t>SAN LUIS POTOSI, S.L.P., </a:t>
            </a:r>
            <a:r>
              <a:rPr lang="es-ES_tradnl" sz="1000" b="1" u="none" dirty="0" smtClean="0">
                <a:latin typeface="Arial" charset="0"/>
              </a:rPr>
              <a:t>Abril  2019</a:t>
            </a:r>
            <a:endParaRPr lang="es-ES_tradnl" sz="1000" b="1" u="none" dirty="0">
              <a:latin typeface="Arial" charset="0"/>
            </a:endParaRPr>
          </a:p>
        </p:txBody>
      </p:sp>
      <p:sp>
        <p:nvSpPr>
          <p:cNvPr id="2054" name="Line 19"/>
          <p:cNvSpPr>
            <a:spLocks noChangeShapeType="1"/>
          </p:cNvSpPr>
          <p:nvPr/>
        </p:nvSpPr>
        <p:spPr bwMode="auto">
          <a:xfrm>
            <a:off x="0" y="8693015"/>
            <a:ext cx="6858000" cy="0"/>
          </a:xfrm>
          <a:prstGeom prst="line">
            <a:avLst/>
          </a:prstGeom>
          <a:noFill/>
          <a:ln w="38100">
            <a:solidFill>
              <a:schemeClr val="tx1"/>
            </a:solidFill>
            <a:round/>
            <a:headEnd/>
            <a:tailEnd/>
          </a:ln>
        </p:spPr>
        <p:txBody>
          <a:bodyPr wrap="none" anchor="ctr"/>
          <a:lstStyle/>
          <a:p>
            <a:endParaRPr lang="es-MX" dirty="0"/>
          </a:p>
        </p:txBody>
      </p:sp>
      <p:sp>
        <p:nvSpPr>
          <p:cNvPr id="2055" name="Text Box 20"/>
          <p:cNvSpPr txBox="1">
            <a:spLocks noChangeArrowheads="1"/>
          </p:cNvSpPr>
          <p:nvPr/>
        </p:nvSpPr>
        <p:spPr bwMode="auto">
          <a:xfrm>
            <a:off x="1905000" y="2133600"/>
            <a:ext cx="4057650" cy="457200"/>
          </a:xfrm>
          <a:prstGeom prst="rect">
            <a:avLst/>
          </a:prstGeom>
          <a:noFill/>
          <a:ln w="9525">
            <a:noFill/>
            <a:miter lim="800000"/>
            <a:headEnd/>
            <a:tailEnd/>
          </a:ln>
        </p:spPr>
        <p:txBody>
          <a:bodyPr>
            <a:spAutoFit/>
          </a:bodyPr>
          <a:lstStyle/>
          <a:p>
            <a:pPr>
              <a:spcBef>
                <a:spcPct val="50000"/>
              </a:spcBef>
            </a:pPr>
            <a:endParaRPr lang="es-ES" u="none" dirty="0"/>
          </a:p>
        </p:txBody>
      </p:sp>
      <p:sp>
        <p:nvSpPr>
          <p:cNvPr id="2056" name="Text Box 21"/>
          <p:cNvSpPr txBox="1">
            <a:spLocks noChangeArrowheads="1"/>
          </p:cNvSpPr>
          <p:nvPr/>
        </p:nvSpPr>
        <p:spPr bwMode="auto">
          <a:xfrm>
            <a:off x="1911350" y="2876550"/>
            <a:ext cx="4375150" cy="307777"/>
          </a:xfrm>
          <a:prstGeom prst="rect">
            <a:avLst/>
          </a:prstGeom>
          <a:noFill/>
          <a:ln w="9525">
            <a:noFill/>
            <a:miter lim="800000"/>
            <a:headEnd/>
            <a:tailEnd/>
          </a:ln>
        </p:spPr>
        <p:txBody>
          <a:bodyPr>
            <a:spAutoFit/>
          </a:bodyPr>
          <a:lstStyle/>
          <a:p>
            <a:pPr algn="ctr">
              <a:spcBef>
                <a:spcPct val="50000"/>
              </a:spcBef>
            </a:pPr>
            <a:r>
              <a:rPr lang="es-ES_tradnl" sz="1400" b="1" u="none" dirty="0">
                <a:latin typeface="Arial" charset="0"/>
              </a:rPr>
              <a:t>DIRECCION </a:t>
            </a:r>
            <a:r>
              <a:rPr lang="es-ES_tradnl" sz="1400" b="1" u="none" dirty="0" smtClean="0">
                <a:latin typeface="Arial" charset="0"/>
              </a:rPr>
              <a:t>GENERAL</a:t>
            </a:r>
            <a:endParaRPr lang="es-ES_tradnl" sz="1400" b="1" u="none" dirty="0">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075" name="Text Box 3"/>
          <p:cNvSpPr txBox="1">
            <a:spLocks noChangeArrowheads="1"/>
          </p:cNvSpPr>
          <p:nvPr/>
        </p:nvSpPr>
        <p:spPr bwMode="auto">
          <a:xfrm>
            <a:off x="76200" y="76200"/>
            <a:ext cx="1785938" cy="396875"/>
          </a:xfrm>
          <a:prstGeom prst="rect">
            <a:avLst/>
          </a:prstGeom>
          <a:noFill/>
          <a:ln w="9525">
            <a:noFill/>
            <a:miter lim="800000"/>
            <a:headEnd/>
            <a:tailEnd/>
          </a:ln>
        </p:spPr>
        <p:txBody>
          <a:bodyPr>
            <a:spAutoFit/>
          </a:bodyPr>
          <a:lstStyle/>
          <a:p>
            <a:r>
              <a:rPr lang="es-ES_tradnl" sz="2000" b="1" i="1" u="none" dirty="0">
                <a:latin typeface="Arial" charset="0"/>
              </a:rPr>
              <a:t>CONTENIDO</a:t>
            </a:r>
          </a:p>
        </p:txBody>
      </p:sp>
      <p:sp>
        <p:nvSpPr>
          <p:cNvPr id="3076"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077" name="Text Box 7"/>
          <p:cNvSpPr txBox="1">
            <a:spLocks noChangeArrowheads="1"/>
          </p:cNvSpPr>
          <p:nvPr/>
        </p:nvSpPr>
        <p:spPr bwMode="auto">
          <a:xfrm>
            <a:off x="1658144" y="1265211"/>
            <a:ext cx="4984750" cy="7109639"/>
          </a:xfrm>
          <a:prstGeom prst="rect">
            <a:avLst/>
          </a:prstGeom>
          <a:noFill/>
          <a:ln w="9525">
            <a:noFill/>
            <a:miter lim="800000"/>
            <a:headEnd/>
            <a:tailEnd/>
          </a:ln>
        </p:spPr>
        <p:txBody>
          <a:bodyPr>
            <a:spAutoFit/>
          </a:bodyPr>
          <a:lstStyle/>
          <a:p>
            <a:pPr>
              <a:buFontTx/>
              <a:buChar char="•"/>
            </a:pPr>
            <a:r>
              <a:rPr lang="es-ES_tradnl" sz="1200" b="1" u="none" dirty="0" smtClean="0">
                <a:latin typeface="Arial" charset="0"/>
              </a:rPr>
              <a:t>Introducción</a:t>
            </a:r>
            <a:r>
              <a:rPr lang="es-ES_tradnl" sz="1200" b="1" u="none" dirty="0">
                <a:latin typeface="Arial" charset="0"/>
              </a:rPr>
              <a:t>			 	1</a:t>
            </a:r>
          </a:p>
          <a:p>
            <a:endParaRPr lang="es-ES_tradnl" sz="1200" b="1" u="none" dirty="0">
              <a:latin typeface="Arial" charset="0"/>
            </a:endParaRPr>
          </a:p>
          <a:p>
            <a:endParaRPr lang="es-ES_tradnl" sz="1200" b="1" u="none" dirty="0">
              <a:latin typeface="Arial" charset="0"/>
            </a:endParaRPr>
          </a:p>
          <a:p>
            <a:endParaRPr lang="es-ES_tradnl" sz="1200" b="1" u="none" dirty="0">
              <a:latin typeface="Arial" charset="0"/>
            </a:endParaRPr>
          </a:p>
          <a:p>
            <a:pPr>
              <a:buFontTx/>
              <a:buChar char="•"/>
            </a:pPr>
            <a:r>
              <a:rPr lang="es-ES_tradnl" sz="1200" b="1" u="none" dirty="0">
                <a:latin typeface="Arial" charset="0"/>
              </a:rPr>
              <a:t>Directorio					2</a:t>
            </a:r>
          </a:p>
          <a:p>
            <a:endParaRPr lang="es-ES_tradnl" sz="1200" b="1" u="none" dirty="0">
              <a:latin typeface="Arial" charset="0"/>
            </a:endParaRPr>
          </a:p>
          <a:p>
            <a:endParaRPr lang="es-ES_tradnl" sz="1200" b="1" u="none" dirty="0">
              <a:latin typeface="Arial" charset="0"/>
            </a:endParaRPr>
          </a:p>
          <a:p>
            <a:endParaRPr lang="es-ES_tradnl" sz="1200" b="1" u="none" dirty="0">
              <a:latin typeface="Arial" charset="0"/>
            </a:endParaRPr>
          </a:p>
          <a:p>
            <a:pPr>
              <a:buFontTx/>
              <a:buChar char="•"/>
            </a:pPr>
            <a:r>
              <a:rPr lang="es-ES_tradnl" sz="1200" b="1" u="none" dirty="0">
                <a:latin typeface="Arial" charset="0"/>
              </a:rPr>
              <a:t>Legislación o Base legal				3</a:t>
            </a:r>
          </a:p>
          <a:p>
            <a:endParaRPr lang="es-ES_tradnl" sz="1200" b="1" u="none" dirty="0">
              <a:latin typeface="Arial" charset="0"/>
            </a:endParaRPr>
          </a:p>
          <a:p>
            <a:endParaRPr lang="es-ES_tradnl" sz="1200" b="1" u="none" dirty="0">
              <a:latin typeface="Arial" charset="0"/>
            </a:endParaRPr>
          </a:p>
          <a:p>
            <a:endParaRPr lang="es-ES_tradnl" sz="1200" b="1" u="none" dirty="0">
              <a:latin typeface="Arial" charset="0"/>
            </a:endParaRPr>
          </a:p>
          <a:p>
            <a:pPr>
              <a:buFontTx/>
              <a:buChar char="•"/>
            </a:pPr>
            <a:r>
              <a:rPr lang="es-ES_tradnl" sz="1200" b="1" u="none" dirty="0">
                <a:latin typeface="Arial" charset="0"/>
              </a:rPr>
              <a:t>Misión	</a:t>
            </a:r>
            <a:r>
              <a:rPr lang="es-ES_tradnl" sz="1200" b="1" u="none" dirty="0" smtClean="0">
                <a:latin typeface="Arial" charset="0"/>
              </a:rPr>
              <a:t>                                                                                     4</a:t>
            </a:r>
          </a:p>
          <a:p>
            <a:endParaRPr lang="es-ES_tradnl" sz="1200" b="1" u="none" dirty="0">
              <a:latin typeface="Arial" charset="0"/>
            </a:endParaRPr>
          </a:p>
          <a:p>
            <a:endParaRPr lang="es-ES_tradnl" sz="1200" b="1" u="none" dirty="0" smtClean="0">
              <a:latin typeface="Arial" charset="0"/>
            </a:endParaRPr>
          </a:p>
          <a:p>
            <a:pPr>
              <a:buFontTx/>
              <a:buChar char="•"/>
            </a:pPr>
            <a:endParaRPr lang="es-ES_tradnl" sz="1200" b="1" u="none" dirty="0">
              <a:latin typeface="Arial" charset="0"/>
            </a:endParaRPr>
          </a:p>
          <a:p>
            <a:pPr>
              <a:buFontTx/>
              <a:buChar char="•"/>
            </a:pPr>
            <a:r>
              <a:rPr lang="es-ES_tradnl" sz="1200" b="1" u="none" dirty="0" smtClean="0">
                <a:latin typeface="Arial" charset="0"/>
              </a:rPr>
              <a:t>Código de Conducta</a:t>
            </a:r>
            <a:r>
              <a:rPr lang="es-ES_tradnl" sz="1200" b="1" u="none" dirty="0">
                <a:latin typeface="Arial" charset="0"/>
              </a:rPr>
              <a:t>			</a:t>
            </a:r>
            <a:r>
              <a:rPr lang="es-ES_tradnl" sz="1200" b="1" u="none" dirty="0" smtClean="0">
                <a:latin typeface="Arial" charset="0"/>
              </a:rPr>
              <a:t>                     5</a:t>
            </a:r>
            <a:endParaRPr lang="es-ES_tradnl" sz="1200" b="1" u="none" dirty="0">
              <a:latin typeface="Arial" charset="0"/>
            </a:endParaRPr>
          </a:p>
          <a:p>
            <a:endParaRPr lang="es-ES_tradnl" sz="1200" b="1" u="none" dirty="0">
              <a:latin typeface="Arial" charset="0"/>
            </a:endParaRPr>
          </a:p>
          <a:p>
            <a:endParaRPr lang="es-ES_tradnl" sz="1200" b="1" u="none" dirty="0">
              <a:latin typeface="Arial" charset="0"/>
            </a:endParaRPr>
          </a:p>
          <a:p>
            <a:endParaRPr lang="es-ES_tradnl" sz="1200" b="1" u="none" dirty="0">
              <a:latin typeface="Arial" charset="0"/>
            </a:endParaRPr>
          </a:p>
          <a:p>
            <a:pPr>
              <a:buFontTx/>
              <a:buChar char="•"/>
            </a:pPr>
            <a:r>
              <a:rPr lang="es-ES_tradnl" sz="1200" b="1" u="none" dirty="0">
                <a:latin typeface="Arial" charset="0"/>
              </a:rPr>
              <a:t>Estructura Orgánica				</a:t>
            </a:r>
            <a:r>
              <a:rPr lang="es-ES_tradnl" sz="1200" b="1" u="none" dirty="0" smtClean="0">
                <a:latin typeface="Arial" charset="0"/>
              </a:rPr>
              <a:t>6</a:t>
            </a:r>
            <a:endParaRPr lang="es-ES_tradnl" sz="1200" b="1" u="none" dirty="0">
              <a:latin typeface="Arial" charset="0"/>
            </a:endParaRPr>
          </a:p>
          <a:p>
            <a:endParaRPr lang="es-ES_tradnl" sz="1200" b="1" u="none" dirty="0">
              <a:latin typeface="Arial" charset="0"/>
            </a:endParaRPr>
          </a:p>
          <a:p>
            <a:endParaRPr lang="es-ES_tradnl" sz="1200" b="1" u="none" dirty="0">
              <a:latin typeface="Arial" charset="0"/>
            </a:endParaRPr>
          </a:p>
          <a:p>
            <a:endParaRPr lang="es-ES_tradnl" sz="1200" b="1" u="none" dirty="0">
              <a:latin typeface="Arial" charset="0"/>
            </a:endParaRPr>
          </a:p>
          <a:p>
            <a:pPr>
              <a:buFontTx/>
              <a:buChar char="•"/>
            </a:pPr>
            <a:r>
              <a:rPr lang="es-ES_tradnl" sz="1200" b="1" u="none" dirty="0">
                <a:latin typeface="Arial" charset="0"/>
              </a:rPr>
              <a:t>Organigrama				</a:t>
            </a:r>
            <a:r>
              <a:rPr lang="es-ES_tradnl" sz="1200" b="1" u="none" dirty="0" smtClean="0">
                <a:latin typeface="Arial" charset="0"/>
              </a:rPr>
              <a:t>7</a:t>
            </a:r>
            <a:endParaRPr lang="es-ES_tradnl" sz="1200" b="1" u="none" dirty="0">
              <a:latin typeface="Arial" charset="0"/>
            </a:endParaRPr>
          </a:p>
          <a:p>
            <a:endParaRPr lang="es-ES_tradnl" sz="1200" b="1" u="none" dirty="0">
              <a:latin typeface="Arial" charset="0"/>
            </a:endParaRPr>
          </a:p>
          <a:p>
            <a:endParaRPr lang="es-ES_tradnl" sz="1200" b="1" u="none" dirty="0">
              <a:latin typeface="Arial" charset="0"/>
            </a:endParaRPr>
          </a:p>
          <a:p>
            <a:endParaRPr lang="es-ES_tradnl" sz="1200" b="1" u="none" dirty="0">
              <a:latin typeface="Arial" charset="0"/>
            </a:endParaRPr>
          </a:p>
          <a:p>
            <a:pPr>
              <a:buFontTx/>
              <a:buChar char="•"/>
            </a:pPr>
            <a:r>
              <a:rPr lang="es-ES_tradnl" sz="1200" b="1" u="none" dirty="0">
                <a:latin typeface="Arial" charset="0"/>
              </a:rPr>
              <a:t>Descripción de Funciones			</a:t>
            </a:r>
            <a:r>
              <a:rPr lang="es-ES_tradnl" sz="1200" b="1" u="none" dirty="0" smtClean="0">
                <a:latin typeface="Arial" charset="0"/>
              </a:rPr>
              <a:t>8</a:t>
            </a:r>
            <a:r>
              <a:rPr lang="es-ES_tradnl" sz="1200" b="1" u="none" dirty="0">
                <a:latin typeface="Arial" charset="0"/>
              </a:rPr>
              <a:t>	             </a:t>
            </a:r>
          </a:p>
          <a:p>
            <a:endParaRPr lang="es-ES_tradnl" sz="1200" b="1" u="none" dirty="0">
              <a:latin typeface="Arial" charset="0"/>
            </a:endParaRPr>
          </a:p>
          <a:p>
            <a:endParaRPr lang="es-ES_tradnl" sz="1200" b="1" u="none" dirty="0">
              <a:latin typeface="Arial" charset="0"/>
            </a:endParaRPr>
          </a:p>
          <a:p>
            <a:pPr>
              <a:buFontTx/>
              <a:buChar char="•"/>
            </a:pPr>
            <a:r>
              <a:rPr lang="es-ES_tradnl" sz="1200" b="1" u="none" dirty="0">
                <a:latin typeface="Arial" charset="0"/>
              </a:rPr>
              <a:t>Autorización			                     </a:t>
            </a:r>
            <a:r>
              <a:rPr lang="es-ES_tradnl" sz="1200" b="1" u="none" dirty="0" smtClean="0">
                <a:latin typeface="Arial" charset="0"/>
              </a:rPr>
              <a:t>9</a:t>
            </a:r>
            <a:endParaRPr lang="es-ES_tradnl" sz="1200" b="1" u="none" dirty="0">
              <a:latin typeface="Arial" charset="0"/>
            </a:endParaRPr>
          </a:p>
          <a:p>
            <a:pPr>
              <a:buFontTx/>
              <a:buChar char="•"/>
            </a:pPr>
            <a:endParaRPr lang="es-ES_tradnl" sz="1200" b="1" u="none" dirty="0">
              <a:latin typeface="Arial" charset="0"/>
            </a:endParaRPr>
          </a:p>
          <a:p>
            <a:pPr>
              <a:buFontTx/>
              <a:buChar char="•"/>
            </a:pPr>
            <a:endParaRPr lang="es-ES_tradnl" sz="1200" b="1" u="none" dirty="0">
              <a:latin typeface="Arial" charset="0"/>
            </a:endParaRPr>
          </a:p>
          <a:p>
            <a:pPr>
              <a:buFontTx/>
              <a:buChar char="•"/>
            </a:pPr>
            <a:r>
              <a:rPr lang="es-ES_tradnl" sz="1200" b="1" u="none" dirty="0" smtClean="0">
                <a:latin typeface="Arial" charset="0"/>
              </a:rPr>
              <a:t>Control de Actualizaciones			10</a:t>
            </a:r>
            <a:endParaRPr lang="es-ES_tradnl" sz="1200" b="1" u="none" dirty="0">
              <a:latin typeface="Arial" charset="0"/>
            </a:endParaRPr>
          </a:p>
          <a:p>
            <a:endParaRPr lang="es-ES_tradnl" sz="1200" b="1" u="none" dirty="0">
              <a:latin typeface="Arial" charset="0"/>
            </a:endParaRPr>
          </a:p>
        </p:txBody>
      </p:sp>
      <p:sp>
        <p:nvSpPr>
          <p:cNvPr id="3078" name="Text Box 8"/>
          <p:cNvSpPr txBox="1">
            <a:spLocks noChangeArrowheads="1"/>
          </p:cNvSpPr>
          <p:nvPr/>
        </p:nvSpPr>
        <p:spPr bwMode="auto">
          <a:xfrm>
            <a:off x="5831681" y="730425"/>
            <a:ext cx="811213" cy="274638"/>
          </a:xfrm>
          <a:prstGeom prst="rect">
            <a:avLst/>
          </a:prstGeom>
          <a:noFill/>
          <a:ln w="9525">
            <a:noFill/>
            <a:miter lim="800000"/>
            <a:headEnd/>
            <a:tailEnd/>
          </a:ln>
        </p:spPr>
        <p:txBody>
          <a:bodyPr wrap="none">
            <a:spAutoFit/>
          </a:bodyPr>
          <a:lstStyle/>
          <a:p>
            <a:r>
              <a:rPr lang="es-ES_tradnl" sz="1200" b="1" i="1" u="none" dirty="0">
                <a:latin typeface="Arial" charset="0"/>
              </a:rPr>
              <a:t>Sección </a:t>
            </a:r>
            <a:endParaRPr lang="es-ES_tradnl" sz="1200" i="1" u="none" dirty="0">
              <a:latin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0"/>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4099" name="Text Box 3"/>
          <p:cNvSpPr txBox="1">
            <a:spLocks noChangeArrowheads="1"/>
          </p:cNvSpPr>
          <p:nvPr/>
        </p:nvSpPr>
        <p:spPr bwMode="auto">
          <a:xfrm>
            <a:off x="77788" y="76200"/>
            <a:ext cx="2162175" cy="396875"/>
          </a:xfrm>
          <a:prstGeom prst="rect">
            <a:avLst/>
          </a:prstGeom>
          <a:noFill/>
          <a:ln w="9525">
            <a:noFill/>
            <a:miter lim="800000"/>
            <a:headEnd/>
            <a:tailEnd/>
          </a:ln>
        </p:spPr>
        <p:txBody>
          <a:bodyPr wrap="none">
            <a:spAutoFit/>
          </a:bodyPr>
          <a:lstStyle/>
          <a:p>
            <a:r>
              <a:rPr lang="es-ES_tradnl" sz="2000" b="1" i="1" u="none" dirty="0">
                <a:latin typeface="Arial" charset="0"/>
              </a:rPr>
              <a:t>INTRODUCCION</a:t>
            </a:r>
          </a:p>
        </p:txBody>
      </p:sp>
      <p:sp>
        <p:nvSpPr>
          <p:cNvPr id="4100"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101" name="Text Box 41"/>
          <p:cNvSpPr txBox="1">
            <a:spLocks noChangeArrowheads="1"/>
          </p:cNvSpPr>
          <p:nvPr/>
        </p:nvSpPr>
        <p:spPr bwMode="auto">
          <a:xfrm>
            <a:off x="1584325" y="1235075"/>
            <a:ext cx="4908550" cy="7072705"/>
          </a:xfrm>
          <a:prstGeom prst="rect">
            <a:avLst/>
          </a:prstGeom>
          <a:noFill/>
          <a:ln w="9525">
            <a:noFill/>
            <a:miter lim="800000"/>
            <a:headEnd/>
            <a:tailEnd/>
          </a:ln>
        </p:spPr>
        <p:txBody>
          <a:bodyPr>
            <a:spAutoFit/>
          </a:bodyPr>
          <a:lstStyle/>
          <a:p>
            <a:pPr algn="just">
              <a:lnSpc>
                <a:spcPct val="140000"/>
              </a:lnSpc>
            </a:pPr>
            <a:r>
              <a:rPr lang="es-ES_tradnl" sz="1200" u="none" dirty="0">
                <a:latin typeface="Arial" charset="0"/>
              </a:rPr>
              <a:t>El presente Manual se elaboró con el objeto de que los servidores públicos del Gobierno del Estado cuenten con una fuente de información que les permita conocer la organización de la </a:t>
            </a:r>
            <a:r>
              <a:rPr lang="es-ES_tradnl" sz="1200" b="1" i="1" dirty="0">
                <a:latin typeface="Arial" charset="0"/>
              </a:rPr>
              <a:t>Dirección de </a:t>
            </a:r>
            <a:r>
              <a:rPr lang="es-ES_tradnl" sz="1200" b="1" i="1" dirty="0" smtClean="0">
                <a:latin typeface="Arial" charset="0"/>
              </a:rPr>
              <a:t>Bienestar Familiar adscrita </a:t>
            </a:r>
            <a:r>
              <a:rPr lang="es-ES_tradnl" sz="1200" b="1" i="1" dirty="0">
                <a:latin typeface="Arial" charset="0"/>
              </a:rPr>
              <a:t>a  la Dirección General</a:t>
            </a:r>
            <a:r>
              <a:rPr lang="es-ES_tradnl" sz="1200" b="1" u="none" dirty="0">
                <a:latin typeface="Arial" charset="0"/>
              </a:rPr>
              <a:t>,</a:t>
            </a:r>
            <a:r>
              <a:rPr lang="es-ES_tradnl" sz="1200" u="none" dirty="0">
                <a:latin typeface="Arial" charset="0"/>
              </a:rPr>
              <a:t> así como las funciones a su cargo.</a:t>
            </a:r>
          </a:p>
          <a:p>
            <a:pPr algn="just">
              <a:lnSpc>
                <a:spcPct val="140000"/>
              </a:lnSpc>
            </a:pPr>
            <a:endParaRPr lang="es-ES_tradnl" sz="1200" u="none" dirty="0">
              <a:latin typeface="Arial" charset="0"/>
            </a:endParaRPr>
          </a:p>
          <a:p>
            <a:pPr algn="just">
              <a:lnSpc>
                <a:spcPct val="140000"/>
              </a:lnSpc>
            </a:pPr>
            <a:r>
              <a:rPr lang="es-ES_tradnl" sz="1200" u="none" dirty="0">
                <a:latin typeface="Arial" charset="0"/>
              </a:rPr>
              <a:t>Este documento presenta la Estructura Orgánica actualizada y autorizada, el marco jurídico en el que sustentan su actualización y funcionamiento, los objetivos que tienen encomendados y la descripción de las funciones que debe realizar para alcanzarlos.</a:t>
            </a:r>
          </a:p>
          <a:p>
            <a:pPr algn="just">
              <a:lnSpc>
                <a:spcPct val="140000"/>
              </a:lnSpc>
            </a:pPr>
            <a:endParaRPr lang="es-ES_tradnl" sz="1200" u="none" dirty="0">
              <a:latin typeface="Arial" charset="0"/>
            </a:endParaRPr>
          </a:p>
          <a:p>
            <a:pPr algn="just">
              <a:lnSpc>
                <a:spcPct val="140000"/>
              </a:lnSpc>
            </a:pPr>
            <a:r>
              <a:rPr lang="es-ES_tradnl" sz="1200" u="none" dirty="0">
                <a:latin typeface="Arial" charset="0"/>
              </a:rPr>
              <a:t>Además el manual de organización facilita a los empleados y funcionarios el conocimiento de sus obligaciones en el ámbito de su competencia, así mismo ayuda entre otras cosas, a integrar y orientar al nuevo personal y es un instrumento valioso de datos para estudios de productividad, reorganización y de recursos humanos.</a:t>
            </a:r>
          </a:p>
          <a:p>
            <a:pPr algn="just">
              <a:lnSpc>
                <a:spcPct val="140000"/>
              </a:lnSpc>
            </a:pPr>
            <a:endParaRPr lang="es-ES_tradnl" sz="1200" u="none" dirty="0">
              <a:latin typeface="Arial" charset="0"/>
            </a:endParaRPr>
          </a:p>
          <a:p>
            <a:pPr algn="just">
              <a:lnSpc>
                <a:spcPct val="140000"/>
              </a:lnSpc>
            </a:pPr>
            <a:r>
              <a:rPr lang="es-ES_tradnl" sz="1200" u="none" dirty="0">
                <a:latin typeface="Arial" charset="0"/>
              </a:rPr>
              <a:t>La aplicación del presente manual es únicamente para el personal que integra la </a:t>
            </a:r>
            <a:r>
              <a:rPr lang="es-ES_tradnl" sz="1200" b="1" i="1" dirty="0">
                <a:latin typeface="Arial" charset="0"/>
              </a:rPr>
              <a:t>Dirección de </a:t>
            </a:r>
            <a:r>
              <a:rPr lang="es-ES_tradnl" sz="1200" b="1" i="1" dirty="0" smtClean="0">
                <a:latin typeface="Arial" charset="0"/>
              </a:rPr>
              <a:t>Bienestar Familiar </a:t>
            </a:r>
            <a:r>
              <a:rPr lang="es-ES_tradnl" sz="1200" u="none" dirty="0" smtClean="0">
                <a:latin typeface="Arial" charset="0"/>
              </a:rPr>
              <a:t>será </a:t>
            </a:r>
            <a:r>
              <a:rPr lang="es-ES_tradnl" sz="1200" u="none" dirty="0">
                <a:latin typeface="Arial" charset="0"/>
              </a:rPr>
              <a:t>la misma la responsable de actualizar o modificar su contenido.  </a:t>
            </a:r>
          </a:p>
          <a:p>
            <a:pPr algn="just">
              <a:lnSpc>
                <a:spcPct val="140000"/>
              </a:lnSpc>
            </a:pPr>
            <a:endParaRPr lang="es-ES_tradnl" sz="1200" u="none" dirty="0">
              <a:latin typeface="Arial" charset="0"/>
            </a:endParaRPr>
          </a:p>
          <a:p>
            <a:pPr algn="just">
              <a:lnSpc>
                <a:spcPct val="140000"/>
              </a:lnSpc>
            </a:pPr>
            <a:r>
              <a:rPr lang="es-ES_tradnl" sz="1200" u="none" dirty="0">
                <a:latin typeface="Arial" charset="0"/>
              </a:rPr>
              <a:t>Dada la naturaleza dinámica de Gobierno del Estado, es necesario que cualquier cambio que se presente en la organización de las áreas, se comunique a la brevedad, a la Dirección de Organización y Métodos de Oficialía Mayor, con el objeto de revisarlos y mantener actualizada la Estructura Orgánica de la Administración Pública Estatal.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1"/>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5123" name="Text Box 3"/>
          <p:cNvSpPr txBox="1">
            <a:spLocks noChangeArrowheads="1"/>
          </p:cNvSpPr>
          <p:nvPr/>
        </p:nvSpPr>
        <p:spPr bwMode="auto">
          <a:xfrm>
            <a:off x="76200" y="50800"/>
            <a:ext cx="2478088" cy="396875"/>
          </a:xfrm>
          <a:prstGeom prst="rect">
            <a:avLst/>
          </a:prstGeom>
          <a:noFill/>
          <a:ln w="9525">
            <a:noFill/>
            <a:miter lim="800000"/>
            <a:headEnd/>
            <a:tailEnd/>
          </a:ln>
        </p:spPr>
        <p:txBody>
          <a:bodyPr wrap="none">
            <a:spAutoFit/>
          </a:bodyPr>
          <a:lstStyle/>
          <a:p>
            <a:r>
              <a:rPr lang="es-ES_tradnl" sz="2000" b="1" i="1" u="none" dirty="0">
                <a:latin typeface="Arial" charset="0"/>
              </a:rPr>
              <a:t>D I R E C T O R I O </a:t>
            </a:r>
          </a:p>
        </p:txBody>
      </p:sp>
      <p:sp>
        <p:nvSpPr>
          <p:cNvPr id="5124" name="Line 40"/>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5125" name="Text Box 44"/>
          <p:cNvSpPr txBox="1">
            <a:spLocks noChangeArrowheads="1"/>
          </p:cNvSpPr>
          <p:nvPr/>
        </p:nvSpPr>
        <p:spPr bwMode="auto">
          <a:xfrm>
            <a:off x="1600200" y="1355725"/>
            <a:ext cx="4800600" cy="274638"/>
          </a:xfrm>
          <a:prstGeom prst="rect">
            <a:avLst/>
          </a:prstGeom>
          <a:noFill/>
          <a:ln w="9525">
            <a:noFill/>
            <a:miter lim="800000"/>
            <a:headEnd/>
            <a:tailEnd/>
          </a:ln>
        </p:spPr>
        <p:txBody>
          <a:bodyPr>
            <a:spAutoFit/>
          </a:bodyPr>
          <a:lstStyle/>
          <a:p>
            <a:pPr>
              <a:spcBef>
                <a:spcPct val="50000"/>
              </a:spcBef>
            </a:pPr>
            <a:endParaRPr lang="es-ES" sz="1200" u="none" dirty="0">
              <a:latin typeface="Arial" charset="0"/>
            </a:endParaRPr>
          </a:p>
        </p:txBody>
      </p:sp>
      <p:sp>
        <p:nvSpPr>
          <p:cNvPr id="5126" name="Text Box 45"/>
          <p:cNvSpPr txBox="1">
            <a:spLocks noChangeArrowheads="1"/>
          </p:cNvSpPr>
          <p:nvPr/>
        </p:nvSpPr>
        <p:spPr bwMode="auto">
          <a:xfrm>
            <a:off x="1535113" y="1020763"/>
            <a:ext cx="5037137" cy="2123658"/>
          </a:xfrm>
          <a:prstGeom prst="rect">
            <a:avLst/>
          </a:prstGeom>
          <a:noFill/>
          <a:ln w="9525">
            <a:noFill/>
            <a:miter lim="800000"/>
            <a:headEnd/>
            <a:tailEnd/>
          </a:ln>
        </p:spPr>
        <p:txBody>
          <a:bodyPr>
            <a:spAutoFit/>
          </a:bodyPr>
          <a:lstStyle/>
          <a:p>
            <a:pPr algn="just"/>
            <a:r>
              <a:rPr lang="es-ES" sz="1200" b="1" u="none" dirty="0" smtClean="0">
                <a:latin typeface="Arial" charset="0"/>
              </a:rPr>
              <a:t>SISTEMA PARA EL DESARROLLO INTEGRAL DE LA FAMILIA DEL ESTADO DE SAN LUIS POTOSÍ</a:t>
            </a:r>
          </a:p>
          <a:p>
            <a:pPr algn="just"/>
            <a:endParaRPr lang="es-ES" sz="1200" b="1" u="none" dirty="0">
              <a:latin typeface="Arial" charset="0"/>
            </a:endParaRPr>
          </a:p>
          <a:p>
            <a:pPr algn="just"/>
            <a:r>
              <a:rPr lang="es-ES" sz="1200" b="1" u="none" dirty="0" smtClean="0">
                <a:latin typeface="Arial" charset="0"/>
              </a:rPr>
              <a:t>DIRECCIÓN GENERAL DEL SISTEMA </a:t>
            </a:r>
            <a:r>
              <a:rPr lang="es-ES" sz="1200" b="1" u="none" dirty="0">
                <a:latin typeface="Arial" charset="0"/>
              </a:rPr>
              <a:t>PARA EL DESARROLLO INTEGRAL DE LA FAMILIA DEL ESTADO DE SAN LUIS POTOSÍ</a:t>
            </a:r>
          </a:p>
          <a:p>
            <a:pPr algn="just"/>
            <a:endParaRPr lang="es-ES" sz="1200" b="1" u="none" dirty="0">
              <a:latin typeface="Arial" charset="0"/>
            </a:endParaRPr>
          </a:p>
          <a:p>
            <a:pPr algn="just"/>
            <a:endParaRPr lang="es-ES" sz="1200" u="none" dirty="0">
              <a:latin typeface="Arial" charset="0"/>
            </a:endParaRPr>
          </a:p>
          <a:p>
            <a:pPr algn="just"/>
            <a:r>
              <a:rPr lang="es-ES" sz="1200" b="1" u="none" dirty="0" smtClean="0">
                <a:latin typeface="Arial" charset="0"/>
              </a:rPr>
              <a:t>DIREC</a:t>
            </a:r>
            <a:r>
              <a:rPr lang="es-MX" sz="1200" b="1" u="none" dirty="0" smtClean="0">
                <a:latin typeface="Arial" charset="0"/>
              </a:rPr>
              <a:t>CIÓN </a:t>
            </a:r>
            <a:r>
              <a:rPr lang="es-ES" sz="1200" b="1" u="none" dirty="0" smtClean="0">
                <a:latin typeface="Arial" charset="0"/>
              </a:rPr>
              <a:t>DE </a:t>
            </a:r>
            <a:r>
              <a:rPr lang="es-ES_tradnl" sz="1200" b="1" u="none" dirty="0" smtClean="0">
                <a:latin typeface="Arial" charset="0"/>
              </a:rPr>
              <a:t>BIENESTAR FAMILIAR</a:t>
            </a:r>
            <a:endParaRPr lang="es-ES_tradnl" sz="1200" b="1" u="none" dirty="0">
              <a:latin typeface="Arial" charset="0"/>
            </a:endParaRPr>
          </a:p>
          <a:p>
            <a:pPr algn="just"/>
            <a:r>
              <a:rPr lang="es-ES_tradnl" sz="1200" u="none" dirty="0" smtClean="0">
                <a:latin typeface="Arial" charset="0"/>
              </a:rPr>
              <a:t>Raquel Morales Torres</a:t>
            </a:r>
            <a:endParaRPr lang="es-ES_tradnl" sz="1200" u="none" dirty="0">
              <a:latin typeface="Arial" charset="0"/>
            </a:endParaRPr>
          </a:p>
          <a:p>
            <a:pPr algn="just"/>
            <a:endParaRPr lang="es-ES" sz="1200" u="none" dirty="0">
              <a:latin typeface="Arial" charset="0"/>
            </a:endParaRPr>
          </a:p>
          <a:p>
            <a:pPr algn="just"/>
            <a:endParaRPr lang="fr-FR" sz="1200" u="none" dirty="0">
              <a:latin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0"/>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6147" name="Text Box 2"/>
          <p:cNvSpPr txBox="1">
            <a:spLocks noChangeArrowheads="1"/>
          </p:cNvSpPr>
          <p:nvPr/>
        </p:nvSpPr>
        <p:spPr bwMode="auto">
          <a:xfrm>
            <a:off x="71438" y="63500"/>
            <a:ext cx="4216400" cy="396875"/>
          </a:xfrm>
          <a:prstGeom prst="rect">
            <a:avLst/>
          </a:prstGeom>
          <a:noFill/>
          <a:ln w="9525">
            <a:noFill/>
            <a:miter lim="800000"/>
            <a:headEnd/>
            <a:tailEnd/>
          </a:ln>
        </p:spPr>
        <p:txBody>
          <a:bodyPr>
            <a:spAutoFit/>
          </a:bodyPr>
          <a:lstStyle/>
          <a:p>
            <a:pPr>
              <a:spcBef>
                <a:spcPct val="50000"/>
              </a:spcBef>
            </a:pPr>
            <a:r>
              <a:rPr lang="es-ES_tradnl" sz="2000" b="1" i="1" u="none" dirty="0">
                <a:latin typeface="Arial" charset="0"/>
              </a:rPr>
              <a:t>LEGISLACION O BASE LEGAL</a:t>
            </a:r>
          </a:p>
        </p:txBody>
      </p:sp>
      <p:sp>
        <p:nvSpPr>
          <p:cNvPr id="6148" name="Line 39"/>
          <p:cNvSpPr>
            <a:spLocks noChangeShapeType="1"/>
          </p:cNvSpPr>
          <p:nvPr/>
        </p:nvSpPr>
        <p:spPr bwMode="auto">
          <a:xfrm>
            <a:off x="0" y="492564"/>
            <a:ext cx="6858000" cy="0"/>
          </a:xfrm>
          <a:prstGeom prst="line">
            <a:avLst/>
          </a:prstGeom>
          <a:noFill/>
          <a:ln w="38100">
            <a:solidFill>
              <a:schemeClr val="tx1"/>
            </a:solidFill>
            <a:round/>
            <a:headEnd/>
            <a:tailEnd/>
          </a:ln>
        </p:spPr>
        <p:txBody>
          <a:bodyPr wrap="none" anchor="ctr"/>
          <a:lstStyle/>
          <a:p>
            <a:endParaRPr lang="es-MX" dirty="0"/>
          </a:p>
        </p:txBody>
      </p:sp>
      <p:sp>
        <p:nvSpPr>
          <p:cNvPr id="6149" name="Text Box 44"/>
          <p:cNvSpPr txBox="1">
            <a:spLocks noChangeArrowheads="1"/>
          </p:cNvSpPr>
          <p:nvPr/>
        </p:nvSpPr>
        <p:spPr bwMode="auto">
          <a:xfrm>
            <a:off x="1564811" y="547233"/>
            <a:ext cx="5850418" cy="8217634"/>
          </a:xfrm>
          <a:prstGeom prst="rect">
            <a:avLst/>
          </a:prstGeom>
          <a:noFill/>
          <a:ln w="9525">
            <a:noFill/>
            <a:miter lim="800000"/>
            <a:headEnd/>
            <a:tailEnd/>
          </a:ln>
        </p:spPr>
        <p:txBody>
          <a:bodyPr wrap="square">
            <a:spAutoFit/>
          </a:bodyPr>
          <a:lstStyle/>
          <a:p>
            <a:pPr algn="just" eaLnBrk="1" hangingPunct="1"/>
            <a:r>
              <a:rPr lang="es-MX" sz="1200" b="1" u="none" dirty="0">
                <a:latin typeface="Arial" charset="0"/>
              </a:rPr>
              <a:t>Los ordenamientos o normas jurídicas que rigen la operación de la </a:t>
            </a:r>
          </a:p>
          <a:p>
            <a:pPr algn="just" eaLnBrk="1" hangingPunct="1"/>
            <a:r>
              <a:rPr lang="es-MX" sz="1200" b="1" u="none" dirty="0">
                <a:latin typeface="Arial" charset="0"/>
              </a:rPr>
              <a:t>Dirección de </a:t>
            </a:r>
            <a:r>
              <a:rPr lang="es-MX" sz="1200" b="1" u="none" dirty="0" smtClean="0">
                <a:latin typeface="Arial" charset="0"/>
              </a:rPr>
              <a:t>Bienestar Familiar son </a:t>
            </a:r>
            <a:r>
              <a:rPr lang="es-MX" sz="1200" b="1" u="none" dirty="0">
                <a:latin typeface="Arial" charset="0"/>
              </a:rPr>
              <a:t>las siguientes:</a:t>
            </a:r>
          </a:p>
          <a:p>
            <a:pPr algn="just" eaLnBrk="1" hangingPunct="1"/>
            <a:endParaRPr lang="es-MX" sz="1200" b="1" u="none" dirty="0">
              <a:latin typeface="Arial" charset="0"/>
            </a:endParaRPr>
          </a:p>
          <a:p>
            <a:pPr algn="just" eaLnBrk="1" hangingPunct="1"/>
            <a:r>
              <a:rPr lang="es-MX" sz="1200" b="1" u="none" dirty="0">
                <a:latin typeface="Arial" charset="0"/>
              </a:rPr>
              <a:t>Legislación Internacional </a:t>
            </a:r>
          </a:p>
          <a:p>
            <a:pPr algn="just" eaLnBrk="1" hangingPunct="1">
              <a:buSzPct val="130000"/>
              <a:buFontTx/>
              <a:buChar char="•"/>
            </a:pPr>
            <a:r>
              <a:rPr lang="es-MX" sz="1200" u="none" dirty="0">
                <a:latin typeface="Arial" charset="0"/>
              </a:rPr>
              <a:t>Convención sobre los Derechos del Niño.</a:t>
            </a:r>
          </a:p>
          <a:p>
            <a:pPr algn="just" eaLnBrk="1" hangingPunct="1"/>
            <a:r>
              <a:rPr lang="es-MX" sz="1200" u="none" dirty="0">
                <a:latin typeface="Arial" charset="0"/>
              </a:rPr>
              <a:t>  20 de noviembre 1989</a:t>
            </a:r>
          </a:p>
          <a:p>
            <a:pPr algn="just" eaLnBrk="1" hangingPunct="1"/>
            <a:endParaRPr lang="es-MX" sz="1200" u="none" dirty="0">
              <a:latin typeface="Arial" charset="0"/>
            </a:endParaRPr>
          </a:p>
          <a:p>
            <a:pPr algn="just" eaLnBrk="1" hangingPunct="1"/>
            <a:r>
              <a:rPr lang="es-MX" sz="1200" b="1" u="none" dirty="0">
                <a:latin typeface="Arial" charset="0"/>
              </a:rPr>
              <a:t>Leyes Nacionales</a:t>
            </a:r>
          </a:p>
          <a:p>
            <a:pPr algn="just" eaLnBrk="1" hangingPunct="1">
              <a:buSzPct val="130000"/>
              <a:buFontTx/>
              <a:buChar char="•"/>
            </a:pPr>
            <a:r>
              <a:rPr lang="es-MX" sz="1200" u="none" dirty="0">
                <a:latin typeface="Arial" charset="0"/>
              </a:rPr>
              <a:t>Constitución Política de los Estados Unidos Mexicanos.</a:t>
            </a:r>
          </a:p>
          <a:p>
            <a:pPr algn="just" eaLnBrk="1" hangingPunct="1"/>
            <a:r>
              <a:rPr lang="es-MX" sz="1200" u="none" dirty="0">
                <a:latin typeface="Arial" charset="0"/>
              </a:rPr>
              <a:t>  D.O.F. 05 febrero 1917</a:t>
            </a:r>
          </a:p>
          <a:p>
            <a:pPr algn="just" eaLnBrk="1" hangingPunct="1"/>
            <a:endParaRPr lang="es-MX" sz="1200" u="none" dirty="0">
              <a:latin typeface="Arial" charset="0"/>
            </a:endParaRPr>
          </a:p>
          <a:p>
            <a:pPr algn="just" eaLnBrk="1" hangingPunct="1">
              <a:buSzPct val="130000"/>
              <a:buFontTx/>
              <a:buChar char="•"/>
            </a:pPr>
            <a:r>
              <a:rPr lang="es-MX" sz="1200" u="none" dirty="0">
                <a:latin typeface="Arial" charset="0"/>
              </a:rPr>
              <a:t>Ley General de Salud.</a:t>
            </a:r>
          </a:p>
          <a:p>
            <a:pPr algn="just" eaLnBrk="1" hangingPunct="1"/>
            <a:r>
              <a:rPr lang="es-MX" sz="1200" u="none" dirty="0">
                <a:latin typeface="Arial" charset="0"/>
              </a:rPr>
              <a:t>  D.O.F. 07 de Febrero 1984</a:t>
            </a:r>
          </a:p>
          <a:p>
            <a:pPr algn="just" eaLnBrk="1" hangingPunct="1"/>
            <a:r>
              <a:rPr lang="es-MX" sz="1200" u="none" dirty="0">
                <a:latin typeface="Arial" charset="0"/>
              </a:rPr>
              <a:t>  Fecha última Reforma: </a:t>
            </a:r>
            <a:r>
              <a:rPr lang="es-MX" sz="1200" u="none" dirty="0" smtClean="0">
                <a:latin typeface="Arial" charset="0"/>
              </a:rPr>
              <a:t>21 junio 2018</a:t>
            </a:r>
          </a:p>
          <a:p>
            <a:pPr algn="just" eaLnBrk="1" hangingPunct="1"/>
            <a:endParaRPr lang="es-MX" sz="1200" u="none" dirty="0">
              <a:latin typeface="Arial" charset="0"/>
            </a:endParaRPr>
          </a:p>
          <a:p>
            <a:pPr algn="just" eaLnBrk="1" hangingPunct="1">
              <a:buSzPct val="130000"/>
              <a:buFontTx/>
              <a:buChar char="•"/>
            </a:pPr>
            <a:r>
              <a:rPr lang="es-MX" sz="1200" u="none" dirty="0">
                <a:latin typeface="Arial" charset="0"/>
              </a:rPr>
              <a:t>Ley sobre el Sistema Nacional de Asistencia Social.</a:t>
            </a:r>
          </a:p>
          <a:p>
            <a:pPr algn="just" eaLnBrk="1" hangingPunct="1"/>
            <a:r>
              <a:rPr lang="es-MX" sz="1200" u="none" dirty="0">
                <a:latin typeface="Arial" charset="0"/>
              </a:rPr>
              <a:t>  D.O.F. 02 </a:t>
            </a:r>
            <a:r>
              <a:rPr lang="es-MX" sz="1200" u="none" dirty="0" smtClean="0">
                <a:latin typeface="Arial" charset="0"/>
              </a:rPr>
              <a:t>septiembre 2004</a:t>
            </a:r>
          </a:p>
          <a:p>
            <a:pPr algn="just" eaLnBrk="1" hangingPunct="1"/>
            <a:r>
              <a:rPr lang="es-MX" sz="1200" u="none" dirty="0" smtClean="0">
                <a:latin typeface="Arial" charset="0"/>
              </a:rPr>
              <a:t>  Fecha </a:t>
            </a:r>
            <a:r>
              <a:rPr lang="es-MX" sz="1200" u="none" dirty="0">
                <a:latin typeface="Arial" charset="0"/>
              </a:rPr>
              <a:t>última Reforma: </a:t>
            </a:r>
            <a:r>
              <a:rPr lang="es-MX" sz="1200" u="none" dirty="0" smtClean="0">
                <a:latin typeface="Arial" charset="0"/>
              </a:rPr>
              <a:t>24 abril 2018</a:t>
            </a:r>
          </a:p>
          <a:p>
            <a:pPr algn="just" eaLnBrk="1" hangingPunct="1"/>
            <a:endParaRPr lang="es-MX" sz="1200" u="none" dirty="0" smtClean="0">
              <a:latin typeface="Arial" charset="0"/>
            </a:endParaRPr>
          </a:p>
          <a:p>
            <a:pPr marL="85725" indent="-85725" algn="just" eaLnBrk="1" hangingPunct="1">
              <a:buSzPct val="130000"/>
              <a:buFont typeface="Arial" panose="020B0604020202020204" pitchFamily="34" charset="0"/>
              <a:buChar char="•"/>
            </a:pPr>
            <a:r>
              <a:rPr lang="es-MX" sz="1200" u="none" dirty="0">
                <a:latin typeface="Arial" charset="0"/>
              </a:rPr>
              <a:t>Estatuto Orgánico del Sistema Nacional para el Desarrollo Integral </a:t>
            </a:r>
          </a:p>
          <a:p>
            <a:pPr algn="just" eaLnBrk="1" hangingPunct="1">
              <a:buSzPct val="130000"/>
            </a:pPr>
            <a:r>
              <a:rPr lang="es-MX" sz="1200" u="none" dirty="0">
                <a:latin typeface="Arial" charset="0"/>
              </a:rPr>
              <a:t>   de la </a:t>
            </a:r>
            <a:r>
              <a:rPr lang="es-MX" sz="1200" u="none" dirty="0" smtClean="0">
                <a:latin typeface="Arial" charset="0"/>
              </a:rPr>
              <a:t>Familia. </a:t>
            </a:r>
          </a:p>
          <a:p>
            <a:pPr algn="just" eaLnBrk="1" hangingPunct="1">
              <a:buSzPct val="130000"/>
            </a:pPr>
            <a:r>
              <a:rPr lang="es-MX" sz="1200" u="none" dirty="0">
                <a:latin typeface="Arial" charset="0"/>
              </a:rPr>
              <a:t> </a:t>
            </a:r>
            <a:r>
              <a:rPr lang="es-MX" sz="1200" u="none" dirty="0" smtClean="0">
                <a:latin typeface="Arial" charset="0"/>
              </a:rPr>
              <a:t>  D.O.F. 02 abril 2015 </a:t>
            </a:r>
          </a:p>
          <a:p>
            <a:pPr algn="just" eaLnBrk="1" hangingPunct="1">
              <a:buSzPct val="130000"/>
            </a:pPr>
            <a:r>
              <a:rPr lang="es-MX" sz="1200" u="none" dirty="0" smtClean="0">
                <a:latin typeface="Arial" charset="0"/>
              </a:rPr>
              <a:t>   </a:t>
            </a:r>
            <a:r>
              <a:rPr lang="es-MX" sz="1200" u="none" dirty="0">
                <a:latin typeface="Arial" charset="0"/>
              </a:rPr>
              <a:t>Fecha última Reforma: </a:t>
            </a:r>
            <a:r>
              <a:rPr lang="es-MX" sz="1200" u="none" dirty="0" smtClean="0">
                <a:latin typeface="Arial" charset="0"/>
              </a:rPr>
              <a:t>11 mayo 2016</a:t>
            </a:r>
            <a:endParaRPr lang="es-MX" sz="1200" u="none" dirty="0">
              <a:latin typeface="Arial" charset="0"/>
            </a:endParaRPr>
          </a:p>
          <a:p>
            <a:endParaRPr lang="es-MX" sz="1200" u="none" dirty="0"/>
          </a:p>
          <a:p>
            <a:pPr>
              <a:buSzPct val="130000"/>
              <a:buFont typeface="Arial" panose="020B0604020202020204" pitchFamily="34" charset="0"/>
              <a:buChar char="•"/>
            </a:pPr>
            <a:r>
              <a:rPr lang="es-MX" sz="1200" u="none" dirty="0"/>
              <a:t> </a:t>
            </a:r>
            <a:r>
              <a:rPr lang="es-MX" sz="1200" u="none" dirty="0" smtClean="0">
                <a:latin typeface="Arial" charset="0"/>
              </a:rPr>
              <a:t>Ley </a:t>
            </a:r>
            <a:r>
              <a:rPr lang="es-MX" sz="1200" u="none" dirty="0">
                <a:latin typeface="Arial" charset="0"/>
              </a:rPr>
              <a:t>General de los Derechos de las Niñas, Niños y Adolescentes </a:t>
            </a:r>
          </a:p>
          <a:p>
            <a:pPr algn="just" eaLnBrk="1" hangingPunct="1"/>
            <a:r>
              <a:rPr lang="es-MX" sz="1200" u="none" dirty="0" smtClean="0">
                <a:latin typeface="Arial" charset="0"/>
              </a:rPr>
              <a:t>   D.O.F. 04 diciembre 2014</a:t>
            </a:r>
          </a:p>
          <a:p>
            <a:pPr algn="just" eaLnBrk="1" hangingPunct="1"/>
            <a:r>
              <a:rPr lang="es-MX" sz="1200" u="none" dirty="0" smtClean="0">
                <a:latin typeface="Arial" charset="0"/>
              </a:rPr>
              <a:t>   Fecha </a:t>
            </a:r>
            <a:r>
              <a:rPr lang="es-MX" sz="1200" u="none" dirty="0">
                <a:latin typeface="Arial" charset="0"/>
              </a:rPr>
              <a:t>última Reforma: </a:t>
            </a:r>
            <a:r>
              <a:rPr lang="es-MX" sz="1200" u="none" dirty="0" smtClean="0">
                <a:latin typeface="Arial" charset="0"/>
              </a:rPr>
              <a:t>26 enero 2018</a:t>
            </a:r>
          </a:p>
          <a:p>
            <a:pPr algn="just" eaLnBrk="1" hangingPunct="1">
              <a:buSzPct val="130000"/>
            </a:pPr>
            <a:endParaRPr lang="es-MX" sz="1200" u="none" dirty="0">
              <a:latin typeface="Arial" charset="0"/>
            </a:endParaRPr>
          </a:p>
          <a:p>
            <a:pPr algn="just" eaLnBrk="1" hangingPunct="1"/>
            <a:r>
              <a:rPr lang="es-MX" sz="1200" b="1" u="none" dirty="0">
                <a:latin typeface="Arial" charset="0"/>
              </a:rPr>
              <a:t>Leyes Estatales</a:t>
            </a:r>
          </a:p>
          <a:p>
            <a:pPr algn="just" eaLnBrk="1" hangingPunct="1">
              <a:buSzPct val="130000"/>
              <a:buFontTx/>
              <a:buChar char="•"/>
            </a:pPr>
            <a:r>
              <a:rPr lang="es-MX" sz="1200" u="none" dirty="0">
                <a:latin typeface="Arial" charset="0"/>
              </a:rPr>
              <a:t>Constitución Política del Estado Libre y Soberano de San Luis Potosí.</a:t>
            </a:r>
          </a:p>
          <a:p>
            <a:pPr algn="just" eaLnBrk="1" hangingPunct="1"/>
            <a:r>
              <a:rPr lang="es-MX" sz="1200" u="none" dirty="0">
                <a:latin typeface="Arial" charset="0"/>
              </a:rPr>
              <a:t>  P.O.E. </a:t>
            </a:r>
            <a:r>
              <a:rPr lang="es-MX" sz="1200" u="none" dirty="0" smtClean="0">
                <a:latin typeface="Arial" charset="0"/>
              </a:rPr>
              <a:t>2,5,9,12,16,19,23,26 y 30 enero 1918 y 9 febrero 1918</a:t>
            </a:r>
            <a:endParaRPr lang="es-MX" sz="1200" u="none" dirty="0">
              <a:latin typeface="Arial" charset="0"/>
            </a:endParaRPr>
          </a:p>
          <a:p>
            <a:pPr algn="just" eaLnBrk="1" hangingPunct="1"/>
            <a:r>
              <a:rPr lang="es-MX" sz="1200" u="none" dirty="0">
                <a:latin typeface="Arial" charset="0"/>
              </a:rPr>
              <a:t>  Fecha última Reforma: </a:t>
            </a:r>
            <a:r>
              <a:rPr lang="es-MX" sz="1200" u="none" dirty="0" smtClean="0">
                <a:latin typeface="Arial" charset="0"/>
              </a:rPr>
              <a:t>30 octubre 2017</a:t>
            </a:r>
            <a:endParaRPr lang="es-MX" sz="1200" u="none" dirty="0">
              <a:latin typeface="Arial" charset="0"/>
            </a:endParaRPr>
          </a:p>
          <a:p>
            <a:pPr algn="just" eaLnBrk="1" hangingPunct="1"/>
            <a:endParaRPr lang="es-MX" sz="1200" u="none" dirty="0">
              <a:latin typeface="Arial" charset="0"/>
            </a:endParaRPr>
          </a:p>
          <a:p>
            <a:pPr algn="just" eaLnBrk="1" hangingPunct="1">
              <a:buSzPct val="130000"/>
              <a:buFontTx/>
              <a:buChar char="•"/>
            </a:pPr>
            <a:r>
              <a:rPr lang="es-MX" sz="1200" u="none" dirty="0">
                <a:latin typeface="Arial" charset="0"/>
              </a:rPr>
              <a:t>Código Familiar para el Estado de San Luis Potosí</a:t>
            </a:r>
          </a:p>
          <a:p>
            <a:pPr algn="just" eaLnBrk="1" hangingPunct="1"/>
            <a:r>
              <a:rPr lang="es-MX" sz="1200" u="none" dirty="0">
                <a:latin typeface="Arial" charset="0"/>
              </a:rPr>
              <a:t>  P.O.E. 18 diciembre </a:t>
            </a:r>
            <a:r>
              <a:rPr lang="es-MX" sz="1200" u="none" dirty="0" smtClean="0">
                <a:latin typeface="Arial" charset="0"/>
              </a:rPr>
              <a:t>2008</a:t>
            </a:r>
          </a:p>
          <a:p>
            <a:pPr algn="just" eaLnBrk="1" hangingPunct="1"/>
            <a:r>
              <a:rPr lang="es-MX" sz="1200" u="none" dirty="0">
                <a:latin typeface="Arial" charset="0"/>
              </a:rPr>
              <a:t> </a:t>
            </a:r>
            <a:r>
              <a:rPr lang="es-MX" sz="1200" u="none" dirty="0" smtClean="0">
                <a:latin typeface="Arial" charset="0"/>
              </a:rPr>
              <a:t> </a:t>
            </a:r>
            <a:r>
              <a:rPr lang="es-MX" sz="1200" u="none" dirty="0">
                <a:latin typeface="Arial" charset="0"/>
              </a:rPr>
              <a:t>Fecha última Reforma: </a:t>
            </a:r>
            <a:r>
              <a:rPr lang="es-MX" sz="1200" u="none" dirty="0" smtClean="0">
                <a:latin typeface="Arial" charset="0"/>
              </a:rPr>
              <a:t>12 </a:t>
            </a:r>
            <a:r>
              <a:rPr lang="es-MX" sz="1200" u="none" dirty="0">
                <a:latin typeface="Arial" charset="0"/>
              </a:rPr>
              <a:t>octubre 2017</a:t>
            </a:r>
          </a:p>
          <a:p>
            <a:pPr algn="just" eaLnBrk="1" hangingPunct="1"/>
            <a:endParaRPr lang="es-MX" sz="1200" u="none" dirty="0">
              <a:latin typeface="Arial" charset="0"/>
            </a:endParaRPr>
          </a:p>
          <a:p>
            <a:pPr algn="just" eaLnBrk="1" hangingPunct="1">
              <a:buSzPct val="130000"/>
              <a:buFontTx/>
              <a:buChar char="•"/>
            </a:pPr>
            <a:r>
              <a:rPr lang="es-MX" sz="1200" u="none" dirty="0">
                <a:latin typeface="Arial" charset="0"/>
              </a:rPr>
              <a:t>Ley Orgánica de la Administración Pública Estatal de San Luis Potosí.</a:t>
            </a:r>
          </a:p>
          <a:p>
            <a:pPr algn="just" eaLnBrk="1" hangingPunct="1"/>
            <a:r>
              <a:rPr lang="es-MX" sz="1200" u="none" dirty="0">
                <a:latin typeface="Arial" charset="0"/>
              </a:rPr>
              <a:t>  P.O.E. 24 octubre 1997</a:t>
            </a:r>
          </a:p>
          <a:p>
            <a:pPr algn="just" eaLnBrk="1" hangingPunct="1"/>
            <a:r>
              <a:rPr lang="es-MX" sz="1200" u="none" dirty="0">
                <a:latin typeface="Arial" charset="0"/>
              </a:rPr>
              <a:t>  Fecha última Reforma: </a:t>
            </a:r>
            <a:r>
              <a:rPr lang="es-MX" sz="1200" u="none" dirty="0" smtClean="0">
                <a:latin typeface="Arial" charset="0"/>
              </a:rPr>
              <a:t>11 abril 2017</a:t>
            </a:r>
            <a:endParaRPr lang="es-MX" sz="1200" u="none" dirty="0">
              <a:latin typeface="Arial" charset="0"/>
            </a:endParaRPr>
          </a:p>
          <a:p>
            <a:pPr algn="just" eaLnBrk="1" hangingPunct="1"/>
            <a:endParaRPr lang="es-MX" sz="1200" u="none" dirty="0">
              <a:latin typeface="Arial" charset="0"/>
            </a:endParaRPr>
          </a:p>
          <a:p>
            <a:pPr algn="just" eaLnBrk="1" hangingPunct="1">
              <a:buSzPct val="130000"/>
              <a:buFontTx/>
              <a:buChar char="•"/>
            </a:pPr>
            <a:r>
              <a:rPr lang="es-MX" sz="1200" u="none" dirty="0">
                <a:latin typeface="Arial" charset="0"/>
              </a:rPr>
              <a:t>Ley Estatal de Salud</a:t>
            </a:r>
          </a:p>
          <a:p>
            <a:pPr algn="just" eaLnBrk="1" hangingPunct="1"/>
            <a:r>
              <a:rPr lang="es-MX" sz="1200" u="none" dirty="0">
                <a:latin typeface="Arial" charset="0"/>
              </a:rPr>
              <a:t>  P.O.E. 23 diciembre </a:t>
            </a:r>
            <a:r>
              <a:rPr lang="es-MX" sz="1200" u="none" dirty="0" smtClean="0">
                <a:latin typeface="Arial" charset="0"/>
              </a:rPr>
              <a:t>2004</a:t>
            </a:r>
            <a:endParaRPr lang="es-MX" sz="1200" u="none" dirty="0">
              <a:latin typeface="Arial" charset="0"/>
            </a:endParaRPr>
          </a:p>
          <a:p>
            <a:pPr algn="just" eaLnBrk="1" hangingPunct="1"/>
            <a:r>
              <a:rPr lang="es-MX" sz="1200" u="none" dirty="0">
                <a:latin typeface="Arial" charset="0"/>
              </a:rPr>
              <a:t>  Fecha última Reforma: </a:t>
            </a:r>
            <a:r>
              <a:rPr lang="es-MX" sz="1200" u="none" dirty="0" smtClean="0">
                <a:latin typeface="Arial" charset="0"/>
              </a:rPr>
              <a:t>15 marzo 2017</a:t>
            </a:r>
            <a:endParaRPr lang="es-ES" sz="1200" u="none" dirty="0">
              <a:latin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717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7172" name="Text Box 5"/>
          <p:cNvSpPr txBox="1">
            <a:spLocks noChangeArrowheads="1"/>
          </p:cNvSpPr>
          <p:nvPr/>
        </p:nvSpPr>
        <p:spPr bwMode="auto">
          <a:xfrm>
            <a:off x="71438" y="63500"/>
            <a:ext cx="4216400" cy="396875"/>
          </a:xfrm>
          <a:prstGeom prst="rect">
            <a:avLst/>
          </a:prstGeom>
          <a:noFill/>
          <a:ln w="9525">
            <a:noFill/>
            <a:miter lim="800000"/>
            <a:headEnd/>
            <a:tailEnd/>
          </a:ln>
        </p:spPr>
        <p:txBody>
          <a:bodyPr>
            <a:spAutoFit/>
          </a:bodyPr>
          <a:lstStyle/>
          <a:p>
            <a:pPr>
              <a:spcBef>
                <a:spcPct val="50000"/>
              </a:spcBef>
            </a:pPr>
            <a:r>
              <a:rPr lang="es-ES_tradnl" sz="2000" b="1" i="1" u="none" dirty="0">
                <a:latin typeface="Arial" charset="0"/>
              </a:rPr>
              <a:t>LEGISLACION O BASE LEGAL</a:t>
            </a:r>
          </a:p>
        </p:txBody>
      </p:sp>
      <p:sp>
        <p:nvSpPr>
          <p:cNvPr id="7173" name="Text Box 6"/>
          <p:cNvSpPr txBox="1">
            <a:spLocks noChangeArrowheads="1"/>
          </p:cNvSpPr>
          <p:nvPr/>
        </p:nvSpPr>
        <p:spPr bwMode="auto">
          <a:xfrm>
            <a:off x="1447800" y="719138"/>
            <a:ext cx="5273675" cy="7663636"/>
          </a:xfrm>
          <a:prstGeom prst="rect">
            <a:avLst/>
          </a:prstGeom>
          <a:noFill/>
          <a:ln w="9525">
            <a:noFill/>
            <a:miter lim="800000"/>
            <a:headEnd/>
            <a:tailEnd/>
          </a:ln>
        </p:spPr>
        <p:txBody>
          <a:bodyPr>
            <a:spAutoFit/>
          </a:bodyPr>
          <a:lstStyle/>
          <a:p>
            <a:pPr marL="95250" indent="-95250" algn="just" eaLnBrk="1" hangingPunct="1">
              <a:buSzPct val="130000"/>
              <a:buFontTx/>
              <a:buChar char="•"/>
            </a:pPr>
            <a:r>
              <a:rPr lang="es-MX" sz="1200" u="none" dirty="0" smtClean="0">
                <a:latin typeface="Arial" charset="0"/>
              </a:rPr>
              <a:t>Ley de Asistencia Social para el Estado y Municipios de San Luis Potosí.</a:t>
            </a:r>
          </a:p>
          <a:p>
            <a:pPr marL="95250" indent="-95250" algn="just" eaLnBrk="1" hangingPunct="1"/>
            <a:r>
              <a:rPr lang="es-MX" sz="1200" u="none" dirty="0" smtClean="0">
                <a:latin typeface="Arial" charset="0"/>
              </a:rPr>
              <a:t>  P.O.E. 19 enero 2002</a:t>
            </a:r>
          </a:p>
          <a:p>
            <a:pPr marL="95250" indent="-95250" algn="just" eaLnBrk="1" hangingPunct="1"/>
            <a:r>
              <a:rPr lang="es-MX" sz="1200" u="none" dirty="0" smtClean="0">
                <a:latin typeface="Arial" charset="0"/>
              </a:rPr>
              <a:t>  Fecha última Reforma: 20 junio 2017</a:t>
            </a:r>
          </a:p>
          <a:p>
            <a:pPr marL="95250" indent="-95250" algn="just" eaLnBrk="1" hangingPunct="1"/>
            <a:endParaRPr lang="es-MX" sz="1200" u="none" dirty="0" smtClean="0">
              <a:latin typeface="Arial" charset="0"/>
            </a:endParaRPr>
          </a:p>
          <a:p>
            <a:pPr marL="95250" indent="-95250" algn="just" eaLnBrk="1" hangingPunct="1">
              <a:buSzPct val="130000"/>
              <a:buFontTx/>
              <a:buChar char="•"/>
            </a:pPr>
            <a:r>
              <a:rPr lang="es-MX" sz="1200" u="none" dirty="0" smtClean="0">
                <a:latin typeface="Arial" charset="0"/>
              </a:rPr>
              <a:t>Ley Orgánica del Municipio Libre del Estado de San Luis Potosí.</a:t>
            </a:r>
          </a:p>
          <a:p>
            <a:pPr marL="95250" indent="-95250" algn="just" eaLnBrk="1" hangingPunct="1"/>
            <a:r>
              <a:rPr lang="es-MX" sz="1200" u="none" dirty="0" smtClean="0">
                <a:latin typeface="Arial" charset="0"/>
              </a:rPr>
              <a:t>   P.O.E. 11 julio 2000</a:t>
            </a:r>
          </a:p>
          <a:p>
            <a:pPr marL="95250" indent="-95250" algn="just" eaLnBrk="1" hangingPunct="1"/>
            <a:r>
              <a:rPr lang="es-MX" sz="1200" u="none" dirty="0" smtClean="0">
                <a:latin typeface="Arial" charset="0"/>
              </a:rPr>
              <a:t>   Fecha última Reforma: 03 marzo 2016</a:t>
            </a:r>
          </a:p>
          <a:p>
            <a:pPr marL="95250" indent="-95250" algn="just" eaLnBrk="1" hangingPunct="1"/>
            <a:endParaRPr lang="es-MX" sz="1200" u="none" dirty="0" smtClean="0">
              <a:latin typeface="Arial" charset="0"/>
            </a:endParaRPr>
          </a:p>
          <a:p>
            <a:pPr marL="95250" indent="-95250" algn="just" eaLnBrk="1" hangingPunct="1">
              <a:buSzPct val="130000"/>
              <a:buFontTx/>
              <a:buChar char="•"/>
            </a:pPr>
            <a:r>
              <a:rPr lang="es-MX" sz="1200" u="none" dirty="0" smtClean="0">
                <a:latin typeface="Arial" charset="0"/>
              </a:rPr>
              <a:t>Ley de los Trabajadores al Servicio de las Instituciones Públicas del    Estado de San Luis Potosí</a:t>
            </a:r>
          </a:p>
          <a:p>
            <a:pPr marL="95250" indent="-95250" algn="just" eaLnBrk="1" hangingPunct="1"/>
            <a:r>
              <a:rPr lang="es-MX" sz="1200" u="none" dirty="0" smtClean="0">
                <a:latin typeface="Arial" charset="0"/>
              </a:rPr>
              <a:t>   P.O.E. 08 enero 1996</a:t>
            </a:r>
          </a:p>
          <a:p>
            <a:pPr marL="95250" indent="-95250" algn="just" eaLnBrk="1" hangingPunct="1"/>
            <a:r>
              <a:rPr lang="es-MX" sz="1200" u="none" dirty="0" smtClean="0">
                <a:latin typeface="Arial" charset="0"/>
              </a:rPr>
              <a:t>   Fecha última Reforma: 15 junio 2017</a:t>
            </a:r>
          </a:p>
          <a:p>
            <a:pPr marL="95250" indent="-95250" algn="just" eaLnBrk="1" hangingPunct="1"/>
            <a:r>
              <a:rPr lang="es-MX" sz="1200" u="none" dirty="0" smtClean="0">
                <a:latin typeface="Arial" charset="0"/>
              </a:rPr>
              <a:t>   </a:t>
            </a:r>
          </a:p>
          <a:p>
            <a:pPr marL="95250" indent="-95250" algn="just" eaLnBrk="1" hangingPunct="1">
              <a:buSzPct val="130000"/>
              <a:buFontTx/>
              <a:buChar char="•"/>
            </a:pPr>
            <a:r>
              <a:rPr lang="es-MX" sz="1200" u="none" dirty="0" smtClean="0">
                <a:latin typeface="Arial" charset="0"/>
              </a:rPr>
              <a:t>Ley Para la Inclusión de las Personas con Discapacidad en el Estado y Municipios  de San Luis Potosí</a:t>
            </a:r>
          </a:p>
          <a:p>
            <a:pPr marL="95250" indent="-95250" algn="just" eaLnBrk="1" hangingPunct="1"/>
            <a:r>
              <a:rPr lang="es-MX" sz="1200" u="none" dirty="0" smtClean="0">
                <a:latin typeface="Arial" charset="0"/>
              </a:rPr>
              <a:t>   P.O.E. 13 septiembre 2012</a:t>
            </a:r>
          </a:p>
          <a:p>
            <a:pPr marL="95250" indent="-95250" algn="just" eaLnBrk="1" hangingPunct="1"/>
            <a:r>
              <a:rPr lang="es-MX" sz="1200" u="none" dirty="0" smtClean="0">
                <a:latin typeface="Arial" charset="0"/>
              </a:rPr>
              <a:t>   Fecha última Reforma: 27 julio 2018</a:t>
            </a:r>
          </a:p>
          <a:p>
            <a:endParaRPr lang="es-MX" sz="1200" u="none" dirty="0" smtClean="0"/>
          </a:p>
          <a:p>
            <a:pPr marL="95250" indent="-95250">
              <a:buFont typeface="Arial" panose="020B0604020202020204" pitchFamily="34" charset="0"/>
              <a:buChar char="•"/>
            </a:pPr>
            <a:r>
              <a:rPr lang="es-MX" sz="1200" u="none" dirty="0" smtClean="0">
                <a:latin typeface="Arial" charset="0"/>
              </a:rPr>
              <a:t>Ley de Acceso de las Mujeres a una Vida Libre de Violencia del Estado de    San Luis Potosí </a:t>
            </a:r>
          </a:p>
          <a:p>
            <a:pPr algn="just" eaLnBrk="1" hangingPunct="1"/>
            <a:r>
              <a:rPr lang="es-MX" sz="1200" u="none" dirty="0" smtClean="0">
                <a:latin typeface="Arial" charset="0"/>
              </a:rPr>
              <a:t>   P.O.E. 08 septiembre 2016</a:t>
            </a:r>
          </a:p>
          <a:p>
            <a:pPr algn="just" eaLnBrk="1" hangingPunct="1"/>
            <a:r>
              <a:rPr lang="es-MX" sz="1200" u="none" dirty="0">
                <a:latin typeface="Arial" charset="0"/>
              </a:rPr>
              <a:t> </a:t>
            </a:r>
            <a:r>
              <a:rPr lang="es-MX" sz="1200" u="none" dirty="0" smtClean="0">
                <a:latin typeface="Arial" charset="0"/>
              </a:rPr>
              <a:t>  Fecha </a:t>
            </a:r>
            <a:r>
              <a:rPr lang="es-MX" sz="1200" u="none" dirty="0">
                <a:latin typeface="Arial" charset="0"/>
              </a:rPr>
              <a:t>última Reforma: </a:t>
            </a:r>
            <a:r>
              <a:rPr lang="es-MX" sz="1200" u="none" dirty="0" smtClean="0">
                <a:latin typeface="Arial" charset="0"/>
              </a:rPr>
              <a:t>01 octubre 2018</a:t>
            </a:r>
            <a:endParaRPr lang="es-MX" sz="1200" u="none" dirty="0">
              <a:latin typeface="Arial" charset="0"/>
            </a:endParaRPr>
          </a:p>
          <a:p>
            <a:pPr marL="95250" indent="-95250" algn="just" eaLnBrk="1" hangingPunct="1"/>
            <a:endParaRPr lang="es-MX" sz="1200" u="none" dirty="0" smtClean="0">
              <a:latin typeface="Arial" charset="0"/>
            </a:endParaRPr>
          </a:p>
          <a:p>
            <a:pPr marL="95250" indent="-95250" algn="just" eaLnBrk="1" hangingPunct="1">
              <a:buSzPct val="130000"/>
              <a:buFontTx/>
              <a:buChar char="•"/>
            </a:pPr>
            <a:r>
              <a:rPr lang="es-MX" sz="1200" u="none" dirty="0" smtClean="0">
                <a:latin typeface="Arial" charset="0"/>
              </a:rPr>
              <a:t>Ley de las Personas Adultas Mayores para el Estado de San Luis Potosí.</a:t>
            </a:r>
          </a:p>
          <a:p>
            <a:pPr marL="95250" indent="-95250" algn="just" eaLnBrk="1" hangingPunct="1"/>
            <a:r>
              <a:rPr lang="es-MX" sz="1200" u="none" dirty="0" smtClean="0">
                <a:latin typeface="Arial" charset="0"/>
              </a:rPr>
              <a:t>  P.O.E. 07 agosto 2007</a:t>
            </a:r>
          </a:p>
          <a:p>
            <a:pPr marL="95250" indent="-95250" algn="just" eaLnBrk="1" hangingPunct="1"/>
            <a:r>
              <a:rPr lang="es-MX" sz="1200" u="none" dirty="0" smtClean="0">
                <a:latin typeface="Arial" charset="0"/>
              </a:rPr>
              <a:t>  Fecha última Reforma: 01 octubre 2018</a:t>
            </a:r>
          </a:p>
          <a:p>
            <a:pPr marL="95250" indent="-95250" algn="just" eaLnBrk="1" hangingPunct="1"/>
            <a:endParaRPr lang="es-MX" sz="1200" u="none" dirty="0" smtClean="0">
              <a:latin typeface="Arial" charset="0"/>
            </a:endParaRPr>
          </a:p>
          <a:p>
            <a:pPr marL="95250" indent="-95250" algn="just" eaLnBrk="1" hangingPunct="1">
              <a:buSzPct val="130000"/>
              <a:buFontTx/>
              <a:buChar char="•"/>
            </a:pPr>
            <a:r>
              <a:rPr lang="es-MX" sz="1200" u="none" dirty="0" smtClean="0">
                <a:latin typeface="Arial" charset="0"/>
              </a:rPr>
              <a:t>Ley de Transparencia y Acceso a la Información Pública del Estado de San Luis Potosí.</a:t>
            </a:r>
          </a:p>
          <a:p>
            <a:pPr marL="95250" indent="-95250" algn="just" eaLnBrk="1" hangingPunct="1"/>
            <a:r>
              <a:rPr lang="es-MX" sz="1200" u="none" dirty="0" smtClean="0">
                <a:latin typeface="Arial" charset="0"/>
              </a:rPr>
              <a:t>   P.O.E. 09 mayo 2016</a:t>
            </a:r>
          </a:p>
          <a:p>
            <a:pPr marL="95250" indent="-95250" algn="just" eaLnBrk="1" hangingPunct="1"/>
            <a:r>
              <a:rPr lang="es-MX" sz="1200" u="none" dirty="0" smtClean="0">
                <a:latin typeface="Arial" charset="0"/>
              </a:rPr>
              <a:t>   Fecha última publicación: 12 abril 2018</a:t>
            </a:r>
          </a:p>
          <a:p>
            <a:pPr marL="95250" indent="-95250" algn="just" eaLnBrk="1" hangingPunct="1"/>
            <a:endParaRPr lang="es-MX" sz="1200" u="none" dirty="0" smtClean="0">
              <a:latin typeface="Arial" charset="0"/>
            </a:endParaRPr>
          </a:p>
          <a:p>
            <a:pPr marL="95250" indent="-95250" algn="just" eaLnBrk="1" hangingPunct="1">
              <a:buSzPct val="130000"/>
              <a:buFontTx/>
              <a:buChar char="•"/>
            </a:pPr>
            <a:r>
              <a:rPr lang="es-MX" sz="1200" u="none" dirty="0" smtClean="0">
                <a:latin typeface="Arial" charset="0"/>
              </a:rPr>
              <a:t>Reglamento Interior del Sistema para el Desarrollo Integral de la Familia del Estado de San Luis Potosí</a:t>
            </a:r>
          </a:p>
          <a:p>
            <a:pPr marL="95250" indent="-95250" algn="just" eaLnBrk="1" hangingPunct="1"/>
            <a:r>
              <a:rPr lang="es-MX" sz="1200" u="none" dirty="0" smtClean="0">
                <a:latin typeface="Arial" charset="0"/>
              </a:rPr>
              <a:t>   P.O.E. 17 mayo 2018</a:t>
            </a:r>
          </a:p>
          <a:p>
            <a:pPr marL="95250" indent="-95250" algn="just" eaLnBrk="1" hangingPunct="1"/>
            <a:endParaRPr lang="es-MX" sz="1200" u="none" dirty="0" smtClean="0">
              <a:latin typeface="Arial" charset="0"/>
            </a:endParaRPr>
          </a:p>
          <a:p>
            <a:pPr marL="95250" indent="-95250" algn="just" eaLnBrk="1" hangingPunct="1">
              <a:buSzPct val="130000"/>
              <a:buFontTx/>
              <a:buChar char="•"/>
            </a:pPr>
            <a:r>
              <a:rPr lang="es-MX" sz="1200" u="none" dirty="0" smtClean="0">
                <a:latin typeface="Arial" charset="0"/>
              </a:rPr>
              <a:t>Ley de los Derechos de las Niñas, Niños y Adolescentes en el Estado.</a:t>
            </a:r>
          </a:p>
          <a:p>
            <a:pPr marL="95250" indent="-95250" algn="just" eaLnBrk="1" hangingPunct="1"/>
            <a:r>
              <a:rPr lang="es-MX" sz="1200" u="none" dirty="0" smtClean="0">
                <a:latin typeface="Arial" charset="0"/>
              </a:rPr>
              <a:t>   P.O.E. 24  noviembre 2017</a:t>
            </a:r>
          </a:p>
          <a:p>
            <a:pPr marL="95250" indent="-95250" algn="just" eaLnBrk="1" hangingPunct="1"/>
            <a:r>
              <a:rPr lang="es-MX" sz="1200" u="none" dirty="0">
                <a:latin typeface="Arial" charset="0"/>
              </a:rPr>
              <a:t> </a:t>
            </a:r>
            <a:r>
              <a:rPr lang="es-MX" sz="1200" u="none" dirty="0" smtClean="0">
                <a:latin typeface="Arial" charset="0"/>
              </a:rPr>
              <a:t>  Fecha </a:t>
            </a:r>
            <a:r>
              <a:rPr lang="es-MX" sz="1200" u="none" dirty="0">
                <a:latin typeface="Arial" charset="0"/>
              </a:rPr>
              <a:t>última Reforma: </a:t>
            </a:r>
            <a:r>
              <a:rPr lang="es-MX" sz="1200" u="none" dirty="0" smtClean="0">
                <a:latin typeface="Arial" charset="0"/>
              </a:rPr>
              <a:t>01  </a:t>
            </a:r>
            <a:r>
              <a:rPr lang="es-MX" sz="1200" u="none" dirty="0">
                <a:latin typeface="Arial" charset="0"/>
              </a:rPr>
              <a:t>octubre 2018 </a:t>
            </a:r>
          </a:p>
          <a:p>
            <a:pPr marL="95250" indent="-95250" algn="just" eaLnBrk="1" hangingPunct="1"/>
            <a:endParaRPr lang="es-MX" sz="1200" u="none" dirty="0">
              <a:latin typeface="Arial" charset="0"/>
            </a:endParaRPr>
          </a:p>
          <a:p>
            <a:pPr marL="95250" indent="-95250" algn="just" eaLnBrk="1" hangingPunct="1"/>
            <a:endParaRPr lang="es-ES" sz="1200" b="1" u="none" dirty="0">
              <a:latin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717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7172" name="Text Box 5"/>
          <p:cNvSpPr txBox="1">
            <a:spLocks noChangeArrowheads="1"/>
          </p:cNvSpPr>
          <p:nvPr/>
        </p:nvSpPr>
        <p:spPr bwMode="auto">
          <a:xfrm>
            <a:off x="71438" y="63500"/>
            <a:ext cx="4216400" cy="396875"/>
          </a:xfrm>
          <a:prstGeom prst="rect">
            <a:avLst/>
          </a:prstGeom>
          <a:noFill/>
          <a:ln w="9525">
            <a:noFill/>
            <a:miter lim="800000"/>
            <a:headEnd/>
            <a:tailEnd/>
          </a:ln>
        </p:spPr>
        <p:txBody>
          <a:bodyPr>
            <a:spAutoFit/>
          </a:bodyPr>
          <a:lstStyle/>
          <a:p>
            <a:pPr>
              <a:spcBef>
                <a:spcPct val="50000"/>
              </a:spcBef>
            </a:pPr>
            <a:r>
              <a:rPr lang="es-ES_tradnl" sz="2000" b="1" i="1" u="none" dirty="0">
                <a:latin typeface="Arial" charset="0"/>
              </a:rPr>
              <a:t>LEGISLACION O BASE LEGAL</a:t>
            </a:r>
          </a:p>
        </p:txBody>
      </p:sp>
      <p:sp>
        <p:nvSpPr>
          <p:cNvPr id="7173" name="Text Box 6"/>
          <p:cNvSpPr txBox="1">
            <a:spLocks noChangeArrowheads="1"/>
          </p:cNvSpPr>
          <p:nvPr/>
        </p:nvSpPr>
        <p:spPr bwMode="auto">
          <a:xfrm>
            <a:off x="1447800" y="719138"/>
            <a:ext cx="5273675" cy="3600986"/>
          </a:xfrm>
          <a:prstGeom prst="rect">
            <a:avLst/>
          </a:prstGeom>
          <a:noFill/>
          <a:ln w="9525">
            <a:noFill/>
            <a:miter lim="800000"/>
            <a:headEnd/>
            <a:tailEnd/>
          </a:ln>
        </p:spPr>
        <p:txBody>
          <a:bodyPr>
            <a:spAutoFit/>
          </a:bodyPr>
          <a:lstStyle/>
          <a:p>
            <a:pPr marL="88900" indent="-88900" algn="just" eaLnBrk="1" hangingPunct="1">
              <a:buSzPct val="130000"/>
              <a:buFont typeface="Arial" panose="020B0604020202020204" pitchFamily="34" charset="0"/>
              <a:buChar char="•"/>
            </a:pPr>
            <a:r>
              <a:rPr lang="es-MX" sz="1200" u="none" dirty="0">
                <a:latin typeface="Arial" panose="020B0604020202020204" pitchFamily="34" charset="0"/>
                <a:cs typeface="Arial" panose="020B0604020202020204" pitchFamily="34" charset="0"/>
              </a:rPr>
              <a:t>Ley para Prevenir Sancionar y Erradicar los Delitos en Materia de Trata de Personas y para la </a:t>
            </a:r>
            <a:r>
              <a:rPr lang="es-MX" sz="1200" u="none" dirty="0" smtClean="0">
                <a:latin typeface="Arial" panose="020B0604020202020204" pitchFamily="34" charset="0"/>
                <a:cs typeface="Arial" panose="020B0604020202020204" pitchFamily="34" charset="0"/>
              </a:rPr>
              <a:t>Protección </a:t>
            </a:r>
            <a:r>
              <a:rPr lang="es-MX" sz="1200" u="none" dirty="0">
                <a:latin typeface="Arial" panose="020B0604020202020204" pitchFamily="34" charset="0"/>
                <a:cs typeface="Arial" panose="020B0604020202020204" pitchFamily="34" charset="0"/>
              </a:rPr>
              <a:t>y Asistencia de las Victimas de estos Delitos para el Estado de San Luis </a:t>
            </a:r>
            <a:r>
              <a:rPr lang="es-MX" sz="1200" u="none" dirty="0" smtClean="0">
                <a:latin typeface="Arial" panose="020B0604020202020204" pitchFamily="34" charset="0"/>
                <a:cs typeface="Arial" panose="020B0604020202020204" pitchFamily="34" charset="0"/>
              </a:rPr>
              <a:t>potosí</a:t>
            </a:r>
            <a:endParaRPr lang="es-MX" sz="1200" u="none" dirty="0">
              <a:latin typeface="Arial" panose="020B0604020202020204" pitchFamily="34" charset="0"/>
              <a:cs typeface="Arial" panose="020B0604020202020204" pitchFamily="34" charset="0"/>
            </a:endParaRPr>
          </a:p>
          <a:p>
            <a:pPr marL="95250" indent="-95250" algn="just" eaLnBrk="1" hangingPunct="1"/>
            <a:r>
              <a:rPr lang="es-MX" sz="1200" u="none" dirty="0">
                <a:latin typeface="Arial" charset="0"/>
              </a:rPr>
              <a:t> </a:t>
            </a:r>
            <a:r>
              <a:rPr lang="es-MX" sz="1200" u="none" dirty="0" smtClean="0">
                <a:latin typeface="Arial" charset="0"/>
              </a:rPr>
              <a:t> P.O.E</a:t>
            </a:r>
            <a:r>
              <a:rPr lang="es-MX" sz="1200" u="none" dirty="0">
                <a:latin typeface="Arial" charset="0"/>
              </a:rPr>
              <a:t>. </a:t>
            </a:r>
            <a:r>
              <a:rPr lang="es-MX" sz="1200" u="none" dirty="0" smtClean="0">
                <a:latin typeface="Arial" charset="0"/>
              </a:rPr>
              <a:t>30 agosto 2018</a:t>
            </a:r>
          </a:p>
          <a:p>
            <a:pPr marL="95250" indent="-95250" algn="just" eaLnBrk="1" hangingPunct="1"/>
            <a:endParaRPr lang="es-MX" sz="1200" u="none" dirty="0">
              <a:latin typeface="Arial" charset="0"/>
            </a:endParaRPr>
          </a:p>
          <a:p>
            <a:pPr marL="88900" indent="-88900" algn="just" eaLnBrk="1" hangingPunct="1">
              <a:buFont typeface="Arial" panose="020B0604020202020204" pitchFamily="34" charset="0"/>
              <a:buChar char="•"/>
            </a:pPr>
            <a:r>
              <a:rPr lang="es-MX" sz="1200" u="none" dirty="0">
                <a:latin typeface="Arial" panose="020B0604020202020204" pitchFamily="34" charset="0"/>
                <a:cs typeface="Arial" panose="020B0604020202020204" pitchFamily="34" charset="0"/>
              </a:rPr>
              <a:t>Ley para Prevenir y Erradicar la </a:t>
            </a:r>
            <a:r>
              <a:rPr lang="es-MX" sz="1200" u="none" dirty="0" smtClean="0">
                <a:latin typeface="Arial" panose="020B0604020202020204" pitchFamily="34" charset="0"/>
                <a:cs typeface="Arial" panose="020B0604020202020204" pitchFamily="34" charset="0"/>
              </a:rPr>
              <a:t>Discriminación </a:t>
            </a:r>
            <a:r>
              <a:rPr lang="es-MX" sz="1200" u="none" dirty="0">
                <a:latin typeface="Arial" panose="020B0604020202020204" pitchFamily="34" charset="0"/>
                <a:cs typeface="Arial" panose="020B0604020202020204" pitchFamily="34" charset="0"/>
              </a:rPr>
              <a:t>para el Estado de San Luis </a:t>
            </a:r>
            <a:r>
              <a:rPr lang="es-MX" sz="1200" u="none" dirty="0" smtClean="0">
                <a:latin typeface="Arial" panose="020B0604020202020204" pitchFamily="34" charset="0"/>
                <a:cs typeface="Arial" panose="020B0604020202020204" pitchFamily="34" charset="0"/>
              </a:rPr>
              <a:t>Potosí</a:t>
            </a:r>
          </a:p>
          <a:p>
            <a:pPr algn="just" eaLnBrk="1" hangingPunct="1"/>
            <a:r>
              <a:rPr lang="es-MX" sz="1200" u="none" dirty="0" smtClean="0">
                <a:latin typeface="Arial" charset="0"/>
              </a:rPr>
              <a:t>  P.O.E</a:t>
            </a:r>
            <a:r>
              <a:rPr lang="es-MX" sz="1200" u="none" dirty="0">
                <a:latin typeface="Arial" charset="0"/>
              </a:rPr>
              <a:t>. </a:t>
            </a:r>
            <a:r>
              <a:rPr lang="es-MX" sz="1200" u="none" dirty="0" smtClean="0">
                <a:latin typeface="Arial" charset="0"/>
              </a:rPr>
              <a:t>09 septiembre 2009</a:t>
            </a:r>
            <a:endParaRPr lang="es-MX" sz="1200" u="none" dirty="0">
              <a:latin typeface="Arial" panose="020B0604020202020204" pitchFamily="34" charset="0"/>
              <a:cs typeface="Arial" panose="020B0604020202020204" pitchFamily="34" charset="0"/>
            </a:endParaRPr>
          </a:p>
          <a:p>
            <a:pPr marL="95250" indent="-95250" algn="just" eaLnBrk="1" hangingPunct="1"/>
            <a:r>
              <a:rPr lang="es-MX" sz="1200" u="none" dirty="0" smtClean="0">
                <a:latin typeface="Arial" charset="0"/>
              </a:rPr>
              <a:t>  Fecha </a:t>
            </a:r>
            <a:r>
              <a:rPr lang="es-MX" sz="1200" u="none" dirty="0">
                <a:latin typeface="Arial" charset="0"/>
              </a:rPr>
              <a:t>última Reforma: 15 </a:t>
            </a:r>
            <a:r>
              <a:rPr lang="es-MX" sz="1200" u="none" dirty="0" smtClean="0">
                <a:latin typeface="Arial" charset="0"/>
              </a:rPr>
              <a:t>mayo 2018</a:t>
            </a:r>
          </a:p>
          <a:p>
            <a:pPr marL="95250" indent="-95250" algn="just" eaLnBrk="1" hangingPunct="1"/>
            <a:endParaRPr lang="es-MX" sz="1200" u="none" dirty="0">
              <a:latin typeface="Arial" charset="0"/>
            </a:endParaRPr>
          </a:p>
          <a:p>
            <a:pPr marL="95250" indent="-95250" algn="just" eaLnBrk="1" hangingPunct="1"/>
            <a:r>
              <a:rPr lang="es-MX" sz="1200" b="1" u="none" dirty="0">
                <a:latin typeface="Arial" charset="0"/>
              </a:rPr>
              <a:t>Normas Oficiales Mexicanas </a:t>
            </a:r>
            <a:r>
              <a:rPr lang="es-MX" sz="1200" b="1" u="none" dirty="0" smtClean="0">
                <a:latin typeface="Arial" charset="0"/>
              </a:rPr>
              <a:t>Aplicables</a:t>
            </a:r>
          </a:p>
          <a:p>
            <a:pPr marL="95250" indent="-95250" algn="just" eaLnBrk="1" hangingPunct="1"/>
            <a:endParaRPr lang="es-MX" sz="1200" b="1" u="none" dirty="0">
              <a:latin typeface="Arial" charset="0"/>
            </a:endParaRPr>
          </a:p>
          <a:p>
            <a:pPr marL="95250" indent="-95250" algn="just" eaLnBrk="1" hangingPunct="1">
              <a:buSzPct val="130000"/>
              <a:buFontTx/>
              <a:buChar char="•"/>
            </a:pPr>
            <a:r>
              <a:rPr lang="es-MX" sz="1200" u="none" dirty="0">
                <a:latin typeface="Arial" charset="0"/>
              </a:rPr>
              <a:t>NOM-SSA1-1997</a:t>
            </a:r>
          </a:p>
          <a:p>
            <a:pPr marL="95250" indent="-95250" algn="just" eaLnBrk="1" hangingPunct="1"/>
            <a:r>
              <a:rPr lang="es-MX" sz="1200" u="none" dirty="0">
                <a:latin typeface="Arial" charset="0"/>
              </a:rPr>
              <a:t>   Para la Prestación de Servicios de Asistencia Social para Menores y Adultos Mayores.</a:t>
            </a:r>
          </a:p>
          <a:p>
            <a:pPr marL="95250" indent="-95250" algn="just" eaLnBrk="1" hangingPunct="1"/>
            <a:endParaRPr lang="es-MX" sz="1200" u="none" dirty="0">
              <a:latin typeface="Arial" charset="0"/>
            </a:endParaRPr>
          </a:p>
          <a:p>
            <a:pPr marL="95250" indent="-95250" algn="just" eaLnBrk="1" hangingPunct="1">
              <a:buSzPct val="130000"/>
              <a:buFontTx/>
              <a:buChar char="•"/>
            </a:pPr>
            <a:r>
              <a:rPr lang="es-MX" sz="1200" u="none" dirty="0">
                <a:latin typeface="Arial" charset="0"/>
              </a:rPr>
              <a:t>NOM-SSA1-1998</a:t>
            </a:r>
          </a:p>
          <a:p>
            <a:pPr marL="95250" indent="-95250" algn="just" eaLnBrk="1" hangingPunct="1"/>
            <a:r>
              <a:rPr lang="es-MX" sz="1200" u="none" dirty="0">
                <a:latin typeface="Arial" charset="0"/>
              </a:rPr>
              <a:t>   Para la Asistencia Alimentaria a Grupos de Riesgo.</a:t>
            </a:r>
          </a:p>
          <a:p>
            <a:pPr marL="95250" indent="-95250" algn="just" eaLnBrk="1" hangingPunct="1"/>
            <a:endParaRPr lang="es-ES" sz="1200" b="1" u="none" dirty="0">
              <a:latin typeface="Arial" charset="0"/>
            </a:endParaRPr>
          </a:p>
        </p:txBody>
      </p:sp>
    </p:spTree>
    <p:extLst>
      <p:ext uri="{BB962C8B-B14F-4D97-AF65-F5344CB8AC3E}">
        <p14:creationId xmlns:p14="http://schemas.microsoft.com/office/powerpoint/2010/main" val="3366761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026"/>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8195" name="Text Box 1027"/>
          <p:cNvSpPr txBox="1">
            <a:spLocks noChangeArrowheads="1"/>
          </p:cNvSpPr>
          <p:nvPr/>
        </p:nvSpPr>
        <p:spPr bwMode="auto">
          <a:xfrm>
            <a:off x="71438" y="50800"/>
            <a:ext cx="4216400" cy="396875"/>
          </a:xfrm>
          <a:prstGeom prst="rect">
            <a:avLst/>
          </a:prstGeom>
          <a:noFill/>
          <a:ln w="9525">
            <a:noFill/>
            <a:miter lim="800000"/>
            <a:headEnd/>
            <a:tailEnd/>
          </a:ln>
        </p:spPr>
        <p:txBody>
          <a:bodyPr>
            <a:spAutoFit/>
          </a:bodyPr>
          <a:lstStyle/>
          <a:p>
            <a:pPr>
              <a:spcBef>
                <a:spcPct val="50000"/>
              </a:spcBef>
            </a:pPr>
            <a:r>
              <a:rPr lang="es-ES_tradnl" sz="2000" b="1" i="1" u="none" dirty="0">
                <a:latin typeface="Arial" charset="0"/>
              </a:rPr>
              <a:t>M I S I O N</a:t>
            </a:r>
          </a:p>
        </p:txBody>
      </p:sp>
      <p:sp>
        <p:nvSpPr>
          <p:cNvPr id="8196" name="Line 102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8197" name="Text Box 1031"/>
          <p:cNvSpPr txBox="1">
            <a:spLocks noChangeArrowheads="1"/>
          </p:cNvSpPr>
          <p:nvPr/>
        </p:nvSpPr>
        <p:spPr bwMode="auto">
          <a:xfrm>
            <a:off x="1584325" y="990600"/>
            <a:ext cx="4922838" cy="274638"/>
          </a:xfrm>
          <a:prstGeom prst="rect">
            <a:avLst/>
          </a:prstGeom>
          <a:noFill/>
          <a:ln w="9525">
            <a:noFill/>
            <a:miter lim="800000"/>
            <a:headEnd/>
            <a:tailEnd/>
          </a:ln>
        </p:spPr>
        <p:txBody>
          <a:bodyPr>
            <a:spAutoFit/>
          </a:bodyPr>
          <a:lstStyle/>
          <a:p>
            <a:pPr>
              <a:spcBef>
                <a:spcPct val="50000"/>
              </a:spcBef>
            </a:pPr>
            <a:endParaRPr lang="es-ES" sz="1200" u="none" dirty="0">
              <a:latin typeface="Arial" charset="0"/>
            </a:endParaRPr>
          </a:p>
        </p:txBody>
      </p:sp>
      <p:sp>
        <p:nvSpPr>
          <p:cNvPr id="8198" name="Text Box 1032"/>
          <p:cNvSpPr txBox="1">
            <a:spLocks noChangeArrowheads="1"/>
          </p:cNvSpPr>
          <p:nvPr/>
        </p:nvSpPr>
        <p:spPr bwMode="auto">
          <a:xfrm>
            <a:off x="1584325" y="960438"/>
            <a:ext cx="5045075"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sp>
        <p:nvSpPr>
          <p:cNvPr id="8199" name="Text Box 1033"/>
          <p:cNvSpPr txBox="1">
            <a:spLocks noChangeArrowheads="1"/>
          </p:cNvSpPr>
          <p:nvPr/>
        </p:nvSpPr>
        <p:spPr bwMode="auto">
          <a:xfrm>
            <a:off x="1630363" y="990600"/>
            <a:ext cx="4999037" cy="5761577"/>
          </a:xfrm>
          <a:prstGeom prst="rect">
            <a:avLst/>
          </a:prstGeom>
          <a:noFill/>
          <a:ln w="9525">
            <a:noFill/>
            <a:miter lim="800000"/>
            <a:headEnd/>
            <a:tailEnd/>
          </a:ln>
        </p:spPr>
        <p:txBody>
          <a:bodyPr>
            <a:spAutoFit/>
          </a:bodyPr>
          <a:lstStyle/>
          <a:p>
            <a:pPr algn="just">
              <a:spcBef>
                <a:spcPct val="50000"/>
              </a:spcBef>
            </a:pPr>
            <a:endParaRPr lang="es-ES_tradnl" sz="1200" u="none" dirty="0">
              <a:latin typeface="Arial" charset="0"/>
            </a:endParaRPr>
          </a:p>
          <a:p>
            <a:pPr algn="just">
              <a:spcBef>
                <a:spcPct val="50000"/>
              </a:spcBef>
            </a:pPr>
            <a:endParaRPr lang="es-ES_tradnl" sz="1200" u="none" dirty="0">
              <a:latin typeface="Arial" charset="0"/>
            </a:endParaRPr>
          </a:p>
          <a:p>
            <a:pPr algn="just">
              <a:spcBef>
                <a:spcPct val="50000"/>
              </a:spcBef>
            </a:pPr>
            <a:endParaRPr lang="es-ES_tradnl" sz="1200" u="none" dirty="0">
              <a:latin typeface="Arial" charset="0"/>
            </a:endParaRPr>
          </a:p>
          <a:p>
            <a:pPr algn="just">
              <a:spcBef>
                <a:spcPct val="50000"/>
              </a:spcBef>
            </a:pPr>
            <a:endParaRPr lang="es-ES_tradnl" sz="1200" u="none" dirty="0">
              <a:latin typeface="Arial" charset="0"/>
            </a:endParaRPr>
          </a:p>
          <a:p>
            <a:pPr algn="just">
              <a:spcBef>
                <a:spcPct val="50000"/>
              </a:spcBef>
            </a:pPr>
            <a:endParaRPr lang="es-ES_tradnl" sz="1200" u="none" dirty="0">
              <a:latin typeface="Arial" charset="0"/>
            </a:endParaRPr>
          </a:p>
          <a:p>
            <a:pPr algn="just">
              <a:spcBef>
                <a:spcPct val="50000"/>
              </a:spcBef>
            </a:pPr>
            <a:endParaRPr lang="es-ES_tradnl" sz="1200" u="none" dirty="0" smtClean="0">
              <a:latin typeface="Arial" charset="0"/>
            </a:endParaRPr>
          </a:p>
          <a:p>
            <a:pPr algn="just">
              <a:spcBef>
                <a:spcPct val="50000"/>
              </a:spcBef>
            </a:pPr>
            <a:endParaRPr lang="es-ES_tradnl" sz="1200" u="none" dirty="0">
              <a:latin typeface="Arial" charset="0"/>
            </a:endParaRPr>
          </a:p>
          <a:p>
            <a:pPr algn="just">
              <a:spcBef>
                <a:spcPct val="50000"/>
              </a:spcBef>
            </a:pPr>
            <a:endParaRPr lang="es-ES_tradnl" sz="1200" u="none" dirty="0">
              <a:latin typeface="Arial" charset="0"/>
            </a:endParaRPr>
          </a:p>
          <a:p>
            <a:pPr algn="just">
              <a:spcBef>
                <a:spcPct val="50000"/>
              </a:spcBef>
            </a:pPr>
            <a:r>
              <a:rPr lang="es-ES_tradnl" sz="1200" b="1" u="none" dirty="0" smtClean="0">
                <a:latin typeface="Arial" charset="0"/>
              </a:rPr>
              <a:t>MISION</a:t>
            </a:r>
            <a:endParaRPr lang="es-ES_tradnl" sz="1200" u="none" dirty="0">
              <a:latin typeface="Arial" charset="0"/>
            </a:endParaRPr>
          </a:p>
          <a:p>
            <a:pPr algn="just">
              <a:spcBef>
                <a:spcPct val="50000"/>
              </a:spcBef>
            </a:pPr>
            <a:endParaRPr lang="es-ES_tradnl" sz="1200" u="none" dirty="0" smtClean="0">
              <a:latin typeface="Arial" charset="0"/>
            </a:endParaRPr>
          </a:p>
          <a:p>
            <a:pPr algn="just"/>
            <a:r>
              <a:rPr lang="es-MX" sz="1200" u="none" dirty="0">
                <a:latin typeface="Arial" charset="0"/>
              </a:rPr>
              <a:t>Somos un organismo rector que promueve, Impulsa, coordina e implementa programas, obras y acciones en materia de asistencia e Inclusión social de la población en desventaja, para contribuir a  su desarrollo integral, disminuyendo la pobreza y la marginación a través del ejercicio eficiente y transparente de los recursos públicos para que prosperemos juntos.</a:t>
            </a:r>
          </a:p>
          <a:p>
            <a:pPr algn="just">
              <a:spcBef>
                <a:spcPct val="50000"/>
              </a:spcBef>
            </a:pPr>
            <a:endParaRPr lang="es-ES_tradnl" sz="1200" u="none" dirty="0" smtClean="0">
              <a:latin typeface="Arial" charset="0"/>
            </a:endParaRPr>
          </a:p>
          <a:p>
            <a:pPr algn="just" eaLnBrk="1" hangingPunct="1">
              <a:spcBef>
                <a:spcPct val="20000"/>
              </a:spcBef>
            </a:pPr>
            <a:endParaRPr lang="es-MX" sz="1200" u="none" dirty="0" smtClean="0">
              <a:latin typeface="Arial" charset="0"/>
            </a:endParaRPr>
          </a:p>
          <a:p>
            <a:pPr algn="just">
              <a:spcBef>
                <a:spcPct val="50000"/>
              </a:spcBef>
            </a:pPr>
            <a:endParaRPr lang="es-ES_tradnl" sz="1200" u="none" dirty="0">
              <a:latin typeface="Arial" charset="0"/>
            </a:endParaRPr>
          </a:p>
          <a:p>
            <a:pPr algn="just">
              <a:spcBef>
                <a:spcPct val="50000"/>
              </a:spcBef>
            </a:pPr>
            <a:endParaRPr lang="es-ES_tradnl" sz="1200" u="none" dirty="0">
              <a:latin typeface="Arial" charset="0"/>
            </a:endParaRPr>
          </a:p>
          <a:p>
            <a:pPr algn="just">
              <a:spcBef>
                <a:spcPct val="50000"/>
              </a:spcBef>
            </a:pPr>
            <a:endParaRPr lang="es-ES_tradnl" sz="1200" u="none" dirty="0">
              <a:latin typeface="Arial" charset="0"/>
            </a:endParaRPr>
          </a:p>
          <a:p>
            <a:pPr algn="just">
              <a:spcBef>
                <a:spcPct val="50000"/>
              </a:spcBef>
            </a:pPr>
            <a:endParaRPr lang="es-ES_tradnl" sz="1200" u="none" dirty="0">
              <a:latin typeface="Arial" charset="0"/>
            </a:endParaRPr>
          </a:p>
          <a:p>
            <a:pPr algn="just">
              <a:spcBef>
                <a:spcPct val="50000"/>
              </a:spcBef>
            </a:pPr>
            <a:endParaRPr lang="es-ES_tradnl" sz="1200" u="none" dirty="0">
              <a:latin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26"/>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 name="Text Box 1027"/>
          <p:cNvSpPr txBox="1">
            <a:spLocks noChangeArrowheads="1"/>
          </p:cNvSpPr>
          <p:nvPr/>
        </p:nvSpPr>
        <p:spPr bwMode="auto">
          <a:xfrm>
            <a:off x="39974" y="50800"/>
            <a:ext cx="4216400" cy="396875"/>
          </a:xfrm>
          <a:prstGeom prst="rect">
            <a:avLst/>
          </a:prstGeom>
          <a:noFill/>
          <a:ln w="9525">
            <a:noFill/>
            <a:miter lim="800000"/>
            <a:headEnd/>
            <a:tailEnd/>
          </a:ln>
        </p:spPr>
        <p:txBody>
          <a:bodyPr>
            <a:spAutoFit/>
          </a:bodyPr>
          <a:lstStyle/>
          <a:p>
            <a:pPr>
              <a:spcBef>
                <a:spcPct val="50000"/>
              </a:spcBef>
            </a:pPr>
            <a:r>
              <a:rPr lang="es-ES_tradnl" sz="2000" b="1" i="1" u="none" spc="300" dirty="0" smtClean="0">
                <a:latin typeface="Arial" charset="0"/>
              </a:rPr>
              <a:t>CÓDIGO DE CONDUCTA</a:t>
            </a:r>
            <a:endParaRPr lang="es-ES_tradnl" sz="2000" b="1" i="1" u="none" spc="300" dirty="0">
              <a:latin typeface="Arial" charset="0"/>
            </a:endParaRPr>
          </a:p>
        </p:txBody>
      </p:sp>
      <p:sp>
        <p:nvSpPr>
          <p:cNvPr id="4" name="Line 102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5" name="Text Box 1031"/>
          <p:cNvSpPr txBox="1">
            <a:spLocks noChangeArrowheads="1"/>
          </p:cNvSpPr>
          <p:nvPr/>
        </p:nvSpPr>
        <p:spPr bwMode="auto">
          <a:xfrm>
            <a:off x="1584325" y="990600"/>
            <a:ext cx="4922838" cy="274638"/>
          </a:xfrm>
          <a:prstGeom prst="rect">
            <a:avLst/>
          </a:prstGeom>
          <a:noFill/>
          <a:ln w="9525">
            <a:noFill/>
            <a:miter lim="800000"/>
            <a:headEnd/>
            <a:tailEnd/>
          </a:ln>
        </p:spPr>
        <p:txBody>
          <a:bodyPr>
            <a:spAutoFit/>
          </a:bodyPr>
          <a:lstStyle/>
          <a:p>
            <a:pPr>
              <a:spcBef>
                <a:spcPct val="50000"/>
              </a:spcBef>
            </a:pPr>
            <a:endParaRPr lang="es-ES" sz="1200" u="none" dirty="0">
              <a:latin typeface="Arial" charset="0"/>
            </a:endParaRPr>
          </a:p>
        </p:txBody>
      </p:sp>
      <p:sp>
        <p:nvSpPr>
          <p:cNvPr id="6" name="Text Box 1032"/>
          <p:cNvSpPr txBox="1">
            <a:spLocks noChangeArrowheads="1"/>
          </p:cNvSpPr>
          <p:nvPr/>
        </p:nvSpPr>
        <p:spPr bwMode="auto">
          <a:xfrm>
            <a:off x="1584325" y="960438"/>
            <a:ext cx="5045075"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sp>
        <p:nvSpPr>
          <p:cNvPr id="7" name="Text Box 1033"/>
          <p:cNvSpPr txBox="1">
            <a:spLocks noChangeArrowheads="1"/>
          </p:cNvSpPr>
          <p:nvPr/>
        </p:nvSpPr>
        <p:spPr bwMode="auto">
          <a:xfrm>
            <a:off x="1546225" y="878550"/>
            <a:ext cx="4999037" cy="10008894"/>
          </a:xfrm>
          <a:prstGeom prst="rect">
            <a:avLst/>
          </a:prstGeom>
          <a:noFill/>
          <a:ln w="9525">
            <a:noFill/>
            <a:miter lim="800000"/>
            <a:headEnd/>
            <a:tailEnd/>
          </a:ln>
        </p:spPr>
        <p:txBody>
          <a:bodyPr>
            <a:spAutoFit/>
          </a:bodyPr>
          <a:lstStyle/>
          <a:p>
            <a:pPr marL="285750" indent="-285750" algn="just">
              <a:buFont typeface="+mj-lt"/>
              <a:buAutoNum type="romanUcPeriod"/>
            </a:pPr>
            <a:r>
              <a:rPr lang="es-MX" sz="1200" b="1" u="none" dirty="0">
                <a:latin typeface="Arial" panose="020B0604020202020204" pitchFamily="34" charset="0"/>
                <a:cs typeface="Arial" panose="020B0604020202020204" pitchFamily="34" charset="0"/>
              </a:rPr>
              <a:t>DEDICACIÓN. </a:t>
            </a:r>
            <a:r>
              <a:rPr lang="es-MX" sz="1200" u="none" dirty="0">
                <a:latin typeface="Arial" panose="020B0604020202020204" pitchFamily="34" charset="0"/>
                <a:cs typeface="Arial" panose="020B0604020202020204" pitchFamily="34" charset="0"/>
              </a:rPr>
              <a:t>Procurar su mejor esfuerzo y </a:t>
            </a:r>
            <a:r>
              <a:rPr lang="es-MX" sz="1200" u="none" dirty="0" smtClean="0">
                <a:latin typeface="Arial" panose="020B0604020202020204" pitchFamily="34" charset="0"/>
                <a:cs typeface="Arial" panose="020B0604020202020204" pitchFamily="34" charset="0"/>
              </a:rPr>
              <a:t>perseverancia para </a:t>
            </a:r>
            <a:r>
              <a:rPr lang="es-MX" sz="1200" u="none" dirty="0">
                <a:latin typeface="Arial" panose="020B0604020202020204" pitchFamily="34" charset="0"/>
                <a:cs typeface="Arial" panose="020B0604020202020204" pitchFamily="34" charset="0"/>
              </a:rPr>
              <a:t>alcanzar los objetivos institucionales en el </a:t>
            </a:r>
            <a:r>
              <a:rPr lang="es-MX" sz="1200" u="none" dirty="0" smtClean="0">
                <a:latin typeface="Arial" panose="020B0604020202020204" pitchFamily="34" charset="0"/>
                <a:cs typeface="Arial" panose="020B0604020202020204" pitchFamily="34" charset="0"/>
              </a:rPr>
              <a:t>desempeño de </a:t>
            </a:r>
            <a:r>
              <a:rPr lang="es-MX" sz="1200" u="none" dirty="0">
                <a:latin typeface="Arial" panose="020B0604020202020204" pitchFamily="34" charset="0"/>
                <a:cs typeface="Arial" panose="020B0604020202020204" pitchFamily="34" charset="0"/>
              </a:rPr>
              <a:t>las actividades gubernamentales, imprimir pasión </a:t>
            </a:r>
            <a:r>
              <a:rPr lang="es-MX" sz="1200" u="none" dirty="0" smtClean="0">
                <a:latin typeface="Arial" panose="020B0604020202020204" pitchFamily="34" charset="0"/>
                <a:cs typeface="Arial" panose="020B0604020202020204" pitchFamily="34" charset="0"/>
              </a:rPr>
              <a:t>y demostrar </a:t>
            </a:r>
            <a:r>
              <a:rPr lang="es-MX" sz="1200" u="none" dirty="0">
                <a:latin typeface="Arial" panose="020B0604020202020204" pitchFamily="34" charset="0"/>
                <a:cs typeface="Arial" panose="020B0604020202020204" pitchFamily="34" charset="0"/>
              </a:rPr>
              <a:t>aprecio por San Luis Potosí, sus instituciones </a:t>
            </a:r>
            <a:r>
              <a:rPr lang="es-MX" sz="1200" u="none" dirty="0" smtClean="0">
                <a:latin typeface="Arial" panose="020B0604020202020204" pitchFamily="34" charset="0"/>
                <a:cs typeface="Arial" panose="020B0604020202020204" pitchFamily="34" charset="0"/>
              </a:rPr>
              <a:t>y por </a:t>
            </a:r>
            <a:r>
              <a:rPr lang="es-MX" sz="1200" u="none" dirty="0">
                <a:latin typeface="Arial" panose="020B0604020202020204" pitchFamily="34" charset="0"/>
                <a:cs typeface="Arial" panose="020B0604020202020204" pitchFamily="34" charset="0"/>
              </a:rPr>
              <a:t>su trabajo, así como demostrar un alto compromiso </a:t>
            </a:r>
            <a:r>
              <a:rPr lang="es-MX" sz="1200" u="none" dirty="0" smtClean="0">
                <a:latin typeface="Arial" panose="020B0604020202020204" pitchFamily="34" charset="0"/>
                <a:cs typeface="Arial" panose="020B0604020202020204" pitchFamily="34" charset="0"/>
              </a:rPr>
              <a:t>hacia la </a:t>
            </a:r>
            <a:r>
              <a:rPr lang="es-MX" sz="1200" u="none" dirty="0">
                <a:latin typeface="Arial" panose="020B0604020202020204" pitchFamily="34" charset="0"/>
                <a:cs typeface="Arial" panose="020B0604020202020204" pitchFamily="34" charset="0"/>
              </a:rPr>
              <a:t>sociedad en la solución de sus demandas.</a:t>
            </a:r>
            <a:endParaRPr lang="es-MX" sz="1200" u="none" dirty="0" smtClean="0">
              <a:latin typeface="Arial" panose="020B0604020202020204" pitchFamily="34" charset="0"/>
              <a:cs typeface="Arial" panose="020B0604020202020204" pitchFamily="34" charset="0"/>
            </a:endParaRPr>
          </a:p>
          <a:p>
            <a:pPr marL="285750" indent="-285750">
              <a:buSzPct val="131000"/>
              <a:buFont typeface="+mj-lt"/>
              <a:buAutoNum type="romanUcPeriod"/>
            </a:pPr>
            <a:endParaRPr lang="es-MX" sz="1200" u="none" dirty="0" smtClean="0">
              <a:latin typeface="Arial" panose="020B0604020202020204" pitchFamily="34" charset="0"/>
              <a:cs typeface="Arial" panose="020B0604020202020204" pitchFamily="34" charset="0"/>
            </a:endParaRPr>
          </a:p>
          <a:p>
            <a:pPr marL="285750" indent="-285750" algn="just">
              <a:buFont typeface="+mj-lt"/>
              <a:buAutoNum type="romanUcPeriod"/>
            </a:pPr>
            <a:r>
              <a:rPr lang="es-MX" sz="1200" b="1" u="none" dirty="0">
                <a:latin typeface="Arial" panose="020B0604020202020204" pitchFamily="34" charset="0"/>
                <a:cs typeface="Arial" panose="020B0604020202020204" pitchFamily="34" charset="0"/>
              </a:rPr>
              <a:t>TRANSPARENCIA. </a:t>
            </a:r>
            <a:r>
              <a:rPr lang="es-MX" sz="1200" u="none" dirty="0">
                <a:latin typeface="Arial" panose="020B0604020202020204" pitchFamily="34" charset="0"/>
                <a:cs typeface="Arial" panose="020B0604020202020204" pitchFamily="34" charset="0"/>
              </a:rPr>
              <a:t>Ser abiertos al derecho </a:t>
            </a:r>
            <a:r>
              <a:rPr lang="es-MX" sz="1200" u="none" dirty="0" smtClean="0">
                <a:latin typeface="Arial" panose="020B0604020202020204" pitchFamily="34" charset="0"/>
                <a:cs typeface="Arial" panose="020B0604020202020204" pitchFamily="34" charset="0"/>
              </a:rPr>
              <a:t>ciudadano respecto </a:t>
            </a:r>
            <a:r>
              <a:rPr lang="es-MX" sz="1200" u="none" dirty="0">
                <a:latin typeface="Arial" panose="020B0604020202020204" pitchFamily="34" charset="0"/>
                <a:cs typeface="Arial" panose="020B0604020202020204" pitchFamily="34" charset="0"/>
              </a:rPr>
              <a:t>a </a:t>
            </a:r>
            <a:r>
              <a:rPr lang="es-MX" sz="1200" u="none" dirty="0" smtClean="0">
                <a:latin typeface="Arial" panose="020B0604020202020204" pitchFamily="34" charset="0"/>
                <a:cs typeface="Arial" panose="020B0604020202020204" pitchFamily="34" charset="0"/>
              </a:rPr>
              <a:t>la información</a:t>
            </a:r>
            <a:r>
              <a:rPr lang="es-MX" sz="1200" u="none" dirty="0">
                <a:latin typeface="Arial" panose="020B0604020202020204" pitchFamily="34" charset="0"/>
                <a:cs typeface="Arial" panose="020B0604020202020204" pitchFamily="34" charset="0"/>
              </a:rPr>
              <a:t>, de acuerdo a su legalidad </a:t>
            </a:r>
            <a:r>
              <a:rPr lang="es-MX" sz="1200" u="none" dirty="0" smtClean="0">
                <a:latin typeface="Arial" panose="020B0604020202020204" pitchFamily="34" charset="0"/>
                <a:cs typeface="Arial" panose="020B0604020202020204" pitchFamily="34" charset="0"/>
              </a:rPr>
              <a:t>y oportunidad</a:t>
            </a:r>
            <a:r>
              <a:rPr lang="es-MX" sz="1200" u="none" dirty="0">
                <a:latin typeface="Arial" panose="020B0604020202020204" pitchFamily="34" charset="0"/>
                <a:cs typeface="Arial" panose="020B0604020202020204" pitchFamily="34" charset="0"/>
              </a:rPr>
              <a:t>, ofreciendo al ciudadano la posibilidad de ser </a:t>
            </a:r>
            <a:r>
              <a:rPr lang="es-MX" sz="1200" u="none" dirty="0" smtClean="0">
                <a:latin typeface="Arial" panose="020B0604020202020204" pitchFamily="34" charset="0"/>
                <a:cs typeface="Arial" panose="020B0604020202020204" pitchFamily="34" charset="0"/>
              </a:rPr>
              <a:t>un usuario </a:t>
            </a:r>
            <a:r>
              <a:rPr lang="es-MX" sz="1200" u="none" dirty="0">
                <a:latin typeface="Arial" panose="020B0604020202020204" pitchFamily="34" charset="0"/>
                <a:cs typeface="Arial" panose="020B0604020202020204" pitchFamily="34" charset="0"/>
              </a:rPr>
              <a:t>de la administración y entendida la transparencia </a:t>
            </a:r>
            <a:r>
              <a:rPr lang="es-MX" sz="1200" u="none" dirty="0" smtClean="0">
                <a:latin typeface="Arial" panose="020B0604020202020204" pitchFamily="34" charset="0"/>
                <a:cs typeface="Arial" panose="020B0604020202020204" pitchFamily="34" charset="0"/>
              </a:rPr>
              <a:t>como un </a:t>
            </a:r>
            <a:r>
              <a:rPr lang="es-MX" sz="1200" u="none" dirty="0">
                <a:latin typeface="Arial" panose="020B0604020202020204" pitchFamily="34" charset="0"/>
                <a:cs typeface="Arial" panose="020B0604020202020204" pitchFamily="34" charset="0"/>
              </a:rPr>
              <a:t>verdadero servicio público</a:t>
            </a:r>
            <a:r>
              <a:rPr lang="es-MX" sz="1200" u="none" dirty="0" smtClean="0">
                <a:latin typeface="Arial" panose="020B0604020202020204" pitchFamily="34" charset="0"/>
                <a:cs typeface="Arial" panose="020B0604020202020204" pitchFamily="34" charset="0"/>
              </a:rPr>
              <a:t>.</a:t>
            </a:r>
            <a:endParaRPr lang="es-ES_tradnl" sz="1200" u="none" dirty="0">
              <a:latin typeface="Arial" panose="020B0604020202020204" pitchFamily="34" charset="0"/>
              <a:cs typeface="Arial" panose="020B0604020202020204" pitchFamily="34" charset="0"/>
            </a:endParaRPr>
          </a:p>
          <a:p>
            <a:pPr marL="285750" indent="-285750" algn="just">
              <a:buFont typeface="+mj-lt"/>
              <a:buAutoNum type="romanUcPeriod"/>
            </a:pPr>
            <a:endParaRPr lang="es-ES_tradnl" sz="1200" u="none" dirty="0">
              <a:latin typeface="Arial" panose="020B0604020202020204" pitchFamily="34" charset="0"/>
              <a:cs typeface="Arial" panose="020B0604020202020204" pitchFamily="34" charset="0"/>
            </a:endParaRPr>
          </a:p>
          <a:p>
            <a:pPr marL="285750" indent="-285750" algn="just">
              <a:buFont typeface="+mj-lt"/>
              <a:buAutoNum type="romanUcPeriod"/>
            </a:pPr>
            <a:r>
              <a:rPr lang="es-MX" sz="1200" b="1" u="none" dirty="0">
                <a:latin typeface="Arial" panose="020B0604020202020204" pitchFamily="34" charset="0"/>
                <a:cs typeface="Arial" panose="020B0604020202020204" pitchFamily="34" charset="0"/>
              </a:rPr>
              <a:t>RENDICIÓN DE CUENTAS. </a:t>
            </a:r>
            <a:r>
              <a:rPr lang="es-MX" sz="1200" u="none" dirty="0">
                <a:latin typeface="Arial" panose="020B0604020202020204" pitchFamily="34" charset="0"/>
                <a:cs typeface="Arial" panose="020B0604020202020204" pitchFamily="34" charset="0"/>
              </a:rPr>
              <a:t>Cumplir con la </a:t>
            </a:r>
            <a:r>
              <a:rPr lang="es-MX" sz="1200" u="none" dirty="0" smtClean="0">
                <a:latin typeface="Arial" panose="020B0604020202020204" pitchFamily="34" charset="0"/>
                <a:cs typeface="Arial" panose="020B0604020202020204" pitchFamily="34" charset="0"/>
              </a:rPr>
              <a:t>responsabilidad de </a:t>
            </a:r>
            <a:r>
              <a:rPr lang="es-MX" sz="1200" u="none" dirty="0">
                <a:latin typeface="Arial" panose="020B0604020202020204" pitchFamily="34" charset="0"/>
                <a:cs typeface="Arial" panose="020B0604020202020204" pitchFamily="34" charset="0"/>
              </a:rPr>
              <a:t>la adecuada ejecución de sus funciones, objetivos y </a:t>
            </a:r>
            <a:r>
              <a:rPr lang="es-MX" sz="1200" u="none" dirty="0" smtClean="0">
                <a:latin typeface="Arial" panose="020B0604020202020204" pitchFamily="34" charset="0"/>
                <a:cs typeface="Arial" panose="020B0604020202020204" pitchFamily="34" charset="0"/>
              </a:rPr>
              <a:t>metas, fomentando </a:t>
            </a:r>
            <a:r>
              <a:rPr lang="es-MX" sz="1200" u="none" dirty="0">
                <a:latin typeface="Arial" panose="020B0604020202020204" pitchFamily="34" charset="0"/>
                <a:cs typeface="Arial" panose="020B0604020202020204" pitchFamily="34" charset="0"/>
              </a:rPr>
              <a:t>la participación ciudadana en el </a:t>
            </a:r>
            <a:r>
              <a:rPr lang="es-MX" sz="1200" u="none" dirty="0" smtClean="0">
                <a:latin typeface="Arial" panose="020B0604020202020204" pitchFamily="34" charset="0"/>
                <a:cs typeface="Arial" panose="020B0604020202020204" pitchFamily="34" charset="0"/>
              </a:rPr>
              <a:t>diseño, implementación</a:t>
            </a:r>
            <a:r>
              <a:rPr lang="es-MX" sz="1200" u="none" dirty="0">
                <a:latin typeface="Arial" panose="020B0604020202020204" pitchFamily="34" charset="0"/>
                <a:cs typeface="Arial" panose="020B0604020202020204" pitchFamily="34" charset="0"/>
              </a:rPr>
              <a:t>, seguimiento y evaluación de </a:t>
            </a:r>
            <a:r>
              <a:rPr lang="es-MX" sz="1200" u="none" dirty="0" smtClean="0">
                <a:latin typeface="Arial" panose="020B0604020202020204" pitchFamily="34" charset="0"/>
                <a:cs typeface="Arial" panose="020B0604020202020204" pitchFamily="34" charset="0"/>
              </a:rPr>
              <a:t>políticas públicas</a:t>
            </a:r>
            <a:r>
              <a:rPr lang="es-MX" sz="1200" u="none" dirty="0">
                <a:latin typeface="Arial" panose="020B0604020202020204" pitchFamily="34" charset="0"/>
                <a:cs typeface="Arial" panose="020B0604020202020204" pitchFamily="34" charset="0"/>
              </a:rPr>
              <a:t>, respondiendo de la aplicación del recurso puesto </a:t>
            </a:r>
            <a:r>
              <a:rPr lang="es-MX" sz="1200" u="none" dirty="0" smtClean="0">
                <a:latin typeface="Arial" panose="020B0604020202020204" pitchFamily="34" charset="0"/>
                <a:cs typeface="Arial" panose="020B0604020202020204" pitchFamily="34" charset="0"/>
              </a:rPr>
              <a:t>a su </a:t>
            </a:r>
            <a:r>
              <a:rPr lang="es-MX" sz="1200" u="none" dirty="0">
                <a:latin typeface="Arial" panose="020B0604020202020204" pitchFamily="34" charset="0"/>
                <a:cs typeface="Arial" panose="020B0604020202020204" pitchFamily="34" charset="0"/>
              </a:rPr>
              <a:t>disposición</a:t>
            </a:r>
            <a:r>
              <a:rPr lang="es-MX" sz="1200" u="none" dirty="0" smtClean="0">
                <a:latin typeface="Arial" panose="020B0604020202020204" pitchFamily="34" charset="0"/>
                <a:cs typeface="Arial" panose="020B0604020202020204" pitchFamily="34" charset="0"/>
              </a:rPr>
              <a:t>.</a:t>
            </a:r>
          </a:p>
          <a:p>
            <a:pPr marL="285750" indent="-285750" algn="just">
              <a:buFont typeface="+mj-lt"/>
              <a:buAutoNum type="romanUcPeriod"/>
            </a:pPr>
            <a:endParaRPr lang="es-MX" sz="1200" u="none" dirty="0">
              <a:latin typeface="Arial" panose="020B0604020202020204" pitchFamily="34" charset="0"/>
              <a:cs typeface="Arial" panose="020B0604020202020204" pitchFamily="34" charset="0"/>
            </a:endParaRPr>
          </a:p>
          <a:p>
            <a:pPr marL="285750" indent="-285750" algn="just">
              <a:buFont typeface="+mj-lt"/>
              <a:buAutoNum type="romanUcPeriod"/>
            </a:pPr>
            <a:r>
              <a:rPr lang="es-MX" sz="1200" b="1" u="none" dirty="0">
                <a:latin typeface="Arial" panose="020B0604020202020204" pitchFamily="34" charset="0"/>
                <a:cs typeface="Arial" panose="020B0604020202020204" pitchFamily="34" charset="0"/>
              </a:rPr>
              <a:t>DIÁLOGO</a:t>
            </a:r>
            <a:r>
              <a:rPr lang="es-MX" sz="1200" u="none" dirty="0">
                <a:latin typeface="Arial" panose="020B0604020202020204" pitchFamily="34" charset="0"/>
                <a:cs typeface="Arial" panose="020B0604020202020204" pitchFamily="34" charset="0"/>
              </a:rPr>
              <a:t>. Ser abiertos, flexibles, de trato amable, </a:t>
            </a:r>
            <a:r>
              <a:rPr lang="es-MX" sz="1200" u="none" dirty="0" smtClean="0">
                <a:latin typeface="Arial" panose="020B0604020202020204" pitchFamily="34" charset="0"/>
                <a:cs typeface="Arial" panose="020B0604020202020204" pitchFamily="34" charset="0"/>
              </a:rPr>
              <a:t>humilde y respetuoso </a:t>
            </a:r>
            <a:r>
              <a:rPr lang="es-MX" sz="1200" u="none" dirty="0">
                <a:latin typeface="Arial" panose="020B0604020202020204" pitchFamily="34" charset="0"/>
                <a:cs typeface="Arial" panose="020B0604020202020204" pitchFamily="34" charset="0"/>
              </a:rPr>
              <a:t>para comunicarse y construir ideas, </a:t>
            </a:r>
            <a:r>
              <a:rPr lang="es-MX" sz="1200" u="none" dirty="0" smtClean="0">
                <a:latin typeface="Arial" panose="020B0604020202020204" pitchFamily="34" charset="0"/>
                <a:cs typeface="Arial" panose="020B0604020202020204" pitchFamily="34" charset="0"/>
              </a:rPr>
              <a:t>tomando las </a:t>
            </a:r>
            <a:r>
              <a:rPr lang="es-MX" sz="1200" u="none" dirty="0">
                <a:latin typeface="Arial" panose="020B0604020202020204" pitchFamily="34" charset="0"/>
                <a:cs typeface="Arial" panose="020B0604020202020204" pitchFamily="34" charset="0"/>
              </a:rPr>
              <a:t>mejores decisiones con otras </a:t>
            </a:r>
            <a:r>
              <a:rPr lang="es-MX" sz="1200" u="none" dirty="0" smtClean="0">
                <a:latin typeface="Arial" panose="020B0604020202020204" pitchFamily="34" charset="0"/>
                <a:cs typeface="Arial" panose="020B0604020202020204" pitchFamily="34" charset="0"/>
              </a:rPr>
              <a:t>instituciones gubernamentales </a:t>
            </a:r>
            <a:r>
              <a:rPr lang="es-MX" sz="1200" u="none" dirty="0">
                <a:latin typeface="Arial" panose="020B0604020202020204" pitchFamily="34" charset="0"/>
                <a:cs typeface="Arial" panose="020B0604020202020204" pitchFamily="34" charset="0"/>
              </a:rPr>
              <a:t>y organizaciones de la sociedad civil</a:t>
            </a:r>
            <a:r>
              <a:rPr lang="es-MX" sz="1200" u="none" dirty="0" smtClean="0">
                <a:latin typeface="Arial" panose="020B0604020202020204" pitchFamily="34" charset="0"/>
                <a:cs typeface="Arial" panose="020B0604020202020204" pitchFamily="34" charset="0"/>
              </a:rPr>
              <a:t>.</a:t>
            </a:r>
          </a:p>
          <a:p>
            <a:pPr marL="285750" indent="-285750" algn="just">
              <a:buFont typeface="+mj-lt"/>
              <a:buAutoNum type="romanUcPeriod"/>
            </a:pPr>
            <a:endParaRPr lang="es-MX" sz="1200" u="none" dirty="0">
              <a:latin typeface="Arial" panose="020B0604020202020204" pitchFamily="34" charset="0"/>
              <a:cs typeface="Arial" panose="020B0604020202020204" pitchFamily="34" charset="0"/>
            </a:endParaRPr>
          </a:p>
          <a:p>
            <a:pPr marL="285750" indent="-285750" algn="just">
              <a:buFont typeface="+mj-lt"/>
              <a:buAutoNum type="romanUcPeriod"/>
            </a:pPr>
            <a:r>
              <a:rPr lang="es-MX" sz="1200" b="1" u="none" dirty="0">
                <a:latin typeface="Arial" panose="020B0604020202020204" pitchFamily="34" charset="0"/>
                <a:cs typeface="Arial" panose="020B0604020202020204" pitchFamily="34" charset="0"/>
              </a:rPr>
              <a:t>RESPETO. </a:t>
            </a:r>
            <a:r>
              <a:rPr lang="es-MX" sz="1200" u="none" dirty="0">
                <a:latin typeface="Arial" panose="020B0604020202020204" pitchFamily="34" charset="0"/>
                <a:cs typeface="Arial" panose="020B0604020202020204" pitchFamily="34" charset="0"/>
              </a:rPr>
              <a:t>Contar con sensibilidad para reconocer </a:t>
            </a:r>
            <a:r>
              <a:rPr lang="es-MX" sz="1200" u="none" dirty="0" smtClean="0">
                <a:latin typeface="Arial" panose="020B0604020202020204" pitchFamily="34" charset="0"/>
                <a:cs typeface="Arial" panose="020B0604020202020204" pitchFamily="34" charset="0"/>
              </a:rPr>
              <a:t>y considerar </a:t>
            </a:r>
            <a:r>
              <a:rPr lang="es-MX" sz="1200" u="none" dirty="0">
                <a:latin typeface="Arial" panose="020B0604020202020204" pitchFamily="34" charset="0"/>
                <a:cs typeface="Arial" panose="020B0604020202020204" pitchFamily="34" charset="0"/>
              </a:rPr>
              <a:t>en todo momento los derechos y </a:t>
            </a:r>
            <a:r>
              <a:rPr lang="es-MX" sz="1200" u="none" dirty="0" smtClean="0">
                <a:latin typeface="Arial" panose="020B0604020202020204" pitchFamily="34" charset="0"/>
                <a:cs typeface="Arial" panose="020B0604020202020204" pitchFamily="34" charset="0"/>
              </a:rPr>
              <a:t>libertades inherentes </a:t>
            </a:r>
            <a:r>
              <a:rPr lang="es-MX" sz="1200" u="none" dirty="0">
                <a:latin typeface="Arial" panose="020B0604020202020204" pitchFamily="34" charset="0"/>
                <a:cs typeface="Arial" panose="020B0604020202020204" pitchFamily="34" charset="0"/>
              </a:rPr>
              <a:t>a la condición humana de otros servidores </a:t>
            </a:r>
            <a:r>
              <a:rPr lang="es-MX" sz="1200" u="none" dirty="0" smtClean="0">
                <a:latin typeface="Arial" panose="020B0604020202020204" pitchFamily="34" charset="0"/>
                <a:cs typeface="Arial" panose="020B0604020202020204" pitchFamily="34" charset="0"/>
              </a:rPr>
              <a:t>públicos y </a:t>
            </a:r>
            <a:r>
              <a:rPr lang="es-MX" sz="1200" u="none" dirty="0">
                <a:latin typeface="Arial" panose="020B0604020202020204" pitchFamily="34" charset="0"/>
                <a:cs typeface="Arial" panose="020B0604020202020204" pitchFamily="34" charset="0"/>
              </a:rPr>
              <a:t>de la ciudadanía</a:t>
            </a:r>
            <a:r>
              <a:rPr lang="es-MX" sz="1200" u="none" dirty="0" smtClean="0">
                <a:latin typeface="Arial" panose="020B0604020202020204" pitchFamily="34" charset="0"/>
                <a:cs typeface="Arial" panose="020B0604020202020204" pitchFamily="34" charset="0"/>
              </a:rPr>
              <a:t>.</a:t>
            </a:r>
          </a:p>
          <a:p>
            <a:pPr marL="285750" indent="-285750" algn="just">
              <a:buFont typeface="+mj-lt"/>
              <a:buAutoNum type="romanUcPeriod"/>
            </a:pPr>
            <a:endParaRPr lang="es-MX" sz="1200" u="none" dirty="0">
              <a:latin typeface="Arial" panose="020B0604020202020204" pitchFamily="34" charset="0"/>
              <a:cs typeface="Arial" panose="020B0604020202020204" pitchFamily="34" charset="0"/>
            </a:endParaRPr>
          </a:p>
          <a:p>
            <a:pPr marL="285750" indent="-285750" algn="just">
              <a:buFont typeface="+mj-lt"/>
              <a:buAutoNum type="romanUcPeriod"/>
            </a:pPr>
            <a:r>
              <a:rPr lang="es-MX" sz="1200" b="1" u="none" dirty="0">
                <a:latin typeface="Arial" panose="020B0604020202020204" pitchFamily="34" charset="0"/>
                <a:cs typeface="Arial" panose="020B0604020202020204" pitchFamily="34" charset="0"/>
              </a:rPr>
              <a:t>LEGALIDAD</a:t>
            </a:r>
            <a:r>
              <a:rPr lang="es-MX" sz="1200" b="1" u="none" dirty="0" smtClean="0"/>
              <a:t>. </a:t>
            </a:r>
            <a:r>
              <a:rPr lang="es-MX" sz="1200" u="none" dirty="0" smtClean="0">
                <a:latin typeface="Arial" panose="020B0604020202020204" pitchFamily="34" charset="0"/>
                <a:cs typeface="Arial" panose="020B0604020202020204" pitchFamily="34" charset="0"/>
              </a:rPr>
              <a:t>Hacer </a:t>
            </a:r>
            <a:r>
              <a:rPr lang="es-MX" sz="1200" u="none" dirty="0">
                <a:latin typeface="Arial" panose="020B0604020202020204" pitchFamily="34" charset="0"/>
                <a:cs typeface="Arial" panose="020B0604020202020204" pitchFamily="34" charset="0"/>
              </a:rPr>
              <a:t>sólo aquello que las </a:t>
            </a:r>
            <a:r>
              <a:rPr lang="es-MX" sz="1200" u="none" dirty="0" smtClean="0">
                <a:latin typeface="Arial" panose="020B0604020202020204" pitchFamily="34" charset="0"/>
                <a:cs typeface="Arial" panose="020B0604020202020204" pitchFamily="34" charset="0"/>
              </a:rPr>
              <a:t>normas expresamente </a:t>
            </a:r>
            <a:r>
              <a:rPr lang="es-MX" sz="1200" u="none" dirty="0">
                <a:latin typeface="Arial" panose="020B0604020202020204" pitchFamily="34" charset="0"/>
                <a:cs typeface="Arial" panose="020B0604020202020204" pitchFamily="34" charset="0"/>
              </a:rPr>
              <a:t>les confieren, y en todo momento someter </a:t>
            </a:r>
            <a:r>
              <a:rPr lang="es-MX" sz="1200" u="none" dirty="0" smtClean="0">
                <a:latin typeface="Arial" panose="020B0604020202020204" pitchFamily="34" charset="0"/>
                <a:cs typeface="Arial" panose="020B0604020202020204" pitchFamily="34" charset="0"/>
              </a:rPr>
              <a:t>su actuación </a:t>
            </a:r>
            <a:r>
              <a:rPr lang="es-MX" sz="1200" u="none" dirty="0">
                <a:latin typeface="Arial" panose="020B0604020202020204" pitchFamily="34" charset="0"/>
                <a:cs typeface="Arial" panose="020B0604020202020204" pitchFamily="34" charset="0"/>
              </a:rPr>
              <a:t>a las facultades que las leyes, reglamentos y </a:t>
            </a:r>
            <a:r>
              <a:rPr lang="es-MX" sz="1200" u="none" dirty="0" smtClean="0">
                <a:latin typeface="Arial" panose="020B0604020202020204" pitchFamily="34" charset="0"/>
                <a:cs typeface="Arial" panose="020B0604020202020204" pitchFamily="34" charset="0"/>
              </a:rPr>
              <a:t>demás disposiciones </a:t>
            </a:r>
            <a:r>
              <a:rPr lang="es-MX" sz="1200" u="none" dirty="0">
                <a:latin typeface="Arial" panose="020B0604020202020204" pitchFamily="34" charset="0"/>
                <a:cs typeface="Arial" panose="020B0604020202020204" pitchFamily="34" charset="0"/>
              </a:rPr>
              <a:t>jurídicas y administrativas atribuyen a </a:t>
            </a:r>
            <a:r>
              <a:rPr lang="es-MX" sz="1200" u="none" dirty="0" smtClean="0">
                <a:latin typeface="Arial" panose="020B0604020202020204" pitchFamily="34" charset="0"/>
                <a:cs typeface="Arial" panose="020B0604020202020204" pitchFamily="34" charset="0"/>
              </a:rPr>
              <a:t>su empleo</a:t>
            </a:r>
            <a:r>
              <a:rPr lang="es-MX" sz="1200" u="none" dirty="0">
                <a:latin typeface="Arial" panose="020B0604020202020204" pitchFamily="34" charset="0"/>
                <a:cs typeface="Arial" panose="020B0604020202020204" pitchFamily="34" charset="0"/>
              </a:rPr>
              <a:t>, cargo, o comisión</a:t>
            </a:r>
            <a:r>
              <a:rPr lang="es-MX" sz="1200" u="none" dirty="0" smtClean="0">
                <a:latin typeface="Arial" panose="020B0604020202020204" pitchFamily="34" charset="0"/>
                <a:cs typeface="Arial" panose="020B0604020202020204" pitchFamily="34" charset="0"/>
              </a:rPr>
              <a:t>.</a:t>
            </a:r>
          </a:p>
          <a:p>
            <a:pPr marL="285750" indent="-285750" algn="just">
              <a:buFont typeface="+mj-lt"/>
              <a:buAutoNum type="romanUcPeriod"/>
            </a:pPr>
            <a:endParaRPr lang="es-MX" sz="1200" u="none" dirty="0">
              <a:latin typeface="Arial" panose="020B0604020202020204" pitchFamily="34" charset="0"/>
              <a:cs typeface="Arial" panose="020B0604020202020204" pitchFamily="34" charset="0"/>
            </a:endParaRPr>
          </a:p>
          <a:p>
            <a:pPr marL="285750" indent="-285750" algn="just">
              <a:buFont typeface="+mj-lt"/>
              <a:buAutoNum type="romanUcPeriod"/>
            </a:pPr>
            <a:r>
              <a:rPr lang="es-MX" sz="1200" b="1" u="none" dirty="0">
                <a:latin typeface="Arial" panose="020B0604020202020204" pitchFamily="34" charset="0"/>
                <a:cs typeface="Arial" panose="020B0604020202020204" pitchFamily="34" charset="0"/>
              </a:rPr>
              <a:t>HONRADEZ. </a:t>
            </a:r>
            <a:r>
              <a:rPr lang="es-MX" sz="1200" u="none" dirty="0">
                <a:latin typeface="Arial" panose="020B0604020202020204" pitchFamily="34" charset="0"/>
                <a:cs typeface="Arial" panose="020B0604020202020204" pitchFamily="34" charset="0"/>
              </a:rPr>
              <a:t>Conducirse con rectitud sin utilizar su </a:t>
            </a:r>
            <a:r>
              <a:rPr lang="es-MX" sz="1200" u="none" dirty="0" smtClean="0">
                <a:latin typeface="Arial" panose="020B0604020202020204" pitchFamily="34" charset="0"/>
                <a:cs typeface="Arial" panose="020B0604020202020204" pitchFamily="34" charset="0"/>
              </a:rPr>
              <a:t>empleo, cargo </a:t>
            </a:r>
            <a:r>
              <a:rPr lang="es-MX" sz="1200" u="none" dirty="0">
                <a:latin typeface="Arial" panose="020B0604020202020204" pitchFamily="34" charset="0"/>
                <a:cs typeface="Arial" panose="020B0604020202020204" pitchFamily="34" charset="0"/>
              </a:rPr>
              <a:t>o comisión para obtener o pretender obtener </a:t>
            </a:r>
            <a:r>
              <a:rPr lang="es-MX" sz="1200" u="none" dirty="0" smtClean="0">
                <a:latin typeface="Arial" panose="020B0604020202020204" pitchFamily="34" charset="0"/>
                <a:cs typeface="Arial" panose="020B0604020202020204" pitchFamily="34" charset="0"/>
              </a:rPr>
              <a:t>algún beneficio</a:t>
            </a:r>
            <a:r>
              <a:rPr lang="es-MX" sz="1200" u="none" dirty="0">
                <a:latin typeface="Arial" panose="020B0604020202020204" pitchFamily="34" charset="0"/>
                <a:cs typeface="Arial" panose="020B0604020202020204" pitchFamily="34" charset="0"/>
              </a:rPr>
              <a:t>, provecho o ventaja personal o a favor de </a:t>
            </a:r>
            <a:r>
              <a:rPr lang="es-MX" sz="1200" u="none" dirty="0" smtClean="0">
                <a:latin typeface="Arial" panose="020B0604020202020204" pitchFamily="34" charset="0"/>
                <a:cs typeface="Arial" panose="020B0604020202020204" pitchFamily="34" charset="0"/>
              </a:rPr>
              <a:t>terceros; no </a:t>
            </a:r>
            <a:r>
              <a:rPr lang="es-MX" sz="1200" u="none" dirty="0">
                <a:latin typeface="Arial" panose="020B0604020202020204" pitchFamily="34" charset="0"/>
                <a:cs typeface="Arial" panose="020B0604020202020204" pitchFamily="34" charset="0"/>
              </a:rPr>
              <a:t>buscan o aceptan presentes de cualquier persona </a:t>
            </a:r>
            <a:r>
              <a:rPr lang="es-MX" sz="1200" u="none" dirty="0" smtClean="0">
                <a:latin typeface="Arial" panose="020B0604020202020204" pitchFamily="34" charset="0"/>
                <a:cs typeface="Arial" panose="020B0604020202020204" pitchFamily="34" charset="0"/>
              </a:rPr>
              <a:t>u organización</a:t>
            </a:r>
            <a:r>
              <a:rPr lang="es-MX" sz="1200" u="none" dirty="0">
                <a:latin typeface="Arial" panose="020B0604020202020204" pitchFamily="34" charset="0"/>
                <a:cs typeface="Arial" panose="020B0604020202020204" pitchFamily="34" charset="0"/>
              </a:rPr>
              <a:t>, debido a que están conscientes que </a:t>
            </a:r>
            <a:r>
              <a:rPr lang="es-MX" sz="1200" u="none" dirty="0" smtClean="0">
                <a:latin typeface="Arial" panose="020B0604020202020204" pitchFamily="34" charset="0"/>
                <a:cs typeface="Arial" panose="020B0604020202020204" pitchFamily="34" charset="0"/>
              </a:rPr>
              <a:t>ello compromete </a:t>
            </a:r>
            <a:r>
              <a:rPr lang="es-MX" sz="1200" u="none" dirty="0">
                <a:latin typeface="Arial" panose="020B0604020202020204" pitchFamily="34" charset="0"/>
                <a:cs typeface="Arial" panose="020B0604020202020204" pitchFamily="34" charset="0"/>
              </a:rPr>
              <a:t>sus funciones, y que el ejercicio de </a:t>
            </a:r>
            <a:r>
              <a:rPr lang="es-MX" sz="1200" u="none" dirty="0" smtClean="0">
                <a:latin typeface="Arial" panose="020B0604020202020204" pitchFamily="34" charset="0"/>
                <a:cs typeface="Arial" panose="020B0604020202020204" pitchFamily="34" charset="0"/>
              </a:rPr>
              <a:t>cualquier cargo </a:t>
            </a:r>
            <a:r>
              <a:rPr lang="es-MX" sz="1200" u="none" dirty="0">
                <a:latin typeface="Arial" panose="020B0604020202020204" pitchFamily="34" charset="0"/>
                <a:cs typeface="Arial" panose="020B0604020202020204" pitchFamily="34" charset="0"/>
              </a:rPr>
              <a:t>público implica un alto sentido de austeridad y </a:t>
            </a:r>
            <a:r>
              <a:rPr lang="es-MX" sz="1200" u="none" dirty="0" smtClean="0">
                <a:latin typeface="Arial" panose="020B0604020202020204" pitchFamily="34" charset="0"/>
                <a:cs typeface="Arial" panose="020B0604020202020204" pitchFamily="34" charset="0"/>
              </a:rPr>
              <a:t>vocación de </a:t>
            </a:r>
            <a:r>
              <a:rPr lang="es-MX" sz="1200" u="none" dirty="0">
                <a:latin typeface="Arial" panose="020B0604020202020204" pitchFamily="34" charset="0"/>
                <a:cs typeface="Arial" panose="020B0604020202020204" pitchFamily="34" charset="0"/>
              </a:rPr>
              <a:t>servicio.</a:t>
            </a:r>
            <a:endParaRPr lang="es-MX" sz="1200" u="none" dirty="0" smtClean="0">
              <a:latin typeface="Arial" panose="020B0604020202020204" pitchFamily="34" charset="0"/>
              <a:cs typeface="Arial" panose="020B0604020202020204" pitchFamily="34" charset="0"/>
            </a:endParaRPr>
          </a:p>
          <a:p>
            <a:pPr algn="just"/>
            <a:endParaRPr lang="es-MX" sz="1200" u="none" dirty="0" smtClean="0">
              <a:latin typeface="Arial" panose="020B0604020202020204" pitchFamily="34" charset="0"/>
              <a:cs typeface="Arial" panose="020B0604020202020204" pitchFamily="34" charset="0"/>
            </a:endParaRPr>
          </a:p>
          <a:p>
            <a:pPr algn="just"/>
            <a:endParaRPr lang="es-ES_tradnl" sz="1200" u="none" dirty="0">
              <a:latin typeface="Arial" panose="020B0604020202020204" pitchFamily="34" charset="0"/>
              <a:cs typeface="Arial" panose="020B0604020202020204" pitchFamily="34" charset="0"/>
            </a:endParaRPr>
          </a:p>
          <a:p>
            <a:pPr algn="just">
              <a:spcBef>
                <a:spcPct val="50000"/>
              </a:spcBef>
            </a:pPr>
            <a:endParaRPr lang="es-ES_tradnl" sz="1200" u="none" dirty="0">
              <a:latin typeface="Arial" panose="020B0604020202020204" pitchFamily="34" charset="0"/>
              <a:cs typeface="Arial" panose="020B0604020202020204" pitchFamily="34" charset="0"/>
            </a:endParaRPr>
          </a:p>
          <a:p>
            <a:pPr algn="just">
              <a:spcBef>
                <a:spcPct val="50000"/>
              </a:spcBef>
            </a:pPr>
            <a:endParaRPr lang="es-ES_tradnl" sz="1200" u="none" dirty="0">
              <a:latin typeface="Arial" panose="020B0604020202020204" pitchFamily="34" charset="0"/>
              <a:cs typeface="Arial" panose="020B0604020202020204" pitchFamily="34" charset="0"/>
            </a:endParaRPr>
          </a:p>
          <a:p>
            <a:pPr algn="just">
              <a:spcBef>
                <a:spcPct val="50000"/>
              </a:spcBef>
            </a:pPr>
            <a:endParaRPr lang="es-ES_tradnl" sz="1200" u="none" dirty="0">
              <a:latin typeface="Arial" panose="020B0604020202020204" pitchFamily="34" charset="0"/>
              <a:cs typeface="Arial" panose="020B0604020202020204" pitchFamily="34" charset="0"/>
            </a:endParaRPr>
          </a:p>
          <a:p>
            <a:pPr algn="just">
              <a:spcBef>
                <a:spcPct val="50000"/>
              </a:spcBef>
            </a:pPr>
            <a:endParaRPr lang="es-ES_tradnl" sz="1200" u="none" dirty="0">
              <a:latin typeface="Arial" panose="020B0604020202020204" pitchFamily="34" charset="0"/>
              <a:cs typeface="Arial" panose="020B0604020202020204" pitchFamily="34" charset="0"/>
            </a:endParaRPr>
          </a:p>
          <a:p>
            <a:pPr algn="just" eaLnBrk="1" hangingPunct="1">
              <a:spcBef>
                <a:spcPct val="20000"/>
              </a:spcBef>
            </a:pPr>
            <a:endParaRPr lang="es-ES_tradnl" sz="1200" u="none" dirty="0">
              <a:latin typeface="Arial" panose="020B0604020202020204" pitchFamily="34" charset="0"/>
              <a:cs typeface="Arial" panose="020B0604020202020204" pitchFamily="34" charset="0"/>
            </a:endParaRPr>
          </a:p>
          <a:p>
            <a:pPr algn="just">
              <a:spcBef>
                <a:spcPct val="50000"/>
              </a:spcBef>
            </a:pPr>
            <a:endParaRPr lang="es-ES_tradnl" sz="1200" u="none" dirty="0">
              <a:latin typeface="Arial" panose="020B0604020202020204" pitchFamily="34" charset="0"/>
              <a:cs typeface="Arial" panose="020B0604020202020204" pitchFamily="34" charset="0"/>
            </a:endParaRPr>
          </a:p>
          <a:p>
            <a:pPr algn="just">
              <a:spcBef>
                <a:spcPct val="50000"/>
              </a:spcBef>
            </a:pPr>
            <a:endParaRPr lang="es-ES_tradnl" sz="1200" u="none" dirty="0">
              <a:latin typeface="Arial" panose="020B0604020202020204" pitchFamily="34" charset="0"/>
              <a:cs typeface="Arial" panose="020B0604020202020204" pitchFamily="34" charset="0"/>
            </a:endParaRPr>
          </a:p>
          <a:p>
            <a:pPr algn="just">
              <a:spcBef>
                <a:spcPct val="50000"/>
              </a:spcBef>
            </a:pPr>
            <a:endParaRPr lang="es-ES_tradnl" sz="1200" u="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90204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26"/>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 name="Text Box 1027"/>
          <p:cNvSpPr txBox="1">
            <a:spLocks noChangeArrowheads="1"/>
          </p:cNvSpPr>
          <p:nvPr/>
        </p:nvSpPr>
        <p:spPr bwMode="auto">
          <a:xfrm>
            <a:off x="39974" y="50800"/>
            <a:ext cx="4216400" cy="396875"/>
          </a:xfrm>
          <a:prstGeom prst="rect">
            <a:avLst/>
          </a:prstGeom>
          <a:noFill/>
          <a:ln w="9525">
            <a:noFill/>
            <a:miter lim="800000"/>
            <a:headEnd/>
            <a:tailEnd/>
          </a:ln>
        </p:spPr>
        <p:txBody>
          <a:bodyPr>
            <a:spAutoFit/>
          </a:bodyPr>
          <a:lstStyle/>
          <a:p>
            <a:pPr>
              <a:spcBef>
                <a:spcPct val="50000"/>
              </a:spcBef>
            </a:pPr>
            <a:r>
              <a:rPr lang="es-ES_tradnl" sz="2000" b="1" i="1" u="none" spc="300" dirty="0" smtClean="0">
                <a:latin typeface="Arial" charset="0"/>
              </a:rPr>
              <a:t>CÓDIGO DE CONDUCTA</a:t>
            </a:r>
            <a:endParaRPr lang="es-ES_tradnl" sz="2000" b="1" i="1" u="none" spc="300" dirty="0">
              <a:latin typeface="Arial" charset="0"/>
            </a:endParaRPr>
          </a:p>
        </p:txBody>
      </p:sp>
      <p:sp>
        <p:nvSpPr>
          <p:cNvPr id="4" name="Line 102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5" name="Text Box 1031"/>
          <p:cNvSpPr txBox="1">
            <a:spLocks noChangeArrowheads="1"/>
          </p:cNvSpPr>
          <p:nvPr/>
        </p:nvSpPr>
        <p:spPr bwMode="auto">
          <a:xfrm>
            <a:off x="1584325" y="990600"/>
            <a:ext cx="4922838" cy="274638"/>
          </a:xfrm>
          <a:prstGeom prst="rect">
            <a:avLst/>
          </a:prstGeom>
          <a:noFill/>
          <a:ln w="9525">
            <a:noFill/>
            <a:miter lim="800000"/>
            <a:headEnd/>
            <a:tailEnd/>
          </a:ln>
        </p:spPr>
        <p:txBody>
          <a:bodyPr>
            <a:spAutoFit/>
          </a:bodyPr>
          <a:lstStyle/>
          <a:p>
            <a:pPr>
              <a:spcBef>
                <a:spcPct val="50000"/>
              </a:spcBef>
            </a:pPr>
            <a:endParaRPr lang="es-ES" sz="1200" u="none" dirty="0">
              <a:latin typeface="Arial" charset="0"/>
            </a:endParaRPr>
          </a:p>
        </p:txBody>
      </p:sp>
      <p:sp>
        <p:nvSpPr>
          <p:cNvPr id="6" name="Text Box 1032"/>
          <p:cNvSpPr txBox="1">
            <a:spLocks noChangeArrowheads="1"/>
          </p:cNvSpPr>
          <p:nvPr/>
        </p:nvSpPr>
        <p:spPr bwMode="auto">
          <a:xfrm>
            <a:off x="1584325" y="960438"/>
            <a:ext cx="5045075"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sp>
        <p:nvSpPr>
          <p:cNvPr id="8" name="Rectángulo 7"/>
          <p:cNvSpPr/>
          <p:nvPr/>
        </p:nvSpPr>
        <p:spPr>
          <a:xfrm>
            <a:off x="1584325" y="1295400"/>
            <a:ext cx="4792663" cy="3785652"/>
          </a:xfrm>
          <a:prstGeom prst="rect">
            <a:avLst/>
          </a:prstGeom>
        </p:spPr>
        <p:txBody>
          <a:bodyPr wrap="square">
            <a:spAutoFit/>
          </a:bodyPr>
          <a:lstStyle/>
          <a:p>
            <a:pPr marL="285750" indent="-285750" algn="just">
              <a:buFont typeface="+mj-lt"/>
              <a:buAutoNum type="romanUcPeriod" startAt="8"/>
            </a:pPr>
            <a:r>
              <a:rPr lang="es-MX" sz="1200" b="1" u="none" dirty="0" smtClean="0">
                <a:latin typeface="Arial" panose="020B0604020202020204" pitchFamily="34" charset="0"/>
              </a:rPr>
              <a:t> LEALTAD</a:t>
            </a:r>
            <a:r>
              <a:rPr lang="es-MX" sz="1200" b="1" u="none" dirty="0">
                <a:latin typeface="Arial" panose="020B0604020202020204" pitchFamily="34" charset="0"/>
              </a:rPr>
              <a:t>. </a:t>
            </a:r>
            <a:r>
              <a:rPr lang="es-MX" sz="1200" u="none" dirty="0">
                <a:latin typeface="Arial" panose="020B0604020202020204" pitchFamily="34" charset="0"/>
              </a:rPr>
              <a:t>Ser fieles en todo momento y </a:t>
            </a:r>
            <a:r>
              <a:rPr lang="es-MX" sz="1200" u="none" dirty="0" smtClean="0">
                <a:latin typeface="Arial" panose="020B0604020202020204" pitchFamily="34" charset="0"/>
              </a:rPr>
              <a:t>comprometerse con los principios</a:t>
            </a:r>
            <a:r>
              <a:rPr lang="es-MX" sz="1200" u="none" dirty="0">
                <a:latin typeface="Arial" panose="020B0604020202020204" pitchFamily="34" charset="0"/>
              </a:rPr>
              <a:t>, valores, criterios y objetivos </a:t>
            </a:r>
            <a:r>
              <a:rPr lang="es-MX" sz="1200" u="none" dirty="0" smtClean="0">
                <a:latin typeface="Arial" panose="020B0604020202020204" pitchFamily="34" charset="0"/>
              </a:rPr>
              <a:t>institucionales, adaptándolos </a:t>
            </a:r>
            <a:r>
              <a:rPr lang="es-MX" sz="1200" u="none" dirty="0">
                <a:latin typeface="Arial" panose="020B0604020202020204" pitchFamily="34" charset="0"/>
              </a:rPr>
              <a:t>como propios en el desempeño de </a:t>
            </a:r>
            <a:r>
              <a:rPr lang="es-MX" sz="1200" u="none" dirty="0" smtClean="0">
                <a:latin typeface="Arial" panose="020B0604020202020204" pitchFamily="34" charset="0"/>
              </a:rPr>
              <a:t>sus funciones </a:t>
            </a:r>
            <a:r>
              <a:rPr lang="es-MX" sz="1200" u="none" dirty="0">
                <a:latin typeface="Arial" panose="020B0604020202020204" pitchFamily="34" charset="0"/>
              </a:rPr>
              <a:t>y atribuciones</a:t>
            </a:r>
            <a:r>
              <a:rPr lang="es-MX" sz="1200" u="none" dirty="0" smtClean="0">
                <a:latin typeface="Arial" panose="020B0604020202020204" pitchFamily="34" charset="0"/>
              </a:rPr>
              <a:t>.</a:t>
            </a:r>
          </a:p>
          <a:p>
            <a:pPr marL="285750" indent="-285750" algn="just">
              <a:buFont typeface="+mj-lt"/>
              <a:buAutoNum type="romanUcPeriod" startAt="8"/>
            </a:pPr>
            <a:endParaRPr lang="es-MX" sz="1200" u="none" dirty="0">
              <a:latin typeface="Arial" panose="020B0604020202020204" pitchFamily="34" charset="0"/>
            </a:endParaRPr>
          </a:p>
          <a:p>
            <a:pPr marL="285750" indent="-285750" algn="just">
              <a:buFont typeface="+mj-lt"/>
              <a:buAutoNum type="romanUcPeriod" startAt="8"/>
            </a:pPr>
            <a:r>
              <a:rPr lang="es-MX" sz="1200" b="1" u="none" dirty="0">
                <a:latin typeface="Arial" panose="020B0604020202020204" pitchFamily="34" charset="0"/>
                <a:cs typeface="Arial" panose="020B0604020202020204" pitchFamily="34" charset="0"/>
              </a:rPr>
              <a:t>INTEGRIDAD. </a:t>
            </a:r>
            <a:r>
              <a:rPr lang="es-MX" sz="1200" u="none" dirty="0">
                <a:latin typeface="Arial" panose="020B0604020202020204" pitchFamily="34" charset="0"/>
                <a:cs typeface="Arial" panose="020B0604020202020204" pitchFamily="34" charset="0"/>
              </a:rPr>
              <a:t>Desempeñar su empleo, cargo, comisión </a:t>
            </a:r>
            <a:r>
              <a:rPr lang="es-MX" sz="1200" u="none" dirty="0" smtClean="0">
                <a:latin typeface="Arial" panose="020B0604020202020204" pitchFamily="34" charset="0"/>
                <a:cs typeface="Arial" panose="020B0604020202020204" pitchFamily="34" charset="0"/>
              </a:rPr>
              <a:t>o funciones </a:t>
            </a:r>
            <a:r>
              <a:rPr lang="es-MX" sz="1200" u="none" dirty="0">
                <a:latin typeface="Arial" panose="020B0604020202020204" pitchFamily="34" charset="0"/>
                <a:cs typeface="Arial" panose="020B0604020202020204" pitchFamily="34" charset="0"/>
              </a:rPr>
              <a:t>de manera imparcial y proba, no en beneficio de </a:t>
            </a:r>
            <a:r>
              <a:rPr lang="es-MX" sz="1200" u="none" dirty="0" smtClean="0">
                <a:latin typeface="Arial" panose="020B0604020202020204" pitchFamily="34" charset="0"/>
                <a:cs typeface="Arial" panose="020B0604020202020204" pitchFamily="34" charset="0"/>
              </a:rPr>
              <a:t>sí mismo</a:t>
            </a:r>
            <a:r>
              <a:rPr lang="es-MX" sz="1200" u="none" dirty="0">
                <a:latin typeface="Arial" panose="020B0604020202020204" pitchFamily="34" charset="0"/>
                <a:cs typeface="Arial" panose="020B0604020202020204" pitchFamily="34" charset="0"/>
              </a:rPr>
              <a:t>, de su familia o de cualquier otra persona, y </a:t>
            </a:r>
            <a:r>
              <a:rPr lang="es-MX" sz="1200" u="none" dirty="0" smtClean="0">
                <a:latin typeface="Arial" panose="020B0604020202020204" pitchFamily="34" charset="0"/>
                <a:cs typeface="Arial" panose="020B0604020202020204" pitchFamily="34" charset="0"/>
              </a:rPr>
              <a:t>abstenerse de </a:t>
            </a:r>
            <a:r>
              <a:rPr lang="es-MX" sz="1200" u="none" dirty="0">
                <a:latin typeface="Arial" panose="020B0604020202020204" pitchFamily="34" charset="0"/>
                <a:cs typeface="Arial" panose="020B0604020202020204" pitchFamily="34" charset="0"/>
              </a:rPr>
              <a:t>participar en situaciones que causen posible conflicto </a:t>
            </a:r>
            <a:r>
              <a:rPr lang="es-MX" sz="1200" u="none" dirty="0" smtClean="0">
                <a:latin typeface="Arial" panose="020B0604020202020204" pitchFamily="34" charset="0"/>
                <a:cs typeface="Arial" panose="020B0604020202020204" pitchFamily="34" charset="0"/>
              </a:rPr>
              <a:t>de interés</a:t>
            </a:r>
            <a:r>
              <a:rPr lang="es-MX" sz="1200" u="none" dirty="0">
                <a:latin typeface="Arial" panose="020B0604020202020204" pitchFamily="34" charset="0"/>
                <a:cs typeface="Arial" panose="020B0604020202020204" pitchFamily="34" charset="0"/>
              </a:rPr>
              <a:t>. Además, utilizar el mobiliario, equipo y </a:t>
            </a:r>
            <a:r>
              <a:rPr lang="es-MX" sz="1200" u="none" dirty="0" smtClean="0">
                <a:latin typeface="Arial" panose="020B0604020202020204" pitchFamily="34" charset="0"/>
                <a:cs typeface="Arial" panose="020B0604020202020204" pitchFamily="34" charset="0"/>
              </a:rPr>
              <a:t>vehículo asignados </a:t>
            </a:r>
            <a:r>
              <a:rPr lang="es-MX" sz="1200" u="none" dirty="0">
                <a:latin typeface="Arial" panose="020B0604020202020204" pitchFamily="34" charset="0"/>
                <a:cs typeface="Arial" panose="020B0604020202020204" pitchFamily="34" charset="0"/>
              </a:rPr>
              <a:t>en el desempeño de sus actividades de </a:t>
            </a:r>
            <a:r>
              <a:rPr lang="es-MX" sz="1200" u="none" dirty="0" smtClean="0">
                <a:latin typeface="Arial" panose="020B0604020202020204" pitchFamily="34" charset="0"/>
                <a:cs typeface="Arial" panose="020B0604020202020204" pitchFamily="34" charset="0"/>
              </a:rPr>
              <a:t>forma responsable </a:t>
            </a:r>
            <a:r>
              <a:rPr lang="es-MX" sz="1200" u="none" dirty="0">
                <a:latin typeface="Arial" panose="020B0604020202020204" pitchFamily="34" charset="0"/>
                <a:cs typeface="Arial" panose="020B0604020202020204" pitchFamily="34" charset="0"/>
              </a:rPr>
              <a:t>y apegada a la legalidad</a:t>
            </a:r>
            <a:r>
              <a:rPr lang="es-MX" sz="1200" u="none" dirty="0" smtClean="0">
                <a:latin typeface="Arial" panose="020B0604020202020204" pitchFamily="34" charset="0"/>
                <a:cs typeface="Arial" panose="020B0604020202020204" pitchFamily="34" charset="0"/>
              </a:rPr>
              <a:t>.</a:t>
            </a:r>
          </a:p>
          <a:p>
            <a:pPr marL="285750" indent="-285750" algn="just">
              <a:buFont typeface="+mj-lt"/>
              <a:buAutoNum type="romanUcPeriod" startAt="8"/>
            </a:pPr>
            <a:endParaRPr lang="es-MX" sz="1200" u="none" dirty="0">
              <a:latin typeface="Arial" panose="020B0604020202020204" pitchFamily="34" charset="0"/>
              <a:cs typeface="Arial" panose="020B0604020202020204" pitchFamily="34" charset="0"/>
            </a:endParaRPr>
          </a:p>
          <a:p>
            <a:pPr marL="285750" indent="-285750" algn="just">
              <a:buFont typeface="+mj-lt"/>
              <a:buAutoNum type="romanUcPeriod" startAt="8"/>
            </a:pPr>
            <a:r>
              <a:rPr lang="es-MX" sz="1200" b="1" u="none" dirty="0">
                <a:latin typeface="Arial" panose="020B0604020202020204" pitchFamily="34" charset="0"/>
                <a:cs typeface="Arial" panose="020B0604020202020204" pitchFamily="34" charset="0"/>
              </a:rPr>
              <a:t>EFICIENCIA.</a:t>
            </a:r>
            <a:r>
              <a:rPr lang="es-MX" sz="1200" u="none" dirty="0">
                <a:latin typeface="Arial" panose="020B0604020202020204" pitchFamily="34" charset="0"/>
                <a:cs typeface="Arial" panose="020B0604020202020204" pitchFamily="34" charset="0"/>
              </a:rPr>
              <a:t> Actuar conforme a una cultura de </a:t>
            </a:r>
            <a:r>
              <a:rPr lang="es-MX" sz="1200" u="none" dirty="0" smtClean="0">
                <a:latin typeface="Arial" panose="020B0604020202020204" pitchFamily="34" charset="0"/>
                <a:cs typeface="Arial" panose="020B0604020202020204" pitchFamily="34" charset="0"/>
              </a:rPr>
              <a:t>servicio orientada </a:t>
            </a:r>
            <a:r>
              <a:rPr lang="es-MX" sz="1200" u="none" dirty="0">
                <a:latin typeface="Arial" panose="020B0604020202020204" pitchFamily="34" charset="0"/>
                <a:cs typeface="Arial" panose="020B0604020202020204" pitchFamily="34" charset="0"/>
              </a:rPr>
              <a:t>al logro de resultados y rendición de </a:t>
            </a:r>
            <a:r>
              <a:rPr lang="es-MX" sz="1200" u="none" dirty="0" smtClean="0">
                <a:latin typeface="Arial" panose="020B0604020202020204" pitchFamily="34" charset="0"/>
                <a:cs typeface="Arial" panose="020B0604020202020204" pitchFamily="34" charset="0"/>
              </a:rPr>
              <a:t>cuentas, procurando </a:t>
            </a:r>
            <a:r>
              <a:rPr lang="es-MX" sz="1200" u="none" dirty="0">
                <a:latin typeface="Arial" panose="020B0604020202020204" pitchFamily="34" charset="0"/>
                <a:cs typeface="Arial" panose="020B0604020202020204" pitchFamily="34" charset="0"/>
              </a:rPr>
              <a:t>en </a:t>
            </a:r>
            <a:r>
              <a:rPr lang="es-MX" sz="1200" u="none" dirty="0" smtClean="0">
                <a:latin typeface="Arial" panose="020B0604020202020204" pitchFamily="34" charset="0"/>
                <a:cs typeface="Arial" panose="020B0604020202020204" pitchFamily="34" charset="0"/>
              </a:rPr>
              <a:t>todo momento </a:t>
            </a:r>
            <a:r>
              <a:rPr lang="es-MX" sz="1200" u="none" dirty="0">
                <a:latin typeface="Arial" panose="020B0604020202020204" pitchFamily="34" charset="0"/>
                <a:cs typeface="Arial" panose="020B0604020202020204" pitchFamily="34" charset="0"/>
              </a:rPr>
              <a:t>un mejor desempeño de </a:t>
            </a:r>
            <a:r>
              <a:rPr lang="es-MX" sz="1200" u="none" dirty="0" smtClean="0">
                <a:latin typeface="Arial" panose="020B0604020202020204" pitchFamily="34" charset="0"/>
                <a:cs typeface="Arial" panose="020B0604020202020204" pitchFamily="34" charset="0"/>
              </a:rPr>
              <a:t>sus funciones </a:t>
            </a:r>
            <a:r>
              <a:rPr lang="es-MX" sz="1200" u="none" dirty="0">
                <a:latin typeface="Arial" panose="020B0604020202020204" pitchFamily="34" charset="0"/>
                <a:cs typeface="Arial" panose="020B0604020202020204" pitchFamily="34" charset="0"/>
              </a:rPr>
              <a:t>a fin de alcanzar las metas institucionales </a:t>
            </a:r>
            <a:r>
              <a:rPr lang="es-MX" sz="1200" u="none" dirty="0" smtClean="0">
                <a:latin typeface="Arial" panose="020B0604020202020204" pitchFamily="34" charset="0"/>
                <a:cs typeface="Arial" panose="020B0604020202020204" pitchFamily="34" charset="0"/>
              </a:rPr>
              <a:t>según sus </a:t>
            </a:r>
            <a:r>
              <a:rPr lang="es-MX" sz="1200" u="none" dirty="0">
                <a:latin typeface="Arial" panose="020B0604020202020204" pitchFamily="34" charset="0"/>
                <a:cs typeface="Arial" panose="020B0604020202020204" pitchFamily="34" charset="0"/>
              </a:rPr>
              <a:t>responsabilidades y mediante el uso óptimo, </a:t>
            </a:r>
            <a:r>
              <a:rPr lang="es-MX" sz="1200" u="none" dirty="0" smtClean="0">
                <a:latin typeface="Arial" panose="020B0604020202020204" pitchFamily="34" charset="0"/>
                <a:cs typeface="Arial" panose="020B0604020202020204" pitchFamily="34" charset="0"/>
              </a:rPr>
              <a:t>responsable y </a:t>
            </a:r>
            <a:r>
              <a:rPr lang="es-MX" sz="1200" u="none" dirty="0">
                <a:latin typeface="Arial" panose="020B0604020202020204" pitchFamily="34" charset="0"/>
                <a:cs typeface="Arial" panose="020B0604020202020204" pitchFamily="34" charset="0"/>
              </a:rPr>
              <a:t>transparente de los recursos públicos, eliminando </a:t>
            </a:r>
            <a:r>
              <a:rPr lang="es-MX" sz="1200" u="none" dirty="0" smtClean="0">
                <a:latin typeface="Arial" panose="020B0604020202020204" pitchFamily="34" charset="0"/>
                <a:cs typeface="Arial" panose="020B0604020202020204" pitchFamily="34" charset="0"/>
              </a:rPr>
              <a:t>cualquier ostentación </a:t>
            </a:r>
            <a:r>
              <a:rPr lang="es-MX" sz="1200" u="none" dirty="0">
                <a:latin typeface="Arial" panose="020B0604020202020204" pitchFamily="34" charset="0"/>
                <a:cs typeface="Arial" panose="020B0604020202020204" pitchFamily="34" charset="0"/>
              </a:rPr>
              <a:t>y discrecionalidad indebida en su aplicación.</a:t>
            </a:r>
          </a:p>
        </p:txBody>
      </p:sp>
    </p:spTree>
    <p:extLst>
      <p:ext uri="{BB962C8B-B14F-4D97-AF65-F5344CB8AC3E}">
        <p14:creationId xmlns:p14="http://schemas.microsoft.com/office/powerpoint/2010/main" val="39728950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1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9219" name="Text Box 75"/>
          <p:cNvSpPr txBox="1">
            <a:spLocks noChangeArrowheads="1"/>
          </p:cNvSpPr>
          <p:nvPr/>
        </p:nvSpPr>
        <p:spPr bwMode="auto">
          <a:xfrm>
            <a:off x="88900" y="50800"/>
            <a:ext cx="3932238" cy="396875"/>
          </a:xfrm>
          <a:prstGeom prst="rect">
            <a:avLst/>
          </a:prstGeom>
          <a:noFill/>
          <a:ln w="9525">
            <a:noFill/>
            <a:miter lim="800000"/>
            <a:headEnd/>
            <a:tailEnd/>
          </a:ln>
        </p:spPr>
        <p:txBody>
          <a:bodyPr>
            <a:spAutoFit/>
          </a:bodyPr>
          <a:lstStyle/>
          <a:p>
            <a:pPr>
              <a:spcBef>
                <a:spcPct val="50000"/>
              </a:spcBef>
            </a:pPr>
            <a:r>
              <a:rPr lang="es-ES_tradnl" sz="2000" b="1" i="1" u="none" dirty="0">
                <a:latin typeface="Arial" charset="0"/>
              </a:rPr>
              <a:t>ESTRUCTURA ORGANICA</a:t>
            </a:r>
          </a:p>
        </p:txBody>
      </p:sp>
      <p:sp>
        <p:nvSpPr>
          <p:cNvPr id="9220" name="Line 111"/>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9221" name="Text Box 116"/>
          <p:cNvSpPr txBox="1">
            <a:spLocks noChangeArrowheads="1"/>
          </p:cNvSpPr>
          <p:nvPr/>
        </p:nvSpPr>
        <p:spPr bwMode="auto">
          <a:xfrm>
            <a:off x="1584325" y="1127125"/>
            <a:ext cx="4999038" cy="274638"/>
          </a:xfrm>
          <a:prstGeom prst="rect">
            <a:avLst/>
          </a:prstGeom>
          <a:noFill/>
          <a:ln w="9525">
            <a:noFill/>
            <a:miter lim="800000"/>
            <a:headEnd/>
            <a:tailEnd/>
          </a:ln>
        </p:spPr>
        <p:txBody>
          <a:bodyPr>
            <a:spAutoFit/>
          </a:bodyPr>
          <a:lstStyle/>
          <a:p>
            <a:pPr>
              <a:spcBef>
                <a:spcPct val="50000"/>
              </a:spcBef>
            </a:pPr>
            <a:endParaRPr lang="es-ES" sz="1200" u="none" dirty="0">
              <a:latin typeface="Arial" charset="0"/>
            </a:endParaRPr>
          </a:p>
        </p:txBody>
      </p:sp>
      <p:sp>
        <p:nvSpPr>
          <p:cNvPr id="9222" name="Text Box 117"/>
          <p:cNvSpPr txBox="1">
            <a:spLocks noChangeArrowheads="1"/>
          </p:cNvSpPr>
          <p:nvPr/>
        </p:nvSpPr>
        <p:spPr bwMode="auto">
          <a:xfrm>
            <a:off x="900113" y="3450354"/>
            <a:ext cx="6059487" cy="2492990"/>
          </a:xfrm>
          <a:prstGeom prst="rect">
            <a:avLst/>
          </a:prstGeom>
          <a:noFill/>
          <a:ln w="9525">
            <a:noFill/>
            <a:miter lim="800000"/>
            <a:headEnd/>
            <a:tailEnd/>
          </a:ln>
        </p:spPr>
        <p:txBody>
          <a:bodyPr wrap="square" anchor="ctr" anchorCtr="1">
            <a:spAutoFit/>
          </a:bodyPr>
          <a:lstStyle/>
          <a:p>
            <a:pPr algn="just" defTabSz="895350">
              <a:spcBef>
                <a:spcPct val="50000"/>
              </a:spcBef>
            </a:pPr>
            <a:r>
              <a:rPr lang="es-ES_tradnl" sz="1200" u="none" dirty="0">
                <a:latin typeface="Arial" charset="0"/>
              </a:rPr>
              <a:t>1.0 Dirección General de DIF Estatal</a:t>
            </a:r>
          </a:p>
          <a:p>
            <a:pPr algn="just" defTabSz="895350">
              <a:spcBef>
                <a:spcPct val="50000"/>
              </a:spcBef>
            </a:pPr>
            <a:endParaRPr lang="es-ES_tradnl" sz="1200" u="none" dirty="0" smtClean="0">
              <a:latin typeface="Arial" charset="0"/>
            </a:endParaRPr>
          </a:p>
          <a:p>
            <a:pPr algn="just" defTabSz="895350">
              <a:spcBef>
                <a:spcPct val="50000"/>
              </a:spcBef>
            </a:pPr>
            <a:endParaRPr lang="es-ES_tradnl" sz="1200" u="none" dirty="0">
              <a:latin typeface="Arial" charset="0"/>
            </a:endParaRPr>
          </a:p>
          <a:p>
            <a:pPr algn="just" defTabSz="895350">
              <a:spcBef>
                <a:spcPct val="50000"/>
              </a:spcBef>
            </a:pPr>
            <a:r>
              <a:rPr lang="es-ES_tradnl" sz="1200" u="none" dirty="0">
                <a:latin typeface="Arial" charset="0"/>
              </a:rPr>
              <a:t>     </a:t>
            </a:r>
            <a:r>
              <a:rPr lang="es-ES_tradnl" sz="1200" u="none" dirty="0" smtClean="0">
                <a:latin typeface="Arial" charset="0"/>
              </a:rPr>
              <a:t>            </a:t>
            </a:r>
            <a:r>
              <a:rPr lang="es-ES_tradnl" sz="1200" u="none" dirty="0">
                <a:latin typeface="Arial" charset="0"/>
              </a:rPr>
              <a:t>1.1 Dirección de </a:t>
            </a:r>
            <a:r>
              <a:rPr lang="es-ES_tradnl" sz="1200" u="none" dirty="0" smtClean="0">
                <a:latin typeface="Arial" charset="0"/>
              </a:rPr>
              <a:t>Bienestar Familiar</a:t>
            </a:r>
            <a:endParaRPr lang="es-ES_tradnl" sz="1200" u="none" dirty="0">
              <a:latin typeface="Arial" charset="0"/>
            </a:endParaRPr>
          </a:p>
          <a:p>
            <a:pPr algn="just" defTabSz="895350">
              <a:spcBef>
                <a:spcPct val="50000"/>
              </a:spcBef>
            </a:pPr>
            <a:r>
              <a:rPr lang="es-ES_tradnl" sz="1200" u="none" dirty="0" smtClean="0">
                <a:latin typeface="Arial" charset="0"/>
              </a:rPr>
              <a:t>             </a:t>
            </a:r>
          </a:p>
          <a:p>
            <a:pPr algn="just" defTabSz="895350">
              <a:spcBef>
                <a:spcPct val="50000"/>
              </a:spcBef>
            </a:pPr>
            <a:endParaRPr lang="es-ES_tradnl" sz="1200" u="none" dirty="0">
              <a:latin typeface="Arial" charset="0"/>
            </a:endParaRPr>
          </a:p>
          <a:p>
            <a:pPr algn="just" defTabSz="895350">
              <a:spcBef>
                <a:spcPct val="50000"/>
              </a:spcBef>
            </a:pPr>
            <a:r>
              <a:rPr lang="es-ES_tradnl" sz="1200" u="none" dirty="0">
                <a:latin typeface="Arial" charset="0"/>
              </a:rPr>
              <a:t>	</a:t>
            </a:r>
            <a:endParaRPr lang="es-ES_tradnl" sz="1200" u="none" dirty="0" smtClean="0">
              <a:latin typeface="Arial" charset="0"/>
            </a:endParaRPr>
          </a:p>
          <a:p>
            <a:pPr algn="just" defTabSz="895350">
              <a:spcBef>
                <a:spcPct val="50000"/>
              </a:spcBef>
            </a:pPr>
            <a:endParaRPr lang="es-ES_tradnl" sz="1200" u="none" dirty="0" smtClean="0">
              <a:latin typeface="Arial" charset="0"/>
            </a:endParaRPr>
          </a:p>
          <a:p>
            <a:pPr algn="just" defTabSz="895350">
              <a:spcBef>
                <a:spcPct val="50000"/>
              </a:spcBef>
            </a:pPr>
            <a:r>
              <a:rPr lang="es-ES_tradnl" sz="1200" u="none" dirty="0" smtClean="0">
                <a:latin typeface="Arial" charset="0"/>
              </a:rPr>
              <a:t>                                   </a:t>
            </a:r>
            <a:endParaRPr lang="es-ES_tradnl" sz="1200" u="none" dirty="0">
              <a:latin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Line 87"/>
          <p:cNvSpPr>
            <a:spLocks noChangeShapeType="1"/>
          </p:cNvSpPr>
          <p:nvPr/>
        </p:nvSpPr>
        <p:spPr bwMode="auto">
          <a:xfrm flipV="1">
            <a:off x="3457198" y="7372304"/>
            <a:ext cx="151301"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51" name="Line 87"/>
          <p:cNvSpPr>
            <a:spLocks noChangeShapeType="1"/>
          </p:cNvSpPr>
          <p:nvPr/>
        </p:nvSpPr>
        <p:spPr bwMode="auto">
          <a:xfrm flipV="1">
            <a:off x="5162473" y="5488166"/>
            <a:ext cx="151301"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50" name="Line 87"/>
          <p:cNvSpPr>
            <a:spLocks noChangeShapeType="1"/>
          </p:cNvSpPr>
          <p:nvPr/>
        </p:nvSpPr>
        <p:spPr bwMode="auto">
          <a:xfrm flipV="1">
            <a:off x="5162500" y="4616655"/>
            <a:ext cx="151301"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7" name="Rectangle 4"/>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8" name="Line 5"/>
          <p:cNvSpPr>
            <a:spLocks noChangeShapeType="1"/>
          </p:cNvSpPr>
          <p:nvPr/>
        </p:nvSpPr>
        <p:spPr bwMode="auto">
          <a:xfrm>
            <a:off x="-3524" y="396875"/>
            <a:ext cx="6858000" cy="0"/>
          </a:xfrm>
          <a:prstGeom prst="line">
            <a:avLst/>
          </a:prstGeom>
          <a:noFill/>
          <a:ln w="38100">
            <a:solidFill>
              <a:schemeClr val="tx1"/>
            </a:solidFill>
            <a:round/>
            <a:headEnd/>
            <a:tailEnd/>
          </a:ln>
        </p:spPr>
        <p:txBody>
          <a:bodyPr wrap="none" anchor="ctr"/>
          <a:lstStyle/>
          <a:p>
            <a:endParaRPr lang="es-MX" dirty="0"/>
          </a:p>
        </p:txBody>
      </p:sp>
      <p:sp>
        <p:nvSpPr>
          <p:cNvPr id="9" name="Rectangle 6"/>
          <p:cNvSpPr>
            <a:spLocks noChangeArrowheads="1"/>
          </p:cNvSpPr>
          <p:nvPr/>
        </p:nvSpPr>
        <p:spPr bwMode="auto">
          <a:xfrm>
            <a:off x="0" y="0"/>
            <a:ext cx="2160588" cy="396875"/>
          </a:xfrm>
          <a:prstGeom prst="rect">
            <a:avLst/>
          </a:prstGeom>
          <a:noFill/>
          <a:ln w="9525">
            <a:noFill/>
            <a:miter lim="800000"/>
            <a:headEnd/>
            <a:tailEnd/>
          </a:ln>
        </p:spPr>
        <p:txBody>
          <a:bodyPr wrap="none">
            <a:spAutoFit/>
          </a:bodyPr>
          <a:lstStyle/>
          <a:p>
            <a:pPr>
              <a:spcBef>
                <a:spcPct val="50000"/>
              </a:spcBef>
            </a:pPr>
            <a:r>
              <a:rPr lang="es-ES_tradnl" sz="2000" b="1" i="1" u="none" dirty="0">
                <a:latin typeface="Arial" charset="0"/>
              </a:rPr>
              <a:t>ORGANIGRAMA</a:t>
            </a:r>
          </a:p>
        </p:txBody>
      </p:sp>
      <p:sp>
        <p:nvSpPr>
          <p:cNvPr id="12" name="Text Box 49"/>
          <p:cNvSpPr txBox="1">
            <a:spLocks noChangeArrowheads="1"/>
          </p:cNvSpPr>
          <p:nvPr/>
        </p:nvSpPr>
        <p:spPr bwMode="auto">
          <a:xfrm>
            <a:off x="1116384" y="430877"/>
            <a:ext cx="4686300" cy="461665"/>
          </a:xfrm>
          <a:prstGeom prst="rect">
            <a:avLst/>
          </a:prstGeom>
          <a:noFill/>
          <a:ln w="9525">
            <a:noFill/>
            <a:miter lim="800000"/>
            <a:headEnd/>
            <a:tailEnd/>
          </a:ln>
        </p:spPr>
        <p:txBody>
          <a:bodyPr>
            <a:spAutoFit/>
          </a:bodyPr>
          <a:lstStyle/>
          <a:p>
            <a:pPr algn="ctr">
              <a:spcBef>
                <a:spcPct val="50000"/>
              </a:spcBef>
            </a:pPr>
            <a:r>
              <a:rPr lang="es-ES_tradnl" sz="1200" b="1" i="1" u="none" dirty="0" smtClean="0">
                <a:latin typeface="Arial" charset="0"/>
              </a:rPr>
              <a:t>Sistema Para el Desarrollo Integral de la Familia en el Estado Dirección de Bienestar Familiar</a:t>
            </a:r>
            <a:endParaRPr lang="es-ES" sz="1200" b="1" i="1" u="none" dirty="0">
              <a:latin typeface="Arial" charset="0"/>
            </a:endParaRPr>
          </a:p>
        </p:txBody>
      </p:sp>
      <p:sp>
        <p:nvSpPr>
          <p:cNvPr id="13" name="Line 94"/>
          <p:cNvSpPr>
            <a:spLocks noChangeShapeType="1"/>
          </p:cNvSpPr>
          <p:nvPr/>
        </p:nvSpPr>
        <p:spPr bwMode="auto">
          <a:xfrm>
            <a:off x="2527930" y="8351026"/>
            <a:ext cx="360363" cy="0"/>
          </a:xfrm>
          <a:prstGeom prst="line">
            <a:avLst/>
          </a:prstGeom>
          <a:noFill/>
          <a:ln w="9525">
            <a:solidFill>
              <a:srgbClr val="339933"/>
            </a:solidFill>
            <a:prstDash val="dash"/>
            <a:round/>
            <a:headEnd/>
            <a:tailEnd/>
          </a:ln>
        </p:spPr>
        <p:txBody>
          <a:bodyPr/>
          <a:lstStyle/>
          <a:p>
            <a:endParaRPr lang="es-MX" sz="700" dirty="0">
              <a:latin typeface="Arial" panose="020B0604020202020204" pitchFamily="34" charset="0"/>
              <a:cs typeface="Arial" panose="020B0604020202020204" pitchFamily="34" charset="0"/>
            </a:endParaRPr>
          </a:p>
        </p:txBody>
      </p:sp>
      <p:sp>
        <p:nvSpPr>
          <p:cNvPr id="14" name="Line 95"/>
          <p:cNvSpPr>
            <a:spLocks noChangeShapeType="1"/>
          </p:cNvSpPr>
          <p:nvPr/>
        </p:nvSpPr>
        <p:spPr bwMode="auto">
          <a:xfrm>
            <a:off x="2537869" y="8501607"/>
            <a:ext cx="360363" cy="0"/>
          </a:xfrm>
          <a:prstGeom prst="line">
            <a:avLst/>
          </a:prstGeom>
          <a:noFill/>
          <a:ln w="9525">
            <a:solidFill>
              <a:schemeClr val="tx1"/>
            </a:solidFill>
            <a:round/>
            <a:headEnd/>
            <a:tailEnd/>
          </a:ln>
        </p:spPr>
        <p:txBody>
          <a:bodyPr/>
          <a:lstStyle/>
          <a:p>
            <a:endParaRPr lang="es-MX" sz="800" dirty="0"/>
          </a:p>
        </p:txBody>
      </p:sp>
      <p:sp>
        <p:nvSpPr>
          <p:cNvPr id="15" name="Line 50"/>
          <p:cNvSpPr>
            <a:spLocks noChangeShapeType="1"/>
          </p:cNvSpPr>
          <p:nvPr/>
        </p:nvSpPr>
        <p:spPr bwMode="auto">
          <a:xfrm>
            <a:off x="3420769" y="1519863"/>
            <a:ext cx="0" cy="202549"/>
          </a:xfrm>
          <a:prstGeom prst="line">
            <a:avLst/>
          </a:prstGeom>
          <a:noFill/>
          <a:ln w="9525">
            <a:solidFill>
              <a:schemeClr val="tx1"/>
            </a:solidFill>
            <a:round/>
            <a:headEnd/>
            <a:tailEnd/>
          </a:ln>
        </p:spPr>
        <p:txBody>
          <a:bodyPr/>
          <a:lstStyle/>
          <a:p>
            <a:endParaRPr lang="es-MX" sz="700" u="none" dirty="0">
              <a:latin typeface="Arial" panose="020B0604020202020204" pitchFamily="34" charset="0"/>
              <a:cs typeface="Arial" pitchFamily="34" charset="0"/>
            </a:endParaRPr>
          </a:p>
        </p:txBody>
      </p:sp>
      <p:sp>
        <p:nvSpPr>
          <p:cNvPr id="17" name="Rectangle 57"/>
          <p:cNvSpPr>
            <a:spLocks noChangeArrowheads="1"/>
          </p:cNvSpPr>
          <p:nvPr/>
        </p:nvSpPr>
        <p:spPr bwMode="auto">
          <a:xfrm>
            <a:off x="2710724" y="1685307"/>
            <a:ext cx="1440000" cy="720000"/>
          </a:xfrm>
          <a:prstGeom prst="rect">
            <a:avLst/>
          </a:prstGeom>
          <a:solidFill>
            <a:schemeClr val="bg1"/>
          </a:solidFill>
          <a:ln w="9525">
            <a:solidFill>
              <a:srgbClr val="339933"/>
            </a:solidFill>
            <a:prstDash val="dash"/>
            <a:miter lim="800000"/>
            <a:headEnd/>
            <a:tailEnd/>
          </a:ln>
          <a:effectLst>
            <a:outerShdw dist="45791" dir="2021404" algn="ctr" rotWithShape="0">
              <a:srgbClr val="339933"/>
            </a:outerShdw>
          </a:effectLst>
        </p:spPr>
        <p:txBody>
          <a:bodyPr wrap="none" anchor="ctr"/>
          <a:lstStyle/>
          <a:p>
            <a:pPr algn="ctr" eaLnBrk="0" hangingPunct="0">
              <a:defRPr/>
            </a:pPr>
            <a:endParaRPr lang="es-ES_tradnl" sz="700" b="1" u="none" dirty="0">
              <a:latin typeface="Arial" pitchFamily="34" charset="0"/>
              <a:cs typeface="Arial" pitchFamily="34" charset="0"/>
            </a:endParaRPr>
          </a:p>
          <a:p>
            <a:pPr algn="ctr" eaLnBrk="0" hangingPunct="0">
              <a:defRPr/>
            </a:pPr>
            <a:r>
              <a:rPr lang="es-ES_tradnl" sz="700" b="1" u="none" dirty="0" smtClean="0">
                <a:latin typeface="Arial" pitchFamily="34" charset="0"/>
                <a:cs typeface="Arial" pitchFamily="34" charset="0"/>
              </a:rPr>
              <a:t>Dirección de Bienestar</a:t>
            </a:r>
          </a:p>
          <a:p>
            <a:pPr algn="ctr" eaLnBrk="0" hangingPunct="0">
              <a:defRPr/>
            </a:pPr>
            <a:r>
              <a:rPr lang="es-ES_tradnl" sz="700" b="1" u="none" dirty="0" smtClean="0">
                <a:latin typeface="Arial" pitchFamily="34" charset="0"/>
                <a:cs typeface="Arial" pitchFamily="34" charset="0"/>
              </a:rPr>
              <a:t> Familiar</a:t>
            </a:r>
            <a:endParaRPr lang="es-ES_tradnl" sz="700" u="none" dirty="0">
              <a:latin typeface="Arial" pitchFamily="34" charset="0"/>
              <a:cs typeface="Arial" pitchFamily="34" charset="0"/>
            </a:endParaRPr>
          </a:p>
          <a:p>
            <a:pPr algn="ctr" eaLnBrk="0" hangingPunct="0">
              <a:defRPr/>
            </a:pPr>
            <a:endParaRPr lang="es-ES_tradnl" sz="700" u="none" dirty="0" smtClean="0">
              <a:latin typeface="Arial" pitchFamily="34" charset="0"/>
              <a:cs typeface="Arial" pitchFamily="34" charset="0"/>
            </a:endParaRPr>
          </a:p>
          <a:p>
            <a:pPr algn="ctr" eaLnBrk="0" hangingPunct="0">
              <a:defRPr/>
            </a:pPr>
            <a:r>
              <a:rPr lang="es-ES_tradnl" sz="700" u="none" dirty="0" smtClean="0">
                <a:latin typeface="Arial" pitchFamily="34" charset="0"/>
                <a:cs typeface="Arial" pitchFamily="34" charset="0"/>
              </a:rPr>
              <a:t>Raquel Morales Torres</a:t>
            </a:r>
            <a:endParaRPr lang="es-ES_tradnl" sz="700" u="none" dirty="0">
              <a:latin typeface="Arial" pitchFamily="34" charset="0"/>
              <a:cs typeface="Arial" pitchFamily="34" charset="0"/>
            </a:endParaRPr>
          </a:p>
          <a:p>
            <a:pPr algn="ctr" eaLnBrk="0" hangingPunct="0">
              <a:defRPr/>
            </a:pPr>
            <a:r>
              <a:rPr lang="es-ES_tradnl" sz="700" u="none" dirty="0" smtClean="0">
                <a:latin typeface="Arial" pitchFamily="34" charset="0"/>
                <a:cs typeface="Arial" pitchFamily="34" charset="0"/>
              </a:rPr>
              <a:t>Director </a:t>
            </a:r>
            <a:r>
              <a:rPr lang="es-ES_tradnl" sz="700" u="none" dirty="0">
                <a:latin typeface="Arial" pitchFamily="34" charset="0"/>
                <a:cs typeface="Arial" pitchFamily="34" charset="0"/>
              </a:rPr>
              <a:t>(</a:t>
            </a:r>
            <a:r>
              <a:rPr lang="es-ES_tradnl" sz="700" u="none" dirty="0" smtClean="0">
                <a:latin typeface="Arial" pitchFamily="34" charset="0"/>
                <a:cs typeface="Arial" pitchFamily="34" charset="0"/>
              </a:rPr>
              <a:t>18-00)</a:t>
            </a:r>
            <a:endParaRPr lang="es-ES_tradnl" sz="700" u="none" dirty="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sp>
        <p:nvSpPr>
          <p:cNvPr id="18" name="Line 58"/>
          <p:cNvSpPr>
            <a:spLocks noChangeShapeType="1"/>
          </p:cNvSpPr>
          <p:nvPr/>
        </p:nvSpPr>
        <p:spPr bwMode="auto">
          <a:xfrm>
            <a:off x="2744927" y="2035940"/>
            <a:ext cx="1416568" cy="0"/>
          </a:xfrm>
          <a:prstGeom prst="line">
            <a:avLst/>
          </a:prstGeom>
          <a:noFill/>
          <a:ln w="9525">
            <a:solidFill>
              <a:srgbClr val="00CC00"/>
            </a:solidFill>
            <a:prstDash val="dash"/>
            <a:round/>
            <a:headEnd/>
            <a:tailEnd/>
          </a:ln>
        </p:spPr>
        <p:txBody>
          <a:bodyPr/>
          <a:lstStyle/>
          <a:p>
            <a:endParaRPr lang="es-MX" sz="700" u="none" dirty="0">
              <a:latin typeface="Arial" panose="020B0604020202020204" pitchFamily="34" charset="0"/>
              <a:cs typeface="Arial" pitchFamily="34" charset="0"/>
            </a:endParaRPr>
          </a:p>
        </p:txBody>
      </p:sp>
      <p:sp>
        <p:nvSpPr>
          <p:cNvPr id="19" name="Rectangle 59"/>
          <p:cNvSpPr>
            <a:spLocks noChangeArrowheads="1"/>
          </p:cNvSpPr>
          <p:nvPr/>
        </p:nvSpPr>
        <p:spPr bwMode="auto">
          <a:xfrm>
            <a:off x="2700989" y="918595"/>
            <a:ext cx="1440000" cy="594434"/>
          </a:xfrm>
          <a:prstGeom prst="rect">
            <a:avLst/>
          </a:prstGeom>
          <a:solidFill>
            <a:schemeClr val="bg1"/>
          </a:solidFill>
          <a:ln w="9525">
            <a:solidFill>
              <a:srgbClr val="339933"/>
            </a:solidFill>
            <a:prstDash val="dash"/>
            <a:miter lim="800000"/>
            <a:headEnd/>
            <a:tailEnd/>
          </a:ln>
          <a:effectLst>
            <a:outerShdw dist="45791" dir="2021404" algn="ctr" rotWithShape="0">
              <a:srgbClr val="339933"/>
            </a:outerShdw>
          </a:effectLst>
        </p:spPr>
        <p:txBody>
          <a:bodyPr wrap="none" anchor="ctr"/>
          <a:lstStyle/>
          <a:p>
            <a:pPr algn="ctr" eaLnBrk="0" hangingPunct="0">
              <a:defRPr/>
            </a:pPr>
            <a:r>
              <a:rPr lang="es-ES_tradnl" sz="700" b="1" u="none" dirty="0" smtClean="0">
                <a:latin typeface="Arial" pitchFamily="34" charset="0"/>
                <a:cs typeface="Arial" pitchFamily="34" charset="0"/>
              </a:rPr>
              <a:t>Dirección General</a:t>
            </a:r>
            <a:endParaRPr lang="es-ES" sz="700" b="1" u="none" dirty="0">
              <a:latin typeface="Arial" pitchFamily="34" charset="0"/>
              <a:cs typeface="Arial" pitchFamily="34" charset="0"/>
            </a:endParaRPr>
          </a:p>
        </p:txBody>
      </p:sp>
      <p:sp>
        <p:nvSpPr>
          <p:cNvPr id="20" name="Rectangle 63"/>
          <p:cNvSpPr>
            <a:spLocks noChangeArrowheads="1"/>
          </p:cNvSpPr>
          <p:nvPr/>
        </p:nvSpPr>
        <p:spPr bwMode="auto">
          <a:xfrm>
            <a:off x="3591921" y="5195404"/>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defRPr/>
            </a:pPr>
            <a:r>
              <a:rPr lang="es-ES_tradnl" sz="700" b="1" u="none" dirty="0" smtClean="0">
                <a:latin typeface="Arial" panose="020B0604020202020204" pitchFamily="34" charset="0"/>
                <a:cs typeface="Arial" pitchFamily="34" charset="0"/>
              </a:rPr>
              <a:t>Apoyo Administrativo</a:t>
            </a:r>
          </a:p>
          <a:p>
            <a:pPr algn="ctr" eaLnBrk="0" hangingPunct="0">
              <a:defRPr/>
            </a:pPr>
            <a:endParaRPr lang="es-ES_tradnl" sz="700" u="none" dirty="0">
              <a:latin typeface="Arial" pitchFamily="34" charset="0"/>
              <a:cs typeface="Arial" pitchFamily="34" charset="0"/>
            </a:endParaRPr>
          </a:p>
          <a:p>
            <a:pPr algn="ctr" eaLnBrk="0" hangingPunct="0">
              <a:defRPr/>
            </a:pPr>
            <a:r>
              <a:rPr lang="es-ES_tradnl" sz="700" u="none" dirty="0">
                <a:latin typeface="Arial" pitchFamily="34" charset="0"/>
                <a:cs typeface="Arial" pitchFamily="34" charset="0"/>
              </a:rPr>
              <a:t>Ma. Esther García Teniente</a:t>
            </a:r>
          </a:p>
          <a:p>
            <a:pPr algn="ctr" eaLnBrk="0" hangingPunct="0">
              <a:defRPr/>
            </a:pPr>
            <a:r>
              <a:rPr lang="es-ES_tradnl" sz="700" u="none" dirty="0" smtClean="0">
                <a:latin typeface="Arial" pitchFamily="34" charset="0"/>
                <a:cs typeface="Arial" pitchFamily="34" charset="0"/>
              </a:rPr>
              <a:t>Asistente Técnica (09-05)</a:t>
            </a:r>
            <a:endParaRPr lang="es-ES_tradnl" sz="700" u="none" dirty="0">
              <a:latin typeface="Arial" pitchFamily="34" charset="0"/>
              <a:cs typeface="Arial" pitchFamily="34" charset="0"/>
            </a:endParaRPr>
          </a:p>
        </p:txBody>
      </p:sp>
      <p:sp>
        <p:nvSpPr>
          <p:cNvPr id="23" name="Rectangle 52"/>
          <p:cNvSpPr>
            <a:spLocks noChangeArrowheads="1"/>
          </p:cNvSpPr>
          <p:nvPr/>
        </p:nvSpPr>
        <p:spPr bwMode="auto">
          <a:xfrm>
            <a:off x="3591922" y="6108947"/>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defRPr/>
            </a:pPr>
            <a:endParaRPr lang="es-ES_tradnl" sz="700" b="1" u="none" dirty="0">
              <a:latin typeface="Arial" pitchFamily="34" charset="0"/>
              <a:cs typeface="Arial" pitchFamily="34" charset="0"/>
            </a:endParaRPr>
          </a:p>
          <a:p>
            <a:pPr algn="ctr" eaLnBrk="0" hangingPunct="0">
              <a:defRPr/>
            </a:pPr>
            <a:endParaRPr lang="es-ES_tradnl" sz="700" b="1" u="none" dirty="0">
              <a:latin typeface="Arial" pitchFamily="34" charset="0"/>
              <a:cs typeface="Arial" pitchFamily="34" charset="0"/>
            </a:endParaRPr>
          </a:p>
          <a:p>
            <a:pPr algn="ctr" eaLnBrk="0" hangingPunct="0">
              <a:defRPr/>
            </a:pPr>
            <a:endParaRPr lang="es-ES_tradnl" sz="700" b="1" u="none" dirty="0">
              <a:latin typeface="Arial" pitchFamily="34" charset="0"/>
              <a:cs typeface="Arial" pitchFamily="34" charset="0"/>
            </a:endParaRPr>
          </a:p>
          <a:p>
            <a:pPr algn="ctr">
              <a:defRPr/>
            </a:pPr>
            <a:r>
              <a:rPr lang="es-ES_tradnl" sz="700" b="1" u="none" dirty="0" smtClean="0">
                <a:latin typeface="Arial" pitchFamily="34" charset="0"/>
                <a:cs typeface="Arial" pitchFamily="34" charset="0"/>
              </a:rPr>
              <a:t>Análisis Especializado </a:t>
            </a:r>
          </a:p>
          <a:p>
            <a:pPr algn="ctr">
              <a:defRPr/>
            </a:pPr>
            <a:r>
              <a:rPr lang="es-ES_tradnl" sz="700" b="1" u="none" dirty="0" smtClean="0">
                <a:latin typeface="Arial" pitchFamily="34" charset="0"/>
                <a:cs typeface="Arial" pitchFamily="34" charset="0"/>
              </a:rPr>
              <a:t>de Información</a:t>
            </a:r>
          </a:p>
          <a:p>
            <a:pPr algn="ctr">
              <a:defRPr/>
            </a:pPr>
            <a:endParaRPr lang="es-ES_tradnl" sz="700" u="none" dirty="0" smtClean="0">
              <a:latin typeface="Arial" pitchFamily="34" charset="0"/>
              <a:cs typeface="Arial" pitchFamily="34" charset="0"/>
            </a:endParaRPr>
          </a:p>
          <a:p>
            <a:pPr algn="ctr">
              <a:defRPr/>
            </a:pPr>
            <a:r>
              <a:rPr lang="es-ES_tradnl" sz="700" u="none" dirty="0" smtClean="0">
                <a:latin typeface="Arial" pitchFamily="34" charset="0"/>
                <a:cs typeface="Arial" pitchFamily="34" charset="0"/>
              </a:rPr>
              <a:t>Ma. de La Luz Patlan Camacho</a:t>
            </a:r>
          </a:p>
          <a:p>
            <a:pPr algn="ctr">
              <a:defRPr/>
            </a:pPr>
            <a:r>
              <a:rPr lang="es-ES_tradnl" sz="700" u="none" dirty="0" smtClean="0">
                <a:latin typeface="Arial" pitchFamily="34" charset="0"/>
                <a:cs typeface="Arial" pitchFamily="34" charset="0"/>
              </a:rPr>
              <a:t>Analista Especializada (08-06)</a:t>
            </a:r>
          </a:p>
          <a:p>
            <a:pPr algn="ctr" eaLnBrk="0" hangingPunct="0">
              <a:defRPr/>
            </a:pPr>
            <a:endParaRPr lang="es-ES_tradnl" sz="700" b="1" u="none" dirty="0">
              <a:latin typeface="Arial" pitchFamily="34" charset="0"/>
              <a:cs typeface="Arial" pitchFamily="34" charset="0"/>
            </a:endParaRPr>
          </a:p>
          <a:p>
            <a:pPr algn="ctr" eaLnBrk="0" hangingPunct="0">
              <a:defRPr/>
            </a:pPr>
            <a:endParaRPr lang="es-ES" sz="700" b="1" u="none" dirty="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sp>
        <p:nvSpPr>
          <p:cNvPr id="26" name="Text Box 45"/>
          <p:cNvSpPr txBox="1">
            <a:spLocks noChangeArrowheads="1"/>
          </p:cNvSpPr>
          <p:nvPr/>
        </p:nvSpPr>
        <p:spPr bwMode="auto">
          <a:xfrm>
            <a:off x="716048" y="8193087"/>
            <a:ext cx="1842014" cy="400110"/>
          </a:xfrm>
          <a:prstGeom prst="rect">
            <a:avLst/>
          </a:prstGeom>
          <a:noFill/>
          <a:ln w="9525">
            <a:noFill/>
            <a:miter lim="800000"/>
            <a:headEnd/>
            <a:tailEnd/>
          </a:ln>
        </p:spPr>
        <p:txBody>
          <a:bodyPr wrap="square">
            <a:spAutoFit/>
          </a:bodyPr>
          <a:lstStyle/>
          <a:p>
            <a:pPr eaLnBrk="1" hangingPunct="1">
              <a:spcBef>
                <a:spcPct val="50000"/>
              </a:spcBef>
            </a:pPr>
            <a:r>
              <a:rPr lang="es-ES_tradnl" sz="800" b="1" u="none" dirty="0" smtClean="0">
                <a:solidFill>
                  <a:srgbClr val="339933"/>
                </a:solidFill>
                <a:latin typeface="Arial" charset="0"/>
                <a:cs typeface="Times New Roman" pitchFamily="18" charset="0"/>
              </a:rPr>
              <a:t>01  Puestos </a:t>
            </a:r>
            <a:r>
              <a:rPr lang="es-ES_tradnl" sz="800" b="1" u="none" dirty="0">
                <a:solidFill>
                  <a:srgbClr val="339933"/>
                </a:solidFill>
                <a:latin typeface="Arial" charset="0"/>
                <a:cs typeface="Times New Roman" pitchFamily="18" charset="0"/>
              </a:rPr>
              <a:t>de Confianza   </a:t>
            </a:r>
          </a:p>
          <a:p>
            <a:pPr marL="228600" indent="-228600" eaLnBrk="1" hangingPunct="1">
              <a:spcBef>
                <a:spcPct val="50000"/>
              </a:spcBef>
              <a:buAutoNum type="arabicPlain" startAt="18"/>
            </a:pPr>
            <a:r>
              <a:rPr lang="es-ES_tradnl" sz="800" b="1" u="none" dirty="0" smtClean="0">
                <a:latin typeface="Arial" charset="0"/>
                <a:cs typeface="Times New Roman" pitchFamily="18" charset="0"/>
              </a:rPr>
              <a:t>Puestos </a:t>
            </a:r>
            <a:r>
              <a:rPr lang="es-ES_tradnl" sz="800" b="1" u="none" dirty="0">
                <a:latin typeface="Arial" charset="0"/>
                <a:cs typeface="Times New Roman" pitchFamily="18" charset="0"/>
              </a:rPr>
              <a:t>de </a:t>
            </a:r>
            <a:r>
              <a:rPr lang="es-ES_tradnl" sz="800" b="1" u="none" dirty="0" smtClean="0">
                <a:latin typeface="Arial" charset="0"/>
                <a:cs typeface="Times New Roman" pitchFamily="18" charset="0"/>
              </a:rPr>
              <a:t>Base Burócrata</a:t>
            </a:r>
          </a:p>
        </p:txBody>
      </p:sp>
      <p:sp>
        <p:nvSpPr>
          <p:cNvPr id="27" name="Rectangle 52"/>
          <p:cNvSpPr>
            <a:spLocks noChangeArrowheads="1"/>
          </p:cNvSpPr>
          <p:nvPr/>
        </p:nvSpPr>
        <p:spPr bwMode="auto">
          <a:xfrm>
            <a:off x="3586377" y="7006180"/>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defRPr/>
            </a:pPr>
            <a:endParaRPr lang="es-ES_tradnl" sz="700" b="1" u="none" dirty="0">
              <a:latin typeface="Arial" pitchFamily="34" charset="0"/>
              <a:cs typeface="Arial" pitchFamily="34" charset="0"/>
            </a:endParaRPr>
          </a:p>
          <a:p>
            <a:pPr algn="ctr" eaLnBrk="0" hangingPunct="0">
              <a:defRPr/>
            </a:pPr>
            <a:endParaRPr lang="es-ES_tradnl" sz="700" b="1" u="none" dirty="0">
              <a:latin typeface="Arial" pitchFamily="34" charset="0"/>
              <a:cs typeface="Arial" pitchFamily="34" charset="0"/>
            </a:endParaRPr>
          </a:p>
          <a:p>
            <a:pPr algn="ctr" eaLnBrk="0" hangingPunct="0">
              <a:defRPr/>
            </a:pPr>
            <a:endParaRPr lang="es-ES_tradnl" sz="700" b="1" u="none" dirty="0">
              <a:latin typeface="Arial" pitchFamily="34" charset="0"/>
              <a:cs typeface="Arial" pitchFamily="34" charset="0"/>
            </a:endParaRPr>
          </a:p>
          <a:p>
            <a:pPr algn="ctr" eaLnBrk="0" hangingPunct="0">
              <a:defRPr/>
            </a:pPr>
            <a:r>
              <a:rPr lang="es-ES_tradnl" sz="700" b="1" u="none" dirty="0" smtClean="0">
                <a:latin typeface="Arial" pitchFamily="34" charset="0"/>
                <a:cs typeface="Arial" pitchFamily="34" charset="0"/>
              </a:rPr>
              <a:t>Auxiliar</a:t>
            </a:r>
            <a:endParaRPr lang="es-ES_tradnl" sz="700" b="1" u="none" dirty="0">
              <a:latin typeface="Arial" pitchFamily="34" charset="0"/>
              <a:cs typeface="Arial" pitchFamily="34" charset="0"/>
            </a:endParaRPr>
          </a:p>
          <a:p>
            <a:pPr algn="ctr" eaLnBrk="0" hangingPunct="0">
              <a:defRPr/>
            </a:pPr>
            <a:endParaRPr lang="es-ES_tradnl" sz="700" b="1" u="none" dirty="0">
              <a:latin typeface="Arial" pitchFamily="34" charset="0"/>
              <a:cs typeface="Arial" pitchFamily="34" charset="0"/>
            </a:endParaRPr>
          </a:p>
          <a:p>
            <a:pPr algn="ctr" eaLnBrk="0" hangingPunct="0">
              <a:defRPr/>
            </a:pPr>
            <a:r>
              <a:rPr lang="es-MX" sz="700" u="none" dirty="0" smtClean="0">
                <a:latin typeface="Arial" pitchFamily="34" charset="0"/>
                <a:cs typeface="Arial" pitchFamily="34" charset="0"/>
              </a:rPr>
              <a:t>Lorena Gil Barba</a:t>
            </a:r>
            <a:endParaRPr lang="es-ES" sz="700" u="none" dirty="0">
              <a:latin typeface="Arial" pitchFamily="34" charset="0"/>
              <a:cs typeface="Arial" pitchFamily="34" charset="0"/>
            </a:endParaRPr>
          </a:p>
          <a:p>
            <a:pPr algn="ctr" eaLnBrk="0" hangingPunct="0">
              <a:defRPr/>
            </a:pPr>
            <a:r>
              <a:rPr lang="es-ES_tradnl" sz="700" u="none" dirty="0" smtClean="0">
                <a:latin typeface="Arial" pitchFamily="34" charset="0"/>
                <a:cs typeface="Arial" pitchFamily="34" charset="0"/>
              </a:rPr>
              <a:t>Auxiliar de Programación (06-11)</a:t>
            </a:r>
            <a:endParaRPr lang="es-ES_tradnl" sz="700" b="1" u="none" dirty="0">
              <a:latin typeface="Arial" pitchFamily="34" charset="0"/>
              <a:cs typeface="Arial" pitchFamily="34" charset="0"/>
            </a:endParaRPr>
          </a:p>
          <a:p>
            <a:pPr algn="ctr" eaLnBrk="0" hangingPunct="0">
              <a:defRPr/>
            </a:pPr>
            <a:endParaRPr lang="es-ES_tradnl" sz="700" b="1" u="none" dirty="0">
              <a:latin typeface="Arial" pitchFamily="34" charset="0"/>
              <a:cs typeface="Arial" pitchFamily="34" charset="0"/>
            </a:endParaRPr>
          </a:p>
          <a:p>
            <a:pPr algn="ctr" eaLnBrk="0" hangingPunct="0">
              <a:defRPr/>
            </a:pPr>
            <a:endParaRPr lang="es-ES" sz="700" b="1" u="none" dirty="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sp>
        <p:nvSpPr>
          <p:cNvPr id="28" name="Line 47"/>
          <p:cNvSpPr>
            <a:spLocks noChangeShapeType="1"/>
          </p:cNvSpPr>
          <p:nvPr/>
        </p:nvSpPr>
        <p:spPr bwMode="auto">
          <a:xfrm>
            <a:off x="4465681" y="8974634"/>
            <a:ext cx="739775" cy="0"/>
          </a:xfrm>
          <a:prstGeom prst="line">
            <a:avLst/>
          </a:prstGeom>
          <a:noFill/>
          <a:ln w="9525">
            <a:solidFill>
              <a:schemeClr val="tx1"/>
            </a:solidFill>
            <a:round/>
            <a:headEnd/>
            <a:tailEnd/>
          </a:ln>
        </p:spPr>
        <p:txBody>
          <a:bodyPr/>
          <a:lstStyle/>
          <a:p>
            <a:endParaRPr lang="es-MX" dirty="0"/>
          </a:p>
        </p:txBody>
      </p:sp>
      <p:sp>
        <p:nvSpPr>
          <p:cNvPr id="29" name="Text Box 46"/>
          <p:cNvSpPr txBox="1">
            <a:spLocks noChangeArrowheads="1"/>
          </p:cNvSpPr>
          <p:nvPr/>
        </p:nvSpPr>
        <p:spPr bwMode="auto">
          <a:xfrm>
            <a:off x="3710203" y="7967513"/>
            <a:ext cx="2919839" cy="1077218"/>
          </a:xfrm>
          <a:prstGeom prst="rect">
            <a:avLst/>
          </a:prstGeom>
          <a:noFill/>
          <a:ln w="9525">
            <a:noFill/>
            <a:miter lim="800000"/>
            <a:headEnd/>
            <a:tailEnd/>
          </a:ln>
        </p:spPr>
        <p:txBody>
          <a:bodyPr wrap="square">
            <a:spAutoFit/>
          </a:bodyPr>
          <a:lstStyle/>
          <a:p>
            <a:pPr algn="just" eaLnBrk="0" hangingPunct="0"/>
            <a:r>
              <a:rPr lang="es-MX" sz="800" u="none" dirty="0">
                <a:latin typeface="Arial" pitchFamily="34" charset="0"/>
                <a:cs typeface="Arial" pitchFamily="34" charset="0"/>
              </a:rPr>
              <a:t>El </a:t>
            </a:r>
            <a:r>
              <a:rPr lang="es-MX" sz="800" b="1" u="sng" dirty="0" smtClean="0">
                <a:latin typeface="Arial" pitchFamily="34" charset="0"/>
                <a:cs typeface="Arial" pitchFamily="34" charset="0"/>
              </a:rPr>
              <a:t>C. Gustavo Soni Sánchez</a:t>
            </a:r>
            <a:r>
              <a:rPr lang="es-MX" sz="800" u="none" dirty="0" smtClean="0">
                <a:latin typeface="Arial" pitchFamily="34" charset="0"/>
                <a:cs typeface="Arial" pitchFamily="34" charset="0"/>
              </a:rPr>
              <a:t> titular </a:t>
            </a:r>
            <a:r>
              <a:rPr lang="es-MX" sz="800" u="none" dirty="0">
                <a:latin typeface="Arial" pitchFamily="34" charset="0"/>
                <a:cs typeface="Arial" pitchFamily="34" charset="0"/>
              </a:rPr>
              <a:t>Administrativo del Sistema para el Desarrollo Integral de la Familia en el Estado de San Luis Potosí, certifica que el presente organigrama refleja el personal, así como los puestos y nombramientos que integran la estructura vigente </a:t>
            </a:r>
            <a:r>
              <a:rPr lang="es-MX" sz="800" u="none" dirty="0" smtClean="0">
                <a:latin typeface="Arial" pitchFamily="34" charset="0"/>
                <a:cs typeface="Arial" pitchFamily="34" charset="0"/>
              </a:rPr>
              <a:t>al mes de </a:t>
            </a:r>
            <a:r>
              <a:rPr lang="es-MX" sz="800" b="1" u="sng" dirty="0" smtClean="0">
                <a:latin typeface="Arial" pitchFamily="34" charset="0"/>
                <a:cs typeface="Arial" pitchFamily="34" charset="0"/>
              </a:rPr>
              <a:t>abril del </a:t>
            </a:r>
            <a:r>
              <a:rPr lang="es-MX" sz="800" b="1" u="sng" dirty="0">
                <a:latin typeface="Arial" pitchFamily="34" charset="0"/>
                <a:cs typeface="Arial" pitchFamily="34" charset="0"/>
              </a:rPr>
              <a:t>año </a:t>
            </a:r>
            <a:r>
              <a:rPr lang="es-MX" sz="800" b="1" u="sng" dirty="0" smtClean="0">
                <a:latin typeface="Arial" pitchFamily="34" charset="0"/>
                <a:cs typeface="Arial" pitchFamily="34" charset="0"/>
              </a:rPr>
              <a:t>2019</a:t>
            </a:r>
            <a:r>
              <a:rPr lang="es-MX" sz="800" u="none" dirty="0" smtClean="0">
                <a:latin typeface="Arial" pitchFamily="34" charset="0"/>
                <a:cs typeface="Arial" pitchFamily="34" charset="0"/>
              </a:rPr>
              <a:t>.</a:t>
            </a:r>
            <a:endParaRPr lang="es-MX" sz="800" u="none" dirty="0">
              <a:latin typeface="Arial" pitchFamily="34" charset="0"/>
              <a:cs typeface="Arial" pitchFamily="34" charset="0"/>
            </a:endParaRPr>
          </a:p>
          <a:p>
            <a:pPr algn="just" eaLnBrk="0" hangingPunct="0"/>
            <a:endParaRPr lang="es-MX" sz="800" u="none" dirty="0">
              <a:latin typeface="Arial" pitchFamily="34" charset="0"/>
              <a:cs typeface="Arial" pitchFamily="34" charset="0"/>
            </a:endParaRPr>
          </a:p>
          <a:p>
            <a:pPr algn="just" eaLnBrk="0" hangingPunct="0"/>
            <a:r>
              <a:rPr lang="es-MX" sz="800" u="none" dirty="0">
                <a:latin typeface="Arial" pitchFamily="34" charset="0"/>
                <a:cs typeface="Arial" pitchFamily="34" charset="0"/>
              </a:rPr>
              <a:t>FIRMA</a:t>
            </a:r>
            <a:r>
              <a:rPr lang="es-MX" sz="800" u="none" dirty="0" smtClean="0">
                <a:latin typeface="Arial" pitchFamily="34" charset="0"/>
                <a:cs typeface="Arial" pitchFamily="34" charset="0"/>
              </a:rPr>
              <a:t>:  </a:t>
            </a:r>
            <a:endParaRPr lang="es-MX" sz="800" u="none" dirty="0">
              <a:latin typeface="Arial" pitchFamily="34" charset="0"/>
              <a:cs typeface="Arial" pitchFamily="34" charset="0"/>
            </a:endParaRPr>
          </a:p>
        </p:txBody>
      </p:sp>
      <p:sp>
        <p:nvSpPr>
          <p:cNvPr id="33" name="Rectangle 63"/>
          <p:cNvSpPr>
            <a:spLocks noChangeArrowheads="1"/>
          </p:cNvSpPr>
          <p:nvPr/>
        </p:nvSpPr>
        <p:spPr bwMode="auto">
          <a:xfrm>
            <a:off x="4530768" y="2313632"/>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a:defRPr/>
            </a:pPr>
            <a:r>
              <a:rPr lang="es-ES_tradnl" sz="700" b="1" u="none" dirty="0" smtClean="0">
                <a:latin typeface="Arial" panose="020B0604020202020204" pitchFamily="34" charset="0"/>
                <a:cs typeface="Arial" pitchFamily="34" charset="0"/>
              </a:rPr>
              <a:t>Secretaria </a:t>
            </a:r>
            <a:r>
              <a:rPr lang="es-ES_tradnl" sz="700" b="1" u="none" dirty="0">
                <a:latin typeface="Arial" pitchFamily="34" charset="0"/>
                <a:cs typeface="Arial" pitchFamily="34" charset="0"/>
              </a:rPr>
              <a:t>de </a:t>
            </a:r>
            <a:r>
              <a:rPr lang="es-ES_tradnl" sz="700" b="1" u="none" dirty="0" smtClean="0">
                <a:latin typeface="Arial" pitchFamily="34" charset="0"/>
                <a:cs typeface="Arial" pitchFamily="34" charset="0"/>
              </a:rPr>
              <a:t>Dirección </a:t>
            </a:r>
            <a:endParaRPr lang="es-ES_tradnl" sz="700" b="1" u="none" dirty="0">
              <a:latin typeface="Arial" pitchFamily="34" charset="0"/>
              <a:cs typeface="Arial" pitchFamily="34" charset="0"/>
            </a:endParaRPr>
          </a:p>
          <a:p>
            <a:pPr algn="ctr">
              <a:defRPr/>
            </a:pPr>
            <a:endParaRPr lang="es-ES_tradnl" sz="700" u="none" dirty="0">
              <a:latin typeface="Arial" pitchFamily="34" charset="0"/>
              <a:cs typeface="Arial" pitchFamily="34" charset="0"/>
            </a:endParaRPr>
          </a:p>
          <a:p>
            <a:pPr algn="ctr">
              <a:defRPr/>
            </a:pPr>
            <a:r>
              <a:rPr lang="es-ES_tradnl" sz="700" u="none" dirty="0" smtClean="0">
                <a:latin typeface="Arial" pitchFamily="34" charset="0"/>
                <a:cs typeface="Arial" pitchFamily="34" charset="0"/>
              </a:rPr>
              <a:t>Patricia </a:t>
            </a:r>
            <a:r>
              <a:rPr lang="es-ES_tradnl" sz="700" u="none" dirty="0">
                <a:latin typeface="Arial" pitchFamily="34" charset="0"/>
                <a:cs typeface="Arial" pitchFamily="34" charset="0"/>
              </a:rPr>
              <a:t>Cortés Uresti</a:t>
            </a:r>
          </a:p>
          <a:p>
            <a:pPr algn="ctr">
              <a:defRPr/>
            </a:pPr>
            <a:r>
              <a:rPr lang="es-ES_tradnl" sz="700" u="none" dirty="0">
                <a:latin typeface="Arial" pitchFamily="34" charset="0"/>
                <a:cs typeface="Arial" pitchFamily="34" charset="0"/>
              </a:rPr>
              <a:t>Asistente </a:t>
            </a:r>
            <a:r>
              <a:rPr lang="es-ES_tradnl" sz="700" u="none" dirty="0" smtClean="0">
                <a:latin typeface="Arial" pitchFamily="34" charset="0"/>
                <a:cs typeface="Arial" pitchFamily="34" charset="0"/>
              </a:rPr>
              <a:t>Técnica </a:t>
            </a:r>
            <a:r>
              <a:rPr lang="es-ES_tradnl" sz="700" u="none" dirty="0">
                <a:latin typeface="Arial" pitchFamily="34" charset="0"/>
                <a:cs typeface="Arial" pitchFamily="34" charset="0"/>
              </a:rPr>
              <a:t>(</a:t>
            </a:r>
            <a:r>
              <a:rPr lang="es-ES_tradnl" sz="700" u="none" dirty="0" smtClean="0">
                <a:latin typeface="Arial" pitchFamily="34" charset="0"/>
                <a:cs typeface="Arial" pitchFamily="34" charset="0"/>
              </a:rPr>
              <a:t>09-05)</a:t>
            </a:r>
            <a:endParaRPr lang="es-ES_tradnl" sz="700" u="none" dirty="0">
              <a:latin typeface="Arial" pitchFamily="34" charset="0"/>
              <a:cs typeface="Arial" pitchFamily="34" charset="0"/>
            </a:endParaRPr>
          </a:p>
        </p:txBody>
      </p:sp>
      <p:cxnSp>
        <p:nvCxnSpPr>
          <p:cNvPr id="35" name="Conector recto 34"/>
          <p:cNvCxnSpPr/>
          <p:nvPr/>
        </p:nvCxnSpPr>
        <p:spPr bwMode="auto">
          <a:xfrm>
            <a:off x="3593813" y="7281267"/>
            <a:ext cx="1441598" cy="0"/>
          </a:xfrm>
          <a:prstGeom prst="line">
            <a:avLst/>
          </a:prstGeom>
          <a:noFill/>
          <a:ln w="9525">
            <a:solidFill>
              <a:schemeClr val="tx1"/>
            </a:solidFill>
            <a:round/>
            <a:headEnd/>
            <a:tailEnd/>
          </a:ln>
        </p:spPr>
      </p:cxnSp>
      <p:sp>
        <p:nvSpPr>
          <p:cNvPr id="38" name="Line 87"/>
          <p:cNvSpPr>
            <a:spLocks noChangeShapeType="1"/>
          </p:cNvSpPr>
          <p:nvPr/>
        </p:nvSpPr>
        <p:spPr bwMode="auto">
          <a:xfrm flipV="1">
            <a:off x="3594066" y="5470818"/>
            <a:ext cx="1446637"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39" name="Line 87"/>
          <p:cNvSpPr>
            <a:spLocks noChangeShapeType="1"/>
          </p:cNvSpPr>
          <p:nvPr/>
        </p:nvSpPr>
        <p:spPr bwMode="auto">
          <a:xfrm flipV="1">
            <a:off x="3587577" y="6418392"/>
            <a:ext cx="1464374"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44" name="Line 50"/>
          <p:cNvSpPr>
            <a:spLocks noChangeShapeType="1"/>
          </p:cNvSpPr>
          <p:nvPr/>
        </p:nvSpPr>
        <p:spPr bwMode="auto">
          <a:xfrm>
            <a:off x="3423263" y="2420056"/>
            <a:ext cx="0" cy="742584"/>
          </a:xfrm>
          <a:prstGeom prst="line">
            <a:avLst/>
          </a:prstGeom>
          <a:noFill/>
          <a:ln w="6350">
            <a:solidFill>
              <a:schemeClr val="tx1"/>
            </a:solidFill>
            <a:round/>
            <a:headEnd/>
            <a:tailEnd/>
          </a:ln>
        </p:spPr>
        <p:txBody>
          <a:bodyPr/>
          <a:lstStyle/>
          <a:p>
            <a:endParaRPr lang="es-MX" sz="700" dirty="0">
              <a:latin typeface="Arial" panose="020B0604020202020204" pitchFamily="34" charset="0"/>
              <a:cs typeface="Arial" pitchFamily="34" charset="0"/>
            </a:endParaRPr>
          </a:p>
        </p:txBody>
      </p:sp>
      <p:cxnSp>
        <p:nvCxnSpPr>
          <p:cNvPr id="84" name="Conector recto 83"/>
          <p:cNvCxnSpPr/>
          <p:nvPr/>
        </p:nvCxnSpPr>
        <p:spPr bwMode="auto">
          <a:xfrm>
            <a:off x="3433295" y="2578303"/>
            <a:ext cx="2537473" cy="0"/>
          </a:xfrm>
          <a:prstGeom prst="line">
            <a:avLst/>
          </a:prstGeom>
          <a:noFill/>
          <a:ln w="9525">
            <a:solidFill>
              <a:schemeClr val="tx1"/>
            </a:solidFill>
            <a:round/>
            <a:headEnd/>
            <a:tailEnd/>
          </a:ln>
        </p:spPr>
      </p:cxnSp>
      <p:cxnSp>
        <p:nvCxnSpPr>
          <p:cNvPr id="97" name="Conector recto 96"/>
          <p:cNvCxnSpPr/>
          <p:nvPr/>
        </p:nvCxnSpPr>
        <p:spPr bwMode="auto">
          <a:xfrm flipH="1">
            <a:off x="1723719" y="4195499"/>
            <a:ext cx="1" cy="3472750"/>
          </a:xfrm>
          <a:prstGeom prst="line">
            <a:avLst/>
          </a:prstGeom>
          <a:noFill/>
          <a:ln w="9525">
            <a:solidFill>
              <a:schemeClr val="tx1"/>
            </a:solidFill>
            <a:round/>
            <a:headEnd/>
            <a:tailEnd/>
          </a:ln>
        </p:spPr>
      </p:cxnSp>
      <p:sp>
        <p:nvSpPr>
          <p:cNvPr id="98" name="Rectangle 172"/>
          <p:cNvSpPr>
            <a:spLocks noChangeArrowheads="1"/>
          </p:cNvSpPr>
          <p:nvPr/>
        </p:nvSpPr>
        <p:spPr bwMode="auto">
          <a:xfrm>
            <a:off x="1910263" y="5283709"/>
            <a:ext cx="1420901" cy="1067729"/>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defRPr/>
            </a:pPr>
            <a:endParaRPr lang="es-ES_tradnl" sz="700" u="none" dirty="0" smtClean="0">
              <a:latin typeface="Arial" pitchFamily="34" charset="0"/>
              <a:cs typeface="Arial" pitchFamily="34" charset="0"/>
            </a:endParaRPr>
          </a:p>
          <a:p>
            <a:pPr>
              <a:defRPr/>
            </a:pPr>
            <a:endParaRPr lang="es-ES_tradnl" sz="700" u="none" dirty="0">
              <a:latin typeface="Arial" pitchFamily="34" charset="0"/>
              <a:cs typeface="Arial" pitchFamily="34" charset="0"/>
            </a:endParaRPr>
          </a:p>
          <a:p>
            <a:pPr marL="88900" indent="-88900">
              <a:buFont typeface="Arial" panose="020B0604020202020204" pitchFamily="34" charset="0"/>
              <a:buChar char="•"/>
              <a:defRPr/>
            </a:pPr>
            <a:r>
              <a:rPr lang="es-ES_tradnl" sz="700" u="none" dirty="0" smtClean="0">
                <a:latin typeface="Arial" pitchFamily="34" charset="0"/>
                <a:cs typeface="Arial" pitchFamily="34" charset="0"/>
              </a:rPr>
              <a:t> Angélica Azucena </a:t>
            </a:r>
            <a:r>
              <a:rPr lang="es-ES_tradnl" sz="700" u="none" dirty="0">
                <a:latin typeface="Arial" pitchFamily="34" charset="0"/>
                <a:cs typeface="Arial" pitchFamily="34" charset="0"/>
              </a:rPr>
              <a:t>Salazar </a:t>
            </a:r>
            <a:endParaRPr lang="es-ES_tradnl" sz="700" u="none" dirty="0" smtClean="0">
              <a:latin typeface="Arial" pitchFamily="34" charset="0"/>
              <a:cs typeface="Arial" pitchFamily="34" charset="0"/>
            </a:endParaRPr>
          </a:p>
          <a:p>
            <a:pPr>
              <a:defRPr/>
            </a:pPr>
            <a:r>
              <a:rPr lang="es-ES_tradnl" sz="700" u="none" dirty="0" smtClean="0">
                <a:latin typeface="Arial" pitchFamily="34" charset="0"/>
                <a:cs typeface="Arial" pitchFamily="34" charset="0"/>
              </a:rPr>
              <a:t>    Anguiano</a:t>
            </a:r>
            <a:endParaRPr lang="es-ES_tradnl" sz="700" u="none" dirty="0">
              <a:latin typeface="Arial" pitchFamily="34" charset="0"/>
              <a:cs typeface="Arial" pitchFamily="34" charset="0"/>
            </a:endParaRPr>
          </a:p>
          <a:p>
            <a:pPr marL="88900" indent="-88900">
              <a:buFont typeface="Arial" panose="020B0604020202020204" pitchFamily="34" charset="0"/>
              <a:buChar char="•"/>
              <a:defRPr/>
            </a:pPr>
            <a:r>
              <a:rPr lang="es-ES_tradnl" sz="700" u="none" dirty="0">
                <a:latin typeface="Arial" pitchFamily="34" charset="0"/>
                <a:cs typeface="Arial" pitchFamily="34" charset="0"/>
              </a:rPr>
              <a:t>José de Jesús </a:t>
            </a:r>
            <a:r>
              <a:rPr lang="es-ES_tradnl" sz="700" u="none" dirty="0" smtClean="0">
                <a:latin typeface="Arial" pitchFamily="34" charset="0"/>
                <a:cs typeface="Arial" pitchFamily="34" charset="0"/>
              </a:rPr>
              <a:t>Hernández </a:t>
            </a:r>
          </a:p>
          <a:p>
            <a:pPr>
              <a:defRPr/>
            </a:pPr>
            <a:r>
              <a:rPr lang="es-ES_tradnl" sz="700" u="none" dirty="0">
                <a:latin typeface="Arial" pitchFamily="34" charset="0"/>
                <a:cs typeface="Arial" pitchFamily="34" charset="0"/>
              </a:rPr>
              <a:t> </a:t>
            </a:r>
            <a:r>
              <a:rPr lang="es-ES_tradnl" sz="700" u="none" dirty="0" smtClean="0">
                <a:latin typeface="Arial" pitchFamily="34" charset="0"/>
                <a:cs typeface="Arial" pitchFamily="34" charset="0"/>
              </a:rPr>
              <a:t>   Aquino</a:t>
            </a:r>
            <a:endParaRPr lang="es-ES_tradnl" sz="700" u="none" dirty="0">
              <a:latin typeface="Arial" pitchFamily="34" charset="0"/>
              <a:cs typeface="Arial" pitchFamily="34" charset="0"/>
            </a:endParaRPr>
          </a:p>
          <a:p>
            <a:pPr marL="88900" indent="-88900">
              <a:buFont typeface="Arial" panose="020B0604020202020204" pitchFamily="34" charset="0"/>
              <a:buChar char="•"/>
            </a:pPr>
            <a:r>
              <a:rPr lang="es-ES_tradnl" sz="700" u="none" dirty="0">
                <a:latin typeface="Arial" pitchFamily="34" charset="0"/>
                <a:cs typeface="Arial" pitchFamily="34" charset="0"/>
              </a:rPr>
              <a:t>Leticia </a:t>
            </a:r>
            <a:r>
              <a:rPr lang="es-ES_tradnl" sz="700" u="none" dirty="0" smtClean="0">
                <a:latin typeface="Arial" pitchFamily="34" charset="0"/>
                <a:cs typeface="Arial" pitchFamily="34" charset="0"/>
              </a:rPr>
              <a:t>De </a:t>
            </a:r>
            <a:r>
              <a:rPr lang="es-ES_tradnl" sz="700" u="none" dirty="0">
                <a:latin typeface="Arial" pitchFamily="34" charset="0"/>
                <a:cs typeface="Arial" pitchFamily="34" charset="0"/>
              </a:rPr>
              <a:t>Lira </a:t>
            </a:r>
            <a:r>
              <a:rPr lang="es-ES_tradnl" sz="700" u="none" dirty="0" smtClean="0">
                <a:latin typeface="Arial" pitchFamily="34" charset="0"/>
                <a:cs typeface="Arial" pitchFamily="34" charset="0"/>
              </a:rPr>
              <a:t>Villanueva</a:t>
            </a:r>
            <a:endParaRPr lang="es-MX" sz="700" u="none" dirty="0" smtClean="0">
              <a:latin typeface="Arial" pitchFamily="34" charset="0"/>
              <a:cs typeface="Arial" pitchFamily="34" charset="0"/>
            </a:endParaRPr>
          </a:p>
          <a:p>
            <a:pPr algn="ctr" eaLnBrk="0" hangingPunct="0"/>
            <a:r>
              <a:rPr lang="es-MX" sz="700" u="none" dirty="0" smtClean="0">
                <a:latin typeface="Arial" pitchFamily="34" charset="0"/>
                <a:cs typeface="Arial" pitchFamily="34" charset="0"/>
              </a:rPr>
              <a:t>Psicóloga </a:t>
            </a:r>
            <a:r>
              <a:rPr lang="es-MX" sz="700" u="none" dirty="0">
                <a:latin typeface="Arial" pitchFamily="34" charset="0"/>
                <a:cs typeface="Arial" pitchFamily="34" charset="0"/>
              </a:rPr>
              <a:t>(09-04)</a:t>
            </a:r>
            <a:endParaRPr lang="es-ES" sz="700" u="none" dirty="0">
              <a:latin typeface="Arial" pitchFamily="34" charset="0"/>
              <a:cs typeface="Arial" pitchFamily="34" charset="0"/>
            </a:endParaRPr>
          </a:p>
          <a:p>
            <a:pPr algn="ctr" eaLnBrk="0" hangingPunct="0">
              <a:defRPr/>
            </a:pPr>
            <a:endParaRPr lang="es-ES_tradnl" sz="700" u="none" dirty="0">
              <a:latin typeface="Arial" pitchFamily="34" charset="0"/>
              <a:cs typeface="Arial" pitchFamily="34" charset="0"/>
            </a:endParaRPr>
          </a:p>
        </p:txBody>
      </p:sp>
      <p:sp>
        <p:nvSpPr>
          <p:cNvPr id="99" name="Line 83"/>
          <p:cNvSpPr>
            <a:spLocks noChangeShapeType="1"/>
          </p:cNvSpPr>
          <p:nvPr/>
        </p:nvSpPr>
        <p:spPr bwMode="auto">
          <a:xfrm flipV="1">
            <a:off x="1910263" y="5512081"/>
            <a:ext cx="1431637"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01" name="Rectangle 177"/>
          <p:cNvSpPr>
            <a:spLocks noChangeArrowheads="1"/>
          </p:cNvSpPr>
          <p:nvPr/>
        </p:nvSpPr>
        <p:spPr bwMode="auto">
          <a:xfrm>
            <a:off x="1881125" y="6452479"/>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a:r>
              <a:rPr lang="es-ES_tradnl" sz="700" b="1" u="none" dirty="0" smtClean="0">
                <a:latin typeface="Arial" pitchFamily="34" charset="0"/>
                <a:cs typeface="Arial" pitchFamily="34" charset="0"/>
              </a:rPr>
              <a:t>Asesoría Técnica</a:t>
            </a:r>
          </a:p>
          <a:p>
            <a:pPr algn="ctr"/>
            <a:r>
              <a:rPr lang="es-ES_tradnl" sz="700" b="1" u="none" dirty="0" smtClean="0">
                <a:latin typeface="Arial" pitchFamily="34" charset="0"/>
                <a:cs typeface="Arial" pitchFamily="34" charset="0"/>
              </a:rPr>
              <a:t>en </a:t>
            </a:r>
            <a:r>
              <a:rPr lang="es-ES_tradnl" sz="700" b="1" u="none" dirty="0">
                <a:latin typeface="Arial" pitchFamily="34" charset="0"/>
                <a:cs typeface="Arial" pitchFamily="34" charset="0"/>
              </a:rPr>
              <a:t>el área de Psicología</a:t>
            </a:r>
          </a:p>
          <a:p>
            <a:pPr algn="ctr" eaLnBrk="0" hangingPunct="0"/>
            <a:endParaRPr lang="es-MX" sz="700" u="none" dirty="0">
              <a:latin typeface="Arial" pitchFamily="34" charset="0"/>
              <a:cs typeface="Arial" pitchFamily="34" charset="0"/>
            </a:endParaRPr>
          </a:p>
          <a:p>
            <a:pPr algn="ctr" eaLnBrk="0" hangingPunct="0"/>
            <a:r>
              <a:rPr lang="es-MX" sz="700" u="none" dirty="0">
                <a:latin typeface="Arial" pitchFamily="34" charset="0"/>
                <a:cs typeface="Arial" pitchFamily="34" charset="0"/>
              </a:rPr>
              <a:t>Graciela Carranco Márquez</a:t>
            </a:r>
          </a:p>
          <a:p>
            <a:pPr algn="ctr"/>
            <a:r>
              <a:rPr lang="es-MX" sz="700" u="none" dirty="0">
                <a:latin typeface="Arial" pitchFamily="34" charset="0"/>
                <a:cs typeface="Arial" pitchFamily="34" charset="0"/>
              </a:rPr>
              <a:t> </a:t>
            </a:r>
            <a:r>
              <a:rPr lang="es-ES_tradnl" sz="700" u="none" dirty="0">
                <a:latin typeface="Arial" pitchFamily="34" charset="0"/>
                <a:cs typeface="Arial" pitchFamily="34" charset="0"/>
              </a:rPr>
              <a:t>Técnico  Especializado (07-10)</a:t>
            </a:r>
            <a:endParaRPr lang="es-ES" sz="700" u="none" dirty="0">
              <a:latin typeface="Arial" pitchFamily="34" charset="0"/>
              <a:cs typeface="Arial" pitchFamily="34" charset="0"/>
            </a:endParaRPr>
          </a:p>
          <a:p>
            <a:pPr algn="ctr" eaLnBrk="0" hangingPunct="0">
              <a:defRPr/>
            </a:pPr>
            <a:endParaRPr lang="es-ES_tradnl" sz="700" u="none" dirty="0">
              <a:latin typeface="Arial" pitchFamily="34" charset="0"/>
              <a:cs typeface="Arial" pitchFamily="34" charset="0"/>
            </a:endParaRPr>
          </a:p>
        </p:txBody>
      </p:sp>
      <p:sp>
        <p:nvSpPr>
          <p:cNvPr id="103" name="Line 83"/>
          <p:cNvSpPr>
            <a:spLocks noChangeShapeType="1"/>
          </p:cNvSpPr>
          <p:nvPr/>
        </p:nvSpPr>
        <p:spPr bwMode="auto">
          <a:xfrm flipV="1">
            <a:off x="1871403" y="6707781"/>
            <a:ext cx="1467001"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04" name="Rectangle 52"/>
          <p:cNvSpPr>
            <a:spLocks noChangeArrowheads="1"/>
          </p:cNvSpPr>
          <p:nvPr/>
        </p:nvSpPr>
        <p:spPr bwMode="auto">
          <a:xfrm>
            <a:off x="1881125" y="7296163"/>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defRPr/>
            </a:pPr>
            <a:endParaRPr lang="es-ES_tradnl" sz="700" b="1" u="none" dirty="0">
              <a:latin typeface="Arial" pitchFamily="34" charset="0"/>
              <a:cs typeface="Arial" pitchFamily="34" charset="0"/>
            </a:endParaRPr>
          </a:p>
          <a:p>
            <a:pPr algn="ctr" eaLnBrk="0" hangingPunct="0">
              <a:defRPr/>
            </a:pPr>
            <a:endParaRPr lang="es-ES_tradnl" sz="700" b="1" u="none" dirty="0">
              <a:latin typeface="Arial" pitchFamily="34" charset="0"/>
              <a:cs typeface="Arial" pitchFamily="34" charset="0"/>
            </a:endParaRPr>
          </a:p>
          <a:p>
            <a:pPr algn="ctr" eaLnBrk="0" hangingPunct="0">
              <a:defRPr/>
            </a:pPr>
            <a:endParaRPr lang="es-ES_tradnl" sz="700" b="1" u="none" dirty="0">
              <a:latin typeface="Arial" pitchFamily="34" charset="0"/>
              <a:cs typeface="Arial" pitchFamily="34" charset="0"/>
            </a:endParaRPr>
          </a:p>
          <a:p>
            <a:pPr algn="ctr" eaLnBrk="0" hangingPunct="0">
              <a:defRPr/>
            </a:pPr>
            <a:endParaRPr lang="es-ES" sz="700" b="1" u="none" dirty="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cxnSp>
        <p:nvCxnSpPr>
          <p:cNvPr id="105" name="72 Conector recto"/>
          <p:cNvCxnSpPr/>
          <p:nvPr/>
        </p:nvCxnSpPr>
        <p:spPr bwMode="auto">
          <a:xfrm>
            <a:off x="1881125" y="7491399"/>
            <a:ext cx="1457280" cy="0"/>
          </a:xfrm>
          <a:prstGeom prst="line">
            <a:avLst/>
          </a:prstGeom>
          <a:noFill/>
          <a:ln w="9525">
            <a:solidFill>
              <a:schemeClr val="tx1"/>
            </a:solidFill>
            <a:round/>
            <a:headEnd/>
            <a:tailEnd/>
          </a:ln>
        </p:spPr>
      </p:cxnSp>
      <p:sp>
        <p:nvSpPr>
          <p:cNvPr id="106" name="57 Rectángulo"/>
          <p:cNvSpPr/>
          <p:nvPr/>
        </p:nvSpPr>
        <p:spPr>
          <a:xfrm>
            <a:off x="1763171" y="7291941"/>
            <a:ext cx="1377301" cy="200055"/>
          </a:xfrm>
          <a:prstGeom prst="rect">
            <a:avLst/>
          </a:prstGeom>
        </p:spPr>
        <p:txBody>
          <a:bodyPr wrap="none">
            <a:spAutoFit/>
          </a:bodyPr>
          <a:lstStyle/>
          <a:p>
            <a:pPr lvl="0" algn="ctr">
              <a:defRPr/>
            </a:pPr>
            <a:r>
              <a:rPr lang="es-ES_tradnl" sz="700" b="1" u="none" dirty="0" smtClean="0">
                <a:solidFill>
                  <a:srgbClr val="000000"/>
                </a:solidFill>
                <a:latin typeface="Arial" panose="020B0604020202020204" pitchFamily="34" charset="0"/>
                <a:cs typeface="Arial" pitchFamily="34" charset="0"/>
              </a:rPr>
              <a:t>Secretaria de Departamento</a:t>
            </a:r>
            <a:endParaRPr lang="es-ES_tradnl" sz="700" b="1" u="none" dirty="0">
              <a:solidFill>
                <a:srgbClr val="000000"/>
              </a:solidFill>
              <a:latin typeface="Arial" pitchFamily="34" charset="0"/>
              <a:cs typeface="Arial" pitchFamily="34" charset="0"/>
            </a:endParaRPr>
          </a:p>
        </p:txBody>
      </p:sp>
      <p:sp>
        <p:nvSpPr>
          <p:cNvPr id="107" name="60 Rectángulo"/>
          <p:cNvSpPr/>
          <p:nvPr/>
        </p:nvSpPr>
        <p:spPr>
          <a:xfrm>
            <a:off x="1831071" y="7606999"/>
            <a:ext cx="1492724" cy="307777"/>
          </a:xfrm>
          <a:prstGeom prst="rect">
            <a:avLst/>
          </a:prstGeom>
        </p:spPr>
        <p:txBody>
          <a:bodyPr wrap="square">
            <a:spAutoFit/>
          </a:bodyPr>
          <a:lstStyle/>
          <a:p>
            <a:pPr lvl="0" algn="ctr">
              <a:defRPr/>
            </a:pPr>
            <a:r>
              <a:rPr lang="es-MX" sz="700" u="none" dirty="0" smtClean="0">
                <a:solidFill>
                  <a:srgbClr val="000000"/>
                </a:solidFill>
                <a:latin typeface="Arial" pitchFamily="34" charset="0"/>
                <a:cs typeface="Arial" pitchFamily="34" charset="0"/>
              </a:rPr>
              <a:t>Yolanda Campos Luna</a:t>
            </a:r>
          </a:p>
          <a:p>
            <a:pPr lvl="0" algn="ctr">
              <a:defRPr/>
            </a:pPr>
            <a:r>
              <a:rPr lang="es-ES_tradnl" sz="700" u="none" dirty="0" smtClean="0">
                <a:solidFill>
                  <a:srgbClr val="000000"/>
                </a:solidFill>
                <a:latin typeface="Arial" pitchFamily="34" charset="0"/>
                <a:cs typeface="Arial" pitchFamily="34" charset="0"/>
              </a:rPr>
              <a:t>Técnico  Especializado (07-10)</a:t>
            </a:r>
            <a:endParaRPr lang="es-ES_tradnl" sz="700" b="1" u="none" dirty="0">
              <a:solidFill>
                <a:srgbClr val="000000"/>
              </a:solidFill>
              <a:latin typeface="Arial" pitchFamily="34" charset="0"/>
              <a:cs typeface="Arial" pitchFamily="34" charset="0"/>
            </a:endParaRPr>
          </a:p>
        </p:txBody>
      </p:sp>
      <p:sp>
        <p:nvSpPr>
          <p:cNvPr id="108" name="Rectangle 82"/>
          <p:cNvSpPr>
            <a:spLocks noChangeArrowheads="1"/>
          </p:cNvSpPr>
          <p:nvPr/>
        </p:nvSpPr>
        <p:spPr bwMode="auto">
          <a:xfrm>
            <a:off x="151628" y="7280384"/>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defRPr/>
            </a:pPr>
            <a:endParaRPr lang="es-ES_tradnl" sz="700" b="1" u="none" dirty="0">
              <a:latin typeface="Arial" panose="020B0604020202020204" pitchFamily="34" charset="0"/>
              <a:cs typeface="Arial" pitchFamily="34" charset="0"/>
            </a:endParaRPr>
          </a:p>
        </p:txBody>
      </p:sp>
      <p:sp>
        <p:nvSpPr>
          <p:cNvPr id="109" name="Line 83"/>
          <p:cNvSpPr>
            <a:spLocks noChangeShapeType="1"/>
          </p:cNvSpPr>
          <p:nvPr/>
        </p:nvSpPr>
        <p:spPr bwMode="auto">
          <a:xfrm>
            <a:off x="75089" y="7444661"/>
            <a:ext cx="1518689"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11" name="Line 107"/>
          <p:cNvSpPr>
            <a:spLocks noChangeShapeType="1"/>
          </p:cNvSpPr>
          <p:nvPr/>
        </p:nvSpPr>
        <p:spPr bwMode="auto">
          <a:xfrm>
            <a:off x="858373" y="4489675"/>
            <a:ext cx="1779" cy="216195"/>
          </a:xfrm>
          <a:prstGeom prst="line">
            <a:avLst/>
          </a:prstGeom>
          <a:noFill/>
          <a:ln w="9525">
            <a:solidFill>
              <a:schemeClr val="tx1"/>
            </a:solidFill>
            <a:round/>
            <a:headEnd/>
            <a:tailEnd/>
          </a:ln>
        </p:spPr>
        <p:txBody>
          <a:bodyPr/>
          <a:lstStyle/>
          <a:p>
            <a:endParaRPr lang="es-MX" sz="700" u="none" dirty="0">
              <a:latin typeface="Arial" panose="020B0604020202020204" pitchFamily="34" charset="0"/>
              <a:cs typeface="Arial" pitchFamily="34" charset="0"/>
            </a:endParaRPr>
          </a:p>
        </p:txBody>
      </p:sp>
      <p:sp>
        <p:nvSpPr>
          <p:cNvPr id="112" name="Line 108"/>
          <p:cNvSpPr>
            <a:spLocks noChangeShapeType="1"/>
          </p:cNvSpPr>
          <p:nvPr/>
        </p:nvSpPr>
        <p:spPr bwMode="auto">
          <a:xfrm>
            <a:off x="820273" y="4680175"/>
            <a:ext cx="1779" cy="160602"/>
          </a:xfrm>
          <a:prstGeom prst="line">
            <a:avLst/>
          </a:prstGeom>
          <a:noFill/>
          <a:ln w="9525">
            <a:solidFill>
              <a:schemeClr val="tx1"/>
            </a:solidFill>
            <a:round/>
            <a:headEnd/>
            <a:tailEnd/>
          </a:ln>
        </p:spPr>
        <p:txBody>
          <a:bodyPr/>
          <a:lstStyle/>
          <a:p>
            <a:endParaRPr lang="es-MX" sz="700" u="none" dirty="0">
              <a:latin typeface="Arial" panose="020B0604020202020204" pitchFamily="34" charset="0"/>
              <a:cs typeface="Arial" pitchFamily="34" charset="0"/>
            </a:endParaRPr>
          </a:p>
        </p:txBody>
      </p:sp>
      <p:sp>
        <p:nvSpPr>
          <p:cNvPr id="113" name="Line 111"/>
          <p:cNvSpPr>
            <a:spLocks noChangeShapeType="1"/>
          </p:cNvSpPr>
          <p:nvPr/>
        </p:nvSpPr>
        <p:spPr bwMode="auto">
          <a:xfrm>
            <a:off x="445623" y="4454750"/>
            <a:ext cx="1779" cy="123540"/>
          </a:xfrm>
          <a:prstGeom prst="line">
            <a:avLst/>
          </a:prstGeom>
          <a:noFill/>
          <a:ln w="9525">
            <a:solidFill>
              <a:schemeClr val="tx1"/>
            </a:solidFill>
            <a:round/>
            <a:headEnd/>
            <a:tailEnd/>
          </a:ln>
        </p:spPr>
        <p:txBody>
          <a:bodyPr/>
          <a:lstStyle/>
          <a:p>
            <a:endParaRPr lang="es-MX" sz="700" u="none" dirty="0">
              <a:latin typeface="Arial" panose="020B0604020202020204" pitchFamily="34" charset="0"/>
              <a:cs typeface="Arial" pitchFamily="34" charset="0"/>
            </a:endParaRPr>
          </a:p>
        </p:txBody>
      </p:sp>
      <p:sp>
        <p:nvSpPr>
          <p:cNvPr id="114" name="Line 114"/>
          <p:cNvSpPr>
            <a:spLocks noChangeShapeType="1"/>
          </p:cNvSpPr>
          <p:nvPr/>
        </p:nvSpPr>
        <p:spPr bwMode="auto">
          <a:xfrm>
            <a:off x="598023" y="4607150"/>
            <a:ext cx="1779" cy="123540"/>
          </a:xfrm>
          <a:prstGeom prst="line">
            <a:avLst/>
          </a:prstGeom>
          <a:noFill/>
          <a:ln w="9525">
            <a:solidFill>
              <a:schemeClr val="tx1"/>
            </a:solidFill>
            <a:round/>
            <a:headEnd/>
            <a:tailEnd/>
          </a:ln>
        </p:spPr>
        <p:txBody>
          <a:bodyPr/>
          <a:lstStyle/>
          <a:p>
            <a:endParaRPr lang="es-MX" sz="700" u="none" dirty="0">
              <a:latin typeface="Arial" panose="020B0604020202020204" pitchFamily="34" charset="0"/>
              <a:cs typeface="Arial" pitchFamily="34" charset="0"/>
            </a:endParaRPr>
          </a:p>
        </p:txBody>
      </p:sp>
      <p:sp>
        <p:nvSpPr>
          <p:cNvPr id="115" name="Rectangle 115"/>
          <p:cNvSpPr>
            <a:spLocks noChangeArrowheads="1"/>
          </p:cNvSpPr>
          <p:nvPr/>
        </p:nvSpPr>
        <p:spPr bwMode="auto">
          <a:xfrm>
            <a:off x="143998" y="4329339"/>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defRPr/>
            </a:pPr>
            <a:endParaRPr lang="es-ES_tradnl" sz="700" b="1" u="none" dirty="0" smtClean="0">
              <a:latin typeface="Arial" pitchFamily="34" charset="0"/>
              <a:cs typeface="Arial" pitchFamily="34" charset="0"/>
            </a:endParaRPr>
          </a:p>
          <a:p>
            <a:pPr algn="ctr" eaLnBrk="0" hangingPunct="0">
              <a:defRPr/>
            </a:pPr>
            <a:r>
              <a:rPr lang="es-ES_tradnl" sz="700" b="1" u="none" dirty="0" smtClean="0">
                <a:latin typeface="Arial" pitchFamily="34" charset="0"/>
                <a:cs typeface="Arial" pitchFamily="34" charset="0"/>
              </a:rPr>
              <a:t>Coordinación del </a:t>
            </a:r>
          </a:p>
          <a:p>
            <a:pPr algn="ctr" eaLnBrk="0" hangingPunct="0">
              <a:defRPr/>
            </a:pPr>
            <a:r>
              <a:rPr lang="es-ES_tradnl" sz="700" b="1" u="none" dirty="0" smtClean="0">
                <a:latin typeface="Arial" pitchFamily="34" charset="0"/>
                <a:cs typeface="Arial" pitchFamily="34" charset="0"/>
              </a:rPr>
              <a:t>Modelo Red DIF</a:t>
            </a:r>
            <a:endParaRPr lang="es-ES_tradnl" sz="700" b="1" u="none" dirty="0">
              <a:latin typeface="Arial" pitchFamily="34" charset="0"/>
              <a:cs typeface="Arial" pitchFamily="34" charset="0"/>
            </a:endParaRPr>
          </a:p>
          <a:p>
            <a:pPr algn="ctr" eaLnBrk="0" hangingPunct="0">
              <a:defRPr/>
            </a:pPr>
            <a:endParaRPr lang="es-ES_tradnl" sz="700" u="none" dirty="0" smtClean="0">
              <a:latin typeface="Arial" pitchFamily="34" charset="0"/>
              <a:cs typeface="Arial" pitchFamily="34" charset="0"/>
            </a:endParaRPr>
          </a:p>
          <a:p>
            <a:pPr algn="ctr" eaLnBrk="0" hangingPunct="0">
              <a:defRPr/>
            </a:pPr>
            <a:r>
              <a:rPr lang="es-ES_tradnl" sz="700" u="none" dirty="0" smtClean="0">
                <a:latin typeface="Arial" pitchFamily="34" charset="0"/>
                <a:cs typeface="Arial" pitchFamily="34" charset="0"/>
              </a:rPr>
              <a:t>Ma</a:t>
            </a:r>
            <a:r>
              <a:rPr lang="es-ES_tradnl" sz="700" u="none" dirty="0">
                <a:latin typeface="Arial" pitchFamily="34" charset="0"/>
                <a:cs typeface="Arial" pitchFamily="34" charset="0"/>
              </a:rPr>
              <a:t>. Del Rosario Ramírez Vallejo</a:t>
            </a:r>
            <a:endParaRPr lang="es-ES" sz="700" u="none" dirty="0">
              <a:latin typeface="Arial" pitchFamily="34" charset="0"/>
              <a:cs typeface="Arial" pitchFamily="34" charset="0"/>
            </a:endParaRPr>
          </a:p>
          <a:p>
            <a:pPr algn="ctr" eaLnBrk="0" hangingPunct="0">
              <a:defRPr/>
            </a:pPr>
            <a:r>
              <a:rPr lang="es-ES_tradnl" sz="700" u="none" dirty="0" smtClean="0">
                <a:latin typeface="Arial" pitchFamily="34" charset="0"/>
                <a:cs typeface="Arial" pitchFamily="34" charset="0"/>
              </a:rPr>
              <a:t>Coordinadora Técnica </a:t>
            </a:r>
            <a:r>
              <a:rPr lang="es-ES_tradnl" sz="700" u="none" dirty="0">
                <a:latin typeface="Arial" pitchFamily="34" charset="0"/>
                <a:cs typeface="Arial" pitchFamily="34" charset="0"/>
              </a:rPr>
              <a:t>(</a:t>
            </a:r>
            <a:r>
              <a:rPr lang="es-ES_tradnl" sz="700" u="none" dirty="0" smtClean="0">
                <a:latin typeface="Arial" pitchFamily="34" charset="0"/>
                <a:cs typeface="Arial" pitchFamily="34" charset="0"/>
              </a:rPr>
              <a:t>11-08)</a:t>
            </a:r>
            <a:endParaRPr lang="es-ES" sz="700" u="none" dirty="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sp>
        <p:nvSpPr>
          <p:cNvPr id="116" name="Line 116"/>
          <p:cNvSpPr>
            <a:spLocks noChangeShapeType="1"/>
          </p:cNvSpPr>
          <p:nvPr/>
        </p:nvSpPr>
        <p:spPr bwMode="auto">
          <a:xfrm>
            <a:off x="143997" y="4655376"/>
            <a:ext cx="1466060" cy="0"/>
          </a:xfrm>
          <a:prstGeom prst="line">
            <a:avLst/>
          </a:prstGeom>
          <a:noFill/>
          <a:ln w="9525">
            <a:solidFill>
              <a:schemeClr val="tx1"/>
            </a:solidFill>
            <a:round/>
            <a:headEnd/>
            <a:tailEnd/>
          </a:ln>
        </p:spPr>
        <p:txBody>
          <a:bodyPr/>
          <a:lstStyle/>
          <a:p>
            <a:endParaRPr lang="es-MX" sz="700" u="none" dirty="0">
              <a:latin typeface="Arial" panose="020B0604020202020204" pitchFamily="34" charset="0"/>
              <a:cs typeface="Arial" pitchFamily="34" charset="0"/>
            </a:endParaRPr>
          </a:p>
        </p:txBody>
      </p:sp>
      <p:sp>
        <p:nvSpPr>
          <p:cNvPr id="117" name="Rectangle 190"/>
          <p:cNvSpPr>
            <a:spLocks noChangeArrowheads="1"/>
          </p:cNvSpPr>
          <p:nvPr/>
        </p:nvSpPr>
        <p:spPr bwMode="auto">
          <a:xfrm>
            <a:off x="143997" y="5286493"/>
            <a:ext cx="1422433" cy="1013527"/>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a:r>
              <a:rPr lang="es-ES_tradnl" sz="700" b="1" u="none" dirty="0">
                <a:latin typeface="Arial" pitchFamily="34" charset="0"/>
                <a:cs typeface="Arial" pitchFamily="34" charset="0"/>
              </a:rPr>
              <a:t>(</a:t>
            </a:r>
            <a:r>
              <a:rPr lang="es-ES_tradnl" sz="700" b="1" u="none" dirty="0" smtClean="0">
                <a:latin typeface="Arial" pitchFamily="34" charset="0"/>
                <a:cs typeface="Arial" pitchFamily="34" charset="0"/>
              </a:rPr>
              <a:t>4)Solución Pacífica de </a:t>
            </a:r>
          </a:p>
          <a:p>
            <a:pPr algn="ctr"/>
            <a:r>
              <a:rPr lang="es-ES_tradnl" sz="700" b="1" u="none" dirty="0" smtClean="0">
                <a:latin typeface="Arial" pitchFamily="34" charset="0"/>
                <a:cs typeface="Arial" pitchFamily="34" charset="0"/>
              </a:rPr>
              <a:t>Conflictos</a:t>
            </a:r>
            <a:endParaRPr lang="es-ES_tradnl" sz="700" b="1" u="none" dirty="0">
              <a:latin typeface="Arial" pitchFamily="34" charset="0"/>
              <a:cs typeface="Arial" pitchFamily="34" charset="0"/>
            </a:endParaRPr>
          </a:p>
          <a:p>
            <a:pPr algn="ctr"/>
            <a:endParaRPr lang="es-MX" sz="700" b="1" dirty="0">
              <a:latin typeface="Arial" pitchFamily="34" charset="0"/>
              <a:cs typeface="Arial" pitchFamily="34" charset="0"/>
            </a:endParaRPr>
          </a:p>
          <a:p>
            <a:pPr marL="171450" indent="-171450">
              <a:buFont typeface="Arial" panose="020B0604020202020204" pitchFamily="34" charset="0"/>
              <a:buChar char="•"/>
              <a:tabLst>
                <a:tab pos="87313" algn="l"/>
              </a:tabLst>
            </a:pPr>
            <a:r>
              <a:rPr lang="es-ES_tradnl" sz="700" u="none" dirty="0">
                <a:latin typeface="Arial" pitchFamily="34" charset="0"/>
                <a:cs typeface="Arial" pitchFamily="34" charset="0"/>
              </a:rPr>
              <a:t>Blanca Idalia García Ramírez</a:t>
            </a:r>
          </a:p>
          <a:p>
            <a:pPr marL="171450" indent="-171450">
              <a:buFont typeface="Arial" panose="020B0604020202020204" pitchFamily="34" charset="0"/>
              <a:buChar char="•"/>
              <a:tabLst>
                <a:tab pos="87313" algn="l"/>
              </a:tabLst>
            </a:pPr>
            <a:r>
              <a:rPr lang="es-ES_tradnl" sz="700" u="none" dirty="0">
                <a:latin typeface="Arial" pitchFamily="34" charset="0"/>
                <a:cs typeface="Arial" pitchFamily="34" charset="0"/>
              </a:rPr>
              <a:t>Elder Iván Martínez Gallegos</a:t>
            </a:r>
          </a:p>
          <a:p>
            <a:pPr marL="171450" indent="-171450">
              <a:buFont typeface="Arial" panose="020B0604020202020204" pitchFamily="34" charset="0"/>
              <a:buChar char="•"/>
              <a:tabLst>
                <a:tab pos="87313" algn="l"/>
              </a:tabLst>
            </a:pPr>
            <a:r>
              <a:rPr lang="es-ES_tradnl" sz="700" u="none" dirty="0">
                <a:latin typeface="Arial" pitchFamily="34" charset="0"/>
                <a:cs typeface="Arial" pitchFamily="34" charset="0"/>
              </a:rPr>
              <a:t>Ma. Laura Chávez Aranda</a:t>
            </a:r>
          </a:p>
          <a:p>
            <a:pPr marL="171450" indent="-171450">
              <a:buFont typeface="Arial" panose="020B0604020202020204" pitchFamily="34" charset="0"/>
              <a:buChar char="•"/>
              <a:tabLst>
                <a:tab pos="87313" algn="l"/>
              </a:tabLst>
            </a:pPr>
            <a:r>
              <a:rPr lang="es-ES_tradnl" sz="700" u="none" dirty="0">
                <a:latin typeface="Arial" pitchFamily="34" charset="0"/>
                <a:cs typeface="Arial" pitchFamily="34" charset="0"/>
              </a:rPr>
              <a:t>Ma. Guadalupe de los </a:t>
            </a:r>
            <a:endParaRPr lang="es-ES_tradnl" sz="700" u="none" dirty="0" smtClean="0">
              <a:latin typeface="Arial" pitchFamily="34" charset="0"/>
              <a:cs typeface="Arial" pitchFamily="34" charset="0"/>
            </a:endParaRPr>
          </a:p>
          <a:p>
            <a:pPr>
              <a:tabLst>
                <a:tab pos="87313" algn="l"/>
              </a:tabLst>
            </a:pPr>
            <a:r>
              <a:rPr lang="es-ES_tradnl" sz="700" u="none" dirty="0" smtClean="0">
                <a:latin typeface="Arial" pitchFamily="34" charset="0"/>
                <a:cs typeface="Arial" pitchFamily="34" charset="0"/>
              </a:rPr>
              <a:t>      Ángeles </a:t>
            </a:r>
            <a:r>
              <a:rPr lang="es-ES_tradnl" sz="700" u="none" dirty="0">
                <a:latin typeface="Arial" pitchFamily="34" charset="0"/>
                <a:cs typeface="Arial" pitchFamily="34" charset="0"/>
              </a:rPr>
              <a:t>Gutiérrez Pérez</a:t>
            </a:r>
          </a:p>
          <a:p>
            <a:pPr algn="ctr"/>
            <a:r>
              <a:rPr lang="es-ES_tradnl" sz="700" u="none" dirty="0">
                <a:latin typeface="Arial" pitchFamily="34" charset="0"/>
                <a:cs typeface="Arial" pitchFamily="34" charset="0"/>
              </a:rPr>
              <a:t>   Técnico  Especializado (07-10</a:t>
            </a:r>
            <a:r>
              <a:rPr lang="es-ES_tradnl" sz="700" dirty="0">
                <a:latin typeface="Arial" pitchFamily="34" charset="0"/>
                <a:cs typeface="Arial" pitchFamily="34" charset="0"/>
              </a:rPr>
              <a:t>)</a:t>
            </a:r>
            <a:endParaRPr lang="es-ES_tradnl" sz="700" u="none" dirty="0">
              <a:latin typeface="Arial" pitchFamily="34" charset="0"/>
              <a:cs typeface="Arial" pitchFamily="34" charset="0"/>
            </a:endParaRPr>
          </a:p>
        </p:txBody>
      </p:sp>
      <p:sp>
        <p:nvSpPr>
          <p:cNvPr id="120" name="195 Rectángulo"/>
          <p:cNvSpPr/>
          <p:nvPr/>
        </p:nvSpPr>
        <p:spPr>
          <a:xfrm>
            <a:off x="151629" y="7439649"/>
            <a:ext cx="1398895" cy="415498"/>
          </a:xfrm>
          <a:prstGeom prst="rect">
            <a:avLst/>
          </a:prstGeom>
        </p:spPr>
        <p:txBody>
          <a:bodyPr wrap="square">
            <a:spAutoFit/>
          </a:bodyPr>
          <a:lstStyle/>
          <a:p>
            <a:pPr lvl="0" algn="ctr">
              <a:defRPr/>
            </a:pPr>
            <a:r>
              <a:rPr lang="es-ES_tradnl" sz="700" u="none" dirty="0" smtClean="0">
                <a:solidFill>
                  <a:srgbClr val="000000"/>
                </a:solidFill>
                <a:latin typeface="Arial" pitchFamily="34" charset="0"/>
                <a:cs typeface="Arial" pitchFamily="34" charset="0"/>
              </a:rPr>
              <a:t>Ana Luisa Moreno Rojas          Secretaria Taquimecanógrafa(05-09)</a:t>
            </a:r>
            <a:endParaRPr lang="es-ES" sz="700" b="1" u="none" dirty="0">
              <a:solidFill>
                <a:srgbClr val="000000"/>
              </a:solidFill>
              <a:latin typeface="Arial" pitchFamily="34" charset="0"/>
              <a:cs typeface="Arial" pitchFamily="34" charset="0"/>
            </a:endParaRPr>
          </a:p>
        </p:txBody>
      </p:sp>
      <p:sp>
        <p:nvSpPr>
          <p:cNvPr id="121" name="196 Rectángulo"/>
          <p:cNvSpPr/>
          <p:nvPr/>
        </p:nvSpPr>
        <p:spPr>
          <a:xfrm>
            <a:off x="317108" y="7278859"/>
            <a:ext cx="1096939" cy="200055"/>
          </a:xfrm>
          <a:prstGeom prst="rect">
            <a:avLst/>
          </a:prstGeom>
        </p:spPr>
        <p:txBody>
          <a:bodyPr wrap="square">
            <a:spAutoFit/>
          </a:bodyPr>
          <a:lstStyle/>
          <a:p>
            <a:pPr lvl="0" algn="ctr">
              <a:defRPr/>
            </a:pPr>
            <a:r>
              <a:rPr lang="es-ES_tradnl" sz="700" b="1" u="none" dirty="0" smtClean="0">
                <a:solidFill>
                  <a:srgbClr val="000000"/>
                </a:solidFill>
                <a:latin typeface="Arial" panose="020B0604020202020204" pitchFamily="34" charset="0"/>
                <a:cs typeface="Arial" pitchFamily="34" charset="0"/>
              </a:rPr>
              <a:t>Secretaria</a:t>
            </a:r>
            <a:endParaRPr lang="es-ES_tradnl" sz="700" b="1" u="none" dirty="0">
              <a:solidFill>
                <a:srgbClr val="000000"/>
              </a:solidFill>
              <a:latin typeface="Arial" pitchFamily="34" charset="0"/>
              <a:cs typeface="Arial" pitchFamily="34" charset="0"/>
            </a:endParaRPr>
          </a:p>
        </p:txBody>
      </p:sp>
      <p:sp>
        <p:nvSpPr>
          <p:cNvPr id="122" name="Line 116"/>
          <p:cNvSpPr>
            <a:spLocks noChangeShapeType="1"/>
          </p:cNvSpPr>
          <p:nvPr/>
        </p:nvSpPr>
        <p:spPr bwMode="auto">
          <a:xfrm flipH="1">
            <a:off x="63289" y="4745802"/>
            <a:ext cx="0" cy="2693847"/>
          </a:xfrm>
          <a:prstGeom prst="line">
            <a:avLst/>
          </a:prstGeom>
          <a:noFill/>
          <a:ln w="9525">
            <a:solidFill>
              <a:schemeClr val="tx1"/>
            </a:solidFill>
            <a:round/>
            <a:headEnd/>
            <a:tailEnd/>
          </a:ln>
        </p:spPr>
        <p:txBody>
          <a:bodyPr/>
          <a:lstStyle/>
          <a:p>
            <a:endParaRPr lang="es-MX" sz="700" u="none" dirty="0">
              <a:latin typeface="Arial" panose="020B0604020202020204" pitchFamily="34" charset="0"/>
              <a:cs typeface="Arial" pitchFamily="34" charset="0"/>
            </a:endParaRPr>
          </a:p>
        </p:txBody>
      </p:sp>
      <p:sp>
        <p:nvSpPr>
          <p:cNvPr id="123" name="Rectangle 182"/>
          <p:cNvSpPr>
            <a:spLocks noChangeArrowheads="1"/>
          </p:cNvSpPr>
          <p:nvPr/>
        </p:nvSpPr>
        <p:spPr bwMode="auto">
          <a:xfrm>
            <a:off x="143997" y="6407518"/>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r>
              <a:rPr lang="es-MX" sz="700" b="1" u="none" dirty="0" smtClean="0">
                <a:latin typeface="Arial" pitchFamily="34" charset="0"/>
                <a:cs typeface="Arial" pitchFamily="34" charset="0"/>
              </a:rPr>
              <a:t>Auxiliar en Solución Pacífica de</a:t>
            </a:r>
          </a:p>
          <a:p>
            <a:pPr algn="ctr" eaLnBrk="0" hangingPunct="0"/>
            <a:r>
              <a:rPr lang="es-MX" sz="700" b="1" u="none" dirty="0" smtClean="0">
                <a:latin typeface="Arial" pitchFamily="34" charset="0"/>
                <a:cs typeface="Arial" pitchFamily="34" charset="0"/>
              </a:rPr>
              <a:t>Conflictos</a:t>
            </a:r>
            <a:endParaRPr lang="es-MX" sz="700" b="1" u="none" dirty="0">
              <a:latin typeface="Arial" pitchFamily="34" charset="0"/>
              <a:cs typeface="Arial" pitchFamily="34" charset="0"/>
            </a:endParaRPr>
          </a:p>
          <a:p>
            <a:pPr algn="ctr" eaLnBrk="0" hangingPunct="0"/>
            <a:endParaRPr lang="es-ES" sz="700" u="none" dirty="0">
              <a:latin typeface="Arial" pitchFamily="34" charset="0"/>
              <a:cs typeface="Arial" pitchFamily="34" charset="0"/>
            </a:endParaRPr>
          </a:p>
          <a:p>
            <a:pPr algn="ctr" eaLnBrk="0" hangingPunct="0"/>
            <a:r>
              <a:rPr lang="es-ES" sz="700" u="none" dirty="0">
                <a:latin typeface="Arial" pitchFamily="34" charset="0"/>
                <a:cs typeface="Arial" pitchFamily="34" charset="0"/>
              </a:rPr>
              <a:t>Angélica Guadalupe Salazar Silva</a:t>
            </a:r>
          </a:p>
          <a:p>
            <a:pPr algn="ctr" eaLnBrk="0" hangingPunct="0"/>
            <a:r>
              <a:rPr lang="es-ES" sz="700" u="none" dirty="0">
                <a:latin typeface="Arial" pitchFamily="34" charset="0"/>
                <a:cs typeface="Arial" pitchFamily="34" charset="0"/>
              </a:rPr>
              <a:t>Capacitadora  (05-10)</a:t>
            </a:r>
          </a:p>
          <a:p>
            <a:pPr algn="ctr" eaLnBrk="0" hangingPunct="0">
              <a:defRPr/>
            </a:pPr>
            <a:endParaRPr lang="es-ES_tradnl" sz="700" u="none" dirty="0">
              <a:latin typeface="Arial" pitchFamily="34" charset="0"/>
              <a:cs typeface="Arial" pitchFamily="34" charset="0"/>
            </a:endParaRPr>
          </a:p>
        </p:txBody>
      </p:sp>
      <p:sp>
        <p:nvSpPr>
          <p:cNvPr id="125" name="Line 83"/>
          <p:cNvSpPr>
            <a:spLocks noChangeShapeType="1"/>
          </p:cNvSpPr>
          <p:nvPr/>
        </p:nvSpPr>
        <p:spPr bwMode="auto">
          <a:xfrm flipV="1">
            <a:off x="151628" y="6650776"/>
            <a:ext cx="1447669"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26" name="Line 107"/>
          <p:cNvSpPr>
            <a:spLocks noChangeShapeType="1"/>
          </p:cNvSpPr>
          <p:nvPr/>
        </p:nvSpPr>
        <p:spPr bwMode="auto">
          <a:xfrm>
            <a:off x="1529134" y="3480548"/>
            <a:ext cx="1779" cy="216195"/>
          </a:xfrm>
          <a:prstGeom prst="line">
            <a:avLst/>
          </a:prstGeom>
          <a:noFill/>
          <a:ln w="9525">
            <a:solidFill>
              <a:schemeClr val="tx1"/>
            </a:solidFill>
            <a:round/>
            <a:headEnd/>
            <a:tailEnd/>
          </a:ln>
        </p:spPr>
        <p:txBody>
          <a:bodyPr/>
          <a:lstStyle/>
          <a:p>
            <a:endParaRPr lang="es-MX" sz="700" u="none" dirty="0">
              <a:latin typeface="Arial" panose="020B0604020202020204" pitchFamily="34" charset="0"/>
              <a:cs typeface="Arial" pitchFamily="34" charset="0"/>
            </a:endParaRPr>
          </a:p>
        </p:txBody>
      </p:sp>
      <p:sp>
        <p:nvSpPr>
          <p:cNvPr id="127" name="Line 108"/>
          <p:cNvSpPr>
            <a:spLocks noChangeShapeType="1"/>
          </p:cNvSpPr>
          <p:nvPr/>
        </p:nvSpPr>
        <p:spPr bwMode="auto">
          <a:xfrm>
            <a:off x="1491034" y="3671048"/>
            <a:ext cx="1779" cy="160602"/>
          </a:xfrm>
          <a:prstGeom prst="line">
            <a:avLst/>
          </a:prstGeom>
          <a:noFill/>
          <a:ln w="9525">
            <a:solidFill>
              <a:schemeClr val="tx1"/>
            </a:solidFill>
            <a:round/>
            <a:headEnd/>
            <a:tailEnd/>
          </a:ln>
        </p:spPr>
        <p:txBody>
          <a:bodyPr/>
          <a:lstStyle/>
          <a:p>
            <a:endParaRPr lang="es-MX" sz="700" u="none" dirty="0">
              <a:latin typeface="Arial" panose="020B0604020202020204" pitchFamily="34" charset="0"/>
              <a:cs typeface="Arial" pitchFamily="34" charset="0"/>
            </a:endParaRPr>
          </a:p>
        </p:txBody>
      </p:sp>
      <p:sp>
        <p:nvSpPr>
          <p:cNvPr id="128" name="Line 111"/>
          <p:cNvSpPr>
            <a:spLocks noChangeShapeType="1"/>
          </p:cNvSpPr>
          <p:nvPr/>
        </p:nvSpPr>
        <p:spPr bwMode="auto">
          <a:xfrm>
            <a:off x="1116384" y="3445623"/>
            <a:ext cx="1779" cy="123540"/>
          </a:xfrm>
          <a:prstGeom prst="line">
            <a:avLst/>
          </a:prstGeom>
          <a:noFill/>
          <a:ln w="9525">
            <a:solidFill>
              <a:schemeClr val="tx1"/>
            </a:solidFill>
            <a:round/>
            <a:headEnd/>
            <a:tailEnd/>
          </a:ln>
        </p:spPr>
        <p:txBody>
          <a:bodyPr/>
          <a:lstStyle/>
          <a:p>
            <a:endParaRPr lang="es-MX" sz="700" u="none" dirty="0">
              <a:latin typeface="Arial" panose="020B0604020202020204" pitchFamily="34" charset="0"/>
              <a:cs typeface="Arial" pitchFamily="34" charset="0"/>
            </a:endParaRPr>
          </a:p>
        </p:txBody>
      </p:sp>
      <p:sp>
        <p:nvSpPr>
          <p:cNvPr id="129" name="Line 114"/>
          <p:cNvSpPr>
            <a:spLocks noChangeShapeType="1"/>
          </p:cNvSpPr>
          <p:nvPr/>
        </p:nvSpPr>
        <p:spPr bwMode="auto">
          <a:xfrm>
            <a:off x="1268784" y="3598023"/>
            <a:ext cx="1779" cy="123540"/>
          </a:xfrm>
          <a:prstGeom prst="line">
            <a:avLst/>
          </a:prstGeom>
          <a:noFill/>
          <a:ln w="9525">
            <a:solidFill>
              <a:schemeClr val="tx1"/>
            </a:solidFill>
            <a:round/>
            <a:headEnd/>
            <a:tailEnd/>
          </a:ln>
        </p:spPr>
        <p:txBody>
          <a:bodyPr/>
          <a:lstStyle/>
          <a:p>
            <a:endParaRPr lang="es-MX" sz="700" u="none" dirty="0">
              <a:latin typeface="Arial" panose="020B0604020202020204" pitchFamily="34" charset="0"/>
              <a:cs typeface="Arial" pitchFamily="34" charset="0"/>
            </a:endParaRPr>
          </a:p>
        </p:txBody>
      </p:sp>
      <p:sp>
        <p:nvSpPr>
          <p:cNvPr id="130" name="Rectangle 115"/>
          <p:cNvSpPr>
            <a:spLocks noChangeArrowheads="1"/>
          </p:cNvSpPr>
          <p:nvPr/>
        </p:nvSpPr>
        <p:spPr bwMode="auto">
          <a:xfrm>
            <a:off x="753052" y="3321312"/>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a:defRPr/>
            </a:pPr>
            <a:r>
              <a:rPr lang="es-ES_tradnl" sz="700" b="1" u="none" dirty="0" smtClean="0">
                <a:solidFill>
                  <a:srgbClr val="000000"/>
                </a:solidFill>
                <a:latin typeface="Arial" panose="020B0604020202020204" pitchFamily="34" charset="0"/>
                <a:cs typeface="Arial" pitchFamily="34" charset="0"/>
              </a:rPr>
              <a:t>Asesoría </a:t>
            </a:r>
            <a:r>
              <a:rPr lang="es-ES_tradnl" sz="700" b="1" u="none" dirty="0">
                <a:solidFill>
                  <a:srgbClr val="000000"/>
                </a:solidFill>
                <a:latin typeface="Arial" panose="020B0604020202020204" pitchFamily="34" charset="0"/>
                <a:cs typeface="Arial" pitchFamily="34" charset="0"/>
              </a:rPr>
              <a:t>Psicológica, Jurídica</a:t>
            </a:r>
          </a:p>
          <a:p>
            <a:pPr algn="ctr">
              <a:defRPr/>
            </a:pPr>
            <a:r>
              <a:rPr lang="es-ES_tradnl" sz="700" b="1" u="none" dirty="0">
                <a:solidFill>
                  <a:srgbClr val="000000"/>
                </a:solidFill>
                <a:latin typeface="Arial" panose="020B0604020202020204" pitchFamily="34" charset="0"/>
                <a:cs typeface="Arial" pitchFamily="34" charset="0"/>
              </a:rPr>
              <a:t>y</a:t>
            </a:r>
            <a:r>
              <a:rPr lang="es-ES_tradnl" sz="700" b="1" u="none" dirty="0" smtClean="0">
                <a:solidFill>
                  <a:srgbClr val="000000"/>
                </a:solidFill>
                <a:latin typeface="Arial" panose="020B0604020202020204" pitchFamily="34" charset="0"/>
                <a:cs typeface="Arial" pitchFamily="34" charset="0"/>
              </a:rPr>
              <a:t> </a:t>
            </a:r>
            <a:r>
              <a:rPr lang="es-ES_tradnl" sz="700" b="1" u="none" dirty="0">
                <a:solidFill>
                  <a:srgbClr val="000000"/>
                </a:solidFill>
                <a:latin typeface="Arial" panose="020B0604020202020204" pitchFamily="34" charset="0"/>
                <a:cs typeface="Arial" pitchFamily="34" charset="0"/>
              </a:rPr>
              <a:t>del Modelo RED-DIF</a:t>
            </a:r>
          </a:p>
          <a:p>
            <a:pPr algn="ctr" eaLnBrk="0" hangingPunct="0">
              <a:defRPr/>
            </a:pPr>
            <a:endParaRPr lang="es-MX" sz="700" u="none" dirty="0" smtClean="0">
              <a:latin typeface="Arial" pitchFamily="34" charset="0"/>
              <a:cs typeface="Arial" pitchFamily="34" charset="0"/>
            </a:endParaRPr>
          </a:p>
          <a:p>
            <a:pPr algn="ctr" eaLnBrk="0" hangingPunct="0">
              <a:defRPr/>
            </a:pPr>
            <a:r>
              <a:rPr lang="es-MX" sz="700" u="none" dirty="0" smtClean="0">
                <a:latin typeface="Arial" pitchFamily="34" charset="0"/>
                <a:cs typeface="Arial" pitchFamily="34" charset="0"/>
              </a:rPr>
              <a:t>Juan Carlos Huiza Guerrero</a:t>
            </a:r>
            <a:endParaRPr lang="es-ES" sz="700" u="none" dirty="0">
              <a:latin typeface="Arial" pitchFamily="34" charset="0"/>
              <a:cs typeface="Arial" pitchFamily="34" charset="0"/>
            </a:endParaRPr>
          </a:p>
          <a:p>
            <a:pPr algn="ctr" eaLnBrk="0" hangingPunct="0">
              <a:defRPr/>
            </a:pPr>
            <a:r>
              <a:rPr lang="es-ES_tradnl" sz="700" u="none" dirty="0" smtClean="0">
                <a:latin typeface="Arial" pitchFamily="34" charset="0"/>
                <a:cs typeface="Arial" pitchFamily="34" charset="0"/>
              </a:rPr>
              <a:t>Abogado Especializado (13-23)</a:t>
            </a:r>
            <a:endParaRPr lang="es-ES" sz="700" u="none" dirty="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sp>
        <p:nvSpPr>
          <p:cNvPr id="131" name="Line 116"/>
          <p:cNvSpPr>
            <a:spLocks noChangeShapeType="1"/>
          </p:cNvSpPr>
          <p:nvPr/>
        </p:nvSpPr>
        <p:spPr bwMode="auto">
          <a:xfrm flipV="1">
            <a:off x="754892" y="3646070"/>
            <a:ext cx="1436788" cy="1618"/>
          </a:xfrm>
          <a:prstGeom prst="line">
            <a:avLst/>
          </a:prstGeom>
          <a:noFill/>
          <a:ln w="9525">
            <a:solidFill>
              <a:schemeClr val="tx1"/>
            </a:solidFill>
            <a:round/>
            <a:headEnd/>
            <a:tailEnd/>
          </a:ln>
        </p:spPr>
        <p:txBody>
          <a:bodyPr/>
          <a:lstStyle/>
          <a:p>
            <a:endParaRPr lang="es-MX" sz="700" u="none" dirty="0">
              <a:latin typeface="Arial" panose="020B0604020202020204" pitchFamily="34" charset="0"/>
              <a:cs typeface="Arial" pitchFamily="34" charset="0"/>
            </a:endParaRPr>
          </a:p>
        </p:txBody>
      </p:sp>
      <p:sp>
        <p:nvSpPr>
          <p:cNvPr id="132" name="Rectangle 112"/>
          <p:cNvSpPr>
            <a:spLocks noChangeArrowheads="1"/>
          </p:cNvSpPr>
          <p:nvPr/>
        </p:nvSpPr>
        <p:spPr bwMode="auto">
          <a:xfrm>
            <a:off x="1903964" y="4456843"/>
            <a:ext cx="1390461"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defRPr/>
            </a:pPr>
            <a:endParaRPr lang="es-ES_tradnl" sz="700" b="1" u="none" dirty="0" smtClean="0">
              <a:latin typeface="Arial" pitchFamily="34" charset="0"/>
              <a:cs typeface="Arial" pitchFamily="34" charset="0"/>
            </a:endParaRPr>
          </a:p>
          <a:p>
            <a:pPr algn="ctr" eaLnBrk="0" hangingPunct="0">
              <a:defRPr/>
            </a:pPr>
            <a:endParaRPr lang="es-ES" sz="700" dirty="0">
              <a:latin typeface="Arial" pitchFamily="34" charset="0"/>
              <a:cs typeface="Arial" pitchFamily="34" charset="0"/>
            </a:endParaRPr>
          </a:p>
        </p:txBody>
      </p:sp>
      <p:sp>
        <p:nvSpPr>
          <p:cNvPr id="133" name="Line 83"/>
          <p:cNvSpPr>
            <a:spLocks noChangeShapeType="1"/>
          </p:cNvSpPr>
          <p:nvPr/>
        </p:nvSpPr>
        <p:spPr bwMode="auto">
          <a:xfrm flipV="1">
            <a:off x="1903964" y="4627926"/>
            <a:ext cx="1417160"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34" name="141 Rectángulo"/>
          <p:cNvSpPr/>
          <p:nvPr/>
        </p:nvSpPr>
        <p:spPr>
          <a:xfrm>
            <a:off x="1775604" y="4446653"/>
            <a:ext cx="1567786" cy="200055"/>
          </a:xfrm>
          <a:prstGeom prst="rect">
            <a:avLst/>
          </a:prstGeom>
        </p:spPr>
        <p:txBody>
          <a:bodyPr wrap="square">
            <a:spAutoFit/>
          </a:bodyPr>
          <a:lstStyle/>
          <a:p>
            <a:pPr lvl="0" algn="ctr">
              <a:defRPr/>
            </a:pPr>
            <a:r>
              <a:rPr lang="es-ES_tradnl" sz="700" b="1" u="none" dirty="0" smtClean="0">
                <a:solidFill>
                  <a:srgbClr val="000000"/>
                </a:solidFill>
                <a:latin typeface="Arial" panose="020B0604020202020204" pitchFamily="34" charset="0"/>
                <a:cs typeface="Arial" pitchFamily="34" charset="0"/>
              </a:rPr>
              <a:t>Asesoría Jurídica</a:t>
            </a:r>
            <a:endParaRPr lang="es-ES_tradnl" sz="700" b="1" dirty="0" smtClean="0">
              <a:solidFill>
                <a:srgbClr val="000000"/>
              </a:solidFill>
              <a:latin typeface="Arial" pitchFamily="34" charset="0"/>
              <a:cs typeface="Arial" pitchFamily="34" charset="0"/>
            </a:endParaRPr>
          </a:p>
        </p:txBody>
      </p:sp>
      <p:sp>
        <p:nvSpPr>
          <p:cNvPr id="135" name="164 Rectángulo"/>
          <p:cNvSpPr/>
          <p:nvPr/>
        </p:nvSpPr>
        <p:spPr>
          <a:xfrm>
            <a:off x="1820548" y="4671202"/>
            <a:ext cx="1471155" cy="307777"/>
          </a:xfrm>
          <a:prstGeom prst="rect">
            <a:avLst/>
          </a:prstGeom>
        </p:spPr>
        <p:txBody>
          <a:bodyPr wrap="square">
            <a:spAutoFit/>
          </a:bodyPr>
          <a:lstStyle/>
          <a:p>
            <a:pPr lvl="0" algn="ctr">
              <a:defRPr/>
            </a:pPr>
            <a:r>
              <a:rPr lang="es-ES_tradnl" sz="700" u="none" dirty="0" smtClean="0">
                <a:solidFill>
                  <a:srgbClr val="000000"/>
                </a:solidFill>
                <a:latin typeface="Arial" pitchFamily="34" charset="0"/>
                <a:cs typeface="Arial" pitchFamily="34" charset="0"/>
              </a:rPr>
              <a:t>Luis Bartolomé Infante García</a:t>
            </a:r>
          </a:p>
          <a:p>
            <a:pPr lvl="0" algn="ctr">
              <a:defRPr/>
            </a:pPr>
            <a:r>
              <a:rPr lang="es-ES_tradnl" sz="700" u="none" dirty="0" smtClean="0">
                <a:solidFill>
                  <a:srgbClr val="000000"/>
                </a:solidFill>
                <a:latin typeface="Arial" pitchFamily="34" charset="0"/>
                <a:cs typeface="Arial" pitchFamily="34" charset="0"/>
              </a:rPr>
              <a:t>Abogado (10-18)</a:t>
            </a:r>
            <a:endParaRPr lang="es-ES" sz="700" u="none" dirty="0">
              <a:solidFill>
                <a:srgbClr val="000000"/>
              </a:solidFill>
              <a:latin typeface="Arial" pitchFamily="34" charset="0"/>
              <a:cs typeface="Arial" pitchFamily="34" charset="0"/>
            </a:endParaRPr>
          </a:p>
        </p:txBody>
      </p:sp>
      <p:sp>
        <p:nvSpPr>
          <p:cNvPr id="138" name="Line 140"/>
          <p:cNvSpPr>
            <a:spLocks noChangeShapeType="1"/>
          </p:cNvSpPr>
          <p:nvPr/>
        </p:nvSpPr>
        <p:spPr bwMode="auto">
          <a:xfrm flipV="1">
            <a:off x="858373" y="4195498"/>
            <a:ext cx="0" cy="133838"/>
          </a:xfrm>
          <a:prstGeom prst="line">
            <a:avLst/>
          </a:prstGeom>
          <a:noFill/>
          <a:ln w="12700">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39" name="Line 50"/>
          <p:cNvSpPr>
            <a:spLocks noChangeShapeType="1"/>
          </p:cNvSpPr>
          <p:nvPr/>
        </p:nvSpPr>
        <p:spPr bwMode="auto">
          <a:xfrm>
            <a:off x="1436804" y="4040212"/>
            <a:ext cx="0" cy="155286"/>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40" name="Line 50"/>
          <p:cNvSpPr>
            <a:spLocks noChangeShapeType="1"/>
          </p:cNvSpPr>
          <p:nvPr/>
        </p:nvSpPr>
        <p:spPr bwMode="auto">
          <a:xfrm>
            <a:off x="1435207" y="3169075"/>
            <a:ext cx="0" cy="152676"/>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42" name="Line 50"/>
          <p:cNvSpPr>
            <a:spLocks noChangeShapeType="1"/>
          </p:cNvSpPr>
          <p:nvPr/>
        </p:nvSpPr>
        <p:spPr bwMode="auto">
          <a:xfrm>
            <a:off x="3450145" y="3179740"/>
            <a:ext cx="0" cy="4192564"/>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44" name="Rectangle 98"/>
          <p:cNvSpPr>
            <a:spLocks noChangeArrowheads="1"/>
          </p:cNvSpPr>
          <p:nvPr/>
        </p:nvSpPr>
        <p:spPr bwMode="auto">
          <a:xfrm>
            <a:off x="5302374" y="4252838"/>
            <a:ext cx="1468717"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defRPr/>
            </a:pPr>
            <a:endParaRPr lang="es-ES_tradnl" sz="700" b="1" u="none" dirty="0" smtClean="0">
              <a:latin typeface="Arial" pitchFamily="34" charset="0"/>
              <a:cs typeface="Arial" pitchFamily="34" charset="0"/>
            </a:endParaRPr>
          </a:p>
          <a:p>
            <a:pPr algn="ctr" eaLnBrk="0" hangingPunct="0">
              <a:defRPr/>
            </a:pPr>
            <a:r>
              <a:rPr lang="es-ES_tradnl" sz="700" b="1" u="none" dirty="0" smtClean="0">
                <a:latin typeface="Arial" pitchFamily="34" charset="0"/>
                <a:cs typeface="Arial" pitchFamily="34" charset="0"/>
              </a:rPr>
              <a:t> Prevención de</a:t>
            </a:r>
          </a:p>
          <a:p>
            <a:pPr algn="ctr" eaLnBrk="0" hangingPunct="0">
              <a:defRPr/>
            </a:pPr>
            <a:r>
              <a:rPr lang="es-ES_tradnl" sz="700" b="1" u="none" dirty="0" smtClean="0">
                <a:latin typeface="Arial" pitchFamily="34" charset="0"/>
                <a:cs typeface="Arial" pitchFamily="34" charset="0"/>
              </a:rPr>
              <a:t> Riesgos </a:t>
            </a:r>
            <a:r>
              <a:rPr lang="es-ES_tradnl" sz="700" b="1" u="none" dirty="0">
                <a:latin typeface="Arial" pitchFamily="34" charset="0"/>
                <a:cs typeface="Arial" pitchFamily="34" charset="0"/>
              </a:rPr>
              <a:t>P</a:t>
            </a:r>
            <a:r>
              <a:rPr lang="es-ES_tradnl" sz="700" b="1" u="none" dirty="0" smtClean="0">
                <a:latin typeface="Arial" pitchFamily="34" charset="0"/>
                <a:cs typeface="Arial" pitchFamily="34" charset="0"/>
              </a:rPr>
              <a:t>sicosociales</a:t>
            </a:r>
          </a:p>
          <a:p>
            <a:pPr algn="ctr" eaLnBrk="0" hangingPunct="0">
              <a:defRPr/>
            </a:pPr>
            <a:endParaRPr lang="es-ES_tradnl" sz="700" b="1" u="none" dirty="0" smtClean="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sp>
        <p:nvSpPr>
          <p:cNvPr id="145" name="Rectangle 98"/>
          <p:cNvSpPr>
            <a:spLocks noChangeArrowheads="1"/>
          </p:cNvSpPr>
          <p:nvPr/>
        </p:nvSpPr>
        <p:spPr bwMode="auto">
          <a:xfrm>
            <a:off x="5309575" y="5132130"/>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a:defRPr/>
            </a:pPr>
            <a:r>
              <a:rPr lang="es-ES_tradnl" sz="700" b="1" u="none">
                <a:latin typeface="Arial" pitchFamily="34" charset="0"/>
                <a:cs typeface="Arial" pitchFamily="34" charset="0"/>
              </a:rPr>
              <a:t>Prevención de</a:t>
            </a:r>
          </a:p>
          <a:p>
            <a:pPr algn="ctr">
              <a:defRPr/>
            </a:pPr>
            <a:r>
              <a:rPr lang="es-ES_tradnl" sz="700" b="1" u="none">
                <a:latin typeface="Arial" pitchFamily="34" charset="0"/>
                <a:cs typeface="Arial" pitchFamily="34" charset="0"/>
              </a:rPr>
              <a:t>Problemáticas Especificas </a:t>
            </a:r>
            <a:endParaRPr lang="es-ES_tradnl" sz="700" b="1" u="none" dirty="0">
              <a:latin typeface="Arial" pitchFamily="34" charset="0"/>
              <a:cs typeface="Arial" pitchFamily="34" charset="0"/>
            </a:endParaRPr>
          </a:p>
        </p:txBody>
      </p:sp>
      <p:sp>
        <p:nvSpPr>
          <p:cNvPr id="146" name="Rectangle 98"/>
          <p:cNvSpPr>
            <a:spLocks noChangeArrowheads="1"/>
          </p:cNvSpPr>
          <p:nvPr/>
        </p:nvSpPr>
        <p:spPr bwMode="auto">
          <a:xfrm>
            <a:off x="5323890" y="3398527"/>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a:defRPr/>
            </a:pPr>
            <a:endParaRPr lang="es-ES_tradnl" sz="700" b="1" u="none" dirty="0" smtClean="0">
              <a:latin typeface="Arial" pitchFamily="34" charset="0"/>
              <a:cs typeface="Arial" pitchFamily="34" charset="0"/>
            </a:endParaRPr>
          </a:p>
          <a:p>
            <a:pPr algn="ctr">
              <a:defRPr/>
            </a:pPr>
            <a:endParaRPr lang="es-ES_tradnl" sz="700" b="1" u="none" dirty="0">
              <a:latin typeface="Arial" pitchFamily="34" charset="0"/>
              <a:cs typeface="Arial" pitchFamily="34" charset="0"/>
            </a:endParaRPr>
          </a:p>
          <a:p>
            <a:pPr algn="ctr">
              <a:defRPr/>
            </a:pPr>
            <a:r>
              <a:rPr lang="es-ES_tradnl" sz="700" b="1" u="none" dirty="0" smtClean="0">
                <a:latin typeface="Arial" pitchFamily="34" charset="0"/>
                <a:cs typeface="Arial" pitchFamily="34" charset="0"/>
              </a:rPr>
              <a:t>Infancia </a:t>
            </a:r>
            <a:r>
              <a:rPr lang="es-ES_tradnl" sz="700" b="1" u="none" dirty="0">
                <a:latin typeface="Arial" pitchFamily="34" charset="0"/>
                <a:cs typeface="Arial" pitchFamily="34" charset="0"/>
              </a:rPr>
              <a:t>Temprana</a:t>
            </a:r>
          </a:p>
          <a:p>
            <a:pPr algn="ctr" eaLnBrk="0" hangingPunct="0">
              <a:defRPr/>
            </a:pPr>
            <a:endParaRPr lang="es-ES_tradnl" sz="700" b="1" u="none" dirty="0">
              <a:latin typeface="Arial" pitchFamily="34" charset="0"/>
              <a:cs typeface="Arial" pitchFamily="34" charset="0"/>
            </a:endParaRPr>
          </a:p>
          <a:p>
            <a:pPr algn="ctr">
              <a:defRPr/>
            </a:pPr>
            <a:endParaRPr lang="es-ES_tradnl" sz="700" u="none" dirty="0" smtClean="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sp>
        <p:nvSpPr>
          <p:cNvPr id="147" name="Line 83"/>
          <p:cNvSpPr>
            <a:spLocks noChangeShapeType="1"/>
          </p:cNvSpPr>
          <p:nvPr/>
        </p:nvSpPr>
        <p:spPr bwMode="auto">
          <a:xfrm flipV="1">
            <a:off x="858373" y="4195499"/>
            <a:ext cx="860631"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48" name="Line 50"/>
          <p:cNvSpPr>
            <a:spLocks noChangeShapeType="1"/>
          </p:cNvSpPr>
          <p:nvPr/>
        </p:nvSpPr>
        <p:spPr bwMode="auto">
          <a:xfrm>
            <a:off x="5158909" y="3163536"/>
            <a:ext cx="0" cy="4060788"/>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49" name="Line 87"/>
          <p:cNvSpPr>
            <a:spLocks noChangeShapeType="1"/>
          </p:cNvSpPr>
          <p:nvPr/>
        </p:nvSpPr>
        <p:spPr bwMode="auto">
          <a:xfrm flipV="1">
            <a:off x="5172589" y="3727356"/>
            <a:ext cx="151301"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52" name="Line 116"/>
          <p:cNvSpPr>
            <a:spLocks noChangeShapeType="1"/>
          </p:cNvSpPr>
          <p:nvPr/>
        </p:nvSpPr>
        <p:spPr bwMode="auto">
          <a:xfrm>
            <a:off x="144670" y="5532190"/>
            <a:ext cx="1436508" cy="0"/>
          </a:xfrm>
          <a:prstGeom prst="line">
            <a:avLst/>
          </a:prstGeom>
          <a:noFill/>
          <a:ln w="9525">
            <a:solidFill>
              <a:schemeClr val="tx1"/>
            </a:solidFill>
            <a:round/>
            <a:headEnd/>
            <a:tailEnd/>
          </a:ln>
        </p:spPr>
        <p:txBody>
          <a:bodyPr/>
          <a:lstStyle/>
          <a:p>
            <a:endParaRPr lang="es-MX" sz="700" u="none" dirty="0">
              <a:latin typeface="Arial" panose="020B0604020202020204" pitchFamily="34" charset="0"/>
              <a:cs typeface="Arial" pitchFamily="34" charset="0"/>
            </a:endParaRPr>
          </a:p>
        </p:txBody>
      </p:sp>
      <p:sp>
        <p:nvSpPr>
          <p:cNvPr id="157" name="Line 83"/>
          <p:cNvSpPr>
            <a:spLocks noChangeShapeType="1"/>
          </p:cNvSpPr>
          <p:nvPr/>
        </p:nvSpPr>
        <p:spPr bwMode="auto">
          <a:xfrm flipV="1">
            <a:off x="1430442" y="3173395"/>
            <a:ext cx="3736905"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58" name="CuadroTexto 157"/>
          <p:cNvSpPr txBox="1"/>
          <p:nvPr/>
        </p:nvSpPr>
        <p:spPr>
          <a:xfrm>
            <a:off x="5611585" y="838167"/>
            <a:ext cx="713657" cy="215444"/>
          </a:xfrm>
          <a:prstGeom prst="rect">
            <a:avLst/>
          </a:prstGeom>
          <a:noFill/>
        </p:spPr>
        <p:txBody>
          <a:bodyPr wrap="none" rtlCol="0">
            <a:spAutoFit/>
          </a:bodyPr>
          <a:lstStyle/>
          <a:p>
            <a:r>
              <a:rPr lang="es-MX" sz="800" u="none" dirty="0" smtClean="0">
                <a:latin typeface="Arial" panose="020B0604020202020204" pitchFamily="34" charset="0"/>
                <a:cs typeface="Arial" panose="020B0604020202020204" pitchFamily="34" charset="0"/>
              </a:rPr>
              <a:t>Hoja 1 de 5</a:t>
            </a:r>
            <a:endParaRPr lang="es-MX" sz="800" u="none" dirty="0">
              <a:latin typeface="Arial" panose="020B0604020202020204" pitchFamily="34" charset="0"/>
              <a:cs typeface="Arial" panose="020B0604020202020204" pitchFamily="34" charset="0"/>
            </a:endParaRPr>
          </a:p>
        </p:txBody>
      </p:sp>
      <p:cxnSp>
        <p:nvCxnSpPr>
          <p:cNvPr id="4" name="Conector recto 3"/>
          <p:cNvCxnSpPr/>
          <p:nvPr/>
        </p:nvCxnSpPr>
        <p:spPr bwMode="auto">
          <a:xfrm>
            <a:off x="67458" y="4749778"/>
            <a:ext cx="7653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8" name="Conector recto 77"/>
          <p:cNvCxnSpPr/>
          <p:nvPr/>
        </p:nvCxnSpPr>
        <p:spPr bwMode="auto">
          <a:xfrm>
            <a:off x="75089" y="5676468"/>
            <a:ext cx="7653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9" name="Conector recto 78"/>
          <p:cNvCxnSpPr/>
          <p:nvPr/>
        </p:nvCxnSpPr>
        <p:spPr bwMode="auto">
          <a:xfrm>
            <a:off x="75089" y="6767363"/>
            <a:ext cx="7653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1" name="Line 87"/>
          <p:cNvSpPr>
            <a:spLocks noChangeShapeType="1"/>
          </p:cNvSpPr>
          <p:nvPr/>
        </p:nvSpPr>
        <p:spPr bwMode="auto">
          <a:xfrm flipV="1">
            <a:off x="1719004" y="4745802"/>
            <a:ext cx="181384"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86" name="Line 87"/>
          <p:cNvSpPr>
            <a:spLocks noChangeShapeType="1"/>
          </p:cNvSpPr>
          <p:nvPr/>
        </p:nvSpPr>
        <p:spPr bwMode="auto">
          <a:xfrm flipV="1">
            <a:off x="3454075" y="5610582"/>
            <a:ext cx="151301"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87" name="Line 87"/>
          <p:cNvSpPr>
            <a:spLocks noChangeShapeType="1"/>
          </p:cNvSpPr>
          <p:nvPr/>
        </p:nvSpPr>
        <p:spPr bwMode="auto">
          <a:xfrm flipV="1">
            <a:off x="3449824" y="6531659"/>
            <a:ext cx="151301"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90" name="141 Rectángulo"/>
          <p:cNvSpPr/>
          <p:nvPr/>
        </p:nvSpPr>
        <p:spPr>
          <a:xfrm>
            <a:off x="1840503" y="5284654"/>
            <a:ext cx="1567786" cy="200055"/>
          </a:xfrm>
          <a:prstGeom prst="rect">
            <a:avLst/>
          </a:prstGeom>
        </p:spPr>
        <p:txBody>
          <a:bodyPr wrap="square">
            <a:spAutoFit/>
          </a:bodyPr>
          <a:lstStyle/>
          <a:p>
            <a:pPr lvl="0" algn="ctr">
              <a:defRPr/>
            </a:pPr>
            <a:r>
              <a:rPr lang="es-ES_tradnl" sz="700" b="1" u="none" dirty="0" smtClean="0">
                <a:solidFill>
                  <a:srgbClr val="000000"/>
                </a:solidFill>
                <a:latin typeface="Arial" panose="020B0604020202020204" pitchFamily="34" charset="0"/>
                <a:cs typeface="Arial" pitchFamily="34" charset="0"/>
              </a:rPr>
              <a:t>(3) Psicología</a:t>
            </a:r>
            <a:endParaRPr lang="es-ES_tradnl" sz="700" b="1" dirty="0" smtClean="0">
              <a:solidFill>
                <a:srgbClr val="000000"/>
              </a:solidFill>
              <a:latin typeface="Arial" pitchFamily="34" charset="0"/>
              <a:cs typeface="Arial" pitchFamily="34" charset="0"/>
            </a:endParaRPr>
          </a:p>
        </p:txBody>
      </p:sp>
      <p:sp>
        <p:nvSpPr>
          <p:cNvPr id="92" name="Rectangle 98"/>
          <p:cNvSpPr>
            <a:spLocks noChangeArrowheads="1"/>
          </p:cNvSpPr>
          <p:nvPr/>
        </p:nvSpPr>
        <p:spPr bwMode="auto">
          <a:xfrm>
            <a:off x="5306122" y="6000322"/>
            <a:ext cx="1440000" cy="720000"/>
          </a:xfrm>
          <a:prstGeom prst="rect">
            <a:avLst/>
          </a:prstGeom>
          <a:solidFill>
            <a:schemeClr val="bg1"/>
          </a:solidFill>
          <a:ln w="9525">
            <a:solidFill>
              <a:srgbClr val="00B0F0"/>
            </a:solidFill>
            <a:prstDash val="dash"/>
            <a:miter lim="800000"/>
            <a:headEnd/>
            <a:tailEnd/>
          </a:ln>
          <a:effectLst>
            <a:outerShdw blurRad="50800" dist="38100" dir="2700000" algn="tl" rotWithShape="0">
              <a:srgbClr val="00B0F0">
                <a:alpha val="40000"/>
              </a:srgbClr>
            </a:outerShdw>
          </a:effectLst>
        </p:spPr>
        <p:txBody>
          <a:bodyPr wrap="none" anchor="ctr"/>
          <a:lstStyle/>
          <a:p>
            <a:pPr algn="ctr" eaLnBrk="0" hangingPunct="0"/>
            <a:endParaRPr lang="es-ES_tradnl" sz="700" dirty="0">
              <a:latin typeface="Arial" pitchFamily="34" charset="0"/>
              <a:cs typeface="Arial" pitchFamily="34" charset="0"/>
            </a:endParaRPr>
          </a:p>
          <a:p>
            <a:pPr marL="228600" indent="-228600" algn="ctr" eaLnBrk="0" hangingPunct="0">
              <a:buAutoNum type="arabicParenBoth"/>
            </a:pPr>
            <a:r>
              <a:rPr lang="es-ES_tradnl" sz="700" b="1" u="none" dirty="0" smtClean="0">
                <a:latin typeface="Arial" pitchFamily="34" charset="0"/>
                <a:cs typeface="Arial" pitchFamily="34" charset="0"/>
              </a:rPr>
              <a:t>Centros Crecer </a:t>
            </a:r>
          </a:p>
          <a:p>
            <a:pPr algn="ctr" eaLnBrk="0" hangingPunct="0"/>
            <a:r>
              <a:rPr lang="es-ES_tradnl" sz="700" b="1" u="none" dirty="0" smtClean="0">
                <a:latin typeface="Arial" pitchFamily="34" charset="0"/>
                <a:cs typeface="Arial" pitchFamily="34" charset="0"/>
              </a:rPr>
              <a:t>        para </a:t>
            </a:r>
            <a:r>
              <a:rPr lang="es-ES_tradnl" sz="700" b="1" u="none" dirty="0">
                <a:latin typeface="Arial" pitchFamily="34" charset="0"/>
                <a:cs typeface="Arial" pitchFamily="34" charset="0"/>
              </a:rPr>
              <a:t>la Vida I y II</a:t>
            </a:r>
          </a:p>
          <a:p>
            <a:pPr algn="ctr" eaLnBrk="0" hangingPunct="0"/>
            <a:endParaRPr lang="es-ES" sz="700" u="none" dirty="0">
              <a:latin typeface="Arial" pitchFamily="34" charset="0"/>
              <a:cs typeface="Arial" pitchFamily="34" charset="0"/>
            </a:endParaRPr>
          </a:p>
        </p:txBody>
      </p:sp>
      <p:sp>
        <p:nvSpPr>
          <p:cNvPr id="93" name="Line 87"/>
          <p:cNvSpPr>
            <a:spLocks noChangeShapeType="1"/>
          </p:cNvSpPr>
          <p:nvPr/>
        </p:nvSpPr>
        <p:spPr bwMode="auto">
          <a:xfrm flipV="1">
            <a:off x="5154821" y="6329151"/>
            <a:ext cx="151301"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94" name="Rectangle 98"/>
          <p:cNvSpPr>
            <a:spLocks noChangeArrowheads="1"/>
          </p:cNvSpPr>
          <p:nvPr/>
        </p:nvSpPr>
        <p:spPr bwMode="auto">
          <a:xfrm>
            <a:off x="5309389" y="6895494"/>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defRPr/>
            </a:pPr>
            <a:endParaRPr lang="es-ES_tradnl" sz="700" b="1" u="none" dirty="0">
              <a:latin typeface="Arial" pitchFamily="34" charset="0"/>
              <a:cs typeface="Arial" pitchFamily="34" charset="0"/>
            </a:endParaRPr>
          </a:p>
          <a:p>
            <a:pPr algn="ctr" eaLnBrk="0" hangingPunct="0">
              <a:defRPr/>
            </a:pPr>
            <a:r>
              <a:rPr lang="es-ES_tradnl" sz="700" b="1" u="none" dirty="0" smtClean="0">
                <a:latin typeface="Arial" pitchFamily="34" charset="0"/>
                <a:cs typeface="Arial" pitchFamily="34" charset="0"/>
              </a:rPr>
              <a:t>Jóvenes con Rumbo</a:t>
            </a:r>
            <a:endParaRPr lang="es-ES_tradnl" sz="700" b="1" u="none" dirty="0">
              <a:latin typeface="Arial" pitchFamily="34" charset="0"/>
              <a:cs typeface="Arial" pitchFamily="34" charset="0"/>
            </a:endParaRPr>
          </a:p>
          <a:p>
            <a:pPr algn="ctr">
              <a:defRPr/>
            </a:pPr>
            <a:endParaRPr lang="es-ES_tradnl" sz="700" u="none" dirty="0" smtClean="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sp>
        <p:nvSpPr>
          <p:cNvPr id="95" name="Line 87"/>
          <p:cNvSpPr>
            <a:spLocks noChangeShapeType="1"/>
          </p:cNvSpPr>
          <p:nvPr/>
        </p:nvSpPr>
        <p:spPr bwMode="auto">
          <a:xfrm flipV="1">
            <a:off x="5158088" y="7224323"/>
            <a:ext cx="151301"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96" name="Line 94"/>
          <p:cNvSpPr>
            <a:spLocks noChangeShapeType="1"/>
          </p:cNvSpPr>
          <p:nvPr/>
        </p:nvSpPr>
        <p:spPr bwMode="auto">
          <a:xfrm>
            <a:off x="2527930" y="8682330"/>
            <a:ext cx="360363" cy="0"/>
          </a:xfrm>
          <a:prstGeom prst="line">
            <a:avLst/>
          </a:prstGeom>
          <a:noFill/>
          <a:ln w="9525">
            <a:solidFill>
              <a:schemeClr val="accent1"/>
            </a:solidFill>
            <a:prstDash val="dash"/>
            <a:round/>
            <a:headEnd/>
            <a:tailEnd/>
          </a:ln>
        </p:spPr>
        <p:txBody>
          <a:bodyPr/>
          <a:lstStyle/>
          <a:p>
            <a:endParaRPr lang="es-MX" sz="700" dirty="0">
              <a:latin typeface="Arial" panose="020B0604020202020204" pitchFamily="34" charset="0"/>
              <a:cs typeface="Arial" panose="020B0604020202020204" pitchFamily="34" charset="0"/>
            </a:endParaRPr>
          </a:p>
        </p:txBody>
      </p:sp>
      <p:sp>
        <p:nvSpPr>
          <p:cNvPr id="91" name="Line 87"/>
          <p:cNvSpPr>
            <a:spLocks noChangeShapeType="1"/>
          </p:cNvSpPr>
          <p:nvPr/>
        </p:nvSpPr>
        <p:spPr bwMode="auto">
          <a:xfrm flipV="1">
            <a:off x="1719004" y="7668249"/>
            <a:ext cx="181384"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00" name="Line 87"/>
          <p:cNvSpPr>
            <a:spLocks noChangeShapeType="1"/>
          </p:cNvSpPr>
          <p:nvPr/>
        </p:nvSpPr>
        <p:spPr bwMode="auto">
          <a:xfrm flipV="1">
            <a:off x="1740379" y="5697870"/>
            <a:ext cx="181384"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
        <p:nvSpPr>
          <p:cNvPr id="102" name="Line 87"/>
          <p:cNvSpPr>
            <a:spLocks noChangeShapeType="1"/>
          </p:cNvSpPr>
          <p:nvPr/>
        </p:nvSpPr>
        <p:spPr bwMode="auto">
          <a:xfrm flipV="1">
            <a:off x="1728879" y="6837286"/>
            <a:ext cx="181384" cy="0"/>
          </a:xfrm>
          <a:prstGeom prst="line">
            <a:avLst/>
          </a:prstGeom>
          <a:noFill/>
          <a:ln w="9525">
            <a:solidFill>
              <a:schemeClr val="tx1"/>
            </a:solidFill>
            <a:round/>
            <a:headEnd/>
            <a:tailEnd/>
          </a:ln>
        </p:spPr>
        <p:txBody>
          <a:bodyPr/>
          <a:lstStyle/>
          <a:p>
            <a:endParaRPr lang="es-MX" sz="700" dirty="0">
              <a:latin typeface="Arial" panose="020B0604020202020204" pitchFamily="34" charset="0"/>
              <a:cs typeface="Arial" pitchFamily="34" charset="0"/>
            </a:endParaRPr>
          </a:p>
        </p:txBody>
      </p:sp>
    </p:spTree>
    <p:extLst>
      <p:ext uri="{BB962C8B-B14F-4D97-AF65-F5344CB8AC3E}">
        <p14:creationId xmlns:p14="http://schemas.microsoft.com/office/powerpoint/2010/main" val="14199612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2" name="Conector recto 121"/>
          <p:cNvCxnSpPr/>
          <p:nvPr/>
        </p:nvCxnSpPr>
        <p:spPr bwMode="auto">
          <a:xfrm>
            <a:off x="3594014" y="5845003"/>
            <a:ext cx="24230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1" name="Conector recto 120"/>
          <p:cNvCxnSpPr/>
          <p:nvPr/>
        </p:nvCxnSpPr>
        <p:spPr bwMode="auto">
          <a:xfrm>
            <a:off x="3590908" y="4900051"/>
            <a:ext cx="24230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0" name="Conector recto 119"/>
          <p:cNvCxnSpPr/>
          <p:nvPr/>
        </p:nvCxnSpPr>
        <p:spPr bwMode="auto">
          <a:xfrm>
            <a:off x="3590908" y="4083582"/>
            <a:ext cx="24230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7" name="Conector recto 116"/>
          <p:cNvCxnSpPr/>
          <p:nvPr/>
        </p:nvCxnSpPr>
        <p:spPr bwMode="auto">
          <a:xfrm>
            <a:off x="1849715" y="6590586"/>
            <a:ext cx="24230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6" name="Conector recto 115"/>
          <p:cNvCxnSpPr/>
          <p:nvPr/>
        </p:nvCxnSpPr>
        <p:spPr bwMode="auto">
          <a:xfrm>
            <a:off x="1846204" y="5676962"/>
            <a:ext cx="24230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5" name="Conector recto 114"/>
          <p:cNvCxnSpPr/>
          <p:nvPr/>
        </p:nvCxnSpPr>
        <p:spPr bwMode="auto">
          <a:xfrm>
            <a:off x="1850394" y="4827207"/>
            <a:ext cx="24230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8" name="Line 140"/>
          <p:cNvSpPr>
            <a:spLocks noChangeShapeType="1"/>
          </p:cNvSpPr>
          <p:nvPr/>
        </p:nvSpPr>
        <p:spPr bwMode="auto">
          <a:xfrm flipV="1">
            <a:off x="6015896" y="2532787"/>
            <a:ext cx="0" cy="1094740"/>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7" name="Rectangle 4"/>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8"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9" name="Rectangle 6"/>
          <p:cNvSpPr>
            <a:spLocks noChangeArrowheads="1"/>
          </p:cNvSpPr>
          <p:nvPr/>
        </p:nvSpPr>
        <p:spPr bwMode="auto">
          <a:xfrm>
            <a:off x="0" y="0"/>
            <a:ext cx="2160588" cy="396875"/>
          </a:xfrm>
          <a:prstGeom prst="rect">
            <a:avLst/>
          </a:prstGeom>
          <a:noFill/>
          <a:ln w="9525">
            <a:noFill/>
            <a:miter lim="800000"/>
            <a:headEnd/>
            <a:tailEnd/>
          </a:ln>
        </p:spPr>
        <p:txBody>
          <a:bodyPr wrap="none">
            <a:spAutoFit/>
          </a:bodyPr>
          <a:lstStyle/>
          <a:p>
            <a:pPr>
              <a:spcBef>
                <a:spcPct val="50000"/>
              </a:spcBef>
            </a:pPr>
            <a:r>
              <a:rPr lang="es-ES_tradnl" sz="2000" b="1" i="1" u="none" dirty="0">
                <a:latin typeface="Arial" charset="0"/>
              </a:rPr>
              <a:t>ORGANIGRAMA</a:t>
            </a:r>
          </a:p>
        </p:txBody>
      </p:sp>
      <p:sp>
        <p:nvSpPr>
          <p:cNvPr id="10" name="Text Box 10"/>
          <p:cNvSpPr txBox="1">
            <a:spLocks noChangeArrowheads="1"/>
          </p:cNvSpPr>
          <p:nvPr/>
        </p:nvSpPr>
        <p:spPr bwMode="auto">
          <a:xfrm>
            <a:off x="1752600" y="481388"/>
            <a:ext cx="4752975" cy="304800"/>
          </a:xfrm>
          <a:prstGeom prst="rect">
            <a:avLst/>
          </a:prstGeom>
          <a:noFill/>
          <a:ln w="9525">
            <a:noFill/>
            <a:miter lim="800000"/>
            <a:headEnd/>
            <a:tailEnd/>
          </a:ln>
        </p:spPr>
        <p:txBody>
          <a:bodyPr>
            <a:spAutoFit/>
          </a:bodyPr>
          <a:lstStyle/>
          <a:p>
            <a:pPr algn="ctr">
              <a:spcBef>
                <a:spcPct val="50000"/>
              </a:spcBef>
            </a:pPr>
            <a:endParaRPr lang="es-ES" sz="1400" b="1" u="none" dirty="0"/>
          </a:p>
        </p:txBody>
      </p:sp>
      <p:sp>
        <p:nvSpPr>
          <p:cNvPr id="11" name="Text Box 48"/>
          <p:cNvSpPr txBox="1">
            <a:spLocks noChangeArrowheads="1"/>
          </p:cNvSpPr>
          <p:nvPr/>
        </p:nvSpPr>
        <p:spPr bwMode="auto">
          <a:xfrm>
            <a:off x="1752600" y="481388"/>
            <a:ext cx="4752975" cy="304800"/>
          </a:xfrm>
          <a:prstGeom prst="rect">
            <a:avLst/>
          </a:prstGeom>
          <a:noFill/>
          <a:ln w="9525">
            <a:noFill/>
            <a:miter lim="800000"/>
            <a:headEnd/>
            <a:tailEnd/>
          </a:ln>
        </p:spPr>
        <p:txBody>
          <a:bodyPr>
            <a:spAutoFit/>
          </a:bodyPr>
          <a:lstStyle/>
          <a:p>
            <a:pPr algn="ctr">
              <a:spcBef>
                <a:spcPct val="50000"/>
              </a:spcBef>
            </a:pPr>
            <a:endParaRPr lang="es-ES" sz="1400" b="1" u="none" dirty="0"/>
          </a:p>
        </p:txBody>
      </p:sp>
      <p:sp>
        <p:nvSpPr>
          <p:cNvPr id="14" name="Line 95"/>
          <p:cNvSpPr>
            <a:spLocks noChangeShapeType="1"/>
          </p:cNvSpPr>
          <p:nvPr/>
        </p:nvSpPr>
        <p:spPr bwMode="auto">
          <a:xfrm>
            <a:off x="2088511" y="8385556"/>
            <a:ext cx="360363" cy="0"/>
          </a:xfrm>
          <a:prstGeom prst="line">
            <a:avLst/>
          </a:prstGeom>
          <a:noFill/>
          <a:ln w="12700">
            <a:solidFill>
              <a:schemeClr val="tx1"/>
            </a:solidFill>
            <a:round/>
            <a:headEnd/>
            <a:tailEnd/>
          </a:ln>
        </p:spPr>
        <p:txBody>
          <a:bodyPr/>
          <a:lstStyle/>
          <a:p>
            <a:endParaRPr lang="es-MX" sz="800" dirty="0"/>
          </a:p>
        </p:txBody>
      </p:sp>
      <p:sp>
        <p:nvSpPr>
          <p:cNvPr id="15" name="Line 50"/>
          <p:cNvSpPr>
            <a:spLocks noChangeShapeType="1"/>
          </p:cNvSpPr>
          <p:nvPr/>
        </p:nvSpPr>
        <p:spPr bwMode="auto">
          <a:xfrm>
            <a:off x="3429000" y="1636242"/>
            <a:ext cx="0" cy="202549"/>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17" name="Rectangle 57"/>
          <p:cNvSpPr>
            <a:spLocks noChangeArrowheads="1"/>
          </p:cNvSpPr>
          <p:nvPr/>
        </p:nvSpPr>
        <p:spPr bwMode="auto">
          <a:xfrm>
            <a:off x="2689581" y="1737517"/>
            <a:ext cx="1440000" cy="648000"/>
          </a:xfrm>
          <a:prstGeom prst="rect">
            <a:avLst/>
          </a:prstGeom>
          <a:solidFill>
            <a:schemeClr val="bg1"/>
          </a:solidFill>
          <a:ln w="9525">
            <a:solidFill>
              <a:srgbClr val="339933"/>
            </a:solidFill>
            <a:prstDash val="dash"/>
            <a:miter lim="800000"/>
            <a:headEnd/>
            <a:tailEnd/>
          </a:ln>
          <a:effectLst>
            <a:outerShdw dist="45791" dir="2021404" algn="ctr" rotWithShape="0">
              <a:srgbClr val="339933"/>
            </a:outerShdw>
          </a:effectLst>
        </p:spPr>
        <p:txBody>
          <a:bodyPr wrap="none" anchor="ctr"/>
          <a:lstStyle/>
          <a:p>
            <a:pPr algn="ctr" eaLnBrk="0" hangingPunct="0">
              <a:defRPr/>
            </a:pPr>
            <a:endParaRPr lang="es-ES_tradnl" sz="700" b="1" u="none" dirty="0">
              <a:latin typeface="Arial" pitchFamily="34" charset="0"/>
              <a:cs typeface="Arial" pitchFamily="34" charset="0"/>
            </a:endParaRPr>
          </a:p>
          <a:p>
            <a:pPr algn="ctr" eaLnBrk="0" hangingPunct="0">
              <a:defRPr/>
            </a:pPr>
            <a:r>
              <a:rPr lang="es-ES_tradnl" sz="700" b="1" u="none" dirty="0" smtClean="0">
                <a:latin typeface="Arial" pitchFamily="34" charset="0"/>
                <a:cs typeface="Arial" pitchFamily="34" charset="0"/>
              </a:rPr>
              <a:t>Dirección de Bienestar</a:t>
            </a:r>
          </a:p>
          <a:p>
            <a:pPr algn="ctr" eaLnBrk="0" hangingPunct="0">
              <a:defRPr/>
            </a:pPr>
            <a:r>
              <a:rPr lang="es-ES_tradnl" sz="700" b="1" u="none" dirty="0" smtClean="0">
                <a:latin typeface="Arial" pitchFamily="34" charset="0"/>
                <a:cs typeface="Arial" pitchFamily="34" charset="0"/>
              </a:rPr>
              <a:t> Familiar</a:t>
            </a:r>
            <a:endParaRPr lang="es-ES_tradnl" sz="700" u="none" dirty="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sp>
        <p:nvSpPr>
          <p:cNvPr id="19" name="Rectangle 59"/>
          <p:cNvSpPr>
            <a:spLocks noChangeArrowheads="1"/>
          </p:cNvSpPr>
          <p:nvPr/>
        </p:nvSpPr>
        <p:spPr bwMode="auto">
          <a:xfrm>
            <a:off x="2683572" y="972210"/>
            <a:ext cx="1440000" cy="648000"/>
          </a:xfrm>
          <a:prstGeom prst="rect">
            <a:avLst/>
          </a:prstGeom>
          <a:solidFill>
            <a:schemeClr val="bg1"/>
          </a:solidFill>
          <a:ln w="9525">
            <a:solidFill>
              <a:srgbClr val="339933"/>
            </a:solidFill>
            <a:prstDash val="dash"/>
            <a:miter lim="800000"/>
            <a:headEnd/>
            <a:tailEnd/>
          </a:ln>
          <a:effectLst>
            <a:outerShdw dist="45791" dir="2021404" algn="ctr" rotWithShape="0">
              <a:srgbClr val="339933"/>
            </a:outerShdw>
          </a:effectLst>
        </p:spPr>
        <p:txBody>
          <a:bodyPr wrap="none" anchor="ctr"/>
          <a:lstStyle/>
          <a:p>
            <a:pPr algn="ctr" eaLnBrk="0" hangingPunct="0">
              <a:defRPr/>
            </a:pPr>
            <a:r>
              <a:rPr lang="es-ES_tradnl" sz="700" b="1" u="none" dirty="0" smtClean="0">
                <a:latin typeface="Arial" pitchFamily="34" charset="0"/>
                <a:cs typeface="Arial" pitchFamily="34" charset="0"/>
              </a:rPr>
              <a:t>Dirección General</a:t>
            </a:r>
            <a:endParaRPr lang="es-ES" sz="700" b="1" u="none" dirty="0">
              <a:latin typeface="Arial" pitchFamily="34" charset="0"/>
              <a:cs typeface="Arial" pitchFamily="34" charset="0"/>
            </a:endParaRPr>
          </a:p>
        </p:txBody>
      </p:sp>
      <p:sp>
        <p:nvSpPr>
          <p:cNvPr id="26" name="Text Box 45"/>
          <p:cNvSpPr txBox="1">
            <a:spLocks noChangeArrowheads="1"/>
          </p:cNvSpPr>
          <p:nvPr/>
        </p:nvSpPr>
        <p:spPr bwMode="auto">
          <a:xfrm>
            <a:off x="327499" y="8272957"/>
            <a:ext cx="1842014" cy="584775"/>
          </a:xfrm>
          <a:prstGeom prst="rect">
            <a:avLst/>
          </a:prstGeom>
          <a:noFill/>
          <a:ln w="9525">
            <a:noFill/>
            <a:miter lim="800000"/>
            <a:headEnd/>
            <a:tailEnd/>
          </a:ln>
        </p:spPr>
        <p:txBody>
          <a:bodyPr wrap="square">
            <a:spAutoFit/>
          </a:bodyPr>
          <a:lstStyle/>
          <a:p>
            <a:pPr eaLnBrk="1" hangingPunct="1">
              <a:spcBef>
                <a:spcPct val="50000"/>
              </a:spcBef>
            </a:pPr>
            <a:r>
              <a:rPr lang="es-ES_tradnl" sz="800" b="1" u="none" dirty="0" smtClean="0">
                <a:latin typeface="Arial" charset="0"/>
                <a:cs typeface="Times New Roman" pitchFamily="18" charset="0"/>
              </a:rPr>
              <a:t>19</a:t>
            </a:r>
            <a:r>
              <a:rPr lang="es-ES_tradnl" sz="800" b="1" u="none" dirty="0" smtClean="0">
                <a:solidFill>
                  <a:srgbClr val="339933"/>
                </a:solidFill>
                <a:latin typeface="Arial" charset="0"/>
                <a:cs typeface="Times New Roman" pitchFamily="18" charset="0"/>
              </a:rPr>
              <a:t>  </a:t>
            </a:r>
            <a:r>
              <a:rPr lang="es-ES_tradnl" sz="800" b="1" u="none" dirty="0" smtClean="0">
                <a:latin typeface="Arial" charset="0"/>
                <a:cs typeface="Times New Roman" pitchFamily="18" charset="0"/>
              </a:rPr>
              <a:t>Puestos </a:t>
            </a:r>
            <a:r>
              <a:rPr lang="es-ES_tradnl" sz="800" b="1" u="none" dirty="0">
                <a:latin typeface="Arial" charset="0"/>
                <a:cs typeface="Times New Roman" pitchFamily="18" charset="0"/>
              </a:rPr>
              <a:t>de </a:t>
            </a:r>
            <a:r>
              <a:rPr lang="es-ES_tradnl" sz="800" b="1" u="none" dirty="0" smtClean="0">
                <a:latin typeface="Arial" charset="0"/>
                <a:cs typeface="Times New Roman" pitchFamily="18" charset="0"/>
              </a:rPr>
              <a:t>Base Burócrata</a:t>
            </a:r>
          </a:p>
          <a:p>
            <a:pPr>
              <a:spcBef>
                <a:spcPct val="50000"/>
              </a:spcBef>
            </a:pPr>
            <a:r>
              <a:rPr lang="es-ES_tradnl" sz="800" b="1" u="none" dirty="0" smtClean="0">
                <a:solidFill>
                  <a:srgbClr val="00B0F0"/>
                </a:solidFill>
                <a:latin typeface="Arial" charset="0"/>
                <a:cs typeface="Times New Roman" pitchFamily="18" charset="0"/>
              </a:rPr>
              <a:t>01     Contrato DIF Estatal</a:t>
            </a:r>
            <a:endParaRPr lang="es-ES_tradnl" sz="800" b="1" u="none" dirty="0" smtClean="0">
              <a:latin typeface="Arial" charset="0"/>
              <a:cs typeface="Times New Roman" pitchFamily="18" charset="0"/>
            </a:endParaRPr>
          </a:p>
          <a:p>
            <a:pPr eaLnBrk="1" hangingPunct="1">
              <a:spcBef>
                <a:spcPct val="50000"/>
              </a:spcBef>
            </a:pPr>
            <a:r>
              <a:rPr lang="es-ES_tradnl" sz="800" b="1" u="none" dirty="0" smtClean="0">
                <a:latin typeface="Arial" charset="0"/>
                <a:cs typeface="Times New Roman" pitchFamily="18" charset="0"/>
              </a:rPr>
              <a:t>Total </a:t>
            </a:r>
            <a:r>
              <a:rPr lang="es-ES_tradnl" sz="800" b="1" u="none" dirty="0">
                <a:latin typeface="Arial" charset="0"/>
                <a:cs typeface="Times New Roman" pitchFamily="18" charset="0"/>
              </a:rPr>
              <a:t>: </a:t>
            </a:r>
            <a:r>
              <a:rPr lang="es-ES_tradnl" sz="800" b="1" u="none" dirty="0" smtClean="0">
                <a:latin typeface="Arial" charset="0"/>
                <a:cs typeface="Times New Roman" pitchFamily="18" charset="0"/>
              </a:rPr>
              <a:t>20</a:t>
            </a:r>
            <a:endParaRPr lang="es-ES" sz="800" b="1" u="none" dirty="0">
              <a:latin typeface="Arial" charset="0"/>
            </a:endParaRPr>
          </a:p>
        </p:txBody>
      </p:sp>
      <p:sp>
        <p:nvSpPr>
          <p:cNvPr id="28" name="Line 47"/>
          <p:cNvSpPr>
            <a:spLocks noChangeShapeType="1"/>
          </p:cNvSpPr>
          <p:nvPr/>
        </p:nvSpPr>
        <p:spPr bwMode="auto">
          <a:xfrm>
            <a:off x="3912043" y="8870587"/>
            <a:ext cx="1248158" cy="2837"/>
          </a:xfrm>
          <a:prstGeom prst="line">
            <a:avLst/>
          </a:prstGeom>
          <a:noFill/>
          <a:ln w="9525">
            <a:solidFill>
              <a:schemeClr val="tx1"/>
            </a:solidFill>
            <a:round/>
            <a:headEnd/>
            <a:tailEnd/>
          </a:ln>
        </p:spPr>
        <p:txBody>
          <a:bodyPr/>
          <a:lstStyle/>
          <a:p>
            <a:endParaRPr lang="es-MX" dirty="0"/>
          </a:p>
        </p:txBody>
      </p:sp>
      <p:sp>
        <p:nvSpPr>
          <p:cNvPr id="29" name="Text Box 46"/>
          <p:cNvSpPr txBox="1">
            <a:spLocks noChangeArrowheads="1"/>
          </p:cNvSpPr>
          <p:nvPr/>
        </p:nvSpPr>
        <p:spPr bwMode="auto">
          <a:xfrm>
            <a:off x="3429000" y="7989731"/>
            <a:ext cx="3065069" cy="954107"/>
          </a:xfrm>
          <a:prstGeom prst="rect">
            <a:avLst/>
          </a:prstGeom>
          <a:noFill/>
          <a:ln w="9525">
            <a:noFill/>
            <a:miter lim="800000"/>
            <a:headEnd/>
            <a:tailEnd/>
          </a:ln>
        </p:spPr>
        <p:txBody>
          <a:bodyPr wrap="square">
            <a:spAutoFit/>
          </a:bodyPr>
          <a:lstStyle/>
          <a:p>
            <a:pPr algn="just" eaLnBrk="0" hangingPunct="0"/>
            <a:r>
              <a:rPr lang="es-MX" sz="800" u="none" dirty="0">
                <a:latin typeface="Arial" pitchFamily="34" charset="0"/>
                <a:cs typeface="Arial" pitchFamily="34" charset="0"/>
              </a:rPr>
              <a:t>El </a:t>
            </a:r>
            <a:r>
              <a:rPr lang="es-MX" sz="800" b="1" u="sng" dirty="0" smtClean="0">
                <a:latin typeface="Arial" pitchFamily="34" charset="0"/>
                <a:cs typeface="Arial" pitchFamily="34" charset="0"/>
              </a:rPr>
              <a:t>C. Gustavo Soni Sánchez</a:t>
            </a:r>
            <a:r>
              <a:rPr lang="es-MX" sz="800" u="none" dirty="0" smtClean="0">
                <a:latin typeface="Arial" pitchFamily="34" charset="0"/>
                <a:cs typeface="Arial" pitchFamily="34" charset="0"/>
              </a:rPr>
              <a:t> titular </a:t>
            </a:r>
            <a:r>
              <a:rPr lang="es-MX" sz="800" u="none" dirty="0">
                <a:latin typeface="Arial" pitchFamily="34" charset="0"/>
                <a:cs typeface="Arial" pitchFamily="34" charset="0"/>
              </a:rPr>
              <a:t>Administrativo del Sistema para el Desarrollo Integral de la Familia en el Estado de San Luis Potosí, certifica que el presente organigrama refleja el personal, así como los puestos y nombramientos que integran la estructura vigente </a:t>
            </a:r>
            <a:r>
              <a:rPr lang="es-MX" sz="800" u="none" dirty="0" smtClean="0">
                <a:latin typeface="Arial" pitchFamily="34" charset="0"/>
                <a:cs typeface="Arial" pitchFamily="34" charset="0"/>
              </a:rPr>
              <a:t>al mes de </a:t>
            </a:r>
            <a:r>
              <a:rPr lang="es-MX" sz="800" b="1" u="sng" dirty="0" smtClean="0">
                <a:latin typeface="Arial" pitchFamily="34" charset="0"/>
                <a:cs typeface="Arial" pitchFamily="34" charset="0"/>
              </a:rPr>
              <a:t>abril del </a:t>
            </a:r>
            <a:r>
              <a:rPr lang="es-MX" sz="800" b="1" u="sng" dirty="0">
                <a:latin typeface="Arial" pitchFamily="34" charset="0"/>
                <a:cs typeface="Arial" pitchFamily="34" charset="0"/>
              </a:rPr>
              <a:t>año </a:t>
            </a:r>
            <a:r>
              <a:rPr lang="es-MX" sz="800" b="1" u="sng" dirty="0" smtClean="0">
                <a:latin typeface="Arial" pitchFamily="34" charset="0"/>
                <a:cs typeface="Arial" pitchFamily="34" charset="0"/>
              </a:rPr>
              <a:t>2019.</a:t>
            </a:r>
            <a:endParaRPr lang="es-MX" sz="800" b="1" u="sng" dirty="0">
              <a:latin typeface="Arial" pitchFamily="34" charset="0"/>
              <a:cs typeface="Arial" pitchFamily="34" charset="0"/>
            </a:endParaRPr>
          </a:p>
          <a:p>
            <a:pPr algn="just" eaLnBrk="0" hangingPunct="0"/>
            <a:endParaRPr lang="es-MX" sz="800" u="none" dirty="0">
              <a:latin typeface="Arial" pitchFamily="34" charset="0"/>
              <a:cs typeface="Arial" pitchFamily="34" charset="0"/>
            </a:endParaRPr>
          </a:p>
          <a:p>
            <a:pPr algn="just" eaLnBrk="0" hangingPunct="0"/>
            <a:r>
              <a:rPr lang="es-MX" sz="800" u="none" dirty="0">
                <a:latin typeface="Arial" pitchFamily="34" charset="0"/>
                <a:cs typeface="Arial" pitchFamily="34" charset="0"/>
              </a:rPr>
              <a:t>FIRMA</a:t>
            </a:r>
            <a:r>
              <a:rPr lang="es-MX" sz="800" u="none" dirty="0" smtClean="0">
                <a:latin typeface="Arial" pitchFamily="34" charset="0"/>
                <a:cs typeface="Arial" pitchFamily="34" charset="0"/>
              </a:rPr>
              <a:t>:  </a:t>
            </a:r>
            <a:endParaRPr lang="es-MX" sz="800" u="none" dirty="0">
              <a:latin typeface="Arial" pitchFamily="34" charset="0"/>
              <a:cs typeface="Arial" pitchFamily="34" charset="0"/>
            </a:endParaRPr>
          </a:p>
        </p:txBody>
      </p:sp>
      <p:sp>
        <p:nvSpPr>
          <p:cNvPr id="44" name="Line 50"/>
          <p:cNvSpPr>
            <a:spLocks noChangeShapeType="1"/>
          </p:cNvSpPr>
          <p:nvPr/>
        </p:nvSpPr>
        <p:spPr bwMode="auto">
          <a:xfrm>
            <a:off x="3427292" y="2391052"/>
            <a:ext cx="0" cy="135841"/>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30" name="Line 140"/>
          <p:cNvSpPr>
            <a:spLocks noChangeShapeType="1"/>
          </p:cNvSpPr>
          <p:nvPr/>
        </p:nvSpPr>
        <p:spPr bwMode="auto">
          <a:xfrm flipV="1">
            <a:off x="875723" y="2532788"/>
            <a:ext cx="0" cy="318814"/>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32" name="Line 95"/>
          <p:cNvSpPr>
            <a:spLocks noChangeShapeType="1"/>
          </p:cNvSpPr>
          <p:nvPr/>
        </p:nvSpPr>
        <p:spPr bwMode="auto">
          <a:xfrm>
            <a:off x="2711612" y="3261463"/>
            <a:ext cx="1687" cy="155019"/>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36" name="Rectangle 98"/>
          <p:cNvSpPr>
            <a:spLocks noChangeArrowheads="1"/>
          </p:cNvSpPr>
          <p:nvPr/>
        </p:nvSpPr>
        <p:spPr bwMode="auto">
          <a:xfrm>
            <a:off x="1921037" y="2855127"/>
            <a:ext cx="1468717"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defRPr/>
            </a:pPr>
            <a:r>
              <a:rPr lang="es-ES_tradnl" sz="700" b="1" u="none" dirty="0" smtClean="0">
                <a:latin typeface="Arial" pitchFamily="34" charset="0"/>
                <a:cs typeface="Arial" pitchFamily="34" charset="0"/>
              </a:rPr>
              <a:t>Prevención de</a:t>
            </a:r>
          </a:p>
          <a:p>
            <a:pPr algn="ctr" eaLnBrk="0" hangingPunct="0">
              <a:defRPr/>
            </a:pPr>
            <a:r>
              <a:rPr lang="es-ES_tradnl" sz="700" b="1" u="none" dirty="0" smtClean="0">
                <a:latin typeface="Arial" pitchFamily="34" charset="0"/>
                <a:cs typeface="Arial" pitchFamily="34" charset="0"/>
              </a:rPr>
              <a:t> Riesgos </a:t>
            </a:r>
            <a:r>
              <a:rPr lang="es-ES_tradnl" sz="700" b="1" u="none" dirty="0">
                <a:latin typeface="Arial" pitchFamily="34" charset="0"/>
                <a:cs typeface="Arial" pitchFamily="34" charset="0"/>
              </a:rPr>
              <a:t>P</a:t>
            </a:r>
            <a:r>
              <a:rPr lang="es-ES_tradnl" sz="700" b="1" u="none" dirty="0" smtClean="0">
                <a:latin typeface="Arial" pitchFamily="34" charset="0"/>
                <a:cs typeface="Arial" pitchFamily="34" charset="0"/>
              </a:rPr>
              <a:t>sicosociales</a:t>
            </a:r>
            <a:endParaRPr lang="es-ES_tradnl" sz="700" b="1" u="none" dirty="0">
              <a:latin typeface="Arial" pitchFamily="34" charset="0"/>
              <a:cs typeface="Arial" pitchFamily="34" charset="0"/>
            </a:endParaRPr>
          </a:p>
          <a:p>
            <a:pPr algn="ctr" eaLnBrk="0" hangingPunct="0">
              <a:defRPr/>
            </a:pPr>
            <a:endParaRPr lang="es-ES_tradnl" sz="700" b="1" u="none" dirty="0">
              <a:latin typeface="Arial" pitchFamily="34" charset="0"/>
              <a:cs typeface="Arial" pitchFamily="34" charset="0"/>
            </a:endParaRPr>
          </a:p>
          <a:p>
            <a:pPr algn="ctr" eaLnBrk="0" hangingPunct="0">
              <a:defRPr/>
            </a:pPr>
            <a:r>
              <a:rPr lang="es-ES_tradnl" sz="700" u="none" dirty="0">
                <a:latin typeface="Arial" pitchFamily="34" charset="0"/>
                <a:cs typeface="Arial" pitchFamily="34" charset="0"/>
              </a:rPr>
              <a:t>Yara </a:t>
            </a:r>
            <a:r>
              <a:rPr lang="es-ES_tradnl" sz="700" u="none" dirty="0" smtClean="0">
                <a:latin typeface="Arial" pitchFamily="34" charset="0"/>
                <a:cs typeface="Arial" pitchFamily="34" charset="0"/>
              </a:rPr>
              <a:t>María </a:t>
            </a:r>
            <a:r>
              <a:rPr lang="es-ES_tradnl" sz="700" u="none" dirty="0">
                <a:latin typeface="Arial" pitchFamily="34" charset="0"/>
                <a:cs typeface="Arial" pitchFamily="34" charset="0"/>
              </a:rPr>
              <a:t>Salazar Limón</a:t>
            </a:r>
          </a:p>
          <a:p>
            <a:pPr algn="ctr" eaLnBrk="0" hangingPunct="0">
              <a:defRPr/>
            </a:pPr>
            <a:r>
              <a:rPr lang="es-ES_tradnl" sz="700" u="none" dirty="0" smtClean="0">
                <a:latin typeface="Arial" pitchFamily="34" charset="0"/>
                <a:cs typeface="Arial" pitchFamily="34" charset="0"/>
              </a:rPr>
              <a:t>Coordinadora técnica </a:t>
            </a:r>
            <a:r>
              <a:rPr lang="es-ES_tradnl" sz="700" u="none" dirty="0">
                <a:latin typeface="Arial" pitchFamily="34" charset="0"/>
                <a:cs typeface="Arial" pitchFamily="34" charset="0"/>
              </a:rPr>
              <a:t>(</a:t>
            </a:r>
            <a:r>
              <a:rPr lang="es-ES_tradnl" sz="700" u="none" dirty="0" smtClean="0">
                <a:latin typeface="Arial" pitchFamily="34" charset="0"/>
                <a:cs typeface="Arial" pitchFamily="34" charset="0"/>
              </a:rPr>
              <a:t>11-08)</a:t>
            </a:r>
            <a:endParaRPr lang="es-ES_tradnl" sz="700" u="none" dirty="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sp>
        <p:nvSpPr>
          <p:cNvPr id="37" name="Rectangle 156"/>
          <p:cNvSpPr>
            <a:spLocks noChangeArrowheads="1"/>
          </p:cNvSpPr>
          <p:nvPr/>
        </p:nvSpPr>
        <p:spPr bwMode="auto">
          <a:xfrm>
            <a:off x="192028" y="3678824"/>
            <a:ext cx="1436893" cy="703266"/>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t" anchorCtr="0"/>
          <a:lstStyle/>
          <a:p>
            <a:pPr algn="ctr" eaLnBrk="0" hangingPunct="0">
              <a:defRPr/>
            </a:pPr>
            <a:r>
              <a:rPr lang="es-ES_tradnl" sz="700" b="1" u="none" dirty="0" smtClean="0">
                <a:latin typeface="Arial" panose="020B0604020202020204" pitchFamily="34" charset="0"/>
                <a:cs typeface="Arial" pitchFamily="34" charset="0"/>
              </a:rPr>
              <a:t> Psicología </a:t>
            </a:r>
          </a:p>
          <a:p>
            <a:pPr algn="ctr" eaLnBrk="0" hangingPunct="0">
              <a:defRPr/>
            </a:pPr>
            <a:endParaRPr lang="es-ES_tradnl" sz="700" b="1" u="none" dirty="0" smtClean="0">
              <a:latin typeface="Arial" panose="020B0604020202020204" pitchFamily="34" charset="0"/>
              <a:cs typeface="Arial" pitchFamily="34" charset="0"/>
            </a:endParaRPr>
          </a:p>
          <a:p>
            <a:pPr eaLnBrk="0" hangingPunct="0">
              <a:defRPr/>
            </a:pPr>
            <a:r>
              <a:rPr lang="es-ES_tradnl" sz="700" u="none" dirty="0" smtClean="0">
                <a:latin typeface="Arial" pitchFamily="34" charset="0"/>
                <a:cs typeface="Arial" pitchFamily="34" charset="0"/>
              </a:rPr>
              <a:t>        </a:t>
            </a:r>
          </a:p>
          <a:p>
            <a:pPr eaLnBrk="0" hangingPunct="0">
              <a:defRPr/>
            </a:pPr>
            <a:r>
              <a:rPr lang="es-ES_tradnl" sz="700" u="none" dirty="0">
                <a:latin typeface="Arial" pitchFamily="34" charset="0"/>
                <a:cs typeface="Arial" pitchFamily="34" charset="0"/>
              </a:rPr>
              <a:t> </a:t>
            </a:r>
            <a:r>
              <a:rPr lang="es-ES_tradnl" sz="700" u="none" dirty="0" smtClean="0">
                <a:latin typeface="Arial" pitchFamily="34" charset="0"/>
                <a:cs typeface="Arial" pitchFamily="34" charset="0"/>
              </a:rPr>
              <a:t>      Rafaela </a:t>
            </a:r>
            <a:r>
              <a:rPr lang="es-ES_tradnl" sz="700" u="none" dirty="0">
                <a:latin typeface="Arial" pitchFamily="34" charset="0"/>
                <a:cs typeface="Arial" pitchFamily="34" charset="0"/>
              </a:rPr>
              <a:t>Medina Zapata</a:t>
            </a:r>
          </a:p>
          <a:p>
            <a:pPr algn="ctr" eaLnBrk="0" hangingPunct="0">
              <a:defRPr/>
            </a:pPr>
            <a:r>
              <a:rPr lang="es-ES_tradnl" sz="700" u="none" dirty="0" smtClean="0">
                <a:latin typeface="Arial" pitchFamily="34" charset="0"/>
                <a:cs typeface="Arial" pitchFamily="34" charset="0"/>
              </a:rPr>
              <a:t>               Psicóloga </a:t>
            </a:r>
            <a:r>
              <a:rPr lang="es-ES_tradnl" sz="700" u="none" dirty="0">
                <a:latin typeface="Arial" pitchFamily="34" charset="0"/>
                <a:cs typeface="Arial" pitchFamily="34" charset="0"/>
              </a:rPr>
              <a:t>(</a:t>
            </a:r>
            <a:r>
              <a:rPr lang="es-ES_tradnl" sz="700" u="none" dirty="0" smtClean="0">
                <a:latin typeface="Arial" pitchFamily="34" charset="0"/>
                <a:cs typeface="Arial" pitchFamily="34" charset="0"/>
              </a:rPr>
              <a:t>09-04)                </a:t>
            </a:r>
            <a:endParaRPr lang="es-ES_tradnl" sz="700" u="none" dirty="0">
              <a:latin typeface="Arial" pitchFamily="34" charset="0"/>
              <a:cs typeface="Arial" pitchFamily="34" charset="0"/>
            </a:endParaRPr>
          </a:p>
        </p:txBody>
      </p:sp>
      <p:sp>
        <p:nvSpPr>
          <p:cNvPr id="41" name="Rectangle 162"/>
          <p:cNvSpPr>
            <a:spLocks noChangeArrowheads="1"/>
          </p:cNvSpPr>
          <p:nvPr/>
        </p:nvSpPr>
        <p:spPr bwMode="auto">
          <a:xfrm>
            <a:off x="194220" y="4482125"/>
            <a:ext cx="1446824" cy="714905"/>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a:endParaRPr lang="es-ES_tradnl" sz="700" b="1" dirty="0" smtClean="0">
              <a:latin typeface="Arial" pitchFamily="34" charset="0"/>
              <a:cs typeface="Arial" pitchFamily="34" charset="0"/>
            </a:endParaRPr>
          </a:p>
          <a:p>
            <a:pPr algn="ctr"/>
            <a:r>
              <a:rPr lang="es-ES_tradnl" sz="700" b="1" u="none" dirty="0" smtClean="0">
                <a:latin typeface="Arial" pitchFamily="34" charset="0"/>
                <a:cs typeface="Arial" pitchFamily="34" charset="0"/>
              </a:rPr>
              <a:t>(2</a:t>
            </a:r>
            <a:r>
              <a:rPr lang="es-ES_tradnl" sz="700" b="1" u="none" dirty="0">
                <a:latin typeface="Arial" pitchFamily="34" charset="0"/>
                <a:cs typeface="Arial" pitchFamily="34" charset="0"/>
              </a:rPr>
              <a:t>) </a:t>
            </a:r>
            <a:r>
              <a:rPr lang="es-ES_tradnl" sz="700" b="1" u="none" dirty="0" smtClean="0">
                <a:latin typeface="Arial" pitchFamily="34" charset="0"/>
                <a:cs typeface="Arial" pitchFamily="34" charset="0"/>
              </a:rPr>
              <a:t>Asesoría Técnica Para </a:t>
            </a:r>
          </a:p>
          <a:p>
            <a:pPr algn="ctr"/>
            <a:r>
              <a:rPr lang="es-ES_tradnl" sz="700" b="1" u="none" dirty="0" smtClean="0">
                <a:latin typeface="Arial" pitchFamily="34" charset="0"/>
                <a:cs typeface="Arial" pitchFamily="34" charset="0"/>
              </a:rPr>
              <a:t>Infancia Temprana</a:t>
            </a:r>
            <a:endParaRPr lang="es-MX" sz="700" u="none" dirty="0" smtClean="0">
              <a:latin typeface="Arial" pitchFamily="34" charset="0"/>
              <a:cs typeface="Arial" pitchFamily="34" charset="0"/>
            </a:endParaRPr>
          </a:p>
          <a:p>
            <a:pPr marL="171450" indent="-171450" eaLnBrk="0" hangingPunct="0">
              <a:buFont typeface="Arial" panose="020B0604020202020204" pitchFamily="34" charset="0"/>
              <a:buChar char="•"/>
            </a:pPr>
            <a:r>
              <a:rPr lang="es-MX" sz="700" u="none" dirty="0" smtClean="0">
                <a:latin typeface="Arial" pitchFamily="34" charset="0"/>
                <a:cs typeface="Arial" pitchFamily="34" charset="0"/>
              </a:rPr>
              <a:t>Ma</a:t>
            </a:r>
            <a:r>
              <a:rPr lang="es-MX" sz="700" u="none" dirty="0">
                <a:latin typeface="Arial" pitchFamily="34" charset="0"/>
                <a:cs typeface="Arial" pitchFamily="34" charset="0"/>
              </a:rPr>
              <a:t>. Concepción Gasca </a:t>
            </a:r>
            <a:endParaRPr lang="es-MX" sz="700" u="none" dirty="0" smtClean="0">
              <a:latin typeface="Arial" pitchFamily="34" charset="0"/>
              <a:cs typeface="Arial" pitchFamily="34" charset="0"/>
            </a:endParaRPr>
          </a:p>
          <a:p>
            <a:pPr eaLnBrk="0" hangingPunct="0"/>
            <a:r>
              <a:rPr lang="es-MX" sz="700" u="none" dirty="0" smtClean="0">
                <a:latin typeface="Arial" pitchFamily="34" charset="0"/>
                <a:cs typeface="Arial" pitchFamily="34" charset="0"/>
              </a:rPr>
              <a:t>       Gutiérrez</a:t>
            </a:r>
            <a:endParaRPr lang="es-MX" sz="700" u="none" dirty="0">
              <a:latin typeface="Arial" pitchFamily="34" charset="0"/>
              <a:cs typeface="Arial" pitchFamily="34" charset="0"/>
            </a:endParaRPr>
          </a:p>
          <a:p>
            <a:pPr marL="171450" indent="-171450">
              <a:buFont typeface="Arial" panose="020B0604020202020204" pitchFamily="34" charset="0"/>
              <a:buChar char="•"/>
            </a:pPr>
            <a:r>
              <a:rPr lang="es-ES" sz="700" u="none" dirty="0">
                <a:solidFill>
                  <a:srgbClr val="000000"/>
                </a:solidFill>
                <a:latin typeface="Arial" pitchFamily="34" charset="0"/>
                <a:cs typeface="Arial" pitchFamily="34" charset="0"/>
              </a:rPr>
              <a:t>Raquel García Martínez</a:t>
            </a:r>
            <a:endParaRPr lang="es-MX" sz="700" u="none" dirty="0">
              <a:latin typeface="Arial" pitchFamily="34" charset="0"/>
              <a:cs typeface="Arial" pitchFamily="34" charset="0"/>
            </a:endParaRPr>
          </a:p>
          <a:p>
            <a:pPr algn="ctr"/>
            <a:r>
              <a:rPr lang="es-ES_tradnl" sz="700" u="none" dirty="0">
                <a:latin typeface="Arial" pitchFamily="34" charset="0"/>
                <a:cs typeface="Arial" pitchFamily="34" charset="0"/>
              </a:rPr>
              <a:t>Técnico  Especializado (07-10)</a:t>
            </a:r>
            <a:endParaRPr lang="es-ES" sz="700" u="none" dirty="0">
              <a:latin typeface="Arial" pitchFamily="34" charset="0"/>
              <a:cs typeface="Arial" pitchFamily="34" charset="0"/>
            </a:endParaRPr>
          </a:p>
          <a:p>
            <a:pPr algn="ctr" eaLnBrk="0" hangingPunct="0">
              <a:defRPr/>
            </a:pPr>
            <a:endParaRPr lang="es-ES_tradnl" sz="700" u="none" dirty="0">
              <a:latin typeface="Arial" pitchFamily="34" charset="0"/>
              <a:cs typeface="Arial" pitchFamily="34" charset="0"/>
            </a:endParaRPr>
          </a:p>
        </p:txBody>
      </p:sp>
      <p:sp>
        <p:nvSpPr>
          <p:cNvPr id="42" name="Line 163"/>
          <p:cNvSpPr>
            <a:spLocks noChangeShapeType="1"/>
          </p:cNvSpPr>
          <p:nvPr/>
        </p:nvSpPr>
        <p:spPr bwMode="auto">
          <a:xfrm>
            <a:off x="198750" y="4728579"/>
            <a:ext cx="1442293" cy="0"/>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45" name="Rectangle 167"/>
          <p:cNvSpPr>
            <a:spLocks noChangeArrowheads="1"/>
          </p:cNvSpPr>
          <p:nvPr/>
        </p:nvSpPr>
        <p:spPr bwMode="auto">
          <a:xfrm>
            <a:off x="179983" y="6097403"/>
            <a:ext cx="1473162" cy="559217"/>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endParaRPr lang="es-MX" sz="700" b="1" u="none" dirty="0" smtClean="0">
              <a:latin typeface="Arial" pitchFamily="34" charset="0"/>
              <a:cs typeface="Arial" pitchFamily="34" charset="0"/>
            </a:endParaRPr>
          </a:p>
          <a:p>
            <a:pPr algn="ctr" eaLnBrk="0" hangingPunct="0"/>
            <a:endParaRPr lang="es-MX" sz="700" b="1" u="none" dirty="0">
              <a:latin typeface="Arial" pitchFamily="34" charset="0"/>
              <a:cs typeface="Arial" pitchFamily="34" charset="0"/>
            </a:endParaRPr>
          </a:p>
          <a:p>
            <a:pPr algn="ctr" eaLnBrk="0" hangingPunct="0"/>
            <a:r>
              <a:rPr lang="es-MX" sz="700" b="1" u="none" dirty="0" smtClean="0">
                <a:latin typeface="Arial" pitchFamily="34" charset="0"/>
                <a:cs typeface="Arial" pitchFamily="34" charset="0"/>
              </a:rPr>
              <a:t>Auxiliar</a:t>
            </a:r>
            <a:endParaRPr lang="es-MX" sz="700" b="1" u="none" dirty="0">
              <a:latin typeface="Arial" pitchFamily="34" charset="0"/>
              <a:cs typeface="Arial" pitchFamily="34" charset="0"/>
            </a:endParaRPr>
          </a:p>
          <a:p>
            <a:pPr algn="ctr" eaLnBrk="0" hangingPunct="0"/>
            <a:endParaRPr lang="es-MX" sz="700" b="1" u="none" dirty="0">
              <a:latin typeface="Arial" pitchFamily="34" charset="0"/>
              <a:cs typeface="Arial" pitchFamily="34" charset="0"/>
            </a:endParaRPr>
          </a:p>
          <a:p>
            <a:pPr algn="ctr" eaLnBrk="0" hangingPunct="0"/>
            <a:r>
              <a:rPr lang="es-ES" sz="700" u="none" dirty="0" smtClean="0">
                <a:latin typeface="Arial" pitchFamily="34" charset="0"/>
                <a:cs typeface="Arial" pitchFamily="34" charset="0"/>
              </a:rPr>
              <a:t>Rosalva Guadalupe Velázquez </a:t>
            </a:r>
          </a:p>
          <a:p>
            <a:pPr algn="ctr" eaLnBrk="0" hangingPunct="0"/>
            <a:r>
              <a:rPr lang="es-ES" sz="700" u="none" dirty="0" smtClean="0">
                <a:latin typeface="Arial" pitchFamily="34" charset="0"/>
                <a:cs typeface="Arial" pitchFamily="34" charset="0"/>
              </a:rPr>
              <a:t>Chávez</a:t>
            </a:r>
          </a:p>
          <a:p>
            <a:pPr algn="ctr" eaLnBrk="0" hangingPunct="0"/>
            <a:r>
              <a:rPr lang="es-ES" sz="700" u="none" dirty="0" smtClean="0">
                <a:latin typeface="Arial" pitchFamily="34" charset="0"/>
                <a:cs typeface="Arial" pitchFamily="34" charset="0"/>
              </a:rPr>
              <a:t>Auxiliar </a:t>
            </a:r>
            <a:r>
              <a:rPr lang="es-ES" sz="700" u="none" dirty="0">
                <a:latin typeface="Arial" pitchFamily="34" charset="0"/>
                <a:cs typeface="Arial" pitchFamily="34" charset="0"/>
              </a:rPr>
              <a:t>Administrativo (05-21)</a:t>
            </a:r>
          </a:p>
          <a:p>
            <a:pPr algn="ctr" eaLnBrk="0" hangingPunct="0"/>
            <a:endParaRPr lang="es-ES" sz="700" dirty="0">
              <a:latin typeface="Arial" pitchFamily="34" charset="0"/>
              <a:cs typeface="Arial" pitchFamily="34" charset="0"/>
            </a:endParaRPr>
          </a:p>
          <a:p>
            <a:pPr algn="ctr" eaLnBrk="0" hangingPunct="0">
              <a:defRPr/>
            </a:pPr>
            <a:endParaRPr lang="es-ES_tradnl" sz="700" u="none" dirty="0">
              <a:latin typeface="Arial" pitchFamily="34" charset="0"/>
              <a:cs typeface="Arial" pitchFamily="34" charset="0"/>
            </a:endParaRPr>
          </a:p>
        </p:txBody>
      </p:sp>
      <p:sp>
        <p:nvSpPr>
          <p:cNvPr id="47" name="Line 140"/>
          <p:cNvSpPr>
            <a:spLocks noChangeShapeType="1"/>
          </p:cNvSpPr>
          <p:nvPr/>
        </p:nvSpPr>
        <p:spPr bwMode="auto">
          <a:xfrm flipV="1">
            <a:off x="4453796" y="2526893"/>
            <a:ext cx="0" cy="323393"/>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48" name="Line 90"/>
          <p:cNvSpPr>
            <a:spLocks noChangeShapeType="1"/>
          </p:cNvSpPr>
          <p:nvPr/>
        </p:nvSpPr>
        <p:spPr bwMode="auto">
          <a:xfrm>
            <a:off x="869373" y="2526894"/>
            <a:ext cx="5148840" cy="0"/>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49" name="Line 104"/>
          <p:cNvSpPr>
            <a:spLocks noChangeShapeType="1"/>
          </p:cNvSpPr>
          <p:nvPr/>
        </p:nvSpPr>
        <p:spPr bwMode="auto">
          <a:xfrm>
            <a:off x="72630" y="3369003"/>
            <a:ext cx="0" cy="4280534"/>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50" name="Line 95"/>
          <p:cNvSpPr>
            <a:spLocks noChangeShapeType="1"/>
          </p:cNvSpPr>
          <p:nvPr/>
        </p:nvSpPr>
        <p:spPr bwMode="auto">
          <a:xfrm>
            <a:off x="1051985" y="3204982"/>
            <a:ext cx="1652" cy="164021"/>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51" name="Rectangle 98"/>
          <p:cNvSpPr>
            <a:spLocks noChangeArrowheads="1"/>
          </p:cNvSpPr>
          <p:nvPr/>
        </p:nvSpPr>
        <p:spPr bwMode="auto">
          <a:xfrm>
            <a:off x="188922" y="2856943"/>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defRPr/>
            </a:pPr>
            <a:r>
              <a:rPr lang="es-ES_tradnl" sz="700" b="1" u="none" dirty="0" smtClean="0">
                <a:latin typeface="Arial" pitchFamily="34" charset="0"/>
                <a:cs typeface="Arial" pitchFamily="34" charset="0"/>
              </a:rPr>
              <a:t> </a:t>
            </a:r>
          </a:p>
          <a:p>
            <a:pPr algn="ctr" eaLnBrk="0" hangingPunct="0">
              <a:defRPr/>
            </a:pPr>
            <a:r>
              <a:rPr lang="es-ES_tradnl" sz="700" b="1" u="none" dirty="0" smtClean="0">
                <a:latin typeface="Arial" pitchFamily="34" charset="0"/>
                <a:cs typeface="Arial" pitchFamily="34" charset="0"/>
              </a:rPr>
              <a:t>Infancia Temprana</a:t>
            </a:r>
          </a:p>
          <a:p>
            <a:pPr algn="ctr" eaLnBrk="0" hangingPunct="0">
              <a:defRPr/>
            </a:pPr>
            <a:endParaRPr lang="es-ES_tradnl" sz="700" b="1" u="none" dirty="0">
              <a:latin typeface="Arial" pitchFamily="34" charset="0"/>
              <a:cs typeface="Arial" pitchFamily="34" charset="0"/>
            </a:endParaRPr>
          </a:p>
          <a:p>
            <a:pPr algn="ctr">
              <a:defRPr/>
            </a:pPr>
            <a:r>
              <a:rPr lang="es-ES_tradnl" sz="700" u="none" dirty="0" smtClean="0">
                <a:latin typeface="Arial" pitchFamily="34" charset="0"/>
                <a:cs typeface="Arial" pitchFamily="34" charset="0"/>
              </a:rPr>
              <a:t>América </a:t>
            </a:r>
            <a:r>
              <a:rPr lang="es-ES_tradnl" sz="700" u="none" dirty="0">
                <a:latin typeface="Arial" pitchFamily="34" charset="0"/>
                <a:cs typeface="Arial" pitchFamily="34" charset="0"/>
              </a:rPr>
              <a:t>Fuentes Díaz</a:t>
            </a:r>
          </a:p>
          <a:p>
            <a:pPr algn="ctr">
              <a:defRPr/>
            </a:pPr>
            <a:r>
              <a:rPr lang="es-ES_tradnl" sz="700" u="none" dirty="0">
                <a:latin typeface="Arial" pitchFamily="34" charset="0"/>
                <a:cs typeface="Arial" pitchFamily="34" charset="0"/>
              </a:rPr>
              <a:t>Coordinador  de </a:t>
            </a:r>
            <a:r>
              <a:rPr lang="es-ES_tradnl" sz="700" u="none" dirty="0" smtClean="0">
                <a:latin typeface="Arial" pitchFamily="34" charset="0"/>
                <a:cs typeface="Arial" pitchFamily="34" charset="0"/>
              </a:rPr>
              <a:t>Programa  </a:t>
            </a:r>
            <a:r>
              <a:rPr lang="es-ES_tradnl" sz="700" u="none" dirty="0">
                <a:latin typeface="Arial" pitchFamily="34" charset="0"/>
                <a:cs typeface="Arial" pitchFamily="34" charset="0"/>
              </a:rPr>
              <a:t>(</a:t>
            </a:r>
            <a:r>
              <a:rPr lang="es-ES_tradnl" sz="700" u="none" dirty="0" smtClean="0">
                <a:latin typeface="Arial" pitchFamily="34" charset="0"/>
                <a:cs typeface="Arial" pitchFamily="34" charset="0"/>
              </a:rPr>
              <a:t>11-09)</a:t>
            </a:r>
            <a:endParaRPr lang="es-ES_tradnl" sz="700" u="none" dirty="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sp>
        <p:nvSpPr>
          <p:cNvPr id="52" name="Rectangle 132"/>
          <p:cNvSpPr>
            <a:spLocks noChangeArrowheads="1"/>
          </p:cNvSpPr>
          <p:nvPr/>
        </p:nvSpPr>
        <p:spPr bwMode="auto">
          <a:xfrm>
            <a:off x="1955063" y="5349034"/>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a:endParaRPr lang="es-MX" sz="700" b="1" dirty="0" smtClean="0">
              <a:latin typeface="Arial" pitchFamily="34" charset="0"/>
              <a:cs typeface="Arial" pitchFamily="34" charset="0"/>
            </a:endParaRPr>
          </a:p>
          <a:p>
            <a:pPr algn="ctr"/>
            <a:r>
              <a:rPr lang="es-MX" sz="700" b="1" u="none" dirty="0" smtClean="0">
                <a:latin typeface="Arial" pitchFamily="34" charset="0"/>
                <a:cs typeface="Arial" pitchFamily="34" charset="0"/>
              </a:rPr>
              <a:t> </a:t>
            </a:r>
          </a:p>
          <a:p>
            <a:pPr algn="ctr"/>
            <a:r>
              <a:rPr lang="es-ES_tradnl" sz="700" b="1" u="none" dirty="0" smtClean="0">
                <a:latin typeface="Arial" pitchFamily="34" charset="0"/>
                <a:cs typeface="Arial" pitchFamily="34" charset="0"/>
              </a:rPr>
              <a:t>Asistencia </a:t>
            </a:r>
            <a:r>
              <a:rPr lang="es-ES_tradnl" sz="700" b="1" u="none" dirty="0">
                <a:latin typeface="Arial" pitchFamily="34" charset="0"/>
                <a:cs typeface="Arial" pitchFamily="34" charset="0"/>
              </a:rPr>
              <a:t>Social en Prevención</a:t>
            </a:r>
          </a:p>
          <a:p>
            <a:pPr algn="ctr">
              <a:defRPr/>
            </a:pPr>
            <a:endParaRPr lang="es-ES_tradnl" sz="700" dirty="0" smtClean="0">
              <a:latin typeface="Arial" pitchFamily="34" charset="0"/>
              <a:cs typeface="Arial" pitchFamily="34" charset="0"/>
            </a:endParaRPr>
          </a:p>
          <a:p>
            <a:pPr algn="ctr">
              <a:defRPr/>
            </a:pPr>
            <a:endParaRPr lang="es-ES_tradnl" sz="700" dirty="0" smtClean="0">
              <a:latin typeface="Arial" pitchFamily="34" charset="0"/>
              <a:cs typeface="Arial" pitchFamily="34" charset="0"/>
            </a:endParaRPr>
          </a:p>
          <a:p>
            <a:pPr algn="ctr">
              <a:defRPr/>
            </a:pPr>
            <a:r>
              <a:rPr lang="es-ES_tradnl" sz="700" u="none" dirty="0" smtClean="0">
                <a:latin typeface="Arial" pitchFamily="34" charset="0"/>
                <a:cs typeface="Arial" pitchFamily="34" charset="0"/>
              </a:rPr>
              <a:t>Gabriela </a:t>
            </a:r>
            <a:r>
              <a:rPr lang="es-ES_tradnl" sz="700" u="none" dirty="0">
                <a:latin typeface="Arial" pitchFamily="34" charset="0"/>
                <a:cs typeface="Arial" pitchFamily="34" charset="0"/>
              </a:rPr>
              <a:t>Martínez </a:t>
            </a:r>
            <a:r>
              <a:rPr lang="es-ES_tradnl" sz="700" u="none" dirty="0" smtClean="0">
                <a:latin typeface="Arial" pitchFamily="34" charset="0"/>
                <a:cs typeface="Arial" pitchFamily="34" charset="0"/>
              </a:rPr>
              <a:t>Ramírez</a:t>
            </a:r>
            <a:endParaRPr lang="es-ES_tradnl" sz="700" u="none" dirty="0">
              <a:latin typeface="Arial" pitchFamily="34" charset="0"/>
              <a:cs typeface="Arial" pitchFamily="34" charset="0"/>
            </a:endParaRPr>
          </a:p>
          <a:p>
            <a:pPr marL="88900" indent="-88900" algn="just">
              <a:defRPr/>
            </a:pPr>
            <a:r>
              <a:rPr lang="es-ES_tradnl" sz="700" u="none" dirty="0">
                <a:latin typeface="Arial" pitchFamily="34" charset="0"/>
                <a:cs typeface="Arial" pitchFamily="34" charset="0"/>
              </a:rPr>
              <a:t>    Enfermera General (06-09)</a:t>
            </a:r>
          </a:p>
          <a:p>
            <a:pPr algn="ctr"/>
            <a:r>
              <a:rPr lang="es-ES_tradnl" sz="700" b="1" dirty="0">
                <a:latin typeface="Arial" pitchFamily="34" charset="0"/>
                <a:cs typeface="Arial" pitchFamily="34" charset="0"/>
              </a:rPr>
              <a:t> </a:t>
            </a:r>
            <a:endParaRPr lang="es-ES" sz="700" b="1" dirty="0">
              <a:latin typeface="Arial" pitchFamily="34" charset="0"/>
              <a:cs typeface="Arial" pitchFamily="34" charset="0"/>
            </a:endParaRPr>
          </a:p>
          <a:p>
            <a:pPr algn="just">
              <a:defRPr/>
            </a:pPr>
            <a:endParaRPr lang="es-ES_tradnl" sz="700" u="none" dirty="0">
              <a:latin typeface="Arial" pitchFamily="34" charset="0"/>
              <a:cs typeface="Arial" pitchFamily="34" charset="0"/>
            </a:endParaRPr>
          </a:p>
        </p:txBody>
      </p:sp>
      <p:sp>
        <p:nvSpPr>
          <p:cNvPr id="54" name="Rectangle 124"/>
          <p:cNvSpPr>
            <a:spLocks noChangeArrowheads="1"/>
          </p:cNvSpPr>
          <p:nvPr/>
        </p:nvSpPr>
        <p:spPr bwMode="auto">
          <a:xfrm>
            <a:off x="1934972" y="3723582"/>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t" anchorCtr="0"/>
          <a:lstStyle/>
          <a:p>
            <a:pPr algn="ctr" eaLnBrk="0" hangingPunct="0">
              <a:defRPr/>
            </a:pPr>
            <a:endParaRPr lang="es-ES_tradnl" sz="700" u="none" dirty="0">
              <a:latin typeface="Arial" pitchFamily="34" charset="0"/>
              <a:cs typeface="Arial" pitchFamily="34" charset="0"/>
            </a:endParaRPr>
          </a:p>
          <a:p>
            <a:pPr algn="ctr"/>
            <a:endParaRPr lang="es-ES" sz="700" u="none" dirty="0">
              <a:latin typeface="Arial" pitchFamily="34" charset="0"/>
              <a:cs typeface="Arial" pitchFamily="34" charset="0"/>
            </a:endParaRPr>
          </a:p>
        </p:txBody>
      </p:sp>
      <p:sp>
        <p:nvSpPr>
          <p:cNvPr id="55" name="Line 116"/>
          <p:cNvSpPr>
            <a:spLocks noChangeShapeType="1"/>
          </p:cNvSpPr>
          <p:nvPr/>
        </p:nvSpPr>
        <p:spPr bwMode="auto">
          <a:xfrm>
            <a:off x="1851151" y="3364035"/>
            <a:ext cx="0" cy="3226551"/>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56" name="Line 83"/>
          <p:cNvSpPr>
            <a:spLocks noChangeShapeType="1"/>
          </p:cNvSpPr>
          <p:nvPr/>
        </p:nvSpPr>
        <p:spPr bwMode="auto">
          <a:xfrm flipV="1">
            <a:off x="1921037" y="3163622"/>
            <a:ext cx="1491955" cy="0"/>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58" name="191 Rectángulo"/>
          <p:cNvSpPr/>
          <p:nvPr/>
        </p:nvSpPr>
        <p:spPr>
          <a:xfrm>
            <a:off x="1939961" y="3697861"/>
            <a:ext cx="1389347" cy="200055"/>
          </a:xfrm>
          <a:prstGeom prst="rect">
            <a:avLst/>
          </a:prstGeom>
        </p:spPr>
        <p:txBody>
          <a:bodyPr wrap="square">
            <a:spAutoFit/>
          </a:bodyPr>
          <a:lstStyle/>
          <a:p>
            <a:pPr lvl="0" algn="ctr">
              <a:defRPr/>
            </a:pPr>
            <a:r>
              <a:rPr lang="es-ES_tradnl" sz="700" b="1" u="none" dirty="0" smtClean="0">
                <a:solidFill>
                  <a:srgbClr val="000000"/>
                </a:solidFill>
                <a:latin typeface="Arial" pitchFamily="34" charset="0"/>
                <a:cs typeface="Arial" pitchFamily="34" charset="0"/>
              </a:rPr>
              <a:t>Diseño de Metodología </a:t>
            </a:r>
            <a:endParaRPr lang="es-ES_tradnl" sz="700" b="1" u="none" dirty="0">
              <a:solidFill>
                <a:srgbClr val="000000"/>
              </a:solidFill>
              <a:latin typeface="Arial" pitchFamily="34" charset="0"/>
              <a:cs typeface="Arial" pitchFamily="34" charset="0"/>
            </a:endParaRPr>
          </a:p>
        </p:txBody>
      </p:sp>
      <p:sp>
        <p:nvSpPr>
          <p:cNvPr id="59" name="193 Rectángulo"/>
          <p:cNvSpPr/>
          <p:nvPr/>
        </p:nvSpPr>
        <p:spPr>
          <a:xfrm>
            <a:off x="1997181" y="4015957"/>
            <a:ext cx="1294831" cy="307777"/>
          </a:xfrm>
          <a:prstGeom prst="rect">
            <a:avLst/>
          </a:prstGeom>
        </p:spPr>
        <p:txBody>
          <a:bodyPr wrap="square">
            <a:spAutoFit/>
          </a:bodyPr>
          <a:lstStyle/>
          <a:p>
            <a:pPr lvl="0" algn="ctr"/>
            <a:r>
              <a:rPr lang="es-MX" sz="700" u="none" dirty="0" smtClean="0">
                <a:solidFill>
                  <a:srgbClr val="000000"/>
                </a:solidFill>
                <a:latin typeface="Arial" panose="020B0604020202020204" pitchFamily="34" charset="0"/>
                <a:cs typeface="Arial" panose="020B0604020202020204" pitchFamily="34" charset="0"/>
              </a:rPr>
              <a:t>Adela Torres Ramos</a:t>
            </a:r>
          </a:p>
          <a:p>
            <a:pPr lvl="0" algn="ctr"/>
            <a:r>
              <a:rPr lang="es-MX" sz="700" u="none" dirty="0" smtClean="0">
                <a:solidFill>
                  <a:srgbClr val="000000"/>
                </a:solidFill>
                <a:latin typeface="Arial" panose="020B0604020202020204" pitchFamily="34" charset="0"/>
                <a:cs typeface="Arial" panose="020B0604020202020204" pitchFamily="34" charset="0"/>
              </a:rPr>
              <a:t>Jefe de Sección(10-04)</a:t>
            </a:r>
            <a:endParaRPr lang="es-MX" sz="700" u="none" dirty="0">
              <a:solidFill>
                <a:srgbClr val="000000"/>
              </a:solidFill>
              <a:latin typeface="Arial" panose="020B0604020202020204" pitchFamily="34" charset="0"/>
              <a:cs typeface="Arial" panose="020B0604020202020204" pitchFamily="34" charset="0"/>
            </a:endParaRPr>
          </a:p>
        </p:txBody>
      </p:sp>
      <p:cxnSp>
        <p:nvCxnSpPr>
          <p:cNvPr id="60" name="Conector recto 59"/>
          <p:cNvCxnSpPr/>
          <p:nvPr/>
        </p:nvCxnSpPr>
        <p:spPr bwMode="auto">
          <a:xfrm>
            <a:off x="167403" y="6293757"/>
            <a:ext cx="149745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1" name="Line 157"/>
          <p:cNvSpPr>
            <a:spLocks noChangeShapeType="1"/>
          </p:cNvSpPr>
          <p:nvPr/>
        </p:nvSpPr>
        <p:spPr bwMode="auto">
          <a:xfrm>
            <a:off x="203825" y="3164504"/>
            <a:ext cx="1442291" cy="0"/>
          </a:xfrm>
          <a:prstGeom prst="line">
            <a:avLst/>
          </a:prstGeom>
          <a:noFill/>
          <a:ln w="6350">
            <a:solidFill>
              <a:schemeClr val="tx1"/>
            </a:solidFill>
            <a:round/>
            <a:headEnd/>
            <a:tailEnd/>
          </a:ln>
        </p:spPr>
        <p:txBody>
          <a:bodyPr/>
          <a:lstStyle/>
          <a:p>
            <a:endParaRPr lang="es-MX" sz="700" u="none" dirty="0">
              <a:latin typeface="Arial" pitchFamily="34" charset="0"/>
              <a:cs typeface="Arial" pitchFamily="34" charset="0"/>
            </a:endParaRPr>
          </a:p>
        </p:txBody>
      </p:sp>
      <p:sp>
        <p:nvSpPr>
          <p:cNvPr id="62" name="Rectangle 167"/>
          <p:cNvSpPr>
            <a:spLocks noChangeArrowheads="1"/>
          </p:cNvSpPr>
          <p:nvPr/>
        </p:nvSpPr>
        <p:spPr bwMode="auto">
          <a:xfrm>
            <a:off x="204972" y="5295419"/>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a:endParaRPr lang="es-MX" sz="700" b="1" dirty="0" smtClean="0">
              <a:latin typeface="Arial" pitchFamily="34" charset="0"/>
              <a:cs typeface="Arial" pitchFamily="34" charset="0"/>
            </a:endParaRPr>
          </a:p>
          <a:p>
            <a:pPr algn="ctr"/>
            <a:r>
              <a:rPr lang="es-MX" sz="700" b="1" u="none" dirty="0" smtClean="0">
                <a:latin typeface="Arial" pitchFamily="34" charset="0"/>
                <a:cs typeface="Arial" pitchFamily="34" charset="0"/>
              </a:rPr>
              <a:t>Asistencia Social en </a:t>
            </a:r>
          </a:p>
          <a:p>
            <a:pPr algn="ctr"/>
            <a:r>
              <a:rPr lang="es-MX" sz="700" b="1" u="none" dirty="0" smtClean="0">
                <a:latin typeface="Arial" pitchFamily="34" charset="0"/>
                <a:cs typeface="Arial" pitchFamily="34" charset="0"/>
              </a:rPr>
              <a:t>Prevención</a:t>
            </a:r>
          </a:p>
          <a:p>
            <a:pPr algn="ctr" eaLnBrk="0" hangingPunct="0"/>
            <a:endParaRPr lang="es-MX" sz="700" b="1" dirty="0">
              <a:latin typeface="Arial" pitchFamily="34" charset="0"/>
              <a:cs typeface="Arial" pitchFamily="34" charset="0"/>
            </a:endParaRPr>
          </a:p>
          <a:p>
            <a:r>
              <a:rPr lang="es-MX" sz="700" u="none" dirty="0">
                <a:latin typeface="Arial" pitchFamily="34" charset="0"/>
                <a:cs typeface="Arial" pitchFamily="34" charset="0"/>
              </a:rPr>
              <a:t>     Ana Lucia Andrade Macías</a:t>
            </a:r>
          </a:p>
          <a:p>
            <a:pPr algn="ctr"/>
            <a:r>
              <a:rPr lang="es-MX" sz="700" u="none" dirty="0">
                <a:latin typeface="Arial" pitchFamily="34" charset="0"/>
                <a:cs typeface="Arial" pitchFamily="34" charset="0"/>
              </a:rPr>
              <a:t>Asistente Social (06-04)</a:t>
            </a:r>
            <a:endParaRPr lang="es-ES" sz="700" u="none" dirty="0">
              <a:latin typeface="Arial" pitchFamily="34" charset="0"/>
              <a:cs typeface="Arial" pitchFamily="34" charset="0"/>
            </a:endParaRPr>
          </a:p>
          <a:p>
            <a:pPr algn="ctr" eaLnBrk="0" hangingPunct="0"/>
            <a:endParaRPr lang="es-ES" sz="700" dirty="0">
              <a:latin typeface="Arial" pitchFamily="34" charset="0"/>
              <a:cs typeface="Arial" pitchFamily="34" charset="0"/>
            </a:endParaRPr>
          </a:p>
          <a:p>
            <a:pPr algn="ctr" eaLnBrk="0" hangingPunct="0">
              <a:defRPr/>
            </a:pPr>
            <a:endParaRPr lang="es-ES_tradnl" sz="700" u="none" dirty="0">
              <a:latin typeface="Arial" pitchFamily="34" charset="0"/>
              <a:cs typeface="Arial" pitchFamily="34" charset="0"/>
            </a:endParaRPr>
          </a:p>
        </p:txBody>
      </p:sp>
      <p:sp>
        <p:nvSpPr>
          <p:cNvPr id="65" name="Rectangle 82"/>
          <p:cNvSpPr>
            <a:spLocks noChangeArrowheads="1"/>
          </p:cNvSpPr>
          <p:nvPr/>
        </p:nvSpPr>
        <p:spPr bwMode="auto">
          <a:xfrm>
            <a:off x="1955063" y="6230587"/>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lvl="0" algn="ctr">
              <a:defRPr/>
            </a:pPr>
            <a:r>
              <a:rPr lang="es-ES_tradnl" sz="700" b="1" u="none" dirty="0" smtClean="0">
                <a:solidFill>
                  <a:srgbClr val="000000"/>
                </a:solidFill>
                <a:latin typeface="Arial" pitchFamily="34" charset="0"/>
                <a:cs typeface="Arial" pitchFamily="34" charset="0"/>
              </a:rPr>
              <a:t>Secretaria</a:t>
            </a:r>
            <a:endParaRPr lang="es-ES_tradnl" sz="700" b="1" u="none" dirty="0">
              <a:solidFill>
                <a:srgbClr val="000000"/>
              </a:solidFill>
              <a:latin typeface="Arial" pitchFamily="34" charset="0"/>
              <a:cs typeface="Arial" pitchFamily="34" charset="0"/>
            </a:endParaRPr>
          </a:p>
          <a:p>
            <a:pPr lvl="0" algn="ctr">
              <a:defRPr/>
            </a:pPr>
            <a:endParaRPr lang="es-ES_tradnl" sz="700" b="1" u="none" dirty="0" smtClean="0">
              <a:solidFill>
                <a:srgbClr val="000000"/>
              </a:solidFill>
              <a:latin typeface="Arial" pitchFamily="34" charset="0"/>
              <a:cs typeface="Arial" pitchFamily="34" charset="0"/>
            </a:endParaRPr>
          </a:p>
          <a:p>
            <a:pPr lvl="0" algn="ctr">
              <a:defRPr/>
            </a:pPr>
            <a:endParaRPr lang="es-ES_tradnl" sz="700" b="1" u="none" dirty="0">
              <a:solidFill>
                <a:srgbClr val="000000"/>
              </a:solidFill>
              <a:latin typeface="Arial" pitchFamily="34" charset="0"/>
              <a:cs typeface="Arial" pitchFamily="34" charset="0"/>
            </a:endParaRPr>
          </a:p>
          <a:p>
            <a:pPr lvl="0" algn="ctr">
              <a:defRPr/>
            </a:pPr>
            <a:r>
              <a:rPr lang="es-ES_tradnl" sz="700" u="none" dirty="0">
                <a:solidFill>
                  <a:srgbClr val="000000"/>
                </a:solidFill>
                <a:latin typeface="Arial" pitchFamily="34" charset="0"/>
                <a:cs typeface="Arial" pitchFamily="34" charset="0"/>
              </a:rPr>
              <a:t>Alma Rosa Uribe Garay</a:t>
            </a:r>
          </a:p>
          <a:p>
            <a:pPr lvl="0" algn="ctr">
              <a:defRPr/>
            </a:pPr>
            <a:r>
              <a:rPr lang="es-ES_tradnl" sz="700" u="none" dirty="0">
                <a:solidFill>
                  <a:srgbClr val="000000"/>
                </a:solidFill>
                <a:latin typeface="Arial" pitchFamily="34" charset="0"/>
                <a:cs typeface="Arial" pitchFamily="34" charset="0"/>
              </a:rPr>
              <a:t>Secretaria </a:t>
            </a:r>
            <a:r>
              <a:rPr lang="es-ES_tradnl" sz="700" u="none" dirty="0" smtClean="0">
                <a:solidFill>
                  <a:srgbClr val="000000"/>
                </a:solidFill>
                <a:latin typeface="Arial" pitchFamily="34" charset="0"/>
                <a:cs typeface="Arial" pitchFamily="34" charset="0"/>
              </a:rPr>
              <a:t>Taquimecanógrafa</a:t>
            </a:r>
          </a:p>
          <a:p>
            <a:pPr lvl="0" algn="ctr">
              <a:defRPr/>
            </a:pPr>
            <a:r>
              <a:rPr lang="es-ES_tradnl" sz="700" u="none" dirty="0" smtClean="0">
                <a:solidFill>
                  <a:srgbClr val="000000"/>
                </a:solidFill>
                <a:latin typeface="Arial" pitchFamily="34" charset="0"/>
                <a:cs typeface="Arial" pitchFamily="34" charset="0"/>
              </a:rPr>
              <a:t>(05-09)</a:t>
            </a:r>
            <a:endParaRPr lang="es-ES_tradnl" sz="700" b="1" u="none" dirty="0">
              <a:latin typeface="Arial" pitchFamily="34" charset="0"/>
              <a:cs typeface="Arial" pitchFamily="34" charset="0"/>
            </a:endParaRPr>
          </a:p>
        </p:txBody>
      </p:sp>
      <p:sp>
        <p:nvSpPr>
          <p:cNvPr id="72" name="Rectangle 132"/>
          <p:cNvSpPr>
            <a:spLocks noChangeArrowheads="1"/>
          </p:cNvSpPr>
          <p:nvPr/>
        </p:nvSpPr>
        <p:spPr bwMode="auto">
          <a:xfrm>
            <a:off x="198751" y="7375721"/>
            <a:ext cx="1466109" cy="684000"/>
          </a:xfrm>
          <a:prstGeom prst="rect">
            <a:avLst/>
          </a:prstGeom>
          <a:solidFill>
            <a:schemeClr val="bg1"/>
          </a:solidFill>
          <a:ln w="9525">
            <a:solidFill>
              <a:srgbClr val="00B0F0"/>
            </a:solidFill>
            <a:prstDash val="dash"/>
            <a:miter lim="800000"/>
            <a:headEnd/>
            <a:tailEnd/>
          </a:ln>
          <a:effectLst>
            <a:outerShdw blurRad="50800" dist="38100" dir="2700000" algn="tl" rotWithShape="0">
              <a:srgbClr val="00B0F0">
                <a:alpha val="40000"/>
              </a:srgbClr>
            </a:outerShdw>
          </a:effectLst>
        </p:spPr>
        <p:txBody>
          <a:bodyPr wrap="none" anchor="ctr"/>
          <a:lstStyle/>
          <a:p>
            <a:pPr algn="ctr" eaLnBrk="0" hangingPunct="0">
              <a:defRPr/>
            </a:pPr>
            <a:endParaRPr lang="es-ES_tradnl" sz="700" u="none" dirty="0" smtClean="0">
              <a:latin typeface="Arial" pitchFamily="34" charset="0"/>
              <a:cs typeface="Arial" pitchFamily="34" charset="0"/>
            </a:endParaRPr>
          </a:p>
          <a:p>
            <a:pPr algn="ctr" eaLnBrk="0" hangingPunct="0">
              <a:defRPr/>
            </a:pPr>
            <a:r>
              <a:rPr lang="es-ES_tradnl" sz="700" b="1" u="none" dirty="0" smtClean="0">
                <a:latin typeface="Arial" pitchFamily="34" charset="0"/>
                <a:cs typeface="Arial" pitchFamily="34" charset="0"/>
              </a:rPr>
              <a:t>(1) Servicios Auxiliares </a:t>
            </a:r>
          </a:p>
          <a:p>
            <a:pPr algn="ctr" eaLnBrk="0" hangingPunct="0">
              <a:defRPr/>
            </a:pPr>
            <a:r>
              <a:rPr lang="es-ES_tradnl" sz="700" u="none" dirty="0">
                <a:latin typeface="Arial" pitchFamily="34" charset="0"/>
                <a:cs typeface="Arial" pitchFamily="34" charset="0"/>
              </a:rPr>
              <a:t> </a:t>
            </a:r>
            <a:r>
              <a:rPr lang="es-ES_tradnl" sz="700" u="none" dirty="0" smtClean="0">
                <a:latin typeface="Arial" pitchFamily="34" charset="0"/>
                <a:cs typeface="Arial" pitchFamily="34" charset="0"/>
              </a:rPr>
              <a:t>    </a:t>
            </a:r>
            <a:endParaRPr lang="es-ES_tradnl" sz="700" u="none" dirty="0">
              <a:latin typeface="Arial" pitchFamily="34" charset="0"/>
              <a:cs typeface="Arial" pitchFamily="34" charset="0"/>
            </a:endParaRPr>
          </a:p>
        </p:txBody>
      </p:sp>
      <p:cxnSp>
        <p:nvCxnSpPr>
          <p:cNvPr id="73" name="224 Conector recto"/>
          <p:cNvCxnSpPr/>
          <p:nvPr/>
        </p:nvCxnSpPr>
        <p:spPr>
          <a:xfrm>
            <a:off x="69285" y="7649537"/>
            <a:ext cx="1093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Line 95"/>
          <p:cNvSpPr>
            <a:spLocks noChangeShapeType="1"/>
          </p:cNvSpPr>
          <p:nvPr/>
        </p:nvSpPr>
        <p:spPr bwMode="auto">
          <a:xfrm>
            <a:off x="4475562" y="3261463"/>
            <a:ext cx="1687" cy="155019"/>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75" name="Rectangle 98"/>
          <p:cNvSpPr>
            <a:spLocks noChangeArrowheads="1"/>
          </p:cNvSpPr>
          <p:nvPr/>
        </p:nvSpPr>
        <p:spPr bwMode="auto">
          <a:xfrm>
            <a:off x="3684988" y="2855127"/>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defRPr/>
            </a:pPr>
            <a:endParaRPr lang="es-ES_tradnl" sz="700" b="1" u="none" dirty="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sp>
        <p:nvSpPr>
          <p:cNvPr id="76" name="Line 83"/>
          <p:cNvSpPr>
            <a:spLocks noChangeShapeType="1"/>
          </p:cNvSpPr>
          <p:nvPr/>
        </p:nvSpPr>
        <p:spPr bwMode="auto">
          <a:xfrm flipV="1">
            <a:off x="3703320" y="3128739"/>
            <a:ext cx="1426528" cy="0"/>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77" name="Line 116"/>
          <p:cNvSpPr>
            <a:spLocks noChangeShapeType="1"/>
          </p:cNvSpPr>
          <p:nvPr/>
        </p:nvSpPr>
        <p:spPr bwMode="auto">
          <a:xfrm>
            <a:off x="3590908" y="3213958"/>
            <a:ext cx="0" cy="2631045"/>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78" name="Rectangle 132"/>
          <p:cNvSpPr>
            <a:spLocks noChangeArrowheads="1"/>
          </p:cNvSpPr>
          <p:nvPr/>
        </p:nvSpPr>
        <p:spPr bwMode="auto">
          <a:xfrm>
            <a:off x="3720202" y="4559481"/>
            <a:ext cx="1440000" cy="767348"/>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just" eaLnBrk="0" hangingPunct="0">
              <a:defRPr/>
            </a:pPr>
            <a:endParaRPr lang="es-ES_tradnl" sz="700" u="none" dirty="0" smtClean="0">
              <a:latin typeface="Arial" pitchFamily="34" charset="0"/>
              <a:cs typeface="Arial" pitchFamily="34" charset="0"/>
            </a:endParaRPr>
          </a:p>
          <a:p>
            <a:pPr algn="just" eaLnBrk="0" hangingPunct="0">
              <a:defRPr/>
            </a:pPr>
            <a:endParaRPr lang="es-ES_tradnl" sz="700" u="none" dirty="0">
              <a:latin typeface="Arial" pitchFamily="34" charset="0"/>
              <a:cs typeface="Arial" pitchFamily="34" charset="0"/>
            </a:endParaRPr>
          </a:p>
          <a:p>
            <a:pPr marL="171450" indent="-171450" algn="just" eaLnBrk="0" hangingPunct="0">
              <a:buFont typeface="Arial" panose="020B0604020202020204" pitchFamily="34" charset="0"/>
              <a:buChar char="•"/>
              <a:defRPr/>
            </a:pPr>
            <a:r>
              <a:rPr lang="es-ES_tradnl" sz="700" u="none" dirty="0" smtClean="0">
                <a:latin typeface="Arial" pitchFamily="34" charset="0"/>
                <a:cs typeface="Arial" pitchFamily="34" charset="0"/>
              </a:rPr>
              <a:t>María del Socorro Meráz  </a:t>
            </a:r>
          </a:p>
          <a:p>
            <a:pPr algn="just" eaLnBrk="0" hangingPunct="0">
              <a:defRPr/>
            </a:pPr>
            <a:r>
              <a:rPr lang="es-ES_tradnl" sz="700" u="none" dirty="0">
                <a:latin typeface="Arial" pitchFamily="34" charset="0"/>
                <a:cs typeface="Arial" pitchFamily="34" charset="0"/>
              </a:rPr>
              <a:t> </a:t>
            </a:r>
            <a:r>
              <a:rPr lang="es-ES_tradnl" sz="700" u="none" dirty="0" smtClean="0">
                <a:latin typeface="Arial" pitchFamily="34" charset="0"/>
                <a:cs typeface="Arial" pitchFamily="34" charset="0"/>
              </a:rPr>
              <a:t>      Ponce</a:t>
            </a:r>
          </a:p>
          <a:p>
            <a:pPr marL="171450" indent="-171450" algn="just" eaLnBrk="0" hangingPunct="0">
              <a:buFont typeface="Arial" panose="020B0604020202020204" pitchFamily="34" charset="0"/>
              <a:buChar char="•"/>
              <a:defRPr/>
            </a:pPr>
            <a:r>
              <a:rPr lang="es-ES_tradnl" sz="700" u="none" dirty="0" smtClean="0">
                <a:latin typeface="Arial" pitchFamily="34" charset="0"/>
                <a:cs typeface="Arial" pitchFamily="34" charset="0"/>
              </a:rPr>
              <a:t>Estela Guadalupe </a:t>
            </a:r>
          </a:p>
          <a:p>
            <a:pPr algn="just" eaLnBrk="0" hangingPunct="0">
              <a:defRPr/>
            </a:pPr>
            <a:r>
              <a:rPr lang="es-ES_tradnl" sz="700" u="none" dirty="0" smtClean="0">
                <a:latin typeface="Arial" pitchFamily="34" charset="0"/>
                <a:cs typeface="Arial" pitchFamily="34" charset="0"/>
              </a:rPr>
              <a:t>      Turrubiartes Blanco</a:t>
            </a:r>
            <a:endParaRPr lang="es-ES_tradnl" sz="700" u="none" dirty="0">
              <a:latin typeface="Arial" pitchFamily="34" charset="0"/>
              <a:cs typeface="Arial" pitchFamily="34" charset="0"/>
            </a:endParaRPr>
          </a:p>
          <a:p>
            <a:pPr algn="ctr" eaLnBrk="0" hangingPunct="0">
              <a:defRPr/>
            </a:pPr>
            <a:r>
              <a:rPr lang="es-ES_tradnl" sz="700" u="none" dirty="0" smtClean="0">
                <a:latin typeface="Arial" pitchFamily="34" charset="0"/>
                <a:cs typeface="Arial" pitchFamily="34" charset="0"/>
              </a:rPr>
              <a:t>Jefa </a:t>
            </a:r>
            <a:r>
              <a:rPr lang="es-ES_tradnl" sz="700" u="none" dirty="0">
                <a:latin typeface="Arial" pitchFamily="34" charset="0"/>
                <a:cs typeface="Arial" pitchFamily="34" charset="0"/>
              </a:rPr>
              <a:t>de Grupo </a:t>
            </a:r>
            <a:r>
              <a:rPr lang="es-ES_tradnl" sz="700" u="none" dirty="0" smtClean="0">
                <a:latin typeface="Arial" pitchFamily="34" charset="0"/>
                <a:cs typeface="Arial" pitchFamily="34" charset="0"/>
              </a:rPr>
              <a:t>(08-11)</a:t>
            </a:r>
            <a:endParaRPr lang="es-ES_tradnl" sz="700" u="none" dirty="0">
              <a:latin typeface="Arial" pitchFamily="34" charset="0"/>
              <a:cs typeface="Arial" pitchFamily="34" charset="0"/>
            </a:endParaRPr>
          </a:p>
        </p:txBody>
      </p:sp>
      <p:sp>
        <p:nvSpPr>
          <p:cNvPr id="79" name="112 CuadroTexto"/>
          <p:cNvSpPr txBox="1">
            <a:spLocks noChangeArrowheads="1"/>
          </p:cNvSpPr>
          <p:nvPr/>
        </p:nvSpPr>
        <p:spPr bwMode="auto">
          <a:xfrm>
            <a:off x="3765111" y="4583096"/>
            <a:ext cx="1399609" cy="307777"/>
          </a:xfrm>
          <a:prstGeom prst="rect">
            <a:avLst/>
          </a:prstGeom>
          <a:noFill/>
          <a:ln w="9525">
            <a:noFill/>
            <a:miter lim="800000"/>
            <a:headEnd/>
            <a:tailEnd/>
          </a:ln>
        </p:spPr>
        <p:txBody>
          <a:bodyPr wrap="square">
            <a:spAutoFit/>
          </a:bodyPr>
          <a:lstStyle/>
          <a:p>
            <a:pPr eaLnBrk="0" hangingPunct="0"/>
            <a:r>
              <a:rPr lang="es-MX" sz="700" b="1" u="none" dirty="0">
                <a:latin typeface="Arial" pitchFamily="34" charset="0"/>
                <a:cs typeface="Arial" pitchFamily="34" charset="0"/>
              </a:rPr>
              <a:t>   </a:t>
            </a:r>
            <a:r>
              <a:rPr lang="es-MX" sz="700" b="1" u="none" dirty="0" smtClean="0">
                <a:latin typeface="Arial" pitchFamily="34" charset="0"/>
                <a:cs typeface="Arial" pitchFamily="34" charset="0"/>
              </a:rPr>
              <a:t>(2)  Desarrollo de Grupos</a:t>
            </a:r>
          </a:p>
          <a:p>
            <a:pPr eaLnBrk="0" hangingPunct="0"/>
            <a:endParaRPr lang="es-MX" sz="700" b="1" u="none" dirty="0" smtClean="0">
              <a:latin typeface="Arial" pitchFamily="34" charset="0"/>
              <a:cs typeface="Arial" pitchFamily="34" charset="0"/>
            </a:endParaRPr>
          </a:p>
        </p:txBody>
      </p:sp>
      <p:sp>
        <p:nvSpPr>
          <p:cNvPr id="80" name="Rectangle 124"/>
          <p:cNvSpPr>
            <a:spLocks noChangeArrowheads="1"/>
          </p:cNvSpPr>
          <p:nvPr/>
        </p:nvSpPr>
        <p:spPr bwMode="auto">
          <a:xfrm>
            <a:off x="3715168" y="3740528"/>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t" anchorCtr="0"/>
          <a:lstStyle/>
          <a:p>
            <a:pPr algn="ctr" eaLnBrk="0" hangingPunct="0">
              <a:defRPr/>
            </a:pPr>
            <a:endParaRPr lang="es-ES_tradnl" sz="700" u="none" dirty="0">
              <a:latin typeface="Arial" pitchFamily="34" charset="0"/>
              <a:cs typeface="Arial" pitchFamily="34" charset="0"/>
            </a:endParaRPr>
          </a:p>
          <a:p>
            <a:pPr algn="ctr"/>
            <a:r>
              <a:rPr lang="es-MX" sz="700" u="none" dirty="0" smtClean="0">
                <a:latin typeface="Arial" panose="020B0604020202020204" pitchFamily="34" charset="0"/>
                <a:cs typeface="Arial" panose="020B0604020202020204" pitchFamily="34" charset="0"/>
              </a:rPr>
              <a:t>.</a:t>
            </a:r>
            <a:endParaRPr lang="es-ES" sz="700" u="none" dirty="0">
              <a:latin typeface="Arial" pitchFamily="34" charset="0"/>
              <a:cs typeface="Arial" pitchFamily="34" charset="0"/>
            </a:endParaRPr>
          </a:p>
        </p:txBody>
      </p:sp>
      <p:sp>
        <p:nvSpPr>
          <p:cNvPr id="81" name="Line 83"/>
          <p:cNvSpPr>
            <a:spLocks noChangeShapeType="1"/>
          </p:cNvSpPr>
          <p:nvPr/>
        </p:nvSpPr>
        <p:spPr bwMode="auto">
          <a:xfrm flipV="1">
            <a:off x="3728667" y="3922236"/>
            <a:ext cx="1431534" cy="0"/>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82" name="191 Rectángulo"/>
          <p:cNvSpPr/>
          <p:nvPr/>
        </p:nvSpPr>
        <p:spPr>
          <a:xfrm>
            <a:off x="3726507" y="3722181"/>
            <a:ext cx="1389347" cy="200055"/>
          </a:xfrm>
          <a:prstGeom prst="rect">
            <a:avLst/>
          </a:prstGeom>
        </p:spPr>
        <p:txBody>
          <a:bodyPr wrap="square">
            <a:spAutoFit/>
          </a:bodyPr>
          <a:lstStyle/>
          <a:p>
            <a:pPr algn="ctr"/>
            <a:r>
              <a:rPr lang="es-MX" sz="700" b="1" u="none" dirty="0">
                <a:latin typeface="Arial" pitchFamily="34" charset="0"/>
                <a:cs typeface="Arial" pitchFamily="34" charset="0"/>
              </a:rPr>
              <a:t>Psicología</a:t>
            </a:r>
          </a:p>
        </p:txBody>
      </p:sp>
      <p:sp>
        <p:nvSpPr>
          <p:cNvPr id="83" name="193 Rectángulo"/>
          <p:cNvSpPr/>
          <p:nvPr/>
        </p:nvSpPr>
        <p:spPr>
          <a:xfrm>
            <a:off x="3688720" y="3953905"/>
            <a:ext cx="1486968" cy="415498"/>
          </a:xfrm>
          <a:prstGeom prst="rect">
            <a:avLst/>
          </a:prstGeom>
        </p:spPr>
        <p:txBody>
          <a:bodyPr wrap="square">
            <a:spAutoFit/>
          </a:bodyPr>
          <a:lstStyle/>
          <a:p>
            <a:r>
              <a:rPr lang="es-ES_tradnl" sz="700" u="none" dirty="0" smtClean="0">
                <a:latin typeface="Arial" pitchFamily="34" charset="0"/>
                <a:cs typeface="Arial" pitchFamily="34" charset="0"/>
              </a:rPr>
              <a:t>      Laura </a:t>
            </a:r>
            <a:r>
              <a:rPr lang="es-ES_tradnl" sz="700" u="none" dirty="0">
                <a:latin typeface="Arial" pitchFamily="34" charset="0"/>
                <a:cs typeface="Arial" pitchFamily="34" charset="0"/>
              </a:rPr>
              <a:t>Angélica Domínguez </a:t>
            </a:r>
          </a:p>
          <a:p>
            <a:pPr algn="ctr">
              <a:defRPr/>
            </a:pPr>
            <a:r>
              <a:rPr lang="es-ES_tradnl" sz="700" u="none" dirty="0">
                <a:latin typeface="Arial" pitchFamily="34" charset="0"/>
                <a:cs typeface="Arial" pitchFamily="34" charset="0"/>
              </a:rPr>
              <a:t>Espinosa</a:t>
            </a:r>
          </a:p>
          <a:p>
            <a:pPr algn="ctr"/>
            <a:r>
              <a:rPr lang="es-MX" sz="700" u="none" dirty="0">
                <a:latin typeface="Arial" pitchFamily="34" charset="0"/>
                <a:cs typeface="Arial" pitchFamily="34" charset="0"/>
              </a:rPr>
              <a:t>Psicóloga (09-04)</a:t>
            </a:r>
            <a:endParaRPr lang="es-ES" sz="700" u="none" dirty="0">
              <a:latin typeface="Arial" pitchFamily="34" charset="0"/>
              <a:cs typeface="Arial" pitchFamily="34" charset="0"/>
            </a:endParaRPr>
          </a:p>
        </p:txBody>
      </p:sp>
      <p:sp>
        <p:nvSpPr>
          <p:cNvPr id="85" name="Rectangle 124"/>
          <p:cNvSpPr>
            <a:spLocks noChangeArrowheads="1"/>
          </p:cNvSpPr>
          <p:nvPr/>
        </p:nvSpPr>
        <p:spPr bwMode="auto">
          <a:xfrm>
            <a:off x="1952611" y="4545246"/>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t" anchorCtr="0"/>
          <a:lstStyle/>
          <a:p>
            <a:pPr algn="ctr" eaLnBrk="0" hangingPunct="0">
              <a:defRPr/>
            </a:pPr>
            <a:endParaRPr lang="es-ES_tradnl" sz="700" u="none" dirty="0">
              <a:latin typeface="Arial" pitchFamily="34" charset="0"/>
              <a:cs typeface="Arial" pitchFamily="34" charset="0"/>
            </a:endParaRPr>
          </a:p>
          <a:p>
            <a:pPr algn="ctr"/>
            <a:r>
              <a:rPr lang="es-MX" sz="700" u="none" dirty="0" smtClean="0">
                <a:latin typeface="Arial" panose="020B0604020202020204" pitchFamily="34" charset="0"/>
                <a:cs typeface="Arial" panose="020B0604020202020204" pitchFamily="34" charset="0"/>
              </a:rPr>
              <a:t>.</a:t>
            </a:r>
            <a:endParaRPr lang="es-ES" sz="700" u="none" dirty="0">
              <a:latin typeface="Arial" pitchFamily="34" charset="0"/>
              <a:cs typeface="Arial" pitchFamily="34" charset="0"/>
            </a:endParaRPr>
          </a:p>
        </p:txBody>
      </p:sp>
      <p:sp>
        <p:nvSpPr>
          <p:cNvPr id="86" name="Line 83"/>
          <p:cNvSpPr>
            <a:spLocks noChangeShapeType="1"/>
          </p:cNvSpPr>
          <p:nvPr/>
        </p:nvSpPr>
        <p:spPr bwMode="auto">
          <a:xfrm flipV="1">
            <a:off x="1952611" y="4732683"/>
            <a:ext cx="1440000" cy="0"/>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87" name="191 Rectángulo"/>
          <p:cNvSpPr/>
          <p:nvPr/>
        </p:nvSpPr>
        <p:spPr>
          <a:xfrm>
            <a:off x="1916444" y="4532628"/>
            <a:ext cx="1389347" cy="200055"/>
          </a:xfrm>
          <a:prstGeom prst="rect">
            <a:avLst/>
          </a:prstGeom>
        </p:spPr>
        <p:txBody>
          <a:bodyPr wrap="square">
            <a:spAutoFit/>
          </a:bodyPr>
          <a:lstStyle/>
          <a:p>
            <a:pPr algn="ctr"/>
            <a:r>
              <a:rPr lang="es-MX" sz="700" b="1" u="none" dirty="0">
                <a:latin typeface="Arial" pitchFamily="34" charset="0"/>
                <a:cs typeface="Arial" pitchFamily="34" charset="0"/>
              </a:rPr>
              <a:t>Psicología</a:t>
            </a:r>
          </a:p>
        </p:txBody>
      </p:sp>
      <p:sp>
        <p:nvSpPr>
          <p:cNvPr id="88" name="193 Rectángulo"/>
          <p:cNvSpPr/>
          <p:nvPr/>
        </p:nvSpPr>
        <p:spPr>
          <a:xfrm>
            <a:off x="1973464" y="4847425"/>
            <a:ext cx="1403841" cy="307777"/>
          </a:xfrm>
          <a:prstGeom prst="rect">
            <a:avLst/>
          </a:prstGeom>
        </p:spPr>
        <p:txBody>
          <a:bodyPr wrap="square">
            <a:spAutoFit/>
          </a:bodyPr>
          <a:lstStyle/>
          <a:p>
            <a:r>
              <a:rPr lang="es-MX" sz="700" u="none" dirty="0">
                <a:latin typeface="Arial" pitchFamily="34" charset="0"/>
                <a:cs typeface="Arial" pitchFamily="34" charset="0"/>
              </a:rPr>
              <a:t>Teodora Chávez Hernández</a:t>
            </a:r>
            <a:endParaRPr lang="es-ES_tradnl" sz="700" u="none" dirty="0">
              <a:latin typeface="Arial" pitchFamily="34" charset="0"/>
              <a:cs typeface="Arial" pitchFamily="34" charset="0"/>
            </a:endParaRPr>
          </a:p>
          <a:p>
            <a:pPr algn="ctr"/>
            <a:r>
              <a:rPr lang="es-MX" sz="700" u="none" dirty="0">
                <a:latin typeface="Arial" pitchFamily="34" charset="0"/>
                <a:cs typeface="Arial" pitchFamily="34" charset="0"/>
              </a:rPr>
              <a:t>Psicóloga (09-04)</a:t>
            </a:r>
            <a:endParaRPr lang="es-ES" sz="700" u="none" dirty="0">
              <a:latin typeface="Arial" pitchFamily="34" charset="0"/>
              <a:cs typeface="Arial" pitchFamily="34" charset="0"/>
            </a:endParaRPr>
          </a:p>
        </p:txBody>
      </p:sp>
      <p:sp>
        <p:nvSpPr>
          <p:cNvPr id="89" name="Line 83"/>
          <p:cNvSpPr>
            <a:spLocks noChangeShapeType="1"/>
          </p:cNvSpPr>
          <p:nvPr/>
        </p:nvSpPr>
        <p:spPr bwMode="auto">
          <a:xfrm flipV="1">
            <a:off x="1952610" y="5603504"/>
            <a:ext cx="1460381" cy="0"/>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90" name="Rectangle 132"/>
          <p:cNvSpPr>
            <a:spLocks noChangeArrowheads="1"/>
          </p:cNvSpPr>
          <p:nvPr/>
        </p:nvSpPr>
        <p:spPr bwMode="auto">
          <a:xfrm>
            <a:off x="3722048" y="5402049"/>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defRPr/>
            </a:pPr>
            <a:endParaRPr lang="es-ES_tradnl" sz="700" b="1" u="none" dirty="0">
              <a:latin typeface="Arial" pitchFamily="34" charset="0"/>
              <a:cs typeface="Arial" pitchFamily="34" charset="0"/>
            </a:endParaRPr>
          </a:p>
          <a:p>
            <a:pPr algn="ctr" eaLnBrk="0" hangingPunct="0">
              <a:defRPr/>
            </a:pPr>
            <a:endParaRPr lang="es-ES_tradnl" sz="700" b="1" u="none" dirty="0">
              <a:latin typeface="Arial" pitchFamily="34" charset="0"/>
              <a:cs typeface="Arial" pitchFamily="34" charset="0"/>
            </a:endParaRPr>
          </a:p>
          <a:p>
            <a:pPr lvl="0" algn="just"/>
            <a:r>
              <a:rPr lang="es-ES_tradnl" sz="700" u="none" dirty="0">
                <a:latin typeface="Arial" pitchFamily="34" charset="0"/>
                <a:cs typeface="Arial" pitchFamily="34" charset="0"/>
              </a:rPr>
              <a:t> </a:t>
            </a:r>
            <a:r>
              <a:rPr lang="es-ES_tradnl" sz="700" u="none" dirty="0" smtClean="0">
                <a:latin typeface="Arial" pitchFamily="34" charset="0"/>
                <a:cs typeface="Arial" pitchFamily="34" charset="0"/>
              </a:rPr>
              <a:t>   </a:t>
            </a:r>
            <a:r>
              <a:rPr lang="es-ES" sz="700" u="none" dirty="0" smtClean="0">
                <a:solidFill>
                  <a:srgbClr val="000000"/>
                </a:solidFill>
                <a:latin typeface="Arial" pitchFamily="34" charset="0"/>
                <a:cs typeface="Arial" pitchFamily="34" charset="0"/>
              </a:rPr>
              <a:t> </a:t>
            </a:r>
          </a:p>
          <a:p>
            <a:pPr lvl="0" algn="ctr"/>
            <a:r>
              <a:rPr lang="es-ES" sz="700" u="none" dirty="0" smtClean="0">
                <a:solidFill>
                  <a:srgbClr val="000000"/>
                </a:solidFill>
                <a:latin typeface="Arial" pitchFamily="34" charset="0"/>
                <a:cs typeface="Arial" pitchFamily="34" charset="0"/>
              </a:rPr>
              <a:t>Perla </a:t>
            </a:r>
            <a:r>
              <a:rPr lang="es-ES" sz="700" u="none" dirty="0">
                <a:solidFill>
                  <a:srgbClr val="000000"/>
                </a:solidFill>
                <a:latin typeface="Arial" pitchFamily="34" charset="0"/>
                <a:cs typeface="Arial" pitchFamily="34" charset="0"/>
              </a:rPr>
              <a:t>Edith Morales Cueto</a:t>
            </a:r>
          </a:p>
          <a:p>
            <a:pPr algn="just"/>
            <a:r>
              <a:rPr lang="es-MX" sz="700" u="none" dirty="0">
                <a:solidFill>
                  <a:srgbClr val="000000"/>
                </a:solidFill>
                <a:latin typeface="Arial" pitchFamily="34" charset="0"/>
                <a:cs typeface="Arial" pitchFamily="34" charset="0"/>
              </a:rPr>
              <a:t>     </a:t>
            </a:r>
            <a:r>
              <a:rPr lang="es-MX" sz="700" u="none" dirty="0" smtClean="0">
                <a:solidFill>
                  <a:srgbClr val="000000"/>
                </a:solidFill>
                <a:latin typeface="Arial" pitchFamily="34" charset="0"/>
                <a:cs typeface="Arial" pitchFamily="34" charset="0"/>
              </a:rPr>
              <a:t>Trabajadora </a:t>
            </a:r>
            <a:r>
              <a:rPr lang="es-MX" sz="700" u="none" dirty="0">
                <a:solidFill>
                  <a:srgbClr val="000000"/>
                </a:solidFill>
                <a:latin typeface="Arial" pitchFamily="34" charset="0"/>
                <a:cs typeface="Arial" pitchFamily="34" charset="0"/>
              </a:rPr>
              <a:t>Social (06-08)</a:t>
            </a:r>
            <a:endParaRPr lang="es-ES" sz="700" u="none" dirty="0">
              <a:latin typeface="Arial" pitchFamily="34" charset="0"/>
              <a:cs typeface="Arial" pitchFamily="34" charset="0"/>
            </a:endParaRPr>
          </a:p>
        </p:txBody>
      </p:sp>
      <p:sp>
        <p:nvSpPr>
          <p:cNvPr id="91" name="112 CuadroTexto"/>
          <p:cNvSpPr txBox="1">
            <a:spLocks noChangeArrowheads="1"/>
          </p:cNvSpPr>
          <p:nvPr/>
        </p:nvSpPr>
        <p:spPr bwMode="auto">
          <a:xfrm>
            <a:off x="3642292" y="5408872"/>
            <a:ext cx="1575821" cy="200055"/>
          </a:xfrm>
          <a:prstGeom prst="rect">
            <a:avLst/>
          </a:prstGeom>
          <a:noFill/>
          <a:ln w="9525">
            <a:noFill/>
            <a:miter lim="800000"/>
            <a:headEnd/>
            <a:tailEnd/>
          </a:ln>
        </p:spPr>
        <p:txBody>
          <a:bodyPr wrap="square">
            <a:spAutoFit/>
          </a:bodyPr>
          <a:lstStyle/>
          <a:p>
            <a:pPr algn="ctr"/>
            <a:r>
              <a:rPr lang="es-MX" sz="700" b="1" u="none" dirty="0">
                <a:latin typeface="Arial" pitchFamily="34" charset="0"/>
                <a:cs typeface="Arial" pitchFamily="34" charset="0"/>
              </a:rPr>
              <a:t> </a:t>
            </a:r>
            <a:r>
              <a:rPr lang="es-ES_tradnl" sz="700" b="1" u="none" dirty="0">
                <a:latin typeface="Arial" pitchFamily="34" charset="0"/>
                <a:cs typeface="Arial" pitchFamily="34" charset="0"/>
              </a:rPr>
              <a:t>Asistencia Social en Prevención</a:t>
            </a:r>
          </a:p>
        </p:txBody>
      </p:sp>
      <p:sp>
        <p:nvSpPr>
          <p:cNvPr id="92" name="Line 83"/>
          <p:cNvSpPr>
            <a:spLocks noChangeShapeType="1"/>
          </p:cNvSpPr>
          <p:nvPr/>
        </p:nvSpPr>
        <p:spPr bwMode="auto">
          <a:xfrm flipV="1">
            <a:off x="3722048" y="5668953"/>
            <a:ext cx="1443397" cy="0"/>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cxnSp>
        <p:nvCxnSpPr>
          <p:cNvPr id="93" name="Conector recto 92"/>
          <p:cNvCxnSpPr/>
          <p:nvPr/>
        </p:nvCxnSpPr>
        <p:spPr bwMode="auto">
          <a:xfrm flipV="1">
            <a:off x="2068848" y="8591787"/>
            <a:ext cx="371845" cy="2342"/>
          </a:xfrm>
          <a:prstGeom prst="line">
            <a:avLst/>
          </a:prstGeom>
          <a:solidFill>
            <a:schemeClr val="accent1"/>
          </a:solidFill>
          <a:ln w="9525" cap="flat" cmpd="sng" algn="ctr">
            <a:solidFill>
              <a:schemeClr val="accent1"/>
            </a:solidFill>
            <a:prstDash val="lgDash"/>
            <a:round/>
            <a:headEnd type="none" w="med" len="med"/>
            <a:tailEnd type="none" w="med" len="med"/>
          </a:ln>
          <a:effectLst/>
        </p:spPr>
      </p:cxnSp>
      <p:sp>
        <p:nvSpPr>
          <p:cNvPr id="94" name="Line 83"/>
          <p:cNvSpPr>
            <a:spLocks noChangeShapeType="1"/>
          </p:cNvSpPr>
          <p:nvPr/>
        </p:nvSpPr>
        <p:spPr bwMode="auto">
          <a:xfrm flipV="1">
            <a:off x="3728667" y="4757197"/>
            <a:ext cx="1431534" cy="0"/>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96" name="Line 83"/>
          <p:cNvSpPr>
            <a:spLocks noChangeShapeType="1"/>
          </p:cNvSpPr>
          <p:nvPr/>
        </p:nvSpPr>
        <p:spPr bwMode="auto">
          <a:xfrm flipV="1">
            <a:off x="198750" y="3879190"/>
            <a:ext cx="1439355" cy="0"/>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95" name="CuadroTexto 94"/>
          <p:cNvSpPr txBox="1"/>
          <p:nvPr/>
        </p:nvSpPr>
        <p:spPr>
          <a:xfrm>
            <a:off x="5882909" y="812438"/>
            <a:ext cx="713657" cy="215444"/>
          </a:xfrm>
          <a:prstGeom prst="rect">
            <a:avLst/>
          </a:prstGeom>
          <a:noFill/>
        </p:spPr>
        <p:txBody>
          <a:bodyPr wrap="none" rtlCol="0">
            <a:spAutoFit/>
          </a:bodyPr>
          <a:lstStyle/>
          <a:p>
            <a:r>
              <a:rPr lang="es-MX" sz="800" dirty="0" smtClean="0">
                <a:latin typeface="Arial" panose="020B0604020202020204" pitchFamily="34" charset="0"/>
                <a:cs typeface="Arial" panose="020B0604020202020204" pitchFamily="34" charset="0"/>
              </a:rPr>
              <a:t>Hoja 2 de 5</a:t>
            </a:r>
            <a:endParaRPr lang="es-MX" sz="800" dirty="0">
              <a:latin typeface="Arial" panose="020B0604020202020204" pitchFamily="34" charset="0"/>
              <a:cs typeface="Arial" panose="020B0604020202020204" pitchFamily="34" charset="0"/>
            </a:endParaRPr>
          </a:p>
        </p:txBody>
      </p:sp>
      <p:sp>
        <p:nvSpPr>
          <p:cNvPr id="67" name="Text Box 49"/>
          <p:cNvSpPr txBox="1">
            <a:spLocks noChangeArrowheads="1"/>
          </p:cNvSpPr>
          <p:nvPr/>
        </p:nvSpPr>
        <p:spPr bwMode="auto">
          <a:xfrm>
            <a:off x="1085850" y="516475"/>
            <a:ext cx="4686300" cy="461665"/>
          </a:xfrm>
          <a:prstGeom prst="rect">
            <a:avLst/>
          </a:prstGeom>
          <a:noFill/>
          <a:ln w="9525">
            <a:noFill/>
            <a:miter lim="800000"/>
            <a:headEnd/>
            <a:tailEnd/>
          </a:ln>
        </p:spPr>
        <p:txBody>
          <a:bodyPr>
            <a:spAutoFit/>
          </a:bodyPr>
          <a:lstStyle/>
          <a:p>
            <a:pPr algn="ctr">
              <a:spcBef>
                <a:spcPct val="50000"/>
              </a:spcBef>
            </a:pPr>
            <a:r>
              <a:rPr lang="es-ES_tradnl" sz="1200" b="1" i="1" u="none" dirty="0" smtClean="0">
                <a:latin typeface="Arial" charset="0"/>
              </a:rPr>
              <a:t>Sistema Para el Desarrollo Integral de la Familia en el Estado Dirección de Bienestar Familiar</a:t>
            </a:r>
            <a:endParaRPr lang="es-ES" sz="1200" b="1" i="1" u="none" dirty="0">
              <a:latin typeface="Arial" charset="0"/>
            </a:endParaRPr>
          </a:p>
        </p:txBody>
      </p:sp>
      <p:sp>
        <p:nvSpPr>
          <p:cNvPr id="68" name="Line 83"/>
          <p:cNvSpPr>
            <a:spLocks noChangeShapeType="1"/>
          </p:cNvSpPr>
          <p:nvPr/>
        </p:nvSpPr>
        <p:spPr bwMode="auto">
          <a:xfrm flipV="1">
            <a:off x="1952610" y="6418844"/>
            <a:ext cx="1460382" cy="0"/>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66" name="Line 140"/>
          <p:cNvSpPr>
            <a:spLocks noChangeShapeType="1"/>
          </p:cNvSpPr>
          <p:nvPr/>
        </p:nvSpPr>
        <p:spPr bwMode="auto">
          <a:xfrm flipV="1">
            <a:off x="2651183" y="2532788"/>
            <a:ext cx="0" cy="318814"/>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69" name="Line 95"/>
          <p:cNvSpPr>
            <a:spLocks noChangeShapeType="1"/>
          </p:cNvSpPr>
          <p:nvPr/>
        </p:nvSpPr>
        <p:spPr bwMode="auto">
          <a:xfrm>
            <a:off x="6089294" y="3124303"/>
            <a:ext cx="1687" cy="155019"/>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70" name="Rectangle 98"/>
          <p:cNvSpPr>
            <a:spLocks noChangeArrowheads="1"/>
          </p:cNvSpPr>
          <p:nvPr/>
        </p:nvSpPr>
        <p:spPr bwMode="auto">
          <a:xfrm>
            <a:off x="5298720" y="2717967"/>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defRPr/>
            </a:pPr>
            <a:endParaRPr lang="es-ES_tradnl" sz="700" b="1" u="none" dirty="0">
              <a:latin typeface="Arial" pitchFamily="34" charset="0"/>
              <a:cs typeface="Arial" pitchFamily="34" charset="0"/>
            </a:endParaRPr>
          </a:p>
          <a:p>
            <a:pPr algn="ctr">
              <a:defRPr/>
            </a:pPr>
            <a:endParaRPr lang="es-ES_tradnl" sz="700" u="none" dirty="0" smtClean="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sp>
        <p:nvSpPr>
          <p:cNvPr id="71" name="Rectangle 124"/>
          <p:cNvSpPr>
            <a:spLocks noChangeArrowheads="1"/>
          </p:cNvSpPr>
          <p:nvPr/>
        </p:nvSpPr>
        <p:spPr bwMode="auto">
          <a:xfrm>
            <a:off x="5328900" y="3603368"/>
            <a:ext cx="1440000" cy="720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t" anchorCtr="0"/>
          <a:lstStyle/>
          <a:p>
            <a:pPr algn="ctr" eaLnBrk="0" hangingPunct="0">
              <a:defRPr/>
            </a:pPr>
            <a:endParaRPr lang="es-ES_tradnl" sz="700" u="none" dirty="0">
              <a:latin typeface="Arial" pitchFamily="34" charset="0"/>
              <a:cs typeface="Arial" pitchFamily="34" charset="0"/>
            </a:endParaRPr>
          </a:p>
          <a:p>
            <a:pPr algn="ctr"/>
            <a:r>
              <a:rPr lang="es-MX" sz="700" u="none" dirty="0" smtClean="0">
                <a:latin typeface="Arial" panose="020B0604020202020204" pitchFamily="34" charset="0"/>
                <a:cs typeface="Arial" panose="020B0604020202020204" pitchFamily="34" charset="0"/>
              </a:rPr>
              <a:t>.</a:t>
            </a:r>
            <a:endParaRPr lang="es-ES" sz="700" u="none" dirty="0">
              <a:latin typeface="Arial" pitchFamily="34" charset="0"/>
              <a:cs typeface="Arial" pitchFamily="34" charset="0"/>
            </a:endParaRPr>
          </a:p>
        </p:txBody>
      </p:sp>
      <p:sp>
        <p:nvSpPr>
          <p:cNvPr id="84" name="191 Rectángulo"/>
          <p:cNvSpPr/>
          <p:nvPr/>
        </p:nvSpPr>
        <p:spPr>
          <a:xfrm>
            <a:off x="5340239" y="3585021"/>
            <a:ext cx="1389347" cy="415498"/>
          </a:xfrm>
          <a:prstGeom prst="rect">
            <a:avLst/>
          </a:prstGeom>
        </p:spPr>
        <p:txBody>
          <a:bodyPr wrap="square">
            <a:spAutoFit/>
          </a:bodyPr>
          <a:lstStyle/>
          <a:p>
            <a:pPr algn="ctr"/>
            <a:r>
              <a:rPr lang="es-MX" sz="700" b="1" u="none" dirty="0" smtClean="0">
                <a:latin typeface="Arial" pitchFamily="34" charset="0"/>
                <a:cs typeface="Arial" pitchFamily="34" charset="0"/>
              </a:rPr>
              <a:t>Asistencia Legal de la Unidad para la Igualdad de Género</a:t>
            </a:r>
            <a:endParaRPr lang="es-MX" sz="700" b="1" u="none" dirty="0">
              <a:latin typeface="Arial" pitchFamily="34" charset="0"/>
              <a:cs typeface="Arial" pitchFamily="34" charset="0"/>
            </a:endParaRPr>
          </a:p>
        </p:txBody>
      </p:sp>
      <p:sp>
        <p:nvSpPr>
          <p:cNvPr id="97" name="193 Rectángulo"/>
          <p:cNvSpPr/>
          <p:nvPr/>
        </p:nvSpPr>
        <p:spPr>
          <a:xfrm>
            <a:off x="5292926" y="3945346"/>
            <a:ext cx="1486968" cy="307777"/>
          </a:xfrm>
          <a:prstGeom prst="rect">
            <a:avLst/>
          </a:prstGeom>
        </p:spPr>
        <p:txBody>
          <a:bodyPr wrap="square">
            <a:spAutoFit/>
          </a:bodyPr>
          <a:lstStyle/>
          <a:p>
            <a:pPr algn="ctr"/>
            <a:r>
              <a:rPr lang="es-MX" sz="700" u="none" dirty="0" smtClean="0">
                <a:latin typeface="Arial" pitchFamily="34" charset="0"/>
                <a:cs typeface="Arial" pitchFamily="34" charset="0"/>
              </a:rPr>
              <a:t>Diana Olivia Ortega Zamarripa</a:t>
            </a:r>
          </a:p>
          <a:p>
            <a:pPr algn="ctr"/>
            <a:r>
              <a:rPr lang="es-MX" sz="700" u="none" dirty="0" smtClean="0">
                <a:latin typeface="Arial" pitchFamily="34" charset="0"/>
                <a:cs typeface="Arial" pitchFamily="34" charset="0"/>
              </a:rPr>
              <a:t>Abogada (10-18)</a:t>
            </a:r>
            <a:endParaRPr lang="es-ES" sz="700" u="none" dirty="0">
              <a:latin typeface="Arial" pitchFamily="34" charset="0"/>
              <a:cs typeface="Arial" pitchFamily="34" charset="0"/>
            </a:endParaRPr>
          </a:p>
        </p:txBody>
      </p:sp>
      <p:sp>
        <p:nvSpPr>
          <p:cNvPr id="99" name="98 Rectángulo"/>
          <p:cNvSpPr/>
          <p:nvPr/>
        </p:nvSpPr>
        <p:spPr>
          <a:xfrm>
            <a:off x="3634740" y="3105350"/>
            <a:ext cx="1562100" cy="415498"/>
          </a:xfrm>
          <a:prstGeom prst="rect">
            <a:avLst/>
          </a:prstGeom>
        </p:spPr>
        <p:txBody>
          <a:bodyPr wrap="square">
            <a:spAutoFit/>
          </a:bodyPr>
          <a:lstStyle/>
          <a:p>
            <a:pPr algn="ctr"/>
            <a:r>
              <a:rPr lang="es-MX" sz="700" u="none" dirty="0" smtClean="0">
                <a:latin typeface="Arial" pitchFamily="34" charset="0"/>
                <a:cs typeface="Arial" pitchFamily="34" charset="0"/>
              </a:rPr>
              <a:t>Ana Verónica Gutiérrez </a:t>
            </a:r>
          </a:p>
          <a:p>
            <a:pPr algn="ctr"/>
            <a:r>
              <a:rPr lang="es-MX" sz="700" u="none" dirty="0" smtClean="0">
                <a:latin typeface="Arial" pitchFamily="34" charset="0"/>
                <a:cs typeface="Arial" pitchFamily="34" charset="0"/>
              </a:rPr>
              <a:t>Montenegro</a:t>
            </a:r>
          </a:p>
          <a:p>
            <a:pPr algn="ctr"/>
            <a:r>
              <a:rPr lang="es-MX" sz="700" u="none" dirty="0" smtClean="0">
                <a:latin typeface="Arial" pitchFamily="34" charset="0"/>
                <a:cs typeface="Arial" pitchFamily="34" charset="0"/>
              </a:rPr>
              <a:t>Coordinador de Programa (11-08)</a:t>
            </a:r>
            <a:endParaRPr lang="es-MX" sz="700" u="none" dirty="0">
              <a:latin typeface="Arial" pitchFamily="34" charset="0"/>
              <a:cs typeface="Arial" pitchFamily="34" charset="0"/>
            </a:endParaRPr>
          </a:p>
        </p:txBody>
      </p:sp>
      <p:sp>
        <p:nvSpPr>
          <p:cNvPr id="100" name="99 Rectángulo"/>
          <p:cNvSpPr/>
          <p:nvPr/>
        </p:nvSpPr>
        <p:spPr>
          <a:xfrm>
            <a:off x="3688081" y="2846270"/>
            <a:ext cx="1463040" cy="307777"/>
          </a:xfrm>
          <a:prstGeom prst="rect">
            <a:avLst/>
          </a:prstGeom>
        </p:spPr>
        <p:txBody>
          <a:bodyPr wrap="square">
            <a:spAutoFit/>
          </a:bodyPr>
          <a:lstStyle/>
          <a:p>
            <a:pPr algn="ctr"/>
            <a:r>
              <a:rPr lang="es-MX" sz="700" b="1" u="none" dirty="0" smtClean="0">
                <a:latin typeface="Arial" pitchFamily="34" charset="0"/>
                <a:cs typeface="Arial" pitchFamily="34" charset="0"/>
              </a:rPr>
              <a:t>Prevención de</a:t>
            </a:r>
          </a:p>
          <a:p>
            <a:pPr algn="ctr"/>
            <a:r>
              <a:rPr lang="es-MX" sz="700" b="1" u="none" dirty="0" smtClean="0">
                <a:latin typeface="Arial" pitchFamily="34" charset="0"/>
                <a:cs typeface="Arial" pitchFamily="34" charset="0"/>
              </a:rPr>
              <a:t>Problemáticas Especificas</a:t>
            </a:r>
            <a:endParaRPr lang="es-MX" sz="700" b="1" u="none" dirty="0">
              <a:latin typeface="Arial" pitchFamily="34" charset="0"/>
              <a:cs typeface="Arial" pitchFamily="34" charset="0"/>
            </a:endParaRPr>
          </a:p>
        </p:txBody>
      </p:sp>
      <p:cxnSp>
        <p:nvCxnSpPr>
          <p:cNvPr id="102" name="101 Conector recto"/>
          <p:cNvCxnSpPr>
            <a:stCxn id="75" idx="1"/>
            <a:endCxn id="77" idx="0"/>
          </p:cNvCxnSpPr>
          <p:nvPr/>
        </p:nvCxnSpPr>
        <p:spPr bwMode="auto">
          <a:xfrm flipH="1" flipV="1">
            <a:off x="3590908" y="3213958"/>
            <a:ext cx="94080" cy="1169"/>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3" name="Line 83"/>
          <p:cNvSpPr>
            <a:spLocks noChangeShapeType="1"/>
          </p:cNvSpPr>
          <p:nvPr/>
        </p:nvSpPr>
        <p:spPr bwMode="auto">
          <a:xfrm flipV="1">
            <a:off x="5306060" y="3014438"/>
            <a:ext cx="1426528" cy="0"/>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104" name="103 Rectángulo"/>
          <p:cNvSpPr/>
          <p:nvPr/>
        </p:nvSpPr>
        <p:spPr>
          <a:xfrm>
            <a:off x="5300663" y="2713988"/>
            <a:ext cx="1427162" cy="307777"/>
          </a:xfrm>
          <a:prstGeom prst="rect">
            <a:avLst/>
          </a:prstGeom>
        </p:spPr>
        <p:txBody>
          <a:bodyPr wrap="square">
            <a:spAutoFit/>
          </a:bodyPr>
          <a:lstStyle/>
          <a:p>
            <a:pPr algn="ctr"/>
            <a:r>
              <a:rPr lang="es-MX" sz="700" b="1" u="none" dirty="0" smtClean="0">
                <a:latin typeface="Arial" pitchFamily="34" charset="0"/>
                <a:cs typeface="Arial" pitchFamily="34" charset="0"/>
              </a:rPr>
              <a:t>Unidad para la Igualdad de Género</a:t>
            </a:r>
            <a:endParaRPr lang="es-MX" sz="700" b="1" u="none" dirty="0">
              <a:latin typeface="Arial" pitchFamily="34" charset="0"/>
              <a:cs typeface="Arial" pitchFamily="34" charset="0"/>
            </a:endParaRPr>
          </a:p>
        </p:txBody>
      </p:sp>
      <p:sp>
        <p:nvSpPr>
          <p:cNvPr id="105" name="104 Rectángulo"/>
          <p:cNvSpPr/>
          <p:nvPr/>
        </p:nvSpPr>
        <p:spPr>
          <a:xfrm>
            <a:off x="5310187" y="3074225"/>
            <a:ext cx="1417637" cy="307777"/>
          </a:xfrm>
          <a:prstGeom prst="rect">
            <a:avLst/>
          </a:prstGeom>
        </p:spPr>
        <p:txBody>
          <a:bodyPr wrap="square">
            <a:spAutoFit/>
          </a:bodyPr>
          <a:lstStyle/>
          <a:p>
            <a:pPr algn="ctr">
              <a:defRPr/>
            </a:pPr>
            <a:r>
              <a:rPr lang="es-ES_tradnl" sz="700" u="none" dirty="0" smtClean="0">
                <a:latin typeface="Arial" pitchFamily="34" charset="0"/>
                <a:cs typeface="Arial" pitchFamily="34" charset="0"/>
              </a:rPr>
              <a:t>Armida Fuentes Nieblas</a:t>
            </a:r>
          </a:p>
          <a:p>
            <a:pPr algn="ctr">
              <a:defRPr/>
            </a:pPr>
            <a:r>
              <a:rPr lang="es-ES_tradnl" sz="700" u="none" dirty="0" smtClean="0">
                <a:latin typeface="Arial" pitchFamily="34" charset="0"/>
                <a:cs typeface="Arial" pitchFamily="34" charset="0"/>
              </a:rPr>
              <a:t>Jefe de Oficina (12-05)</a:t>
            </a:r>
            <a:endParaRPr lang="es-ES_tradnl" sz="700" u="none" dirty="0">
              <a:latin typeface="Arial" pitchFamily="34" charset="0"/>
              <a:cs typeface="Arial" pitchFamily="34" charset="0"/>
            </a:endParaRPr>
          </a:p>
        </p:txBody>
      </p:sp>
      <p:sp>
        <p:nvSpPr>
          <p:cNvPr id="106" name="Line 83"/>
          <p:cNvSpPr>
            <a:spLocks noChangeShapeType="1"/>
          </p:cNvSpPr>
          <p:nvPr/>
        </p:nvSpPr>
        <p:spPr bwMode="auto">
          <a:xfrm flipV="1">
            <a:off x="5328285" y="3960874"/>
            <a:ext cx="1426528" cy="0"/>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cxnSp>
        <p:nvCxnSpPr>
          <p:cNvPr id="3" name="Conector recto 2"/>
          <p:cNvCxnSpPr/>
          <p:nvPr/>
        </p:nvCxnSpPr>
        <p:spPr bwMode="auto">
          <a:xfrm>
            <a:off x="81985" y="3372423"/>
            <a:ext cx="10693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1" name="Conector recto 100"/>
          <p:cNvCxnSpPr/>
          <p:nvPr/>
        </p:nvCxnSpPr>
        <p:spPr bwMode="auto">
          <a:xfrm>
            <a:off x="81985" y="3987836"/>
            <a:ext cx="10693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7" name="Conector recto 106"/>
          <p:cNvCxnSpPr/>
          <p:nvPr/>
        </p:nvCxnSpPr>
        <p:spPr bwMode="auto">
          <a:xfrm>
            <a:off x="84439" y="4810811"/>
            <a:ext cx="10693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8" name="Conector recto 107"/>
          <p:cNvCxnSpPr/>
          <p:nvPr/>
        </p:nvCxnSpPr>
        <p:spPr bwMode="auto">
          <a:xfrm>
            <a:off x="258965" y="6015419"/>
            <a:ext cx="10693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9" name="Line 163"/>
          <p:cNvSpPr>
            <a:spLocks noChangeShapeType="1"/>
          </p:cNvSpPr>
          <p:nvPr/>
        </p:nvSpPr>
        <p:spPr bwMode="auto">
          <a:xfrm>
            <a:off x="203825" y="5583700"/>
            <a:ext cx="1442293" cy="0"/>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cxnSp>
        <p:nvCxnSpPr>
          <p:cNvPr id="110" name="Conector recto 109"/>
          <p:cNvCxnSpPr/>
          <p:nvPr/>
        </p:nvCxnSpPr>
        <p:spPr bwMode="auto">
          <a:xfrm>
            <a:off x="91813" y="5672572"/>
            <a:ext cx="10693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1" name="Conector recto 110"/>
          <p:cNvCxnSpPr/>
          <p:nvPr/>
        </p:nvCxnSpPr>
        <p:spPr bwMode="auto">
          <a:xfrm>
            <a:off x="69950" y="6380488"/>
            <a:ext cx="1103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2" name="Conector recto 111"/>
          <p:cNvCxnSpPr/>
          <p:nvPr/>
        </p:nvCxnSpPr>
        <p:spPr bwMode="auto">
          <a:xfrm>
            <a:off x="1851151" y="3365821"/>
            <a:ext cx="8382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13" name="Line 83"/>
          <p:cNvSpPr>
            <a:spLocks noChangeShapeType="1"/>
          </p:cNvSpPr>
          <p:nvPr/>
        </p:nvSpPr>
        <p:spPr bwMode="auto">
          <a:xfrm flipV="1">
            <a:off x="1941589" y="3920689"/>
            <a:ext cx="1461983" cy="0"/>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cxnSp>
        <p:nvCxnSpPr>
          <p:cNvPr id="114" name="Conector recto 113"/>
          <p:cNvCxnSpPr/>
          <p:nvPr/>
        </p:nvCxnSpPr>
        <p:spPr bwMode="auto">
          <a:xfrm>
            <a:off x="1850394" y="4015957"/>
            <a:ext cx="8382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4" name="Rectangle 167"/>
          <p:cNvSpPr>
            <a:spLocks noChangeArrowheads="1"/>
          </p:cNvSpPr>
          <p:nvPr/>
        </p:nvSpPr>
        <p:spPr bwMode="auto">
          <a:xfrm>
            <a:off x="179983" y="6730758"/>
            <a:ext cx="1473162" cy="559217"/>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endParaRPr lang="es-MX" sz="700" b="1" u="none" dirty="0" smtClean="0">
              <a:latin typeface="Arial" pitchFamily="34" charset="0"/>
              <a:cs typeface="Arial" pitchFamily="34" charset="0"/>
            </a:endParaRPr>
          </a:p>
          <a:p>
            <a:pPr algn="ctr" eaLnBrk="0" hangingPunct="0"/>
            <a:endParaRPr lang="es-MX" sz="700" b="1" u="none" dirty="0">
              <a:latin typeface="Arial" pitchFamily="34" charset="0"/>
              <a:cs typeface="Arial" pitchFamily="34" charset="0"/>
            </a:endParaRPr>
          </a:p>
          <a:p>
            <a:pPr algn="ctr" eaLnBrk="0" hangingPunct="0"/>
            <a:r>
              <a:rPr lang="es-MX" sz="700" b="1" u="none" dirty="0">
                <a:latin typeface="Arial" pitchFamily="34" charset="0"/>
                <a:cs typeface="Arial" pitchFamily="34" charset="0"/>
              </a:rPr>
              <a:t>C</a:t>
            </a:r>
            <a:r>
              <a:rPr lang="es-MX" sz="700" b="1" u="none" dirty="0" smtClean="0">
                <a:latin typeface="Arial" pitchFamily="34" charset="0"/>
                <a:cs typeface="Arial" pitchFamily="34" charset="0"/>
              </a:rPr>
              <a:t>apacitador</a:t>
            </a:r>
            <a:endParaRPr lang="es-MX" sz="700" b="1" u="none" dirty="0">
              <a:latin typeface="Arial" pitchFamily="34" charset="0"/>
              <a:cs typeface="Arial" pitchFamily="34" charset="0"/>
            </a:endParaRPr>
          </a:p>
          <a:p>
            <a:pPr algn="ctr" eaLnBrk="0" hangingPunct="0"/>
            <a:endParaRPr lang="es-MX" sz="700" b="1" u="none" dirty="0">
              <a:latin typeface="Arial" pitchFamily="34" charset="0"/>
              <a:cs typeface="Arial" pitchFamily="34" charset="0"/>
            </a:endParaRPr>
          </a:p>
          <a:p>
            <a:pPr algn="ctr"/>
            <a:r>
              <a:rPr lang="es-ES" sz="700" u="none" dirty="0" err="1">
                <a:latin typeface="Arial" pitchFamily="34" charset="0"/>
                <a:cs typeface="Arial" pitchFamily="34" charset="0"/>
              </a:rPr>
              <a:t>Lizzeth</a:t>
            </a:r>
            <a:r>
              <a:rPr lang="es-ES" sz="700" u="none" dirty="0">
                <a:latin typeface="Arial" pitchFamily="34" charset="0"/>
                <a:cs typeface="Arial" pitchFamily="34" charset="0"/>
              </a:rPr>
              <a:t> Sánchez Loredo </a:t>
            </a:r>
          </a:p>
          <a:p>
            <a:pPr algn="ctr"/>
            <a:r>
              <a:rPr lang="es-ES" sz="700" u="none" dirty="0" smtClean="0">
                <a:latin typeface="Arial" pitchFamily="34" charset="0"/>
                <a:cs typeface="Arial" pitchFamily="34" charset="0"/>
              </a:rPr>
              <a:t>Auxiliar </a:t>
            </a:r>
            <a:r>
              <a:rPr lang="es-ES" sz="700" u="none" dirty="0">
                <a:latin typeface="Arial" pitchFamily="34" charset="0"/>
                <a:cs typeface="Arial" pitchFamily="34" charset="0"/>
              </a:rPr>
              <a:t>Administrativo (05-21)</a:t>
            </a:r>
          </a:p>
          <a:p>
            <a:pPr algn="ctr" eaLnBrk="0" hangingPunct="0"/>
            <a:endParaRPr lang="es-ES" sz="700" dirty="0">
              <a:latin typeface="Arial" pitchFamily="34" charset="0"/>
              <a:cs typeface="Arial" pitchFamily="34" charset="0"/>
            </a:endParaRPr>
          </a:p>
          <a:p>
            <a:pPr algn="ctr" eaLnBrk="0" hangingPunct="0">
              <a:defRPr/>
            </a:pPr>
            <a:endParaRPr lang="es-ES_tradnl" sz="700" u="none" dirty="0">
              <a:latin typeface="Arial" pitchFamily="34" charset="0"/>
              <a:cs typeface="Arial" pitchFamily="34" charset="0"/>
            </a:endParaRPr>
          </a:p>
        </p:txBody>
      </p:sp>
      <p:cxnSp>
        <p:nvCxnSpPr>
          <p:cNvPr id="125" name="Conector recto 124"/>
          <p:cNvCxnSpPr/>
          <p:nvPr/>
        </p:nvCxnSpPr>
        <p:spPr bwMode="auto">
          <a:xfrm>
            <a:off x="167403" y="6927112"/>
            <a:ext cx="149745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7" name="Conector recto 126"/>
          <p:cNvCxnSpPr/>
          <p:nvPr/>
        </p:nvCxnSpPr>
        <p:spPr bwMode="auto">
          <a:xfrm>
            <a:off x="69950" y="7013843"/>
            <a:ext cx="1103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41517163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3" name="Conector recto 13"/>
          <p:cNvCxnSpPr>
            <a:cxnSpLocks noChangeShapeType="1"/>
          </p:cNvCxnSpPr>
          <p:nvPr/>
        </p:nvCxnSpPr>
        <p:spPr bwMode="auto">
          <a:xfrm>
            <a:off x="3422118" y="2544286"/>
            <a:ext cx="0" cy="3381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60" name="Conector recto 159"/>
          <p:cNvCxnSpPr/>
          <p:nvPr/>
        </p:nvCxnSpPr>
        <p:spPr bwMode="auto">
          <a:xfrm>
            <a:off x="5025650" y="6076958"/>
            <a:ext cx="24332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7" name="Conector recto 156"/>
          <p:cNvCxnSpPr/>
          <p:nvPr/>
        </p:nvCxnSpPr>
        <p:spPr bwMode="auto">
          <a:xfrm>
            <a:off x="2475608" y="6005725"/>
            <a:ext cx="24332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 name="Rectangle 4"/>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8"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9" name="Rectangle 6"/>
          <p:cNvSpPr>
            <a:spLocks noChangeArrowheads="1"/>
          </p:cNvSpPr>
          <p:nvPr/>
        </p:nvSpPr>
        <p:spPr bwMode="auto">
          <a:xfrm>
            <a:off x="0" y="0"/>
            <a:ext cx="2160588" cy="396875"/>
          </a:xfrm>
          <a:prstGeom prst="rect">
            <a:avLst/>
          </a:prstGeom>
          <a:noFill/>
          <a:ln w="9525">
            <a:noFill/>
            <a:miter lim="800000"/>
            <a:headEnd/>
            <a:tailEnd/>
          </a:ln>
        </p:spPr>
        <p:txBody>
          <a:bodyPr wrap="none">
            <a:spAutoFit/>
          </a:bodyPr>
          <a:lstStyle/>
          <a:p>
            <a:pPr>
              <a:spcBef>
                <a:spcPct val="50000"/>
              </a:spcBef>
            </a:pPr>
            <a:r>
              <a:rPr lang="es-ES_tradnl" sz="2000" b="1" i="1" u="none" dirty="0">
                <a:latin typeface="Arial" charset="0"/>
              </a:rPr>
              <a:t>ORGANIGRAMA</a:t>
            </a:r>
          </a:p>
        </p:txBody>
      </p:sp>
      <p:sp>
        <p:nvSpPr>
          <p:cNvPr id="10" name="Text Box 10"/>
          <p:cNvSpPr txBox="1">
            <a:spLocks noChangeArrowheads="1"/>
          </p:cNvSpPr>
          <p:nvPr/>
        </p:nvSpPr>
        <p:spPr bwMode="auto">
          <a:xfrm>
            <a:off x="1752600" y="481388"/>
            <a:ext cx="4752975" cy="304800"/>
          </a:xfrm>
          <a:prstGeom prst="rect">
            <a:avLst/>
          </a:prstGeom>
          <a:noFill/>
          <a:ln w="9525">
            <a:noFill/>
            <a:miter lim="800000"/>
            <a:headEnd/>
            <a:tailEnd/>
          </a:ln>
        </p:spPr>
        <p:txBody>
          <a:bodyPr>
            <a:spAutoFit/>
          </a:bodyPr>
          <a:lstStyle/>
          <a:p>
            <a:pPr algn="ctr">
              <a:spcBef>
                <a:spcPct val="50000"/>
              </a:spcBef>
            </a:pPr>
            <a:endParaRPr lang="es-ES" sz="1400" b="1" u="none" dirty="0"/>
          </a:p>
        </p:txBody>
      </p:sp>
      <p:sp>
        <p:nvSpPr>
          <p:cNvPr id="11" name="Text Box 48"/>
          <p:cNvSpPr txBox="1">
            <a:spLocks noChangeArrowheads="1"/>
          </p:cNvSpPr>
          <p:nvPr/>
        </p:nvSpPr>
        <p:spPr bwMode="auto">
          <a:xfrm>
            <a:off x="1752600" y="481388"/>
            <a:ext cx="4752975" cy="304800"/>
          </a:xfrm>
          <a:prstGeom prst="rect">
            <a:avLst/>
          </a:prstGeom>
          <a:noFill/>
          <a:ln w="9525">
            <a:noFill/>
            <a:miter lim="800000"/>
            <a:headEnd/>
            <a:tailEnd/>
          </a:ln>
        </p:spPr>
        <p:txBody>
          <a:bodyPr>
            <a:spAutoFit/>
          </a:bodyPr>
          <a:lstStyle/>
          <a:p>
            <a:pPr algn="ctr">
              <a:spcBef>
                <a:spcPct val="50000"/>
              </a:spcBef>
            </a:pPr>
            <a:endParaRPr lang="es-ES" sz="1400" b="1" u="none" dirty="0"/>
          </a:p>
        </p:txBody>
      </p:sp>
      <p:sp>
        <p:nvSpPr>
          <p:cNvPr id="14" name="Line 95"/>
          <p:cNvSpPr>
            <a:spLocks noChangeShapeType="1"/>
          </p:cNvSpPr>
          <p:nvPr/>
        </p:nvSpPr>
        <p:spPr bwMode="auto">
          <a:xfrm>
            <a:off x="2403917" y="8309592"/>
            <a:ext cx="360363" cy="0"/>
          </a:xfrm>
          <a:prstGeom prst="line">
            <a:avLst/>
          </a:prstGeom>
          <a:noFill/>
          <a:ln w="12700">
            <a:solidFill>
              <a:schemeClr val="tx1"/>
            </a:solidFill>
            <a:round/>
            <a:headEnd/>
            <a:tailEnd/>
          </a:ln>
        </p:spPr>
        <p:txBody>
          <a:bodyPr/>
          <a:lstStyle/>
          <a:p>
            <a:endParaRPr lang="es-MX" sz="800" dirty="0"/>
          </a:p>
        </p:txBody>
      </p:sp>
      <p:sp>
        <p:nvSpPr>
          <p:cNvPr id="15" name="Line 50"/>
          <p:cNvSpPr>
            <a:spLocks noChangeShapeType="1"/>
          </p:cNvSpPr>
          <p:nvPr/>
        </p:nvSpPr>
        <p:spPr bwMode="auto">
          <a:xfrm>
            <a:off x="3427129" y="1797431"/>
            <a:ext cx="0" cy="202549"/>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17" name="Rectangle 57"/>
          <p:cNvSpPr>
            <a:spLocks noChangeArrowheads="1"/>
          </p:cNvSpPr>
          <p:nvPr/>
        </p:nvSpPr>
        <p:spPr bwMode="auto">
          <a:xfrm>
            <a:off x="2703739" y="1938821"/>
            <a:ext cx="1440000" cy="720000"/>
          </a:xfrm>
          <a:prstGeom prst="rect">
            <a:avLst/>
          </a:prstGeom>
          <a:solidFill>
            <a:schemeClr val="bg1"/>
          </a:solidFill>
          <a:ln w="9525">
            <a:solidFill>
              <a:srgbClr val="339933"/>
            </a:solidFill>
            <a:prstDash val="dash"/>
            <a:miter lim="800000"/>
            <a:headEnd/>
            <a:tailEnd/>
          </a:ln>
          <a:effectLst>
            <a:outerShdw dist="45791" dir="2021404" algn="ctr" rotWithShape="0">
              <a:srgbClr val="339933"/>
            </a:outerShdw>
          </a:effectLst>
        </p:spPr>
        <p:txBody>
          <a:bodyPr wrap="none" anchor="ctr"/>
          <a:lstStyle/>
          <a:p>
            <a:pPr algn="ctr" eaLnBrk="0" hangingPunct="0">
              <a:defRPr/>
            </a:pPr>
            <a:endParaRPr lang="es-ES_tradnl" sz="700" b="1" u="none" dirty="0">
              <a:latin typeface="Arial" pitchFamily="34" charset="0"/>
              <a:cs typeface="Arial" pitchFamily="34" charset="0"/>
            </a:endParaRPr>
          </a:p>
          <a:p>
            <a:pPr algn="ctr" eaLnBrk="0" hangingPunct="0">
              <a:defRPr/>
            </a:pPr>
            <a:r>
              <a:rPr lang="es-ES_tradnl" sz="700" b="1" u="none" dirty="0" smtClean="0">
                <a:latin typeface="Arial" pitchFamily="34" charset="0"/>
                <a:cs typeface="Arial" pitchFamily="34" charset="0"/>
              </a:rPr>
              <a:t>Dirección de Bienestar</a:t>
            </a:r>
          </a:p>
          <a:p>
            <a:pPr algn="ctr" eaLnBrk="0" hangingPunct="0">
              <a:defRPr/>
            </a:pPr>
            <a:r>
              <a:rPr lang="es-ES_tradnl" sz="700" b="1" u="none" dirty="0" smtClean="0">
                <a:latin typeface="Arial" pitchFamily="34" charset="0"/>
                <a:cs typeface="Arial" pitchFamily="34" charset="0"/>
              </a:rPr>
              <a:t> Familiar</a:t>
            </a:r>
            <a:endParaRPr lang="es-ES_tradnl" sz="700" u="none" dirty="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sp>
        <p:nvSpPr>
          <p:cNvPr id="19" name="Rectangle 59"/>
          <p:cNvSpPr>
            <a:spLocks noChangeArrowheads="1"/>
          </p:cNvSpPr>
          <p:nvPr/>
        </p:nvSpPr>
        <p:spPr bwMode="auto">
          <a:xfrm>
            <a:off x="2701411" y="1057131"/>
            <a:ext cx="1440000" cy="720000"/>
          </a:xfrm>
          <a:prstGeom prst="rect">
            <a:avLst/>
          </a:prstGeom>
          <a:solidFill>
            <a:schemeClr val="bg1"/>
          </a:solidFill>
          <a:ln w="9525">
            <a:solidFill>
              <a:srgbClr val="339933"/>
            </a:solidFill>
            <a:prstDash val="dash"/>
            <a:miter lim="800000"/>
            <a:headEnd/>
            <a:tailEnd/>
          </a:ln>
          <a:effectLst>
            <a:outerShdw dist="45791" dir="2021404" algn="ctr" rotWithShape="0">
              <a:srgbClr val="339933"/>
            </a:outerShdw>
          </a:effectLst>
        </p:spPr>
        <p:txBody>
          <a:bodyPr wrap="none" anchor="ctr"/>
          <a:lstStyle/>
          <a:p>
            <a:pPr algn="ctr" eaLnBrk="0" hangingPunct="0">
              <a:defRPr/>
            </a:pPr>
            <a:r>
              <a:rPr lang="es-ES_tradnl" sz="700" b="1" u="none" dirty="0" smtClean="0">
                <a:latin typeface="Arial" pitchFamily="34" charset="0"/>
                <a:cs typeface="Arial" pitchFamily="34" charset="0"/>
              </a:rPr>
              <a:t>Dirección General</a:t>
            </a:r>
            <a:endParaRPr lang="es-ES" sz="700" b="1" u="none" dirty="0">
              <a:latin typeface="Arial" pitchFamily="34" charset="0"/>
              <a:cs typeface="Arial" pitchFamily="34" charset="0"/>
            </a:endParaRPr>
          </a:p>
        </p:txBody>
      </p:sp>
      <p:sp>
        <p:nvSpPr>
          <p:cNvPr id="26" name="Text Box 45"/>
          <p:cNvSpPr txBox="1">
            <a:spLocks noChangeArrowheads="1"/>
          </p:cNvSpPr>
          <p:nvPr/>
        </p:nvSpPr>
        <p:spPr bwMode="auto">
          <a:xfrm>
            <a:off x="671945" y="8197354"/>
            <a:ext cx="1842014" cy="584775"/>
          </a:xfrm>
          <a:prstGeom prst="rect">
            <a:avLst/>
          </a:prstGeom>
          <a:noFill/>
          <a:ln w="9525">
            <a:noFill/>
            <a:miter lim="800000"/>
            <a:headEnd/>
            <a:tailEnd/>
          </a:ln>
        </p:spPr>
        <p:txBody>
          <a:bodyPr wrap="square">
            <a:spAutoFit/>
          </a:bodyPr>
          <a:lstStyle/>
          <a:p>
            <a:pPr eaLnBrk="1" hangingPunct="1">
              <a:spcBef>
                <a:spcPct val="50000"/>
              </a:spcBef>
            </a:pPr>
            <a:r>
              <a:rPr lang="es-ES_tradnl" sz="800" b="1" u="none" dirty="0" smtClean="0">
                <a:latin typeface="Arial" charset="0"/>
                <a:cs typeface="Times New Roman" pitchFamily="18" charset="0"/>
              </a:rPr>
              <a:t>15</a:t>
            </a:r>
            <a:r>
              <a:rPr lang="es-ES_tradnl" sz="800" b="1" u="none" dirty="0" smtClean="0">
                <a:solidFill>
                  <a:srgbClr val="339933"/>
                </a:solidFill>
                <a:latin typeface="Arial" charset="0"/>
                <a:cs typeface="Times New Roman" pitchFamily="18" charset="0"/>
              </a:rPr>
              <a:t>  </a:t>
            </a:r>
            <a:r>
              <a:rPr lang="es-ES_tradnl" sz="800" b="1" u="none" dirty="0" smtClean="0">
                <a:latin typeface="Arial" charset="0"/>
                <a:cs typeface="Times New Roman" pitchFamily="18" charset="0"/>
              </a:rPr>
              <a:t>Puestos </a:t>
            </a:r>
            <a:r>
              <a:rPr lang="es-ES_tradnl" sz="800" b="1" u="none" dirty="0">
                <a:latin typeface="Arial" charset="0"/>
                <a:cs typeface="Times New Roman" pitchFamily="18" charset="0"/>
              </a:rPr>
              <a:t>de </a:t>
            </a:r>
            <a:r>
              <a:rPr lang="es-ES_tradnl" sz="800" b="1" u="none" dirty="0" smtClean="0">
                <a:latin typeface="Arial" charset="0"/>
                <a:cs typeface="Times New Roman" pitchFamily="18" charset="0"/>
              </a:rPr>
              <a:t>Base Burócrata</a:t>
            </a:r>
          </a:p>
          <a:p>
            <a:pPr>
              <a:spcBef>
                <a:spcPct val="50000"/>
              </a:spcBef>
            </a:pPr>
            <a:r>
              <a:rPr lang="es-ES_tradnl" sz="800" b="1" u="none" dirty="0" smtClean="0">
                <a:solidFill>
                  <a:srgbClr val="00B0F0"/>
                </a:solidFill>
                <a:latin typeface="Arial" charset="0"/>
                <a:cs typeface="Times New Roman" pitchFamily="18" charset="0"/>
              </a:rPr>
              <a:t>02     Contrato DIF Estatal</a:t>
            </a:r>
            <a:endParaRPr lang="es-ES_tradnl" sz="800" b="1" u="none" dirty="0" smtClean="0">
              <a:latin typeface="Arial" charset="0"/>
              <a:cs typeface="Times New Roman" pitchFamily="18" charset="0"/>
            </a:endParaRPr>
          </a:p>
          <a:p>
            <a:pPr eaLnBrk="1" hangingPunct="1">
              <a:spcBef>
                <a:spcPct val="50000"/>
              </a:spcBef>
            </a:pPr>
            <a:r>
              <a:rPr lang="es-ES_tradnl" sz="800" b="1" i="1" u="none" dirty="0" smtClean="0">
                <a:latin typeface="Arial" charset="0"/>
                <a:cs typeface="Times New Roman" pitchFamily="18" charset="0"/>
              </a:rPr>
              <a:t>Total </a:t>
            </a:r>
            <a:r>
              <a:rPr lang="es-ES_tradnl" sz="800" b="1" i="1" u="none" dirty="0">
                <a:latin typeface="Arial" charset="0"/>
                <a:cs typeface="Times New Roman" pitchFamily="18" charset="0"/>
              </a:rPr>
              <a:t>: </a:t>
            </a:r>
            <a:r>
              <a:rPr lang="es-ES_tradnl" sz="800" b="1" i="1" u="none" dirty="0" smtClean="0">
                <a:latin typeface="Arial" charset="0"/>
                <a:cs typeface="Times New Roman" pitchFamily="18" charset="0"/>
              </a:rPr>
              <a:t>16</a:t>
            </a:r>
            <a:endParaRPr lang="es-ES" sz="800" b="1" i="1" u="none" dirty="0">
              <a:latin typeface="Arial" charset="0"/>
            </a:endParaRPr>
          </a:p>
        </p:txBody>
      </p:sp>
      <p:sp>
        <p:nvSpPr>
          <p:cNvPr id="28" name="Line 47"/>
          <p:cNvSpPr>
            <a:spLocks noChangeShapeType="1"/>
          </p:cNvSpPr>
          <p:nvPr/>
        </p:nvSpPr>
        <p:spPr bwMode="auto">
          <a:xfrm>
            <a:off x="4465681" y="8927959"/>
            <a:ext cx="739775" cy="0"/>
          </a:xfrm>
          <a:prstGeom prst="line">
            <a:avLst/>
          </a:prstGeom>
          <a:noFill/>
          <a:ln w="9525">
            <a:solidFill>
              <a:schemeClr val="tx1"/>
            </a:solidFill>
            <a:round/>
            <a:headEnd/>
            <a:tailEnd/>
          </a:ln>
        </p:spPr>
        <p:txBody>
          <a:bodyPr/>
          <a:lstStyle/>
          <a:p>
            <a:endParaRPr lang="es-MX" dirty="0"/>
          </a:p>
        </p:txBody>
      </p:sp>
      <p:sp>
        <p:nvSpPr>
          <p:cNvPr id="29" name="Text Box 46"/>
          <p:cNvSpPr txBox="1">
            <a:spLocks noChangeArrowheads="1"/>
          </p:cNvSpPr>
          <p:nvPr/>
        </p:nvSpPr>
        <p:spPr bwMode="auto">
          <a:xfrm>
            <a:off x="3600862" y="7980236"/>
            <a:ext cx="3092903" cy="954107"/>
          </a:xfrm>
          <a:prstGeom prst="rect">
            <a:avLst/>
          </a:prstGeom>
          <a:noFill/>
          <a:ln w="9525">
            <a:noFill/>
            <a:miter lim="800000"/>
            <a:headEnd/>
            <a:tailEnd/>
          </a:ln>
        </p:spPr>
        <p:txBody>
          <a:bodyPr wrap="square">
            <a:spAutoFit/>
          </a:bodyPr>
          <a:lstStyle/>
          <a:p>
            <a:pPr algn="just" eaLnBrk="0" hangingPunct="0"/>
            <a:r>
              <a:rPr lang="es-MX" sz="800" u="none" dirty="0">
                <a:latin typeface="Arial" pitchFamily="34" charset="0"/>
                <a:cs typeface="Arial" pitchFamily="34" charset="0"/>
              </a:rPr>
              <a:t>El </a:t>
            </a:r>
            <a:r>
              <a:rPr lang="es-MX" sz="800" b="1" u="sng" dirty="0" smtClean="0">
                <a:latin typeface="Arial" pitchFamily="34" charset="0"/>
                <a:cs typeface="Arial" pitchFamily="34" charset="0"/>
              </a:rPr>
              <a:t>C. Gustavo Soni Sánchez </a:t>
            </a:r>
            <a:r>
              <a:rPr lang="es-MX" sz="800" u="none" dirty="0" smtClean="0">
                <a:latin typeface="Arial" pitchFamily="34" charset="0"/>
                <a:cs typeface="Arial" pitchFamily="34" charset="0"/>
              </a:rPr>
              <a:t>titular </a:t>
            </a:r>
            <a:r>
              <a:rPr lang="es-MX" sz="800" u="none" dirty="0">
                <a:latin typeface="Arial" pitchFamily="34" charset="0"/>
                <a:cs typeface="Arial" pitchFamily="34" charset="0"/>
              </a:rPr>
              <a:t>Administrativo del Sistema para el Desarrollo Integral de la Familia en el Estado de San Luis Potosí, certifica que el presente organigrama refleja el personal, así como los puestos y nombramientos que integran la estructura vigente </a:t>
            </a:r>
            <a:r>
              <a:rPr lang="es-MX" sz="800" u="none" dirty="0" smtClean="0">
                <a:latin typeface="Arial" pitchFamily="34" charset="0"/>
                <a:cs typeface="Arial" pitchFamily="34" charset="0"/>
              </a:rPr>
              <a:t>al mes de </a:t>
            </a:r>
            <a:r>
              <a:rPr lang="es-MX" sz="800" b="1" u="sng" dirty="0" smtClean="0">
                <a:latin typeface="Arial" pitchFamily="34" charset="0"/>
                <a:cs typeface="Arial" pitchFamily="34" charset="0"/>
              </a:rPr>
              <a:t>abril del </a:t>
            </a:r>
            <a:r>
              <a:rPr lang="es-MX" sz="800" b="1" u="sng" dirty="0">
                <a:latin typeface="Arial" pitchFamily="34" charset="0"/>
                <a:cs typeface="Arial" pitchFamily="34" charset="0"/>
              </a:rPr>
              <a:t>año </a:t>
            </a:r>
            <a:r>
              <a:rPr lang="es-MX" sz="800" b="1" u="sng" dirty="0" smtClean="0">
                <a:latin typeface="Arial" pitchFamily="34" charset="0"/>
                <a:cs typeface="Arial" pitchFamily="34" charset="0"/>
              </a:rPr>
              <a:t>2019</a:t>
            </a:r>
            <a:r>
              <a:rPr lang="es-MX" sz="800" u="none" dirty="0" smtClean="0">
                <a:latin typeface="Arial" pitchFamily="34" charset="0"/>
                <a:cs typeface="Arial" pitchFamily="34" charset="0"/>
              </a:rPr>
              <a:t>.</a:t>
            </a:r>
            <a:endParaRPr lang="es-MX" sz="800" u="none" dirty="0">
              <a:latin typeface="Arial" pitchFamily="34" charset="0"/>
              <a:cs typeface="Arial" pitchFamily="34" charset="0"/>
            </a:endParaRPr>
          </a:p>
          <a:p>
            <a:pPr algn="just" eaLnBrk="0" hangingPunct="0"/>
            <a:endParaRPr lang="es-MX" sz="800" u="none" dirty="0">
              <a:latin typeface="Arial" pitchFamily="34" charset="0"/>
              <a:cs typeface="Arial" pitchFamily="34" charset="0"/>
            </a:endParaRPr>
          </a:p>
          <a:p>
            <a:pPr algn="just" eaLnBrk="0" hangingPunct="0"/>
            <a:r>
              <a:rPr lang="es-MX" sz="800" u="none" dirty="0">
                <a:latin typeface="Arial" pitchFamily="34" charset="0"/>
                <a:cs typeface="Arial" pitchFamily="34" charset="0"/>
              </a:rPr>
              <a:t>FIRMA</a:t>
            </a:r>
            <a:r>
              <a:rPr lang="es-MX" sz="800" u="none" dirty="0" smtClean="0">
                <a:latin typeface="Arial" pitchFamily="34" charset="0"/>
                <a:cs typeface="Arial" pitchFamily="34" charset="0"/>
              </a:rPr>
              <a:t>:  </a:t>
            </a:r>
            <a:endParaRPr lang="es-MX" sz="800" u="none" dirty="0">
              <a:latin typeface="Arial" pitchFamily="34" charset="0"/>
              <a:cs typeface="Arial" pitchFamily="34" charset="0"/>
            </a:endParaRPr>
          </a:p>
        </p:txBody>
      </p:sp>
      <p:cxnSp>
        <p:nvCxnSpPr>
          <p:cNvPr id="93" name="Conector recto 92"/>
          <p:cNvCxnSpPr/>
          <p:nvPr/>
        </p:nvCxnSpPr>
        <p:spPr bwMode="auto">
          <a:xfrm flipV="1">
            <a:off x="2413442" y="8505147"/>
            <a:ext cx="371845" cy="2342"/>
          </a:xfrm>
          <a:prstGeom prst="line">
            <a:avLst/>
          </a:prstGeom>
          <a:solidFill>
            <a:schemeClr val="accent1"/>
          </a:solidFill>
          <a:ln w="9525" cap="flat" cmpd="sng" algn="ctr">
            <a:solidFill>
              <a:schemeClr val="accent1"/>
            </a:solidFill>
            <a:prstDash val="lgDash"/>
            <a:round/>
            <a:headEnd type="none" w="med" len="med"/>
            <a:tailEnd type="none" w="med" len="med"/>
          </a:ln>
          <a:effectLst/>
        </p:spPr>
      </p:cxnSp>
      <p:sp>
        <p:nvSpPr>
          <p:cNvPr id="95" name="CuadroTexto 94"/>
          <p:cNvSpPr txBox="1"/>
          <p:nvPr/>
        </p:nvSpPr>
        <p:spPr>
          <a:xfrm>
            <a:off x="5882909" y="812438"/>
            <a:ext cx="713657" cy="215444"/>
          </a:xfrm>
          <a:prstGeom prst="rect">
            <a:avLst/>
          </a:prstGeom>
          <a:noFill/>
        </p:spPr>
        <p:txBody>
          <a:bodyPr wrap="none" rtlCol="0">
            <a:spAutoFit/>
          </a:bodyPr>
          <a:lstStyle/>
          <a:p>
            <a:r>
              <a:rPr lang="es-MX" sz="800" dirty="0" smtClean="0">
                <a:latin typeface="Arial" panose="020B0604020202020204" pitchFamily="34" charset="0"/>
                <a:cs typeface="Arial" panose="020B0604020202020204" pitchFamily="34" charset="0"/>
              </a:rPr>
              <a:t>Hoja 3 de 5</a:t>
            </a:r>
            <a:endParaRPr lang="es-MX" sz="800" dirty="0">
              <a:latin typeface="Arial" panose="020B0604020202020204" pitchFamily="34" charset="0"/>
              <a:cs typeface="Arial" panose="020B0604020202020204" pitchFamily="34" charset="0"/>
            </a:endParaRPr>
          </a:p>
        </p:txBody>
      </p:sp>
      <p:sp>
        <p:nvSpPr>
          <p:cNvPr id="67" name="Text Box 49"/>
          <p:cNvSpPr txBox="1">
            <a:spLocks noChangeArrowheads="1"/>
          </p:cNvSpPr>
          <p:nvPr/>
        </p:nvSpPr>
        <p:spPr bwMode="auto">
          <a:xfrm>
            <a:off x="1080294" y="530682"/>
            <a:ext cx="4686300" cy="461665"/>
          </a:xfrm>
          <a:prstGeom prst="rect">
            <a:avLst/>
          </a:prstGeom>
          <a:noFill/>
          <a:ln w="9525">
            <a:noFill/>
            <a:miter lim="800000"/>
            <a:headEnd/>
            <a:tailEnd/>
          </a:ln>
        </p:spPr>
        <p:txBody>
          <a:bodyPr>
            <a:spAutoFit/>
          </a:bodyPr>
          <a:lstStyle/>
          <a:p>
            <a:pPr algn="ctr">
              <a:spcBef>
                <a:spcPct val="50000"/>
              </a:spcBef>
            </a:pPr>
            <a:r>
              <a:rPr lang="es-ES_tradnl" sz="1200" b="1" i="1" u="none" dirty="0" smtClean="0">
                <a:latin typeface="Arial" charset="0"/>
              </a:rPr>
              <a:t>Sistema Para el Desarrollo Integral de la Familia en el Estado Dirección de Bienestar Familiar</a:t>
            </a:r>
            <a:endParaRPr lang="es-ES" sz="1200" b="1" i="1" u="none" dirty="0">
              <a:latin typeface="Arial" charset="0"/>
            </a:endParaRPr>
          </a:p>
        </p:txBody>
      </p:sp>
      <p:cxnSp>
        <p:nvCxnSpPr>
          <p:cNvPr id="101" name="Conector recto 41"/>
          <p:cNvCxnSpPr>
            <a:cxnSpLocks noChangeShapeType="1"/>
          </p:cNvCxnSpPr>
          <p:nvPr/>
        </p:nvCxnSpPr>
        <p:spPr bwMode="auto">
          <a:xfrm>
            <a:off x="412375" y="3766675"/>
            <a:ext cx="42672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7" name="Proceso 69"/>
          <p:cNvSpPr/>
          <p:nvPr/>
        </p:nvSpPr>
        <p:spPr bwMode="auto">
          <a:xfrm>
            <a:off x="625100" y="3854848"/>
            <a:ext cx="1440000" cy="720000"/>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defRPr/>
            </a:pPr>
            <a:r>
              <a:rPr lang="es-MX" sz="700" b="1" u="none" dirty="0">
                <a:solidFill>
                  <a:schemeClr val="tx1"/>
                </a:solidFill>
                <a:latin typeface="Arial" panose="020B0604020202020204" pitchFamily="34" charset="0"/>
                <a:cs typeface="Arial" panose="020B0604020202020204" pitchFamily="34" charset="0"/>
              </a:rPr>
              <a:t>Administración</a:t>
            </a:r>
          </a:p>
          <a:p>
            <a:pPr algn="ctr">
              <a:defRPr/>
            </a:pPr>
            <a:endParaRPr lang="es-MX" sz="400" dirty="0">
              <a:solidFill>
                <a:schemeClr val="tx1"/>
              </a:solidFill>
              <a:latin typeface="Arial" panose="020B0604020202020204" pitchFamily="34" charset="0"/>
              <a:cs typeface="Arial" panose="020B0604020202020204" pitchFamily="34" charset="0"/>
            </a:endParaRPr>
          </a:p>
          <a:p>
            <a:pPr algn="ctr">
              <a:defRPr/>
            </a:pPr>
            <a:r>
              <a:rPr lang="es-MX" sz="700" u="none" dirty="0" smtClean="0">
                <a:latin typeface="Arial" panose="020B0604020202020204" pitchFamily="34" charset="0"/>
                <a:cs typeface="Arial" panose="020B0604020202020204" pitchFamily="34" charset="0"/>
              </a:rPr>
              <a:t>Juana </a:t>
            </a:r>
            <a:r>
              <a:rPr lang="es-MX" sz="700" u="none" dirty="0">
                <a:latin typeface="Arial" panose="020B0604020202020204" pitchFamily="34" charset="0"/>
                <a:cs typeface="Arial" panose="020B0604020202020204" pitchFamily="34" charset="0"/>
              </a:rPr>
              <a:t>María Ferrer </a:t>
            </a:r>
            <a:r>
              <a:rPr lang="es-MX" sz="700" u="none" dirty="0" smtClean="0">
                <a:latin typeface="Arial" panose="020B0604020202020204" pitchFamily="34" charset="0"/>
                <a:cs typeface="Arial" panose="020B0604020202020204" pitchFamily="34" charset="0"/>
              </a:rPr>
              <a:t>Camacho</a:t>
            </a:r>
          </a:p>
          <a:p>
            <a:pPr algn="ctr">
              <a:defRPr/>
            </a:pPr>
            <a:r>
              <a:rPr lang="es-MX" sz="700" i="1" u="none" dirty="0">
                <a:latin typeface="Arial" panose="020B0604020202020204" pitchFamily="34" charset="0"/>
                <a:cs typeface="Arial" panose="020B0604020202020204" pitchFamily="34" charset="0"/>
              </a:rPr>
              <a:t>Comisionada de la </a:t>
            </a:r>
            <a:r>
              <a:rPr lang="es-MX" sz="700" i="1" u="none" dirty="0" err="1" smtClean="0">
                <a:latin typeface="Arial" panose="020B0604020202020204" pitchFamily="34" charset="0"/>
                <a:cs typeface="Arial" panose="020B0604020202020204" pitchFamily="34" charset="0"/>
              </a:rPr>
              <a:t>SEDUVOP</a:t>
            </a:r>
            <a:endParaRPr lang="es-MX" sz="700" i="1" u="none" dirty="0">
              <a:latin typeface="Arial" panose="020B0604020202020204" pitchFamily="34" charset="0"/>
              <a:cs typeface="Arial" panose="020B0604020202020204" pitchFamily="34" charset="0"/>
            </a:endParaRPr>
          </a:p>
          <a:p>
            <a:pPr algn="ctr">
              <a:defRPr/>
            </a:pPr>
            <a:endParaRPr lang="es-MX" sz="700" u="none" dirty="0" smtClean="0">
              <a:latin typeface="Arial" panose="020B0604020202020204" pitchFamily="34" charset="0"/>
              <a:cs typeface="Arial" panose="020B0604020202020204" pitchFamily="34" charset="0"/>
            </a:endParaRPr>
          </a:p>
          <a:p>
            <a:pPr algn="ctr">
              <a:defRPr/>
            </a:pPr>
            <a:r>
              <a:rPr lang="es-MX" sz="700" u="none" dirty="0" smtClean="0">
                <a:latin typeface="Arial" panose="020B0604020202020204" pitchFamily="34" charset="0"/>
                <a:cs typeface="Arial" panose="020B0604020202020204" pitchFamily="34" charset="0"/>
              </a:rPr>
              <a:t>Encargado </a:t>
            </a:r>
            <a:r>
              <a:rPr lang="es-MX" sz="700" u="none" dirty="0">
                <a:latin typeface="Arial" panose="020B0604020202020204" pitchFamily="34" charset="0"/>
                <a:cs typeface="Arial" panose="020B0604020202020204" pitchFamily="34" charset="0"/>
              </a:rPr>
              <a:t>de programa(12-09)</a:t>
            </a:r>
          </a:p>
          <a:p>
            <a:pPr algn="ctr">
              <a:defRPr/>
            </a:pPr>
            <a:endParaRPr lang="es-MX" sz="700" u="none" dirty="0">
              <a:solidFill>
                <a:schemeClr val="tx1"/>
              </a:solidFill>
              <a:latin typeface="Arial" panose="020B0604020202020204" pitchFamily="34" charset="0"/>
              <a:cs typeface="Arial" panose="020B0604020202020204" pitchFamily="34" charset="0"/>
            </a:endParaRPr>
          </a:p>
        </p:txBody>
      </p:sp>
      <p:sp>
        <p:nvSpPr>
          <p:cNvPr id="108" name="Proceso 70"/>
          <p:cNvSpPr/>
          <p:nvPr/>
        </p:nvSpPr>
        <p:spPr bwMode="auto">
          <a:xfrm>
            <a:off x="631868" y="4733566"/>
            <a:ext cx="1440000" cy="720000"/>
          </a:xfrm>
          <a:prstGeom prst="flowChartProcess">
            <a:avLst/>
          </a:prstGeom>
          <a:ln w="9525">
            <a:headEnd type="none" w="med" len="med"/>
            <a:tailEnd type="none" w="med" len="med"/>
          </a:ln>
          <a:effectLst>
            <a:outerShdw dist="38100" dir="2700000" algn="tl" rotWithShape="0">
              <a:prstClr val="black"/>
            </a:outerShdw>
          </a:effectLst>
          <a:extLst/>
        </p:spPr>
        <p:style>
          <a:lnRef idx="2">
            <a:schemeClr val="dk1"/>
          </a:lnRef>
          <a:fillRef idx="1">
            <a:schemeClr val="lt1"/>
          </a:fillRef>
          <a:effectRef idx="0">
            <a:schemeClr val="dk1"/>
          </a:effectRef>
          <a:fontRef idx="minor">
            <a:schemeClr val="dk1"/>
          </a:fontRef>
        </p:style>
        <p:txBody>
          <a:bodyPr/>
          <a:lstStyle/>
          <a:p>
            <a:pPr algn="ctr">
              <a:defRPr/>
            </a:pPr>
            <a:endParaRPr lang="es-MX" sz="700" dirty="0">
              <a:solidFill>
                <a:schemeClr val="tx1"/>
              </a:solidFill>
              <a:latin typeface="Arial" panose="020B0604020202020204" pitchFamily="34" charset="0"/>
              <a:cs typeface="Arial" panose="020B0604020202020204" pitchFamily="34" charset="0"/>
            </a:endParaRPr>
          </a:p>
        </p:txBody>
      </p:sp>
      <p:cxnSp>
        <p:nvCxnSpPr>
          <p:cNvPr id="110" name="Conector recto 109"/>
          <p:cNvCxnSpPr>
            <a:cxnSpLocks noChangeShapeType="1"/>
          </p:cNvCxnSpPr>
          <p:nvPr/>
        </p:nvCxnSpPr>
        <p:spPr bwMode="auto">
          <a:xfrm>
            <a:off x="412375" y="4027886"/>
            <a:ext cx="166528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11" name="123 Rectángulo"/>
          <p:cNvSpPr>
            <a:spLocks noChangeArrowheads="1"/>
          </p:cNvSpPr>
          <p:nvPr/>
        </p:nvSpPr>
        <p:spPr bwMode="auto">
          <a:xfrm>
            <a:off x="611231" y="4741423"/>
            <a:ext cx="149066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MX" altLang="es-MX" sz="700" b="1" u="none" dirty="0" smtClean="0">
                <a:solidFill>
                  <a:srgbClr val="000000"/>
                </a:solidFill>
                <a:latin typeface="Arial" panose="020B0604020202020204" pitchFamily="34" charset="0"/>
                <a:cs typeface="Arial" panose="020B0604020202020204" pitchFamily="34" charset="0"/>
              </a:rPr>
              <a:t>Intendencia</a:t>
            </a:r>
            <a:endParaRPr lang="es-MX" altLang="es-MX" sz="700" u="none" dirty="0">
              <a:solidFill>
                <a:srgbClr val="000000"/>
              </a:solidFill>
              <a:latin typeface="Arial" panose="020B0604020202020204" pitchFamily="34" charset="0"/>
              <a:cs typeface="Arial" panose="020B0604020202020204" pitchFamily="34" charset="0"/>
            </a:endParaRPr>
          </a:p>
        </p:txBody>
      </p:sp>
      <p:cxnSp>
        <p:nvCxnSpPr>
          <p:cNvPr id="115" name="Conector recto 13"/>
          <p:cNvCxnSpPr>
            <a:cxnSpLocks noChangeShapeType="1"/>
            <a:endCxn id="108" idx="0"/>
          </p:cNvCxnSpPr>
          <p:nvPr/>
        </p:nvCxnSpPr>
        <p:spPr bwMode="auto">
          <a:xfrm flipH="1">
            <a:off x="1351868" y="4606567"/>
            <a:ext cx="725" cy="126999"/>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6" name="Conector recto 13"/>
          <p:cNvCxnSpPr>
            <a:cxnSpLocks noChangeShapeType="1"/>
          </p:cNvCxnSpPr>
          <p:nvPr/>
        </p:nvCxnSpPr>
        <p:spPr bwMode="auto">
          <a:xfrm>
            <a:off x="412375" y="3757843"/>
            <a:ext cx="0" cy="3777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19" name="Conector recto 109"/>
          <p:cNvCxnSpPr>
            <a:cxnSpLocks noChangeShapeType="1"/>
          </p:cNvCxnSpPr>
          <p:nvPr/>
        </p:nvCxnSpPr>
        <p:spPr bwMode="auto">
          <a:xfrm>
            <a:off x="631868" y="4922425"/>
            <a:ext cx="14398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21" name="Conector recto 109"/>
          <p:cNvCxnSpPr>
            <a:cxnSpLocks noChangeShapeType="1"/>
          </p:cNvCxnSpPr>
          <p:nvPr/>
        </p:nvCxnSpPr>
        <p:spPr bwMode="auto">
          <a:xfrm>
            <a:off x="412375" y="7535793"/>
            <a:ext cx="19208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22" name="Proceso 69"/>
          <p:cNvSpPr/>
          <p:nvPr/>
        </p:nvSpPr>
        <p:spPr bwMode="auto">
          <a:xfrm>
            <a:off x="616179" y="6417592"/>
            <a:ext cx="1440000" cy="720000"/>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defRPr/>
            </a:pPr>
            <a:r>
              <a:rPr lang="es-MX" sz="700" b="1" u="none" dirty="0">
                <a:solidFill>
                  <a:schemeClr val="tx1"/>
                </a:solidFill>
                <a:latin typeface="Arial" panose="020B0604020202020204" pitchFamily="34" charset="0"/>
                <a:cs typeface="Arial" panose="020B0604020202020204" pitchFamily="34" charset="0"/>
              </a:rPr>
              <a:t>Asistencia turno </a:t>
            </a:r>
            <a:r>
              <a:rPr lang="es-MX" sz="700" b="1" u="none" dirty="0" smtClean="0">
                <a:solidFill>
                  <a:schemeClr val="tx1"/>
                </a:solidFill>
                <a:latin typeface="Arial" panose="020B0604020202020204" pitchFamily="34" charset="0"/>
                <a:cs typeface="Arial" panose="020B0604020202020204" pitchFamily="34" charset="0"/>
              </a:rPr>
              <a:t>vespertino</a:t>
            </a:r>
          </a:p>
          <a:p>
            <a:pPr algn="ctr">
              <a:defRPr/>
            </a:pPr>
            <a:endParaRPr lang="es-MX" sz="400" u="none" dirty="0">
              <a:solidFill>
                <a:schemeClr val="tx1"/>
              </a:solidFill>
              <a:latin typeface="Arial" panose="020B0604020202020204" pitchFamily="34" charset="0"/>
              <a:cs typeface="Arial" panose="020B0604020202020204" pitchFamily="34" charset="0"/>
            </a:endParaRPr>
          </a:p>
          <a:p>
            <a:pPr algn="ctr">
              <a:defRPr/>
            </a:pPr>
            <a:r>
              <a:rPr lang="es-MX" sz="700" u="none" dirty="0" smtClean="0">
                <a:solidFill>
                  <a:schemeClr val="tx1"/>
                </a:solidFill>
                <a:latin typeface="Arial" panose="020B0604020202020204" pitchFamily="34" charset="0"/>
                <a:cs typeface="Arial" panose="020B0604020202020204" pitchFamily="34" charset="0"/>
              </a:rPr>
              <a:t>Violeta </a:t>
            </a:r>
            <a:r>
              <a:rPr lang="es-MX" sz="700" u="none" dirty="0">
                <a:solidFill>
                  <a:schemeClr val="tx1"/>
                </a:solidFill>
                <a:latin typeface="Arial" panose="020B0604020202020204" pitchFamily="34" charset="0"/>
                <a:cs typeface="Arial" panose="020B0604020202020204" pitchFamily="34" charset="0"/>
              </a:rPr>
              <a:t>Griselda Mendoza Tristán </a:t>
            </a:r>
          </a:p>
          <a:p>
            <a:pPr algn="ctr">
              <a:defRPr/>
            </a:pPr>
            <a:r>
              <a:rPr lang="es-MX" sz="700" u="none" dirty="0">
                <a:solidFill>
                  <a:schemeClr val="tx1"/>
                </a:solidFill>
                <a:latin typeface="Arial" panose="020B0604020202020204" pitchFamily="34" charset="0"/>
                <a:cs typeface="Arial" panose="020B0604020202020204" pitchFamily="34" charset="0"/>
              </a:rPr>
              <a:t>Asistente </a:t>
            </a:r>
            <a:r>
              <a:rPr lang="es-MX" sz="700" u="none" dirty="0" smtClean="0">
                <a:solidFill>
                  <a:schemeClr val="tx1"/>
                </a:solidFill>
                <a:latin typeface="Arial" panose="020B0604020202020204" pitchFamily="34" charset="0"/>
                <a:cs typeface="Arial" panose="020B0604020202020204" pitchFamily="34" charset="0"/>
              </a:rPr>
              <a:t>Administrativo(04-17</a:t>
            </a:r>
            <a:r>
              <a:rPr lang="es-MX" sz="700" u="none" dirty="0">
                <a:solidFill>
                  <a:schemeClr val="tx1"/>
                </a:solidFill>
                <a:latin typeface="Arial" panose="020B0604020202020204" pitchFamily="34" charset="0"/>
                <a:cs typeface="Arial" panose="020B0604020202020204" pitchFamily="34" charset="0"/>
              </a:rPr>
              <a:t>)</a:t>
            </a:r>
            <a:endParaRPr lang="es-MX" sz="700" i="1" u="none" dirty="0">
              <a:solidFill>
                <a:schemeClr val="tx1"/>
              </a:solidFill>
              <a:latin typeface="Arial" panose="020B0604020202020204" pitchFamily="34" charset="0"/>
              <a:cs typeface="Arial" panose="020B0604020202020204" pitchFamily="34" charset="0"/>
            </a:endParaRPr>
          </a:p>
          <a:p>
            <a:pPr algn="ctr">
              <a:defRPr/>
            </a:pPr>
            <a:endParaRPr lang="es-MX" sz="700" dirty="0">
              <a:solidFill>
                <a:schemeClr val="tx1"/>
              </a:solidFill>
              <a:latin typeface="Arial" panose="020B0604020202020204" pitchFamily="34" charset="0"/>
              <a:cs typeface="Arial" panose="020B0604020202020204" pitchFamily="34" charset="0"/>
            </a:endParaRPr>
          </a:p>
        </p:txBody>
      </p:sp>
      <p:cxnSp>
        <p:nvCxnSpPr>
          <p:cNvPr id="123" name="Conector recto 109"/>
          <p:cNvCxnSpPr>
            <a:cxnSpLocks noChangeShapeType="1"/>
          </p:cNvCxnSpPr>
          <p:nvPr/>
        </p:nvCxnSpPr>
        <p:spPr bwMode="auto">
          <a:xfrm>
            <a:off x="642061" y="6590630"/>
            <a:ext cx="144261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24" name="Proceso 69"/>
          <p:cNvSpPr/>
          <p:nvPr/>
        </p:nvSpPr>
        <p:spPr bwMode="auto">
          <a:xfrm>
            <a:off x="640437" y="5518744"/>
            <a:ext cx="1440000" cy="720000"/>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defRPr/>
            </a:pPr>
            <a:r>
              <a:rPr lang="es-MX" sz="700" b="1" u="none" dirty="0">
                <a:solidFill>
                  <a:schemeClr val="tx1"/>
                </a:solidFill>
                <a:latin typeface="Arial" panose="020B0604020202020204" pitchFamily="34" charset="0"/>
                <a:cs typeface="Arial" panose="020B0604020202020204" pitchFamily="34" charset="0"/>
              </a:rPr>
              <a:t>Asistencia turno </a:t>
            </a:r>
            <a:r>
              <a:rPr lang="es-MX" sz="700" b="1" u="none" dirty="0" smtClean="0">
                <a:solidFill>
                  <a:schemeClr val="tx1"/>
                </a:solidFill>
                <a:latin typeface="Arial" panose="020B0604020202020204" pitchFamily="34" charset="0"/>
                <a:cs typeface="Arial" panose="020B0604020202020204" pitchFamily="34" charset="0"/>
              </a:rPr>
              <a:t>matutino</a:t>
            </a:r>
          </a:p>
          <a:p>
            <a:pPr algn="ctr">
              <a:defRPr/>
            </a:pPr>
            <a:endParaRPr lang="es-MX" sz="700" b="1" dirty="0">
              <a:solidFill>
                <a:schemeClr val="tx1"/>
              </a:solidFill>
              <a:latin typeface="Arial" panose="020B0604020202020204" pitchFamily="34" charset="0"/>
              <a:cs typeface="Arial" panose="020B0604020202020204" pitchFamily="34" charset="0"/>
            </a:endParaRPr>
          </a:p>
          <a:p>
            <a:pPr algn="ctr">
              <a:defRPr/>
            </a:pPr>
            <a:r>
              <a:rPr lang="es-MX" sz="700" u="none" dirty="0">
                <a:latin typeface="Arial" panose="020B0604020202020204" pitchFamily="34" charset="0"/>
                <a:cs typeface="Arial" panose="020B0604020202020204" pitchFamily="34" charset="0"/>
              </a:rPr>
              <a:t>Francisco Javier Regalado Prado</a:t>
            </a:r>
          </a:p>
          <a:p>
            <a:pPr algn="ctr">
              <a:defRPr/>
            </a:pPr>
            <a:r>
              <a:rPr lang="es-MX" sz="700" u="none" dirty="0">
                <a:latin typeface="Arial" panose="020B0604020202020204" pitchFamily="34" charset="0"/>
                <a:cs typeface="Arial" panose="020B0604020202020204" pitchFamily="34" charset="0"/>
              </a:rPr>
              <a:t>Asistente </a:t>
            </a:r>
            <a:r>
              <a:rPr lang="es-MX" sz="700" u="none" dirty="0" smtClean="0">
                <a:latin typeface="Arial" panose="020B0604020202020204" pitchFamily="34" charset="0"/>
                <a:cs typeface="Arial" panose="020B0604020202020204" pitchFamily="34" charset="0"/>
              </a:rPr>
              <a:t>Administrativo(04-17</a:t>
            </a:r>
            <a:r>
              <a:rPr lang="es-MX" sz="700" u="none" dirty="0">
                <a:latin typeface="Arial" panose="020B0604020202020204" pitchFamily="34" charset="0"/>
                <a:cs typeface="Arial" panose="020B0604020202020204" pitchFamily="34" charset="0"/>
              </a:rPr>
              <a:t>)</a:t>
            </a:r>
            <a:endParaRPr lang="es-MX" sz="700" i="1" u="none" dirty="0">
              <a:latin typeface="Arial" panose="020B0604020202020204" pitchFamily="34" charset="0"/>
              <a:cs typeface="Arial" panose="020B0604020202020204" pitchFamily="34" charset="0"/>
            </a:endParaRPr>
          </a:p>
          <a:p>
            <a:pPr algn="ctr">
              <a:defRPr/>
            </a:pPr>
            <a:endParaRPr lang="es-MX" sz="700" b="1" u="none" dirty="0">
              <a:solidFill>
                <a:schemeClr val="tx1"/>
              </a:solidFill>
              <a:latin typeface="Arial" panose="020B0604020202020204" pitchFamily="34" charset="0"/>
              <a:cs typeface="Arial" panose="020B0604020202020204" pitchFamily="34" charset="0"/>
            </a:endParaRPr>
          </a:p>
          <a:p>
            <a:pPr algn="ctr">
              <a:defRPr/>
            </a:pPr>
            <a:endParaRPr lang="es-MX" sz="400" dirty="0">
              <a:solidFill>
                <a:schemeClr val="tx1"/>
              </a:solidFill>
              <a:latin typeface="Arial" panose="020B0604020202020204" pitchFamily="34" charset="0"/>
              <a:cs typeface="Arial" panose="020B0604020202020204" pitchFamily="34" charset="0"/>
            </a:endParaRPr>
          </a:p>
          <a:p>
            <a:pPr algn="ctr">
              <a:defRPr/>
            </a:pPr>
            <a:endParaRPr lang="es-MX" sz="700" dirty="0">
              <a:solidFill>
                <a:schemeClr val="tx1"/>
              </a:solidFill>
              <a:latin typeface="Arial" panose="020B0604020202020204" pitchFamily="34" charset="0"/>
              <a:cs typeface="Arial" panose="020B0604020202020204" pitchFamily="34" charset="0"/>
            </a:endParaRPr>
          </a:p>
        </p:txBody>
      </p:sp>
      <p:cxnSp>
        <p:nvCxnSpPr>
          <p:cNvPr id="125" name="Conector recto 109"/>
          <p:cNvCxnSpPr>
            <a:cxnSpLocks noChangeShapeType="1"/>
          </p:cNvCxnSpPr>
          <p:nvPr/>
        </p:nvCxnSpPr>
        <p:spPr bwMode="auto">
          <a:xfrm>
            <a:off x="638782" y="5715636"/>
            <a:ext cx="146849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26" name="Conector recto 13"/>
          <p:cNvCxnSpPr>
            <a:cxnSpLocks noChangeShapeType="1"/>
          </p:cNvCxnSpPr>
          <p:nvPr/>
        </p:nvCxnSpPr>
        <p:spPr bwMode="auto">
          <a:xfrm>
            <a:off x="2480888" y="3776200"/>
            <a:ext cx="0" cy="22295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29" name="Proceso 69"/>
          <p:cNvSpPr/>
          <p:nvPr/>
        </p:nvSpPr>
        <p:spPr bwMode="auto">
          <a:xfrm>
            <a:off x="2655201" y="4749257"/>
            <a:ext cx="1440000" cy="720000"/>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defRPr/>
            </a:pPr>
            <a:r>
              <a:rPr lang="es-MX" sz="700" b="1" u="none" dirty="0" smtClean="0">
                <a:solidFill>
                  <a:schemeClr val="tx1"/>
                </a:solidFill>
                <a:latin typeface="Arial" panose="020B0604020202020204" pitchFamily="34" charset="0"/>
                <a:cs typeface="Arial" panose="020B0604020202020204" pitchFamily="34" charset="0"/>
              </a:rPr>
              <a:t>(2) </a:t>
            </a:r>
            <a:r>
              <a:rPr lang="es-MX" sz="700" b="1" u="none" dirty="0">
                <a:solidFill>
                  <a:schemeClr val="tx1"/>
                </a:solidFill>
                <a:latin typeface="Arial" panose="020B0604020202020204" pitchFamily="34" charset="0"/>
                <a:cs typeface="Arial" panose="020B0604020202020204" pitchFamily="34" charset="0"/>
              </a:rPr>
              <a:t>Cuidadores</a:t>
            </a:r>
          </a:p>
          <a:p>
            <a:pPr algn="ctr">
              <a:defRPr/>
            </a:pPr>
            <a:endParaRPr lang="es-MX" sz="40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defRPr/>
            </a:pPr>
            <a:r>
              <a:rPr lang="es-MX" sz="700" u="none" dirty="0" err="1">
                <a:latin typeface="Arial" panose="020B0604020202020204" pitchFamily="34" charset="0"/>
                <a:cs typeface="Arial" panose="020B0604020202020204" pitchFamily="34" charset="0"/>
              </a:rPr>
              <a:t>Froiland</a:t>
            </a:r>
            <a:r>
              <a:rPr lang="es-MX" sz="700" u="none" dirty="0">
                <a:latin typeface="Arial" panose="020B0604020202020204" pitchFamily="34" charset="0"/>
                <a:cs typeface="Arial" panose="020B0604020202020204" pitchFamily="34" charset="0"/>
              </a:rPr>
              <a:t> Mendoza González </a:t>
            </a:r>
          </a:p>
          <a:p>
            <a:pPr marL="171450" indent="-171450">
              <a:buFont typeface="Arial" panose="020B0604020202020204" pitchFamily="34" charset="0"/>
              <a:buChar char="•"/>
              <a:defRPr/>
            </a:pPr>
            <a:r>
              <a:rPr lang="es-MX" sz="700" u="none" dirty="0">
                <a:latin typeface="Arial" panose="020B0604020202020204" pitchFamily="34" charset="0"/>
                <a:cs typeface="Arial" panose="020B0604020202020204" pitchFamily="34" charset="0"/>
              </a:rPr>
              <a:t>Salvador López </a:t>
            </a:r>
            <a:r>
              <a:rPr lang="es-MX" sz="700" u="none" dirty="0" smtClean="0">
                <a:latin typeface="Arial" panose="020B0604020202020204" pitchFamily="34" charset="0"/>
                <a:cs typeface="Arial" panose="020B0604020202020204" pitchFamily="34" charset="0"/>
              </a:rPr>
              <a:t>Esquivel</a:t>
            </a:r>
          </a:p>
          <a:p>
            <a:pPr>
              <a:defRPr/>
            </a:pPr>
            <a:r>
              <a:rPr lang="es-MX" altLang="es-MX" sz="700" u="none" dirty="0" smtClean="0">
                <a:latin typeface="Arial" panose="020B0604020202020204" pitchFamily="34" charset="0"/>
                <a:cs typeface="Arial" panose="020B0604020202020204" pitchFamily="34" charset="0"/>
              </a:rPr>
              <a:t>Asistente Administrativo(04-17</a:t>
            </a:r>
            <a:r>
              <a:rPr lang="es-MX" altLang="es-MX" sz="700" u="none" dirty="0">
                <a:latin typeface="Arial" panose="020B0604020202020204" pitchFamily="34" charset="0"/>
                <a:cs typeface="Arial" panose="020B0604020202020204" pitchFamily="34" charset="0"/>
              </a:rPr>
              <a:t>)</a:t>
            </a:r>
          </a:p>
          <a:p>
            <a:endParaRPr lang="es-MX" sz="700" dirty="0">
              <a:latin typeface="Arial" panose="020B0604020202020204" pitchFamily="34" charset="0"/>
              <a:cs typeface="Arial" panose="020B0604020202020204" pitchFamily="34" charset="0"/>
            </a:endParaRPr>
          </a:p>
          <a:p>
            <a:pPr algn="ctr">
              <a:defRPr/>
            </a:pPr>
            <a:endParaRPr lang="es-MX" sz="700" dirty="0">
              <a:solidFill>
                <a:schemeClr val="tx1"/>
              </a:solidFill>
              <a:latin typeface="Arial" panose="020B0604020202020204" pitchFamily="34" charset="0"/>
              <a:cs typeface="Arial" panose="020B0604020202020204" pitchFamily="34" charset="0"/>
            </a:endParaRPr>
          </a:p>
        </p:txBody>
      </p:sp>
      <p:cxnSp>
        <p:nvCxnSpPr>
          <p:cNvPr id="130" name="Conector recto 109"/>
          <p:cNvCxnSpPr>
            <a:cxnSpLocks noChangeShapeType="1"/>
          </p:cNvCxnSpPr>
          <p:nvPr/>
        </p:nvCxnSpPr>
        <p:spPr bwMode="auto">
          <a:xfrm>
            <a:off x="2475608" y="4922294"/>
            <a:ext cx="167819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34" name="Proceso 69"/>
          <p:cNvSpPr/>
          <p:nvPr/>
        </p:nvSpPr>
        <p:spPr bwMode="auto">
          <a:xfrm>
            <a:off x="2667021" y="5669968"/>
            <a:ext cx="1440000" cy="720000"/>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defRPr/>
            </a:pPr>
            <a:r>
              <a:rPr lang="es-MX" sz="700" b="1" u="none" dirty="0">
                <a:solidFill>
                  <a:schemeClr val="tx1"/>
                </a:solidFill>
                <a:latin typeface="Arial" panose="020B0604020202020204" pitchFamily="34" charset="0"/>
                <a:cs typeface="Arial" panose="020B0604020202020204" pitchFamily="34" charset="0"/>
              </a:rPr>
              <a:t>(2) Orientadores</a:t>
            </a:r>
          </a:p>
          <a:p>
            <a:pPr algn="ctr">
              <a:defRPr/>
            </a:pPr>
            <a:endParaRPr lang="es-MX" sz="400" u="none" dirty="0">
              <a:solidFill>
                <a:schemeClr val="tx1"/>
              </a:solidFill>
              <a:latin typeface="Arial" panose="020B0604020202020204" pitchFamily="34" charset="0"/>
              <a:cs typeface="Arial" panose="020B0604020202020204" pitchFamily="34" charset="0"/>
            </a:endParaRPr>
          </a:p>
          <a:p>
            <a:pPr algn="ctr">
              <a:defRPr/>
            </a:pPr>
            <a:endParaRPr lang="es-MX" sz="700" dirty="0">
              <a:solidFill>
                <a:schemeClr val="tx1"/>
              </a:solidFill>
              <a:latin typeface="Arial" panose="020B0604020202020204" pitchFamily="34" charset="0"/>
              <a:cs typeface="Arial" panose="020B0604020202020204" pitchFamily="34" charset="0"/>
            </a:endParaRPr>
          </a:p>
          <a:p>
            <a:pPr algn="ctr">
              <a:defRPr/>
            </a:pPr>
            <a:endParaRPr lang="es-MX" sz="700" dirty="0">
              <a:solidFill>
                <a:schemeClr val="tx1"/>
              </a:solidFill>
              <a:latin typeface="Arial" panose="020B0604020202020204" pitchFamily="34" charset="0"/>
              <a:cs typeface="Arial" panose="020B0604020202020204" pitchFamily="34" charset="0"/>
            </a:endParaRPr>
          </a:p>
        </p:txBody>
      </p:sp>
      <p:cxnSp>
        <p:nvCxnSpPr>
          <p:cNvPr id="135" name="Conector recto 109"/>
          <p:cNvCxnSpPr>
            <a:cxnSpLocks noChangeShapeType="1"/>
          </p:cNvCxnSpPr>
          <p:nvPr/>
        </p:nvCxnSpPr>
        <p:spPr bwMode="auto">
          <a:xfrm>
            <a:off x="2665510" y="5843007"/>
            <a:ext cx="147625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39" name="Conector recto 13"/>
          <p:cNvCxnSpPr>
            <a:cxnSpLocks noChangeShapeType="1"/>
          </p:cNvCxnSpPr>
          <p:nvPr/>
        </p:nvCxnSpPr>
        <p:spPr bwMode="auto">
          <a:xfrm>
            <a:off x="4679575" y="3766675"/>
            <a:ext cx="0" cy="308109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40" name="Proceso 69"/>
          <p:cNvSpPr/>
          <p:nvPr/>
        </p:nvSpPr>
        <p:spPr bwMode="auto">
          <a:xfrm>
            <a:off x="4925638" y="3917434"/>
            <a:ext cx="1440000" cy="720000"/>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defRPr/>
            </a:pPr>
            <a:r>
              <a:rPr lang="es-MX" sz="700" b="1" u="none" dirty="0" smtClean="0">
                <a:latin typeface="Arial" panose="020B0604020202020204" pitchFamily="34" charset="0"/>
                <a:cs typeface="Arial" panose="020B0604020202020204" pitchFamily="34" charset="0"/>
              </a:rPr>
              <a:t>Taller </a:t>
            </a:r>
            <a:r>
              <a:rPr lang="es-MX" sz="700" b="1" u="none" dirty="0">
                <a:latin typeface="Arial" panose="020B0604020202020204" pitchFamily="34" charset="0"/>
                <a:cs typeface="Arial" panose="020B0604020202020204" pitchFamily="34" charset="0"/>
              </a:rPr>
              <a:t>de Cocina turno </a:t>
            </a:r>
            <a:r>
              <a:rPr lang="es-MX" sz="700" b="1" u="none" dirty="0" smtClean="0">
                <a:latin typeface="Arial" panose="020B0604020202020204" pitchFamily="34" charset="0"/>
                <a:cs typeface="Arial" panose="020B0604020202020204" pitchFamily="34" charset="0"/>
              </a:rPr>
              <a:t>vespertino</a:t>
            </a:r>
          </a:p>
          <a:p>
            <a:pPr algn="ctr">
              <a:defRPr/>
            </a:pPr>
            <a:endParaRPr lang="es-MX" sz="700" b="1" u="none" dirty="0">
              <a:latin typeface="Arial" panose="020B0604020202020204" pitchFamily="34" charset="0"/>
              <a:cs typeface="Arial" panose="020B0604020202020204" pitchFamily="34" charset="0"/>
            </a:endParaRPr>
          </a:p>
          <a:p>
            <a:pPr algn="ctr">
              <a:defRPr/>
            </a:pPr>
            <a:endParaRPr lang="es-MX" sz="700" dirty="0">
              <a:solidFill>
                <a:schemeClr val="tx1"/>
              </a:solidFill>
              <a:latin typeface="Arial" panose="020B0604020202020204" pitchFamily="34" charset="0"/>
              <a:cs typeface="Arial" panose="020B0604020202020204" pitchFamily="34" charset="0"/>
            </a:endParaRPr>
          </a:p>
        </p:txBody>
      </p:sp>
      <p:sp>
        <p:nvSpPr>
          <p:cNvPr id="145" name="Proceso 69"/>
          <p:cNvSpPr/>
          <p:nvPr/>
        </p:nvSpPr>
        <p:spPr bwMode="auto">
          <a:xfrm>
            <a:off x="4925638" y="4767650"/>
            <a:ext cx="1440000" cy="812475"/>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defRPr/>
            </a:pPr>
            <a:r>
              <a:rPr lang="es-MX" sz="700" b="1" u="none" dirty="0">
                <a:solidFill>
                  <a:schemeClr val="tx1"/>
                </a:solidFill>
                <a:latin typeface="Arial" panose="020B0604020202020204" pitchFamily="34" charset="0"/>
                <a:cs typeface="Arial" panose="020B0604020202020204" pitchFamily="34" charset="0"/>
              </a:rPr>
              <a:t>(3) Taller de </a:t>
            </a:r>
            <a:r>
              <a:rPr lang="es-MX" sz="700" b="1" u="none" dirty="0" smtClean="0">
                <a:solidFill>
                  <a:schemeClr val="tx1"/>
                </a:solidFill>
                <a:latin typeface="Arial" panose="020B0604020202020204" pitchFamily="34" charset="0"/>
                <a:cs typeface="Arial" panose="020B0604020202020204" pitchFamily="34" charset="0"/>
              </a:rPr>
              <a:t>tareas</a:t>
            </a:r>
          </a:p>
          <a:p>
            <a:pPr marL="171450" indent="-171450" algn="just">
              <a:buFont typeface="Arial" panose="020B0604020202020204" pitchFamily="34" charset="0"/>
              <a:buChar char="•"/>
              <a:defRPr/>
            </a:pPr>
            <a:r>
              <a:rPr lang="es-MX" sz="700" u="none" dirty="0" smtClean="0">
                <a:latin typeface="Arial" panose="020B0604020202020204" pitchFamily="34" charset="0"/>
                <a:cs typeface="Arial" panose="020B0604020202020204" pitchFamily="34" charset="0"/>
              </a:rPr>
              <a:t>Blanca </a:t>
            </a:r>
            <a:r>
              <a:rPr lang="es-MX" sz="700" u="none" dirty="0">
                <a:latin typeface="Arial" panose="020B0604020202020204" pitchFamily="34" charset="0"/>
                <a:cs typeface="Arial" panose="020B0604020202020204" pitchFamily="34" charset="0"/>
              </a:rPr>
              <a:t>Elena Navarro Contreras</a:t>
            </a:r>
          </a:p>
          <a:p>
            <a:pPr marL="171450" indent="-171450" algn="just">
              <a:buFont typeface="Arial" panose="020B0604020202020204" pitchFamily="34" charset="0"/>
              <a:buChar char="•"/>
              <a:defRPr/>
            </a:pPr>
            <a:r>
              <a:rPr lang="es-MX" sz="700" u="none" dirty="0">
                <a:latin typeface="Arial" panose="020B0604020202020204" pitchFamily="34" charset="0"/>
                <a:cs typeface="Arial" panose="020B0604020202020204" pitchFamily="34" charset="0"/>
              </a:rPr>
              <a:t>Elba Cruz Rodríguez</a:t>
            </a:r>
          </a:p>
          <a:p>
            <a:pPr marL="171450" indent="-171450" algn="just">
              <a:buFont typeface="Arial" panose="020B0604020202020204" pitchFamily="34" charset="0"/>
              <a:buChar char="•"/>
              <a:defRPr/>
            </a:pPr>
            <a:r>
              <a:rPr lang="es-MX" sz="700" u="none" dirty="0">
                <a:latin typeface="Arial" panose="020B0604020202020204" pitchFamily="34" charset="0"/>
                <a:cs typeface="Arial" panose="020B0604020202020204" pitchFamily="34" charset="0"/>
              </a:rPr>
              <a:t>Rosy María Guerrero Santos</a:t>
            </a:r>
          </a:p>
          <a:p>
            <a:pPr algn="ctr">
              <a:defRPr/>
            </a:pPr>
            <a:r>
              <a:rPr lang="es-MX" altLang="es-MX" sz="700" u="none" dirty="0">
                <a:latin typeface="Arial" panose="020B0604020202020204" pitchFamily="34" charset="0"/>
                <a:cs typeface="Arial" panose="020B0604020202020204" pitchFamily="34" charset="0"/>
              </a:rPr>
              <a:t>Asistente </a:t>
            </a:r>
            <a:r>
              <a:rPr lang="es-MX" altLang="es-MX" sz="700" u="none" dirty="0" smtClean="0">
                <a:latin typeface="Arial" panose="020B0604020202020204" pitchFamily="34" charset="0"/>
                <a:cs typeface="Arial" panose="020B0604020202020204" pitchFamily="34" charset="0"/>
              </a:rPr>
              <a:t>Administrativo(04-17</a:t>
            </a:r>
            <a:r>
              <a:rPr lang="es-MX" altLang="es-MX" sz="700" u="none" dirty="0">
                <a:latin typeface="Arial" panose="020B0604020202020204" pitchFamily="34" charset="0"/>
                <a:cs typeface="Arial" panose="020B0604020202020204" pitchFamily="34" charset="0"/>
              </a:rPr>
              <a:t>)</a:t>
            </a:r>
          </a:p>
          <a:p>
            <a:endParaRPr lang="es-MX" sz="700" dirty="0">
              <a:latin typeface="Arial" panose="020B0604020202020204" pitchFamily="34" charset="0"/>
              <a:cs typeface="Arial" panose="020B0604020202020204" pitchFamily="34" charset="0"/>
            </a:endParaRPr>
          </a:p>
          <a:p>
            <a:pPr algn="ctr">
              <a:defRPr/>
            </a:pPr>
            <a:endParaRPr lang="es-MX" sz="700" b="1" u="none" dirty="0">
              <a:solidFill>
                <a:schemeClr val="tx1"/>
              </a:solidFill>
              <a:latin typeface="Arial" panose="020B0604020202020204" pitchFamily="34" charset="0"/>
              <a:cs typeface="Arial" panose="020B0604020202020204" pitchFamily="34" charset="0"/>
            </a:endParaRPr>
          </a:p>
          <a:p>
            <a:pPr algn="ctr">
              <a:defRPr/>
            </a:pPr>
            <a:endParaRPr lang="es-MX" sz="400" dirty="0">
              <a:solidFill>
                <a:schemeClr val="tx1"/>
              </a:solidFill>
              <a:latin typeface="Arial" panose="020B0604020202020204" pitchFamily="34" charset="0"/>
              <a:cs typeface="Arial" panose="020B0604020202020204" pitchFamily="34" charset="0"/>
            </a:endParaRPr>
          </a:p>
          <a:p>
            <a:pPr algn="ctr">
              <a:defRPr/>
            </a:pPr>
            <a:endParaRPr lang="es-MX" sz="700" dirty="0">
              <a:solidFill>
                <a:schemeClr val="tx1"/>
              </a:solidFill>
              <a:latin typeface="Arial" panose="020B0604020202020204" pitchFamily="34" charset="0"/>
              <a:cs typeface="Arial" panose="020B0604020202020204" pitchFamily="34" charset="0"/>
            </a:endParaRPr>
          </a:p>
        </p:txBody>
      </p:sp>
      <p:cxnSp>
        <p:nvCxnSpPr>
          <p:cNvPr id="146" name="Conector recto 109"/>
          <p:cNvCxnSpPr>
            <a:cxnSpLocks noChangeShapeType="1"/>
          </p:cNvCxnSpPr>
          <p:nvPr/>
        </p:nvCxnSpPr>
        <p:spPr bwMode="auto">
          <a:xfrm>
            <a:off x="4922904" y="4918864"/>
            <a:ext cx="1442734"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47" name="Proceso 69"/>
          <p:cNvSpPr/>
          <p:nvPr/>
        </p:nvSpPr>
        <p:spPr bwMode="auto">
          <a:xfrm>
            <a:off x="5184400" y="5733250"/>
            <a:ext cx="1440000" cy="720000"/>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defRPr/>
            </a:pPr>
            <a:r>
              <a:rPr lang="es-MX" sz="700" b="1" u="none" dirty="0">
                <a:solidFill>
                  <a:schemeClr val="tx1"/>
                </a:solidFill>
                <a:latin typeface="Arial" panose="020B0604020202020204" pitchFamily="34" charset="0"/>
                <a:cs typeface="Arial" panose="020B0604020202020204" pitchFamily="34" charset="0"/>
              </a:rPr>
              <a:t>Auxiliar</a:t>
            </a:r>
          </a:p>
          <a:p>
            <a:pPr algn="ctr">
              <a:defRPr/>
            </a:pPr>
            <a:endParaRPr lang="es-MX" sz="700" dirty="0">
              <a:solidFill>
                <a:schemeClr val="tx1"/>
              </a:solidFill>
              <a:latin typeface="Arial" panose="020B0604020202020204" pitchFamily="34" charset="0"/>
              <a:cs typeface="Arial" panose="020B0604020202020204" pitchFamily="34" charset="0"/>
            </a:endParaRPr>
          </a:p>
          <a:p>
            <a:pPr algn="ctr">
              <a:defRPr/>
            </a:pPr>
            <a:r>
              <a:rPr lang="es-MX" sz="700" u="none" dirty="0">
                <a:solidFill>
                  <a:schemeClr val="tx1"/>
                </a:solidFill>
                <a:latin typeface="Arial" panose="020B0604020202020204" pitchFamily="34" charset="0"/>
                <a:cs typeface="Arial" panose="020B0604020202020204" pitchFamily="34" charset="0"/>
              </a:rPr>
              <a:t>Norma Isabel de </a:t>
            </a:r>
            <a:r>
              <a:rPr lang="es-MX" sz="700" u="none" dirty="0" smtClean="0">
                <a:solidFill>
                  <a:schemeClr val="tx1"/>
                </a:solidFill>
                <a:latin typeface="Arial" panose="020B0604020202020204" pitchFamily="34" charset="0"/>
                <a:cs typeface="Arial" panose="020B0604020202020204" pitchFamily="34" charset="0"/>
              </a:rPr>
              <a:t>León Gaspar</a:t>
            </a:r>
            <a:endParaRPr lang="es-MX" sz="700" u="none" dirty="0">
              <a:solidFill>
                <a:schemeClr val="tx1"/>
              </a:solidFill>
              <a:latin typeface="Arial" panose="020B0604020202020204" pitchFamily="34" charset="0"/>
              <a:cs typeface="Arial" panose="020B0604020202020204" pitchFamily="34" charset="0"/>
            </a:endParaRPr>
          </a:p>
          <a:p>
            <a:pPr algn="ctr">
              <a:defRPr/>
            </a:pPr>
            <a:r>
              <a:rPr lang="es-MX" altLang="es-MX" sz="700" u="none" dirty="0">
                <a:solidFill>
                  <a:schemeClr val="tx1"/>
                </a:solidFill>
                <a:latin typeface="Arial" panose="020B0604020202020204" pitchFamily="34" charset="0"/>
                <a:cs typeface="Arial" panose="020B0604020202020204" pitchFamily="34" charset="0"/>
              </a:rPr>
              <a:t>Mozo de Oficina (02-08)</a:t>
            </a:r>
          </a:p>
          <a:p>
            <a:pPr algn="ctr">
              <a:defRPr/>
            </a:pPr>
            <a:endParaRPr lang="es-MX" sz="700" u="none" dirty="0">
              <a:solidFill>
                <a:schemeClr val="tx1"/>
              </a:solidFill>
              <a:latin typeface="Arial" panose="020B0604020202020204" pitchFamily="34" charset="0"/>
              <a:cs typeface="Arial" panose="020B0604020202020204" pitchFamily="34" charset="0"/>
            </a:endParaRPr>
          </a:p>
          <a:p>
            <a:pPr algn="ctr">
              <a:defRPr/>
            </a:pPr>
            <a:endParaRPr lang="es-MX" sz="700" dirty="0">
              <a:solidFill>
                <a:schemeClr val="tx1"/>
              </a:solidFill>
              <a:latin typeface="Arial" panose="020B0604020202020204" pitchFamily="34" charset="0"/>
              <a:cs typeface="Arial" panose="020B0604020202020204" pitchFamily="34" charset="0"/>
            </a:endParaRPr>
          </a:p>
        </p:txBody>
      </p:sp>
      <p:cxnSp>
        <p:nvCxnSpPr>
          <p:cNvPr id="148" name="Conector recto 109"/>
          <p:cNvCxnSpPr>
            <a:cxnSpLocks noChangeShapeType="1"/>
          </p:cNvCxnSpPr>
          <p:nvPr/>
        </p:nvCxnSpPr>
        <p:spPr bwMode="auto">
          <a:xfrm>
            <a:off x="5184400" y="5906289"/>
            <a:ext cx="14525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49" name="Conector recto 13"/>
          <p:cNvCxnSpPr>
            <a:cxnSpLocks noChangeShapeType="1"/>
          </p:cNvCxnSpPr>
          <p:nvPr/>
        </p:nvCxnSpPr>
        <p:spPr bwMode="auto">
          <a:xfrm>
            <a:off x="5025650" y="5580125"/>
            <a:ext cx="0" cy="496833"/>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50" name="Proceso 69"/>
          <p:cNvSpPr/>
          <p:nvPr/>
        </p:nvSpPr>
        <p:spPr bwMode="auto">
          <a:xfrm>
            <a:off x="4925638" y="6598439"/>
            <a:ext cx="1440000" cy="720000"/>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defRPr/>
            </a:pPr>
            <a:r>
              <a:rPr lang="es-MX" sz="700" b="1" u="none" dirty="0">
                <a:solidFill>
                  <a:schemeClr val="tx1"/>
                </a:solidFill>
                <a:latin typeface="Arial" panose="020B0604020202020204" pitchFamily="34" charset="0"/>
                <a:cs typeface="Arial" panose="020B0604020202020204" pitchFamily="34" charset="0"/>
              </a:rPr>
              <a:t>(2) Taller de Esparcimiento y </a:t>
            </a:r>
            <a:r>
              <a:rPr lang="es-MX" sz="700" b="1" u="none" dirty="0" smtClean="0">
                <a:solidFill>
                  <a:schemeClr val="tx1"/>
                </a:solidFill>
                <a:latin typeface="Arial" panose="020B0604020202020204" pitchFamily="34" charset="0"/>
                <a:cs typeface="Arial" panose="020B0604020202020204" pitchFamily="34" charset="0"/>
              </a:rPr>
              <a:t>Tecnología</a:t>
            </a:r>
          </a:p>
          <a:p>
            <a:pPr marL="171450" indent="-171450" algn="just">
              <a:buFont typeface="Arial" panose="020B0604020202020204" pitchFamily="34" charset="0"/>
              <a:buChar char="•"/>
              <a:defRPr/>
            </a:pPr>
            <a:r>
              <a:rPr lang="es-MX" sz="700" u="none" dirty="0">
                <a:latin typeface="Arial" panose="020B0604020202020204" pitchFamily="34" charset="0"/>
                <a:cs typeface="Arial" panose="020B0604020202020204" pitchFamily="34" charset="0"/>
              </a:rPr>
              <a:t>Luis Hernández Lara </a:t>
            </a:r>
          </a:p>
          <a:p>
            <a:pPr marL="171450" indent="-171450" algn="just">
              <a:buFont typeface="Arial" panose="020B0604020202020204" pitchFamily="34" charset="0"/>
              <a:buChar char="•"/>
              <a:defRPr/>
            </a:pPr>
            <a:r>
              <a:rPr lang="es-MX" sz="700" u="none" dirty="0">
                <a:latin typeface="Arial" panose="020B0604020202020204" pitchFamily="34" charset="0"/>
                <a:cs typeface="Arial" panose="020B0604020202020204" pitchFamily="34" charset="0"/>
              </a:rPr>
              <a:t>Juan Paulo Silva Manzano </a:t>
            </a:r>
            <a:endParaRPr lang="es-MX" altLang="es-MX" sz="700" u="none" dirty="0">
              <a:latin typeface="Arial" panose="020B0604020202020204" pitchFamily="34" charset="0"/>
              <a:cs typeface="Arial" panose="020B0604020202020204" pitchFamily="34" charset="0"/>
            </a:endParaRPr>
          </a:p>
          <a:p>
            <a:pPr algn="ctr">
              <a:defRPr/>
            </a:pPr>
            <a:r>
              <a:rPr lang="es-MX" altLang="es-MX" sz="700" u="none" dirty="0">
                <a:latin typeface="Arial" panose="020B0604020202020204" pitchFamily="34" charset="0"/>
                <a:cs typeface="Arial" panose="020B0604020202020204" pitchFamily="34" charset="0"/>
              </a:rPr>
              <a:t>Asistente Administrativo(04-17)</a:t>
            </a:r>
            <a:endParaRPr lang="es-MX" sz="700" u="none" dirty="0">
              <a:latin typeface="Arial" panose="020B0604020202020204" pitchFamily="34" charset="0"/>
              <a:cs typeface="Arial" panose="020B0604020202020204" pitchFamily="34" charset="0"/>
            </a:endParaRPr>
          </a:p>
          <a:p>
            <a:pPr algn="ctr">
              <a:defRPr/>
            </a:pPr>
            <a:r>
              <a:rPr lang="es-MX" sz="700" b="1" u="none" dirty="0" smtClean="0">
                <a:solidFill>
                  <a:schemeClr val="tx1"/>
                </a:solidFill>
                <a:latin typeface="Arial" panose="020B0604020202020204" pitchFamily="34" charset="0"/>
                <a:cs typeface="Arial" panose="020B0604020202020204" pitchFamily="34" charset="0"/>
              </a:rPr>
              <a:t> </a:t>
            </a:r>
            <a:endParaRPr lang="es-MX" sz="700" b="1" u="none" dirty="0">
              <a:solidFill>
                <a:schemeClr val="tx1"/>
              </a:solidFill>
              <a:latin typeface="Arial" panose="020B0604020202020204" pitchFamily="34" charset="0"/>
              <a:cs typeface="Arial" panose="020B0604020202020204" pitchFamily="34" charset="0"/>
            </a:endParaRPr>
          </a:p>
          <a:p>
            <a:pPr algn="ctr">
              <a:defRPr/>
            </a:pPr>
            <a:endParaRPr lang="es-MX" sz="400" u="none" dirty="0">
              <a:solidFill>
                <a:schemeClr val="tx1"/>
              </a:solidFill>
              <a:latin typeface="Arial" panose="020B0604020202020204" pitchFamily="34" charset="0"/>
              <a:cs typeface="Arial" panose="020B0604020202020204" pitchFamily="34" charset="0"/>
            </a:endParaRPr>
          </a:p>
          <a:p>
            <a:pPr algn="ctr">
              <a:defRPr/>
            </a:pPr>
            <a:endParaRPr lang="es-MX" altLang="es-MX" sz="700" u="none" dirty="0">
              <a:solidFill>
                <a:schemeClr val="tx1"/>
              </a:solidFill>
              <a:latin typeface="Arial" panose="020B0604020202020204" pitchFamily="34" charset="0"/>
              <a:cs typeface="Arial" panose="020B0604020202020204" pitchFamily="34" charset="0"/>
            </a:endParaRPr>
          </a:p>
          <a:p>
            <a:pPr algn="ctr">
              <a:defRPr/>
            </a:pPr>
            <a:endParaRPr lang="es-MX" sz="700" dirty="0">
              <a:solidFill>
                <a:schemeClr val="tx1"/>
              </a:solidFill>
              <a:latin typeface="Arial" panose="020B0604020202020204" pitchFamily="34" charset="0"/>
              <a:cs typeface="Arial" panose="020B0604020202020204" pitchFamily="34" charset="0"/>
            </a:endParaRPr>
          </a:p>
        </p:txBody>
      </p:sp>
      <p:cxnSp>
        <p:nvCxnSpPr>
          <p:cNvPr id="151" name="Conector recto 109"/>
          <p:cNvCxnSpPr>
            <a:cxnSpLocks noChangeShapeType="1"/>
          </p:cNvCxnSpPr>
          <p:nvPr/>
        </p:nvCxnSpPr>
        <p:spPr bwMode="auto">
          <a:xfrm>
            <a:off x="4687338" y="6847770"/>
            <a:ext cx="16783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63" name="Conector recto 162"/>
          <p:cNvCxnSpPr/>
          <p:nvPr/>
        </p:nvCxnSpPr>
        <p:spPr bwMode="auto">
          <a:xfrm>
            <a:off x="4687338" y="5033164"/>
            <a:ext cx="24332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0" name="Conector recto 109"/>
          <p:cNvCxnSpPr>
            <a:cxnSpLocks noChangeShapeType="1"/>
          </p:cNvCxnSpPr>
          <p:nvPr/>
        </p:nvCxnSpPr>
        <p:spPr bwMode="auto">
          <a:xfrm>
            <a:off x="4679575" y="4185292"/>
            <a:ext cx="16860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81" name="Conector recto 180"/>
          <p:cNvCxnSpPr/>
          <p:nvPr/>
        </p:nvCxnSpPr>
        <p:spPr bwMode="auto">
          <a:xfrm>
            <a:off x="429417" y="5720101"/>
            <a:ext cx="21129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3" name="Conector recto 182"/>
          <p:cNvCxnSpPr/>
          <p:nvPr/>
        </p:nvCxnSpPr>
        <p:spPr bwMode="auto">
          <a:xfrm>
            <a:off x="407180" y="6590630"/>
            <a:ext cx="24332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93" name="CuadroTexto 192"/>
          <p:cNvSpPr txBox="1"/>
          <p:nvPr/>
        </p:nvSpPr>
        <p:spPr>
          <a:xfrm>
            <a:off x="4922904" y="4267734"/>
            <a:ext cx="1478290" cy="307777"/>
          </a:xfrm>
          <a:prstGeom prst="rect">
            <a:avLst/>
          </a:prstGeom>
          <a:noFill/>
        </p:spPr>
        <p:txBody>
          <a:bodyPr wrap="none" rtlCol="0">
            <a:spAutoFit/>
          </a:bodyPr>
          <a:lstStyle/>
          <a:p>
            <a:pPr algn="ctr">
              <a:defRPr/>
            </a:pPr>
            <a:r>
              <a:rPr lang="es-MX" sz="700" u="none" dirty="0">
                <a:latin typeface="Arial" panose="020B0604020202020204" pitchFamily="34" charset="0"/>
                <a:cs typeface="Arial" panose="020B0604020202020204" pitchFamily="34" charset="0"/>
              </a:rPr>
              <a:t>Gloria Neri Galarza</a:t>
            </a:r>
          </a:p>
          <a:p>
            <a:pPr algn="ctr">
              <a:defRPr/>
            </a:pPr>
            <a:r>
              <a:rPr lang="es-MX" altLang="es-MX" sz="700" u="none" dirty="0">
                <a:solidFill>
                  <a:srgbClr val="000000"/>
                </a:solidFill>
                <a:latin typeface="Arial" panose="020B0604020202020204" pitchFamily="34" charset="0"/>
                <a:cs typeface="Arial" panose="020B0604020202020204" pitchFamily="34" charset="0"/>
              </a:rPr>
              <a:t>Técnica no especializada(05-14)</a:t>
            </a:r>
          </a:p>
        </p:txBody>
      </p:sp>
      <p:sp>
        <p:nvSpPr>
          <p:cNvPr id="99" name="Rectangle 132"/>
          <p:cNvSpPr>
            <a:spLocks noChangeArrowheads="1"/>
          </p:cNvSpPr>
          <p:nvPr/>
        </p:nvSpPr>
        <p:spPr bwMode="auto">
          <a:xfrm>
            <a:off x="604462" y="7219782"/>
            <a:ext cx="1440000" cy="720000"/>
          </a:xfrm>
          <a:prstGeom prst="rect">
            <a:avLst/>
          </a:prstGeom>
          <a:solidFill>
            <a:schemeClr val="bg1"/>
          </a:solidFill>
          <a:ln w="9525">
            <a:solidFill>
              <a:srgbClr val="00B0F0"/>
            </a:solidFill>
            <a:prstDash val="dash"/>
            <a:miter lim="800000"/>
            <a:headEnd/>
            <a:tailEnd/>
          </a:ln>
          <a:effectLst>
            <a:outerShdw blurRad="50800" dist="38100" dir="2700000" algn="tl" rotWithShape="0">
              <a:srgbClr val="00B0F0">
                <a:alpha val="40000"/>
              </a:srgbClr>
            </a:outerShdw>
          </a:effectLst>
        </p:spPr>
        <p:txBody>
          <a:bodyPr wrap="none" anchor="ctr"/>
          <a:lstStyle/>
          <a:p>
            <a:pPr algn="ctr" eaLnBrk="0" hangingPunct="0">
              <a:defRPr/>
            </a:pPr>
            <a:endParaRPr lang="es-ES_tradnl" sz="700" u="none" dirty="0" smtClean="0">
              <a:latin typeface="Arial" pitchFamily="34" charset="0"/>
              <a:cs typeface="Arial" pitchFamily="34" charset="0"/>
            </a:endParaRPr>
          </a:p>
          <a:p>
            <a:pPr algn="ctr" eaLnBrk="0" hangingPunct="0">
              <a:defRPr/>
            </a:pPr>
            <a:r>
              <a:rPr lang="es-ES_tradnl" sz="700" b="1" u="none" dirty="0" smtClean="0">
                <a:latin typeface="Arial" pitchFamily="34" charset="0"/>
                <a:cs typeface="Arial" pitchFamily="34" charset="0"/>
              </a:rPr>
              <a:t>(1) Servicios Auxiliares </a:t>
            </a:r>
          </a:p>
          <a:p>
            <a:pPr algn="ctr" eaLnBrk="0" hangingPunct="0">
              <a:defRPr/>
            </a:pPr>
            <a:r>
              <a:rPr lang="es-ES_tradnl" sz="700" u="none" dirty="0">
                <a:latin typeface="Arial" pitchFamily="34" charset="0"/>
                <a:cs typeface="Arial" pitchFamily="34" charset="0"/>
              </a:rPr>
              <a:t> </a:t>
            </a:r>
            <a:r>
              <a:rPr lang="es-ES_tradnl" sz="700" u="none" dirty="0" smtClean="0">
                <a:latin typeface="Arial" pitchFamily="34" charset="0"/>
                <a:cs typeface="Arial" pitchFamily="34" charset="0"/>
              </a:rPr>
              <a:t>    </a:t>
            </a:r>
            <a:endParaRPr lang="es-ES_tradnl" sz="700" u="none" dirty="0">
              <a:latin typeface="Arial" pitchFamily="34" charset="0"/>
              <a:cs typeface="Arial" pitchFamily="34" charset="0"/>
            </a:endParaRPr>
          </a:p>
        </p:txBody>
      </p:sp>
      <p:sp>
        <p:nvSpPr>
          <p:cNvPr id="87" name="123 Rectángulo"/>
          <p:cNvSpPr>
            <a:spLocks noChangeArrowheads="1"/>
          </p:cNvSpPr>
          <p:nvPr/>
        </p:nvSpPr>
        <p:spPr bwMode="auto">
          <a:xfrm>
            <a:off x="626732" y="4970068"/>
            <a:ext cx="14906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MX" altLang="es-MX" sz="700" u="none" dirty="0" smtClean="0">
                <a:solidFill>
                  <a:srgbClr val="000000"/>
                </a:solidFill>
                <a:latin typeface="Arial" panose="020B0604020202020204" pitchFamily="34" charset="0"/>
                <a:cs typeface="Arial" panose="020B0604020202020204" pitchFamily="34" charset="0"/>
              </a:rPr>
              <a:t>José Luis Gloria Montante</a:t>
            </a:r>
          </a:p>
          <a:p>
            <a:pPr algn="ctr">
              <a:spcBef>
                <a:spcPct val="0"/>
              </a:spcBef>
              <a:buFontTx/>
              <a:buNone/>
            </a:pPr>
            <a:r>
              <a:rPr lang="es-MX" altLang="es-MX" sz="700" u="none" dirty="0" smtClean="0">
                <a:solidFill>
                  <a:srgbClr val="000000"/>
                </a:solidFill>
                <a:latin typeface="Arial" panose="020B0604020202020204" pitchFamily="34" charset="0"/>
                <a:cs typeface="Arial" panose="020B0604020202020204" pitchFamily="34" charset="0"/>
              </a:rPr>
              <a:t>Mozo </a:t>
            </a:r>
            <a:r>
              <a:rPr lang="es-MX" altLang="es-MX" sz="700" u="none" dirty="0">
                <a:solidFill>
                  <a:srgbClr val="000000"/>
                </a:solidFill>
                <a:latin typeface="Arial" panose="020B0604020202020204" pitchFamily="34" charset="0"/>
                <a:cs typeface="Arial" panose="020B0604020202020204" pitchFamily="34" charset="0"/>
              </a:rPr>
              <a:t>de oficina (</a:t>
            </a:r>
            <a:r>
              <a:rPr lang="es-MX" altLang="es-MX" sz="700" u="none" dirty="0" smtClean="0">
                <a:solidFill>
                  <a:srgbClr val="000000"/>
                </a:solidFill>
                <a:latin typeface="Arial" panose="020B0604020202020204" pitchFamily="34" charset="0"/>
                <a:cs typeface="Arial" panose="020B0604020202020204" pitchFamily="34" charset="0"/>
              </a:rPr>
              <a:t>02-08)</a:t>
            </a:r>
            <a:endParaRPr lang="es-MX" altLang="es-MX" sz="700" u="none" dirty="0">
              <a:solidFill>
                <a:srgbClr val="000000"/>
              </a:solidFill>
              <a:latin typeface="Arial" panose="020B0604020202020204" pitchFamily="34" charset="0"/>
              <a:cs typeface="Arial" panose="020B0604020202020204" pitchFamily="34" charset="0"/>
            </a:endParaRPr>
          </a:p>
        </p:txBody>
      </p:sp>
      <p:cxnSp>
        <p:nvCxnSpPr>
          <p:cNvPr id="84" name="Conector recto 13"/>
          <p:cNvCxnSpPr>
            <a:cxnSpLocks noChangeShapeType="1"/>
          </p:cNvCxnSpPr>
          <p:nvPr/>
        </p:nvCxnSpPr>
        <p:spPr bwMode="auto">
          <a:xfrm>
            <a:off x="3422118" y="2714940"/>
            <a:ext cx="0" cy="3381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85" name="Line 50"/>
          <p:cNvSpPr>
            <a:spLocks noChangeShapeType="1"/>
          </p:cNvSpPr>
          <p:nvPr/>
        </p:nvSpPr>
        <p:spPr bwMode="auto">
          <a:xfrm>
            <a:off x="3192827" y="2863116"/>
            <a:ext cx="0" cy="346621"/>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88" name="Rectangle 132"/>
          <p:cNvSpPr>
            <a:spLocks noChangeArrowheads="1"/>
          </p:cNvSpPr>
          <p:nvPr/>
        </p:nvSpPr>
        <p:spPr bwMode="auto">
          <a:xfrm>
            <a:off x="2703738" y="2856335"/>
            <a:ext cx="1441541" cy="720000"/>
          </a:xfrm>
          <a:prstGeom prst="rect">
            <a:avLst/>
          </a:prstGeom>
          <a:solidFill>
            <a:schemeClr val="bg1"/>
          </a:solidFill>
          <a:ln w="9525">
            <a:solidFill>
              <a:srgbClr val="00B0F0"/>
            </a:solidFill>
            <a:prstDash val="dash"/>
            <a:miter lim="800000"/>
            <a:headEnd/>
            <a:tailEnd/>
          </a:ln>
          <a:effectLst>
            <a:outerShdw blurRad="50800" dist="38100" dir="2700000" algn="tl" rotWithShape="0">
              <a:srgbClr val="00B0F0">
                <a:alpha val="40000"/>
              </a:srgbClr>
            </a:outerShdw>
          </a:effectLst>
        </p:spPr>
        <p:txBody>
          <a:bodyPr wrap="none" anchor="ctr"/>
          <a:lstStyle/>
          <a:p>
            <a:pPr algn="ctr" eaLnBrk="0" hangingPunct="0">
              <a:defRPr/>
            </a:pPr>
            <a:endParaRPr lang="es-ES_tradnl" sz="700" u="none" dirty="0" smtClean="0">
              <a:latin typeface="Arial" pitchFamily="34" charset="0"/>
              <a:cs typeface="Arial" pitchFamily="34" charset="0"/>
            </a:endParaRPr>
          </a:p>
          <a:p>
            <a:pPr algn="ctr">
              <a:defRPr/>
            </a:pPr>
            <a:r>
              <a:rPr lang="es-MX" sz="700" b="1" u="none" dirty="0" smtClean="0">
                <a:latin typeface="Arial" panose="020B0604020202020204" pitchFamily="34" charset="0"/>
                <a:cs typeface="Arial" panose="020B0604020202020204" pitchFamily="34" charset="0"/>
              </a:rPr>
              <a:t>Programa </a:t>
            </a:r>
            <a:r>
              <a:rPr lang="es-MX" sz="700" b="1" u="none" dirty="0">
                <a:latin typeface="Arial" panose="020B0604020202020204" pitchFamily="34" charset="0"/>
                <a:cs typeface="Arial" panose="020B0604020202020204" pitchFamily="34" charset="0"/>
              </a:rPr>
              <a:t>Crecer para la </a:t>
            </a:r>
            <a:r>
              <a:rPr lang="es-MX" sz="700" b="1" u="none" dirty="0" smtClean="0">
                <a:latin typeface="Arial" panose="020B0604020202020204" pitchFamily="34" charset="0"/>
                <a:cs typeface="Arial" panose="020B0604020202020204" pitchFamily="34" charset="0"/>
              </a:rPr>
              <a:t>Vida</a:t>
            </a:r>
          </a:p>
          <a:p>
            <a:pPr algn="ctr">
              <a:defRPr/>
            </a:pPr>
            <a:r>
              <a:rPr lang="es-MX" sz="700" b="1" u="none" dirty="0" smtClean="0">
                <a:latin typeface="Arial" panose="020B0604020202020204" pitchFamily="34" charset="0"/>
                <a:cs typeface="Arial" panose="020B0604020202020204" pitchFamily="34" charset="0"/>
              </a:rPr>
              <a:t> I y II</a:t>
            </a:r>
            <a:endParaRPr lang="es-MX" sz="700" b="1" u="none" dirty="0">
              <a:latin typeface="Arial" panose="020B0604020202020204" pitchFamily="34" charset="0"/>
              <a:cs typeface="Arial" panose="020B0604020202020204" pitchFamily="34" charset="0"/>
            </a:endParaRPr>
          </a:p>
          <a:p>
            <a:pPr algn="ctr" eaLnBrk="0" hangingPunct="0">
              <a:defRPr/>
            </a:pPr>
            <a:r>
              <a:rPr lang="es-ES_tradnl" sz="700" u="none" dirty="0" smtClean="0">
                <a:latin typeface="Arial" pitchFamily="34" charset="0"/>
                <a:cs typeface="Arial" pitchFamily="34" charset="0"/>
              </a:rPr>
              <a:t>     </a:t>
            </a:r>
            <a:endParaRPr lang="es-ES_tradnl" sz="700" u="none" dirty="0">
              <a:latin typeface="Arial" pitchFamily="34" charset="0"/>
              <a:cs typeface="Arial" pitchFamily="34" charset="0"/>
            </a:endParaRPr>
          </a:p>
        </p:txBody>
      </p:sp>
      <p:cxnSp>
        <p:nvCxnSpPr>
          <p:cNvPr id="89" name="Conector recto 13"/>
          <p:cNvCxnSpPr>
            <a:cxnSpLocks noChangeShapeType="1"/>
          </p:cNvCxnSpPr>
          <p:nvPr/>
        </p:nvCxnSpPr>
        <p:spPr bwMode="auto">
          <a:xfrm>
            <a:off x="3434129" y="3576335"/>
            <a:ext cx="1917" cy="18150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59" name="CuadroTexto 58"/>
          <p:cNvSpPr txBox="1"/>
          <p:nvPr/>
        </p:nvSpPr>
        <p:spPr>
          <a:xfrm>
            <a:off x="2674913" y="5841406"/>
            <a:ext cx="1457451" cy="523220"/>
          </a:xfrm>
          <a:prstGeom prst="rect">
            <a:avLst/>
          </a:prstGeom>
          <a:noFill/>
        </p:spPr>
        <p:txBody>
          <a:bodyPr wrap="none" rtlCol="0">
            <a:spAutoFit/>
          </a:bodyPr>
          <a:lstStyle/>
          <a:p>
            <a:pPr marL="171450" indent="-171450" algn="just">
              <a:buFont typeface="Arial" panose="020B0604020202020204" pitchFamily="34" charset="0"/>
              <a:buChar char="•"/>
              <a:defRPr/>
            </a:pPr>
            <a:r>
              <a:rPr lang="es-MX" sz="700" u="none" dirty="0">
                <a:latin typeface="Arial" panose="020B0604020202020204" pitchFamily="34" charset="0"/>
                <a:cs typeface="Arial" panose="020B0604020202020204" pitchFamily="34" charset="0"/>
              </a:rPr>
              <a:t>Jimmy Martínez Gutiérrez</a:t>
            </a:r>
          </a:p>
          <a:p>
            <a:pPr algn="just">
              <a:defRPr/>
            </a:pPr>
            <a:r>
              <a:rPr lang="es-MX" altLang="es-MX" sz="700" u="none" dirty="0">
                <a:latin typeface="Arial" panose="020B0604020202020204" pitchFamily="34" charset="0"/>
                <a:cs typeface="Arial" panose="020B0604020202020204" pitchFamily="34" charset="0"/>
              </a:rPr>
              <a:t>Asistente Administrativo (04-17)</a:t>
            </a:r>
          </a:p>
          <a:p>
            <a:pPr marL="171450" indent="-171450" algn="just">
              <a:buFont typeface="Arial" panose="020B0604020202020204" pitchFamily="34" charset="0"/>
              <a:buChar char="•"/>
              <a:defRPr/>
            </a:pPr>
            <a:r>
              <a:rPr lang="es-MX" sz="700" u="none" dirty="0" err="1">
                <a:latin typeface="Arial" panose="020B0604020202020204" pitchFamily="34" charset="0"/>
                <a:cs typeface="Arial" panose="020B0604020202020204" pitchFamily="34" charset="0"/>
              </a:rPr>
              <a:t>Wiliams</a:t>
            </a:r>
            <a:r>
              <a:rPr lang="es-MX" sz="700" u="none" dirty="0">
                <a:latin typeface="Arial" panose="020B0604020202020204" pitchFamily="34" charset="0"/>
                <a:cs typeface="Arial" panose="020B0604020202020204" pitchFamily="34" charset="0"/>
              </a:rPr>
              <a:t> Méndez Loredo </a:t>
            </a:r>
          </a:p>
          <a:p>
            <a:pPr algn="ctr">
              <a:defRPr/>
            </a:pPr>
            <a:r>
              <a:rPr lang="es-MX" sz="700" u="none" dirty="0">
                <a:latin typeface="Arial" panose="020B0604020202020204" pitchFamily="34" charset="0"/>
                <a:cs typeface="Arial" panose="020B0604020202020204" pitchFamily="34" charset="0"/>
              </a:rPr>
              <a:t>Auxiliar en </a:t>
            </a:r>
            <a:r>
              <a:rPr lang="es-MX" sz="700" u="none" dirty="0" smtClean="0">
                <a:latin typeface="Arial" panose="020B0604020202020204" pitchFamily="34" charset="0"/>
                <a:cs typeface="Arial" panose="020B0604020202020204" pitchFamily="34" charset="0"/>
              </a:rPr>
              <a:t>Informativa </a:t>
            </a:r>
            <a:r>
              <a:rPr lang="es-MX" sz="700" u="none" dirty="0">
                <a:latin typeface="Arial" panose="020B0604020202020204" pitchFamily="34" charset="0"/>
                <a:cs typeface="Arial" panose="020B0604020202020204" pitchFamily="34" charset="0"/>
              </a:rPr>
              <a:t>(04-15)</a:t>
            </a:r>
          </a:p>
        </p:txBody>
      </p:sp>
    </p:spTree>
    <p:extLst>
      <p:ext uri="{BB962C8B-B14F-4D97-AF65-F5344CB8AC3E}">
        <p14:creationId xmlns:p14="http://schemas.microsoft.com/office/powerpoint/2010/main" val="34936176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Conector recto 13"/>
          <p:cNvCxnSpPr>
            <a:cxnSpLocks noChangeShapeType="1"/>
          </p:cNvCxnSpPr>
          <p:nvPr/>
        </p:nvCxnSpPr>
        <p:spPr bwMode="auto">
          <a:xfrm>
            <a:off x="3433264" y="3785953"/>
            <a:ext cx="0" cy="720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41" name="Conector recto 110"/>
          <p:cNvCxnSpPr>
            <a:cxnSpLocks noChangeShapeType="1"/>
          </p:cNvCxnSpPr>
          <p:nvPr/>
        </p:nvCxnSpPr>
        <p:spPr bwMode="auto">
          <a:xfrm>
            <a:off x="2604974" y="4081503"/>
            <a:ext cx="0" cy="3194464"/>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5" name="Rectangle 4"/>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cxnSp>
        <p:nvCxnSpPr>
          <p:cNvPr id="3" name="Conector recto 13"/>
          <p:cNvCxnSpPr>
            <a:cxnSpLocks noChangeShapeType="1"/>
          </p:cNvCxnSpPr>
          <p:nvPr/>
        </p:nvCxnSpPr>
        <p:spPr bwMode="auto">
          <a:xfrm>
            <a:off x="3429000" y="2898476"/>
            <a:ext cx="0" cy="3381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 name="Line 5"/>
          <p:cNvSpPr>
            <a:spLocks noChangeShapeType="1"/>
          </p:cNvSpPr>
          <p:nvPr/>
        </p:nvSpPr>
        <p:spPr bwMode="auto">
          <a:xfrm>
            <a:off x="-3559" y="512990"/>
            <a:ext cx="6858000" cy="0"/>
          </a:xfrm>
          <a:prstGeom prst="line">
            <a:avLst/>
          </a:prstGeom>
          <a:noFill/>
          <a:ln w="38100">
            <a:solidFill>
              <a:schemeClr val="tx1"/>
            </a:solidFill>
            <a:round/>
            <a:headEnd/>
            <a:tailEnd/>
          </a:ln>
        </p:spPr>
        <p:txBody>
          <a:bodyPr wrap="none" anchor="ctr"/>
          <a:lstStyle/>
          <a:p>
            <a:endParaRPr lang="es-MX" dirty="0"/>
          </a:p>
        </p:txBody>
      </p:sp>
      <p:sp>
        <p:nvSpPr>
          <p:cNvPr id="11" name="Rectangle 6"/>
          <p:cNvSpPr>
            <a:spLocks noChangeArrowheads="1"/>
          </p:cNvSpPr>
          <p:nvPr/>
        </p:nvSpPr>
        <p:spPr bwMode="auto">
          <a:xfrm>
            <a:off x="0" y="0"/>
            <a:ext cx="2160588" cy="396875"/>
          </a:xfrm>
          <a:prstGeom prst="rect">
            <a:avLst/>
          </a:prstGeom>
          <a:noFill/>
          <a:ln w="9525">
            <a:noFill/>
            <a:miter lim="800000"/>
            <a:headEnd/>
            <a:tailEnd/>
          </a:ln>
        </p:spPr>
        <p:txBody>
          <a:bodyPr wrap="none">
            <a:spAutoFit/>
          </a:bodyPr>
          <a:lstStyle/>
          <a:p>
            <a:pPr>
              <a:spcBef>
                <a:spcPct val="50000"/>
              </a:spcBef>
            </a:pPr>
            <a:r>
              <a:rPr lang="es-ES_tradnl" sz="2000" b="1" i="1" u="none" dirty="0">
                <a:latin typeface="Arial" charset="0"/>
              </a:rPr>
              <a:t>ORGANIGRAMA</a:t>
            </a:r>
          </a:p>
        </p:txBody>
      </p:sp>
      <p:sp>
        <p:nvSpPr>
          <p:cNvPr id="12" name="Text Box 10"/>
          <p:cNvSpPr txBox="1">
            <a:spLocks noChangeArrowheads="1"/>
          </p:cNvSpPr>
          <p:nvPr/>
        </p:nvSpPr>
        <p:spPr bwMode="auto">
          <a:xfrm>
            <a:off x="1752600" y="719924"/>
            <a:ext cx="4752975" cy="304800"/>
          </a:xfrm>
          <a:prstGeom prst="rect">
            <a:avLst/>
          </a:prstGeom>
          <a:noFill/>
          <a:ln w="9525">
            <a:noFill/>
            <a:miter lim="800000"/>
            <a:headEnd/>
            <a:tailEnd/>
          </a:ln>
        </p:spPr>
        <p:txBody>
          <a:bodyPr>
            <a:spAutoFit/>
          </a:bodyPr>
          <a:lstStyle/>
          <a:p>
            <a:pPr algn="ctr">
              <a:spcBef>
                <a:spcPct val="50000"/>
              </a:spcBef>
            </a:pPr>
            <a:endParaRPr lang="es-ES" sz="1400" b="1" u="none" dirty="0"/>
          </a:p>
        </p:txBody>
      </p:sp>
      <p:sp>
        <p:nvSpPr>
          <p:cNvPr id="14" name="Line 95"/>
          <p:cNvSpPr>
            <a:spLocks noChangeShapeType="1"/>
          </p:cNvSpPr>
          <p:nvPr/>
        </p:nvSpPr>
        <p:spPr bwMode="auto">
          <a:xfrm>
            <a:off x="2403917" y="8309592"/>
            <a:ext cx="360363" cy="0"/>
          </a:xfrm>
          <a:prstGeom prst="line">
            <a:avLst/>
          </a:prstGeom>
          <a:noFill/>
          <a:ln w="12700">
            <a:solidFill>
              <a:schemeClr val="tx1"/>
            </a:solidFill>
            <a:round/>
            <a:headEnd/>
            <a:tailEnd/>
          </a:ln>
        </p:spPr>
        <p:txBody>
          <a:bodyPr/>
          <a:lstStyle/>
          <a:p>
            <a:endParaRPr lang="es-MX" sz="800" dirty="0"/>
          </a:p>
        </p:txBody>
      </p:sp>
      <p:sp>
        <p:nvSpPr>
          <p:cNvPr id="15" name="Line 50"/>
          <p:cNvSpPr>
            <a:spLocks noChangeShapeType="1"/>
          </p:cNvSpPr>
          <p:nvPr/>
        </p:nvSpPr>
        <p:spPr bwMode="auto">
          <a:xfrm>
            <a:off x="3429000" y="1976081"/>
            <a:ext cx="0" cy="202549"/>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16" name="Rectangle 57"/>
          <p:cNvSpPr>
            <a:spLocks noChangeArrowheads="1"/>
          </p:cNvSpPr>
          <p:nvPr/>
        </p:nvSpPr>
        <p:spPr bwMode="auto">
          <a:xfrm>
            <a:off x="2711512" y="2153803"/>
            <a:ext cx="1440000" cy="720000"/>
          </a:xfrm>
          <a:prstGeom prst="rect">
            <a:avLst/>
          </a:prstGeom>
          <a:solidFill>
            <a:schemeClr val="bg1"/>
          </a:solidFill>
          <a:ln w="9525">
            <a:solidFill>
              <a:srgbClr val="339933"/>
            </a:solidFill>
            <a:prstDash val="dash"/>
            <a:miter lim="800000"/>
            <a:headEnd/>
            <a:tailEnd/>
          </a:ln>
          <a:effectLst>
            <a:outerShdw dist="45791" dir="2021404" algn="ctr" rotWithShape="0">
              <a:srgbClr val="339933"/>
            </a:outerShdw>
          </a:effectLst>
        </p:spPr>
        <p:txBody>
          <a:bodyPr wrap="none" anchor="ctr"/>
          <a:lstStyle/>
          <a:p>
            <a:pPr algn="ctr" eaLnBrk="0" hangingPunct="0">
              <a:defRPr/>
            </a:pPr>
            <a:endParaRPr lang="es-ES_tradnl" sz="700" b="1" u="none" dirty="0">
              <a:latin typeface="Arial" pitchFamily="34" charset="0"/>
              <a:cs typeface="Arial" pitchFamily="34" charset="0"/>
            </a:endParaRPr>
          </a:p>
          <a:p>
            <a:pPr algn="ctr" eaLnBrk="0" hangingPunct="0">
              <a:defRPr/>
            </a:pPr>
            <a:r>
              <a:rPr lang="es-ES_tradnl" sz="700" b="1" u="none" dirty="0" smtClean="0">
                <a:latin typeface="Arial" pitchFamily="34" charset="0"/>
                <a:cs typeface="Arial" pitchFamily="34" charset="0"/>
              </a:rPr>
              <a:t>Dirección de Bienestar</a:t>
            </a:r>
          </a:p>
          <a:p>
            <a:pPr algn="ctr" eaLnBrk="0" hangingPunct="0">
              <a:defRPr/>
            </a:pPr>
            <a:r>
              <a:rPr lang="es-ES_tradnl" sz="700" b="1" u="none" dirty="0" smtClean="0">
                <a:latin typeface="Arial" pitchFamily="34" charset="0"/>
                <a:cs typeface="Arial" pitchFamily="34" charset="0"/>
              </a:rPr>
              <a:t> Familiar</a:t>
            </a:r>
            <a:endParaRPr lang="es-ES_tradnl" sz="700" u="none" dirty="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sp>
        <p:nvSpPr>
          <p:cNvPr id="17" name="Rectangle 59"/>
          <p:cNvSpPr>
            <a:spLocks noChangeArrowheads="1"/>
          </p:cNvSpPr>
          <p:nvPr/>
        </p:nvSpPr>
        <p:spPr bwMode="auto">
          <a:xfrm>
            <a:off x="2711512" y="1256081"/>
            <a:ext cx="1440000" cy="720000"/>
          </a:xfrm>
          <a:prstGeom prst="rect">
            <a:avLst/>
          </a:prstGeom>
          <a:solidFill>
            <a:schemeClr val="bg1"/>
          </a:solidFill>
          <a:ln w="9525">
            <a:solidFill>
              <a:srgbClr val="339933"/>
            </a:solidFill>
            <a:prstDash val="dash"/>
            <a:miter lim="800000"/>
            <a:headEnd/>
            <a:tailEnd/>
          </a:ln>
          <a:effectLst>
            <a:outerShdw dist="45791" dir="2021404" algn="ctr" rotWithShape="0">
              <a:srgbClr val="339933"/>
            </a:outerShdw>
          </a:effectLst>
        </p:spPr>
        <p:txBody>
          <a:bodyPr wrap="none" anchor="ctr"/>
          <a:lstStyle/>
          <a:p>
            <a:pPr algn="ctr" eaLnBrk="0" hangingPunct="0">
              <a:defRPr/>
            </a:pPr>
            <a:r>
              <a:rPr lang="es-ES_tradnl" sz="700" b="1" u="none" dirty="0" smtClean="0">
                <a:latin typeface="Arial" pitchFamily="34" charset="0"/>
                <a:cs typeface="Arial" pitchFamily="34" charset="0"/>
              </a:rPr>
              <a:t>Dirección General</a:t>
            </a:r>
            <a:endParaRPr lang="es-ES" sz="700" b="1" u="none" dirty="0">
              <a:latin typeface="Arial" pitchFamily="34" charset="0"/>
              <a:cs typeface="Arial" pitchFamily="34" charset="0"/>
            </a:endParaRPr>
          </a:p>
        </p:txBody>
      </p:sp>
      <p:sp>
        <p:nvSpPr>
          <p:cNvPr id="18" name="Text Box 45"/>
          <p:cNvSpPr txBox="1">
            <a:spLocks noChangeArrowheads="1"/>
          </p:cNvSpPr>
          <p:nvPr/>
        </p:nvSpPr>
        <p:spPr bwMode="auto">
          <a:xfrm>
            <a:off x="671945" y="8197354"/>
            <a:ext cx="1842014" cy="584775"/>
          </a:xfrm>
          <a:prstGeom prst="rect">
            <a:avLst/>
          </a:prstGeom>
          <a:noFill/>
          <a:ln w="9525">
            <a:noFill/>
            <a:miter lim="800000"/>
            <a:headEnd/>
            <a:tailEnd/>
          </a:ln>
        </p:spPr>
        <p:txBody>
          <a:bodyPr wrap="square">
            <a:spAutoFit/>
          </a:bodyPr>
          <a:lstStyle/>
          <a:p>
            <a:pPr eaLnBrk="1" hangingPunct="1">
              <a:spcBef>
                <a:spcPct val="50000"/>
              </a:spcBef>
            </a:pPr>
            <a:r>
              <a:rPr lang="es-ES_tradnl" sz="800" b="1" u="none" dirty="0" smtClean="0">
                <a:latin typeface="Arial" charset="0"/>
                <a:cs typeface="Times New Roman" pitchFamily="18" charset="0"/>
              </a:rPr>
              <a:t>12</a:t>
            </a:r>
            <a:r>
              <a:rPr lang="es-ES_tradnl" sz="800" b="1" u="none" dirty="0" smtClean="0">
                <a:solidFill>
                  <a:srgbClr val="339933"/>
                </a:solidFill>
                <a:latin typeface="Arial" charset="0"/>
                <a:cs typeface="Times New Roman" pitchFamily="18" charset="0"/>
              </a:rPr>
              <a:t>  </a:t>
            </a:r>
            <a:r>
              <a:rPr lang="es-ES_tradnl" sz="800" b="1" u="none" dirty="0" smtClean="0">
                <a:latin typeface="Arial" charset="0"/>
                <a:cs typeface="Times New Roman" pitchFamily="18" charset="0"/>
              </a:rPr>
              <a:t>Puestos </a:t>
            </a:r>
            <a:r>
              <a:rPr lang="es-ES_tradnl" sz="800" b="1" u="none" dirty="0">
                <a:latin typeface="Arial" charset="0"/>
                <a:cs typeface="Times New Roman" pitchFamily="18" charset="0"/>
              </a:rPr>
              <a:t>de </a:t>
            </a:r>
            <a:r>
              <a:rPr lang="es-ES_tradnl" sz="800" b="1" u="none" dirty="0" smtClean="0">
                <a:latin typeface="Arial" charset="0"/>
                <a:cs typeface="Times New Roman" pitchFamily="18" charset="0"/>
              </a:rPr>
              <a:t>Base Burócrata</a:t>
            </a:r>
          </a:p>
          <a:p>
            <a:pPr>
              <a:spcBef>
                <a:spcPct val="50000"/>
              </a:spcBef>
            </a:pPr>
            <a:r>
              <a:rPr lang="es-ES_tradnl" sz="800" b="1" u="none" dirty="0" smtClean="0">
                <a:solidFill>
                  <a:srgbClr val="00B0F0"/>
                </a:solidFill>
                <a:latin typeface="Arial" charset="0"/>
                <a:cs typeface="Times New Roman" pitchFamily="18" charset="0"/>
              </a:rPr>
              <a:t>01     Contrato DIF Estatal</a:t>
            </a:r>
            <a:endParaRPr lang="es-ES_tradnl" sz="800" b="1" u="none" dirty="0" smtClean="0">
              <a:latin typeface="Arial" charset="0"/>
              <a:cs typeface="Times New Roman" pitchFamily="18" charset="0"/>
            </a:endParaRPr>
          </a:p>
          <a:p>
            <a:pPr eaLnBrk="1" hangingPunct="1">
              <a:spcBef>
                <a:spcPct val="50000"/>
              </a:spcBef>
            </a:pPr>
            <a:r>
              <a:rPr lang="es-ES_tradnl" sz="800" b="1" i="1" u="none" dirty="0" smtClean="0">
                <a:latin typeface="Arial" charset="0"/>
                <a:cs typeface="Times New Roman" pitchFamily="18" charset="0"/>
              </a:rPr>
              <a:t>Total </a:t>
            </a:r>
            <a:r>
              <a:rPr lang="es-ES_tradnl" sz="800" b="1" i="1" u="none" dirty="0">
                <a:latin typeface="Arial" charset="0"/>
                <a:cs typeface="Times New Roman" pitchFamily="18" charset="0"/>
              </a:rPr>
              <a:t>: </a:t>
            </a:r>
            <a:r>
              <a:rPr lang="es-ES_tradnl" sz="800" b="1" i="1" u="none" dirty="0" smtClean="0">
                <a:latin typeface="Arial" charset="0"/>
                <a:cs typeface="Times New Roman" pitchFamily="18" charset="0"/>
              </a:rPr>
              <a:t>13</a:t>
            </a:r>
            <a:endParaRPr lang="es-ES" sz="800" b="1" i="1" u="none" dirty="0">
              <a:latin typeface="Arial" charset="0"/>
            </a:endParaRPr>
          </a:p>
        </p:txBody>
      </p:sp>
      <p:sp>
        <p:nvSpPr>
          <p:cNvPr id="20" name="Text Box 46"/>
          <p:cNvSpPr txBox="1">
            <a:spLocks noChangeArrowheads="1"/>
          </p:cNvSpPr>
          <p:nvPr/>
        </p:nvSpPr>
        <p:spPr bwMode="auto">
          <a:xfrm>
            <a:off x="3514054" y="7976545"/>
            <a:ext cx="2919839" cy="1077218"/>
          </a:xfrm>
          <a:prstGeom prst="rect">
            <a:avLst/>
          </a:prstGeom>
          <a:noFill/>
          <a:ln w="9525">
            <a:noFill/>
            <a:miter lim="800000"/>
            <a:headEnd/>
            <a:tailEnd/>
          </a:ln>
        </p:spPr>
        <p:txBody>
          <a:bodyPr wrap="square">
            <a:spAutoFit/>
          </a:bodyPr>
          <a:lstStyle/>
          <a:p>
            <a:pPr algn="just" eaLnBrk="0" hangingPunct="0"/>
            <a:r>
              <a:rPr lang="es-MX" sz="800" u="none" dirty="0">
                <a:latin typeface="Arial" pitchFamily="34" charset="0"/>
                <a:cs typeface="Arial" pitchFamily="34" charset="0"/>
              </a:rPr>
              <a:t>El </a:t>
            </a:r>
            <a:r>
              <a:rPr lang="es-MX" sz="800" b="1" u="sng" dirty="0" smtClean="0">
                <a:latin typeface="Arial" pitchFamily="34" charset="0"/>
                <a:cs typeface="Arial" pitchFamily="34" charset="0"/>
              </a:rPr>
              <a:t>C. Gustavo Soni Sánchez </a:t>
            </a:r>
            <a:r>
              <a:rPr lang="es-MX" sz="800" u="none" dirty="0" smtClean="0">
                <a:latin typeface="Arial" pitchFamily="34" charset="0"/>
                <a:cs typeface="Arial" pitchFamily="34" charset="0"/>
              </a:rPr>
              <a:t>titular </a:t>
            </a:r>
            <a:r>
              <a:rPr lang="es-MX" sz="800" u="none" dirty="0">
                <a:latin typeface="Arial" pitchFamily="34" charset="0"/>
                <a:cs typeface="Arial" pitchFamily="34" charset="0"/>
              </a:rPr>
              <a:t>Administrativo del Sistema para el Desarrollo Integral de la Familia en el Estado de San Luis Potosí, certifica que el presente organigrama refleja el personal, así como los puestos y nombramientos que integran la estructura vigente </a:t>
            </a:r>
            <a:r>
              <a:rPr lang="es-MX" sz="800" u="none" dirty="0" smtClean="0">
                <a:latin typeface="Arial" pitchFamily="34" charset="0"/>
                <a:cs typeface="Arial" pitchFamily="34" charset="0"/>
              </a:rPr>
              <a:t>al mes de </a:t>
            </a:r>
            <a:r>
              <a:rPr lang="es-MX" sz="800" b="1" u="sng" dirty="0" smtClean="0">
                <a:latin typeface="Arial" pitchFamily="34" charset="0"/>
                <a:cs typeface="Arial" pitchFamily="34" charset="0"/>
              </a:rPr>
              <a:t>abril del </a:t>
            </a:r>
            <a:r>
              <a:rPr lang="es-MX" sz="800" b="1" u="sng" dirty="0">
                <a:latin typeface="Arial" pitchFamily="34" charset="0"/>
                <a:cs typeface="Arial" pitchFamily="34" charset="0"/>
              </a:rPr>
              <a:t>año </a:t>
            </a:r>
            <a:r>
              <a:rPr lang="es-MX" sz="800" b="1" u="sng" dirty="0" smtClean="0">
                <a:latin typeface="Arial" pitchFamily="34" charset="0"/>
                <a:cs typeface="Arial" pitchFamily="34" charset="0"/>
              </a:rPr>
              <a:t>2019.</a:t>
            </a:r>
            <a:endParaRPr lang="es-MX" sz="800" b="1" u="sng" dirty="0">
              <a:latin typeface="Arial" pitchFamily="34" charset="0"/>
              <a:cs typeface="Arial" pitchFamily="34" charset="0"/>
            </a:endParaRPr>
          </a:p>
          <a:p>
            <a:pPr algn="just" eaLnBrk="0" hangingPunct="0"/>
            <a:endParaRPr lang="es-MX" sz="800" u="none" dirty="0">
              <a:latin typeface="Arial" pitchFamily="34" charset="0"/>
              <a:cs typeface="Arial" pitchFamily="34" charset="0"/>
            </a:endParaRPr>
          </a:p>
          <a:p>
            <a:pPr algn="just" eaLnBrk="0" hangingPunct="0"/>
            <a:r>
              <a:rPr lang="es-MX" sz="800" u="none" dirty="0">
                <a:latin typeface="Arial" pitchFamily="34" charset="0"/>
                <a:cs typeface="Arial" pitchFamily="34" charset="0"/>
              </a:rPr>
              <a:t>FIRMA</a:t>
            </a:r>
            <a:r>
              <a:rPr lang="es-MX" sz="800" u="none" dirty="0" smtClean="0">
                <a:latin typeface="Arial" pitchFamily="34" charset="0"/>
                <a:cs typeface="Arial" pitchFamily="34" charset="0"/>
              </a:rPr>
              <a:t>: _______________________________  </a:t>
            </a:r>
            <a:endParaRPr lang="es-MX" sz="800" u="none" dirty="0">
              <a:latin typeface="Arial" pitchFamily="34" charset="0"/>
              <a:cs typeface="Arial" pitchFamily="34" charset="0"/>
            </a:endParaRPr>
          </a:p>
        </p:txBody>
      </p:sp>
      <p:sp>
        <p:nvSpPr>
          <p:cNvPr id="21" name="Line 50"/>
          <p:cNvSpPr>
            <a:spLocks noChangeShapeType="1"/>
          </p:cNvSpPr>
          <p:nvPr/>
        </p:nvSpPr>
        <p:spPr bwMode="auto">
          <a:xfrm>
            <a:off x="3192827" y="3067545"/>
            <a:ext cx="0" cy="346621"/>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cxnSp>
        <p:nvCxnSpPr>
          <p:cNvPr id="22" name="Conector recto 21"/>
          <p:cNvCxnSpPr/>
          <p:nvPr/>
        </p:nvCxnSpPr>
        <p:spPr bwMode="auto">
          <a:xfrm flipV="1">
            <a:off x="2413442" y="8505147"/>
            <a:ext cx="371845" cy="2342"/>
          </a:xfrm>
          <a:prstGeom prst="line">
            <a:avLst/>
          </a:prstGeom>
          <a:solidFill>
            <a:schemeClr val="accent1"/>
          </a:solidFill>
          <a:ln w="9525" cap="flat" cmpd="sng" algn="ctr">
            <a:solidFill>
              <a:schemeClr val="accent1"/>
            </a:solidFill>
            <a:prstDash val="lgDash"/>
            <a:round/>
            <a:headEnd type="none" w="med" len="med"/>
            <a:tailEnd type="none" w="med" len="med"/>
          </a:ln>
          <a:effectLst/>
        </p:spPr>
      </p:cxnSp>
      <p:sp>
        <p:nvSpPr>
          <p:cNvPr id="23" name="CuadroTexto 22"/>
          <p:cNvSpPr txBox="1"/>
          <p:nvPr/>
        </p:nvSpPr>
        <p:spPr>
          <a:xfrm>
            <a:off x="5882909" y="1050974"/>
            <a:ext cx="713657" cy="215444"/>
          </a:xfrm>
          <a:prstGeom prst="rect">
            <a:avLst/>
          </a:prstGeom>
          <a:noFill/>
        </p:spPr>
        <p:txBody>
          <a:bodyPr wrap="none" rtlCol="0">
            <a:spAutoFit/>
          </a:bodyPr>
          <a:lstStyle/>
          <a:p>
            <a:r>
              <a:rPr lang="es-MX" sz="800" dirty="0" smtClean="0">
                <a:latin typeface="Arial" panose="020B0604020202020204" pitchFamily="34" charset="0"/>
                <a:cs typeface="Arial" panose="020B0604020202020204" pitchFamily="34" charset="0"/>
              </a:rPr>
              <a:t>Hoja 4 de 5</a:t>
            </a:r>
            <a:endParaRPr lang="es-MX" sz="800" dirty="0">
              <a:latin typeface="Arial" panose="020B0604020202020204" pitchFamily="34" charset="0"/>
              <a:cs typeface="Arial" panose="020B0604020202020204" pitchFamily="34" charset="0"/>
            </a:endParaRPr>
          </a:p>
        </p:txBody>
      </p:sp>
      <p:sp>
        <p:nvSpPr>
          <p:cNvPr id="24" name="Text Box 49"/>
          <p:cNvSpPr txBox="1">
            <a:spLocks noChangeArrowheads="1"/>
          </p:cNvSpPr>
          <p:nvPr/>
        </p:nvSpPr>
        <p:spPr bwMode="auto">
          <a:xfrm>
            <a:off x="1073559" y="622688"/>
            <a:ext cx="4686300" cy="461665"/>
          </a:xfrm>
          <a:prstGeom prst="rect">
            <a:avLst/>
          </a:prstGeom>
          <a:noFill/>
          <a:ln w="9525">
            <a:noFill/>
            <a:miter lim="800000"/>
            <a:headEnd/>
            <a:tailEnd/>
          </a:ln>
        </p:spPr>
        <p:txBody>
          <a:bodyPr>
            <a:spAutoFit/>
          </a:bodyPr>
          <a:lstStyle/>
          <a:p>
            <a:pPr algn="ctr">
              <a:spcBef>
                <a:spcPct val="50000"/>
              </a:spcBef>
            </a:pPr>
            <a:r>
              <a:rPr lang="es-ES_tradnl" sz="1200" b="1" i="1" u="none" dirty="0" smtClean="0">
                <a:latin typeface="Arial" charset="0"/>
              </a:rPr>
              <a:t>Sistema Para el Desarrollo Integral de la Familia en el Estado Dirección de Bienestar Familiar</a:t>
            </a:r>
            <a:endParaRPr lang="es-ES" sz="1200" b="1" i="1" u="none" dirty="0">
              <a:latin typeface="Arial" charset="0"/>
            </a:endParaRPr>
          </a:p>
        </p:txBody>
      </p:sp>
      <p:sp>
        <p:nvSpPr>
          <p:cNvPr id="80" name="Rectangle 132"/>
          <p:cNvSpPr>
            <a:spLocks noChangeArrowheads="1"/>
          </p:cNvSpPr>
          <p:nvPr/>
        </p:nvSpPr>
        <p:spPr bwMode="auto">
          <a:xfrm>
            <a:off x="2703739" y="3060764"/>
            <a:ext cx="1440000" cy="720000"/>
          </a:xfrm>
          <a:prstGeom prst="rect">
            <a:avLst/>
          </a:prstGeom>
          <a:solidFill>
            <a:schemeClr val="bg1"/>
          </a:solidFill>
          <a:ln w="9525">
            <a:solidFill>
              <a:srgbClr val="00B0F0"/>
            </a:solidFill>
            <a:prstDash val="dash"/>
            <a:miter lim="800000"/>
            <a:headEnd/>
            <a:tailEnd/>
          </a:ln>
          <a:effectLst>
            <a:outerShdw blurRad="50800" dist="38100" dir="2700000" algn="tl" rotWithShape="0">
              <a:srgbClr val="00B0F0">
                <a:alpha val="40000"/>
              </a:srgbClr>
            </a:outerShdw>
          </a:effectLst>
        </p:spPr>
        <p:txBody>
          <a:bodyPr wrap="none" anchor="ctr"/>
          <a:lstStyle/>
          <a:p>
            <a:pPr algn="ctr" eaLnBrk="0" hangingPunct="0">
              <a:defRPr/>
            </a:pPr>
            <a:endParaRPr lang="es-ES_tradnl" sz="700" u="none" dirty="0" smtClean="0">
              <a:latin typeface="Arial" pitchFamily="34" charset="0"/>
              <a:cs typeface="Arial" pitchFamily="34" charset="0"/>
            </a:endParaRPr>
          </a:p>
          <a:p>
            <a:pPr algn="ctr">
              <a:defRPr/>
            </a:pPr>
            <a:r>
              <a:rPr lang="es-MX" sz="700" b="1" u="none" dirty="0" smtClean="0">
                <a:latin typeface="Arial" panose="020B0604020202020204" pitchFamily="34" charset="0"/>
                <a:cs typeface="Arial" panose="020B0604020202020204" pitchFamily="34" charset="0"/>
              </a:rPr>
              <a:t>Programa </a:t>
            </a:r>
            <a:r>
              <a:rPr lang="es-MX" sz="700" b="1" u="none" dirty="0">
                <a:latin typeface="Arial" panose="020B0604020202020204" pitchFamily="34" charset="0"/>
                <a:cs typeface="Arial" panose="020B0604020202020204" pitchFamily="34" charset="0"/>
              </a:rPr>
              <a:t>Crecer para la </a:t>
            </a:r>
            <a:r>
              <a:rPr lang="es-MX" sz="700" b="1" u="none" dirty="0" smtClean="0">
                <a:latin typeface="Arial" panose="020B0604020202020204" pitchFamily="34" charset="0"/>
                <a:cs typeface="Arial" panose="020B0604020202020204" pitchFamily="34" charset="0"/>
              </a:rPr>
              <a:t>Vida</a:t>
            </a:r>
          </a:p>
          <a:p>
            <a:pPr algn="ctr">
              <a:defRPr/>
            </a:pPr>
            <a:r>
              <a:rPr lang="es-MX" sz="700" b="1" u="none" dirty="0" smtClean="0">
                <a:latin typeface="Arial" panose="020B0604020202020204" pitchFamily="34" charset="0"/>
                <a:cs typeface="Arial" panose="020B0604020202020204" pitchFamily="34" charset="0"/>
              </a:rPr>
              <a:t>I y II</a:t>
            </a:r>
            <a:endParaRPr lang="es-MX" sz="700" b="1" u="none" dirty="0">
              <a:latin typeface="Arial" panose="020B0604020202020204" pitchFamily="34" charset="0"/>
              <a:cs typeface="Arial" panose="020B0604020202020204" pitchFamily="34" charset="0"/>
            </a:endParaRPr>
          </a:p>
          <a:p>
            <a:pPr algn="ctr" eaLnBrk="0" hangingPunct="0">
              <a:defRPr/>
            </a:pPr>
            <a:r>
              <a:rPr lang="es-ES_tradnl" sz="700" u="none" dirty="0" smtClean="0">
                <a:latin typeface="Arial" pitchFamily="34" charset="0"/>
                <a:cs typeface="Arial" pitchFamily="34" charset="0"/>
              </a:rPr>
              <a:t>     </a:t>
            </a:r>
            <a:endParaRPr lang="es-ES_tradnl" sz="700" u="none" dirty="0">
              <a:latin typeface="Arial" pitchFamily="34" charset="0"/>
              <a:cs typeface="Arial" pitchFamily="34" charset="0"/>
            </a:endParaRPr>
          </a:p>
        </p:txBody>
      </p:sp>
      <p:cxnSp>
        <p:nvCxnSpPr>
          <p:cNvPr id="78" name="Conector recto 108"/>
          <p:cNvCxnSpPr>
            <a:cxnSpLocks noChangeShapeType="1"/>
          </p:cNvCxnSpPr>
          <p:nvPr/>
        </p:nvCxnSpPr>
        <p:spPr bwMode="auto">
          <a:xfrm>
            <a:off x="548986" y="4081503"/>
            <a:ext cx="427935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3" name="Conector recto 114"/>
          <p:cNvCxnSpPr>
            <a:cxnSpLocks noChangeShapeType="1"/>
          </p:cNvCxnSpPr>
          <p:nvPr/>
        </p:nvCxnSpPr>
        <p:spPr bwMode="auto">
          <a:xfrm>
            <a:off x="4822747" y="4081503"/>
            <a:ext cx="0" cy="33310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8" name="Conector recto 130"/>
          <p:cNvCxnSpPr>
            <a:cxnSpLocks noChangeShapeType="1"/>
          </p:cNvCxnSpPr>
          <p:nvPr/>
        </p:nvCxnSpPr>
        <p:spPr bwMode="auto">
          <a:xfrm flipV="1">
            <a:off x="93663" y="10268581"/>
            <a:ext cx="161607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8" name="Proceso 69"/>
          <p:cNvSpPr/>
          <p:nvPr/>
        </p:nvSpPr>
        <p:spPr bwMode="auto">
          <a:xfrm>
            <a:off x="721300" y="4738876"/>
            <a:ext cx="1440000" cy="720000"/>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defRPr/>
            </a:pPr>
            <a:r>
              <a:rPr lang="es-MX" sz="700" b="1" u="none" dirty="0" smtClean="0">
                <a:solidFill>
                  <a:schemeClr val="tx1"/>
                </a:solidFill>
                <a:latin typeface="Arial" panose="020B0604020202020204" pitchFamily="34" charset="0"/>
                <a:cs typeface="Arial" panose="020B0604020202020204" pitchFamily="34" charset="0"/>
              </a:rPr>
              <a:t>Secretaria (T. Matutino)</a:t>
            </a:r>
            <a:endParaRPr lang="es-MX" sz="700" b="1" dirty="0">
              <a:solidFill>
                <a:schemeClr val="tx1"/>
              </a:solidFill>
              <a:latin typeface="Arial" panose="020B0604020202020204" pitchFamily="34" charset="0"/>
              <a:cs typeface="Arial" panose="020B0604020202020204" pitchFamily="34" charset="0"/>
            </a:endParaRPr>
          </a:p>
          <a:p>
            <a:pPr algn="ctr">
              <a:defRPr/>
            </a:pPr>
            <a:r>
              <a:rPr lang="es-MX" sz="700" u="none" dirty="0" smtClean="0">
                <a:latin typeface="Arial" panose="020B0604020202020204" pitchFamily="34" charset="0"/>
                <a:cs typeface="Arial" panose="020B0604020202020204" pitchFamily="34" charset="0"/>
              </a:rPr>
              <a:t>Perla </a:t>
            </a:r>
            <a:r>
              <a:rPr lang="es-MX" sz="700" u="none" dirty="0">
                <a:latin typeface="Arial" panose="020B0604020202020204" pitchFamily="34" charset="0"/>
                <a:cs typeface="Arial" panose="020B0604020202020204" pitchFamily="34" charset="0"/>
              </a:rPr>
              <a:t>Esperanza Márquez </a:t>
            </a:r>
            <a:r>
              <a:rPr lang="es-MX" sz="700" u="none" dirty="0" smtClean="0">
                <a:latin typeface="Arial" panose="020B0604020202020204" pitchFamily="34" charset="0"/>
                <a:cs typeface="Arial" panose="020B0604020202020204" pitchFamily="34" charset="0"/>
              </a:rPr>
              <a:t>Delgado</a:t>
            </a:r>
            <a:endParaRPr lang="es-MX" sz="700" u="none" dirty="0">
              <a:latin typeface="Arial" panose="020B0604020202020204" pitchFamily="34" charset="0"/>
              <a:cs typeface="Arial" panose="020B0604020202020204" pitchFamily="34" charset="0"/>
            </a:endParaRPr>
          </a:p>
          <a:p>
            <a:pPr algn="ctr">
              <a:defRPr/>
            </a:pPr>
            <a:r>
              <a:rPr lang="es-MX" sz="700" i="1" u="none" dirty="0" smtClean="0">
                <a:latin typeface="Arial" panose="020B0604020202020204" pitchFamily="34" charset="0"/>
                <a:cs typeface="Arial" panose="020B0604020202020204" pitchFamily="34" charset="0"/>
              </a:rPr>
              <a:t>Comisionada </a:t>
            </a:r>
            <a:r>
              <a:rPr lang="es-MX" sz="700" i="1" u="none" dirty="0">
                <a:latin typeface="Arial" panose="020B0604020202020204" pitchFamily="34" charset="0"/>
                <a:cs typeface="Arial" panose="020B0604020202020204" pitchFamily="34" charset="0"/>
              </a:rPr>
              <a:t>del I. Rafael </a:t>
            </a:r>
            <a:r>
              <a:rPr lang="es-MX" sz="700" i="1" u="none" dirty="0" smtClean="0">
                <a:latin typeface="Arial" panose="020B0604020202020204" pitchFamily="34" charset="0"/>
                <a:cs typeface="Arial" panose="020B0604020202020204" pitchFamily="34" charset="0"/>
              </a:rPr>
              <a:t>Nieto</a:t>
            </a:r>
            <a:endParaRPr lang="es-MX" sz="700" i="1" u="none" dirty="0">
              <a:latin typeface="Arial" panose="020B0604020202020204" pitchFamily="34" charset="0"/>
              <a:cs typeface="Arial" panose="020B0604020202020204" pitchFamily="34" charset="0"/>
            </a:endParaRPr>
          </a:p>
          <a:p>
            <a:pPr lvl="0" algn="ctr">
              <a:defRPr/>
            </a:pPr>
            <a:r>
              <a:rPr lang="es-ES_tradnl" sz="700" u="none" dirty="0">
                <a:solidFill>
                  <a:srgbClr val="000000"/>
                </a:solidFill>
                <a:latin typeface="Arial" pitchFamily="34" charset="0"/>
                <a:cs typeface="Arial" pitchFamily="34" charset="0"/>
              </a:rPr>
              <a:t>Secretaria Taquimecanógrafa</a:t>
            </a:r>
          </a:p>
          <a:p>
            <a:pPr lvl="0" algn="ctr">
              <a:defRPr/>
            </a:pPr>
            <a:r>
              <a:rPr lang="es-ES_tradnl" sz="700" u="none" dirty="0">
                <a:solidFill>
                  <a:srgbClr val="000000"/>
                </a:solidFill>
                <a:latin typeface="Arial" pitchFamily="34" charset="0"/>
                <a:cs typeface="Arial" pitchFamily="34" charset="0"/>
              </a:rPr>
              <a:t>(05-09)</a:t>
            </a:r>
            <a:endParaRPr lang="es-ES" sz="700" b="1" u="none" dirty="0">
              <a:solidFill>
                <a:srgbClr val="000000"/>
              </a:solidFill>
              <a:latin typeface="Arial" pitchFamily="34" charset="0"/>
              <a:cs typeface="Arial" pitchFamily="34" charset="0"/>
            </a:endParaRPr>
          </a:p>
          <a:p>
            <a:pPr algn="ctr">
              <a:defRPr/>
            </a:pPr>
            <a:endParaRPr lang="es-MX" sz="700" dirty="0">
              <a:solidFill>
                <a:schemeClr val="tx1"/>
              </a:solidFill>
              <a:latin typeface="Arial" panose="020B0604020202020204" pitchFamily="34" charset="0"/>
              <a:cs typeface="Arial" panose="020B0604020202020204" pitchFamily="34" charset="0"/>
            </a:endParaRPr>
          </a:p>
        </p:txBody>
      </p:sp>
      <p:cxnSp>
        <p:nvCxnSpPr>
          <p:cNvPr id="119" name="Conector recto 109"/>
          <p:cNvCxnSpPr>
            <a:cxnSpLocks noChangeShapeType="1"/>
          </p:cNvCxnSpPr>
          <p:nvPr/>
        </p:nvCxnSpPr>
        <p:spPr bwMode="auto">
          <a:xfrm>
            <a:off x="556255" y="4900464"/>
            <a:ext cx="161919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22" name="Proceso 69"/>
          <p:cNvSpPr/>
          <p:nvPr/>
        </p:nvSpPr>
        <p:spPr bwMode="auto">
          <a:xfrm>
            <a:off x="723960" y="6374312"/>
            <a:ext cx="1440000" cy="720000"/>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defRPr/>
            </a:pPr>
            <a:r>
              <a:rPr lang="es-MX" sz="700" b="1" u="none" dirty="0">
                <a:latin typeface="Arial" panose="020B0604020202020204" pitchFamily="34" charset="0"/>
                <a:cs typeface="Arial" panose="020B0604020202020204" pitchFamily="34" charset="0"/>
              </a:rPr>
              <a:t>Asistente Secretarial</a:t>
            </a:r>
          </a:p>
          <a:p>
            <a:pPr algn="ctr">
              <a:defRPr/>
            </a:pPr>
            <a:r>
              <a:rPr lang="es-MX" sz="700" b="1" u="none" dirty="0" smtClean="0">
                <a:latin typeface="Arial" panose="020B0604020202020204" pitchFamily="34" charset="0"/>
                <a:cs typeface="Arial" panose="020B0604020202020204" pitchFamily="34" charset="0"/>
              </a:rPr>
              <a:t>Turno Vespertino</a:t>
            </a:r>
            <a:endParaRPr lang="es-MX" sz="700" u="none" dirty="0" smtClean="0">
              <a:solidFill>
                <a:schemeClr val="tx1"/>
              </a:solidFill>
              <a:latin typeface="Arial" panose="020B0604020202020204" pitchFamily="34" charset="0"/>
              <a:cs typeface="Arial" panose="020B0604020202020204" pitchFamily="34" charset="0"/>
            </a:endParaRPr>
          </a:p>
          <a:p>
            <a:pPr algn="ctr">
              <a:defRPr/>
            </a:pPr>
            <a:endParaRPr lang="es-MX" sz="700" u="none" dirty="0">
              <a:solidFill>
                <a:schemeClr val="tx1"/>
              </a:solidFill>
              <a:latin typeface="Arial" panose="020B0604020202020204" pitchFamily="34" charset="0"/>
              <a:cs typeface="Arial" panose="020B0604020202020204" pitchFamily="34" charset="0"/>
            </a:endParaRPr>
          </a:p>
          <a:p>
            <a:pPr algn="ctr"/>
            <a:r>
              <a:rPr lang="es-MX" altLang="es-MX" sz="700" u="none" dirty="0">
                <a:solidFill>
                  <a:srgbClr val="000000"/>
                </a:solidFill>
                <a:latin typeface="Arial" panose="020B0604020202020204" pitchFamily="34" charset="0"/>
                <a:cs typeface="Arial" panose="020B0604020202020204" pitchFamily="34" charset="0"/>
              </a:rPr>
              <a:t>Consuelo Esquivel Rodríguez</a:t>
            </a:r>
          </a:p>
          <a:p>
            <a:pPr algn="ctr"/>
            <a:r>
              <a:rPr lang="es-MX" altLang="es-MX" sz="700" u="none" dirty="0">
                <a:solidFill>
                  <a:srgbClr val="000000"/>
                </a:solidFill>
                <a:latin typeface="Arial" panose="020B0604020202020204" pitchFamily="34" charset="0"/>
                <a:cs typeface="Arial" panose="020B0604020202020204" pitchFamily="34" charset="0"/>
              </a:rPr>
              <a:t>Asistente </a:t>
            </a:r>
            <a:r>
              <a:rPr lang="es-MX" altLang="es-MX" sz="700" u="none" dirty="0" smtClean="0">
                <a:solidFill>
                  <a:srgbClr val="000000"/>
                </a:solidFill>
                <a:latin typeface="Arial" panose="020B0604020202020204" pitchFamily="34" charset="0"/>
                <a:cs typeface="Arial" panose="020B0604020202020204" pitchFamily="34" charset="0"/>
              </a:rPr>
              <a:t>Administrativo(04-17</a:t>
            </a:r>
            <a:r>
              <a:rPr lang="es-MX" altLang="es-MX" sz="700" u="none" dirty="0">
                <a:solidFill>
                  <a:srgbClr val="000000"/>
                </a:solidFill>
                <a:latin typeface="Arial" panose="020B0604020202020204" pitchFamily="34" charset="0"/>
                <a:cs typeface="Arial" panose="020B0604020202020204" pitchFamily="34" charset="0"/>
              </a:rPr>
              <a:t>)</a:t>
            </a:r>
          </a:p>
          <a:p>
            <a:pPr algn="ctr">
              <a:defRPr/>
            </a:pPr>
            <a:endParaRPr lang="es-MX" sz="700" u="none" dirty="0">
              <a:solidFill>
                <a:schemeClr val="tx1"/>
              </a:solidFill>
              <a:latin typeface="Arial" panose="020B0604020202020204" pitchFamily="34" charset="0"/>
              <a:cs typeface="Arial" panose="020B0604020202020204" pitchFamily="34" charset="0"/>
            </a:endParaRPr>
          </a:p>
        </p:txBody>
      </p:sp>
      <p:cxnSp>
        <p:nvCxnSpPr>
          <p:cNvPr id="123" name="Conector recto 109"/>
          <p:cNvCxnSpPr>
            <a:cxnSpLocks noChangeShapeType="1"/>
          </p:cNvCxnSpPr>
          <p:nvPr/>
        </p:nvCxnSpPr>
        <p:spPr bwMode="auto">
          <a:xfrm>
            <a:off x="541189" y="6649503"/>
            <a:ext cx="1636921"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29" name="Proceso 69"/>
          <p:cNvSpPr/>
          <p:nvPr/>
        </p:nvSpPr>
        <p:spPr bwMode="auto">
          <a:xfrm>
            <a:off x="723960" y="5572289"/>
            <a:ext cx="1440000" cy="720000"/>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defRPr/>
            </a:pPr>
            <a:r>
              <a:rPr lang="es-MX" sz="700" b="1" u="none" dirty="0">
                <a:solidFill>
                  <a:schemeClr val="tx1"/>
                </a:solidFill>
                <a:latin typeface="Arial" panose="020B0604020202020204" pitchFamily="34" charset="0"/>
                <a:cs typeface="Arial" panose="020B0604020202020204" pitchFamily="34" charset="0"/>
              </a:rPr>
              <a:t>Asistente </a:t>
            </a:r>
            <a:r>
              <a:rPr lang="es-MX" sz="700" b="1" u="none" dirty="0" smtClean="0">
                <a:solidFill>
                  <a:schemeClr val="tx1"/>
                </a:solidFill>
                <a:latin typeface="Arial" panose="020B0604020202020204" pitchFamily="34" charset="0"/>
                <a:cs typeface="Arial" panose="020B0604020202020204" pitchFamily="34" charset="0"/>
              </a:rPr>
              <a:t>Administrativo</a:t>
            </a:r>
            <a:endParaRPr lang="es-MX" sz="700" b="1" u="none" dirty="0">
              <a:solidFill>
                <a:schemeClr val="tx1"/>
              </a:solidFill>
              <a:latin typeface="Arial" panose="020B0604020202020204" pitchFamily="34" charset="0"/>
              <a:cs typeface="Arial" panose="020B0604020202020204" pitchFamily="34" charset="0"/>
            </a:endParaRPr>
          </a:p>
          <a:p>
            <a:pPr algn="ctr">
              <a:defRPr/>
            </a:pPr>
            <a:endParaRPr lang="es-MX" sz="700" u="none" dirty="0">
              <a:solidFill>
                <a:schemeClr val="tx1"/>
              </a:solidFill>
              <a:latin typeface="Arial" panose="020B0604020202020204" pitchFamily="34" charset="0"/>
              <a:cs typeface="Arial" panose="020B0604020202020204" pitchFamily="34" charset="0"/>
            </a:endParaRPr>
          </a:p>
          <a:p>
            <a:pPr algn="ctr">
              <a:defRPr/>
            </a:pPr>
            <a:r>
              <a:rPr lang="es-MX" sz="700" u="none" dirty="0" smtClean="0">
                <a:solidFill>
                  <a:schemeClr val="tx1"/>
                </a:solidFill>
                <a:latin typeface="Arial" panose="020B0604020202020204" pitchFamily="34" charset="0"/>
                <a:cs typeface="Arial" panose="020B0604020202020204" pitchFamily="34" charset="0"/>
              </a:rPr>
              <a:t>Imelda </a:t>
            </a:r>
            <a:r>
              <a:rPr lang="es-MX" sz="700" u="none" dirty="0">
                <a:solidFill>
                  <a:schemeClr val="tx1"/>
                </a:solidFill>
                <a:latin typeface="Arial" panose="020B0604020202020204" pitchFamily="34" charset="0"/>
                <a:cs typeface="Arial" panose="020B0604020202020204" pitchFamily="34" charset="0"/>
              </a:rPr>
              <a:t>María Araiza Fiscal </a:t>
            </a:r>
          </a:p>
          <a:p>
            <a:pPr algn="ctr">
              <a:defRPr/>
            </a:pPr>
            <a:r>
              <a:rPr lang="es-MX" altLang="es-MX" sz="700" u="none" dirty="0">
                <a:solidFill>
                  <a:schemeClr val="tx1"/>
                </a:solidFill>
                <a:latin typeface="Arial" panose="020B0604020202020204" pitchFamily="34" charset="0"/>
                <a:cs typeface="Arial" panose="020B0604020202020204" pitchFamily="34" charset="0"/>
              </a:rPr>
              <a:t>Asistente </a:t>
            </a:r>
            <a:r>
              <a:rPr lang="es-MX" altLang="es-MX" sz="700" u="none" dirty="0" smtClean="0">
                <a:solidFill>
                  <a:schemeClr val="tx1"/>
                </a:solidFill>
                <a:latin typeface="Arial" panose="020B0604020202020204" pitchFamily="34" charset="0"/>
                <a:cs typeface="Arial" panose="020B0604020202020204" pitchFamily="34" charset="0"/>
              </a:rPr>
              <a:t>Administrativo(04-17</a:t>
            </a:r>
            <a:r>
              <a:rPr lang="es-MX" altLang="es-MX" sz="700" u="none" dirty="0">
                <a:solidFill>
                  <a:schemeClr val="tx1"/>
                </a:solidFill>
                <a:latin typeface="Arial" panose="020B0604020202020204" pitchFamily="34" charset="0"/>
                <a:cs typeface="Arial" panose="020B0604020202020204" pitchFamily="34" charset="0"/>
              </a:rPr>
              <a:t>)</a:t>
            </a:r>
          </a:p>
          <a:p>
            <a:pPr algn="ctr">
              <a:defRPr/>
            </a:pPr>
            <a:endParaRPr lang="es-MX" sz="700" u="none" dirty="0">
              <a:solidFill>
                <a:schemeClr val="tx1"/>
              </a:solidFill>
              <a:latin typeface="Arial" panose="020B0604020202020204" pitchFamily="34" charset="0"/>
              <a:cs typeface="Arial" panose="020B0604020202020204" pitchFamily="34" charset="0"/>
            </a:endParaRPr>
          </a:p>
        </p:txBody>
      </p:sp>
      <p:cxnSp>
        <p:nvCxnSpPr>
          <p:cNvPr id="130" name="Conector recto 109"/>
          <p:cNvCxnSpPr>
            <a:cxnSpLocks noChangeShapeType="1"/>
          </p:cNvCxnSpPr>
          <p:nvPr/>
        </p:nvCxnSpPr>
        <p:spPr bwMode="auto">
          <a:xfrm>
            <a:off x="560753" y="5769179"/>
            <a:ext cx="162372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32" name="Proceso 69"/>
          <p:cNvSpPr/>
          <p:nvPr/>
        </p:nvSpPr>
        <p:spPr bwMode="auto">
          <a:xfrm>
            <a:off x="2774324" y="4312357"/>
            <a:ext cx="1440000" cy="720000"/>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r>
              <a:rPr lang="es-MX" sz="700" b="1" u="none" dirty="0" smtClean="0">
                <a:latin typeface="Arial" panose="020B0604020202020204" pitchFamily="34" charset="0"/>
                <a:cs typeface="Arial" panose="020B0604020202020204" pitchFamily="34" charset="0"/>
              </a:rPr>
              <a:t>Prefectura</a:t>
            </a:r>
            <a:endParaRPr lang="es-MX" sz="700" b="1" u="none" dirty="0">
              <a:latin typeface="Arial" panose="020B0604020202020204" pitchFamily="34" charset="0"/>
              <a:cs typeface="Arial" panose="020B0604020202020204" pitchFamily="34" charset="0"/>
            </a:endParaRPr>
          </a:p>
          <a:p>
            <a:pPr algn="ctr"/>
            <a:endParaRPr lang="es-MX" altLang="es-MX" sz="700" u="none" dirty="0" smtClean="0">
              <a:solidFill>
                <a:srgbClr val="000000"/>
              </a:solidFill>
              <a:latin typeface="Arial" panose="020B0604020202020204" pitchFamily="34" charset="0"/>
              <a:cs typeface="Arial" panose="020B0604020202020204" pitchFamily="34" charset="0"/>
            </a:endParaRPr>
          </a:p>
          <a:p>
            <a:pPr algn="ctr"/>
            <a:r>
              <a:rPr lang="es-MX" altLang="es-MX" sz="700" u="none" dirty="0" smtClean="0">
                <a:solidFill>
                  <a:srgbClr val="000000"/>
                </a:solidFill>
                <a:latin typeface="Arial" panose="020B0604020202020204" pitchFamily="34" charset="0"/>
                <a:cs typeface="Arial" panose="020B0604020202020204" pitchFamily="34" charset="0"/>
              </a:rPr>
              <a:t>Salvador </a:t>
            </a:r>
            <a:r>
              <a:rPr lang="es-MX" altLang="es-MX" sz="700" u="none" dirty="0">
                <a:solidFill>
                  <a:srgbClr val="000000"/>
                </a:solidFill>
                <a:latin typeface="Arial" panose="020B0604020202020204" pitchFamily="34" charset="0"/>
                <a:cs typeface="Arial" panose="020B0604020202020204" pitchFamily="34" charset="0"/>
              </a:rPr>
              <a:t>Méndez </a:t>
            </a:r>
            <a:r>
              <a:rPr lang="es-MX" altLang="es-MX" sz="700" u="none" dirty="0" err="1">
                <a:solidFill>
                  <a:srgbClr val="000000"/>
                </a:solidFill>
                <a:latin typeface="Arial" panose="020B0604020202020204" pitchFamily="34" charset="0"/>
                <a:cs typeface="Arial" panose="020B0604020202020204" pitchFamily="34" charset="0"/>
              </a:rPr>
              <a:t>Montealvo</a:t>
            </a:r>
            <a:endParaRPr lang="es-MX" altLang="es-MX" sz="700" u="none" dirty="0">
              <a:solidFill>
                <a:srgbClr val="000000"/>
              </a:solidFill>
              <a:latin typeface="Arial" panose="020B0604020202020204" pitchFamily="34" charset="0"/>
              <a:cs typeface="Arial" panose="020B0604020202020204" pitchFamily="34" charset="0"/>
            </a:endParaRPr>
          </a:p>
          <a:p>
            <a:pPr algn="ctr"/>
            <a:r>
              <a:rPr lang="es-MX" altLang="es-MX" sz="700" u="none" dirty="0">
                <a:solidFill>
                  <a:srgbClr val="000000"/>
                </a:solidFill>
                <a:latin typeface="Arial" panose="020B0604020202020204" pitchFamily="34" charset="0"/>
                <a:cs typeface="Arial" panose="020B0604020202020204" pitchFamily="34" charset="0"/>
              </a:rPr>
              <a:t>Jefe de Departamento (13-07)</a:t>
            </a:r>
          </a:p>
          <a:p>
            <a:pPr algn="ctr">
              <a:defRPr/>
            </a:pPr>
            <a:endParaRPr lang="es-MX" sz="700" u="none" dirty="0">
              <a:solidFill>
                <a:schemeClr val="tx1"/>
              </a:solidFill>
              <a:latin typeface="Arial" panose="020B0604020202020204" pitchFamily="34" charset="0"/>
              <a:cs typeface="Arial" panose="020B0604020202020204" pitchFamily="34" charset="0"/>
            </a:endParaRPr>
          </a:p>
        </p:txBody>
      </p:sp>
      <p:sp>
        <p:nvSpPr>
          <p:cNvPr id="137" name="Proceso 69"/>
          <p:cNvSpPr/>
          <p:nvPr/>
        </p:nvSpPr>
        <p:spPr bwMode="auto">
          <a:xfrm>
            <a:off x="4980997" y="4675847"/>
            <a:ext cx="1440000" cy="792368"/>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r>
              <a:rPr lang="es-MX" sz="700" b="1" dirty="0">
                <a:latin typeface="Arial" panose="020B0604020202020204" pitchFamily="34" charset="0"/>
                <a:cs typeface="Arial" panose="020B0604020202020204" pitchFamily="34" charset="0"/>
              </a:rPr>
              <a:t>(2) Aula de </a:t>
            </a:r>
            <a:r>
              <a:rPr lang="es-MX" sz="700" b="1" dirty="0" smtClean="0">
                <a:latin typeface="Arial" panose="020B0604020202020204" pitchFamily="34" charset="0"/>
                <a:cs typeface="Arial" panose="020B0604020202020204" pitchFamily="34" charset="0"/>
              </a:rPr>
              <a:t>Tareas</a:t>
            </a:r>
          </a:p>
          <a:p>
            <a:pPr marL="87313" indent="-87313" algn="just">
              <a:buFont typeface="Arial" panose="020B0604020202020204" pitchFamily="34" charset="0"/>
              <a:buChar char="•"/>
            </a:pPr>
            <a:r>
              <a:rPr lang="es-MX" altLang="es-MX" sz="700" u="none" dirty="0" smtClean="0">
                <a:solidFill>
                  <a:srgbClr val="000000"/>
                </a:solidFill>
                <a:latin typeface="Arial" panose="020B0604020202020204" pitchFamily="34" charset="0"/>
                <a:cs typeface="Arial" panose="020B0604020202020204" pitchFamily="34" charset="0"/>
              </a:rPr>
              <a:t>Claudia </a:t>
            </a:r>
            <a:r>
              <a:rPr lang="es-MX" altLang="es-MX" sz="700" u="none" dirty="0">
                <a:solidFill>
                  <a:srgbClr val="000000"/>
                </a:solidFill>
                <a:latin typeface="Arial" panose="020B0604020202020204" pitchFamily="34" charset="0"/>
                <a:cs typeface="Arial" panose="020B0604020202020204" pitchFamily="34" charset="0"/>
              </a:rPr>
              <a:t>Margarita </a:t>
            </a:r>
            <a:r>
              <a:rPr lang="es-MX" altLang="es-MX" sz="700" u="none" dirty="0" smtClean="0">
                <a:solidFill>
                  <a:srgbClr val="000000"/>
                </a:solidFill>
                <a:latin typeface="Arial" panose="020B0604020202020204" pitchFamily="34" charset="0"/>
                <a:cs typeface="Arial" panose="020B0604020202020204" pitchFamily="34" charset="0"/>
              </a:rPr>
              <a:t>Cervantes  </a:t>
            </a:r>
            <a:r>
              <a:rPr lang="es-MX" altLang="es-MX" sz="700" u="none" dirty="0">
                <a:solidFill>
                  <a:srgbClr val="000000"/>
                </a:solidFill>
                <a:latin typeface="Arial" panose="020B0604020202020204" pitchFamily="34" charset="0"/>
                <a:cs typeface="Arial" panose="020B0604020202020204" pitchFamily="34" charset="0"/>
              </a:rPr>
              <a:t>Fraga</a:t>
            </a:r>
          </a:p>
          <a:p>
            <a:pPr marL="87313" indent="-87313">
              <a:buFont typeface="Arial" panose="020B0604020202020204" pitchFamily="34" charset="0"/>
              <a:buChar char="•"/>
            </a:pPr>
            <a:r>
              <a:rPr lang="es-MX" altLang="es-MX" sz="700" u="none" dirty="0">
                <a:solidFill>
                  <a:srgbClr val="000000"/>
                </a:solidFill>
                <a:latin typeface="Arial" panose="020B0604020202020204" pitchFamily="34" charset="0"/>
                <a:cs typeface="Arial" panose="020B0604020202020204" pitchFamily="34" charset="0"/>
              </a:rPr>
              <a:t>María de Lourdes Martínez  Hernández</a:t>
            </a:r>
          </a:p>
          <a:p>
            <a:r>
              <a:rPr lang="es-MX" sz="700" i="1" u="none" dirty="0">
                <a:latin typeface="Arial" panose="020B0604020202020204" pitchFamily="34" charset="0"/>
                <a:cs typeface="Arial" panose="020B0604020202020204" pitchFamily="34" charset="0"/>
              </a:rPr>
              <a:t>Comisionada del I. Rafael Nieto</a:t>
            </a:r>
            <a:endParaRPr lang="es-MX" altLang="es-MX" sz="700" i="1" u="none" dirty="0">
              <a:solidFill>
                <a:srgbClr val="000000"/>
              </a:solidFill>
              <a:latin typeface="Arial" panose="020B0604020202020204" pitchFamily="34" charset="0"/>
              <a:cs typeface="Arial" panose="020B0604020202020204" pitchFamily="34" charset="0"/>
            </a:endParaRPr>
          </a:p>
          <a:p>
            <a:pPr algn="ctr"/>
            <a:r>
              <a:rPr lang="es-MX" altLang="es-MX" sz="700" u="none" dirty="0">
                <a:solidFill>
                  <a:srgbClr val="000000"/>
                </a:solidFill>
                <a:latin typeface="Arial" panose="020B0604020202020204" pitchFamily="34" charset="0"/>
                <a:cs typeface="Arial" panose="020B0604020202020204" pitchFamily="34" charset="0"/>
              </a:rPr>
              <a:t>Maestro Educador (05- 12)</a:t>
            </a:r>
          </a:p>
          <a:p>
            <a:pPr algn="just"/>
            <a:r>
              <a:rPr lang="es-MX" altLang="es-MX" sz="700" dirty="0" smtClean="0">
                <a:solidFill>
                  <a:srgbClr val="000000"/>
                </a:solidFill>
                <a:latin typeface="Arial" panose="020B0604020202020204" pitchFamily="34" charset="0"/>
                <a:cs typeface="Arial" panose="020B0604020202020204" pitchFamily="34" charset="0"/>
              </a:rPr>
              <a:t> </a:t>
            </a:r>
            <a:endParaRPr lang="es-MX" sz="700" dirty="0">
              <a:latin typeface="Arial" panose="020B0604020202020204" pitchFamily="34" charset="0"/>
              <a:cs typeface="Arial" panose="020B0604020202020204" pitchFamily="34" charset="0"/>
            </a:endParaRPr>
          </a:p>
          <a:p>
            <a:pPr algn="ctr">
              <a:defRPr/>
            </a:pPr>
            <a:endParaRPr lang="es-MX" sz="700" dirty="0">
              <a:solidFill>
                <a:schemeClr val="tx1"/>
              </a:solidFill>
              <a:latin typeface="Arial" panose="020B0604020202020204" pitchFamily="34" charset="0"/>
              <a:cs typeface="Arial" panose="020B0604020202020204" pitchFamily="34" charset="0"/>
            </a:endParaRPr>
          </a:p>
        </p:txBody>
      </p:sp>
      <p:sp>
        <p:nvSpPr>
          <p:cNvPr id="142" name="Proceso 69"/>
          <p:cNvSpPr/>
          <p:nvPr/>
        </p:nvSpPr>
        <p:spPr bwMode="auto">
          <a:xfrm>
            <a:off x="2758481" y="6039434"/>
            <a:ext cx="1440000" cy="720000"/>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defRPr/>
            </a:pPr>
            <a:r>
              <a:rPr lang="es-MX" sz="700" b="1" u="none" dirty="0" smtClean="0">
                <a:solidFill>
                  <a:schemeClr val="tx1"/>
                </a:solidFill>
                <a:latin typeface="Arial" panose="020B0604020202020204" pitchFamily="34" charset="0"/>
                <a:cs typeface="Arial" panose="020B0604020202020204" pitchFamily="34" charset="0"/>
              </a:rPr>
              <a:t>Apoyo en Coordinación</a:t>
            </a:r>
            <a:endParaRPr lang="es-MX" sz="700" b="1" u="none" dirty="0">
              <a:solidFill>
                <a:schemeClr val="tx1"/>
              </a:solidFill>
              <a:latin typeface="Arial" panose="020B0604020202020204" pitchFamily="34" charset="0"/>
              <a:cs typeface="Arial" panose="020B0604020202020204" pitchFamily="34" charset="0"/>
            </a:endParaRPr>
          </a:p>
          <a:p>
            <a:pPr algn="ctr">
              <a:defRPr/>
            </a:pPr>
            <a:endParaRPr lang="es-MX" sz="700" u="none" dirty="0">
              <a:solidFill>
                <a:schemeClr val="tx1"/>
              </a:solidFill>
              <a:latin typeface="Arial" panose="020B0604020202020204" pitchFamily="34" charset="0"/>
              <a:cs typeface="Arial" panose="020B0604020202020204" pitchFamily="34" charset="0"/>
            </a:endParaRPr>
          </a:p>
          <a:p>
            <a:pPr algn="ctr">
              <a:defRPr/>
            </a:pPr>
            <a:endParaRPr lang="es-MX" sz="700" u="none" dirty="0">
              <a:solidFill>
                <a:schemeClr val="tx1"/>
              </a:solidFill>
              <a:latin typeface="Arial" panose="020B0604020202020204" pitchFamily="34" charset="0"/>
              <a:cs typeface="Arial" panose="020B0604020202020204" pitchFamily="34" charset="0"/>
            </a:endParaRPr>
          </a:p>
          <a:p>
            <a:pPr algn="ctr">
              <a:defRPr/>
            </a:pPr>
            <a:r>
              <a:rPr lang="es-MX" sz="700" u="none" dirty="0" smtClean="0">
                <a:solidFill>
                  <a:schemeClr val="tx1"/>
                </a:solidFill>
                <a:latin typeface="Arial" panose="020B0604020202020204" pitchFamily="34" charset="0"/>
                <a:cs typeface="Arial" panose="020B0604020202020204" pitchFamily="34" charset="0"/>
              </a:rPr>
              <a:t>María Elena Grimaldo López</a:t>
            </a:r>
          </a:p>
          <a:p>
            <a:r>
              <a:rPr lang="es-MX" sz="700" i="1" u="none" dirty="0">
                <a:latin typeface="Arial" panose="020B0604020202020204" pitchFamily="34" charset="0"/>
                <a:cs typeface="Arial" panose="020B0604020202020204" pitchFamily="34" charset="0"/>
              </a:rPr>
              <a:t>Comisionada del I. Rafael Nieto</a:t>
            </a:r>
          </a:p>
          <a:p>
            <a:r>
              <a:rPr lang="es-ES_tradnl" sz="700" u="none" dirty="0">
                <a:latin typeface="Arial" pitchFamily="34" charset="0"/>
                <a:cs typeface="Arial" pitchFamily="34" charset="0"/>
              </a:rPr>
              <a:t>      Jefa de Grupo (08-11)</a:t>
            </a:r>
          </a:p>
          <a:p>
            <a:pPr algn="ctr">
              <a:defRPr/>
            </a:pPr>
            <a:endParaRPr lang="es-MX" sz="700" u="none" dirty="0" smtClean="0">
              <a:solidFill>
                <a:schemeClr val="tx1"/>
              </a:solidFill>
              <a:latin typeface="Arial" panose="020B0604020202020204" pitchFamily="34" charset="0"/>
              <a:cs typeface="Arial" panose="020B0604020202020204" pitchFamily="34" charset="0"/>
            </a:endParaRPr>
          </a:p>
          <a:p>
            <a:pPr algn="ctr">
              <a:defRPr/>
            </a:pPr>
            <a:endParaRPr lang="es-MX" sz="700" u="none" dirty="0">
              <a:solidFill>
                <a:schemeClr val="tx1"/>
              </a:solidFill>
              <a:latin typeface="Arial" panose="020B0604020202020204" pitchFamily="34" charset="0"/>
              <a:cs typeface="Arial" panose="020B0604020202020204" pitchFamily="34" charset="0"/>
            </a:endParaRPr>
          </a:p>
        </p:txBody>
      </p:sp>
      <p:cxnSp>
        <p:nvCxnSpPr>
          <p:cNvPr id="143" name="Conector recto 109"/>
          <p:cNvCxnSpPr>
            <a:cxnSpLocks noChangeShapeType="1"/>
          </p:cNvCxnSpPr>
          <p:nvPr/>
        </p:nvCxnSpPr>
        <p:spPr bwMode="auto">
          <a:xfrm>
            <a:off x="2595523" y="6236324"/>
            <a:ext cx="1623471"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45" name="Proceso 70"/>
          <p:cNvSpPr/>
          <p:nvPr/>
        </p:nvSpPr>
        <p:spPr bwMode="auto">
          <a:xfrm>
            <a:off x="3063577" y="5203497"/>
            <a:ext cx="1440000" cy="720000"/>
          </a:xfrm>
          <a:prstGeom prst="flowChartProcess">
            <a:avLst/>
          </a:prstGeom>
          <a:ln w="9525">
            <a:headEnd type="none" w="med" len="med"/>
            <a:tailEnd type="none" w="med" len="med"/>
          </a:ln>
          <a:effectLst>
            <a:outerShdw dist="38100" dir="2700000" algn="tl" rotWithShape="0">
              <a:prstClr val="black"/>
            </a:outerShdw>
          </a:effectLst>
          <a:extLst/>
        </p:spPr>
        <p:style>
          <a:lnRef idx="2">
            <a:schemeClr val="dk1"/>
          </a:lnRef>
          <a:fillRef idx="1">
            <a:schemeClr val="lt1"/>
          </a:fillRef>
          <a:effectRef idx="0">
            <a:schemeClr val="dk1"/>
          </a:effectRef>
          <a:fontRef idx="minor">
            <a:schemeClr val="dk1"/>
          </a:fontRef>
        </p:style>
        <p:txBody>
          <a:bodyPr/>
          <a:lstStyle/>
          <a:p>
            <a:pPr algn="ctr">
              <a:defRPr/>
            </a:pPr>
            <a:endParaRPr lang="es-MX" sz="700" dirty="0">
              <a:solidFill>
                <a:schemeClr val="tx1"/>
              </a:solidFill>
              <a:latin typeface="Arial" panose="020B0604020202020204" pitchFamily="34" charset="0"/>
              <a:cs typeface="Arial" panose="020B0604020202020204" pitchFamily="34" charset="0"/>
            </a:endParaRPr>
          </a:p>
        </p:txBody>
      </p:sp>
      <p:sp>
        <p:nvSpPr>
          <p:cNvPr id="146" name="123 Rectángulo"/>
          <p:cNvSpPr>
            <a:spLocks noChangeArrowheads="1"/>
          </p:cNvSpPr>
          <p:nvPr/>
        </p:nvSpPr>
        <p:spPr bwMode="auto">
          <a:xfrm>
            <a:off x="3077775" y="5211354"/>
            <a:ext cx="1460501"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MX" sz="700" b="1" u="none" dirty="0" smtClean="0">
                <a:latin typeface="Arial" panose="020B0604020202020204" pitchFamily="34" charset="0"/>
                <a:cs typeface="Arial" panose="020B0604020202020204" pitchFamily="34" charset="0"/>
              </a:rPr>
              <a:t>Auxiliar de Prefectura </a:t>
            </a:r>
          </a:p>
          <a:p>
            <a:pPr algn="ctr">
              <a:spcBef>
                <a:spcPct val="0"/>
              </a:spcBef>
              <a:buNone/>
            </a:pPr>
            <a:r>
              <a:rPr lang="es-MX" sz="700" b="1" u="none" dirty="0" smtClean="0">
                <a:latin typeface="Arial" panose="020B0604020202020204" pitchFamily="34" charset="0"/>
                <a:cs typeface="Arial" panose="020B0604020202020204" pitchFamily="34" charset="0"/>
              </a:rPr>
              <a:t>Turno Vespertino</a:t>
            </a:r>
          </a:p>
          <a:p>
            <a:pPr algn="ctr">
              <a:spcBef>
                <a:spcPct val="0"/>
              </a:spcBef>
              <a:buFontTx/>
              <a:buNone/>
            </a:pPr>
            <a:endParaRPr lang="es-MX" altLang="es-MX" sz="700" u="none" dirty="0" smtClean="0">
              <a:solidFill>
                <a:srgbClr val="000000"/>
              </a:solidFill>
              <a:latin typeface="Arial" panose="020B0604020202020204" pitchFamily="34" charset="0"/>
              <a:cs typeface="Arial" panose="020B0604020202020204" pitchFamily="34" charset="0"/>
            </a:endParaRPr>
          </a:p>
          <a:p>
            <a:pPr algn="ctr">
              <a:buNone/>
              <a:defRPr/>
            </a:pPr>
            <a:r>
              <a:rPr lang="es-MX" sz="700" u="none" dirty="0">
                <a:latin typeface="Arial" panose="020B0604020202020204" pitchFamily="34" charset="0"/>
                <a:cs typeface="Arial" panose="020B0604020202020204" pitchFamily="34" charset="0"/>
              </a:rPr>
              <a:t> Alejandro Segura Álvarez </a:t>
            </a:r>
          </a:p>
          <a:p>
            <a:pPr algn="ctr">
              <a:buNone/>
              <a:defRPr/>
            </a:pPr>
            <a:r>
              <a:rPr lang="es-MX" altLang="es-MX" sz="700" u="none" dirty="0">
                <a:solidFill>
                  <a:srgbClr val="000000"/>
                </a:solidFill>
                <a:latin typeface="Arial" panose="020B0604020202020204" pitchFamily="34" charset="0"/>
                <a:cs typeface="Arial" panose="020B0604020202020204" pitchFamily="34" charset="0"/>
              </a:rPr>
              <a:t>Auxiliar Administrativo (05-21)</a:t>
            </a:r>
          </a:p>
        </p:txBody>
      </p:sp>
      <p:cxnSp>
        <p:nvCxnSpPr>
          <p:cNvPr id="147" name="Conector recto 109"/>
          <p:cNvCxnSpPr>
            <a:cxnSpLocks noChangeShapeType="1"/>
          </p:cNvCxnSpPr>
          <p:nvPr/>
        </p:nvCxnSpPr>
        <p:spPr bwMode="auto">
          <a:xfrm>
            <a:off x="2895483" y="5495592"/>
            <a:ext cx="160795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50" name="Proceso 70"/>
          <p:cNvSpPr/>
          <p:nvPr/>
        </p:nvSpPr>
        <p:spPr bwMode="auto">
          <a:xfrm>
            <a:off x="706372" y="7196285"/>
            <a:ext cx="1440000" cy="720000"/>
          </a:xfrm>
          <a:prstGeom prst="flowChartProcess">
            <a:avLst/>
          </a:prstGeom>
          <a:ln w="9525">
            <a:headEnd type="none" w="med" len="med"/>
            <a:tailEnd type="none" w="med" len="med"/>
          </a:ln>
          <a:effectLst>
            <a:outerShdw dist="38100" dir="2700000" algn="tl" rotWithShape="0">
              <a:prstClr val="black"/>
            </a:outerShdw>
          </a:effectLst>
          <a:extLst/>
        </p:spPr>
        <p:style>
          <a:lnRef idx="2">
            <a:schemeClr val="dk1"/>
          </a:lnRef>
          <a:fillRef idx="1">
            <a:schemeClr val="lt1"/>
          </a:fillRef>
          <a:effectRef idx="0">
            <a:schemeClr val="dk1"/>
          </a:effectRef>
          <a:fontRef idx="minor">
            <a:schemeClr val="dk1"/>
          </a:fontRef>
        </p:style>
        <p:txBody>
          <a:bodyPr/>
          <a:lstStyle/>
          <a:p>
            <a:pPr algn="ctr">
              <a:defRPr/>
            </a:pPr>
            <a:endParaRPr lang="es-MX" sz="700" dirty="0" smtClean="0">
              <a:solidFill>
                <a:schemeClr val="tx1"/>
              </a:solidFill>
              <a:latin typeface="Arial" panose="020B0604020202020204" pitchFamily="34" charset="0"/>
              <a:cs typeface="Arial" panose="020B0604020202020204" pitchFamily="34" charset="0"/>
            </a:endParaRPr>
          </a:p>
          <a:p>
            <a:pPr algn="ctr">
              <a:defRPr/>
            </a:pPr>
            <a:endParaRPr lang="es-MX" sz="700" dirty="0">
              <a:solidFill>
                <a:schemeClr val="tx1"/>
              </a:solidFill>
              <a:latin typeface="Arial" panose="020B0604020202020204" pitchFamily="34" charset="0"/>
              <a:cs typeface="Arial" panose="020B0604020202020204" pitchFamily="34" charset="0"/>
            </a:endParaRPr>
          </a:p>
          <a:p>
            <a:pPr algn="ctr">
              <a:spcBef>
                <a:spcPct val="0"/>
              </a:spcBef>
              <a:buNone/>
            </a:pPr>
            <a:r>
              <a:rPr lang="es-MX" altLang="es-MX" sz="700" u="none" dirty="0">
                <a:solidFill>
                  <a:srgbClr val="000000"/>
                </a:solidFill>
                <a:latin typeface="Arial" panose="020B0604020202020204" pitchFamily="34" charset="0"/>
                <a:cs typeface="Arial" panose="020B0604020202020204" pitchFamily="34" charset="0"/>
              </a:rPr>
              <a:t>Ana Isabel García Quirino</a:t>
            </a:r>
          </a:p>
          <a:p>
            <a:pPr algn="ctr">
              <a:spcBef>
                <a:spcPct val="0"/>
              </a:spcBef>
              <a:buNone/>
            </a:pPr>
            <a:r>
              <a:rPr lang="es-MX" altLang="es-MX" sz="700" i="1" u="none" dirty="0" smtClean="0">
                <a:solidFill>
                  <a:srgbClr val="000000"/>
                </a:solidFill>
                <a:latin typeface="Arial" panose="020B0604020202020204" pitchFamily="34" charset="0"/>
                <a:cs typeface="Arial" panose="020B0604020202020204" pitchFamily="34" charset="0"/>
              </a:rPr>
              <a:t>Comisionada </a:t>
            </a:r>
            <a:r>
              <a:rPr lang="es-MX" altLang="es-MX" sz="700" i="1" u="none" dirty="0">
                <a:solidFill>
                  <a:srgbClr val="000000"/>
                </a:solidFill>
                <a:latin typeface="Arial" panose="020B0604020202020204" pitchFamily="34" charset="0"/>
                <a:cs typeface="Arial" panose="020B0604020202020204" pitchFamily="34" charset="0"/>
              </a:rPr>
              <a:t>del A. Nicolás </a:t>
            </a:r>
            <a:r>
              <a:rPr lang="es-MX" altLang="es-MX" sz="700" i="1" u="none" dirty="0" smtClean="0">
                <a:solidFill>
                  <a:srgbClr val="000000"/>
                </a:solidFill>
                <a:latin typeface="Arial" panose="020B0604020202020204" pitchFamily="34" charset="0"/>
                <a:cs typeface="Arial" panose="020B0604020202020204" pitchFamily="34" charset="0"/>
              </a:rPr>
              <a:t>Aguilar</a:t>
            </a:r>
            <a:endParaRPr lang="es-MX" altLang="es-MX" sz="700" i="1" u="none" dirty="0">
              <a:solidFill>
                <a:srgbClr val="000000"/>
              </a:solidFill>
              <a:latin typeface="Arial" panose="020B0604020202020204" pitchFamily="34" charset="0"/>
              <a:cs typeface="Arial" panose="020B0604020202020204" pitchFamily="34" charset="0"/>
            </a:endParaRPr>
          </a:p>
          <a:p>
            <a:pPr algn="ctr">
              <a:spcBef>
                <a:spcPct val="0"/>
              </a:spcBef>
              <a:buFontTx/>
              <a:buNone/>
            </a:pPr>
            <a:r>
              <a:rPr lang="es-MX" altLang="es-MX" sz="700" u="none" dirty="0">
                <a:solidFill>
                  <a:srgbClr val="000000"/>
                </a:solidFill>
                <a:latin typeface="Arial" panose="020B0604020202020204" pitchFamily="34" charset="0"/>
                <a:cs typeface="Arial" panose="020B0604020202020204" pitchFamily="34" charset="0"/>
              </a:rPr>
              <a:t>Mozo de oficina (02-08)</a:t>
            </a:r>
          </a:p>
          <a:p>
            <a:pPr algn="ctr">
              <a:defRPr/>
            </a:pPr>
            <a:endParaRPr lang="es-MX" sz="700" dirty="0">
              <a:solidFill>
                <a:schemeClr val="tx1"/>
              </a:solidFill>
              <a:latin typeface="Arial" panose="020B0604020202020204" pitchFamily="34" charset="0"/>
              <a:cs typeface="Arial" panose="020B0604020202020204" pitchFamily="34" charset="0"/>
            </a:endParaRPr>
          </a:p>
        </p:txBody>
      </p:sp>
      <p:sp>
        <p:nvSpPr>
          <p:cNvPr id="151" name="123 Rectángulo"/>
          <p:cNvSpPr>
            <a:spLocks noChangeArrowheads="1"/>
          </p:cNvSpPr>
          <p:nvPr/>
        </p:nvSpPr>
        <p:spPr bwMode="auto">
          <a:xfrm>
            <a:off x="685735" y="7204142"/>
            <a:ext cx="14906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MX" altLang="es-MX" sz="700" b="1" u="none" dirty="0" smtClean="0">
                <a:solidFill>
                  <a:srgbClr val="000000"/>
                </a:solidFill>
                <a:latin typeface="Arial" panose="020B0604020202020204" pitchFamily="34" charset="0"/>
                <a:cs typeface="Arial" panose="020B0604020202020204" pitchFamily="34" charset="0"/>
              </a:rPr>
              <a:t>Intendencia </a:t>
            </a:r>
            <a:r>
              <a:rPr lang="es-MX" altLang="es-MX" sz="700" b="1" dirty="0" smtClean="0">
                <a:latin typeface="Arial" panose="020B0604020202020204" pitchFamily="34" charset="0"/>
                <a:cs typeface="Arial" panose="020B0604020202020204" pitchFamily="34" charset="0"/>
              </a:rPr>
              <a:t>(</a:t>
            </a:r>
            <a:r>
              <a:rPr lang="es-MX" sz="700" b="1" u="none" dirty="0" smtClean="0">
                <a:latin typeface="Arial" panose="020B0604020202020204" pitchFamily="34" charset="0"/>
                <a:cs typeface="Arial" panose="020B0604020202020204" pitchFamily="34" charset="0"/>
              </a:rPr>
              <a:t>T</a:t>
            </a:r>
            <a:r>
              <a:rPr lang="es-MX" sz="700" b="1" u="none" dirty="0">
                <a:latin typeface="Arial" panose="020B0604020202020204" pitchFamily="34" charset="0"/>
                <a:cs typeface="Arial" panose="020B0604020202020204" pitchFamily="34" charset="0"/>
              </a:rPr>
              <a:t>. Vespertino)</a:t>
            </a:r>
          </a:p>
          <a:p>
            <a:pPr algn="ctr">
              <a:spcBef>
                <a:spcPct val="0"/>
              </a:spcBef>
              <a:buFontTx/>
              <a:buNone/>
            </a:pPr>
            <a:endParaRPr lang="es-MX" altLang="es-MX" sz="700" u="none" dirty="0">
              <a:solidFill>
                <a:srgbClr val="000000"/>
              </a:solidFill>
              <a:latin typeface="Arial" panose="020B0604020202020204" pitchFamily="34" charset="0"/>
              <a:cs typeface="Arial" panose="020B0604020202020204" pitchFamily="34" charset="0"/>
            </a:endParaRPr>
          </a:p>
        </p:txBody>
      </p:sp>
      <p:cxnSp>
        <p:nvCxnSpPr>
          <p:cNvPr id="152" name="Conector recto 109"/>
          <p:cNvCxnSpPr>
            <a:cxnSpLocks noChangeShapeType="1"/>
          </p:cNvCxnSpPr>
          <p:nvPr/>
        </p:nvCxnSpPr>
        <p:spPr bwMode="auto">
          <a:xfrm>
            <a:off x="548986" y="7385144"/>
            <a:ext cx="1597249"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60" name="Proceso 69"/>
          <p:cNvSpPr/>
          <p:nvPr/>
        </p:nvSpPr>
        <p:spPr bwMode="auto">
          <a:xfrm>
            <a:off x="4987448" y="6341811"/>
            <a:ext cx="1440000" cy="720000"/>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defRPr/>
            </a:pPr>
            <a:r>
              <a:rPr lang="es-MX" sz="700" b="1" u="none" dirty="0" smtClean="0">
                <a:latin typeface="Arial" panose="020B0604020202020204" pitchFamily="34" charset="0"/>
                <a:cs typeface="Arial" panose="020B0604020202020204" pitchFamily="34" charset="0"/>
              </a:rPr>
              <a:t>Apoyo en Aula </a:t>
            </a:r>
            <a:r>
              <a:rPr lang="es-MX" sz="700" b="1" u="none" dirty="0">
                <a:latin typeface="Arial" panose="020B0604020202020204" pitchFamily="34" charset="0"/>
                <a:cs typeface="Arial" panose="020B0604020202020204" pitchFamily="34" charset="0"/>
              </a:rPr>
              <a:t>de Tareas </a:t>
            </a:r>
            <a:r>
              <a:rPr lang="es-MX" sz="700" b="1" u="none" dirty="0" smtClean="0">
                <a:latin typeface="Arial" panose="020B0604020202020204" pitchFamily="34" charset="0"/>
                <a:cs typeface="Arial" panose="020B0604020202020204" pitchFamily="34" charset="0"/>
              </a:rPr>
              <a:t> </a:t>
            </a:r>
          </a:p>
          <a:p>
            <a:pPr algn="ctr">
              <a:defRPr/>
            </a:pPr>
            <a:r>
              <a:rPr lang="es-MX" sz="700" b="1" u="none" dirty="0" smtClean="0">
                <a:latin typeface="Arial" panose="020B0604020202020204" pitchFamily="34" charset="0"/>
                <a:cs typeface="Arial" panose="020B0604020202020204" pitchFamily="34" charset="0"/>
              </a:rPr>
              <a:t>Turno Vespertino</a:t>
            </a:r>
          </a:p>
          <a:p>
            <a:pPr algn="ctr">
              <a:defRPr/>
            </a:pPr>
            <a:endParaRPr lang="es-MX" sz="700" b="1" dirty="0">
              <a:latin typeface="Arial" panose="020B0604020202020204" pitchFamily="34" charset="0"/>
              <a:cs typeface="Arial" panose="020B0604020202020204" pitchFamily="34" charset="0"/>
            </a:endParaRPr>
          </a:p>
          <a:p>
            <a:pPr algn="ctr">
              <a:defRPr/>
            </a:pPr>
            <a:r>
              <a:rPr lang="es-MX" sz="700" u="none" dirty="0" smtClean="0">
                <a:solidFill>
                  <a:schemeClr val="tx1"/>
                </a:solidFill>
                <a:latin typeface="Arial" panose="020B0604020202020204" pitchFamily="34" charset="0"/>
                <a:cs typeface="Arial" panose="020B0604020202020204" pitchFamily="34" charset="0"/>
              </a:rPr>
              <a:t>José de Jesús Jiménez Macareno</a:t>
            </a:r>
          </a:p>
          <a:p>
            <a:pPr algn="ctr">
              <a:defRPr/>
            </a:pPr>
            <a:r>
              <a:rPr lang="es-MX" sz="700" u="none" dirty="0" smtClean="0">
                <a:solidFill>
                  <a:schemeClr val="tx1"/>
                </a:solidFill>
                <a:latin typeface="Arial" panose="020B0604020202020204" pitchFamily="34" charset="0"/>
                <a:cs typeface="Arial" panose="020B0604020202020204" pitchFamily="34" charset="0"/>
              </a:rPr>
              <a:t>Asistente Administrativo(04-17)</a:t>
            </a:r>
          </a:p>
          <a:p>
            <a:pPr algn="just">
              <a:defRPr/>
            </a:pPr>
            <a:endParaRPr lang="es-MX" sz="700" u="none" dirty="0" smtClean="0">
              <a:solidFill>
                <a:schemeClr val="tx1"/>
              </a:solidFill>
              <a:latin typeface="Arial" panose="020B0604020202020204" pitchFamily="34" charset="0"/>
              <a:cs typeface="Arial" panose="020B0604020202020204" pitchFamily="34" charset="0"/>
            </a:endParaRPr>
          </a:p>
          <a:p>
            <a:pPr algn="ctr">
              <a:defRPr/>
            </a:pPr>
            <a:endParaRPr lang="es-MX" sz="700" dirty="0">
              <a:solidFill>
                <a:schemeClr val="tx1"/>
              </a:solidFill>
              <a:latin typeface="Arial" panose="020B0604020202020204" pitchFamily="34" charset="0"/>
              <a:cs typeface="Arial" panose="020B0604020202020204" pitchFamily="34" charset="0"/>
            </a:endParaRPr>
          </a:p>
        </p:txBody>
      </p:sp>
      <p:cxnSp>
        <p:nvCxnSpPr>
          <p:cNvPr id="165" name="Conector recto 114"/>
          <p:cNvCxnSpPr>
            <a:cxnSpLocks noChangeShapeType="1"/>
          </p:cNvCxnSpPr>
          <p:nvPr/>
        </p:nvCxnSpPr>
        <p:spPr bwMode="auto">
          <a:xfrm>
            <a:off x="554648" y="4081503"/>
            <a:ext cx="0" cy="3303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6" name="Conector recto 165"/>
          <p:cNvCxnSpPr/>
          <p:nvPr/>
        </p:nvCxnSpPr>
        <p:spPr bwMode="auto">
          <a:xfrm>
            <a:off x="4822814" y="7412534"/>
            <a:ext cx="15251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69" name="Proceso 70"/>
          <p:cNvSpPr/>
          <p:nvPr/>
        </p:nvSpPr>
        <p:spPr bwMode="auto">
          <a:xfrm>
            <a:off x="2758618" y="6991309"/>
            <a:ext cx="1440000" cy="720000"/>
          </a:xfrm>
          <a:prstGeom prst="flowChartProcess">
            <a:avLst/>
          </a:prstGeom>
          <a:ln w="9525">
            <a:headEnd type="none" w="med" len="med"/>
            <a:tailEnd type="none" w="med" len="med"/>
          </a:ln>
          <a:effectLst>
            <a:outerShdw dist="38100" dir="2700000" algn="tl" rotWithShape="0">
              <a:prstClr val="black"/>
            </a:outerShdw>
          </a:effectLst>
          <a:extLst/>
        </p:spPr>
        <p:style>
          <a:lnRef idx="2">
            <a:schemeClr val="dk1"/>
          </a:lnRef>
          <a:fillRef idx="1">
            <a:schemeClr val="lt1"/>
          </a:fillRef>
          <a:effectRef idx="0">
            <a:schemeClr val="dk1"/>
          </a:effectRef>
          <a:fontRef idx="minor">
            <a:schemeClr val="dk1"/>
          </a:fontRef>
        </p:style>
        <p:txBody>
          <a:bodyPr/>
          <a:lstStyle/>
          <a:p>
            <a:pPr algn="ctr">
              <a:spcBef>
                <a:spcPct val="0"/>
              </a:spcBef>
              <a:buNone/>
            </a:pPr>
            <a:r>
              <a:rPr lang="es-MX" altLang="es-MX" sz="700" b="1" u="none" dirty="0">
                <a:solidFill>
                  <a:srgbClr val="000000"/>
                </a:solidFill>
                <a:latin typeface="Arial" panose="020B0604020202020204" pitchFamily="34" charset="0"/>
                <a:cs typeface="Arial" panose="020B0604020202020204" pitchFamily="34" charset="0"/>
              </a:rPr>
              <a:t>Apoyo en Psicología</a:t>
            </a:r>
          </a:p>
          <a:p>
            <a:pPr algn="ctr">
              <a:spcBef>
                <a:spcPct val="0"/>
              </a:spcBef>
              <a:buNone/>
            </a:pPr>
            <a:r>
              <a:rPr lang="es-MX" altLang="es-MX" sz="700" b="1" u="none" dirty="0">
                <a:solidFill>
                  <a:srgbClr val="000000"/>
                </a:solidFill>
                <a:latin typeface="Arial" panose="020B0604020202020204" pitchFamily="34" charset="0"/>
                <a:cs typeface="Arial" panose="020B0604020202020204" pitchFamily="34" charset="0"/>
              </a:rPr>
              <a:t> </a:t>
            </a:r>
            <a:r>
              <a:rPr lang="es-MX" sz="700" b="1" u="none" dirty="0" smtClean="0">
                <a:latin typeface="Arial" panose="020B0604020202020204" pitchFamily="34" charset="0"/>
                <a:cs typeface="Arial" panose="020B0604020202020204" pitchFamily="34" charset="0"/>
              </a:rPr>
              <a:t>Turno Vespertino</a:t>
            </a:r>
          </a:p>
          <a:p>
            <a:pPr algn="ctr">
              <a:spcBef>
                <a:spcPct val="0"/>
              </a:spcBef>
              <a:buNone/>
            </a:pPr>
            <a:endParaRPr lang="es-MX" sz="700" b="1" u="none" dirty="0">
              <a:latin typeface="Arial" panose="020B0604020202020204" pitchFamily="34" charset="0"/>
              <a:cs typeface="Arial" panose="020B0604020202020204" pitchFamily="34" charset="0"/>
            </a:endParaRPr>
          </a:p>
          <a:p>
            <a:pPr algn="ctr">
              <a:spcBef>
                <a:spcPct val="0"/>
              </a:spcBef>
              <a:buNone/>
            </a:pPr>
            <a:r>
              <a:rPr lang="es-MX" altLang="es-MX" sz="700" u="none" dirty="0">
                <a:solidFill>
                  <a:srgbClr val="000000"/>
                </a:solidFill>
                <a:latin typeface="Arial" panose="020B0604020202020204" pitchFamily="34" charset="0"/>
                <a:cs typeface="Arial" panose="020B0604020202020204" pitchFamily="34" charset="0"/>
              </a:rPr>
              <a:t>Miguel Mendoza Padrón</a:t>
            </a:r>
          </a:p>
          <a:p>
            <a:pPr algn="ctr">
              <a:spcBef>
                <a:spcPct val="0"/>
              </a:spcBef>
              <a:buNone/>
            </a:pPr>
            <a:r>
              <a:rPr lang="es-MX" altLang="es-MX" sz="700" u="none" dirty="0">
                <a:solidFill>
                  <a:srgbClr val="000000"/>
                </a:solidFill>
                <a:latin typeface="Arial" panose="020B0604020202020204" pitchFamily="34" charset="0"/>
                <a:cs typeface="Arial" panose="020B0604020202020204" pitchFamily="34" charset="0"/>
              </a:rPr>
              <a:t>Auxiliar Administrativo (05-21</a:t>
            </a:r>
            <a:r>
              <a:rPr lang="es-MX" altLang="es-MX" sz="700" dirty="0">
                <a:solidFill>
                  <a:srgbClr val="000000"/>
                </a:solidFill>
                <a:latin typeface="Arial" panose="020B0604020202020204" pitchFamily="34" charset="0"/>
                <a:cs typeface="Arial" panose="020B0604020202020204" pitchFamily="34" charset="0"/>
              </a:rPr>
              <a:t>)</a:t>
            </a:r>
          </a:p>
          <a:p>
            <a:pPr algn="ctr">
              <a:spcBef>
                <a:spcPct val="0"/>
              </a:spcBef>
              <a:buNone/>
            </a:pPr>
            <a:endParaRPr lang="es-MX" sz="700" b="1" dirty="0">
              <a:latin typeface="Arial" panose="020B0604020202020204" pitchFamily="34" charset="0"/>
              <a:cs typeface="Arial" panose="020B0604020202020204" pitchFamily="34" charset="0"/>
            </a:endParaRPr>
          </a:p>
          <a:p>
            <a:pPr algn="ctr">
              <a:defRPr/>
            </a:pPr>
            <a:endParaRPr lang="es-MX" sz="700" dirty="0">
              <a:solidFill>
                <a:schemeClr val="tx1"/>
              </a:solidFill>
              <a:latin typeface="Arial" panose="020B0604020202020204" pitchFamily="34" charset="0"/>
              <a:cs typeface="Arial" panose="020B0604020202020204" pitchFamily="34" charset="0"/>
            </a:endParaRPr>
          </a:p>
        </p:txBody>
      </p:sp>
      <p:cxnSp>
        <p:nvCxnSpPr>
          <p:cNvPr id="171" name="Conector recto 109"/>
          <p:cNvCxnSpPr>
            <a:cxnSpLocks noChangeShapeType="1"/>
          </p:cNvCxnSpPr>
          <p:nvPr/>
        </p:nvCxnSpPr>
        <p:spPr bwMode="auto">
          <a:xfrm>
            <a:off x="2604974" y="7275967"/>
            <a:ext cx="159350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75" name="Rectangle 132"/>
          <p:cNvSpPr>
            <a:spLocks noChangeArrowheads="1"/>
          </p:cNvSpPr>
          <p:nvPr/>
        </p:nvSpPr>
        <p:spPr bwMode="auto">
          <a:xfrm>
            <a:off x="4980997" y="7191368"/>
            <a:ext cx="1458488" cy="720000"/>
          </a:xfrm>
          <a:prstGeom prst="rect">
            <a:avLst/>
          </a:prstGeom>
          <a:solidFill>
            <a:schemeClr val="bg1"/>
          </a:solidFill>
          <a:ln w="9525">
            <a:solidFill>
              <a:srgbClr val="00B0F0"/>
            </a:solidFill>
            <a:prstDash val="dash"/>
            <a:miter lim="800000"/>
            <a:headEnd/>
            <a:tailEnd/>
          </a:ln>
          <a:effectLst>
            <a:outerShdw blurRad="50800" dist="38100" dir="2700000" algn="tl" rotWithShape="0">
              <a:srgbClr val="00B0F0">
                <a:alpha val="40000"/>
              </a:srgbClr>
            </a:outerShdw>
          </a:effectLst>
        </p:spPr>
        <p:txBody>
          <a:bodyPr wrap="none" anchor="ctr"/>
          <a:lstStyle/>
          <a:p>
            <a:pPr algn="ctr" eaLnBrk="0" hangingPunct="0">
              <a:defRPr/>
            </a:pPr>
            <a:r>
              <a:rPr lang="es-ES_tradnl" sz="700" u="none" dirty="0" smtClean="0">
                <a:latin typeface="Arial" pitchFamily="34" charset="0"/>
                <a:cs typeface="Arial" pitchFamily="34" charset="0"/>
              </a:rPr>
              <a:t>Promotor</a:t>
            </a:r>
          </a:p>
          <a:p>
            <a:pPr algn="ctr" eaLnBrk="0" hangingPunct="0">
              <a:defRPr/>
            </a:pPr>
            <a:r>
              <a:rPr lang="es-ES_tradnl" sz="700" u="none" dirty="0">
                <a:latin typeface="Arial" pitchFamily="34" charset="0"/>
                <a:cs typeface="Arial" pitchFamily="34" charset="0"/>
              </a:rPr>
              <a:t> </a:t>
            </a:r>
            <a:r>
              <a:rPr lang="es-ES_tradnl" sz="700" u="none" dirty="0" smtClean="0">
                <a:latin typeface="Arial" pitchFamily="34" charset="0"/>
                <a:cs typeface="Arial" pitchFamily="34" charset="0"/>
              </a:rPr>
              <a:t>    </a:t>
            </a:r>
            <a:endParaRPr lang="es-ES_tradnl" sz="700" u="none" dirty="0">
              <a:latin typeface="Arial" pitchFamily="34" charset="0"/>
              <a:cs typeface="Arial" pitchFamily="34" charset="0"/>
            </a:endParaRPr>
          </a:p>
        </p:txBody>
      </p:sp>
      <p:cxnSp>
        <p:nvCxnSpPr>
          <p:cNvPr id="86" name="Conector recto 109"/>
          <p:cNvCxnSpPr>
            <a:cxnSpLocks noChangeShapeType="1"/>
          </p:cNvCxnSpPr>
          <p:nvPr/>
        </p:nvCxnSpPr>
        <p:spPr bwMode="auto">
          <a:xfrm>
            <a:off x="4831343" y="6627101"/>
            <a:ext cx="157871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9" name="Conector recto 109"/>
          <p:cNvCxnSpPr>
            <a:cxnSpLocks noChangeShapeType="1"/>
          </p:cNvCxnSpPr>
          <p:nvPr/>
        </p:nvCxnSpPr>
        <p:spPr bwMode="auto">
          <a:xfrm>
            <a:off x="4835426" y="4831363"/>
            <a:ext cx="160537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9" name="Proceso 69"/>
          <p:cNvSpPr/>
          <p:nvPr/>
        </p:nvSpPr>
        <p:spPr bwMode="auto">
          <a:xfrm>
            <a:off x="4988123" y="5542024"/>
            <a:ext cx="1440000" cy="720000"/>
          </a:xfrm>
          <a:prstGeom prst="flowChartProcess">
            <a:avLst/>
          </a:prstGeom>
          <a:ln w="9525">
            <a:headEnd type="none" w="med" len="med"/>
            <a:tailEnd type="none" w="med" len="med"/>
          </a:ln>
          <a:effectLst>
            <a:outerShdw dist="38100" dir="2700000" algn="tl" rotWithShape="0">
              <a:schemeClr val="tx1"/>
            </a:outerShdw>
          </a:effectLst>
          <a:extLst/>
        </p:spPr>
        <p:style>
          <a:lnRef idx="2">
            <a:schemeClr val="dk1"/>
          </a:lnRef>
          <a:fillRef idx="1">
            <a:schemeClr val="lt1"/>
          </a:fillRef>
          <a:effectRef idx="0">
            <a:schemeClr val="dk1"/>
          </a:effectRef>
          <a:fontRef idx="minor">
            <a:schemeClr val="dk1"/>
          </a:fontRef>
        </p:style>
        <p:txBody>
          <a:bodyPr/>
          <a:lstStyle/>
          <a:p>
            <a:pPr algn="ctr">
              <a:defRPr/>
            </a:pPr>
            <a:r>
              <a:rPr lang="es-MX" sz="700" b="1" u="none" dirty="0" smtClean="0">
                <a:latin typeface="Arial" panose="020B0604020202020204" pitchFamily="34" charset="0"/>
                <a:cs typeface="Arial" panose="020B0604020202020204" pitchFamily="34" charset="0"/>
              </a:rPr>
              <a:t>Aula </a:t>
            </a:r>
            <a:r>
              <a:rPr lang="es-MX" sz="700" b="1" u="none" dirty="0">
                <a:latin typeface="Arial" panose="020B0604020202020204" pitchFamily="34" charset="0"/>
                <a:cs typeface="Arial" panose="020B0604020202020204" pitchFamily="34" charset="0"/>
              </a:rPr>
              <a:t>de Tareas </a:t>
            </a:r>
            <a:r>
              <a:rPr lang="es-MX" sz="700" b="1" u="none" dirty="0" smtClean="0">
                <a:latin typeface="Arial" panose="020B0604020202020204" pitchFamily="34" charset="0"/>
                <a:cs typeface="Arial" panose="020B0604020202020204" pitchFamily="34" charset="0"/>
              </a:rPr>
              <a:t> </a:t>
            </a:r>
          </a:p>
          <a:p>
            <a:pPr algn="ctr">
              <a:defRPr/>
            </a:pPr>
            <a:r>
              <a:rPr lang="es-MX" sz="700" b="1" u="none" dirty="0" smtClean="0">
                <a:latin typeface="Arial" panose="020B0604020202020204" pitchFamily="34" charset="0"/>
                <a:cs typeface="Arial" panose="020B0604020202020204" pitchFamily="34" charset="0"/>
              </a:rPr>
              <a:t>Turno Vespertino</a:t>
            </a:r>
            <a:endParaRPr lang="es-MX" sz="700" b="1" u="none" dirty="0">
              <a:latin typeface="Arial" panose="020B0604020202020204" pitchFamily="34" charset="0"/>
              <a:cs typeface="Arial" panose="020B0604020202020204" pitchFamily="34" charset="0"/>
            </a:endParaRPr>
          </a:p>
          <a:p>
            <a:pPr algn="just">
              <a:defRPr/>
            </a:pPr>
            <a:endParaRPr lang="es-MX" sz="700" u="none" dirty="0" smtClean="0">
              <a:solidFill>
                <a:schemeClr val="tx1"/>
              </a:solidFill>
              <a:latin typeface="Arial" panose="020B0604020202020204" pitchFamily="34" charset="0"/>
              <a:cs typeface="Arial" panose="020B0604020202020204" pitchFamily="34" charset="0"/>
            </a:endParaRPr>
          </a:p>
          <a:p>
            <a:pPr algn="ctr">
              <a:defRPr/>
            </a:pPr>
            <a:r>
              <a:rPr lang="es-MX" sz="700" u="none" dirty="0" smtClean="0">
                <a:solidFill>
                  <a:schemeClr val="tx1"/>
                </a:solidFill>
                <a:latin typeface="Arial" panose="020B0604020202020204" pitchFamily="34" charset="0"/>
                <a:cs typeface="Arial" panose="020B0604020202020204" pitchFamily="34" charset="0"/>
              </a:rPr>
              <a:t>Jaime </a:t>
            </a:r>
            <a:r>
              <a:rPr lang="es-MX" sz="700" u="none" dirty="0">
                <a:solidFill>
                  <a:schemeClr val="tx1"/>
                </a:solidFill>
                <a:latin typeface="Arial" panose="020B0604020202020204" pitchFamily="34" charset="0"/>
                <a:cs typeface="Arial" panose="020B0604020202020204" pitchFamily="34" charset="0"/>
              </a:rPr>
              <a:t>Martínez Soto </a:t>
            </a:r>
            <a:endParaRPr lang="es-MX" sz="700" u="none" dirty="0" smtClean="0">
              <a:solidFill>
                <a:schemeClr val="tx1"/>
              </a:solidFill>
              <a:latin typeface="Arial" panose="020B0604020202020204" pitchFamily="34" charset="0"/>
              <a:cs typeface="Arial" panose="020B0604020202020204" pitchFamily="34" charset="0"/>
            </a:endParaRPr>
          </a:p>
          <a:p>
            <a:pPr algn="ctr">
              <a:defRPr/>
            </a:pPr>
            <a:r>
              <a:rPr lang="es-MX" altLang="es-MX" sz="700" u="none" dirty="0" smtClean="0">
                <a:solidFill>
                  <a:srgbClr val="000000"/>
                </a:solidFill>
                <a:latin typeface="Arial" panose="020B0604020202020204" pitchFamily="34" charset="0"/>
                <a:cs typeface="Arial" panose="020B0604020202020204" pitchFamily="34" charset="0"/>
              </a:rPr>
              <a:t>Auxiliar Administrativo(05-21</a:t>
            </a:r>
            <a:r>
              <a:rPr lang="es-MX" altLang="es-MX" sz="700" u="none" dirty="0">
                <a:solidFill>
                  <a:srgbClr val="000000"/>
                </a:solidFill>
                <a:latin typeface="Arial" panose="020B0604020202020204" pitchFamily="34" charset="0"/>
                <a:cs typeface="Arial" panose="020B0604020202020204" pitchFamily="34" charset="0"/>
              </a:rPr>
              <a:t>)</a:t>
            </a:r>
          </a:p>
          <a:p>
            <a:pPr algn="ctr">
              <a:defRPr/>
            </a:pPr>
            <a:endParaRPr lang="es-MX" sz="700" dirty="0">
              <a:solidFill>
                <a:schemeClr val="tx1"/>
              </a:solidFill>
              <a:latin typeface="Arial" panose="020B0604020202020204" pitchFamily="34" charset="0"/>
              <a:cs typeface="Arial" panose="020B0604020202020204" pitchFamily="34" charset="0"/>
            </a:endParaRPr>
          </a:p>
        </p:txBody>
      </p:sp>
      <p:cxnSp>
        <p:nvCxnSpPr>
          <p:cNvPr id="101" name="Conector recto 109"/>
          <p:cNvCxnSpPr>
            <a:cxnSpLocks noChangeShapeType="1"/>
          </p:cNvCxnSpPr>
          <p:nvPr/>
        </p:nvCxnSpPr>
        <p:spPr bwMode="auto">
          <a:xfrm>
            <a:off x="4832018" y="5827314"/>
            <a:ext cx="157871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8" name="Conector recto 13"/>
          <p:cNvCxnSpPr>
            <a:cxnSpLocks noChangeShapeType="1"/>
          </p:cNvCxnSpPr>
          <p:nvPr/>
        </p:nvCxnSpPr>
        <p:spPr bwMode="auto">
          <a:xfrm>
            <a:off x="2895483" y="5057663"/>
            <a:ext cx="0" cy="437929"/>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40217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4" name="Conector recto 13"/>
          <p:cNvCxnSpPr>
            <a:cxnSpLocks noChangeShapeType="1"/>
          </p:cNvCxnSpPr>
          <p:nvPr/>
        </p:nvCxnSpPr>
        <p:spPr bwMode="auto">
          <a:xfrm>
            <a:off x="3428432" y="5246666"/>
            <a:ext cx="0" cy="35541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75" name="Conector recto 13"/>
          <p:cNvCxnSpPr>
            <a:cxnSpLocks noChangeShapeType="1"/>
          </p:cNvCxnSpPr>
          <p:nvPr/>
        </p:nvCxnSpPr>
        <p:spPr bwMode="auto">
          <a:xfrm>
            <a:off x="5285722" y="5249936"/>
            <a:ext cx="0" cy="35541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 name="Rectangle 4"/>
          <p:cNvSpPr>
            <a:spLocks noChangeArrowheads="1"/>
          </p:cNvSpPr>
          <p:nvPr/>
        </p:nvSpPr>
        <p:spPr bwMode="auto">
          <a:xfrm>
            <a:off x="6350" y="-1588"/>
            <a:ext cx="1443038" cy="9144001"/>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3" name="Text Box 75"/>
          <p:cNvSpPr txBox="1">
            <a:spLocks noChangeArrowheads="1"/>
          </p:cNvSpPr>
          <p:nvPr/>
        </p:nvSpPr>
        <p:spPr bwMode="auto">
          <a:xfrm>
            <a:off x="88900" y="50800"/>
            <a:ext cx="39322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u="none" dirty="0">
                <a:latin typeface="Arial" panose="020B0604020202020204" pitchFamily="34" charset="0"/>
              </a:rPr>
              <a:t>ORGANIGRAMA</a:t>
            </a:r>
          </a:p>
        </p:txBody>
      </p:sp>
      <p:sp>
        <p:nvSpPr>
          <p:cNvPr id="4" name="Line 4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cxnSp>
        <p:nvCxnSpPr>
          <p:cNvPr id="6" name="Conector recto 41"/>
          <p:cNvCxnSpPr>
            <a:cxnSpLocks noChangeShapeType="1"/>
          </p:cNvCxnSpPr>
          <p:nvPr/>
        </p:nvCxnSpPr>
        <p:spPr bwMode="auto">
          <a:xfrm>
            <a:off x="1671638" y="5246666"/>
            <a:ext cx="362108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7" name="Proceso 69"/>
          <p:cNvSpPr/>
          <p:nvPr/>
        </p:nvSpPr>
        <p:spPr bwMode="auto">
          <a:xfrm>
            <a:off x="3671168" y="4231635"/>
            <a:ext cx="1548000" cy="720000"/>
          </a:xfrm>
          <a:prstGeom prst="flowChartProcess">
            <a:avLst/>
          </a:prstGeom>
          <a:ln w="9525">
            <a:headEnd type="none" w="med" len="med"/>
            <a:tailEnd type="none" w="med" len="med"/>
          </a:ln>
          <a:effectLst>
            <a:outerShdw dist="38100" dir="2700000" algn="tl" rotWithShape="0">
              <a:prstClr val="black"/>
            </a:outerShdw>
          </a:effectLst>
          <a:extLst/>
        </p:spPr>
        <p:style>
          <a:lnRef idx="2">
            <a:schemeClr val="dk1"/>
          </a:lnRef>
          <a:fillRef idx="1">
            <a:schemeClr val="lt1"/>
          </a:fillRef>
          <a:effectRef idx="0">
            <a:schemeClr val="dk1"/>
          </a:effectRef>
          <a:fontRef idx="minor">
            <a:schemeClr val="dk1"/>
          </a:fontRef>
        </p:style>
        <p:txBody>
          <a:bodyPr/>
          <a:lstStyle/>
          <a:p>
            <a:pPr algn="ctr">
              <a:spcBef>
                <a:spcPct val="0"/>
              </a:spcBef>
            </a:pPr>
            <a:r>
              <a:rPr lang="es-MX" sz="700" b="1" u="none" dirty="0">
                <a:solidFill>
                  <a:srgbClr val="000000"/>
                </a:solidFill>
                <a:latin typeface="Arial" panose="020B0604020202020204" pitchFamily="34" charset="0"/>
                <a:cs typeface="Arial" panose="020B0604020202020204" pitchFamily="34" charset="0"/>
              </a:rPr>
              <a:t>Asistente Administrativo</a:t>
            </a:r>
          </a:p>
          <a:p>
            <a:pPr algn="ctr">
              <a:spcBef>
                <a:spcPct val="0"/>
              </a:spcBef>
            </a:pPr>
            <a:endParaRPr lang="es-MX" sz="700" b="1" dirty="0">
              <a:solidFill>
                <a:srgbClr val="000000"/>
              </a:solidFill>
              <a:latin typeface="Arial" panose="020B0604020202020204" pitchFamily="34" charset="0"/>
              <a:cs typeface="Arial" panose="020B0604020202020204" pitchFamily="34" charset="0"/>
            </a:endParaRPr>
          </a:p>
          <a:p>
            <a:pPr algn="ctr">
              <a:spcBef>
                <a:spcPct val="0"/>
              </a:spcBef>
            </a:pPr>
            <a:endParaRPr lang="es-MX" sz="700" b="1" dirty="0">
              <a:solidFill>
                <a:srgbClr val="000000"/>
              </a:solidFill>
              <a:latin typeface="Arial" panose="020B0604020202020204" pitchFamily="34" charset="0"/>
              <a:cs typeface="Arial" panose="020B0604020202020204" pitchFamily="34" charset="0"/>
            </a:endParaRPr>
          </a:p>
        </p:txBody>
      </p:sp>
      <p:cxnSp>
        <p:nvCxnSpPr>
          <p:cNvPr id="9" name="Conector recto 109"/>
          <p:cNvCxnSpPr>
            <a:cxnSpLocks noChangeShapeType="1"/>
          </p:cNvCxnSpPr>
          <p:nvPr/>
        </p:nvCxnSpPr>
        <p:spPr bwMode="auto">
          <a:xfrm>
            <a:off x="3429000" y="4440636"/>
            <a:ext cx="176484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9" name="Proceso 69"/>
          <p:cNvSpPr/>
          <p:nvPr/>
        </p:nvSpPr>
        <p:spPr bwMode="auto">
          <a:xfrm>
            <a:off x="2671576" y="5490005"/>
            <a:ext cx="1548000" cy="718686"/>
          </a:xfrm>
          <a:prstGeom prst="flowChartProcess">
            <a:avLst/>
          </a:prstGeom>
          <a:ln w="9525">
            <a:headEnd type="none" w="med" len="med"/>
            <a:tailEnd type="none" w="med" len="med"/>
          </a:ln>
          <a:effectLst>
            <a:outerShdw dist="38100" dir="2700000" algn="tl" rotWithShape="0">
              <a:prstClr val="black"/>
            </a:outerShdw>
          </a:effectLst>
          <a:extLst/>
        </p:spPr>
        <p:style>
          <a:lnRef idx="2">
            <a:schemeClr val="dk1"/>
          </a:lnRef>
          <a:fillRef idx="1">
            <a:schemeClr val="lt1"/>
          </a:fillRef>
          <a:effectRef idx="0">
            <a:schemeClr val="dk1"/>
          </a:effectRef>
          <a:fontRef idx="minor">
            <a:schemeClr val="dk1"/>
          </a:fontRef>
        </p:style>
        <p:txBody>
          <a:bodyPr/>
          <a:lstStyle/>
          <a:p>
            <a:pPr algn="ctr">
              <a:spcBef>
                <a:spcPct val="0"/>
              </a:spcBef>
            </a:pPr>
            <a:r>
              <a:rPr lang="es-MX" sz="700" b="1" u="none" dirty="0">
                <a:solidFill>
                  <a:srgbClr val="000000"/>
                </a:solidFill>
                <a:latin typeface="Arial" panose="020B0604020202020204" pitchFamily="34" charset="0"/>
                <a:cs typeface="Arial" panose="020B0604020202020204" pitchFamily="34" charset="0"/>
              </a:rPr>
              <a:t>Desarrollo de Grupo</a:t>
            </a:r>
          </a:p>
          <a:p>
            <a:pPr algn="ctr">
              <a:spcBef>
                <a:spcPct val="0"/>
              </a:spcBef>
            </a:pPr>
            <a:endParaRPr lang="es-MX" sz="700" b="1" u="none" dirty="0">
              <a:solidFill>
                <a:srgbClr val="000000"/>
              </a:solidFill>
              <a:latin typeface="Arial" panose="020B0604020202020204" pitchFamily="34" charset="0"/>
              <a:cs typeface="Arial" panose="020B0604020202020204" pitchFamily="34" charset="0"/>
            </a:endParaRPr>
          </a:p>
          <a:p>
            <a:pPr algn="ctr">
              <a:spcBef>
                <a:spcPct val="0"/>
              </a:spcBef>
            </a:pPr>
            <a:endParaRPr lang="es-MX" sz="700" b="1" u="none" dirty="0">
              <a:solidFill>
                <a:srgbClr val="000000"/>
              </a:solidFill>
              <a:latin typeface="Arial" panose="020B0604020202020204" pitchFamily="34" charset="0"/>
              <a:cs typeface="Arial" panose="020B0604020202020204" pitchFamily="34" charset="0"/>
            </a:endParaRPr>
          </a:p>
          <a:p>
            <a:pPr algn="ctr">
              <a:spcBef>
                <a:spcPct val="0"/>
              </a:spcBef>
            </a:pPr>
            <a:r>
              <a:rPr lang="es-MX" sz="700" u="none" dirty="0">
                <a:solidFill>
                  <a:srgbClr val="000000"/>
                </a:solidFill>
                <a:latin typeface="Arial" panose="020B0604020202020204" pitchFamily="34" charset="0"/>
                <a:cs typeface="Arial" panose="020B0604020202020204" pitchFamily="34" charset="0"/>
              </a:rPr>
              <a:t>Josué </a:t>
            </a:r>
            <a:r>
              <a:rPr lang="es-MX" sz="700" u="none" dirty="0" err="1">
                <a:solidFill>
                  <a:srgbClr val="000000"/>
                </a:solidFill>
                <a:latin typeface="Arial" panose="020B0604020202020204" pitchFamily="34" charset="0"/>
                <a:cs typeface="Arial" panose="020B0604020202020204" pitchFamily="34" charset="0"/>
              </a:rPr>
              <a:t>Joana</a:t>
            </a:r>
            <a:r>
              <a:rPr lang="es-MX" sz="700" u="none" dirty="0">
                <a:solidFill>
                  <a:srgbClr val="000000"/>
                </a:solidFill>
                <a:latin typeface="Arial" panose="020B0604020202020204" pitchFamily="34" charset="0"/>
                <a:cs typeface="Arial" panose="020B0604020202020204" pitchFamily="34" charset="0"/>
              </a:rPr>
              <a:t> Cisneros Payan </a:t>
            </a:r>
          </a:p>
          <a:p>
            <a:pPr algn="ctr">
              <a:spcBef>
                <a:spcPct val="0"/>
              </a:spcBef>
            </a:pPr>
            <a:r>
              <a:rPr lang="es-MX" sz="700" u="none" dirty="0">
                <a:solidFill>
                  <a:srgbClr val="000000"/>
                </a:solidFill>
                <a:latin typeface="Arial" panose="020B0604020202020204" pitchFamily="34" charset="0"/>
                <a:cs typeface="Arial" panose="020B0604020202020204" pitchFamily="34" charset="0"/>
              </a:rPr>
              <a:t>Psicóloga (09-04)</a:t>
            </a:r>
          </a:p>
          <a:p>
            <a:pPr algn="ctr">
              <a:spcBef>
                <a:spcPct val="0"/>
              </a:spcBef>
            </a:pPr>
            <a:endParaRPr lang="es-MX" sz="700" b="1" dirty="0">
              <a:solidFill>
                <a:srgbClr val="000000"/>
              </a:solidFill>
              <a:latin typeface="Arial" panose="020B0604020202020204" pitchFamily="34" charset="0"/>
              <a:cs typeface="Arial" panose="020B0604020202020204" pitchFamily="34" charset="0"/>
            </a:endParaRPr>
          </a:p>
          <a:p>
            <a:pPr algn="ctr">
              <a:spcBef>
                <a:spcPct val="0"/>
              </a:spcBef>
            </a:pPr>
            <a:endParaRPr lang="es-MX" sz="700" b="1" dirty="0">
              <a:solidFill>
                <a:srgbClr val="000000"/>
              </a:solidFill>
              <a:latin typeface="Arial" panose="020B0604020202020204" pitchFamily="34" charset="0"/>
              <a:cs typeface="Arial" panose="020B0604020202020204" pitchFamily="34" charset="0"/>
            </a:endParaRPr>
          </a:p>
          <a:p>
            <a:pPr algn="ctr">
              <a:spcBef>
                <a:spcPct val="0"/>
              </a:spcBef>
            </a:pPr>
            <a:endParaRPr lang="es-MX" altLang="es-MX" sz="700" b="1" dirty="0">
              <a:solidFill>
                <a:srgbClr val="000000"/>
              </a:solidFill>
              <a:latin typeface="Arial" panose="020B0604020202020204" pitchFamily="34" charset="0"/>
              <a:cs typeface="Arial" panose="020B0604020202020204" pitchFamily="34" charset="0"/>
            </a:endParaRPr>
          </a:p>
          <a:p>
            <a:pPr algn="ctr">
              <a:spcBef>
                <a:spcPct val="0"/>
              </a:spcBef>
            </a:pPr>
            <a:endParaRPr lang="es-MX" sz="700" b="1" dirty="0">
              <a:solidFill>
                <a:srgbClr val="000000"/>
              </a:solidFill>
              <a:latin typeface="Arial" panose="020B0604020202020204" pitchFamily="34" charset="0"/>
              <a:cs typeface="Arial" panose="020B0604020202020204" pitchFamily="34" charset="0"/>
            </a:endParaRPr>
          </a:p>
        </p:txBody>
      </p:sp>
      <p:cxnSp>
        <p:nvCxnSpPr>
          <p:cNvPr id="34" name="Conector recto 13"/>
          <p:cNvCxnSpPr>
            <a:cxnSpLocks noChangeShapeType="1"/>
          </p:cNvCxnSpPr>
          <p:nvPr/>
        </p:nvCxnSpPr>
        <p:spPr bwMode="auto">
          <a:xfrm>
            <a:off x="1670985" y="5246666"/>
            <a:ext cx="0" cy="35541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6" name="Proceso 69"/>
          <p:cNvSpPr/>
          <p:nvPr/>
        </p:nvSpPr>
        <p:spPr bwMode="auto">
          <a:xfrm>
            <a:off x="4499675" y="5490005"/>
            <a:ext cx="1548000" cy="720000"/>
          </a:xfrm>
          <a:prstGeom prst="flowChartProcess">
            <a:avLst/>
          </a:prstGeom>
          <a:solidFill>
            <a:schemeClr val="bg1"/>
          </a:solidFill>
          <a:ln w="9525">
            <a:solidFill>
              <a:schemeClr val="bg1">
                <a:lumMod val="50000"/>
              </a:schemeClr>
            </a:solidFill>
            <a:prstDash val="dash"/>
            <a:miter lim="800000"/>
            <a:headEnd/>
            <a:tailEnd/>
          </a:ln>
          <a:effectLst>
            <a:outerShdw dist="45791" dir="2021404" algn="ctr" rotWithShape="0">
              <a:schemeClr val="bg1">
                <a:lumMod val="50000"/>
              </a:schemeClr>
            </a:outerShdw>
          </a:effectLst>
          <a:extLst/>
        </p:spPr>
        <p:txBody>
          <a:bodyPr wrap="none" anchor="ctr"/>
          <a:lstStyle/>
          <a:p>
            <a:pPr algn="ctr"/>
            <a:endParaRPr lang="es-MX" sz="700" b="1" dirty="0" smtClean="0">
              <a:solidFill>
                <a:schemeClr val="tx1"/>
              </a:solidFill>
              <a:latin typeface="Arial" panose="020B0604020202020204" pitchFamily="34" charset="0"/>
              <a:cs typeface="Arial" panose="020B0604020202020204" pitchFamily="34" charset="0"/>
            </a:endParaRPr>
          </a:p>
          <a:p>
            <a:pPr algn="ctr"/>
            <a:endParaRPr lang="es-MX" sz="700" b="1" dirty="0">
              <a:latin typeface="Arial" panose="020B0604020202020204" pitchFamily="34" charset="0"/>
              <a:cs typeface="Arial" panose="020B0604020202020204" pitchFamily="34" charset="0"/>
            </a:endParaRPr>
          </a:p>
          <a:p>
            <a:pPr algn="ctr"/>
            <a:endParaRPr lang="es-MX" sz="700" b="1" dirty="0" smtClean="0">
              <a:solidFill>
                <a:schemeClr val="tx1"/>
              </a:solidFill>
              <a:latin typeface="Arial" panose="020B0604020202020204" pitchFamily="34" charset="0"/>
              <a:cs typeface="Arial" panose="020B0604020202020204" pitchFamily="34" charset="0"/>
            </a:endParaRPr>
          </a:p>
          <a:p>
            <a:pPr algn="ctr"/>
            <a:r>
              <a:rPr lang="es-MX" sz="700" b="1" u="none" dirty="0" smtClean="0">
                <a:solidFill>
                  <a:schemeClr val="tx1"/>
                </a:solidFill>
                <a:latin typeface="Arial" panose="020B0604020202020204" pitchFamily="34" charset="0"/>
                <a:cs typeface="Arial" panose="020B0604020202020204" pitchFamily="34" charset="0"/>
              </a:rPr>
              <a:t>Orientador </a:t>
            </a:r>
            <a:r>
              <a:rPr lang="es-MX" sz="700" b="1" u="none" dirty="0">
                <a:solidFill>
                  <a:schemeClr val="tx1"/>
                </a:solidFill>
                <a:latin typeface="Arial" panose="020B0604020202020204" pitchFamily="34" charset="0"/>
                <a:cs typeface="Arial" panose="020B0604020202020204" pitchFamily="34" charset="0"/>
              </a:rPr>
              <a:t>turno matutino</a:t>
            </a:r>
          </a:p>
          <a:p>
            <a:pPr algn="ctr"/>
            <a:endParaRPr lang="es-MX" sz="700" b="1" u="none" dirty="0">
              <a:solidFill>
                <a:schemeClr val="tx1"/>
              </a:solidFill>
              <a:latin typeface="Arial" panose="020B0604020202020204" pitchFamily="34" charset="0"/>
              <a:cs typeface="Arial" panose="020B0604020202020204" pitchFamily="34" charset="0"/>
            </a:endParaRPr>
          </a:p>
          <a:p>
            <a:pPr algn="ctr"/>
            <a:r>
              <a:rPr lang="es-MX" sz="700" u="none" dirty="0" smtClean="0">
                <a:solidFill>
                  <a:schemeClr val="tx1"/>
                </a:solidFill>
                <a:latin typeface="Arial" panose="020B0604020202020204" pitchFamily="34" charset="0"/>
                <a:cs typeface="Arial" panose="020B0604020202020204" pitchFamily="34" charset="0"/>
              </a:rPr>
              <a:t>Erika </a:t>
            </a:r>
            <a:r>
              <a:rPr lang="es-MX" sz="700" u="none" dirty="0">
                <a:solidFill>
                  <a:schemeClr val="tx1"/>
                </a:solidFill>
                <a:latin typeface="Arial" panose="020B0604020202020204" pitchFamily="34" charset="0"/>
                <a:cs typeface="Arial" panose="020B0604020202020204" pitchFamily="34" charset="0"/>
              </a:rPr>
              <a:t>Villela Reyes</a:t>
            </a:r>
          </a:p>
          <a:p>
            <a:pPr algn="ctr"/>
            <a:r>
              <a:rPr lang="es-MX" sz="700" i="1" u="none" dirty="0">
                <a:solidFill>
                  <a:schemeClr val="tx1"/>
                </a:solidFill>
                <a:latin typeface="Arial" panose="020B0604020202020204" pitchFamily="34" charset="0"/>
                <a:cs typeface="Arial" panose="020B0604020202020204" pitchFamily="34" charset="0"/>
              </a:rPr>
              <a:t>Comisionada de </a:t>
            </a:r>
            <a:r>
              <a:rPr lang="es-MX" sz="700" i="1" u="none" dirty="0" err="1">
                <a:solidFill>
                  <a:schemeClr val="tx1"/>
                </a:solidFill>
                <a:latin typeface="Arial" panose="020B0604020202020204" pitchFamily="34" charset="0"/>
                <a:cs typeface="Arial" panose="020B0604020202020204" pitchFamily="34" charset="0"/>
              </a:rPr>
              <a:t>SSP</a:t>
            </a:r>
            <a:endParaRPr lang="es-MX" sz="700" i="1" u="none" dirty="0">
              <a:solidFill>
                <a:schemeClr val="tx1"/>
              </a:solidFill>
              <a:latin typeface="Arial" panose="020B0604020202020204" pitchFamily="34" charset="0"/>
              <a:cs typeface="Arial" panose="020B0604020202020204" pitchFamily="34" charset="0"/>
            </a:endParaRPr>
          </a:p>
          <a:p>
            <a:pPr algn="ctr"/>
            <a:r>
              <a:rPr lang="es-MX" sz="700" i="1" u="none" dirty="0">
                <a:solidFill>
                  <a:schemeClr val="tx1"/>
                </a:solidFill>
                <a:latin typeface="Arial" panose="020B0604020202020204" pitchFamily="34" charset="0"/>
                <a:cs typeface="Arial" panose="020B0604020202020204" pitchFamily="34" charset="0"/>
              </a:rPr>
              <a:t>Custodio B</a:t>
            </a:r>
          </a:p>
          <a:p>
            <a:pPr algn="ctr"/>
            <a:endParaRPr lang="es-MX" sz="700" b="1" dirty="0">
              <a:solidFill>
                <a:schemeClr val="tx1"/>
              </a:solidFill>
              <a:latin typeface="Arial" panose="020B0604020202020204" pitchFamily="34" charset="0"/>
              <a:cs typeface="Arial" panose="020B0604020202020204" pitchFamily="34" charset="0"/>
            </a:endParaRPr>
          </a:p>
          <a:p>
            <a:pPr algn="ctr"/>
            <a:endParaRPr lang="es-MX" sz="700" b="1" dirty="0">
              <a:solidFill>
                <a:schemeClr val="tx1"/>
              </a:solidFill>
              <a:latin typeface="Arial" panose="020B0604020202020204" pitchFamily="34" charset="0"/>
              <a:cs typeface="Arial" panose="020B0604020202020204" pitchFamily="34" charset="0"/>
            </a:endParaRPr>
          </a:p>
          <a:p>
            <a:pPr algn="ctr"/>
            <a:endParaRPr lang="es-MX" sz="700" b="1" dirty="0">
              <a:solidFill>
                <a:schemeClr val="tx1"/>
              </a:solidFill>
              <a:latin typeface="Arial" panose="020B0604020202020204" pitchFamily="34" charset="0"/>
              <a:cs typeface="Arial" panose="020B0604020202020204" pitchFamily="34" charset="0"/>
            </a:endParaRPr>
          </a:p>
          <a:p>
            <a:pPr algn="ctr"/>
            <a:endParaRPr lang="es-MX" sz="700" b="1" dirty="0">
              <a:solidFill>
                <a:schemeClr val="tx1"/>
              </a:solidFill>
              <a:latin typeface="Arial" panose="020B0604020202020204" pitchFamily="34" charset="0"/>
              <a:cs typeface="Arial" panose="020B0604020202020204" pitchFamily="34" charset="0"/>
            </a:endParaRPr>
          </a:p>
        </p:txBody>
      </p:sp>
      <p:cxnSp>
        <p:nvCxnSpPr>
          <p:cNvPr id="37" name="Conector recto 109"/>
          <p:cNvCxnSpPr>
            <a:cxnSpLocks noChangeShapeType="1"/>
          </p:cNvCxnSpPr>
          <p:nvPr/>
        </p:nvCxnSpPr>
        <p:spPr bwMode="auto">
          <a:xfrm>
            <a:off x="4499675" y="5704134"/>
            <a:ext cx="155911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43" name="Proceso 69"/>
          <p:cNvSpPr/>
          <p:nvPr/>
        </p:nvSpPr>
        <p:spPr bwMode="auto">
          <a:xfrm>
            <a:off x="903100" y="5492458"/>
            <a:ext cx="1548000" cy="720000"/>
          </a:xfrm>
          <a:prstGeom prst="flowChartProcess">
            <a:avLst/>
          </a:prstGeom>
          <a:ln w="9525">
            <a:headEnd type="none" w="med" len="med"/>
            <a:tailEnd type="none" w="med" len="med"/>
          </a:ln>
          <a:effectLst>
            <a:outerShdw dist="38100" dir="2700000" algn="tl" rotWithShape="0">
              <a:prstClr val="black"/>
            </a:outerShdw>
          </a:effectLst>
          <a:extLst/>
        </p:spPr>
        <p:style>
          <a:lnRef idx="2">
            <a:schemeClr val="dk1"/>
          </a:lnRef>
          <a:fillRef idx="1">
            <a:schemeClr val="lt1"/>
          </a:fillRef>
          <a:effectRef idx="0">
            <a:schemeClr val="dk1"/>
          </a:effectRef>
          <a:fontRef idx="minor">
            <a:schemeClr val="dk1"/>
          </a:fontRef>
        </p:style>
        <p:txBody>
          <a:bodyPr/>
          <a:lstStyle/>
          <a:p>
            <a:pPr algn="ctr">
              <a:spcBef>
                <a:spcPct val="0"/>
              </a:spcBef>
            </a:pPr>
            <a:r>
              <a:rPr lang="es-MX" sz="700" b="1" u="none" dirty="0">
                <a:solidFill>
                  <a:srgbClr val="000000"/>
                </a:solidFill>
                <a:latin typeface="Arial" panose="020B0604020202020204" pitchFamily="34" charset="0"/>
                <a:cs typeface="Arial" panose="020B0604020202020204" pitchFamily="34" charset="0"/>
              </a:rPr>
              <a:t>Deportes</a:t>
            </a:r>
          </a:p>
          <a:p>
            <a:pPr algn="ctr">
              <a:spcBef>
                <a:spcPct val="0"/>
              </a:spcBef>
            </a:pPr>
            <a:endParaRPr lang="es-MX" sz="700" b="1" dirty="0">
              <a:solidFill>
                <a:srgbClr val="000000"/>
              </a:solidFill>
              <a:latin typeface="Arial" panose="020B0604020202020204" pitchFamily="34" charset="0"/>
              <a:cs typeface="Arial" panose="020B0604020202020204" pitchFamily="34" charset="0"/>
            </a:endParaRPr>
          </a:p>
          <a:p>
            <a:pPr algn="ctr">
              <a:spcBef>
                <a:spcPct val="0"/>
              </a:spcBef>
            </a:pPr>
            <a:endParaRPr lang="es-MX" sz="700" b="1" dirty="0" smtClean="0">
              <a:solidFill>
                <a:srgbClr val="000000"/>
              </a:solidFill>
              <a:latin typeface="Arial" panose="020B0604020202020204" pitchFamily="34" charset="0"/>
              <a:cs typeface="Arial" panose="020B0604020202020204" pitchFamily="34" charset="0"/>
            </a:endParaRPr>
          </a:p>
          <a:p>
            <a:pPr algn="ctr">
              <a:spcBef>
                <a:spcPct val="0"/>
              </a:spcBef>
            </a:pPr>
            <a:r>
              <a:rPr lang="es-MX" sz="700" u="none" dirty="0" smtClean="0">
                <a:solidFill>
                  <a:srgbClr val="000000"/>
                </a:solidFill>
                <a:latin typeface="Arial" panose="020B0604020202020204" pitchFamily="34" charset="0"/>
                <a:cs typeface="Arial" panose="020B0604020202020204" pitchFamily="34" charset="0"/>
              </a:rPr>
              <a:t>Julián </a:t>
            </a:r>
            <a:r>
              <a:rPr lang="es-MX" sz="700" u="none" dirty="0">
                <a:solidFill>
                  <a:srgbClr val="000000"/>
                </a:solidFill>
                <a:latin typeface="Arial" panose="020B0604020202020204" pitchFamily="34" charset="0"/>
                <a:cs typeface="Arial" panose="020B0604020202020204" pitchFamily="34" charset="0"/>
              </a:rPr>
              <a:t>Martínez Suárez</a:t>
            </a:r>
          </a:p>
          <a:p>
            <a:pPr algn="ctr">
              <a:spcBef>
                <a:spcPct val="0"/>
              </a:spcBef>
            </a:pPr>
            <a:r>
              <a:rPr lang="es-MX" sz="700" u="none" dirty="0">
                <a:solidFill>
                  <a:srgbClr val="000000"/>
                </a:solidFill>
                <a:latin typeface="Arial" panose="020B0604020202020204" pitchFamily="34" charset="0"/>
                <a:cs typeface="Arial" panose="020B0604020202020204" pitchFamily="34" charset="0"/>
              </a:rPr>
              <a:t>Jefe de Grupo (08-11 ) </a:t>
            </a:r>
          </a:p>
          <a:p>
            <a:pPr algn="ctr">
              <a:spcBef>
                <a:spcPct val="0"/>
              </a:spcBef>
            </a:pPr>
            <a:endParaRPr lang="es-MX" sz="700" b="1" dirty="0">
              <a:solidFill>
                <a:srgbClr val="000000"/>
              </a:solidFill>
              <a:latin typeface="Arial" panose="020B0604020202020204" pitchFamily="34" charset="0"/>
              <a:cs typeface="Arial" panose="020B0604020202020204" pitchFamily="34" charset="0"/>
            </a:endParaRPr>
          </a:p>
          <a:p>
            <a:pPr algn="ctr">
              <a:spcBef>
                <a:spcPct val="0"/>
              </a:spcBef>
            </a:pPr>
            <a:endParaRPr lang="es-MX" altLang="es-MX" sz="700" b="1" dirty="0">
              <a:solidFill>
                <a:srgbClr val="000000"/>
              </a:solidFill>
              <a:latin typeface="Arial" panose="020B0604020202020204" pitchFamily="34" charset="0"/>
              <a:cs typeface="Arial" panose="020B0604020202020204" pitchFamily="34" charset="0"/>
            </a:endParaRPr>
          </a:p>
          <a:p>
            <a:pPr algn="ctr">
              <a:spcBef>
                <a:spcPct val="0"/>
              </a:spcBef>
            </a:pPr>
            <a:endParaRPr lang="es-MX" sz="700" b="1" dirty="0">
              <a:solidFill>
                <a:srgbClr val="000000"/>
              </a:solidFill>
              <a:latin typeface="Arial" panose="020B0604020202020204" pitchFamily="34" charset="0"/>
              <a:cs typeface="Arial" panose="020B0604020202020204" pitchFamily="34" charset="0"/>
            </a:endParaRPr>
          </a:p>
        </p:txBody>
      </p:sp>
      <p:cxnSp>
        <p:nvCxnSpPr>
          <p:cNvPr id="48" name="Conector recto 109"/>
          <p:cNvCxnSpPr>
            <a:cxnSpLocks noChangeShapeType="1"/>
          </p:cNvCxnSpPr>
          <p:nvPr/>
        </p:nvCxnSpPr>
        <p:spPr bwMode="auto">
          <a:xfrm>
            <a:off x="922150" y="5652333"/>
            <a:ext cx="157291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5" name="Conector recto 13"/>
          <p:cNvCxnSpPr>
            <a:cxnSpLocks noChangeShapeType="1"/>
          </p:cNvCxnSpPr>
          <p:nvPr/>
        </p:nvCxnSpPr>
        <p:spPr bwMode="auto">
          <a:xfrm>
            <a:off x="3428432" y="3945376"/>
            <a:ext cx="0" cy="130129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68" name="CuadroTexto 67"/>
          <p:cNvSpPr txBox="1"/>
          <p:nvPr/>
        </p:nvSpPr>
        <p:spPr>
          <a:xfrm>
            <a:off x="3597038" y="4579690"/>
            <a:ext cx="1725849" cy="415498"/>
          </a:xfrm>
          <a:prstGeom prst="rect">
            <a:avLst/>
          </a:prstGeom>
          <a:noFill/>
        </p:spPr>
        <p:txBody>
          <a:bodyPr wrap="square" rtlCol="0">
            <a:spAutoFit/>
          </a:bodyPr>
          <a:lstStyle/>
          <a:p>
            <a:pPr algn="ctr">
              <a:defRPr/>
            </a:pPr>
            <a:r>
              <a:rPr lang="es-MX" sz="700" u="none" dirty="0" err="1">
                <a:latin typeface="Arial" panose="020B0604020202020204" pitchFamily="34" charset="0"/>
                <a:cs typeface="Arial" panose="020B0604020202020204" pitchFamily="34" charset="0"/>
              </a:rPr>
              <a:t>Yahaira</a:t>
            </a:r>
            <a:r>
              <a:rPr lang="es-MX" sz="700" u="none" dirty="0">
                <a:latin typeface="Arial" panose="020B0604020202020204" pitchFamily="34" charset="0"/>
                <a:cs typeface="Arial" panose="020B0604020202020204" pitchFamily="34" charset="0"/>
              </a:rPr>
              <a:t> Denisse Calderón </a:t>
            </a:r>
            <a:r>
              <a:rPr lang="es-MX" sz="700" u="none" dirty="0" smtClean="0">
                <a:latin typeface="Arial" panose="020B0604020202020204" pitchFamily="34" charset="0"/>
                <a:cs typeface="Arial" panose="020B0604020202020204" pitchFamily="34" charset="0"/>
              </a:rPr>
              <a:t>Guerreo </a:t>
            </a:r>
            <a:endParaRPr lang="es-MX" sz="700" u="none" dirty="0">
              <a:latin typeface="Arial" panose="020B0604020202020204" pitchFamily="34" charset="0"/>
              <a:cs typeface="Arial" panose="020B0604020202020204" pitchFamily="34" charset="0"/>
            </a:endParaRPr>
          </a:p>
          <a:p>
            <a:pPr algn="ctr">
              <a:defRPr/>
            </a:pPr>
            <a:r>
              <a:rPr lang="es-MX" altLang="es-MX" sz="700" u="none" dirty="0">
                <a:latin typeface="Arial" panose="020B0604020202020204" pitchFamily="34" charset="0"/>
                <a:cs typeface="Arial" panose="020B0604020202020204" pitchFamily="34" charset="0"/>
              </a:rPr>
              <a:t>Asistente Administrativo (04-17)</a:t>
            </a:r>
          </a:p>
          <a:p>
            <a:endParaRPr lang="es-MX" sz="700" dirty="0">
              <a:latin typeface="Arial" panose="020B0604020202020204" pitchFamily="34" charset="0"/>
              <a:cs typeface="Arial" panose="020B0604020202020204" pitchFamily="34" charset="0"/>
            </a:endParaRPr>
          </a:p>
        </p:txBody>
      </p:sp>
      <p:cxnSp>
        <p:nvCxnSpPr>
          <p:cNvPr id="73" name="Conector recto 109"/>
          <p:cNvCxnSpPr>
            <a:cxnSpLocks noChangeShapeType="1"/>
          </p:cNvCxnSpPr>
          <p:nvPr/>
        </p:nvCxnSpPr>
        <p:spPr bwMode="auto">
          <a:xfrm>
            <a:off x="2670875" y="5704134"/>
            <a:ext cx="155911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76" name="Line 50"/>
          <p:cNvSpPr>
            <a:spLocks noChangeShapeType="1"/>
          </p:cNvSpPr>
          <p:nvPr/>
        </p:nvSpPr>
        <p:spPr bwMode="auto">
          <a:xfrm>
            <a:off x="3442742" y="1981294"/>
            <a:ext cx="0" cy="202549"/>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77" name="Rectangle 57"/>
          <p:cNvSpPr>
            <a:spLocks noChangeArrowheads="1"/>
          </p:cNvSpPr>
          <p:nvPr/>
        </p:nvSpPr>
        <p:spPr bwMode="auto">
          <a:xfrm>
            <a:off x="2692868" y="2173653"/>
            <a:ext cx="1440000" cy="720000"/>
          </a:xfrm>
          <a:prstGeom prst="rect">
            <a:avLst/>
          </a:prstGeom>
          <a:solidFill>
            <a:schemeClr val="bg1"/>
          </a:solidFill>
          <a:ln w="9525">
            <a:solidFill>
              <a:srgbClr val="339933"/>
            </a:solidFill>
            <a:prstDash val="dash"/>
            <a:miter lim="800000"/>
            <a:headEnd/>
            <a:tailEnd/>
          </a:ln>
          <a:effectLst>
            <a:outerShdw dist="45791" dir="2021404" algn="ctr" rotWithShape="0">
              <a:srgbClr val="339933"/>
            </a:outerShdw>
          </a:effectLst>
        </p:spPr>
        <p:txBody>
          <a:bodyPr wrap="none" anchor="ctr"/>
          <a:lstStyle/>
          <a:p>
            <a:pPr algn="ctr" eaLnBrk="0" hangingPunct="0">
              <a:defRPr/>
            </a:pPr>
            <a:endParaRPr lang="es-ES_tradnl" sz="700" b="1" u="none" dirty="0">
              <a:latin typeface="Arial" pitchFamily="34" charset="0"/>
              <a:cs typeface="Arial" pitchFamily="34" charset="0"/>
            </a:endParaRPr>
          </a:p>
          <a:p>
            <a:pPr algn="ctr" eaLnBrk="0" hangingPunct="0">
              <a:defRPr/>
            </a:pPr>
            <a:r>
              <a:rPr lang="es-ES_tradnl" sz="700" b="1" u="none" dirty="0" smtClean="0">
                <a:latin typeface="Arial" pitchFamily="34" charset="0"/>
                <a:cs typeface="Arial" pitchFamily="34" charset="0"/>
              </a:rPr>
              <a:t>Dirección de Bienestar</a:t>
            </a:r>
          </a:p>
          <a:p>
            <a:pPr algn="ctr" eaLnBrk="0" hangingPunct="0">
              <a:defRPr/>
            </a:pPr>
            <a:r>
              <a:rPr lang="es-ES_tradnl" sz="700" b="1" u="none" dirty="0" smtClean="0">
                <a:latin typeface="Arial" pitchFamily="34" charset="0"/>
                <a:cs typeface="Arial" pitchFamily="34" charset="0"/>
              </a:rPr>
              <a:t> Familiar</a:t>
            </a:r>
            <a:endParaRPr lang="es-ES_tradnl" sz="700" u="none" dirty="0">
              <a:latin typeface="Arial" pitchFamily="34" charset="0"/>
              <a:cs typeface="Arial" pitchFamily="34" charset="0"/>
            </a:endParaRPr>
          </a:p>
          <a:p>
            <a:pPr algn="ctr" eaLnBrk="0" hangingPunct="0">
              <a:defRPr/>
            </a:pPr>
            <a:endParaRPr lang="es-ES" sz="700" u="none" dirty="0">
              <a:latin typeface="Arial" pitchFamily="34" charset="0"/>
              <a:cs typeface="Arial" pitchFamily="34" charset="0"/>
            </a:endParaRPr>
          </a:p>
        </p:txBody>
      </p:sp>
      <p:sp>
        <p:nvSpPr>
          <p:cNvPr id="78" name="Rectangle 59"/>
          <p:cNvSpPr>
            <a:spLocks noChangeArrowheads="1"/>
          </p:cNvSpPr>
          <p:nvPr/>
        </p:nvSpPr>
        <p:spPr bwMode="auto">
          <a:xfrm>
            <a:off x="2709000" y="1261294"/>
            <a:ext cx="1440000" cy="720000"/>
          </a:xfrm>
          <a:prstGeom prst="rect">
            <a:avLst/>
          </a:prstGeom>
          <a:solidFill>
            <a:schemeClr val="bg1"/>
          </a:solidFill>
          <a:ln w="9525">
            <a:solidFill>
              <a:srgbClr val="339933"/>
            </a:solidFill>
            <a:prstDash val="dash"/>
            <a:miter lim="800000"/>
            <a:headEnd/>
            <a:tailEnd/>
          </a:ln>
          <a:effectLst>
            <a:outerShdw dist="45791" dir="2021404" algn="ctr" rotWithShape="0">
              <a:srgbClr val="339933"/>
            </a:outerShdw>
          </a:effectLst>
        </p:spPr>
        <p:txBody>
          <a:bodyPr wrap="none" anchor="ctr"/>
          <a:lstStyle/>
          <a:p>
            <a:pPr algn="ctr" eaLnBrk="0" hangingPunct="0">
              <a:defRPr/>
            </a:pPr>
            <a:r>
              <a:rPr lang="es-ES_tradnl" sz="700" b="1" u="none" dirty="0" smtClean="0">
                <a:latin typeface="Arial" pitchFamily="34" charset="0"/>
                <a:cs typeface="Arial" pitchFamily="34" charset="0"/>
              </a:rPr>
              <a:t>Dirección General</a:t>
            </a:r>
            <a:endParaRPr lang="es-ES" sz="700" b="1" u="none" dirty="0">
              <a:latin typeface="Arial" pitchFamily="34" charset="0"/>
              <a:cs typeface="Arial" pitchFamily="34" charset="0"/>
            </a:endParaRPr>
          </a:p>
        </p:txBody>
      </p:sp>
      <p:sp>
        <p:nvSpPr>
          <p:cNvPr id="79" name="Text Box 49"/>
          <p:cNvSpPr txBox="1">
            <a:spLocks noChangeArrowheads="1"/>
          </p:cNvSpPr>
          <p:nvPr/>
        </p:nvSpPr>
        <p:spPr bwMode="auto">
          <a:xfrm>
            <a:off x="1069718" y="542177"/>
            <a:ext cx="4686300" cy="461665"/>
          </a:xfrm>
          <a:prstGeom prst="rect">
            <a:avLst/>
          </a:prstGeom>
          <a:noFill/>
          <a:ln w="9525">
            <a:noFill/>
            <a:miter lim="800000"/>
            <a:headEnd/>
            <a:tailEnd/>
          </a:ln>
        </p:spPr>
        <p:txBody>
          <a:bodyPr>
            <a:spAutoFit/>
          </a:bodyPr>
          <a:lstStyle/>
          <a:p>
            <a:pPr algn="ctr">
              <a:spcBef>
                <a:spcPct val="50000"/>
              </a:spcBef>
            </a:pPr>
            <a:r>
              <a:rPr lang="es-ES_tradnl" sz="1200" b="1" i="1" u="none" dirty="0" smtClean="0">
                <a:latin typeface="Arial" charset="0"/>
              </a:rPr>
              <a:t>Sistema Para el Desarrollo Integral de la Familia en el Estado Dirección de Bienestar Familiar</a:t>
            </a:r>
            <a:endParaRPr lang="es-ES" sz="1200" b="1" i="1" u="none" dirty="0">
              <a:latin typeface="Arial" charset="0"/>
            </a:endParaRPr>
          </a:p>
        </p:txBody>
      </p:sp>
      <p:sp>
        <p:nvSpPr>
          <p:cNvPr id="80" name="Line 50"/>
          <p:cNvSpPr>
            <a:spLocks noChangeShapeType="1"/>
          </p:cNvSpPr>
          <p:nvPr/>
        </p:nvSpPr>
        <p:spPr bwMode="auto">
          <a:xfrm>
            <a:off x="3429000" y="2902849"/>
            <a:ext cx="0" cy="286939"/>
          </a:xfrm>
          <a:prstGeom prst="line">
            <a:avLst/>
          </a:prstGeom>
          <a:noFill/>
          <a:ln w="9525">
            <a:solidFill>
              <a:schemeClr val="tx1"/>
            </a:solidFill>
            <a:round/>
            <a:headEnd/>
            <a:tailEnd/>
          </a:ln>
        </p:spPr>
        <p:txBody>
          <a:bodyPr/>
          <a:lstStyle/>
          <a:p>
            <a:endParaRPr lang="es-MX" sz="700" u="none" dirty="0">
              <a:latin typeface="Arial" pitchFamily="34" charset="0"/>
              <a:cs typeface="Arial" pitchFamily="34" charset="0"/>
            </a:endParaRPr>
          </a:p>
        </p:txBody>
      </p:sp>
      <p:sp>
        <p:nvSpPr>
          <p:cNvPr id="84" name="Text Box 46"/>
          <p:cNvSpPr txBox="1">
            <a:spLocks noChangeArrowheads="1"/>
          </p:cNvSpPr>
          <p:nvPr/>
        </p:nvSpPr>
        <p:spPr bwMode="auto">
          <a:xfrm>
            <a:off x="3462688" y="7961116"/>
            <a:ext cx="2919839" cy="1077218"/>
          </a:xfrm>
          <a:prstGeom prst="rect">
            <a:avLst/>
          </a:prstGeom>
          <a:noFill/>
          <a:ln w="9525">
            <a:noFill/>
            <a:miter lim="800000"/>
            <a:headEnd/>
            <a:tailEnd/>
          </a:ln>
        </p:spPr>
        <p:txBody>
          <a:bodyPr wrap="square">
            <a:spAutoFit/>
          </a:bodyPr>
          <a:lstStyle/>
          <a:p>
            <a:pPr algn="just" eaLnBrk="0" hangingPunct="0"/>
            <a:r>
              <a:rPr lang="es-MX" sz="800" u="none" dirty="0">
                <a:latin typeface="Arial" pitchFamily="34" charset="0"/>
                <a:cs typeface="Arial" pitchFamily="34" charset="0"/>
              </a:rPr>
              <a:t>El </a:t>
            </a:r>
            <a:r>
              <a:rPr lang="es-MX" sz="800" b="1" u="sng" dirty="0" smtClean="0">
                <a:latin typeface="Arial" pitchFamily="34" charset="0"/>
                <a:cs typeface="Arial" pitchFamily="34" charset="0"/>
              </a:rPr>
              <a:t>C. Gustavo Soni Sánchez</a:t>
            </a:r>
            <a:r>
              <a:rPr lang="es-MX" sz="800" u="none" dirty="0" smtClean="0">
                <a:latin typeface="Arial" pitchFamily="34" charset="0"/>
                <a:cs typeface="Arial" pitchFamily="34" charset="0"/>
              </a:rPr>
              <a:t> titular </a:t>
            </a:r>
            <a:r>
              <a:rPr lang="es-MX" sz="800" u="none" dirty="0">
                <a:latin typeface="Arial" pitchFamily="34" charset="0"/>
                <a:cs typeface="Arial" pitchFamily="34" charset="0"/>
              </a:rPr>
              <a:t>Administrativo del Sistema para el Desarrollo Integral de la Familia en el Estado de San Luis Potosí, certifica que el presente organigrama refleja el personal, así como los puestos y nombramientos que integran la estructura vigente </a:t>
            </a:r>
            <a:r>
              <a:rPr lang="es-MX" sz="800" u="none" dirty="0" smtClean="0">
                <a:latin typeface="Arial" pitchFamily="34" charset="0"/>
                <a:cs typeface="Arial" pitchFamily="34" charset="0"/>
              </a:rPr>
              <a:t>al mes de </a:t>
            </a:r>
            <a:r>
              <a:rPr lang="es-MX" sz="800" b="1" u="sng" dirty="0" smtClean="0">
                <a:latin typeface="Arial" pitchFamily="34" charset="0"/>
                <a:cs typeface="Arial" pitchFamily="34" charset="0"/>
              </a:rPr>
              <a:t>abril del </a:t>
            </a:r>
            <a:r>
              <a:rPr lang="es-MX" sz="800" b="1" u="sng" dirty="0">
                <a:latin typeface="Arial" pitchFamily="34" charset="0"/>
                <a:cs typeface="Arial" pitchFamily="34" charset="0"/>
              </a:rPr>
              <a:t>año </a:t>
            </a:r>
            <a:r>
              <a:rPr lang="es-MX" sz="800" b="1" u="sng" dirty="0" smtClean="0">
                <a:latin typeface="Arial" pitchFamily="34" charset="0"/>
                <a:cs typeface="Arial" pitchFamily="34" charset="0"/>
              </a:rPr>
              <a:t>2019.</a:t>
            </a:r>
            <a:endParaRPr lang="es-MX" sz="800" b="1" u="sng" dirty="0">
              <a:latin typeface="Arial" pitchFamily="34" charset="0"/>
              <a:cs typeface="Arial" pitchFamily="34" charset="0"/>
            </a:endParaRPr>
          </a:p>
          <a:p>
            <a:pPr algn="just" eaLnBrk="0" hangingPunct="0"/>
            <a:endParaRPr lang="es-MX" sz="800" u="none" dirty="0">
              <a:latin typeface="Arial" pitchFamily="34" charset="0"/>
              <a:cs typeface="Arial" pitchFamily="34" charset="0"/>
            </a:endParaRPr>
          </a:p>
          <a:p>
            <a:pPr algn="just" eaLnBrk="0" hangingPunct="0"/>
            <a:r>
              <a:rPr lang="es-MX" sz="800" u="none" dirty="0">
                <a:latin typeface="Arial" pitchFamily="34" charset="0"/>
                <a:cs typeface="Arial" pitchFamily="34" charset="0"/>
              </a:rPr>
              <a:t>FIRMA</a:t>
            </a:r>
            <a:r>
              <a:rPr lang="es-MX" sz="800" u="none" dirty="0" smtClean="0">
                <a:latin typeface="Arial" pitchFamily="34" charset="0"/>
                <a:cs typeface="Arial" pitchFamily="34" charset="0"/>
              </a:rPr>
              <a:t>:  ________________________</a:t>
            </a:r>
            <a:endParaRPr lang="es-MX" sz="800" i="1" u="none" dirty="0">
              <a:latin typeface="Arial" pitchFamily="34" charset="0"/>
              <a:cs typeface="Arial" pitchFamily="34" charset="0"/>
            </a:endParaRPr>
          </a:p>
        </p:txBody>
      </p:sp>
      <p:sp>
        <p:nvSpPr>
          <p:cNvPr id="86" name="CuadroTexto 85"/>
          <p:cNvSpPr txBox="1"/>
          <p:nvPr/>
        </p:nvSpPr>
        <p:spPr>
          <a:xfrm>
            <a:off x="5756018" y="1092063"/>
            <a:ext cx="713657" cy="215444"/>
          </a:xfrm>
          <a:prstGeom prst="rect">
            <a:avLst/>
          </a:prstGeom>
          <a:noFill/>
        </p:spPr>
        <p:txBody>
          <a:bodyPr wrap="none" rtlCol="0">
            <a:spAutoFit/>
          </a:bodyPr>
          <a:lstStyle/>
          <a:p>
            <a:r>
              <a:rPr lang="es-MX" sz="800" dirty="0" smtClean="0">
                <a:latin typeface="Arial" panose="020B0604020202020204" pitchFamily="34" charset="0"/>
                <a:cs typeface="Arial" panose="020B0604020202020204" pitchFamily="34" charset="0"/>
              </a:rPr>
              <a:t>Hoja 5 de 5</a:t>
            </a:r>
            <a:endParaRPr lang="es-MX" sz="800" dirty="0">
              <a:latin typeface="Arial" panose="020B0604020202020204" pitchFamily="34" charset="0"/>
              <a:cs typeface="Arial" panose="020B0604020202020204" pitchFamily="34" charset="0"/>
            </a:endParaRPr>
          </a:p>
        </p:txBody>
      </p:sp>
      <p:sp>
        <p:nvSpPr>
          <p:cNvPr id="87" name="Rectangle 57"/>
          <p:cNvSpPr>
            <a:spLocks noChangeArrowheads="1"/>
          </p:cNvSpPr>
          <p:nvPr/>
        </p:nvSpPr>
        <p:spPr bwMode="auto">
          <a:xfrm>
            <a:off x="2720201" y="3207396"/>
            <a:ext cx="1440000" cy="720000"/>
          </a:xfrm>
          <a:prstGeom prst="rect">
            <a:avLst/>
          </a:prstGeom>
          <a:solidFill>
            <a:schemeClr val="bg1"/>
          </a:solidFill>
          <a:ln w="9525">
            <a:solidFill>
              <a:srgbClr val="339933"/>
            </a:solidFill>
            <a:prstDash val="dash"/>
            <a:miter lim="800000"/>
            <a:headEnd/>
            <a:tailEnd/>
          </a:ln>
          <a:effectLst>
            <a:outerShdw dist="45791" dir="2021404" algn="ctr" rotWithShape="0">
              <a:srgbClr val="339933"/>
            </a:outerShdw>
          </a:effectLst>
        </p:spPr>
        <p:txBody>
          <a:bodyPr wrap="none" anchor="ctr"/>
          <a:lstStyle/>
          <a:p>
            <a:pPr algn="ctr">
              <a:defRPr/>
            </a:pPr>
            <a:r>
              <a:rPr lang="es-MX" sz="700" b="1" u="none" dirty="0" smtClean="0">
                <a:latin typeface="Arial" panose="020B0604020202020204" pitchFamily="34" charset="0"/>
                <a:cs typeface="Arial" panose="020B0604020202020204" pitchFamily="34" charset="0"/>
              </a:rPr>
              <a:t>Jóvenes </a:t>
            </a:r>
            <a:r>
              <a:rPr lang="es-MX" sz="700" b="1" u="none" dirty="0">
                <a:latin typeface="Arial" panose="020B0604020202020204" pitchFamily="34" charset="0"/>
                <a:cs typeface="Arial" panose="020B0604020202020204" pitchFamily="34" charset="0"/>
              </a:rPr>
              <a:t>con rumbo</a:t>
            </a:r>
          </a:p>
          <a:p>
            <a:pPr algn="ctr" eaLnBrk="0" hangingPunct="0">
              <a:defRPr/>
            </a:pPr>
            <a:endParaRPr lang="es-ES_tradnl" sz="700" u="none" dirty="0" smtClean="0">
              <a:latin typeface="Arial" pitchFamily="34" charset="0"/>
              <a:cs typeface="Arial" pitchFamily="34" charset="0"/>
            </a:endParaRPr>
          </a:p>
          <a:p>
            <a:pPr algn="ctr">
              <a:defRPr/>
            </a:pPr>
            <a:endParaRPr lang="es-MX" sz="700" u="none" dirty="0" smtClean="0">
              <a:latin typeface="Arial" panose="020B0604020202020204" pitchFamily="34" charset="0"/>
              <a:cs typeface="Arial" panose="020B0604020202020204" pitchFamily="34" charset="0"/>
            </a:endParaRPr>
          </a:p>
          <a:p>
            <a:pPr algn="ctr">
              <a:defRPr/>
            </a:pPr>
            <a:r>
              <a:rPr lang="es-MX" sz="700" u="none" dirty="0" smtClean="0">
                <a:latin typeface="Arial" panose="020B0604020202020204" pitchFamily="34" charset="0"/>
                <a:cs typeface="Arial" panose="020B0604020202020204" pitchFamily="34" charset="0"/>
              </a:rPr>
              <a:t>María </a:t>
            </a:r>
            <a:r>
              <a:rPr lang="es-MX" sz="700" u="none" dirty="0">
                <a:latin typeface="Arial" panose="020B0604020202020204" pitchFamily="34" charset="0"/>
                <a:cs typeface="Arial" panose="020B0604020202020204" pitchFamily="34" charset="0"/>
              </a:rPr>
              <a:t>Regina </a:t>
            </a:r>
            <a:r>
              <a:rPr lang="es-MX" sz="700" u="none" dirty="0" err="1">
                <a:latin typeface="Arial" panose="020B0604020202020204" pitchFamily="34" charset="0"/>
                <a:cs typeface="Arial" panose="020B0604020202020204" pitchFamily="34" charset="0"/>
              </a:rPr>
              <a:t>Boelsterly</a:t>
            </a:r>
            <a:r>
              <a:rPr lang="es-MX" sz="700" u="none" dirty="0">
                <a:latin typeface="Arial" panose="020B0604020202020204" pitchFamily="34" charset="0"/>
                <a:cs typeface="Arial" panose="020B0604020202020204" pitchFamily="34" charset="0"/>
              </a:rPr>
              <a:t> Urrutia</a:t>
            </a:r>
          </a:p>
          <a:p>
            <a:pPr algn="ctr">
              <a:defRPr/>
            </a:pPr>
            <a:r>
              <a:rPr lang="es-MX" sz="700" u="none" dirty="0">
                <a:latin typeface="Arial" panose="020B0604020202020204" pitchFamily="34" charset="0"/>
                <a:cs typeface="Arial" panose="020B0604020202020204" pitchFamily="34" charset="0"/>
              </a:rPr>
              <a:t>Supervisora </a:t>
            </a:r>
            <a:r>
              <a:rPr lang="es-MX" sz="700" u="none" dirty="0" smtClean="0">
                <a:latin typeface="Arial" panose="020B0604020202020204" pitchFamily="34" charset="0"/>
                <a:cs typeface="Arial" panose="020B0604020202020204" pitchFamily="34" charset="0"/>
              </a:rPr>
              <a:t>Especializada(09-11</a:t>
            </a:r>
            <a:r>
              <a:rPr lang="es-MX" sz="700" u="none" dirty="0">
                <a:latin typeface="Arial" panose="020B0604020202020204" pitchFamily="34" charset="0"/>
                <a:cs typeface="Arial" panose="020B0604020202020204" pitchFamily="34" charset="0"/>
              </a:rPr>
              <a:t>)</a:t>
            </a:r>
          </a:p>
        </p:txBody>
      </p:sp>
      <p:sp>
        <p:nvSpPr>
          <p:cNvPr id="88" name="Line 58"/>
          <p:cNvSpPr>
            <a:spLocks noChangeShapeType="1"/>
          </p:cNvSpPr>
          <p:nvPr/>
        </p:nvSpPr>
        <p:spPr bwMode="auto">
          <a:xfrm>
            <a:off x="2754404" y="3472304"/>
            <a:ext cx="1416568" cy="0"/>
          </a:xfrm>
          <a:prstGeom prst="line">
            <a:avLst/>
          </a:prstGeom>
          <a:noFill/>
          <a:ln w="9525">
            <a:solidFill>
              <a:srgbClr val="00CC00"/>
            </a:solidFill>
            <a:prstDash val="dash"/>
            <a:round/>
            <a:headEnd/>
            <a:tailEnd/>
          </a:ln>
        </p:spPr>
        <p:txBody>
          <a:bodyPr/>
          <a:lstStyle/>
          <a:p>
            <a:endParaRPr lang="es-MX" sz="700" u="none" dirty="0">
              <a:latin typeface="Arial" panose="020B0604020202020204" pitchFamily="34" charset="0"/>
              <a:cs typeface="Arial" pitchFamily="34" charset="0"/>
            </a:endParaRPr>
          </a:p>
        </p:txBody>
      </p:sp>
      <p:sp>
        <p:nvSpPr>
          <p:cNvPr id="89" name="Line 94"/>
          <p:cNvSpPr>
            <a:spLocks noChangeShapeType="1"/>
          </p:cNvSpPr>
          <p:nvPr/>
        </p:nvSpPr>
        <p:spPr bwMode="auto">
          <a:xfrm>
            <a:off x="2666207" y="8116407"/>
            <a:ext cx="360363" cy="0"/>
          </a:xfrm>
          <a:prstGeom prst="line">
            <a:avLst/>
          </a:prstGeom>
          <a:noFill/>
          <a:ln w="9525">
            <a:solidFill>
              <a:srgbClr val="339933"/>
            </a:solidFill>
            <a:prstDash val="dash"/>
            <a:round/>
            <a:headEnd/>
            <a:tailEnd/>
          </a:ln>
        </p:spPr>
        <p:txBody>
          <a:bodyPr/>
          <a:lstStyle/>
          <a:p>
            <a:endParaRPr lang="es-MX" sz="700" dirty="0">
              <a:latin typeface="Arial" panose="020B0604020202020204" pitchFamily="34" charset="0"/>
              <a:cs typeface="Arial" panose="020B0604020202020204" pitchFamily="34" charset="0"/>
            </a:endParaRPr>
          </a:p>
        </p:txBody>
      </p:sp>
      <p:sp>
        <p:nvSpPr>
          <p:cNvPr id="90" name="Text Box 45"/>
          <p:cNvSpPr txBox="1">
            <a:spLocks noChangeArrowheads="1"/>
          </p:cNvSpPr>
          <p:nvPr/>
        </p:nvSpPr>
        <p:spPr bwMode="auto">
          <a:xfrm>
            <a:off x="1012306" y="8013380"/>
            <a:ext cx="1842014" cy="769441"/>
          </a:xfrm>
          <a:prstGeom prst="rect">
            <a:avLst/>
          </a:prstGeom>
          <a:noFill/>
          <a:ln w="9525">
            <a:noFill/>
            <a:miter lim="800000"/>
            <a:headEnd/>
            <a:tailEnd/>
          </a:ln>
        </p:spPr>
        <p:txBody>
          <a:bodyPr wrap="square">
            <a:spAutoFit/>
          </a:bodyPr>
          <a:lstStyle/>
          <a:p>
            <a:pPr eaLnBrk="1" hangingPunct="1">
              <a:spcBef>
                <a:spcPct val="50000"/>
              </a:spcBef>
            </a:pPr>
            <a:r>
              <a:rPr lang="es-ES_tradnl" sz="800" b="1" u="none" dirty="0" smtClean="0">
                <a:solidFill>
                  <a:srgbClr val="339933"/>
                </a:solidFill>
                <a:latin typeface="Arial" charset="0"/>
                <a:cs typeface="Times New Roman" pitchFamily="18" charset="0"/>
              </a:rPr>
              <a:t>01  Puestos </a:t>
            </a:r>
            <a:r>
              <a:rPr lang="es-ES_tradnl" sz="800" b="1" u="none" dirty="0">
                <a:solidFill>
                  <a:srgbClr val="339933"/>
                </a:solidFill>
                <a:latin typeface="Arial" charset="0"/>
                <a:cs typeface="Times New Roman" pitchFamily="18" charset="0"/>
              </a:rPr>
              <a:t>de Confianza   </a:t>
            </a:r>
          </a:p>
          <a:p>
            <a:pPr eaLnBrk="1" hangingPunct="1">
              <a:spcBef>
                <a:spcPct val="50000"/>
              </a:spcBef>
            </a:pPr>
            <a:r>
              <a:rPr lang="es-ES_tradnl" sz="800" b="1" u="none" dirty="0" smtClean="0">
                <a:latin typeface="Arial" charset="0"/>
                <a:cs typeface="Times New Roman" pitchFamily="18" charset="0"/>
              </a:rPr>
              <a:t>03Puestos </a:t>
            </a:r>
            <a:r>
              <a:rPr lang="es-ES_tradnl" sz="800" b="1" u="none" dirty="0">
                <a:latin typeface="Arial" charset="0"/>
                <a:cs typeface="Times New Roman" pitchFamily="18" charset="0"/>
              </a:rPr>
              <a:t>de </a:t>
            </a:r>
            <a:r>
              <a:rPr lang="es-ES_tradnl" sz="800" b="1" u="none" dirty="0" smtClean="0">
                <a:latin typeface="Arial" charset="0"/>
                <a:cs typeface="Times New Roman" pitchFamily="18" charset="0"/>
              </a:rPr>
              <a:t>Base Burócrata</a:t>
            </a:r>
          </a:p>
          <a:p>
            <a:pPr eaLnBrk="1" hangingPunct="1">
              <a:spcBef>
                <a:spcPct val="50000"/>
              </a:spcBef>
            </a:pPr>
            <a:r>
              <a:rPr lang="es-ES_tradnl" sz="800" b="1" u="none" dirty="0" smtClean="0">
                <a:solidFill>
                  <a:schemeClr val="bg1">
                    <a:lumMod val="50000"/>
                  </a:schemeClr>
                </a:solidFill>
                <a:latin typeface="Arial" charset="0"/>
                <a:cs typeface="Times New Roman" pitchFamily="18" charset="0"/>
              </a:rPr>
              <a:t>01 Puesto de Seguridad</a:t>
            </a:r>
          </a:p>
          <a:p>
            <a:pPr eaLnBrk="1" hangingPunct="1">
              <a:spcBef>
                <a:spcPct val="50000"/>
              </a:spcBef>
            </a:pPr>
            <a:r>
              <a:rPr lang="es-ES_tradnl" sz="800" b="1" u="none" dirty="0" smtClean="0">
                <a:latin typeface="Arial" charset="0"/>
                <a:cs typeface="Times New Roman" pitchFamily="18" charset="0"/>
              </a:rPr>
              <a:t>Total </a:t>
            </a:r>
            <a:r>
              <a:rPr lang="es-ES_tradnl" sz="800" b="1" u="none" dirty="0">
                <a:latin typeface="Arial" charset="0"/>
                <a:cs typeface="Times New Roman" pitchFamily="18" charset="0"/>
              </a:rPr>
              <a:t>: </a:t>
            </a:r>
            <a:r>
              <a:rPr lang="es-ES_tradnl" sz="800" b="1" u="none" dirty="0" smtClean="0">
                <a:latin typeface="Arial" charset="0"/>
                <a:cs typeface="Times New Roman" pitchFamily="18" charset="0"/>
              </a:rPr>
              <a:t>05</a:t>
            </a:r>
            <a:endParaRPr lang="es-ES" sz="800" b="1" u="none" dirty="0">
              <a:latin typeface="Arial" charset="0"/>
            </a:endParaRPr>
          </a:p>
        </p:txBody>
      </p:sp>
      <p:sp>
        <p:nvSpPr>
          <p:cNvPr id="91" name="Line 95"/>
          <p:cNvSpPr>
            <a:spLocks noChangeShapeType="1"/>
          </p:cNvSpPr>
          <p:nvPr/>
        </p:nvSpPr>
        <p:spPr bwMode="auto">
          <a:xfrm>
            <a:off x="2684607" y="8302245"/>
            <a:ext cx="360363" cy="0"/>
          </a:xfrm>
          <a:prstGeom prst="line">
            <a:avLst/>
          </a:prstGeom>
          <a:noFill/>
          <a:ln w="9525">
            <a:solidFill>
              <a:schemeClr val="tx1"/>
            </a:solidFill>
            <a:round/>
            <a:headEnd/>
            <a:tailEnd/>
          </a:ln>
        </p:spPr>
        <p:txBody>
          <a:bodyPr/>
          <a:lstStyle/>
          <a:p>
            <a:endParaRPr lang="es-MX" sz="800" dirty="0"/>
          </a:p>
        </p:txBody>
      </p:sp>
      <p:sp>
        <p:nvSpPr>
          <p:cNvPr id="33" name="Line 94"/>
          <p:cNvSpPr>
            <a:spLocks noChangeShapeType="1"/>
          </p:cNvSpPr>
          <p:nvPr/>
        </p:nvSpPr>
        <p:spPr bwMode="auto">
          <a:xfrm>
            <a:off x="2674138" y="8500924"/>
            <a:ext cx="360363" cy="0"/>
          </a:xfrm>
          <a:prstGeom prst="line">
            <a:avLst/>
          </a:prstGeom>
          <a:noFill/>
          <a:ln w="9525">
            <a:solidFill>
              <a:schemeClr val="bg1">
                <a:lumMod val="50000"/>
              </a:schemeClr>
            </a:solidFill>
            <a:prstDash val="dash"/>
            <a:round/>
            <a:headEnd/>
            <a:tailEnd/>
          </a:ln>
        </p:spPr>
        <p:txBody>
          <a:bodyPr/>
          <a:lstStyle/>
          <a:p>
            <a:endParaRPr lang="es-MX"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2116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1"/>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12291" name="Text Box 40"/>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1229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2293" name="Rectangle 42"/>
          <p:cNvSpPr>
            <a:spLocks noChangeArrowheads="1"/>
          </p:cNvSpPr>
          <p:nvPr/>
        </p:nvSpPr>
        <p:spPr bwMode="auto">
          <a:xfrm>
            <a:off x="1443673" y="645795"/>
            <a:ext cx="5181600" cy="8956298"/>
          </a:xfrm>
          <a:prstGeom prst="rect">
            <a:avLst/>
          </a:prstGeom>
          <a:noFill/>
          <a:ln w="9525">
            <a:noFill/>
            <a:miter lim="800000"/>
            <a:headEnd/>
            <a:tailEnd/>
          </a:ln>
        </p:spPr>
        <p:txBody>
          <a:bodyPr>
            <a:spAutoFit/>
          </a:bodyPr>
          <a:lstStyle/>
          <a:p>
            <a:pPr marL="285750" indent="-95250" algn="ctr"/>
            <a:r>
              <a:rPr lang="es-ES_tradnl" sz="1200" b="1" i="1" u="none" dirty="0" smtClean="0">
                <a:latin typeface="Arial" charset="0"/>
              </a:rPr>
              <a:t>DIRECCIÓN </a:t>
            </a:r>
            <a:r>
              <a:rPr lang="es-ES_tradnl" sz="1200" b="1" i="1" u="none" dirty="0">
                <a:latin typeface="Arial" charset="0"/>
              </a:rPr>
              <a:t>DE </a:t>
            </a:r>
            <a:r>
              <a:rPr lang="es-ES_tradnl" sz="1200" b="1" i="1" u="none" dirty="0" smtClean="0">
                <a:latin typeface="Arial" charset="0"/>
              </a:rPr>
              <a:t>BIENESTAR FAMILIAR</a:t>
            </a:r>
            <a:endParaRPr lang="es-ES_tradnl" sz="1200" b="1" i="1" u="none" dirty="0">
              <a:latin typeface="Arial" charset="0"/>
            </a:endParaRPr>
          </a:p>
          <a:p>
            <a:pPr marL="285750" indent="-95250" algn="ctr"/>
            <a:endParaRPr lang="es-ES_tradnl" sz="1200" b="1" i="1" u="none" dirty="0">
              <a:latin typeface="Arial" charset="0"/>
            </a:endParaRPr>
          </a:p>
          <a:p>
            <a:pPr marL="285750" indent="-95250"/>
            <a:r>
              <a:rPr lang="es-ES_tradnl" sz="1200" b="1" i="1" u="none" dirty="0">
                <a:latin typeface="Arial" charset="0"/>
              </a:rPr>
              <a:t>OBJETIVO.</a:t>
            </a:r>
          </a:p>
          <a:p>
            <a:pPr marL="285750" indent="-95250" algn="ctr"/>
            <a:endParaRPr lang="es-ES_tradnl" sz="1200" b="1" i="1" u="none" dirty="0">
              <a:latin typeface="Arial" charset="0"/>
            </a:endParaRPr>
          </a:p>
          <a:p>
            <a:pPr marL="285750" indent="-95250" algn="just"/>
            <a:r>
              <a:rPr lang="es-ES_tradnl" sz="1200" u="none" dirty="0" smtClean="0">
                <a:latin typeface="Arial" charset="0"/>
                <a:cs typeface="Times New Roman" pitchFamily="18" charset="0"/>
              </a:rPr>
              <a:t>  Planear </a:t>
            </a:r>
            <a:r>
              <a:rPr lang="es-ES_tradnl" sz="1200" u="none" dirty="0">
                <a:latin typeface="Arial" charset="0"/>
                <a:cs typeface="Times New Roman" pitchFamily="18" charset="0"/>
              </a:rPr>
              <a:t>estratégicamente los objetivos, proyectos y acciones de la Dirección para </a:t>
            </a:r>
            <a:r>
              <a:rPr lang="es-ES_tradnl" sz="1200" u="none" dirty="0" smtClean="0">
                <a:latin typeface="Arial" charset="0"/>
                <a:cs typeface="Times New Roman" pitchFamily="18" charset="0"/>
              </a:rPr>
              <a:t>contribuir a reducir la situación de riesgo psicosocial y problemáticas específicas de las familias.</a:t>
            </a:r>
            <a:endParaRPr lang="es-ES" sz="1200" u="none" dirty="0">
              <a:latin typeface="Arial" charset="0"/>
              <a:cs typeface="Times New Roman" pitchFamily="18" charset="0"/>
            </a:endParaRPr>
          </a:p>
          <a:p>
            <a:pPr marL="285750" indent="-95250" algn="just"/>
            <a:endParaRPr lang="es-ES_tradnl" sz="1200" b="1" i="1" u="none" dirty="0">
              <a:latin typeface="Arial" charset="0"/>
            </a:endParaRPr>
          </a:p>
          <a:p>
            <a:pPr marL="285750" indent="-95250" algn="just"/>
            <a:r>
              <a:rPr lang="es-ES_tradnl" sz="1200" b="1" i="1" u="none" dirty="0">
                <a:latin typeface="Arial" charset="0"/>
              </a:rPr>
              <a:t>FUNCIONES.</a:t>
            </a:r>
          </a:p>
          <a:p>
            <a:pPr marL="285750" indent="-95250" algn="just"/>
            <a:endParaRPr lang="es-ES_tradnl" sz="1200" b="1" i="1" u="none" dirty="0">
              <a:latin typeface="Arial" charset="0"/>
            </a:endParaRPr>
          </a:p>
          <a:p>
            <a:pPr marL="285750" indent="-95250" algn="just">
              <a:buFont typeface="Symbol" pitchFamily="18" charset="2"/>
              <a:buChar char="·"/>
            </a:pPr>
            <a:r>
              <a:rPr lang="es-ES_tradnl" sz="1200" u="none" dirty="0" smtClean="0">
                <a:latin typeface="Arial" charset="0"/>
              </a:rPr>
              <a:t>Promover el desarrollo y adopción de normas, modelos de atención, estrategias y  metodologías de participación para la promoción y prevención socio-familiar, por parte de los sectores público, social y privado que integran el Sistema Estatal de Asistencia Social.</a:t>
            </a:r>
          </a:p>
          <a:p>
            <a:pPr marL="190500" algn="just"/>
            <a:endParaRPr lang="es-ES_tradnl" sz="1200" u="none" dirty="0" smtClean="0">
              <a:latin typeface="Arial" charset="0"/>
            </a:endParaRPr>
          </a:p>
          <a:p>
            <a:pPr marL="285750" indent="-95250" algn="just">
              <a:buFont typeface="Symbol" pitchFamily="18" charset="2"/>
              <a:buChar char="·"/>
            </a:pPr>
            <a:r>
              <a:rPr lang="es-MX" sz="1200" u="none" dirty="0" smtClean="0">
                <a:latin typeface="Arial" panose="020B0604020202020204" pitchFamily="34" charset="0"/>
                <a:cs typeface="Arial" panose="020B0604020202020204" pitchFamily="34" charset="0"/>
              </a:rPr>
              <a:t>Fortalecer habilidades cognitivas y afectivas necesarias para la convivencia de las relaciones familiares.</a:t>
            </a:r>
          </a:p>
          <a:p>
            <a:pPr marL="190500" algn="just"/>
            <a:endParaRPr lang="es-MX" sz="1200" u="none" dirty="0" smtClean="0">
              <a:latin typeface="Arial" panose="020B0604020202020204" pitchFamily="34" charset="0"/>
              <a:cs typeface="Arial" panose="020B0604020202020204" pitchFamily="34" charset="0"/>
            </a:endParaRPr>
          </a:p>
          <a:p>
            <a:pPr marL="285750" indent="-95250" algn="just">
              <a:buFont typeface="Symbol" pitchFamily="18" charset="2"/>
              <a:buChar char="·"/>
            </a:pPr>
            <a:r>
              <a:rPr lang="es-MX" sz="1200" u="none" dirty="0">
                <a:latin typeface="Arial" panose="020B0604020202020204" pitchFamily="34" charset="0"/>
                <a:cs typeface="Arial" panose="020B0604020202020204" pitchFamily="34" charset="0"/>
              </a:rPr>
              <a:t>Establecer, promover e instrumentar las temáticas, modelos y protocolos necesarios para la prevención socio </a:t>
            </a:r>
            <a:r>
              <a:rPr lang="es-MX" sz="1200" u="none" dirty="0" smtClean="0">
                <a:latin typeface="Arial" panose="020B0604020202020204" pitchFamily="34" charset="0"/>
                <a:cs typeface="Arial" panose="020B0604020202020204" pitchFamily="34" charset="0"/>
              </a:rPr>
              <a:t>familiar.</a:t>
            </a:r>
          </a:p>
          <a:p>
            <a:pPr marL="190500" algn="just"/>
            <a:endParaRPr lang="es-MX" sz="1200" u="none" dirty="0" smtClean="0">
              <a:latin typeface="Arial" panose="020B0604020202020204" pitchFamily="34" charset="0"/>
              <a:cs typeface="Arial" panose="020B0604020202020204" pitchFamily="34" charset="0"/>
            </a:endParaRPr>
          </a:p>
          <a:p>
            <a:pPr marL="285750" indent="-95250" algn="just">
              <a:buFont typeface="Symbol" pitchFamily="18" charset="2"/>
              <a:buChar char="·"/>
            </a:pPr>
            <a:r>
              <a:rPr lang="es-MX" sz="1200" u="none" dirty="0">
                <a:latin typeface="Arial" panose="020B0604020202020204" pitchFamily="34" charset="0"/>
                <a:cs typeface="Arial" panose="020B0604020202020204" pitchFamily="34" charset="0"/>
              </a:rPr>
              <a:t>Promover la realización de investigaciones y estudios en temas de familia con fines de planeación, prevención, evaluación y </a:t>
            </a:r>
            <a:r>
              <a:rPr lang="es-MX" sz="1200" u="none" dirty="0" smtClean="0">
                <a:latin typeface="Arial" panose="020B0604020202020204" pitchFamily="34" charset="0"/>
                <a:cs typeface="Arial" panose="020B0604020202020204" pitchFamily="34" charset="0"/>
              </a:rPr>
              <a:t>diagnóstico.</a:t>
            </a:r>
          </a:p>
          <a:p>
            <a:pPr marL="190500" algn="just"/>
            <a:endParaRPr lang="es-MX" sz="1200" u="none" dirty="0" smtClean="0">
              <a:latin typeface="Arial" panose="020B0604020202020204" pitchFamily="34" charset="0"/>
              <a:cs typeface="Arial" panose="020B0604020202020204" pitchFamily="34" charset="0"/>
            </a:endParaRPr>
          </a:p>
          <a:p>
            <a:pPr marL="285750" indent="-95250" algn="just">
              <a:buFont typeface="Symbol" pitchFamily="18" charset="2"/>
              <a:buChar char="·"/>
            </a:pPr>
            <a:r>
              <a:rPr lang="es-MX" sz="1200" u="none" dirty="0">
                <a:latin typeface="Arial" panose="020B0604020202020204" pitchFamily="34" charset="0"/>
                <a:cs typeface="Arial" panose="020B0604020202020204" pitchFamily="34" charset="0"/>
              </a:rPr>
              <a:t>Recopilar datos y cifras en materia de familia con los que cuenten los Sistemas Municipales </a:t>
            </a:r>
            <a:r>
              <a:rPr lang="es-MX" sz="1200" u="none" dirty="0" smtClean="0">
                <a:latin typeface="Arial" panose="020B0604020202020204" pitchFamily="34" charset="0"/>
                <a:cs typeface="Arial" panose="020B0604020202020204" pitchFamily="34" charset="0"/>
              </a:rPr>
              <a:t>DIF.</a:t>
            </a:r>
          </a:p>
          <a:p>
            <a:pPr marL="190500" algn="just"/>
            <a:endParaRPr lang="es-MX" sz="1200" u="none" dirty="0" smtClean="0">
              <a:latin typeface="Arial" panose="020B0604020202020204" pitchFamily="34" charset="0"/>
              <a:cs typeface="Arial" panose="020B0604020202020204" pitchFamily="34" charset="0"/>
            </a:endParaRPr>
          </a:p>
          <a:p>
            <a:pPr marL="285750" indent="-95250" algn="just">
              <a:buFont typeface="Symbol" pitchFamily="18" charset="2"/>
              <a:buChar char="·"/>
            </a:pPr>
            <a:r>
              <a:rPr lang="es-MX" sz="1200" u="none" dirty="0">
                <a:latin typeface="Arial" panose="020B0604020202020204" pitchFamily="34" charset="0"/>
                <a:cs typeface="Arial" panose="020B0604020202020204" pitchFamily="34" charset="0"/>
              </a:rPr>
              <a:t>Proporcionar orientación, cursos y asesorías gratuitas, así como servicios terapéuticos en materia de pareja, maternidad y paternidad entre </a:t>
            </a:r>
            <a:r>
              <a:rPr lang="es-MX" sz="1200" u="none" dirty="0" smtClean="0">
                <a:latin typeface="Arial" panose="020B0604020202020204" pitchFamily="34" charset="0"/>
                <a:cs typeface="Arial" panose="020B0604020202020204" pitchFamily="34" charset="0"/>
              </a:rPr>
              <a:t>otros.</a:t>
            </a:r>
          </a:p>
          <a:p>
            <a:pPr marL="190500" algn="just"/>
            <a:endParaRPr lang="es-MX" sz="1200" u="none" dirty="0" smtClean="0">
              <a:latin typeface="Arial" panose="020B0604020202020204" pitchFamily="34" charset="0"/>
              <a:cs typeface="Arial" panose="020B0604020202020204" pitchFamily="34" charset="0"/>
            </a:endParaRPr>
          </a:p>
          <a:p>
            <a:pPr marL="285750" indent="-95250" algn="just">
              <a:buFont typeface="Symbol" pitchFamily="18" charset="2"/>
              <a:buChar char="·"/>
            </a:pPr>
            <a:r>
              <a:rPr lang="es-MX" sz="1200" u="none" dirty="0">
                <a:latin typeface="Arial" panose="020B0604020202020204" pitchFamily="34" charset="0"/>
                <a:cs typeface="Arial" panose="020B0604020202020204" pitchFamily="34" charset="0"/>
              </a:rPr>
              <a:t>Promover el desarrollo de factores protectores dentro de las familias en situación de </a:t>
            </a:r>
            <a:r>
              <a:rPr lang="es-MX" sz="1200" u="none" dirty="0" smtClean="0">
                <a:latin typeface="Arial" panose="020B0604020202020204" pitchFamily="34" charset="0"/>
                <a:cs typeface="Arial" panose="020B0604020202020204" pitchFamily="34" charset="0"/>
              </a:rPr>
              <a:t>vulnerabilidad.</a:t>
            </a:r>
          </a:p>
          <a:p>
            <a:pPr marL="190500" algn="just"/>
            <a:endParaRPr lang="es-MX" sz="1200" u="none" dirty="0" smtClean="0">
              <a:latin typeface="Arial" panose="020B0604020202020204" pitchFamily="34" charset="0"/>
              <a:cs typeface="Arial" panose="020B0604020202020204" pitchFamily="34" charset="0"/>
            </a:endParaRPr>
          </a:p>
          <a:p>
            <a:pPr marL="285750" indent="-95250" algn="just">
              <a:buFont typeface="Symbol" pitchFamily="18" charset="2"/>
              <a:buChar char="·"/>
            </a:pPr>
            <a:r>
              <a:rPr lang="es-MX" sz="1200" u="none" dirty="0">
                <a:latin typeface="Arial" panose="020B0604020202020204" pitchFamily="34" charset="0"/>
                <a:cs typeface="Arial" panose="020B0604020202020204" pitchFamily="34" charset="0"/>
              </a:rPr>
              <a:t>Instrumentar los programas y acciones del DIF Estatal, orientadas a fomentar una cultura de equidad en la familia, la paternidad responsable y evitar la desintegración </a:t>
            </a:r>
            <a:r>
              <a:rPr lang="es-MX" sz="1200" u="none" dirty="0" smtClean="0">
                <a:latin typeface="Arial" panose="020B0604020202020204" pitchFamily="34" charset="0"/>
                <a:cs typeface="Arial" panose="020B0604020202020204" pitchFamily="34" charset="0"/>
              </a:rPr>
              <a:t>familiar.</a:t>
            </a:r>
          </a:p>
          <a:p>
            <a:pPr marL="190500" algn="just"/>
            <a:endParaRPr lang="es-MX" sz="1200" u="none" dirty="0">
              <a:latin typeface="Arial" panose="020B0604020202020204" pitchFamily="34" charset="0"/>
              <a:cs typeface="Arial" panose="020B0604020202020204" pitchFamily="34" charset="0"/>
            </a:endParaRPr>
          </a:p>
          <a:p>
            <a:pPr marL="2857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2857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2857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2857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2857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285750" indent="-95250" algn="just">
              <a:buFont typeface="Symbol" pitchFamily="18" charset="2"/>
              <a:buChar char="·"/>
            </a:pPr>
            <a:endParaRPr lang="es-MX" sz="1200" u="none" dirty="0" smtClean="0">
              <a:latin typeface="Arial" panose="020B0604020202020204" pitchFamily="34" charset="0"/>
              <a:cs typeface="Arial" panose="020B0604020202020204" pitchFamily="34" charset="0"/>
            </a:endParaRPr>
          </a:p>
          <a:p>
            <a:pPr marL="285750" indent="-95250" algn="just">
              <a:buFont typeface="Symbol" pitchFamily="18" charset="2"/>
              <a:buChar char="·"/>
            </a:pPr>
            <a:endParaRPr lang="es-ES_tradnl" sz="1200" u="none" dirty="0" smtClean="0">
              <a:latin typeface="Arial" charset="0"/>
            </a:endParaRPr>
          </a:p>
          <a:p>
            <a:pPr marL="190500" algn="just"/>
            <a:endParaRPr lang="es-ES_tradnl" sz="1200" u="none" dirty="0" smtClean="0">
              <a:latin typeface="Arial" charset="0"/>
            </a:endParaRPr>
          </a:p>
          <a:p>
            <a:pPr marL="190500" algn="just"/>
            <a:endParaRPr lang="es-ES_tradnl" sz="1200" u="none" dirty="0">
              <a:latin typeface="Arial" charset="0"/>
            </a:endParaRPr>
          </a:p>
        </p:txBody>
      </p:sp>
      <p:sp>
        <p:nvSpPr>
          <p:cNvPr id="11" name="Rectangle 12"/>
          <p:cNvSpPr>
            <a:spLocks noChangeArrowheads="1"/>
          </p:cNvSpPr>
          <p:nvPr/>
        </p:nvSpPr>
        <p:spPr bwMode="auto">
          <a:xfrm>
            <a:off x="1522730" y="7820024"/>
            <a:ext cx="5205413" cy="1135367"/>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2" name="Text Box 13"/>
          <p:cNvSpPr txBox="1">
            <a:spLocks noChangeArrowheads="1"/>
          </p:cNvSpPr>
          <p:nvPr/>
        </p:nvSpPr>
        <p:spPr bwMode="auto">
          <a:xfrm>
            <a:off x="1916123" y="7694930"/>
            <a:ext cx="1767856" cy="1274195"/>
          </a:xfrm>
          <a:prstGeom prst="rect">
            <a:avLst/>
          </a:prstGeom>
          <a:noFill/>
          <a:ln w="9525">
            <a:noFill/>
            <a:miter lim="800000"/>
            <a:headEnd/>
            <a:tailEnd/>
          </a:ln>
        </p:spPr>
        <p:txBody>
          <a:bodyPr wrap="none">
            <a:spAutoFit/>
          </a:bodyPr>
          <a:lstStyle/>
          <a:p>
            <a:pPr algn="ctr">
              <a:lnSpc>
                <a:spcPct val="80000"/>
              </a:lnSpc>
            </a:pPr>
            <a:endParaRPr lang="es-MX" sz="1200" b="1" u="none" dirty="0">
              <a:latin typeface="Arial" charset="0"/>
            </a:endParaRPr>
          </a:p>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 </a:t>
            </a:r>
            <a:r>
              <a:rPr lang="es-MX" sz="1200" u="none" dirty="0">
                <a:latin typeface="Arial" charset="0"/>
              </a:rPr>
              <a:t>Raquel Morales Torres</a:t>
            </a:r>
            <a:endParaRPr lang="es-ES" sz="1200" b="1" u="none" dirty="0">
              <a:latin typeface="Arial" charset="0"/>
            </a:endParaRPr>
          </a:p>
        </p:txBody>
      </p:sp>
      <p:sp>
        <p:nvSpPr>
          <p:cNvPr id="13" name="Text Box 14"/>
          <p:cNvSpPr txBox="1">
            <a:spLocks noChangeArrowheads="1"/>
          </p:cNvSpPr>
          <p:nvPr/>
        </p:nvSpPr>
        <p:spPr bwMode="auto">
          <a:xfrm>
            <a:off x="4113250" y="7820024"/>
            <a:ext cx="2491454" cy="1200329"/>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General del Sistema </a:t>
            </a:r>
          </a:p>
          <a:p>
            <a:pPr algn="ctr">
              <a:lnSpc>
                <a:spcPct val="80000"/>
              </a:lnSpc>
            </a:pPr>
            <a:r>
              <a:rPr lang="es-MX" sz="1200" b="1" u="none" dirty="0">
                <a:latin typeface="Arial" charset="0"/>
              </a:rPr>
              <a:t>Para el Desarrollo Integral de</a:t>
            </a:r>
          </a:p>
          <a:p>
            <a:pPr algn="ctr">
              <a:lnSpc>
                <a:spcPct val="80000"/>
              </a:lnSpc>
            </a:pPr>
            <a:r>
              <a:rPr lang="es-MX" sz="1200" b="1" u="none" dirty="0">
                <a:latin typeface="Arial" charset="0"/>
              </a:rPr>
              <a:t>la Familia del Estado.</a:t>
            </a:r>
          </a:p>
          <a:p>
            <a:pPr algn="ctr">
              <a:lnSpc>
                <a:spcPct val="80000"/>
              </a:lnSpc>
            </a:pPr>
            <a:endParaRPr lang="es-MX" sz="1200" u="none" dirty="0">
              <a:latin typeface="Arial" charset="0"/>
            </a:endParaRPr>
          </a:p>
          <a:p>
            <a:pPr algn="ctr">
              <a:lnSpc>
                <a:spcPct val="80000"/>
              </a:lnSpc>
            </a:pPr>
            <a:endParaRPr lang="es-ES_tradnl" sz="1200" u="none" dirty="0">
              <a:latin typeface="Arial" charset="0"/>
            </a:endParaRPr>
          </a:p>
          <a:p>
            <a:pPr algn="ctr"/>
            <a:r>
              <a:rPr lang="es-MX" sz="1200" u="none" dirty="0">
                <a:latin typeface="Arial" charset="0"/>
              </a:rPr>
              <a:t> </a:t>
            </a:r>
            <a:r>
              <a:rPr lang="es-MX" sz="1200" u="none" dirty="0" smtClean="0">
                <a:latin typeface="Arial" charset="0"/>
              </a:rPr>
              <a:t> Cecilia </a:t>
            </a:r>
            <a:r>
              <a:rPr lang="es-MX" sz="1200" u="none" dirty="0">
                <a:latin typeface="Arial" charset="0"/>
              </a:rPr>
              <a:t>D</a:t>
            </a:r>
            <a:r>
              <a:rPr lang="es-MX" sz="1200" u="none" dirty="0" smtClean="0">
                <a:latin typeface="Arial" charset="0"/>
              </a:rPr>
              <a:t>e Los Ángeles </a:t>
            </a:r>
            <a:r>
              <a:rPr lang="es-MX" sz="1200" u="none" dirty="0">
                <a:latin typeface="Arial" charset="0"/>
              </a:rPr>
              <a:t>González Gordoa</a:t>
            </a:r>
            <a:endParaRPr lang="es-ES" sz="1200" u="none" dirty="0">
              <a:latin typeface="Arial" charset="0"/>
            </a:endParaRPr>
          </a:p>
        </p:txBody>
      </p:sp>
      <p:sp>
        <p:nvSpPr>
          <p:cNvPr id="14" name="Line 15"/>
          <p:cNvSpPr>
            <a:spLocks noChangeShapeType="1"/>
          </p:cNvSpPr>
          <p:nvPr/>
        </p:nvSpPr>
        <p:spPr bwMode="auto">
          <a:xfrm>
            <a:off x="1525905" y="8319135"/>
            <a:ext cx="5219700" cy="0"/>
          </a:xfrm>
          <a:prstGeom prst="line">
            <a:avLst/>
          </a:prstGeom>
          <a:noFill/>
          <a:ln w="9525">
            <a:solidFill>
              <a:schemeClr val="tx1"/>
            </a:solidFill>
            <a:round/>
            <a:headEnd/>
            <a:tailEnd/>
          </a:ln>
        </p:spPr>
        <p:txBody>
          <a:bodyPr/>
          <a:lstStyle/>
          <a:p>
            <a:endParaRPr lang="es-MX" dirty="0"/>
          </a:p>
        </p:txBody>
      </p:sp>
      <p:sp>
        <p:nvSpPr>
          <p:cNvPr id="15" name="Line 16"/>
          <p:cNvSpPr>
            <a:spLocks noChangeShapeType="1"/>
          </p:cNvSpPr>
          <p:nvPr/>
        </p:nvSpPr>
        <p:spPr bwMode="auto">
          <a:xfrm>
            <a:off x="4003993" y="7820025"/>
            <a:ext cx="0" cy="1154430"/>
          </a:xfrm>
          <a:prstGeom prst="line">
            <a:avLst/>
          </a:prstGeom>
          <a:noFill/>
          <a:ln w="9525">
            <a:solidFill>
              <a:schemeClr val="tx1"/>
            </a:solidFill>
            <a:round/>
            <a:headEnd/>
            <a:tailEnd/>
          </a:ln>
        </p:spPr>
        <p:txBody>
          <a:bodyPr/>
          <a:lstStyle/>
          <a:p>
            <a:endParaRPr lang="es-MX"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13315" name="Text Box 3"/>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13316" name="Line 10"/>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3317" name="Text Box 11"/>
          <p:cNvSpPr txBox="1">
            <a:spLocks noChangeArrowheads="1"/>
          </p:cNvSpPr>
          <p:nvPr/>
        </p:nvSpPr>
        <p:spPr bwMode="auto">
          <a:xfrm>
            <a:off x="1522730" y="607695"/>
            <a:ext cx="5140325" cy="8771632"/>
          </a:xfrm>
          <a:prstGeom prst="rect">
            <a:avLst/>
          </a:prstGeom>
          <a:noFill/>
          <a:ln w="9525">
            <a:noFill/>
            <a:miter lim="800000"/>
            <a:headEnd/>
            <a:tailEnd/>
          </a:ln>
        </p:spPr>
        <p:txBody>
          <a:bodyPr>
            <a:spAutoFit/>
          </a:bodyPr>
          <a:lstStyle/>
          <a:p>
            <a:pPr marL="95250" indent="-95250" algn="ctr"/>
            <a:r>
              <a:rPr lang="es-ES_tradnl" sz="1200" b="1" i="1" u="none" dirty="0" smtClean="0">
                <a:latin typeface="Arial" charset="0"/>
              </a:rPr>
              <a:t>DIRECCIÓN </a:t>
            </a:r>
            <a:r>
              <a:rPr lang="es-ES_tradnl" sz="1200" b="1" i="1" u="none" dirty="0">
                <a:latin typeface="Arial" charset="0"/>
              </a:rPr>
              <a:t>DE </a:t>
            </a:r>
            <a:r>
              <a:rPr lang="es-ES_tradnl" sz="1200" b="1" i="1" u="none" dirty="0" smtClean="0">
                <a:latin typeface="Arial" charset="0"/>
              </a:rPr>
              <a:t>BIENESTAR FAMILIAR</a:t>
            </a:r>
            <a:endParaRPr lang="es-ES_tradnl" sz="1200" b="1" i="1" u="none" dirty="0">
              <a:latin typeface="Arial" charset="0"/>
            </a:endParaRPr>
          </a:p>
          <a:p>
            <a:pPr marL="95250" indent="-95250" algn="ctr"/>
            <a:r>
              <a:rPr lang="es-ES_tradnl" sz="1200" b="1" i="1" u="none" dirty="0" smtClean="0">
                <a:latin typeface="Arial" charset="0"/>
              </a:rPr>
              <a:t>(Continúa</a:t>
            </a:r>
            <a:r>
              <a:rPr lang="es-ES_tradnl" sz="1200" b="1" i="1" u="none" dirty="0">
                <a:latin typeface="Arial" charset="0"/>
              </a:rPr>
              <a:t>)</a:t>
            </a:r>
          </a:p>
          <a:p>
            <a:pPr algn="just"/>
            <a:endParaRPr lang="es-ES_tradnl" sz="1200" u="none" dirty="0" smtClean="0">
              <a:latin typeface="Arial"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Participar en la coordinación interinstitucional con dependencias públicas, privadas y académicas en la elaboración de programas </a:t>
            </a:r>
            <a:r>
              <a:rPr lang="es-MX" sz="1200" u="none" dirty="0" smtClean="0">
                <a:latin typeface="Arial" panose="020B0604020202020204" pitchFamily="34" charset="0"/>
                <a:cs typeface="Arial" panose="020B0604020202020204" pitchFamily="34" charset="0"/>
              </a:rPr>
              <a:t>estatales.</a:t>
            </a: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Apoyar e instrumentar acciones para la formación y profesionalización del personal en materia de familia, así como brindar las herramientas necesarias sobre mediación familiar</a:t>
            </a:r>
            <a:r>
              <a:rPr lang="es-MX" sz="1200" u="none" dirty="0" smtClean="0">
                <a:latin typeface="Arial" panose="020B0604020202020204" pitchFamily="34" charset="0"/>
                <a:cs typeface="Arial" panose="020B0604020202020204" pitchFamily="34" charset="0"/>
              </a:rPr>
              <a:t>.</a:t>
            </a:r>
            <a:endParaRPr lang="es-MX" sz="1200" u="none" dirty="0">
              <a:latin typeface="Arial" panose="020B0604020202020204" pitchFamily="34" charset="0"/>
              <a:cs typeface="Arial" panose="020B0604020202020204" pitchFamily="34" charset="0"/>
            </a:endParaRPr>
          </a:p>
          <a:p>
            <a:pPr marL="95250" indent="-95250" algn="just">
              <a:spcBef>
                <a:spcPct val="50000"/>
              </a:spcBef>
              <a:buFont typeface="Symbol" pitchFamily="18" charset="2"/>
              <a:buChar char="·"/>
            </a:pPr>
            <a:r>
              <a:rPr lang="es-MX" sz="1200" u="none" dirty="0" smtClean="0">
                <a:latin typeface="Arial" panose="020B0604020202020204" pitchFamily="34" charset="0"/>
                <a:cs typeface="Arial" panose="020B0604020202020204" pitchFamily="34" charset="0"/>
              </a:rPr>
              <a:t>Prestar </a:t>
            </a:r>
            <a:r>
              <a:rPr lang="es-MX" sz="1200" u="none" dirty="0">
                <a:latin typeface="Arial" panose="020B0604020202020204" pitchFamily="34" charset="0"/>
                <a:cs typeface="Arial" panose="020B0604020202020204" pitchFamily="34" charset="0"/>
              </a:rPr>
              <a:t>servicios de orientación familiar y asistencia psicológica en apoyo a las familias, como medidas preventivas de la desintegración </a:t>
            </a:r>
            <a:r>
              <a:rPr lang="es-MX" sz="1200" u="none" dirty="0" smtClean="0">
                <a:latin typeface="Arial" panose="020B0604020202020204" pitchFamily="34" charset="0"/>
                <a:cs typeface="Arial" panose="020B0604020202020204" pitchFamily="34" charset="0"/>
              </a:rPr>
              <a:t>familiar.</a:t>
            </a:r>
          </a:p>
          <a:p>
            <a:pPr marL="95250" indent="-95250" algn="just">
              <a:spcBef>
                <a:spcPct val="50000"/>
              </a:spcBef>
              <a:buFont typeface="Symbol" pitchFamily="18" charset="2"/>
              <a:buChar char="·"/>
            </a:pPr>
            <a:r>
              <a:rPr lang="es-MX" sz="1200" u="none" dirty="0" smtClean="0">
                <a:latin typeface="Arial" panose="020B0604020202020204" pitchFamily="34" charset="0"/>
                <a:cs typeface="Arial" panose="020B0604020202020204" pitchFamily="34" charset="0"/>
              </a:rPr>
              <a:t>Brindar </a:t>
            </a:r>
            <a:r>
              <a:rPr lang="es-MX" sz="1200" u="none" dirty="0">
                <a:latin typeface="Arial" panose="020B0604020202020204" pitchFamily="34" charset="0"/>
                <a:cs typeface="Arial" panose="020B0604020202020204" pitchFamily="34" charset="0"/>
              </a:rPr>
              <a:t>capacitación sobre solución pacífica de conflictos y mediación </a:t>
            </a:r>
            <a:r>
              <a:rPr lang="es-MX" sz="1200" u="none" dirty="0" smtClean="0">
                <a:latin typeface="Arial" panose="020B0604020202020204" pitchFamily="34" charset="0"/>
                <a:cs typeface="Arial" panose="020B0604020202020204" pitchFamily="34" charset="0"/>
              </a:rPr>
              <a:t>familiar.</a:t>
            </a:r>
          </a:p>
          <a:p>
            <a:pPr marL="95250" indent="-95250" algn="just">
              <a:spcBef>
                <a:spcPct val="50000"/>
              </a:spcBef>
              <a:buFont typeface="Symbol" pitchFamily="18" charset="2"/>
              <a:buChar char="·"/>
            </a:pPr>
            <a:r>
              <a:rPr lang="es-MX" sz="1200" u="none" dirty="0">
                <a:latin typeface="Arial" panose="020B0604020202020204" pitchFamily="34" charset="0"/>
                <a:cs typeface="Arial" panose="020B0604020202020204" pitchFamily="34" charset="0"/>
              </a:rPr>
              <a:t>Otorgar la orientación jurídica en materia familiar que soliciten las personas beneficiarias de los servicios de asistencia social, siempre que su intervención sea conveniente para mantener la integración </a:t>
            </a:r>
            <a:r>
              <a:rPr lang="es-MX" sz="1200" u="none" dirty="0" smtClean="0">
                <a:latin typeface="Arial" panose="020B0604020202020204" pitchFamily="34" charset="0"/>
                <a:cs typeface="Arial" panose="020B0604020202020204" pitchFamily="34" charset="0"/>
              </a:rPr>
              <a:t>familiar.</a:t>
            </a:r>
          </a:p>
          <a:p>
            <a:pPr marL="95250" indent="-95250" algn="just">
              <a:spcBef>
                <a:spcPct val="50000"/>
              </a:spcBef>
              <a:buFont typeface="Symbol" pitchFamily="18" charset="2"/>
              <a:buChar char="·"/>
            </a:pPr>
            <a:r>
              <a:rPr lang="es-MX" sz="1200" u="none" dirty="0" smtClean="0">
                <a:latin typeface="Arial" panose="020B0604020202020204" pitchFamily="34" charset="0"/>
                <a:cs typeface="Arial" panose="020B0604020202020204" pitchFamily="34" charset="0"/>
              </a:rPr>
              <a:t>Impulsar </a:t>
            </a:r>
            <a:r>
              <a:rPr lang="es-MX" sz="1200" u="none" dirty="0">
                <a:latin typeface="Arial" panose="020B0604020202020204" pitchFamily="34" charset="0"/>
                <a:cs typeface="Arial" panose="020B0604020202020204" pitchFamily="34" charset="0"/>
              </a:rPr>
              <a:t>actividades recreativas, culturales y deportivas a favor de las familias, como parte de los programas y proyectos de la </a:t>
            </a:r>
            <a:r>
              <a:rPr lang="es-MX" sz="1200" u="none" dirty="0" smtClean="0">
                <a:latin typeface="Arial" panose="020B0604020202020204" pitchFamily="34" charset="0"/>
                <a:cs typeface="Arial" panose="020B0604020202020204" pitchFamily="34" charset="0"/>
              </a:rPr>
              <a:t>Dirección.</a:t>
            </a:r>
          </a:p>
          <a:p>
            <a:pPr marL="95250" indent="-95250" algn="just">
              <a:spcBef>
                <a:spcPct val="50000"/>
              </a:spcBef>
              <a:buFont typeface="Symbol" pitchFamily="18" charset="2"/>
              <a:buChar char="·"/>
            </a:pPr>
            <a:r>
              <a:rPr lang="es-MX" sz="1200" u="none" dirty="0">
                <a:latin typeface="Arial" panose="020B0604020202020204" pitchFamily="34" charset="0"/>
                <a:cs typeface="Arial" panose="020B0604020202020204" pitchFamily="34" charset="0"/>
              </a:rPr>
              <a:t>Diseñar, impartir, acompañar y orientar a los Sistemas Municipales DIF para la implementación de programas y acciones en materia de prevención de riesgos psico-sociales en las </a:t>
            </a:r>
            <a:r>
              <a:rPr lang="es-MX" sz="1200" u="none" dirty="0" smtClean="0">
                <a:latin typeface="Arial" panose="020B0604020202020204" pitchFamily="34" charset="0"/>
                <a:cs typeface="Arial" panose="020B0604020202020204" pitchFamily="34" charset="0"/>
              </a:rPr>
              <a:t>familias.</a:t>
            </a:r>
          </a:p>
          <a:p>
            <a:pPr marL="95250" indent="-95250" algn="just">
              <a:spcBef>
                <a:spcPct val="50000"/>
              </a:spcBef>
              <a:buFont typeface="Symbol" pitchFamily="18" charset="2"/>
              <a:buChar char="·"/>
            </a:pPr>
            <a:r>
              <a:rPr lang="es-MX" sz="1200" u="none" dirty="0">
                <a:latin typeface="Arial" panose="020B0604020202020204" pitchFamily="34" charset="0"/>
                <a:cs typeface="Arial" panose="020B0604020202020204" pitchFamily="34" charset="0"/>
              </a:rPr>
              <a:t>Gestionar ante la Dirección del Registro Civil a través de las oficinas a su cargo, la regularización de las uniones libres previa orientación y consentimiento de la pareja sobre la naturaleza del matrimonio y los derechos y obligaciones que de él se </a:t>
            </a:r>
            <a:r>
              <a:rPr lang="es-MX" sz="1200" u="none" dirty="0" smtClean="0">
                <a:latin typeface="Arial" panose="020B0604020202020204" pitchFamily="34" charset="0"/>
                <a:cs typeface="Arial" panose="020B0604020202020204" pitchFamily="34" charset="0"/>
              </a:rPr>
              <a:t>deriven.</a:t>
            </a:r>
          </a:p>
          <a:p>
            <a:pPr marL="95250" indent="-95250" algn="just">
              <a:spcBef>
                <a:spcPct val="50000"/>
              </a:spcBef>
              <a:buFont typeface="Symbol" pitchFamily="18" charset="2"/>
              <a:buChar char="·"/>
            </a:pPr>
            <a:r>
              <a:rPr lang="es-MX" sz="1200" u="none" dirty="0">
                <a:latin typeface="Arial" panose="020B0604020202020204" pitchFamily="34" charset="0"/>
                <a:cs typeface="Arial" panose="020B0604020202020204" pitchFamily="34" charset="0"/>
              </a:rPr>
              <a:t>Desarrollar proyectos y programas necesarios para el mejor desempeño de sus </a:t>
            </a:r>
            <a:r>
              <a:rPr lang="es-MX" sz="1200" u="none" dirty="0" smtClean="0">
                <a:latin typeface="Arial" panose="020B0604020202020204" pitchFamily="34" charset="0"/>
                <a:cs typeface="Arial" panose="020B0604020202020204" pitchFamily="34" charset="0"/>
              </a:rPr>
              <a:t>facultades.</a:t>
            </a:r>
          </a:p>
          <a:p>
            <a:pPr marL="95250" indent="-95250" algn="just">
              <a:spcBef>
                <a:spcPct val="50000"/>
              </a:spcBef>
              <a:buFont typeface="Symbol" pitchFamily="18" charset="2"/>
              <a:buChar char="·"/>
            </a:pPr>
            <a:r>
              <a:rPr lang="es-MX" sz="1200" u="none" dirty="0">
                <a:latin typeface="Arial" panose="020B0604020202020204" pitchFamily="34" charset="0"/>
                <a:cs typeface="Arial" panose="020B0604020202020204" pitchFamily="34" charset="0"/>
              </a:rPr>
              <a:t>Actuar como mediador o amigable componedor en los asuntos del orden familiar que ante ella se tramiten. En caso de no existir conciliación por las partes involucradas se realizara la canalización a la defensoría pública conforme a la Ley de la Defensoría Pública del Estado de San Luis </a:t>
            </a:r>
            <a:r>
              <a:rPr lang="es-MX" sz="1200" u="none" dirty="0" smtClean="0">
                <a:latin typeface="Arial" panose="020B0604020202020204" pitchFamily="34" charset="0"/>
                <a:cs typeface="Arial" panose="020B0604020202020204" pitchFamily="34" charset="0"/>
              </a:rPr>
              <a:t>Potosí.</a:t>
            </a:r>
            <a:endParaRPr lang="es-MX" sz="1200" u="none" dirty="0">
              <a:latin typeface="Arial" panose="020B0604020202020204" pitchFamily="34" charset="0"/>
              <a:cs typeface="Arial" panose="020B0604020202020204" pitchFamily="34" charset="0"/>
            </a:endParaRPr>
          </a:p>
          <a:p>
            <a:pPr marL="95250" indent="-95250" algn="just">
              <a:spcBef>
                <a:spcPct val="50000"/>
              </a:spcBef>
              <a:buFont typeface="Symbol" pitchFamily="18" charset="2"/>
              <a:buChar char="·"/>
            </a:pPr>
            <a:endParaRPr lang="es-ES_tradnl" sz="1200" u="none" dirty="0">
              <a:latin typeface="Arial" panose="020B0604020202020204" pitchFamily="34" charset="0"/>
              <a:cs typeface="Arial" panose="020B0604020202020204" pitchFamily="34" charset="0"/>
            </a:endParaRPr>
          </a:p>
          <a:p>
            <a:pPr marL="95250" indent="-95250" algn="just">
              <a:spcBef>
                <a:spcPct val="50000"/>
              </a:spcBef>
              <a:buFont typeface="Symbol" pitchFamily="18" charset="2"/>
              <a:buChar char="·"/>
            </a:pPr>
            <a:r>
              <a:rPr lang="es-ES_tradnl" sz="1200" u="none" dirty="0">
                <a:latin typeface="Arial" charset="0"/>
              </a:rPr>
              <a:t>Estas funciones son enunciativas mas no limitativas.</a:t>
            </a:r>
          </a:p>
          <a:p>
            <a:pPr marL="95250" indent="-95250" algn="just">
              <a:spcBef>
                <a:spcPct val="50000"/>
              </a:spcBef>
              <a:buFont typeface="Symbol" pitchFamily="18" charset="2"/>
              <a:buNone/>
            </a:pPr>
            <a:endParaRPr lang="es-ES_tradnl" sz="1200" u="none" dirty="0">
              <a:latin typeface="Arial" charset="0"/>
            </a:endParaRPr>
          </a:p>
          <a:p>
            <a:pPr marL="95250" indent="-95250" algn="just">
              <a:buFont typeface="Symbol" pitchFamily="18" charset="2"/>
              <a:buNone/>
            </a:pPr>
            <a:endParaRPr lang="es-ES_tradnl" sz="1200" u="none" dirty="0">
              <a:latin typeface="Arial" charset="0"/>
            </a:endParaRPr>
          </a:p>
          <a:p>
            <a:pPr marL="95250" indent="-95250" algn="just">
              <a:buFont typeface="Symbol" pitchFamily="18" charset="2"/>
              <a:buChar char="·"/>
            </a:pPr>
            <a:endParaRPr lang="es-ES_tradnl" sz="1200" u="none" dirty="0">
              <a:latin typeface="Arial" charset="0"/>
            </a:endParaRPr>
          </a:p>
          <a:p>
            <a:pPr marL="95250" indent="-95250" algn="just">
              <a:spcBef>
                <a:spcPct val="50000"/>
              </a:spcBef>
              <a:buFont typeface="Symbol" pitchFamily="18" charset="2"/>
              <a:buNone/>
            </a:pPr>
            <a:endParaRPr lang="es-ES_tradnl" sz="1200" u="none" dirty="0">
              <a:latin typeface="Arial" charset="0"/>
            </a:endParaRPr>
          </a:p>
        </p:txBody>
      </p:sp>
      <p:sp>
        <p:nvSpPr>
          <p:cNvPr id="13318" name="Rectangle 12"/>
          <p:cNvSpPr>
            <a:spLocks noChangeArrowheads="1"/>
          </p:cNvSpPr>
          <p:nvPr/>
        </p:nvSpPr>
        <p:spPr bwMode="auto">
          <a:xfrm>
            <a:off x="1522730" y="7820024"/>
            <a:ext cx="5205413" cy="1135367"/>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3319" name="Text Box 13"/>
          <p:cNvSpPr txBox="1">
            <a:spLocks noChangeArrowheads="1"/>
          </p:cNvSpPr>
          <p:nvPr/>
        </p:nvSpPr>
        <p:spPr bwMode="auto">
          <a:xfrm>
            <a:off x="1916123" y="7694930"/>
            <a:ext cx="1767856" cy="1274195"/>
          </a:xfrm>
          <a:prstGeom prst="rect">
            <a:avLst/>
          </a:prstGeom>
          <a:noFill/>
          <a:ln w="9525">
            <a:noFill/>
            <a:miter lim="800000"/>
            <a:headEnd/>
            <a:tailEnd/>
          </a:ln>
        </p:spPr>
        <p:txBody>
          <a:bodyPr wrap="none">
            <a:spAutoFit/>
          </a:bodyPr>
          <a:lstStyle/>
          <a:p>
            <a:pPr algn="ctr">
              <a:lnSpc>
                <a:spcPct val="80000"/>
              </a:lnSpc>
            </a:pPr>
            <a:endParaRPr lang="es-MX" sz="1200" b="1" u="none" dirty="0">
              <a:latin typeface="Arial" charset="0"/>
            </a:endParaRPr>
          </a:p>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 </a:t>
            </a:r>
            <a:r>
              <a:rPr lang="es-MX" sz="1200" u="none" dirty="0">
                <a:latin typeface="Arial" charset="0"/>
              </a:rPr>
              <a:t>Raquel Morales Torres</a:t>
            </a:r>
            <a:endParaRPr lang="es-ES" sz="1200" b="1" u="none" dirty="0">
              <a:latin typeface="Arial" charset="0"/>
            </a:endParaRPr>
          </a:p>
        </p:txBody>
      </p:sp>
      <p:sp>
        <p:nvSpPr>
          <p:cNvPr id="13320" name="Text Box 14"/>
          <p:cNvSpPr txBox="1">
            <a:spLocks noChangeArrowheads="1"/>
          </p:cNvSpPr>
          <p:nvPr/>
        </p:nvSpPr>
        <p:spPr bwMode="auto">
          <a:xfrm>
            <a:off x="4188823" y="7796145"/>
            <a:ext cx="2386148" cy="1200329"/>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General del Sistema </a:t>
            </a:r>
          </a:p>
          <a:p>
            <a:pPr algn="ctr">
              <a:lnSpc>
                <a:spcPct val="80000"/>
              </a:lnSpc>
            </a:pPr>
            <a:r>
              <a:rPr lang="es-MX" sz="1200" b="1" u="none" dirty="0">
                <a:latin typeface="Arial" charset="0"/>
              </a:rPr>
              <a:t>Para el Desarrollo Integral de</a:t>
            </a:r>
          </a:p>
          <a:p>
            <a:pPr algn="ctr">
              <a:lnSpc>
                <a:spcPct val="80000"/>
              </a:lnSpc>
            </a:pPr>
            <a:r>
              <a:rPr lang="es-MX" sz="1200" b="1" u="none" dirty="0">
                <a:latin typeface="Arial" charset="0"/>
              </a:rPr>
              <a:t>la Familia del Estado.</a:t>
            </a:r>
          </a:p>
          <a:p>
            <a:pPr algn="ctr">
              <a:lnSpc>
                <a:spcPct val="80000"/>
              </a:lnSpc>
            </a:pPr>
            <a:endParaRPr lang="es-MX" sz="1200" u="none" dirty="0">
              <a:latin typeface="Arial" charset="0"/>
            </a:endParaRPr>
          </a:p>
          <a:p>
            <a:pPr algn="ctr">
              <a:lnSpc>
                <a:spcPct val="80000"/>
              </a:lnSpc>
            </a:pPr>
            <a:endParaRPr lang="es-ES_tradnl" sz="1200" u="none" dirty="0">
              <a:latin typeface="Arial" charset="0"/>
            </a:endParaRPr>
          </a:p>
          <a:p>
            <a:pPr algn="ctr"/>
            <a:r>
              <a:rPr lang="es-MX" sz="1200" u="none" dirty="0">
                <a:latin typeface="Arial" charset="0"/>
              </a:rPr>
              <a:t>Cecilia De Los Ángeles González Gordoa</a:t>
            </a:r>
            <a:endParaRPr lang="es-ES" sz="1200" u="none" dirty="0">
              <a:latin typeface="Arial" charset="0"/>
            </a:endParaRPr>
          </a:p>
        </p:txBody>
      </p:sp>
      <p:sp>
        <p:nvSpPr>
          <p:cNvPr id="13321" name="Line 15"/>
          <p:cNvSpPr>
            <a:spLocks noChangeShapeType="1"/>
          </p:cNvSpPr>
          <p:nvPr/>
        </p:nvSpPr>
        <p:spPr bwMode="auto">
          <a:xfrm>
            <a:off x="1525905" y="8319135"/>
            <a:ext cx="5219700" cy="0"/>
          </a:xfrm>
          <a:prstGeom prst="line">
            <a:avLst/>
          </a:prstGeom>
          <a:noFill/>
          <a:ln w="9525">
            <a:solidFill>
              <a:schemeClr val="tx1"/>
            </a:solidFill>
            <a:round/>
            <a:headEnd/>
            <a:tailEnd/>
          </a:ln>
        </p:spPr>
        <p:txBody>
          <a:bodyPr/>
          <a:lstStyle/>
          <a:p>
            <a:endParaRPr lang="es-MX" dirty="0"/>
          </a:p>
        </p:txBody>
      </p:sp>
      <p:sp>
        <p:nvSpPr>
          <p:cNvPr id="13322" name="Line 16"/>
          <p:cNvSpPr>
            <a:spLocks noChangeShapeType="1"/>
          </p:cNvSpPr>
          <p:nvPr/>
        </p:nvSpPr>
        <p:spPr bwMode="auto">
          <a:xfrm>
            <a:off x="4003993" y="7820025"/>
            <a:ext cx="0" cy="1154430"/>
          </a:xfrm>
          <a:prstGeom prst="line">
            <a:avLst/>
          </a:prstGeom>
          <a:noFill/>
          <a:ln w="9525">
            <a:solidFill>
              <a:schemeClr val="tx1"/>
            </a:solidFill>
            <a:round/>
            <a:headEnd/>
            <a:tailEnd/>
          </a:ln>
        </p:spPr>
        <p:txBody>
          <a:bodyPr/>
          <a:lstStyle/>
          <a:p>
            <a:endParaRPr lang="es-MX"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13315" name="Text Box 3"/>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13316" name="Line 10"/>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3317" name="Text Box 11"/>
          <p:cNvSpPr txBox="1">
            <a:spLocks noChangeArrowheads="1"/>
          </p:cNvSpPr>
          <p:nvPr/>
        </p:nvSpPr>
        <p:spPr bwMode="auto">
          <a:xfrm>
            <a:off x="1522730" y="607695"/>
            <a:ext cx="5140325" cy="9140964"/>
          </a:xfrm>
          <a:prstGeom prst="rect">
            <a:avLst/>
          </a:prstGeom>
          <a:noFill/>
          <a:ln w="9525">
            <a:noFill/>
            <a:miter lim="800000"/>
            <a:headEnd/>
            <a:tailEnd/>
          </a:ln>
        </p:spPr>
        <p:txBody>
          <a:bodyPr>
            <a:spAutoFit/>
          </a:bodyPr>
          <a:lstStyle/>
          <a:p>
            <a:pPr marL="95250" indent="-95250" algn="ctr"/>
            <a:r>
              <a:rPr lang="es-ES_tradnl" sz="1200" b="1" i="1" u="none" dirty="0" smtClean="0">
                <a:latin typeface="Arial" charset="0"/>
              </a:rPr>
              <a:t>DIRECCIÓN </a:t>
            </a:r>
            <a:r>
              <a:rPr lang="es-ES_tradnl" sz="1200" b="1" i="1" u="none" dirty="0">
                <a:latin typeface="Arial" charset="0"/>
              </a:rPr>
              <a:t>DE </a:t>
            </a:r>
            <a:r>
              <a:rPr lang="es-ES_tradnl" sz="1200" b="1" i="1" u="none" dirty="0" smtClean="0">
                <a:latin typeface="Arial" charset="0"/>
              </a:rPr>
              <a:t>BIENESTAR FAMILIAR</a:t>
            </a:r>
            <a:endParaRPr lang="es-ES_tradnl" sz="1200" b="1" i="1" u="none" dirty="0">
              <a:latin typeface="Arial" charset="0"/>
            </a:endParaRPr>
          </a:p>
          <a:p>
            <a:pPr marL="95250" indent="-95250" algn="ctr"/>
            <a:r>
              <a:rPr lang="es-ES_tradnl" sz="1200" b="1" i="1" u="none" dirty="0" smtClean="0">
                <a:latin typeface="Arial" charset="0"/>
              </a:rPr>
              <a:t>(Continúa</a:t>
            </a:r>
            <a:r>
              <a:rPr lang="es-ES_tradnl" sz="1200" b="1" i="1" u="none" dirty="0">
                <a:latin typeface="Arial" charset="0"/>
              </a:rPr>
              <a:t>)</a:t>
            </a:r>
          </a:p>
          <a:p>
            <a:pPr algn="just"/>
            <a:endParaRPr lang="es-MX" sz="1200" u="none" dirty="0" smtClean="0">
              <a:latin typeface="Arial" panose="020B0604020202020204" pitchFamily="34" charset="0"/>
              <a:cs typeface="Arial" panose="020B0604020202020204" pitchFamily="34" charset="0"/>
            </a:endParaRP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Proporcionar la atención psicológica y de trabajo social especializada en caso de que se presente violencia familiar o </a:t>
            </a:r>
            <a:r>
              <a:rPr lang="es-MX" sz="1200" u="none" dirty="0" smtClean="0">
                <a:latin typeface="Arial" panose="020B0604020202020204" pitchFamily="34" charset="0"/>
                <a:cs typeface="Arial" panose="020B0604020202020204" pitchFamily="34" charset="0"/>
              </a:rPr>
              <a:t>maltrato.</a:t>
            </a: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Diseñar e instrumentar las políticas para establecer programas y proyectos para atención y prevención de la violencia familiar, fomentando la participación corresponsable de la </a:t>
            </a:r>
            <a:r>
              <a:rPr lang="es-MX" sz="1200" u="none" dirty="0" smtClean="0">
                <a:latin typeface="Arial" panose="020B0604020202020204" pitchFamily="34" charset="0"/>
                <a:cs typeface="Arial" panose="020B0604020202020204" pitchFamily="34" charset="0"/>
              </a:rPr>
              <a:t>sociedad.</a:t>
            </a: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Implementar en el Estado el modelo Red DIF para la solución pacífica de </a:t>
            </a:r>
            <a:r>
              <a:rPr lang="es-MX" sz="1200" u="none" dirty="0" smtClean="0">
                <a:latin typeface="Arial" panose="020B0604020202020204" pitchFamily="34" charset="0"/>
                <a:cs typeface="Arial" panose="020B0604020202020204" pitchFamily="34" charset="0"/>
              </a:rPr>
              <a:t>conflictos.</a:t>
            </a: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Brindar servicios de orientación para la integración </a:t>
            </a:r>
            <a:r>
              <a:rPr lang="es-MX" sz="1200" u="none" dirty="0" smtClean="0">
                <a:latin typeface="Arial" panose="020B0604020202020204" pitchFamily="34" charset="0"/>
                <a:cs typeface="Arial" panose="020B0604020202020204" pitchFamily="34" charset="0"/>
              </a:rPr>
              <a:t>familiar.</a:t>
            </a: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Realizar investigaciones y estudios en temas de familia con fines de planeación y </a:t>
            </a:r>
            <a:r>
              <a:rPr lang="es-MX" sz="1200" u="none" dirty="0" smtClean="0">
                <a:latin typeface="Arial" panose="020B0604020202020204" pitchFamily="34" charset="0"/>
                <a:cs typeface="Arial" panose="020B0604020202020204" pitchFamily="34" charset="0"/>
              </a:rPr>
              <a:t>evaluación.</a:t>
            </a: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Elaborar diagnósticos y recopilación de datos y </a:t>
            </a:r>
            <a:r>
              <a:rPr lang="es-MX" sz="1200" u="none" dirty="0" smtClean="0">
                <a:latin typeface="Arial" panose="020B0604020202020204" pitchFamily="34" charset="0"/>
                <a:cs typeface="Arial" panose="020B0604020202020204" pitchFamily="34" charset="0"/>
              </a:rPr>
              <a:t>cifras.</a:t>
            </a: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Promover la capacitación y profesionalización del personal con el objetivo de brindar un mejor servicio en orientación </a:t>
            </a:r>
            <a:r>
              <a:rPr lang="es-MX" sz="1200" u="none" dirty="0" smtClean="0">
                <a:latin typeface="Arial" panose="020B0604020202020204" pitchFamily="34" charset="0"/>
                <a:cs typeface="Arial" panose="020B0604020202020204" pitchFamily="34" charset="0"/>
              </a:rPr>
              <a:t>familiar.</a:t>
            </a: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Organizar al personal para llevar a cabo las acciones en materia </a:t>
            </a:r>
            <a:r>
              <a:rPr lang="es-MX" sz="1200" u="none" dirty="0" smtClean="0">
                <a:latin typeface="Arial" panose="020B0604020202020204" pitchFamily="34" charset="0"/>
                <a:cs typeface="Arial" panose="020B0604020202020204" pitchFamily="34" charset="0"/>
              </a:rPr>
              <a:t>familiar.</a:t>
            </a: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Promover los valores en familia con igualdad y perspectiva de </a:t>
            </a:r>
            <a:r>
              <a:rPr lang="es-MX" sz="1200" u="none" dirty="0" smtClean="0">
                <a:latin typeface="Arial" panose="020B0604020202020204" pitchFamily="34" charset="0"/>
                <a:cs typeface="Arial" panose="020B0604020202020204" pitchFamily="34" charset="0"/>
              </a:rPr>
              <a:t>género.</a:t>
            </a: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Combatir la violencia familiar y promover la convivencia pacífica por medio del fomento a la igualdad con perspectiva de </a:t>
            </a:r>
            <a:r>
              <a:rPr lang="es-MX" sz="1200" u="none" dirty="0" smtClean="0">
                <a:latin typeface="Arial" panose="020B0604020202020204" pitchFamily="34" charset="0"/>
                <a:cs typeface="Arial" panose="020B0604020202020204" pitchFamily="34" charset="0"/>
              </a:rPr>
              <a:t>género.</a:t>
            </a: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Otorgar tratamiento integral a personas que viven violencia </a:t>
            </a:r>
            <a:r>
              <a:rPr lang="es-MX" sz="1200" u="none" dirty="0" smtClean="0">
                <a:latin typeface="Arial" panose="020B0604020202020204" pitchFamily="34" charset="0"/>
                <a:cs typeface="Arial" panose="020B0604020202020204" pitchFamily="34" charset="0"/>
              </a:rPr>
              <a:t>familiar.</a:t>
            </a: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Proporcionar servicios de calidad con oportunidad y calidez a las familias en situación de calle que tengan a su cargo personas con </a:t>
            </a:r>
            <a:r>
              <a:rPr lang="es-MX" sz="1200" u="none" dirty="0" smtClean="0">
                <a:latin typeface="Arial" panose="020B0604020202020204" pitchFamily="34" charset="0"/>
                <a:cs typeface="Arial" panose="020B0604020202020204" pitchFamily="34" charset="0"/>
              </a:rPr>
              <a:t>discapacidad.</a:t>
            </a:r>
            <a:endParaRPr lang="es-MX" sz="1200" u="none" dirty="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algn="just"/>
            <a:endParaRPr lang="es-MX" sz="1200" u="none" dirty="0" smtClean="0">
              <a:latin typeface="Arial" panose="020B0604020202020204" pitchFamily="34" charset="0"/>
              <a:cs typeface="Arial" panose="020B0604020202020204" pitchFamily="34" charset="0"/>
            </a:endParaRPr>
          </a:p>
          <a:p>
            <a:pPr marL="95250" indent="-95250" algn="just">
              <a:spcBef>
                <a:spcPct val="50000"/>
              </a:spcBef>
              <a:buFont typeface="Symbol" pitchFamily="18" charset="2"/>
              <a:buNone/>
            </a:pPr>
            <a:endParaRPr lang="es-ES_tradnl" sz="1200" u="none" dirty="0">
              <a:latin typeface="Arial" charset="0"/>
            </a:endParaRPr>
          </a:p>
          <a:p>
            <a:pPr marL="95250" indent="-95250" algn="just">
              <a:buFont typeface="Symbol" pitchFamily="18" charset="2"/>
              <a:buNone/>
            </a:pPr>
            <a:endParaRPr lang="es-ES_tradnl" sz="1200" u="none" dirty="0">
              <a:latin typeface="Arial" charset="0"/>
            </a:endParaRPr>
          </a:p>
          <a:p>
            <a:pPr marL="95250" indent="-95250" algn="just">
              <a:buFont typeface="Symbol" pitchFamily="18" charset="2"/>
              <a:buChar char="·"/>
            </a:pPr>
            <a:endParaRPr lang="es-ES_tradnl" sz="1200" u="none" dirty="0">
              <a:latin typeface="Arial" charset="0"/>
            </a:endParaRPr>
          </a:p>
          <a:p>
            <a:pPr marL="95250" indent="-95250" algn="just">
              <a:spcBef>
                <a:spcPct val="50000"/>
              </a:spcBef>
              <a:buFont typeface="Symbol" pitchFamily="18" charset="2"/>
              <a:buNone/>
            </a:pPr>
            <a:endParaRPr lang="es-ES_tradnl" sz="1200" u="none" dirty="0">
              <a:latin typeface="Arial" charset="0"/>
            </a:endParaRPr>
          </a:p>
        </p:txBody>
      </p:sp>
      <p:sp>
        <p:nvSpPr>
          <p:cNvPr id="13318" name="Rectangle 12"/>
          <p:cNvSpPr>
            <a:spLocks noChangeArrowheads="1"/>
          </p:cNvSpPr>
          <p:nvPr/>
        </p:nvSpPr>
        <p:spPr bwMode="auto">
          <a:xfrm>
            <a:off x="1522730" y="7820024"/>
            <a:ext cx="5205413" cy="1135367"/>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3319" name="Text Box 13"/>
          <p:cNvSpPr txBox="1">
            <a:spLocks noChangeArrowheads="1"/>
          </p:cNvSpPr>
          <p:nvPr/>
        </p:nvSpPr>
        <p:spPr bwMode="auto">
          <a:xfrm>
            <a:off x="1916123" y="7694930"/>
            <a:ext cx="1767856" cy="1274195"/>
          </a:xfrm>
          <a:prstGeom prst="rect">
            <a:avLst/>
          </a:prstGeom>
          <a:noFill/>
          <a:ln w="9525">
            <a:noFill/>
            <a:miter lim="800000"/>
            <a:headEnd/>
            <a:tailEnd/>
          </a:ln>
        </p:spPr>
        <p:txBody>
          <a:bodyPr wrap="none">
            <a:spAutoFit/>
          </a:bodyPr>
          <a:lstStyle/>
          <a:p>
            <a:pPr algn="ctr">
              <a:lnSpc>
                <a:spcPct val="80000"/>
              </a:lnSpc>
            </a:pPr>
            <a:endParaRPr lang="es-MX" sz="1200" b="1" u="none" dirty="0">
              <a:latin typeface="Arial" charset="0"/>
            </a:endParaRPr>
          </a:p>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 </a:t>
            </a:r>
            <a:r>
              <a:rPr lang="es-MX" sz="1200" u="none" dirty="0">
                <a:latin typeface="Arial" charset="0"/>
              </a:rPr>
              <a:t>Raquel Morales Torres</a:t>
            </a:r>
            <a:endParaRPr lang="es-ES" sz="1200" b="1" u="none" dirty="0">
              <a:latin typeface="Arial" charset="0"/>
            </a:endParaRPr>
          </a:p>
        </p:txBody>
      </p:sp>
      <p:sp>
        <p:nvSpPr>
          <p:cNvPr id="13320" name="Text Box 14"/>
          <p:cNvSpPr txBox="1">
            <a:spLocks noChangeArrowheads="1"/>
          </p:cNvSpPr>
          <p:nvPr/>
        </p:nvSpPr>
        <p:spPr bwMode="auto">
          <a:xfrm>
            <a:off x="4162696" y="7796145"/>
            <a:ext cx="2438401" cy="1384995"/>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General del Sistema </a:t>
            </a:r>
          </a:p>
          <a:p>
            <a:pPr algn="ctr">
              <a:lnSpc>
                <a:spcPct val="80000"/>
              </a:lnSpc>
            </a:pPr>
            <a:r>
              <a:rPr lang="es-MX" sz="1200" b="1" u="none" dirty="0">
                <a:latin typeface="Arial" charset="0"/>
              </a:rPr>
              <a:t>Para el Desarrollo Integral de</a:t>
            </a:r>
          </a:p>
          <a:p>
            <a:pPr algn="ctr">
              <a:lnSpc>
                <a:spcPct val="80000"/>
              </a:lnSpc>
            </a:pPr>
            <a:r>
              <a:rPr lang="es-MX" sz="1200" b="1" u="none" dirty="0">
                <a:latin typeface="Arial" charset="0"/>
              </a:rPr>
              <a:t>la Familia del Estado.</a:t>
            </a:r>
          </a:p>
          <a:p>
            <a:pPr algn="ctr">
              <a:lnSpc>
                <a:spcPct val="80000"/>
              </a:lnSpc>
            </a:pPr>
            <a:endParaRPr lang="es-MX" sz="1200" u="none" dirty="0">
              <a:latin typeface="Arial" charset="0"/>
            </a:endParaRPr>
          </a:p>
          <a:p>
            <a:pPr algn="ctr">
              <a:lnSpc>
                <a:spcPct val="80000"/>
              </a:lnSpc>
            </a:pPr>
            <a:endParaRPr lang="es-ES_tradnl" sz="1200" u="none" dirty="0">
              <a:latin typeface="Arial" charset="0"/>
            </a:endParaRPr>
          </a:p>
          <a:p>
            <a:pPr algn="ctr"/>
            <a:r>
              <a:rPr lang="es-MX" sz="1200" u="none" dirty="0">
                <a:latin typeface="Arial" charset="0"/>
              </a:rPr>
              <a:t> Cecilia De Los Ángeles González Gordoa</a:t>
            </a:r>
            <a:endParaRPr lang="es-ES" sz="1200" u="none" dirty="0">
              <a:latin typeface="Arial" charset="0"/>
            </a:endParaRPr>
          </a:p>
          <a:p>
            <a:pPr algn="ctr"/>
            <a:endParaRPr lang="es-ES" sz="1200" u="none" dirty="0">
              <a:latin typeface="Arial" charset="0"/>
            </a:endParaRPr>
          </a:p>
        </p:txBody>
      </p:sp>
      <p:sp>
        <p:nvSpPr>
          <p:cNvPr id="13321" name="Line 15"/>
          <p:cNvSpPr>
            <a:spLocks noChangeShapeType="1"/>
          </p:cNvSpPr>
          <p:nvPr/>
        </p:nvSpPr>
        <p:spPr bwMode="auto">
          <a:xfrm>
            <a:off x="1525905" y="8319135"/>
            <a:ext cx="5219700" cy="0"/>
          </a:xfrm>
          <a:prstGeom prst="line">
            <a:avLst/>
          </a:prstGeom>
          <a:noFill/>
          <a:ln w="9525">
            <a:solidFill>
              <a:schemeClr val="tx1"/>
            </a:solidFill>
            <a:round/>
            <a:headEnd/>
            <a:tailEnd/>
          </a:ln>
        </p:spPr>
        <p:txBody>
          <a:bodyPr/>
          <a:lstStyle/>
          <a:p>
            <a:endParaRPr lang="es-MX" dirty="0"/>
          </a:p>
        </p:txBody>
      </p:sp>
      <p:sp>
        <p:nvSpPr>
          <p:cNvPr id="13322" name="Line 16"/>
          <p:cNvSpPr>
            <a:spLocks noChangeShapeType="1"/>
          </p:cNvSpPr>
          <p:nvPr/>
        </p:nvSpPr>
        <p:spPr bwMode="auto">
          <a:xfrm>
            <a:off x="4003993" y="7820025"/>
            <a:ext cx="0" cy="1154430"/>
          </a:xfrm>
          <a:prstGeom prst="line">
            <a:avLst/>
          </a:prstGeom>
          <a:noFill/>
          <a:ln w="9525">
            <a:solidFill>
              <a:schemeClr val="tx1"/>
            </a:solidFill>
            <a:round/>
            <a:headEnd/>
            <a:tailEnd/>
          </a:ln>
        </p:spPr>
        <p:txBody>
          <a:bodyPr/>
          <a:lstStyle/>
          <a:p>
            <a:endParaRPr lang="es-MX" dirty="0"/>
          </a:p>
        </p:txBody>
      </p:sp>
    </p:spTree>
    <p:extLst>
      <p:ext uri="{BB962C8B-B14F-4D97-AF65-F5344CB8AC3E}">
        <p14:creationId xmlns:p14="http://schemas.microsoft.com/office/powerpoint/2010/main" val="23456016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13315" name="Text Box 3"/>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13316" name="Line 10"/>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3317" name="Text Box 11"/>
          <p:cNvSpPr txBox="1">
            <a:spLocks noChangeArrowheads="1"/>
          </p:cNvSpPr>
          <p:nvPr/>
        </p:nvSpPr>
        <p:spPr bwMode="auto">
          <a:xfrm>
            <a:off x="1522730" y="607695"/>
            <a:ext cx="5140325" cy="6555641"/>
          </a:xfrm>
          <a:prstGeom prst="rect">
            <a:avLst/>
          </a:prstGeom>
          <a:noFill/>
          <a:ln w="9525">
            <a:noFill/>
            <a:miter lim="800000"/>
            <a:headEnd/>
            <a:tailEnd/>
          </a:ln>
        </p:spPr>
        <p:txBody>
          <a:bodyPr>
            <a:spAutoFit/>
          </a:bodyPr>
          <a:lstStyle/>
          <a:p>
            <a:pPr marL="95250" indent="-95250" algn="ctr"/>
            <a:r>
              <a:rPr lang="es-ES_tradnl" sz="1200" b="1" i="1" u="none" dirty="0" smtClean="0">
                <a:latin typeface="Arial" charset="0"/>
              </a:rPr>
              <a:t>DIRECCIÓN </a:t>
            </a:r>
            <a:r>
              <a:rPr lang="es-ES_tradnl" sz="1200" b="1" i="1" u="none" dirty="0">
                <a:latin typeface="Arial" charset="0"/>
              </a:rPr>
              <a:t>DE </a:t>
            </a:r>
            <a:r>
              <a:rPr lang="es-ES_tradnl" sz="1200" b="1" i="1" u="none" dirty="0" smtClean="0">
                <a:latin typeface="Arial" charset="0"/>
              </a:rPr>
              <a:t>BIENESTAR FAMILIAR</a:t>
            </a:r>
            <a:endParaRPr lang="es-ES_tradnl" sz="1200" b="1" i="1" u="none" dirty="0">
              <a:latin typeface="Arial" charset="0"/>
            </a:endParaRPr>
          </a:p>
          <a:p>
            <a:pPr marL="95250" indent="-95250" algn="ctr"/>
            <a:r>
              <a:rPr lang="es-ES_tradnl" sz="1200" b="1" i="1" u="none" dirty="0" smtClean="0">
                <a:latin typeface="Arial" charset="0"/>
              </a:rPr>
              <a:t>(Continúa</a:t>
            </a:r>
            <a:r>
              <a:rPr lang="es-ES_tradnl" sz="1200" b="1" i="1" u="none" dirty="0">
                <a:latin typeface="Arial" charset="0"/>
              </a:rPr>
              <a:t>)</a:t>
            </a:r>
          </a:p>
          <a:p>
            <a:pPr algn="just"/>
            <a:endParaRPr lang="es-MX" sz="1200" u="none" dirty="0" smtClean="0">
              <a:latin typeface="Arial" panose="020B0604020202020204" pitchFamily="34" charset="0"/>
              <a:cs typeface="Arial" panose="020B0604020202020204" pitchFamily="34" charset="0"/>
            </a:endParaRPr>
          </a:p>
          <a:p>
            <a:pPr algn="just"/>
            <a:endParaRPr lang="es-MX" sz="1200" u="none" dirty="0" smtClean="0">
              <a:latin typeface="Arial" panose="020B0604020202020204" pitchFamily="34" charset="0"/>
              <a:cs typeface="Arial" panose="020B0604020202020204" pitchFamily="34" charset="0"/>
            </a:endParaRP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Establecer y concertar con los municipios los programas y modelos de su competencia, así como coordinar, supervisar y darles </a:t>
            </a:r>
            <a:r>
              <a:rPr lang="es-MX" sz="1200" u="none" dirty="0" smtClean="0">
                <a:latin typeface="Arial" panose="020B0604020202020204" pitchFamily="34" charset="0"/>
                <a:cs typeface="Arial" panose="020B0604020202020204" pitchFamily="34" charset="0"/>
              </a:rPr>
              <a:t>seguimiento.</a:t>
            </a: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Desempeñar las comisiones que la Junta Directiva o la Dirección General le delegue o encomiende, así como mantenerlo informado sobre el desarrollo de las </a:t>
            </a:r>
            <a:r>
              <a:rPr lang="es-MX" sz="1200" u="none" dirty="0" smtClean="0">
                <a:latin typeface="Arial" panose="020B0604020202020204" pitchFamily="34" charset="0"/>
                <a:cs typeface="Arial" panose="020B0604020202020204" pitchFamily="34" charset="0"/>
              </a:rPr>
              <a:t>mismas.</a:t>
            </a: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MX" sz="1200" u="none" dirty="0">
                <a:latin typeface="Arial" panose="020B0604020202020204" pitchFamily="34" charset="0"/>
                <a:cs typeface="Arial" panose="020B0604020202020204" pitchFamily="34" charset="0"/>
              </a:rPr>
              <a:t>Las demás que señalen otras disposiciones legales o le encomiende la Dirección General</a:t>
            </a:r>
            <a:r>
              <a:rPr lang="es-MX" sz="1200" u="none" dirty="0" smtClean="0">
                <a:latin typeface="Arial" panose="020B0604020202020204" pitchFamily="34" charset="0"/>
                <a:cs typeface="Arial" panose="020B0604020202020204" pitchFamily="34" charset="0"/>
              </a:rPr>
              <a:t>.</a:t>
            </a: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r>
              <a:rPr lang="es-ES_tradnl" sz="1200" u="none" dirty="0">
                <a:latin typeface="Arial" charset="0"/>
              </a:rPr>
              <a:t>Estas funciones son enunciativas más no limitativas.</a:t>
            </a:r>
          </a:p>
          <a:p>
            <a:pPr marL="95250" indent="-95250" algn="just">
              <a:buFont typeface="Symbol" pitchFamily="18" charset="2"/>
              <a:buChar char="·"/>
            </a:pPr>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smtClean="0">
              <a:latin typeface="Arial" panose="020B0604020202020204" pitchFamily="34" charset="0"/>
              <a:cs typeface="Arial" panose="020B0604020202020204" pitchFamily="34" charset="0"/>
            </a:endParaRPr>
          </a:p>
          <a:p>
            <a:pPr algn="just"/>
            <a:endParaRPr lang="es-MX" sz="1200" u="none" dirty="0" smtClean="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marL="95250" indent="-95250" algn="just">
              <a:buFont typeface="Symbol" pitchFamily="18" charset="2"/>
              <a:buChar char="·"/>
            </a:pPr>
            <a:endParaRPr lang="es-MX" sz="1200" u="none" dirty="0">
              <a:latin typeface="Arial" panose="020B0604020202020204" pitchFamily="34" charset="0"/>
              <a:cs typeface="Arial" panose="020B0604020202020204" pitchFamily="34" charset="0"/>
            </a:endParaRPr>
          </a:p>
          <a:p>
            <a:pPr algn="just"/>
            <a:endParaRPr lang="es-MX" sz="1200" u="none" dirty="0" smtClean="0">
              <a:latin typeface="Arial" panose="020B0604020202020204" pitchFamily="34" charset="0"/>
              <a:cs typeface="Arial" panose="020B0604020202020204" pitchFamily="34" charset="0"/>
            </a:endParaRPr>
          </a:p>
          <a:p>
            <a:pPr marL="95250" indent="-95250" algn="just">
              <a:spcBef>
                <a:spcPct val="50000"/>
              </a:spcBef>
              <a:buFont typeface="Symbol" pitchFamily="18" charset="2"/>
              <a:buNone/>
            </a:pPr>
            <a:endParaRPr lang="es-ES_tradnl" sz="1200" u="none" dirty="0">
              <a:latin typeface="Arial" charset="0"/>
            </a:endParaRPr>
          </a:p>
          <a:p>
            <a:pPr marL="95250" indent="-95250" algn="just">
              <a:buFont typeface="Symbol" pitchFamily="18" charset="2"/>
              <a:buNone/>
            </a:pPr>
            <a:endParaRPr lang="es-ES_tradnl" sz="1200" u="none" dirty="0">
              <a:latin typeface="Arial" charset="0"/>
            </a:endParaRPr>
          </a:p>
          <a:p>
            <a:pPr marL="95250" indent="-95250" algn="just">
              <a:buFont typeface="Symbol" pitchFamily="18" charset="2"/>
              <a:buChar char="·"/>
            </a:pPr>
            <a:endParaRPr lang="es-ES_tradnl" sz="1200" u="none" dirty="0">
              <a:latin typeface="Arial" charset="0"/>
            </a:endParaRPr>
          </a:p>
          <a:p>
            <a:pPr marL="95250" indent="-95250" algn="just">
              <a:spcBef>
                <a:spcPct val="50000"/>
              </a:spcBef>
              <a:buFont typeface="Symbol" pitchFamily="18" charset="2"/>
              <a:buNone/>
            </a:pPr>
            <a:endParaRPr lang="es-ES_tradnl" sz="1200" u="none" dirty="0">
              <a:latin typeface="Arial" charset="0"/>
            </a:endParaRPr>
          </a:p>
        </p:txBody>
      </p:sp>
      <p:sp>
        <p:nvSpPr>
          <p:cNvPr id="13318" name="Rectangle 12"/>
          <p:cNvSpPr>
            <a:spLocks noChangeArrowheads="1"/>
          </p:cNvSpPr>
          <p:nvPr/>
        </p:nvSpPr>
        <p:spPr bwMode="auto">
          <a:xfrm>
            <a:off x="1522730" y="7820024"/>
            <a:ext cx="5205413" cy="1135367"/>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3319" name="Text Box 13"/>
          <p:cNvSpPr txBox="1">
            <a:spLocks noChangeArrowheads="1"/>
          </p:cNvSpPr>
          <p:nvPr/>
        </p:nvSpPr>
        <p:spPr bwMode="auto">
          <a:xfrm>
            <a:off x="1916123" y="7694930"/>
            <a:ext cx="1767856" cy="1274195"/>
          </a:xfrm>
          <a:prstGeom prst="rect">
            <a:avLst/>
          </a:prstGeom>
          <a:noFill/>
          <a:ln w="9525">
            <a:noFill/>
            <a:miter lim="800000"/>
            <a:headEnd/>
            <a:tailEnd/>
          </a:ln>
        </p:spPr>
        <p:txBody>
          <a:bodyPr wrap="none">
            <a:spAutoFit/>
          </a:bodyPr>
          <a:lstStyle/>
          <a:p>
            <a:pPr algn="ctr">
              <a:lnSpc>
                <a:spcPct val="80000"/>
              </a:lnSpc>
            </a:pPr>
            <a:endParaRPr lang="es-MX" sz="1200" b="1" u="none" dirty="0">
              <a:latin typeface="Arial" charset="0"/>
            </a:endParaRPr>
          </a:p>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 </a:t>
            </a:r>
            <a:r>
              <a:rPr lang="es-MX" sz="1200" u="none" dirty="0">
                <a:latin typeface="Arial" charset="0"/>
              </a:rPr>
              <a:t>Raquel Morales Torres</a:t>
            </a:r>
            <a:endParaRPr lang="es-ES" sz="1200" b="1" u="none" dirty="0">
              <a:latin typeface="Arial" charset="0"/>
            </a:endParaRPr>
          </a:p>
        </p:txBody>
      </p:sp>
      <p:sp>
        <p:nvSpPr>
          <p:cNvPr id="13320" name="Text Box 14"/>
          <p:cNvSpPr txBox="1">
            <a:spLocks noChangeArrowheads="1"/>
          </p:cNvSpPr>
          <p:nvPr/>
        </p:nvSpPr>
        <p:spPr bwMode="auto">
          <a:xfrm>
            <a:off x="4157064" y="7796145"/>
            <a:ext cx="2407885" cy="1384995"/>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General del Sistema </a:t>
            </a:r>
          </a:p>
          <a:p>
            <a:pPr algn="ctr">
              <a:lnSpc>
                <a:spcPct val="80000"/>
              </a:lnSpc>
            </a:pPr>
            <a:r>
              <a:rPr lang="es-MX" sz="1200" b="1" u="none" dirty="0">
                <a:latin typeface="Arial" charset="0"/>
              </a:rPr>
              <a:t>Para el Desarrollo Integral de</a:t>
            </a:r>
          </a:p>
          <a:p>
            <a:pPr algn="ctr">
              <a:lnSpc>
                <a:spcPct val="80000"/>
              </a:lnSpc>
            </a:pPr>
            <a:r>
              <a:rPr lang="es-MX" sz="1200" b="1" u="none" dirty="0">
                <a:latin typeface="Arial" charset="0"/>
              </a:rPr>
              <a:t>la Familia del Estado.</a:t>
            </a:r>
          </a:p>
          <a:p>
            <a:pPr algn="ctr">
              <a:lnSpc>
                <a:spcPct val="80000"/>
              </a:lnSpc>
            </a:pPr>
            <a:endParaRPr lang="es-MX" sz="1200" u="none" dirty="0">
              <a:latin typeface="Arial" charset="0"/>
            </a:endParaRPr>
          </a:p>
          <a:p>
            <a:pPr algn="ctr">
              <a:lnSpc>
                <a:spcPct val="80000"/>
              </a:lnSpc>
            </a:pPr>
            <a:endParaRPr lang="es-ES_tradnl" sz="1200" u="none" dirty="0">
              <a:latin typeface="Arial" charset="0"/>
            </a:endParaRPr>
          </a:p>
          <a:p>
            <a:pPr algn="ctr"/>
            <a:r>
              <a:rPr lang="es-MX" sz="1200" u="none" dirty="0">
                <a:latin typeface="Arial" charset="0"/>
              </a:rPr>
              <a:t> Cecilia De Los Ángeles González Gordoa</a:t>
            </a:r>
            <a:endParaRPr lang="es-ES" sz="1200" u="none" dirty="0">
              <a:latin typeface="Arial" charset="0"/>
            </a:endParaRPr>
          </a:p>
          <a:p>
            <a:pPr algn="ctr"/>
            <a:endParaRPr lang="es-ES" sz="1200" u="none" dirty="0">
              <a:latin typeface="Arial" charset="0"/>
            </a:endParaRPr>
          </a:p>
        </p:txBody>
      </p:sp>
      <p:sp>
        <p:nvSpPr>
          <p:cNvPr id="13321" name="Line 15"/>
          <p:cNvSpPr>
            <a:spLocks noChangeShapeType="1"/>
          </p:cNvSpPr>
          <p:nvPr/>
        </p:nvSpPr>
        <p:spPr bwMode="auto">
          <a:xfrm>
            <a:off x="1525905" y="8319135"/>
            <a:ext cx="5219700" cy="0"/>
          </a:xfrm>
          <a:prstGeom prst="line">
            <a:avLst/>
          </a:prstGeom>
          <a:noFill/>
          <a:ln w="9525">
            <a:solidFill>
              <a:schemeClr val="tx1"/>
            </a:solidFill>
            <a:round/>
            <a:headEnd/>
            <a:tailEnd/>
          </a:ln>
        </p:spPr>
        <p:txBody>
          <a:bodyPr/>
          <a:lstStyle/>
          <a:p>
            <a:endParaRPr lang="es-MX" dirty="0"/>
          </a:p>
        </p:txBody>
      </p:sp>
      <p:sp>
        <p:nvSpPr>
          <p:cNvPr id="13322" name="Line 16"/>
          <p:cNvSpPr>
            <a:spLocks noChangeShapeType="1"/>
          </p:cNvSpPr>
          <p:nvPr/>
        </p:nvSpPr>
        <p:spPr bwMode="auto">
          <a:xfrm>
            <a:off x="4003993" y="7820025"/>
            <a:ext cx="0" cy="1154430"/>
          </a:xfrm>
          <a:prstGeom prst="line">
            <a:avLst/>
          </a:prstGeom>
          <a:noFill/>
          <a:ln w="9525">
            <a:solidFill>
              <a:schemeClr val="tx1"/>
            </a:solidFill>
            <a:round/>
            <a:headEnd/>
            <a:tailEnd/>
          </a:ln>
        </p:spPr>
        <p:txBody>
          <a:bodyPr/>
          <a:lstStyle/>
          <a:p>
            <a:endParaRPr lang="es-MX" dirty="0"/>
          </a:p>
        </p:txBody>
      </p:sp>
    </p:spTree>
    <p:extLst>
      <p:ext uri="{BB962C8B-B14F-4D97-AF65-F5344CB8AC3E}">
        <p14:creationId xmlns:p14="http://schemas.microsoft.com/office/powerpoint/2010/main" val="40799048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1433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4340"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14341" name="Rectangle 6"/>
          <p:cNvSpPr>
            <a:spLocks noChangeArrowheads="1"/>
          </p:cNvSpPr>
          <p:nvPr/>
        </p:nvSpPr>
        <p:spPr bwMode="auto">
          <a:xfrm>
            <a:off x="1532255" y="7820025"/>
            <a:ext cx="5153025" cy="1126173"/>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4342" name="Text Box 7"/>
          <p:cNvSpPr txBox="1">
            <a:spLocks noChangeArrowheads="1"/>
          </p:cNvSpPr>
          <p:nvPr/>
        </p:nvSpPr>
        <p:spPr bwMode="auto">
          <a:xfrm>
            <a:off x="2011680" y="7565571"/>
            <a:ext cx="1678665" cy="1421928"/>
          </a:xfrm>
          <a:prstGeom prst="rect">
            <a:avLst/>
          </a:prstGeom>
          <a:noFill/>
          <a:ln w="9525">
            <a:noFill/>
            <a:miter lim="800000"/>
            <a:headEnd/>
            <a:tailEnd/>
          </a:ln>
        </p:spPr>
        <p:txBody>
          <a:bodyPr wrap="none">
            <a:spAutoFit/>
          </a:bodyPr>
          <a:lstStyle/>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 </a:t>
            </a:r>
            <a:r>
              <a:rPr lang="es-MX" sz="1200" u="none" dirty="0">
                <a:latin typeface="Arial" charset="0"/>
              </a:rPr>
              <a:t>Patricia Cortés Uresti</a:t>
            </a:r>
            <a:endParaRPr lang="es-ES" sz="1200" b="1" u="none" dirty="0">
              <a:latin typeface="Arial" charset="0"/>
            </a:endParaRPr>
          </a:p>
        </p:txBody>
      </p:sp>
      <p:sp>
        <p:nvSpPr>
          <p:cNvPr id="14343" name="Line 9"/>
          <p:cNvSpPr>
            <a:spLocks noChangeShapeType="1"/>
          </p:cNvSpPr>
          <p:nvPr/>
        </p:nvSpPr>
        <p:spPr bwMode="auto">
          <a:xfrm>
            <a:off x="1532255" y="8140697"/>
            <a:ext cx="5153025" cy="6350"/>
          </a:xfrm>
          <a:prstGeom prst="line">
            <a:avLst/>
          </a:prstGeom>
          <a:noFill/>
          <a:ln w="9525">
            <a:solidFill>
              <a:schemeClr val="tx1"/>
            </a:solidFill>
            <a:miter lim="800000"/>
            <a:headEnd/>
            <a:tailEnd/>
          </a:ln>
        </p:spPr>
        <p:txBody>
          <a:bodyPr wrap="none"/>
          <a:lstStyle/>
          <a:p>
            <a:endParaRPr lang="es-MX" dirty="0"/>
          </a:p>
        </p:txBody>
      </p:sp>
      <p:sp>
        <p:nvSpPr>
          <p:cNvPr id="14344" name="Text Box 10"/>
          <p:cNvSpPr txBox="1">
            <a:spLocks noChangeArrowheads="1"/>
          </p:cNvSpPr>
          <p:nvPr/>
        </p:nvSpPr>
        <p:spPr bwMode="auto">
          <a:xfrm>
            <a:off x="4158644" y="7571061"/>
            <a:ext cx="2456122" cy="1569660"/>
          </a:xfrm>
          <a:prstGeom prst="rect">
            <a:avLst/>
          </a:prstGeom>
          <a:noFill/>
          <a:ln w="9525">
            <a:noFill/>
            <a:miter lim="800000"/>
            <a:headEnd/>
            <a:tailEnd/>
          </a:ln>
        </p:spPr>
        <p:txBody>
          <a:bodyPr wrap="none">
            <a:spAutoFit/>
          </a:bodyPr>
          <a:lstStyle/>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a:p>
            <a:pPr algn="ctr">
              <a:lnSpc>
                <a:spcPct val="80000"/>
              </a:lnSpc>
            </a:pPr>
            <a:endParaRPr lang="es-MX" sz="1200" u="none" dirty="0">
              <a:latin typeface="Arial" charset="0"/>
            </a:endParaRPr>
          </a:p>
        </p:txBody>
      </p:sp>
      <p:sp>
        <p:nvSpPr>
          <p:cNvPr id="14345" name="Text Box 11"/>
          <p:cNvSpPr txBox="1">
            <a:spLocks noChangeArrowheads="1"/>
          </p:cNvSpPr>
          <p:nvPr/>
        </p:nvSpPr>
        <p:spPr bwMode="auto">
          <a:xfrm>
            <a:off x="1549718" y="739775"/>
            <a:ext cx="5038725" cy="6740307"/>
          </a:xfrm>
          <a:prstGeom prst="rect">
            <a:avLst/>
          </a:prstGeom>
          <a:noFill/>
          <a:ln w="9525">
            <a:noFill/>
            <a:miter lim="800000"/>
            <a:headEnd/>
            <a:tailEnd/>
          </a:ln>
        </p:spPr>
        <p:txBody>
          <a:bodyPr>
            <a:spAutoFit/>
          </a:bodyPr>
          <a:lstStyle/>
          <a:p>
            <a:pPr marL="95250" indent="-95250" algn="ctr"/>
            <a:r>
              <a:rPr lang="es-ES_tradnl" sz="1200" b="1" i="1" u="none" dirty="0">
                <a:latin typeface="Arial" charset="0"/>
              </a:rPr>
              <a:t>SECRETARIA DE </a:t>
            </a:r>
            <a:r>
              <a:rPr lang="es-ES_tradnl" sz="1200" b="1" i="1" u="none" dirty="0" smtClean="0">
                <a:latin typeface="Arial" charset="0"/>
              </a:rPr>
              <a:t>DIRECCIÓN</a:t>
            </a:r>
            <a:endParaRPr lang="es-ES_tradnl" sz="1200" u="none" dirty="0">
              <a:latin typeface="Arial" charset="0"/>
            </a:endParaRPr>
          </a:p>
          <a:p>
            <a:pPr marL="95250" indent="-95250" algn="just"/>
            <a:endParaRPr lang="es-ES_tradnl" sz="1200" u="none" dirty="0">
              <a:latin typeface="Arial" charset="0"/>
            </a:endParaRPr>
          </a:p>
          <a:p>
            <a:pPr marL="95250" indent="-95250" algn="just"/>
            <a:r>
              <a:rPr lang="es-ES_tradnl" sz="1200" b="1" i="1" u="none" dirty="0">
                <a:latin typeface="Arial" charset="0"/>
              </a:rPr>
              <a:t>OBJETIVO.</a:t>
            </a:r>
          </a:p>
          <a:p>
            <a:pPr marL="95250" indent="-95250" algn="just"/>
            <a:endParaRPr lang="es-ES_tradnl" sz="1200" b="1" i="1" u="none" dirty="0">
              <a:latin typeface="Arial" charset="0"/>
            </a:endParaRPr>
          </a:p>
          <a:p>
            <a:pPr marL="95250" indent="-95250" algn="just"/>
            <a:r>
              <a:rPr lang="es-ES_tradnl" sz="1200" u="none" dirty="0">
                <a:latin typeface="Arial" charset="0"/>
                <a:cs typeface="Times New Roman" pitchFamily="18" charset="0"/>
              </a:rPr>
              <a:t>	Realizar actividades secretariales, operativas y administrativas </a:t>
            </a:r>
            <a:r>
              <a:rPr lang="es-ES_tradnl" sz="1200" u="none" dirty="0" smtClean="0">
                <a:latin typeface="Arial" charset="0"/>
                <a:cs typeface="Times New Roman" pitchFamily="18" charset="0"/>
              </a:rPr>
              <a:t>de la Dirección de Bienestar Familiar </a:t>
            </a:r>
            <a:r>
              <a:rPr lang="es-ES_tradnl" sz="1200" u="none" dirty="0">
                <a:latin typeface="Arial" charset="0"/>
                <a:cs typeface="Times New Roman" pitchFamily="18" charset="0"/>
              </a:rPr>
              <a:t>para el cumplimiento de los objetivos de la dirección.</a:t>
            </a:r>
            <a:endParaRPr lang="es-ES" sz="1200" u="none" dirty="0">
              <a:latin typeface="Arial" charset="0"/>
              <a:cs typeface="Times New Roman" pitchFamily="18" charset="0"/>
            </a:endParaRPr>
          </a:p>
          <a:p>
            <a:pPr marL="95250" indent="-95250" algn="just"/>
            <a:endParaRPr lang="es-ES_tradnl" sz="1200" u="none" dirty="0">
              <a:latin typeface="Arial" charset="0"/>
            </a:endParaRPr>
          </a:p>
          <a:p>
            <a:pPr marL="95250" indent="-95250" algn="just"/>
            <a:r>
              <a:rPr lang="es-ES_tradnl" sz="1200" b="1" i="1" u="none" dirty="0">
                <a:latin typeface="Arial" charset="0"/>
              </a:rPr>
              <a:t>FUNCIONES.</a:t>
            </a:r>
          </a:p>
          <a:p>
            <a:pPr marL="95250" indent="-95250" algn="just"/>
            <a:endParaRPr lang="es-ES_tradnl" sz="1200" b="1" i="1" u="none" dirty="0">
              <a:latin typeface="Arial" charset="0"/>
            </a:endParaRPr>
          </a:p>
          <a:p>
            <a:pPr marL="95250" indent="-95250" algn="just">
              <a:buFont typeface="Symbol" pitchFamily="18" charset="2"/>
              <a:buChar char="·"/>
            </a:pPr>
            <a:r>
              <a:rPr lang="es-ES_tradnl" sz="1200" u="none" dirty="0">
                <a:latin typeface="Arial" charset="0"/>
                <a:cs typeface="Times New Roman" pitchFamily="18" charset="0"/>
              </a:rPr>
              <a:t> Registrar y controlar correspondencia de entrada, así como seguimiento de la distribución.</a:t>
            </a:r>
          </a:p>
          <a:p>
            <a:pPr marL="95250" indent="-95250" algn="just">
              <a:buFont typeface="Symbol" pitchFamily="18" charset="2"/>
              <a:buNone/>
            </a:pPr>
            <a:endParaRPr lang="es-ES" sz="1200" u="none" dirty="0">
              <a:latin typeface="Arial" charset="0"/>
              <a:cs typeface="Times New Roman" pitchFamily="18" charset="0"/>
            </a:endParaRPr>
          </a:p>
          <a:p>
            <a:pPr marL="95250" indent="-95250" algn="just">
              <a:buFont typeface="Symbol" pitchFamily="18" charset="2"/>
              <a:buChar char="·"/>
            </a:pPr>
            <a:r>
              <a:rPr lang="es-ES_tradnl" sz="1200" u="none" dirty="0">
                <a:latin typeface="Arial" charset="0"/>
                <a:cs typeface="Times New Roman" pitchFamily="18" charset="0"/>
              </a:rPr>
              <a:t>Agendar actividades del </a:t>
            </a:r>
            <a:r>
              <a:rPr lang="es-ES_tradnl" sz="1200" u="none" dirty="0" smtClean="0">
                <a:latin typeface="Arial" charset="0"/>
                <a:cs typeface="Times New Roman" pitchFamily="18" charset="0"/>
              </a:rPr>
              <a:t>director(a) </a:t>
            </a:r>
            <a:r>
              <a:rPr lang="es-ES_tradnl" sz="1200" u="none" dirty="0">
                <a:latin typeface="Arial" charset="0"/>
                <a:cs typeface="Times New Roman" pitchFamily="18" charset="0"/>
              </a:rPr>
              <a:t>y actividades prioritarias de la dirección.</a:t>
            </a:r>
          </a:p>
          <a:p>
            <a:pPr marL="95250" indent="-95250" algn="just">
              <a:buFont typeface="Symbol" pitchFamily="18" charset="2"/>
              <a:buNone/>
            </a:pPr>
            <a:endParaRPr lang="es-ES" sz="1200" u="none" dirty="0">
              <a:latin typeface="Arial" charset="0"/>
              <a:cs typeface="Times New Roman" pitchFamily="18" charset="0"/>
            </a:endParaRPr>
          </a:p>
          <a:p>
            <a:pPr marL="95250" indent="-95250" algn="just">
              <a:buFont typeface="Symbol" pitchFamily="18" charset="2"/>
              <a:buChar char="·"/>
            </a:pPr>
            <a:r>
              <a:rPr lang="es-ES_tradnl" sz="1200" u="none" dirty="0">
                <a:latin typeface="Arial" charset="0"/>
                <a:cs typeface="Times New Roman" pitchFamily="18" charset="0"/>
              </a:rPr>
              <a:t> Llevar el control del archivo general.</a:t>
            </a:r>
          </a:p>
          <a:p>
            <a:pPr marL="95250" indent="-95250" algn="just">
              <a:buFont typeface="Symbol" pitchFamily="18" charset="2"/>
              <a:buNone/>
            </a:pPr>
            <a:endParaRPr lang="es-ES" sz="1200" u="none" dirty="0">
              <a:latin typeface="Arial" charset="0"/>
              <a:cs typeface="Times New Roman" pitchFamily="18" charset="0"/>
            </a:endParaRPr>
          </a:p>
          <a:p>
            <a:pPr marL="95250" indent="-95250" algn="just">
              <a:buFont typeface="Symbol" pitchFamily="18" charset="2"/>
              <a:buChar char="·"/>
            </a:pPr>
            <a:r>
              <a:rPr lang="es-ES_tradnl" sz="1200" u="none" dirty="0">
                <a:latin typeface="Arial" charset="0"/>
                <a:cs typeface="Times New Roman" pitchFamily="18" charset="0"/>
              </a:rPr>
              <a:t> Transcribir:  memos, oficios,  reportes, informes, etc., que requiera </a:t>
            </a:r>
            <a:r>
              <a:rPr lang="es-ES_tradnl" sz="1200" u="none" dirty="0" smtClean="0">
                <a:latin typeface="Arial" charset="0"/>
                <a:cs typeface="Times New Roman" pitchFamily="18" charset="0"/>
              </a:rPr>
              <a:t>la Dirección.</a:t>
            </a:r>
            <a:endParaRPr lang="es-ES_tradnl" sz="1200" u="none" dirty="0">
              <a:latin typeface="Arial" charset="0"/>
              <a:cs typeface="Times New Roman" pitchFamily="18" charset="0"/>
            </a:endParaRPr>
          </a:p>
          <a:p>
            <a:pPr marL="95250" indent="-95250" algn="just">
              <a:buFont typeface="Symbol" pitchFamily="18" charset="2"/>
              <a:buNone/>
            </a:pPr>
            <a:endParaRPr lang="es-ES" sz="1200" u="none" dirty="0">
              <a:latin typeface="Arial" charset="0"/>
              <a:cs typeface="Times New Roman" pitchFamily="18" charset="0"/>
            </a:endParaRPr>
          </a:p>
          <a:p>
            <a:pPr marL="95250" indent="-95250" algn="just">
              <a:buFont typeface="Symbol" pitchFamily="18" charset="2"/>
              <a:buChar char="·"/>
            </a:pPr>
            <a:r>
              <a:rPr lang="es-ES_tradnl" sz="1200" u="none" dirty="0">
                <a:latin typeface="Arial" charset="0"/>
                <a:cs typeface="Times New Roman" pitchFamily="18" charset="0"/>
              </a:rPr>
              <a:t>Atender llamadas telefónicas.</a:t>
            </a:r>
          </a:p>
          <a:p>
            <a:pPr marL="95250" indent="-95250" algn="just">
              <a:buFont typeface="Symbol" pitchFamily="18" charset="2"/>
              <a:buNone/>
            </a:pPr>
            <a:endParaRPr lang="es-ES" sz="1200" u="none" dirty="0">
              <a:latin typeface="Arial" charset="0"/>
              <a:cs typeface="Times New Roman" pitchFamily="18" charset="0"/>
            </a:endParaRPr>
          </a:p>
          <a:p>
            <a:pPr marL="95250" indent="-95250" algn="just">
              <a:buFont typeface="Symbol" pitchFamily="18" charset="2"/>
              <a:buChar char="·"/>
            </a:pPr>
            <a:r>
              <a:rPr lang="es-ES_tradnl" sz="1200" u="none" dirty="0">
                <a:latin typeface="Arial" charset="0"/>
                <a:cs typeface="Times New Roman" pitchFamily="18" charset="0"/>
              </a:rPr>
              <a:t>Colaborar en la organización de reuniones convocadas por el </a:t>
            </a:r>
            <a:r>
              <a:rPr lang="es-ES_tradnl" sz="1200" u="none" dirty="0" smtClean="0">
                <a:latin typeface="Arial" charset="0"/>
                <a:cs typeface="Times New Roman" pitchFamily="18" charset="0"/>
              </a:rPr>
              <a:t>director(a) </a:t>
            </a:r>
            <a:r>
              <a:rPr lang="es-ES_tradnl" sz="1200" u="none" dirty="0">
                <a:latin typeface="Arial" charset="0"/>
                <a:cs typeface="Times New Roman" pitchFamily="18" charset="0"/>
              </a:rPr>
              <a:t>de área.</a:t>
            </a:r>
          </a:p>
          <a:p>
            <a:pPr marL="95250" indent="-95250" algn="just">
              <a:buFont typeface="Symbol" pitchFamily="18" charset="2"/>
              <a:buChar char="·"/>
            </a:pPr>
            <a:endParaRPr lang="es-ES_tradnl" sz="1200" u="none" dirty="0">
              <a:latin typeface="Arial" charset="0"/>
              <a:cs typeface="Times New Roman" pitchFamily="18" charset="0"/>
            </a:endParaRPr>
          </a:p>
          <a:p>
            <a:pPr marL="95250" indent="-95250" algn="just">
              <a:buFont typeface="Symbol" pitchFamily="18" charset="2"/>
              <a:buChar char="·"/>
            </a:pPr>
            <a:r>
              <a:rPr lang="es-ES" sz="1200" u="none" dirty="0">
                <a:latin typeface="Arial" charset="0"/>
                <a:cs typeface="Times New Roman" pitchFamily="18" charset="0"/>
              </a:rPr>
              <a:t>Tramitar requisiciones, viáticos y formatos para el control de bienes e insumos.</a:t>
            </a:r>
          </a:p>
          <a:p>
            <a:pPr marL="95250" indent="-95250" algn="just">
              <a:buFont typeface="Symbol" pitchFamily="18" charset="2"/>
              <a:buChar char="·"/>
            </a:pPr>
            <a:endParaRPr lang="es-ES" sz="1200" u="none" dirty="0">
              <a:latin typeface="Arial" charset="0"/>
              <a:cs typeface="Times New Roman" pitchFamily="18" charset="0"/>
            </a:endParaRPr>
          </a:p>
          <a:p>
            <a:pPr marL="95250" indent="-95250" algn="just">
              <a:buFont typeface="Symbol" pitchFamily="18" charset="2"/>
              <a:buChar char="·"/>
            </a:pPr>
            <a:r>
              <a:rPr lang="es-ES" sz="1200" u="none" dirty="0">
                <a:latin typeface="Arial" charset="0"/>
                <a:cs typeface="Times New Roman" pitchFamily="18" charset="0"/>
              </a:rPr>
              <a:t>Difundir en las unidades que conforman la dirección los comunicados  institucionales que se le indiquen.</a:t>
            </a:r>
          </a:p>
          <a:p>
            <a:pPr marL="95250" indent="-95250" algn="just">
              <a:buFont typeface="Symbol" pitchFamily="18" charset="2"/>
              <a:buChar char="·"/>
            </a:pPr>
            <a:endParaRPr lang="es-ES" sz="1200" u="none" dirty="0">
              <a:latin typeface="Arial" charset="0"/>
              <a:cs typeface="Times New Roman" pitchFamily="18" charset="0"/>
            </a:endParaRPr>
          </a:p>
          <a:p>
            <a:pPr marL="95250" indent="-95250" algn="just">
              <a:buFont typeface="Symbol" pitchFamily="18" charset="2"/>
              <a:buChar char="·"/>
            </a:pPr>
            <a:r>
              <a:rPr lang="es-ES" sz="1200" u="none" dirty="0">
                <a:latin typeface="Arial" charset="0"/>
                <a:cs typeface="Times New Roman" pitchFamily="18" charset="0"/>
              </a:rPr>
              <a:t>Participar en los programas y actividades extraordinarias que organice la Dirección o instancias superiores. </a:t>
            </a:r>
          </a:p>
          <a:p>
            <a:pPr marL="95250" indent="-95250" algn="just">
              <a:buFont typeface="Symbol" pitchFamily="18" charset="2"/>
              <a:buNone/>
            </a:pPr>
            <a:endParaRPr lang="es-ES_tradnl" sz="1200" u="none" dirty="0">
              <a:latin typeface="Arial" charset="0"/>
            </a:endParaRPr>
          </a:p>
          <a:p>
            <a:pPr marL="95250" indent="-95250" algn="just">
              <a:buFont typeface="Symbol" pitchFamily="18" charset="2"/>
              <a:buChar char="·"/>
            </a:pPr>
            <a:r>
              <a:rPr lang="es-ES_tradnl" sz="1200" u="none" dirty="0">
                <a:latin typeface="Arial" charset="0"/>
              </a:rPr>
              <a:t>Estas funciones son enunciativas más no limitativas.</a:t>
            </a:r>
          </a:p>
        </p:txBody>
      </p:sp>
      <p:sp>
        <p:nvSpPr>
          <p:cNvPr id="14346" name="Line 12"/>
          <p:cNvSpPr>
            <a:spLocks noChangeShapeType="1"/>
          </p:cNvSpPr>
          <p:nvPr/>
        </p:nvSpPr>
        <p:spPr bwMode="auto">
          <a:xfrm>
            <a:off x="4088130" y="7820025"/>
            <a:ext cx="0" cy="1146810"/>
          </a:xfrm>
          <a:prstGeom prst="line">
            <a:avLst/>
          </a:prstGeom>
          <a:noFill/>
          <a:ln w="9525">
            <a:solidFill>
              <a:schemeClr val="tx1"/>
            </a:solidFill>
            <a:round/>
            <a:headEnd/>
            <a:tailEnd/>
          </a:ln>
        </p:spPr>
        <p:txBody>
          <a:bodyPr/>
          <a:lstStyle/>
          <a:p>
            <a:endParaRPr lang="es-MX"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4"/>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60420" name="Text Box 8"/>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60421" name="Line 9"/>
          <p:cNvSpPr>
            <a:spLocks noChangeShapeType="1"/>
          </p:cNvSpPr>
          <p:nvPr/>
        </p:nvSpPr>
        <p:spPr bwMode="auto">
          <a:xfrm>
            <a:off x="0" y="514350"/>
            <a:ext cx="6858000" cy="9525"/>
          </a:xfrm>
          <a:prstGeom prst="line">
            <a:avLst/>
          </a:prstGeom>
          <a:noFill/>
          <a:ln w="28575">
            <a:solidFill>
              <a:schemeClr val="tx1"/>
            </a:solidFill>
            <a:round/>
            <a:headEnd/>
            <a:tailEnd/>
          </a:ln>
        </p:spPr>
        <p:txBody>
          <a:bodyPr/>
          <a:lstStyle/>
          <a:p>
            <a:endParaRPr lang="es-MX" dirty="0"/>
          </a:p>
        </p:txBody>
      </p:sp>
      <p:sp>
        <p:nvSpPr>
          <p:cNvPr id="60424" name="Text Box 13"/>
          <p:cNvSpPr txBox="1">
            <a:spLocks noChangeArrowheads="1"/>
          </p:cNvSpPr>
          <p:nvPr/>
        </p:nvSpPr>
        <p:spPr bwMode="auto">
          <a:xfrm>
            <a:off x="1550758" y="605277"/>
            <a:ext cx="5100955" cy="7663636"/>
          </a:xfrm>
          <a:prstGeom prst="rect">
            <a:avLst/>
          </a:prstGeom>
          <a:noFill/>
          <a:ln w="9525">
            <a:noFill/>
            <a:miter lim="800000"/>
            <a:headEnd/>
            <a:tailEnd/>
          </a:ln>
        </p:spPr>
        <p:txBody>
          <a:bodyPr wrap="square">
            <a:spAutoFit/>
          </a:bodyPr>
          <a:lstStyle/>
          <a:p>
            <a:pPr algn="ctr">
              <a:defRPr/>
            </a:pPr>
            <a:r>
              <a:rPr lang="es-ES_tradnl" sz="1200" b="1" u="none" dirty="0" smtClean="0">
                <a:solidFill>
                  <a:srgbClr val="000000"/>
                </a:solidFill>
                <a:latin typeface="Arial" pitchFamily="34" charset="0"/>
                <a:cs typeface="Arial" pitchFamily="34" charset="0"/>
              </a:rPr>
              <a:t>ASESORÍA PSICOLÓGICA</a:t>
            </a:r>
            <a:r>
              <a:rPr lang="es-ES_tradnl" sz="1200" b="1" u="none" dirty="0">
                <a:solidFill>
                  <a:srgbClr val="000000"/>
                </a:solidFill>
                <a:latin typeface="Arial" pitchFamily="34" charset="0"/>
                <a:cs typeface="Arial" pitchFamily="34" charset="0"/>
              </a:rPr>
              <a:t>,</a:t>
            </a:r>
            <a:r>
              <a:rPr lang="es-ES_tradnl" sz="1200" b="1" u="none" dirty="0" smtClean="0">
                <a:solidFill>
                  <a:srgbClr val="000000"/>
                </a:solidFill>
                <a:latin typeface="Arial" pitchFamily="34" charset="0"/>
                <a:cs typeface="Arial" pitchFamily="34" charset="0"/>
              </a:rPr>
              <a:t> JURÍDICA Y DEL MODELO RED DIF</a:t>
            </a:r>
          </a:p>
          <a:p>
            <a:pPr marL="190500" indent="-95250" algn="ctr"/>
            <a:endParaRPr lang="es-ES_tradnl" sz="1200" b="1" i="1" u="none" dirty="0" smtClean="0">
              <a:latin typeface="Arial" charset="0"/>
            </a:endParaRPr>
          </a:p>
          <a:p>
            <a:pPr marL="190500" indent="-95250" algn="ctr"/>
            <a:endParaRPr lang="es-ES_tradnl" sz="1200" b="1" i="1"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82563" indent="-182563" algn="just" defTabSz="715963"/>
            <a:r>
              <a:rPr lang="es-ES_tradnl" sz="1200" u="none" dirty="0">
                <a:latin typeface="Arial" charset="0"/>
                <a:cs typeface="Times New Roman" pitchFamily="18" charset="0"/>
              </a:rPr>
              <a:t>	</a:t>
            </a:r>
            <a:r>
              <a:rPr lang="es-MX" sz="1200" u="none" dirty="0" smtClean="0">
                <a:latin typeface="Arial" panose="020B0604020202020204" pitchFamily="34" charset="0"/>
                <a:cs typeface="Arial" panose="020B0604020202020204" pitchFamily="34" charset="0"/>
              </a:rPr>
              <a:t>Coordinar </a:t>
            </a:r>
            <a:r>
              <a:rPr lang="es-MX" sz="1200" u="none" dirty="0">
                <a:latin typeface="Arial" panose="020B0604020202020204" pitchFamily="34" charset="0"/>
                <a:cs typeface="Arial" panose="020B0604020202020204" pitchFamily="34" charset="0"/>
              </a:rPr>
              <a:t>y dirigir las actividades </a:t>
            </a:r>
            <a:r>
              <a:rPr lang="es-MX" sz="1200" u="none" dirty="0" smtClean="0">
                <a:latin typeface="Arial" panose="020B0604020202020204" pitchFamily="34" charset="0"/>
                <a:cs typeface="Arial" panose="020B0604020202020204" pitchFamily="34" charset="0"/>
              </a:rPr>
              <a:t>del Departamento de Asesoría Jurídica y Psicológica y del Modelo RED DIF</a:t>
            </a:r>
            <a:r>
              <a:rPr lang="es-MX" sz="1200" u="none" dirty="0">
                <a:latin typeface="Arial" panose="020B0604020202020204" pitchFamily="34" charset="0"/>
                <a:cs typeface="Arial" panose="020B0604020202020204" pitchFamily="34" charset="0"/>
              </a:rPr>
              <a:t>, en la prestación de  servicios de atención y promoción en materia de Solución Pacífica de conflictos y de Orientación Familiar  a  población que lo requiera, así como en su implementación en los Sistemas Municipales DIF</a:t>
            </a:r>
            <a:r>
              <a:rPr lang="es-MX" sz="1200" u="none" dirty="0" smtClean="0">
                <a:latin typeface="Arial" panose="020B0604020202020204" pitchFamily="34" charset="0"/>
                <a:cs typeface="Arial" panose="020B0604020202020204" pitchFamily="34" charset="0"/>
              </a:rPr>
              <a:t>.</a:t>
            </a:r>
            <a:endParaRPr lang="es-ES_tradnl" sz="1200" u="none" dirty="0" smtClean="0">
              <a:latin typeface="Arial" panose="020B0604020202020204" pitchFamily="34" charset="0"/>
              <a:cs typeface="Arial" panose="020B0604020202020204" pitchFamily="34" charset="0"/>
            </a:endParaRPr>
          </a:p>
          <a:p>
            <a:pPr marL="190500" indent="-95250" algn="just"/>
            <a:endParaRPr lang="es-ES_tradnl" sz="1200" u="none" dirty="0">
              <a:latin typeface="Arial" charset="0"/>
              <a:cs typeface="Times New Roman" pitchFamily="18" charset="0"/>
            </a:endParaRPr>
          </a:p>
          <a:p>
            <a:pPr marL="190500" indent="-95250" algn="just"/>
            <a:r>
              <a:rPr lang="es-ES_tradnl" sz="1200" b="1" i="1" u="none" dirty="0">
                <a:latin typeface="Arial" charset="0"/>
              </a:rPr>
              <a:t>FUNCIONES</a:t>
            </a:r>
            <a:r>
              <a:rPr lang="es-ES_tradnl" sz="1200" b="1" i="1" u="none" dirty="0" smtClean="0">
                <a:latin typeface="Arial" charset="0"/>
              </a:rPr>
              <a:t>.</a:t>
            </a:r>
          </a:p>
          <a:p>
            <a:pPr marL="190500" indent="-95250" algn="just"/>
            <a:endParaRPr lang="es-MX" sz="1200" u="none" dirty="0">
              <a:latin typeface="Arial" charset="0"/>
              <a:cs typeface="Times New Roman" pitchFamily="18" charset="0"/>
            </a:endParaRPr>
          </a:p>
          <a:p>
            <a:pPr marL="266700" indent="-88900" algn="just">
              <a:buFont typeface="Symbol" panose="05050102010706020507" pitchFamily="18" charset="2"/>
              <a:buChar char="·"/>
            </a:pPr>
            <a:r>
              <a:rPr lang="es-MX" sz="1200" u="none" dirty="0" smtClean="0">
                <a:latin typeface="Arial" charset="0"/>
                <a:cs typeface="Times New Roman" pitchFamily="18" charset="0"/>
              </a:rPr>
              <a:t>Planear </a:t>
            </a:r>
            <a:r>
              <a:rPr lang="es-MX" altLang="es-MX" sz="1200" u="none" dirty="0" smtClean="0">
                <a:latin typeface="Arial" panose="020B0604020202020204" pitchFamily="34" charset="0"/>
                <a:cs typeface="Times New Roman" panose="02020603050405020304" pitchFamily="18" charset="0"/>
              </a:rPr>
              <a:t>la operación de los </a:t>
            </a:r>
            <a:r>
              <a:rPr lang="es-MX" altLang="es-MX" sz="1200" u="none" dirty="0">
                <a:latin typeface="Arial" panose="020B0604020202020204" pitchFamily="34" charset="0"/>
                <a:cs typeface="Times New Roman" panose="02020603050405020304" pitchFamily="18" charset="0"/>
              </a:rPr>
              <a:t>programas de las unidades de </a:t>
            </a:r>
            <a:r>
              <a:rPr lang="es-MX" sz="1200" u="none" dirty="0">
                <a:latin typeface="Arial" panose="020B0604020202020204" pitchFamily="34" charset="0"/>
                <a:cs typeface="Arial" panose="020B0604020202020204" pitchFamily="34" charset="0"/>
              </a:rPr>
              <a:t>Asesoría Jurídica y Psicológica y del Modelo RED DIF</a:t>
            </a:r>
            <a:r>
              <a:rPr lang="es-MX" altLang="es-MX" sz="1200" u="none" dirty="0" smtClean="0">
                <a:latin typeface="Arial" panose="020B0604020202020204" pitchFamily="34" charset="0"/>
                <a:cs typeface="Times New Roman" panose="02020603050405020304" pitchFamily="18" charset="0"/>
              </a:rPr>
              <a:t> </a:t>
            </a:r>
            <a:r>
              <a:rPr lang="es-MX" altLang="es-MX" sz="1200" u="none" dirty="0">
                <a:latin typeface="Arial" panose="020B0604020202020204" pitchFamily="34" charset="0"/>
                <a:cs typeface="Times New Roman" panose="02020603050405020304" pitchFamily="18" charset="0"/>
              </a:rPr>
              <a:t>y dar seguimiento a </a:t>
            </a:r>
            <a:r>
              <a:rPr lang="es-ES" altLang="es-MX" sz="1200" u="none" dirty="0">
                <a:latin typeface="Arial" panose="020B0604020202020204" pitchFamily="34" charset="0"/>
                <a:cs typeface="Times New Roman" panose="02020603050405020304" pitchFamily="18" charset="0"/>
              </a:rPr>
              <a:t>los indicadores mensuales de medición</a:t>
            </a:r>
            <a:r>
              <a:rPr lang="es-MX" altLang="es-MX" sz="1200" u="none" dirty="0">
                <a:latin typeface="Arial" panose="020B0604020202020204" pitchFamily="34" charset="0"/>
                <a:cs typeface="Times New Roman" panose="02020603050405020304" pitchFamily="18" charset="0"/>
              </a:rPr>
              <a:t>, que se reciben de los Sistemas Municipales DIF. </a:t>
            </a:r>
          </a:p>
          <a:p>
            <a:pPr marL="190500" indent="-12700" algn="just">
              <a:buFont typeface="Symbol" panose="05050102010706020507" pitchFamily="18" charset="2"/>
              <a:buNone/>
            </a:pPr>
            <a:endParaRPr lang="es-ES" altLang="es-MX" sz="1200" u="none" dirty="0">
              <a:latin typeface="Arial" panose="020B0604020202020204" pitchFamily="34" charset="0"/>
              <a:cs typeface="Times New Roman" panose="02020603050405020304" pitchFamily="18" charset="0"/>
            </a:endParaRPr>
          </a:p>
          <a:p>
            <a:pPr marL="266700" indent="-88900" algn="just">
              <a:buFont typeface="Symbol" panose="05050102010706020507" pitchFamily="18" charset="2"/>
              <a:buChar char="·"/>
            </a:pPr>
            <a:r>
              <a:rPr lang="es-ES_tradnl" altLang="es-MX" sz="1200" u="none" dirty="0" smtClean="0">
                <a:latin typeface="Arial" panose="020B0604020202020204" pitchFamily="34" charset="0"/>
                <a:cs typeface="Times New Roman" panose="02020603050405020304" pitchFamily="18" charset="0"/>
              </a:rPr>
              <a:t>Coordinar </a:t>
            </a:r>
            <a:r>
              <a:rPr lang="es-ES_tradnl" altLang="es-MX" sz="1200" u="none" dirty="0">
                <a:latin typeface="Arial" panose="020B0604020202020204" pitchFamily="34" charset="0"/>
                <a:cs typeface="Times New Roman" panose="02020603050405020304" pitchFamily="18" charset="0"/>
              </a:rPr>
              <a:t>la </a:t>
            </a:r>
            <a:r>
              <a:rPr lang="es-ES_tradnl" altLang="es-MX" sz="1200" u="none" dirty="0" smtClean="0">
                <a:latin typeface="Arial" panose="020B0604020202020204" pitchFamily="34" charset="0"/>
                <a:cs typeface="Times New Roman" panose="02020603050405020304" pitchFamily="18" charset="0"/>
              </a:rPr>
              <a:t>planeación y seguimiento de proyectos, material </a:t>
            </a:r>
            <a:r>
              <a:rPr lang="es-ES_tradnl" altLang="es-MX" sz="1200" u="none" dirty="0">
                <a:latin typeface="Arial" panose="020B0604020202020204" pitchFamily="34" charset="0"/>
                <a:cs typeface="Times New Roman" panose="02020603050405020304" pitchFamily="18" charset="0"/>
              </a:rPr>
              <a:t>didácticos e instrumentos de </a:t>
            </a:r>
            <a:r>
              <a:rPr lang="es-ES_tradnl" altLang="es-MX" sz="1200" u="none" dirty="0" smtClean="0">
                <a:latin typeface="Arial" panose="020B0604020202020204" pitchFamily="34" charset="0"/>
                <a:cs typeface="Times New Roman" panose="02020603050405020304" pitchFamily="18" charset="0"/>
              </a:rPr>
              <a:t>medición, del departamento.</a:t>
            </a:r>
          </a:p>
          <a:p>
            <a:pPr marL="177800" algn="just"/>
            <a:endParaRPr lang="es-ES_tradnl" altLang="es-MX" sz="1200" u="none" dirty="0" smtClean="0">
              <a:latin typeface="Arial" panose="020B0604020202020204" pitchFamily="34" charset="0"/>
              <a:cs typeface="Times New Roman" panose="02020603050405020304" pitchFamily="18" charset="0"/>
            </a:endParaRPr>
          </a:p>
          <a:p>
            <a:pPr marL="266700" indent="-88900" algn="just">
              <a:buFont typeface="Symbol" panose="05050102010706020507" pitchFamily="18" charset="2"/>
              <a:buChar char="·"/>
            </a:pPr>
            <a:r>
              <a:rPr lang="es-MX" sz="1200" u="none" dirty="0">
                <a:latin typeface="Arial" charset="0"/>
                <a:cs typeface="Times New Roman" pitchFamily="18" charset="0"/>
              </a:rPr>
              <a:t>Coordinar la implementación de los lineamientos que establece el SNDIF para la operación del Modelo RED DIF y los Servicios de Orientación Familiar.</a:t>
            </a:r>
          </a:p>
          <a:p>
            <a:pPr marL="177800" algn="just"/>
            <a:endParaRPr lang="es-ES_tradnl" altLang="es-MX" sz="1200" u="none" dirty="0" smtClean="0">
              <a:latin typeface="Arial" panose="020B0604020202020204" pitchFamily="34" charset="0"/>
              <a:cs typeface="Times New Roman" panose="02020603050405020304" pitchFamily="18" charset="0"/>
            </a:endParaRPr>
          </a:p>
          <a:p>
            <a:pPr marL="266700" indent="-88900" algn="just">
              <a:buFont typeface="Symbol" panose="05050102010706020507" pitchFamily="18" charset="2"/>
              <a:buChar char="·"/>
            </a:pPr>
            <a:r>
              <a:rPr lang="es-ES_tradnl" altLang="es-MX" sz="1200" u="none" dirty="0" smtClean="0">
                <a:latin typeface="Arial" panose="020B0604020202020204" pitchFamily="34" charset="0"/>
                <a:cs typeface="Times New Roman" panose="02020603050405020304" pitchFamily="18" charset="0"/>
              </a:rPr>
              <a:t>Elaboración de Proyectos para fortalecer las </a:t>
            </a:r>
            <a:r>
              <a:rPr lang="es-ES_tradnl" altLang="es-MX" sz="1200" u="none" dirty="0">
                <a:latin typeface="Arial" panose="020B0604020202020204" pitchFamily="34" charset="0"/>
                <a:cs typeface="Times New Roman" panose="02020603050405020304" pitchFamily="18" charset="0"/>
              </a:rPr>
              <a:t>U</a:t>
            </a:r>
            <a:r>
              <a:rPr lang="es-ES_tradnl" altLang="es-MX" sz="1200" u="none" dirty="0" smtClean="0">
                <a:latin typeface="Arial" panose="020B0604020202020204" pitchFamily="34" charset="0"/>
                <a:cs typeface="Times New Roman" panose="02020603050405020304" pitchFamily="18" charset="0"/>
              </a:rPr>
              <a:t>nidades de </a:t>
            </a:r>
            <a:r>
              <a:rPr lang="es-MX" sz="1200" u="none" dirty="0">
                <a:latin typeface="Arial" panose="020B0604020202020204" pitchFamily="34" charset="0"/>
                <a:cs typeface="Arial" panose="020B0604020202020204" pitchFamily="34" charset="0"/>
              </a:rPr>
              <a:t>Asesoría Jurídica y Psicológica y del Modelo RED </a:t>
            </a:r>
            <a:r>
              <a:rPr lang="es-MX" sz="1200" u="none" dirty="0" smtClean="0">
                <a:latin typeface="Arial" panose="020B0604020202020204" pitchFamily="34" charset="0"/>
                <a:cs typeface="Arial" panose="020B0604020202020204" pitchFamily="34" charset="0"/>
              </a:rPr>
              <a:t>DIF.</a:t>
            </a:r>
            <a:endParaRPr lang="es-ES_tradnl" altLang="es-MX" sz="1200" u="none" dirty="0" smtClean="0">
              <a:latin typeface="Arial" panose="020B0604020202020204" pitchFamily="34" charset="0"/>
              <a:cs typeface="Times New Roman" panose="02020603050405020304" pitchFamily="18" charset="0"/>
            </a:endParaRPr>
          </a:p>
          <a:p>
            <a:pPr marL="177800" algn="just"/>
            <a:endParaRPr lang="es-ES_tradnl" altLang="es-MX" sz="1200" u="none" dirty="0" smtClean="0">
              <a:latin typeface="Arial" panose="020B0604020202020204" pitchFamily="34" charset="0"/>
              <a:cs typeface="Times New Roman" panose="02020603050405020304" pitchFamily="18" charset="0"/>
            </a:endParaRPr>
          </a:p>
          <a:p>
            <a:pPr marL="266700" indent="-88900" algn="just">
              <a:buFont typeface="Symbol" panose="05050102010706020507" pitchFamily="18" charset="2"/>
              <a:buChar char="·"/>
            </a:pPr>
            <a:r>
              <a:rPr lang="es-MX" altLang="es-MX" sz="1200" u="none" dirty="0">
                <a:latin typeface="Arial" panose="020B0604020202020204" pitchFamily="34" charset="0"/>
                <a:cs typeface="Times New Roman" panose="02020603050405020304" pitchFamily="18" charset="0"/>
              </a:rPr>
              <a:t>Trabajar las actividades planeadas en coordinación con las </a:t>
            </a:r>
            <a:r>
              <a:rPr lang="es-MX" altLang="es-MX" sz="1200" u="none" dirty="0" smtClean="0">
                <a:latin typeface="Arial" panose="020B0604020202020204" pitchFamily="34" charset="0"/>
                <a:cs typeface="Times New Roman" panose="02020603050405020304" pitchFamily="18" charset="0"/>
              </a:rPr>
              <a:t>unidades.</a:t>
            </a:r>
          </a:p>
          <a:p>
            <a:pPr marL="177800" algn="just"/>
            <a:endParaRPr lang="es-MX" altLang="es-MX" sz="1200" u="none" dirty="0" smtClean="0">
              <a:latin typeface="Arial" panose="020B0604020202020204" pitchFamily="34" charset="0"/>
              <a:cs typeface="Times New Roman" panose="02020603050405020304" pitchFamily="18" charset="0"/>
            </a:endParaRPr>
          </a:p>
          <a:p>
            <a:pPr marL="266700" indent="-88900" algn="just">
              <a:buFont typeface="Symbol" panose="05050102010706020507" pitchFamily="18" charset="2"/>
              <a:buChar char="·"/>
            </a:pPr>
            <a:r>
              <a:rPr lang="es-MX" altLang="es-MX" sz="1200" u="none" dirty="0" smtClean="0">
                <a:latin typeface="Arial" panose="020B0604020202020204" pitchFamily="34" charset="0"/>
                <a:cs typeface="Times New Roman" panose="02020603050405020304" pitchFamily="18" charset="0"/>
              </a:rPr>
              <a:t>Apoyar y orientar al personal</a:t>
            </a:r>
            <a:r>
              <a:rPr lang="es-MX" altLang="es-MX" sz="1200" u="none" dirty="0" smtClean="0">
                <a:solidFill>
                  <a:srgbClr val="FF0000"/>
                </a:solidFill>
                <a:latin typeface="Arial" panose="020B0604020202020204" pitchFamily="34" charset="0"/>
                <a:cs typeface="Times New Roman" panose="02020603050405020304" pitchFamily="18" charset="0"/>
              </a:rPr>
              <a:t> </a:t>
            </a:r>
            <a:r>
              <a:rPr lang="es-MX" altLang="es-MX" sz="1200" u="none" dirty="0" smtClean="0">
                <a:latin typeface="Arial" panose="020B0604020202020204" pitchFamily="34" charset="0"/>
                <a:cs typeface="Times New Roman" panose="02020603050405020304" pitchFamily="18" charset="0"/>
              </a:rPr>
              <a:t>que participan como facilitadores en los procesos de mediación.</a:t>
            </a:r>
          </a:p>
          <a:p>
            <a:pPr marL="177800" algn="just"/>
            <a:endParaRPr lang="es-MX" altLang="es-MX" sz="1200" u="none" dirty="0" smtClean="0">
              <a:latin typeface="Arial" panose="020B0604020202020204" pitchFamily="34" charset="0"/>
              <a:cs typeface="Times New Roman" panose="02020603050405020304" pitchFamily="18" charset="0"/>
            </a:endParaRPr>
          </a:p>
          <a:p>
            <a:pPr marL="266700" indent="-88900" algn="just">
              <a:buFont typeface="Symbol" panose="05050102010706020507" pitchFamily="18" charset="2"/>
              <a:buChar char="·"/>
            </a:pPr>
            <a:r>
              <a:rPr lang="es-MX" altLang="es-MX" sz="1200" u="none" dirty="0" smtClean="0">
                <a:latin typeface="Arial" panose="020B0604020202020204" pitchFamily="34" charset="0"/>
                <a:cs typeface="Times New Roman" panose="02020603050405020304" pitchFamily="18" charset="0"/>
              </a:rPr>
              <a:t>Supervisar los avances de los asuntos atendidos por la asesoría Jurídica, facilitadores y psicólogas.</a:t>
            </a:r>
          </a:p>
          <a:p>
            <a:pPr marL="177800" algn="just"/>
            <a:endParaRPr lang="es-MX" altLang="es-MX" sz="1200" u="none" dirty="0" smtClean="0">
              <a:latin typeface="Arial" panose="020B0604020202020204" pitchFamily="34" charset="0"/>
              <a:cs typeface="Times New Roman" panose="02020603050405020304" pitchFamily="18" charset="0"/>
            </a:endParaRPr>
          </a:p>
          <a:p>
            <a:pPr marL="266700" indent="-88900" algn="just">
              <a:buFont typeface="Symbol" panose="05050102010706020507" pitchFamily="18" charset="2"/>
              <a:buChar char="·"/>
            </a:pPr>
            <a:r>
              <a:rPr lang="es-MX" altLang="es-MX" sz="1200" u="none" dirty="0" smtClean="0">
                <a:latin typeface="Arial" panose="020B0604020202020204" pitchFamily="34" charset="0"/>
                <a:cs typeface="Times New Roman" panose="02020603050405020304" pitchFamily="18" charset="0"/>
              </a:rPr>
              <a:t>Sistematizar </a:t>
            </a:r>
            <a:r>
              <a:rPr lang="es-MX" altLang="es-MX" sz="1200" u="none" dirty="0">
                <a:latin typeface="Arial" panose="020B0604020202020204" pitchFamily="34" charset="0"/>
                <a:cs typeface="Times New Roman" panose="02020603050405020304" pitchFamily="18" charset="0"/>
              </a:rPr>
              <a:t>la información derivada de la operación de los programas</a:t>
            </a:r>
            <a:r>
              <a:rPr lang="es-MX" altLang="es-MX" sz="1200" u="none" dirty="0" smtClean="0">
                <a:latin typeface="Arial" panose="020B0604020202020204" pitchFamily="34" charset="0"/>
                <a:cs typeface="Times New Roman" panose="02020603050405020304" pitchFamily="18" charset="0"/>
              </a:rPr>
              <a:t>.</a:t>
            </a:r>
          </a:p>
          <a:p>
            <a:pPr marL="177800" algn="just"/>
            <a:endParaRPr lang="es-MX" altLang="es-MX" sz="1200" u="none" dirty="0">
              <a:latin typeface="Arial" panose="020B0604020202020204" pitchFamily="34" charset="0"/>
              <a:cs typeface="Times New Roman" panose="02020603050405020304" pitchFamily="18" charset="0"/>
            </a:endParaRPr>
          </a:p>
        </p:txBody>
      </p:sp>
      <p:sp>
        <p:nvSpPr>
          <p:cNvPr id="21" name="Text Box 13"/>
          <p:cNvSpPr txBox="1">
            <a:spLocks noChangeArrowheads="1"/>
          </p:cNvSpPr>
          <p:nvPr/>
        </p:nvSpPr>
        <p:spPr bwMode="auto">
          <a:xfrm>
            <a:off x="5908907" y="5625476"/>
            <a:ext cx="2608262" cy="646331"/>
          </a:xfrm>
          <a:prstGeom prst="rect">
            <a:avLst/>
          </a:prstGeom>
          <a:noFill/>
          <a:ln w="9525">
            <a:noFill/>
            <a:miter lim="800000"/>
            <a:headEnd/>
            <a:tailEnd/>
          </a:ln>
        </p:spPr>
        <p:txBody>
          <a:bodyPr wrap="square">
            <a:spAutoFit/>
          </a:bodyPr>
          <a:lstStyle/>
          <a:p>
            <a:pPr algn="ctr"/>
            <a:endParaRPr lang="es-MX" sz="1200" u="none" dirty="0">
              <a:latin typeface="Arial" charset="0"/>
            </a:endParaRPr>
          </a:p>
          <a:p>
            <a:pPr algn="ctr"/>
            <a:endParaRPr lang="es-MX" sz="1200" u="none" dirty="0">
              <a:latin typeface="Arial" charset="0"/>
            </a:endParaRPr>
          </a:p>
          <a:p>
            <a:pPr algn="ctr"/>
            <a:r>
              <a:rPr lang="es-MX" sz="1200" u="none" dirty="0" smtClean="0">
                <a:latin typeface="Arial" charset="0"/>
              </a:rPr>
              <a:t>     </a:t>
            </a:r>
          </a:p>
        </p:txBody>
      </p:sp>
      <p:sp>
        <p:nvSpPr>
          <p:cNvPr id="17" name="Rectangle 12"/>
          <p:cNvSpPr>
            <a:spLocks noChangeArrowheads="1"/>
          </p:cNvSpPr>
          <p:nvPr/>
        </p:nvSpPr>
        <p:spPr bwMode="auto">
          <a:xfrm>
            <a:off x="1558925" y="7802880"/>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8" name="Text Box 13"/>
          <p:cNvSpPr txBox="1">
            <a:spLocks noChangeArrowheads="1"/>
          </p:cNvSpPr>
          <p:nvPr/>
        </p:nvSpPr>
        <p:spPr bwMode="auto">
          <a:xfrm>
            <a:off x="1571625" y="7845686"/>
            <a:ext cx="2662238" cy="1015663"/>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defRPr/>
            </a:pPr>
            <a:r>
              <a:rPr lang="es-MX" sz="1200" u="none" dirty="0">
                <a:latin typeface="Arial" pitchFamily="34" charset="0"/>
                <a:cs typeface="Arial" pitchFamily="34" charset="0"/>
              </a:rPr>
              <a:t>Juan Carlos Huiza Guerrero</a:t>
            </a:r>
            <a:endParaRPr lang="es-ES" sz="1200" u="none" dirty="0">
              <a:latin typeface="Arial" pitchFamily="34" charset="0"/>
              <a:cs typeface="Arial" pitchFamily="34" charset="0"/>
            </a:endParaRPr>
          </a:p>
        </p:txBody>
      </p:sp>
      <p:sp>
        <p:nvSpPr>
          <p:cNvPr id="19" name="Line 14"/>
          <p:cNvSpPr>
            <a:spLocks noChangeShapeType="1"/>
          </p:cNvSpPr>
          <p:nvPr/>
        </p:nvSpPr>
        <p:spPr bwMode="auto">
          <a:xfrm>
            <a:off x="4220943" y="7812405"/>
            <a:ext cx="3396" cy="1143000"/>
          </a:xfrm>
          <a:prstGeom prst="line">
            <a:avLst/>
          </a:prstGeom>
          <a:noFill/>
          <a:ln w="9525">
            <a:solidFill>
              <a:schemeClr val="tx1"/>
            </a:solidFill>
            <a:miter lim="800000"/>
            <a:headEnd/>
            <a:tailEnd/>
          </a:ln>
        </p:spPr>
        <p:txBody>
          <a:bodyPr wrap="none"/>
          <a:lstStyle/>
          <a:p>
            <a:endParaRPr lang="es-MX" dirty="0"/>
          </a:p>
        </p:txBody>
      </p:sp>
      <p:sp>
        <p:nvSpPr>
          <p:cNvPr id="20" name="Line 15"/>
          <p:cNvSpPr>
            <a:spLocks noChangeShapeType="1"/>
          </p:cNvSpPr>
          <p:nvPr/>
        </p:nvSpPr>
        <p:spPr bwMode="auto">
          <a:xfrm>
            <a:off x="1558925" y="8139430"/>
            <a:ext cx="5146675" cy="0"/>
          </a:xfrm>
          <a:prstGeom prst="line">
            <a:avLst/>
          </a:prstGeom>
          <a:noFill/>
          <a:ln w="9525">
            <a:solidFill>
              <a:schemeClr val="tx1"/>
            </a:solidFill>
            <a:miter lim="800000"/>
            <a:headEnd/>
            <a:tailEnd/>
          </a:ln>
        </p:spPr>
        <p:txBody>
          <a:bodyPr wrap="none"/>
          <a:lstStyle/>
          <a:p>
            <a:endParaRPr lang="es-MX" dirty="0"/>
          </a:p>
        </p:txBody>
      </p:sp>
      <p:sp>
        <p:nvSpPr>
          <p:cNvPr id="22" name="Text Box 16"/>
          <p:cNvSpPr txBox="1">
            <a:spLocks noChangeArrowheads="1"/>
          </p:cNvSpPr>
          <p:nvPr/>
        </p:nvSpPr>
        <p:spPr bwMode="auto">
          <a:xfrm>
            <a:off x="4048014" y="7850505"/>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23" name="Text Box 10"/>
          <p:cNvSpPr txBox="1">
            <a:spLocks noChangeArrowheads="1"/>
          </p:cNvSpPr>
          <p:nvPr/>
        </p:nvSpPr>
        <p:spPr bwMode="auto">
          <a:xfrm>
            <a:off x="4048016" y="8629999"/>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3924770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4"/>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60420" name="Text Box 8"/>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60421" name="Line 9"/>
          <p:cNvSpPr>
            <a:spLocks noChangeShapeType="1"/>
          </p:cNvSpPr>
          <p:nvPr/>
        </p:nvSpPr>
        <p:spPr bwMode="auto">
          <a:xfrm>
            <a:off x="0" y="514350"/>
            <a:ext cx="6858000" cy="9525"/>
          </a:xfrm>
          <a:prstGeom prst="line">
            <a:avLst/>
          </a:prstGeom>
          <a:noFill/>
          <a:ln w="28575">
            <a:solidFill>
              <a:schemeClr val="tx1"/>
            </a:solidFill>
            <a:round/>
            <a:headEnd/>
            <a:tailEnd/>
          </a:ln>
        </p:spPr>
        <p:txBody>
          <a:bodyPr/>
          <a:lstStyle/>
          <a:p>
            <a:endParaRPr lang="es-MX" dirty="0"/>
          </a:p>
        </p:txBody>
      </p:sp>
      <p:sp>
        <p:nvSpPr>
          <p:cNvPr id="60424" name="Text Box 13"/>
          <p:cNvSpPr txBox="1">
            <a:spLocks noChangeArrowheads="1"/>
          </p:cNvSpPr>
          <p:nvPr/>
        </p:nvSpPr>
        <p:spPr bwMode="auto">
          <a:xfrm>
            <a:off x="1550758" y="643377"/>
            <a:ext cx="5100955" cy="4247317"/>
          </a:xfrm>
          <a:prstGeom prst="rect">
            <a:avLst/>
          </a:prstGeom>
          <a:noFill/>
          <a:ln w="9525">
            <a:noFill/>
            <a:miter lim="800000"/>
            <a:headEnd/>
            <a:tailEnd/>
          </a:ln>
        </p:spPr>
        <p:txBody>
          <a:bodyPr wrap="square">
            <a:spAutoFit/>
          </a:bodyPr>
          <a:lstStyle/>
          <a:p>
            <a:pPr algn="ctr">
              <a:defRPr/>
            </a:pPr>
            <a:r>
              <a:rPr lang="es-ES_tradnl" sz="1200" b="1" u="none" dirty="0" smtClean="0">
                <a:solidFill>
                  <a:srgbClr val="000000"/>
                </a:solidFill>
                <a:latin typeface="Arial" pitchFamily="34" charset="0"/>
                <a:cs typeface="Arial" pitchFamily="34" charset="0"/>
              </a:rPr>
              <a:t>ASESORÍA PSICOLÓGICA, </a:t>
            </a:r>
            <a:r>
              <a:rPr lang="es-ES_tradnl" sz="1200" b="1" u="none" dirty="0">
                <a:solidFill>
                  <a:srgbClr val="000000"/>
                </a:solidFill>
                <a:latin typeface="Arial" pitchFamily="34" charset="0"/>
                <a:cs typeface="Arial" pitchFamily="34" charset="0"/>
              </a:rPr>
              <a:t>JURÍDICA Y DEL MODELO RED DIF</a:t>
            </a:r>
          </a:p>
          <a:p>
            <a:pPr marL="190500" indent="-95250" algn="ctr"/>
            <a:r>
              <a:rPr lang="es-ES_tradnl" sz="1200" b="1" i="1" u="none" dirty="0" smtClean="0">
                <a:latin typeface="Arial" charset="0"/>
              </a:rPr>
              <a:t>( </a:t>
            </a:r>
            <a:r>
              <a:rPr lang="es-ES_tradnl" sz="1200" b="1" i="1" u="none" dirty="0">
                <a:latin typeface="Arial" charset="0"/>
              </a:rPr>
              <a:t>Continúa)</a:t>
            </a:r>
          </a:p>
          <a:p>
            <a:pPr marL="190500" indent="-95250" algn="ctr"/>
            <a:endParaRPr lang="es-ES_tradnl" sz="1200" b="1" i="1" u="none" dirty="0">
              <a:latin typeface="Arial" charset="0"/>
            </a:endParaRPr>
          </a:p>
          <a:p>
            <a:pPr marL="190500" indent="-95250" algn="ctr"/>
            <a:endParaRPr lang="es-ES_tradnl" sz="1200" b="1" i="1" u="none" dirty="0" smtClean="0">
              <a:latin typeface="Arial" charset="0"/>
            </a:endParaRPr>
          </a:p>
          <a:p>
            <a:pPr marL="190500" indent="-95250" algn="just">
              <a:buFont typeface="Symbol" pitchFamily="18" charset="2"/>
              <a:buNone/>
            </a:pPr>
            <a:endParaRPr lang="es-MX" sz="1200" u="none" dirty="0">
              <a:latin typeface="Arial" charset="0"/>
              <a:cs typeface="Times New Roman" pitchFamily="18" charset="0"/>
            </a:endParaRPr>
          </a:p>
          <a:p>
            <a:pPr marL="266700" indent="-88900" algn="just">
              <a:buFont typeface="Symbol" panose="05050102010706020507" pitchFamily="18" charset="2"/>
              <a:buChar char="·"/>
            </a:pPr>
            <a:r>
              <a:rPr lang="es-MX" altLang="es-MX" sz="1200" u="none" dirty="0" smtClean="0">
                <a:latin typeface="Arial" panose="020B0604020202020204" pitchFamily="34" charset="0"/>
                <a:cs typeface="Times New Roman" panose="02020603050405020304" pitchFamily="18" charset="0"/>
              </a:rPr>
              <a:t>Coordinar </a:t>
            </a:r>
            <a:r>
              <a:rPr lang="es-MX" altLang="es-MX" sz="1200" u="none" dirty="0">
                <a:latin typeface="Arial" panose="020B0604020202020204" pitchFamily="34" charset="0"/>
                <a:cs typeface="Times New Roman" panose="02020603050405020304" pitchFamily="18" charset="0"/>
              </a:rPr>
              <a:t>la capacitación de los programas de las unidades de </a:t>
            </a:r>
            <a:r>
              <a:rPr lang="es-MX" sz="1200" u="none" dirty="0">
                <a:latin typeface="Arial" panose="020B0604020202020204" pitchFamily="34" charset="0"/>
                <a:cs typeface="Arial" panose="020B0604020202020204" pitchFamily="34" charset="0"/>
              </a:rPr>
              <a:t>Asesoría Jurídica y Psicológica y del Modelo RED DIF </a:t>
            </a:r>
            <a:r>
              <a:rPr lang="es-MX" altLang="es-MX" sz="1200" u="none" dirty="0">
                <a:latin typeface="Arial" panose="020B0604020202020204" pitchFamily="34" charset="0"/>
                <a:cs typeface="Times New Roman" panose="02020603050405020304" pitchFamily="18" charset="0"/>
              </a:rPr>
              <a:t>dirigida a los Sistemas Municipales DIF</a:t>
            </a:r>
            <a:r>
              <a:rPr lang="es-MX" altLang="es-MX" sz="1200" u="none" dirty="0" smtClean="0">
                <a:latin typeface="Arial" panose="020B0604020202020204" pitchFamily="34" charset="0"/>
                <a:cs typeface="Times New Roman" panose="02020603050405020304" pitchFamily="18" charset="0"/>
              </a:rPr>
              <a:t>.</a:t>
            </a:r>
          </a:p>
          <a:p>
            <a:pPr marL="177800" algn="just"/>
            <a:endParaRPr lang="es-MX" altLang="es-MX" sz="1200" u="none" dirty="0" smtClean="0">
              <a:latin typeface="Arial" panose="020B0604020202020204" pitchFamily="34" charset="0"/>
              <a:cs typeface="Times New Roman" panose="02020603050405020304" pitchFamily="18" charset="0"/>
            </a:endParaRPr>
          </a:p>
          <a:p>
            <a:pPr marL="266700" indent="-88900" algn="just">
              <a:buFont typeface="Symbol" panose="05050102010706020507" pitchFamily="18" charset="2"/>
              <a:buChar char="·"/>
            </a:pPr>
            <a:r>
              <a:rPr lang="es-MX" sz="1200" u="none" dirty="0" smtClean="0">
                <a:latin typeface="Arial" panose="020B0604020202020204" pitchFamily="34" charset="0"/>
                <a:cs typeface="Arial" panose="020B0604020202020204" pitchFamily="34" charset="0"/>
              </a:rPr>
              <a:t>Establecer mecanismos </a:t>
            </a:r>
            <a:r>
              <a:rPr lang="es-MX" sz="1200" u="none" dirty="0">
                <a:latin typeface="Arial" panose="020B0604020202020204" pitchFamily="34" charset="0"/>
                <a:cs typeface="Arial" panose="020B0604020202020204" pitchFamily="34" charset="0"/>
              </a:rPr>
              <a:t>de coordinación y vinculación para la atención de los usuarios que requieran otro tipo de servicio.</a:t>
            </a:r>
          </a:p>
          <a:p>
            <a:pPr marL="177800" algn="just"/>
            <a:endParaRPr lang="es-MX" altLang="es-MX" sz="1200" u="none" dirty="0" smtClean="0">
              <a:latin typeface="Arial" panose="020B0604020202020204" pitchFamily="34" charset="0"/>
              <a:cs typeface="Times New Roman" panose="02020603050405020304" pitchFamily="18" charset="0"/>
            </a:endParaRPr>
          </a:p>
          <a:p>
            <a:pPr marL="266700" indent="-88900" algn="just">
              <a:buFont typeface="Symbol" panose="05050102010706020507" pitchFamily="18" charset="2"/>
              <a:buChar char="·"/>
            </a:pPr>
            <a:r>
              <a:rPr lang="es-MX" altLang="es-MX" sz="1200" u="none" dirty="0">
                <a:latin typeface="Arial" panose="020B0604020202020204" pitchFamily="34" charset="0"/>
                <a:cs typeface="Arial" panose="020B0604020202020204" pitchFamily="34" charset="0"/>
              </a:rPr>
              <a:t>Revisar los materiales utilizados en los diversos proyectos y programas del </a:t>
            </a:r>
            <a:r>
              <a:rPr lang="es-MX" altLang="es-MX" sz="1200" u="none" dirty="0" smtClean="0">
                <a:latin typeface="Arial" panose="020B0604020202020204" pitchFamily="34" charset="0"/>
                <a:cs typeface="Arial" panose="020B0604020202020204" pitchFamily="34" charset="0"/>
              </a:rPr>
              <a:t>Departamento.</a:t>
            </a:r>
            <a:endParaRPr lang="es-MX" altLang="es-MX" sz="1200" u="none" dirty="0">
              <a:latin typeface="Arial" panose="020B0604020202020204" pitchFamily="34" charset="0"/>
              <a:cs typeface="Arial" panose="020B0604020202020204" pitchFamily="34" charset="0"/>
            </a:endParaRPr>
          </a:p>
          <a:p>
            <a:pPr marL="177800" algn="just"/>
            <a:endParaRPr lang="es-MX" altLang="es-MX" sz="1200" u="none" dirty="0" smtClean="0">
              <a:latin typeface="Arial" panose="020B0604020202020204" pitchFamily="34" charset="0"/>
              <a:cs typeface="Times New Roman" panose="02020603050405020304" pitchFamily="18" charset="0"/>
            </a:endParaRPr>
          </a:p>
          <a:p>
            <a:pPr marL="266700" indent="-88900" algn="just">
              <a:buFont typeface="Symbol" panose="05050102010706020507" pitchFamily="18" charset="2"/>
              <a:buChar char="·"/>
            </a:pPr>
            <a:r>
              <a:rPr lang="es-MX" altLang="es-MX" sz="1200" u="none" dirty="0" smtClean="0">
                <a:latin typeface="Arial" panose="020B0604020202020204" pitchFamily="34" charset="0"/>
                <a:cs typeface="Times New Roman" panose="02020603050405020304" pitchFamily="18" charset="0"/>
              </a:rPr>
              <a:t>Coordinar y en su caso fungir como representante en los casos que se le asignen.</a:t>
            </a:r>
          </a:p>
          <a:p>
            <a:pPr marL="177800" algn="just"/>
            <a:endParaRPr lang="es-MX" altLang="es-MX" sz="1200" u="none" dirty="0" smtClean="0">
              <a:latin typeface="Arial" panose="020B0604020202020204" pitchFamily="34" charset="0"/>
              <a:cs typeface="Times New Roman" panose="02020603050405020304" pitchFamily="18" charset="0"/>
            </a:endParaRPr>
          </a:p>
          <a:p>
            <a:pPr marL="269875" indent="-87313" algn="just">
              <a:buSzPct val="150000"/>
              <a:buFont typeface="Arial" panose="020B0604020202020204" pitchFamily="34" charset="0"/>
              <a:buChar char="•"/>
            </a:pPr>
            <a:r>
              <a:rPr lang="es-ES" altLang="es-MX" sz="1200" u="none" dirty="0" smtClean="0">
                <a:latin typeface="Arial" panose="020B0604020202020204" pitchFamily="34" charset="0"/>
                <a:cs typeface="Times New Roman" panose="02020603050405020304" pitchFamily="18" charset="0"/>
              </a:rPr>
              <a:t>Gestionar </a:t>
            </a:r>
            <a:r>
              <a:rPr lang="es-ES" altLang="es-MX" sz="1200" u="none" dirty="0">
                <a:latin typeface="Arial" panose="020B0604020202020204" pitchFamily="34" charset="0"/>
                <a:cs typeface="Times New Roman" panose="02020603050405020304" pitchFamily="18" charset="0"/>
              </a:rPr>
              <a:t>las adquisiciones que se requieren</a:t>
            </a:r>
            <a:r>
              <a:rPr lang="es-MX" altLang="es-MX" sz="1200" u="none" dirty="0">
                <a:latin typeface="Arial" panose="020B0604020202020204" pitchFamily="34" charset="0"/>
                <a:cs typeface="Times New Roman" panose="02020603050405020304" pitchFamily="18" charset="0"/>
              </a:rPr>
              <a:t>, </a:t>
            </a:r>
            <a:r>
              <a:rPr lang="es-ES" altLang="es-MX" sz="1200" u="none" dirty="0">
                <a:latin typeface="Arial" panose="020B0604020202020204" pitchFamily="34" charset="0"/>
                <a:cs typeface="Times New Roman" panose="02020603050405020304" pitchFamily="18" charset="0"/>
              </a:rPr>
              <a:t>de acuerdo a los procedimientos administrativos vigentes.</a:t>
            </a:r>
            <a:endParaRPr lang="es-ES_tradnl" altLang="es-MX" sz="1200" u="none" dirty="0">
              <a:latin typeface="Arial" panose="020B0604020202020204" pitchFamily="34" charset="0"/>
              <a:cs typeface="Times New Roman" panose="02020603050405020304" pitchFamily="18" charset="0"/>
            </a:endParaRPr>
          </a:p>
          <a:p>
            <a:pPr marL="269875" indent="-87313" algn="just">
              <a:spcBef>
                <a:spcPct val="50000"/>
              </a:spcBef>
              <a:buFont typeface="Symbol" pitchFamily="18" charset="2"/>
              <a:buChar char="·"/>
            </a:pPr>
            <a:r>
              <a:rPr lang="es-ES_tradnl" sz="1200" u="none" dirty="0" smtClean="0">
                <a:latin typeface="Arial" charset="0"/>
              </a:rPr>
              <a:t>Estas </a:t>
            </a:r>
            <a:r>
              <a:rPr lang="es-ES_tradnl" sz="1200" u="none" dirty="0">
                <a:latin typeface="Arial" charset="0"/>
              </a:rPr>
              <a:t>funciones son enunciativas más no limitativas.</a:t>
            </a:r>
            <a:endParaRPr lang="es-ES" sz="1200" u="none" dirty="0">
              <a:latin typeface="Arial" charset="0"/>
              <a:cs typeface="Times New Roman" pitchFamily="18" charset="0"/>
            </a:endParaRPr>
          </a:p>
          <a:p>
            <a:pPr marL="95250" algn="just"/>
            <a:endParaRPr lang="es-ES" sz="1200" u="none" dirty="0">
              <a:latin typeface="Arial" charset="0"/>
              <a:cs typeface="Times New Roman" pitchFamily="18" charset="0"/>
            </a:endParaRPr>
          </a:p>
        </p:txBody>
      </p:sp>
      <p:sp>
        <p:nvSpPr>
          <p:cNvPr id="21" name="Text Box 13"/>
          <p:cNvSpPr txBox="1">
            <a:spLocks noChangeArrowheads="1"/>
          </p:cNvSpPr>
          <p:nvPr/>
        </p:nvSpPr>
        <p:spPr bwMode="auto">
          <a:xfrm>
            <a:off x="5908907" y="5625476"/>
            <a:ext cx="2608262" cy="646331"/>
          </a:xfrm>
          <a:prstGeom prst="rect">
            <a:avLst/>
          </a:prstGeom>
          <a:noFill/>
          <a:ln w="9525">
            <a:noFill/>
            <a:miter lim="800000"/>
            <a:headEnd/>
            <a:tailEnd/>
          </a:ln>
        </p:spPr>
        <p:txBody>
          <a:bodyPr wrap="square">
            <a:spAutoFit/>
          </a:bodyPr>
          <a:lstStyle/>
          <a:p>
            <a:pPr algn="ctr"/>
            <a:endParaRPr lang="es-MX" sz="1200" u="none" dirty="0">
              <a:latin typeface="Arial" charset="0"/>
            </a:endParaRPr>
          </a:p>
          <a:p>
            <a:pPr algn="ctr"/>
            <a:endParaRPr lang="es-MX" sz="1200" u="none" dirty="0">
              <a:latin typeface="Arial" charset="0"/>
            </a:endParaRPr>
          </a:p>
          <a:p>
            <a:pPr algn="ctr"/>
            <a:r>
              <a:rPr lang="es-MX" sz="1200" u="none" dirty="0" smtClean="0">
                <a:latin typeface="Arial" charset="0"/>
              </a:rPr>
              <a:t>     </a:t>
            </a:r>
          </a:p>
        </p:txBody>
      </p:sp>
      <p:sp>
        <p:nvSpPr>
          <p:cNvPr id="17" name="Rectangle 12"/>
          <p:cNvSpPr>
            <a:spLocks noChangeArrowheads="1"/>
          </p:cNvSpPr>
          <p:nvPr/>
        </p:nvSpPr>
        <p:spPr bwMode="auto">
          <a:xfrm>
            <a:off x="1558925" y="7802880"/>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8" name="Text Box 13"/>
          <p:cNvSpPr txBox="1">
            <a:spLocks noChangeArrowheads="1"/>
          </p:cNvSpPr>
          <p:nvPr/>
        </p:nvSpPr>
        <p:spPr bwMode="auto">
          <a:xfrm>
            <a:off x="1571625" y="7845686"/>
            <a:ext cx="2662238" cy="1015663"/>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defRPr/>
            </a:pPr>
            <a:r>
              <a:rPr lang="es-MX" sz="1200" u="none" dirty="0">
                <a:latin typeface="Arial" pitchFamily="34" charset="0"/>
                <a:cs typeface="Arial" pitchFamily="34" charset="0"/>
              </a:rPr>
              <a:t>Juan Carlos Huiza Guerrero</a:t>
            </a:r>
            <a:endParaRPr lang="es-ES" sz="1200" u="none" dirty="0">
              <a:latin typeface="Arial" pitchFamily="34" charset="0"/>
              <a:cs typeface="Arial" pitchFamily="34" charset="0"/>
            </a:endParaRPr>
          </a:p>
        </p:txBody>
      </p:sp>
      <p:sp>
        <p:nvSpPr>
          <p:cNvPr id="19" name="Line 14"/>
          <p:cNvSpPr>
            <a:spLocks noChangeShapeType="1"/>
          </p:cNvSpPr>
          <p:nvPr/>
        </p:nvSpPr>
        <p:spPr bwMode="auto">
          <a:xfrm>
            <a:off x="4220943" y="7812405"/>
            <a:ext cx="3396" cy="1143000"/>
          </a:xfrm>
          <a:prstGeom prst="line">
            <a:avLst/>
          </a:prstGeom>
          <a:noFill/>
          <a:ln w="9525">
            <a:solidFill>
              <a:schemeClr val="tx1"/>
            </a:solidFill>
            <a:miter lim="800000"/>
            <a:headEnd/>
            <a:tailEnd/>
          </a:ln>
        </p:spPr>
        <p:txBody>
          <a:bodyPr wrap="none"/>
          <a:lstStyle/>
          <a:p>
            <a:endParaRPr lang="es-MX" dirty="0"/>
          </a:p>
        </p:txBody>
      </p:sp>
      <p:sp>
        <p:nvSpPr>
          <p:cNvPr id="20" name="Line 15"/>
          <p:cNvSpPr>
            <a:spLocks noChangeShapeType="1"/>
          </p:cNvSpPr>
          <p:nvPr/>
        </p:nvSpPr>
        <p:spPr bwMode="auto">
          <a:xfrm>
            <a:off x="1558925" y="8139430"/>
            <a:ext cx="5146675" cy="0"/>
          </a:xfrm>
          <a:prstGeom prst="line">
            <a:avLst/>
          </a:prstGeom>
          <a:noFill/>
          <a:ln w="9525">
            <a:solidFill>
              <a:schemeClr val="tx1"/>
            </a:solidFill>
            <a:miter lim="800000"/>
            <a:headEnd/>
            <a:tailEnd/>
          </a:ln>
        </p:spPr>
        <p:txBody>
          <a:bodyPr wrap="none"/>
          <a:lstStyle/>
          <a:p>
            <a:endParaRPr lang="es-MX" dirty="0"/>
          </a:p>
        </p:txBody>
      </p:sp>
      <p:sp>
        <p:nvSpPr>
          <p:cNvPr id="22" name="Text Box 16"/>
          <p:cNvSpPr txBox="1">
            <a:spLocks noChangeArrowheads="1"/>
          </p:cNvSpPr>
          <p:nvPr/>
        </p:nvSpPr>
        <p:spPr bwMode="auto">
          <a:xfrm>
            <a:off x="4048014" y="7850505"/>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23" name="Text Box 10"/>
          <p:cNvSpPr txBox="1">
            <a:spLocks noChangeArrowheads="1"/>
          </p:cNvSpPr>
          <p:nvPr/>
        </p:nvSpPr>
        <p:spPr bwMode="auto">
          <a:xfrm>
            <a:off x="4048016" y="8629999"/>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2365766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5529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55300"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55301" name="Rectangle 12"/>
          <p:cNvSpPr>
            <a:spLocks noChangeArrowheads="1"/>
          </p:cNvSpPr>
          <p:nvPr/>
        </p:nvSpPr>
        <p:spPr bwMode="auto">
          <a:xfrm>
            <a:off x="1600200" y="7772400"/>
            <a:ext cx="5029200"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55302" name="Text Box 13"/>
          <p:cNvSpPr txBox="1">
            <a:spLocks noChangeArrowheads="1"/>
          </p:cNvSpPr>
          <p:nvPr/>
        </p:nvSpPr>
        <p:spPr bwMode="auto">
          <a:xfrm>
            <a:off x="1600199" y="7813648"/>
            <a:ext cx="2544763" cy="1274195"/>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r>
              <a:rPr lang="es-MX" sz="1200" u="none" dirty="0" smtClean="0">
                <a:latin typeface="Arial" charset="0"/>
              </a:rPr>
              <a:t>Ma</a:t>
            </a:r>
            <a:r>
              <a:rPr lang="es-MX" sz="1200" u="none" dirty="0">
                <a:latin typeface="Arial" charset="0"/>
              </a:rPr>
              <a:t>. del Rosario Ramírez Vallejo</a:t>
            </a:r>
          </a:p>
          <a:p>
            <a:pPr algn="ctr">
              <a:lnSpc>
                <a:spcPct val="80000"/>
              </a:lnSpc>
            </a:pPr>
            <a:endParaRPr lang="es-ES" sz="1200" u="none" dirty="0">
              <a:latin typeface="Arial" charset="0"/>
            </a:endParaRPr>
          </a:p>
        </p:txBody>
      </p:sp>
      <p:sp>
        <p:nvSpPr>
          <p:cNvPr id="55303" name="Line 14"/>
          <p:cNvSpPr>
            <a:spLocks noChangeShapeType="1"/>
          </p:cNvSpPr>
          <p:nvPr/>
        </p:nvSpPr>
        <p:spPr bwMode="auto">
          <a:xfrm>
            <a:off x="4144963" y="7781925"/>
            <a:ext cx="3175" cy="1143000"/>
          </a:xfrm>
          <a:prstGeom prst="line">
            <a:avLst/>
          </a:prstGeom>
          <a:noFill/>
          <a:ln w="9525">
            <a:solidFill>
              <a:schemeClr val="tx1"/>
            </a:solidFill>
            <a:miter lim="800000"/>
            <a:headEnd/>
            <a:tailEnd/>
          </a:ln>
        </p:spPr>
        <p:txBody>
          <a:bodyPr wrap="none"/>
          <a:lstStyle/>
          <a:p>
            <a:endParaRPr lang="es-MX" dirty="0"/>
          </a:p>
        </p:txBody>
      </p:sp>
      <p:sp>
        <p:nvSpPr>
          <p:cNvPr id="55304" name="Line 15"/>
          <p:cNvSpPr>
            <a:spLocks noChangeShapeType="1"/>
          </p:cNvSpPr>
          <p:nvPr/>
        </p:nvSpPr>
        <p:spPr bwMode="auto">
          <a:xfrm>
            <a:off x="1595438" y="8077146"/>
            <a:ext cx="5033962" cy="0"/>
          </a:xfrm>
          <a:prstGeom prst="line">
            <a:avLst/>
          </a:prstGeom>
          <a:noFill/>
          <a:ln w="9525">
            <a:solidFill>
              <a:schemeClr val="tx1"/>
            </a:solidFill>
            <a:miter lim="800000"/>
            <a:headEnd/>
            <a:tailEnd/>
          </a:ln>
        </p:spPr>
        <p:txBody>
          <a:bodyPr wrap="none"/>
          <a:lstStyle/>
          <a:p>
            <a:endParaRPr lang="es-MX" dirty="0"/>
          </a:p>
        </p:txBody>
      </p:sp>
      <p:sp>
        <p:nvSpPr>
          <p:cNvPr id="55307" name="Text Box 7"/>
          <p:cNvSpPr txBox="1">
            <a:spLocks noChangeArrowheads="1"/>
          </p:cNvSpPr>
          <p:nvPr/>
        </p:nvSpPr>
        <p:spPr bwMode="auto">
          <a:xfrm>
            <a:off x="1595438" y="593592"/>
            <a:ext cx="4686300" cy="276999"/>
          </a:xfrm>
          <a:prstGeom prst="rect">
            <a:avLst/>
          </a:prstGeom>
          <a:noFill/>
          <a:ln w="9525">
            <a:noFill/>
            <a:miter lim="800000"/>
            <a:headEnd/>
            <a:tailEnd/>
          </a:ln>
        </p:spPr>
        <p:txBody>
          <a:bodyPr>
            <a:spAutoFit/>
          </a:bodyPr>
          <a:lstStyle/>
          <a:p>
            <a:pPr algn="ctr">
              <a:spcBef>
                <a:spcPct val="50000"/>
              </a:spcBef>
            </a:pPr>
            <a:r>
              <a:rPr lang="es-ES_tradnl" sz="1200" b="1" i="1" u="none" dirty="0" smtClean="0">
                <a:latin typeface="Arial" charset="0"/>
              </a:rPr>
              <a:t>COORDINACIÓN DEL MODELO RED DIF</a:t>
            </a:r>
            <a:endParaRPr lang="es-ES" sz="1200" b="1" i="1" u="none" dirty="0">
              <a:latin typeface="Arial" charset="0"/>
            </a:endParaRPr>
          </a:p>
        </p:txBody>
      </p:sp>
      <p:sp>
        <p:nvSpPr>
          <p:cNvPr id="55309" name="Text Box 10"/>
          <p:cNvSpPr txBox="1">
            <a:spLocks noChangeArrowheads="1"/>
          </p:cNvSpPr>
          <p:nvPr/>
        </p:nvSpPr>
        <p:spPr bwMode="auto">
          <a:xfrm>
            <a:off x="1549718" y="1495569"/>
            <a:ext cx="5103495" cy="6370975"/>
          </a:xfrm>
          <a:prstGeom prst="rect">
            <a:avLst/>
          </a:prstGeom>
          <a:noFill/>
          <a:ln w="9525">
            <a:noFill/>
            <a:miter lim="800000"/>
            <a:headEnd/>
            <a:tailEnd/>
          </a:ln>
        </p:spPr>
        <p:txBody>
          <a:bodyPr wrap="square">
            <a:spAutoFit/>
          </a:bodyPr>
          <a:lstStyle/>
          <a:p>
            <a:pPr marL="190500" indent="-95250" algn="just"/>
            <a:r>
              <a:rPr lang="es-ES_tradnl" sz="1200" b="1" i="1" u="none" dirty="0" smtClean="0">
                <a:latin typeface="Arial" charset="0"/>
              </a:rPr>
              <a:t>OBJETIVO</a:t>
            </a:r>
            <a:r>
              <a:rPr lang="es-ES_tradnl" sz="1200" b="1" i="1" u="none" dirty="0">
                <a:latin typeface="Arial" charset="0"/>
              </a:rPr>
              <a:t>.</a:t>
            </a:r>
          </a:p>
          <a:p>
            <a:pPr marL="190500" indent="-95250" algn="just"/>
            <a:endParaRPr lang="es-ES_tradnl" sz="1200" b="1" i="1" u="none" dirty="0">
              <a:latin typeface="Arial" charset="0"/>
            </a:endParaRPr>
          </a:p>
          <a:p>
            <a:pPr marL="177800" algn="just"/>
            <a:r>
              <a:rPr lang="es-MX" sz="1200" u="none" dirty="0">
                <a:latin typeface="Arial" panose="020B0604020202020204" pitchFamily="34" charset="0"/>
                <a:cs typeface="Arial" panose="020B0604020202020204" pitchFamily="34" charset="0"/>
              </a:rPr>
              <a:t>Organizar al personal de la Coordinación del Modelo RED DIF en la prestación de  servicios de atención y promoción en materia de Solución Pacífica de conflictos y de Orientación Familiar  a  población que lo requiera, así como en su implementación en los Sistemas Municipales DIF.</a:t>
            </a:r>
          </a:p>
          <a:p>
            <a:pPr marL="190500" indent="-95250" algn="just"/>
            <a:r>
              <a:rPr lang="es-ES_tradnl" sz="1200" u="none" dirty="0">
                <a:latin typeface="Arial" charset="0"/>
                <a:cs typeface="Times New Roman" pitchFamily="18" charset="0"/>
              </a:rPr>
              <a:t>	</a:t>
            </a:r>
            <a:endParaRPr lang="es-ES_tradnl" sz="1200" u="none" dirty="0" smtClean="0">
              <a:latin typeface="Arial" charset="0"/>
              <a:cs typeface="Times New Roman" pitchFamily="18" charset="0"/>
            </a:endParaRPr>
          </a:p>
          <a:p>
            <a:pPr marL="190500" indent="-95250" algn="just"/>
            <a:endParaRPr lang="es-ES_tradnl" sz="1200" u="none" dirty="0">
              <a:latin typeface="Arial" charset="0"/>
              <a:cs typeface="Times New Roman" pitchFamily="18" charset="0"/>
            </a:endParaRPr>
          </a:p>
          <a:p>
            <a:pPr marL="190500" indent="-95250" algn="just"/>
            <a:r>
              <a:rPr lang="es-ES_tradnl" sz="1200" b="1" i="1" u="none" dirty="0">
                <a:latin typeface="Arial" charset="0"/>
              </a:rPr>
              <a:t>FUNCIONES</a:t>
            </a:r>
            <a:r>
              <a:rPr lang="es-ES_tradnl" sz="1200" b="1" i="1" u="none" dirty="0" smtClean="0">
                <a:latin typeface="Arial" charset="0"/>
              </a:rPr>
              <a:t>.</a:t>
            </a:r>
          </a:p>
          <a:p>
            <a:pPr marL="190500" indent="-95250" algn="just"/>
            <a:endParaRPr lang="es-ES_tradnl" sz="1200" b="1" i="1" u="none" dirty="0">
              <a:latin typeface="Arial" charset="0"/>
            </a:endParaRPr>
          </a:p>
          <a:p>
            <a:pPr marL="190500" indent="-95250" algn="just">
              <a:buFont typeface="Symbol" pitchFamily="18" charset="2"/>
              <a:buChar char="·"/>
            </a:pPr>
            <a:r>
              <a:rPr lang="es-MX" sz="1200" u="none" dirty="0" smtClean="0">
                <a:latin typeface="Arial" charset="0"/>
                <a:cs typeface="Times New Roman" pitchFamily="18" charset="0"/>
              </a:rPr>
              <a:t>Elaborar </a:t>
            </a:r>
            <a:r>
              <a:rPr lang="es-MX" sz="1200" u="none" dirty="0">
                <a:latin typeface="Arial" charset="0"/>
                <a:cs typeface="Times New Roman" pitchFamily="18" charset="0"/>
              </a:rPr>
              <a:t>la planeación estratégica de la Coordinación y los indicadores mensuales de medición</a:t>
            </a:r>
            <a:r>
              <a:rPr lang="es-MX" sz="1200" u="none" dirty="0" smtClean="0">
                <a:latin typeface="Arial" charset="0"/>
                <a:cs typeface="Times New Roman" pitchFamily="18" charset="0"/>
              </a:rPr>
              <a:t>.</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Coordinar la implementación de los lineamientos que establece el SNDIF para la operación del Modelo RED DIF y los Servicios de Orientación Familiar</a:t>
            </a:r>
            <a:r>
              <a:rPr lang="es-MX" sz="1200" u="none" dirty="0" smtClean="0">
                <a:latin typeface="Arial" charset="0"/>
                <a:cs typeface="Times New Roman" pitchFamily="18" charset="0"/>
              </a:rPr>
              <a:t>.</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Elaborar proyectos en base a lineamientos Federales y Estatales</a:t>
            </a:r>
            <a:r>
              <a:rPr lang="es-MX" sz="1200" u="none" dirty="0" smtClean="0">
                <a:latin typeface="Arial" charset="0"/>
                <a:cs typeface="Times New Roman" pitchFamily="18" charset="0"/>
              </a:rPr>
              <a:t>.</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Coordinar la </a:t>
            </a:r>
            <a:r>
              <a:rPr lang="es-MX" sz="1200" u="none" dirty="0" smtClean="0">
                <a:latin typeface="Arial" charset="0"/>
                <a:cs typeface="Times New Roman" pitchFamily="18" charset="0"/>
              </a:rPr>
              <a:t>capacitación y </a:t>
            </a:r>
            <a:r>
              <a:rPr lang="es-MX" sz="1200" u="none" dirty="0">
                <a:latin typeface="Arial" charset="0"/>
                <a:cs typeface="Times New Roman" pitchFamily="18" charset="0"/>
              </a:rPr>
              <a:t>el seguimiento </a:t>
            </a:r>
            <a:r>
              <a:rPr lang="es-MX" sz="1200" u="none" dirty="0" smtClean="0">
                <a:latin typeface="Arial" charset="0"/>
                <a:cs typeface="Times New Roman" pitchFamily="18" charset="0"/>
              </a:rPr>
              <a:t>del </a:t>
            </a:r>
            <a:r>
              <a:rPr lang="es-MX" sz="1200" u="none" dirty="0">
                <a:latin typeface="Arial" charset="0"/>
                <a:cs typeface="Times New Roman" pitchFamily="18" charset="0"/>
              </a:rPr>
              <a:t>Modelo RED DIF, así como de las estrategias, proyectos y acciones para la Solución Pacífica de Conflictos en la Familia</a:t>
            </a:r>
            <a:r>
              <a:rPr lang="es-MX" sz="1200" u="none" dirty="0" smtClean="0">
                <a:latin typeface="Arial" charset="0"/>
                <a:cs typeface="Times New Roman" pitchFamily="18" charset="0"/>
              </a:rPr>
              <a:t>.</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Revisar y aprobar los materiales de capacitación de las estrategias, proyectos y acciones para la Solución Pacífica de Conflictos en la Familia</a:t>
            </a:r>
            <a:r>
              <a:rPr lang="es-MX" sz="1200" u="none" dirty="0" smtClean="0">
                <a:latin typeface="Arial" charset="0"/>
                <a:cs typeface="Times New Roman" pitchFamily="18" charset="0"/>
              </a:rPr>
              <a:t>.</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Participar como Facilitador en los Procesos de  Solución Pacífica de Conflictos en la </a:t>
            </a:r>
            <a:r>
              <a:rPr lang="es-MX" sz="1200" u="none" dirty="0" smtClean="0">
                <a:latin typeface="Arial" charset="0"/>
                <a:cs typeface="Times New Roman" pitchFamily="18" charset="0"/>
              </a:rPr>
              <a:t>familia, </a:t>
            </a:r>
            <a:r>
              <a:rPr lang="es-MX" sz="1200" u="none" dirty="0">
                <a:latin typeface="Arial" charset="0"/>
                <a:cs typeface="Times New Roman" pitchFamily="18" charset="0"/>
              </a:rPr>
              <a:t>que se otorguen en el Módulo de Atención</a:t>
            </a:r>
            <a:r>
              <a:rPr lang="es-MX" sz="1200" u="none" dirty="0" smtClean="0">
                <a:latin typeface="Arial" charset="0"/>
                <a:cs typeface="Times New Roman" pitchFamily="18" charset="0"/>
              </a:rPr>
              <a:t>.</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Difundir y Promover con el personal de los Sistemas Municipales la implementación del Modelo RED </a:t>
            </a:r>
            <a:r>
              <a:rPr lang="es-MX" sz="1200" u="none" dirty="0" smtClean="0">
                <a:latin typeface="Arial" charset="0"/>
                <a:cs typeface="Times New Roman" pitchFamily="18" charset="0"/>
              </a:rPr>
              <a:t>DIF.</a:t>
            </a:r>
          </a:p>
        </p:txBody>
      </p:sp>
      <p:sp>
        <p:nvSpPr>
          <p:cNvPr id="12" name="Text Box 10"/>
          <p:cNvSpPr txBox="1">
            <a:spLocks noChangeArrowheads="1"/>
          </p:cNvSpPr>
          <p:nvPr/>
        </p:nvSpPr>
        <p:spPr bwMode="auto">
          <a:xfrm>
            <a:off x="4144962" y="7670630"/>
            <a:ext cx="2492272" cy="1274195"/>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r>
              <a:rPr lang="es-MX" sz="1200" u="none" dirty="0" smtClean="0">
                <a:latin typeface="Arial" charset="0"/>
              </a:rPr>
              <a:t> </a:t>
            </a:r>
            <a:r>
              <a:rPr lang="es-MX" sz="1200" u="none" dirty="0">
                <a:latin typeface="Arial" charset="0"/>
              </a:rPr>
              <a:t>Raquel Morales Torres</a:t>
            </a:r>
            <a:endParaRPr lang="es-ES" sz="1200" b="1" u="none" dirty="0">
              <a:latin typeface="Arial" charset="0"/>
            </a:endParaRPr>
          </a:p>
        </p:txBody>
      </p:sp>
    </p:spTree>
    <p:extLst>
      <p:ext uri="{BB962C8B-B14F-4D97-AF65-F5344CB8AC3E}">
        <p14:creationId xmlns:p14="http://schemas.microsoft.com/office/powerpoint/2010/main" val="28289834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56323" name="Line 3"/>
          <p:cNvSpPr>
            <a:spLocks noChangeShapeType="1"/>
          </p:cNvSpPr>
          <p:nvPr/>
        </p:nvSpPr>
        <p:spPr bwMode="auto">
          <a:xfrm>
            <a:off x="0" y="492125"/>
            <a:ext cx="6858000" cy="0"/>
          </a:xfrm>
          <a:prstGeom prst="line">
            <a:avLst/>
          </a:prstGeom>
          <a:noFill/>
          <a:ln w="38100">
            <a:solidFill>
              <a:schemeClr val="tx1"/>
            </a:solidFill>
            <a:round/>
            <a:headEnd/>
            <a:tailEnd/>
          </a:ln>
        </p:spPr>
        <p:txBody>
          <a:bodyPr wrap="none" anchor="ctr"/>
          <a:lstStyle/>
          <a:p>
            <a:endParaRPr lang="es-MX" dirty="0"/>
          </a:p>
        </p:txBody>
      </p:sp>
      <p:sp>
        <p:nvSpPr>
          <p:cNvPr id="56324"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56334" name="Text Box 29"/>
          <p:cNvSpPr txBox="1">
            <a:spLocks noChangeArrowheads="1"/>
          </p:cNvSpPr>
          <p:nvPr/>
        </p:nvSpPr>
        <p:spPr bwMode="auto">
          <a:xfrm>
            <a:off x="1549718" y="1056305"/>
            <a:ext cx="5103495" cy="6463308"/>
          </a:xfrm>
          <a:prstGeom prst="rect">
            <a:avLst/>
          </a:prstGeom>
          <a:noFill/>
          <a:ln w="9525">
            <a:noFill/>
            <a:miter lim="800000"/>
            <a:headEnd/>
            <a:tailEnd/>
          </a:ln>
        </p:spPr>
        <p:txBody>
          <a:bodyPr wrap="square">
            <a:spAutoFit/>
          </a:bodyPr>
          <a:lstStyle/>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smtClean="0">
                <a:latin typeface="Arial" panose="020B0604020202020204" pitchFamily="34" charset="0"/>
                <a:cs typeface="Arial" panose="020B0604020202020204" pitchFamily="34" charset="0"/>
              </a:rPr>
              <a:t>Coordinar </a:t>
            </a:r>
            <a:r>
              <a:rPr lang="es-MX" sz="1200" u="none" dirty="0">
                <a:latin typeface="Arial" panose="020B0604020202020204" pitchFamily="34" charset="0"/>
                <a:cs typeface="Arial" panose="020B0604020202020204" pitchFamily="34" charset="0"/>
              </a:rPr>
              <a:t>y colaborar en la impartición de  Cursos de Capacitación al  personal de los Sistemas Municipales para la formación de facilitadores en Solución Pacífica de Conflictos en la </a:t>
            </a:r>
            <a:r>
              <a:rPr lang="es-MX" sz="1200" u="none" dirty="0" smtClean="0">
                <a:latin typeface="Arial" panose="020B0604020202020204" pitchFamily="34" charset="0"/>
                <a:cs typeface="Arial" panose="020B0604020202020204" pitchFamily="34" charset="0"/>
              </a:rPr>
              <a:t>Familia.</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Asesorar al personal de los Sistemas Municipales para la operación del Modelo RED DIF para la Solución Pacífica de  </a:t>
            </a:r>
            <a:r>
              <a:rPr lang="es-MX" sz="1200" u="none" dirty="0" smtClean="0">
                <a:latin typeface="Arial" panose="020B0604020202020204" pitchFamily="34" charset="0"/>
                <a:cs typeface="Arial" panose="020B0604020202020204" pitchFamily="34" charset="0"/>
              </a:rPr>
              <a:t>Conflictos.</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smtClean="0">
                <a:latin typeface="Arial" panose="020B0604020202020204" pitchFamily="34" charset="0"/>
                <a:cs typeface="Arial" panose="020B0604020202020204" pitchFamily="34" charset="0"/>
              </a:rPr>
              <a:t>Apoyo en el establecimiento de </a:t>
            </a:r>
            <a:r>
              <a:rPr lang="es-MX" sz="1200" u="none" dirty="0">
                <a:latin typeface="Arial" panose="020B0604020202020204" pitchFamily="34" charset="0"/>
                <a:cs typeface="Arial" panose="020B0604020202020204" pitchFamily="34" charset="0"/>
              </a:rPr>
              <a:t>mecanismos de coordinación y vinculación para la atención de los usuarios que requieran otro tipo de servicio</a:t>
            </a:r>
            <a:r>
              <a:rPr lang="es-MX" sz="1200" u="none" dirty="0" smtClean="0">
                <a:latin typeface="Arial" panose="020B0604020202020204" pitchFamily="34" charset="0"/>
                <a:cs typeface="Arial" panose="020B0604020202020204" pitchFamily="34" charset="0"/>
              </a:rPr>
              <a:t>.</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Coordinar el seguimiento a los usuarios para el cumplimiento de los acuerdos derivados del Proceso de Solución Pacífica de Conflictos</a:t>
            </a:r>
            <a:r>
              <a:rPr lang="es-MX" sz="1200" u="none" dirty="0" smtClean="0">
                <a:latin typeface="Arial" panose="020B0604020202020204" pitchFamily="34" charset="0"/>
                <a:cs typeface="Arial" panose="020B0604020202020204" pitchFamily="34" charset="0"/>
              </a:rPr>
              <a:t>.</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Coordinar el  servicio de Orientación a las familias que presenten alguna problemática que incida en el desarrollo sociofamiliar</a:t>
            </a:r>
            <a:r>
              <a:rPr lang="es-MX" sz="1200" u="none" dirty="0" smtClean="0">
                <a:latin typeface="Arial" panose="020B0604020202020204" pitchFamily="34" charset="0"/>
                <a:cs typeface="Arial" panose="020B0604020202020204" pitchFamily="34" charset="0"/>
              </a:rPr>
              <a:t>.</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smtClean="0">
                <a:latin typeface="Arial" panose="020B0604020202020204" pitchFamily="34" charset="0"/>
                <a:cs typeface="Arial" panose="020B0604020202020204" pitchFamily="34" charset="0"/>
              </a:rPr>
              <a:t>Informar al Jefe inmediato, de los avances y resultados de la implementación del Modelo RED DIF y Orientación familiar, así como de las estrategias, proyectos y acciones.</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Informar a su jefe inmediato el análisis de los resultados </a:t>
            </a:r>
            <a:r>
              <a:rPr lang="es-MX" sz="1200" u="none" dirty="0" smtClean="0">
                <a:latin typeface="Arial" panose="020B0604020202020204" pitchFamily="34" charset="0"/>
                <a:cs typeface="Arial" panose="020B0604020202020204" pitchFamily="34" charset="0"/>
              </a:rPr>
              <a:t>de la capacitación y seguimiento del </a:t>
            </a:r>
            <a:r>
              <a:rPr lang="es-MX" sz="1200" u="none" dirty="0">
                <a:latin typeface="Arial" panose="020B0604020202020204" pitchFamily="34" charset="0"/>
                <a:cs typeface="Arial" panose="020B0604020202020204" pitchFamily="34" charset="0"/>
              </a:rPr>
              <a:t>Modelo, estrategias, proyectos y acciones que se </a:t>
            </a:r>
            <a:r>
              <a:rPr lang="es-MX" sz="1200" u="none" dirty="0" smtClean="0">
                <a:latin typeface="Arial" panose="020B0604020202020204" pitchFamily="34" charset="0"/>
                <a:cs typeface="Arial" panose="020B0604020202020204" pitchFamily="34" charset="0"/>
              </a:rPr>
              <a:t>implementan en los SMDIF, </a:t>
            </a:r>
            <a:r>
              <a:rPr lang="es-MX" sz="1200" u="none" dirty="0">
                <a:latin typeface="Arial" panose="020B0604020202020204" pitchFamily="34" charset="0"/>
                <a:cs typeface="Arial" panose="020B0604020202020204" pitchFamily="34" charset="0"/>
              </a:rPr>
              <a:t>a fin de que contribuyan en la toma de decisiones para una mejora continua</a:t>
            </a:r>
            <a:r>
              <a:rPr lang="es-MX" sz="1200" u="none" dirty="0" smtClean="0">
                <a:latin typeface="Arial" panose="020B0604020202020204" pitchFamily="34" charset="0"/>
                <a:cs typeface="Arial" panose="020B0604020202020204" pitchFamily="34" charset="0"/>
              </a:rPr>
              <a:t>.</a:t>
            </a:r>
          </a:p>
          <a:p>
            <a:pPr marL="190500" indent="-95250" algn="just">
              <a:spcBef>
                <a:spcPct val="50000"/>
              </a:spcBef>
              <a:buFont typeface="Symbol" pitchFamily="18" charset="2"/>
              <a:buChar char="·"/>
            </a:pPr>
            <a:r>
              <a:rPr lang="es-MX" sz="1200" u="none" dirty="0">
                <a:latin typeface="Arial" charset="0"/>
                <a:cs typeface="Times New Roman" pitchFamily="18" charset="0"/>
              </a:rPr>
              <a:t>Proponer materiales didácticos que fortalezcan la capacitación y seguimiento de los proyectos, estrategias y acciones implementadas en los SMDIF.</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Trabajar en colaboración con  las áreas de la Dirección de Bienestar y de las Coordinaciones Regionales para la operación adecuada de las acciones, proyectos y estrategias que se implementen</a:t>
            </a:r>
            <a:r>
              <a:rPr lang="es-MX" sz="1200" u="none" dirty="0" smtClean="0">
                <a:latin typeface="Arial" panose="020B0604020202020204" pitchFamily="34" charset="0"/>
                <a:cs typeface="Arial" panose="020B0604020202020204" pitchFamily="34" charset="0"/>
              </a:rPr>
              <a:t>.</a:t>
            </a:r>
          </a:p>
          <a:p>
            <a:pPr marL="95250" algn="just"/>
            <a:endParaRPr lang="es-MX" sz="1200" u="none" dirty="0" smtClean="0">
              <a:latin typeface="Arial" panose="020B0604020202020204" pitchFamily="34" charset="0"/>
              <a:cs typeface="Arial" panose="020B0604020202020204" pitchFamily="34" charset="0"/>
            </a:endParaRPr>
          </a:p>
        </p:txBody>
      </p:sp>
      <p:sp>
        <p:nvSpPr>
          <p:cNvPr id="13" name="Rectangle 12"/>
          <p:cNvSpPr>
            <a:spLocks noChangeArrowheads="1"/>
          </p:cNvSpPr>
          <p:nvPr/>
        </p:nvSpPr>
        <p:spPr bwMode="auto">
          <a:xfrm>
            <a:off x="1558925" y="7772400"/>
            <a:ext cx="513143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4" name="Text Box 13"/>
          <p:cNvSpPr txBox="1">
            <a:spLocks noChangeArrowheads="1"/>
          </p:cNvSpPr>
          <p:nvPr/>
        </p:nvSpPr>
        <p:spPr bwMode="auto">
          <a:xfrm>
            <a:off x="1600199" y="7813648"/>
            <a:ext cx="2544763" cy="1274195"/>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r>
              <a:rPr lang="es-MX" sz="1200" u="none" dirty="0" smtClean="0">
                <a:latin typeface="Arial" charset="0"/>
              </a:rPr>
              <a:t>Ma</a:t>
            </a:r>
            <a:r>
              <a:rPr lang="es-MX" sz="1200" u="none" dirty="0">
                <a:latin typeface="Arial" charset="0"/>
              </a:rPr>
              <a:t>. del Rosario Ramírez Vallejo</a:t>
            </a:r>
          </a:p>
          <a:p>
            <a:pPr algn="ctr">
              <a:lnSpc>
                <a:spcPct val="80000"/>
              </a:lnSpc>
            </a:pPr>
            <a:endParaRPr lang="es-ES" sz="1200" u="none" dirty="0">
              <a:latin typeface="Arial" charset="0"/>
            </a:endParaRPr>
          </a:p>
        </p:txBody>
      </p:sp>
      <p:sp>
        <p:nvSpPr>
          <p:cNvPr id="15" name="Line 14"/>
          <p:cNvSpPr>
            <a:spLocks noChangeShapeType="1"/>
          </p:cNvSpPr>
          <p:nvPr/>
        </p:nvSpPr>
        <p:spPr bwMode="auto">
          <a:xfrm>
            <a:off x="4144963" y="7781925"/>
            <a:ext cx="3175" cy="1143000"/>
          </a:xfrm>
          <a:prstGeom prst="line">
            <a:avLst/>
          </a:prstGeom>
          <a:noFill/>
          <a:ln w="9525">
            <a:solidFill>
              <a:schemeClr val="tx1"/>
            </a:solidFill>
            <a:miter lim="800000"/>
            <a:headEnd/>
            <a:tailEnd/>
          </a:ln>
        </p:spPr>
        <p:txBody>
          <a:bodyPr wrap="none"/>
          <a:lstStyle/>
          <a:p>
            <a:endParaRPr lang="es-MX" dirty="0"/>
          </a:p>
        </p:txBody>
      </p:sp>
      <p:sp>
        <p:nvSpPr>
          <p:cNvPr id="16" name="Line 15"/>
          <p:cNvSpPr>
            <a:spLocks noChangeShapeType="1"/>
          </p:cNvSpPr>
          <p:nvPr/>
        </p:nvSpPr>
        <p:spPr bwMode="auto">
          <a:xfrm>
            <a:off x="1557092" y="8077146"/>
            <a:ext cx="5140642" cy="0"/>
          </a:xfrm>
          <a:prstGeom prst="line">
            <a:avLst/>
          </a:prstGeom>
          <a:noFill/>
          <a:ln w="9525">
            <a:solidFill>
              <a:schemeClr val="tx1"/>
            </a:solidFill>
            <a:miter lim="800000"/>
            <a:headEnd/>
            <a:tailEnd/>
          </a:ln>
        </p:spPr>
        <p:txBody>
          <a:bodyPr wrap="none"/>
          <a:lstStyle/>
          <a:p>
            <a:endParaRPr lang="es-MX" dirty="0"/>
          </a:p>
        </p:txBody>
      </p:sp>
      <p:sp>
        <p:nvSpPr>
          <p:cNvPr id="17" name="Text Box 10"/>
          <p:cNvSpPr txBox="1">
            <a:spLocks noChangeArrowheads="1"/>
          </p:cNvSpPr>
          <p:nvPr/>
        </p:nvSpPr>
        <p:spPr bwMode="auto">
          <a:xfrm>
            <a:off x="4144962" y="7670630"/>
            <a:ext cx="2492272" cy="1274195"/>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r>
              <a:rPr lang="es-MX" sz="1200" u="none" dirty="0" smtClean="0">
                <a:latin typeface="Arial" charset="0"/>
              </a:rPr>
              <a:t> </a:t>
            </a:r>
            <a:r>
              <a:rPr lang="es-MX" sz="1200" u="none" dirty="0">
                <a:latin typeface="Arial" charset="0"/>
              </a:rPr>
              <a:t>Raquel Morales Torres</a:t>
            </a:r>
            <a:endParaRPr lang="es-ES" sz="1200" b="1" u="none" dirty="0">
              <a:latin typeface="Arial" charset="0"/>
            </a:endParaRPr>
          </a:p>
        </p:txBody>
      </p:sp>
      <p:sp>
        <p:nvSpPr>
          <p:cNvPr id="12" name="Text Box 7"/>
          <p:cNvSpPr txBox="1">
            <a:spLocks noChangeArrowheads="1"/>
          </p:cNvSpPr>
          <p:nvPr/>
        </p:nvSpPr>
        <p:spPr bwMode="auto">
          <a:xfrm>
            <a:off x="1595438" y="513382"/>
            <a:ext cx="4686300" cy="830997"/>
          </a:xfrm>
          <a:prstGeom prst="rect">
            <a:avLst/>
          </a:prstGeom>
          <a:noFill/>
          <a:ln w="9525">
            <a:noFill/>
            <a:miter lim="800000"/>
            <a:headEnd/>
            <a:tailEnd/>
          </a:ln>
        </p:spPr>
        <p:txBody>
          <a:bodyPr>
            <a:spAutoFit/>
          </a:bodyPr>
          <a:lstStyle/>
          <a:p>
            <a:pPr algn="ctr">
              <a:spcBef>
                <a:spcPct val="50000"/>
              </a:spcBef>
            </a:pPr>
            <a:r>
              <a:rPr lang="es-ES_tradnl" sz="1200" b="1" i="1" u="none" dirty="0" smtClean="0">
                <a:latin typeface="Arial" charset="0"/>
              </a:rPr>
              <a:t>COORDINACIÓN DEL MODELO RED DIF </a:t>
            </a:r>
            <a:endParaRPr lang="es-ES_tradnl" sz="1200" b="1" i="1" u="none" dirty="0">
              <a:latin typeface="Arial" charset="0"/>
            </a:endParaRPr>
          </a:p>
          <a:p>
            <a:pPr algn="ctr">
              <a:spcBef>
                <a:spcPct val="50000"/>
              </a:spcBef>
            </a:pPr>
            <a:r>
              <a:rPr lang="es-ES_tradnl" sz="1200" b="1" i="1" u="none" dirty="0" smtClean="0">
                <a:latin typeface="Arial" charset="0"/>
              </a:rPr>
              <a:t>( </a:t>
            </a:r>
            <a:r>
              <a:rPr lang="es-ES_tradnl" sz="1200" b="1" i="1" u="none" dirty="0">
                <a:latin typeface="Arial" charset="0"/>
              </a:rPr>
              <a:t>Continúa)</a:t>
            </a:r>
            <a:endParaRPr lang="es-MX" sz="1200" u="none" dirty="0">
              <a:latin typeface="Arial" charset="0"/>
              <a:cs typeface="Times New Roman" pitchFamily="18" charset="0"/>
            </a:endParaRPr>
          </a:p>
          <a:p>
            <a:pPr algn="ctr">
              <a:spcBef>
                <a:spcPct val="50000"/>
              </a:spcBef>
            </a:pPr>
            <a:endParaRPr lang="es-ES" sz="1200" b="1" i="1" u="none" dirty="0">
              <a:latin typeface="Arial" charset="0"/>
            </a:endParaRPr>
          </a:p>
        </p:txBody>
      </p:sp>
    </p:spTree>
    <p:extLst>
      <p:ext uri="{BB962C8B-B14F-4D97-AF65-F5344CB8AC3E}">
        <p14:creationId xmlns:p14="http://schemas.microsoft.com/office/powerpoint/2010/main" val="8740773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56323" name="Line 3"/>
          <p:cNvSpPr>
            <a:spLocks noChangeShapeType="1"/>
          </p:cNvSpPr>
          <p:nvPr/>
        </p:nvSpPr>
        <p:spPr bwMode="auto">
          <a:xfrm>
            <a:off x="0" y="492125"/>
            <a:ext cx="6858000" cy="0"/>
          </a:xfrm>
          <a:prstGeom prst="line">
            <a:avLst/>
          </a:prstGeom>
          <a:noFill/>
          <a:ln w="38100">
            <a:solidFill>
              <a:schemeClr val="tx1"/>
            </a:solidFill>
            <a:round/>
            <a:headEnd/>
            <a:tailEnd/>
          </a:ln>
        </p:spPr>
        <p:txBody>
          <a:bodyPr wrap="none" anchor="ctr"/>
          <a:lstStyle/>
          <a:p>
            <a:endParaRPr lang="es-MX" dirty="0"/>
          </a:p>
        </p:txBody>
      </p:sp>
      <p:sp>
        <p:nvSpPr>
          <p:cNvPr id="56324"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56334" name="Text Box 29"/>
          <p:cNvSpPr txBox="1">
            <a:spLocks noChangeArrowheads="1"/>
          </p:cNvSpPr>
          <p:nvPr/>
        </p:nvSpPr>
        <p:spPr bwMode="auto">
          <a:xfrm>
            <a:off x="1549718" y="1212295"/>
            <a:ext cx="5103495" cy="4893647"/>
          </a:xfrm>
          <a:prstGeom prst="rect">
            <a:avLst/>
          </a:prstGeom>
          <a:noFill/>
          <a:ln w="9525">
            <a:noFill/>
            <a:miter lim="800000"/>
            <a:headEnd/>
            <a:tailEnd/>
          </a:ln>
        </p:spPr>
        <p:txBody>
          <a:bodyPr wrap="square">
            <a:spAutoFit/>
          </a:bodyPr>
          <a:lstStyle/>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smtClean="0">
                <a:latin typeface="Arial" panose="020B0604020202020204" pitchFamily="34" charset="0"/>
                <a:cs typeface="Arial" panose="020B0604020202020204" pitchFamily="34" charset="0"/>
              </a:rPr>
              <a:t>Coordinar </a:t>
            </a:r>
            <a:r>
              <a:rPr lang="es-MX" sz="1200" u="none" dirty="0">
                <a:latin typeface="Arial" panose="020B0604020202020204" pitchFamily="34" charset="0"/>
                <a:cs typeface="Arial" panose="020B0604020202020204" pitchFamily="34" charset="0"/>
              </a:rPr>
              <a:t>y asegurar la entrega de material de difusión y promoción a los Sistemas Municipales DIF.</a:t>
            </a:r>
          </a:p>
          <a:p>
            <a:pPr marL="190500" indent="-95250" algn="just">
              <a:buFont typeface="Symbol" pitchFamily="18" charset="2"/>
              <a:buNone/>
            </a:pPr>
            <a:endParaRPr lang="es-ES_tradnl" sz="1200" u="none" dirty="0">
              <a:latin typeface="Arial" charset="0"/>
            </a:endParaRPr>
          </a:p>
          <a:p>
            <a:pPr marL="190500" indent="-95250" algn="just">
              <a:buFont typeface="Symbol" pitchFamily="18" charset="2"/>
              <a:buChar char="·"/>
            </a:pPr>
            <a:r>
              <a:rPr lang="es-MX" sz="1200" u="none" dirty="0" smtClean="0">
                <a:latin typeface="Arial" panose="020B0604020202020204" pitchFamily="34" charset="0"/>
                <a:cs typeface="Arial" panose="020B0604020202020204" pitchFamily="34" charset="0"/>
              </a:rPr>
              <a:t>Contribuir </a:t>
            </a:r>
            <a:r>
              <a:rPr lang="es-MX" sz="1200" u="none" dirty="0">
                <a:latin typeface="Arial" panose="020B0604020202020204" pitchFamily="34" charset="0"/>
                <a:cs typeface="Arial" panose="020B0604020202020204" pitchFamily="34" charset="0"/>
              </a:rPr>
              <a:t>en el diseño de propuestas de mejora continua en los procesos de atención, promoción y capacitación.</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Participar en la coordinación y vinculación intersectorial, a fin de transversalizar los Modelos, estrategias, programas, proyectos y acciones para la Solución Pacífica de Conflictos</a:t>
            </a:r>
            <a:r>
              <a:rPr lang="es-MX" sz="1200" u="none" dirty="0" smtClean="0">
                <a:latin typeface="Arial" panose="020B0604020202020204" pitchFamily="34" charset="0"/>
                <a:cs typeface="Arial" panose="020B0604020202020204" pitchFamily="34" charset="0"/>
              </a:rPr>
              <a:t>.</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Gestionar la profesionalización del equipo de trabajo</a:t>
            </a:r>
            <a:r>
              <a:rPr lang="es-MX" sz="1200" u="none" dirty="0" smtClean="0">
                <a:latin typeface="Arial" panose="020B0604020202020204" pitchFamily="34" charset="0"/>
                <a:cs typeface="Arial" panose="020B0604020202020204" pitchFamily="34" charset="0"/>
              </a:rPr>
              <a:t>.</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Participar en el </a:t>
            </a:r>
            <a:r>
              <a:rPr lang="es-MX" sz="1200" u="none" dirty="0" smtClean="0">
                <a:latin typeface="Arial" panose="020B0604020202020204" pitchFamily="34" charset="0"/>
                <a:cs typeface="Arial" panose="020B0604020202020204" pitchFamily="34" charset="0"/>
              </a:rPr>
              <a:t>intercambio </a:t>
            </a:r>
            <a:r>
              <a:rPr lang="es-MX" sz="1200" u="none" dirty="0">
                <a:latin typeface="Arial" panose="020B0604020202020204" pitchFamily="34" charset="0"/>
                <a:cs typeface="Arial" panose="020B0604020202020204" pitchFamily="34" charset="0"/>
              </a:rPr>
              <a:t>de experiencias entre los miembros de la Red, de acuerdo a los lineamientos establecidos por el </a:t>
            </a:r>
            <a:r>
              <a:rPr lang="es-MX" sz="1200" u="none" dirty="0" smtClean="0">
                <a:latin typeface="Arial" panose="020B0604020202020204" pitchFamily="34" charset="0"/>
                <a:cs typeface="Arial" panose="020B0604020202020204" pitchFamily="34" charset="0"/>
              </a:rPr>
              <a:t>SNDIF.</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Acudir y participar en las reuniones convocadas por el SNDIF</a:t>
            </a:r>
            <a:r>
              <a:rPr lang="es-MX" sz="1200" u="none" dirty="0" smtClean="0">
                <a:latin typeface="Arial" panose="020B0604020202020204" pitchFamily="34" charset="0"/>
                <a:cs typeface="Arial" panose="020B0604020202020204" pitchFamily="34" charset="0"/>
              </a:rPr>
              <a:t>.</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Asistir a los cursos de capacitación que se requieran para el mejor desempeño de las funciones.</a:t>
            </a: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rPr>
              <a:t>Estas funciones son enunciativas más no limitativas.</a:t>
            </a:r>
          </a:p>
          <a:p>
            <a:pPr marL="190500" indent="-95250"/>
            <a:endParaRPr lang="es-MX" sz="1200" u="none" dirty="0">
              <a:latin typeface="Arial" charset="0"/>
            </a:endParaRPr>
          </a:p>
          <a:p>
            <a:pPr marL="190500" indent="-95250"/>
            <a:endParaRPr lang="es-ES" sz="1200" u="none" dirty="0">
              <a:latin typeface="Arial" charset="0"/>
            </a:endParaRPr>
          </a:p>
          <a:p>
            <a:pPr marL="190500" indent="-95250" algn="just">
              <a:buFont typeface="Symbol" pitchFamily="18" charset="2"/>
              <a:buNone/>
            </a:pPr>
            <a:endParaRPr lang="es-ES_tradnl" sz="1200" u="none" dirty="0">
              <a:latin typeface="Arial" charset="0"/>
            </a:endParaRPr>
          </a:p>
        </p:txBody>
      </p:sp>
      <p:sp>
        <p:nvSpPr>
          <p:cNvPr id="13" name="Rectangle 12"/>
          <p:cNvSpPr>
            <a:spLocks noChangeArrowheads="1"/>
          </p:cNvSpPr>
          <p:nvPr/>
        </p:nvSpPr>
        <p:spPr bwMode="auto">
          <a:xfrm>
            <a:off x="1558925" y="7772400"/>
            <a:ext cx="513143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4" name="Text Box 13"/>
          <p:cNvSpPr txBox="1">
            <a:spLocks noChangeArrowheads="1"/>
          </p:cNvSpPr>
          <p:nvPr/>
        </p:nvSpPr>
        <p:spPr bwMode="auto">
          <a:xfrm>
            <a:off x="1600199" y="7813648"/>
            <a:ext cx="2544763" cy="1274195"/>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r>
              <a:rPr lang="es-MX" sz="1200" u="none" dirty="0" smtClean="0">
                <a:latin typeface="Arial" charset="0"/>
              </a:rPr>
              <a:t>Ma</a:t>
            </a:r>
            <a:r>
              <a:rPr lang="es-MX" sz="1200" u="none" dirty="0">
                <a:latin typeface="Arial" charset="0"/>
              </a:rPr>
              <a:t>. del Rosario Ramírez Vallejo</a:t>
            </a:r>
          </a:p>
          <a:p>
            <a:pPr algn="ctr">
              <a:lnSpc>
                <a:spcPct val="80000"/>
              </a:lnSpc>
            </a:pPr>
            <a:endParaRPr lang="es-ES" sz="1200" u="none" dirty="0">
              <a:latin typeface="Arial" charset="0"/>
            </a:endParaRPr>
          </a:p>
        </p:txBody>
      </p:sp>
      <p:sp>
        <p:nvSpPr>
          <p:cNvPr id="15" name="Line 14"/>
          <p:cNvSpPr>
            <a:spLocks noChangeShapeType="1"/>
          </p:cNvSpPr>
          <p:nvPr/>
        </p:nvSpPr>
        <p:spPr bwMode="auto">
          <a:xfrm>
            <a:off x="4144963" y="7781925"/>
            <a:ext cx="3175" cy="1143000"/>
          </a:xfrm>
          <a:prstGeom prst="line">
            <a:avLst/>
          </a:prstGeom>
          <a:noFill/>
          <a:ln w="9525">
            <a:solidFill>
              <a:schemeClr val="tx1"/>
            </a:solidFill>
            <a:miter lim="800000"/>
            <a:headEnd/>
            <a:tailEnd/>
          </a:ln>
        </p:spPr>
        <p:txBody>
          <a:bodyPr wrap="none"/>
          <a:lstStyle/>
          <a:p>
            <a:endParaRPr lang="es-MX" dirty="0"/>
          </a:p>
        </p:txBody>
      </p:sp>
      <p:sp>
        <p:nvSpPr>
          <p:cNvPr id="16" name="Line 15"/>
          <p:cNvSpPr>
            <a:spLocks noChangeShapeType="1"/>
          </p:cNvSpPr>
          <p:nvPr/>
        </p:nvSpPr>
        <p:spPr bwMode="auto">
          <a:xfrm>
            <a:off x="1557092" y="8077146"/>
            <a:ext cx="5140642" cy="0"/>
          </a:xfrm>
          <a:prstGeom prst="line">
            <a:avLst/>
          </a:prstGeom>
          <a:noFill/>
          <a:ln w="9525">
            <a:solidFill>
              <a:schemeClr val="tx1"/>
            </a:solidFill>
            <a:miter lim="800000"/>
            <a:headEnd/>
            <a:tailEnd/>
          </a:ln>
        </p:spPr>
        <p:txBody>
          <a:bodyPr wrap="none"/>
          <a:lstStyle/>
          <a:p>
            <a:endParaRPr lang="es-MX" dirty="0"/>
          </a:p>
        </p:txBody>
      </p:sp>
      <p:sp>
        <p:nvSpPr>
          <p:cNvPr id="17" name="Text Box 10"/>
          <p:cNvSpPr txBox="1">
            <a:spLocks noChangeArrowheads="1"/>
          </p:cNvSpPr>
          <p:nvPr/>
        </p:nvSpPr>
        <p:spPr bwMode="auto">
          <a:xfrm>
            <a:off x="4144962" y="7670630"/>
            <a:ext cx="2492272" cy="1274195"/>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r>
              <a:rPr lang="es-MX" sz="1200" u="none" dirty="0" smtClean="0">
                <a:latin typeface="Arial" charset="0"/>
              </a:rPr>
              <a:t> </a:t>
            </a:r>
            <a:r>
              <a:rPr lang="es-MX" sz="1200" u="none" dirty="0">
                <a:latin typeface="Arial" charset="0"/>
              </a:rPr>
              <a:t>Raquel Morales Torres</a:t>
            </a:r>
            <a:endParaRPr lang="es-ES" sz="1200" b="1" u="none" dirty="0">
              <a:latin typeface="Arial" charset="0"/>
            </a:endParaRPr>
          </a:p>
        </p:txBody>
      </p:sp>
      <p:sp>
        <p:nvSpPr>
          <p:cNvPr id="12" name="Text Box 7"/>
          <p:cNvSpPr txBox="1">
            <a:spLocks noChangeArrowheads="1"/>
          </p:cNvSpPr>
          <p:nvPr/>
        </p:nvSpPr>
        <p:spPr bwMode="auto">
          <a:xfrm>
            <a:off x="1595438" y="513382"/>
            <a:ext cx="4686300" cy="830997"/>
          </a:xfrm>
          <a:prstGeom prst="rect">
            <a:avLst/>
          </a:prstGeom>
          <a:noFill/>
          <a:ln w="9525">
            <a:noFill/>
            <a:miter lim="800000"/>
            <a:headEnd/>
            <a:tailEnd/>
          </a:ln>
        </p:spPr>
        <p:txBody>
          <a:bodyPr>
            <a:spAutoFit/>
          </a:bodyPr>
          <a:lstStyle/>
          <a:p>
            <a:pPr algn="ctr">
              <a:spcBef>
                <a:spcPct val="50000"/>
              </a:spcBef>
            </a:pPr>
            <a:r>
              <a:rPr lang="es-ES_tradnl" sz="1200" b="1" i="1" u="none" dirty="0" smtClean="0">
                <a:latin typeface="Arial" charset="0"/>
              </a:rPr>
              <a:t>COORDINACIÓN DEL MODELO RED DIF </a:t>
            </a:r>
          </a:p>
          <a:p>
            <a:pPr algn="ctr">
              <a:spcBef>
                <a:spcPct val="50000"/>
              </a:spcBef>
            </a:pPr>
            <a:r>
              <a:rPr lang="es-ES_tradnl" sz="1200" b="1" i="1" u="none" dirty="0" smtClean="0">
                <a:latin typeface="Arial" charset="0"/>
              </a:rPr>
              <a:t>( </a:t>
            </a:r>
            <a:r>
              <a:rPr lang="es-ES_tradnl" sz="1200" b="1" i="1" u="none" dirty="0">
                <a:latin typeface="Arial" charset="0"/>
              </a:rPr>
              <a:t>Continúa)</a:t>
            </a:r>
            <a:endParaRPr lang="es-MX" sz="1200" u="none" dirty="0">
              <a:latin typeface="Arial" charset="0"/>
              <a:cs typeface="Times New Roman" pitchFamily="18" charset="0"/>
            </a:endParaRPr>
          </a:p>
          <a:p>
            <a:pPr algn="ctr">
              <a:spcBef>
                <a:spcPct val="50000"/>
              </a:spcBef>
            </a:pPr>
            <a:endParaRPr lang="es-ES" sz="1200" b="1" i="1" u="none" dirty="0">
              <a:latin typeface="Arial" charset="0"/>
            </a:endParaRPr>
          </a:p>
        </p:txBody>
      </p:sp>
    </p:spTree>
    <p:extLst>
      <p:ext uri="{BB962C8B-B14F-4D97-AF65-F5344CB8AC3E}">
        <p14:creationId xmlns:p14="http://schemas.microsoft.com/office/powerpoint/2010/main" val="3153306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14" name="Text Box 7"/>
          <p:cNvSpPr txBox="1">
            <a:spLocks noChangeArrowheads="1"/>
          </p:cNvSpPr>
          <p:nvPr/>
        </p:nvSpPr>
        <p:spPr bwMode="auto">
          <a:xfrm>
            <a:off x="1567498" y="555308"/>
            <a:ext cx="5038725" cy="8032968"/>
          </a:xfrm>
          <a:prstGeom prst="rect">
            <a:avLst/>
          </a:prstGeom>
          <a:noFill/>
          <a:ln w="9525">
            <a:noFill/>
            <a:miter lim="800000"/>
            <a:headEnd/>
            <a:tailEnd/>
          </a:ln>
        </p:spPr>
        <p:txBody>
          <a:bodyPr>
            <a:spAutoFit/>
          </a:bodyPr>
          <a:lstStyle/>
          <a:p>
            <a:pPr marL="190500" indent="-95250" algn="ctr"/>
            <a:r>
              <a:rPr lang="es-ES_tradnl" sz="1200" b="1" i="1" u="none" dirty="0" smtClean="0">
                <a:latin typeface="Arial" charset="0"/>
              </a:rPr>
              <a:t>SOLUCIÓN PACÍFICA DE CONFLICTOS</a:t>
            </a:r>
            <a:endParaRPr lang="es-ES_tradnl" sz="1200" b="1" i="1" u="none" dirty="0">
              <a:latin typeface="Arial" charset="0"/>
            </a:endParaRPr>
          </a:p>
          <a:p>
            <a:pPr marL="190500" indent="-95250" algn="ctr"/>
            <a:endParaRPr lang="es-ES_tradnl" sz="1200" b="1" i="1"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77800" indent="-177800" algn="just"/>
            <a:r>
              <a:rPr lang="es-ES_tradnl" sz="1200" u="none" dirty="0">
                <a:latin typeface="Arial" charset="0"/>
                <a:cs typeface="Times New Roman" pitchFamily="18" charset="0"/>
              </a:rPr>
              <a:t>	</a:t>
            </a:r>
            <a:r>
              <a:rPr lang="es-MX" sz="1200" u="none" dirty="0" smtClean="0">
                <a:latin typeface="Arial" panose="020B0604020202020204" pitchFamily="34" charset="0"/>
                <a:cs typeface="Arial" panose="020B0604020202020204" pitchFamily="34" charset="0"/>
              </a:rPr>
              <a:t>Proporcionar </a:t>
            </a:r>
            <a:r>
              <a:rPr lang="es-MX" sz="1200" u="none" dirty="0">
                <a:latin typeface="Arial" panose="020B0604020202020204" pitchFamily="34" charset="0"/>
                <a:cs typeface="Arial" panose="020B0604020202020204" pitchFamily="34" charset="0"/>
              </a:rPr>
              <a:t>servicios de atención y promoción en materia de Solución Pacífica de conflictos y de Orientación Familiar  a  población que lo requiera, así como capacitar, asesorar, dar seguimiento y evaluar la implementación el Modelo RED DIF en los Sistemas Municipales DIF.</a:t>
            </a:r>
          </a:p>
          <a:p>
            <a:pPr marL="190500" indent="-95250" algn="just"/>
            <a:endParaRPr lang="es-ES_tradnl" sz="1200" u="none" dirty="0">
              <a:latin typeface="Arial" charset="0"/>
              <a:cs typeface="Times New Roman" pitchFamily="18" charset="0"/>
            </a:endParaRPr>
          </a:p>
          <a:p>
            <a:pPr marL="190500" indent="-95250" algn="just"/>
            <a:r>
              <a:rPr lang="es-ES_tradnl" sz="1200" b="1" i="1" u="none" dirty="0">
                <a:latin typeface="Arial" charset="0"/>
              </a:rPr>
              <a:t>FUNCIONES.</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Participar </a:t>
            </a:r>
            <a:r>
              <a:rPr lang="es-MX" sz="1200" u="none" dirty="0">
                <a:latin typeface="Arial" charset="0"/>
                <a:cs typeface="Times New Roman" pitchFamily="18" charset="0"/>
              </a:rPr>
              <a:t>como Facilitador en los Procesos de  Solución Pacífica de Conflictos en la familia que se otorguen en el Módulo de Atención</a:t>
            </a:r>
            <a:r>
              <a:rPr lang="es-MX" sz="1200" u="none" dirty="0" smtClean="0">
                <a:latin typeface="Arial" charset="0"/>
                <a:cs typeface="Times New Roman" pitchFamily="18" charset="0"/>
              </a:rPr>
              <a:t>.</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Impartir pláticas y talleres en materia de Solución Pacífica de Conflictos dirigidos a Madres, Padres de familia y adultos en general</a:t>
            </a:r>
            <a:r>
              <a:rPr lang="es-MX" sz="1200" u="none" dirty="0" smtClean="0">
                <a:latin typeface="Arial" charset="0"/>
                <a:cs typeface="Times New Roman" pitchFamily="18" charset="0"/>
              </a:rPr>
              <a:t>.</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Realizar talleres educativos para la promoción de la convivencia pacífica en colaboración con los planteles escolares</a:t>
            </a:r>
            <a:r>
              <a:rPr lang="es-MX" sz="1200" u="none" dirty="0" smtClean="0">
                <a:latin typeface="Arial" charset="0"/>
                <a:cs typeface="Times New Roman" pitchFamily="18" charset="0"/>
              </a:rPr>
              <a:t>.</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Difundir y Promover con el personal de los Sistemas Municipales la implementación del Modelo RED </a:t>
            </a:r>
            <a:r>
              <a:rPr lang="es-MX" sz="1200" u="none" dirty="0" smtClean="0">
                <a:latin typeface="Arial" charset="0"/>
                <a:cs typeface="Times New Roman" pitchFamily="18" charset="0"/>
              </a:rPr>
              <a:t>DIF.</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Asesorar, Impartir </a:t>
            </a:r>
            <a:r>
              <a:rPr lang="es-MX" sz="1200" u="none" dirty="0">
                <a:latin typeface="Arial" charset="0"/>
                <a:cs typeface="Times New Roman" pitchFamily="18" charset="0"/>
              </a:rPr>
              <a:t>Cursos de Capacitación y dar seguimiento al  personal de los Sistemas Municipales para la formación de facilitadores </a:t>
            </a:r>
            <a:r>
              <a:rPr lang="es-MX" sz="1200" u="none" dirty="0" smtClean="0">
                <a:latin typeface="Arial" charset="0"/>
                <a:cs typeface="Times New Roman" pitchFamily="18" charset="0"/>
              </a:rPr>
              <a:t>y para </a:t>
            </a:r>
            <a:r>
              <a:rPr lang="es-MX" sz="1200" u="none" dirty="0">
                <a:latin typeface="Arial" charset="0"/>
                <a:cs typeface="Times New Roman" pitchFamily="18" charset="0"/>
              </a:rPr>
              <a:t>la operación del Modelo RED DIF en Solución Pacífica de Conflictos en la </a:t>
            </a:r>
            <a:r>
              <a:rPr lang="es-MX" sz="1200" u="none" dirty="0" smtClean="0">
                <a:latin typeface="Arial" charset="0"/>
                <a:cs typeface="Times New Roman" pitchFamily="18" charset="0"/>
              </a:rPr>
              <a:t>Familia.</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rPr>
              <a:t>Establecer mecanismos de coordinación y vinculación para la atención de los usuarios que requieran otro tipo de servicio.</a:t>
            </a:r>
          </a:p>
          <a:p>
            <a:pPr marL="190500" indent="-95250" algn="just">
              <a:buFont typeface="Symbol" pitchFamily="18" charset="2"/>
              <a:buChar char="·"/>
            </a:pPr>
            <a:endParaRPr lang="es-MX" sz="1200" u="none" dirty="0" smtClean="0">
              <a:latin typeface="Arial" charset="0"/>
              <a:cs typeface="Times New Roman" pitchFamily="18" charset="0"/>
            </a:endParaRPr>
          </a:p>
          <a:p>
            <a:pPr marL="95250" algn="just"/>
            <a:endParaRPr lang="es-MX" sz="1200" u="none" dirty="0" smtClean="0">
              <a:latin typeface="Arial" charset="0"/>
              <a:cs typeface="Times New Roman" pitchFamily="18" charset="0"/>
            </a:endParaRPr>
          </a:p>
          <a:p>
            <a:pPr marL="95250" algn="just"/>
            <a:endParaRPr lang="es-MX" sz="1200" u="none" dirty="0">
              <a:latin typeface="Arial" charset="0"/>
              <a:cs typeface="Times New Roman" pitchFamily="18" charset="0"/>
            </a:endParaRP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endParaRPr lang="es-ES" sz="1200" u="none" dirty="0">
              <a:latin typeface="Arial" charset="0"/>
              <a:cs typeface="Times New Roman" pitchFamily="18" charset="0"/>
            </a:endParaRPr>
          </a:p>
          <a:p>
            <a:pPr marL="190500" indent="-95250" algn="just">
              <a:buFont typeface="Symbol" pitchFamily="18" charset="2"/>
              <a:buChar char="·"/>
            </a:pPr>
            <a:endParaRPr lang="es-ES" sz="1200" u="none" dirty="0">
              <a:latin typeface="Arial" charset="0"/>
              <a:cs typeface="Times New Roman" pitchFamily="18" charset="0"/>
            </a:endParaRPr>
          </a:p>
          <a:p>
            <a:pPr marL="190500" indent="-95250" algn="just">
              <a:buFont typeface="Symbol" pitchFamily="18" charset="2"/>
              <a:buNone/>
            </a:pPr>
            <a:endParaRPr lang="es-ES" sz="1200" u="none" dirty="0">
              <a:latin typeface="Arial" charset="0"/>
              <a:cs typeface="Times New Roman" pitchFamily="18" charset="0"/>
            </a:endParaRPr>
          </a:p>
          <a:p>
            <a:pPr marL="95250" algn="just"/>
            <a:endParaRPr lang="es-MX" sz="1200" u="none" dirty="0" smtClean="0">
              <a:latin typeface="Arial" charset="0"/>
              <a:cs typeface="Times New Roman" pitchFamily="18" charset="0"/>
            </a:endParaRPr>
          </a:p>
        </p:txBody>
      </p:sp>
      <p:grpSp>
        <p:nvGrpSpPr>
          <p:cNvPr id="16" name="Group 27"/>
          <p:cNvGrpSpPr>
            <a:grpSpLocks/>
          </p:cNvGrpSpPr>
          <p:nvPr/>
        </p:nvGrpSpPr>
        <p:grpSpPr bwMode="auto">
          <a:xfrm>
            <a:off x="1544637" y="5734050"/>
            <a:ext cx="5153025" cy="3213225"/>
            <a:chOff x="928" y="4633"/>
            <a:chExt cx="3246" cy="898"/>
          </a:xfrm>
        </p:grpSpPr>
        <p:sp>
          <p:nvSpPr>
            <p:cNvPr id="17" name="Rectangle 28"/>
            <p:cNvSpPr>
              <a:spLocks noChangeArrowheads="1"/>
            </p:cNvSpPr>
            <p:nvPr/>
          </p:nvSpPr>
          <p:spPr bwMode="auto">
            <a:xfrm>
              <a:off x="928" y="4793"/>
              <a:ext cx="3246" cy="7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8" name="Text Box 29"/>
            <p:cNvSpPr txBox="1">
              <a:spLocks noChangeArrowheads="1"/>
            </p:cNvSpPr>
            <p:nvPr/>
          </p:nvSpPr>
          <p:spPr bwMode="auto">
            <a:xfrm>
              <a:off x="1047" y="4645"/>
              <a:ext cx="116" cy="564"/>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19" name="Text Box 30"/>
            <p:cNvSpPr txBox="1">
              <a:spLocks noChangeArrowheads="1"/>
            </p:cNvSpPr>
            <p:nvPr/>
          </p:nvSpPr>
          <p:spPr bwMode="auto">
            <a:xfrm>
              <a:off x="3256" y="4633"/>
              <a:ext cx="116" cy="139"/>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20" name="Line 31"/>
          <p:cNvSpPr>
            <a:spLocks noChangeShapeType="1"/>
          </p:cNvSpPr>
          <p:nvPr/>
        </p:nvSpPr>
        <p:spPr bwMode="auto">
          <a:xfrm>
            <a:off x="1551647" y="6588710"/>
            <a:ext cx="5156200" cy="1588"/>
          </a:xfrm>
          <a:prstGeom prst="line">
            <a:avLst/>
          </a:prstGeom>
          <a:noFill/>
          <a:ln w="9525">
            <a:solidFill>
              <a:schemeClr val="tx1"/>
            </a:solidFill>
            <a:round/>
            <a:headEnd/>
            <a:tailEnd/>
          </a:ln>
        </p:spPr>
        <p:txBody>
          <a:bodyPr/>
          <a:lstStyle/>
          <a:p>
            <a:endParaRPr lang="es-MX" dirty="0"/>
          </a:p>
        </p:txBody>
      </p:sp>
      <p:sp>
        <p:nvSpPr>
          <p:cNvPr id="21" name="Text Box 32"/>
          <p:cNvSpPr txBox="1">
            <a:spLocks noChangeArrowheads="1"/>
          </p:cNvSpPr>
          <p:nvPr/>
        </p:nvSpPr>
        <p:spPr bwMode="auto">
          <a:xfrm>
            <a:off x="1475813" y="6286860"/>
            <a:ext cx="2806700" cy="274638"/>
          </a:xfrm>
          <a:prstGeom prst="rect">
            <a:avLst/>
          </a:prstGeom>
          <a:noFill/>
          <a:ln w="9525">
            <a:noFill/>
            <a:miter lim="800000"/>
            <a:headEnd/>
            <a:tailEnd/>
          </a:ln>
        </p:spPr>
        <p:txBody>
          <a:bodyPr wrap="square">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25" name="Text Box 15"/>
          <p:cNvSpPr txBox="1">
            <a:spLocks noChangeArrowheads="1"/>
          </p:cNvSpPr>
          <p:nvPr/>
        </p:nvSpPr>
        <p:spPr bwMode="auto">
          <a:xfrm>
            <a:off x="1519872" y="6833374"/>
            <a:ext cx="2566988" cy="2123658"/>
          </a:xfrm>
          <a:prstGeom prst="rect">
            <a:avLst/>
          </a:prstGeom>
          <a:noFill/>
          <a:ln w="9525">
            <a:noFill/>
            <a:miter lim="800000"/>
            <a:headEnd/>
            <a:tailEnd/>
          </a:ln>
        </p:spPr>
        <p:txBody>
          <a:bodyPr wrap="square">
            <a:spAutoFit/>
          </a:bodyPr>
          <a:lstStyle/>
          <a:p>
            <a:pPr algn="just">
              <a:spcBef>
                <a:spcPct val="50000"/>
              </a:spcBef>
            </a:pPr>
            <a:r>
              <a:rPr lang="es-MX" sz="1200" u="none" dirty="0" smtClean="0">
                <a:latin typeface="Arial" charset="0"/>
              </a:rPr>
              <a:t>Blanca Idalia </a:t>
            </a:r>
            <a:r>
              <a:rPr lang="es-MX" sz="1200" u="none" dirty="0">
                <a:latin typeface="Arial" charset="0"/>
              </a:rPr>
              <a:t>García Ramírez</a:t>
            </a:r>
          </a:p>
          <a:p>
            <a:pPr algn="just">
              <a:spcBef>
                <a:spcPct val="50000"/>
              </a:spcBef>
            </a:pPr>
            <a:r>
              <a:rPr lang="es-ES_tradnl" sz="1200" u="none" dirty="0" smtClean="0">
                <a:latin typeface="Arial" charset="0"/>
              </a:rPr>
              <a:t> </a:t>
            </a:r>
          </a:p>
          <a:p>
            <a:pPr algn="just">
              <a:spcBef>
                <a:spcPct val="50000"/>
              </a:spcBef>
            </a:pPr>
            <a:r>
              <a:rPr lang="es-ES_tradnl" sz="1200" u="none" dirty="0" smtClean="0">
                <a:latin typeface="Arial" charset="0"/>
              </a:rPr>
              <a:t>Elder </a:t>
            </a:r>
            <a:r>
              <a:rPr lang="es-ES_tradnl" sz="1200" u="none" dirty="0">
                <a:latin typeface="Arial" charset="0"/>
              </a:rPr>
              <a:t>Iván Martínez </a:t>
            </a:r>
            <a:r>
              <a:rPr lang="es-ES_tradnl" sz="1200" u="none" dirty="0" smtClean="0">
                <a:latin typeface="Arial" charset="0"/>
              </a:rPr>
              <a:t>Gallegos</a:t>
            </a:r>
          </a:p>
          <a:p>
            <a:pPr algn="just">
              <a:spcBef>
                <a:spcPct val="50000"/>
              </a:spcBef>
            </a:pPr>
            <a:endParaRPr lang="es-ES_tradnl" sz="1200" u="none" dirty="0">
              <a:latin typeface="Arial" charset="0"/>
            </a:endParaRPr>
          </a:p>
          <a:p>
            <a:pPr algn="just">
              <a:spcBef>
                <a:spcPct val="50000"/>
              </a:spcBef>
            </a:pPr>
            <a:r>
              <a:rPr lang="es-ES_tradnl" sz="1200" u="none" dirty="0" smtClean="0">
                <a:latin typeface="Arial" charset="0"/>
              </a:rPr>
              <a:t>Ma. Laura Chávez Aranda</a:t>
            </a:r>
          </a:p>
          <a:p>
            <a:pPr algn="just">
              <a:spcBef>
                <a:spcPct val="50000"/>
              </a:spcBef>
            </a:pPr>
            <a:endParaRPr lang="es-ES_tradnl" sz="1200" u="none" dirty="0">
              <a:latin typeface="Arial" charset="0"/>
            </a:endParaRPr>
          </a:p>
          <a:p>
            <a:pPr algn="just">
              <a:spcBef>
                <a:spcPct val="50000"/>
              </a:spcBef>
            </a:pPr>
            <a:r>
              <a:rPr lang="es-ES_tradnl" sz="1200" u="none" dirty="0" smtClean="0">
                <a:latin typeface="Arial" charset="0"/>
              </a:rPr>
              <a:t>Ma. Guadalupe de los Ángeles Gutiérrez Pérez</a:t>
            </a:r>
            <a:endParaRPr lang="es-ES_tradnl" sz="1200" u="none" dirty="0">
              <a:latin typeface="Arial" charset="0"/>
            </a:endParaRPr>
          </a:p>
        </p:txBody>
      </p:sp>
      <p:sp>
        <p:nvSpPr>
          <p:cNvPr id="26" name="Text Box 10"/>
          <p:cNvSpPr txBox="1">
            <a:spLocks noChangeArrowheads="1"/>
          </p:cNvSpPr>
          <p:nvPr/>
        </p:nvSpPr>
        <p:spPr bwMode="auto">
          <a:xfrm>
            <a:off x="4086860" y="6161763"/>
            <a:ext cx="2584450" cy="216059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cxnSp>
        <p:nvCxnSpPr>
          <p:cNvPr id="6" name="Conector recto 5"/>
          <p:cNvCxnSpPr>
            <a:stCxn id="17" idx="0"/>
            <a:endCxn id="17" idx="2"/>
          </p:cNvCxnSpPr>
          <p:nvPr/>
        </p:nvCxnSpPr>
        <p:spPr bwMode="auto">
          <a:xfrm>
            <a:off x="4121150" y="6306562"/>
            <a:ext cx="0" cy="2640713"/>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9859074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5" name="Text Box 11"/>
          <p:cNvSpPr txBox="1">
            <a:spLocks noChangeArrowheads="1"/>
          </p:cNvSpPr>
          <p:nvPr/>
        </p:nvSpPr>
        <p:spPr bwMode="auto">
          <a:xfrm>
            <a:off x="1600200" y="5802313"/>
            <a:ext cx="2159000"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sp>
        <p:nvSpPr>
          <p:cNvPr id="6" name="Rectangle 7"/>
          <p:cNvSpPr>
            <a:spLocks noChangeArrowheads="1"/>
          </p:cNvSpPr>
          <p:nvPr/>
        </p:nvSpPr>
        <p:spPr bwMode="auto">
          <a:xfrm>
            <a:off x="1546860" y="639951"/>
            <a:ext cx="5106353" cy="6555641"/>
          </a:xfrm>
          <a:prstGeom prst="rect">
            <a:avLst/>
          </a:prstGeom>
          <a:noFill/>
          <a:ln w="9525">
            <a:noFill/>
            <a:miter lim="800000"/>
            <a:headEnd/>
            <a:tailEnd/>
          </a:ln>
        </p:spPr>
        <p:txBody>
          <a:bodyPr wrap="square">
            <a:spAutoFit/>
          </a:bodyPr>
          <a:lstStyle/>
          <a:p>
            <a:pPr marL="190500" indent="-95250" algn="ctr"/>
            <a:r>
              <a:rPr lang="es-ES_tradnl" sz="1200" b="1" i="1" u="none" dirty="0">
                <a:latin typeface="Arial" charset="0"/>
              </a:rPr>
              <a:t>SOLUCIÓN PACÍFICA DE CONFLICTOS</a:t>
            </a:r>
          </a:p>
          <a:p>
            <a:pPr marL="190500" indent="-95250" algn="ctr"/>
            <a:r>
              <a:rPr lang="es-ES_tradnl" sz="1200" b="1" i="1" u="none" dirty="0" smtClean="0">
                <a:latin typeface="Arial" charset="0"/>
              </a:rPr>
              <a:t>( </a:t>
            </a:r>
            <a:r>
              <a:rPr lang="es-ES_tradnl" sz="1200" b="1" i="1" u="none" dirty="0">
                <a:latin typeface="Arial" charset="0"/>
              </a:rPr>
              <a:t>Continúa</a:t>
            </a:r>
            <a:r>
              <a:rPr lang="es-ES_tradnl" sz="1200" b="1" i="1" u="none" dirty="0" smtClean="0">
                <a:latin typeface="Arial" charset="0"/>
              </a:rPr>
              <a:t>)</a:t>
            </a:r>
          </a:p>
          <a:p>
            <a:pPr marL="190500" indent="-95250" algn="ctr"/>
            <a:endParaRPr lang="es-ES" sz="1200" u="none" dirty="0" smtClean="0">
              <a:latin typeface="Arial" charset="0"/>
              <a:cs typeface="Times New Roman" pitchFamily="18" charset="0"/>
            </a:endParaRPr>
          </a:p>
          <a:p>
            <a:pPr marL="190500" indent="-95250" algn="ctr"/>
            <a:endParaRPr lang="es-ES"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smtClean="0">
                <a:latin typeface="Arial" charset="0"/>
              </a:rPr>
              <a:t>Realizar </a:t>
            </a:r>
            <a:r>
              <a:rPr lang="es-MX" sz="1200" u="none" dirty="0">
                <a:latin typeface="Arial" charset="0"/>
              </a:rPr>
              <a:t>seguimiento a los usuarios para el cumplimiento de los acuerdos derivados del Proceso de Solución Pacífica de Conflictos</a:t>
            </a:r>
            <a:r>
              <a:rPr lang="es-MX" sz="1200" u="none" dirty="0" smtClean="0">
                <a:latin typeface="Arial" charset="0"/>
              </a:rPr>
              <a:t>.</a:t>
            </a:r>
          </a:p>
          <a:p>
            <a:pPr marL="190500" indent="-95250" algn="just">
              <a:spcBef>
                <a:spcPct val="50000"/>
              </a:spcBef>
              <a:buFont typeface="Symbol" pitchFamily="18" charset="2"/>
              <a:buChar char="·"/>
            </a:pPr>
            <a:r>
              <a:rPr lang="es-MX" sz="1200" u="none" dirty="0">
                <a:latin typeface="Arial" charset="0"/>
              </a:rPr>
              <a:t>Participar en el Intercambio de experiencias entre los miembros de la Red, de acuerdo a los lineamientos establecidos por el </a:t>
            </a:r>
            <a:r>
              <a:rPr lang="es-MX" sz="1200" u="none" dirty="0" smtClean="0">
                <a:latin typeface="Arial" charset="0"/>
              </a:rPr>
              <a:t>SNDIF.</a:t>
            </a:r>
          </a:p>
          <a:p>
            <a:pPr marL="190500" indent="-95250" algn="just">
              <a:spcBef>
                <a:spcPct val="50000"/>
              </a:spcBef>
              <a:buFont typeface="Symbol" pitchFamily="18" charset="2"/>
              <a:buChar char="·"/>
            </a:pPr>
            <a:r>
              <a:rPr lang="es-MX" sz="1200" u="none" dirty="0">
                <a:latin typeface="Arial" charset="0"/>
              </a:rPr>
              <a:t>Proporcionar Servicios de Orientación a las familias que presenten alguna problemática que incida en el desarrollo sociofamiliar</a:t>
            </a:r>
            <a:r>
              <a:rPr lang="es-MX" sz="1200" u="none" dirty="0" smtClean="0">
                <a:latin typeface="Arial" charset="0"/>
              </a:rPr>
              <a:t>.</a:t>
            </a:r>
          </a:p>
          <a:p>
            <a:pPr marL="190500" indent="-95250" algn="just">
              <a:spcBef>
                <a:spcPct val="50000"/>
              </a:spcBef>
              <a:buFont typeface="Symbol" pitchFamily="18" charset="2"/>
              <a:buChar char="·"/>
            </a:pPr>
            <a:r>
              <a:rPr lang="es-MX" sz="1200" u="none" dirty="0">
                <a:latin typeface="Arial" charset="0"/>
              </a:rPr>
              <a:t>Impartir pláticas educativas dirigidas a fortalecer las capacidades parentales, mejorar la comunicación y contribuyan a reforzar los vínculos familiares</a:t>
            </a:r>
            <a:r>
              <a:rPr lang="es-MX" sz="1200" u="none" dirty="0" smtClean="0">
                <a:latin typeface="Arial" charset="0"/>
              </a:rPr>
              <a:t>.</a:t>
            </a:r>
          </a:p>
          <a:p>
            <a:pPr marL="190500" indent="-95250" algn="just">
              <a:spcBef>
                <a:spcPct val="50000"/>
              </a:spcBef>
              <a:buFont typeface="Symbol" pitchFamily="18" charset="2"/>
              <a:buChar char="·"/>
            </a:pPr>
            <a:r>
              <a:rPr lang="es-MX" sz="1200" u="none" dirty="0">
                <a:latin typeface="Arial" charset="0"/>
              </a:rPr>
              <a:t>Registrar las actividades de </a:t>
            </a:r>
            <a:r>
              <a:rPr lang="es-MX" sz="1200" u="none" dirty="0" smtClean="0">
                <a:latin typeface="Arial" charset="0"/>
              </a:rPr>
              <a:t>capacitación y seguimiento de </a:t>
            </a:r>
            <a:r>
              <a:rPr lang="es-MX" sz="1200" u="none" dirty="0">
                <a:latin typeface="Arial" charset="0"/>
              </a:rPr>
              <a:t>acuerdo a los formatos establecidos</a:t>
            </a:r>
            <a:r>
              <a:rPr lang="es-MX" sz="1200" u="none" dirty="0" smtClean="0">
                <a:latin typeface="Arial" charset="0"/>
              </a:rPr>
              <a:t>.</a:t>
            </a:r>
          </a:p>
          <a:p>
            <a:pPr marL="190500" indent="-95250" algn="just">
              <a:spcBef>
                <a:spcPct val="50000"/>
              </a:spcBef>
              <a:buFont typeface="Symbol" pitchFamily="18" charset="2"/>
              <a:buChar char="·"/>
            </a:pPr>
            <a:r>
              <a:rPr lang="es-MX" sz="1200" u="none" dirty="0">
                <a:latin typeface="Arial" charset="0"/>
              </a:rPr>
              <a:t>Trabajar en colaboración con  las áreas de la Dirección de Bienestar y de las Coordinaciones Regionales para la operación adecuada de las acciones, proyectos y estrategias que se implementen</a:t>
            </a:r>
            <a:r>
              <a:rPr lang="es-MX" sz="1200" u="none" dirty="0" smtClean="0">
                <a:latin typeface="Arial" charset="0"/>
              </a:rPr>
              <a:t>.</a:t>
            </a:r>
          </a:p>
          <a:p>
            <a:pPr marL="190500" indent="-95250" algn="just">
              <a:spcBef>
                <a:spcPct val="50000"/>
              </a:spcBef>
              <a:buFont typeface="Symbol" pitchFamily="18" charset="2"/>
              <a:buChar char="·"/>
            </a:pPr>
            <a:r>
              <a:rPr lang="es-MX" sz="1200" u="none" dirty="0">
                <a:latin typeface="Arial" charset="0"/>
              </a:rPr>
              <a:t>Establecer mecanismos de recepción y análisis de los  reportes mensuales sobre los servicios prestados a través del Modelo Red DIF en los </a:t>
            </a:r>
            <a:r>
              <a:rPr lang="es-MX" sz="1200" u="none" dirty="0" smtClean="0">
                <a:latin typeface="Arial" charset="0"/>
              </a:rPr>
              <a:t>SMDIF.</a:t>
            </a:r>
          </a:p>
          <a:p>
            <a:pPr marL="190500" indent="-95250" algn="just">
              <a:spcBef>
                <a:spcPct val="50000"/>
              </a:spcBef>
              <a:buFont typeface="Symbol" pitchFamily="18" charset="2"/>
              <a:buChar char="·"/>
            </a:pPr>
            <a:r>
              <a:rPr lang="es-MX" sz="1200" u="none" dirty="0">
                <a:latin typeface="Arial" charset="0"/>
              </a:rPr>
              <a:t>Contribuir en el diseño de propuestas de mejora continua en los procesos de atención, promoción y capacitación</a:t>
            </a:r>
            <a:r>
              <a:rPr lang="es-MX" sz="1200" u="none" dirty="0" smtClean="0">
                <a:latin typeface="Arial" charset="0"/>
              </a:rPr>
              <a:t>.</a:t>
            </a:r>
          </a:p>
          <a:p>
            <a:pPr marL="190500" indent="-95250" algn="just">
              <a:spcBef>
                <a:spcPct val="50000"/>
              </a:spcBef>
              <a:buFont typeface="Symbol" pitchFamily="18" charset="2"/>
              <a:buChar char="·"/>
            </a:pPr>
            <a:r>
              <a:rPr lang="es-MX" sz="1200" u="none" dirty="0">
                <a:latin typeface="Arial" charset="0"/>
              </a:rPr>
              <a:t>Colaborar en el análisis de los resultados de las capacitaciones, seguimientos y evaluación del Modelo RED DIF. y presentar informe a su jefe inmediato para la toma de decisiones.</a:t>
            </a:r>
          </a:p>
          <a:p>
            <a:pPr marL="95250" algn="just">
              <a:spcBef>
                <a:spcPct val="50000"/>
              </a:spcBef>
            </a:pPr>
            <a:endParaRPr lang="es-MX" sz="1200" u="none" dirty="0" smtClean="0">
              <a:latin typeface="Arial" charset="0"/>
            </a:endParaRPr>
          </a:p>
          <a:p>
            <a:pPr marL="95250" algn="just">
              <a:spcBef>
                <a:spcPct val="50000"/>
              </a:spcBef>
            </a:pPr>
            <a:endParaRPr lang="es-MX" sz="1200" u="none" dirty="0">
              <a:latin typeface="Arial" charset="0"/>
            </a:endParaRPr>
          </a:p>
          <a:p>
            <a:pPr marL="190500" indent="-95250" algn="just">
              <a:spcBef>
                <a:spcPct val="50000"/>
              </a:spcBef>
              <a:buFont typeface="Symbol" pitchFamily="18" charset="2"/>
              <a:buChar char="·"/>
            </a:pPr>
            <a:endParaRPr lang="es-MX" sz="1200" u="none" dirty="0">
              <a:latin typeface="Arial" charset="0"/>
            </a:endParaRPr>
          </a:p>
        </p:txBody>
      </p:sp>
      <p:sp>
        <p:nvSpPr>
          <p:cNvPr id="16" name="Line 31"/>
          <p:cNvSpPr>
            <a:spLocks noChangeShapeType="1"/>
          </p:cNvSpPr>
          <p:nvPr/>
        </p:nvSpPr>
        <p:spPr bwMode="auto">
          <a:xfrm>
            <a:off x="1551647" y="6588710"/>
            <a:ext cx="5156200" cy="1588"/>
          </a:xfrm>
          <a:prstGeom prst="line">
            <a:avLst/>
          </a:prstGeom>
          <a:noFill/>
          <a:ln w="9525">
            <a:solidFill>
              <a:schemeClr val="tx1"/>
            </a:solidFill>
            <a:round/>
            <a:headEnd/>
            <a:tailEnd/>
          </a:ln>
        </p:spPr>
        <p:txBody>
          <a:bodyPr/>
          <a:lstStyle/>
          <a:p>
            <a:endParaRPr lang="es-MX" dirty="0"/>
          </a:p>
        </p:txBody>
      </p:sp>
      <p:sp>
        <p:nvSpPr>
          <p:cNvPr id="17" name="Text Box 32"/>
          <p:cNvSpPr txBox="1">
            <a:spLocks noChangeArrowheads="1"/>
          </p:cNvSpPr>
          <p:nvPr/>
        </p:nvSpPr>
        <p:spPr bwMode="auto">
          <a:xfrm>
            <a:off x="1475813" y="6286860"/>
            <a:ext cx="2806700" cy="274638"/>
          </a:xfrm>
          <a:prstGeom prst="rect">
            <a:avLst/>
          </a:prstGeom>
          <a:noFill/>
          <a:ln w="9525">
            <a:noFill/>
            <a:miter lim="800000"/>
            <a:headEnd/>
            <a:tailEnd/>
          </a:ln>
        </p:spPr>
        <p:txBody>
          <a:bodyPr wrap="square">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18" name="Text Box 15"/>
          <p:cNvSpPr txBox="1">
            <a:spLocks noChangeArrowheads="1"/>
          </p:cNvSpPr>
          <p:nvPr/>
        </p:nvSpPr>
        <p:spPr bwMode="auto">
          <a:xfrm>
            <a:off x="1519872" y="6833374"/>
            <a:ext cx="2566988" cy="2123658"/>
          </a:xfrm>
          <a:prstGeom prst="rect">
            <a:avLst/>
          </a:prstGeom>
          <a:noFill/>
          <a:ln w="9525">
            <a:noFill/>
            <a:miter lim="800000"/>
            <a:headEnd/>
            <a:tailEnd/>
          </a:ln>
        </p:spPr>
        <p:txBody>
          <a:bodyPr wrap="square">
            <a:spAutoFit/>
          </a:bodyPr>
          <a:lstStyle/>
          <a:p>
            <a:pPr algn="just">
              <a:spcBef>
                <a:spcPct val="50000"/>
              </a:spcBef>
            </a:pPr>
            <a:r>
              <a:rPr lang="es-MX" sz="1200" u="none" dirty="0" smtClean="0">
                <a:latin typeface="Arial" charset="0"/>
              </a:rPr>
              <a:t>Blanca </a:t>
            </a:r>
            <a:r>
              <a:rPr lang="es-MX" sz="1200" u="none" dirty="0">
                <a:latin typeface="Arial" charset="0"/>
              </a:rPr>
              <a:t>I. García Ramírez</a:t>
            </a:r>
          </a:p>
          <a:p>
            <a:pPr algn="just">
              <a:spcBef>
                <a:spcPct val="50000"/>
              </a:spcBef>
            </a:pPr>
            <a:r>
              <a:rPr lang="es-ES_tradnl" sz="1200" u="none" dirty="0" smtClean="0">
                <a:latin typeface="Arial" charset="0"/>
              </a:rPr>
              <a:t> </a:t>
            </a:r>
          </a:p>
          <a:p>
            <a:pPr algn="just">
              <a:spcBef>
                <a:spcPct val="50000"/>
              </a:spcBef>
            </a:pPr>
            <a:r>
              <a:rPr lang="es-ES_tradnl" sz="1200" u="none" dirty="0" smtClean="0">
                <a:latin typeface="Arial" charset="0"/>
              </a:rPr>
              <a:t>Elder </a:t>
            </a:r>
            <a:r>
              <a:rPr lang="es-ES_tradnl" sz="1200" u="none" dirty="0">
                <a:latin typeface="Arial" charset="0"/>
              </a:rPr>
              <a:t>Iván Martínez </a:t>
            </a:r>
            <a:r>
              <a:rPr lang="es-ES_tradnl" sz="1200" u="none" dirty="0" smtClean="0">
                <a:latin typeface="Arial" charset="0"/>
              </a:rPr>
              <a:t>Gallegos</a:t>
            </a:r>
          </a:p>
          <a:p>
            <a:pPr algn="just">
              <a:spcBef>
                <a:spcPct val="50000"/>
              </a:spcBef>
            </a:pPr>
            <a:endParaRPr lang="es-ES_tradnl" sz="1200" u="none" dirty="0">
              <a:latin typeface="Arial" charset="0"/>
            </a:endParaRPr>
          </a:p>
          <a:p>
            <a:pPr algn="just">
              <a:spcBef>
                <a:spcPct val="50000"/>
              </a:spcBef>
            </a:pPr>
            <a:r>
              <a:rPr lang="es-ES_tradnl" sz="1200" u="none" dirty="0" smtClean="0">
                <a:latin typeface="Arial" charset="0"/>
              </a:rPr>
              <a:t>Ma. Laura Chávez Aranda</a:t>
            </a:r>
          </a:p>
          <a:p>
            <a:pPr algn="just">
              <a:spcBef>
                <a:spcPct val="50000"/>
              </a:spcBef>
            </a:pPr>
            <a:endParaRPr lang="es-ES_tradnl" sz="1200" u="none" dirty="0">
              <a:latin typeface="Arial" charset="0"/>
            </a:endParaRPr>
          </a:p>
          <a:p>
            <a:pPr algn="just">
              <a:spcBef>
                <a:spcPct val="50000"/>
              </a:spcBef>
            </a:pPr>
            <a:r>
              <a:rPr lang="es-ES_tradnl" sz="1200" u="none" dirty="0" smtClean="0">
                <a:latin typeface="Arial" charset="0"/>
              </a:rPr>
              <a:t>Ma. Guadalupe de los Ángeles Gutiérrez Pérez</a:t>
            </a:r>
            <a:endParaRPr lang="es-ES_tradnl" sz="1200" u="none" dirty="0">
              <a:latin typeface="Arial" charset="0"/>
            </a:endParaRPr>
          </a:p>
        </p:txBody>
      </p:sp>
      <p:sp>
        <p:nvSpPr>
          <p:cNvPr id="19" name="Text Box 10"/>
          <p:cNvSpPr txBox="1">
            <a:spLocks noChangeArrowheads="1"/>
          </p:cNvSpPr>
          <p:nvPr/>
        </p:nvSpPr>
        <p:spPr bwMode="auto">
          <a:xfrm>
            <a:off x="4086860" y="6161763"/>
            <a:ext cx="2584450" cy="216059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grpSp>
        <p:nvGrpSpPr>
          <p:cNvPr id="21" name="Group 27"/>
          <p:cNvGrpSpPr>
            <a:grpSpLocks/>
          </p:cNvGrpSpPr>
          <p:nvPr/>
        </p:nvGrpSpPr>
        <p:grpSpPr bwMode="auto">
          <a:xfrm>
            <a:off x="1544637" y="5734050"/>
            <a:ext cx="5153025" cy="3213225"/>
            <a:chOff x="928" y="4633"/>
            <a:chExt cx="3246" cy="898"/>
          </a:xfrm>
        </p:grpSpPr>
        <p:sp>
          <p:nvSpPr>
            <p:cNvPr id="22" name="Rectangle 28"/>
            <p:cNvSpPr>
              <a:spLocks noChangeArrowheads="1"/>
            </p:cNvSpPr>
            <p:nvPr/>
          </p:nvSpPr>
          <p:spPr bwMode="auto">
            <a:xfrm>
              <a:off x="928" y="4793"/>
              <a:ext cx="3246" cy="7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3" name="Text Box 29"/>
            <p:cNvSpPr txBox="1">
              <a:spLocks noChangeArrowheads="1"/>
            </p:cNvSpPr>
            <p:nvPr/>
          </p:nvSpPr>
          <p:spPr bwMode="auto">
            <a:xfrm>
              <a:off x="1047" y="4645"/>
              <a:ext cx="116" cy="564"/>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24" name="Text Box 30"/>
            <p:cNvSpPr txBox="1">
              <a:spLocks noChangeArrowheads="1"/>
            </p:cNvSpPr>
            <p:nvPr/>
          </p:nvSpPr>
          <p:spPr bwMode="auto">
            <a:xfrm>
              <a:off x="3256" y="4633"/>
              <a:ext cx="116" cy="139"/>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cxnSp>
        <p:nvCxnSpPr>
          <p:cNvPr id="20" name="Conector recto 19"/>
          <p:cNvCxnSpPr/>
          <p:nvPr/>
        </p:nvCxnSpPr>
        <p:spPr bwMode="auto">
          <a:xfrm>
            <a:off x="4121150" y="6306562"/>
            <a:ext cx="0" cy="2640713"/>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5" name="Line 31"/>
          <p:cNvSpPr>
            <a:spLocks noChangeShapeType="1"/>
          </p:cNvSpPr>
          <p:nvPr/>
        </p:nvSpPr>
        <p:spPr bwMode="auto">
          <a:xfrm>
            <a:off x="1551647" y="6652210"/>
            <a:ext cx="5156200" cy="1588"/>
          </a:xfrm>
          <a:prstGeom prst="line">
            <a:avLst/>
          </a:prstGeom>
          <a:noFill/>
          <a:ln w="9525">
            <a:solidFill>
              <a:schemeClr val="tx1"/>
            </a:solidFill>
            <a:round/>
            <a:headEnd/>
            <a:tailEnd/>
          </a:ln>
        </p:spPr>
        <p:txBody>
          <a:bodyPr/>
          <a:lstStyle/>
          <a:p>
            <a:endParaRPr lang="es-MX" dirty="0"/>
          </a:p>
        </p:txBody>
      </p:sp>
      <p:sp>
        <p:nvSpPr>
          <p:cNvPr id="26" name="Text Box 32"/>
          <p:cNvSpPr txBox="1">
            <a:spLocks noChangeArrowheads="1"/>
          </p:cNvSpPr>
          <p:nvPr/>
        </p:nvSpPr>
        <p:spPr bwMode="auto">
          <a:xfrm>
            <a:off x="1571063" y="6350360"/>
            <a:ext cx="2806700" cy="274638"/>
          </a:xfrm>
          <a:prstGeom prst="rect">
            <a:avLst/>
          </a:prstGeom>
          <a:noFill/>
          <a:ln w="9525">
            <a:noFill/>
            <a:miter lim="800000"/>
            <a:headEnd/>
            <a:tailEnd/>
          </a:ln>
        </p:spPr>
        <p:txBody>
          <a:bodyPr wrap="square">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27" name="Text Box 15"/>
          <p:cNvSpPr txBox="1">
            <a:spLocks noChangeArrowheads="1"/>
          </p:cNvSpPr>
          <p:nvPr/>
        </p:nvSpPr>
        <p:spPr bwMode="auto">
          <a:xfrm>
            <a:off x="1615122" y="6896874"/>
            <a:ext cx="2566988" cy="2123658"/>
          </a:xfrm>
          <a:prstGeom prst="rect">
            <a:avLst/>
          </a:prstGeom>
          <a:noFill/>
          <a:ln w="9525">
            <a:noFill/>
            <a:miter lim="800000"/>
            <a:headEnd/>
            <a:tailEnd/>
          </a:ln>
        </p:spPr>
        <p:txBody>
          <a:bodyPr wrap="square">
            <a:spAutoFit/>
          </a:bodyPr>
          <a:lstStyle/>
          <a:p>
            <a:pPr algn="just">
              <a:spcBef>
                <a:spcPct val="50000"/>
              </a:spcBef>
            </a:pPr>
            <a:r>
              <a:rPr lang="es-MX" sz="1200" u="none" dirty="0" smtClean="0">
                <a:latin typeface="Arial" charset="0"/>
              </a:rPr>
              <a:t>Blanca Idalia </a:t>
            </a:r>
            <a:r>
              <a:rPr lang="es-MX" sz="1200" u="none" dirty="0">
                <a:latin typeface="Arial" charset="0"/>
              </a:rPr>
              <a:t>García Ramírez</a:t>
            </a:r>
          </a:p>
          <a:p>
            <a:pPr algn="just">
              <a:spcBef>
                <a:spcPct val="50000"/>
              </a:spcBef>
            </a:pPr>
            <a:r>
              <a:rPr lang="es-ES_tradnl" sz="1200" u="none" dirty="0" smtClean="0">
                <a:latin typeface="Arial" charset="0"/>
              </a:rPr>
              <a:t> </a:t>
            </a:r>
          </a:p>
          <a:p>
            <a:pPr algn="just">
              <a:spcBef>
                <a:spcPct val="50000"/>
              </a:spcBef>
            </a:pPr>
            <a:r>
              <a:rPr lang="es-ES_tradnl" sz="1200" u="none" dirty="0" smtClean="0">
                <a:latin typeface="Arial" charset="0"/>
              </a:rPr>
              <a:t>Elder </a:t>
            </a:r>
            <a:r>
              <a:rPr lang="es-ES_tradnl" sz="1200" u="none" dirty="0">
                <a:latin typeface="Arial" charset="0"/>
              </a:rPr>
              <a:t>Iván Martínez </a:t>
            </a:r>
            <a:r>
              <a:rPr lang="es-ES_tradnl" sz="1200" u="none" dirty="0" smtClean="0">
                <a:latin typeface="Arial" charset="0"/>
              </a:rPr>
              <a:t>Gallegos</a:t>
            </a:r>
          </a:p>
          <a:p>
            <a:pPr algn="just">
              <a:spcBef>
                <a:spcPct val="50000"/>
              </a:spcBef>
            </a:pPr>
            <a:endParaRPr lang="es-ES_tradnl" sz="1200" u="none" dirty="0">
              <a:latin typeface="Arial" charset="0"/>
            </a:endParaRPr>
          </a:p>
          <a:p>
            <a:pPr algn="just">
              <a:spcBef>
                <a:spcPct val="50000"/>
              </a:spcBef>
            </a:pPr>
            <a:r>
              <a:rPr lang="es-ES_tradnl" sz="1200" u="none" dirty="0" smtClean="0">
                <a:latin typeface="Arial" charset="0"/>
              </a:rPr>
              <a:t>Ma. Laura Chávez Aranda</a:t>
            </a:r>
          </a:p>
          <a:p>
            <a:pPr algn="just">
              <a:spcBef>
                <a:spcPct val="50000"/>
              </a:spcBef>
            </a:pPr>
            <a:endParaRPr lang="es-ES_tradnl" sz="1200" u="none" dirty="0">
              <a:latin typeface="Arial" charset="0"/>
            </a:endParaRPr>
          </a:p>
          <a:p>
            <a:pPr algn="just">
              <a:spcBef>
                <a:spcPct val="50000"/>
              </a:spcBef>
            </a:pPr>
            <a:r>
              <a:rPr lang="es-ES_tradnl" sz="1200" u="none" dirty="0" smtClean="0">
                <a:latin typeface="Arial" charset="0"/>
              </a:rPr>
              <a:t>Ma. Guadalupe de los Ángeles Gutiérrez Pérez</a:t>
            </a:r>
            <a:endParaRPr lang="es-ES_tradnl" sz="1200" u="none" dirty="0">
              <a:latin typeface="Arial" charset="0"/>
            </a:endParaRPr>
          </a:p>
        </p:txBody>
      </p:sp>
      <p:sp>
        <p:nvSpPr>
          <p:cNvPr id="28" name="Text Box 10"/>
          <p:cNvSpPr txBox="1">
            <a:spLocks noChangeArrowheads="1"/>
          </p:cNvSpPr>
          <p:nvPr/>
        </p:nvSpPr>
        <p:spPr bwMode="auto">
          <a:xfrm>
            <a:off x="4182110" y="6225263"/>
            <a:ext cx="2584450" cy="216059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8512693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5" name="Text Box 11"/>
          <p:cNvSpPr txBox="1">
            <a:spLocks noChangeArrowheads="1"/>
          </p:cNvSpPr>
          <p:nvPr/>
        </p:nvSpPr>
        <p:spPr bwMode="auto">
          <a:xfrm>
            <a:off x="1600200" y="5802313"/>
            <a:ext cx="2159000"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sp>
        <p:nvSpPr>
          <p:cNvPr id="6" name="Rectangle 7"/>
          <p:cNvSpPr>
            <a:spLocks noChangeArrowheads="1"/>
          </p:cNvSpPr>
          <p:nvPr/>
        </p:nvSpPr>
        <p:spPr bwMode="auto">
          <a:xfrm>
            <a:off x="1546859" y="737870"/>
            <a:ext cx="5106353" cy="2677656"/>
          </a:xfrm>
          <a:prstGeom prst="rect">
            <a:avLst/>
          </a:prstGeom>
          <a:noFill/>
          <a:ln w="9525">
            <a:noFill/>
            <a:miter lim="800000"/>
            <a:headEnd/>
            <a:tailEnd/>
          </a:ln>
        </p:spPr>
        <p:txBody>
          <a:bodyPr wrap="square">
            <a:spAutoFit/>
          </a:bodyPr>
          <a:lstStyle/>
          <a:p>
            <a:pPr marL="190500" indent="-95250" algn="ctr"/>
            <a:r>
              <a:rPr lang="es-ES_tradnl" sz="1200" b="1" i="1" u="none" dirty="0">
                <a:latin typeface="Arial" charset="0"/>
              </a:rPr>
              <a:t>SOLUCIÓN PACÍFICA DE CONFLICTOS</a:t>
            </a:r>
          </a:p>
          <a:p>
            <a:pPr marL="190500" indent="-95250" algn="ctr"/>
            <a:r>
              <a:rPr lang="es-ES_tradnl" sz="1200" b="1" i="1" u="none" dirty="0" smtClean="0">
                <a:latin typeface="Arial" charset="0"/>
              </a:rPr>
              <a:t>( </a:t>
            </a:r>
            <a:r>
              <a:rPr lang="es-ES_tradnl" sz="1200" b="1" i="1" u="none" dirty="0">
                <a:latin typeface="Arial" charset="0"/>
              </a:rPr>
              <a:t>Continúa)</a:t>
            </a: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smtClean="0">
                <a:latin typeface="Arial" charset="0"/>
              </a:rPr>
              <a:t>Participar </a:t>
            </a:r>
            <a:r>
              <a:rPr lang="es-MX" sz="1200" u="none" dirty="0">
                <a:latin typeface="Arial" charset="0"/>
              </a:rPr>
              <a:t>en las reuniones del equipo de trabajo para retroalimentar los procesos que se </a:t>
            </a:r>
            <a:r>
              <a:rPr lang="es-MX" sz="1200" u="none" dirty="0" smtClean="0">
                <a:latin typeface="Arial" charset="0"/>
              </a:rPr>
              <a:t>realizan.</a:t>
            </a:r>
          </a:p>
          <a:p>
            <a:pPr marL="190500" indent="-95250" algn="just">
              <a:spcBef>
                <a:spcPct val="50000"/>
              </a:spcBef>
              <a:buFont typeface="Symbol" pitchFamily="18" charset="2"/>
              <a:buChar char="·"/>
            </a:pPr>
            <a:r>
              <a:rPr lang="es-MX" sz="1200" u="none" dirty="0">
                <a:latin typeface="Arial" charset="0"/>
              </a:rPr>
              <a:t>Asistir a los cursos de capacitación que se requieran para el mejor desempeño de sus funciones</a:t>
            </a:r>
            <a:r>
              <a:rPr lang="es-MX" sz="1200" u="none" dirty="0" smtClean="0">
                <a:latin typeface="Arial" charset="0"/>
              </a:rPr>
              <a:t>.</a:t>
            </a:r>
            <a:endParaRPr lang="es-MX" sz="1200" u="none" dirty="0">
              <a:latin typeface="Arial" charset="0"/>
            </a:endParaRPr>
          </a:p>
          <a:p>
            <a:pPr marL="190500" indent="-95250" algn="just">
              <a:spcBef>
                <a:spcPct val="50000"/>
              </a:spcBef>
              <a:buFont typeface="Symbol" pitchFamily="18" charset="2"/>
              <a:buChar char="·"/>
            </a:pPr>
            <a:r>
              <a:rPr lang="es-ES_tradnl" sz="1200" u="none" dirty="0">
                <a:latin typeface="Arial" charset="0"/>
              </a:rPr>
              <a:t>Estas funciones son enunciativas más no limitativas.</a:t>
            </a:r>
            <a:endParaRPr lang="es-ES" sz="1200" u="none" dirty="0">
              <a:latin typeface="Arial" charset="0"/>
            </a:endParaRPr>
          </a:p>
          <a:p>
            <a:pPr marL="190500" indent="-95250" algn="just">
              <a:spcBef>
                <a:spcPct val="50000"/>
              </a:spcBef>
              <a:buFont typeface="Symbol" pitchFamily="18" charset="2"/>
              <a:buChar char="·"/>
            </a:pPr>
            <a:endParaRPr lang="es-MX" sz="1200" u="none" dirty="0" smtClean="0">
              <a:latin typeface="Arial" charset="0"/>
            </a:endParaRPr>
          </a:p>
          <a:p>
            <a:pPr marL="95250" algn="just">
              <a:spcBef>
                <a:spcPct val="50000"/>
              </a:spcBef>
            </a:pPr>
            <a:endParaRPr lang="es-MX" sz="1200" u="none" dirty="0">
              <a:latin typeface="Arial" charset="0"/>
            </a:endParaRPr>
          </a:p>
          <a:p>
            <a:pPr marL="190500" indent="-95250" algn="just">
              <a:spcBef>
                <a:spcPct val="50000"/>
              </a:spcBef>
              <a:buFont typeface="Symbol" pitchFamily="18" charset="2"/>
              <a:buChar char="·"/>
            </a:pPr>
            <a:endParaRPr lang="es-MX" sz="1200" u="none" dirty="0">
              <a:latin typeface="Arial" charset="0"/>
            </a:endParaRPr>
          </a:p>
        </p:txBody>
      </p:sp>
      <p:sp>
        <p:nvSpPr>
          <p:cNvPr id="16" name="Line 31"/>
          <p:cNvSpPr>
            <a:spLocks noChangeShapeType="1"/>
          </p:cNvSpPr>
          <p:nvPr/>
        </p:nvSpPr>
        <p:spPr bwMode="auto">
          <a:xfrm>
            <a:off x="1551647" y="6588710"/>
            <a:ext cx="5156200" cy="1588"/>
          </a:xfrm>
          <a:prstGeom prst="line">
            <a:avLst/>
          </a:prstGeom>
          <a:noFill/>
          <a:ln w="9525">
            <a:solidFill>
              <a:schemeClr val="tx1"/>
            </a:solidFill>
            <a:round/>
            <a:headEnd/>
            <a:tailEnd/>
          </a:ln>
        </p:spPr>
        <p:txBody>
          <a:bodyPr/>
          <a:lstStyle/>
          <a:p>
            <a:endParaRPr lang="es-MX" dirty="0"/>
          </a:p>
        </p:txBody>
      </p:sp>
      <p:sp>
        <p:nvSpPr>
          <p:cNvPr id="17" name="Text Box 32"/>
          <p:cNvSpPr txBox="1">
            <a:spLocks noChangeArrowheads="1"/>
          </p:cNvSpPr>
          <p:nvPr/>
        </p:nvSpPr>
        <p:spPr bwMode="auto">
          <a:xfrm>
            <a:off x="1475813" y="6286860"/>
            <a:ext cx="2806700" cy="274638"/>
          </a:xfrm>
          <a:prstGeom prst="rect">
            <a:avLst/>
          </a:prstGeom>
          <a:noFill/>
          <a:ln w="9525">
            <a:noFill/>
            <a:miter lim="800000"/>
            <a:headEnd/>
            <a:tailEnd/>
          </a:ln>
        </p:spPr>
        <p:txBody>
          <a:bodyPr wrap="square">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18" name="Text Box 15"/>
          <p:cNvSpPr txBox="1">
            <a:spLocks noChangeArrowheads="1"/>
          </p:cNvSpPr>
          <p:nvPr/>
        </p:nvSpPr>
        <p:spPr bwMode="auto">
          <a:xfrm>
            <a:off x="1519872" y="6833374"/>
            <a:ext cx="2566988" cy="2123658"/>
          </a:xfrm>
          <a:prstGeom prst="rect">
            <a:avLst/>
          </a:prstGeom>
          <a:noFill/>
          <a:ln w="9525">
            <a:noFill/>
            <a:miter lim="800000"/>
            <a:headEnd/>
            <a:tailEnd/>
          </a:ln>
        </p:spPr>
        <p:txBody>
          <a:bodyPr wrap="square">
            <a:spAutoFit/>
          </a:bodyPr>
          <a:lstStyle/>
          <a:p>
            <a:pPr algn="just">
              <a:spcBef>
                <a:spcPct val="50000"/>
              </a:spcBef>
            </a:pPr>
            <a:r>
              <a:rPr lang="es-MX" sz="1200" u="none" dirty="0" smtClean="0">
                <a:latin typeface="Arial" charset="0"/>
              </a:rPr>
              <a:t>Blanca </a:t>
            </a:r>
            <a:r>
              <a:rPr lang="es-MX" sz="1200" u="none" dirty="0">
                <a:latin typeface="Arial" charset="0"/>
              </a:rPr>
              <a:t>I. García Ramírez</a:t>
            </a:r>
          </a:p>
          <a:p>
            <a:pPr algn="just">
              <a:spcBef>
                <a:spcPct val="50000"/>
              </a:spcBef>
            </a:pPr>
            <a:r>
              <a:rPr lang="es-ES_tradnl" sz="1200" u="none" dirty="0" smtClean="0">
                <a:latin typeface="Arial" charset="0"/>
              </a:rPr>
              <a:t> </a:t>
            </a:r>
          </a:p>
          <a:p>
            <a:pPr algn="just">
              <a:spcBef>
                <a:spcPct val="50000"/>
              </a:spcBef>
            </a:pPr>
            <a:r>
              <a:rPr lang="es-ES_tradnl" sz="1200" u="none" dirty="0" smtClean="0">
                <a:latin typeface="Arial" charset="0"/>
              </a:rPr>
              <a:t>Elder </a:t>
            </a:r>
            <a:r>
              <a:rPr lang="es-ES_tradnl" sz="1200" u="none" dirty="0">
                <a:latin typeface="Arial" charset="0"/>
              </a:rPr>
              <a:t>Iván Martínez </a:t>
            </a:r>
            <a:r>
              <a:rPr lang="es-ES_tradnl" sz="1200" u="none" dirty="0" smtClean="0">
                <a:latin typeface="Arial" charset="0"/>
              </a:rPr>
              <a:t>Gallegos</a:t>
            </a:r>
          </a:p>
          <a:p>
            <a:pPr algn="just">
              <a:spcBef>
                <a:spcPct val="50000"/>
              </a:spcBef>
            </a:pPr>
            <a:endParaRPr lang="es-ES_tradnl" sz="1200" u="none" dirty="0">
              <a:latin typeface="Arial" charset="0"/>
            </a:endParaRPr>
          </a:p>
          <a:p>
            <a:pPr algn="just">
              <a:spcBef>
                <a:spcPct val="50000"/>
              </a:spcBef>
            </a:pPr>
            <a:r>
              <a:rPr lang="es-ES_tradnl" sz="1200" u="none" dirty="0" smtClean="0">
                <a:latin typeface="Arial" charset="0"/>
              </a:rPr>
              <a:t>Ma. Laura Chávez Aranda</a:t>
            </a:r>
          </a:p>
          <a:p>
            <a:pPr algn="just">
              <a:spcBef>
                <a:spcPct val="50000"/>
              </a:spcBef>
            </a:pPr>
            <a:endParaRPr lang="es-ES_tradnl" sz="1200" u="none" dirty="0">
              <a:latin typeface="Arial" charset="0"/>
            </a:endParaRPr>
          </a:p>
          <a:p>
            <a:pPr algn="just">
              <a:spcBef>
                <a:spcPct val="50000"/>
              </a:spcBef>
            </a:pPr>
            <a:r>
              <a:rPr lang="es-ES_tradnl" sz="1200" u="none" dirty="0" smtClean="0">
                <a:latin typeface="Arial" charset="0"/>
              </a:rPr>
              <a:t>Ma. Guadalupe de los Ángeles Gutiérrez Pérez</a:t>
            </a:r>
            <a:endParaRPr lang="es-ES_tradnl" sz="1200" u="none" dirty="0">
              <a:latin typeface="Arial" charset="0"/>
            </a:endParaRPr>
          </a:p>
        </p:txBody>
      </p:sp>
      <p:sp>
        <p:nvSpPr>
          <p:cNvPr id="19" name="Text Box 10"/>
          <p:cNvSpPr txBox="1">
            <a:spLocks noChangeArrowheads="1"/>
          </p:cNvSpPr>
          <p:nvPr/>
        </p:nvSpPr>
        <p:spPr bwMode="auto">
          <a:xfrm>
            <a:off x="4086860" y="6161763"/>
            <a:ext cx="2584450" cy="216059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grpSp>
        <p:nvGrpSpPr>
          <p:cNvPr id="21" name="Group 27"/>
          <p:cNvGrpSpPr>
            <a:grpSpLocks/>
          </p:cNvGrpSpPr>
          <p:nvPr/>
        </p:nvGrpSpPr>
        <p:grpSpPr bwMode="auto">
          <a:xfrm>
            <a:off x="1544637" y="5734050"/>
            <a:ext cx="5153025" cy="3213225"/>
            <a:chOff x="928" y="4633"/>
            <a:chExt cx="3246" cy="898"/>
          </a:xfrm>
        </p:grpSpPr>
        <p:sp>
          <p:nvSpPr>
            <p:cNvPr id="22" name="Rectangle 28"/>
            <p:cNvSpPr>
              <a:spLocks noChangeArrowheads="1"/>
            </p:cNvSpPr>
            <p:nvPr/>
          </p:nvSpPr>
          <p:spPr bwMode="auto">
            <a:xfrm>
              <a:off x="928" y="4793"/>
              <a:ext cx="3246" cy="7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3" name="Text Box 29"/>
            <p:cNvSpPr txBox="1">
              <a:spLocks noChangeArrowheads="1"/>
            </p:cNvSpPr>
            <p:nvPr/>
          </p:nvSpPr>
          <p:spPr bwMode="auto">
            <a:xfrm>
              <a:off x="1047" y="4645"/>
              <a:ext cx="116" cy="564"/>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24" name="Text Box 30"/>
            <p:cNvSpPr txBox="1">
              <a:spLocks noChangeArrowheads="1"/>
            </p:cNvSpPr>
            <p:nvPr/>
          </p:nvSpPr>
          <p:spPr bwMode="auto">
            <a:xfrm>
              <a:off x="3256" y="4633"/>
              <a:ext cx="116" cy="139"/>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cxnSp>
        <p:nvCxnSpPr>
          <p:cNvPr id="20" name="Conector recto 19"/>
          <p:cNvCxnSpPr/>
          <p:nvPr/>
        </p:nvCxnSpPr>
        <p:spPr bwMode="auto">
          <a:xfrm>
            <a:off x="4121150" y="6306562"/>
            <a:ext cx="0" cy="2640713"/>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5" name="Line 31"/>
          <p:cNvSpPr>
            <a:spLocks noChangeShapeType="1"/>
          </p:cNvSpPr>
          <p:nvPr/>
        </p:nvSpPr>
        <p:spPr bwMode="auto">
          <a:xfrm>
            <a:off x="1551647" y="6652210"/>
            <a:ext cx="5156200" cy="1588"/>
          </a:xfrm>
          <a:prstGeom prst="line">
            <a:avLst/>
          </a:prstGeom>
          <a:noFill/>
          <a:ln w="9525">
            <a:solidFill>
              <a:schemeClr val="tx1"/>
            </a:solidFill>
            <a:round/>
            <a:headEnd/>
            <a:tailEnd/>
          </a:ln>
        </p:spPr>
        <p:txBody>
          <a:bodyPr/>
          <a:lstStyle/>
          <a:p>
            <a:endParaRPr lang="es-MX" dirty="0"/>
          </a:p>
        </p:txBody>
      </p:sp>
      <p:sp>
        <p:nvSpPr>
          <p:cNvPr id="26" name="Text Box 32"/>
          <p:cNvSpPr txBox="1">
            <a:spLocks noChangeArrowheads="1"/>
          </p:cNvSpPr>
          <p:nvPr/>
        </p:nvSpPr>
        <p:spPr bwMode="auto">
          <a:xfrm>
            <a:off x="1571063" y="6350360"/>
            <a:ext cx="2806700" cy="274638"/>
          </a:xfrm>
          <a:prstGeom prst="rect">
            <a:avLst/>
          </a:prstGeom>
          <a:noFill/>
          <a:ln w="9525">
            <a:noFill/>
            <a:miter lim="800000"/>
            <a:headEnd/>
            <a:tailEnd/>
          </a:ln>
        </p:spPr>
        <p:txBody>
          <a:bodyPr wrap="square">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27" name="Text Box 15"/>
          <p:cNvSpPr txBox="1">
            <a:spLocks noChangeArrowheads="1"/>
          </p:cNvSpPr>
          <p:nvPr/>
        </p:nvSpPr>
        <p:spPr bwMode="auto">
          <a:xfrm>
            <a:off x="1615122" y="6896874"/>
            <a:ext cx="2566988" cy="2123658"/>
          </a:xfrm>
          <a:prstGeom prst="rect">
            <a:avLst/>
          </a:prstGeom>
          <a:noFill/>
          <a:ln w="9525">
            <a:noFill/>
            <a:miter lim="800000"/>
            <a:headEnd/>
            <a:tailEnd/>
          </a:ln>
        </p:spPr>
        <p:txBody>
          <a:bodyPr wrap="square">
            <a:spAutoFit/>
          </a:bodyPr>
          <a:lstStyle/>
          <a:p>
            <a:pPr algn="just">
              <a:spcBef>
                <a:spcPct val="50000"/>
              </a:spcBef>
            </a:pPr>
            <a:r>
              <a:rPr lang="es-MX" sz="1200" u="none" dirty="0" smtClean="0">
                <a:latin typeface="Arial" charset="0"/>
              </a:rPr>
              <a:t>Blanca Idalia </a:t>
            </a:r>
            <a:r>
              <a:rPr lang="es-MX" sz="1200" u="none" dirty="0">
                <a:latin typeface="Arial" charset="0"/>
              </a:rPr>
              <a:t>García Ramírez</a:t>
            </a:r>
          </a:p>
          <a:p>
            <a:pPr algn="just">
              <a:spcBef>
                <a:spcPct val="50000"/>
              </a:spcBef>
            </a:pPr>
            <a:r>
              <a:rPr lang="es-ES_tradnl" sz="1200" u="none" dirty="0" smtClean="0">
                <a:latin typeface="Arial" charset="0"/>
              </a:rPr>
              <a:t> </a:t>
            </a:r>
          </a:p>
          <a:p>
            <a:pPr algn="just">
              <a:spcBef>
                <a:spcPct val="50000"/>
              </a:spcBef>
            </a:pPr>
            <a:r>
              <a:rPr lang="es-ES_tradnl" sz="1200" u="none" dirty="0" smtClean="0">
                <a:latin typeface="Arial" charset="0"/>
              </a:rPr>
              <a:t>Elder </a:t>
            </a:r>
            <a:r>
              <a:rPr lang="es-ES_tradnl" sz="1200" u="none" dirty="0">
                <a:latin typeface="Arial" charset="0"/>
              </a:rPr>
              <a:t>Iván Martínez </a:t>
            </a:r>
            <a:r>
              <a:rPr lang="es-ES_tradnl" sz="1200" u="none" dirty="0" smtClean="0">
                <a:latin typeface="Arial" charset="0"/>
              </a:rPr>
              <a:t>Gallegos</a:t>
            </a:r>
          </a:p>
          <a:p>
            <a:pPr algn="just">
              <a:spcBef>
                <a:spcPct val="50000"/>
              </a:spcBef>
            </a:pPr>
            <a:endParaRPr lang="es-ES_tradnl" sz="1200" u="none" dirty="0">
              <a:latin typeface="Arial" charset="0"/>
            </a:endParaRPr>
          </a:p>
          <a:p>
            <a:pPr algn="just">
              <a:spcBef>
                <a:spcPct val="50000"/>
              </a:spcBef>
            </a:pPr>
            <a:r>
              <a:rPr lang="es-ES_tradnl" sz="1200" u="none" dirty="0" smtClean="0">
                <a:latin typeface="Arial" charset="0"/>
              </a:rPr>
              <a:t>Ma. Laura Chávez Aranda</a:t>
            </a:r>
          </a:p>
          <a:p>
            <a:pPr algn="just">
              <a:spcBef>
                <a:spcPct val="50000"/>
              </a:spcBef>
            </a:pPr>
            <a:endParaRPr lang="es-ES_tradnl" sz="1200" u="none" dirty="0">
              <a:latin typeface="Arial" charset="0"/>
            </a:endParaRPr>
          </a:p>
          <a:p>
            <a:pPr algn="just">
              <a:spcBef>
                <a:spcPct val="50000"/>
              </a:spcBef>
            </a:pPr>
            <a:r>
              <a:rPr lang="es-ES_tradnl" sz="1200" u="none" dirty="0" smtClean="0">
                <a:latin typeface="Arial" charset="0"/>
              </a:rPr>
              <a:t>Ma. Guadalupe de los Ángeles Gutiérrez Pérez</a:t>
            </a:r>
            <a:endParaRPr lang="es-ES_tradnl" sz="1200" u="none" dirty="0">
              <a:latin typeface="Arial" charset="0"/>
            </a:endParaRPr>
          </a:p>
        </p:txBody>
      </p:sp>
      <p:sp>
        <p:nvSpPr>
          <p:cNvPr id="28" name="Text Box 10"/>
          <p:cNvSpPr txBox="1">
            <a:spLocks noChangeArrowheads="1"/>
          </p:cNvSpPr>
          <p:nvPr/>
        </p:nvSpPr>
        <p:spPr bwMode="auto">
          <a:xfrm>
            <a:off x="4182110" y="6225263"/>
            <a:ext cx="2584450" cy="216059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7167651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4301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3012"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grpSp>
        <p:nvGrpSpPr>
          <p:cNvPr id="43013" name="Group 27"/>
          <p:cNvGrpSpPr>
            <a:grpSpLocks/>
          </p:cNvGrpSpPr>
          <p:nvPr/>
        </p:nvGrpSpPr>
        <p:grpSpPr bwMode="auto">
          <a:xfrm>
            <a:off x="1533525" y="7315200"/>
            <a:ext cx="5153025" cy="1530350"/>
            <a:chOff x="928" y="4556"/>
            <a:chExt cx="3246" cy="975"/>
          </a:xfrm>
        </p:grpSpPr>
        <p:sp>
          <p:nvSpPr>
            <p:cNvPr id="43021" name="Rectangle 28"/>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43022" name="Text Box 29"/>
            <p:cNvSpPr txBox="1">
              <a:spLocks noChangeArrowheads="1"/>
            </p:cNvSpPr>
            <p:nvPr/>
          </p:nvSpPr>
          <p:spPr bwMode="auto">
            <a:xfrm>
              <a:off x="1047" y="4645"/>
              <a:ext cx="116" cy="617"/>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43023" name="Text Box 30"/>
            <p:cNvSpPr txBox="1">
              <a:spLocks noChangeArrowheads="1"/>
            </p:cNvSpPr>
            <p:nvPr/>
          </p:nvSpPr>
          <p:spPr bwMode="auto">
            <a:xfrm>
              <a:off x="3256" y="4633"/>
              <a:ext cx="116" cy="152"/>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43014" name="Line 31"/>
          <p:cNvSpPr>
            <a:spLocks noChangeShapeType="1"/>
          </p:cNvSpPr>
          <p:nvPr/>
        </p:nvSpPr>
        <p:spPr bwMode="auto">
          <a:xfrm>
            <a:off x="1535099" y="7600950"/>
            <a:ext cx="5156200" cy="1588"/>
          </a:xfrm>
          <a:prstGeom prst="line">
            <a:avLst/>
          </a:prstGeom>
          <a:noFill/>
          <a:ln w="9525">
            <a:solidFill>
              <a:schemeClr val="tx1"/>
            </a:solidFill>
            <a:round/>
            <a:headEnd/>
            <a:tailEnd/>
          </a:ln>
        </p:spPr>
        <p:txBody>
          <a:bodyPr/>
          <a:lstStyle/>
          <a:p>
            <a:endParaRPr lang="es-MX" dirty="0"/>
          </a:p>
        </p:txBody>
      </p:sp>
      <p:sp>
        <p:nvSpPr>
          <p:cNvPr id="43015" name="Text Box 32"/>
          <p:cNvSpPr txBox="1">
            <a:spLocks noChangeArrowheads="1"/>
          </p:cNvSpPr>
          <p:nvPr/>
        </p:nvSpPr>
        <p:spPr bwMode="auto">
          <a:xfrm>
            <a:off x="1543050" y="7327900"/>
            <a:ext cx="2806700" cy="274638"/>
          </a:xfrm>
          <a:prstGeom prst="rect">
            <a:avLst/>
          </a:prstGeom>
          <a:noFill/>
          <a:ln w="9525">
            <a:noFill/>
            <a:miter lim="800000"/>
            <a:headEnd/>
            <a:tailEnd/>
          </a:ln>
        </p:spPr>
        <p:txBody>
          <a:bodyPr wrap="square">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43018" name="Text Box 35"/>
          <p:cNvSpPr txBox="1">
            <a:spLocks noChangeArrowheads="1"/>
          </p:cNvSpPr>
          <p:nvPr/>
        </p:nvSpPr>
        <p:spPr bwMode="auto">
          <a:xfrm>
            <a:off x="1536700" y="8256588"/>
            <a:ext cx="2813050" cy="276999"/>
          </a:xfrm>
          <a:prstGeom prst="rect">
            <a:avLst/>
          </a:prstGeom>
          <a:noFill/>
          <a:ln w="9525">
            <a:noFill/>
            <a:miter lim="800000"/>
            <a:headEnd/>
            <a:tailEnd/>
          </a:ln>
        </p:spPr>
        <p:txBody>
          <a:bodyPr wrap="square">
            <a:spAutoFit/>
          </a:bodyPr>
          <a:lstStyle/>
          <a:p>
            <a:pPr algn="ctr">
              <a:spcBef>
                <a:spcPct val="50000"/>
              </a:spcBef>
            </a:pPr>
            <a:r>
              <a:rPr lang="es-ES_tradnl" sz="1200" u="none" dirty="0" smtClean="0">
                <a:latin typeface="Arial" charset="0"/>
              </a:rPr>
              <a:t>Angélica </a:t>
            </a:r>
            <a:r>
              <a:rPr lang="es-ES_tradnl" sz="1200" u="none" dirty="0">
                <a:latin typeface="Arial" charset="0"/>
              </a:rPr>
              <a:t>Guadalupe Salazar </a:t>
            </a:r>
            <a:r>
              <a:rPr lang="es-ES_tradnl" sz="1200" u="none" dirty="0" smtClean="0">
                <a:latin typeface="Arial" charset="0"/>
              </a:rPr>
              <a:t>Silva</a:t>
            </a:r>
            <a:endParaRPr lang="es-ES_tradnl" sz="1200" u="none" dirty="0">
              <a:latin typeface="Arial" charset="0"/>
            </a:endParaRPr>
          </a:p>
        </p:txBody>
      </p:sp>
      <p:sp>
        <p:nvSpPr>
          <p:cNvPr id="43019" name="Line 36"/>
          <p:cNvSpPr>
            <a:spLocks noChangeShapeType="1"/>
          </p:cNvSpPr>
          <p:nvPr/>
        </p:nvSpPr>
        <p:spPr bwMode="auto">
          <a:xfrm>
            <a:off x="4349750" y="7324725"/>
            <a:ext cx="1588" cy="1524000"/>
          </a:xfrm>
          <a:prstGeom prst="line">
            <a:avLst/>
          </a:prstGeom>
          <a:noFill/>
          <a:ln w="9525">
            <a:solidFill>
              <a:schemeClr val="tx1"/>
            </a:solidFill>
            <a:round/>
            <a:headEnd/>
            <a:tailEnd/>
          </a:ln>
        </p:spPr>
        <p:txBody>
          <a:bodyPr/>
          <a:lstStyle/>
          <a:p>
            <a:endParaRPr lang="es-MX" dirty="0"/>
          </a:p>
        </p:txBody>
      </p:sp>
      <p:sp>
        <p:nvSpPr>
          <p:cNvPr id="43020" name="Text Box 7"/>
          <p:cNvSpPr txBox="1">
            <a:spLocks noChangeArrowheads="1"/>
          </p:cNvSpPr>
          <p:nvPr/>
        </p:nvSpPr>
        <p:spPr bwMode="auto">
          <a:xfrm>
            <a:off x="1552258" y="741363"/>
            <a:ext cx="5100955" cy="7478970"/>
          </a:xfrm>
          <a:prstGeom prst="rect">
            <a:avLst/>
          </a:prstGeom>
          <a:noFill/>
          <a:ln w="9525">
            <a:noFill/>
            <a:miter lim="800000"/>
            <a:headEnd/>
            <a:tailEnd/>
          </a:ln>
        </p:spPr>
        <p:txBody>
          <a:bodyPr wrap="square">
            <a:spAutoFit/>
          </a:bodyPr>
          <a:lstStyle/>
          <a:p>
            <a:pPr marL="190500" indent="-95250" algn="ctr"/>
            <a:r>
              <a:rPr lang="es-ES_tradnl" sz="1200" b="1" i="1" u="none" dirty="0" smtClean="0">
                <a:latin typeface="Arial" charset="0"/>
              </a:rPr>
              <a:t>AUXILIAR EN SOLUCIÓN PACÍFICA DE CONFLICTOS</a:t>
            </a:r>
            <a:endParaRPr lang="es-ES_tradnl" sz="1200" b="1" i="1" u="none" dirty="0">
              <a:latin typeface="Arial" charset="0"/>
            </a:endParaRPr>
          </a:p>
          <a:p>
            <a:pPr marL="190500" indent="-95250" algn="ctr"/>
            <a:endParaRPr lang="es-ES_tradnl" sz="1200" b="1" i="1" u="none" dirty="0">
              <a:latin typeface="Arial" charset="0"/>
            </a:endParaRPr>
          </a:p>
          <a:p>
            <a:pPr marL="190500" indent="-95250" algn="ctr"/>
            <a:endParaRPr lang="es-ES_tradnl" sz="1200" b="1" i="1" u="none" dirty="0">
              <a:latin typeface="Arial" charset="0"/>
            </a:endParaRPr>
          </a:p>
          <a:p>
            <a:pPr marL="190500" indent="-95250" algn="just"/>
            <a:r>
              <a:rPr lang="es-ES_tradnl" sz="1200" b="1" i="1" u="none" dirty="0">
                <a:latin typeface="Arial" charset="0"/>
              </a:rPr>
              <a:t>OBJETIVO.</a:t>
            </a:r>
          </a:p>
          <a:p>
            <a:pPr marL="177800" algn="just"/>
            <a:endParaRPr lang="es-ES_tradnl" sz="1200" b="1" i="1" u="none" dirty="0">
              <a:latin typeface="Arial" charset="0"/>
            </a:endParaRPr>
          </a:p>
          <a:p>
            <a:pPr marL="177800" algn="just"/>
            <a:r>
              <a:rPr lang="es-MX" sz="1200" u="none" dirty="0" smtClean="0">
                <a:latin typeface="Arial" panose="020B0604020202020204" pitchFamily="34" charset="0"/>
                <a:cs typeface="Arial" panose="020B0604020202020204" pitchFamily="34" charset="0"/>
              </a:rPr>
              <a:t>Proporcionar </a:t>
            </a:r>
            <a:r>
              <a:rPr lang="es-MX" sz="1200" u="none" dirty="0">
                <a:latin typeface="Arial" panose="020B0604020202020204" pitchFamily="34" charset="0"/>
                <a:cs typeface="Arial" panose="020B0604020202020204" pitchFamily="34" charset="0"/>
              </a:rPr>
              <a:t>servicios de atención y promoción en materia de Solución Pacífica de conflictos y de Orientación Familiar  a  población que lo requiera, así como capacitar, asesorar y dar seguimiento a la implementación el Modelo RED DIF en los SMDIF.</a:t>
            </a:r>
          </a:p>
          <a:p>
            <a:pPr marL="190500" indent="-95250" algn="just"/>
            <a:endParaRPr lang="es-ES_tradnl" sz="1200" u="none" dirty="0">
              <a:latin typeface="Arial" charset="0"/>
              <a:cs typeface="Times New Roman" pitchFamily="18" charset="0"/>
            </a:endParaRPr>
          </a:p>
          <a:p>
            <a:pPr marL="190500" indent="-95250" algn="just"/>
            <a:endParaRPr lang="es-ES_tradnl" sz="1200" u="none" dirty="0">
              <a:latin typeface="Arial" charset="0"/>
              <a:cs typeface="Times New Roman" pitchFamily="18" charset="0"/>
            </a:endParaRPr>
          </a:p>
          <a:p>
            <a:pPr marL="190500" indent="-95250" algn="just"/>
            <a:r>
              <a:rPr lang="es-ES_tradnl" sz="1200" b="1" i="1" u="none" dirty="0">
                <a:latin typeface="Arial" charset="0"/>
              </a:rPr>
              <a:t>FUNCIONES.</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Participar como Facilitador en los Procesos de  Solución Pacífica de Conflictos en la familia que se otorguen en el Módulo de Atención</a:t>
            </a:r>
            <a:r>
              <a:rPr lang="es-MX" sz="1200" u="none" dirty="0" smtClean="0">
                <a:latin typeface="Arial" charset="0"/>
                <a:cs typeface="Times New Roman" pitchFamily="18" charset="0"/>
              </a:rPr>
              <a:t>.</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Impartir pláticas y talleres en materia de Solución Pacífica de Conflictos dirigidos a Madres, Padres de familia y adultos en general</a:t>
            </a:r>
            <a:r>
              <a:rPr lang="es-MX" sz="1200" u="none" dirty="0" smtClean="0">
                <a:latin typeface="Arial" charset="0"/>
                <a:cs typeface="Times New Roman" pitchFamily="18" charset="0"/>
              </a:rPr>
              <a:t>.</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Realizar talleres educativos para la promoción de la  convivencia pacífica en colaboración con los planteles escolares</a:t>
            </a:r>
            <a:r>
              <a:rPr lang="es-MX" sz="1200" u="none" dirty="0" smtClean="0">
                <a:latin typeface="Arial" charset="0"/>
                <a:cs typeface="Times New Roman" pitchFamily="18" charset="0"/>
              </a:rPr>
              <a:t>.</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Difundir y Promover con el personal de los Sistemas Municipales la implementación del Modelo RED </a:t>
            </a:r>
            <a:r>
              <a:rPr lang="es-MX" sz="1200" u="none" dirty="0" smtClean="0">
                <a:latin typeface="Arial" charset="0"/>
                <a:cs typeface="Times New Roman" pitchFamily="18" charset="0"/>
              </a:rPr>
              <a:t>DIF.</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Impartir Cursos de Capacitación al  personal de los Sistemas Municipales para la formación de facilitadores en Solución Pacífica de Conflictos en la </a:t>
            </a:r>
            <a:r>
              <a:rPr lang="es-MX" sz="1200" u="none" dirty="0" smtClean="0">
                <a:latin typeface="Arial" charset="0"/>
                <a:cs typeface="Times New Roman" pitchFamily="18" charset="0"/>
              </a:rPr>
              <a:t>Familia.</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Asesorar al personal de los Sistemas Municipales para la operación del Modelo RED DIF para la Solución Pacífica de  </a:t>
            </a:r>
            <a:r>
              <a:rPr lang="es-MX" sz="1200" u="none" dirty="0" smtClean="0">
                <a:latin typeface="Arial" charset="0"/>
                <a:cs typeface="Times New Roman" pitchFamily="18" charset="0"/>
              </a:rPr>
              <a:t>Conflictos.</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Establecer mecanismos de coordinación y vinculación para la atención de los usuarios que requieran otro tipo de servicio.</a:t>
            </a: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endParaRPr lang="es-MX" sz="1200" u="none" dirty="0">
              <a:latin typeface="Arial" charset="0"/>
              <a:cs typeface="Times New Roman" pitchFamily="18" charset="0"/>
            </a:endParaRPr>
          </a:p>
          <a:p>
            <a:pPr marL="95250" algn="just"/>
            <a:endParaRPr lang="es-MX" sz="1200" u="none" dirty="0">
              <a:latin typeface="Arial" charset="0"/>
              <a:cs typeface="Times New Roman" pitchFamily="18" charset="0"/>
            </a:endParaRPr>
          </a:p>
          <a:p>
            <a:pPr marL="190500" indent="-95250" algn="just">
              <a:buFont typeface="Symbol" pitchFamily="18" charset="2"/>
              <a:buChar char="·"/>
            </a:pPr>
            <a:endParaRPr lang="es-MX" sz="1200" u="none" dirty="0">
              <a:latin typeface="Arial" charset="0"/>
              <a:cs typeface="Times New Roman" pitchFamily="18" charset="0"/>
            </a:endParaRPr>
          </a:p>
          <a:p>
            <a:pPr marL="95250" algn="just"/>
            <a:endParaRPr lang="es-MX" sz="1200" u="none" dirty="0">
              <a:latin typeface="Arial" charset="0"/>
              <a:cs typeface="Times New Roman" pitchFamily="18" charset="0"/>
            </a:endParaRPr>
          </a:p>
          <a:p>
            <a:pPr marL="95250" algn="just"/>
            <a:endParaRPr lang="es-ES" sz="1200" u="none" dirty="0">
              <a:latin typeface="Arial" charset="0"/>
              <a:cs typeface="Times New Roman" pitchFamily="18" charset="0"/>
            </a:endParaRPr>
          </a:p>
        </p:txBody>
      </p:sp>
      <p:sp>
        <p:nvSpPr>
          <p:cNvPr id="17" name="Text Box 10"/>
          <p:cNvSpPr txBox="1">
            <a:spLocks noChangeArrowheads="1"/>
          </p:cNvSpPr>
          <p:nvPr/>
        </p:nvSpPr>
        <p:spPr bwMode="auto">
          <a:xfrm>
            <a:off x="4349749" y="8307186"/>
            <a:ext cx="2392459"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15" name="Text Box 32"/>
          <p:cNvSpPr txBox="1">
            <a:spLocks noChangeArrowheads="1"/>
          </p:cNvSpPr>
          <p:nvPr/>
        </p:nvSpPr>
        <p:spPr bwMode="auto">
          <a:xfrm>
            <a:off x="4294092" y="7353321"/>
            <a:ext cx="2457452" cy="240066"/>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Directora de Bienestar Familiar</a:t>
            </a:r>
          </a:p>
        </p:txBody>
      </p:sp>
    </p:spTree>
    <p:extLst>
      <p:ext uri="{BB962C8B-B14F-4D97-AF65-F5344CB8AC3E}">
        <p14:creationId xmlns:p14="http://schemas.microsoft.com/office/powerpoint/2010/main" val="31914252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4403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4036"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44039" name="Text Box 11"/>
          <p:cNvSpPr txBox="1">
            <a:spLocks noChangeArrowheads="1"/>
          </p:cNvSpPr>
          <p:nvPr/>
        </p:nvSpPr>
        <p:spPr bwMode="auto">
          <a:xfrm>
            <a:off x="1600200" y="5802313"/>
            <a:ext cx="2159000"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sp>
        <p:nvSpPr>
          <p:cNvPr id="44045" name="Rectangle 7"/>
          <p:cNvSpPr>
            <a:spLocks noChangeArrowheads="1"/>
          </p:cNvSpPr>
          <p:nvPr/>
        </p:nvSpPr>
        <p:spPr bwMode="auto">
          <a:xfrm>
            <a:off x="1546859" y="737870"/>
            <a:ext cx="5106353" cy="5632311"/>
          </a:xfrm>
          <a:prstGeom prst="rect">
            <a:avLst/>
          </a:prstGeom>
          <a:noFill/>
          <a:ln w="9525">
            <a:noFill/>
            <a:miter lim="800000"/>
            <a:headEnd/>
            <a:tailEnd/>
          </a:ln>
        </p:spPr>
        <p:txBody>
          <a:bodyPr wrap="square">
            <a:spAutoFit/>
          </a:bodyPr>
          <a:lstStyle/>
          <a:p>
            <a:pPr marL="190500" indent="-95250" algn="ctr"/>
            <a:r>
              <a:rPr lang="es-ES_tradnl" sz="1200" b="1" i="1" u="none" dirty="0">
                <a:latin typeface="Arial" charset="0"/>
              </a:rPr>
              <a:t>AUXILIAR EN SOLUCIÓN PACÍFICA DE CONFLICTOS</a:t>
            </a:r>
          </a:p>
          <a:p>
            <a:pPr marL="190500" indent="-95250" algn="ctr"/>
            <a:r>
              <a:rPr lang="es-ES_tradnl" sz="1200" b="1" i="1" u="none" dirty="0" smtClean="0">
                <a:latin typeface="Arial" charset="0"/>
              </a:rPr>
              <a:t>( </a:t>
            </a:r>
            <a:r>
              <a:rPr lang="es-ES_tradnl" sz="1200" b="1" i="1" u="none" dirty="0">
                <a:latin typeface="Arial" charset="0"/>
              </a:rPr>
              <a:t>Continúa</a:t>
            </a:r>
            <a:r>
              <a:rPr lang="es-ES_tradnl" sz="1200" b="1" i="1" u="none" dirty="0" smtClean="0">
                <a:latin typeface="Arial" charset="0"/>
              </a:rPr>
              <a:t>)</a:t>
            </a:r>
            <a:endParaRPr lang="es-MX" sz="1200" u="none" dirty="0">
              <a:latin typeface="Arial" charset="0"/>
              <a:cs typeface="Times New Roman" pitchFamily="18" charset="0"/>
            </a:endParaRPr>
          </a:p>
          <a:p>
            <a:pPr marL="190500" indent="-95250" algn="ctr"/>
            <a:endParaRPr lang="es-MX" sz="1200" u="none" dirty="0" smtClean="0">
              <a:latin typeface="Arial" charset="0"/>
            </a:endParaRPr>
          </a:p>
          <a:p>
            <a:pPr marL="190500" indent="-95250" algn="just">
              <a:spcBef>
                <a:spcPct val="50000"/>
              </a:spcBef>
              <a:buFont typeface="Symbol" pitchFamily="18" charset="2"/>
              <a:buChar char="·"/>
            </a:pPr>
            <a:r>
              <a:rPr lang="es-MX" sz="1200" u="none" dirty="0">
                <a:latin typeface="Arial" charset="0"/>
              </a:rPr>
              <a:t>Realizar seguimiento a los usuarios para el cumplimiento de los acuerdos derivados del Proceso de Solución Pacífica de Conflictos</a:t>
            </a:r>
            <a:r>
              <a:rPr lang="es-MX" sz="1200" u="none" dirty="0" smtClean="0">
                <a:latin typeface="Arial" charset="0"/>
              </a:rPr>
              <a:t>.</a:t>
            </a:r>
          </a:p>
          <a:p>
            <a:pPr marL="190500" indent="-95250" algn="just">
              <a:spcBef>
                <a:spcPct val="50000"/>
              </a:spcBef>
              <a:buFont typeface="Symbol" pitchFamily="18" charset="2"/>
              <a:buChar char="·"/>
            </a:pPr>
            <a:r>
              <a:rPr lang="es-MX" sz="1200" u="none" dirty="0">
                <a:latin typeface="Arial" charset="0"/>
              </a:rPr>
              <a:t>Participar en el Intercambio de experiencias entre los miembros de la Red, de acuerdo a los lineamientos establecidos por el </a:t>
            </a:r>
            <a:r>
              <a:rPr lang="es-MX" sz="1200" u="none" dirty="0" smtClean="0">
                <a:latin typeface="Arial" charset="0"/>
              </a:rPr>
              <a:t>SNDIF.</a:t>
            </a:r>
          </a:p>
          <a:p>
            <a:pPr marL="190500" indent="-95250" algn="just">
              <a:spcBef>
                <a:spcPct val="50000"/>
              </a:spcBef>
              <a:buFont typeface="Symbol" pitchFamily="18" charset="2"/>
              <a:buChar char="·"/>
            </a:pPr>
            <a:r>
              <a:rPr lang="es-MX" sz="1200" u="none" dirty="0">
                <a:latin typeface="Arial" charset="0"/>
              </a:rPr>
              <a:t>Proporcionar Servicios de Orientación a las familias que presenten alguna problemática que incida en el desarrollo sociofamiliar</a:t>
            </a:r>
            <a:r>
              <a:rPr lang="es-MX" sz="1200" u="none" dirty="0" smtClean="0">
                <a:latin typeface="Arial" charset="0"/>
              </a:rPr>
              <a:t>.</a:t>
            </a:r>
          </a:p>
          <a:p>
            <a:pPr marL="190500" indent="-95250" algn="just">
              <a:spcBef>
                <a:spcPct val="50000"/>
              </a:spcBef>
              <a:buFont typeface="Symbol" pitchFamily="18" charset="2"/>
              <a:buChar char="·"/>
            </a:pPr>
            <a:r>
              <a:rPr lang="es-MX" sz="1200" u="none" dirty="0">
                <a:latin typeface="Arial" charset="0"/>
              </a:rPr>
              <a:t>Impartir pláticas educativas dirigidas a fortalecer las capacidades parentales, mejorar la comunicación y contribuyan a reforzar los vínculos familiares</a:t>
            </a:r>
            <a:r>
              <a:rPr lang="es-MX" sz="1200" u="none" dirty="0" smtClean="0">
                <a:latin typeface="Arial" charset="0"/>
              </a:rPr>
              <a:t>.</a:t>
            </a:r>
          </a:p>
          <a:p>
            <a:pPr marL="190500" indent="-95250" algn="just">
              <a:spcBef>
                <a:spcPct val="50000"/>
              </a:spcBef>
              <a:buFont typeface="Symbol" pitchFamily="18" charset="2"/>
              <a:buChar char="·"/>
            </a:pPr>
            <a:r>
              <a:rPr lang="es-MX" sz="1200" u="none" dirty="0">
                <a:latin typeface="Arial" charset="0"/>
              </a:rPr>
              <a:t>Registrar las actividades de </a:t>
            </a:r>
            <a:r>
              <a:rPr lang="es-MX" sz="1200" u="none" dirty="0" smtClean="0">
                <a:latin typeface="Arial" charset="0"/>
              </a:rPr>
              <a:t>capacitación y seguimiento de </a:t>
            </a:r>
            <a:r>
              <a:rPr lang="es-MX" sz="1200" u="none" dirty="0">
                <a:latin typeface="Arial" charset="0"/>
              </a:rPr>
              <a:t>acuerdo a los formatos establecidos</a:t>
            </a:r>
            <a:r>
              <a:rPr lang="es-MX" sz="1200" u="none" dirty="0" smtClean="0">
                <a:latin typeface="Arial" charset="0"/>
              </a:rPr>
              <a:t>.</a:t>
            </a:r>
          </a:p>
          <a:p>
            <a:pPr marL="190500" indent="-95250" algn="just">
              <a:spcBef>
                <a:spcPct val="50000"/>
              </a:spcBef>
              <a:buFont typeface="Symbol" pitchFamily="18" charset="2"/>
              <a:buChar char="·"/>
            </a:pPr>
            <a:r>
              <a:rPr lang="es-MX" sz="1200" u="none" dirty="0">
                <a:latin typeface="Arial" charset="0"/>
              </a:rPr>
              <a:t>Participar en las reuniones del equipo de trabajo para retroalimentar los procesos que se realizan.</a:t>
            </a:r>
          </a:p>
          <a:p>
            <a:pPr marL="190500" indent="-95250" algn="just">
              <a:spcBef>
                <a:spcPct val="50000"/>
              </a:spcBef>
              <a:buFont typeface="Symbol" pitchFamily="18" charset="2"/>
              <a:buChar char="·"/>
            </a:pPr>
            <a:r>
              <a:rPr lang="es-MX" sz="1200" u="none" dirty="0">
                <a:latin typeface="Arial" charset="0"/>
              </a:rPr>
              <a:t>Asistir a los cursos de capacitación que se requieran para el mejor desempeño de sus funciones</a:t>
            </a:r>
            <a:r>
              <a:rPr lang="es-MX" sz="1200" u="none" dirty="0" smtClean="0">
                <a:latin typeface="Arial" charset="0"/>
              </a:rPr>
              <a:t>.</a:t>
            </a:r>
          </a:p>
          <a:p>
            <a:pPr marL="190500" indent="-95250" algn="just">
              <a:spcBef>
                <a:spcPct val="50000"/>
              </a:spcBef>
              <a:buFont typeface="Symbol" pitchFamily="18" charset="2"/>
              <a:buChar char="·"/>
            </a:pPr>
            <a:r>
              <a:rPr lang="es-MX" sz="1200" u="none" dirty="0">
                <a:latin typeface="Arial" charset="0"/>
              </a:rPr>
              <a:t>Colaborar en el análisis de los resultados de las capacitaciones, seguimientos y evaluación </a:t>
            </a:r>
            <a:r>
              <a:rPr lang="es-MX" sz="1200" u="none" dirty="0" smtClean="0">
                <a:latin typeface="Arial" charset="0"/>
              </a:rPr>
              <a:t>y </a:t>
            </a:r>
            <a:r>
              <a:rPr lang="es-MX" sz="1200" u="none" dirty="0">
                <a:latin typeface="Arial" charset="0"/>
              </a:rPr>
              <a:t>presentar informe a su jefe inmediato para la toma de decisiones</a:t>
            </a:r>
            <a:r>
              <a:rPr lang="es-MX" sz="1200" u="none" dirty="0" smtClean="0">
                <a:latin typeface="Arial" charset="0"/>
              </a:rPr>
              <a:t>.</a:t>
            </a:r>
          </a:p>
          <a:p>
            <a:pPr marL="190500" indent="-95250" algn="just">
              <a:spcBef>
                <a:spcPct val="50000"/>
              </a:spcBef>
              <a:buFont typeface="Symbol" pitchFamily="18" charset="2"/>
              <a:buChar char="·"/>
            </a:pPr>
            <a:r>
              <a:rPr lang="es-MX" sz="1200" u="none" dirty="0">
                <a:latin typeface="Arial" charset="0"/>
              </a:rPr>
              <a:t>Trabajar en colaboración con  las áreas de la Dirección de Bienestar y de las Coordinaciones Regionales para la operación adecuada de las acciones, proyectos y estrategias que se implementen</a:t>
            </a:r>
            <a:r>
              <a:rPr lang="es-MX" sz="1200" u="none" dirty="0" smtClean="0">
                <a:latin typeface="Arial" charset="0"/>
              </a:rPr>
              <a:t>.</a:t>
            </a:r>
            <a:endParaRPr lang="es-MX" sz="1200" u="none" dirty="0">
              <a:latin typeface="Arial" charset="0"/>
            </a:endParaRPr>
          </a:p>
          <a:p>
            <a:pPr marL="190500" indent="-95250" algn="just">
              <a:spcBef>
                <a:spcPct val="50000"/>
              </a:spcBef>
              <a:buFont typeface="Symbol" pitchFamily="18" charset="2"/>
              <a:buChar char="·"/>
            </a:pPr>
            <a:r>
              <a:rPr lang="es-ES_tradnl" sz="1200" u="none" dirty="0" smtClean="0">
                <a:latin typeface="Arial" charset="0"/>
              </a:rPr>
              <a:t>Estas </a:t>
            </a:r>
            <a:r>
              <a:rPr lang="es-ES_tradnl" sz="1200" u="none" dirty="0">
                <a:latin typeface="Arial" charset="0"/>
              </a:rPr>
              <a:t>funciones son enunciativas más no limitativas.</a:t>
            </a:r>
            <a:endParaRPr lang="es-ES" sz="1200" u="none" dirty="0">
              <a:latin typeface="Arial" charset="0"/>
            </a:endParaRPr>
          </a:p>
        </p:txBody>
      </p:sp>
      <p:grpSp>
        <p:nvGrpSpPr>
          <p:cNvPr id="16" name="Group 27"/>
          <p:cNvGrpSpPr>
            <a:grpSpLocks/>
          </p:cNvGrpSpPr>
          <p:nvPr/>
        </p:nvGrpSpPr>
        <p:grpSpPr bwMode="auto">
          <a:xfrm>
            <a:off x="1533525" y="7315200"/>
            <a:ext cx="5153025" cy="1530350"/>
            <a:chOff x="928" y="4556"/>
            <a:chExt cx="3246" cy="975"/>
          </a:xfrm>
        </p:grpSpPr>
        <p:sp>
          <p:nvSpPr>
            <p:cNvPr id="18" name="Rectangle 28"/>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9" name="Text Box 29"/>
            <p:cNvSpPr txBox="1">
              <a:spLocks noChangeArrowheads="1"/>
            </p:cNvSpPr>
            <p:nvPr/>
          </p:nvSpPr>
          <p:spPr bwMode="auto">
            <a:xfrm>
              <a:off x="1047" y="4645"/>
              <a:ext cx="116" cy="617"/>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20" name="Text Box 30"/>
            <p:cNvSpPr txBox="1">
              <a:spLocks noChangeArrowheads="1"/>
            </p:cNvSpPr>
            <p:nvPr/>
          </p:nvSpPr>
          <p:spPr bwMode="auto">
            <a:xfrm>
              <a:off x="3256" y="4633"/>
              <a:ext cx="116" cy="152"/>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21" name="Line 31"/>
          <p:cNvSpPr>
            <a:spLocks noChangeShapeType="1"/>
          </p:cNvSpPr>
          <p:nvPr/>
        </p:nvSpPr>
        <p:spPr bwMode="auto">
          <a:xfrm>
            <a:off x="1535099" y="7600950"/>
            <a:ext cx="5156200" cy="1588"/>
          </a:xfrm>
          <a:prstGeom prst="line">
            <a:avLst/>
          </a:prstGeom>
          <a:noFill/>
          <a:ln w="9525">
            <a:solidFill>
              <a:schemeClr val="tx1"/>
            </a:solidFill>
            <a:round/>
            <a:headEnd/>
            <a:tailEnd/>
          </a:ln>
        </p:spPr>
        <p:txBody>
          <a:bodyPr/>
          <a:lstStyle/>
          <a:p>
            <a:endParaRPr lang="es-MX" dirty="0"/>
          </a:p>
        </p:txBody>
      </p:sp>
      <p:sp>
        <p:nvSpPr>
          <p:cNvPr id="22" name="Text Box 32"/>
          <p:cNvSpPr txBox="1">
            <a:spLocks noChangeArrowheads="1"/>
          </p:cNvSpPr>
          <p:nvPr/>
        </p:nvSpPr>
        <p:spPr bwMode="auto">
          <a:xfrm>
            <a:off x="1543050" y="7327900"/>
            <a:ext cx="2806700" cy="274638"/>
          </a:xfrm>
          <a:prstGeom prst="rect">
            <a:avLst/>
          </a:prstGeom>
          <a:noFill/>
          <a:ln w="9525">
            <a:noFill/>
            <a:miter lim="800000"/>
            <a:headEnd/>
            <a:tailEnd/>
          </a:ln>
        </p:spPr>
        <p:txBody>
          <a:bodyPr wrap="square">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23" name="Text Box 35"/>
          <p:cNvSpPr txBox="1">
            <a:spLocks noChangeArrowheads="1"/>
          </p:cNvSpPr>
          <p:nvPr/>
        </p:nvSpPr>
        <p:spPr bwMode="auto">
          <a:xfrm>
            <a:off x="1536700" y="8256588"/>
            <a:ext cx="2813050" cy="276999"/>
          </a:xfrm>
          <a:prstGeom prst="rect">
            <a:avLst/>
          </a:prstGeom>
          <a:noFill/>
          <a:ln w="9525">
            <a:noFill/>
            <a:miter lim="800000"/>
            <a:headEnd/>
            <a:tailEnd/>
          </a:ln>
        </p:spPr>
        <p:txBody>
          <a:bodyPr wrap="square">
            <a:spAutoFit/>
          </a:bodyPr>
          <a:lstStyle/>
          <a:p>
            <a:pPr algn="ctr">
              <a:spcBef>
                <a:spcPct val="50000"/>
              </a:spcBef>
            </a:pPr>
            <a:r>
              <a:rPr lang="es-ES_tradnl" sz="1200" u="none" dirty="0" smtClean="0">
                <a:latin typeface="Arial" charset="0"/>
              </a:rPr>
              <a:t>Angélica </a:t>
            </a:r>
            <a:r>
              <a:rPr lang="es-ES_tradnl" sz="1200" u="none" dirty="0">
                <a:latin typeface="Arial" charset="0"/>
              </a:rPr>
              <a:t>Guadalupe Salazar </a:t>
            </a:r>
            <a:r>
              <a:rPr lang="es-ES_tradnl" sz="1200" u="none" dirty="0" smtClean="0">
                <a:latin typeface="Arial" charset="0"/>
              </a:rPr>
              <a:t>Silva</a:t>
            </a:r>
            <a:endParaRPr lang="es-ES_tradnl" sz="1200" u="none" dirty="0">
              <a:latin typeface="Arial" charset="0"/>
            </a:endParaRPr>
          </a:p>
        </p:txBody>
      </p:sp>
      <p:sp>
        <p:nvSpPr>
          <p:cNvPr id="24" name="Line 36"/>
          <p:cNvSpPr>
            <a:spLocks noChangeShapeType="1"/>
          </p:cNvSpPr>
          <p:nvPr/>
        </p:nvSpPr>
        <p:spPr bwMode="auto">
          <a:xfrm>
            <a:off x="4349750" y="7324725"/>
            <a:ext cx="1588" cy="1524000"/>
          </a:xfrm>
          <a:prstGeom prst="line">
            <a:avLst/>
          </a:prstGeom>
          <a:noFill/>
          <a:ln w="9525">
            <a:solidFill>
              <a:schemeClr val="tx1"/>
            </a:solidFill>
            <a:round/>
            <a:headEnd/>
            <a:tailEnd/>
          </a:ln>
        </p:spPr>
        <p:txBody>
          <a:bodyPr/>
          <a:lstStyle/>
          <a:p>
            <a:endParaRPr lang="es-MX" dirty="0"/>
          </a:p>
        </p:txBody>
      </p:sp>
      <p:sp>
        <p:nvSpPr>
          <p:cNvPr id="25" name="Text Box 10"/>
          <p:cNvSpPr txBox="1">
            <a:spLocks noChangeArrowheads="1"/>
          </p:cNvSpPr>
          <p:nvPr/>
        </p:nvSpPr>
        <p:spPr bwMode="auto">
          <a:xfrm>
            <a:off x="4349749" y="8307186"/>
            <a:ext cx="2392459"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26" name="Text Box 32"/>
          <p:cNvSpPr txBox="1">
            <a:spLocks noChangeArrowheads="1"/>
          </p:cNvSpPr>
          <p:nvPr/>
        </p:nvSpPr>
        <p:spPr bwMode="auto">
          <a:xfrm>
            <a:off x="4294092" y="7353321"/>
            <a:ext cx="2457452" cy="240066"/>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Directora de Bienestar Familiar</a:t>
            </a:r>
          </a:p>
        </p:txBody>
      </p:sp>
    </p:spTree>
    <p:extLst>
      <p:ext uri="{BB962C8B-B14F-4D97-AF65-F5344CB8AC3E}">
        <p14:creationId xmlns:p14="http://schemas.microsoft.com/office/powerpoint/2010/main" val="29595178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2457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24580"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24588" name="Text Box 8"/>
          <p:cNvSpPr txBox="1">
            <a:spLocks noChangeArrowheads="1"/>
          </p:cNvSpPr>
          <p:nvPr/>
        </p:nvSpPr>
        <p:spPr bwMode="auto">
          <a:xfrm>
            <a:off x="1549718" y="728028"/>
            <a:ext cx="5103495" cy="6740307"/>
          </a:xfrm>
          <a:prstGeom prst="rect">
            <a:avLst/>
          </a:prstGeom>
          <a:noFill/>
          <a:ln w="9525">
            <a:noFill/>
            <a:miter lim="800000"/>
            <a:headEnd/>
            <a:tailEnd/>
          </a:ln>
        </p:spPr>
        <p:txBody>
          <a:bodyPr wrap="square">
            <a:spAutoFit/>
          </a:bodyPr>
          <a:lstStyle/>
          <a:p>
            <a:pPr marL="190500" indent="-95250" algn="ctr"/>
            <a:endParaRPr lang="es-ES_tradnl" sz="1200" b="1" i="1" u="none" dirty="0">
              <a:latin typeface="Arial" charset="0"/>
            </a:endParaRPr>
          </a:p>
          <a:p>
            <a:pPr marL="190500" indent="-95250" algn="ctr"/>
            <a:r>
              <a:rPr lang="es-ES_tradnl" sz="1200" b="1" i="1" u="none" dirty="0">
                <a:latin typeface="Arial" charset="0"/>
              </a:rPr>
              <a:t>SECRETARIA </a:t>
            </a:r>
          </a:p>
          <a:p>
            <a:pPr marL="190500" indent="-95250" algn="ctr"/>
            <a:endParaRPr lang="es-ES_tradnl" sz="1200" b="1" i="1" u="none" dirty="0" smtClean="0">
              <a:latin typeface="Arial" charset="0"/>
            </a:endParaRPr>
          </a:p>
          <a:p>
            <a:pPr marL="190500" indent="-95250" algn="ctr"/>
            <a:endParaRPr lang="es-ES_tradnl" sz="1200" b="1" i="1" u="none" dirty="0">
              <a:latin typeface="Arial" charset="0"/>
            </a:endParaRPr>
          </a:p>
          <a:p>
            <a:pPr marL="190500" indent="-95250" algn="just"/>
            <a:r>
              <a:rPr lang="es-ES_tradnl" sz="1200" b="1" i="1" u="none" dirty="0" smtClean="0">
                <a:latin typeface="Arial" charset="0"/>
              </a:rPr>
              <a:t>OBJETIVO</a:t>
            </a:r>
            <a:r>
              <a:rPr lang="es-ES_tradnl" sz="1200" b="1" i="1" u="none" dirty="0">
                <a:latin typeface="Arial" charset="0"/>
              </a:rPr>
              <a:t>.</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Realizar actividades secretariales </a:t>
            </a:r>
            <a:r>
              <a:rPr lang="es-ES_tradnl" sz="1200" u="none" dirty="0" smtClean="0">
                <a:latin typeface="Arial" charset="0"/>
                <a:cs typeface="Times New Roman" pitchFamily="18" charset="0"/>
              </a:rPr>
              <a:t>del Departamento de Asesoría Psicológica, Jurídica y del Modelo RED DIF, para apoyar en el cumplimiento de los objetivo del Área. </a:t>
            </a:r>
            <a:endParaRPr lang="es-ES" sz="1200" u="none" dirty="0">
              <a:latin typeface="Arial" charset="0"/>
              <a:cs typeface="Times New Roman" pitchFamily="18" charset="0"/>
            </a:endParaRPr>
          </a:p>
          <a:p>
            <a:pPr marL="190500" indent="-95250" algn="just"/>
            <a:endParaRPr lang="es-ES_tradnl" sz="1200" u="none" dirty="0" smtClean="0">
              <a:latin typeface="Arial" charset="0"/>
            </a:endParaRPr>
          </a:p>
          <a:p>
            <a:pPr marL="190500" indent="-95250" algn="just"/>
            <a:endParaRPr lang="es-ES_tradnl" sz="1200" u="none" dirty="0">
              <a:latin typeface="Arial" charset="0"/>
            </a:endParaRP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ES_tradnl" sz="1200" u="none" dirty="0">
                <a:latin typeface="Arial" charset="0"/>
                <a:cs typeface="Times New Roman" pitchFamily="18" charset="0"/>
              </a:rPr>
              <a:t>Registrar y controlar correspondencia de entrada, así como seguimiento de la </a:t>
            </a:r>
            <a:r>
              <a:rPr lang="es-ES_tradnl" sz="1200" u="none" dirty="0" smtClean="0">
                <a:latin typeface="Arial" charset="0"/>
                <a:cs typeface="Times New Roman" pitchFamily="18" charset="0"/>
              </a:rPr>
              <a:t>distribución del mismo.</a:t>
            </a:r>
            <a:endParaRPr lang="es-ES_tradnl" sz="1200" u="none" dirty="0">
              <a:latin typeface="Arial" charset="0"/>
              <a:cs typeface="Times New Roman" pitchFamily="18" charset="0"/>
            </a:endParaRPr>
          </a:p>
          <a:p>
            <a:pPr marL="190500" indent="-95250" algn="just">
              <a:buFont typeface="Symbol" pitchFamily="18" charset="2"/>
              <a:buChar char="·"/>
            </a:pPr>
            <a:endParaRPr lang="es-ES_tradnl"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 Llevar el control del archivo general. </a:t>
            </a: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Apoyar en actividades del coordinador y actividades prioritarias de la unidad que le corresponda.</a:t>
            </a:r>
            <a:endParaRPr lang="es-ES" sz="1200" u="none" dirty="0">
              <a:latin typeface="Arial" charset="0"/>
              <a:cs typeface="Times New Roman" pitchFamily="18" charset="0"/>
            </a:endParaRP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Transcribir: memos, oficios,  reportes, informes, que requiera el coordinador.</a:t>
            </a:r>
          </a:p>
          <a:p>
            <a:pPr marL="190500" indent="-95250" algn="just">
              <a:buFont typeface="Symbol" pitchFamily="18" charset="2"/>
              <a:buChar char="·"/>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Atender llamadas telefónicas</a:t>
            </a:r>
            <a:r>
              <a:rPr lang="es-ES_tradnl" sz="1200" u="none" dirty="0" smtClean="0">
                <a:latin typeface="Arial" charset="0"/>
                <a:cs typeface="Times New Roman" pitchFamily="18" charset="0"/>
              </a:rPr>
              <a:t>.</a:t>
            </a:r>
          </a:p>
          <a:p>
            <a:pPr marL="95250" algn="just"/>
            <a:endParaRPr lang="es-ES_tradnl" sz="1200" u="none" dirty="0" smtClean="0">
              <a:latin typeface="Arial" charset="0"/>
              <a:cs typeface="Times New Roman" pitchFamily="18" charset="0"/>
            </a:endParaRPr>
          </a:p>
          <a:p>
            <a:pPr marL="190500" indent="-95250" algn="just">
              <a:buFont typeface="Symbol" pitchFamily="18" charset="2"/>
              <a:buChar char="·"/>
            </a:pPr>
            <a:r>
              <a:rPr lang="es-ES_tradnl" sz="1200" u="none" dirty="0" smtClean="0">
                <a:latin typeface="Arial" charset="0"/>
                <a:cs typeface="Times New Roman" pitchFamily="18" charset="0"/>
              </a:rPr>
              <a:t>Fotocopiado de documentación y material de capacitación.</a:t>
            </a:r>
            <a:endParaRPr lang="es-ES_tradnl" sz="1200" u="none" dirty="0">
              <a:latin typeface="Arial" charset="0"/>
              <a:cs typeface="Times New Roman" pitchFamily="18" charset="0"/>
            </a:endParaRPr>
          </a:p>
          <a:p>
            <a:pPr marL="95250" algn="just"/>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Colaborar en la organización de reuniones convocadas por el </a:t>
            </a:r>
            <a:r>
              <a:rPr lang="es-ES_tradnl" sz="1200" u="none" dirty="0" smtClean="0">
                <a:latin typeface="Arial" charset="0"/>
                <a:cs typeface="Times New Roman" pitchFamily="18" charset="0"/>
              </a:rPr>
              <a:t>director </a:t>
            </a:r>
            <a:r>
              <a:rPr lang="es-ES_tradnl" sz="1200" u="none" dirty="0">
                <a:latin typeface="Arial" charset="0"/>
                <a:cs typeface="Times New Roman" pitchFamily="18" charset="0"/>
              </a:rPr>
              <a:t>de área</a:t>
            </a:r>
            <a:r>
              <a:rPr lang="es-ES_tradnl" sz="1200" u="none" dirty="0" smtClean="0">
                <a:latin typeface="Arial" charset="0"/>
                <a:cs typeface="Times New Roman" pitchFamily="18" charset="0"/>
              </a:rPr>
              <a:t>.</a:t>
            </a:r>
          </a:p>
          <a:p>
            <a:pPr marL="95250" algn="just"/>
            <a:endParaRPr lang="es-ES_tradnl"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Apoyo en la logística de materiales</a:t>
            </a:r>
            <a:r>
              <a:rPr lang="es-MX" sz="1200" u="none" dirty="0" smtClean="0">
                <a:latin typeface="Arial" charset="0"/>
                <a:cs typeface="Times New Roman" pitchFamily="18" charset="0"/>
              </a:rPr>
              <a:t>, </a:t>
            </a:r>
            <a:r>
              <a:rPr lang="es-MX" sz="1200" u="none" dirty="0">
                <a:latin typeface="Arial" charset="0"/>
                <a:cs typeface="Times New Roman" pitchFamily="18" charset="0"/>
              </a:rPr>
              <a:t>agenda vehicular y de sala de juntas.</a:t>
            </a:r>
            <a:endParaRPr lang="es-ES_tradnl" sz="1200" u="none" dirty="0">
              <a:latin typeface="Arial" charset="0"/>
              <a:cs typeface="Times New Roman" pitchFamily="18" charset="0"/>
            </a:endParaRPr>
          </a:p>
          <a:p>
            <a:pPr marL="190500" indent="-95250" algn="just">
              <a:buFont typeface="Symbol" pitchFamily="18" charset="2"/>
              <a:buNone/>
            </a:pPr>
            <a:endParaRPr lang="es-ES_tradnl" sz="1200" u="none" dirty="0">
              <a:latin typeface="Arial" charset="0"/>
            </a:endParaRPr>
          </a:p>
          <a:p>
            <a:pPr marL="190500" indent="-95250" algn="just">
              <a:buFont typeface="Symbol" pitchFamily="18" charset="2"/>
              <a:buChar char="·"/>
            </a:pPr>
            <a:r>
              <a:rPr lang="es-ES_tradnl" sz="1200" u="none" dirty="0">
                <a:latin typeface="Arial" charset="0"/>
              </a:rPr>
              <a:t>Estas funciones son enunciativas más no limitativas.</a:t>
            </a:r>
          </a:p>
        </p:txBody>
      </p:sp>
      <p:sp>
        <p:nvSpPr>
          <p:cNvPr id="24589" name="Rectangle 5"/>
          <p:cNvSpPr>
            <a:spLocks noChangeArrowheads="1"/>
          </p:cNvSpPr>
          <p:nvPr/>
        </p:nvSpPr>
        <p:spPr bwMode="auto">
          <a:xfrm>
            <a:off x="1558924" y="7805738"/>
            <a:ext cx="5164455" cy="1153160"/>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4590" name="Text Box 6"/>
          <p:cNvSpPr txBox="1">
            <a:spLocks noChangeArrowheads="1"/>
          </p:cNvSpPr>
          <p:nvPr/>
        </p:nvSpPr>
        <p:spPr bwMode="auto">
          <a:xfrm>
            <a:off x="1547813" y="7777480"/>
            <a:ext cx="2719387" cy="2751522"/>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r>
              <a:rPr lang="es-MX" sz="1200" u="none" dirty="0" smtClean="0">
                <a:latin typeface="Arial" charset="0"/>
              </a:rPr>
              <a:t>Ana </a:t>
            </a:r>
            <a:r>
              <a:rPr lang="es-MX" sz="1200" u="none" dirty="0">
                <a:latin typeface="Arial" charset="0"/>
              </a:rPr>
              <a:t>Luisa Moreno </a:t>
            </a:r>
            <a:r>
              <a:rPr lang="es-MX" sz="1200" u="none" dirty="0" smtClean="0">
                <a:latin typeface="Arial" charset="0"/>
              </a:rPr>
              <a:t>Rojas</a:t>
            </a: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ES" sz="1200" u="none" dirty="0">
              <a:latin typeface="Arial" charset="0"/>
            </a:endParaRPr>
          </a:p>
        </p:txBody>
      </p:sp>
      <p:sp>
        <p:nvSpPr>
          <p:cNvPr id="24592" name="Line 9"/>
          <p:cNvSpPr>
            <a:spLocks noChangeShapeType="1"/>
          </p:cNvSpPr>
          <p:nvPr/>
        </p:nvSpPr>
        <p:spPr bwMode="auto">
          <a:xfrm>
            <a:off x="1558924" y="8260236"/>
            <a:ext cx="5158079" cy="0"/>
          </a:xfrm>
          <a:prstGeom prst="line">
            <a:avLst/>
          </a:prstGeom>
          <a:noFill/>
          <a:ln w="9525">
            <a:solidFill>
              <a:schemeClr val="tx1"/>
            </a:solidFill>
            <a:round/>
            <a:headEnd/>
            <a:tailEnd/>
          </a:ln>
        </p:spPr>
        <p:txBody>
          <a:bodyPr/>
          <a:lstStyle/>
          <a:p>
            <a:endParaRPr lang="es-MX" dirty="0"/>
          </a:p>
        </p:txBody>
      </p:sp>
      <p:sp>
        <p:nvSpPr>
          <p:cNvPr id="24593" name="Line 12"/>
          <p:cNvSpPr>
            <a:spLocks noChangeShapeType="1"/>
          </p:cNvSpPr>
          <p:nvPr/>
        </p:nvSpPr>
        <p:spPr bwMode="auto">
          <a:xfrm>
            <a:off x="4232593" y="7805738"/>
            <a:ext cx="0" cy="1151572"/>
          </a:xfrm>
          <a:prstGeom prst="line">
            <a:avLst/>
          </a:prstGeom>
          <a:noFill/>
          <a:ln w="9525">
            <a:solidFill>
              <a:schemeClr val="tx1"/>
            </a:solidFill>
            <a:round/>
            <a:headEnd/>
            <a:tailEnd/>
          </a:ln>
        </p:spPr>
        <p:txBody>
          <a:bodyPr/>
          <a:lstStyle/>
          <a:p>
            <a:endParaRPr lang="es-MX" dirty="0"/>
          </a:p>
        </p:txBody>
      </p:sp>
      <p:sp>
        <p:nvSpPr>
          <p:cNvPr id="11" name="Text Box 10"/>
          <p:cNvSpPr txBox="1">
            <a:spLocks noChangeArrowheads="1"/>
          </p:cNvSpPr>
          <p:nvPr/>
        </p:nvSpPr>
        <p:spPr bwMode="auto">
          <a:xfrm>
            <a:off x="4231004" y="7814945"/>
            <a:ext cx="2492375" cy="1126462"/>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6294925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4"/>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60420" name="Text Box 8"/>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60421" name="Line 9"/>
          <p:cNvSpPr>
            <a:spLocks noChangeShapeType="1"/>
          </p:cNvSpPr>
          <p:nvPr/>
        </p:nvSpPr>
        <p:spPr bwMode="auto">
          <a:xfrm>
            <a:off x="0" y="514350"/>
            <a:ext cx="6858000" cy="9525"/>
          </a:xfrm>
          <a:prstGeom prst="line">
            <a:avLst/>
          </a:prstGeom>
          <a:noFill/>
          <a:ln w="28575">
            <a:solidFill>
              <a:schemeClr val="tx1"/>
            </a:solidFill>
            <a:round/>
            <a:headEnd/>
            <a:tailEnd/>
          </a:ln>
        </p:spPr>
        <p:txBody>
          <a:bodyPr/>
          <a:lstStyle/>
          <a:p>
            <a:endParaRPr lang="es-MX" dirty="0"/>
          </a:p>
        </p:txBody>
      </p:sp>
      <p:sp>
        <p:nvSpPr>
          <p:cNvPr id="60424" name="Text Box 13"/>
          <p:cNvSpPr txBox="1">
            <a:spLocks noChangeArrowheads="1"/>
          </p:cNvSpPr>
          <p:nvPr/>
        </p:nvSpPr>
        <p:spPr bwMode="auto">
          <a:xfrm>
            <a:off x="1558925" y="536413"/>
            <a:ext cx="5100955" cy="7848302"/>
          </a:xfrm>
          <a:prstGeom prst="rect">
            <a:avLst/>
          </a:prstGeom>
          <a:noFill/>
          <a:ln w="9525">
            <a:noFill/>
            <a:miter lim="800000"/>
            <a:headEnd/>
            <a:tailEnd/>
          </a:ln>
        </p:spPr>
        <p:txBody>
          <a:bodyPr wrap="square">
            <a:spAutoFit/>
          </a:bodyPr>
          <a:lstStyle/>
          <a:p>
            <a:pPr marL="190500" indent="-95250" algn="ctr"/>
            <a:r>
              <a:rPr lang="es-ES_tradnl" sz="1200" b="1" i="1" u="none" dirty="0" smtClean="0">
                <a:latin typeface="Arial" charset="0"/>
              </a:rPr>
              <a:t>ASESORÍA JURÍDICA</a:t>
            </a:r>
            <a:endParaRPr lang="es-ES_tradnl" sz="1200" b="1" i="1" u="none" dirty="0">
              <a:latin typeface="Arial" charset="0"/>
            </a:endParaRPr>
          </a:p>
          <a:p>
            <a:pPr marL="190500" indent="-95250" algn="ctr"/>
            <a:endParaRPr lang="es-ES_tradnl" sz="1200" b="1" i="1" u="none" dirty="0" smtClean="0">
              <a:latin typeface="Arial" charset="0"/>
            </a:endParaRPr>
          </a:p>
          <a:p>
            <a:pPr marL="190500" indent="-95250" algn="ctr"/>
            <a:endParaRPr lang="es-ES_tradnl" sz="1200" b="1" i="1"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80975" algn="just"/>
            <a:r>
              <a:rPr lang="es-ES_tradnl" sz="1200" u="none" dirty="0" smtClean="0">
                <a:latin typeface="Arial" charset="0"/>
                <a:cs typeface="Times New Roman" pitchFamily="18" charset="0"/>
              </a:rPr>
              <a:t>Capacitar, </a:t>
            </a:r>
            <a:r>
              <a:rPr lang="es-MX" sz="1200" u="none" dirty="0">
                <a:latin typeface="Arial" panose="020B0604020202020204" pitchFamily="34" charset="0"/>
                <a:cs typeface="Arial" panose="020B0604020202020204" pitchFamily="34" charset="0"/>
              </a:rPr>
              <a:t>p</a:t>
            </a:r>
            <a:r>
              <a:rPr lang="es-MX" sz="1200" u="none" dirty="0" smtClean="0">
                <a:latin typeface="Arial" panose="020B0604020202020204" pitchFamily="34" charset="0"/>
                <a:cs typeface="Arial" panose="020B0604020202020204" pitchFamily="34" charset="0"/>
              </a:rPr>
              <a:t>roporcionar orientación y plantear </a:t>
            </a:r>
            <a:r>
              <a:rPr lang="es-MX" sz="1200" u="none" dirty="0">
                <a:latin typeface="Arial" panose="020B0604020202020204" pitchFamily="34" charset="0"/>
                <a:cs typeface="Arial" panose="020B0604020202020204" pitchFamily="34" charset="0"/>
              </a:rPr>
              <a:t>alternativas conciliatorias y </a:t>
            </a:r>
            <a:r>
              <a:rPr lang="es-MX" sz="1200" u="none" dirty="0" smtClean="0">
                <a:latin typeface="Arial" panose="020B0604020202020204" pitchFamily="34" charset="0"/>
                <a:cs typeface="Arial" panose="020B0604020202020204" pitchFamily="34" charset="0"/>
              </a:rPr>
              <a:t>judiciales de </a:t>
            </a:r>
            <a:r>
              <a:rPr lang="es-MX" sz="1200" u="none" dirty="0">
                <a:latin typeface="Arial" panose="020B0604020202020204" pitchFamily="34" charset="0"/>
                <a:cs typeface="Arial" panose="020B0604020202020204" pitchFamily="34" charset="0"/>
              </a:rPr>
              <a:t>solución a conflictos </a:t>
            </a:r>
            <a:r>
              <a:rPr lang="es-MX" sz="1200" u="none" dirty="0" smtClean="0">
                <a:latin typeface="Arial" panose="020B0604020202020204" pitchFamily="34" charset="0"/>
                <a:cs typeface="Arial" panose="020B0604020202020204" pitchFamily="34" charset="0"/>
              </a:rPr>
              <a:t>familiares, </a:t>
            </a:r>
            <a:r>
              <a:rPr lang="es-MX" sz="1200" u="none" dirty="0">
                <a:latin typeface="Arial" panose="020B0604020202020204" pitchFamily="34" charset="0"/>
                <a:cs typeface="Arial" panose="020B0604020202020204" pitchFamily="34" charset="0"/>
              </a:rPr>
              <a:t>a  población que lo </a:t>
            </a:r>
            <a:r>
              <a:rPr lang="es-MX" sz="1200" u="none" dirty="0" smtClean="0">
                <a:latin typeface="Arial" panose="020B0604020202020204" pitchFamily="34" charset="0"/>
                <a:cs typeface="Arial" panose="020B0604020202020204" pitchFamily="34" charset="0"/>
              </a:rPr>
              <a:t>requiera, como medida preventiva de la desintegración familiar.</a:t>
            </a:r>
            <a:endParaRPr lang="es-ES_tradnl" sz="1200" u="none" dirty="0">
              <a:latin typeface="Arial" charset="0"/>
              <a:cs typeface="Times New Roman" pitchFamily="18" charset="0"/>
            </a:endParaRPr>
          </a:p>
          <a:p>
            <a:pPr marL="190500" indent="-95250" algn="just"/>
            <a:endParaRPr lang="es-ES_tradnl" sz="1200" u="none" dirty="0" smtClean="0">
              <a:latin typeface="Arial" charset="0"/>
              <a:cs typeface="Times New Roman" pitchFamily="18" charset="0"/>
            </a:endParaRPr>
          </a:p>
          <a:p>
            <a:pPr marL="190500" indent="-95250" algn="just"/>
            <a:endParaRPr lang="es-ES_tradnl" sz="1200" u="none" dirty="0" smtClean="0">
              <a:latin typeface="Arial" charset="0"/>
              <a:cs typeface="Times New Roman" pitchFamily="18" charset="0"/>
            </a:endParaRPr>
          </a:p>
          <a:p>
            <a:pPr marL="190500" indent="-95250" algn="just"/>
            <a:endParaRPr lang="es-ES_tradnl" sz="1200" u="none" dirty="0">
              <a:latin typeface="Arial" charset="0"/>
              <a:cs typeface="Times New Roman" pitchFamily="18" charset="0"/>
            </a:endParaRPr>
          </a:p>
          <a:p>
            <a:pPr marL="190500" indent="-95250" algn="just"/>
            <a:r>
              <a:rPr lang="es-ES_tradnl" sz="1200" b="1" i="1" u="none" dirty="0">
                <a:latin typeface="Arial" charset="0"/>
              </a:rPr>
              <a:t>FUNCIONES.</a:t>
            </a:r>
          </a:p>
          <a:p>
            <a:pPr marL="190500" indent="-95250" algn="just">
              <a:buFont typeface="Symbol" pitchFamily="18" charset="2"/>
              <a:buNone/>
            </a:pPr>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Brindar servicios jurídicos en materia familiar a los usuarios de los servicios de la Dirección de Bienestar Familiar.</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Representar legalmente a sujetos de asistencia social, ante las instancias jurídicas correspondiente cuando el caso lo amerite.</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Intervenir como mediador en conflictos familiares promoviendo la conciliación entre las partes, la equidad y la integración familiar.</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Dar seguimiento  a los acuerdos que surjan entre las partes de un conflicto verificando el goce y cumplimiento de derechos y obligaciones.</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Impartir Cursos de Capacitación al  personal de los Sistemas Municipales para la formación de facilitadores en Solución Pacífica de Conflictos en la Familia</a:t>
            </a:r>
            <a:r>
              <a:rPr lang="es-MX" sz="1200" u="none" dirty="0" smtClean="0">
                <a:latin typeface="Arial" charset="0"/>
                <a:cs typeface="Times New Roman" pitchFamily="18" charset="0"/>
              </a:rPr>
              <a:t>.</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Elaborar documentos administrativos y promociones judiciales.</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Actualizar los expedientes integrando toda la información que surjan en los mismos y en las bases de datos o sistemas electrónicos correspondientes.</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Informar al coordinador del Departamento sobre la evolución de los asuntos a su cargo.</a:t>
            </a:r>
          </a:p>
          <a:p>
            <a:pPr marL="95250" algn="just"/>
            <a:endParaRPr lang="es-MX" sz="1200" u="none" dirty="0" smtClean="0">
              <a:latin typeface="Arial" charset="0"/>
              <a:cs typeface="Times New Roman" pitchFamily="18" charset="0"/>
            </a:endParaRPr>
          </a:p>
          <a:p>
            <a:pPr marL="95250" algn="just"/>
            <a:endParaRPr lang="es-ES" sz="1200" u="none" dirty="0">
              <a:latin typeface="Arial" charset="0"/>
              <a:cs typeface="Times New Roman" pitchFamily="18" charset="0"/>
            </a:endParaRPr>
          </a:p>
        </p:txBody>
      </p:sp>
      <p:sp>
        <p:nvSpPr>
          <p:cNvPr id="21" name="Text Box 13"/>
          <p:cNvSpPr txBox="1">
            <a:spLocks noChangeArrowheads="1"/>
          </p:cNvSpPr>
          <p:nvPr/>
        </p:nvSpPr>
        <p:spPr bwMode="auto">
          <a:xfrm>
            <a:off x="5908907" y="5625476"/>
            <a:ext cx="2608262" cy="646331"/>
          </a:xfrm>
          <a:prstGeom prst="rect">
            <a:avLst/>
          </a:prstGeom>
          <a:noFill/>
          <a:ln w="9525">
            <a:noFill/>
            <a:miter lim="800000"/>
            <a:headEnd/>
            <a:tailEnd/>
          </a:ln>
        </p:spPr>
        <p:txBody>
          <a:bodyPr wrap="square">
            <a:spAutoFit/>
          </a:bodyPr>
          <a:lstStyle/>
          <a:p>
            <a:pPr algn="ctr"/>
            <a:endParaRPr lang="es-MX" sz="1200" u="none" dirty="0">
              <a:latin typeface="Arial" charset="0"/>
            </a:endParaRPr>
          </a:p>
          <a:p>
            <a:pPr algn="ctr"/>
            <a:endParaRPr lang="es-MX" sz="1200" u="none" dirty="0">
              <a:latin typeface="Arial" charset="0"/>
            </a:endParaRPr>
          </a:p>
          <a:p>
            <a:pPr algn="ctr"/>
            <a:r>
              <a:rPr lang="es-MX" sz="1200" u="none" dirty="0" smtClean="0">
                <a:latin typeface="Arial" charset="0"/>
              </a:rPr>
              <a:t>     </a:t>
            </a:r>
          </a:p>
        </p:txBody>
      </p:sp>
      <p:sp>
        <p:nvSpPr>
          <p:cNvPr id="17" name="Rectangle 12"/>
          <p:cNvSpPr>
            <a:spLocks noChangeArrowheads="1"/>
          </p:cNvSpPr>
          <p:nvPr/>
        </p:nvSpPr>
        <p:spPr bwMode="auto">
          <a:xfrm>
            <a:off x="1558925" y="7802880"/>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8" name="Text Box 13"/>
          <p:cNvSpPr txBox="1">
            <a:spLocks noChangeArrowheads="1"/>
          </p:cNvSpPr>
          <p:nvPr/>
        </p:nvSpPr>
        <p:spPr bwMode="auto">
          <a:xfrm>
            <a:off x="1571625" y="7845686"/>
            <a:ext cx="2662238" cy="1015663"/>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defRPr/>
            </a:pPr>
            <a:r>
              <a:rPr lang="es-ES_tradnl" sz="1200" u="none" dirty="0">
                <a:solidFill>
                  <a:srgbClr val="000000"/>
                </a:solidFill>
                <a:latin typeface="Arial" pitchFamily="34" charset="0"/>
                <a:cs typeface="Arial" pitchFamily="34" charset="0"/>
              </a:rPr>
              <a:t>Luis Bartolomé Infante García</a:t>
            </a:r>
            <a:endParaRPr lang="es-ES" sz="1200" u="none" dirty="0">
              <a:latin typeface="Arial" pitchFamily="34" charset="0"/>
              <a:cs typeface="Arial" pitchFamily="34" charset="0"/>
            </a:endParaRPr>
          </a:p>
        </p:txBody>
      </p:sp>
      <p:sp>
        <p:nvSpPr>
          <p:cNvPr id="19" name="Line 14"/>
          <p:cNvSpPr>
            <a:spLocks noChangeShapeType="1"/>
          </p:cNvSpPr>
          <p:nvPr/>
        </p:nvSpPr>
        <p:spPr bwMode="auto">
          <a:xfrm>
            <a:off x="4220943" y="7812405"/>
            <a:ext cx="3396" cy="1143000"/>
          </a:xfrm>
          <a:prstGeom prst="line">
            <a:avLst/>
          </a:prstGeom>
          <a:noFill/>
          <a:ln w="9525">
            <a:solidFill>
              <a:schemeClr val="tx1"/>
            </a:solidFill>
            <a:miter lim="800000"/>
            <a:headEnd/>
            <a:tailEnd/>
          </a:ln>
        </p:spPr>
        <p:txBody>
          <a:bodyPr wrap="none"/>
          <a:lstStyle/>
          <a:p>
            <a:endParaRPr lang="es-MX" dirty="0"/>
          </a:p>
        </p:txBody>
      </p:sp>
      <p:sp>
        <p:nvSpPr>
          <p:cNvPr id="20" name="Line 15"/>
          <p:cNvSpPr>
            <a:spLocks noChangeShapeType="1"/>
          </p:cNvSpPr>
          <p:nvPr/>
        </p:nvSpPr>
        <p:spPr bwMode="auto">
          <a:xfrm>
            <a:off x="1558925" y="8139430"/>
            <a:ext cx="5146675" cy="0"/>
          </a:xfrm>
          <a:prstGeom prst="line">
            <a:avLst/>
          </a:prstGeom>
          <a:noFill/>
          <a:ln w="9525">
            <a:solidFill>
              <a:schemeClr val="tx1"/>
            </a:solidFill>
            <a:miter lim="800000"/>
            <a:headEnd/>
            <a:tailEnd/>
          </a:ln>
        </p:spPr>
        <p:txBody>
          <a:bodyPr wrap="none"/>
          <a:lstStyle/>
          <a:p>
            <a:endParaRPr lang="es-MX" dirty="0"/>
          </a:p>
        </p:txBody>
      </p:sp>
      <p:sp>
        <p:nvSpPr>
          <p:cNvPr id="22" name="Text Box 16"/>
          <p:cNvSpPr txBox="1">
            <a:spLocks noChangeArrowheads="1"/>
          </p:cNvSpPr>
          <p:nvPr/>
        </p:nvSpPr>
        <p:spPr bwMode="auto">
          <a:xfrm>
            <a:off x="4048014" y="7850505"/>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23" name="Text Box 10"/>
          <p:cNvSpPr txBox="1">
            <a:spLocks noChangeArrowheads="1"/>
          </p:cNvSpPr>
          <p:nvPr/>
        </p:nvSpPr>
        <p:spPr bwMode="auto">
          <a:xfrm>
            <a:off x="4048016" y="8629999"/>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2210006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4"/>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60420" name="Text Box 8"/>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60421" name="Line 9"/>
          <p:cNvSpPr>
            <a:spLocks noChangeShapeType="1"/>
          </p:cNvSpPr>
          <p:nvPr/>
        </p:nvSpPr>
        <p:spPr bwMode="auto">
          <a:xfrm>
            <a:off x="0" y="514350"/>
            <a:ext cx="6858000" cy="9525"/>
          </a:xfrm>
          <a:prstGeom prst="line">
            <a:avLst/>
          </a:prstGeom>
          <a:noFill/>
          <a:ln w="28575">
            <a:solidFill>
              <a:schemeClr val="tx1"/>
            </a:solidFill>
            <a:round/>
            <a:headEnd/>
            <a:tailEnd/>
          </a:ln>
        </p:spPr>
        <p:txBody>
          <a:bodyPr/>
          <a:lstStyle/>
          <a:p>
            <a:endParaRPr lang="es-MX" dirty="0"/>
          </a:p>
        </p:txBody>
      </p:sp>
      <p:sp>
        <p:nvSpPr>
          <p:cNvPr id="60424" name="Text Box 13"/>
          <p:cNvSpPr txBox="1">
            <a:spLocks noChangeArrowheads="1"/>
          </p:cNvSpPr>
          <p:nvPr/>
        </p:nvSpPr>
        <p:spPr bwMode="auto">
          <a:xfrm>
            <a:off x="1550758" y="643377"/>
            <a:ext cx="5100955" cy="2585323"/>
          </a:xfrm>
          <a:prstGeom prst="rect">
            <a:avLst/>
          </a:prstGeom>
          <a:noFill/>
          <a:ln w="9525">
            <a:noFill/>
            <a:miter lim="800000"/>
            <a:headEnd/>
            <a:tailEnd/>
          </a:ln>
        </p:spPr>
        <p:txBody>
          <a:bodyPr wrap="square">
            <a:spAutoFit/>
          </a:bodyPr>
          <a:lstStyle/>
          <a:p>
            <a:pPr marL="190500" indent="-95250" algn="ctr"/>
            <a:r>
              <a:rPr lang="es-ES_tradnl" sz="1200" b="1" i="1" u="none" dirty="0">
                <a:latin typeface="Arial" charset="0"/>
              </a:rPr>
              <a:t>ASESORÍA JURÍDICA</a:t>
            </a:r>
          </a:p>
          <a:p>
            <a:pPr marL="190500" indent="-95250" algn="ctr"/>
            <a:r>
              <a:rPr lang="es-ES_tradnl" sz="1200" b="1" i="1" u="none" dirty="0" smtClean="0">
                <a:latin typeface="Arial" charset="0"/>
              </a:rPr>
              <a:t>( </a:t>
            </a:r>
            <a:r>
              <a:rPr lang="es-ES_tradnl" sz="1200" b="1" i="1" u="none" dirty="0">
                <a:latin typeface="Arial" charset="0"/>
              </a:rPr>
              <a:t>Continúa)</a:t>
            </a:r>
          </a:p>
          <a:p>
            <a:pPr marL="190500" indent="-95250" algn="ctr"/>
            <a:endParaRPr lang="es-ES_tradnl" sz="1200" b="1" i="1" u="none" dirty="0">
              <a:latin typeface="Arial" charset="0"/>
            </a:endParaRPr>
          </a:p>
          <a:p>
            <a:pPr marL="190500" indent="-95250" algn="ctr"/>
            <a:endParaRPr lang="es-ES_tradnl" sz="1200" b="1" i="1" u="none" dirty="0" smtClean="0">
              <a:latin typeface="Arial" charset="0"/>
            </a:endParaRPr>
          </a:p>
          <a:p>
            <a:pPr marL="95250" algn="just"/>
            <a:endParaRPr lang="es-MX" sz="1200" u="none" dirty="0" smtClean="0">
              <a:latin typeface="Arial" charset="0"/>
              <a:cs typeface="Times New Roman" pitchFamily="18" charset="0"/>
            </a:endParaRPr>
          </a:p>
          <a:p>
            <a:pPr marL="185738" lvl="0" indent="-100013" algn="just">
              <a:buSzPct val="140000"/>
              <a:buFont typeface="Arial" panose="020B0604020202020204" pitchFamily="34" charset="0"/>
              <a:buChar char="•"/>
            </a:pPr>
            <a:r>
              <a:rPr lang="es-MX" sz="1200" u="none" dirty="0">
                <a:latin typeface="Arial" charset="0"/>
                <a:cs typeface="Times New Roman" pitchFamily="18" charset="0"/>
              </a:rPr>
              <a:t>Participar con el equipo interdisciplinario en la solución de casos</a:t>
            </a:r>
            <a:r>
              <a:rPr lang="es-MX" sz="1200" u="none" dirty="0" smtClean="0">
                <a:latin typeface="Arial" charset="0"/>
                <a:cs typeface="Times New Roman" pitchFamily="18" charset="0"/>
              </a:rPr>
              <a:t>.</a:t>
            </a:r>
          </a:p>
          <a:p>
            <a:pPr marL="85725" lvl="0" algn="just">
              <a:buSzPct val="140000"/>
            </a:pPr>
            <a:endParaRPr lang="es-MX" sz="1200" u="none" dirty="0" smtClean="0">
              <a:latin typeface="Arial" charset="0"/>
              <a:cs typeface="Times New Roman" pitchFamily="18" charset="0"/>
            </a:endParaRPr>
          </a:p>
          <a:p>
            <a:pPr marL="185738" indent="-100013" algn="just">
              <a:buSzPct val="140000"/>
              <a:buFont typeface="Arial" panose="020B0604020202020204" pitchFamily="34" charset="0"/>
              <a:buChar char="•"/>
            </a:pPr>
            <a:r>
              <a:rPr lang="es-MX" sz="1200" u="none" dirty="0">
                <a:latin typeface="Arial" charset="0"/>
                <a:cs typeface="Times New Roman" pitchFamily="18" charset="0"/>
              </a:rPr>
              <a:t>Elaborar informes mensuales de actividades</a:t>
            </a:r>
            <a:r>
              <a:rPr lang="es-MX" sz="1200" u="none" dirty="0" smtClean="0">
                <a:latin typeface="Arial" charset="0"/>
                <a:cs typeface="Times New Roman" pitchFamily="18" charset="0"/>
              </a:rPr>
              <a:t>.</a:t>
            </a:r>
            <a:endParaRPr lang="es-MX" sz="1200" u="none" dirty="0">
              <a:latin typeface="Arial" charset="0"/>
              <a:cs typeface="Times New Roman" pitchFamily="18" charset="0"/>
            </a:endParaRPr>
          </a:p>
          <a:p>
            <a:pPr marL="85725" lvl="0" algn="just">
              <a:buSzPct val="140000"/>
            </a:pPr>
            <a:endParaRPr lang="es-MX" sz="1200" u="none" dirty="0">
              <a:latin typeface="Arial" charset="0"/>
              <a:cs typeface="Times New Roman" pitchFamily="18" charset="0"/>
            </a:endParaRPr>
          </a:p>
          <a:p>
            <a:pPr marL="185738" lvl="0" indent="-100013" algn="just">
              <a:buSzPct val="140000"/>
              <a:buFont typeface="Arial" panose="020B0604020202020204" pitchFamily="34" charset="0"/>
              <a:buChar char="•"/>
            </a:pPr>
            <a:r>
              <a:rPr lang="es-MX" sz="1200" u="none" dirty="0">
                <a:latin typeface="Arial" charset="0"/>
                <a:cs typeface="Times New Roman" pitchFamily="18" charset="0"/>
              </a:rPr>
              <a:t>Apoyar en la atención de grupos de reflexión.</a:t>
            </a: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spcBef>
                <a:spcPct val="50000"/>
              </a:spcBef>
              <a:buFont typeface="Symbol" pitchFamily="18" charset="2"/>
              <a:buChar char="·"/>
            </a:pPr>
            <a:r>
              <a:rPr lang="es-ES_tradnl" sz="1200" u="none" dirty="0" smtClean="0">
                <a:latin typeface="Arial" charset="0"/>
              </a:rPr>
              <a:t>Estas </a:t>
            </a:r>
            <a:r>
              <a:rPr lang="es-ES_tradnl" sz="1200" u="none" dirty="0">
                <a:latin typeface="Arial" charset="0"/>
              </a:rPr>
              <a:t>funciones son enunciativas más no limitativas.</a:t>
            </a:r>
            <a:endParaRPr lang="es-ES" sz="1200" u="none" dirty="0">
              <a:latin typeface="Arial" charset="0"/>
              <a:cs typeface="Times New Roman" pitchFamily="18" charset="0"/>
            </a:endParaRPr>
          </a:p>
          <a:p>
            <a:pPr marL="95250" algn="just"/>
            <a:endParaRPr lang="es-ES" sz="1200" u="none" dirty="0">
              <a:latin typeface="Arial" charset="0"/>
              <a:cs typeface="Times New Roman" pitchFamily="18" charset="0"/>
            </a:endParaRPr>
          </a:p>
        </p:txBody>
      </p:sp>
      <p:sp>
        <p:nvSpPr>
          <p:cNvPr id="21" name="Text Box 13"/>
          <p:cNvSpPr txBox="1">
            <a:spLocks noChangeArrowheads="1"/>
          </p:cNvSpPr>
          <p:nvPr/>
        </p:nvSpPr>
        <p:spPr bwMode="auto">
          <a:xfrm>
            <a:off x="5908907" y="5625476"/>
            <a:ext cx="2608262" cy="646331"/>
          </a:xfrm>
          <a:prstGeom prst="rect">
            <a:avLst/>
          </a:prstGeom>
          <a:noFill/>
          <a:ln w="9525">
            <a:noFill/>
            <a:miter lim="800000"/>
            <a:headEnd/>
            <a:tailEnd/>
          </a:ln>
        </p:spPr>
        <p:txBody>
          <a:bodyPr wrap="square">
            <a:spAutoFit/>
          </a:bodyPr>
          <a:lstStyle/>
          <a:p>
            <a:pPr algn="ctr"/>
            <a:endParaRPr lang="es-MX" sz="1200" u="none" dirty="0">
              <a:latin typeface="Arial" charset="0"/>
            </a:endParaRPr>
          </a:p>
          <a:p>
            <a:pPr algn="ctr"/>
            <a:endParaRPr lang="es-MX" sz="1200" u="none" dirty="0">
              <a:latin typeface="Arial" charset="0"/>
            </a:endParaRPr>
          </a:p>
          <a:p>
            <a:pPr algn="ctr"/>
            <a:r>
              <a:rPr lang="es-MX" sz="1200" u="none" dirty="0" smtClean="0">
                <a:latin typeface="Arial" charset="0"/>
              </a:rPr>
              <a:t>     </a:t>
            </a:r>
          </a:p>
        </p:txBody>
      </p:sp>
      <p:sp>
        <p:nvSpPr>
          <p:cNvPr id="17" name="Rectangle 12"/>
          <p:cNvSpPr>
            <a:spLocks noChangeArrowheads="1"/>
          </p:cNvSpPr>
          <p:nvPr/>
        </p:nvSpPr>
        <p:spPr bwMode="auto">
          <a:xfrm>
            <a:off x="1558925" y="7802880"/>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8" name="Text Box 13"/>
          <p:cNvSpPr txBox="1">
            <a:spLocks noChangeArrowheads="1"/>
          </p:cNvSpPr>
          <p:nvPr/>
        </p:nvSpPr>
        <p:spPr bwMode="auto">
          <a:xfrm>
            <a:off x="1571625" y="7845686"/>
            <a:ext cx="2662238" cy="1015663"/>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defRPr/>
            </a:pPr>
            <a:r>
              <a:rPr lang="es-ES_tradnl" sz="1200" u="none" dirty="0">
                <a:solidFill>
                  <a:srgbClr val="000000"/>
                </a:solidFill>
                <a:latin typeface="Arial" pitchFamily="34" charset="0"/>
                <a:cs typeface="Arial" pitchFamily="34" charset="0"/>
              </a:rPr>
              <a:t>Luis Bartolomé Infante García</a:t>
            </a:r>
            <a:endParaRPr lang="es-ES" sz="1200" u="none" dirty="0">
              <a:latin typeface="Arial" pitchFamily="34" charset="0"/>
              <a:cs typeface="Arial" pitchFamily="34" charset="0"/>
            </a:endParaRPr>
          </a:p>
        </p:txBody>
      </p:sp>
      <p:sp>
        <p:nvSpPr>
          <p:cNvPr id="19" name="Line 14"/>
          <p:cNvSpPr>
            <a:spLocks noChangeShapeType="1"/>
          </p:cNvSpPr>
          <p:nvPr/>
        </p:nvSpPr>
        <p:spPr bwMode="auto">
          <a:xfrm>
            <a:off x="4220943" y="7812405"/>
            <a:ext cx="3396" cy="1143000"/>
          </a:xfrm>
          <a:prstGeom prst="line">
            <a:avLst/>
          </a:prstGeom>
          <a:noFill/>
          <a:ln w="9525">
            <a:solidFill>
              <a:schemeClr val="tx1"/>
            </a:solidFill>
            <a:miter lim="800000"/>
            <a:headEnd/>
            <a:tailEnd/>
          </a:ln>
        </p:spPr>
        <p:txBody>
          <a:bodyPr wrap="none"/>
          <a:lstStyle/>
          <a:p>
            <a:endParaRPr lang="es-MX" dirty="0"/>
          </a:p>
        </p:txBody>
      </p:sp>
      <p:sp>
        <p:nvSpPr>
          <p:cNvPr id="20" name="Line 15"/>
          <p:cNvSpPr>
            <a:spLocks noChangeShapeType="1"/>
          </p:cNvSpPr>
          <p:nvPr/>
        </p:nvSpPr>
        <p:spPr bwMode="auto">
          <a:xfrm>
            <a:off x="1558925" y="8139430"/>
            <a:ext cx="5146675" cy="0"/>
          </a:xfrm>
          <a:prstGeom prst="line">
            <a:avLst/>
          </a:prstGeom>
          <a:noFill/>
          <a:ln w="9525">
            <a:solidFill>
              <a:schemeClr val="tx1"/>
            </a:solidFill>
            <a:miter lim="800000"/>
            <a:headEnd/>
            <a:tailEnd/>
          </a:ln>
        </p:spPr>
        <p:txBody>
          <a:bodyPr wrap="none"/>
          <a:lstStyle/>
          <a:p>
            <a:endParaRPr lang="es-MX" dirty="0"/>
          </a:p>
        </p:txBody>
      </p:sp>
      <p:sp>
        <p:nvSpPr>
          <p:cNvPr id="22" name="Text Box 16"/>
          <p:cNvSpPr txBox="1">
            <a:spLocks noChangeArrowheads="1"/>
          </p:cNvSpPr>
          <p:nvPr/>
        </p:nvSpPr>
        <p:spPr bwMode="auto">
          <a:xfrm>
            <a:off x="4048014" y="7850505"/>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23" name="Text Box 10"/>
          <p:cNvSpPr txBox="1">
            <a:spLocks noChangeArrowheads="1"/>
          </p:cNvSpPr>
          <p:nvPr/>
        </p:nvSpPr>
        <p:spPr bwMode="auto">
          <a:xfrm>
            <a:off x="4048016" y="8629999"/>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2436045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5734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57348"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57352" name="Text Box 17"/>
          <p:cNvSpPr txBox="1">
            <a:spLocks noChangeArrowheads="1"/>
          </p:cNvSpPr>
          <p:nvPr/>
        </p:nvSpPr>
        <p:spPr bwMode="auto">
          <a:xfrm>
            <a:off x="1857375" y="5745163"/>
            <a:ext cx="2159000"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sp>
        <p:nvSpPr>
          <p:cNvPr id="57355" name="Text Box 13"/>
          <p:cNvSpPr txBox="1">
            <a:spLocks noChangeArrowheads="1"/>
          </p:cNvSpPr>
          <p:nvPr/>
        </p:nvSpPr>
        <p:spPr bwMode="auto">
          <a:xfrm>
            <a:off x="1547495" y="605540"/>
            <a:ext cx="5123180" cy="7848302"/>
          </a:xfrm>
          <a:prstGeom prst="rect">
            <a:avLst/>
          </a:prstGeom>
          <a:noFill/>
          <a:ln w="9525">
            <a:noFill/>
            <a:miter lim="800000"/>
            <a:headEnd/>
            <a:tailEnd/>
          </a:ln>
        </p:spPr>
        <p:txBody>
          <a:bodyPr wrap="square">
            <a:spAutoFit/>
          </a:bodyPr>
          <a:lstStyle/>
          <a:p>
            <a:pPr marL="190500" indent="-95250" algn="ctr"/>
            <a:r>
              <a:rPr lang="es-ES_tradnl" sz="1200" b="1" i="1" u="none" dirty="0" smtClean="0">
                <a:latin typeface="Arial" charset="0"/>
              </a:rPr>
              <a:t>PSICOLOGÍA</a:t>
            </a:r>
            <a:endParaRPr lang="es-ES_tradnl" sz="1200" b="1" i="1" u="none" dirty="0">
              <a:latin typeface="Arial" charset="0"/>
            </a:endParaRPr>
          </a:p>
          <a:p>
            <a:pPr marL="190500" indent="-95250" algn="ctr"/>
            <a:endParaRPr lang="es-ES_tradnl" sz="1200" u="none" dirty="0">
              <a:latin typeface="Arial" charset="0"/>
            </a:endParaRPr>
          </a:p>
          <a:p>
            <a:pPr marL="190500" indent="-95250" algn="just"/>
            <a:endParaRPr lang="es-ES_tradnl" sz="1200" u="none" dirty="0">
              <a:latin typeface="Arial" charset="0"/>
            </a:endParaRPr>
          </a:p>
          <a:p>
            <a:pPr marL="190500" indent="-95250" algn="just"/>
            <a:r>
              <a:rPr lang="es-ES_tradnl" sz="1200" b="1" i="1" u="none" dirty="0">
                <a:latin typeface="Arial" charset="0"/>
              </a:rPr>
              <a:t>OBJETIVO</a:t>
            </a:r>
            <a:r>
              <a:rPr lang="es-ES_tradnl" sz="1200" b="1" i="1" u="none" dirty="0" smtClean="0">
                <a:latin typeface="Arial" charset="0"/>
              </a:rPr>
              <a:t>.</a:t>
            </a:r>
          </a:p>
          <a:p>
            <a:pPr marL="190500" indent="-95250" algn="just"/>
            <a:endParaRPr lang="es-ES_tradnl" sz="1200" b="1" i="1" u="none" dirty="0">
              <a:latin typeface="Arial" charset="0"/>
            </a:endParaRPr>
          </a:p>
          <a:p>
            <a:pPr marL="190500" indent="-4763" algn="just"/>
            <a:r>
              <a:rPr lang="es-MX" sz="1200" u="none" dirty="0">
                <a:latin typeface="Arial" panose="020B0604020202020204" pitchFamily="34" charset="0"/>
                <a:cs typeface="Arial" panose="020B0604020202020204" pitchFamily="34" charset="0"/>
              </a:rPr>
              <a:t>Proporcionar Atención Psicológica, individual, de pareja o familiar, a personas que presenten situaciones de violencia familiar,  con el fin de contribuir a disminuirla y mejorar la dinámica familiar.</a:t>
            </a:r>
          </a:p>
          <a:p>
            <a:pPr marL="190500" indent="-4763" algn="just"/>
            <a:endParaRPr lang="es-MX" sz="1200" u="none" dirty="0">
              <a:latin typeface="Arial" panose="020B0604020202020204" pitchFamily="34" charset="0"/>
              <a:cs typeface="Arial" panose="020B0604020202020204" pitchFamily="34" charset="0"/>
            </a:endParaRPr>
          </a:p>
          <a:p>
            <a:pPr marL="190500" indent="-95250" algn="just"/>
            <a:r>
              <a:rPr lang="es-ES_tradnl" sz="1200" u="none" dirty="0">
                <a:latin typeface="Arial" charset="0"/>
                <a:cs typeface="Times New Roman" pitchFamily="18" charset="0"/>
              </a:rPr>
              <a:t>	</a:t>
            </a:r>
            <a:endParaRPr lang="es-ES_tradnl" sz="1200" b="1" i="1" u="none" dirty="0">
              <a:latin typeface="Arial" charset="0"/>
            </a:endParaRPr>
          </a:p>
          <a:p>
            <a:pPr marL="190500" indent="-95250" algn="just"/>
            <a:endParaRPr lang="es-ES_tradnl" sz="1200" b="1" i="1" u="none" dirty="0">
              <a:latin typeface="Arial" charset="0"/>
            </a:endParaRPr>
          </a:p>
          <a:p>
            <a:pPr marL="190500" indent="-95250" algn="just"/>
            <a:r>
              <a:rPr lang="es-ES_tradnl" sz="1200" b="1" i="1" u="none" dirty="0">
                <a:latin typeface="Arial" charset="0"/>
              </a:rPr>
              <a:t>FUNCIONES.</a:t>
            </a:r>
          </a:p>
          <a:p>
            <a:pPr marL="95250" algn="just"/>
            <a:endParaRPr lang="es-MX" sz="1200" u="none" dirty="0" smtClean="0">
              <a:latin typeface="Arial" charset="0"/>
              <a:cs typeface="Times New Roman" pitchFamily="18" charset="0"/>
            </a:endParaRPr>
          </a:p>
          <a:p>
            <a:pPr marL="185738" indent="-100013" algn="just">
              <a:buSzPct val="140000"/>
              <a:buFont typeface="Arial" panose="020B0604020202020204" pitchFamily="34" charset="0"/>
              <a:buChar char="•"/>
            </a:pPr>
            <a:r>
              <a:rPr lang="es-MX" sz="1200" u="none" dirty="0" smtClean="0">
                <a:latin typeface="Arial" charset="0"/>
                <a:cs typeface="Times New Roman" pitchFamily="18" charset="0"/>
              </a:rPr>
              <a:t>Proporcionar </a:t>
            </a:r>
            <a:r>
              <a:rPr lang="es-MX" sz="1200" u="none" dirty="0">
                <a:latin typeface="Arial" charset="0"/>
                <a:cs typeface="Times New Roman" pitchFamily="18" charset="0"/>
              </a:rPr>
              <a:t>orientación psicológica o psicoterapia a personas adultas involucradas en situaciones de violencia familiar. </a:t>
            </a:r>
            <a:endParaRPr lang="es-MX" sz="1200" u="none" dirty="0" smtClean="0">
              <a:latin typeface="Arial" charset="0"/>
              <a:cs typeface="Times New Roman" pitchFamily="18" charset="0"/>
            </a:endParaRPr>
          </a:p>
          <a:p>
            <a:pPr marL="85725" algn="just">
              <a:buSzPct val="140000"/>
            </a:pPr>
            <a:endParaRPr lang="es-MX" sz="1200" u="none" dirty="0" smtClean="0">
              <a:latin typeface="Arial" charset="0"/>
              <a:cs typeface="Times New Roman" pitchFamily="18" charset="0"/>
            </a:endParaRPr>
          </a:p>
          <a:p>
            <a:pPr marL="185738" indent="-100013" algn="just">
              <a:buSzPct val="140000"/>
              <a:buFont typeface="Arial" panose="020B0604020202020204" pitchFamily="34" charset="0"/>
              <a:buChar char="•"/>
            </a:pPr>
            <a:r>
              <a:rPr lang="es-MX" sz="1200" u="none" dirty="0">
                <a:latin typeface="Arial" charset="0"/>
                <a:cs typeface="Times New Roman" pitchFamily="18" charset="0"/>
              </a:rPr>
              <a:t>Realizar valoraciones psicológicas a padres o tutores a solicitud de los juzgados, en casos de controversias familiares. </a:t>
            </a:r>
            <a:endParaRPr lang="es-MX" sz="1200" u="none" dirty="0" smtClean="0">
              <a:latin typeface="Arial" charset="0"/>
              <a:cs typeface="Times New Roman" pitchFamily="18" charset="0"/>
            </a:endParaRPr>
          </a:p>
          <a:p>
            <a:pPr marL="85725" algn="just">
              <a:buSzPct val="140000"/>
            </a:pPr>
            <a:endParaRPr lang="es-MX" sz="1200" u="none" dirty="0" smtClean="0">
              <a:latin typeface="Arial" charset="0"/>
              <a:cs typeface="Times New Roman" pitchFamily="18" charset="0"/>
            </a:endParaRPr>
          </a:p>
          <a:p>
            <a:pPr marL="185738" indent="-100013" algn="just">
              <a:buSzPct val="140000"/>
              <a:buFont typeface="Arial" panose="020B0604020202020204" pitchFamily="34" charset="0"/>
              <a:buChar char="•"/>
            </a:pPr>
            <a:r>
              <a:rPr lang="es-MX" sz="1200" u="none" dirty="0" smtClean="0">
                <a:latin typeface="Arial" charset="0"/>
                <a:cs typeface="Times New Roman" pitchFamily="18" charset="0"/>
              </a:rPr>
              <a:t>Acudir a solicitud del Juez de lo Familiar, a ratificar en calidad de testigo experto, las valoraciones psicológicas emitidas.</a:t>
            </a:r>
            <a:endParaRPr lang="es-MX" sz="1200" u="none" dirty="0">
              <a:latin typeface="Arial" charset="0"/>
              <a:cs typeface="Times New Roman" pitchFamily="18" charset="0"/>
            </a:endParaRPr>
          </a:p>
          <a:p>
            <a:pPr marL="185738" indent="-100013" algn="just">
              <a:buSzPct val="140000"/>
              <a:buFont typeface="Arial" panose="020B0604020202020204" pitchFamily="34" charset="0"/>
              <a:buChar char="•"/>
            </a:pPr>
            <a:endParaRPr lang="es-MX" sz="1200" u="none" dirty="0" smtClean="0">
              <a:latin typeface="Arial" charset="0"/>
              <a:cs typeface="Times New Roman" pitchFamily="18" charset="0"/>
            </a:endParaRPr>
          </a:p>
          <a:p>
            <a:pPr marL="185738" indent="-100013" algn="just">
              <a:buSzPct val="140000"/>
              <a:buFont typeface="Arial" panose="020B0604020202020204" pitchFamily="34" charset="0"/>
              <a:buChar char="•"/>
            </a:pPr>
            <a:r>
              <a:rPr lang="es-MX" sz="1200" u="none" dirty="0">
                <a:latin typeface="Arial" charset="0"/>
                <a:cs typeface="Times New Roman" pitchFamily="18" charset="0"/>
              </a:rPr>
              <a:t>Integrar impresión Diagnostica y enviar a los Juzgados Familiares</a:t>
            </a:r>
            <a:r>
              <a:rPr lang="es-MX" sz="1200" u="none" dirty="0" smtClean="0">
                <a:latin typeface="Arial" charset="0"/>
                <a:cs typeface="Times New Roman" pitchFamily="18" charset="0"/>
              </a:rPr>
              <a:t>.</a:t>
            </a:r>
          </a:p>
          <a:p>
            <a:pPr marL="85725" algn="just">
              <a:buSzPct val="140000"/>
            </a:pPr>
            <a:endParaRPr lang="es-MX" sz="1200" u="none" dirty="0" smtClean="0">
              <a:latin typeface="Arial" charset="0"/>
              <a:cs typeface="Times New Roman" pitchFamily="18" charset="0"/>
            </a:endParaRPr>
          </a:p>
          <a:p>
            <a:pPr marL="185738" indent="-100013" algn="just">
              <a:buSzPct val="140000"/>
              <a:buFont typeface="Arial" panose="020B0604020202020204" pitchFamily="34" charset="0"/>
              <a:buChar char="•"/>
            </a:pPr>
            <a:r>
              <a:rPr lang="es-MX" sz="1200" u="none" dirty="0">
                <a:latin typeface="Arial" charset="0"/>
                <a:cs typeface="Times New Roman" pitchFamily="18" charset="0"/>
              </a:rPr>
              <a:t>Brindar terapia y elaborar informes psicológicos solicitados por las y los jueces familiares</a:t>
            </a:r>
            <a:r>
              <a:rPr lang="es-MX" sz="1200" u="none" dirty="0" smtClean="0">
                <a:latin typeface="Arial" charset="0"/>
                <a:cs typeface="Times New Roman" pitchFamily="18" charset="0"/>
              </a:rPr>
              <a:t>.</a:t>
            </a:r>
          </a:p>
          <a:p>
            <a:pPr marL="185738" indent="-100013" algn="just">
              <a:buSzPct val="140000"/>
              <a:buFont typeface="Arial" panose="020B0604020202020204" pitchFamily="34" charset="0"/>
              <a:buChar char="•"/>
            </a:pPr>
            <a:endParaRPr lang="es-MX" sz="1200" u="none" dirty="0" smtClean="0">
              <a:latin typeface="Arial" charset="0"/>
              <a:cs typeface="Times New Roman" pitchFamily="18" charset="0"/>
            </a:endParaRPr>
          </a:p>
          <a:p>
            <a:pPr marL="185738" indent="-100013" algn="just">
              <a:buSzPct val="140000"/>
              <a:buFont typeface="Arial" panose="020B0604020202020204" pitchFamily="34" charset="0"/>
              <a:buChar char="•"/>
            </a:pPr>
            <a:r>
              <a:rPr lang="es-MX" sz="1200" u="none" dirty="0">
                <a:latin typeface="Arial" charset="0"/>
                <a:cs typeface="Times New Roman" pitchFamily="18" charset="0"/>
              </a:rPr>
              <a:t>Realizar seguimiento vía telefónica o a través de visitas domiciliarias en los casos que lo ameriten</a:t>
            </a:r>
            <a:r>
              <a:rPr lang="es-MX" sz="1200" u="none" dirty="0" smtClean="0">
                <a:latin typeface="Arial" charset="0"/>
                <a:cs typeface="Times New Roman" pitchFamily="18" charset="0"/>
              </a:rPr>
              <a:t>.</a:t>
            </a:r>
          </a:p>
          <a:p>
            <a:pPr marL="85725" algn="just">
              <a:buSzPct val="140000"/>
            </a:pPr>
            <a:endParaRPr lang="es-MX" sz="1200" u="none" dirty="0" smtClean="0">
              <a:latin typeface="Arial" charset="0"/>
              <a:cs typeface="Times New Roman" pitchFamily="18" charset="0"/>
            </a:endParaRPr>
          </a:p>
          <a:p>
            <a:pPr marL="185738" indent="-100013" algn="just">
              <a:buSzPct val="140000"/>
              <a:buFont typeface="Arial" panose="020B0604020202020204" pitchFamily="34" charset="0"/>
              <a:buChar char="•"/>
            </a:pPr>
            <a:r>
              <a:rPr lang="es-MX" sz="1200" u="none" dirty="0">
                <a:latin typeface="Arial" panose="020B0604020202020204" pitchFamily="34" charset="0"/>
                <a:cs typeface="Arial" panose="020B0604020202020204" pitchFamily="34" charset="0"/>
              </a:rPr>
              <a:t>Realizar intervención en crisis cuando se requiera. </a:t>
            </a:r>
            <a:endParaRPr lang="es-MX" sz="1200" u="none" dirty="0" smtClean="0">
              <a:latin typeface="Arial" panose="020B0604020202020204" pitchFamily="34" charset="0"/>
              <a:cs typeface="Arial" panose="020B0604020202020204" pitchFamily="34" charset="0"/>
            </a:endParaRPr>
          </a:p>
          <a:p>
            <a:pPr marL="85725" algn="just">
              <a:buSzPct val="140000"/>
            </a:pPr>
            <a:endParaRPr lang="es-MX" sz="1200" u="none" dirty="0" smtClean="0">
              <a:latin typeface="Arial" panose="020B0604020202020204" pitchFamily="34" charset="0"/>
              <a:cs typeface="Arial" panose="020B0604020202020204" pitchFamily="34" charset="0"/>
            </a:endParaRPr>
          </a:p>
          <a:p>
            <a:pPr marL="185738" indent="-100013" algn="just">
              <a:buSzPct val="140000"/>
              <a:buFont typeface="Arial" panose="020B0604020202020204" pitchFamily="34" charset="0"/>
              <a:buChar char="•"/>
            </a:pPr>
            <a:r>
              <a:rPr lang="es-MX" sz="1200" u="none" dirty="0">
                <a:latin typeface="Arial" panose="020B0604020202020204" pitchFamily="34" charset="0"/>
                <a:cs typeface="Arial" panose="020B0604020202020204" pitchFamily="34" charset="0"/>
              </a:rPr>
              <a:t>Establecer mecanismos de coordinación y vinculación para la atención de las y los usuarios que requieran otro tipo de servicios.</a:t>
            </a:r>
          </a:p>
          <a:p>
            <a:pPr marL="85725" algn="just">
              <a:buSzPct val="140000"/>
            </a:pPr>
            <a:endParaRPr lang="es-MX" sz="1200" u="none" dirty="0" smtClean="0">
              <a:latin typeface="Arial" charset="0"/>
              <a:cs typeface="Times New Roman" pitchFamily="18" charset="0"/>
            </a:endParaRPr>
          </a:p>
          <a:p>
            <a:pPr marL="85725" lvl="0" algn="just">
              <a:buSzPct val="140000"/>
            </a:pPr>
            <a:endParaRPr lang="es-MX" sz="1200" u="none" dirty="0" smtClean="0">
              <a:latin typeface="Arial" charset="0"/>
              <a:cs typeface="Times New Roman" pitchFamily="18" charset="0"/>
            </a:endParaRPr>
          </a:p>
          <a:p>
            <a:pPr marL="85725" algn="just">
              <a:buSzPct val="140000"/>
            </a:pPr>
            <a:endParaRPr lang="es-MX" sz="1200" u="none" dirty="0">
              <a:latin typeface="Arial" charset="0"/>
            </a:endParaRPr>
          </a:p>
          <a:p>
            <a:pPr marL="185738" lvl="0" indent="-100013" algn="just">
              <a:buSzPct val="140000"/>
              <a:buFont typeface="Arial" panose="020B0604020202020204" pitchFamily="34" charset="0"/>
              <a:buChar char="•"/>
            </a:pPr>
            <a:endParaRPr lang="es-MX" sz="1200" u="none" dirty="0" smtClean="0">
              <a:latin typeface="Arial" charset="0"/>
              <a:cs typeface="Times New Roman" pitchFamily="18" charset="0"/>
            </a:endParaRPr>
          </a:p>
          <a:p>
            <a:pPr marL="85725" lvl="0" algn="just">
              <a:buSzPct val="140000"/>
            </a:pPr>
            <a:endParaRPr lang="es-MX" sz="1200" u="none" dirty="0" smtClean="0">
              <a:latin typeface="Arial" charset="0"/>
              <a:cs typeface="Times New Roman" pitchFamily="18" charset="0"/>
            </a:endParaRPr>
          </a:p>
          <a:p>
            <a:pPr marL="85725" lvl="0" algn="just">
              <a:buSzPct val="140000"/>
            </a:pPr>
            <a:endParaRPr lang="es-MX" sz="1200" u="none" dirty="0" smtClean="0">
              <a:latin typeface="Arial" charset="0"/>
              <a:cs typeface="Times New Roman" pitchFamily="18" charset="0"/>
            </a:endParaRPr>
          </a:p>
          <a:p>
            <a:pPr marL="95250" algn="just">
              <a:buSzPct val="125000"/>
            </a:pPr>
            <a:endParaRPr lang="es-MX" sz="1200" u="none" dirty="0">
              <a:latin typeface="Arial" charset="0"/>
              <a:cs typeface="Times New Roman" pitchFamily="18" charset="0"/>
            </a:endParaRPr>
          </a:p>
          <a:p>
            <a:pPr marL="190500" indent="-95250" algn="just">
              <a:buFont typeface="Symbol" pitchFamily="18" charset="2"/>
              <a:buNone/>
            </a:pPr>
            <a:endParaRPr lang="es-MX" sz="1200" u="none" dirty="0">
              <a:latin typeface="Arial" charset="0"/>
              <a:cs typeface="Times New Roman" pitchFamily="18" charset="0"/>
            </a:endParaRPr>
          </a:p>
        </p:txBody>
      </p:sp>
      <p:grpSp>
        <p:nvGrpSpPr>
          <p:cNvPr id="17" name="Group 6"/>
          <p:cNvGrpSpPr>
            <a:grpSpLocks/>
          </p:cNvGrpSpPr>
          <p:nvPr/>
        </p:nvGrpSpPr>
        <p:grpSpPr bwMode="auto">
          <a:xfrm>
            <a:off x="1550035" y="6883400"/>
            <a:ext cx="5153025" cy="2070735"/>
            <a:chOff x="928" y="4556"/>
            <a:chExt cx="3246" cy="975"/>
          </a:xfrm>
        </p:grpSpPr>
        <p:sp>
          <p:nvSpPr>
            <p:cNvPr id="26"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7"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28"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29" name="Line 15"/>
          <p:cNvSpPr>
            <a:spLocks noChangeShapeType="1"/>
          </p:cNvSpPr>
          <p:nvPr/>
        </p:nvSpPr>
        <p:spPr bwMode="auto">
          <a:xfrm>
            <a:off x="4324985" y="6883400"/>
            <a:ext cx="0" cy="2086637"/>
          </a:xfrm>
          <a:prstGeom prst="line">
            <a:avLst/>
          </a:prstGeom>
          <a:noFill/>
          <a:ln w="9525">
            <a:solidFill>
              <a:schemeClr val="tx1"/>
            </a:solidFill>
            <a:round/>
            <a:headEnd/>
            <a:tailEnd/>
          </a:ln>
        </p:spPr>
        <p:txBody>
          <a:bodyPr/>
          <a:lstStyle/>
          <a:p>
            <a:endParaRPr lang="es-MX" dirty="0"/>
          </a:p>
        </p:txBody>
      </p:sp>
      <p:sp>
        <p:nvSpPr>
          <p:cNvPr id="30" name="Line 16"/>
          <p:cNvSpPr>
            <a:spLocks noChangeShapeType="1"/>
          </p:cNvSpPr>
          <p:nvPr/>
        </p:nvSpPr>
        <p:spPr bwMode="auto">
          <a:xfrm>
            <a:off x="1555088" y="7199628"/>
            <a:ext cx="5156200" cy="1588"/>
          </a:xfrm>
          <a:prstGeom prst="line">
            <a:avLst/>
          </a:prstGeom>
          <a:noFill/>
          <a:ln w="9525">
            <a:solidFill>
              <a:schemeClr val="tx1"/>
            </a:solidFill>
            <a:round/>
            <a:headEnd/>
            <a:tailEnd/>
          </a:ln>
        </p:spPr>
        <p:txBody>
          <a:bodyPr/>
          <a:lstStyle/>
          <a:p>
            <a:endParaRPr lang="es-MX" dirty="0"/>
          </a:p>
        </p:txBody>
      </p:sp>
      <p:sp>
        <p:nvSpPr>
          <p:cNvPr id="31" name="Text Box 19"/>
          <p:cNvSpPr txBox="1">
            <a:spLocks noChangeArrowheads="1"/>
          </p:cNvSpPr>
          <p:nvPr/>
        </p:nvSpPr>
        <p:spPr bwMode="auto">
          <a:xfrm>
            <a:off x="1661160" y="6917834"/>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32" name="Text Box 20"/>
          <p:cNvSpPr txBox="1">
            <a:spLocks noChangeArrowheads="1"/>
          </p:cNvSpPr>
          <p:nvPr/>
        </p:nvSpPr>
        <p:spPr bwMode="auto">
          <a:xfrm>
            <a:off x="1556385" y="7568377"/>
            <a:ext cx="2755900" cy="1384995"/>
          </a:xfrm>
          <a:prstGeom prst="rect">
            <a:avLst/>
          </a:prstGeom>
          <a:noFill/>
          <a:ln w="9525">
            <a:noFill/>
            <a:miter lim="800000"/>
            <a:headEnd/>
            <a:tailEnd/>
          </a:ln>
        </p:spPr>
        <p:txBody>
          <a:bodyPr wrap="square">
            <a:spAutoFit/>
          </a:bodyPr>
          <a:lstStyle/>
          <a:p>
            <a:pPr>
              <a:spcBef>
                <a:spcPct val="50000"/>
              </a:spcBef>
            </a:pPr>
            <a:r>
              <a:rPr lang="es-ES_tradnl" sz="1200" u="none" dirty="0" smtClean="0">
                <a:latin typeface="Arial" charset="0"/>
              </a:rPr>
              <a:t>Angélica Azucena </a:t>
            </a:r>
            <a:r>
              <a:rPr lang="es-ES_tradnl" sz="1200" u="none" dirty="0">
                <a:latin typeface="Arial" charset="0"/>
              </a:rPr>
              <a:t>Salazar </a:t>
            </a:r>
            <a:r>
              <a:rPr lang="es-ES_tradnl" sz="1200" u="none" dirty="0" smtClean="0">
                <a:latin typeface="Arial" charset="0"/>
              </a:rPr>
              <a:t>Anguiano</a:t>
            </a:r>
          </a:p>
          <a:p>
            <a:pPr>
              <a:spcBef>
                <a:spcPct val="50000"/>
              </a:spcBef>
            </a:pPr>
            <a:endParaRPr lang="es-ES_tradnl" sz="1200" u="none" dirty="0">
              <a:latin typeface="Arial" charset="0"/>
            </a:endParaRPr>
          </a:p>
          <a:p>
            <a:pPr>
              <a:spcBef>
                <a:spcPct val="50000"/>
              </a:spcBef>
            </a:pPr>
            <a:r>
              <a:rPr lang="es-ES_tradnl" sz="1200" u="none" dirty="0">
                <a:latin typeface="Arial" charset="0"/>
              </a:rPr>
              <a:t>José de Jesús Hernández Aquino</a:t>
            </a:r>
            <a:endParaRPr lang="es-ES_tradnl" sz="1200" u="none" dirty="0" smtClean="0">
              <a:latin typeface="Arial" charset="0"/>
            </a:endParaRPr>
          </a:p>
          <a:p>
            <a:pPr>
              <a:spcBef>
                <a:spcPct val="50000"/>
              </a:spcBef>
            </a:pPr>
            <a:endParaRPr lang="es-ES_tradnl" sz="1200" u="none" dirty="0">
              <a:latin typeface="Arial" charset="0"/>
            </a:endParaRPr>
          </a:p>
          <a:p>
            <a:pPr>
              <a:spcBef>
                <a:spcPct val="50000"/>
              </a:spcBef>
            </a:pPr>
            <a:r>
              <a:rPr lang="es-ES_tradnl" sz="1200" u="none" dirty="0">
                <a:latin typeface="Arial" charset="0"/>
              </a:rPr>
              <a:t>Leticia de Lira </a:t>
            </a:r>
            <a:r>
              <a:rPr lang="es-ES_tradnl" sz="1200" u="none" dirty="0" smtClean="0">
                <a:latin typeface="Arial" charset="0"/>
              </a:rPr>
              <a:t>Villanueva</a:t>
            </a:r>
          </a:p>
        </p:txBody>
      </p:sp>
      <p:sp>
        <p:nvSpPr>
          <p:cNvPr id="33" name="Text Box 10"/>
          <p:cNvSpPr txBox="1">
            <a:spLocks noChangeArrowheads="1"/>
          </p:cNvSpPr>
          <p:nvPr/>
        </p:nvSpPr>
        <p:spPr bwMode="auto">
          <a:xfrm>
            <a:off x="4271935" y="6798561"/>
            <a:ext cx="2476528" cy="1569660"/>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3311286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993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9940"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9941" name="Text Box 23"/>
          <p:cNvSpPr txBox="1">
            <a:spLocks noChangeArrowheads="1"/>
          </p:cNvSpPr>
          <p:nvPr/>
        </p:nvSpPr>
        <p:spPr bwMode="auto">
          <a:xfrm>
            <a:off x="1600200" y="5802313"/>
            <a:ext cx="2159000"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sp>
        <p:nvSpPr>
          <p:cNvPr id="39948" name="Rectangle 13"/>
          <p:cNvSpPr>
            <a:spLocks noChangeArrowheads="1"/>
          </p:cNvSpPr>
          <p:nvPr/>
        </p:nvSpPr>
        <p:spPr bwMode="auto">
          <a:xfrm>
            <a:off x="1546859" y="743585"/>
            <a:ext cx="5106353" cy="5262979"/>
          </a:xfrm>
          <a:prstGeom prst="rect">
            <a:avLst/>
          </a:prstGeom>
          <a:noFill/>
          <a:ln w="9525">
            <a:noFill/>
            <a:miter lim="800000"/>
            <a:headEnd/>
            <a:tailEnd/>
          </a:ln>
        </p:spPr>
        <p:txBody>
          <a:bodyPr wrap="square">
            <a:spAutoFit/>
          </a:bodyPr>
          <a:lstStyle/>
          <a:p>
            <a:pPr marL="190500" indent="-95250" algn="ctr"/>
            <a:r>
              <a:rPr lang="es-ES_tradnl" sz="1200" b="1" i="1" u="none" dirty="0" smtClean="0">
                <a:latin typeface="Arial" charset="0"/>
              </a:rPr>
              <a:t>PSICOLOGÍA</a:t>
            </a:r>
            <a:endParaRPr lang="es-ES_tradnl" sz="1200" b="1" i="1" u="none" dirty="0">
              <a:latin typeface="Arial" charset="0"/>
            </a:endParaRPr>
          </a:p>
          <a:p>
            <a:pPr marL="190500" indent="-95250" algn="ctr" eaLnBrk="1" hangingPunct="1"/>
            <a:r>
              <a:rPr lang="es-ES_tradnl" sz="1200" b="1" i="1" u="none" dirty="0" smtClean="0">
                <a:latin typeface="Arial" charset="0"/>
              </a:rPr>
              <a:t>( </a:t>
            </a:r>
            <a:r>
              <a:rPr lang="es-ES_tradnl" sz="1200" b="1" i="1" u="none" dirty="0">
                <a:latin typeface="Arial" charset="0"/>
              </a:rPr>
              <a:t>Continúa)</a:t>
            </a:r>
          </a:p>
          <a:p>
            <a:pPr marL="190500" indent="-95250" algn="ctr"/>
            <a:endParaRPr lang="es-ES_tradnl" sz="1200" b="1" i="1" u="none" dirty="0">
              <a:latin typeface="Arial" charset="0"/>
            </a:endParaRPr>
          </a:p>
          <a:p>
            <a:pPr marL="190500" indent="-95250" algn="ctr"/>
            <a:endParaRPr lang="es-ES_tradnl" sz="1200" b="1" i="1" u="none" dirty="0">
              <a:latin typeface="Arial" charset="0"/>
            </a:endParaRPr>
          </a:p>
          <a:p>
            <a:pPr marL="190500" indent="-95250" algn="ctr"/>
            <a:endParaRPr lang="es-MX" sz="1200" u="none" dirty="0">
              <a:latin typeface="Arial" charset="0"/>
              <a:cs typeface="Times New Roman" pitchFamily="18" charset="0"/>
            </a:endParaRPr>
          </a:p>
          <a:p>
            <a:pPr marL="190500" algn="just">
              <a:spcBef>
                <a:spcPts val="0"/>
              </a:spcBef>
            </a:pPr>
            <a:endParaRPr lang="es-MX" sz="1200" u="none" dirty="0" smtClean="0">
              <a:latin typeface="Arial" charset="0"/>
              <a:cs typeface="Times New Roman" pitchFamily="18" charset="0"/>
            </a:endParaRPr>
          </a:p>
          <a:p>
            <a:pPr marL="266700" indent="-85725" algn="just">
              <a:buSzPct val="14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Integración </a:t>
            </a:r>
            <a:r>
              <a:rPr lang="es-MX" sz="1200" u="none" dirty="0">
                <a:latin typeface="Arial" panose="020B0604020202020204" pitchFamily="34" charset="0"/>
                <a:cs typeface="Arial" panose="020B0604020202020204" pitchFamily="34" charset="0"/>
              </a:rPr>
              <a:t>de expedientes y actualización de los mismos cuando se realicen las intervenciones</a:t>
            </a:r>
            <a:r>
              <a:rPr lang="es-MX" sz="1200" u="none" dirty="0" smtClean="0">
                <a:latin typeface="Arial" panose="020B0604020202020204" pitchFamily="34" charset="0"/>
                <a:cs typeface="Arial" panose="020B0604020202020204" pitchFamily="34" charset="0"/>
              </a:rPr>
              <a:t>.</a:t>
            </a:r>
          </a:p>
          <a:p>
            <a:pPr marL="185738" algn="just">
              <a:buSzPct val="140000"/>
            </a:pPr>
            <a:endParaRPr lang="es-MX" sz="1200" u="none" dirty="0" smtClean="0">
              <a:latin typeface="Arial" panose="020B0604020202020204" pitchFamily="34" charset="0"/>
              <a:cs typeface="Arial" panose="020B0604020202020204" pitchFamily="34" charset="0"/>
            </a:endParaRPr>
          </a:p>
          <a:p>
            <a:pPr marL="185738" indent="80963" algn="just">
              <a:buSzPct val="14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Apoyo en la elaboración </a:t>
            </a:r>
            <a:r>
              <a:rPr lang="es-MX" sz="1200" u="none" dirty="0">
                <a:latin typeface="Arial" panose="020B0604020202020204" pitchFamily="34" charset="0"/>
                <a:cs typeface="Arial" panose="020B0604020202020204" pitchFamily="34" charset="0"/>
              </a:rPr>
              <a:t>de informe mensual</a:t>
            </a:r>
            <a:r>
              <a:rPr lang="es-MX" sz="1200" u="none">
                <a:latin typeface="Arial" panose="020B0604020202020204" pitchFamily="34" charset="0"/>
                <a:cs typeface="Arial" panose="020B0604020202020204" pitchFamily="34" charset="0"/>
              </a:rPr>
              <a:t>. </a:t>
            </a:r>
            <a:endParaRPr lang="es-MX" sz="1200" u="none" smtClean="0">
              <a:latin typeface="Arial" panose="020B0604020202020204" pitchFamily="34" charset="0"/>
              <a:cs typeface="Arial" panose="020B0604020202020204" pitchFamily="34" charset="0"/>
            </a:endParaRPr>
          </a:p>
          <a:p>
            <a:pPr marL="185738" algn="just">
              <a:buSzPct val="140000"/>
            </a:pPr>
            <a:endParaRPr lang="es-MX" sz="1200" u="none" dirty="0" smtClean="0">
              <a:latin typeface="Arial" panose="020B0604020202020204" pitchFamily="34" charset="0"/>
              <a:cs typeface="Arial" panose="020B0604020202020204" pitchFamily="34" charset="0"/>
            </a:endParaRPr>
          </a:p>
          <a:p>
            <a:pPr marL="185738" indent="80963" algn="just">
              <a:buSzPct val="14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Apoyo en elaboración de proyectos que competen al Área.</a:t>
            </a:r>
          </a:p>
          <a:p>
            <a:pPr marL="190500" algn="just">
              <a:spcBef>
                <a:spcPts val="0"/>
              </a:spcBef>
            </a:pPr>
            <a:endParaRPr lang="es-MX" sz="1200" u="none" dirty="0" smtClean="0">
              <a:latin typeface="Arial" panose="020B0604020202020204" pitchFamily="34" charset="0"/>
              <a:cs typeface="Arial" panose="020B0604020202020204" pitchFamily="34" charset="0"/>
            </a:endParaRPr>
          </a:p>
          <a:p>
            <a:pPr marL="269875" indent="-79375" algn="just">
              <a:spcBef>
                <a:spcPts val="0"/>
              </a:spcBef>
              <a:buFont typeface="Symbol" pitchFamily="18" charset="2"/>
              <a:buChar char="·"/>
            </a:pPr>
            <a:r>
              <a:rPr lang="es-MX" sz="1200" u="none" dirty="0">
                <a:latin typeface="Arial" panose="020B0604020202020204" pitchFamily="34" charset="0"/>
                <a:cs typeface="Arial" panose="020B0604020202020204" pitchFamily="34" charset="0"/>
              </a:rPr>
              <a:t>Participar en las reuniones del equipo de trabajo para retroalimentar        los procesos que se realizan (análisis y asesoría de casos).</a:t>
            </a:r>
          </a:p>
          <a:p>
            <a:pPr marL="190500" algn="just">
              <a:spcBef>
                <a:spcPts val="0"/>
              </a:spcBef>
            </a:pPr>
            <a:endParaRPr lang="es-MX" sz="1200" u="none" dirty="0" smtClean="0">
              <a:latin typeface="Arial" charset="0"/>
              <a:cs typeface="Times New Roman" pitchFamily="18" charset="0"/>
            </a:endParaRPr>
          </a:p>
          <a:p>
            <a:pPr marL="269875" indent="-79375" algn="just">
              <a:spcBef>
                <a:spcPts val="0"/>
              </a:spcBef>
              <a:buFont typeface="Symbol" pitchFamily="18" charset="2"/>
              <a:buChar char="·"/>
            </a:pPr>
            <a:r>
              <a:rPr lang="es-MX" sz="1200" u="none" dirty="0" smtClean="0">
                <a:latin typeface="Arial" charset="0"/>
                <a:cs typeface="Times New Roman" pitchFamily="18" charset="0"/>
              </a:rPr>
              <a:t>Asistir a l</a:t>
            </a:r>
            <a:r>
              <a:rPr lang="es-MX" sz="1200" u="none" dirty="0" smtClean="0">
                <a:latin typeface="Arial" charset="0"/>
              </a:rPr>
              <a:t>os </a:t>
            </a:r>
            <a:r>
              <a:rPr lang="es-MX" sz="1200" u="none" dirty="0">
                <a:latin typeface="Arial" charset="0"/>
              </a:rPr>
              <a:t>cursos de </a:t>
            </a:r>
            <a:r>
              <a:rPr lang="es-MX" sz="1200" u="none" dirty="0" smtClean="0">
                <a:latin typeface="Arial" charset="0"/>
              </a:rPr>
              <a:t>actualización </a:t>
            </a:r>
            <a:r>
              <a:rPr lang="es-MX" sz="1200" u="none" dirty="0">
                <a:latin typeface="Arial" charset="0"/>
              </a:rPr>
              <a:t>que se requieran para el mejor desempeño de sus funciones.</a:t>
            </a:r>
          </a:p>
          <a:p>
            <a:pPr marL="190500" algn="just">
              <a:spcBef>
                <a:spcPts val="0"/>
              </a:spcBef>
            </a:pPr>
            <a:endParaRPr lang="es-MX" sz="1200" u="none" dirty="0" smtClean="0">
              <a:latin typeface="Arial" charset="0"/>
              <a:cs typeface="Times New Roman" pitchFamily="18" charset="0"/>
            </a:endParaRPr>
          </a:p>
          <a:p>
            <a:pPr marL="269875" indent="-79375" algn="just">
              <a:spcBef>
                <a:spcPts val="0"/>
              </a:spcBef>
              <a:buFont typeface="Symbol" pitchFamily="18" charset="2"/>
              <a:buChar char="·"/>
            </a:pPr>
            <a:r>
              <a:rPr lang="es-MX" sz="1200" u="none" dirty="0" smtClean="0">
                <a:latin typeface="Arial" charset="0"/>
                <a:cs typeface="Times New Roman" pitchFamily="18" charset="0"/>
              </a:rPr>
              <a:t>Optimizar los recursos proporcionados, así como de los propios de la Institución.</a:t>
            </a:r>
          </a:p>
          <a:p>
            <a:pPr marL="190500" algn="just">
              <a:spcBef>
                <a:spcPts val="0"/>
              </a:spcBef>
            </a:pPr>
            <a:endParaRPr lang="es-MX" sz="1200" u="none" dirty="0" smtClean="0">
              <a:latin typeface="Arial" charset="0"/>
              <a:cs typeface="Times New Roman" pitchFamily="18" charset="0"/>
            </a:endParaRPr>
          </a:p>
          <a:p>
            <a:pPr marL="269875" indent="-79375" algn="just">
              <a:spcBef>
                <a:spcPts val="0"/>
              </a:spcBef>
              <a:buFont typeface="Symbol" pitchFamily="18" charset="2"/>
              <a:buChar char="·"/>
            </a:pPr>
            <a:r>
              <a:rPr lang="es-ES_tradnl" sz="1200" u="none" dirty="0">
                <a:latin typeface="Arial" charset="0"/>
              </a:rPr>
              <a:t>Estas funciones son enunciativas más no limitativas.</a:t>
            </a:r>
          </a:p>
          <a:p>
            <a:pPr marL="190500" algn="just">
              <a:spcBef>
                <a:spcPts val="0"/>
              </a:spcBef>
            </a:pPr>
            <a:endParaRPr lang="es-MX" sz="1200" u="none" dirty="0" smtClean="0">
              <a:latin typeface="Arial" charset="0"/>
              <a:cs typeface="Times New Roman" pitchFamily="18" charset="0"/>
            </a:endParaRPr>
          </a:p>
          <a:p>
            <a:pPr marL="269875" indent="-79375" algn="just">
              <a:spcBef>
                <a:spcPct val="50000"/>
              </a:spcBef>
              <a:buFont typeface="Symbol" pitchFamily="18" charset="2"/>
              <a:buChar char="·"/>
            </a:pPr>
            <a:endParaRPr lang="es-MX" sz="1200" u="none" dirty="0">
              <a:latin typeface="Arial" charset="0"/>
              <a:cs typeface="Times New Roman" pitchFamily="18" charset="0"/>
            </a:endParaRPr>
          </a:p>
          <a:p>
            <a:pPr marL="190500" algn="just">
              <a:buFont typeface="Symbol" pitchFamily="18" charset="2"/>
              <a:buNone/>
            </a:pPr>
            <a:endParaRPr lang="es-MX" sz="1200" u="none" dirty="0">
              <a:latin typeface="Arial" charset="0"/>
              <a:cs typeface="Times New Roman" pitchFamily="18" charset="0"/>
            </a:endParaRPr>
          </a:p>
          <a:p>
            <a:pPr marL="190500" indent="-95250" algn="just">
              <a:spcBef>
                <a:spcPct val="50000"/>
              </a:spcBef>
              <a:buFont typeface="Symbol" pitchFamily="18" charset="2"/>
              <a:buChar char="·"/>
            </a:pPr>
            <a:endParaRPr lang="es-MX" sz="1200" u="none" dirty="0">
              <a:latin typeface="Arial" charset="0"/>
              <a:cs typeface="Times New Roman" pitchFamily="18" charset="0"/>
            </a:endParaRPr>
          </a:p>
        </p:txBody>
      </p:sp>
      <p:grpSp>
        <p:nvGrpSpPr>
          <p:cNvPr id="16" name="Group 6"/>
          <p:cNvGrpSpPr>
            <a:grpSpLocks/>
          </p:cNvGrpSpPr>
          <p:nvPr/>
        </p:nvGrpSpPr>
        <p:grpSpPr bwMode="auto">
          <a:xfrm>
            <a:off x="1550035" y="6883400"/>
            <a:ext cx="5153025" cy="2070735"/>
            <a:chOff x="928" y="4556"/>
            <a:chExt cx="3246" cy="975"/>
          </a:xfrm>
        </p:grpSpPr>
        <p:sp>
          <p:nvSpPr>
            <p:cNvPr id="17"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8"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28"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29" name="Line 15"/>
          <p:cNvSpPr>
            <a:spLocks noChangeShapeType="1"/>
          </p:cNvSpPr>
          <p:nvPr/>
        </p:nvSpPr>
        <p:spPr bwMode="auto">
          <a:xfrm>
            <a:off x="4324985" y="6883400"/>
            <a:ext cx="0" cy="2086637"/>
          </a:xfrm>
          <a:prstGeom prst="line">
            <a:avLst/>
          </a:prstGeom>
          <a:noFill/>
          <a:ln w="9525">
            <a:solidFill>
              <a:schemeClr val="tx1"/>
            </a:solidFill>
            <a:round/>
            <a:headEnd/>
            <a:tailEnd/>
          </a:ln>
        </p:spPr>
        <p:txBody>
          <a:bodyPr/>
          <a:lstStyle/>
          <a:p>
            <a:endParaRPr lang="es-MX" dirty="0"/>
          </a:p>
        </p:txBody>
      </p:sp>
      <p:sp>
        <p:nvSpPr>
          <p:cNvPr id="30" name="Line 16"/>
          <p:cNvSpPr>
            <a:spLocks noChangeShapeType="1"/>
          </p:cNvSpPr>
          <p:nvPr/>
        </p:nvSpPr>
        <p:spPr bwMode="auto">
          <a:xfrm>
            <a:off x="1555088" y="7199628"/>
            <a:ext cx="5156200" cy="1588"/>
          </a:xfrm>
          <a:prstGeom prst="line">
            <a:avLst/>
          </a:prstGeom>
          <a:noFill/>
          <a:ln w="9525">
            <a:solidFill>
              <a:schemeClr val="tx1"/>
            </a:solidFill>
            <a:round/>
            <a:headEnd/>
            <a:tailEnd/>
          </a:ln>
        </p:spPr>
        <p:txBody>
          <a:bodyPr/>
          <a:lstStyle/>
          <a:p>
            <a:endParaRPr lang="es-MX" dirty="0"/>
          </a:p>
        </p:txBody>
      </p:sp>
      <p:sp>
        <p:nvSpPr>
          <p:cNvPr id="31" name="Text Box 19"/>
          <p:cNvSpPr txBox="1">
            <a:spLocks noChangeArrowheads="1"/>
          </p:cNvSpPr>
          <p:nvPr/>
        </p:nvSpPr>
        <p:spPr bwMode="auto">
          <a:xfrm>
            <a:off x="1661160" y="6917834"/>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32" name="Text Box 20"/>
          <p:cNvSpPr txBox="1">
            <a:spLocks noChangeArrowheads="1"/>
          </p:cNvSpPr>
          <p:nvPr/>
        </p:nvSpPr>
        <p:spPr bwMode="auto">
          <a:xfrm>
            <a:off x="1556385" y="7568377"/>
            <a:ext cx="2755900" cy="1384995"/>
          </a:xfrm>
          <a:prstGeom prst="rect">
            <a:avLst/>
          </a:prstGeom>
          <a:noFill/>
          <a:ln w="9525">
            <a:noFill/>
            <a:miter lim="800000"/>
            <a:headEnd/>
            <a:tailEnd/>
          </a:ln>
        </p:spPr>
        <p:txBody>
          <a:bodyPr wrap="square">
            <a:spAutoFit/>
          </a:bodyPr>
          <a:lstStyle/>
          <a:p>
            <a:pPr>
              <a:spcBef>
                <a:spcPct val="50000"/>
              </a:spcBef>
            </a:pPr>
            <a:r>
              <a:rPr lang="es-ES_tradnl" sz="1200" u="none" dirty="0" smtClean="0">
                <a:latin typeface="Arial" charset="0"/>
              </a:rPr>
              <a:t>Angélica Azucena </a:t>
            </a:r>
            <a:r>
              <a:rPr lang="es-ES_tradnl" sz="1200" u="none" dirty="0">
                <a:latin typeface="Arial" charset="0"/>
              </a:rPr>
              <a:t>Salazar </a:t>
            </a:r>
            <a:r>
              <a:rPr lang="es-ES_tradnl" sz="1200" u="none" dirty="0" smtClean="0">
                <a:latin typeface="Arial" charset="0"/>
              </a:rPr>
              <a:t>Anguiano</a:t>
            </a:r>
          </a:p>
          <a:p>
            <a:pPr>
              <a:spcBef>
                <a:spcPct val="50000"/>
              </a:spcBef>
            </a:pPr>
            <a:endParaRPr lang="es-ES_tradnl" sz="1200" u="none" dirty="0">
              <a:latin typeface="Arial" charset="0"/>
            </a:endParaRPr>
          </a:p>
          <a:p>
            <a:pPr>
              <a:spcBef>
                <a:spcPct val="50000"/>
              </a:spcBef>
            </a:pPr>
            <a:r>
              <a:rPr lang="es-ES_tradnl" sz="1200" u="none" dirty="0">
                <a:latin typeface="Arial" charset="0"/>
              </a:rPr>
              <a:t>José de Jesús Hernández Aquino</a:t>
            </a:r>
            <a:endParaRPr lang="es-ES_tradnl" sz="1200" u="none" dirty="0" smtClean="0">
              <a:latin typeface="Arial" charset="0"/>
            </a:endParaRPr>
          </a:p>
          <a:p>
            <a:pPr>
              <a:spcBef>
                <a:spcPct val="50000"/>
              </a:spcBef>
            </a:pPr>
            <a:endParaRPr lang="es-ES_tradnl" sz="1200" u="none" dirty="0">
              <a:latin typeface="Arial" charset="0"/>
            </a:endParaRPr>
          </a:p>
          <a:p>
            <a:pPr>
              <a:spcBef>
                <a:spcPct val="50000"/>
              </a:spcBef>
            </a:pPr>
            <a:r>
              <a:rPr lang="es-ES_tradnl" sz="1200" u="none" dirty="0">
                <a:latin typeface="Arial" charset="0"/>
              </a:rPr>
              <a:t>Leticia de Lira </a:t>
            </a:r>
            <a:r>
              <a:rPr lang="es-ES_tradnl" sz="1200" u="none" dirty="0" smtClean="0">
                <a:latin typeface="Arial" charset="0"/>
              </a:rPr>
              <a:t>Villanueva</a:t>
            </a:r>
          </a:p>
        </p:txBody>
      </p:sp>
      <p:sp>
        <p:nvSpPr>
          <p:cNvPr id="33" name="Text Box 10"/>
          <p:cNvSpPr txBox="1">
            <a:spLocks noChangeArrowheads="1"/>
          </p:cNvSpPr>
          <p:nvPr/>
        </p:nvSpPr>
        <p:spPr bwMode="auto">
          <a:xfrm>
            <a:off x="4271935" y="6798561"/>
            <a:ext cx="2476528" cy="1569660"/>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298500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40963" name="Rectangle 6"/>
          <p:cNvSpPr>
            <a:spLocks noChangeArrowheads="1"/>
          </p:cNvSpPr>
          <p:nvPr/>
        </p:nvSpPr>
        <p:spPr bwMode="auto">
          <a:xfrm>
            <a:off x="1536700" y="7234555"/>
            <a:ext cx="5178425" cy="1711325"/>
          </a:xfrm>
          <a:prstGeom prst="rect">
            <a:avLst/>
          </a:prstGeom>
          <a:solidFill>
            <a:schemeClr val="bg1"/>
          </a:solidFill>
          <a:ln w="9525">
            <a:solidFill>
              <a:schemeClr val="tx1"/>
            </a:solidFill>
            <a:miter lim="800000"/>
            <a:headEnd/>
            <a:tailEnd/>
          </a:ln>
        </p:spPr>
        <p:txBody>
          <a:bodyPr wrap="none" anchor="ctr"/>
          <a:lstStyle/>
          <a:p>
            <a:r>
              <a:rPr lang="es-MX" sz="1200" b="1" u="none" dirty="0" smtClean="0">
                <a:latin typeface="Arial" charset="0"/>
              </a:rPr>
              <a:t>           </a:t>
            </a:r>
          </a:p>
          <a:p>
            <a:r>
              <a:rPr lang="es-MX" sz="1200" b="1" u="none" dirty="0" smtClean="0">
                <a:latin typeface="Arial" charset="0"/>
              </a:rPr>
              <a:t>             Responsable                           Directora </a:t>
            </a:r>
            <a:r>
              <a:rPr lang="es-MX" sz="1200" b="1" u="none" dirty="0">
                <a:latin typeface="Arial" charset="0"/>
              </a:rPr>
              <a:t>de Bienestar Familiar</a:t>
            </a:r>
            <a:endParaRPr lang="es-MX" sz="1200" b="1" u="none" dirty="0" smtClean="0">
              <a:latin typeface="Arial" charset="0"/>
            </a:endParaRPr>
          </a:p>
          <a:p>
            <a:endParaRPr lang="es-MX" sz="1200" u="none" dirty="0" smtClean="0">
              <a:latin typeface="Arial" charset="0"/>
            </a:endParaRPr>
          </a:p>
          <a:p>
            <a:endParaRPr lang="es-MX" sz="1200" u="none" dirty="0">
              <a:latin typeface="Arial" charset="0"/>
            </a:endParaRPr>
          </a:p>
          <a:p>
            <a:endParaRPr lang="es-MX" sz="1200" u="none" dirty="0" smtClean="0">
              <a:latin typeface="Arial" charset="0"/>
            </a:endParaRPr>
          </a:p>
          <a:p>
            <a:endParaRPr lang="es-MX" sz="1200" u="none" dirty="0" smtClean="0">
              <a:latin typeface="Arial" charset="0"/>
            </a:endParaRPr>
          </a:p>
          <a:p>
            <a:endParaRPr lang="es-MX" sz="1200" u="none" dirty="0" smtClean="0">
              <a:latin typeface="Arial" charset="0"/>
            </a:endParaRPr>
          </a:p>
          <a:p>
            <a:r>
              <a:rPr lang="es-MX" sz="1200" u="none" dirty="0" smtClean="0">
                <a:latin typeface="Arial" charset="0"/>
              </a:rPr>
              <a:t>    Graciela </a:t>
            </a:r>
            <a:r>
              <a:rPr lang="es-MX" sz="1200" u="none" dirty="0">
                <a:latin typeface="Arial" charset="0"/>
              </a:rPr>
              <a:t>Carranco Márquez</a:t>
            </a:r>
            <a:endParaRPr lang="es-MX" sz="1200" b="1" u="none" dirty="0">
              <a:latin typeface="Arial" charset="0"/>
            </a:endParaRPr>
          </a:p>
          <a:p>
            <a:r>
              <a:rPr lang="es-MX" sz="1200" u="none" dirty="0">
                <a:latin typeface="Arial" charset="0"/>
              </a:rPr>
              <a:t>      </a:t>
            </a:r>
          </a:p>
          <a:p>
            <a:endParaRPr lang="es-ES" sz="1200" b="1" u="none" dirty="0">
              <a:latin typeface="Arial" charset="0"/>
            </a:endParaRPr>
          </a:p>
          <a:p>
            <a:pPr>
              <a:lnSpc>
                <a:spcPct val="80000"/>
              </a:lnSpc>
            </a:pPr>
            <a:endParaRPr lang="es-MX" sz="1200" b="1" u="none" dirty="0">
              <a:latin typeface="Arial" charset="0"/>
            </a:endParaRPr>
          </a:p>
        </p:txBody>
      </p:sp>
      <p:sp>
        <p:nvSpPr>
          <p:cNvPr id="40964" name="Text Box 8"/>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40965" name="Line 9"/>
          <p:cNvSpPr>
            <a:spLocks noChangeShapeType="1"/>
          </p:cNvSpPr>
          <p:nvPr/>
        </p:nvSpPr>
        <p:spPr bwMode="auto">
          <a:xfrm>
            <a:off x="0" y="514350"/>
            <a:ext cx="6858000" cy="9525"/>
          </a:xfrm>
          <a:prstGeom prst="line">
            <a:avLst/>
          </a:prstGeom>
          <a:noFill/>
          <a:ln w="28575">
            <a:solidFill>
              <a:schemeClr val="tx1"/>
            </a:solidFill>
            <a:round/>
            <a:headEnd/>
            <a:tailEnd/>
          </a:ln>
        </p:spPr>
        <p:txBody>
          <a:bodyPr/>
          <a:lstStyle/>
          <a:p>
            <a:endParaRPr lang="es-MX" dirty="0"/>
          </a:p>
        </p:txBody>
      </p:sp>
      <p:sp>
        <p:nvSpPr>
          <p:cNvPr id="40966" name="Line 10"/>
          <p:cNvSpPr>
            <a:spLocks noChangeShapeType="1"/>
          </p:cNvSpPr>
          <p:nvPr/>
        </p:nvSpPr>
        <p:spPr bwMode="auto">
          <a:xfrm>
            <a:off x="1544074" y="7575868"/>
            <a:ext cx="5159375" cy="0"/>
          </a:xfrm>
          <a:prstGeom prst="line">
            <a:avLst/>
          </a:prstGeom>
          <a:noFill/>
          <a:ln w="9525">
            <a:solidFill>
              <a:schemeClr val="tx1"/>
            </a:solidFill>
            <a:round/>
            <a:headEnd/>
            <a:tailEnd/>
          </a:ln>
        </p:spPr>
        <p:txBody>
          <a:bodyPr/>
          <a:lstStyle/>
          <a:p>
            <a:endParaRPr lang="es-MX" dirty="0"/>
          </a:p>
        </p:txBody>
      </p:sp>
      <p:sp>
        <p:nvSpPr>
          <p:cNvPr id="40967" name="Line 11"/>
          <p:cNvSpPr>
            <a:spLocks noChangeShapeType="1"/>
          </p:cNvSpPr>
          <p:nvPr/>
        </p:nvSpPr>
        <p:spPr bwMode="auto">
          <a:xfrm>
            <a:off x="4029075" y="7244080"/>
            <a:ext cx="1588" cy="1673225"/>
          </a:xfrm>
          <a:prstGeom prst="line">
            <a:avLst/>
          </a:prstGeom>
          <a:noFill/>
          <a:ln w="9525">
            <a:solidFill>
              <a:schemeClr val="tx1"/>
            </a:solidFill>
            <a:round/>
            <a:headEnd/>
            <a:tailEnd/>
          </a:ln>
        </p:spPr>
        <p:txBody>
          <a:bodyPr/>
          <a:lstStyle/>
          <a:p>
            <a:endParaRPr lang="es-MX" dirty="0"/>
          </a:p>
        </p:txBody>
      </p:sp>
      <p:sp>
        <p:nvSpPr>
          <p:cNvPr id="9" name="Text Box 10"/>
          <p:cNvSpPr txBox="1">
            <a:spLocks noChangeArrowheads="1"/>
          </p:cNvSpPr>
          <p:nvPr/>
        </p:nvSpPr>
        <p:spPr bwMode="auto">
          <a:xfrm>
            <a:off x="4010025" y="8354693"/>
            <a:ext cx="2686050"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10" name="Text Box 7"/>
          <p:cNvSpPr txBox="1">
            <a:spLocks noChangeArrowheads="1"/>
          </p:cNvSpPr>
          <p:nvPr/>
        </p:nvSpPr>
        <p:spPr bwMode="auto">
          <a:xfrm>
            <a:off x="1606549" y="664110"/>
            <a:ext cx="5038725" cy="7663636"/>
          </a:xfrm>
          <a:prstGeom prst="rect">
            <a:avLst/>
          </a:prstGeom>
          <a:noFill/>
          <a:ln w="9525">
            <a:noFill/>
            <a:miter lim="800000"/>
            <a:headEnd/>
            <a:tailEnd/>
          </a:ln>
        </p:spPr>
        <p:txBody>
          <a:bodyPr>
            <a:spAutoFit/>
          </a:bodyPr>
          <a:lstStyle/>
          <a:p>
            <a:pPr marL="190500" indent="-95250" algn="ctr"/>
            <a:r>
              <a:rPr lang="es-ES_tradnl" sz="1200" b="1" i="1" u="none" dirty="0" smtClean="0">
                <a:latin typeface="Arial" charset="0"/>
              </a:rPr>
              <a:t>ASESORÍA TÉCNICA EN EL ÁREA DE PSICOLOGÍA</a:t>
            </a:r>
            <a:endParaRPr lang="es-ES_tradnl" sz="1200" b="1" i="1" u="none" dirty="0">
              <a:latin typeface="Arial" charset="0"/>
            </a:endParaRPr>
          </a:p>
          <a:p>
            <a:pPr marL="190500" indent="-95250" algn="ctr"/>
            <a:endParaRPr lang="es-ES_tradnl" sz="1200" b="1" i="1" u="none" dirty="0" smtClean="0">
              <a:latin typeface="Arial" charset="0"/>
            </a:endParaRPr>
          </a:p>
          <a:p>
            <a:pPr marL="190500" indent="-95250" algn="ctr"/>
            <a:endParaRPr lang="es-ES_tradnl" sz="1200" b="1" i="1"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80975" algn="just"/>
            <a:r>
              <a:rPr lang="es-MX" sz="1200" u="none" dirty="0" smtClean="0">
                <a:latin typeface="Arial" panose="020B0604020202020204" pitchFamily="34" charset="0"/>
                <a:cs typeface="Arial" panose="020B0604020202020204" pitchFamily="34" charset="0"/>
              </a:rPr>
              <a:t>Realizar visitas, </a:t>
            </a:r>
            <a:r>
              <a:rPr lang="es-MX" sz="1200" u="none" dirty="0">
                <a:latin typeface="Arial" panose="020B0604020202020204" pitchFamily="34" charset="0"/>
                <a:cs typeface="Arial" panose="020B0604020202020204" pitchFamily="34" charset="0"/>
              </a:rPr>
              <a:t>entrevistas y proporcionar </a:t>
            </a:r>
            <a:r>
              <a:rPr lang="es-MX" sz="1200" u="none" dirty="0" smtClean="0">
                <a:latin typeface="Arial" panose="020B0604020202020204" pitchFamily="34" charset="0"/>
                <a:cs typeface="Arial" panose="020B0604020202020204" pitchFamily="34" charset="0"/>
              </a:rPr>
              <a:t>información </a:t>
            </a:r>
            <a:r>
              <a:rPr lang="es-MX" sz="1200" u="none" dirty="0">
                <a:latin typeface="Arial" panose="020B0604020202020204" pitchFamily="34" charset="0"/>
                <a:cs typeface="Arial" panose="020B0604020202020204" pitchFamily="34" charset="0"/>
              </a:rPr>
              <a:t>a los usuarios de los servicios </a:t>
            </a:r>
            <a:r>
              <a:rPr lang="es-MX" sz="1200" u="none" dirty="0" smtClean="0">
                <a:latin typeface="Arial" panose="020B0604020202020204" pitchFamily="34" charset="0"/>
                <a:cs typeface="Arial" panose="020B0604020202020204" pitchFamily="34" charset="0"/>
              </a:rPr>
              <a:t>psicológicos y jurídicos de </a:t>
            </a:r>
            <a:r>
              <a:rPr lang="es-MX" sz="1200" u="none" dirty="0">
                <a:latin typeface="Arial" panose="020B0604020202020204" pitchFamily="34" charset="0"/>
                <a:cs typeface="Arial" panose="020B0604020202020204" pitchFamily="34" charset="0"/>
              </a:rPr>
              <a:t>ésta </a:t>
            </a:r>
            <a:r>
              <a:rPr lang="es-MX" sz="1200" u="none" dirty="0" smtClean="0">
                <a:latin typeface="Arial" panose="020B0604020202020204" pitchFamily="34" charset="0"/>
                <a:cs typeface="Arial" panose="020B0604020202020204" pitchFamily="34" charset="0"/>
              </a:rPr>
              <a:t>Dirección, aportando </a:t>
            </a:r>
            <a:r>
              <a:rPr lang="es-MX" sz="1200" u="none" dirty="0">
                <a:latin typeface="Arial" panose="020B0604020202020204" pitchFamily="34" charset="0"/>
                <a:cs typeface="Arial" panose="020B0604020202020204" pitchFamily="34" charset="0"/>
              </a:rPr>
              <a:t>elementos para la solución de los casos; además de tener </a:t>
            </a:r>
            <a:r>
              <a:rPr lang="es-MX" sz="1200" u="none" dirty="0" smtClean="0">
                <a:latin typeface="Arial" panose="020B0604020202020204" pitchFamily="34" charset="0"/>
                <a:cs typeface="Arial" panose="020B0604020202020204" pitchFamily="34" charset="0"/>
              </a:rPr>
              <a:t>una estrecha </a:t>
            </a:r>
            <a:r>
              <a:rPr lang="es-MX" sz="1200" u="none" dirty="0">
                <a:latin typeface="Arial" panose="020B0604020202020204" pitchFamily="34" charset="0"/>
                <a:cs typeface="Arial" panose="020B0604020202020204" pitchFamily="34" charset="0"/>
              </a:rPr>
              <a:t>relación con </a:t>
            </a:r>
            <a:r>
              <a:rPr lang="es-MX" sz="1200" u="none" dirty="0" smtClean="0">
                <a:latin typeface="Arial" panose="020B0604020202020204" pitchFamily="34" charset="0"/>
                <a:cs typeface="Arial" panose="020B0604020202020204" pitchFamily="34" charset="0"/>
              </a:rPr>
              <a:t>el Área de psicología.</a:t>
            </a:r>
            <a:endParaRPr lang="es-ES_tradnl" sz="1200" u="none" dirty="0">
              <a:latin typeface="Arial" panose="020B0604020202020204" pitchFamily="34" charset="0"/>
              <a:cs typeface="Arial" panose="020B0604020202020204" pitchFamily="34" charset="0"/>
            </a:endParaRPr>
          </a:p>
          <a:p>
            <a:pPr marL="190500" indent="-95250" algn="just"/>
            <a:endParaRPr lang="es-ES_tradnl" sz="1200" u="none" dirty="0" smtClean="0">
              <a:latin typeface="Arial" charset="0"/>
              <a:cs typeface="Times New Roman" pitchFamily="18" charset="0"/>
            </a:endParaRPr>
          </a:p>
          <a:p>
            <a:pPr marL="190500" indent="-95250" algn="just"/>
            <a:endParaRPr lang="es-ES_tradnl" sz="1200" u="none" dirty="0">
              <a:latin typeface="Arial" charset="0"/>
              <a:cs typeface="Times New Roman" pitchFamily="18" charset="0"/>
            </a:endParaRPr>
          </a:p>
          <a:p>
            <a:pPr marL="190500" indent="-95250" algn="just"/>
            <a:r>
              <a:rPr lang="es-ES_tradnl" sz="1200" b="1" i="1" u="none" dirty="0">
                <a:latin typeface="Arial" charset="0"/>
              </a:rPr>
              <a:t>FUNCIONES</a:t>
            </a:r>
            <a:r>
              <a:rPr lang="es-ES_tradnl" sz="1200" b="1" i="1" u="none" dirty="0" smtClean="0">
                <a:latin typeface="Arial" charset="0"/>
              </a:rPr>
              <a:t>.</a:t>
            </a:r>
            <a:endParaRPr lang="es-ES" sz="1200" u="none" dirty="0">
              <a:latin typeface="Arial" charset="0"/>
              <a:cs typeface="Times New Roman" pitchFamily="18" charset="0"/>
            </a:endParaRPr>
          </a:p>
          <a:p>
            <a:pPr marL="190500" indent="-95250" algn="just">
              <a:buFont typeface="Symbol" pitchFamily="18" charset="2"/>
              <a:buNone/>
            </a:pPr>
            <a:r>
              <a:rPr lang="es-MX" sz="1200" u="none" dirty="0">
                <a:latin typeface="Arial" charset="0"/>
                <a:cs typeface="Times New Roman" pitchFamily="18" charset="0"/>
              </a:rPr>
              <a:t>  </a:t>
            </a:r>
          </a:p>
          <a:p>
            <a:pPr marL="190500" indent="-95250" algn="just">
              <a:buFont typeface="Symbol" pitchFamily="18" charset="2"/>
              <a:buChar char="·"/>
            </a:pPr>
            <a:r>
              <a:rPr lang="es-MX" sz="1200" u="none" dirty="0" smtClean="0">
                <a:latin typeface="Arial" charset="0"/>
                <a:cs typeface="Times New Roman" pitchFamily="18" charset="0"/>
              </a:rPr>
              <a:t>Atender a los usuarios que acuden a la Dirección por algún servicio de orientación que incida en el desarrollo sociofamiliar, abrirle expediente, emitir reportes, registros que sean necesarios y en su caso canalizar a las Áreas correspondiente.</a:t>
            </a:r>
          </a:p>
          <a:p>
            <a:pPr marL="95250" algn="just"/>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Realizar </a:t>
            </a:r>
            <a:r>
              <a:rPr lang="es-MX" sz="1200" u="none" dirty="0" smtClean="0">
                <a:latin typeface="Arial" charset="0"/>
                <a:cs typeface="Times New Roman" pitchFamily="18" charset="0"/>
              </a:rPr>
              <a:t>entrevista correspondiente al usuario y visitas domiciliarias que se requieran, a fin de emitir un informe o estudio socio-económico.</a:t>
            </a:r>
          </a:p>
          <a:p>
            <a:pPr marL="190500" indent="-95250" algn="just">
              <a:buFont typeface="Symbol" pitchFamily="18" charset="2"/>
              <a:buChar char="·"/>
            </a:pPr>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rPr>
              <a:t>Realizar seguimiento a los usuarios para el cumplimiento de los acuerdos derivados </a:t>
            </a:r>
            <a:r>
              <a:rPr lang="es-MX" sz="1200" u="none" dirty="0" smtClean="0">
                <a:latin typeface="Arial" charset="0"/>
              </a:rPr>
              <a:t>de las visitas realizadas.</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Gestionar apoyos asistenciales y técnicos, a través de la coordinación y canalización a organismos públicos y privados.</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rPr>
              <a:t>Impartir pláticas educativas dirigidas a fortalecer las capacidades parentales, mejorar la comunicación y contribuyan a reforzar los vínculos familiares</a:t>
            </a:r>
            <a:r>
              <a:rPr lang="es-MX" sz="1200" u="none" dirty="0" smtClean="0">
                <a:latin typeface="Arial" charset="0"/>
              </a:rPr>
              <a:t>.</a:t>
            </a:r>
          </a:p>
          <a:p>
            <a:pPr marL="95250" algn="just"/>
            <a:endParaRPr lang="es-MX" sz="1200" u="none" dirty="0" smtClean="0">
              <a:latin typeface="Arial" charset="0"/>
            </a:endParaRPr>
          </a:p>
          <a:p>
            <a:pPr marL="190500" indent="-95250" algn="just">
              <a:buFont typeface="Symbol" pitchFamily="18" charset="2"/>
              <a:buChar char="·"/>
            </a:pPr>
            <a:r>
              <a:rPr lang="es-MX" sz="1200" u="none" dirty="0">
                <a:latin typeface="Arial" charset="0"/>
              </a:rPr>
              <a:t>Establecer mecanismos de coordinación y vinculación para la atención de los usuarios que requieran otro tipo de servicio.</a:t>
            </a:r>
          </a:p>
          <a:p>
            <a:pPr marL="95250" algn="just"/>
            <a:endParaRPr lang="es-MX" sz="1200" u="none" dirty="0" smtClean="0">
              <a:latin typeface="Arial" charset="0"/>
            </a:endParaRPr>
          </a:p>
          <a:p>
            <a:pPr marL="95250" algn="just"/>
            <a:endParaRPr lang="es-MX" sz="1200" u="none" dirty="0" smtClean="0">
              <a:latin typeface="Arial" charset="0"/>
            </a:endParaRPr>
          </a:p>
          <a:p>
            <a:pPr marL="190500" indent="-95250" algn="just">
              <a:buFont typeface="Symbol" pitchFamily="18" charset="2"/>
              <a:buChar char="·"/>
            </a:pPr>
            <a:endParaRPr lang="es-MX" sz="1200" u="none" dirty="0">
              <a:latin typeface="Arial" charset="0"/>
            </a:endParaRPr>
          </a:p>
          <a:p>
            <a:pPr marL="95250" algn="just"/>
            <a:endParaRPr lang="es-MX" sz="1200" u="none" dirty="0" smtClean="0">
              <a:latin typeface="Arial" charset="0"/>
            </a:endParaRPr>
          </a:p>
          <a:p>
            <a:pPr marL="95250" algn="just"/>
            <a:endParaRPr lang="es-MX" sz="1200" u="none" dirty="0">
              <a:latin typeface="Arial" charset="0"/>
            </a:endParaRPr>
          </a:p>
          <a:p>
            <a:pPr marL="190500" indent="-95250" algn="just">
              <a:buFont typeface="Symbol" pitchFamily="18" charset="2"/>
              <a:buChar char="·"/>
            </a:pPr>
            <a:endParaRPr lang="es-MX" sz="1200" u="none" dirty="0" smtClean="0">
              <a:latin typeface="Arial" charset="0"/>
              <a:cs typeface="Times New Roman" pitchFamily="18" charset="0"/>
            </a:endParaRPr>
          </a:p>
          <a:p>
            <a:pPr marL="95250" algn="just"/>
            <a:endParaRPr lang="es-MX" sz="1200" u="none" dirty="0" smtClean="0">
              <a:latin typeface="Arial" charset="0"/>
              <a:cs typeface="Times New Roman" pitchFamily="18" charset="0"/>
            </a:endParaRPr>
          </a:p>
        </p:txBody>
      </p:sp>
    </p:spTree>
    <p:extLst>
      <p:ext uri="{BB962C8B-B14F-4D97-AF65-F5344CB8AC3E}">
        <p14:creationId xmlns:p14="http://schemas.microsoft.com/office/powerpoint/2010/main" val="31430740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26"/>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41987" name="Text Box 1027"/>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41988" name="Line 102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5" name="Rectangle 7"/>
          <p:cNvSpPr>
            <a:spLocks noChangeArrowheads="1"/>
          </p:cNvSpPr>
          <p:nvPr/>
        </p:nvSpPr>
        <p:spPr bwMode="auto">
          <a:xfrm>
            <a:off x="1546859" y="801668"/>
            <a:ext cx="4987291" cy="5262979"/>
          </a:xfrm>
          <a:prstGeom prst="rect">
            <a:avLst/>
          </a:prstGeom>
          <a:noFill/>
          <a:ln w="9525">
            <a:noFill/>
            <a:miter lim="800000"/>
            <a:headEnd/>
            <a:tailEnd/>
          </a:ln>
        </p:spPr>
        <p:txBody>
          <a:bodyPr wrap="square">
            <a:spAutoFit/>
          </a:bodyPr>
          <a:lstStyle/>
          <a:p>
            <a:pPr marL="190500" indent="-95250" algn="ctr"/>
            <a:r>
              <a:rPr lang="es-ES_tradnl" sz="1200" b="1" i="1" u="none" dirty="0">
                <a:latin typeface="Arial" charset="0"/>
              </a:rPr>
              <a:t>ASESORÍA TÉCNICA EN EL ÁREA DE PSICOLOGÍA</a:t>
            </a:r>
          </a:p>
          <a:p>
            <a:pPr marL="190500" indent="-95250" algn="ctr"/>
            <a:r>
              <a:rPr lang="es-ES_tradnl" sz="1200" b="1" i="1" u="none" dirty="0" smtClean="0">
                <a:latin typeface="Arial" charset="0"/>
              </a:rPr>
              <a:t>( </a:t>
            </a:r>
            <a:r>
              <a:rPr lang="es-ES_tradnl" sz="1200" b="1" i="1" u="none" dirty="0">
                <a:latin typeface="Arial" charset="0"/>
              </a:rPr>
              <a:t>Continúa)</a:t>
            </a:r>
            <a:endParaRPr lang="es-MX" sz="1200" u="none" dirty="0">
              <a:latin typeface="Arial" charset="0"/>
              <a:cs typeface="Times New Roman" pitchFamily="18" charset="0"/>
            </a:endParaRPr>
          </a:p>
          <a:p>
            <a:pPr marL="190500" indent="-95250" algn="just">
              <a:buFont typeface="Symbol" pitchFamily="18" charset="2"/>
              <a:buNone/>
            </a:pPr>
            <a:endParaRPr lang="es-ES" sz="1200" u="none" dirty="0" smtClean="0">
              <a:latin typeface="Arial" charset="0"/>
              <a:cs typeface="Times New Roman" pitchFamily="18" charset="0"/>
            </a:endParaRPr>
          </a:p>
          <a:p>
            <a:pPr marL="190500" indent="-95250" algn="just">
              <a:buFont typeface="Symbol" pitchFamily="18" charset="2"/>
              <a:buNone/>
            </a:pPr>
            <a:endParaRPr lang="es-ES" sz="1200" u="none" dirty="0">
              <a:latin typeface="Arial" charset="0"/>
            </a:endParaRPr>
          </a:p>
          <a:p>
            <a:pPr marL="190500" indent="-95250" algn="just">
              <a:spcBef>
                <a:spcPct val="50000"/>
              </a:spcBef>
              <a:buFont typeface="Symbol" pitchFamily="18" charset="2"/>
              <a:buChar char="·"/>
            </a:pPr>
            <a:r>
              <a:rPr lang="es-MX" sz="1200" u="none" dirty="0" smtClean="0">
                <a:latin typeface="Arial" charset="0"/>
              </a:rPr>
              <a:t>Trabajar </a:t>
            </a:r>
            <a:r>
              <a:rPr lang="es-MX" sz="1200" u="none" dirty="0">
                <a:latin typeface="Arial" charset="0"/>
              </a:rPr>
              <a:t>en colaboración con  las áreas de la Dirección de Bienestar y de las Coordinaciones Regionales para la operación adecuada de las acciones, proyectos y estrategias que se implementen</a:t>
            </a:r>
            <a:r>
              <a:rPr lang="es-MX" sz="1200" u="none" dirty="0" smtClean="0">
                <a:latin typeface="Arial" charset="0"/>
              </a:rPr>
              <a:t>.</a:t>
            </a:r>
          </a:p>
          <a:p>
            <a:pPr marL="190500" indent="-95250" algn="just">
              <a:spcBef>
                <a:spcPct val="50000"/>
              </a:spcBef>
              <a:buFont typeface="Symbol" pitchFamily="18" charset="2"/>
              <a:buChar char="·"/>
            </a:pPr>
            <a:r>
              <a:rPr lang="es-MX" sz="1200" u="none" dirty="0">
                <a:latin typeface="Arial" charset="0"/>
              </a:rPr>
              <a:t>Proporcionar Servicios de Orientación a las familias que presenten alguna problemática que incida en el desarrollo sociofamiliar</a:t>
            </a:r>
            <a:r>
              <a:rPr lang="es-MX" sz="1200" u="none" dirty="0" smtClean="0">
                <a:latin typeface="Arial" charset="0"/>
              </a:rPr>
              <a:t>.</a:t>
            </a:r>
          </a:p>
          <a:p>
            <a:pPr marL="190500" indent="-95250" algn="just">
              <a:spcBef>
                <a:spcPct val="50000"/>
              </a:spcBef>
              <a:buFont typeface="Symbol" pitchFamily="18" charset="2"/>
              <a:buChar char="·"/>
            </a:pPr>
            <a:r>
              <a:rPr lang="es-MX" sz="1200" u="none" dirty="0">
                <a:latin typeface="Arial" charset="0"/>
              </a:rPr>
              <a:t>Participar en las reuniones del equipo de trabajo para retroalimentar los procesos que se realizan</a:t>
            </a:r>
            <a:r>
              <a:rPr lang="es-MX" sz="1200" u="none" dirty="0" smtClean="0">
                <a:latin typeface="Arial" charset="0"/>
              </a:rPr>
              <a:t>.</a:t>
            </a:r>
          </a:p>
          <a:p>
            <a:pPr marL="190500" indent="-95250" algn="just">
              <a:spcBef>
                <a:spcPct val="50000"/>
              </a:spcBef>
              <a:buFont typeface="Symbol" pitchFamily="18" charset="2"/>
              <a:buChar char="·"/>
            </a:pPr>
            <a:r>
              <a:rPr lang="es-MX" sz="1200" u="none" dirty="0">
                <a:latin typeface="Arial" charset="0"/>
                <a:cs typeface="Times New Roman" pitchFamily="18" charset="0"/>
              </a:rPr>
              <a:t>Participar como Facilitador en los Procesos de  Solución Pacífica de Conflictos en la familia que se otorguen en el Módulo de Atención</a:t>
            </a:r>
            <a:r>
              <a:rPr lang="es-MX" sz="1200" u="none" dirty="0" smtClean="0">
                <a:latin typeface="Arial" charset="0"/>
                <a:cs typeface="Times New Roman" pitchFamily="18" charset="0"/>
              </a:rPr>
              <a:t>.</a:t>
            </a:r>
          </a:p>
          <a:p>
            <a:pPr marL="190500" indent="-95250" algn="just">
              <a:spcBef>
                <a:spcPct val="50000"/>
              </a:spcBef>
              <a:buFont typeface="Symbol" pitchFamily="18" charset="2"/>
              <a:buChar char="·"/>
            </a:pPr>
            <a:r>
              <a:rPr lang="es-MX" sz="1200" u="none" dirty="0">
                <a:latin typeface="Arial" charset="0"/>
              </a:rPr>
              <a:t>Colaborar en el análisis de los resultados de </a:t>
            </a:r>
            <a:r>
              <a:rPr lang="es-MX" sz="1200" u="none" dirty="0" smtClean="0">
                <a:latin typeface="Arial" charset="0"/>
              </a:rPr>
              <a:t>los servicios prestados por el Área y </a:t>
            </a:r>
            <a:r>
              <a:rPr lang="es-MX" sz="1200" u="none" dirty="0">
                <a:latin typeface="Arial" charset="0"/>
              </a:rPr>
              <a:t>presentar informe a su jefe inmediato para la toma de decisiones</a:t>
            </a:r>
            <a:r>
              <a:rPr lang="es-MX" sz="1200" u="none" dirty="0" smtClean="0">
                <a:latin typeface="Arial" charset="0"/>
              </a:rPr>
              <a:t>.</a:t>
            </a:r>
            <a:endParaRPr lang="es-MX" sz="1200" u="none" dirty="0" smtClean="0">
              <a:latin typeface="Arial" charset="0"/>
              <a:cs typeface="Times New Roman" pitchFamily="18" charset="0"/>
            </a:endParaRPr>
          </a:p>
          <a:p>
            <a:pPr marL="190500" indent="-95250" algn="just">
              <a:spcBef>
                <a:spcPct val="50000"/>
              </a:spcBef>
              <a:buFont typeface="Symbol" pitchFamily="18" charset="2"/>
              <a:buChar char="·"/>
            </a:pPr>
            <a:r>
              <a:rPr lang="es-MX" sz="1200" u="none" dirty="0">
                <a:latin typeface="Arial" charset="0"/>
              </a:rPr>
              <a:t>Contribuir en el diseño de propuestas de mejora continua en los procesos de atención, promoción y capacitación</a:t>
            </a:r>
            <a:r>
              <a:rPr lang="es-MX" sz="1200" u="none" dirty="0" smtClean="0">
                <a:latin typeface="Arial" charset="0"/>
              </a:rPr>
              <a:t>.</a:t>
            </a:r>
            <a:endParaRPr lang="es-MX" sz="1200" u="none" dirty="0">
              <a:latin typeface="Arial" charset="0"/>
            </a:endParaRPr>
          </a:p>
          <a:p>
            <a:pPr marL="190500" indent="-95250" algn="just">
              <a:spcBef>
                <a:spcPct val="50000"/>
              </a:spcBef>
              <a:buFont typeface="Symbol" pitchFamily="18" charset="2"/>
              <a:buChar char="·"/>
            </a:pPr>
            <a:r>
              <a:rPr lang="es-MX" sz="1200" u="none" dirty="0">
                <a:latin typeface="Arial" charset="0"/>
              </a:rPr>
              <a:t>Asistir a los cursos de capacitación que se requieran para el mejor desempeño de sus funciones</a:t>
            </a:r>
            <a:r>
              <a:rPr lang="es-MX" sz="1200" u="none" dirty="0" smtClean="0">
                <a:latin typeface="Arial" charset="0"/>
              </a:rPr>
              <a:t>.</a:t>
            </a:r>
            <a:endParaRPr lang="es-MX" sz="1200" u="none" dirty="0">
              <a:latin typeface="Arial" charset="0"/>
            </a:endParaRPr>
          </a:p>
          <a:p>
            <a:pPr marL="190500" lvl="0" indent="-95250" algn="just">
              <a:spcBef>
                <a:spcPct val="50000"/>
              </a:spcBef>
              <a:buSzPct val="100000"/>
              <a:buFont typeface="Symbol" pitchFamily="18" charset="2"/>
              <a:buChar char="·"/>
            </a:pPr>
            <a:r>
              <a:rPr lang="es-MX" sz="1200" u="none" dirty="0">
                <a:latin typeface="Arial" charset="0"/>
              </a:rPr>
              <a:t>Participar con el equipo interdisciplinario en la solución de casos</a:t>
            </a:r>
            <a:r>
              <a:rPr lang="es-MX" sz="1200" u="none" dirty="0" smtClean="0">
                <a:latin typeface="Arial" charset="0"/>
              </a:rPr>
              <a:t>.</a:t>
            </a:r>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ES_tradnl" sz="1200" u="none" dirty="0" smtClean="0">
                <a:latin typeface="Arial" charset="0"/>
              </a:rPr>
              <a:t>Estas </a:t>
            </a:r>
            <a:r>
              <a:rPr lang="es-ES_tradnl" sz="1200" u="none" dirty="0">
                <a:latin typeface="Arial" charset="0"/>
              </a:rPr>
              <a:t>funciones son enunciativas más no limitativas</a:t>
            </a:r>
            <a:r>
              <a:rPr lang="es-ES_tradnl" sz="1200" u="none" dirty="0" smtClean="0">
                <a:latin typeface="Arial" charset="0"/>
              </a:rPr>
              <a:t>.</a:t>
            </a:r>
          </a:p>
          <a:p>
            <a:pPr marL="190500" indent="-95250" algn="just">
              <a:spcBef>
                <a:spcPct val="50000"/>
              </a:spcBef>
              <a:buFont typeface="Symbol" pitchFamily="18" charset="2"/>
              <a:buChar char="·"/>
            </a:pPr>
            <a:endParaRPr lang="es-ES" sz="1200" u="none" dirty="0">
              <a:latin typeface="Arial" charset="0"/>
            </a:endParaRPr>
          </a:p>
        </p:txBody>
      </p:sp>
      <p:sp>
        <p:nvSpPr>
          <p:cNvPr id="16" name="Rectangle 6"/>
          <p:cNvSpPr>
            <a:spLocks noChangeArrowheads="1"/>
          </p:cNvSpPr>
          <p:nvPr/>
        </p:nvSpPr>
        <p:spPr bwMode="auto">
          <a:xfrm>
            <a:off x="1536700" y="7234555"/>
            <a:ext cx="5178425" cy="1711325"/>
          </a:xfrm>
          <a:prstGeom prst="rect">
            <a:avLst/>
          </a:prstGeom>
          <a:solidFill>
            <a:schemeClr val="bg1"/>
          </a:solidFill>
          <a:ln w="9525">
            <a:solidFill>
              <a:schemeClr val="tx1"/>
            </a:solidFill>
            <a:miter lim="800000"/>
            <a:headEnd/>
            <a:tailEnd/>
          </a:ln>
        </p:spPr>
        <p:txBody>
          <a:bodyPr wrap="none" anchor="ctr"/>
          <a:lstStyle/>
          <a:p>
            <a:r>
              <a:rPr lang="es-MX" sz="1200" b="1" u="none" dirty="0" smtClean="0">
                <a:latin typeface="Arial" charset="0"/>
              </a:rPr>
              <a:t>           </a:t>
            </a:r>
          </a:p>
          <a:p>
            <a:r>
              <a:rPr lang="es-MX" sz="1200" b="1" u="none" dirty="0" smtClean="0">
                <a:latin typeface="Arial" charset="0"/>
              </a:rPr>
              <a:t>             Responsable                           Directora </a:t>
            </a:r>
            <a:r>
              <a:rPr lang="es-MX" sz="1200" b="1" u="none" dirty="0">
                <a:latin typeface="Arial" charset="0"/>
              </a:rPr>
              <a:t>de Bienestar Familiar</a:t>
            </a:r>
            <a:endParaRPr lang="es-MX" sz="1200" b="1" u="none" dirty="0" smtClean="0">
              <a:latin typeface="Arial" charset="0"/>
            </a:endParaRPr>
          </a:p>
          <a:p>
            <a:endParaRPr lang="es-MX" sz="1200" u="none" dirty="0" smtClean="0">
              <a:latin typeface="Arial" charset="0"/>
            </a:endParaRPr>
          </a:p>
          <a:p>
            <a:endParaRPr lang="es-MX" sz="1200" u="none" dirty="0">
              <a:latin typeface="Arial" charset="0"/>
            </a:endParaRPr>
          </a:p>
          <a:p>
            <a:endParaRPr lang="es-MX" sz="1200" u="none" dirty="0" smtClean="0">
              <a:latin typeface="Arial" charset="0"/>
            </a:endParaRPr>
          </a:p>
          <a:p>
            <a:endParaRPr lang="es-MX" sz="1200" u="none" dirty="0" smtClean="0">
              <a:latin typeface="Arial" charset="0"/>
            </a:endParaRPr>
          </a:p>
          <a:p>
            <a:endParaRPr lang="es-MX" sz="1200" u="none" dirty="0" smtClean="0">
              <a:latin typeface="Arial" charset="0"/>
            </a:endParaRPr>
          </a:p>
          <a:p>
            <a:r>
              <a:rPr lang="es-MX" sz="1200" u="none" dirty="0" smtClean="0">
                <a:latin typeface="Arial" charset="0"/>
              </a:rPr>
              <a:t>    Graciela </a:t>
            </a:r>
            <a:r>
              <a:rPr lang="es-MX" sz="1200" u="none" dirty="0">
                <a:latin typeface="Arial" charset="0"/>
              </a:rPr>
              <a:t>Carranco Márquez</a:t>
            </a:r>
            <a:endParaRPr lang="es-MX" sz="1200" b="1" u="none" dirty="0">
              <a:latin typeface="Arial" charset="0"/>
            </a:endParaRPr>
          </a:p>
          <a:p>
            <a:r>
              <a:rPr lang="es-MX" sz="1200" u="none" dirty="0">
                <a:latin typeface="Arial" charset="0"/>
              </a:rPr>
              <a:t>      </a:t>
            </a:r>
          </a:p>
          <a:p>
            <a:endParaRPr lang="es-ES" sz="1200" b="1" u="none" dirty="0">
              <a:latin typeface="Arial" charset="0"/>
            </a:endParaRPr>
          </a:p>
          <a:p>
            <a:pPr>
              <a:lnSpc>
                <a:spcPct val="80000"/>
              </a:lnSpc>
            </a:pPr>
            <a:endParaRPr lang="es-MX" sz="1200" b="1" u="none" dirty="0">
              <a:latin typeface="Arial" charset="0"/>
            </a:endParaRPr>
          </a:p>
        </p:txBody>
      </p:sp>
      <p:sp>
        <p:nvSpPr>
          <p:cNvPr id="17" name="Line 10"/>
          <p:cNvSpPr>
            <a:spLocks noChangeShapeType="1"/>
          </p:cNvSpPr>
          <p:nvPr/>
        </p:nvSpPr>
        <p:spPr bwMode="auto">
          <a:xfrm>
            <a:off x="1544074" y="7575868"/>
            <a:ext cx="5159375" cy="0"/>
          </a:xfrm>
          <a:prstGeom prst="line">
            <a:avLst/>
          </a:prstGeom>
          <a:noFill/>
          <a:ln w="9525">
            <a:solidFill>
              <a:schemeClr val="tx1"/>
            </a:solidFill>
            <a:round/>
            <a:headEnd/>
            <a:tailEnd/>
          </a:ln>
        </p:spPr>
        <p:txBody>
          <a:bodyPr/>
          <a:lstStyle/>
          <a:p>
            <a:endParaRPr lang="es-MX" dirty="0"/>
          </a:p>
        </p:txBody>
      </p:sp>
      <p:sp>
        <p:nvSpPr>
          <p:cNvPr id="18" name="Line 11"/>
          <p:cNvSpPr>
            <a:spLocks noChangeShapeType="1"/>
          </p:cNvSpPr>
          <p:nvPr/>
        </p:nvSpPr>
        <p:spPr bwMode="auto">
          <a:xfrm>
            <a:off x="4029075" y="7244080"/>
            <a:ext cx="1588" cy="1673225"/>
          </a:xfrm>
          <a:prstGeom prst="line">
            <a:avLst/>
          </a:prstGeom>
          <a:noFill/>
          <a:ln w="9525">
            <a:solidFill>
              <a:schemeClr val="tx1"/>
            </a:solidFill>
            <a:round/>
            <a:headEnd/>
            <a:tailEnd/>
          </a:ln>
        </p:spPr>
        <p:txBody>
          <a:bodyPr/>
          <a:lstStyle/>
          <a:p>
            <a:endParaRPr lang="es-MX" dirty="0"/>
          </a:p>
        </p:txBody>
      </p:sp>
      <p:sp>
        <p:nvSpPr>
          <p:cNvPr id="19" name="Text Box 10"/>
          <p:cNvSpPr txBox="1">
            <a:spLocks noChangeArrowheads="1"/>
          </p:cNvSpPr>
          <p:nvPr/>
        </p:nvSpPr>
        <p:spPr bwMode="auto">
          <a:xfrm>
            <a:off x="4010025" y="8354693"/>
            <a:ext cx="2686050"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7860738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19459"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9460" name="Text Box 5"/>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19461" name="Rectangle 7"/>
          <p:cNvSpPr>
            <a:spLocks noChangeArrowheads="1"/>
          </p:cNvSpPr>
          <p:nvPr/>
        </p:nvSpPr>
        <p:spPr bwMode="auto">
          <a:xfrm>
            <a:off x="1530350" y="7815262"/>
            <a:ext cx="5153025" cy="1163637"/>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9462" name="Text Box 8"/>
          <p:cNvSpPr txBox="1">
            <a:spLocks noChangeArrowheads="1"/>
          </p:cNvSpPr>
          <p:nvPr/>
        </p:nvSpPr>
        <p:spPr bwMode="auto">
          <a:xfrm>
            <a:off x="2041958" y="7867650"/>
            <a:ext cx="1769202" cy="1126462"/>
          </a:xfrm>
          <a:prstGeom prst="rect">
            <a:avLst/>
          </a:prstGeom>
          <a:noFill/>
          <a:ln w="9525">
            <a:noFill/>
            <a:miter lim="800000"/>
            <a:headEnd/>
            <a:tailEnd/>
          </a:ln>
        </p:spPr>
        <p:txBody>
          <a:bodyPr wrap="non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 Yolanda Campos Luna</a:t>
            </a:r>
            <a:endParaRPr lang="es-MX" sz="1200" u="none" dirty="0">
              <a:latin typeface="Arial" charset="0"/>
            </a:endParaRPr>
          </a:p>
          <a:p>
            <a:pPr algn="ctr">
              <a:lnSpc>
                <a:spcPct val="80000"/>
              </a:lnSpc>
            </a:pPr>
            <a:endParaRPr lang="es-MX" sz="1200" u="none" dirty="0">
              <a:latin typeface="Arial" charset="0"/>
            </a:endParaRPr>
          </a:p>
        </p:txBody>
      </p:sp>
      <p:sp>
        <p:nvSpPr>
          <p:cNvPr id="19464" name="Text Box 12"/>
          <p:cNvSpPr txBox="1">
            <a:spLocks noChangeArrowheads="1"/>
          </p:cNvSpPr>
          <p:nvPr/>
        </p:nvSpPr>
        <p:spPr bwMode="auto">
          <a:xfrm>
            <a:off x="1540193" y="735965"/>
            <a:ext cx="5038725" cy="6924973"/>
          </a:xfrm>
          <a:prstGeom prst="rect">
            <a:avLst/>
          </a:prstGeom>
          <a:noFill/>
          <a:ln w="9525">
            <a:noFill/>
            <a:miter lim="800000"/>
            <a:headEnd/>
            <a:tailEnd/>
          </a:ln>
        </p:spPr>
        <p:txBody>
          <a:bodyPr>
            <a:spAutoFit/>
          </a:bodyPr>
          <a:lstStyle/>
          <a:p>
            <a:pPr marL="190500" indent="-95250" algn="ctr"/>
            <a:r>
              <a:rPr lang="es-ES_tradnl" sz="1200" b="1" i="1" u="none" dirty="0" smtClean="0">
                <a:latin typeface="Arial" charset="0"/>
              </a:rPr>
              <a:t>SECRETARIA DE DEPARTAMENTO</a:t>
            </a:r>
          </a:p>
          <a:p>
            <a:pPr marL="190500" indent="-95250" algn="ctr"/>
            <a:endParaRPr lang="es-ES_tradnl" sz="1200" u="none" dirty="0" smtClean="0">
              <a:latin typeface="Arial" charset="0"/>
            </a:endParaRPr>
          </a:p>
          <a:p>
            <a:pPr marL="190500" indent="-95250" algn="just"/>
            <a:r>
              <a:rPr lang="es-ES_tradnl" sz="1200" b="1" i="1" u="none" dirty="0" smtClean="0">
                <a:latin typeface="Arial" charset="0"/>
              </a:rPr>
              <a:t>OBJETIVO</a:t>
            </a:r>
            <a:r>
              <a:rPr lang="es-ES_tradnl" sz="1200" b="1" i="1" u="none" dirty="0">
                <a:latin typeface="Arial" charset="0"/>
              </a:rPr>
              <a:t>.</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Realizar actividades secretariales </a:t>
            </a:r>
            <a:r>
              <a:rPr lang="es-ES_tradnl" sz="1200" u="none" dirty="0" smtClean="0">
                <a:latin typeface="Arial" charset="0"/>
                <a:cs typeface="Times New Roman" pitchFamily="18" charset="0"/>
              </a:rPr>
              <a:t>del Departamento de Asistencia Jurídica y Psicológica, para dar cumplimiento de los objetivos de las mismas.</a:t>
            </a:r>
            <a:endParaRPr lang="es-ES" sz="1200" u="none" dirty="0">
              <a:latin typeface="Arial" charset="0"/>
              <a:cs typeface="Times New Roman" pitchFamily="18" charset="0"/>
            </a:endParaRPr>
          </a:p>
          <a:p>
            <a:pPr marL="190500" indent="-95250" algn="just"/>
            <a:endParaRPr lang="es-ES_tradnl" sz="1200" u="none" dirty="0">
              <a:latin typeface="Arial" charset="0"/>
            </a:endParaRPr>
          </a:p>
          <a:p>
            <a:pPr marL="190500" indent="-95250" algn="just"/>
            <a:endParaRPr lang="es-ES_tradnl" sz="1200" u="none" dirty="0">
              <a:latin typeface="Arial" charset="0"/>
            </a:endParaRP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ES_tradnl" sz="1200" u="none" dirty="0">
                <a:latin typeface="Arial" charset="0"/>
                <a:cs typeface="Times New Roman" pitchFamily="18" charset="0"/>
              </a:rPr>
              <a:t> Registrar y controlar correspondencia de entrada, así como seguimiento de la distribución.</a:t>
            </a:r>
          </a:p>
          <a:p>
            <a:pPr marL="190500" indent="-95250" algn="just">
              <a:buFont typeface="Symbol" pitchFamily="18" charset="2"/>
              <a:buChar char="·"/>
            </a:pPr>
            <a:endParaRPr lang="es-ES_tradnl"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 </a:t>
            </a:r>
            <a:r>
              <a:rPr lang="es-ES_tradnl" sz="1200" u="none" dirty="0" smtClean="0">
                <a:latin typeface="Arial" charset="0"/>
                <a:cs typeface="Times New Roman" pitchFamily="18" charset="0"/>
              </a:rPr>
              <a:t>Archivar y llevar </a:t>
            </a:r>
            <a:r>
              <a:rPr lang="es-ES_tradnl" sz="1200" u="none" dirty="0">
                <a:latin typeface="Arial" charset="0"/>
                <a:cs typeface="Times New Roman" pitchFamily="18" charset="0"/>
              </a:rPr>
              <a:t>el control del archivo </a:t>
            </a:r>
            <a:r>
              <a:rPr lang="es-ES_tradnl" sz="1200" u="none" dirty="0" smtClean="0">
                <a:latin typeface="Arial" charset="0"/>
                <a:cs typeface="Times New Roman" pitchFamily="18" charset="0"/>
              </a:rPr>
              <a:t>del Departamento.</a:t>
            </a:r>
            <a:endParaRPr lang="es-ES_tradnl" sz="1200" u="none" dirty="0">
              <a:latin typeface="Arial" charset="0"/>
              <a:cs typeface="Times New Roman" pitchFamily="18" charset="0"/>
            </a:endParaRP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Agendar actividades del Departamento.</a:t>
            </a: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smtClean="0">
                <a:latin typeface="Arial" charset="0"/>
                <a:cs typeface="Times New Roman" pitchFamily="18" charset="0"/>
              </a:rPr>
              <a:t>Elaborar oficios</a:t>
            </a:r>
            <a:r>
              <a:rPr lang="es-ES_tradnl" sz="1200" u="none" dirty="0">
                <a:latin typeface="Arial" charset="0"/>
                <a:cs typeface="Times New Roman" pitchFamily="18" charset="0"/>
              </a:rPr>
              <a:t>, </a:t>
            </a:r>
            <a:r>
              <a:rPr lang="es-ES_tradnl" sz="1200" u="none" dirty="0" err="1" smtClean="0">
                <a:latin typeface="Arial" charset="0"/>
                <a:cs typeface="Times New Roman" pitchFamily="18" charset="0"/>
              </a:rPr>
              <a:t>memorandums</a:t>
            </a:r>
            <a:r>
              <a:rPr lang="es-ES_tradnl" sz="1200" u="none" dirty="0" smtClean="0">
                <a:latin typeface="Arial" charset="0"/>
                <a:cs typeface="Times New Roman" pitchFamily="18" charset="0"/>
              </a:rPr>
              <a:t>, incidencias, </a:t>
            </a:r>
            <a:r>
              <a:rPr lang="es-ES_tradnl" sz="1200" u="none" dirty="0">
                <a:latin typeface="Arial" charset="0"/>
                <a:cs typeface="Times New Roman" pitchFamily="18" charset="0"/>
              </a:rPr>
              <a:t>que </a:t>
            </a:r>
            <a:r>
              <a:rPr lang="es-ES_tradnl" sz="1200" u="none" dirty="0" smtClean="0">
                <a:latin typeface="Arial" charset="0"/>
                <a:cs typeface="Times New Roman" pitchFamily="18" charset="0"/>
              </a:rPr>
              <a:t>requieran ambas coordinaciones.</a:t>
            </a:r>
          </a:p>
          <a:p>
            <a:pPr marL="95250" algn="just"/>
            <a:endParaRPr lang="es-ES_tradnl" sz="1200" u="none" dirty="0" smtClean="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Elaborar </a:t>
            </a:r>
            <a:r>
              <a:rPr lang="es-ES_tradnl" sz="1200" u="none" dirty="0" smtClean="0">
                <a:latin typeface="Arial" charset="0"/>
                <a:cs typeface="Times New Roman" pitchFamily="18" charset="0"/>
              </a:rPr>
              <a:t>justificantes </a:t>
            </a:r>
            <a:r>
              <a:rPr lang="es-ES_tradnl" sz="1200" u="none" dirty="0">
                <a:latin typeface="Arial" charset="0"/>
                <a:cs typeface="Times New Roman" pitchFamily="18" charset="0"/>
              </a:rPr>
              <a:t>de usuarias y </a:t>
            </a:r>
            <a:r>
              <a:rPr lang="es-ES_tradnl" sz="1200" u="none" dirty="0" smtClean="0">
                <a:latin typeface="Arial" charset="0"/>
                <a:cs typeface="Times New Roman" pitchFamily="18" charset="0"/>
              </a:rPr>
              <a:t>usuarios de la coordinación Jurídica y psicológica.</a:t>
            </a:r>
            <a:endParaRPr lang="es-ES_tradnl" sz="1200" u="none" dirty="0">
              <a:latin typeface="Arial" charset="0"/>
              <a:cs typeface="Times New Roman" pitchFamily="18" charset="0"/>
            </a:endParaRPr>
          </a:p>
          <a:p>
            <a:pPr marL="190500" indent="-95250" algn="just">
              <a:buFont typeface="Symbol" pitchFamily="18" charset="2"/>
              <a:buChar char="·"/>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Atender llamadas </a:t>
            </a:r>
            <a:r>
              <a:rPr lang="es-ES_tradnl" sz="1200" u="none" dirty="0" smtClean="0">
                <a:latin typeface="Arial" charset="0"/>
                <a:cs typeface="Times New Roman" pitchFamily="18" charset="0"/>
              </a:rPr>
              <a:t>telefónicas y brindar información breve del Departamento.</a:t>
            </a:r>
          </a:p>
          <a:p>
            <a:pPr marL="95250" algn="just"/>
            <a:endParaRPr lang="es-ES_tradnl" sz="1200" u="none" dirty="0" smtClean="0">
              <a:latin typeface="Arial" charset="0"/>
              <a:cs typeface="Times New Roman" pitchFamily="18" charset="0"/>
            </a:endParaRPr>
          </a:p>
          <a:p>
            <a:pPr marL="190500" indent="-95250" algn="just">
              <a:buFont typeface="Symbol" pitchFamily="18" charset="2"/>
              <a:buChar char="·"/>
            </a:pPr>
            <a:r>
              <a:rPr lang="es-ES_tradnl" sz="1200" u="none" dirty="0" smtClean="0">
                <a:latin typeface="Arial" charset="0"/>
                <a:cs typeface="Times New Roman" pitchFamily="18" charset="0"/>
              </a:rPr>
              <a:t>Recepción de usuarias y usuarios que soliciten el servicio de </a:t>
            </a:r>
            <a:r>
              <a:rPr lang="es-ES_tradnl" sz="1200" u="none" dirty="0">
                <a:latin typeface="Arial" charset="0"/>
                <a:cs typeface="Times New Roman" pitchFamily="18" charset="0"/>
              </a:rPr>
              <a:t>la coordinación Jurídica y psicológica</a:t>
            </a:r>
            <a:r>
              <a:rPr lang="es-ES_tradnl" sz="1200" u="none" dirty="0" smtClean="0">
                <a:latin typeface="Arial" charset="0"/>
                <a:cs typeface="Times New Roman" pitchFamily="18" charset="0"/>
              </a:rPr>
              <a:t>.</a:t>
            </a:r>
          </a:p>
          <a:p>
            <a:pPr marL="95250" algn="just"/>
            <a:endParaRPr lang="es-ES_tradnl" sz="1200" u="none" dirty="0" smtClean="0">
              <a:latin typeface="Arial" charset="0"/>
              <a:cs typeface="Times New Roman" pitchFamily="18" charset="0"/>
            </a:endParaRPr>
          </a:p>
          <a:p>
            <a:pPr marL="190500" indent="-95250" algn="just">
              <a:buFont typeface="Symbol" pitchFamily="18" charset="2"/>
              <a:buChar char="·"/>
            </a:pPr>
            <a:r>
              <a:rPr lang="es-ES_tradnl" sz="1200" u="none" dirty="0" smtClean="0">
                <a:latin typeface="Arial" charset="0"/>
                <a:cs typeface="Times New Roman" pitchFamily="18" charset="0"/>
              </a:rPr>
              <a:t>Establecer contacto con el área Jurídica y juzgados familiares cuando se requiera.</a:t>
            </a:r>
          </a:p>
          <a:p>
            <a:pPr marL="95250" algn="just"/>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Colaborar con </a:t>
            </a:r>
            <a:r>
              <a:rPr lang="es-ES_tradnl" sz="1200" u="none" dirty="0" smtClean="0">
                <a:latin typeface="Arial" charset="0"/>
                <a:cs typeface="Times New Roman" pitchFamily="18" charset="0"/>
              </a:rPr>
              <a:t>las coordinaciones en </a:t>
            </a:r>
            <a:r>
              <a:rPr lang="es-ES_tradnl" sz="1200" u="none" dirty="0">
                <a:latin typeface="Arial" charset="0"/>
                <a:cs typeface="Times New Roman" pitchFamily="18" charset="0"/>
              </a:rPr>
              <a:t>las </a:t>
            </a:r>
            <a:r>
              <a:rPr lang="es-ES_tradnl" sz="1200" u="none" dirty="0" smtClean="0">
                <a:latin typeface="Arial" charset="0"/>
                <a:cs typeface="Times New Roman" pitchFamily="18" charset="0"/>
              </a:rPr>
              <a:t>reuniones que </a:t>
            </a:r>
            <a:r>
              <a:rPr lang="es-ES_tradnl" sz="1200" u="none" dirty="0">
                <a:latin typeface="Arial" charset="0"/>
                <a:cs typeface="Times New Roman" pitchFamily="18" charset="0"/>
              </a:rPr>
              <a:t>se organicen por parte de </a:t>
            </a:r>
            <a:r>
              <a:rPr lang="es-ES_tradnl" sz="1200" u="none" dirty="0" smtClean="0">
                <a:latin typeface="Arial" charset="0"/>
                <a:cs typeface="Times New Roman" pitchFamily="18" charset="0"/>
              </a:rPr>
              <a:t>las mismas.</a:t>
            </a:r>
            <a:endParaRPr lang="es-ES_tradnl" sz="1200" u="none" dirty="0">
              <a:latin typeface="Arial" charset="0"/>
              <a:cs typeface="Times New Roman" pitchFamily="18" charset="0"/>
            </a:endParaRPr>
          </a:p>
          <a:p>
            <a:pPr marL="190500" indent="-95250" algn="just">
              <a:buFont typeface="Symbol" pitchFamily="18" charset="2"/>
              <a:buNone/>
            </a:pPr>
            <a:endParaRPr lang="es-ES_tradnl" sz="1200" u="none" dirty="0">
              <a:latin typeface="Arial" charset="0"/>
              <a:cs typeface="Times New Roman" pitchFamily="18" charset="0"/>
            </a:endParaRPr>
          </a:p>
          <a:p>
            <a:pPr marL="190500" indent="-95250" algn="just">
              <a:buFont typeface="Symbol" pitchFamily="18" charset="2"/>
              <a:buNone/>
            </a:pPr>
            <a:endParaRPr lang="es-ES_tradnl" sz="1200" u="none" dirty="0">
              <a:latin typeface="Arial" charset="0"/>
              <a:cs typeface="Times New Roman" pitchFamily="18" charset="0"/>
            </a:endParaRPr>
          </a:p>
        </p:txBody>
      </p:sp>
      <p:sp>
        <p:nvSpPr>
          <p:cNvPr id="19465" name="Line 17"/>
          <p:cNvSpPr>
            <a:spLocks noChangeShapeType="1"/>
          </p:cNvSpPr>
          <p:nvPr/>
        </p:nvSpPr>
        <p:spPr bwMode="auto">
          <a:xfrm>
            <a:off x="1533525" y="8143875"/>
            <a:ext cx="5172075" cy="0"/>
          </a:xfrm>
          <a:prstGeom prst="line">
            <a:avLst/>
          </a:prstGeom>
          <a:noFill/>
          <a:ln w="9525">
            <a:solidFill>
              <a:schemeClr val="tx1"/>
            </a:solidFill>
            <a:round/>
            <a:headEnd/>
            <a:tailEnd/>
          </a:ln>
        </p:spPr>
        <p:txBody>
          <a:bodyPr/>
          <a:lstStyle/>
          <a:p>
            <a:endParaRPr lang="es-MX" dirty="0"/>
          </a:p>
        </p:txBody>
      </p:sp>
      <p:sp>
        <p:nvSpPr>
          <p:cNvPr id="19466" name="Line 18"/>
          <p:cNvSpPr>
            <a:spLocks noChangeShapeType="1"/>
          </p:cNvSpPr>
          <p:nvPr/>
        </p:nvSpPr>
        <p:spPr bwMode="auto">
          <a:xfrm>
            <a:off x="4114800" y="7829550"/>
            <a:ext cx="0" cy="1149350"/>
          </a:xfrm>
          <a:prstGeom prst="line">
            <a:avLst/>
          </a:prstGeom>
          <a:noFill/>
          <a:ln w="9525">
            <a:solidFill>
              <a:schemeClr val="tx1"/>
            </a:solidFill>
            <a:round/>
            <a:headEnd/>
            <a:tailEnd/>
          </a:ln>
        </p:spPr>
        <p:txBody>
          <a:bodyPr/>
          <a:lstStyle/>
          <a:p>
            <a:endParaRPr lang="es-MX" dirty="0"/>
          </a:p>
        </p:txBody>
      </p:sp>
      <p:sp>
        <p:nvSpPr>
          <p:cNvPr id="11" name="Text Box 10"/>
          <p:cNvSpPr txBox="1">
            <a:spLocks noChangeArrowheads="1"/>
          </p:cNvSpPr>
          <p:nvPr/>
        </p:nvSpPr>
        <p:spPr bwMode="auto">
          <a:xfrm>
            <a:off x="4223593" y="7726295"/>
            <a:ext cx="2419252" cy="1163395"/>
          </a:xfrm>
          <a:prstGeom prst="rect">
            <a:avLst/>
          </a:prstGeom>
          <a:noFill/>
          <a:ln w="9525">
            <a:noFill/>
            <a:miter lim="800000"/>
            <a:headEnd/>
            <a:tailEnd/>
          </a:ln>
        </p:spPr>
        <p:txBody>
          <a:bodyPr wrap="non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Infancia y Familia</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 </a:t>
            </a:r>
            <a:r>
              <a:rPr lang="es-MX" sz="1200" u="none" dirty="0">
                <a:latin typeface="Arial" charset="0"/>
              </a:rPr>
              <a:t>Raquel Morales Torres</a:t>
            </a:r>
            <a:endParaRPr lang="es-ES" sz="1200" b="1" u="none" dirty="0">
              <a:latin typeface="Arial" charset="0"/>
            </a:endParaRPr>
          </a:p>
        </p:txBody>
      </p:sp>
    </p:spTree>
    <p:extLst>
      <p:ext uri="{BB962C8B-B14F-4D97-AF65-F5344CB8AC3E}">
        <p14:creationId xmlns:p14="http://schemas.microsoft.com/office/powerpoint/2010/main" val="40356871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19459"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9460" name="Text Box 5"/>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19461" name="Rectangle 7"/>
          <p:cNvSpPr>
            <a:spLocks noChangeArrowheads="1"/>
          </p:cNvSpPr>
          <p:nvPr/>
        </p:nvSpPr>
        <p:spPr bwMode="auto">
          <a:xfrm>
            <a:off x="1530350" y="7815262"/>
            <a:ext cx="5153025" cy="1163637"/>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9462" name="Text Box 8"/>
          <p:cNvSpPr txBox="1">
            <a:spLocks noChangeArrowheads="1"/>
          </p:cNvSpPr>
          <p:nvPr/>
        </p:nvSpPr>
        <p:spPr bwMode="auto">
          <a:xfrm>
            <a:off x="2041958" y="7867650"/>
            <a:ext cx="1769202" cy="1126462"/>
          </a:xfrm>
          <a:prstGeom prst="rect">
            <a:avLst/>
          </a:prstGeom>
          <a:noFill/>
          <a:ln w="9525">
            <a:noFill/>
            <a:miter lim="800000"/>
            <a:headEnd/>
            <a:tailEnd/>
          </a:ln>
        </p:spPr>
        <p:txBody>
          <a:bodyPr wrap="non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 Yolanda Campos Luna</a:t>
            </a:r>
            <a:endParaRPr lang="es-MX" sz="1200" u="none" dirty="0">
              <a:latin typeface="Arial" charset="0"/>
            </a:endParaRPr>
          </a:p>
          <a:p>
            <a:pPr algn="ctr">
              <a:lnSpc>
                <a:spcPct val="80000"/>
              </a:lnSpc>
            </a:pPr>
            <a:endParaRPr lang="es-MX" sz="1200" u="none" dirty="0">
              <a:latin typeface="Arial" charset="0"/>
            </a:endParaRPr>
          </a:p>
        </p:txBody>
      </p:sp>
      <p:sp>
        <p:nvSpPr>
          <p:cNvPr id="19464" name="Text Box 12"/>
          <p:cNvSpPr txBox="1">
            <a:spLocks noChangeArrowheads="1"/>
          </p:cNvSpPr>
          <p:nvPr/>
        </p:nvSpPr>
        <p:spPr bwMode="auto">
          <a:xfrm>
            <a:off x="1540193" y="735965"/>
            <a:ext cx="5038725" cy="2862322"/>
          </a:xfrm>
          <a:prstGeom prst="rect">
            <a:avLst/>
          </a:prstGeom>
          <a:noFill/>
          <a:ln w="9525">
            <a:noFill/>
            <a:miter lim="800000"/>
            <a:headEnd/>
            <a:tailEnd/>
          </a:ln>
        </p:spPr>
        <p:txBody>
          <a:bodyPr>
            <a:spAutoFit/>
          </a:bodyPr>
          <a:lstStyle/>
          <a:p>
            <a:pPr marL="190500" indent="-95250" algn="ctr"/>
            <a:r>
              <a:rPr lang="es-ES_tradnl" sz="1200" b="1" i="1" u="none" dirty="0">
                <a:latin typeface="Arial" charset="0"/>
              </a:rPr>
              <a:t>SECRETARIA DE DEPARTAMENTO</a:t>
            </a:r>
          </a:p>
          <a:p>
            <a:pPr marL="190500" indent="-95250" algn="ctr"/>
            <a:r>
              <a:rPr lang="es-ES_tradnl" altLang="es-MX" sz="1200" b="1" i="1" u="none" dirty="0" smtClean="0">
                <a:latin typeface="Arial" panose="020B0604020202020204" pitchFamily="34" charset="0"/>
              </a:rPr>
              <a:t>( </a:t>
            </a:r>
            <a:r>
              <a:rPr lang="es-ES_tradnl" altLang="es-MX" sz="1200" b="1" i="1" u="none" dirty="0">
                <a:latin typeface="Arial" panose="020B0604020202020204" pitchFamily="34" charset="0"/>
              </a:rPr>
              <a:t>Continúa)</a:t>
            </a:r>
          </a:p>
          <a:p>
            <a:pPr marL="190500" indent="-95250" algn="ctr"/>
            <a:endParaRPr lang="es-ES_tradnl" sz="1200" b="1" i="1" u="none" dirty="0" smtClean="0">
              <a:latin typeface="Arial" charset="0"/>
            </a:endParaRPr>
          </a:p>
          <a:p>
            <a:pPr marL="190500" indent="-95250" algn="ctr"/>
            <a:endParaRPr lang="es-ES_tradnl" sz="1200" u="none" dirty="0">
              <a:latin typeface="Arial" charset="0"/>
            </a:endParaRPr>
          </a:p>
          <a:p>
            <a:pPr marL="190500" indent="-95250" algn="just"/>
            <a:endParaRPr lang="es-ES_tradnl" sz="1200" b="1" i="1" u="none" dirty="0">
              <a:latin typeface="Arial" charset="0"/>
            </a:endParaRPr>
          </a:p>
          <a:p>
            <a:pPr marL="190500" indent="-95250" algn="just">
              <a:buFont typeface="Symbol" pitchFamily="18" charset="2"/>
              <a:buChar char="·"/>
            </a:pPr>
            <a:r>
              <a:rPr lang="es-ES_tradnl" sz="1200" u="none" dirty="0">
                <a:latin typeface="Arial" charset="0"/>
                <a:cs typeface="Times New Roman" pitchFamily="18" charset="0"/>
              </a:rPr>
              <a:t> </a:t>
            </a:r>
            <a:r>
              <a:rPr lang="es-ES_tradnl" sz="1200" u="none" dirty="0" smtClean="0">
                <a:latin typeface="Arial" charset="0"/>
                <a:cs typeface="Times New Roman" pitchFamily="18" charset="0"/>
              </a:rPr>
              <a:t>Participar en las actividades ordinarias y extraordinarias que organicen ambas coordinaciones. </a:t>
            </a:r>
          </a:p>
          <a:p>
            <a:pPr marL="95250" algn="just"/>
            <a:endParaRPr lang="es-ES_tradnl" sz="1200" u="none" dirty="0" smtClean="0">
              <a:latin typeface="Arial" charset="0"/>
              <a:cs typeface="Times New Roman" pitchFamily="18" charset="0"/>
            </a:endParaRPr>
          </a:p>
          <a:p>
            <a:pPr marL="190500" indent="-95250" algn="just">
              <a:buFont typeface="Symbol" pitchFamily="18" charset="2"/>
              <a:buChar char="·"/>
            </a:pPr>
            <a:r>
              <a:rPr lang="es-ES" sz="1200" u="none" dirty="0">
                <a:latin typeface="Arial" charset="0"/>
                <a:cs typeface="Times New Roman" pitchFamily="18" charset="0"/>
              </a:rPr>
              <a:t>Tramitar requisiciones (vales de almacén) y darle </a:t>
            </a:r>
            <a:r>
              <a:rPr lang="es-ES" sz="1200" u="none" dirty="0" smtClean="0">
                <a:latin typeface="Arial" charset="0"/>
                <a:cs typeface="Times New Roman" pitchFamily="18" charset="0"/>
              </a:rPr>
              <a:t>seguimiento.</a:t>
            </a:r>
            <a:endParaRPr lang="es-ES" sz="1200" u="none" dirty="0">
              <a:latin typeface="Arial" charset="0"/>
              <a:cs typeface="Times New Roman" pitchFamily="18" charset="0"/>
            </a:endParaRPr>
          </a:p>
          <a:p>
            <a:pPr marL="95250" algn="just"/>
            <a:endParaRPr lang="es-ES_tradnl" sz="1200" u="none" dirty="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Apoyo en la logística de materiales, fotocopiado, agenda vehicular y de sala de juntas.</a:t>
            </a:r>
            <a:endParaRPr lang="es-ES_tradnl" sz="1200" u="none" dirty="0">
              <a:latin typeface="Arial" charset="0"/>
              <a:cs typeface="Times New Roman" pitchFamily="18" charset="0"/>
            </a:endParaRPr>
          </a:p>
          <a:p>
            <a:pPr marL="190500" indent="-95250" algn="just">
              <a:buFont typeface="Symbol" pitchFamily="18" charset="2"/>
              <a:buNone/>
            </a:pPr>
            <a:endParaRPr lang="es-ES_tradnl"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rPr>
              <a:t>Estas funciones son enunciativas más no limitativas.</a:t>
            </a:r>
            <a:endParaRPr lang="es-ES" sz="1200" u="none" dirty="0">
              <a:latin typeface="Arial" charset="0"/>
              <a:cs typeface="Times New Roman" pitchFamily="18" charset="0"/>
            </a:endParaRPr>
          </a:p>
          <a:p>
            <a:pPr marL="190500" indent="-95250" algn="just">
              <a:buFont typeface="Symbol" pitchFamily="18" charset="2"/>
              <a:buNone/>
            </a:pPr>
            <a:endParaRPr lang="es-ES_tradnl" sz="1200" u="none" dirty="0">
              <a:latin typeface="Arial" charset="0"/>
            </a:endParaRPr>
          </a:p>
        </p:txBody>
      </p:sp>
      <p:sp>
        <p:nvSpPr>
          <p:cNvPr id="19465" name="Line 17"/>
          <p:cNvSpPr>
            <a:spLocks noChangeShapeType="1"/>
          </p:cNvSpPr>
          <p:nvPr/>
        </p:nvSpPr>
        <p:spPr bwMode="auto">
          <a:xfrm>
            <a:off x="1533525" y="8143875"/>
            <a:ext cx="5172075" cy="0"/>
          </a:xfrm>
          <a:prstGeom prst="line">
            <a:avLst/>
          </a:prstGeom>
          <a:noFill/>
          <a:ln w="9525">
            <a:solidFill>
              <a:schemeClr val="tx1"/>
            </a:solidFill>
            <a:round/>
            <a:headEnd/>
            <a:tailEnd/>
          </a:ln>
        </p:spPr>
        <p:txBody>
          <a:bodyPr/>
          <a:lstStyle/>
          <a:p>
            <a:endParaRPr lang="es-MX" dirty="0"/>
          </a:p>
        </p:txBody>
      </p:sp>
      <p:sp>
        <p:nvSpPr>
          <p:cNvPr id="19466" name="Line 18"/>
          <p:cNvSpPr>
            <a:spLocks noChangeShapeType="1"/>
          </p:cNvSpPr>
          <p:nvPr/>
        </p:nvSpPr>
        <p:spPr bwMode="auto">
          <a:xfrm>
            <a:off x="4114800" y="7829550"/>
            <a:ext cx="0" cy="1149350"/>
          </a:xfrm>
          <a:prstGeom prst="line">
            <a:avLst/>
          </a:prstGeom>
          <a:noFill/>
          <a:ln w="9525">
            <a:solidFill>
              <a:schemeClr val="tx1"/>
            </a:solidFill>
            <a:round/>
            <a:headEnd/>
            <a:tailEnd/>
          </a:ln>
        </p:spPr>
        <p:txBody>
          <a:bodyPr/>
          <a:lstStyle/>
          <a:p>
            <a:endParaRPr lang="es-MX" dirty="0"/>
          </a:p>
        </p:txBody>
      </p:sp>
      <p:sp>
        <p:nvSpPr>
          <p:cNvPr id="11" name="Text Box 10"/>
          <p:cNvSpPr txBox="1">
            <a:spLocks noChangeArrowheads="1"/>
          </p:cNvSpPr>
          <p:nvPr/>
        </p:nvSpPr>
        <p:spPr bwMode="auto">
          <a:xfrm>
            <a:off x="4223593" y="7726295"/>
            <a:ext cx="2419252" cy="1163395"/>
          </a:xfrm>
          <a:prstGeom prst="rect">
            <a:avLst/>
          </a:prstGeom>
          <a:noFill/>
          <a:ln w="9525">
            <a:noFill/>
            <a:miter lim="800000"/>
            <a:headEnd/>
            <a:tailEnd/>
          </a:ln>
        </p:spPr>
        <p:txBody>
          <a:bodyPr wrap="non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Infancia y Familia</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 </a:t>
            </a:r>
            <a:r>
              <a:rPr lang="es-MX" sz="1200" u="none" dirty="0">
                <a:latin typeface="Arial" charset="0"/>
              </a:rPr>
              <a:t>Raquel Morales Torres</a:t>
            </a:r>
            <a:endParaRPr lang="es-ES" sz="1200" b="1" u="none" dirty="0">
              <a:latin typeface="Arial" charset="0"/>
            </a:endParaRPr>
          </a:p>
        </p:txBody>
      </p:sp>
    </p:spTree>
    <p:extLst>
      <p:ext uri="{BB962C8B-B14F-4D97-AF65-F5344CB8AC3E}">
        <p14:creationId xmlns:p14="http://schemas.microsoft.com/office/powerpoint/2010/main" val="12493514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1536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5364"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15372" name="Text Box 12"/>
          <p:cNvSpPr txBox="1">
            <a:spLocks noChangeArrowheads="1"/>
          </p:cNvSpPr>
          <p:nvPr/>
        </p:nvSpPr>
        <p:spPr bwMode="auto">
          <a:xfrm>
            <a:off x="1549718" y="664556"/>
            <a:ext cx="5038725" cy="6678751"/>
          </a:xfrm>
          <a:prstGeom prst="rect">
            <a:avLst/>
          </a:prstGeom>
          <a:noFill/>
          <a:ln w="9525">
            <a:noFill/>
            <a:miter lim="800000"/>
            <a:headEnd/>
            <a:tailEnd/>
          </a:ln>
          <a:effectLst/>
        </p:spPr>
        <p:txBody>
          <a:bodyPr>
            <a:spAutoFit/>
          </a:bodyPr>
          <a:lstStyle/>
          <a:p>
            <a:pPr marL="190500" indent="-95250" algn="ctr"/>
            <a:r>
              <a:rPr lang="es-ES_tradnl" sz="1200" b="1" i="1" u="none" dirty="0" smtClean="0">
                <a:latin typeface="Arial" charset="0"/>
              </a:rPr>
              <a:t>APOYO ADMINISTRATIVO</a:t>
            </a:r>
            <a:endParaRPr lang="es-ES_tradnl" sz="1200" b="1" i="1" u="none" dirty="0">
              <a:latin typeface="Arial" charset="0"/>
            </a:endParaRPr>
          </a:p>
          <a:p>
            <a:pPr marL="190500" indent="-95250" algn="ctr"/>
            <a:endParaRPr lang="es-ES_tradnl" sz="1200"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a:t>
            </a:r>
            <a:r>
              <a:rPr lang="es-ES_tradnl" sz="1200" u="none" dirty="0" smtClean="0">
                <a:latin typeface="Arial" charset="0"/>
                <a:cs typeface="Times New Roman" pitchFamily="18" charset="0"/>
              </a:rPr>
              <a:t>Controlar </a:t>
            </a:r>
            <a:r>
              <a:rPr lang="es-ES_tradnl" sz="1200" u="none" dirty="0">
                <a:latin typeface="Arial" charset="0"/>
                <a:cs typeface="Times New Roman" pitchFamily="18" charset="0"/>
              </a:rPr>
              <a:t>el presupuesto </a:t>
            </a:r>
            <a:r>
              <a:rPr lang="es-ES_tradnl" sz="1200" u="none" dirty="0" smtClean="0">
                <a:latin typeface="Arial" charset="0"/>
                <a:cs typeface="Times New Roman" pitchFamily="18" charset="0"/>
              </a:rPr>
              <a:t>asignado así como coordinar y gestionar lo concerniente a los recursos humanos del área, a fin de eficientar las acciones de la Dirección de Bienestar Familiar.</a:t>
            </a:r>
            <a:endParaRPr lang="es-ES_tradnl" sz="1200" u="none" dirty="0">
              <a:latin typeface="Arial" charset="0"/>
              <a:cs typeface="Times New Roman" pitchFamily="18" charset="0"/>
            </a:endParaRPr>
          </a:p>
          <a:p>
            <a:pPr marL="190500" indent="-95250" algn="just"/>
            <a:endParaRPr lang="es-ES_tradnl" sz="1200" b="1" i="1" u="none" dirty="0">
              <a:latin typeface="Arial" charset="0"/>
            </a:endParaRPr>
          </a:p>
          <a:p>
            <a:pPr marL="190500" indent="-95250" algn="just"/>
            <a:r>
              <a:rPr lang="es-ES_tradnl" sz="1200" b="1" i="1" u="none" dirty="0">
                <a:latin typeface="Arial" charset="0"/>
              </a:rPr>
              <a:t>FUNCIONES.</a:t>
            </a:r>
          </a:p>
          <a:p>
            <a:pPr marL="190500" indent="-95250" algn="just"/>
            <a:endParaRPr lang="es-ES" sz="1200" u="none" dirty="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Controlar y registrar el presupuesto asignado a los Programas que se implementan en la Dirección, de acuerdo a los lineamientos establecidos para los mismos.</a:t>
            </a:r>
          </a:p>
          <a:p>
            <a:pPr marL="95250" algn="just"/>
            <a:r>
              <a:rPr lang="es-MX" sz="1200" u="none" dirty="0">
                <a:latin typeface="Arial" charset="0"/>
                <a:cs typeface="Times New Roman" pitchFamily="18" charset="0"/>
              </a:rPr>
              <a:t>   </a:t>
            </a: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Elaborar los requerimientos de materiales necesarios para </a:t>
            </a:r>
            <a:r>
              <a:rPr lang="es-MX" sz="1200" u="none" dirty="0" smtClean="0">
                <a:latin typeface="Arial" charset="0"/>
                <a:cs typeface="Times New Roman" pitchFamily="18" charset="0"/>
              </a:rPr>
              <a:t>las actividades y necesidades de la Dirección.</a:t>
            </a:r>
            <a:endParaRPr lang="es-ES" sz="1200" u="none" dirty="0">
              <a:latin typeface="Arial" charset="0"/>
              <a:cs typeface="Times New Roman" pitchFamily="18" charset="0"/>
            </a:endParaRPr>
          </a:p>
          <a:p>
            <a:pPr marL="190500" indent="-95250" algn="just">
              <a:buFont typeface="Symbol" pitchFamily="18" charset="2"/>
              <a:buNone/>
            </a:pPr>
            <a:r>
              <a:rPr lang="es-MX" sz="1200" u="none" dirty="0">
                <a:latin typeface="Arial" charset="0"/>
                <a:cs typeface="Times New Roman" pitchFamily="18" charset="0"/>
              </a:rPr>
              <a:t> </a:t>
            </a: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Diseñar y elaborar formatos para </a:t>
            </a:r>
            <a:r>
              <a:rPr lang="es-MX" sz="1200" u="none" dirty="0" smtClean="0">
                <a:latin typeface="Arial" charset="0"/>
                <a:cs typeface="Times New Roman" pitchFamily="18" charset="0"/>
              </a:rPr>
              <a:t>controlar el </a:t>
            </a:r>
            <a:r>
              <a:rPr lang="es-MX" sz="1200" u="none" dirty="0">
                <a:latin typeface="Arial" charset="0"/>
                <a:cs typeface="Times New Roman" pitchFamily="18" charset="0"/>
              </a:rPr>
              <a:t>ingreso y egreso de los recursos </a:t>
            </a:r>
            <a:r>
              <a:rPr lang="es-MX" sz="1200" u="none" dirty="0" smtClean="0">
                <a:latin typeface="Arial" charset="0"/>
                <a:cs typeface="Times New Roman" pitchFamily="18" charset="0"/>
              </a:rPr>
              <a:t>asignado </a:t>
            </a:r>
            <a:r>
              <a:rPr lang="es-MX" sz="1200" u="none" dirty="0">
                <a:latin typeface="Arial" charset="0"/>
                <a:cs typeface="Times New Roman" pitchFamily="18" charset="0"/>
              </a:rPr>
              <a:t>a la Dirección.</a:t>
            </a:r>
            <a:endParaRPr lang="es-ES" sz="1200" u="none" dirty="0">
              <a:latin typeface="Arial" charset="0"/>
              <a:cs typeface="Times New Roman" pitchFamily="18" charset="0"/>
            </a:endParaRPr>
          </a:p>
          <a:p>
            <a:pPr marL="190500" indent="-95250" algn="just">
              <a:buFont typeface="Symbol" pitchFamily="18" charset="2"/>
              <a:buNone/>
            </a:pPr>
            <a:r>
              <a:rPr lang="es-MX" sz="1200" u="none" dirty="0">
                <a:latin typeface="Arial" charset="0"/>
                <a:cs typeface="Times New Roman" pitchFamily="18" charset="0"/>
              </a:rPr>
              <a:t>  </a:t>
            </a:r>
          </a:p>
          <a:p>
            <a:pPr marL="190500" indent="-95250" algn="just">
              <a:buFont typeface="Symbol" pitchFamily="18" charset="2"/>
              <a:buChar char="·"/>
            </a:pPr>
            <a:r>
              <a:rPr lang="es-MX" sz="1200" u="none" dirty="0">
                <a:latin typeface="Arial" charset="0"/>
                <a:cs typeface="Times New Roman" pitchFamily="18" charset="0"/>
              </a:rPr>
              <a:t>Elaborar carpeta que contenga: copia de proyectos, programas y documentos autorizando </a:t>
            </a:r>
            <a:r>
              <a:rPr lang="es-MX" sz="1200" u="none" dirty="0" smtClean="0">
                <a:latin typeface="Arial" charset="0"/>
                <a:cs typeface="Times New Roman" pitchFamily="18" charset="0"/>
              </a:rPr>
              <a:t>el recurso asignado a la Dirección.</a:t>
            </a:r>
          </a:p>
          <a:p>
            <a:pPr marL="190500" indent="-95250" algn="just">
              <a:buFont typeface="Symbol" pitchFamily="18" charset="2"/>
              <a:buChar char="·"/>
            </a:pPr>
            <a:endParaRPr lang="es-MX" sz="8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Gestionar recurso con la Dirección administrativa y con la </a:t>
            </a:r>
            <a:r>
              <a:rPr lang="es-MX" sz="1200" u="none" dirty="0" smtClean="0">
                <a:latin typeface="Arial" panose="020B0604020202020204" pitchFamily="34" charset="0"/>
                <a:cs typeface="Arial" panose="020B0604020202020204" pitchFamily="34" charset="0"/>
              </a:rPr>
              <a:t>Dirección </a:t>
            </a:r>
            <a:r>
              <a:rPr lang="es-MX" sz="1200" u="none" dirty="0">
                <a:latin typeface="Arial" panose="020B0604020202020204" pitchFamily="34" charset="0"/>
                <a:cs typeface="Arial" panose="020B0604020202020204" pitchFamily="34" charset="0"/>
              </a:rPr>
              <a:t>de Planeación, Presupuesto y Tecnologías de la Información</a:t>
            </a:r>
            <a:r>
              <a:rPr lang="es-MX" sz="1200" u="none" dirty="0" smtClean="0">
                <a:latin typeface="Arial" charset="0"/>
                <a:cs typeface="Times New Roman" pitchFamily="18" charset="0"/>
              </a:rPr>
              <a:t>, para artículos o materiales necesarios para las actividades del área y que no cuentan con recurso.</a:t>
            </a:r>
          </a:p>
          <a:p>
            <a:pPr marL="95250" algn="just"/>
            <a:endParaRPr lang="es-MX" sz="8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Fungir como enlace con la Dirección </a:t>
            </a:r>
            <a:r>
              <a:rPr lang="es-MX" sz="1200" u="none" dirty="0" smtClean="0">
                <a:latin typeface="Arial" panose="020B0604020202020204" pitchFamily="34" charset="0"/>
                <a:cs typeface="Arial" panose="020B0604020202020204" pitchFamily="34" charset="0"/>
              </a:rPr>
              <a:t>de </a:t>
            </a:r>
            <a:r>
              <a:rPr lang="es-MX" sz="1200" u="none" dirty="0">
                <a:latin typeface="Arial" panose="020B0604020202020204" pitchFamily="34" charset="0"/>
                <a:cs typeface="Arial" panose="020B0604020202020204" pitchFamily="34" charset="0"/>
              </a:rPr>
              <a:t>Planeación, Presupuesto y Tecnologías de la Información</a:t>
            </a:r>
            <a:r>
              <a:rPr lang="es-MX" sz="1200" u="none" dirty="0" smtClean="0">
                <a:latin typeface="Arial" panose="020B0604020202020204" pitchFamily="34" charset="0"/>
                <a:cs typeface="Arial" panose="020B0604020202020204" pitchFamily="34" charset="0"/>
              </a:rPr>
              <a:t>,</a:t>
            </a:r>
            <a:r>
              <a:rPr lang="es-MX" sz="1200" u="none" dirty="0" smtClean="0">
                <a:latin typeface="Arial" charset="0"/>
                <a:cs typeface="Times New Roman" pitchFamily="18" charset="0"/>
              </a:rPr>
              <a:t> en lo concerniente al </a:t>
            </a:r>
            <a:r>
              <a:rPr lang="es-MX" sz="1200" u="none" dirty="0">
                <a:latin typeface="Arial" panose="020B0604020202020204" pitchFamily="34" charset="0"/>
                <a:cs typeface="Arial" panose="020B0604020202020204" pitchFamily="34" charset="0"/>
              </a:rPr>
              <a:t>Marco Integrado de Control </a:t>
            </a:r>
            <a:r>
              <a:rPr lang="es-MX" sz="1200" u="none" dirty="0" smtClean="0">
                <a:latin typeface="Arial" panose="020B0604020202020204" pitchFamily="34" charset="0"/>
                <a:cs typeface="Arial" panose="020B0604020202020204" pitchFamily="34" charset="0"/>
              </a:rPr>
              <a:t>Interno. </a:t>
            </a:r>
            <a:endParaRPr lang="es-MX" sz="1200" u="none" dirty="0">
              <a:latin typeface="Arial" charset="0"/>
              <a:cs typeface="Times New Roman" pitchFamily="18" charset="0"/>
            </a:endParaRPr>
          </a:p>
          <a:p>
            <a:pPr marL="95250" algn="just"/>
            <a:endParaRPr lang="es-MX" sz="8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Coordinar con las unidades de la Dirección, la recopilación de información y documentación solicitada por las Áreas correspondientes tanto para auditorias como para el Marco Integrado de Control Interno.</a:t>
            </a:r>
          </a:p>
        </p:txBody>
      </p:sp>
      <p:sp>
        <p:nvSpPr>
          <p:cNvPr id="12" name="Rectangle 5"/>
          <p:cNvSpPr>
            <a:spLocks noChangeArrowheads="1"/>
          </p:cNvSpPr>
          <p:nvPr/>
        </p:nvSpPr>
        <p:spPr bwMode="auto">
          <a:xfrm>
            <a:off x="1558925" y="7609088"/>
            <a:ext cx="5168900" cy="1369812"/>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3" name="Text Box 6"/>
          <p:cNvSpPr txBox="1">
            <a:spLocks noChangeArrowheads="1"/>
          </p:cNvSpPr>
          <p:nvPr/>
        </p:nvSpPr>
        <p:spPr bwMode="auto">
          <a:xfrm>
            <a:off x="1706562" y="7690425"/>
            <a:ext cx="2487613" cy="1274195"/>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Ma</a:t>
            </a:r>
            <a:r>
              <a:rPr lang="es-MX" sz="1200" u="none" dirty="0">
                <a:latin typeface="Arial" charset="0"/>
              </a:rPr>
              <a:t>. Esther García Teniente</a:t>
            </a:r>
            <a:endParaRPr lang="es-ES" sz="1200" u="none" dirty="0">
              <a:latin typeface="Arial" charset="0"/>
            </a:endParaRPr>
          </a:p>
        </p:txBody>
      </p:sp>
      <p:sp>
        <p:nvSpPr>
          <p:cNvPr id="14" name="Line 7"/>
          <p:cNvSpPr>
            <a:spLocks noChangeShapeType="1"/>
          </p:cNvSpPr>
          <p:nvPr/>
        </p:nvSpPr>
        <p:spPr bwMode="auto">
          <a:xfrm>
            <a:off x="4148138" y="7609088"/>
            <a:ext cx="0" cy="1355525"/>
          </a:xfrm>
          <a:prstGeom prst="line">
            <a:avLst/>
          </a:prstGeom>
          <a:noFill/>
          <a:ln w="9525">
            <a:solidFill>
              <a:schemeClr val="tx1"/>
            </a:solidFill>
            <a:miter lim="800000"/>
            <a:headEnd/>
            <a:tailEnd/>
          </a:ln>
        </p:spPr>
        <p:txBody>
          <a:bodyPr wrap="none"/>
          <a:lstStyle/>
          <a:p>
            <a:endParaRPr lang="es-MX" dirty="0"/>
          </a:p>
        </p:txBody>
      </p:sp>
      <p:sp>
        <p:nvSpPr>
          <p:cNvPr id="15" name="Text Box 10"/>
          <p:cNvSpPr txBox="1">
            <a:spLocks noChangeArrowheads="1"/>
          </p:cNvSpPr>
          <p:nvPr/>
        </p:nvSpPr>
        <p:spPr bwMode="auto">
          <a:xfrm>
            <a:off x="4191846" y="7550986"/>
            <a:ext cx="2492271" cy="1569660"/>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a:p>
            <a:pPr algn="ctr">
              <a:lnSpc>
                <a:spcPct val="80000"/>
              </a:lnSpc>
            </a:pPr>
            <a:endParaRPr lang="es-MX" sz="1200" u="none" dirty="0">
              <a:latin typeface="Arial" charset="0"/>
            </a:endParaRPr>
          </a:p>
        </p:txBody>
      </p:sp>
      <p:cxnSp>
        <p:nvCxnSpPr>
          <p:cNvPr id="16" name="Conector recto 15"/>
          <p:cNvCxnSpPr/>
          <p:nvPr/>
        </p:nvCxnSpPr>
        <p:spPr bwMode="auto">
          <a:xfrm>
            <a:off x="1558925" y="7942217"/>
            <a:ext cx="51689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024606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10" name="Text Box 12"/>
          <p:cNvSpPr txBox="1">
            <a:spLocks noChangeArrowheads="1"/>
          </p:cNvSpPr>
          <p:nvPr/>
        </p:nvSpPr>
        <p:spPr bwMode="auto">
          <a:xfrm>
            <a:off x="1580198" y="744855"/>
            <a:ext cx="5038725" cy="3785652"/>
          </a:xfrm>
          <a:prstGeom prst="rect">
            <a:avLst/>
          </a:prstGeom>
          <a:noFill/>
          <a:ln w="9525">
            <a:noFill/>
            <a:miter lim="800000"/>
            <a:headEnd/>
            <a:tailEnd/>
          </a:ln>
          <a:effectLst/>
        </p:spPr>
        <p:txBody>
          <a:bodyPr>
            <a:spAutoFit/>
          </a:bodyPr>
          <a:lstStyle/>
          <a:p>
            <a:pPr marL="190500" indent="-95250" algn="ctr"/>
            <a:r>
              <a:rPr lang="es-ES_tradnl" sz="1200" b="1" i="1" u="none" dirty="0" smtClean="0">
                <a:latin typeface="Arial" charset="0"/>
              </a:rPr>
              <a:t>APOYO ADMINISTRATIVA</a:t>
            </a:r>
            <a:endParaRPr lang="es-ES_tradnl" sz="1200" b="1" i="1" u="none" dirty="0">
              <a:latin typeface="Arial" charset="0"/>
            </a:endParaRPr>
          </a:p>
          <a:p>
            <a:pPr marL="190500" indent="-95250" algn="ctr"/>
            <a:r>
              <a:rPr lang="es-ES_tradnl" sz="1200" b="1" i="1" u="none" dirty="0" smtClean="0">
                <a:latin typeface="Arial" charset="0"/>
              </a:rPr>
              <a:t>(Continúa</a:t>
            </a:r>
            <a:r>
              <a:rPr lang="es-ES_tradnl" sz="1200" b="1" i="1" u="none" dirty="0">
                <a:latin typeface="Arial" charset="0"/>
              </a:rPr>
              <a:t>)</a:t>
            </a:r>
          </a:p>
          <a:p>
            <a:pPr marL="190500" indent="-95250" algn="ctr"/>
            <a:endParaRPr lang="es-ES_tradnl" sz="1200" u="none" dirty="0" smtClean="0">
              <a:latin typeface="Arial" charset="0"/>
            </a:endParaRPr>
          </a:p>
          <a:p>
            <a:pPr marL="190500" indent="-95250" algn="ctr"/>
            <a:endParaRPr lang="es-ES_tradnl" sz="1200" u="none" dirty="0">
              <a:latin typeface="Arial" charset="0"/>
            </a:endParaRPr>
          </a:p>
          <a:p>
            <a:pPr marL="190500" indent="-95250" algn="just"/>
            <a:endParaRPr lang="es-ES" sz="1200" u="none" dirty="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Asistir </a:t>
            </a:r>
            <a:r>
              <a:rPr lang="es-MX" sz="1200" u="none" dirty="0">
                <a:latin typeface="Arial" charset="0"/>
                <a:cs typeface="Times New Roman" pitchFamily="18" charset="0"/>
              </a:rPr>
              <a:t>a la Directora de </a:t>
            </a:r>
            <a:r>
              <a:rPr lang="es-MX" sz="1200" u="none" dirty="0" smtClean="0">
                <a:latin typeface="Arial" charset="0"/>
                <a:cs typeface="Times New Roman" pitchFamily="18" charset="0"/>
              </a:rPr>
              <a:t>Bienestar Familiar en </a:t>
            </a:r>
            <a:r>
              <a:rPr lang="es-MX" sz="1200" u="none" dirty="0">
                <a:latin typeface="Arial" charset="0"/>
                <a:cs typeface="Times New Roman" pitchFamily="18" charset="0"/>
              </a:rPr>
              <a:t>reuniones convocadas por las Áreas del Sistema Estatal, relacionadas con recursos y planeación</a:t>
            </a:r>
            <a:r>
              <a:rPr lang="es-MX" sz="1200" u="none" dirty="0" smtClean="0">
                <a:latin typeface="Arial" charset="0"/>
                <a:cs typeface="Times New Roman" pitchFamily="18" charset="0"/>
              </a:rPr>
              <a:t>.</a:t>
            </a:r>
            <a:endParaRPr lang="es-ES_tradnl" sz="1200" u="none" dirty="0" smtClean="0">
              <a:latin typeface="Arial" charset="0"/>
              <a:cs typeface="Times New Roman" pitchFamily="18" charset="0"/>
            </a:endParaRPr>
          </a:p>
          <a:p>
            <a:pPr marL="190500" indent="-95250" algn="just">
              <a:buFont typeface="Symbol" pitchFamily="18" charset="2"/>
              <a:buChar char="·"/>
            </a:pPr>
            <a:endParaRPr lang="es-ES_tradnl" sz="1200" u="none" dirty="0" smtClean="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Elaborar y transcribir:  memos, oficios,  reportes, informes, etc., que se requiera de acuerdo a las funciones</a:t>
            </a:r>
            <a:r>
              <a:rPr lang="es-ES_tradnl" sz="1200" u="none" dirty="0" smtClean="0">
                <a:latin typeface="Arial" charset="0"/>
                <a:cs typeface="Times New Roman" pitchFamily="18" charset="0"/>
              </a:rPr>
              <a:t>.</a:t>
            </a:r>
          </a:p>
          <a:p>
            <a:pPr marL="95250" algn="just"/>
            <a:endParaRPr lang="es-MX" sz="1200" dirty="0">
              <a:latin typeface="Arial" charset="0"/>
              <a:cs typeface="Times New Roman" pitchFamily="18" charset="0"/>
            </a:endParaRPr>
          </a:p>
          <a:p>
            <a:pPr marL="180975" indent="-95250" algn="just">
              <a:buFont typeface="Symbol" panose="05050102010706020507" pitchFamily="18" charset="2"/>
              <a:buChar char="·"/>
            </a:pPr>
            <a:r>
              <a:rPr lang="es-MX" altLang="es-MX" sz="1200" u="none" dirty="0">
                <a:latin typeface="Arial" panose="020B0604020202020204" pitchFamily="34" charset="0"/>
                <a:cs typeface="Times New Roman" panose="02020603050405020304" pitchFamily="18" charset="0"/>
              </a:rPr>
              <a:t>Elaborar y/o actualizar el manual de organización y procedimientos en coordinación con las diferentes áreas de la Dirección, así como </a:t>
            </a:r>
            <a:r>
              <a:rPr lang="es-MX" altLang="es-MX" sz="1200" u="none" dirty="0" smtClean="0">
                <a:latin typeface="Arial" panose="020B0604020202020204" pitchFamily="34" charset="0"/>
                <a:cs typeface="Times New Roman" panose="02020603050405020304" pitchFamily="18" charset="0"/>
              </a:rPr>
              <a:t>presentarlo </a:t>
            </a:r>
            <a:r>
              <a:rPr lang="es-MX" altLang="es-MX" sz="1200" u="none" dirty="0">
                <a:latin typeface="Arial" panose="020B0604020202020204" pitchFamily="34" charset="0"/>
                <a:cs typeface="Times New Roman" panose="02020603050405020304" pitchFamily="18" charset="0"/>
              </a:rPr>
              <a:t>ante la Dirección </a:t>
            </a:r>
            <a:r>
              <a:rPr lang="es-MX" sz="1200" u="none" dirty="0" smtClean="0">
                <a:latin typeface="Arial" panose="020B0604020202020204" pitchFamily="34" charset="0"/>
                <a:cs typeface="Arial" panose="020B0604020202020204" pitchFamily="34" charset="0"/>
              </a:rPr>
              <a:t>de </a:t>
            </a:r>
            <a:r>
              <a:rPr lang="es-MX" sz="1200" u="none" dirty="0">
                <a:latin typeface="Arial" panose="020B0604020202020204" pitchFamily="34" charset="0"/>
                <a:cs typeface="Arial" panose="020B0604020202020204" pitchFamily="34" charset="0"/>
              </a:rPr>
              <a:t>Planeación, Presupuesto y Tecnologías de la Información</a:t>
            </a:r>
            <a:r>
              <a:rPr lang="es-MX" altLang="es-MX" sz="1200" u="none" dirty="0" smtClean="0">
                <a:latin typeface="Arial" panose="020B0604020202020204" pitchFamily="34" charset="0"/>
                <a:cs typeface="Times New Roman" panose="02020603050405020304" pitchFamily="18" charset="0"/>
              </a:rPr>
              <a:t> y la Oficialía Mayor.</a:t>
            </a:r>
          </a:p>
          <a:p>
            <a:pPr marL="85725" algn="just"/>
            <a:endParaRPr lang="es-MX"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Estas funciones son enunciativas más no limitativas.</a:t>
            </a: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endParaRPr lang="es-MX" sz="1200" u="none" dirty="0">
              <a:latin typeface="Arial" charset="0"/>
              <a:cs typeface="Times New Roman" pitchFamily="18" charset="0"/>
            </a:endParaRPr>
          </a:p>
        </p:txBody>
      </p:sp>
      <p:sp>
        <p:nvSpPr>
          <p:cNvPr id="12" name="Rectangle 5"/>
          <p:cNvSpPr>
            <a:spLocks noChangeArrowheads="1"/>
          </p:cNvSpPr>
          <p:nvPr/>
        </p:nvSpPr>
        <p:spPr bwMode="auto">
          <a:xfrm>
            <a:off x="1558925" y="7609088"/>
            <a:ext cx="5168900" cy="1369812"/>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3" name="Text Box 6"/>
          <p:cNvSpPr txBox="1">
            <a:spLocks noChangeArrowheads="1"/>
          </p:cNvSpPr>
          <p:nvPr/>
        </p:nvSpPr>
        <p:spPr bwMode="auto">
          <a:xfrm>
            <a:off x="1706562" y="7690425"/>
            <a:ext cx="2487613" cy="1274195"/>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Ma</a:t>
            </a:r>
            <a:r>
              <a:rPr lang="es-MX" sz="1200" u="none" dirty="0">
                <a:latin typeface="Arial" charset="0"/>
              </a:rPr>
              <a:t>. Esther García Teniente</a:t>
            </a:r>
            <a:endParaRPr lang="es-ES" sz="1200" u="none" dirty="0">
              <a:latin typeface="Arial" charset="0"/>
            </a:endParaRPr>
          </a:p>
        </p:txBody>
      </p:sp>
      <p:sp>
        <p:nvSpPr>
          <p:cNvPr id="14" name="Line 7"/>
          <p:cNvSpPr>
            <a:spLocks noChangeShapeType="1"/>
          </p:cNvSpPr>
          <p:nvPr/>
        </p:nvSpPr>
        <p:spPr bwMode="auto">
          <a:xfrm>
            <a:off x="4148138" y="7609088"/>
            <a:ext cx="0" cy="1355525"/>
          </a:xfrm>
          <a:prstGeom prst="line">
            <a:avLst/>
          </a:prstGeom>
          <a:noFill/>
          <a:ln w="9525">
            <a:solidFill>
              <a:schemeClr val="tx1"/>
            </a:solidFill>
            <a:miter lim="800000"/>
            <a:headEnd/>
            <a:tailEnd/>
          </a:ln>
        </p:spPr>
        <p:txBody>
          <a:bodyPr wrap="none"/>
          <a:lstStyle/>
          <a:p>
            <a:endParaRPr lang="es-MX" dirty="0"/>
          </a:p>
        </p:txBody>
      </p:sp>
      <p:sp>
        <p:nvSpPr>
          <p:cNvPr id="16" name="Text Box 10"/>
          <p:cNvSpPr txBox="1">
            <a:spLocks noChangeArrowheads="1"/>
          </p:cNvSpPr>
          <p:nvPr/>
        </p:nvSpPr>
        <p:spPr bwMode="auto">
          <a:xfrm>
            <a:off x="4191846" y="7550986"/>
            <a:ext cx="2492271" cy="1569660"/>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a:p>
            <a:pPr algn="ctr">
              <a:lnSpc>
                <a:spcPct val="80000"/>
              </a:lnSpc>
            </a:pPr>
            <a:endParaRPr lang="es-MX" sz="1200" u="none" dirty="0">
              <a:latin typeface="Arial" charset="0"/>
            </a:endParaRPr>
          </a:p>
        </p:txBody>
      </p:sp>
      <p:cxnSp>
        <p:nvCxnSpPr>
          <p:cNvPr id="17" name="Conector recto 16"/>
          <p:cNvCxnSpPr/>
          <p:nvPr/>
        </p:nvCxnSpPr>
        <p:spPr bwMode="auto">
          <a:xfrm>
            <a:off x="1558925" y="7942217"/>
            <a:ext cx="51689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703226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20483" name="Line 102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20484" name="Text Box 1028"/>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20485" name="Text Box 1029"/>
          <p:cNvSpPr txBox="1">
            <a:spLocks noChangeArrowheads="1"/>
          </p:cNvSpPr>
          <p:nvPr/>
        </p:nvSpPr>
        <p:spPr bwMode="auto">
          <a:xfrm>
            <a:off x="1552258" y="739775"/>
            <a:ext cx="5038725" cy="7663636"/>
          </a:xfrm>
          <a:prstGeom prst="rect">
            <a:avLst/>
          </a:prstGeom>
          <a:noFill/>
          <a:ln w="9525">
            <a:noFill/>
            <a:miter lim="800000"/>
            <a:headEnd/>
            <a:tailEnd/>
          </a:ln>
        </p:spPr>
        <p:txBody>
          <a:bodyPr>
            <a:spAutoFit/>
          </a:bodyPr>
          <a:lstStyle/>
          <a:p>
            <a:pPr marL="190500" indent="-95250" algn="ctr"/>
            <a:r>
              <a:rPr lang="es-ES_tradnl" sz="1200" b="1" i="1" u="none" dirty="0" smtClean="0">
                <a:latin typeface="Arial" charset="0"/>
              </a:rPr>
              <a:t>ANALISIS ESPECIALIZADO DE INFORMACIÓN</a:t>
            </a:r>
            <a:endParaRPr lang="es-ES_tradnl" sz="1200" b="1" i="1" u="none" dirty="0">
              <a:latin typeface="Arial" charset="0"/>
            </a:endParaRPr>
          </a:p>
          <a:p>
            <a:pPr marL="190500" indent="-95250"/>
            <a:endParaRPr lang="es-ES_tradnl" sz="1200" b="1" i="1" u="none" dirty="0" smtClean="0">
              <a:latin typeface="Arial" charset="0"/>
            </a:endParaRPr>
          </a:p>
          <a:p>
            <a:pPr marL="190500" indent="-95250"/>
            <a:endParaRPr lang="es-ES_tradnl" sz="1200" b="1" i="1" u="none" dirty="0" smtClean="0">
              <a:latin typeface="Arial" charset="0"/>
            </a:endParaRPr>
          </a:p>
          <a:p>
            <a:pPr marL="190500" indent="-95250"/>
            <a:endParaRPr lang="es-ES_tradnl" sz="1200" b="1" i="1" u="none" dirty="0">
              <a:latin typeface="Arial" charset="0"/>
            </a:endParaRPr>
          </a:p>
          <a:p>
            <a:pPr marL="190500" indent="-95250"/>
            <a:r>
              <a:rPr lang="es-ES_tradnl" sz="1200" b="1" i="1" u="none" dirty="0" smtClean="0">
                <a:latin typeface="Arial" charset="0"/>
              </a:rPr>
              <a:t>OBJETIVO</a:t>
            </a:r>
            <a:r>
              <a:rPr lang="es-ES_tradnl" sz="1200" b="1" i="1" u="none" dirty="0">
                <a:latin typeface="Arial" charset="0"/>
              </a:rPr>
              <a:t>.</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Concentrar, sistematizar y analizar la información enviada por los Sistemas Municipales DIF, a fin de remitirla a la Dirección </a:t>
            </a:r>
            <a:r>
              <a:rPr lang="es-MX" sz="1200" u="none" dirty="0" smtClean="0">
                <a:latin typeface="Arial" panose="020B0604020202020204" pitchFamily="34" charset="0"/>
                <a:cs typeface="Arial" panose="020B0604020202020204" pitchFamily="34" charset="0"/>
              </a:rPr>
              <a:t>de </a:t>
            </a:r>
            <a:r>
              <a:rPr lang="es-MX" sz="1200" u="none" dirty="0">
                <a:latin typeface="Arial" panose="020B0604020202020204" pitchFamily="34" charset="0"/>
                <a:cs typeface="Arial" panose="020B0604020202020204" pitchFamily="34" charset="0"/>
              </a:rPr>
              <a:t>Planeación, Presupuesto y Tecnologías de la Información</a:t>
            </a:r>
            <a:r>
              <a:rPr lang="es-ES_tradnl" sz="1200" u="none" dirty="0" smtClean="0">
                <a:latin typeface="Arial" panose="020B0604020202020204" pitchFamily="34" charset="0"/>
                <a:cs typeface="Arial" panose="020B0604020202020204" pitchFamily="34" charset="0"/>
              </a:rPr>
              <a:t> </a:t>
            </a:r>
            <a:r>
              <a:rPr lang="es-ES_tradnl" sz="1200" u="none" dirty="0">
                <a:latin typeface="Arial" charset="0"/>
                <a:cs typeface="Times New Roman" pitchFamily="18" charset="0"/>
              </a:rPr>
              <a:t>y áreas de la Dirección de </a:t>
            </a:r>
            <a:r>
              <a:rPr lang="es-ES_tradnl" sz="1200" u="none" dirty="0" smtClean="0">
                <a:latin typeface="Arial" charset="0"/>
                <a:cs typeface="Times New Roman" pitchFamily="18" charset="0"/>
              </a:rPr>
              <a:t>Bienestar Familiar para </a:t>
            </a:r>
            <a:r>
              <a:rPr lang="es-ES_tradnl" sz="1200" u="none" dirty="0">
                <a:latin typeface="Arial" charset="0"/>
                <a:cs typeface="Times New Roman" pitchFamily="18" charset="0"/>
              </a:rPr>
              <a:t>la toma de decisiones. </a:t>
            </a:r>
            <a:endParaRPr lang="es-ES_tradnl" sz="1200" u="none" dirty="0">
              <a:latin typeface="Arial" charset="0"/>
            </a:endParaRPr>
          </a:p>
          <a:p>
            <a:pPr marL="190500" indent="-95250" algn="just"/>
            <a:endParaRPr lang="es-ES_tradnl" sz="1200" u="none" dirty="0">
              <a:latin typeface="Arial" charset="0"/>
            </a:endParaRPr>
          </a:p>
          <a:p>
            <a:pPr marL="190500" indent="-95250" algn="just"/>
            <a:endParaRPr lang="es-ES_tradnl" sz="1200" b="1" i="1" u="none" dirty="0">
              <a:latin typeface="Arial" charset="0"/>
            </a:endParaRP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MX" sz="1200" u="none" dirty="0">
                <a:latin typeface="Arial" charset="0"/>
                <a:cs typeface="Times New Roman" pitchFamily="18" charset="0"/>
              </a:rPr>
              <a:t>Concentrar, analizar y sistematizar la información referente a las acciones de la Dirección de </a:t>
            </a:r>
            <a:r>
              <a:rPr lang="es-MX" sz="1200" u="none" dirty="0" smtClean="0">
                <a:latin typeface="Arial" charset="0"/>
                <a:cs typeface="Times New Roman" pitchFamily="18" charset="0"/>
              </a:rPr>
              <a:t>Bienestar Familiar, </a:t>
            </a:r>
            <a:r>
              <a:rPr lang="es-MX" sz="1200" u="none" dirty="0">
                <a:latin typeface="Arial" charset="0"/>
                <a:cs typeface="Times New Roman" pitchFamily="18" charset="0"/>
              </a:rPr>
              <a:t>proporcionada por los SMDIF y remitirla a la Dirección </a:t>
            </a:r>
            <a:r>
              <a:rPr lang="es-MX" sz="1200" u="none" dirty="0" smtClean="0">
                <a:latin typeface="Arial" panose="020B0604020202020204" pitchFamily="34" charset="0"/>
                <a:cs typeface="Arial" panose="020B0604020202020204" pitchFamily="34" charset="0"/>
              </a:rPr>
              <a:t>de </a:t>
            </a:r>
            <a:r>
              <a:rPr lang="es-MX" sz="1200" u="none" dirty="0">
                <a:latin typeface="Arial" panose="020B0604020202020204" pitchFamily="34" charset="0"/>
                <a:cs typeface="Arial" panose="020B0604020202020204" pitchFamily="34" charset="0"/>
              </a:rPr>
              <a:t>Planeación, Presupuesto y Tecnologías de la </a:t>
            </a:r>
            <a:r>
              <a:rPr lang="es-MX" sz="1200" u="none" dirty="0" smtClean="0">
                <a:latin typeface="Arial" panose="020B0604020202020204" pitchFamily="34" charset="0"/>
                <a:cs typeface="Arial" panose="020B0604020202020204" pitchFamily="34" charset="0"/>
              </a:rPr>
              <a:t>Información </a:t>
            </a:r>
            <a:r>
              <a:rPr lang="es-MX" sz="1200" u="none" dirty="0" smtClean="0">
                <a:latin typeface="Arial" charset="0"/>
                <a:cs typeface="Times New Roman" pitchFamily="18" charset="0"/>
              </a:rPr>
              <a:t>cuando </a:t>
            </a:r>
            <a:r>
              <a:rPr lang="es-MX" sz="1200" u="none" dirty="0">
                <a:latin typeface="Arial" charset="0"/>
                <a:cs typeface="Times New Roman" pitchFamily="18" charset="0"/>
              </a:rPr>
              <a:t>sea requerida, así como a su jefe inmediato para la toma de decisiones. </a:t>
            </a: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Concentrar, analizar y sistematizar </a:t>
            </a:r>
            <a:r>
              <a:rPr lang="es-MX" sz="1200" u="none" dirty="0" smtClean="0">
                <a:latin typeface="Arial" charset="0"/>
                <a:cs typeface="Times New Roman" pitchFamily="18" charset="0"/>
              </a:rPr>
              <a:t>los </a:t>
            </a:r>
            <a:r>
              <a:rPr lang="es-MX" sz="1200" u="none" dirty="0">
                <a:latin typeface="Arial" charset="0"/>
                <a:cs typeface="Times New Roman" pitchFamily="18" charset="0"/>
              </a:rPr>
              <a:t>resultados de las capacitaciones de las acciones de la Dirección de </a:t>
            </a:r>
            <a:r>
              <a:rPr lang="es-MX" sz="1200" u="none" dirty="0" smtClean="0">
                <a:latin typeface="Arial" charset="0"/>
                <a:cs typeface="Times New Roman" pitchFamily="18" charset="0"/>
              </a:rPr>
              <a:t>Bienestar Familiar y </a:t>
            </a:r>
            <a:r>
              <a:rPr lang="es-MX" sz="1200" u="none" dirty="0">
                <a:latin typeface="Arial" charset="0"/>
                <a:cs typeface="Times New Roman" pitchFamily="18" charset="0"/>
              </a:rPr>
              <a:t>presentar informe a su jefe inmediato para la toma de decisiones.</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Concentrar, analizar y sistematizar el resultado de los seguimientos realizados a las acciones de la Dirección de </a:t>
            </a:r>
            <a:r>
              <a:rPr lang="es-MX" sz="1200" u="none" dirty="0" smtClean="0">
                <a:latin typeface="Arial" charset="0"/>
                <a:cs typeface="Times New Roman" pitchFamily="18" charset="0"/>
              </a:rPr>
              <a:t>Bienestar Familiar </a:t>
            </a:r>
            <a:r>
              <a:rPr lang="es-MX" sz="1200" u="none" dirty="0">
                <a:latin typeface="Arial" charset="0"/>
                <a:cs typeface="Times New Roman" pitchFamily="18" charset="0"/>
              </a:rPr>
              <a:t>en los SMDIF y presentar a su jefe inmediato para la toma de decisiones.</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Concentrar, analizar y sistematizar el resultado de las evaluaciones de los talleres que propone la Dirección de </a:t>
            </a:r>
            <a:r>
              <a:rPr lang="es-MX" sz="1200" u="none" dirty="0" smtClean="0">
                <a:latin typeface="Arial" charset="0"/>
                <a:cs typeface="Times New Roman" pitchFamily="18" charset="0"/>
              </a:rPr>
              <a:t>Bienestar Familiar, implementados </a:t>
            </a:r>
            <a:r>
              <a:rPr lang="es-MX" sz="1200" u="none" dirty="0">
                <a:latin typeface="Arial" charset="0"/>
                <a:cs typeface="Times New Roman" pitchFamily="18" charset="0"/>
              </a:rPr>
              <a:t>en los SMDIF y presenta informe a su jefe inmediato para la toma de decisiones. </a:t>
            </a: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Desarrollar y proponer instrumentos que faciliten el envío de información oportuna al DIF Estatal y áreas de la Dirección de </a:t>
            </a:r>
            <a:r>
              <a:rPr lang="es-MX" sz="1200" u="none" dirty="0" smtClean="0">
                <a:latin typeface="Arial" charset="0"/>
                <a:cs typeface="Times New Roman" pitchFamily="18" charset="0"/>
              </a:rPr>
              <a:t>Bienestar Familiar.</a:t>
            </a:r>
            <a:endParaRPr lang="es-MX" sz="1200" u="none" dirty="0">
              <a:latin typeface="Arial" charset="0"/>
              <a:cs typeface="Times New Roman" pitchFamily="18" charset="0"/>
            </a:endParaRPr>
          </a:p>
          <a:p>
            <a:pPr marL="190500" indent="-95250" algn="just">
              <a:buFont typeface="Symbol" pitchFamily="18" charset="2"/>
              <a:buChar char="·"/>
            </a:pPr>
            <a:endParaRPr lang="es-ES" sz="1200" u="none" dirty="0">
              <a:latin typeface="Arial" charset="0"/>
              <a:cs typeface="Times New Roman" pitchFamily="18" charset="0"/>
            </a:endParaRP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None/>
            </a:pPr>
            <a:r>
              <a:rPr lang="es-ES" sz="1200" u="none" dirty="0">
                <a:latin typeface="Arial" charset="0"/>
                <a:cs typeface="Times New Roman" pitchFamily="18" charset="0"/>
              </a:rPr>
              <a:t> </a:t>
            </a:r>
          </a:p>
          <a:p>
            <a:pPr marL="190500" indent="-95250" algn="just">
              <a:buFont typeface="Symbol" pitchFamily="18" charset="2"/>
              <a:buNone/>
            </a:pPr>
            <a:r>
              <a:rPr lang="es-ES" sz="1200" u="none" dirty="0">
                <a:latin typeface="Arial" charset="0"/>
                <a:cs typeface="Times New Roman" pitchFamily="18" charset="0"/>
              </a:rPr>
              <a:t> </a:t>
            </a:r>
          </a:p>
        </p:txBody>
      </p:sp>
      <p:sp>
        <p:nvSpPr>
          <p:cNvPr id="20486" name="Text Box 1036"/>
          <p:cNvSpPr txBox="1">
            <a:spLocks noChangeArrowheads="1"/>
          </p:cNvSpPr>
          <p:nvPr/>
        </p:nvSpPr>
        <p:spPr bwMode="auto">
          <a:xfrm>
            <a:off x="1600200" y="5802313"/>
            <a:ext cx="2159000"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grpSp>
        <p:nvGrpSpPr>
          <p:cNvPr id="20487" name="Group 1041"/>
          <p:cNvGrpSpPr>
            <a:grpSpLocks/>
          </p:cNvGrpSpPr>
          <p:nvPr/>
        </p:nvGrpSpPr>
        <p:grpSpPr bwMode="auto">
          <a:xfrm>
            <a:off x="1531620" y="7785735"/>
            <a:ext cx="5156200" cy="1177925"/>
            <a:chOff x="936" y="4704"/>
            <a:chExt cx="3248" cy="808"/>
          </a:xfrm>
        </p:grpSpPr>
        <p:grpSp>
          <p:nvGrpSpPr>
            <p:cNvPr id="20491" name="Group 1042"/>
            <p:cNvGrpSpPr>
              <a:grpSpLocks/>
            </p:cNvGrpSpPr>
            <p:nvPr/>
          </p:nvGrpSpPr>
          <p:grpSpPr bwMode="auto">
            <a:xfrm>
              <a:off x="938" y="4706"/>
              <a:ext cx="3246" cy="806"/>
              <a:chOff x="928" y="4556"/>
              <a:chExt cx="3246" cy="975"/>
            </a:xfrm>
          </p:grpSpPr>
          <p:sp>
            <p:nvSpPr>
              <p:cNvPr id="20495" name="Rectangle 1043"/>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0496" name="Text Box 1044"/>
              <p:cNvSpPr txBox="1">
                <a:spLocks noChangeArrowheads="1"/>
              </p:cNvSpPr>
              <p:nvPr/>
            </p:nvSpPr>
            <p:spPr bwMode="auto">
              <a:xfrm>
                <a:off x="1047" y="4646"/>
                <a:ext cx="116" cy="803"/>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20497" name="Text Box 1045"/>
              <p:cNvSpPr txBox="1">
                <a:spLocks noChangeArrowheads="1"/>
              </p:cNvSpPr>
              <p:nvPr/>
            </p:nvSpPr>
            <p:spPr bwMode="auto">
              <a:xfrm>
                <a:off x="3256" y="4632"/>
                <a:ext cx="116" cy="199"/>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20492" name="Line 1046"/>
            <p:cNvSpPr>
              <a:spLocks noChangeShapeType="1"/>
            </p:cNvSpPr>
            <p:nvPr/>
          </p:nvSpPr>
          <p:spPr bwMode="auto">
            <a:xfrm>
              <a:off x="2680" y="4708"/>
              <a:ext cx="1" cy="799"/>
            </a:xfrm>
            <a:prstGeom prst="line">
              <a:avLst/>
            </a:prstGeom>
            <a:noFill/>
            <a:ln w="9525">
              <a:solidFill>
                <a:schemeClr val="tx1"/>
              </a:solidFill>
              <a:round/>
              <a:headEnd/>
              <a:tailEnd/>
            </a:ln>
          </p:spPr>
          <p:txBody>
            <a:bodyPr/>
            <a:lstStyle/>
            <a:p>
              <a:endParaRPr lang="es-MX" dirty="0"/>
            </a:p>
          </p:txBody>
        </p:sp>
        <p:sp>
          <p:nvSpPr>
            <p:cNvPr id="20493" name="Line 1047"/>
            <p:cNvSpPr>
              <a:spLocks noChangeShapeType="1"/>
            </p:cNvSpPr>
            <p:nvPr/>
          </p:nvSpPr>
          <p:spPr bwMode="auto">
            <a:xfrm>
              <a:off x="936" y="4888"/>
              <a:ext cx="3248" cy="1"/>
            </a:xfrm>
            <a:prstGeom prst="line">
              <a:avLst/>
            </a:prstGeom>
            <a:noFill/>
            <a:ln w="9525">
              <a:solidFill>
                <a:schemeClr val="tx1"/>
              </a:solidFill>
              <a:round/>
              <a:headEnd/>
              <a:tailEnd/>
            </a:ln>
          </p:spPr>
          <p:txBody>
            <a:bodyPr/>
            <a:lstStyle/>
            <a:p>
              <a:endParaRPr lang="es-MX" dirty="0"/>
            </a:p>
          </p:txBody>
        </p:sp>
        <p:sp>
          <p:nvSpPr>
            <p:cNvPr id="20494" name="Text Box 1048"/>
            <p:cNvSpPr txBox="1">
              <a:spLocks noChangeArrowheads="1"/>
            </p:cNvSpPr>
            <p:nvPr/>
          </p:nvSpPr>
          <p:spPr bwMode="auto">
            <a:xfrm>
              <a:off x="938" y="4704"/>
              <a:ext cx="1745" cy="190"/>
            </a:xfrm>
            <a:prstGeom prst="rect">
              <a:avLst/>
            </a:prstGeom>
            <a:noFill/>
            <a:ln w="9525">
              <a:noFill/>
              <a:miter lim="800000"/>
              <a:headEnd/>
              <a:tailEnd/>
            </a:ln>
          </p:spPr>
          <p:txBody>
            <a:bodyPr wrap="square">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grpSp>
      <p:sp>
        <p:nvSpPr>
          <p:cNvPr id="20488" name="Text Box 1049"/>
          <p:cNvSpPr txBox="1">
            <a:spLocks noChangeArrowheads="1"/>
          </p:cNvSpPr>
          <p:nvPr/>
        </p:nvSpPr>
        <p:spPr bwMode="auto">
          <a:xfrm>
            <a:off x="1531260" y="8128635"/>
            <a:ext cx="2768960" cy="1107996"/>
          </a:xfrm>
          <a:prstGeom prst="rect">
            <a:avLst/>
          </a:prstGeom>
          <a:noFill/>
          <a:ln w="9525">
            <a:noFill/>
            <a:miter lim="800000"/>
            <a:headEnd/>
            <a:tailEnd/>
          </a:ln>
        </p:spPr>
        <p:txBody>
          <a:bodyPr wrap="square">
            <a:spAutoFit/>
          </a:bodyPr>
          <a:lstStyle/>
          <a:p>
            <a:pPr>
              <a:spcBef>
                <a:spcPct val="50000"/>
              </a:spcBef>
            </a:pPr>
            <a:endParaRPr lang="es-ES_tradnl" sz="1200" u="none" dirty="0">
              <a:latin typeface="Arial" charset="0"/>
            </a:endParaRPr>
          </a:p>
          <a:p>
            <a:pPr>
              <a:spcBef>
                <a:spcPct val="50000"/>
              </a:spcBef>
            </a:pPr>
            <a:endParaRPr lang="es-ES_tradnl" sz="1200" u="none" dirty="0">
              <a:latin typeface="Arial" charset="0"/>
            </a:endParaRPr>
          </a:p>
          <a:p>
            <a:pPr algn="ctr">
              <a:spcBef>
                <a:spcPct val="50000"/>
              </a:spcBef>
            </a:pPr>
            <a:r>
              <a:rPr lang="es-ES_tradnl" sz="1200" u="none" dirty="0" smtClean="0">
                <a:latin typeface="Arial" charset="0"/>
              </a:rPr>
              <a:t>Ma</a:t>
            </a:r>
            <a:r>
              <a:rPr lang="es-ES_tradnl" sz="1200" u="none" dirty="0">
                <a:latin typeface="Arial" charset="0"/>
              </a:rPr>
              <a:t>. de la Luz Patlan Camacho</a:t>
            </a:r>
          </a:p>
          <a:p>
            <a:pPr>
              <a:spcBef>
                <a:spcPct val="50000"/>
              </a:spcBef>
            </a:pPr>
            <a:endParaRPr lang="es-ES" sz="1200" u="none" dirty="0">
              <a:latin typeface="Arial" charset="0"/>
            </a:endParaRPr>
          </a:p>
        </p:txBody>
      </p:sp>
      <p:sp>
        <p:nvSpPr>
          <p:cNvPr id="18" name="Text Box 10"/>
          <p:cNvSpPr txBox="1">
            <a:spLocks noChangeArrowheads="1"/>
          </p:cNvSpPr>
          <p:nvPr/>
        </p:nvSpPr>
        <p:spPr bwMode="auto">
          <a:xfrm>
            <a:off x="4303394" y="7685215"/>
            <a:ext cx="2473007" cy="1274195"/>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85934306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2150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21508"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21509" name="Rectangle 5"/>
          <p:cNvSpPr>
            <a:spLocks noChangeArrowheads="1"/>
          </p:cNvSpPr>
          <p:nvPr/>
        </p:nvSpPr>
        <p:spPr bwMode="auto">
          <a:xfrm>
            <a:off x="1546860" y="737870"/>
            <a:ext cx="4933950" cy="6278642"/>
          </a:xfrm>
          <a:prstGeom prst="rect">
            <a:avLst/>
          </a:prstGeom>
          <a:noFill/>
          <a:ln w="9525">
            <a:noFill/>
            <a:miter lim="800000"/>
            <a:headEnd/>
            <a:tailEnd/>
          </a:ln>
        </p:spPr>
        <p:txBody>
          <a:bodyPr>
            <a:spAutoFit/>
          </a:bodyPr>
          <a:lstStyle/>
          <a:p>
            <a:pPr marL="190500" indent="-95250" algn="ctr"/>
            <a:r>
              <a:rPr lang="es-ES_tradnl" sz="1200" b="1" i="1" u="none" dirty="0">
                <a:latin typeface="Arial" charset="0"/>
              </a:rPr>
              <a:t>ANALISIS ESPECIALIZADO DE INFORMACIÓN</a:t>
            </a:r>
          </a:p>
          <a:p>
            <a:pPr marL="190500" indent="-95250" algn="ctr"/>
            <a:r>
              <a:rPr lang="es-ES_tradnl" sz="1200" b="1" i="1" u="none" dirty="0" smtClean="0">
                <a:latin typeface="Arial" charset="0"/>
              </a:rPr>
              <a:t>(Continúa</a:t>
            </a:r>
            <a:r>
              <a:rPr lang="es-ES_tradnl" sz="1200" b="1" i="1" u="none" dirty="0">
                <a:latin typeface="Arial" charset="0"/>
              </a:rPr>
              <a:t>)</a:t>
            </a:r>
            <a:endParaRPr lang="es-MX" sz="1200" u="none" dirty="0">
              <a:latin typeface="Arial" charset="0"/>
              <a:cs typeface="Times New Roman" pitchFamily="18" charset="0"/>
            </a:endParaRPr>
          </a:p>
          <a:p>
            <a:pPr marL="190500" indent="-95250" algn="just">
              <a:buFont typeface="Symbol" pitchFamily="18" charset="2"/>
              <a:buNone/>
            </a:pPr>
            <a:endParaRPr lang="es-ES_tradnl" sz="1200" b="1" i="1" u="none" dirty="0">
              <a:latin typeface="Arial" charset="0"/>
              <a:cs typeface="Times New Roman" pitchFamily="18" charset="0"/>
            </a:endParaRP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None/>
            </a:pPr>
            <a:r>
              <a:rPr lang="es-MX" sz="1200" u="none" dirty="0">
                <a:latin typeface="Arial" charset="0"/>
                <a:cs typeface="Times New Roman" pitchFamily="18" charset="0"/>
              </a:rPr>
              <a:t> </a:t>
            </a: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Desarrollar y proponer instrumentos que faciliten el seguimiento y evaluación de las acciones de la Dirección de </a:t>
            </a:r>
            <a:r>
              <a:rPr lang="es-MX" sz="1200" u="none" dirty="0" smtClean="0">
                <a:latin typeface="Arial" charset="0"/>
                <a:cs typeface="Times New Roman" pitchFamily="18" charset="0"/>
              </a:rPr>
              <a:t>Bienestar Familiar en </a:t>
            </a:r>
            <a:r>
              <a:rPr lang="es-MX" sz="1200" u="none" dirty="0">
                <a:latin typeface="Arial" charset="0"/>
                <a:cs typeface="Times New Roman" pitchFamily="18" charset="0"/>
              </a:rPr>
              <a:t>los SMDIF.</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Trabajar en equipo con </a:t>
            </a:r>
            <a:r>
              <a:rPr lang="es-MX" sz="1200" u="none" dirty="0" smtClean="0">
                <a:latin typeface="Arial" charset="0"/>
                <a:cs typeface="Times New Roman" pitchFamily="18" charset="0"/>
              </a:rPr>
              <a:t>las Coordinaciones </a:t>
            </a:r>
            <a:r>
              <a:rPr lang="es-MX" sz="1200" u="none" dirty="0">
                <a:latin typeface="Arial" charset="0"/>
                <a:cs typeface="Times New Roman" pitchFamily="18" charset="0"/>
              </a:rPr>
              <a:t>de la </a:t>
            </a:r>
            <a:r>
              <a:rPr lang="es-MX" sz="1200" u="none" dirty="0" smtClean="0">
                <a:latin typeface="Arial" charset="0"/>
                <a:cs typeface="Times New Roman" pitchFamily="18" charset="0"/>
              </a:rPr>
              <a:t>Dirección, así como los Centros de  atención familiar, </a:t>
            </a:r>
            <a:r>
              <a:rPr lang="es-MX" sz="1200" u="none" dirty="0">
                <a:latin typeface="Arial" charset="0"/>
                <a:cs typeface="Times New Roman" pitchFamily="18" charset="0"/>
              </a:rPr>
              <a:t>para informar la implementación de las acciones de la Dirección de </a:t>
            </a:r>
            <a:r>
              <a:rPr lang="es-MX" sz="1200" u="none" dirty="0" smtClean="0">
                <a:latin typeface="Arial" charset="0"/>
                <a:cs typeface="Times New Roman" pitchFamily="18" charset="0"/>
              </a:rPr>
              <a:t>Bienestar Familiar </a:t>
            </a:r>
            <a:r>
              <a:rPr lang="es-MX" sz="1200" u="none" dirty="0">
                <a:latin typeface="Arial" charset="0"/>
                <a:cs typeface="Times New Roman" pitchFamily="18" charset="0"/>
              </a:rPr>
              <a:t>en los SMDIF. </a:t>
            </a:r>
            <a:endParaRPr lang="es-MX" sz="1200" u="none" dirty="0" smtClean="0">
              <a:latin typeface="Arial" charset="0"/>
              <a:cs typeface="Times New Roman" pitchFamily="18" charset="0"/>
            </a:endParaRP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Elaborar Programación anual y mensual de las acciones de la Dirección de Bienestar Familiar y remitirlas a la Dirección General de Oficinas Regionales.</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Revisar y concentrar la información trimestral y remitirla al Sistema Nacional DIF.</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Coordinar y evaluar instrumentos de acción en conjunto con la Dirección de Planeación, Presupuesto y Tecnologías de la información.</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Diseñar instrumentos de presentación de información de la Dirección de Bienestar Familiar.</a:t>
            </a:r>
            <a:endParaRPr lang="es-MX" sz="1200" u="none" dirty="0">
              <a:latin typeface="Arial" charset="0"/>
              <a:cs typeface="Times New Roman" pitchFamily="18" charset="0"/>
            </a:endParaRP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rPr>
              <a:t>Estas funciones son enunciativas más no limitativas.</a:t>
            </a:r>
            <a:endParaRPr lang="es-MX" sz="1200" u="none" dirty="0">
              <a:latin typeface="Arial" charset="0"/>
              <a:cs typeface="Times New Roman" pitchFamily="18" charset="0"/>
            </a:endParaRPr>
          </a:p>
          <a:p>
            <a:pPr marL="190500" indent="-95250" algn="just">
              <a:spcBef>
                <a:spcPct val="50000"/>
              </a:spcBef>
              <a:buFont typeface="Symbol" pitchFamily="18" charset="2"/>
              <a:buChar char="·"/>
            </a:pPr>
            <a:endParaRPr lang="es-MX" sz="1200" u="none" dirty="0">
              <a:latin typeface="Arial" charset="0"/>
              <a:cs typeface="Times New Roman" pitchFamily="18" charset="0"/>
            </a:endParaRPr>
          </a:p>
          <a:p>
            <a:pPr marL="190500" indent="-95250" algn="just">
              <a:spcBef>
                <a:spcPct val="50000"/>
              </a:spcBef>
              <a:buFont typeface="Symbol" pitchFamily="18" charset="2"/>
              <a:buChar char="·"/>
            </a:pPr>
            <a:endParaRPr lang="es-ES" sz="1200" u="none" dirty="0">
              <a:latin typeface="Arial" charset="0"/>
              <a:cs typeface="Times New Roman" pitchFamily="18" charset="0"/>
            </a:endParaRPr>
          </a:p>
          <a:p>
            <a:pPr marL="190500" indent="-95250" algn="just">
              <a:spcBef>
                <a:spcPct val="50000"/>
              </a:spcBef>
              <a:buFont typeface="Symbol" pitchFamily="18" charset="2"/>
              <a:buChar char="·"/>
            </a:pPr>
            <a:endParaRPr lang="es-ES" sz="1200" u="none" dirty="0">
              <a:latin typeface="Arial" charset="0"/>
              <a:cs typeface="Times New Roman" pitchFamily="18" charset="0"/>
            </a:endParaRPr>
          </a:p>
        </p:txBody>
      </p:sp>
      <p:sp>
        <p:nvSpPr>
          <p:cNvPr id="21510" name="Text Box 12"/>
          <p:cNvSpPr txBox="1">
            <a:spLocks noChangeArrowheads="1"/>
          </p:cNvSpPr>
          <p:nvPr/>
        </p:nvSpPr>
        <p:spPr bwMode="auto">
          <a:xfrm>
            <a:off x="1600200" y="5802313"/>
            <a:ext cx="2159000"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sp>
        <p:nvSpPr>
          <p:cNvPr id="17" name="Rectangle 1043"/>
          <p:cNvSpPr>
            <a:spLocks noChangeArrowheads="1"/>
          </p:cNvSpPr>
          <p:nvPr/>
        </p:nvSpPr>
        <p:spPr bwMode="auto">
          <a:xfrm>
            <a:off x="1519555" y="7792520"/>
            <a:ext cx="5153025" cy="1186380"/>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9" name="Text Box 1044"/>
          <p:cNvSpPr txBox="1">
            <a:spLocks noChangeArrowheads="1"/>
          </p:cNvSpPr>
          <p:nvPr/>
        </p:nvSpPr>
        <p:spPr bwMode="auto">
          <a:xfrm>
            <a:off x="1708468" y="7882632"/>
            <a:ext cx="184150" cy="803998"/>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20" name="Text Box 1045"/>
          <p:cNvSpPr txBox="1">
            <a:spLocks noChangeArrowheads="1"/>
          </p:cNvSpPr>
          <p:nvPr/>
        </p:nvSpPr>
        <p:spPr bwMode="auto">
          <a:xfrm>
            <a:off x="5215255" y="7868614"/>
            <a:ext cx="184150" cy="199247"/>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sp>
        <p:nvSpPr>
          <p:cNvPr id="21" name="Line 1046"/>
          <p:cNvSpPr>
            <a:spLocks noChangeShapeType="1"/>
          </p:cNvSpPr>
          <p:nvPr/>
        </p:nvSpPr>
        <p:spPr bwMode="auto">
          <a:xfrm>
            <a:off x="4284980" y="7794943"/>
            <a:ext cx="0" cy="1183957"/>
          </a:xfrm>
          <a:prstGeom prst="line">
            <a:avLst/>
          </a:prstGeom>
          <a:noFill/>
          <a:ln w="9525">
            <a:solidFill>
              <a:schemeClr val="tx1"/>
            </a:solidFill>
            <a:round/>
            <a:headEnd/>
            <a:tailEnd/>
          </a:ln>
        </p:spPr>
        <p:txBody>
          <a:bodyPr/>
          <a:lstStyle/>
          <a:p>
            <a:endParaRPr lang="es-MX" dirty="0"/>
          </a:p>
        </p:txBody>
      </p:sp>
      <p:sp>
        <p:nvSpPr>
          <p:cNvPr id="22" name="Line 1047"/>
          <p:cNvSpPr>
            <a:spLocks noChangeShapeType="1"/>
          </p:cNvSpPr>
          <p:nvPr/>
        </p:nvSpPr>
        <p:spPr bwMode="auto">
          <a:xfrm>
            <a:off x="1516380" y="8180595"/>
            <a:ext cx="5156200" cy="1211"/>
          </a:xfrm>
          <a:prstGeom prst="line">
            <a:avLst/>
          </a:prstGeom>
          <a:noFill/>
          <a:ln w="9525">
            <a:solidFill>
              <a:schemeClr val="tx1"/>
            </a:solidFill>
            <a:round/>
            <a:headEnd/>
            <a:tailEnd/>
          </a:ln>
        </p:spPr>
        <p:txBody>
          <a:bodyPr/>
          <a:lstStyle/>
          <a:p>
            <a:endParaRPr lang="es-MX" dirty="0"/>
          </a:p>
        </p:txBody>
      </p:sp>
      <p:sp>
        <p:nvSpPr>
          <p:cNvPr id="23" name="Text Box 1048"/>
          <p:cNvSpPr txBox="1">
            <a:spLocks noChangeArrowheads="1"/>
          </p:cNvSpPr>
          <p:nvPr/>
        </p:nvSpPr>
        <p:spPr bwMode="auto">
          <a:xfrm>
            <a:off x="1517968" y="7790098"/>
            <a:ext cx="2767013" cy="277360"/>
          </a:xfrm>
          <a:prstGeom prst="rect">
            <a:avLst/>
          </a:prstGeom>
          <a:noFill/>
          <a:ln w="9525">
            <a:noFill/>
            <a:miter lim="800000"/>
            <a:headEnd/>
            <a:tailEnd/>
          </a:ln>
        </p:spPr>
        <p:txBody>
          <a:bodyPr wrap="square">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24" name="Text Box 1049"/>
          <p:cNvSpPr txBox="1">
            <a:spLocks noChangeArrowheads="1"/>
          </p:cNvSpPr>
          <p:nvPr/>
        </p:nvSpPr>
        <p:spPr bwMode="auto">
          <a:xfrm>
            <a:off x="1519555" y="8044415"/>
            <a:ext cx="2765425" cy="1384995"/>
          </a:xfrm>
          <a:prstGeom prst="rect">
            <a:avLst/>
          </a:prstGeom>
          <a:noFill/>
          <a:ln w="9525">
            <a:noFill/>
            <a:miter lim="800000"/>
            <a:headEnd/>
            <a:tailEnd/>
          </a:ln>
        </p:spPr>
        <p:txBody>
          <a:bodyPr wrap="square">
            <a:spAutoFit/>
          </a:bodyPr>
          <a:lstStyle/>
          <a:p>
            <a:pPr algn="ctr">
              <a:spcBef>
                <a:spcPct val="50000"/>
              </a:spcBef>
            </a:pPr>
            <a:endParaRPr lang="es-ES_tradnl" sz="1200" u="none" dirty="0">
              <a:latin typeface="Arial" charset="0"/>
            </a:endParaRPr>
          </a:p>
          <a:p>
            <a:pPr algn="ctr">
              <a:spcBef>
                <a:spcPct val="50000"/>
              </a:spcBef>
            </a:pPr>
            <a:endParaRPr lang="es-ES_tradnl" sz="1200" u="none" dirty="0">
              <a:latin typeface="Arial" charset="0"/>
            </a:endParaRPr>
          </a:p>
          <a:p>
            <a:pPr algn="ctr">
              <a:spcBef>
                <a:spcPct val="50000"/>
              </a:spcBef>
            </a:pPr>
            <a:r>
              <a:rPr lang="es-ES_tradnl" sz="1200" u="none" dirty="0" smtClean="0">
                <a:latin typeface="Arial" charset="0"/>
              </a:rPr>
              <a:t> </a:t>
            </a:r>
            <a:r>
              <a:rPr lang="es-ES_tradnl" sz="1200" u="none" dirty="0">
                <a:latin typeface="Arial" charset="0"/>
              </a:rPr>
              <a:t>Ma. de la Luz Patlan Camacho</a:t>
            </a:r>
          </a:p>
          <a:p>
            <a:pPr algn="ctr">
              <a:spcBef>
                <a:spcPct val="50000"/>
              </a:spcBef>
            </a:pPr>
            <a:endParaRPr lang="es-ES_tradnl" sz="1200" u="none" dirty="0">
              <a:latin typeface="Arial" charset="0"/>
            </a:endParaRPr>
          </a:p>
          <a:p>
            <a:pPr algn="ctr">
              <a:spcBef>
                <a:spcPct val="50000"/>
              </a:spcBef>
            </a:pPr>
            <a:endParaRPr lang="es-ES" sz="1200" u="none" dirty="0">
              <a:latin typeface="Arial" charset="0"/>
            </a:endParaRPr>
          </a:p>
        </p:txBody>
      </p:sp>
      <p:sp>
        <p:nvSpPr>
          <p:cNvPr id="25" name="Text Box 10"/>
          <p:cNvSpPr txBox="1">
            <a:spLocks noChangeArrowheads="1"/>
          </p:cNvSpPr>
          <p:nvPr/>
        </p:nvSpPr>
        <p:spPr bwMode="auto">
          <a:xfrm>
            <a:off x="4252621" y="7757817"/>
            <a:ext cx="2462799" cy="1126462"/>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4396664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20483" name="Line 102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20484" name="Text Box 1028"/>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20485" name="Text Box 1029"/>
          <p:cNvSpPr txBox="1">
            <a:spLocks noChangeArrowheads="1"/>
          </p:cNvSpPr>
          <p:nvPr/>
        </p:nvSpPr>
        <p:spPr bwMode="auto">
          <a:xfrm>
            <a:off x="1606258" y="631259"/>
            <a:ext cx="5038725" cy="8032968"/>
          </a:xfrm>
          <a:prstGeom prst="rect">
            <a:avLst/>
          </a:prstGeom>
          <a:noFill/>
          <a:ln w="9525">
            <a:noFill/>
            <a:miter lim="800000"/>
            <a:headEnd/>
            <a:tailEnd/>
          </a:ln>
        </p:spPr>
        <p:txBody>
          <a:bodyPr>
            <a:spAutoFit/>
          </a:bodyPr>
          <a:lstStyle/>
          <a:p>
            <a:pPr marL="190500" indent="-95250" algn="ctr"/>
            <a:r>
              <a:rPr lang="es-ES_tradnl" sz="1200" b="1" i="1" u="none" dirty="0" smtClean="0">
                <a:latin typeface="Arial" charset="0"/>
              </a:rPr>
              <a:t>AUXILIAR</a:t>
            </a:r>
            <a:endParaRPr lang="es-ES_tradnl" sz="1200" b="1" i="1" u="none" dirty="0">
              <a:latin typeface="Arial" charset="0"/>
            </a:endParaRPr>
          </a:p>
          <a:p>
            <a:pPr marL="190500" indent="-95250" algn="ctr"/>
            <a:endParaRPr lang="es-ES_tradnl" sz="1200" b="1" i="1" u="none" dirty="0">
              <a:latin typeface="Arial" charset="0"/>
            </a:endParaRPr>
          </a:p>
          <a:p>
            <a:pPr marL="190500" indent="-95250"/>
            <a:r>
              <a:rPr lang="es-ES_tradnl" sz="1200" b="1" i="1" u="none" dirty="0">
                <a:latin typeface="Arial" charset="0"/>
              </a:rPr>
              <a:t>OBJETIVO.</a:t>
            </a:r>
          </a:p>
          <a:p>
            <a:pPr marL="95250" algn="just"/>
            <a:endParaRPr lang="es-ES_tradnl" sz="1200" b="1" i="1" u="none" dirty="0">
              <a:latin typeface="Arial" charset="0"/>
            </a:endParaRPr>
          </a:p>
          <a:p>
            <a:pPr marL="95250" algn="just"/>
            <a:r>
              <a:rPr lang="es-MX" sz="1200" u="none" dirty="0" smtClean="0">
                <a:latin typeface="Arial" charset="0"/>
              </a:rPr>
              <a:t>Colaborar en el </a:t>
            </a:r>
            <a:r>
              <a:rPr lang="es-MX" sz="1200" u="none" dirty="0">
                <a:latin typeface="Arial" charset="0"/>
              </a:rPr>
              <a:t>diseño de los materiales de promoción y difusión de los proyectos y </a:t>
            </a:r>
            <a:r>
              <a:rPr lang="es-MX" sz="1200" u="none" dirty="0" smtClean="0">
                <a:latin typeface="Arial" charset="0"/>
              </a:rPr>
              <a:t>estrategias, Nacionales y Estatales, que </a:t>
            </a:r>
            <a:r>
              <a:rPr lang="es-MX" sz="1200" u="none" dirty="0">
                <a:latin typeface="Arial" charset="0"/>
              </a:rPr>
              <a:t>se implementan en </a:t>
            </a:r>
            <a:r>
              <a:rPr lang="es-MX" sz="1200" u="none" dirty="0" smtClean="0">
                <a:latin typeface="Arial" charset="0"/>
              </a:rPr>
              <a:t>esta Dirección, a fin de fortalecer y promover por medios gráficos, las actividades y acciones de los mismos.</a:t>
            </a:r>
            <a:endParaRPr lang="es-MX" sz="1200" u="none" dirty="0">
              <a:latin typeface="Arial" charset="0"/>
            </a:endParaRPr>
          </a:p>
          <a:p>
            <a:pPr marL="190500" indent="-95250" algn="just"/>
            <a:endParaRPr lang="es-ES_tradnl" sz="1200" b="1" i="1" u="none" dirty="0">
              <a:latin typeface="Arial" charset="0"/>
            </a:endParaRP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MX" sz="1200" u="none" dirty="0" smtClean="0">
                <a:latin typeface="Arial" charset="0"/>
                <a:cs typeface="Times New Roman" pitchFamily="18" charset="0"/>
              </a:rPr>
              <a:t>Colaborar </a:t>
            </a:r>
            <a:r>
              <a:rPr lang="es-MX" sz="1200" u="none" dirty="0">
                <a:latin typeface="Arial" charset="0"/>
                <a:cs typeface="Times New Roman" pitchFamily="18" charset="0"/>
              </a:rPr>
              <a:t>en el diseño de propuestas para la creación de materiales de promoción y difusión según las necesidades de cada </a:t>
            </a:r>
            <a:r>
              <a:rPr lang="es-MX" sz="1200" u="none" dirty="0" smtClean="0">
                <a:latin typeface="Arial" charset="0"/>
                <a:cs typeface="Times New Roman" pitchFamily="18" charset="0"/>
              </a:rPr>
              <a:t>estrategia y de la Dirección.</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Diseñar los materiales solicitados en las plataformas de diseño </a:t>
            </a:r>
            <a:r>
              <a:rPr lang="es-MX" sz="1200" u="none" dirty="0" smtClean="0">
                <a:latin typeface="Arial" charset="0"/>
                <a:cs typeface="Times New Roman" pitchFamily="18" charset="0"/>
              </a:rPr>
              <a:t>correspondientes</a:t>
            </a:r>
            <a:r>
              <a:rPr lang="es-MX" sz="1200" u="none" dirty="0">
                <a:latin typeface="Arial" charset="0"/>
                <a:cs typeface="Times New Roman" pitchFamily="18" charset="0"/>
              </a:rPr>
              <a:t> </a:t>
            </a:r>
            <a:r>
              <a:rPr lang="es-MX" sz="1200" u="none" dirty="0" smtClean="0">
                <a:latin typeface="Arial" charset="0"/>
                <a:cs typeface="Times New Roman" pitchFamily="18" charset="0"/>
              </a:rPr>
              <a:t>y de acuerdo a los lineamientos establecidos en los Programas.</a:t>
            </a:r>
          </a:p>
          <a:p>
            <a:pPr marL="95250" algn="just"/>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Indicar las especificaciones técnicas de cada </a:t>
            </a:r>
            <a:r>
              <a:rPr lang="es-MX" sz="1200" u="none" dirty="0" smtClean="0">
                <a:latin typeface="Arial" charset="0"/>
                <a:cs typeface="Times New Roman" pitchFamily="18" charset="0"/>
              </a:rPr>
              <a:t>material diseñado, a las coordinadoras de unidad, </a:t>
            </a:r>
            <a:r>
              <a:rPr lang="es-MX" sz="1200" u="none" dirty="0">
                <a:latin typeface="Arial" charset="0"/>
                <a:cs typeface="Times New Roman" pitchFamily="18" charset="0"/>
              </a:rPr>
              <a:t>para su posterior cotización</a:t>
            </a:r>
            <a:r>
              <a:rPr lang="es-MX" sz="1200" u="none" dirty="0" smtClean="0">
                <a:latin typeface="Arial" charset="0"/>
                <a:cs typeface="Times New Roman" pitchFamily="18" charset="0"/>
              </a:rPr>
              <a:t>.</a:t>
            </a:r>
          </a:p>
          <a:p>
            <a:pPr marL="95250" algn="just"/>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Dar seguimiento al proceso de Visto Bueno por parte de la Dirección de Relaciones </a:t>
            </a:r>
            <a:r>
              <a:rPr lang="es-MX" sz="1200" u="none" dirty="0" smtClean="0">
                <a:latin typeface="Arial" charset="0"/>
                <a:cs typeface="Times New Roman" pitchFamily="18" charset="0"/>
              </a:rPr>
              <a:t>Públicas y Difusión, a los materiales diseñados por esta Dirección para su impresión.</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Realizar las gestiones necesarias para solicitar la impresión de materiales a la Dirección de Relaciones Públicas y Difusión.</a:t>
            </a:r>
          </a:p>
          <a:p>
            <a:pPr marL="95250" algn="just"/>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Dar seguimiento al proceso de adquisición de los </a:t>
            </a:r>
            <a:r>
              <a:rPr lang="es-MX" sz="1200" u="none" dirty="0" smtClean="0">
                <a:latin typeface="Arial" charset="0"/>
                <a:cs typeface="Times New Roman" pitchFamily="18" charset="0"/>
              </a:rPr>
              <a:t>materiales diseñados para esta Dirección y verificar que se elaboren de acuerdo a lo solicitado.</a:t>
            </a: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Elaborar diseño de boletín informativo de la Dirección de Bienestar Familiar y enviar al Área de Relaciones Públicas para su publicación en redes sociales. </a:t>
            </a:r>
          </a:p>
          <a:p>
            <a:pPr marL="95250" algn="just"/>
            <a:endParaRPr lang="es-MX"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rPr>
              <a:t>Estas funciones son enunciativas más no limitativas.</a:t>
            </a:r>
            <a:endParaRPr lang="es-ES" sz="1200" u="none" dirty="0">
              <a:latin typeface="Arial" charset="0"/>
              <a:cs typeface="Times New Roman" pitchFamily="18" charset="0"/>
            </a:endParaRPr>
          </a:p>
          <a:p>
            <a:pPr marL="95250" algn="just"/>
            <a:r>
              <a:rPr lang="es-ES" sz="1200" u="none" dirty="0" smtClean="0">
                <a:latin typeface="Arial" charset="0"/>
                <a:cs typeface="Times New Roman" pitchFamily="18" charset="0"/>
              </a:rPr>
              <a:t> </a:t>
            </a:r>
            <a:endParaRPr lang="es-ES_tradnl" sz="1200" u="none" dirty="0">
              <a:latin typeface="Arial" charset="0"/>
              <a:cs typeface="Times New Roman" pitchFamily="18" charset="0"/>
            </a:endParaRPr>
          </a:p>
          <a:p>
            <a:pPr marL="190500" indent="-95250" algn="just">
              <a:buFont typeface="Symbol" pitchFamily="18" charset="2"/>
              <a:buNone/>
            </a:pPr>
            <a:endParaRPr lang="es-ES_tradnl" sz="1200" u="none" dirty="0">
              <a:latin typeface="Arial" charset="0"/>
              <a:cs typeface="Times New Roman" pitchFamily="18" charset="0"/>
            </a:endParaRPr>
          </a:p>
          <a:p>
            <a:pPr marL="95250" algn="just"/>
            <a:endParaRPr lang="es-ES" sz="1200" u="none" dirty="0">
              <a:latin typeface="Arial" charset="0"/>
              <a:cs typeface="Times New Roman" pitchFamily="18" charset="0"/>
            </a:endParaRPr>
          </a:p>
          <a:p>
            <a:pPr marL="190500" indent="-95250" algn="just">
              <a:buFont typeface="Symbol" pitchFamily="18" charset="2"/>
              <a:buNone/>
            </a:pPr>
            <a:r>
              <a:rPr lang="es-ES" sz="1200" u="none" dirty="0">
                <a:latin typeface="Arial" charset="0"/>
                <a:cs typeface="Times New Roman" pitchFamily="18" charset="0"/>
              </a:rPr>
              <a:t> </a:t>
            </a:r>
          </a:p>
        </p:txBody>
      </p:sp>
      <p:sp>
        <p:nvSpPr>
          <p:cNvPr id="20495" name="Rectangle 1043"/>
          <p:cNvSpPr>
            <a:spLocks noChangeArrowheads="1"/>
          </p:cNvSpPr>
          <p:nvPr/>
        </p:nvSpPr>
        <p:spPr bwMode="auto">
          <a:xfrm>
            <a:off x="1519555" y="7792520"/>
            <a:ext cx="5153025" cy="1186380"/>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0496" name="Text Box 1044"/>
          <p:cNvSpPr txBox="1">
            <a:spLocks noChangeArrowheads="1"/>
          </p:cNvSpPr>
          <p:nvPr/>
        </p:nvSpPr>
        <p:spPr bwMode="auto">
          <a:xfrm>
            <a:off x="1708468" y="7882632"/>
            <a:ext cx="184150" cy="803998"/>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20497" name="Text Box 1045"/>
          <p:cNvSpPr txBox="1">
            <a:spLocks noChangeArrowheads="1"/>
          </p:cNvSpPr>
          <p:nvPr/>
        </p:nvSpPr>
        <p:spPr bwMode="auto">
          <a:xfrm>
            <a:off x="5215255" y="7868614"/>
            <a:ext cx="184150" cy="199247"/>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sp>
        <p:nvSpPr>
          <p:cNvPr id="20492" name="Line 1046"/>
          <p:cNvSpPr>
            <a:spLocks noChangeShapeType="1"/>
          </p:cNvSpPr>
          <p:nvPr/>
        </p:nvSpPr>
        <p:spPr bwMode="auto">
          <a:xfrm>
            <a:off x="4284980" y="7794943"/>
            <a:ext cx="0" cy="1183957"/>
          </a:xfrm>
          <a:prstGeom prst="line">
            <a:avLst/>
          </a:prstGeom>
          <a:noFill/>
          <a:ln w="9525">
            <a:solidFill>
              <a:schemeClr val="tx1"/>
            </a:solidFill>
            <a:round/>
            <a:headEnd/>
            <a:tailEnd/>
          </a:ln>
        </p:spPr>
        <p:txBody>
          <a:bodyPr/>
          <a:lstStyle/>
          <a:p>
            <a:endParaRPr lang="es-MX" dirty="0"/>
          </a:p>
        </p:txBody>
      </p:sp>
      <p:sp>
        <p:nvSpPr>
          <p:cNvPr id="20493" name="Line 1047"/>
          <p:cNvSpPr>
            <a:spLocks noChangeShapeType="1"/>
          </p:cNvSpPr>
          <p:nvPr/>
        </p:nvSpPr>
        <p:spPr bwMode="auto">
          <a:xfrm>
            <a:off x="1516380" y="8180595"/>
            <a:ext cx="5156200" cy="1211"/>
          </a:xfrm>
          <a:prstGeom prst="line">
            <a:avLst/>
          </a:prstGeom>
          <a:noFill/>
          <a:ln w="9525">
            <a:solidFill>
              <a:schemeClr val="tx1"/>
            </a:solidFill>
            <a:round/>
            <a:headEnd/>
            <a:tailEnd/>
          </a:ln>
        </p:spPr>
        <p:txBody>
          <a:bodyPr/>
          <a:lstStyle/>
          <a:p>
            <a:endParaRPr lang="es-MX" dirty="0"/>
          </a:p>
        </p:txBody>
      </p:sp>
      <p:sp>
        <p:nvSpPr>
          <p:cNvPr id="20494" name="Text Box 1048"/>
          <p:cNvSpPr txBox="1">
            <a:spLocks noChangeArrowheads="1"/>
          </p:cNvSpPr>
          <p:nvPr/>
        </p:nvSpPr>
        <p:spPr bwMode="auto">
          <a:xfrm>
            <a:off x="1517968" y="7790098"/>
            <a:ext cx="2767013" cy="277360"/>
          </a:xfrm>
          <a:prstGeom prst="rect">
            <a:avLst/>
          </a:prstGeom>
          <a:noFill/>
          <a:ln w="9525">
            <a:noFill/>
            <a:miter lim="800000"/>
            <a:headEnd/>
            <a:tailEnd/>
          </a:ln>
        </p:spPr>
        <p:txBody>
          <a:bodyPr wrap="square">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20488" name="Text Box 1049"/>
          <p:cNvSpPr txBox="1">
            <a:spLocks noChangeArrowheads="1"/>
          </p:cNvSpPr>
          <p:nvPr/>
        </p:nvSpPr>
        <p:spPr bwMode="auto">
          <a:xfrm>
            <a:off x="1519555" y="8098101"/>
            <a:ext cx="2765425" cy="1107996"/>
          </a:xfrm>
          <a:prstGeom prst="rect">
            <a:avLst/>
          </a:prstGeom>
          <a:noFill/>
          <a:ln w="9525">
            <a:noFill/>
            <a:miter lim="800000"/>
            <a:headEnd/>
            <a:tailEnd/>
          </a:ln>
        </p:spPr>
        <p:txBody>
          <a:bodyPr wrap="square">
            <a:spAutoFit/>
          </a:bodyPr>
          <a:lstStyle/>
          <a:p>
            <a:pPr algn="ctr">
              <a:spcBef>
                <a:spcPct val="50000"/>
              </a:spcBef>
            </a:pPr>
            <a:endParaRPr lang="es-ES_tradnl" sz="1200" u="none" dirty="0">
              <a:latin typeface="Arial" charset="0"/>
            </a:endParaRPr>
          </a:p>
          <a:p>
            <a:pPr algn="ctr">
              <a:spcBef>
                <a:spcPct val="50000"/>
              </a:spcBef>
            </a:pPr>
            <a:endParaRPr lang="es-ES_tradnl" sz="1200" u="none" dirty="0">
              <a:latin typeface="Arial" charset="0"/>
            </a:endParaRPr>
          </a:p>
          <a:p>
            <a:pPr algn="ctr">
              <a:spcBef>
                <a:spcPct val="50000"/>
              </a:spcBef>
            </a:pPr>
            <a:r>
              <a:rPr lang="es-ES_tradnl" sz="1200" u="none" dirty="0" smtClean="0">
                <a:latin typeface="Arial" charset="0"/>
              </a:rPr>
              <a:t> Lorena Gil Barba</a:t>
            </a:r>
            <a:endParaRPr lang="es-ES_tradnl" sz="1200" u="none" dirty="0">
              <a:latin typeface="Arial" charset="0"/>
            </a:endParaRPr>
          </a:p>
          <a:p>
            <a:pPr algn="ctr">
              <a:spcBef>
                <a:spcPct val="50000"/>
              </a:spcBef>
            </a:pPr>
            <a:endParaRPr lang="es-ES" sz="1200" u="none" dirty="0">
              <a:latin typeface="Arial" charset="0"/>
            </a:endParaRPr>
          </a:p>
        </p:txBody>
      </p:sp>
      <p:sp>
        <p:nvSpPr>
          <p:cNvPr id="18" name="Text Box 10"/>
          <p:cNvSpPr txBox="1">
            <a:spLocks noChangeArrowheads="1"/>
          </p:cNvSpPr>
          <p:nvPr/>
        </p:nvSpPr>
        <p:spPr bwMode="auto">
          <a:xfrm>
            <a:off x="4252621" y="7794085"/>
            <a:ext cx="2462799" cy="1126462"/>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85815226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686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6868"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6875" name="Text Box 7"/>
          <p:cNvSpPr txBox="1">
            <a:spLocks noChangeArrowheads="1"/>
          </p:cNvSpPr>
          <p:nvPr/>
        </p:nvSpPr>
        <p:spPr bwMode="auto">
          <a:xfrm>
            <a:off x="951411" y="608350"/>
            <a:ext cx="6235337" cy="276999"/>
          </a:xfrm>
          <a:prstGeom prst="rect">
            <a:avLst/>
          </a:prstGeom>
          <a:noFill/>
          <a:ln w="9525">
            <a:noFill/>
            <a:miter lim="800000"/>
            <a:headEnd/>
            <a:tailEnd/>
          </a:ln>
        </p:spPr>
        <p:txBody>
          <a:bodyPr wrap="square">
            <a:spAutoFit/>
          </a:bodyPr>
          <a:lstStyle/>
          <a:p>
            <a:pPr marL="190500" indent="-95250" algn="ctr"/>
            <a:r>
              <a:rPr lang="es-ES_tradnl" sz="1200" b="1" i="1" u="none" dirty="0" smtClean="0">
                <a:latin typeface="Arial" charset="0"/>
              </a:rPr>
              <a:t> INFANCIA TEMPRANA </a:t>
            </a:r>
            <a:endParaRPr lang="es-ES_tradnl" sz="1200" b="1" i="1" u="none" dirty="0">
              <a:latin typeface="Arial" charset="0"/>
            </a:endParaRPr>
          </a:p>
        </p:txBody>
      </p:sp>
      <p:sp>
        <p:nvSpPr>
          <p:cNvPr id="36878" name="Text Box 10"/>
          <p:cNvSpPr txBox="1">
            <a:spLocks noChangeArrowheads="1"/>
          </p:cNvSpPr>
          <p:nvPr/>
        </p:nvSpPr>
        <p:spPr bwMode="auto">
          <a:xfrm>
            <a:off x="1549716" y="800716"/>
            <a:ext cx="5038725" cy="7232749"/>
          </a:xfrm>
          <a:prstGeom prst="rect">
            <a:avLst/>
          </a:prstGeom>
          <a:noFill/>
          <a:ln w="9525">
            <a:noFill/>
            <a:miter lim="800000"/>
            <a:headEnd/>
            <a:tailEnd/>
          </a:ln>
        </p:spPr>
        <p:txBody>
          <a:bodyPr>
            <a:spAutoFit/>
          </a:bodyPr>
          <a:lstStyle/>
          <a:p>
            <a:pPr marL="190500" indent="-95250" algn="ctr"/>
            <a:endParaRPr lang="es-ES_tradnl" sz="1200" b="1" u="none" dirty="0">
              <a:latin typeface="Arial" charset="0"/>
            </a:endParaRPr>
          </a:p>
          <a:p>
            <a:pPr marL="190500" indent="-95250" algn="ctr"/>
            <a:endParaRPr lang="es-ES_tradnl" sz="1200"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90500" indent="-95250" algn="just"/>
            <a:r>
              <a:rPr lang="es-ES_tradnl" sz="1200" u="none" dirty="0">
                <a:latin typeface="Arial" charset="0"/>
              </a:rPr>
              <a:t>  Coordinar al personal de la </a:t>
            </a:r>
            <a:r>
              <a:rPr lang="es-ES_tradnl" sz="1200" u="none" dirty="0" smtClean="0">
                <a:latin typeface="Arial" charset="0"/>
              </a:rPr>
              <a:t>Coordinación de Infancia Temprana para  capacitación y </a:t>
            </a:r>
            <a:r>
              <a:rPr lang="es-ES_tradnl" sz="1200" u="none" dirty="0">
                <a:latin typeface="Arial" charset="0"/>
              </a:rPr>
              <a:t>seguimiento </a:t>
            </a:r>
            <a:r>
              <a:rPr lang="es-ES_tradnl" sz="1200" u="none" dirty="0" smtClean="0">
                <a:latin typeface="Arial" charset="0"/>
              </a:rPr>
              <a:t>de </a:t>
            </a:r>
            <a:r>
              <a:rPr lang="es-ES_tradnl" sz="1200" u="none" dirty="0">
                <a:latin typeface="Arial" charset="0"/>
              </a:rPr>
              <a:t>programas, proyectos y estrategias implementadas en los SMDIF a fin de contribuir en la prevención de riesgos psicosociales y en el fortalecimiento familiar.</a:t>
            </a:r>
          </a:p>
          <a:p>
            <a:pPr marL="190500" indent="-95250" algn="just"/>
            <a:r>
              <a:rPr lang="es-ES_tradnl" sz="1200" u="none" dirty="0">
                <a:latin typeface="Arial" charset="0"/>
                <a:cs typeface="Times New Roman" pitchFamily="18" charset="0"/>
              </a:rPr>
              <a:t>	</a:t>
            </a:r>
            <a:endParaRPr lang="es-ES_tradnl" sz="1200" u="none" dirty="0" smtClean="0">
              <a:latin typeface="Arial" charset="0"/>
              <a:cs typeface="Times New Roman" pitchFamily="18" charset="0"/>
            </a:endParaRPr>
          </a:p>
          <a:p>
            <a:pPr marL="190500" indent="-95250" algn="just"/>
            <a:endParaRPr lang="es-ES_tradnl" sz="1200" u="none" dirty="0" smtClean="0">
              <a:latin typeface="Arial" charset="0"/>
              <a:cs typeface="Times New Roman" pitchFamily="18" charset="0"/>
            </a:endParaRPr>
          </a:p>
          <a:p>
            <a:pPr marL="190500" indent="-95250" algn="just"/>
            <a:endParaRPr lang="es-ES_tradnl" sz="1200" u="none" dirty="0">
              <a:latin typeface="Arial" charset="0"/>
              <a:cs typeface="Times New Roman" pitchFamily="18" charset="0"/>
            </a:endParaRP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MX" sz="1200" u="none" dirty="0">
                <a:latin typeface="Arial" charset="0"/>
                <a:cs typeface="Times New Roman" pitchFamily="18" charset="0"/>
              </a:rPr>
              <a:t>Desarrollar e implementar </a:t>
            </a:r>
            <a:r>
              <a:rPr lang="es-MX" sz="1200" u="none" dirty="0" smtClean="0">
                <a:latin typeface="Arial" charset="0"/>
                <a:cs typeface="Times New Roman" pitchFamily="18" charset="0"/>
              </a:rPr>
              <a:t>programas</a:t>
            </a:r>
            <a:r>
              <a:rPr lang="es-MX" sz="1200" u="none" dirty="0">
                <a:latin typeface="Arial" charset="0"/>
                <a:cs typeface="Times New Roman" pitchFamily="18" charset="0"/>
              </a:rPr>
              <a:t>, proyectos y estrategias, de acuerdo a los lineamientos Estatales y Federales emitidos para los mismos, de </a:t>
            </a:r>
            <a:r>
              <a:rPr lang="es-MX" sz="1200" u="none" dirty="0" smtClean="0">
                <a:latin typeface="Arial" charset="0"/>
                <a:cs typeface="Times New Roman" pitchFamily="18" charset="0"/>
              </a:rPr>
              <a:t>la Coordinación de Infancia Temprana </a:t>
            </a:r>
            <a:r>
              <a:rPr lang="es-MX" sz="1200" u="none" dirty="0">
                <a:latin typeface="Arial" charset="0"/>
                <a:cs typeface="Times New Roman" pitchFamily="18" charset="0"/>
              </a:rPr>
              <a:t>y dar seguimiento a </a:t>
            </a:r>
            <a:r>
              <a:rPr lang="es-ES" sz="1200" u="none" dirty="0">
                <a:latin typeface="Arial" charset="0"/>
                <a:cs typeface="Times New Roman" pitchFamily="18" charset="0"/>
              </a:rPr>
              <a:t>los indicadores mensuales de medición</a:t>
            </a:r>
            <a:r>
              <a:rPr lang="es-MX" sz="1200" u="none" dirty="0">
                <a:latin typeface="Arial" charset="0"/>
                <a:cs typeface="Times New Roman" pitchFamily="18" charset="0"/>
              </a:rPr>
              <a:t>, que se reciben de los Sistemas Municipales DIF</a:t>
            </a:r>
            <a:r>
              <a:rPr lang="es-ES" sz="1200" u="none" dirty="0" smtClean="0">
                <a:latin typeface="Arial" charset="0"/>
                <a:cs typeface="Times New Roman" pitchFamily="18" charset="0"/>
              </a:rPr>
              <a:t>.</a:t>
            </a:r>
            <a:endParaRPr lang="es-ES" sz="1200" u="none" dirty="0">
              <a:latin typeface="Arial" charset="0"/>
              <a:cs typeface="Times New Roman" pitchFamily="18" charset="0"/>
            </a:endParaRPr>
          </a:p>
          <a:p>
            <a:pPr marL="190500" indent="-95250" algn="just">
              <a:buFont typeface="Symbol" pitchFamily="18" charset="2"/>
              <a:buNone/>
            </a:pPr>
            <a:endParaRPr lang="es-ES" sz="8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Coordinar la implementación de los lineamientos que establece el SNDIF en las estrategias y acciones de la unidad y vigilar su cumplimiento en los SMDIF.</a:t>
            </a:r>
          </a:p>
          <a:p>
            <a:pPr marL="190500" indent="-95250" algn="just">
              <a:buFont typeface="Symbol" pitchFamily="18" charset="2"/>
              <a:buNone/>
            </a:pPr>
            <a:endParaRPr lang="es-ES_tradnl" sz="8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Coordinar la </a:t>
            </a:r>
            <a:r>
              <a:rPr lang="es-ES_tradnl" sz="1200" u="none" dirty="0" smtClean="0">
                <a:latin typeface="Arial" charset="0"/>
                <a:cs typeface="Times New Roman" pitchFamily="18" charset="0"/>
              </a:rPr>
              <a:t>capacitación y seguimiento de </a:t>
            </a:r>
            <a:r>
              <a:rPr lang="es-ES_tradnl" sz="1200" u="none" dirty="0">
                <a:latin typeface="Arial" charset="0"/>
                <a:cs typeface="Times New Roman" pitchFamily="18" charset="0"/>
              </a:rPr>
              <a:t>programas, proyectos y estrategias de la </a:t>
            </a:r>
            <a:r>
              <a:rPr lang="es-ES_tradnl" sz="1200" u="none" dirty="0" smtClean="0">
                <a:latin typeface="Arial" charset="0"/>
                <a:cs typeface="Times New Roman" pitchFamily="18" charset="0"/>
              </a:rPr>
              <a:t>coordinación.</a:t>
            </a:r>
            <a:endParaRPr lang="es-ES_tradnl" sz="1200" u="none" dirty="0">
              <a:latin typeface="Arial" charset="0"/>
              <a:cs typeface="Times New Roman" pitchFamily="18" charset="0"/>
            </a:endParaRPr>
          </a:p>
          <a:p>
            <a:pPr marL="190500" indent="-95250" algn="just">
              <a:buFont typeface="Symbol" pitchFamily="18" charset="2"/>
              <a:buNone/>
            </a:pPr>
            <a:endParaRPr lang="es-ES_tradnl" sz="800" u="none" dirty="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Revisar y </a:t>
            </a:r>
            <a:r>
              <a:rPr lang="es-MX" sz="1200" u="none" dirty="0">
                <a:latin typeface="Arial" charset="0"/>
                <a:cs typeface="Times New Roman" pitchFamily="18" charset="0"/>
              </a:rPr>
              <a:t>aprobar los materiales de capacitación de las acciones, proyectos y estrategias, elaboradas en la unidad.</a:t>
            </a:r>
          </a:p>
          <a:p>
            <a:pPr marL="190500" indent="-95250" algn="just">
              <a:buFont typeface="Symbol" pitchFamily="18" charset="2"/>
              <a:buNone/>
            </a:pPr>
            <a:endParaRPr lang="es-MX" sz="8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Asesorar y retroalimentar a los SMDIF en los programas, proyectos y estrategias que se implementan.</a:t>
            </a:r>
          </a:p>
          <a:p>
            <a:pPr marL="190500" indent="-95250" algn="just">
              <a:buFont typeface="Symbol" pitchFamily="18" charset="2"/>
              <a:buChar char="·"/>
            </a:pPr>
            <a:endParaRPr lang="es-MX" sz="8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Concentrar, revisar, aprobar e informar de los avances y resultados de las estrategias y acciones de la unidad en los SMDIF al SNDIF.</a:t>
            </a:r>
          </a:p>
          <a:p>
            <a:pPr marL="190500" indent="-95250" algn="just">
              <a:buFont typeface="Symbol" pitchFamily="18" charset="2"/>
              <a:buChar char="·"/>
            </a:pPr>
            <a:endParaRPr lang="es-MX" sz="8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Informar a su jefe inmediato </a:t>
            </a:r>
            <a:r>
              <a:rPr lang="es-MX" sz="1200" u="none" dirty="0" smtClean="0">
                <a:latin typeface="Arial" charset="0"/>
                <a:cs typeface="Times New Roman" pitchFamily="18" charset="0"/>
              </a:rPr>
              <a:t>los </a:t>
            </a:r>
            <a:r>
              <a:rPr lang="es-MX" sz="1200" u="none" dirty="0">
                <a:latin typeface="Arial" charset="0"/>
                <a:cs typeface="Times New Roman" pitchFamily="18" charset="0"/>
              </a:rPr>
              <a:t>resultados del seguimiento y </a:t>
            </a:r>
            <a:r>
              <a:rPr lang="es-MX" sz="1200" u="none" dirty="0" smtClean="0">
                <a:latin typeface="Arial" charset="0"/>
                <a:cs typeface="Times New Roman" pitchFamily="18" charset="0"/>
              </a:rPr>
              <a:t>capacitación </a:t>
            </a:r>
            <a:r>
              <a:rPr lang="es-MX" sz="1200" u="none" dirty="0">
                <a:latin typeface="Arial" charset="0"/>
                <a:cs typeface="Times New Roman" pitchFamily="18" charset="0"/>
              </a:rPr>
              <a:t>de las estrategias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para la toma de decisiones.</a:t>
            </a:r>
          </a:p>
          <a:p>
            <a:pPr marL="190500" indent="-95250" algn="just">
              <a:buFont typeface="Symbol" pitchFamily="18" charset="2"/>
              <a:buNone/>
            </a:pPr>
            <a:endParaRPr lang="es-MX" sz="800" u="none" dirty="0">
              <a:latin typeface="Arial" charset="0"/>
              <a:cs typeface="Times New Roman" pitchFamily="18" charset="0"/>
            </a:endParaRPr>
          </a:p>
          <a:p>
            <a:pPr marL="190500" indent="-95250" algn="just">
              <a:buFont typeface="Symbol" pitchFamily="18" charset="2"/>
              <a:buNone/>
            </a:pPr>
            <a:endParaRPr lang="es-ES" sz="1200" u="none" dirty="0">
              <a:latin typeface="Arial" charset="0"/>
              <a:cs typeface="Times New Roman" pitchFamily="18" charset="0"/>
            </a:endParaRPr>
          </a:p>
        </p:txBody>
      </p:sp>
      <p:sp>
        <p:nvSpPr>
          <p:cNvPr id="19" name="Rectangle 12"/>
          <p:cNvSpPr>
            <a:spLocks noChangeArrowheads="1"/>
          </p:cNvSpPr>
          <p:nvPr/>
        </p:nvSpPr>
        <p:spPr bwMode="auto">
          <a:xfrm>
            <a:off x="1558925" y="7772400"/>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0" name="Text Box 13"/>
          <p:cNvSpPr txBox="1">
            <a:spLocks noChangeArrowheads="1"/>
          </p:cNvSpPr>
          <p:nvPr/>
        </p:nvSpPr>
        <p:spPr bwMode="auto">
          <a:xfrm>
            <a:off x="1728788" y="7829550"/>
            <a:ext cx="2486026" cy="1274195"/>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América </a:t>
            </a:r>
            <a:r>
              <a:rPr lang="es-MX" sz="1200" u="none" dirty="0">
                <a:latin typeface="Arial" charset="0"/>
              </a:rPr>
              <a:t>Fuentes Díaz</a:t>
            </a:r>
          </a:p>
          <a:p>
            <a:pPr algn="ctr">
              <a:lnSpc>
                <a:spcPct val="80000"/>
              </a:lnSpc>
            </a:pPr>
            <a:endParaRPr lang="es-ES" sz="1200" u="none" dirty="0">
              <a:latin typeface="Arial" charset="0"/>
            </a:endParaRPr>
          </a:p>
        </p:txBody>
      </p:sp>
      <p:sp>
        <p:nvSpPr>
          <p:cNvPr id="21" name="Line 14"/>
          <p:cNvSpPr>
            <a:spLocks noChangeShapeType="1"/>
          </p:cNvSpPr>
          <p:nvPr/>
        </p:nvSpPr>
        <p:spPr bwMode="auto">
          <a:xfrm>
            <a:off x="4221163" y="7781925"/>
            <a:ext cx="3175" cy="1143000"/>
          </a:xfrm>
          <a:prstGeom prst="line">
            <a:avLst/>
          </a:prstGeom>
          <a:noFill/>
          <a:ln w="9525">
            <a:solidFill>
              <a:schemeClr val="tx1"/>
            </a:solidFill>
            <a:miter lim="800000"/>
            <a:headEnd/>
            <a:tailEnd/>
          </a:ln>
        </p:spPr>
        <p:txBody>
          <a:bodyPr wrap="none"/>
          <a:lstStyle/>
          <a:p>
            <a:endParaRPr lang="es-MX" dirty="0"/>
          </a:p>
        </p:txBody>
      </p:sp>
      <p:sp>
        <p:nvSpPr>
          <p:cNvPr id="22" name="Line 15"/>
          <p:cNvSpPr>
            <a:spLocks noChangeShapeType="1"/>
          </p:cNvSpPr>
          <p:nvPr/>
        </p:nvSpPr>
        <p:spPr bwMode="auto">
          <a:xfrm>
            <a:off x="1558925" y="8108950"/>
            <a:ext cx="5146675" cy="0"/>
          </a:xfrm>
          <a:prstGeom prst="line">
            <a:avLst/>
          </a:prstGeom>
          <a:noFill/>
          <a:ln w="9525">
            <a:solidFill>
              <a:schemeClr val="tx1"/>
            </a:solidFill>
            <a:miter lim="800000"/>
            <a:headEnd/>
            <a:tailEnd/>
          </a:ln>
        </p:spPr>
        <p:txBody>
          <a:bodyPr wrap="none"/>
          <a:lstStyle/>
          <a:p>
            <a:endParaRPr lang="es-MX" dirty="0"/>
          </a:p>
        </p:txBody>
      </p:sp>
      <p:sp>
        <p:nvSpPr>
          <p:cNvPr id="23" name="Text Box 16"/>
          <p:cNvSpPr txBox="1">
            <a:spLocks noChangeArrowheads="1"/>
          </p:cNvSpPr>
          <p:nvPr/>
        </p:nvSpPr>
        <p:spPr bwMode="auto">
          <a:xfrm>
            <a:off x="4251195" y="7820025"/>
            <a:ext cx="2456122" cy="830997"/>
          </a:xfrm>
          <a:prstGeom prst="rect">
            <a:avLst/>
          </a:prstGeom>
          <a:noFill/>
          <a:ln w="9525">
            <a:noFill/>
            <a:miter lim="800000"/>
            <a:headEnd/>
            <a:tailEnd/>
          </a:ln>
        </p:spPr>
        <p:txBody>
          <a:bodyPr wrap="non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ES_tradnl"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
        <p:nvSpPr>
          <p:cNvPr id="24" name="Text Box 10"/>
          <p:cNvSpPr txBox="1">
            <a:spLocks noChangeArrowheads="1"/>
          </p:cNvSpPr>
          <p:nvPr/>
        </p:nvSpPr>
        <p:spPr bwMode="auto">
          <a:xfrm>
            <a:off x="4222750" y="8256926"/>
            <a:ext cx="2462210" cy="683264"/>
          </a:xfrm>
          <a:prstGeom prst="rect">
            <a:avLst/>
          </a:prstGeom>
          <a:noFill/>
          <a:ln w="9525">
            <a:noFill/>
            <a:miter lim="800000"/>
            <a:headEnd/>
            <a:tailEnd/>
          </a:ln>
        </p:spPr>
        <p:txBody>
          <a:bodyPr wrap="square">
            <a:spAutoFit/>
          </a:bodyPr>
          <a:lstStyle/>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4356434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7891" name="Line 3"/>
          <p:cNvSpPr>
            <a:spLocks noChangeShapeType="1"/>
          </p:cNvSpPr>
          <p:nvPr/>
        </p:nvSpPr>
        <p:spPr bwMode="auto">
          <a:xfrm>
            <a:off x="0" y="492125"/>
            <a:ext cx="6858000" cy="0"/>
          </a:xfrm>
          <a:prstGeom prst="line">
            <a:avLst/>
          </a:prstGeom>
          <a:noFill/>
          <a:ln w="38100">
            <a:solidFill>
              <a:schemeClr val="tx1"/>
            </a:solidFill>
            <a:round/>
            <a:headEnd/>
            <a:tailEnd/>
          </a:ln>
        </p:spPr>
        <p:txBody>
          <a:bodyPr wrap="none" anchor="ctr"/>
          <a:lstStyle/>
          <a:p>
            <a:endParaRPr lang="es-MX" dirty="0"/>
          </a:p>
        </p:txBody>
      </p:sp>
      <p:sp>
        <p:nvSpPr>
          <p:cNvPr id="37892"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12" name="Rectangle 12"/>
          <p:cNvSpPr>
            <a:spLocks noChangeArrowheads="1"/>
          </p:cNvSpPr>
          <p:nvPr/>
        </p:nvSpPr>
        <p:spPr bwMode="auto">
          <a:xfrm>
            <a:off x="1558925" y="7772400"/>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3" name="Text Box 13"/>
          <p:cNvSpPr txBox="1">
            <a:spLocks noChangeArrowheads="1"/>
          </p:cNvSpPr>
          <p:nvPr/>
        </p:nvSpPr>
        <p:spPr bwMode="auto">
          <a:xfrm>
            <a:off x="1728788" y="7829550"/>
            <a:ext cx="2486026" cy="1274195"/>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América </a:t>
            </a:r>
            <a:r>
              <a:rPr lang="es-MX" sz="1200" u="none" dirty="0">
                <a:latin typeface="Arial" charset="0"/>
              </a:rPr>
              <a:t>Fuentes Díaz</a:t>
            </a:r>
          </a:p>
          <a:p>
            <a:pPr algn="ctr">
              <a:lnSpc>
                <a:spcPct val="80000"/>
              </a:lnSpc>
            </a:pPr>
            <a:endParaRPr lang="es-ES" sz="1200" u="none" dirty="0">
              <a:latin typeface="Arial" charset="0"/>
            </a:endParaRPr>
          </a:p>
        </p:txBody>
      </p:sp>
      <p:sp>
        <p:nvSpPr>
          <p:cNvPr id="14" name="Line 14"/>
          <p:cNvSpPr>
            <a:spLocks noChangeShapeType="1"/>
          </p:cNvSpPr>
          <p:nvPr/>
        </p:nvSpPr>
        <p:spPr bwMode="auto">
          <a:xfrm>
            <a:off x="4221163" y="7781925"/>
            <a:ext cx="3175" cy="1143000"/>
          </a:xfrm>
          <a:prstGeom prst="line">
            <a:avLst/>
          </a:prstGeom>
          <a:noFill/>
          <a:ln w="9525">
            <a:solidFill>
              <a:schemeClr val="tx1"/>
            </a:solidFill>
            <a:miter lim="800000"/>
            <a:headEnd/>
            <a:tailEnd/>
          </a:ln>
        </p:spPr>
        <p:txBody>
          <a:bodyPr wrap="none"/>
          <a:lstStyle/>
          <a:p>
            <a:endParaRPr lang="es-MX" dirty="0"/>
          </a:p>
        </p:txBody>
      </p:sp>
      <p:sp>
        <p:nvSpPr>
          <p:cNvPr id="15" name="Line 15"/>
          <p:cNvSpPr>
            <a:spLocks noChangeShapeType="1"/>
          </p:cNvSpPr>
          <p:nvPr/>
        </p:nvSpPr>
        <p:spPr bwMode="auto">
          <a:xfrm>
            <a:off x="1558925" y="8108950"/>
            <a:ext cx="5146675" cy="0"/>
          </a:xfrm>
          <a:prstGeom prst="line">
            <a:avLst/>
          </a:prstGeom>
          <a:noFill/>
          <a:ln w="9525">
            <a:solidFill>
              <a:schemeClr val="tx1"/>
            </a:solidFill>
            <a:miter lim="800000"/>
            <a:headEnd/>
            <a:tailEnd/>
          </a:ln>
        </p:spPr>
        <p:txBody>
          <a:bodyPr wrap="none"/>
          <a:lstStyle/>
          <a:p>
            <a:endParaRPr lang="es-MX" dirty="0"/>
          </a:p>
        </p:txBody>
      </p:sp>
      <p:sp>
        <p:nvSpPr>
          <p:cNvPr id="16" name="Text Box 16"/>
          <p:cNvSpPr txBox="1">
            <a:spLocks noChangeArrowheads="1"/>
          </p:cNvSpPr>
          <p:nvPr/>
        </p:nvSpPr>
        <p:spPr bwMode="auto">
          <a:xfrm>
            <a:off x="4251195" y="7820025"/>
            <a:ext cx="2456122" cy="830997"/>
          </a:xfrm>
          <a:prstGeom prst="rect">
            <a:avLst/>
          </a:prstGeom>
          <a:noFill/>
          <a:ln w="9525">
            <a:noFill/>
            <a:miter lim="800000"/>
            <a:headEnd/>
            <a:tailEnd/>
          </a:ln>
        </p:spPr>
        <p:txBody>
          <a:bodyPr wrap="non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ES_tradnl"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
        <p:nvSpPr>
          <p:cNvPr id="17" name="Text Box 10"/>
          <p:cNvSpPr txBox="1">
            <a:spLocks noChangeArrowheads="1"/>
          </p:cNvSpPr>
          <p:nvPr/>
        </p:nvSpPr>
        <p:spPr bwMode="auto">
          <a:xfrm>
            <a:off x="4222750" y="8256926"/>
            <a:ext cx="2462210" cy="683264"/>
          </a:xfrm>
          <a:prstGeom prst="rect">
            <a:avLst/>
          </a:prstGeom>
          <a:noFill/>
          <a:ln w="9525">
            <a:noFill/>
            <a:miter lim="800000"/>
            <a:headEnd/>
            <a:tailEnd/>
          </a:ln>
        </p:spPr>
        <p:txBody>
          <a:bodyPr wrap="square">
            <a:spAutoFit/>
          </a:bodyPr>
          <a:lstStyle/>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18" name="Text Box 29"/>
          <p:cNvSpPr txBox="1">
            <a:spLocks noChangeArrowheads="1"/>
          </p:cNvSpPr>
          <p:nvPr/>
        </p:nvSpPr>
        <p:spPr bwMode="auto">
          <a:xfrm>
            <a:off x="1558925" y="630080"/>
            <a:ext cx="5038725" cy="5078313"/>
          </a:xfrm>
          <a:prstGeom prst="rect">
            <a:avLst/>
          </a:prstGeom>
          <a:noFill/>
          <a:ln w="9525">
            <a:noFill/>
            <a:miter lim="800000"/>
            <a:headEnd/>
            <a:tailEnd/>
          </a:ln>
        </p:spPr>
        <p:txBody>
          <a:bodyPr>
            <a:spAutoFit/>
          </a:bodyPr>
          <a:lstStyle/>
          <a:p>
            <a:pPr marL="190500" indent="-95250" algn="ctr"/>
            <a:r>
              <a:rPr lang="es-ES_tradnl" sz="1200" b="1" i="1" u="none" dirty="0" smtClean="0">
                <a:latin typeface="Arial" charset="0"/>
              </a:rPr>
              <a:t>INFANCIA TEMPRANA </a:t>
            </a:r>
            <a:endParaRPr lang="es-ES_tradnl" sz="1200" b="1" i="1" u="none" dirty="0">
              <a:latin typeface="Arial" charset="0"/>
            </a:endParaRPr>
          </a:p>
          <a:p>
            <a:pPr marL="190500" indent="-95250" algn="ctr"/>
            <a:r>
              <a:rPr lang="es-ES_tradnl" sz="1200" b="1" i="1" u="none" dirty="0" smtClean="0">
                <a:latin typeface="Arial" charset="0"/>
              </a:rPr>
              <a:t>(Continúa</a:t>
            </a:r>
            <a:r>
              <a:rPr lang="es-ES_tradnl" sz="1200" b="1" i="1" u="none" dirty="0">
                <a:latin typeface="Arial" charset="0"/>
              </a:rPr>
              <a:t>)</a:t>
            </a:r>
          </a:p>
          <a:p>
            <a:pPr marL="190500" indent="-95250" algn="ctr"/>
            <a:endParaRPr lang="es-ES_tradnl" sz="1200" b="1" i="1" u="none" dirty="0" smtClean="0">
              <a:latin typeface="Arial" charset="0"/>
            </a:endParaRPr>
          </a:p>
          <a:p>
            <a:pPr marL="190500" indent="-95250" algn="ctr"/>
            <a:endParaRPr lang="es-ES_tradnl" sz="1200" b="1" i="1" u="none" dirty="0">
              <a:latin typeface="Arial" charset="0"/>
            </a:endParaRPr>
          </a:p>
          <a:p>
            <a:pPr marL="190500" indent="-95250" algn="just">
              <a:buFont typeface="Symbol" pitchFamily="18" charset="2"/>
              <a:buChar char="·"/>
            </a:pPr>
            <a:r>
              <a:rPr lang="es-ES" sz="1200" u="none" dirty="0" smtClean="0">
                <a:latin typeface="Arial" charset="0"/>
              </a:rPr>
              <a:t>Participar en los Comités y Consejos Estatales que competan a la Coordinación.</a:t>
            </a:r>
          </a:p>
          <a:p>
            <a:pPr marL="95250" algn="just"/>
            <a:endParaRPr lang="es-ES" sz="1200" u="none" dirty="0" smtClean="0">
              <a:latin typeface="Arial" charset="0"/>
            </a:endParaRPr>
          </a:p>
          <a:p>
            <a:pPr marL="190500" indent="-95250" algn="just">
              <a:buFont typeface="Symbol" pitchFamily="18" charset="2"/>
              <a:buChar char="·"/>
            </a:pPr>
            <a:r>
              <a:rPr lang="es-ES" sz="1200" u="none" dirty="0">
                <a:latin typeface="Arial" charset="0"/>
              </a:rPr>
              <a:t>Gestionar las adquisiciones que se requieren en su </a:t>
            </a:r>
            <a:r>
              <a:rPr lang="es-ES" sz="1200" u="none" dirty="0" smtClean="0">
                <a:latin typeface="Arial" charset="0"/>
              </a:rPr>
              <a:t>coordinación  </a:t>
            </a:r>
            <a:r>
              <a:rPr lang="es-ES" sz="1200" u="none" dirty="0">
                <a:latin typeface="Arial" charset="0"/>
              </a:rPr>
              <a:t>de acuerdo a los procedimientos administrativos vigentes.</a:t>
            </a:r>
          </a:p>
          <a:p>
            <a:pPr marL="190500" indent="-95250" algn="just">
              <a:buFont typeface="Symbol" pitchFamily="18" charset="2"/>
              <a:buNone/>
            </a:pPr>
            <a:endParaRPr lang="es-ES" sz="1200" u="none" dirty="0">
              <a:latin typeface="Arial" charset="0"/>
            </a:endParaRPr>
          </a:p>
          <a:p>
            <a:pPr marL="190500" indent="-95250" algn="just">
              <a:buFont typeface="Symbol" pitchFamily="18" charset="2"/>
              <a:buChar char="·"/>
            </a:pPr>
            <a:r>
              <a:rPr lang="es-MX" sz="1200" u="none" dirty="0">
                <a:latin typeface="Arial" charset="0"/>
              </a:rPr>
              <a:t>Trabajar en equipo con las </a:t>
            </a:r>
            <a:r>
              <a:rPr lang="es-MX" sz="1200" u="none" dirty="0" smtClean="0">
                <a:latin typeface="Arial" charset="0"/>
              </a:rPr>
              <a:t>Oficinas </a:t>
            </a:r>
            <a:r>
              <a:rPr lang="es-MX" sz="1200" u="none" dirty="0">
                <a:latin typeface="Arial" charset="0"/>
              </a:rPr>
              <a:t>Regionales y </a:t>
            </a:r>
            <a:r>
              <a:rPr lang="es-MX" sz="1200" u="none" dirty="0" smtClean="0">
                <a:latin typeface="Arial" charset="0"/>
              </a:rPr>
              <a:t>coordinadoras </a:t>
            </a:r>
            <a:r>
              <a:rPr lang="es-MX" sz="1200" u="none" dirty="0">
                <a:latin typeface="Arial" charset="0"/>
              </a:rPr>
              <a:t>de la Dirección de </a:t>
            </a:r>
            <a:r>
              <a:rPr lang="es-MX" sz="1200" u="none" dirty="0" smtClean="0">
                <a:latin typeface="Arial" charset="0"/>
              </a:rPr>
              <a:t>Bienestar Familiar, </a:t>
            </a:r>
            <a:r>
              <a:rPr lang="es-MX" sz="1200" u="none" dirty="0">
                <a:latin typeface="Arial" charset="0"/>
              </a:rPr>
              <a:t>para asegurar la implementación de los programas, proyectos y estrategias.</a:t>
            </a:r>
          </a:p>
          <a:p>
            <a:pPr marL="190500" indent="-95250" algn="just">
              <a:buFont typeface="Symbol" pitchFamily="18" charset="2"/>
              <a:buNone/>
            </a:pPr>
            <a:endParaRPr lang="es-MX" sz="1200" u="none" dirty="0">
              <a:latin typeface="Arial" charset="0"/>
            </a:endParaRPr>
          </a:p>
          <a:p>
            <a:pPr marL="190500" indent="-95250" algn="just">
              <a:buFont typeface="Symbol" pitchFamily="18" charset="2"/>
              <a:buChar char="·"/>
            </a:pPr>
            <a:r>
              <a:rPr lang="es-MX" sz="1200" u="none" dirty="0">
                <a:latin typeface="Arial" charset="0"/>
              </a:rPr>
              <a:t>Establecer y participar activamente en la coordinación y vinculación intersectorial, a fin de transversalizar los programas, proyectos y estrategias de la </a:t>
            </a:r>
            <a:r>
              <a:rPr lang="es-MX" sz="1200" u="none" dirty="0" smtClean="0">
                <a:latin typeface="Arial" charset="0"/>
              </a:rPr>
              <a:t>coordinación.</a:t>
            </a:r>
            <a:endParaRPr lang="es-MX" sz="1200" u="none" dirty="0">
              <a:latin typeface="Arial" charset="0"/>
            </a:endParaRPr>
          </a:p>
          <a:p>
            <a:pPr marL="190500" indent="-95250" algn="just">
              <a:buFont typeface="Symbol" pitchFamily="18" charset="2"/>
              <a:buNone/>
            </a:pPr>
            <a:endParaRPr lang="es-ES" sz="1200" u="none" dirty="0">
              <a:latin typeface="Arial" charset="0"/>
            </a:endParaRPr>
          </a:p>
          <a:p>
            <a:pPr marL="190500" indent="-95250" algn="just">
              <a:buFont typeface="Symbol" pitchFamily="18" charset="2"/>
              <a:buChar char="·"/>
            </a:pPr>
            <a:r>
              <a:rPr lang="es-ES" sz="1200" u="none" dirty="0">
                <a:latin typeface="Arial" charset="0"/>
              </a:rPr>
              <a:t>Coordinar y asegurar la entrega de material y estímulos a los beneficiarios de los programas implementados en los SMDIF.</a:t>
            </a:r>
          </a:p>
          <a:p>
            <a:pPr marL="190500" indent="-95250" algn="just">
              <a:buFont typeface="Symbol" pitchFamily="18" charset="2"/>
              <a:buChar char="·"/>
            </a:pPr>
            <a:endParaRPr lang="es-ES" sz="1200" u="none" dirty="0">
              <a:latin typeface="Arial" charset="0"/>
            </a:endParaRPr>
          </a:p>
          <a:p>
            <a:pPr marL="190500" indent="-95250" algn="just">
              <a:buFont typeface="Symbol" pitchFamily="18" charset="2"/>
              <a:buChar char="·"/>
            </a:pPr>
            <a:r>
              <a:rPr lang="es-ES" sz="1200" u="none" dirty="0">
                <a:latin typeface="Arial" charset="0"/>
              </a:rPr>
              <a:t>Gestionar la profesionalización del equipo de trabajo.</a:t>
            </a:r>
          </a:p>
          <a:p>
            <a:pPr marL="190500" indent="-95250" algn="just">
              <a:buFont typeface="Symbol" pitchFamily="18" charset="2"/>
              <a:buNone/>
            </a:pPr>
            <a:endParaRPr lang="es-ES" sz="1200" u="none" dirty="0">
              <a:latin typeface="Arial" charset="0"/>
            </a:endParaRPr>
          </a:p>
          <a:p>
            <a:pPr marL="190500" indent="-95250" algn="just">
              <a:buFont typeface="Symbol" pitchFamily="18" charset="2"/>
              <a:buChar char="·"/>
            </a:pPr>
            <a:r>
              <a:rPr lang="es-ES" sz="1200" u="none" dirty="0">
                <a:latin typeface="Arial" charset="0"/>
              </a:rPr>
              <a:t>Acudir y participar en las reuniones convocadas por el SNDIF.</a:t>
            </a:r>
            <a:endParaRPr lang="es-MX" sz="1200" u="none" dirty="0">
              <a:latin typeface="Arial" charset="0"/>
            </a:endParaRP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rPr>
              <a:t>Estas funciones son enunciativas más no limitativas</a:t>
            </a:r>
            <a:r>
              <a:rPr lang="es-ES_tradnl" sz="1200" u="none" dirty="0" smtClean="0">
                <a:latin typeface="Arial" charset="0"/>
              </a:rPr>
              <a:t>.</a:t>
            </a:r>
            <a:endParaRPr lang="es-ES_tradnl" sz="1200" u="none" dirty="0">
              <a:latin typeface="Arial" charset="0"/>
            </a:endParaRPr>
          </a:p>
        </p:txBody>
      </p:sp>
    </p:spTree>
    <p:extLst>
      <p:ext uri="{BB962C8B-B14F-4D97-AF65-F5344CB8AC3E}">
        <p14:creationId xmlns:p14="http://schemas.microsoft.com/office/powerpoint/2010/main" val="31035797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2969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29700"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29704" name="Text Box 17"/>
          <p:cNvSpPr txBox="1">
            <a:spLocks noChangeArrowheads="1"/>
          </p:cNvSpPr>
          <p:nvPr/>
        </p:nvSpPr>
        <p:spPr bwMode="auto">
          <a:xfrm>
            <a:off x="1857375" y="5745163"/>
            <a:ext cx="2159000"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sp>
        <p:nvSpPr>
          <p:cNvPr id="29706" name="Text Box 20"/>
          <p:cNvSpPr txBox="1">
            <a:spLocks noChangeArrowheads="1"/>
          </p:cNvSpPr>
          <p:nvPr/>
        </p:nvSpPr>
        <p:spPr bwMode="auto">
          <a:xfrm>
            <a:off x="1920901" y="8046892"/>
            <a:ext cx="2825750" cy="830997"/>
          </a:xfrm>
          <a:prstGeom prst="rect">
            <a:avLst/>
          </a:prstGeom>
          <a:noFill/>
          <a:ln w="9525">
            <a:noFill/>
            <a:miter lim="800000"/>
            <a:headEnd/>
            <a:tailEnd/>
          </a:ln>
        </p:spPr>
        <p:txBody>
          <a:bodyPr>
            <a:spAutoFit/>
          </a:bodyPr>
          <a:lstStyle/>
          <a:p>
            <a:pPr>
              <a:spcBef>
                <a:spcPct val="50000"/>
              </a:spcBef>
            </a:pPr>
            <a:endParaRPr lang="es-ES_tradnl" sz="1200" u="none" dirty="0" smtClean="0">
              <a:latin typeface="Arial" charset="0"/>
            </a:endParaRPr>
          </a:p>
          <a:p>
            <a:pPr>
              <a:spcBef>
                <a:spcPct val="50000"/>
              </a:spcBef>
            </a:pPr>
            <a:endParaRPr lang="es-ES_tradnl" sz="1200" u="none" dirty="0">
              <a:latin typeface="Arial" charset="0"/>
            </a:endParaRPr>
          </a:p>
          <a:p>
            <a:pPr>
              <a:spcBef>
                <a:spcPct val="50000"/>
              </a:spcBef>
            </a:pPr>
            <a:r>
              <a:rPr lang="es-ES_tradnl" sz="1200" u="none" dirty="0" smtClean="0">
                <a:latin typeface="Arial" charset="0"/>
              </a:rPr>
              <a:t>      </a:t>
            </a:r>
            <a:endParaRPr lang="es-ES" sz="1200" u="none" dirty="0">
              <a:latin typeface="Arial" charset="0"/>
            </a:endParaRPr>
          </a:p>
        </p:txBody>
      </p:sp>
      <p:sp>
        <p:nvSpPr>
          <p:cNvPr id="29708" name="Text Box 13"/>
          <p:cNvSpPr txBox="1">
            <a:spLocks noChangeArrowheads="1"/>
          </p:cNvSpPr>
          <p:nvPr/>
        </p:nvSpPr>
        <p:spPr bwMode="auto">
          <a:xfrm>
            <a:off x="1545273" y="732155"/>
            <a:ext cx="5038725" cy="6832640"/>
          </a:xfrm>
          <a:prstGeom prst="rect">
            <a:avLst/>
          </a:prstGeom>
          <a:noFill/>
          <a:ln w="9525">
            <a:noFill/>
            <a:miter lim="800000"/>
            <a:headEnd/>
            <a:tailEnd/>
          </a:ln>
        </p:spPr>
        <p:txBody>
          <a:bodyPr>
            <a:spAutoFit/>
          </a:bodyPr>
          <a:lstStyle/>
          <a:p>
            <a:pPr marL="190500" indent="-95250" algn="ctr"/>
            <a:r>
              <a:rPr lang="es-ES_tradnl" sz="1200" b="1" i="1" u="none" dirty="0" smtClean="0">
                <a:latin typeface="Arial" charset="0"/>
              </a:rPr>
              <a:t>PSICOLOGÍA</a:t>
            </a:r>
            <a:endParaRPr lang="es-ES_tradnl" sz="1200" b="1" i="1" u="none" dirty="0">
              <a:latin typeface="Arial" charset="0"/>
            </a:endParaRPr>
          </a:p>
          <a:p>
            <a:pPr marL="190500" indent="-95250" algn="ctr"/>
            <a:endParaRPr lang="es-ES_tradnl" sz="1200" u="none" dirty="0">
              <a:latin typeface="Arial" charset="0"/>
            </a:endParaRPr>
          </a:p>
          <a:p>
            <a:pPr marL="190500" indent="-95250" algn="just"/>
            <a:endParaRPr lang="es-ES_tradnl" sz="1200"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Diseñar  estrategias metodológicas y materiales que fortalezcan los proyectos y acciones </a:t>
            </a:r>
            <a:r>
              <a:rPr lang="es-MX" sz="1200" u="none" dirty="0">
                <a:latin typeface="Arial" charset="0"/>
                <a:cs typeface="Times New Roman" pitchFamily="18" charset="0"/>
              </a:rPr>
              <a:t>de </a:t>
            </a:r>
            <a:r>
              <a:rPr lang="es-MX" sz="1200" u="none" dirty="0" smtClean="0">
                <a:latin typeface="Arial" charset="0"/>
                <a:cs typeface="Times New Roman" pitchFamily="18" charset="0"/>
              </a:rPr>
              <a:t>la </a:t>
            </a:r>
            <a:r>
              <a:rPr lang="es-ES_tradnl" sz="1200" u="none" dirty="0" smtClean="0">
                <a:latin typeface="Arial" charset="0"/>
              </a:rPr>
              <a:t>Coordinación </a:t>
            </a:r>
            <a:r>
              <a:rPr lang="es-ES_tradnl" sz="1200" u="none" dirty="0">
                <a:latin typeface="Arial" charset="0"/>
              </a:rPr>
              <a:t>de </a:t>
            </a:r>
            <a:r>
              <a:rPr lang="es-ES_tradnl" sz="1200" u="none" dirty="0" smtClean="0">
                <a:latin typeface="Arial" charset="0"/>
              </a:rPr>
              <a:t>Infancia Temprana</a:t>
            </a:r>
            <a:r>
              <a:rPr lang="es-MX" sz="1200" u="none" dirty="0" smtClean="0">
                <a:latin typeface="Arial" charset="0"/>
                <a:cs typeface="Times New Roman" pitchFamily="18" charset="0"/>
              </a:rPr>
              <a:t>, </a:t>
            </a:r>
            <a:r>
              <a:rPr lang="es-ES_tradnl" sz="1200" u="none" dirty="0">
                <a:latin typeface="Arial" charset="0"/>
                <a:cs typeface="Times New Roman" pitchFamily="18" charset="0"/>
              </a:rPr>
              <a:t>que se implementan en los Sistemas Municipales DIF, con el fin de llevar a cabo eficazmente el trabajo preventivo de la Dirección.</a:t>
            </a:r>
          </a:p>
          <a:p>
            <a:pPr marL="190500" indent="-95250" algn="just"/>
            <a:endParaRPr lang="es-ES_tradnl" sz="1200" u="none" dirty="0">
              <a:latin typeface="Arial" charset="0"/>
              <a:cs typeface="Times New Roman" pitchFamily="18" charset="0"/>
            </a:endParaRPr>
          </a:p>
          <a:p>
            <a:pPr marL="190500" indent="-95250" algn="just"/>
            <a:endParaRPr lang="es-ES_tradnl" sz="1200" b="1" i="1" u="none" dirty="0">
              <a:latin typeface="Arial" charset="0"/>
            </a:endParaRP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MX" sz="1200" u="none" dirty="0">
                <a:latin typeface="Arial" charset="0"/>
                <a:cs typeface="Times New Roman" pitchFamily="18" charset="0"/>
              </a:rPr>
              <a:t>Diseñar la metodología de capacitación de las estrategias, proyectos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que se implementen en los SMDIF.</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Impartir cursos de capacitación y asesorar sobre las estrategias, proyectos y acciones al personal responsable de capacitar a los Sistemas Municipales DIF y personal de las </a:t>
            </a:r>
            <a:r>
              <a:rPr lang="es-MX" sz="1200" u="none" dirty="0" smtClean="0">
                <a:latin typeface="Arial" charset="0"/>
                <a:cs typeface="Times New Roman" pitchFamily="18" charset="0"/>
              </a:rPr>
              <a:t>Oficinas </a:t>
            </a:r>
            <a:r>
              <a:rPr lang="es-MX" sz="1200" u="none" dirty="0">
                <a:latin typeface="Arial" charset="0"/>
                <a:cs typeface="Times New Roman" pitchFamily="18" charset="0"/>
              </a:rPr>
              <a:t>Regionales. </a:t>
            </a:r>
          </a:p>
          <a:p>
            <a:pPr marL="190500" indent="-95250" algn="just">
              <a:buFont typeface="Symbol" pitchFamily="18" charset="2"/>
              <a:buNone/>
            </a:pPr>
            <a:r>
              <a:rPr lang="es-MX" sz="1200" u="none" dirty="0">
                <a:latin typeface="Arial" charset="0"/>
                <a:cs typeface="Times New Roman" pitchFamily="18" charset="0"/>
              </a:rPr>
              <a:t>  </a:t>
            </a: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Realizar 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las estrategias, proyectos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que ejecuten los SMDIF. </a:t>
            </a:r>
          </a:p>
          <a:p>
            <a:pPr marL="190500" indent="-95250" algn="just">
              <a:buFont typeface="Symbol" pitchFamily="18" charset="2"/>
              <a:buNone/>
            </a:pPr>
            <a:endParaRPr lang="es-MX" sz="1200" i="1" u="none" dirty="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Analizar el </a:t>
            </a:r>
            <a:r>
              <a:rPr lang="es-MX" sz="1200" u="none" dirty="0">
                <a:latin typeface="Arial" charset="0"/>
                <a:cs typeface="Times New Roman" pitchFamily="18" charset="0"/>
              </a:rPr>
              <a:t>resultados de las </a:t>
            </a:r>
            <a:r>
              <a:rPr lang="es-MX" sz="1200" u="none" dirty="0" smtClean="0">
                <a:latin typeface="Arial" charset="0"/>
                <a:cs typeface="Times New Roman" pitchFamily="18" charset="0"/>
              </a:rPr>
              <a:t>capacitaciones y seguimiento de </a:t>
            </a:r>
            <a:r>
              <a:rPr lang="es-MX" sz="1200" u="none" dirty="0">
                <a:latin typeface="Arial" charset="0"/>
                <a:cs typeface="Times New Roman" pitchFamily="18" charset="0"/>
              </a:rPr>
              <a:t>proyectos, estrategias y acciones en los SMDIF y presentar informe a su jefe inmediato para la toma de </a:t>
            </a:r>
            <a:r>
              <a:rPr lang="es-MX" sz="1200" u="none" dirty="0" smtClean="0">
                <a:latin typeface="Arial" charset="0"/>
                <a:cs typeface="Times New Roman" pitchFamily="18" charset="0"/>
              </a:rPr>
              <a:t>decisiones.</a:t>
            </a:r>
            <a:endParaRPr lang="es-MX" sz="1200" u="none" dirty="0">
              <a:latin typeface="Arial" charset="0"/>
              <a:cs typeface="Times New Roman" pitchFamily="18" charset="0"/>
            </a:endParaRP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smtClean="0">
                <a:latin typeface="Arial" charset="0"/>
                <a:cs typeface="Times New Roman" pitchFamily="18" charset="0"/>
              </a:rPr>
              <a:t>Proponer materiales didácticos que fortalezcan la capacitación y </a:t>
            </a:r>
            <a:r>
              <a:rPr lang="es-MX" sz="1200" u="none" dirty="0">
                <a:latin typeface="Arial" charset="0"/>
                <a:cs typeface="Times New Roman" pitchFamily="18" charset="0"/>
              </a:rPr>
              <a:t>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los proyectos, estrategias y acciones implementadas en los SMDIF</a:t>
            </a:r>
            <a:r>
              <a:rPr lang="es-MX" sz="1200" u="none" dirty="0" smtClean="0">
                <a:latin typeface="Arial" charset="0"/>
                <a:cs typeface="Times New Roman" pitchFamily="18" charset="0"/>
              </a:rPr>
              <a:t>.</a:t>
            </a:r>
          </a:p>
          <a:p>
            <a:pPr marL="190500" indent="-95250" algn="just">
              <a:spcBef>
                <a:spcPct val="50000"/>
              </a:spcBef>
              <a:buFont typeface="Symbol" pitchFamily="18" charset="2"/>
              <a:buChar char="·"/>
            </a:pPr>
            <a:r>
              <a:rPr lang="es-MX" sz="1200" u="none" dirty="0">
                <a:latin typeface="Arial" charset="0"/>
                <a:cs typeface="Times New Roman" pitchFamily="18" charset="0"/>
              </a:rPr>
              <a:t>Trabajar en equipo con las </a:t>
            </a:r>
            <a:r>
              <a:rPr lang="es-MX" sz="1200" u="none" dirty="0" smtClean="0">
                <a:latin typeface="Arial" charset="0"/>
                <a:cs typeface="Times New Roman" pitchFamily="18" charset="0"/>
              </a:rPr>
              <a:t>Oficinas </a:t>
            </a:r>
            <a:r>
              <a:rPr lang="es-MX" sz="1200" u="none" dirty="0">
                <a:latin typeface="Arial" charset="0"/>
                <a:cs typeface="Times New Roman" pitchFamily="18" charset="0"/>
              </a:rPr>
              <a:t>Regionales  para la operación adecuada de las acciones, proyectos y estrategias implementadas en los SMDIF.</a:t>
            </a:r>
          </a:p>
          <a:p>
            <a:pPr marL="95250" algn="just">
              <a:spcBef>
                <a:spcPct val="50000"/>
              </a:spcBef>
            </a:pPr>
            <a:endParaRPr lang="es-MX" sz="1200" u="none" dirty="0">
              <a:latin typeface="Arial" charset="0"/>
              <a:cs typeface="Times New Roman" pitchFamily="18" charset="0"/>
            </a:endParaRPr>
          </a:p>
        </p:txBody>
      </p:sp>
      <p:sp>
        <p:nvSpPr>
          <p:cNvPr id="18" name="Rectangle 12"/>
          <p:cNvSpPr>
            <a:spLocks noChangeArrowheads="1"/>
          </p:cNvSpPr>
          <p:nvPr/>
        </p:nvSpPr>
        <p:spPr bwMode="auto">
          <a:xfrm>
            <a:off x="1576323" y="7697972"/>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9" name="Text Box 13"/>
          <p:cNvSpPr txBox="1">
            <a:spLocks noChangeArrowheads="1"/>
          </p:cNvSpPr>
          <p:nvPr/>
        </p:nvSpPr>
        <p:spPr bwMode="auto">
          <a:xfrm>
            <a:off x="1743008" y="7763762"/>
            <a:ext cx="2486026" cy="1255728"/>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spcBef>
                <a:spcPct val="50000"/>
              </a:spcBef>
            </a:pPr>
            <a:r>
              <a:rPr lang="es-ES_tradnl" sz="1200" u="none" dirty="0">
                <a:latin typeface="Arial" charset="0"/>
              </a:rPr>
              <a:t>Rafaela Medina Zapata</a:t>
            </a:r>
          </a:p>
          <a:p>
            <a:pPr algn="ctr">
              <a:lnSpc>
                <a:spcPct val="80000"/>
              </a:lnSpc>
            </a:pPr>
            <a:endParaRPr lang="es-ES" sz="1200" u="none" dirty="0">
              <a:latin typeface="Arial" charset="0"/>
            </a:endParaRPr>
          </a:p>
        </p:txBody>
      </p:sp>
      <p:sp>
        <p:nvSpPr>
          <p:cNvPr id="20" name="Line 14"/>
          <p:cNvSpPr>
            <a:spLocks noChangeShapeType="1"/>
          </p:cNvSpPr>
          <p:nvPr/>
        </p:nvSpPr>
        <p:spPr bwMode="auto">
          <a:xfrm>
            <a:off x="4238561" y="7707497"/>
            <a:ext cx="3175" cy="1143000"/>
          </a:xfrm>
          <a:prstGeom prst="line">
            <a:avLst/>
          </a:prstGeom>
          <a:noFill/>
          <a:ln w="9525">
            <a:solidFill>
              <a:schemeClr val="tx1"/>
            </a:solidFill>
            <a:miter lim="800000"/>
            <a:headEnd/>
            <a:tailEnd/>
          </a:ln>
        </p:spPr>
        <p:txBody>
          <a:bodyPr wrap="none"/>
          <a:lstStyle/>
          <a:p>
            <a:endParaRPr lang="es-MX" dirty="0"/>
          </a:p>
        </p:txBody>
      </p:sp>
      <p:sp>
        <p:nvSpPr>
          <p:cNvPr id="21" name="Line 15"/>
          <p:cNvSpPr>
            <a:spLocks noChangeShapeType="1"/>
          </p:cNvSpPr>
          <p:nvPr/>
        </p:nvSpPr>
        <p:spPr bwMode="auto">
          <a:xfrm>
            <a:off x="1576323" y="8034522"/>
            <a:ext cx="5146675" cy="0"/>
          </a:xfrm>
          <a:prstGeom prst="line">
            <a:avLst/>
          </a:prstGeom>
          <a:noFill/>
          <a:ln w="9525">
            <a:solidFill>
              <a:schemeClr val="tx1"/>
            </a:solidFill>
            <a:miter lim="800000"/>
            <a:headEnd/>
            <a:tailEnd/>
          </a:ln>
        </p:spPr>
        <p:txBody>
          <a:bodyPr wrap="none"/>
          <a:lstStyle/>
          <a:p>
            <a:endParaRPr lang="es-MX" dirty="0"/>
          </a:p>
        </p:txBody>
      </p:sp>
      <p:sp>
        <p:nvSpPr>
          <p:cNvPr id="22" name="Text Box 16"/>
          <p:cNvSpPr txBox="1">
            <a:spLocks noChangeArrowheads="1"/>
          </p:cNvSpPr>
          <p:nvPr/>
        </p:nvSpPr>
        <p:spPr bwMode="auto">
          <a:xfrm>
            <a:off x="4268593" y="7745597"/>
            <a:ext cx="2456122" cy="830997"/>
          </a:xfrm>
          <a:prstGeom prst="rect">
            <a:avLst/>
          </a:prstGeom>
          <a:noFill/>
          <a:ln w="9525">
            <a:noFill/>
            <a:miter lim="800000"/>
            <a:headEnd/>
            <a:tailEnd/>
          </a:ln>
        </p:spPr>
        <p:txBody>
          <a:bodyPr wrap="non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ES_tradnl"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
        <p:nvSpPr>
          <p:cNvPr id="23" name="Text Box 10"/>
          <p:cNvSpPr txBox="1">
            <a:spLocks noChangeArrowheads="1"/>
          </p:cNvSpPr>
          <p:nvPr/>
        </p:nvSpPr>
        <p:spPr bwMode="auto">
          <a:xfrm>
            <a:off x="4240148" y="8182498"/>
            <a:ext cx="2462210" cy="683264"/>
          </a:xfrm>
          <a:prstGeom prst="rect">
            <a:avLst/>
          </a:prstGeom>
          <a:noFill/>
          <a:ln w="9525">
            <a:noFill/>
            <a:miter lim="800000"/>
            <a:headEnd/>
            <a:tailEnd/>
          </a:ln>
        </p:spPr>
        <p:txBody>
          <a:bodyPr wrap="square">
            <a:spAutoFit/>
          </a:bodyPr>
          <a:lstStyle/>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072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0724"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0725" name="Text Box 23"/>
          <p:cNvSpPr txBox="1">
            <a:spLocks noChangeArrowheads="1"/>
          </p:cNvSpPr>
          <p:nvPr/>
        </p:nvSpPr>
        <p:spPr bwMode="auto">
          <a:xfrm>
            <a:off x="1600200" y="5802313"/>
            <a:ext cx="2159000"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sp>
        <p:nvSpPr>
          <p:cNvPr id="30733" name="Rectangle 13"/>
          <p:cNvSpPr>
            <a:spLocks noChangeArrowheads="1"/>
          </p:cNvSpPr>
          <p:nvPr/>
        </p:nvSpPr>
        <p:spPr bwMode="auto">
          <a:xfrm>
            <a:off x="1546859" y="743585"/>
            <a:ext cx="5106353" cy="2677656"/>
          </a:xfrm>
          <a:prstGeom prst="rect">
            <a:avLst/>
          </a:prstGeom>
          <a:noFill/>
          <a:ln w="9525">
            <a:noFill/>
            <a:miter lim="800000"/>
            <a:headEnd/>
            <a:tailEnd/>
          </a:ln>
        </p:spPr>
        <p:txBody>
          <a:bodyPr wrap="square">
            <a:spAutoFit/>
          </a:bodyPr>
          <a:lstStyle/>
          <a:p>
            <a:pPr marL="190500" indent="-95250" algn="ctr" eaLnBrk="1" hangingPunct="1"/>
            <a:r>
              <a:rPr lang="es-ES_tradnl" sz="1200" b="1" i="1" u="none" dirty="0" smtClean="0">
                <a:latin typeface="Arial" charset="0"/>
              </a:rPr>
              <a:t>PSICOLOGÍA</a:t>
            </a:r>
            <a:endParaRPr lang="es-ES_tradnl" sz="1200" b="1" i="1" u="none" dirty="0">
              <a:latin typeface="Arial" charset="0"/>
            </a:endParaRPr>
          </a:p>
          <a:p>
            <a:pPr marL="190500" indent="-95250" algn="ctr" eaLnBrk="1" hangingPunct="1"/>
            <a:r>
              <a:rPr lang="es-ES_tradnl" sz="1200" b="1" i="1" u="none" dirty="0" smtClean="0">
                <a:latin typeface="Arial" charset="0"/>
              </a:rPr>
              <a:t>(Continúa</a:t>
            </a:r>
            <a:r>
              <a:rPr lang="es-ES_tradnl" sz="1200" b="1" i="1" u="none" dirty="0">
                <a:latin typeface="Arial" charset="0"/>
              </a:rPr>
              <a:t>)</a:t>
            </a:r>
          </a:p>
          <a:p>
            <a:pPr marL="190500" indent="-95250" algn="ctr"/>
            <a:endParaRPr lang="es-ES_tradnl" sz="1200" b="1" i="1" u="none" dirty="0">
              <a:latin typeface="Arial" charset="0"/>
            </a:endParaRPr>
          </a:p>
          <a:p>
            <a:pPr marL="190500" indent="-95250" algn="ctr"/>
            <a:endParaRPr lang="es-ES_tradnl" sz="1200" b="1" i="1" u="none" dirty="0">
              <a:latin typeface="Arial" charset="0"/>
            </a:endParaRPr>
          </a:p>
          <a:p>
            <a:pPr marL="190500" indent="-95250" algn="ctr"/>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smtClean="0">
                <a:latin typeface="Arial" charset="0"/>
                <a:cs typeface="Times New Roman" pitchFamily="18" charset="0"/>
              </a:rPr>
              <a:t>Proporcionar </a:t>
            </a:r>
            <a:r>
              <a:rPr lang="es-MX" sz="1200" u="none" dirty="0">
                <a:latin typeface="Arial" charset="0"/>
                <a:cs typeface="Times New Roman" pitchFamily="18" charset="0"/>
              </a:rPr>
              <a:t>la información obtenida del seguimiento </a:t>
            </a:r>
            <a:r>
              <a:rPr lang="es-MX" sz="1200" u="none" dirty="0" smtClean="0">
                <a:latin typeface="Arial" charset="0"/>
                <a:cs typeface="Times New Roman" pitchFamily="18" charset="0"/>
              </a:rPr>
              <a:t>realizada </a:t>
            </a:r>
            <a:r>
              <a:rPr lang="es-MX" sz="1200" u="none" dirty="0">
                <a:latin typeface="Arial" charset="0"/>
                <a:cs typeface="Times New Roman" pitchFamily="18" charset="0"/>
              </a:rPr>
              <a:t>a los programas y acciones de la </a:t>
            </a:r>
            <a:r>
              <a:rPr lang="es-MX" sz="1200" u="none" dirty="0" smtClean="0">
                <a:latin typeface="Arial" charset="0"/>
                <a:cs typeface="Times New Roman" pitchFamily="18" charset="0"/>
              </a:rPr>
              <a:t>coordinación.</a:t>
            </a:r>
          </a:p>
          <a:p>
            <a:pPr marL="190500" indent="-95250" algn="just">
              <a:spcBef>
                <a:spcPct val="50000"/>
              </a:spcBef>
              <a:buFont typeface="Symbol" pitchFamily="18" charset="2"/>
              <a:buChar char="·"/>
            </a:pPr>
            <a:r>
              <a:rPr lang="es-MX" sz="1200" u="none" dirty="0">
                <a:latin typeface="Arial" charset="0"/>
                <a:cs typeface="Times New Roman" pitchFamily="18" charset="0"/>
              </a:rPr>
              <a:t>Asistir y participar en las reuniones convocadas por el Sistema Nacional DIF</a:t>
            </a:r>
            <a:r>
              <a:rPr lang="es-MX" sz="1200" u="none" dirty="0" smtClean="0">
                <a:latin typeface="Arial" charset="0"/>
                <a:cs typeface="Times New Roman" pitchFamily="18" charset="0"/>
              </a:rPr>
              <a:t>.</a:t>
            </a:r>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a:latin typeface="Arial" charset="0"/>
                <a:cs typeface="Times New Roman" pitchFamily="18" charset="0"/>
              </a:rPr>
              <a:t>Participar activamente en cursos, talleres, conferencias, etc. de profesionalización a fin de fortalecer la actividad laboral.</a:t>
            </a:r>
          </a:p>
          <a:p>
            <a:pPr marL="190500" indent="-95250" algn="just">
              <a:spcBef>
                <a:spcPct val="50000"/>
              </a:spcBef>
              <a:buFont typeface="Symbol" pitchFamily="18" charset="2"/>
              <a:buChar char="·"/>
            </a:pPr>
            <a:r>
              <a:rPr lang="es-ES_tradnl" sz="1200" u="none" dirty="0">
                <a:latin typeface="Arial" charset="0"/>
              </a:rPr>
              <a:t>Estas funciones son enunciativas más no limitativas.</a:t>
            </a:r>
            <a:endParaRPr lang="es-ES" sz="1200" u="none" dirty="0">
              <a:latin typeface="Arial" charset="0"/>
            </a:endParaRPr>
          </a:p>
        </p:txBody>
      </p:sp>
      <p:sp>
        <p:nvSpPr>
          <p:cNvPr id="17" name="Text Box 20"/>
          <p:cNvSpPr txBox="1">
            <a:spLocks noChangeArrowheads="1"/>
          </p:cNvSpPr>
          <p:nvPr/>
        </p:nvSpPr>
        <p:spPr bwMode="auto">
          <a:xfrm>
            <a:off x="1920901" y="8046892"/>
            <a:ext cx="2825750" cy="830997"/>
          </a:xfrm>
          <a:prstGeom prst="rect">
            <a:avLst/>
          </a:prstGeom>
          <a:noFill/>
          <a:ln w="9525">
            <a:noFill/>
            <a:miter lim="800000"/>
            <a:headEnd/>
            <a:tailEnd/>
          </a:ln>
        </p:spPr>
        <p:txBody>
          <a:bodyPr>
            <a:spAutoFit/>
          </a:bodyPr>
          <a:lstStyle/>
          <a:p>
            <a:pPr>
              <a:spcBef>
                <a:spcPct val="50000"/>
              </a:spcBef>
            </a:pPr>
            <a:endParaRPr lang="es-ES_tradnl" sz="1200" u="none" dirty="0" smtClean="0">
              <a:latin typeface="Arial" charset="0"/>
            </a:endParaRPr>
          </a:p>
          <a:p>
            <a:pPr>
              <a:spcBef>
                <a:spcPct val="50000"/>
              </a:spcBef>
            </a:pPr>
            <a:endParaRPr lang="es-ES_tradnl" sz="1200" u="none" dirty="0">
              <a:latin typeface="Arial" charset="0"/>
            </a:endParaRPr>
          </a:p>
          <a:p>
            <a:pPr>
              <a:spcBef>
                <a:spcPct val="50000"/>
              </a:spcBef>
            </a:pPr>
            <a:r>
              <a:rPr lang="es-ES_tradnl" sz="1200" u="none" dirty="0" smtClean="0">
                <a:latin typeface="Arial" charset="0"/>
              </a:rPr>
              <a:t>      </a:t>
            </a:r>
            <a:endParaRPr lang="es-ES" sz="1200" u="none" dirty="0">
              <a:latin typeface="Arial" charset="0"/>
            </a:endParaRPr>
          </a:p>
        </p:txBody>
      </p:sp>
      <p:sp>
        <p:nvSpPr>
          <p:cNvPr id="28" name="Rectangle 12"/>
          <p:cNvSpPr>
            <a:spLocks noChangeArrowheads="1"/>
          </p:cNvSpPr>
          <p:nvPr/>
        </p:nvSpPr>
        <p:spPr bwMode="auto">
          <a:xfrm>
            <a:off x="1576323" y="7697972"/>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9" name="Text Box 13"/>
          <p:cNvSpPr txBox="1">
            <a:spLocks noChangeArrowheads="1"/>
          </p:cNvSpPr>
          <p:nvPr/>
        </p:nvSpPr>
        <p:spPr bwMode="auto">
          <a:xfrm>
            <a:off x="1743008" y="7763762"/>
            <a:ext cx="2486026" cy="1255728"/>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spcBef>
                <a:spcPct val="50000"/>
              </a:spcBef>
            </a:pPr>
            <a:r>
              <a:rPr lang="es-ES_tradnl" sz="1200" u="none" dirty="0">
                <a:latin typeface="Arial" charset="0"/>
              </a:rPr>
              <a:t>Rafaela Medina Zapata</a:t>
            </a:r>
          </a:p>
          <a:p>
            <a:pPr algn="ctr">
              <a:lnSpc>
                <a:spcPct val="80000"/>
              </a:lnSpc>
            </a:pPr>
            <a:endParaRPr lang="es-ES" sz="1200" u="none" dirty="0">
              <a:latin typeface="Arial" charset="0"/>
            </a:endParaRPr>
          </a:p>
        </p:txBody>
      </p:sp>
      <p:sp>
        <p:nvSpPr>
          <p:cNvPr id="30" name="Line 14"/>
          <p:cNvSpPr>
            <a:spLocks noChangeShapeType="1"/>
          </p:cNvSpPr>
          <p:nvPr/>
        </p:nvSpPr>
        <p:spPr bwMode="auto">
          <a:xfrm>
            <a:off x="4238561" y="7707497"/>
            <a:ext cx="3175" cy="1143000"/>
          </a:xfrm>
          <a:prstGeom prst="line">
            <a:avLst/>
          </a:prstGeom>
          <a:noFill/>
          <a:ln w="9525">
            <a:solidFill>
              <a:schemeClr val="tx1"/>
            </a:solidFill>
            <a:miter lim="800000"/>
            <a:headEnd/>
            <a:tailEnd/>
          </a:ln>
        </p:spPr>
        <p:txBody>
          <a:bodyPr wrap="none"/>
          <a:lstStyle/>
          <a:p>
            <a:endParaRPr lang="es-MX" dirty="0"/>
          </a:p>
        </p:txBody>
      </p:sp>
      <p:sp>
        <p:nvSpPr>
          <p:cNvPr id="31" name="Line 15"/>
          <p:cNvSpPr>
            <a:spLocks noChangeShapeType="1"/>
          </p:cNvSpPr>
          <p:nvPr/>
        </p:nvSpPr>
        <p:spPr bwMode="auto">
          <a:xfrm>
            <a:off x="1576323" y="8034522"/>
            <a:ext cx="5146675" cy="0"/>
          </a:xfrm>
          <a:prstGeom prst="line">
            <a:avLst/>
          </a:prstGeom>
          <a:noFill/>
          <a:ln w="9525">
            <a:solidFill>
              <a:schemeClr val="tx1"/>
            </a:solidFill>
            <a:miter lim="800000"/>
            <a:headEnd/>
            <a:tailEnd/>
          </a:ln>
        </p:spPr>
        <p:txBody>
          <a:bodyPr wrap="none"/>
          <a:lstStyle/>
          <a:p>
            <a:endParaRPr lang="es-MX" dirty="0"/>
          </a:p>
        </p:txBody>
      </p:sp>
      <p:sp>
        <p:nvSpPr>
          <p:cNvPr id="32" name="Text Box 16"/>
          <p:cNvSpPr txBox="1">
            <a:spLocks noChangeArrowheads="1"/>
          </p:cNvSpPr>
          <p:nvPr/>
        </p:nvSpPr>
        <p:spPr bwMode="auto">
          <a:xfrm>
            <a:off x="4268593" y="7745597"/>
            <a:ext cx="2456122" cy="830997"/>
          </a:xfrm>
          <a:prstGeom prst="rect">
            <a:avLst/>
          </a:prstGeom>
          <a:noFill/>
          <a:ln w="9525">
            <a:noFill/>
            <a:miter lim="800000"/>
            <a:headEnd/>
            <a:tailEnd/>
          </a:ln>
        </p:spPr>
        <p:txBody>
          <a:bodyPr wrap="non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ES_tradnl"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
        <p:nvSpPr>
          <p:cNvPr id="33" name="Text Box 10"/>
          <p:cNvSpPr txBox="1">
            <a:spLocks noChangeArrowheads="1"/>
          </p:cNvSpPr>
          <p:nvPr/>
        </p:nvSpPr>
        <p:spPr bwMode="auto">
          <a:xfrm>
            <a:off x="4240148" y="8182498"/>
            <a:ext cx="2462210" cy="683264"/>
          </a:xfrm>
          <a:prstGeom prst="rect">
            <a:avLst/>
          </a:prstGeom>
          <a:noFill/>
          <a:ln w="9525">
            <a:noFill/>
            <a:miter lim="800000"/>
            <a:headEnd/>
            <a:tailEnd/>
          </a:ln>
        </p:spPr>
        <p:txBody>
          <a:bodyPr wrap="square">
            <a:spAutoFit/>
          </a:bodyPr>
          <a:lstStyle/>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2772" name="Text Box 8"/>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2773" name="Line 9"/>
          <p:cNvSpPr>
            <a:spLocks noChangeShapeType="1"/>
          </p:cNvSpPr>
          <p:nvPr/>
        </p:nvSpPr>
        <p:spPr bwMode="auto">
          <a:xfrm>
            <a:off x="0" y="514350"/>
            <a:ext cx="6858000" cy="9525"/>
          </a:xfrm>
          <a:prstGeom prst="line">
            <a:avLst/>
          </a:prstGeom>
          <a:noFill/>
          <a:ln w="28575">
            <a:solidFill>
              <a:schemeClr val="tx1"/>
            </a:solidFill>
            <a:round/>
            <a:headEnd/>
            <a:tailEnd/>
          </a:ln>
        </p:spPr>
        <p:txBody>
          <a:bodyPr/>
          <a:lstStyle/>
          <a:p>
            <a:endParaRPr lang="es-MX" dirty="0"/>
          </a:p>
        </p:txBody>
      </p:sp>
      <p:grpSp>
        <p:nvGrpSpPr>
          <p:cNvPr id="21" name="Group 6"/>
          <p:cNvGrpSpPr>
            <a:grpSpLocks/>
          </p:cNvGrpSpPr>
          <p:nvPr/>
        </p:nvGrpSpPr>
        <p:grpSpPr bwMode="auto">
          <a:xfrm>
            <a:off x="1552683" y="7254239"/>
            <a:ext cx="5153025" cy="1705191"/>
            <a:chOff x="928" y="4556"/>
            <a:chExt cx="3246" cy="975"/>
          </a:xfrm>
        </p:grpSpPr>
        <p:sp>
          <p:nvSpPr>
            <p:cNvPr id="22"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3"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24"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25" name="Line 15"/>
          <p:cNvSpPr>
            <a:spLocks noChangeShapeType="1"/>
          </p:cNvSpPr>
          <p:nvPr/>
        </p:nvSpPr>
        <p:spPr bwMode="auto">
          <a:xfrm>
            <a:off x="4157771" y="7268753"/>
            <a:ext cx="0" cy="1709727"/>
          </a:xfrm>
          <a:prstGeom prst="line">
            <a:avLst/>
          </a:prstGeom>
          <a:noFill/>
          <a:ln w="9525">
            <a:solidFill>
              <a:schemeClr val="tx1"/>
            </a:solidFill>
            <a:round/>
            <a:headEnd/>
            <a:tailEnd/>
          </a:ln>
        </p:spPr>
        <p:txBody>
          <a:bodyPr/>
          <a:lstStyle/>
          <a:p>
            <a:endParaRPr lang="es-MX" dirty="0"/>
          </a:p>
        </p:txBody>
      </p:sp>
      <p:sp>
        <p:nvSpPr>
          <p:cNvPr id="26" name="Line 16"/>
          <p:cNvSpPr>
            <a:spLocks noChangeShapeType="1"/>
          </p:cNvSpPr>
          <p:nvPr/>
        </p:nvSpPr>
        <p:spPr bwMode="auto">
          <a:xfrm>
            <a:off x="1562208" y="7576488"/>
            <a:ext cx="5156200" cy="1588"/>
          </a:xfrm>
          <a:prstGeom prst="line">
            <a:avLst/>
          </a:prstGeom>
          <a:noFill/>
          <a:ln w="9525">
            <a:solidFill>
              <a:schemeClr val="tx1"/>
            </a:solidFill>
            <a:round/>
            <a:headEnd/>
            <a:tailEnd/>
          </a:ln>
        </p:spPr>
        <p:txBody>
          <a:bodyPr/>
          <a:lstStyle/>
          <a:p>
            <a:endParaRPr lang="es-MX" dirty="0"/>
          </a:p>
        </p:txBody>
      </p:sp>
      <p:sp>
        <p:nvSpPr>
          <p:cNvPr id="27" name="Text Box 19"/>
          <p:cNvSpPr txBox="1">
            <a:spLocks noChangeArrowheads="1"/>
          </p:cNvSpPr>
          <p:nvPr/>
        </p:nvSpPr>
        <p:spPr bwMode="auto">
          <a:xfrm>
            <a:off x="4176780" y="7301851"/>
            <a:ext cx="2527300" cy="274637"/>
          </a:xfrm>
          <a:prstGeom prst="rect">
            <a:avLst/>
          </a:prstGeom>
          <a:noFill/>
          <a:ln w="9525">
            <a:noFill/>
            <a:miter lim="800000"/>
            <a:headEnd/>
            <a:tailEnd/>
          </a:ln>
        </p:spPr>
        <p:txBody>
          <a:bodyPr wrap="square">
            <a:spAutoFit/>
          </a:bodyPr>
          <a:lstStyle/>
          <a:p>
            <a:pPr algn="ctr">
              <a:spcBef>
                <a:spcPct val="50000"/>
              </a:spcBef>
            </a:pPr>
            <a:r>
              <a:rPr lang="es-ES_tradnl" sz="1200" b="1" u="none" dirty="0" smtClean="0">
                <a:latin typeface="Arial" charset="0"/>
              </a:rPr>
              <a:t>Directora </a:t>
            </a:r>
            <a:r>
              <a:rPr lang="es-ES_tradnl" sz="1200" b="1" u="none" dirty="0">
                <a:latin typeface="Arial" charset="0"/>
              </a:rPr>
              <a:t>de </a:t>
            </a:r>
            <a:r>
              <a:rPr lang="es-MX" sz="1200" b="1" u="none" dirty="0">
                <a:latin typeface="Arial" charset="0"/>
              </a:rPr>
              <a:t>Bienestar Familiar</a:t>
            </a:r>
            <a:endParaRPr lang="es-ES" sz="1200" b="1" u="none" dirty="0">
              <a:latin typeface="Arial" charset="0"/>
            </a:endParaRPr>
          </a:p>
        </p:txBody>
      </p:sp>
      <p:sp>
        <p:nvSpPr>
          <p:cNvPr id="28" name="Text Box 19"/>
          <p:cNvSpPr txBox="1">
            <a:spLocks noChangeArrowheads="1"/>
          </p:cNvSpPr>
          <p:nvPr/>
        </p:nvSpPr>
        <p:spPr bwMode="auto">
          <a:xfrm>
            <a:off x="1635233" y="7289151"/>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29" name="Text Box 10"/>
          <p:cNvSpPr txBox="1">
            <a:spLocks noChangeArrowheads="1"/>
          </p:cNvSpPr>
          <p:nvPr/>
        </p:nvSpPr>
        <p:spPr bwMode="auto">
          <a:xfrm>
            <a:off x="4176780" y="8032729"/>
            <a:ext cx="2527299" cy="53553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30" name="Text Box 20"/>
          <p:cNvSpPr txBox="1">
            <a:spLocks noChangeArrowheads="1"/>
          </p:cNvSpPr>
          <p:nvPr/>
        </p:nvSpPr>
        <p:spPr bwMode="auto">
          <a:xfrm>
            <a:off x="1635233" y="7540913"/>
            <a:ext cx="2612943" cy="1938992"/>
          </a:xfrm>
          <a:prstGeom prst="rect">
            <a:avLst/>
          </a:prstGeom>
          <a:noFill/>
          <a:ln w="9525">
            <a:noFill/>
            <a:miter lim="800000"/>
            <a:headEnd/>
            <a:tailEnd/>
          </a:ln>
        </p:spPr>
        <p:txBody>
          <a:bodyPr wrap="square">
            <a:spAutoFit/>
          </a:bodyPr>
          <a:lstStyle/>
          <a:p>
            <a:pPr algn="ctr">
              <a:spcBef>
                <a:spcPct val="50000"/>
              </a:spcBef>
            </a:pPr>
            <a:endParaRPr lang="es-ES_tradnl" sz="1200" u="none" dirty="0" smtClean="0">
              <a:latin typeface="Arial" charset="0"/>
            </a:endParaRPr>
          </a:p>
          <a:p>
            <a:pPr algn="ctr"/>
            <a:endParaRPr lang="es-MX" sz="1200" u="none" dirty="0">
              <a:latin typeface="Arial" charset="0"/>
            </a:endParaRPr>
          </a:p>
          <a:p>
            <a:r>
              <a:rPr lang="es-MX" sz="1200" u="none" dirty="0" smtClean="0">
                <a:latin typeface="Arial" charset="0"/>
              </a:rPr>
              <a:t>Ma</a:t>
            </a:r>
            <a:r>
              <a:rPr lang="es-MX" sz="1200" u="none" dirty="0">
                <a:latin typeface="Arial" charset="0"/>
              </a:rPr>
              <a:t>. Concepción Gasca </a:t>
            </a:r>
            <a:r>
              <a:rPr lang="es-MX" sz="1200" u="none" dirty="0" smtClean="0">
                <a:latin typeface="Arial" charset="0"/>
              </a:rPr>
              <a:t>Gutiérrez</a:t>
            </a:r>
          </a:p>
          <a:p>
            <a:endParaRPr lang="es-MX" sz="1200" u="none" dirty="0">
              <a:latin typeface="Arial" charset="0"/>
            </a:endParaRPr>
          </a:p>
          <a:p>
            <a:endParaRPr lang="es-MX" sz="1200" u="none" dirty="0" smtClean="0">
              <a:latin typeface="Arial" charset="0"/>
            </a:endParaRPr>
          </a:p>
          <a:p>
            <a:endParaRPr lang="es-MX" sz="1200" u="none" dirty="0">
              <a:latin typeface="Arial" charset="0"/>
            </a:endParaRPr>
          </a:p>
          <a:p>
            <a:r>
              <a:rPr lang="es-MX" sz="1200" u="none" dirty="0" smtClean="0">
                <a:latin typeface="Arial" charset="0"/>
              </a:rPr>
              <a:t>Raquel García Martínez </a:t>
            </a:r>
            <a:endParaRPr lang="es-MX" sz="1200" u="none" dirty="0">
              <a:latin typeface="Arial" charset="0"/>
            </a:endParaRPr>
          </a:p>
          <a:p>
            <a:pPr algn="ctr"/>
            <a:endParaRPr lang="es-MX" sz="1200" u="none" dirty="0">
              <a:latin typeface="Arial" charset="0"/>
            </a:endParaRPr>
          </a:p>
          <a:p>
            <a:pPr algn="ctr"/>
            <a:r>
              <a:rPr lang="es-MX" sz="1200" u="none" dirty="0">
                <a:latin typeface="Arial" charset="0"/>
              </a:rPr>
              <a:t>			</a:t>
            </a:r>
            <a:endParaRPr lang="es-MX" sz="1200" u="none" dirty="0" smtClean="0">
              <a:latin typeface="Arial" charset="0"/>
            </a:endParaRPr>
          </a:p>
        </p:txBody>
      </p:sp>
      <p:sp>
        <p:nvSpPr>
          <p:cNvPr id="16" name="Text Box 7"/>
          <p:cNvSpPr txBox="1">
            <a:spLocks noChangeArrowheads="1"/>
          </p:cNvSpPr>
          <p:nvPr/>
        </p:nvSpPr>
        <p:spPr bwMode="auto">
          <a:xfrm>
            <a:off x="1552258" y="738732"/>
            <a:ext cx="5100955" cy="6186309"/>
          </a:xfrm>
          <a:prstGeom prst="rect">
            <a:avLst/>
          </a:prstGeom>
          <a:noFill/>
          <a:ln w="9525">
            <a:noFill/>
            <a:miter lim="800000"/>
            <a:headEnd/>
            <a:tailEnd/>
          </a:ln>
        </p:spPr>
        <p:txBody>
          <a:bodyPr wrap="square">
            <a:spAutoFit/>
          </a:bodyPr>
          <a:lstStyle/>
          <a:p>
            <a:pPr marL="190500" indent="-95250" algn="ctr"/>
            <a:r>
              <a:rPr lang="es-ES_tradnl" sz="1200" b="1" i="1" u="none" dirty="0" smtClean="0">
                <a:latin typeface="Arial" charset="0"/>
              </a:rPr>
              <a:t>ASESORÍA TÉCNICA PARA INFANCIA TEMPRANA</a:t>
            </a:r>
            <a:endParaRPr lang="es-ES_tradnl" sz="1200" b="1" i="1" u="none" dirty="0">
              <a:latin typeface="Arial" charset="0"/>
            </a:endParaRPr>
          </a:p>
          <a:p>
            <a:pPr marL="190500" indent="-95250" algn="ctr"/>
            <a:endParaRPr lang="es-ES_tradnl" sz="1200" b="1" i="1"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90500" indent="-95250" algn="just"/>
            <a:r>
              <a:rPr lang="es-ES_tradnl" sz="1200" u="none" dirty="0" smtClean="0">
                <a:latin typeface="Arial" charset="0"/>
                <a:cs typeface="Times New Roman" pitchFamily="18" charset="0"/>
              </a:rPr>
              <a:t>	Capacitar , dar seguimiento e informar   de las acciones, proyectos y estrategias de la </a:t>
            </a:r>
            <a:r>
              <a:rPr lang="es-ES_tradnl" sz="1200" u="none" dirty="0">
                <a:latin typeface="Arial" charset="0"/>
              </a:rPr>
              <a:t>Coordinación de </a:t>
            </a:r>
            <a:r>
              <a:rPr lang="es-ES_tradnl" sz="1200" u="none" dirty="0" smtClean="0">
                <a:latin typeface="Arial" charset="0"/>
              </a:rPr>
              <a:t>Infancia Temprana</a:t>
            </a:r>
            <a:r>
              <a:rPr lang="es-ES_tradnl" sz="1200" u="none" dirty="0" smtClean="0">
                <a:latin typeface="Arial" charset="0"/>
                <a:cs typeface="Times New Roman" pitchFamily="18" charset="0"/>
              </a:rPr>
              <a:t>, que se  implementan en los Sistemas Municipales DIF.</a:t>
            </a:r>
          </a:p>
          <a:p>
            <a:pPr marL="190500" indent="-95250" algn="just"/>
            <a:endParaRPr lang="es-ES_tradnl" sz="1200" u="none" dirty="0" smtClean="0">
              <a:latin typeface="Arial" charset="0"/>
              <a:cs typeface="Times New Roman" pitchFamily="18" charset="0"/>
            </a:endParaRPr>
          </a:p>
          <a:p>
            <a:pPr marL="190500" indent="-95250" algn="just"/>
            <a:endParaRPr lang="es-ES_tradnl" sz="1200" u="none" dirty="0">
              <a:latin typeface="Arial" charset="0"/>
              <a:cs typeface="Times New Roman" pitchFamily="18" charset="0"/>
            </a:endParaRPr>
          </a:p>
          <a:p>
            <a:pPr marL="190500" indent="-95250" algn="just"/>
            <a:endParaRPr lang="es-ES_tradnl" sz="1200" u="none" dirty="0">
              <a:latin typeface="Arial" charset="0"/>
              <a:cs typeface="Times New Roman" pitchFamily="18" charset="0"/>
            </a:endParaRPr>
          </a:p>
          <a:p>
            <a:pPr marL="190500" indent="-95250" algn="just"/>
            <a:r>
              <a:rPr lang="es-ES_tradnl" sz="1200" b="1" i="1" u="none" dirty="0">
                <a:latin typeface="Arial" charset="0"/>
              </a:rPr>
              <a:t>FUNCIONES.</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Impartir cursos de capacitación sobre los  proyectos, acciones  y actividades en materia de </a:t>
            </a:r>
            <a:r>
              <a:rPr lang="es-MX" sz="1200" u="none" dirty="0" smtClean="0">
                <a:latin typeface="Arial" charset="0"/>
                <a:cs typeface="Times New Roman" pitchFamily="18" charset="0"/>
              </a:rPr>
              <a:t>bienestar familiar que hayan adoptado </a:t>
            </a:r>
            <a:r>
              <a:rPr lang="es-MX" sz="1200" u="none" dirty="0">
                <a:latin typeface="Arial" charset="0"/>
                <a:cs typeface="Times New Roman" pitchFamily="18" charset="0"/>
              </a:rPr>
              <a:t>los Sistemas Municipales  </a:t>
            </a:r>
            <a:r>
              <a:rPr lang="es-MX" sz="1200" u="none" dirty="0" smtClean="0">
                <a:latin typeface="Arial" charset="0"/>
                <a:cs typeface="Times New Roman" pitchFamily="18" charset="0"/>
              </a:rPr>
              <a:t>DIF. </a:t>
            </a:r>
            <a:endParaRPr lang="es-ES" sz="1200" u="none" dirty="0">
              <a:latin typeface="Arial" charset="0"/>
              <a:cs typeface="Times New Roman" pitchFamily="18" charset="0"/>
            </a:endParaRPr>
          </a:p>
          <a:p>
            <a:pPr marL="190500" indent="-95250" algn="just">
              <a:buFont typeface="Symbol" pitchFamily="18" charset="2"/>
              <a:buChar char="·"/>
            </a:pP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Dar seguimiento y continuidad a los cursos de capacitación a los SMDIF, así como al Personal Técnico de las </a:t>
            </a:r>
            <a:r>
              <a:rPr lang="es-MX" sz="1200" u="none" dirty="0" smtClean="0">
                <a:latin typeface="Arial" charset="0"/>
                <a:cs typeface="Times New Roman" pitchFamily="18" charset="0"/>
              </a:rPr>
              <a:t>Oficinas </a:t>
            </a:r>
            <a:r>
              <a:rPr lang="es-MX" sz="1200" u="none" dirty="0">
                <a:latin typeface="Arial" charset="0"/>
                <a:cs typeface="Times New Roman" pitchFamily="18" charset="0"/>
              </a:rPr>
              <a:t>Regionales,   para asegurar el impacto de los programas, proyectos y actividades derivadas de dichos cursos.</a:t>
            </a:r>
            <a:endParaRPr lang="es-ES" sz="1200" u="none" dirty="0">
              <a:latin typeface="Arial" charset="0"/>
              <a:cs typeface="Times New Roman" pitchFamily="18" charset="0"/>
            </a:endParaRPr>
          </a:p>
          <a:p>
            <a:pPr marL="190500" indent="-95250" algn="just">
              <a:buFont typeface="Symbol" pitchFamily="18" charset="2"/>
              <a:buNone/>
            </a:pPr>
            <a:r>
              <a:rPr lang="es-MX" sz="1200" u="none" dirty="0">
                <a:latin typeface="Arial" charset="0"/>
                <a:cs typeface="Times New Roman" pitchFamily="18" charset="0"/>
              </a:rPr>
              <a:t>  </a:t>
            </a:r>
          </a:p>
          <a:p>
            <a:pPr marL="190500" indent="-95250" algn="just">
              <a:buFont typeface="Symbol" pitchFamily="18" charset="2"/>
              <a:buChar char="·"/>
            </a:pPr>
            <a:r>
              <a:rPr lang="es-MX" sz="1200" u="none" dirty="0">
                <a:latin typeface="Arial" charset="0"/>
                <a:cs typeface="Times New Roman" pitchFamily="18" charset="0"/>
              </a:rPr>
              <a:t>Fortalecer y asesorar  al personal operativo de los sistemas municipales   para la operación de las acciones de la Dirección de </a:t>
            </a:r>
            <a:r>
              <a:rPr lang="es-MX" sz="1200" u="none" dirty="0" smtClean="0">
                <a:latin typeface="Arial" charset="0"/>
                <a:cs typeface="Times New Roman" pitchFamily="18" charset="0"/>
              </a:rPr>
              <a:t>Bienestar Familiar. </a:t>
            </a:r>
            <a:endParaRPr lang="es-MX" sz="1200" u="none" dirty="0">
              <a:latin typeface="Arial" charset="0"/>
              <a:cs typeface="Times New Roman" pitchFamily="18" charset="0"/>
            </a:endParaRP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Realizar seguimiento de las estrategias, proyectos y acciones del área que ejecuten los Sistemas municipales . </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Registrar  todas las actividades de 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acuerdo a los formatos establecidos .</a:t>
            </a: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Apoyar en la  difusión, vinculación e implementación de los programas, proyectos y actividades en los municipios</a:t>
            </a:r>
            <a:r>
              <a:rPr lang="es-MX" sz="1200" u="none" dirty="0" smtClean="0">
                <a:latin typeface="Arial" charset="0"/>
                <a:cs typeface="Times New Roman" pitchFamily="18" charset="0"/>
              </a:rPr>
              <a:t>.</a:t>
            </a:r>
          </a:p>
        </p:txBody>
      </p:sp>
    </p:spTree>
    <p:extLst>
      <p:ext uri="{BB962C8B-B14F-4D97-AF65-F5344CB8AC3E}">
        <p14:creationId xmlns:p14="http://schemas.microsoft.com/office/powerpoint/2010/main" val="394411528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1026"/>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3796" name="Text Box 1027"/>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3797" name="Line 102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3798" name="Rectangle 1030"/>
          <p:cNvSpPr>
            <a:spLocks noChangeArrowheads="1"/>
          </p:cNvSpPr>
          <p:nvPr/>
        </p:nvSpPr>
        <p:spPr bwMode="auto">
          <a:xfrm>
            <a:off x="0" y="4038600"/>
            <a:ext cx="6858000" cy="609600"/>
          </a:xfrm>
          <a:prstGeom prst="rect">
            <a:avLst/>
          </a:prstGeom>
          <a:noFill/>
          <a:ln w="9525">
            <a:noFill/>
            <a:miter lim="800000"/>
            <a:headEnd/>
            <a:tailEnd/>
          </a:ln>
        </p:spPr>
        <p:txBody>
          <a:bodyPr>
            <a:spAutoFit/>
          </a:bodyPr>
          <a:lstStyle/>
          <a:p>
            <a:pPr>
              <a:tabLst>
                <a:tab pos="449263" algn="r"/>
                <a:tab pos="2806700" algn="ctr"/>
                <a:tab pos="5611813" algn="r"/>
              </a:tabLst>
            </a:pPr>
            <a:r>
              <a:rPr lang="es-ES_tradnl" sz="1000" u="none" dirty="0">
                <a:latin typeface="Arial" charset="0"/>
                <a:cs typeface="Arial" charset="0"/>
              </a:rPr>
              <a:t> </a:t>
            </a:r>
            <a:endParaRPr lang="es-ES_tradnl" sz="1000" u="none" dirty="0">
              <a:cs typeface="Times New Roman" pitchFamily="18" charset="0"/>
            </a:endParaRPr>
          </a:p>
          <a:p>
            <a:pPr>
              <a:tabLst>
                <a:tab pos="449263" algn="r"/>
                <a:tab pos="2806700" algn="ctr"/>
                <a:tab pos="5611813" algn="r"/>
              </a:tabLst>
            </a:pPr>
            <a:endParaRPr lang="es-ES_tradnl" u="none" dirty="0"/>
          </a:p>
        </p:txBody>
      </p:sp>
      <p:grpSp>
        <p:nvGrpSpPr>
          <p:cNvPr id="11" name="Group 6"/>
          <p:cNvGrpSpPr>
            <a:grpSpLocks/>
          </p:cNvGrpSpPr>
          <p:nvPr/>
        </p:nvGrpSpPr>
        <p:grpSpPr bwMode="auto">
          <a:xfrm>
            <a:off x="1552683" y="7073481"/>
            <a:ext cx="5153025" cy="1885950"/>
            <a:chOff x="928" y="4556"/>
            <a:chExt cx="3246" cy="975"/>
          </a:xfrm>
        </p:grpSpPr>
        <p:sp>
          <p:nvSpPr>
            <p:cNvPr id="12"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3"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14"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15" name="Line 15"/>
          <p:cNvSpPr>
            <a:spLocks noChangeShapeType="1"/>
          </p:cNvSpPr>
          <p:nvPr/>
        </p:nvSpPr>
        <p:spPr bwMode="auto">
          <a:xfrm>
            <a:off x="4156183" y="7048081"/>
            <a:ext cx="1588" cy="1930400"/>
          </a:xfrm>
          <a:prstGeom prst="line">
            <a:avLst/>
          </a:prstGeom>
          <a:noFill/>
          <a:ln w="9525">
            <a:solidFill>
              <a:schemeClr val="tx1"/>
            </a:solidFill>
            <a:round/>
            <a:headEnd/>
            <a:tailEnd/>
          </a:ln>
        </p:spPr>
        <p:txBody>
          <a:bodyPr/>
          <a:lstStyle/>
          <a:p>
            <a:endParaRPr lang="es-MX" dirty="0"/>
          </a:p>
        </p:txBody>
      </p:sp>
      <p:sp>
        <p:nvSpPr>
          <p:cNvPr id="16" name="Line 16"/>
          <p:cNvSpPr>
            <a:spLocks noChangeShapeType="1"/>
          </p:cNvSpPr>
          <p:nvPr/>
        </p:nvSpPr>
        <p:spPr bwMode="auto">
          <a:xfrm>
            <a:off x="1562208" y="7387806"/>
            <a:ext cx="5156200" cy="1588"/>
          </a:xfrm>
          <a:prstGeom prst="line">
            <a:avLst/>
          </a:prstGeom>
          <a:noFill/>
          <a:ln w="9525">
            <a:solidFill>
              <a:schemeClr val="tx1"/>
            </a:solidFill>
            <a:round/>
            <a:headEnd/>
            <a:tailEnd/>
          </a:ln>
        </p:spPr>
        <p:txBody>
          <a:bodyPr/>
          <a:lstStyle/>
          <a:p>
            <a:endParaRPr lang="es-MX" dirty="0"/>
          </a:p>
        </p:txBody>
      </p:sp>
      <p:sp>
        <p:nvSpPr>
          <p:cNvPr id="17" name="Text Box 19"/>
          <p:cNvSpPr txBox="1">
            <a:spLocks noChangeArrowheads="1"/>
          </p:cNvSpPr>
          <p:nvPr/>
        </p:nvSpPr>
        <p:spPr bwMode="auto">
          <a:xfrm>
            <a:off x="4176780" y="7113169"/>
            <a:ext cx="2527300" cy="274637"/>
          </a:xfrm>
          <a:prstGeom prst="rect">
            <a:avLst/>
          </a:prstGeom>
          <a:noFill/>
          <a:ln w="9525">
            <a:noFill/>
            <a:miter lim="800000"/>
            <a:headEnd/>
            <a:tailEnd/>
          </a:ln>
        </p:spPr>
        <p:txBody>
          <a:bodyPr wrap="square">
            <a:spAutoFit/>
          </a:bodyPr>
          <a:lstStyle/>
          <a:p>
            <a:pPr algn="ctr">
              <a:spcBef>
                <a:spcPct val="50000"/>
              </a:spcBef>
            </a:pPr>
            <a:r>
              <a:rPr lang="es-ES_tradnl" sz="1200" b="1" u="none" dirty="0" smtClean="0">
                <a:latin typeface="Arial" charset="0"/>
              </a:rPr>
              <a:t>Directora </a:t>
            </a:r>
            <a:r>
              <a:rPr lang="es-ES_tradnl" sz="1200" b="1" u="none" dirty="0">
                <a:latin typeface="Arial" charset="0"/>
              </a:rPr>
              <a:t>de </a:t>
            </a:r>
            <a:r>
              <a:rPr lang="es-MX" sz="1200" b="1" u="none" dirty="0">
                <a:latin typeface="Arial" charset="0"/>
              </a:rPr>
              <a:t>Bienestar Familiar</a:t>
            </a:r>
            <a:endParaRPr lang="es-ES" sz="1200" b="1" u="none" dirty="0">
              <a:latin typeface="Arial" charset="0"/>
            </a:endParaRPr>
          </a:p>
        </p:txBody>
      </p:sp>
      <p:sp>
        <p:nvSpPr>
          <p:cNvPr id="18" name="Text Box 19"/>
          <p:cNvSpPr txBox="1">
            <a:spLocks noChangeArrowheads="1"/>
          </p:cNvSpPr>
          <p:nvPr/>
        </p:nvSpPr>
        <p:spPr bwMode="auto">
          <a:xfrm>
            <a:off x="1635233" y="7100469"/>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19" name="Text Box 10"/>
          <p:cNvSpPr txBox="1">
            <a:spLocks noChangeArrowheads="1"/>
          </p:cNvSpPr>
          <p:nvPr/>
        </p:nvSpPr>
        <p:spPr bwMode="auto">
          <a:xfrm>
            <a:off x="4176780" y="8134327"/>
            <a:ext cx="2527299" cy="53553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21" name="Rectangle 7"/>
          <p:cNvSpPr>
            <a:spLocks noChangeArrowheads="1"/>
          </p:cNvSpPr>
          <p:nvPr/>
        </p:nvSpPr>
        <p:spPr bwMode="auto">
          <a:xfrm>
            <a:off x="1562099" y="734240"/>
            <a:ext cx="5091113" cy="3139321"/>
          </a:xfrm>
          <a:prstGeom prst="rect">
            <a:avLst/>
          </a:prstGeom>
          <a:noFill/>
          <a:ln w="9525">
            <a:noFill/>
            <a:miter lim="800000"/>
            <a:headEnd/>
            <a:tailEnd/>
          </a:ln>
        </p:spPr>
        <p:txBody>
          <a:bodyPr wrap="square">
            <a:spAutoFit/>
          </a:bodyPr>
          <a:lstStyle/>
          <a:p>
            <a:pPr marL="190500" indent="-95250" algn="ctr"/>
            <a:r>
              <a:rPr lang="es-ES_tradnl" sz="1200" b="1" i="1" u="none" dirty="0">
                <a:latin typeface="Arial" charset="0"/>
              </a:rPr>
              <a:t>ASESORÍA TÉCNICA PARA INFANCIA TEMPRANA</a:t>
            </a:r>
          </a:p>
          <a:p>
            <a:pPr marL="190500" indent="-95250" algn="ctr"/>
            <a:r>
              <a:rPr lang="es-ES_tradnl" sz="1200" b="1" i="1" u="none" dirty="0" smtClean="0">
                <a:latin typeface="Arial" charset="0"/>
              </a:rPr>
              <a:t>(Continúa</a:t>
            </a:r>
            <a:r>
              <a:rPr lang="es-ES_tradnl" sz="1200" b="1" i="1" u="none" dirty="0">
                <a:latin typeface="Arial" charset="0"/>
              </a:rPr>
              <a:t>)</a:t>
            </a:r>
            <a:endParaRPr lang="es-MX" sz="1200" u="none" dirty="0">
              <a:latin typeface="Arial" charset="0"/>
              <a:cs typeface="Times New Roman" pitchFamily="18" charset="0"/>
            </a:endParaRP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smtClean="0">
                <a:latin typeface="Arial" charset="0"/>
              </a:rPr>
              <a:t>Trabajar </a:t>
            </a:r>
            <a:r>
              <a:rPr lang="es-MX" sz="1200" u="none" dirty="0">
                <a:latin typeface="Arial" charset="0"/>
              </a:rPr>
              <a:t>en equipo con las áreas de la Dirección de </a:t>
            </a:r>
            <a:r>
              <a:rPr lang="es-MX" sz="1200" u="none" dirty="0" smtClean="0">
                <a:latin typeface="Arial" charset="0"/>
              </a:rPr>
              <a:t>Bienestar Familiar, </a:t>
            </a:r>
            <a:r>
              <a:rPr lang="es-MX" sz="1200" u="none" dirty="0">
                <a:latin typeface="Arial" charset="0"/>
              </a:rPr>
              <a:t>así como con las </a:t>
            </a:r>
            <a:r>
              <a:rPr lang="es-MX" sz="1200" u="none" dirty="0" smtClean="0">
                <a:latin typeface="Arial" charset="0"/>
              </a:rPr>
              <a:t>Oficinas </a:t>
            </a:r>
            <a:r>
              <a:rPr lang="es-MX" sz="1200" u="none" dirty="0">
                <a:latin typeface="Arial" charset="0"/>
              </a:rPr>
              <a:t>Regionales, para la operación adecuada de las acciones, proyectos y estrategias implementadas en los SMDIF.</a:t>
            </a:r>
          </a:p>
          <a:p>
            <a:pPr marL="190500" indent="-95250" algn="just">
              <a:spcBef>
                <a:spcPct val="50000"/>
              </a:spcBef>
              <a:buFont typeface="Symbol" pitchFamily="18" charset="2"/>
              <a:buChar char="·"/>
            </a:pPr>
            <a:r>
              <a:rPr lang="es-MX" sz="1200" u="none" dirty="0">
                <a:latin typeface="Arial" charset="0"/>
                <a:cs typeface="Times New Roman" pitchFamily="18" charset="0"/>
              </a:rPr>
              <a:t>Colaborar en </a:t>
            </a:r>
            <a:r>
              <a:rPr lang="es-MX" sz="1200" u="none" dirty="0" smtClean="0">
                <a:latin typeface="Arial" charset="0"/>
                <a:cs typeface="Times New Roman" pitchFamily="18" charset="0"/>
              </a:rPr>
              <a:t>el </a:t>
            </a:r>
            <a:r>
              <a:rPr lang="es-MX" sz="1200" u="none" dirty="0">
                <a:latin typeface="Arial" charset="0"/>
                <a:cs typeface="Times New Roman" pitchFamily="18" charset="0"/>
              </a:rPr>
              <a:t>análisis </a:t>
            </a:r>
            <a:r>
              <a:rPr lang="es-MX" sz="1200" u="none" dirty="0" smtClean="0">
                <a:latin typeface="Arial" charset="0"/>
                <a:cs typeface="Times New Roman" pitchFamily="18" charset="0"/>
              </a:rPr>
              <a:t>de </a:t>
            </a:r>
            <a:r>
              <a:rPr lang="es-MX" sz="1200" u="none" dirty="0">
                <a:latin typeface="Arial" charset="0"/>
                <a:cs typeface="Times New Roman" pitchFamily="18" charset="0"/>
              </a:rPr>
              <a:t>los resultados de las </a:t>
            </a:r>
            <a:r>
              <a:rPr lang="es-MX" sz="1200" u="none" dirty="0" smtClean="0">
                <a:latin typeface="Arial" charset="0"/>
                <a:cs typeface="Times New Roman" pitchFamily="18" charset="0"/>
              </a:rPr>
              <a:t>capacitaciones y </a:t>
            </a:r>
            <a:r>
              <a:rPr lang="es-MX" sz="1200" u="none" dirty="0">
                <a:latin typeface="Arial" charset="0"/>
                <a:cs typeface="Times New Roman" pitchFamily="18" charset="0"/>
              </a:rPr>
              <a:t>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proyectos, estrategias y acciones del área y presentar informe a su jefe inmediato para la toma de decisiones</a:t>
            </a:r>
            <a:r>
              <a:rPr lang="es-MX" sz="1200" u="none" dirty="0" smtClean="0">
                <a:latin typeface="Arial" charset="0"/>
                <a:cs typeface="Times New Roman" pitchFamily="18" charset="0"/>
              </a:rPr>
              <a:t>.</a:t>
            </a:r>
          </a:p>
          <a:p>
            <a:pPr marL="190500" indent="-95250" algn="just">
              <a:spcBef>
                <a:spcPct val="50000"/>
              </a:spcBef>
              <a:buFont typeface="Symbol" pitchFamily="18" charset="2"/>
              <a:buChar char="·"/>
            </a:pPr>
            <a:r>
              <a:rPr lang="es-MX" sz="1200" u="none" dirty="0">
                <a:latin typeface="Arial" charset="0"/>
              </a:rPr>
              <a:t>Apoyar </a:t>
            </a:r>
            <a:r>
              <a:rPr lang="es-MX" sz="1200" u="none" dirty="0" smtClean="0">
                <a:latin typeface="Arial" charset="0"/>
              </a:rPr>
              <a:t>en la propuesta de </a:t>
            </a:r>
            <a:r>
              <a:rPr lang="es-MX" sz="1200" u="none" dirty="0" smtClean="0">
                <a:latin typeface="Arial" charset="0"/>
                <a:cs typeface="Times New Roman" pitchFamily="18" charset="0"/>
              </a:rPr>
              <a:t>materiales </a:t>
            </a:r>
            <a:r>
              <a:rPr lang="es-MX" sz="1200" u="none" dirty="0">
                <a:latin typeface="Arial" charset="0"/>
                <a:cs typeface="Times New Roman" pitchFamily="18" charset="0"/>
              </a:rPr>
              <a:t>didácticos que fortalezcan la capacitación y seguimiento de los proyectos, estrategias y acciones implementadas en los SMDIF.</a:t>
            </a:r>
          </a:p>
          <a:p>
            <a:pPr marL="190500" indent="-95250" algn="just">
              <a:spcBef>
                <a:spcPct val="50000"/>
              </a:spcBef>
              <a:buFont typeface="Symbol" pitchFamily="18" charset="2"/>
              <a:buChar char="·"/>
            </a:pPr>
            <a:r>
              <a:rPr lang="es-ES_tradnl" sz="1200" u="none" dirty="0" smtClean="0">
                <a:latin typeface="Arial" charset="0"/>
              </a:rPr>
              <a:t>Estas </a:t>
            </a:r>
            <a:r>
              <a:rPr lang="es-ES_tradnl" sz="1200" u="none" dirty="0">
                <a:latin typeface="Arial" charset="0"/>
              </a:rPr>
              <a:t>funciones son enunciativas más no limitativas.</a:t>
            </a:r>
            <a:endParaRPr lang="es-ES" sz="1200" u="none" dirty="0">
              <a:latin typeface="Arial" charset="0"/>
            </a:endParaRPr>
          </a:p>
        </p:txBody>
      </p:sp>
      <p:sp>
        <p:nvSpPr>
          <p:cNvPr id="22" name="Text Box 20"/>
          <p:cNvSpPr txBox="1">
            <a:spLocks noChangeArrowheads="1"/>
          </p:cNvSpPr>
          <p:nvPr/>
        </p:nvSpPr>
        <p:spPr bwMode="auto">
          <a:xfrm>
            <a:off x="1635233" y="7540913"/>
            <a:ext cx="2612943" cy="1938992"/>
          </a:xfrm>
          <a:prstGeom prst="rect">
            <a:avLst/>
          </a:prstGeom>
          <a:noFill/>
          <a:ln w="9525">
            <a:noFill/>
            <a:miter lim="800000"/>
            <a:headEnd/>
            <a:tailEnd/>
          </a:ln>
        </p:spPr>
        <p:txBody>
          <a:bodyPr wrap="square">
            <a:spAutoFit/>
          </a:bodyPr>
          <a:lstStyle/>
          <a:p>
            <a:pPr algn="ctr">
              <a:spcBef>
                <a:spcPct val="50000"/>
              </a:spcBef>
            </a:pPr>
            <a:endParaRPr lang="es-ES_tradnl" sz="1200" u="none" dirty="0" smtClean="0">
              <a:latin typeface="Arial" charset="0"/>
            </a:endParaRPr>
          </a:p>
          <a:p>
            <a:pPr algn="ctr"/>
            <a:endParaRPr lang="es-MX" sz="1200" u="none" dirty="0">
              <a:latin typeface="Arial" charset="0"/>
            </a:endParaRPr>
          </a:p>
          <a:p>
            <a:r>
              <a:rPr lang="es-MX" sz="1200" u="none" dirty="0" smtClean="0">
                <a:latin typeface="Arial" charset="0"/>
              </a:rPr>
              <a:t>Ma</a:t>
            </a:r>
            <a:r>
              <a:rPr lang="es-MX" sz="1200" u="none" dirty="0">
                <a:latin typeface="Arial" charset="0"/>
              </a:rPr>
              <a:t>. Concepción Gasca </a:t>
            </a:r>
            <a:r>
              <a:rPr lang="es-MX" sz="1200" u="none" dirty="0" smtClean="0">
                <a:latin typeface="Arial" charset="0"/>
              </a:rPr>
              <a:t>Gutiérrez</a:t>
            </a:r>
          </a:p>
          <a:p>
            <a:endParaRPr lang="es-MX" sz="1200" u="none" dirty="0">
              <a:latin typeface="Arial" charset="0"/>
            </a:endParaRPr>
          </a:p>
          <a:p>
            <a:endParaRPr lang="es-MX" sz="1200" u="none" dirty="0" smtClean="0">
              <a:latin typeface="Arial" charset="0"/>
            </a:endParaRPr>
          </a:p>
          <a:p>
            <a:endParaRPr lang="es-MX" sz="1200" u="none" dirty="0">
              <a:latin typeface="Arial" charset="0"/>
            </a:endParaRPr>
          </a:p>
          <a:p>
            <a:r>
              <a:rPr lang="es-MX" sz="1200" u="none" dirty="0" smtClean="0">
                <a:latin typeface="Arial" charset="0"/>
              </a:rPr>
              <a:t>Raquel García Martínez </a:t>
            </a:r>
            <a:endParaRPr lang="es-MX" sz="1200" u="none" dirty="0">
              <a:latin typeface="Arial" charset="0"/>
            </a:endParaRPr>
          </a:p>
          <a:p>
            <a:pPr algn="ctr"/>
            <a:endParaRPr lang="es-MX" sz="1200" u="none" dirty="0">
              <a:latin typeface="Arial" charset="0"/>
            </a:endParaRPr>
          </a:p>
          <a:p>
            <a:pPr algn="ctr"/>
            <a:r>
              <a:rPr lang="es-MX" sz="1200" u="none" dirty="0">
                <a:latin typeface="Arial" charset="0"/>
              </a:rPr>
              <a:t>			</a:t>
            </a:r>
            <a:endParaRPr lang="es-MX" sz="1200" u="none" dirty="0" smtClean="0">
              <a:latin typeface="Arial" charset="0"/>
            </a:endParaRPr>
          </a:p>
        </p:txBody>
      </p:sp>
    </p:spTree>
    <p:extLst>
      <p:ext uri="{BB962C8B-B14F-4D97-AF65-F5344CB8AC3E}">
        <p14:creationId xmlns:p14="http://schemas.microsoft.com/office/powerpoint/2010/main" val="24317487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2772" name="Text Box 8"/>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2773" name="Line 9"/>
          <p:cNvSpPr>
            <a:spLocks noChangeShapeType="1"/>
          </p:cNvSpPr>
          <p:nvPr/>
        </p:nvSpPr>
        <p:spPr bwMode="auto">
          <a:xfrm>
            <a:off x="0" y="514350"/>
            <a:ext cx="6858000" cy="9525"/>
          </a:xfrm>
          <a:prstGeom prst="line">
            <a:avLst/>
          </a:prstGeom>
          <a:noFill/>
          <a:ln w="28575">
            <a:solidFill>
              <a:schemeClr val="tx1"/>
            </a:solidFill>
            <a:round/>
            <a:headEnd/>
            <a:tailEnd/>
          </a:ln>
        </p:spPr>
        <p:txBody>
          <a:bodyPr/>
          <a:lstStyle/>
          <a:p>
            <a:endParaRPr lang="es-MX" dirty="0"/>
          </a:p>
        </p:txBody>
      </p:sp>
      <p:sp>
        <p:nvSpPr>
          <p:cNvPr id="32776" name="Text Box 13"/>
          <p:cNvSpPr txBox="1">
            <a:spLocks noChangeArrowheads="1"/>
          </p:cNvSpPr>
          <p:nvPr/>
        </p:nvSpPr>
        <p:spPr bwMode="auto">
          <a:xfrm>
            <a:off x="1552258" y="739775"/>
            <a:ext cx="5100955" cy="6001643"/>
          </a:xfrm>
          <a:prstGeom prst="rect">
            <a:avLst/>
          </a:prstGeom>
          <a:noFill/>
          <a:ln w="9525">
            <a:noFill/>
            <a:miter lim="800000"/>
            <a:headEnd/>
            <a:tailEnd/>
          </a:ln>
        </p:spPr>
        <p:txBody>
          <a:bodyPr wrap="square">
            <a:spAutoFit/>
          </a:bodyPr>
          <a:lstStyle/>
          <a:p>
            <a:pPr marL="190500" indent="-95250" algn="ctr"/>
            <a:r>
              <a:rPr lang="es-ES_tradnl" sz="1200" b="1" i="1" u="none" dirty="0" smtClean="0">
                <a:latin typeface="Arial" charset="0"/>
              </a:rPr>
              <a:t>ASISTENCIA SOCIAL EN PREVENCIÓN</a:t>
            </a:r>
            <a:endParaRPr lang="es-ES_tradnl" sz="1200" b="1" i="1" u="none" dirty="0">
              <a:latin typeface="Arial" charset="0"/>
            </a:endParaRPr>
          </a:p>
          <a:p>
            <a:pPr marL="190500" indent="-95250" algn="ctr"/>
            <a:endParaRPr lang="es-ES_tradnl" sz="1200" b="1" i="1" u="none" dirty="0" smtClean="0">
              <a:latin typeface="Arial" charset="0"/>
            </a:endParaRPr>
          </a:p>
          <a:p>
            <a:pPr marL="190500" indent="-95250" algn="ctr"/>
            <a:endParaRPr lang="es-ES_tradnl" sz="1200" b="1" i="1"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a:t>
            </a:r>
            <a:r>
              <a:rPr lang="es-ES_tradnl" sz="1200" u="none" dirty="0" smtClean="0">
                <a:latin typeface="Arial" charset="0"/>
                <a:cs typeface="Times New Roman" pitchFamily="18" charset="0"/>
              </a:rPr>
              <a:t>Capacitar, </a:t>
            </a:r>
            <a:r>
              <a:rPr lang="es-ES_tradnl" sz="1200" u="none" dirty="0">
                <a:latin typeface="Arial" charset="0"/>
                <a:cs typeface="Times New Roman" pitchFamily="18" charset="0"/>
              </a:rPr>
              <a:t>dar seguimiento, realizar informe y sistematizar las acciones, proyectos y estrategias </a:t>
            </a:r>
            <a:r>
              <a:rPr lang="es-MX" sz="1200" u="none" dirty="0">
                <a:latin typeface="Arial" charset="0"/>
                <a:cs typeface="Times New Roman" pitchFamily="18" charset="0"/>
              </a:rPr>
              <a:t>de la </a:t>
            </a:r>
            <a:r>
              <a:rPr lang="es-ES_tradnl" sz="1200" u="none" dirty="0">
                <a:latin typeface="Arial" charset="0"/>
              </a:rPr>
              <a:t>Coordinación de </a:t>
            </a:r>
            <a:r>
              <a:rPr lang="es-ES_tradnl" sz="1200" u="none" dirty="0" smtClean="0">
                <a:latin typeface="Arial" charset="0"/>
              </a:rPr>
              <a:t>Infancia Temprana</a:t>
            </a:r>
            <a:r>
              <a:rPr lang="es-ES_tradnl" sz="1200" u="none" dirty="0" smtClean="0">
                <a:latin typeface="Arial" charset="0"/>
                <a:cs typeface="Times New Roman" pitchFamily="18" charset="0"/>
              </a:rPr>
              <a:t>, que </a:t>
            </a:r>
            <a:r>
              <a:rPr lang="es-ES_tradnl" sz="1200" u="none" dirty="0">
                <a:latin typeface="Arial" charset="0"/>
                <a:cs typeface="Times New Roman" pitchFamily="18" charset="0"/>
              </a:rPr>
              <a:t>se  implementan en los Sistemas Municipales DIF.</a:t>
            </a:r>
          </a:p>
          <a:p>
            <a:pPr marL="190500" indent="-95250" algn="just"/>
            <a:endParaRPr lang="es-ES_tradnl" sz="1200" u="none" dirty="0">
              <a:latin typeface="Arial" charset="0"/>
              <a:cs typeface="Times New Roman" pitchFamily="18" charset="0"/>
            </a:endParaRPr>
          </a:p>
          <a:p>
            <a:pPr marL="190500" indent="-95250" algn="just"/>
            <a:endParaRPr lang="es-ES_tradnl" sz="1200" u="none" dirty="0">
              <a:latin typeface="Arial" charset="0"/>
              <a:cs typeface="Times New Roman" pitchFamily="18" charset="0"/>
            </a:endParaRPr>
          </a:p>
          <a:p>
            <a:pPr marL="190500" indent="-95250" algn="just"/>
            <a:r>
              <a:rPr lang="es-ES_tradnl" sz="1200" b="1" i="1" u="none" dirty="0">
                <a:latin typeface="Arial" charset="0"/>
              </a:rPr>
              <a:t>FUNCIONES.</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Impartir cursos de capacitación sobre los  proyectos, acciones  y actividades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que se hayan adoptado por los Sistemas Municipales  de la región asignada. </a:t>
            </a:r>
            <a:endParaRPr lang="es-ES" sz="1200" u="none" dirty="0">
              <a:latin typeface="Arial" charset="0"/>
              <a:cs typeface="Times New Roman" pitchFamily="18" charset="0"/>
            </a:endParaRP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Dar seguimiento y continuidad a los cursos de capacitación a los SMDIF  para asegurar el impacto de los programas, proyectos y actividades derivadas de dichos cursos.</a:t>
            </a: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Colaborar en </a:t>
            </a:r>
            <a:r>
              <a:rPr lang="es-MX" sz="1200" u="none" dirty="0" smtClean="0">
                <a:latin typeface="Arial" charset="0"/>
                <a:cs typeface="Times New Roman" pitchFamily="18" charset="0"/>
              </a:rPr>
              <a:t>el análisis de </a:t>
            </a:r>
            <a:r>
              <a:rPr lang="es-MX" sz="1200" u="none" dirty="0">
                <a:latin typeface="Arial" charset="0"/>
                <a:cs typeface="Times New Roman" pitchFamily="18" charset="0"/>
              </a:rPr>
              <a:t>los resultados de las </a:t>
            </a:r>
            <a:r>
              <a:rPr lang="es-MX" sz="1200" u="none" dirty="0" smtClean="0">
                <a:latin typeface="Arial" charset="0"/>
                <a:cs typeface="Times New Roman" pitchFamily="18" charset="0"/>
              </a:rPr>
              <a:t>capacitaciones y seguimiento de </a:t>
            </a:r>
            <a:r>
              <a:rPr lang="es-MX" sz="1200" u="none" dirty="0">
                <a:latin typeface="Arial" charset="0"/>
                <a:cs typeface="Times New Roman" pitchFamily="18" charset="0"/>
              </a:rPr>
              <a:t>proyectos, estrategias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y presentar informe a su jefe inmediato para la toma de decisiones.</a:t>
            </a: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Fortalecer y asesorar al personal operativo de los sistemas municipales   para la operación de las acciones de la </a:t>
            </a:r>
            <a:r>
              <a:rPr lang="es-MX" sz="1200" u="none" dirty="0" smtClean="0">
                <a:latin typeface="Arial" charset="0"/>
                <a:cs typeface="Times New Roman" pitchFamily="18" charset="0"/>
              </a:rPr>
              <a:t>coordinación. </a:t>
            </a:r>
            <a:endParaRPr lang="es-MX" sz="1200" u="none" dirty="0">
              <a:latin typeface="Arial" charset="0"/>
              <a:cs typeface="Times New Roman" pitchFamily="18" charset="0"/>
            </a:endParaRP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Realizar seguimiento de las estrategias, proyectos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que ejecuten los municipios.</a:t>
            </a: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Concentrar y realizar informes de las actividades de 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acuerdo a los formatos establecidos.</a:t>
            </a:r>
            <a:endParaRPr lang="es-ES" sz="1200" u="none" dirty="0">
              <a:latin typeface="Arial" charset="0"/>
              <a:cs typeface="Times New Roman" pitchFamily="18" charset="0"/>
            </a:endParaRPr>
          </a:p>
        </p:txBody>
      </p:sp>
      <p:grpSp>
        <p:nvGrpSpPr>
          <p:cNvPr id="16" name="Group 6"/>
          <p:cNvGrpSpPr>
            <a:grpSpLocks/>
          </p:cNvGrpSpPr>
          <p:nvPr/>
        </p:nvGrpSpPr>
        <p:grpSpPr bwMode="auto">
          <a:xfrm>
            <a:off x="1552683" y="7254239"/>
            <a:ext cx="5153025" cy="1705191"/>
            <a:chOff x="928" y="4556"/>
            <a:chExt cx="3246" cy="975"/>
          </a:xfrm>
        </p:grpSpPr>
        <p:sp>
          <p:nvSpPr>
            <p:cNvPr id="17"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8"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19"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20" name="Line 15"/>
          <p:cNvSpPr>
            <a:spLocks noChangeShapeType="1"/>
          </p:cNvSpPr>
          <p:nvPr/>
        </p:nvSpPr>
        <p:spPr bwMode="auto">
          <a:xfrm>
            <a:off x="4156183" y="7233099"/>
            <a:ext cx="1588" cy="1745381"/>
          </a:xfrm>
          <a:prstGeom prst="line">
            <a:avLst/>
          </a:prstGeom>
          <a:noFill/>
          <a:ln w="9525">
            <a:solidFill>
              <a:schemeClr val="tx1"/>
            </a:solidFill>
            <a:round/>
            <a:headEnd/>
            <a:tailEnd/>
          </a:ln>
        </p:spPr>
        <p:txBody>
          <a:bodyPr/>
          <a:lstStyle/>
          <a:p>
            <a:endParaRPr lang="es-MX" dirty="0"/>
          </a:p>
        </p:txBody>
      </p:sp>
      <p:sp>
        <p:nvSpPr>
          <p:cNvPr id="31" name="Line 16"/>
          <p:cNvSpPr>
            <a:spLocks noChangeShapeType="1"/>
          </p:cNvSpPr>
          <p:nvPr/>
        </p:nvSpPr>
        <p:spPr bwMode="auto">
          <a:xfrm>
            <a:off x="1562208" y="7562126"/>
            <a:ext cx="5156200" cy="1436"/>
          </a:xfrm>
          <a:prstGeom prst="line">
            <a:avLst/>
          </a:prstGeom>
          <a:noFill/>
          <a:ln w="9525">
            <a:solidFill>
              <a:schemeClr val="tx1"/>
            </a:solidFill>
            <a:round/>
            <a:headEnd/>
            <a:tailEnd/>
          </a:ln>
        </p:spPr>
        <p:txBody>
          <a:bodyPr/>
          <a:lstStyle/>
          <a:p>
            <a:endParaRPr lang="es-MX" dirty="0"/>
          </a:p>
        </p:txBody>
      </p:sp>
      <p:sp>
        <p:nvSpPr>
          <p:cNvPr id="32" name="Text Box 19"/>
          <p:cNvSpPr txBox="1">
            <a:spLocks noChangeArrowheads="1"/>
          </p:cNvSpPr>
          <p:nvPr/>
        </p:nvSpPr>
        <p:spPr bwMode="auto">
          <a:xfrm>
            <a:off x="4176780" y="7272823"/>
            <a:ext cx="2527300" cy="274637"/>
          </a:xfrm>
          <a:prstGeom prst="rect">
            <a:avLst/>
          </a:prstGeom>
          <a:noFill/>
          <a:ln w="9525">
            <a:noFill/>
            <a:miter lim="800000"/>
            <a:headEnd/>
            <a:tailEnd/>
          </a:ln>
        </p:spPr>
        <p:txBody>
          <a:bodyPr wrap="square">
            <a:spAutoFit/>
          </a:bodyPr>
          <a:lstStyle/>
          <a:p>
            <a:pPr algn="ctr">
              <a:spcBef>
                <a:spcPct val="50000"/>
              </a:spcBef>
            </a:pPr>
            <a:r>
              <a:rPr lang="es-ES_tradnl" sz="1200" b="1" u="none" dirty="0" smtClean="0">
                <a:latin typeface="Arial" charset="0"/>
              </a:rPr>
              <a:t>Directora </a:t>
            </a:r>
            <a:r>
              <a:rPr lang="es-ES_tradnl" sz="1200" b="1" u="none" dirty="0">
                <a:latin typeface="Arial" charset="0"/>
              </a:rPr>
              <a:t>de </a:t>
            </a:r>
            <a:r>
              <a:rPr lang="es-MX" sz="1200" b="1" u="none" dirty="0">
                <a:latin typeface="Arial" charset="0"/>
              </a:rPr>
              <a:t>Bienestar Familiar</a:t>
            </a:r>
            <a:endParaRPr lang="es-ES" sz="1200" b="1" u="none" dirty="0">
              <a:latin typeface="Arial" charset="0"/>
            </a:endParaRPr>
          </a:p>
        </p:txBody>
      </p:sp>
      <p:sp>
        <p:nvSpPr>
          <p:cNvPr id="33" name="Text Box 19"/>
          <p:cNvSpPr txBox="1">
            <a:spLocks noChangeArrowheads="1"/>
          </p:cNvSpPr>
          <p:nvPr/>
        </p:nvSpPr>
        <p:spPr bwMode="auto">
          <a:xfrm>
            <a:off x="1635233" y="7274637"/>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34" name="Text Box 10"/>
          <p:cNvSpPr txBox="1">
            <a:spLocks noChangeArrowheads="1"/>
          </p:cNvSpPr>
          <p:nvPr/>
        </p:nvSpPr>
        <p:spPr bwMode="auto">
          <a:xfrm>
            <a:off x="4176780" y="7974673"/>
            <a:ext cx="2527299" cy="683264"/>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35" name="Text Box 20"/>
          <p:cNvSpPr txBox="1">
            <a:spLocks noChangeArrowheads="1"/>
          </p:cNvSpPr>
          <p:nvPr/>
        </p:nvSpPr>
        <p:spPr bwMode="auto">
          <a:xfrm>
            <a:off x="1562208" y="7520290"/>
            <a:ext cx="2612943" cy="1200329"/>
          </a:xfrm>
          <a:prstGeom prst="rect">
            <a:avLst/>
          </a:prstGeom>
          <a:noFill/>
          <a:ln w="9525">
            <a:noFill/>
            <a:miter lim="800000"/>
            <a:headEnd/>
            <a:tailEnd/>
          </a:ln>
        </p:spPr>
        <p:txBody>
          <a:bodyPr wrap="square">
            <a:spAutoFit/>
          </a:bodyPr>
          <a:lstStyle/>
          <a:p>
            <a:pPr algn="ctr">
              <a:spcBef>
                <a:spcPct val="50000"/>
              </a:spcBef>
            </a:pPr>
            <a:endParaRPr lang="es-ES_tradnl" sz="1200" u="none" dirty="0" smtClean="0">
              <a:latin typeface="Arial" charset="0"/>
            </a:endParaRPr>
          </a:p>
          <a:p>
            <a:pPr algn="ctr"/>
            <a:endParaRPr lang="es-MX" sz="1200" u="none" dirty="0">
              <a:latin typeface="Arial" charset="0"/>
            </a:endParaRPr>
          </a:p>
          <a:p>
            <a:pPr algn="ctr"/>
            <a:r>
              <a:rPr lang="es-MX" sz="1200" u="none" dirty="0">
                <a:latin typeface="Arial" charset="0"/>
              </a:rPr>
              <a:t>			</a:t>
            </a:r>
            <a:endParaRPr lang="es-MX" sz="1200" u="none" dirty="0" smtClean="0">
              <a:latin typeface="Arial" charset="0"/>
            </a:endParaRPr>
          </a:p>
          <a:p>
            <a:pPr algn="ctr"/>
            <a:endParaRPr lang="es-MX" sz="1200" u="none" dirty="0" smtClean="0">
              <a:latin typeface="Arial" charset="0"/>
            </a:endParaRPr>
          </a:p>
          <a:p>
            <a:r>
              <a:rPr lang="es-MX" sz="1200" u="none" dirty="0" smtClean="0">
                <a:latin typeface="Arial" charset="0"/>
              </a:rPr>
              <a:t>     Ana Lucia Andrade Macías. </a:t>
            </a:r>
            <a:r>
              <a:rPr lang="es-ES_tradnl" sz="1200" u="none" dirty="0" smtClean="0">
                <a:latin typeface="Arial" charset="0"/>
              </a:rPr>
              <a:t>       </a:t>
            </a:r>
            <a:endParaRPr lang="es-ES" sz="1200" u="none" dirty="0">
              <a:latin typeface="Arial"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1026"/>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3796" name="Text Box 1027"/>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3797" name="Line 102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3798" name="Rectangle 1030"/>
          <p:cNvSpPr>
            <a:spLocks noChangeArrowheads="1"/>
          </p:cNvSpPr>
          <p:nvPr/>
        </p:nvSpPr>
        <p:spPr bwMode="auto">
          <a:xfrm>
            <a:off x="0" y="4038600"/>
            <a:ext cx="6858000" cy="609600"/>
          </a:xfrm>
          <a:prstGeom prst="rect">
            <a:avLst/>
          </a:prstGeom>
          <a:noFill/>
          <a:ln w="9525">
            <a:noFill/>
            <a:miter lim="800000"/>
            <a:headEnd/>
            <a:tailEnd/>
          </a:ln>
        </p:spPr>
        <p:txBody>
          <a:bodyPr>
            <a:spAutoFit/>
          </a:bodyPr>
          <a:lstStyle/>
          <a:p>
            <a:pPr>
              <a:tabLst>
                <a:tab pos="449263" algn="r"/>
                <a:tab pos="2806700" algn="ctr"/>
                <a:tab pos="5611813" algn="r"/>
              </a:tabLst>
            </a:pPr>
            <a:r>
              <a:rPr lang="es-ES_tradnl" sz="1000" u="none" dirty="0">
                <a:latin typeface="Arial" charset="0"/>
                <a:cs typeface="Arial" charset="0"/>
              </a:rPr>
              <a:t> </a:t>
            </a:r>
            <a:endParaRPr lang="es-ES_tradnl" sz="1000" u="none" dirty="0">
              <a:cs typeface="Times New Roman" pitchFamily="18" charset="0"/>
            </a:endParaRPr>
          </a:p>
          <a:p>
            <a:pPr>
              <a:tabLst>
                <a:tab pos="449263" algn="r"/>
                <a:tab pos="2806700" algn="ctr"/>
                <a:tab pos="5611813" algn="r"/>
              </a:tabLst>
            </a:pPr>
            <a:endParaRPr lang="es-ES_tradnl" u="none" dirty="0"/>
          </a:p>
        </p:txBody>
      </p:sp>
      <p:sp>
        <p:nvSpPr>
          <p:cNvPr id="33801" name="Text Box 13"/>
          <p:cNvSpPr txBox="1">
            <a:spLocks noChangeArrowheads="1"/>
          </p:cNvSpPr>
          <p:nvPr/>
        </p:nvSpPr>
        <p:spPr bwMode="auto">
          <a:xfrm>
            <a:off x="1552258" y="739775"/>
            <a:ext cx="5100955" cy="1661993"/>
          </a:xfrm>
          <a:prstGeom prst="rect">
            <a:avLst/>
          </a:prstGeom>
          <a:noFill/>
          <a:ln w="9525">
            <a:noFill/>
            <a:miter lim="800000"/>
            <a:headEnd/>
            <a:tailEnd/>
          </a:ln>
        </p:spPr>
        <p:txBody>
          <a:bodyPr wrap="square">
            <a:spAutoFit/>
          </a:bodyPr>
          <a:lstStyle/>
          <a:p>
            <a:pPr marL="190500" indent="-95250" algn="ctr"/>
            <a:r>
              <a:rPr lang="es-ES_tradnl" sz="1200" b="1" i="1" u="none" dirty="0">
                <a:latin typeface="Arial" charset="0"/>
              </a:rPr>
              <a:t>ASISTENCIA SOCIAL EN </a:t>
            </a:r>
            <a:r>
              <a:rPr lang="es-ES_tradnl" sz="1200" b="1" i="1" u="none" dirty="0" smtClean="0">
                <a:latin typeface="Arial" charset="0"/>
              </a:rPr>
              <a:t>PREVENCIÓN</a:t>
            </a:r>
            <a:endParaRPr lang="es-ES_tradnl" sz="1200" b="1" i="1" u="none" dirty="0">
              <a:latin typeface="Arial" charset="0"/>
            </a:endParaRPr>
          </a:p>
          <a:p>
            <a:pPr marL="190500" indent="-95250" algn="ctr"/>
            <a:r>
              <a:rPr lang="es-ES_tradnl" sz="1200" b="1" i="1" u="none" dirty="0" smtClean="0">
                <a:latin typeface="Arial" charset="0"/>
              </a:rPr>
              <a:t>(Continúa</a:t>
            </a:r>
            <a:r>
              <a:rPr lang="es-ES_tradnl" sz="1200" b="1" i="1" u="none" dirty="0">
                <a:latin typeface="Arial" charset="0"/>
              </a:rPr>
              <a:t>)</a:t>
            </a:r>
            <a:endParaRPr lang="es-MX" sz="1200" u="none" dirty="0">
              <a:latin typeface="Arial" charset="0"/>
              <a:cs typeface="Times New Roman" pitchFamily="18" charset="0"/>
            </a:endParaRPr>
          </a:p>
          <a:p>
            <a:pPr marL="190500" indent="-95250" algn="just">
              <a:spcBef>
                <a:spcPct val="50000"/>
              </a:spcBef>
              <a:buFont typeface="Symbol" pitchFamily="18" charset="2"/>
              <a:buNone/>
            </a:pPr>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a:latin typeface="Arial" charset="0"/>
              </a:rPr>
              <a:t>Trabajar en equipo con las </a:t>
            </a:r>
            <a:r>
              <a:rPr lang="es-MX" sz="1200" u="none" dirty="0" smtClean="0">
                <a:latin typeface="Arial" charset="0"/>
              </a:rPr>
              <a:t>Oficinas Regionales </a:t>
            </a:r>
            <a:r>
              <a:rPr lang="es-MX" sz="1200" u="none" dirty="0">
                <a:latin typeface="Arial" charset="0"/>
              </a:rPr>
              <a:t>para la operación adecuada de las acciones, proyectos y estrategias implementadas en los SMDIF.</a:t>
            </a:r>
          </a:p>
          <a:p>
            <a:pPr marL="190500" indent="-95250" algn="just">
              <a:spcBef>
                <a:spcPct val="50000"/>
              </a:spcBef>
              <a:buFont typeface="Symbol" pitchFamily="18" charset="2"/>
              <a:buChar char="·"/>
            </a:pPr>
            <a:r>
              <a:rPr lang="es-ES_tradnl" sz="1200" u="none" dirty="0" smtClean="0">
                <a:latin typeface="Arial" charset="0"/>
              </a:rPr>
              <a:t>Estas </a:t>
            </a:r>
            <a:r>
              <a:rPr lang="es-ES_tradnl" sz="1200" u="none" dirty="0">
                <a:latin typeface="Arial" charset="0"/>
              </a:rPr>
              <a:t>funciones son enunciativas más no limitativas</a:t>
            </a:r>
            <a:r>
              <a:rPr lang="es-ES_tradnl" sz="1200" u="none" dirty="0" smtClean="0">
                <a:latin typeface="Arial" charset="0"/>
              </a:rPr>
              <a:t>.</a:t>
            </a:r>
            <a:r>
              <a:rPr lang="es-ES" sz="1200" u="none" dirty="0">
                <a:latin typeface="Arial" charset="0"/>
                <a:cs typeface="Times New Roman" pitchFamily="18" charset="0"/>
              </a:rPr>
              <a:t> </a:t>
            </a:r>
          </a:p>
        </p:txBody>
      </p:sp>
      <p:grpSp>
        <p:nvGrpSpPr>
          <p:cNvPr id="21" name="Group 6"/>
          <p:cNvGrpSpPr>
            <a:grpSpLocks/>
          </p:cNvGrpSpPr>
          <p:nvPr/>
        </p:nvGrpSpPr>
        <p:grpSpPr bwMode="auto">
          <a:xfrm>
            <a:off x="1552683" y="7254239"/>
            <a:ext cx="5153025" cy="1705191"/>
            <a:chOff x="928" y="4556"/>
            <a:chExt cx="3246" cy="975"/>
          </a:xfrm>
        </p:grpSpPr>
        <p:sp>
          <p:nvSpPr>
            <p:cNvPr id="22"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3"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24"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25" name="Line 15"/>
          <p:cNvSpPr>
            <a:spLocks noChangeShapeType="1"/>
          </p:cNvSpPr>
          <p:nvPr/>
        </p:nvSpPr>
        <p:spPr bwMode="auto">
          <a:xfrm>
            <a:off x="4156183" y="7233099"/>
            <a:ext cx="1588" cy="1745381"/>
          </a:xfrm>
          <a:prstGeom prst="line">
            <a:avLst/>
          </a:prstGeom>
          <a:noFill/>
          <a:ln w="9525">
            <a:solidFill>
              <a:schemeClr val="tx1"/>
            </a:solidFill>
            <a:round/>
            <a:headEnd/>
            <a:tailEnd/>
          </a:ln>
        </p:spPr>
        <p:txBody>
          <a:bodyPr/>
          <a:lstStyle/>
          <a:p>
            <a:endParaRPr lang="es-MX" dirty="0"/>
          </a:p>
        </p:txBody>
      </p:sp>
      <p:sp>
        <p:nvSpPr>
          <p:cNvPr id="26" name="Line 16"/>
          <p:cNvSpPr>
            <a:spLocks noChangeShapeType="1"/>
          </p:cNvSpPr>
          <p:nvPr/>
        </p:nvSpPr>
        <p:spPr bwMode="auto">
          <a:xfrm>
            <a:off x="1562208" y="7562126"/>
            <a:ext cx="5156200" cy="1436"/>
          </a:xfrm>
          <a:prstGeom prst="line">
            <a:avLst/>
          </a:prstGeom>
          <a:noFill/>
          <a:ln w="9525">
            <a:solidFill>
              <a:schemeClr val="tx1"/>
            </a:solidFill>
            <a:round/>
            <a:headEnd/>
            <a:tailEnd/>
          </a:ln>
        </p:spPr>
        <p:txBody>
          <a:bodyPr/>
          <a:lstStyle/>
          <a:p>
            <a:endParaRPr lang="es-MX" dirty="0"/>
          </a:p>
        </p:txBody>
      </p:sp>
      <p:sp>
        <p:nvSpPr>
          <p:cNvPr id="27" name="Text Box 19"/>
          <p:cNvSpPr txBox="1">
            <a:spLocks noChangeArrowheads="1"/>
          </p:cNvSpPr>
          <p:nvPr/>
        </p:nvSpPr>
        <p:spPr bwMode="auto">
          <a:xfrm>
            <a:off x="4176780" y="7272823"/>
            <a:ext cx="2527300" cy="274637"/>
          </a:xfrm>
          <a:prstGeom prst="rect">
            <a:avLst/>
          </a:prstGeom>
          <a:noFill/>
          <a:ln w="9525">
            <a:noFill/>
            <a:miter lim="800000"/>
            <a:headEnd/>
            <a:tailEnd/>
          </a:ln>
        </p:spPr>
        <p:txBody>
          <a:bodyPr wrap="square">
            <a:spAutoFit/>
          </a:bodyPr>
          <a:lstStyle/>
          <a:p>
            <a:pPr algn="ctr">
              <a:spcBef>
                <a:spcPct val="50000"/>
              </a:spcBef>
            </a:pPr>
            <a:r>
              <a:rPr lang="es-ES_tradnl" sz="1200" b="1" u="none" dirty="0" smtClean="0">
                <a:latin typeface="Arial" charset="0"/>
              </a:rPr>
              <a:t>Directora </a:t>
            </a:r>
            <a:r>
              <a:rPr lang="es-ES_tradnl" sz="1200" b="1" u="none" dirty="0">
                <a:latin typeface="Arial" charset="0"/>
              </a:rPr>
              <a:t>de </a:t>
            </a:r>
            <a:r>
              <a:rPr lang="es-MX" sz="1200" b="1" u="none" dirty="0">
                <a:latin typeface="Arial" charset="0"/>
              </a:rPr>
              <a:t>Bienestar Familiar</a:t>
            </a:r>
            <a:endParaRPr lang="es-ES" sz="1200" b="1" u="none" dirty="0">
              <a:latin typeface="Arial" charset="0"/>
            </a:endParaRPr>
          </a:p>
        </p:txBody>
      </p:sp>
      <p:sp>
        <p:nvSpPr>
          <p:cNvPr id="28" name="Text Box 19"/>
          <p:cNvSpPr txBox="1">
            <a:spLocks noChangeArrowheads="1"/>
          </p:cNvSpPr>
          <p:nvPr/>
        </p:nvSpPr>
        <p:spPr bwMode="auto">
          <a:xfrm>
            <a:off x="1635233" y="7274637"/>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29" name="Text Box 10"/>
          <p:cNvSpPr txBox="1">
            <a:spLocks noChangeArrowheads="1"/>
          </p:cNvSpPr>
          <p:nvPr/>
        </p:nvSpPr>
        <p:spPr bwMode="auto">
          <a:xfrm>
            <a:off x="4176780" y="7974673"/>
            <a:ext cx="2527299" cy="683264"/>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30" name="Text Box 20"/>
          <p:cNvSpPr txBox="1">
            <a:spLocks noChangeArrowheads="1"/>
          </p:cNvSpPr>
          <p:nvPr/>
        </p:nvSpPr>
        <p:spPr bwMode="auto">
          <a:xfrm>
            <a:off x="1562208" y="7520290"/>
            <a:ext cx="2612943" cy="1200329"/>
          </a:xfrm>
          <a:prstGeom prst="rect">
            <a:avLst/>
          </a:prstGeom>
          <a:noFill/>
          <a:ln w="9525">
            <a:noFill/>
            <a:miter lim="800000"/>
            <a:headEnd/>
            <a:tailEnd/>
          </a:ln>
        </p:spPr>
        <p:txBody>
          <a:bodyPr wrap="square">
            <a:spAutoFit/>
          </a:bodyPr>
          <a:lstStyle/>
          <a:p>
            <a:pPr algn="ctr">
              <a:spcBef>
                <a:spcPct val="50000"/>
              </a:spcBef>
            </a:pPr>
            <a:endParaRPr lang="es-ES_tradnl" sz="1200" u="none" dirty="0" smtClean="0">
              <a:latin typeface="Arial" charset="0"/>
            </a:endParaRPr>
          </a:p>
          <a:p>
            <a:pPr algn="ctr"/>
            <a:endParaRPr lang="es-MX" sz="1200" u="none" dirty="0">
              <a:latin typeface="Arial" charset="0"/>
            </a:endParaRPr>
          </a:p>
          <a:p>
            <a:pPr algn="ctr"/>
            <a:r>
              <a:rPr lang="es-MX" sz="1200" u="none" dirty="0">
                <a:latin typeface="Arial" charset="0"/>
              </a:rPr>
              <a:t>			</a:t>
            </a:r>
            <a:endParaRPr lang="es-MX" sz="1200" u="none" dirty="0" smtClean="0">
              <a:latin typeface="Arial" charset="0"/>
            </a:endParaRPr>
          </a:p>
          <a:p>
            <a:pPr algn="ctr"/>
            <a:endParaRPr lang="es-MX" sz="1200" u="none" dirty="0" smtClean="0">
              <a:latin typeface="Arial" charset="0"/>
            </a:endParaRPr>
          </a:p>
          <a:p>
            <a:r>
              <a:rPr lang="es-MX" sz="1200" u="none" dirty="0" smtClean="0">
                <a:latin typeface="Arial" charset="0"/>
              </a:rPr>
              <a:t>     Ana Lucia Andrade Macías. </a:t>
            </a:r>
            <a:r>
              <a:rPr lang="es-ES_tradnl" sz="1200" u="none" dirty="0" smtClean="0">
                <a:latin typeface="Arial" charset="0"/>
              </a:rPr>
              <a:t>       </a:t>
            </a:r>
            <a:endParaRPr lang="es-ES" sz="1200" u="none" dirty="0">
              <a:latin typeface="Arial"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481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4820"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4828" name="Text Box 7"/>
          <p:cNvSpPr txBox="1">
            <a:spLocks noChangeArrowheads="1"/>
          </p:cNvSpPr>
          <p:nvPr/>
        </p:nvSpPr>
        <p:spPr bwMode="auto">
          <a:xfrm>
            <a:off x="1552258" y="736722"/>
            <a:ext cx="5100955" cy="7294305"/>
          </a:xfrm>
          <a:prstGeom prst="rect">
            <a:avLst/>
          </a:prstGeom>
          <a:noFill/>
          <a:ln w="9525">
            <a:noFill/>
            <a:miter lim="800000"/>
            <a:headEnd/>
            <a:tailEnd/>
          </a:ln>
        </p:spPr>
        <p:txBody>
          <a:bodyPr wrap="square">
            <a:spAutoFit/>
          </a:bodyPr>
          <a:lstStyle/>
          <a:p>
            <a:pPr marL="190500" indent="-95250" algn="ctr"/>
            <a:r>
              <a:rPr lang="es-ES_tradnl" sz="1200" b="1" i="1" u="none" dirty="0" smtClean="0">
                <a:latin typeface="Arial" charset="0"/>
              </a:rPr>
              <a:t>AUXILIAR</a:t>
            </a:r>
          </a:p>
          <a:p>
            <a:pPr marL="190500" indent="-95250" algn="ctr"/>
            <a:endParaRPr lang="es-ES_tradnl" sz="1200" b="1" i="1" u="none" dirty="0">
              <a:latin typeface="Arial" charset="0"/>
            </a:endParaRPr>
          </a:p>
          <a:p>
            <a:pPr marL="190500" indent="-95250" algn="ctr"/>
            <a:endParaRPr lang="es-ES_tradnl" sz="1200" b="1" i="1"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a:t>
            </a:r>
            <a:r>
              <a:rPr lang="es-ES_tradnl" sz="1200" u="none" dirty="0" smtClean="0">
                <a:latin typeface="Arial" charset="0"/>
                <a:cs typeface="Times New Roman" pitchFamily="18" charset="0"/>
              </a:rPr>
              <a:t>Apoyar en el diseño y elaboración de material  para las capacitaciones de  </a:t>
            </a:r>
            <a:r>
              <a:rPr lang="es-ES_tradnl" sz="1200" u="none" dirty="0">
                <a:latin typeface="Arial" charset="0"/>
                <a:cs typeface="Times New Roman" pitchFamily="18" charset="0"/>
              </a:rPr>
              <a:t>las acciones, proyectos y estrategias </a:t>
            </a:r>
            <a:r>
              <a:rPr lang="es-MX" sz="1200" u="none" dirty="0">
                <a:latin typeface="Arial" charset="0"/>
                <a:cs typeface="Times New Roman" pitchFamily="18" charset="0"/>
              </a:rPr>
              <a:t>de la </a:t>
            </a:r>
            <a:r>
              <a:rPr lang="es-ES_tradnl" sz="1200" u="none" dirty="0">
                <a:latin typeface="Arial" charset="0"/>
              </a:rPr>
              <a:t>Coordinación de </a:t>
            </a:r>
            <a:r>
              <a:rPr lang="es-ES_tradnl" sz="1200" u="none" dirty="0" smtClean="0">
                <a:latin typeface="Arial" charset="0"/>
              </a:rPr>
              <a:t>Infancia Temprana</a:t>
            </a:r>
            <a:r>
              <a:rPr lang="es-ES_tradnl" sz="1200" u="none" dirty="0" smtClean="0">
                <a:latin typeface="Arial" charset="0"/>
                <a:cs typeface="Times New Roman" pitchFamily="18" charset="0"/>
              </a:rPr>
              <a:t>, </a:t>
            </a:r>
            <a:r>
              <a:rPr lang="es-ES_tradnl" sz="1200" u="none" dirty="0">
                <a:latin typeface="Arial" charset="0"/>
                <a:cs typeface="Times New Roman" pitchFamily="18" charset="0"/>
              </a:rPr>
              <a:t>que se  implementan en los Sistemas Municipales DIF.</a:t>
            </a:r>
          </a:p>
          <a:p>
            <a:pPr marL="190500" indent="-95250" algn="just"/>
            <a:endParaRPr lang="es-ES_tradnl" sz="1200" u="none" dirty="0">
              <a:latin typeface="Arial" charset="0"/>
              <a:cs typeface="Times New Roman" pitchFamily="18" charset="0"/>
            </a:endParaRPr>
          </a:p>
          <a:p>
            <a:pPr marL="190500" indent="-95250" algn="just"/>
            <a:endParaRPr lang="es-ES_tradnl" sz="1200" u="none" dirty="0">
              <a:latin typeface="Arial" charset="0"/>
              <a:cs typeface="Times New Roman" pitchFamily="18" charset="0"/>
            </a:endParaRPr>
          </a:p>
          <a:p>
            <a:pPr marL="190500" indent="-95250" algn="just"/>
            <a:r>
              <a:rPr lang="es-ES_tradnl" sz="1200" b="1" i="1" u="none" dirty="0">
                <a:latin typeface="Arial" charset="0"/>
              </a:rPr>
              <a:t>FUNCIONES.</a:t>
            </a:r>
          </a:p>
          <a:p>
            <a:pPr marL="190500" indent="-95250" algn="just"/>
            <a:endParaRPr lang="es-ES_tradnl" sz="1200" u="none" dirty="0">
              <a:latin typeface="Arial" charset="0"/>
            </a:endParaRPr>
          </a:p>
          <a:p>
            <a:pPr marL="190500" indent="-95250" algn="just">
              <a:buFont typeface="Symbol" pitchFamily="18" charset="2"/>
              <a:buChar char="·"/>
            </a:pPr>
            <a:r>
              <a:rPr lang="es-MX" sz="1200" u="none" dirty="0">
                <a:latin typeface="Arial" charset="0"/>
                <a:cs typeface="Times New Roman" pitchFamily="18" charset="0"/>
              </a:rPr>
              <a:t>Apoyar en el diseño de las capacitaciones de las acciones, proyectos y estrategias de la </a:t>
            </a:r>
            <a:r>
              <a:rPr lang="es-MX" sz="1200" u="none" dirty="0" smtClean="0">
                <a:latin typeface="Arial" charset="0"/>
                <a:cs typeface="Times New Roman" pitchFamily="18" charset="0"/>
              </a:rPr>
              <a:t>coordinación. </a:t>
            </a:r>
            <a:endParaRPr lang="es-MX" sz="1200" u="none" dirty="0">
              <a:latin typeface="Arial" charset="0"/>
              <a:cs typeface="Times New Roman" pitchFamily="18" charset="0"/>
            </a:endParaRP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Apoyo en la elaboración y diseño del material necesario para capacitaciones y campañas de la Coordinación.</a:t>
            </a:r>
            <a:endParaRPr lang="es-ES" sz="1200" u="none" dirty="0">
              <a:latin typeface="Arial" charset="0"/>
              <a:cs typeface="Times New Roman" pitchFamily="18" charset="0"/>
            </a:endParaRPr>
          </a:p>
          <a:p>
            <a:pPr marL="190500" indent="-95250" algn="just">
              <a:buFont typeface="Symbol" pitchFamily="18" charset="2"/>
              <a:buChar char="·"/>
            </a:pP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Apoyar en seguimientos de </a:t>
            </a:r>
            <a:r>
              <a:rPr lang="es-MX" sz="1200" u="none" dirty="0">
                <a:latin typeface="Arial" charset="0"/>
                <a:cs typeface="Times New Roman" pitchFamily="18" charset="0"/>
              </a:rPr>
              <a:t>las estrategias, proyectos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que ejecuten los Sistemas municipales. </a:t>
            </a:r>
            <a:endParaRPr lang="es-ES" sz="1200" u="none" dirty="0">
              <a:latin typeface="Arial" charset="0"/>
              <a:cs typeface="Times New Roman" pitchFamily="18" charset="0"/>
            </a:endParaRPr>
          </a:p>
          <a:p>
            <a:pPr marL="190500" indent="-95250" algn="just">
              <a:buFont typeface="Symbol" pitchFamily="18" charset="2"/>
              <a:buNone/>
            </a:pPr>
            <a:r>
              <a:rPr lang="es-MX" sz="1200" u="none" dirty="0" smtClean="0">
                <a:latin typeface="Arial" charset="0"/>
                <a:cs typeface="Times New Roman" pitchFamily="18" charset="0"/>
              </a:rPr>
              <a:t>  </a:t>
            </a:r>
          </a:p>
          <a:p>
            <a:pPr marL="190500" indent="-95250" algn="just">
              <a:buFont typeface="Symbol" pitchFamily="18" charset="2"/>
              <a:buChar char="·"/>
            </a:pPr>
            <a:r>
              <a:rPr lang="es-MX" sz="1200" u="none" dirty="0" smtClean="0">
                <a:latin typeface="Arial" charset="0"/>
                <a:cs typeface="Times New Roman" pitchFamily="18" charset="0"/>
              </a:rPr>
              <a:t>Realizar cotizaciones de artículos y materiales necesarios para la implementación de los Programas y actividades de la Coordinación. </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Registrar  </a:t>
            </a:r>
            <a:r>
              <a:rPr lang="es-MX" sz="1200" u="none" dirty="0">
                <a:latin typeface="Arial" charset="0"/>
                <a:cs typeface="Times New Roman" pitchFamily="18" charset="0"/>
              </a:rPr>
              <a:t>todas las actividades de 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acuerdo a los formatos establecidos .</a:t>
            </a: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Apoyar en la  difusión, vinculación e implementación de los programas, proyectos y actividades en los municipios</a:t>
            </a:r>
            <a:r>
              <a:rPr lang="es-MX" sz="1200" u="none" dirty="0" smtClean="0">
                <a:latin typeface="Arial" charset="0"/>
                <a:cs typeface="Times New Roman" pitchFamily="18" charset="0"/>
              </a:rPr>
              <a:t>.</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rPr>
              <a:t>Trabajar en equipo con las áreas de la Dirección de </a:t>
            </a:r>
            <a:r>
              <a:rPr lang="es-MX" sz="1200" u="none" dirty="0" smtClean="0">
                <a:latin typeface="Arial" charset="0"/>
              </a:rPr>
              <a:t>Bienestar Familiar, </a:t>
            </a:r>
            <a:r>
              <a:rPr lang="es-MX" sz="1200" u="none" dirty="0">
                <a:latin typeface="Arial" charset="0"/>
              </a:rPr>
              <a:t>así como con las </a:t>
            </a:r>
            <a:r>
              <a:rPr lang="es-MX" sz="1200" u="none" dirty="0" smtClean="0">
                <a:latin typeface="Arial" charset="0"/>
              </a:rPr>
              <a:t>Oficinas </a:t>
            </a:r>
            <a:r>
              <a:rPr lang="es-MX" sz="1200" u="none" dirty="0">
                <a:latin typeface="Arial" charset="0"/>
              </a:rPr>
              <a:t>Regionales, para la operación adecuada de las acciones, proyectos y estrategias implementadas en los SMDIF</a:t>
            </a:r>
            <a:r>
              <a:rPr lang="es-MX" sz="1200" u="none" dirty="0" smtClean="0">
                <a:latin typeface="Arial" charset="0"/>
              </a:rPr>
              <a:t>.</a:t>
            </a:r>
          </a:p>
          <a:p>
            <a:pPr marL="95250" algn="just"/>
            <a:endParaRPr lang="es-MX" sz="1200" u="none" dirty="0" smtClean="0">
              <a:latin typeface="Arial" charset="0"/>
            </a:endParaRPr>
          </a:p>
          <a:p>
            <a:pPr marL="190500" indent="-95250" algn="just">
              <a:buFont typeface="Symbol" pitchFamily="18" charset="2"/>
              <a:buChar char="·"/>
            </a:pPr>
            <a:r>
              <a:rPr lang="es-ES_tradnl" sz="1200" u="none" dirty="0">
                <a:latin typeface="Arial" charset="0"/>
              </a:rPr>
              <a:t>Estas funciones son enunciativas más no limitativas.</a:t>
            </a:r>
            <a:endParaRPr lang="es-ES" sz="1200" u="none" dirty="0">
              <a:latin typeface="Arial" charset="0"/>
            </a:endParaRPr>
          </a:p>
          <a:p>
            <a:pPr marL="190500" indent="-95250" algn="just">
              <a:buFont typeface="Symbol" pitchFamily="18" charset="2"/>
              <a:buChar char="·"/>
            </a:pPr>
            <a:endParaRPr lang="es-MX" sz="1200" u="none" dirty="0">
              <a:latin typeface="Arial" charset="0"/>
            </a:endParaRPr>
          </a:p>
          <a:p>
            <a:pPr marL="95250" algn="just"/>
            <a:endParaRPr lang="es-ES" sz="1200" u="none" dirty="0">
              <a:latin typeface="Arial" charset="0"/>
              <a:cs typeface="Times New Roman" pitchFamily="18" charset="0"/>
            </a:endParaRPr>
          </a:p>
        </p:txBody>
      </p:sp>
      <p:sp>
        <p:nvSpPr>
          <p:cNvPr id="17" name="Rectangle 12"/>
          <p:cNvSpPr>
            <a:spLocks noChangeArrowheads="1"/>
          </p:cNvSpPr>
          <p:nvPr/>
        </p:nvSpPr>
        <p:spPr bwMode="auto">
          <a:xfrm>
            <a:off x="1558925" y="7804204"/>
            <a:ext cx="516191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8" name="Text Box 13"/>
          <p:cNvSpPr txBox="1">
            <a:spLocks noChangeArrowheads="1"/>
          </p:cNvSpPr>
          <p:nvPr/>
        </p:nvSpPr>
        <p:spPr bwMode="auto">
          <a:xfrm>
            <a:off x="1755142" y="7861354"/>
            <a:ext cx="2474912" cy="830997"/>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
        <p:nvSpPr>
          <p:cNvPr id="19" name="Line 14"/>
          <p:cNvSpPr>
            <a:spLocks noChangeShapeType="1"/>
          </p:cNvSpPr>
          <p:nvPr/>
        </p:nvSpPr>
        <p:spPr bwMode="auto">
          <a:xfrm>
            <a:off x="4236403" y="7813729"/>
            <a:ext cx="3175" cy="1143000"/>
          </a:xfrm>
          <a:prstGeom prst="line">
            <a:avLst/>
          </a:prstGeom>
          <a:noFill/>
          <a:ln w="9525">
            <a:solidFill>
              <a:schemeClr val="tx1"/>
            </a:solidFill>
            <a:miter lim="800000"/>
            <a:headEnd/>
            <a:tailEnd/>
          </a:ln>
        </p:spPr>
        <p:txBody>
          <a:bodyPr wrap="none"/>
          <a:lstStyle/>
          <a:p>
            <a:endParaRPr lang="es-MX" dirty="0"/>
          </a:p>
        </p:txBody>
      </p:sp>
      <p:sp>
        <p:nvSpPr>
          <p:cNvPr id="20" name="Line 15"/>
          <p:cNvSpPr>
            <a:spLocks noChangeShapeType="1"/>
          </p:cNvSpPr>
          <p:nvPr/>
        </p:nvSpPr>
        <p:spPr bwMode="auto">
          <a:xfrm>
            <a:off x="1558925" y="8140754"/>
            <a:ext cx="5161915" cy="0"/>
          </a:xfrm>
          <a:prstGeom prst="line">
            <a:avLst/>
          </a:prstGeom>
          <a:noFill/>
          <a:ln w="9525">
            <a:solidFill>
              <a:schemeClr val="tx1"/>
            </a:solidFill>
            <a:miter lim="800000"/>
            <a:headEnd/>
            <a:tailEnd/>
          </a:ln>
        </p:spPr>
        <p:txBody>
          <a:bodyPr wrap="none"/>
          <a:lstStyle/>
          <a:p>
            <a:endParaRPr lang="es-MX" dirty="0"/>
          </a:p>
        </p:txBody>
      </p:sp>
      <p:sp>
        <p:nvSpPr>
          <p:cNvPr id="21" name="Text Box 16"/>
          <p:cNvSpPr txBox="1">
            <a:spLocks noChangeArrowheads="1"/>
          </p:cNvSpPr>
          <p:nvPr/>
        </p:nvSpPr>
        <p:spPr bwMode="auto">
          <a:xfrm>
            <a:off x="4266439" y="7851829"/>
            <a:ext cx="2456122" cy="683264"/>
          </a:xfrm>
          <a:prstGeom prst="rect">
            <a:avLst/>
          </a:prstGeom>
          <a:noFill/>
          <a:ln w="9525">
            <a:noFill/>
            <a:miter lim="800000"/>
            <a:headEnd/>
            <a:tailEnd/>
          </a:ln>
        </p:spPr>
        <p:txBody>
          <a:bodyPr wrap="none">
            <a:spAutoFit/>
          </a:bodyPr>
          <a:lstStyle/>
          <a:p>
            <a:pPr algn="ctr">
              <a:lnSpc>
                <a:spcPct val="80000"/>
              </a:lnSpc>
            </a:pPr>
            <a:r>
              <a:rPr lang="es-MX" sz="1200" b="1" u="none" dirty="0" smtClean="0">
                <a:latin typeface="Arial" charset="0"/>
              </a:rPr>
              <a:t>Directora </a:t>
            </a:r>
            <a:r>
              <a:rPr lang="es-MX" sz="1200" b="1" u="none" dirty="0">
                <a:latin typeface="Arial" charset="0"/>
              </a:rPr>
              <a:t>de </a:t>
            </a:r>
            <a:r>
              <a:rPr lang="es-MX" sz="1200" b="1" u="none" dirty="0" smtClean="0">
                <a:latin typeface="Arial" charset="0"/>
              </a:rPr>
              <a:t>Bienestar Familiar</a:t>
            </a: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
        <p:nvSpPr>
          <p:cNvPr id="22" name="Text Box 10"/>
          <p:cNvSpPr txBox="1">
            <a:spLocks noChangeArrowheads="1"/>
          </p:cNvSpPr>
          <p:nvPr/>
        </p:nvSpPr>
        <p:spPr bwMode="auto">
          <a:xfrm>
            <a:off x="4249305" y="8721813"/>
            <a:ext cx="2471740"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23" name="Text Box 35"/>
          <p:cNvSpPr txBox="1">
            <a:spLocks noChangeArrowheads="1"/>
          </p:cNvSpPr>
          <p:nvPr/>
        </p:nvSpPr>
        <p:spPr bwMode="auto">
          <a:xfrm>
            <a:off x="1337481" y="8666160"/>
            <a:ext cx="3110593" cy="276999"/>
          </a:xfrm>
          <a:prstGeom prst="rect">
            <a:avLst/>
          </a:prstGeom>
          <a:noFill/>
          <a:ln w="9525">
            <a:noFill/>
            <a:miter lim="800000"/>
            <a:headEnd/>
            <a:tailEnd/>
          </a:ln>
        </p:spPr>
        <p:txBody>
          <a:bodyPr wrap="square">
            <a:spAutoFit/>
          </a:bodyPr>
          <a:lstStyle/>
          <a:p>
            <a:pPr algn="ctr">
              <a:spcBef>
                <a:spcPct val="50000"/>
              </a:spcBef>
            </a:pPr>
            <a:r>
              <a:rPr lang="es-ES_tradnl" sz="1200" u="none" dirty="0">
                <a:latin typeface="Arial" charset="0"/>
              </a:rPr>
              <a:t>Rosalva Guadalupe </a:t>
            </a:r>
            <a:r>
              <a:rPr lang="es-MX" sz="1200" u="none" dirty="0" smtClean="0">
                <a:latin typeface="Arial" charset="0"/>
              </a:rPr>
              <a:t>Velázquez Chávez</a:t>
            </a:r>
            <a:endParaRPr lang="es-ES_tradnl" sz="1200" u="none" dirty="0">
              <a:latin typeface="Arial"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endParaRPr lang="es-ES" altLang="es-MX"/>
          </a:p>
        </p:txBody>
      </p:sp>
      <p:sp>
        <p:nvSpPr>
          <p:cNvPr id="34819"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4820"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just">
              <a:spcBef>
                <a:spcPct val="50000"/>
              </a:spcBef>
            </a:pPr>
            <a:r>
              <a:rPr lang="es-ES_tradnl" altLang="es-MX" sz="2000" b="1" i="1" u="none">
                <a:latin typeface="Arial" panose="020B0604020202020204" pitchFamily="34" charset="0"/>
              </a:rPr>
              <a:t>DESCRIPCION DE FUNCIONES</a:t>
            </a:r>
          </a:p>
        </p:txBody>
      </p:sp>
      <p:grpSp>
        <p:nvGrpSpPr>
          <p:cNvPr id="34821" name="Group 27"/>
          <p:cNvGrpSpPr>
            <a:grpSpLocks/>
          </p:cNvGrpSpPr>
          <p:nvPr/>
        </p:nvGrpSpPr>
        <p:grpSpPr bwMode="auto">
          <a:xfrm>
            <a:off x="1533525" y="7321550"/>
            <a:ext cx="5153025" cy="1530350"/>
            <a:chOff x="928" y="4556"/>
            <a:chExt cx="3246" cy="975"/>
          </a:xfrm>
        </p:grpSpPr>
        <p:sp>
          <p:nvSpPr>
            <p:cNvPr id="34829" name="Rectangle 28"/>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endParaRPr lang="es-ES" altLang="es-MX"/>
            </a:p>
          </p:txBody>
        </p:sp>
        <p:sp>
          <p:nvSpPr>
            <p:cNvPr id="34830" name="Text Box 29"/>
            <p:cNvSpPr txBox="1">
              <a:spLocks noChangeArrowheads="1"/>
            </p:cNvSpPr>
            <p:nvPr/>
          </p:nvSpPr>
          <p:spPr bwMode="auto">
            <a:xfrm>
              <a:off x="1047" y="4645"/>
              <a:ext cx="116" cy="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nSpc>
                  <a:spcPct val="80000"/>
                </a:lnSpc>
              </a:pPr>
              <a:endParaRPr lang="es-MX" altLang="es-MX" sz="1200" b="1" u="none">
                <a:latin typeface="Arial" panose="020B0604020202020204" pitchFamily="34" charset="0"/>
              </a:endParaRPr>
            </a:p>
            <a:p>
              <a:pPr>
                <a:lnSpc>
                  <a:spcPct val="80000"/>
                </a:lnSpc>
              </a:pPr>
              <a:endParaRPr lang="es-MX" altLang="es-MX" sz="1200" b="1" u="none">
                <a:latin typeface="Arial" panose="020B0604020202020204" pitchFamily="34" charset="0"/>
              </a:endParaRPr>
            </a:p>
            <a:p>
              <a:pPr>
                <a:lnSpc>
                  <a:spcPct val="80000"/>
                </a:lnSpc>
              </a:pPr>
              <a:endParaRPr lang="es-MX" altLang="es-MX" sz="1200" u="none">
                <a:latin typeface="Arial" panose="020B0604020202020204" pitchFamily="34" charset="0"/>
              </a:endParaRPr>
            </a:p>
            <a:p>
              <a:pPr>
                <a:lnSpc>
                  <a:spcPct val="80000"/>
                </a:lnSpc>
              </a:pPr>
              <a:endParaRPr lang="es-MX" altLang="es-MX" sz="1200" u="none">
                <a:latin typeface="Arial" panose="020B0604020202020204" pitchFamily="34" charset="0"/>
              </a:endParaRPr>
            </a:p>
            <a:p>
              <a:pPr>
                <a:lnSpc>
                  <a:spcPct val="80000"/>
                </a:lnSpc>
              </a:pPr>
              <a:endParaRPr lang="es-MX" altLang="es-MX" sz="1200" u="none">
                <a:latin typeface="Arial" panose="020B0604020202020204" pitchFamily="34" charset="0"/>
              </a:endParaRPr>
            </a:p>
            <a:p>
              <a:pPr>
                <a:lnSpc>
                  <a:spcPct val="80000"/>
                </a:lnSpc>
              </a:pPr>
              <a:endParaRPr lang="es-MX" altLang="es-MX" sz="1200" u="none">
                <a:latin typeface="Arial" panose="020B0604020202020204" pitchFamily="34" charset="0"/>
              </a:endParaRPr>
            </a:p>
          </p:txBody>
        </p:sp>
        <p:sp>
          <p:nvSpPr>
            <p:cNvPr id="34831" name="Text Box 30"/>
            <p:cNvSpPr txBox="1">
              <a:spLocks noChangeArrowheads="1"/>
            </p:cNvSpPr>
            <p:nvPr/>
          </p:nvSpPr>
          <p:spPr bwMode="auto">
            <a:xfrm>
              <a:off x="3256" y="4633"/>
              <a:ext cx="116"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a:lnSpc>
                  <a:spcPct val="80000"/>
                </a:lnSpc>
              </a:pPr>
              <a:endParaRPr lang="es-ES" altLang="es-MX" sz="1200" b="1" u="none">
                <a:latin typeface="Arial" panose="020B0604020202020204" pitchFamily="34" charset="0"/>
              </a:endParaRPr>
            </a:p>
          </p:txBody>
        </p:sp>
      </p:grpSp>
      <p:sp>
        <p:nvSpPr>
          <p:cNvPr id="34822" name="Line 31"/>
          <p:cNvSpPr>
            <a:spLocks noChangeShapeType="1"/>
          </p:cNvSpPr>
          <p:nvPr/>
        </p:nvSpPr>
        <p:spPr bwMode="auto">
          <a:xfrm>
            <a:off x="1543050" y="7600950"/>
            <a:ext cx="51562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34823" name="Text Box 32"/>
          <p:cNvSpPr txBox="1">
            <a:spLocks noChangeArrowheads="1"/>
          </p:cNvSpPr>
          <p:nvPr/>
        </p:nvSpPr>
        <p:spPr bwMode="auto">
          <a:xfrm>
            <a:off x="1879600" y="7327900"/>
            <a:ext cx="1968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a:spcBef>
                <a:spcPct val="50000"/>
              </a:spcBef>
            </a:pPr>
            <a:r>
              <a:rPr lang="es-ES_tradnl" altLang="es-MX" sz="1200" b="1" u="none">
                <a:latin typeface="Arial" panose="020B0604020202020204" pitchFamily="34" charset="0"/>
              </a:rPr>
              <a:t>Responsable</a:t>
            </a:r>
            <a:endParaRPr lang="es-ES" altLang="es-MX" sz="1200" b="1" u="none">
              <a:latin typeface="Arial" panose="020B0604020202020204" pitchFamily="34" charset="0"/>
            </a:endParaRPr>
          </a:p>
        </p:txBody>
      </p:sp>
      <p:sp>
        <p:nvSpPr>
          <p:cNvPr id="34824" name="Text Box 33"/>
          <p:cNvSpPr txBox="1">
            <a:spLocks noChangeArrowheads="1"/>
          </p:cNvSpPr>
          <p:nvPr/>
        </p:nvSpPr>
        <p:spPr bwMode="auto">
          <a:xfrm>
            <a:off x="4375150" y="7324725"/>
            <a:ext cx="2476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spcBef>
                <a:spcPct val="50000"/>
              </a:spcBef>
            </a:pPr>
            <a:r>
              <a:rPr lang="es-ES_tradnl" altLang="es-MX" sz="1200" b="1" u="none">
                <a:latin typeface="Arial" panose="020B0604020202020204" pitchFamily="34" charset="0"/>
              </a:rPr>
              <a:t>Directora de Infancia y Familia</a:t>
            </a:r>
            <a:endParaRPr lang="es-ES" altLang="es-MX" sz="1200" b="1" u="none">
              <a:latin typeface="Arial" panose="020B0604020202020204" pitchFamily="34" charset="0"/>
            </a:endParaRPr>
          </a:p>
        </p:txBody>
      </p:sp>
      <p:sp>
        <p:nvSpPr>
          <p:cNvPr id="34825" name="Text Box 34"/>
          <p:cNvSpPr txBox="1">
            <a:spLocks noChangeArrowheads="1"/>
          </p:cNvSpPr>
          <p:nvPr/>
        </p:nvSpPr>
        <p:spPr bwMode="auto">
          <a:xfrm>
            <a:off x="4328319" y="8472134"/>
            <a:ext cx="2476500"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a:lnSpc>
                <a:spcPct val="80000"/>
              </a:lnSpc>
            </a:pPr>
            <a:r>
              <a:rPr lang="es-MX" sz="1200" u="none">
                <a:latin typeface="Arial" charset="0"/>
              </a:rPr>
              <a:t>Raquel Morales Torres</a:t>
            </a:r>
            <a:endParaRPr lang="es-ES" sz="1200" b="1" u="none" dirty="0">
              <a:latin typeface="Arial" charset="0"/>
            </a:endParaRPr>
          </a:p>
        </p:txBody>
      </p:sp>
      <p:sp>
        <p:nvSpPr>
          <p:cNvPr id="34826" name="Text Box 35"/>
          <p:cNvSpPr txBox="1">
            <a:spLocks noChangeArrowheads="1"/>
          </p:cNvSpPr>
          <p:nvPr/>
        </p:nvSpPr>
        <p:spPr bwMode="auto">
          <a:xfrm>
            <a:off x="2069306" y="8435201"/>
            <a:ext cx="19692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spcBef>
                <a:spcPct val="50000"/>
              </a:spcBef>
            </a:pPr>
            <a:r>
              <a:rPr lang="es-MX" altLang="es-MX" sz="1200" u="none" dirty="0" err="1">
                <a:latin typeface="Arial" panose="020B0604020202020204" pitchFamily="34" charset="0"/>
              </a:rPr>
              <a:t>Lizzeth</a:t>
            </a:r>
            <a:r>
              <a:rPr lang="es-MX" altLang="es-MX" sz="1200" u="none" dirty="0">
                <a:latin typeface="Arial" panose="020B0604020202020204" pitchFamily="34" charset="0"/>
              </a:rPr>
              <a:t> Sánchez Loredo </a:t>
            </a:r>
            <a:endParaRPr lang="es-ES_tradnl" altLang="es-MX" sz="1200" u="none" dirty="0">
              <a:latin typeface="Arial" panose="020B0604020202020204" pitchFamily="34" charset="0"/>
            </a:endParaRPr>
          </a:p>
        </p:txBody>
      </p:sp>
      <p:sp>
        <p:nvSpPr>
          <p:cNvPr id="34827" name="Line 36"/>
          <p:cNvSpPr>
            <a:spLocks noChangeShapeType="1"/>
          </p:cNvSpPr>
          <p:nvPr/>
        </p:nvSpPr>
        <p:spPr bwMode="auto">
          <a:xfrm>
            <a:off x="4349750" y="7324725"/>
            <a:ext cx="1588" cy="152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34828" name="Text Box 7"/>
          <p:cNvSpPr txBox="1">
            <a:spLocks noChangeArrowheads="1"/>
          </p:cNvSpPr>
          <p:nvPr/>
        </p:nvSpPr>
        <p:spPr bwMode="auto">
          <a:xfrm>
            <a:off x="1582738" y="512763"/>
            <a:ext cx="5038725" cy="7848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90500" indent="-95250">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a:r>
              <a:rPr lang="es-ES_tradnl" altLang="es-MX" sz="1200" b="1" i="1" u="none" dirty="0">
                <a:latin typeface="Arial" panose="020B0604020202020204" pitchFamily="34" charset="0"/>
              </a:rPr>
              <a:t>CAPACITADOR</a:t>
            </a:r>
          </a:p>
          <a:p>
            <a:pPr algn="ctr"/>
            <a:endParaRPr lang="es-ES_tradnl" altLang="es-MX" sz="1200" b="1" i="1" u="none" dirty="0">
              <a:latin typeface="Arial" panose="020B0604020202020204" pitchFamily="34" charset="0"/>
            </a:endParaRPr>
          </a:p>
          <a:p>
            <a:pPr algn="ctr"/>
            <a:endParaRPr lang="es-ES_tradnl" altLang="es-MX" sz="1200" b="1" i="1" u="none" dirty="0">
              <a:latin typeface="Arial" panose="020B0604020202020204" pitchFamily="34" charset="0"/>
            </a:endParaRPr>
          </a:p>
          <a:p>
            <a:pPr algn="just"/>
            <a:r>
              <a:rPr lang="es-ES_tradnl" altLang="es-MX" sz="1200" b="1" i="1" u="none" dirty="0">
                <a:latin typeface="Arial" panose="020B0604020202020204" pitchFamily="34" charset="0"/>
              </a:rPr>
              <a:t>OBJETIVO.</a:t>
            </a:r>
          </a:p>
          <a:p>
            <a:pPr algn="just"/>
            <a:endParaRPr lang="es-ES_tradnl" altLang="es-MX" sz="1200" b="1" i="1" u="none" dirty="0">
              <a:latin typeface="Arial" panose="020B0604020202020204" pitchFamily="34" charset="0"/>
            </a:endParaRPr>
          </a:p>
          <a:p>
            <a:pPr algn="just"/>
            <a:r>
              <a:rPr lang="es-ES_tradnl" altLang="es-MX" sz="1200" u="none" dirty="0">
                <a:latin typeface="Arial" panose="020B0604020202020204" pitchFamily="34" charset="0"/>
                <a:cs typeface="Times New Roman" panose="02020603050405020304" pitchFamily="18" charset="0"/>
              </a:rPr>
              <a:t>	Capacitar , dar seguimiento e informar   de las acciones, proyectos y estrategias </a:t>
            </a:r>
            <a:r>
              <a:rPr lang="es-MX" altLang="es-MX" sz="1200" u="none" dirty="0">
                <a:latin typeface="Arial" panose="020B0604020202020204" pitchFamily="34" charset="0"/>
                <a:cs typeface="Times New Roman" panose="02020603050405020304" pitchFamily="18" charset="0"/>
              </a:rPr>
              <a:t>de la </a:t>
            </a:r>
            <a:r>
              <a:rPr lang="es-MX" altLang="es-MX" sz="1200" u="none" dirty="0" smtClean="0">
                <a:latin typeface="Arial" panose="020B0604020202020204" pitchFamily="34" charset="0"/>
                <a:cs typeface="Times New Roman" panose="02020603050405020304" pitchFamily="18" charset="0"/>
              </a:rPr>
              <a:t>coordinación de Infancia Temprana</a:t>
            </a:r>
            <a:r>
              <a:rPr lang="es-ES_tradnl" altLang="es-MX" sz="1200" u="none" dirty="0" smtClean="0">
                <a:latin typeface="Arial" panose="020B0604020202020204" pitchFamily="34" charset="0"/>
                <a:cs typeface="Times New Roman" panose="02020603050405020304" pitchFamily="18" charset="0"/>
              </a:rPr>
              <a:t>, </a:t>
            </a:r>
            <a:r>
              <a:rPr lang="es-ES_tradnl" altLang="es-MX" sz="1200" u="none" dirty="0">
                <a:latin typeface="Arial" panose="020B0604020202020204" pitchFamily="34" charset="0"/>
                <a:cs typeface="Times New Roman" panose="02020603050405020304" pitchFamily="18" charset="0"/>
              </a:rPr>
              <a:t>que se  implementan en los Sistemas Municipales DIF.</a:t>
            </a:r>
          </a:p>
          <a:p>
            <a:pPr algn="just"/>
            <a:endParaRPr lang="es-ES_tradnl" altLang="es-MX" sz="1200" u="none" dirty="0">
              <a:latin typeface="Arial" panose="020B0604020202020204" pitchFamily="34" charset="0"/>
              <a:cs typeface="Times New Roman" panose="02020603050405020304" pitchFamily="18" charset="0"/>
            </a:endParaRPr>
          </a:p>
          <a:p>
            <a:pPr algn="just"/>
            <a:endParaRPr lang="es-ES_tradnl" altLang="es-MX" sz="1200" u="none" dirty="0">
              <a:latin typeface="Arial" panose="020B0604020202020204" pitchFamily="34" charset="0"/>
              <a:cs typeface="Times New Roman" panose="02020603050405020304" pitchFamily="18" charset="0"/>
            </a:endParaRPr>
          </a:p>
          <a:p>
            <a:pPr algn="just"/>
            <a:r>
              <a:rPr lang="es-ES_tradnl" altLang="es-MX" sz="1200" b="1" i="1" u="none" dirty="0">
                <a:latin typeface="Arial" panose="020B0604020202020204" pitchFamily="34" charset="0"/>
              </a:rPr>
              <a:t>FUNCIONES.</a:t>
            </a:r>
          </a:p>
          <a:p>
            <a:pPr algn="just"/>
            <a:endParaRPr lang="es-ES_tradnl" altLang="es-MX" sz="1200" u="none" dirty="0">
              <a:latin typeface="Arial" panose="020B0604020202020204" pitchFamily="34" charset="0"/>
            </a:endParaRPr>
          </a:p>
          <a:p>
            <a:pPr algn="just">
              <a:buFont typeface="Symbol" panose="05050102010706020507" pitchFamily="18" charset="2"/>
              <a:buChar char="·"/>
            </a:pPr>
            <a:r>
              <a:rPr lang="es-MX" altLang="es-MX" sz="1200" u="none" dirty="0">
                <a:latin typeface="Arial" panose="020B0604020202020204" pitchFamily="34" charset="0"/>
                <a:cs typeface="Times New Roman" panose="02020603050405020304" pitchFamily="18" charset="0"/>
              </a:rPr>
              <a:t>Apoyar en el diseño de las capacitaciones de las acciones, proyectos y estrategias de la </a:t>
            </a:r>
            <a:r>
              <a:rPr lang="es-MX" altLang="es-MX" sz="1200" u="none" dirty="0" smtClean="0">
                <a:latin typeface="Arial" panose="020B0604020202020204" pitchFamily="34" charset="0"/>
                <a:cs typeface="Times New Roman" panose="02020603050405020304" pitchFamily="18" charset="0"/>
              </a:rPr>
              <a:t>coordinación. </a:t>
            </a:r>
            <a:endParaRPr lang="es-MX" altLang="es-MX" sz="1200" u="none" dirty="0">
              <a:latin typeface="Arial" panose="020B0604020202020204" pitchFamily="34" charset="0"/>
              <a:cs typeface="Times New Roman" panose="02020603050405020304" pitchFamily="18" charset="0"/>
            </a:endParaRPr>
          </a:p>
          <a:p>
            <a:pPr algn="just">
              <a:buFont typeface="Symbol" panose="05050102010706020507" pitchFamily="18" charset="2"/>
              <a:buNone/>
            </a:pPr>
            <a:endParaRPr lang="es-MX" altLang="es-MX" sz="1200" u="none" dirty="0">
              <a:latin typeface="Arial" panose="020B0604020202020204" pitchFamily="34" charset="0"/>
              <a:cs typeface="Times New Roman" panose="02020603050405020304" pitchFamily="18" charset="0"/>
            </a:endParaRPr>
          </a:p>
          <a:p>
            <a:pPr algn="just">
              <a:buFont typeface="Symbol" panose="05050102010706020507" pitchFamily="18" charset="2"/>
              <a:buChar char="·"/>
            </a:pPr>
            <a:r>
              <a:rPr lang="es-MX" altLang="es-MX" sz="1200" u="none" dirty="0">
                <a:latin typeface="Arial" panose="020B0604020202020204" pitchFamily="34" charset="0"/>
                <a:cs typeface="Times New Roman" panose="02020603050405020304" pitchFamily="18" charset="0"/>
              </a:rPr>
              <a:t>Impartir cursos de capacitación sobre los  proyectos, acciones  y actividades en materia de </a:t>
            </a:r>
            <a:r>
              <a:rPr lang="es-MX" altLang="es-MX" sz="1200" u="none" dirty="0" smtClean="0">
                <a:latin typeface="Arial" panose="020B0604020202020204" pitchFamily="34" charset="0"/>
                <a:cs typeface="Times New Roman" panose="02020603050405020304" pitchFamily="18" charset="0"/>
              </a:rPr>
              <a:t>Bienestar familiar que </a:t>
            </a:r>
            <a:r>
              <a:rPr lang="es-MX" altLang="es-MX" sz="1200" u="none" dirty="0">
                <a:latin typeface="Arial" panose="020B0604020202020204" pitchFamily="34" charset="0"/>
                <a:cs typeface="Times New Roman" panose="02020603050405020304" pitchFamily="18" charset="0"/>
              </a:rPr>
              <a:t>se hayan adoptado por los Sistemas Municipales  de la región asignada. </a:t>
            </a:r>
            <a:endParaRPr lang="es-ES" altLang="es-MX" sz="1200" u="none" dirty="0">
              <a:latin typeface="Arial" panose="020B0604020202020204" pitchFamily="34" charset="0"/>
              <a:cs typeface="Times New Roman" panose="02020603050405020304" pitchFamily="18" charset="0"/>
            </a:endParaRPr>
          </a:p>
          <a:p>
            <a:pPr algn="just">
              <a:buFont typeface="Symbol" panose="05050102010706020507" pitchFamily="18" charset="2"/>
              <a:buChar char="·"/>
            </a:pPr>
            <a:endParaRPr lang="es-ES" altLang="es-MX" sz="1200" u="none" dirty="0">
              <a:latin typeface="Arial" panose="020B0604020202020204" pitchFamily="34" charset="0"/>
              <a:cs typeface="Times New Roman" panose="02020603050405020304" pitchFamily="18" charset="0"/>
            </a:endParaRPr>
          </a:p>
          <a:p>
            <a:pPr algn="just">
              <a:buFont typeface="Symbol" panose="05050102010706020507" pitchFamily="18" charset="2"/>
              <a:buChar char="·"/>
            </a:pPr>
            <a:r>
              <a:rPr lang="es-MX" altLang="es-MX" sz="1200" u="none" dirty="0">
                <a:latin typeface="Arial" panose="020B0604020202020204" pitchFamily="34" charset="0"/>
                <a:cs typeface="Times New Roman" panose="02020603050405020304" pitchFamily="18" charset="0"/>
              </a:rPr>
              <a:t>Dar seguimiento y continuidad a los cursos de capacitación a los SMDIF, así como al Personal Técnico de las </a:t>
            </a:r>
            <a:r>
              <a:rPr lang="es-MX" altLang="es-MX" sz="1200" u="none" dirty="0" smtClean="0">
                <a:latin typeface="Arial" panose="020B0604020202020204" pitchFamily="34" charset="0"/>
                <a:cs typeface="Times New Roman" panose="02020603050405020304" pitchFamily="18" charset="0"/>
              </a:rPr>
              <a:t>Oficinas Regionales.</a:t>
            </a:r>
            <a:endParaRPr lang="es-ES" altLang="es-MX" sz="1200" u="none" dirty="0">
              <a:latin typeface="Arial" panose="020B0604020202020204" pitchFamily="34" charset="0"/>
              <a:cs typeface="Times New Roman" panose="02020603050405020304" pitchFamily="18" charset="0"/>
            </a:endParaRPr>
          </a:p>
          <a:p>
            <a:pPr algn="just">
              <a:buFont typeface="Symbol" panose="05050102010706020507" pitchFamily="18" charset="2"/>
              <a:buNone/>
            </a:pPr>
            <a:r>
              <a:rPr lang="es-MX" altLang="es-MX" sz="1200" u="none" dirty="0">
                <a:latin typeface="Arial" panose="020B0604020202020204" pitchFamily="34" charset="0"/>
                <a:cs typeface="Times New Roman" panose="02020603050405020304" pitchFamily="18" charset="0"/>
              </a:rPr>
              <a:t>  </a:t>
            </a:r>
          </a:p>
          <a:p>
            <a:pPr algn="just">
              <a:buFont typeface="Symbol" panose="05050102010706020507" pitchFamily="18" charset="2"/>
              <a:buChar char="·"/>
            </a:pPr>
            <a:r>
              <a:rPr lang="es-MX" altLang="es-MX" sz="1200" u="none" dirty="0">
                <a:latin typeface="Arial" panose="020B0604020202020204" pitchFamily="34" charset="0"/>
                <a:cs typeface="Times New Roman" panose="02020603050405020304" pitchFamily="18" charset="0"/>
              </a:rPr>
              <a:t>Fortalecer y asesorar  al personal operativo de los sistemas municipales   para la operación de las acciones de la Dirección de </a:t>
            </a:r>
            <a:r>
              <a:rPr lang="es-MX" altLang="es-MX" sz="1200" u="none" dirty="0" smtClean="0">
                <a:latin typeface="Arial" panose="020B0604020202020204" pitchFamily="34" charset="0"/>
                <a:cs typeface="Times New Roman" panose="02020603050405020304" pitchFamily="18" charset="0"/>
              </a:rPr>
              <a:t>Bienestar Familiar. </a:t>
            </a:r>
            <a:endParaRPr lang="es-MX" altLang="es-MX" sz="1200" u="none" dirty="0">
              <a:latin typeface="Arial" panose="020B0604020202020204" pitchFamily="34" charset="0"/>
              <a:cs typeface="Times New Roman" panose="02020603050405020304" pitchFamily="18" charset="0"/>
            </a:endParaRPr>
          </a:p>
          <a:p>
            <a:pPr algn="just">
              <a:buFont typeface="Symbol" panose="05050102010706020507" pitchFamily="18" charset="2"/>
              <a:buNone/>
            </a:pPr>
            <a:endParaRPr lang="es-MX" altLang="es-MX" sz="1200" u="none" dirty="0">
              <a:latin typeface="Arial" panose="020B0604020202020204" pitchFamily="34" charset="0"/>
              <a:cs typeface="Times New Roman" panose="02020603050405020304" pitchFamily="18" charset="0"/>
            </a:endParaRPr>
          </a:p>
          <a:p>
            <a:pPr algn="just">
              <a:buFont typeface="Symbol" panose="05050102010706020507" pitchFamily="18" charset="2"/>
              <a:buChar char="·"/>
            </a:pPr>
            <a:r>
              <a:rPr lang="es-MX" altLang="es-MX" sz="1200" u="none" dirty="0">
                <a:latin typeface="Arial" panose="020B0604020202020204" pitchFamily="34" charset="0"/>
                <a:cs typeface="Times New Roman" panose="02020603050405020304" pitchFamily="18" charset="0"/>
              </a:rPr>
              <a:t>Realizar seguimiento de las estrategias, proyectos y acciones de la </a:t>
            </a:r>
            <a:r>
              <a:rPr lang="es-MX" altLang="es-MX" sz="1200" u="none" dirty="0" smtClean="0">
                <a:latin typeface="Arial" panose="020B0604020202020204" pitchFamily="34" charset="0"/>
                <a:cs typeface="Times New Roman" panose="02020603050405020304" pitchFamily="18" charset="0"/>
              </a:rPr>
              <a:t>coordinación </a:t>
            </a:r>
            <a:r>
              <a:rPr lang="es-MX" altLang="es-MX" sz="1200" u="none" dirty="0">
                <a:latin typeface="Arial" panose="020B0604020202020204" pitchFamily="34" charset="0"/>
                <a:cs typeface="Times New Roman" panose="02020603050405020304" pitchFamily="18" charset="0"/>
              </a:rPr>
              <a:t>que ejecuten los Sistemas municipales. </a:t>
            </a:r>
          </a:p>
          <a:p>
            <a:pPr algn="just">
              <a:buFont typeface="Symbol" panose="05050102010706020507" pitchFamily="18" charset="2"/>
              <a:buNone/>
            </a:pPr>
            <a:endParaRPr lang="es-MX" altLang="es-MX" sz="1200" u="none" dirty="0">
              <a:latin typeface="Arial" panose="020B0604020202020204" pitchFamily="34" charset="0"/>
              <a:cs typeface="Times New Roman" panose="02020603050405020304" pitchFamily="18" charset="0"/>
            </a:endParaRPr>
          </a:p>
          <a:p>
            <a:pPr algn="just">
              <a:buFont typeface="Symbol" panose="05050102010706020507" pitchFamily="18" charset="2"/>
              <a:buChar char="·"/>
            </a:pPr>
            <a:r>
              <a:rPr lang="es-MX" altLang="es-MX" sz="1200" u="none" dirty="0">
                <a:latin typeface="Arial" panose="020B0604020202020204" pitchFamily="34" charset="0"/>
                <a:cs typeface="Times New Roman" panose="02020603050405020304" pitchFamily="18" charset="0"/>
              </a:rPr>
              <a:t>Registrar  todas las actividades de seguimiento </a:t>
            </a:r>
            <a:r>
              <a:rPr lang="es-MX" altLang="es-MX" sz="1200" u="none" dirty="0" smtClean="0">
                <a:latin typeface="Arial" panose="020B0604020202020204" pitchFamily="34" charset="0"/>
                <a:cs typeface="Times New Roman" panose="02020603050405020304" pitchFamily="18" charset="0"/>
              </a:rPr>
              <a:t>de </a:t>
            </a:r>
            <a:r>
              <a:rPr lang="es-MX" altLang="es-MX" sz="1200" u="none" dirty="0">
                <a:latin typeface="Arial" panose="020B0604020202020204" pitchFamily="34" charset="0"/>
                <a:cs typeface="Times New Roman" panose="02020603050405020304" pitchFamily="18" charset="0"/>
              </a:rPr>
              <a:t>acuerdo a los formatos establecidos .</a:t>
            </a:r>
          </a:p>
          <a:p>
            <a:pPr algn="just">
              <a:buFont typeface="Symbol" panose="05050102010706020507" pitchFamily="18" charset="2"/>
              <a:buNone/>
            </a:pPr>
            <a:endParaRPr lang="es-ES" altLang="es-MX" sz="1200" u="none" dirty="0">
              <a:latin typeface="Arial" panose="020B0604020202020204" pitchFamily="34" charset="0"/>
              <a:cs typeface="Times New Roman" panose="02020603050405020304" pitchFamily="18" charset="0"/>
            </a:endParaRPr>
          </a:p>
          <a:p>
            <a:pPr algn="just">
              <a:buFont typeface="Symbol" panose="05050102010706020507" pitchFamily="18" charset="2"/>
              <a:buChar char="·"/>
            </a:pPr>
            <a:r>
              <a:rPr lang="es-MX" altLang="es-MX" sz="1200" u="none" dirty="0">
                <a:latin typeface="Arial" panose="020B0604020202020204" pitchFamily="34" charset="0"/>
                <a:cs typeface="Times New Roman" panose="02020603050405020304" pitchFamily="18" charset="0"/>
              </a:rPr>
              <a:t>Apoyar en la  difusión, vinculación e implementación de los programas, proyectos y actividades en los municipios.</a:t>
            </a:r>
            <a:endParaRPr lang="es-ES" altLang="es-MX" sz="1200" u="none" dirty="0">
              <a:latin typeface="Arial" panose="020B0604020202020204" pitchFamily="34" charset="0"/>
              <a:cs typeface="Times New Roman" panose="02020603050405020304" pitchFamily="18" charset="0"/>
            </a:endParaRPr>
          </a:p>
          <a:p>
            <a:pPr algn="just">
              <a:buFont typeface="Symbol" panose="05050102010706020507" pitchFamily="18" charset="2"/>
              <a:buChar char="·"/>
            </a:pPr>
            <a:endParaRPr lang="es-MX" altLang="es-MX" sz="1200" u="none" dirty="0">
              <a:latin typeface="Arial" panose="020B0604020202020204" pitchFamily="34" charset="0"/>
              <a:cs typeface="Times New Roman" panose="02020603050405020304" pitchFamily="18" charset="0"/>
            </a:endParaRPr>
          </a:p>
          <a:p>
            <a:pPr algn="just">
              <a:buFont typeface="Symbol" panose="05050102010706020507" pitchFamily="18" charset="2"/>
              <a:buChar char="·"/>
            </a:pPr>
            <a:endParaRPr lang="es-MX" altLang="es-MX" sz="1200" u="none" dirty="0">
              <a:latin typeface="Arial" panose="020B0604020202020204" pitchFamily="34" charset="0"/>
              <a:cs typeface="Times New Roman" panose="02020603050405020304" pitchFamily="18" charset="0"/>
            </a:endParaRPr>
          </a:p>
          <a:p>
            <a:pPr algn="just">
              <a:buFont typeface="Symbol" panose="05050102010706020507" pitchFamily="18" charset="2"/>
              <a:buNone/>
            </a:pPr>
            <a:endParaRPr lang="es-MX" altLang="es-MX" sz="1200" u="none" dirty="0">
              <a:latin typeface="Arial" panose="020B0604020202020204" pitchFamily="34" charset="0"/>
              <a:cs typeface="Times New Roman" panose="02020603050405020304" pitchFamily="18" charset="0"/>
            </a:endParaRPr>
          </a:p>
          <a:p>
            <a:endParaRPr lang="es-ES" altLang="es-MX" sz="1200" u="none" dirty="0">
              <a:latin typeface="Arial" panose="020B0604020202020204" pitchFamily="34" charset="0"/>
              <a:cs typeface="Times New Roman" panose="02020603050405020304" pitchFamily="18" charset="0"/>
            </a:endParaRPr>
          </a:p>
          <a:p>
            <a:pPr algn="just">
              <a:buFont typeface="Symbol" panose="05050102010706020507" pitchFamily="18" charset="2"/>
              <a:buNone/>
            </a:pPr>
            <a:endParaRPr lang="es-ES" altLang="es-MX" sz="1200" u="none" dirty="0">
              <a:latin typeface="Arial" panose="020B0604020202020204" pitchFamily="34" charset="0"/>
              <a:cs typeface="Times New Roman" panose="02020603050405020304" pitchFamily="18" charset="0"/>
            </a:endParaRPr>
          </a:p>
          <a:p>
            <a:pPr algn="just">
              <a:buFont typeface="Symbol" panose="05050102010706020507" pitchFamily="18" charset="2"/>
              <a:buNone/>
            </a:pPr>
            <a:endParaRPr lang="es-ES" altLang="es-MX" sz="1200" u="none" dirty="0">
              <a:latin typeface="Arial" panose="020B0604020202020204" pitchFamily="34" charset="0"/>
              <a:cs typeface="Times New Roman" panose="02020603050405020304" pitchFamily="18" charset="0"/>
            </a:endParaRPr>
          </a:p>
          <a:p>
            <a:pPr algn="just">
              <a:buFont typeface="Symbol" panose="05050102010706020507" pitchFamily="18" charset="2"/>
              <a:buNone/>
            </a:pPr>
            <a:r>
              <a:rPr lang="es-ES" altLang="es-MX" sz="1200" u="none" dirty="0">
                <a:latin typeface="Arial" panose="020B0604020202020204" pitchFamily="34" charset="0"/>
                <a:cs typeface="Times New Roman" panose="02020603050405020304" pitchFamily="18" charset="0"/>
              </a:rPr>
              <a:t> </a:t>
            </a:r>
          </a:p>
          <a:p>
            <a:pPr algn="just">
              <a:buFont typeface="Symbol" panose="05050102010706020507" pitchFamily="18" charset="2"/>
              <a:buNone/>
            </a:pPr>
            <a:r>
              <a:rPr lang="es-ES" altLang="es-MX" sz="1200" u="none" dirty="0">
                <a:latin typeface="Arial" panose="020B0604020202020204" pitchFamily="34" charset="0"/>
                <a:cs typeface="Times New Roman" panose="02020603050405020304" pitchFamily="18" charset="0"/>
              </a:rPr>
              <a:t> </a:t>
            </a:r>
          </a:p>
        </p:txBody>
      </p:sp>
    </p:spTree>
    <p:extLst>
      <p:ext uri="{BB962C8B-B14F-4D97-AF65-F5344CB8AC3E}">
        <p14:creationId xmlns:p14="http://schemas.microsoft.com/office/powerpoint/2010/main" val="364328542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endParaRPr lang="es-ES" altLang="es-MX"/>
          </a:p>
        </p:txBody>
      </p:sp>
      <p:sp>
        <p:nvSpPr>
          <p:cNvPr id="35843"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5844"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just">
              <a:spcBef>
                <a:spcPct val="50000"/>
              </a:spcBef>
            </a:pPr>
            <a:r>
              <a:rPr lang="es-ES_tradnl" altLang="es-MX" sz="2000" b="1" i="1" u="none">
                <a:latin typeface="Arial" panose="020B0604020202020204" pitchFamily="34" charset="0"/>
              </a:rPr>
              <a:t>DESCRIPCION DE FUNCIONES</a:t>
            </a:r>
          </a:p>
        </p:txBody>
      </p:sp>
      <p:sp>
        <p:nvSpPr>
          <p:cNvPr id="35847" name="Text Box 11"/>
          <p:cNvSpPr txBox="1">
            <a:spLocks noChangeArrowheads="1"/>
          </p:cNvSpPr>
          <p:nvPr/>
        </p:nvSpPr>
        <p:spPr bwMode="auto">
          <a:xfrm>
            <a:off x="1600200" y="5802313"/>
            <a:ext cx="215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spcBef>
                <a:spcPct val="50000"/>
              </a:spcBef>
            </a:pPr>
            <a:endParaRPr lang="es-ES" altLang="es-MX" u="none">
              <a:latin typeface="Arial" panose="020B0604020202020204" pitchFamily="34" charset="0"/>
            </a:endParaRPr>
          </a:p>
        </p:txBody>
      </p:sp>
      <p:sp>
        <p:nvSpPr>
          <p:cNvPr id="35852" name="Rectangle 7"/>
          <p:cNvSpPr>
            <a:spLocks noChangeArrowheads="1"/>
          </p:cNvSpPr>
          <p:nvPr/>
        </p:nvSpPr>
        <p:spPr bwMode="auto">
          <a:xfrm>
            <a:off x="1638300" y="692150"/>
            <a:ext cx="493395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90500" indent="-95250">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a:r>
              <a:rPr lang="es-ES_tradnl" altLang="es-MX" sz="1200" b="1" i="1" u="none" dirty="0">
                <a:latin typeface="Arial" panose="020B0604020202020204" pitchFamily="34" charset="0"/>
              </a:rPr>
              <a:t>CAPACITADOR</a:t>
            </a:r>
          </a:p>
          <a:p>
            <a:pPr algn="ctr"/>
            <a:r>
              <a:rPr lang="es-ES_tradnl" altLang="es-MX" sz="1200" b="1" i="1" u="none" dirty="0">
                <a:latin typeface="Arial" panose="020B0604020202020204" pitchFamily="34" charset="0"/>
              </a:rPr>
              <a:t>( Continúa)</a:t>
            </a:r>
            <a:endParaRPr lang="es-MX" altLang="es-MX" sz="1200" u="none" dirty="0">
              <a:latin typeface="Arial" panose="020B0604020202020204" pitchFamily="34" charset="0"/>
              <a:cs typeface="Times New Roman" panose="02020603050405020304" pitchFamily="18" charset="0"/>
            </a:endParaRPr>
          </a:p>
          <a:p>
            <a:pPr algn="just">
              <a:buFont typeface="Symbol" panose="05050102010706020507" pitchFamily="18" charset="2"/>
              <a:buNone/>
            </a:pPr>
            <a:endParaRPr lang="es-ES" altLang="es-MX" sz="1200" u="none" dirty="0">
              <a:latin typeface="Arial" panose="020B0604020202020204" pitchFamily="34" charset="0"/>
              <a:cs typeface="Times New Roman" panose="02020603050405020304" pitchFamily="18" charset="0"/>
            </a:endParaRPr>
          </a:p>
          <a:p>
            <a:pPr algn="just">
              <a:spcBef>
                <a:spcPct val="50000"/>
              </a:spcBef>
              <a:buFont typeface="Symbol" panose="05050102010706020507" pitchFamily="18" charset="2"/>
              <a:buChar char="·"/>
            </a:pPr>
            <a:r>
              <a:rPr lang="es-MX" altLang="es-MX" sz="1200" u="none" dirty="0">
                <a:latin typeface="Arial" panose="020B0604020202020204" pitchFamily="34" charset="0"/>
              </a:rPr>
              <a:t>Trabajar en equipo con las áreas de la Dirección de </a:t>
            </a:r>
            <a:r>
              <a:rPr lang="es-MX" altLang="es-MX" sz="1200" u="none" dirty="0" smtClean="0">
                <a:latin typeface="Arial" panose="020B0604020202020204" pitchFamily="34" charset="0"/>
              </a:rPr>
              <a:t>Bienestar Familiar, </a:t>
            </a:r>
            <a:r>
              <a:rPr lang="es-MX" altLang="es-MX" sz="1200" u="none" dirty="0">
                <a:latin typeface="Arial" panose="020B0604020202020204" pitchFamily="34" charset="0"/>
              </a:rPr>
              <a:t>así como con las </a:t>
            </a:r>
            <a:r>
              <a:rPr lang="es-MX" altLang="es-MX" sz="1200" u="none" dirty="0" smtClean="0">
                <a:latin typeface="Arial" panose="020B0604020202020204" pitchFamily="34" charset="0"/>
              </a:rPr>
              <a:t>Oficinas </a:t>
            </a:r>
            <a:r>
              <a:rPr lang="es-MX" altLang="es-MX" sz="1200" u="none" dirty="0">
                <a:latin typeface="Arial" panose="020B0604020202020204" pitchFamily="34" charset="0"/>
              </a:rPr>
              <a:t>Regionales, para la operación adecuada de las acciones, proyectos y estrategias implementadas en los SMDIF.</a:t>
            </a:r>
          </a:p>
          <a:p>
            <a:pPr algn="just">
              <a:spcBef>
                <a:spcPct val="50000"/>
              </a:spcBef>
              <a:buFont typeface="Symbol" panose="05050102010706020507" pitchFamily="18" charset="2"/>
              <a:buChar char="·"/>
            </a:pPr>
            <a:r>
              <a:rPr lang="es-MX" altLang="es-MX" sz="1200" u="none" dirty="0">
                <a:latin typeface="Arial" panose="020B0604020202020204" pitchFamily="34" charset="0"/>
                <a:cs typeface="Times New Roman" panose="02020603050405020304" pitchFamily="18" charset="0"/>
              </a:rPr>
              <a:t>Colaborar en la concentración, análisis y sistematización de los resultados de las capacitaciones, seguimiento y evaluaciones de proyectos, estrategias y acciones del área y presentar informe a su jefe inmediato para la toma de decisiones.</a:t>
            </a:r>
          </a:p>
          <a:p>
            <a:pPr algn="just">
              <a:spcBef>
                <a:spcPct val="50000"/>
              </a:spcBef>
              <a:buFont typeface="Symbol" panose="05050102010706020507" pitchFamily="18" charset="2"/>
              <a:buChar char="·"/>
            </a:pPr>
            <a:r>
              <a:rPr lang="es-ES_tradnl" altLang="es-MX" sz="1200" u="none" dirty="0">
                <a:latin typeface="Arial" panose="020B0604020202020204" pitchFamily="34" charset="0"/>
              </a:rPr>
              <a:t>Estas funciones son enunciativas más no limitativas.</a:t>
            </a:r>
            <a:endParaRPr lang="es-ES" altLang="es-MX" sz="1200" u="none" dirty="0">
              <a:latin typeface="Arial" panose="020B0604020202020204" pitchFamily="34" charset="0"/>
            </a:endParaRPr>
          </a:p>
        </p:txBody>
      </p:sp>
      <p:grpSp>
        <p:nvGrpSpPr>
          <p:cNvPr id="17" name="Group 27"/>
          <p:cNvGrpSpPr>
            <a:grpSpLocks/>
          </p:cNvGrpSpPr>
          <p:nvPr/>
        </p:nvGrpSpPr>
        <p:grpSpPr bwMode="auto">
          <a:xfrm>
            <a:off x="1533525" y="7315200"/>
            <a:ext cx="5153025" cy="1530350"/>
            <a:chOff x="928" y="4556"/>
            <a:chExt cx="3246" cy="975"/>
          </a:xfrm>
        </p:grpSpPr>
        <p:sp>
          <p:nvSpPr>
            <p:cNvPr id="18" name="Rectangle 28"/>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endParaRPr lang="es-ES" altLang="es-MX"/>
            </a:p>
          </p:txBody>
        </p:sp>
        <p:sp>
          <p:nvSpPr>
            <p:cNvPr id="19" name="Text Box 29"/>
            <p:cNvSpPr txBox="1">
              <a:spLocks noChangeArrowheads="1"/>
            </p:cNvSpPr>
            <p:nvPr/>
          </p:nvSpPr>
          <p:spPr bwMode="auto">
            <a:xfrm>
              <a:off x="1047" y="4645"/>
              <a:ext cx="116" cy="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nSpc>
                  <a:spcPct val="80000"/>
                </a:lnSpc>
              </a:pPr>
              <a:endParaRPr lang="es-MX" altLang="es-MX" sz="1200" b="1" u="none">
                <a:latin typeface="Arial" panose="020B0604020202020204" pitchFamily="34" charset="0"/>
              </a:endParaRPr>
            </a:p>
            <a:p>
              <a:pPr>
                <a:lnSpc>
                  <a:spcPct val="80000"/>
                </a:lnSpc>
              </a:pPr>
              <a:endParaRPr lang="es-MX" altLang="es-MX" sz="1200" b="1" u="none">
                <a:latin typeface="Arial" panose="020B0604020202020204" pitchFamily="34" charset="0"/>
              </a:endParaRPr>
            </a:p>
            <a:p>
              <a:pPr>
                <a:lnSpc>
                  <a:spcPct val="80000"/>
                </a:lnSpc>
              </a:pPr>
              <a:endParaRPr lang="es-MX" altLang="es-MX" sz="1200" u="none">
                <a:latin typeface="Arial" panose="020B0604020202020204" pitchFamily="34" charset="0"/>
              </a:endParaRPr>
            </a:p>
            <a:p>
              <a:pPr>
                <a:lnSpc>
                  <a:spcPct val="80000"/>
                </a:lnSpc>
              </a:pPr>
              <a:endParaRPr lang="es-MX" altLang="es-MX" sz="1200" u="none">
                <a:latin typeface="Arial" panose="020B0604020202020204" pitchFamily="34" charset="0"/>
              </a:endParaRPr>
            </a:p>
            <a:p>
              <a:pPr>
                <a:lnSpc>
                  <a:spcPct val="80000"/>
                </a:lnSpc>
              </a:pPr>
              <a:endParaRPr lang="es-MX" altLang="es-MX" sz="1200" u="none">
                <a:latin typeface="Arial" panose="020B0604020202020204" pitchFamily="34" charset="0"/>
              </a:endParaRPr>
            </a:p>
            <a:p>
              <a:pPr>
                <a:lnSpc>
                  <a:spcPct val="80000"/>
                </a:lnSpc>
              </a:pPr>
              <a:endParaRPr lang="es-MX" altLang="es-MX" sz="1200" u="none">
                <a:latin typeface="Arial" panose="020B0604020202020204" pitchFamily="34" charset="0"/>
              </a:endParaRPr>
            </a:p>
          </p:txBody>
        </p:sp>
        <p:sp>
          <p:nvSpPr>
            <p:cNvPr id="20" name="Text Box 30"/>
            <p:cNvSpPr txBox="1">
              <a:spLocks noChangeArrowheads="1"/>
            </p:cNvSpPr>
            <p:nvPr/>
          </p:nvSpPr>
          <p:spPr bwMode="auto">
            <a:xfrm>
              <a:off x="3256" y="4633"/>
              <a:ext cx="116"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a:lnSpc>
                  <a:spcPct val="80000"/>
                </a:lnSpc>
              </a:pPr>
              <a:endParaRPr lang="es-ES" altLang="es-MX" sz="1200" b="1" u="none">
                <a:latin typeface="Arial" panose="020B0604020202020204" pitchFamily="34" charset="0"/>
              </a:endParaRPr>
            </a:p>
          </p:txBody>
        </p:sp>
      </p:grpSp>
      <p:sp>
        <p:nvSpPr>
          <p:cNvPr id="21" name="Line 31"/>
          <p:cNvSpPr>
            <a:spLocks noChangeShapeType="1"/>
          </p:cNvSpPr>
          <p:nvPr/>
        </p:nvSpPr>
        <p:spPr bwMode="auto">
          <a:xfrm>
            <a:off x="1543050" y="7600950"/>
            <a:ext cx="51562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2" name="Text Box 32"/>
          <p:cNvSpPr txBox="1">
            <a:spLocks noChangeArrowheads="1"/>
          </p:cNvSpPr>
          <p:nvPr/>
        </p:nvSpPr>
        <p:spPr bwMode="auto">
          <a:xfrm>
            <a:off x="1879600" y="7327900"/>
            <a:ext cx="1968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a:spcBef>
                <a:spcPct val="50000"/>
              </a:spcBef>
            </a:pPr>
            <a:r>
              <a:rPr lang="es-ES_tradnl" altLang="es-MX" sz="1200" b="1" u="none">
                <a:latin typeface="Arial" panose="020B0604020202020204" pitchFamily="34" charset="0"/>
              </a:rPr>
              <a:t>Responsable</a:t>
            </a:r>
            <a:endParaRPr lang="es-ES" altLang="es-MX" sz="1200" b="1" u="none">
              <a:latin typeface="Arial" panose="020B0604020202020204" pitchFamily="34" charset="0"/>
            </a:endParaRPr>
          </a:p>
        </p:txBody>
      </p:sp>
      <p:sp>
        <p:nvSpPr>
          <p:cNvPr id="23" name="Text Box 33"/>
          <p:cNvSpPr txBox="1">
            <a:spLocks noChangeArrowheads="1"/>
          </p:cNvSpPr>
          <p:nvPr/>
        </p:nvSpPr>
        <p:spPr bwMode="auto">
          <a:xfrm>
            <a:off x="4298950" y="7324725"/>
            <a:ext cx="2476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spcBef>
                <a:spcPct val="50000"/>
              </a:spcBef>
            </a:pPr>
            <a:r>
              <a:rPr lang="es-ES_tradnl" altLang="es-MX" sz="1200" b="1" u="none" dirty="0">
                <a:latin typeface="Arial" panose="020B0604020202020204" pitchFamily="34" charset="0"/>
              </a:rPr>
              <a:t>Directora de </a:t>
            </a:r>
            <a:r>
              <a:rPr lang="es-ES_tradnl" altLang="es-MX" sz="1200" b="1" u="none" dirty="0" smtClean="0">
                <a:latin typeface="Arial" panose="020B0604020202020204" pitchFamily="34" charset="0"/>
              </a:rPr>
              <a:t>Bienestar Familiar</a:t>
            </a:r>
            <a:endParaRPr lang="es-ES" altLang="es-MX" sz="1200" b="1" u="none" dirty="0">
              <a:latin typeface="Arial" panose="020B0604020202020204" pitchFamily="34" charset="0"/>
            </a:endParaRPr>
          </a:p>
        </p:txBody>
      </p:sp>
      <p:sp>
        <p:nvSpPr>
          <p:cNvPr id="24" name="Text Box 34"/>
          <p:cNvSpPr txBox="1">
            <a:spLocks noChangeArrowheads="1"/>
          </p:cNvSpPr>
          <p:nvPr/>
        </p:nvSpPr>
        <p:spPr bwMode="auto">
          <a:xfrm>
            <a:off x="4328319" y="8472134"/>
            <a:ext cx="2476500"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a:lnSpc>
                <a:spcPct val="80000"/>
              </a:lnSpc>
            </a:pPr>
            <a:r>
              <a:rPr lang="es-MX" sz="1200" u="none">
                <a:latin typeface="Arial" charset="0"/>
              </a:rPr>
              <a:t>Raquel Morales Torres</a:t>
            </a:r>
            <a:endParaRPr lang="es-ES" sz="1200" b="1" u="none" dirty="0">
              <a:latin typeface="Arial" charset="0"/>
            </a:endParaRPr>
          </a:p>
        </p:txBody>
      </p:sp>
      <p:sp>
        <p:nvSpPr>
          <p:cNvPr id="25" name="Text Box 35"/>
          <p:cNvSpPr txBox="1">
            <a:spLocks noChangeArrowheads="1"/>
          </p:cNvSpPr>
          <p:nvPr/>
        </p:nvSpPr>
        <p:spPr bwMode="auto">
          <a:xfrm>
            <a:off x="2069306" y="8435201"/>
            <a:ext cx="19692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spcBef>
                <a:spcPct val="50000"/>
              </a:spcBef>
            </a:pPr>
            <a:r>
              <a:rPr lang="es-MX" altLang="es-MX" sz="1200" u="none" dirty="0" err="1">
                <a:latin typeface="Arial" panose="020B0604020202020204" pitchFamily="34" charset="0"/>
              </a:rPr>
              <a:t>Lizzeth</a:t>
            </a:r>
            <a:r>
              <a:rPr lang="es-MX" altLang="es-MX" sz="1200" u="none" dirty="0">
                <a:latin typeface="Arial" panose="020B0604020202020204" pitchFamily="34" charset="0"/>
              </a:rPr>
              <a:t> Sánchez Loredo </a:t>
            </a:r>
            <a:endParaRPr lang="es-ES_tradnl" altLang="es-MX" sz="1200" u="none" dirty="0">
              <a:latin typeface="Arial" panose="020B0604020202020204" pitchFamily="34" charset="0"/>
            </a:endParaRPr>
          </a:p>
        </p:txBody>
      </p:sp>
      <p:sp>
        <p:nvSpPr>
          <p:cNvPr id="26" name="Line 36"/>
          <p:cNvSpPr>
            <a:spLocks noChangeShapeType="1"/>
          </p:cNvSpPr>
          <p:nvPr/>
        </p:nvSpPr>
        <p:spPr bwMode="auto">
          <a:xfrm>
            <a:off x="4349750" y="7324725"/>
            <a:ext cx="1588" cy="152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41204611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2457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24580"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12" name="Text Box 8"/>
          <p:cNvSpPr txBox="1">
            <a:spLocks noChangeArrowheads="1"/>
          </p:cNvSpPr>
          <p:nvPr/>
        </p:nvSpPr>
        <p:spPr bwMode="auto">
          <a:xfrm>
            <a:off x="1523998" y="521932"/>
            <a:ext cx="5103495" cy="6740307"/>
          </a:xfrm>
          <a:prstGeom prst="rect">
            <a:avLst/>
          </a:prstGeom>
          <a:noFill/>
          <a:ln w="9525">
            <a:noFill/>
            <a:miter lim="800000"/>
            <a:headEnd/>
            <a:tailEnd/>
          </a:ln>
        </p:spPr>
        <p:txBody>
          <a:bodyPr wrap="square">
            <a:spAutoFit/>
          </a:bodyPr>
          <a:lstStyle/>
          <a:p>
            <a:pPr marL="190500" indent="-95250" algn="ctr"/>
            <a:endParaRPr lang="es-ES_tradnl" sz="1200" b="1" i="1" u="none" dirty="0">
              <a:latin typeface="Arial" charset="0"/>
            </a:endParaRPr>
          </a:p>
          <a:p>
            <a:pPr marL="190500" indent="-95250" algn="ctr"/>
            <a:r>
              <a:rPr lang="es-ES_tradnl" sz="1200" b="1" i="1" u="none" dirty="0">
                <a:latin typeface="Arial" charset="0"/>
              </a:rPr>
              <a:t>SERVICIOS AUXILIARES</a:t>
            </a:r>
          </a:p>
          <a:p>
            <a:pPr marL="190500" indent="-95250" algn="ctr"/>
            <a:r>
              <a:rPr lang="es-ES_tradnl" sz="1200" b="1" i="1" u="none" dirty="0" smtClean="0">
                <a:latin typeface="Arial" charset="0"/>
              </a:rPr>
              <a:t> </a:t>
            </a:r>
            <a:endParaRPr lang="es-ES_tradnl" sz="1200" b="1" i="1" u="none" dirty="0">
              <a:latin typeface="Arial" charset="0"/>
            </a:endParaRPr>
          </a:p>
          <a:p>
            <a:pPr marL="190500" indent="-95250" algn="ctr"/>
            <a:endParaRPr lang="es-ES_tradnl" sz="1200" b="1" i="1" u="none" dirty="0">
              <a:latin typeface="Arial" charset="0"/>
            </a:endParaRPr>
          </a:p>
          <a:p>
            <a:pPr marL="190500" indent="-95250" algn="just"/>
            <a:r>
              <a:rPr lang="es-ES_tradnl" sz="1200" b="1" i="1" u="none" dirty="0" smtClean="0">
                <a:latin typeface="Arial" charset="0"/>
              </a:rPr>
              <a:t>OBJETIVO</a:t>
            </a:r>
            <a:r>
              <a:rPr lang="es-ES_tradnl" sz="1200" b="1" i="1" u="none" dirty="0">
                <a:latin typeface="Arial" charset="0"/>
              </a:rPr>
              <a:t>.</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Realizar actividades secretariales al coordinador de la Coordinación de </a:t>
            </a:r>
            <a:r>
              <a:rPr lang="es-ES_tradnl" sz="1200" u="none" dirty="0" smtClean="0">
                <a:latin typeface="Arial" charset="0"/>
                <a:cs typeface="Times New Roman" pitchFamily="18" charset="0"/>
              </a:rPr>
              <a:t>Infancia Temprana para </a:t>
            </a:r>
            <a:r>
              <a:rPr lang="es-ES_tradnl" sz="1200" u="none" dirty="0">
                <a:latin typeface="Arial" charset="0"/>
                <a:cs typeface="Times New Roman" pitchFamily="18" charset="0"/>
              </a:rPr>
              <a:t>el cumplimiento de los objetivos de la dirección. </a:t>
            </a:r>
          </a:p>
          <a:p>
            <a:pPr marL="190500" indent="-95250" algn="just"/>
            <a:endParaRPr lang="es-ES" sz="1200" u="none" dirty="0">
              <a:latin typeface="Arial" charset="0"/>
              <a:cs typeface="Times New Roman" pitchFamily="18" charset="0"/>
            </a:endParaRPr>
          </a:p>
          <a:p>
            <a:pPr marL="190500" indent="-95250" algn="just"/>
            <a:endParaRPr lang="es-ES_tradnl" sz="1200" u="none" dirty="0">
              <a:latin typeface="Arial" charset="0"/>
            </a:endParaRP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ES_tradnl" sz="1200" u="none" dirty="0" smtClean="0">
                <a:latin typeface="Arial" charset="0"/>
                <a:cs typeface="Times New Roman" pitchFamily="18" charset="0"/>
              </a:rPr>
              <a:t>Registrar y controlar correspondencia de entrada, así como seguimiento de la distribución.</a:t>
            </a:r>
          </a:p>
          <a:p>
            <a:pPr marL="190500" indent="-95250" algn="just">
              <a:buFont typeface="Symbol" pitchFamily="18" charset="2"/>
              <a:buChar char="·"/>
            </a:pPr>
            <a:endParaRPr lang="es-ES_tradnl" sz="1200" u="none" dirty="0" smtClean="0">
              <a:latin typeface="Arial" charset="0"/>
              <a:cs typeface="Times New Roman" pitchFamily="18" charset="0"/>
            </a:endParaRPr>
          </a:p>
          <a:p>
            <a:pPr marL="190500" indent="-95250" algn="just">
              <a:buFont typeface="Symbol" pitchFamily="18" charset="2"/>
              <a:buChar char="·"/>
            </a:pPr>
            <a:r>
              <a:rPr lang="es-ES_tradnl" sz="1200" u="none" dirty="0" smtClean="0">
                <a:latin typeface="Arial" charset="0"/>
                <a:cs typeface="Times New Roman" pitchFamily="18" charset="0"/>
              </a:rPr>
              <a:t> Llevar el control del archivo general. </a:t>
            </a:r>
          </a:p>
          <a:p>
            <a:pPr marL="190500" indent="-95250" algn="just">
              <a:buFont typeface="Symbol" pitchFamily="18" charset="2"/>
              <a:buNone/>
            </a:pPr>
            <a:endParaRPr lang="es-ES" sz="1200" u="none" dirty="0" smtClean="0">
              <a:latin typeface="Arial" charset="0"/>
              <a:cs typeface="Times New Roman" pitchFamily="18" charset="0"/>
            </a:endParaRPr>
          </a:p>
          <a:p>
            <a:pPr marL="190500" indent="-95250" algn="just">
              <a:buFont typeface="Symbol" pitchFamily="18" charset="2"/>
              <a:buChar char="·"/>
            </a:pPr>
            <a:r>
              <a:rPr lang="es-ES_tradnl" sz="1200" u="none" dirty="0" smtClean="0">
                <a:latin typeface="Arial" charset="0"/>
                <a:cs typeface="Times New Roman" pitchFamily="18" charset="0"/>
              </a:rPr>
              <a:t>Apoyar en actividades del coordinador y actividades prioritarias de la Coordinación de Infancia Temprana.</a:t>
            </a:r>
          </a:p>
          <a:p>
            <a:pPr marL="95250" algn="just"/>
            <a:endParaRPr lang="es-ES_tradnl" sz="1200" u="none" dirty="0" smtClean="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Apoyar en la búsqueda y sistematización de información estadística, de información concerniente a los programas que se llevan en la Dirección.</a:t>
            </a:r>
          </a:p>
          <a:p>
            <a:pPr marL="190500" indent="-95250" algn="just">
              <a:buFont typeface="Symbol" pitchFamily="18" charset="2"/>
              <a:buNone/>
            </a:pPr>
            <a:endParaRPr lang="es-ES" sz="1200" u="none" dirty="0" smtClean="0">
              <a:latin typeface="Arial" charset="0"/>
              <a:cs typeface="Times New Roman" pitchFamily="18" charset="0"/>
            </a:endParaRPr>
          </a:p>
          <a:p>
            <a:pPr marL="190500" indent="-95250" algn="just">
              <a:buFont typeface="Symbol" pitchFamily="18" charset="2"/>
              <a:buChar char="·"/>
            </a:pPr>
            <a:r>
              <a:rPr lang="es-ES_tradnl" sz="1200" u="none" dirty="0" smtClean="0">
                <a:latin typeface="Arial" charset="0"/>
                <a:cs typeface="Times New Roman" pitchFamily="18" charset="0"/>
              </a:rPr>
              <a:t>Transcribir: memos, oficios,  reportes, informes, que requiera el coordinador.</a:t>
            </a:r>
          </a:p>
          <a:p>
            <a:pPr marL="190500" indent="-95250" algn="just">
              <a:buFont typeface="Symbol" pitchFamily="18" charset="2"/>
              <a:buChar char="·"/>
            </a:pPr>
            <a:endParaRPr lang="es-ES" sz="1200" u="none" dirty="0" smtClean="0">
              <a:latin typeface="Arial" charset="0"/>
              <a:cs typeface="Times New Roman" pitchFamily="18" charset="0"/>
            </a:endParaRPr>
          </a:p>
          <a:p>
            <a:pPr marL="190500" indent="-95250" algn="just">
              <a:buFont typeface="Symbol" pitchFamily="18" charset="2"/>
              <a:buChar char="·"/>
            </a:pPr>
            <a:r>
              <a:rPr lang="es-ES_tradnl" sz="1200" u="none" dirty="0" smtClean="0">
                <a:latin typeface="Arial" charset="0"/>
                <a:cs typeface="Times New Roman" pitchFamily="18" charset="0"/>
              </a:rPr>
              <a:t>Atender llamadas telefónicas.</a:t>
            </a:r>
          </a:p>
          <a:p>
            <a:pPr marL="95250" algn="just"/>
            <a:endParaRPr lang="es-ES_tradnl" sz="1200" u="none" dirty="0" smtClean="0">
              <a:latin typeface="Arial" charset="0"/>
              <a:cs typeface="Times New Roman" pitchFamily="18" charset="0"/>
            </a:endParaRPr>
          </a:p>
          <a:p>
            <a:pPr marL="190500" indent="-95250" algn="just">
              <a:buFont typeface="Symbol" pitchFamily="18" charset="2"/>
              <a:buChar char="·"/>
            </a:pPr>
            <a:r>
              <a:rPr lang="es-ES_tradnl" sz="1200" u="none" dirty="0" smtClean="0">
                <a:latin typeface="Arial" charset="0"/>
                <a:cs typeface="Times New Roman" pitchFamily="18" charset="0"/>
              </a:rPr>
              <a:t>Fotocopiado de documentación y material de capacitación.</a:t>
            </a:r>
          </a:p>
          <a:p>
            <a:pPr marL="95250" algn="just"/>
            <a:endParaRPr lang="es-ES" sz="1200" u="none" dirty="0" smtClean="0">
              <a:latin typeface="Arial" charset="0"/>
              <a:cs typeface="Times New Roman" pitchFamily="18" charset="0"/>
            </a:endParaRPr>
          </a:p>
          <a:p>
            <a:pPr marL="190500" indent="-95250" algn="just">
              <a:buFont typeface="Symbol" pitchFamily="18" charset="2"/>
              <a:buChar char="·"/>
            </a:pPr>
            <a:r>
              <a:rPr lang="es-ES_tradnl" sz="1200" u="none" dirty="0" smtClean="0">
                <a:latin typeface="Arial" charset="0"/>
                <a:cs typeface="Times New Roman" pitchFamily="18" charset="0"/>
              </a:rPr>
              <a:t>Colaborar en la organización de reuniones convocadas por el director de área.</a:t>
            </a:r>
          </a:p>
          <a:p>
            <a:pPr marL="190500" indent="-95250" algn="just">
              <a:buFont typeface="Symbol" pitchFamily="18" charset="2"/>
              <a:buNone/>
            </a:pPr>
            <a:endParaRPr lang="es-ES_tradnl" sz="1200" u="none" dirty="0" smtClean="0">
              <a:latin typeface="Arial" charset="0"/>
            </a:endParaRPr>
          </a:p>
          <a:p>
            <a:pPr marL="190500" indent="-95250" algn="just">
              <a:buFont typeface="Symbol" pitchFamily="18" charset="2"/>
              <a:buChar char="·"/>
            </a:pPr>
            <a:r>
              <a:rPr lang="es-ES_tradnl" sz="1200" u="none" dirty="0" smtClean="0">
                <a:latin typeface="Arial" charset="0"/>
              </a:rPr>
              <a:t>Estas funciones son enunciativas más no limitativas.</a:t>
            </a:r>
            <a:endParaRPr lang="es-ES_tradnl" sz="1200" u="none" dirty="0">
              <a:latin typeface="Arial" charset="0"/>
            </a:endParaRPr>
          </a:p>
        </p:txBody>
      </p:sp>
      <p:grpSp>
        <p:nvGrpSpPr>
          <p:cNvPr id="13" name="Group 1041"/>
          <p:cNvGrpSpPr>
            <a:grpSpLocks/>
          </p:cNvGrpSpPr>
          <p:nvPr/>
        </p:nvGrpSpPr>
        <p:grpSpPr bwMode="auto">
          <a:xfrm>
            <a:off x="1524000" y="7855445"/>
            <a:ext cx="5156200" cy="1102866"/>
            <a:chOff x="936" y="4706"/>
            <a:chExt cx="3248" cy="806"/>
          </a:xfrm>
        </p:grpSpPr>
        <p:grpSp>
          <p:nvGrpSpPr>
            <p:cNvPr id="14" name="Group 1042"/>
            <p:cNvGrpSpPr>
              <a:grpSpLocks/>
            </p:cNvGrpSpPr>
            <p:nvPr/>
          </p:nvGrpSpPr>
          <p:grpSpPr bwMode="auto">
            <a:xfrm>
              <a:off x="938" y="4706"/>
              <a:ext cx="3246" cy="806"/>
              <a:chOff x="928" y="4556"/>
              <a:chExt cx="3246" cy="975"/>
            </a:xfrm>
          </p:grpSpPr>
          <p:sp>
            <p:nvSpPr>
              <p:cNvPr id="16" name="Rectangle 1043"/>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7" name="Text Box 1044"/>
              <p:cNvSpPr txBox="1">
                <a:spLocks noChangeArrowheads="1"/>
              </p:cNvSpPr>
              <p:nvPr/>
            </p:nvSpPr>
            <p:spPr bwMode="auto">
              <a:xfrm>
                <a:off x="1047" y="4646"/>
                <a:ext cx="116" cy="803"/>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18" name="Text Box 1045"/>
              <p:cNvSpPr txBox="1">
                <a:spLocks noChangeArrowheads="1"/>
              </p:cNvSpPr>
              <p:nvPr/>
            </p:nvSpPr>
            <p:spPr bwMode="auto">
              <a:xfrm>
                <a:off x="3256" y="4632"/>
                <a:ext cx="116" cy="199"/>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15" name="Line 1047"/>
            <p:cNvSpPr>
              <a:spLocks noChangeShapeType="1"/>
            </p:cNvSpPr>
            <p:nvPr/>
          </p:nvSpPr>
          <p:spPr bwMode="auto">
            <a:xfrm>
              <a:off x="936" y="4958"/>
              <a:ext cx="3248" cy="1"/>
            </a:xfrm>
            <a:prstGeom prst="line">
              <a:avLst/>
            </a:prstGeom>
            <a:noFill/>
            <a:ln w="9525">
              <a:solidFill>
                <a:schemeClr val="tx1"/>
              </a:solidFill>
              <a:round/>
              <a:headEnd/>
              <a:tailEnd/>
            </a:ln>
          </p:spPr>
          <p:txBody>
            <a:bodyPr/>
            <a:lstStyle/>
            <a:p>
              <a:endParaRPr lang="es-MX" dirty="0"/>
            </a:p>
          </p:txBody>
        </p:sp>
      </p:grpSp>
      <p:sp>
        <p:nvSpPr>
          <p:cNvPr id="19" name="Text Box 10"/>
          <p:cNvSpPr txBox="1">
            <a:spLocks noChangeArrowheads="1"/>
          </p:cNvSpPr>
          <p:nvPr/>
        </p:nvSpPr>
        <p:spPr bwMode="auto">
          <a:xfrm>
            <a:off x="1523999" y="7807820"/>
            <a:ext cx="5156201" cy="1126462"/>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a:t>
            </a:r>
            <a:r>
              <a:rPr lang="es-MX" sz="1200" b="1" u="none" dirty="0" smtClean="0">
                <a:latin typeface="Arial" charset="0"/>
              </a:rPr>
              <a:t>Bienestar Familiar</a:t>
            </a: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86575277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686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6868"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6875" name="Text Box 7"/>
          <p:cNvSpPr txBox="1">
            <a:spLocks noChangeArrowheads="1"/>
          </p:cNvSpPr>
          <p:nvPr/>
        </p:nvSpPr>
        <p:spPr bwMode="auto">
          <a:xfrm>
            <a:off x="1695450" y="523875"/>
            <a:ext cx="4686300" cy="276999"/>
          </a:xfrm>
          <a:prstGeom prst="rect">
            <a:avLst/>
          </a:prstGeom>
          <a:noFill/>
          <a:ln w="9525">
            <a:noFill/>
            <a:miter lim="800000"/>
            <a:headEnd/>
            <a:tailEnd/>
          </a:ln>
        </p:spPr>
        <p:txBody>
          <a:bodyPr>
            <a:spAutoFit/>
          </a:bodyPr>
          <a:lstStyle/>
          <a:p>
            <a:pPr algn="ctr">
              <a:spcBef>
                <a:spcPct val="50000"/>
              </a:spcBef>
            </a:pPr>
            <a:r>
              <a:rPr lang="es-ES_tradnl" sz="1200" b="1" i="1" u="none" dirty="0" smtClean="0">
                <a:latin typeface="Arial" charset="0"/>
              </a:rPr>
              <a:t>PREVENCIÓN DE RIESGOS PSICOSOCIALES</a:t>
            </a:r>
            <a:endParaRPr lang="es-ES" sz="1200" b="1" i="1" u="none" dirty="0">
              <a:latin typeface="Arial" charset="0"/>
            </a:endParaRPr>
          </a:p>
        </p:txBody>
      </p:sp>
      <p:sp>
        <p:nvSpPr>
          <p:cNvPr id="36878" name="Text Box 10"/>
          <p:cNvSpPr txBox="1">
            <a:spLocks noChangeArrowheads="1"/>
          </p:cNvSpPr>
          <p:nvPr/>
        </p:nvSpPr>
        <p:spPr bwMode="auto">
          <a:xfrm>
            <a:off x="1580514" y="737636"/>
            <a:ext cx="5103495" cy="6986528"/>
          </a:xfrm>
          <a:prstGeom prst="rect">
            <a:avLst/>
          </a:prstGeom>
          <a:noFill/>
          <a:ln w="9525">
            <a:noFill/>
            <a:miter lim="800000"/>
            <a:headEnd/>
            <a:tailEnd/>
          </a:ln>
        </p:spPr>
        <p:txBody>
          <a:bodyPr wrap="square">
            <a:spAutoFit/>
          </a:bodyPr>
          <a:lstStyle/>
          <a:p>
            <a:pPr marL="190500" indent="-95250" algn="ctr"/>
            <a:endParaRPr lang="es-ES_tradnl" sz="1200" b="1" i="1" u="none" dirty="0">
              <a:latin typeface="Arial" charset="0"/>
            </a:endParaRPr>
          </a:p>
          <a:p>
            <a:pPr marL="190500" indent="-95250" algn="ctr"/>
            <a:endParaRPr lang="es-ES_tradnl" sz="1200"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90500" indent="-95250" algn="just"/>
            <a:r>
              <a:rPr lang="es-ES_tradnl" sz="1200" u="none" dirty="0">
                <a:latin typeface="Arial" charset="0"/>
              </a:rPr>
              <a:t>  Coordinar al personal de </a:t>
            </a:r>
            <a:r>
              <a:rPr lang="es-ES_tradnl" sz="1200" u="none" dirty="0" smtClean="0">
                <a:latin typeface="Arial" charset="0"/>
              </a:rPr>
              <a:t>la Coordinación de Prevención de Riesgos </a:t>
            </a:r>
            <a:r>
              <a:rPr lang="es-ES_tradnl" sz="1200" u="none" dirty="0">
                <a:latin typeface="Arial" charset="0"/>
              </a:rPr>
              <a:t>P</a:t>
            </a:r>
            <a:r>
              <a:rPr lang="es-ES_tradnl" sz="1200" u="none" dirty="0" smtClean="0">
                <a:latin typeface="Arial" charset="0"/>
              </a:rPr>
              <a:t>sicosociales  </a:t>
            </a:r>
            <a:r>
              <a:rPr lang="es-ES_tradnl" sz="1200" u="none" dirty="0">
                <a:latin typeface="Arial" charset="0"/>
              </a:rPr>
              <a:t>para  </a:t>
            </a:r>
            <a:r>
              <a:rPr lang="es-ES_tradnl" sz="1200" u="none" dirty="0" smtClean="0">
                <a:latin typeface="Arial" charset="0"/>
              </a:rPr>
              <a:t>capacitación y seguimiento de </a:t>
            </a:r>
            <a:r>
              <a:rPr lang="es-ES_tradnl" sz="1200" u="none" dirty="0">
                <a:latin typeface="Arial" charset="0"/>
              </a:rPr>
              <a:t>programas, proyectos y estrategias implementadas en los SMDIF a fin de contribuir en la prevención de riesgos psicosociales y en el fortalecimiento familiar.</a:t>
            </a:r>
          </a:p>
          <a:p>
            <a:pPr marL="190500" indent="-95250" algn="just"/>
            <a:r>
              <a:rPr lang="es-ES_tradnl" sz="1200" u="none" dirty="0">
                <a:latin typeface="Arial" charset="0"/>
                <a:cs typeface="Times New Roman" pitchFamily="18" charset="0"/>
              </a:rPr>
              <a:t>	</a:t>
            </a: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MX" sz="1200" u="none" dirty="0" smtClean="0">
                <a:latin typeface="Arial" charset="0"/>
                <a:cs typeface="Times New Roman" pitchFamily="18" charset="0"/>
              </a:rPr>
              <a:t>Desarrollar e implementar </a:t>
            </a:r>
            <a:r>
              <a:rPr lang="es-MX" sz="1200" u="none" dirty="0">
                <a:latin typeface="Arial" charset="0"/>
                <a:cs typeface="Times New Roman" pitchFamily="18" charset="0"/>
              </a:rPr>
              <a:t>programas, proyectos y estrategias, de acuerdo a los lineamientos Estatales y Federales emitidos para los mismos, de la </a:t>
            </a:r>
            <a:r>
              <a:rPr lang="es-ES_tradnl" altLang="es-MX" sz="1200" u="none" dirty="0" smtClean="0">
                <a:latin typeface="Arial" panose="020B0604020202020204" pitchFamily="34" charset="0"/>
              </a:rPr>
              <a:t>Coordinación de Prevención de Riesgos Psicosociales</a:t>
            </a:r>
            <a:r>
              <a:rPr lang="es-MX" sz="1200" u="none" dirty="0" smtClean="0">
                <a:latin typeface="Arial" charset="0"/>
                <a:cs typeface="Times New Roman" pitchFamily="18" charset="0"/>
              </a:rPr>
              <a:t> </a:t>
            </a:r>
            <a:r>
              <a:rPr lang="es-MX" sz="1200" u="none" dirty="0">
                <a:latin typeface="Arial" charset="0"/>
                <a:cs typeface="Times New Roman" pitchFamily="18" charset="0"/>
              </a:rPr>
              <a:t>y dar seguimiento a </a:t>
            </a:r>
            <a:r>
              <a:rPr lang="es-ES" sz="1200" u="none" dirty="0">
                <a:latin typeface="Arial" charset="0"/>
                <a:cs typeface="Times New Roman" pitchFamily="18" charset="0"/>
              </a:rPr>
              <a:t>los indicadores mensuales de medición</a:t>
            </a:r>
            <a:r>
              <a:rPr lang="es-MX" sz="1200" u="none" dirty="0">
                <a:latin typeface="Arial" charset="0"/>
                <a:cs typeface="Times New Roman" pitchFamily="18" charset="0"/>
              </a:rPr>
              <a:t>, que se reciben de los Sistemas Municipales DIF</a:t>
            </a:r>
            <a:r>
              <a:rPr lang="es-ES" sz="1200" u="none" dirty="0" smtClean="0">
                <a:latin typeface="Arial" charset="0"/>
                <a:cs typeface="Times New Roman" pitchFamily="18" charset="0"/>
              </a:rPr>
              <a:t>.</a:t>
            </a:r>
            <a:endParaRPr lang="es-ES" sz="1200" u="none" dirty="0">
              <a:latin typeface="Arial" charset="0"/>
              <a:cs typeface="Times New Roman" pitchFamily="18" charset="0"/>
            </a:endParaRP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Coordinar la implementación de los lineamientos que establece el SNDIF en las estrategias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y vigilar su cumplimiento en los SMDIF.</a:t>
            </a:r>
          </a:p>
          <a:p>
            <a:pPr marL="190500" indent="-95250" algn="just">
              <a:buFont typeface="Symbol" pitchFamily="18" charset="2"/>
              <a:buNone/>
            </a:pPr>
            <a:endParaRPr lang="es-ES_tradnl"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Coordinar la </a:t>
            </a:r>
            <a:r>
              <a:rPr lang="es-ES_tradnl" sz="1200" u="none" dirty="0" smtClean="0">
                <a:latin typeface="Arial" charset="0"/>
                <a:cs typeface="Times New Roman" pitchFamily="18" charset="0"/>
              </a:rPr>
              <a:t>capacitación y seguimiento de </a:t>
            </a:r>
            <a:r>
              <a:rPr lang="es-ES_tradnl" sz="1200" u="none" dirty="0">
                <a:latin typeface="Arial" charset="0"/>
                <a:cs typeface="Times New Roman" pitchFamily="18" charset="0"/>
              </a:rPr>
              <a:t>programas, proyectos y estrategias de la </a:t>
            </a:r>
            <a:r>
              <a:rPr lang="es-ES_tradnl" sz="1200" u="none" dirty="0" smtClean="0">
                <a:latin typeface="Arial" charset="0"/>
                <a:cs typeface="Times New Roman" pitchFamily="18" charset="0"/>
              </a:rPr>
              <a:t>coordinación.</a:t>
            </a:r>
            <a:endParaRPr lang="es-ES_tradnl" sz="1200" u="none" dirty="0">
              <a:latin typeface="Arial" charset="0"/>
              <a:cs typeface="Times New Roman" pitchFamily="18" charset="0"/>
            </a:endParaRPr>
          </a:p>
          <a:p>
            <a:pPr marL="190500" indent="-95250" algn="just">
              <a:buFont typeface="Symbol" pitchFamily="18" charset="2"/>
              <a:buNone/>
            </a:pPr>
            <a:endParaRPr lang="es-ES_tradnl" sz="800" u="none" dirty="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Revisar y </a:t>
            </a:r>
            <a:r>
              <a:rPr lang="es-MX" sz="1200" u="none" dirty="0">
                <a:latin typeface="Arial" charset="0"/>
                <a:cs typeface="Times New Roman" pitchFamily="18" charset="0"/>
              </a:rPr>
              <a:t>aprobar los materiales de capacitación de las acciones, proyectos y estrategias, elaboradas en la </a:t>
            </a:r>
            <a:r>
              <a:rPr lang="es-MX" sz="1200" u="none" dirty="0" smtClean="0">
                <a:latin typeface="Arial" charset="0"/>
                <a:cs typeface="Times New Roman" pitchFamily="18" charset="0"/>
              </a:rPr>
              <a:t>coordinación.</a:t>
            </a:r>
            <a:endParaRPr lang="es-MX" sz="1200" u="none" dirty="0">
              <a:latin typeface="Arial" charset="0"/>
              <a:cs typeface="Times New Roman" pitchFamily="18" charset="0"/>
            </a:endParaRPr>
          </a:p>
          <a:p>
            <a:pPr marL="190500" indent="-95250" algn="just">
              <a:buFont typeface="Symbol" pitchFamily="18" charset="2"/>
              <a:buNone/>
            </a:pPr>
            <a:endParaRPr lang="es-MX" sz="8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Asesorar y retroalimentar a los SMDIF en los programas, proyectos y estrategias que se implementan.</a:t>
            </a:r>
          </a:p>
          <a:p>
            <a:pPr marL="190500" indent="-95250" algn="just">
              <a:buFont typeface="Symbol" pitchFamily="18" charset="2"/>
              <a:buChar char="·"/>
            </a:pPr>
            <a:endParaRPr lang="es-MX" sz="8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Concentrar, revisar, aprobar e informar de los avances y resultados de las estrategias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en los SMDIF al SNDIF.</a:t>
            </a:r>
          </a:p>
          <a:p>
            <a:pPr marL="190500" indent="-95250" algn="just">
              <a:buFont typeface="Symbol" pitchFamily="18" charset="2"/>
              <a:buChar char="·"/>
            </a:pPr>
            <a:endParaRPr lang="es-MX" sz="8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Informar a su jefe inmediato </a:t>
            </a:r>
            <a:r>
              <a:rPr lang="es-MX" sz="1200" u="none" dirty="0" smtClean="0">
                <a:latin typeface="Arial" charset="0"/>
                <a:cs typeface="Times New Roman" pitchFamily="18" charset="0"/>
              </a:rPr>
              <a:t>de </a:t>
            </a:r>
            <a:r>
              <a:rPr lang="es-MX" sz="1200" u="none" dirty="0">
                <a:latin typeface="Arial" charset="0"/>
                <a:cs typeface="Times New Roman" pitchFamily="18" charset="0"/>
              </a:rPr>
              <a:t>los resultados del seguimiento y </a:t>
            </a:r>
            <a:r>
              <a:rPr lang="es-MX" sz="1200" u="none" dirty="0" smtClean="0">
                <a:latin typeface="Arial" charset="0"/>
                <a:cs typeface="Times New Roman" pitchFamily="18" charset="0"/>
              </a:rPr>
              <a:t>capacitación </a:t>
            </a:r>
            <a:r>
              <a:rPr lang="es-MX" sz="1200" u="none" dirty="0">
                <a:latin typeface="Arial" charset="0"/>
                <a:cs typeface="Times New Roman" pitchFamily="18" charset="0"/>
              </a:rPr>
              <a:t>de las estrategias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para la toma de decisiones.</a:t>
            </a:r>
          </a:p>
          <a:p>
            <a:pPr marL="190500" indent="-95250" algn="just">
              <a:buFont typeface="Symbol" pitchFamily="18" charset="2"/>
              <a:buNone/>
            </a:pPr>
            <a:endParaRPr lang="es-MX" sz="800" u="none" dirty="0">
              <a:latin typeface="Arial" charset="0"/>
              <a:cs typeface="Times New Roman" pitchFamily="18" charset="0"/>
            </a:endParaRPr>
          </a:p>
        </p:txBody>
      </p:sp>
      <p:sp>
        <p:nvSpPr>
          <p:cNvPr id="19" name="Rectangle 12"/>
          <p:cNvSpPr>
            <a:spLocks noChangeArrowheads="1"/>
          </p:cNvSpPr>
          <p:nvPr/>
        </p:nvSpPr>
        <p:spPr bwMode="auto">
          <a:xfrm>
            <a:off x="1558925" y="7804866"/>
            <a:ext cx="516191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0" name="Text Box 13"/>
          <p:cNvSpPr txBox="1">
            <a:spLocks noChangeArrowheads="1"/>
          </p:cNvSpPr>
          <p:nvPr/>
        </p:nvSpPr>
        <p:spPr bwMode="auto">
          <a:xfrm>
            <a:off x="1558925" y="7862016"/>
            <a:ext cx="2671129" cy="1274195"/>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r>
              <a:rPr lang="es-MX" sz="1200" u="none" dirty="0" err="1" smtClean="0">
                <a:latin typeface="Arial" charset="0"/>
              </a:rPr>
              <a:t>Yara</a:t>
            </a:r>
            <a:r>
              <a:rPr lang="es-MX" sz="1200" u="none" dirty="0" smtClean="0">
                <a:latin typeface="Arial" charset="0"/>
              </a:rPr>
              <a:t> María </a:t>
            </a:r>
            <a:r>
              <a:rPr lang="es-MX" sz="1200" u="none" dirty="0">
                <a:latin typeface="Arial" charset="0"/>
              </a:rPr>
              <a:t>Salazar Limón</a:t>
            </a:r>
          </a:p>
          <a:p>
            <a:pPr algn="ctr">
              <a:lnSpc>
                <a:spcPct val="80000"/>
              </a:lnSpc>
            </a:pPr>
            <a:endParaRPr lang="es-ES" sz="1200" u="none" dirty="0">
              <a:latin typeface="Arial" charset="0"/>
            </a:endParaRPr>
          </a:p>
        </p:txBody>
      </p:sp>
      <p:sp>
        <p:nvSpPr>
          <p:cNvPr id="21" name="Line 14"/>
          <p:cNvSpPr>
            <a:spLocks noChangeShapeType="1"/>
          </p:cNvSpPr>
          <p:nvPr/>
        </p:nvSpPr>
        <p:spPr bwMode="auto">
          <a:xfrm>
            <a:off x="4236403" y="7814391"/>
            <a:ext cx="3175" cy="1143000"/>
          </a:xfrm>
          <a:prstGeom prst="line">
            <a:avLst/>
          </a:prstGeom>
          <a:noFill/>
          <a:ln w="9525">
            <a:solidFill>
              <a:schemeClr val="tx1"/>
            </a:solidFill>
            <a:miter lim="800000"/>
            <a:headEnd/>
            <a:tailEnd/>
          </a:ln>
        </p:spPr>
        <p:txBody>
          <a:bodyPr wrap="none"/>
          <a:lstStyle/>
          <a:p>
            <a:endParaRPr lang="es-MX" dirty="0"/>
          </a:p>
        </p:txBody>
      </p:sp>
      <p:sp>
        <p:nvSpPr>
          <p:cNvPr id="22" name="Line 15"/>
          <p:cNvSpPr>
            <a:spLocks noChangeShapeType="1"/>
          </p:cNvSpPr>
          <p:nvPr/>
        </p:nvSpPr>
        <p:spPr bwMode="auto">
          <a:xfrm>
            <a:off x="1558925" y="8141416"/>
            <a:ext cx="5146675" cy="0"/>
          </a:xfrm>
          <a:prstGeom prst="line">
            <a:avLst/>
          </a:prstGeom>
          <a:noFill/>
          <a:ln w="9525">
            <a:solidFill>
              <a:schemeClr val="tx1"/>
            </a:solidFill>
            <a:miter lim="800000"/>
            <a:headEnd/>
            <a:tailEnd/>
          </a:ln>
        </p:spPr>
        <p:txBody>
          <a:bodyPr wrap="none"/>
          <a:lstStyle/>
          <a:p>
            <a:endParaRPr lang="es-MX" dirty="0"/>
          </a:p>
        </p:txBody>
      </p:sp>
      <p:sp>
        <p:nvSpPr>
          <p:cNvPr id="23" name="Text Box 16"/>
          <p:cNvSpPr txBox="1">
            <a:spLocks noChangeArrowheads="1"/>
          </p:cNvSpPr>
          <p:nvPr/>
        </p:nvSpPr>
        <p:spPr bwMode="auto">
          <a:xfrm>
            <a:off x="4266435" y="7852491"/>
            <a:ext cx="2456122" cy="683264"/>
          </a:xfrm>
          <a:prstGeom prst="rect">
            <a:avLst/>
          </a:prstGeom>
          <a:noFill/>
          <a:ln w="9525">
            <a:noFill/>
            <a:miter lim="800000"/>
            <a:headEnd/>
            <a:tailEnd/>
          </a:ln>
        </p:spPr>
        <p:txBody>
          <a:bodyPr wrap="non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
        <p:nvSpPr>
          <p:cNvPr id="24" name="Text Box 10"/>
          <p:cNvSpPr txBox="1">
            <a:spLocks noChangeArrowheads="1"/>
          </p:cNvSpPr>
          <p:nvPr/>
        </p:nvSpPr>
        <p:spPr bwMode="auto">
          <a:xfrm>
            <a:off x="4249305" y="8722475"/>
            <a:ext cx="2471740"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7891" name="Line 3"/>
          <p:cNvSpPr>
            <a:spLocks noChangeShapeType="1"/>
          </p:cNvSpPr>
          <p:nvPr/>
        </p:nvSpPr>
        <p:spPr bwMode="auto">
          <a:xfrm>
            <a:off x="0" y="492125"/>
            <a:ext cx="6858000" cy="0"/>
          </a:xfrm>
          <a:prstGeom prst="line">
            <a:avLst/>
          </a:prstGeom>
          <a:noFill/>
          <a:ln w="38100">
            <a:solidFill>
              <a:schemeClr val="tx1"/>
            </a:solidFill>
            <a:round/>
            <a:headEnd/>
            <a:tailEnd/>
          </a:ln>
        </p:spPr>
        <p:txBody>
          <a:bodyPr wrap="none" anchor="ctr"/>
          <a:lstStyle/>
          <a:p>
            <a:endParaRPr lang="es-MX" dirty="0"/>
          </a:p>
        </p:txBody>
      </p:sp>
      <p:sp>
        <p:nvSpPr>
          <p:cNvPr id="37892"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7900" name="Text Box 29"/>
          <p:cNvSpPr txBox="1">
            <a:spLocks noChangeArrowheads="1"/>
          </p:cNvSpPr>
          <p:nvPr/>
        </p:nvSpPr>
        <p:spPr bwMode="auto">
          <a:xfrm>
            <a:off x="1534478" y="1014517"/>
            <a:ext cx="5118735" cy="5262979"/>
          </a:xfrm>
          <a:prstGeom prst="rect">
            <a:avLst/>
          </a:prstGeom>
          <a:noFill/>
          <a:ln w="9525">
            <a:noFill/>
            <a:miter lim="800000"/>
            <a:headEnd/>
            <a:tailEnd/>
          </a:ln>
        </p:spPr>
        <p:txBody>
          <a:bodyPr wrap="square">
            <a:spAutoFit/>
          </a:bodyPr>
          <a:lstStyle/>
          <a:p>
            <a:pPr marL="190500" indent="-95250" algn="ctr"/>
            <a:r>
              <a:rPr lang="es-ES_tradnl" sz="1200" b="1" i="1" u="none" dirty="0" smtClean="0">
                <a:latin typeface="Arial" charset="0"/>
              </a:rPr>
              <a:t>(Continúa</a:t>
            </a:r>
            <a:r>
              <a:rPr lang="es-ES_tradnl" sz="1200" b="1" i="1" u="none" dirty="0">
                <a:latin typeface="Arial" charset="0"/>
              </a:rPr>
              <a:t>)</a:t>
            </a:r>
          </a:p>
          <a:p>
            <a:pPr marL="190500" indent="-95250" algn="ctr"/>
            <a:endParaRPr lang="es-ES_tradnl" sz="1200" b="1" i="1" u="none" dirty="0" smtClean="0">
              <a:latin typeface="Arial" charset="0"/>
            </a:endParaRPr>
          </a:p>
          <a:p>
            <a:pPr marL="95250" algn="just"/>
            <a:endParaRPr lang="es-ES" sz="1200" u="none" dirty="0" smtClean="0">
              <a:latin typeface="Arial" charset="0"/>
            </a:endParaRPr>
          </a:p>
          <a:p>
            <a:pPr marL="190500" indent="-95250" algn="just">
              <a:buFont typeface="Symbol" pitchFamily="18" charset="2"/>
              <a:buChar char="·"/>
            </a:pPr>
            <a:r>
              <a:rPr lang="es-ES" sz="1200" u="none" dirty="0" smtClean="0">
                <a:latin typeface="Arial" charset="0"/>
              </a:rPr>
              <a:t>Participar en </a:t>
            </a:r>
            <a:r>
              <a:rPr lang="es-ES" sz="1200" u="none" dirty="0">
                <a:latin typeface="Arial" charset="0"/>
              </a:rPr>
              <a:t>los Comités y Consejos Estatales que competan a </a:t>
            </a:r>
            <a:r>
              <a:rPr lang="es-ES" sz="1200" u="none" dirty="0" smtClean="0">
                <a:latin typeface="Arial" charset="0"/>
              </a:rPr>
              <a:t>la coordinación.</a:t>
            </a:r>
          </a:p>
          <a:p>
            <a:pPr marL="190500" indent="-95250" algn="just">
              <a:buFont typeface="Symbol" pitchFamily="18" charset="2"/>
              <a:buChar char="·"/>
            </a:pPr>
            <a:endParaRPr lang="es-ES" sz="1200" u="none" dirty="0">
              <a:latin typeface="Arial" charset="0"/>
            </a:endParaRPr>
          </a:p>
          <a:p>
            <a:pPr marL="190500" indent="-95250" algn="just">
              <a:buFont typeface="Symbol" pitchFamily="18" charset="2"/>
              <a:buChar char="·"/>
            </a:pPr>
            <a:r>
              <a:rPr lang="es-ES" sz="1200" u="none" dirty="0">
                <a:latin typeface="Arial" charset="0"/>
              </a:rPr>
              <a:t>Gestionar las adquisiciones que se requieren en su </a:t>
            </a:r>
            <a:r>
              <a:rPr lang="es-ES" sz="1200" u="none" dirty="0" smtClean="0">
                <a:latin typeface="Arial" charset="0"/>
              </a:rPr>
              <a:t>coordinación  </a:t>
            </a:r>
            <a:r>
              <a:rPr lang="es-ES" sz="1200" u="none" dirty="0">
                <a:latin typeface="Arial" charset="0"/>
              </a:rPr>
              <a:t>de acuerdo a los procedimientos administrativos vigentes</a:t>
            </a:r>
            <a:r>
              <a:rPr lang="es-ES" sz="1200" u="none" dirty="0" smtClean="0">
                <a:latin typeface="Arial" charset="0"/>
              </a:rPr>
              <a:t>.</a:t>
            </a:r>
            <a:endParaRPr lang="es-ES" sz="1200" u="none" dirty="0">
              <a:latin typeface="Arial" charset="0"/>
            </a:endParaRPr>
          </a:p>
          <a:p>
            <a:pPr marL="190500" indent="-95250" algn="just">
              <a:buFont typeface="Symbol" pitchFamily="18" charset="2"/>
              <a:buNone/>
            </a:pPr>
            <a:endParaRPr lang="es-ES" sz="1200" u="none" dirty="0">
              <a:latin typeface="Arial" charset="0"/>
            </a:endParaRPr>
          </a:p>
          <a:p>
            <a:pPr marL="190500" indent="-95250" algn="just">
              <a:buFont typeface="Symbol" pitchFamily="18" charset="2"/>
              <a:buChar char="·"/>
            </a:pPr>
            <a:r>
              <a:rPr lang="es-MX" sz="1200" u="none" dirty="0">
                <a:latin typeface="Arial" charset="0"/>
              </a:rPr>
              <a:t>Trabajar en equipo con las Coordinaciones Regionales y </a:t>
            </a:r>
            <a:r>
              <a:rPr lang="es-MX" sz="1200" u="none" dirty="0" smtClean="0">
                <a:latin typeface="Arial" charset="0"/>
              </a:rPr>
              <a:t>coordinaciones </a:t>
            </a:r>
            <a:r>
              <a:rPr lang="es-MX" sz="1200" u="none" dirty="0">
                <a:latin typeface="Arial" charset="0"/>
              </a:rPr>
              <a:t>de la Dirección de </a:t>
            </a:r>
            <a:r>
              <a:rPr lang="es-MX" sz="1200" u="none" dirty="0" smtClean="0">
                <a:latin typeface="Arial" charset="0"/>
              </a:rPr>
              <a:t>Bienestar Familiar, </a:t>
            </a:r>
            <a:r>
              <a:rPr lang="es-MX" sz="1200" u="none" dirty="0">
                <a:latin typeface="Arial" charset="0"/>
              </a:rPr>
              <a:t>para asegurar la implementación de los programas, proyectos y estrategias.</a:t>
            </a:r>
          </a:p>
          <a:p>
            <a:pPr marL="190500" indent="-95250" algn="just">
              <a:buFont typeface="Symbol" pitchFamily="18" charset="2"/>
              <a:buNone/>
            </a:pPr>
            <a:endParaRPr lang="es-MX" sz="1200" u="none" dirty="0">
              <a:latin typeface="Arial" charset="0"/>
            </a:endParaRPr>
          </a:p>
          <a:p>
            <a:pPr marL="190500" indent="-95250" algn="just">
              <a:buFont typeface="Symbol" pitchFamily="18" charset="2"/>
              <a:buChar char="·"/>
            </a:pPr>
            <a:r>
              <a:rPr lang="es-MX" sz="1200" u="none" dirty="0">
                <a:latin typeface="Arial" charset="0"/>
              </a:rPr>
              <a:t>Establecer y participar activamente en la coordinación y vinculación intersectorial, a fin de transversalizar los programas, proyectos y estrategias de la </a:t>
            </a:r>
            <a:r>
              <a:rPr lang="es-MX" sz="1200" u="none" dirty="0" smtClean="0">
                <a:latin typeface="Arial" charset="0"/>
              </a:rPr>
              <a:t>coordinación.</a:t>
            </a:r>
            <a:endParaRPr lang="es-MX" sz="1200" u="none" dirty="0">
              <a:latin typeface="Arial" charset="0"/>
            </a:endParaRPr>
          </a:p>
          <a:p>
            <a:pPr marL="190500" indent="-95250" algn="just">
              <a:buFont typeface="Symbol" pitchFamily="18" charset="2"/>
              <a:buNone/>
            </a:pPr>
            <a:endParaRPr lang="es-ES" sz="1200" u="none" dirty="0">
              <a:latin typeface="Arial" charset="0"/>
            </a:endParaRPr>
          </a:p>
          <a:p>
            <a:pPr marL="190500" indent="-95250" algn="just">
              <a:buFont typeface="Symbol" pitchFamily="18" charset="2"/>
              <a:buChar char="·"/>
            </a:pPr>
            <a:r>
              <a:rPr lang="es-ES" sz="1200" u="none" dirty="0">
                <a:latin typeface="Arial" charset="0"/>
              </a:rPr>
              <a:t>Coordinar y asegurar la entrega de material y estímulos a los beneficiarios de los programas implementados en los SMDIF.</a:t>
            </a:r>
          </a:p>
          <a:p>
            <a:pPr marL="190500" indent="-95250" algn="just">
              <a:buFont typeface="Symbol" pitchFamily="18" charset="2"/>
              <a:buChar char="·"/>
            </a:pPr>
            <a:endParaRPr lang="es-ES" sz="1200" u="none" dirty="0">
              <a:latin typeface="Arial" charset="0"/>
            </a:endParaRPr>
          </a:p>
          <a:p>
            <a:pPr marL="190500" indent="-95250" algn="just">
              <a:buFont typeface="Symbol" pitchFamily="18" charset="2"/>
              <a:buChar char="·"/>
            </a:pPr>
            <a:r>
              <a:rPr lang="es-ES" sz="1200" u="none" dirty="0">
                <a:latin typeface="Arial" charset="0"/>
              </a:rPr>
              <a:t>Gestionar la profesionalización del equipo de trabajo.</a:t>
            </a:r>
          </a:p>
          <a:p>
            <a:pPr marL="190500" indent="-95250" algn="just">
              <a:buFont typeface="Symbol" pitchFamily="18" charset="2"/>
              <a:buNone/>
            </a:pPr>
            <a:endParaRPr lang="es-ES" sz="1200" u="none" dirty="0">
              <a:latin typeface="Arial" charset="0"/>
            </a:endParaRPr>
          </a:p>
          <a:p>
            <a:pPr marL="190500" indent="-95250" algn="just">
              <a:buFont typeface="Symbol" pitchFamily="18" charset="2"/>
              <a:buChar char="·"/>
            </a:pPr>
            <a:r>
              <a:rPr lang="es-ES" sz="1200" u="none" dirty="0">
                <a:latin typeface="Arial" charset="0"/>
              </a:rPr>
              <a:t>Acudir y participar en las reuniones convocadas por el SNDIF.</a:t>
            </a:r>
            <a:endParaRPr lang="es-MX" sz="1200" u="none" dirty="0">
              <a:latin typeface="Arial" charset="0"/>
            </a:endParaRP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rPr>
              <a:t>Estas funciones son enunciativas más no limitativas.</a:t>
            </a:r>
          </a:p>
          <a:p>
            <a:pPr marL="190500" indent="-95250"/>
            <a:endParaRPr lang="es-MX" sz="1200" u="none" dirty="0">
              <a:latin typeface="Arial" charset="0"/>
            </a:endParaRPr>
          </a:p>
          <a:p>
            <a:pPr marL="190500" indent="-95250"/>
            <a:endParaRPr lang="es-ES" sz="1200" u="none" dirty="0">
              <a:latin typeface="Arial" charset="0"/>
            </a:endParaRPr>
          </a:p>
          <a:p>
            <a:pPr marL="190500" indent="-95250" algn="just">
              <a:buFont typeface="Symbol" pitchFamily="18" charset="2"/>
              <a:buNone/>
            </a:pPr>
            <a:endParaRPr lang="es-ES_tradnl" sz="1200" u="none" dirty="0">
              <a:latin typeface="Arial" charset="0"/>
            </a:endParaRPr>
          </a:p>
        </p:txBody>
      </p:sp>
      <p:sp>
        <p:nvSpPr>
          <p:cNvPr id="17" name="Rectangle 12"/>
          <p:cNvSpPr>
            <a:spLocks noChangeArrowheads="1"/>
          </p:cNvSpPr>
          <p:nvPr/>
        </p:nvSpPr>
        <p:spPr bwMode="auto">
          <a:xfrm>
            <a:off x="1558925" y="7804866"/>
            <a:ext cx="516191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8" name="Text Box 13"/>
          <p:cNvSpPr txBox="1">
            <a:spLocks noChangeArrowheads="1"/>
          </p:cNvSpPr>
          <p:nvPr/>
        </p:nvSpPr>
        <p:spPr bwMode="auto">
          <a:xfrm>
            <a:off x="1558925" y="7862016"/>
            <a:ext cx="2671129" cy="1274195"/>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r>
              <a:rPr lang="es-MX" sz="1200" u="none" dirty="0" err="1" smtClean="0">
                <a:latin typeface="Arial" charset="0"/>
              </a:rPr>
              <a:t>Yara</a:t>
            </a:r>
            <a:r>
              <a:rPr lang="es-MX" sz="1200" u="none" dirty="0" smtClean="0">
                <a:latin typeface="Arial" charset="0"/>
              </a:rPr>
              <a:t> María </a:t>
            </a:r>
            <a:r>
              <a:rPr lang="es-MX" sz="1200" u="none" dirty="0">
                <a:latin typeface="Arial" charset="0"/>
              </a:rPr>
              <a:t>Salazar Limón</a:t>
            </a:r>
          </a:p>
          <a:p>
            <a:pPr algn="ctr">
              <a:lnSpc>
                <a:spcPct val="80000"/>
              </a:lnSpc>
            </a:pPr>
            <a:endParaRPr lang="es-ES" sz="1200" u="none" dirty="0">
              <a:latin typeface="Arial" charset="0"/>
            </a:endParaRPr>
          </a:p>
        </p:txBody>
      </p:sp>
      <p:sp>
        <p:nvSpPr>
          <p:cNvPr id="19" name="Line 14"/>
          <p:cNvSpPr>
            <a:spLocks noChangeShapeType="1"/>
          </p:cNvSpPr>
          <p:nvPr/>
        </p:nvSpPr>
        <p:spPr bwMode="auto">
          <a:xfrm>
            <a:off x="4236403" y="7814391"/>
            <a:ext cx="3175" cy="1143000"/>
          </a:xfrm>
          <a:prstGeom prst="line">
            <a:avLst/>
          </a:prstGeom>
          <a:noFill/>
          <a:ln w="9525">
            <a:solidFill>
              <a:schemeClr val="tx1"/>
            </a:solidFill>
            <a:miter lim="800000"/>
            <a:headEnd/>
            <a:tailEnd/>
          </a:ln>
        </p:spPr>
        <p:txBody>
          <a:bodyPr wrap="none"/>
          <a:lstStyle/>
          <a:p>
            <a:endParaRPr lang="es-MX" dirty="0"/>
          </a:p>
        </p:txBody>
      </p:sp>
      <p:sp>
        <p:nvSpPr>
          <p:cNvPr id="20" name="Line 15"/>
          <p:cNvSpPr>
            <a:spLocks noChangeShapeType="1"/>
          </p:cNvSpPr>
          <p:nvPr/>
        </p:nvSpPr>
        <p:spPr bwMode="auto">
          <a:xfrm>
            <a:off x="1558925" y="8141416"/>
            <a:ext cx="5146675" cy="0"/>
          </a:xfrm>
          <a:prstGeom prst="line">
            <a:avLst/>
          </a:prstGeom>
          <a:noFill/>
          <a:ln w="9525">
            <a:solidFill>
              <a:schemeClr val="tx1"/>
            </a:solidFill>
            <a:miter lim="800000"/>
            <a:headEnd/>
            <a:tailEnd/>
          </a:ln>
        </p:spPr>
        <p:txBody>
          <a:bodyPr wrap="none"/>
          <a:lstStyle/>
          <a:p>
            <a:endParaRPr lang="es-MX" dirty="0"/>
          </a:p>
        </p:txBody>
      </p:sp>
      <p:sp>
        <p:nvSpPr>
          <p:cNvPr id="21" name="Text Box 16"/>
          <p:cNvSpPr txBox="1">
            <a:spLocks noChangeArrowheads="1"/>
          </p:cNvSpPr>
          <p:nvPr/>
        </p:nvSpPr>
        <p:spPr bwMode="auto">
          <a:xfrm>
            <a:off x="4266435" y="7852491"/>
            <a:ext cx="2456122" cy="683264"/>
          </a:xfrm>
          <a:prstGeom prst="rect">
            <a:avLst/>
          </a:prstGeom>
          <a:noFill/>
          <a:ln w="9525">
            <a:noFill/>
            <a:miter lim="800000"/>
            <a:headEnd/>
            <a:tailEnd/>
          </a:ln>
        </p:spPr>
        <p:txBody>
          <a:bodyPr wrap="non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
        <p:nvSpPr>
          <p:cNvPr id="22" name="Text Box 10"/>
          <p:cNvSpPr txBox="1">
            <a:spLocks noChangeArrowheads="1"/>
          </p:cNvSpPr>
          <p:nvPr/>
        </p:nvSpPr>
        <p:spPr bwMode="auto">
          <a:xfrm>
            <a:off x="4249305" y="8722475"/>
            <a:ext cx="2471740"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13" name="Text Box 7"/>
          <p:cNvSpPr txBox="1">
            <a:spLocks noChangeArrowheads="1"/>
          </p:cNvSpPr>
          <p:nvPr/>
        </p:nvSpPr>
        <p:spPr bwMode="auto">
          <a:xfrm>
            <a:off x="1695450" y="669280"/>
            <a:ext cx="4686300" cy="276999"/>
          </a:xfrm>
          <a:prstGeom prst="rect">
            <a:avLst/>
          </a:prstGeom>
          <a:noFill/>
          <a:ln w="9525">
            <a:noFill/>
            <a:miter lim="800000"/>
            <a:headEnd/>
            <a:tailEnd/>
          </a:ln>
        </p:spPr>
        <p:txBody>
          <a:bodyPr>
            <a:spAutoFit/>
          </a:bodyPr>
          <a:lstStyle/>
          <a:p>
            <a:pPr algn="ctr">
              <a:spcBef>
                <a:spcPct val="50000"/>
              </a:spcBef>
            </a:pPr>
            <a:r>
              <a:rPr lang="es-ES_tradnl" sz="1200" b="1" i="1" u="none" dirty="0" smtClean="0">
                <a:latin typeface="Arial" charset="0"/>
              </a:rPr>
              <a:t>PREVENCIÓN DE RIESGOS PSICOSOCIALES</a:t>
            </a:r>
            <a:endParaRPr lang="es-ES" sz="1200" b="1" i="1" u="none" dirty="0">
              <a:latin typeface="Arial"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891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8916"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8920" name="Text Box 17"/>
          <p:cNvSpPr txBox="1">
            <a:spLocks noChangeArrowheads="1"/>
          </p:cNvSpPr>
          <p:nvPr/>
        </p:nvSpPr>
        <p:spPr bwMode="auto">
          <a:xfrm>
            <a:off x="1857375" y="5745163"/>
            <a:ext cx="2159000"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sp>
        <p:nvSpPr>
          <p:cNvPr id="38924" name="Text Box 13"/>
          <p:cNvSpPr txBox="1">
            <a:spLocks noChangeArrowheads="1"/>
          </p:cNvSpPr>
          <p:nvPr/>
        </p:nvSpPr>
        <p:spPr bwMode="auto">
          <a:xfrm>
            <a:off x="1545273" y="737235"/>
            <a:ext cx="5107940" cy="7478970"/>
          </a:xfrm>
          <a:prstGeom prst="rect">
            <a:avLst/>
          </a:prstGeom>
          <a:noFill/>
          <a:ln w="9525">
            <a:noFill/>
            <a:miter lim="800000"/>
            <a:headEnd/>
            <a:tailEnd/>
          </a:ln>
        </p:spPr>
        <p:txBody>
          <a:bodyPr wrap="square">
            <a:spAutoFit/>
          </a:bodyPr>
          <a:lstStyle/>
          <a:p>
            <a:pPr marL="190500" indent="-95250" algn="ctr" eaLnBrk="1" hangingPunct="1"/>
            <a:r>
              <a:rPr lang="es-ES_tradnl" sz="1200" b="1" i="1" u="none" dirty="0" smtClean="0">
                <a:latin typeface="Arial" charset="0"/>
              </a:rPr>
              <a:t>DISEÑO DE </a:t>
            </a:r>
            <a:r>
              <a:rPr lang="es-ES_tradnl" sz="1200" b="1" i="1" u="none" dirty="0">
                <a:latin typeface="Arial" charset="0"/>
              </a:rPr>
              <a:t>METODOLOGÍA</a:t>
            </a:r>
          </a:p>
          <a:p>
            <a:pPr marL="190500" indent="-95250" algn="ctr"/>
            <a:endParaRPr lang="es-ES_tradnl" sz="1200" u="none" dirty="0">
              <a:latin typeface="Arial" charset="0"/>
            </a:endParaRPr>
          </a:p>
          <a:p>
            <a:pPr marL="190500" indent="-95250" algn="just"/>
            <a:endParaRPr lang="es-ES_tradnl" sz="1200"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Apoyar en la elaboración de Proyectos y </a:t>
            </a:r>
            <a:r>
              <a:rPr lang="es-ES_tradnl" sz="1200" u="none" dirty="0" smtClean="0">
                <a:latin typeface="Arial" charset="0"/>
                <a:cs typeface="Times New Roman" pitchFamily="18" charset="0"/>
              </a:rPr>
              <a:t>diseñar  </a:t>
            </a:r>
            <a:r>
              <a:rPr lang="es-ES_tradnl" sz="1200" u="none" dirty="0">
                <a:latin typeface="Arial" charset="0"/>
                <a:cs typeface="Times New Roman" pitchFamily="18" charset="0"/>
              </a:rPr>
              <a:t>estrategias metodológicas y materiales que fortalezcan los proyectos y acciones </a:t>
            </a:r>
            <a:r>
              <a:rPr lang="es-MX" sz="1200" u="none" dirty="0">
                <a:latin typeface="Arial" charset="0"/>
                <a:cs typeface="Times New Roman" pitchFamily="18" charset="0"/>
              </a:rPr>
              <a:t>de la </a:t>
            </a:r>
            <a:r>
              <a:rPr lang="es-ES_tradnl" sz="1200" u="none" dirty="0">
                <a:latin typeface="Arial" charset="0"/>
              </a:rPr>
              <a:t>Coordinación de P</a:t>
            </a:r>
            <a:r>
              <a:rPr lang="es-ES_tradnl" sz="1200" u="none" dirty="0" smtClean="0">
                <a:latin typeface="Arial" charset="0"/>
              </a:rPr>
              <a:t>revención </a:t>
            </a:r>
            <a:r>
              <a:rPr lang="es-ES_tradnl" sz="1200" u="none" dirty="0">
                <a:latin typeface="Arial" charset="0"/>
              </a:rPr>
              <a:t>de </a:t>
            </a:r>
            <a:r>
              <a:rPr lang="es-ES_tradnl" sz="1200" u="none" dirty="0" smtClean="0">
                <a:latin typeface="Arial" charset="0"/>
              </a:rPr>
              <a:t>Riesgos </a:t>
            </a:r>
            <a:r>
              <a:rPr lang="es-ES_tradnl" sz="1200" u="none" dirty="0">
                <a:latin typeface="Arial" charset="0"/>
              </a:rPr>
              <a:t>P</a:t>
            </a:r>
            <a:r>
              <a:rPr lang="es-ES_tradnl" sz="1200" u="none" dirty="0" smtClean="0">
                <a:latin typeface="Arial" charset="0"/>
              </a:rPr>
              <a:t>sicosociales</a:t>
            </a:r>
            <a:r>
              <a:rPr lang="es-ES_tradnl" sz="1200" u="none" dirty="0" smtClean="0">
                <a:latin typeface="Arial" charset="0"/>
                <a:cs typeface="Times New Roman" pitchFamily="18" charset="0"/>
              </a:rPr>
              <a:t>, </a:t>
            </a:r>
            <a:r>
              <a:rPr lang="es-ES_tradnl" sz="1200" u="none" dirty="0">
                <a:latin typeface="Arial" charset="0"/>
                <a:cs typeface="Times New Roman" pitchFamily="18" charset="0"/>
              </a:rPr>
              <a:t>que se implementan en los Sistemas Municipales DIF, con el fin de llevar a cabo eficazmente el trabajo preventivo de la Dirección.</a:t>
            </a:r>
            <a:endParaRPr lang="es-ES_tradnl" sz="1200" b="1" i="1" u="none" dirty="0">
              <a:latin typeface="Arial" charset="0"/>
            </a:endParaRPr>
          </a:p>
          <a:p>
            <a:pPr marL="190500" indent="-95250" algn="just"/>
            <a:endParaRPr lang="es-ES_tradnl" sz="1200" b="1" i="1" u="none" dirty="0">
              <a:latin typeface="Arial" charset="0"/>
            </a:endParaRPr>
          </a:p>
          <a:p>
            <a:pPr marL="190500" indent="-95250" algn="just"/>
            <a:endParaRPr lang="es-ES_tradnl" sz="1200" b="1" i="1" u="none" dirty="0">
              <a:latin typeface="Arial" charset="0"/>
            </a:endParaRP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ES_tradnl" sz="1200" u="none" dirty="0" smtClean="0">
                <a:latin typeface="Arial" charset="0"/>
                <a:cs typeface="Times New Roman" pitchFamily="18" charset="0"/>
              </a:rPr>
              <a:t>Apoyar en la elaboración de </a:t>
            </a:r>
            <a:r>
              <a:rPr lang="es-ES_tradnl" sz="1200" u="none" dirty="0">
                <a:latin typeface="Arial" charset="0"/>
                <a:cs typeface="Times New Roman" pitchFamily="18" charset="0"/>
              </a:rPr>
              <a:t>proyectos en base a lineamientos Federales y Estatales.</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Diseñar la metodología de capacitación de las estrategias, proyectos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que se implementen en los SMDIF.</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Impartir cursos de capacitación y asesorar sobre las estrategias, proyectos y acciones al personal responsable de capacitar a los Sistemas Municipales DIF y personal de las Coordinaciones Regionales. </a:t>
            </a:r>
          </a:p>
          <a:p>
            <a:pPr marL="190500" indent="-95250" algn="just">
              <a:buFont typeface="Symbol" pitchFamily="18" charset="2"/>
              <a:buNone/>
            </a:pPr>
            <a:r>
              <a:rPr lang="es-MX" sz="1200" u="none" dirty="0">
                <a:latin typeface="Arial" charset="0"/>
                <a:cs typeface="Times New Roman" pitchFamily="18" charset="0"/>
              </a:rPr>
              <a:t>  </a:t>
            </a: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Realizar 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las estrategias, proyectos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que ejecuten los SMDIF. </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Concentrar, analizar y sistematizar los resultados </a:t>
            </a:r>
            <a:r>
              <a:rPr lang="es-MX" sz="1200" u="none" dirty="0">
                <a:latin typeface="Arial" charset="0"/>
                <a:cs typeface="Times New Roman" pitchFamily="18" charset="0"/>
              </a:rPr>
              <a:t>de las </a:t>
            </a:r>
            <a:r>
              <a:rPr lang="es-MX" sz="1200" u="none" dirty="0" smtClean="0">
                <a:latin typeface="Arial" charset="0"/>
                <a:cs typeface="Times New Roman" pitchFamily="18" charset="0"/>
              </a:rPr>
              <a:t>capacitaciones y </a:t>
            </a:r>
            <a:r>
              <a:rPr lang="es-MX" sz="1200" u="none" dirty="0">
                <a:latin typeface="Arial" charset="0"/>
                <a:cs typeface="Times New Roman" pitchFamily="18" charset="0"/>
              </a:rPr>
              <a:t>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proyectos, estrategias y acciones en los SMDIF y presentar informe a su jefe inmediato para la toma de </a:t>
            </a:r>
            <a:r>
              <a:rPr lang="es-MX" sz="1200" u="none" dirty="0" smtClean="0">
                <a:latin typeface="Arial" charset="0"/>
                <a:cs typeface="Times New Roman" pitchFamily="18" charset="0"/>
              </a:rPr>
              <a:t>decisiones.</a:t>
            </a: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Proponer materiales didácticos que fortalezcan la capacitación y seguimiento de los proyectos, estrategias y acciones implementadas en los SMDIF.</a:t>
            </a:r>
          </a:p>
          <a:p>
            <a:pPr marL="95250" algn="just"/>
            <a:endParaRPr lang="es-MX" sz="1200" u="none" dirty="0">
              <a:latin typeface="Arial" charset="0"/>
              <a:cs typeface="Times New Roman" pitchFamily="18" charset="0"/>
            </a:endParaRP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None/>
            </a:pPr>
            <a:endParaRPr lang="es-MX" sz="1200" u="none" dirty="0">
              <a:latin typeface="Arial" charset="0"/>
              <a:cs typeface="Times New Roman" pitchFamily="18" charset="0"/>
            </a:endParaRPr>
          </a:p>
        </p:txBody>
      </p:sp>
      <p:sp>
        <p:nvSpPr>
          <p:cNvPr id="18" name="Rectangle 12"/>
          <p:cNvSpPr>
            <a:spLocks noChangeArrowheads="1"/>
          </p:cNvSpPr>
          <p:nvPr/>
        </p:nvSpPr>
        <p:spPr bwMode="auto">
          <a:xfrm>
            <a:off x="1558925" y="7802880"/>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9" name="Text Box 13"/>
          <p:cNvSpPr txBox="1">
            <a:spLocks noChangeArrowheads="1"/>
          </p:cNvSpPr>
          <p:nvPr/>
        </p:nvSpPr>
        <p:spPr bwMode="auto">
          <a:xfrm>
            <a:off x="1558926" y="7837118"/>
            <a:ext cx="2662238" cy="1126462"/>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r>
              <a:rPr lang="es-MX" sz="1200" u="none" dirty="0" smtClean="0">
                <a:latin typeface="Arial" charset="0"/>
              </a:rPr>
              <a:t>Adela Torres Ramos</a:t>
            </a:r>
            <a:endParaRPr lang="es-MX" sz="1200" u="none" dirty="0">
              <a:latin typeface="Arial" charset="0"/>
            </a:endParaRPr>
          </a:p>
        </p:txBody>
      </p:sp>
      <p:sp>
        <p:nvSpPr>
          <p:cNvPr id="20" name="Line 14"/>
          <p:cNvSpPr>
            <a:spLocks noChangeShapeType="1"/>
          </p:cNvSpPr>
          <p:nvPr/>
        </p:nvSpPr>
        <p:spPr bwMode="auto">
          <a:xfrm>
            <a:off x="4220943" y="7812405"/>
            <a:ext cx="3396" cy="1143000"/>
          </a:xfrm>
          <a:prstGeom prst="line">
            <a:avLst/>
          </a:prstGeom>
          <a:noFill/>
          <a:ln w="9525">
            <a:solidFill>
              <a:schemeClr val="tx1"/>
            </a:solidFill>
            <a:miter lim="800000"/>
            <a:headEnd/>
            <a:tailEnd/>
          </a:ln>
        </p:spPr>
        <p:txBody>
          <a:bodyPr wrap="none"/>
          <a:lstStyle/>
          <a:p>
            <a:endParaRPr lang="es-MX" dirty="0"/>
          </a:p>
        </p:txBody>
      </p:sp>
      <p:sp>
        <p:nvSpPr>
          <p:cNvPr id="21" name="Line 15"/>
          <p:cNvSpPr>
            <a:spLocks noChangeShapeType="1"/>
          </p:cNvSpPr>
          <p:nvPr/>
        </p:nvSpPr>
        <p:spPr bwMode="auto">
          <a:xfrm>
            <a:off x="1558925" y="8139430"/>
            <a:ext cx="5146675" cy="0"/>
          </a:xfrm>
          <a:prstGeom prst="line">
            <a:avLst/>
          </a:prstGeom>
          <a:noFill/>
          <a:ln w="9525">
            <a:solidFill>
              <a:schemeClr val="tx1"/>
            </a:solidFill>
            <a:miter lim="800000"/>
            <a:headEnd/>
            <a:tailEnd/>
          </a:ln>
        </p:spPr>
        <p:txBody>
          <a:bodyPr wrap="none"/>
          <a:lstStyle/>
          <a:p>
            <a:endParaRPr lang="es-MX" dirty="0"/>
          </a:p>
        </p:txBody>
      </p:sp>
      <p:sp>
        <p:nvSpPr>
          <p:cNvPr id="22" name="Text Box 16"/>
          <p:cNvSpPr txBox="1">
            <a:spLocks noChangeArrowheads="1"/>
          </p:cNvSpPr>
          <p:nvPr/>
        </p:nvSpPr>
        <p:spPr bwMode="auto">
          <a:xfrm>
            <a:off x="4048014" y="7850505"/>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23" name="Text Box 10"/>
          <p:cNvSpPr txBox="1">
            <a:spLocks noChangeArrowheads="1"/>
          </p:cNvSpPr>
          <p:nvPr/>
        </p:nvSpPr>
        <p:spPr bwMode="auto">
          <a:xfrm>
            <a:off x="4048016" y="8718899"/>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70132272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686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6868"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13" name="Rectangle 13"/>
          <p:cNvSpPr>
            <a:spLocks noChangeArrowheads="1"/>
          </p:cNvSpPr>
          <p:nvPr/>
        </p:nvSpPr>
        <p:spPr bwMode="auto">
          <a:xfrm>
            <a:off x="1542533" y="744892"/>
            <a:ext cx="5110679" cy="3323987"/>
          </a:xfrm>
          <a:prstGeom prst="rect">
            <a:avLst/>
          </a:prstGeom>
          <a:noFill/>
          <a:ln w="9525">
            <a:noFill/>
            <a:miter lim="800000"/>
            <a:headEnd/>
            <a:tailEnd/>
          </a:ln>
        </p:spPr>
        <p:txBody>
          <a:bodyPr wrap="square">
            <a:spAutoFit/>
          </a:bodyPr>
          <a:lstStyle/>
          <a:p>
            <a:pPr marL="190500" indent="-95250" algn="ctr" eaLnBrk="1" hangingPunct="1"/>
            <a:r>
              <a:rPr lang="es-ES_tradnl" sz="1200" b="1" i="1" u="none" dirty="0" smtClean="0">
                <a:latin typeface="Arial" charset="0"/>
              </a:rPr>
              <a:t>DISEÑO DE METODOLOGÍA</a:t>
            </a:r>
            <a:endParaRPr lang="es-ES_tradnl" sz="1200" b="1" i="1" u="none" dirty="0">
              <a:latin typeface="Arial" charset="0"/>
            </a:endParaRPr>
          </a:p>
          <a:p>
            <a:pPr marL="190500" indent="-95250" algn="ctr" eaLnBrk="1" hangingPunct="1"/>
            <a:r>
              <a:rPr lang="es-ES_tradnl" sz="1200" b="1" i="1" u="none" dirty="0" smtClean="0">
                <a:latin typeface="Arial" charset="0"/>
              </a:rPr>
              <a:t>(Continúa</a:t>
            </a:r>
            <a:r>
              <a:rPr lang="es-ES_tradnl" sz="1200" b="1" i="1" u="none" dirty="0">
                <a:latin typeface="Arial" charset="0"/>
              </a:rPr>
              <a:t>)</a:t>
            </a:r>
          </a:p>
          <a:p>
            <a:pPr marL="190500" indent="-95250" algn="ctr"/>
            <a:endParaRPr lang="es-ES_tradnl" sz="1200" b="1" i="1" u="none" dirty="0">
              <a:latin typeface="Arial" charset="0"/>
            </a:endParaRPr>
          </a:p>
          <a:p>
            <a:pPr marL="190500" indent="-95250" algn="ctr"/>
            <a:endParaRPr lang="es-ES_tradnl" sz="1200" b="1" i="1" u="none" dirty="0">
              <a:latin typeface="Arial" charset="0"/>
            </a:endParaRPr>
          </a:p>
          <a:p>
            <a:pPr marL="190500" indent="-95250" algn="ctr"/>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smtClean="0">
                <a:latin typeface="Arial" charset="0"/>
                <a:cs typeface="Times New Roman" pitchFamily="18" charset="0"/>
              </a:rPr>
              <a:t>Trabajar </a:t>
            </a:r>
            <a:r>
              <a:rPr lang="es-MX" sz="1200" u="none" dirty="0">
                <a:latin typeface="Arial" charset="0"/>
                <a:cs typeface="Times New Roman" pitchFamily="18" charset="0"/>
              </a:rPr>
              <a:t>en equipo con las Coordinaciones Regionales  para la operación adecuada de las acciones, proyectos y estrategias implementadas en los SMDIF</a:t>
            </a:r>
            <a:r>
              <a:rPr lang="es-MX" sz="1200" u="none" dirty="0" smtClean="0">
                <a:latin typeface="Arial" charset="0"/>
                <a:cs typeface="Times New Roman" pitchFamily="18" charset="0"/>
              </a:rPr>
              <a:t>.</a:t>
            </a:r>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smtClean="0">
                <a:latin typeface="Arial" charset="0"/>
                <a:cs typeface="Times New Roman" pitchFamily="18" charset="0"/>
              </a:rPr>
              <a:t>Proporcionar </a:t>
            </a:r>
            <a:r>
              <a:rPr lang="es-MX" sz="1200" u="none" dirty="0">
                <a:latin typeface="Arial" charset="0"/>
                <a:cs typeface="Times New Roman" pitchFamily="18" charset="0"/>
              </a:rPr>
              <a:t>la información obtenida del seguimiento </a:t>
            </a:r>
            <a:r>
              <a:rPr lang="es-MX" sz="1200" u="none" dirty="0" smtClean="0">
                <a:latin typeface="Arial" charset="0"/>
                <a:cs typeface="Times New Roman" pitchFamily="18" charset="0"/>
              </a:rPr>
              <a:t>realizada </a:t>
            </a:r>
            <a:r>
              <a:rPr lang="es-MX" sz="1200" u="none" dirty="0">
                <a:latin typeface="Arial" charset="0"/>
                <a:cs typeface="Times New Roman" pitchFamily="18" charset="0"/>
              </a:rPr>
              <a:t>a los programas y acciones de la </a:t>
            </a:r>
            <a:r>
              <a:rPr lang="es-MX" sz="1200" u="none" dirty="0" smtClean="0">
                <a:latin typeface="Arial" charset="0"/>
                <a:cs typeface="Times New Roman" pitchFamily="18" charset="0"/>
              </a:rPr>
              <a:t>coordinación. </a:t>
            </a:r>
          </a:p>
          <a:p>
            <a:pPr marL="190500" indent="-95250" algn="just">
              <a:spcBef>
                <a:spcPct val="50000"/>
              </a:spcBef>
              <a:buFont typeface="Symbol" pitchFamily="18" charset="2"/>
              <a:buChar char="·"/>
            </a:pPr>
            <a:r>
              <a:rPr lang="es-MX" sz="1200" u="none" dirty="0">
                <a:latin typeface="Arial" charset="0"/>
                <a:cs typeface="Times New Roman" pitchFamily="18" charset="0"/>
              </a:rPr>
              <a:t>Asistir y participar en las reuniones convocadas por el Sistema Nacional DIF</a:t>
            </a:r>
            <a:r>
              <a:rPr lang="es-MX" sz="1200" u="none" dirty="0" smtClean="0">
                <a:latin typeface="Arial" charset="0"/>
                <a:cs typeface="Times New Roman" pitchFamily="18" charset="0"/>
              </a:rPr>
              <a:t>.</a:t>
            </a:r>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a:latin typeface="Arial" charset="0"/>
                <a:cs typeface="Times New Roman" pitchFamily="18" charset="0"/>
              </a:rPr>
              <a:t>Participar activamente en cursos, talleres, conferencias, etc. de profesionalización a fin de fortalecer la actividad laboral.</a:t>
            </a:r>
          </a:p>
          <a:p>
            <a:pPr marL="190500" indent="-95250" algn="just">
              <a:spcBef>
                <a:spcPct val="50000"/>
              </a:spcBef>
              <a:buFont typeface="Symbol" pitchFamily="18" charset="2"/>
              <a:buChar char="·"/>
            </a:pPr>
            <a:r>
              <a:rPr lang="es-ES_tradnl" sz="1200" u="none" dirty="0">
                <a:latin typeface="Arial" charset="0"/>
              </a:rPr>
              <a:t>Estas funciones son enunciativas más no limitativas.</a:t>
            </a:r>
            <a:endParaRPr lang="es-ES" sz="1200" u="none" dirty="0">
              <a:latin typeface="Arial" charset="0"/>
            </a:endParaRPr>
          </a:p>
        </p:txBody>
      </p:sp>
      <p:sp>
        <p:nvSpPr>
          <p:cNvPr id="14" name="Rectangle 12"/>
          <p:cNvSpPr>
            <a:spLocks noChangeArrowheads="1"/>
          </p:cNvSpPr>
          <p:nvPr/>
        </p:nvSpPr>
        <p:spPr bwMode="auto">
          <a:xfrm>
            <a:off x="1558925" y="7802880"/>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5" name="Text Box 13"/>
          <p:cNvSpPr txBox="1">
            <a:spLocks noChangeArrowheads="1"/>
          </p:cNvSpPr>
          <p:nvPr/>
        </p:nvSpPr>
        <p:spPr bwMode="auto">
          <a:xfrm>
            <a:off x="1558926" y="7837118"/>
            <a:ext cx="2662238" cy="1126462"/>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r>
              <a:rPr lang="es-MX" sz="1200" u="none" dirty="0" smtClean="0">
                <a:latin typeface="Arial" charset="0"/>
              </a:rPr>
              <a:t>Adela Torres Ramos</a:t>
            </a:r>
            <a:endParaRPr lang="es-MX" sz="1200" u="none" dirty="0">
              <a:latin typeface="Arial" charset="0"/>
            </a:endParaRPr>
          </a:p>
        </p:txBody>
      </p:sp>
      <p:sp>
        <p:nvSpPr>
          <p:cNvPr id="16" name="Line 14"/>
          <p:cNvSpPr>
            <a:spLocks noChangeShapeType="1"/>
          </p:cNvSpPr>
          <p:nvPr/>
        </p:nvSpPr>
        <p:spPr bwMode="auto">
          <a:xfrm>
            <a:off x="4220943" y="7812405"/>
            <a:ext cx="3396" cy="1143000"/>
          </a:xfrm>
          <a:prstGeom prst="line">
            <a:avLst/>
          </a:prstGeom>
          <a:noFill/>
          <a:ln w="9525">
            <a:solidFill>
              <a:schemeClr val="tx1"/>
            </a:solidFill>
            <a:miter lim="800000"/>
            <a:headEnd/>
            <a:tailEnd/>
          </a:ln>
        </p:spPr>
        <p:txBody>
          <a:bodyPr wrap="none"/>
          <a:lstStyle/>
          <a:p>
            <a:endParaRPr lang="es-MX" dirty="0"/>
          </a:p>
        </p:txBody>
      </p:sp>
      <p:sp>
        <p:nvSpPr>
          <p:cNvPr id="17" name="Line 15"/>
          <p:cNvSpPr>
            <a:spLocks noChangeShapeType="1"/>
          </p:cNvSpPr>
          <p:nvPr/>
        </p:nvSpPr>
        <p:spPr bwMode="auto">
          <a:xfrm>
            <a:off x="1558925" y="8139430"/>
            <a:ext cx="5146675" cy="0"/>
          </a:xfrm>
          <a:prstGeom prst="line">
            <a:avLst/>
          </a:prstGeom>
          <a:noFill/>
          <a:ln w="9525">
            <a:solidFill>
              <a:schemeClr val="tx1"/>
            </a:solidFill>
            <a:miter lim="800000"/>
            <a:headEnd/>
            <a:tailEnd/>
          </a:ln>
        </p:spPr>
        <p:txBody>
          <a:bodyPr wrap="none"/>
          <a:lstStyle/>
          <a:p>
            <a:endParaRPr lang="es-MX" dirty="0"/>
          </a:p>
        </p:txBody>
      </p:sp>
      <p:sp>
        <p:nvSpPr>
          <p:cNvPr id="18" name="Text Box 16"/>
          <p:cNvSpPr txBox="1">
            <a:spLocks noChangeArrowheads="1"/>
          </p:cNvSpPr>
          <p:nvPr/>
        </p:nvSpPr>
        <p:spPr bwMode="auto">
          <a:xfrm>
            <a:off x="4048014" y="7850505"/>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19" name="Text Box 10"/>
          <p:cNvSpPr txBox="1">
            <a:spLocks noChangeArrowheads="1"/>
          </p:cNvSpPr>
          <p:nvPr/>
        </p:nvSpPr>
        <p:spPr bwMode="auto">
          <a:xfrm>
            <a:off x="4048016" y="8718899"/>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39817997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891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8916"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8920" name="Text Box 17"/>
          <p:cNvSpPr txBox="1">
            <a:spLocks noChangeArrowheads="1"/>
          </p:cNvSpPr>
          <p:nvPr/>
        </p:nvSpPr>
        <p:spPr bwMode="auto">
          <a:xfrm>
            <a:off x="1857375" y="5745163"/>
            <a:ext cx="2159000"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sp>
        <p:nvSpPr>
          <p:cNvPr id="38924" name="Text Box 13"/>
          <p:cNvSpPr txBox="1">
            <a:spLocks noChangeArrowheads="1"/>
          </p:cNvSpPr>
          <p:nvPr/>
        </p:nvSpPr>
        <p:spPr bwMode="auto">
          <a:xfrm>
            <a:off x="1530033" y="737235"/>
            <a:ext cx="5123180" cy="7109639"/>
          </a:xfrm>
          <a:prstGeom prst="rect">
            <a:avLst/>
          </a:prstGeom>
          <a:noFill/>
          <a:ln w="9525">
            <a:noFill/>
            <a:miter lim="800000"/>
            <a:headEnd/>
            <a:tailEnd/>
          </a:ln>
        </p:spPr>
        <p:txBody>
          <a:bodyPr wrap="square">
            <a:spAutoFit/>
          </a:bodyPr>
          <a:lstStyle/>
          <a:p>
            <a:pPr marL="190500" indent="-95250" algn="ctr"/>
            <a:r>
              <a:rPr lang="es-ES_tradnl" sz="1200" b="1" i="1" u="none" dirty="0" smtClean="0">
                <a:latin typeface="Arial" charset="0"/>
              </a:rPr>
              <a:t>PSICOLOGÍA</a:t>
            </a:r>
            <a:endParaRPr lang="es-ES_tradnl" sz="1200" b="1" i="1" u="none" dirty="0">
              <a:latin typeface="Arial" charset="0"/>
            </a:endParaRPr>
          </a:p>
          <a:p>
            <a:pPr marL="190500" indent="-95250" algn="ctr"/>
            <a:endParaRPr lang="es-ES_tradnl" sz="1200" u="none" dirty="0">
              <a:latin typeface="Arial" charset="0"/>
            </a:endParaRPr>
          </a:p>
          <a:p>
            <a:pPr marL="190500" indent="-95250" algn="just"/>
            <a:endParaRPr lang="es-ES_tradnl" sz="1200"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Diseñar  estrategias metodológicas y materiales que fortalezcan los proyectos y acciones </a:t>
            </a:r>
            <a:r>
              <a:rPr lang="es-MX" sz="1200" u="none" dirty="0">
                <a:latin typeface="Arial" charset="0"/>
                <a:cs typeface="Times New Roman" pitchFamily="18" charset="0"/>
              </a:rPr>
              <a:t>de la </a:t>
            </a:r>
            <a:r>
              <a:rPr lang="es-ES_tradnl" sz="1200" u="none" dirty="0">
                <a:latin typeface="Arial" charset="0"/>
              </a:rPr>
              <a:t>Coordinación de </a:t>
            </a:r>
            <a:r>
              <a:rPr lang="es-ES_tradnl" sz="1200" u="none" dirty="0" smtClean="0">
                <a:latin typeface="Arial" charset="0"/>
              </a:rPr>
              <a:t>Prevención </a:t>
            </a:r>
            <a:r>
              <a:rPr lang="es-ES_tradnl" sz="1200" u="none" dirty="0">
                <a:latin typeface="Arial" charset="0"/>
              </a:rPr>
              <a:t>de </a:t>
            </a:r>
            <a:r>
              <a:rPr lang="es-ES_tradnl" sz="1200" u="none" dirty="0" smtClean="0">
                <a:latin typeface="Arial" charset="0"/>
              </a:rPr>
              <a:t>Riesgos </a:t>
            </a:r>
            <a:r>
              <a:rPr lang="es-ES_tradnl" sz="1200" u="none" dirty="0">
                <a:latin typeface="Arial" charset="0"/>
              </a:rPr>
              <a:t>P</a:t>
            </a:r>
            <a:r>
              <a:rPr lang="es-ES_tradnl" sz="1200" u="none" dirty="0" smtClean="0">
                <a:latin typeface="Arial" charset="0"/>
              </a:rPr>
              <a:t>sicosociales</a:t>
            </a:r>
            <a:r>
              <a:rPr lang="es-ES_tradnl" sz="1200" u="none" dirty="0" smtClean="0">
                <a:latin typeface="Arial" charset="0"/>
                <a:cs typeface="Times New Roman" pitchFamily="18" charset="0"/>
              </a:rPr>
              <a:t>, </a:t>
            </a:r>
            <a:r>
              <a:rPr lang="es-ES_tradnl" sz="1200" u="none" dirty="0">
                <a:latin typeface="Arial" charset="0"/>
                <a:cs typeface="Times New Roman" pitchFamily="18" charset="0"/>
              </a:rPr>
              <a:t>que se implementan en los Sistemas Municipales DIF, con el fin de llevar a cabo eficazmente el trabajo preventivo de la Dirección.</a:t>
            </a:r>
            <a:endParaRPr lang="es-ES_tradnl" sz="1200" b="1" i="1" u="none" dirty="0">
              <a:latin typeface="Arial" charset="0"/>
            </a:endParaRPr>
          </a:p>
          <a:p>
            <a:pPr marL="190500" indent="-95250" algn="just"/>
            <a:endParaRPr lang="es-ES_tradnl" sz="1200" b="1" i="1" u="none" dirty="0">
              <a:latin typeface="Arial" charset="0"/>
            </a:endParaRP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MX" sz="1200" u="none" dirty="0">
                <a:latin typeface="Arial" charset="0"/>
                <a:cs typeface="Times New Roman" pitchFamily="18" charset="0"/>
              </a:rPr>
              <a:t>Diseñar la metodología de capacitación de las estrategias, proyectos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que se implementen en los SMDIF.</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Impartir cursos de capacitación y asesorar sobre las estrategias, proyectos y acciones al personal responsable de capacitar a los Sistemas Municipales DIF y personal de las Coordinaciones Regionales. </a:t>
            </a:r>
          </a:p>
          <a:p>
            <a:pPr marL="190500" indent="-95250" algn="just">
              <a:buFont typeface="Symbol" pitchFamily="18" charset="2"/>
              <a:buNone/>
            </a:pPr>
            <a:r>
              <a:rPr lang="es-MX" sz="1200" u="none" dirty="0">
                <a:latin typeface="Arial" charset="0"/>
                <a:cs typeface="Times New Roman" pitchFamily="18" charset="0"/>
              </a:rPr>
              <a:t>  </a:t>
            </a: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Realizar 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las estrategias, proyectos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que ejecuten los SMDIF. </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A</a:t>
            </a:r>
            <a:r>
              <a:rPr lang="es-MX" sz="1200" u="none" dirty="0" smtClean="0">
                <a:latin typeface="Arial" charset="0"/>
                <a:cs typeface="Times New Roman" pitchFamily="18" charset="0"/>
              </a:rPr>
              <a:t>nalizar los resultados </a:t>
            </a:r>
            <a:r>
              <a:rPr lang="es-MX" sz="1200" u="none" dirty="0">
                <a:latin typeface="Arial" charset="0"/>
                <a:cs typeface="Times New Roman" pitchFamily="18" charset="0"/>
              </a:rPr>
              <a:t>de las </a:t>
            </a:r>
            <a:r>
              <a:rPr lang="es-MX" sz="1200" u="none" dirty="0" smtClean="0">
                <a:latin typeface="Arial" charset="0"/>
                <a:cs typeface="Times New Roman" pitchFamily="18" charset="0"/>
              </a:rPr>
              <a:t>capacitaciones y seguimiento de </a:t>
            </a:r>
            <a:r>
              <a:rPr lang="es-MX" sz="1200" u="none" dirty="0">
                <a:latin typeface="Arial" charset="0"/>
                <a:cs typeface="Times New Roman" pitchFamily="18" charset="0"/>
              </a:rPr>
              <a:t>proyectos, estrategias y acciones en los SMDIF y presentar informe a su jefe inmediato para la toma de </a:t>
            </a:r>
            <a:r>
              <a:rPr lang="es-MX" sz="1200" u="none" dirty="0" smtClean="0">
                <a:latin typeface="Arial" charset="0"/>
                <a:cs typeface="Times New Roman" pitchFamily="18" charset="0"/>
              </a:rPr>
              <a:t>decisiones.</a:t>
            </a:r>
            <a:endParaRPr lang="es-MX" sz="1200" u="none" dirty="0">
              <a:latin typeface="Arial" charset="0"/>
              <a:cs typeface="Times New Roman" pitchFamily="18" charset="0"/>
            </a:endParaRP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a:latin typeface="Arial" charset="0"/>
                <a:cs typeface="Times New Roman" pitchFamily="18" charset="0"/>
              </a:rPr>
              <a:t>Proponer materiales didácticos que fortalezcan la capacitación y seguimiento de los proyectos, estrategias y acciones implementadas en los SMDIF</a:t>
            </a:r>
            <a:r>
              <a:rPr lang="es-MX" sz="1200" u="none" dirty="0" smtClean="0">
                <a:latin typeface="Arial" charset="0"/>
                <a:cs typeface="Times New Roman" pitchFamily="18" charset="0"/>
              </a:rPr>
              <a:t>.</a:t>
            </a:r>
          </a:p>
          <a:p>
            <a:pPr marL="95250" algn="just">
              <a:spcBef>
                <a:spcPct val="50000"/>
              </a:spcBef>
            </a:pPr>
            <a:endParaRPr lang="es-MX" sz="1200" dirty="0">
              <a:latin typeface="Arial" charset="0"/>
              <a:cs typeface="Times New Roman" pitchFamily="18" charset="0"/>
            </a:endParaRPr>
          </a:p>
          <a:p>
            <a:pPr marL="190500" indent="-95250" algn="just">
              <a:spcBef>
                <a:spcPct val="50000"/>
              </a:spcBef>
              <a:buFont typeface="Symbol" pitchFamily="18" charset="2"/>
              <a:buChar char="·"/>
            </a:pPr>
            <a:r>
              <a:rPr lang="es-MX" sz="1200" u="none" dirty="0" smtClean="0">
                <a:latin typeface="Arial" charset="0"/>
                <a:cs typeface="Times New Roman" pitchFamily="18" charset="0"/>
              </a:rPr>
              <a:t>Trabajar </a:t>
            </a:r>
            <a:r>
              <a:rPr lang="es-MX" sz="1200" u="none" dirty="0">
                <a:latin typeface="Arial" charset="0"/>
                <a:cs typeface="Times New Roman" pitchFamily="18" charset="0"/>
              </a:rPr>
              <a:t>en equipo con las Coordinaciones Regionales  para la operación adecuada de las acciones, proyectos y estrategias implementadas en los SMDIF.</a:t>
            </a:r>
          </a:p>
          <a:p>
            <a:pPr marL="190500" indent="-95250" algn="just">
              <a:spcBef>
                <a:spcPct val="50000"/>
              </a:spcBef>
              <a:buFont typeface="Symbol" pitchFamily="18" charset="2"/>
              <a:buChar char="·"/>
            </a:pPr>
            <a:endParaRPr lang="es-MX" sz="1200" u="none" dirty="0">
              <a:latin typeface="Arial" charset="0"/>
              <a:cs typeface="Times New Roman" pitchFamily="18" charset="0"/>
            </a:endParaRPr>
          </a:p>
        </p:txBody>
      </p:sp>
      <p:sp>
        <p:nvSpPr>
          <p:cNvPr id="18" name="Rectangle 12"/>
          <p:cNvSpPr>
            <a:spLocks noChangeArrowheads="1"/>
          </p:cNvSpPr>
          <p:nvPr/>
        </p:nvSpPr>
        <p:spPr bwMode="auto">
          <a:xfrm>
            <a:off x="1558925" y="7802880"/>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9" name="Text Box 13"/>
          <p:cNvSpPr txBox="1">
            <a:spLocks noChangeArrowheads="1"/>
          </p:cNvSpPr>
          <p:nvPr/>
        </p:nvSpPr>
        <p:spPr bwMode="auto">
          <a:xfrm>
            <a:off x="1558608" y="7850505"/>
            <a:ext cx="2662238" cy="1126462"/>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r>
              <a:rPr lang="es-MX" sz="1200" u="none" dirty="0" smtClean="0">
                <a:latin typeface="Arial" charset="0"/>
              </a:rPr>
              <a:t>Teodora Chávez Hernández</a:t>
            </a:r>
            <a:endParaRPr lang="es-MX" sz="1200" u="none" dirty="0">
              <a:latin typeface="Arial" charset="0"/>
            </a:endParaRPr>
          </a:p>
        </p:txBody>
      </p:sp>
      <p:sp>
        <p:nvSpPr>
          <p:cNvPr id="20" name="Line 14"/>
          <p:cNvSpPr>
            <a:spLocks noChangeShapeType="1"/>
          </p:cNvSpPr>
          <p:nvPr/>
        </p:nvSpPr>
        <p:spPr bwMode="auto">
          <a:xfrm>
            <a:off x="4220943" y="7812405"/>
            <a:ext cx="3396" cy="1143000"/>
          </a:xfrm>
          <a:prstGeom prst="line">
            <a:avLst/>
          </a:prstGeom>
          <a:noFill/>
          <a:ln w="9525">
            <a:solidFill>
              <a:schemeClr val="tx1"/>
            </a:solidFill>
            <a:miter lim="800000"/>
            <a:headEnd/>
            <a:tailEnd/>
          </a:ln>
        </p:spPr>
        <p:txBody>
          <a:bodyPr wrap="none"/>
          <a:lstStyle/>
          <a:p>
            <a:endParaRPr lang="es-MX" dirty="0"/>
          </a:p>
        </p:txBody>
      </p:sp>
      <p:sp>
        <p:nvSpPr>
          <p:cNvPr id="21" name="Line 15"/>
          <p:cNvSpPr>
            <a:spLocks noChangeShapeType="1"/>
          </p:cNvSpPr>
          <p:nvPr/>
        </p:nvSpPr>
        <p:spPr bwMode="auto">
          <a:xfrm>
            <a:off x="1558925" y="8139430"/>
            <a:ext cx="5146675" cy="0"/>
          </a:xfrm>
          <a:prstGeom prst="line">
            <a:avLst/>
          </a:prstGeom>
          <a:noFill/>
          <a:ln w="9525">
            <a:solidFill>
              <a:schemeClr val="tx1"/>
            </a:solidFill>
            <a:miter lim="800000"/>
            <a:headEnd/>
            <a:tailEnd/>
          </a:ln>
        </p:spPr>
        <p:txBody>
          <a:bodyPr wrap="none"/>
          <a:lstStyle/>
          <a:p>
            <a:endParaRPr lang="es-MX" dirty="0"/>
          </a:p>
        </p:txBody>
      </p:sp>
      <p:sp>
        <p:nvSpPr>
          <p:cNvPr id="22" name="Text Box 16"/>
          <p:cNvSpPr txBox="1">
            <a:spLocks noChangeArrowheads="1"/>
          </p:cNvSpPr>
          <p:nvPr/>
        </p:nvSpPr>
        <p:spPr bwMode="auto">
          <a:xfrm>
            <a:off x="4048014" y="7850505"/>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23" name="Text Box 10"/>
          <p:cNvSpPr txBox="1">
            <a:spLocks noChangeArrowheads="1"/>
          </p:cNvSpPr>
          <p:nvPr/>
        </p:nvSpPr>
        <p:spPr bwMode="auto">
          <a:xfrm>
            <a:off x="4048016" y="8718899"/>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993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9940"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9941" name="Text Box 23"/>
          <p:cNvSpPr txBox="1">
            <a:spLocks noChangeArrowheads="1"/>
          </p:cNvSpPr>
          <p:nvPr/>
        </p:nvSpPr>
        <p:spPr bwMode="auto">
          <a:xfrm>
            <a:off x="1600200" y="5802313"/>
            <a:ext cx="2159000"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sp>
        <p:nvSpPr>
          <p:cNvPr id="39948" name="Rectangle 13"/>
          <p:cNvSpPr>
            <a:spLocks noChangeArrowheads="1"/>
          </p:cNvSpPr>
          <p:nvPr/>
        </p:nvSpPr>
        <p:spPr bwMode="auto">
          <a:xfrm>
            <a:off x="1546859" y="743585"/>
            <a:ext cx="5106353" cy="2677656"/>
          </a:xfrm>
          <a:prstGeom prst="rect">
            <a:avLst/>
          </a:prstGeom>
          <a:noFill/>
          <a:ln w="9525">
            <a:noFill/>
            <a:miter lim="800000"/>
            <a:headEnd/>
            <a:tailEnd/>
          </a:ln>
        </p:spPr>
        <p:txBody>
          <a:bodyPr wrap="square">
            <a:spAutoFit/>
          </a:bodyPr>
          <a:lstStyle/>
          <a:p>
            <a:pPr marL="190500" indent="-95250" algn="ctr"/>
            <a:r>
              <a:rPr lang="es-ES_tradnl" sz="1200" b="1" i="1" u="none" dirty="0" smtClean="0">
                <a:latin typeface="Arial" charset="0"/>
              </a:rPr>
              <a:t>PSICOLOGÍA</a:t>
            </a:r>
            <a:endParaRPr lang="es-ES_tradnl" sz="1200" b="1" i="1" u="none" dirty="0">
              <a:latin typeface="Arial" charset="0"/>
            </a:endParaRPr>
          </a:p>
          <a:p>
            <a:pPr marL="190500" indent="-95250" algn="ctr" eaLnBrk="1" hangingPunct="1"/>
            <a:r>
              <a:rPr lang="es-ES_tradnl" sz="1200" b="1" i="1" u="none" dirty="0" smtClean="0">
                <a:latin typeface="Arial" charset="0"/>
              </a:rPr>
              <a:t>(Continúa</a:t>
            </a:r>
            <a:r>
              <a:rPr lang="es-ES_tradnl" sz="1200" b="1" i="1" u="none" dirty="0">
                <a:latin typeface="Arial" charset="0"/>
              </a:rPr>
              <a:t>)</a:t>
            </a:r>
          </a:p>
          <a:p>
            <a:pPr marL="190500" indent="-95250" algn="ctr"/>
            <a:endParaRPr lang="es-ES_tradnl" sz="1200" b="1" i="1" u="none" dirty="0">
              <a:latin typeface="Arial" charset="0"/>
            </a:endParaRPr>
          </a:p>
          <a:p>
            <a:pPr marL="190500" indent="-95250" algn="ctr"/>
            <a:endParaRPr lang="es-ES_tradnl" sz="1200" b="1" i="1" u="none" dirty="0">
              <a:latin typeface="Arial" charset="0"/>
            </a:endParaRPr>
          </a:p>
          <a:p>
            <a:pPr marL="190500" indent="-95250" algn="ctr"/>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smtClean="0">
                <a:latin typeface="Arial" charset="0"/>
                <a:cs typeface="Times New Roman" pitchFamily="18" charset="0"/>
              </a:rPr>
              <a:t>Proporcionar </a:t>
            </a:r>
            <a:r>
              <a:rPr lang="es-MX" sz="1200" u="none" dirty="0">
                <a:latin typeface="Arial" charset="0"/>
                <a:cs typeface="Times New Roman" pitchFamily="18" charset="0"/>
              </a:rPr>
              <a:t>la información obtenida del seguimiento </a:t>
            </a:r>
            <a:r>
              <a:rPr lang="es-MX" sz="1200" u="none" dirty="0" smtClean="0">
                <a:latin typeface="Arial" charset="0"/>
                <a:cs typeface="Times New Roman" pitchFamily="18" charset="0"/>
              </a:rPr>
              <a:t>realizado </a:t>
            </a:r>
            <a:r>
              <a:rPr lang="es-MX" sz="1200" u="none" dirty="0">
                <a:latin typeface="Arial" charset="0"/>
                <a:cs typeface="Times New Roman" pitchFamily="18" charset="0"/>
              </a:rPr>
              <a:t>a los programas y acciones de la </a:t>
            </a:r>
            <a:r>
              <a:rPr lang="es-MX" sz="1200" u="none" dirty="0" smtClean="0">
                <a:latin typeface="Arial" charset="0"/>
                <a:cs typeface="Times New Roman" pitchFamily="18" charset="0"/>
              </a:rPr>
              <a:t>coordinación. </a:t>
            </a:r>
          </a:p>
          <a:p>
            <a:pPr marL="190500" indent="-95250" algn="just">
              <a:spcBef>
                <a:spcPct val="50000"/>
              </a:spcBef>
              <a:buFont typeface="Symbol" pitchFamily="18" charset="2"/>
              <a:buChar char="·"/>
            </a:pPr>
            <a:r>
              <a:rPr lang="es-MX" sz="1200" u="none" dirty="0">
                <a:latin typeface="Arial" charset="0"/>
                <a:cs typeface="Times New Roman" pitchFamily="18" charset="0"/>
              </a:rPr>
              <a:t>Asistir y participar en las reuniones convocadas por el Sistema Nacional DIF</a:t>
            </a:r>
            <a:r>
              <a:rPr lang="es-MX" sz="1200" u="none" dirty="0" smtClean="0">
                <a:latin typeface="Arial" charset="0"/>
                <a:cs typeface="Times New Roman" pitchFamily="18" charset="0"/>
              </a:rPr>
              <a:t>.</a:t>
            </a:r>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a:latin typeface="Arial" charset="0"/>
                <a:cs typeface="Times New Roman" pitchFamily="18" charset="0"/>
              </a:rPr>
              <a:t>Participar activamente en cursos, talleres, conferencias, etc. de profesionalización a fin de fortalecer la actividad laboral.</a:t>
            </a:r>
          </a:p>
          <a:p>
            <a:pPr marL="190500" indent="-95250" algn="just">
              <a:spcBef>
                <a:spcPct val="50000"/>
              </a:spcBef>
              <a:buFont typeface="Symbol" pitchFamily="18" charset="2"/>
              <a:buChar char="·"/>
            </a:pPr>
            <a:r>
              <a:rPr lang="es-ES_tradnl" sz="1200" u="none" dirty="0">
                <a:latin typeface="Arial" charset="0"/>
              </a:rPr>
              <a:t>Estas funciones son enunciativas más no limitativas.</a:t>
            </a:r>
            <a:endParaRPr lang="es-ES" sz="1200" u="none" dirty="0">
              <a:latin typeface="Arial" charset="0"/>
            </a:endParaRPr>
          </a:p>
        </p:txBody>
      </p:sp>
      <p:sp>
        <p:nvSpPr>
          <p:cNvPr id="19" name="Rectangle 12"/>
          <p:cNvSpPr>
            <a:spLocks noChangeArrowheads="1"/>
          </p:cNvSpPr>
          <p:nvPr/>
        </p:nvSpPr>
        <p:spPr bwMode="auto">
          <a:xfrm>
            <a:off x="1558925" y="7802880"/>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0" name="Text Box 13"/>
          <p:cNvSpPr txBox="1">
            <a:spLocks noChangeArrowheads="1"/>
          </p:cNvSpPr>
          <p:nvPr/>
        </p:nvSpPr>
        <p:spPr bwMode="auto">
          <a:xfrm>
            <a:off x="1558608" y="7850505"/>
            <a:ext cx="2662238" cy="1126462"/>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r>
              <a:rPr lang="es-MX" sz="1200" u="none" dirty="0" smtClean="0">
                <a:latin typeface="Arial" charset="0"/>
              </a:rPr>
              <a:t>Teodora Chávez Hernández</a:t>
            </a:r>
            <a:endParaRPr lang="es-MX" sz="1200" u="none" dirty="0">
              <a:latin typeface="Arial" charset="0"/>
            </a:endParaRPr>
          </a:p>
        </p:txBody>
      </p:sp>
      <p:sp>
        <p:nvSpPr>
          <p:cNvPr id="21" name="Line 14"/>
          <p:cNvSpPr>
            <a:spLocks noChangeShapeType="1"/>
          </p:cNvSpPr>
          <p:nvPr/>
        </p:nvSpPr>
        <p:spPr bwMode="auto">
          <a:xfrm>
            <a:off x="4220943" y="7812405"/>
            <a:ext cx="3396" cy="1143000"/>
          </a:xfrm>
          <a:prstGeom prst="line">
            <a:avLst/>
          </a:prstGeom>
          <a:noFill/>
          <a:ln w="9525">
            <a:solidFill>
              <a:schemeClr val="tx1"/>
            </a:solidFill>
            <a:miter lim="800000"/>
            <a:headEnd/>
            <a:tailEnd/>
          </a:ln>
        </p:spPr>
        <p:txBody>
          <a:bodyPr wrap="none"/>
          <a:lstStyle/>
          <a:p>
            <a:endParaRPr lang="es-MX" dirty="0"/>
          </a:p>
        </p:txBody>
      </p:sp>
      <p:sp>
        <p:nvSpPr>
          <p:cNvPr id="22" name="Line 15"/>
          <p:cNvSpPr>
            <a:spLocks noChangeShapeType="1"/>
          </p:cNvSpPr>
          <p:nvPr/>
        </p:nvSpPr>
        <p:spPr bwMode="auto">
          <a:xfrm>
            <a:off x="1558925" y="8139430"/>
            <a:ext cx="5146675" cy="0"/>
          </a:xfrm>
          <a:prstGeom prst="line">
            <a:avLst/>
          </a:prstGeom>
          <a:noFill/>
          <a:ln w="9525">
            <a:solidFill>
              <a:schemeClr val="tx1"/>
            </a:solidFill>
            <a:miter lim="800000"/>
            <a:headEnd/>
            <a:tailEnd/>
          </a:ln>
        </p:spPr>
        <p:txBody>
          <a:bodyPr wrap="none"/>
          <a:lstStyle/>
          <a:p>
            <a:endParaRPr lang="es-MX" dirty="0"/>
          </a:p>
        </p:txBody>
      </p:sp>
      <p:sp>
        <p:nvSpPr>
          <p:cNvPr id="23" name="Text Box 16"/>
          <p:cNvSpPr txBox="1">
            <a:spLocks noChangeArrowheads="1"/>
          </p:cNvSpPr>
          <p:nvPr/>
        </p:nvSpPr>
        <p:spPr bwMode="auto">
          <a:xfrm>
            <a:off x="4048014" y="7850505"/>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24" name="Text Box 10"/>
          <p:cNvSpPr txBox="1">
            <a:spLocks noChangeArrowheads="1"/>
          </p:cNvSpPr>
          <p:nvPr/>
        </p:nvSpPr>
        <p:spPr bwMode="auto">
          <a:xfrm>
            <a:off x="4048016" y="8718899"/>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4"/>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60420" name="Text Box 8"/>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60421" name="Line 9"/>
          <p:cNvSpPr>
            <a:spLocks noChangeShapeType="1"/>
          </p:cNvSpPr>
          <p:nvPr/>
        </p:nvSpPr>
        <p:spPr bwMode="auto">
          <a:xfrm>
            <a:off x="0" y="514350"/>
            <a:ext cx="6858000" cy="9525"/>
          </a:xfrm>
          <a:prstGeom prst="line">
            <a:avLst/>
          </a:prstGeom>
          <a:noFill/>
          <a:ln w="28575">
            <a:solidFill>
              <a:schemeClr val="tx1"/>
            </a:solidFill>
            <a:round/>
            <a:headEnd/>
            <a:tailEnd/>
          </a:ln>
        </p:spPr>
        <p:txBody>
          <a:bodyPr/>
          <a:lstStyle/>
          <a:p>
            <a:endParaRPr lang="es-MX" dirty="0"/>
          </a:p>
        </p:txBody>
      </p:sp>
      <p:sp>
        <p:nvSpPr>
          <p:cNvPr id="60424" name="Text Box 13"/>
          <p:cNvSpPr txBox="1">
            <a:spLocks noChangeArrowheads="1"/>
          </p:cNvSpPr>
          <p:nvPr/>
        </p:nvSpPr>
        <p:spPr bwMode="auto">
          <a:xfrm>
            <a:off x="1550758" y="643377"/>
            <a:ext cx="5100955" cy="7294305"/>
          </a:xfrm>
          <a:prstGeom prst="rect">
            <a:avLst/>
          </a:prstGeom>
          <a:noFill/>
          <a:ln w="9525">
            <a:noFill/>
            <a:miter lim="800000"/>
            <a:headEnd/>
            <a:tailEnd/>
          </a:ln>
        </p:spPr>
        <p:txBody>
          <a:bodyPr wrap="square">
            <a:spAutoFit/>
          </a:bodyPr>
          <a:lstStyle/>
          <a:p>
            <a:pPr marL="190500" indent="-95250" algn="ctr"/>
            <a:r>
              <a:rPr lang="es-ES_tradnl" sz="1200" b="1" i="1" u="none" dirty="0" smtClean="0">
                <a:latin typeface="Arial" charset="0"/>
              </a:rPr>
              <a:t>ASISTENCIA SOCIAL EN PREVENCIÓN</a:t>
            </a:r>
            <a:endParaRPr lang="es-ES_tradnl" sz="1200" b="1" i="1" u="none" dirty="0">
              <a:latin typeface="Arial" charset="0"/>
            </a:endParaRPr>
          </a:p>
          <a:p>
            <a:pPr marL="190500" indent="-95250" algn="ctr"/>
            <a:endParaRPr lang="es-ES_tradnl" sz="1200" b="1" i="1" u="none" dirty="0" smtClean="0">
              <a:latin typeface="Arial" charset="0"/>
            </a:endParaRPr>
          </a:p>
          <a:p>
            <a:pPr marL="190500" indent="-95250" algn="ctr"/>
            <a:endParaRPr lang="es-ES_tradnl" sz="1200" b="1" i="1"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a:t>
            </a:r>
            <a:r>
              <a:rPr lang="es-ES_tradnl" sz="1200" u="none" dirty="0" smtClean="0">
                <a:latin typeface="Arial" charset="0"/>
                <a:cs typeface="Times New Roman" pitchFamily="18" charset="0"/>
              </a:rPr>
              <a:t>Capacitar, </a:t>
            </a:r>
            <a:r>
              <a:rPr lang="es-ES_tradnl" sz="1200" u="none" dirty="0">
                <a:latin typeface="Arial" charset="0"/>
                <a:cs typeface="Times New Roman" pitchFamily="18" charset="0"/>
              </a:rPr>
              <a:t>dar seguimiento y realizar informe de las acciones, proyectos y estrategias de la </a:t>
            </a:r>
            <a:r>
              <a:rPr lang="es-ES_tradnl" sz="1200" u="none" dirty="0">
                <a:latin typeface="Arial" charset="0"/>
              </a:rPr>
              <a:t>Coordinación de </a:t>
            </a:r>
            <a:r>
              <a:rPr lang="es-ES_tradnl" sz="1200" u="none" dirty="0" smtClean="0">
                <a:latin typeface="Arial" charset="0"/>
              </a:rPr>
              <a:t>Prevención </a:t>
            </a:r>
            <a:r>
              <a:rPr lang="es-ES_tradnl" sz="1200" u="none" dirty="0">
                <a:latin typeface="Arial" charset="0"/>
              </a:rPr>
              <a:t>de </a:t>
            </a:r>
            <a:r>
              <a:rPr lang="es-ES_tradnl" sz="1200" u="none" dirty="0" smtClean="0">
                <a:latin typeface="Arial" charset="0"/>
              </a:rPr>
              <a:t>Riesgos </a:t>
            </a:r>
            <a:r>
              <a:rPr lang="es-ES_tradnl" sz="1200" u="none" dirty="0">
                <a:latin typeface="Arial" charset="0"/>
              </a:rPr>
              <a:t>P</a:t>
            </a:r>
            <a:r>
              <a:rPr lang="es-ES_tradnl" sz="1200" u="none" dirty="0" smtClean="0">
                <a:latin typeface="Arial" charset="0"/>
              </a:rPr>
              <a:t>sicosociales</a:t>
            </a:r>
            <a:r>
              <a:rPr lang="es-ES_tradnl" sz="1200" u="none" dirty="0" smtClean="0">
                <a:latin typeface="Arial" charset="0"/>
                <a:cs typeface="Times New Roman" pitchFamily="18" charset="0"/>
              </a:rPr>
              <a:t>, que </a:t>
            </a:r>
            <a:r>
              <a:rPr lang="es-ES_tradnl" sz="1200" u="none" dirty="0">
                <a:latin typeface="Arial" charset="0"/>
                <a:cs typeface="Times New Roman" pitchFamily="18" charset="0"/>
              </a:rPr>
              <a:t>se  implementan en los Sistemas Municipales DIF.</a:t>
            </a:r>
          </a:p>
          <a:p>
            <a:pPr marL="190500" indent="-95250" algn="just"/>
            <a:endParaRPr lang="es-ES_tradnl" sz="1200" u="none" dirty="0">
              <a:latin typeface="Arial" charset="0"/>
              <a:cs typeface="Times New Roman" pitchFamily="18" charset="0"/>
            </a:endParaRPr>
          </a:p>
          <a:p>
            <a:pPr marL="190500" indent="-95250" algn="just"/>
            <a:endParaRPr lang="es-ES_tradnl" sz="1200" u="none" dirty="0">
              <a:latin typeface="Arial" charset="0"/>
              <a:cs typeface="Times New Roman" pitchFamily="18" charset="0"/>
            </a:endParaRPr>
          </a:p>
          <a:p>
            <a:pPr marL="190500" indent="-95250" algn="just"/>
            <a:r>
              <a:rPr lang="es-ES_tradnl" sz="1200" b="1" i="1" u="none" dirty="0">
                <a:latin typeface="Arial" charset="0"/>
              </a:rPr>
              <a:t>FUNCIONES.</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Impartir cursos de capacitación sobre los  proyectos, acciones  y actividades de la unidad que se hayan adoptado </a:t>
            </a:r>
            <a:r>
              <a:rPr lang="es-MX" sz="1200" u="none" dirty="0" smtClean="0">
                <a:latin typeface="Arial" charset="0"/>
                <a:cs typeface="Times New Roman" pitchFamily="18" charset="0"/>
              </a:rPr>
              <a:t>en </a:t>
            </a:r>
            <a:r>
              <a:rPr lang="es-MX" sz="1200" u="none" dirty="0">
                <a:latin typeface="Arial" charset="0"/>
                <a:cs typeface="Times New Roman" pitchFamily="18" charset="0"/>
              </a:rPr>
              <a:t>los Sistemas Municipales  </a:t>
            </a:r>
            <a:r>
              <a:rPr lang="es-MX" sz="1200" u="none" dirty="0" smtClean="0">
                <a:latin typeface="Arial" charset="0"/>
                <a:cs typeface="Times New Roman" pitchFamily="18" charset="0"/>
              </a:rPr>
              <a:t>DIF. </a:t>
            </a:r>
            <a:endParaRPr lang="es-ES" sz="1200" u="none" dirty="0">
              <a:latin typeface="Arial" charset="0"/>
              <a:cs typeface="Times New Roman" pitchFamily="18" charset="0"/>
            </a:endParaRP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Dar seguimiento y continuidad a los cursos de capacitación a los SMDIF  para asegurar el impacto de los programas, proyectos y actividades derivadas de dichos cursos.</a:t>
            </a: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Colaborar en </a:t>
            </a:r>
            <a:r>
              <a:rPr lang="es-MX" sz="1200" u="none" dirty="0" smtClean="0">
                <a:latin typeface="Arial" charset="0"/>
                <a:cs typeface="Times New Roman" pitchFamily="18" charset="0"/>
              </a:rPr>
              <a:t>el análisis de </a:t>
            </a:r>
            <a:r>
              <a:rPr lang="es-MX" sz="1200" u="none" dirty="0">
                <a:latin typeface="Arial" charset="0"/>
                <a:cs typeface="Times New Roman" pitchFamily="18" charset="0"/>
              </a:rPr>
              <a:t>los resultados de las </a:t>
            </a:r>
            <a:r>
              <a:rPr lang="es-MX" sz="1200" u="none" dirty="0" smtClean="0">
                <a:latin typeface="Arial" charset="0"/>
                <a:cs typeface="Times New Roman" pitchFamily="18" charset="0"/>
              </a:rPr>
              <a:t>capacitaciones y </a:t>
            </a:r>
            <a:r>
              <a:rPr lang="es-MX" sz="1200" u="none" dirty="0">
                <a:latin typeface="Arial" charset="0"/>
                <a:cs typeface="Times New Roman" pitchFamily="18" charset="0"/>
              </a:rPr>
              <a:t>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proyectos, estrategias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y presentar informe a su jefe inmediato para la toma de decisiones.</a:t>
            </a: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Fortalecer y asesorar al personal operativo de los sistemas municipales   para la operación de las acciones de la </a:t>
            </a:r>
            <a:r>
              <a:rPr lang="es-MX" sz="1200" u="none" dirty="0" smtClean="0">
                <a:latin typeface="Arial" charset="0"/>
                <a:cs typeface="Times New Roman" pitchFamily="18" charset="0"/>
              </a:rPr>
              <a:t>coordinación. </a:t>
            </a:r>
            <a:endParaRPr lang="es-MX" sz="1200" u="none" dirty="0">
              <a:latin typeface="Arial" charset="0"/>
              <a:cs typeface="Times New Roman" pitchFamily="18" charset="0"/>
            </a:endParaRP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Realizar seguimiento de las estrategias, proyectos y acciones del área que ejecuten los municipios.</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Concentrar y realizar informes de las actividades de 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acuerdo a los formatos </a:t>
            </a:r>
            <a:r>
              <a:rPr lang="es-MX" sz="1200" u="none" dirty="0" smtClean="0">
                <a:latin typeface="Arial" charset="0"/>
                <a:cs typeface="Times New Roman" pitchFamily="18" charset="0"/>
              </a:rPr>
              <a:t>establecidos.</a:t>
            </a:r>
          </a:p>
          <a:p>
            <a:pPr marL="190500" indent="-95250" algn="just">
              <a:spcBef>
                <a:spcPct val="50000"/>
              </a:spcBef>
              <a:buFont typeface="Symbol" pitchFamily="18" charset="2"/>
              <a:buChar char="·"/>
            </a:pPr>
            <a:r>
              <a:rPr lang="es-MX" sz="1200" u="none" dirty="0">
                <a:latin typeface="Arial" charset="0"/>
              </a:rPr>
              <a:t>Trabajar en equipo con las Coordinaciones Regionales para la operación adecuada de las acciones, proyectos y estrategias implementadas en los SMDIF.</a:t>
            </a:r>
            <a:endParaRPr lang="es-ES" sz="1200" u="none" dirty="0">
              <a:latin typeface="Arial" charset="0"/>
            </a:endParaRPr>
          </a:p>
          <a:p>
            <a:pPr marL="190500" indent="-95250" algn="just">
              <a:spcBef>
                <a:spcPct val="50000"/>
              </a:spcBef>
              <a:buFont typeface="Symbol" pitchFamily="18" charset="2"/>
              <a:buChar char="·"/>
            </a:pPr>
            <a:r>
              <a:rPr lang="es-ES_tradnl" sz="1200" u="none" dirty="0">
                <a:latin typeface="Arial" charset="0"/>
              </a:rPr>
              <a:t>Estas funciones son enunciativas más no limitativas.</a:t>
            </a:r>
            <a:endParaRPr lang="es-ES" sz="1200" u="none" dirty="0">
              <a:latin typeface="Arial" charset="0"/>
              <a:cs typeface="Times New Roman" pitchFamily="18" charset="0"/>
            </a:endParaRPr>
          </a:p>
          <a:p>
            <a:pPr marL="95250" algn="just"/>
            <a:endParaRPr lang="es-ES" sz="1200" u="none" dirty="0">
              <a:latin typeface="Arial" charset="0"/>
              <a:cs typeface="Times New Roman" pitchFamily="18" charset="0"/>
            </a:endParaRPr>
          </a:p>
        </p:txBody>
      </p:sp>
      <p:sp>
        <p:nvSpPr>
          <p:cNvPr id="21" name="Text Box 13"/>
          <p:cNvSpPr txBox="1">
            <a:spLocks noChangeArrowheads="1"/>
          </p:cNvSpPr>
          <p:nvPr/>
        </p:nvSpPr>
        <p:spPr bwMode="auto">
          <a:xfrm>
            <a:off x="5908907" y="5625476"/>
            <a:ext cx="2608262" cy="646331"/>
          </a:xfrm>
          <a:prstGeom prst="rect">
            <a:avLst/>
          </a:prstGeom>
          <a:noFill/>
          <a:ln w="9525">
            <a:noFill/>
            <a:miter lim="800000"/>
            <a:headEnd/>
            <a:tailEnd/>
          </a:ln>
        </p:spPr>
        <p:txBody>
          <a:bodyPr wrap="square">
            <a:spAutoFit/>
          </a:bodyPr>
          <a:lstStyle/>
          <a:p>
            <a:pPr algn="ctr"/>
            <a:endParaRPr lang="es-MX" sz="1200" u="none" dirty="0">
              <a:latin typeface="Arial" charset="0"/>
            </a:endParaRPr>
          </a:p>
          <a:p>
            <a:pPr algn="ctr"/>
            <a:endParaRPr lang="es-MX" sz="1200" u="none" dirty="0">
              <a:latin typeface="Arial" charset="0"/>
            </a:endParaRPr>
          </a:p>
          <a:p>
            <a:pPr algn="ctr"/>
            <a:r>
              <a:rPr lang="es-MX" sz="1200" u="none" dirty="0" smtClean="0">
                <a:latin typeface="Arial" charset="0"/>
              </a:rPr>
              <a:t>     </a:t>
            </a:r>
          </a:p>
        </p:txBody>
      </p:sp>
      <p:sp>
        <p:nvSpPr>
          <p:cNvPr id="17" name="Rectangle 12"/>
          <p:cNvSpPr>
            <a:spLocks noChangeArrowheads="1"/>
          </p:cNvSpPr>
          <p:nvPr/>
        </p:nvSpPr>
        <p:spPr bwMode="auto">
          <a:xfrm>
            <a:off x="1558925" y="7802880"/>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8" name="Text Box 13"/>
          <p:cNvSpPr txBox="1">
            <a:spLocks noChangeArrowheads="1"/>
          </p:cNvSpPr>
          <p:nvPr/>
        </p:nvSpPr>
        <p:spPr bwMode="auto">
          <a:xfrm>
            <a:off x="1571625" y="7845686"/>
            <a:ext cx="2662238" cy="1015663"/>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r>
              <a:rPr lang="es-MX" sz="1200" u="none" dirty="0">
                <a:latin typeface="Arial" charset="0"/>
              </a:rPr>
              <a:t>Gabriela Martínez Ramírez</a:t>
            </a:r>
            <a:endParaRPr lang="es-ES" sz="1200" u="none" dirty="0">
              <a:latin typeface="Arial" charset="0"/>
            </a:endParaRPr>
          </a:p>
        </p:txBody>
      </p:sp>
      <p:sp>
        <p:nvSpPr>
          <p:cNvPr id="19" name="Line 14"/>
          <p:cNvSpPr>
            <a:spLocks noChangeShapeType="1"/>
          </p:cNvSpPr>
          <p:nvPr/>
        </p:nvSpPr>
        <p:spPr bwMode="auto">
          <a:xfrm>
            <a:off x="4220943" y="7812405"/>
            <a:ext cx="3396" cy="1143000"/>
          </a:xfrm>
          <a:prstGeom prst="line">
            <a:avLst/>
          </a:prstGeom>
          <a:noFill/>
          <a:ln w="9525">
            <a:solidFill>
              <a:schemeClr val="tx1"/>
            </a:solidFill>
            <a:miter lim="800000"/>
            <a:headEnd/>
            <a:tailEnd/>
          </a:ln>
        </p:spPr>
        <p:txBody>
          <a:bodyPr wrap="none"/>
          <a:lstStyle/>
          <a:p>
            <a:endParaRPr lang="es-MX" dirty="0"/>
          </a:p>
        </p:txBody>
      </p:sp>
      <p:sp>
        <p:nvSpPr>
          <p:cNvPr id="20" name="Line 15"/>
          <p:cNvSpPr>
            <a:spLocks noChangeShapeType="1"/>
          </p:cNvSpPr>
          <p:nvPr/>
        </p:nvSpPr>
        <p:spPr bwMode="auto">
          <a:xfrm>
            <a:off x="1558925" y="8139430"/>
            <a:ext cx="5146675" cy="0"/>
          </a:xfrm>
          <a:prstGeom prst="line">
            <a:avLst/>
          </a:prstGeom>
          <a:noFill/>
          <a:ln w="9525">
            <a:solidFill>
              <a:schemeClr val="tx1"/>
            </a:solidFill>
            <a:miter lim="800000"/>
            <a:headEnd/>
            <a:tailEnd/>
          </a:ln>
        </p:spPr>
        <p:txBody>
          <a:bodyPr wrap="none"/>
          <a:lstStyle/>
          <a:p>
            <a:endParaRPr lang="es-MX" dirty="0"/>
          </a:p>
        </p:txBody>
      </p:sp>
      <p:sp>
        <p:nvSpPr>
          <p:cNvPr id="22" name="Text Box 16"/>
          <p:cNvSpPr txBox="1">
            <a:spLocks noChangeArrowheads="1"/>
          </p:cNvSpPr>
          <p:nvPr/>
        </p:nvSpPr>
        <p:spPr bwMode="auto">
          <a:xfrm>
            <a:off x="4048014" y="7850505"/>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23" name="Text Box 10"/>
          <p:cNvSpPr txBox="1">
            <a:spLocks noChangeArrowheads="1"/>
          </p:cNvSpPr>
          <p:nvPr/>
        </p:nvSpPr>
        <p:spPr bwMode="auto">
          <a:xfrm>
            <a:off x="4048016" y="8629999"/>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40732042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2457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24580"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24588" name="Text Box 8"/>
          <p:cNvSpPr txBox="1">
            <a:spLocks noChangeArrowheads="1"/>
          </p:cNvSpPr>
          <p:nvPr/>
        </p:nvSpPr>
        <p:spPr bwMode="auto">
          <a:xfrm>
            <a:off x="1549718" y="743268"/>
            <a:ext cx="5103495" cy="6555641"/>
          </a:xfrm>
          <a:prstGeom prst="rect">
            <a:avLst/>
          </a:prstGeom>
          <a:noFill/>
          <a:ln w="9525">
            <a:noFill/>
            <a:miter lim="800000"/>
            <a:headEnd/>
            <a:tailEnd/>
          </a:ln>
        </p:spPr>
        <p:txBody>
          <a:bodyPr wrap="square">
            <a:spAutoFit/>
          </a:bodyPr>
          <a:lstStyle/>
          <a:p>
            <a:pPr marL="190500" indent="-95250" algn="ctr"/>
            <a:r>
              <a:rPr lang="es-ES_tradnl" sz="1200" b="1" i="1" u="none" dirty="0" smtClean="0">
                <a:latin typeface="Arial" charset="0"/>
              </a:rPr>
              <a:t>SECRETARIA </a:t>
            </a:r>
            <a:endParaRPr lang="es-ES_tradnl" sz="1200" b="1" i="1" u="none" dirty="0">
              <a:latin typeface="Arial" charset="0"/>
            </a:endParaRPr>
          </a:p>
          <a:p>
            <a:pPr marL="190500" indent="-95250" algn="ctr"/>
            <a:endParaRPr lang="es-ES_tradnl" sz="1200" b="1" i="1" u="none" dirty="0">
              <a:latin typeface="Arial" charset="0"/>
            </a:endParaRPr>
          </a:p>
          <a:p>
            <a:pPr marL="190500" indent="-95250" algn="ctr"/>
            <a:endParaRPr lang="es-ES_tradnl" sz="1200"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Realizar actividades secretariales al coordinador de la </a:t>
            </a:r>
            <a:r>
              <a:rPr lang="es-ES_tradnl" sz="1200" u="none" dirty="0">
                <a:latin typeface="Arial" charset="0"/>
              </a:rPr>
              <a:t>Coordinación de prevención de riesgos psicosociales</a:t>
            </a:r>
            <a:r>
              <a:rPr lang="es-ES_tradnl" sz="1200" u="none" dirty="0" smtClean="0">
                <a:latin typeface="Arial" charset="0"/>
                <a:cs typeface="Times New Roman" pitchFamily="18" charset="0"/>
              </a:rPr>
              <a:t> para </a:t>
            </a:r>
            <a:r>
              <a:rPr lang="es-ES_tradnl" sz="1200" u="none" dirty="0">
                <a:latin typeface="Arial" charset="0"/>
                <a:cs typeface="Times New Roman" pitchFamily="18" charset="0"/>
              </a:rPr>
              <a:t>el cumplimiento de los objetivos de la dirección. </a:t>
            </a:r>
          </a:p>
          <a:p>
            <a:pPr marL="190500" indent="-95250" algn="just"/>
            <a:endParaRPr lang="es-ES" sz="1200" u="none" dirty="0">
              <a:latin typeface="Arial" charset="0"/>
              <a:cs typeface="Times New Roman" pitchFamily="18" charset="0"/>
            </a:endParaRPr>
          </a:p>
          <a:p>
            <a:pPr marL="190500" indent="-95250" algn="just"/>
            <a:endParaRPr lang="es-ES_tradnl" sz="1200" u="none" dirty="0">
              <a:latin typeface="Arial" charset="0"/>
            </a:endParaRP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ES_tradnl" sz="1200" u="none" dirty="0">
                <a:latin typeface="Arial" charset="0"/>
                <a:cs typeface="Times New Roman" pitchFamily="18" charset="0"/>
              </a:rPr>
              <a:t>Registrar y controlar correspondencia de entrada, así como seguimiento de la distribución.</a:t>
            </a:r>
          </a:p>
          <a:p>
            <a:pPr marL="190500" indent="-95250" algn="just">
              <a:buFont typeface="Symbol" pitchFamily="18" charset="2"/>
              <a:buChar char="·"/>
            </a:pPr>
            <a:endParaRPr lang="es-ES_tradnl"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 Llevar el control del archivo general. </a:t>
            </a: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Apoyar en actividades del coordinador y actividades prioritarias de la </a:t>
            </a:r>
            <a:r>
              <a:rPr lang="es-ES_tradnl" sz="1200" u="none" dirty="0" smtClean="0">
                <a:latin typeface="Arial" charset="0"/>
                <a:cs typeface="Times New Roman" pitchFamily="18" charset="0"/>
              </a:rPr>
              <a:t>coordinación </a:t>
            </a:r>
            <a:r>
              <a:rPr lang="es-ES_tradnl" sz="1200" u="none" dirty="0">
                <a:latin typeface="Arial" charset="0"/>
                <a:cs typeface="Times New Roman" pitchFamily="18" charset="0"/>
              </a:rPr>
              <a:t>que le corresponda.</a:t>
            </a:r>
            <a:endParaRPr lang="es-ES" sz="1200" u="none" dirty="0">
              <a:latin typeface="Arial" charset="0"/>
              <a:cs typeface="Times New Roman" pitchFamily="18" charset="0"/>
            </a:endParaRP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Transcribir: memos, oficios,  reportes, informes, que requiera el coordinador.</a:t>
            </a:r>
          </a:p>
          <a:p>
            <a:pPr marL="190500" indent="-95250" algn="just">
              <a:buFont typeface="Symbol" pitchFamily="18" charset="2"/>
              <a:buChar char="·"/>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Atender llamadas telefónicas</a:t>
            </a:r>
            <a:r>
              <a:rPr lang="es-ES_tradnl" sz="1200" u="none" dirty="0" smtClean="0">
                <a:latin typeface="Arial" charset="0"/>
                <a:cs typeface="Times New Roman" pitchFamily="18" charset="0"/>
              </a:rPr>
              <a:t>.</a:t>
            </a:r>
          </a:p>
          <a:p>
            <a:pPr marL="95250" algn="just"/>
            <a:endParaRPr lang="es-ES_tradnl" sz="1200" u="none" dirty="0" smtClean="0">
              <a:latin typeface="Arial" charset="0"/>
              <a:cs typeface="Times New Roman" pitchFamily="18" charset="0"/>
            </a:endParaRPr>
          </a:p>
          <a:p>
            <a:pPr marL="190500" indent="-95250" algn="just">
              <a:buFont typeface="Symbol" pitchFamily="18" charset="2"/>
              <a:buChar char="·"/>
            </a:pPr>
            <a:r>
              <a:rPr lang="es-ES_tradnl" sz="1200" u="none" dirty="0" smtClean="0">
                <a:latin typeface="Arial" charset="0"/>
                <a:cs typeface="Times New Roman" pitchFamily="18" charset="0"/>
              </a:rPr>
              <a:t>Fotocopiado de documentación y material de capacitación.</a:t>
            </a:r>
            <a:endParaRPr lang="es-ES_tradnl" sz="1200" u="none" dirty="0">
              <a:latin typeface="Arial" charset="0"/>
              <a:cs typeface="Times New Roman" pitchFamily="18" charset="0"/>
            </a:endParaRPr>
          </a:p>
          <a:p>
            <a:pPr marL="95250" algn="just"/>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Colaborar en la organización de reuniones convocadas por el director de área</a:t>
            </a:r>
            <a:r>
              <a:rPr lang="es-ES_tradnl" sz="1200" u="none" dirty="0" smtClean="0">
                <a:latin typeface="Arial" charset="0"/>
                <a:cs typeface="Times New Roman" pitchFamily="18" charset="0"/>
              </a:rPr>
              <a:t>.</a:t>
            </a:r>
          </a:p>
          <a:p>
            <a:pPr marL="95250" algn="just"/>
            <a:endParaRPr lang="es-ES_tradnl"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Apoyo en la logística de materiales, agenda vehicular y de sala de juntas.</a:t>
            </a:r>
            <a:endParaRPr lang="es-ES_tradnl" sz="1200" u="none" dirty="0">
              <a:latin typeface="Arial" charset="0"/>
              <a:cs typeface="Times New Roman" pitchFamily="18" charset="0"/>
            </a:endParaRPr>
          </a:p>
          <a:p>
            <a:pPr marL="190500" indent="-95250" algn="just">
              <a:buFont typeface="Symbol" pitchFamily="18" charset="2"/>
              <a:buNone/>
            </a:pPr>
            <a:endParaRPr lang="es-ES_tradnl" sz="1200" u="none" dirty="0">
              <a:latin typeface="Arial" charset="0"/>
            </a:endParaRPr>
          </a:p>
          <a:p>
            <a:pPr marL="190500" indent="-95250" algn="just">
              <a:buFont typeface="Symbol" pitchFamily="18" charset="2"/>
              <a:buChar char="·"/>
            </a:pPr>
            <a:r>
              <a:rPr lang="es-ES_tradnl" sz="1200" u="none" dirty="0">
                <a:latin typeface="Arial" charset="0"/>
              </a:rPr>
              <a:t>Estas funciones son enunciativas más no limitativas.</a:t>
            </a:r>
          </a:p>
        </p:txBody>
      </p:sp>
      <p:sp>
        <p:nvSpPr>
          <p:cNvPr id="12" name="Rectangle 12"/>
          <p:cNvSpPr>
            <a:spLocks noChangeArrowheads="1"/>
          </p:cNvSpPr>
          <p:nvPr/>
        </p:nvSpPr>
        <p:spPr bwMode="auto">
          <a:xfrm>
            <a:off x="1558925" y="7802880"/>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3" name="Text Box 13"/>
          <p:cNvSpPr txBox="1">
            <a:spLocks noChangeArrowheads="1"/>
          </p:cNvSpPr>
          <p:nvPr/>
        </p:nvSpPr>
        <p:spPr bwMode="auto">
          <a:xfrm>
            <a:off x="1571625" y="7845686"/>
            <a:ext cx="2662238" cy="1015663"/>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r>
              <a:rPr lang="es-MX" sz="1200" u="none" dirty="0" smtClean="0">
                <a:latin typeface="Arial" charset="0"/>
              </a:rPr>
              <a:t>Alma Rosa Uribe Garay</a:t>
            </a:r>
            <a:endParaRPr lang="es-ES" sz="1200" u="none" dirty="0">
              <a:latin typeface="Arial" charset="0"/>
            </a:endParaRPr>
          </a:p>
        </p:txBody>
      </p:sp>
      <p:sp>
        <p:nvSpPr>
          <p:cNvPr id="14" name="Line 14"/>
          <p:cNvSpPr>
            <a:spLocks noChangeShapeType="1"/>
          </p:cNvSpPr>
          <p:nvPr/>
        </p:nvSpPr>
        <p:spPr bwMode="auto">
          <a:xfrm>
            <a:off x="4220943" y="7812405"/>
            <a:ext cx="3396" cy="1143000"/>
          </a:xfrm>
          <a:prstGeom prst="line">
            <a:avLst/>
          </a:prstGeom>
          <a:noFill/>
          <a:ln w="9525">
            <a:solidFill>
              <a:schemeClr val="tx1"/>
            </a:solidFill>
            <a:miter lim="800000"/>
            <a:headEnd/>
            <a:tailEnd/>
          </a:ln>
        </p:spPr>
        <p:txBody>
          <a:bodyPr wrap="none"/>
          <a:lstStyle/>
          <a:p>
            <a:endParaRPr lang="es-MX" dirty="0"/>
          </a:p>
        </p:txBody>
      </p:sp>
      <p:sp>
        <p:nvSpPr>
          <p:cNvPr id="15" name="Line 15"/>
          <p:cNvSpPr>
            <a:spLocks noChangeShapeType="1"/>
          </p:cNvSpPr>
          <p:nvPr/>
        </p:nvSpPr>
        <p:spPr bwMode="auto">
          <a:xfrm>
            <a:off x="1558925" y="8139430"/>
            <a:ext cx="5146675" cy="0"/>
          </a:xfrm>
          <a:prstGeom prst="line">
            <a:avLst/>
          </a:prstGeom>
          <a:noFill/>
          <a:ln w="9525">
            <a:solidFill>
              <a:schemeClr val="tx1"/>
            </a:solidFill>
            <a:miter lim="800000"/>
            <a:headEnd/>
            <a:tailEnd/>
          </a:ln>
        </p:spPr>
        <p:txBody>
          <a:bodyPr wrap="none"/>
          <a:lstStyle/>
          <a:p>
            <a:endParaRPr lang="es-MX" dirty="0"/>
          </a:p>
        </p:txBody>
      </p:sp>
      <p:sp>
        <p:nvSpPr>
          <p:cNvPr id="16" name="Text Box 16"/>
          <p:cNvSpPr txBox="1">
            <a:spLocks noChangeArrowheads="1"/>
          </p:cNvSpPr>
          <p:nvPr/>
        </p:nvSpPr>
        <p:spPr bwMode="auto">
          <a:xfrm>
            <a:off x="4048014" y="7850505"/>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17" name="Text Box 10"/>
          <p:cNvSpPr txBox="1">
            <a:spLocks noChangeArrowheads="1"/>
          </p:cNvSpPr>
          <p:nvPr/>
        </p:nvSpPr>
        <p:spPr bwMode="auto">
          <a:xfrm>
            <a:off x="4048016" y="8629999"/>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82460165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686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6868"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6875" name="Text Box 7"/>
          <p:cNvSpPr txBox="1">
            <a:spLocks noChangeArrowheads="1"/>
          </p:cNvSpPr>
          <p:nvPr/>
        </p:nvSpPr>
        <p:spPr bwMode="auto">
          <a:xfrm>
            <a:off x="1695450" y="523875"/>
            <a:ext cx="4686300" cy="276999"/>
          </a:xfrm>
          <a:prstGeom prst="rect">
            <a:avLst/>
          </a:prstGeom>
          <a:noFill/>
          <a:ln w="9525">
            <a:noFill/>
            <a:miter lim="800000"/>
            <a:headEnd/>
            <a:tailEnd/>
          </a:ln>
        </p:spPr>
        <p:txBody>
          <a:bodyPr>
            <a:spAutoFit/>
          </a:bodyPr>
          <a:lstStyle/>
          <a:p>
            <a:pPr algn="ctr">
              <a:spcBef>
                <a:spcPct val="50000"/>
              </a:spcBef>
            </a:pPr>
            <a:r>
              <a:rPr lang="es-ES_tradnl" sz="1200" b="1" i="1" u="none" dirty="0" smtClean="0">
                <a:latin typeface="Arial" charset="0"/>
              </a:rPr>
              <a:t>PREVENCIÓN DE PROBLEMÁTICAS ESPECÍFICAS</a:t>
            </a:r>
            <a:endParaRPr lang="es-ES" sz="1200" b="1" i="1" u="none" dirty="0">
              <a:latin typeface="Arial" charset="0"/>
            </a:endParaRPr>
          </a:p>
        </p:txBody>
      </p:sp>
      <p:sp>
        <p:nvSpPr>
          <p:cNvPr id="36878" name="Text Box 10"/>
          <p:cNvSpPr txBox="1">
            <a:spLocks noChangeArrowheads="1"/>
          </p:cNvSpPr>
          <p:nvPr/>
        </p:nvSpPr>
        <p:spPr bwMode="auto">
          <a:xfrm>
            <a:off x="1580514" y="768467"/>
            <a:ext cx="5103495" cy="6986528"/>
          </a:xfrm>
          <a:prstGeom prst="rect">
            <a:avLst/>
          </a:prstGeom>
          <a:noFill/>
          <a:ln w="9525">
            <a:noFill/>
            <a:miter lim="800000"/>
            <a:headEnd/>
            <a:tailEnd/>
          </a:ln>
        </p:spPr>
        <p:txBody>
          <a:bodyPr wrap="square">
            <a:spAutoFit/>
          </a:bodyPr>
          <a:lstStyle/>
          <a:p>
            <a:pPr marL="190500" indent="-95250" algn="ctr"/>
            <a:endParaRPr lang="es-ES_tradnl" sz="1200" b="1" i="1" u="none" dirty="0">
              <a:latin typeface="Arial" charset="0"/>
            </a:endParaRPr>
          </a:p>
          <a:p>
            <a:pPr marL="190500" indent="-95250" algn="ctr"/>
            <a:endParaRPr lang="es-ES_tradnl" sz="1200"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90500" indent="-95250" algn="just"/>
            <a:r>
              <a:rPr lang="es-ES_tradnl" sz="1200" u="none" dirty="0">
                <a:latin typeface="Arial" charset="0"/>
              </a:rPr>
              <a:t>  Coordinar al personal de </a:t>
            </a:r>
            <a:r>
              <a:rPr lang="es-ES_tradnl" sz="1200" u="none" dirty="0" smtClean="0">
                <a:latin typeface="Arial" charset="0"/>
              </a:rPr>
              <a:t>la Coordinación de Prevención de Problemáticas Específicas, para capacitación y </a:t>
            </a:r>
            <a:r>
              <a:rPr lang="es-ES_tradnl" sz="1200" u="none" dirty="0">
                <a:latin typeface="Arial" charset="0"/>
              </a:rPr>
              <a:t>seguimiento </a:t>
            </a:r>
            <a:r>
              <a:rPr lang="es-ES_tradnl" sz="1200" u="none" dirty="0" smtClean="0">
                <a:latin typeface="Arial" charset="0"/>
              </a:rPr>
              <a:t>de </a:t>
            </a:r>
            <a:r>
              <a:rPr lang="es-ES_tradnl" sz="1200" u="none" dirty="0">
                <a:latin typeface="Arial" charset="0"/>
              </a:rPr>
              <a:t>programas, proyectos y estrategias implementadas en los SMDIF a fin de contribuir en la prevención de riesgos psicosociales y en el fortalecimiento familiar.</a:t>
            </a:r>
          </a:p>
          <a:p>
            <a:pPr marL="190500" indent="-95250" algn="just"/>
            <a:r>
              <a:rPr lang="es-ES_tradnl" sz="1200" u="none" dirty="0">
                <a:latin typeface="Arial" charset="0"/>
                <a:cs typeface="Times New Roman" pitchFamily="18" charset="0"/>
              </a:rPr>
              <a:t>	</a:t>
            </a: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MX" sz="1200" u="none" dirty="0">
                <a:latin typeface="Arial" charset="0"/>
                <a:cs typeface="Times New Roman" pitchFamily="18" charset="0"/>
              </a:rPr>
              <a:t>Desarrollar e implementar programas, proyectos y estrategias, de acuerdo a los lineamientos Estatales y Federales emitidos para los mismos, de </a:t>
            </a:r>
            <a:r>
              <a:rPr lang="es-MX" sz="1200" u="none" dirty="0" smtClean="0">
                <a:latin typeface="Arial" charset="0"/>
                <a:cs typeface="Times New Roman" pitchFamily="18" charset="0"/>
              </a:rPr>
              <a:t>la</a:t>
            </a:r>
            <a:r>
              <a:rPr lang="es-ES_tradnl" altLang="es-MX" sz="1200" u="none" dirty="0" smtClean="0">
                <a:latin typeface="Arial" panose="020B0604020202020204" pitchFamily="34" charset="0"/>
              </a:rPr>
              <a:t> </a:t>
            </a:r>
            <a:r>
              <a:rPr lang="es-ES_tradnl" sz="1200" u="none" dirty="0">
                <a:latin typeface="Arial" charset="0"/>
              </a:rPr>
              <a:t>Coordinación de prevención de </a:t>
            </a:r>
            <a:r>
              <a:rPr lang="es-MX" sz="1200" u="none" dirty="0" smtClean="0">
                <a:latin typeface="Arial" charset="0"/>
              </a:rPr>
              <a:t>problemáticas específicas </a:t>
            </a:r>
            <a:r>
              <a:rPr lang="es-MX" sz="1200" u="none" dirty="0" smtClean="0">
                <a:latin typeface="Arial" charset="0"/>
                <a:cs typeface="Times New Roman" pitchFamily="18" charset="0"/>
              </a:rPr>
              <a:t>y </a:t>
            </a:r>
            <a:r>
              <a:rPr lang="es-MX" sz="1200" u="none" dirty="0">
                <a:latin typeface="Arial" charset="0"/>
                <a:cs typeface="Times New Roman" pitchFamily="18" charset="0"/>
              </a:rPr>
              <a:t>dar seguimiento a </a:t>
            </a:r>
            <a:r>
              <a:rPr lang="es-ES" sz="1200" u="none" dirty="0">
                <a:latin typeface="Arial" charset="0"/>
                <a:cs typeface="Times New Roman" pitchFamily="18" charset="0"/>
              </a:rPr>
              <a:t>los indicadores mensuales de medición</a:t>
            </a:r>
            <a:r>
              <a:rPr lang="es-MX" sz="1200" u="none" dirty="0">
                <a:latin typeface="Arial" charset="0"/>
                <a:cs typeface="Times New Roman" pitchFamily="18" charset="0"/>
              </a:rPr>
              <a:t>, que se reciben de los Sistemas Municipales DIF</a:t>
            </a:r>
            <a:r>
              <a:rPr lang="es-ES" sz="1200" u="none" dirty="0" smtClean="0">
                <a:latin typeface="Arial" charset="0"/>
                <a:cs typeface="Times New Roman" pitchFamily="18" charset="0"/>
              </a:rPr>
              <a:t>.</a:t>
            </a:r>
            <a:endParaRPr lang="es-ES" sz="1200" u="none" dirty="0">
              <a:latin typeface="Arial" charset="0"/>
              <a:cs typeface="Times New Roman" pitchFamily="18" charset="0"/>
            </a:endParaRP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Coordinar la implementación de los lineamientos que establece el SNDIF en las estrategias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y vigilar su cumplimiento en los SMDIF.</a:t>
            </a:r>
          </a:p>
          <a:p>
            <a:pPr marL="190500" indent="-95250" algn="just">
              <a:buFont typeface="Symbol" pitchFamily="18" charset="2"/>
              <a:buNone/>
            </a:pPr>
            <a:endParaRPr lang="es-ES_tradnl"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Coordinar la </a:t>
            </a:r>
            <a:r>
              <a:rPr lang="es-ES_tradnl" sz="1200" u="none" dirty="0" smtClean="0">
                <a:latin typeface="Arial" charset="0"/>
                <a:cs typeface="Times New Roman" pitchFamily="18" charset="0"/>
              </a:rPr>
              <a:t>capacitación y </a:t>
            </a:r>
            <a:r>
              <a:rPr lang="es-ES_tradnl" sz="1200" u="none" dirty="0">
                <a:latin typeface="Arial" charset="0"/>
                <a:cs typeface="Times New Roman" pitchFamily="18" charset="0"/>
              </a:rPr>
              <a:t>seguimiento </a:t>
            </a:r>
            <a:r>
              <a:rPr lang="es-ES_tradnl" sz="1200" u="none" dirty="0" smtClean="0">
                <a:latin typeface="Arial" charset="0"/>
                <a:cs typeface="Times New Roman" pitchFamily="18" charset="0"/>
              </a:rPr>
              <a:t>de </a:t>
            </a:r>
            <a:r>
              <a:rPr lang="es-ES_tradnl" sz="1200" u="none" dirty="0">
                <a:latin typeface="Arial" charset="0"/>
                <a:cs typeface="Times New Roman" pitchFamily="18" charset="0"/>
              </a:rPr>
              <a:t>programas, proyectos y estrategias de la </a:t>
            </a:r>
            <a:r>
              <a:rPr lang="es-ES_tradnl" sz="1200" u="none" dirty="0" smtClean="0">
                <a:latin typeface="Arial" charset="0"/>
                <a:cs typeface="Times New Roman" pitchFamily="18" charset="0"/>
              </a:rPr>
              <a:t>coordinación.</a:t>
            </a:r>
            <a:endParaRPr lang="es-ES_tradnl" sz="1200" u="none" dirty="0">
              <a:latin typeface="Arial" charset="0"/>
              <a:cs typeface="Times New Roman" pitchFamily="18" charset="0"/>
            </a:endParaRPr>
          </a:p>
          <a:p>
            <a:pPr marL="190500" indent="-95250" algn="just">
              <a:buFont typeface="Symbol" pitchFamily="18" charset="2"/>
              <a:buNone/>
            </a:pPr>
            <a:endParaRPr lang="es-ES_tradnl" sz="800" u="none" dirty="0">
              <a:latin typeface="Arial" charset="0"/>
              <a:cs typeface="Times New Roman" pitchFamily="18" charset="0"/>
            </a:endParaRPr>
          </a:p>
          <a:p>
            <a:pPr marL="190500" indent="-95250" algn="just">
              <a:buFont typeface="Symbol" pitchFamily="18" charset="2"/>
              <a:buChar char="·"/>
            </a:pPr>
            <a:r>
              <a:rPr lang="es-MX" sz="1200" u="none" dirty="0" smtClean="0">
                <a:latin typeface="Arial" charset="0"/>
                <a:cs typeface="Times New Roman" pitchFamily="18" charset="0"/>
              </a:rPr>
              <a:t>Revisar y </a:t>
            </a:r>
            <a:r>
              <a:rPr lang="es-MX" sz="1200" u="none" dirty="0">
                <a:latin typeface="Arial" charset="0"/>
                <a:cs typeface="Times New Roman" pitchFamily="18" charset="0"/>
              </a:rPr>
              <a:t>aprobar los materiales de capacitación de las acciones, proyectos y estrategias, elaboradas en la </a:t>
            </a:r>
            <a:r>
              <a:rPr lang="es-MX" sz="1200" u="none" dirty="0" smtClean="0">
                <a:latin typeface="Arial" charset="0"/>
                <a:cs typeface="Times New Roman" pitchFamily="18" charset="0"/>
              </a:rPr>
              <a:t>coordinación.</a:t>
            </a:r>
            <a:endParaRPr lang="es-MX" sz="1200" u="none" dirty="0">
              <a:latin typeface="Arial" charset="0"/>
              <a:cs typeface="Times New Roman" pitchFamily="18" charset="0"/>
            </a:endParaRPr>
          </a:p>
          <a:p>
            <a:pPr marL="190500" indent="-95250" algn="just">
              <a:buFont typeface="Symbol" pitchFamily="18" charset="2"/>
              <a:buNone/>
            </a:pPr>
            <a:endParaRPr lang="es-MX" sz="8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Asesorar y retroalimentar a los SMDIF en los programas, proyectos y estrategias que se implementan.</a:t>
            </a:r>
          </a:p>
          <a:p>
            <a:pPr marL="190500" indent="-95250" algn="just">
              <a:buFont typeface="Symbol" pitchFamily="18" charset="2"/>
              <a:buChar char="·"/>
            </a:pPr>
            <a:endParaRPr lang="es-MX" sz="8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Concentrar, revisar, aprobar e informar de los avances y resultados de las estrategias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en los SMDIF al SNDIF.</a:t>
            </a:r>
          </a:p>
          <a:p>
            <a:pPr marL="190500" indent="-95250" algn="just">
              <a:buFont typeface="Symbol" pitchFamily="18" charset="2"/>
              <a:buChar char="·"/>
            </a:pPr>
            <a:endParaRPr lang="es-MX" sz="8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Informar a su jefe inmediato el análisis de los resultados del 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las estrategias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para la toma de decisiones.</a:t>
            </a:r>
          </a:p>
          <a:p>
            <a:pPr marL="190500" indent="-95250" algn="just">
              <a:buFont typeface="Symbol" pitchFamily="18" charset="2"/>
              <a:buNone/>
            </a:pPr>
            <a:endParaRPr lang="es-MX" sz="800" u="none" dirty="0">
              <a:latin typeface="Arial" charset="0"/>
              <a:cs typeface="Times New Roman" pitchFamily="18" charset="0"/>
            </a:endParaRPr>
          </a:p>
        </p:txBody>
      </p:sp>
      <p:sp>
        <p:nvSpPr>
          <p:cNvPr id="19" name="Rectangle 12"/>
          <p:cNvSpPr>
            <a:spLocks noChangeArrowheads="1"/>
          </p:cNvSpPr>
          <p:nvPr/>
        </p:nvSpPr>
        <p:spPr bwMode="auto">
          <a:xfrm>
            <a:off x="1558925" y="7804866"/>
            <a:ext cx="516191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0" name="Text Box 13"/>
          <p:cNvSpPr txBox="1">
            <a:spLocks noChangeArrowheads="1"/>
          </p:cNvSpPr>
          <p:nvPr/>
        </p:nvSpPr>
        <p:spPr bwMode="auto">
          <a:xfrm>
            <a:off x="1558925" y="7862016"/>
            <a:ext cx="2671129" cy="1274195"/>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r>
              <a:rPr lang="es-MX" sz="1200" u="none" dirty="0">
                <a:latin typeface="Arial" charset="0"/>
              </a:rPr>
              <a:t>Ana </a:t>
            </a:r>
            <a:r>
              <a:rPr lang="es-MX" sz="1200" u="none" dirty="0" smtClean="0">
                <a:latin typeface="Arial" charset="0"/>
              </a:rPr>
              <a:t>Verónica Gutiérrez </a:t>
            </a:r>
            <a:r>
              <a:rPr lang="es-MX" sz="1200" u="none" dirty="0">
                <a:latin typeface="Arial" charset="0"/>
              </a:rPr>
              <a:t>Montenegro  </a:t>
            </a:r>
          </a:p>
          <a:p>
            <a:pPr algn="ctr">
              <a:lnSpc>
                <a:spcPct val="80000"/>
              </a:lnSpc>
            </a:pPr>
            <a:endParaRPr lang="es-ES" sz="1200" u="none" dirty="0">
              <a:latin typeface="Arial" charset="0"/>
            </a:endParaRPr>
          </a:p>
        </p:txBody>
      </p:sp>
      <p:sp>
        <p:nvSpPr>
          <p:cNvPr id="21" name="Line 14"/>
          <p:cNvSpPr>
            <a:spLocks noChangeShapeType="1"/>
          </p:cNvSpPr>
          <p:nvPr/>
        </p:nvSpPr>
        <p:spPr bwMode="auto">
          <a:xfrm>
            <a:off x="4236403" y="7814391"/>
            <a:ext cx="3175" cy="1143000"/>
          </a:xfrm>
          <a:prstGeom prst="line">
            <a:avLst/>
          </a:prstGeom>
          <a:noFill/>
          <a:ln w="9525">
            <a:solidFill>
              <a:schemeClr val="tx1"/>
            </a:solidFill>
            <a:miter lim="800000"/>
            <a:headEnd/>
            <a:tailEnd/>
          </a:ln>
        </p:spPr>
        <p:txBody>
          <a:bodyPr wrap="none"/>
          <a:lstStyle/>
          <a:p>
            <a:endParaRPr lang="es-MX" dirty="0"/>
          </a:p>
        </p:txBody>
      </p:sp>
      <p:sp>
        <p:nvSpPr>
          <p:cNvPr id="22" name="Line 15"/>
          <p:cNvSpPr>
            <a:spLocks noChangeShapeType="1"/>
          </p:cNvSpPr>
          <p:nvPr/>
        </p:nvSpPr>
        <p:spPr bwMode="auto">
          <a:xfrm>
            <a:off x="1558925" y="8141416"/>
            <a:ext cx="5146675" cy="0"/>
          </a:xfrm>
          <a:prstGeom prst="line">
            <a:avLst/>
          </a:prstGeom>
          <a:noFill/>
          <a:ln w="9525">
            <a:solidFill>
              <a:schemeClr val="tx1"/>
            </a:solidFill>
            <a:miter lim="800000"/>
            <a:headEnd/>
            <a:tailEnd/>
          </a:ln>
        </p:spPr>
        <p:txBody>
          <a:bodyPr wrap="none"/>
          <a:lstStyle/>
          <a:p>
            <a:endParaRPr lang="es-MX" dirty="0"/>
          </a:p>
        </p:txBody>
      </p:sp>
      <p:sp>
        <p:nvSpPr>
          <p:cNvPr id="23" name="Text Box 16"/>
          <p:cNvSpPr txBox="1">
            <a:spLocks noChangeArrowheads="1"/>
          </p:cNvSpPr>
          <p:nvPr/>
        </p:nvSpPr>
        <p:spPr bwMode="auto">
          <a:xfrm>
            <a:off x="4266435" y="7852491"/>
            <a:ext cx="2456122" cy="683264"/>
          </a:xfrm>
          <a:prstGeom prst="rect">
            <a:avLst/>
          </a:prstGeom>
          <a:noFill/>
          <a:ln w="9525">
            <a:noFill/>
            <a:miter lim="800000"/>
            <a:headEnd/>
            <a:tailEnd/>
          </a:ln>
        </p:spPr>
        <p:txBody>
          <a:bodyPr wrap="non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
        <p:nvSpPr>
          <p:cNvPr id="24" name="Text Box 10"/>
          <p:cNvSpPr txBox="1">
            <a:spLocks noChangeArrowheads="1"/>
          </p:cNvSpPr>
          <p:nvPr/>
        </p:nvSpPr>
        <p:spPr bwMode="auto">
          <a:xfrm>
            <a:off x="4249305" y="8722475"/>
            <a:ext cx="2471740"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412369624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7891" name="Line 3"/>
          <p:cNvSpPr>
            <a:spLocks noChangeShapeType="1"/>
          </p:cNvSpPr>
          <p:nvPr/>
        </p:nvSpPr>
        <p:spPr bwMode="auto">
          <a:xfrm>
            <a:off x="0" y="492125"/>
            <a:ext cx="6858000" cy="0"/>
          </a:xfrm>
          <a:prstGeom prst="line">
            <a:avLst/>
          </a:prstGeom>
          <a:noFill/>
          <a:ln w="38100">
            <a:solidFill>
              <a:schemeClr val="tx1"/>
            </a:solidFill>
            <a:round/>
            <a:headEnd/>
            <a:tailEnd/>
          </a:ln>
        </p:spPr>
        <p:txBody>
          <a:bodyPr wrap="none" anchor="ctr"/>
          <a:lstStyle/>
          <a:p>
            <a:endParaRPr lang="es-MX" dirty="0"/>
          </a:p>
        </p:txBody>
      </p:sp>
      <p:sp>
        <p:nvSpPr>
          <p:cNvPr id="37892"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7900" name="Text Box 29"/>
          <p:cNvSpPr txBox="1">
            <a:spLocks noChangeArrowheads="1"/>
          </p:cNvSpPr>
          <p:nvPr/>
        </p:nvSpPr>
        <p:spPr bwMode="auto">
          <a:xfrm>
            <a:off x="1534478" y="1014517"/>
            <a:ext cx="5118735" cy="5262979"/>
          </a:xfrm>
          <a:prstGeom prst="rect">
            <a:avLst/>
          </a:prstGeom>
          <a:noFill/>
          <a:ln w="9525">
            <a:noFill/>
            <a:miter lim="800000"/>
            <a:headEnd/>
            <a:tailEnd/>
          </a:ln>
        </p:spPr>
        <p:txBody>
          <a:bodyPr wrap="square">
            <a:spAutoFit/>
          </a:bodyPr>
          <a:lstStyle/>
          <a:p>
            <a:pPr marL="190500" indent="-95250" algn="just"/>
            <a:r>
              <a:rPr lang="es-ES_tradnl" sz="1200" b="1" i="1" u="none" dirty="0">
                <a:latin typeface="Arial" charset="0"/>
              </a:rPr>
              <a:t> </a:t>
            </a:r>
            <a:r>
              <a:rPr lang="es-ES_tradnl" sz="1200" b="1" i="1" u="none" dirty="0" smtClean="0">
                <a:latin typeface="Arial" charset="0"/>
              </a:rPr>
              <a:t>                                            (Continúa</a:t>
            </a:r>
            <a:r>
              <a:rPr lang="es-ES_tradnl" sz="1200" b="1" i="1" u="none" dirty="0">
                <a:latin typeface="Arial" charset="0"/>
              </a:rPr>
              <a:t>)</a:t>
            </a:r>
          </a:p>
          <a:p>
            <a:pPr marL="190500" indent="-95250" algn="ctr"/>
            <a:endParaRPr lang="es-ES_tradnl" sz="1200" b="1" i="1" u="none" dirty="0" smtClean="0">
              <a:latin typeface="Arial" charset="0"/>
            </a:endParaRPr>
          </a:p>
          <a:p>
            <a:pPr marL="95250" algn="just"/>
            <a:endParaRPr lang="es-ES" sz="1200" u="none" dirty="0" smtClean="0">
              <a:latin typeface="Arial" charset="0"/>
            </a:endParaRPr>
          </a:p>
          <a:p>
            <a:pPr marL="190500" indent="-95250" algn="just">
              <a:buFont typeface="Symbol" pitchFamily="18" charset="2"/>
              <a:buChar char="·"/>
            </a:pPr>
            <a:r>
              <a:rPr lang="es-ES" sz="1200" u="none" dirty="0" smtClean="0">
                <a:latin typeface="Arial" charset="0"/>
              </a:rPr>
              <a:t>Participar en los </a:t>
            </a:r>
            <a:r>
              <a:rPr lang="es-ES" sz="1200" u="none" dirty="0">
                <a:latin typeface="Arial" charset="0"/>
              </a:rPr>
              <a:t>Comités y Consejos Estatales que competan a su </a:t>
            </a:r>
            <a:r>
              <a:rPr lang="es-ES" sz="1200" u="none" dirty="0" smtClean="0">
                <a:latin typeface="Arial" charset="0"/>
              </a:rPr>
              <a:t>coordinación.</a:t>
            </a:r>
          </a:p>
          <a:p>
            <a:pPr marL="190500" indent="-95250" algn="just">
              <a:buFont typeface="Symbol" pitchFamily="18" charset="2"/>
              <a:buChar char="·"/>
            </a:pPr>
            <a:endParaRPr lang="es-ES" sz="1200" u="none" dirty="0">
              <a:latin typeface="Arial" charset="0"/>
            </a:endParaRPr>
          </a:p>
          <a:p>
            <a:pPr marL="190500" indent="-95250" algn="just">
              <a:buFont typeface="Symbol" pitchFamily="18" charset="2"/>
              <a:buChar char="·"/>
            </a:pPr>
            <a:r>
              <a:rPr lang="es-ES" sz="1200" u="none" dirty="0">
                <a:latin typeface="Arial" charset="0"/>
              </a:rPr>
              <a:t>Gestionar las adquisiciones que se requieren en su </a:t>
            </a:r>
            <a:r>
              <a:rPr lang="es-ES" sz="1200" u="none" dirty="0" smtClean="0">
                <a:latin typeface="Arial" charset="0"/>
              </a:rPr>
              <a:t>coordinación  </a:t>
            </a:r>
            <a:r>
              <a:rPr lang="es-ES" sz="1200" u="none" dirty="0">
                <a:latin typeface="Arial" charset="0"/>
              </a:rPr>
              <a:t>de acuerdo a los procedimientos administrativos vigentes</a:t>
            </a:r>
            <a:r>
              <a:rPr lang="es-ES" sz="1200" u="none" dirty="0" smtClean="0">
                <a:latin typeface="Arial" charset="0"/>
              </a:rPr>
              <a:t>.</a:t>
            </a:r>
            <a:endParaRPr lang="es-ES" sz="1200" u="none" dirty="0">
              <a:latin typeface="Arial" charset="0"/>
            </a:endParaRPr>
          </a:p>
          <a:p>
            <a:pPr marL="190500" indent="-95250" algn="just">
              <a:buFont typeface="Symbol" pitchFamily="18" charset="2"/>
              <a:buNone/>
            </a:pPr>
            <a:endParaRPr lang="es-ES" sz="1200" u="none" dirty="0">
              <a:latin typeface="Arial" charset="0"/>
            </a:endParaRPr>
          </a:p>
          <a:p>
            <a:pPr marL="190500" indent="-95250" algn="just">
              <a:buFont typeface="Symbol" pitchFamily="18" charset="2"/>
              <a:buChar char="·"/>
            </a:pPr>
            <a:r>
              <a:rPr lang="es-MX" sz="1200" u="none" dirty="0">
                <a:latin typeface="Arial" charset="0"/>
              </a:rPr>
              <a:t>Trabajar en equipo con las Coordinaciones Regionales y </a:t>
            </a:r>
            <a:r>
              <a:rPr lang="es-MX" sz="1200" u="none" dirty="0" smtClean="0">
                <a:latin typeface="Arial" charset="0"/>
              </a:rPr>
              <a:t>coordinaciones </a:t>
            </a:r>
            <a:r>
              <a:rPr lang="es-MX" sz="1200" u="none" dirty="0">
                <a:latin typeface="Arial" charset="0"/>
              </a:rPr>
              <a:t>de la Dirección de </a:t>
            </a:r>
            <a:r>
              <a:rPr lang="es-MX" sz="1200" u="none" dirty="0" smtClean="0">
                <a:latin typeface="Arial" charset="0"/>
              </a:rPr>
              <a:t>Bienestar Familiar, </a:t>
            </a:r>
            <a:r>
              <a:rPr lang="es-MX" sz="1200" u="none" dirty="0">
                <a:latin typeface="Arial" charset="0"/>
              </a:rPr>
              <a:t>para asegurar la implementación de los programas, proyectos y estrategias.</a:t>
            </a:r>
          </a:p>
          <a:p>
            <a:pPr marL="190500" indent="-95250" algn="just">
              <a:buFont typeface="Symbol" pitchFamily="18" charset="2"/>
              <a:buNone/>
            </a:pPr>
            <a:endParaRPr lang="es-MX" sz="1200" u="none" dirty="0">
              <a:latin typeface="Arial" charset="0"/>
            </a:endParaRPr>
          </a:p>
          <a:p>
            <a:pPr marL="190500" indent="-95250" algn="just">
              <a:buFont typeface="Symbol" pitchFamily="18" charset="2"/>
              <a:buChar char="·"/>
            </a:pPr>
            <a:r>
              <a:rPr lang="es-MX" sz="1200" u="none" dirty="0">
                <a:latin typeface="Arial" charset="0"/>
              </a:rPr>
              <a:t>Establecer y participar activamente en la coordinación y vinculación intersectorial, a fin de transversalizar los programas, proyectos y estrategias de la </a:t>
            </a:r>
            <a:r>
              <a:rPr lang="es-MX" sz="1200" u="none" dirty="0" smtClean="0">
                <a:latin typeface="Arial" charset="0"/>
              </a:rPr>
              <a:t>coordinación.</a:t>
            </a:r>
            <a:endParaRPr lang="es-MX" sz="1200" u="none" dirty="0">
              <a:latin typeface="Arial" charset="0"/>
            </a:endParaRPr>
          </a:p>
          <a:p>
            <a:pPr marL="190500" indent="-95250" algn="just">
              <a:buFont typeface="Symbol" pitchFamily="18" charset="2"/>
              <a:buNone/>
            </a:pPr>
            <a:endParaRPr lang="es-ES" sz="1200" u="none" dirty="0">
              <a:latin typeface="Arial" charset="0"/>
            </a:endParaRPr>
          </a:p>
          <a:p>
            <a:pPr marL="190500" indent="-95250" algn="just">
              <a:buFont typeface="Symbol" pitchFamily="18" charset="2"/>
              <a:buChar char="·"/>
            </a:pPr>
            <a:r>
              <a:rPr lang="es-ES" sz="1200" u="none" dirty="0">
                <a:latin typeface="Arial" charset="0"/>
              </a:rPr>
              <a:t>Coordinar y asegurar la entrega de material y estímulos a los beneficiarios de los programas implementados en los SMDIF.</a:t>
            </a:r>
          </a:p>
          <a:p>
            <a:pPr marL="190500" indent="-95250" algn="just">
              <a:buFont typeface="Symbol" pitchFamily="18" charset="2"/>
              <a:buChar char="·"/>
            </a:pPr>
            <a:endParaRPr lang="es-ES" sz="1200" u="none" dirty="0">
              <a:latin typeface="Arial" charset="0"/>
            </a:endParaRPr>
          </a:p>
          <a:p>
            <a:pPr marL="190500" indent="-95250" algn="just">
              <a:buFont typeface="Symbol" pitchFamily="18" charset="2"/>
              <a:buChar char="·"/>
            </a:pPr>
            <a:r>
              <a:rPr lang="es-ES" sz="1200" u="none" dirty="0">
                <a:latin typeface="Arial" charset="0"/>
              </a:rPr>
              <a:t>Gestionar la profesionalización del equipo de trabajo.</a:t>
            </a:r>
          </a:p>
          <a:p>
            <a:pPr marL="190500" indent="-95250" algn="just">
              <a:buFont typeface="Symbol" pitchFamily="18" charset="2"/>
              <a:buNone/>
            </a:pPr>
            <a:endParaRPr lang="es-ES" sz="1200" u="none" dirty="0">
              <a:latin typeface="Arial" charset="0"/>
            </a:endParaRPr>
          </a:p>
          <a:p>
            <a:pPr marL="190500" indent="-95250" algn="just">
              <a:buFont typeface="Symbol" pitchFamily="18" charset="2"/>
              <a:buChar char="·"/>
            </a:pPr>
            <a:r>
              <a:rPr lang="es-ES" sz="1200" u="none" dirty="0">
                <a:latin typeface="Arial" charset="0"/>
              </a:rPr>
              <a:t>Acudir y participar en las reuniones convocadas por el SNDIF.</a:t>
            </a:r>
            <a:endParaRPr lang="es-MX" sz="1200" u="none" dirty="0">
              <a:latin typeface="Arial" charset="0"/>
            </a:endParaRP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rPr>
              <a:t>Estas funciones son enunciativas más no limitativas.</a:t>
            </a:r>
          </a:p>
          <a:p>
            <a:pPr marL="190500" indent="-95250"/>
            <a:endParaRPr lang="es-MX" sz="1200" u="none" dirty="0">
              <a:latin typeface="Arial" charset="0"/>
            </a:endParaRPr>
          </a:p>
          <a:p>
            <a:pPr marL="190500" indent="-95250"/>
            <a:endParaRPr lang="es-ES" sz="1200" u="none" dirty="0">
              <a:latin typeface="Arial" charset="0"/>
            </a:endParaRPr>
          </a:p>
        </p:txBody>
      </p:sp>
      <p:sp>
        <p:nvSpPr>
          <p:cNvPr id="17" name="Rectangle 12"/>
          <p:cNvSpPr>
            <a:spLocks noChangeArrowheads="1"/>
          </p:cNvSpPr>
          <p:nvPr/>
        </p:nvSpPr>
        <p:spPr bwMode="auto">
          <a:xfrm>
            <a:off x="1558925" y="7804866"/>
            <a:ext cx="516191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8" name="Text Box 13"/>
          <p:cNvSpPr txBox="1">
            <a:spLocks noChangeArrowheads="1"/>
          </p:cNvSpPr>
          <p:nvPr/>
        </p:nvSpPr>
        <p:spPr bwMode="auto">
          <a:xfrm>
            <a:off x="1558925" y="7862016"/>
            <a:ext cx="2671129" cy="1126462"/>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r>
              <a:rPr lang="es-MX" sz="1200" u="none" dirty="0">
                <a:latin typeface="Arial" charset="0"/>
              </a:rPr>
              <a:t>Ana Verónica Gutiérrez Montenegro</a:t>
            </a:r>
            <a:endParaRPr lang="es-ES" sz="1200" u="none" dirty="0">
              <a:latin typeface="Arial" charset="0"/>
            </a:endParaRPr>
          </a:p>
        </p:txBody>
      </p:sp>
      <p:sp>
        <p:nvSpPr>
          <p:cNvPr id="19" name="Line 14"/>
          <p:cNvSpPr>
            <a:spLocks noChangeShapeType="1"/>
          </p:cNvSpPr>
          <p:nvPr/>
        </p:nvSpPr>
        <p:spPr bwMode="auto">
          <a:xfrm>
            <a:off x="4236403" y="7814391"/>
            <a:ext cx="3175" cy="1143000"/>
          </a:xfrm>
          <a:prstGeom prst="line">
            <a:avLst/>
          </a:prstGeom>
          <a:noFill/>
          <a:ln w="9525">
            <a:solidFill>
              <a:schemeClr val="tx1"/>
            </a:solidFill>
            <a:miter lim="800000"/>
            <a:headEnd/>
            <a:tailEnd/>
          </a:ln>
        </p:spPr>
        <p:txBody>
          <a:bodyPr wrap="none"/>
          <a:lstStyle/>
          <a:p>
            <a:endParaRPr lang="es-MX" dirty="0"/>
          </a:p>
        </p:txBody>
      </p:sp>
      <p:sp>
        <p:nvSpPr>
          <p:cNvPr id="20" name="Line 15"/>
          <p:cNvSpPr>
            <a:spLocks noChangeShapeType="1"/>
          </p:cNvSpPr>
          <p:nvPr/>
        </p:nvSpPr>
        <p:spPr bwMode="auto">
          <a:xfrm>
            <a:off x="1558925" y="8141416"/>
            <a:ext cx="5146675" cy="0"/>
          </a:xfrm>
          <a:prstGeom prst="line">
            <a:avLst/>
          </a:prstGeom>
          <a:noFill/>
          <a:ln w="9525">
            <a:solidFill>
              <a:schemeClr val="tx1"/>
            </a:solidFill>
            <a:miter lim="800000"/>
            <a:headEnd/>
            <a:tailEnd/>
          </a:ln>
        </p:spPr>
        <p:txBody>
          <a:bodyPr wrap="none"/>
          <a:lstStyle/>
          <a:p>
            <a:endParaRPr lang="es-MX" dirty="0"/>
          </a:p>
        </p:txBody>
      </p:sp>
      <p:sp>
        <p:nvSpPr>
          <p:cNvPr id="21" name="Text Box 16"/>
          <p:cNvSpPr txBox="1">
            <a:spLocks noChangeArrowheads="1"/>
          </p:cNvSpPr>
          <p:nvPr/>
        </p:nvSpPr>
        <p:spPr bwMode="auto">
          <a:xfrm>
            <a:off x="4266435" y="7852491"/>
            <a:ext cx="2456122" cy="683264"/>
          </a:xfrm>
          <a:prstGeom prst="rect">
            <a:avLst/>
          </a:prstGeom>
          <a:noFill/>
          <a:ln w="9525">
            <a:noFill/>
            <a:miter lim="800000"/>
            <a:headEnd/>
            <a:tailEnd/>
          </a:ln>
        </p:spPr>
        <p:txBody>
          <a:bodyPr wrap="non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
        <p:nvSpPr>
          <p:cNvPr id="22" name="Text Box 10"/>
          <p:cNvSpPr txBox="1">
            <a:spLocks noChangeArrowheads="1"/>
          </p:cNvSpPr>
          <p:nvPr/>
        </p:nvSpPr>
        <p:spPr bwMode="auto">
          <a:xfrm>
            <a:off x="4249305" y="8722475"/>
            <a:ext cx="2471740"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13" name="Text Box 7"/>
          <p:cNvSpPr txBox="1">
            <a:spLocks noChangeArrowheads="1"/>
          </p:cNvSpPr>
          <p:nvPr/>
        </p:nvSpPr>
        <p:spPr bwMode="auto">
          <a:xfrm>
            <a:off x="1695450" y="669280"/>
            <a:ext cx="4686300" cy="276999"/>
          </a:xfrm>
          <a:prstGeom prst="rect">
            <a:avLst/>
          </a:prstGeom>
          <a:noFill/>
          <a:ln w="9525">
            <a:noFill/>
            <a:miter lim="800000"/>
            <a:headEnd/>
            <a:tailEnd/>
          </a:ln>
        </p:spPr>
        <p:txBody>
          <a:bodyPr>
            <a:spAutoFit/>
          </a:bodyPr>
          <a:lstStyle/>
          <a:p>
            <a:pPr algn="ctr">
              <a:spcBef>
                <a:spcPct val="50000"/>
              </a:spcBef>
            </a:pPr>
            <a:r>
              <a:rPr lang="es-ES_tradnl" sz="1200" b="1" i="1" u="none" dirty="0" smtClean="0">
                <a:latin typeface="Arial" charset="0"/>
              </a:rPr>
              <a:t>PREVENCIÓN </a:t>
            </a:r>
            <a:r>
              <a:rPr lang="es-ES_tradnl" sz="1200" b="1" i="1" u="none" dirty="0">
                <a:latin typeface="Arial" charset="0"/>
              </a:rPr>
              <a:t>DE PROBLEMÁTICAS </a:t>
            </a:r>
            <a:r>
              <a:rPr lang="es-ES_tradnl" sz="1200" b="1" i="1" u="none" dirty="0" smtClean="0">
                <a:latin typeface="Arial" charset="0"/>
              </a:rPr>
              <a:t>ESPECÍFICAS</a:t>
            </a:r>
          </a:p>
        </p:txBody>
      </p:sp>
    </p:spTree>
    <p:extLst>
      <p:ext uri="{BB962C8B-B14F-4D97-AF65-F5344CB8AC3E}">
        <p14:creationId xmlns:p14="http://schemas.microsoft.com/office/powerpoint/2010/main" val="421204134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891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8916"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8920" name="Text Box 17"/>
          <p:cNvSpPr txBox="1">
            <a:spLocks noChangeArrowheads="1"/>
          </p:cNvSpPr>
          <p:nvPr/>
        </p:nvSpPr>
        <p:spPr bwMode="auto">
          <a:xfrm>
            <a:off x="1857375" y="5745163"/>
            <a:ext cx="2159000"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sp>
        <p:nvSpPr>
          <p:cNvPr id="38924" name="Text Box 13"/>
          <p:cNvSpPr txBox="1">
            <a:spLocks noChangeArrowheads="1"/>
          </p:cNvSpPr>
          <p:nvPr/>
        </p:nvSpPr>
        <p:spPr bwMode="auto">
          <a:xfrm>
            <a:off x="1530033" y="728526"/>
            <a:ext cx="5123180" cy="7478970"/>
          </a:xfrm>
          <a:prstGeom prst="rect">
            <a:avLst/>
          </a:prstGeom>
          <a:noFill/>
          <a:ln w="9525">
            <a:noFill/>
            <a:miter lim="800000"/>
            <a:headEnd/>
            <a:tailEnd/>
          </a:ln>
        </p:spPr>
        <p:txBody>
          <a:bodyPr wrap="square">
            <a:spAutoFit/>
          </a:bodyPr>
          <a:lstStyle/>
          <a:p>
            <a:pPr marL="190500" indent="-95250" algn="ctr"/>
            <a:r>
              <a:rPr lang="es-ES_tradnl" sz="1200" b="1" i="1" u="none" dirty="0" smtClean="0">
                <a:latin typeface="Arial" charset="0"/>
              </a:rPr>
              <a:t>PSICOLOGÍA</a:t>
            </a:r>
          </a:p>
          <a:p>
            <a:pPr marL="190500" indent="-95250" algn="ctr"/>
            <a:endParaRPr lang="es-ES_tradnl" sz="1200" b="1" i="1" u="none" dirty="0">
              <a:latin typeface="Arial" charset="0"/>
            </a:endParaRPr>
          </a:p>
          <a:p>
            <a:pPr marL="190500" indent="-95250" algn="ctr"/>
            <a:endParaRPr lang="es-ES_tradnl" sz="1200" u="none" dirty="0">
              <a:latin typeface="Arial" charset="0"/>
            </a:endParaRPr>
          </a:p>
          <a:p>
            <a:pPr marL="190500" indent="-95250" algn="just"/>
            <a:endParaRPr lang="es-ES_tradnl" sz="1200"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Diseñar  estrategias metodológicas y materiales que fortalezcan los proyectos y acciones </a:t>
            </a:r>
            <a:r>
              <a:rPr lang="es-MX" sz="1200" u="none" dirty="0">
                <a:latin typeface="Arial" charset="0"/>
                <a:cs typeface="Times New Roman" pitchFamily="18" charset="0"/>
              </a:rPr>
              <a:t>de la </a:t>
            </a:r>
            <a:r>
              <a:rPr lang="es-ES_tradnl" sz="1200" u="none" dirty="0">
                <a:latin typeface="Arial" charset="0"/>
              </a:rPr>
              <a:t>Coordinación de </a:t>
            </a:r>
            <a:r>
              <a:rPr lang="es-ES_tradnl" sz="1200" u="none" dirty="0" smtClean="0">
                <a:latin typeface="Arial" charset="0"/>
              </a:rPr>
              <a:t>Prevención </a:t>
            </a:r>
            <a:r>
              <a:rPr lang="es-ES_tradnl" sz="1200" u="none" dirty="0">
                <a:latin typeface="Arial" charset="0"/>
              </a:rPr>
              <a:t>de </a:t>
            </a:r>
            <a:r>
              <a:rPr lang="es-ES_tradnl" sz="1200" u="none" dirty="0" smtClean="0">
                <a:latin typeface="Arial" charset="0"/>
              </a:rPr>
              <a:t>Problemáticas Específicas</a:t>
            </a:r>
            <a:r>
              <a:rPr lang="es-ES_tradnl" sz="1200" u="none" dirty="0" smtClean="0">
                <a:latin typeface="Arial" charset="0"/>
                <a:cs typeface="Times New Roman" pitchFamily="18" charset="0"/>
              </a:rPr>
              <a:t>, </a:t>
            </a:r>
            <a:r>
              <a:rPr lang="es-ES_tradnl" sz="1200" u="none" dirty="0">
                <a:latin typeface="Arial" charset="0"/>
                <a:cs typeface="Times New Roman" pitchFamily="18" charset="0"/>
              </a:rPr>
              <a:t>que se implementan en los Sistemas Municipales DIF, con el fin de llevar a cabo eficazmente el trabajo preventivo de la Dirección.</a:t>
            </a:r>
            <a:endParaRPr lang="es-ES_tradnl" sz="1200" b="1" i="1" u="none" dirty="0">
              <a:latin typeface="Arial" charset="0"/>
            </a:endParaRPr>
          </a:p>
          <a:p>
            <a:pPr marL="190500" indent="-95250" algn="just"/>
            <a:endParaRPr lang="es-ES_tradnl" sz="1200" b="1" i="1" u="none" dirty="0" smtClean="0">
              <a:latin typeface="Arial" charset="0"/>
            </a:endParaRPr>
          </a:p>
          <a:p>
            <a:pPr marL="190500" indent="-95250" algn="just"/>
            <a:endParaRPr lang="es-ES_tradnl" sz="1200" b="1" i="1" u="none" dirty="0">
              <a:latin typeface="Arial" charset="0"/>
            </a:endParaRP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MX" sz="1200" u="none" dirty="0">
                <a:latin typeface="Arial" charset="0"/>
                <a:cs typeface="Times New Roman" pitchFamily="18" charset="0"/>
              </a:rPr>
              <a:t>Diseñar la metodología de capacitación de las estrategias, proyectos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que se implementen en los SMDIF.</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Impartir cursos de capacitación y asesorar sobre las estrategias, proyectos y acciones al personal responsable de capacitar a los Sistemas Municipales DIF y personal de las Coordinaciones Regionales. </a:t>
            </a:r>
          </a:p>
          <a:p>
            <a:pPr marL="190500" indent="-95250" algn="just">
              <a:buFont typeface="Symbol" pitchFamily="18" charset="2"/>
              <a:buNone/>
            </a:pPr>
            <a:r>
              <a:rPr lang="es-MX" sz="1200" u="none" dirty="0">
                <a:latin typeface="Arial" charset="0"/>
                <a:cs typeface="Times New Roman" pitchFamily="18" charset="0"/>
              </a:rPr>
              <a:t>  </a:t>
            </a: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Realizar 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las estrategias, proyectos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que ejecuten los SMDIF. </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A</a:t>
            </a:r>
            <a:r>
              <a:rPr lang="es-MX" sz="1200" u="none" dirty="0" smtClean="0">
                <a:latin typeface="Arial" charset="0"/>
                <a:cs typeface="Times New Roman" pitchFamily="18" charset="0"/>
              </a:rPr>
              <a:t>nalizar los resultados </a:t>
            </a:r>
            <a:r>
              <a:rPr lang="es-MX" sz="1200" u="none" dirty="0">
                <a:latin typeface="Arial" charset="0"/>
                <a:cs typeface="Times New Roman" pitchFamily="18" charset="0"/>
              </a:rPr>
              <a:t>de las </a:t>
            </a:r>
            <a:r>
              <a:rPr lang="es-MX" sz="1200" u="none" dirty="0" smtClean="0">
                <a:latin typeface="Arial" charset="0"/>
                <a:cs typeface="Times New Roman" pitchFamily="18" charset="0"/>
              </a:rPr>
              <a:t>capacitaciones y seguimiento de </a:t>
            </a:r>
            <a:r>
              <a:rPr lang="es-MX" sz="1200" u="none" dirty="0">
                <a:latin typeface="Arial" charset="0"/>
                <a:cs typeface="Times New Roman" pitchFamily="18" charset="0"/>
              </a:rPr>
              <a:t>proyectos, estrategias y acciones en los SMDIF y presentar informe a su jefe inmediato para la toma de </a:t>
            </a:r>
            <a:r>
              <a:rPr lang="es-MX" sz="1200" u="none" dirty="0" smtClean="0">
                <a:latin typeface="Arial" charset="0"/>
                <a:cs typeface="Times New Roman" pitchFamily="18" charset="0"/>
              </a:rPr>
              <a:t>decisiones.</a:t>
            </a:r>
            <a:endParaRPr lang="es-MX" sz="1200" u="none" dirty="0">
              <a:latin typeface="Arial" charset="0"/>
              <a:cs typeface="Times New Roman" pitchFamily="18" charset="0"/>
            </a:endParaRP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a:latin typeface="Arial" charset="0"/>
                <a:cs typeface="Times New Roman" pitchFamily="18" charset="0"/>
              </a:rPr>
              <a:t>Proponer materiales didácticos que fortalezcan la capacitación y seguimiento de los proyectos, estrategias y acciones implementadas en los SMDIF</a:t>
            </a:r>
            <a:r>
              <a:rPr lang="es-MX" sz="1200" u="none" dirty="0" smtClean="0">
                <a:latin typeface="Arial" charset="0"/>
                <a:cs typeface="Times New Roman" pitchFamily="18" charset="0"/>
              </a:rPr>
              <a:t>.</a:t>
            </a:r>
          </a:p>
          <a:p>
            <a:pPr marL="95250" algn="just">
              <a:spcBef>
                <a:spcPct val="50000"/>
              </a:spcBef>
            </a:pPr>
            <a:endParaRPr lang="es-MX" sz="1200" dirty="0">
              <a:latin typeface="Arial" charset="0"/>
              <a:cs typeface="Times New Roman" pitchFamily="18" charset="0"/>
            </a:endParaRPr>
          </a:p>
          <a:p>
            <a:pPr marL="190500" indent="-95250" algn="just">
              <a:spcBef>
                <a:spcPct val="50000"/>
              </a:spcBef>
              <a:buFont typeface="Symbol" pitchFamily="18" charset="2"/>
              <a:buChar char="·"/>
            </a:pPr>
            <a:r>
              <a:rPr lang="es-MX" sz="1200" u="none" dirty="0" smtClean="0">
                <a:latin typeface="Arial" charset="0"/>
                <a:cs typeface="Times New Roman" pitchFamily="18" charset="0"/>
              </a:rPr>
              <a:t>Trabajar </a:t>
            </a:r>
            <a:r>
              <a:rPr lang="es-MX" sz="1200" u="none" dirty="0">
                <a:latin typeface="Arial" charset="0"/>
                <a:cs typeface="Times New Roman" pitchFamily="18" charset="0"/>
              </a:rPr>
              <a:t>en equipo con las Coordinaciones Regionales  para la operación adecuada de las acciones, proyectos y estrategias implementadas en los SMDIF.</a:t>
            </a:r>
          </a:p>
          <a:p>
            <a:pPr marL="95250" algn="just">
              <a:spcBef>
                <a:spcPct val="50000"/>
              </a:spcBef>
            </a:pPr>
            <a:endParaRPr lang="es-MX" sz="1200" u="none" dirty="0">
              <a:latin typeface="Arial" charset="0"/>
              <a:cs typeface="Times New Roman" pitchFamily="18" charset="0"/>
            </a:endParaRPr>
          </a:p>
        </p:txBody>
      </p:sp>
      <p:sp>
        <p:nvSpPr>
          <p:cNvPr id="18" name="Rectangle 12"/>
          <p:cNvSpPr>
            <a:spLocks noChangeArrowheads="1"/>
          </p:cNvSpPr>
          <p:nvPr/>
        </p:nvSpPr>
        <p:spPr bwMode="auto">
          <a:xfrm>
            <a:off x="1558925" y="7802880"/>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9" name="Text Box 13"/>
          <p:cNvSpPr txBox="1">
            <a:spLocks noChangeArrowheads="1"/>
          </p:cNvSpPr>
          <p:nvPr/>
        </p:nvSpPr>
        <p:spPr bwMode="auto">
          <a:xfrm>
            <a:off x="1552574" y="7845686"/>
            <a:ext cx="2727325" cy="110799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spcBef>
                <a:spcPct val="50000"/>
              </a:spcBef>
            </a:pPr>
            <a:r>
              <a:rPr lang="es-ES_tradnl" sz="1200" u="none" dirty="0">
                <a:latin typeface="Arial" charset="0"/>
              </a:rPr>
              <a:t>Laura Angélica Domínguez Espinosa</a:t>
            </a:r>
            <a:endParaRPr lang="es-ES" sz="1200" u="none" dirty="0">
              <a:latin typeface="Arial" charset="0"/>
            </a:endParaRPr>
          </a:p>
        </p:txBody>
      </p:sp>
      <p:sp>
        <p:nvSpPr>
          <p:cNvPr id="20" name="Line 14"/>
          <p:cNvSpPr>
            <a:spLocks noChangeShapeType="1"/>
          </p:cNvSpPr>
          <p:nvPr/>
        </p:nvSpPr>
        <p:spPr bwMode="auto">
          <a:xfrm>
            <a:off x="4220943" y="7812405"/>
            <a:ext cx="3396" cy="1143000"/>
          </a:xfrm>
          <a:prstGeom prst="line">
            <a:avLst/>
          </a:prstGeom>
          <a:noFill/>
          <a:ln w="9525">
            <a:solidFill>
              <a:schemeClr val="tx1"/>
            </a:solidFill>
            <a:miter lim="800000"/>
            <a:headEnd/>
            <a:tailEnd/>
          </a:ln>
        </p:spPr>
        <p:txBody>
          <a:bodyPr wrap="none"/>
          <a:lstStyle/>
          <a:p>
            <a:endParaRPr lang="es-MX" dirty="0"/>
          </a:p>
        </p:txBody>
      </p:sp>
      <p:sp>
        <p:nvSpPr>
          <p:cNvPr id="21" name="Line 15"/>
          <p:cNvSpPr>
            <a:spLocks noChangeShapeType="1"/>
          </p:cNvSpPr>
          <p:nvPr/>
        </p:nvSpPr>
        <p:spPr bwMode="auto">
          <a:xfrm>
            <a:off x="1558925" y="8139430"/>
            <a:ext cx="5146675" cy="0"/>
          </a:xfrm>
          <a:prstGeom prst="line">
            <a:avLst/>
          </a:prstGeom>
          <a:noFill/>
          <a:ln w="9525">
            <a:solidFill>
              <a:schemeClr val="tx1"/>
            </a:solidFill>
            <a:miter lim="800000"/>
            <a:headEnd/>
            <a:tailEnd/>
          </a:ln>
        </p:spPr>
        <p:txBody>
          <a:bodyPr wrap="none"/>
          <a:lstStyle/>
          <a:p>
            <a:endParaRPr lang="es-MX" dirty="0"/>
          </a:p>
        </p:txBody>
      </p:sp>
      <p:sp>
        <p:nvSpPr>
          <p:cNvPr id="22" name="Text Box 16"/>
          <p:cNvSpPr txBox="1">
            <a:spLocks noChangeArrowheads="1"/>
          </p:cNvSpPr>
          <p:nvPr/>
        </p:nvSpPr>
        <p:spPr bwMode="auto">
          <a:xfrm>
            <a:off x="4048014" y="7850505"/>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23" name="Text Box 10"/>
          <p:cNvSpPr txBox="1">
            <a:spLocks noChangeArrowheads="1"/>
          </p:cNvSpPr>
          <p:nvPr/>
        </p:nvSpPr>
        <p:spPr bwMode="auto">
          <a:xfrm>
            <a:off x="4048016" y="8687149"/>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99720260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3993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9940"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39941" name="Text Box 23"/>
          <p:cNvSpPr txBox="1">
            <a:spLocks noChangeArrowheads="1"/>
          </p:cNvSpPr>
          <p:nvPr/>
        </p:nvSpPr>
        <p:spPr bwMode="auto">
          <a:xfrm>
            <a:off x="1600200" y="5802313"/>
            <a:ext cx="2159000" cy="457200"/>
          </a:xfrm>
          <a:prstGeom prst="rect">
            <a:avLst/>
          </a:prstGeom>
          <a:noFill/>
          <a:ln w="9525">
            <a:noFill/>
            <a:miter lim="800000"/>
            <a:headEnd/>
            <a:tailEnd/>
          </a:ln>
        </p:spPr>
        <p:txBody>
          <a:bodyPr>
            <a:spAutoFit/>
          </a:bodyPr>
          <a:lstStyle/>
          <a:p>
            <a:pPr>
              <a:spcBef>
                <a:spcPct val="50000"/>
              </a:spcBef>
            </a:pPr>
            <a:endParaRPr lang="es-ES" u="none" dirty="0">
              <a:latin typeface="Arial" charset="0"/>
            </a:endParaRPr>
          </a:p>
        </p:txBody>
      </p:sp>
      <p:sp>
        <p:nvSpPr>
          <p:cNvPr id="39948" name="Rectangle 13"/>
          <p:cNvSpPr>
            <a:spLocks noChangeArrowheads="1"/>
          </p:cNvSpPr>
          <p:nvPr/>
        </p:nvSpPr>
        <p:spPr bwMode="auto">
          <a:xfrm>
            <a:off x="1546859" y="743585"/>
            <a:ext cx="5106353" cy="2677656"/>
          </a:xfrm>
          <a:prstGeom prst="rect">
            <a:avLst/>
          </a:prstGeom>
          <a:noFill/>
          <a:ln w="9525">
            <a:noFill/>
            <a:miter lim="800000"/>
            <a:headEnd/>
            <a:tailEnd/>
          </a:ln>
        </p:spPr>
        <p:txBody>
          <a:bodyPr wrap="square">
            <a:spAutoFit/>
          </a:bodyPr>
          <a:lstStyle/>
          <a:p>
            <a:pPr marL="190500" indent="-95250" algn="ctr"/>
            <a:r>
              <a:rPr lang="es-ES_tradnl" sz="1200" b="1" i="1" u="none" dirty="0" smtClean="0">
                <a:latin typeface="Arial" charset="0"/>
              </a:rPr>
              <a:t>PSICOLOGÍA</a:t>
            </a:r>
            <a:endParaRPr lang="es-ES_tradnl" sz="1200" b="1" i="1" u="none" dirty="0">
              <a:latin typeface="Arial" charset="0"/>
            </a:endParaRPr>
          </a:p>
          <a:p>
            <a:pPr marL="190500" indent="-95250" algn="ctr" eaLnBrk="1" hangingPunct="1"/>
            <a:r>
              <a:rPr lang="es-ES_tradnl" sz="1200" b="1" i="1" u="none" dirty="0" smtClean="0">
                <a:latin typeface="Arial" charset="0"/>
              </a:rPr>
              <a:t>(Continúa</a:t>
            </a:r>
            <a:r>
              <a:rPr lang="es-ES_tradnl" sz="1200" b="1" i="1" u="none" dirty="0">
                <a:latin typeface="Arial" charset="0"/>
              </a:rPr>
              <a:t>)</a:t>
            </a:r>
          </a:p>
          <a:p>
            <a:pPr marL="190500" indent="-95250" algn="ctr"/>
            <a:endParaRPr lang="es-ES_tradnl" sz="1200" b="1" i="1" u="none" dirty="0">
              <a:latin typeface="Arial" charset="0"/>
            </a:endParaRPr>
          </a:p>
          <a:p>
            <a:pPr marL="190500" indent="-95250" algn="ctr"/>
            <a:endParaRPr lang="es-ES_tradnl" sz="1200" b="1" i="1" u="none" dirty="0">
              <a:latin typeface="Arial" charset="0"/>
            </a:endParaRPr>
          </a:p>
          <a:p>
            <a:pPr marL="190500" indent="-95250" algn="ctr"/>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smtClean="0">
                <a:latin typeface="Arial" charset="0"/>
                <a:cs typeface="Times New Roman" pitchFamily="18" charset="0"/>
              </a:rPr>
              <a:t>Proporcionar </a:t>
            </a:r>
            <a:r>
              <a:rPr lang="es-MX" sz="1200" u="none" dirty="0">
                <a:latin typeface="Arial" charset="0"/>
                <a:cs typeface="Times New Roman" pitchFamily="18" charset="0"/>
              </a:rPr>
              <a:t>la información obtenida del seguimiento </a:t>
            </a:r>
            <a:r>
              <a:rPr lang="es-MX" sz="1200" u="none" dirty="0" smtClean="0">
                <a:latin typeface="Arial" charset="0"/>
                <a:cs typeface="Times New Roman" pitchFamily="18" charset="0"/>
              </a:rPr>
              <a:t>realizado </a:t>
            </a:r>
            <a:r>
              <a:rPr lang="es-MX" sz="1200" u="none" dirty="0">
                <a:latin typeface="Arial" charset="0"/>
                <a:cs typeface="Times New Roman" pitchFamily="18" charset="0"/>
              </a:rPr>
              <a:t>a los programas y acciones de la </a:t>
            </a:r>
            <a:r>
              <a:rPr lang="es-MX" sz="1200" u="none" dirty="0" smtClean="0">
                <a:latin typeface="Arial" charset="0"/>
                <a:cs typeface="Times New Roman" pitchFamily="18" charset="0"/>
              </a:rPr>
              <a:t>coordinación. </a:t>
            </a:r>
          </a:p>
          <a:p>
            <a:pPr marL="190500" indent="-95250" algn="just">
              <a:spcBef>
                <a:spcPct val="50000"/>
              </a:spcBef>
              <a:buFont typeface="Symbol" pitchFamily="18" charset="2"/>
              <a:buChar char="·"/>
            </a:pPr>
            <a:r>
              <a:rPr lang="es-MX" sz="1200" u="none" dirty="0">
                <a:latin typeface="Arial" charset="0"/>
                <a:cs typeface="Times New Roman" pitchFamily="18" charset="0"/>
              </a:rPr>
              <a:t>Asistir y participar en las reuniones convocadas por el Sistema Nacional DIF</a:t>
            </a:r>
            <a:r>
              <a:rPr lang="es-MX" sz="1200" u="none" dirty="0" smtClean="0">
                <a:latin typeface="Arial" charset="0"/>
                <a:cs typeface="Times New Roman" pitchFamily="18" charset="0"/>
              </a:rPr>
              <a:t>.</a:t>
            </a:r>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a:latin typeface="Arial" charset="0"/>
                <a:cs typeface="Times New Roman" pitchFamily="18" charset="0"/>
              </a:rPr>
              <a:t>Participar activamente en cursos, talleres, conferencias, etc. de profesionalización a fin de fortalecer la actividad laboral.</a:t>
            </a:r>
          </a:p>
          <a:p>
            <a:pPr marL="190500" indent="-95250" algn="just">
              <a:spcBef>
                <a:spcPct val="50000"/>
              </a:spcBef>
              <a:buFont typeface="Symbol" pitchFamily="18" charset="2"/>
              <a:buChar char="·"/>
            </a:pPr>
            <a:r>
              <a:rPr lang="es-ES_tradnl" sz="1200" u="none" dirty="0">
                <a:latin typeface="Arial" charset="0"/>
              </a:rPr>
              <a:t>Estas funciones son enunciativas más no limitativas.</a:t>
            </a:r>
            <a:endParaRPr lang="es-ES" sz="1200" u="none" dirty="0">
              <a:latin typeface="Arial" charset="0"/>
            </a:endParaRPr>
          </a:p>
        </p:txBody>
      </p:sp>
      <p:sp>
        <p:nvSpPr>
          <p:cNvPr id="19" name="Rectangle 12"/>
          <p:cNvSpPr>
            <a:spLocks noChangeArrowheads="1"/>
          </p:cNvSpPr>
          <p:nvPr/>
        </p:nvSpPr>
        <p:spPr bwMode="auto">
          <a:xfrm>
            <a:off x="1558925" y="7802880"/>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0" name="Text Box 13"/>
          <p:cNvSpPr txBox="1">
            <a:spLocks noChangeArrowheads="1"/>
          </p:cNvSpPr>
          <p:nvPr/>
        </p:nvSpPr>
        <p:spPr bwMode="auto">
          <a:xfrm>
            <a:off x="1552574" y="7845686"/>
            <a:ext cx="2727325" cy="110799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spcBef>
                <a:spcPct val="50000"/>
              </a:spcBef>
            </a:pPr>
            <a:r>
              <a:rPr lang="es-ES_tradnl" sz="1200" u="none" dirty="0">
                <a:latin typeface="Arial" charset="0"/>
              </a:rPr>
              <a:t>Laura Angélica Domínguez Espinosa</a:t>
            </a:r>
            <a:endParaRPr lang="es-ES" sz="1200" u="none" dirty="0">
              <a:latin typeface="Arial" charset="0"/>
            </a:endParaRPr>
          </a:p>
        </p:txBody>
      </p:sp>
      <p:sp>
        <p:nvSpPr>
          <p:cNvPr id="21" name="Line 14"/>
          <p:cNvSpPr>
            <a:spLocks noChangeShapeType="1"/>
          </p:cNvSpPr>
          <p:nvPr/>
        </p:nvSpPr>
        <p:spPr bwMode="auto">
          <a:xfrm>
            <a:off x="4220943" y="7812405"/>
            <a:ext cx="3396" cy="1143000"/>
          </a:xfrm>
          <a:prstGeom prst="line">
            <a:avLst/>
          </a:prstGeom>
          <a:noFill/>
          <a:ln w="9525">
            <a:solidFill>
              <a:schemeClr val="tx1"/>
            </a:solidFill>
            <a:miter lim="800000"/>
            <a:headEnd/>
            <a:tailEnd/>
          </a:ln>
        </p:spPr>
        <p:txBody>
          <a:bodyPr wrap="none"/>
          <a:lstStyle/>
          <a:p>
            <a:endParaRPr lang="es-MX" dirty="0"/>
          </a:p>
        </p:txBody>
      </p:sp>
      <p:sp>
        <p:nvSpPr>
          <p:cNvPr id="22" name="Line 15"/>
          <p:cNvSpPr>
            <a:spLocks noChangeShapeType="1"/>
          </p:cNvSpPr>
          <p:nvPr/>
        </p:nvSpPr>
        <p:spPr bwMode="auto">
          <a:xfrm>
            <a:off x="1558925" y="8139430"/>
            <a:ext cx="5146675" cy="0"/>
          </a:xfrm>
          <a:prstGeom prst="line">
            <a:avLst/>
          </a:prstGeom>
          <a:noFill/>
          <a:ln w="9525">
            <a:solidFill>
              <a:schemeClr val="tx1"/>
            </a:solidFill>
            <a:miter lim="800000"/>
            <a:headEnd/>
            <a:tailEnd/>
          </a:ln>
        </p:spPr>
        <p:txBody>
          <a:bodyPr wrap="none"/>
          <a:lstStyle/>
          <a:p>
            <a:endParaRPr lang="es-MX" dirty="0"/>
          </a:p>
        </p:txBody>
      </p:sp>
      <p:sp>
        <p:nvSpPr>
          <p:cNvPr id="23" name="Text Box 16"/>
          <p:cNvSpPr txBox="1">
            <a:spLocks noChangeArrowheads="1"/>
          </p:cNvSpPr>
          <p:nvPr/>
        </p:nvSpPr>
        <p:spPr bwMode="auto">
          <a:xfrm>
            <a:off x="4048014" y="7850505"/>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24" name="Text Box 10"/>
          <p:cNvSpPr txBox="1">
            <a:spLocks noChangeArrowheads="1"/>
          </p:cNvSpPr>
          <p:nvPr/>
        </p:nvSpPr>
        <p:spPr bwMode="auto">
          <a:xfrm>
            <a:off x="4048016" y="8687149"/>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87520318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59395"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59396" name="Text Box 6"/>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59397" name="Rectangle 9"/>
          <p:cNvSpPr>
            <a:spLocks noChangeArrowheads="1"/>
          </p:cNvSpPr>
          <p:nvPr/>
        </p:nvSpPr>
        <p:spPr bwMode="auto">
          <a:xfrm>
            <a:off x="1519555" y="7321550"/>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59398" name="Text Box 10"/>
          <p:cNvSpPr txBox="1">
            <a:spLocks noChangeArrowheads="1"/>
          </p:cNvSpPr>
          <p:nvPr/>
        </p:nvSpPr>
        <p:spPr bwMode="auto">
          <a:xfrm>
            <a:off x="1443038" y="7321550"/>
            <a:ext cx="2754312" cy="2160591"/>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r>
              <a:rPr lang="es-MX" sz="1200" u="none" dirty="0" smtClean="0">
                <a:latin typeface="Arial" charset="0"/>
              </a:rPr>
              <a:t>Estela Guadalupe Turrubiartes Blanco</a:t>
            </a: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just">
              <a:lnSpc>
                <a:spcPct val="80000"/>
              </a:lnSpc>
            </a:pPr>
            <a:r>
              <a:rPr lang="es-MX" sz="1200" u="none" dirty="0" smtClean="0">
                <a:latin typeface="Arial" charset="0"/>
              </a:rPr>
              <a:t>Ma</a:t>
            </a:r>
            <a:r>
              <a:rPr lang="es-MX" sz="1200" u="none" dirty="0">
                <a:latin typeface="Arial" charset="0"/>
              </a:rPr>
              <a:t>. del  Socorro Meráz Ponce </a:t>
            </a: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p:txBody>
      </p:sp>
      <p:sp>
        <p:nvSpPr>
          <p:cNvPr id="59400" name="Line 13"/>
          <p:cNvSpPr>
            <a:spLocks noChangeShapeType="1"/>
          </p:cNvSpPr>
          <p:nvPr/>
        </p:nvSpPr>
        <p:spPr bwMode="auto">
          <a:xfrm>
            <a:off x="4111943" y="7321550"/>
            <a:ext cx="0" cy="1646239"/>
          </a:xfrm>
          <a:prstGeom prst="line">
            <a:avLst/>
          </a:prstGeom>
          <a:noFill/>
          <a:ln w="9525">
            <a:solidFill>
              <a:schemeClr val="tx1"/>
            </a:solidFill>
            <a:round/>
            <a:headEnd/>
            <a:tailEnd/>
          </a:ln>
        </p:spPr>
        <p:txBody>
          <a:bodyPr/>
          <a:lstStyle/>
          <a:p>
            <a:endParaRPr lang="es-MX" dirty="0"/>
          </a:p>
        </p:txBody>
      </p:sp>
      <p:sp>
        <p:nvSpPr>
          <p:cNvPr id="59401" name="Line 15"/>
          <p:cNvSpPr>
            <a:spLocks noChangeShapeType="1"/>
          </p:cNvSpPr>
          <p:nvPr/>
        </p:nvSpPr>
        <p:spPr bwMode="auto">
          <a:xfrm>
            <a:off x="1516380" y="7610475"/>
            <a:ext cx="5162550" cy="0"/>
          </a:xfrm>
          <a:prstGeom prst="line">
            <a:avLst/>
          </a:prstGeom>
          <a:noFill/>
          <a:ln w="9525">
            <a:solidFill>
              <a:schemeClr val="tx1"/>
            </a:solidFill>
            <a:round/>
            <a:headEnd/>
            <a:tailEnd/>
          </a:ln>
        </p:spPr>
        <p:txBody>
          <a:bodyPr/>
          <a:lstStyle/>
          <a:p>
            <a:endParaRPr lang="es-MX" dirty="0"/>
          </a:p>
        </p:txBody>
      </p:sp>
      <p:sp>
        <p:nvSpPr>
          <p:cNvPr id="59403" name="Text Box 13"/>
          <p:cNvSpPr txBox="1">
            <a:spLocks noChangeArrowheads="1"/>
          </p:cNvSpPr>
          <p:nvPr/>
        </p:nvSpPr>
        <p:spPr bwMode="auto">
          <a:xfrm>
            <a:off x="1545273" y="732155"/>
            <a:ext cx="5107940" cy="6278642"/>
          </a:xfrm>
          <a:prstGeom prst="rect">
            <a:avLst/>
          </a:prstGeom>
          <a:noFill/>
          <a:ln w="9525">
            <a:noFill/>
            <a:miter lim="800000"/>
            <a:headEnd/>
            <a:tailEnd/>
          </a:ln>
        </p:spPr>
        <p:txBody>
          <a:bodyPr wrap="square">
            <a:spAutoFit/>
          </a:bodyPr>
          <a:lstStyle/>
          <a:p>
            <a:pPr marL="190500" indent="-95250" algn="ctr"/>
            <a:r>
              <a:rPr lang="es-ES_tradnl" sz="1200" b="1" i="1" u="none" dirty="0" smtClean="0">
                <a:latin typeface="Arial" charset="0"/>
              </a:rPr>
              <a:t>DESARROLLO DE GRUPOS</a:t>
            </a:r>
          </a:p>
          <a:p>
            <a:pPr marL="190500" indent="-95250" algn="ctr"/>
            <a:endParaRPr lang="es-ES_tradnl" sz="1200" u="none" dirty="0">
              <a:latin typeface="Arial" charset="0"/>
            </a:endParaRPr>
          </a:p>
          <a:p>
            <a:pPr marL="190500" indent="-95250" algn="just"/>
            <a:endParaRPr lang="es-ES_tradnl" sz="1200"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Contribuir en el diseño de metodologías y materiales que fortalezcan los proyectos y acciones de la </a:t>
            </a:r>
            <a:r>
              <a:rPr lang="es-ES_tradnl" sz="1200" u="none" dirty="0">
                <a:latin typeface="Arial" charset="0"/>
              </a:rPr>
              <a:t>Coordinación de </a:t>
            </a:r>
            <a:r>
              <a:rPr lang="es-ES_tradnl" sz="1200" u="none" dirty="0" smtClean="0">
                <a:latin typeface="Arial" charset="0"/>
              </a:rPr>
              <a:t>Prevención </a:t>
            </a:r>
            <a:r>
              <a:rPr lang="es-ES_tradnl" sz="1200" u="none" dirty="0">
                <a:latin typeface="Arial" charset="0"/>
              </a:rPr>
              <a:t>de </a:t>
            </a:r>
            <a:r>
              <a:rPr lang="es-ES_tradnl" sz="1200" u="none" dirty="0" smtClean="0">
                <a:latin typeface="Arial" charset="0"/>
              </a:rPr>
              <a:t>Problemáticas Específicas</a:t>
            </a:r>
            <a:r>
              <a:rPr lang="es-ES_tradnl" sz="1200" u="none" dirty="0" smtClean="0">
                <a:latin typeface="Arial" charset="0"/>
                <a:cs typeface="Times New Roman" pitchFamily="18" charset="0"/>
              </a:rPr>
              <a:t>, </a:t>
            </a:r>
            <a:r>
              <a:rPr lang="es-ES_tradnl" sz="1200" u="none" dirty="0">
                <a:latin typeface="Arial" charset="0"/>
                <a:cs typeface="Times New Roman" pitchFamily="18" charset="0"/>
              </a:rPr>
              <a:t>que se implementan en los Sistemas Municipales DIF, con el fin de llevar a cabo eficazmente el trabajo preventivo de la Dirección.</a:t>
            </a:r>
            <a:endParaRPr lang="es-ES_tradnl" sz="1200" b="1" i="1" u="none" dirty="0">
              <a:latin typeface="Arial" charset="0"/>
            </a:endParaRPr>
          </a:p>
          <a:p>
            <a:pPr marL="190500" indent="-95250" algn="just"/>
            <a:endParaRPr lang="es-ES_tradnl" sz="1200" b="1" i="1" u="none" dirty="0">
              <a:latin typeface="Arial" charset="0"/>
            </a:endParaRPr>
          </a:p>
          <a:p>
            <a:pPr marL="190500" indent="-95250" algn="just"/>
            <a:endParaRPr lang="es-ES_tradnl" sz="1200" b="1" i="1" u="none" dirty="0">
              <a:latin typeface="Arial" charset="0"/>
            </a:endParaRP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MX" sz="1200" u="none" dirty="0">
                <a:latin typeface="Arial" charset="0"/>
                <a:cs typeface="Times New Roman" pitchFamily="18" charset="0"/>
              </a:rPr>
              <a:t>Contribuir en el diseño de la metodología de capacitación de las estrategias, proyectos y acciones, de la </a:t>
            </a:r>
            <a:r>
              <a:rPr lang="es-MX" sz="1200" u="none" dirty="0" smtClean="0">
                <a:latin typeface="Arial" charset="0"/>
                <a:cs typeface="Times New Roman" pitchFamily="18" charset="0"/>
              </a:rPr>
              <a:t>coordinación que </a:t>
            </a:r>
            <a:r>
              <a:rPr lang="es-MX" sz="1200" u="none" dirty="0">
                <a:latin typeface="Arial" charset="0"/>
                <a:cs typeface="Times New Roman" pitchFamily="18" charset="0"/>
              </a:rPr>
              <a:t>se implementen en los SMDIF.</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Impartir cursos de capacitación y asesorar sobre las estrategias, proyectos y acciones al personal responsable de capacitar a los Sistemas Municipales DIF y personal de las Coordinaciones Regionales. </a:t>
            </a:r>
          </a:p>
          <a:p>
            <a:pPr marL="190500" indent="-95250" algn="just">
              <a:buFont typeface="Symbol" pitchFamily="18" charset="2"/>
              <a:buNone/>
            </a:pPr>
            <a:r>
              <a:rPr lang="es-MX" sz="1200" u="none" dirty="0">
                <a:latin typeface="Arial" charset="0"/>
                <a:cs typeface="Times New Roman" pitchFamily="18" charset="0"/>
              </a:rPr>
              <a:t>  </a:t>
            </a: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Realizar 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las estrategias, proyectos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que ejecuten los SMDIF. </a:t>
            </a:r>
          </a:p>
          <a:p>
            <a:pPr marL="190500" indent="-95250" algn="just">
              <a:buFont typeface="Symbol" pitchFamily="18" charset="2"/>
              <a:buNone/>
            </a:pPr>
            <a:endParaRPr lang="es-MX" sz="1200" i="1"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Contribuir </a:t>
            </a:r>
            <a:r>
              <a:rPr lang="es-MX" sz="1200" u="none" dirty="0" smtClean="0">
                <a:latin typeface="Arial" charset="0"/>
                <a:cs typeface="Times New Roman" pitchFamily="18" charset="0"/>
              </a:rPr>
              <a:t>en el análisis de </a:t>
            </a:r>
            <a:r>
              <a:rPr lang="es-MX" sz="1200" u="none" dirty="0">
                <a:latin typeface="Arial" charset="0"/>
                <a:cs typeface="Times New Roman" pitchFamily="18" charset="0"/>
              </a:rPr>
              <a:t>resultados de las </a:t>
            </a:r>
            <a:r>
              <a:rPr lang="es-MX" sz="1200" u="none" dirty="0" smtClean="0">
                <a:latin typeface="Arial" charset="0"/>
                <a:cs typeface="Times New Roman" pitchFamily="18" charset="0"/>
              </a:rPr>
              <a:t>capacitaciones y </a:t>
            </a:r>
            <a:r>
              <a:rPr lang="es-MX" sz="1200" u="none" dirty="0">
                <a:latin typeface="Arial" charset="0"/>
                <a:cs typeface="Times New Roman" pitchFamily="18" charset="0"/>
              </a:rPr>
              <a:t>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proyectos, estrategias y acciones en los SMDIF y presentar informe a su jefe inmediato para la toma de </a:t>
            </a:r>
            <a:r>
              <a:rPr lang="es-MX" sz="1200" u="none" dirty="0" smtClean="0">
                <a:latin typeface="Arial" charset="0"/>
                <a:cs typeface="Times New Roman" pitchFamily="18" charset="0"/>
              </a:rPr>
              <a:t>decisiones.</a:t>
            </a:r>
          </a:p>
          <a:p>
            <a:pPr marL="95250" algn="just"/>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a:latin typeface="Arial" charset="0"/>
                <a:cs typeface="Times New Roman" pitchFamily="18" charset="0"/>
              </a:rPr>
              <a:t>Contribuir </a:t>
            </a:r>
            <a:r>
              <a:rPr lang="es-MX" sz="1200" u="none" dirty="0" smtClean="0">
                <a:latin typeface="Arial" charset="0"/>
                <a:cs typeface="Times New Roman" pitchFamily="18" charset="0"/>
              </a:rPr>
              <a:t>en la propuesta de </a:t>
            </a:r>
            <a:r>
              <a:rPr lang="es-MX" sz="1200" u="none" dirty="0">
                <a:latin typeface="Arial" charset="0"/>
                <a:cs typeface="Times New Roman" pitchFamily="18" charset="0"/>
              </a:rPr>
              <a:t>materiales didácticos que fortalezcan la capacitación y seguimiento de los proyectos, estrategias y acciones implementadas en los SMDIF.</a:t>
            </a:r>
          </a:p>
        </p:txBody>
      </p:sp>
      <p:sp>
        <p:nvSpPr>
          <p:cNvPr id="11" name="Text Box 10"/>
          <p:cNvSpPr txBox="1">
            <a:spLocks noChangeArrowheads="1"/>
          </p:cNvSpPr>
          <p:nvPr/>
        </p:nvSpPr>
        <p:spPr bwMode="auto">
          <a:xfrm>
            <a:off x="4105593" y="7195463"/>
            <a:ext cx="2549421" cy="1717393"/>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84775512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4"/>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81923"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81924" name="Text Box 6"/>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81930" name="Rectangle 13"/>
          <p:cNvSpPr>
            <a:spLocks noChangeArrowheads="1"/>
          </p:cNvSpPr>
          <p:nvPr/>
        </p:nvSpPr>
        <p:spPr bwMode="auto">
          <a:xfrm>
            <a:off x="1531619" y="743585"/>
            <a:ext cx="5121593" cy="3508653"/>
          </a:xfrm>
          <a:prstGeom prst="rect">
            <a:avLst/>
          </a:prstGeom>
          <a:noFill/>
          <a:ln w="9525">
            <a:noFill/>
            <a:miter lim="800000"/>
            <a:headEnd/>
            <a:tailEnd/>
          </a:ln>
        </p:spPr>
        <p:txBody>
          <a:bodyPr wrap="square">
            <a:spAutoFit/>
          </a:bodyPr>
          <a:lstStyle/>
          <a:p>
            <a:pPr marL="190500" indent="-95250" algn="ctr"/>
            <a:r>
              <a:rPr lang="es-ES_tradnl" sz="1200" b="1" i="1" u="none" dirty="0">
                <a:latin typeface="Arial" charset="0"/>
              </a:rPr>
              <a:t>DESARROLLO DE GRUPOS</a:t>
            </a:r>
          </a:p>
          <a:p>
            <a:pPr marL="190500" indent="-95250" algn="ctr"/>
            <a:r>
              <a:rPr lang="es-ES_tradnl" sz="1200" b="1" i="1" u="none" dirty="0" smtClean="0">
                <a:latin typeface="Arial" charset="0"/>
              </a:rPr>
              <a:t>(Continúa</a:t>
            </a:r>
            <a:r>
              <a:rPr lang="es-ES_tradnl" sz="1200" b="1" i="1" u="none" dirty="0">
                <a:latin typeface="Arial" charset="0"/>
              </a:rPr>
              <a:t>)</a:t>
            </a:r>
          </a:p>
          <a:p>
            <a:pPr marL="190500" indent="-95250" algn="ctr"/>
            <a:endParaRPr lang="es-ES_tradnl" sz="1200" b="1" i="1" u="none" dirty="0">
              <a:latin typeface="Arial" charset="0"/>
            </a:endParaRPr>
          </a:p>
          <a:p>
            <a:pPr marL="190500" indent="-95250" algn="ctr"/>
            <a:endParaRPr lang="es-ES_tradnl" sz="1200" b="1" i="1" u="none" dirty="0">
              <a:latin typeface="Arial" charset="0"/>
            </a:endParaRPr>
          </a:p>
          <a:p>
            <a:pPr marL="177800" indent="-82550" algn="just">
              <a:buSzPct val="130000"/>
              <a:buFont typeface="Arial" panose="020B0604020202020204" pitchFamily="34" charset="0"/>
              <a:buChar char="•"/>
            </a:pPr>
            <a:r>
              <a:rPr lang="es-MX" sz="1200" u="none" dirty="0">
                <a:latin typeface="Arial" charset="0"/>
                <a:cs typeface="Times New Roman" pitchFamily="18" charset="0"/>
              </a:rPr>
              <a:t>Contribuir en la elaboración de formatos de 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las actividades de la coordinación</a:t>
            </a:r>
            <a:r>
              <a:rPr lang="es-MX" sz="1200" u="none" dirty="0" smtClean="0">
                <a:latin typeface="Arial" charset="0"/>
                <a:cs typeface="Times New Roman" pitchFamily="18" charset="0"/>
              </a:rPr>
              <a:t>.</a:t>
            </a:r>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a:latin typeface="Arial" charset="0"/>
                <a:cs typeface="Times New Roman" pitchFamily="18" charset="0"/>
              </a:rPr>
              <a:t>Trabajar en equipo con las Coordinaciones Regionales  para la operación adecuada de las acciones, proyectos y estrategias implementadas en los SMDIF.</a:t>
            </a:r>
            <a:endParaRPr lang="es-ES"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smtClean="0">
                <a:latin typeface="Arial" charset="0"/>
                <a:cs typeface="Times New Roman" pitchFamily="18" charset="0"/>
              </a:rPr>
              <a:t>Contribuir </a:t>
            </a:r>
            <a:r>
              <a:rPr lang="es-MX" sz="1200" u="none" dirty="0">
                <a:latin typeface="Arial" charset="0"/>
                <a:cs typeface="Times New Roman" pitchFamily="18" charset="0"/>
              </a:rPr>
              <a:t>en el diseño de actividades didácticas para el curso de capacitación</a:t>
            </a:r>
            <a:r>
              <a:rPr lang="es-MX" sz="1200" u="none" dirty="0" smtClean="0">
                <a:latin typeface="Arial" charset="0"/>
                <a:cs typeface="Times New Roman" pitchFamily="18" charset="0"/>
              </a:rPr>
              <a:t>.</a:t>
            </a:r>
          </a:p>
          <a:p>
            <a:pPr marL="190500" indent="-95250" algn="just">
              <a:spcBef>
                <a:spcPct val="50000"/>
              </a:spcBef>
              <a:buFont typeface="Symbol" pitchFamily="18" charset="2"/>
              <a:buChar char="·"/>
            </a:pPr>
            <a:r>
              <a:rPr lang="es-MX" sz="1200" u="none" dirty="0">
                <a:latin typeface="Arial" charset="0"/>
                <a:cs typeface="Times New Roman" pitchFamily="18" charset="0"/>
              </a:rPr>
              <a:t>Asistir y participar en las reuniones convocadas por el Sistema Nacional DIF</a:t>
            </a:r>
            <a:r>
              <a:rPr lang="es-MX" sz="1200" u="none" dirty="0" smtClean="0">
                <a:latin typeface="Arial" charset="0"/>
                <a:cs typeface="Times New Roman" pitchFamily="18" charset="0"/>
              </a:rPr>
              <a:t>.</a:t>
            </a:r>
            <a:endParaRPr lang="es-MX"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a:latin typeface="Arial" charset="0"/>
                <a:cs typeface="Times New Roman" pitchFamily="18" charset="0"/>
              </a:rPr>
              <a:t>Participar activamente en cursos, talleres, conferencias, etc. de profesionalización a fin de fortalecer la actividad laboral.</a:t>
            </a:r>
            <a:endParaRPr lang="es-ES" sz="1200" u="none" dirty="0">
              <a:latin typeface="Arial" charset="0"/>
              <a:cs typeface="Times New Roman" pitchFamily="18" charset="0"/>
            </a:endParaRPr>
          </a:p>
          <a:p>
            <a:pPr marL="190500" indent="-95250" algn="just">
              <a:spcBef>
                <a:spcPct val="50000"/>
              </a:spcBef>
              <a:buFont typeface="Symbol" pitchFamily="18" charset="2"/>
              <a:buChar char="·"/>
            </a:pPr>
            <a:r>
              <a:rPr lang="es-MX" sz="1200" u="none" dirty="0">
                <a:latin typeface="Arial" charset="0"/>
                <a:cs typeface="Times New Roman" pitchFamily="18" charset="0"/>
              </a:rPr>
              <a:t> </a:t>
            </a:r>
            <a:r>
              <a:rPr lang="es-ES_tradnl" sz="1200" u="none" dirty="0">
                <a:latin typeface="Arial" charset="0"/>
              </a:rPr>
              <a:t>Estas funciones son enunciativas más no limitativas.</a:t>
            </a:r>
            <a:endParaRPr lang="es-ES" sz="1200" u="none" dirty="0">
              <a:latin typeface="Arial" charset="0"/>
            </a:endParaRPr>
          </a:p>
        </p:txBody>
      </p:sp>
      <p:sp>
        <p:nvSpPr>
          <p:cNvPr id="20" name="Rectangle 9"/>
          <p:cNvSpPr>
            <a:spLocks noChangeArrowheads="1"/>
          </p:cNvSpPr>
          <p:nvPr/>
        </p:nvSpPr>
        <p:spPr bwMode="auto">
          <a:xfrm>
            <a:off x="1519555" y="7321550"/>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21" name="Text Box 10"/>
          <p:cNvSpPr txBox="1">
            <a:spLocks noChangeArrowheads="1"/>
          </p:cNvSpPr>
          <p:nvPr/>
        </p:nvSpPr>
        <p:spPr bwMode="auto">
          <a:xfrm>
            <a:off x="1443038" y="7321550"/>
            <a:ext cx="2754312" cy="2160591"/>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r>
              <a:rPr lang="es-MX" sz="1200" u="none" dirty="0" smtClean="0">
                <a:latin typeface="Arial" charset="0"/>
              </a:rPr>
              <a:t>Estela Guadalupe Turrubiartes Blanco</a:t>
            </a: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just">
              <a:lnSpc>
                <a:spcPct val="80000"/>
              </a:lnSpc>
            </a:pPr>
            <a:r>
              <a:rPr lang="es-MX" sz="1200" u="none" dirty="0" smtClean="0">
                <a:latin typeface="Arial" charset="0"/>
              </a:rPr>
              <a:t>Ma</a:t>
            </a:r>
            <a:r>
              <a:rPr lang="es-MX" sz="1200" u="none" dirty="0">
                <a:latin typeface="Arial" charset="0"/>
              </a:rPr>
              <a:t>. del  Socorro Meráz Ponce </a:t>
            </a: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p:txBody>
      </p:sp>
      <p:sp>
        <p:nvSpPr>
          <p:cNvPr id="22" name="Line 13"/>
          <p:cNvSpPr>
            <a:spLocks noChangeShapeType="1"/>
          </p:cNvSpPr>
          <p:nvPr/>
        </p:nvSpPr>
        <p:spPr bwMode="auto">
          <a:xfrm>
            <a:off x="4111943" y="7321550"/>
            <a:ext cx="0" cy="1646239"/>
          </a:xfrm>
          <a:prstGeom prst="line">
            <a:avLst/>
          </a:prstGeom>
          <a:noFill/>
          <a:ln w="9525">
            <a:solidFill>
              <a:schemeClr val="tx1"/>
            </a:solidFill>
            <a:round/>
            <a:headEnd/>
            <a:tailEnd/>
          </a:ln>
        </p:spPr>
        <p:txBody>
          <a:bodyPr/>
          <a:lstStyle/>
          <a:p>
            <a:endParaRPr lang="es-MX" dirty="0"/>
          </a:p>
        </p:txBody>
      </p:sp>
      <p:sp>
        <p:nvSpPr>
          <p:cNvPr id="23" name="Line 15"/>
          <p:cNvSpPr>
            <a:spLocks noChangeShapeType="1"/>
          </p:cNvSpPr>
          <p:nvPr/>
        </p:nvSpPr>
        <p:spPr bwMode="auto">
          <a:xfrm>
            <a:off x="1516380" y="7610475"/>
            <a:ext cx="5162550" cy="0"/>
          </a:xfrm>
          <a:prstGeom prst="line">
            <a:avLst/>
          </a:prstGeom>
          <a:noFill/>
          <a:ln w="9525">
            <a:solidFill>
              <a:schemeClr val="tx1"/>
            </a:solidFill>
            <a:round/>
            <a:headEnd/>
            <a:tailEnd/>
          </a:ln>
        </p:spPr>
        <p:txBody>
          <a:bodyPr/>
          <a:lstStyle/>
          <a:p>
            <a:endParaRPr lang="es-MX" dirty="0"/>
          </a:p>
        </p:txBody>
      </p:sp>
      <p:sp>
        <p:nvSpPr>
          <p:cNvPr id="24" name="Text Box 10"/>
          <p:cNvSpPr txBox="1">
            <a:spLocks noChangeArrowheads="1"/>
          </p:cNvSpPr>
          <p:nvPr/>
        </p:nvSpPr>
        <p:spPr bwMode="auto">
          <a:xfrm>
            <a:off x="4105593" y="7195463"/>
            <a:ext cx="2549421" cy="1717393"/>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99119868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4"/>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60420" name="Text Box 8"/>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60421" name="Line 9"/>
          <p:cNvSpPr>
            <a:spLocks noChangeShapeType="1"/>
          </p:cNvSpPr>
          <p:nvPr/>
        </p:nvSpPr>
        <p:spPr bwMode="auto">
          <a:xfrm>
            <a:off x="0" y="514350"/>
            <a:ext cx="6858000" cy="9525"/>
          </a:xfrm>
          <a:prstGeom prst="line">
            <a:avLst/>
          </a:prstGeom>
          <a:noFill/>
          <a:ln w="28575">
            <a:solidFill>
              <a:schemeClr val="tx1"/>
            </a:solidFill>
            <a:round/>
            <a:headEnd/>
            <a:tailEnd/>
          </a:ln>
        </p:spPr>
        <p:txBody>
          <a:bodyPr/>
          <a:lstStyle/>
          <a:p>
            <a:endParaRPr lang="es-MX" dirty="0"/>
          </a:p>
        </p:txBody>
      </p:sp>
      <p:sp>
        <p:nvSpPr>
          <p:cNvPr id="60424" name="Text Box 13"/>
          <p:cNvSpPr txBox="1">
            <a:spLocks noChangeArrowheads="1"/>
          </p:cNvSpPr>
          <p:nvPr/>
        </p:nvSpPr>
        <p:spPr bwMode="auto">
          <a:xfrm>
            <a:off x="1550758" y="643377"/>
            <a:ext cx="5100955" cy="7294305"/>
          </a:xfrm>
          <a:prstGeom prst="rect">
            <a:avLst/>
          </a:prstGeom>
          <a:noFill/>
          <a:ln w="9525">
            <a:noFill/>
            <a:miter lim="800000"/>
            <a:headEnd/>
            <a:tailEnd/>
          </a:ln>
        </p:spPr>
        <p:txBody>
          <a:bodyPr wrap="square">
            <a:spAutoFit/>
          </a:bodyPr>
          <a:lstStyle/>
          <a:p>
            <a:pPr marL="190500" indent="-95250" algn="ctr"/>
            <a:r>
              <a:rPr lang="es-ES_tradnl" sz="1200" b="1" i="1" u="none" dirty="0">
                <a:latin typeface="Arial" charset="0"/>
              </a:rPr>
              <a:t>ASISTENCIA SOCIAL EN PREVENCIÓN</a:t>
            </a:r>
          </a:p>
          <a:p>
            <a:pPr marL="190500" indent="-95250" algn="ctr"/>
            <a:endParaRPr lang="es-ES_tradnl" sz="1200" b="1" i="1" u="none" dirty="0" smtClean="0">
              <a:latin typeface="Arial" charset="0"/>
            </a:endParaRPr>
          </a:p>
          <a:p>
            <a:pPr marL="190500" indent="-95250" algn="ctr"/>
            <a:endParaRPr lang="es-ES_tradnl" sz="1200" b="1" i="1"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a:t>
            </a:r>
            <a:r>
              <a:rPr lang="es-ES_tradnl" sz="1200" u="none" dirty="0" smtClean="0">
                <a:latin typeface="Arial" charset="0"/>
                <a:cs typeface="Times New Roman" pitchFamily="18" charset="0"/>
              </a:rPr>
              <a:t>Capacitar, </a:t>
            </a:r>
            <a:r>
              <a:rPr lang="es-ES_tradnl" sz="1200" u="none" dirty="0">
                <a:latin typeface="Arial" charset="0"/>
                <a:cs typeface="Times New Roman" pitchFamily="18" charset="0"/>
              </a:rPr>
              <a:t>dar seguimiento y realizar informe de las acciones, proyectos y estrategias de la </a:t>
            </a:r>
            <a:r>
              <a:rPr lang="es-ES_tradnl" sz="1200" u="none" dirty="0">
                <a:latin typeface="Arial" charset="0"/>
              </a:rPr>
              <a:t>Coordinación de </a:t>
            </a:r>
            <a:r>
              <a:rPr lang="es-ES_tradnl" sz="1200" u="none" dirty="0" smtClean="0">
                <a:latin typeface="Arial" charset="0"/>
              </a:rPr>
              <a:t>Prevención </a:t>
            </a:r>
            <a:r>
              <a:rPr lang="es-ES_tradnl" sz="1200" u="none" dirty="0">
                <a:latin typeface="Arial" charset="0"/>
              </a:rPr>
              <a:t>de </a:t>
            </a:r>
            <a:r>
              <a:rPr lang="es-ES_tradnl" sz="1200" u="none" dirty="0" smtClean="0">
                <a:latin typeface="Arial" charset="0"/>
              </a:rPr>
              <a:t>Problemáticas Específicas</a:t>
            </a:r>
            <a:r>
              <a:rPr lang="es-ES_tradnl" sz="1200" u="none" dirty="0" smtClean="0">
                <a:latin typeface="Arial" charset="0"/>
                <a:cs typeface="Times New Roman" pitchFamily="18" charset="0"/>
              </a:rPr>
              <a:t>, que </a:t>
            </a:r>
            <a:r>
              <a:rPr lang="es-ES_tradnl" sz="1200" u="none" dirty="0">
                <a:latin typeface="Arial" charset="0"/>
                <a:cs typeface="Times New Roman" pitchFamily="18" charset="0"/>
              </a:rPr>
              <a:t>se  implementan en los Sistemas Municipales DIF.</a:t>
            </a:r>
          </a:p>
          <a:p>
            <a:pPr marL="190500" indent="-95250" algn="just"/>
            <a:endParaRPr lang="es-ES_tradnl" sz="1200" u="none" dirty="0">
              <a:latin typeface="Arial" charset="0"/>
              <a:cs typeface="Times New Roman" pitchFamily="18" charset="0"/>
            </a:endParaRPr>
          </a:p>
          <a:p>
            <a:pPr marL="190500" indent="-95250" algn="just"/>
            <a:endParaRPr lang="es-ES_tradnl" sz="1200" u="none" dirty="0">
              <a:latin typeface="Arial" charset="0"/>
              <a:cs typeface="Times New Roman" pitchFamily="18" charset="0"/>
            </a:endParaRPr>
          </a:p>
          <a:p>
            <a:pPr marL="190500" indent="-95250" algn="just"/>
            <a:r>
              <a:rPr lang="es-ES_tradnl" sz="1200" b="1" i="1" u="none" dirty="0">
                <a:latin typeface="Arial" charset="0"/>
              </a:rPr>
              <a:t>FUNCIONES.</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Impartir cursos de capacitación sobre los  proyectos, acciones  y actividades de la unidad que se hayan adoptado </a:t>
            </a:r>
            <a:r>
              <a:rPr lang="es-MX" sz="1200" u="none" dirty="0" smtClean="0">
                <a:latin typeface="Arial" charset="0"/>
                <a:cs typeface="Times New Roman" pitchFamily="18" charset="0"/>
              </a:rPr>
              <a:t>en </a:t>
            </a:r>
            <a:r>
              <a:rPr lang="es-MX" sz="1200" u="none" dirty="0">
                <a:latin typeface="Arial" charset="0"/>
                <a:cs typeface="Times New Roman" pitchFamily="18" charset="0"/>
              </a:rPr>
              <a:t>los Sistemas Municipales  </a:t>
            </a:r>
            <a:r>
              <a:rPr lang="es-MX" sz="1200" u="none" dirty="0" smtClean="0">
                <a:latin typeface="Arial" charset="0"/>
                <a:cs typeface="Times New Roman" pitchFamily="18" charset="0"/>
              </a:rPr>
              <a:t>DIF. </a:t>
            </a:r>
            <a:endParaRPr lang="es-ES" sz="1200" u="none" dirty="0">
              <a:latin typeface="Arial" charset="0"/>
              <a:cs typeface="Times New Roman" pitchFamily="18" charset="0"/>
            </a:endParaRP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Dar seguimiento y continuidad a los cursos de capacitación a los SMDIF  para asegurar el impacto de los programas, proyectos y actividades derivadas de dichos cursos.</a:t>
            </a: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Colaborar en </a:t>
            </a:r>
            <a:r>
              <a:rPr lang="es-MX" sz="1200" u="none" dirty="0" smtClean="0">
                <a:latin typeface="Arial" charset="0"/>
                <a:cs typeface="Times New Roman" pitchFamily="18" charset="0"/>
              </a:rPr>
              <a:t>el análisis de </a:t>
            </a:r>
            <a:r>
              <a:rPr lang="es-MX" sz="1200" u="none" dirty="0">
                <a:latin typeface="Arial" charset="0"/>
                <a:cs typeface="Times New Roman" pitchFamily="18" charset="0"/>
              </a:rPr>
              <a:t>los resultados de las </a:t>
            </a:r>
            <a:r>
              <a:rPr lang="es-MX" sz="1200" u="none" dirty="0" smtClean="0">
                <a:latin typeface="Arial" charset="0"/>
                <a:cs typeface="Times New Roman" pitchFamily="18" charset="0"/>
              </a:rPr>
              <a:t>capacitaciones y </a:t>
            </a:r>
            <a:r>
              <a:rPr lang="es-MX" sz="1200" u="none" dirty="0">
                <a:latin typeface="Arial" charset="0"/>
                <a:cs typeface="Times New Roman" pitchFamily="18" charset="0"/>
              </a:rPr>
              <a:t>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proyectos, estrategias y acciones de la </a:t>
            </a:r>
            <a:r>
              <a:rPr lang="es-MX" sz="1200" u="none" dirty="0" smtClean="0">
                <a:latin typeface="Arial" charset="0"/>
                <a:cs typeface="Times New Roman" pitchFamily="18" charset="0"/>
              </a:rPr>
              <a:t>coordinación </a:t>
            </a:r>
            <a:r>
              <a:rPr lang="es-MX" sz="1200" u="none" dirty="0">
                <a:latin typeface="Arial" charset="0"/>
                <a:cs typeface="Times New Roman" pitchFamily="18" charset="0"/>
              </a:rPr>
              <a:t>y presentar informe a su jefe inmediato para la toma de decisiones.</a:t>
            </a: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Fortalecer y asesorar al personal operativo de los sistemas municipales   para la operación de las acciones de la </a:t>
            </a:r>
            <a:r>
              <a:rPr lang="es-MX" sz="1200" u="none" dirty="0" smtClean="0">
                <a:latin typeface="Arial" charset="0"/>
                <a:cs typeface="Times New Roman" pitchFamily="18" charset="0"/>
              </a:rPr>
              <a:t>coordinación. </a:t>
            </a:r>
            <a:endParaRPr lang="es-MX" sz="1200" u="none" dirty="0">
              <a:latin typeface="Arial" charset="0"/>
              <a:cs typeface="Times New Roman" pitchFamily="18" charset="0"/>
            </a:endParaRPr>
          </a:p>
          <a:p>
            <a:pPr marL="190500" indent="-95250" algn="just">
              <a:buFont typeface="Symbol" pitchFamily="18" charset="2"/>
              <a:buChar char="·"/>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Realizar seguimiento de las estrategias, proyectos y acciones del área que ejecuten los municipios.</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Concentrar y realizar informes de las actividades de seguimiento </a:t>
            </a:r>
            <a:r>
              <a:rPr lang="es-MX" sz="1200" u="none" dirty="0" smtClean="0">
                <a:latin typeface="Arial" charset="0"/>
                <a:cs typeface="Times New Roman" pitchFamily="18" charset="0"/>
              </a:rPr>
              <a:t>de </a:t>
            </a:r>
            <a:r>
              <a:rPr lang="es-MX" sz="1200" u="none" dirty="0">
                <a:latin typeface="Arial" charset="0"/>
                <a:cs typeface="Times New Roman" pitchFamily="18" charset="0"/>
              </a:rPr>
              <a:t>acuerdo a los formatos </a:t>
            </a:r>
            <a:r>
              <a:rPr lang="es-MX" sz="1200" u="none" dirty="0" smtClean="0">
                <a:latin typeface="Arial" charset="0"/>
                <a:cs typeface="Times New Roman" pitchFamily="18" charset="0"/>
              </a:rPr>
              <a:t>establecidos.</a:t>
            </a:r>
          </a:p>
          <a:p>
            <a:pPr marL="190500" indent="-95250" algn="just">
              <a:spcBef>
                <a:spcPct val="50000"/>
              </a:spcBef>
              <a:buFont typeface="Symbol" pitchFamily="18" charset="2"/>
              <a:buChar char="·"/>
            </a:pPr>
            <a:r>
              <a:rPr lang="es-MX" sz="1200" u="none" dirty="0">
                <a:latin typeface="Arial" charset="0"/>
              </a:rPr>
              <a:t>Trabajar en equipo con las Coordinaciones Regionales para la operación adecuada de las acciones, proyectos y estrategias implementadas en los SMDIF.</a:t>
            </a:r>
            <a:endParaRPr lang="es-ES" sz="1200" u="none" dirty="0">
              <a:latin typeface="Arial" charset="0"/>
            </a:endParaRPr>
          </a:p>
          <a:p>
            <a:pPr marL="190500" indent="-95250" algn="just">
              <a:spcBef>
                <a:spcPct val="50000"/>
              </a:spcBef>
              <a:buFont typeface="Symbol" pitchFamily="18" charset="2"/>
              <a:buChar char="·"/>
            </a:pPr>
            <a:r>
              <a:rPr lang="es-ES_tradnl" sz="1200" u="none" dirty="0">
                <a:latin typeface="Arial" charset="0"/>
              </a:rPr>
              <a:t>Estas funciones son enunciativas más no limitativas.</a:t>
            </a:r>
            <a:endParaRPr lang="es-ES" sz="1200" u="none" dirty="0">
              <a:latin typeface="Arial" charset="0"/>
              <a:cs typeface="Times New Roman" pitchFamily="18" charset="0"/>
            </a:endParaRPr>
          </a:p>
          <a:p>
            <a:pPr marL="95250" algn="just"/>
            <a:endParaRPr lang="es-ES" sz="1200" u="none" dirty="0">
              <a:latin typeface="Arial" charset="0"/>
              <a:cs typeface="Times New Roman" pitchFamily="18" charset="0"/>
            </a:endParaRPr>
          </a:p>
        </p:txBody>
      </p:sp>
      <p:sp>
        <p:nvSpPr>
          <p:cNvPr id="21" name="Text Box 13"/>
          <p:cNvSpPr txBox="1">
            <a:spLocks noChangeArrowheads="1"/>
          </p:cNvSpPr>
          <p:nvPr/>
        </p:nvSpPr>
        <p:spPr bwMode="auto">
          <a:xfrm>
            <a:off x="5908907" y="5625476"/>
            <a:ext cx="2608262" cy="646331"/>
          </a:xfrm>
          <a:prstGeom prst="rect">
            <a:avLst/>
          </a:prstGeom>
          <a:noFill/>
          <a:ln w="9525">
            <a:noFill/>
            <a:miter lim="800000"/>
            <a:headEnd/>
            <a:tailEnd/>
          </a:ln>
        </p:spPr>
        <p:txBody>
          <a:bodyPr wrap="square">
            <a:spAutoFit/>
          </a:bodyPr>
          <a:lstStyle/>
          <a:p>
            <a:pPr algn="ctr"/>
            <a:endParaRPr lang="es-MX" sz="1200" u="none" dirty="0">
              <a:latin typeface="Arial" charset="0"/>
            </a:endParaRPr>
          </a:p>
          <a:p>
            <a:pPr algn="ctr"/>
            <a:endParaRPr lang="es-MX" sz="1200" u="none" dirty="0">
              <a:latin typeface="Arial" charset="0"/>
            </a:endParaRPr>
          </a:p>
          <a:p>
            <a:pPr algn="ctr"/>
            <a:r>
              <a:rPr lang="es-MX" sz="1200" u="none" dirty="0" smtClean="0">
                <a:latin typeface="Arial" charset="0"/>
              </a:rPr>
              <a:t>     </a:t>
            </a:r>
          </a:p>
        </p:txBody>
      </p:sp>
      <p:sp>
        <p:nvSpPr>
          <p:cNvPr id="17" name="Rectangle 12"/>
          <p:cNvSpPr>
            <a:spLocks noChangeArrowheads="1"/>
          </p:cNvSpPr>
          <p:nvPr/>
        </p:nvSpPr>
        <p:spPr bwMode="auto">
          <a:xfrm>
            <a:off x="1558925" y="7802880"/>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8" name="Text Box 13"/>
          <p:cNvSpPr txBox="1">
            <a:spLocks noChangeArrowheads="1"/>
          </p:cNvSpPr>
          <p:nvPr/>
        </p:nvSpPr>
        <p:spPr bwMode="auto">
          <a:xfrm>
            <a:off x="1571625" y="7845686"/>
            <a:ext cx="2662238" cy="1015663"/>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r>
              <a:rPr lang="es-MX" sz="1200" u="none" dirty="0" smtClean="0">
                <a:latin typeface="Arial" charset="0"/>
              </a:rPr>
              <a:t>Perla Edith Morales Cueto</a:t>
            </a:r>
            <a:endParaRPr lang="es-ES" sz="1200" u="none" dirty="0">
              <a:latin typeface="Arial" charset="0"/>
            </a:endParaRPr>
          </a:p>
        </p:txBody>
      </p:sp>
      <p:sp>
        <p:nvSpPr>
          <p:cNvPr id="19" name="Line 14"/>
          <p:cNvSpPr>
            <a:spLocks noChangeShapeType="1"/>
          </p:cNvSpPr>
          <p:nvPr/>
        </p:nvSpPr>
        <p:spPr bwMode="auto">
          <a:xfrm>
            <a:off x="4220943" y="7812405"/>
            <a:ext cx="3396" cy="1143000"/>
          </a:xfrm>
          <a:prstGeom prst="line">
            <a:avLst/>
          </a:prstGeom>
          <a:noFill/>
          <a:ln w="9525">
            <a:solidFill>
              <a:schemeClr val="tx1"/>
            </a:solidFill>
            <a:miter lim="800000"/>
            <a:headEnd/>
            <a:tailEnd/>
          </a:ln>
        </p:spPr>
        <p:txBody>
          <a:bodyPr wrap="none"/>
          <a:lstStyle/>
          <a:p>
            <a:endParaRPr lang="es-MX" dirty="0"/>
          </a:p>
        </p:txBody>
      </p:sp>
      <p:sp>
        <p:nvSpPr>
          <p:cNvPr id="20" name="Line 15"/>
          <p:cNvSpPr>
            <a:spLocks noChangeShapeType="1"/>
          </p:cNvSpPr>
          <p:nvPr/>
        </p:nvSpPr>
        <p:spPr bwMode="auto">
          <a:xfrm>
            <a:off x="1558925" y="8139430"/>
            <a:ext cx="5146675" cy="0"/>
          </a:xfrm>
          <a:prstGeom prst="line">
            <a:avLst/>
          </a:prstGeom>
          <a:noFill/>
          <a:ln w="9525">
            <a:solidFill>
              <a:schemeClr val="tx1"/>
            </a:solidFill>
            <a:miter lim="800000"/>
            <a:headEnd/>
            <a:tailEnd/>
          </a:ln>
        </p:spPr>
        <p:txBody>
          <a:bodyPr wrap="none"/>
          <a:lstStyle/>
          <a:p>
            <a:endParaRPr lang="es-MX" dirty="0"/>
          </a:p>
        </p:txBody>
      </p:sp>
      <p:sp>
        <p:nvSpPr>
          <p:cNvPr id="22" name="Text Box 16"/>
          <p:cNvSpPr txBox="1">
            <a:spLocks noChangeArrowheads="1"/>
          </p:cNvSpPr>
          <p:nvPr/>
        </p:nvSpPr>
        <p:spPr bwMode="auto">
          <a:xfrm>
            <a:off x="4048014" y="7850505"/>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23" name="Text Box 10"/>
          <p:cNvSpPr txBox="1">
            <a:spLocks noChangeArrowheads="1"/>
          </p:cNvSpPr>
          <p:nvPr/>
        </p:nvSpPr>
        <p:spPr bwMode="auto">
          <a:xfrm>
            <a:off x="4048016" y="8629999"/>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425573786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77827"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77828"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 name="Rectangle 12"/>
          <p:cNvSpPr>
            <a:spLocks noChangeArrowheads="1"/>
          </p:cNvSpPr>
          <p:nvPr/>
        </p:nvSpPr>
        <p:spPr bwMode="auto">
          <a:xfrm>
            <a:off x="1620838" y="7688204"/>
            <a:ext cx="5075238"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9" name="Text Box 13"/>
          <p:cNvSpPr txBox="1">
            <a:spLocks noChangeArrowheads="1"/>
          </p:cNvSpPr>
          <p:nvPr/>
        </p:nvSpPr>
        <p:spPr bwMode="auto">
          <a:xfrm>
            <a:off x="1633537" y="7731010"/>
            <a:ext cx="2662238" cy="105259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lvl="0" algn="ctr">
              <a:spcBef>
                <a:spcPct val="20000"/>
              </a:spcBef>
            </a:pPr>
            <a:r>
              <a:rPr lang="es-ES" altLang="es-MX" sz="1200" u="none" dirty="0">
                <a:latin typeface="Arial" panose="020B0604020202020204" pitchFamily="34" charset="0"/>
              </a:rPr>
              <a:t>Armida Fuentes Nieblas</a:t>
            </a:r>
          </a:p>
        </p:txBody>
      </p:sp>
      <p:sp>
        <p:nvSpPr>
          <p:cNvPr id="10" name="Line 14"/>
          <p:cNvSpPr>
            <a:spLocks noChangeShapeType="1"/>
          </p:cNvSpPr>
          <p:nvPr/>
        </p:nvSpPr>
        <p:spPr bwMode="auto">
          <a:xfrm>
            <a:off x="4282855" y="7697729"/>
            <a:ext cx="3396" cy="1143000"/>
          </a:xfrm>
          <a:prstGeom prst="line">
            <a:avLst/>
          </a:prstGeom>
          <a:noFill/>
          <a:ln w="9525">
            <a:solidFill>
              <a:schemeClr val="tx1"/>
            </a:solidFill>
            <a:miter lim="800000"/>
            <a:headEnd/>
            <a:tailEnd/>
          </a:ln>
        </p:spPr>
        <p:txBody>
          <a:bodyPr wrap="none"/>
          <a:lstStyle/>
          <a:p>
            <a:endParaRPr lang="es-MX" dirty="0"/>
          </a:p>
        </p:txBody>
      </p:sp>
      <p:sp>
        <p:nvSpPr>
          <p:cNvPr id="11" name="Line 15"/>
          <p:cNvSpPr>
            <a:spLocks noChangeShapeType="1"/>
          </p:cNvSpPr>
          <p:nvPr/>
        </p:nvSpPr>
        <p:spPr bwMode="auto">
          <a:xfrm>
            <a:off x="1620838" y="8024754"/>
            <a:ext cx="5075238" cy="0"/>
          </a:xfrm>
          <a:prstGeom prst="line">
            <a:avLst/>
          </a:prstGeom>
          <a:noFill/>
          <a:ln w="9525">
            <a:solidFill>
              <a:schemeClr val="tx1"/>
            </a:solidFill>
            <a:miter lim="800000"/>
            <a:headEnd/>
            <a:tailEnd/>
          </a:ln>
        </p:spPr>
        <p:txBody>
          <a:bodyPr wrap="none"/>
          <a:lstStyle/>
          <a:p>
            <a:endParaRPr lang="es-MX" dirty="0"/>
          </a:p>
        </p:txBody>
      </p:sp>
      <p:sp>
        <p:nvSpPr>
          <p:cNvPr id="12" name="Text Box 16"/>
          <p:cNvSpPr txBox="1">
            <a:spLocks noChangeArrowheads="1"/>
          </p:cNvSpPr>
          <p:nvPr/>
        </p:nvSpPr>
        <p:spPr bwMode="auto">
          <a:xfrm>
            <a:off x="4109926" y="7735829"/>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13" name="Text Box 10"/>
          <p:cNvSpPr txBox="1">
            <a:spLocks noChangeArrowheads="1"/>
          </p:cNvSpPr>
          <p:nvPr/>
        </p:nvSpPr>
        <p:spPr bwMode="auto">
          <a:xfrm>
            <a:off x="4109928" y="8515323"/>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14" name="Text Box 13"/>
          <p:cNvSpPr txBox="1">
            <a:spLocks noChangeArrowheads="1"/>
          </p:cNvSpPr>
          <p:nvPr/>
        </p:nvSpPr>
        <p:spPr bwMode="auto">
          <a:xfrm>
            <a:off x="1549402" y="719336"/>
            <a:ext cx="5100955" cy="7663636"/>
          </a:xfrm>
          <a:prstGeom prst="rect">
            <a:avLst/>
          </a:prstGeom>
          <a:noFill/>
          <a:ln w="9525">
            <a:noFill/>
            <a:miter lim="800000"/>
            <a:headEnd/>
            <a:tailEnd/>
          </a:ln>
        </p:spPr>
        <p:txBody>
          <a:bodyPr wrap="square">
            <a:spAutoFit/>
          </a:bodyPr>
          <a:lstStyle/>
          <a:p>
            <a:pPr algn="ctr">
              <a:spcBef>
                <a:spcPct val="0"/>
              </a:spcBef>
              <a:buFontTx/>
              <a:buNone/>
            </a:pPr>
            <a:r>
              <a:rPr lang="es-ES_tradnl" altLang="es-MX" sz="1200" b="1" i="1" u="none" dirty="0" smtClean="0">
                <a:latin typeface="Arial" panose="020B0604020202020204" pitchFamily="34" charset="0"/>
              </a:rPr>
              <a:t>UNIDAD PARA LA IGUALDAD DE GÉNERO</a:t>
            </a:r>
            <a:endParaRPr lang="es-ES_tradnl" altLang="es-MX" sz="1200" u="none" dirty="0" smtClean="0">
              <a:latin typeface="Arial" panose="020B0604020202020204" pitchFamily="34" charset="0"/>
            </a:endParaRPr>
          </a:p>
          <a:p>
            <a:pPr algn="ctr">
              <a:spcBef>
                <a:spcPct val="0"/>
              </a:spcBef>
              <a:buFontTx/>
              <a:buNone/>
            </a:pPr>
            <a:endParaRPr lang="es-ES_tradnl" altLang="es-MX" sz="1200" u="none" dirty="0" smtClean="0">
              <a:latin typeface="Arial" panose="020B0604020202020204" pitchFamily="34" charset="0"/>
            </a:endParaRPr>
          </a:p>
          <a:p>
            <a:pPr algn="just">
              <a:spcBef>
                <a:spcPct val="0"/>
              </a:spcBef>
              <a:buFontTx/>
              <a:buNone/>
            </a:pPr>
            <a:endParaRPr lang="es-ES_tradnl" altLang="es-MX" sz="1200" b="1" i="1" u="none" dirty="0" smtClean="0">
              <a:latin typeface="Arial" panose="020B0604020202020204" pitchFamily="34" charset="0"/>
            </a:endParaRPr>
          </a:p>
          <a:p>
            <a:pPr marL="87313" algn="just">
              <a:spcBef>
                <a:spcPct val="0"/>
              </a:spcBef>
              <a:buFontTx/>
              <a:buNone/>
            </a:pPr>
            <a:r>
              <a:rPr lang="es-ES_tradnl" altLang="es-MX" sz="1200" b="1" i="1" u="none" dirty="0" smtClean="0">
                <a:latin typeface="Arial" panose="020B0604020202020204" pitchFamily="34" charset="0"/>
              </a:rPr>
              <a:t>OBJETIVO.</a:t>
            </a:r>
          </a:p>
          <a:p>
            <a:pPr marL="87313" algn="just">
              <a:spcBef>
                <a:spcPct val="0"/>
              </a:spcBef>
              <a:buFontTx/>
              <a:buNone/>
            </a:pPr>
            <a:endParaRPr lang="es-ES_tradnl" altLang="es-MX" sz="1200" b="1" i="1" u="none" dirty="0" smtClean="0">
              <a:latin typeface="Arial" panose="020B0604020202020204" pitchFamily="34" charset="0"/>
            </a:endParaRPr>
          </a:p>
          <a:p>
            <a:pPr marL="87313" algn="just">
              <a:spcBef>
                <a:spcPct val="0"/>
              </a:spcBef>
              <a:buFontTx/>
              <a:buNone/>
            </a:pPr>
            <a:r>
              <a:rPr lang="es-MX" sz="1200" u="none" dirty="0" smtClean="0">
                <a:latin typeface="Arial" panose="020B0604020202020204" pitchFamily="34" charset="0"/>
                <a:cs typeface="Arial" panose="020B0604020202020204" pitchFamily="34" charset="0"/>
              </a:rPr>
              <a:t>contribuir a la transversalización de la perspectiva de género en todas las acciones de la Institución, tanto en el ámbito de la cultura institucional como en los programas que se instrumentan para la población en la Entidad, con el fin de lograr la igualdad sustantiva entre mujeres y hombres.</a:t>
            </a:r>
            <a:endParaRPr lang="es-ES_tradnl" altLang="es-MX" sz="1200" u="none" dirty="0" smtClean="0">
              <a:latin typeface="Arial" panose="020B0604020202020204" pitchFamily="34" charset="0"/>
              <a:cs typeface="Arial" panose="020B0604020202020204" pitchFamily="34" charset="0"/>
            </a:endParaRPr>
          </a:p>
          <a:p>
            <a:pPr marL="190500" indent="-95250" algn="ctr"/>
            <a:endParaRPr lang="es-ES_tradnl" sz="1200" b="1" i="1" u="none" dirty="0" smtClean="0">
              <a:latin typeface="Arial" charset="0"/>
            </a:endParaRPr>
          </a:p>
          <a:p>
            <a:pPr marL="190500" indent="-95250"/>
            <a:r>
              <a:rPr lang="es-ES_tradnl" sz="1200" b="1" i="1" u="none" dirty="0" smtClean="0">
                <a:latin typeface="Arial" charset="0"/>
              </a:rPr>
              <a:t>FUNCIONES.</a:t>
            </a:r>
          </a:p>
          <a:p>
            <a:pPr marL="190500" indent="-95250" algn="just">
              <a:buFont typeface="Symbol" pitchFamily="18" charset="2"/>
              <a:buNone/>
            </a:pPr>
            <a:endParaRPr lang="es-MX" sz="1200" u="none" dirty="0">
              <a:latin typeface="Arial" charset="0"/>
              <a:cs typeface="Times New Roman" pitchFamily="18" charset="0"/>
            </a:endParaRPr>
          </a:p>
          <a:p>
            <a:pPr marL="190500" indent="-95250" algn="just">
              <a:buFont typeface="Symbol" pitchFamily="18" charset="2"/>
              <a:buChar char="·"/>
            </a:pPr>
            <a:r>
              <a:rPr lang="es-MX" sz="1200" u="none" dirty="0" smtClean="0">
                <a:latin typeface="Arial" panose="020B0604020202020204" pitchFamily="34" charset="0"/>
                <a:cs typeface="Arial" panose="020B0604020202020204" pitchFamily="34" charset="0"/>
              </a:rPr>
              <a:t>Instrumentar </a:t>
            </a:r>
            <a:r>
              <a:rPr lang="es-MX" sz="1200" u="none" dirty="0">
                <a:latin typeface="Arial" panose="020B0604020202020204" pitchFamily="34" charset="0"/>
                <a:cs typeface="Arial" panose="020B0604020202020204" pitchFamily="34" charset="0"/>
              </a:rPr>
              <a:t>estrategias y metodologías para transversalizar la perspectiva de igualdad de género en la dependencia o entidad que representa</a:t>
            </a:r>
            <a:r>
              <a:rPr lang="es-MX" sz="1200" u="none" dirty="0" smtClean="0">
                <a:latin typeface="Arial" panose="020B0604020202020204" pitchFamily="34" charset="0"/>
                <a:cs typeface="Arial" panose="020B0604020202020204" pitchFamily="34" charset="0"/>
              </a:rPr>
              <a:t>.</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Impulsar la cultura institucional para la igualdad laboral entre mujeres y hombres y coadyuvar en la elaboración del Programa correspondiente</a:t>
            </a:r>
            <a:r>
              <a:rPr lang="es-MX" sz="1200" u="none" dirty="0" smtClean="0">
                <a:latin typeface="Arial" panose="020B0604020202020204" pitchFamily="34" charset="0"/>
                <a:cs typeface="Arial" panose="020B0604020202020204" pitchFamily="34" charset="0"/>
              </a:rPr>
              <a:t>.</a:t>
            </a:r>
          </a:p>
          <a:p>
            <a:pPr marL="95250" algn="just"/>
            <a:endParaRPr lang="es-MX" sz="1200" u="none" dirty="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Coordinarse con el área encargada de recursos humanos y la entidad rectora a fin de establecer los perfiles de puesto de su personal, salarios, prestaciones y promociones con igualdad sustantiva y no discriminación</a:t>
            </a:r>
            <a:r>
              <a:rPr lang="es-MX" sz="1200" u="none" dirty="0" smtClean="0">
                <a:latin typeface="Arial" panose="020B0604020202020204" pitchFamily="34" charset="0"/>
                <a:cs typeface="Arial" panose="020B0604020202020204" pitchFamily="34" charset="0"/>
              </a:rPr>
              <a:t>.</a:t>
            </a:r>
          </a:p>
          <a:p>
            <a:pPr marL="95250" algn="just"/>
            <a:endParaRPr lang="es-MX" sz="1200" u="none" dirty="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Promover la armonización legislativa con perspectiva de género de la normatividad interna de la dependencia o entidad</a:t>
            </a:r>
            <a:r>
              <a:rPr lang="es-MX" sz="1200" u="none" dirty="0" smtClean="0">
                <a:latin typeface="Arial" panose="020B0604020202020204" pitchFamily="34" charset="0"/>
                <a:cs typeface="Arial" panose="020B0604020202020204" pitchFamily="34" charset="0"/>
              </a:rPr>
              <a:t>.</a:t>
            </a:r>
          </a:p>
          <a:p>
            <a:pPr marL="95250" algn="just"/>
            <a:endParaRPr lang="es-MX" sz="1200" u="none" dirty="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Impulsar acciones para la capacitación y profesionalización en temas de género, derechos humanos, comunicación incluyente, igualdad sustantiva, no discriminación, prevención, atención, sanción y erradicación de la violencia género, entre el personal de la dependencia o institución</a:t>
            </a:r>
            <a:r>
              <a:rPr lang="es-MX" sz="1200" u="none" dirty="0" smtClean="0">
                <a:latin typeface="Arial" panose="020B0604020202020204" pitchFamily="34" charset="0"/>
                <a:cs typeface="Arial" panose="020B0604020202020204" pitchFamily="34" charset="0"/>
              </a:rPr>
              <a:t>.</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Instrumentar las campañas de sensibilización, denuncia y conocimientos para combatir la violencia laboral, acoso y hostigamiento sexual.</a:t>
            </a:r>
          </a:p>
          <a:p>
            <a:pPr marL="95250" algn="just"/>
            <a:endParaRPr lang="es-MX" sz="1200" dirty="0"/>
          </a:p>
          <a:p>
            <a:pPr marL="190500" indent="-95250" algn="just">
              <a:buFont typeface="Symbol" pitchFamily="18" charset="2"/>
              <a:buChar char="·"/>
            </a:pPr>
            <a:endParaRPr lang="es-MX" sz="1200"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ES" sz="1200" u="none" dirty="0">
              <a:latin typeface="Arial" charset="0"/>
              <a:cs typeface="Times New Roman" pitchFamily="18" charset="0"/>
            </a:endParaRPr>
          </a:p>
        </p:txBody>
      </p:sp>
    </p:spTree>
    <p:extLst>
      <p:ext uri="{BB962C8B-B14F-4D97-AF65-F5344CB8AC3E}">
        <p14:creationId xmlns:p14="http://schemas.microsoft.com/office/powerpoint/2010/main" val="19436664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77827"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77828"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 name="Rectangle 12"/>
          <p:cNvSpPr>
            <a:spLocks noChangeArrowheads="1"/>
          </p:cNvSpPr>
          <p:nvPr/>
        </p:nvSpPr>
        <p:spPr bwMode="auto">
          <a:xfrm>
            <a:off x="1620838" y="7688204"/>
            <a:ext cx="5075238"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9" name="Text Box 13"/>
          <p:cNvSpPr txBox="1">
            <a:spLocks noChangeArrowheads="1"/>
          </p:cNvSpPr>
          <p:nvPr/>
        </p:nvSpPr>
        <p:spPr bwMode="auto">
          <a:xfrm>
            <a:off x="1633537" y="7731010"/>
            <a:ext cx="2662238" cy="105259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lvl="0" algn="ctr">
              <a:spcBef>
                <a:spcPct val="20000"/>
              </a:spcBef>
            </a:pPr>
            <a:r>
              <a:rPr lang="es-ES" altLang="es-MX" sz="1200" u="none" dirty="0">
                <a:latin typeface="Arial" panose="020B0604020202020204" pitchFamily="34" charset="0"/>
              </a:rPr>
              <a:t>Armida Fuentes Nieblas</a:t>
            </a:r>
          </a:p>
        </p:txBody>
      </p:sp>
      <p:sp>
        <p:nvSpPr>
          <p:cNvPr id="10" name="Line 14"/>
          <p:cNvSpPr>
            <a:spLocks noChangeShapeType="1"/>
          </p:cNvSpPr>
          <p:nvPr/>
        </p:nvSpPr>
        <p:spPr bwMode="auto">
          <a:xfrm>
            <a:off x="4282855" y="7697729"/>
            <a:ext cx="3396" cy="1143000"/>
          </a:xfrm>
          <a:prstGeom prst="line">
            <a:avLst/>
          </a:prstGeom>
          <a:noFill/>
          <a:ln w="9525">
            <a:solidFill>
              <a:schemeClr val="tx1"/>
            </a:solidFill>
            <a:miter lim="800000"/>
            <a:headEnd/>
            <a:tailEnd/>
          </a:ln>
        </p:spPr>
        <p:txBody>
          <a:bodyPr wrap="none"/>
          <a:lstStyle/>
          <a:p>
            <a:endParaRPr lang="es-MX" dirty="0"/>
          </a:p>
        </p:txBody>
      </p:sp>
      <p:sp>
        <p:nvSpPr>
          <p:cNvPr id="11" name="Line 15"/>
          <p:cNvSpPr>
            <a:spLocks noChangeShapeType="1"/>
          </p:cNvSpPr>
          <p:nvPr/>
        </p:nvSpPr>
        <p:spPr bwMode="auto">
          <a:xfrm>
            <a:off x="1620838" y="8024754"/>
            <a:ext cx="5075238" cy="0"/>
          </a:xfrm>
          <a:prstGeom prst="line">
            <a:avLst/>
          </a:prstGeom>
          <a:noFill/>
          <a:ln w="9525">
            <a:solidFill>
              <a:schemeClr val="tx1"/>
            </a:solidFill>
            <a:miter lim="800000"/>
            <a:headEnd/>
            <a:tailEnd/>
          </a:ln>
        </p:spPr>
        <p:txBody>
          <a:bodyPr wrap="none"/>
          <a:lstStyle/>
          <a:p>
            <a:endParaRPr lang="es-MX" dirty="0"/>
          </a:p>
        </p:txBody>
      </p:sp>
      <p:sp>
        <p:nvSpPr>
          <p:cNvPr id="12" name="Text Box 16"/>
          <p:cNvSpPr txBox="1">
            <a:spLocks noChangeArrowheads="1"/>
          </p:cNvSpPr>
          <p:nvPr/>
        </p:nvSpPr>
        <p:spPr bwMode="auto">
          <a:xfrm>
            <a:off x="4109926" y="7735829"/>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13" name="Text Box 10"/>
          <p:cNvSpPr txBox="1">
            <a:spLocks noChangeArrowheads="1"/>
          </p:cNvSpPr>
          <p:nvPr/>
        </p:nvSpPr>
        <p:spPr bwMode="auto">
          <a:xfrm>
            <a:off x="4109928" y="8515323"/>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14" name="Text Box 13"/>
          <p:cNvSpPr txBox="1">
            <a:spLocks noChangeArrowheads="1"/>
          </p:cNvSpPr>
          <p:nvPr/>
        </p:nvSpPr>
        <p:spPr bwMode="auto">
          <a:xfrm>
            <a:off x="1549402" y="536447"/>
            <a:ext cx="5100955" cy="8771632"/>
          </a:xfrm>
          <a:prstGeom prst="rect">
            <a:avLst/>
          </a:prstGeom>
          <a:noFill/>
          <a:ln w="9525">
            <a:noFill/>
            <a:miter lim="800000"/>
            <a:headEnd/>
            <a:tailEnd/>
          </a:ln>
        </p:spPr>
        <p:txBody>
          <a:bodyPr wrap="square">
            <a:spAutoFit/>
          </a:bodyPr>
          <a:lstStyle/>
          <a:p>
            <a:pPr algn="ctr">
              <a:spcBef>
                <a:spcPct val="0"/>
              </a:spcBef>
              <a:buFontTx/>
              <a:buNone/>
            </a:pPr>
            <a:r>
              <a:rPr lang="es-ES_tradnl" altLang="es-MX" sz="1200" b="1" i="1" u="none" dirty="0" smtClean="0">
                <a:latin typeface="Arial" panose="020B0604020202020204" pitchFamily="34" charset="0"/>
              </a:rPr>
              <a:t>UNIDAD PARA LA IGUALDAD DE GÉNERO</a:t>
            </a:r>
            <a:endParaRPr lang="es-ES_tradnl" altLang="es-MX" sz="1200" u="none" dirty="0" smtClean="0">
              <a:latin typeface="Arial" panose="020B0604020202020204" pitchFamily="34" charset="0"/>
            </a:endParaRPr>
          </a:p>
          <a:p>
            <a:pPr algn="ctr">
              <a:spcBef>
                <a:spcPct val="0"/>
              </a:spcBef>
            </a:pPr>
            <a:r>
              <a:rPr lang="es-ES_tradnl" sz="1200" b="1" i="1" u="none" dirty="0" smtClean="0">
                <a:latin typeface="Arial" charset="0"/>
              </a:rPr>
              <a:t>(Continúa)</a:t>
            </a:r>
          </a:p>
          <a:p>
            <a:pPr marL="95250" algn="just"/>
            <a:endParaRPr lang="es-MX" sz="1200" dirty="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smtClean="0">
                <a:latin typeface="Arial" panose="020B0604020202020204" pitchFamily="34" charset="0"/>
                <a:cs typeface="Arial" panose="020B0604020202020204" pitchFamily="34" charset="0"/>
              </a:rPr>
              <a:t>Coadyuvar </a:t>
            </a:r>
            <a:r>
              <a:rPr lang="es-MX" sz="1200" u="none" dirty="0">
                <a:latin typeface="Arial" panose="020B0604020202020204" pitchFamily="34" charset="0"/>
                <a:cs typeface="Arial" panose="020B0604020202020204" pitchFamily="34" charset="0"/>
              </a:rPr>
              <a:t>con la dependencia o entidad y las áreas correspondientes en el diseño, instrumentación, seguimiento y evaluación de las políticas públicas con perspectiva de género</a:t>
            </a:r>
            <a:r>
              <a:rPr lang="es-MX" sz="1200" u="none" dirty="0" smtClean="0">
                <a:latin typeface="Arial" panose="020B0604020202020204" pitchFamily="34" charset="0"/>
                <a:cs typeface="Arial" panose="020B0604020202020204" pitchFamily="34" charset="0"/>
              </a:rPr>
              <a:t>.</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Asesorar al área encargada de los sistemas estadísticos de la institución a fin de que los registros sean desagregados por sexo, edad y pertenencia étnica; así mismo, proponer la modificación de documentos y materiales para que sean con lenguaje incluyente</a:t>
            </a:r>
            <a:r>
              <a:rPr lang="es-MX" sz="1200" u="none" dirty="0" smtClean="0">
                <a:latin typeface="Arial" panose="020B0604020202020204" pitchFamily="34" charset="0"/>
                <a:cs typeface="Arial" panose="020B0604020202020204" pitchFamily="34" charset="0"/>
              </a:rPr>
              <a:t>.</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Dar seguimiento y coordinar la atención de los acuerdos que sean emitidos en las sesiones del Sistema Estatal para Prevenir, Atender, Sancionar y Erradicar la Violencia contra las Mujeres, o bien, aquéllos acuerdos que, proviniendo de otros sistemas o mecanismos de coordinación interinstitucional, estén relacionados con el tema de género</a:t>
            </a:r>
            <a:r>
              <a:rPr lang="es-MX" sz="1200" u="none" dirty="0" smtClean="0">
                <a:latin typeface="Arial" panose="020B0604020202020204" pitchFamily="34" charset="0"/>
                <a:cs typeface="Arial" panose="020B0604020202020204" pitchFamily="34" charset="0"/>
              </a:rPr>
              <a:t>.</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Representar a la dependencia ante el Sistema Estatal para la Igualdad entre las Mujeres y Hombres; así como ante el Sistema Estatal para la Prevención, Atención, Sanción y Erradicación de la Violencia contra las Mujeres; y como enlace de género ante el Instituto de las Mujeres del Estado de San Luis Potosí; y coadyuvar en las acciones que correspondan, de acuerdo con las funciones y atribuciones de la dependencia o entidad correspondiente</a:t>
            </a:r>
            <a:r>
              <a:rPr lang="es-MX" sz="1200" u="none" dirty="0" smtClean="0">
                <a:latin typeface="Arial" panose="020B0604020202020204" pitchFamily="34" charset="0"/>
                <a:cs typeface="Arial" panose="020B0604020202020204" pitchFamily="34" charset="0"/>
              </a:rPr>
              <a:t>.</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Formar parte del Comité de Cultura Institucional de la dependencia o entidad</a:t>
            </a:r>
            <a:r>
              <a:rPr lang="es-MX" sz="1200" u="none" dirty="0" smtClean="0">
                <a:latin typeface="Arial" panose="020B0604020202020204" pitchFamily="34" charset="0"/>
                <a:cs typeface="Arial" panose="020B0604020202020204" pitchFamily="34" charset="0"/>
              </a:rPr>
              <a:t>.</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Compilar la información de la dependencia o entidad relativa a las acciones realizadas para cumplimentar la Declaratoria de Alerta de Violencia de Género contra las Mujeres, así como colaborar como enlace en la materia</a:t>
            </a:r>
            <a:r>
              <a:rPr lang="es-MX" sz="1200" u="none" dirty="0" smtClean="0">
                <a:latin typeface="Arial" panose="020B0604020202020204" pitchFamily="34" charset="0"/>
                <a:cs typeface="Arial" panose="020B0604020202020204" pitchFamily="34" charset="0"/>
              </a:rPr>
              <a:t>.</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a:latin typeface="Arial" panose="020B0604020202020204" pitchFamily="34" charset="0"/>
                <a:cs typeface="Arial" panose="020B0604020202020204" pitchFamily="34" charset="0"/>
              </a:rPr>
              <a:t>Promover la elaboración periódica de diagnósticos relacionados con las brechas de desigualdad de género dentro de la dependencia o entidad.</a:t>
            </a:r>
          </a:p>
          <a:p>
            <a:pPr marL="95250" algn="just"/>
            <a:endParaRPr lang="es-MX" sz="1200"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MX" sz="1200"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MX" sz="1200"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MX" sz="1200"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MX" sz="1200"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MX" sz="1200" dirty="0">
              <a:latin typeface="Arial" panose="020B0604020202020204" pitchFamily="34" charset="0"/>
              <a:cs typeface="Arial" panose="020B0604020202020204" pitchFamily="34" charset="0"/>
            </a:endParaRPr>
          </a:p>
          <a:p>
            <a:pPr marL="95250" algn="just"/>
            <a:endParaRPr lang="es-MX" sz="1200" dirty="0"/>
          </a:p>
          <a:p>
            <a:pPr marL="190500" indent="-95250" algn="just">
              <a:buFont typeface="Symbol" pitchFamily="18" charset="2"/>
              <a:buChar char="·"/>
            </a:pPr>
            <a:endParaRPr lang="es-MX" sz="1200"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ES" sz="1200" u="none" dirty="0">
              <a:latin typeface="Arial" charset="0"/>
              <a:cs typeface="Times New Roman" pitchFamily="18" charset="0"/>
            </a:endParaRPr>
          </a:p>
        </p:txBody>
      </p:sp>
    </p:spTree>
    <p:extLst>
      <p:ext uri="{BB962C8B-B14F-4D97-AF65-F5344CB8AC3E}">
        <p14:creationId xmlns:p14="http://schemas.microsoft.com/office/powerpoint/2010/main" val="354547782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77827"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77828"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 name="Rectangle 12"/>
          <p:cNvSpPr>
            <a:spLocks noChangeArrowheads="1"/>
          </p:cNvSpPr>
          <p:nvPr/>
        </p:nvSpPr>
        <p:spPr bwMode="auto">
          <a:xfrm>
            <a:off x="1620838" y="7688204"/>
            <a:ext cx="5075238"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9" name="Text Box 13"/>
          <p:cNvSpPr txBox="1">
            <a:spLocks noChangeArrowheads="1"/>
          </p:cNvSpPr>
          <p:nvPr/>
        </p:nvSpPr>
        <p:spPr bwMode="auto">
          <a:xfrm>
            <a:off x="1633537" y="7731010"/>
            <a:ext cx="2662238" cy="105259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lvl="0" algn="ctr">
              <a:spcBef>
                <a:spcPct val="20000"/>
              </a:spcBef>
            </a:pPr>
            <a:r>
              <a:rPr lang="es-ES" altLang="es-MX" sz="1200" u="none" dirty="0">
                <a:latin typeface="Arial" panose="020B0604020202020204" pitchFamily="34" charset="0"/>
              </a:rPr>
              <a:t>Armida Fuentes Nieblas</a:t>
            </a:r>
          </a:p>
        </p:txBody>
      </p:sp>
      <p:sp>
        <p:nvSpPr>
          <p:cNvPr id="10" name="Line 14"/>
          <p:cNvSpPr>
            <a:spLocks noChangeShapeType="1"/>
          </p:cNvSpPr>
          <p:nvPr/>
        </p:nvSpPr>
        <p:spPr bwMode="auto">
          <a:xfrm>
            <a:off x="4282855" y="7697729"/>
            <a:ext cx="3396" cy="1143000"/>
          </a:xfrm>
          <a:prstGeom prst="line">
            <a:avLst/>
          </a:prstGeom>
          <a:noFill/>
          <a:ln w="9525">
            <a:solidFill>
              <a:schemeClr val="tx1"/>
            </a:solidFill>
            <a:miter lim="800000"/>
            <a:headEnd/>
            <a:tailEnd/>
          </a:ln>
        </p:spPr>
        <p:txBody>
          <a:bodyPr wrap="none"/>
          <a:lstStyle/>
          <a:p>
            <a:endParaRPr lang="es-MX" dirty="0"/>
          </a:p>
        </p:txBody>
      </p:sp>
      <p:sp>
        <p:nvSpPr>
          <p:cNvPr id="11" name="Line 15"/>
          <p:cNvSpPr>
            <a:spLocks noChangeShapeType="1"/>
          </p:cNvSpPr>
          <p:nvPr/>
        </p:nvSpPr>
        <p:spPr bwMode="auto">
          <a:xfrm>
            <a:off x="1620838" y="8024754"/>
            <a:ext cx="5075238" cy="0"/>
          </a:xfrm>
          <a:prstGeom prst="line">
            <a:avLst/>
          </a:prstGeom>
          <a:noFill/>
          <a:ln w="9525">
            <a:solidFill>
              <a:schemeClr val="tx1"/>
            </a:solidFill>
            <a:miter lim="800000"/>
            <a:headEnd/>
            <a:tailEnd/>
          </a:ln>
        </p:spPr>
        <p:txBody>
          <a:bodyPr wrap="none"/>
          <a:lstStyle/>
          <a:p>
            <a:endParaRPr lang="es-MX" dirty="0"/>
          </a:p>
        </p:txBody>
      </p:sp>
      <p:sp>
        <p:nvSpPr>
          <p:cNvPr id="12" name="Text Box 16"/>
          <p:cNvSpPr txBox="1">
            <a:spLocks noChangeArrowheads="1"/>
          </p:cNvSpPr>
          <p:nvPr/>
        </p:nvSpPr>
        <p:spPr bwMode="auto">
          <a:xfrm>
            <a:off x="4109926" y="7735829"/>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13" name="Text Box 10"/>
          <p:cNvSpPr txBox="1">
            <a:spLocks noChangeArrowheads="1"/>
          </p:cNvSpPr>
          <p:nvPr/>
        </p:nvSpPr>
        <p:spPr bwMode="auto">
          <a:xfrm>
            <a:off x="4109928" y="8515323"/>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14" name="Text Box 13"/>
          <p:cNvSpPr txBox="1">
            <a:spLocks noChangeArrowheads="1"/>
          </p:cNvSpPr>
          <p:nvPr/>
        </p:nvSpPr>
        <p:spPr bwMode="auto">
          <a:xfrm>
            <a:off x="1549402" y="536447"/>
            <a:ext cx="5100955" cy="4339650"/>
          </a:xfrm>
          <a:prstGeom prst="rect">
            <a:avLst/>
          </a:prstGeom>
          <a:noFill/>
          <a:ln w="9525">
            <a:noFill/>
            <a:miter lim="800000"/>
            <a:headEnd/>
            <a:tailEnd/>
          </a:ln>
        </p:spPr>
        <p:txBody>
          <a:bodyPr wrap="square">
            <a:spAutoFit/>
          </a:bodyPr>
          <a:lstStyle/>
          <a:p>
            <a:pPr algn="ctr">
              <a:spcBef>
                <a:spcPct val="0"/>
              </a:spcBef>
              <a:buFontTx/>
              <a:buNone/>
            </a:pPr>
            <a:r>
              <a:rPr lang="es-ES_tradnl" altLang="es-MX" sz="1200" b="1" i="1" u="none" dirty="0" smtClean="0">
                <a:latin typeface="Arial" panose="020B0604020202020204" pitchFamily="34" charset="0"/>
              </a:rPr>
              <a:t>UNIDAD PARA LA IGUALDAD DE GÉNERO</a:t>
            </a:r>
            <a:endParaRPr lang="es-ES_tradnl" altLang="es-MX" sz="1200" u="none" dirty="0" smtClean="0">
              <a:latin typeface="Arial" panose="020B0604020202020204" pitchFamily="34" charset="0"/>
            </a:endParaRPr>
          </a:p>
          <a:p>
            <a:pPr algn="ctr">
              <a:spcBef>
                <a:spcPct val="0"/>
              </a:spcBef>
            </a:pPr>
            <a:r>
              <a:rPr lang="es-ES_tradnl" sz="1200" b="1" i="1" u="none" dirty="0" smtClean="0">
                <a:latin typeface="Arial" charset="0"/>
              </a:rPr>
              <a:t>(Continúa)</a:t>
            </a:r>
          </a:p>
          <a:p>
            <a:pPr marL="95250" algn="just"/>
            <a:endParaRPr lang="es-MX" sz="1200" dirty="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smtClean="0">
                <a:latin typeface="Arial" panose="020B0604020202020204" pitchFamily="34" charset="0"/>
                <a:cs typeface="Arial" panose="020B0604020202020204" pitchFamily="34" charset="0"/>
              </a:rPr>
              <a:t>Las </a:t>
            </a:r>
            <a:r>
              <a:rPr lang="es-MX" sz="1200" u="none" dirty="0">
                <a:latin typeface="Arial" panose="020B0604020202020204" pitchFamily="34" charset="0"/>
                <a:cs typeface="Arial" panose="020B0604020202020204" pitchFamily="34" charset="0"/>
              </a:rPr>
              <a:t>demás acciones que le sean conferidas para que al interior de la dependencia o entidad, se cumpla con los principios de igualdad sustantiva, no discriminación, derechos humanos de las mujeres y no violencia contra las mujeres</a:t>
            </a:r>
            <a:r>
              <a:rPr lang="es-MX" sz="1200" u="none" dirty="0" smtClean="0">
                <a:latin typeface="Arial" panose="020B0604020202020204" pitchFamily="34" charset="0"/>
                <a:cs typeface="Arial" panose="020B0604020202020204" pitchFamily="34" charset="0"/>
              </a:rPr>
              <a:t>.</a:t>
            </a:r>
          </a:p>
          <a:p>
            <a:pPr marL="95250" algn="just"/>
            <a:endParaRPr lang="es-MX" sz="1200" u="none"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MX" sz="1200" u="none" dirty="0" smtClean="0">
                <a:latin typeface="Arial" panose="020B0604020202020204" pitchFamily="34" charset="0"/>
                <a:cs typeface="Arial" panose="020B0604020202020204" pitchFamily="34" charset="0"/>
              </a:rPr>
              <a:t>Cualquier </a:t>
            </a:r>
            <a:r>
              <a:rPr lang="es-MX" sz="1200" u="none" dirty="0">
                <a:latin typeface="Arial" panose="020B0604020202020204" pitchFamily="34" charset="0"/>
                <a:cs typeface="Arial" panose="020B0604020202020204" pitchFamily="34" charset="0"/>
              </a:rPr>
              <a:t>acción que se desprenda de la normativa aplicable y que tenga por objeto combatir las brechas de desigualdad de género dentro de la dependencia</a:t>
            </a:r>
            <a:r>
              <a:rPr lang="es-MX" sz="1200" u="none" dirty="0" smtClean="0">
                <a:latin typeface="Arial" panose="020B0604020202020204" pitchFamily="34" charset="0"/>
                <a:cs typeface="Arial" panose="020B0604020202020204" pitchFamily="34" charset="0"/>
              </a:rPr>
              <a:t>.</a:t>
            </a:r>
          </a:p>
          <a:p>
            <a:pPr marL="95250" algn="just"/>
            <a:endParaRPr lang="es-MX" sz="1200" dirty="0" smtClean="0">
              <a:latin typeface="Arial" panose="020B0604020202020204" pitchFamily="34" charset="0"/>
              <a:cs typeface="Arial" panose="020B0604020202020204" pitchFamily="34" charset="0"/>
            </a:endParaRPr>
          </a:p>
          <a:p>
            <a:pPr marL="190500" indent="-95250" algn="just">
              <a:buFont typeface="Symbol" pitchFamily="18" charset="2"/>
              <a:buChar char="·"/>
            </a:pPr>
            <a:r>
              <a:rPr lang="es-ES_tradnl" altLang="es-MX" sz="1200" u="none" dirty="0" smtClean="0">
                <a:latin typeface="Arial" panose="020B0604020202020204" pitchFamily="34" charset="0"/>
              </a:rPr>
              <a:t>Estas funciones son enunciativas mas no limitativas.</a:t>
            </a:r>
          </a:p>
          <a:p>
            <a:pPr marL="190500" indent="-95250" algn="just">
              <a:buFont typeface="Symbol" pitchFamily="18" charset="2"/>
              <a:buChar char="·"/>
            </a:pPr>
            <a:endParaRPr lang="es-MX" sz="1200"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MX" sz="1200"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MX" sz="1200"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MX" sz="1200"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MX" sz="1200"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MX" sz="1200"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MX" sz="1200" dirty="0">
              <a:latin typeface="Arial" panose="020B0604020202020204" pitchFamily="34" charset="0"/>
              <a:cs typeface="Arial" panose="020B0604020202020204" pitchFamily="34" charset="0"/>
            </a:endParaRPr>
          </a:p>
          <a:p>
            <a:pPr marL="95250" algn="just"/>
            <a:endParaRPr lang="es-MX" sz="1200" dirty="0"/>
          </a:p>
          <a:p>
            <a:pPr marL="190500" indent="-95250" algn="just">
              <a:buFont typeface="Symbol" pitchFamily="18" charset="2"/>
              <a:buChar char="·"/>
            </a:pPr>
            <a:endParaRPr lang="es-MX" sz="1200"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ES" sz="1200" u="none" dirty="0">
              <a:latin typeface="Arial" charset="0"/>
              <a:cs typeface="Times New Roman" pitchFamily="18" charset="0"/>
            </a:endParaRPr>
          </a:p>
        </p:txBody>
      </p:sp>
    </p:spTree>
    <p:extLst>
      <p:ext uri="{BB962C8B-B14F-4D97-AF65-F5344CB8AC3E}">
        <p14:creationId xmlns:p14="http://schemas.microsoft.com/office/powerpoint/2010/main" val="234340779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77827"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77828"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77829" name="Rectangle 5"/>
          <p:cNvSpPr>
            <a:spLocks noChangeArrowheads="1"/>
          </p:cNvSpPr>
          <p:nvPr/>
        </p:nvSpPr>
        <p:spPr bwMode="auto">
          <a:xfrm>
            <a:off x="1514475" y="491231"/>
            <a:ext cx="5181600" cy="7848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dirty="0" smtClean="0">
                <a:latin typeface="Arial" panose="020B0604020202020204" pitchFamily="34" charset="0"/>
              </a:rPr>
              <a:t>.</a:t>
            </a:r>
            <a:endParaRPr lang="es-ES_tradnl" altLang="es-MX" sz="1200" dirty="0">
              <a:latin typeface="Arial" panose="020B0604020202020204" pitchFamily="34" charset="0"/>
            </a:endParaRPr>
          </a:p>
          <a:p>
            <a:pPr lvl="0" algn="ctr">
              <a:spcBef>
                <a:spcPct val="0"/>
              </a:spcBef>
              <a:buNone/>
            </a:pPr>
            <a:r>
              <a:rPr lang="es-ES_tradnl" altLang="es-MX" sz="1200" b="1" i="1" u="none" dirty="0" smtClean="0">
                <a:solidFill>
                  <a:srgbClr val="000000"/>
                </a:solidFill>
                <a:latin typeface="Arial" panose="020B0604020202020204" pitchFamily="34" charset="0"/>
              </a:rPr>
              <a:t>ASISTENCIA LEGAL DE LA UNIDAD PARA LA IGUALDAD </a:t>
            </a:r>
          </a:p>
          <a:p>
            <a:pPr lvl="0" algn="ctr">
              <a:spcBef>
                <a:spcPct val="0"/>
              </a:spcBef>
              <a:buNone/>
            </a:pPr>
            <a:r>
              <a:rPr lang="es-ES_tradnl" altLang="es-MX" sz="1200" b="1" i="1" u="none" dirty="0" smtClean="0">
                <a:solidFill>
                  <a:srgbClr val="000000"/>
                </a:solidFill>
                <a:latin typeface="Arial" panose="020B0604020202020204" pitchFamily="34" charset="0"/>
              </a:rPr>
              <a:t>DE GÉNERO</a:t>
            </a:r>
            <a:endParaRPr lang="es-ES_tradnl" altLang="es-MX" sz="1200" u="none" dirty="0">
              <a:solidFill>
                <a:srgbClr val="000000"/>
              </a:solidFill>
              <a:latin typeface="Arial" panose="020B0604020202020204" pitchFamily="34" charset="0"/>
            </a:endParaRPr>
          </a:p>
          <a:p>
            <a:pPr algn="just">
              <a:spcBef>
                <a:spcPct val="0"/>
              </a:spcBef>
              <a:buFontTx/>
              <a:buNone/>
            </a:pPr>
            <a:endParaRPr lang="es-ES_tradnl" altLang="es-MX" sz="1200" u="none" dirty="0" smtClean="0">
              <a:latin typeface="Arial" panose="020B0604020202020204" pitchFamily="34" charset="0"/>
            </a:endParaRPr>
          </a:p>
          <a:p>
            <a:pPr algn="just">
              <a:spcBef>
                <a:spcPct val="0"/>
              </a:spcBef>
              <a:buFontTx/>
              <a:buNone/>
            </a:pPr>
            <a:endParaRPr lang="es-ES_tradnl" altLang="es-MX" sz="1200" u="none" dirty="0">
              <a:latin typeface="Arial" panose="020B0604020202020204" pitchFamily="34" charset="0"/>
            </a:endParaRPr>
          </a:p>
          <a:p>
            <a:pPr algn="just">
              <a:spcBef>
                <a:spcPct val="0"/>
              </a:spcBef>
              <a:buNone/>
            </a:pPr>
            <a:endParaRPr lang="es-ES_tradnl" altLang="es-MX" sz="1200"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u="none" dirty="0" smtClean="0">
                <a:latin typeface="Arial" panose="020B0604020202020204" pitchFamily="34" charset="0"/>
              </a:rPr>
              <a:t>Apoyar legalmente a la responsable de la Unidad para la Igualdad de Género para incorporar y transversalizar la perspectiva de género en el Sistema para el Desarrollo Integral de la Familia en el Estado de San Luis Potosí, a fin de lograr la igualdad sustantiva entre mujeres y hombres..</a:t>
            </a:r>
            <a:endParaRPr lang="es-ES_tradnl" altLang="es-MX" sz="1200" u="none" dirty="0">
              <a:latin typeface="Arial" panose="020B0604020202020204" pitchFamily="34" charset="0"/>
            </a:endParaRPr>
          </a:p>
          <a:p>
            <a:pPr algn="just">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r>
              <a:rPr lang="es-ES_tradnl" altLang="es-MX" sz="1200" b="1" i="1" u="none" dirty="0" smtClean="0">
                <a:latin typeface="Arial" panose="020B0604020202020204" pitchFamily="34" charset="0"/>
              </a:rPr>
              <a:t>.</a:t>
            </a:r>
          </a:p>
          <a:p>
            <a:pPr algn="just">
              <a:spcBef>
                <a:spcPct val="0"/>
              </a:spcBef>
              <a:buFontTx/>
              <a:buNone/>
            </a:pPr>
            <a:endParaRPr lang="es-ES_tradnl" altLang="es-MX" sz="1200" b="1" i="1" u="none" dirty="0" smtClean="0">
              <a:latin typeface="Arial" panose="020B0604020202020204" pitchFamily="34" charset="0"/>
            </a:endParaRPr>
          </a:p>
          <a:p>
            <a:pPr marL="171450" indent="-171450" algn="just">
              <a:spcBef>
                <a:spcPct val="0"/>
              </a:spcBef>
            </a:pPr>
            <a:r>
              <a:rPr lang="es-ES_tradnl" altLang="es-MX" sz="1200" u="none" dirty="0" smtClean="0">
                <a:latin typeface="Arial" panose="020B0604020202020204" pitchFamily="34" charset="0"/>
              </a:rPr>
              <a:t>Proponer la responsable de la Unidad para la Igualdad de Género, estrategias y metodologías para transversalizar la perspectiva de género en los Programas, obras y acciones del Sistema Estatal DIF.</a:t>
            </a:r>
          </a:p>
          <a:p>
            <a:pPr algn="just">
              <a:spcBef>
                <a:spcPct val="0"/>
              </a:spcBef>
              <a:buNone/>
            </a:pPr>
            <a:endParaRPr lang="es-ES_tradnl" altLang="es-MX" sz="1200" u="none" dirty="0" smtClean="0">
              <a:latin typeface="Arial" panose="020B0604020202020204" pitchFamily="34" charset="0"/>
            </a:endParaRPr>
          </a:p>
          <a:p>
            <a:pPr marL="171450" indent="-171450" algn="just">
              <a:spcBef>
                <a:spcPct val="0"/>
              </a:spcBef>
            </a:pPr>
            <a:r>
              <a:rPr lang="es-ES_tradnl" altLang="es-MX" sz="1200" u="none" dirty="0" smtClean="0">
                <a:latin typeface="Arial" panose="020B0604020202020204" pitchFamily="34" charset="0"/>
              </a:rPr>
              <a:t>Coadyuvar en la elaboración del Plan de Trabajo de la Unidad para la Igualdad de Género.</a:t>
            </a:r>
          </a:p>
          <a:p>
            <a:pPr algn="just">
              <a:spcBef>
                <a:spcPct val="0"/>
              </a:spcBef>
              <a:buNone/>
            </a:pPr>
            <a:endParaRPr lang="es-ES_tradnl" altLang="es-MX" sz="1200" dirty="0" smtClean="0">
              <a:latin typeface="Arial" panose="020B0604020202020204" pitchFamily="34" charset="0"/>
            </a:endParaRPr>
          </a:p>
          <a:p>
            <a:pPr marL="171450" indent="-171450" algn="just">
              <a:spcBef>
                <a:spcPct val="0"/>
              </a:spcBef>
            </a:pPr>
            <a:r>
              <a:rPr lang="es-ES_tradnl" altLang="es-MX" sz="1200" u="none" dirty="0" smtClean="0">
                <a:latin typeface="Arial" panose="020B0604020202020204" pitchFamily="34" charset="0"/>
              </a:rPr>
              <a:t>Apoyar en la revisión de la armonización legislativa estatal para que estén alineados a los derechos humanos de las mujeres, a la igualdad y no discriminación, con un enfoque de perspectiva de género.</a:t>
            </a:r>
          </a:p>
          <a:p>
            <a:pPr algn="just">
              <a:spcBef>
                <a:spcPct val="0"/>
              </a:spcBef>
              <a:buNone/>
            </a:pPr>
            <a:endParaRPr lang="es-ES_tradnl" altLang="es-MX" sz="1200" u="none" dirty="0" smtClean="0">
              <a:latin typeface="Arial" panose="020B0604020202020204" pitchFamily="34" charset="0"/>
            </a:endParaRPr>
          </a:p>
          <a:p>
            <a:pPr marL="171450" indent="-171450" algn="just">
              <a:spcBef>
                <a:spcPct val="0"/>
              </a:spcBef>
            </a:pPr>
            <a:r>
              <a:rPr lang="es-ES_tradnl" altLang="es-MX" sz="1200" u="none" dirty="0" smtClean="0">
                <a:latin typeface="Arial" panose="020B0604020202020204" pitchFamily="34" charset="0"/>
              </a:rPr>
              <a:t>Elaborar informes, minutas, tarjetas y documentos jurídicos con perspectiva de género.</a:t>
            </a:r>
          </a:p>
          <a:p>
            <a:pPr algn="just">
              <a:spcBef>
                <a:spcPct val="0"/>
              </a:spcBef>
              <a:buNone/>
            </a:pPr>
            <a:endParaRPr lang="es-ES_tradnl" altLang="es-MX" sz="1200" u="none" dirty="0" smtClean="0">
              <a:latin typeface="Arial" panose="020B0604020202020204" pitchFamily="34" charset="0"/>
            </a:endParaRPr>
          </a:p>
          <a:p>
            <a:pPr marL="171450" indent="-171450" algn="just">
              <a:spcBef>
                <a:spcPct val="0"/>
              </a:spcBef>
            </a:pPr>
            <a:r>
              <a:rPr lang="es-ES_tradnl" altLang="es-MX" sz="1200" u="none" dirty="0" smtClean="0">
                <a:latin typeface="Arial" panose="020B0604020202020204" pitchFamily="34" charset="0"/>
              </a:rPr>
              <a:t>Acompañar como abogada a la responsable de la </a:t>
            </a:r>
            <a:r>
              <a:rPr lang="es-ES_tradnl" altLang="es-MX" sz="1200" u="none" dirty="0">
                <a:latin typeface="Arial" panose="020B0604020202020204" pitchFamily="34" charset="0"/>
              </a:rPr>
              <a:t>Unidad para la Igualdad de </a:t>
            </a:r>
            <a:r>
              <a:rPr lang="es-ES_tradnl" altLang="es-MX" sz="1200" u="none" dirty="0" smtClean="0">
                <a:latin typeface="Arial" panose="020B0604020202020204" pitchFamily="34" charset="0"/>
              </a:rPr>
              <a:t>Género en las diversas reuniones de Comités y Sistemas que pugnan por el acceso a las mujeres a una vida libre de violencia y la igualdad entre mujeres y hombres.</a:t>
            </a:r>
          </a:p>
          <a:p>
            <a:pPr algn="just">
              <a:spcBef>
                <a:spcPct val="0"/>
              </a:spcBef>
              <a:buNone/>
            </a:pPr>
            <a:endParaRPr lang="es-ES_tradnl" altLang="es-MX" sz="1200" dirty="0" smtClean="0">
              <a:latin typeface="Arial" panose="020B0604020202020204" pitchFamily="34" charset="0"/>
            </a:endParaRPr>
          </a:p>
          <a:p>
            <a:pPr marL="171450" indent="-171450" algn="just">
              <a:spcBef>
                <a:spcPct val="0"/>
              </a:spcBef>
            </a:pPr>
            <a:r>
              <a:rPr lang="es-ES_tradnl" altLang="es-MX" sz="1200" u="none" dirty="0" smtClean="0">
                <a:latin typeface="Arial" panose="020B0604020202020204" pitchFamily="34" charset="0"/>
              </a:rPr>
              <a:t>Revisar que la documentación que emite la Unidad </a:t>
            </a:r>
            <a:r>
              <a:rPr lang="es-ES_tradnl" altLang="es-MX" sz="1200" u="none" dirty="0">
                <a:latin typeface="Arial" panose="020B0604020202020204" pitchFamily="34" charset="0"/>
              </a:rPr>
              <a:t>para la Igualdad de </a:t>
            </a:r>
            <a:r>
              <a:rPr lang="es-ES_tradnl" altLang="es-MX" sz="1200" u="none" dirty="0" smtClean="0">
                <a:latin typeface="Arial" panose="020B0604020202020204" pitchFamily="34" charset="0"/>
              </a:rPr>
              <a:t>Género no tenga lenguaje excluyente o sexista.</a:t>
            </a:r>
            <a:endParaRPr lang="es-ES_tradnl" altLang="es-MX" sz="1200" u="none" dirty="0">
              <a:latin typeface="Arial" panose="020B0604020202020204" pitchFamily="34" charset="0"/>
            </a:endParaRPr>
          </a:p>
          <a:p>
            <a:pPr marL="171450" indent="-171450" algn="just">
              <a:spcBef>
                <a:spcPct val="0"/>
              </a:spcBef>
            </a:pPr>
            <a:endParaRPr lang="es-ES_tradnl" altLang="es-MX" sz="1200" u="none" dirty="0">
              <a:latin typeface="Arial" panose="020B0604020202020204" pitchFamily="34" charset="0"/>
            </a:endParaRPr>
          </a:p>
          <a:p>
            <a:pPr marL="171450" indent="-171450" algn="just">
              <a:spcBef>
                <a:spcPct val="0"/>
              </a:spcBef>
            </a:pPr>
            <a:r>
              <a:rPr lang="es-ES_tradnl" altLang="es-MX" sz="1200" u="none" dirty="0" smtClean="0">
                <a:latin typeface="Arial" panose="020B0604020202020204" pitchFamily="34" charset="0"/>
              </a:rPr>
              <a:t>Estas </a:t>
            </a:r>
            <a:r>
              <a:rPr lang="es-ES_tradnl" altLang="es-MX" sz="1200" u="none" dirty="0">
                <a:latin typeface="Arial" panose="020B0604020202020204" pitchFamily="34" charset="0"/>
              </a:rPr>
              <a:t>funciones son enunciativas mas no </a:t>
            </a:r>
            <a:r>
              <a:rPr lang="es-ES_tradnl" altLang="es-MX" sz="1200" u="none" dirty="0" smtClean="0">
                <a:latin typeface="Arial" panose="020B0604020202020204" pitchFamily="34" charset="0"/>
              </a:rPr>
              <a:t>limitativas.</a:t>
            </a:r>
            <a:endParaRPr lang="es-ES_tradnl" altLang="es-MX" sz="1200" u="none" dirty="0">
              <a:latin typeface="Arial" panose="020B0604020202020204" pitchFamily="34" charset="0"/>
            </a:endParaRPr>
          </a:p>
          <a:p>
            <a:pPr algn="just">
              <a:spcBef>
                <a:spcPct val="0"/>
              </a:spcBef>
              <a:buFontTx/>
              <a:buNone/>
            </a:pPr>
            <a:endParaRPr lang="es-ES_tradnl" altLang="es-MX" sz="1200" b="1" i="1" dirty="0">
              <a:latin typeface="Arial" panose="020B0604020202020204" pitchFamily="34" charset="0"/>
            </a:endParaRPr>
          </a:p>
          <a:p>
            <a:pPr marL="171450" indent="-171450" algn="just">
              <a:spcBef>
                <a:spcPct val="0"/>
              </a:spcBef>
            </a:pPr>
            <a:endParaRPr lang="es-ES_tradnl" altLang="es-MX" sz="1200" dirty="0" smtClean="0">
              <a:latin typeface="Arial" panose="020B0604020202020204" pitchFamily="34" charset="0"/>
            </a:endParaRPr>
          </a:p>
          <a:p>
            <a:pPr marL="171450" indent="-171450" algn="just">
              <a:spcBef>
                <a:spcPct val="0"/>
              </a:spcBef>
            </a:pPr>
            <a:endParaRPr lang="es-ES_tradnl" altLang="es-MX" sz="1200" dirty="0">
              <a:latin typeface="Arial" panose="020B0604020202020204" pitchFamily="34" charset="0"/>
            </a:endParaRPr>
          </a:p>
        </p:txBody>
      </p:sp>
      <p:sp>
        <p:nvSpPr>
          <p:cNvPr id="8" name="Rectangle 12"/>
          <p:cNvSpPr>
            <a:spLocks noChangeArrowheads="1"/>
          </p:cNvSpPr>
          <p:nvPr/>
        </p:nvSpPr>
        <p:spPr bwMode="auto">
          <a:xfrm>
            <a:off x="1598382" y="7667390"/>
            <a:ext cx="5075238"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0" name="Text Box 13"/>
          <p:cNvSpPr txBox="1">
            <a:spLocks noChangeArrowheads="1"/>
          </p:cNvSpPr>
          <p:nvPr/>
        </p:nvSpPr>
        <p:spPr bwMode="auto">
          <a:xfrm>
            <a:off x="1611081" y="7710196"/>
            <a:ext cx="2662238" cy="105259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lvl="0" algn="ctr">
              <a:spcBef>
                <a:spcPct val="20000"/>
              </a:spcBef>
            </a:pPr>
            <a:r>
              <a:rPr lang="es-ES" altLang="es-MX" sz="1200" u="none" dirty="0">
                <a:latin typeface="Arial" panose="020B0604020202020204" pitchFamily="34" charset="0"/>
              </a:rPr>
              <a:t>Diana Olivia Ortega Zamarripa</a:t>
            </a:r>
          </a:p>
        </p:txBody>
      </p:sp>
      <p:sp>
        <p:nvSpPr>
          <p:cNvPr id="11" name="Line 14"/>
          <p:cNvSpPr>
            <a:spLocks noChangeShapeType="1"/>
          </p:cNvSpPr>
          <p:nvPr/>
        </p:nvSpPr>
        <p:spPr bwMode="auto">
          <a:xfrm>
            <a:off x="4260399" y="7676915"/>
            <a:ext cx="3396" cy="1143000"/>
          </a:xfrm>
          <a:prstGeom prst="line">
            <a:avLst/>
          </a:prstGeom>
          <a:noFill/>
          <a:ln w="9525">
            <a:solidFill>
              <a:schemeClr val="tx1"/>
            </a:solidFill>
            <a:miter lim="800000"/>
            <a:headEnd/>
            <a:tailEnd/>
          </a:ln>
        </p:spPr>
        <p:txBody>
          <a:bodyPr wrap="none"/>
          <a:lstStyle/>
          <a:p>
            <a:endParaRPr lang="es-MX" dirty="0"/>
          </a:p>
        </p:txBody>
      </p:sp>
      <p:sp>
        <p:nvSpPr>
          <p:cNvPr id="12" name="Line 15"/>
          <p:cNvSpPr>
            <a:spLocks noChangeShapeType="1"/>
          </p:cNvSpPr>
          <p:nvPr/>
        </p:nvSpPr>
        <p:spPr bwMode="auto">
          <a:xfrm>
            <a:off x="1598382" y="8003940"/>
            <a:ext cx="5075238" cy="0"/>
          </a:xfrm>
          <a:prstGeom prst="line">
            <a:avLst/>
          </a:prstGeom>
          <a:noFill/>
          <a:ln w="9525">
            <a:solidFill>
              <a:schemeClr val="tx1"/>
            </a:solidFill>
            <a:miter lim="800000"/>
            <a:headEnd/>
            <a:tailEnd/>
          </a:ln>
        </p:spPr>
        <p:txBody>
          <a:bodyPr wrap="none"/>
          <a:lstStyle/>
          <a:p>
            <a:endParaRPr lang="es-MX" dirty="0"/>
          </a:p>
        </p:txBody>
      </p:sp>
      <p:sp>
        <p:nvSpPr>
          <p:cNvPr id="13" name="Text Box 16"/>
          <p:cNvSpPr txBox="1">
            <a:spLocks noChangeArrowheads="1"/>
          </p:cNvSpPr>
          <p:nvPr/>
        </p:nvSpPr>
        <p:spPr bwMode="auto">
          <a:xfrm>
            <a:off x="4087470" y="7715015"/>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14" name="Text Box 10"/>
          <p:cNvSpPr txBox="1">
            <a:spLocks noChangeArrowheads="1"/>
          </p:cNvSpPr>
          <p:nvPr/>
        </p:nvSpPr>
        <p:spPr bwMode="auto">
          <a:xfrm>
            <a:off x="4087472" y="8494509"/>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14624367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77827"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77828"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77829" name="Rectangle 5"/>
          <p:cNvSpPr>
            <a:spLocks noChangeArrowheads="1"/>
          </p:cNvSpPr>
          <p:nvPr/>
        </p:nvSpPr>
        <p:spPr bwMode="auto">
          <a:xfrm>
            <a:off x="1514475" y="682625"/>
            <a:ext cx="5022803" cy="770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u="none" dirty="0" smtClean="0">
                <a:latin typeface="Arial" panose="020B0604020202020204" pitchFamily="34" charset="0"/>
              </a:rPr>
              <a:t>CENTROS </a:t>
            </a:r>
            <a:r>
              <a:rPr lang="es-ES_tradnl" altLang="es-MX" sz="1200" b="1" i="1" u="none" dirty="0">
                <a:latin typeface="Arial" panose="020B0604020202020204" pitchFamily="34" charset="0"/>
              </a:rPr>
              <a:t>CRECER PARA LA </a:t>
            </a:r>
            <a:r>
              <a:rPr lang="es-ES_tradnl" altLang="es-MX" sz="1200" b="1" i="1" u="none" dirty="0" smtClean="0">
                <a:latin typeface="Arial" panose="020B0604020202020204" pitchFamily="34" charset="0"/>
              </a:rPr>
              <a:t>VIDA I Y II</a:t>
            </a:r>
            <a:endParaRPr lang="es-ES_tradnl" altLang="es-MX" sz="1200" u="none" dirty="0">
              <a:latin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95250" algn="just">
              <a:spcBef>
                <a:spcPct val="0"/>
              </a:spcBef>
              <a:buFontTx/>
              <a:buNone/>
            </a:pPr>
            <a:r>
              <a:rPr lang="es-ES_tradnl" altLang="es-MX" sz="1200" u="none" dirty="0">
                <a:latin typeface="Arial" panose="020B0604020202020204" pitchFamily="34" charset="0"/>
              </a:rPr>
              <a:t>Planear, organizar, coordinar, supervisar, controlar y evaluar las áreas técnicas y administrativas del programa, para asegurar el logro de los objetivos tendientes a procurar el bienestar de la población y funcionamiento  del programa Crecer para la Vida.</a:t>
            </a:r>
          </a:p>
          <a:p>
            <a:pPr algn="just">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p>
          <a:p>
            <a:pPr algn="just">
              <a:spcBef>
                <a:spcPct val="0"/>
              </a:spcBef>
              <a:buFontTx/>
              <a:buNone/>
            </a:pPr>
            <a:endParaRPr lang="es-MX" altLang="es-MX" sz="1200" u="none" dirty="0">
              <a:latin typeface="Arial" panose="020B0604020202020204" pitchFamily="34" charset="0"/>
            </a:endParaRPr>
          </a:p>
          <a:p>
            <a:pPr marL="95250" indent="-95250" algn="just">
              <a:spcBef>
                <a:spcPct val="0"/>
              </a:spcBef>
              <a:buSzPct val="150000"/>
            </a:pPr>
            <a:r>
              <a:rPr lang="es-MX" altLang="es-MX" sz="1200" u="none" dirty="0" smtClean="0">
                <a:latin typeface="Arial" panose="020B0604020202020204" pitchFamily="34" charset="0"/>
              </a:rPr>
              <a:t>Desarrollar y mostrar</a:t>
            </a:r>
            <a:r>
              <a:rPr lang="es-MX" altLang="es-MX" sz="1200" u="none" dirty="0">
                <a:latin typeface="Arial" panose="020B0604020202020204" pitchFamily="34" charset="0"/>
              </a:rPr>
              <a:t>, para su aprobación, los </a:t>
            </a:r>
            <a:r>
              <a:rPr lang="es-MX" altLang="es-MX" sz="1200" u="none" dirty="0" smtClean="0">
                <a:latin typeface="Arial" panose="020B0604020202020204" pitchFamily="34" charset="0"/>
              </a:rPr>
              <a:t>planes y programas </a:t>
            </a:r>
            <a:r>
              <a:rPr lang="es-MX" altLang="es-MX" sz="1200" u="none" dirty="0">
                <a:latin typeface="Arial" panose="020B0604020202020204" pitchFamily="34" charset="0"/>
              </a:rPr>
              <a:t>de </a:t>
            </a:r>
            <a:r>
              <a:rPr lang="es-MX" altLang="es-MX" sz="1200" u="none" dirty="0" smtClean="0">
                <a:latin typeface="Arial" panose="020B0604020202020204" pitchFamily="34" charset="0"/>
              </a:rPr>
              <a:t> trabajo</a:t>
            </a:r>
            <a:r>
              <a:rPr lang="es-MX" altLang="es-MX" sz="1200" u="none" dirty="0">
                <a:latin typeface="Arial" panose="020B0604020202020204" pitchFamily="34" charset="0"/>
              </a:rPr>
              <a:t>, propuesta de presupuesto, informes de actividades y estados financieros anuales del programa Crecer para la Vida y someterlo a consideración de </a:t>
            </a:r>
            <a:r>
              <a:rPr lang="es-MX" altLang="es-MX" sz="1200" u="none" dirty="0" smtClean="0">
                <a:latin typeface="Arial" panose="020B0604020202020204" pitchFamily="34" charset="0"/>
              </a:rPr>
              <a:t>los Directivos del área.</a:t>
            </a:r>
          </a:p>
          <a:p>
            <a:pPr algn="just">
              <a:spcBef>
                <a:spcPct val="0"/>
              </a:spcBef>
              <a:buSzPct val="150000"/>
            </a:pPr>
            <a:endParaRPr lang="es-MX" altLang="es-MX" sz="1200" u="none" dirty="0">
              <a:latin typeface="Arial" panose="020B0604020202020204" pitchFamily="34" charset="0"/>
            </a:endParaRPr>
          </a:p>
          <a:p>
            <a:pPr marL="95250" indent="-95250" algn="just">
              <a:buSzPct val="150000"/>
            </a:pPr>
            <a:r>
              <a:rPr lang="es-ES_tradnl" altLang="es-MX" sz="1200" u="none" dirty="0">
                <a:latin typeface="Arial" panose="020B0604020202020204" pitchFamily="34" charset="0"/>
                <a:cs typeface="Arial" panose="020B0604020202020204" pitchFamily="34" charset="0"/>
              </a:rPr>
              <a:t>Suscribir, </a:t>
            </a:r>
            <a:r>
              <a:rPr lang="es-ES_tradnl" altLang="es-MX" sz="1200" u="none" dirty="0" smtClean="0">
                <a:latin typeface="Arial" panose="020B0604020202020204" pitchFamily="34" charset="0"/>
                <a:cs typeface="Arial" panose="020B0604020202020204" pitchFamily="34" charset="0"/>
              </a:rPr>
              <a:t>previa autorización </a:t>
            </a:r>
            <a:r>
              <a:rPr lang="es-ES_tradnl" altLang="es-MX" sz="1200" u="none" dirty="0">
                <a:latin typeface="Arial" panose="020B0604020202020204" pitchFamily="34" charset="0"/>
                <a:cs typeface="Arial" panose="020B0604020202020204" pitchFamily="34" charset="0"/>
              </a:rPr>
              <a:t>de la </a:t>
            </a:r>
            <a:r>
              <a:rPr lang="es-ES_tradnl" altLang="es-MX" sz="1200" u="none" dirty="0" smtClean="0">
                <a:latin typeface="Arial" panose="020B0604020202020204" pitchFamily="34" charset="0"/>
                <a:cs typeface="Arial" panose="020B0604020202020204" pitchFamily="34" charset="0"/>
              </a:rPr>
              <a:t>Dirección de Bienestar Familiar, </a:t>
            </a:r>
            <a:r>
              <a:rPr lang="es-ES_tradnl" altLang="es-MX" sz="1200" u="none" dirty="0">
                <a:latin typeface="Arial" panose="020B0604020202020204" pitchFamily="34" charset="0"/>
                <a:cs typeface="Arial" panose="020B0604020202020204" pitchFamily="34" charset="0"/>
              </a:rPr>
              <a:t>acuerdos o convenios con dependencias y entidades de la Administración Pública Federal, con las Entidades Federativas, con los Municipios y con los Organismos del sector público, privado y social, en materia de su competencia.</a:t>
            </a:r>
          </a:p>
          <a:p>
            <a:pPr>
              <a:buSzPct val="150000"/>
            </a:pPr>
            <a:endParaRPr lang="es-MX" altLang="es-MX" sz="1200" u="none" dirty="0">
              <a:latin typeface="Arial" panose="020B0604020202020204" pitchFamily="34" charset="0"/>
              <a:cs typeface="Arial" panose="020B0604020202020204" pitchFamily="34" charset="0"/>
            </a:endParaRPr>
          </a:p>
          <a:p>
            <a:pPr marL="95250" indent="-95250" algn="just">
              <a:buSzPct val="150000"/>
            </a:pPr>
            <a:r>
              <a:rPr lang="es-ES_tradnl" altLang="es-MX" sz="1200" u="none" dirty="0">
                <a:latin typeface="Arial" panose="020B0604020202020204" pitchFamily="34" charset="0"/>
                <a:cs typeface="Arial" panose="020B0604020202020204" pitchFamily="34" charset="0"/>
              </a:rPr>
              <a:t>Entregar a </a:t>
            </a:r>
            <a:r>
              <a:rPr lang="es-ES_tradnl" altLang="es-MX" sz="1200" u="none" dirty="0">
                <a:solidFill>
                  <a:schemeClr val="tx2"/>
                </a:solidFill>
                <a:latin typeface="Arial" panose="020B0604020202020204" pitchFamily="34" charset="0"/>
                <a:cs typeface="Arial" panose="020B0604020202020204" pitchFamily="34" charset="0"/>
              </a:rPr>
              <a:t>la </a:t>
            </a:r>
            <a:r>
              <a:rPr lang="es-ES_tradnl" altLang="es-MX" sz="1200" u="none" dirty="0" smtClean="0">
                <a:solidFill>
                  <a:schemeClr val="tx2"/>
                </a:solidFill>
                <a:latin typeface="Arial" panose="020B0604020202020204" pitchFamily="34" charset="0"/>
                <a:cs typeface="Arial" panose="020B0604020202020204" pitchFamily="34" charset="0"/>
              </a:rPr>
              <a:t>Dirección de Bienestar Familiar, </a:t>
            </a:r>
            <a:r>
              <a:rPr lang="es-ES_tradnl" altLang="es-MX" sz="1200" u="none" dirty="0" smtClean="0">
                <a:latin typeface="Arial" panose="020B0604020202020204" pitchFamily="34" charset="0"/>
                <a:cs typeface="Arial" panose="020B0604020202020204" pitchFamily="34" charset="0"/>
              </a:rPr>
              <a:t>informe </a:t>
            </a:r>
            <a:r>
              <a:rPr lang="es-ES_tradnl" altLang="es-MX" sz="1200" u="none" dirty="0">
                <a:latin typeface="Arial" panose="020B0604020202020204" pitchFamily="34" charset="0"/>
                <a:cs typeface="Arial" panose="020B0604020202020204" pitchFamily="34" charset="0"/>
              </a:rPr>
              <a:t>mensual y anual de las actividades realizadas y resultados obtenidos, acompañando los informes específicos requeridos.</a:t>
            </a:r>
          </a:p>
          <a:p>
            <a:pPr algn="just">
              <a:buSzPct val="150000"/>
            </a:pPr>
            <a:endParaRPr lang="es-ES_tradnl" altLang="es-MX" sz="1200" u="none" dirty="0">
              <a:latin typeface="Arial" panose="020B0604020202020204" pitchFamily="34" charset="0"/>
              <a:cs typeface="Arial" panose="020B0604020202020204" pitchFamily="34" charset="0"/>
            </a:endParaRPr>
          </a:p>
          <a:p>
            <a:pPr marL="95250" indent="-95250" algn="just">
              <a:buSzPct val="150000"/>
            </a:pPr>
            <a:r>
              <a:rPr lang="es-ES_tradnl" altLang="es-MX" sz="1200" u="none" dirty="0">
                <a:latin typeface="Arial" panose="020B0604020202020204" pitchFamily="34" charset="0"/>
                <a:cs typeface="Arial" panose="020B0604020202020204" pitchFamily="34" charset="0"/>
              </a:rPr>
              <a:t>Organizar y dirigir eventos socio-culturales, ecológicos, deportivos y </a:t>
            </a:r>
            <a:r>
              <a:rPr lang="es-ES_tradnl" altLang="es-MX" sz="1200" u="none" dirty="0" smtClean="0">
                <a:latin typeface="Arial" panose="020B0604020202020204" pitchFamily="34" charset="0"/>
                <a:cs typeface="Arial" panose="020B0604020202020204" pitchFamily="34" charset="0"/>
              </a:rPr>
              <a:t>cívicos. </a:t>
            </a:r>
          </a:p>
          <a:p>
            <a:pPr algn="just">
              <a:buSzPct val="150000"/>
              <a:buNone/>
            </a:pPr>
            <a:endParaRPr lang="es-ES_tradnl" altLang="es-MX" sz="1200" u="none" dirty="0" smtClean="0">
              <a:latin typeface="Arial" panose="020B0604020202020204" pitchFamily="34" charset="0"/>
              <a:cs typeface="Arial" panose="020B0604020202020204" pitchFamily="34" charset="0"/>
            </a:endParaRPr>
          </a:p>
          <a:p>
            <a:pPr marL="95250" indent="-95250" algn="just">
              <a:buSzPct val="150000"/>
            </a:pPr>
            <a:r>
              <a:rPr lang="es-ES_tradnl" altLang="es-MX" sz="1200" u="none" dirty="0">
                <a:latin typeface="Arial" panose="020B0604020202020204" pitchFamily="34" charset="0"/>
                <a:cs typeface="Arial" panose="020B0604020202020204" pitchFamily="34" charset="0"/>
              </a:rPr>
              <a:t>Mantener actualizado y vigilar el inventario del programa Crecer para la Vida como lo solicite Control Patrimonial de DIF Estatal</a:t>
            </a:r>
            <a:r>
              <a:rPr lang="es-ES_tradnl" altLang="es-MX" sz="1200" u="none" dirty="0" smtClean="0">
                <a:latin typeface="Arial" panose="020B0604020202020204" pitchFamily="34" charset="0"/>
                <a:cs typeface="Arial" panose="020B0604020202020204" pitchFamily="34" charset="0"/>
              </a:rPr>
              <a:t>.</a:t>
            </a:r>
          </a:p>
          <a:p>
            <a:pPr algn="just">
              <a:buSzPct val="150000"/>
              <a:buNone/>
            </a:pPr>
            <a:endParaRPr lang="es-ES_tradnl" altLang="es-MX" sz="1200" u="none" dirty="0" smtClean="0">
              <a:latin typeface="Arial" panose="020B0604020202020204" pitchFamily="34" charset="0"/>
              <a:cs typeface="Arial" panose="020B0604020202020204" pitchFamily="34" charset="0"/>
            </a:endParaRPr>
          </a:p>
          <a:p>
            <a:pPr marL="95250" indent="-95250" algn="just">
              <a:buSzPct val="150000"/>
            </a:pPr>
            <a:r>
              <a:rPr lang="es-ES_tradnl" altLang="es-MX" sz="1200" u="none" dirty="0">
                <a:latin typeface="Arial" panose="020B0604020202020204" pitchFamily="34" charset="0"/>
                <a:cs typeface="Arial" panose="020B0604020202020204" pitchFamily="34" charset="0"/>
              </a:rPr>
              <a:t>Dar visto bueno a las solicitudes de ingreso de las niñas, niños y adolecentes, para determinar el tipo de atención que se les deba brindar.</a:t>
            </a:r>
          </a:p>
          <a:p>
            <a:pPr algn="just"/>
            <a:endParaRPr lang="es-ES_tradnl" altLang="es-MX" sz="1200" u="none" dirty="0">
              <a:latin typeface="Arial" panose="020B0604020202020204" pitchFamily="34" charset="0"/>
              <a:cs typeface="Arial" panose="020B0604020202020204" pitchFamily="34" charset="0"/>
            </a:endParaRPr>
          </a:p>
          <a:p>
            <a:pPr algn="just"/>
            <a:endParaRPr lang="es-ES_tradnl" altLang="es-MX" sz="1200" u="none" dirty="0">
              <a:latin typeface="Arial" panose="020B0604020202020204" pitchFamily="34" charset="0"/>
            </a:endParaRPr>
          </a:p>
        </p:txBody>
      </p:sp>
      <p:grpSp>
        <p:nvGrpSpPr>
          <p:cNvPr id="9" name="Group 1041"/>
          <p:cNvGrpSpPr>
            <a:grpSpLocks/>
          </p:cNvGrpSpPr>
          <p:nvPr/>
        </p:nvGrpSpPr>
        <p:grpSpPr bwMode="auto">
          <a:xfrm>
            <a:off x="1524000" y="7855445"/>
            <a:ext cx="5156200" cy="1102866"/>
            <a:chOff x="936" y="4706"/>
            <a:chExt cx="3248" cy="806"/>
          </a:xfrm>
        </p:grpSpPr>
        <p:grpSp>
          <p:nvGrpSpPr>
            <p:cNvPr id="10" name="Group 1042"/>
            <p:cNvGrpSpPr>
              <a:grpSpLocks/>
            </p:cNvGrpSpPr>
            <p:nvPr/>
          </p:nvGrpSpPr>
          <p:grpSpPr bwMode="auto">
            <a:xfrm>
              <a:off x="938" y="4706"/>
              <a:ext cx="3246" cy="806"/>
              <a:chOff x="928" y="4556"/>
              <a:chExt cx="3246" cy="975"/>
            </a:xfrm>
          </p:grpSpPr>
          <p:sp>
            <p:nvSpPr>
              <p:cNvPr id="12" name="Rectangle 1043"/>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3" name="Text Box 1044"/>
              <p:cNvSpPr txBox="1">
                <a:spLocks noChangeArrowheads="1"/>
              </p:cNvSpPr>
              <p:nvPr/>
            </p:nvSpPr>
            <p:spPr bwMode="auto">
              <a:xfrm>
                <a:off x="1047" y="4646"/>
                <a:ext cx="116" cy="803"/>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14" name="Text Box 1045"/>
              <p:cNvSpPr txBox="1">
                <a:spLocks noChangeArrowheads="1"/>
              </p:cNvSpPr>
              <p:nvPr/>
            </p:nvSpPr>
            <p:spPr bwMode="auto">
              <a:xfrm>
                <a:off x="3256" y="4632"/>
                <a:ext cx="116" cy="199"/>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11" name="Line 1047"/>
            <p:cNvSpPr>
              <a:spLocks noChangeShapeType="1"/>
            </p:cNvSpPr>
            <p:nvPr/>
          </p:nvSpPr>
          <p:spPr bwMode="auto">
            <a:xfrm>
              <a:off x="936" y="4958"/>
              <a:ext cx="3248" cy="1"/>
            </a:xfrm>
            <a:prstGeom prst="line">
              <a:avLst/>
            </a:prstGeom>
            <a:noFill/>
            <a:ln w="9525">
              <a:solidFill>
                <a:schemeClr val="tx1"/>
              </a:solidFill>
              <a:round/>
              <a:headEnd/>
              <a:tailEnd/>
            </a:ln>
          </p:spPr>
          <p:txBody>
            <a:bodyPr/>
            <a:lstStyle/>
            <a:p>
              <a:endParaRPr lang="es-MX" dirty="0"/>
            </a:p>
          </p:txBody>
        </p:sp>
      </p:grpSp>
      <p:sp>
        <p:nvSpPr>
          <p:cNvPr id="15" name="Text Box 10"/>
          <p:cNvSpPr txBox="1">
            <a:spLocks noChangeArrowheads="1"/>
          </p:cNvSpPr>
          <p:nvPr/>
        </p:nvSpPr>
        <p:spPr bwMode="auto">
          <a:xfrm>
            <a:off x="1523999" y="7807820"/>
            <a:ext cx="5156201" cy="1126462"/>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a:t>
            </a:r>
            <a:r>
              <a:rPr lang="es-MX" sz="1200" b="1" u="none" dirty="0" smtClean="0">
                <a:latin typeface="Arial" charset="0"/>
              </a:rPr>
              <a:t>Bienestar Familiar</a:t>
            </a: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01974437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7885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7885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78853" name="Rectangle 5"/>
          <p:cNvSpPr>
            <a:spLocks noChangeArrowheads="1"/>
          </p:cNvSpPr>
          <p:nvPr/>
        </p:nvSpPr>
        <p:spPr bwMode="auto">
          <a:xfrm>
            <a:off x="1514475" y="630238"/>
            <a:ext cx="5181600" cy="740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u="none" dirty="0" smtClean="0">
                <a:latin typeface="Arial" panose="020B0604020202020204" pitchFamily="34" charset="0"/>
              </a:rPr>
              <a:t>CENTROS </a:t>
            </a:r>
            <a:r>
              <a:rPr lang="es-ES_tradnl" altLang="es-MX" sz="1200" b="1" i="1" u="none" dirty="0">
                <a:latin typeface="Arial" panose="020B0604020202020204" pitchFamily="34" charset="0"/>
              </a:rPr>
              <a:t>CRECER PARA LA </a:t>
            </a:r>
            <a:r>
              <a:rPr lang="es-ES_tradnl" altLang="es-MX" sz="1200" b="1" i="1" u="none" dirty="0" smtClean="0">
                <a:latin typeface="Arial" panose="020B0604020202020204" pitchFamily="34" charset="0"/>
              </a:rPr>
              <a:t>VIDA I Y II</a:t>
            </a:r>
            <a:endParaRPr lang="es-ES_tradnl" altLang="es-MX" sz="1200" b="1" i="1" u="none" dirty="0">
              <a:latin typeface="Arial" panose="020B0604020202020204" pitchFamily="34" charset="0"/>
            </a:endParaRPr>
          </a:p>
          <a:p>
            <a:pPr algn="ctr">
              <a:spcBef>
                <a:spcPct val="0"/>
              </a:spcBef>
              <a:buFontTx/>
              <a:buNone/>
            </a:pPr>
            <a:r>
              <a:rPr lang="es-ES_tradnl" altLang="es-MX" sz="1200" b="1" i="1" u="none" dirty="0" smtClean="0">
                <a:latin typeface="Arial" panose="020B0604020202020204" pitchFamily="34" charset="0"/>
              </a:rPr>
              <a:t>(</a:t>
            </a:r>
            <a:r>
              <a:rPr lang="es-ES_tradnl" sz="1200" b="1" i="1" u="none" dirty="0">
                <a:latin typeface="Arial" charset="0"/>
              </a:rPr>
              <a:t>Continúa</a:t>
            </a:r>
            <a:r>
              <a:rPr lang="es-ES_tradnl" altLang="es-MX" sz="1200" b="1" i="1" u="none" dirty="0" smtClean="0">
                <a:latin typeface="Arial" panose="020B0604020202020204" pitchFamily="34" charset="0"/>
              </a:rPr>
              <a:t>)</a:t>
            </a:r>
            <a:endParaRPr lang="es-ES_tradnl" altLang="es-MX" sz="1200" u="none" dirty="0">
              <a:latin typeface="Arial" panose="020B0604020202020204" pitchFamily="34" charset="0"/>
            </a:endParaRPr>
          </a:p>
          <a:p>
            <a:pPr algn="just">
              <a:buNone/>
            </a:pPr>
            <a:endParaRPr lang="es-MX" altLang="es-MX" sz="1200"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Supervisar la integración del expediente de cada uno de las niñas, niños y adolecentes, agregando y ordenando su resguardo como confidencial.</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Proponer las acciones para elaborar el Manual de Organización y Procedimientos  del programa.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Realizar reuniones con todo el personal para revisar las normas y evaluar el trabajo, así como fomentar relaciones interpersonales e interdepartamentales adecuadas.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Representar el programa en todo tipo de actos para beneficio de la población atendida.</a:t>
            </a:r>
          </a:p>
          <a:p>
            <a:pPr marL="171450" indent="-171450" algn="just">
              <a:buSzPct val="150000"/>
              <a:buFont typeface="Arial" panose="020B0604020202020204" pitchFamily="34" charset="0"/>
              <a:buChar char="•"/>
            </a:pP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Promover y coordinar acciones de actualización y capacitación del personal del programa Crecer para la Vida.</a:t>
            </a:r>
          </a:p>
          <a:p>
            <a:pPr marL="171450" indent="-171450" algn="just">
              <a:buSzPct val="150000"/>
              <a:buFont typeface="Arial" panose="020B0604020202020204" pitchFamily="34" charset="0"/>
              <a:buChar char="•"/>
            </a:pP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Optimizar los recursos materiales, financieros y humanos del programa</a:t>
            </a:r>
            <a:r>
              <a:rPr lang="es-ES_tradnl" altLang="es-MX" sz="1200" u="none" dirty="0" smtClean="0">
                <a:latin typeface="Arial" panose="020B0604020202020204" pitchFamily="34" charset="0"/>
                <a:cs typeface="Arial" panose="020B0604020202020204" pitchFamily="34" charset="0"/>
              </a:rPr>
              <a:t>.</a:t>
            </a:r>
          </a:p>
          <a:p>
            <a:pPr marL="171450" indent="-171450" algn="just">
              <a:buSzPct val="150000"/>
              <a:buFont typeface="Arial" panose="020B0604020202020204" pitchFamily="34" charset="0"/>
              <a:buChar char="•"/>
            </a:pPr>
            <a:endParaRPr lang="es-ES_tradnl"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Programar y detectar las necesidades de los recursos financieros, materiales, de mantenimiento y servicios generales</a:t>
            </a:r>
            <a:r>
              <a:rPr lang="es-ES_tradnl" altLang="es-MX" sz="1200" u="none" dirty="0" smtClean="0">
                <a:latin typeface="Arial" panose="020B0604020202020204" pitchFamily="34" charset="0"/>
                <a:cs typeface="Arial" panose="020B0604020202020204" pitchFamily="34" charset="0"/>
              </a:rPr>
              <a:t>.</a:t>
            </a:r>
          </a:p>
          <a:p>
            <a:pPr marL="171450" indent="-171450" algn="just">
              <a:buSzPct val="150000"/>
              <a:buFont typeface="Arial" panose="020B0604020202020204" pitchFamily="34" charset="0"/>
              <a:buChar char="•"/>
            </a:pPr>
            <a:endParaRPr lang="es-ES_tradnl"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Supervisar el control de la caja chica</a:t>
            </a:r>
            <a:r>
              <a:rPr lang="es-ES_tradnl" altLang="es-MX" sz="1200" u="none" dirty="0" smtClean="0">
                <a:latin typeface="Arial" panose="020B0604020202020204" pitchFamily="34" charset="0"/>
                <a:cs typeface="Arial" panose="020B0604020202020204" pitchFamily="34" charset="0"/>
              </a:rPr>
              <a:t>.</a:t>
            </a:r>
          </a:p>
          <a:p>
            <a:pPr marL="171450" indent="-171450" algn="just">
              <a:buSzPct val="150000"/>
              <a:buFont typeface="Arial" panose="020B0604020202020204" pitchFamily="34" charset="0"/>
              <a:buChar char="•"/>
            </a:pPr>
            <a:endParaRPr lang="es-ES_tradnl"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rPr>
              <a:t>Realizar </a:t>
            </a:r>
            <a:r>
              <a:rPr lang="es-MX" altLang="es-MX" sz="1200" u="none" dirty="0">
                <a:latin typeface="Arial" panose="020B0604020202020204" pitchFamily="34" charset="0"/>
              </a:rPr>
              <a:t>tareas de difusión y prospección relacionadas con el objetivo del programa Crecer para la Vida.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Estas funciones son enunciativas, más no limitativas.</a:t>
            </a:r>
            <a:endParaRPr lang="es-MX" altLang="es-MX" sz="1200" u="none" dirty="0">
              <a:latin typeface="Arial" panose="020B0604020202020204" pitchFamily="34" charset="0"/>
              <a:cs typeface="Arial" panose="020B0604020202020204" pitchFamily="34" charset="0"/>
            </a:endParaRPr>
          </a:p>
          <a:p>
            <a:pPr algn="just"/>
            <a:endParaRPr lang="es-ES_tradnl" altLang="es-MX" sz="1200" u="none" dirty="0">
              <a:latin typeface="Arial" panose="020B0604020202020204" pitchFamily="34" charset="0"/>
              <a:cs typeface="Arial" panose="020B0604020202020204" pitchFamily="34" charset="0"/>
            </a:endParaRPr>
          </a:p>
          <a:p>
            <a:pPr algn="just"/>
            <a:endParaRPr lang="es-ES_tradnl" altLang="es-MX" sz="1200" u="none" dirty="0">
              <a:latin typeface="Arial" panose="020B0604020202020204" pitchFamily="34" charset="0"/>
              <a:cs typeface="Arial" panose="020B0604020202020204" pitchFamily="34" charset="0"/>
            </a:endParaRPr>
          </a:p>
          <a:p>
            <a:pPr algn="just"/>
            <a:endParaRPr lang="es-ES_tradnl" altLang="es-MX" sz="1200" u="none" dirty="0">
              <a:latin typeface="Arial" panose="020B0604020202020204" pitchFamily="34" charset="0"/>
              <a:cs typeface="Arial" panose="020B0604020202020204" pitchFamily="34" charset="0"/>
            </a:endParaRPr>
          </a:p>
        </p:txBody>
      </p:sp>
      <p:grpSp>
        <p:nvGrpSpPr>
          <p:cNvPr id="9" name="Group 1041"/>
          <p:cNvGrpSpPr>
            <a:grpSpLocks/>
          </p:cNvGrpSpPr>
          <p:nvPr/>
        </p:nvGrpSpPr>
        <p:grpSpPr bwMode="auto">
          <a:xfrm>
            <a:off x="1524000" y="7855445"/>
            <a:ext cx="5156200" cy="1102866"/>
            <a:chOff x="936" y="4706"/>
            <a:chExt cx="3248" cy="806"/>
          </a:xfrm>
        </p:grpSpPr>
        <p:grpSp>
          <p:nvGrpSpPr>
            <p:cNvPr id="10" name="Group 1042"/>
            <p:cNvGrpSpPr>
              <a:grpSpLocks/>
            </p:cNvGrpSpPr>
            <p:nvPr/>
          </p:nvGrpSpPr>
          <p:grpSpPr bwMode="auto">
            <a:xfrm>
              <a:off x="938" y="4706"/>
              <a:ext cx="3246" cy="806"/>
              <a:chOff x="928" y="4556"/>
              <a:chExt cx="3246" cy="975"/>
            </a:xfrm>
          </p:grpSpPr>
          <p:sp>
            <p:nvSpPr>
              <p:cNvPr id="12" name="Rectangle 1043"/>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3" name="Text Box 1044"/>
              <p:cNvSpPr txBox="1">
                <a:spLocks noChangeArrowheads="1"/>
              </p:cNvSpPr>
              <p:nvPr/>
            </p:nvSpPr>
            <p:spPr bwMode="auto">
              <a:xfrm>
                <a:off x="1047" y="4646"/>
                <a:ext cx="116" cy="803"/>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14" name="Text Box 1045"/>
              <p:cNvSpPr txBox="1">
                <a:spLocks noChangeArrowheads="1"/>
              </p:cNvSpPr>
              <p:nvPr/>
            </p:nvSpPr>
            <p:spPr bwMode="auto">
              <a:xfrm>
                <a:off x="3256" y="4632"/>
                <a:ext cx="116" cy="199"/>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11" name="Line 1047"/>
            <p:cNvSpPr>
              <a:spLocks noChangeShapeType="1"/>
            </p:cNvSpPr>
            <p:nvPr/>
          </p:nvSpPr>
          <p:spPr bwMode="auto">
            <a:xfrm>
              <a:off x="936" y="4958"/>
              <a:ext cx="3248" cy="1"/>
            </a:xfrm>
            <a:prstGeom prst="line">
              <a:avLst/>
            </a:prstGeom>
            <a:noFill/>
            <a:ln w="9525">
              <a:solidFill>
                <a:schemeClr val="tx1"/>
              </a:solidFill>
              <a:round/>
              <a:headEnd/>
              <a:tailEnd/>
            </a:ln>
          </p:spPr>
          <p:txBody>
            <a:bodyPr/>
            <a:lstStyle/>
            <a:p>
              <a:endParaRPr lang="es-MX" dirty="0"/>
            </a:p>
          </p:txBody>
        </p:sp>
      </p:grpSp>
      <p:sp>
        <p:nvSpPr>
          <p:cNvPr id="15" name="Text Box 10"/>
          <p:cNvSpPr txBox="1">
            <a:spLocks noChangeArrowheads="1"/>
          </p:cNvSpPr>
          <p:nvPr/>
        </p:nvSpPr>
        <p:spPr bwMode="auto">
          <a:xfrm>
            <a:off x="1523999" y="7807820"/>
            <a:ext cx="5156201" cy="1126462"/>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a:t>
            </a:r>
            <a:r>
              <a:rPr lang="es-MX" sz="1200" b="1" u="none" dirty="0" smtClean="0">
                <a:latin typeface="Arial" charset="0"/>
              </a:rPr>
              <a:t>Bienestar Familiar</a:t>
            </a: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05678386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0899"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0900"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0901" name="Rectangle 5"/>
          <p:cNvSpPr>
            <a:spLocks noChangeArrowheads="1"/>
          </p:cNvSpPr>
          <p:nvPr/>
        </p:nvSpPr>
        <p:spPr bwMode="auto">
          <a:xfrm>
            <a:off x="1504950" y="561975"/>
            <a:ext cx="5035550" cy="693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a:latin typeface="Arial" panose="020B0604020202020204" pitchFamily="34" charset="0"/>
                <a:cs typeface="Arial" panose="020B0604020202020204" pitchFamily="34" charset="0"/>
              </a:rPr>
              <a:t>ADMINISTRACIÓN</a:t>
            </a:r>
            <a:endParaRPr lang="es-MX" altLang="es-MX" sz="1200" b="1" i="1" u="none" dirty="0">
              <a:latin typeface="Arial" panose="020B0604020202020204" pitchFamily="34" charset="0"/>
              <a:cs typeface="Arial" panose="020B0604020202020204" pitchFamily="34" charset="0"/>
            </a:endParaRPr>
          </a:p>
          <a:p>
            <a:pPr algn="just">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95250" algn="just">
              <a:lnSpc>
                <a:spcPct val="107000"/>
              </a:lnSpc>
              <a:spcAft>
                <a:spcPts val="800"/>
              </a:spcAft>
              <a:buFontTx/>
              <a:buNone/>
            </a:pPr>
            <a:r>
              <a:rPr lang="es-MX" altLang="es-MX" sz="1200" u="none" dirty="0">
                <a:latin typeface="Arial" panose="020B0604020202020204" pitchFamily="34" charset="0"/>
                <a:ea typeface="MS Mincho"/>
                <a:cs typeface="MS Mincho"/>
              </a:rPr>
              <a:t>Gestionar el uso de los recursos financieros, humanos, materiales y servicios generales que coadyuvan el cumplimiento del Programa Crecer para la Vida, favorecer la adecuada aplicación y control del ejercicio, conforme a los objetivos, metas y recursos autorizados.</a:t>
            </a:r>
          </a:p>
          <a:p>
            <a:pPr algn="just">
              <a:lnSpc>
                <a:spcPct val="107000"/>
              </a:lnSpc>
              <a:spcAft>
                <a:spcPts val="800"/>
              </a:spcAft>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marL="95250" indent="-95250" algn="just">
              <a:buSzPct val="150000"/>
            </a:pPr>
            <a:r>
              <a:rPr lang="es-MX" altLang="es-MX" sz="1200" u="none" dirty="0">
                <a:latin typeface="Arial" panose="020B0604020202020204" pitchFamily="34" charset="0"/>
                <a:cs typeface="Arial" panose="020B0604020202020204" pitchFamily="34" charset="0"/>
              </a:rPr>
              <a:t>Elaborar el proyecto de presupuesto del Programa Crecer para la Vida tomando en cuenta las necesidades reales y proyectos, el cual deberá someter a consideración de su Jefe inmediato superior.</a:t>
            </a:r>
          </a:p>
          <a:p>
            <a:pPr algn="just">
              <a:buSzPct val="150000"/>
            </a:pPr>
            <a:endParaRPr lang="es-MX" altLang="es-MX" sz="1200" u="none" dirty="0">
              <a:latin typeface="Arial" panose="020B0604020202020204" pitchFamily="34" charset="0"/>
              <a:cs typeface="Arial" panose="020B0604020202020204" pitchFamily="34" charset="0"/>
            </a:endParaRPr>
          </a:p>
          <a:p>
            <a:pPr marL="95250" indent="-95250" algn="just">
              <a:buSzPct val="150000"/>
            </a:pPr>
            <a:r>
              <a:rPr lang="es-MX" altLang="es-MX" sz="1200" u="none" dirty="0">
                <a:latin typeface="Arial" panose="020B0604020202020204" pitchFamily="34" charset="0"/>
                <a:cs typeface="Arial" panose="020B0604020202020204" pitchFamily="34" charset="0"/>
              </a:rPr>
              <a:t>Elaborar los </a:t>
            </a:r>
            <a:r>
              <a:rPr lang="es-MX" altLang="es-MX" sz="1200" u="none" dirty="0" smtClean="0">
                <a:latin typeface="Arial" panose="020B0604020202020204" pitchFamily="34" charset="0"/>
                <a:cs typeface="Arial" panose="020B0604020202020204" pitchFamily="34" charset="0"/>
              </a:rPr>
              <a:t>informes de ingresos derivados de las cuotas de recuperación </a:t>
            </a:r>
            <a:r>
              <a:rPr lang="es-MX" altLang="es-MX" sz="1200" u="none" dirty="0">
                <a:latin typeface="Arial" panose="020B0604020202020204" pitchFamily="34" charset="0"/>
                <a:cs typeface="Arial" panose="020B0604020202020204" pitchFamily="34" charset="0"/>
              </a:rPr>
              <a:t>y </a:t>
            </a:r>
            <a:r>
              <a:rPr lang="es-MX" altLang="es-MX" sz="1200" u="none" dirty="0" smtClean="0">
                <a:latin typeface="Arial" panose="020B0604020202020204" pitchFamily="34" charset="0"/>
                <a:cs typeface="Arial" panose="020B0604020202020204" pitchFamily="34" charset="0"/>
              </a:rPr>
              <a:t>presentarlos oportunamente </a:t>
            </a:r>
            <a:r>
              <a:rPr lang="es-MX" altLang="es-MX" sz="1200" u="none" dirty="0">
                <a:latin typeface="Arial" panose="020B0604020202020204" pitchFamily="34" charset="0"/>
                <a:cs typeface="Arial" panose="020B0604020202020204" pitchFamily="34" charset="0"/>
              </a:rPr>
              <a:t>al  Jefe inmediato superior </a:t>
            </a:r>
          </a:p>
          <a:p>
            <a:pPr algn="just">
              <a:buSzPct val="150000"/>
              <a:buFontTx/>
              <a:buNone/>
            </a:pPr>
            <a:endParaRPr lang="es-MX" altLang="es-MX" sz="1200" u="none" dirty="0">
              <a:latin typeface="Arial" panose="020B0604020202020204" pitchFamily="34" charset="0"/>
              <a:cs typeface="Arial" panose="020B0604020202020204" pitchFamily="34" charset="0"/>
            </a:endParaRPr>
          </a:p>
          <a:p>
            <a:pPr marL="95250" indent="-95250" algn="just">
              <a:buSzPct val="150000"/>
            </a:pPr>
            <a:r>
              <a:rPr lang="es-MX" altLang="es-MX" sz="1200" u="none" dirty="0" smtClean="0">
                <a:latin typeface="Arial" panose="020B0604020202020204" pitchFamily="34" charset="0"/>
                <a:cs typeface="Arial" panose="020B0604020202020204" pitchFamily="34" charset="0"/>
              </a:rPr>
              <a:t> Mantener </a:t>
            </a:r>
            <a:r>
              <a:rPr lang="es-MX" altLang="es-MX" sz="1200" u="none" dirty="0">
                <a:latin typeface="Arial" panose="020B0604020202020204" pitchFamily="34" charset="0"/>
                <a:cs typeface="Arial" panose="020B0604020202020204" pitchFamily="34" charset="0"/>
              </a:rPr>
              <a:t>actualizado el inventario de bienes muebles del Programa Crecer para la Vida reportando cualquier incidente que arroje dicha supervisión.</a:t>
            </a:r>
          </a:p>
          <a:p>
            <a:pPr algn="just">
              <a:buSzPct val="150000"/>
              <a:buFontTx/>
              <a:buNone/>
            </a:pPr>
            <a:endParaRPr lang="es-MX" altLang="es-MX" sz="1200" u="none" dirty="0">
              <a:latin typeface="Arial" panose="020B0604020202020204" pitchFamily="34" charset="0"/>
              <a:cs typeface="Arial" panose="020B0604020202020204" pitchFamily="34" charset="0"/>
            </a:endParaRPr>
          </a:p>
          <a:p>
            <a:pPr marL="95250" indent="-95250" algn="just">
              <a:buSzPct val="150000"/>
            </a:pPr>
            <a:r>
              <a:rPr lang="es-MX" altLang="es-MX" sz="1200" u="none" dirty="0" smtClean="0">
                <a:latin typeface="Arial" panose="020B0604020202020204" pitchFamily="34" charset="0"/>
                <a:cs typeface="Arial" panose="020B0604020202020204" pitchFamily="34" charset="0"/>
              </a:rPr>
              <a:t> Proponer </a:t>
            </a:r>
            <a:r>
              <a:rPr lang="es-MX" altLang="es-MX" sz="1200" u="none" dirty="0">
                <a:latin typeface="Arial" panose="020B0604020202020204" pitchFamily="34" charset="0"/>
                <a:cs typeface="Arial" panose="020B0604020202020204" pitchFamily="34" charset="0"/>
              </a:rPr>
              <a:t>los mecanismos necesarios en el área de recursos humanos basados en las disposiciones laborales que implique la mejora del personal en </a:t>
            </a:r>
            <a:r>
              <a:rPr lang="es-MX" altLang="es-MX" sz="1200" u="none" dirty="0" smtClean="0">
                <a:latin typeface="Arial" panose="020B0604020202020204" pitchFamily="34" charset="0"/>
                <a:cs typeface="Arial" panose="020B0604020202020204" pitchFamily="34" charset="0"/>
              </a:rPr>
              <a:t>las áreas de trabajo.</a:t>
            </a:r>
            <a:endParaRPr lang="es-MX" altLang="es-MX" sz="1200" u="none" dirty="0">
              <a:latin typeface="Arial" panose="020B0604020202020204" pitchFamily="34" charset="0"/>
              <a:cs typeface="Arial" panose="020B0604020202020204" pitchFamily="34" charset="0"/>
            </a:endParaRPr>
          </a:p>
          <a:p>
            <a:pPr algn="just">
              <a:buSzPct val="150000"/>
              <a:buFontTx/>
              <a:buNone/>
            </a:pPr>
            <a:endParaRPr lang="es-MX" altLang="es-MX" sz="1200" u="none" dirty="0">
              <a:latin typeface="Arial" panose="020B0604020202020204" pitchFamily="34" charset="0"/>
              <a:cs typeface="Arial" panose="020B0604020202020204" pitchFamily="34" charset="0"/>
            </a:endParaRPr>
          </a:p>
          <a:p>
            <a:pPr marL="95250" indent="-95250" algn="just">
              <a:buSzPct val="150000"/>
            </a:pPr>
            <a:r>
              <a:rPr lang="es-MX" altLang="es-MX" sz="1200" u="none" dirty="0">
                <a:latin typeface="Arial" panose="020B0604020202020204" pitchFamily="34" charset="0"/>
                <a:cs typeface="Arial" panose="020B0604020202020204" pitchFamily="34" charset="0"/>
              </a:rPr>
              <a:t>Llevar y aplicar controles de salidas y entradas de los diversos almacenes, manteniendo un mínimo necesario de abastecimiento. </a:t>
            </a:r>
          </a:p>
          <a:p>
            <a:pPr algn="just">
              <a:buSzPct val="150000"/>
              <a:buFontTx/>
              <a:buNone/>
            </a:pPr>
            <a:endParaRPr lang="es-MX" altLang="es-MX" sz="1200" u="none" dirty="0">
              <a:latin typeface="Arial" panose="020B0604020202020204" pitchFamily="34" charset="0"/>
              <a:cs typeface="Arial" panose="020B0604020202020204" pitchFamily="34" charset="0"/>
            </a:endParaRPr>
          </a:p>
          <a:p>
            <a:pPr marL="95250" indent="-95250" algn="just">
              <a:buSzPct val="150000"/>
            </a:pPr>
            <a:r>
              <a:rPr lang="es-MX" altLang="es-MX" sz="1200" u="none" dirty="0">
                <a:latin typeface="Arial" panose="020B0604020202020204" pitchFamily="34" charset="0"/>
                <a:cs typeface="Arial" panose="020B0604020202020204" pitchFamily="34" charset="0"/>
              </a:rPr>
              <a:t>Llevar a cabo los mecanismos necesarios para tener un control sobre las donaciones a las que está sujeto el  Programa Crecer para la Vida.</a:t>
            </a:r>
          </a:p>
        </p:txBody>
      </p:sp>
      <p:sp>
        <p:nvSpPr>
          <p:cNvPr id="8" name="Rectangle 12"/>
          <p:cNvSpPr>
            <a:spLocks noChangeArrowheads="1"/>
          </p:cNvSpPr>
          <p:nvPr/>
        </p:nvSpPr>
        <p:spPr bwMode="auto">
          <a:xfrm>
            <a:off x="1577181" y="7715794"/>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9" name="Text Box 13"/>
          <p:cNvSpPr txBox="1">
            <a:spLocks noChangeArrowheads="1"/>
          </p:cNvSpPr>
          <p:nvPr/>
        </p:nvSpPr>
        <p:spPr bwMode="auto">
          <a:xfrm>
            <a:off x="1589881" y="7758600"/>
            <a:ext cx="2662238" cy="105259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lvl="0" algn="ctr">
              <a:spcBef>
                <a:spcPct val="20000"/>
              </a:spcBef>
            </a:pPr>
            <a:r>
              <a:rPr lang="es-ES" altLang="es-MX" sz="1200" u="none" dirty="0">
                <a:latin typeface="Arial" panose="020B0604020202020204" pitchFamily="34" charset="0"/>
              </a:rPr>
              <a:t>Juana María Ferrer Camacho</a:t>
            </a:r>
          </a:p>
        </p:txBody>
      </p:sp>
      <p:sp>
        <p:nvSpPr>
          <p:cNvPr id="10" name="Line 14"/>
          <p:cNvSpPr>
            <a:spLocks noChangeShapeType="1"/>
          </p:cNvSpPr>
          <p:nvPr/>
        </p:nvSpPr>
        <p:spPr bwMode="auto">
          <a:xfrm>
            <a:off x="4239199" y="7725319"/>
            <a:ext cx="3396" cy="1143000"/>
          </a:xfrm>
          <a:prstGeom prst="line">
            <a:avLst/>
          </a:prstGeom>
          <a:noFill/>
          <a:ln w="9525">
            <a:solidFill>
              <a:schemeClr val="tx1"/>
            </a:solidFill>
            <a:miter lim="800000"/>
            <a:headEnd/>
            <a:tailEnd/>
          </a:ln>
        </p:spPr>
        <p:txBody>
          <a:bodyPr wrap="none"/>
          <a:lstStyle/>
          <a:p>
            <a:endParaRPr lang="es-MX" dirty="0"/>
          </a:p>
        </p:txBody>
      </p:sp>
      <p:sp>
        <p:nvSpPr>
          <p:cNvPr id="11" name="Line 15"/>
          <p:cNvSpPr>
            <a:spLocks noChangeShapeType="1"/>
          </p:cNvSpPr>
          <p:nvPr/>
        </p:nvSpPr>
        <p:spPr bwMode="auto">
          <a:xfrm>
            <a:off x="1577181" y="8052344"/>
            <a:ext cx="5146675" cy="0"/>
          </a:xfrm>
          <a:prstGeom prst="line">
            <a:avLst/>
          </a:prstGeom>
          <a:noFill/>
          <a:ln w="9525">
            <a:solidFill>
              <a:schemeClr val="tx1"/>
            </a:solidFill>
            <a:miter lim="800000"/>
            <a:headEnd/>
            <a:tailEnd/>
          </a:ln>
        </p:spPr>
        <p:txBody>
          <a:bodyPr wrap="none"/>
          <a:lstStyle/>
          <a:p>
            <a:endParaRPr lang="es-MX" dirty="0"/>
          </a:p>
        </p:txBody>
      </p:sp>
      <p:sp>
        <p:nvSpPr>
          <p:cNvPr id="12" name="Text Box 16"/>
          <p:cNvSpPr txBox="1">
            <a:spLocks noChangeArrowheads="1"/>
          </p:cNvSpPr>
          <p:nvPr/>
        </p:nvSpPr>
        <p:spPr bwMode="auto">
          <a:xfrm>
            <a:off x="4066270" y="7763419"/>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13" name="Text Box 10"/>
          <p:cNvSpPr txBox="1">
            <a:spLocks noChangeArrowheads="1"/>
          </p:cNvSpPr>
          <p:nvPr/>
        </p:nvSpPr>
        <p:spPr bwMode="auto">
          <a:xfrm>
            <a:off x="4066272" y="8542913"/>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73853597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1923"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1924"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1925" name="Rectangle 5"/>
          <p:cNvSpPr>
            <a:spLocks noChangeArrowheads="1"/>
          </p:cNvSpPr>
          <p:nvPr/>
        </p:nvSpPr>
        <p:spPr bwMode="auto">
          <a:xfrm>
            <a:off x="1504950" y="561975"/>
            <a:ext cx="5181600" cy="4807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a:latin typeface="Arial" panose="020B0604020202020204" pitchFamily="34" charset="0"/>
                <a:cs typeface="Arial" panose="020B0604020202020204" pitchFamily="34" charset="0"/>
              </a:rPr>
              <a:t>ADMINISTRACIÓN</a:t>
            </a:r>
          </a:p>
          <a:p>
            <a:pPr algn="ctr">
              <a:spcBef>
                <a:spcPct val="0"/>
              </a:spcBef>
              <a:buFontTx/>
              <a:buNone/>
            </a:pPr>
            <a:r>
              <a:rPr lang="es-ES" altLang="es-MX" sz="1200" b="1" i="1" u="none" dirty="0" smtClean="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smtClean="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just">
              <a:spcBef>
                <a:spcPct val="0"/>
              </a:spcBef>
              <a:buFontTx/>
              <a:buNone/>
            </a:pPr>
            <a:endParaRPr lang="es-ES_tradnl" altLang="es-MX" sz="1200" dirty="0">
              <a:latin typeface="Arial" panose="020B0604020202020204" pitchFamily="34" charset="0"/>
            </a:endParaRPr>
          </a:p>
          <a:p>
            <a:pPr algn="just">
              <a:spcBef>
                <a:spcPct val="0"/>
              </a:spcBef>
              <a:buFontTx/>
              <a:buNone/>
            </a:pPr>
            <a:endParaRPr lang="es-ES_tradnl" altLang="es-MX" sz="1200" dirty="0">
              <a:latin typeface="Arial" panose="020B0604020202020204" pitchFamily="34" charset="0"/>
            </a:endParaRPr>
          </a:p>
          <a:p>
            <a:pPr algn="just">
              <a:spcBef>
                <a:spcPct val="0"/>
              </a:spcBef>
              <a:buFontTx/>
              <a:buNone/>
            </a:pPr>
            <a:endParaRPr lang="es-ES_tradnl" altLang="es-MX" sz="1200" dirty="0">
              <a:latin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Revisar periódicamente las instalaciones para su </a:t>
            </a:r>
            <a:r>
              <a:rPr lang="es-MX" altLang="es-MX" sz="1200" u="none" dirty="0" smtClean="0">
                <a:latin typeface="Arial" panose="020B0604020202020204" pitchFamily="34" charset="0"/>
                <a:cs typeface="Arial" panose="020B0604020202020204" pitchFamily="34" charset="0"/>
              </a:rPr>
              <a:t>funcionamiento </a:t>
            </a:r>
            <a:r>
              <a:rPr lang="es-MX" altLang="es-MX" sz="1200" u="none" dirty="0">
                <a:latin typeface="Arial" panose="020B0604020202020204" pitchFamily="34" charset="0"/>
                <a:cs typeface="Arial" panose="020B0604020202020204" pitchFamily="34" charset="0"/>
              </a:rPr>
              <a:t>o para detectar desperfectos a fin de mantenerlas en condiciones óptimas.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Realizar las compras necesarias para cumplir los objetivos institucionales de acuerdo al presupuesto establecido.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Procurar el </a:t>
            </a:r>
            <a:r>
              <a:rPr lang="es-MX" altLang="es-MX" sz="1200" u="none" dirty="0" smtClean="0">
                <a:latin typeface="Arial" panose="020B0604020202020204" pitchFamily="34" charset="0"/>
                <a:cs typeface="Arial" panose="020B0604020202020204" pitchFamily="34" charset="0"/>
              </a:rPr>
              <a:t>ahorro, </a:t>
            </a:r>
            <a:r>
              <a:rPr lang="es-MX" altLang="es-MX" sz="1200" u="none" dirty="0">
                <a:latin typeface="Arial" panose="020B0604020202020204" pitchFamily="34" charset="0"/>
                <a:cs typeface="Arial" panose="020B0604020202020204" pitchFamily="34" charset="0"/>
              </a:rPr>
              <a:t>uso de los servicios y </a:t>
            </a:r>
            <a:r>
              <a:rPr lang="es-MX" altLang="es-MX" sz="1200" u="none" dirty="0" smtClean="0">
                <a:latin typeface="Arial" panose="020B0604020202020204" pitchFamily="34" charset="0"/>
                <a:cs typeface="Arial" panose="020B0604020202020204" pitchFamily="34" charset="0"/>
              </a:rPr>
              <a:t> recursos </a:t>
            </a:r>
            <a:r>
              <a:rPr lang="es-MX" altLang="es-MX" sz="1200" u="none" dirty="0">
                <a:latin typeface="Arial" panose="020B0604020202020204" pitchFamily="34" charset="0"/>
                <a:cs typeface="Arial" panose="020B0604020202020204" pitchFamily="34" charset="0"/>
              </a:rPr>
              <a:t>con los que cuente el Programa Crecer para la Vida.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Proponer y elaborar el POA del Programa Crecer para la Vida, tomando en cuenta las necesidades reales, el cual deberá someter a consideración del </a:t>
            </a:r>
            <a:r>
              <a:rPr lang="es-MX" altLang="es-MX" sz="1200" u="none" dirty="0" smtClean="0">
                <a:latin typeface="Arial" panose="020B0604020202020204" pitchFamily="34" charset="0"/>
                <a:cs typeface="Arial" panose="020B0604020202020204" pitchFamily="34" charset="0"/>
              </a:rPr>
              <a:t>Jefe </a:t>
            </a:r>
            <a:r>
              <a:rPr lang="es-MX" altLang="es-MX" sz="1200" u="none" dirty="0">
                <a:latin typeface="Arial" panose="020B0604020202020204" pitchFamily="34" charset="0"/>
                <a:cs typeface="Arial" panose="020B0604020202020204" pitchFamily="34" charset="0"/>
              </a:rPr>
              <a:t>inmediato superior </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Estas funciones son enunciativas, mas no limitativas.</a:t>
            </a:r>
          </a:p>
          <a:p>
            <a:endParaRPr lang="es-MX" altLang="es-MX" sz="1200" dirty="0">
              <a:latin typeface="Arial" panose="020B0604020202020204" pitchFamily="34" charset="0"/>
              <a:cs typeface="Arial" panose="020B0604020202020204" pitchFamily="34" charset="0"/>
            </a:endParaRPr>
          </a:p>
          <a:p>
            <a:endParaRPr lang="es-MX" altLang="es-MX" sz="1200" dirty="0">
              <a:latin typeface="Arial" panose="020B0604020202020204" pitchFamily="34" charset="0"/>
              <a:cs typeface="Arial" panose="020B0604020202020204" pitchFamily="34" charset="0"/>
            </a:endParaRPr>
          </a:p>
          <a:p>
            <a:pPr algn="just">
              <a:spcBef>
                <a:spcPct val="0"/>
              </a:spcBef>
              <a:buNone/>
            </a:pPr>
            <a:endParaRPr lang="es-MX" altLang="es-MX" sz="1600" b="1" dirty="0">
              <a:latin typeface="Arial" panose="020B0604020202020204" pitchFamily="34" charset="0"/>
              <a:ea typeface="Calibri" panose="020F0502020204030204" pitchFamily="34" charset="0"/>
              <a:cs typeface="Calibri" panose="020F0502020204030204" pitchFamily="34" charset="0"/>
            </a:endParaRPr>
          </a:p>
        </p:txBody>
      </p:sp>
      <p:sp>
        <p:nvSpPr>
          <p:cNvPr id="8" name="Rectangle 12"/>
          <p:cNvSpPr>
            <a:spLocks noChangeArrowheads="1"/>
          </p:cNvSpPr>
          <p:nvPr/>
        </p:nvSpPr>
        <p:spPr bwMode="auto">
          <a:xfrm>
            <a:off x="1571981" y="7698382"/>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9" name="Text Box 13"/>
          <p:cNvSpPr txBox="1">
            <a:spLocks noChangeArrowheads="1"/>
          </p:cNvSpPr>
          <p:nvPr/>
        </p:nvSpPr>
        <p:spPr bwMode="auto">
          <a:xfrm>
            <a:off x="1584681" y="7741188"/>
            <a:ext cx="2662238" cy="105259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lvl="0" algn="ctr">
              <a:spcBef>
                <a:spcPct val="20000"/>
              </a:spcBef>
            </a:pPr>
            <a:r>
              <a:rPr lang="es-ES" altLang="es-MX" sz="1200" u="none" dirty="0">
                <a:latin typeface="Arial" panose="020B0604020202020204" pitchFamily="34" charset="0"/>
              </a:rPr>
              <a:t>Juana María Ferrer Camacho</a:t>
            </a:r>
          </a:p>
        </p:txBody>
      </p:sp>
      <p:sp>
        <p:nvSpPr>
          <p:cNvPr id="10" name="Line 14"/>
          <p:cNvSpPr>
            <a:spLocks noChangeShapeType="1"/>
          </p:cNvSpPr>
          <p:nvPr/>
        </p:nvSpPr>
        <p:spPr bwMode="auto">
          <a:xfrm>
            <a:off x="4233999" y="7707907"/>
            <a:ext cx="3396" cy="1143000"/>
          </a:xfrm>
          <a:prstGeom prst="line">
            <a:avLst/>
          </a:prstGeom>
          <a:noFill/>
          <a:ln w="9525">
            <a:solidFill>
              <a:schemeClr val="tx1"/>
            </a:solidFill>
            <a:miter lim="800000"/>
            <a:headEnd/>
            <a:tailEnd/>
          </a:ln>
        </p:spPr>
        <p:txBody>
          <a:bodyPr wrap="none"/>
          <a:lstStyle/>
          <a:p>
            <a:endParaRPr lang="es-MX" dirty="0"/>
          </a:p>
        </p:txBody>
      </p:sp>
      <p:sp>
        <p:nvSpPr>
          <p:cNvPr id="11" name="Line 15"/>
          <p:cNvSpPr>
            <a:spLocks noChangeShapeType="1"/>
          </p:cNvSpPr>
          <p:nvPr/>
        </p:nvSpPr>
        <p:spPr bwMode="auto">
          <a:xfrm>
            <a:off x="1571981" y="8034932"/>
            <a:ext cx="5146675" cy="0"/>
          </a:xfrm>
          <a:prstGeom prst="line">
            <a:avLst/>
          </a:prstGeom>
          <a:noFill/>
          <a:ln w="9525">
            <a:solidFill>
              <a:schemeClr val="tx1"/>
            </a:solidFill>
            <a:miter lim="800000"/>
            <a:headEnd/>
            <a:tailEnd/>
          </a:ln>
        </p:spPr>
        <p:txBody>
          <a:bodyPr wrap="none"/>
          <a:lstStyle/>
          <a:p>
            <a:endParaRPr lang="es-MX" dirty="0"/>
          </a:p>
        </p:txBody>
      </p:sp>
      <p:sp>
        <p:nvSpPr>
          <p:cNvPr id="12" name="Text Box 16"/>
          <p:cNvSpPr txBox="1">
            <a:spLocks noChangeArrowheads="1"/>
          </p:cNvSpPr>
          <p:nvPr/>
        </p:nvSpPr>
        <p:spPr bwMode="auto">
          <a:xfrm>
            <a:off x="4061070" y="7746007"/>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13" name="Text Box 10"/>
          <p:cNvSpPr txBox="1">
            <a:spLocks noChangeArrowheads="1"/>
          </p:cNvSpPr>
          <p:nvPr/>
        </p:nvSpPr>
        <p:spPr bwMode="auto">
          <a:xfrm>
            <a:off x="4061072" y="8525501"/>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5437027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2947"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2948"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2949" name="Rectangle 5"/>
          <p:cNvSpPr>
            <a:spLocks noChangeArrowheads="1"/>
          </p:cNvSpPr>
          <p:nvPr/>
        </p:nvSpPr>
        <p:spPr bwMode="auto">
          <a:xfrm>
            <a:off x="1504950" y="569913"/>
            <a:ext cx="5181600" cy="7594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a:latin typeface="Arial" panose="020B0604020202020204" pitchFamily="34" charset="0"/>
                <a:cs typeface="Arial" panose="020B0604020202020204" pitchFamily="34" charset="0"/>
              </a:rPr>
              <a:t>INTENDENCIA</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dirty="0">
              <a:latin typeface="Arial" panose="020B0604020202020204" pitchFamily="34" charset="0"/>
            </a:endParaRPr>
          </a:p>
          <a:p>
            <a:pPr algn="just">
              <a:spcBef>
                <a:spcPct val="0"/>
              </a:spcBef>
              <a:buFontTx/>
              <a:buNone/>
            </a:pPr>
            <a:endParaRPr lang="es-ES_tradnl" altLang="es-MX" sz="1200" b="1" i="1"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182563" algn="just">
              <a:buNone/>
            </a:pPr>
            <a:r>
              <a:rPr lang="es-MX" altLang="es-MX" sz="1200" u="none" dirty="0" smtClean="0">
                <a:latin typeface="Arial" panose="020B0604020202020204" pitchFamily="34" charset="0"/>
                <a:cs typeface="Arial" panose="020B0604020202020204" pitchFamily="34" charset="0"/>
              </a:rPr>
              <a:t>Mantener la limpieza e higiene en general en las instalaciones del programa.</a:t>
            </a:r>
            <a:endParaRPr lang="es-MX" altLang="es-MX" sz="1200" u="none" dirty="0">
              <a:latin typeface="Arial" panose="020B0604020202020204" pitchFamily="34" charset="0"/>
              <a:cs typeface="Arial" panose="020B0604020202020204" pitchFamily="34" charset="0"/>
            </a:endParaRPr>
          </a:p>
          <a:p>
            <a:pPr algn="just">
              <a:lnSpc>
                <a:spcPct val="107000"/>
              </a:lnSpc>
              <a:spcAft>
                <a:spcPts val="800"/>
              </a:spcAft>
              <a:buFontTx/>
              <a:buNone/>
            </a:pPr>
            <a:endParaRPr lang="es-ES_tradnl" altLang="es-MX" sz="1200" b="1" i="1" u="none" dirty="0">
              <a:latin typeface="Arial" panose="020B0604020202020204" pitchFamily="34" charset="0"/>
              <a:cs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smtClean="0">
              <a:latin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Limpiar </a:t>
            </a:r>
            <a:r>
              <a:rPr lang="es-MX" altLang="es-MX" sz="1200" u="none" dirty="0">
                <a:latin typeface="Arial" panose="020B0604020202020204" pitchFamily="34" charset="0"/>
                <a:cs typeface="Arial" panose="020B0604020202020204" pitchFamily="34" charset="0"/>
              </a:rPr>
              <a:t>y ordenar las áreas del Programa Crecer para la Vida de acuerdo a la asignación y prioridad marcada por la administración.</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Realizar </a:t>
            </a:r>
            <a:r>
              <a:rPr lang="es-MX" altLang="es-MX" sz="1200" u="none" dirty="0">
                <a:latin typeface="Arial" panose="020B0604020202020204" pitchFamily="34" charset="0"/>
                <a:cs typeface="Arial" panose="020B0604020202020204" pitchFamily="34" charset="0"/>
              </a:rPr>
              <a:t>limpieza general de azulejos, vidrios, </a:t>
            </a:r>
            <a:r>
              <a:rPr lang="es-MX" altLang="es-MX" sz="1200" u="none" dirty="0" smtClean="0">
                <a:latin typeface="Arial" panose="020B0604020202020204" pitchFamily="34" charset="0"/>
                <a:cs typeface="Arial" panose="020B0604020202020204" pitchFamily="34" charset="0"/>
              </a:rPr>
              <a:t>sanitarios, etc.</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Mantener el abasto del papel sanitario, sanitas y jabón en los baños.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Realizar cambio de bolsa de basura de los recipientes cuando sea necesario.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Lavar botes de basura por lo menos una vez a la semana o cuando se requiera.</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Reportar </a:t>
            </a:r>
            <a:r>
              <a:rPr lang="es-MX" altLang="es-MX" sz="1200" u="none" dirty="0">
                <a:latin typeface="Arial" panose="020B0604020202020204" pitchFamily="34" charset="0"/>
                <a:cs typeface="Arial" panose="020B0604020202020204" pitchFamily="34" charset="0"/>
              </a:rPr>
              <a:t>a la administración los requerimientos para el desarrollo propio de su trabajo.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Entregar inventario </a:t>
            </a:r>
            <a:r>
              <a:rPr lang="es-MX" altLang="es-MX" sz="1200" u="none" dirty="0">
                <a:latin typeface="Arial" panose="020B0604020202020204" pitchFamily="34" charset="0"/>
                <a:cs typeface="Arial" panose="020B0604020202020204" pitchFamily="34" charset="0"/>
              </a:rPr>
              <a:t>de los implementos asignados para su labor.</a:t>
            </a: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Mantener en orden y limpieza los cuartos séptico y sus </a:t>
            </a:r>
            <a:r>
              <a:rPr lang="es-MX" altLang="es-MX" sz="1200" u="none" dirty="0">
                <a:latin typeface="Arial" panose="020B0604020202020204" pitchFamily="34" charset="0"/>
                <a:cs typeface="Arial" panose="020B0604020202020204" pitchFamily="34" charset="0"/>
              </a:rPr>
              <a:t>implementos </a:t>
            </a:r>
            <a:r>
              <a:rPr lang="es-MX" altLang="es-MX" sz="1200" u="none" dirty="0" smtClean="0">
                <a:latin typeface="Arial" panose="020B0604020202020204" pitchFamily="34" charset="0"/>
                <a:cs typeface="Arial" panose="020B0604020202020204" pitchFamily="34" charset="0"/>
              </a:rPr>
              <a:t>de trabajo.</a:t>
            </a:r>
          </a:p>
          <a:p>
            <a:pPr algn="just">
              <a:buSzPct val="150000"/>
              <a:buNone/>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Utilizar guantes y cubre bocas para realizar el lavado de baños y trapeador de piso.</a:t>
            </a:r>
          </a:p>
          <a:p>
            <a:pPr marL="171450" indent="-171450" algn="just">
              <a:buSzPct val="150000"/>
              <a:buFont typeface="Arial" panose="020B0604020202020204" pitchFamily="34" charset="0"/>
              <a:buChar char="•"/>
            </a:pPr>
            <a:endParaRPr lang="es-MX" altLang="es-MX" sz="1600"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600" b="1" u="none" dirty="0">
              <a:latin typeface="Arial" panose="020B0604020202020204" pitchFamily="34" charset="0"/>
              <a:ea typeface="Calibri" panose="020F0502020204030204" pitchFamily="34" charset="0"/>
              <a:cs typeface="Calibri" panose="020F0502020204030204" pitchFamily="34" charset="0"/>
            </a:endParaRPr>
          </a:p>
        </p:txBody>
      </p:sp>
      <p:sp>
        <p:nvSpPr>
          <p:cNvPr id="8" name="Rectangle 9"/>
          <p:cNvSpPr>
            <a:spLocks noChangeArrowheads="1"/>
          </p:cNvSpPr>
          <p:nvPr/>
        </p:nvSpPr>
        <p:spPr bwMode="auto">
          <a:xfrm>
            <a:off x="1551091" y="7477669"/>
            <a:ext cx="5153025" cy="1334487"/>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9" name="Text Box 10"/>
          <p:cNvSpPr txBox="1">
            <a:spLocks noChangeArrowheads="1"/>
          </p:cNvSpPr>
          <p:nvPr/>
        </p:nvSpPr>
        <p:spPr bwMode="auto">
          <a:xfrm>
            <a:off x="1474574" y="7377768"/>
            <a:ext cx="2754312" cy="1421928"/>
          </a:xfrm>
          <a:prstGeom prst="rect">
            <a:avLst/>
          </a:prstGeom>
          <a:noFill/>
          <a:ln w="9525">
            <a:noFill/>
            <a:miter lim="800000"/>
            <a:headEnd/>
            <a:tailEnd/>
          </a:ln>
        </p:spPr>
        <p:txBody>
          <a:bodyPr wrap="square">
            <a:spAutoFit/>
          </a:bodyPr>
          <a:lstStyle/>
          <a:p>
            <a:pPr algn="ctr">
              <a:lnSpc>
                <a:spcPct val="80000"/>
              </a:lnSpc>
            </a:pPr>
            <a:endParaRPr lang="es-MX" sz="1200" b="1" u="none" dirty="0" smtClean="0">
              <a:latin typeface="Arial" charset="0"/>
            </a:endParaRPr>
          </a:p>
          <a:p>
            <a:pPr algn="ctr">
              <a:lnSpc>
                <a:spcPct val="80000"/>
              </a:lnSpc>
            </a:pPr>
            <a:r>
              <a:rPr lang="es-MX" sz="1200" b="1" u="none" dirty="0" smtClean="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ES" altLang="es-MX" sz="1200" u="none" dirty="0" smtClean="0">
              <a:latin typeface="Arial" panose="020B0604020202020204" pitchFamily="34" charset="0"/>
            </a:endParaRPr>
          </a:p>
          <a:p>
            <a:pPr algn="ctr">
              <a:lnSpc>
                <a:spcPct val="80000"/>
              </a:lnSpc>
            </a:pPr>
            <a:endParaRPr lang="es-ES" altLang="es-MX" sz="1200" u="none" dirty="0">
              <a:latin typeface="Arial" panose="020B0604020202020204" pitchFamily="34" charset="0"/>
            </a:endParaRPr>
          </a:p>
          <a:p>
            <a:pPr algn="ctr">
              <a:lnSpc>
                <a:spcPct val="80000"/>
              </a:lnSpc>
            </a:pPr>
            <a:endParaRPr lang="es-ES" altLang="es-MX" sz="1200" u="none" dirty="0" smtClean="0">
              <a:latin typeface="Arial" panose="020B0604020202020204" pitchFamily="34" charset="0"/>
            </a:endParaRPr>
          </a:p>
          <a:p>
            <a:pPr algn="ctr">
              <a:lnSpc>
                <a:spcPct val="80000"/>
              </a:lnSpc>
            </a:pPr>
            <a:endParaRPr lang="es-ES" altLang="es-MX" sz="1200" u="none" dirty="0" smtClean="0">
              <a:latin typeface="Arial" panose="020B0604020202020204" pitchFamily="34" charset="0"/>
            </a:endParaRPr>
          </a:p>
          <a:p>
            <a:pPr algn="ctr">
              <a:lnSpc>
                <a:spcPct val="80000"/>
              </a:lnSpc>
            </a:pPr>
            <a:r>
              <a:rPr lang="es-ES" altLang="es-MX" sz="1200" u="none" dirty="0" smtClean="0">
                <a:latin typeface="Arial" panose="020B0604020202020204" pitchFamily="34" charset="0"/>
              </a:rPr>
              <a:t>José </a:t>
            </a:r>
            <a:r>
              <a:rPr lang="es-ES" altLang="es-MX" sz="1200" u="none" dirty="0">
                <a:latin typeface="Arial" panose="020B0604020202020204" pitchFamily="34" charset="0"/>
              </a:rPr>
              <a:t>Luis Gloria </a:t>
            </a:r>
            <a:r>
              <a:rPr lang="es-ES" altLang="es-MX" sz="1200" u="none" dirty="0" smtClean="0">
                <a:latin typeface="Arial" panose="020B0604020202020204" pitchFamily="34" charset="0"/>
              </a:rPr>
              <a:t>Montante</a:t>
            </a:r>
            <a:endParaRPr lang="es-ES" altLang="es-MX" sz="1200" u="none" dirty="0">
              <a:latin typeface="Arial" panose="020B0604020202020204" pitchFamily="34" charset="0"/>
            </a:endParaRPr>
          </a:p>
        </p:txBody>
      </p:sp>
      <p:sp>
        <p:nvSpPr>
          <p:cNvPr id="10" name="Line 13"/>
          <p:cNvSpPr>
            <a:spLocks noChangeShapeType="1"/>
          </p:cNvSpPr>
          <p:nvPr/>
        </p:nvSpPr>
        <p:spPr bwMode="auto">
          <a:xfrm>
            <a:off x="4143479" y="7477669"/>
            <a:ext cx="0" cy="1334487"/>
          </a:xfrm>
          <a:prstGeom prst="line">
            <a:avLst/>
          </a:prstGeom>
          <a:noFill/>
          <a:ln w="9525">
            <a:solidFill>
              <a:schemeClr val="tx1"/>
            </a:solidFill>
            <a:round/>
            <a:headEnd/>
            <a:tailEnd/>
          </a:ln>
        </p:spPr>
        <p:txBody>
          <a:bodyPr/>
          <a:lstStyle/>
          <a:p>
            <a:endParaRPr lang="es-MX" dirty="0"/>
          </a:p>
        </p:txBody>
      </p:sp>
      <p:sp>
        <p:nvSpPr>
          <p:cNvPr id="11" name="Line 15"/>
          <p:cNvSpPr>
            <a:spLocks noChangeShapeType="1"/>
          </p:cNvSpPr>
          <p:nvPr/>
        </p:nvSpPr>
        <p:spPr bwMode="auto">
          <a:xfrm>
            <a:off x="1547916" y="7766594"/>
            <a:ext cx="5162550" cy="0"/>
          </a:xfrm>
          <a:prstGeom prst="line">
            <a:avLst/>
          </a:prstGeom>
          <a:noFill/>
          <a:ln w="9525">
            <a:solidFill>
              <a:schemeClr val="tx1"/>
            </a:solidFill>
            <a:round/>
            <a:headEnd/>
            <a:tailEnd/>
          </a:ln>
        </p:spPr>
        <p:txBody>
          <a:bodyPr/>
          <a:lstStyle/>
          <a:p>
            <a:endParaRPr lang="es-MX" dirty="0"/>
          </a:p>
        </p:txBody>
      </p:sp>
      <p:sp>
        <p:nvSpPr>
          <p:cNvPr id="12" name="Text Box 10"/>
          <p:cNvSpPr txBox="1">
            <a:spLocks noChangeArrowheads="1"/>
          </p:cNvSpPr>
          <p:nvPr/>
        </p:nvSpPr>
        <p:spPr bwMode="auto">
          <a:xfrm>
            <a:off x="4127603" y="7383378"/>
            <a:ext cx="2549421" cy="1421928"/>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02186434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2947"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2948"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2949" name="Rectangle 5"/>
          <p:cNvSpPr>
            <a:spLocks noChangeArrowheads="1"/>
          </p:cNvSpPr>
          <p:nvPr/>
        </p:nvSpPr>
        <p:spPr bwMode="auto">
          <a:xfrm>
            <a:off x="1504950" y="588963"/>
            <a:ext cx="51816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smtClean="0">
                <a:latin typeface="Arial" panose="020B0604020202020204" pitchFamily="34" charset="0"/>
                <a:cs typeface="Arial" panose="020B0604020202020204" pitchFamily="34" charset="0"/>
              </a:rPr>
              <a:t>INTENDENCIA</a:t>
            </a:r>
          </a:p>
          <a:p>
            <a:pPr algn="ctr">
              <a:spcBef>
                <a:spcPct val="0"/>
              </a:spcBef>
              <a:buFontTx/>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just">
              <a:spcBef>
                <a:spcPct val="0"/>
              </a:spcBef>
              <a:buFontTx/>
              <a:buNone/>
            </a:pPr>
            <a:endParaRPr lang="es-ES_tradnl" altLang="es-MX" sz="1200" dirty="0">
              <a:latin typeface="Arial" panose="020B0604020202020204" pitchFamily="34" charset="0"/>
            </a:endParaRPr>
          </a:p>
          <a:p>
            <a:pPr algn="just">
              <a:spcBef>
                <a:spcPct val="0"/>
              </a:spcBef>
              <a:buFontTx/>
              <a:buNone/>
            </a:pPr>
            <a:endParaRPr lang="es-ES_tradnl" altLang="es-MX" sz="1200" b="1" i="1" dirty="0">
              <a:latin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Realizar </a:t>
            </a:r>
            <a:r>
              <a:rPr lang="es-MX" altLang="es-MX" sz="1200" u="none" dirty="0">
                <a:latin typeface="Arial" panose="020B0604020202020204" pitchFamily="34" charset="0"/>
                <a:cs typeface="Arial" panose="020B0604020202020204" pitchFamily="34" charset="0"/>
              </a:rPr>
              <a:t>limpieza general en la parte de afuera del Programa Crecer para la Vida y patio del mismo.</a:t>
            </a:r>
          </a:p>
          <a:p>
            <a:pPr marL="171450" indent="-171450" algn="just">
              <a:buSzPct val="150000"/>
              <a:buFont typeface="Arial" panose="020B0604020202020204" pitchFamily="34" charset="0"/>
              <a:buChar char="•"/>
            </a:pPr>
            <a:endParaRPr lang="es-MX" altLang="es-MX" sz="1200"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Mantener una </a:t>
            </a:r>
            <a:r>
              <a:rPr lang="es-MX" altLang="es-MX" sz="1200" u="none" dirty="0">
                <a:latin typeface="Arial" panose="020B0604020202020204" pitchFamily="34" charset="0"/>
                <a:cs typeface="Arial" panose="020B0604020202020204" pitchFamily="34" charset="0"/>
              </a:rPr>
              <a:t>actitud positiva, respetuosa y sana con las niñas, niños y adolescentes </a:t>
            </a:r>
            <a:r>
              <a:rPr lang="es-MX" altLang="es-MX" sz="1200" u="none" dirty="0" smtClean="0">
                <a:latin typeface="Arial" panose="020B0604020202020204" pitchFamily="34" charset="0"/>
                <a:cs typeface="Arial" panose="020B0604020202020204" pitchFamily="34" charset="0"/>
              </a:rPr>
              <a:t>que asisten </a:t>
            </a:r>
            <a:r>
              <a:rPr lang="es-MX" altLang="es-MX" sz="1200" u="none" dirty="0">
                <a:latin typeface="Arial" panose="020B0604020202020204" pitchFamily="34" charset="0"/>
                <a:cs typeface="Arial" panose="020B0604020202020204" pitchFamily="34" charset="0"/>
              </a:rPr>
              <a:t>a las actividades </a:t>
            </a:r>
            <a:r>
              <a:rPr lang="es-MX" altLang="es-MX" sz="1200" u="none" dirty="0" smtClean="0">
                <a:latin typeface="Arial" panose="020B0604020202020204" pitchFamily="34" charset="0"/>
                <a:cs typeface="Arial" panose="020B0604020202020204" pitchFamily="34" charset="0"/>
              </a:rPr>
              <a:t>del programa.</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Estas </a:t>
            </a:r>
            <a:r>
              <a:rPr lang="es-MX" altLang="es-MX" sz="1200" u="none" dirty="0">
                <a:latin typeface="Arial" panose="020B0604020202020204" pitchFamily="34" charset="0"/>
                <a:cs typeface="Arial" panose="020B0604020202020204" pitchFamily="34" charset="0"/>
              </a:rPr>
              <a:t>funciones son enunciativas, más no limitativas.</a:t>
            </a:r>
            <a:endParaRPr lang="es-MX" altLang="es-MX" sz="1600" b="1" u="none" dirty="0">
              <a:latin typeface="Arial" panose="020B0604020202020204" pitchFamily="34" charset="0"/>
              <a:ea typeface="Calibri" panose="020F0502020204030204" pitchFamily="34" charset="0"/>
              <a:cs typeface="Calibri" panose="020F0502020204030204" pitchFamily="34" charset="0"/>
            </a:endParaRPr>
          </a:p>
        </p:txBody>
      </p:sp>
      <p:sp>
        <p:nvSpPr>
          <p:cNvPr id="11" name="Rectangle 9"/>
          <p:cNvSpPr>
            <a:spLocks noChangeArrowheads="1"/>
          </p:cNvSpPr>
          <p:nvPr/>
        </p:nvSpPr>
        <p:spPr bwMode="auto">
          <a:xfrm>
            <a:off x="1551091" y="7477669"/>
            <a:ext cx="5153025" cy="1334487"/>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2" name="Text Box 10"/>
          <p:cNvSpPr txBox="1">
            <a:spLocks noChangeArrowheads="1"/>
          </p:cNvSpPr>
          <p:nvPr/>
        </p:nvSpPr>
        <p:spPr bwMode="auto">
          <a:xfrm>
            <a:off x="1474574" y="7377768"/>
            <a:ext cx="2754312" cy="1421928"/>
          </a:xfrm>
          <a:prstGeom prst="rect">
            <a:avLst/>
          </a:prstGeom>
          <a:noFill/>
          <a:ln w="9525">
            <a:noFill/>
            <a:miter lim="800000"/>
            <a:headEnd/>
            <a:tailEnd/>
          </a:ln>
        </p:spPr>
        <p:txBody>
          <a:bodyPr wrap="square">
            <a:spAutoFit/>
          </a:bodyPr>
          <a:lstStyle/>
          <a:p>
            <a:pPr algn="ctr">
              <a:lnSpc>
                <a:spcPct val="80000"/>
              </a:lnSpc>
            </a:pPr>
            <a:endParaRPr lang="es-MX" sz="1200" b="1" u="none" dirty="0" smtClean="0">
              <a:latin typeface="Arial" charset="0"/>
            </a:endParaRPr>
          </a:p>
          <a:p>
            <a:pPr algn="ctr">
              <a:lnSpc>
                <a:spcPct val="80000"/>
              </a:lnSpc>
            </a:pPr>
            <a:r>
              <a:rPr lang="es-MX" sz="1200" b="1" u="none" dirty="0" smtClean="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ES" altLang="es-MX" sz="1200" u="none" dirty="0" smtClean="0">
              <a:latin typeface="Arial" panose="020B0604020202020204" pitchFamily="34" charset="0"/>
            </a:endParaRPr>
          </a:p>
          <a:p>
            <a:pPr algn="ctr">
              <a:lnSpc>
                <a:spcPct val="80000"/>
              </a:lnSpc>
            </a:pPr>
            <a:endParaRPr lang="es-ES" altLang="es-MX" sz="1200" u="none" dirty="0">
              <a:latin typeface="Arial" panose="020B0604020202020204" pitchFamily="34" charset="0"/>
            </a:endParaRPr>
          </a:p>
          <a:p>
            <a:pPr algn="ctr">
              <a:lnSpc>
                <a:spcPct val="80000"/>
              </a:lnSpc>
            </a:pPr>
            <a:endParaRPr lang="es-ES" altLang="es-MX" sz="1200" u="none" dirty="0" smtClean="0">
              <a:latin typeface="Arial" panose="020B0604020202020204" pitchFamily="34" charset="0"/>
            </a:endParaRPr>
          </a:p>
          <a:p>
            <a:pPr algn="ctr">
              <a:lnSpc>
                <a:spcPct val="80000"/>
              </a:lnSpc>
            </a:pPr>
            <a:endParaRPr lang="es-ES" altLang="es-MX" sz="1200" u="none" dirty="0" smtClean="0">
              <a:latin typeface="Arial" panose="020B0604020202020204" pitchFamily="34" charset="0"/>
            </a:endParaRPr>
          </a:p>
          <a:p>
            <a:pPr algn="ctr">
              <a:lnSpc>
                <a:spcPct val="80000"/>
              </a:lnSpc>
            </a:pPr>
            <a:r>
              <a:rPr lang="es-ES" altLang="es-MX" sz="1200" u="none" dirty="0" smtClean="0">
                <a:latin typeface="Arial" panose="020B0604020202020204" pitchFamily="34" charset="0"/>
              </a:rPr>
              <a:t>José </a:t>
            </a:r>
            <a:r>
              <a:rPr lang="es-ES" altLang="es-MX" sz="1200" u="none" dirty="0">
                <a:latin typeface="Arial" panose="020B0604020202020204" pitchFamily="34" charset="0"/>
              </a:rPr>
              <a:t>Luis Gloria </a:t>
            </a:r>
            <a:r>
              <a:rPr lang="es-ES" altLang="es-MX" sz="1200" u="none" dirty="0" smtClean="0">
                <a:latin typeface="Arial" panose="020B0604020202020204" pitchFamily="34" charset="0"/>
              </a:rPr>
              <a:t>Montante</a:t>
            </a:r>
            <a:endParaRPr lang="es-ES" altLang="es-MX" sz="1200" u="none" dirty="0">
              <a:latin typeface="Arial" panose="020B0604020202020204" pitchFamily="34" charset="0"/>
            </a:endParaRPr>
          </a:p>
        </p:txBody>
      </p:sp>
      <p:sp>
        <p:nvSpPr>
          <p:cNvPr id="18" name="Line 13"/>
          <p:cNvSpPr>
            <a:spLocks noChangeShapeType="1"/>
          </p:cNvSpPr>
          <p:nvPr/>
        </p:nvSpPr>
        <p:spPr bwMode="auto">
          <a:xfrm>
            <a:off x="4143479" y="7477669"/>
            <a:ext cx="0" cy="1334487"/>
          </a:xfrm>
          <a:prstGeom prst="line">
            <a:avLst/>
          </a:prstGeom>
          <a:noFill/>
          <a:ln w="9525">
            <a:solidFill>
              <a:schemeClr val="tx1"/>
            </a:solidFill>
            <a:round/>
            <a:headEnd/>
            <a:tailEnd/>
          </a:ln>
        </p:spPr>
        <p:txBody>
          <a:bodyPr/>
          <a:lstStyle/>
          <a:p>
            <a:endParaRPr lang="es-MX" dirty="0"/>
          </a:p>
        </p:txBody>
      </p:sp>
      <p:sp>
        <p:nvSpPr>
          <p:cNvPr id="19" name="Line 15"/>
          <p:cNvSpPr>
            <a:spLocks noChangeShapeType="1"/>
          </p:cNvSpPr>
          <p:nvPr/>
        </p:nvSpPr>
        <p:spPr bwMode="auto">
          <a:xfrm>
            <a:off x="1547916" y="7766594"/>
            <a:ext cx="5162550" cy="0"/>
          </a:xfrm>
          <a:prstGeom prst="line">
            <a:avLst/>
          </a:prstGeom>
          <a:noFill/>
          <a:ln w="9525">
            <a:solidFill>
              <a:schemeClr val="tx1"/>
            </a:solidFill>
            <a:round/>
            <a:headEnd/>
            <a:tailEnd/>
          </a:ln>
        </p:spPr>
        <p:txBody>
          <a:bodyPr/>
          <a:lstStyle/>
          <a:p>
            <a:endParaRPr lang="es-MX" dirty="0"/>
          </a:p>
        </p:txBody>
      </p:sp>
      <p:sp>
        <p:nvSpPr>
          <p:cNvPr id="20" name="Text Box 10"/>
          <p:cNvSpPr txBox="1">
            <a:spLocks noChangeArrowheads="1"/>
          </p:cNvSpPr>
          <p:nvPr/>
        </p:nvSpPr>
        <p:spPr bwMode="auto">
          <a:xfrm>
            <a:off x="4127603" y="7383378"/>
            <a:ext cx="2549421" cy="1421928"/>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87540051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397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397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3973" name="Rectangle 5"/>
          <p:cNvSpPr>
            <a:spLocks noChangeArrowheads="1"/>
          </p:cNvSpPr>
          <p:nvPr/>
        </p:nvSpPr>
        <p:spPr bwMode="auto">
          <a:xfrm>
            <a:off x="1533526" y="588963"/>
            <a:ext cx="5038725" cy="7257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a:latin typeface="Arial" panose="020B0604020202020204" pitchFamily="34" charset="0"/>
                <a:cs typeface="Arial" panose="020B0604020202020204" pitchFamily="34" charset="0"/>
              </a:rPr>
              <a:t>ASISTENCIA </a:t>
            </a:r>
            <a:r>
              <a:rPr lang="es-ES" altLang="es-MX" sz="1200" b="1" i="1" u="none" dirty="0" smtClean="0">
                <a:latin typeface="Arial" panose="020B0604020202020204" pitchFamily="34" charset="0"/>
                <a:cs typeface="Arial" panose="020B0604020202020204" pitchFamily="34" charset="0"/>
              </a:rPr>
              <a:t>TURNO MATUTINO</a:t>
            </a:r>
            <a:endParaRPr lang="es-ES" altLang="es-MX" sz="1200" b="1" i="1" u="none" dirty="0">
              <a:latin typeface="Arial" panose="020B0604020202020204" pitchFamily="34" charset="0"/>
              <a:cs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182563">
              <a:buFontTx/>
              <a:buNone/>
            </a:pPr>
            <a:r>
              <a:rPr lang="es-MX" altLang="es-MX" sz="1200" u="none" dirty="0" smtClean="0">
                <a:latin typeface="Arial" panose="020B0604020202020204" pitchFamily="34" charset="0"/>
                <a:cs typeface="Arial" panose="020B0604020202020204" pitchFamily="34" charset="0"/>
              </a:rPr>
              <a:t>Proponer y apoyar </a:t>
            </a:r>
            <a:r>
              <a:rPr lang="es-MX" altLang="es-MX" sz="1200" u="none" dirty="0">
                <a:latin typeface="Arial" panose="020B0604020202020204" pitchFamily="34" charset="0"/>
                <a:cs typeface="Arial" panose="020B0604020202020204" pitchFamily="34" charset="0"/>
              </a:rPr>
              <a:t> </a:t>
            </a:r>
            <a:r>
              <a:rPr lang="es-MX" altLang="es-MX" sz="1200" u="none" dirty="0" smtClean="0">
                <a:latin typeface="Arial" panose="020B0604020202020204" pitchFamily="34" charset="0"/>
                <a:cs typeface="Arial" panose="020B0604020202020204" pitchFamily="34" charset="0"/>
              </a:rPr>
              <a:t>en la </a:t>
            </a:r>
            <a:r>
              <a:rPr lang="es-MX" altLang="es-MX" sz="1200" u="none" dirty="0">
                <a:latin typeface="Arial" panose="020B0604020202020204" pitchFamily="34" charset="0"/>
                <a:cs typeface="Arial" panose="020B0604020202020204" pitchFamily="34" charset="0"/>
              </a:rPr>
              <a:t>ejecución de los </a:t>
            </a:r>
            <a:r>
              <a:rPr lang="es-MX" altLang="es-MX" sz="1200" u="none" dirty="0" smtClean="0">
                <a:latin typeface="Arial" panose="020B0604020202020204" pitchFamily="34" charset="0"/>
                <a:cs typeface="Arial" panose="020B0604020202020204" pitchFamily="34" charset="0"/>
              </a:rPr>
              <a:t>talleres, atención y desarrollo de las acciones del programa Crecer para la Vida.</a:t>
            </a:r>
          </a:p>
          <a:p>
            <a:pPr>
              <a:buFontTx/>
              <a:buNone/>
            </a:pPr>
            <a:r>
              <a:rPr lang="es-MX" altLang="es-MX" sz="1200" b="1" i="1" u="none" dirty="0">
                <a:latin typeface="Arial" panose="020B0604020202020204" pitchFamily="34" charset="0"/>
                <a:cs typeface="Arial" panose="020B0604020202020204" pitchFamily="34" charset="0"/>
              </a:rPr>
              <a:t> </a:t>
            </a:r>
            <a:endParaRPr lang="es-MX" altLang="es-MX" sz="1200" b="1" i="1" u="none" dirty="0" smtClean="0">
              <a:latin typeface="Arial" panose="020B0604020202020204" pitchFamily="34" charset="0"/>
              <a:cs typeface="Arial" panose="020B0604020202020204" pitchFamily="34" charset="0"/>
            </a:endParaRPr>
          </a:p>
          <a:p>
            <a:pPr>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Realizar </a:t>
            </a:r>
            <a:r>
              <a:rPr lang="es-MX" altLang="es-MX" sz="1200" u="none" dirty="0">
                <a:latin typeface="Arial" panose="020B0604020202020204" pitchFamily="34" charset="0"/>
                <a:cs typeface="Arial" panose="020B0604020202020204" pitchFamily="34" charset="0"/>
              </a:rPr>
              <a:t>entrevistas y bienvenida inicial con los usuarios para </a:t>
            </a:r>
            <a:r>
              <a:rPr lang="es-MX" altLang="es-MX" sz="1200" u="none" dirty="0" smtClean="0">
                <a:latin typeface="Arial" panose="020B0604020202020204" pitchFamily="34" charset="0"/>
                <a:cs typeface="Arial" panose="020B0604020202020204" pitchFamily="34" charset="0"/>
              </a:rPr>
              <a:t>su integración al programa.</a:t>
            </a:r>
          </a:p>
          <a:p>
            <a:pPr marL="171450" indent="-171450" algn="just">
              <a:buSzPct val="150000"/>
              <a:buFont typeface="Arial" panose="020B0604020202020204" pitchFamily="34" charset="0"/>
              <a:buChar char="•"/>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Dar </a:t>
            </a:r>
            <a:r>
              <a:rPr lang="es-MX" altLang="es-MX" sz="1200" u="none" dirty="0">
                <a:latin typeface="Arial" panose="020B0604020202020204" pitchFamily="34" charset="0"/>
                <a:cs typeface="Arial" panose="020B0604020202020204" pitchFamily="34" charset="0"/>
              </a:rPr>
              <a:t>lectura al </a:t>
            </a:r>
            <a:r>
              <a:rPr lang="es-MX" altLang="es-MX" sz="1200" u="none" dirty="0" smtClean="0">
                <a:latin typeface="Arial" panose="020B0604020202020204" pitchFamily="34" charset="0"/>
                <a:cs typeface="Arial" panose="020B0604020202020204" pitchFamily="34" charset="0"/>
              </a:rPr>
              <a:t>reglamento</a:t>
            </a:r>
            <a:r>
              <a:rPr lang="es-MX" altLang="es-MX" sz="1200" u="none" dirty="0">
                <a:latin typeface="Arial" panose="020B0604020202020204" pitchFamily="34" charset="0"/>
                <a:cs typeface="Arial" panose="020B0604020202020204" pitchFamily="34" charset="0"/>
              </a:rPr>
              <a:t> </a:t>
            </a:r>
            <a:r>
              <a:rPr lang="es-MX" altLang="es-MX" sz="1200" u="none" dirty="0" smtClean="0">
                <a:latin typeface="Arial" panose="020B0604020202020204" pitchFamily="34" charset="0"/>
                <a:cs typeface="Arial" panose="020B0604020202020204" pitchFamily="34" charset="0"/>
              </a:rPr>
              <a:t>interno del programa y recabar firma de enterado.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Asignar atención </a:t>
            </a:r>
            <a:r>
              <a:rPr lang="es-MX" altLang="es-MX" sz="1200" u="none" dirty="0">
                <a:latin typeface="Arial" panose="020B0604020202020204" pitchFamily="34" charset="0"/>
                <a:cs typeface="Arial" panose="020B0604020202020204" pitchFamily="34" charset="0"/>
              </a:rPr>
              <a:t>psicológica al usuario de acuerdo al perfil académico y </a:t>
            </a:r>
            <a:r>
              <a:rPr lang="es-MX" altLang="es-MX" sz="1200" u="none" dirty="0" smtClean="0">
                <a:latin typeface="Arial" panose="020B0604020202020204" pitchFamily="34" charset="0"/>
                <a:cs typeface="Arial" panose="020B0604020202020204" pitchFamily="34" charset="0"/>
              </a:rPr>
              <a:t>familiar.</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Programar y coordinar </a:t>
            </a:r>
            <a:r>
              <a:rPr lang="es-MX" altLang="es-MX" sz="1200" u="none" dirty="0">
                <a:latin typeface="Arial" panose="020B0604020202020204" pitchFamily="34" charset="0"/>
                <a:cs typeface="Arial" panose="020B0604020202020204" pitchFamily="34" charset="0"/>
              </a:rPr>
              <a:t>los horarios de las actividades del día con el personal </a:t>
            </a:r>
            <a:r>
              <a:rPr lang="es-MX" altLang="es-MX" sz="1200" u="none" dirty="0" smtClean="0">
                <a:latin typeface="Arial" panose="020B0604020202020204" pitchFamily="34" charset="0"/>
                <a:cs typeface="Arial" panose="020B0604020202020204" pitchFamily="34" charset="0"/>
              </a:rPr>
              <a:t>para su atención.</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Asignar </a:t>
            </a:r>
            <a:r>
              <a:rPr lang="es-MX" altLang="es-MX" sz="1200" u="none" dirty="0">
                <a:latin typeface="Arial" panose="020B0604020202020204" pitchFamily="34" charset="0"/>
                <a:cs typeface="Arial" panose="020B0604020202020204" pitchFamily="34" charset="0"/>
              </a:rPr>
              <a:t>actividades al personal de cada área </a:t>
            </a:r>
            <a:r>
              <a:rPr lang="es-MX" altLang="es-MX" sz="1200" u="none" dirty="0" smtClean="0">
                <a:latin typeface="Arial" panose="020B0604020202020204" pitchFamily="34" charset="0"/>
                <a:cs typeface="Arial" panose="020B0604020202020204" pitchFamily="34" charset="0"/>
              </a:rPr>
              <a:t>para </a:t>
            </a:r>
            <a:r>
              <a:rPr lang="es-MX" altLang="es-MX" sz="1200" u="none" dirty="0">
                <a:latin typeface="Arial" panose="020B0604020202020204" pitchFamily="34" charset="0"/>
                <a:cs typeface="Arial" panose="020B0604020202020204" pitchFamily="34" charset="0"/>
              </a:rPr>
              <a:t>una adecuada atención de las niñas, niños y </a:t>
            </a:r>
            <a:r>
              <a:rPr lang="es-MX" altLang="es-MX" sz="1200" u="none" dirty="0" smtClean="0">
                <a:latin typeface="Arial" panose="020B0604020202020204" pitchFamily="34" charset="0"/>
                <a:cs typeface="Arial" panose="020B0604020202020204" pitchFamily="34" charset="0"/>
              </a:rPr>
              <a:t>adolescentes.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Conducir el proceso de enseñanza-aprendizaje, tomando en cuenta las orientaciones que al respecto le indique el responsable del programa.</a:t>
            </a:r>
          </a:p>
          <a:p>
            <a:pPr marL="171450" indent="-171450" algn="just">
              <a:buSzPct val="150000"/>
              <a:buFont typeface="Arial" panose="020B0604020202020204" pitchFamily="34" charset="0"/>
              <a:buChar char="•"/>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Revisar y dar seguimiento continuo durante el turno de cada área para mantener el orden programado.</a:t>
            </a:r>
          </a:p>
          <a:p>
            <a:pPr algn="just"/>
            <a:endParaRPr lang="es-MX" altLang="es-MX" sz="1200" u="none" dirty="0" smtClean="0">
              <a:latin typeface="Arial" panose="020B0604020202020204" pitchFamily="34" charset="0"/>
              <a:cs typeface="Arial" panose="020B0604020202020204" pitchFamily="34" charset="0"/>
            </a:endParaRPr>
          </a:p>
          <a:p>
            <a:pPr algn="just">
              <a:buNone/>
            </a:pPr>
            <a:endParaRPr lang="es-MX" altLang="es-MX" sz="1200" dirty="0">
              <a:latin typeface="Arial" panose="020B0604020202020204" pitchFamily="34" charset="0"/>
              <a:cs typeface="Arial" panose="020B0604020202020204" pitchFamily="34" charset="0"/>
            </a:endParaRPr>
          </a:p>
          <a:p>
            <a:pPr algn="just"/>
            <a:endParaRPr lang="es-MX" altLang="es-MX" sz="1200" dirty="0">
              <a:latin typeface="Arial" panose="020B0604020202020204" pitchFamily="34" charset="0"/>
              <a:cs typeface="Arial" panose="020B0604020202020204" pitchFamily="34" charset="0"/>
            </a:endParaRPr>
          </a:p>
        </p:txBody>
      </p:sp>
      <p:sp>
        <p:nvSpPr>
          <p:cNvPr id="14" name="Rectangle 9"/>
          <p:cNvSpPr>
            <a:spLocks noChangeArrowheads="1"/>
          </p:cNvSpPr>
          <p:nvPr/>
        </p:nvSpPr>
        <p:spPr bwMode="auto">
          <a:xfrm>
            <a:off x="1581467" y="7327376"/>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5" name="Text Box 10"/>
          <p:cNvSpPr txBox="1">
            <a:spLocks noChangeArrowheads="1"/>
          </p:cNvSpPr>
          <p:nvPr/>
        </p:nvSpPr>
        <p:spPr bwMode="auto">
          <a:xfrm>
            <a:off x="1504950" y="7388339"/>
            <a:ext cx="2754312" cy="1938992"/>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lvl="0" algn="ctr">
              <a:spcBef>
                <a:spcPct val="20000"/>
              </a:spcBef>
              <a:defRPr/>
            </a:pPr>
            <a:r>
              <a:rPr lang="es-ES" altLang="es-MX" sz="1200" u="none" dirty="0">
                <a:latin typeface="Arial" panose="020B0604020202020204" pitchFamily="34" charset="0"/>
              </a:rPr>
              <a:t>Francisco Javier Regalado Prado</a:t>
            </a: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
        <p:nvSpPr>
          <p:cNvPr id="16" name="Line 13"/>
          <p:cNvSpPr>
            <a:spLocks noChangeShapeType="1"/>
          </p:cNvSpPr>
          <p:nvPr/>
        </p:nvSpPr>
        <p:spPr bwMode="auto">
          <a:xfrm>
            <a:off x="4173855" y="7327376"/>
            <a:ext cx="0" cy="1646239"/>
          </a:xfrm>
          <a:prstGeom prst="line">
            <a:avLst/>
          </a:prstGeom>
          <a:noFill/>
          <a:ln w="9525">
            <a:solidFill>
              <a:schemeClr val="tx1"/>
            </a:solidFill>
            <a:round/>
            <a:headEnd/>
            <a:tailEnd/>
          </a:ln>
        </p:spPr>
        <p:txBody>
          <a:bodyPr/>
          <a:lstStyle/>
          <a:p>
            <a:endParaRPr lang="es-MX" dirty="0"/>
          </a:p>
        </p:txBody>
      </p:sp>
      <p:sp>
        <p:nvSpPr>
          <p:cNvPr id="17" name="Line 15"/>
          <p:cNvSpPr>
            <a:spLocks noChangeShapeType="1"/>
          </p:cNvSpPr>
          <p:nvPr/>
        </p:nvSpPr>
        <p:spPr bwMode="auto">
          <a:xfrm>
            <a:off x="1578292" y="7616301"/>
            <a:ext cx="5162550" cy="0"/>
          </a:xfrm>
          <a:prstGeom prst="line">
            <a:avLst/>
          </a:prstGeom>
          <a:noFill/>
          <a:ln w="9525">
            <a:solidFill>
              <a:schemeClr val="tx1"/>
            </a:solidFill>
            <a:round/>
            <a:headEnd/>
            <a:tailEnd/>
          </a:ln>
        </p:spPr>
        <p:txBody>
          <a:bodyPr/>
          <a:lstStyle/>
          <a:p>
            <a:endParaRPr lang="es-MX" dirty="0"/>
          </a:p>
        </p:txBody>
      </p:sp>
      <p:sp>
        <p:nvSpPr>
          <p:cNvPr id="18" name="Text Box 10"/>
          <p:cNvSpPr txBox="1">
            <a:spLocks noChangeArrowheads="1"/>
          </p:cNvSpPr>
          <p:nvPr/>
        </p:nvSpPr>
        <p:spPr bwMode="auto">
          <a:xfrm>
            <a:off x="4167505" y="7201289"/>
            <a:ext cx="2549421" cy="1717393"/>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4306723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4995"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4996"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4997" name="Rectangle 5"/>
          <p:cNvSpPr>
            <a:spLocks noChangeArrowheads="1"/>
          </p:cNvSpPr>
          <p:nvPr/>
        </p:nvSpPr>
        <p:spPr bwMode="auto">
          <a:xfrm>
            <a:off x="1504950" y="588963"/>
            <a:ext cx="5181600" cy="3994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ES" altLang="es-MX" sz="1200" b="1" i="1" u="none" dirty="0" smtClean="0">
                <a:latin typeface="Arial" panose="020B0604020202020204" pitchFamily="34" charset="0"/>
                <a:cs typeface="Arial" panose="020B0604020202020204" pitchFamily="34" charset="0"/>
              </a:rPr>
              <a:t>ASISTENCIA TURNO MATUTINO</a:t>
            </a:r>
            <a:endParaRPr lang="es-ES" altLang="es-MX" sz="1200" b="1" i="1" u="none" dirty="0">
              <a:latin typeface="Arial" panose="020B0604020202020204" pitchFamily="34" charset="0"/>
              <a:cs typeface="Arial" panose="020B0604020202020204" pitchFamily="34" charset="0"/>
            </a:endParaRPr>
          </a:p>
          <a:p>
            <a:pPr algn="ctr">
              <a:spcBef>
                <a:spcPct val="0"/>
              </a:spcBef>
              <a:buFontTx/>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MX" altLang="es-MX" sz="1200" u="none" dirty="0">
              <a:latin typeface="Arial" panose="020B0604020202020204" pitchFamily="34" charset="0"/>
              <a:cs typeface="Arial" panose="020B0604020202020204" pitchFamily="34" charset="0"/>
            </a:endParaRPr>
          </a:p>
          <a:p>
            <a:pPr algn="just">
              <a:buNone/>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Integran </a:t>
            </a:r>
            <a:r>
              <a:rPr lang="es-MX" altLang="es-MX" sz="1200" u="none" dirty="0">
                <a:latin typeface="Arial" panose="020B0604020202020204" pitchFamily="34" charset="0"/>
                <a:cs typeface="Arial" panose="020B0604020202020204" pitchFamily="34" charset="0"/>
              </a:rPr>
              <a:t>los reportes entregados por el personal, elaborando el </a:t>
            </a:r>
            <a:r>
              <a:rPr lang="es-MX" altLang="es-MX" sz="1200" u="none" dirty="0" smtClean="0">
                <a:latin typeface="Arial" panose="020B0604020202020204" pitchFamily="34" charset="0"/>
                <a:cs typeface="Arial" panose="020B0604020202020204" pitchFamily="34" charset="0"/>
              </a:rPr>
              <a:t>informe </a:t>
            </a:r>
            <a:r>
              <a:rPr lang="es-MX" altLang="es-MX" sz="1200" u="none" dirty="0">
                <a:latin typeface="Arial" panose="020B0604020202020204" pitchFamily="34" charset="0"/>
                <a:cs typeface="Arial" panose="020B0604020202020204" pitchFamily="34" charset="0"/>
              </a:rPr>
              <a:t>diario de novedades </a:t>
            </a:r>
            <a:r>
              <a:rPr lang="es-MX" altLang="es-MX" sz="1200" u="none" dirty="0" smtClean="0">
                <a:latin typeface="Arial" panose="020B0604020202020204" pitchFamily="34" charset="0"/>
                <a:cs typeface="Arial" panose="020B0604020202020204" pitchFamily="34" charset="0"/>
              </a:rPr>
              <a:t>e </a:t>
            </a:r>
            <a:r>
              <a:rPr lang="es-MX" altLang="es-MX" sz="1200" u="none" dirty="0">
                <a:latin typeface="Arial" panose="020B0604020202020204" pitchFamily="34" charset="0"/>
                <a:cs typeface="Arial" panose="020B0604020202020204" pitchFamily="34" charset="0"/>
              </a:rPr>
              <a:t>incidencias al término para reportar al </a:t>
            </a:r>
            <a:r>
              <a:rPr lang="es-MX" altLang="es-MX" sz="1200" u="none" dirty="0" smtClean="0">
                <a:latin typeface="Arial" panose="020B0604020202020204" pitchFamily="34" charset="0"/>
                <a:cs typeface="Arial" panose="020B0604020202020204" pitchFamily="34" charset="0"/>
              </a:rPr>
              <a:t>Jefe inmediato.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Proporcionar orientación al personal de cada área del programa para su atención.</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Analizar </a:t>
            </a:r>
            <a:r>
              <a:rPr lang="es-MX" altLang="es-MX" sz="1200" u="none" dirty="0">
                <a:latin typeface="Arial" panose="020B0604020202020204" pitchFamily="34" charset="0"/>
                <a:cs typeface="Arial" panose="020B0604020202020204" pitchFamily="34" charset="0"/>
              </a:rPr>
              <a:t>resultados obtenidos periódicamente </a:t>
            </a:r>
            <a:r>
              <a:rPr lang="es-MX" altLang="es-MX" sz="1200" u="none" dirty="0" smtClean="0">
                <a:latin typeface="Arial" panose="020B0604020202020204" pitchFamily="34" charset="0"/>
                <a:cs typeface="Arial" panose="020B0604020202020204" pitchFamily="34" charset="0"/>
              </a:rPr>
              <a:t>para </a:t>
            </a:r>
            <a:r>
              <a:rPr lang="es-MX" altLang="es-MX" sz="1200" u="none" dirty="0">
                <a:latin typeface="Arial" panose="020B0604020202020204" pitchFamily="34" charset="0"/>
                <a:cs typeface="Arial" panose="020B0604020202020204" pitchFamily="34" charset="0"/>
              </a:rPr>
              <a:t>proponer estrategias de avance continuo.</a:t>
            </a: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Asistir a las reuniones técnicas de planeación, coordinación y evaluación a las que convoque el responsable del programa.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ea typeface="Calibri" panose="020F050202020403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ea typeface="Calibri" panose="020F0502020204030204" pitchFamily="34" charset="0"/>
                <a:cs typeface="Arial" panose="020B0604020202020204" pitchFamily="34" charset="0"/>
              </a:rPr>
              <a:t>Estas </a:t>
            </a:r>
            <a:r>
              <a:rPr lang="es-MX" altLang="es-MX" sz="1200" u="none" dirty="0">
                <a:latin typeface="Arial" panose="020B0604020202020204" pitchFamily="34" charset="0"/>
                <a:ea typeface="Calibri" panose="020F0502020204030204" pitchFamily="34" charset="0"/>
                <a:cs typeface="Arial" panose="020B0604020202020204" pitchFamily="34" charset="0"/>
              </a:rPr>
              <a:t>funciones son enunciativas más no limitativas.</a:t>
            </a:r>
          </a:p>
          <a:p>
            <a:pPr algn="just">
              <a:spcBef>
                <a:spcPct val="0"/>
              </a:spcBef>
            </a:pPr>
            <a:endParaRPr lang="es-MX" altLang="es-MX" sz="1600" b="1" dirty="0">
              <a:latin typeface="Arial" panose="020B0604020202020204" pitchFamily="34" charset="0"/>
              <a:ea typeface="Calibri" panose="020F0502020204030204" pitchFamily="34" charset="0"/>
              <a:cs typeface="Calibri" panose="020F0502020204030204" pitchFamily="34" charset="0"/>
            </a:endParaRPr>
          </a:p>
        </p:txBody>
      </p:sp>
      <p:sp>
        <p:nvSpPr>
          <p:cNvPr id="8" name="Rectangle 9"/>
          <p:cNvSpPr>
            <a:spLocks noChangeArrowheads="1"/>
          </p:cNvSpPr>
          <p:nvPr/>
        </p:nvSpPr>
        <p:spPr bwMode="auto">
          <a:xfrm>
            <a:off x="1581467" y="7327376"/>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9" name="Text Box 10"/>
          <p:cNvSpPr txBox="1">
            <a:spLocks noChangeArrowheads="1"/>
          </p:cNvSpPr>
          <p:nvPr/>
        </p:nvSpPr>
        <p:spPr bwMode="auto">
          <a:xfrm>
            <a:off x="1504950" y="7388339"/>
            <a:ext cx="2754312" cy="1938992"/>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lvl="0" algn="ctr">
              <a:spcBef>
                <a:spcPct val="20000"/>
              </a:spcBef>
              <a:defRPr/>
            </a:pPr>
            <a:r>
              <a:rPr lang="es-ES" altLang="es-MX" sz="1200" u="none" dirty="0">
                <a:latin typeface="Arial" panose="020B0604020202020204" pitchFamily="34" charset="0"/>
              </a:rPr>
              <a:t>Francisco Javier Regalado Prado</a:t>
            </a: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
        <p:nvSpPr>
          <p:cNvPr id="10" name="Line 13"/>
          <p:cNvSpPr>
            <a:spLocks noChangeShapeType="1"/>
          </p:cNvSpPr>
          <p:nvPr/>
        </p:nvSpPr>
        <p:spPr bwMode="auto">
          <a:xfrm>
            <a:off x="4173855" y="7327376"/>
            <a:ext cx="0" cy="1646239"/>
          </a:xfrm>
          <a:prstGeom prst="line">
            <a:avLst/>
          </a:prstGeom>
          <a:noFill/>
          <a:ln w="9525">
            <a:solidFill>
              <a:schemeClr val="tx1"/>
            </a:solidFill>
            <a:round/>
            <a:headEnd/>
            <a:tailEnd/>
          </a:ln>
        </p:spPr>
        <p:txBody>
          <a:bodyPr/>
          <a:lstStyle/>
          <a:p>
            <a:endParaRPr lang="es-MX" dirty="0"/>
          </a:p>
        </p:txBody>
      </p:sp>
      <p:sp>
        <p:nvSpPr>
          <p:cNvPr id="11" name="Line 15"/>
          <p:cNvSpPr>
            <a:spLocks noChangeShapeType="1"/>
          </p:cNvSpPr>
          <p:nvPr/>
        </p:nvSpPr>
        <p:spPr bwMode="auto">
          <a:xfrm>
            <a:off x="1578292" y="7616301"/>
            <a:ext cx="5162550" cy="0"/>
          </a:xfrm>
          <a:prstGeom prst="line">
            <a:avLst/>
          </a:prstGeom>
          <a:noFill/>
          <a:ln w="9525">
            <a:solidFill>
              <a:schemeClr val="tx1"/>
            </a:solidFill>
            <a:round/>
            <a:headEnd/>
            <a:tailEnd/>
          </a:ln>
        </p:spPr>
        <p:txBody>
          <a:bodyPr/>
          <a:lstStyle/>
          <a:p>
            <a:endParaRPr lang="es-MX" dirty="0"/>
          </a:p>
        </p:txBody>
      </p:sp>
      <p:sp>
        <p:nvSpPr>
          <p:cNvPr id="12" name="Text Box 10"/>
          <p:cNvSpPr txBox="1">
            <a:spLocks noChangeArrowheads="1"/>
          </p:cNvSpPr>
          <p:nvPr/>
        </p:nvSpPr>
        <p:spPr bwMode="auto">
          <a:xfrm>
            <a:off x="4167505" y="7201289"/>
            <a:ext cx="2549421" cy="1717393"/>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82416963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397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397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3973" name="Rectangle 5"/>
          <p:cNvSpPr>
            <a:spLocks noChangeArrowheads="1"/>
          </p:cNvSpPr>
          <p:nvPr/>
        </p:nvSpPr>
        <p:spPr bwMode="auto">
          <a:xfrm>
            <a:off x="1533526" y="588963"/>
            <a:ext cx="5038725" cy="7257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smtClean="0">
                <a:latin typeface="Arial" panose="020B0604020202020204" pitchFamily="34" charset="0"/>
                <a:cs typeface="Arial" panose="020B0604020202020204" pitchFamily="34" charset="0"/>
              </a:rPr>
              <a:t>ASISTENCIA TURNO VESPERTINO </a:t>
            </a:r>
            <a:endParaRPr lang="es-ES" altLang="es-MX" sz="1200" b="1" i="1" u="none" dirty="0">
              <a:latin typeface="Arial" panose="020B0604020202020204" pitchFamily="34" charset="0"/>
              <a:cs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182563">
              <a:buFontTx/>
              <a:buNone/>
            </a:pPr>
            <a:r>
              <a:rPr lang="es-MX" altLang="es-MX" sz="1200" u="none" dirty="0" smtClean="0">
                <a:latin typeface="Arial" panose="020B0604020202020204" pitchFamily="34" charset="0"/>
                <a:cs typeface="Arial" panose="020B0604020202020204" pitchFamily="34" charset="0"/>
              </a:rPr>
              <a:t>Proponer y apoyar </a:t>
            </a:r>
            <a:r>
              <a:rPr lang="es-MX" altLang="es-MX" sz="1200" u="none" dirty="0">
                <a:latin typeface="Arial" panose="020B0604020202020204" pitchFamily="34" charset="0"/>
                <a:cs typeface="Arial" panose="020B0604020202020204" pitchFamily="34" charset="0"/>
              </a:rPr>
              <a:t> </a:t>
            </a:r>
            <a:r>
              <a:rPr lang="es-MX" altLang="es-MX" sz="1200" u="none" dirty="0" smtClean="0">
                <a:latin typeface="Arial" panose="020B0604020202020204" pitchFamily="34" charset="0"/>
                <a:cs typeface="Arial" panose="020B0604020202020204" pitchFamily="34" charset="0"/>
              </a:rPr>
              <a:t>en la </a:t>
            </a:r>
            <a:r>
              <a:rPr lang="es-MX" altLang="es-MX" sz="1200" u="none" dirty="0">
                <a:latin typeface="Arial" panose="020B0604020202020204" pitchFamily="34" charset="0"/>
                <a:cs typeface="Arial" panose="020B0604020202020204" pitchFamily="34" charset="0"/>
              </a:rPr>
              <a:t>ejecución de los </a:t>
            </a:r>
            <a:r>
              <a:rPr lang="es-MX" altLang="es-MX" sz="1200" u="none" dirty="0" smtClean="0">
                <a:latin typeface="Arial" panose="020B0604020202020204" pitchFamily="34" charset="0"/>
                <a:cs typeface="Arial" panose="020B0604020202020204" pitchFamily="34" charset="0"/>
              </a:rPr>
              <a:t>talleres, atención y desarrollo de las acciones del programa Crecer para la Vida.</a:t>
            </a:r>
          </a:p>
          <a:p>
            <a:pPr>
              <a:buFontTx/>
              <a:buNone/>
            </a:pPr>
            <a:r>
              <a:rPr lang="es-MX" altLang="es-MX" sz="1200" b="1" i="1" u="none" dirty="0">
                <a:latin typeface="Arial" panose="020B0604020202020204" pitchFamily="34" charset="0"/>
                <a:cs typeface="Arial" panose="020B0604020202020204" pitchFamily="34" charset="0"/>
              </a:rPr>
              <a:t> </a:t>
            </a:r>
            <a:endParaRPr lang="es-MX" altLang="es-MX" sz="1200" b="1" i="1" u="none" dirty="0" smtClean="0">
              <a:latin typeface="Arial" panose="020B0604020202020204" pitchFamily="34" charset="0"/>
              <a:cs typeface="Arial" panose="020B0604020202020204" pitchFamily="34" charset="0"/>
            </a:endParaRPr>
          </a:p>
          <a:p>
            <a:pPr>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Realizar </a:t>
            </a:r>
            <a:r>
              <a:rPr lang="es-MX" altLang="es-MX" sz="1200" u="none" dirty="0">
                <a:latin typeface="Arial" panose="020B0604020202020204" pitchFamily="34" charset="0"/>
                <a:cs typeface="Arial" panose="020B0604020202020204" pitchFamily="34" charset="0"/>
              </a:rPr>
              <a:t>entrevistas y bienvenida inicial con los usuarios para </a:t>
            </a:r>
            <a:r>
              <a:rPr lang="es-MX" altLang="es-MX" sz="1200" u="none" dirty="0" smtClean="0">
                <a:latin typeface="Arial" panose="020B0604020202020204" pitchFamily="34" charset="0"/>
                <a:cs typeface="Arial" panose="020B0604020202020204" pitchFamily="34" charset="0"/>
              </a:rPr>
              <a:t>su integración al programa.</a:t>
            </a:r>
          </a:p>
          <a:p>
            <a:pPr marL="171450" indent="-171450" algn="just">
              <a:buSzPct val="150000"/>
              <a:buFont typeface="Arial" panose="020B0604020202020204" pitchFamily="34" charset="0"/>
              <a:buChar char="•"/>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Dar </a:t>
            </a:r>
            <a:r>
              <a:rPr lang="es-MX" altLang="es-MX" sz="1200" u="none" dirty="0">
                <a:latin typeface="Arial" panose="020B0604020202020204" pitchFamily="34" charset="0"/>
                <a:cs typeface="Arial" panose="020B0604020202020204" pitchFamily="34" charset="0"/>
              </a:rPr>
              <a:t>lectura al </a:t>
            </a:r>
            <a:r>
              <a:rPr lang="es-MX" altLang="es-MX" sz="1200" u="none" dirty="0" smtClean="0">
                <a:latin typeface="Arial" panose="020B0604020202020204" pitchFamily="34" charset="0"/>
                <a:cs typeface="Arial" panose="020B0604020202020204" pitchFamily="34" charset="0"/>
              </a:rPr>
              <a:t>reglamento</a:t>
            </a:r>
            <a:r>
              <a:rPr lang="es-MX" altLang="es-MX" sz="1200" u="none" dirty="0">
                <a:latin typeface="Arial" panose="020B0604020202020204" pitchFamily="34" charset="0"/>
                <a:cs typeface="Arial" panose="020B0604020202020204" pitchFamily="34" charset="0"/>
              </a:rPr>
              <a:t> </a:t>
            </a:r>
            <a:r>
              <a:rPr lang="es-MX" altLang="es-MX" sz="1200" u="none" dirty="0" smtClean="0">
                <a:latin typeface="Arial" panose="020B0604020202020204" pitchFamily="34" charset="0"/>
                <a:cs typeface="Arial" panose="020B0604020202020204" pitchFamily="34" charset="0"/>
              </a:rPr>
              <a:t>interno del programa y recabar firma de enterado.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Asignar atención </a:t>
            </a:r>
            <a:r>
              <a:rPr lang="es-MX" altLang="es-MX" sz="1200" u="none" dirty="0">
                <a:latin typeface="Arial" panose="020B0604020202020204" pitchFamily="34" charset="0"/>
                <a:cs typeface="Arial" panose="020B0604020202020204" pitchFamily="34" charset="0"/>
              </a:rPr>
              <a:t>psicológica al usuario de acuerdo al perfil académico y </a:t>
            </a:r>
            <a:r>
              <a:rPr lang="es-MX" altLang="es-MX" sz="1200" u="none" dirty="0" smtClean="0">
                <a:latin typeface="Arial" panose="020B0604020202020204" pitchFamily="34" charset="0"/>
                <a:cs typeface="Arial" panose="020B0604020202020204" pitchFamily="34" charset="0"/>
              </a:rPr>
              <a:t>familiar.</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Programar y coordinar </a:t>
            </a:r>
            <a:r>
              <a:rPr lang="es-MX" altLang="es-MX" sz="1200" u="none" dirty="0">
                <a:latin typeface="Arial" panose="020B0604020202020204" pitchFamily="34" charset="0"/>
                <a:cs typeface="Arial" panose="020B0604020202020204" pitchFamily="34" charset="0"/>
              </a:rPr>
              <a:t>los horarios de las actividades del día con el personal </a:t>
            </a:r>
            <a:r>
              <a:rPr lang="es-MX" altLang="es-MX" sz="1200" u="none" dirty="0" smtClean="0">
                <a:latin typeface="Arial" panose="020B0604020202020204" pitchFamily="34" charset="0"/>
                <a:cs typeface="Arial" panose="020B0604020202020204" pitchFamily="34" charset="0"/>
              </a:rPr>
              <a:t>para su atención.</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Asignar </a:t>
            </a:r>
            <a:r>
              <a:rPr lang="es-MX" altLang="es-MX" sz="1200" u="none" dirty="0">
                <a:latin typeface="Arial" panose="020B0604020202020204" pitchFamily="34" charset="0"/>
                <a:cs typeface="Arial" panose="020B0604020202020204" pitchFamily="34" charset="0"/>
              </a:rPr>
              <a:t>actividades al personal de cada área </a:t>
            </a:r>
            <a:r>
              <a:rPr lang="es-MX" altLang="es-MX" sz="1200" u="none" dirty="0" smtClean="0">
                <a:latin typeface="Arial" panose="020B0604020202020204" pitchFamily="34" charset="0"/>
                <a:cs typeface="Arial" panose="020B0604020202020204" pitchFamily="34" charset="0"/>
              </a:rPr>
              <a:t>para </a:t>
            </a:r>
            <a:r>
              <a:rPr lang="es-MX" altLang="es-MX" sz="1200" u="none" dirty="0">
                <a:latin typeface="Arial" panose="020B0604020202020204" pitchFamily="34" charset="0"/>
                <a:cs typeface="Arial" panose="020B0604020202020204" pitchFamily="34" charset="0"/>
              </a:rPr>
              <a:t>una adecuada atención de las niñas, niños y </a:t>
            </a:r>
            <a:r>
              <a:rPr lang="es-MX" altLang="es-MX" sz="1200" u="none" dirty="0" smtClean="0">
                <a:latin typeface="Arial" panose="020B0604020202020204" pitchFamily="34" charset="0"/>
                <a:cs typeface="Arial" panose="020B0604020202020204" pitchFamily="34" charset="0"/>
              </a:rPr>
              <a:t>adolescentes.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Conducir el proceso de enseñanza-aprendizaje, tomando en cuenta las orientaciones que al respecto le indique el responsable del programa.</a:t>
            </a:r>
          </a:p>
          <a:p>
            <a:pPr marL="171450" indent="-171450" algn="just">
              <a:buSzPct val="150000"/>
              <a:buFont typeface="Arial" panose="020B0604020202020204" pitchFamily="34" charset="0"/>
              <a:buChar char="•"/>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Revisar y dar seguimiento continuo durante el turno de cada área para mantener el orden programado.</a:t>
            </a:r>
          </a:p>
          <a:p>
            <a:pPr algn="just"/>
            <a:endParaRPr lang="es-MX" altLang="es-MX" sz="1200" u="none" dirty="0" smtClean="0">
              <a:latin typeface="Arial" panose="020B0604020202020204" pitchFamily="34" charset="0"/>
              <a:cs typeface="Arial" panose="020B0604020202020204" pitchFamily="34" charset="0"/>
            </a:endParaRPr>
          </a:p>
          <a:p>
            <a:pPr algn="just">
              <a:buNone/>
            </a:pPr>
            <a:endParaRPr lang="es-MX" altLang="es-MX" sz="1200" dirty="0">
              <a:latin typeface="Arial" panose="020B0604020202020204" pitchFamily="34" charset="0"/>
              <a:cs typeface="Arial" panose="020B0604020202020204" pitchFamily="34" charset="0"/>
            </a:endParaRPr>
          </a:p>
          <a:p>
            <a:pPr algn="just"/>
            <a:endParaRPr lang="es-MX" altLang="es-MX" sz="1200" dirty="0">
              <a:latin typeface="Arial" panose="020B0604020202020204" pitchFamily="34" charset="0"/>
              <a:cs typeface="Arial" panose="020B0604020202020204" pitchFamily="34" charset="0"/>
            </a:endParaRPr>
          </a:p>
        </p:txBody>
      </p:sp>
      <p:sp>
        <p:nvSpPr>
          <p:cNvPr id="14" name="Rectangle 9"/>
          <p:cNvSpPr>
            <a:spLocks noChangeArrowheads="1"/>
          </p:cNvSpPr>
          <p:nvPr/>
        </p:nvSpPr>
        <p:spPr bwMode="auto">
          <a:xfrm>
            <a:off x="1581467" y="7327376"/>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5" name="Text Box 10"/>
          <p:cNvSpPr txBox="1">
            <a:spLocks noChangeArrowheads="1"/>
          </p:cNvSpPr>
          <p:nvPr/>
        </p:nvSpPr>
        <p:spPr bwMode="auto">
          <a:xfrm>
            <a:off x="1504950" y="7086159"/>
            <a:ext cx="2754312" cy="1791260"/>
          </a:xfrm>
          <a:prstGeom prst="rect">
            <a:avLst/>
          </a:prstGeom>
          <a:noFill/>
          <a:ln w="9525">
            <a:noFill/>
            <a:miter lim="800000"/>
            <a:headEnd/>
            <a:tailEnd/>
          </a:ln>
        </p:spPr>
        <p:txBody>
          <a:bodyPr wrap="square">
            <a:spAutoFit/>
          </a:bodyPr>
          <a:lstStyle/>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r>
              <a:rPr lang="es-MX" sz="1200" b="1" u="none" dirty="0" smtClean="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lvl="0" algn="ctr">
              <a:spcBef>
                <a:spcPct val="20000"/>
              </a:spcBef>
            </a:pPr>
            <a:r>
              <a:rPr lang="es-ES" altLang="es-MX" sz="1200" u="none" dirty="0">
                <a:latin typeface="Arial" panose="020B0604020202020204" pitchFamily="34" charset="0"/>
              </a:rPr>
              <a:t>Violeta Griselda Mendoza </a:t>
            </a:r>
            <a:r>
              <a:rPr lang="es-ES" altLang="es-MX" sz="1200" u="none" dirty="0" smtClean="0">
                <a:latin typeface="Arial" panose="020B0604020202020204" pitchFamily="34" charset="0"/>
              </a:rPr>
              <a:t>Tristán</a:t>
            </a:r>
            <a:endParaRPr lang="es-ES" altLang="es-MX" sz="1200" u="none" dirty="0">
              <a:latin typeface="Arial" panose="020B0604020202020204" pitchFamily="34" charset="0"/>
            </a:endParaRPr>
          </a:p>
        </p:txBody>
      </p:sp>
      <p:sp>
        <p:nvSpPr>
          <p:cNvPr id="16" name="Line 13"/>
          <p:cNvSpPr>
            <a:spLocks noChangeShapeType="1"/>
          </p:cNvSpPr>
          <p:nvPr/>
        </p:nvSpPr>
        <p:spPr bwMode="auto">
          <a:xfrm>
            <a:off x="4173855" y="7327376"/>
            <a:ext cx="0" cy="1646239"/>
          </a:xfrm>
          <a:prstGeom prst="line">
            <a:avLst/>
          </a:prstGeom>
          <a:noFill/>
          <a:ln w="9525">
            <a:solidFill>
              <a:schemeClr val="tx1"/>
            </a:solidFill>
            <a:round/>
            <a:headEnd/>
            <a:tailEnd/>
          </a:ln>
        </p:spPr>
        <p:txBody>
          <a:bodyPr/>
          <a:lstStyle/>
          <a:p>
            <a:endParaRPr lang="es-MX" dirty="0"/>
          </a:p>
        </p:txBody>
      </p:sp>
      <p:sp>
        <p:nvSpPr>
          <p:cNvPr id="17" name="Line 15"/>
          <p:cNvSpPr>
            <a:spLocks noChangeShapeType="1"/>
          </p:cNvSpPr>
          <p:nvPr/>
        </p:nvSpPr>
        <p:spPr bwMode="auto">
          <a:xfrm>
            <a:off x="1578292" y="7616301"/>
            <a:ext cx="5162550" cy="0"/>
          </a:xfrm>
          <a:prstGeom prst="line">
            <a:avLst/>
          </a:prstGeom>
          <a:noFill/>
          <a:ln w="9525">
            <a:solidFill>
              <a:schemeClr val="tx1"/>
            </a:solidFill>
            <a:round/>
            <a:headEnd/>
            <a:tailEnd/>
          </a:ln>
        </p:spPr>
        <p:txBody>
          <a:bodyPr/>
          <a:lstStyle/>
          <a:p>
            <a:endParaRPr lang="es-MX" dirty="0"/>
          </a:p>
        </p:txBody>
      </p:sp>
      <p:sp>
        <p:nvSpPr>
          <p:cNvPr id="18" name="Text Box 10"/>
          <p:cNvSpPr txBox="1">
            <a:spLocks noChangeArrowheads="1"/>
          </p:cNvSpPr>
          <p:nvPr/>
        </p:nvSpPr>
        <p:spPr bwMode="auto">
          <a:xfrm>
            <a:off x="4167505" y="7256946"/>
            <a:ext cx="2549421" cy="1569660"/>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70744836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4995"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4996"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4997" name="Rectangle 5"/>
          <p:cNvSpPr>
            <a:spLocks noChangeArrowheads="1"/>
          </p:cNvSpPr>
          <p:nvPr/>
        </p:nvSpPr>
        <p:spPr bwMode="auto">
          <a:xfrm>
            <a:off x="1504950" y="588963"/>
            <a:ext cx="5181600" cy="421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ES" altLang="es-MX" sz="1200" b="1" i="1" u="none" dirty="0">
                <a:latin typeface="Arial" panose="020B0604020202020204" pitchFamily="34" charset="0"/>
                <a:cs typeface="Arial" panose="020B0604020202020204" pitchFamily="34" charset="0"/>
              </a:rPr>
              <a:t>ASISTENCIA </a:t>
            </a:r>
            <a:r>
              <a:rPr lang="es-ES" altLang="es-MX" sz="1200" b="1" i="1" u="none" dirty="0" smtClean="0">
                <a:latin typeface="Arial" panose="020B0604020202020204" pitchFamily="34" charset="0"/>
                <a:cs typeface="Arial" panose="020B0604020202020204" pitchFamily="34" charset="0"/>
              </a:rPr>
              <a:t>TURNO VESPERTINO </a:t>
            </a:r>
            <a:endParaRPr lang="es-ES" altLang="es-MX" sz="1200" b="1" i="1" u="none" dirty="0">
              <a:latin typeface="Arial" panose="020B0604020202020204" pitchFamily="34" charset="0"/>
              <a:cs typeface="Arial" panose="020B0604020202020204" pitchFamily="34" charset="0"/>
            </a:endParaRPr>
          </a:p>
          <a:p>
            <a:pPr algn="ctr">
              <a:spcBef>
                <a:spcPct val="0"/>
              </a:spcBef>
              <a:buFontTx/>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MX" altLang="es-MX" sz="1200" u="none" dirty="0">
              <a:latin typeface="Arial" panose="020B0604020202020204" pitchFamily="34" charset="0"/>
              <a:cs typeface="Arial" panose="020B0604020202020204" pitchFamily="34" charset="0"/>
            </a:endParaRPr>
          </a:p>
          <a:p>
            <a:pPr algn="just">
              <a:buNone/>
            </a:pPr>
            <a:endParaRPr lang="es-MX" altLang="es-MX" sz="1200" u="none" dirty="0" smtClean="0">
              <a:latin typeface="Arial" panose="020B0604020202020204" pitchFamily="34" charset="0"/>
              <a:cs typeface="Arial" panose="020B0604020202020204" pitchFamily="34" charset="0"/>
            </a:endParaRPr>
          </a:p>
          <a:p>
            <a:pPr algn="just">
              <a:buNone/>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Integran </a:t>
            </a:r>
            <a:r>
              <a:rPr lang="es-MX" altLang="es-MX" sz="1200" u="none" dirty="0">
                <a:latin typeface="Arial" panose="020B0604020202020204" pitchFamily="34" charset="0"/>
                <a:cs typeface="Arial" panose="020B0604020202020204" pitchFamily="34" charset="0"/>
              </a:rPr>
              <a:t>los reportes entregados por el personal, elaborando el </a:t>
            </a:r>
            <a:r>
              <a:rPr lang="es-MX" altLang="es-MX" sz="1200" u="none" dirty="0" smtClean="0">
                <a:latin typeface="Arial" panose="020B0604020202020204" pitchFamily="34" charset="0"/>
                <a:cs typeface="Arial" panose="020B0604020202020204" pitchFamily="34" charset="0"/>
              </a:rPr>
              <a:t>informe </a:t>
            </a:r>
            <a:r>
              <a:rPr lang="es-MX" altLang="es-MX" sz="1200" u="none" dirty="0">
                <a:latin typeface="Arial" panose="020B0604020202020204" pitchFamily="34" charset="0"/>
                <a:cs typeface="Arial" panose="020B0604020202020204" pitchFamily="34" charset="0"/>
              </a:rPr>
              <a:t>diario de novedades </a:t>
            </a:r>
            <a:r>
              <a:rPr lang="es-MX" altLang="es-MX" sz="1200" u="none" dirty="0" smtClean="0">
                <a:latin typeface="Arial" panose="020B0604020202020204" pitchFamily="34" charset="0"/>
                <a:cs typeface="Arial" panose="020B0604020202020204" pitchFamily="34" charset="0"/>
              </a:rPr>
              <a:t>e </a:t>
            </a:r>
            <a:r>
              <a:rPr lang="es-MX" altLang="es-MX" sz="1200" u="none" dirty="0">
                <a:latin typeface="Arial" panose="020B0604020202020204" pitchFamily="34" charset="0"/>
                <a:cs typeface="Arial" panose="020B0604020202020204" pitchFamily="34" charset="0"/>
              </a:rPr>
              <a:t>incidencias al término para reportar al </a:t>
            </a:r>
            <a:r>
              <a:rPr lang="es-MX" altLang="es-MX" sz="1200" u="none" dirty="0" smtClean="0">
                <a:latin typeface="Arial" panose="020B0604020202020204" pitchFamily="34" charset="0"/>
                <a:cs typeface="Arial" panose="020B0604020202020204" pitchFamily="34" charset="0"/>
              </a:rPr>
              <a:t>Jefe inmediato.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Proporcionar orientación al personal de cada área del programa para su atención.</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Analizar </a:t>
            </a:r>
            <a:r>
              <a:rPr lang="es-MX" altLang="es-MX" sz="1200" u="none" dirty="0">
                <a:latin typeface="Arial" panose="020B0604020202020204" pitchFamily="34" charset="0"/>
                <a:cs typeface="Arial" panose="020B0604020202020204" pitchFamily="34" charset="0"/>
              </a:rPr>
              <a:t>resultados obtenidos periódicamente </a:t>
            </a:r>
            <a:r>
              <a:rPr lang="es-MX" altLang="es-MX" sz="1200" u="none" dirty="0" smtClean="0">
                <a:latin typeface="Arial" panose="020B0604020202020204" pitchFamily="34" charset="0"/>
                <a:cs typeface="Arial" panose="020B0604020202020204" pitchFamily="34" charset="0"/>
              </a:rPr>
              <a:t>para </a:t>
            </a:r>
            <a:r>
              <a:rPr lang="es-MX" altLang="es-MX" sz="1200" u="none" dirty="0">
                <a:latin typeface="Arial" panose="020B0604020202020204" pitchFamily="34" charset="0"/>
                <a:cs typeface="Arial" panose="020B0604020202020204" pitchFamily="34" charset="0"/>
              </a:rPr>
              <a:t>proponer estrategias de avance continuo.</a:t>
            </a: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Asistir a las reuniones técnicas de planeación, coordinación y evaluación a las que convoque el responsable del programa.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ea typeface="Calibri" panose="020F050202020403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ea typeface="Calibri" panose="020F0502020204030204" pitchFamily="34" charset="0"/>
                <a:cs typeface="Arial" panose="020B0604020202020204" pitchFamily="34" charset="0"/>
              </a:rPr>
              <a:t>Estas </a:t>
            </a:r>
            <a:r>
              <a:rPr lang="es-MX" altLang="es-MX" sz="1200" u="none" dirty="0">
                <a:latin typeface="Arial" panose="020B0604020202020204" pitchFamily="34" charset="0"/>
                <a:ea typeface="Calibri" panose="020F0502020204030204" pitchFamily="34" charset="0"/>
                <a:cs typeface="Arial" panose="020B0604020202020204" pitchFamily="34" charset="0"/>
              </a:rPr>
              <a:t>funciones son enunciativas más no limitativas.</a:t>
            </a:r>
          </a:p>
          <a:p>
            <a:pPr algn="just">
              <a:spcBef>
                <a:spcPct val="0"/>
              </a:spcBef>
            </a:pPr>
            <a:endParaRPr lang="es-MX" altLang="es-MX" sz="1600" b="1" dirty="0">
              <a:latin typeface="Arial" panose="020B0604020202020204" pitchFamily="34" charset="0"/>
              <a:ea typeface="Calibri" panose="020F0502020204030204" pitchFamily="34" charset="0"/>
              <a:cs typeface="Calibri" panose="020F0502020204030204" pitchFamily="34" charset="0"/>
            </a:endParaRPr>
          </a:p>
        </p:txBody>
      </p:sp>
      <p:sp>
        <p:nvSpPr>
          <p:cNvPr id="8" name="Rectangle 9"/>
          <p:cNvSpPr>
            <a:spLocks noChangeArrowheads="1"/>
          </p:cNvSpPr>
          <p:nvPr/>
        </p:nvSpPr>
        <p:spPr bwMode="auto">
          <a:xfrm>
            <a:off x="1581467" y="7327376"/>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9" name="Text Box 10"/>
          <p:cNvSpPr txBox="1">
            <a:spLocks noChangeArrowheads="1"/>
          </p:cNvSpPr>
          <p:nvPr/>
        </p:nvSpPr>
        <p:spPr bwMode="auto">
          <a:xfrm>
            <a:off x="1504950" y="7086159"/>
            <a:ext cx="2754312" cy="1791260"/>
          </a:xfrm>
          <a:prstGeom prst="rect">
            <a:avLst/>
          </a:prstGeom>
          <a:noFill/>
          <a:ln w="9525">
            <a:noFill/>
            <a:miter lim="800000"/>
            <a:headEnd/>
            <a:tailEnd/>
          </a:ln>
        </p:spPr>
        <p:txBody>
          <a:bodyPr wrap="square">
            <a:spAutoFit/>
          </a:bodyPr>
          <a:lstStyle/>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r>
              <a:rPr lang="es-MX" sz="1200" b="1" u="none" dirty="0" smtClean="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lvl="0" algn="ctr">
              <a:spcBef>
                <a:spcPct val="20000"/>
              </a:spcBef>
            </a:pPr>
            <a:r>
              <a:rPr lang="es-ES" altLang="es-MX" sz="1200" u="none" dirty="0">
                <a:latin typeface="Arial" panose="020B0604020202020204" pitchFamily="34" charset="0"/>
              </a:rPr>
              <a:t>Violeta Griselda Mendoza </a:t>
            </a:r>
            <a:r>
              <a:rPr lang="es-ES" altLang="es-MX" sz="1200" u="none" dirty="0" smtClean="0">
                <a:latin typeface="Arial" panose="020B0604020202020204" pitchFamily="34" charset="0"/>
              </a:rPr>
              <a:t>Tristán</a:t>
            </a:r>
            <a:endParaRPr lang="es-ES" altLang="es-MX" sz="1200" u="none" dirty="0">
              <a:latin typeface="Arial" panose="020B0604020202020204" pitchFamily="34" charset="0"/>
            </a:endParaRPr>
          </a:p>
        </p:txBody>
      </p:sp>
      <p:sp>
        <p:nvSpPr>
          <p:cNvPr id="10" name="Line 13"/>
          <p:cNvSpPr>
            <a:spLocks noChangeShapeType="1"/>
          </p:cNvSpPr>
          <p:nvPr/>
        </p:nvSpPr>
        <p:spPr bwMode="auto">
          <a:xfrm>
            <a:off x="4173855" y="7327376"/>
            <a:ext cx="0" cy="1646239"/>
          </a:xfrm>
          <a:prstGeom prst="line">
            <a:avLst/>
          </a:prstGeom>
          <a:noFill/>
          <a:ln w="9525">
            <a:solidFill>
              <a:schemeClr val="tx1"/>
            </a:solidFill>
            <a:round/>
            <a:headEnd/>
            <a:tailEnd/>
          </a:ln>
        </p:spPr>
        <p:txBody>
          <a:bodyPr/>
          <a:lstStyle/>
          <a:p>
            <a:endParaRPr lang="es-MX" dirty="0"/>
          </a:p>
        </p:txBody>
      </p:sp>
      <p:sp>
        <p:nvSpPr>
          <p:cNvPr id="11" name="Line 15"/>
          <p:cNvSpPr>
            <a:spLocks noChangeShapeType="1"/>
          </p:cNvSpPr>
          <p:nvPr/>
        </p:nvSpPr>
        <p:spPr bwMode="auto">
          <a:xfrm>
            <a:off x="1578292" y="7616301"/>
            <a:ext cx="5162550" cy="0"/>
          </a:xfrm>
          <a:prstGeom prst="line">
            <a:avLst/>
          </a:prstGeom>
          <a:noFill/>
          <a:ln w="9525">
            <a:solidFill>
              <a:schemeClr val="tx1"/>
            </a:solidFill>
            <a:round/>
            <a:headEnd/>
            <a:tailEnd/>
          </a:ln>
        </p:spPr>
        <p:txBody>
          <a:bodyPr/>
          <a:lstStyle/>
          <a:p>
            <a:endParaRPr lang="es-MX" dirty="0"/>
          </a:p>
        </p:txBody>
      </p:sp>
      <p:sp>
        <p:nvSpPr>
          <p:cNvPr id="12" name="Text Box 10"/>
          <p:cNvSpPr txBox="1">
            <a:spLocks noChangeArrowheads="1"/>
          </p:cNvSpPr>
          <p:nvPr/>
        </p:nvSpPr>
        <p:spPr bwMode="auto">
          <a:xfrm>
            <a:off x="4167505" y="7256946"/>
            <a:ext cx="2549421" cy="1569660"/>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93886735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8067"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8068"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8069" name="Rectangle 5"/>
          <p:cNvSpPr>
            <a:spLocks noChangeArrowheads="1"/>
          </p:cNvSpPr>
          <p:nvPr/>
        </p:nvSpPr>
        <p:spPr bwMode="auto">
          <a:xfrm>
            <a:off x="1524000" y="581027"/>
            <a:ext cx="5111931" cy="7385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u="none" dirty="0">
                <a:latin typeface="Arial" panose="020B0604020202020204" pitchFamily="34" charset="0"/>
              </a:rPr>
              <a:t>SERVICIOS AUXILIARES</a:t>
            </a:r>
            <a:endParaRPr lang="es-ES_tradnl" altLang="es-MX" sz="1200" u="none" dirty="0">
              <a:latin typeface="Arial" panose="020B0604020202020204" pitchFamily="34" charset="0"/>
            </a:endParaRPr>
          </a:p>
          <a:p>
            <a:pPr algn="ctr">
              <a:spcBef>
                <a:spcPct val="0"/>
              </a:spcBef>
              <a:buFontTx/>
              <a:buNone/>
            </a:pP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182563" algn="just">
              <a:lnSpc>
                <a:spcPct val="107000"/>
              </a:lnSpc>
              <a:spcAft>
                <a:spcPts val="800"/>
              </a:spcAft>
              <a:buFontTx/>
              <a:buNone/>
            </a:pPr>
            <a:r>
              <a:rPr lang="es-MX" altLang="es-MX" sz="1200" u="none" dirty="0">
                <a:latin typeface="Arial" panose="020B0604020202020204" pitchFamily="34" charset="0"/>
                <a:cs typeface="Arial" panose="020B0604020202020204" pitchFamily="34" charset="0"/>
              </a:rPr>
              <a:t>Apoyar en todas las funciones relacionadas con el programa Crecer para la Vida, a fin de apoyar en el cumplimiento de los objetivos.</a:t>
            </a:r>
            <a:endParaRPr lang="es-MX" altLang="es-MX" sz="1200" u="none" dirty="0" smtClean="0">
              <a:latin typeface="Arial" panose="020B0604020202020204" pitchFamily="34" charset="0"/>
              <a:cs typeface="Arial" panose="020B0604020202020204" pitchFamily="34" charset="0"/>
            </a:endParaRPr>
          </a:p>
          <a:p>
            <a:pPr algn="just">
              <a:spcBef>
                <a:spcPct val="0"/>
              </a:spcBef>
              <a:buFontTx/>
              <a:buNone/>
            </a:pPr>
            <a:endParaRPr lang="es-ES_tradnl" altLang="es-MX" sz="1200" b="1" i="1" u="none" dirty="0" smtClean="0">
              <a:latin typeface="Arial" panose="020B0604020202020204" pitchFamily="34" charset="0"/>
            </a:endParaRPr>
          </a:p>
          <a:p>
            <a:pPr algn="just">
              <a:spcBef>
                <a:spcPct val="0"/>
              </a:spcBef>
              <a:buFontTx/>
              <a:buNone/>
            </a:pPr>
            <a:r>
              <a:rPr lang="es-ES_tradnl" altLang="es-MX" sz="1200" b="1" i="1" u="none" dirty="0" smtClean="0">
                <a:latin typeface="Arial" panose="020B0604020202020204" pitchFamily="34" charset="0"/>
              </a:rPr>
              <a:t>FUNCIONES</a:t>
            </a:r>
            <a:r>
              <a:rPr lang="es-ES_tradnl" altLang="es-MX" sz="1200" b="1" i="1" u="none" dirty="0">
                <a:latin typeface="Arial" panose="020B0604020202020204" pitchFamily="34" charset="0"/>
              </a:rPr>
              <a:t>.</a:t>
            </a:r>
            <a:endParaRPr lang="es-ES_tradnl" altLang="es-MX" sz="1200" u="none" dirty="0">
              <a:latin typeface="Arial" panose="020B0604020202020204" pitchFamily="34" charset="0"/>
            </a:endParaRPr>
          </a:p>
          <a:p>
            <a:pPr algn="just">
              <a:spcBef>
                <a:spcPct val="0"/>
              </a:spcBef>
              <a:buFontTx/>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Llevar </a:t>
            </a:r>
            <a:r>
              <a:rPr lang="es-MX" altLang="es-MX" sz="1200" u="none" dirty="0">
                <a:latin typeface="Arial" panose="020B0604020202020204" pitchFamily="34" charset="0"/>
                <a:cs typeface="Arial" panose="020B0604020202020204" pitchFamily="34" charset="0"/>
              </a:rPr>
              <a:t>el control del registro de </a:t>
            </a:r>
            <a:r>
              <a:rPr lang="es-MX" altLang="es-MX" sz="1200" u="none" dirty="0" smtClean="0">
                <a:latin typeface="Arial" panose="020B0604020202020204" pitchFamily="34" charset="0"/>
                <a:cs typeface="Arial" panose="020B0604020202020204" pitchFamily="34" charset="0"/>
              </a:rPr>
              <a:t>asistencia, entrada </a:t>
            </a:r>
            <a:r>
              <a:rPr lang="es-MX" altLang="es-MX" sz="1200" u="none" dirty="0">
                <a:latin typeface="Arial" panose="020B0604020202020204" pitchFamily="34" charset="0"/>
                <a:cs typeface="Arial" panose="020B0604020202020204" pitchFamily="34" charset="0"/>
              </a:rPr>
              <a:t>y salida a las niñas, niños y adolescentes que asisten  diariamente.</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Revisar </a:t>
            </a:r>
            <a:r>
              <a:rPr lang="es-MX" altLang="es-MX" sz="1200" u="none" dirty="0">
                <a:latin typeface="Arial" panose="020B0604020202020204" pitchFamily="34" charset="0"/>
                <a:cs typeface="Arial" panose="020B0604020202020204" pitchFamily="34" charset="0"/>
              </a:rPr>
              <a:t>que traigan y presenten su carnet de tareas.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smtClean="0">
                <a:latin typeface="Arial" panose="020B0604020202020204" pitchFamily="34" charset="0"/>
                <a:cs typeface="Arial" panose="020B0604020202020204" pitchFamily="34" charset="0"/>
              </a:rPr>
              <a:t>Agendar </a:t>
            </a:r>
            <a:r>
              <a:rPr lang="es-ES_tradnl" altLang="es-MX" sz="1200" u="none" dirty="0">
                <a:latin typeface="Arial" panose="020B0604020202020204" pitchFamily="34" charset="0"/>
                <a:cs typeface="Arial" panose="020B0604020202020204" pitchFamily="34" charset="0"/>
              </a:rPr>
              <a:t>citas de trabajo en las diferentes áreas del programa que así lo </a:t>
            </a:r>
            <a:r>
              <a:rPr lang="es-ES_tradnl" altLang="es-MX" sz="1200" u="none" dirty="0" smtClean="0">
                <a:latin typeface="Arial" panose="020B0604020202020204" pitchFamily="34" charset="0"/>
                <a:cs typeface="Arial" panose="020B0604020202020204" pitchFamily="34" charset="0"/>
              </a:rPr>
              <a:t>requieran.</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smtClean="0">
                <a:latin typeface="Arial" panose="020B0604020202020204" pitchFamily="34" charset="0"/>
                <a:cs typeface="Arial" panose="020B0604020202020204" pitchFamily="34" charset="0"/>
              </a:rPr>
              <a:t>Recibir </a:t>
            </a:r>
            <a:r>
              <a:rPr lang="es-ES_tradnl" altLang="es-MX" sz="1200" u="none" dirty="0">
                <a:latin typeface="Arial" panose="020B0604020202020204" pitchFamily="34" charset="0"/>
                <a:cs typeface="Arial" panose="020B0604020202020204" pitchFamily="34" charset="0"/>
              </a:rPr>
              <a:t>y constatar la documentación para su inscripción solicitada a los padres de familia de las niñas, niños y adolescentes.</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Archivar </a:t>
            </a:r>
            <a:r>
              <a:rPr lang="es-MX" altLang="es-MX" sz="1200" u="none" dirty="0">
                <a:latin typeface="Arial" panose="020B0604020202020204" pitchFamily="34" charset="0"/>
                <a:cs typeface="Arial" panose="020B0604020202020204" pitchFamily="34" charset="0"/>
              </a:rPr>
              <a:t>documentación y mantener el cuidado y confidencialidad del archivo general.</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smtClean="0">
                <a:latin typeface="Arial" panose="020B0604020202020204" pitchFamily="34" charset="0"/>
                <a:cs typeface="Arial" panose="020B0604020202020204" pitchFamily="34" charset="0"/>
              </a:rPr>
              <a:t>Apoyar </a:t>
            </a:r>
            <a:r>
              <a:rPr lang="es-ES_tradnl" altLang="es-MX" sz="1200" u="none" dirty="0">
                <a:latin typeface="Arial" panose="020B0604020202020204" pitchFamily="34" charset="0"/>
                <a:cs typeface="Arial" panose="020B0604020202020204" pitchFamily="34" charset="0"/>
              </a:rPr>
              <a:t>al área administrativa  en diferentes actividades.</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Redactar </a:t>
            </a:r>
            <a:r>
              <a:rPr lang="es-MX" altLang="es-MX" sz="1200" u="none" dirty="0">
                <a:latin typeface="Arial" panose="020B0604020202020204" pitchFamily="34" charset="0"/>
                <a:cs typeface="Arial" panose="020B0604020202020204" pitchFamily="34" charset="0"/>
              </a:rPr>
              <a:t>y transcribir oficios, escritos, </a:t>
            </a:r>
            <a:r>
              <a:rPr lang="es-MX" altLang="es-MX" sz="1200" u="none" dirty="0" smtClean="0">
                <a:latin typeface="Arial" panose="020B0604020202020204" pitchFamily="34" charset="0"/>
                <a:cs typeface="Arial" panose="020B0604020202020204" pitchFamily="34" charset="0"/>
              </a:rPr>
              <a:t>memorando </a:t>
            </a:r>
            <a:r>
              <a:rPr lang="es-MX" altLang="es-MX" sz="1200" u="none" dirty="0">
                <a:latin typeface="Arial" panose="020B0604020202020204" pitchFamily="34" charset="0"/>
                <a:cs typeface="Arial" panose="020B0604020202020204" pitchFamily="34" charset="0"/>
              </a:rPr>
              <a:t>y cualquier documento que se le indique.</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Recibir</a:t>
            </a:r>
            <a:r>
              <a:rPr lang="es-MX" altLang="es-MX" sz="1200" u="none" dirty="0">
                <a:latin typeface="Arial" panose="020B0604020202020204" pitchFamily="34" charset="0"/>
                <a:cs typeface="Arial" panose="020B0604020202020204" pitchFamily="34" charset="0"/>
              </a:rPr>
              <a:t>, registrar y remitir la correspondencia interna y externa a los destinatarios</a:t>
            </a:r>
            <a:r>
              <a:rPr lang="es-MX" altLang="es-MX" sz="1200" u="none" dirty="0" smtClean="0">
                <a:latin typeface="Arial" panose="020B0604020202020204" pitchFamily="34" charset="0"/>
                <a:cs typeface="Arial" panose="020B0604020202020204" pitchFamily="34" charset="0"/>
              </a:rPr>
              <a:t>.</a:t>
            </a:r>
          </a:p>
          <a:p>
            <a:pPr algn="just">
              <a:buSzPct val="150000"/>
              <a:buNone/>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Recibir, registrar y realizar llamadas telefónicas, según lo requiera la Institución.</a:t>
            </a:r>
          </a:p>
          <a:p>
            <a:pPr algn="just">
              <a:buSzPct val="150000"/>
              <a:buNone/>
            </a:pPr>
            <a:endParaRPr lang="es-MX" altLang="es-MX" sz="1200" u="none" dirty="0">
              <a:latin typeface="Arial" panose="020B0604020202020204" pitchFamily="34" charset="0"/>
              <a:cs typeface="Arial" panose="020B0604020202020204" pitchFamily="34" charset="0"/>
            </a:endParaRPr>
          </a:p>
        </p:txBody>
      </p:sp>
      <p:grpSp>
        <p:nvGrpSpPr>
          <p:cNvPr id="9" name="Group 1041"/>
          <p:cNvGrpSpPr>
            <a:grpSpLocks/>
          </p:cNvGrpSpPr>
          <p:nvPr/>
        </p:nvGrpSpPr>
        <p:grpSpPr bwMode="auto">
          <a:xfrm>
            <a:off x="1524000" y="7855445"/>
            <a:ext cx="5156200" cy="1102866"/>
            <a:chOff x="936" y="4706"/>
            <a:chExt cx="3248" cy="806"/>
          </a:xfrm>
        </p:grpSpPr>
        <p:grpSp>
          <p:nvGrpSpPr>
            <p:cNvPr id="10" name="Group 1042"/>
            <p:cNvGrpSpPr>
              <a:grpSpLocks/>
            </p:cNvGrpSpPr>
            <p:nvPr/>
          </p:nvGrpSpPr>
          <p:grpSpPr bwMode="auto">
            <a:xfrm>
              <a:off x="938" y="4706"/>
              <a:ext cx="3246" cy="806"/>
              <a:chOff x="928" y="4556"/>
              <a:chExt cx="3246" cy="975"/>
            </a:xfrm>
          </p:grpSpPr>
          <p:sp>
            <p:nvSpPr>
              <p:cNvPr id="12" name="Rectangle 1043"/>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3" name="Text Box 1044"/>
              <p:cNvSpPr txBox="1">
                <a:spLocks noChangeArrowheads="1"/>
              </p:cNvSpPr>
              <p:nvPr/>
            </p:nvSpPr>
            <p:spPr bwMode="auto">
              <a:xfrm>
                <a:off x="1047" y="4646"/>
                <a:ext cx="116" cy="803"/>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14" name="Text Box 1045"/>
              <p:cNvSpPr txBox="1">
                <a:spLocks noChangeArrowheads="1"/>
              </p:cNvSpPr>
              <p:nvPr/>
            </p:nvSpPr>
            <p:spPr bwMode="auto">
              <a:xfrm>
                <a:off x="3256" y="4632"/>
                <a:ext cx="116" cy="199"/>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11" name="Line 1047"/>
            <p:cNvSpPr>
              <a:spLocks noChangeShapeType="1"/>
            </p:cNvSpPr>
            <p:nvPr/>
          </p:nvSpPr>
          <p:spPr bwMode="auto">
            <a:xfrm>
              <a:off x="936" y="4958"/>
              <a:ext cx="3248" cy="1"/>
            </a:xfrm>
            <a:prstGeom prst="line">
              <a:avLst/>
            </a:prstGeom>
            <a:noFill/>
            <a:ln w="9525">
              <a:solidFill>
                <a:schemeClr val="tx1"/>
              </a:solidFill>
              <a:round/>
              <a:headEnd/>
              <a:tailEnd/>
            </a:ln>
          </p:spPr>
          <p:txBody>
            <a:bodyPr/>
            <a:lstStyle/>
            <a:p>
              <a:endParaRPr lang="es-MX" dirty="0"/>
            </a:p>
          </p:txBody>
        </p:sp>
      </p:grpSp>
      <p:sp>
        <p:nvSpPr>
          <p:cNvPr id="15" name="Text Box 10"/>
          <p:cNvSpPr txBox="1">
            <a:spLocks noChangeArrowheads="1"/>
          </p:cNvSpPr>
          <p:nvPr/>
        </p:nvSpPr>
        <p:spPr bwMode="auto">
          <a:xfrm>
            <a:off x="1523999" y="7807820"/>
            <a:ext cx="5156201" cy="1126462"/>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a:t>
            </a:r>
            <a:r>
              <a:rPr lang="es-MX" sz="1200" b="1" u="none" dirty="0" smtClean="0">
                <a:latin typeface="Arial" charset="0"/>
              </a:rPr>
              <a:t>Bienestar Familiar</a:t>
            </a: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60813585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909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909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9093" name="Rectangle 5"/>
          <p:cNvSpPr>
            <a:spLocks noChangeArrowheads="1"/>
          </p:cNvSpPr>
          <p:nvPr/>
        </p:nvSpPr>
        <p:spPr bwMode="auto">
          <a:xfrm>
            <a:off x="1524000" y="736600"/>
            <a:ext cx="5181600" cy="315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ES_tradnl" altLang="es-MX" sz="1200" b="1" i="1" u="none" dirty="0">
                <a:latin typeface="Arial" panose="020B0604020202020204" pitchFamily="34" charset="0"/>
              </a:rPr>
              <a:t>SERVICIOS AUXILIARES</a:t>
            </a:r>
            <a:endParaRPr lang="es-ES_tradnl" altLang="es-MX" sz="1200" u="none" dirty="0">
              <a:latin typeface="Arial" panose="020B0604020202020204" pitchFamily="34" charset="0"/>
            </a:endParaRPr>
          </a:p>
          <a:p>
            <a:pPr algn="ctr">
              <a:spcBef>
                <a:spcPct val="0"/>
              </a:spcBef>
              <a:buFontTx/>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None/>
            </a:pPr>
            <a:endParaRPr lang="es-MX" altLang="es-MX" sz="1200" b="1" i="1" u="none" dirty="0">
              <a:latin typeface="Arial" panose="020B0604020202020204" pitchFamily="34" charset="0"/>
              <a:cs typeface="Arial" panose="020B0604020202020204" pitchFamily="34" charset="0"/>
            </a:endParaRPr>
          </a:p>
          <a:p>
            <a:pPr algn="just">
              <a:buNone/>
            </a:pPr>
            <a:endParaRPr lang="es-ES_tradnl" altLang="es-MX" sz="1200" u="none" dirty="0">
              <a:latin typeface="Arial" panose="020B0604020202020204" pitchFamily="34" charset="0"/>
            </a:endParaRP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Capturar </a:t>
            </a:r>
            <a:r>
              <a:rPr lang="es-MX" altLang="es-MX" sz="1200" u="none" dirty="0">
                <a:latin typeface="Arial" panose="020B0604020202020204" pitchFamily="34" charset="0"/>
                <a:cs typeface="Arial" panose="020B0604020202020204" pitchFamily="34" charset="0"/>
              </a:rPr>
              <a:t>todos los formatos que requiera el programa en tiempo y forma.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Atender </a:t>
            </a:r>
            <a:r>
              <a:rPr lang="es-MX" altLang="es-MX" sz="1200" u="none" dirty="0">
                <a:latin typeface="Arial" panose="020B0604020202020204" pitchFamily="34" charset="0"/>
                <a:cs typeface="Arial" panose="020B0604020202020204" pitchFamily="34" charset="0"/>
              </a:rPr>
              <a:t>a los usuarios y público en general que soliciten información y turnar según se requiera.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Solicitar </a:t>
            </a:r>
            <a:r>
              <a:rPr lang="es-MX" altLang="es-MX" sz="1200" u="none" dirty="0">
                <a:latin typeface="Arial" panose="020B0604020202020204" pitchFamily="34" charset="0"/>
                <a:cs typeface="Arial" panose="020B0604020202020204" pitchFamily="34" charset="0"/>
              </a:rPr>
              <a:t>vía telefónica y por correo presupuestos a diferentes proveedores.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ea typeface="Calibri" panose="020F050202020403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ea typeface="Calibri" panose="020F0502020204030204" pitchFamily="34" charset="0"/>
                <a:cs typeface="Arial" panose="020B0604020202020204" pitchFamily="34" charset="0"/>
              </a:rPr>
              <a:t>Estas </a:t>
            </a:r>
            <a:r>
              <a:rPr lang="es-MX" altLang="es-MX" sz="1200" u="none" dirty="0">
                <a:latin typeface="Arial" panose="020B0604020202020204" pitchFamily="34" charset="0"/>
                <a:ea typeface="Calibri" panose="020F0502020204030204" pitchFamily="34" charset="0"/>
                <a:cs typeface="Arial" panose="020B0604020202020204" pitchFamily="34" charset="0"/>
              </a:rPr>
              <a:t>funciones son enunciativas más no limitativas.</a:t>
            </a:r>
          </a:p>
        </p:txBody>
      </p:sp>
      <p:grpSp>
        <p:nvGrpSpPr>
          <p:cNvPr id="9" name="Group 1041"/>
          <p:cNvGrpSpPr>
            <a:grpSpLocks/>
          </p:cNvGrpSpPr>
          <p:nvPr/>
        </p:nvGrpSpPr>
        <p:grpSpPr bwMode="auto">
          <a:xfrm>
            <a:off x="1524000" y="7855445"/>
            <a:ext cx="5156200" cy="1102866"/>
            <a:chOff x="936" y="4706"/>
            <a:chExt cx="3248" cy="806"/>
          </a:xfrm>
        </p:grpSpPr>
        <p:grpSp>
          <p:nvGrpSpPr>
            <p:cNvPr id="10" name="Group 1042"/>
            <p:cNvGrpSpPr>
              <a:grpSpLocks/>
            </p:cNvGrpSpPr>
            <p:nvPr/>
          </p:nvGrpSpPr>
          <p:grpSpPr bwMode="auto">
            <a:xfrm>
              <a:off x="938" y="4706"/>
              <a:ext cx="3246" cy="806"/>
              <a:chOff x="928" y="4556"/>
              <a:chExt cx="3246" cy="975"/>
            </a:xfrm>
          </p:grpSpPr>
          <p:sp>
            <p:nvSpPr>
              <p:cNvPr id="12" name="Rectangle 1043"/>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3" name="Text Box 1044"/>
              <p:cNvSpPr txBox="1">
                <a:spLocks noChangeArrowheads="1"/>
              </p:cNvSpPr>
              <p:nvPr/>
            </p:nvSpPr>
            <p:spPr bwMode="auto">
              <a:xfrm>
                <a:off x="1047" y="4646"/>
                <a:ext cx="116" cy="803"/>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14" name="Text Box 1045"/>
              <p:cNvSpPr txBox="1">
                <a:spLocks noChangeArrowheads="1"/>
              </p:cNvSpPr>
              <p:nvPr/>
            </p:nvSpPr>
            <p:spPr bwMode="auto">
              <a:xfrm>
                <a:off x="3256" y="4632"/>
                <a:ext cx="116" cy="199"/>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11" name="Line 1047"/>
            <p:cNvSpPr>
              <a:spLocks noChangeShapeType="1"/>
            </p:cNvSpPr>
            <p:nvPr/>
          </p:nvSpPr>
          <p:spPr bwMode="auto">
            <a:xfrm>
              <a:off x="936" y="4958"/>
              <a:ext cx="3248" cy="1"/>
            </a:xfrm>
            <a:prstGeom prst="line">
              <a:avLst/>
            </a:prstGeom>
            <a:noFill/>
            <a:ln w="9525">
              <a:solidFill>
                <a:schemeClr val="tx1"/>
              </a:solidFill>
              <a:round/>
              <a:headEnd/>
              <a:tailEnd/>
            </a:ln>
          </p:spPr>
          <p:txBody>
            <a:bodyPr/>
            <a:lstStyle/>
            <a:p>
              <a:endParaRPr lang="es-MX" dirty="0"/>
            </a:p>
          </p:txBody>
        </p:sp>
      </p:grpSp>
      <p:sp>
        <p:nvSpPr>
          <p:cNvPr id="15" name="Text Box 10"/>
          <p:cNvSpPr txBox="1">
            <a:spLocks noChangeArrowheads="1"/>
          </p:cNvSpPr>
          <p:nvPr/>
        </p:nvSpPr>
        <p:spPr bwMode="auto">
          <a:xfrm>
            <a:off x="1523999" y="7807820"/>
            <a:ext cx="5156201" cy="1126462"/>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a:t>
            </a:r>
            <a:r>
              <a:rPr lang="es-MX" sz="1200" b="1" u="none" dirty="0" smtClean="0">
                <a:latin typeface="Arial" charset="0"/>
              </a:rPr>
              <a:t>Bienestar Familiar</a:t>
            </a: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35598401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u="none" kern="0" dirty="0">
              <a:solidFill>
                <a:srgbClr val="808080"/>
              </a:solidFill>
            </a:endParaRPr>
          </a:p>
        </p:txBody>
      </p:sp>
      <p:sp>
        <p:nvSpPr>
          <p:cNvPr id="92163"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92164"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92165" name="Rectangle 5"/>
          <p:cNvSpPr>
            <a:spLocks noChangeArrowheads="1"/>
          </p:cNvSpPr>
          <p:nvPr/>
        </p:nvSpPr>
        <p:spPr bwMode="auto">
          <a:xfrm>
            <a:off x="1638300" y="579438"/>
            <a:ext cx="4902200" cy="6881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ES" altLang="es-MX" sz="1200" b="1" i="1" u="none" dirty="0">
                <a:latin typeface="Arial" panose="020B0604020202020204" pitchFamily="34" charset="0"/>
                <a:cs typeface="Arial" panose="020B0604020202020204" pitchFamily="34" charset="0"/>
              </a:rPr>
              <a:t>CUIDADORES </a:t>
            </a:r>
            <a:endParaRPr lang="es-MX" altLang="es-MX" sz="1200" b="1" i="1" u="none" dirty="0">
              <a:latin typeface="Arial" panose="020B0604020202020204" pitchFamily="34" charset="0"/>
              <a:cs typeface="Arial" panose="020B0604020202020204" pitchFamily="34" charset="0"/>
            </a:endParaRPr>
          </a:p>
          <a:p>
            <a:pPr algn="just">
              <a:spcBef>
                <a:spcPct val="0"/>
              </a:spcBef>
              <a:buNone/>
            </a:pPr>
            <a:endParaRPr lang="es-ES_tradnl" altLang="es-MX" sz="1200" b="1" i="1" u="none" dirty="0" smtClean="0">
              <a:latin typeface="Arial" panose="020B0604020202020204" pitchFamily="34" charset="0"/>
            </a:endParaRPr>
          </a:p>
          <a:p>
            <a:pPr algn="just">
              <a:spcBef>
                <a:spcPct val="0"/>
              </a:spcBef>
              <a:buNone/>
            </a:pPr>
            <a:endParaRPr lang="es-ES_tradnl" altLang="es-MX" sz="1200" b="1" i="1" u="none" dirty="0">
              <a:latin typeface="Arial" panose="020B0604020202020204" pitchFamily="34" charset="0"/>
            </a:endParaRPr>
          </a:p>
          <a:p>
            <a:pPr algn="just">
              <a:spcBef>
                <a:spcPct val="0"/>
              </a:spcBef>
              <a:buNone/>
            </a:pPr>
            <a:endParaRPr lang="es-ES_tradnl" altLang="es-MX" sz="1200" b="1" i="1" u="none" dirty="0">
              <a:latin typeface="Arial" panose="020B0604020202020204" pitchFamily="34" charset="0"/>
            </a:endParaRPr>
          </a:p>
          <a:p>
            <a:pPr algn="just">
              <a:spcBef>
                <a:spcPct val="0"/>
              </a:spcBef>
              <a:buNone/>
            </a:pPr>
            <a:r>
              <a:rPr lang="es-ES_tradnl" altLang="es-MX" sz="1200" b="1" i="1" u="none" dirty="0">
                <a:latin typeface="Arial" panose="020B0604020202020204" pitchFamily="34" charset="0"/>
              </a:rPr>
              <a:t>OBJETIVO.</a:t>
            </a:r>
          </a:p>
          <a:p>
            <a:pPr algn="just">
              <a:spcBef>
                <a:spcPct val="0"/>
              </a:spcBef>
              <a:buNone/>
            </a:pPr>
            <a:endParaRPr lang="es-ES_tradnl" altLang="es-MX" sz="1200" b="1" i="1" u="none" dirty="0">
              <a:latin typeface="Arial" panose="020B0604020202020204" pitchFamily="34" charset="0"/>
            </a:endParaRPr>
          </a:p>
          <a:p>
            <a:pPr marL="180975" algn="just">
              <a:lnSpc>
                <a:spcPct val="107000"/>
              </a:lnSpc>
              <a:spcAft>
                <a:spcPts val="800"/>
              </a:spcAft>
              <a:buNone/>
            </a:pPr>
            <a:r>
              <a:rPr lang="es-MX" altLang="es-MX" sz="1200" u="none" dirty="0">
                <a:latin typeface="Arial" panose="020B0604020202020204" pitchFamily="34" charset="0"/>
                <a:ea typeface="Calibri" panose="020F0502020204030204" pitchFamily="34" charset="0"/>
                <a:cs typeface="Calibri" panose="020F0502020204030204" pitchFamily="34" charset="0"/>
              </a:rPr>
              <a:t>Mantener el orden y la disciplina en los niños, niñas y adolescentes para que cumplan las actividades que ofrece el programa Crecer para la Vida.</a:t>
            </a:r>
          </a:p>
          <a:p>
            <a:pPr algn="just">
              <a:spcBef>
                <a:spcPct val="0"/>
              </a:spcBef>
              <a:buNone/>
            </a:pPr>
            <a:endParaRPr lang="es-ES_tradnl" altLang="es-MX" sz="1200" b="1" i="1" u="none" dirty="0">
              <a:latin typeface="Arial" panose="020B0604020202020204" pitchFamily="34" charset="0"/>
            </a:endParaRPr>
          </a:p>
          <a:p>
            <a:pPr algn="just">
              <a:spcBef>
                <a:spcPct val="0"/>
              </a:spcBef>
              <a:buNone/>
            </a:pPr>
            <a:r>
              <a:rPr lang="es-ES_tradnl" altLang="es-MX" sz="1200" b="1" i="1" u="none" dirty="0">
                <a:latin typeface="Arial" panose="020B0604020202020204" pitchFamily="34" charset="0"/>
              </a:rPr>
              <a:t>FUNCIONES</a:t>
            </a:r>
            <a:r>
              <a:rPr lang="es-ES_tradnl" altLang="es-MX" sz="1200" b="1" i="1" u="none" dirty="0" smtClean="0">
                <a:latin typeface="Arial" panose="020B0604020202020204" pitchFamily="34" charset="0"/>
              </a:rPr>
              <a:t>.</a:t>
            </a:r>
          </a:p>
          <a:p>
            <a:pPr algn="just">
              <a:spcBef>
                <a:spcPct val="0"/>
              </a:spcBef>
              <a:buNone/>
            </a:pPr>
            <a:endParaRPr lang="es-ES_tradnl" altLang="es-MX" sz="1200" b="1" i="1" u="none" dirty="0">
              <a:latin typeface="Arial" panose="020B0604020202020204" pitchFamily="34" charset="0"/>
            </a:endParaRPr>
          </a:p>
          <a:p>
            <a:pPr marL="171450" indent="-171450" algn="just">
              <a:buSzPct val="150000"/>
              <a:buFont typeface="Arial" panose="020B0604020202020204" pitchFamily="34" charset="0"/>
              <a:buChar char="•"/>
            </a:pPr>
            <a:r>
              <a:rPr lang="es-ES" altLang="es-MX" sz="1200" u="none" dirty="0" smtClean="0">
                <a:latin typeface="Arial" panose="020B0604020202020204" pitchFamily="34" charset="0"/>
                <a:cs typeface="Arial" panose="020B0604020202020204" pitchFamily="34" charset="0"/>
              </a:rPr>
              <a:t>Supervisar </a:t>
            </a:r>
            <a:r>
              <a:rPr lang="es-ES" altLang="es-MX" sz="1200" u="none" dirty="0">
                <a:latin typeface="Arial" panose="020B0604020202020204" pitchFamily="34" charset="0"/>
                <a:cs typeface="Arial" panose="020B0604020202020204" pitchFamily="34" charset="0"/>
              </a:rPr>
              <a:t>las instalaciones al comenzar el turno.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Mantener </a:t>
            </a:r>
            <a:r>
              <a:rPr lang="es-MX" altLang="es-MX" sz="1200" u="none" dirty="0">
                <a:latin typeface="Arial" panose="020B0604020202020204" pitchFamily="34" charset="0"/>
                <a:cs typeface="Arial" panose="020B0604020202020204" pitchFamily="34" charset="0"/>
              </a:rPr>
              <a:t>comunicación y actitud positiva, respetuosa y sana con las niñas, niños y adolescentes al ingresarlos a las actividades </a:t>
            </a:r>
            <a:r>
              <a:rPr lang="es-MX" altLang="es-MX" sz="1200" u="none" dirty="0" smtClean="0">
                <a:latin typeface="Arial" panose="020B0604020202020204" pitchFamily="34" charset="0"/>
                <a:cs typeface="Arial" panose="020B0604020202020204" pitchFamily="34" charset="0"/>
              </a:rPr>
              <a:t>dispuestas.</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Apoyar </a:t>
            </a:r>
            <a:r>
              <a:rPr lang="es-MX" altLang="es-MX" sz="1200" u="none" dirty="0">
                <a:latin typeface="Arial" panose="020B0604020202020204" pitchFamily="34" charset="0"/>
                <a:cs typeface="Arial" panose="020B0604020202020204" pitchFamily="34" charset="0"/>
              </a:rPr>
              <a:t>en la supervisión de las niñas, niños y adolescentes en sus traslados a los diferentes espacios del área.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Respetar </a:t>
            </a:r>
            <a:r>
              <a:rPr lang="es-MX" altLang="es-MX" sz="1200" u="none" dirty="0">
                <a:latin typeface="Arial" panose="020B0604020202020204" pitchFamily="34" charset="0"/>
                <a:cs typeface="Arial" panose="020B0604020202020204" pitchFamily="34" charset="0"/>
              </a:rPr>
              <a:t>y hacer que las niñas, niños y adolecentes cumplan con la disciplina del Centro.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Reportar </a:t>
            </a:r>
            <a:r>
              <a:rPr lang="es-MX" altLang="es-MX" sz="1200" u="none" dirty="0">
                <a:latin typeface="Arial" panose="020B0604020202020204" pitchFamily="34" charset="0"/>
                <a:cs typeface="Arial" panose="020B0604020202020204" pitchFamily="34" charset="0"/>
              </a:rPr>
              <a:t>por turno </a:t>
            </a:r>
            <a:r>
              <a:rPr lang="es-MX" altLang="es-MX" sz="1200" u="none" dirty="0" smtClean="0">
                <a:latin typeface="Arial" panose="020B0604020202020204" pitchFamily="34" charset="0"/>
                <a:cs typeface="Arial" panose="020B0604020202020204" pitchFamily="34" charset="0"/>
              </a:rPr>
              <a:t>al jefe inmediato, sobre </a:t>
            </a:r>
            <a:r>
              <a:rPr lang="es-MX" altLang="es-MX" sz="1200" u="none" dirty="0">
                <a:latin typeface="Arial" panose="020B0604020202020204" pitchFamily="34" charset="0"/>
                <a:cs typeface="Arial" panose="020B0604020202020204" pitchFamily="34" charset="0"/>
              </a:rPr>
              <a:t>el comportamiento y desempeño de las niñas, niños y adolecentes. </a:t>
            </a: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Promover en el programa  hábitos de higiene, trabajo y buena, favoreciendo la sana convivencia entre las niñas, niños y adolecentes y personal</a:t>
            </a:r>
            <a:r>
              <a:rPr lang="es-MX" altLang="es-MX" sz="1200" u="none" dirty="0" smtClean="0">
                <a:latin typeface="Arial" panose="020B0604020202020204" pitchFamily="34" charset="0"/>
                <a:cs typeface="Arial" panose="020B0604020202020204" pitchFamily="34" charset="0"/>
              </a:rPr>
              <a:t>.</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algn="just">
              <a:buSzPct val="150000"/>
              <a:buNone/>
            </a:pPr>
            <a:endParaRPr lang="es-MX" altLang="es-MX" sz="1200" dirty="0">
              <a:latin typeface="Arial" panose="020B0604020202020204" pitchFamily="34" charset="0"/>
              <a:cs typeface="Arial" panose="020B0604020202020204" pitchFamily="34" charset="0"/>
            </a:endParaRPr>
          </a:p>
          <a:p>
            <a:endParaRPr lang="es-MX" altLang="es-MX" sz="1200" dirty="0">
              <a:latin typeface="Arial" panose="020B0604020202020204" pitchFamily="34" charset="0"/>
              <a:cs typeface="Arial" panose="020B0604020202020204" pitchFamily="34" charset="0"/>
            </a:endParaRPr>
          </a:p>
        </p:txBody>
      </p:sp>
      <p:grpSp>
        <p:nvGrpSpPr>
          <p:cNvPr id="19" name="Group 6"/>
          <p:cNvGrpSpPr>
            <a:grpSpLocks/>
          </p:cNvGrpSpPr>
          <p:nvPr/>
        </p:nvGrpSpPr>
        <p:grpSpPr bwMode="auto">
          <a:xfrm>
            <a:off x="1567656" y="7025654"/>
            <a:ext cx="5153025" cy="1885950"/>
            <a:chOff x="928" y="4556"/>
            <a:chExt cx="3246" cy="975"/>
          </a:xfrm>
        </p:grpSpPr>
        <p:sp>
          <p:nvSpPr>
            <p:cNvPr id="20"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1"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22"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23" name="Line 15"/>
          <p:cNvSpPr>
            <a:spLocks noChangeShapeType="1"/>
          </p:cNvSpPr>
          <p:nvPr/>
        </p:nvSpPr>
        <p:spPr bwMode="auto">
          <a:xfrm>
            <a:off x="4172744" y="7028789"/>
            <a:ext cx="0" cy="1878012"/>
          </a:xfrm>
          <a:prstGeom prst="line">
            <a:avLst/>
          </a:prstGeom>
          <a:noFill/>
          <a:ln w="9525">
            <a:solidFill>
              <a:schemeClr val="tx1"/>
            </a:solidFill>
            <a:round/>
            <a:headEnd/>
            <a:tailEnd/>
          </a:ln>
        </p:spPr>
        <p:txBody>
          <a:bodyPr/>
          <a:lstStyle/>
          <a:p>
            <a:endParaRPr lang="es-MX" dirty="0"/>
          </a:p>
        </p:txBody>
      </p:sp>
      <p:sp>
        <p:nvSpPr>
          <p:cNvPr id="24" name="Line 16"/>
          <p:cNvSpPr>
            <a:spLocks noChangeShapeType="1"/>
          </p:cNvSpPr>
          <p:nvPr/>
        </p:nvSpPr>
        <p:spPr bwMode="auto">
          <a:xfrm>
            <a:off x="1577181" y="7339979"/>
            <a:ext cx="5156200" cy="1588"/>
          </a:xfrm>
          <a:prstGeom prst="line">
            <a:avLst/>
          </a:prstGeom>
          <a:noFill/>
          <a:ln w="9525">
            <a:solidFill>
              <a:schemeClr val="tx1"/>
            </a:solidFill>
            <a:round/>
            <a:headEnd/>
            <a:tailEnd/>
          </a:ln>
        </p:spPr>
        <p:txBody>
          <a:bodyPr/>
          <a:lstStyle/>
          <a:p>
            <a:endParaRPr lang="es-MX" dirty="0"/>
          </a:p>
        </p:txBody>
      </p:sp>
      <p:sp>
        <p:nvSpPr>
          <p:cNvPr id="25" name="Text Box 19"/>
          <p:cNvSpPr txBox="1">
            <a:spLocks noChangeArrowheads="1"/>
          </p:cNvSpPr>
          <p:nvPr/>
        </p:nvSpPr>
        <p:spPr bwMode="auto">
          <a:xfrm>
            <a:off x="4191753" y="7065342"/>
            <a:ext cx="2527300" cy="274637"/>
          </a:xfrm>
          <a:prstGeom prst="rect">
            <a:avLst/>
          </a:prstGeom>
          <a:noFill/>
          <a:ln w="9525">
            <a:noFill/>
            <a:miter lim="800000"/>
            <a:headEnd/>
            <a:tailEnd/>
          </a:ln>
        </p:spPr>
        <p:txBody>
          <a:bodyPr wrap="square">
            <a:spAutoFit/>
          </a:bodyPr>
          <a:lstStyle/>
          <a:p>
            <a:pPr algn="ctr">
              <a:spcBef>
                <a:spcPct val="50000"/>
              </a:spcBef>
            </a:pPr>
            <a:r>
              <a:rPr lang="es-ES_tradnl" sz="1200" b="1" u="none" dirty="0" smtClean="0">
                <a:latin typeface="Arial" charset="0"/>
              </a:rPr>
              <a:t>Directora </a:t>
            </a:r>
            <a:r>
              <a:rPr lang="es-ES_tradnl" sz="1200" b="1" u="none" dirty="0">
                <a:latin typeface="Arial" charset="0"/>
              </a:rPr>
              <a:t>de </a:t>
            </a:r>
            <a:r>
              <a:rPr lang="es-MX" sz="1200" b="1" u="none" dirty="0">
                <a:latin typeface="Arial" charset="0"/>
              </a:rPr>
              <a:t>Bienestar Familiar</a:t>
            </a:r>
            <a:endParaRPr lang="es-ES" sz="1200" b="1" u="none" dirty="0">
              <a:latin typeface="Arial" charset="0"/>
            </a:endParaRPr>
          </a:p>
        </p:txBody>
      </p:sp>
      <p:sp>
        <p:nvSpPr>
          <p:cNvPr id="26" name="Text Box 20"/>
          <p:cNvSpPr txBox="1">
            <a:spLocks noChangeArrowheads="1"/>
          </p:cNvSpPr>
          <p:nvPr/>
        </p:nvSpPr>
        <p:spPr bwMode="auto">
          <a:xfrm>
            <a:off x="1577181" y="7526941"/>
            <a:ext cx="2825750" cy="1218795"/>
          </a:xfrm>
          <a:prstGeom prst="rect">
            <a:avLst/>
          </a:prstGeom>
          <a:noFill/>
          <a:ln w="9525">
            <a:noFill/>
            <a:miter lim="800000"/>
            <a:headEnd/>
            <a:tailEnd/>
          </a:ln>
        </p:spPr>
        <p:txBody>
          <a:bodyPr>
            <a:spAutoFit/>
          </a:bodyPr>
          <a:lstStyle/>
          <a:p>
            <a:pPr>
              <a:spcBef>
                <a:spcPct val="50000"/>
              </a:spcBef>
            </a:pPr>
            <a:endParaRPr lang="es-ES_tradnl" sz="1200" u="none" dirty="0" smtClean="0">
              <a:latin typeface="Arial" charset="0"/>
            </a:endParaRPr>
          </a:p>
          <a:p>
            <a:pPr lvl="0" algn="just">
              <a:spcBef>
                <a:spcPct val="20000"/>
              </a:spcBef>
              <a:defRPr/>
            </a:pPr>
            <a:r>
              <a:rPr lang="es-ES" altLang="es-MX" sz="1200" u="none" dirty="0" err="1" smtClean="0">
                <a:latin typeface="Arial" panose="020B0604020202020204" pitchFamily="34" charset="0"/>
              </a:rPr>
              <a:t>Froiland</a:t>
            </a:r>
            <a:r>
              <a:rPr lang="es-ES" altLang="es-MX" sz="1200" u="none" dirty="0" smtClean="0">
                <a:latin typeface="Arial" panose="020B0604020202020204" pitchFamily="34" charset="0"/>
              </a:rPr>
              <a:t> </a:t>
            </a:r>
            <a:r>
              <a:rPr lang="es-ES" altLang="es-MX" sz="1200" u="none" dirty="0">
                <a:latin typeface="Arial" panose="020B0604020202020204" pitchFamily="34" charset="0"/>
              </a:rPr>
              <a:t>Mendoza González</a:t>
            </a:r>
          </a:p>
          <a:p>
            <a:pPr lvl="0" algn="just">
              <a:spcBef>
                <a:spcPct val="20000"/>
              </a:spcBef>
              <a:defRPr/>
            </a:pPr>
            <a:endParaRPr lang="es-ES" altLang="es-MX" sz="1200" u="none" dirty="0">
              <a:latin typeface="Arial" panose="020B0604020202020204" pitchFamily="34" charset="0"/>
            </a:endParaRPr>
          </a:p>
          <a:p>
            <a:pPr algn="just">
              <a:spcBef>
                <a:spcPct val="50000"/>
              </a:spcBef>
            </a:pPr>
            <a:endParaRPr lang="es-ES_tradnl" sz="1200" u="none" dirty="0">
              <a:latin typeface="Arial" charset="0"/>
            </a:endParaRPr>
          </a:p>
          <a:p>
            <a:pPr lvl="0" algn="just">
              <a:spcBef>
                <a:spcPct val="20000"/>
              </a:spcBef>
            </a:pPr>
            <a:r>
              <a:rPr lang="es-ES" altLang="es-MX" sz="1200" u="none" dirty="0">
                <a:latin typeface="Arial" panose="020B0604020202020204" pitchFamily="34" charset="0"/>
              </a:rPr>
              <a:t>Salvador López </a:t>
            </a:r>
            <a:r>
              <a:rPr lang="es-ES" altLang="es-MX" sz="1200" u="none" dirty="0" smtClean="0">
                <a:latin typeface="Arial" panose="020B0604020202020204" pitchFamily="34" charset="0"/>
              </a:rPr>
              <a:t>Esquivel</a:t>
            </a:r>
            <a:endParaRPr lang="es-ES" altLang="es-MX" sz="1200" u="none" dirty="0">
              <a:latin typeface="Arial" panose="020B0604020202020204" pitchFamily="34" charset="0"/>
            </a:endParaRPr>
          </a:p>
        </p:txBody>
      </p:sp>
      <p:sp>
        <p:nvSpPr>
          <p:cNvPr id="27" name="Text Box 19"/>
          <p:cNvSpPr txBox="1">
            <a:spLocks noChangeArrowheads="1"/>
          </p:cNvSpPr>
          <p:nvPr/>
        </p:nvSpPr>
        <p:spPr bwMode="auto">
          <a:xfrm>
            <a:off x="1650206" y="7052642"/>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28" name="Text Box 10"/>
          <p:cNvSpPr txBox="1">
            <a:spLocks noChangeArrowheads="1"/>
          </p:cNvSpPr>
          <p:nvPr/>
        </p:nvSpPr>
        <p:spPr bwMode="auto">
          <a:xfrm>
            <a:off x="4191753" y="7752678"/>
            <a:ext cx="2527299" cy="53553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400104124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93187"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93188"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93189" name="Rectangle 5"/>
          <p:cNvSpPr>
            <a:spLocks noChangeArrowheads="1"/>
          </p:cNvSpPr>
          <p:nvPr/>
        </p:nvSpPr>
        <p:spPr bwMode="auto">
          <a:xfrm>
            <a:off x="1504950" y="631825"/>
            <a:ext cx="5034073" cy="315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ES" altLang="es-MX" sz="1200" b="1" i="1" u="none" dirty="0">
                <a:latin typeface="Arial" panose="020B0604020202020204" pitchFamily="34" charset="0"/>
                <a:cs typeface="Arial" panose="020B0604020202020204" pitchFamily="34" charset="0"/>
              </a:rPr>
              <a:t>CUIDADORES </a:t>
            </a:r>
          </a:p>
          <a:p>
            <a:pPr algn="ctr">
              <a:spcBef>
                <a:spcPct val="0"/>
              </a:spcBef>
              <a:buSzPct val="150000"/>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just">
              <a:buNone/>
            </a:pPr>
            <a:endParaRPr lang="es-ES_tradnl" altLang="es-MX" sz="1200" b="1" i="1" u="none" dirty="0">
              <a:latin typeface="Arial" panose="020B0604020202020204" pitchFamily="34" charset="0"/>
            </a:endParaRPr>
          </a:p>
          <a:p>
            <a:pPr algn="just">
              <a:buNone/>
            </a:pPr>
            <a:endParaRPr lang="es-MX" altLang="es-MX" sz="1200" u="none" dirty="0">
              <a:latin typeface="Arial" panose="020B0604020202020204" pitchFamily="34" charset="0"/>
              <a:cs typeface="Arial" panose="020B0604020202020204" pitchFamily="34" charset="0"/>
            </a:endParaRPr>
          </a:p>
          <a:p>
            <a:pPr algn="just">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pPr>
            <a:r>
              <a:rPr lang="es-MX" altLang="es-MX" sz="1200" u="none" dirty="0">
                <a:latin typeface="Arial" panose="020B0604020202020204" pitchFamily="34" charset="0"/>
                <a:cs typeface="Arial" panose="020B0604020202020204" pitchFamily="34" charset="0"/>
              </a:rPr>
              <a:t>Participar en aquellas actividades lúdicas y recreativas que se consideren como apoyo para conocer y convivir con las niñas, niños y adolecentes.</a:t>
            </a:r>
          </a:p>
          <a:p>
            <a:pPr algn="just">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 altLang="es-MX" sz="1200" u="none" dirty="0" smtClean="0">
                <a:latin typeface="Arial" panose="020B0604020202020204" pitchFamily="34" charset="0"/>
                <a:cs typeface="Arial" panose="020B0604020202020204" pitchFamily="34" charset="0"/>
              </a:rPr>
              <a:t>Registrar </a:t>
            </a:r>
            <a:r>
              <a:rPr lang="es-ES" altLang="es-MX" sz="1200" u="none" dirty="0">
                <a:latin typeface="Arial" panose="020B0604020202020204" pitchFamily="34" charset="0"/>
                <a:cs typeface="Arial" panose="020B0604020202020204" pitchFamily="34" charset="0"/>
              </a:rPr>
              <a:t>el ingreso de personas ajenas al personal y que realizan alguna actividad o servicio en el área.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Las </a:t>
            </a:r>
            <a:r>
              <a:rPr lang="es-MX" altLang="es-MX" sz="1200" u="none" dirty="0">
                <a:latin typeface="Arial" panose="020B0604020202020204" pitchFamily="34" charset="0"/>
                <a:cs typeface="Arial" panose="020B0604020202020204" pitchFamily="34" charset="0"/>
              </a:rPr>
              <a:t>demás que le encomiende </a:t>
            </a:r>
            <a:r>
              <a:rPr lang="es-MX" altLang="es-MX" sz="1200" u="none" dirty="0" smtClean="0">
                <a:latin typeface="Arial" panose="020B0604020202020204" pitchFamily="34" charset="0"/>
                <a:cs typeface="Arial" panose="020B0604020202020204" pitchFamily="34" charset="0"/>
              </a:rPr>
              <a:t>su Jefe </a:t>
            </a:r>
            <a:r>
              <a:rPr lang="es-MX" altLang="es-MX" sz="1200" u="none" dirty="0">
                <a:latin typeface="Arial" panose="020B0604020202020204" pitchFamily="34" charset="0"/>
                <a:cs typeface="Arial" panose="020B0604020202020204" pitchFamily="34" charset="0"/>
              </a:rPr>
              <a:t>inmediato. </a:t>
            </a:r>
          </a:p>
          <a:p>
            <a:pPr marL="171450" indent="-171450" algn="just">
              <a:spcBef>
                <a:spcPct val="0"/>
              </a:spcBef>
              <a:buSzPct val="150000"/>
              <a:buFont typeface="Arial" panose="020B0604020202020204" pitchFamily="34" charset="0"/>
              <a:buChar char="•"/>
            </a:pPr>
            <a:endParaRPr lang="es-MX" altLang="es-MX" sz="1200" u="none" dirty="0">
              <a:latin typeface="Arial" panose="020B0604020202020204" pitchFamily="34" charset="0"/>
              <a:ea typeface="Calibri" panose="020F0502020204030204" pitchFamily="34" charset="0"/>
              <a:cs typeface="Calibri" panose="020F050202020403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ea typeface="Calibri" panose="020F0502020204030204" pitchFamily="34" charset="0"/>
                <a:cs typeface="Calibri" panose="020F0502020204030204" pitchFamily="34" charset="0"/>
              </a:rPr>
              <a:t>Estas </a:t>
            </a:r>
            <a:r>
              <a:rPr lang="es-MX" altLang="es-MX" sz="1200" u="none" dirty="0">
                <a:latin typeface="Arial" panose="020B0604020202020204" pitchFamily="34" charset="0"/>
                <a:ea typeface="Calibri" panose="020F0502020204030204" pitchFamily="34" charset="0"/>
                <a:cs typeface="Calibri" panose="020F0502020204030204" pitchFamily="34" charset="0"/>
              </a:rPr>
              <a:t>funciones son enunciativas más no limitativas.</a:t>
            </a:r>
          </a:p>
        </p:txBody>
      </p:sp>
      <p:grpSp>
        <p:nvGrpSpPr>
          <p:cNvPr id="8" name="Group 6"/>
          <p:cNvGrpSpPr>
            <a:grpSpLocks/>
          </p:cNvGrpSpPr>
          <p:nvPr/>
        </p:nvGrpSpPr>
        <p:grpSpPr bwMode="auto">
          <a:xfrm>
            <a:off x="1567656" y="7025654"/>
            <a:ext cx="5153025" cy="1885950"/>
            <a:chOff x="928" y="4556"/>
            <a:chExt cx="3246" cy="975"/>
          </a:xfrm>
        </p:grpSpPr>
        <p:sp>
          <p:nvSpPr>
            <p:cNvPr id="9"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0"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11"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12" name="Line 15"/>
          <p:cNvSpPr>
            <a:spLocks noChangeShapeType="1"/>
          </p:cNvSpPr>
          <p:nvPr/>
        </p:nvSpPr>
        <p:spPr bwMode="auto">
          <a:xfrm>
            <a:off x="4172744" y="7028789"/>
            <a:ext cx="0" cy="1878012"/>
          </a:xfrm>
          <a:prstGeom prst="line">
            <a:avLst/>
          </a:prstGeom>
          <a:noFill/>
          <a:ln w="9525">
            <a:solidFill>
              <a:schemeClr val="tx1"/>
            </a:solidFill>
            <a:round/>
            <a:headEnd/>
            <a:tailEnd/>
          </a:ln>
        </p:spPr>
        <p:txBody>
          <a:bodyPr/>
          <a:lstStyle/>
          <a:p>
            <a:endParaRPr lang="es-MX" dirty="0"/>
          </a:p>
        </p:txBody>
      </p:sp>
      <p:sp>
        <p:nvSpPr>
          <p:cNvPr id="13" name="Line 16"/>
          <p:cNvSpPr>
            <a:spLocks noChangeShapeType="1"/>
          </p:cNvSpPr>
          <p:nvPr/>
        </p:nvSpPr>
        <p:spPr bwMode="auto">
          <a:xfrm>
            <a:off x="1577181" y="7339979"/>
            <a:ext cx="5156200" cy="1588"/>
          </a:xfrm>
          <a:prstGeom prst="line">
            <a:avLst/>
          </a:prstGeom>
          <a:noFill/>
          <a:ln w="9525">
            <a:solidFill>
              <a:schemeClr val="tx1"/>
            </a:solidFill>
            <a:round/>
            <a:headEnd/>
            <a:tailEnd/>
          </a:ln>
        </p:spPr>
        <p:txBody>
          <a:bodyPr/>
          <a:lstStyle/>
          <a:p>
            <a:endParaRPr lang="es-MX" dirty="0"/>
          </a:p>
        </p:txBody>
      </p:sp>
      <p:sp>
        <p:nvSpPr>
          <p:cNvPr id="14" name="Text Box 19"/>
          <p:cNvSpPr txBox="1">
            <a:spLocks noChangeArrowheads="1"/>
          </p:cNvSpPr>
          <p:nvPr/>
        </p:nvSpPr>
        <p:spPr bwMode="auto">
          <a:xfrm>
            <a:off x="4191753" y="7065342"/>
            <a:ext cx="2527300" cy="274637"/>
          </a:xfrm>
          <a:prstGeom prst="rect">
            <a:avLst/>
          </a:prstGeom>
          <a:noFill/>
          <a:ln w="9525">
            <a:noFill/>
            <a:miter lim="800000"/>
            <a:headEnd/>
            <a:tailEnd/>
          </a:ln>
        </p:spPr>
        <p:txBody>
          <a:bodyPr wrap="square">
            <a:spAutoFit/>
          </a:bodyPr>
          <a:lstStyle/>
          <a:p>
            <a:pPr algn="ctr">
              <a:spcBef>
                <a:spcPct val="50000"/>
              </a:spcBef>
            </a:pPr>
            <a:r>
              <a:rPr lang="es-ES_tradnl" sz="1200" b="1" u="none" dirty="0" smtClean="0">
                <a:latin typeface="Arial" charset="0"/>
              </a:rPr>
              <a:t>Directora </a:t>
            </a:r>
            <a:r>
              <a:rPr lang="es-ES_tradnl" sz="1200" b="1" u="none" dirty="0">
                <a:latin typeface="Arial" charset="0"/>
              </a:rPr>
              <a:t>de </a:t>
            </a:r>
            <a:r>
              <a:rPr lang="es-MX" sz="1200" b="1" u="none" dirty="0">
                <a:latin typeface="Arial" charset="0"/>
              </a:rPr>
              <a:t>Bienestar Familiar</a:t>
            </a:r>
            <a:endParaRPr lang="es-ES" sz="1200" b="1" u="none" dirty="0">
              <a:latin typeface="Arial" charset="0"/>
            </a:endParaRPr>
          </a:p>
        </p:txBody>
      </p:sp>
      <p:sp>
        <p:nvSpPr>
          <p:cNvPr id="16" name="Text Box 19"/>
          <p:cNvSpPr txBox="1">
            <a:spLocks noChangeArrowheads="1"/>
          </p:cNvSpPr>
          <p:nvPr/>
        </p:nvSpPr>
        <p:spPr bwMode="auto">
          <a:xfrm>
            <a:off x="1650206" y="7052642"/>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17" name="Text Box 10"/>
          <p:cNvSpPr txBox="1">
            <a:spLocks noChangeArrowheads="1"/>
          </p:cNvSpPr>
          <p:nvPr/>
        </p:nvSpPr>
        <p:spPr bwMode="auto">
          <a:xfrm>
            <a:off x="4191753" y="7752678"/>
            <a:ext cx="2527299" cy="53553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18" name="Text Box 20"/>
          <p:cNvSpPr txBox="1">
            <a:spLocks noChangeArrowheads="1"/>
          </p:cNvSpPr>
          <p:nvPr/>
        </p:nvSpPr>
        <p:spPr bwMode="auto">
          <a:xfrm>
            <a:off x="1577181" y="7526941"/>
            <a:ext cx="2825750" cy="1218795"/>
          </a:xfrm>
          <a:prstGeom prst="rect">
            <a:avLst/>
          </a:prstGeom>
          <a:noFill/>
          <a:ln w="9525">
            <a:noFill/>
            <a:miter lim="800000"/>
            <a:headEnd/>
            <a:tailEnd/>
          </a:ln>
        </p:spPr>
        <p:txBody>
          <a:bodyPr>
            <a:spAutoFit/>
          </a:bodyPr>
          <a:lstStyle/>
          <a:p>
            <a:pPr>
              <a:spcBef>
                <a:spcPct val="50000"/>
              </a:spcBef>
            </a:pPr>
            <a:endParaRPr lang="es-ES_tradnl" sz="1200" u="none" dirty="0" smtClean="0">
              <a:latin typeface="Arial" charset="0"/>
            </a:endParaRPr>
          </a:p>
          <a:p>
            <a:pPr lvl="0" algn="just">
              <a:spcBef>
                <a:spcPct val="20000"/>
              </a:spcBef>
              <a:defRPr/>
            </a:pPr>
            <a:r>
              <a:rPr lang="es-ES" altLang="es-MX" sz="1200" u="none" dirty="0" err="1" smtClean="0">
                <a:latin typeface="Arial" panose="020B0604020202020204" pitchFamily="34" charset="0"/>
              </a:rPr>
              <a:t>Froiland</a:t>
            </a:r>
            <a:r>
              <a:rPr lang="es-ES" altLang="es-MX" sz="1200" u="none" dirty="0" smtClean="0">
                <a:latin typeface="Arial" panose="020B0604020202020204" pitchFamily="34" charset="0"/>
              </a:rPr>
              <a:t> </a:t>
            </a:r>
            <a:r>
              <a:rPr lang="es-ES" altLang="es-MX" sz="1200" u="none" dirty="0">
                <a:latin typeface="Arial" panose="020B0604020202020204" pitchFamily="34" charset="0"/>
              </a:rPr>
              <a:t>Mendoza González</a:t>
            </a:r>
          </a:p>
          <a:p>
            <a:pPr lvl="0" algn="just">
              <a:spcBef>
                <a:spcPct val="20000"/>
              </a:spcBef>
              <a:defRPr/>
            </a:pPr>
            <a:endParaRPr lang="es-ES" altLang="es-MX" sz="1200" u="none" dirty="0">
              <a:latin typeface="Arial" panose="020B0604020202020204" pitchFamily="34" charset="0"/>
            </a:endParaRPr>
          </a:p>
          <a:p>
            <a:pPr algn="just">
              <a:spcBef>
                <a:spcPct val="50000"/>
              </a:spcBef>
            </a:pPr>
            <a:endParaRPr lang="es-ES_tradnl" sz="1200" u="none" dirty="0">
              <a:latin typeface="Arial" charset="0"/>
            </a:endParaRPr>
          </a:p>
          <a:p>
            <a:pPr lvl="0" algn="just">
              <a:spcBef>
                <a:spcPct val="20000"/>
              </a:spcBef>
            </a:pPr>
            <a:r>
              <a:rPr lang="es-ES" altLang="es-MX" sz="1200" u="none" dirty="0">
                <a:latin typeface="Arial" panose="020B0604020202020204" pitchFamily="34" charset="0"/>
              </a:rPr>
              <a:t>Salvador López </a:t>
            </a:r>
            <a:r>
              <a:rPr lang="es-ES" altLang="es-MX" sz="1200" u="none" dirty="0" smtClean="0">
                <a:latin typeface="Arial" panose="020B0604020202020204" pitchFamily="34" charset="0"/>
              </a:rPr>
              <a:t>Esquivel</a:t>
            </a:r>
            <a:endParaRPr lang="es-ES" altLang="es-MX" sz="1200" u="none" dirty="0">
              <a:latin typeface="Arial" panose="020B0604020202020204" pitchFamily="34" charset="0"/>
            </a:endParaRPr>
          </a:p>
        </p:txBody>
      </p:sp>
    </p:spTree>
    <p:extLst>
      <p:ext uri="{BB962C8B-B14F-4D97-AF65-F5344CB8AC3E}">
        <p14:creationId xmlns:p14="http://schemas.microsoft.com/office/powerpoint/2010/main" val="80996019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96259"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96260"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96261" name="Rectangle 5"/>
          <p:cNvSpPr>
            <a:spLocks noChangeArrowheads="1"/>
          </p:cNvSpPr>
          <p:nvPr/>
        </p:nvSpPr>
        <p:spPr bwMode="auto">
          <a:xfrm>
            <a:off x="1547482" y="546100"/>
            <a:ext cx="5035550" cy="670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a:latin typeface="Arial" panose="020B0604020202020204" pitchFamily="34" charset="0"/>
                <a:cs typeface="Arial" panose="020B0604020202020204" pitchFamily="34" charset="0"/>
              </a:rPr>
              <a:t>ORIENTADORES</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180975" algn="just">
              <a:buFontTx/>
              <a:buNone/>
            </a:pPr>
            <a:r>
              <a:rPr lang="es-MX" altLang="es-MX" sz="1200" u="none" dirty="0">
                <a:latin typeface="Arial" panose="020B0604020202020204" pitchFamily="34" charset="0"/>
                <a:cs typeface="Arial" panose="020B0604020202020204" pitchFamily="34" charset="0"/>
              </a:rPr>
              <a:t>Apoyar en la atención emocional a todas las niñas, niños y adolescentes que presenten algún problema conductual o estado emocional que afecte su desarrollo afectivo, social, cognitivo, familiar y dificultades en el aprendizaje. </a:t>
            </a:r>
          </a:p>
          <a:p>
            <a:pPr algn="just">
              <a:spcBef>
                <a:spcPct val="0"/>
              </a:spcBef>
              <a:buFontTx/>
              <a:buNone/>
            </a:pPr>
            <a:endParaRPr lang="es-ES_tradnl" altLang="es-MX" sz="1200" b="1" i="1" u="none" dirty="0" smtClean="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marL="171450" indent="-171450" algn="just">
              <a:buSzPct val="150000"/>
              <a:buFont typeface="Arial" panose="020B0604020202020204" pitchFamily="34" charset="0"/>
              <a:buChar char="•"/>
            </a:pPr>
            <a:r>
              <a:rPr lang="es-ES" altLang="es-MX" sz="1200" u="none" dirty="0" smtClean="0">
                <a:latin typeface="Arial" panose="020B0604020202020204" pitchFamily="34" charset="0"/>
                <a:cs typeface="Arial" panose="020B0604020202020204" pitchFamily="34" charset="0"/>
              </a:rPr>
              <a:t>Realizar </a:t>
            </a:r>
            <a:r>
              <a:rPr lang="es-ES" altLang="es-MX" sz="1200" u="none" dirty="0">
                <a:latin typeface="Arial" panose="020B0604020202020204" pitchFamily="34" charset="0"/>
                <a:cs typeface="Arial" panose="020B0604020202020204" pitchFamily="34" charset="0"/>
              </a:rPr>
              <a:t>entrevistas a padres de familia en los casos que se </a:t>
            </a:r>
            <a:r>
              <a:rPr lang="es-ES" altLang="es-MX" sz="1200" u="none" dirty="0" smtClean="0">
                <a:latin typeface="Arial" panose="020B0604020202020204" pitchFamily="34" charset="0"/>
                <a:cs typeface="Arial" panose="020B0604020202020204" pitchFamily="34" charset="0"/>
              </a:rPr>
              <a:t>requieran.</a:t>
            </a: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 altLang="es-MX" sz="1200" u="none" dirty="0" smtClean="0">
                <a:latin typeface="Arial" panose="020B0604020202020204" pitchFamily="34" charset="0"/>
                <a:cs typeface="Arial" panose="020B0604020202020204" pitchFamily="34" charset="0"/>
              </a:rPr>
              <a:t>Brindar </a:t>
            </a:r>
            <a:r>
              <a:rPr lang="es-ES" altLang="es-MX" sz="1200" u="none" dirty="0">
                <a:latin typeface="Arial" panose="020B0604020202020204" pitchFamily="34" charset="0"/>
                <a:cs typeface="Arial" panose="020B0604020202020204" pitchFamily="34" charset="0"/>
              </a:rPr>
              <a:t>asesoría familiar a los padres de familia de los niños, niñas y </a:t>
            </a:r>
            <a:r>
              <a:rPr lang="es-ES" altLang="es-MX" sz="1200" u="none" dirty="0" smtClean="0">
                <a:latin typeface="Arial" panose="020B0604020202020204" pitchFamily="34" charset="0"/>
                <a:cs typeface="Arial" panose="020B0604020202020204" pitchFamily="34" charset="0"/>
              </a:rPr>
              <a:t>adolescentes.</a:t>
            </a: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 altLang="es-MX" sz="1200" u="none" dirty="0" smtClean="0">
                <a:latin typeface="Arial" panose="020B0604020202020204" pitchFamily="34" charset="0"/>
                <a:cs typeface="Arial" panose="020B0604020202020204" pitchFamily="34" charset="0"/>
              </a:rPr>
              <a:t>Observar </a:t>
            </a:r>
            <a:r>
              <a:rPr lang="es-ES" altLang="es-MX" sz="1200" u="none" dirty="0">
                <a:latin typeface="Arial" panose="020B0604020202020204" pitchFamily="34" charset="0"/>
                <a:cs typeface="Arial" panose="020B0604020202020204" pitchFamily="34" charset="0"/>
              </a:rPr>
              <a:t>y asesorar continuamente a los niños, niñas y  adolescentes para prevenir conductas </a:t>
            </a:r>
            <a:r>
              <a:rPr lang="es-ES" altLang="es-MX" sz="1200" u="none" dirty="0" smtClean="0">
                <a:latin typeface="Arial" panose="020B0604020202020204" pitchFamily="34" charset="0"/>
                <a:cs typeface="Arial" panose="020B0604020202020204" pitchFamily="34" charset="0"/>
              </a:rPr>
              <a:t>inadecuadas</a:t>
            </a:r>
            <a:r>
              <a:rPr lang="es-ES" altLang="es-MX" sz="1200" u="none" dirty="0">
                <a:latin typeface="Arial" panose="020B0604020202020204" pitchFamily="34" charset="0"/>
                <a:cs typeface="Arial" panose="020B0604020202020204" pitchFamily="34" charset="0"/>
              </a:rPr>
              <a:t>.</a:t>
            </a:r>
            <a:endParaRPr lang="es-MX" altLang="es-MX" sz="1200" u="none" dirty="0">
              <a:latin typeface="Arial" panose="020B0604020202020204" pitchFamily="34" charset="0"/>
              <a:cs typeface="Arial" panose="020B0604020202020204" pitchFamily="34" charset="0"/>
            </a:endParaRP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Mantener </a:t>
            </a:r>
            <a:r>
              <a:rPr lang="es-MX" altLang="es-MX" sz="1200" u="none" dirty="0">
                <a:latin typeface="Arial" panose="020B0604020202020204" pitchFamily="34" charset="0"/>
                <a:cs typeface="Arial" panose="020B0604020202020204" pitchFamily="34" charset="0"/>
              </a:rPr>
              <a:t>actualizado y ordenado el </a:t>
            </a:r>
            <a:r>
              <a:rPr lang="es-MX" altLang="es-MX" sz="1200" u="none" dirty="0" smtClean="0">
                <a:latin typeface="Arial" panose="020B0604020202020204" pitchFamily="34" charset="0"/>
                <a:cs typeface="Arial" panose="020B0604020202020204" pitchFamily="34" charset="0"/>
              </a:rPr>
              <a:t>expediente, así </a:t>
            </a:r>
            <a:r>
              <a:rPr lang="es-MX" altLang="es-MX" sz="1200" u="none" dirty="0">
                <a:latin typeface="Arial" panose="020B0604020202020204" pitchFamily="34" charset="0"/>
                <a:cs typeface="Arial" panose="020B0604020202020204" pitchFamily="34" charset="0"/>
              </a:rPr>
              <a:t>como su </a:t>
            </a:r>
            <a:r>
              <a:rPr lang="es-MX" altLang="es-MX" sz="1200" u="none" dirty="0" smtClean="0">
                <a:latin typeface="Arial" panose="020B0604020202020204" pitchFamily="34" charset="0"/>
                <a:cs typeface="Arial" panose="020B0604020202020204" pitchFamily="34" charset="0"/>
              </a:rPr>
              <a:t>confidencialidad</a:t>
            </a:r>
            <a:r>
              <a:rPr lang="es-MX" altLang="es-MX" sz="1200" u="none" dirty="0">
                <a:latin typeface="Arial" panose="020B0604020202020204" pitchFamily="34" charset="0"/>
                <a:cs typeface="Arial" panose="020B0604020202020204" pitchFamily="34" charset="0"/>
              </a:rPr>
              <a:t>.</a:t>
            </a: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b="1" u="none" dirty="0">
              <a:latin typeface="Arial" panose="020B0604020202020204" pitchFamily="34" charset="0"/>
              <a:ea typeface="Calibri" panose="020F050202020403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Realizar sesiones grupales para observar su desarrollo y conocer sus </a:t>
            </a:r>
            <a:r>
              <a:rPr lang="es-MX" altLang="es-MX" sz="1200" u="none" dirty="0" smtClean="0">
                <a:latin typeface="Arial" panose="020B0604020202020204" pitchFamily="34" charset="0"/>
                <a:cs typeface="Arial" panose="020B0604020202020204" pitchFamily="34" charset="0"/>
              </a:rPr>
              <a:t>inquietudes.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Buscar </a:t>
            </a:r>
            <a:r>
              <a:rPr lang="es-MX" altLang="es-MX" sz="1200" u="none" dirty="0">
                <a:latin typeface="Arial" panose="020B0604020202020204" pitchFamily="34" charset="0"/>
                <a:cs typeface="Arial" panose="020B0604020202020204" pitchFamily="34" charset="0"/>
              </a:rPr>
              <a:t>un espacio </a:t>
            </a:r>
            <a:r>
              <a:rPr lang="es-MX" altLang="es-MX" sz="1200" u="none" dirty="0" smtClean="0">
                <a:latin typeface="Arial" panose="020B0604020202020204" pitchFamily="34" charset="0"/>
                <a:cs typeface="Arial" panose="020B0604020202020204" pitchFamily="34" charset="0"/>
              </a:rPr>
              <a:t>seguro para la expresarse abierta del grupo </a:t>
            </a:r>
            <a:r>
              <a:rPr lang="es-MX" altLang="es-MX" sz="1200" u="none" dirty="0">
                <a:latin typeface="Arial" panose="020B0604020202020204" pitchFamily="34" charset="0"/>
                <a:cs typeface="Arial" panose="020B0604020202020204" pitchFamily="34" charset="0"/>
              </a:rPr>
              <a:t>que </a:t>
            </a:r>
            <a:r>
              <a:rPr lang="es-MX" altLang="es-MX" sz="1200" u="none" dirty="0" smtClean="0">
                <a:latin typeface="Arial" panose="020B0604020202020204" pitchFamily="34" charset="0"/>
                <a:cs typeface="Arial" panose="020B0604020202020204" pitchFamily="34" charset="0"/>
              </a:rPr>
              <a:t>ayude </a:t>
            </a:r>
            <a:r>
              <a:rPr lang="es-MX" altLang="es-MX" sz="1200" u="none" dirty="0">
                <a:latin typeface="Arial" panose="020B0604020202020204" pitchFamily="34" charset="0"/>
                <a:cs typeface="Arial" panose="020B0604020202020204" pitchFamily="34" charset="0"/>
              </a:rPr>
              <a:t>a promover su desarrollo emocional</a:t>
            </a:r>
            <a:r>
              <a:rPr lang="es-MX" altLang="es-MX" sz="1200" u="none" dirty="0" smtClean="0">
                <a:latin typeface="Arial" panose="020B0604020202020204" pitchFamily="34" charset="0"/>
                <a:cs typeface="Arial" panose="020B0604020202020204" pitchFamily="34" charset="0"/>
              </a:rPr>
              <a:t>.</a:t>
            </a:r>
          </a:p>
          <a:p>
            <a:pPr algn="just">
              <a:buSzPct val="150000"/>
              <a:buNone/>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rPr>
              <a:t>Mantener estrecha comunicación con los compañeros de toda el área, participando en las reuniones periódicas, para control y seguimiento de casos, apoyando de forma interdisciplinaria</a:t>
            </a:r>
            <a:r>
              <a:rPr lang="es-ES_tradnl" altLang="es-MX" sz="1200" u="none" dirty="0" smtClean="0">
                <a:latin typeface="Arial" panose="020B0604020202020204" pitchFamily="34" charset="0"/>
              </a:rPr>
              <a:t>.</a:t>
            </a:r>
            <a:endParaRPr lang="es-MX" altLang="es-MX" sz="1200" u="none" dirty="0">
              <a:latin typeface="Arial" panose="020B0604020202020204" pitchFamily="34" charset="0"/>
              <a:cs typeface="Arial" panose="020B0604020202020204" pitchFamily="34" charset="0"/>
            </a:endParaRPr>
          </a:p>
        </p:txBody>
      </p:sp>
      <p:sp>
        <p:nvSpPr>
          <p:cNvPr id="9" name="Rectangle 9"/>
          <p:cNvSpPr>
            <a:spLocks noChangeArrowheads="1"/>
          </p:cNvSpPr>
          <p:nvPr/>
        </p:nvSpPr>
        <p:spPr bwMode="auto">
          <a:xfrm>
            <a:off x="1619250" y="7282499"/>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0" name="Text Box 10"/>
          <p:cNvSpPr txBox="1">
            <a:spLocks noChangeArrowheads="1"/>
          </p:cNvSpPr>
          <p:nvPr/>
        </p:nvSpPr>
        <p:spPr bwMode="auto">
          <a:xfrm>
            <a:off x="1528763" y="7346377"/>
            <a:ext cx="2754312" cy="1569660"/>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lvl="0" algn="ctr">
              <a:spcBef>
                <a:spcPct val="20000"/>
              </a:spcBef>
            </a:pPr>
            <a:r>
              <a:rPr lang="es-ES" altLang="es-MX" sz="1200" u="none" dirty="0">
                <a:latin typeface="Arial" panose="020B0604020202020204" pitchFamily="34" charset="0"/>
              </a:rPr>
              <a:t>Jimmy Martínez Gutiérrez</a:t>
            </a: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lvl="0" algn="ctr">
              <a:spcBef>
                <a:spcPct val="20000"/>
              </a:spcBef>
            </a:pPr>
            <a:r>
              <a:rPr lang="es-ES" altLang="es-MX" sz="1200" u="none" dirty="0" err="1">
                <a:latin typeface="Arial" panose="020B0604020202020204" pitchFamily="34" charset="0"/>
              </a:rPr>
              <a:t>Wiliams</a:t>
            </a:r>
            <a:r>
              <a:rPr lang="es-ES" altLang="es-MX" sz="1200" u="none" dirty="0">
                <a:latin typeface="Arial" panose="020B0604020202020204" pitchFamily="34" charset="0"/>
              </a:rPr>
              <a:t> Méndez Loredo</a:t>
            </a:r>
          </a:p>
        </p:txBody>
      </p:sp>
      <p:sp>
        <p:nvSpPr>
          <p:cNvPr id="11" name="Line 13"/>
          <p:cNvSpPr>
            <a:spLocks noChangeShapeType="1"/>
          </p:cNvSpPr>
          <p:nvPr/>
        </p:nvSpPr>
        <p:spPr bwMode="auto">
          <a:xfrm>
            <a:off x="4197668" y="7285414"/>
            <a:ext cx="0" cy="1646239"/>
          </a:xfrm>
          <a:prstGeom prst="line">
            <a:avLst/>
          </a:prstGeom>
          <a:noFill/>
          <a:ln w="9525">
            <a:solidFill>
              <a:schemeClr val="tx1"/>
            </a:solidFill>
            <a:round/>
            <a:headEnd/>
            <a:tailEnd/>
          </a:ln>
        </p:spPr>
        <p:txBody>
          <a:bodyPr/>
          <a:lstStyle/>
          <a:p>
            <a:endParaRPr lang="es-MX" dirty="0"/>
          </a:p>
        </p:txBody>
      </p:sp>
      <p:sp>
        <p:nvSpPr>
          <p:cNvPr id="12" name="Line 15"/>
          <p:cNvSpPr>
            <a:spLocks noChangeShapeType="1"/>
          </p:cNvSpPr>
          <p:nvPr/>
        </p:nvSpPr>
        <p:spPr bwMode="auto">
          <a:xfrm>
            <a:off x="1602105" y="7574339"/>
            <a:ext cx="5162550" cy="0"/>
          </a:xfrm>
          <a:prstGeom prst="line">
            <a:avLst/>
          </a:prstGeom>
          <a:noFill/>
          <a:ln w="9525">
            <a:solidFill>
              <a:schemeClr val="tx1"/>
            </a:solidFill>
            <a:round/>
            <a:headEnd/>
            <a:tailEnd/>
          </a:ln>
        </p:spPr>
        <p:txBody>
          <a:bodyPr/>
          <a:lstStyle/>
          <a:p>
            <a:endParaRPr lang="es-MX" dirty="0"/>
          </a:p>
        </p:txBody>
      </p:sp>
      <p:sp>
        <p:nvSpPr>
          <p:cNvPr id="13" name="Text Box 10"/>
          <p:cNvSpPr txBox="1">
            <a:spLocks noChangeArrowheads="1"/>
          </p:cNvSpPr>
          <p:nvPr/>
        </p:nvSpPr>
        <p:spPr bwMode="auto">
          <a:xfrm>
            <a:off x="4191318" y="7159327"/>
            <a:ext cx="2549421" cy="1717393"/>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44203804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97283"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97284"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97285" name="Rectangle 5"/>
          <p:cNvSpPr>
            <a:spLocks noChangeArrowheads="1"/>
          </p:cNvSpPr>
          <p:nvPr/>
        </p:nvSpPr>
        <p:spPr bwMode="auto">
          <a:xfrm>
            <a:off x="1504950" y="585788"/>
            <a:ext cx="5181600" cy="393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a:latin typeface="Arial" panose="020B0604020202020204" pitchFamily="34" charset="0"/>
                <a:cs typeface="Arial" panose="020B0604020202020204" pitchFamily="34" charset="0"/>
              </a:rPr>
              <a:t>ORIENTADORES</a:t>
            </a:r>
            <a:endParaRPr lang="es-MX" altLang="es-MX" sz="1200" b="1" i="1" u="none" dirty="0">
              <a:latin typeface="Arial" panose="020B0604020202020204" pitchFamily="34" charset="0"/>
              <a:cs typeface="Arial" panose="020B0604020202020204" pitchFamily="34" charset="0"/>
            </a:endParaRPr>
          </a:p>
          <a:p>
            <a:pPr algn="ctr">
              <a:spcBef>
                <a:spcPct val="0"/>
              </a:spcBef>
              <a:buSzPct val="150000"/>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cs typeface="Arial" panose="020B0604020202020204" pitchFamily="34" charset="0"/>
            </a:endParaRPr>
          </a:p>
          <a:p>
            <a:pPr algn="just">
              <a:buFontTx/>
              <a:buNone/>
            </a:pPr>
            <a:r>
              <a:rPr lang="es-MX" altLang="es-MX" sz="1200" u="none" dirty="0">
                <a:latin typeface="Arial" panose="020B0604020202020204" pitchFamily="34" charset="0"/>
                <a:cs typeface="Arial" panose="020B0604020202020204" pitchFamily="34" charset="0"/>
              </a:rPr>
              <a:t> </a:t>
            </a: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Asesorar </a:t>
            </a:r>
            <a:r>
              <a:rPr lang="es-MX" altLang="es-MX" sz="1200" u="none" dirty="0">
                <a:latin typeface="Arial" panose="020B0604020202020204" pitchFamily="34" charset="0"/>
                <a:cs typeface="Arial" panose="020B0604020202020204" pitchFamily="34" charset="0"/>
              </a:rPr>
              <a:t>y apoyar a prestadores de servicio social y practicantes en las acciones del programa.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Dar </a:t>
            </a:r>
            <a:r>
              <a:rPr lang="es-MX" altLang="es-MX" sz="1200" u="none" dirty="0">
                <a:latin typeface="Arial" panose="020B0604020202020204" pitchFamily="34" charset="0"/>
                <a:cs typeface="Arial" panose="020B0604020202020204" pitchFamily="34" charset="0"/>
              </a:rPr>
              <a:t>seguimiento a los diagnósticos de las niñas, niños y adolecentes en coordinación con los padres de familia.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Entregar </a:t>
            </a:r>
            <a:r>
              <a:rPr lang="es-MX" altLang="es-MX" sz="1200" u="none" dirty="0">
                <a:latin typeface="Arial" panose="020B0604020202020204" pitchFamily="34" charset="0"/>
                <a:cs typeface="Arial" panose="020B0604020202020204" pitchFamily="34" charset="0"/>
              </a:rPr>
              <a:t>proyección de </a:t>
            </a:r>
            <a:r>
              <a:rPr lang="es-MX" altLang="es-MX" sz="1200" u="none" dirty="0" smtClean="0">
                <a:latin typeface="Arial" panose="020B0604020202020204" pitchFamily="34" charset="0"/>
                <a:cs typeface="Arial" panose="020B0604020202020204" pitchFamily="34" charset="0"/>
              </a:rPr>
              <a:t>metas y </a:t>
            </a:r>
            <a:r>
              <a:rPr lang="es-MX" altLang="es-MX" sz="1200" u="none" dirty="0">
                <a:latin typeface="Arial" panose="020B0604020202020204" pitchFamily="34" charset="0"/>
                <a:cs typeface="Arial" panose="020B0604020202020204" pitchFamily="34" charset="0"/>
              </a:rPr>
              <a:t>avance mensual al Jefe </a:t>
            </a:r>
            <a:r>
              <a:rPr lang="es-MX" altLang="es-MX" sz="1200" u="none" dirty="0" smtClean="0">
                <a:latin typeface="Arial" panose="020B0604020202020204" pitchFamily="34" charset="0"/>
                <a:cs typeface="Arial" panose="020B0604020202020204" pitchFamily="34" charset="0"/>
              </a:rPr>
              <a:t>inmediato</a:t>
            </a:r>
            <a:r>
              <a:rPr lang="es-MX" altLang="es-MX" sz="1200" u="none" dirty="0">
                <a:latin typeface="Arial" panose="020B0604020202020204" pitchFamily="34" charset="0"/>
                <a:cs typeface="Arial" panose="020B0604020202020204" pitchFamily="34" charset="0"/>
              </a:rPr>
              <a:t>.</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Participar en aquellas actividades lúdicas y recreativas que se consideren como apoyo y ayuda para conocer y convivir con las niñas niños y adolescentes (tareas, convivios, cumpleaños, etc.) para promover mayor acercamiento a psicología.</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ea typeface="Calibri" panose="020F0502020204030204" pitchFamily="34" charset="0"/>
              <a:cs typeface="Calibri" panose="020F050202020403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ea typeface="Calibri" panose="020F0502020204030204" pitchFamily="34" charset="0"/>
                <a:cs typeface="Calibri" panose="020F0502020204030204" pitchFamily="34" charset="0"/>
              </a:rPr>
              <a:t>Estas </a:t>
            </a:r>
            <a:r>
              <a:rPr lang="es-MX" altLang="es-MX" sz="1200" u="none" dirty="0">
                <a:latin typeface="Arial" panose="020B0604020202020204" pitchFamily="34" charset="0"/>
                <a:ea typeface="Calibri" panose="020F0502020204030204" pitchFamily="34" charset="0"/>
                <a:cs typeface="Calibri" panose="020F0502020204030204" pitchFamily="34" charset="0"/>
              </a:rPr>
              <a:t>funciones son enunciativas más no limitativas.</a:t>
            </a:r>
          </a:p>
        </p:txBody>
      </p:sp>
      <p:sp>
        <p:nvSpPr>
          <p:cNvPr id="8" name="Rectangle 9"/>
          <p:cNvSpPr>
            <a:spLocks noChangeArrowheads="1"/>
          </p:cNvSpPr>
          <p:nvPr/>
        </p:nvSpPr>
        <p:spPr bwMode="auto">
          <a:xfrm>
            <a:off x="1619250" y="7282499"/>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9" name="Text Box 10"/>
          <p:cNvSpPr txBox="1">
            <a:spLocks noChangeArrowheads="1"/>
          </p:cNvSpPr>
          <p:nvPr/>
        </p:nvSpPr>
        <p:spPr bwMode="auto">
          <a:xfrm>
            <a:off x="1528763" y="7346377"/>
            <a:ext cx="2754312" cy="1569660"/>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lvl="0" algn="ctr">
              <a:spcBef>
                <a:spcPct val="20000"/>
              </a:spcBef>
            </a:pPr>
            <a:r>
              <a:rPr lang="es-ES" altLang="es-MX" sz="1200" u="none" dirty="0">
                <a:latin typeface="Arial" panose="020B0604020202020204" pitchFamily="34" charset="0"/>
              </a:rPr>
              <a:t>Jimmy Martínez Gutiérrez</a:t>
            </a: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lvl="0" algn="ctr">
              <a:spcBef>
                <a:spcPct val="20000"/>
              </a:spcBef>
            </a:pPr>
            <a:r>
              <a:rPr lang="es-ES" altLang="es-MX" sz="1200" u="none" dirty="0" err="1">
                <a:latin typeface="Arial" panose="020B0604020202020204" pitchFamily="34" charset="0"/>
              </a:rPr>
              <a:t>Wiliams</a:t>
            </a:r>
            <a:r>
              <a:rPr lang="es-ES" altLang="es-MX" sz="1200" u="none" dirty="0">
                <a:latin typeface="Arial" panose="020B0604020202020204" pitchFamily="34" charset="0"/>
              </a:rPr>
              <a:t> Méndez Loredo</a:t>
            </a:r>
          </a:p>
        </p:txBody>
      </p:sp>
      <p:sp>
        <p:nvSpPr>
          <p:cNvPr id="10" name="Line 13"/>
          <p:cNvSpPr>
            <a:spLocks noChangeShapeType="1"/>
          </p:cNvSpPr>
          <p:nvPr/>
        </p:nvSpPr>
        <p:spPr bwMode="auto">
          <a:xfrm>
            <a:off x="4197668" y="7285414"/>
            <a:ext cx="0" cy="1646239"/>
          </a:xfrm>
          <a:prstGeom prst="line">
            <a:avLst/>
          </a:prstGeom>
          <a:noFill/>
          <a:ln w="9525">
            <a:solidFill>
              <a:schemeClr val="tx1"/>
            </a:solidFill>
            <a:round/>
            <a:headEnd/>
            <a:tailEnd/>
          </a:ln>
        </p:spPr>
        <p:txBody>
          <a:bodyPr/>
          <a:lstStyle/>
          <a:p>
            <a:endParaRPr lang="es-MX" dirty="0"/>
          </a:p>
        </p:txBody>
      </p:sp>
      <p:sp>
        <p:nvSpPr>
          <p:cNvPr id="11" name="Line 15"/>
          <p:cNvSpPr>
            <a:spLocks noChangeShapeType="1"/>
          </p:cNvSpPr>
          <p:nvPr/>
        </p:nvSpPr>
        <p:spPr bwMode="auto">
          <a:xfrm>
            <a:off x="1602105" y="7574339"/>
            <a:ext cx="5162550" cy="0"/>
          </a:xfrm>
          <a:prstGeom prst="line">
            <a:avLst/>
          </a:prstGeom>
          <a:noFill/>
          <a:ln w="9525">
            <a:solidFill>
              <a:schemeClr val="tx1"/>
            </a:solidFill>
            <a:round/>
            <a:headEnd/>
            <a:tailEnd/>
          </a:ln>
        </p:spPr>
        <p:txBody>
          <a:bodyPr/>
          <a:lstStyle/>
          <a:p>
            <a:endParaRPr lang="es-MX" dirty="0"/>
          </a:p>
        </p:txBody>
      </p:sp>
      <p:sp>
        <p:nvSpPr>
          <p:cNvPr id="12" name="Text Box 10"/>
          <p:cNvSpPr txBox="1">
            <a:spLocks noChangeArrowheads="1"/>
          </p:cNvSpPr>
          <p:nvPr/>
        </p:nvSpPr>
        <p:spPr bwMode="auto">
          <a:xfrm>
            <a:off x="4191318" y="7159327"/>
            <a:ext cx="2549421" cy="1717393"/>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99132177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0355"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0356"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100357" name="Rectangle 5"/>
          <p:cNvSpPr>
            <a:spLocks noChangeArrowheads="1"/>
          </p:cNvSpPr>
          <p:nvPr/>
        </p:nvSpPr>
        <p:spPr bwMode="auto">
          <a:xfrm>
            <a:off x="1638300" y="736600"/>
            <a:ext cx="5007049" cy="714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a:latin typeface="Arial" panose="020B0604020202020204" pitchFamily="34" charset="0"/>
                <a:cs typeface="Arial" panose="020B0604020202020204" pitchFamily="34" charset="0"/>
              </a:rPr>
              <a:t>TALLER DE COCINA</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u="none" dirty="0" smtClean="0">
              <a:latin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180975" algn="just">
              <a:lnSpc>
                <a:spcPct val="107000"/>
              </a:lnSpc>
              <a:spcAft>
                <a:spcPts val="800"/>
              </a:spcAft>
              <a:buFontTx/>
              <a:buNone/>
            </a:pPr>
            <a:r>
              <a:rPr lang="es-MX" altLang="es-MX" sz="1200" u="none" dirty="0">
                <a:latin typeface="Arial" panose="020B0604020202020204" pitchFamily="34" charset="0"/>
                <a:ea typeface="Calibri" panose="020F0502020204030204" pitchFamily="34" charset="0"/>
                <a:cs typeface="Calibri" panose="020F0502020204030204" pitchFamily="34" charset="0"/>
              </a:rPr>
              <a:t>Asegurar la dotación de los insumos necesarios para enseñar a elaborar los alimentos a los niños, niñas y adolescente con higiene y calidad conforme a lo establecido por el programa.</a:t>
            </a:r>
          </a:p>
          <a:p>
            <a:pPr algn="just">
              <a:spcBef>
                <a:spcPct val="0"/>
              </a:spcBef>
              <a:buFontTx/>
              <a:buNone/>
            </a:pPr>
            <a:endParaRPr lang="es-ES_tradnl" altLang="es-MX" sz="1200" b="1" i="1" u="none" dirty="0" smtClean="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Verificar </a:t>
            </a:r>
            <a:r>
              <a:rPr lang="es-MX" altLang="es-MX" sz="1200" u="none" dirty="0">
                <a:latin typeface="Arial" panose="020B0604020202020204" pitchFamily="34" charset="0"/>
                <a:cs typeface="Arial" panose="020B0604020202020204" pitchFamily="34" charset="0"/>
              </a:rPr>
              <a:t>el </a:t>
            </a:r>
            <a:r>
              <a:rPr lang="es-MX" altLang="es-MX" sz="1200" u="none" dirty="0" smtClean="0">
                <a:latin typeface="Arial" panose="020B0604020202020204" pitchFamily="34" charset="0"/>
                <a:cs typeface="Arial" panose="020B0604020202020204" pitchFamily="34" charset="0"/>
              </a:rPr>
              <a:t>número </a:t>
            </a:r>
            <a:r>
              <a:rPr lang="es-MX" altLang="es-MX" sz="1200" u="none" dirty="0">
                <a:latin typeface="Arial" panose="020B0604020202020204" pitchFamily="34" charset="0"/>
                <a:cs typeface="Arial" panose="020B0604020202020204" pitchFamily="34" charset="0"/>
              </a:rPr>
              <a:t>de raciones a preparar.</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Reportar </a:t>
            </a:r>
            <a:r>
              <a:rPr lang="es-MX" altLang="es-MX" sz="1200" u="none" dirty="0">
                <a:latin typeface="Arial" panose="020B0604020202020204" pitchFamily="34" charset="0"/>
                <a:cs typeface="Arial" panose="020B0604020202020204" pitchFamily="34" charset="0"/>
              </a:rPr>
              <a:t>a la administración los requerimientos para la preparación de los alimentos, cuidado de la cocina, los instrumentos, así como la utilización y el aprovechamiento de los mismos.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Llevar </a:t>
            </a:r>
            <a:r>
              <a:rPr lang="es-MX" altLang="es-MX" sz="1200" u="none" dirty="0">
                <a:latin typeface="Arial" panose="020B0604020202020204" pitchFamily="34" charset="0"/>
                <a:cs typeface="Arial" panose="020B0604020202020204" pitchFamily="34" charset="0"/>
              </a:rPr>
              <a:t>el control del inventario de cocina, y dar aviso de los faltantes justificados e injustificados.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Mantener </a:t>
            </a:r>
            <a:r>
              <a:rPr lang="es-MX" altLang="es-MX" sz="1200" u="none" dirty="0">
                <a:latin typeface="Arial" panose="020B0604020202020204" pitchFamily="34" charset="0"/>
                <a:cs typeface="Arial" panose="020B0604020202020204" pitchFamily="34" charset="0"/>
              </a:rPr>
              <a:t>el orden y limpieza de la cocina en general, refrigeradores, estufa y almacén.</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Respetar </a:t>
            </a:r>
            <a:r>
              <a:rPr lang="es-MX" altLang="es-MX" sz="1200" u="none" dirty="0">
                <a:latin typeface="Arial" panose="020B0604020202020204" pitchFamily="34" charset="0"/>
                <a:cs typeface="Arial" panose="020B0604020202020204" pitchFamily="34" charset="0"/>
              </a:rPr>
              <a:t>una presentación personal adecuada con el uso de  cofia, bata, uñas cortas y sin pintar, no usar anillos, aretes ni pulseras.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Elaborar </a:t>
            </a:r>
            <a:r>
              <a:rPr lang="es-MX" altLang="es-MX" sz="1200" u="none" dirty="0">
                <a:latin typeface="Arial" panose="020B0604020202020204" pitchFamily="34" charset="0"/>
                <a:cs typeface="Arial" panose="020B0604020202020204" pitchFamily="34" charset="0"/>
              </a:rPr>
              <a:t>y presentar los alimentos en tiempo y forma.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Coordinar </a:t>
            </a:r>
            <a:r>
              <a:rPr lang="es-MX" altLang="es-MX" sz="1200" u="none" dirty="0">
                <a:latin typeface="Arial" panose="020B0604020202020204" pitchFamily="34" charset="0"/>
                <a:cs typeface="Arial" panose="020B0604020202020204" pitchFamily="34" charset="0"/>
              </a:rPr>
              <a:t>el trabajo de las cocineras o personas voluntarias.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Realizar </a:t>
            </a:r>
            <a:r>
              <a:rPr lang="es-MX" altLang="es-MX" sz="1200" u="none" dirty="0">
                <a:latin typeface="Arial" panose="020B0604020202020204" pitchFamily="34" charset="0"/>
                <a:cs typeface="Arial" panose="020B0604020202020204" pitchFamily="34" charset="0"/>
              </a:rPr>
              <a:t>los menús diseñados por la nutrióloga (opcional).</a:t>
            </a:r>
          </a:p>
          <a:p>
            <a:pPr algn="just">
              <a:buFontTx/>
              <a:buNone/>
            </a:pPr>
            <a:endParaRPr lang="es-MX" altLang="es-MX" sz="1200" dirty="0">
              <a:latin typeface="Arial" panose="020B0604020202020204" pitchFamily="34" charset="0"/>
              <a:cs typeface="Arial" panose="020B0604020202020204" pitchFamily="34" charset="0"/>
            </a:endParaRPr>
          </a:p>
        </p:txBody>
      </p:sp>
      <p:sp>
        <p:nvSpPr>
          <p:cNvPr id="8" name="Rectangle 12"/>
          <p:cNvSpPr>
            <a:spLocks noChangeArrowheads="1"/>
          </p:cNvSpPr>
          <p:nvPr/>
        </p:nvSpPr>
        <p:spPr bwMode="auto">
          <a:xfrm>
            <a:off x="1545282" y="7723187"/>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9" name="Text Box 13"/>
          <p:cNvSpPr txBox="1">
            <a:spLocks noChangeArrowheads="1"/>
          </p:cNvSpPr>
          <p:nvPr/>
        </p:nvSpPr>
        <p:spPr bwMode="auto">
          <a:xfrm>
            <a:off x="1557982" y="7787259"/>
            <a:ext cx="2662238" cy="105259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lvl="0" algn="ctr">
              <a:spcBef>
                <a:spcPct val="20000"/>
              </a:spcBef>
            </a:pPr>
            <a:r>
              <a:rPr lang="es-ES" altLang="es-MX" sz="1200" u="none" dirty="0">
                <a:latin typeface="Arial" panose="020B0604020202020204" pitchFamily="34" charset="0"/>
              </a:rPr>
              <a:t>Gloria Neri Galarza</a:t>
            </a:r>
          </a:p>
        </p:txBody>
      </p:sp>
      <p:sp>
        <p:nvSpPr>
          <p:cNvPr id="10" name="Line 14"/>
          <p:cNvSpPr>
            <a:spLocks noChangeShapeType="1"/>
          </p:cNvSpPr>
          <p:nvPr/>
        </p:nvSpPr>
        <p:spPr bwMode="auto">
          <a:xfrm>
            <a:off x="4207300" y="7732712"/>
            <a:ext cx="3396" cy="1143000"/>
          </a:xfrm>
          <a:prstGeom prst="line">
            <a:avLst/>
          </a:prstGeom>
          <a:noFill/>
          <a:ln w="9525">
            <a:solidFill>
              <a:schemeClr val="tx1"/>
            </a:solidFill>
            <a:miter lim="800000"/>
            <a:headEnd/>
            <a:tailEnd/>
          </a:ln>
        </p:spPr>
        <p:txBody>
          <a:bodyPr wrap="none"/>
          <a:lstStyle/>
          <a:p>
            <a:endParaRPr lang="es-MX" dirty="0"/>
          </a:p>
        </p:txBody>
      </p:sp>
      <p:sp>
        <p:nvSpPr>
          <p:cNvPr id="11" name="Line 15"/>
          <p:cNvSpPr>
            <a:spLocks noChangeShapeType="1"/>
          </p:cNvSpPr>
          <p:nvPr/>
        </p:nvSpPr>
        <p:spPr bwMode="auto">
          <a:xfrm>
            <a:off x="1545282" y="8059737"/>
            <a:ext cx="5146675" cy="0"/>
          </a:xfrm>
          <a:prstGeom prst="line">
            <a:avLst/>
          </a:prstGeom>
          <a:noFill/>
          <a:ln w="9525">
            <a:solidFill>
              <a:schemeClr val="tx1"/>
            </a:solidFill>
            <a:miter lim="800000"/>
            <a:headEnd/>
            <a:tailEnd/>
          </a:ln>
        </p:spPr>
        <p:txBody>
          <a:bodyPr wrap="none"/>
          <a:lstStyle/>
          <a:p>
            <a:endParaRPr lang="es-MX" dirty="0"/>
          </a:p>
        </p:txBody>
      </p:sp>
      <p:sp>
        <p:nvSpPr>
          <p:cNvPr id="12" name="Text Box 16"/>
          <p:cNvSpPr txBox="1">
            <a:spLocks noChangeArrowheads="1"/>
          </p:cNvSpPr>
          <p:nvPr/>
        </p:nvSpPr>
        <p:spPr bwMode="auto">
          <a:xfrm>
            <a:off x="4098169" y="7781445"/>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13" name="Text Box 10"/>
          <p:cNvSpPr txBox="1">
            <a:spLocks noChangeArrowheads="1"/>
          </p:cNvSpPr>
          <p:nvPr/>
        </p:nvSpPr>
        <p:spPr bwMode="auto">
          <a:xfrm>
            <a:off x="4034373" y="8592838"/>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68521825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1379"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1380"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101381" name="Rectangle 5"/>
          <p:cNvSpPr>
            <a:spLocks noChangeArrowheads="1"/>
          </p:cNvSpPr>
          <p:nvPr/>
        </p:nvSpPr>
        <p:spPr bwMode="auto">
          <a:xfrm>
            <a:off x="1504950" y="736600"/>
            <a:ext cx="5181600" cy="44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a:latin typeface="Arial" panose="020B0604020202020204" pitchFamily="34" charset="0"/>
                <a:cs typeface="Arial" panose="020B0604020202020204" pitchFamily="34" charset="0"/>
              </a:rPr>
              <a:t>TALLER DE COCINA</a:t>
            </a:r>
            <a:endParaRPr lang="es-MX" altLang="es-MX" sz="1200" b="1" i="1" u="none" dirty="0">
              <a:latin typeface="Arial" panose="020B0604020202020204" pitchFamily="34" charset="0"/>
              <a:cs typeface="Arial" panose="020B0604020202020204" pitchFamily="34" charset="0"/>
            </a:endParaRPr>
          </a:p>
          <a:p>
            <a:pPr algn="ctr">
              <a:spcBef>
                <a:spcPct val="0"/>
              </a:spcBef>
              <a:buSzPct val="150000"/>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buFontTx/>
              <a:buNone/>
            </a:pPr>
            <a:endParaRPr lang="es-MX" altLang="es-MX" sz="1200" u="none" dirty="0">
              <a:latin typeface="Arial" panose="020B0604020202020204" pitchFamily="34" charset="0"/>
              <a:cs typeface="Arial" panose="020B0604020202020204" pitchFamily="34" charset="0"/>
            </a:endParaRPr>
          </a:p>
          <a:p>
            <a:pPr algn="just">
              <a:buFontTx/>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Recibir </a:t>
            </a:r>
            <a:r>
              <a:rPr lang="es-MX" altLang="es-MX" sz="1200" u="none" dirty="0">
                <a:latin typeface="Arial" panose="020B0604020202020204" pitchFamily="34" charset="0"/>
                <a:cs typeface="Arial" panose="020B0604020202020204" pitchFamily="34" charset="0"/>
              </a:rPr>
              <a:t>y clasificar los insumos verificando el adecuado almacenamiento, distribución y conservación de los mismos.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Efectuar </a:t>
            </a:r>
            <a:r>
              <a:rPr lang="es-MX" altLang="es-MX" sz="1200" u="none" dirty="0">
                <a:latin typeface="Arial" panose="020B0604020202020204" pitchFamily="34" charset="0"/>
                <a:cs typeface="Arial" panose="020B0604020202020204" pitchFamily="34" charset="0"/>
              </a:rPr>
              <a:t>los registros de entrada y salida de insumos utilizados diarios en la bitácora.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Supervisar </a:t>
            </a:r>
            <a:r>
              <a:rPr lang="es-MX" altLang="es-MX" sz="1200" u="none" dirty="0">
                <a:latin typeface="Arial" panose="020B0604020202020204" pitchFamily="34" charset="0"/>
                <a:cs typeface="Arial" panose="020B0604020202020204" pitchFamily="34" charset="0"/>
              </a:rPr>
              <a:t>que las niñas, niños y adolescentes o personal no autorizado, no permanezcan en la cocina cuando no sea necesario.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Lavar </a:t>
            </a:r>
            <a:r>
              <a:rPr lang="es-MX" altLang="es-MX" sz="1200" u="none" dirty="0">
                <a:latin typeface="Arial" panose="020B0604020202020204" pitchFamily="34" charset="0"/>
                <a:cs typeface="Arial" panose="020B0604020202020204" pitchFamily="34" charset="0"/>
              </a:rPr>
              <a:t>la loza utilizada, así como los utensilios de cocina una vez que se sirvan los alimentos.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Limpiar </a:t>
            </a:r>
            <a:r>
              <a:rPr lang="es-MX" altLang="es-MX" sz="1200" u="none" dirty="0">
                <a:latin typeface="Arial" panose="020B0604020202020204" pitchFamily="34" charset="0"/>
                <a:cs typeface="Arial" panose="020B0604020202020204" pitchFamily="34" charset="0"/>
              </a:rPr>
              <a:t>la cocina después de todas las actividades.</a:t>
            </a:r>
          </a:p>
          <a:p>
            <a:pPr marL="171450" indent="-171450" algn="just">
              <a:spcBef>
                <a:spcPct val="0"/>
              </a:spcBef>
              <a:buSzPct val="150000"/>
              <a:buFont typeface="Arial" panose="020B0604020202020204" pitchFamily="34" charset="0"/>
              <a:buChar char="•"/>
            </a:pPr>
            <a:endParaRPr lang="es-MX" altLang="es-MX" sz="1200" u="none" dirty="0">
              <a:latin typeface="Arial" panose="020B0604020202020204" pitchFamily="34" charset="0"/>
              <a:ea typeface="Calibri" panose="020F0502020204030204" pitchFamily="34" charset="0"/>
              <a:cs typeface="Calibri" panose="020F050202020403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ea typeface="Calibri" panose="020F0502020204030204" pitchFamily="34" charset="0"/>
                <a:cs typeface="Calibri" panose="020F0502020204030204" pitchFamily="34" charset="0"/>
              </a:rPr>
              <a:t>Estas </a:t>
            </a:r>
            <a:r>
              <a:rPr lang="es-MX" altLang="es-MX" sz="1200" u="none" dirty="0">
                <a:latin typeface="Arial" panose="020B0604020202020204" pitchFamily="34" charset="0"/>
                <a:ea typeface="Calibri" panose="020F0502020204030204" pitchFamily="34" charset="0"/>
                <a:cs typeface="Calibri" panose="020F0502020204030204" pitchFamily="34" charset="0"/>
              </a:rPr>
              <a:t>funciones son enunciativas más no limitativas.</a:t>
            </a:r>
          </a:p>
          <a:p>
            <a:pPr algn="just">
              <a:spcBef>
                <a:spcPct val="0"/>
              </a:spcBef>
            </a:pPr>
            <a:endParaRPr lang="es-MX" altLang="es-MX" sz="1600" b="1" dirty="0">
              <a:latin typeface="Arial" panose="020B0604020202020204" pitchFamily="34" charset="0"/>
              <a:ea typeface="Calibri" panose="020F0502020204030204" pitchFamily="34" charset="0"/>
              <a:cs typeface="Calibri" panose="020F0502020204030204" pitchFamily="34" charset="0"/>
            </a:endParaRPr>
          </a:p>
        </p:txBody>
      </p:sp>
      <p:sp>
        <p:nvSpPr>
          <p:cNvPr id="8" name="Rectangle 12"/>
          <p:cNvSpPr>
            <a:spLocks noChangeArrowheads="1"/>
          </p:cNvSpPr>
          <p:nvPr/>
        </p:nvSpPr>
        <p:spPr bwMode="auto">
          <a:xfrm>
            <a:off x="1545282" y="7723187"/>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9" name="Text Box 13"/>
          <p:cNvSpPr txBox="1">
            <a:spLocks noChangeArrowheads="1"/>
          </p:cNvSpPr>
          <p:nvPr/>
        </p:nvSpPr>
        <p:spPr bwMode="auto">
          <a:xfrm>
            <a:off x="1557982" y="7787259"/>
            <a:ext cx="2662238" cy="105259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lvl="0" algn="ctr">
              <a:spcBef>
                <a:spcPct val="20000"/>
              </a:spcBef>
            </a:pPr>
            <a:r>
              <a:rPr lang="es-ES" altLang="es-MX" sz="1200" u="none" dirty="0">
                <a:latin typeface="Arial" panose="020B0604020202020204" pitchFamily="34" charset="0"/>
              </a:rPr>
              <a:t>Gloria Neri Galarza</a:t>
            </a:r>
          </a:p>
        </p:txBody>
      </p:sp>
      <p:sp>
        <p:nvSpPr>
          <p:cNvPr id="10" name="Line 14"/>
          <p:cNvSpPr>
            <a:spLocks noChangeShapeType="1"/>
          </p:cNvSpPr>
          <p:nvPr/>
        </p:nvSpPr>
        <p:spPr bwMode="auto">
          <a:xfrm>
            <a:off x="4207300" y="7732712"/>
            <a:ext cx="3396" cy="1143000"/>
          </a:xfrm>
          <a:prstGeom prst="line">
            <a:avLst/>
          </a:prstGeom>
          <a:noFill/>
          <a:ln w="9525">
            <a:solidFill>
              <a:schemeClr val="tx1"/>
            </a:solidFill>
            <a:miter lim="800000"/>
            <a:headEnd/>
            <a:tailEnd/>
          </a:ln>
        </p:spPr>
        <p:txBody>
          <a:bodyPr wrap="none"/>
          <a:lstStyle/>
          <a:p>
            <a:endParaRPr lang="es-MX" dirty="0"/>
          </a:p>
        </p:txBody>
      </p:sp>
      <p:sp>
        <p:nvSpPr>
          <p:cNvPr id="11" name="Line 15"/>
          <p:cNvSpPr>
            <a:spLocks noChangeShapeType="1"/>
          </p:cNvSpPr>
          <p:nvPr/>
        </p:nvSpPr>
        <p:spPr bwMode="auto">
          <a:xfrm>
            <a:off x="1545282" y="8059737"/>
            <a:ext cx="5146675" cy="0"/>
          </a:xfrm>
          <a:prstGeom prst="line">
            <a:avLst/>
          </a:prstGeom>
          <a:noFill/>
          <a:ln w="9525">
            <a:solidFill>
              <a:schemeClr val="tx1"/>
            </a:solidFill>
            <a:miter lim="800000"/>
            <a:headEnd/>
            <a:tailEnd/>
          </a:ln>
        </p:spPr>
        <p:txBody>
          <a:bodyPr wrap="none"/>
          <a:lstStyle/>
          <a:p>
            <a:endParaRPr lang="es-MX" dirty="0"/>
          </a:p>
        </p:txBody>
      </p:sp>
      <p:sp>
        <p:nvSpPr>
          <p:cNvPr id="12" name="Text Box 16"/>
          <p:cNvSpPr txBox="1">
            <a:spLocks noChangeArrowheads="1"/>
          </p:cNvSpPr>
          <p:nvPr/>
        </p:nvSpPr>
        <p:spPr bwMode="auto">
          <a:xfrm>
            <a:off x="4098169" y="7781445"/>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13" name="Text Box 10"/>
          <p:cNvSpPr txBox="1">
            <a:spLocks noChangeArrowheads="1"/>
          </p:cNvSpPr>
          <p:nvPr/>
        </p:nvSpPr>
        <p:spPr bwMode="auto">
          <a:xfrm>
            <a:off x="4034373" y="8592838"/>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78994836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445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445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104453" name="Rectangle 5"/>
          <p:cNvSpPr>
            <a:spLocks noChangeArrowheads="1"/>
          </p:cNvSpPr>
          <p:nvPr/>
        </p:nvSpPr>
        <p:spPr bwMode="auto">
          <a:xfrm>
            <a:off x="1504950" y="736600"/>
            <a:ext cx="5181600" cy="685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a:latin typeface="Arial" panose="020B0604020202020204" pitchFamily="34" charset="0"/>
                <a:cs typeface="Arial" panose="020B0604020202020204" pitchFamily="34" charset="0"/>
              </a:rPr>
              <a:t>TALLER DE TAREAS</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180975" algn="just">
              <a:lnSpc>
                <a:spcPct val="107000"/>
              </a:lnSpc>
              <a:spcAft>
                <a:spcPts val="800"/>
              </a:spcAft>
              <a:buFontTx/>
              <a:buNone/>
            </a:pPr>
            <a:r>
              <a:rPr lang="es-MX" altLang="es-MX" sz="1200" u="none" dirty="0">
                <a:latin typeface="Arial" panose="020B0604020202020204" pitchFamily="34" charset="0"/>
                <a:ea typeface="Calibri" panose="020F0502020204030204" pitchFamily="34" charset="0"/>
                <a:cs typeface="Calibri" panose="020F0502020204030204" pitchFamily="34" charset="0"/>
              </a:rPr>
              <a:t>Diseñar y desarrollar programas de intervención y estrategias didácticas para promover el aprendizaje de los contenidos escolares, actitudes, valores y hábitos que contribuyan a mejorar la calidad del desarrollo.</a:t>
            </a: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Transmitir </a:t>
            </a:r>
            <a:r>
              <a:rPr lang="es-MX" altLang="es-MX" sz="1200" u="none" dirty="0">
                <a:latin typeface="Arial" panose="020B0604020202020204" pitchFamily="34" charset="0"/>
                <a:cs typeface="Arial" panose="020B0604020202020204" pitchFamily="34" charset="0"/>
              </a:rPr>
              <a:t>y favorecer el desarrollo de los conocimientos y habilidades.</a:t>
            </a:r>
          </a:p>
          <a:p>
            <a:pPr algn="just">
              <a:spcBef>
                <a:spcPct val="0"/>
              </a:spcBef>
              <a:buSzPct val="150000"/>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Realizar </a:t>
            </a:r>
            <a:r>
              <a:rPr lang="es-MX" altLang="es-MX" sz="1200" u="none" dirty="0">
                <a:latin typeface="Arial" panose="020B0604020202020204" pitchFamily="34" charset="0"/>
                <a:cs typeface="Arial" panose="020B0604020202020204" pitchFamily="34" charset="0"/>
              </a:rPr>
              <a:t>la evaluación de enseñanza para diagnosticar problemas de aprendizaje y proponer las estrategias correspondientes..</a:t>
            </a:r>
          </a:p>
          <a:p>
            <a:pPr algn="just">
              <a:spcBef>
                <a:spcPct val="0"/>
              </a:spcBef>
              <a:buSzPct val="150000"/>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Seguir </a:t>
            </a:r>
            <a:r>
              <a:rPr lang="es-MX" altLang="es-MX" sz="1200" u="none" dirty="0">
                <a:latin typeface="Arial" panose="020B0604020202020204" pitchFamily="34" charset="0"/>
                <a:cs typeface="Arial" panose="020B0604020202020204" pitchFamily="34" charset="0"/>
              </a:rPr>
              <a:t>el progreso académico de las niñas, niños y adolecentes y aplicar evaluaciones</a:t>
            </a:r>
          </a:p>
          <a:p>
            <a:pPr algn="just">
              <a:spcBef>
                <a:spcPct val="0"/>
              </a:spcBef>
              <a:buSzPct val="150000"/>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Entregar </a:t>
            </a:r>
            <a:r>
              <a:rPr lang="es-MX" altLang="es-MX" sz="1200" u="none" dirty="0">
                <a:latin typeface="Arial" panose="020B0604020202020204" pitchFamily="34" charset="0"/>
                <a:cs typeface="Arial" panose="020B0604020202020204" pitchFamily="34" charset="0"/>
              </a:rPr>
              <a:t>la documentación interna requerida</a:t>
            </a:r>
          </a:p>
          <a:p>
            <a:pPr algn="just">
              <a:spcBef>
                <a:spcPct val="0"/>
              </a:spcBef>
              <a:buSzPct val="150000"/>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Formar  </a:t>
            </a:r>
            <a:r>
              <a:rPr lang="es-MX" altLang="es-MX" sz="1200" u="none" dirty="0">
                <a:latin typeface="Arial" panose="020B0604020202020204" pitchFamily="34" charset="0"/>
                <a:cs typeface="Arial" panose="020B0604020202020204" pitchFamily="34" charset="0"/>
              </a:rPr>
              <a:t>hábitos y valores de acuerdo al perfil y filosofía del programa Crecer para la Vida</a:t>
            </a:r>
          </a:p>
          <a:p>
            <a:pPr algn="just">
              <a:spcBef>
                <a:spcPct val="0"/>
              </a:spcBef>
              <a:buSzPct val="150000"/>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Llevar </a:t>
            </a:r>
            <a:r>
              <a:rPr lang="es-MX" altLang="es-MX" sz="1200" u="none" dirty="0">
                <a:latin typeface="Arial" panose="020B0604020202020204" pitchFamily="34" charset="0"/>
                <a:cs typeface="Arial" panose="020B0604020202020204" pitchFamily="34" charset="0"/>
              </a:rPr>
              <a:t>al día sus instrumentos de trabajo: avance programático, registro de asistencia y puntualidad, libreta de preparación de clase y material didáctico</a:t>
            </a:r>
            <a:r>
              <a:rPr lang="es-MX" altLang="es-MX" sz="1200" u="none" dirty="0" smtClean="0">
                <a:latin typeface="Arial" panose="020B0604020202020204" pitchFamily="34" charset="0"/>
                <a:cs typeface="Arial" panose="020B0604020202020204" pitchFamily="34" charset="0"/>
              </a:rPr>
              <a:t>.</a:t>
            </a:r>
          </a:p>
          <a:p>
            <a:pPr algn="just">
              <a:spcBef>
                <a:spcPct val="0"/>
              </a:spcBef>
              <a:buSzPct val="150000"/>
              <a:buNone/>
            </a:pPr>
            <a:endParaRPr lang="es-MX" altLang="es-MX" sz="1200" u="none" dirty="0" smtClean="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a:latin typeface="Arial" panose="020B0604020202020204" pitchFamily="34" charset="0"/>
                <a:cs typeface="Arial" panose="020B0604020202020204" pitchFamily="34" charset="0"/>
              </a:rPr>
              <a:t>Informar oportunamente a las diferentes áreas interdisciplinarias  cuando una niña, niño y adolescente necesite ser valorado y apoyado por dichas áreas.</a:t>
            </a:r>
          </a:p>
          <a:p>
            <a:pPr algn="just">
              <a:spcBef>
                <a:spcPct val="0"/>
              </a:spcBef>
              <a:buSzPct val="150000"/>
              <a:buNone/>
            </a:pPr>
            <a:endParaRPr lang="es-MX" altLang="es-MX" sz="1200" u="none" dirty="0">
              <a:latin typeface="Arial" panose="020B0604020202020204" pitchFamily="34" charset="0"/>
              <a:cs typeface="Arial" panose="020B0604020202020204" pitchFamily="34" charset="0"/>
            </a:endParaRPr>
          </a:p>
          <a:p>
            <a:pPr algn="just">
              <a:spcBef>
                <a:spcPct val="0"/>
              </a:spcBef>
              <a:buFontTx/>
              <a:buNone/>
            </a:pPr>
            <a:endParaRPr lang="es-MX" altLang="es-MX" sz="1200" dirty="0">
              <a:latin typeface="Arial" panose="020B0604020202020204" pitchFamily="34" charset="0"/>
              <a:cs typeface="Arial" panose="020B0604020202020204" pitchFamily="34" charset="0"/>
            </a:endParaRPr>
          </a:p>
          <a:p>
            <a:endParaRPr lang="es-MX" altLang="es-MX" sz="1600" b="1" dirty="0">
              <a:latin typeface="Arial" panose="020B0604020202020204" pitchFamily="34" charset="0"/>
              <a:ea typeface="Calibri" panose="020F0502020204030204" pitchFamily="34" charset="0"/>
              <a:cs typeface="Calibri" panose="020F0502020204030204" pitchFamily="34" charset="0"/>
            </a:endParaRPr>
          </a:p>
        </p:txBody>
      </p:sp>
      <p:grpSp>
        <p:nvGrpSpPr>
          <p:cNvPr id="8" name="Group 6"/>
          <p:cNvGrpSpPr>
            <a:grpSpLocks/>
          </p:cNvGrpSpPr>
          <p:nvPr/>
        </p:nvGrpSpPr>
        <p:grpSpPr bwMode="auto">
          <a:xfrm>
            <a:off x="1577975" y="6997079"/>
            <a:ext cx="5153025" cy="1885950"/>
            <a:chOff x="928" y="4556"/>
            <a:chExt cx="3246" cy="975"/>
          </a:xfrm>
        </p:grpSpPr>
        <p:sp>
          <p:nvSpPr>
            <p:cNvPr id="10"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1"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12"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13" name="Line 15"/>
          <p:cNvSpPr>
            <a:spLocks noChangeShapeType="1"/>
          </p:cNvSpPr>
          <p:nvPr/>
        </p:nvSpPr>
        <p:spPr bwMode="auto">
          <a:xfrm>
            <a:off x="4183063" y="7000214"/>
            <a:ext cx="0" cy="1878012"/>
          </a:xfrm>
          <a:prstGeom prst="line">
            <a:avLst/>
          </a:prstGeom>
          <a:noFill/>
          <a:ln w="9525">
            <a:solidFill>
              <a:schemeClr val="tx1"/>
            </a:solidFill>
            <a:round/>
            <a:headEnd/>
            <a:tailEnd/>
          </a:ln>
        </p:spPr>
        <p:txBody>
          <a:bodyPr/>
          <a:lstStyle/>
          <a:p>
            <a:endParaRPr lang="es-MX" dirty="0"/>
          </a:p>
        </p:txBody>
      </p:sp>
      <p:sp>
        <p:nvSpPr>
          <p:cNvPr id="14" name="Line 16"/>
          <p:cNvSpPr>
            <a:spLocks noChangeShapeType="1"/>
          </p:cNvSpPr>
          <p:nvPr/>
        </p:nvSpPr>
        <p:spPr bwMode="auto">
          <a:xfrm>
            <a:off x="1587500" y="7311404"/>
            <a:ext cx="5156200" cy="1588"/>
          </a:xfrm>
          <a:prstGeom prst="line">
            <a:avLst/>
          </a:prstGeom>
          <a:noFill/>
          <a:ln w="9525">
            <a:solidFill>
              <a:schemeClr val="tx1"/>
            </a:solidFill>
            <a:round/>
            <a:headEnd/>
            <a:tailEnd/>
          </a:ln>
        </p:spPr>
        <p:txBody>
          <a:bodyPr/>
          <a:lstStyle/>
          <a:p>
            <a:endParaRPr lang="es-MX" dirty="0"/>
          </a:p>
        </p:txBody>
      </p:sp>
      <p:sp>
        <p:nvSpPr>
          <p:cNvPr id="15" name="Text Box 19"/>
          <p:cNvSpPr txBox="1">
            <a:spLocks noChangeArrowheads="1"/>
          </p:cNvSpPr>
          <p:nvPr/>
        </p:nvSpPr>
        <p:spPr bwMode="auto">
          <a:xfrm>
            <a:off x="4202072" y="7036767"/>
            <a:ext cx="2527300" cy="274637"/>
          </a:xfrm>
          <a:prstGeom prst="rect">
            <a:avLst/>
          </a:prstGeom>
          <a:noFill/>
          <a:ln w="9525">
            <a:noFill/>
            <a:miter lim="800000"/>
            <a:headEnd/>
            <a:tailEnd/>
          </a:ln>
        </p:spPr>
        <p:txBody>
          <a:bodyPr wrap="square">
            <a:spAutoFit/>
          </a:bodyPr>
          <a:lstStyle/>
          <a:p>
            <a:pPr algn="ctr">
              <a:spcBef>
                <a:spcPct val="50000"/>
              </a:spcBef>
            </a:pPr>
            <a:r>
              <a:rPr lang="es-ES_tradnl" sz="1200" b="1" u="none" dirty="0" smtClean="0">
                <a:latin typeface="Arial" charset="0"/>
              </a:rPr>
              <a:t>Directora </a:t>
            </a:r>
            <a:r>
              <a:rPr lang="es-ES_tradnl" sz="1200" b="1" u="none" dirty="0">
                <a:latin typeface="Arial" charset="0"/>
              </a:rPr>
              <a:t>de </a:t>
            </a:r>
            <a:r>
              <a:rPr lang="es-MX" sz="1200" b="1" u="none" dirty="0">
                <a:latin typeface="Arial" charset="0"/>
              </a:rPr>
              <a:t>Bienestar Familiar</a:t>
            </a:r>
            <a:endParaRPr lang="es-ES" sz="1200" b="1" u="none" dirty="0">
              <a:latin typeface="Arial" charset="0"/>
            </a:endParaRPr>
          </a:p>
        </p:txBody>
      </p:sp>
      <p:sp>
        <p:nvSpPr>
          <p:cNvPr id="16" name="Text Box 20"/>
          <p:cNvSpPr txBox="1">
            <a:spLocks noChangeArrowheads="1"/>
          </p:cNvSpPr>
          <p:nvPr/>
        </p:nvSpPr>
        <p:spPr bwMode="auto">
          <a:xfrm>
            <a:off x="1587500" y="7412641"/>
            <a:ext cx="2825750" cy="1495794"/>
          </a:xfrm>
          <a:prstGeom prst="rect">
            <a:avLst/>
          </a:prstGeom>
          <a:noFill/>
          <a:ln w="9525">
            <a:noFill/>
            <a:miter lim="800000"/>
            <a:headEnd/>
            <a:tailEnd/>
          </a:ln>
        </p:spPr>
        <p:txBody>
          <a:bodyPr>
            <a:spAutoFit/>
          </a:bodyPr>
          <a:lstStyle/>
          <a:p>
            <a:pPr>
              <a:spcBef>
                <a:spcPct val="50000"/>
              </a:spcBef>
            </a:pPr>
            <a:endParaRPr lang="es-ES_tradnl" sz="1200" u="none" dirty="0" smtClean="0">
              <a:latin typeface="Arial" charset="0"/>
            </a:endParaRPr>
          </a:p>
          <a:p>
            <a:pPr lvl="0">
              <a:spcBef>
                <a:spcPct val="20000"/>
              </a:spcBef>
              <a:defRPr/>
            </a:pPr>
            <a:r>
              <a:rPr lang="es-ES" altLang="es-MX" sz="1200" u="none" dirty="0">
                <a:latin typeface="Arial" panose="020B0604020202020204" pitchFamily="34" charset="0"/>
              </a:rPr>
              <a:t>Blanca Elena Navarro Contreras</a:t>
            </a:r>
          </a:p>
          <a:p>
            <a:pPr algn="just">
              <a:spcBef>
                <a:spcPct val="50000"/>
              </a:spcBef>
            </a:pPr>
            <a:endParaRPr lang="es-ES_tradnl" sz="1200" u="none" dirty="0">
              <a:latin typeface="Arial" charset="0"/>
            </a:endParaRPr>
          </a:p>
          <a:p>
            <a:pPr lvl="0">
              <a:spcBef>
                <a:spcPct val="20000"/>
              </a:spcBef>
            </a:pPr>
            <a:r>
              <a:rPr lang="es-ES" altLang="es-MX" sz="1200" u="none" dirty="0" smtClean="0">
                <a:latin typeface="Arial" panose="020B0604020202020204" pitchFamily="34" charset="0"/>
              </a:rPr>
              <a:t>Elba </a:t>
            </a:r>
            <a:r>
              <a:rPr lang="es-ES" altLang="es-MX" sz="1200" u="none" dirty="0">
                <a:latin typeface="Arial" panose="020B0604020202020204" pitchFamily="34" charset="0"/>
              </a:rPr>
              <a:t>Cruz Rodríguez</a:t>
            </a:r>
          </a:p>
          <a:p>
            <a:pPr algn="just">
              <a:spcBef>
                <a:spcPct val="50000"/>
              </a:spcBef>
            </a:pPr>
            <a:endParaRPr lang="es-ES_tradnl" sz="1200" u="none" dirty="0">
              <a:latin typeface="Arial" charset="0"/>
            </a:endParaRPr>
          </a:p>
          <a:p>
            <a:pPr lvl="0">
              <a:spcBef>
                <a:spcPct val="20000"/>
              </a:spcBef>
            </a:pPr>
            <a:r>
              <a:rPr lang="es-ES" altLang="es-MX" sz="1200" u="none" dirty="0">
                <a:latin typeface="Arial" panose="020B0604020202020204" pitchFamily="34" charset="0"/>
              </a:rPr>
              <a:t>Rosy </a:t>
            </a:r>
            <a:r>
              <a:rPr lang="es-ES" altLang="es-MX" sz="1200" u="none" dirty="0" smtClean="0">
                <a:latin typeface="Arial" panose="020B0604020202020204" pitchFamily="34" charset="0"/>
              </a:rPr>
              <a:t>María </a:t>
            </a:r>
            <a:r>
              <a:rPr lang="es-ES" altLang="es-MX" sz="1200" u="none" dirty="0">
                <a:latin typeface="Arial" panose="020B0604020202020204" pitchFamily="34" charset="0"/>
              </a:rPr>
              <a:t>Guerrero Santos</a:t>
            </a:r>
          </a:p>
        </p:txBody>
      </p:sp>
      <p:sp>
        <p:nvSpPr>
          <p:cNvPr id="17" name="Text Box 19"/>
          <p:cNvSpPr txBox="1">
            <a:spLocks noChangeArrowheads="1"/>
          </p:cNvSpPr>
          <p:nvPr/>
        </p:nvSpPr>
        <p:spPr bwMode="auto">
          <a:xfrm>
            <a:off x="1660525" y="7024067"/>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18" name="Text Box 10"/>
          <p:cNvSpPr txBox="1">
            <a:spLocks noChangeArrowheads="1"/>
          </p:cNvSpPr>
          <p:nvPr/>
        </p:nvSpPr>
        <p:spPr bwMode="auto">
          <a:xfrm>
            <a:off x="4202072" y="7724103"/>
            <a:ext cx="2527299" cy="53553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68295345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5475"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5476"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105477" name="Rectangle 5"/>
          <p:cNvSpPr>
            <a:spLocks noChangeArrowheads="1"/>
          </p:cNvSpPr>
          <p:nvPr/>
        </p:nvSpPr>
        <p:spPr bwMode="auto">
          <a:xfrm>
            <a:off x="1504950" y="736600"/>
            <a:ext cx="5181600" cy="288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a:latin typeface="Arial" panose="020B0604020202020204" pitchFamily="34" charset="0"/>
                <a:cs typeface="Arial" panose="020B0604020202020204" pitchFamily="34" charset="0"/>
              </a:rPr>
              <a:t>TALLER DE TAREAS</a:t>
            </a:r>
            <a:endParaRPr lang="es-MX" altLang="es-MX" sz="1200" b="1" i="1" u="none" dirty="0">
              <a:latin typeface="Arial" panose="020B0604020202020204" pitchFamily="34" charset="0"/>
              <a:cs typeface="Arial" panose="020B0604020202020204" pitchFamily="34" charset="0"/>
            </a:endParaRPr>
          </a:p>
          <a:p>
            <a:pPr algn="ctr">
              <a:spcBef>
                <a:spcPct val="0"/>
              </a:spcBef>
              <a:buSzPct val="150000"/>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smtClean="0">
                <a:latin typeface="Arial" panose="020B0604020202020204" pitchFamily="34" charset="0"/>
              </a:rPr>
              <a:t>Mantener </a:t>
            </a:r>
            <a:r>
              <a:rPr lang="es-ES_tradnl" altLang="es-MX" sz="1200" u="none" dirty="0">
                <a:latin typeface="Arial" panose="020B0604020202020204" pitchFamily="34" charset="0"/>
              </a:rPr>
              <a:t>estrecha comunicación con los compañeros de toda el área, participando en las reuniones periódicas, para control y seguimiento de casos, apoyando de forma interdisciplinaria.</a:t>
            </a:r>
          </a:p>
          <a:p>
            <a:pPr marL="171450" indent="-171450" algn="just">
              <a:buSzPct val="150000"/>
              <a:buFont typeface="Arial" panose="020B0604020202020204" pitchFamily="34" charset="0"/>
              <a:buChar char="•"/>
            </a:pP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smtClean="0">
                <a:latin typeface="Arial" panose="020B0604020202020204" pitchFamily="34" charset="0"/>
                <a:cs typeface="Arial" panose="020B0604020202020204" pitchFamily="34" charset="0"/>
              </a:rPr>
              <a:t>Colaborar </a:t>
            </a:r>
            <a:r>
              <a:rPr lang="es-ES_tradnl" altLang="es-MX" sz="1200" u="none" dirty="0">
                <a:latin typeface="Arial" panose="020B0604020202020204" pitchFamily="34" charset="0"/>
                <a:cs typeface="Arial" panose="020B0604020202020204" pitchFamily="34" charset="0"/>
              </a:rPr>
              <a:t>activamente en la elaboración del proyecto educativo, Taller de lectura, matemáticas y actividades extraordinarias.</a:t>
            </a: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endParaRPr lang="es-MX" altLang="es-MX" sz="1200" u="none" dirty="0">
              <a:latin typeface="Arial" panose="020B0604020202020204" pitchFamily="34" charset="0"/>
              <a:ea typeface="Calibri" panose="020F0502020204030204" pitchFamily="34" charset="0"/>
              <a:cs typeface="Calibri" panose="020F050202020403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ea typeface="Calibri" panose="020F0502020204030204" pitchFamily="34" charset="0"/>
                <a:cs typeface="Calibri" panose="020F0502020204030204" pitchFamily="34" charset="0"/>
              </a:rPr>
              <a:t>Estas </a:t>
            </a:r>
            <a:r>
              <a:rPr lang="es-MX" altLang="es-MX" sz="1200" u="none" dirty="0">
                <a:latin typeface="Arial" panose="020B0604020202020204" pitchFamily="34" charset="0"/>
                <a:ea typeface="Calibri" panose="020F0502020204030204" pitchFamily="34" charset="0"/>
                <a:cs typeface="Calibri" panose="020F0502020204030204" pitchFamily="34" charset="0"/>
              </a:rPr>
              <a:t>funciones son enunciativas más no limitativas.</a:t>
            </a:r>
          </a:p>
          <a:p>
            <a:pPr algn="just">
              <a:spcBef>
                <a:spcPct val="0"/>
              </a:spcBef>
            </a:pPr>
            <a:endParaRPr lang="es-MX" altLang="es-MX" sz="1600" b="1" dirty="0">
              <a:latin typeface="Arial" panose="020B0604020202020204" pitchFamily="34" charset="0"/>
              <a:ea typeface="Calibri" panose="020F0502020204030204" pitchFamily="34" charset="0"/>
              <a:cs typeface="Calibri" panose="020F0502020204030204" pitchFamily="34" charset="0"/>
            </a:endParaRPr>
          </a:p>
        </p:txBody>
      </p:sp>
      <p:grpSp>
        <p:nvGrpSpPr>
          <p:cNvPr id="8" name="Group 6"/>
          <p:cNvGrpSpPr>
            <a:grpSpLocks/>
          </p:cNvGrpSpPr>
          <p:nvPr/>
        </p:nvGrpSpPr>
        <p:grpSpPr bwMode="auto">
          <a:xfrm>
            <a:off x="1577975" y="6997079"/>
            <a:ext cx="5153025" cy="1885950"/>
            <a:chOff x="928" y="4556"/>
            <a:chExt cx="3246" cy="975"/>
          </a:xfrm>
        </p:grpSpPr>
        <p:sp>
          <p:nvSpPr>
            <p:cNvPr id="9"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0"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11"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12" name="Line 15"/>
          <p:cNvSpPr>
            <a:spLocks noChangeShapeType="1"/>
          </p:cNvSpPr>
          <p:nvPr/>
        </p:nvSpPr>
        <p:spPr bwMode="auto">
          <a:xfrm>
            <a:off x="4183063" y="7000214"/>
            <a:ext cx="0" cy="1878012"/>
          </a:xfrm>
          <a:prstGeom prst="line">
            <a:avLst/>
          </a:prstGeom>
          <a:noFill/>
          <a:ln w="9525">
            <a:solidFill>
              <a:schemeClr val="tx1"/>
            </a:solidFill>
            <a:round/>
            <a:headEnd/>
            <a:tailEnd/>
          </a:ln>
        </p:spPr>
        <p:txBody>
          <a:bodyPr/>
          <a:lstStyle/>
          <a:p>
            <a:endParaRPr lang="es-MX" dirty="0"/>
          </a:p>
        </p:txBody>
      </p:sp>
      <p:sp>
        <p:nvSpPr>
          <p:cNvPr id="13" name="Line 16"/>
          <p:cNvSpPr>
            <a:spLocks noChangeShapeType="1"/>
          </p:cNvSpPr>
          <p:nvPr/>
        </p:nvSpPr>
        <p:spPr bwMode="auto">
          <a:xfrm>
            <a:off x="1587500" y="7311404"/>
            <a:ext cx="5156200" cy="1588"/>
          </a:xfrm>
          <a:prstGeom prst="line">
            <a:avLst/>
          </a:prstGeom>
          <a:noFill/>
          <a:ln w="9525">
            <a:solidFill>
              <a:schemeClr val="tx1"/>
            </a:solidFill>
            <a:round/>
            <a:headEnd/>
            <a:tailEnd/>
          </a:ln>
        </p:spPr>
        <p:txBody>
          <a:bodyPr/>
          <a:lstStyle/>
          <a:p>
            <a:endParaRPr lang="es-MX" dirty="0"/>
          </a:p>
        </p:txBody>
      </p:sp>
      <p:sp>
        <p:nvSpPr>
          <p:cNvPr id="14" name="Text Box 19"/>
          <p:cNvSpPr txBox="1">
            <a:spLocks noChangeArrowheads="1"/>
          </p:cNvSpPr>
          <p:nvPr/>
        </p:nvSpPr>
        <p:spPr bwMode="auto">
          <a:xfrm>
            <a:off x="4202072" y="7036767"/>
            <a:ext cx="2527300" cy="274637"/>
          </a:xfrm>
          <a:prstGeom prst="rect">
            <a:avLst/>
          </a:prstGeom>
          <a:noFill/>
          <a:ln w="9525">
            <a:noFill/>
            <a:miter lim="800000"/>
            <a:headEnd/>
            <a:tailEnd/>
          </a:ln>
        </p:spPr>
        <p:txBody>
          <a:bodyPr wrap="square">
            <a:spAutoFit/>
          </a:bodyPr>
          <a:lstStyle/>
          <a:p>
            <a:pPr algn="ctr">
              <a:spcBef>
                <a:spcPct val="50000"/>
              </a:spcBef>
            </a:pPr>
            <a:r>
              <a:rPr lang="es-ES_tradnl" sz="1200" b="1" u="none" dirty="0" smtClean="0">
                <a:latin typeface="Arial" charset="0"/>
              </a:rPr>
              <a:t>Directora </a:t>
            </a:r>
            <a:r>
              <a:rPr lang="es-ES_tradnl" sz="1200" b="1" u="none" dirty="0">
                <a:latin typeface="Arial" charset="0"/>
              </a:rPr>
              <a:t>de </a:t>
            </a:r>
            <a:r>
              <a:rPr lang="es-MX" sz="1200" b="1" u="none" dirty="0">
                <a:latin typeface="Arial" charset="0"/>
              </a:rPr>
              <a:t>Bienestar Familiar</a:t>
            </a:r>
            <a:endParaRPr lang="es-ES" sz="1200" b="1" u="none" dirty="0">
              <a:latin typeface="Arial" charset="0"/>
            </a:endParaRPr>
          </a:p>
        </p:txBody>
      </p:sp>
      <p:sp>
        <p:nvSpPr>
          <p:cNvPr id="15" name="Text Box 20"/>
          <p:cNvSpPr txBox="1">
            <a:spLocks noChangeArrowheads="1"/>
          </p:cNvSpPr>
          <p:nvPr/>
        </p:nvSpPr>
        <p:spPr bwMode="auto">
          <a:xfrm>
            <a:off x="1587500" y="7412641"/>
            <a:ext cx="2825750" cy="1495794"/>
          </a:xfrm>
          <a:prstGeom prst="rect">
            <a:avLst/>
          </a:prstGeom>
          <a:noFill/>
          <a:ln w="9525">
            <a:noFill/>
            <a:miter lim="800000"/>
            <a:headEnd/>
            <a:tailEnd/>
          </a:ln>
        </p:spPr>
        <p:txBody>
          <a:bodyPr>
            <a:spAutoFit/>
          </a:bodyPr>
          <a:lstStyle/>
          <a:p>
            <a:pPr>
              <a:spcBef>
                <a:spcPct val="50000"/>
              </a:spcBef>
            </a:pPr>
            <a:endParaRPr lang="es-ES_tradnl" sz="1200" u="none" dirty="0" smtClean="0">
              <a:latin typeface="Arial" charset="0"/>
            </a:endParaRPr>
          </a:p>
          <a:p>
            <a:pPr lvl="0">
              <a:spcBef>
                <a:spcPct val="20000"/>
              </a:spcBef>
              <a:defRPr/>
            </a:pPr>
            <a:r>
              <a:rPr lang="es-ES" altLang="es-MX" sz="1200" u="none" dirty="0">
                <a:latin typeface="Arial" panose="020B0604020202020204" pitchFamily="34" charset="0"/>
              </a:rPr>
              <a:t>Blanca Elena Navarro Contreras</a:t>
            </a:r>
          </a:p>
          <a:p>
            <a:pPr algn="just">
              <a:spcBef>
                <a:spcPct val="50000"/>
              </a:spcBef>
            </a:pPr>
            <a:endParaRPr lang="es-ES_tradnl" sz="1200" u="none" dirty="0">
              <a:latin typeface="Arial" charset="0"/>
            </a:endParaRPr>
          </a:p>
          <a:p>
            <a:pPr lvl="0">
              <a:spcBef>
                <a:spcPct val="20000"/>
              </a:spcBef>
            </a:pPr>
            <a:r>
              <a:rPr lang="es-ES" altLang="es-MX" sz="1200" u="none" dirty="0" smtClean="0">
                <a:latin typeface="Arial" panose="020B0604020202020204" pitchFamily="34" charset="0"/>
              </a:rPr>
              <a:t>Elba </a:t>
            </a:r>
            <a:r>
              <a:rPr lang="es-ES" altLang="es-MX" sz="1200" u="none" dirty="0">
                <a:latin typeface="Arial" panose="020B0604020202020204" pitchFamily="34" charset="0"/>
              </a:rPr>
              <a:t>Cruz Rodríguez</a:t>
            </a:r>
          </a:p>
          <a:p>
            <a:pPr algn="just">
              <a:spcBef>
                <a:spcPct val="50000"/>
              </a:spcBef>
            </a:pPr>
            <a:endParaRPr lang="es-ES_tradnl" sz="1200" u="none" dirty="0">
              <a:latin typeface="Arial" charset="0"/>
            </a:endParaRPr>
          </a:p>
          <a:p>
            <a:pPr lvl="0">
              <a:spcBef>
                <a:spcPct val="20000"/>
              </a:spcBef>
            </a:pPr>
            <a:r>
              <a:rPr lang="es-ES" altLang="es-MX" sz="1200" u="none" dirty="0">
                <a:latin typeface="Arial" panose="020B0604020202020204" pitchFamily="34" charset="0"/>
              </a:rPr>
              <a:t>Rosy </a:t>
            </a:r>
            <a:r>
              <a:rPr lang="es-ES" altLang="es-MX" sz="1200" u="none" dirty="0" smtClean="0">
                <a:latin typeface="Arial" panose="020B0604020202020204" pitchFamily="34" charset="0"/>
              </a:rPr>
              <a:t>María </a:t>
            </a:r>
            <a:r>
              <a:rPr lang="es-ES" altLang="es-MX" sz="1200" u="none" dirty="0">
                <a:latin typeface="Arial" panose="020B0604020202020204" pitchFamily="34" charset="0"/>
              </a:rPr>
              <a:t>Guerrero Santos</a:t>
            </a:r>
          </a:p>
        </p:txBody>
      </p:sp>
      <p:sp>
        <p:nvSpPr>
          <p:cNvPr id="16" name="Text Box 19"/>
          <p:cNvSpPr txBox="1">
            <a:spLocks noChangeArrowheads="1"/>
          </p:cNvSpPr>
          <p:nvPr/>
        </p:nvSpPr>
        <p:spPr bwMode="auto">
          <a:xfrm>
            <a:off x="1660525" y="7024067"/>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17" name="Text Box 10"/>
          <p:cNvSpPr txBox="1">
            <a:spLocks noChangeArrowheads="1"/>
          </p:cNvSpPr>
          <p:nvPr/>
        </p:nvSpPr>
        <p:spPr bwMode="auto">
          <a:xfrm>
            <a:off x="4202072" y="7724103"/>
            <a:ext cx="2527299" cy="53553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41138379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6499"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6500"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106501" name="Rectangle 5"/>
          <p:cNvSpPr>
            <a:spLocks noChangeArrowheads="1"/>
          </p:cNvSpPr>
          <p:nvPr/>
        </p:nvSpPr>
        <p:spPr bwMode="auto">
          <a:xfrm>
            <a:off x="1504950" y="736600"/>
            <a:ext cx="5038725" cy="72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a:latin typeface="Arial" panose="020B0604020202020204" pitchFamily="34" charset="0"/>
                <a:cs typeface="Arial" panose="020B0604020202020204" pitchFamily="34" charset="0"/>
              </a:rPr>
              <a:t>AUXILIAR</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180975" algn="just">
              <a:lnSpc>
                <a:spcPct val="107000"/>
              </a:lnSpc>
              <a:spcAft>
                <a:spcPts val="800"/>
              </a:spcAft>
              <a:buFontTx/>
              <a:buNone/>
            </a:pPr>
            <a:r>
              <a:rPr lang="es-MX" altLang="es-MX" sz="1200" u="none" dirty="0">
                <a:latin typeface="Arial" panose="020B0604020202020204" pitchFamily="34" charset="0"/>
                <a:ea typeface="Calibri" panose="020F0502020204030204" pitchFamily="34" charset="0"/>
                <a:cs typeface="Calibri" panose="020F0502020204030204" pitchFamily="34" charset="0"/>
              </a:rPr>
              <a:t>Apoyar en el taller de tareas </a:t>
            </a:r>
            <a:r>
              <a:rPr lang="es-MX" altLang="es-MX" sz="1200" u="none" dirty="0" smtClean="0">
                <a:latin typeface="Arial" panose="020B0604020202020204" pitchFamily="34" charset="0"/>
                <a:ea typeface="Calibri" panose="020F0502020204030204" pitchFamily="34" charset="0"/>
                <a:cs typeface="Calibri" panose="020F0502020204030204" pitchFamily="34" charset="0"/>
              </a:rPr>
              <a:t> la fomentación de </a:t>
            </a:r>
            <a:r>
              <a:rPr lang="es-MX" altLang="es-MX" sz="1200" u="none" dirty="0">
                <a:latin typeface="Arial" panose="020B0604020202020204" pitchFamily="34" charset="0"/>
                <a:ea typeface="Calibri" panose="020F0502020204030204" pitchFamily="34" charset="0"/>
                <a:cs typeface="Calibri" panose="020F0502020204030204" pitchFamily="34" charset="0"/>
              </a:rPr>
              <a:t>valores de las niñas, niños y adolescentes.</a:t>
            </a: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Apoyar a la responsable del taller de tareas, en </a:t>
            </a:r>
            <a:r>
              <a:rPr lang="es-MX" altLang="es-MX" sz="1200" u="none" dirty="0">
                <a:latin typeface="Arial" panose="020B0604020202020204" pitchFamily="34" charset="0"/>
                <a:cs typeface="Arial" panose="020B0604020202020204" pitchFamily="34" charset="0"/>
              </a:rPr>
              <a:t>las actividades que realiza </a:t>
            </a:r>
            <a:r>
              <a:rPr lang="es-MX" altLang="es-MX" sz="1200" u="none" dirty="0" smtClean="0">
                <a:latin typeface="Arial" panose="020B0604020202020204" pitchFamily="34" charset="0"/>
                <a:cs typeface="Arial" panose="020B0604020202020204" pitchFamily="34" charset="0"/>
              </a:rPr>
              <a:t>cada sesión.</a:t>
            </a: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endParaRPr lang="es-MX" altLang="es-MX" sz="1200" u="none" dirty="0">
              <a:solidFill>
                <a:srgbClr val="FF0000"/>
              </a:solidFill>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Apoyar en la elaboración de material </a:t>
            </a:r>
            <a:r>
              <a:rPr lang="es-MX" altLang="es-MX" sz="1200" u="none" dirty="0">
                <a:latin typeface="Arial" panose="020B0604020202020204" pitchFamily="34" charset="0"/>
                <a:cs typeface="Arial" panose="020B0604020202020204" pitchFamily="34" charset="0"/>
              </a:rPr>
              <a:t>didáctico que se requiera en el taller de tareas.</a:t>
            </a:r>
          </a:p>
          <a:p>
            <a:pPr marL="171450" indent="-171450" algn="just">
              <a:spcBef>
                <a:spcPct val="0"/>
              </a:spcBef>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Revisar </a:t>
            </a:r>
            <a:r>
              <a:rPr lang="es-MX" altLang="es-MX" sz="1200" u="none" dirty="0">
                <a:latin typeface="Arial" panose="020B0604020202020204" pitchFamily="34" charset="0"/>
                <a:cs typeface="Arial" panose="020B0604020202020204" pitchFamily="34" charset="0"/>
              </a:rPr>
              <a:t>que los espacios del taller de tareas se encuentre en orden y limpieza.</a:t>
            </a:r>
          </a:p>
          <a:p>
            <a:pPr marL="171450" indent="-171450" algn="just">
              <a:spcBef>
                <a:spcPct val="0"/>
              </a:spcBef>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Revisar que se cuente con los materiales necesarios para </a:t>
            </a:r>
            <a:r>
              <a:rPr lang="es-MX" altLang="es-MX" sz="1200" u="none" dirty="0">
                <a:latin typeface="Arial" panose="020B0604020202020204" pitchFamily="34" charset="0"/>
                <a:cs typeface="Arial" panose="020B0604020202020204" pitchFamily="34" charset="0"/>
              </a:rPr>
              <a:t>llevar a cabo el taller de tareas.</a:t>
            </a:r>
          </a:p>
          <a:p>
            <a:pPr marL="171450" indent="-171450" algn="just">
              <a:spcBef>
                <a:spcPct val="0"/>
              </a:spcBef>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Llevar </a:t>
            </a:r>
            <a:r>
              <a:rPr lang="es-MX" altLang="es-MX" sz="1200" u="none" dirty="0">
                <a:latin typeface="Arial" panose="020B0604020202020204" pitchFamily="34" charset="0"/>
                <a:cs typeface="Arial" panose="020B0604020202020204" pitchFamily="34" charset="0"/>
              </a:rPr>
              <a:t>el control del carnet de </a:t>
            </a:r>
            <a:r>
              <a:rPr lang="es-MX" altLang="es-MX" sz="1200" u="none" dirty="0" smtClean="0">
                <a:latin typeface="Arial" panose="020B0604020202020204" pitchFamily="34" charset="0"/>
                <a:cs typeface="Arial" panose="020B0604020202020204" pitchFamily="34" charset="0"/>
              </a:rPr>
              <a:t>tareas, de las y los asistentes al taller de tareas.</a:t>
            </a: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Participar </a:t>
            </a:r>
            <a:r>
              <a:rPr lang="es-MX" altLang="es-MX" sz="1200" u="none" dirty="0">
                <a:latin typeface="Arial" panose="020B0604020202020204" pitchFamily="34" charset="0"/>
                <a:cs typeface="Arial" panose="020B0604020202020204" pitchFamily="34" charset="0"/>
              </a:rPr>
              <a:t>en la entregar la documentación interna requerida.</a:t>
            </a:r>
          </a:p>
          <a:p>
            <a:pPr marL="171450" indent="-171450" algn="just">
              <a:spcBef>
                <a:spcPct val="0"/>
              </a:spcBef>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Apoyar </a:t>
            </a:r>
            <a:r>
              <a:rPr lang="es-MX" altLang="es-MX" sz="1200" u="none" dirty="0">
                <a:latin typeface="Arial" panose="020B0604020202020204" pitchFamily="34" charset="0"/>
                <a:cs typeface="Arial" panose="020B0604020202020204" pitchFamily="34" charset="0"/>
              </a:rPr>
              <a:t>físicamente las libretas de los niños, niñas y adolescentes.</a:t>
            </a:r>
          </a:p>
          <a:p>
            <a:pPr marL="171450" indent="-171450" algn="just">
              <a:spcBef>
                <a:spcPct val="0"/>
              </a:spcBef>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Checar </a:t>
            </a:r>
            <a:r>
              <a:rPr lang="es-MX" altLang="es-MX" sz="1200" u="none" dirty="0">
                <a:latin typeface="Arial" panose="020B0604020202020204" pitchFamily="34" charset="0"/>
                <a:cs typeface="Arial" panose="020B0604020202020204" pitchFamily="34" charset="0"/>
              </a:rPr>
              <a:t>el cumplimiento del tiempo establecido en cada taller</a:t>
            </a:r>
          </a:p>
          <a:p>
            <a:pPr marL="171450" indent="-171450" algn="just">
              <a:spcBef>
                <a:spcPct val="0"/>
              </a:spcBef>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Ordenar </a:t>
            </a:r>
            <a:r>
              <a:rPr lang="es-MX" altLang="es-MX" sz="1200" u="none" dirty="0">
                <a:latin typeface="Arial" panose="020B0604020202020204" pitchFamily="34" charset="0"/>
                <a:cs typeface="Arial" panose="020B0604020202020204" pitchFamily="34" charset="0"/>
              </a:rPr>
              <a:t>y guiar el traslado de los niños, niñas y adolescentes a su siguientes actividad.</a:t>
            </a:r>
          </a:p>
          <a:p>
            <a:pPr marL="171450" indent="-171450" algn="just">
              <a:spcBef>
                <a:spcPct val="0"/>
              </a:spcBef>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Formar  </a:t>
            </a:r>
            <a:r>
              <a:rPr lang="es-MX" altLang="es-MX" sz="1200" u="none" dirty="0">
                <a:latin typeface="Arial" panose="020B0604020202020204" pitchFamily="34" charset="0"/>
                <a:cs typeface="Arial" panose="020B0604020202020204" pitchFamily="34" charset="0"/>
              </a:rPr>
              <a:t>hábitos y valores de acuerdo al perfil y filosofía del programa Crecer para la Vida</a:t>
            </a:r>
          </a:p>
          <a:p>
            <a:pPr algn="just">
              <a:spcBef>
                <a:spcPct val="0"/>
              </a:spcBef>
            </a:pPr>
            <a:endParaRPr lang="es-MX" altLang="es-MX" sz="1200" dirty="0">
              <a:solidFill>
                <a:srgbClr val="FF0000"/>
              </a:solidFill>
              <a:latin typeface="Arial" panose="020B0604020202020204" pitchFamily="34" charset="0"/>
              <a:cs typeface="Arial" panose="020B0604020202020204" pitchFamily="34" charset="0"/>
            </a:endParaRPr>
          </a:p>
          <a:p>
            <a:pPr algn="just">
              <a:spcBef>
                <a:spcPct val="0"/>
              </a:spcBef>
            </a:pPr>
            <a:endParaRPr lang="es-MX" altLang="es-MX" sz="1200" dirty="0">
              <a:latin typeface="Arial" panose="020B0604020202020204" pitchFamily="34" charset="0"/>
              <a:cs typeface="Arial" panose="020B0604020202020204" pitchFamily="34" charset="0"/>
            </a:endParaRPr>
          </a:p>
        </p:txBody>
      </p:sp>
      <p:sp>
        <p:nvSpPr>
          <p:cNvPr id="8" name="Rectangle 12"/>
          <p:cNvSpPr>
            <a:spLocks noChangeArrowheads="1"/>
          </p:cNvSpPr>
          <p:nvPr/>
        </p:nvSpPr>
        <p:spPr bwMode="auto">
          <a:xfrm>
            <a:off x="1549509" y="7748498"/>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9" name="Text Box 13"/>
          <p:cNvSpPr txBox="1">
            <a:spLocks noChangeArrowheads="1"/>
          </p:cNvSpPr>
          <p:nvPr/>
        </p:nvSpPr>
        <p:spPr bwMode="auto">
          <a:xfrm>
            <a:off x="1562209" y="7812570"/>
            <a:ext cx="2662238" cy="830997"/>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p:txBody>
      </p:sp>
      <p:sp>
        <p:nvSpPr>
          <p:cNvPr id="10" name="Line 14"/>
          <p:cNvSpPr>
            <a:spLocks noChangeShapeType="1"/>
          </p:cNvSpPr>
          <p:nvPr/>
        </p:nvSpPr>
        <p:spPr bwMode="auto">
          <a:xfrm>
            <a:off x="4211527" y="7758023"/>
            <a:ext cx="3396" cy="1143000"/>
          </a:xfrm>
          <a:prstGeom prst="line">
            <a:avLst/>
          </a:prstGeom>
          <a:noFill/>
          <a:ln w="9525">
            <a:solidFill>
              <a:schemeClr val="tx1"/>
            </a:solidFill>
            <a:miter lim="800000"/>
            <a:headEnd/>
            <a:tailEnd/>
          </a:ln>
        </p:spPr>
        <p:txBody>
          <a:bodyPr wrap="none"/>
          <a:lstStyle/>
          <a:p>
            <a:endParaRPr lang="es-MX" dirty="0"/>
          </a:p>
        </p:txBody>
      </p:sp>
      <p:sp>
        <p:nvSpPr>
          <p:cNvPr id="11" name="Line 15"/>
          <p:cNvSpPr>
            <a:spLocks noChangeShapeType="1"/>
          </p:cNvSpPr>
          <p:nvPr/>
        </p:nvSpPr>
        <p:spPr bwMode="auto">
          <a:xfrm>
            <a:off x="1549509" y="8085048"/>
            <a:ext cx="5146675" cy="0"/>
          </a:xfrm>
          <a:prstGeom prst="line">
            <a:avLst/>
          </a:prstGeom>
          <a:noFill/>
          <a:ln w="9525">
            <a:solidFill>
              <a:schemeClr val="tx1"/>
            </a:solidFill>
            <a:miter lim="800000"/>
            <a:headEnd/>
            <a:tailEnd/>
          </a:ln>
        </p:spPr>
        <p:txBody>
          <a:bodyPr wrap="none"/>
          <a:lstStyle/>
          <a:p>
            <a:endParaRPr lang="es-MX" dirty="0"/>
          </a:p>
        </p:txBody>
      </p:sp>
      <p:sp>
        <p:nvSpPr>
          <p:cNvPr id="12" name="Text Box 16"/>
          <p:cNvSpPr txBox="1">
            <a:spLocks noChangeArrowheads="1"/>
          </p:cNvSpPr>
          <p:nvPr/>
        </p:nvSpPr>
        <p:spPr bwMode="auto">
          <a:xfrm>
            <a:off x="4102396" y="7806756"/>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13" name="Text Box 10"/>
          <p:cNvSpPr txBox="1">
            <a:spLocks noChangeArrowheads="1"/>
          </p:cNvSpPr>
          <p:nvPr/>
        </p:nvSpPr>
        <p:spPr bwMode="auto">
          <a:xfrm>
            <a:off x="4038600" y="8618149"/>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14" name="Text Box 10"/>
          <p:cNvSpPr txBox="1">
            <a:spLocks noChangeArrowheads="1"/>
          </p:cNvSpPr>
          <p:nvPr/>
        </p:nvSpPr>
        <p:spPr bwMode="auto">
          <a:xfrm>
            <a:off x="1619087" y="8564228"/>
            <a:ext cx="2657584" cy="276999"/>
          </a:xfrm>
          <a:prstGeom prst="rect">
            <a:avLst/>
          </a:prstGeom>
          <a:noFill/>
          <a:ln w="9525">
            <a:noFill/>
            <a:miter lim="800000"/>
            <a:headEnd/>
            <a:tailEnd/>
          </a:ln>
        </p:spPr>
        <p:txBody>
          <a:bodyPr wrap="square">
            <a:spAutoFit/>
          </a:bodyPr>
          <a:lstStyle/>
          <a:p>
            <a:pPr lvl="0" algn="ctr">
              <a:spcBef>
                <a:spcPct val="20000"/>
              </a:spcBef>
            </a:pPr>
            <a:r>
              <a:rPr lang="es-ES" altLang="es-MX" sz="1200" u="none" dirty="0">
                <a:latin typeface="Arial" panose="020B0604020202020204" pitchFamily="34" charset="0"/>
              </a:rPr>
              <a:t>Norma Isabel de León Gaspar</a:t>
            </a:r>
          </a:p>
        </p:txBody>
      </p:sp>
    </p:spTree>
    <p:extLst>
      <p:ext uri="{BB962C8B-B14F-4D97-AF65-F5344CB8AC3E}">
        <p14:creationId xmlns:p14="http://schemas.microsoft.com/office/powerpoint/2010/main" val="233931734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7523"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7524"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107525" name="Rectangle 5"/>
          <p:cNvSpPr>
            <a:spLocks noChangeArrowheads="1"/>
          </p:cNvSpPr>
          <p:nvPr/>
        </p:nvSpPr>
        <p:spPr bwMode="auto">
          <a:xfrm>
            <a:off x="1504950" y="736600"/>
            <a:ext cx="5181600" cy="3527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a:latin typeface="Arial" panose="020B0604020202020204" pitchFamily="34" charset="0"/>
                <a:cs typeface="Arial" panose="020B0604020202020204" pitchFamily="34" charset="0"/>
              </a:rPr>
              <a:t>AUXILIAR</a:t>
            </a:r>
            <a:endParaRPr lang="es-MX" altLang="es-MX" sz="1200" b="1" i="1" u="none" dirty="0">
              <a:latin typeface="Arial" panose="020B0604020202020204" pitchFamily="34" charset="0"/>
              <a:cs typeface="Arial" panose="020B0604020202020204" pitchFamily="34" charset="0"/>
            </a:endParaRPr>
          </a:p>
          <a:p>
            <a:pPr algn="ctr">
              <a:spcBef>
                <a:spcPct val="0"/>
              </a:spcBef>
              <a:buSzPct val="150000"/>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u="none" dirty="0" smtClean="0">
              <a:latin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Informar </a:t>
            </a:r>
            <a:r>
              <a:rPr lang="es-MX" altLang="es-MX" sz="1200" u="none" dirty="0">
                <a:latin typeface="Arial" panose="020B0604020202020204" pitchFamily="34" charset="0"/>
                <a:cs typeface="Arial" panose="020B0604020202020204" pitchFamily="34" charset="0"/>
              </a:rPr>
              <a:t>oportunamente a las diferentes áreas interdisciplinarias  cuando una niña, niño y adolescente necesite ser valorado y apoyado por dichas áreas.</a:t>
            </a:r>
          </a:p>
          <a:p>
            <a:pPr marL="171450" indent="-171450" algn="just">
              <a:spcBef>
                <a:spcPct val="0"/>
              </a:spcBef>
              <a:buSzPct val="150000"/>
              <a:buFont typeface="Arial" panose="020B0604020202020204" pitchFamily="34" charset="0"/>
              <a:buChar char="•"/>
            </a:pPr>
            <a:endParaRPr lang="es-ES_tradnl" altLang="es-MX" sz="1200" b="1" i="1" u="none" dirty="0">
              <a:latin typeface="Arial" panose="020B0604020202020204" pitchFamily="34" charset="0"/>
            </a:endParaRPr>
          </a:p>
          <a:p>
            <a:pPr marL="171450" indent="-171450">
              <a:buSzPct val="150000"/>
              <a:buFont typeface="Arial" panose="020B0604020202020204" pitchFamily="34" charset="0"/>
              <a:buChar char="•"/>
            </a:pPr>
            <a:r>
              <a:rPr lang="es-ES_tradnl" altLang="es-MX" sz="1200" u="none" dirty="0">
                <a:latin typeface="Arial" panose="020B0604020202020204" pitchFamily="34" charset="0"/>
              </a:rPr>
              <a:t>Mantener estrecha comunicación con los compañeros de toda el área, participando en las reuniones periódicas, para control y seguimiento de casos, apoyando de forma interdisciplinaria.</a:t>
            </a:r>
          </a:p>
          <a:p>
            <a:pPr marL="171450" indent="-171450">
              <a:buSzPct val="150000"/>
              <a:buFont typeface="Arial" panose="020B0604020202020204" pitchFamily="34" charset="0"/>
              <a:buChar char="•"/>
            </a:pPr>
            <a:endParaRPr lang="es-ES_tradnl" altLang="es-MX" sz="1200" u="none" dirty="0">
              <a:latin typeface="Arial" panose="020B0604020202020204" pitchFamily="34" charset="0"/>
              <a:cs typeface="Arial" panose="020B0604020202020204" pitchFamily="34" charset="0"/>
            </a:endParaRPr>
          </a:p>
          <a:p>
            <a:pPr marL="171450" indent="-171450">
              <a:buSzPct val="150000"/>
              <a:buFont typeface="Arial" panose="020B0604020202020204" pitchFamily="34" charset="0"/>
              <a:buChar char="•"/>
            </a:pPr>
            <a:r>
              <a:rPr lang="es-ES_tradnl" altLang="es-MX" sz="1200" u="none" dirty="0" smtClean="0">
                <a:latin typeface="Arial" panose="020B0604020202020204" pitchFamily="34" charset="0"/>
                <a:cs typeface="Arial" panose="020B0604020202020204" pitchFamily="34" charset="0"/>
              </a:rPr>
              <a:t>Colaborar </a:t>
            </a:r>
            <a:r>
              <a:rPr lang="es-ES_tradnl" altLang="es-MX" sz="1200" u="none" dirty="0">
                <a:latin typeface="Arial" panose="020B0604020202020204" pitchFamily="34" charset="0"/>
                <a:cs typeface="Arial" panose="020B0604020202020204" pitchFamily="34" charset="0"/>
              </a:rPr>
              <a:t>activamente en la elaboración del proyecto educativo, Taller de lectura, matemáticas y actividades extraordinarias.</a:t>
            </a: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endParaRPr lang="es-MX" altLang="es-MX" sz="1200" u="none" dirty="0">
              <a:latin typeface="Arial" panose="020B0604020202020204" pitchFamily="34" charset="0"/>
              <a:ea typeface="Calibri" panose="020F0502020204030204" pitchFamily="34" charset="0"/>
              <a:cs typeface="Calibri" panose="020F050202020403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ea typeface="Calibri" panose="020F0502020204030204" pitchFamily="34" charset="0"/>
                <a:cs typeface="Calibri" panose="020F0502020204030204" pitchFamily="34" charset="0"/>
              </a:rPr>
              <a:t>Estas </a:t>
            </a:r>
            <a:r>
              <a:rPr lang="es-MX" altLang="es-MX" sz="1200" u="none" dirty="0">
                <a:latin typeface="Arial" panose="020B0604020202020204" pitchFamily="34" charset="0"/>
                <a:ea typeface="Calibri" panose="020F0502020204030204" pitchFamily="34" charset="0"/>
                <a:cs typeface="Calibri" panose="020F0502020204030204" pitchFamily="34" charset="0"/>
              </a:rPr>
              <a:t>funciones son enunciativas más no limitativas.</a:t>
            </a:r>
          </a:p>
          <a:p>
            <a:pPr algn="just">
              <a:spcBef>
                <a:spcPct val="0"/>
              </a:spcBef>
            </a:pPr>
            <a:endParaRPr lang="es-MX" altLang="es-MX" sz="1200" dirty="0">
              <a:latin typeface="Arial" panose="020B0604020202020204" pitchFamily="34" charset="0"/>
              <a:ea typeface="Calibri" panose="020F0502020204030204" pitchFamily="34" charset="0"/>
              <a:cs typeface="Calibri" panose="020F0502020204030204" pitchFamily="34" charset="0"/>
            </a:endParaRPr>
          </a:p>
        </p:txBody>
      </p:sp>
      <p:sp>
        <p:nvSpPr>
          <p:cNvPr id="8" name="Rectangle 12"/>
          <p:cNvSpPr>
            <a:spLocks noChangeArrowheads="1"/>
          </p:cNvSpPr>
          <p:nvPr/>
        </p:nvSpPr>
        <p:spPr bwMode="auto">
          <a:xfrm>
            <a:off x="1539875" y="7792244"/>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9" name="Text Box 13"/>
          <p:cNvSpPr txBox="1">
            <a:spLocks noChangeArrowheads="1"/>
          </p:cNvSpPr>
          <p:nvPr/>
        </p:nvSpPr>
        <p:spPr bwMode="auto">
          <a:xfrm>
            <a:off x="1552575" y="7856316"/>
            <a:ext cx="2662238" cy="830997"/>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p:txBody>
      </p:sp>
      <p:sp>
        <p:nvSpPr>
          <p:cNvPr id="10" name="Line 14"/>
          <p:cNvSpPr>
            <a:spLocks noChangeShapeType="1"/>
          </p:cNvSpPr>
          <p:nvPr/>
        </p:nvSpPr>
        <p:spPr bwMode="auto">
          <a:xfrm>
            <a:off x="4201893" y="7801769"/>
            <a:ext cx="3396" cy="1143000"/>
          </a:xfrm>
          <a:prstGeom prst="line">
            <a:avLst/>
          </a:prstGeom>
          <a:noFill/>
          <a:ln w="9525">
            <a:solidFill>
              <a:schemeClr val="tx1"/>
            </a:solidFill>
            <a:miter lim="800000"/>
            <a:headEnd/>
            <a:tailEnd/>
          </a:ln>
        </p:spPr>
        <p:txBody>
          <a:bodyPr wrap="none"/>
          <a:lstStyle/>
          <a:p>
            <a:endParaRPr lang="es-MX" dirty="0"/>
          </a:p>
        </p:txBody>
      </p:sp>
      <p:sp>
        <p:nvSpPr>
          <p:cNvPr id="11" name="Line 15"/>
          <p:cNvSpPr>
            <a:spLocks noChangeShapeType="1"/>
          </p:cNvSpPr>
          <p:nvPr/>
        </p:nvSpPr>
        <p:spPr bwMode="auto">
          <a:xfrm>
            <a:off x="1539875" y="8128794"/>
            <a:ext cx="5146675" cy="0"/>
          </a:xfrm>
          <a:prstGeom prst="line">
            <a:avLst/>
          </a:prstGeom>
          <a:noFill/>
          <a:ln w="9525">
            <a:solidFill>
              <a:schemeClr val="tx1"/>
            </a:solidFill>
            <a:miter lim="800000"/>
            <a:headEnd/>
            <a:tailEnd/>
          </a:ln>
        </p:spPr>
        <p:txBody>
          <a:bodyPr wrap="none"/>
          <a:lstStyle/>
          <a:p>
            <a:endParaRPr lang="es-MX" dirty="0"/>
          </a:p>
        </p:txBody>
      </p:sp>
      <p:sp>
        <p:nvSpPr>
          <p:cNvPr id="12" name="Text Box 16"/>
          <p:cNvSpPr txBox="1">
            <a:spLocks noChangeArrowheads="1"/>
          </p:cNvSpPr>
          <p:nvPr/>
        </p:nvSpPr>
        <p:spPr bwMode="auto">
          <a:xfrm>
            <a:off x="4092762" y="7850502"/>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13" name="Text Box 10"/>
          <p:cNvSpPr txBox="1">
            <a:spLocks noChangeArrowheads="1"/>
          </p:cNvSpPr>
          <p:nvPr/>
        </p:nvSpPr>
        <p:spPr bwMode="auto">
          <a:xfrm>
            <a:off x="4028966" y="8661895"/>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14" name="Text Box 10"/>
          <p:cNvSpPr txBox="1">
            <a:spLocks noChangeArrowheads="1"/>
          </p:cNvSpPr>
          <p:nvPr/>
        </p:nvSpPr>
        <p:spPr bwMode="auto">
          <a:xfrm>
            <a:off x="1609453" y="8607974"/>
            <a:ext cx="2657584" cy="276999"/>
          </a:xfrm>
          <a:prstGeom prst="rect">
            <a:avLst/>
          </a:prstGeom>
          <a:noFill/>
          <a:ln w="9525">
            <a:noFill/>
            <a:miter lim="800000"/>
            <a:headEnd/>
            <a:tailEnd/>
          </a:ln>
        </p:spPr>
        <p:txBody>
          <a:bodyPr wrap="square">
            <a:spAutoFit/>
          </a:bodyPr>
          <a:lstStyle/>
          <a:p>
            <a:pPr lvl="0" algn="ctr">
              <a:spcBef>
                <a:spcPct val="20000"/>
              </a:spcBef>
            </a:pPr>
            <a:r>
              <a:rPr lang="es-ES" altLang="es-MX" sz="1200" u="none" dirty="0">
                <a:latin typeface="Arial" panose="020B0604020202020204" pitchFamily="34" charset="0"/>
              </a:rPr>
              <a:t>Norma Isabel de León Gaspar</a:t>
            </a:r>
          </a:p>
        </p:txBody>
      </p:sp>
    </p:spTree>
    <p:extLst>
      <p:ext uri="{BB962C8B-B14F-4D97-AF65-F5344CB8AC3E}">
        <p14:creationId xmlns:p14="http://schemas.microsoft.com/office/powerpoint/2010/main" val="353633769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8547"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8548"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108549" name="Rectangle 5"/>
          <p:cNvSpPr>
            <a:spLocks noChangeArrowheads="1"/>
          </p:cNvSpPr>
          <p:nvPr/>
        </p:nvSpPr>
        <p:spPr bwMode="auto">
          <a:xfrm>
            <a:off x="1504950" y="736600"/>
            <a:ext cx="5181600" cy="636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a:latin typeface="Arial" panose="020B0604020202020204" pitchFamily="34" charset="0"/>
                <a:cs typeface="Arial" panose="020B0604020202020204" pitchFamily="34" charset="0"/>
              </a:rPr>
              <a:t>TALLER DE ESPARCIMIENTO Y TECNOLOGÍA</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u="none" dirty="0" smtClean="0">
              <a:latin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180975" algn="just">
              <a:lnSpc>
                <a:spcPct val="107000"/>
              </a:lnSpc>
              <a:spcAft>
                <a:spcPts val="800"/>
              </a:spcAft>
              <a:buFontTx/>
              <a:buNone/>
            </a:pPr>
            <a:r>
              <a:rPr lang="es-MX" sz="1200" u="none" dirty="0" smtClean="0">
                <a:latin typeface="Arial" panose="020B0604020202020204" pitchFamily="34" charset="0"/>
                <a:cs typeface="Arial" panose="020B0604020202020204" pitchFamily="34" charset="0"/>
              </a:rPr>
              <a:t>Desarrollar y planear el programa de computación y tecnología, así como </a:t>
            </a:r>
            <a:r>
              <a:rPr lang="es-ES_tradnl" altLang="es-MX" sz="1200" u="none" dirty="0" smtClean="0">
                <a:latin typeface="Arial" panose="020B0604020202020204" pitchFamily="34" charset="0"/>
              </a:rPr>
              <a:t> organizarlo y coordinarlo, </a:t>
            </a:r>
            <a:r>
              <a:rPr lang="es-MX" sz="1200" u="none" dirty="0" smtClean="0">
                <a:latin typeface="Arial" panose="020B0604020202020204" pitchFamily="34" charset="0"/>
                <a:cs typeface="Arial" panose="020B0604020202020204" pitchFamily="34" charset="0"/>
              </a:rPr>
              <a:t>y </a:t>
            </a:r>
            <a:r>
              <a:rPr lang="es-MX" sz="1200" u="none" dirty="0">
                <a:latin typeface="Arial" panose="020B0604020202020204" pitchFamily="34" charset="0"/>
                <a:cs typeface="Arial" panose="020B0604020202020204" pitchFamily="34" charset="0"/>
              </a:rPr>
              <a:t>apoyar la formación de valores en los niñas, niños y adolecentes</a:t>
            </a:r>
            <a:r>
              <a:rPr lang="es-MX" sz="1200" u="none" dirty="0" smtClean="0">
                <a:latin typeface="Arial" panose="020B0604020202020204" pitchFamily="34" charset="0"/>
                <a:cs typeface="Arial" panose="020B0604020202020204" pitchFamily="34" charset="0"/>
              </a:rPr>
              <a:t>.</a:t>
            </a:r>
          </a:p>
          <a:p>
            <a:pPr algn="just">
              <a:lnSpc>
                <a:spcPct val="107000"/>
              </a:lnSpc>
              <a:spcAft>
                <a:spcPts val="800"/>
              </a:spcAft>
              <a:buFontTx/>
              <a:buNone/>
            </a:pPr>
            <a:endParaRPr lang="es-ES_tradnl" altLang="es-MX" sz="1200" b="1" i="1" u="none" dirty="0">
              <a:latin typeface="Arial" panose="020B0604020202020204" pitchFamily="34" charset="0"/>
              <a:cs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Transmitir el </a:t>
            </a:r>
            <a:r>
              <a:rPr lang="es-MX" sz="1200" u="none" dirty="0">
                <a:latin typeface="Arial" panose="020B0604020202020204" pitchFamily="34" charset="0"/>
                <a:cs typeface="Arial" panose="020B0604020202020204" pitchFamily="34" charset="0"/>
              </a:rPr>
              <a:t>desarrollo de los conocimientos y habilidades los niñas, niños y adolecentes </a:t>
            </a:r>
            <a:r>
              <a:rPr lang="es-MX" sz="1200" u="none" dirty="0" smtClean="0">
                <a:latin typeface="Arial" panose="020B0604020202020204" pitchFamily="34" charset="0"/>
                <a:cs typeface="Arial" panose="020B0604020202020204" pitchFamily="34" charset="0"/>
              </a:rPr>
              <a:t>que asistan al taller en </a:t>
            </a:r>
            <a:r>
              <a:rPr lang="es-MX" sz="1200" u="none" dirty="0">
                <a:latin typeface="Arial" panose="020B0604020202020204" pitchFamily="34" charset="0"/>
                <a:cs typeface="Arial" panose="020B0604020202020204" pitchFamily="34" charset="0"/>
              </a:rPr>
              <a:t>marco de </a:t>
            </a:r>
            <a:r>
              <a:rPr lang="es-MX" sz="1200" u="none" dirty="0" smtClean="0">
                <a:latin typeface="Arial" panose="020B0604020202020204" pitchFamily="34" charset="0"/>
                <a:cs typeface="Arial" panose="020B0604020202020204" pitchFamily="34" charset="0"/>
              </a:rPr>
              <a:t>computación </a:t>
            </a:r>
            <a:r>
              <a:rPr lang="es-MX" sz="1200" u="none" dirty="0">
                <a:latin typeface="Arial" panose="020B0604020202020204" pitchFamily="34" charset="0"/>
                <a:cs typeface="Arial" panose="020B0604020202020204" pitchFamily="34" charset="0"/>
              </a:rPr>
              <a:t>y </a:t>
            </a:r>
            <a:r>
              <a:rPr lang="es-MX" sz="1200" u="none" dirty="0" smtClean="0">
                <a:latin typeface="Arial" panose="020B0604020202020204" pitchFamily="34" charset="0"/>
                <a:cs typeface="Arial" panose="020B0604020202020204" pitchFamily="34" charset="0"/>
              </a:rPr>
              <a:t>tecnología.</a:t>
            </a:r>
          </a:p>
          <a:p>
            <a:pPr marL="171450" indent="-171450" algn="just">
              <a:buSzPct val="150000"/>
              <a:buFont typeface="Arial" panose="020B0604020202020204" pitchFamily="34" charset="0"/>
              <a:buChar char="•"/>
            </a:pPr>
            <a:endParaRPr 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Colaborar </a:t>
            </a:r>
            <a:r>
              <a:rPr lang="es-MX" sz="1200" u="none" dirty="0">
                <a:latin typeface="Arial" panose="020B0604020202020204" pitchFamily="34" charset="0"/>
                <a:cs typeface="Arial" panose="020B0604020202020204" pitchFamily="34" charset="0"/>
              </a:rPr>
              <a:t>con el </a:t>
            </a:r>
            <a:r>
              <a:rPr lang="es-MX" sz="1200" u="none" dirty="0" smtClean="0">
                <a:latin typeface="Arial" panose="020B0604020202020204" pitchFamily="34" charset="0"/>
                <a:cs typeface="Arial" panose="020B0604020202020204" pitchFamily="34" charset="0"/>
              </a:rPr>
              <a:t>Jefe inmediato </a:t>
            </a:r>
            <a:r>
              <a:rPr lang="es-MX" sz="1200" u="none" dirty="0">
                <a:latin typeface="Arial" panose="020B0604020202020204" pitchFamily="34" charset="0"/>
                <a:cs typeface="Arial" panose="020B0604020202020204" pitchFamily="34" charset="0"/>
              </a:rPr>
              <a:t>y demás personal </a:t>
            </a:r>
            <a:r>
              <a:rPr lang="es-MX" sz="1200" u="none" dirty="0" smtClean="0">
                <a:latin typeface="Arial" panose="020B0604020202020204" pitchFamily="34" charset="0"/>
                <a:cs typeface="Arial" panose="020B0604020202020204" pitchFamily="34" charset="0"/>
              </a:rPr>
              <a:t>del centro en </a:t>
            </a:r>
            <a:r>
              <a:rPr lang="es-MX" sz="1200" u="none" dirty="0">
                <a:latin typeface="Arial" panose="020B0604020202020204" pitchFamily="34" charset="0"/>
                <a:cs typeface="Arial" panose="020B0604020202020204" pitchFamily="34" charset="0"/>
              </a:rPr>
              <a:t>las actividades extraordinarias del </a:t>
            </a:r>
            <a:r>
              <a:rPr lang="es-MX" sz="1200" u="none" dirty="0" smtClean="0">
                <a:latin typeface="Arial" panose="020B0604020202020204" pitchFamily="34" charset="0"/>
                <a:cs typeface="Arial" panose="020B0604020202020204" pitchFamily="34" charset="0"/>
              </a:rPr>
              <a:t>programa.</a:t>
            </a:r>
          </a:p>
          <a:p>
            <a:pPr marL="171450" indent="-171450" algn="just">
              <a:buSzPct val="150000"/>
              <a:buFont typeface="Arial" panose="020B0604020202020204" pitchFamily="34" charset="0"/>
              <a:buChar char="•"/>
            </a:pPr>
            <a:endParaRPr 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Dar seguimiento al </a:t>
            </a:r>
            <a:r>
              <a:rPr lang="es-MX" sz="1200" u="none" dirty="0">
                <a:latin typeface="Arial" panose="020B0604020202020204" pitchFamily="34" charset="0"/>
                <a:cs typeface="Arial" panose="020B0604020202020204" pitchFamily="34" charset="0"/>
              </a:rPr>
              <a:t>progreso de aprendizaje  de los niñas, niños y adolecentes  confiados a su cargo; aplicar evaluaciones </a:t>
            </a:r>
            <a:r>
              <a:rPr lang="es-MX" sz="1200" u="none" dirty="0" smtClean="0">
                <a:latin typeface="Arial" panose="020B0604020202020204" pitchFamily="34" charset="0"/>
                <a:cs typeface="Arial" panose="020B0604020202020204" pitchFamily="34" charset="0"/>
              </a:rPr>
              <a:t>periódicamente.</a:t>
            </a:r>
          </a:p>
          <a:p>
            <a:pPr marL="171450" indent="-171450" algn="just">
              <a:buSzPct val="150000"/>
              <a:buFont typeface="Arial" panose="020B0604020202020204" pitchFamily="34" charset="0"/>
              <a:buChar char="•"/>
            </a:pPr>
            <a:endParaRPr 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Entregar </a:t>
            </a:r>
            <a:r>
              <a:rPr lang="es-MX" sz="1200" u="none" dirty="0">
                <a:latin typeface="Arial" panose="020B0604020202020204" pitchFamily="34" charset="0"/>
                <a:cs typeface="Arial" panose="020B0604020202020204" pitchFamily="34" charset="0"/>
              </a:rPr>
              <a:t>la documentación interna  requerida </a:t>
            </a:r>
            <a:r>
              <a:rPr lang="es-MX" sz="1200" u="none" dirty="0" smtClean="0">
                <a:latin typeface="Arial" panose="020B0604020202020204" pitchFamily="34" charset="0"/>
                <a:cs typeface="Arial" panose="020B0604020202020204" pitchFamily="34" charset="0"/>
              </a:rPr>
              <a:t>en el programa.</a:t>
            </a:r>
          </a:p>
          <a:p>
            <a:pPr marL="171450" indent="-171450" algn="just">
              <a:buSzPct val="150000"/>
              <a:buFont typeface="Arial" panose="020B0604020202020204" pitchFamily="34" charset="0"/>
              <a:buChar char="•"/>
            </a:pPr>
            <a:endParaRPr 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Formar </a:t>
            </a:r>
            <a:r>
              <a:rPr lang="es-MX" sz="1200" u="none" dirty="0">
                <a:latin typeface="Arial" panose="020B0604020202020204" pitchFamily="34" charset="0"/>
                <a:cs typeface="Arial" panose="020B0604020202020204" pitchFamily="34" charset="0"/>
              </a:rPr>
              <a:t>en hábitos y valores de acuerdo al </a:t>
            </a:r>
            <a:r>
              <a:rPr lang="es-MX" sz="1200" u="none" dirty="0" smtClean="0">
                <a:latin typeface="Arial" panose="020B0604020202020204" pitchFamily="34" charset="0"/>
                <a:cs typeface="Arial" panose="020B0604020202020204" pitchFamily="34" charset="0"/>
              </a:rPr>
              <a:t>objetivo del programa.</a:t>
            </a:r>
          </a:p>
          <a:p>
            <a:pPr marL="171450" indent="-171450" algn="just">
              <a:buSzPct val="150000"/>
              <a:buFont typeface="Arial" panose="020B0604020202020204" pitchFamily="34" charset="0"/>
              <a:buChar char="•"/>
            </a:pPr>
            <a:endParaRPr 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Llevar </a:t>
            </a:r>
            <a:r>
              <a:rPr lang="es-MX" sz="1200" u="none" dirty="0">
                <a:latin typeface="Arial" panose="020B0604020202020204" pitchFamily="34" charset="0"/>
                <a:cs typeface="Arial" panose="020B0604020202020204" pitchFamily="34" charset="0"/>
              </a:rPr>
              <a:t>al día sus herramientas de trabajo: avance programático, registro de asistencia y puntualidad, libreta de preparación de clase y material didáctico</a:t>
            </a:r>
            <a:r>
              <a:rPr lang="es-MX" sz="1200" u="none" dirty="0" smtClean="0">
                <a:latin typeface="Arial" panose="020B0604020202020204" pitchFamily="34" charset="0"/>
                <a:cs typeface="Arial" panose="020B0604020202020204" pitchFamily="34" charset="0"/>
              </a:rPr>
              <a:t>.</a:t>
            </a:r>
            <a:endParaRPr lang="es-MX" altLang="es-MX" sz="1600" b="1" u="none" dirty="0">
              <a:latin typeface="Arial" panose="020B0604020202020204" pitchFamily="34" charset="0"/>
              <a:ea typeface="Calibri" panose="020F0502020204030204" pitchFamily="34" charset="0"/>
              <a:cs typeface="Calibri" panose="020F0502020204030204" pitchFamily="34" charset="0"/>
            </a:endParaRPr>
          </a:p>
        </p:txBody>
      </p:sp>
      <p:sp>
        <p:nvSpPr>
          <p:cNvPr id="9" name="Rectangle 9"/>
          <p:cNvSpPr>
            <a:spLocks noChangeArrowheads="1"/>
          </p:cNvSpPr>
          <p:nvPr/>
        </p:nvSpPr>
        <p:spPr bwMode="auto">
          <a:xfrm>
            <a:off x="1595437" y="7301549"/>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0" name="Text Box 10"/>
          <p:cNvSpPr txBox="1">
            <a:spLocks noChangeArrowheads="1"/>
          </p:cNvSpPr>
          <p:nvPr/>
        </p:nvSpPr>
        <p:spPr bwMode="auto">
          <a:xfrm>
            <a:off x="1504950" y="7365427"/>
            <a:ext cx="2754312" cy="1421928"/>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spcBef>
                <a:spcPct val="20000"/>
              </a:spcBef>
            </a:pPr>
            <a:r>
              <a:rPr lang="es-ES" altLang="es-MX" sz="1200" u="none" dirty="0" smtClean="0">
                <a:latin typeface="Arial" panose="020B0604020202020204" pitchFamily="34" charset="0"/>
              </a:rPr>
              <a:t>Luis Hernández Lara</a:t>
            </a: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lvl="0" algn="ctr">
              <a:spcBef>
                <a:spcPct val="20000"/>
              </a:spcBef>
              <a:defRPr/>
            </a:pPr>
            <a:r>
              <a:rPr lang="es-ES" altLang="es-MX" sz="1200" u="none" dirty="0">
                <a:latin typeface="Arial" panose="020B0604020202020204" pitchFamily="34" charset="0"/>
              </a:rPr>
              <a:t>Juan Paulo Silva Manzano</a:t>
            </a:r>
          </a:p>
        </p:txBody>
      </p:sp>
      <p:sp>
        <p:nvSpPr>
          <p:cNvPr id="11" name="Line 13"/>
          <p:cNvSpPr>
            <a:spLocks noChangeShapeType="1"/>
          </p:cNvSpPr>
          <p:nvPr/>
        </p:nvSpPr>
        <p:spPr bwMode="auto">
          <a:xfrm>
            <a:off x="4173855" y="7304464"/>
            <a:ext cx="0" cy="1646239"/>
          </a:xfrm>
          <a:prstGeom prst="line">
            <a:avLst/>
          </a:prstGeom>
          <a:noFill/>
          <a:ln w="9525">
            <a:solidFill>
              <a:schemeClr val="tx1"/>
            </a:solidFill>
            <a:round/>
            <a:headEnd/>
            <a:tailEnd/>
          </a:ln>
        </p:spPr>
        <p:txBody>
          <a:bodyPr/>
          <a:lstStyle/>
          <a:p>
            <a:endParaRPr lang="es-MX" dirty="0"/>
          </a:p>
        </p:txBody>
      </p:sp>
      <p:sp>
        <p:nvSpPr>
          <p:cNvPr id="12" name="Line 15"/>
          <p:cNvSpPr>
            <a:spLocks noChangeShapeType="1"/>
          </p:cNvSpPr>
          <p:nvPr/>
        </p:nvSpPr>
        <p:spPr bwMode="auto">
          <a:xfrm>
            <a:off x="1578292" y="7593389"/>
            <a:ext cx="5162550" cy="0"/>
          </a:xfrm>
          <a:prstGeom prst="line">
            <a:avLst/>
          </a:prstGeom>
          <a:noFill/>
          <a:ln w="9525">
            <a:solidFill>
              <a:schemeClr val="tx1"/>
            </a:solidFill>
            <a:round/>
            <a:headEnd/>
            <a:tailEnd/>
          </a:ln>
        </p:spPr>
        <p:txBody>
          <a:bodyPr/>
          <a:lstStyle/>
          <a:p>
            <a:endParaRPr lang="es-MX" dirty="0"/>
          </a:p>
        </p:txBody>
      </p:sp>
      <p:sp>
        <p:nvSpPr>
          <p:cNvPr id="13" name="Text Box 10"/>
          <p:cNvSpPr txBox="1">
            <a:spLocks noChangeArrowheads="1"/>
          </p:cNvSpPr>
          <p:nvPr/>
        </p:nvSpPr>
        <p:spPr bwMode="auto">
          <a:xfrm>
            <a:off x="4167505" y="7178377"/>
            <a:ext cx="2549421" cy="1717393"/>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1495039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957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957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109573" name="Rectangle 5"/>
          <p:cNvSpPr>
            <a:spLocks noChangeArrowheads="1"/>
          </p:cNvSpPr>
          <p:nvPr/>
        </p:nvSpPr>
        <p:spPr bwMode="auto">
          <a:xfrm>
            <a:off x="1504950" y="736600"/>
            <a:ext cx="5181600" cy="288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a:latin typeface="Arial" panose="020B0604020202020204" pitchFamily="34" charset="0"/>
                <a:cs typeface="Arial" panose="020B0604020202020204" pitchFamily="34" charset="0"/>
              </a:rPr>
              <a:t>TALLER DE ESPARCIMIENTO Y TECNOLOGÍA</a:t>
            </a:r>
            <a:endParaRPr lang="es-MX" altLang="es-MX" sz="1200" b="1" i="1" u="none" dirty="0">
              <a:latin typeface="Arial" panose="020B0604020202020204" pitchFamily="34" charset="0"/>
              <a:cs typeface="Arial" panose="020B0604020202020204" pitchFamily="34" charset="0"/>
            </a:endParaRPr>
          </a:p>
          <a:p>
            <a:pPr algn="ctr">
              <a:spcBef>
                <a:spcPct val="0"/>
              </a:spcBef>
              <a:buSzPct val="150000"/>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dirty="0">
              <a:latin typeface="Arial" panose="020B0604020202020204" pitchFamily="34" charset="0"/>
            </a:endParaRPr>
          </a:p>
          <a:p>
            <a:pPr algn="just">
              <a:spcBef>
                <a:spcPct val="0"/>
              </a:spcBef>
              <a:buFontTx/>
              <a:buNone/>
            </a:pPr>
            <a:endParaRPr lang="es-ES_tradnl" altLang="es-MX" sz="1200" b="1" i="1" dirty="0">
              <a:latin typeface="Arial" panose="020B0604020202020204" pitchFamily="34" charset="0"/>
            </a:endParaRPr>
          </a:p>
          <a:p>
            <a:endParaRPr lang="es-MX" sz="1200"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Comunicar a los orientadores y asistente de Trabajo Social cuando una niña, niño y adolescente necesite ser valorado y apoyado por dichas áreas. </a:t>
            </a:r>
          </a:p>
          <a:p>
            <a:pPr marL="171450" indent="-171450" algn="just">
              <a:buSzPct val="150000"/>
              <a:buFont typeface="Arial" panose="020B0604020202020204" pitchFamily="34" charset="0"/>
              <a:buChar char="•"/>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Entregar en las fechas que se señalen la documentación de cada niña, niño y adolescente al Jefe inmediato.</a:t>
            </a:r>
            <a:endParaRPr lang="es-MX" altLang="es-MX" sz="1200" u="none" dirty="0" smtClean="0">
              <a:latin typeface="Arial" panose="020B0604020202020204" pitchFamily="34" charset="0"/>
              <a:ea typeface="Calibri" panose="020F050202020403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endParaRPr lang="es-MX" altLang="es-MX" sz="1200" u="none" dirty="0" smtClean="0">
              <a:latin typeface="Arial" panose="020B0604020202020204" pitchFamily="34" charset="0"/>
              <a:ea typeface="Calibri" panose="020F0502020204030204" pitchFamily="34" charset="0"/>
              <a:cs typeface="Calibri" panose="020F050202020403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ea typeface="Calibri" panose="020F0502020204030204" pitchFamily="34" charset="0"/>
                <a:cs typeface="Calibri" panose="020F0502020204030204" pitchFamily="34" charset="0"/>
              </a:rPr>
              <a:t>Estas </a:t>
            </a:r>
            <a:r>
              <a:rPr lang="es-MX" altLang="es-MX" sz="1200" u="none" dirty="0">
                <a:latin typeface="Arial" panose="020B0604020202020204" pitchFamily="34" charset="0"/>
                <a:ea typeface="Calibri" panose="020F0502020204030204" pitchFamily="34" charset="0"/>
                <a:cs typeface="Calibri" panose="020F0502020204030204" pitchFamily="34" charset="0"/>
              </a:rPr>
              <a:t>funciones son enunciativas más no limitativas.</a:t>
            </a:r>
          </a:p>
          <a:p>
            <a:pPr algn="just">
              <a:spcBef>
                <a:spcPct val="0"/>
              </a:spcBef>
            </a:pPr>
            <a:endParaRPr lang="es-MX" altLang="es-MX" sz="1600" b="1" dirty="0">
              <a:latin typeface="Arial" panose="020B0604020202020204" pitchFamily="34" charset="0"/>
              <a:ea typeface="Calibri" panose="020F0502020204030204" pitchFamily="34" charset="0"/>
              <a:cs typeface="Calibri" panose="020F0502020204030204" pitchFamily="34" charset="0"/>
            </a:endParaRPr>
          </a:p>
        </p:txBody>
      </p:sp>
      <p:sp>
        <p:nvSpPr>
          <p:cNvPr id="8" name="Rectangle 9"/>
          <p:cNvSpPr>
            <a:spLocks noChangeArrowheads="1"/>
          </p:cNvSpPr>
          <p:nvPr/>
        </p:nvSpPr>
        <p:spPr bwMode="auto">
          <a:xfrm>
            <a:off x="1595437" y="7301549"/>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9" name="Text Box 10"/>
          <p:cNvSpPr txBox="1">
            <a:spLocks noChangeArrowheads="1"/>
          </p:cNvSpPr>
          <p:nvPr/>
        </p:nvSpPr>
        <p:spPr bwMode="auto">
          <a:xfrm>
            <a:off x="1504950" y="7365427"/>
            <a:ext cx="2754312" cy="1421928"/>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spcBef>
                <a:spcPct val="20000"/>
              </a:spcBef>
            </a:pPr>
            <a:r>
              <a:rPr lang="es-ES" altLang="es-MX" sz="1200" u="none" dirty="0">
                <a:latin typeface="Arial" panose="020B0604020202020204" pitchFamily="34" charset="0"/>
              </a:rPr>
              <a:t>Luis </a:t>
            </a:r>
            <a:r>
              <a:rPr lang="es-ES" altLang="es-MX" sz="1200" u="none" dirty="0" smtClean="0">
                <a:latin typeface="Arial" panose="020B0604020202020204" pitchFamily="34" charset="0"/>
              </a:rPr>
              <a:t>Hernández Lara</a:t>
            </a: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lvl="0" algn="ctr">
              <a:spcBef>
                <a:spcPct val="20000"/>
              </a:spcBef>
              <a:defRPr/>
            </a:pPr>
            <a:r>
              <a:rPr lang="es-ES" altLang="es-MX" sz="1200" u="none" dirty="0">
                <a:latin typeface="Arial" panose="020B0604020202020204" pitchFamily="34" charset="0"/>
              </a:rPr>
              <a:t>Juan Paulo Silva Manzano</a:t>
            </a:r>
          </a:p>
        </p:txBody>
      </p:sp>
      <p:sp>
        <p:nvSpPr>
          <p:cNvPr id="10" name="Line 13"/>
          <p:cNvSpPr>
            <a:spLocks noChangeShapeType="1"/>
          </p:cNvSpPr>
          <p:nvPr/>
        </p:nvSpPr>
        <p:spPr bwMode="auto">
          <a:xfrm>
            <a:off x="4173855" y="7304464"/>
            <a:ext cx="0" cy="1646239"/>
          </a:xfrm>
          <a:prstGeom prst="line">
            <a:avLst/>
          </a:prstGeom>
          <a:noFill/>
          <a:ln w="9525">
            <a:solidFill>
              <a:schemeClr val="tx1"/>
            </a:solidFill>
            <a:round/>
            <a:headEnd/>
            <a:tailEnd/>
          </a:ln>
        </p:spPr>
        <p:txBody>
          <a:bodyPr/>
          <a:lstStyle/>
          <a:p>
            <a:endParaRPr lang="es-MX" dirty="0"/>
          </a:p>
        </p:txBody>
      </p:sp>
      <p:sp>
        <p:nvSpPr>
          <p:cNvPr id="11" name="Line 15"/>
          <p:cNvSpPr>
            <a:spLocks noChangeShapeType="1"/>
          </p:cNvSpPr>
          <p:nvPr/>
        </p:nvSpPr>
        <p:spPr bwMode="auto">
          <a:xfrm>
            <a:off x="1578292" y="7593389"/>
            <a:ext cx="5162550" cy="0"/>
          </a:xfrm>
          <a:prstGeom prst="line">
            <a:avLst/>
          </a:prstGeom>
          <a:noFill/>
          <a:ln w="9525">
            <a:solidFill>
              <a:schemeClr val="tx1"/>
            </a:solidFill>
            <a:round/>
            <a:headEnd/>
            <a:tailEnd/>
          </a:ln>
        </p:spPr>
        <p:txBody>
          <a:bodyPr/>
          <a:lstStyle/>
          <a:p>
            <a:endParaRPr lang="es-MX" dirty="0"/>
          </a:p>
        </p:txBody>
      </p:sp>
      <p:sp>
        <p:nvSpPr>
          <p:cNvPr id="12" name="Text Box 10"/>
          <p:cNvSpPr txBox="1">
            <a:spLocks noChangeArrowheads="1"/>
          </p:cNvSpPr>
          <p:nvPr/>
        </p:nvSpPr>
        <p:spPr bwMode="auto">
          <a:xfrm>
            <a:off x="4167505" y="7178377"/>
            <a:ext cx="2549421" cy="1717393"/>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97045790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2457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24580"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24588" name="Text Box 8"/>
          <p:cNvSpPr txBox="1">
            <a:spLocks noChangeArrowheads="1"/>
          </p:cNvSpPr>
          <p:nvPr/>
        </p:nvSpPr>
        <p:spPr bwMode="auto">
          <a:xfrm>
            <a:off x="1549718" y="728028"/>
            <a:ext cx="5103495" cy="6555641"/>
          </a:xfrm>
          <a:prstGeom prst="rect">
            <a:avLst/>
          </a:prstGeom>
          <a:noFill/>
          <a:ln w="9525">
            <a:noFill/>
            <a:miter lim="800000"/>
            <a:headEnd/>
            <a:tailEnd/>
          </a:ln>
        </p:spPr>
        <p:txBody>
          <a:bodyPr wrap="square">
            <a:spAutoFit/>
          </a:bodyPr>
          <a:lstStyle/>
          <a:p>
            <a:pPr marL="190500" indent="-95250" algn="ctr"/>
            <a:endParaRPr lang="es-ES_tradnl" sz="1200" b="1" i="1" u="none" dirty="0">
              <a:latin typeface="Arial" charset="0"/>
            </a:endParaRPr>
          </a:p>
          <a:p>
            <a:pPr marL="190500" indent="-95250" algn="ctr"/>
            <a:r>
              <a:rPr lang="es-ES_tradnl" sz="1200" b="1" i="1" u="none" dirty="0">
                <a:latin typeface="Arial" charset="0"/>
              </a:rPr>
              <a:t>SECRETARIA </a:t>
            </a:r>
            <a:r>
              <a:rPr lang="es-ES_tradnl" sz="1200" b="1" i="1" u="none" dirty="0" smtClean="0">
                <a:latin typeface="Arial" charset="0"/>
              </a:rPr>
              <a:t>(TURNO MATUTINO)</a:t>
            </a:r>
            <a:endParaRPr lang="es-ES_tradnl" sz="1200" b="1" i="1" u="none" dirty="0">
              <a:latin typeface="Arial" charset="0"/>
            </a:endParaRPr>
          </a:p>
          <a:p>
            <a:pPr marL="190500" indent="-95250" algn="ctr"/>
            <a:endParaRPr lang="es-ES_tradnl" sz="1200" b="1" i="1" u="none" dirty="0" smtClean="0">
              <a:latin typeface="Arial" charset="0"/>
            </a:endParaRPr>
          </a:p>
          <a:p>
            <a:pPr marL="190500" indent="-95250" algn="ctr"/>
            <a:endParaRPr lang="es-ES_tradnl" sz="1200" b="1" i="1" u="none" dirty="0">
              <a:latin typeface="Arial" charset="0"/>
            </a:endParaRPr>
          </a:p>
          <a:p>
            <a:pPr marL="190500" indent="-95250" algn="just"/>
            <a:r>
              <a:rPr lang="es-ES_tradnl" sz="1200" b="1" i="1" u="none" dirty="0" smtClean="0">
                <a:latin typeface="Arial" charset="0"/>
              </a:rPr>
              <a:t>OBJETIVO</a:t>
            </a:r>
            <a:r>
              <a:rPr lang="es-ES_tradnl" sz="1200" b="1" i="1" u="none" dirty="0">
                <a:latin typeface="Arial" charset="0"/>
              </a:rPr>
              <a:t>.</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Realizar actividades secretariales </a:t>
            </a:r>
            <a:r>
              <a:rPr lang="es-ES_tradnl" sz="1200" u="none" dirty="0" smtClean="0">
                <a:latin typeface="Arial" charset="0"/>
                <a:cs typeface="Times New Roman" pitchFamily="18" charset="0"/>
              </a:rPr>
              <a:t>del Programa Crecer para la Vida II, para apoyar en el cumplimiento de los objetivo del Centro. </a:t>
            </a:r>
            <a:endParaRPr lang="es-ES" sz="1200" u="none" dirty="0">
              <a:latin typeface="Arial" charset="0"/>
              <a:cs typeface="Times New Roman" pitchFamily="18" charset="0"/>
            </a:endParaRPr>
          </a:p>
          <a:p>
            <a:pPr marL="190500" indent="-95250" algn="just"/>
            <a:endParaRPr lang="es-ES_tradnl" sz="1200" u="none" dirty="0" smtClean="0">
              <a:latin typeface="Arial" charset="0"/>
            </a:endParaRPr>
          </a:p>
          <a:p>
            <a:pPr marL="190500" indent="-95250" algn="just"/>
            <a:endParaRPr lang="es-ES_tradnl" sz="1200" u="none" dirty="0">
              <a:latin typeface="Arial" charset="0"/>
            </a:endParaRP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ES_tradnl" sz="1200" u="none" dirty="0">
                <a:latin typeface="Arial" charset="0"/>
                <a:cs typeface="Times New Roman" pitchFamily="18" charset="0"/>
              </a:rPr>
              <a:t>Recibir y registrar a los usuarios que lleguen solicitando informes del Programa </a:t>
            </a:r>
            <a:r>
              <a:rPr lang="es-ES_tradnl" sz="1200" u="none" dirty="0" smtClean="0">
                <a:latin typeface="Arial" charset="0"/>
                <a:cs typeface="Times New Roman" pitchFamily="18" charset="0"/>
              </a:rPr>
              <a:t>Crecer para la vida II.</a:t>
            </a:r>
            <a:endParaRPr lang="es-ES_tradnl" sz="1200" u="none" dirty="0">
              <a:latin typeface="Arial" charset="0"/>
              <a:cs typeface="Times New Roman" pitchFamily="18" charset="0"/>
            </a:endParaRPr>
          </a:p>
          <a:p>
            <a:pPr marL="95250" algn="just"/>
            <a:endParaRPr lang="es-ES_tradnl"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Registrar y controlar correspondencia de entrada, así como seguimiento de la distribución del mismo</a:t>
            </a:r>
          </a:p>
          <a:p>
            <a:pPr marL="190500" indent="-95250" algn="just">
              <a:buFont typeface="Symbol" pitchFamily="18" charset="2"/>
              <a:buChar char="·"/>
            </a:pPr>
            <a:endParaRPr lang="es-ES_tradnl"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 Llevar el control del archivo de expedientes del Centro, conforme a los lineamientos del Programa. </a:t>
            </a: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Transcribir: </a:t>
            </a:r>
            <a:r>
              <a:rPr lang="es-ES_tradnl" sz="1200" u="none" dirty="0" err="1" smtClean="0">
                <a:latin typeface="Arial" charset="0"/>
                <a:cs typeface="Times New Roman" pitchFamily="18" charset="0"/>
              </a:rPr>
              <a:t>memorandums</a:t>
            </a:r>
            <a:r>
              <a:rPr lang="es-ES_tradnl" sz="1200" u="none" dirty="0" smtClean="0">
                <a:latin typeface="Arial" charset="0"/>
                <a:cs typeface="Times New Roman" pitchFamily="18" charset="0"/>
              </a:rPr>
              <a:t>, </a:t>
            </a:r>
            <a:r>
              <a:rPr lang="es-ES_tradnl" sz="1200" u="none" dirty="0">
                <a:latin typeface="Arial" charset="0"/>
                <a:cs typeface="Times New Roman" pitchFamily="18" charset="0"/>
              </a:rPr>
              <a:t>oficios,  reportes, informes, que requiera el coordinador.</a:t>
            </a:r>
          </a:p>
          <a:p>
            <a:pPr marL="190500" indent="-95250" algn="just">
              <a:buFont typeface="Symbol" pitchFamily="18" charset="2"/>
              <a:buChar char="·"/>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Atender llamadas telefónicas</a:t>
            </a:r>
            <a:r>
              <a:rPr lang="es-ES_tradnl" sz="1200" u="none" dirty="0" smtClean="0">
                <a:latin typeface="Arial" charset="0"/>
                <a:cs typeface="Times New Roman" pitchFamily="18" charset="0"/>
              </a:rPr>
              <a:t>.</a:t>
            </a:r>
          </a:p>
          <a:p>
            <a:pPr marL="95250" algn="just"/>
            <a:endParaRPr lang="es-ES_tradnl" sz="1200" u="none" dirty="0" smtClean="0">
              <a:latin typeface="Arial" charset="0"/>
              <a:cs typeface="Times New Roman" pitchFamily="18" charset="0"/>
            </a:endParaRPr>
          </a:p>
          <a:p>
            <a:pPr marL="190500" indent="-95250" algn="just">
              <a:buFont typeface="Symbol" pitchFamily="18" charset="2"/>
              <a:buChar char="·"/>
            </a:pPr>
            <a:r>
              <a:rPr lang="es-ES_tradnl" sz="1200" u="none" dirty="0" smtClean="0">
                <a:latin typeface="Arial" charset="0"/>
                <a:cs typeface="Times New Roman" pitchFamily="18" charset="0"/>
              </a:rPr>
              <a:t>Fotocopiado de documentación y material de capacitación.</a:t>
            </a:r>
            <a:endParaRPr lang="es-ES_tradnl" sz="1200" u="none" dirty="0">
              <a:latin typeface="Arial" charset="0"/>
              <a:cs typeface="Times New Roman" pitchFamily="18" charset="0"/>
            </a:endParaRPr>
          </a:p>
          <a:p>
            <a:pPr marL="95250" algn="just"/>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Colaborar en la organización de reuniones convocadas por el </a:t>
            </a:r>
            <a:r>
              <a:rPr lang="es-ES_tradnl" sz="1200" u="none" dirty="0" smtClean="0">
                <a:latin typeface="Arial" charset="0"/>
                <a:cs typeface="Times New Roman" pitchFamily="18" charset="0"/>
              </a:rPr>
              <a:t>coordinador del Centro.</a:t>
            </a:r>
          </a:p>
          <a:p>
            <a:pPr marL="95250" algn="just"/>
            <a:endParaRPr lang="es-ES_tradnl" sz="1200" u="none" dirty="0" smtClean="0">
              <a:latin typeface="Arial" charset="0"/>
              <a:cs typeface="Times New Roman" pitchFamily="18" charset="0"/>
            </a:endParaRPr>
          </a:p>
          <a:p>
            <a:pPr marL="190500" indent="-95250" algn="just">
              <a:buFont typeface="Symbol" pitchFamily="18" charset="2"/>
              <a:buChar char="·"/>
            </a:pPr>
            <a:r>
              <a:rPr lang="es-MX" sz="1200" u="none" dirty="0">
                <a:latin typeface="Arial" charset="0"/>
                <a:cs typeface="Times New Roman" pitchFamily="18" charset="0"/>
              </a:rPr>
              <a:t>Apoyo en la logística </a:t>
            </a:r>
            <a:r>
              <a:rPr lang="es-MX" sz="1200" u="none" dirty="0" smtClean="0">
                <a:latin typeface="Arial" charset="0"/>
                <a:cs typeface="Times New Roman" pitchFamily="18" charset="0"/>
              </a:rPr>
              <a:t>y requerimientos de materiales, necesarios para el Centro.</a:t>
            </a:r>
            <a:endParaRPr lang="es-ES_tradnl" sz="1200" u="none" dirty="0">
              <a:latin typeface="Arial" charset="0"/>
              <a:cs typeface="Times New Roman" pitchFamily="18" charset="0"/>
            </a:endParaRPr>
          </a:p>
          <a:p>
            <a:pPr marL="190500" indent="-95250" algn="just">
              <a:buFont typeface="Symbol" pitchFamily="18" charset="2"/>
              <a:buNone/>
            </a:pPr>
            <a:endParaRPr lang="es-ES_tradnl" sz="1200" u="none" dirty="0">
              <a:latin typeface="Arial" charset="0"/>
            </a:endParaRPr>
          </a:p>
          <a:p>
            <a:pPr marL="190500" indent="-95250" algn="just">
              <a:buFont typeface="Symbol" pitchFamily="18" charset="2"/>
              <a:buChar char="·"/>
            </a:pPr>
            <a:r>
              <a:rPr lang="es-ES_tradnl" sz="1200" u="none" dirty="0">
                <a:latin typeface="Arial" charset="0"/>
              </a:rPr>
              <a:t>Estas funciones son enunciativas más no limitativas.</a:t>
            </a:r>
          </a:p>
        </p:txBody>
      </p:sp>
      <p:sp>
        <p:nvSpPr>
          <p:cNvPr id="24589" name="Rectangle 5"/>
          <p:cNvSpPr>
            <a:spLocks noChangeArrowheads="1"/>
          </p:cNvSpPr>
          <p:nvPr/>
        </p:nvSpPr>
        <p:spPr bwMode="auto">
          <a:xfrm>
            <a:off x="1558924" y="7805738"/>
            <a:ext cx="5164455" cy="1153160"/>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4590" name="Text Box 6"/>
          <p:cNvSpPr txBox="1">
            <a:spLocks noChangeArrowheads="1"/>
          </p:cNvSpPr>
          <p:nvPr/>
        </p:nvSpPr>
        <p:spPr bwMode="auto">
          <a:xfrm>
            <a:off x="1547813" y="7777480"/>
            <a:ext cx="2719387" cy="2788456"/>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defRPr/>
            </a:pPr>
            <a:r>
              <a:rPr lang="es-MX" sz="1200" u="none" dirty="0">
                <a:latin typeface="Arial" charset="0"/>
              </a:rPr>
              <a:t>Perla Esperanza Márquez Delgado</a:t>
            </a: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ES" sz="1200" u="none" dirty="0">
              <a:latin typeface="Arial" charset="0"/>
            </a:endParaRPr>
          </a:p>
        </p:txBody>
      </p:sp>
      <p:sp>
        <p:nvSpPr>
          <p:cNvPr id="24592" name="Line 9"/>
          <p:cNvSpPr>
            <a:spLocks noChangeShapeType="1"/>
          </p:cNvSpPr>
          <p:nvPr/>
        </p:nvSpPr>
        <p:spPr bwMode="auto">
          <a:xfrm>
            <a:off x="1558924" y="8260236"/>
            <a:ext cx="5158079" cy="0"/>
          </a:xfrm>
          <a:prstGeom prst="line">
            <a:avLst/>
          </a:prstGeom>
          <a:noFill/>
          <a:ln w="9525">
            <a:solidFill>
              <a:schemeClr val="tx1"/>
            </a:solidFill>
            <a:round/>
            <a:headEnd/>
            <a:tailEnd/>
          </a:ln>
        </p:spPr>
        <p:txBody>
          <a:bodyPr/>
          <a:lstStyle/>
          <a:p>
            <a:endParaRPr lang="es-MX" dirty="0"/>
          </a:p>
        </p:txBody>
      </p:sp>
      <p:sp>
        <p:nvSpPr>
          <p:cNvPr id="24593" name="Line 12"/>
          <p:cNvSpPr>
            <a:spLocks noChangeShapeType="1"/>
          </p:cNvSpPr>
          <p:nvPr/>
        </p:nvSpPr>
        <p:spPr bwMode="auto">
          <a:xfrm>
            <a:off x="4232593" y="7805738"/>
            <a:ext cx="0" cy="1151572"/>
          </a:xfrm>
          <a:prstGeom prst="line">
            <a:avLst/>
          </a:prstGeom>
          <a:noFill/>
          <a:ln w="9525">
            <a:solidFill>
              <a:schemeClr val="tx1"/>
            </a:solidFill>
            <a:round/>
            <a:headEnd/>
            <a:tailEnd/>
          </a:ln>
        </p:spPr>
        <p:txBody>
          <a:bodyPr/>
          <a:lstStyle/>
          <a:p>
            <a:endParaRPr lang="es-MX" dirty="0"/>
          </a:p>
        </p:txBody>
      </p:sp>
      <p:sp>
        <p:nvSpPr>
          <p:cNvPr id="11" name="Text Box 10"/>
          <p:cNvSpPr txBox="1">
            <a:spLocks noChangeArrowheads="1"/>
          </p:cNvSpPr>
          <p:nvPr/>
        </p:nvSpPr>
        <p:spPr bwMode="auto">
          <a:xfrm>
            <a:off x="4231004" y="7814945"/>
            <a:ext cx="2492375" cy="1126462"/>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79625214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1536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5364"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15372" name="Text Box 12"/>
          <p:cNvSpPr txBox="1">
            <a:spLocks noChangeArrowheads="1"/>
          </p:cNvSpPr>
          <p:nvPr/>
        </p:nvSpPr>
        <p:spPr bwMode="auto">
          <a:xfrm>
            <a:off x="1549718" y="664556"/>
            <a:ext cx="5038725" cy="8279190"/>
          </a:xfrm>
          <a:prstGeom prst="rect">
            <a:avLst/>
          </a:prstGeom>
          <a:noFill/>
          <a:ln w="9525">
            <a:noFill/>
            <a:miter lim="800000"/>
            <a:headEnd/>
            <a:tailEnd/>
          </a:ln>
          <a:effectLst/>
        </p:spPr>
        <p:txBody>
          <a:bodyPr>
            <a:spAutoFit/>
          </a:bodyPr>
          <a:lstStyle/>
          <a:p>
            <a:pPr marL="190500" indent="-95250" algn="ctr"/>
            <a:r>
              <a:rPr lang="es-ES_tradnl" sz="1200" b="1" i="1" u="none" dirty="0" smtClean="0">
                <a:latin typeface="Arial" charset="0"/>
              </a:rPr>
              <a:t>ASISTENTE ADMINISTRATIVO</a:t>
            </a:r>
            <a:endParaRPr lang="es-ES_tradnl" sz="1200" b="1" i="1" u="none" dirty="0">
              <a:latin typeface="Arial" charset="0"/>
            </a:endParaRPr>
          </a:p>
          <a:p>
            <a:pPr marL="190500" indent="-95250" algn="ctr"/>
            <a:endParaRPr lang="es-ES_tradnl" sz="1200" u="none" dirty="0">
              <a:latin typeface="Arial" charset="0"/>
            </a:endParaRPr>
          </a:p>
          <a:p>
            <a:pPr marL="190500" indent="-95250" algn="just"/>
            <a:r>
              <a:rPr lang="es-ES_tradnl" sz="1200" b="1" i="1" u="none" dirty="0">
                <a:latin typeface="Arial" charset="0"/>
              </a:rPr>
              <a:t>OBJETIVO.</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a:t>
            </a:r>
            <a:r>
              <a:rPr lang="es-ES_tradnl" sz="1200" u="none" dirty="0" smtClean="0">
                <a:latin typeface="Arial" charset="0"/>
                <a:cs typeface="Times New Roman" pitchFamily="18" charset="0"/>
              </a:rPr>
              <a:t>Apoyar en el controlar del </a:t>
            </a:r>
            <a:r>
              <a:rPr lang="es-ES_tradnl" sz="1200" u="none" dirty="0">
                <a:latin typeface="Arial" charset="0"/>
                <a:cs typeface="Times New Roman" pitchFamily="18" charset="0"/>
              </a:rPr>
              <a:t>presupuesto </a:t>
            </a:r>
            <a:r>
              <a:rPr lang="es-ES_tradnl" sz="1200" u="none" dirty="0" smtClean="0">
                <a:latin typeface="Arial" charset="0"/>
                <a:cs typeface="Times New Roman" pitchFamily="18" charset="0"/>
              </a:rPr>
              <a:t>asignado al Programa así como gestionar lo concerniente a los recursos humanos y materiales  del Centro</a:t>
            </a:r>
            <a:r>
              <a:rPr lang="es-ES_tradnl" sz="1200" u="none" dirty="0">
                <a:latin typeface="Arial" charset="0"/>
                <a:cs typeface="Times New Roman" pitchFamily="18" charset="0"/>
              </a:rPr>
              <a:t>.</a:t>
            </a:r>
          </a:p>
          <a:p>
            <a:pPr marL="190500" indent="-95250" algn="just"/>
            <a:endParaRPr lang="es-ES_tradnl" sz="1200" b="1" i="1" u="none" dirty="0" smtClean="0">
              <a:latin typeface="Arial" charset="0"/>
            </a:endParaRPr>
          </a:p>
          <a:p>
            <a:pPr marL="190500" indent="-95250" algn="just"/>
            <a:endParaRPr lang="es-ES_tradnl" sz="1200" b="1" i="1" u="none" dirty="0">
              <a:latin typeface="Arial" charset="0"/>
            </a:endParaRPr>
          </a:p>
          <a:p>
            <a:pPr marL="190500" indent="-95250" algn="just"/>
            <a:r>
              <a:rPr lang="es-ES_tradnl" sz="1200" b="1" i="1" u="none" dirty="0">
                <a:latin typeface="Arial" charset="0"/>
              </a:rPr>
              <a:t>FUNCIONES.</a:t>
            </a:r>
          </a:p>
          <a:p>
            <a:pPr marL="190500" indent="-95250" algn="just"/>
            <a:endParaRPr lang="es-ES" sz="1200" u="none" dirty="0">
              <a:latin typeface="Arial" charset="0"/>
              <a:cs typeface="Times New Roman" pitchFamily="18" charset="0"/>
            </a:endParaRPr>
          </a:p>
          <a:p>
            <a:pPr marL="190500" indent="-190500" algn="just">
              <a:buFont typeface="Symbol" pitchFamily="18" charset="2"/>
              <a:buChar char="·"/>
            </a:pPr>
            <a:r>
              <a:rPr lang="es-MX" sz="1200" u="none" dirty="0" smtClean="0">
                <a:latin typeface="Arial" charset="0"/>
                <a:cs typeface="Times New Roman" pitchFamily="18" charset="0"/>
              </a:rPr>
              <a:t>Apoyar en el control y registro del presupuesto asignado al Programa Crecer para la Vida II, de acuerdo a los lineamientos establecidos para los mismos.</a:t>
            </a:r>
          </a:p>
          <a:p>
            <a:pPr marL="190500" indent="-190500" algn="just"/>
            <a:r>
              <a:rPr lang="es-MX" sz="1200" u="none" dirty="0">
                <a:latin typeface="Arial" charset="0"/>
                <a:cs typeface="Times New Roman" pitchFamily="18" charset="0"/>
              </a:rPr>
              <a:t>   </a:t>
            </a:r>
            <a:endParaRPr lang="es-ES" sz="1200" u="none" dirty="0">
              <a:latin typeface="Arial" charset="0"/>
              <a:cs typeface="Times New Roman" pitchFamily="18" charset="0"/>
            </a:endParaRPr>
          </a:p>
          <a:p>
            <a:pPr marL="190500" indent="-190500" algn="just">
              <a:buFont typeface="Symbol" pitchFamily="18" charset="2"/>
              <a:buChar char="·"/>
            </a:pPr>
            <a:r>
              <a:rPr lang="es-MX" sz="1200" u="none" dirty="0">
                <a:latin typeface="Arial" charset="0"/>
                <a:cs typeface="Times New Roman" pitchFamily="18" charset="0"/>
              </a:rPr>
              <a:t>Elaborar los requerimientos de materiales necesarios para </a:t>
            </a:r>
            <a:r>
              <a:rPr lang="es-MX" sz="1200" u="none" dirty="0" smtClean="0">
                <a:latin typeface="Arial" charset="0"/>
                <a:cs typeface="Times New Roman" pitchFamily="18" charset="0"/>
              </a:rPr>
              <a:t>las actividades y necesidades del Centro.</a:t>
            </a:r>
            <a:endParaRPr lang="es-ES" sz="1200" u="none" dirty="0">
              <a:latin typeface="Arial" charset="0"/>
              <a:cs typeface="Times New Roman" pitchFamily="18" charset="0"/>
            </a:endParaRPr>
          </a:p>
          <a:p>
            <a:pPr marL="190500" indent="-190500" algn="just">
              <a:buFont typeface="Symbol" pitchFamily="18" charset="2"/>
              <a:buNone/>
            </a:pPr>
            <a:r>
              <a:rPr lang="es-MX" sz="1200" u="none" dirty="0">
                <a:latin typeface="Arial" charset="0"/>
                <a:cs typeface="Times New Roman" pitchFamily="18" charset="0"/>
              </a:rPr>
              <a:t>   </a:t>
            </a:r>
          </a:p>
          <a:p>
            <a:pPr marL="190500" indent="-190500" algn="just">
              <a:buFont typeface="Symbol" pitchFamily="18" charset="2"/>
              <a:buChar char="·"/>
            </a:pPr>
            <a:r>
              <a:rPr lang="es-MX" sz="1200" u="none" dirty="0">
                <a:latin typeface="Arial" charset="0"/>
                <a:cs typeface="Times New Roman" pitchFamily="18" charset="0"/>
              </a:rPr>
              <a:t>Elaborar carpeta que contenga: copia de </a:t>
            </a:r>
            <a:r>
              <a:rPr lang="es-MX" sz="1200" u="none" dirty="0" smtClean="0">
                <a:latin typeface="Arial" charset="0"/>
                <a:cs typeface="Times New Roman" pitchFamily="18" charset="0"/>
              </a:rPr>
              <a:t>proyectos y </a:t>
            </a:r>
            <a:r>
              <a:rPr lang="es-MX" sz="1200" u="none" dirty="0">
                <a:latin typeface="Arial" charset="0"/>
                <a:cs typeface="Times New Roman" pitchFamily="18" charset="0"/>
              </a:rPr>
              <a:t>documentos autorizando </a:t>
            </a:r>
            <a:r>
              <a:rPr lang="es-MX" sz="1200" u="none" dirty="0" smtClean="0">
                <a:latin typeface="Arial" charset="0"/>
                <a:cs typeface="Times New Roman" pitchFamily="18" charset="0"/>
              </a:rPr>
              <a:t>el recurso asignado al Centro.</a:t>
            </a:r>
          </a:p>
          <a:p>
            <a:pPr marL="190500" indent="-190500" algn="just"/>
            <a:endParaRPr lang="es-MX" sz="1200" u="none" dirty="0" smtClean="0">
              <a:latin typeface="Arial" charset="0"/>
              <a:cs typeface="Times New Roman" pitchFamily="18" charset="0"/>
            </a:endParaRPr>
          </a:p>
          <a:p>
            <a:pPr marL="190500" indent="-190500" algn="just">
              <a:buFont typeface="Symbol" pitchFamily="18" charset="2"/>
              <a:buChar char="·"/>
            </a:pPr>
            <a:r>
              <a:rPr lang="es-ES_tradnl" altLang="es-MX" sz="1200" u="none" dirty="0" smtClean="0">
                <a:latin typeface="Arial" panose="020B0604020202020204" pitchFamily="34" charset="0"/>
                <a:cs typeface="Arial" panose="020B0604020202020204" pitchFamily="34" charset="0"/>
              </a:rPr>
              <a:t>Apoyar en la elaboración y entrega </a:t>
            </a:r>
            <a:r>
              <a:rPr lang="es-ES_tradnl" altLang="es-MX" sz="1200" u="none" dirty="0">
                <a:latin typeface="Arial" panose="020B0604020202020204" pitchFamily="34" charset="0"/>
                <a:cs typeface="Arial" panose="020B0604020202020204" pitchFamily="34" charset="0"/>
              </a:rPr>
              <a:t>a </a:t>
            </a:r>
            <a:r>
              <a:rPr lang="es-ES_tradnl" altLang="es-MX" sz="1200" u="none" dirty="0">
                <a:solidFill>
                  <a:schemeClr val="tx2"/>
                </a:solidFill>
                <a:latin typeface="Arial" panose="020B0604020202020204" pitchFamily="34" charset="0"/>
                <a:cs typeface="Arial" panose="020B0604020202020204" pitchFamily="34" charset="0"/>
              </a:rPr>
              <a:t>la Dirección de Bienestar Familiar</a:t>
            </a:r>
            <a:r>
              <a:rPr lang="es-ES_tradnl" altLang="es-MX" sz="1200" u="none" dirty="0" smtClean="0">
                <a:solidFill>
                  <a:schemeClr val="tx2"/>
                </a:solidFill>
                <a:latin typeface="Arial" panose="020B0604020202020204" pitchFamily="34" charset="0"/>
                <a:cs typeface="Arial" panose="020B0604020202020204" pitchFamily="34" charset="0"/>
              </a:rPr>
              <a:t>, de </a:t>
            </a:r>
            <a:r>
              <a:rPr lang="es-ES_tradnl" altLang="es-MX" sz="1200" u="none" dirty="0" smtClean="0">
                <a:latin typeface="Arial" panose="020B0604020202020204" pitchFamily="34" charset="0"/>
                <a:cs typeface="Arial" panose="020B0604020202020204" pitchFamily="34" charset="0"/>
              </a:rPr>
              <a:t>informe mensual </a:t>
            </a:r>
            <a:r>
              <a:rPr lang="es-ES_tradnl" altLang="es-MX" sz="1200" u="none" dirty="0">
                <a:latin typeface="Arial" panose="020B0604020202020204" pitchFamily="34" charset="0"/>
                <a:cs typeface="Arial" panose="020B0604020202020204" pitchFamily="34" charset="0"/>
              </a:rPr>
              <a:t>y anual de las actividades realizadas y resultados obtenidos, acompañando </a:t>
            </a:r>
            <a:r>
              <a:rPr lang="es-ES_tradnl" altLang="es-MX" sz="1200" u="none" dirty="0" smtClean="0">
                <a:latin typeface="Arial" panose="020B0604020202020204" pitchFamily="34" charset="0"/>
                <a:cs typeface="Arial" panose="020B0604020202020204" pitchFamily="34" charset="0"/>
              </a:rPr>
              <a:t>de los formatos requeridos.</a:t>
            </a:r>
          </a:p>
          <a:p>
            <a:pPr marL="95250" algn="just"/>
            <a:endParaRPr lang="es-ES_tradnl" altLang="es-MX" sz="1200" u="none" dirty="0" smtClean="0">
              <a:latin typeface="Arial" panose="020B0604020202020204" pitchFamily="34" charset="0"/>
              <a:cs typeface="Arial" panose="020B0604020202020204" pitchFamily="34" charset="0"/>
            </a:endParaRPr>
          </a:p>
          <a:p>
            <a:pPr marL="177800" indent="-177800" algn="just">
              <a:buFont typeface="Symbol" pitchFamily="18" charset="2"/>
              <a:buChar char="·"/>
            </a:pPr>
            <a:r>
              <a:rPr lang="es-ES_tradnl" altLang="es-MX" sz="1200" u="none" dirty="0" smtClean="0">
                <a:latin typeface="Arial" panose="020B0604020202020204" pitchFamily="34" charset="0"/>
                <a:cs typeface="Arial" panose="020B0604020202020204" pitchFamily="34" charset="0"/>
              </a:rPr>
              <a:t> Apoyar en las actualizaciones del </a:t>
            </a:r>
            <a:r>
              <a:rPr lang="es-ES_tradnl" altLang="es-MX" sz="1200" u="none" dirty="0">
                <a:latin typeface="Arial" panose="020B0604020202020204" pitchFamily="34" charset="0"/>
                <a:cs typeface="Arial" panose="020B0604020202020204" pitchFamily="34" charset="0"/>
              </a:rPr>
              <a:t>inventario del programa </a:t>
            </a:r>
            <a:r>
              <a:rPr lang="es-ES_tradnl" altLang="es-MX" sz="1200" u="none" dirty="0" smtClean="0">
                <a:latin typeface="Arial" panose="020B0604020202020204" pitchFamily="34" charset="0"/>
                <a:cs typeface="Arial" panose="020B0604020202020204" pitchFamily="34" charset="0"/>
              </a:rPr>
              <a:t>Crecer para la Vida II, </a:t>
            </a:r>
            <a:r>
              <a:rPr lang="es-ES_tradnl" altLang="es-MX" sz="1200" u="none" dirty="0">
                <a:latin typeface="Arial" panose="020B0604020202020204" pitchFamily="34" charset="0"/>
                <a:cs typeface="Arial" panose="020B0604020202020204" pitchFamily="34" charset="0"/>
              </a:rPr>
              <a:t>como lo solicite Control Patrimonial de DIF Estatal</a:t>
            </a:r>
            <a:r>
              <a:rPr lang="es-ES_tradnl" altLang="es-MX" sz="1200" u="none" dirty="0" smtClean="0">
                <a:latin typeface="Arial" panose="020B0604020202020204" pitchFamily="34" charset="0"/>
                <a:cs typeface="Arial" panose="020B0604020202020204" pitchFamily="34" charset="0"/>
              </a:rPr>
              <a:t>.</a:t>
            </a:r>
          </a:p>
          <a:p>
            <a:pPr marL="95250" algn="just"/>
            <a:endParaRPr lang="es-ES_tradnl" altLang="es-MX" sz="1200" u="none" dirty="0" smtClean="0">
              <a:latin typeface="Arial" panose="020B0604020202020204" pitchFamily="34" charset="0"/>
              <a:cs typeface="Arial" panose="020B0604020202020204" pitchFamily="34" charset="0"/>
            </a:endParaRPr>
          </a:p>
          <a:p>
            <a:pPr marL="177800" indent="-177800" algn="just">
              <a:buFont typeface="Symbol" pitchFamily="18" charset="2"/>
              <a:buChar char="·"/>
            </a:pPr>
            <a:r>
              <a:rPr lang="es-ES_tradnl" altLang="es-MX" sz="1200" u="none" dirty="0" smtClean="0">
                <a:latin typeface="Arial" panose="020B0604020202020204" pitchFamily="34" charset="0"/>
                <a:cs typeface="Arial" panose="020B0604020202020204" pitchFamily="34" charset="0"/>
              </a:rPr>
              <a:t> Apoyar en </a:t>
            </a:r>
            <a:r>
              <a:rPr lang="es-ES_tradnl" altLang="es-MX" sz="1200" u="none" dirty="0">
                <a:latin typeface="Arial" panose="020B0604020202020204" pitchFamily="34" charset="0"/>
                <a:cs typeface="Arial" panose="020B0604020202020204" pitchFamily="34" charset="0"/>
              </a:rPr>
              <a:t>detectar las necesidades de los recursos financieros, materiales, de mantenimiento y servicios generales</a:t>
            </a:r>
            <a:r>
              <a:rPr lang="es-ES_tradnl" altLang="es-MX" sz="1200" u="none" dirty="0" smtClean="0">
                <a:latin typeface="Arial" panose="020B0604020202020204" pitchFamily="34" charset="0"/>
                <a:cs typeface="Arial" panose="020B0604020202020204" pitchFamily="34" charset="0"/>
              </a:rPr>
              <a:t>.</a:t>
            </a:r>
          </a:p>
          <a:p>
            <a:pPr marL="95250" algn="just"/>
            <a:endParaRPr lang="es-ES_tradnl"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Apoyar </a:t>
            </a:r>
            <a:r>
              <a:rPr lang="es-ES_tradnl" altLang="es-MX" sz="1200" u="none" dirty="0" smtClean="0">
                <a:latin typeface="Arial" panose="020B0604020202020204" pitchFamily="34" charset="0"/>
                <a:cs typeface="Arial" panose="020B0604020202020204" pitchFamily="34" charset="0"/>
              </a:rPr>
              <a:t>y participar en las </a:t>
            </a:r>
            <a:r>
              <a:rPr lang="es-ES_tradnl" altLang="es-MX" sz="1200" u="none" dirty="0">
                <a:latin typeface="Arial" panose="020B0604020202020204" pitchFamily="34" charset="0"/>
                <a:cs typeface="Arial" panose="020B0604020202020204" pitchFamily="34" charset="0"/>
              </a:rPr>
              <a:t>acciones de actualización y capacitación del personal del programa Crecer para la Vida II.</a:t>
            </a:r>
          </a:p>
          <a:p>
            <a:pPr marL="171450" indent="-171450" algn="just">
              <a:buSzPct val="150000"/>
              <a:buFont typeface="Arial" panose="020B0604020202020204" pitchFamily="34" charset="0"/>
              <a:buChar char="•"/>
            </a:pP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Optimizar los recursos materiales, financieros y humanos del programa</a:t>
            </a:r>
            <a:r>
              <a:rPr lang="es-ES_tradnl" altLang="es-MX" sz="1200" u="none" dirty="0" smtClean="0">
                <a:latin typeface="Arial" panose="020B0604020202020204" pitchFamily="34" charset="0"/>
                <a:cs typeface="Arial" panose="020B0604020202020204" pitchFamily="34" charset="0"/>
              </a:rPr>
              <a:t>.</a:t>
            </a:r>
          </a:p>
          <a:p>
            <a:pPr algn="just">
              <a:buSzPct val="150000"/>
            </a:pPr>
            <a:endParaRPr lang="es-ES_tradnl"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Estas funciones son enunciativas, más no limitativas.</a:t>
            </a:r>
            <a:endParaRPr lang="es-MX" altLang="es-MX" sz="1200" u="none" dirty="0">
              <a:latin typeface="Arial" panose="020B0604020202020204" pitchFamily="34" charset="0"/>
              <a:cs typeface="Arial" panose="020B0604020202020204" pitchFamily="34" charset="0"/>
            </a:endParaRPr>
          </a:p>
          <a:p>
            <a:pPr algn="just">
              <a:buSzPct val="150000"/>
            </a:pPr>
            <a:endParaRPr lang="es-ES_tradnl" altLang="es-MX" sz="1200" u="none"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ES_tradnl" altLang="es-MX" sz="1200" u="none"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ES_tradnl" altLang="es-MX" sz="1200" u="none" dirty="0">
              <a:latin typeface="Arial" panose="020B0604020202020204" pitchFamily="34" charset="0"/>
              <a:cs typeface="Arial" panose="020B0604020202020204" pitchFamily="34" charset="0"/>
            </a:endParaRPr>
          </a:p>
          <a:p>
            <a:pPr marL="190500" indent="-95250" algn="just">
              <a:buFont typeface="Symbol" pitchFamily="18" charset="2"/>
              <a:buChar char="·"/>
            </a:pPr>
            <a:endParaRPr lang="es-ES_tradnl" altLang="es-MX" sz="1200" u="none" dirty="0">
              <a:latin typeface="Arial" panose="020B0604020202020204" pitchFamily="34" charset="0"/>
              <a:cs typeface="Arial" panose="020B0604020202020204" pitchFamily="34" charset="0"/>
            </a:endParaRPr>
          </a:p>
          <a:p>
            <a:pPr marL="95250" algn="just"/>
            <a:endParaRPr lang="es-MX" sz="1200" u="none" dirty="0" smtClean="0">
              <a:latin typeface="Arial" charset="0"/>
              <a:cs typeface="Times New Roman" pitchFamily="18" charset="0"/>
            </a:endParaRPr>
          </a:p>
          <a:p>
            <a:pPr marL="190500" indent="-95250" algn="just">
              <a:buFont typeface="Symbol" pitchFamily="18" charset="2"/>
              <a:buChar char="·"/>
            </a:pPr>
            <a:endParaRPr lang="es-MX" sz="800" u="none" dirty="0" smtClean="0">
              <a:latin typeface="Arial" charset="0"/>
              <a:cs typeface="Times New Roman" pitchFamily="18" charset="0"/>
            </a:endParaRPr>
          </a:p>
          <a:p>
            <a:pPr marL="95250" algn="just"/>
            <a:endParaRPr lang="es-MX" sz="800" u="none" dirty="0" smtClean="0">
              <a:latin typeface="Arial" charset="0"/>
              <a:cs typeface="Times New Roman" pitchFamily="18" charset="0"/>
            </a:endParaRPr>
          </a:p>
        </p:txBody>
      </p:sp>
      <p:sp>
        <p:nvSpPr>
          <p:cNvPr id="11" name="Rectangle 12"/>
          <p:cNvSpPr>
            <a:spLocks noChangeArrowheads="1"/>
          </p:cNvSpPr>
          <p:nvPr/>
        </p:nvSpPr>
        <p:spPr bwMode="auto">
          <a:xfrm>
            <a:off x="1549509" y="7724282"/>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7" name="Text Box 13"/>
          <p:cNvSpPr txBox="1">
            <a:spLocks noChangeArrowheads="1"/>
          </p:cNvSpPr>
          <p:nvPr/>
        </p:nvSpPr>
        <p:spPr bwMode="auto">
          <a:xfrm>
            <a:off x="1562209" y="7788354"/>
            <a:ext cx="2662238" cy="105259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lvl="0" algn="ctr">
              <a:spcBef>
                <a:spcPct val="20000"/>
              </a:spcBef>
            </a:pPr>
            <a:r>
              <a:rPr lang="es-ES" altLang="es-MX" sz="1200" u="none" dirty="0">
                <a:latin typeface="Arial" panose="020B0604020202020204" pitchFamily="34" charset="0"/>
              </a:rPr>
              <a:t>Imelda María Araiza Fiscal</a:t>
            </a:r>
          </a:p>
        </p:txBody>
      </p:sp>
      <p:sp>
        <p:nvSpPr>
          <p:cNvPr id="18" name="Line 14"/>
          <p:cNvSpPr>
            <a:spLocks noChangeShapeType="1"/>
          </p:cNvSpPr>
          <p:nvPr/>
        </p:nvSpPr>
        <p:spPr bwMode="auto">
          <a:xfrm>
            <a:off x="4211527" y="7733807"/>
            <a:ext cx="3396" cy="1143000"/>
          </a:xfrm>
          <a:prstGeom prst="line">
            <a:avLst/>
          </a:prstGeom>
          <a:noFill/>
          <a:ln w="9525">
            <a:solidFill>
              <a:schemeClr val="tx1"/>
            </a:solidFill>
            <a:miter lim="800000"/>
            <a:headEnd/>
            <a:tailEnd/>
          </a:ln>
        </p:spPr>
        <p:txBody>
          <a:bodyPr wrap="none"/>
          <a:lstStyle/>
          <a:p>
            <a:endParaRPr lang="es-MX" dirty="0"/>
          </a:p>
        </p:txBody>
      </p:sp>
      <p:sp>
        <p:nvSpPr>
          <p:cNvPr id="19" name="Line 15"/>
          <p:cNvSpPr>
            <a:spLocks noChangeShapeType="1"/>
          </p:cNvSpPr>
          <p:nvPr/>
        </p:nvSpPr>
        <p:spPr bwMode="auto">
          <a:xfrm>
            <a:off x="1549509" y="8060832"/>
            <a:ext cx="5146675" cy="0"/>
          </a:xfrm>
          <a:prstGeom prst="line">
            <a:avLst/>
          </a:prstGeom>
          <a:noFill/>
          <a:ln w="9525">
            <a:solidFill>
              <a:schemeClr val="tx1"/>
            </a:solidFill>
            <a:miter lim="800000"/>
            <a:headEnd/>
            <a:tailEnd/>
          </a:ln>
        </p:spPr>
        <p:txBody>
          <a:bodyPr wrap="none"/>
          <a:lstStyle/>
          <a:p>
            <a:endParaRPr lang="es-MX" dirty="0"/>
          </a:p>
        </p:txBody>
      </p:sp>
      <p:sp>
        <p:nvSpPr>
          <p:cNvPr id="20" name="Text Box 16"/>
          <p:cNvSpPr txBox="1">
            <a:spLocks noChangeArrowheads="1"/>
          </p:cNvSpPr>
          <p:nvPr/>
        </p:nvSpPr>
        <p:spPr bwMode="auto">
          <a:xfrm>
            <a:off x="4102396" y="7782540"/>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21" name="Text Box 10"/>
          <p:cNvSpPr txBox="1">
            <a:spLocks noChangeArrowheads="1"/>
          </p:cNvSpPr>
          <p:nvPr/>
        </p:nvSpPr>
        <p:spPr bwMode="auto">
          <a:xfrm>
            <a:off x="4038600" y="8593933"/>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41797044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2457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24580" name="Text Box 4"/>
          <p:cNvSpPr txBox="1">
            <a:spLocks noChangeArrowheads="1"/>
          </p:cNvSpPr>
          <p:nvPr/>
        </p:nvSpPr>
        <p:spPr bwMode="auto">
          <a:xfrm>
            <a:off x="76200" y="635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DESCRIPCION DE FUNCIONES</a:t>
            </a:r>
          </a:p>
        </p:txBody>
      </p:sp>
      <p:sp>
        <p:nvSpPr>
          <p:cNvPr id="24588" name="Text Box 8"/>
          <p:cNvSpPr txBox="1">
            <a:spLocks noChangeArrowheads="1"/>
          </p:cNvSpPr>
          <p:nvPr/>
        </p:nvSpPr>
        <p:spPr bwMode="auto">
          <a:xfrm>
            <a:off x="1549718" y="728028"/>
            <a:ext cx="5103495" cy="6186309"/>
          </a:xfrm>
          <a:prstGeom prst="rect">
            <a:avLst/>
          </a:prstGeom>
          <a:noFill/>
          <a:ln w="9525">
            <a:noFill/>
            <a:miter lim="800000"/>
            <a:headEnd/>
            <a:tailEnd/>
          </a:ln>
        </p:spPr>
        <p:txBody>
          <a:bodyPr wrap="square">
            <a:spAutoFit/>
          </a:bodyPr>
          <a:lstStyle/>
          <a:p>
            <a:pPr marL="190500" indent="-95250" algn="ctr"/>
            <a:endParaRPr lang="es-ES_tradnl" sz="1200" b="1" i="1" u="none" dirty="0">
              <a:latin typeface="Arial" charset="0"/>
            </a:endParaRPr>
          </a:p>
          <a:p>
            <a:pPr marL="190500" indent="-95250" algn="ctr"/>
            <a:r>
              <a:rPr lang="es-ES_tradnl" sz="1200" b="1" i="1" u="none" dirty="0" smtClean="0">
                <a:latin typeface="Arial" charset="0"/>
              </a:rPr>
              <a:t>ASISTENTE SECRETARIAL (TURNO VESPERTINO) </a:t>
            </a:r>
            <a:endParaRPr lang="es-ES_tradnl" sz="1200" b="1" i="1" u="none" dirty="0">
              <a:latin typeface="Arial" charset="0"/>
            </a:endParaRPr>
          </a:p>
          <a:p>
            <a:pPr marL="190500" indent="-95250" algn="ctr"/>
            <a:endParaRPr lang="es-ES_tradnl" sz="1200" b="1" i="1" u="none" dirty="0" smtClean="0">
              <a:latin typeface="Arial" charset="0"/>
            </a:endParaRPr>
          </a:p>
          <a:p>
            <a:pPr marL="190500" indent="-95250" algn="ctr"/>
            <a:endParaRPr lang="es-ES_tradnl" sz="1200" b="1" i="1" u="none" dirty="0" smtClean="0">
              <a:latin typeface="Arial" charset="0"/>
            </a:endParaRPr>
          </a:p>
          <a:p>
            <a:pPr marL="190500" indent="-95250" algn="ctr"/>
            <a:endParaRPr lang="es-ES_tradnl" sz="1200" b="1" i="1" u="none" dirty="0">
              <a:latin typeface="Arial" charset="0"/>
            </a:endParaRPr>
          </a:p>
          <a:p>
            <a:pPr marL="190500" indent="-95250" algn="just"/>
            <a:r>
              <a:rPr lang="es-ES_tradnl" sz="1200" b="1" i="1" u="none" dirty="0" smtClean="0">
                <a:latin typeface="Arial" charset="0"/>
              </a:rPr>
              <a:t>OBJETIVO</a:t>
            </a:r>
            <a:r>
              <a:rPr lang="es-ES_tradnl" sz="1200" b="1" i="1" u="none" dirty="0">
                <a:latin typeface="Arial" charset="0"/>
              </a:rPr>
              <a:t>.</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Realizar actividades secretariales </a:t>
            </a:r>
            <a:r>
              <a:rPr lang="es-ES_tradnl" sz="1200" u="none" dirty="0" smtClean="0">
                <a:latin typeface="Arial" charset="0"/>
                <a:cs typeface="Times New Roman" pitchFamily="18" charset="0"/>
              </a:rPr>
              <a:t>del Programa Crecer para la Vida II, para apoyar en el cumplimiento de los objetivo del Centro. </a:t>
            </a:r>
            <a:endParaRPr lang="es-ES" sz="1200" u="none" dirty="0">
              <a:latin typeface="Arial" charset="0"/>
              <a:cs typeface="Times New Roman" pitchFamily="18" charset="0"/>
            </a:endParaRPr>
          </a:p>
          <a:p>
            <a:pPr marL="190500" indent="-95250" algn="just"/>
            <a:endParaRPr lang="es-ES_tradnl" sz="1200" u="none" dirty="0" smtClean="0">
              <a:latin typeface="Arial" charset="0"/>
            </a:endParaRPr>
          </a:p>
          <a:p>
            <a:pPr marL="190500" indent="-95250" algn="just"/>
            <a:endParaRPr lang="es-ES_tradnl" sz="1200" u="none" dirty="0" smtClean="0">
              <a:latin typeface="Arial" charset="0"/>
            </a:endParaRPr>
          </a:p>
          <a:p>
            <a:pPr marL="190500" indent="-95250" algn="just"/>
            <a:endParaRPr lang="es-ES_tradnl" sz="1200" u="none" dirty="0">
              <a:latin typeface="Arial" charset="0"/>
            </a:endParaRP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ES_tradnl" sz="1200" u="none" dirty="0">
                <a:latin typeface="Arial" charset="0"/>
                <a:cs typeface="Times New Roman" pitchFamily="18" charset="0"/>
              </a:rPr>
              <a:t>Registrar y controlar correspondencia de entrada, así como seguimiento de la </a:t>
            </a:r>
            <a:r>
              <a:rPr lang="es-ES_tradnl" sz="1200" u="none" dirty="0" smtClean="0">
                <a:latin typeface="Arial" charset="0"/>
                <a:cs typeface="Times New Roman" pitchFamily="18" charset="0"/>
              </a:rPr>
              <a:t>distribución del mismo.</a:t>
            </a:r>
            <a:endParaRPr lang="es-ES_tradnl" sz="1200" u="none" dirty="0">
              <a:latin typeface="Arial" charset="0"/>
              <a:cs typeface="Times New Roman" pitchFamily="18" charset="0"/>
            </a:endParaRPr>
          </a:p>
          <a:p>
            <a:pPr marL="190500" indent="-95250" algn="just">
              <a:buFont typeface="Symbol" pitchFamily="18" charset="2"/>
              <a:buChar char="·"/>
            </a:pPr>
            <a:endParaRPr lang="es-ES_tradnl"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 Llevar el control del archivo </a:t>
            </a:r>
            <a:r>
              <a:rPr lang="es-ES_tradnl" sz="1200" u="none" dirty="0" smtClean="0">
                <a:latin typeface="Arial" charset="0"/>
                <a:cs typeface="Times New Roman" pitchFamily="18" charset="0"/>
              </a:rPr>
              <a:t>del Centro. </a:t>
            </a:r>
            <a:endParaRPr lang="es-ES_tradnl" sz="1200" u="none" dirty="0">
              <a:latin typeface="Arial" charset="0"/>
              <a:cs typeface="Times New Roman" pitchFamily="18" charset="0"/>
            </a:endParaRP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Apoyar en actividades del coordinador </a:t>
            </a:r>
            <a:r>
              <a:rPr lang="es-ES_tradnl" sz="1200" u="none" dirty="0" smtClean="0">
                <a:latin typeface="Arial" charset="0"/>
                <a:cs typeface="Times New Roman" pitchFamily="18" charset="0"/>
              </a:rPr>
              <a:t>del Centro y </a:t>
            </a:r>
            <a:r>
              <a:rPr lang="es-ES_tradnl" sz="1200" u="none" dirty="0">
                <a:latin typeface="Arial" charset="0"/>
                <a:cs typeface="Times New Roman" pitchFamily="18" charset="0"/>
              </a:rPr>
              <a:t>actividades prioritarias </a:t>
            </a:r>
            <a:r>
              <a:rPr lang="es-ES_tradnl" sz="1200" u="none" dirty="0" smtClean="0">
                <a:latin typeface="Arial" charset="0"/>
                <a:cs typeface="Times New Roman" pitchFamily="18" charset="0"/>
              </a:rPr>
              <a:t>del mismo.</a:t>
            </a:r>
            <a:endParaRPr lang="es-ES" sz="1200" u="none" dirty="0">
              <a:latin typeface="Arial" charset="0"/>
              <a:cs typeface="Times New Roman" pitchFamily="18" charset="0"/>
            </a:endParaRP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Transcribir: </a:t>
            </a:r>
            <a:r>
              <a:rPr lang="es-ES_tradnl" sz="1200" u="none" dirty="0" err="1" smtClean="0">
                <a:latin typeface="Arial" charset="0"/>
                <a:cs typeface="Times New Roman" pitchFamily="18" charset="0"/>
              </a:rPr>
              <a:t>memorandums</a:t>
            </a:r>
            <a:r>
              <a:rPr lang="es-ES_tradnl" sz="1200" u="none" dirty="0" smtClean="0">
                <a:latin typeface="Arial" charset="0"/>
                <a:cs typeface="Times New Roman" pitchFamily="18" charset="0"/>
              </a:rPr>
              <a:t>, </a:t>
            </a:r>
            <a:r>
              <a:rPr lang="es-ES_tradnl" sz="1200" u="none" dirty="0">
                <a:latin typeface="Arial" charset="0"/>
                <a:cs typeface="Times New Roman" pitchFamily="18" charset="0"/>
              </a:rPr>
              <a:t>oficios,  reportes, informes, que requiera el coordinador.</a:t>
            </a:r>
          </a:p>
          <a:p>
            <a:pPr marL="190500" indent="-95250" algn="just">
              <a:buFont typeface="Symbol" pitchFamily="18" charset="2"/>
              <a:buChar char="·"/>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Atender llamadas telefónicas</a:t>
            </a:r>
            <a:r>
              <a:rPr lang="es-ES_tradnl" sz="1200" u="none" dirty="0" smtClean="0">
                <a:latin typeface="Arial" charset="0"/>
                <a:cs typeface="Times New Roman" pitchFamily="18" charset="0"/>
              </a:rPr>
              <a:t>.</a:t>
            </a:r>
          </a:p>
          <a:p>
            <a:pPr marL="95250" algn="just"/>
            <a:endParaRPr lang="es-ES_tradnl" sz="1200" u="none" dirty="0" smtClean="0">
              <a:latin typeface="Arial" charset="0"/>
              <a:cs typeface="Times New Roman" pitchFamily="18" charset="0"/>
            </a:endParaRPr>
          </a:p>
          <a:p>
            <a:pPr marL="190500" indent="-95250" algn="just">
              <a:buFont typeface="Symbol" pitchFamily="18" charset="2"/>
              <a:buChar char="·"/>
            </a:pPr>
            <a:r>
              <a:rPr lang="es-ES_tradnl" sz="1200" u="none" dirty="0" smtClean="0">
                <a:latin typeface="Arial" charset="0"/>
                <a:cs typeface="Times New Roman" pitchFamily="18" charset="0"/>
              </a:rPr>
              <a:t>Fotocopiado de documentación y material de capacitación.</a:t>
            </a:r>
            <a:endParaRPr lang="es-ES_tradnl" sz="1200" u="none" dirty="0">
              <a:latin typeface="Arial" charset="0"/>
              <a:cs typeface="Times New Roman" pitchFamily="18" charset="0"/>
            </a:endParaRPr>
          </a:p>
          <a:p>
            <a:pPr marL="95250" algn="just"/>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Colaborar en la organización de reuniones convocadas por el </a:t>
            </a:r>
            <a:r>
              <a:rPr lang="es-ES_tradnl" sz="1200" u="none" dirty="0" smtClean="0">
                <a:latin typeface="Arial" charset="0"/>
                <a:cs typeface="Times New Roman" pitchFamily="18" charset="0"/>
              </a:rPr>
              <a:t>coordinador del Programa Crecer para la Vida II.</a:t>
            </a:r>
          </a:p>
          <a:p>
            <a:pPr marL="190500" indent="-95250" algn="just">
              <a:buFont typeface="Symbol" pitchFamily="18" charset="2"/>
              <a:buNone/>
            </a:pPr>
            <a:endParaRPr lang="es-ES_tradnl" sz="1200" u="none" dirty="0">
              <a:latin typeface="Arial" charset="0"/>
            </a:endParaRPr>
          </a:p>
          <a:p>
            <a:pPr marL="190500" indent="-95250" algn="just">
              <a:buFont typeface="Symbol" pitchFamily="18" charset="2"/>
              <a:buChar char="·"/>
            </a:pPr>
            <a:r>
              <a:rPr lang="es-ES_tradnl" sz="1200" u="none" dirty="0">
                <a:latin typeface="Arial" charset="0"/>
              </a:rPr>
              <a:t>Estas funciones son enunciativas más no limitativas.</a:t>
            </a:r>
          </a:p>
        </p:txBody>
      </p:sp>
      <p:sp>
        <p:nvSpPr>
          <p:cNvPr id="24589" name="Rectangle 5"/>
          <p:cNvSpPr>
            <a:spLocks noChangeArrowheads="1"/>
          </p:cNvSpPr>
          <p:nvPr/>
        </p:nvSpPr>
        <p:spPr bwMode="auto">
          <a:xfrm>
            <a:off x="1558924" y="7805738"/>
            <a:ext cx="5164455" cy="1153160"/>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4590" name="Text Box 6"/>
          <p:cNvSpPr txBox="1">
            <a:spLocks noChangeArrowheads="1"/>
          </p:cNvSpPr>
          <p:nvPr/>
        </p:nvSpPr>
        <p:spPr bwMode="auto">
          <a:xfrm>
            <a:off x="1547813" y="7777480"/>
            <a:ext cx="2719387" cy="2788456"/>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a:latin typeface="Arial" charset="0"/>
              </a:rPr>
              <a:t>Responsable</a:t>
            </a: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defRPr/>
            </a:pPr>
            <a:r>
              <a:rPr lang="es-MX" sz="1200" u="none" dirty="0" smtClean="0">
                <a:latin typeface="Arial" charset="0"/>
              </a:rPr>
              <a:t>Consuelo Esquivel Rodríguez</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ES" sz="1200" u="none" dirty="0">
              <a:latin typeface="Arial" charset="0"/>
            </a:endParaRPr>
          </a:p>
        </p:txBody>
      </p:sp>
      <p:sp>
        <p:nvSpPr>
          <p:cNvPr id="24592" name="Line 9"/>
          <p:cNvSpPr>
            <a:spLocks noChangeShapeType="1"/>
          </p:cNvSpPr>
          <p:nvPr/>
        </p:nvSpPr>
        <p:spPr bwMode="auto">
          <a:xfrm>
            <a:off x="1558924" y="8260236"/>
            <a:ext cx="5158079" cy="0"/>
          </a:xfrm>
          <a:prstGeom prst="line">
            <a:avLst/>
          </a:prstGeom>
          <a:noFill/>
          <a:ln w="9525">
            <a:solidFill>
              <a:schemeClr val="tx1"/>
            </a:solidFill>
            <a:round/>
            <a:headEnd/>
            <a:tailEnd/>
          </a:ln>
        </p:spPr>
        <p:txBody>
          <a:bodyPr/>
          <a:lstStyle/>
          <a:p>
            <a:endParaRPr lang="es-MX" dirty="0"/>
          </a:p>
        </p:txBody>
      </p:sp>
      <p:sp>
        <p:nvSpPr>
          <p:cNvPr id="24593" name="Line 12"/>
          <p:cNvSpPr>
            <a:spLocks noChangeShapeType="1"/>
          </p:cNvSpPr>
          <p:nvPr/>
        </p:nvSpPr>
        <p:spPr bwMode="auto">
          <a:xfrm>
            <a:off x="4232593" y="7805738"/>
            <a:ext cx="0" cy="1151572"/>
          </a:xfrm>
          <a:prstGeom prst="line">
            <a:avLst/>
          </a:prstGeom>
          <a:noFill/>
          <a:ln w="9525">
            <a:solidFill>
              <a:schemeClr val="tx1"/>
            </a:solidFill>
            <a:round/>
            <a:headEnd/>
            <a:tailEnd/>
          </a:ln>
        </p:spPr>
        <p:txBody>
          <a:bodyPr/>
          <a:lstStyle/>
          <a:p>
            <a:endParaRPr lang="es-MX" dirty="0"/>
          </a:p>
        </p:txBody>
      </p:sp>
      <p:sp>
        <p:nvSpPr>
          <p:cNvPr id="11" name="Text Box 10"/>
          <p:cNvSpPr txBox="1">
            <a:spLocks noChangeArrowheads="1"/>
          </p:cNvSpPr>
          <p:nvPr/>
        </p:nvSpPr>
        <p:spPr bwMode="auto">
          <a:xfrm>
            <a:off x="4231004" y="7814945"/>
            <a:ext cx="2492375" cy="1126462"/>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53919593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2947"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2948"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2949" name="Rectangle 5"/>
          <p:cNvSpPr>
            <a:spLocks noChangeArrowheads="1"/>
          </p:cNvSpPr>
          <p:nvPr/>
        </p:nvSpPr>
        <p:spPr bwMode="auto">
          <a:xfrm>
            <a:off x="1504950" y="569913"/>
            <a:ext cx="5181600" cy="7594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smtClean="0">
                <a:latin typeface="Arial" panose="020B0604020202020204" pitchFamily="34" charset="0"/>
                <a:cs typeface="Arial" panose="020B0604020202020204" pitchFamily="34" charset="0"/>
              </a:rPr>
              <a:t>INTENDENCIA (TURNO VESPERTINO)</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dirty="0">
              <a:latin typeface="Arial" panose="020B0604020202020204" pitchFamily="34" charset="0"/>
            </a:endParaRPr>
          </a:p>
          <a:p>
            <a:pPr algn="just">
              <a:spcBef>
                <a:spcPct val="0"/>
              </a:spcBef>
              <a:buFontTx/>
              <a:buNone/>
            </a:pPr>
            <a:endParaRPr lang="es-ES_tradnl" altLang="es-MX" sz="1200" b="1" i="1"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182563" algn="just">
              <a:buNone/>
            </a:pPr>
            <a:r>
              <a:rPr lang="es-MX" altLang="es-MX" sz="1200" u="none" dirty="0" smtClean="0">
                <a:latin typeface="Arial" panose="020B0604020202020204" pitchFamily="34" charset="0"/>
                <a:cs typeface="Arial" panose="020B0604020202020204" pitchFamily="34" charset="0"/>
              </a:rPr>
              <a:t>Mantener la limpieza e higiene en general en las instalaciones del programa.</a:t>
            </a:r>
            <a:endParaRPr lang="es-MX" altLang="es-MX" sz="1200" u="none" dirty="0">
              <a:latin typeface="Arial" panose="020B0604020202020204" pitchFamily="34" charset="0"/>
              <a:cs typeface="Arial" panose="020B0604020202020204" pitchFamily="34" charset="0"/>
            </a:endParaRPr>
          </a:p>
          <a:p>
            <a:pPr algn="just">
              <a:lnSpc>
                <a:spcPct val="107000"/>
              </a:lnSpc>
              <a:spcAft>
                <a:spcPts val="800"/>
              </a:spcAft>
              <a:buFontTx/>
              <a:buNone/>
            </a:pPr>
            <a:endParaRPr lang="es-ES_tradnl" altLang="es-MX" sz="1200" b="1" i="1" u="none" dirty="0">
              <a:latin typeface="Arial" panose="020B0604020202020204" pitchFamily="34" charset="0"/>
              <a:cs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smtClean="0">
              <a:latin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Limpiar </a:t>
            </a:r>
            <a:r>
              <a:rPr lang="es-MX" altLang="es-MX" sz="1200" u="none" dirty="0">
                <a:latin typeface="Arial" panose="020B0604020202020204" pitchFamily="34" charset="0"/>
                <a:cs typeface="Arial" panose="020B0604020202020204" pitchFamily="34" charset="0"/>
              </a:rPr>
              <a:t>y ordenar las áreas del Programa Crecer para la Vida de acuerdo a la asignación y prioridad marcada por la administración.</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Realizar </a:t>
            </a:r>
            <a:r>
              <a:rPr lang="es-MX" altLang="es-MX" sz="1200" u="none" dirty="0">
                <a:latin typeface="Arial" panose="020B0604020202020204" pitchFamily="34" charset="0"/>
                <a:cs typeface="Arial" panose="020B0604020202020204" pitchFamily="34" charset="0"/>
              </a:rPr>
              <a:t>limpieza general de azulejos, vidrios, </a:t>
            </a:r>
            <a:r>
              <a:rPr lang="es-MX" altLang="es-MX" sz="1200" u="none" dirty="0" smtClean="0">
                <a:latin typeface="Arial" panose="020B0604020202020204" pitchFamily="34" charset="0"/>
                <a:cs typeface="Arial" panose="020B0604020202020204" pitchFamily="34" charset="0"/>
              </a:rPr>
              <a:t>sanitarios, etc.</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Mantener el abasto del papel sanitario, sanitas y jabón en los baños.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Realizar cambio de bolsa de basura de los recipientes cuando sea necesario.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Lavar botes de basura por lo menos una vez a la semana o cuando se requiera.</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Reportar </a:t>
            </a:r>
            <a:r>
              <a:rPr lang="es-MX" altLang="es-MX" sz="1200" u="none" dirty="0">
                <a:latin typeface="Arial" panose="020B0604020202020204" pitchFamily="34" charset="0"/>
                <a:cs typeface="Arial" panose="020B0604020202020204" pitchFamily="34" charset="0"/>
              </a:rPr>
              <a:t>a la administración los requerimientos para el desarrollo propio de su trabajo.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Entregar inventario </a:t>
            </a:r>
            <a:r>
              <a:rPr lang="es-MX" altLang="es-MX" sz="1200" u="none" dirty="0">
                <a:latin typeface="Arial" panose="020B0604020202020204" pitchFamily="34" charset="0"/>
                <a:cs typeface="Arial" panose="020B0604020202020204" pitchFamily="34" charset="0"/>
              </a:rPr>
              <a:t>de los implementos asignados para su labor.</a:t>
            </a: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Mantener en orden y limpieza los cuartos séptico y sus </a:t>
            </a:r>
            <a:r>
              <a:rPr lang="es-MX" altLang="es-MX" sz="1200" u="none" dirty="0">
                <a:latin typeface="Arial" panose="020B0604020202020204" pitchFamily="34" charset="0"/>
                <a:cs typeface="Arial" panose="020B0604020202020204" pitchFamily="34" charset="0"/>
              </a:rPr>
              <a:t>implementos </a:t>
            </a:r>
            <a:r>
              <a:rPr lang="es-MX" altLang="es-MX" sz="1200" u="none" dirty="0" smtClean="0">
                <a:latin typeface="Arial" panose="020B0604020202020204" pitchFamily="34" charset="0"/>
                <a:cs typeface="Arial" panose="020B0604020202020204" pitchFamily="34" charset="0"/>
              </a:rPr>
              <a:t>de trabajo.</a:t>
            </a:r>
          </a:p>
          <a:p>
            <a:pPr algn="just">
              <a:buSzPct val="150000"/>
              <a:buNone/>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Utilizar guantes y cubre bocas para realizar el lavado de baños y trapeador de piso.</a:t>
            </a:r>
          </a:p>
          <a:p>
            <a:pPr marL="171450" indent="-171450" algn="just">
              <a:buSzPct val="150000"/>
              <a:buFont typeface="Arial" panose="020B0604020202020204" pitchFamily="34" charset="0"/>
              <a:buChar char="•"/>
            </a:pPr>
            <a:endParaRPr lang="es-MX" altLang="es-MX" sz="1600"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600" b="1" u="none" dirty="0">
              <a:latin typeface="Arial" panose="020B0604020202020204" pitchFamily="34" charset="0"/>
              <a:ea typeface="Calibri" panose="020F0502020204030204" pitchFamily="34" charset="0"/>
              <a:cs typeface="Calibri" panose="020F0502020204030204" pitchFamily="34" charset="0"/>
            </a:endParaRPr>
          </a:p>
        </p:txBody>
      </p:sp>
      <p:sp>
        <p:nvSpPr>
          <p:cNvPr id="8" name="Rectangle 9"/>
          <p:cNvSpPr>
            <a:spLocks noChangeArrowheads="1"/>
          </p:cNvSpPr>
          <p:nvPr/>
        </p:nvSpPr>
        <p:spPr bwMode="auto">
          <a:xfrm>
            <a:off x="1551091" y="7477669"/>
            <a:ext cx="5153025" cy="1334487"/>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9" name="Text Box 10"/>
          <p:cNvSpPr txBox="1">
            <a:spLocks noChangeArrowheads="1"/>
          </p:cNvSpPr>
          <p:nvPr/>
        </p:nvSpPr>
        <p:spPr bwMode="auto">
          <a:xfrm>
            <a:off x="1474574" y="7377768"/>
            <a:ext cx="2754312" cy="1421928"/>
          </a:xfrm>
          <a:prstGeom prst="rect">
            <a:avLst/>
          </a:prstGeom>
          <a:noFill/>
          <a:ln w="9525">
            <a:noFill/>
            <a:miter lim="800000"/>
            <a:headEnd/>
            <a:tailEnd/>
          </a:ln>
        </p:spPr>
        <p:txBody>
          <a:bodyPr wrap="square">
            <a:spAutoFit/>
          </a:bodyPr>
          <a:lstStyle/>
          <a:p>
            <a:pPr algn="ctr">
              <a:lnSpc>
                <a:spcPct val="80000"/>
              </a:lnSpc>
            </a:pPr>
            <a:endParaRPr lang="es-MX" sz="1200" b="1" u="none" dirty="0" smtClean="0">
              <a:latin typeface="Arial" charset="0"/>
            </a:endParaRPr>
          </a:p>
          <a:p>
            <a:pPr algn="ctr">
              <a:lnSpc>
                <a:spcPct val="80000"/>
              </a:lnSpc>
            </a:pPr>
            <a:r>
              <a:rPr lang="es-MX" sz="1200" b="1" u="none" dirty="0" smtClean="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ES" altLang="es-MX" sz="1200" u="none" dirty="0" smtClean="0">
              <a:latin typeface="Arial" panose="020B0604020202020204" pitchFamily="34" charset="0"/>
            </a:endParaRPr>
          </a:p>
          <a:p>
            <a:pPr algn="ctr">
              <a:lnSpc>
                <a:spcPct val="80000"/>
              </a:lnSpc>
            </a:pPr>
            <a:endParaRPr lang="es-ES" altLang="es-MX" sz="1200" u="none" dirty="0">
              <a:latin typeface="Arial" panose="020B0604020202020204" pitchFamily="34" charset="0"/>
            </a:endParaRPr>
          </a:p>
          <a:p>
            <a:pPr algn="ctr">
              <a:lnSpc>
                <a:spcPct val="80000"/>
              </a:lnSpc>
            </a:pPr>
            <a:endParaRPr lang="es-ES" altLang="es-MX" sz="1200" u="none" dirty="0" smtClean="0">
              <a:latin typeface="Arial" panose="020B0604020202020204" pitchFamily="34" charset="0"/>
            </a:endParaRPr>
          </a:p>
          <a:p>
            <a:pPr algn="ctr">
              <a:lnSpc>
                <a:spcPct val="80000"/>
              </a:lnSpc>
            </a:pPr>
            <a:endParaRPr lang="es-ES" altLang="es-MX" sz="1200" u="none" dirty="0" smtClean="0">
              <a:latin typeface="Arial" panose="020B0604020202020204" pitchFamily="34" charset="0"/>
            </a:endParaRPr>
          </a:p>
          <a:p>
            <a:pPr algn="ctr">
              <a:lnSpc>
                <a:spcPct val="80000"/>
              </a:lnSpc>
            </a:pPr>
            <a:r>
              <a:rPr lang="es-ES" altLang="es-MX" sz="1200" u="none" dirty="0" smtClean="0">
                <a:latin typeface="Arial" panose="020B0604020202020204" pitchFamily="34" charset="0"/>
              </a:rPr>
              <a:t>Ana Isabel García Quirino</a:t>
            </a:r>
            <a:endParaRPr lang="es-ES" altLang="es-MX" sz="1200" u="none" dirty="0">
              <a:latin typeface="Arial" panose="020B0604020202020204" pitchFamily="34" charset="0"/>
            </a:endParaRPr>
          </a:p>
        </p:txBody>
      </p:sp>
      <p:sp>
        <p:nvSpPr>
          <p:cNvPr id="10" name="Line 13"/>
          <p:cNvSpPr>
            <a:spLocks noChangeShapeType="1"/>
          </p:cNvSpPr>
          <p:nvPr/>
        </p:nvSpPr>
        <p:spPr bwMode="auto">
          <a:xfrm>
            <a:off x="4143479" y="7477669"/>
            <a:ext cx="0" cy="1334487"/>
          </a:xfrm>
          <a:prstGeom prst="line">
            <a:avLst/>
          </a:prstGeom>
          <a:noFill/>
          <a:ln w="9525">
            <a:solidFill>
              <a:schemeClr val="tx1"/>
            </a:solidFill>
            <a:round/>
            <a:headEnd/>
            <a:tailEnd/>
          </a:ln>
        </p:spPr>
        <p:txBody>
          <a:bodyPr/>
          <a:lstStyle/>
          <a:p>
            <a:endParaRPr lang="es-MX" dirty="0"/>
          </a:p>
        </p:txBody>
      </p:sp>
      <p:sp>
        <p:nvSpPr>
          <p:cNvPr id="11" name="Line 15"/>
          <p:cNvSpPr>
            <a:spLocks noChangeShapeType="1"/>
          </p:cNvSpPr>
          <p:nvPr/>
        </p:nvSpPr>
        <p:spPr bwMode="auto">
          <a:xfrm>
            <a:off x="1547916" y="7766594"/>
            <a:ext cx="5162550" cy="0"/>
          </a:xfrm>
          <a:prstGeom prst="line">
            <a:avLst/>
          </a:prstGeom>
          <a:noFill/>
          <a:ln w="9525">
            <a:solidFill>
              <a:schemeClr val="tx1"/>
            </a:solidFill>
            <a:round/>
            <a:headEnd/>
            <a:tailEnd/>
          </a:ln>
        </p:spPr>
        <p:txBody>
          <a:bodyPr/>
          <a:lstStyle/>
          <a:p>
            <a:endParaRPr lang="es-MX" dirty="0"/>
          </a:p>
        </p:txBody>
      </p:sp>
      <p:sp>
        <p:nvSpPr>
          <p:cNvPr id="12" name="Text Box 10"/>
          <p:cNvSpPr txBox="1">
            <a:spLocks noChangeArrowheads="1"/>
          </p:cNvSpPr>
          <p:nvPr/>
        </p:nvSpPr>
        <p:spPr bwMode="auto">
          <a:xfrm>
            <a:off x="4127603" y="7383378"/>
            <a:ext cx="2549421" cy="1421928"/>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68074052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2947"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2948"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2949" name="Rectangle 5"/>
          <p:cNvSpPr>
            <a:spLocks noChangeArrowheads="1"/>
          </p:cNvSpPr>
          <p:nvPr/>
        </p:nvSpPr>
        <p:spPr bwMode="auto">
          <a:xfrm>
            <a:off x="1504950" y="588963"/>
            <a:ext cx="51816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a:latin typeface="Arial" panose="020B0604020202020204" pitchFamily="34" charset="0"/>
                <a:cs typeface="Arial" panose="020B0604020202020204" pitchFamily="34" charset="0"/>
              </a:rPr>
              <a:t>INTENDENCIA (TURNO </a:t>
            </a:r>
            <a:r>
              <a:rPr lang="es-ES" altLang="es-MX" sz="1200" b="1" i="1" u="none" dirty="0" smtClean="0">
                <a:latin typeface="Arial" panose="020B0604020202020204" pitchFamily="34" charset="0"/>
                <a:cs typeface="Arial" panose="020B0604020202020204" pitchFamily="34" charset="0"/>
              </a:rPr>
              <a:t>VESPERTINO)</a:t>
            </a:r>
          </a:p>
          <a:p>
            <a:pPr algn="ctr">
              <a:spcBef>
                <a:spcPct val="0"/>
              </a:spcBef>
              <a:buFontTx/>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just">
              <a:spcBef>
                <a:spcPct val="0"/>
              </a:spcBef>
              <a:buFontTx/>
              <a:buNone/>
            </a:pPr>
            <a:endParaRPr lang="es-ES_tradnl" altLang="es-MX" sz="1200" dirty="0">
              <a:latin typeface="Arial" panose="020B0604020202020204" pitchFamily="34" charset="0"/>
            </a:endParaRPr>
          </a:p>
          <a:p>
            <a:pPr algn="just">
              <a:spcBef>
                <a:spcPct val="0"/>
              </a:spcBef>
              <a:buFontTx/>
              <a:buNone/>
            </a:pPr>
            <a:endParaRPr lang="es-ES_tradnl" altLang="es-MX" sz="1200" b="1" i="1" dirty="0">
              <a:latin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Realizar </a:t>
            </a:r>
            <a:r>
              <a:rPr lang="es-MX" altLang="es-MX" sz="1200" u="none" dirty="0">
                <a:latin typeface="Arial" panose="020B0604020202020204" pitchFamily="34" charset="0"/>
                <a:cs typeface="Arial" panose="020B0604020202020204" pitchFamily="34" charset="0"/>
              </a:rPr>
              <a:t>limpieza general en la parte de afuera del Programa Crecer para la Vida y patio del mismo.</a:t>
            </a:r>
          </a:p>
          <a:p>
            <a:pPr marL="171450" indent="-171450" algn="just">
              <a:buSzPct val="150000"/>
              <a:buFont typeface="Arial" panose="020B0604020202020204" pitchFamily="34" charset="0"/>
              <a:buChar char="•"/>
            </a:pPr>
            <a:endParaRPr lang="es-MX" altLang="es-MX" sz="1200"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Mantener una </a:t>
            </a:r>
            <a:r>
              <a:rPr lang="es-MX" altLang="es-MX" sz="1200" u="none" dirty="0">
                <a:latin typeface="Arial" panose="020B0604020202020204" pitchFamily="34" charset="0"/>
                <a:cs typeface="Arial" panose="020B0604020202020204" pitchFamily="34" charset="0"/>
              </a:rPr>
              <a:t>actitud positiva, respetuosa y sana con las niñas, niños y adolescentes </a:t>
            </a:r>
            <a:r>
              <a:rPr lang="es-MX" altLang="es-MX" sz="1200" u="none" dirty="0" smtClean="0">
                <a:latin typeface="Arial" panose="020B0604020202020204" pitchFamily="34" charset="0"/>
                <a:cs typeface="Arial" panose="020B0604020202020204" pitchFamily="34" charset="0"/>
              </a:rPr>
              <a:t>que asisten </a:t>
            </a:r>
            <a:r>
              <a:rPr lang="es-MX" altLang="es-MX" sz="1200" u="none" dirty="0">
                <a:latin typeface="Arial" panose="020B0604020202020204" pitchFamily="34" charset="0"/>
                <a:cs typeface="Arial" panose="020B0604020202020204" pitchFamily="34" charset="0"/>
              </a:rPr>
              <a:t>a las actividades </a:t>
            </a:r>
            <a:r>
              <a:rPr lang="es-MX" altLang="es-MX" sz="1200" u="none" dirty="0" smtClean="0">
                <a:latin typeface="Arial" panose="020B0604020202020204" pitchFamily="34" charset="0"/>
                <a:cs typeface="Arial" panose="020B0604020202020204" pitchFamily="34" charset="0"/>
              </a:rPr>
              <a:t>del programa.</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Estas </a:t>
            </a:r>
            <a:r>
              <a:rPr lang="es-MX" altLang="es-MX" sz="1200" u="none" dirty="0">
                <a:latin typeface="Arial" panose="020B0604020202020204" pitchFamily="34" charset="0"/>
                <a:cs typeface="Arial" panose="020B0604020202020204" pitchFamily="34" charset="0"/>
              </a:rPr>
              <a:t>funciones son enunciativas, más no limitativas.</a:t>
            </a:r>
            <a:endParaRPr lang="es-MX" altLang="es-MX" sz="1600" b="1" u="none" dirty="0">
              <a:latin typeface="Arial" panose="020B0604020202020204" pitchFamily="34" charset="0"/>
              <a:ea typeface="Calibri" panose="020F0502020204030204" pitchFamily="34" charset="0"/>
              <a:cs typeface="Calibri" panose="020F0502020204030204" pitchFamily="34" charset="0"/>
            </a:endParaRPr>
          </a:p>
        </p:txBody>
      </p:sp>
      <p:sp>
        <p:nvSpPr>
          <p:cNvPr id="11" name="Rectangle 9"/>
          <p:cNvSpPr>
            <a:spLocks noChangeArrowheads="1"/>
          </p:cNvSpPr>
          <p:nvPr/>
        </p:nvSpPr>
        <p:spPr bwMode="auto">
          <a:xfrm>
            <a:off x="1551091" y="7477669"/>
            <a:ext cx="5153025" cy="1334487"/>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2" name="Text Box 10"/>
          <p:cNvSpPr txBox="1">
            <a:spLocks noChangeArrowheads="1"/>
          </p:cNvSpPr>
          <p:nvPr/>
        </p:nvSpPr>
        <p:spPr bwMode="auto">
          <a:xfrm>
            <a:off x="1474574" y="7377768"/>
            <a:ext cx="2754312" cy="1421928"/>
          </a:xfrm>
          <a:prstGeom prst="rect">
            <a:avLst/>
          </a:prstGeom>
          <a:noFill/>
          <a:ln w="9525">
            <a:noFill/>
            <a:miter lim="800000"/>
            <a:headEnd/>
            <a:tailEnd/>
          </a:ln>
        </p:spPr>
        <p:txBody>
          <a:bodyPr wrap="square">
            <a:spAutoFit/>
          </a:bodyPr>
          <a:lstStyle/>
          <a:p>
            <a:pPr algn="ctr">
              <a:lnSpc>
                <a:spcPct val="80000"/>
              </a:lnSpc>
            </a:pPr>
            <a:endParaRPr lang="es-MX" sz="1200" b="1" u="none" dirty="0" smtClean="0">
              <a:latin typeface="Arial" charset="0"/>
            </a:endParaRPr>
          </a:p>
          <a:p>
            <a:pPr algn="ctr">
              <a:lnSpc>
                <a:spcPct val="80000"/>
              </a:lnSpc>
            </a:pPr>
            <a:r>
              <a:rPr lang="es-MX" sz="1200" b="1" u="none" dirty="0" smtClean="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ES" altLang="es-MX" sz="1200" u="none" dirty="0" smtClean="0">
              <a:latin typeface="Arial" panose="020B0604020202020204" pitchFamily="34" charset="0"/>
            </a:endParaRPr>
          </a:p>
          <a:p>
            <a:pPr algn="ctr">
              <a:lnSpc>
                <a:spcPct val="80000"/>
              </a:lnSpc>
            </a:pPr>
            <a:endParaRPr lang="es-ES" altLang="es-MX" sz="1200" u="none" dirty="0">
              <a:latin typeface="Arial" panose="020B0604020202020204" pitchFamily="34" charset="0"/>
            </a:endParaRPr>
          </a:p>
          <a:p>
            <a:pPr algn="ctr">
              <a:lnSpc>
                <a:spcPct val="80000"/>
              </a:lnSpc>
            </a:pPr>
            <a:endParaRPr lang="es-ES" altLang="es-MX" sz="1200" u="none" dirty="0" smtClean="0">
              <a:latin typeface="Arial" panose="020B0604020202020204" pitchFamily="34" charset="0"/>
            </a:endParaRPr>
          </a:p>
          <a:p>
            <a:pPr algn="ctr">
              <a:lnSpc>
                <a:spcPct val="80000"/>
              </a:lnSpc>
            </a:pPr>
            <a:endParaRPr lang="es-ES" altLang="es-MX" sz="1200" u="none" dirty="0" smtClean="0">
              <a:latin typeface="Arial" panose="020B0604020202020204" pitchFamily="34" charset="0"/>
            </a:endParaRPr>
          </a:p>
          <a:p>
            <a:pPr algn="ctr">
              <a:lnSpc>
                <a:spcPct val="80000"/>
              </a:lnSpc>
            </a:pPr>
            <a:r>
              <a:rPr lang="es-ES" altLang="es-MX" sz="1200" u="none" dirty="0">
                <a:latin typeface="Arial" panose="020B0604020202020204" pitchFamily="34" charset="0"/>
              </a:rPr>
              <a:t>Ana Isabel García Quirino</a:t>
            </a:r>
          </a:p>
        </p:txBody>
      </p:sp>
      <p:sp>
        <p:nvSpPr>
          <p:cNvPr id="18" name="Line 13"/>
          <p:cNvSpPr>
            <a:spLocks noChangeShapeType="1"/>
          </p:cNvSpPr>
          <p:nvPr/>
        </p:nvSpPr>
        <p:spPr bwMode="auto">
          <a:xfrm>
            <a:off x="4143479" y="7477669"/>
            <a:ext cx="0" cy="1334487"/>
          </a:xfrm>
          <a:prstGeom prst="line">
            <a:avLst/>
          </a:prstGeom>
          <a:noFill/>
          <a:ln w="9525">
            <a:solidFill>
              <a:schemeClr val="tx1"/>
            </a:solidFill>
            <a:round/>
            <a:headEnd/>
            <a:tailEnd/>
          </a:ln>
        </p:spPr>
        <p:txBody>
          <a:bodyPr/>
          <a:lstStyle/>
          <a:p>
            <a:endParaRPr lang="es-MX" dirty="0"/>
          </a:p>
        </p:txBody>
      </p:sp>
      <p:sp>
        <p:nvSpPr>
          <p:cNvPr id="19" name="Line 15"/>
          <p:cNvSpPr>
            <a:spLocks noChangeShapeType="1"/>
          </p:cNvSpPr>
          <p:nvPr/>
        </p:nvSpPr>
        <p:spPr bwMode="auto">
          <a:xfrm>
            <a:off x="1547916" y="7766594"/>
            <a:ext cx="5162550" cy="0"/>
          </a:xfrm>
          <a:prstGeom prst="line">
            <a:avLst/>
          </a:prstGeom>
          <a:noFill/>
          <a:ln w="9525">
            <a:solidFill>
              <a:schemeClr val="tx1"/>
            </a:solidFill>
            <a:round/>
            <a:headEnd/>
            <a:tailEnd/>
          </a:ln>
        </p:spPr>
        <p:txBody>
          <a:bodyPr/>
          <a:lstStyle/>
          <a:p>
            <a:endParaRPr lang="es-MX" dirty="0"/>
          </a:p>
        </p:txBody>
      </p:sp>
      <p:sp>
        <p:nvSpPr>
          <p:cNvPr id="20" name="Text Box 10"/>
          <p:cNvSpPr txBox="1">
            <a:spLocks noChangeArrowheads="1"/>
          </p:cNvSpPr>
          <p:nvPr/>
        </p:nvSpPr>
        <p:spPr bwMode="auto">
          <a:xfrm>
            <a:off x="4127603" y="7383378"/>
            <a:ext cx="2549421" cy="1421928"/>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2063839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90115"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90116"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90117" name="Rectangle 5"/>
          <p:cNvSpPr>
            <a:spLocks noChangeArrowheads="1"/>
          </p:cNvSpPr>
          <p:nvPr/>
        </p:nvSpPr>
        <p:spPr bwMode="auto">
          <a:xfrm>
            <a:off x="1504950" y="588963"/>
            <a:ext cx="5181600" cy="8106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ES" altLang="es-MX" sz="1200" b="1" i="1" u="none" dirty="0">
                <a:latin typeface="Arial" panose="020B0604020202020204" pitchFamily="34" charset="0"/>
                <a:cs typeface="Arial" panose="020B0604020202020204" pitchFamily="34" charset="0"/>
              </a:rPr>
              <a:t>PREFECTURA</a:t>
            </a:r>
            <a:endParaRPr lang="es-MX" altLang="es-MX" sz="1200" b="1" i="1" u="none" dirty="0">
              <a:latin typeface="Arial" panose="020B0604020202020204" pitchFamily="34" charset="0"/>
              <a:cs typeface="Arial" panose="020B0604020202020204" pitchFamily="34" charset="0"/>
            </a:endParaRPr>
          </a:p>
          <a:p>
            <a:pPr algn="ctr">
              <a:spcBef>
                <a:spcPct val="0"/>
              </a:spcBef>
              <a:buNone/>
            </a:pPr>
            <a:endParaRPr lang="es-ES_tradnl" altLang="es-MX" sz="1200" u="none" dirty="0">
              <a:latin typeface="Arial" panose="020B0604020202020204" pitchFamily="34" charset="0"/>
            </a:endParaRPr>
          </a:p>
          <a:p>
            <a:pPr algn="just">
              <a:spcBef>
                <a:spcPct val="0"/>
              </a:spcBef>
              <a:buNone/>
            </a:pPr>
            <a:endParaRPr lang="es-ES_tradnl" altLang="es-MX" sz="1200" b="1" i="1" u="none" dirty="0">
              <a:latin typeface="Arial" panose="020B0604020202020204" pitchFamily="34" charset="0"/>
            </a:endParaRPr>
          </a:p>
          <a:p>
            <a:pPr algn="just">
              <a:spcBef>
                <a:spcPct val="0"/>
              </a:spcBef>
              <a:buNone/>
            </a:pPr>
            <a:r>
              <a:rPr lang="es-ES_tradnl" altLang="es-MX" sz="1200" b="1" i="1" u="none" dirty="0">
                <a:latin typeface="Arial" panose="020B0604020202020204" pitchFamily="34" charset="0"/>
              </a:rPr>
              <a:t>OBJETIVO</a:t>
            </a:r>
            <a:r>
              <a:rPr lang="es-ES_tradnl" altLang="es-MX" sz="1200" b="1" i="1" u="none" dirty="0" smtClean="0">
                <a:latin typeface="Arial" panose="020B0604020202020204" pitchFamily="34" charset="0"/>
              </a:rPr>
              <a:t>.</a:t>
            </a:r>
          </a:p>
          <a:p>
            <a:pPr algn="just">
              <a:spcBef>
                <a:spcPct val="0"/>
              </a:spcBef>
              <a:buNone/>
            </a:pPr>
            <a:endParaRPr lang="es-ES_tradnl" altLang="es-MX" sz="1200" b="1" i="1" u="none" dirty="0">
              <a:latin typeface="Arial" panose="020B0604020202020204" pitchFamily="34" charset="0"/>
            </a:endParaRPr>
          </a:p>
          <a:p>
            <a:pPr marL="180975" algn="just">
              <a:spcBef>
                <a:spcPct val="0"/>
              </a:spcBef>
              <a:buNone/>
            </a:pPr>
            <a:r>
              <a:rPr lang="es-MX" altLang="es-MX" sz="1200" u="none" dirty="0" smtClean="0">
                <a:latin typeface="Arial" panose="020B0604020202020204" pitchFamily="34" charset="0"/>
                <a:cs typeface="Arial" panose="020B0604020202020204" pitchFamily="34" charset="0"/>
              </a:rPr>
              <a:t>Promover, acompañar y fomentar la convivencia en </a:t>
            </a:r>
            <a:r>
              <a:rPr lang="es-MX" altLang="es-MX" sz="1200" u="none" dirty="0">
                <a:latin typeface="Arial" panose="020B0604020202020204" pitchFamily="34" charset="0"/>
                <a:cs typeface="Arial" panose="020B0604020202020204" pitchFamily="34" charset="0"/>
              </a:rPr>
              <a:t>los niños, niñas y </a:t>
            </a:r>
            <a:r>
              <a:rPr lang="es-MX" altLang="es-MX" sz="1200" u="none" dirty="0" smtClean="0">
                <a:latin typeface="Arial" panose="020B0604020202020204" pitchFamily="34" charset="0"/>
                <a:cs typeface="Arial" panose="020B0604020202020204" pitchFamily="34" charset="0"/>
              </a:rPr>
              <a:t>adolecentes, en los diferentes espacios y momentos </a:t>
            </a:r>
            <a:r>
              <a:rPr lang="es-MX" altLang="es-MX" sz="1200" u="none" dirty="0">
                <a:latin typeface="Arial" panose="020B0604020202020204" pitchFamily="34" charset="0"/>
                <a:cs typeface="Arial" panose="020B0604020202020204" pitchFamily="34" charset="0"/>
              </a:rPr>
              <a:t>para que obtengan actitudes positivas, respetuosas y sanas para el desarrollo de sus habilidades.</a:t>
            </a:r>
          </a:p>
          <a:p>
            <a:pPr algn="just">
              <a:spcBef>
                <a:spcPct val="0"/>
              </a:spcBef>
              <a:buNone/>
            </a:pPr>
            <a:endParaRPr lang="es-ES_tradnl" altLang="es-MX" sz="1200" b="1" i="1" u="none" dirty="0">
              <a:latin typeface="Arial" panose="020B0604020202020204" pitchFamily="34" charset="0"/>
            </a:endParaRPr>
          </a:p>
          <a:p>
            <a:pPr algn="just">
              <a:spcBef>
                <a:spcPct val="0"/>
              </a:spcBef>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None/>
            </a:pPr>
            <a:endParaRPr lang="es-ES_tradnl" altLang="es-MX" sz="1200" b="1" i="1" u="none" dirty="0">
              <a:latin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charset="0"/>
                <a:cs typeface="Times New Roman" pitchFamily="18" charset="0"/>
              </a:rPr>
              <a:t>Apoyar en </a:t>
            </a:r>
            <a:r>
              <a:rPr lang="es-MX" altLang="es-MX" sz="1200" u="none" dirty="0">
                <a:latin typeface="Arial" panose="020B0604020202020204" pitchFamily="34" charset="0"/>
                <a:cs typeface="Times New Roman" panose="02020603050405020304" pitchFamily="18" charset="0"/>
              </a:rPr>
              <a:t>la </a:t>
            </a:r>
            <a:r>
              <a:rPr lang="es-MX" altLang="es-MX" sz="1200" u="none" dirty="0" smtClean="0">
                <a:latin typeface="Arial" panose="020B0604020202020204" pitchFamily="34" charset="0"/>
                <a:cs typeface="Times New Roman" panose="02020603050405020304" pitchFamily="18" charset="0"/>
              </a:rPr>
              <a:t>planeación del Programa Crecer para la Vida II y </a:t>
            </a:r>
            <a:r>
              <a:rPr lang="es-MX" altLang="es-MX" sz="1200" u="none" dirty="0">
                <a:latin typeface="Arial" panose="020B0604020202020204" pitchFamily="34" charset="0"/>
                <a:cs typeface="Times New Roman" panose="02020603050405020304" pitchFamily="18" charset="0"/>
              </a:rPr>
              <a:t>dar seguimiento a </a:t>
            </a:r>
            <a:r>
              <a:rPr lang="es-ES" altLang="es-MX" sz="1200" u="none" dirty="0">
                <a:latin typeface="Arial" panose="020B0604020202020204" pitchFamily="34" charset="0"/>
                <a:cs typeface="Times New Roman" panose="02020603050405020304" pitchFamily="18" charset="0"/>
              </a:rPr>
              <a:t>los indicadores mensuales de medición</a:t>
            </a:r>
            <a:r>
              <a:rPr lang="es-MX" altLang="es-MX" sz="1200" u="none" dirty="0">
                <a:latin typeface="Arial" panose="020B0604020202020204" pitchFamily="34" charset="0"/>
                <a:cs typeface="Times New Roman" panose="02020603050405020304" pitchFamily="18" charset="0"/>
              </a:rPr>
              <a:t>, </a:t>
            </a:r>
            <a:r>
              <a:rPr lang="es-MX" altLang="es-MX" sz="1200" u="none" dirty="0" smtClean="0">
                <a:latin typeface="Arial" panose="020B0604020202020204" pitchFamily="34" charset="0"/>
                <a:cs typeface="Times New Roman" panose="02020603050405020304" pitchFamily="18" charset="0"/>
              </a:rPr>
              <a:t>del Centro.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Times New Roman" panose="02020603050405020304" pitchFamily="18" charset="0"/>
            </a:endParaRPr>
          </a:p>
          <a:p>
            <a:pPr marL="171450" indent="-171450" algn="just">
              <a:buSzPct val="150000"/>
              <a:buFont typeface="Arial" panose="020B0604020202020204" pitchFamily="34" charset="0"/>
              <a:buChar char="•"/>
            </a:pPr>
            <a:r>
              <a:rPr lang="es-ES" altLang="es-MX" sz="1200" u="none" dirty="0">
                <a:latin typeface="Arial" panose="020B0604020202020204" pitchFamily="34" charset="0"/>
                <a:cs typeface="Arial" panose="020B0604020202020204" pitchFamily="34" charset="0"/>
              </a:rPr>
              <a:t>Supervisar las instalaciones y arreglo de los espacios al comenzar y finalizar el turno</a:t>
            </a:r>
            <a:r>
              <a:rPr lang="es-ES" altLang="es-MX" sz="1200" u="none" dirty="0" smtClean="0">
                <a:latin typeface="Arial" panose="020B0604020202020204" pitchFamily="34" charset="0"/>
                <a:cs typeface="Arial" panose="020B0604020202020204" pitchFamily="34" charset="0"/>
              </a:rPr>
              <a:t>.</a:t>
            </a: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Mantener </a:t>
            </a:r>
            <a:r>
              <a:rPr lang="es-MX" altLang="es-MX" sz="1200" u="none" dirty="0">
                <a:latin typeface="Arial" panose="020B0604020202020204" pitchFamily="34" charset="0"/>
                <a:cs typeface="Arial" panose="020B0604020202020204" pitchFamily="34" charset="0"/>
              </a:rPr>
              <a:t>comunicación y actitud positiva, respetuosa y sana con las niñas, niños y adolescentes </a:t>
            </a:r>
            <a:r>
              <a:rPr lang="es-MX" altLang="es-MX" sz="1200" u="none" dirty="0" smtClean="0">
                <a:latin typeface="Arial" panose="020B0604020202020204" pitchFamily="34" charset="0"/>
                <a:cs typeface="Arial" panose="020B0604020202020204" pitchFamily="34" charset="0"/>
              </a:rPr>
              <a:t>durante su estancia.</a:t>
            </a:r>
          </a:p>
          <a:p>
            <a:pPr algn="just">
              <a:buSzPct val="150000"/>
              <a:buNone/>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Asignar actividades al personal de cada área para una adecuada atención de las niñas, niños y adolescentes</a:t>
            </a:r>
            <a:r>
              <a:rPr lang="es-MX" altLang="es-MX" sz="1200" u="none" dirty="0" smtClean="0">
                <a:latin typeface="Arial" panose="020B0604020202020204" pitchFamily="34" charset="0"/>
                <a:cs typeface="Arial" panose="020B0604020202020204" pitchFamily="34" charset="0"/>
              </a:rPr>
              <a:t>.</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S</a:t>
            </a:r>
            <a:r>
              <a:rPr lang="es-MX" altLang="es-MX" sz="1200" u="none" dirty="0" smtClean="0">
                <a:latin typeface="Arial" panose="020B0604020202020204" pitchFamily="34" charset="0"/>
                <a:cs typeface="Arial" panose="020B0604020202020204" pitchFamily="34" charset="0"/>
              </a:rPr>
              <a:t>upervisión de </a:t>
            </a:r>
            <a:r>
              <a:rPr lang="es-MX" altLang="es-MX" sz="1200" u="none" dirty="0">
                <a:latin typeface="Arial" panose="020B0604020202020204" pitchFamily="34" charset="0"/>
                <a:cs typeface="Arial" panose="020B0604020202020204" pitchFamily="34" charset="0"/>
              </a:rPr>
              <a:t>las niñas, niños y adolescentes en sus traslados a los diferentes espacios del área.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Respetar </a:t>
            </a:r>
            <a:r>
              <a:rPr lang="es-MX" altLang="es-MX" sz="1200" u="none" dirty="0">
                <a:latin typeface="Arial" panose="020B0604020202020204" pitchFamily="34" charset="0"/>
                <a:cs typeface="Arial" panose="020B0604020202020204" pitchFamily="34" charset="0"/>
              </a:rPr>
              <a:t>y hacer que las niñas, niños y adolecentes cumplan con la disciplina del Centro.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Reportar </a:t>
            </a:r>
            <a:r>
              <a:rPr lang="es-MX" altLang="es-MX" sz="1200" u="none" dirty="0">
                <a:latin typeface="Arial" panose="020B0604020202020204" pitchFamily="34" charset="0"/>
                <a:cs typeface="Arial" panose="020B0604020202020204" pitchFamily="34" charset="0"/>
              </a:rPr>
              <a:t>por </a:t>
            </a:r>
            <a:r>
              <a:rPr lang="es-MX" altLang="es-MX" sz="1200" u="none" dirty="0" smtClean="0">
                <a:latin typeface="Arial" panose="020B0604020202020204" pitchFamily="34" charset="0"/>
                <a:cs typeface="Arial" panose="020B0604020202020204" pitchFamily="34" charset="0"/>
              </a:rPr>
              <a:t>turno a su jefe inmediato </a:t>
            </a:r>
            <a:r>
              <a:rPr lang="es-MX" altLang="es-MX" sz="1200" u="none" dirty="0">
                <a:latin typeface="Arial" panose="020B0604020202020204" pitchFamily="34" charset="0"/>
                <a:cs typeface="Arial" panose="020B0604020202020204" pitchFamily="34" charset="0"/>
              </a:rPr>
              <a:t>sobre el comportamiento y desempeño de las niñas, niños y adolecentes. </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Promover </a:t>
            </a:r>
            <a:r>
              <a:rPr lang="es-MX" altLang="es-MX" sz="1200" u="none" dirty="0">
                <a:latin typeface="Arial" panose="020B0604020202020204" pitchFamily="34" charset="0"/>
                <a:cs typeface="Arial" panose="020B0604020202020204" pitchFamily="34" charset="0"/>
              </a:rPr>
              <a:t>en el programa </a:t>
            </a:r>
            <a:r>
              <a:rPr lang="es-MX" altLang="es-MX" sz="1200" u="none" dirty="0" smtClean="0">
                <a:latin typeface="Arial" panose="020B0604020202020204" pitchFamily="34" charset="0"/>
                <a:cs typeface="Arial" panose="020B0604020202020204" pitchFamily="34" charset="0"/>
              </a:rPr>
              <a:t> </a:t>
            </a:r>
            <a:r>
              <a:rPr lang="es-MX" altLang="es-MX" sz="1200" u="none" dirty="0">
                <a:latin typeface="Arial" panose="020B0604020202020204" pitchFamily="34" charset="0"/>
                <a:cs typeface="Arial" panose="020B0604020202020204" pitchFamily="34" charset="0"/>
              </a:rPr>
              <a:t>hábitos de </a:t>
            </a:r>
            <a:r>
              <a:rPr lang="es-MX" altLang="es-MX" sz="1200" u="none" dirty="0" smtClean="0">
                <a:latin typeface="Arial" panose="020B0604020202020204" pitchFamily="34" charset="0"/>
                <a:cs typeface="Arial" panose="020B0604020202020204" pitchFamily="34" charset="0"/>
              </a:rPr>
              <a:t>higiene, trabajo y buena conducta, que favorezca </a:t>
            </a:r>
            <a:r>
              <a:rPr lang="es-MX" altLang="es-MX" sz="1200" u="none" dirty="0">
                <a:latin typeface="Arial" panose="020B0604020202020204" pitchFamily="34" charset="0"/>
                <a:cs typeface="Arial" panose="020B0604020202020204" pitchFamily="34" charset="0"/>
              </a:rPr>
              <a:t>la sana convivencia entre las niñas, niños y </a:t>
            </a:r>
            <a:r>
              <a:rPr lang="es-MX" altLang="es-MX" sz="1200" u="none" dirty="0" smtClean="0">
                <a:latin typeface="Arial" panose="020B0604020202020204" pitchFamily="34" charset="0"/>
                <a:cs typeface="Arial" panose="020B0604020202020204" pitchFamily="34" charset="0"/>
              </a:rPr>
              <a:t>adolescentes </a:t>
            </a:r>
            <a:r>
              <a:rPr lang="es-MX" altLang="es-MX" sz="1200" u="none" dirty="0">
                <a:latin typeface="Arial" panose="020B0604020202020204" pitchFamily="34" charset="0"/>
                <a:cs typeface="Arial" panose="020B0604020202020204" pitchFamily="34" charset="0"/>
              </a:rPr>
              <a:t>y personal</a:t>
            </a:r>
            <a:r>
              <a:rPr lang="es-MX" altLang="es-MX" sz="1200" u="none" dirty="0" smtClean="0">
                <a:latin typeface="Arial" panose="020B0604020202020204" pitchFamily="34" charset="0"/>
                <a:cs typeface="Arial" panose="020B0604020202020204" pitchFamily="34" charset="0"/>
              </a:rPr>
              <a:t>.</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Vigilar la higiene y salud personal de los niños para la prevención de contagios.</a:t>
            </a:r>
          </a:p>
          <a:p>
            <a:pPr algn="just">
              <a:buNone/>
            </a:pPr>
            <a:endParaRPr lang="es-MX" altLang="es-MX" sz="1200" u="none" dirty="0">
              <a:latin typeface="Arial" panose="020B0604020202020204" pitchFamily="34" charset="0"/>
              <a:cs typeface="Arial" panose="020B0604020202020204" pitchFamily="34" charset="0"/>
            </a:endParaRPr>
          </a:p>
        </p:txBody>
      </p:sp>
      <p:sp>
        <p:nvSpPr>
          <p:cNvPr id="9" name="Rectangle 9"/>
          <p:cNvSpPr>
            <a:spLocks noChangeArrowheads="1"/>
          </p:cNvSpPr>
          <p:nvPr/>
        </p:nvSpPr>
        <p:spPr bwMode="auto">
          <a:xfrm>
            <a:off x="1533525" y="7186806"/>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0" name="Text Box 10"/>
          <p:cNvSpPr txBox="1">
            <a:spLocks noChangeArrowheads="1"/>
          </p:cNvSpPr>
          <p:nvPr/>
        </p:nvSpPr>
        <p:spPr bwMode="auto">
          <a:xfrm>
            <a:off x="1443038" y="7223388"/>
            <a:ext cx="2754312" cy="1643527"/>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lvl="0" algn="ctr">
              <a:spcBef>
                <a:spcPct val="20000"/>
              </a:spcBef>
              <a:defRPr/>
            </a:pPr>
            <a:r>
              <a:rPr lang="es-MX" altLang="es-MX" sz="1200" u="none" dirty="0" smtClean="0">
                <a:latin typeface="Arial" panose="020B0604020202020204" pitchFamily="34" charset="0"/>
              </a:rPr>
              <a:t>Salvador Méndez </a:t>
            </a:r>
            <a:r>
              <a:rPr lang="es-MX" altLang="es-MX" sz="1200" u="none" dirty="0" err="1" smtClean="0">
                <a:latin typeface="Arial" panose="020B0604020202020204" pitchFamily="34" charset="0"/>
              </a:rPr>
              <a:t>Montealvo</a:t>
            </a:r>
            <a:endParaRPr lang="es-ES" altLang="es-MX" sz="1200" u="none" dirty="0">
              <a:latin typeface="Arial" panose="020B0604020202020204" pitchFamily="34" charset="0"/>
            </a:endParaRPr>
          </a:p>
        </p:txBody>
      </p:sp>
      <p:sp>
        <p:nvSpPr>
          <p:cNvPr id="11" name="Line 13"/>
          <p:cNvSpPr>
            <a:spLocks noChangeShapeType="1"/>
          </p:cNvSpPr>
          <p:nvPr/>
        </p:nvSpPr>
        <p:spPr bwMode="auto">
          <a:xfrm>
            <a:off x="4111943" y="7189721"/>
            <a:ext cx="0" cy="1646239"/>
          </a:xfrm>
          <a:prstGeom prst="line">
            <a:avLst/>
          </a:prstGeom>
          <a:noFill/>
          <a:ln w="9525">
            <a:solidFill>
              <a:schemeClr val="tx1"/>
            </a:solidFill>
            <a:round/>
            <a:headEnd/>
            <a:tailEnd/>
          </a:ln>
        </p:spPr>
        <p:txBody>
          <a:bodyPr/>
          <a:lstStyle/>
          <a:p>
            <a:endParaRPr lang="es-MX" dirty="0"/>
          </a:p>
        </p:txBody>
      </p:sp>
      <p:sp>
        <p:nvSpPr>
          <p:cNvPr id="12" name="Line 15"/>
          <p:cNvSpPr>
            <a:spLocks noChangeShapeType="1"/>
          </p:cNvSpPr>
          <p:nvPr/>
        </p:nvSpPr>
        <p:spPr bwMode="auto">
          <a:xfrm>
            <a:off x="1516380" y="7478646"/>
            <a:ext cx="5162550" cy="0"/>
          </a:xfrm>
          <a:prstGeom prst="line">
            <a:avLst/>
          </a:prstGeom>
          <a:noFill/>
          <a:ln w="9525">
            <a:solidFill>
              <a:schemeClr val="tx1"/>
            </a:solidFill>
            <a:round/>
            <a:headEnd/>
            <a:tailEnd/>
          </a:ln>
        </p:spPr>
        <p:txBody>
          <a:bodyPr/>
          <a:lstStyle/>
          <a:p>
            <a:endParaRPr lang="es-MX" dirty="0"/>
          </a:p>
        </p:txBody>
      </p:sp>
      <p:sp>
        <p:nvSpPr>
          <p:cNvPr id="13" name="Text Box 10"/>
          <p:cNvSpPr txBox="1">
            <a:spLocks noChangeArrowheads="1"/>
          </p:cNvSpPr>
          <p:nvPr/>
        </p:nvSpPr>
        <p:spPr bwMode="auto">
          <a:xfrm>
            <a:off x="4105593" y="7220586"/>
            <a:ext cx="2549421" cy="1569660"/>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41660602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91139"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91140"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91141" name="Rectangle 5"/>
          <p:cNvSpPr>
            <a:spLocks noChangeArrowheads="1"/>
          </p:cNvSpPr>
          <p:nvPr/>
        </p:nvSpPr>
        <p:spPr bwMode="auto">
          <a:xfrm>
            <a:off x="1590014" y="605975"/>
            <a:ext cx="5035550" cy="6555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SzPct val="150000"/>
              <a:buNone/>
            </a:pPr>
            <a:r>
              <a:rPr lang="es-ES" altLang="es-MX" sz="1200" b="1" i="1" u="none" dirty="0" smtClean="0">
                <a:latin typeface="Arial" panose="020B0604020202020204" pitchFamily="34" charset="0"/>
                <a:cs typeface="Arial" panose="020B0604020202020204" pitchFamily="34" charset="0"/>
              </a:rPr>
              <a:t>PREFECTURA</a:t>
            </a:r>
            <a:endParaRPr lang="es-MX" altLang="es-MX" sz="1200" b="1" i="1" u="none" dirty="0">
              <a:latin typeface="Arial" panose="020B0604020202020204" pitchFamily="34" charset="0"/>
              <a:cs typeface="Arial" panose="020B0604020202020204" pitchFamily="34" charset="0"/>
            </a:endParaRPr>
          </a:p>
          <a:p>
            <a:pPr algn="ctr">
              <a:spcBef>
                <a:spcPct val="0"/>
              </a:spcBef>
              <a:buSzPct val="150000"/>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Mantener </a:t>
            </a:r>
            <a:r>
              <a:rPr lang="es-MX" altLang="es-MX" sz="1200" u="none" dirty="0">
                <a:latin typeface="Arial" panose="020B0604020202020204" pitchFamily="34" charset="0"/>
                <a:cs typeface="Arial" panose="020B0604020202020204" pitchFamily="34" charset="0"/>
              </a:rPr>
              <a:t>comunicación con las diversas áreas para el mejor desempeño de sus actividades en beneficio del niñas, niños y adolecentes.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Participar </a:t>
            </a:r>
            <a:r>
              <a:rPr lang="es-MX" altLang="es-MX" sz="1200" u="none" dirty="0">
                <a:latin typeface="Arial" panose="020B0604020202020204" pitchFamily="34" charset="0"/>
                <a:cs typeface="Arial" panose="020B0604020202020204" pitchFamily="34" charset="0"/>
              </a:rPr>
              <a:t>en aquellas actividades lúdicas y recreativas que se consideren como </a:t>
            </a:r>
            <a:r>
              <a:rPr lang="es-MX" altLang="es-MX" sz="1200" u="none" dirty="0" smtClean="0">
                <a:latin typeface="Arial" panose="020B0604020202020204" pitchFamily="34" charset="0"/>
                <a:cs typeface="Arial" panose="020B0604020202020204" pitchFamily="34" charset="0"/>
              </a:rPr>
              <a:t>apoyo </a:t>
            </a:r>
            <a:r>
              <a:rPr lang="es-MX" altLang="es-MX" sz="1200" u="none" dirty="0">
                <a:latin typeface="Arial" panose="020B0604020202020204" pitchFamily="34" charset="0"/>
                <a:cs typeface="Arial" panose="020B0604020202020204" pitchFamily="34" charset="0"/>
              </a:rPr>
              <a:t>para conocer y convivir con las niñas, niños y adolecentes.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 altLang="es-MX" sz="1200" u="none" dirty="0" smtClean="0">
                <a:latin typeface="Arial" panose="020B0604020202020204" pitchFamily="34" charset="0"/>
                <a:cs typeface="Arial" panose="020B0604020202020204" pitchFamily="34" charset="0"/>
              </a:rPr>
              <a:t>Vigilar </a:t>
            </a:r>
            <a:r>
              <a:rPr lang="es-ES" altLang="es-MX" sz="1200" u="none" dirty="0">
                <a:latin typeface="Arial" panose="020B0604020202020204" pitchFamily="34" charset="0"/>
                <a:cs typeface="Arial" panose="020B0604020202020204" pitchFamily="34" charset="0"/>
              </a:rPr>
              <a:t>el ingreso de personas ajenas al personal y que realizan alguna actividad o servicio en el área.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 altLang="es-MX" sz="1200" u="none" dirty="0" smtClean="0">
                <a:latin typeface="Arial" panose="020B0604020202020204" pitchFamily="34" charset="0"/>
                <a:cs typeface="Arial" panose="020B0604020202020204" pitchFamily="34" charset="0"/>
              </a:rPr>
              <a:t>Elaborar </a:t>
            </a:r>
            <a:r>
              <a:rPr lang="es-ES" altLang="es-MX" sz="1200" u="none" dirty="0">
                <a:latin typeface="Arial" panose="020B0604020202020204" pitchFamily="34" charset="0"/>
                <a:cs typeface="Arial" panose="020B0604020202020204" pitchFamily="34" charset="0"/>
              </a:rPr>
              <a:t>reporte </a:t>
            </a:r>
            <a:r>
              <a:rPr lang="es-ES" altLang="es-MX" sz="1200" u="none" dirty="0" smtClean="0">
                <a:latin typeface="Arial" panose="020B0604020202020204" pitchFamily="34" charset="0"/>
                <a:cs typeface="Arial" panose="020B0604020202020204" pitchFamily="34" charset="0"/>
              </a:rPr>
              <a:t>de </a:t>
            </a:r>
            <a:r>
              <a:rPr lang="es-ES" altLang="es-MX" sz="1200" u="none" dirty="0">
                <a:latin typeface="Arial" panose="020B0604020202020204" pitchFamily="34" charset="0"/>
                <a:cs typeface="Arial" panose="020B0604020202020204" pitchFamily="34" charset="0"/>
              </a:rPr>
              <a:t>actividades diarias realizas por las niñas, niños y adolescentes durante el tiempo de estancia en el área correspondiente de manera cuantitativa.</a:t>
            </a:r>
          </a:p>
          <a:p>
            <a:pPr algn="just">
              <a:buSzPct val="150000"/>
              <a:buNone/>
            </a:pPr>
            <a:endParaRPr lang="es-ES"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Elaborar </a:t>
            </a:r>
            <a:r>
              <a:rPr lang="es-MX" altLang="es-MX" sz="1200" u="none" dirty="0">
                <a:latin typeface="Arial" panose="020B0604020202020204" pitchFamily="34" charset="0"/>
                <a:cs typeface="Arial" panose="020B0604020202020204" pitchFamily="34" charset="0"/>
              </a:rPr>
              <a:t>programa de trabajo y someterlo a consideración </a:t>
            </a:r>
            <a:r>
              <a:rPr lang="es-MX" altLang="es-MX" sz="1200" u="none" dirty="0" smtClean="0">
                <a:latin typeface="Arial" panose="020B0604020202020204" pitchFamily="34" charset="0"/>
                <a:cs typeface="Arial" panose="020B0604020202020204" pitchFamily="34" charset="0"/>
              </a:rPr>
              <a:t>de su Jefe </a:t>
            </a:r>
            <a:r>
              <a:rPr lang="es-MX" altLang="es-MX" sz="1200" u="none" dirty="0">
                <a:latin typeface="Arial" panose="020B0604020202020204" pitchFamily="34" charset="0"/>
                <a:cs typeface="Arial" panose="020B0604020202020204" pitchFamily="34" charset="0"/>
              </a:rPr>
              <a:t>inmediato</a:t>
            </a:r>
            <a:r>
              <a:rPr lang="es-MX" altLang="es-MX" sz="1200" u="none" dirty="0" smtClean="0">
                <a:latin typeface="Arial" panose="020B0604020202020204" pitchFamily="34" charset="0"/>
                <a:cs typeface="Arial" panose="020B0604020202020204" pitchFamily="34" charset="0"/>
              </a:rPr>
              <a:t>.</a:t>
            </a:r>
          </a:p>
          <a:p>
            <a:pPr algn="just">
              <a:buSzPct val="150000"/>
              <a:buNone/>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Asistir a reuniones con todo el personal para revisar las normas y evaluar el trabajo, así como fomentar relaciones interpersonales e interdepartamentales adecuadas.</a:t>
            </a:r>
          </a:p>
          <a:p>
            <a:pPr algn="just">
              <a:buSzPct val="150000"/>
              <a:buNone/>
            </a:pP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Apoyar en la coordinación de acciones de actualización y capacitación del personal del programa Crecer para la Vida II.</a:t>
            </a:r>
          </a:p>
          <a:p>
            <a:pPr marL="171450" indent="-171450" algn="just">
              <a:buSzPct val="150000"/>
              <a:buFont typeface="Arial" panose="020B0604020202020204" pitchFamily="34" charset="0"/>
              <a:buChar char="•"/>
            </a:pP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Optimizar los recursos materiales, financieros y humanos del programa.</a:t>
            </a:r>
          </a:p>
          <a:p>
            <a:pPr algn="just">
              <a:spcBef>
                <a:spcPct val="0"/>
              </a:spcBef>
              <a:buSzPct val="150000"/>
              <a:buNone/>
            </a:pPr>
            <a:endParaRPr lang="es-MX" altLang="es-MX" sz="1200" u="none" dirty="0">
              <a:latin typeface="Arial" panose="020B0604020202020204" pitchFamily="34" charset="0"/>
              <a:ea typeface="Calibri" panose="020F0502020204030204" pitchFamily="34" charset="0"/>
              <a:cs typeface="Calibri" panose="020F050202020403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ea typeface="Calibri" panose="020F0502020204030204" pitchFamily="34" charset="0"/>
                <a:cs typeface="Calibri" panose="020F0502020204030204" pitchFamily="34" charset="0"/>
              </a:rPr>
              <a:t>Estas </a:t>
            </a:r>
            <a:r>
              <a:rPr lang="es-MX" altLang="es-MX" sz="1200" u="none" dirty="0">
                <a:latin typeface="Arial" panose="020B0604020202020204" pitchFamily="34" charset="0"/>
                <a:ea typeface="Calibri" panose="020F0502020204030204" pitchFamily="34" charset="0"/>
                <a:cs typeface="Calibri" panose="020F0502020204030204" pitchFamily="34" charset="0"/>
              </a:rPr>
              <a:t>funciones son enunciativas más no limitativas.</a:t>
            </a:r>
          </a:p>
        </p:txBody>
      </p:sp>
      <p:sp>
        <p:nvSpPr>
          <p:cNvPr id="13" name="Rectangle 9"/>
          <p:cNvSpPr>
            <a:spLocks noChangeArrowheads="1"/>
          </p:cNvSpPr>
          <p:nvPr/>
        </p:nvSpPr>
        <p:spPr bwMode="auto">
          <a:xfrm>
            <a:off x="1533525" y="7186806"/>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4" name="Text Box 10"/>
          <p:cNvSpPr txBox="1">
            <a:spLocks noChangeArrowheads="1"/>
          </p:cNvSpPr>
          <p:nvPr/>
        </p:nvSpPr>
        <p:spPr bwMode="auto">
          <a:xfrm>
            <a:off x="1443038" y="7223388"/>
            <a:ext cx="2754312" cy="1643527"/>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lvl="0" algn="ctr">
              <a:spcBef>
                <a:spcPct val="20000"/>
              </a:spcBef>
              <a:defRPr/>
            </a:pPr>
            <a:r>
              <a:rPr lang="es-MX" altLang="es-MX" sz="1200" u="none" dirty="0" smtClean="0">
                <a:latin typeface="Arial" panose="020B0604020202020204" pitchFamily="34" charset="0"/>
              </a:rPr>
              <a:t>Salvador Méndez </a:t>
            </a:r>
            <a:r>
              <a:rPr lang="es-MX" altLang="es-MX" sz="1200" u="none" dirty="0" err="1" smtClean="0">
                <a:latin typeface="Arial" panose="020B0604020202020204" pitchFamily="34" charset="0"/>
              </a:rPr>
              <a:t>Montealvo</a:t>
            </a:r>
            <a:endParaRPr lang="es-ES" altLang="es-MX" sz="1200" u="none" dirty="0">
              <a:latin typeface="Arial" panose="020B0604020202020204" pitchFamily="34" charset="0"/>
            </a:endParaRPr>
          </a:p>
        </p:txBody>
      </p:sp>
      <p:sp>
        <p:nvSpPr>
          <p:cNvPr id="15" name="Line 13"/>
          <p:cNvSpPr>
            <a:spLocks noChangeShapeType="1"/>
          </p:cNvSpPr>
          <p:nvPr/>
        </p:nvSpPr>
        <p:spPr bwMode="auto">
          <a:xfrm>
            <a:off x="4111943" y="7189721"/>
            <a:ext cx="0" cy="1646239"/>
          </a:xfrm>
          <a:prstGeom prst="line">
            <a:avLst/>
          </a:prstGeom>
          <a:noFill/>
          <a:ln w="9525">
            <a:solidFill>
              <a:schemeClr val="tx1"/>
            </a:solidFill>
            <a:round/>
            <a:headEnd/>
            <a:tailEnd/>
          </a:ln>
        </p:spPr>
        <p:txBody>
          <a:bodyPr/>
          <a:lstStyle/>
          <a:p>
            <a:endParaRPr lang="es-MX" dirty="0"/>
          </a:p>
        </p:txBody>
      </p:sp>
      <p:sp>
        <p:nvSpPr>
          <p:cNvPr id="16" name="Line 15"/>
          <p:cNvSpPr>
            <a:spLocks noChangeShapeType="1"/>
          </p:cNvSpPr>
          <p:nvPr/>
        </p:nvSpPr>
        <p:spPr bwMode="auto">
          <a:xfrm>
            <a:off x="1516380" y="7478646"/>
            <a:ext cx="5162550" cy="0"/>
          </a:xfrm>
          <a:prstGeom prst="line">
            <a:avLst/>
          </a:prstGeom>
          <a:noFill/>
          <a:ln w="9525">
            <a:solidFill>
              <a:schemeClr val="tx1"/>
            </a:solidFill>
            <a:round/>
            <a:headEnd/>
            <a:tailEnd/>
          </a:ln>
        </p:spPr>
        <p:txBody>
          <a:bodyPr/>
          <a:lstStyle/>
          <a:p>
            <a:endParaRPr lang="es-MX" dirty="0"/>
          </a:p>
        </p:txBody>
      </p:sp>
      <p:sp>
        <p:nvSpPr>
          <p:cNvPr id="17" name="Text Box 10"/>
          <p:cNvSpPr txBox="1">
            <a:spLocks noChangeArrowheads="1"/>
          </p:cNvSpPr>
          <p:nvPr/>
        </p:nvSpPr>
        <p:spPr bwMode="auto">
          <a:xfrm>
            <a:off x="4105593" y="7220586"/>
            <a:ext cx="2549421" cy="1569660"/>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23946552"/>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90115"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90116"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90117" name="Rectangle 5"/>
          <p:cNvSpPr>
            <a:spLocks noChangeArrowheads="1"/>
          </p:cNvSpPr>
          <p:nvPr/>
        </p:nvSpPr>
        <p:spPr bwMode="auto">
          <a:xfrm>
            <a:off x="1504950" y="588963"/>
            <a:ext cx="5181600" cy="670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ES" altLang="es-MX" sz="1200" b="1" i="1" u="none" dirty="0" smtClean="0">
                <a:latin typeface="Arial" panose="020B0604020202020204" pitchFamily="34" charset="0"/>
                <a:cs typeface="Arial" panose="020B0604020202020204" pitchFamily="34" charset="0"/>
              </a:rPr>
              <a:t>AUXILIAR DE PREFECTURA (TURNO VESPERTINO) </a:t>
            </a:r>
            <a:endParaRPr lang="es-MX" altLang="es-MX" sz="1200" b="1" i="1" u="none" dirty="0">
              <a:latin typeface="Arial" panose="020B0604020202020204" pitchFamily="34" charset="0"/>
              <a:cs typeface="Arial" panose="020B0604020202020204" pitchFamily="34" charset="0"/>
            </a:endParaRPr>
          </a:p>
          <a:p>
            <a:pPr algn="ctr">
              <a:spcBef>
                <a:spcPct val="0"/>
              </a:spcBef>
              <a:buNone/>
            </a:pPr>
            <a:endParaRPr lang="es-ES_tradnl" altLang="es-MX" sz="1200" u="none" dirty="0">
              <a:latin typeface="Arial" panose="020B0604020202020204" pitchFamily="34" charset="0"/>
            </a:endParaRPr>
          </a:p>
          <a:p>
            <a:pPr algn="just">
              <a:spcBef>
                <a:spcPct val="0"/>
              </a:spcBef>
              <a:buNone/>
            </a:pPr>
            <a:endParaRPr lang="es-ES_tradnl" altLang="es-MX" sz="1200" b="1" i="1" u="none" dirty="0">
              <a:latin typeface="Arial" panose="020B0604020202020204" pitchFamily="34" charset="0"/>
            </a:endParaRPr>
          </a:p>
          <a:p>
            <a:pPr algn="just">
              <a:spcBef>
                <a:spcPct val="0"/>
              </a:spcBef>
              <a:buNone/>
            </a:pPr>
            <a:r>
              <a:rPr lang="es-ES_tradnl" altLang="es-MX" sz="1200" b="1" i="1" u="none" dirty="0">
                <a:latin typeface="Arial" panose="020B0604020202020204" pitchFamily="34" charset="0"/>
              </a:rPr>
              <a:t>OBJETIVO</a:t>
            </a:r>
            <a:r>
              <a:rPr lang="es-ES_tradnl" altLang="es-MX" sz="1200" b="1" i="1" u="none" dirty="0" smtClean="0">
                <a:latin typeface="Arial" panose="020B0604020202020204" pitchFamily="34" charset="0"/>
              </a:rPr>
              <a:t>.</a:t>
            </a:r>
          </a:p>
          <a:p>
            <a:pPr algn="just">
              <a:spcBef>
                <a:spcPct val="0"/>
              </a:spcBef>
              <a:buNone/>
            </a:pPr>
            <a:endParaRPr lang="es-ES_tradnl" altLang="es-MX" sz="1200" b="1" i="1" u="none" dirty="0">
              <a:latin typeface="Arial" panose="020B0604020202020204" pitchFamily="34" charset="0"/>
            </a:endParaRPr>
          </a:p>
          <a:p>
            <a:pPr marL="180975" algn="just">
              <a:spcBef>
                <a:spcPct val="0"/>
              </a:spcBef>
              <a:buNone/>
            </a:pPr>
            <a:r>
              <a:rPr lang="es-MX" altLang="es-MX" sz="1200" u="none" dirty="0">
                <a:latin typeface="Arial" panose="020B0604020202020204" pitchFamily="34" charset="0"/>
                <a:cs typeface="Arial" panose="020B0604020202020204" pitchFamily="34" charset="0"/>
              </a:rPr>
              <a:t>Fomentar </a:t>
            </a:r>
            <a:r>
              <a:rPr lang="es-MX" altLang="es-MX" sz="1200" u="none" dirty="0" smtClean="0">
                <a:latin typeface="Arial" panose="020B0604020202020204" pitchFamily="34" charset="0"/>
                <a:cs typeface="Arial" panose="020B0604020202020204" pitchFamily="34" charset="0"/>
              </a:rPr>
              <a:t>y mantener la </a:t>
            </a:r>
            <a:r>
              <a:rPr lang="es-MX" altLang="es-MX" sz="1200" u="none" dirty="0">
                <a:latin typeface="Arial" panose="020B0604020202020204" pitchFamily="34" charset="0"/>
                <a:cs typeface="Arial" panose="020B0604020202020204" pitchFamily="34" charset="0"/>
              </a:rPr>
              <a:t>disciplina en los niños, niñas y adolecentes para que obtengan actitudes positivas, respetuosas y sanas para el desarrollo de sus habilidades.</a:t>
            </a:r>
          </a:p>
          <a:p>
            <a:pPr algn="just">
              <a:spcBef>
                <a:spcPct val="0"/>
              </a:spcBef>
              <a:buNone/>
            </a:pPr>
            <a:endParaRPr lang="es-ES_tradnl" altLang="es-MX" sz="1200" b="1" i="1" u="none" dirty="0">
              <a:latin typeface="Arial" panose="020B0604020202020204" pitchFamily="34" charset="0"/>
            </a:endParaRPr>
          </a:p>
          <a:p>
            <a:pPr algn="just">
              <a:spcBef>
                <a:spcPct val="0"/>
              </a:spcBef>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None/>
            </a:pPr>
            <a:endParaRPr lang="es-ES_tradnl" altLang="es-MX" sz="1200" b="1" i="1" u="none" dirty="0">
              <a:latin typeface="Arial" panose="020B0604020202020204" pitchFamily="34" charset="0"/>
            </a:endParaRPr>
          </a:p>
          <a:p>
            <a:pPr marL="171450" indent="-171450" algn="just">
              <a:buSzPct val="150000"/>
              <a:buFont typeface="Arial" panose="020B0604020202020204" pitchFamily="34" charset="0"/>
              <a:buChar char="•"/>
            </a:pPr>
            <a:r>
              <a:rPr lang="es-ES" altLang="es-MX" sz="1200" u="none" dirty="0" smtClean="0">
                <a:latin typeface="Arial" panose="020B0604020202020204" pitchFamily="34" charset="0"/>
                <a:cs typeface="Arial" panose="020B0604020202020204" pitchFamily="34" charset="0"/>
              </a:rPr>
              <a:t>Apoyar en la supervisión de </a:t>
            </a:r>
            <a:r>
              <a:rPr lang="es-ES" altLang="es-MX" sz="1200" u="none" dirty="0">
                <a:latin typeface="Arial" panose="020B0604020202020204" pitchFamily="34" charset="0"/>
                <a:cs typeface="Arial" panose="020B0604020202020204" pitchFamily="34" charset="0"/>
              </a:rPr>
              <a:t>las </a:t>
            </a:r>
            <a:r>
              <a:rPr lang="es-ES" altLang="es-MX" sz="1200" u="none" dirty="0" smtClean="0">
                <a:latin typeface="Arial" panose="020B0604020202020204" pitchFamily="34" charset="0"/>
                <a:cs typeface="Arial" panose="020B0604020202020204" pitchFamily="34" charset="0"/>
              </a:rPr>
              <a:t>instalaciones y arreglo de los espacios </a:t>
            </a:r>
            <a:r>
              <a:rPr lang="es-ES" altLang="es-MX" sz="1200" u="none" dirty="0">
                <a:latin typeface="Arial" panose="020B0604020202020204" pitchFamily="34" charset="0"/>
                <a:cs typeface="Arial" panose="020B0604020202020204" pitchFamily="34" charset="0"/>
              </a:rPr>
              <a:t>al </a:t>
            </a:r>
            <a:r>
              <a:rPr lang="es-ES" altLang="es-MX" sz="1200" u="none" dirty="0" smtClean="0">
                <a:latin typeface="Arial" panose="020B0604020202020204" pitchFamily="34" charset="0"/>
                <a:cs typeface="Arial" panose="020B0604020202020204" pitchFamily="34" charset="0"/>
              </a:rPr>
              <a:t>comenzar y finalizar </a:t>
            </a:r>
            <a:r>
              <a:rPr lang="es-ES" altLang="es-MX" sz="1200" u="none" dirty="0">
                <a:latin typeface="Arial" panose="020B0604020202020204" pitchFamily="34" charset="0"/>
                <a:cs typeface="Arial" panose="020B0604020202020204" pitchFamily="34" charset="0"/>
              </a:rPr>
              <a:t>el turno.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Mantener </a:t>
            </a:r>
            <a:r>
              <a:rPr lang="es-MX" altLang="es-MX" sz="1200" u="none" dirty="0">
                <a:latin typeface="Arial" panose="020B0604020202020204" pitchFamily="34" charset="0"/>
                <a:cs typeface="Arial" panose="020B0604020202020204" pitchFamily="34" charset="0"/>
              </a:rPr>
              <a:t>comunicación y actitud positiva, respetuosa y sana con las niñas, niños y adolescentes </a:t>
            </a:r>
            <a:r>
              <a:rPr lang="es-MX" altLang="es-MX" sz="1200" u="none" dirty="0" smtClean="0">
                <a:latin typeface="Arial" panose="020B0604020202020204" pitchFamily="34" charset="0"/>
                <a:cs typeface="Arial" panose="020B0604020202020204" pitchFamily="34" charset="0"/>
              </a:rPr>
              <a:t>durante su estancia.</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Apoyar </a:t>
            </a:r>
            <a:r>
              <a:rPr lang="es-MX" altLang="es-MX" sz="1200" u="none" dirty="0">
                <a:latin typeface="Arial" panose="020B0604020202020204" pitchFamily="34" charset="0"/>
                <a:cs typeface="Arial" panose="020B0604020202020204" pitchFamily="34" charset="0"/>
              </a:rPr>
              <a:t>en la supervisión de las niñas, niños y adolescentes en sus traslados a los diferentes espacios del área.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Respetar </a:t>
            </a:r>
            <a:r>
              <a:rPr lang="es-MX" altLang="es-MX" sz="1200" u="none" dirty="0">
                <a:latin typeface="Arial" panose="020B0604020202020204" pitchFamily="34" charset="0"/>
                <a:cs typeface="Arial" panose="020B0604020202020204" pitchFamily="34" charset="0"/>
              </a:rPr>
              <a:t>y hacer que las niñas, niños y adolecentes cumplan con la disciplina del Centro.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Reportar </a:t>
            </a:r>
            <a:r>
              <a:rPr lang="es-MX" altLang="es-MX" sz="1200" u="none" dirty="0">
                <a:latin typeface="Arial" panose="020B0604020202020204" pitchFamily="34" charset="0"/>
                <a:cs typeface="Arial" panose="020B0604020202020204" pitchFamily="34" charset="0"/>
              </a:rPr>
              <a:t>por </a:t>
            </a:r>
            <a:r>
              <a:rPr lang="es-MX" altLang="es-MX" sz="1200" u="none" dirty="0" smtClean="0">
                <a:latin typeface="Arial" panose="020B0604020202020204" pitchFamily="34" charset="0"/>
                <a:cs typeface="Arial" panose="020B0604020202020204" pitchFamily="34" charset="0"/>
              </a:rPr>
              <a:t>turno a su jefe inmediato </a:t>
            </a:r>
            <a:r>
              <a:rPr lang="es-MX" altLang="es-MX" sz="1200" u="none" dirty="0">
                <a:latin typeface="Arial" panose="020B0604020202020204" pitchFamily="34" charset="0"/>
                <a:cs typeface="Arial" panose="020B0604020202020204" pitchFamily="34" charset="0"/>
              </a:rPr>
              <a:t>sobre el comportamiento y desempeño de las niñas, niños y adolecentes. </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Apoyar en la promoción de hábitos </a:t>
            </a:r>
            <a:r>
              <a:rPr lang="es-MX" altLang="es-MX" sz="1200" u="none" dirty="0">
                <a:latin typeface="Arial" panose="020B0604020202020204" pitchFamily="34" charset="0"/>
                <a:cs typeface="Arial" panose="020B0604020202020204" pitchFamily="34" charset="0"/>
              </a:rPr>
              <a:t>de </a:t>
            </a:r>
            <a:r>
              <a:rPr lang="es-MX" altLang="es-MX" sz="1200" u="none" dirty="0" smtClean="0">
                <a:latin typeface="Arial" panose="020B0604020202020204" pitchFamily="34" charset="0"/>
                <a:cs typeface="Arial" panose="020B0604020202020204" pitchFamily="34" charset="0"/>
              </a:rPr>
              <a:t>higiene, trabajo y buena conducta, que favorezca </a:t>
            </a:r>
            <a:r>
              <a:rPr lang="es-MX" altLang="es-MX" sz="1200" u="none" dirty="0">
                <a:latin typeface="Arial" panose="020B0604020202020204" pitchFamily="34" charset="0"/>
                <a:cs typeface="Arial" panose="020B0604020202020204" pitchFamily="34" charset="0"/>
              </a:rPr>
              <a:t>la sana convivencia entre las niñas, niños y </a:t>
            </a:r>
            <a:r>
              <a:rPr lang="es-MX" altLang="es-MX" sz="1200" u="none" dirty="0" smtClean="0">
                <a:latin typeface="Arial" panose="020B0604020202020204" pitchFamily="34" charset="0"/>
                <a:cs typeface="Arial" panose="020B0604020202020204" pitchFamily="34" charset="0"/>
              </a:rPr>
              <a:t>adolescentes </a:t>
            </a:r>
            <a:r>
              <a:rPr lang="es-MX" altLang="es-MX" sz="1200" u="none" dirty="0">
                <a:latin typeface="Arial" panose="020B0604020202020204" pitchFamily="34" charset="0"/>
                <a:cs typeface="Arial" panose="020B0604020202020204" pitchFamily="34" charset="0"/>
              </a:rPr>
              <a:t>y personal</a:t>
            </a:r>
            <a:r>
              <a:rPr lang="es-MX" altLang="es-MX" sz="1200" u="none" dirty="0" smtClean="0">
                <a:latin typeface="Arial" panose="020B0604020202020204" pitchFamily="34" charset="0"/>
                <a:cs typeface="Arial" panose="020B0604020202020204" pitchFamily="34" charset="0"/>
              </a:rPr>
              <a:t>.</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Vigilar la higiene y salud personal de los niños para la prevención de contagios.</a:t>
            </a:r>
          </a:p>
          <a:p>
            <a:pPr algn="just">
              <a:buNone/>
            </a:pPr>
            <a:endParaRPr lang="es-MX" altLang="es-MX" sz="1200" u="none" dirty="0">
              <a:latin typeface="Arial" panose="020B0604020202020204" pitchFamily="34" charset="0"/>
              <a:cs typeface="Arial" panose="020B0604020202020204" pitchFamily="34" charset="0"/>
            </a:endParaRPr>
          </a:p>
        </p:txBody>
      </p:sp>
      <p:sp>
        <p:nvSpPr>
          <p:cNvPr id="9" name="Rectangle 9"/>
          <p:cNvSpPr>
            <a:spLocks noChangeArrowheads="1"/>
          </p:cNvSpPr>
          <p:nvPr/>
        </p:nvSpPr>
        <p:spPr bwMode="auto">
          <a:xfrm>
            <a:off x="1533525" y="7186806"/>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0" name="Text Box 10"/>
          <p:cNvSpPr txBox="1">
            <a:spLocks noChangeArrowheads="1"/>
          </p:cNvSpPr>
          <p:nvPr/>
        </p:nvSpPr>
        <p:spPr bwMode="auto">
          <a:xfrm>
            <a:off x="1443038" y="7250684"/>
            <a:ext cx="2754312" cy="1495794"/>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lvl="0" algn="ctr">
              <a:spcBef>
                <a:spcPct val="20000"/>
              </a:spcBef>
              <a:defRPr/>
            </a:pPr>
            <a:r>
              <a:rPr lang="es-ES" altLang="es-MX" sz="1200" u="none" dirty="0">
                <a:latin typeface="Arial" panose="020B0604020202020204" pitchFamily="34" charset="0"/>
              </a:rPr>
              <a:t>Alejandro Segura </a:t>
            </a:r>
            <a:r>
              <a:rPr lang="es-ES" altLang="es-MX" sz="1200" u="none" dirty="0" smtClean="0">
                <a:latin typeface="Arial" panose="020B0604020202020204" pitchFamily="34" charset="0"/>
              </a:rPr>
              <a:t>Álvarez</a:t>
            </a:r>
            <a:endParaRPr lang="es-ES" altLang="es-MX" sz="1200" u="none" dirty="0">
              <a:latin typeface="Arial" panose="020B0604020202020204" pitchFamily="34" charset="0"/>
            </a:endParaRPr>
          </a:p>
        </p:txBody>
      </p:sp>
      <p:sp>
        <p:nvSpPr>
          <p:cNvPr id="11" name="Line 13"/>
          <p:cNvSpPr>
            <a:spLocks noChangeShapeType="1"/>
          </p:cNvSpPr>
          <p:nvPr/>
        </p:nvSpPr>
        <p:spPr bwMode="auto">
          <a:xfrm>
            <a:off x="4111943" y="7189721"/>
            <a:ext cx="0" cy="1646239"/>
          </a:xfrm>
          <a:prstGeom prst="line">
            <a:avLst/>
          </a:prstGeom>
          <a:noFill/>
          <a:ln w="9525">
            <a:solidFill>
              <a:schemeClr val="tx1"/>
            </a:solidFill>
            <a:round/>
            <a:headEnd/>
            <a:tailEnd/>
          </a:ln>
        </p:spPr>
        <p:txBody>
          <a:bodyPr/>
          <a:lstStyle/>
          <a:p>
            <a:endParaRPr lang="es-MX" dirty="0"/>
          </a:p>
        </p:txBody>
      </p:sp>
      <p:sp>
        <p:nvSpPr>
          <p:cNvPr id="12" name="Line 15"/>
          <p:cNvSpPr>
            <a:spLocks noChangeShapeType="1"/>
          </p:cNvSpPr>
          <p:nvPr/>
        </p:nvSpPr>
        <p:spPr bwMode="auto">
          <a:xfrm>
            <a:off x="1516380" y="7478646"/>
            <a:ext cx="5162550" cy="0"/>
          </a:xfrm>
          <a:prstGeom prst="line">
            <a:avLst/>
          </a:prstGeom>
          <a:noFill/>
          <a:ln w="9525">
            <a:solidFill>
              <a:schemeClr val="tx1"/>
            </a:solidFill>
            <a:round/>
            <a:headEnd/>
            <a:tailEnd/>
          </a:ln>
        </p:spPr>
        <p:txBody>
          <a:bodyPr/>
          <a:lstStyle/>
          <a:p>
            <a:endParaRPr lang="es-MX" dirty="0"/>
          </a:p>
        </p:txBody>
      </p:sp>
      <p:sp>
        <p:nvSpPr>
          <p:cNvPr id="13" name="Text Box 10"/>
          <p:cNvSpPr txBox="1">
            <a:spLocks noChangeArrowheads="1"/>
          </p:cNvSpPr>
          <p:nvPr/>
        </p:nvSpPr>
        <p:spPr bwMode="auto">
          <a:xfrm>
            <a:off x="4105593" y="7063634"/>
            <a:ext cx="2549421" cy="1717393"/>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35694653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91139"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91140"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91141" name="Rectangle 5"/>
          <p:cNvSpPr>
            <a:spLocks noChangeArrowheads="1"/>
          </p:cNvSpPr>
          <p:nvPr/>
        </p:nvSpPr>
        <p:spPr bwMode="auto">
          <a:xfrm>
            <a:off x="1590014" y="736600"/>
            <a:ext cx="5035550" cy="5226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SzPct val="150000"/>
              <a:buNone/>
            </a:pPr>
            <a:r>
              <a:rPr lang="es-ES" altLang="es-MX" sz="1200" b="1" i="1" u="none" dirty="0">
                <a:latin typeface="Arial" panose="020B0604020202020204" pitchFamily="34" charset="0"/>
                <a:cs typeface="Arial" panose="020B0604020202020204" pitchFamily="34" charset="0"/>
              </a:rPr>
              <a:t>AUXILIAR DE PREFECTURA (TURNO </a:t>
            </a:r>
            <a:r>
              <a:rPr lang="es-ES" altLang="es-MX" sz="1200" b="1" i="1" u="none" dirty="0" smtClean="0">
                <a:latin typeface="Arial" panose="020B0604020202020204" pitchFamily="34" charset="0"/>
                <a:cs typeface="Arial" panose="020B0604020202020204" pitchFamily="34" charset="0"/>
              </a:rPr>
              <a:t>VESPERTINO</a:t>
            </a:r>
          </a:p>
          <a:p>
            <a:pPr algn="ctr">
              <a:spcBef>
                <a:spcPct val="0"/>
              </a:spcBef>
              <a:buSzPct val="150000"/>
              <a:buNone/>
            </a:pPr>
            <a:r>
              <a:rPr lang="es-ES" altLang="es-MX" sz="1200" b="1" i="1" u="none" dirty="0" smtClean="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marL="171450" indent="-171450" algn="ctr">
              <a:spcBef>
                <a:spcPct val="0"/>
              </a:spcBef>
              <a:buSzPct val="150000"/>
              <a:buFont typeface="Arial" panose="020B0604020202020204" pitchFamily="34" charset="0"/>
              <a:buChar char="•"/>
            </a:pPr>
            <a:endParaRPr lang="es-ES_tradnl" altLang="es-MX" sz="1200" dirty="0">
              <a:latin typeface="Arial" panose="020B0604020202020204" pitchFamily="34" charset="0"/>
            </a:endParaRP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Participar </a:t>
            </a:r>
            <a:r>
              <a:rPr lang="es-MX" altLang="es-MX" sz="1200" u="none" dirty="0">
                <a:latin typeface="Arial" panose="020B0604020202020204" pitchFamily="34" charset="0"/>
                <a:cs typeface="Arial" panose="020B0604020202020204" pitchFamily="34" charset="0"/>
              </a:rPr>
              <a:t>en aquellas actividades lúdicas y recreativas que se consideren como </a:t>
            </a:r>
            <a:r>
              <a:rPr lang="es-MX" altLang="es-MX" sz="1200" u="none" dirty="0" smtClean="0">
                <a:latin typeface="Arial" panose="020B0604020202020204" pitchFamily="34" charset="0"/>
                <a:cs typeface="Arial" panose="020B0604020202020204" pitchFamily="34" charset="0"/>
              </a:rPr>
              <a:t>apoyo </a:t>
            </a:r>
            <a:r>
              <a:rPr lang="es-MX" altLang="es-MX" sz="1200" u="none" dirty="0">
                <a:latin typeface="Arial" panose="020B0604020202020204" pitchFamily="34" charset="0"/>
                <a:cs typeface="Arial" panose="020B0604020202020204" pitchFamily="34" charset="0"/>
              </a:rPr>
              <a:t>para conocer y convivir con las niñas, niños y adolecentes.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 altLang="es-MX" sz="1200" u="none" dirty="0" smtClean="0">
                <a:latin typeface="Arial" panose="020B0604020202020204" pitchFamily="34" charset="0"/>
                <a:cs typeface="Arial" panose="020B0604020202020204" pitchFamily="34" charset="0"/>
              </a:rPr>
              <a:t>Apoyar en la vigilancia del </a:t>
            </a:r>
            <a:r>
              <a:rPr lang="es-ES" altLang="es-MX" sz="1200" u="none" dirty="0">
                <a:latin typeface="Arial" panose="020B0604020202020204" pitchFamily="34" charset="0"/>
                <a:cs typeface="Arial" panose="020B0604020202020204" pitchFamily="34" charset="0"/>
              </a:rPr>
              <a:t>ingreso de personas ajenas al personal y que realizan alguna actividad o servicio en el área.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 altLang="es-MX" sz="1200" u="none" dirty="0" smtClean="0">
                <a:latin typeface="Arial" panose="020B0604020202020204" pitchFamily="34" charset="0"/>
                <a:cs typeface="Arial" panose="020B0604020202020204" pitchFamily="34" charset="0"/>
              </a:rPr>
              <a:t>Apoyar en la elaboración del </a:t>
            </a:r>
            <a:r>
              <a:rPr lang="es-ES" altLang="es-MX" sz="1200" u="none" dirty="0">
                <a:latin typeface="Arial" panose="020B0604020202020204" pitchFamily="34" charset="0"/>
                <a:cs typeface="Arial" panose="020B0604020202020204" pitchFamily="34" charset="0"/>
              </a:rPr>
              <a:t>reporte </a:t>
            </a:r>
            <a:r>
              <a:rPr lang="es-ES" altLang="es-MX" sz="1200" u="none" dirty="0" smtClean="0">
                <a:latin typeface="Arial" panose="020B0604020202020204" pitchFamily="34" charset="0"/>
                <a:cs typeface="Arial" panose="020B0604020202020204" pitchFamily="34" charset="0"/>
              </a:rPr>
              <a:t>de </a:t>
            </a:r>
            <a:r>
              <a:rPr lang="es-ES" altLang="es-MX" sz="1200" u="none" dirty="0">
                <a:latin typeface="Arial" panose="020B0604020202020204" pitchFamily="34" charset="0"/>
                <a:cs typeface="Arial" panose="020B0604020202020204" pitchFamily="34" charset="0"/>
              </a:rPr>
              <a:t>actividades diarias realizas por las niñas, niños y adolescentes durante el tiempo de estancia en el área correspondiente de manera cuantitativa</a:t>
            </a:r>
            <a:r>
              <a:rPr lang="es-ES" altLang="es-MX" sz="1200" u="none" dirty="0" smtClean="0">
                <a:latin typeface="Arial" panose="020B0604020202020204" pitchFamily="34" charset="0"/>
                <a:cs typeface="Arial" panose="020B0604020202020204" pitchFamily="34" charset="0"/>
              </a:rPr>
              <a:t>.</a:t>
            </a:r>
          </a:p>
          <a:p>
            <a:pPr algn="just">
              <a:buSzPct val="150000"/>
              <a:buNone/>
            </a:pPr>
            <a:endParaRPr lang="es-ES"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Apoyar y participar en las acciones de actualización y capacitación del personal del programa Crecer para la Vida II.</a:t>
            </a:r>
          </a:p>
          <a:p>
            <a:pPr marL="171450" indent="-171450" algn="just">
              <a:buSzPct val="150000"/>
              <a:buFont typeface="Arial" panose="020B0604020202020204" pitchFamily="34" charset="0"/>
              <a:buChar char="•"/>
            </a:pP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Optimizar los recursos materiales, financieros y humanos del programa.</a:t>
            </a:r>
          </a:p>
          <a:p>
            <a:pPr algn="just">
              <a:buSzPct val="150000"/>
            </a:pP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Estas funciones son enunciativas, más no limitativas.</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ES"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ES" altLang="es-MX" sz="1200" u="none" dirty="0">
              <a:latin typeface="Arial" panose="020B0604020202020204" pitchFamily="34" charset="0"/>
              <a:cs typeface="Arial" panose="020B0604020202020204" pitchFamily="34" charset="0"/>
            </a:endParaRPr>
          </a:p>
          <a:p>
            <a:pPr algn="just">
              <a:spcBef>
                <a:spcPct val="0"/>
              </a:spcBef>
              <a:buSzPct val="150000"/>
              <a:buNone/>
            </a:pPr>
            <a:endParaRPr lang="es-MX" altLang="es-MX" sz="1200" u="none" dirty="0">
              <a:latin typeface="Arial" panose="020B0604020202020204" pitchFamily="34" charset="0"/>
              <a:ea typeface="Calibri" panose="020F0502020204030204" pitchFamily="34" charset="0"/>
              <a:cs typeface="Calibri" panose="020F0502020204030204" pitchFamily="34" charset="0"/>
            </a:endParaRPr>
          </a:p>
        </p:txBody>
      </p:sp>
      <p:sp>
        <p:nvSpPr>
          <p:cNvPr id="8" name="Rectangle 9"/>
          <p:cNvSpPr>
            <a:spLocks noChangeArrowheads="1"/>
          </p:cNvSpPr>
          <p:nvPr/>
        </p:nvSpPr>
        <p:spPr bwMode="auto">
          <a:xfrm>
            <a:off x="1533525" y="7186806"/>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9" name="Text Box 10"/>
          <p:cNvSpPr txBox="1">
            <a:spLocks noChangeArrowheads="1"/>
          </p:cNvSpPr>
          <p:nvPr/>
        </p:nvSpPr>
        <p:spPr bwMode="auto">
          <a:xfrm>
            <a:off x="1443038" y="7250684"/>
            <a:ext cx="2754312" cy="2160591"/>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lvl="0" algn="ctr">
              <a:spcBef>
                <a:spcPct val="20000"/>
              </a:spcBef>
              <a:defRPr/>
            </a:pPr>
            <a:r>
              <a:rPr lang="es-ES" altLang="es-MX" sz="1200" u="none" dirty="0">
                <a:latin typeface="Arial" panose="020B0604020202020204" pitchFamily="34" charset="0"/>
              </a:rPr>
              <a:t>Alejandro Segura Álvarez</a:t>
            </a: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lvl="0" algn="ctr">
              <a:spcBef>
                <a:spcPct val="20000"/>
              </a:spcBef>
            </a:pPr>
            <a:endParaRPr lang="es-ES" altLang="es-MX" sz="1200" u="none" dirty="0">
              <a:latin typeface="Arial" panose="020B0604020202020204" pitchFamily="34" charset="0"/>
            </a:endParaRPr>
          </a:p>
        </p:txBody>
      </p:sp>
      <p:sp>
        <p:nvSpPr>
          <p:cNvPr id="10" name="Line 13"/>
          <p:cNvSpPr>
            <a:spLocks noChangeShapeType="1"/>
          </p:cNvSpPr>
          <p:nvPr/>
        </p:nvSpPr>
        <p:spPr bwMode="auto">
          <a:xfrm>
            <a:off x="4111943" y="7189721"/>
            <a:ext cx="0" cy="1646239"/>
          </a:xfrm>
          <a:prstGeom prst="line">
            <a:avLst/>
          </a:prstGeom>
          <a:noFill/>
          <a:ln w="9525">
            <a:solidFill>
              <a:schemeClr val="tx1"/>
            </a:solidFill>
            <a:round/>
            <a:headEnd/>
            <a:tailEnd/>
          </a:ln>
        </p:spPr>
        <p:txBody>
          <a:bodyPr/>
          <a:lstStyle/>
          <a:p>
            <a:endParaRPr lang="es-MX" dirty="0"/>
          </a:p>
        </p:txBody>
      </p:sp>
      <p:sp>
        <p:nvSpPr>
          <p:cNvPr id="11" name="Line 15"/>
          <p:cNvSpPr>
            <a:spLocks noChangeShapeType="1"/>
          </p:cNvSpPr>
          <p:nvPr/>
        </p:nvSpPr>
        <p:spPr bwMode="auto">
          <a:xfrm>
            <a:off x="1516380" y="7478646"/>
            <a:ext cx="5162550" cy="0"/>
          </a:xfrm>
          <a:prstGeom prst="line">
            <a:avLst/>
          </a:prstGeom>
          <a:noFill/>
          <a:ln w="9525">
            <a:solidFill>
              <a:schemeClr val="tx1"/>
            </a:solidFill>
            <a:round/>
            <a:headEnd/>
            <a:tailEnd/>
          </a:ln>
        </p:spPr>
        <p:txBody>
          <a:bodyPr/>
          <a:lstStyle/>
          <a:p>
            <a:endParaRPr lang="es-MX" dirty="0"/>
          </a:p>
        </p:txBody>
      </p:sp>
      <p:sp>
        <p:nvSpPr>
          <p:cNvPr id="12" name="Text Box 10"/>
          <p:cNvSpPr txBox="1">
            <a:spLocks noChangeArrowheads="1"/>
          </p:cNvSpPr>
          <p:nvPr/>
        </p:nvSpPr>
        <p:spPr bwMode="auto">
          <a:xfrm>
            <a:off x="4105593" y="7063634"/>
            <a:ext cx="2549421" cy="1717393"/>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486002316"/>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445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445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grpSp>
        <p:nvGrpSpPr>
          <p:cNvPr id="19" name="Group 6"/>
          <p:cNvGrpSpPr>
            <a:grpSpLocks/>
          </p:cNvGrpSpPr>
          <p:nvPr/>
        </p:nvGrpSpPr>
        <p:grpSpPr bwMode="auto">
          <a:xfrm>
            <a:off x="1582737" y="7079737"/>
            <a:ext cx="5153025" cy="1814507"/>
            <a:chOff x="928" y="4556"/>
            <a:chExt cx="3246" cy="975"/>
          </a:xfrm>
        </p:grpSpPr>
        <p:sp>
          <p:nvSpPr>
            <p:cNvPr id="20"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1"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22"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23" name="Line 15"/>
          <p:cNvSpPr>
            <a:spLocks noChangeShapeType="1"/>
          </p:cNvSpPr>
          <p:nvPr/>
        </p:nvSpPr>
        <p:spPr bwMode="auto">
          <a:xfrm>
            <a:off x="4187825" y="7117223"/>
            <a:ext cx="0" cy="1777022"/>
          </a:xfrm>
          <a:prstGeom prst="line">
            <a:avLst/>
          </a:prstGeom>
          <a:noFill/>
          <a:ln w="9525">
            <a:solidFill>
              <a:schemeClr val="tx1"/>
            </a:solidFill>
            <a:round/>
            <a:headEnd/>
            <a:tailEnd/>
          </a:ln>
        </p:spPr>
        <p:txBody>
          <a:bodyPr/>
          <a:lstStyle/>
          <a:p>
            <a:endParaRPr lang="es-MX" dirty="0"/>
          </a:p>
        </p:txBody>
      </p:sp>
      <p:sp>
        <p:nvSpPr>
          <p:cNvPr id="24" name="Line 16"/>
          <p:cNvSpPr>
            <a:spLocks noChangeShapeType="1"/>
          </p:cNvSpPr>
          <p:nvPr/>
        </p:nvSpPr>
        <p:spPr bwMode="auto">
          <a:xfrm>
            <a:off x="1582737" y="7436451"/>
            <a:ext cx="5156200" cy="1588"/>
          </a:xfrm>
          <a:prstGeom prst="line">
            <a:avLst/>
          </a:prstGeom>
          <a:noFill/>
          <a:ln w="9525">
            <a:solidFill>
              <a:schemeClr val="tx1"/>
            </a:solidFill>
            <a:round/>
            <a:headEnd/>
            <a:tailEnd/>
          </a:ln>
        </p:spPr>
        <p:txBody>
          <a:bodyPr/>
          <a:lstStyle/>
          <a:p>
            <a:endParaRPr lang="es-MX" dirty="0"/>
          </a:p>
        </p:txBody>
      </p:sp>
      <p:sp>
        <p:nvSpPr>
          <p:cNvPr id="25" name="Text Box 19"/>
          <p:cNvSpPr txBox="1">
            <a:spLocks noChangeArrowheads="1"/>
          </p:cNvSpPr>
          <p:nvPr/>
        </p:nvSpPr>
        <p:spPr bwMode="auto">
          <a:xfrm>
            <a:off x="4192585" y="7126802"/>
            <a:ext cx="2527300" cy="274637"/>
          </a:xfrm>
          <a:prstGeom prst="rect">
            <a:avLst/>
          </a:prstGeom>
          <a:noFill/>
          <a:ln w="9525">
            <a:noFill/>
            <a:miter lim="800000"/>
            <a:headEnd/>
            <a:tailEnd/>
          </a:ln>
        </p:spPr>
        <p:txBody>
          <a:bodyPr wrap="square">
            <a:spAutoFit/>
          </a:bodyPr>
          <a:lstStyle/>
          <a:p>
            <a:pPr algn="ctr">
              <a:spcBef>
                <a:spcPct val="50000"/>
              </a:spcBef>
            </a:pPr>
            <a:r>
              <a:rPr lang="es-ES_tradnl" sz="1200" b="1" u="none" dirty="0" smtClean="0">
                <a:latin typeface="Arial" charset="0"/>
              </a:rPr>
              <a:t>Directora </a:t>
            </a:r>
            <a:r>
              <a:rPr lang="es-ES_tradnl" sz="1200" b="1" u="none" dirty="0">
                <a:latin typeface="Arial" charset="0"/>
              </a:rPr>
              <a:t>de </a:t>
            </a:r>
            <a:r>
              <a:rPr lang="es-MX" sz="1200" b="1" u="none" dirty="0">
                <a:latin typeface="Arial" charset="0"/>
              </a:rPr>
              <a:t>Bienestar Familiar</a:t>
            </a:r>
            <a:endParaRPr lang="es-ES" sz="1200" b="1" u="none" dirty="0">
              <a:latin typeface="Arial" charset="0"/>
            </a:endParaRPr>
          </a:p>
        </p:txBody>
      </p:sp>
      <p:sp>
        <p:nvSpPr>
          <p:cNvPr id="26" name="Text Box 19"/>
          <p:cNvSpPr txBox="1">
            <a:spLocks noChangeArrowheads="1"/>
          </p:cNvSpPr>
          <p:nvPr/>
        </p:nvSpPr>
        <p:spPr bwMode="auto">
          <a:xfrm>
            <a:off x="1665287" y="7117223"/>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27" name="Text Box 10"/>
          <p:cNvSpPr txBox="1">
            <a:spLocks noChangeArrowheads="1"/>
          </p:cNvSpPr>
          <p:nvPr/>
        </p:nvSpPr>
        <p:spPr bwMode="auto">
          <a:xfrm>
            <a:off x="4206834" y="8288745"/>
            <a:ext cx="2527299" cy="53553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28" name="Text Box 20"/>
          <p:cNvSpPr txBox="1">
            <a:spLocks noChangeArrowheads="1"/>
          </p:cNvSpPr>
          <p:nvPr/>
        </p:nvSpPr>
        <p:spPr bwMode="auto">
          <a:xfrm>
            <a:off x="1728780" y="8270278"/>
            <a:ext cx="2825750" cy="553998"/>
          </a:xfrm>
          <a:prstGeom prst="rect">
            <a:avLst/>
          </a:prstGeom>
          <a:noFill/>
          <a:ln w="9525">
            <a:noFill/>
            <a:miter lim="800000"/>
            <a:headEnd/>
            <a:tailEnd/>
          </a:ln>
        </p:spPr>
        <p:txBody>
          <a:bodyPr>
            <a:spAutoFit/>
          </a:bodyPr>
          <a:lstStyle/>
          <a:p>
            <a:pPr>
              <a:spcBef>
                <a:spcPct val="50000"/>
              </a:spcBef>
            </a:pPr>
            <a:endParaRPr lang="es-ES_tradnl" sz="1200" u="none" dirty="0" smtClean="0">
              <a:latin typeface="Arial" charset="0"/>
            </a:endParaRPr>
          </a:p>
          <a:p>
            <a:pPr>
              <a:spcBef>
                <a:spcPct val="50000"/>
              </a:spcBef>
            </a:pPr>
            <a:r>
              <a:rPr lang="es-ES_tradnl" sz="1200" u="none" dirty="0" smtClean="0">
                <a:latin typeface="Arial" charset="0"/>
              </a:rPr>
              <a:t>María Elena Grimaldo López</a:t>
            </a:r>
          </a:p>
        </p:txBody>
      </p:sp>
      <p:sp>
        <p:nvSpPr>
          <p:cNvPr id="16" name="Rectangle 5"/>
          <p:cNvSpPr>
            <a:spLocks noChangeArrowheads="1"/>
          </p:cNvSpPr>
          <p:nvPr/>
        </p:nvSpPr>
        <p:spPr bwMode="auto">
          <a:xfrm>
            <a:off x="1514475" y="682625"/>
            <a:ext cx="5022803" cy="670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u="none" dirty="0" smtClean="0">
                <a:latin typeface="Arial" panose="020B0604020202020204" pitchFamily="34" charset="0"/>
              </a:rPr>
              <a:t>APOYO EN COORDINACIÓN</a:t>
            </a:r>
            <a:endParaRPr lang="es-ES_tradnl" altLang="es-MX" sz="1200" u="none" dirty="0">
              <a:latin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95250" algn="just">
              <a:spcBef>
                <a:spcPct val="0"/>
              </a:spcBef>
              <a:buFontTx/>
              <a:buNone/>
            </a:pPr>
            <a:r>
              <a:rPr lang="es-ES_tradnl" altLang="es-MX" sz="1200" u="none" dirty="0" smtClean="0">
                <a:latin typeface="Arial" panose="020B0604020202020204" pitchFamily="34" charset="0"/>
              </a:rPr>
              <a:t>Apoyar en coordinar </a:t>
            </a:r>
            <a:r>
              <a:rPr lang="es-ES_tradnl" altLang="es-MX" sz="1200" u="none" dirty="0">
                <a:latin typeface="Arial" panose="020B0604020202020204" pitchFamily="34" charset="0"/>
              </a:rPr>
              <a:t>y evaluar las áreas técnicas y administrativas del </a:t>
            </a:r>
            <a:r>
              <a:rPr lang="es-ES_tradnl" altLang="es-MX" sz="1200" u="none" dirty="0" smtClean="0">
                <a:latin typeface="Arial" panose="020B0604020202020204" pitchFamily="34" charset="0"/>
              </a:rPr>
              <a:t>programa Crecer para la Vida II, </a:t>
            </a:r>
            <a:r>
              <a:rPr lang="es-ES_tradnl" altLang="es-MX" sz="1200" u="none" dirty="0">
                <a:latin typeface="Arial" panose="020B0604020202020204" pitchFamily="34" charset="0"/>
              </a:rPr>
              <a:t>para asegurar el logro de los objetivos tendientes a procurar el bienestar de la población y funcionamiento  del </a:t>
            </a:r>
            <a:r>
              <a:rPr lang="es-ES_tradnl" altLang="es-MX" sz="1200" u="none" dirty="0" smtClean="0">
                <a:latin typeface="Arial" panose="020B0604020202020204" pitchFamily="34" charset="0"/>
              </a:rPr>
              <a:t>Centro.</a:t>
            </a:r>
            <a:endParaRPr lang="es-ES_tradnl" altLang="es-MX" sz="1200" u="none" dirty="0">
              <a:latin typeface="Arial" panose="020B0604020202020204" pitchFamily="34" charset="0"/>
            </a:endParaRPr>
          </a:p>
          <a:p>
            <a:pPr algn="just">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p>
          <a:p>
            <a:pPr algn="just">
              <a:spcBef>
                <a:spcPct val="0"/>
              </a:spcBef>
              <a:buFontTx/>
              <a:buNone/>
            </a:pPr>
            <a:endParaRPr lang="es-MX" altLang="es-MX" sz="1200" u="none" dirty="0">
              <a:latin typeface="Arial" panose="020B0604020202020204" pitchFamily="34" charset="0"/>
            </a:endParaRPr>
          </a:p>
          <a:p>
            <a:pPr marL="95250" indent="-95250" algn="just">
              <a:spcBef>
                <a:spcPct val="0"/>
              </a:spcBef>
              <a:buSzPct val="150000"/>
            </a:pPr>
            <a:r>
              <a:rPr lang="es-MX" altLang="es-MX" sz="1200" u="none" dirty="0" smtClean="0">
                <a:latin typeface="Arial" panose="020B0604020202020204" pitchFamily="34" charset="0"/>
              </a:rPr>
              <a:t>Apoyar en la planes y programas </a:t>
            </a:r>
            <a:r>
              <a:rPr lang="es-MX" altLang="es-MX" sz="1200" u="none" dirty="0">
                <a:latin typeface="Arial" panose="020B0604020202020204" pitchFamily="34" charset="0"/>
              </a:rPr>
              <a:t>de </a:t>
            </a:r>
            <a:r>
              <a:rPr lang="es-MX" altLang="es-MX" sz="1200" u="none" dirty="0" smtClean="0">
                <a:latin typeface="Arial" panose="020B0604020202020204" pitchFamily="34" charset="0"/>
              </a:rPr>
              <a:t> trabajo</a:t>
            </a:r>
            <a:r>
              <a:rPr lang="es-MX" altLang="es-MX" sz="1200" u="none" dirty="0">
                <a:latin typeface="Arial" panose="020B0604020202020204" pitchFamily="34" charset="0"/>
              </a:rPr>
              <a:t>, </a:t>
            </a:r>
            <a:r>
              <a:rPr lang="es-MX" altLang="es-MX" sz="1200" u="none" dirty="0" smtClean="0">
                <a:latin typeface="Arial" panose="020B0604020202020204" pitchFamily="34" charset="0"/>
              </a:rPr>
              <a:t> </a:t>
            </a:r>
            <a:r>
              <a:rPr lang="es-MX" altLang="es-MX" sz="1200" u="none" dirty="0">
                <a:latin typeface="Arial" panose="020B0604020202020204" pitchFamily="34" charset="0"/>
              </a:rPr>
              <a:t>informes de actividades y estados financieros anuales del </a:t>
            </a:r>
            <a:r>
              <a:rPr lang="es-MX" altLang="es-MX" sz="1200" u="none" dirty="0" smtClean="0">
                <a:latin typeface="Arial" panose="020B0604020202020204" pitchFamily="34" charset="0"/>
              </a:rPr>
              <a:t>Programa Crecer para la Vida II y </a:t>
            </a:r>
            <a:r>
              <a:rPr lang="es-MX" altLang="es-MX" sz="1200" u="none" dirty="0">
                <a:latin typeface="Arial" panose="020B0604020202020204" pitchFamily="34" charset="0"/>
              </a:rPr>
              <a:t>someterlo a consideración de </a:t>
            </a:r>
            <a:r>
              <a:rPr lang="es-MX" altLang="es-MX" sz="1200" u="none" dirty="0" smtClean="0">
                <a:latin typeface="Arial" panose="020B0604020202020204" pitchFamily="34" charset="0"/>
              </a:rPr>
              <a:t>su jefe inmediato.</a:t>
            </a:r>
          </a:p>
          <a:p>
            <a:pPr algn="just">
              <a:spcBef>
                <a:spcPct val="0"/>
              </a:spcBef>
              <a:buSzPct val="150000"/>
            </a:pPr>
            <a:endParaRPr lang="es-MX" altLang="es-MX" sz="1200" u="none" dirty="0">
              <a:latin typeface="Arial" panose="020B0604020202020204" pitchFamily="34" charset="0"/>
            </a:endParaRPr>
          </a:p>
          <a:p>
            <a:pPr marL="95250" indent="-95250" algn="just">
              <a:buSzPct val="150000"/>
            </a:pPr>
            <a:r>
              <a:rPr lang="es-ES_tradnl" altLang="es-MX" sz="1200" u="none" dirty="0" smtClean="0">
                <a:latin typeface="Arial" panose="020B0604020202020204" pitchFamily="34" charset="0"/>
                <a:cs typeface="Arial" panose="020B0604020202020204" pitchFamily="34" charset="0"/>
              </a:rPr>
              <a:t>Apoyar en la realización de </a:t>
            </a:r>
            <a:r>
              <a:rPr lang="es-ES_tradnl" altLang="es-MX" sz="1200" u="none" dirty="0">
                <a:latin typeface="Arial" panose="020B0604020202020204" pitchFamily="34" charset="0"/>
                <a:cs typeface="Arial" panose="020B0604020202020204" pitchFamily="34" charset="0"/>
              </a:rPr>
              <a:t>acuerdos o convenios con dependencias y entidades de la Administración Pública Federal, con las Entidades Federativas, con los Municipios y con los Organismos del sector público, privado y social, en materia de su competencia.</a:t>
            </a:r>
          </a:p>
          <a:p>
            <a:pPr>
              <a:buSzPct val="150000"/>
            </a:pPr>
            <a:endParaRPr lang="es-MX" altLang="es-MX" sz="1200" u="none" dirty="0">
              <a:latin typeface="Arial" panose="020B0604020202020204" pitchFamily="34" charset="0"/>
              <a:cs typeface="Arial" panose="020B0604020202020204" pitchFamily="34" charset="0"/>
            </a:endParaRPr>
          </a:p>
          <a:p>
            <a:pPr marL="95250" indent="-95250" algn="just">
              <a:buSzPct val="150000"/>
            </a:pPr>
            <a:r>
              <a:rPr lang="es-ES_tradnl" altLang="es-MX" sz="1200" u="none" dirty="0">
                <a:latin typeface="Arial" panose="020B0604020202020204" pitchFamily="34" charset="0"/>
                <a:cs typeface="Arial" panose="020B0604020202020204" pitchFamily="34" charset="0"/>
              </a:rPr>
              <a:t>Entregar a </a:t>
            </a:r>
            <a:r>
              <a:rPr lang="es-ES_tradnl" altLang="es-MX" sz="1200" u="none" dirty="0" smtClean="0">
                <a:solidFill>
                  <a:schemeClr val="tx2"/>
                </a:solidFill>
                <a:latin typeface="Arial" panose="020B0604020202020204" pitchFamily="34" charset="0"/>
                <a:cs typeface="Arial" panose="020B0604020202020204" pitchFamily="34" charset="0"/>
              </a:rPr>
              <a:t>su jefe inmediato, </a:t>
            </a:r>
            <a:r>
              <a:rPr lang="es-ES_tradnl" altLang="es-MX" sz="1200" u="none" dirty="0" smtClean="0">
                <a:latin typeface="Arial" panose="020B0604020202020204" pitchFamily="34" charset="0"/>
                <a:cs typeface="Arial" panose="020B0604020202020204" pitchFamily="34" charset="0"/>
              </a:rPr>
              <a:t>informes </a:t>
            </a:r>
            <a:r>
              <a:rPr lang="es-ES_tradnl" altLang="es-MX" sz="1200" u="none" dirty="0">
                <a:latin typeface="Arial" panose="020B0604020202020204" pitchFamily="34" charset="0"/>
                <a:cs typeface="Arial" panose="020B0604020202020204" pitchFamily="34" charset="0"/>
              </a:rPr>
              <a:t>mensual </a:t>
            </a:r>
            <a:r>
              <a:rPr lang="es-ES_tradnl" altLang="es-MX" sz="1200" u="none" dirty="0" smtClean="0">
                <a:latin typeface="Arial" panose="020B0604020202020204" pitchFamily="34" charset="0"/>
                <a:cs typeface="Arial" panose="020B0604020202020204" pitchFamily="34" charset="0"/>
              </a:rPr>
              <a:t> </a:t>
            </a:r>
            <a:r>
              <a:rPr lang="es-ES_tradnl" altLang="es-MX" sz="1200" u="none" dirty="0">
                <a:latin typeface="Arial" panose="020B0604020202020204" pitchFamily="34" charset="0"/>
                <a:cs typeface="Arial" panose="020B0604020202020204" pitchFamily="34" charset="0"/>
              </a:rPr>
              <a:t>de las actividades realizadas y resultados obtenidos, acompañando los informes </a:t>
            </a:r>
            <a:r>
              <a:rPr lang="es-ES_tradnl" altLang="es-MX" sz="1200" u="none" dirty="0" smtClean="0">
                <a:latin typeface="Arial" panose="020B0604020202020204" pitchFamily="34" charset="0"/>
                <a:cs typeface="Arial" panose="020B0604020202020204" pitchFamily="34" charset="0"/>
              </a:rPr>
              <a:t>con los formatos </a:t>
            </a:r>
            <a:r>
              <a:rPr lang="es-ES_tradnl" altLang="es-MX" sz="1200" u="none" dirty="0">
                <a:latin typeface="Arial" panose="020B0604020202020204" pitchFamily="34" charset="0"/>
                <a:cs typeface="Arial" panose="020B0604020202020204" pitchFamily="34" charset="0"/>
              </a:rPr>
              <a:t>requeridos.</a:t>
            </a:r>
          </a:p>
          <a:p>
            <a:pPr algn="just">
              <a:buSzPct val="150000"/>
            </a:pPr>
            <a:endParaRPr lang="es-ES_tradnl" altLang="es-MX" sz="1200" u="none" dirty="0">
              <a:latin typeface="Arial" panose="020B0604020202020204" pitchFamily="34" charset="0"/>
              <a:cs typeface="Arial" panose="020B0604020202020204" pitchFamily="34" charset="0"/>
            </a:endParaRPr>
          </a:p>
          <a:p>
            <a:pPr marL="95250" indent="-95250" algn="just">
              <a:buSzPct val="150000"/>
            </a:pPr>
            <a:r>
              <a:rPr lang="es-ES_tradnl" altLang="es-MX" sz="1200" u="none" dirty="0" smtClean="0">
                <a:latin typeface="Arial" panose="020B0604020202020204" pitchFamily="34" charset="0"/>
                <a:cs typeface="Arial" panose="020B0604020202020204" pitchFamily="34" charset="0"/>
              </a:rPr>
              <a:t>Apoyar en la organización de </a:t>
            </a:r>
            <a:r>
              <a:rPr lang="es-ES_tradnl" altLang="es-MX" sz="1200" u="none" dirty="0">
                <a:latin typeface="Arial" panose="020B0604020202020204" pitchFamily="34" charset="0"/>
                <a:cs typeface="Arial" panose="020B0604020202020204" pitchFamily="34" charset="0"/>
              </a:rPr>
              <a:t>eventos socio-culturales, ecológicos, deportivos y </a:t>
            </a:r>
            <a:r>
              <a:rPr lang="es-ES_tradnl" altLang="es-MX" sz="1200" u="none" dirty="0" smtClean="0">
                <a:latin typeface="Arial" panose="020B0604020202020204" pitchFamily="34" charset="0"/>
                <a:cs typeface="Arial" panose="020B0604020202020204" pitchFamily="34" charset="0"/>
              </a:rPr>
              <a:t>cívicos. </a:t>
            </a:r>
          </a:p>
          <a:p>
            <a:pPr algn="just">
              <a:buSzPct val="150000"/>
              <a:buNone/>
            </a:pPr>
            <a:endParaRPr lang="es-ES_tradnl" altLang="es-MX" sz="1200" u="none" dirty="0" smtClean="0">
              <a:latin typeface="Arial" panose="020B0604020202020204" pitchFamily="34" charset="0"/>
              <a:cs typeface="Arial" panose="020B0604020202020204" pitchFamily="34" charset="0"/>
            </a:endParaRPr>
          </a:p>
          <a:p>
            <a:pPr marL="95250" indent="-95250" algn="just">
              <a:buSzPct val="150000"/>
            </a:pPr>
            <a:r>
              <a:rPr lang="es-ES_tradnl" altLang="es-MX" sz="1200" u="none" dirty="0" smtClean="0">
                <a:latin typeface="Arial" panose="020B0604020202020204" pitchFamily="34" charset="0"/>
                <a:cs typeface="Arial" panose="020B0604020202020204" pitchFamily="34" charset="0"/>
              </a:rPr>
              <a:t>Apoyar con </a:t>
            </a:r>
            <a:r>
              <a:rPr lang="es-ES_tradnl" altLang="es-MX" sz="1200" u="none" dirty="0">
                <a:latin typeface="Arial" panose="020B0604020202020204" pitchFamily="34" charset="0"/>
                <a:cs typeface="Arial" panose="020B0604020202020204" pitchFamily="34" charset="0"/>
              </a:rPr>
              <a:t>las solicitudes de ingreso de las niñas, </a:t>
            </a:r>
            <a:r>
              <a:rPr lang="es-ES_tradnl" altLang="es-MX" sz="1200" u="none" dirty="0" smtClean="0">
                <a:latin typeface="Arial" panose="020B0604020202020204" pitchFamily="34" charset="0"/>
                <a:cs typeface="Arial" panose="020B0604020202020204" pitchFamily="34" charset="0"/>
              </a:rPr>
              <a:t>niños, adolecentes y adultos, </a:t>
            </a:r>
            <a:r>
              <a:rPr lang="es-ES_tradnl" altLang="es-MX" sz="1200" u="none" dirty="0">
                <a:latin typeface="Arial" panose="020B0604020202020204" pitchFamily="34" charset="0"/>
                <a:cs typeface="Arial" panose="020B0604020202020204" pitchFamily="34" charset="0"/>
              </a:rPr>
              <a:t>para determinar el tipo de atención que se les deba brindar.</a:t>
            </a:r>
          </a:p>
          <a:p>
            <a:pPr algn="just"/>
            <a:endParaRPr lang="es-ES_tradnl" altLang="es-MX" sz="1200" u="none" dirty="0">
              <a:latin typeface="Arial" panose="020B0604020202020204" pitchFamily="34" charset="0"/>
              <a:cs typeface="Arial" panose="020B0604020202020204" pitchFamily="34" charset="0"/>
            </a:endParaRPr>
          </a:p>
          <a:p>
            <a:pPr algn="just"/>
            <a:endParaRPr lang="es-ES_tradnl" altLang="es-MX" sz="1200" u="none" dirty="0">
              <a:latin typeface="Arial" panose="020B0604020202020204" pitchFamily="34" charset="0"/>
            </a:endParaRPr>
          </a:p>
        </p:txBody>
      </p:sp>
    </p:spTree>
    <p:extLst>
      <p:ext uri="{BB962C8B-B14F-4D97-AF65-F5344CB8AC3E}">
        <p14:creationId xmlns:p14="http://schemas.microsoft.com/office/powerpoint/2010/main" val="3486863225"/>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445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445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16" name="Rectangle 5"/>
          <p:cNvSpPr>
            <a:spLocks noChangeArrowheads="1"/>
          </p:cNvSpPr>
          <p:nvPr/>
        </p:nvSpPr>
        <p:spPr bwMode="auto">
          <a:xfrm>
            <a:off x="1514475" y="630238"/>
            <a:ext cx="5181600" cy="511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u="none" dirty="0">
                <a:latin typeface="Arial" panose="020B0604020202020204" pitchFamily="34" charset="0"/>
              </a:rPr>
              <a:t>APOYO EN COORDINACIÓN</a:t>
            </a:r>
            <a:endParaRPr lang="es-ES_tradnl" altLang="es-MX" sz="1200" u="none" dirty="0">
              <a:latin typeface="Arial" panose="020B0604020202020204" pitchFamily="34" charset="0"/>
            </a:endParaRPr>
          </a:p>
          <a:p>
            <a:pPr algn="ctr">
              <a:spcBef>
                <a:spcPct val="0"/>
              </a:spcBef>
              <a:buFontTx/>
              <a:buNone/>
            </a:pPr>
            <a:r>
              <a:rPr lang="es-ES_tradnl" altLang="es-MX" sz="1200" b="1" i="1" u="none" dirty="0" smtClean="0">
                <a:latin typeface="Arial" panose="020B0604020202020204" pitchFamily="34" charset="0"/>
              </a:rPr>
              <a:t>(</a:t>
            </a:r>
            <a:r>
              <a:rPr lang="es-ES_tradnl" sz="1200" b="1" i="1" u="none" dirty="0">
                <a:latin typeface="Arial" charset="0"/>
              </a:rPr>
              <a:t>Continúa</a:t>
            </a:r>
            <a:r>
              <a:rPr lang="es-ES_tradnl" altLang="es-MX" sz="1200" b="1" i="1" u="none" dirty="0" smtClean="0">
                <a:latin typeface="Arial" panose="020B0604020202020204" pitchFamily="34" charset="0"/>
              </a:rPr>
              <a:t>)</a:t>
            </a:r>
            <a:endParaRPr lang="es-ES_tradnl" altLang="es-MX" sz="1200" u="none" dirty="0">
              <a:latin typeface="Arial" panose="020B0604020202020204" pitchFamily="34" charset="0"/>
            </a:endParaRPr>
          </a:p>
          <a:p>
            <a:pPr algn="just">
              <a:buNone/>
            </a:pPr>
            <a:endParaRPr lang="es-MX" altLang="es-MX" sz="1200" dirty="0">
              <a:latin typeface="Arial" panose="020B0604020202020204" pitchFamily="34" charset="0"/>
              <a:cs typeface="Arial" panose="020B0604020202020204" pitchFamily="34" charset="0"/>
            </a:endParaRP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Proponer las acciones para elaborar el Manual de Organización y Procedimientos  del programa.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smtClean="0">
                <a:latin typeface="Arial" panose="020B0604020202020204" pitchFamily="34" charset="0"/>
                <a:cs typeface="Arial" panose="020B0604020202020204" pitchFamily="34" charset="0"/>
              </a:rPr>
              <a:t>Asistir a </a:t>
            </a:r>
            <a:r>
              <a:rPr lang="es-ES_tradnl" altLang="es-MX" sz="1200" u="none" dirty="0">
                <a:latin typeface="Arial" panose="020B0604020202020204" pitchFamily="34" charset="0"/>
                <a:cs typeface="Arial" panose="020B0604020202020204" pitchFamily="34" charset="0"/>
              </a:rPr>
              <a:t>reuniones con todo el personal para revisar las normas y evaluar el trabajo, así como fomentar relaciones interpersonales e interdepartamentales adecuadas.</a:t>
            </a:r>
          </a:p>
          <a:p>
            <a:pPr algn="just">
              <a:buSzPct val="150000"/>
              <a:buNone/>
            </a:pP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smtClean="0">
                <a:latin typeface="Arial" panose="020B0604020202020204" pitchFamily="34" charset="0"/>
                <a:cs typeface="Arial" panose="020B0604020202020204" pitchFamily="34" charset="0"/>
              </a:rPr>
              <a:t>Apoyar en la coordinación de </a:t>
            </a:r>
            <a:r>
              <a:rPr lang="es-ES_tradnl" altLang="es-MX" sz="1200" u="none" dirty="0">
                <a:latin typeface="Arial" panose="020B0604020202020204" pitchFamily="34" charset="0"/>
                <a:cs typeface="Arial" panose="020B0604020202020204" pitchFamily="34" charset="0"/>
              </a:rPr>
              <a:t>acciones de actualización y capacitación del personal del programa Crecer para la </a:t>
            </a:r>
            <a:r>
              <a:rPr lang="es-ES_tradnl" altLang="es-MX" sz="1200" u="none" dirty="0" smtClean="0">
                <a:latin typeface="Arial" panose="020B0604020202020204" pitchFamily="34" charset="0"/>
                <a:cs typeface="Arial" panose="020B0604020202020204" pitchFamily="34" charset="0"/>
              </a:rPr>
              <a:t>Vida II.</a:t>
            </a: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Optimizar los recursos materiales, financieros y humanos del programa</a:t>
            </a:r>
            <a:r>
              <a:rPr lang="es-ES_tradnl" altLang="es-MX" sz="1200" u="none" dirty="0" smtClean="0">
                <a:latin typeface="Arial" panose="020B0604020202020204" pitchFamily="34" charset="0"/>
                <a:cs typeface="Arial" panose="020B0604020202020204" pitchFamily="34" charset="0"/>
              </a:rPr>
              <a:t>.</a:t>
            </a:r>
          </a:p>
          <a:p>
            <a:pPr marL="171450" indent="-171450" algn="just">
              <a:buSzPct val="150000"/>
              <a:buFont typeface="Arial" panose="020B0604020202020204" pitchFamily="34" charset="0"/>
              <a:buChar char="•"/>
            </a:pPr>
            <a:endParaRPr lang="es-ES_tradnl"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rPr>
              <a:t>Apoyar en </a:t>
            </a:r>
            <a:r>
              <a:rPr lang="es-MX" altLang="es-MX" sz="1200" u="none" dirty="0">
                <a:latin typeface="Arial" panose="020B0604020202020204" pitchFamily="34" charset="0"/>
              </a:rPr>
              <a:t>tareas de difusión y prospección relacionadas con el objetivo del programa </a:t>
            </a:r>
            <a:r>
              <a:rPr lang="es-ES_tradnl" altLang="es-MX" sz="1200" u="none" dirty="0">
                <a:latin typeface="Arial" panose="020B0604020202020204" pitchFamily="34" charset="0"/>
                <a:cs typeface="Arial" panose="020B0604020202020204" pitchFamily="34" charset="0"/>
              </a:rPr>
              <a:t>Crecer para la Vida II</a:t>
            </a:r>
            <a:r>
              <a:rPr lang="es-MX" altLang="es-MX" sz="1200" u="none" dirty="0" smtClean="0">
                <a:latin typeface="Arial" panose="020B0604020202020204" pitchFamily="34" charset="0"/>
              </a:rPr>
              <a:t>.</a:t>
            </a:r>
            <a:endParaRPr lang="es-MX" altLang="es-MX" sz="1200" u="none" dirty="0">
              <a:latin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Estas funciones son enunciativas, más no limitativas.</a:t>
            </a:r>
            <a:endParaRPr lang="es-MX" altLang="es-MX" sz="1200" u="none" dirty="0">
              <a:latin typeface="Arial" panose="020B0604020202020204" pitchFamily="34" charset="0"/>
              <a:cs typeface="Arial" panose="020B0604020202020204" pitchFamily="34" charset="0"/>
            </a:endParaRPr>
          </a:p>
          <a:p>
            <a:pPr algn="just"/>
            <a:endParaRPr lang="es-ES_tradnl" altLang="es-MX" sz="1200" u="none" dirty="0">
              <a:latin typeface="Arial" panose="020B0604020202020204" pitchFamily="34" charset="0"/>
              <a:cs typeface="Arial" panose="020B0604020202020204" pitchFamily="34" charset="0"/>
            </a:endParaRPr>
          </a:p>
          <a:p>
            <a:pPr algn="just"/>
            <a:endParaRPr lang="es-ES_tradnl" altLang="es-MX" sz="1200" u="none" dirty="0">
              <a:latin typeface="Arial" panose="020B0604020202020204" pitchFamily="34" charset="0"/>
              <a:cs typeface="Arial" panose="020B0604020202020204" pitchFamily="34" charset="0"/>
            </a:endParaRPr>
          </a:p>
          <a:p>
            <a:pPr algn="just"/>
            <a:endParaRPr lang="es-ES_tradnl" altLang="es-MX" sz="1200" u="none" dirty="0">
              <a:latin typeface="Arial" panose="020B0604020202020204" pitchFamily="34" charset="0"/>
              <a:cs typeface="Arial" panose="020B0604020202020204" pitchFamily="34" charset="0"/>
            </a:endParaRPr>
          </a:p>
        </p:txBody>
      </p:sp>
      <p:grpSp>
        <p:nvGrpSpPr>
          <p:cNvPr id="17" name="Group 6"/>
          <p:cNvGrpSpPr>
            <a:grpSpLocks/>
          </p:cNvGrpSpPr>
          <p:nvPr/>
        </p:nvGrpSpPr>
        <p:grpSpPr bwMode="auto">
          <a:xfrm>
            <a:off x="1582737" y="7079737"/>
            <a:ext cx="5153025" cy="1814507"/>
            <a:chOff x="928" y="4556"/>
            <a:chExt cx="3246" cy="975"/>
          </a:xfrm>
        </p:grpSpPr>
        <p:sp>
          <p:nvSpPr>
            <p:cNvPr id="18"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9"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30"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31" name="Line 15"/>
          <p:cNvSpPr>
            <a:spLocks noChangeShapeType="1"/>
          </p:cNvSpPr>
          <p:nvPr/>
        </p:nvSpPr>
        <p:spPr bwMode="auto">
          <a:xfrm>
            <a:off x="4187825" y="7117223"/>
            <a:ext cx="0" cy="1777022"/>
          </a:xfrm>
          <a:prstGeom prst="line">
            <a:avLst/>
          </a:prstGeom>
          <a:noFill/>
          <a:ln w="9525">
            <a:solidFill>
              <a:schemeClr val="tx1"/>
            </a:solidFill>
            <a:round/>
            <a:headEnd/>
            <a:tailEnd/>
          </a:ln>
        </p:spPr>
        <p:txBody>
          <a:bodyPr/>
          <a:lstStyle/>
          <a:p>
            <a:endParaRPr lang="es-MX" dirty="0"/>
          </a:p>
        </p:txBody>
      </p:sp>
      <p:sp>
        <p:nvSpPr>
          <p:cNvPr id="32" name="Line 16"/>
          <p:cNvSpPr>
            <a:spLocks noChangeShapeType="1"/>
          </p:cNvSpPr>
          <p:nvPr/>
        </p:nvSpPr>
        <p:spPr bwMode="auto">
          <a:xfrm>
            <a:off x="1582737" y="7436451"/>
            <a:ext cx="5156200" cy="1588"/>
          </a:xfrm>
          <a:prstGeom prst="line">
            <a:avLst/>
          </a:prstGeom>
          <a:noFill/>
          <a:ln w="9525">
            <a:solidFill>
              <a:schemeClr val="tx1"/>
            </a:solidFill>
            <a:round/>
            <a:headEnd/>
            <a:tailEnd/>
          </a:ln>
        </p:spPr>
        <p:txBody>
          <a:bodyPr/>
          <a:lstStyle/>
          <a:p>
            <a:endParaRPr lang="es-MX" dirty="0"/>
          </a:p>
        </p:txBody>
      </p:sp>
      <p:sp>
        <p:nvSpPr>
          <p:cNvPr id="33" name="Text Box 19"/>
          <p:cNvSpPr txBox="1">
            <a:spLocks noChangeArrowheads="1"/>
          </p:cNvSpPr>
          <p:nvPr/>
        </p:nvSpPr>
        <p:spPr bwMode="auto">
          <a:xfrm>
            <a:off x="4192585" y="7126802"/>
            <a:ext cx="2527300" cy="274637"/>
          </a:xfrm>
          <a:prstGeom prst="rect">
            <a:avLst/>
          </a:prstGeom>
          <a:noFill/>
          <a:ln w="9525">
            <a:noFill/>
            <a:miter lim="800000"/>
            <a:headEnd/>
            <a:tailEnd/>
          </a:ln>
        </p:spPr>
        <p:txBody>
          <a:bodyPr wrap="square">
            <a:spAutoFit/>
          </a:bodyPr>
          <a:lstStyle/>
          <a:p>
            <a:pPr algn="ctr">
              <a:spcBef>
                <a:spcPct val="50000"/>
              </a:spcBef>
            </a:pPr>
            <a:r>
              <a:rPr lang="es-ES_tradnl" sz="1200" b="1" u="none" dirty="0" smtClean="0">
                <a:latin typeface="Arial" charset="0"/>
              </a:rPr>
              <a:t>Directora </a:t>
            </a:r>
            <a:r>
              <a:rPr lang="es-ES_tradnl" sz="1200" b="1" u="none" dirty="0">
                <a:latin typeface="Arial" charset="0"/>
              </a:rPr>
              <a:t>de </a:t>
            </a:r>
            <a:r>
              <a:rPr lang="es-MX" sz="1200" b="1" u="none" dirty="0">
                <a:latin typeface="Arial" charset="0"/>
              </a:rPr>
              <a:t>Bienestar Familiar</a:t>
            </a:r>
            <a:endParaRPr lang="es-ES" sz="1200" b="1" u="none" dirty="0">
              <a:latin typeface="Arial" charset="0"/>
            </a:endParaRPr>
          </a:p>
        </p:txBody>
      </p:sp>
      <p:sp>
        <p:nvSpPr>
          <p:cNvPr id="34" name="Text Box 19"/>
          <p:cNvSpPr txBox="1">
            <a:spLocks noChangeArrowheads="1"/>
          </p:cNvSpPr>
          <p:nvPr/>
        </p:nvSpPr>
        <p:spPr bwMode="auto">
          <a:xfrm>
            <a:off x="1665287" y="7117223"/>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35" name="Text Box 10"/>
          <p:cNvSpPr txBox="1">
            <a:spLocks noChangeArrowheads="1"/>
          </p:cNvSpPr>
          <p:nvPr/>
        </p:nvSpPr>
        <p:spPr bwMode="auto">
          <a:xfrm>
            <a:off x="4206834" y="8288745"/>
            <a:ext cx="2527299" cy="53553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36" name="Text Box 20"/>
          <p:cNvSpPr txBox="1">
            <a:spLocks noChangeArrowheads="1"/>
          </p:cNvSpPr>
          <p:nvPr/>
        </p:nvSpPr>
        <p:spPr bwMode="auto">
          <a:xfrm>
            <a:off x="1728780" y="8270278"/>
            <a:ext cx="2825750" cy="553998"/>
          </a:xfrm>
          <a:prstGeom prst="rect">
            <a:avLst/>
          </a:prstGeom>
          <a:noFill/>
          <a:ln w="9525">
            <a:noFill/>
            <a:miter lim="800000"/>
            <a:headEnd/>
            <a:tailEnd/>
          </a:ln>
        </p:spPr>
        <p:txBody>
          <a:bodyPr>
            <a:spAutoFit/>
          </a:bodyPr>
          <a:lstStyle/>
          <a:p>
            <a:pPr>
              <a:spcBef>
                <a:spcPct val="50000"/>
              </a:spcBef>
            </a:pPr>
            <a:endParaRPr lang="es-ES_tradnl" sz="1200" u="none" dirty="0" smtClean="0">
              <a:latin typeface="Arial" charset="0"/>
            </a:endParaRPr>
          </a:p>
          <a:p>
            <a:pPr>
              <a:spcBef>
                <a:spcPct val="50000"/>
              </a:spcBef>
            </a:pPr>
            <a:r>
              <a:rPr lang="es-ES_tradnl" sz="1200" u="none" dirty="0" smtClean="0">
                <a:latin typeface="Arial" charset="0"/>
              </a:rPr>
              <a:t>María Elena Grimaldo López</a:t>
            </a:r>
          </a:p>
        </p:txBody>
      </p:sp>
    </p:spTree>
    <p:extLst>
      <p:ext uri="{BB962C8B-B14F-4D97-AF65-F5344CB8AC3E}">
        <p14:creationId xmlns:p14="http://schemas.microsoft.com/office/powerpoint/2010/main" val="423477319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397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397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3973" name="Rectangle 5"/>
          <p:cNvSpPr>
            <a:spLocks noChangeArrowheads="1"/>
          </p:cNvSpPr>
          <p:nvPr/>
        </p:nvSpPr>
        <p:spPr bwMode="auto">
          <a:xfrm>
            <a:off x="1533526" y="555626"/>
            <a:ext cx="5038725" cy="7183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1200" b="1" i="1" u="none" dirty="0" smtClean="0">
              <a:latin typeface="Arial" panose="020B0604020202020204" pitchFamily="34" charset="0"/>
              <a:cs typeface="Arial" panose="020B0604020202020204" pitchFamily="34" charset="0"/>
            </a:endParaRPr>
          </a:p>
          <a:p>
            <a:pPr algn="ctr">
              <a:spcBef>
                <a:spcPct val="0"/>
              </a:spcBef>
              <a:buFontTx/>
              <a:buNone/>
            </a:pPr>
            <a:r>
              <a:rPr lang="es-ES" altLang="es-MX" sz="1200" b="1" i="1" u="none" dirty="0" smtClean="0">
                <a:latin typeface="Arial" panose="020B0604020202020204" pitchFamily="34" charset="0"/>
                <a:cs typeface="Arial" panose="020B0604020202020204" pitchFamily="34" charset="0"/>
              </a:rPr>
              <a:t>APOYO EN PSICOLOGÍA (TURNO VESPERTINO)</a:t>
            </a:r>
            <a:endParaRPr lang="es-ES" altLang="es-MX" sz="1200" b="1" i="1" u="none" dirty="0">
              <a:latin typeface="Arial" panose="020B0604020202020204" pitchFamily="34" charset="0"/>
              <a:cs typeface="Arial" panose="020B0604020202020204" pitchFamily="34" charset="0"/>
            </a:endParaRPr>
          </a:p>
          <a:p>
            <a:pPr algn="just">
              <a:spcBef>
                <a:spcPct val="0"/>
              </a:spcBef>
              <a:buFontTx/>
              <a:buNone/>
            </a:pPr>
            <a:endParaRPr lang="es-ES_tradnl" altLang="es-MX" sz="1200" b="1" i="1" u="none" dirty="0" smtClean="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algn="just">
              <a:buNone/>
            </a:pPr>
            <a:r>
              <a:rPr lang="es-MX" sz="1200" u="none" dirty="0" smtClean="0">
                <a:latin typeface="Arial" panose="020B0604020202020204" pitchFamily="34" charset="0"/>
                <a:cs typeface="Arial" panose="020B0604020202020204" pitchFamily="34" charset="0"/>
              </a:rPr>
              <a:t>Apoyar en la </a:t>
            </a:r>
            <a:r>
              <a:rPr lang="es-MX" sz="1200" u="none" dirty="0">
                <a:latin typeface="Arial" panose="020B0604020202020204" pitchFamily="34" charset="0"/>
                <a:cs typeface="Arial" panose="020B0604020202020204" pitchFamily="34" charset="0"/>
              </a:rPr>
              <a:t>atención </a:t>
            </a:r>
            <a:r>
              <a:rPr lang="es-MX" sz="1200" u="none" dirty="0" smtClean="0">
                <a:latin typeface="Arial" panose="020B0604020202020204" pitchFamily="34" charset="0"/>
                <a:cs typeface="Arial" panose="020B0604020202020204" pitchFamily="34" charset="0"/>
              </a:rPr>
              <a:t>psicológica </a:t>
            </a:r>
            <a:r>
              <a:rPr lang="es-MX" sz="1200" u="none" dirty="0">
                <a:latin typeface="Arial" panose="020B0604020202020204" pitchFamily="34" charset="0"/>
                <a:cs typeface="Arial" panose="020B0604020202020204" pitchFamily="34" charset="0"/>
              </a:rPr>
              <a:t>a los </a:t>
            </a:r>
            <a:r>
              <a:rPr lang="es-MX" sz="1200" u="none" dirty="0" smtClean="0">
                <a:latin typeface="Arial" panose="020B0604020202020204" pitchFamily="34" charset="0"/>
                <a:cs typeface="Arial" panose="020B0604020202020204" pitchFamily="34" charset="0"/>
              </a:rPr>
              <a:t>usuarios del Programa Crecer para la Vida II, con </a:t>
            </a:r>
            <a:r>
              <a:rPr lang="es-MX" sz="1200" u="none" dirty="0">
                <a:latin typeface="Arial" panose="020B0604020202020204" pitchFamily="34" charset="0"/>
                <a:cs typeface="Arial" panose="020B0604020202020204" pitchFamily="34" charset="0"/>
              </a:rPr>
              <a:t>el fin de aportarles soluciones idóneas a sus necesidades y capacidades.</a:t>
            </a:r>
          </a:p>
          <a:p>
            <a:pPr marL="182563">
              <a:buFontTx/>
              <a:buNone/>
            </a:pPr>
            <a:endParaRPr lang="es-ES_tradnl" altLang="es-MX" sz="1200" b="1" i="1" u="none" dirty="0" smtClean="0">
              <a:latin typeface="Arial" panose="020B0604020202020204" pitchFamily="34" charset="0"/>
            </a:endParaRPr>
          </a:p>
          <a:p>
            <a:pPr marL="182563">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Preguntar, </a:t>
            </a:r>
            <a:r>
              <a:rPr lang="es-MX" sz="1200" u="none" dirty="0">
                <a:latin typeface="Arial" panose="020B0604020202020204" pitchFamily="34" charset="0"/>
                <a:cs typeface="Arial" panose="020B0604020202020204" pitchFamily="34" charset="0"/>
              </a:rPr>
              <a:t>Aplicar entrevistas y dar secuencia a procesos de investigación social</a:t>
            </a:r>
            <a:r>
              <a:rPr lang="es-MX" sz="1200" u="none" dirty="0" smtClean="0">
                <a:latin typeface="Arial" panose="020B0604020202020204" pitchFamily="34" charset="0"/>
                <a:cs typeface="Arial" panose="020B0604020202020204" pitchFamily="34" charset="0"/>
              </a:rPr>
              <a:t>.</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a:latin typeface="Arial" panose="020B0604020202020204" pitchFamily="34" charset="0"/>
                <a:cs typeface="Arial" panose="020B0604020202020204" pitchFamily="34" charset="0"/>
              </a:rPr>
              <a:t>Realizar consultas de orientación psicológica a </a:t>
            </a:r>
            <a:r>
              <a:rPr lang="es-MX" sz="1200" u="none" dirty="0" smtClean="0">
                <a:latin typeface="Arial" panose="020B0604020202020204" pitchFamily="34" charset="0"/>
                <a:cs typeface="Arial" panose="020B0604020202020204" pitchFamily="34" charset="0"/>
              </a:rPr>
              <a:t>usuarios y usuarias del </a:t>
            </a:r>
            <a:r>
              <a:rPr lang="es-MX" sz="1200" u="none" dirty="0">
                <a:latin typeface="Arial" panose="020B0604020202020204" pitchFamily="34" charset="0"/>
                <a:cs typeface="Arial" panose="020B0604020202020204" pitchFamily="34" charset="0"/>
              </a:rPr>
              <a:t>Programa Crecer para la Vida II.</a:t>
            </a:r>
            <a:endParaRPr lang="es-MX" sz="1200" u="none" dirty="0" smtClean="0">
              <a:latin typeface="Arial" panose="020B0604020202020204" pitchFamily="34" charset="0"/>
              <a:cs typeface="Arial" panose="020B0604020202020204" pitchFamily="34" charset="0"/>
            </a:endParaRP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Abrir expedientes de las personas a las que les ha brindado asesoría psicológica. </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Elaborar </a:t>
            </a:r>
            <a:r>
              <a:rPr lang="es-MX" sz="1200" u="none" dirty="0">
                <a:latin typeface="Arial" panose="020B0604020202020204" pitchFamily="34" charset="0"/>
                <a:cs typeface="Arial" panose="020B0604020202020204" pitchFamily="34" charset="0"/>
              </a:rPr>
              <a:t>con los resultados de las pruebas </a:t>
            </a:r>
            <a:r>
              <a:rPr lang="es-MX" sz="1200" u="none" dirty="0" smtClean="0">
                <a:latin typeface="Arial" panose="020B0604020202020204" pitchFamily="34" charset="0"/>
                <a:cs typeface="Arial" panose="020B0604020202020204" pitchFamily="34" charset="0"/>
              </a:rPr>
              <a:t>aplicadas; </a:t>
            </a:r>
            <a:r>
              <a:rPr lang="es-MX" sz="1200" u="none" dirty="0">
                <a:latin typeface="Arial" panose="020B0604020202020204" pitchFamily="34" charset="0"/>
                <a:cs typeface="Arial" panose="020B0604020202020204" pitchFamily="34" charset="0"/>
              </a:rPr>
              <a:t>informes </a:t>
            </a:r>
            <a:r>
              <a:rPr lang="es-MX" sz="1200" u="none" dirty="0" smtClean="0">
                <a:latin typeface="Arial" panose="020B0604020202020204" pitchFamily="34" charset="0"/>
                <a:cs typeface="Arial" panose="020B0604020202020204" pitchFamily="34" charset="0"/>
              </a:rPr>
              <a:t>y recomendaciones. </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Registrar las actividades en los formatos y base de datos correspondientes</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a:latin typeface="Arial" panose="020B0604020202020204" pitchFamily="34" charset="0"/>
                <a:cs typeface="Arial" panose="020B0604020202020204" pitchFamily="34" charset="0"/>
              </a:rPr>
              <a:t>Participa en reuniones de retroalimentación periódicamente, con el equipo de trabajo a fin de discernir sobre los casos que se atienden en el </a:t>
            </a:r>
            <a:r>
              <a:rPr lang="es-MX" sz="1200" u="none" dirty="0" smtClean="0">
                <a:latin typeface="Arial" panose="020B0604020202020204" pitchFamily="34" charset="0"/>
                <a:cs typeface="Arial" panose="020B0604020202020204" pitchFamily="34" charset="0"/>
              </a:rPr>
              <a:t>Centro.</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sz="1200" u="none" dirty="0">
              <a:latin typeface="Arial" panose="020B0604020202020204" pitchFamily="34" charset="0"/>
              <a:cs typeface="Arial" panose="020B0604020202020204" pitchFamily="34" charset="0"/>
            </a:endParaRPr>
          </a:p>
          <a:p>
            <a:pPr algn="just">
              <a:buSzPct val="150000"/>
              <a:buNone/>
            </a:pPr>
            <a:endParaRPr lang="es-MX" sz="1200" u="none" dirty="0">
              <a:latin typeface="Arial" panose="020B0604020202020204" pitchFamily="34" charset="0"/>
              <a:cs typeface="Arial" panose="020B0604020202020204" pitchFamily="34" charset="0"/>
            </a:endParaRPr>
          </a:p>
        </p:txBody>
      </p:sp>
      <p:sp>
        <p:nvSpPr>
          <p:cNvPr id="14" name="Rectangle 9"/>
          <p:cNvSpPr>
            <a:spLocks noChangeArrowheads="1"/>
          </p:cNvSpPr>
          <p:nvPr/>
        </p:nvSpPr>
        <p:spPr bwMode="auto">
          <a:xfrm>
            <a:off x="1581467" y="7434377"/>
            <a:ext cx="5153025" cy="1519123"/>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6" name="Line 13"/>
          <p:cNvSpPr>
            <a:spLocks noChangeShapeType="1"/>
          </p:cNvSpPr>
          <p:nvPr/>
        </p:nvSpPr>
        <p:spPr bwMode="auto">
          <a:xfrm>
            <a:off x="4173855" y="7434377"/>
            <a:ext cx="0" cy="1539238"/>
          </a:xfrm>
          <a:prstGeom prst="line">
            <a:avLst/>
          </a:prstGeom>
          <a:noFill/>
          <a:ln w="9525">
            <a:solidFill>
              <a:schemeClr val="tx1"/>
            </a:solidFill>
            <a:round/>
            <a:headEnd/>
            <a:tailEnd/>
          </a:ln>
        </p:spPr>
        <p:txBody>
          <a:bodyPr/>
          <a:lstStyle/>
          <a:p>
            <a:endParaRPr lang="es-MX" dirty="0"/>
          </a:p>
        </p:txBody>
      </p:sp>
      <p:sp>
        <p:nvSpPr>
          <p:cNvPr id="17" name="Line 15"/>
          <p:cNvSpPr>
            <a:spLocks noChangeShapeType="1"/>
          </p:cNvSpPr>
          <p:nvPr/>
        </p:nvSpPr>
        <p:spPr bwMode="auto">
          <a:xfrm>
            <a:off x="1578292" y="7692501"/>
            <a:ext cx="5162550" cy="0"/>
          </a:xfrm>
          <a:prstGeom prst="line">
            <a:avLst/>
          </a:prstGeom>
          <a:noFill/>
          <a:ln w="9525">
            <a:solidFill>
              <a:schemeClr val="tx1"/>
            </a:solidFill>
            <a:round/>
            <a:headEnd/>
            <a:tailEnd/>
          </a:ln>
        </p:spPr>
        <p:txBody>
          <a:bodyPr/>
          <a:lstStyle/>
          <a:p>
            <a:endParaRPr lang="es-MX" dirty="0"/>
          </a:p>
        </p:txBody>
      </p:sp>
      <p:sp>
        <p:nvSpPr>
          <p:cNvPr id="18" name="Text Box 10"/>
          <p:cNvSpPr txBox="1">
            <a:spLocks noChangeArrowheads="1"/>
          </p:cNvSpPr>
          <p:nvPr/>
        </p:nvSpPr>
        <p:spPr bwMode="auto">
          <a:xfrm>
            <a:off x="4167505" y="7448939"/>
            <a:ext cx="2549421" cy="1421928"/>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11" name="Text Box 10"/>
          <p:cNvSpPr txBox="1">
            <a:spLocks noChangeArrowheads="1"/>
          </p:cNvSpPr>
          <p:nvPr/>
        </p:nvSpPr>
        <p:spPr bwMode="auto">
          <a:xfrm>
            <a:off x="1624434" y="7456099"/>
            <a:ext cx="2549421" cy="1495794"/>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lvl="0" algn="ctr">
              <a:spcBef>
                <a:spcPct val="20000"/>
              </a:spcBef>
              <a:defRPr/>
            </a:pPr>
            <a:r>
              <a:rPr lang="es-ES" altLang="es-MX" sz="1200" u="none" dirty="0">
                <a:latin typeface="Arial" panose="020B0604020202020204" pitchFamily="34" charset="0"/>
              </a:rPr>
              <a:t>Miguel Mendoza Padrón</a:t>
            </a:r>
          </a:p>
        </p:txBody>
      </p:sp>
    </p:spTree>
    <p:extLst>
      <p:ext uri="{BB962C8B-B14F-4D97-AF65-F5344CB8AC3E}">
        <p14:creationId xmlns:p14="http://schemas.microsoft.com/office/powerpoint/2010/main" val="548263412"/>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397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397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3973" name="Rectangle 5"/>
          <p:cNvSpPr>
            <a:spLocks noChangeArrowheads="1"/>
          </p:cNvSpPr>
          <p:nvPr/>
        </p:nvSpPr>
        <p:spPr bwMode="auto">
          <a:xfrm>
            <a:off x="1533526" y="588963"/>
            <a:ext cx="5038725" cy="41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ES" altLang="es-MX" sz="1200" b="1" i="1" u="none" dirty="0">
                <a:latin typeface="Arial" panose="020B0604020202020204" pitchFamily="34" charset="0"/>
                <a:cs typeface="Arial" panose="020B0604020202020204" pitchFamily="34" charset="0"/>
              </a:rPr>
              <a:t>APOYO EN PSICOLOGÍA (TURNO VESPERTINO</a:t>
            </a:r>
            <a:r>
              <a:rPr lang="es-ES" altLang="es-MX" sz="1200" b="1" i="1" u="none" dirty="0" smtClean="0">
                <a:latin typeface="Arial" panose="020B0604020202020204" pitchFamily="34" charset="0"/>
                <a:cs typeface="Arial" panose="020B0604020202020204" pitchFamily="34" charset="0"/>
              </a:rPr>
              <a:t>)</a:t>
            </a:r>
            <a:endParaRPr lang="es-ES" altLang="es-MX" sz="1200" b="1" i="1" u="none" dirty="0">
              <a:latin typeface="Arial" panose="020B0604020202020204" pitchFamily="34" charset="0"/>
              <a:cs typeface="Arial" panose="020B0604020202020204" pitchFamily="34" charset="0"/>
            </a:endParaRPr>
          </a:p>
          <a:p>
            <a:pPr algn="ctr">
              <a:spcBef>
                <a:spcPct val="0"/>
              </a:spcBef>
              <a:buFontTx/>
              <a:buNone/>
            </a:pPr>
            <a:r>
              <a:rPr lang="es-ES" altLang="es-MX" sz="1200" b="1" i="1" u="none" dirty="0" smtClean="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MX" altLang="es-MX" sz="1200" u="none" dirty="0">
              <a:latin typeface="Arial" panose="020B0604020202020204" pitchFamily="34" charset="0"/>
              <a:cs typeface="Arial" panose="020B0604020202020204" pitchFamily="34" charset="0"/>
            </a:endParaRP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Optimizar los recursos proporcionados, así como de los propios de la Institución.</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a:latin typeface="Arial" panose="020B0604020202020204" pitchFamily="34" charset="0"/>
                <a:cs typeface="Arial" panose="020B0604020202020204" pitchFamily="34" charset="0"/>
              </a:rPr>
              <a:t>Asistir a los cursos de actualización que se requieran para el mejor desempeño de sus funciones.</a:t>
            </a:r>
          </a:p>
          <a:p>
            <a:pPr algn="just">
              <a:buSzPct val="150000"/>
              <a:buNone/>
            </a:pPr>
            <a:endParaRPr 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ea typeface="Calibri" panose="020F0502020204030204" pitchFamily="34" charset="0"/>
                <a:cs typeface="Arial" panose="020B0604020202020204" pitchFamily="34" charset="0"/>
              </a:rPr>
              <a:t>Estas funciones son enunciativas más no limitativas.</a:t>
            </a:r>
          </a:p>
          <a:p>
            <a:pPr algn="just">
              <a:buSzPct val="150000"/>
              <a:buNone/>
            </a:pPr>
            <a:endParaRPr 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sz="1200" u="none" dirty="0" smtClean="0">
              <a:latin typeface="Arial" panose="020B0604020202020204" pitchFamily="34" charset="0"/>
              <a:cs typeface="Arial" panose="020B0604020202020204" pitchFamily="34" charset="0"/>
            </a:endParaRP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sz="1200" u="none" dirty="0">
              <a:latin typeface="Arial" panose="020B0604020202020204" pitchFamily="34" charset="0"/>
              <a:cs typeface="Arial" panose="020B0604020202020204" pitchFamily="34" charset="0"/>
            </a:endParaRPr>
          </a:p>
          <a:p>
            <a:pPr lvl="0">
              <a:buNone/>
            </a:pPr>
            <a:endParaRPr lang="es-MX" altLang="es-MX" sz="1200" u="none" dirty="0" smtClean="0">
              <a:latin typeface="Arial" panose="020B0604020202020204" pitchFamily="34" charset="0"/>
              <a:cs typeface="Arial" panose="020B0604020202020204" pitchFamily="34" charset="0"/>
            </a:endParaRPr>
          </a:p>
          <a:p>
            <a:pPr algn="just">
              <a:buNone/>
            </a:pPr>
            <a:endParaRPr lang="es-MX" altLang="es-MX" sz="1200" dirty="0">
              <a:latin typeface="Arial" panose="020B0604020202020204" pitchFamily="34" charset="0"/>
              <a:cs typeface="Arial" panose="020B0604020202020204" pitchFamily="34" charset="0"/>
            </a:endParaRPr>
          </a:p>
          <a:p>
            <a:pPr algn="just"/>
            <a:endParaRPr lang="es-MX" altLang="es-MX" sz="1200" dirty="0">
              <a:latin typeface="Arial" panose="020B0604020202020204" pitchFamily="34" charset="0"/>
              <a:cs typeface="Arial" panose="020B0604020202020204" pitchFamily="34" charset="0"/>
            </a:endParaRPr>
          </a:p>
        </p:txBody>
      </p:sp>
      <p:sp>
        <p:nvSpPr>
          <p:cNvPr id="14" name="Rectangle 9"/>
          <p:cNvSpPr>
            <a:spLocks noChangeArrowheads="1"/>
          </p:cNvSpPr>
          <p:nvPr/>
        </p:nvSpPr>
        <p:spPr bwMode="auto">
          <a:xfrm>
            <a:off x="1581467" y="7434377"/>
            <a:ext cx="5153025" cy="1519123"/>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5" name="Line 13"/>
          <p:cNvSpPr>
            <a:spLocks noChangeShapeType="1"/>
          </p:cNvSpPr>
          <p:nvPr/>
        </p:nvSpPr>
        <p:spPr bwMode="auto">
          <a:xfrm>
            <a:off x="4173855" y="7434377"/>
            <a:ext cx="0" cy="1539238"/>
          </a:xfrm>
          <a:prstGeom prst="line">
            <a:avLst/>
          </a:prstGeom>
          <a:noFill/>
          <a:ln w="9525">
            <a:solidFill>
              <a:schemeClr val="tx1"/>
            </a:solidFill>
            <a:round/>
            <a:headEnd/>
            <a:tailEnd/>
          </a:ln>
        </p:spPr>
        <p:txBody>
          <a:bodyPr/>
          <a:lstStyle/>
          <a:p>
            <a:endParaRPr lang="es-MX" dirty="0"/>
          </a:p>
        </p:txBody>
      </p:sp>
      <p:sp>
        <p:nvSpPr>
          <p:cNvPr id="16" name="Line 15"/>
          <p:cNvSpPr>
            <a:spLocks noChangeShapeType="1"/>
          </p:cNvSpPr>
          <p:nvPr/>
        </p:nvSpPr>
        <p:spPr bwMode="auto">
          <a:xfrm>
            <a:off x="1578292" y="7692501"/>
            <a:ext cx="5162550" cy="0"/>
          </a:xfrm>
          <a:prstGeom prst="line">
            <a:avLst/>
          </a:prstGeom>
          <a:noFill/>
          <a:ln w="9525">
            <a:solidFill>
              <a:schemeClr val="tx1"/>
            </a:solidFill>
            <a:round/>
            <a:headEnd/>
            <a:tailEnd/>
          </a:ln>
        </p:spPr>
        <p:txBody>
          <a:bodyPr/>
          <a:lstStyle/>
          <a:p>
            <a:endParaRPr lang="es-MX" dirty="0"/>
          </a:p>
        </p:txBody>
      </p:sp>
      <p:sp>
        <p:nvSpPr>
          <p:cNvPr id="17" name="Text Box 10"/>
          <p:cNvSpPr txBox="1">
            <a:spLocks noChangeArrowheads="1"/>
          </p:cNvSpPr>
          <p:nvPr/>
        </p:nvSpPr>
        <p:spPr bwMode="auto">
          <a:xfrm>
            <a:off x="4167505" y="7448939"/>
            <a:ext cx="2549421" cy="1421928"/>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18" name="Text Box 10"/>
          <p:cNvSpPr txBox="1">
            <a:spLocks noChangeArrowheads="1"/>
          </p:cNvSpPr>
          <p:nvPr/>
        </p:nvSpPr>
        <p:spPr bwMode="auto">
          <a:xfrm>
            <a:off x="1624434" y="7456099"/>
            <a:ext cx="2549421" cy="1495794"/>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lvl="0" algn="ctr">
              <a:spcBef>
                <a:spcPct val="20000"/>
              </a:spcBef>
              <a:defRPr/>
            </a:pPr>
            <a:r>
              <a:rPr lang="es-ES" altLang="es-MX" sz="1200" u="none" dirty="0">
                <a:latin typeface="Arial" panose="020B0604020202020204" pitchFamily="34" charset="0"/>
              </a:rPr>
              <a:t>Miguel Mendoza Padrón</a:t>
            </a:r>
          </a:p>
        </p:txBody>
      </p:sp>
    </p:spTree>
    <p:extLst>
      <p:ext uri="{BB962C8B-B14F-4D97-AF65-F5344CB8AC3E}">
        <p14:creationId xmlns:p14="http://schemas.microsoft.com/office/powerpoint/2010/main" val="3277655628"/>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445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445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104453" name="Rectangle 5"/>
          <p:cNvSpPr>
            <a:spLocks noChangeArrowheads="1"/>
          </p:cNvSpPr>
          <p:nvPr/>
        </p:nvSpPr>
        <p:spPr bwMode="auto">
          <a:xfrm>
            <a:off x="1504950" y="522280"/>
            <a:ext cx="5181600" cy="7227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smtClean="0">
                <a:latin typeface="Arial" panose="020B0604020202020204" pitchFamily="34" charset="0"/>
                <a:cs typeface="Arial" panose="020B0604020202020204" pitchFamily="34" charset="0"/>
              </a:rPr>
              <a:t>AULA </a:t>
            </a:r>
            <a:r>
              <a:rPr lang="es-ES" altLang="es-MX" sz="1200" b="1" i="1" u="none" dirty="0">
                <a:latin typeface="Arial" panose="020B0604020202020204" pitchFamily="34" charset="0"/>
                <a:cs typeface="Arial" panose="020B0604020202020204" pitchFamily="34" charset="0"/>
              </a:rPr>
              <a:t>DE TAREAS</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180975" algn="just">
              <a:lnSpc>
                <a:spcPct val="107000"/>
              </a:lnSpc>
              <a:spcAft>
                <a:spcPts val="800"/>
              </a:spcAft>
              <a:buFontTx/>
              <a:buNone/>
            </a:pPr>
            <a:r>
              <a:rPr lang="es-MX" altLang="es-MX" sz="1200" u="none" dirty="0" smtClean="0">
                <a:latin typeface="Arial" panose="020B0604020202020204" pitchFamily="34" charset="0"/>
                <a:ea typeface="Calibri" panose="020F0502020204030204" pitchFamily="34" charset="0"/>
                <a:cs typeface="Calibri" panose="020F0502020204030204" pitchFamily="34" charset="0"/>
              </a:rPr>
              <a:t>Apoyar en la Planeación, </a:t>
            </a:r>
            <a:r>
              <a:rPr lang="es-MX" altLang="es-MX" sz="1200" u="none" dirty="0">
                <a:latin typeface="Arial" panose="020B0604020202020204" pitchFamily="34" charset="0"/>
                <a:ea typeface="Calibri" panose="020F0502020204030204" pitchFamily="34" charset="0"/>
                <a:cs typeface="Calibri" panose="020F0502020204030204" pitchFamily="34" charset="0"/>
              </a:rPr>
              <a:t>d</a:t>
            </a:r>
            <a:r>
              <a:rPr lang="es-MX" altLang="es-MX" sz="1200" u="none" dirty="0" smtClean="0">
                <a:latin typeface="Arial" panose="020B0604020202020204" pitchFamily="34" charset="0"/>
                <a:ea typeface="Calibri" panose="020F0502020204030204" pitchFamily="34" charset="0"/>
                <a:cs typeface="Calibri" panose="020F0502020204030204" pitchFamily="34" charset="0"/>
              </a:rPr>
              <a:t>iseñar </a:t>
            </a:r>
            <a:r>
              <a:rPr lang="es-MX" altLang="es-MX" sz="1200" u="none" dirty="0">
                <a:latin typeface="Arial" panose="020B0604020202020204" pitchFamily="34" charset="0"/>
                <a:ea typeface="Calibri" panose="020F0502020204030204" pitchFamily="34" charset="0"/>
                <a:cs typeface="Calibri" panose="020F0502020204030204" pitchFamily="34" charset="0"/>
              </a:rPr>
              <a:t>y desarrollar programas de intervención y estrategias didácticas para promover el aprendizaje de los contenidos escolares, actitudes, valores y hábitos que contribuyan a mejorar la calidad del desarrollo.</a:t>
            </a: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Apoyar en la planeación y diseño de los programas de intervención que promueva el aprendizaje de niñas, niños y adolescentes que acuden al centro.</a:t>
            </a:r>
          </a:p>
          <a:p>
            <a:pPr algn="just">
              <a:spcBef>
                <a:spcPct val="0"/>
              </a:spcBef>
              <a:buSzPct val="150000"/>
              <a:buNone/>
            </a:pPr>
            <a:endParaRPr lang="es-MX" altLang="es-MX" sz="1200" u="none" dirty="0" smtClean="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a:latin typeface="Arial" panose="020B0604020202020204" pitchFamily="34" charset="0"/>
                <a:cs typeface="Arial" panose="020B0604020202020204" pitchFamily="34" charset="0"/>
              </a:rPr>
              <a:t>Transmitir y favorecer el desarrollo de los conocimientos y </a:t>
            </a:r>
            <a:r>
              <a:rPr lang="es-MX" altLang="es-MX" sz="1200" u="none" dirty="0" smtClean="0">
                <a:latin typeface="Arial" panose="020B0604020202020204" pitchFamily="34" charset="0"/>
                <a:cs typeface="Arial" panose="020B0604020202020204" pitchFamily="34" charset="0"/>
              </a:rPr>
              <a:t>habilidades de </a:t>
            </a:r>
            <a:r>
              <a:rPr lang="es-MX" altLang="es-MX" sz="1200" u="none" dirty="0">
                <a:latin typeface="Arial" panose="020B0604020202020204" pitchFamily="34" charset="0"/>
                <a:cs typeface="Arial" panose="020B0604020202020204" pitchFamily="34" charset="0"/>
              </a:rPr>
              <a:t>niñas, niños y adolescentes que acuden al centro.</a:t>
            </a:r>
          </a:p>
          <a:p>
            <a:pPr algn="just">
              <a:spcBef>
                <a:spcPct val="0"/>
              </a:spcBef>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Realizar </a:t>
            </a:r>
            <a:r>
              <a:rPr lang="es-MX" altLang="es-MX" sz="1200" u="none" dirty="0">
                <a:latin typeface="Arial" panose="020B0604020202020204" pitchFamily="34" charset="0"/>
                <a:cs typeface="Arial" panose="020B0604020202020204" pitchFamily="34" charset="0"/>
              </a:rPr>
              <a:t>la evaluación de enseñanza para diagnosticar problemas de aprendizaje y proponer las estrategias correspondientes..</a:t>
            </a:r>
          </a:p>
          <a:p>
            <a:pPr algn="just">
              <a:spcBef>
                <a:spcPct val="0"/>
              </a:spcBef>
              <a:buSzPct val="150000"/>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Seguir </a:t>
            </a:r>
            <a:r>
              <a:rPr lang="es-MX" altLang="es-MX" sz="1200" u="none" dirty="0">
                <a:latin typeface="Arial" panose="020B0604020202020204" pitchFamily="34" charset="0"/>
                <a:cs typeface="Arial" panose="020B0604020202020204" pitchFamily="34" charset="0"/>
              </a:rPr>
              <a:t>el progreso académico de las niñas, niños y adolecentes y aplicar </a:t>
            </a:r>
            <a:r>
              <a:rPr lang="es-MX" altLang="es-MX" sz="1200" u="none" dirty="0" smtClean="0">
                <a:latin typeface="Arial" panose="020B0604020202020204" pitchFamily="34" charset="0"/>
                <a:cs typeface="Arial" panose="020B0604020202020204" pitchFamily="34" charset="0"/>
              </a:rPr>
              <a:t>evaluaciones</a:t>
            </a:r>
          </a:p>
          <a:p>
            <a:pPr algn="just">
              <a:spcBef>
                <a:spcPct val="0"/>
              </a:spcBef>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Entregar </a:t>
            </a:r>
            <a:r>
              <a:rPr lang="es-MX" altLang="es-MX" sz="1200" u="none" dirty="0">
                <a:latin typeface="Arial" panose="020B0604020202020204" pitchFamily="34" charset="0"/>
                <a:cs typeface="Arial" panose="020B0604020202020204" pitchFamily="34" charset="0"/>
              </a:rPr>
              <a:t>la documentación interna requerida</a:t>
            </a:r>
          </a:p>
          <a:p>
            <a:pPr algn="just">
              <a:spcBef>
                <a:spcPct val="0"/>
              </a:spcBef>
              <a:buSzPct val="150000"/>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Formar  </a:t>
            </a:r>
            <a:r>
              <a:rPr lang="es-MX" altLang="es-MX" sz="1200" u="none" dirty="0">
                <a:latin typeface="Arial" panose="020B0604020202020204" pitchFamily="34" charset="0"/>
                <a:cs typeface="Arial" panose="020B0604020202020204" pitchFamily="34" charset="0"/>
              </a:rPr>
              <a:t>hábitos y valores de acuerdo al perfil y filosofía del programa Crecer para la Vida</a:t>
            </a:r>
          </a:p>
          <a:p>
            <a:pPr algn="just">
              <a:spcBef>
                <a:spcPct val="0"/>
              </a:spcBef>
              <a:buSzPct val="150000"/>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Llevar </a:t>
            </a:r>
            <a:r>
              <a:rPr lang="es-MX" altLang="es-MX" sz="1200" u="none" dirty="0">
                <a:latin typeface="Arial" panose="020B0604020202020204" pitchFamily="34" charset="0"/>
                <a:cs typeface="Arial" panose="020B0604020202020204" pitchFamily="34" charset="0"/>
              </a:rPr>
              <a:t>al día sus instrumentos de trabajo: avance programático, registro de asistencia y puntualidad, libreta de preparación de clase y material didáctico</a:t>
            </a:r>
            <a:r>
              <a:rPr lang="es-MX" altLang="es-MX" sz="1200" u="none" dirty="0" smtClean="0">
                <a:latin typeface="Arial" panose="020B0604020202020204" pitchFamily="34" charset="0"/>
                <a:cs typeface="Arial" panose="020B0604020202020204" pitchFamily="34" charset="0"/>
              </a:rPr>
              <a:t>.</a:t>
            </a:r>
          </a:p>
          <a:p>
            <a:pPr algn="just">
              <a:spcBef>
                <a:spcPct val="0"/>
              </a:spcBef>
              <a:buSzPct val="150000"/>
              <a:buNone/>
            </a:pPr>
            <a:endParaRPr lang="es-MX" altLang="es-MX" sz="1200" u="none" dirty="0" smtClean="0">
              <a:latin typeface="Arial" panose="020B0604020202020204" pitchFamily="34" charset="0"/>
              <a:cs typeface="Arial" panose="020B0604020202020204" pitchFamily="34" charset="0"/>
            </a:endParaRPr>
          </a:p>
          <a:p>
            <a:pPr algn="just">
              <a:spcBef>
                <a:spcPct val="0"/>
              </a:spcBef>
              <a:buSzPct val="150000"/>
              <a:buNone/>
            </a:pPr>
            <a:endParaRPr lang="es-MX" altLang="es-MX" sz="1200" u="none" dirty="0">
              <a:latin typeface="Arial" panose="020B0604020202020204" pitchFamily="34" charset="0"/>
              <a:cs typeface="Arial" panose="020B0604020202020204" pitchFamily="34" charset="0"/>
            </a:endParaRPr>
          </a:p>
          <a:p>
            <a:pPr algn="just">
              <a:spcBef>
                <a:spcPct val="0"/>
              </a:spcBef>
              <a:buFontTx/>
              <a:buNone/>
            </a:pPr>
            <a:endParaRPr lang="es-MX" altLang="es-MX" sz="1200" dirty="0">
              <a:latin typeface="Arial" panose="020B0604020202020204" pitchFamily="34" charset="0"/>
              <a:cs typeface="Arial" panose="020B0604020202020204" pitchFamily="34" charset="0"/>
            </a:endParaRPr>
          </a:p>
          <a:p>
            <a:endParaRPr lang="es-MX" altLang="es-MX" sz="1600" b="1" dirty="0">
              <a:latin typeface="Arial" panose="020B0604020202020204" pitchFamily="34" charset="0"/>
              <a:ea typeface="Calibri" panose="020F0502020204030204" pitchFamily="34" charset="0"/>
              <a:cs typeface="Calibri" panose="020F0502020204030204" pitchFamily="34" charset="0"/>
            </a:endParaRPr>
          </a:p>
        </p:txBody>
      </p:sp>
      <p:grpSp>
        <p:nvGrpSpPr>
          <p:cNvPr id="8" name="Group 6"/>
          <p:cNvGrpSpPr>
            <a:grpSpLocks/>
          </p:cNvGrpSpPr>
          <p:nvPr/>
        </p:nvGrpSpPr>
        <p:grpSpPr bwMode="auto">
          <a:xfrm>
            <a:off x="1582737" y="6868486"/>
            <a:ext cx="5153025" cy="2132634"/>
            <a:chOff x="928" y="4556"/>
            <a:chExt cx="3246" cy="975"/>
          </a:xfrm>
        </p:grpSpPr>
        <p:sp>
          <p:nvSpPr>
            <p:cNvPr id="10"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1"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12"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13" name="Line 15"/>
          <p:cNvSpPr>
            <a:spLocks noChangeShapeType="1"/>
          </p:cNvSpPr>
          <p:nvPr/>
        </p:nvSpPr>
        <p:spPr bwMode="auto">
          <a:xfrm>
            <a:off x="4187825" y="6868486"/>
            <a:ext cx="0" cy="2132634"/>
          </a:xfrm>
          <a:prstGeom prst="line">
            <a:avLst/>
          </a:prstGeom>
          <a:noFill/>
          <a:ln w="9525">
            <a:solidFill>
              <a:schemeClr val="tx1"/>
            </a:solidFill>
            <a:round/>
            <a:headEnd/>
            <a:tailEnd/>
          </a:ln>
        </p:spPr>
        <p:txBody>
          <a:bodyPr/>
          <a:lstStyle/>
          <a:p>
            <a:endParaRPr lang="es-MX" dirty="0"/>
          </a:p>
        </p:txBody>
      </p:sp>
      <p:sp>
        <p:nvSpPr>
          <p:cNvPr id="14" name="Line 16"/>
          <p:cNvSpPr>
            <a:spLocks noChangeShapeType="1"/>
          </p:cNvSpPr>
          <p:nvPr/>
        </p:nvSpPr>
        <p:spPr bwMode="auto">
          <a:xfrm>
            <a:off x="1592262" y="7325691"/>
            <a:ext cx="5156200" cy="1588"/>
          </a:xfrm>
          <a:prstGeom prst="line">
            <a:avLst/>
          </a:prstGeom>
          <a:noFill/>
          <a:ln w="9525">
            <a:solidFill>
              <a:schemeClr val="tx1"/>
            </a:solidFill>
            <a:round/>
            <a:headEnd/>
            <a:tailEnd/>
          </a:ln>
        </p:spPr>
        <p:txBody>
          <a:bodyPr/>
          <a:lstStyle/>
          <a:p>
            <a:endParaRPr lang="es-MX" dirty="0"/>
          </a:p>
        </p:txBody>
      </p:sp>
      <p:sp>
        <p:nvSpPr>
          <p:cNvPr id="15" name="Text Box 19"/>
          <p:cNvSpPr txBox="1">
            <a:spLocks noChangeArrowheads="1"/>
          </p:cNvSpPr>
          <p:nvPr/>
        </p:nvSpPr>
        <p:spPr bwMode="auto">
          <a:xfrm>
            <a:off x="4206834" y="7051054"/>
            <a:ext cx="2527300" cy="274637"/>
          </a:xfrm>
          <a:prstGeom prst="rect">
            <a:avLst/>
          </a:prstGeom>
          <a:noFill/>
          <a:ln w="9525">
            <a:noFill/>
            <a:miter lim="800000"/>
            <a:headEnd/>
            <a:tailEnd/>
          </a:ln>
        </p:spPr>
        <p:txBody>
          <a:bodyPr wrap="square">
            <a:spAutoFit/>
          </a:bodyPr>
          <a:lstStyle/>
          <a:p>
            <a:pPr algn="ctr">
              <a:spcBef>
                <a:spcPct val="50000"/>
              </a:spcBef>
            </a:pPr>
            <a:r>
              <a:rPr lang="es-ES_tradnl" sz="1200" b="1" u="none" dirty="0" smtClean="0">
                <a:latin typeface="Arial" charset="0"/>
              </a:rPr>
              <a:t>Directora </a:t>
            </a:r>
            <a:r>
              <a:rPr lang="es-ES_tradnl" sz="1200" b="1" u="none" dirty="0">
                <a:latin typeface="Arial" charset="0"/>
              </a:rPr>
              <a:t>de </a:t>
            </a:r>
            <a:r>
              <a:rPr lang="es-MX" sz="1200" b="1" u="none" dirty="0">
                <a:latin typeface="Arial" charset="0"/>
              </a:rPr>
              <a:t>Bienestar Familiar</a:t>
            </a:r>
            <a:endParaRPr lang="es-ES" sz="1200" b="1" u="none" dirty="0">
              <a:latin typeface="Arial" charset="0"/>
            </a:endParaRPr>
          </a:p>
        </p:txBody>
      </p:sp>
      <p:sp>
        <p:nvSpPr>
          <p:cNvPr id="16" name="Text Box 20"/>
          <p:cNvSpPr txBox="1">
            <a:spLocks noChangeArrowheads="1"/>
          </p:cNvSpPr>
          <p:nvPr/>
        </p:nvSpPr>
        <p:spPr bwMode="auto">
          <a:xfrm>
            <a:off x="1535110" y="7426928"/>
            <a:ext cx="2825750" cy="1661993"/>
          </a:xfrm>
          <a:prstGeom prst="rect">
            <a:avLst/>
          </a:prstGeom>
          <a:noFill/>
          <a:ln w="9525">
            <a:noFill/>
            <a:miter lim="800000"/>
            <a:headEnd/>
            <a:tailEnd/>
          </a:ln>
        </p:spPr>
        <p:txBody>
          <a:bodyPr>
            <a:spAutoFit/>
          </a:bodyPr>
          <a:lstStyle/>
          <a:p>
            <a:pPr>
              <a:spcBef>
                <a:spcPct val="50000"/>
              </a:spcBef>
            </a:pPr>
            <a:endParaRPr lang="es-ES_tradnl" sz="1200" u="none" dirty="0" smtClean="0">
              <a:latin typeface="Arial" charset="0"/>
            </a:endParaRPr>
          </a:p>
          <a:p>
            <a:pPr>
              <a:spcBef>
                <a:spcPct val="50000"/>
              </a:spcBef>
            </a:pPr>
            <a:r>
              <a:rPr lang="es-ES_tradnl" sz="1200" u="none" dirty="0" smtClean="0">
                <a:latin typeface="Arial" charset="0"/>
              </a:rPr>
              <a:t>Claudia Margarita Cervantes Fraga</a:t>
            </a:r>
          </a:p>
          <a:p>
            <a:pPr>
              <a:spcBef>
                <a:spcPct val="50000"/>
              </a:spcBef>
            </a:pPr>
            <a:endParaRPr lang="es-ES_tradnl" sz="1200" u="none" dirty="0">
              <a:latin typeface="Arial" charset="0"/>
            </a:endParaRPr>
          </a:p>
          <a:p>
            <a:pPr>
              <a:spcBef>
                <a:spcPct val="50000"/>
              </a:spcBef>
            </a:pPr>
            <a:endParaRPr lang="es-ES_tradnl" sz="1200" u="none" dirty="0" smtClean="0">
              <a:latin typeface="Arial" charset="0"/>
            </a:endParaRPr>
          </a:p>
          <a:p>
            <a:pPr>
              <a:spcBef>
                <a:spcPct val="50000"/>
              </a:spcBef>
            </a:pPr>
            <a:r>
              <a:rPr lang="es-ES_tradnl" sz="1200" u="none" dirty="0" smtClean="0">
                <a:latin typeface="Arial" charset="0"/>
              </a:rPr>
              <a:t>María de Lourdes Martínez </a:t>
            </a:r>
          </a:p>
          <a:p>
            <a:pPr>
              <a:spcBef>
                <a:spcPct val="50000"/>
              </a:spcBef>
            </a:pPr>
            <a:r>
              <a:rPr lang="es-ES_tradnl" sz="1200" u="none" dirty="0" smtClean="0">
                <a:latin typeface="Arial" charset="0"/>
              </a:rPr>
              <a:t>Hernández</a:t>
            </a:r>
          </a:p>
        </p:txBody>
      </p:sp>
      <p:sp>
        <p:nvSpPr>
          <p:cNvPr id="17" name="Text Box 19"/>
          <p:cNvSpPr txBox="1">
            <a:spLocks noChangeArrowheads="1"/>
          </p:cNvSpPr>
          <p:nvPr/>
        </p:nvSpPr>
        <p:spPr bwMode="auto">
          <a:xfrm>
            <a:off x="1665287" y="7038354"/>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18" name="Text Box 10"/>
          <p:cNvSpPr txBox="1">
            <a:spLocks noChangeArrowheads="1"/>
          </p:cNvSpPr>
          <p:nvPr/>
        </p:nvSpPr>
        <p:spPr bwMode="auto">
          <a:xfrm>
            <a:off x="4206834" y="8395620"/>
            <a:ext cx="2527299" cy="53553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281216790"/>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5475"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5476"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105477" name="Rectangle 5"/>
          <p:cNvSpPr>
            <a:spLocks noChangeArrowheads="1"/>
          </p:cNvSpPr>
          <p:nvPr/>
        </p:nvSpPr>
        <p:spPr bwMode="auto">
          <a:xfrm>
            <a:off x="1504950" y="736600"/>
            <a:ext cx="518160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smtClean="0">
                <a:latin typeface="Arial" panose="020B0604020202020204" pitchFamily="34" charset="0"/>
                <a:cs typeface="Arial" panose="020B0604020202020204" pitchFamily="34" charset="0"/>
              </a:rPr>
              <a:t>AULA </a:t>
            </a:r>
            <a:r>
              <a:rPr lang="es-ES" altLang="es-MX" sz="1200" b="1" i="1" u="none" dirty="0">
                <a:latin typeface="Arial" panose="020B0604020202020204" pitchFamily="34" charset="0"/>
                <a:cs typeface="Arial" panose="020B0604020202020204" pitchFamily="34" charset="0"/>
              </a:rPr>
              <a:t>DE TAREAS</a:t>
            </a:r>
            <a:endParaRPr lang="es-MX" altLang="es-MX" sz="1200" b="1" i="1" u="none" dirty="0">
              <a:latin typeface="Arial" panose="020B0604020202020204" pitchFamily="34" charset="0"/>
              <a:cs typeface="Arial" panose="020B0604020202020204" pitchFamily="34" charset="0"/>
            </a:endParaRPr>
          </a:p>
          <a:p>
            <a:pPr algn="ctr">
              <a:spcBef>
                <a:spcPct val="0"/>
              </a:spcBef>
              <a:buSzPct val="150000"/>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Informar oportunamente a las diferentes áreas interdisciplinarias  cuando una niña, niño y adolescente necesite ser valorado y apoyado por dichas áreas.</a:t>
            </a: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smtClean="0">
                <a:latin typeface="Arial" panose="020B0604020202020204" pitchFamily="34" charset="0"/>
              </a:rPr>
              <a:t>Mantener </a:t>
            </a:r>
            <a:r>
              <a:rPr lang="es-ES_tradnl" altLang="es-MX" sz="1200" u="none" dirty="0">
                <a:latin typeface="Arial" panose="020B0604020202020204" pitchFamily="34" charset="0"/>
              </a:rPr>
              <a:t>estrecha comunicación con los compañeros de toda el área, participando en las reuniones periódicas, para control y seguimiento de casos, apoyando de forma interdisciplinaria.</a:t>
            </a:r>
          </a:p>
          <a:p>
            <a:pPr marL="171450" indent="-171450" algn="just">
              <a:buSzPct val="150000"/>
              <a:buFont typeface="Arial" panose="020B0604020202020204" pitchFamily="34" charset="0"/>
              <a:buChar char="•"/>
            </a:pP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smtClean="0">
                <a:latin typeface="Arial" panose="020B0604020202020204" pitchFamily="34" charset="0"/>
                <a:cs typeface="Arial" panose="020B0604020202020204" pitchFamily="34" charset="0"/>
              </a:rPr>
              <a:t>Colaborar </a:t>
            </a:r>
            <a:r>
              <a:rPr lang="es-ES_tradnl" altLang="es-MX" sz="1200" u="none" dirty="0">
                <a:latin typeface="Arial" panose="020B0604020202020204" pitchFamily="34" charset="0"/>
                <a:cs typeface="Arial" panose="020B0604020202020204" pitchFamily="34" charset="0"/>
              </a:rPr>
              <a:t>activamente en la elaboración del proyecto educativo, Taller de lectura, matemáticas y actividades extraordinarias.</a:t>
            </a: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endParaRPr lang="es-MX" altLang="es-MX" sz="1200" u="none" dirty="0">
              <a:latin typeface="Arial" panose="020B0604020202020204" pitchFamily="34" charset="0"/>
              <a:ea typeface="Calibri" panose="020F0502020204030204" pitchFamily="34" charset="0"/>
              <a:cs typeface="Calibri" panose="020F050202020403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ea typeface="Calibri" panose="020F0502020204030204" pitchFamily="34" charset="0"/>
                <a:cs typeface="Calibri" panose="020F0502020204030204" pitchFamily="34" charset="0"/>
              </a:rPr>
              <a:t>Estas </a:t>
            </a:r>
            <a:r>
              <a:rPr lang="es-MX" altLang="es-MX" sz="1200" u="none" dirty="0">
                <a:latin typeface="Arial" panose="020B0604020202020204" pitchFamily="34" charset="0"/>
                <a:ea typeface="Calibri" panose="020F0502020204030204" pitchFamily="34" charset="0"/>
                <a:cs typeface="Calibri" panose="020F0502020204030204" pitchFamily="34" charset="0"/>
              </a:rPr>
              <a:t>funciones son enunciativas más no limitativas.</a:t>
            </a:r>
          </a:p>
          <a:p>
            <a:pPr algn="just">
              <a:spcBef>
                <a:spcPct val="0"/>
              </a:spcBef>
            </a:pPr>
            <a:endParaRPr lang="es-MX" altLang="es-MX" sz="1600" b="1" dirty="0">
              <a:latin typeface="Arial" panose="020B0604020202020204" pitchFamily="34" charset="0"/>
              <a:ea typeface="Calibri" panose="020F0502020204030204" pitchFamily="34" charset="0"/>
              <a:cs typeface="Calibri" panose="020F0502020204030204" pitchFamily="34" charset="0"/>
            </a:endParaRPr>
          </a:p>
        </p:txBody>
      </p:sp>
      <p:grpSp>
        <p:nvGrpSpPr>
          <p:cNvPr id="18" name="Group 6"/>
          <p:cNvGrpSpPr>
            <a:grpSpLocks/>
          </p:cNvGrpSpPr>
          <p:nvPr/>
        </p:nvGrpSpPr>
        <p:grpSpPr bwMode="auto">
          <a:xfrm>
            <a:off x="1582737" y="6868486"/>
            <a:ext cx="5153025" cy="2132634"/>
            <a:chOff x="928" y="4556"/>
            <a:chExt cx="3246" cy="975"/>
          </a:xfrm>
        </p:grpSpPr>
        <p:sp>
          <p:nvSpPr>
            <p:cNvPr id="19"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0"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21"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22" name="Line 15"/>
          <p:cNvSpPr>
            <a:spLocks noChangeShapeType="1"/>
          </p:cNvSpPr>
          <p:nvPr/>
        </p:nvSpPr>
        <p:spPr bwMode="auto">
          <a:xfrm>
            <a:off x="4187825" y="6868486"/>
            <a:ext cx="0" cy="2132634"/>
          </a:xfrm>
          <a:prstGeom prst="line">
            <a:avLst/>
          </a:prstGeom>
          <a:noFill/>
          <a:ln w="9525">
            <a:solidFill>
              <a:schemeClr val="tx1"/>
            </a:solidFill>
            <a:round/>
            <a:headEnd/>
            <a:tailEnd/>
          </a:ln>
        </p:spPr>
        <p:txBody>
          <a:bodyPr/>
          <a:lstStyle/>
          <a:p>
            <a:endParaRPr lang="es-MX" dirty="0"/>
          </a:p>
        </p:txBody>
      </p:sp>
      <p:sp>
        <p:nvSpPr>
          <p:cNvPr id="23" name="Line 16"/>
          <p:cNvSpPr>
            <a:spLocks noChangeShapeType="1"/>
          </p:cNvSpPr>
          <p:nvPr/>
        </p:nvSpPr>
        <p:spPr bwMode="auto">
          <a:xfrm>
            <a:off x="1592262" y="7325691"/>
            <a:ext cx="5156200" cy="1588"/>
          </a:xfrm>
          <a:prstGeom prst="line">
            <a:avLst/>
          </a:prstGeom>
          <a:noFill/>
          <a:ln w="9525">
            <a:solidFill>
              <a:schemeClr val="tx1"/>
            </a:solidFill>
            <a:round/>
            <a:headEnd/>
            <a:tailEnd/>
          </a:ln>
        </p:spPr>
        <p:txBody>
          <a:bodyPr/>
          <a:lstStyle/>
          <a:p>
            <a:endParaRPr lang="es-MX" dirty="0"/>
          </a:p>
        </p:txBody>
      </p:sp>
      <p:sp>
        <p:nvSpPr>
          <p:cNvPr id="24" name="Text Box 19"/>
          <p:cNvSpPr txBox="1">
            <a:spLocks noChangeArrowheads="1"/>
          </p:cNvSpPr>
          <p:nvPr/>
        </p:nvSpPr>
        <p:spPr bwMode="auto">
          <a:xfrm>
            <a:off x="4206834" y="7051054"/>
            <a:ext cx="2527300" cy="274637"/>
          </a:xfrm>
          <a:prstGeom prst="rect">
            <a:avLst/>
          </a:prstGeom>
          <a:noFill/>
          <a:ln w="9525">
            <a:noFill/>
            <a:miter lim="800000"/>
            <a:headEnd/>
            <a:tailEnd/>
          </a:ln>
        </p:spPr>
        <p:txBody>
          <a:bodyPr wrap="square">
            <a:spAutoFit/>
          </a:bodyPr>
          <a:lstStyle/>
          <a:p>
            <a:pPr algn="ctr">
              <a:spcBef>
                <a:spcPct val="50000"/>
              </a:spcBef>
            </a:pPr>
            <a:r>
              <a:rPr lang="es-ES_tradnl" sz="1200" b="1" u="none" dirty="0" smtClean="0">
                <a:latin typeface="Arial" charset="0"/>
              </a:rPr>
              <a:t>Directora </a:t>
            </a:r>
            <a:r>
              <a:rPr lang="es-ES_tradnl" sz="1200" b="1" u="none" dirty="0">
                <a:latin typeface="Arial" charset="0"/>
              </a:rPr>
              <a:t>de </a:t>
            </a:r>
            <a:r>
              <a:rPr lang="es-MX" sz="1200" b="1" u="none" dirty="0">
                <a:latin typeface="Arial" charset="0"/>
              </a:rPr>
              <a:t>Bienestar Familiar</a:t>
            </a:r>
            <a:endParaRPr lang="es-ES" sz="1200" b="1" u="none" dirty="0">
              <a:latin typeface="Arial" charset="0"/>
            </a:endParaRPr>
          </a:p>
        </p:txBody>
      </p:sp>
      <p:sp>
        <p:nvSpPr>
          <p:cNvPr id="25" name="Text Box 20"/>
          <p:cNvSpPr txBox="1">
            <a:spLocks noChangeArrowheads="1"/>
          </p:cNvSpPr>
          <p:nvPr/>
        </p:nvSpPr>
        <p:spPr bwMode="auto">
          <a:xfrm>
            <a:off x="1535110" y="7426928"/>
            <a:ext cx="2825750" cy="1661993"/>
          </a:xfrm>
          <a:prstGeom prst="rect">
            <a:avLst/>
          </a:prstGeom>
          <a:noFill/>
          <a:ln w="9525">
            <a:noFill/>
            <a:miter lim="800000"/>
            <a:headEnd/>
            <a:tailEnd/>
          </a:ln>
        </p:spPr>
        <p:txBody>
          <a:bodyPr>
            <a:spAutoFit/>
          </a:bodyPr>
          <a:lstStyle/>
          <a:p>
            <a:pPr>
              <a:spcBef>
                <a:spcPct val="50000"/>
              </a:spcBef>
            </a:pPr>
            <a:endParaRPr lang="es-ES_tradnl" sz="1200" u="none" dirty="0" smtClean="0">
              <a:latin typeface="Arial" charset="0"/>
            </a:endParaRPr>
          </a:p>
          <a:p>
            <a:pPr>
              <a:spcBef>
                <a:spcPct val="50000"/>
              </a:spcBef>
            </a:pPr>
            <a:r>
              <a:rPr lang="es-ES_tradnl" sz="1200" u="none" dirty="0" smtClean="0">
                <a:latin typeface="Arial" charset="0"/>
              </a:rPr>
              <a:t>Claudia Margarita Cervantes Fraga</a:t>
            </a:r>
          </a:p>
          <a:p>
            <a:pPr>
              <a:spcBef>
                <a:spcPct val="50000"/>
              </a:spcBef>
            </a:pPr>
            <a:endParaRPr lang="es-ES_tradnl" sz="1200" u="none" dirty="0">
              <a:latin typeface="Arial" charset="0"/>
            </a:endParaRPr>
          </a:p>
          <a:p>
            <a:pPr>
              <a:spcBef>
                <a:spcPct val="50000"/>
              </a:spcBef>
            </a:pPr>
            <a:endParaRPr lang="es-ES_tradnl" sz="1200" u="none" dirty="0" smtClean="0">
              <a:latin typeface="Arial" charset="0"/>
            </a:endParaRPr>
          </a:p>
          <a:p>
            <a:pPr>
              <a:spcBef>
                <a:spcPct val="50000"/>
              </a:spcBef>
            </a:pPr>
            <a:r>
              <a:rPr lang="es-ES_tradnl" sz="1200" u="none" dirty="0" smtClean="0">
                <a:latin typeface="Arial" charset="0"/>
              </a:rPr>
              <a:t>María de Lourdes Martínez </a:t>
            </a:r>
          </a:p>
          <a:p>
            <a:pPr>
              <a:spcBef>
                <a:spcPct val="50000"/>
              </a:spcBef>
            </a:pPr>
            <a:r>
              <a:rPr lang="es-ES_tradnl" sz="1200" u="none" dirty="0" smtClean="0">
                <a:latin typeface="Arial" charset="0"/>
              </a:rPr>
              <a:t>Hernández</a:t>
            </a:r>
          </a:p>
        </p:txBody>
      </p:sp>
      <p:sp>
        <p:nvSpPr>
          <p:cNvPr id="26" name="Text Box 19"/>
          <p:cNvSpPr txBox="1">
            <a:spLocks noChangeArrowheads="1"/>
          </p:cNvSpPr>
          <p:nvPr/>
        </p:nvSpPr>
        <p:spPr bwMode="auto">
          <a:xfrm>
            <a:off x="1665287" y="7038354"/>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27" name="Text Box 10"/>
          <p:cNvSpPr txBox="1">
            <a:spLocks noChangeArrowheads="1"/>
          </p:cNvSpPr>
          <p:nvPr/>
        </p:nvSpPr>
        <p:spPr bwMode="auto">
          <a:xfrm>
            <a:off x="4206834" y="8395620"/>
            <a:ext cx="2527299" cy="53553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650823878"/>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445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445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104453" name="Rectangle 5"/>
          <p:cNvSpPr>
            <a:spLocks noChangeArrowheads="1"/>
          </p:cNvSpPr>
          <p:nvPr/>
        </p:nvSpPr>
        <p:spPr bwMode="auto">
          <a:xfrm>
            <a:off x="1504950" y="522280"/>
            <a:ext cx="5181600" cy="7227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smtClean="0">
                <a:latin typeface="Arial" panose="020B0604020202020204" pitchFamily="34" charset="0"/>
                <a:cs typeface="Arial" panose="020B0604020202020204" pitchFamily="34" charset="0"/>
              </a:rPr>
              <a:t>AULA </a:t>
            </a:r>
            <a:r>
              <a:rPr lang="es-ES" altLang="es-MX" sz="1200" b="1" i="1" u="none" dirty="0">
                <a:latin typeface="Arial" panose="020B0604020202020204" pitchFamily="34" charset="0"/>
                <a:cs typeface="Arial" panose="020B0604020202020204" pitchFamily="34" charset="0"/>
              </a:rPr>
              <a:t>DE </a:t>
            </a:r>
            <a:r>
              <a:rPr lang="es-ES" altLang="es-MX" sz="1200" b="1" i="1" u="none" dirty="0" smtClean="0">
                <a:latin typeface="Arial" panose="020B0604020202020204" pitchFamily="34" charset="0"/>
                <a:cs typeface="Arial" panose="020B0604020202020204" pitchFamily="34" charset="0"/>
              </a:rPr>
              <a:t>TAREAS (TURNO VESPERTINO)</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180975" algn="just">
              <a:lnSpc>
                <a:spcPct val="107000"/>
              </a:lnSpc>
              <a:spcAft>
                <a:spcPts val="800"/>
              </a:spcAft>
              <a:buFontTx/>
              <a:buNone/>
            </a:pPr>
            <a:r>
              <a:rPr lang="es-MX" altLang="es-MX" sz="1200" u="none" dirty="0" smtClean="0">
                <a:latin typeface="Arial" panose="020B0604020202020204" pitchFamily="34" charset="0"/>
                <a:ea typeface="Calibri" panose="020F0502020204030204" pitchFamily="34" charset="0"/>
                <a:cs typeface="Calibri" panose="020F0502020204030204" pitchFamily="34" charset="0"/>
              </a:rPr>
              <a:t>Apoyar en la Planeación, </a:t>
            </a:r>
            <a:r>
              <a:rPr lang="es-MX" altLang="es-MX" sz="1200" u="none" dirty="0">
                <a:latin typeface="Arial" panose="020B0604020202020204" pitchFamily="34" charset="0"/>
                <a:ea typeface="Calibri" panose="020F0502020204030204" pitchFamily="34" charset="0"/>
                <a:cs typeface="Calibri" panose="020F0502020204030204" pitchFamily="34" charset="0"/>
              </a:rPr>
              <a:t>d</a:t>
            </a:r>
            <a:r>
              <a:rPr lang="es-MX" altLang="es-MX" sz="1200" u="none" dirty="0" smtClean="0">
                <a:latin typeface="Arial" panose="020B0604020202020204" pitchFamily="34" charset="0"/>
                <a:ea typeface="Calibri" panose="020F0502020204030204" pitchFamily="34" charset="0"/>
                <a:cs typeface="Calibri" panose="020F0502020204030204" pitchFamily="34" charset="0"/>
              </a:rPr>
              <a:t>iseñar </a:t>
            </a:r>
            <a:r>
              <a:rPr lang="es-MX" altLang="es-MX" sz="1200" u="none" dirty="0">
                <a:latin typeface="Arial" panose="020B0604020202020204" pitchFamily="34" charset="0"/>
                <a:ea typeface="Calibri" panose="020F0502020204030204" pitchFamily="34" charset="0"/>
                <a:cs typeface="Calibri" panose="020F0502020204030204" pitchFamily="34" charset="0"/>
              </a:rPr>
              <a:t>y desarrollar programas de intervención y estrategias didácticas para promover el aprendizaje de los contenidos escolares, actitudes, valores y hábitos que contribuyan a mejorar la calidad del desarrollo.</a:t>
            </a: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Apoyar en la planeación y diseño de los programas de intervención que promueva el aprendizaje de niñas, niños y adolescentes que acuden al centro.</a:t>
            </a:r>
          </a:p>
          <a:p>
            <a:pPr algn="just">
              <a:spcBef>
                <a:spcPct val="0"/>
              </a:spcBef>
              <a:buSzPct val="150000"/>
              <a:buNone/>
            </a:pPr>
            <a:endParaRPr lang="es-MX" altLang="es-MX" sz="1200" u="none" dirty="0" smtClean="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a:latin typeface="Arial" panose="020B0604020202020204" pitchFamily="34" charset="0"/>
                <a:cs typeface="Arial" panose="020B0604020202020204" pitchFamily="34" charset="0"/>
              </a:rPr>
              <a:t>Transmitir y favorecer el desarrollo de los conocimientos y </a:t>
            </a:r>
            <a:r>
              <a:rPr lang="es-MX" altLang="es-MX" sz="1200" u="none" dirty="0" smtClean="0">
                <a:latin typeface="Arial" panose="020B0604020202020204" pitchFamily="34" charset="0"/>
                <a:cs typeface="Arial" panose="020B0604020202020204" pitchFamily="34" charset="0"/>
              </a:rPr>
              <a:t>habilidades de </a:t>
            </a:r>
            <a:r>
              <a:rPr lang="es-MX" altLang="es-MX" sz="1200" u="none" dirty="0">
                <a:latin typeface="Arial" panose="020B0604020202020204" pitchFamily="34" charset="0"/>
                <a:cs typeface="Arial" panose="020B0604020202020204" pitchFamily="34" charset="0"/>
              </a:rPr>
              <a:t>niñas, niños y adolescentes que acuden al centro.</a:t>
            </a:r>
          </a:p>
          <a:p>
            <a:pPr algn="just">
              <a:spcBef>
                <a:spcPct val="0"/>
              </a:spcBef>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Realizar </a:t>
            </a:r>
            <a:r>
              <a:rPr lang="es-MX" altLang="es-MX" sz="1200" u="none" dirty="0">
                <a:latin typeface="Arial" panose="020B0604020202020204" pitchFamily="34" charset="0"/>
                <a:cs typeface="Arial" panose="020B0604020202020204" pitchFamily="34" charset="0"/>
              </a:rPr>
              <a:t>la evaluación de enseñanza para diagnosticar problemas de aprendizaje y proponer las estrategias correspondientes..</a:t>
            </a:r>
          </a:p>
          <a:p>
            <a:pPr algn="just">
              <a:spcBef>
                <a:spcPct val="0"/>
              </a:spcBef>
              <a:buSzPct val="150000"/>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Seguir </a:t>
            </a:r>
            <a:r>
              <a:rPr lang="es-MX" altLang="es-MX" sz="1200" u="none" dirty="0">
                <a:latin typeface="Arial" panose="020B0604020202020204" pitchFamily="34" charset="0"/>
                <a:cs typeface="Arial" panose="020B0604020202020204" pitchFamily="34" charset="0"/>
              </a:rPr>
              <a:t>el progreso académico de las niñas, niños y adolecentes y aplicar </a:t>
            </a:r>
            <a:r>
              <a:rPr lang="es-MX" altLang="es-MX" sz="1200" u="none" dirty="0" smtClean="0">
                <a:latin typeface="Arial" panose="020B0604020202020204" pitchFamily="34" charset="0"/>
                <a:cs typeface="Arial" panose="020B0604020202020204" pitchFamily="34" charset="0"/>
              </a:rPr>
              <a:t>evaluaciones</a:t>
            </a:r>
          </a:p>
          <a:p>
            <a:pPr algn="just">
              <a:spcBef>
                <a:spcPct val="0"/>
              </a:spcBef>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Entregar </a:t>
            </a:r>
            <a:r>
              <a:rPr lang="es-MX" altLang="es-MX" sz="1200" u="none" dirty="0">
                <a:latin typeface="Arial" panose="020B0604020202020204" pitchFamily="34" charset="0"/>
                <a:cs typeface="Arial" panose="020B0604020202020204" pitchFamily="34" charset="0"/>
              </a:rPr>
              <a:t>la documentación interna requerida</a:t>
            </a:r>
          </a:p>
          <a:p>
            <a:pPr algn="just">
              <a:spcBef>
                <a:spcPct val="0"/>
              </a:spcBef>
              <a:buSzPct val="150000"/>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Formar  </a:t>
            </a:r>
            <a:r>
              <a:rPr lang="es-MX" altLang="es-MX" sz="1200" u="none" dirty="0">
                <a:latin typeface="Arial" panose="020B0604020202020204" pitchFamily="34" charset="0"/>
                <a:cs typeface="Arial" panose="020B0604020202020204" pitchFamily="34" charset="0"/>
              </a:rPr>
              <a:t>hábitos y valores de acuerdo al perfil y filosofía del programa Crecer para la Vida</a:t>
            </a:r>
          </a:p>
          <a:p>
            <a:pPr algn="just">
              <a:spcBef>
                <a:spcPct val="0"/>
              </a:spcBef>
              <a:buSzPct val="150000"/>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Llevar </a:t>
            </a:r>
            <a:r>
              <a:rPr lang="es-MX" altLang="es-MX" sz="1200" u="none" dirty="0">
                <a:latin typeface="Arial" panose="020B0604020202020204" pitchFamily="34" charset="0"/>
                <a:cs typeface="Arial" panose="020B0604020202020204" pitchFamily="34" charset="0"/>
              </a:rPr>
              <a:t>al día sus instrumentos de trabajo: avance programático, registro de asistencia y puntualidad, libreta de preparación de clase y material didáctico</a:t>
            </a:r>
            <a:r>
              <a:rPr lang="es-MX" altLang="es-MX" sz="1200" u="none" dirty="0" smtClean="0">
                <a:latin typeface="Arial" panose="020B0604020202020204" pitchFamily="34" charset="0"/>
                <a:cs typeface="Arial" panose="020B0604020202020204" pitchFamily="34" charset="0"/>
              </a:rPr>
              <a:t>.</a:t>
            </a:r>
          </a:p>
          <a:p>
            <a:pPr algn="just">
              <a:spcBef>
                <a:spcPct val="0"/>
              </a:spcBef>
              <a:buSzPct val="150000"/>
              <a:buNone/>
            </a:pPr>
            <a:endParaRPr lang="es-MX" altLang="es-MX" sz="1200" u="none" dirty="0" smtClean="0">
              <a:latin typeface="Arial" panose="020B0604020202020204" pitchFamily="34" charset="0"/>
              <a:cs typeface="Arial" panose="020B0604020202020204" pitchFamily="34" charset="0"/>
            </a:endParaRPr>
          </a:p>
          <a:p>
            <a:pPr algn="just">
              <a:spcBef>
                <a:spcPct val="0"/>
              </a:spcBef>
              <a:buSzPct val="150000"/>
              <a:buNone/>
            </a:pPr>
            <a:endParaRPr lang="es-MX" altLang="es-MX" sz="1200" u="none" dirty="0">
              <a:latin typeface="Arial" panose="020B0604020202020204" pitchFamily="34" charset="0"/>
              <a:cs typeface="Arial" panose="020B0604020202020204" pitchFamily="34" charset="0"/>
            </a:endParaRPr>
          </a:p>
          <a:p>
            <a:pPr algn="just">
              <a:spcBef>
                <a:spcPct val="0"/>
              </a:spcBef>
              <a:buFontTx/>
              <a:buNone/>
            </a:pPr>
            <a:endParaRPr lang="es-MX" altLang="es-MX" sz="1200" dirty="0">
              <a:latin typeface="Arial" panose="020B0604020202020204" pitchFamily="34" charset="0"/>
              <a:cs typeface="Arial" panose="020B0604020202020204" pitchFamily="34" charset="0"/>
            </a:endParaRPr>
          </a:p>
          <a:p>
            <a:endParaRPr lang="es-MX" altLang="es-MX" sz="1600" b="1" dirty="0">
              <a:latin typeface="Arial" panose="020B0604020202020204" pitchFamily="34" charset="0"/>
              <a:ea typeface="Calibri" panose="020F0502020204030204" pitchFamily="34" charset="0"/>
              <a:cs typeface="Calibri" panose="020F0502020204030204" pitchFamily="34" charset="0"/>
            </a:endParaRPr>
          </a:p>
        </p:txBody>
      </p:sp>
      <p:grpSp>
        <p:nvGrpSpPr>
          <p:cNvPr id="19" name="Group 6"/>
          <p:cNvGrpSpPr>
            <a:grpSpLocks/>
          </p:cNvGrpSpPr>
          <p:nvPr/>
        </p:nvGrpSpPr>
        <p:grpSpPr bwMode="auto">
          <a:xfrm>
            <a:off x="1582737" y="7186612"/>
            <a:ext cx="5153025" cy="1814507"/>
            <a:chOff x="928" y="4556"/>
            <a:chExt cx="3246" cy="975"/>
          </a:xfrm>
        </p:grpSpPr>
        <p:sp>
          <p:nvSpPr>
            <p:cNvPr id="20"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1"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22"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23" name="Line 15"/>
          <p:cNvSpPr>
            <a:spLocks noChangeShapeType="1"/>
          </p:cNvSpPr>
          <p:nvPr/>
        </p:nvSpPr>
        <p:spPr bwMode="auto">
          <a:xfrm>
            <a:off x="4187825" y="7224098"/>
            <a:ext cx="0" cy="1777022"/>
          </a:xfrm>
          <a:prstGeom prst="line">
            <a:avLst/>
          </a:prstGeom>
          <a:noFill/>
          <a:ln w="9525">
            <a:solidFill>
              <a:schemeClr val="tx1"/>
            </a:solidFill>
            <a:round/>
            <a:headEnd/>
            <a:tailEnd/>
          </a:ln>
        </p:spPr>
        <p:txBody>
          <a:bodyPr/>
          <a:lstStyle/>
          <a:p>
            <a:endParaRPr lang="es-MX" dirty="0"/>
          </a:p>
        </p:txBody>
      </p:sp>
      <p:sp>
        <p:nvSpPr>
          <p:cNvPr id="24" name="Line 16"/>
          <p:cNvSpPr>
            <a:spLocks noChangeShapeType="1"/>
          </p:cNvSpPr>
          <p:nvPr/>
        </p:nvSpPr>
        <p:spPr bwMode="auto">
          <a:xfrm>
            <a:off x="1582737" y="7543326"/>
            <a:ext cx="5156200" cy="1588"/>
          </a:xfrm>
          <a:prstGeom prst="line">
            <a:avLst/>
          </a:prstGeom>
          <a:noFill/>
          <a:ln w="9525">
            <a:solidFill>
              <a:schemeClr val="tx1"/>
            </a:solidFill>
            <a:round/>
            <a:headEnd/>
            <a:tailEnd/>
          </a:ln>
        </p:spPr>
        <p:txBody>
          <a:bodyPr/>
          <a:lstStyle/>
          <a:p>
            <a:endParaRPr lang="es-MX" dirty="0"/>
          </a:p>
        </p:txBody>
      </p:sp>
      <p:sp>
        <p:nvSpPr>
          <p:cNvPr id="25" name="Text Box 19"/>
          <p:cNvSpPr txBox="1">
            <a:spLocks noChangeArrowheads="1"/>
          </p:cNvSpPr>
          <p:nvPr/>
        </p:nvSpPr>
        <p:spPr bwMode="auto">
          <a:xfrm>
            <a:off x="4192585" y="7233677"/>
            <a:ext cx="2527300" cy="274637"/>
          </a:xfrm>
          <a:prstGeom prst="rect">
            <a:avLst/>
          </a:prstGeom>
          <a:noFill/>
          <a:ln w="9525">
            <a:noFill/>
            <a:miter lim="800000"/>
            <a:headEnd/>
            <a:tailEnd/>
          </a:ln>
        </p:spPr>
        <p:txBody>
          <a:bodyPr wrap="square">
            <a:spAutoFit/>
          </a:bodyPr>
          <a:lstStyle/>
          <a:p>
            <a:pPr algn="ctr">
              <a:spcBef>
                <a:spcPct val="50000"/>
              </a:spcBef>
            </a:pPr>
            <a:r>
              <a:rPr lang="es-ES_tradnl" sz="1200" b="1" u="none" dirty="0" smtClean="0">
                <a:latin typeface="Arial" charset="0"/>
              </a:rPr>
              <a:t>Directora </a:t>
            </a:r>
            <a:r>
              <a:rPr lang="es-ES_tradnl" sz="1200" b="1" u="none" dirty="0">
                <a:latin typeface="Arial" charset="0"/>
              </a:rPr>
              <a:t>de </a:t>
            </a:r>
            <a:r>
              <a:rPr lang="es-MX" sz="1200" b="1" u="none" dirty="0">
                <a:latin typeface="Arial" charset="0"/>
              </a:rPr>
              <a:t>Bienestar Familiar</a:t>
            </a:r>
            <a:endParaRPr lang="es-ES" sz="1200" b="1" u="none" dirty="0">
              <a:latin typeface="Arial" charset="0"/>
            </a:endParaRPr>
          </a:p>
        </p:txBody>
      </p:sp>
      <p:sp>
        <p:nvSpPr>
          <p:cNvPr id="26" name="Text Box 19"/>
          <p:cNvSpPr txBox="1">
            <a:spLocks noChangeArrowheads="1"/>
          </p:cNvSpPr>
          <p:nvPr/>
        </p:nvSpPr>
        <p:spPr bwMode="auto">
          <a:xfrm>
            <a:off x="1665287" y="7224098"/>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27" name="Text Box 10"/>
          <p:cNvSpPr txBox="1">
            <a:spLocks noChangeArrowheads="1"/>
          </p:cNvSpPr>
          <p:nvPr/>
        </p:nvSpPr>
        <p:spPr bwMode="auto">
          <a:xfrm>
            <a:off x="4206834" y="8395620"/>
            <a:ext cx="2527299" cy="53553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28" name="Text Box 20"/>
          <p:cNvSpPr txBox="1">
            <a:spLocks noChangeArrowheads="1"/>
          </p:cNvSpPr>
          <p:nvPr/>
        </p:nvSpPr>
        <p:spPr bwMode="auto">
          <a:xfrm>
            <a:off x="2057400" y="8377153"/>
            <a:ext cx="2825750" cy="553998"/>
          </a:xfrm>
          <a:prstGeom prst="rect">
            <a:avLst/>
          </a:prstGeom>
          <a:noFill/>
          <a:ln w="9525">
            <a:noFill/>
            <a:miter lim="800000"/>
            <a:headEnd/>
            <a:tailEnd/>
          </a:ln>
        </p:spPr>
        <p:txBody>
          <a:bodyPr>
            <a:spAutoFit/>
          </a:bodyPr>
          <a:lstStyle/>
          <a:p>
            <a:pPr>
              <a:spcBef>
                <a:spcPct val="50000"/>
              </a:spcBef>
            </a:pPr>
            <a:endParaRPr lang="es-ES_tradnl" sz="1200" u="none" dirty="0" smtClean="0">
              <a:latin typeface="Arial" charset="0"/>
            </a:endParaRPr>
          </a:p>
          <a:p>
            <a:pPr>
              <a:spcBef>
                <a:spcPct val="50000"/>
              </a:spcBef>
            </a:pPr>
            <a:r>
              <a:rPr lang="es-ES_tradnl" sz="1200" u="none" dirty="0" smtClean="0">
                <a:latin typeface="Arial" charset="0"/>
              </a:rPr>
              <a:t>Jaime Martínez Soto</a:t>
            </a:r>
          </a:p>
        </p:txBody>
      </p:sp>
    </p:spTree>
    <p:extLst>
      <p:ext uri="{BB962C8B-B14F-4D97-AF65-F5344CB8AC3E}">
        <p14:creationId xmlns:p14="http://schemas.microsoft.com/office/powerpoint/2010/main" val="31821831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5475"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5476"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105477" name="Rectangle 5"/>
          <p:cNvSpPr>
            <a:spLocks noChangeArrowheads="1"/>
          </p:cNvSpPr>
          <p:nvPr/>
        </p:nvSpPr>
        <p:spPr bwMode="auto">
          <a:xfrm>
            <a:off x="1504950" y="736600"/>
            <a:ext cx="518160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ES" altLang="es-MX" sz="1200" b="1" i="1" u="none" dirty="0" smtClean="0">
                <a:latin typeface="Arial" panose="020B0604020202020204" pitchFamily="34" charset="0"/>
                <a:cs typeface="Arial" panose="020B0604020202020204" pitchFamily="34" charset="0"/>
              </a:rPr>
              <a:t>AULA </a:t>
            </a:r>
            <a:r>
              <a:rPr lang="es-ES" altLang="es-MX" sz="1200" b="1" i="1" u="none" dirty="0">
                <a:latin typeface="Arial" panose="020B0604020202020204" pitchFamily="34" charset="0"/>
                <a:cs typeface="Arial" panose="020B0604020202020204" pitchFamily="34" charset="0"/>
              </a:rPr>
              <a:t>DE TAREAS </a:t>
            </a:r>
            <a:r>
              <a:rPr lang="es-ES" altLang="es-MX" sz="1200" b="1" i="1" u="none" dirty="0" smtClean="0">
                <a:latin typeface="Arial" panose="020B0604020202020204" pitchFamily="34" charset="0"/>
                <a:cs typeface="Arial" panose="020B0604020202020204" pitchFamily="34" charset="0"/>
              </a:rPr>
              <a:t>(TURNO </a:t>
            </a:r>
            <a:r>
              <a:rPr lang="es-ES" altLang="es-MX" sz="1200" b="1" i="1" u="none" dirty="0">
                <a:latin typeface="Arial" panose="020B0604020202020204" pitchFamily="34" charset="0"/>
                <a:cs typeface="Arial" panose="020B0604020202020204" pitchFamily="34" charset="0"/>
              </a:rPr>
              <a:t>VESPERTINO</a:t>
            </a:r>
            <a:r>
              <a:rPr lang="es-ES" altLang="es-MX" sz="1200" b="1" i="1" u="none" dirty="0" smtClean="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SzPct val="150000"/>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Informar oportunamente a las diferentes áreas interdisciplinarias  cuando una niña, niño y adolescente necesite ser valorado y apoyado por dichas áreas.</a:t>
            </a: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smtClean="0">
                <a:latin typeface="Arial" panose="020B0604020202020204" pitchFamily="34" charset="0"/>
              </a:rPr>
              <a:t>Mantener </a:t>
            </a:r>
            <a:r>
              <a:rPr lang="es-ES_tradnl" altLang="es-MX" sz="1200" u="none" dirty="0">
                <a:latin typeface="Arial" panose="020B0604020202020204" pitchFamily="34" charset="0"/>
              </a:rPr>
              <a:t>estrecha comunicación con los compañeros de toda el área, participando en las reuniones periódicas, para control y seguimiento de casos, apoyando de forma interdisciplinaria.</a:t>
            </a:r>
          </a:p>
          <a:p>
            <a:pPr marL="171450" indent="-171450" algn="just">
              <a:buSzPct val="150000"/>
              <a:buFont typeface="Arial" panose="020B0604020202020204" pitchFamily="34" charset="0"/>
              <a:buChar char="•"/>
            </a:pP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smtClean="0">
                <a:latin typeface="Arial" panose="020B0604020202020204" pitchFamily="34" charset="0"/>
                <a:cs typeface="Arial" panose="020B0604020202020204" pitchFamily="34" charset="0"/>
              </a:rPr>
              <a:t>Colaborar </a:t>
            </a:r>
            <a:r>
              <a:rPr lang="es-ES_tradnl" altLang="es-MX" sz="1200" u="none" dirty="0">
                <a:latin typeface="Arial" panose="020B0604020202020204" pitchFamily="34" charset="0"/>
                <a:cs typeface="Arial" panose="020B0604020202020204" pitchFamily="34" charset="0"/>
              </a:rPr>
              <a:t>activamente en la elaboración del proyecto educativo, Taller de lectura, matemáticas y actividades extraordinarias.</a:t>
            </a: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endParaRPr lang="es-MX" altLang="es-MX" sz="1200" u="none" dirty="0">
              <a:latin typeface="Arial" panose="020B0604020202020204" pitchFamily="34" charset="0"/>
              <a:ea typeface="Calibri" panose="020F0502020204030204" pitchFamily="34" charset="0"/>
              <a:cs typeface="Calibri" panose="020F050202020403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ea typeface="Calibri" panose="020F0502020204030204" pitchFamily="34" charset="0"/>
                <a:cs typeface="Calibri" panose="020F0502020204030204" pitchFamily="34" charset="0"/>
              </a:rPr>
              <a:t>Estas </a:t>
            </a:r>
            <a:r>
              <a:rPr lang="es-MX" altLang="es-MX" sz="1200" u="none" dirty="0">
                <a:latin typeface="Arial" panose="020B0604020202020204" pitchFamily="34" charset="0"/>
                <a:ea typeface="Calibri" panose="020F0502020204030204" pitchFamily="34" charset="0"/>
                <a:cs typeface="Calibri" panose="020F0502020204030204" pitchFamily="34" charset="0"/>
              </a:rPr>
              <a:t>funciones son enunciativas más no limitativas.</a:t>
            </a:r>
          </a:p>
          <a:p>
            <a:pPr algn="just">
              <a:spcBef>
                <a:spcPct val="0"/>
              </a:spcBef>
            </a:pPr>
            <a:endParaRPr lang="es-MX" altLang="es-MX" sz="1600" b="1" dirty="0">
              <a:latin typeface="Arial" panose="020B0604020202020204" pitchFamily="34" charset="0"/>
              <a:ea typeface="Calibri" panose="020F0502020204030204" pitchFamily="34" charset="0"/>
              <a:cs typeface="Calibri" panose="020F0502020204030204" pitchFamily="34" charset="0"/>
            </a:endParaRPr>
          </a:p>
        </p:txBody>
      </p:sp>
      <p:grpSp>
        <p:nvGrpSpPr>
          <p:cNvPr id="18" name="Group 6"/>
          <p:cNvGrpSpPr>
            <a:grpSpLocks/>
          </p:cNvGrpSpPr>
          <p:nvPr/>
        </p:nvGrpSpPr>
        <p:grpSpPr bwMode="auto">
          <a:xfrm>
            <a:off x="1582737" y="7186612"/>
            <a:ext cx="5153025" cy="1814507"/>
            <a:chOff x="928" y="4556"/>
            <a:chExt cx="3246" cy="975"/>
          </a:xfrm>
        </p:grpSpPr>
        <p:sp>
          <p:nvSpPr>
            <p:cNvPr id="19"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0"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21"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22" name="Line 15"/>
          <p:cNvSpPr>
            <a:spLocks noChangeShapeType="1"/>
          </p:cNvSpPr>
          <p:nvPr/>
        </p:nvSpPr>
        <p:spPr bwMode="auto">
          <a:xfrm>
            <a:off x="4187825" y="7224098"/>
            <a:ext cx="0" cy="1777022"/>
          </a:xfrm>
          <a:prstGeom prst="line">
            <a:avLst/>
          </a:prstGeom>
          <a:noFill/>
          <a:ln w="9525">
            <a:solidFill>
              <a:schemeClr val="tx1"/>
            </a:solidFill>
            <a:round/>
            <a:headEnd/>
            <a:tailEnd/>
          </a:ln>
        </p:spPr>
        <p:txBody>
          <a:bodyPr/>
          <a:lstStyle/>
          <a:p>
            <a:endParaRPr lang="es-MX" dirty="0"/>
          </a:p>
        </p:txBody>
      </p:sp>
      <p:sp>
        <p:nvSpPr>
          <p:cNvPr id="23" name="Line 16"/>
          <p:cNvSpPr>
            <a:spLocks noChangeShapeType="1"/>
          </p:cNvSpPr>
          <p:nvPr/>
        </p:nvSpPr>
        <p:spPr bwMode="auto">
          <a:xfrm>
            <a:off x="1582737" y="7543326"/>
            <a:ext cx="5156200" cy="1588"/>
          </a:xfrm>
          <a:prstGeom prst="line">
            <a:avLst/>
          </a:prstGeom>
          <a:noFill/>
          <a:ln w="9525">
            <a:solidFill>
              <a:schemeClr val="tx1"/>
            </a:solidFill>
            <a:round/>
            <a:headEnd/>
            <a:tailEnd/>
          </a:ln>
        </p:spPr>
        <p:txBody>
          <a:bodyPr/>
          <a:lstStyle/>
          <a:p>
            <a:endParaRPr lang="es-MX" dirty="0"/>
          </a:p>
        </p:txBody>
      </p:sp>
      <p:sp>
        <p:nvSpPr>
          <p:cNvPr id="24" name="Text Box 19"/>
          <p:cNvSpPr txBox="1">
            <a:spLocks noChangeArrowheads="1"/>
          </p:cNvSpPr>
          <p:nvPr/>
        </p:nvSpPr>
        <p:spPr bwMode="auto">
          <a:xfrm>
            <a:off x="4192585" y="7233677"/>
            <a:ext cx="2527300" cy="274637"/>
          </a:xfrm>
          <a:prstGeom prst="rect">
            <a:avLst/>
          </a:prstGeom>
          <a:noFill/>
          <a:ln w="9525">
            <a:noFill/>
            <a:miter lim="800000"/>
            <a:headEnd/>
            <a:tailEnd/>
          </a:ln>
        </p:spPr>
        <p:txBody>
          <a:bodyPr wrap="square">
            <a:spAutoFit/>
          </a:bodyPr>
          <a:lstStyle/>
          <a:p>
            <a:pPr algn="ctr">
              <a:spcBef>
                <a:spcPct val="50000"/>
              </a:spcBef>
            </a:pPr>
            <a:r>
              <a:rPr lang="es-ES_tradnl" sz="1200" b="1" u="none" dirty="0" smtClean="0">
                <a:latin typeface="Arial" charset="0"/>
              </a:rPr>
              <a:t>Directora </a:t>
            </a:r>
            <a:r>
              <a:rPr lang="es-ES_tradnl" sz="1200" b="1" u="none" dirty="0">
                <a:latin typeface="Arial" charset="0"/>
              </a:rPr>
              <a:t>de </a:t>
            </a:r>
            <a:r>
              <a:rPr lang="es-MX" sz="1200" b="1" u="none" dirty="0">
                <a:latin typeface="Arial" charset="0"/>
              </a:rPr>
              <a:t>Bienestar Familiar</a:t>
            </a:r>
            <a:endParaRPr lang="es-ES" sz="1200" b="1" u="none" dirty="0">
              <a:latin typeface="Arial" charset="0"/>
            </a:endParaRPr>
          </a:p>
        </p:txBody>
      </p:sp>
      <p:sp>
        <p:nvSpPr>
          <p:cNvPr id="26" name="Text Box 19"/>
          <p:cNvSpPr txBox="1">
            <a:spLocks noChangeArrowheads="1"/>
          </p:cNvSpPr>
          <p:nvPr/>
        </p:nvSpPr>
        <p:spPr bwMode="auto">
          <a:xfrm>
            <a:off x="1665287" y="7224098"/>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27" name="Text Box 10"/>
          <p:cNvSpPr txBox="1">
            <a:spLocks noChangeArrowheads="1"/>
          </p:cNvSpPr>
          <p:nvPr/>
        </p:nvSpPr>
        <p:spPr bwMode="auto">
          <a:xfrm>
            <a:off x="4206834" y="8395620"/>
            <a:ext cx="2527299" cy="53553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16" name="Text Box 20"/>
          <p:cNvSpPr txBox="1">
            <a:spLocks noChangeArrowheads="1"/>
          </p:cNvSpPr>
          <p:nvPr/>
        </p:nvSpPr>
        <p:spPr bwMode="auto">
          <a:xfrm>
            <a:off x="2057400" y="8377153"/>
            <a:ext cx="2825750" cy="553998"/>
          </a:xfrm>
          <a:prstGeom prst="rect">
            <a:avLst/>
          </a:prstGeom>
          <a:noFill/>
          <a:ln w="9525">
            <a:noFill/>
            <a:miter lim="800000"/>
            <a:headEnd/>
            <a:tailEnd/>
          </a:ln>
        </p:spPr>
        <p:txBody>
          <a:bodyPr>
            <a:spAutoFit/>
          </a:bodyPr>
          <a:lstStyle/>
          <a:p>
            <a:pPr>
              <a:spcBef>
                <a:spcPct val="50000"/>
              </a:spcBef>
            </a:pPr>
            <a:endParaRPr lang="es-ES_tradnl" sz="1200" u="none" dirty="0" smtClean="0">
              <a:latin typeface="Arial" charset="0"/>
            </a:endParaRPr>
          </a:p>
          <a:p>
            <a:pPr>
              <a:spcBef>
                <a:spcPct val="50000"/>
              </a:spcBef>
            </a:pPr>
            <a:r>
              <a:rPr lang="es-ES_tradnl" sz="1200" u="none" dirty="0" smtClean="0">
                <a:latin typeface="Arial" charset="0"/>
              </a:rPr>
              <a:t>Jaime Martínez Soto</a:t>
            </a:r>
          </a:p>
        </p:txBody>
      </p:sp>
    </p:spTree>
    <p:extLst>
      <p:ext uri="{BB962C8B-B14F-4D97-AF65-F5344CB8AC3E}">
        <p14:creationId xmlns:p14="http://schemas.microsoft.com/office/powerpoint/2010/main" val="580036487"/>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445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445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104453" name="Rectangle 5"/>
          <p:cNvSpPr>
            <a:spLocks noChangeArrowheads="1"/>
          </p:cNvSpPr>
          <p:nvPr/>
        </p:nvSpPr>
        <p:spPr bwMode="auto">
          <a:xfrm>
            <a:off x="1504950" y="736600"/>
            <a:ext cx="5181600" cy="685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smtClean="0">
                <a:latin typeface="Arial" panose="020B0604020202020204" pitchFamily="34" charset="0"/>
                <a:cs typeface="Arial" panose="020B0604020202020204" pitchFamily="34" charset="0"/>
              </a:rPr>
              <a:t>APOYO EN AULA </a:t>
            </a:r>
            <a:r>
              <a:rPr lang="es-ES" altLang="es-MX" sz="1200" b="1" i="1" u="none" dirty="0">
                <a:latin typeface="Arial" panose="020B0604020202020204" pitchFamily="34" charset="0"/>
                <a:cs typeface="Arial" panose="020B0604020202020204" pitchFamily="34" charset="0"/>
              </a:rPr>
              <a:t>DE </a:t>
            </a:r>
            <a:r>
              <a:rPr lang="es-ES" altLang="es-MX" sz="1200" b="1" i="1" u="none" dirty="0" smtClean="0">
                <a:latin typeface="Arial" panose="020B0604020202020204" pitchFamily="34" charset="0"/>
                <a:cs typeface="Arial" panose="020B0604020202020204" pitchFamily="34" charset="0"/>
              </a:rPr>
              <a:t>TAREAS (TURNO VESPERTINO)</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180975" algn="just">
              <a:lnSpc>
                <a:spcPct val="107000"/>
              </a:lnSpc>
              <a:spcAft>
                <a:spcPts val="800"/>
              </a:spcAft>
              <a:buFontTx/>
              <a:buNone/>
            </a:pPr>
            <a:r>
              <a:rPr lang="es-MX" altLang="es-MX" sz="1200" u="none" dirty="0">
                <a:latin typeface="Arial" panose="020B0604020202020204" pitchFamily="34" charset="0"/>
                <a:ea typeface="Calibri" panose="020F0502020204030204" pitchFamily="34" charset="0"/>
                <a:cs typeface="Calibri" panose="020F0502020204030204" pitchFamily="34" charset="0"/>
              </a:rPr>
              <a:t>Diseñar y desarrollar programas de intervención y estrategias didácticas para promover el aprendizaje de los contenidos escolares, actitudes, valores y hábitos que contribuyan a mejorar la calidad del desarrollo.</a:t>
            </a: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Transmitir </a:t>
            </a:r>
            <a:r>
              <a:rPr lang="es-MX" altLang="es-MX" sz="1200" u="none" dirty="0">
                <a:latin typeface="Arial" panose="020B0604020202020204" pitchFamily="34" charset="0"/>
                <a:cs typeface="Arial" panose="020B0604020202020204" pitchFamily="34" charset="0"/>
              </a:rPr>
              <a:t>y favorecer el desarrollo de los conocimientos y habilidades.</a:t>
            </a:r>
          </a:p>
          <a:p>
            <a:pPr algn="just">
              <a:spcBef>
                <a:spcPct val="0"/>
              </a:spcBef>
              <a:buSzPct val="150000"/>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Realizar </a:t>
            </a:r>
            <a:r>
              <a:rPr lang="es-MX" altLang="es-MX" sz="1200" u="none" dirty="0">
                <a:latin typeface="Arial" panose="020B0604020202020204" pitchFamily="34" charset="0"/>
                <a:cs typeface="Arial" panose="020B0604020202020204" pitchFamily="34" charset="0"/>
              </a:rPr>
              <a:t>la evaluación de enseñanza para diagnosticar problemas de aprendizaje y proponer las estrategias correspondientes..</a:t>
            </a:r>
          </a:p>
          <a:p>
            <a:pPr algn="just">
              <a:spcBef>
                <a:spcPct val="0"/>
              </a:spcBef>
              <a:buSzPct val="150000"/>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Seguir </a:t>
            </a:r>
            <a:r>
              <a:rPr lang="es-MX" altLang="es-MX" sz="1200" u="none" dirty="0">
                <a:latin typeface="Arial" panose="020B0604020202020204" pitchFamily="34" charset="0"/>
                <a:cs typeface="Arial" panose="020B0604020202020204" pitchFamily="34" charset="0"/>
              </a:rPr>
              <a:t>el progreso académico de las niñas, niños y adolecentes y aplicar evaluaciones</a:t>
            </a:r>
          </a:p>
          <a:p>
            <a:pPr algn="just">
              <a:spcBef>
                <a:spcPct val="0"/>
              </a:spcBef>
              <a:buSzPct val="150000"/>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Entregar </a:t>
            </a:r>
            <a:r>
              <a:rPr lang="es-MX" altLang="es-MX" sz="1200" u="none" dirty="0">
                <a:latin typeface="Arial" panose="020B0604020202020204" pitchFamily="34" charset="0"/>
                <a:cs typeface="Arial" panose="020B0604020202020204" pitchFamily="34" charset="0"/>
              </a:rPr>
              <a:t>la documentación interna requerida</a:t>
            </a:r>
          </a:p>
          <a:p>
            <a:pPr algn="just">
              <a:spcBef>
                <a:spcPct val="0"/>
              </a:spcBef>
              <a:buSzPct val="150000"/>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Formar  </a:t>
            </a:r>
            <a:r>
              <a:rPr lang="es-MX" altLang="es-MX" sz="1200" u="none" dirty="0">
                <a:latin typeface="Arial" panose="020B0604020202020204" pitchFamily="34" charset="0"/>
                <a:cs typeface="Arial" panose="020B0604020202020204" pitchFamily="34" charset="0"/>
              </a:rPr>
              <a:t>hábitos y valores de acuerdo al perfil y filosofía del programa Crecer para la Vida</a:t>
            </a:r>
          </a:p>
          <a:p>
            <a:pPr algn="just">
              <a:spcBef>
                <a:spcPct val="0"/>
              </a:spcBef>
              <a:buSzPct val="150000"/>
            </a:pP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smtClean="0">
                <a:latin typeface="Arial" panose="020B0604020202020204" pitchFamily="34" charset="0"/>
                <a:cs typeface="Arial" panose="020B0604020202020204" pitchFamily="34" charset="0"/>
              </a:rPr>
              <a:t>Llevar </a:t>
            </a:r>
            <a:r>
              <a:rPr lang="es-MX" altLang="es-MX" sz="1200" u="none" dirty="0">
                <a:latin typeface="Arial" panose="020B0604020202020204" pitchFamily="34" charset="0"/>
                <a:cs typeface="Arial" panose="020B0604020202020204" pitchFamily="34" charset="0"/>
              </a:rPr>
              <a:t>al día sus instrumentos de trabajo: avance programático, registro de asistencia y puntualidad, libreta de preparación de clase y material didáctico</a:t>
            </a:r>
            <a:r>
              <a:rPr lang="es-MX" altLang="es-MX" sz="1200" u="none" dirty="0" smtClean="0">
                <a:latin typeface="Arial" panose="020B0604020202020204" pitchFamily="34" charset="0"/>
                <a:cs typeface="Arial" panose="020B0604020202020204" pitchFamily="34" charset="0"/>
              </a:rPr>
              <a:t>.</a:t>
            </a:r>
          </a:p>
          <a:p>
            <a:pPr algn="just">
              <a:spcBef>
                <a:spcPct val="0"/>
              </a:spcBef>
              <a:buSzPct val="150000"/>
              <a:buNone/>
            </a:pPr>
            <a:endParaRPr lang="es-MX" altLang="es-MX" sz="1200" u="none" dirty="0" smtClean="0">
              <a:latin typeface="Arial" panose="020B0604020202020204" pitchFamily="34" charset="0"/>
              <a:cs typeface="Arial" panose="020B0604020202020204" pitchFamily="34" charset="0"/>
            </a:endParaRPr>
          </a:p>
          <a:p>
            <a:pPr marL="171450" indent="-171450" algn="just">
              <a:spcBef>
                <a:spcPct val="0"/>
              </a:spcBef>
              <a:buSzPct val="150000"/>
            </a:pPr>
            <a:r>
              <a:rPr lang="es-MX" altLang="es-MX" sz="1200" u="none" dirty="0">
                <a:latin typeface="Arial" panose="020B0604020202020204" pitchFamily="34" charset="0"/>
                <a:cs typeface="Arial" panose="020B0604020202020204" pitchFamily="34" charset="0"/>
              </a:rPr>
              <a:t>Informar oportunamente a las diferentes áreas interdisciplinarias  cuando una niña, niño y adolescente necesite ser valorado y apoyado por dichas áreas.</a:t>
            </a:r>
          </a:p>
          <a:p>
            <a:pPr algn="just">
              <a:spcBef>
                <a:spcPct val="0"/>
              </a:spcBef>
              <a:buSzPct val="150000"/>
              <a:buNone/>
            </a:pPr>
            <a:endParaRPr lang="es-MX" altLang="es-MX" sz="1200" u="none" dirty="0">
              <a:latin typeface="Arial" panose="020B0604020202020204" pitchFamily="34" charset="0"/>
              <a:cs typeface="Arial" panose="020B0604020202020204" pitchFamily="34" charset="0"/>
            </a:endParaRPr>
          </a:p>
          <a:p>
            <a:pPr algn="just">
              <a:spcBef>
                <a:spcPct val="0"/>
              </a:spcBef>
              <a:buFontTx/>
              <a:buNone/>
            </a:pPr>
            <a:endParaRPr lang="es-MX" altLang="es-MX" sz="1200" dirty="0">
              <a:latin typeface="Arial" panose="020B0604020202020204" pitchFamily="34" charset="0"/>
              <a:cs typeface="Arial" panose="020B0604020202020204" pitchFamily="34" charset="0"/>
            </a:endParaRPr>
          </a:p>
          <a:p>
            <a:endParaRPr lang="es-MX" altLang="es-MX" sz="1600" b="1" dirty="0">
              <a:latin typeface="Arial" panose="020B0604020202020204" pitchFamily="34" charset="0"/>
              <a:ea typeface="Calibri" panose="020F0502020204030204" pitchFamily="34" charset="0"/>
              <a:cs typeface="Calibri" panose="020F0502020204030204" pitchFamily="34" charset="0"/>
            </a:endParaRPr>
          </a:p>
        </p:txBody>
      </p:sp>
      <p:grpSp>
        <p:nvGrpSpPr>
          <p:cNvPr id="19" name="Group 6"/>
          <p:cNvGrpSpPr>
            <a:grpSpLocks/>
          </p:cNvGrpSpPr>
          <p:nvPr/>
        </p:nvGrpSpPr>
        <p:grpSpPr bwMode="auto">
          <a:xfrm>
            <a:off x="1582737" y="7186612"/>
            <a:ext cx="5153025" cy="1814507"/>
            <a:chOff x="928" y="4556"/>
            <a:chExt cx="3246" cy="975"/>
          </a:xfrm>
        </p:grpSpPr>
        <p:sp>
          <p:nvSpPr>
            <p:cNvPr id="20"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21"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22"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23" name="Line 15"/>
          <p:cNvSpPr>
            <a:spLocks noChangeShapeType="1"/>
          </p:cNvSpPr>
          <p:nvPr/>
        </p:nvSpPr>
        <p:spPr bwMode="auto">
          <a:xfrm>
            <a:off x="4187825" y="7224098"/>
            <a:ext cx="0" cy="1777022"/>
          </a:xfrm>
          <a:prstGeom prst="line">
            <a:avLst/>
          </a:prstGeom>
          <a:noFill/>
          <a:ln w="9525">
            <a:solidFill>
              <a:schemeClr val="tx1"/>
            </a:solidFill>
            <a:round/>
            <a:headEnd/>
            <a:tailEnd/>
          </a:ln>
        </p:spPr>
        <p:txBody>
          <a:bodyPr/>
          <a:lstStyle/>
          <a:p>
            <a:endParaRPr lang="es-MX" dirty="0"/>
          </a:p>
        </p:txBody>
      </p:sp>
      <p:sp>
        <p:nvSpPr>
          <p:cNvPr id="24" name="Line 16"/>
          <p:cNvSpPr>
            <a:spLocks noChangeShapeType="1"/>
          </p:cNvSpPr>
          <p:nvPr/>
        </p:nvSpPr>
        <p:spPr bwMode="auto">
          <a:xfrm>
            <a:off x="1582737" y="7543326"/>
            <a:ext cx="5156200" cy="1588"/>
          </a:xfrm>
          <a:prstGeom prst="line">
            <a:avLst/>
          </a:prstGeom>
          <a:noFill/>
          <a:ln w="9525">
            <a:solidFill>
              <a:schemeClr val="tx1"/>
            </a:solidFill>
            <a:round/>
            <a:headEnd/>
            <a:tailEnd/>
          </a:ln>
        </p:spPr>
        <p:txBody>
          <a:bodyPr/>
          <a:lstStyle/>
          <a:p>
            <a:endParaRPr lang="es-MX" dirty="0"/>
          </a:p>
        </p:txBody>
      </p:sp>
      <p:sp>
        <p:nvSpPr>
          <p:cNvPr id="25" name="Text Box 19"/>
          <p:cNvSpPr txBox="1">
            <a:spLocks noChangeArrowheads="1"/>
          </p:cNvSpPr>
          <p:nvPr/>
        </p:nvSpPr>
        <p:spPr bwMode="auto">
          <a:xfrm>
            <a:off x="4192585" y="7233677"/>
            <a:ext cx="2527300" cy="274637"/>
          </a:xfrm>
          <a:prstGeom prst="rect">
            <a:avLst/>
          </a:prstGeom>
          <a:noFill/>
          <a:ln w="9525">
            <a:noFill/>
            <a:miter lim="800000"/>
            <a:headEnd/>
            <a:tailEnd/>
          </a:ln>
        </p:spPr>
        <p:txBody>
          <a:bodyPr wrap="square">
            <a:spAutoFit/>
          </a:bodyPr>
          <a:lstStyle/>
          <a:p>
            <a:pPr algn="ctr">
              <a:spcBef>
                <a:spcPct val="50000"/>
              </a:spcBef>
            </a:pPr>
            <a:r>
              <a:rPr lang="es-ES_tradnl" sz="1200" b="1" u="none" dirty="0" smtClean="0">
                <a:latin typeface="Arial" charset="0"/>
              </a:rPr>
              <a:t>Directora </a:t>
            </a:r>
            <a:r>
              <a:rPr lang="es-ES_tradnl" sz="1200" b="1" u="none" dirty="0">
                <a:latin typeface="Arial" charset="0"/>
              </a:rPr>
              <a:t>de </a:t>
            </a:r>
            <a:r>
              <a:rPr lang="es-MX" sz="1200" b="1" u="none" dirty="0">
                <a:latin typeface="Arial" charset="0"/>
              </a:rPr>
              <a:t>Bienestar Familiar</a:t>
            </a:r>
            <a:endParaRPr lang="es-ES" sz="1200" b="1" u="none" dirty="0">
              <a:latin typeface="Arial" charset="0"/>
            </a:endParaRPr>
          </a:p>
        </p:txBody>
      </p:sp>
      <p:sp>
        <p:nvSpPr>
          <p:cNvPr id="26" name="Text Box 19"/>
          <p:cNvSpPr txBox="1">
            <a:spLocks noChangeArrowheads="1"/>
          </p:cNvSpPr>
          <p:nvPr/>
        </p:nvSpPr>
        <p:spPr bwMode="auto">
          <a:xfrm>
            <a:off x="1665287" y="7224098"/>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27" name="Text Box 10"/>
          <p:cNvSpPr txBox="1">
            <a:spLocks noChangeArrowheads="1"/>
          </p:cNvSpPr>
          <p:nvPr/>
        </p:nvSpPr>
        <p:spPr bwMode="auto">
          <a:xfrm>
            <a:off x="4206834" y="8395620"/>
            <a:ext cx="2527299" cy="53553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28" name="Text Box 20"/>
          <p:cNvSpPr txBox="1">
            <a:spLocks noChangeArrowheads="1"/>
          </p:cNvSpPr>
          <p:nvPr/>
        </p:nvSpPr>
        <p:spPr bwMode="auto">
          <a:xfrm>
            <a:off x="1728780" y="8377153"/>
            <a:ext cx="2825750" cy="553998"/>
          </a:xfrm>
          <a:prstGeom prst="rect">
            <a:avLst/>
          </a:prstGeom>
          <a:noFill/>
          <a:ln w="9525">
            <a:noFill/>
            <a:miter lim="800000"/>
            <a:headEnd/>
            <a:tailEnd/>
          </a:ln>
        </p:spPr>
        <p:txBody>
          <a:bodyPr>
            <a:spAutoFit/>
          </a:bodyPr>
          <a:lstStyle/>
          <a:p>
            <a:pPr>
              <a:spcBef>
                <a:spcPct val="50000"/>
              </a:spcBef>
            </a:pPr>
            <a:endParaRPr lang="es-ES_tradnl" sz="1200" u="none" dirty="0" smtClean="0">
              <a:latin typeface="Arial" charset="0"/>
            </a:endParaRPr>
          </a:p>
          <a:p>
            <a:pPr>
              <a:spcBef>
                <a:spcPct val="50000"/>
              </a:spcBef>
            </a:pPr>
            <a:r>
              <a:rPr lang="es-ES_tradnl" sz="1200" u="none" dirty="0" smtClean="0">
                <a:latin typeface="Arial" charset="0"/>
              </a:rPr>
              <a:t>José Jesús Jiménez Macareno</a:t>
            </a:r>
          </a:p>
        </p:txBody>
      </p:sp>
    </p:spTree>
    <p:extLst>
      <p:ext uri="{BB962C8B-B14F-4D97-AF65-F5344CB8AC3E}">
        <p14:creationId xmlns:p14="http://schemas.microsoft.com/office/powerpoint/2010/main" val="4235382215"/>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5475"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5476"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105477" name="Rectangle 5"/>
          <p:cNvSpPr>
            <a:spLocks noChangeArrowheads="1"/>
          </p:cNvSpPr>
          <p:nvPr/>
        </p:nvSpPr>
        <p:spPr bwMode="auto">
          <a:xfrm>
            <a:off x="1504950" y="736600"/>
            <a:ext cx="5181600" cy="2702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a:latin typeface="Arial" panose="020B0604020202020204" pitchFamily="34" charset="0"/>
                <a:cs typeface="Arial" panose="020B0604020202020204" pitchFamily="34" charset="0"/>
              </a:rPr>
              <a:t>APOYO EN AULA DE TAREAS (TURNO VESPERTINO</a:t>
            </a:r>
            <a:r>
              <a:rPr lang="es-ES" altLang="es-MX" sz="1200" b="1" i="1" u="none" dirty="0" smtClean="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SzPct val="150000"/>
              <a:buNone/>
            </a:pPr>
            <a:r>
              <a:rPr lang="es-ES" altLang="es-MX" sz="1200" b="1" i="1" u="none" dirty="0" smtClean="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smtClean="0">
                <a:latin typeface="Arial" panose="020B0604020202020204" pitchFamily="34" charset="0"/>
              </a:rPr>
              <a:t>Mantener </a:t>
            </a:r>
            <a:r>
              <a:rPr lang="es-ES_tradnl" altLang="es-MX" sz="1200" u="none" dirty="0">
                <a:latin typeface="Arial" panose="020B0604020202020204" pitchFamily="34" charset="0"/>
              </a:rPr>
              <a:t>estrecha comunicación con los compañeros de toda el área, participando en las reuniones periódicas, para control y seguimiento de casos, apoyando de forma interdisciplinaria.</a:t>
            </a:r>
          </a:p>
          <a:p>
            <a:pPr marL="171450" indent="-171450" algn="just">
              <a:buSzPct val="150000"/>
              <a:buFont typeface="Arial" panose="020B0604020202020204" pitchFamily="34" charset="0"/>
              <a:buChar char="•"/>
            </a:pP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smtClean="0">
                <a:latin typeface="Arial" panose="020B0604020202020204" pitchFamily="34" charset="0"/>
                <a:cs typeface="Arial" panose="020B0604020202020204" pitchFamily="34" charset="0"/>
              </a:rPr>
              <a:t>Colaborar </a:t>
            </a:r>
            <a:r>
              <a:rPr lang="es-ES_tradnl" altLang="es-MX" sz="1200" u="none" dirty="0">
                <a:latin typeface="Arial" panose="020B0604020202020204" pitchFamily="34" charset="0"/>
                <a:cs typeface="Arial" panose="020B0604020202020204" pitchFamily="34" charset="0"/>
              </a:rPr>
              <a:t>activamente en la elaboración del proyecto educativo, Taller de lectura, matemáticas y actividades extraordinarias.</a:t>
            </a:r>
            <a:endParaRPr lang="es-MX" altLang="es-MX" sz="1200" u="none" dirty="0">
              <a:latin typeface="Arial" panose="020B060402020202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endParaRPr lang="es-MX" altLang="es-MX" sz="1200" u="none" dirty="0">
              <a:latin typeface="Arial" panose="020B0604020202020204" pitchFamily="34" charset="0"/>
              <a:ea typeface="Calibri" panose="020F0502020204030204" pitchFamily="34" charset="0"/>
              <a:cs typeface="Calibri" panose="020F050202020403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ea typeface="Calibri" panose="020F0502020204030204" pitchFamily="34" charset="0"/>
                <a:cs typeface="Calibri" panose="020F0502020204030204" pitchFamily="34" charset="0"/>
              </a:rPr>
              <a:t>Estas </a:t>
            </a:r>
            <a:r>
              <a:rPr lang="es-MX" altLang="es-MX" sz="1200" u="none" dirty="0">
                <a:latin typeface="Arial" panose="020B0604020202020204" pitchFamily="34" charset="0"/>
                <a:ea typeface="Calibri" panose="020F0502020204030204" pitchFamily="34" charset="0"/>
                <a:cs typeface="Calibri" panose="020F0502020204030204" pitchFamily="34" charset="0"/>
              </a:rPr>
              <a:t>funciones son enunciativas más no limitativas.</a:t>
            </a:r>
          </a:p>
          <a:p>
            <a:pPr algn="just">
              <a:spcBef>
                <a:spcPct val="0"/>
              </a:spcBef>
            </a:pPr>
            <a:endParaRPr lang="es-MX" altLang="es-MX" sz="1600" b="1" dirty="0">
              <a:latin typeface="Arial" panose="020B0604020202020204" pitchFamily="34" charset="0"/>
              <a:ea typeface="Calibri" panose="020F0502020204030204" pitchFamily="34" charset="0"/>
              <a:cs typeface="Calibri" panose="020F0502020204030204" pitchFamily="34" charset="0"/>
            </a:endParaRPr>
          </a:p>
        </p:txBody>
      </p:sp>
      <p:grpSp>
        <p:nvGrpSpPr>
          <p:cNvPr id="28" name="Group 6"/>
          <p:cNvGrpSpPr>
            <a:grpSpLocks/>
          </p:cNvGrpSpPr>
          <p:nvPr/>
        </p:nvGrpSpPr>
        <p:grpSpPr bwMode="auto">
          <a:xfrm>
            <a:off x="1582737" y="7158036"/>
            <a:ext cx="5153025" cy="1814507"/>
            <a:chOff x="928" y="4556"/>
            <a:chExt cx="3246" cy="975"/>
          </a:xfrm>
        </p:grpSpPr>
        <p:sp>
          <p:nvSpPr>
            <p:cNvPr id="29" name="Rectangle 7"/>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30" name="Text Box 8"/>
            <p:cNvSpPr txBox="1">
              <a:spLocks noChangeArrowheads="1"/>
            </p:cNvSpPr>
            <p:nvPr/>
          </p:nvSpPr>
          <p:spPr bwMode="auto">
            <a:xfrm>
              <a:off x="1047" y="4645"/>
              <a:ext cx="116" cy="500"/>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31" name="Text Box 9"/>
            <p:cNvSpPr txBox="1">
              <a:spLocks noChangeArrowheads="1"/>
            </p:cNvSpPr>
            <p:nvPr/>
          </p:nvSpPr>
          <p:spPr bwMode="auto">
            <a:xfrm>
              <a:off x="3256" y="4633"/>
              <a:ext cx="116" cy="123"/>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32" name="Line 15"/>
          <p:cNvSpPr>
            <a:spLocks noChangeShapeType="1"/>
          </p:cNvSpPr>
          <p:nvPr/>
        </p:nvSpPr>
        <p:spPr bwMode="auto">
          <a:xfrm>
            <a:off x="4187825" y="7158036"/>
            <a:ext cx="0" cy="1843084"/>
          </a:xfrm>
          <a:prstGeom prst="line">
            <a:avLst/>
          </a:prstGeom>
          <a:noFill/>
          <a:ln w="9525">
            <a:solidFill>
              <a:schemeClr val="tx1"/>
            </a:solidFill>
            <a:round/>
            <a:headEnd/>
            <a:tailEnd/>
          </a:ln>
        </p:spPr>
        <p:txBody>
          <a:bodyPr/>
          <a:lstStyle/>
          <a:p>
            <a:endParaRPr lang="es-MX" dirty="0"/>
          </a:p>
        </p:txBody>
      </p:sp>
      <p:sp>
        <p:nvSpPr>
          <p:cNvPr id="33" name="Line 16"/>
          <p:cNvSpPr>
            <a:spLocks noChangeShapeType="1"/>
          </p:cNvSpPr>
          <p:nvPr/>
        </p:nvSpPr>
        <p:spPr bwMode="auto">
          <a:xfrm>
            <a:off x="1582737" y="7543326"/>
            <a:ext cx="5156200" cy="1588"/>
          </a:xfrm>
          <a:prstGeom prst="line">
            <a:avLst/>
          </a:prstGeom>
          <a:noFill/>
          <a:ln w="9525">
            <a:solidFill>
              <a:schemeClr val="tx1"/>
            </a:solidFill>
            <a:round/>
            <a:headEnd/>
            <a:tailEnd/>
          </a:ln>
        </p:spPr>
        <p:txBody>
          <a:bodyPr/>
          <a:lstStyle/>
          <a:p>
            <a:endParaRPr lang="es-MX" dirty="0"/>
          </a:p>
        </p:txBody>
      </p:sp>
      <p:sp>
        <p:nvSpPr>
          <p:cNvPr id="34" name="Text Box 19"/>
          <p:cNvSpPr txBox="1">
            <a:spLocks noChangeArrowheads="1"/>
          </p:cNvSpPr>
          <p:nvPr/>
        </p:nvSpPr>
        <p:spPr bwMode="auto">
          <a:xfrm>
            <a:off x="4192585" y="7233677"/>
            <a:ext cx="2527300" cy="274637"/>
          </a:xfrm>
          <a:prstGeom prst="rect">
            <a:avLst/>
          </a:prstGeom>
          <a:noFill/>
          <a:ln w="9525">
            <a:noFill/>
            <a:miter lim="800000"/>
            <a:headEnd/>
            <a:tailEnd/>
          </a:ln>
        </p:spPr>
        <p:txBody>
          <a:bodyPr wrap="square">
            <a:spAutoFit/>
          </a:bodyPr>
          <a:lstStyle/>
          <a:p>
            <a:pPr algn="ctr">
              <a:spcBef>
                <a:spcPct val="50000"/>
              </a:spcBef>
            </a:pPr>
            <a:r>
              <a:rPr lang="es-ES_tradnl" sz="1200" b="1" u="none" dirty="0" smtClean="0">
                <a:latin typeface="Arial" charset="0"/>
              </a:rPr>
              <a:t>Directora </a:t>
            </a:r>
            <a:r>
              <a:rPr lang="es-ES_tradnl" sz="1200" b="1" u="none" dirty="0">
                <a:latin typeface="Arial" charset="0"/>
              </a:rPr>
              <a:t>de </a:t>
            </a:r>
            <a:r>
              <a:rPr lang="es-MX" sz="1200" b="1" u="none" dirty="0">
                <a:latin typeface="Arial" charset="0"/>
              </a:rPr>
              <a:t>Bienestar Familiar</a:t>
            </a:r>
            <a:endParaRPr lang="es-ES" sz="1200" b="1" u="none" dirty="0">
              <a:latin typeface="Arial" charset="0"/>
            </a:endParaRPr>
          </a:p>
        </p:txBody>
      </p:sp>
      <p:sp>
        <p:nvSpPr>
          <p:cNvPr id="35" name="Text Box 19"/>
          <p:cNvSpPr txBox="1">
            <a:spLocks noChangeArrowheads="1"/>
          </p:cNvSpPr>
          <p:nvPr/>
        </p:nvSpPr>
        <p:spPr bwMode="auto">
          <a:xfrm>
            <a:off x="1665287" y="7224098"/>
            <a:ext cx="2476500" cy="274637"/>
          </a:xfrm>
          <a:prstGeom prst="rect">
            <a:avLst/>
          </a:prstGeom>
          <a:noFill/>
          <a:ln w="9525">
            <a:noFill/>
            <a:miter lim="800000"/>
            <a:headEnd/>
            <a:tailEnd/>
          </a:ln>
        </p:spPr>
        <p:txBody>
          <a:bodyPr>
            <a:spAutoFit/>
          </a:bodyPr>
          <a:lstStyle/>
          <a:p>
            <a:pPr algn="ctr">
              <a:spcBef>
                <a:spcPct val="50000"/>
              </a:spcBef>
            </a:pPr>
            <a:r>
              <a:rPr lang="es-ES_tradnl" sz="1200" b="1" u="none" dirty="0">
                <a:latin typeface="Arial" charset="0"/>
              </a:rPr>
              <a:t>Responsable</a:t>
            </a:r>
            <a:endParaRPr lang="es-ES" sz="1200" b="1" u="none" dirty="0">
              <a:latin typeface="Arial" charset="0"/>
            </a:endParaRPr>
          </a:p>
        </p:txBody>
      </p:sp>
      <p:sp>
        <p:nvSpPr>
          <p:cNvPr id="36" name="Text Box 10"/>
          <p:cNvSpPr txBox="1">
            <a:spLocks noChangeArrowheads="1"/>
          </p:cNvSpPr>
          <p:nvPr/>
        </p:nvSpPr>
        <p:spPr bwMode="auto">
          <a:xfrm>
            <a:off x="4206834" y="8395620"/>
            <a:ext cx="2527299" cy="535531"/>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37" name="Text Box 20"/>
          <p:cNvSpPr txBox="1">
            <a:spLocks noChangeArrowheads="1"/>
          </p:cNvSpPr>
          <p:nvPr/>
        </p:nvSpPr>
        <p:spPr bwMode="auto">
          <a:xfrm>
            <a:off x="1728780" y="8377153"/>
            <a:ext cx="2825750" cy="553998"/>
          </a:xfrm>
          <a:prstGeom prst="rect">
            <a:avLst/>
          </a:prstGeom>
          <a:noFill/>
          <a:ln w="9525">
            <a:noFill/>
            <a:miter lim="800000"/>
            <a:headEnd/>
            <a:tailEnd/>
          </a:ln>
        </p:spPr>
        <p:txBody>
          <a:bodyPr>
            <a:spAutoFit/>
          </a:bodyPr>
          <a:lstStyle/>
          <a:p>
            <a:pPr>
              <a:spcBef>
                <a:spcPct val="50000"/>
              </a:spcBef>
            </a:pPr>
            <a:endParaRPr lang="es-ES_tradnl" sz="1200" u="none" dirty="0" smtClean="0">
              <a:latin typeface="Arial" charset="0"/>
            </a:endParaRPr>
          </a:p>
          <a:p>
            <a:pPr>
              <a:spcBef>
                <a:spcPct val="50000"/>
              </a:spcBef>
            </a:pPr>
            <a:r>
              <a:rPr lang="es-ES_tradnl" sz="1200" u="none" dirty="0" smtClean="0">
                <a:latin typeface="Arial" charset="0"/>
              </a:rPr>
              <a:t>José Jesús Jiménez Macareno</a:t>
            </a:r>
          </a:p>
        </p:txBody>
      </p:sp>
    </p:spTree>
    <p:extLst>
      <p:ext uri="{BB962C8B-B14F-4D97-AF65-F5344CB8AC3E}">
        <p14:creationId xmlns:p14="http://schemas.microsoft.com/office/powerpoint/2010/main" val="519234895"/>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8067"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8068"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8069" name="Rectangle 5"/>
          <p:cNvSpPr>
            <a:spLocks noChangeArrowheads="1"/>
          </p:cNvSpPr>
          <p:nvPr/>
        </p:nvSpPr>
        <p:spPr bwMode="auto">
          <a:xfrm>
            <a:off x="1524000" y="581027"/>
            <a:ext cx="5111931" cy="7385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u="none" dirty="0" smtClean="0">
                <a:latin typeface="Arial" panose="020B0604020202020204" pitchFamily="34" charset="0"/>
              </a:rPr>
              <a:t>PROMOTOR</a:t>
            </a:r>
            <a:endParaRPr lang="es-ES_tradnl" altLang="es-MX" sz="1200" u="none" dirty="0">
              <a:latin typeface="Arial" panose="020B0604020202020204" pitchFamily="34" charset="0"/>
            </a:endParaRPr>
          </a:p>
          <a:p>
            <a:pPr algn="ctr">
              <a:spcBef>
                <a:spcPct val="0"/>
              </a:spcBef>
              <a:buFontTx/>
              <a:buNone/>
            </a:pP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182563" algn="just">
              <a:lnSpc>
                <a:spcPct val="107000"/>
              </a:lnSpc>
              <a:spcAft>
                <a:spcPts val="800"/>
              </a:spcAft>
              <a:buFontTx/>
              <a:buNone/>
            </a:pPr>
            <a:r>
              <a:rPr lang="es-MX" altLang="es-MX" sz="1200" u="none" dirty="0">
                <a:latin typeface="Arial" panose="020B0604020202020204" pitchFamily="34" charset="0"/>
                <a:cs typeface="Arial" panose="020B0604020202020204" pitchFamily="34" charset="0"/>
              </a:rPr>
              <a:t>Apoyar en todas las funciones relacionadas con el programa Crecer para la Vida, a fin de apoyar en el cumplimiento de los objetivos.</a:t>
            </a:r>
            <a:endParaRPr lang="es-MX" altLang="es-MX" sz="1200" u="none" dirty="0" smtClean="0">
              <a:latin typeface="Arial" panose="020B0604020202020204" pitchFamily="34" charset="0"/>
              <a:cs typeface="Arial" panose="020B0604020202020204" pitchFamily="34" charset="0"/>
            </a:endParaRPr>
          </a:p>
          <a:p>
            <a:pPr algn="just">
              <a:spcBef>
                <a:spcPct val="0"/>
              </a:spcBef>
              <a:buFontTx/>
              <a:buNone/>
            </a:pPr>
            <a:endParaRPr lang="es-ES_tradnl" altLang="es-MX" sz="1200" b="1" i="1" u="none" dirty="0" smtClean="0">
              <a:latin typeface="Arial" panose="020B0604020202020204" pitchFamily="34" charset="0"/>
            </a:endParaRPr>
          </a:p>
          <a:p>
            <a:pPr algn="just">
              <a:spcBef>
                <a:spcPct val="0"/>
              </a:spcBef>
              <a:buFontTx/>
              <a:buNone/>
            </a:pPr>
            <a:r>
              <a:rPr lang="es-ES_tradnl" altLang="es-MX" sz="1200" b="1" i="1" u="none" dirty="0" smtClean="0">
                <a:latin typeface="Arial" panose="020B0604020202020204" pitchFamily="34" charset="0"/>
              </a:rPr>
              <a:t>FUNCIONES</a:t>
            </a:r>
            <a:r>
              <a:rPr lang="es-ES_tradnl" altLang="es-MX" sz="1200" b="1" i="1" u="none" dirty="0">
                <a:latin typeface="Arial" panose="020B0604020202020204" pitchFamily="34" charset="0"/>
              </a:rPr>
              <a:t>.</a:t>
            </a:r>
            <a:endParaRPr lang="es-ES_tradnl" altLang="es-MX" sz="1200" u="none" dirty="0">
              <a:latin typeface="Arial" panose="020B0604020202020204" pitchFamily="34" charset="0"/>
            </a:endParaRPr>
          </a:p>
          <a:p>
            <a:pPr algn="just">
              <a:spcBef>
                <a:spcPct val="0"/>
              </a:spcBef>
              <a:buFontTx/>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Llevar </a:t>
            </a:r>
            <a:r>
              <a:rPr lang="es-MX" altLang="es-MX" sz="1200" u="none" dirty="0">
                <a:latin typeface="Arial" panose="020B0604020202020204" pitchFamily="34" charset="0"/>
                <a:cs typeface="Arial" panose="020B0604020202020204" pitchFamily="34" charset="0"/>
              </a:rPr>
              <a:t>el control del registro de </a:t>
            </a:r>
            <a:r>
              <a:rPr lang="es-MX" altLang="es-MX" sz="1200" u="none" dirty="0" smtClean="0">
                <a:latin typeface="Arial" panose="020B0604020202020204" pitchFamily="34" charset="0"/>
                <a:cs typeface="Arial" panose="020B0604020202020204" pitchFamily="34" charset="0"/>
              </a:rPr>
              <a:t>asistencia, entrada </a:t>
            </a:r>
            <a:r>
              <a:rPr lang="es-MX" altLang="es-MX" sz="1200" u="none" dirty="0">
                <a:latin typeface="Arial" panose="020B0604020202020204" pitchFamily="34" charset="0"/>
                <a:cs typeface="Arial" panose="020B0604020202020204" pitchFamily="34" charset="0"/>
              </a:rPr>
              <a:t>y salida a las niñas, niños y adolescentes que asisten  diariamente.</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Revisar </a:t>
            </a:r>
            <a:r>
              <a:rPr lang="es-MX" altLang="es-MX" sz="1200" u="none" dirty="0">
                <a:latin typeface="Arial" panose="020B0604020202020204" pitchFamily="34" charset="0"/>
                <a:cs typeface="Arial" panose="020B0604020202020204" pitchFamily="34" charset="0"/>
              </a:rPr>
              <a:t>que traigan y presenten su carnet de tareas.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smtClean="0">
                <a:latin typeface="Arial" panose="020B0604020202020204" pitchFamily="34" charset="0"/>
                <a:cs typeface="Arial" panose="020B0604020202020204" pitchFamily="34" charset="0"/>
              </a:rPr>
              <a:t>Agendar </a:t>
            </a:r>
            <a:r>
              <a:rPr lang="es-ES_tradnl" altLang="es-MX" sz="1200" u="none" dirty="0">
                <a:latin typeface="Arial" panose="020B0604020202020204" pitchFamily="34" charset="0"/>
                <a:cs typeface="Arial" panose="020B0604020202020204" pitchFamily="34" charset="0"/>
              </a:rPr>
              <a:t>citas de trabajo en las diferentes áreas del programa que así lo </a:t>
            </a:r>
            <a:r>
              <a:rPr lang="es-ES_tradnl" altLang="es-MX" sz="1200" u="none" dirty="0" smtClean="0">
                <a:latin typeface="Arial" panose="020B0604020202020204" pitchFamily="34" charset="0"/>
                <a:cs typeface="Arial" panose="020B0604020202020204" pitchFamily="34" charset="0"/>
              </a:rPr>
              <a:t>requieran.</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smtClean="0">
                <a:latin typeface="Arial" panose="020B0604020202020204" pitchFamily="34" charset="0"/>
                <a:cs typeface="Arial" panose="020B0604020202020204" pitchFamily="34" charset="0"/>
              </a:rPr>
              <a:t>Recibir </a:t>
            </a:r>
            <a:r>
              <a:rPr lang="es-ES_tradnl" altLang="es-MX" sz="1200" u="none" dirty="0">
                <a:latin typeface="Arial" panose="020B0604020202020204" pitchFamily="34" charset="0"/>
                <a:cs typeface="Arial" panose="020B0604020202020204" pitchFamily="34" charset="0"/>
              </a:rPr>
              <a:t>y constatar la documentación para su inscripción solicitada a los padres de familia de las niñas, niños y adolescentes.</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Archivar </a:t>
            </a:r>
            <a:r>
              <a:rPr lang="es-MX" altLang="es-MX" sz="1200" u="none" dirty="0">
                <a:latin typeface="Arial" panose="020B0604020202020204" pitchFamily="34" charset="0"/>
                <a:cs typeface="Arial" panose="020B0604020202020204" pitchFamily="34" charset="0"/>
              </a:rPr>
              <a:t>documentación y mantener el cuidado y confidencialidad del archivo general.</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smtClean="0">
                <a:latin typeface="Arial" panose="020B0604020202020204" pitchFamily="34" charset="0"/>
                <a:cs typeface="Arial" panose="020B0604020202020204" pitchFamily="34" charset="0"/>
              </a:rPr>
              <a:t>Apoyar </a:t>
            </a:r>
            <a:r>
              <a:rPr lang="es-ES_tradnl" altLang="es-MX" sz="1200" u="none" dirty="0">
                <a:latin typeface="Arial" panose="020B0604020202020204" pitchFamily="34" charset="0"/>
                <a:cs typeface="Arial" panose="020B0604020202020204" pitchFamily="34" charset="0"/>
              </a:rPr>
              <a:t>al área administrativa  en diferentes actividades.</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Redactar </a:t>
            </a:r>
            <a:r>
              <a:rPr lang="es-MX" altLang="es-MX" sz="1200" u="none" dirty="0">
                <a:latin typeface="Arial" panose="020B0604020202020204" pitchFamily="34" charset="0"/>
                <a:cs typeface="Arial" panose="020B0604020202020204" pitchFamily="34" charset="0"/>
              </a:rPr>
              <a:t>y transcribir oficios, escritos, </a:t>
            </a:r>
            <a:r>
              <a:rPr lang="es-MX" altLang="es-MX" sz="1200" u="none" dirty="0" smtClean="0">
                <a:latin typeface="Arial" panose="020B0604020202020204" pitchFamily="34" charset="0"/>
                <a:cs typeface="Arial" panose="020B0604020202020204" pitchFamily="34" charset="0"/>
              </a:rPr>
              <a:t>memorando </a:t>
            </a:r>
            <a:r>
              <a:rPr lang="es-MX" altLang="es-MX" sz="1200" u="none" dirty="0">
                <a:latin typeface="Arial" panose="020B0604020202020204" pitchFamily="34" charset="0"/>
                <a:cs typeface="Arial" panose="020B0604020202020204" pitchFamily="34" charset="0"/>
              </a:rPr>
              <a:t>y cualquier documento que se le indique.</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Recibir</a:t>
            </a:r>
            <a:r>
              <a:rPr lang="es-MX" altLang="es-MX" sz="1200" u="none" dirty="0">
                <a:latin typeface="Arial" panose="020B0604020202020204" pitchFamily="34" charset="0"/>
                <a:cs typeface="Arial" panose="020B0604020202020204" pitchFamily="34" charset="0"/>
              </a:rPr>
              <a:t>, registrar y remitir la correspondencia interna y externa a los destinatarios</a:t>
            </a:r>
            <a:r>
              <a:rPr lang="es-MX" altLang="es-MX" sz="1200" u="none" dirty="0" smtClean="0">
                <a:latin typeface="Arial" panose="020B0604020202020204" pitchFamily="34" charset="0"/>
                <a:cs typeface="Arial" panose="020B0604020202020204" pitchFamily="34" charset="0"/>
              </a:rPr>
              <a:t>.</a:t>
            </a:r>
          </a:p>
          <a:p>
            <a:pPr algn="just">
              <a:buSzPct val="150000"/>
              <a:buNone/>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Recibir, registrar y realizar llamadas telefónicas, según lo requiera la Institución.</a:t>
            </a:r>
          </a:p>
          <a:p>
            <a:pPr algn="just">
              <a:buSzPct val="150000"/>
              <a:buNone/>
            </a:pPr>
            <a:endParaRPr lang="es-MX" altLang="es-MX" sz="1200" u="none" dirty="0">
              <a:latin typeface="Arial" panose="020B0604020202020204" pitchFamily="34" charset="0"/>
              <a:cs typeface="Arial" panose="020B0604020202020204" pitchFamily="34" charset="0"/>
            </a:endParaRPr>
          </a:p>
        </p:txBody>
      </p:sp>
      <p:grpSp>
        <p:nvGrpSpPr>
          <p:cNvPr id="9" name="Group 1041"/>
          <p:cNvGrpSpPr>
            <a:grpSpLocks/>
          </p:cNvGrpSpPr>
          <p:nvPr/>
        </p:nvGrpSpPr>
        <p:grpSpPr bwMode="auto">
          <a:xfrm>
            <a:off x="1524000" y="7855445"/>
            <a:ext cx="5156200" cy="1102866"/>
            <a:chOff x="936" y="4706"/>
            <a:chExt cx="3248" cy="806"/>
          </a:xfrm>
        </p:grpSpPr>
        <p:grpSp>
          <p:nvGrpSpPr>
            <p:cNvPr id="10" name="Group 1042"/>
            <p:cNvGrpSpPr>
              <a:grpSpLocks/>
            </p:cNvGrpSpPr>
            <p:nvPr/>
          </p:nvGrpSpPr>
          <p:grpSpPr bwMode="auto">
            <a:xfrm>
              <a:off x="938" y="4706"/>
              <a:ext cx="3246" cy="806"/>
              <a:chOff x="928" y="4556"/>
              <a:chExt cx="3246" cy="975"/>
            </a:xfrm>
          </p:grpSpPr>
          <p:sp>
            <p:nvSpPr>
              <p:cNvPr id="12" name="Rectangle 1043"/>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3" name="Text Box 1044"/>
              <p:cNvSpPr txBox="1">
                <a:spLocks noChangeArrowheads="1"/>
              </p:cNvSpPr>
              <p:nvPr/>
            </p:nvSpPr>
            <p:spPr bwMode="auto">
              <a:xfrm>
                <a:off x="1047" y="4646"/>
                <a:ext cx="116" cy="803"/>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14" name="Text Box 1045"/>
              <p:cNvSpPr txBox="1">
                <a:spLocks noChangeArrowheads="1"/>
              </p:cNvSpPr>
              <p:nvPr/>
            </p:nvSpPr>
            <p:spPr bwMode="auto">
              <a:xfrm>
                <a:off x="3256" y="4632"/>
                <a:ext cx="116" cy="199"/>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11" name="Line 1047"/>
            <p:cNvSpPr>
              <a:spLocks noChangeShapeType="1"/>
            </p:cNvSpPr>
            <p:nvPr/>
          </p:nvSpPr>
          <p:spPr bwMode="auto">
            <a:xfrm>
              <a:off x="936" y="4958"/>
              <a:ext cx="3248" cy="1"/>
            </a:xfrm>
            <a:prstGeom prst="line">
              <a:avLst/>
            </a:prstGeom>
            <a:noFill/>
            <a:ln w="9525">
              <a:solidFill>
                <a:schemeClr val="tx1"/>
              </a:solidFill>
              <a:round/>
              <a:headEnd/>
              <a:tailEnd/>
            </a:ln>
          </p:spPr>
          <p:txBody>
            <a:bodyPr/>
            <a:lstStyle/>
            <a:p>
              <a:endParaRPr lang="es-MX" dirty="0"/>
            </a:p>
          </p:txBody>
        </p:sp>
      </p:grpSp>
      <p:sp>
        <p:nvSpPr>
          <p:cNvPr id="15" name="Text Box 10"/>
          <p:cNvSpPr txBox="1">
            <a:spLocks noChangeArrowheads="1"/>
          </p:cNvSpPr>
          <p:nvPr/>
        </p:nvSpPr>
        <p:spPr bwMode="auto">
          <a:xfrm>
            <a:off x="1523999" y="7807820"/>
            <a:ext cx="5156201" cy="1126462"/>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a:t>
            </a:r>
            <a:r>
              <a:rPr lang="es-MX" sz="1200" b="1" u="none" dirty="0" smtClean="0">
                <a:latin typeface="Arial" charset="0"/>
              </a:rPr>
              <a:t>Bienestar Familiar</a:t>
            </a: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43341524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909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909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9093" name="Rectangle 5"/>
          <p:cNvSpPr>
            <a:spLocks noChangeArrowheads="1"/>
          </p:cNvSpPr>
          <p:nvPr/>
        </p:nvSpPr>
        <p:spPr bwMode="auto">
          <a:xfrm>
            <a:off x="1524000" y="736600"/>
            <a:ext cx="5181600" cy="315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ES_tradnl" altLang="es-MX" sz="1200" b="1" i="1" u="none" dirty="0" smtClean="0">
                <a:latin typeface="Arial" panose="020B0604020202020204" pitchFamily="34" charset="0"/>
              </a:rPr>
              <a:t>PROMOTOR</a:t>
            </a:r>
            <a:endParaRPr lang="es-ES_tradnl" altLang="es-MX" sz="1200" u="none" dirty="0">
              <a:latin typeface="Arial" panose="020B0604020202020204" pitchFamily="34" charset="0"/>
            </a:endParaRPr>
          </a:p>
          <a:p>
            <a:pPr algn="ctr">
              <a:spcBef>
                <a:spcPct val="0"/>
              </a:spcBef>
              <a:buFontTx/>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None/>
            </a:pPr>
            <a:endParaRPr lang="es-MX" altLang="es-MX" sz="1200" b="1" i="1" u="none" dirty="0">
              <a:latin typeface="Arial" panose="020B0604020202020204" pitchFamily="34" charset="0"/>
              <a:cs typeface="Arial" panose="020B0604020202020204" pitchFamily="34" charset="0"/>
            </a:endParaRPr>
          </a:p>
          <a:p>
            <a:pPr algn="just">
              <a:buNone/>
            </a:pPr>
            <a:endParaRPr lang="es-ES_tradnl" altLang="es-MX" sz="1200" u="none" dirty="0">
              <a:latin typeface="Arial" panose="020B0604020202020204" pitchFamily="34" charset="0"/>
            </a:endParaRP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Capturar </a:t>
            </a:r>
            <a:r>
              <a:rPr lang="es-MX" altLang="es-MX" sz="1200" u="none" dirty="0">
                <a:latin typeface="Arial" panose="020B0604020202020204" pitchFamily="34" charset="0"/>
                <a:cs typeface="Arial" panose="020B0604020202020204" pitchFamily="34" charset="0"/>
              </a:rPr>
              <a:t>todos los formatos que requiera el programa en tiempo y forma.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Atender </a:t>
            </a:r>
            <a:r>
              <a:rPr lang="es-MX" altLang="es-MX" sz="1200" u="none" dirty="0">
                <a:latin typeface="Arial" panose="020B0604020202020204" pitchFamily="34" charset="0"/>
                <a:cs typeface="Arial" panose="020B0604020202020204" pitchFamily="34" charset="0"/>
              </a:rPr>
              <a:t>a los usuarios y público en general que soliciten información y turnar según se requiera.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Solicitar </a:t>
            </a:r>
            <a:r>
              <a:rPr lang="es-MX" altLang="es-MX" sz="1200" u="none" dirty="0">
                <a:latin typeface="Arial" panose="020B0604020202020204" pitchFamily="34" charset="0"/>
                <a:cs typeface="Arial" panose="020B0604020202020204" pitchFamily="34" charset="0"/>
              </a:rPr>
              <a:t>vía telefónica y por correo presupuestos a diferentes proveedores.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ea typeface="Calibri" panose="020F050202020403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ea typeface="Calibri" panose="020F0502020204030204" pitchFamily="34" charset="0"/>
                <a:cs typeface="Arial" panose="020B0604020202020204" pitchFamily="34" charset="0"/>
              </a:rPr>
              <a:t>Estas </a:t>
            </a:r>
            <a:r>
              <a:rPr lang="es-MX" altLang="es-MX" sz="1200" u="none" dirty="0">
                <a:latin typeface="Arial" panose="020B0604020202020204" pitchFamily="34" charset="0"/>
                <a:ea typeface="Calibri" panose="020F0502020204030204" pitchFamily="34" charset="0"/>
                <a:cs typeface="Arial" panose="020B0604020202020204" pitchFamily="34" charset="0"/>
              </a:rPr>
              <a:t>funciones son enunciativas más no limitativas.</a:t>
            </a:r>
          </a:p>
        </p:txBody>
      </p:sp>
      <p:grpSp>
        <p:nvGrpSpPr>
          <p:cNvPr id="9" name="Group 1041"/>
          <p:cNvGrpSpPr>
            <a:grpSpLocks/>
          </p:cNvGrpSpPr>
          <p:nvPr/>
        </p:nvGrpSpPr>
        <p:grpSpPr bwMode="auto">
          <a:xfrm>
            <a:off x="1524000" y="7855445"/>
            <a:ext cx="5156200" cy="1102866"/>
            <a:chOff x="936" y="4706"/>
            <a:chExt cx="3248" cy="806"/>
          </a:xfrm>
        </p:grpSpPr>
        <p:grpSp>
          <p:nvGrpSpPr>
            <p:cNvPr id="10" name="Group 1042"/>
            <p:cNvGrpSpPr>
              <a:grpSpLocks/>
            </p:cNvGrpSpPr>
            <p:nvPr/>
          </p:nvGrpSpPr>
          <p:grpSpPr bwMode="auto">
            <a:xfrm>
              <a:off x="938" y="4706"/>
              <a:ext cx="3246" cy="806"/>
              <a:chOff x="928" y="4556"/>
              <a:chExt cx="3246" cy="975"/>
            </a:xfrm>
          </p:grpSpPr>
          <p:sp>
            <p:nvSpPr>
              <p:cNvPr id="12" name="Rectangle 1043"/>
              <p:cNvSpPr>
                <a:spLocks noChangeArrowheads="1"/>
              </p:cNvSpPr>
              <p:nvPr/>
            </p:nvSpPr>
            <p:spPr bwMode="auto">
              <a:xfrm>
                <a:off x="928" y="4556"/>
                <a:ext cx="3246" cy="975"/>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13" name="Text Box 1044"/>
              <p:cNvSpPr txBox="1">
                <a:spLocks noChangeArrowheads="1"/>
              </p:cNvSpPr>
              <p:nvPr/>
            </p:nvSpPr>
            <p:spPr bwMode="auto">
              <a:xfrm>
                <a:off x="1047" y="4646"/>
                <a:ext cx="116" cy="803"/>
              </a:xfrm>
              <a:prstGeom prst="rect">
                <a:avLst/>
              </a:prstGeom>
              <a:noFill/>
              <a:ln w="9525">
                <a:noFill/>
                <a:miter lim="800000"/>
                <a:headEnd/>
                <a:tailEnd/>
              </a:ln>
            </p:spPr>
            <p:txBody>
              <a:bodyPr wrap="none">
                <a:spAutoFit/>
              </a:bodyPr>
              <a:lstStyle/>
              <a:p>
                <a:pPr>
                  <a:lnSpc>
                    <a:spcPct val="80000"/>
                  </a:lnSpc>
                </a:pPr>
                <a:endParaRPr lang="es-MX" sz="1200" b="1" u="none" dirty="0">
                  <a:latin typeface="Arial" charset="0"/>
                </a:endParaRPr>
              </a:p>
              <a:p>
                <a:pPr>
                  <a:lnSpc>
                    <a:spcPct val="80000"/>
                  </a:lnSpc>
                </a:pPr>
                <a:endParaRPr lang="es-MX" sz="1200" b="1"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a:p>
                <a:pPr>
                  <a:lnSpc>
                    <a:spcPct val="80000"/>
                  </a:lnSpc>
                </a:pPr>
                <a:endParaRPr lang="es-MX" sz="1200" u="none" dirty="0">
                  <a:latin typeface="Arial" charset="0"/>
                </a:endParaRPr>
              </a:p>
            </p:txBody>
          </p:sp>
          <p:sp>
            <p:nvSpPr>
              <p:cNvPr id="14" name="Text Box 1045"/>
              <p:cNvSpPr txBox="1">
                <a:spLocks noChangeArrowheads="1"/>
              </p:cNvSpPr>
              <p:nvPr/>
            </p:nvSpPr>
            <p:spPr bwMode="auto">
              <a:xfrm>
                <a:off x="3256" y="4632"/>
                <a:ext cx="116" cy="199"/>
              </a:xfrm>
              <a:prstGeom prst="rect">
                <a:avLst/>
              </a:prstGeom>
              <a:noFill/>
              <a:ln w="9525">
                <a:noFill/>
                <a:miter lim="800000"/>
                <a:headEnd/>
                <a:tailEnd/>
              </a:ln>
            </p:spPr>
            <p:txBody>
              <a:bodyPr wrap="none">
                <a:spAutoFit/>
              </a:bodyPr>
              <a:lstStyle/>
              <a:p>
                <a:pPr algn="ctr">
                  <a:lnSpc>
                    <a:spcPct val="80000"/>
                  </a:lnSpc>
                </a:pPr>
                <a:endParaRPr lang="es-ES" sz="1200" b="1" u="none" dirty="0">
                  <a:latin typeface="Arial" charset="0"/>
                </a:endParaRPr>
              </a:p>
            </p:txBody>
          </p:sp>
        </p:grpSp>
        <p:sp>
          <p:nvSpPr>
            <p:cNvPr id="11" name="Line 1047"/>
            <p:cNvSpPr>
              <a:spLocks noChangeShapeType="1"/>
            </p:cNvSpPr>
            <p:nvPr/>
          </p:nvSpPr>
          <p:spPr bwMode="auto">
            <a:xfrm>
              <a:off x="936" y="4958"/>
              <a:ext cx="3248" cy="1"/>
            </a:xfrm>
            <a:prstGeom prst="line">
              <a:avLst/>
            </a:prstGeom>
            <a:noFill/>
            <a:ln w="9525">
              <a:solidFill>
                <a:schemeClr val="tx1"/>
              </a:solidFill>
              <a:round/>
              <a:headEnd/>
              <a:tailEnd/>
            </a:ln>
          </p:spPr>
          <p:txBody>
            <a:bodyPr/>
            <a:lstStyle/>
            <a:p>
              <a:endParaRPr lang="es-MX" dirty="0"/>
            </a:p>
          </p:txBody>
        </p:sp>
      </p:grpSp>
      <p:sp>
        <p:nvSpPr>
          <p:cNvPr id="15" name="Text Box 10"/>
          <p:cNvSpPr txBox="1">
            <a:spLocks noChangeArrowheads="1"/>
          </p:cNvSpPr>
          <p:nvPr/>
        </p:nvSpPr>
        <p:spPr bwMode="auto">
          <a:xfrm>
            <a:off x="1523999" y="7807820"/>
            <a:ext cx="5156201" cy="1126462"/>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a:t>
            </a:r>
            <a:r>
              <a:rPr lang="es-MX" sz="1200" b="1" u="none" dirty="0" smtClean="0">
                <a:latin typeface="Arial" charset="0"/>
              </a:rPr>
              <a:t>Bienestar Familiar</a:t>
            </a: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13818486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77827"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77828"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77829" name="Rectangle 5"/>
          <p:cNvSpPr>
            <a:spLocks noChangeArrowheads="1"/>
          </p:cNvSpPr>
          <p:nvPr/>
        </p:nvSpPr>
        <p:spPr bwMode="auto">
          <a:xfrm>
            <a:off x="1514475" y="682625"/>
            <a:ext cx="5022803" cy="770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u="none" dirty="0" smtClean="0">
                <a:latin typeface="Arial" panose="020B0604020202020204" pitchFamily="34" charset="0"/>
              </a:rPr>
              <a:t>JOVENES CON RUMBO</a:t>
            </a:r>
            <a:endParaRPr lang="es-ES_tradnl" altLang="es-MX" sz="1200" u="none" dirty="0">
              <a:latin typeface="Arial" panose="020B0604020202020204" pitchFamily="34" charset="0"/>
            </a:endParaRPr>
          </a:p>
          <a:p>
            <a:pPr algn="ctr">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95250" algn="just">
              <a:spcBef>
                <a:spcPct val="0"/>
              </a:spcBef>
              <a:buFontTx/>
              <a:buNone/>
            </a:pPr>
            <a:r>
              <a:rPr lang="es-ES_tradnl" altLang="es-MX" sz="1200" u="none" dirty="0">
                <a:latin typeface="Arial" panose="020B0604020202020204" pitchFamily="34" charset="0"/>
              </a:rPr>
              <a:t>Planear, organizar, coordinar, supervisar, controlar y evaluar las áreas técnicas y administrativas del programa, para asegurar el logro de los objetivos tendientes a procurar el bienestar de la población y funcionamiento  del programa </a:t>
            </a:r>
            <a:r>
              <a:rPr lang="es-ES_tradnl" altLang="es-MX" sz="1200" u="none" dirty="0" smtClean="0">
                <a:latin typeface="Arial" panose="020B0604020202020204" pitchFamily="34" charset="0"/>
              </a:rPr>
              <a:t>Jóvenes con Rumbo.</a:t>
            </a:r>
            <a:endParaRPr lang="es-ES_tradnl" altLang="es-MX" sz="1200" u="none" dirty="0">
              <a:latin typeface="Arial" panose="020B0604020202020204" pitchFamily="34" charset="0"/>
            </a:endParaRPr>
          </a:p>
          <a:p>
            <a:pPr algn="just">
              <a:spcBef>
                <a:spcPct val="0"/>
              </a:spcBef>
              <a:buFontTx/>
              <a:buNone/>
            </a:pPr>
            <a:endParaRPr lang="es-ES_tradnl" altLang="es-MX" sz="1200" u="none" dirty="0">
              <a:latin typeface="Arial" panose="020B0604020202020204" pitchFamily="34" charset="0"/>
            </a:endParaRPr>
          </a:p>
          <a:p>
            <a:pPr algn="just">
              <a:spcBef>
                <a:spcPct val="0"/>
              </a:spcBef>
              <a:buFontTx/>
              <a:buNone/>
            </a:pPr>
            <a:endParaRPr lang="es-ES_tradnl" altLang="es-MX" sz="1200"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p>
          <a:p>
            <a:pPr algn="just">
              <a:spcBef>
                <a:spcPct val="0"/>
              </a:spcBef>
              <a:buFontTx/>
              <a:buNone/>
            </a:pPr>
            <a:endParaRPr lang="es-MX" altLang="es-MX" sz="1200" u="none" dirty="0">
              <a:latin typeface="Arial" panose="020B0604020202020204" pitchFamily="34" charset="0"/>
            </a:endParaRPr>
          </a:p>
          <a:p>
            <a:pPr marL="95250" indent="-95250" algn="just">
              <a:spcBef>
                <a:spcPct val="0"/>
              </a:spcBef>
              <a:buSzPct val="150000"/>
            </a:pPr>
            <a:r>
              <a:rPr lang="es-MX" altLang="es-MX" sz="1200" u="none" dirty="0" smtClean="0">
                <a:latin typeface="Arial" panose="020B0604020202020204" pitchFamily="34" charset="0"/>
              </a:rPr>
              <a:t>Desarrollar y mostrar</a:t>
            </a:r>
            <a:r>
              <a:rPr lang="es-MX" altLang="es-MX" sz="1200" u="none" dirty="0">
                <a:latin typeface="Arial" panose="020B0604020202020204" pitchFamily="34" charset="0"/>
              </a:rPr>
              <a:t>, para su aprobación, los </a:t>
            </a:r>
            <a:r>
              <a:rPr lang="es-MX" altLang="es-MX" sz="1200" u="none" dirty="0" smtClean="0">
                <a:latin typeface="Arial" panose="020B0604020202020204" pitchFamily="34" charset="0"/>
              </a:rPr>
              <a:t>planes y programas </a:t>
            </a:r>
            <a:r>
              <a:rPr lang="es-MX" altLang="es-MX" sz="1200" u="none" dirty="0">
                <a:latin typeface="Arial" panose="020B0604020202020204" pitchFamily="34" charset="0"/>
              </a:rPr>
              <a:t>de </a:t>
            </a:r>
            <a:r>
              <a:rPr lang="es-MX" altLang="es-MX" sz="1200" u="none" dirty="0" smtClean="0">
                <a:latin typeface="Arial" panose="020B0604020202020204" pitchFamily="34" charset="0"/>
              </a:rPr>
              <a:t> trabajo</a:t>
            </a:r>
            <a:r>
              <a:rPr lang="es-MX" altLang="es-MX" sz="1200" u="none" dirty="0">
                <a:latin typeface="Arial" panose="020B0604020202020204" pitchFamily="34" charset="0"/>
              </a:rPr>
              <a:t>, propuesta de presupuesto, informes de actividades y estados financieros anuales del programa </a:t>
            </a:r>
            <a:r>
              <a:rPr lang="es-MX" altLang="es-MX" sz="1200" u="none" dirty="0" smtClean="0">
                <a:latin typeface="Arial" panose="020B0604020202020204" pitchFamily="34" charset="0"/>
              </a:rPr>
              <a:t>Jóvenes con Rumbo y </a:t>
            </a:r>
            <a:r>
              <a:rPr lang="es-MX" altLang="es-MX" sz="1200" u="none" dirty="0">
                <a:latin typeface="Arial" panose="020B0604020202020204" pitchFamily="34" charset="0"/>
              </a:rPr>
              <a:t>someterlo a consideración de </a:t>
            </a:r>
            <a:r>
              <a:rPr lang="es-MX" altLang="es-MX" sz="1200" u="none" dirty="0" smtClean="0">
                <a:latin typeface="Arial" panose="020B0604020202020204" pitchFamily="34" charset="0"/>
              </a:rPr>
              <a:t>los Directivos del área.</a:t>
            </a:r>
          </a:p>
          <a:p>
            <a:pPr algn="just">
              <a:spcBef>
                <a:spcPct val="0"/>
              </a:spcBef>
              <a:buSzPct val="150000"/>
            </a:pPr>
            <a:endParaRPr lang="es-MX" altLang="es-MX" sz="1200" u="none" dirty="0">
              <a:latin typeface="Arial" panose="020B0604020202020204" pitchFamily="34" charset="0"/>
            </a:endParaRPr>
          </a:p>
          <a:p>
            <a:pPr marL="95250" indent="-95250" algn="just">
              <a:buSzPct val="150000"/>
            </a:pPr>
            <a:r>
              <a:rPr lang="es-ES_tradnl" altLang="es-MX" sz="1200" u="none" dirty="0">
                <a:latin typeface="Arial" panose="020B0604020202020204" pitchFamily="34" charset="0"/>
                <a:cs typeface="Arial" panose="020B0604020202020204" pitchFamily="34" charset="0"/>
              </a:rPr>
              <a:t>Suscribir, </a:t>
            </a:r>
            <a:r>
              <a:rPr lang="es-ES_tradnl" altLang="es-MX" sz="1200" u="none" dirty="0" smtClean="0">
                <a:latin typeface="Arial" panose="020B0604020202020204" pitchFamily="34" charset="0"/>
                <a:cs typeface="Arial" panose="020B0604020202020204" pitchFamily="34" charset="0"/>
              </a:rPr>
              <a:t>previa autorización </a:t>
            </a:r>
            <a:r>
              <a:rPr lang="es-ES_tradnl" altLang="es-MX" sz="1200" u="none" dirty="0">
                <a:latin typeface="Arial" panose="020B0604020202020204" pitchFamily="34" charset="0"/>
                <a:cs typeface="Arial" panose="020B0604020202020204" pitchFamily="34" charset="0"/>
              </a:rPr>
              <a:t>de la </a:t>
            </a:r>
            <a:r>
              <a:rPr lang="es-ES_tradnl" altLang="es-MX" sz="1200" u="none" dirty="0" smtClean="0">
                <a:latin typeface="Arial" panose="020B0604020202020204" pitchFamily="34" charset="0"/>
                <a:cs typeface="Arial" panose="020B0604020202020204" pitchFamily="34" charset="0"/>
              </a:rPr>
              <a:t>Dirección de Bienestar Familiar, </a:t>
            </a:r>
            <a:r>
              <a:rPr lang="es-ES_tradnl" altLang="es-MX" sz="1200" u="none" dirty="0">
                <a:latin typeface="Arial" panose="020B0604020202020204" pitchFamily="34" charset="0"/>
                <a:cs typeface="Arial" panose="020B0604020202020204" pitchFamily="34" charset="0"/>
              </a:rPr>
              <a:t>acuerdos o convenios con dependencias y entidades de la Administración Pública Federal, con las Entidades Federativas, con los Municipios y con los Organismos del sector público, privado y social, en materia de su competencia.</a:t>
            </a:r>
          </a:p>
          <a:p>
            <a:pPr>
              <a:buSzPct val="150000"/>
            </a:pPr>
            <a:endParaRPr lang="es-MX" altLang="es-MX" sz="1200" u="none" dirty="0">
              <a:latin typeface="Arial" panose="020B0604020202020204" pitchFamily="34" charset="0"/>
              <a:cs typeface="Arial" panose="020B0604020202020204" pitchFamily="34" charset="0"/>
            </a:endParaRPr>
          </a:p>
          <a:p>
            <a:pPr marL="95250" indent="-95250" algn="just">
              <a:buSzPct val="150000"/>
            </a:pPr>
            <a:r>
              <a:rPr lang="es-ES_tradnl" altLang="es-MX" sz="1200" u="none" dirty="0">
                <a:latin typeface="Arial" panose="020B0604020202020204" pitchFamily="34" charset="0"/>
                <a:cs typeface="Arial" panose="020B0604020202020204" pitchFamily="34" charset="0"/>
              </a:rPr>
              <a:t>Entregar a </a:t>
            </a:r>
            <a:r>
              <a:rPr lang="es-ES_tradnl" altLang="es-MX" sz="1200" u="none" dirty="0">
                <a:solidFill>
                  <a:schemeClr val="tx2"/>
                </a:solidFill>
                <a:latin typeface="Arial" panose="020B0604020202020204" pitchFamily="34" charset="0"/>
                <a:cs typeface="Arial" panose="020B0604020202020204" pitchFamily="34" charset="0"/>
              </a:rPr>
              <a:t>la </a:t>
            </a:r>
            <a:r>
              <a:rPr lang="es-ES_tradnl" altLang="es-MX" sz="1200" u="none" dirty="0" smtClean="0">
                <a:solidFill>
                  <a:schemeClr val="tx2"/>
                </a:solidFill>
                <a:latin typeface="Arial" panose="020B0604020202020204" pitchFamily="34" charset="0"/>
                <a:cs typeface="Arial" panose="020B0604020202020204" pitchFamily="34" charset="0"/>
              </a:rPr>
              <a:t>Dirección de Bienestar Familiar, </a:t>
            </a:r>
            <a:r>
              <a:rPr lang="es-ES_tradnl" altLang="es-MX" sz="1200" u="none" dirty="0" smtClean="0">
                <a:latin typeface="Arial" panose="020B0604020202020204" pitchFamily="34" charset="0"/>
                <a:cs typeface="Arial" panose="020B0604020202020204" pitchFamily="34" charset="0"/>
              </a:rPr>
              <a:t>informe </a:t>
            </a:r>
            <a:r>
              <a:rPr lang="es-ES_tradnl" altLang="es-MX" sz="1200" u="none" dirty="0">
                <a:latin typeface="Arial" panose="020B0604020202020204" pitchFamily="34" charset="0"/>
                <a:cs typeface="Arial" panose="020B0604020202020204" pitchFamily="34" charset="0"/>
              </a:rPr>
              <a:t>mensual y anual de las actividades realizadas y resultados obtenidos, acompañando los informes específicos requeridos.</a:t>
            </a:r>
          </a:p>
          <a:p>
            <a:pPr algn="just">
              <a:buSzPct val="150000"/>
            </a:pPr>
            <a:endParaRPr lang="es-ES_tradnl" altLang="es-MX" sz="1200" u="none" dirty="0">
              <a:latin typeface="Arial" panose="020B0604020202020204" pitchFamily="34" charset="0"/>
              <a:cs typeface="Arial" panose="020B0604020202020204" pitchFamily="34" charset="0"/>
            </a:endParaRPr>
          </a:p>
          <a:p>
            <a:pPr marL="95250" indent="-95250" algn="just">
              <a:buSzPct val="150000"/>
            </a:pPr>
            <a:r>
              <a:rPr lang="es-ES_tradnl" altLang="es-MX" sz="1200" u="none" dirty="0">
                <a:latin typeface="Arial" panose="020B0604020202020204" pitchFamily="34" charset="0"/>
                <a:cs typeface="Arial" panose="020B0604020202020204" pitchFamily="34" charset="0"/>
              </a:rPr>
              <a:t>Organizar y dirigir eventos socio-culturales, ecológicos, deportivos y </a:t>
            </a:r>
            <a:r>
              <a:rPr lang="es-ES_tradnl" altLang="es-MX" sz="1200" u="none" dirty="0" smtClean="0">
                <a:latin typeface="Arial" panose="020B0604020202020204" pitchFamily="34" charset="0"/>
                <a:cs typeface="Arial" panose="020B0604020202020204" pitchFamily="34" charset="0"/>
              </a:rPr>
              <a:t>cívicos. </a:t>
            </a:r>
          </a:p>
          <a:p>
            <a:pPr algn="just">
              <a:buSzPct val="150000"/>
              <a:buNone/>
            </a:pPr>
            <a:endParaRPr lang="es-ES_tradnl" altLang="es-MX" sz="1200" u="none" dirty="0" smtClean="0">
              <a:latin typeface="Arial" panose="020B0604020202020204" pitchFamily="34" charset="0"/>
              <a:cs typeface="Arial" panose="020B0604020202020204" pitchFamily="34" charset="0"/>
            </a:endParaRPr>
          </a:p>
          <a:p>
            <a:pPr marL="95250" indent="-95250" algn="just">
              <a:buSzPct val="150000"/>
            </a:pPr>
            <a:r>
              <a:rPr lang="es-ES_tradnl" altLang="es-MX" sz="1200" u="none" dirty="0">
                <a:latin typeface="Arial" panose="020B0604020202020204" pitchFamily="34" charset="0"/>
                <a:cs typeface="Arial" panose="020B0604020202020204" pitchFamily="34" charset="0"/>
              </a:rPr>
              <a:t>Mantener actualizado y vigilar el inventario del programa </a:t>
            </a:r>
            <a:r>
              <a:rPr lang="es-ES_tradnl" altLang="es-MX" sz="1200" u="none" dirty="0" smtClean="0">
                <a:latin typeface="Arial" panose="020B0604020202020204" pitchFamily="34" charset="0"/>
                <a:cs typeface="Arial" panose="020B0604020202020204" pitchFamily="34" charset="0"/>
              </a:rPr>
              <a:t>Jóvenes con Rumbo </a:t>
            </a:r>
            <a:r>
              <a:rPr lang="es-ES_tradnl" altLang="es-MX" sz="1200" u="none" dirty="0">
                <a:latin typeface="Arial" panose="020B0604020202020204" pitchFamily="34" charset="0"/>
                <a:cs typeface="Arial" panose="020B0604020202020204" pitchFamily="34" charset="0"/>
              </a:rPr>
              <a:t>como lo solicite Control Patrimonial de DIF Estatal</a:t>
            </a:r>
            <a:r>
              <a:rPr lang="es-ES_tradnl" altLang="es-MX" sz="1200" u="none" dirty="0" smtClean="0">
                <a:latin typeface="Arial" panose="020B0604020202020204" pitchFamily="34" charset="0"/>
                <a:cs typeface="Arial" panose="020B0604020202020204" pitchFamily="34" charset="0"/>
              </a:rPr>
              <a:t>.</a:t>
            </a:r>
          </a:p>
          <a:p>
            <a:pPr algn="just">
              <a:buSzPct val="150000"/>
              <a:buNone/>
            </a:pPr>
            <a:endParaRPr lang="es-ES_tradnl" altLang="es-MX" sz="1200" u="none" dirty="0" smtClean="0">
              <a:latin typeface="Arial" panose="020B0604020202020204" pitchFamily="34" charset="0"/>
              <a:cs typeface="Arial" panose="020B0604020202020204" pitchFamily="34" charset="0"/>
            </a:endParaRPr>
          </a:p>
          <a:p>
            <a:pPr marL="95250" indent="-95250" algn="just">
              <a:buSzPct val="150000"/>
            </a:pPr>
            <a:r>
              <a:rPr lang="es-ES_tradnl" altLang="es-MX" sz="1200" u="none" dirty="0">
                <a:latin typeface="Arial" panose="020B0604020202020204" pitchFamily="34" charset="0"/>
                <a:cs typeface="Arial" panose="020B0604020202020204" pitchFamily="34" charset="0"/>
              </a:rPr>
              <a:t>Dar visto bueno a las solicitudes de ingreso de las niñas, niños y adolecentes, para determinar el tipo de atención que se les deba brindar.</a:t>
            </a:r>
          </a:p>
          <a:p>
            <a:pPr algn="just"/>
            <a:endParaRPr lang="es-ES_tradnl" altLang="es-MX" sz="1200" u="none" dirty="0">
              <a:latin typeface="Arial" panose="020B0604020202020204" pitchFamily="34" charset="0"/>
              <a:cs typeface="Arial" panose="020B0604020202020204" pitchFamily="34" charset="0"/>
            </a:endParaRPr>
          </a:p>
          <a:p>
            <a:pPr algn="just"/>
            <a:endParaRPr lang="es-ES_tradnl" altLang="es-MX" sz="1200" u="none" dirty="0">
              <a:latin typeface="Arial" panose="020B0604020202020204" pitchFamily="34" charset="0"/>
            </a:endParaRPr>
          </a:p>
        </p:txBody>
      </p:sp>
      <p:sp>
        <p:nvSpPr>
          <p:cNvPr id="16" name="Rectangle 9"/>
          <p:cNvSpPr>
            <a:spLocks noChangeArrowheads="1"/>
          </p:cNvSpPr>
          <p:nvPr/>
        </p:nvSpPr>
        <p:spPr bwMode="auto">
          <a:xfrm>
            <a:off x="1595437" y="7301549"/>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7" name="Text Box 10"/>
          <p:cNvSpPr txBox="1">
            <a:spLocks noChangeArrowheads="1"/>
          </p:cNvSpPr>
          <p:nvPr/>
        </p:nvSpPr>
        <p:spPr bwMode="auto">
          <a:xfrm>
            <a:off x="1504950" y="7365427"/>
            <a:ext cx="2754312" cy="1421928"/>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r>
              <a:rPr lang="es-MX" sz="1200" u="none" dirty="0" smtClean="0">
                <a:latin typeface="Arial" charset="0"/>
              </a:rPr>
              <a:t>María Regina </a:t>
            </a:r>
            <a:r>
              <a:rPr lang="es-MX" sz="1200" u="none" dirty="0" err="1" smtClean="0">
                <a:latin typeface="Arial" charset="0"/>
              </a:rPr>
              <a:t>Boelsterly</a:t>
            </a:r>
            <a:r>
              <a:rPr lang="es-MX" sz="1200" u="none" dirty="0" smtClean="0">
                <a:latin typeface="Arial" charset="0"/>
              </a:rPr>
              <a:t> Urrutia</a:t>
            </a:r>
            <a:endParaRPr lang="es-MX" sz="1200" u="none" dirty="0">
              <a:latin typeface="Arial" charset="0"/>
            </a:endParaRPr>
          </a:p>
        </p:txBody>
      </p:sp>
      <p:sp>
        <p:nvSpPr>
          <p:cNvPr id="18" name="Line 13"/>
          <p:cNvSpPr>
            <a:spLocks noChangeShapeType="1"/>
          </p:cNvSpPr>
          <p:nvPr/>
        </p:nvSpPr>
        <p:spPr bwMode="auto">
          <a:xfrm>
            <a:off x="4173855" y="7304464"/>
            <a:ext cx="0" cy="1646239"/>
          </a:xfrm>
          <a:prstGeom prst="line">
            <a:avLst/>
          </a:prstGeom>
          <a:noFill/>
          <a:ln w="9525">
            <a:solidFill>
              <a:schemeClr val="tx1"/>
            </a:solidFill>
            <a:round/>
            <a:headEnd/>
            <a:tailEnd/>
          </a:ln>
        </p:spPr>
        <p:txBody>
          <a:bodyPr/>
          <a:lstStyle/>
          <a:p>
            <a:endParaRPr lang="es-MX" dirty="0"/>
          </a:p>
        </p:txBody>
      </p:sp>
      <p:sp>
        <p:nvSpPr>
          <p:cNvPr id="19" name="Line 15"/>
          <p:cNvSpPr>
            <a:spLocks noChangeShapeType="1"/>
          </p:cNvSpPr>
          <p:nvPr/>
        </p:nvSpPr>
        <p:spPr bwMode="auto">
          <a:xfrm>
            <a:off x="1578292" y="7593389"/>
            <a:ext cx="5162550" cy="0"/>
          </a:xfrm>
          <a:prstGeom prst="line">
            <a:avLst/>
          </a:prstGeom>
          <a:noFill/>
          <a:ln w="9525">
            <a:solidFill>
              <a:schemeClr val="tx1"/>
            </a:solidFill>
            <a:round/>
            <a:headEnd/>
            <a:tailEnd/>
          </a:ln>
        </p:spPr>
        <p:txBody>
          <a:bodyPr/>
          <a:lstStyle/>
          <a:p>
            <a:endParaRPr lang="es-MX" dirty="0"/>
          </a:p>
        </p:txBody>
      </p:sp>
      <p:sp>
        <p:nvSpPr>
          <p:cNvPr id="20" name="Text Box 10"/>
          <p:cNvSpPr txBox="1">
            <a:spLocks noChangeArrowheads="1"/>
          </p:cNvSpPr>
          <p:nvPr/>
        </p:nvSpPr>
        <p:spPr bwMode="auto">
          <a:xfrm>
            <a:off x="4167505" y="7178377"/>
            <a:ext cx="2549421" cy="1717393"/>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47485224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7885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7885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78853" name="Rectangle 5"/>
          <p:cNvSpPr>
            <a:spLocks noChangeArrowheads="1"/>
          </p:cNvSpPr>
          <p:nvPr/>
        </p:nvSpPr>
        <p:spPr bwMode="auto">
          <a:xfrm>
            <a:off x="1514475" y="630238"/>
            <a:ext cx="5181600" cy="740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u="none" dirty="0">
                <a:latin typeface="Arial" panose="020B0604020202020204" pitchFamily="34" charset="0"/>
              </a:rPr>
              <a:t>JOVENES CON RUMBO</a:t>
            </a:r>
            <a:endParaRPr lang="es-ES_tradnl" altLang="es-MX" sz="1200" u="none" dirty="0">
              <a:latin typeface="Arial" panose="020B0604020202020204" pitchFamily="34" charset="0"/>
            </a:endParaRPr>
          </a:p>
          <a:p>
            <a:pPr algn="ctr">
              <a:spcBef>
                <a:spcPct val="0"/>
              </a:spcBef>
              <a:buFontTx/>
              <a:buNone/>
            </a:pPr>
            <a:r>
              <a:rPr lang="es-ES_tradnl" altLang="es-MX" sz="1200" b="1" i="1" u="none" dirty="0" smtClean="0">
                <a:latin typeface="Arial" panose="020B0604020202020204" pitchFamily="34" charset="0"/>
              </a:rPr>
              <a:t>(</a:t>
            </a:r>
            <a:r>
              <a:rPr lang="es-ES_tradnl" sz="1200" b="1" i="1" u="none" dirty="0">
                <a:latin typeface="Arial" charset="0"/>
              </a:rPr>
              <a:t>Continúa</a:t>
            </a:r>
            <a:r>
              <a:rPr lang="es-ES_tradnl" altLang="es-MX" sz="1200" b="1" i="1" u="none" dirty="0" smtClean="0">
                <a:latin typeface="Arial" panose="020B0604020202020204" pitchFamily="34" charset="0"/>
              </a:rPr>
              <a:t>)</a:t>
            </a:r>
            <a:endParaRPr lang="es-ES_tradnl" altLang="es-MX" sz="1200" u="none" dirty="0">
              <a:latin typeface="Arial" panose="020B0604020202020204" pitchFamily="34" charset="0"/>
            </a:endParaRPr>
          </a:p>
          <a:p>
            <a:pPr algn="just">
              <a:buNone/>
            </a:pPr>
            <a:endParaRPr lang="es-MX" altLang="es-MX" sz="1200"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Supervisar la integración del expediente de cada uno de las niñas, niños y adolecentes, agregando y ordenando su resguardo como confidencial.</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Proponer las acciones para elaborar el Manual de Organización y Procedimientos  del programa.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Realizar reuniones con todo el personal para revisar las normas y evaluar el trabajo, así como fomentar relaciones interpersonales e interdepartamentales adecuadas.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Representar el programa en todo tipo de actos para beneficio de la población atendida.</a:t>
            </a:r>
          </a:p>
          <a:p>
            <a:pPr marL="171450" indent="-171450" algn="just">
              <a:buSzPct val="150000"/>
              <a:buFont typeface="Arial" panose="020B0604020202020204" pitchFamily="34" charset="0"/>
              <a:buChar char="•"/>
            </a:pP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Promover y coordinar acciones de actualización y capacitación del personal del programa </a:t>
            </a:r>
            <a:r>
              <a:rPr lang="es-ES_tradnl" altLang="es-MX" sz="1200" u="none" dirty="0" smtClean="0">
                <a:latin typeface="Arial" panose="020B0604020202020204" pitchFamily="34" charset="0"/>
                <a:cs typeface="Arial" panose="020B0604020202020204" pitchFamily="34" charset="0"/>
              </a:rPr>
              <a:t>Jóvenes con Rumbo.</a:t>
            </a: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ES_tradnl"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Optimizar los recursos materiales, financieros y humanos del programa</a:t>
            </a:r>
            <a:r>
              <a:rPr lang="es-ES_tradnl" altLang="es-MX" sz="1200" u="none" dirty="0" smtClean="0">
                <a:latin typeface="Arial" panose="020B0604020202020204" pitchFamily="34" charset="0"/>
                <a:cs typeface="Arial" panose="020B0604020202020204" pitchFamily="34" charset="0"/>
              </a:rPr>
              <a:t>.</a:t>
            </a:r>
          </a:p>
          <a:p>
            <a:pPr marL="171450" indent="-171450" algn="just">
              <a:buSzPct val="150000"/>
              <a:buFont typeface="Arial" panose="020B0604020202020204" pitchFamily="34" charset="0"/>
              <a:buChar char="•"/>
            </a:pPr>
            <a:endParaRPr lang="es-ES_tradnl"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Programar y detectar las necesidades de los recursos financieros, materiales, de mantenimiento y servicios generales</a:t>
            </a:r>
            <a:r>
              <a:rPr lang="es-ES_tradnl" altLang="es-MX" sz="1200" u="none" dirty="0" smtClean="0">
                <a:latin typeface="Arial" panose="020B0604020202020204" pitchFamily="34" charset="0"/>
                <a:cs typeface="Arial" panose="020B0604020202020204" pitchFamily="34" charset="0"/>
              </a:rPr>
              <a:t>.</a:t>
            </a:r>
          </a:p>
          <a:p>
            <a:pPr marL="171450" indent="-171450" algn="just">
              <a:buSzPct val="150000"/>
              <a:buFont typeface="Arial" panose="020B0604020202020204" pitchFamily="34" charset="0"/>
              <a:buChar char="•"/>
            </a:pPr>
            <a:endParaRPr lang="es-ES_tradnl"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Supervisar el control de la caja chica</a:t>
            </a:r>
            <a:r>
              <a:rPr lang="es-ES_tradnl" altLang="es-MX" sz="1200" u="none" dirty="0" smtClean="0">
                <a:latin typeface="Arial" panose="020B0604020202020204" pitchFamily="34" charset="0"/>
                <a:cs typeface="Arial" panose="020B0604020202020204" pitchFamily="34" charset="0"/>
              </a:rPr>
              <a:t>.</a:t>
            </a:r>
          </a:p>
          <a:p>
            <a:pPr marL="171450" indent="-171450" algn="just">
              <a:buSzPct val="150000"/>
              <a:buFont typeface="Arial" panose="020B0604020202020204" pitchFamily="34" charset="0"/>
              <a:buChar char="•"/>
            </a:pPr>
            <a:endParaRPr lang="es-ES_tradnl"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rPr>
              <a:t>Realizar </a:t>
            </a:r>
            <a:r>
              <a:rPr lang="es-MX" altLang="es-MX" sz="1200" u="none" dirty="0">
                <a:latin typeface="Arial" panose="020B0604020202020204" pitchFamily="34" charset="0"/>
              </a:rPr>
              <a:t>tareas de difusión y prospección relacionadas con el objetivo del programa </a:t>
            </a:r>
            <a:r>
              <a:rPr lang="es-MX" altLang="es-MX" sz="1200" u="none" dirty="0" smtClean="0">
                <a:latin typeface="Arial" panose="020B0604020202020204" pitchFamily="34" charset="0"/>
              </a:rPr>
              <a:t>Jóvenes con Rumbo.</a:t>
            </a:r>
            <a:endParaRPr lang="es-MX" altLang="es-MX" sz="1200" u="none" dirty="0">
              <a:latin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ES_tradnl" altLang="es-MX" sz="1200" u="none" dirty="0">
                <a:latin typeface="Arial" panose="020B0604020202020204" pitchFamily="34" charset="0"/>
                <a:cs typeface="Arial" panose="020B0604020202020204" pitchFamily="34" charset="0"/>
              </a:rPr>
              <a:t>Estas funciones son enunciativas, más no limitativas.</a:t>
            </a:r>
            <a:endParaRPr lang="es-MX" altLang="es-MX" sz="1200" u="none" dirty="0">
              <a:latin typeface="Arial" panose="020B0604020202020204" pitchFamily="34" charset="0"/>
              <a:cs typeface="Arial" panose="020B0604020202020204" pitchFamily="34" charset="0"/>
            </a:endParaRPr>
          </a:p>
          <a:p>
            <a:pPr algn="just"/>
            <a:endParaRPr lang="es-ES_tradnl" altLang="es-MX" sz="1200" u="none" dirty="0">
              <a:latin typeface="Arial" panose="020B0604020202020204" pitchFamily="34" charset="0"/>
              <a:cs typeface="Arial" panose="020B0604020202020204" pitchFamily="34" charset="0"/>
            </a:endParaRPr>
          </a:p>
          <a:p>
            <a:pPr algn="just"/>
            <a:endParaRPr lang="es-ES_tradnl" altLang="es-MX" sz="1200" u="none" dirty="0">
              <a:latin typeface="Arial" panose="020B0604020202020204" pitchFamily="34" charset="0"/>
              <a:cs typeface="Arial" panose="020B0604020202020204" pitchFamily="34" charset="0"/>
            </a:endParaRPr>
          </a:p>
          <a:p>
            <a:pPr algn="just"/>
            <a:endParaRPr lang="es-ES_tradnl" altLang="es-MX" sz="1200" u="none" dirty="0">
              <a:latin typeface="Arial" panose="020B0604020202020204" pitchFamily="34" charset="0"/>
              <a:cs typeface="Arial" panose="020B0604020202020204" pitchFamily="34" charset="0"/>
            </a:endParaRPr>
          </a:p>
        </p:txBody>
      </p:sp>
      <p:sp>
        <p:nvSpPr>
          <p:cNvPr id="16" name="Rectangle 9"/>
          <p:cNvSpPr>
            <a:spLocks noChangeArrowheads="1"/>
          </p:cNvSpPr>
          <p:nvPr/>
        </p:nvSpPr>
        <p:spPr bwMode="auto">
          <a:xfrm>
            <a:off x="1595437" y="7301549"/>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7" name="Text Box 10"/>
          <p:cNvSpPr txBox="1">
            <a:spLocks noChangeArrowheads="1"/>
          </p:cNvSpPr>
          <p:nvPr/>
        </p:nvSpPr>
        <p:spPr bwMode="auto">
          <a:xfrm>
            <a:off x="1504950" y="7365427"/>
            <a:ext cx="2754312" cy="1421928"/>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r>
              <a:rPr lang="es-MX" sz="1200" u="none" dirty="0" smtClean="0">
                <a:latin typeface="Arial" charset="0"/>
              </a:rPr>
              <a:t>María Regina </a:t>
            </a:r>
            <a:r>
              <a:rPr lang="es-MX" sz="1200" u="none" dirty="0" err="1" smtClean="0">
                <a:latin typeface="Arial" charset="0"/>
              </a:rPr>
              <a:t>Boelsterly</a:t>
            </a:r>
            <a:r>
              <a:rPr lang="es-MX" sz="1200" u="none" dirty="0" smtClean="0">
                <a:latin typeface="Arial" charset="0"/>
              </a:rPr>
              <a:t> Urrutia</a:t>
            </a:r>
            <a:endParaRPr lang="es-MX" sz="1200" u="none" dirty="0">
              <a:latin typeface="Arial" charset="0"/>
            </a:endParaRPr>
          </a:p>
        </p:txBody>
      </p:sp>
      <p:sp>
        <p:nvSpPr>
          <p:cNvPr id="18" name="Line 13"/>
          <p:cNvSpPr>
            <a:spLocks noChangeShapeType="1"/>
          </p:cNvSpPr>
          <p:nvPr/>
        </p:nvSpPr>
        <p:spPr bwMode="auto">
          <a:xfrm>
            <a:off x="4173855" y="7304464"/>
            <a:ext cx="0" cy="1646239"/>
          </a:xfrm>
          <a:prstGeom prst="line">
            <a:avLst/>
          </a:prstGeom>
          <a:noFill/>
          <a:ln w="9525">
            <a:solidFill>
              <a:schemeClr val="tx1"/>
            </a:solidFill>
            <a:round/>
            <a:headEnd/>
            <a:tailEnd/>
          </a:ln>
        </p:spPr>
        <p:txBody>
          <a:bodyPr/>
          <a:lstStyle/>
          <a:p>
            <a:endParaRPr lang="es-MX" dirty="0"/>
          </a:p>
        </p:txBody>
      </p:sp>
      <p:sp>
        <p:nvSpPr>
          <p:cNvPr id="19" name="Line 15"/>
          <p:cNvSpPr>
            <a:spLocks noChangeShapeType="1"/>
          </p:cNvSpPr>
          <p:nvPr/>
        </p:nvSpPr>
        <p:spPr bwMode="auto">
          <a:xfrm>
            <a:off x="1578292" y="7593389"/>
            <a:ext cx="5162550" cy="0"/>
          </a:xfrm>
          <a:prstGeom prst="line">
            <a:avLst/>
          </a:prstGeom>
          <a:noFill/>
          <a:ln w="9525">
            <a:solidFill>
              <a:schemeClr val="tx1"/>
            </a:solidFill>
            <a:round/>
            <a:headEnd/>
            <a:tailEnd/>
          </a:ln>
        </p:spPr>
        <p:txBody>
          <a:bodyPr/>
          <a:lstStyle/>
          <a:p>
            <a:endParaRPr lang="es-MX" dirty="0"/>
          </a:p>
        </p:txBody>
      </p:sp>
      <p:sp>
        <p:nvSpPr>
          <p:cNvPr id="20" name="Text Box 10"/>
          <p:cNvSpPr txBox="1">
            <a:spLocks noChangeArrowheads="1"/>
          </p:cNvSpPr>
          <p:nvPr/>
        </p:nvSpPr>
        <p:spPr bwMode="auto">
          <a:xfrm>
            <a:off x="4167505" y="7178377"/>
            <a:ext cx="2549421" cy="1717393"/>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35583033"/>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102403"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2404"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 name="Rectangle 12"/>
          <p:cNvSpPr>
            <a:spLocks noChangeArrowheads="1"/>
          </p:cNvSpPr>
          <p:nvPr/>
        </p:nvSpPr>
        <p:spPr bwMode="auto">
          <a:xfrm>
            <a:off x="1549509" y="7758023"/>
            <a:ext cx="5146675" cy="1163638"/>
          </a:xfrm>
          <a:prstGeom prst="rect">
            <a:avLst/>
          </a:prstGeom>
          <a:solidFill>
            <a:schemeClr val="bg1"/>
          </a:solidFill>
          <a:ln w="9525">
            <a:solidFill>
              <a:schemeClr val="tx1"/>
            </a:solidFill>
            <a:miter lim="800000"/>
            <a:headEnd/>
            <a:tailEnd/>
          </a:ln>
        </p:spPr>
        <p:txBody>
          <a:bodyPr wrap="none" anchor="ctr"/>
          <a:lstStyle/>
          <a:p>
            <a:endParaRPr lang="es-ES" dirty="0"/>
          </a:p>
        </p:txBody>
      </p:sp>
      <p:sp>
        <p:nvSpPr>
          <p:cNvPr id="9" name="Text Box 13"/>
          <p:cNvSpPr txBox="1">
            <a:spLocks noChangeArrowheads="1"/>
          </p:cNvSpPr>
          <p:nvPr/>
        </p:nvSpPr>
        <p:spPr bwMode="auto">
          <a:xfrm>
            <a:off x="1562209" y="7822095"/>
            <a:ext cx="2662238" cy="830997"/>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p>
          <a:p>
            <a:pPr algn="ctr">
              <a:lnSpc>
                <a:spcPct val="80000"/>
              </a:lnSpc>
            </a:pPr>
            <a:endParaRPr lang="es-MX" sz="1200" b="1" u="none" dirty="0" smtClean="0">
              <a:latin typeface="Arial" charset="0"/>
            </a:endParaRPr>
          </a:p>
          <a:p>
            <a:pPr algn="ctr">
              <a:lnSpc>
                <a:spcPct val="80000"/>
              </a:lnSpc>
            </a:pPr>
            <a:endParaRPr lang="es-MX" sz="1200" b="1" u="none" dirty="0">
              <a:latin typeface="Arial" charset="0"/>
            </a:endParaRPr>
          </a:p>
          <a:p>
            <a:pPr algn="ctr">
              <a:lnSpc>
                <a:spcPct val="80000"/>
              </a:lnSpc>
            </a:pPr>
            <a:endParaRPr lang="es-MX" sz="1200" b="1" u="none" dirty="0" smtClean="0">
              <a:latin typeface="Arial" charset="0"/>
            </a:endParaRPr>
          </a:p>
          <a:p>
            <a:pPr algn="ctr">
              <a:lnSpc>
                <a:spcPct val="80000"/>
              </a:lnSpc>
            </a:pPr>
            <a:endParaRPr lang="es-MX" sz="1200" b="1" u="none" dirty="0" smtClean="0">
              <a:latin typeface="Arial" charset="0"/>
            </a:endParaRPr>
          </a:p>
        </p:txBody>
      </p:sp>
      <p:sp>
        <p:nvSpPr>
          <p:cNvPr id="10" name="Line 14"/>
          <p:cNvSpPr>
            <a:spLocks noChangeShapeType="1"/>
          </p:cNvSpPr>
          <p:nvPr/>
        </p:nvSpPr>
        <p:spPr bwMode="auto">
          <a:xfrm>
            <a:off x="4211527" y="7767548"/>
            <a:ext cx="3396" cy="1143000"/>
          </a:xfrm>
          <a:prstGeom prst="line">
            <a:avLst/>
          </a:prstGeom>
          <a:noFill/>
          <a:ln w="9525">
            <a:solidFill>
              <a:schemeClr val="tx1"/>
            </a:solidFill>
            <a:miter lim="800000"/>
            <a:headEnd/>
            <a:tailEnd/>
          </a:ln>
        </p:spPr>
        <p:txBody>
          <a:bodyPr wrap="none"/>
          <a:lstStyle/>
          <a:p>
            <a:endParaRPr lang="es-MX" dirty="0"/>
          </a:p>
        </p:txBody>
      </p:sp>
      <p:sp>
        <p:nvSpPr>
          <p:cNvPr id="11" name="Line 15"/>
          <p:cNvSpPr>
            <a:spLocks noChangeShapeType="1"/>
          </p:cNvSpPr>
          <p:nvPr/>
        </p:nvSpPr>
        <p:spPr bwMode="auto">
          <a:xfrm>
            <a:off x="1549509" y="8094573"/>
            <a:ext cx="5146675" cy="0"/>
          </a:xfrm>
          <a:prstGeom prst="line">
            <a:avLst/>
          </a:prstGeom>
          <a:noFill/>
          <a:ln w="9525">
            <a:solidFill>
              <a:schemeClr val="tx1"/>
            </a:solidFill>
            <a:miter lim="800000"/>
            <a:headEnd/>
            <a:tailEnd/>
          </a:ln>
        </p:spPr>
        <p:txBody>
          <a:bodyPr wrap="none"/>
          <a:lstStyle/>
          <a:p>
            <a:endParaRPr lang="es-MX" dirty="0"/>
          </a:p>
        </p:txBody>
      </p:sp>
      <p:sp>
        <p:nvSpPr>
          <p:cNvPr id="12" name="Text Box 16"/>
          <p:cNvSpPr txBox="1">
            <a:spLocks noChangeArrowheads="1"/>
          </p:cNvSpPr>
          <p:nvPr/>
        </p:nvSpPr>
        <p:spPr bwMode="auto">
          <a:xfrm>
            <a:off x="4102396" y="7816281"/>
            <a:ext cx="2657586" cy="240066"/>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p:txBody>
      </p:sp>
      <p:sp>
        <p:nvSpPr>
          <p:cNvPr id="13" name="Text Box 10"/>
          <p:cNvSpPr txBox="1">
            <a:spLocks noChangeArrowheads="1"/>
          </p:cNvSpPr>
          <p:nvPr/>
        </p:nvSpPr>
        <p:spPr bwMode="auto">
          <a:xfrm>
            <a:off x="4038600" y="8627674"/>
            <a:ext cx="2657584" cy="240066"/>
          </a:xfrm>
          <a:prstGeom prst="rect">
            <a:avLst/>
          </a:prstGeom>
          <a:noFill/>
          <a:ln w="9525">
            <a:noFill/>
            <a:miter lim="800000"/>
            <a:headEnd/>
            <a:tailEnd/>
          </a:ln>
        </p:spPr>
        <p:txBody>
          <a:bodyPr wrap="square">
            <a:spAutoFit/>
          </a:bodyPr>
          <a:lstStyle/>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16" name="Text Box 10"/>
          <p:cNvSpPr txBox="1">
            <a:spLocks noChangeArrowheads="1"/>
          </p:cNvSpPr>
          <p:nvPr/>
        </p:nvSpPr>
        <p:spPr bwMode="auto">
          <a:xfrm>
            <a:off x="1566863" y="8574452"/>
            <a:ext cx="2657584" cy="276999"/>
          </a:xfrm>
          <a:prstGeom prst="rect">
            <a:avLst/>
          </a:prstGeom>
          <a:noFill/>
          <a:ln w="9525">
            <a:noFill/>
            <a:miter lim="800000"/>
            <a:headEnd/>
            <a:tailEnd/>
          </a:ln>
        </p:spPr>
        <p:txBody>
          <a:bodyPr wrap="square">
            <a:spAutoFit/>
          </a:bodyPr>
          <a:lstStyle/>
          <a:p>
            <a:pPr lvl="0" algn="ctr">
              <a:spcBef>
                <a:spcPct val="20000"/>
              </a:spcBef>
            </a:pPr>
            <a:r>
              <a:rPr lang="es-ES" altLang="es-MX" sz="1200" u="none" dirty="0" err="1">
                <a:latin typeface="Arial" panose="020B0604020202020204" pitchFamily="34" charset="0"/>
              </a:rPr>
              <a:t>Yahaira</a:t>
            </a:r>
            <a:r>
              <a:rPr lang="es-ES" altLang="es-MX" sz="1200" u="none" dirty="0">
                <a:latin typeface="Arial" panose="020B0604020202020204" pitchFamily="34" charset="0"/>
              </a:rPr>
              <a:t> </a:t>
            </a:r>
            <a:r>
              <a:rPr lang="es-ES" altLang="es-MX" sz="1200" u="none" dirty="0" smtClean="0">
                <a:latin typeface="Arial" panose="020B0604020202020204" pitchFamily="34" charset="0"/>
              </a:rPr>
              <a:t>Denisse </a:t>
            </a:r>
            <a:r>
              <a:rPr lang="es-ES" altLang="es-MX" sz="1200" u="none" dirty="0">
                <a:latin typeface="Arial" panose="020B0604020202020204" pitchFamily="34" charset="0"/>
              </a:rPr>
              <a:t>Calderón Guerrero</a:t>
            </a:r>
          </a:p>
        </p:txBody>
      </p:sp>
      <p:sp>
        <p:nvSpPr>
          <p:cNvPr id="14" name="Text Box 8"/>
          <p:cNvSpPr txBox="1">
            <a:spLocks noChangeArrowheads="1"/>
          </p:cNvSpPr>
          <p:nvPr/>
        </p:nvSpPr>
        <p:spPr bwMode="auto">
          <a:xfrm>
            <a:off x="1549718" y="728028"/>
            <a:ext cx="5103495" cy="6186309"/>
          </a:xfrm>
          <a:prstGeom prst="rect">
            <a:avLst/>
          </a:prstGeom>
          <a:noFill/>
          <a:ln w="9525">
            <a:noFill/>
            <a:miter lim="800000"/>
            <a:headEnd/>
            <a:tailEnd/>
          </a:ln>
        </p:spPr>
        <p:txBody>
          <a:bodyPr wrap="square">
            <a:spAutoFit/>
          </a:bodyPr>
          <a:lstStyle/>
          <a:p>
            <a:pPr marL="190500" indent="-95250" algn="ctr"/>
            <a:endParaRPr lang="es-ES_tradnl" sz="1200" b="1" i="1" u="none" dirty="0">
              <a:latin typeface="Arial" charset="0"/>
            </a:endParaRPr>
          </a:p>
          <a:p>
            <a:pPr marL="190500" indent="-95250" algn="ctr"/>
            <a:r>
              <a:rPr lang="es-ES_tradnl" sz="1200" b="1" i="1" u="none" dirty="0" smtClean="0">
                <a:latin typeface="Arial" charset="0"/>
              </a:rPr>
              <a:t>ASISTENTE ADMINISTRATIVO</a:t>
            </a:r>
            <a:endParaRPr lang="es-ES_tradnl" sz="1200" b="1" i="1" u="none" dirty="0">
              <a:latin typeface="Arial" charset="0"/>
            </a:endParaRPr>
          </a:p>
          <a:p>
            <a:pPr marL="190500" indent="-95250" algn="ctr"/>
            <a:endParaRPr lang="es-ES_tradnl" sz="1200" b="1" i="1" u="none" dirty="0" smtClean="0">
              <a:latin typeface="Arial" charset="0"/>
            </a:endParaRPr>
          </a:p>
          <a:p>
            <a:pPr marL="190500" indent="-95250" algn="ctr"/>
            <a:endParaRPr lang="es-ES_tradnl" sz="1200" b="1" i="1" u="none" dirty="0">
              <a:latin typeface="Arial" charset="0"/>
            </a:endParaRPr>
          </a:p>
          <a:p>
            <a:pPr marL="190500" indent="-95250" algn="just"/>
            <a:r>
              <a:rPr lang="es-ES_tradnl" sz="1200" b="1" i="1" u="none" dirty="0" smtClean="0">
                <a:latin typeface="Arial" charset="0"/>
              </a:rPr>
              <a:t>OBJETIVO</a:t>
            </a:r>
            <a:r>
              <a:rPr lang="es-ES_tradnl" sz="1200" b="1" i="1" u="none" dirty="0">
                <a:latin typeface="Arial" charset="0"/>
              </a:rPr>
              <a:t>.</a:t>
            </a:r>
          </a:p>
          <a:p>
            <a:pPr marL="190500" indent="-95250" algn="just"/>
            <a:endParaRPr lang="es-ES_tradnl" sz="1200" b="1" i="1" u="none" dirty="0">
              <a:latin typeface="Arial" charset="0"/>
            </a:endParaRPr>
          </a:p>
          <a:p>
            <a:pPr marL="190500" indent="-95250" algn="just"/>
            <a:r>
              <a:rPr lang="es-ES_tradnl" sz="1200" u="none" dirty="0">
                <a:latin typeface="Arial" charset="0"/>
                <a:cs typeface="Times New Roman" pitchFamily="18" charset="0"/>
              </a:rPr>
              <a:t>	Realizar actividades </a:t>
            </a:r>
            <a:r>
              <a:rPr lang="es-ES_tradnl" sz="1200" u="none" dirty="0" smtClean="0">
                <a:latin typeface="Arial" charset="0"/>
                <a:cs typeface="Times New Roman" pitchFamily="18" charset="0"/>
              </a:rPr>
              <a:t>secretariales y de recepción  del Programa Jóvenes con Rumbo, para apoyar en el cumplimiento de los objetivo del Área. </a:t>
            </a:r>
            <a:endParaRPr lang="es-ES" sz="1200" u="none" dirty="0">
              <a:latin typeface="Arial" charset="0"/>
              <a:cs typeface="Times New Roman" pitchFamily="18" charset="0"/>
            </a:endParaRPr>
          </a:p>
          <a:p>
            <a:pPr marL="190500" indent="-95250" algn="just"/>
            <a:endParaRPr lang="es-ES_tradnl" sz="1200" u="none" dirty="0" smtClean="0">
              <a:latin typeface="Arial" charset="0"/>
            </a:endParaRPr>
          </a:p>
          <a:p>
            <a:pPr marL="190500" indent="-95250" algn="just"/>
            <a:endParaRPr lang="es-ES_tradnl" sz="1200" u="none" dirty="0">
              <a:latin typeface="Arial" charset="0"/>
            </a:endParaRPr>
          </a:p>
          <a:p>
            <a:pPr marL="190500" indent="-95250" algn="just"/>
            <a:r>
              <a:rPr lang="es-ES_tradnl" sz="1200" b="1" i="1" u="none" dirty="0">
                <a:latin typeface="Arial" charset="0"/>
              </a:rPr>
              <a:t>FUNCIONES.</a:t>
            </a:r>
          </a:p>
          <a:p>
            <a:pPr marL="190500" indent="-95250" algn="just"/>
            <a:endParaRPr lang="es-ES_tradnl" sz="1200" b="1" i="1" u="none" dirty="0">
              <a:latin typeface="Arial" charset="0"/>
            </a:endParaRPr>
          </a:p>
          <a:p>
            <a:pPr marL="190500" indent="-95250" algn="just">
              <a:buFont typeface="Symbol" pitchFamily="18" charset="2"/>
              <a:buChar char="·"/>
            </a:pPr>
            <a:r>
              <a:rPr lang="es-ES_tradnl" sz="1200" u="none" dirty="0" smtClean="0">
                <a:latin typeface="Arial" charset="0"/>
                <a:cs typeface="Times New Roman" pitchFamily="18" charset="0"/>
              </a:rPr>
              <a:t>Recibir y registrar a los usuarios que lleguen solicitando informes del Programa Jóvenes con Rumbo.</a:t>
            </a:r>
          </a:p>
          <a:p>
            <a:pPr marL="95250" algn="just"/>
            <a:endParaRPr lang="es-ES_tradnl" sz="1200" u="none" dirty="0" smtClean="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Registrar y controlar correspondencia de entrada, así como seguimiento de la distribución del mismo</a:t>
            </a:r>
          </a:p>
          <a:p>
            <a:pPr marL="190500" indent="-95250" algn="just">
              <a:buFont typeface="Symbol" pitchFamily="18" charset="2"/>
              <a:buChar char="·"/>
            </a:pPr>
            <a:endParaRPr lang="es-ES_tradnl"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 Llevar el control del archivo </a:t>
            </a:r>
            <a:r>
              <a:rPr lang="es-ES_tradnl" sz="1200" u="none" dirty="0" smtClean="0">
                <a:latin typeface="Arial" charset="0"/>
                <a:cs typeface="Times New Roman" pitchFamily="18" charset="0"/>
              </a:rPr>
              <a:t>de expedientes del Centro, conforme a los lineamientos del Programa. </a:t>
            </a:r>
            <a:endParaRPr lang="es-ES_tradnl" sz="1200" u="none" dirty="0">
              <a:latin typeface="Arial" charset="0"/>
              <a:cs typeface="Times New Roman" pitchFamily="18" charset="0"/>
            </a:endParaRPr>
          </a:p>
          <a:p>
            <a:pPr marL="190500" indent="-95250" algn="just">
              <a:buFont typeface="Symbol" pitchFamily="18" charset="2"/>
              <a:buNone/>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Transcribir: memos, oficios,  reportes, informes, que requiera el </a:t>
            </a:r>
            <a:r>
              <a:rPr lang="es-ES_tradnl" sz="1200" u="none" dirty="0" smtClean="0">
                <a:latin typeface="Arial" charset="0"/>
                <a:cs typeface="Times New Roman" pitchFamily="18" charset="0"/>
              </a:rPr>
              <a:t>responsable del Programa.</a:t>
            </a:r>
            <a:endParaRPr lang="es-ES_tradnl" sz="1200" u="none" dirty="0">
              <a:latin typeface="Arial" charset="0"/>
              <a:cs typeface="Times New Roman" pitchFamily="18" charset="0"/>
            </a:endParaRPr>
          </a:p>
          <a:p>
            <a:pPr marL="190500" indent="-95250" algn="just">
              <a:buFont typeface="Symbol" pitchFamily="18" charset="2"/>
              <a:buChar char="·"/>
            </a:pPr>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Atender llamadas telefónicas</a:t>
            </a:r>
            <a:r>
              <a:rPr lang="es-ES_tradnl" sz="1200" u="none" dirty="0" smtClean="0">
                <a:latin typeface="Arial" charset="0"/>
                <a:cs typeface="Times New Roman" pitchFamily="18" charset="0"/>
              </a:rPr>
              <a:t>.</a:t>
            </a:r>
          </a:p>
          <a:p>
            <a:pPr marL="95250" algn="just"/>
            <a:endParaRPr lang="es-ES_tradnl" sz="1200" u="none" dirty="0" smtClean="0">
              <a:latin typeface="Arial" charset="0"/>
              <a:cs typeface="Times New Roman" pitchFamily="18" charset="0"/>
            </a:endParaRPr>
          </a:p>
          <a:p>
            <a:pPr marL="190500" indent="-95250" algn="just">
              <a:buFont typeface="Symbol" pitchFamily="18" charset="2"/>
              <a:buChar char="·"/>
            </a:pPr>
            <a:r>
              <a:rPr lang="es-ES_tradnl" sz="1200" u="none" dirty="0" smtClean="0">
                <a:latin typeface="Arial" charset="0"/>
                <a:cs typeface="Times New Roman" pitchFamily="18" charset="0"/>
              </a:rPr>
              <a:t>Fotocopiado de documentación y material de capacitación.</a:t>
            </a:r>
            <a:endParaRPr lang="es-ES_tradnl" sz="1200" u="none" dirty="0">
              <a:latin typeface="Arial" charset="0"/>
              <a:cs typeface="Times New Roman" pitchFamily="18" charset="0"/>
            </a:endParaRPr>
          </a:p>
          <a:p>
            <a:pPr marL="95250" algn="just"/>
            <a:endParaRPr lang="es-ES" sz="1200" u="none" dirty="0">
              <a:latin typeface="Arial" charset="0"/>
              <a:cs typeface="Times New Roman" pitchFamily="18" charset="0"/>
            </a:endParaRPr>
          </a:p>
          <a:p>
            <a:pPr marL="190500" indent="-95250" algn="just">
              <a:buFont typeface="Symbol" pitchFamily="18" charset="2"/>
              <a:buChar char="·"/>
            </a:pPr>
            <a:r>
              <a:rPr lang="es-ES_tradnl" sz="1200" u="none" dirty="0">
                <a:latin typeface="Arial" charset="0"/>
                <a:cs typeface="Times New Roman" pitchFamily="18" charset="0"/>
              </a:rPr>
              <a:t>Colaborar en la organización de reuniones convocadas por el </a:t>
            </a:r>
            <a:r>
              <a:rPr lang="es-ES_tradnl" sz="1200" u="none" dirty="0" smtClean="0">
                <a:latin typeface="Arial" charset="0"/>
                <a:cs typeface="Times New Roman" pitchFamily="18" charset="0"/>
              </a:rPr>
              <a:t>responsable del Programa</a:t>
            </a:r>
          </a:p>
          <a:p>
            <a:pPr marL="190500" indent="-95250" algn="just">
              <a:buFont typeface="Symbol" pitchFamily="18" charset="2"/>
              <a:buNone/>
            </a:pPr>
            <a:endParaRPr lang="es-ES_tradnl" sz="1200" u="none" dirty="0">
              <a:latin typeface="Arial" charset="0"/>
            </a:endParaRPr>
          </a:p>
          <a:p>
            <a:pPr marL="190500" indent="-95250" algn="just">
              <a:buFont typeface="Symbol" pitchFamily="18" charset="2"/>
              <a:buChar char="·"/>
            </a:pPr>
            <a:r>
              <a:rPr lang="es-ES_tradnl" sz="1200" u="none" dirty="0">
                <a:latin typeface="Arial" charset="0"/>
              </a:rPr>
              <a:t>Estas funciones son enunciativas más no limitativas.</a:t>
            </a:r>
          </a:p>
        </p:txBody>
      </p:sp>
    </p:spTree>
    <p:extLst>
      <p:ext uri="{BB962C8B-B14F-4D97-AF65-F5344CB8AC3E}">
        <p14:creationId xmlns:p14="http://schemas.microsoft.com/office/powerpoint/2010/main" val="332023956"/>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397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397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3973" name="Rectangle 5"/>
          <p:cNvSpPr>
            <a:spLocks noChangeArrowheads="1"/>
          </p:cNvSpPr>
          <p:nvPr/>
        </p:nvSpPr>
        <p:spPr bwMode="auto">
          <a:xfrm>
            <a:off x="1533526" y="588963"/>
            <a:ext cx="5038725" cy="884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smtClean="0">
                <a:latin typeface="Arial" panose="020B0604020202020204" pitchFamily="34" charset="0"/>
                <a:cs typeface="Arial" panose="020B0604020202020204" pitchFamily="34" charset="0"/>
              </a:rPr>
              <a:t>DEPORTES</a:t>
            </a:r>
            <a:endParaRPr lang="es-ES" altLang="es-MX" sz="1200" b="1" i="1" u="none" dirty="0">
              <a:latin typeface="Arial" panose="020B0604020202020204" pitchFamily="34" charset="0"/>
              <a:cs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marL="182563">
              <a:buFontTx/>
              <a:buNone/>
            </a:pPr>
            <a:r>
              <a:rPr lang="es-MX" altLang="es-MX" sz="1200" u="none" dirty="0" smtClean="0">
                <a:latin typeface="Arial" panose="020B0604020202020204" pitchFamily="34" charset="0"/>
                <a:cs typeface="Arial" panose="020B0604020202020204" pitchFamily="34" charset="0"/>
              </a:rPr>
              <a:t>Proponer y apoyar </a:t>
            </a:r>
            <a:r>
              <a:rPr lang="es-MX" altLang="es-MX" sz="1200" u="none" dirty="0">
                <a:latin typeface="Arial" panose="020B0604020202020204" pitchFamily="34" charset="0"/>
                <a:cs typeface="Arial" panose="020B0604020202020204" pitchFamily="34" charset="0"/>
              </a:rPr>
              <a:t> </a:t>
            </a:r>
            <a:r>
              <a:rPr lang="es-MX" altLang="es-MX" sz="1200" u="none" dirty="0" smtClean="0">
                <a:latin typeface="Arial" panose="020B0604020202020204" pitchFamily="34" charset="0"/>
                <a:cs typeface="Arial" panose="020B0604020202020204" pitchFamily="34" charset="0"/>
              </a:rPr>
              <a:t>en la </a:t>
            </a:r>
            <a:r>
              <a:rPr lang="es-MX" altLang="es-MX" sz="1200" u="none" dirty="0">
                <a:latin typeface="Arial" panose="020B0604020202020204" pitchFamily="34" charset="0"/>
                <a:cs typeface="Arial" panose="020B0604020202020204" pitchFamily="34" charset="0"/>
              </a:rPr>
              <a:t>ejecución de </a:t>
            </a:r>
            <a:r>
              <a:rPr lang="es-MX" altLang="es-MX" sz="1200" u="none" dirty="0" smtClean="0">
                <a:latin typeface="Arial" panose="020B0604020202020204" pitchFamily="34" charset="0"/>
                <a:cs typeface="Arial" panose="020B0604020202020204" pitchFamily="34" charset="0"/>
              </a:rPr>
              <a:t>las actividades deportivas así como en el desarrollo de las mismas, de acuerdo a lo establecido en el Programa Jóvenes con Rumbo.</a:t>
            </a:r>
          </a:p>
          <a:p>
            <a:pPr marL="182563">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Realizar </a:t>
            </a:r>
            <a:r>
              <a:rPr lang="es-MX" altLang="es-MX" sz="1200" u="none" dirty="0">
                <a:latin typeface="Arial" panose="020B0604020202020204" pitchFamily="34" charset="0"/>
                <a:cs typeface="Arial" panose="020B0604020202020204" pitchFamily="34" charset="0"/>
              </a:rPr>
              <a:t>entrevistas y bienvenida inicial </a:t>
            </a:r>
            <a:r>
              <a:rPr lang="es-MX" altLang="es-MX" sz="1200" u="none" dirty="0" smtClean="0">
                <a:latin typeface="Arial" panose="020B0604020202020204" pitchFamily="34" charset="0"/>
                <a:cs typeface="Arial" panose="020B0604020202020204" pitchFamily="34" charset="0"/>
              </a:rPr>
              <a:t>con las y </a:t>
            </a:r>
            <a:r>
              <a:rPr lang="es-MX" altLang="es-MX" sz="1200" u="none" dirty="0">
                <a:latin typeface="Arial" panose="020B0604020202020204" pitchFamily="34" charset="0"/>
                <a:cs typeface="Arial" panose="020B0604020202020204" pitchFamily="34" charset="0"/>
              </a:rPr>
              <a:t>los usuarios </a:t>
            </a:r>
            <a:r>
              <a:rPr lang="es-MX" altLang="es-MX" sz="1200" u="none" dirty="0" smtClean="0">
                <a:latin typeface="Arial" panose="020B0604020202020204" pitchFamily="34" charset="0"/>
                <a:cs typeface="Arial" panose="020B0604020202020204" pitchFamily="34" charset="0"/>
              </a:rPr>
              <a:t>inscritos en alguna actividad deportiva del Programa.</a:t>
            </a:r>
          </a:p>
          <a:p>
            <a:pPr algn="just">
              <a:buSzPct val="150000"/>
              <a:buNone/>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Preguntar al interesado o interesada en inscribirse algún deporte si tuviera alguna situación medica que no le permita realizar deportes, en su caso solicitar certificado médico.</a:t>
            </a:r>
          </a:p>
          <a:p>
            <a:pPr algn="just">
              <a:buSzPct val="150000"/>
              <a:buNone/>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Controlar expediente de cada uno de las y los usuarios inscritos en algún deporte verificando que cuente con los documentos solicitados según lo establecido en el Programa Jóvenes con Rumbo.</a:t>
            </a:r>
          </a:p>
          <a:p>
            <a:pPr marL="171450" indent="-171450" algn="just">
              <a:buSzPct val="150000"/>
              <a:buFont typeface="Arial" panose="020B0604020202020204" pitchFamily="34" charset="0"/>
              <a:buChar char="•"/>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Dar </a:t>
            </a:r>
            <a:r>
              <a:rPr lang="es-MX" altLang="es-MX" sz="1200" u="none" dirty="0">
                <a:latin typeface="Arial" panose="020B0604020202020204" pitchFamily="34" charset="0"/>
                <a:cs typeface="Arial" panose="020B0604020202020204" pitchFamily="34" charset="0"/>
              </a:rPr>
              <a:t>lectura al </a:t>
            </a:r>
            <a:r>
              <a:rPr lang="es-MX" altLang="es-MX" sz="1200" u="none" dirty="0" smtClean="0">
                <a:latin typeface="Arial" panose="020B0604020202020204" pitchFamily="34" charset="0"/>
                <a:cs typeface="Arial" panose="020B0604020202020204" pitchFamily="34" charset="0"/>
              </a:rPr>
              <a:t>reglamento</a:t>
            </a:r>
            <a:r>
              <a:rPr lang="es-MX" altLang="es-MX" sz="1200" u="none" dirty="0">
                <a:latin typeface="Arial" panose="020B0604020202020204" pitchFamily="34" charset="0"/>
                <a:cs typeface="Arial" panose="020B0604020202020204" pitchFamily="34" charset="0"/>
              </a:rPr>
              <a:t> </a:t>
            </a:r>
            <a:r>
              <a:rPr lang="es-MX" altLang="es-MX" sz="1200" u="none" dirty="0" smtClean="0">
                <a:latin typeface="Arial" panose="020B0604020202020204" pitchFamily="34" charset="0"/>
                <a:cs typeface="Arial" panose="020B0604020202020204" pitchFamily="34" charset="0"/>
              </a:rPr>
              <a:t>interno del programa y recabar firma de enterado.</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Canalizar a atención </a:t>
            </a:r>
            <a:r>
              <a:rPr lang="es-MX" altLang="es-MX" sz="1200" u="none" dirty="0">
                <a:latin typeface="Arial" panose="020B0604020202020204" pitchFamily="34" charset="0"/>
                <a:cs typeface="Arial" panose="020B0604020202020204" pitchFamily="34" charset="0"/>
              </a:rPr>
              <a:t>psicológica </a:t>
            </a:r>
            <a:r>
              <a:rPr lang="es-MX" altLang="es-MX" sz="1200" u="none" dirty="0" smtClean="0">
                <a:latin typeface="Arial" panose="020B0604020202020204" pitchFamily="34" charset="0"/>
                <a:cs typeface="Arial" panose="020B0604020202020204" pitchFamily="34" charset="0"/>
              </a:rPr>
              <a:t>a las alumnas y alumnos que se requiera.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Programar y coordinar </a:t>
            </a:r>
            <a:r>
              <a:rPr lang="es-MX" altLang="es-MX" sz="1200" u="none" dirty="0">
                <a:latin typeface="Arial" panose="020B0604020202020204" pitchFamily="34" charset="0"/>
                <a:cs typeface="Arial" panose="020B0604020202020204" pitchFamily="34" charset="0"/>
              </a:rPr>
              <a:t>los horarios de las actividades del día con el personal </a:t>
            </a:r>
            <a:r>
              <a:rPr lang="es-MX" altLang="es-MX" sz="1200" u="none" dirty="0" smtClean="0">
                <a:latin typeface="Arial" panose="020B0604020202020204" pitchFamily="34" charset="0"/>
                <a:cs typeface="Arial" panose="020B0604020202020204" pitchFamily="34" charset="0"/>
              </a:rPr>
              <a:t>para su atención.</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Coordinarse con maestras y maestros del área deportiva  para </a:t>
            </a:r>
            <a:r>
              <a:rPr lang="es-MX" altLang="es-MX" sz="1200" u="none" dirty="0">
                <a:latin typeface="Arial" panose="020B0604020202020204" pitchFamily="34" charset="0"/>
                <a:cs typeface="Arial" panose="020B0604020202020204" pitchFamily="34" charset="0"/>
              </a:rPr>
              <a:t>una adecuada atención de las niñas, </a:t>
            </a:r>
            <a:r>
              <a:rPr lang="es-MX" altLang="es-MX" sz="1200" u="none" dirty="0" smtClean="0">
                <a:latin typeface="Arial" panose="020B0604020202020204" pitchFamily="34" charset="0"/>
                <a:cs typeface="Arial" panose="020B0604020202020204" pitchFamily="34" charset="0"/>
              </a:rPr>
              <a:t>niños, adolescentes y adultos.</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Conducir el proceso de enseñanza-aprendizaje, tomando en cuenta las orientaciones que al respecto le indique el responsable del programa.</a:t>
            </a:r>
          </a:p>
          <a:p>
            <a:pPr marL="171450" indent="-171450" algn="just">
              <a:buSzPct val="150000"/>
              <a:buFont typeface="Arial" panose="020B0604020202020204" pitchFamily="34" charset="0"/>
              <a:buChar char="•"/>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cs typeface="Arial" panose="020B0604020202020204" pitchFamily="34" charset="0"/>
              </a:rPr>
              <a:t>Revisar y dar seguimiento continuo durante el turno de cada área para mantener el orden programado.</a:t>
            </a:r>
          </a:p>
          <a:p>
            <a:pPr algn="just"/>
            <a:endParaRPr lang="es-MX" altLang="es-MX" sz="1200" u="none" dirty="0" smtClean="0">
              <a:latin typeface="Arial" panose="020B0604020202020204" pitchFamily="34" charset="0"/>
              <a:cs typeface="Arial" panose="020B0604020202020204" pitchFamily="34" charset="0"/>
            </a:endParaRPr>
          </a:p>
          <a:p>
            <a:pPr algn="just">
              <a:buNone/>
            </a:pPr>
            <a:endParaRPr lang="es-MX" altLang="es-MX" sz="1200" dirty="0">
              <a:latin typeface="Arial" panose="020B0604020202020204" pitchFamily="34" charset="0"/>
              <a:cs typeface="Arial" panose="020B0604020202020204" pitchFamily="34" charset="0"/>
            </a:endParaRPr>
          </a:p>
          <a:p>
            <a:pPr algn="just"/>
            <a:endParaRPr lang="es-MX" altLang="es-MX" sz="1200" dirty="0">
              <a:latin typeface="Arial" panose="020B0604020202020204" pitchFamily="34" charset="0"/>
              <a:cs typeface="Arial" panose="020B0604020202020204" pitchFamily="34" charset="0"/>
            </a:endParaRPr>
          </a:p>
        </p:txBody>
      </p:sp>
      <p:sp>
        <p:nvSpPr>
          <p:cNvPr id="14" name="Rectangle 9"/>
          <p:cNvSpPr>
            <a:spLocks noChangeArrowheads="1"/>
          </p:cNvSpPr>
          <p:nvPr/>
        </p:nvSpPr>
        <p:spPr bwMode="auto">
          <a:xfrm>
            <a:off x="1581467" y="7327376"/>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5" name="Text Box 10"/>
          <p:cNvSpPr txBox="1">
            <a:spLocks noChangeArrowheads="1"/>
          </p:cNvSpPr>
          <p:nvPr/>
        </p:nvSpPr>
        <p:spPr bwMode="auto">
          <a:xfrm>
            <a:off x="1504950" y="7388339"/>
            <a:ext cx="2754312" cy="1938992"/>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lvl="0" algn="ctr">
              <a:spcBef>
                <a:spcPct val="20000"/>
              </a:spcBef>
              <a:defRPr/>
            </a:pPr>
            <a:r>
              <a:rPr lang="es-ES" altLang="es-MX" sz="1200" u="none" dirty="0" smtClean="0">
                <a:latin typeface="Arial" panose="020B0604020202020204" pitchFamily="34" charset="0"/>
              </a:rPr>
              <a:t>Julián Martínez Suárez</a:t>
            </a:r>
            <a:endParaRPr lang="es-ES" altLang="es-MX" sz="1200" u="none" dirty="0">
              <a:latin typeface="Arial" panose="020B0604020202020204" pitchFamily="34"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
        <p:nvSpPr>
          <p:cNvPr id="16" name="Line 13"/>
          <p:cNvSpPr>
            <a:spLocks noChangeShapeType="1"/>
          </p:cNvSpPr>
          <p:nvPr/>
        </p:nvSpPr>
        <p:spPr bwMode="auto">
          <a:xfrm>
            <a:off x="4173855" y="7327376"/>
            <a:ext cx="0" cy="1646239"/>
          </a:xfrm>
          <a:prstGeom prst="line">
            <a:avLst/>
          </a:prstGeom>
          <a:noFill/>
          <a:ln w="9525">
            <a:solidFill>
              <a:schemeClr val="tx1"/>
            </a:solidFill>
            <a:round/>
            <a:headEnd/>
            <a:tailEnd/>
          </a:ln>
        </p:spPr>
        <p:txBody>
          <a:bodyPr/>
          <a:lstStyle/>
          <a:p>
            <a:endParaRPr lang="es-MX" dirty="0"/>
          </a:p>
        </p:txBody>
      </p:sp>
      <p:sp>
        <p:nvSpPr>
          <p:cNvPr id="17" name="Line 15"/>
          <p:cNvSpPr>
            <a:spLocks noChangeShapeType="1"/>
          </p:cNvSpPr>
          <p:nvPr/>
        </p:nvSpPr>
        <p:spPr bwMode="auto">
          <a:xfrm>
            <a:off x="1578292" y="7616301"/>
            <a:ext cx="5162550" cy="0"/>
          </a:xfrm>
          <a:prstGeom prst="line">
            <a:avLst/>
          </a:prstGeom>
          <a:noFill/>
          <a:ln w="9525">
            <a:solidFill>
              <a:schemeClr val="tx1"/>
            </a:solidFill>
            <a:round/>
            <a:headEnd/>
            <a:tailEnd/>
          </a:ln>
        </p:spPr>
        <p:txBody>
          <a:bodyPr/>
          <a:lstStyle/>
          <a:p>
            <a:endParaRPr lang="es-MX" dirty="0"/>
          </a:p>
        </p:txBody>
      </p:sp>
      <p:sp>
        <p:nvSpPr>
          <p:cNvPr id="18" name="Text Box 10"/>
          <p:cNvSpPr txBox="1">
            <a:spLocks noChangeArrowheads="1"/>
          </p:cNvSpPr>
          <p:nvPr/>
        </p:nvSpPr>
        <p:spPr bwMode="auto">
          <a:xfrm>
            <a:off x="4167505" y="7201289"/>
            <a:ext cx="2549421" cy="1717393"/>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2479209452"/>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4995"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4996"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4997" name="Rectangle 5"/>
          <p:cNvSpPr>
            <a:spLocks noChangeArrowheads="1"/>
          </p:cNvSpPr>
          <p:nvPr/>
        </p:nvSpPr>
        <p:spPr bwMode="auto">
          <a:xfrm>
            <a:off x="1504950" y="588963"/>
            <a:ext cx="5181600" cy="3182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ES" altLang="es-MX" sz="1200" b="1" i="1" u="none" dirty="0" smtClean="0">
                <a:latin typeface="Arial" panose="020B0604020202020204" pitchFamily="34" charset="0"/>
                <a:cs typeface="Arial" panose="020B0604020202020204" pitchFamily="34" charset="0"/>
              </a:rPr>
              <a:t>DEPORTES</a:t>
            </a:r>
            <a:endParaRPr lang="es-ES" altLang="es-MX" sz="1200" b="1" i="1" u="none" dirty="0">
              <a:latin typeface="Arial" panose="020B0604020202020204" pitchFamily="34" charset="0"/>
              <a:cs typeface="Arial" panose="020B0604020202020204" pitchFamily="34" charset="0"/>
            </a:endParaRPr>
          </a:p>
          <a:p>
            <a:pPr algn="ctr">
              <a:spcBef>
                <a:spcPct val="0"/>
              </a:spcBef>
              <a:buFontTx/>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MX" altLang="es-MX" sz="1200" u="none" dirty="0">
              <a:latin typeface="Arial" panose="020B0604020202020204" pitchFamily="34" charset="0"/>
              <a:cs typeface="Arial" panose="020B0604020202020204" pitchFamily="34" charset="0"/>
            </a:endParaRPr>
          </a:p>
          <a:p>
            <a:pPr algn="just">
              <a:buNone/>
            </a:pPr>
            <a:endParaRPr lang="es-MX" alt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Realizar reportes de las actividades diarias, que contengan </a:t>
            </a:r>
            <a:r>
              <a:rPr lang="es-MX" altLang="es-MX" sz="1200" u="none" dirty="0">
                <a:latin typeface="Arial" panose="020B0604020202020204" pitchFamily="34" charset="0"/>
                <a:cs typeface="Arial" panose="020B0604020202020204" pitchFamily="34" charset="0"/>
              </a:rPr>
              <a:t>novedades </a:t>
            </a:r>
            <a:r>
              <a:rPr lang="es-MX" altLang="es-MX" sz="1200" u="none" dirty="0" smtClean="0">
                <a:latin typeface="Arial" panose="020B0604020202020204" pitchFamily="34" charset="0"/>
                <a:cs typeface="Arial" panose="020B0604020202020204" pitchFamily="34" charset="0"/>
              </a:rPr>
              <a:t>e </a:t>
            </a:r>
            <a:r>
              <a:rPr lang="es-MX" altLang="es-MX" sz="1200" u="none" dirty="0">
                <a:latin typeface="Arial" panose="020B0604020202020204" pitchFamily="34" charset="0"/>
                <a:cs typeface="Arial" panose="020B0604020202020204" pitchFamily="34" charset="0"/>
              </a:rPr>
              <a:t>incidencias al término para reportar al </a:t>
            </a:r>
            <a:r>
              <a:rPr lang="es-MX" altLang="es-MX" sz="1200" u="none" dirty="0" smtClean="0">
                <a:latin typeface="Arial" panose="020B0604020202020204" pitchFamily="34" charset="0"/>
                <a:cs typeface="Arial" panose="020B0604020202020204" pitchFamily="34" charset="0"/>
              </a:rPr>
              <a:t>Jefe inmediato.</a:t>
            </a: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Analizar </a:t>
            </a:r>
            <a:r>
              <a:rPr lang="es-MX" altLang="es-MX" sz="1200" u="none" dirty="0">
                <a:latin typeface="Arial" panose="020B0604020202020204" pitchFamily="34" charset="0"/>
                <a:cs typeface="Arial" panose="020B0604020202020204" pitchFamily="34" charset="0"/>
              </a:rPr>
              <a:t>resultados obtenidos periódicamente </a:t>
            </a:r>
            <a:r>
              <a:rPr lang="es-MX" altLang="es-MX" sz="1200" u="none" dirty="0" smtClean="0">
                <a:latin typeface="Arial" panose="020B0604020202020204" pitchFamily="34" charset="0"/>
                <a:cs typeface="Arial" panose="020B0604020202020204" pitchFamily="34" charset="0"/>
              </a:rPr>
              <a:t>para </a:t>
            </a:r>
            <a:r>
              <a:rPr lang="es-MX" altLang="es-MX" sz="1200" u="none" dirty="0">
                <a:latin typeface="Arial" panose="020B0604020202020204" pitchFamily="34" charset="0"/>
                <a:cs typeface="Arial" panose="020B0604020202020204" pitchFamily="34" charset="0"/>
              </a:rPr>
              <a:t>proponer estrategias de avance continuo.</a:t>
            </a:r>
          </a:p>
          <a:p>
            <a:pPr algn="just">
              <a:buSzPct val="150000"/>
              <a:buNone/>
            </a:pPr>
            <a:endParaRPr lang="es-MX" alt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Asistir a las reuniones técnicas de planeación, coordinación y evaluación a las que convoque el responsable del programa.</a:t>
            </a:r>
          </a:p>
          <a:p>
            <a:pPr marL="171450" indent="-171450" algn="just">
              <a:buSzPct val="150000"/>
              <a:buFont typeface="Arial" panose="020B0604020202020204" pitchFamily="34" charset="0"/>
              <a:buChar char="•"/>
            </a:pPr>
            <a:endParaRPr lang="es-MX" altLang="es-MX" sz="1200" u="none" dirty="0">
              <a:latin typeface="Arial" panose="020B0604020202020204" pitchFamily="34" charset="0"/>
              <a:ea typeface="Calibri" panose="020F0502020204030204" pitchFamily="34" charset="0"/>
              <a:cs typeface="Arial" panose="020B0604020202020204" pitchFamily="34" charset="0"/>
            </a:endParaRPr>
          </a:p>
          <a:p>
            <a:pPr marL="171450" indent="-171450" algn="just">
              <a:spcBef>
                <a:spcPct val="0"/>
              </a:spcBef>
              <a:buSzPct val="150000"/>
              <a:buFont typeface="Arial" panose="020B0604020202020204" pitchFamily="34" charset="0"/>
              <a:buChar char="•"/>
            </a:pPr>
            <a:r>
              <a:rPr lang="es-MX" altLang="es-MX" sz="1200" u="none" dirty="0" smtClean="0">
                <a:latin typeface="Arial" panose="020B0604020202020204" pitchFamily="34" charset="0"/>
                <a:ea typeface="Calibri" panose="020F0502020204030204" pitchFamily="34" charset="0"/>
                <a:cs typeface="Arial" panose="020B0604020202020204" pitchFamily="34" charset="0"/>
              </a:rPr>
              <a:t>Estas </a:t>
            </a:r>
            <a:r>
              <a:rPr lang="es-MX" altLang="es-MX" sz="1200" u="none" dirty="0">
                <a:latin typeface="Arial" panose="020B0604020202020204" pitchFamily="34" charset="0"/>
                <a:ea typeface="Calibri" panose="020F0502020204030204" pitchFamily="34" charset="0"/>
                <a:cs typeface="Arial" panose="020B0604020202020204" pitchFamily="34" charset="0"/>
              </a:rPr>
              <a:t>funciones son enunciativas más no limitativas.</a:t>
            </a:r>
          </a:p>
          <a:p>
            <a:pPr algn="just">
              <a:spcBef>
                <a:spcPct val="0"/>
              </a:spcBef>
            </a:pPr>
            <a:endParaRPr lang="es-MX" altLang="es-MX" sz="1600" b="1" dirty="0">
              <a:latin typeface="Arial" panose="020B0604020202020204" pitchFamily="34" charset="0"/>
              <a:ea typeface="Calibri" panose="020F0502020204030204" pitchFamily="34" charset="0"/>
              <a:cs typeface="Calibri" panose="020F0502020204030204" pitchFamily="34" charset="0"/>
            </a:endParaRPr>
          </a:p>
        </p:txBody>
      </p:sp>
      <p:sp>
        <p:nvSpPr>
          <p:cNvPr id="13" name="Rectangle 9"/>
          <p:cNvSpPr>
            <a:spLocks noChangeArrowheads="1"/>
          </p:cNvSpPr>
          <p:nvPr/>
        </p:nvSpPr>
        <p:spPr bwMode="auto">
          <a:xfrm>
            <a:off x="1581467" y="7327376"/>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4" name="Line 13"/>
          <p:cNvSpPr>
            <a:spLocks noChangeShapeType="1"/>
          </p:cNvSpPr>
          <p:nvPr/>
        </p:nvSpPr>
        <p:spPr bwMode="auto">
          <a:xfrm>
            <a:off x="4173855" y="7327376"/>
            <a:ext cx="0" cy="1646239"/>
          </a:xfrm>
          <a:prstGeom prst="line">
            <a:avLst/>
          </a:prstGeom>
          <a:noFill/>
          <a:ln w="9525">
            <a:solidFill>
              <a:schemeClr val="tx1"/>
            </a:solidFill>
            <a:round/>
            <a:headEnd/>
            <a:tailEnd/>
          </a:ln>
        </p:spPr>
        <p:txBody>
          <a:bodyPr/>
          <a:lstStyle/>
          <a:p>
            <a:endParaRPr lang="es-MX" dirty="0"/>
          </a:p>
        </p:txBody>
      </p:sp>
      <p:sp>
        <p:nvSpPr>
          <p:cNvPr id="15" name="Line 15"/>
          <p:cNvSpPr>
            <a:spLocks noChangeShapeType="1"/>
          </p:cNvSpPr>
          <p:nvPr/>
        </p:nvSpPr>
        <p:spPr bwMode="auto">
          <a:xfrm>
            <a:off x="1578292" y="7616301"/>
            <a:ext cx="5162550" cy="0"/>
          </a:xfrm>
          <a:prstGeom prst="line">
            <a:avLst/>
          </a:prstGeom>
          <a:noFill/>
          <a:ln w="9525">
            <a:solidFill>
              <a:schemeClr val="tx1"/>
            </a:solidFill>
            <a:round/>
            <a:headEnd/>
            <a:tailEnd/>
          </a:ln>
        </p:spPr>
        <p:txBody>
          <a:bodyPr/>
          <a:lstStyle/>
          <a:p>
            <a:endParaRPr lang="es-MX" dirty="0"/>
          </a:p>
        </p:txBody>
      </p:sp>
      <p:sp>
        <p:nvSpPr>
          <p:cNvPr id="16" name="Text Box 10"/>
          <p:cNvSpPr txBox="1">
            <a:spLocks noChangeArrowheads="1"/>
          </p:cNvSpPr>
          <p:nvPr/>
        </p:nvSpPr>
        <p:spPr bwMode="auto">
          <a:xfrm>
            <a:off x="4167505" y="7201289"/>
            <a:ext cx="2549421" cy="1717393"/>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17" name="Text Box 10"/>
          <p:cNvSpPr txBox="1">
            <a:spLocks noChangeArrowheads="1"/>
          </p:cNvSpPr>
          <p:nvPr/>
        </p:nvSpPr>
        <p:spPr bwMode="auto">
          <a:xfrm>
            <a:off x="1504950" y="7388339"/>
            <a:ext cx="2754312" cy="1643527"/>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Responsable</a:t>
            </a: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lvl="0" algn="ctr">
              <a:spcBef>
                <a:spcPct val="20000"/>
              </a:spcBef>
              <a:defRPr/>
            </a:pPr>
            <a:r>
              <a:rPr lang="es-ES" altLang="es-MX" sz="1200" u="none" dirty="0" smtClean="0">
                <a:latin typeface="Arial" panose="020B0604020202020204" pitchFamily="34" charset="0"/>
              </a:rPr>
              <a:t>Julián Martínez Suárez</a:t>
            </a:r>
            <a:endParaRPr lang="es-ES" altLang="es-MX" sz="1200" u="none" dirty="0">
              <a:latin typeface="Arial" panose="020B0604020202020204" pitchFamily="34" charset="0"/>
            </a:endParaRPr>
          </a:p>
          <a:p>
            <a:pPr algn="ctr">
              <a:lnSpc>
                <a:spcPct val="80000"/>
              </a:lnSpc>
            </a:pPr>
            <a:endParaRPr lang="es-MX" sz="1200" u="none" dirty="0" smtClean="0">
              <a:latin typeface="Arial" charset="0"/>
            </a:endParaRPr>
          </a:p>
        </p:txBody>
      </p:sp>
    </p:spTree>
    <p:extLst>
      <p:ext uri="{BB962C8B-B14F-4D97-AF65-F5344CB8AC3E}">
        <p14:creationId xmlns:p14="http://schemas.microsoft.com/office/powerpoint/2010/main" val="2660267943"/>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397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397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3973" name="Rectangle 5"/>
          <p:cNvSpPr>
            <a:spLocks noChangeArrowheads="1"/>
          </p:cNvSpPr>
          <p:nvPr/>
        </p:nvSpPr>
        <p:spPr bwMode="auto">
          <a:xfrm>
            <a:off x="1533526" y="541338"/>
            <a:ext cx="5038725" cy="7183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smtClean="0">
                <a:latin typeface="Arial" panose="020B0604020202020204" pitchFamily="34" charset="0"/>
                <a:cs typeface="Arial" panose="020B0604020202020204" pitchFamily="34" charset="0"/>
              </a:rPr>
              <a:t>DESARROLLO DE GRUPO</a:t>
            </a:r>
            <a:endParaRPr lang="es-ES" altLang="es-MX" sz="1200" b="1" i="1" u="none" dirty="0">
              <a:latin typeface="Arial" panose="020B0604020202020204" pitchFamily="34" charset="0"/>
              <a:cs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algn="just">
              <a:buNone/>
            </a:pPr>
            <a:r>
              <a:rPr lang="es-MX" sz="1200" u="none" dirty="0">
                <a:latin typeface="Arial" panose="020B0604020202020204" pitchFamily="34" charset="0"/>
                <a:cs typeface="Arial" panose="020B0604020202020204" pitchFamily="34" charset="0"/>
              </a:rPr>
              <a:t>Brindar atención profesional psicológica a los </a:t>
            </a:r>
            <a:r>
              <a:rPr lang="es-MX" sz="1200" u="none" dirty="0" smtClean="0">
                <a:latin typeface="Arial" panose="020B0604020202020204" pitchFamily="34" charset="0"/>
                <a:cs typeface="Arial" panose="020B0604020202020204" pitchFamily="34" charset="0"/>
              </a:rPr>
              <a:t>usuarios </a:t>
            </a:r>
            <a:r>
              <a:rPr lang="es-MX" sz="1200" u="none" dirty="0">
                <a:latin typeface="Arial" panose="020B0604020202020204" pitchFamily="34" charset="0"/>
                <a:cs typeface="Arial" panose="020B0604020202020204" pitchFamily="34" charset="0"/>
              </a:rPr>
              <a:t>y </a:t>
            </a:r>
            <a:r>
              <a:rPr lang="es-MX" sz="1200" u="none" dirty="0" smtClean="0">
                <a:latin typeface="Arial" panose="020B0604020202020204" pitchFamily="34" charset="0"/>
                <a:cs typeface="Arial" panose="020B0604020202020204" pitchFamily="34" charset="0"/>
              </a:rPr>
              <a:t>usuarias del Programa Jóvenes con Rumbo, con </a:t>
            </a:r>
            <a:r>
              <a:rPr lang="es-MX" sz="1200" u="none" dirty="0">
                <a:latin typeface="Arial" panose="020B0604020202020204" pitchFamily="34" charset="0"/>
                <a:cs typeface="Arial" panose="020B0604020202020204" pitchFamily="34" charset="0"/>
              </a:rPr>
              <a:t>el fin de aportarles soluciones idóneas a sus necesidades y capacidades.</a:t>
            </a:r>
          </a:p>
          <a:p>
            <a:pPr marL="182563">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Preguntar, </a:t>
            </a:r>
            <a:r>
              <a:rPr lang="es-MX" sz="1200" u="none" dirty="0">
                <a:latin typeface="Arial" panose="020B0604020202020204" pitchFamily="34" charset="0"/>
                <a:cs typeface="Arial" panose="020B0604020202020204" pitchFamily="34" charset="0"/>
              </a:rPr>
              <a:t>Aplicar entrevistas y dar secuencia a procesos de investigación social</a:t>
            </a:r>
            <a:r>
              <a:rPr lang="es-MX" sz="1200" u="none" dirty="0" smtClean="0">
                <a:latin typeface="Arial" panose="020B0604020202020204" pitchFamily="34" charset="0"/>
                <a:cs typeface="Arial" panose="020B0604020202020204" pitchFamily="34" charset="0"/>
              </a:rPr>
              <a:t>.</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a:latin typeface="Arial" panose="020B0604020202020204" pitchFamily="34" charset="0"/>
                <a:cs typeface="Arial" panose="020B0604020202020204" pitchFamily="34" charset="0"/>
              </a:rPr>
              <a:t>Realizar consultas de orientación psicológica a </a:t>
            </a:r>
            <a:r>
              <a:rPr lang="es-MX" sz="1200" u="none" dirty="0" smtClean="0">
                <a:latin typeface="Arial" panose="020B0604020202020204" pitchFamily="34" charset="0"/>
                <a:cs typeface="Arial" panose="020B0604020202020204" pitchFamily="34" charset="0"/>
              </a:rPr>
              <a:t>usuarios y usuarias del Programa Jóvenes con Rumbo.</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a:latin typeface="Arial" panose="020B0604020202020204" pitchFamily="34" charset="0"/>
                <a:cs typeface="Arial" panose="020B0604020202020204" pitchFamily="34" charset="0"/>
              </a:rPr>
              <a:t>Aplicar estudios y exámenes psicológicos y psicométricos, de acuerdo a las necesidades y a la atención que se proporcione en el </a:t>
            </a:r>
            <a:r>
              <a:rPr lang="es-MX" sz="1200" u="none" dirty="0" smtClean="0">
                <a:latin typeface="Arial" panose="020B0604020202020204" pitchFamily="34" charset="0"/>
                <a:cs typeface="Arial" panose="020B0604020202020204" pitchFamily="34" charset="0"/>
              </a:rPr>
              <a:t>Centro Jóvenes con Rumbo. </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Elaborar </a:t>
            </a:r>
            <a:r>
              <a:rPr lang="es-MX" sz="1200" u="none" dirty="0">
                <a:latin typeface="Arial" panose="020B0604020202020204" pitchFamily="34" charset="0"/>
                <a:cs typeface="Arial" panose="020B0604020202020204" pitchFamily="34" charset="0"/>
              </a:rPr>
              <a:t>con los resultados de las pruebas </a:t>
            </a:r>
            <a:r>
              <a:rPr lang="es-MX" sz="1200" u="none" dirty="0" smtClean="0">
                <a:latin typeface="Arial" panose="020B0604020202020204" pitchFamily="34" charset="0"/>
                <a:cs typeface="Arial" panose="020B0604020202020204" pitchFamily="34" charset="0"/>
              </a:rPr>
              <a:t>aplicadas; </a:t>
            </a:r>
            <a:r>
              <a:rPr lang="es-MX" sz="1200" u="none" dirty="0">
                <a:latin typeface="Arial" panose="020B0604020202020204" pitchFamily="34" charset="0"/>
                <a:cs typeface="Arial" panose="020B0604020202020204" pitchFamily="34" charset="0"/>
              </a:rPr>
              <a:t>informes </a:t>
            </a:r>
            <a:r>
              <a:rPr lang="es-MX" sz="1200" u="none" dirty="0" smtClean="0">
                <a:latin typeface="Arial" panose="020B0604020202020204" pitchFamily="34" charset="0"/>
                <a:cs typeface="Arial" panose="020B0604020202020204" pitchFamily="34" charset="0"/>
              </a:rPr>
              <a:t>y recomendaciones. </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Establecer mecanismos de coordinación y vinculación para la atención de los usuarios que requieran otro tipo de servicio.</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Registrar las actividades en los formatos y base de datos correspondientes</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a:latin typeface="Arial" panose="020B0604020202020204" pitchFamily="34" charset="0"/>
                <a:cs typeface="Arial" panose="020B0604020202020204" pitchFamily="34" charset="0"/>
              </a:rPr>
              <a:t>Participa en reuniones de retroalimentación periódicamente, con el equipo de trabajo a fin de discernir sobre los casos que se atienden en el </a:t>
            </a:r>
            <a:r>
              <a:rPr lang="es-MX" sz="1200" u="none" dirty="0" smtClean="0">
                <a:latin typeface="Arial" panose="020B0604020202020204" pitchFamily="34" charset="0"/>
                <a:cs typeface="Arial" panose="020B0604020202020204" pitchFamily="34" charset="0"/>
              </a:rPr>
              <a:t>Centro.</a:t>
            </a:r>
            <a:endParaRPr lang="es-MX" sz="1200" u="none" dirty="0">
              <a:latin typeface="Arial" panose="020B0604020202020204" pitchFamily="34" charset="0"/>
              <a:cs typeface="Arial" panose="020B0604020202020204" pitchFamily="34" charset="0"/>
            </a:endParaRPr>
          </a:p>
          <a:p>
            <a:pPr algn="just">
              <a:buSzPct val="150000"/>
              <a:buNone/>
            </a:pPr>
            <a:endParaRPr lang="es-MX" sz="1200" u="none" dirty="0">
              <a:latin typeface="Arial" panose="020B0604020202020204" pitchFamily="34" charset="0"/>
              <a:cs typeface="Arial" panose="020B0604020202020204" pitchFamily="34" charset="0"/>
            </a:endParaRPr>
          </a:p>
        </p:txBody>
      </p:sp>
      <p:sp>
        <p:nvSpPr>
          <p:cNvPr id="14" name="Rectangle 9"/>
          <p:cNvSpPr>
            <a:spLocks noChangeArrowheads="1"/>
          </p:cNvSpPr>
          <p:nvPr/>
        </p:nvSpPr>
        <p:spPr bwMode="auto">
          <a:xfrm>
            <a:off x="1581467" y="7367702"/>
            <a:ext cx="5153025" cy="1593212"/>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5" name="Text Box 10"/>
          <p:cNvSpPr txBox="1">
            <a:spLocks noChangeArrowheads="1"/>
          </p:cNvSpPr>
          <p:nvPr/>
        </p:nvSpPr>
        <p:spPr bwMode="auto">
          <a:xfrm>
            <a:off x="1504950" y="7416914"/>
            <a:ext cx="2754312" cy="1938992"/>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lvl="0" algn="ctr">
              <a:spcBef>
                <a:spcPct val="20000"/>
              </a:spcBef>
              <a:defRPr/>
            </a:pPr>
            <a:r>
              <a:rPr lang="es-ES" altLang="es-MX" sz="1200" u="none" dirty="0" smtClean="0">
                <a:latin typeface="Arial" panose="020B0604020202020204" pitchFamily="34" charset="0"/>
              </a:rPr>
              <a:t>Josué Joana Cisneros Payán</a:t>
            </a:r>
            <a:endParaRPr lang="es-ES" altLang="es-MX" sz="1200" u="none" dirty="0">
              <a:latin typeface="Arial" panose="020B0604020202020204" pitchFamily="34"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
        <p:nvSpPr>
          <p:cNvPr id="16" name="Line 13"/>
          <p:cNvSpPr>
            <a:spLocks noChangeShapeType="1"/>
          </p:cNvSpPr>
          <p:nvPr/>
        </p:nvSpPr>
        <p:spPr bwMode="auto">
          <a:xfrm>
            <a:off x="4173855" y="7327376"/>
            <a:ext cx="0" cy="1646239"/>
          </a:xfrm>
          <a:prstGeom prst="line">
            <a:avLst/>
          </a:prstGeom>
          <a:noFill/>
          <a:ln w="9525">
            <a:solidFill>
              <a:schemeClr val="tx1"/>
            </a:solidFill>
            <a:round/>
            <a:headEnd/>
            <a:tailEnd/>
          </a:ln>
        </p:spPr>
        <p:txBody>
          <a:bodyPr/>
          <a:lstStyle/>
          <a:p>
            <a:endParaRPr lang="es-MX" dirty="0"/>
          </a:p>
        </p:txBody>
      </p:sp>
      <p:sp>
        <p:nvSpPr>
          <p:cNvPr id="17" name="Line 15"/>
          <p:cNvSpPr>
            <a:spLocks noChangeShapeType="1"/>
          </p:cNvSpPr>
          <p:nvPr/>
        </p:nvSpPr>
        <p:spPr bwMode="auto">
          <a:xfrm>
            <a:off x="1578292" y="7635351"/>
            <a:ext cx="5162550" cy="0"/>
          </a:xfrm>
          <a:prstGeom prst="line">
            <a:avLst/>
          </a:prstGeom>
          <a:noFill/>
          <a:ln w="9525">
            <a:solidFill>
              <a:schemeClr val="tx1"/>
            </a:solidFill>
            <a:round/>
            <a:headEnd/>
            <a:tailEnd/>
          </a:ln>
        </p:spPr>
        <p:txBody>
          <a:bodyPr/>
          <a:lstStyle/>
          <a:p>
            <a:endParaRPr lang="es-MX" dirty="0"/>
          </a:p>
        </p:txBody>
      </p:sp>
      <p:sp>
        <p:nvSpPr>
          <p:cNvPr id="18" name="Text Box 10"/>
          <p:cNvSpPr txBox="1">
            <a:spLocks noChangeArrowheads="1"/>
          </p:cNvSpPr>
          <p:nvPr/>
        </p:nvSpPr>
        <p:spPr bwMode="auto">
          <a:xfrm>
            <a:off x="4167505" y="7401314"/>
            <a:ext cx="2549421" cy="1569660"/>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4022605267"/>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397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397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3973" name="Rectangle 5"/>
          <p:cNvSpPr>
            <a:spLocks noChangeArrowheads="1"/>
          </p:cNvSpPr>
          <p:nvPr/>
        </p:nvSpPr>
        <p:spPr bwMode="auto">
          <a:xfrm>
            <a:off x="1533526" y="588963"/>
            <a:ext cx="5038725" cy="41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smtClean="0">
                <a:latin typeface="Arial" panose="020B0604020202020204" pitchFamily="34" charset="0"/>
                <a:cs typeface="Arial" panose="020B0604020202020204" pitchFamily="34" charset="0"/>
              </a:rPr>
              <a:t>DESARROLLO DE GRUPO</a:t>
            </a:r>
          </a:p>
          <a:p>
            <a:pPr algn="ctr">
              <a:spcBef>
                <a:spcPct val="0"/>
              </a:spcBef>
              <a:buFontTx/>
              <a:buNone/>
            </a:pPr>
            <a:r>
              <a:rPr lang="es-ES" altLang="es-MX" sz="1200" b="1" i="1" u="none" dirty="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MX" altLang="es-MX" sz="1200" u="none" dirty="0">
              <a:latin typeface="Arial" panose="020B0604020202020204" pitchFamily="34" charset="0"/>
              <a:cs typeface="Arial" panose="020B0604020202020204" pitchFamily="34" charset="0"/>
            </a:endParaRP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Asistir a los cursos de actualización que se requieran para el mejor desempeño de sus funciones.</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Optimizar los recursos proporcionados, así como de los propios de la Institución.</a:t>
            </a:r>
          </a:p>
          <a:p>
            <a:pPr algn="just">
              <a:buSzPct val="150000"/>
              <a:buNone/>
            </a:pPr>
            <a:endParaRPr 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ea typeface="Calibri" panose="020F0502020204030204" pitchFamily="34" charset="0"/>
                <a:cs typeface="Arial" panose="020B0604020202020204" pitchFamily="34" charset="0"/>
              </a:rPr>
              <a:t>Estas funciones son enunciativas más no limitativas.</a:t>
            </a:r>
          </a:p>
          <a:p>
            <a:pPr algn="just">
              <a:buSzPct val="150000"/>
              <a:buNone/>
            </a:pPr>
            <a:endParaRPr 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sz="1200" u="none" dirty="0" smtClean="0">
              <a:latin typeface="Arial" panose="020B0604020202020204" pitchFamily="34" charset="0"/>
              <a:cs typeface="Arial" panose="020B0604020202020204" pitchFamily="34" charset="0"/>
            </a:endParaRP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sz="1200" u="none" dirty="0">
              <a:latin typeface="Arial" panose="020B0604020202020204" pitchFamily="34" charset="0"/>
              <a:cs typeface="Arial" panose="020B0604020202020204" pitchFamily="34" charset="0"/>
            </a:endParaRPr>
          </a:p>
          <a:p>
            <a:pPr lvl="0">
              <a:buNone/>
            </a:pPr>
            <a:endParaRPr lang="es-MX" altLang="es-MX" sz="1200" u="none" dirty="0" smtClean="0">
              <a:latin typeface="Arial" panose="020B0604020202020204" pitchFamily="34" charset="0"/>
              <a:cs typeface="Arial" panose="020B0604020202020204" pitchFamily="34" charset="0"/>
            </a:endParaRPr>
          </a:p>
          <a:p>
            <a:pPr algn="just">
              <a:buNone/>
            </a:pPr>
            <a:endParaRPr lang="es-MX" altLang="es-MX" sz="1200" dirty="0">
              <a:latin typeface="Arial" panose="020B0604020202020204" pitchFamily="34" charset="0"/>
              <a:cs typeface="Arial" panose="020B0604020202020204" pitchFamily="34" charset="0"/>
            </a:endParaRPr>
          </a:p>
          <a:p>
            <a:pPr algn="just"/>
            <a:endParaRPr lang="es-MX" altLang="es-MX" sz="1200" dirty="0">
              <a:latin typeface="Arial" panose="020B0604020202020204" pitchFamily="34" charset="0"/>
              <a:cs typeface="Arial" panose="020B0604020202020204" pitchFamily="34" charset="0"/>
            </a:endParaRPr>
          </a:p>
        </p:txBody>
      </p:sp>
      <p:sp>
        <p:nvSpPr>
          <p:cNvPr id="14" name="Rectangle 9"/>
          <p:cNvSpPr>
            <a:spLocks noChangeArrowheads="1"/>
          </p:cNvSpPr>
          <p:nvPr/>
        </p:nvSpPr>
        <p:spPr bwMode="auto">
          <a:xfrm>
            <a:off x="1581467" y="7327376"/>
            <a:ext cx="5153025" cy="1633538"/>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5" name="Text Box 10"/>
          <p:cNvSpPr txBox="1">
            <a:spLocks noChangeArrowheads="1"/>
          </p:cNvSpPr>
          <p:nvPr/>
        </p:nvSpPr>
        <p:spPr bwMode="auto">
          <a:xfrm>
            <a:off x="1504950" y="7388339"/>
            <a:ext cx="2754312" cy="1938992"/>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lvl="0" algn="ctr">
              <a:spcBef>
                <a:spcPct val="20000"/>
              </a:spcBef>
              <a:defRPr/>
            </a:pPr>
            <a:r>
              <a:rPr lang="es-ES" altLang="es-MX" sz="1200" u="none" dirty="0" smtClean="0">
                <a:latin typeface="Arial" panose="020B0604020202020204" pitchFamily="34" charset="0"/>
              </a:rPr>
              <a:t>Josué Joana Cisneros Payán</a:t>
            </a:r>
            <a:endParaRPr lang="es-ES" altLang="es-MX" sz="1200" u="none" dirty="0">
              <a:latin typeface="Arial" panose="020B0604020202020204" pitchFamily="34"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
        <p:nvSpPr>
          <p:cNvPr id="16" name="Line 13"/>
          <p:cNvSpPr>
            <a:spLocks noChangeShapeType="1"/>
          </p:cNvSpPr>
          <p:nvPr/>
        </p:nvSpPr>
        <p:spPr bwMode="auto">
          <a:xfrm>
            <a:off x="4173855" y="7327376"/>
            <a:ext cx="0" cy="1646239"/>
          </a:xfrm>
          <a:prstGeom prst="line">
            <a:avLst/>
          </a:prstGeom>
          <a:noFill/>
          <a:ln w="9525">
            <a:solidFill>
              <a:schemeClr val="tx1"/>
            </a:solidFill>
            <a:round/>
            <a:headEnd/>
            <a:tailEnd/>
          </a:ln>
        </p:spPr>
        <p:txBody>
          <a:bodyPr/>
          <a:lstStyle/>
          <a:p>
            <a:endParaRPr lang="es-MX" dirty="0"/>
          </a:p>
        </p:txBody>
      </p:sp>
      <p:sp>
        <p:nvSpPr>
          <p:cNvPr id="17" name="Line 15"/>
          <p:cNvSpPr>
            <a:spLocks noChangeShapeType="1"/>
          </p:cNvSpPr>
          <p:nvPr/>
        </p:nvSpPr>
        <p:spPr bwMode="auto">
          <a:xfrm>
            <a:off x="1578292" y="7616301"/>
            <a:ext cx="5162550" cy="0"/>
          </a:xfrm>
          <a:prstGeom prst="line">
            <a:avLst/>
          </a:prstGeom>
          <a:noFill/>
          <a:ln w="9525">
            <a:solidFill>
              <a:schemeClr val="tx1"/>
            </a:solidFill>
            <a:round/>
            <a:headEnd/>
            <a:tailEnd/>
          </a:ln>
        </p:spPr>
        <p:txBody>
          <a:bodyPr/>
          <a:lstStyle/>
          <a:p>
            <a:endParaRPr lang="es-MX" dirty="0"/>
          </a:p>
        </p:txBody>
      </p:sp>
      <p:sp>
        <p:nvSpPr>
          <p:cNvPr id="18" name="Text Box 10"/>
          <p:cNvSpPr txBox="1">
            <a:spLocks noChangeArrowheads="1"/>
          </p:cNvSpPr>
          <p:nvPr/>
        </p:nvSpPr>
        <p:spPr bwMode="auto">
          <a:xfrm>
            <a:off x="4167505" y="7201289"/>
            <a:ext cx="2549421" cy="1717393"/>
          </a:xfrm>
          <a:prstGeom prst="rect">
            <a:avLst/>
          </a:prstGeom>
          <a:noFill/>
          <a:ln w="9525">
            <a:noFill/>
            <a:miter lim="800000"/>
            <a:headEnd/>
            <a:tailEnd/>
          </a:ln>
        </p:spPr>
        <p:txBody>
          <a:bodyPr wrap="square">
            <a:spAutoFit/>
          </a:bodyPr>
          <a:lstStyle/>
          <a:p>
            <a:pPr algn="ctr">
              <a:lnSpc>
                <a:spcPct val="80000"/>
              </a:lnSpc>
            </a:pPr>
            <a:endParaRPr lang="es-MX" sz="1200" b="1" u="none" dirty="0">
              <a:latin typeface="Arial" charset="0"/>
            </a:endParaRPr>
          </a:p>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452227036"/>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397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397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3973" name="Rectangle 5"/>
          <p:cNvSpPr>
            <a:spLocks noChangeArrowheads="1"/>
          </p:cNvSpPr>
          <p:nvPr/>
        </p:nvSpPr>
        <p:spPr bwMode="auto">
          <a:xfrm>
            <a:off x="1533526" y="541338"/>
            <a:ext cx="5038725" cy="7183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u="none" dirty="0" smtClean="0">
                <a:latin typeface="Arial" panose="020B0604020202020204" pitchFamily="34" charset="0"/>
                <a:cs typeface="Arial" panose="020B0604020202020204" pitchFamily="34" charset="0"/>
              </a:rPr>
              <a:t>ORIENTADOR (TURNO MATUTINO)</a:t>
            </a:r>
            <a:endParaRPr lang="es-ES" altLang="es-MX" sz="1200" b="1" i="1" u="none" dirty="0">
              <a:latin typeface="Arial" panose="020B0604020202020204" pitchFamily="34" charset="0"/>
              <a:cs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OBJETIVO.</a:t>
            </a:r>
          </a:p>
          <a:p>
            <a:pPr algn="just">
              <a:spcBef>
                <a:spcPct val="0"/>
              </a:spcBef>
              <a:buFontTx/>
              <a:buNone/>
            </a:pPr>
            <a:endParaRPr lang="es-ES_tradnl" altLang="es-MX" sz="1200" b="1" i="1" u="none" dirty="0">
              <a:latin typeface="Arial" panose="020B0604020202020204" pitchFamily="34" charset="0"/>
            </a:endParaRPr>
          </a:p>
          <a:p>
            <a:pPr algn="just">
              <a:buNone/>
            </a:pPr>
            <a:r>
              <a:rPr lang="es-MX" sz="1200" u="none" dirty="0">
                <a:latin typeface="Arial" panose="020B0604020202020204" pitchFamily="34" charset="0"/>
                <a:cs typeface="Arial" panose="020B0604020202020204" pitchFamily="34" charset="0"/>
              </a:rPr>
              <a:t>Brindar atención profesional psicológica a los </a:t>
            </a:r>
            <a:r>
              <a:rPr lang="es-MX" sz="1200" u="none" dirty="0" smtClean="0">
                <a:latin typeface="Arial" panose="020B0604020202020204" pitchFamily="34" charset="0"/>
                <a:cs typeface="Arial" panose="020B0604020202020204" pitchFamily="34" charset="0"/>
              </a:rPr>
              <a:t>usuarios </a:t>
            </a:r>
            <a:r>
              <a:rPr lang="es-MX" sz="1200" u="none" dirty="0">
                <a:latin typeface="Arial" panose="020B0604020202020204" pitchFamily="34" charset="0"/>
                <a:cs typeface="Arial" panose="020B0604020202020204" pitchFamily="34" charset="0"/>
              </a:rPr>
              <a:t>y </a:t>
            </a:r>
            <a:r>
              <a:rPr lang="es-MX" sz="1200" u="none" dirty="0" smtClean="0">
                <a:latin typeface="Arial" panose="020B0604020202020204" pitchFamily="34" charset="0"/>
                <a:cs typeface="Arial" panose="020B0604020202020204" pitchFamily="34" charset="0"/>
              </a:rPr>
              <a:t>usuarias del Programa Jóvenes con Rumbo, con </a:t>
            </a:r>
            <a:r>
              <a:rPr lang="es-MX" sz="1200" u="none" dirty="0">
                <a:latin typeface="Arial" panose="020B0604020202020204" pitchFamily="34" charset="0"/>
                <a:cs typeface="Arial" panose="020B0604020202020204" pitchFamily="34" charset="0"/>
              </a:rPr>
              <a:t>el fin de aportarles soluciones idóneas a sus necesidades y capacidades.</a:t>
            </a:r>
          </a:p>
          <a:p>
            <a:pPr marL="182563">
              <a:buFontTx/>
              <a:buNone/>
            </a:pPr>
            <a:endParaRPr lang="es-ES_tradnl" altLang="es-MX" sz="1200" b="1" i="1" u="none" dirty="0" smtClean="0">
              <a:latin typeface="Arial" panose="020B0604020202020204" pitchFamily="34" charset="0"/>
            </a:endParaRPr>
          </a:p>
          <a:p>
            <a:pPr marL="182563">
              <a:buFontTx/>
              <a:buNone/>
            </a:pPr>
            <a:endParaRPr lang="es-ES_tradnl" altLang="es-MX" sz="1200" b="1" i="1" u="none" dirty="0">
              <a:latin typeface="Arial" panose="020B0604020202020204" pitchFamily="34" charset="0"/>
            </a:endParaRPr>
          </a:p>
          <a:p>
            <a:pPr algn="just">
              <a:spcBef>
                <a:spcPct val="0"/>
              </a:spcBef>
              <a:buFontTx/>
              <a:buNone/>
            </a:pPr>
            <a:r>
              <a:rPr lang="es-ES_tradnl" altLang="es-MX" sz="1200" b="1" i="1" u="none" dirty="0">
                <a:latin typeface="Arial" panose="020B0604020202020204" pitchFamily="34" charset="0"/>
              </a:rPr>
              <a:t>FUNCIONES.</a:t>
            </a:r>
            <a:endParaRPr lang="es-ES_tradnl" altLang="es-MX" sz="1200" u="none" dirty="0">
              <a:latin typeface="Arial" panose="020B0604020202020204" pitchFamily="34" charset="0"/>
            </a:endParaRPr>
          </a:p>
          <a:p>
            <a:pPr algn="just">
              <a:spcBef>
                <a:spcPct val="0"/>
              </a:spcBef>
              <a:buFontTx/>
              <a:buNone/>
            </a:pPr>
            <a:endParaRPr lang="es-ES_tradnl" altLang="es-MX" sz="1200" b="1" i="1" u="none" dirty="0">
              <a:latin typeface="Arial" panose="020B0604020202020204" pitchFamily="34" charset="0"/>
            </a:endParaRPr>
          </a:p>
          <a:p>
            <a:pPr marL="171450" indent="-171450" algn="just">
              <a:buSzPct val="150000"/>
              <a:buFont typeface="Arial" panose="020B0604020202020204" pitchFamily="34" charset="0"/>
              <a:buChar char="•"/>
            </a:pPr>
            <a:r>
              <a:rPr lang="es-MX" altLang="es-MX" sz="1200" u="none" dirty="0" smtClean="0">
                <a:latin typeface="Arial" panose="020B0604020202020204" pitchFamily="34" charset="0"/>
                <a:cs typeface="Arial" panose="020B0604020202020204" pitchFamily="34" charset="0"/>
              </a:rPr>
              <a:t>Preguntar, </a:t>
            </a:r>
            <a:r>
              <a:rPr lang="es-MX" sz="1200" u="none" dirty="0">
                <a:latin typeface="Arial" panose="020B0604020202020204" pitchFamily="34" charset="0"/>
                <a:cs typeface="Arial" panose="020B0604020202020204" pitchFamily="34" charset="0"/>
              </a:rPr>
              <a:t>Aplicar entrevistas y dar secuencia a procesos de investigación social</a:t>
            </a:r>
            <a:r>
              <a:rPr lang="es-MX" sz="1200" u="none" dirty="0" smtClean="0">
                <a:latin typeface="Arial" panose="020B0604020202020204" pitchFamily="34" charset="0"/>
                <a:cs typeface="Arial" panose="020B0604020202020204" pitchFamily="34" charset="0"/>
              </a:rPr>
              <a:t>.</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a:latin typeface="Arial" panose="020B0604020202020204" pitchFamily="34" charset="0"/>
                <a:cs typeface="Arial" panose="020B0604020202020204" pitchFamily="34" charset="0"/>
              </a:rPr>
              <a:t>Realizar consultas de orientación psicológica a </a:t>
            </a:r>
            <a:r>
              <a:rPr lang="es-MX" sz="1200" u="none" dirty="0" smtClean="0">
                <a:latin typeface="Arial" panose="020B0604020202020204" pitchFamily="34" charset="0"/>
                <a:cs typeface="Arial" panose="020B0604020202020204" pitchFamily="34" charset="0"/>
              </a:rPr>
              <a:t>usuarios y usuarias del Programa Jóvenes con Rumbo.</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a:latin typeface="Arial" panose="020B0604020202020204" pitchFamily="34" charset="0"/>
                <a:cs typeface="Arial" panose="020B0604020202020204" pitchFamily="34" charset="0"/>
              </a:rPr>
              <a:t>Aplicar estudios y exámenes psicológicos y psicométricos, de acuerdo a las necesidades y a la atención que se proporcione en el </a:t>
            </a:r>
            <a:r>
              <a:rPr lang="es-MX" sz="1200" u="none" dirty="0" smtClean="0">
                <a:latin typeface="Arial" panose="020B0604020202020204" pitchFamily="34" charset="0"/>
                <a:cs typeface="Arial" panose="020B0604020202020204" pitchFamily="34" charset="0"/>
              </a:rPr>
              <a:t>Centro Jóvenes con Rumbo. </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Elaborar </a:t>
            </a:r>
            <a:r>
              <a:rPr lang="es-MX" sz="1200" u="none" dirty="0">
                <a:latin typeface="Arial" panose="020B0604020202020204" pitchFamily="34" charset="0"/>
                <a:cs typeface="Arial" panose="020B0604020202020204" pitchFamily="34" charset="0"/>
              </a:rPr>
              <a:t>con los resultados de las pruebas </a:t>
            </a:r>
            <a:r>
              <a:rPr lang="es-MX" sz="1200" u="none" dirty="0" smtClean="0">
                <a:latin typeface="Arial" panose="020B0604020202020204" pitchFamily="34" charset="0"/>
                <a:cs typeface="Arial" panose="020B0604020202020204" pitchFamily="34" charset="0"/>
              </a:rPr>
              <a:t>aplicadas; </a:t>
            </a:r>
            <a:r>
              <a:rPr lang="es-MX" sz="1200" u="none" dirty="0">
                <a:latin typeface="Arial" panose="020B0604020202020204" pitchFamily="34" charset="0"/>
                <a:cs typeface="Arial" panose="020B0604020202020204" pitchFamily="34" charset="0"/>
              </a:rPr>
              <a:t>informes </a:t>
            </a:r>
            <a:r>
              <a:rPr lang="es-MX" sz="1200" u="none" dirty="0" smtClean="0">
                <a:latin typeface="Arial" panose="020B0604020202020204" pitchFamily="34" charset="0"/>
                <a:cs typeface="Arial" panose="020B0604020202020204" pitchFamily="34" charset="0"/>
              </a:rPr>
              <a:t>y recomendaciones. </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Establecer mecanismos de coordinación y vinculación para la atención de los usuarios que requieran otro tipo de servicio.</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Registrar las actividades en los formatos y base de datos correspondientes</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a:latin typeface="Arial" panose="020B0604020202020204" pitchFamily="34" charset="0"/>
                <a:cs typeface="Arial" panose="020B0604020202020204" pitchFamily="34" charset="0"/>
              </a:rPr>
              <a:t>Participa en reuniones de retroalimentación periódicamente, con el equipo de trabajo a fin de discernir sobre los casos que se atienden en el </a:t>
            </a:r>
            <a:r>
              <a:rPr lang="es-MX" sz="1200" u="none" dirty="0" smtClean="0">
                <a:latin typeface="Arial" panose="020B0604020202020204" pitchFamily="34" charset="0"/>
                <a:cs typeface="Arial" panose="020B0604020202020204" pitchFamily="34" charset="0"/>
              </a:rPr>
              <a:t>Centro.</a:t>
            </a:r>
            <a:endParaRPr lang="es-MX" sz="1200" u="none" dirty="0">
              <a:latin typeface="Arial" panose="020B0604020202020204" pitchFamily="34" charset="0"/>
              <a:cs typeface="Arial" panose="020B0604020202020204" pitchFamily="34" charset="0"/>
            </a:endParaRPr>
          </a:p>
          <a:p>
            <a:pPr algn="just">
              <a:buSzPct val="150000"/>
              <a:buNone/>
            </a:pPr>
            <a:endParaRPr lang="es-MX" sz="1200" u="none" dirty="0">
              <a:latin typeface="Arial" panose="020B0604020202020204" pitchFamily="34" charset="0"/>
              <a:cs typeface="Arial" panose="020B0604020202020204" pitchFamily="34" charset="0"/>
            </a:endParaRPr>
          </a:p>
        </p:txBody>
      </p:sp>
      <p:sp>
        <p:nvSpPr>
          <p:cNvPr id="14" name="Rectangle 9"/>
          <p:cNvSpPr>
            <a:spLocks noChangeArrowheads="1"/>
          </p:cNvSpPr>
          <p:nvPr/>
        </p:nvSpPr>
        <p:spPr bwMode="auto">
          <a:xfrm>
            <a:off x="1581467" y="7434377"/>
            <a:ext cx="5153025" cy="1519123"/>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5" name="Text Box 10"/>
          <p:cNvSpPr txBox="1">
            <a:spLocks noChangeArrowheads="1"/>
          </p:cNvSpPr>
          <p:nvPr/>
        </p:nvSpPr>
        <p:spPr bwMode="auto">
          <a:xfrm>
            <a:off x="1504950" y="7455014"/>
            <a:ext cx="2754312" cy="1938992"/>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lvl="0" algn="ctr">
              <a:spcBef>
                <a:spcPct val="20000"/>
              </a:spcBef>
              <a:defRPr/>
            </a:pPr>
            <a:r>
              <a:rPr lang="es-ES" altLang="es-MX" sz="1200" u="none" dirty="0" smtClean="0">
                <a:latin typeface="Arial" panose="020B0604020202020204" pitchFamily="34" charset="0"/>
              </a:rPr>
              <a:t>Erika Villela Reyes</a:t>
            </a:r>
            <a:endParaRPr lang="es-ES" altLang="es-MX" sz="1200" u="none" dirty="0">
              <a:latin typeface="Arial" panose="020B0604020202020204" pitchFamily="34"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
        <p:nvSpPr>
          <p:cNvPr id="16" name="Line 13"/>
          <p:cNvSpPr>
            <a:spLocks noChangeShapeType="1"/>
          </p:cNvSpPr>
          <p:nvPr/>
        </p:nvSpPr>
        <p:spPr bwMode="auto">
          <a:xfrm>
            <a:off x="4173855" y="7434377"/>
            <a:ext cx="0" cy="1539238"/>
          </a:xfrm>
          <a:prstGeom prst="line">
            <a:avLst/>
          </a:prstGeom>
          <a:noFill/>
          <a:ln w="9525">
            <a:solidFill>
              <a:schemeClr val="tx1"/>
            </a:solidFill>
            <a:round/>
            <a:headEnd/>
            <a:tailEnd/>
          </a:ln>
        </p:spPr>
        <p:txBody>
          <a:bodyPr/>
          <a:lstStyle/>
          <a:p>
            <a:endParaRPr lang="es-MX" dirty="0"/>
          </a:p>
        </p:txBody>
      </p:sp>
      <p:sp>
        <p:nvSpPr>
          <p:cNvPr id="17" name="Line 15"/>
          <p:cNvSpPr>
            <a:spLocks noChangeShapeType="1"/>
          </p:cNvSpPr>
          <p:nvPr/>
        </p:nvSpPr>
        <p:spPr bwMode="auto">
          <a:xfrm>
            <a:off x="1578292" y="7692501"/>
            <a:ext cx="5162550" cy="0"/>
          </a:xfrm>
          <a:prstGeom prst="line">
            <a:avLst/>
          </a:prstGeom>
          <a:noFill/>
          <a:ln w="9525">
            <a:solidFill>
              <a:schemeClr val="tx1"/>
            </a:solidFill>
            <a:round/>
            <a:headEnd/>
            <a:tailEnd/>
          </a:ln>
        </p:spPr>
        <p:txBody>
          <a:bodyPr/>
          <a:lstStyle/>
          <a:p>
            <a:endParaRPr lang="es-MX" dirty="0"/>
          </a:p>
        </p:txBody>
      </p:sp>
      <p:sp>
        <p:nvSpPr>
          <p:cNvPr id="18" name="Text Box 10"/>
          <p:cNvSpPr txBox="1">
            <a:spLocks noChangeArrowheads="1"/>
          </p:cNvSpPr>
          <p:nvPr/>
        </p:nvSpPr>
        <p:spPr bwMode="auto">
          <a:xfrm>
            <a:off x="4167505" y="7448939"/>
            <a:ext cx="2549421" cy="1421928"/>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Tree>
    <p:extLst>
      <p:ext uri="{BB962C8B-B14F-4D97-AF65-F5344CB8AC3E}">
        <p14:creationId xmlns:p14="http://schemas.microsoft.com/office/powerpoint/2010/main" val="3859728096"/>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1443038" cy="9144000"/>
          </a:xfrm>
          <a:prstGeom prst="rect">
            <a:avLst/>
          </a:prstGeom>
          <a:solidFill>
            <a:srgbClr val="969696"/>
          </a:solidFill>
          <a:ln w="9525">
            <a:noFill/>
            <a:miter lim="800000"/>
            <a:headEnd/>
            <a:tailEnd/>
          </a:ln>
        </p:spPr>
        <p:txBody>
          <a:bodyPr wrap="none" anchor="ctr"/>
          <a:lstStyle/>
          <a:p>
            <a:pPr algn="ctr" eaLnBrk="1" fontAlgn="auto" hangingPunct="1">
              <a:spcBef>
                <a:spcPts val="0"/>
              </a:spcBef>
              <a:spcAft>
                <a:spcPts val="0"/>
              </a:spcAft>
              <a:defRPr/>
            </a:pPr>
            <a:endParaRPr lang="es-MX" kern="0">
              <a:solidFill>
                <a:srgbClr val="808080"/>
              </a:solidFill>
            </a:endParaRPr>
          </a:p>
        </p:txBody>
      </p:sp>
      <p:sp>
        <p:nvSpPr>
          <p:cNvPr id="83971"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3972" name="Text Box 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u="none" dirty="0">
                <a:latin typeface="Arial" panose="020B0604020202020204" pitchFamily="34" charset="0"/>
              </a:rPr>
              <a:t>DESCRIPCION DE FUNCIONES</a:t>
            </a:r>
          </a:p>
        </p:txBody>
      </p:sp>
      <p:sp>
        <p:nvSpPr>
          <p:cNvPr id="83973" name="Rectangle 5"/>
          <p:cNvSpPr>
            <a:spLocks noChangeArrowheads="1"/>
          </p:cNvSpPr>
          <p:nvPr/>
        </p:nvSpPr>
        <p:spPr bwMode="auto">
          <a:xfrm>
            <a:off x="1533526" y="588963"/>
            <a:ext cx="5038725" cy="41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ES" altLang="es-MX" sz="1200" b="1" i="1" u="none" dirty="0">
                <a:latin typeface="Arial" panose="020B0604020202020204" pitchFamily="34" charset="0"/>
                <a:cs typeface="Arial" panose="020B0604020202020204" pitchFamily="34" charset="0"/>
              </a:rPr>
              <a:t>ORIENTADOR (TURNO MATUTINO</a:t>
            </a:r>
            <a:r>
              <a:rPr lang="es-ES" altLang="es-MX" sz="1200" b="1" i="1" u="none" dirty="0" smtClean="0">
                <a:latin typeface="Arial" panose="020B0604020202020204" pitchFamily="34" charset="0"/>
                <a:cs typeface="Arial" panose="020B0604020202020204" pitchFamily="34" charset="0"/>
              </a:rPr>
              <a:t>)</a:t>
            </a:r>
            <a:endParaRPr lang="es-ES" altLang="es-MX" sz="1200" b="1" i="1" u="none" dirty="0">
              <a:latin typeface="Arial" panose="020B0604020202020204" pitchFamily="34" charset="0"/>
              <a:cs typeface="Arial" panose="020B0604020202020204" pitchFamily="34" charset="0"/>
            </a:endParaRPr>
          </a:p>
          <a:p>
            <a:pPr algn="ctr">
              <a:spcBef>
                <a:spcPct val="0"/>
              </a:spcBef>
              <a:buFontTx/>
              <a:buNone/>
            </a:pPr>
            <a:r>
              <a:rPr lang="es-ES" altLang="es-MX" sz="1200" b="1" i="1" u="none" dirty="0" smtClean="0">
                <a:latin typeface="Arial" panose="020B0604020202020204" pitchFamily="34" charset="0"/>
                <a:cs typeface="Arial" panose="020B0604020202020204" pitchFamily="34" charset="0"/>
              </a:rPr>
              <a:t>(</a:t>
            </a:r>
            <a:r>
              <a:rPr lang="es-ES_tradnl" sz="1200" b="1" i="1" u="none" dirty="0">
                <a:latin typeface="Arial" charset="0"/>
              </a:rPr>
              <a:t>Continúa</a:t>
            </a:r>
            <a:r>
              <a:rPr lang="es-ES" altLang="es-MX" sz="1200" b="1" i="1" u="none" dirty="0">
                <a:latin typeface="Arial" panose="020B0604020202020204" pitchFamily="34" charset="0"/>
                <a:cs typeface="Arial" panose="020B0604020202020204" pitchFamily="34" charset="0"/>
              </a:rPr>
              <a:t>)</a:t>
            </a:r>
            <a:endParaRPr lang="es-MX" altLang="es-MX" sz="1200" b="1" i="1" u="none" dirty="0">
              <a:latin typeface="Arial" panose="020B0604020202020204" pitchFamily="34" charset="0"/>
              <a:cs typeface="Arial" panose="020B0604020202020204" pitchFamily="34" charset="0"/>
            </a:endParaRPr>
          </a:p>
          <a:p>
            <a:pPr algn="ctr">
              <a:spcBef>
                <a:spcPct val="0"/>
              </a:spcBef>
              <a:buFontTx/>
              <a:buNone/>
            </a:pPr>
            <a:endParaRPr lang="es-MX" altLang="es-MX" sz="1200" u="none" dirty="0">
              <a:latin typeface="Arial" panose="020B0604020202020204" pitchFamily="34" charset="0"/>
              <a:cs typeface="Arial" panose="020B0604020202020204" pitchFamily="34" charset="0"/>
            </a:endParaRP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Asistir a los cursos de actualización que se requieran para el mejor desempeño de sus funciones.</a:t>
            </a: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sz="1200" u="none" dirty="0" smtClean="0">
                <a:latin typeface="Arial" panose="020B0604020202020204" pitchFamily="34" charset="0"/>
                <a:cs typeface="Arial" panose="020B0604020202020204" pitchFamily="34" charset="0"/>
              </a:rPr>
              <a:t>Optimizar los recursos proporcionados, así como de los propios de la Institución.</a:t>
            </a:r>
          </a:p>
          <a:p>
            <a:pPr algn="just">
              <a:buSzPct val="150000"/>
              <a:buNone/>
            </a:pPr>
            <a:endParaRPr 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r>
              <a:rPr lang="es-MX" altLang="es-MX" sz="1200" u="none" dirty="0">
                <a:latin typeface="Arial" panose="020B0604020202020204" pitchFamily="34" charset="0"/>
                <a:ea typeface="Calibri" panose="020F0502020204030204" pitchFamily="34" charset="0"/>
                <a:cs typeface="Arial" panose="020B0604020202020204" pitchFamily="34" charset="0"/>
              </a:rPr>
              <a:t>Estas funciones son enunciativas más no limitativas.</a:t>
            </a:r>
          </a:p>
          <a:p>
            <a:pPr algn="just">
              <a:buSzPct val="150000"/>
              <a:buNone/>
            </a:pPr>
            <a:endParaRPr 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sz="1200" u="none" dirty="0" smtClean="0">
              <a:latin typeface="Arial" panose="020B0604020202020204" pitchFamily="34" charset="0"/>
              <a:cs typeface="Arial" panose="020B0604020202020204" pitchFamily="34" charset="0"/>
            </a:endParaRPr>
          </a:p>
          <a:p>
            <a:pPr algn="just">
              <a:buSzPct val="150000"/>
              <a:buNone/>
            </a:pPr>
            <a:endParaRPr lang="es-MX" sz="1200" u="none" dirty="0" smtClean="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sz="1200" u="none" dirty="0">
              <a:latin typeface="Arial" panose="020B0604020202020204" pitchFamily="34" charset="0"/>
              <a:cs typeface="Arial" panose="020B0604020202020204" pitchFamily="34" charset="0"/>
            </a:endParaRPr>
          </a:p>
          <a:p>
            <a:pPr marL="171450" indent="-171450" algn="just">
              <a:buSzPct val="150000"/>
              <a:buFont typeface="Arial" panose="020B0604020202020204" pitchFamily="34" charset="0"/>
              <a:buChar char="•"/>
            </a:pPr>
            <a:endParaRPr lang="es-MX" sz="1200" u="none" dirty="0">
              <a:latin typeface="Arial" panose="020B0604020202020204" pitchFamily="34" charset="0"/>
              <a:cs typeface="Arial" panose="020B0604020202020204" pitchFamily="34" charset="0"/>
            </a:endParaRPr>
          </a:p>
          <a:p>
            <a:pPr lvl="0">
              <a:buNone/>
            </a:pPr>
            <a:endParaRPr lang="es-MX" altLang="es-MX" sz="1200" u="none" dirty="0" smtClean="0">
              <a:latin typeface="Arial" panose="020B0604020202020204" pitchFamily="34" charset="0"/>
              <a:cs typeface="Arial" panose="020B0604020202020204" pitchFamily="34" charset="0"/>
            </a:endParaRPr>
          </a:p>
          <a:p>
            <a:pPr algn="just">
              <a:buNone/>
            </a:pPr>
            <a:endParaRPr lang="es-MX" altLang="es-MX" sz="1200" dirty="0">
              <a:latin typeface="Arial" panose="020B0604020202020204" pitchFamily="34" charset="0"/>
              <a:cs typeface="Arial" panose="020B0604020202020204" pitchFamily="34" charset="0"/>
            </a:endParaRPr>
          </a:p>
          <a:p>
            <a:pPr algn="just"/>
            <a:endParaRPr lang="es-MX" altLang="es-MX" sz="1200" dirty="0">
              <a:latin typeface="Arial" panose="020B0604020202020204" pitchFamily="34" charset="0"/>
              <a:cs typeface="Arial" panose="020B0604020202020204" pitchFamily="34" charset="0"/>
            </a:endParaRPr>
          </a:p>
        </p:txBody>
      </p:sp>
      <p:sp>
        <p:nvSpPr>
          <p:cNvPr id="11" name="Rectangle 9"/>
          <p:cNvSpPr>
            <a:spLocks noChangeArrowheads="1"/>
          </p:cNvSpPr>
          <p:nvPr/>
        </p:nvSpPr>
        <p:spPr bwMode="auto">
          <a:xfrm>
            <a:off x="1581467" y="7434377"/>
            <a:ext cx="5153025" cy="1519123"/>
          </a:xfrm>
          <a:prstGeom prst="rect">
            <a:avLst/>
          </a:prstGeom>
          <a:solidFill>
            <a:schemeClr val="bg1"/>
          </a:solidFill>
          <a:ln w="9525">
            <a:solidFill>
              <a:schemeClr val="tx1"/>
            </a:solidFill>
            <a:miter lim="800000"/>
            <a:headEnd/>
            <a:tailEnd/>
          </a:ln>
        </p:spPr>
        <p:txBody>
          <a:bodyPr wrap="none" anchor="ctr"/>
          <a:lstStyle/>
          <a:p>
            <a:pPr algn="ctr"/>
            <a:endParaRPr lang="es-ES" u="none" dirty="0"/>
          </a:p>
        </p:txBody>
      </p:sp>
      <p:sp>
        <p:nvSpPr>
          <p:cNvPr id="12" name="Line 13"/>
          <p:cNvSpPr>
            <a:spLocks noChangeShapeType="1"/>
          </p:cNvSpPr>
          <p:nvPr/>
        </p:nvSpPr>
        <p:spPr bwMode="auto">
          <a:xfrm>
            <a:off x="4173855" y="7434377"/>
            <a:ext cx="0" cy="1539238"/>
          </a:xfrm>
          <a:prstGeom prst="line">
            <a:avLst/>
          </a:prstGeom>
          <a:noFill/>
          <a:ln w="9525">
            <a:solidFill>
              <a:schemeClr val="tx1"/>
            </a:solidFill>
            <a:round/>
            <a:headEnd/>
            <a:tailEnd/>
          </a:ln>
        </p:spPr>
        <p:txBody>
          <a:bodyPr/>
          <a:lstStyle/>
          <a:p>
            <a:endParaRPr lang="es-MX" dirty="0"/>
          </a:p>
        </p:txBody>
      </p:sp>
      <p:sp>
        <p:nvSpPr>
          <p:cNvPr id="13" name="Line 15"/>
          <p:cNvSpPr>
            <a:spLocks noChangeShapeType="1"/>
          </p:cNvSpPr>
          <p:nvPr/>
        </p:nvSpPr>
        <p:spPr bwMode="auto">
          <a:xfrm>
            <a:off x="1578292" y="7692501"/>
            <a:ext cx="5162550" cy="0"/>
          </a:xfrm>
          <a:prstGeom prst="line">
            <a:avLst/>
          </a:prstGeom>
          <a:noFill/>
          <a:ln w="9525">
            <a:solidFill>
              <a:schemeClr val="tx1"/>
            </a:solidFill>
            <a:round/>
            <a:headEnd/>
            <a:tailEnd/>
          </a:ln>
        </p:spPr>
        <p:txBody>
          <a:bodyPr/>
          <a:lstStyle/>
          <a:p>
            <a:endParaRPr lang="es-MX" dirty="0"/>
          </a:p>
        </p:txBody>
      </p:sp>
      <p:sp>
        <p:nvSpPr>
          <p:cNvPr id="19" name="Text Box 10"/>
          <p:cNvSpPr txBox="1">
            <a:spLocks noChangeArrowheads="1"/>
          </p:cNvSpPr>
          <p:nvPr/>
        </p:nvSpPr>
        <p:spPr bwMode="auto">
          <a:xfrm>
            <a:off x="4167505" y="7448939"/>
            <a:ext cx="2549421" cy="1421928"/>
          </a:xfrm>
          <a:prstGeom prst="rect">
            <a:avLst/>
          </a:prstGeom>
          <a:noFill/>
          <a:ln w="9525">
            <a:noFill/>
            <a:miter lim="800000"/>
            <a:headEnd/>
            <a:tailEnd/>
          </a:ln>
        </p:spPr>
        <p:txBody>
          <a:bodyPr wrap="square">
            <a:spAutoFit/>
          </a:bodyPr>
          <a:lstStyle/>
          <a:p>
            <a:pPr algn="ctr">
              <a:lnSpc>
                <a:spcPct val="80000"/>
              </a:lnSpc>
            </a:pPr>
            <a:r>
              <a:rPr lang="es-MX" sz="1200" b="1" u="none" dirty="0" smtClean="0">
                <a:latin typeface="Arial" charset="0"/>
              </a:rPr>
              <a:t>Directora </a:t>
            </a:r>
            <a:r>
              <a:rPr lang="es-MX" sz="1200" b="1" u="none" dirty="0">
                <a:latin typeface="Arial" charset="0"/>
              </a:rPr>
              <a:t>de Bienestar Familiar</a:t>
            </a:r>
          </a:p>
          <a:p>
            <a:pPr algn="ctr">
              <a:lnSpc>
                <a:spcPct val="80000"/>
              </a:lnSpc>
            </a:pPr>
            <a:endParaRPr lang="es-MX" sz="1200" b="1" u="none" dirty="0">
              <a:latin typeface="Arial" charset="0"/>
            </a:endParaRPr>
          </a:p>
          <a:p>
            <a:pPr algn="ctr">
              <a:lnSpc>
                <a:spcPct val="80000"/>
              </a:lnSpc>
            </a:pPr>
            <a:endParaRPr lang="es-MX" sz="1200" b="1"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r>
              <a:rPr lang="es-MX" sz="1200" u="none" dirty="0" smtClean="0">
                <a:latin typeface="Arial" charset="0"/>
              </a:rPr>
              <a:t>Raquel </a:t>
            </a:r>
            <a:r>
              <a:rPr lang="es-MX" sz="1200" u="none" dirty="0">
                <a:latin typeface="Arial" charset="0"/>
              </a:rPr>
              <a:t>Morales Torres</a:t>
            </a:r>
            <a:endParaRPr lang="es-ES" sz="1200" b="1" u="none" dirty="0">
              <a:latin typeface="Arial" charset="0"/>
            </a:endParaRPr>
          </a:p>
        </p:txBody>
      </p:sp>
      <p:sp>
        <p:nvSpPr>
          <p:cNvPr id="20" name="Text Box 10"/>
          <p:cNvSpPr txBox="1">
            <a:spLocks noChangeArrowheads="1"/>
          </p:cNvSpPr>
          <p:nvPr/>
        </p:nvSpPr>
        <p:spPr bwMode="auto">
          <a:xfrm>
            <a:off x="1504950" y="7455014"/>
            <a:ext cx="2754312" cy="1938992"/>
          </a:xfrm>
          <a:prstGeom prst="rect">
            <a:avLst/>
          </a:prstGeom>
          <a:noFill/>
          <a:ln w="9525">
            <a:noFill/>
            <a:miter lim="800000"/>
            <a:headEnd/>
            <a:tailEnd/>
          </a:ln>
        </p:spPr>
        <p:txBody>
          <a:bodyPr wrap="square">
            <a:spAutoFit/>
          </a:bodyPr>
          <a:lstStyle/>
          <a:p>
            <a:pPr algn="ctr">
              <a:lnSpc>
                <a:spcPct val="80000"/>
              </a:lnSpc>
            </a:pPr>
            <a:r>
              <a:rPr lang="es-MX" sz="1200" b="1" u="none" dirty="0">
                <a:latin typeface="Arial" charset="0"/>
              </a:rPr>
              <a:t>Responsable</a:t>
            </a:r>
            <a:endParaRPr lang="es-MX" sz="1200" u="none" dirty="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a:p>
            <a:pPr algn="ctr">
              <a:lnSpc>
                <a:spcPct val="80000"/>
              </a:lnSpc>
            </a:pPr>
            <a:endParaRPr lang="es-MX" sz="1200" u="none" dirty="0">
              <a:latin typeface="Arial" charset="0"/>
            </a:endParaRPr>
          </a:p>
          <a:p>
            <a:pPr lvl="0" algn="ctr">
              <a:spcBef>
                <a:spcPct val="20000"/>
              </a:spcBef>
              <a:defRPr/>
            </a:pPr>
            <a:r>
              <a:rPr lang="es-ES" altLang="es-MX" sz="1200" u="none" dirty="0" smtClean="0">
                <a:latin typeface="Arial" panose="020B0604020202020204" pitchFamily="34" charset="0"/>
              </a:rPr>
              <a:t>Erika Villela Reyes</a:t>
            </a:r>
            <a:endParaRPr lang="es-ES" altLang="es-MX" sz="1200" u="none" dirty="0">
              <a:latin typeface="Arial" panose="020B0604020202020204" pitchFamily="34" charset="0"/>
            </a:endParaRPr>
          </a:p>
          <a:p>
            <a:pPr algn="ctr">
              <a:lnSpc>
                <a:spcPct val="80000"/>
              </a:lnSpc>
            </a:pPr>
            <a:endParaRPr lang="es-MX" sz="1200" u="none" dirty="0" smtClean="0">
              <a:latin typeface="Arial" charset="0"/>
            </a:endParaRPr>
          </a:p>
          <a:p>
            <a:pPr algn="ctr">
              <a:lnSpc>
                <a:spcPct val="80000"/>
              </a:lnSpc>
            </a:pPr>
            <a:endParaRPr lang="es-MX" sz="1200" u="none" dirty="0" smtClean="0">
              <a:latin typeface="Arial" charset="0"/>
            </a:endParaRPr>
          </a:p>
          <a:p>
            <a:pPr algn="ctr">
              <a:lnSpc>
                <a:spcPct val="80000"/>
              </a:lnSpc>
            </a:pPr>
            <a:endParaRPr lang="es-MX" sz="1200" u="none" dirty="0">
              <a:latin typeface="Arial" charset="0"/>
            </a:endParaRPr>
          </a:p>
        </p:txBody>
      </p:sp>
    </p:spTree>
    <p:extLst>
      <p:ext uri="{BB962C8B-B14F-4D97-AF65-F5344CB8AC3E}">
        <p14:creationId xmlns:p14="http://schemas.microsoft.com/office/powerpoint/2010/main" val="3867031564"/>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0" y="0"/>
            <a:ext cx="1443038" cy="9144000"/>
          </a:xfrm>
          <a:prstGeom prst="rect">
            <a:avLst/>
          </a:prstGeom>
          <a:solidFill>
            <a:srgbClr val="B2B2B2"/>
          </a:solidFill>
          <a:ln w="9525">
            <a:noFill/>
            <a:miter lim="800000"/>
            <a:headEnd/>
            <a:tailEnd/>
          </a:ln>
        </p:spPr>
        <p:txBody>
          <a:bodyPr wrap="none" anchor="ctr"/>
          <a:lstStyle/>
          <a:p>
            <a:endParaRPr lang="es-ES" dirty="0"/>
          </a:p>
        </p:txBody>
      </p:sp>
      <p:sp>
        <p:nvSpPr>
          <p:cNvPr id="6246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62468" name="Text Box 4"/>
          <p:cNvSpPr txBox="1">
            <a:spLocks noChangeArrowheads="1"/>
          </p:cNvSpPr>
          <p:nvPr/>
        </p:nvSpPr>
        <p:spPr bwMode="auto">
          <a:xfrm>
            <a:off x="243841" y="730885"/>
            <a:ext cx="6405880" cy="2246769"/>
          </a:xfrm>
          <a:prstGeom prst="rect">
            <a:avLst/>
          </a:prstGeom>
          <a:noFill/>
          <a:ln w="9525">
            <a:noFill/>
            <a:miter lim="800000"/>
            <a:headEnd/>
            <a:tailEnd/>
          </a:ln>
        </p:spPr>
        <p:txBody>
          <a:bodyPr wrap="square">
            <a:spAutoFit/>
          </a:bodyPr>
          <a:lstStyle/>
          <a:p>
            <a:pPr algn="ctr"/>
            <a:r>
              <a:rPr lang="es-ES_tradnl" sz="1600" b="1" i="1" u="none" dirty="0">
                <a:latin typeface="Arial" charset="0"/>
              </a:rPr>
              <a:t>RESPONSABLE DE</a:t>
            </a:r>
          </a:p>
          <a:p>
            <a:pPr algn="ctr"/>
            <a:r>
              <a:rPr lang="es-ES_tradnl" sz="1600" b="1" i="1" u="none" dirty="0">
                <a:latin typeface="Arial" charset="0"/>
              </a:rPr>
              <a:t> LA FORMULACION DEL MANUAL DE ORGANIZACIÓN DE LA DIRECCION DE </a:t>
            </a:r>
            <a:r>
              <a:rPr lang="es-ES_tradnl" sz="1600" b="1" i="1" u="none" dirty="0" smtClean="0">
                <a:latin typeface="Arial" charset="0"/>
              </a:rPr>
              <a:t>BIENESTAR FAMILIAR</a:t>
            </a:r>
            <a:endParaRPr lang="es-ES_tradnl" sz="1600" b="1" i="1" u="none" dirty="0">
              <a:latin typeface="Arial" charset="0"/>
            </a:endParaRPr>
          </a:p>
          <a:p>
            <a:pPr algn="ctr"/>
            <a:endParaRPr lang="es-ES_tradnl" sz="1600" b="1" i="1" u="none" dirty="0">
              <a:latin typeface="Arial" charset="0"/>
            </a:endParaRPr>
          </a:p>
          <a:p>
            <a:pPr algn="ctr"/>
            <a:endParaRPr lang="es-ES_tradnl" sz="1600" b="1" i="1" u="none" dirty="0" smtClean="0">
              <a:latin typeface="Arial" charset="0"/>
            </a:endParaRPr>
          </a:p>
          <a:p>
            <a:pPr algn="ctr"/>
            <a:endParaRPr lang="es-ES_tradnl" sz="1600" b="1" i="1" u="none" dirty="0">
              <a:latin typeface="Arial" charset="0"/>
            </a:endParaRPr>
          </a:p>
          <a:p>
            <a:pPr algn="ctr"/>
            <a:endParaRPr lang="es-ES_tradnl" sz="1600" b="1" i="1" u="none" dirty="0">
              <a:latin typeface="Arial" charset="0"/>
            </a:endParaRPr>
          </a:p>
          <a:p>
            <a:pPr algn="ctr"/>
            <a:endParaRPr lang="es-ES_tradnl" sz="1600" b="1" i="1" u="none" dirty="0">
              <a:latin typeface="Arial" charset="0"/>
            </a:endParaRPr>
          </a:p>
          <a:p>
            <a:pPr algn="ctr"/>
            <a:r>
              <a:rPr lang="es-MX" sz="1200" b="1" u="none" dirty="0" smtClean="0">
                <a:latin typeface="Arial" charset="0"/>
              </a:rPr>
              <a:t>Raquel Morales Torres</a:t>
            </a:r>
            <a:endParaRPr lang="es-ES_tradnl" sz="1200" b="1" u="none" dirty="0">
              <a:latin typeface="Arial" charset="0"/>
            </a:endParaRPr>
          </a:p>
        </p:txBody>
      </p:sp>
      <p:sp>
        <p:nvSpPr>
          <p:cNvPr id="62469" name="Text Box 5"/>
          <p:cNvSpPr txBox="1">
            <a:spLocks noChangeArrowheads="1"/>
          </p:cNvSpPr>
          <p:nvPr/>
        </p:nvSpPr>
        <p:spPr bwMode="auto">
          <a:xfrm>
            <a:off x="2789873" y="6383338"/>
            <a:ext cx="1377950" cy="336550"/>
          </a:xfrm>
          <a:prstGeom prst="rect">
            <a:avLst/>
          </a:prstGeom>
          <a:noFill/>
          <a:ln w="9525">
            <a:noFill/>
            <a:miter lim="800000"/>
            <a:headEnd/>
            <a:tailEnd/>
          </a:ln>
        </p:spPr>
        <p:txBody>
          <a:bodyPr wrap="none">
            <a:spAutoFit/>
          </a:bodyPr>
          <a:lstStyle/>
          <a:p>
            <a:pPr algn="ctr"/>
            <a:r>
              <a:rPr lang="es-ES_tradnl" sz="1600" b="1" i="1" u="none" dirty="0">
                <a:latin typeface="Arial" charset="0"/>
              </a:rPr>
              <a:t>AUTORIZAN</a:t>
            </a:r>
          </a:p>
        </p:txBody>
      </p:sp>
      <p:sp>
        <p:nvSpPr>
          <p:cNvPr id="62470" name="Text Box 6"/>
          <p:cNvSpPr txBox="1">
            <a:spLocks noChangeArrowheads="1"/>
          </p:cNvSpPr>
          <p:nvPr/>
        </p:nvSpPr>
        <p:spPr bwMode="auto">
          <a:xfrm>
            <a:off x="4172734" y="6992938"/>
            <a:ext cx="1939954" cy="461665"/>
          </a:xfrm>
          <a:prstGeom prst="rect">
            <a:avLst/>
          </a:prstGeom>
          <a:noFill/>
          <a:ln w="9525">
            <a:noFill/>
            <a:miter lim="800000"/>
            <a:headEnd/>
            <a:tailEnd/>
          </a:ln>
        </p:spPr>
        <p:txBody>
          <a:bodyPr wrap="none">
            <a:spAutoFit/>
          </a:bodyPr>
          <a:lstStyle/>
          <a:p>
            <a:pPr algn="ctr"/>
            <a:r>
              <a:rPr lang="es-ES_tradnl" sz="1200" b="1" u="none" dirty="0">
                <a:latin typeface="Arial" charset="0"/>
              </a:rPr>
              <a:t>Oficial </a:t>
            </a:r>
            <a:r>
              <a:rPr lang="es-ES_tradnl" sz="1200" b="1" u="none" dirty="0" smtClean="0">
                <a:latin typeface="Arial" charset="0"/>
              </a:rPr>
              <a:t>Mayor del Poder </a:t>
            </a:r>
          </a:p>
          <a:p>
            <a:pPr algn="ctr"/>
            <a:r>
              <a:rPr lang="es-ES_tradnl" sz="1200" b="1" u="none" dirty="0" smtClean="0">
                <a:latin typeface="Arial" charset="0"/>
              </a:rPr>
              <a:t>Ejecutivo</a:t>
            </a:r>
            <a:endParaRPr lang="es-ES_tradnl" sz="1200" b="1" u="none" dirty="0">
              <a:latin typeface="Arial" charset="0"/>
            </a:endParaRPr>
          </a:p>
        </p:txBody>
      </p:sp>
      <p:sp>
        <p:nvSpPr>
          <p:cNvPr id="62473" name="Line 9"/>
          <p:cNvSpPr>
            <a:spLocks noChangeShapeType="1"/>
          </p:cNvSpPr>
          <p:nvPr/>
        </p:nvSpPr>
        <p:spPr bwMode="auto">
          <a:xfrm>
            <a:off x="366713" y="8186738"/>
            <a:ext cx="2686050" cy="0"/>
          </a:xfrm>
          <a:prstGeom prst="line">
            <a:avLst/>
          </a:prstGeom>
          <a:noFill/>
          <a:ln w="9525">
            <a:solidFill>
              <a:schemeClr val="tx1"/>
            </a:solidFill>
            <a:round/>
            <a:headEnd/>
            <a:tailEnd/>
          </a:ln>
        </p:spPr>
        <p:txBody>
          <a:bodyPr/>
          <a:lstStyle/>
          <a:p>
            <a:endParaRPr lang="es-MX" dirty="0"/>
          </a:p>
        </p:txBody>
      </p:sp>
      <p:sp>
        <p:nvSpPr>
          <p:cNvPr id="62474" name="Text Box 11"/>
          <p:cNvSpPr txBox="1">
            <a:spLocks noChangeArrowheads="1"/>
          </p:cNvSpPr>
          <p:nvPr/>
        </p:nvSpPr>
        <p:spPr bwMode="auto">
          <a:xfrm>
            <a:off x="2934970" y="3743325"/>
            <a:ext cx="1084263" cy="336550"/>
          </a:xfrm>
          <a:prstGeom prst="rect">
            <a:avLst/>
          </a:prstGeom>
          <a:noFill/>
          <a:ln w="9525">
            <a:noFill/>
            <a:miter lim="800000"/>
            <a:headEnd/>
            <a:tailEnd/>
          </a:ln>
        </p:spPr>
        <p:txBody>
          <a:bodyPr wrap="none">
            <a:spAutoFit/>
          </a:bodyPr>
          <a:lstStyle/>
          <a:p>
            <a:pPr algn="ctr"/>
            <a:r>
              <a:rPr lang="es-ES_tradnl" sz="1600" b="1" i="1" u="none" dirty="0">
                <a:latin typeface="Arial" charset="0"/>
              </a:rPr>
              <a:t>REVISAN</a:t>
            </a:r>
          </a:p>
        </p:txBody>
      </p:sp>
      <p:sp>
        <p:nvSpPr>
          <p:cNvPr id="62476" name="Text Box 13"/>
          <p:cNvSpPr txBox="1">
            <a:spLocks noChangeArrowheads="1"/>
          </p:cNvSpPr>
          <p:nvPr/>
        </p:nvSpPr>
        <p:spPr bwMode="auto">
          <a:xfrm>
            <a:off x="76200" y="50800"/>
            <a:ext cx="3962400" cy="396875"/>
          </a:xfrm>
          <a:prstGeom prst="rect">
            <a:avLst/>
          </a:prstGeom>
          <a:noFill/>
          <a:ln w="9525">
            <a:noFill/>
            <a:miter lim="800000"/>
            <a:headEnd/>
            <a:tailEnd/>
          </a:ln>
        </p:spPr>
        <p:txBody>
          <a:bodyPr>
            <a:spAutoFit/>
          </a:bodyPr>
          <a:lstStyle/>
          <a:p>
            <a:pPr algn="just">
              <a:spcBef>
                <a:spcPct val="50000"/>
              </a:spcBef>
            </a:pPr>
            <a:r>
              <a:rPr lang="es-ES_tradnl" sz="2000" b="1" i="1" u="none" dirty="0">
                <a:latin typeface="Arial" charset="0"/>
              </a:rPr>
              <a:t>AUTORIZACION</a:t>
            </a:r>
          </a:p>
        </p:txBody>
      </p:sp>
      <p:sp>
        <p:nvSpPr>
          <p:cNvPr id="62477" name="Text Box 14"/>
          <p:cNvSpPr txBox="1">
            <a:spLocks noChangeArrowheads="1"/>
          </p:cNvSpPr>
          <p:nvPr/>
        </p:nvSpPr>
        <p:spPr bwMode="auto">
          <a:xfrm>
            <a:off x="482600" y="7023100"/>
            <a:ext cx="2552700" cy="646331"/>
          </a:xfrm>
          <a:prstGeom prst="rect">
            <a:avLst/>
          </a:prstGeom>
          <a:noFill/>
          <a:ln w="9525">
            <a:noFill/>
            <a:miter lim="800000"/>
            <a:headEnd/>
            <a:tailEnd/>
          </a:ln>
        </p:spPr>
        <p:txBody>
          <a:bodyPr>
            <a:spAutoFit/>
          </a:bodyPr>
          <a:lstStyle/>
          <a:p>
            <a:pPr algn="ctr">
              <a:spcBef>
                <a:spcPct val="50000"/>
              </a:spcBef>
            </a:pPr>
            <a:r>
              <a:rPr lang="es-MX" sz="1200" b="1" u="none" dirty="0"/>
              <a:t>   </a:t>
            </a:r>
            <a:r>
              <a:rPr lang="es-MX" sz="1200" b="1" u="none" dirty="0" smtClean="0">
                <a:latin typeface="Arial" charset="0"/>
              </a:rPr>
              <a:t>Directora </a:t>
            </a:r>
            <a:r>
              <a:rPr lang="es-MX" sz="1200" b="1" u="none" dirty="0">
                <a:latin typeface="Arial" charset="0"/>
              </a:rPr>
              <a:t>General del Sistema Para el Desarrollo Integral de la Familia en el Estado</a:t>
            </a:r>
            <a:endParaRPr lang="es-ES" sz="1200" b="1" u="none" dirty="0">
              <a:latin typeface="Arial" charset="0"/>
            </a:endParaRPr>
          </a:p>
        </p:txBody>
      </p:sp>
      <p:sp>
        <p:nvSpPr>
          <p:cNvPr id="62478" name="Text Box 15"/>
          <p:cNvSpPr txBox="1">
            <a:spLocks noChangeArrowheads="1"/>
          </p:cNvSpPr>
          <p:nvPr/>
        </p:nvSpPr>
        <p:spPr bwMode="auto">
          <a:xfrm>
            <a:off x="388000" y="8266113"/>
            <a:ext cx="2690365" cy="738664"/>
          </a:xfrm>
          <a:prstGeom prst="rect">
            <a:avLst/>
          </a:prstGeom>
          <a:noFill/>
          <a:ln w="9525">
            <a:noFill/>
            <a:miter lim="800000"/>
            <a:headEnd/>
            <a:tailEnd/>
          </a:ln>
        </p:spPr>
        <p:txBody>
          <a:bodyPr wrap="square">
            <a:spAutoFit/>
          </a:bodyPr>
          <a:lstStyle/>
          <a:p>
            <a:pPr algn="ctr">
              <a:spcBef>
                <a:spcPct val="50000"/>
              </a:spcBef>
            </a:pPr>
            <a:r>
              <a:rPr lang="es-MX" sz="1200" b="1" u="none" dirty="0" smtClean="0">
                <a:latin typeface="Arial" charset="0"/>
              </a:rPr>
              <a:t>Cecilia de los Ángeles </a:t>
            </a:r>
            <a:r>
              <a:rPr lang="es-MX" sz="1200" b="1" u="none" dirty="0">
                <a:latin typeface="Arial" charset="0"/>
              </a:rPr>
              <a:t>González Gordoa</a:t>
            </a:r>
            <a:endParaRPr lang="es-ES" sz="1200" b="1" u="none" dirty="0">
              <a:latin typeface="Arial" charset="0"/>
            </a:endParaRPr>
          </a:p>
          <a:p>
            <a:pPr>
              <a:spcBef>
                <a:spcPct val="50000"/>
              </a:spcBef>
            </a:pPr>
            <a:endParaRPr lang="es-ES" sz="1200" b="1" u="none" dirty="0">
              <a:latin typeface="Arial" charset="0"/>
            </a:endParaRPr>
          </a:p>
        </p:txBody>
      </p:sp>
      <p:sp>
        <p:nvSpPr>
          <p:cNvPr id="62479" name="Line 16"/>
          <p:cNvSpPr>
            <a:spLocks noChangeShapeType="1"/>
          </p:cNvSpPr>
          <p:nvPr/>
        </p:nvSpPr>
        <p:spPr bwMode="auto">
          <a:xfrm>
            <a:off x="2118360" y="2717800"/>
            <a:ext cx="2679700" cy="0"/>
          </a:xfrm>
          <a:prstGeom prst="line">
            <a:avLst/>
          </a:prstGeom>
          <a:noFill/>
          <a:ln w="9525">
            <a:solidFill>
              <a:schemeClr val="tx1"/>
            </a:solidFill>
            <a:round/>
            <a:headEnd/>
            <a:tailEnd/>
          </a:ln>
        </p:spPr>
        <p:txBody>
          <a:bodyPr/>
          <a:lstStyle/>
          <a:p>
            <a:endParaRPr lang="es-MX" dirty="0"/>
          </a:p>
        </p:txBody>
      </p:sp>
      <p:sp>
        <p:nvSpPr>
          <p:cNvPr id="62480" name="Line 19"/>
          <p:cNvSpPr>
            <a:spLocks noChangeShapeType="1"/>
          </p:cNvSpPr>
          <p:nvPr/>
        </p:nvSpPr>
        <p:spPr bwMode="auto">
          <a:xfrm>
            <a:off x="3821113" y="8186738"/>
            <a:ext cx="2686050" cy="0"/>
          </a:xfrm>
          <a:prstGeom prst="line">
            <a:avLst/>
          </a:prstGeom>
          <a:noFill/>
          <a:ln w="9525">
            <a:solidFill>
              <a:schemeClr val="tx1"/>
            </a:solidFill>
            <a:round/>
            <a:headEnd/>
            <a:tailEnd/>
          </a:ln>
        </p:spPr>
        <p:txBody>
          <a:bodyPr/>
          <a:lstStyle/>
          <a:p>
            <a:endParaRPr lang="es-MX" dirty="0"/>
          </a:p>
        </p:txBody>
      </p:sp>
      <p:sp>
        <p:nvSpPr>
          <p:cNvPr id="62482" name="Text Box 8"/>
          <p:cNvSpPr txBox="1">
            <a:spLocks noChangeArrowheads="1"/>
          </p:cNvSpPr>
          <p:nvPr/>
        </p:nvSpPr>
        <p:spPr bwMode="auto">
          <a:xfrm>
            <a:off x="2030270" y="5527993"/>
            <a:ext cx="2863283" cy="276999"/>
          </a:xfrm>
          <a:prstGeom prst="rect">
            <a:avLst/>
          </a:prstGeom>
          <a:noFill/>
          <a:ln w="9525">
            <a:noFill/>
            <a:miter lim="800000"/>
            <a:headEnd/>
            <a:tailEnd/>
          </a:ln>
        </p:spPr>
        <p:txBody>
          <a:bodyPr wrap="none">
            <a:spAutoFit/>
          </a:bodyPr>
          <a:lstStyle/>
          <a:p>
            <a:pPr algn="ctr"/>
            <a:r>
              <a:rPr lang="es-ES_tradnl" sz="1200" b="1" u="none" dirty="0" smtClean="0">
                <a:latin typeface="Arial" charset="0"/>
              </a:rPr>
              <a:t>Director </a:t>
            </a:r>
            <a:r>
              <a:rPr lang="es-ES_tradnl" sz="1200" b="1" u="none" dirty="0">
                <a:latin typeface="Arial" charset="0"/>
              </a:rPr>
              <a:t>de Organización y Métodos </a:t>
            </a:r>
          </a:p>
        </p:txBody>
      </p:sp>
      <p:sp>
        <p:nvSpPr>
          <p:cNvPr id="62483" name="Line 12"/>
          <p:cNvSpPr>
            <a:spLocks noChangeShapeType="1"/>
          </p:cNvSpPr>
          <p:nvPr/>
        </p:nvSpPr>
        <p:spPr bwMode="auto">
          <a:xfrm>
            <a:off x="2113648" y="5222875"/>
            <a:ext cx="2744787" cy="0"/>
          </a:xfrm>
          <a:prstGeom prst="line">
            <a:avLst/>
          </a:prstGeom>
          <a:noFill/>
          <a:ln w="9525">
            <a:solidFill>
              <a:schemeClr val="tx1"/>
            </a:solidFill>
            <a:round/>
            <a:headEnd/>
            <a:tailEnd/>
          </a:ln>
        </p:spPr>
        <p:txBody>
          <a:bodyPr/>
          <a:lstStyle/>
          <a:p>
            <a:endParaRPr lang="es-MX" dirty="0"/>
          </a:p>
        </p:txBody>
      </p:sp>
      <p:sp>
        <p:nvSpPr>
          <p:cNvPr id="19" name="Text Box 8"/>
          <p:cNvSpPr txBox="1">
            <a:spLocks noChangeArrowheads="1"/>
          </p:cNvSpPr>
          <p:nvPr/>
        </p:nvSpPr>
        <p:spPr bwMode="auto">
          <a:xfrm>
            <a:off x="2521596" y="5289868"/>
            <a:ext cx="1880643" cy="276999"/>
          </a:xfrm>
          <a:prstGeom prst="rect">
            <a:avLst/>
          </a:prstGeom>
          <a:noFill/>
          <a:ln w="9525">
            <a:noFill/>
            <a:miter lim="800000"/>
            <a:headEnd/>
            <a:tailEnd/>
          </a:ln>
        </p:spPr>
        <p:txBody>
          <a:bodyPr wrap="none">
            <a:spAutoFit/>
          </a:bodyPr>
          <a:lstStyle/>
          <a:p>
            <a:pPr algn="ctr"/>
            <a:r>
              <a:rPr lang="es-ES_tradnl" sz="1200" b="1" u="none" dirty="0" smtClean="0">
                <a:latin typeface="Arial" charset="0"/>
              </a:rPr>
              <a:t>Gonzalo </a:t>
            </a:r>
            <a:r>
              <a:rPr lang="es-ES_tradnl" sz="1200" b="1" u="none" dirty="0">
                <a:latin typeface="Arial" charset="0"/>
              </a:rPr>
              <a:t>Ortuño </a:t>
            </a:r>
            <a:r>
              <a:rPr lang="es-ES_tradnl" sz="1200" b="1" u="none" dirty="0" smtClean="0">
                <a:latin typeface="Arial" charset="0"/>
              </a:rPr>
              <a:t>Castro</a:t>
            </a:r>
            <a:endParaRPr lang="es-ES_tradnl" sz="1200" b="1" u="none" dirty="0">
              <a:latin typeface="Arial" charset="0"/>
            </a:endParaRPr>
          </a:p>
        </p:txBody>
      </p:sp>
      <p:sp>
        <p:nvSpPr>
          <p:cNvPr id="20" name="Text Box 8"/>
          <p:cNvSpPr txBox="1">
            <a:spLocks noChangeArrowheads="1"/>
          </p:cNvSpPr>
          <p:nvPr/>
        </p:nvSpPr>
        <p:spPr bwMode="auto">
          <a:xfrm>
            <a:off x="2235705" y="2864029"/>
            <a:ext cx="2456122" cy="276999"/>
          </a:xfrm>
          <a:prstGeom prst="rect">
            <a:avLst/>
          </a:prstGeom>
          <a:noFill/>
          <a:ln w="9525">
            <a:noFill/>
            <a:miter lim="800000"/>
            <a:headEnd/>
            <a:tailEnd/>
          </a:ln>
        </p:spPr>
        <p:txBody>
          <a:bodyPr wrap="none">
            <a:spAutoFit/>
          </a:bodyPr>
          <a:lstStyle/>
          <a:p>
            <a:pPr algn="ctr"/>
            <a:r>
              <a:rPr lang="es-ES_tradnl" sz="1200" b="1" u="none" dirty="0">
                <a:latin typeface="Arial" charset="0"/>
              </a:rPr>
              <a:t>Directora de </a:t>
            </a:r>
            <a:r>
              <a:rPr lang="es-MX" sz="1200" b="1" u="none" dirty="0">
                <a:latin typeface="Arial" charset="0"/>
              </a:rPr>
              <a:t>Bienestar Familiar</a:t>
            </a:r>
            <a:endParaRPr lang="es-ES_tradnl" sz="1200" b="1" u="none" dirty="0">
              <a:latin typeface="Arial" charset="0"/>
            </a:endParaRPr>
          </a:p>
        </p:txBody>
      </p:sp>
      <p:sp>
        <p:nvSpPr>
          <p:cNvPr id="21" name="2 CuadroTexto"/>
          <p:cNvSpPr txBox="1">
            <a:spLocks noChangeArrowheads="1"/>
          </p:cNvSpPr>
          <p:nvPr/>
        </p:nvSpPr>
        <p:spPr bwMode="auto">
          <a:xfrm>
            <a:off x="3942533" y="8266113"/>
            <a:ext cx="2443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s-ES_tradnl"/>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s-MX" sz="1200" b="1" u="none" dirty="0">
                <a:latin typeface="Arial" charset="0"/>
                <a:cs typeface="Arial" charset="0"/>
              </a:rPr>
              <a:t>Ada Amelia Andrade Contreras</a:t>
            </a: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5"/>
          <p:cNvSpPr>
            <a:spLocks noChangeArrowheads="1"/>
          </p:cNvSpPr>
          <p:nvPr/>
        </p:nvSpPr>
        <p:spPr bwMode="auto">
          <a:xfrm>
            <a:off x="0" y="57150"/>
            <a:ext cx="1443038" cy="9086850"/>
          </a:xfrm>
          <a:prstGeom prst="rect">
            <a:avLst/>
          </a:prstGeom>
          <a:solidFill>
            <a:srgbClr val="F8F8F8"/>
          </a:solidFill>
          <a:ln w="9525">
            <a:noFill/>
            <a:miter lim="800000"/>
            <a:headEnd/>
            <a:tailEnd/>
          </a:ln>
        </p:spPr>
        <p:txBody>
          <a:bodyPr wrap="none" anchor="ctr"/>
          <a:lstStyle/>
          <a:p>
            <a:endParaRPr lang="es-MX" dirty="0"/>
          </a:p>
        </p:txBody>
      </p:sp>
      <p:sp>
        <p:nvSpPr>
          <p:cNvPr id="3" name="Rectangle 56"/>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4" name="Text Box 57"/>
          <p:cNvSpPr txBox="1">
            <a:spLocks noChangeArrowheads="1"/>
          </p:cNvSpPr>
          <p:nvPr/>
        </p:nvSpPr>
        <p:spPr bwMode="auto">
          <a:xfrm>
            <a:off x="63500" y="57150"/>
            <a:ext cx="6845300" cy="396875"/>
          </a:xfrm>
          <a:prstGeom prst="rect">
            <a:avLst/>
          </a:prstGeom>
          <a:noFill/>
          <a:ln w="9525">
            <a:noFill/>
            <a:miter lim="800000"/>
            <a:headEnd/>
            <a:tailEnd/>
          </a:ln>
        </p:spPr>
        <p:txBody>
          <a:bodyPr>
            <a:spAutoFit/>
          </a:bodyPr>
          <a:lstStyle/>
          <a:p>
            <a:pPr>
              <a:spcBef>
                <a:spcPct val="50000"/>
              </a:spcBef>
            </a:pPr>
            <a:r>
              <a:rPr lang="es-ES_tradnl" sz="2000" b="1" i="1" u="none" dirty="0">
                <a:latin typeface="Arial" charset="0"/>
              </a:rPr>
              <a:t>CONTROL DE ACTUALIZACIONES</a:t>
            </a:r>
          </a:p>
        </p:txBody>
      </p:sp>
      <p:sp>
        <p:nvSpPr>
          <p:cNvPr id="5" name="Line 5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6" name="Text Box 59"/>
          <p:cNvSpPr txBox="1">
            <a:spLocks noChangeArrowheads="1"/>
          </p:cNvSpPr>
          <p:nvPr/>
        </p:nvSpPr>
        <p:spPr bwMode="auto">
          <a:xfrm>
            <a:off x="423863" y="965200"/>
            <a:ext cx="954087" cy="276225"/>
          </a:xfrm>
          <a:prstGeom prst="rect">
            <a:avLst/>
          </a:prstGeom>
          <a:noFill/>
          <a:ln w="9525">
            <a:noFill/>
            <a:miter lim="800000"/>
            <a:headEnd/>
            <a:tailEnd/>
          </a:ln>
        </p:spPr>
        <p:txBody>
          <a:bodyPr wrap="none">
            <a:spAutoFit/>
          </a:bodyPr>
          <a:lstStyle/>
          <a:p>
            <a:r>
              <a:rPr lang="es-ES_tradnl" sz="1200" b="1" i="1" dirty="0">
                <a:latin typeface="Arial" charset="0"/>
              </a:rPr>
              <a:t>ELABORO</a:t>
            </a:r>
          </a:p>
        </p:txBody>
      </p:sp>
      <p:sp>
        <p:nvSpPr>
          <p:cNvPr id="7" name="Text Box 60"/>
          <p:cNvSpPr txBox="1">
            <a:spLocks noChangeArrowheads="1"/>
          </p:cNvSpPr>
          <p:nvPr/>
        </p:nvSpPr>
        <p:spPr bwMode="auto">
          <a:xfrm>
            <a:off x="3308350" y="1587500"/>
            <a:ext cx="627063" cy="246063"/>
          </a:xfrm>
          <a:prstGeom prst="rect">
            <a:avLst/>
          </a:prstGeom>
          <a:noFill/>
          <a:ln w="9525">
            <a:noFill/>
            <a:miter lim="800000"/>
            <a:headEnd/>
            <a:tailEnd/>
          </a:ln>
        </p:spPr>
        <p:txBody>
          <a:bodyPr wrap="none">
            <a:spAutoFit/>
          </a:bodyPr>
          <a:lstStyle/>
          <a:p>
            <a:r>
              <a:rPr lang="es-ES_tradnl" sz="1000" b="1" dirty="0">
                <a:latin typeface="Arial" charset="0"/>
              </a:rPr>
              <a:t>FECHA</a:t>
            </a:r>
          </a:p>
        </p:txBody>
      </p:sp>
      <p:sp>
        <p:nvSpPr>
          <p:cNvPr id="8" name="Text Box 61"/>
          <p:cNvSpPr txBox="1">
            <a:spLocks noChangeArrowheads="1"/>
          </p:cNvSpPr>
          <p:nvPr/>
        </p:nvSpPr>
        <p:spPr bwMode="auto">
          <a:xfrm>
            <a:off x="403225" y="2286000"/>
            <a:ext cx="755650" cy="246063"/>
          </a:xfrm>
          <a:prstGeom prst="rect">
            <a:avLst/>
          </a:prstGeom>
          <a:noFill/>
          <a:ln w="9525">
            <a:noFill/>
            <a:miter lim="800000"/>
            <a:headEnd/>
            <a:tailEnd/>
          </a:ln>
        </p:spPr>
        <p:txBody>
          <a:bodyPr wrap="none">
            <a:spAutoFit/>
          </a:bodyPr>
          <a:lstStyle/>
          <a:p>
            <a:r>
              <a:rPr lang="es-ES_tradnl" sz="1000" b="1" dirty="0">
                <a:latin typeface="Arial" charset="0"/>
              </a:rPr>
              <a:t>NOMBRE</a:t>
            </a:r>
          </a:p>
        </p:txBody>
      </p:sp>
      <p:sp>
        <p:nvSpPr>
          <p:cNvPr id="9" name="Text Box 62"/>
          <p:cNvSpPr txBox="1">
            <a:spLocks noChangeArrowheads="1"/>
          </p:cNvSpPr>
          <p:nvPr/>
        </p:nvSpPr>
        <p:spPr bwMode="auto">
          <a:xfrm>
            <a:off x="3978275" y="2286000"/>
            <a:ext cx="592138" cy="246063"/>
          </a:xfrm>
          <a:prstGeom prst="rect">
            <a:avLst/>
          </a:prstGeom>
          <a:noFill/>
          <a:ln w="9525">
            <a:noFill/>
            <a:miter lim="800000"/>
            <a:headEnd/>
            <a:tailEnd/>
          </a:ln>
        </p:spPr>
        <p:txBody>
          <a:bodyPr wrap="none">
            <a:spAutoFit/>
          </a:bodyPr>
          <a:lstStyle/>
          <a:p>
            <a:r>
              <a:rPr lang="es-ES_tradnl" sz="1000" b="1" dirty="0">
                <a:latin typeface="Arial" charset="0"/>
              </a:rPr>
              <a:t>FIRMA</a:t>
            </a:r>
          </a:p>
        </p:txBody>
      </p:sp>
      <p:sp>
        <p:nvSpPr>
          <p:cNvPr id="10" name="Line 63"/>
          <p:cNvSpPr>
            <a:spLocks noChangeShapeType="1"/>
          </p:cNvSpPr>
          <p:nvPr/>
        </p:nvSpPr>
        <p:spPr bwMode="auto">
          <a:xfrm>
            <a:off x="501650" y="2324100"/>
            <a:ext cx="3117850" cy="0"/>
          </a:xfrm>
          <a:prstGeom prst="line">
            <a:avLst/>
          </a:prstGeom>
          <a:noFill/>
          <a:ln w="9525">
            <a:solidFill>
              <a:schemeClr val="tx1"/>
            </a:solidFill>
            <a:round/>
            <a:headEnd/>
            <a:tailEnd/>
          </a:ln>
        </p:spPr>
        <p:txBody>
          <a:bodyPr wrap="none" anchor="ctr"/>
          <a:lstStyle/>
          <a:p>
            <a:endParaRPr lang="es-MX" dirty="0"/>
          </a:p>
        </p:txBody>
      </p:sp>
      <p:sp>
        <p:nvSpPr>
          <p:cNvPr id="11" name="Line 64"/>
          <p:cNvSpPr>
            <a:spLocks noChangeShapeType="1"/>
          </p:cNvSpPr>
          <p:nvPr/>
        </p:nvSpPr>
        <p:spPr bwMode="auto">
          <a:xfrm>
            <a:off x="4064000" y="2324100"/>
            <a:ext cx="1314450" cy="0"/>
          </a:xfrm>
          <a:prstGeom prst="line">
            <a:avLst/>
          </a:prstGeom>
          <a:noFill/>
          <a:ln w="9525">
            <a:solidFill>
              <a:schemeClr val="tx1"/>
            </a:solidFill>
            <a:round/>
            <a:headEnd/>
            <a:tailEnd/>
          </a:ln>
        </p:spPr>
        <p:txBody>
          <a:bodyPr wrap="none" anchor="ctr"/>
          <a:lstStyle/>
          <a:p>
            <a:endParaRPr lang="es-MX" dirty="0"/>
          </a:p>
        </p:txBody>
      </p:sp>
      <p:sp>
        <p:nvSpPr>
          <p:cNvPr id="12" name="Text Box 65"/>
          <p:cNvSpPr txBox="1">
            <a:spLocks noChangeArrowheads="1"/>
          </p:cNvSpPr>
          <p:nvPr/>
        </p:nvSpPr>
        <p:spPr bwMode="auto">
          <a:xfrm>
            <a:off x="403225" y="2905125"/>
            <a:ext cx="661988" cy="246063"/>
          </a:xfrm>
          <a:prstGeom prst="rect">
            <a:avLst/>
          </a:prstGeom>
          <a:noFill/>
          <a:ln w="9525">
            <a:noFill/>
            <a:miter lim="800000"/>
            <a:headEnd/>
            <a:tailEnd/>
          </a:ln>
        </p:spPr>
        <p:txBody>
          <a:bodyPr wrap="none">
            <a:spAutoFit/>
          </a:bodyPr>
          <a:lstStyle/>
          <a:p>
            <a:r>
              <a:rPr lang="es-ES_tradnl" sz="1000" b="1" dirty="0">
                <a:latin typeface="Arial" charset="0"/>
              </a:rPr>
              <a:t>CARGO</a:t>
            </a:r>
          </a:p>
        </p:txBody>
      </p:sp>
      <p:sp>
        <p:nvSpPr>
          <p:cNvPr id="13" name="Line 66"/>
          <p:cNvSpPr>
            <a:spLocks noChangeShapeType="1"/>
          </p:cNvSpPr>
          <p:nvPr/>
        </p:nvSpPr>
        <p:spPr bwMode="auto">
          <a:xfrm>
            <a:off x="501650" y="2943225"/>
            <a:ext cx="3127375" cy="0"/>
          </a:xfrm>
          <a:prstGeom prst="line">
            <a:avLst/>
          </a:prstGeom>
          <a:noFill/>
          <a:ln w="9525">
            <a:solidFill>
              <a:schemeClr val="tx1"/>
            </a:solidFill>
            <a:round/>
            <a:headEnd/>
            <a:tailEnd/>
          </a:ln>
        </p:spPr>
        <p:txBody>
          <a:bodyPr wrap="none" anchor="ctr"/>
          <a:lstStyle/>
          <a:p>
            <a:endParaRPr lang="es-MX" dirty="0"/>
          </a:p>
        </p:txBody>
      </p:sp>
      <p:sp>
        <p:nvSpPr>
          <p:cNvPr id="14" name="Line 67"/>
          <p:cNvSpPr>
            <a:spLocks noChangeShapeType="1"/>
          </p:cNvSpPr>
          <p:nvPr/>
        </p:nvSpPr>
        <p:spPr bwMode="auto">
          <a:xfrm>
            <a:off x="3416300" y="1609725"/>
            <a:ext cx="1962150" cy="0"/>
          </a:xfrm>
          <a:prstGeom prst="line">
            <a:avLst/>
          </a:prstGeom>
          <a:noFill/>
          <a:ln w="9525">
            <a:solidFill>
              <a:schemeClr val="tx1"/>
            </a:solidFill>
            <a:round/>
            <a:headEnd/>
            <a:tailEnd/>
          </a:ln>
        </p:spPr>
        <p:txBody>
          <a:bodyPr wrap="none" anchor="ctr"/>
          <a:lstStyle/>
          <a:p>
            <a:endParaRPr lang="es-MX" dirty="0"/>
          </a:p>
        </p:txBody>
      </p:sp>
      <p:sp>
        <p:nvSpPr>
          <p:cNvPr id="15" name="Text Box 68"/>
          <p:cNvSpPr txBox="1">
            <a:spLocks noChangeArrowheads="1"/>
          </p:cNvSpPr>
          <p:nvPr/>
        </p:nvSpPr>
        <p:spPr bwMode="auto">
          <a:xfrm>
            <a:off x="2171700" y="3530600"/>
            <a:ext cx="1449388" cy="276225"/>
          </a:xfrm>
          <a:prstGeom prst="rect">
            <a:avLst/>
          </a:prstGeom>
          <a:noFill/>
          <a:ln w="9525">
            <a:noFill/>
            <a:miter lim="800000"/>
            <a:headEnd/>
            <a:tailEnd/>
          </a:ln>
        </p:spPr>
        <p:txBody>
          <a:bodyPr wrap="none">
            <a:spAutoFit/>
          </a:bodyPr>
          <a:lstStyle/>
          <a:p>
            <a:r>
              <a:rPr lang="es-ES_tradnl" sz="1200" b="1" i="1" dirty="0">
                <a:latin typeface="Arial" charset="0"/>
              </a:rPr>
              <a:t>ACTUALIZACIÓN</a:t>
            </a:r>
          </a:p>
        </p:txBody>
      </p:sp>
      <p:sp>
        <p:nvSpPr>
          <p:cNvPr id="16" name="Text Box 70"/>
          <p:cNvSpPr txBox="1">
            <a:spLocks noChangeArrowheads="1"/>
          </p:cNvSpPr>
          <p:nvPr/>
        </p:nvSpPr>
        <p:spPr bwMode="auto">
          <a:xfrm>
            <a:off x="263525" y="3960813"/>
            <a:ext cx="2792413" cy="246062"/>
          </a:xfrm>
          <a:prstGeom prst="rect">
            <a:avLst/>
          </a:prstGeom>
          <a:noFill/>
          <a:ln w="9525">
            <a:noFill/>
            <a:miter lim="800000"/>
            <a:headEnd/>
            <a:tailEnd/>
          </a:ln>
        </p:spPr>
        <p:txBody>
          <a:bodyPr wrap="none">
            <a:spAutoFit/>
          </a:bodyPr>
          <a:lstStyle/>
          <a:p>
            <a:r>
              <a:rPr lang="es-ES_tradnl" sz="1000" b="1" dirty="0">
                <a:latin typeface="Arial" charset="0"/>
              </a:rPr>
              <a:t>PARTE DEL MANUAL QUE SE ACTUALIZA</a:t>
            </a:r>
          </a:p>
        </p:txBody>
      </p:sp>
      <p:sp>
        <p:nvSpPr>
          <p:cNvPr id="17" name="Line 71"/>
          <p:cNvSpPr>
            <a:spLocks noChangeShapeType="1"/>
          </p:cNvSpPr>
          <p:nvPr/>
        </p:nvSpPr>
        <p:spPr bwMode="auto">
          <a:xfrm>
            <a:off x="361950" y="4440238"/>
            <a:ext cx="6134100" cy="0"/>
          </a:xfrm>
          <a:prstGeom prst="line">
            <a:avLst/>
          </a:prstGeom>
          <a:noFill/>
          <a:ln w="9525">
            <a:solidFill>
              <a:schemeClr val="tx1"/>
            </a:solidFill>
            <a:round/>
            <a:headEnd/>
            <a:tailEnd/>
          </a:ln>
        </p:spPr>
        <p:txBody>
          <a:bodyPr wrap="none" anchor="ctr"/>
          <a:lstStyle/>
          <a:p>
            <a:endParaRPr lang="es-MX" dirty="0"/>
          </a:p>
        </p:txBody>
      </p:sp>
      <p:sp>
        <p:nvSpPr>
          <p:cNvPr id="18" name="Text Box 72"/>
          <p:cNvSpPr txBox="1">
            <a:spLocks noChangeArrowheads="1"/>
          </p:cNvSpPr>
          <p:nvPr/>
        </p:nvSpPr>
        <p:spPr bwMode="auto">
          <a:xfrm>
            <a:off x="263525" y="5462588"/>
            <a:ext cx="2305050" cy="246062"/>
          </a:xfrm>
          <a:prstGeom prst="rect">
            <a:avLst/>
          </a:prstGeom>
          <a:noFill/>
          <a:ln w="9525">
            <a:noFill/>
            <a:miter lim="800000"/>
            <a:headEnd/>
            <a:tailEnd/>
          </a:ln>
        </p:spPr>
        <p:txBody>
          <a:bodyPr wrap="none">
            <a:spAutoFit/>
          </a:bodyPr>
          <a:lstStyle/>
          <a:p>
            <a:r>
              <a:rPr lang="es-ES_tradnl" sz="1000" b="1" dirty="0">
                <a:latin typeface="Arial" charset="0"/>
              </a:rPr>
              <a:t>SECCIONES QUE SE MODIFICA(N)</a:t>
            </a:r>
          </a:p>
        </p:txBody>
      </p:sp>
      <p:sp>
        <p:nvSpPr>
          <p:cNvPr id="19" name="Text Box 75"/>
          <p:cNvSpPr txBox="1">
            <a:spLocks noChangeArrowheads="1"/>
          </p:cNvSpPr>
          <p:nvPr/>
        </p:nvSpPr>
        <p:spPr bwMode="auto">
          <a:xfrm>
            <a:off x="855663" y="6938963"/>
            <a:ext cx="765175" cy="276225"/>
          </a:xfrm>
          <a:prstGeom prst="rect">
            <a:avLst/>
          </a:prstGeom>
          <a:noFill/>
          <a:ln w="9525">
            <a:noFill/>
            <a:miter lim="800000"/>
            <a:headEnd/>
            <a:tailEnd/>
          </a:ln>
        </p:spPr>
        <p:txBody>
          <a:bodyPr wrap="none">
            <a:spAutoFit/>
          </a:bodyPr>
          <a:lstStyle/>
          <a:p>
            <a:pPr algn="ctr"/>
            <a:r>
              <a:rPr lang="es-ES_tradnl" sz="1200" b="1" i="1" dirty="0">
                <a:latin typeface="Arial" charset="0"/>
              </a:rPr>
              <a:t>REVISO</a:t>
            </a:r>
          </a:p>
        </p:txBody>
      </p:sp>
      <p:sp>
        <p:nvSpPr>
          <p:cNvPr id="20" name="Line 78"/>
          <p:cNvSpPr>
            <a:spLocks noChangeShapeType="1"/>
          </p:cNvSpPr>
          <p:nvPr/>
        </p:nvSpPr>
        <p:spPr bwMode="auto">
          <a:xfrm>
            <a:off x="104775" y="8202613"/>
            <a:ext cx="2105025" cy="0"/>
          </a:xfrm>
          <a:prstGeom prst="line">
            <a:avLst/>
          </a:prstGeom>
          <a:noFill/>
          <a:ln w="9525">
            <a:solidFill>
              <a:schemeClr val="tx1"/>
            </a:solidFill>
            <a:round/>
            <a:headEnd/>
            <a:tailEnd/>
          </a:ln>
        </p:spPr>
        <p:txBody>
          <a:bodyPr wrap="none" anchor="ctr"/>
          <a:lstStyle/>
          <a:p>
            <a:endParaRPr lang="es-MX" dirty="0"/>
          </a:p>
        </p:txBody>
      </p:sp>
      <p:sp>
        <p:nvSpPr>
          <p:cNvPr id="21" name="Line 79"/>
          <p:cNvSpPr>
            <a:spLocks noChangeShapeType="1"/>
          </p:cNvSpPr>
          <p:nvPr/>
        </p:nvSpPr>
        <p:spPr bwMode="auto">
          <a:xfrm>
            <a:off x="2336800" y="8202613"/>
            <a:ext cx="2159000" cy="0"/>
          </a:xfrm>
          <a:prstGeom prst="line">
            <a:avLst/>
          </a:prstGeom>
          <a:noFill/>
          <a:ln w="9525">
            <a:solidFill>
              <a:schemeClr val="tx1"/>
            </a:solidFill>
            <a:round/>
            <a:headEnd/>
            <a:tailEnd/>
          </a:ln>
        </p:spPr>
        <p:txBody>
          <a:bodyPr wrap="none" anchor="ctr"/>
          <a:lstStyle/>
          <a:p>
            <a:endParaRPr lang="es-MX" dirty="0"/>
          </a:p>
        </p:txBody>
      </p:sp>
      <p:sp>
        <p:nvSpPr>
          <p:cNvPr id="22" name="Line 80"/>
          <p:cNvSpPr>
            <a:spLocks noChangeShapeType="1"/>
          </p:cNvSpPr>
          <p:nvPr/>
        </p:nvSpPr>
        <p:spPr bwMode="auto">
          <a:xfrm flipV="1">
            <a:off x="4629150" y="8201025"/>
            <a:ext cx="2095500" cy="1588"/>
          </a:xfrm>
          <a:prstGeom prst="line">
            <a:avLst/>
          </a:prstGeom>
          <a:noFill/>
          <a:ln w="9525">
            <a:solidFill>
              <a:schemeClr val="tx1"/>
            </a:solidFill>
            <a:round/>
            <a:headEnd/>
            <a:tailEnd/>
          </a:ln>
        </p:spPr>
        <p:txBody>
          <a:bodyPr wrap="none" anchor="ctr"/>
          <a:lstStyle/>
          <a:p>
            <a:endParaRPr lang="es-MX" dirty="0"/>
          </a:p>
        </p:txBody>
      </p:sp>
      <p:sp>
        <p:nvSpPr>
          <p:cNvPr id="23" name="35 CuadroTexto"/>
          <p:cNvSpPr txBox="1">
            <a:spLocks noChangeArrowheads="1"/>
          </p:cNvSpPr>
          <p:nvPr/>
        </p:nvSpPr>
        <p:spPr bwMode="auto">
          <a:xfrm>
            <a:off x="326231" y="8062525"/>
            <a:ext cx="1662112" cy="554037"/>
          </a:xfrm>
          <a:prstGeom prst="rect">
            <a:avLst/>
          </a:prstGeom>
          <a:noFill/>
          <a:ln w="9525">
            <a:noFill/>
            <a:miter lim="800000"/>
            <a:headEnd/>
            <a:tailEnd/>
          </a:ln>
        </p:spPr>
        <p:txBody>
          <a:bodyPr wrap="none">
            <a:spAutoFit/>
          </a:bodyPr>
          <a:lstStyle/>
          <a:p>
            <a:pPr algn="ctr"/>
            <a:endParaRPr lang="es-MX" sz="1000" b="1" dirty="0">
              <a:latin typeface="Arial" charset="0"/>
              <a:cs typeface="Arial" charset="0"/>
            </a:endParaRPr>
          </a:p>
          <a:p>
            <a:pPr algn="ctr"/>
            <a:r>
              <a:rPr lang="es-MX" sz="1000" b="1" dirty="0">
                <a:latin typeface="Arial" charset="0"/>
                <a:cs typeface="Arial" charset="0"/>
              </a:rPr>
              <a:t>Director de </a:t>
            </a:r>
          </a:p>
          <a:p>
            <a:pPr algn="ctr"/>
            <a:r>
              <a:rPr lang="es-MX" sz="1000" b="1" dirty="0">
                <a:latin typeface="Arial" charset="0"/>
                <a:cs typeface="Arial" charset="0"/>
              </a:rPr>
              <a:t>Organización y Métodos</a:t>
            </a:r>
          </a:p>
        </p:txBody>
      </p:sp>
      <p:sp>
        <p:nvSpPr>
          <p:cNvPr id="24" name="Text Box 77"/>
          <p:cNvSpPr txBox="1">
            <a:spLocks noChangeArrowheads="1"/>
          </p:cNvSpPr>
          <p:nvPr/>
        </p:nvSpPr>
        <p:spPr bwMode="auto">
          <a:xfrm>
            <a:off x="3786188" y="6910388"/>
            <a:ext cx="1419225" cy="276225"/>
          </a:xfrm>
          <a:prstGeom prst="rect">
            <a:avLst/>
          </a:prstGeom>
          <a:noFill/>
          <a:ln w="9525">
            <a:noFill/>
            <a:miter lim="800000"/>
            <a:headEnd/>
            <a:tailEnd/>
          </a:ln>
        </p:spPr>
        <p:txBody>
          <a:bodyPr wrap="none">
            <a:spAutoFit/>
          </a:bodyPr>
          <a:lstStyle/>
          <a:p>
            <a:pPr algn="ctr"/>
            <a:r>
              <a:rPr lang="es-ES_tradnl" sz="1200" b="1" i="1" dirty="0">
                <a:latin typeface="Arial" charset="0"/>
              </a:rPr>
              <a:t>A U T O R I Z A N</a:t>
            </a:r>
          </a:p>
        </p:txBody>
      </p:sp>
      <p:sp>
        <p:nvSpPr>
          <p:cNvPr id="25" name="Line 71"/>
          <p:cNvSpPr>
            <a:spLocks noChangeShapeType="1"/>
          </p:cNvSpPr>
          <p:nvPr/>
        </p:nvSpPr>
        <p:spPr bwMode="auto">
          <a:xfrm>
            <a:off x="361950" y="4692650"/>
            <a:ext cx="6134100" cy="0"/>
          </a:xfrm>
          <a:prstGeom prst="line">
            <a:avLst/>
          </a:prstGeom>
          <a:noFill/>
          <a:ln w="9525">
            <a:solidFill>
              <a:schemeClr val="tx1"/>
            </a:solidFill>
            <a:round/>
            <a:headEnd/>
            <a:tailEnd/>
          </a:ln>
        </p:spPr>
        <p:txBody>
          <a:bodyPr wrap="none" anchor="ctr"/>
          <a:lstStyle/>
          <a:p>
            <a:endParaRPr lang="es-MX" dirty="0"/>
          </a:p>
        </p:txBody>
      </p:sp>
      <p:sp>
        <p:nvSpPr>
          <p:cNvPr id="26" name="Line 71"/>
          <p:cNvSpPr>
            <a:spLocks noChangeShapeType="1"/>
          </p:cNvSpPr>
          <p:nvPr/>
        </p:nvSpPr>
        <p:spPr bwMode="auto">
          <a:xfrm>
            <a:off x="361950" y="4945063"/>
            <a:ext cx="6134100" cy="0"/>
          </a:xfrm>
          <a:prstGeom prst="line">
            <a:avLst/>
          </a:prstGeom>
          <a:noFill/>
          <a:ln w="9525">
            <a:solidFill>
              <a:schemeClr val="tx1"/>
            </a:solidFill>
            <a:round/>
            <a:headEnd/>
            <a:tailEnd/>
          </a:ln>
        </p:spPr>
        <p:txBody>
          <a:bodyPr wrap="none" anchor="ctr"/>
          <a:lstStyle/>
          <a:p>
            <a:endParaRPr lang="es-MX" dirty="0"/>
          </a:p>
        </p:txBody>
      </p:sp>
      <p:sp>
        <p:nvSpPr>
          <p:cNvPr id="27" name="Line 71"/>
          <p:cNvSpPr>
            <a:spLocks noChangeShapeType="1"/>
          </p:cNvSpPr>
          <p:nvPr/>
        </p:nvSpPr>
        <p:spPr bwMode="auto">
          <a:xfrm>
            <a:off x="361950" y="5181600"/>
            <a:ext cx="6134100" cy="0"/>
          </a:xfrm>
          <a:prstGeom prst="line">
            <a:avLst/>
          </a:prstGeom>
          <a:noFill/>
          <a:ln w="9525">
            <a:solidFill>
              <a:schemeClr val="tx1"/>
            </a:solidFill>
            <a:round/>
            <a:headEnd/>
            <a:tailEnd/>
          </a:ln>
        </p:spPr>
        <p:txBody>
          <a:bodyPr wrap="none" anchor="ctr"/>
          <a:lstStyle/>
          <a:p>
            <a:endParaRPr lang="es-MX" dirty="0"/>
          </a:p>
        </p:txBody>
      </p:sp>
      <p:sp>
        <p:nvSpPr>
          <p:cNvPr id="28" name="Line 71"/>
          <p:cNvSpPr>
            <a:spLocks noChangeShapeType="1"/>
          </p:cNvSpPr>
          <p:nvPr/>
        </p:nvSpPr>
        <p:spPr bwMode="auto">
          <a:xfrm>
            <a:off x="361950" y="5954713"/>
            <a:ext cx="6134100" cy="0"/>
          </a:xfrm>
          <a:prstGeom prst="line">
            <a:avLst/>
          </a:prstGeom>
          <a:noFill/>
          <a:ln w="9525">
            <a:solidFill>
              <a:schemeClr val="tx1"/>
            </a:solidFill>
            <a:round/>
            <a:headEnd/>
            <a:tailEnd/>
          </a:ln>
        </p:spPr>
        <p:txBody>
          <a:bodyPr wrap="none" anchor="ctr"/>
          <a:lstStyle/>
          <a:p>
            <a:endParaRPr lang="es-MX" dirty="0"/>
          </a:p>
        </p:txBody>
      </p:sp>
      <p:sp>
        <p:nvSpPr>
          <p:cNvPr id="29" name="Line 71"/>
          <p:cNvSpPr>
            <a:spLocks noChangeShapeType="1"/>
          </p:cNvSpPr>
          <p:nvPr/>
        </p:nvSpPr>
        <p:spPr bwMode="auto">
          <a:xfrm>
            <a:off x="361950" y="6207125"/>
            <a:ext cx="6134100" cy="0"/>
          </a:xfrm>
          <a:prstGeom prst="line">
            <a:avLst/>
          </a:prstGeom>
          <a:noFill/>
          <a:ln w="9525">
            <a:solidFill>
              <a:schemeClr val="tx1"/>
            </a:solidFill>
            <a:round/>
            <a:headEnd/>
            <a:tailEnd/>
          </a:ln>
        </p:spPr>
        <p:txBody>
          <a:bodyPr wrap="none" anchor="ctr"/>
          <a:lstStyle/>
          <a:p>
            <a:endParaRPr lang="es-MX" dirty="0"/>
          </a:p>
        </p:txBody>
      </p:sp>
      <p:sp>
        <p:nvSpPr>
          <p:cNvPr id="30" name="Line 71"/>
          <p:cNvSpPr>
            <a:spLocks noChangeShapeType="1"/>
          </p:cNvSpPr>
          <p:nvPr/>
        </p:nvSpPr>
        <p:spPr bwMode="auto">
          <a:xfrm>
            <a:off x="361950" y="6457950"/>
            <a:ext cx="6134100" cy="0"/>
          </a:xfrm>
          <a:prstGeom prst="line">
            <a:avLst/>
          </a:prstGeom>
          <a:noFill/>
          <a:ln w="9525">
            <a:solidFill>
              <a:schemeClr val="tx1"/>
            </a:solidFill>
            <a:round/>
            <a:headEnd/>
            <a:tailEnd/>
          </a:ln>
        </p:spPr>
        <p:txBody>
          <a:bodyPr wrap="none" anchor="ctr"/>
          <a:lstStyle/>
          <a:p>
            <a:endParaRPr lang="es-MX" dirty="0"/>
          </a:p>
        </p:txBody>
      </p:sp>
      <p:sp>
        <p:nvSpPr>
          <p:cNvPr id="31" name="Line 71"/>
          <p:cNvSpPr>
            <a:spLocks noChangeShapeType="1"/>
          </p:cNvSpPr>
          <p:nvPr/>
        </p:nvSpPr>
        <p:spPr bwMode="auto">
          <a:xfrm>
            <a:off x="361950" y="6694488"/>
            <a:ext cx="6134100" cy="0"/>
          </a:xfrm>
          <a:prstGeom prst="line">
            <a:avLst/>
          </a:prstGeom>
          <a:noFill/>
          <a:ln w="9525">
            <a:solidFill>
              <a:schemeClr val="tx1"/>
            </a:solidFill>
            <a:round/>
            <a:headEnd/>
            <a:tailEnd/>
          </a:ln>
        </p:spPr>
        <p:txBody>
          <a:bodyPr wrap="none" anchor="ctr"/>
          <a:lstStyle/>
          <a:p>
            <a:endParaRPr lang="es-MX" dirty="0"/>
          </a:p>
        </p:txBody>
      </p:sp>
      <p:sp>
        <p:nvSpPr>
          <p:cNvPr id="32" name="Text Box 8"/>
          <p:cNvSpPr txBox="1">
            <a:spLocks noChangeArrowheads="1"/>
          </p:cNvSpPr>
          <p:nvPr/>
        </p:nvSpPr>
        <p:spPr bwMode="auto">
          <a:xfrm>
            <a:off x="210367" y="7838301"/>
            <a:ext cx="1880643" cy="276999"/>
          </a:xfrm>
          <a:prstGeom prst="rect">
            <a:avLst/>
          </a:prstGeom>
          <a:noFill/>
          <a:ln w="9525">
            <a:noFill/>
            <a:miter lim="800000"/>
            <a:headEnd/>
            <a:tailEnd/>
          </a:ln>
        </p:spPr>
        <p:txBody>
          <a:bodyPr wrap="none">
            <a:spAutoFit/>
          </a:bodyPr>
          <a:lstStyle/>
          <a:p>
            <a:pPr algn="ctr"/>
            <a:r>
              <a:rPr lang="es-ES_tradnl" sz="1200" b="1" u="none" dirty="0" smtClean="0">
                <a:latin typeface="Arial" charset="0"/>
              </a:rPr>
              <a:t>Gonzalo </a:t>
            </a:r>
            <a:r>
              <a:rPr lang="es-ES_tradnl" sz="1200" b="1" u="none" dirty="0">
                <a:latin typeface="Arial" charset="0"/>
              </a:rPr>
              <a:t>Ortuño </a:t>
            </a:r>
            <a:r>
              <a:rPr lang="es-ES_tradnl" sz="1200" b="1" u="none" dirty="0" smtClean="0">
                <a:latin typeface="Arial" charset="0"/>
              </a:rPr>
              <a:t>Castro</a:t>
            </a:r>
            <a:endParaRPr lang="es-ES_tradnl" sz="1200" b="1" u="none" dirty="0">
              <a:latin typeface="Arial" charset="0"/>
            </a:endParaRPr>
          </a:p>
        </p:txBody>
      </p:sp>
      <p:sp>
        <p:nvSpPr>
          <p:cNvPr id="33" name="Text Box 14"/>
          <p:cNvSpPr txBox="1">
            <a:spLocks noChangeArrowheads="1"/>
          </p:cNvSpPr>
          <p:nvPr/>
        </p:nvSpPr>
        <p:spPr bwMode="auto">
          <a:xfrm>
            <a:off x="2114550" y="8240494"/>
            <a:ext cx="2552700" cy="553998"/>
          </a:xfrm>
          <a:prstGeom prst="rect">
            <a:avLst/>
          </a:prstGeom>
          <a:noFill/>
          <a:ln w="9525">
            <a:noFill/>
            <a:miter lim="800000"/>
            <a:headEnd/>
            <a:tailEnd/>
          </a:ln>
        </p:spPr>
        <p:txBody>
          <a:bodyPr>
            <a:spAutoFit/>
          </a:bodyPr>
          <a:lstStyle/>
          <a:p>
            <a:pPr algn="ctr">
              <a:spcBef>
                <a:spcPct val="50000"/>
              </a:spcBef>
            </a:pPr>
            <a:r>
              <a:rPr lang="es-MX" sz="1000" b="1" u="none" dirty="0">
                <a:latin typeface="Arial" panose="020B0604020202020204" pitchFamily="34" charset="0"/>
                <a:cs typeface="Arial" panose="020B0604020202020204" pitchFamily="34" charset="0"/>
              </a:rPr>
              <a:t>   </a:t>
            </a:r>
            <a:r>
              <a:rPr lang="es-MX" sz="1000" b="1" dirty="0" smtClean="0">
                <a:latin typeface="Arial" panose="020B0604020202020204" pitchFamily="34" charset="0"/>
                <a:cs typeface="Arial" panose="020B0604020202020204" pitchFamily="34" charset="0"/>
              </a:rPr>
              <a:t>Directora </a:t>
            </a:r>
            <a:r>
              <a:rPr lang="es-MX" sz="1000" b="1" dirty="0">
                <a:latin typeface="Arial" panose="020B0604020202020204" pitchFamily="34" charset="0"/>
                <a:cs typeface="Arial" panose="020B0604020202020204" pitchFamily="34" charset="0"/>
              </a:rPr>
              <a:t>General del Sistema Para el Desarrollo Integral de la Familia en el Estado</a:t>
            </a:r>
            <a:endParaRPr lang="es-ES" sz="1000" b="1" dirty="0">
              <a:latin typeface="Arial" panose="020B0604020202020204" pitchFamily="34" charset="0"/>
              <a:cs typeface="Arial" panose="020B0604020202020204" pitchFamily="34" charset="0"/>
            </a:endParaRPr>
          </a:p>
        </p:txBody>
      </p:sp>
      <p:sp>
        <p:nvSpPr>
          <p:cNvPr id="35" name="35 CuadroTexto"/>
          <p:cNvSpPr txBox="1">
            <a:spLocks noChangeArrowheads="1"/>
          </p:cNvSpPr>
          <p:nvPr/>
        </p:nvSpPr>
        <p:spPr bwMode="auto">
          <a:xfrm>
            <a:off x="2191840" y="7639625"/>
            <a:ext cx="2514599" cy="646331"/>
          </a:xfrm>
          <a:prstGeom prst="rect">
            <a:avLst/>
          </a:prstGeom>
          <a:noFill/>
          <a:ln w="9525">
            <a:noFill/>
            <a:miter lim="800000"/>
            <a:headEnd/>
            <a:tailEnd/>
          </a:ln>
        </p:spPr>
        <p:txBody>
          <a:bodyPr wrap="square">
            <a:spAutoFit/>
          </a:bodyPr>
          <a:lstStyle/>
          <a:p>
            <a:pPr algn="ctr"/>
            <a:endParaRPr lang="es-MX" sz="1200" b="1" u="none" dirty="0">
              <a:latin typeface="Arial" charset="0"/>
              <a:cs typeface="Arial" charset="0"/>
            </a:endParaRPr>
          </a:p>
          <a:p>
            <a:pPr algn="ctr"/>
            <a:r>
              <a:rPr lang="es-MX" sz="1200" b="1" u="none" dirty="0" smtClean="0">
                <a:latin typeface="Arial" charset="0"/>
                <a:cs typeface="Arial" charset="0"/>
              </a:rPr>
              <a:t>Cecilia de los Ángeles González</a:t>
            </a:r>
            <a:endParaRPr lang="es-MX" sz="1200" b="1" u="none" dirty="0">
              <a:latin typeface="Arial" charset="0"/>
              <a:cs typeface="Arial" charset="0"/>
            </a:endParaRPr>
          </a:p>
          <a:p>
            <a:pPr algn="ctr"/>
            <a:r>
              <a:rPr lang="es-MX" sz="1200" b="1" u="none" dirty="0" smtClean="0">
                <a:latin typeface="Arial" charset="0"/>
                <a:cs typeface="Arial" charset="0"/>
              </a:rPr>
              <a:t>Gordoa</a:t>
            </a:r>
            <a:endParaRPr lang="es-MX" sz="1200" b="1" u="none" dirty="0">
              <a:latin typeface="Arial" charset="0"/>
              <a:cs typeface="Arial" charset="0"/>
            </a:endParaRPr>
          </a:p>
        </p:txBody>
      </p:sp>
      <p:sp>
        <p:nvSpPr>
          <p:cNvPr id="36" name="Text Box 6"/>
          <p:cNvSpPr txBox="1">
            <a:spLocks noChangeArrowheads="1"/>
          </p:cNvSpPr>
          <p:nvPr/>
        </p:nvSpPr>
        <p:spPr bwMode="auto">
          <a:xfrm>
            <a:off x="4896250" y="8216452"/>
            <a:ext cx="1638589" cy="400110"/>
          </a:xfrm>
          <a:prstGeom prst="rect">
            <a:avLst/>
          </a:prstGeom>
          <a:noFill/>
          <a:ln w="9525">
            <a:noFill/>
            <a:miter lim="800000"/>
            <a:headEnd/>
            <a:tailEnd/>
          </a:ln>
        </p:spPr>
        <p:txBody>
          <a:bodyPr wrap="none">
            <a:spAutoFit/>
          </a:bodyPr>
          <a:lstStyle/>
          <a:p>
            <a:pPr algn="ctr"/>
            <a:r>
              <a:rPr lang="es-ES_tradnl" sz="1000" b="1" dirty="0">
                <a:latin typeface="Arial" panose="020B0604020202020204" pitchFamily="34" charset="0"/>
                <a:cs typeface="Arial" panose="020B0604020202020204" pitchFamily="34" charset="0"/>
              </a:rPr>
              <a:t>Oficial Mayor del Poder </a:t>
            </a:r>
          </a:p>
          <a:p>
            <a:pPr algn="ctr"/>
            <a:r>
              <a:rPr lang="es-ES_tradnl" sz="1000" b="1" dirty="0">
                <a:latin typeface="Arial" panose="020B0604020202020204" pitchFamily="34" charset="0"/>
                <a:cs typeface="Arial" panose="020B0604020202020204" pitchFamily="34" charset="0"/>
              </a:rPr>
              <a:t>Ejecutivo</a:t>
            </a:r>
          </a:p>
        </p:txBody>
      </p:sp>
      <p:sp>
        <p:nvSpPr>
          <p:cNvPr id="37" name="2 CuadroTexto"/>
          <p:cNvSpPr txBox="1">
            <a:spLocks noChangeArrowheads="1"/>
          </p:cNvSpPr>
          <p:nvPr/>
        </p:nvSpPr>
        <p:spPr bwMode="auto">
          <a:xfrm>
            <a:off x="4783729" y="7821404"/>
            <a:ext cx="19409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s-ES_tradnl"/>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s-MX" sz="1200" b="1" u="none" dirty="0">
                <a:latin typeface="Arial" charset="0"/>
                <a:cs typeface="Arial" charset="0"/>
              </a:rPr>
              <a:t>Ada Amelia Andrade </a:t>
            </a:r>
            <a:endParaRPr lang="es-MX" sz="1200" b="1" u="none" dirty="0" smtClean="0">
              <a:latin typeface="Arial" charset="0"/>
              <a:cs typeface="Arial" charset="0"/>
            </a:endParaRPr>
          </a:p>
          <a:p>
            <a:r>
              <a:rPr lang="es-MX" sz="1200" b="1" u="none" dirty="0">
                <a:latin typeface="Arial" charset="0"/>
                <a:cs typeface="Arial" charset="0"/>
              </a:rPr>
              <a:t> </a:t>
            </a:r>
            <a:r>
              <a:rPr lang="es-MX" sz="1200" b="1" u="none" dirty="0" smtClean="0">
                <a:latin typeface="Arial" charset="0"/>
                <a:cs typeface="Arial" charset="0"/>
              </a:rPr>
              <a:t>          Contreras</a:t>
            </a:r>
            <a:endParaRPr lang="es-MX" sz="1200" b="1" u="none" dirty="0">
              <a:latin typeface="Arial" charset="0"/>
              <a:cs typeface="Arial"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0" i="0" u="sng"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0" i="0" u="sng" strike="noStrike" cap="none" normalizeH="0" baseline="0" smtClean="0">
            <a:ln>
              <a:noFill/>
            </a:ln>
            <a:solidFill>
              <a:schemeClr val="tx1"/>
            </a:solidFill>
            <a:effectLst/>
            <a:latin typeface="Times New Roman" pitchFamily="18"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23878674</TotalTime>
  <Words>16270</Words>
  <Application>Microsoft Office PowerPoint</Application>
  <PresentationFormat>Presentación en pantalla (4:3)</PresentationFormat>
  <Paragraphs>4715</Paragraphs>
  <Slides>132</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132</vt:i4>
      </vt:variant>
    </vt:vector>
  </HeadingPairs>
  <TitlesOfParts>
    <vt:vector size="138" baseType="lpstr">
      <vt:lpstr>Arial</vt:lpstr>
      <vt:lpstr>Calibri</vt:lpstr>
      <vt:lpstr>MS Mincho</vt:lpstr>
      <vt:lpstr>Symbol</vt:lpstr>
      <vt:lpstr>Times New Roman</vt:lpstr>
      <vt:lpstr>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Oficialia Mayor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 título de diapositiva</dc:title>
  <dc:creator>Gobierno del Estado</dc:creator>
  <cp:lastModifiedBy>Patricia Cortés Uresti</cp:lastModifiedBy>
  <cp:revision>2644</cp:revision>
  <cp:lastPrinted>2019-05-07T16:21:14Z</cp:lastPrinted>
  <dcterms:created xsi:type="dcterms:W3CDTF">2001-05-29T01:41:44Z</dcterms:created>
  <dcterms:modified xsi:type="dcterms:W3CDTF">2022-02-02T19:30:19Z</dcterms:modified>
</cp:coreProperties>
</file>