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2" r:id="rId2"/>
  </p:sldIdLst>
  <p:sldSz cx="6858000" cy="9144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1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15" autoAdjust="0"/>
    <p:restoredTop sz="86453" autoAdjust="0"/>
  </p:normalViewPr>
  <p:slideViewPr>
    <p:cSldViewPr>
      <p:cViewPr varScale="1">
        <p:scale>
          <a:sx n="84" d="100"/>
          <a:sy n="84" d="100"/>
        </p:scale>
        <p:origin x="3492" y="84"/>
      </p:cViewPr>
      <p:guideLst>
        <p:guide orient="horz" pos="1519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22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187F320-4677-4106-A361-16BABA76EB36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MX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23008D7-A611-46D4-AAAB-B2A0FE53DA0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29781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3008D7-A611-46D4-AAAB-B2A0FE53DA02}" type="slidenum">
              <a:rPr lang="es-MX" smtClean="0"/>
              <a:pPr>
                <a:defRPr/>
              </a:pPr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3400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FF2F5-1568-4F53-A655-8C7270080B89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FD6CB-187E-42DF-AFFD-5A1C3D85A2D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AD40B-B119-4457-98D7-499090A8DB0F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305C9-AC1A-4C7E-A2A9-32960BB7CAA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E6AA5-F25C-4E1E-8C94-BA2D18992D4F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4FE97-20C2-48AD-9144-4772B15AB74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FC510-D958-46F3-8772-547AA85F83AA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16B88-5539-426D-9F7F-E96CF8F4826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19DFF-FE6B-47D8-9BC9-8FE319C84345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3500A-F3E3-4DD7-BC0B-C9BB122699A6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F3D7B-6FA1-4EE9-B563-336CF579AE5B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2FD12-BB7C-4C30-8962-6FAB43A2070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76CB5-8CCE-4A2B-8816-D3F939AE4389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BD065-2CF0-4C9F-A00C-A792F361AC6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836CB-35BF-4462-A1A0-AF22D04419DA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AD805-E4F1-4611-AD51-C4350D0B552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1C320-824F-44F6-BB5C-9B4A1573160E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FD6A9-153C-4C3B-A0F0-0FDC3E70EA4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DF3C1-9BBE-4989-8CDF-30D6FBBC9ED1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8F3A4-174E-482D-AEE8-E5AE9FC2A51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53A47-DC10-4B24-A1CB-455BBB6B74A5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4C67E-6645-4266-A310-71324A3FDDE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10E971-93DA-4EBD-AE42-E751941FFA7B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A47ED7-8858-4C85-92DC-7C2CB7569FE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Line 91">
            <a:extLst>
              <a:ext uri="{FF2B5EF4-FFF2-40B4-BE49-F238E27FC236}">
                <a16:creationId xmlns:a16="http://schemas.microsoft.com/office/drawing/2014/main" id="{F4B2874C-AF17-48F6-96C3-B74BDA80233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2131" y="7248502"/>
            <a:ext cx="0" cy="157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81" name="AutoShape 108">
            <a:extLst>
              <a:ext uri="{FF2B5EF4-FFF2-40B4-BE49-F238E27FC236}">
                <a16:creationId xmlns:a16="http://schemas.microsoft.com/office/drawing/2014/main" id="{7DADA30F-978C-4563-A0EB-A7A7211CF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9557" y="5210956"/>
            <a:ext cx="1171611" cy="354720"/>
          </a:xfrm>
          <a:prstGeom prst="flowChart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791" name="Line 90"/>
          <p:cNvSpPr>
            <a:spLocks noChangeShapeType="1"/>
          </p:cNvSpPr>
          <p:nvPr/>
        </p:nvSpPr>
        <p:spPr bwMode="auto">
          <a:xfrm>
            <a:off x="3416598" y="4240355"/>
            <a:ext cx="0" cy="16740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31745" name="AutoShape 80"/>
          <p:cNvSpPr>
            <a:spLocks noChangeArrowheads="1"/>
          </p:cNvSpPr>
          <p:nvPr/>
        </p:nvSpPr>
        <p:spPr bwMode="auto">
          <a:xfrm>
            <a:off x="2867009" y="7056276"/>
            <a:ext cx="1136681" cy="215900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746" name="AutoShape 67"/>
          <p:cNvSpPr>
            <a:spLocks noChangeArrowheads="1"/>
          </p:cNvSpPr>
          <p:nvPr/>
        </p:nvSpPr>
        <p:spPr bwMode="auto">
          <a:xfrm>
            <a:off x="2868629" y="6592791"/>
            <a:ext cx="1135062" cy="314526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747" name="AutoShape 112"/>
          <p:cNvSpPr>
            <a:spLocks noChangeArrowheads="1"/>
          </p:cNvSpPr>
          <p:nvPr/>
        </p:nvSpPr>
        <p:spPr bwMode="auto">
          <a:xfrm>
            <a:off x="2868630" y="4031940"/>
            <a:ext cx="1135591" cy="228600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753" name="AutoShape 69"/>
          <p:cNvSpPr>
            <a:spLocks noChangeArrowheads="1"/>
          </p:cNvSpPr>
          <p:nvPr/>
        </p:nvSpPr>
        <p:spPr bwMode="auto">
          <a:xfrm>
            <a:off x="2870280" y="6078392"/>
            <a:ext cx="1125353" cy="365816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754" name="Rectangle 3"/>
          <p:cNvSpPr>
            <a:spLocks noChangeArrowheads="1"/>
          </p:cNvSpPr>
          <p:nvPr/>
        </p:nvSpPr>
        <p:spPr bwMode="auto">
          <a:xfrm>
            <a:off x="215900" y="1349375"/>
            <a:ext cx="6438900" cy="466725"/>
          </a:xfrm>
          <a:prstGeom prst="rect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MX" altLang="es-MX" sz="1000" b="1" dirty="0"/>
              <a:t>Proceso</a:t>
            </a:r>
            <a:endParaRPr lang="es-ES" altLang="es-MX" sz="1000" b="1" dirty="0"/>
          </a:p>
        </p:txBody>
      </p:sp>
      <p:sp>
        <p:nvSpPr>
          <p:cNvPr id="31755" name="Rectangle 6"/>
          <p:cNvSpPr>
            <a:spLocks noChangeArrowheads="1"/>
          </p:cNvSpPr>
          <p:nvPr/>
        </p:nvSpPr>
        <p:spPr bwMode="auto">
          <a:xfrm flipH="1">
            <a:off x="2438400" y="8255000"/>
            <a:ext cx="2057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1756" name="Rectangle 7"/>
          <p:cNvSpPr>
            <a:spLocks noChangeArrowheads="1"/>
          </p:cNvSpPr>
          <p:nvPr/>
        </p:nvSpPr>
        <p:spPr bwMode="auto">
          <a:xfrm flipH="1">
            <a:off x="215900" y="8255000"/>
            <a:ext cx="22225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1757" name="Rectangle 8"/>
          <p:cNvSpPr>
            <a:spLocks noChangeArrowheads="1"/>
          </p:cNvSpPr>
          <p:nvPr/>
        </p:nvSpPr>
        <p:spPr bwMode="auto">
          <a:xfrm flipH="1">
            <a:off x="4495800" y="8255000"/>
            <a:ext cx="2159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1758" name="Text Box 9"/>
          <p:cNvSpPr txBox="1">
            <a:spLocks noChangeArrowheads="1"/>
          </p:cNvSpPr>
          <p:nvPr/>
        </p:nvSpPr>
        <p:spPr bwMode="auto">
          <a:xfrm>
            <a:off x="731838" y="8280400"/>
            <a:ext cx="13017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s-MX" altLang="es-MX" sz="800" b="1" dirty="0"/>
              <a:t>Formulo</a:t>
            </a:r>
          </a:p>
          <a:p>
            <a:pPr algn="ctr" eaLnBrk="0" hangingPunct="0"/>
            <a:r>
              <a:rPr lang="es-ES" altLang="es-MX" sz="700" dirty="0"/>
              <a:t>T.S Elizabeth Valdez Zabala</a:t>
            </a:r>
          </a:p>
        </p:txBody>
      </p:sp>
      <p:sp>
        <p:nvSpPr>
          <p:cNvPr id="31759" name="Text Box 10"/>
          <p:cNvSpPr txBox="1">
            <a:spLocks noChangeArrowheads="1"/>
          </p:cNvSpPr>
          <p:nvPr/>
        </p:nvSpPr>
        <p:spPr bwMode="auto">
          <a:xfrm>
            <a:off x="2600325" y="8243888"/>
            <a:ext cx="16938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s-MX" altLang="es-MX" sz="800" b="1" dirty="0"/>
              <a:t>Reviso</a:t>
            </a:r>
          </a:p>
          <a:p>
            <a:pPr algn="ctr" eaLnBrk="0" hangingPunct="0"/>
            <a:r>
              <a:rPr lang="es-MX" altLang="es-MX" sz="800" dirty="0"/>
              <a:t>C.P. Verónica P. Méndez Franco</a:t>
            </a:r>
            <a:endParaRPr lang="es-ES" altLang="es-MX" sz="800" dirty="0"/>
          </a:p>
        </p:txBody>
      </p:sp>
      <p:sp>
        <p:nvSpPr>
          <p:cNvPr id="31760" name="Text Box 11"/>
          <p:cNvSpPr txBox="1">
            <a:spLocks noChangeArrowheads="1"/>
          </p:cNvSpPr>
          <p:nvPr/>
        </p:nvSpPr>
        <p:spPr bwMode="auto">
          <a:xfrm>
            <a:off x="5274576" y="8239172"/>
            <a:ext cx="6014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MX" altLang="es-MX" sz="800" b="1" dirty="0"/>
              <a:t>Registró</a:t>
            </a:r>
            <a:endParaRPr lang="es-ES" altLang="es-MX" sz="800" b="1" dirty="0"/>
          </a:p>
        </p:txBody>
      </p:sp>
      <p:sp>
        <p:nvSpPr>
          <p:cNvPr id="31761" name="Line 12"/>
          <p:cNvSpPr>
            <a:spLocks noChangeShapeType="1"/>
          </p:cNvSpPr>
          <p:nvPr/>
        </p:nvSpPr>
        <p:spPr bwMode="auto">
          <a:xfrm>
            <a:off x="180975" y="1228725"/>
            <a:ext cx="6507163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1762" name="Line 18"/>
          <p:cNvSpPr>
            <a:spLocks noChangeShapeType="1"/>
          </p:cNvSpPr>
          <p:nvPr/>
        </p:nvSpPr>
        <p:spPr bwMode="auto">
          <a:xfrm>
            <a:off x="215900" y="1790700"/>
            <a:ext cx="0" cy="655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1763" name="Line 19"/>
          <p:cNvSpPr>
            <a:spLocks noChangeShapeType="1"/>
          </p:cNvSpPr>
          <p:nvPr/>
        </p:nvSpPr>
        <p:spPr bwMode="auto">
          <a:xfrm>
            <a:off x="6654800" y="1358900"/>
            <a:ext cx="0" cy="697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1764" name="AutoShape 67"/>
          <p:cNvSpPr>
            <a:spLocks noChangeArrowheads="1"/>
          </p:cNvSpPr>
          <p:nvPr/>
        </p:nvSpPr>
        <p:spPr bwMode="auto">
          <a:xfrm>
            <a:off x="2868629" y="7403509"/>
            <a:ext cx="1129687" cy="363732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endParaRPr lang="es-MX" altLang="es-MX" sz="600" dirty="0">
              <a:latin typeface="Arial Narrow" panose="020B0606020202030204" pitchFamily="34" charset="0"/>
            </a:endParaRPr>
          </a:p>
        </p:txBody>
      </p:sp>
      <p:sp>
        <p:nvSpPr>
          <p:cNvPr id="31765" name="Rectangle 43"/>
          <p:cNvSpPr>
            <a:spLocks noChangeArrowheads="1"/>
          </p:cNvSpPr>
          <p:nvPr/>
        </p:nvSpPr>
        <p:spPr bwMode="auto">
          <a:xfrm>
            <a:off x="2985697" y="7074583"/>
            <a:ext cx="91133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600" dirty="0">
                <a:latin typeface="Arial Narrow" panose="020B0606020202030204" pitchFamily="34" charset="0"/>
              </a:rPr>
              <a:t>Área Administrativa  </a:t>
            </a:r>
          </a:p>
        </p:txBody>
      </p:sp>
      <p:sp>
        <p:nvSpPr>
          <p:cNvPr id="31768" name="Text Box 81"/>
          <p:cNvSpPr txBox="1">
            <a:spLocks noChangeArrowheads="1"/>
          </p:cNvSpPr>
          <p:nvPr/>
        </p:nvSpPr>
        <p:spPr bwMode="auto">
          <a:xfrm>
            <a:off x="2806063" y="6555611"/>
            <a:ext cx="12343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/>
            <a:r>
              <a:rPr lang="es-ES" altLang="es-MX" sz="600" dirty="0">
                <a:latin typeface="Arial Narrow" panose="020B0606020202030204" pitchFamily="34" charset="0"/>
              </a:rPr>
              <a:t>Informa a los padres de familia la cu</a:t>
            </a:r>
            <a:r>
              <a:rPr lang="es-MX" altLang="es-MX" sz="600" dirty="0" err="1">
                <a:latin typeface="Arial Narrow" panose="020B0606020202030204" pitchFamily="34" charset="0"/>
              </a:rPr>
              <a:t>ota</a:t>
            </a:r>
            <a:r>
              <a:rPr lang="es-MX" altLang="es-MX" sz="600" dirty="0">
                <a:latin typeface="Arial Narrow" panose="020B0606020202030204" pitchFamily="34" charset="0"/>
              </a:rPr>
              <a:t> asignada, así como lineamientos</a:t>
            </a:r>
            <a:endParaRPr lang="es-ES" altLang="es-MX" sz="600" dirty="0">
              <a:latin typeface="Arial Narrow" panose="020B0606020202030204" pitchFamily="34" charset="0"/>
            </a:endParaRPr>
          </a:p>
        </p:txBody>
      </p:sp>
      <p:sp>
        <p:nvSpPr>
          <p:cNvPr id="31771" name="AutoShape 103"/>
          <p:cNvSpPr>
            <a:spLocks noChangeArrowheads="1"/>
          </p:cNvSpPr>
          <p:nvPr/>
        </p:nvSpPr>
        <p:spPr bwMode="auto">
          <a:xfrm>
            <a:off x="2865946" y="7926315"/>
            <a:ext cx="1129687" cy="2159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772" name="Text Box 104"/>
          <p:cNvSpPr txBox="1">
            <a:spLocks noChangeArrowheads="1"/>
          </p:cNvSpPr>
          <p:nvPr/>
        </p:nvSpPr>
        <p:spPr bwMode="auto">
          <a:xfrm>
            <a:off x="3207410" y="7949260"/>
            <a:ext cx="41275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altLang="es-MX" sz="600" b="1" dirty="0">
                <a:latin typeface="Arial Narrow" panose="020B0606020202030204" pitchFamily="34" charset="0"/>
              </a:rPr>
              <a:t>Fin</a:t>
            </a:r>
          </a:p>
        </p:txBody>
      </p:sp>
      <p:sp>
        <p:nvSpPr>
          <p:cNvPr id="3210" name="Text Box 138"/>
          <p:cNvSpPr txBox="1">
            <a:spLocks noChangeArrowheads="1"/>
          </p:cNvSpPr>
          <p:nvPr/>
        </p:nvSpPr>
        <p:spPr bwMode="auto">
          <a:xfrm>
            <a:off x="1736725" y="609409"/>
            <a:ext cx="3421062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s-ES" sz="1200" b="1" dirty="0"/>
              <a:t>Manual de  Procedimientos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/>
              <a:t>Área Trabajo Social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00" dirty="0"/>
              <a:t>Cuotas de Recuperación</a:t>
            </a:r>
          </a:p>
        </p:txBody>
      </p:sp>
      <p:sp>
        <p:nvSpPr>
          <p:cNvPr id="31776" name="Text Box 143"/>
          <p:cNvSpPr txBox="1">
            <a:spLocks noChangeArrowheads="1"/>
          </p:cNvSpPr>
          <p:nvPr/>
        </p:nvSpPr>
        <p:spPr bwMode="auto">
          <a:xfrm>
            <a:off x="2800546" y="6060224"/>
            <a:ext cx="1245426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MX" altLang="es-MX" sz="600" dirty="0">
                <a:latin typeface="Arial Narrow" panose="020B0606020202030204" pitchFamily="34" charset="0"/>
                <a:cs typeface="Times New Roman" pitchFamily="18" charset="0"/>
              </a:rPr>
              <a:t>Notifica al Área Administrativa el tabulador de las cuotas asignadas por alumno para su cobro</a:t>
            </a:r>
          </a:p>
        </p:txBody>
      </p:sp>
      <p:sp>
        <p:nvSpPr>
          <p:cNvPr id="31779" name="AutoShape 69"/>
          <p:cNvSpPr>
            <a:spLocks noChangeArrowheads="1"/>
          </p:cNvSpPr>
          <p:nvPr/>
        </p:nvSpPr>
        <p:spPr bwMode="auto">
          <a:xfrm>
            <a:off x="2877025" y="2959917"/>
            <a:ext cx="1127198" cy="517683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780" name="AutoShape 69"/>
          <p:cNvSpPr>
            <a:spLocks noChangeArrowheads="1"/>
          </p:cNvSpPr>
          <p:nvPr/>
        </p:nvSpPr>
        <p:spPr bwMode="auto">
          <a:xfrm>
            <a:off x="2877023" y="4408986"/>
            <a:ext cx="1127196" cy="460888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781" name="Text Box 5"/>
          <p:cNvSpPr txBox="1">
            <a:spLocks noChangeArrowheads="1"/>
          </p:cNvSpPr>
          <p:nvPr/>
        </p:nvSpPr>
        <p:spPr bwMode="auto">
          <a:xfrm>
            <a:off x="2877023" y="4049318"/>
            <a:ext cx="112719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altLang="es-MX" sz="600" dirty="0">
                <a:latin typeface="Arial Narrow" panose="020B0606020202030204" pitchFamily="34" charset="0"/>
                <a:cs typeface="Arial" charset="0"/>
              </a:rPr>
              <a:t>Área Trabajo Social</a:t>
            </a:r>
          </a:p>
        </p:txBody>
      </p:sp>
      <p:sp>
        <p:nvSpPr>
          <p:cNvPr id="31783" name="Text Box 35"/>
          <p:cNvSpPr txBox="1">
            <a:spLocks noChangeArrowheads="1"/>
          </p:cNvSpPr>
          <p:nvPr/>
        </p:nvSpPr>
        <p:spPr bwMode="auto">
          <a:xfrm>
            <a:off x="3195801" y="2206984"/>
            <a:ext cx="45878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altLang="es-MX" sz="600" b="1" dirty="0">
                <a:latin typeface="Arial Narrow" panose="020B0606020202030204" pitchFamily="34" charset="0"/>
              </a:rPr>
              <a:t>Inicio</a:t>
            </a:r>
          </a:p>
        </p:txBody>
      </p:sp>
      <p:sp>
        <p:nvSpPr>
          <p:cNvPr id="31784" name="AutoShape 67"/>
          <p:cNvSpPr>
            <a:spLocks noChangeArrowheads="1"/>
          </p:cNvSpPr>
          <p:nvPr/>
        </p:nvSpPr>
        <p:spPr bwMode="auto">
          <a:xfrm>
            <a:off x="2875662" y="5028268"/>
            <a:ext cx="1128555" cy="279662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785" name="Rectangle 43"/>
          <p:cNvSpPr>
            <a:spLocks noChangeArrowheads="1"/>
          </p:cNvSpPr>
          <p:nvPr/>
        </p:nvSpPr>
        <p:spPr bwMode="auto">
          <a:xfrm>
            <a:off x="2811814" y="5004048"/>
            <a:ext cx="12239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MX" altLang="es-MX" sz="600" dirty="0">
                <a:latin typeface="Arial Narrow" panose="020B0606020202030204" pitchFamily="34" charset="0"/>
                <a:cs typeface="Times New Roman" pitchFamily="18" charset="0"/>
              </a:rPr>
              <a:t>Realiza visita domiciliaria y aplica estudio socio económico </a:t>
            </a:r>
          </a:p>
        </p:txBody>
      </p:sp>
      <p:sp>
        <p:nvSpPr>
          <p:cNvPr id="31787" name="AutoShape 80"/>
          <p:cNvSpPr>
            <a:spLocks noChangeArrowheads="1"/>
          </p:cNvSpPr>
          <p:nvPr/>
        </p:nvSpPr>
        <p:spPr bwMode="auto">
          <a:xfrm>
            <a:off x="2868630" y="2555776"/>
            <a:ext cx="1135594" cy="245053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788" name="Text Box 81"/>
          <p:cNvSpPr txBox="1">
            <a:spLocks noChangeArrowheads="1"/>
          </p:cNvSpPr>
          <p:nvPr/>
        </p:nvSpPr>
        <p:spPr bwMode="auto">
          <a:xfrm>
            <a:off x="3067376" y="2602391"/>
            <a:ext cx="69281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s-ES" altLang="es-MX" sz="600" dirty="0">
                <a:latin typeface="Arial Narrow" panose="020B0606020202030204" pitchFamily="34" charset="0"/>
              </a:rPr>
              <a:t>Dirección General</a:t>
            </a:r>
          </a:p>
        </p:txBody>
      </p:sp>
      <p:sp>
        <p:nvSpPr>
          <p:cNvPr id="31789" name="Line 88"/>
          <p:cNvSpPr>
            <a:spLocks noChangeShapeType="1"/>
          </p:cNvSpPr>
          <p:nvPr/>
        </p:nvSpPr>
        <p:spPr bwMode="auto">
          <a:xfrm>
            <a:off x="3428435" y="5306909"/>
            <a:ext cx="0" cy="29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31790" name="Line 89"/>
          <p:cNvSpPr>
            <a:spLocks noChangeShapeType="1"/>
          </p:cNvSpPr>
          <p:nvPr/>
        </p:nvSpPr>
        <p:spPr bwMode="auto">
          <a:xfrm>
            <a:off x="3423845" y="3887924"/>
            <a:ext cx="0" cy="1558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31792" name="Line 91"/>
          <p:cNvSpPr>
            <a:spLocks noChangeShapeType="1"/>
          </p:cNvSpPr>
          <p:nvPr/>
        </p:nvSpPr>
        <p:spPr bwMode="auto">
          <a:xfrm>
            <a:off x="3432131" y="6912260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31794" name="Line 94"/>
          <p:cNvSpPr>
            <a:spLocks noChangeShapeType="1"/>
          </p:cNvSpPr>
          <p:nvPr/>
        </p:nvSpPr>
        <p:spPr bwMode="auto">
          <a:xfrm>
            <a:off x="3423845" y="2403586"/>
            <a:ext cx="0" cy="152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31797" name="Text Box 107"/>
          <p:cNvSpPr txBox="1">
            <a:spLocks noChangeArrowheads="1"/>
          </p:cNvSpPr>
          <p:nvPr/>
        </p:nvSpPr>
        <p:spPr bwMode="auto">
          <a:xfrm>
            <a:off x="2851297" y="2951820"/>
            <a:ext cx="113506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MX" altLang="es-MX" sz="600" dirty="0">
                <a:latin typeface="Arial Narrow" panose="020B0606020202030204" pitchFamily="34" charset="0"/>
                <a:cs typeface="Times New Roman" pitchFamily="18" charset="0"/>
              </a:rPr>
              <a:t>Presenta y solicita autorización a junta de gobierno del tabulador de ingresos de las familias que tienen inscritos alumnos en el Instituto. </a:t>
            </a:r>
          </a:p>
        </p:txBody>
      </p:sp>
      <p:sp>
        <p:nvSpPr>
          <p:cNvPr id="31798" name="Text Box 113"/>
          <p:cNvSpPr txBox="1">
            <a:spLocks noChangeArrowheads="1"/>
          </p:cNvSpPr>
          <p:nvPr/>
        </p:nvSpPr>
        <p:spPr bwMode="auto">
          <a:xfrm>
            <a:off x="2823970" y="4391980"/>
            <a:ext cx="12202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/>
            <a:r>
              <a:rPr lang="es-ES" altLang="es-MX" sz="600" dirty="0">
                <a:latin typeface="Arial Narrow" panose="020B0606020202030204" pitchFamily="34" charset="0"/>
              </a:rPr>
              <a:t>Elabora cronograma de visitas domiciliarias de los alumnos inscritos en los meses posteriores a febrero mes de las inscripciones</a:t>
            </a:r>
          </a:p>
        </p:txBody>
      </p:sp>
      <p:sp>
        <p:nvSpPr>
          <p:cNvPr id="31800" name="AutoShape 69"/>
          <p:cNvSpPr>
            <a:spLocks noChangeArrowheads="1"/>
          </p:cNvSpPr>
          <p:nvPr/>
        </p:nvSpPr>
        <p:spPr bwMode="auto">
          <a:xfrm>
            <a:off x="2868629" y="5610979"/>
            <a:ext cx="1127004" cy="317912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802" name="Text Box 107"/>
          <p:cNvSpPr txBox="1">
            <a:spLocks noChangeArrowheads="1"/>
          </p:cNvSpPr>
          <p:nvPr/>
        </p:nvSpPr>
        <p:spPr bwMode="auto">
          <a:xfrm>
            <a:off x="2817169" y="5629645"/>
            <a:ext cx="12241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MX" altLang="es-MX" sz="600" dirty="0">
                <a:latin typeface="Arial Narrow" panose="020B0606020202030204" pitchFamily="34" charset="0"/>
                <a:cs typeface="Times New Roman" pitchFamily="18" charset="0"/>
              </a:rPr>
              <a:t>Asigna cuota a cada alumno conforme estudio Socioeconómico </a:t>
            </a:r>
          </a:p>
        </p:txBody>
      </p:sp>
      <p:sp>
        <p:nvSpPr>
          <p:cNvPr id="31804" name="83 Rectángulo"/>
          <p:cNvSpPr>
            <a:spLocks noChangeArrowheads="1"/>
          </p:cNvSpPr>
          <p:nvPr/>
        </p:nvSpPr>
        <p:spPr bwMode="auto">
          <a:xfrm>
            <a:off x="3752809" y="5288452"/>
            <a:ext cx="7408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/>
            <a:r>
              <a:rPr lang="es-MX" altLang="es-MX" sz="600" dirty="0">
                <a:solidFill>
                  <a:srgbClr val="000000"/>
                </a:solidFill>
                <a:latin typeface="Arial Narrow" panose="020B0606020202030204" pitchFamily="34" charset="0"/>
              </a:rPr>
              <a:t>IEC-ATS-01-02</a:t>
            </a:r>
          </a:p>
          <a:p>
            <a:pPr algn="just" eaLnBrk="0" hangingPunct="0"/>
            <a:r>
              <a:rPr lang="es-MX" altLang="es-MX" sz="600" dirty="0">
                <a:solidFill>
                  <a:srgbClr val="000000"/>
                </a:solidFill>
                <a:latin typeface="Arial Narrow" panose="020B0606020202030204" pitchFamily="34" charset="0"/>
              </a:rPr>
              <a:t>IEC-ATS-01-03</a:t>
            </a:r>
          </a:p>
          <a:p>
            <a:pPr algn="just" eaLnBrk="0" hangingPunct="0"/>
            <a:endParaRPr lang="es-ES_tradnl" altLang="es-MX" sz="60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1806" name="85 Rectángulo"/>
          <p:cNvSpPr>
            <a:spLocks noChangeArrowheads="1"/>
          </p:cNvSpPr>
          <p:nvPr/>
        </p:nvSpPr>
        <p:spPr bwMode="auto">
          <a:xfrm>
            <a:off x="2792580" y="7381410"/>
            <a:ext cx="12700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MX" altLang="es-MX" sz="600" dirty="0">
                <a:latin typeface="Arial Narrow" panose="020B0606020202030204" pitchFamily="34" charset="0"/>
              </a:rPr>
              <a:t>Recibe los pagos correspondientes a  la cuota de recuperación y realiza </a:t>
            </a:r>
          </a:p>
          <a:p>
            <a:r>
              <a:rPr lang="es-MX" altLang="es-MX" sz="600" dirty="0">
                <a:latin typeface="Arial Narrow" panose="020B0606020202030204" pitchFamily="34" charset="0"/>
              </a:rPr>
              <a:t>deposito en cuenta bancaria </a:t>
            </a:r>
          </a:p>
        </p:txBody>
      </p:sp>
      <p:sp>
        <p:nvSpPr>
          <p:cNvPr id="69" name="Rectangle 6">
            <a:extLst>
              <a:ext uri="{FF2B5EF4-FFF2-40B4-BE49-F238E27FC236}">
                <a16:creationId xmlns:a16="http://schemas.microsoft.com/office/drawing/2014/main" id="{C3A1B46D-F3E5-41E7-8A49-EE8EBFBA2EC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38400" y="8255000"/>
            <a:ext cx="2057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70" name="Rectangle 7">
            <a:extLst>
              <a:ext uri="{FF2B5EF4-FFF2-40B4-BE49-F238E27FC236}">
                <a16:creationId xmlns:a16="http://schemas.microsoft.com/office/drawing/2014/main" id="{1A23EEEB-1431-43D8-B739-F19903E8978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15900" y="8255000"/>
            <a:ext cx="22225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71" name="Text Box 9">
            <a:extLst>
              <a:ext uri="{FF2B5EF4-FFF2-40B4-BE49-F238E27FC236}">
                <a16:creationId xmlns:a16="http://schemas.microsoft.com/office/drawing/2014/main" id="{974BA840-BCF9-45D2-9C64-1DEF4BE0A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012" y="8228118"/>
            <a:ext cx="5950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s-MX" altLang="es-MX" sz="800" b="1" dirty="0"/>
              <a:t>Formuló</a:t>
            </a:r>
          </a:p>
          <a:p>
            <a:pPr algn="ctr" eaLnBrk="0" hangingPunct="0"/>
            <a:endParaRPr lang="es-MX" altLang="es-MX" sz="800" dirty="0"/>
          </a:p>
          <a:p>
            <a:pPr algn="ctr" eaLnBrk="0" hangingPunct="0"/>
            <a:endParaRPr lang="es-MX" altLang="es-MX" sz="800" b="1" dirty="0"/>
          </a:p>
        </p:txBody>
      </p:sp>
      <p:sp>
        <p:nvSpPr>
          <p:cNvPr id="72" name="Text Box 10">
            <a:extLst>
              <a:ext uri="{FF2B5EF4-FFF2-40B4-BE49-F238E27FC236}">
                <a16:creationId xmlns:a16="http://schemas.microsoft.com/office/drawing/2014/main" id="{E1C3BA3D-AC83-46F6-BE37-6E9F12019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8487" y="8223784"/>
            <a:ext cx="11785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s-MX" altLang="es-MX" sz="800" b="1" dirty="0"/>
              <a:t>Revisó</a:t>
            </a:r>
          </a:p>
          <a:p>
            <a:pPr algn="ctr" eaLnBrk="0" hangingPunct="0"/>
            <a:endParaRPr lang="es-MX" altLang="es-MX" sz="800" b="1" dirty="0"/>
          </a:p>
          <a:p>
            <a:pPr algn="ctr" eaLnBrk="0" hangingPunct="0"/>
            <a:r>
              <a:rPr lang="es-MX" altLang="es-MX" sz="800" dirty="0"/>
              <a:t> </a:t>
            </a:r>
            <a:r>
              <a:rPr lang="es-MX" altLang="es-MX" sz="800" dirty="0" err="1"/>
              <a:t>Dácil</a:t>
            </a:r>
            <a:r>
              <a:rPr lang="es-MX" altLang="es-MX" sz="800" dirty="0"/>
              <a:t> </a:t>
            </a:r>
            <a:r>
              <a:rPr lang="es-MX" altLang="es-MX" sz="800" dirty="0" err="1"/>
              <a:t>Martinez</a:t>
            </a:r>
            <a:r>
              <a:rPr lang="es-MX" altLang="es-MX" sz="800" dirty="0"/>
              <a:t> Dávila</a:t>
            </a:r>
            <a:endParaRPr lang="es-ES" altLang="es-MX" sz="800" dirty="0"/>
          </a:p>
        </p:txBody>
      </p:sp>
      <p:sp>
        <p:nvSpPr>
          <p:cNvPr id="73" name="AutoShape 67"/>
          <p:cNvSpPr>
            <a:spLocks noChangeArrowheads="1"/>
          </p:cNvSpPr>
          <p:nvPr/>
        </p:nvSpPr>
        <p:spPr bwMode="auto">
          <a:xfrm>
            <a:off x="2868629" y="3635921"/>
            <a:ext cx="1135063" cy="265333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74" name="Line 88"/>
          <p:cNvSpPr>
            <a:spLocks noChangeShapeType="1"/>
          </p:cNvSpPr>
          <p:nvPr/>
        </p:nvSpPr>
        <p:spPr bwMode="auto">
          <a:xfrm>
            <a:off x="3428197" y="3483706"/>
            <a:ext cx="0" cy="152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846623" y="3599892"/>
            <a:ext cx="10786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MX" altLang="es-MX" sz="600" dirty="0">
                <a:latin typeface="Arial Narrow" panose="020B0606020202030204" pitchFamily="34" charset="0"/>
                <a:cs typeface="Times New Roman" pitchFamily="18" charset="0"/>
              </a:rPr>
              <a:t>Firma el tabulador asignado de cuotas de recuperación</a:t>
            </a:r>
          </a:p>
        </p:txBody>
      </p:sp>
      <p:sp>
        <p:nvSpPr>
          <p:cNvPr id="75" name="Line 88"/>
          <p:cNvSpPr>
            <a:spLocks noChangeShapeType="1"/>
          </p:cNvSpPr>
          <p:nvPr/>
        </p:nvSpPr>
        <p:spPr bwMode="auto">
          <a:xfrm>
            <a:off x="3425719" y="4860032"/>
            <a:ext cx="0" cy="152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76" name="59 CuadroTexto">
            <a:extLst>
              <a:ext uri="{FF2B5EF4-FFF2-40B4-BE49-F238E27FC236}">
                <a16:creationId xmlns:a16="http://schemas.microsoft.com/office/drawing/2014/main" id="{5E17266C-B0AC-4C13-BB4C-E4FD9EDFFF61}"/>
              </a:ext>
            </a:extLst>
          </p:cNvPr>
          <p:cNvSpPr txBox="1"/>
          <p:nvPr/>
        </p:nvSpPr>
        <p:spPr>
          <a:xfrm>
            <a:off x="5841268" y="971600"/>
            <a:ext cx="8354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dirty="0"/>
              <a:t>Hoja 1 de 1</a:t>
            </a:r>
          </a:p>
        </p:txBody>
      </p:sp>
      <p:sp>
        <p:nvSpPr>
          <p:cNvPr id="79" name="AutoShape 34">
            <a:extLst>
              <a:ext uri="{FF2B5EF4-FFF2-40B4-BE49-F238E27FC236}">
                <a16:creationId xmlns:a16="http://schemas.microsoft.com/office/drawing/2014/main" id="{BDB905A4-356D-4360-BA9E-6E8A9BCD1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4846" y="2183848"/>
            <a:ext cx="1135595" cy="2159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80" name="Line 88">
            <a:extLst>
              <a:ext uri="{FF2B5EF4-FFF2-40B4-BE49-F238E27FC236}">
                <a16:creationId xmlns:a16="http://schemas.microsoft.com/office/drawing/2014/main" id="{36EB605F-1131-4ADD-B737-F32D28069A9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3845" y="2807804"/>
            <a:ext cx="0" cy="152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82" name="Line 88">
            <a:extLst>
              <a:ext uri="{FF2B5EF4-FFF2-40B4-BE49-F238E27FC236}">
                <a16:creationId xmlns:a16="http://schemas.microsoft.com/office/drawing/2014/main" id="{35289A4E-4340-44F8-93EF-58647320CFE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8184" y="5931978"/>
            <a:ext cx="0" cy="152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83" name="Line 88">
            <a:extLst>
              <a:ext uri="{FF2B5EF4-FFF2-40B4-BE49-F238E27FC236}">
                <a16:creationId xmlns:a16="http://schemas.microsoft.com/office/drawing/2014/main" id="{144D757E-3C29-47C8-993B-24566327B69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3795" y="6444208"/>
            <a:ext cx="0" cy="152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85" name="Line 91">
            <a:extLst>
              <a:ext uri="{FF2B5EF4-FFF2-40B4-BE49-F238E27FC236}">
                <a16:creationId xmlns:a16="http://schemas.microsoft.com/office/drawing/2014/main" id="{836D0A36-93AF-4FA3-8FB4-FC8ACB41676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3420" y="7763209"/>
            <a:ext cx="0" cy="157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2064</TotalTime>
  <Words>161</Words>
  <Application>Microsoft Office PowerPoint</Application>
  <PresentationFormat>Presentación en pantalla (4:3)</PresentationFormat>
  <Paragraphs>31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Times New Roman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IEC</dc:creator>
  <cp:lastModifiedBy>INSTITUTO ESTATAL DE CIEGOS I.E.C.</cp:lastModifiedBy>
  <cp:revision>166</cp:revision>
  <dcterms:created xsi:type="dcterms:W3CDTF">2015-03-04T17:32:23Z</dcterms:created>
  <dcterms:modified xsi:type="dcterms:W3CDTF">2022-04-07T13:20:00Z</dcterms:modified>
</cp:coreProperties>
</file>