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67" r:id="rId2"/>
    <p:sldId id="269" r:id="rId3"/>
    <p:sldId id="260" r:id="rId4"/>
    <p:sldId id="261" r:id="rId5"/>
    <p:sldId id="263" r:id="rId6"/>
    <p:sldId id="272" r:id="rId7"/>
    <p:sldId id="326" r:id="rId8"/>
    <p:sldId id="327" r:id="rId9"/>
    <p:sldId id="259" r:id="rId10"/>
    <p:sldId id="297" r:id="rId11"/>
    <p:sldId id="318" r:id="rId12"/>
    <p:sldId id="266" r:id="rId13"/>
    <p:sldId id="282" r:id="rId14"/>
    <p:sldId id="283" r:id="rId15"/>
    <p:sldId id="284" r:id="rId16"/>
    <p:sldId id="285" r:id="rId17"/>
    <p:sldId id="288" r:id="rId18"/>
    <p:sldId id="281" r:id="rId19"/>
    <p:sldId id="293" r:id="rId20"/>
    <p:sldId id="301" r:id="rId21"/>
    <p:sldId id="302" r:id="rId22"/>
    <p:sldId id="311" r:id="rId23"/>
    <p:sldId id="328" r:id="rId24"/>
    <p:sldId id="332" r:id="rId25"/>
    <p:sldId id="303" r:id="rId26"/>
    <p:sldId id="315" r:id="rId27"/>
    <p:sldId id="331" r:id="rId28"/>
    <p:sldId id="308" r:id="rId29"/>
    <p:sldId id="309" r:id="rId30"/>
    <p:sldId id="322" r:id="rId31"/>
    <p:sldId id="321" r:id="rId32"/>
    <p:sldId id="276" r:id="rId33"/>
    <p:sldId id="320" r:id="rId34"/>
  </p:sldIdLst>
  <p:sldSz cx="6858000" cy="9144000" type="letter"/>
  <p:notesSz cx="7053263" cy="9309100"/>
  <p:defaultTextStyle>
    <a:defPPr>
      <a:defRPr lang="es-ES_tradnl"/>
    </a:defPPr>
    <a:lvl1pPr algn="ctr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3300"/>
    <a:srgbClr val="FF0066"/>
    <a:srgbClr val="FFFF66"/>
    <a:srgbClr val="B2B2B2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191" autoAdjust="0"/>
    <p:restoredTop sz="94660"/>
  </p:normalViewPr>
  <p:slideViewPr>
    <p:cSldViewPr snapToGrid="0">
      <p:cViewPr>
        <p:scale>
          <a:sx n="95" d="100"/>
          <a:sy n="95" d="100"/>
        </p:scale>
        <p:origin x="-768" y="942"/>
      </p:cViewPr>
      <p:guideLst>
        <p:guide orient="horz" pos="487"/>
        <p:guide orient="horz" pos="4307"/>
        <p:guide pos="2629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1740" y="-84"/>
      </p:cViewPr>
      <p:guideLst>
        <p:guide orient="horz" pos="2933"/>
        <p:guide pos="222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75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t" anchorCtr="0" compatLnSpc="1">
            <a:prstTxWarp prst="textNoShape">
              <a:avLst/>
            </a:prstTxWarp>
          </a:bodyPr>
          <a:lstStyle>
            <a:lvl1pPr algn="l" defTabSz="936624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5738" y="0"/>
            <a:ext cx="30575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t" anchorCtr="0" compatLnSpc="1">
            <a:prstTxWarp prst="textNoShape">
              <a:avLst/>
            </a:prstTxWarp>
          </a:bodyPr>
          <a:lstStyle>
            <a:lvl1pPr algn="r" defTabSz="936624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963"/>
            <a:ext cx="30575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b" anchorCtr="0" compatLnSpc="1">
            <a:prstTxWarp prst="textNoShape">
              <a:avLst/>
            </a:prstTxWarp>
          </a:bodyPr>
          <a:lstStyle>
            <a:lvl1pPr algn="l" defTabSz="936624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5738" y="8843963"/>
            <a:ext cx="30575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b" anchorCtr="0" compatLnSpc="1">
            <a:prstTxWarp prst="textNoShape">
              <a:avLst/>
            </a:prstTxWarp>
          </a:bodyPr>
          <a:lstStyle>
            <a:lvl1pPr algn="r" defTabSz="936624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FD06AE0-E74D-4B88-BAA3-723F90848AA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0873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75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t" anchorCtr="0" compatLnSpc="1">
            <a:prstTxWarp prst="textNoShape">
              <a:avLst/>
            </a:prstTxWarp>
          </a:bodyPr>
          <a:lstStyle>
            <a:lvl1pPr algn="l" defTabSz="936624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738" y="0"/>
            <a:ext cx="30575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t" anchorCtr="0" compatLnSpc="1">
            <a:prstTxWarp prst="textNoShape">
              <a:avLst/>
            </a:prstTxWarp>
          </a:bodyPr>
          <a:lstStyle>
            <a:lvl1pPr algn="r" defTabSz="936624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17738" y="698500"/>
            <a:ext cx="2619375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1388" y="4422775"/>
            <a:ext cx="5170487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963"/>
            <a:ext cx="30575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b" anchorCtr="0" compatLnSpc="1">
            <a:prstTxWarp prst="textNoShape">
              <a:avLst/>
            </a:prstTxWarp>
          </a:bodyPr>
          <a:lstStyle>
            <a:lvl1pPr algn="l" defTabSz="936624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738" y="8843963"/>
            <a:ext cx="30575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50" tIns="46825" rIns="93650" bIns="46825" numCol="1" anchor="b" anchorCtr="0" compatLnSpc="1">
            <a:prstTxWarp prst="textNoShape">
              <a:avLst/>
            </a:prstTxWarp>
          </a:bodyPr>
          <a:lstStyle>
            <a:lvl1pPr algn="r" defTabSz="936624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D4270DB1-EAA5-4724-B453-AF23961B607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43991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038"/>
            <a:fld id="{6C50B874-2A15-4E7B-A418-51FD3CCB30E3}" type="slidenum">
              <a:rPr lang="es-ES_tradnl" smtClean="0"/>
              <a:pPr defTabSz="935038"/>
              <a:t>33</a:t>
            </a:fld>
            <a:endParaRPr lang="es-ES_tradnl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91D26-697B-47D8-8335-24678A68283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F223E-EB6E-4FAB-A901-6D39FB2BBE8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55C77-A513-4BF6-8DE6-9D841CDFF1C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2858C-8E6D-4CA6-B357-356E68C4C82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6B70F-F899-4C2F-A13E-E9B9273FEA5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14991-A3D3-41DB-888A-537BB2C535C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6DEBB-AA55-47EB-8F12-7BF4CCE1F0D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F2FF1-E70B-4BDA-B071-2C207200B8D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228C0-183B-44D6-AFCC-6C57AD5A0B4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EE906-C796-4E59-A3D5-08C6195A19B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508DE-2BBD-4510-9B62-0A7B3E7D4C1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fld id="{74F9B121-BAFB-4FC7-89C7-00165948A78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/>
          <p:cNvGrpSpPr>
            <a:grpSpLocks/>
          </p:cNvGrpSpPr>
          <p:nvPr/>
        </p:nvGrpSpPr>
        <p:grpSpPr bwMode="auto">
          <a:xfrm>
            <a:off x="1676400" y="4038600"/>
            <a:ext cx="4652963" cy="1192213"/>
            <a:chOff x="1228" y="2513"/>
            <a:chExt cx="2931" cy="751"/>
          </a:xfrm>
        </p:grpSpPr>
        <p:sp>
          <p:nvSpPr>
            <p:cNvPr id="2057" name="Text Box 7"/>
            <p:cNvSpPr txBox="1">
              <a:spLocks noChangeArrowheads="1"/>
            </p:cNvSpPr>
            <p:nvPr/>
          </p:nvSpPr>
          <p:spPr bwMode="auto">
            <a:xfrm>
              <a:off x="1228" y="2513"/>
              <a:ext cx="15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_tradnl" sz="4000" b="1"/>
                <a:t>MANUAL</a:t>
              </a:r>
              <a:endParaRPr lang="es-ES_tradnl" sz="3600" b="1"/>
            </a:p>
          </p:txBody>
        </p:sp>
        <p:sp>
          <p:nvSpPr>
            <p:cNvPr id="2058" name="Text Box 8"/>
            <p:cNvSpPr txBox="1">
              <a:spLocks noChangeArrowheads="1"/>
            </p:cNvSpPr>
            <p:nvPr/>
          </p:nvSpPr>
          <p:spPr bwMode="auto">
            <a:xfrm>
              <a:off x="1712" y="2822"/>
              <a:ext cx="244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_tradnl" sz="4000"/>
                <a:t>de Organización</a:t>
              </a:r>
              <a:endParaRPr lang="es-ES_tradnl" sz="4000" b="1"/>
            </a:p>
          </p:txBody>
        </p:sp>
      </p:grpSp>
      <p:sp>
        <p:nvSpPr>
          <p:cNvPr id="2051" name="Text Box 9"/>
          <p:cNvSpPr txBox="1">
            <a:spLocks noChangeArrowheads="1"/>
          </p:cNvSpPr>
          <p:nvPr/>
        </p:nvSpPr>
        <p:spPr bwMode="auto">
          <a:xfrm>
            <a:off x="2847975" y="6569075"/>
            <a:ext cx="2628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_tradnl" sz="1200" b="1"/>
              <a:t>APLICADO AL:</a:t>
            </a:r>
          </a:p>
          <a:p>
            <a:pPr eaLnBrk="0" hangingPunct="0"/>
            <a:r>
              <a:rPr lang="es-ES_tradnl" sz="1200" b="1"/>
              <a:t>DESPACHO DEL C. SECRETARIO</a:t>
            </a:r>
          </a:p>
          <a:p>
            <a:pPr eaLnBrk="0" hangingPunct="0"/>
            <a:endParaRPr lang="es-ES_tradnl" sz="1200" b="1"/>
          </a:p>
        </p:txBody>
      </p:sp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2846388" y="7858125"/>
            <a:ext cx="2489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sz="1000" b="1"/>
              <a:t>SAN LUIS POTOSI, S.L.P., JULIO 2019</a:t>
            </a:r>
          </a:p>
        </p:txBody>
      </p:sp>
      <p:sp>
        <p:nvSpPr>
          <p:cNvPr id="2053" name="Text Box 18"/>
          <p:cNvSpPr txBox="1">
            <a:spLocks noChangeArrowheads="1"/>
          </p:cNvSpPr>
          <p:nvPr/>
        </p:nvSpPr>
        <p:spPr bwMode="auto">
          <a:xfrm>
            <a:off x="1612900" y="2324100"/>
            <a:ext cx="486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0" y="0"/>
            <a:ext cx="1447800" cy="91440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MX" dirty="0"/>
          </a:p>
        </p:txBody>
      </p:sp>
      <p:sp>
        <p:nvSpPr>
          <p:cNvPr id="2055" name="Line 11"/>
          <p:cNvSpPr>
            <a:spLocks noChangeShapeType="1"/>
          </p:cNvSpPr>
          <p:nvPr/>
        </p:nvSpPr>
        <p:spPr bwMode="auto">
          <a:xfrm>
            <a:off x="0" y="8839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pic>
        <p:nvPicPr>
          <p:cNvPr id="2056" name="12 Imagen" descr="Mostrando Secretaría de Desarrollo Económico-RG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1800" y="762000"/>
            <a:ext cx="49244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76200" y="76200"/>
            <a:ext cx="1709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s-ES_tradnl" sz="2000" b="1" i="1"/>
              <a:t>CONTENIDO</a:t>
            </a:r>
          </a:p>
        </p:txBody>
      </p:sp>
      <p:sp>
        <p:nvSpPr>
          <p:cNvPr id="3076" name="Line 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665288" y="1600200"/>
            <a:ext cx="5192712" cy="729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algn="l" eaLnBrk="0" hangingPunct="0">
              <a:buFontTx/>
              <a:buChar char="•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Introducción</a:t>
            </a:r>
            <a:r>
              <a:rPr lang="es-ES_tradnl" sz="1200"/>
              <a:t>			 	</a:t>
            </a:r>
            <a:r>
              <a:rPr lang="es-ES_tradnl" sz="1200" b="1"/>
              <a:t>1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Directorio</a:t>
            </a:r>
            <a:r>
              <a:rPr lang="es-ES_tradnl" sz="1200"/>
              <a:t>					</a:t>
            </a:r>
            <a:r>
              <a:rPr lang="es-ES_tradnl" sz="1200" b="1"/>
              <a:t>2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 b="1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Legislación o Base legal</a:t>
            </a:r>
            <a:r>
              <a:rPr lang="es-ES_tradnl" sz="1200"/>
              <a:t>			</a:t>
            </a:r>
            <a:r>
              <a:rPr lang="es-ES_tradnl" sz="1200" b="1"/>
              <a:t>3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 b="1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Misión</a:t>
            </a:r>
            <a:r>
              <a:rPr lang="es-ES_tradnl" sz="1200"/>
              <a:t>					</a:t>
            </a:r>
            <a:r>
              <a:rPr lang="es-ES_tradnl" sz="1200" b="1"/>
              <a:t>4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 b="1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 b="1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 b="1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Código de Conducta				5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Estructura Orgánica</a:t>
            </a:r>
            <a:r>
              <a:rPr lang="es-ES_tradnl" sz="1200"/>
              <a:t>				</a:t>
            </a:r>
            <a:r>
              <a:rPr lang="es-ES_tradnl" sz="1200" b="1"/>
              <a:t>6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Organigrama</a:t>
            </a:r>
            <a:r>
              <a:rPr lang="es-ES_tradnl" sz="1200"/>
              <a:t>				</a:t>
            </a:r>
            <a:r>
              <a:rPr lang="es-ES_tradnl" sz="1200" b="1"/>
              <a:t>7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Descripción de Funciones</a:t>
            </a:r>
            <a:r>
              <a:rPr lang="es-ES_tradnl" sz="1200"/>
              <a:t>			</a:t>
            </a:r>
            <a:r>
              <a:rPr lang="es-ES_tradnl" sz="1200" b="1"/>
              <a:t>8</a:t>
            </a:r>
            <a:r>
              <a:rPr lang="es-ES_tradnl" sz="1200"/>
              <a:t>	             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Autorización</a:t>
            </a:r>
            <a:r>
              <a:rPr lang="es-ES_tradnl" sz="1200"/>
              <a:t>			                      </a:t>
            </a:r>
            <a:r>
              <a:rPr lang="es-ES_tradnl" sz="1200" b="1"/>
              <a:t>9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 b="1"/>
              <a:t>Control de Actualizaciones</a:t>
            </a:r>
            <a:r>
              <a:rPr lang="es-ES_tradnl" sz="1200"/>
              <a:t>		                      </a:t>
            </a:r>
            <a:r>
              <a:rPr lang="es-ES_tradnl" sz="1200" b="1"/>
              <a:t>10</a:t>
            </a:r>
          </a:p>
          <a:p>
            <a:pPr marL="101600" indent="-101600" algn="l" eaLnBrk="0" hangingPunct="0"/>
            <a:endParaRPr lang="es-ES_tradnl" sz="1200"/>
          </a:p>
        </p:txBody>
      </p:sp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5870575" y="1092200"/>
            <a:ext cx="8112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s-ES_tradnl" sz="1200" b="1" i="1"/>
              <a:t>Sección </a:t>
            </a:r>
            <a:endParaRPr lang="es-ES_tradnl" sz="12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7788" y="76200"/>
            <a:ext cx="2162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s-ES_tradnl" sz="2000" b="1" i="1"/>
              <a:t>INTRODUCCIÓN</a:t>
            </a:r>
          </a:p>
        </p:txBody>
      </p:sp>
      <p:sp>
        <p:nvSpPr>
          <p:cNvPr id="4100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101" name="Text Box 41"/>
          <p:cNvSpPr txBox="1">
            <a:spLocks noChangeArrowheads="1"/>
          </p:cNvSpPr>
          <p:nvPr/>
        </p:nvSpPr>
        <p:spPr bwMode="auto">
          <a:xfrm>
            <a:off x="1584325" y="1235075"/>
            <a:ext cx="4908550" cy="724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lnSpc>
                <a:spcPct val="140000"/>
              </a:lnSpc>
            </a:pPr>
            <a:r>
              <a:rPr lang="es-ES_tradnl" sz="1200"/>
              <a:t>El presente manual se elaboró con el objeto de que los servidores públicos del Gobierno del Estado cuenten con una fuente de información que les permita conocer la organización del </a:t>
            </a:r>
            <a:r>
              <a:rPr lang="es-ES_tradnl" sz="1200" b="1" i="1" u="sng"/>
              <a:t>Despacho del C. Secretario de Desarrollo Económico</a:t>
            </a:r>
            <a:r>
              <a:rPr lang="es-ES_tradnl" sz="1200" b="1"/>
              <a:t>,</a:t>
            </a:r>
            <a:r>
              <a:rPr lang="es-ES_tradnl" sz="1200"/>
              <a:t> así como las funciones a su cargo.</a:t>
            </a:r>
          </a:p>
          <a:p>
            <a:pPr algn="just" eaLnBrk="0" hangingPunct="0">
              <a:lnSpc>
                <a:spcPct val="140000"/>
              </a:lnSpc>
            </a:pPr>
            <a:endParaRPr lang="es-ES_tradnl" sz="1200"/>
          </a:p>
          <a:p>
            <a:pPr algn="just" eaLnBrk="0" hangingPunct="0">
              <a:lnSpc>
                <a:spcPct val="140000"/>
              </a:lnSpc>
            </a:pPr>
            <a:r>
              <a:rPr lang="es-ES_tradnl" sz="1200"/>
              <a:t>Este documento presenta la Estructura Orgánica actualizada y autorizada, el marco jurídico en el que sustentan su actualización y funcionamiento, los objetivos que tienen encomendados y la descripción de las funciones que debe realizar para alcanzarlos.</a:t>
            </a:r>
          </a:p>
          <a:p>
            <a:pPr algn="just" eaLnBrk="0" hangingPunct="0">
              <a:lnSpc>
                <a:spcPct val="140000"/>
              </a:lnSpc>
            </a:pPr>
            <a:endParaRPr lang="es-ES_tradnl" sz="1200"/>
          </a:p>
          <a:p>
            <a:pPr algn="just" eaLnBrk="0" hangingPunct="0">
              <a:lnSpc>
                <a:spcPct val="140000"/>
              </a:lnSpc>
            </a:pPr>
            <a:r>
              <a:rPr lang="es-ES_tradnl" sz="1200"/>
              <a:t>Además el manual de organización facilita a los empleados y funcionarios el conocimiento de sus obligaciones en el ámbito de su competencia, así mismo ayuda entre otras cosas, a integrar y orientar al nuevo personal y es un instrumento valioso de datos para estudios de productividad, reorganización y de recursos humanos.</a:t>
            </a:r>
          </a:p>
          <a:p>
            <a:pPr algn="just" eaLnBrk="0" hangingPunct="0">
              <a:lnSpc>
                <a:spcPct val="140000"/>
              </a:lnSpc>
            </a:pPr>
            <a:endParaRPr lang="es-ES_tradnl" sz="1200"/>
          </a:p>
          <a:p>
            <a:pPr algn="just" eaLnBrk="0" hangingPunct="0">
              <a:lnSpc>
                <a:spcPct val="140000"/>
              </a:lnSpc>
            </a:pPr>
            <a:r>
              <a:rPr lang="es-ES_tradnl" sz="1200"/>
              <a:t>La aplicación del presente manual es únicamente para el personal que integra el </a:t>
            </a:r>
            <a:r>
              <a:rPr lang="es-ES_tradnl" sz="1200" b="1" i="1" u="sng"/>
              <a:t>Despacho del C. Secretario de Desarrollo Económico</a:t>
            </a:r>
            <a:r>
              <a:rPr lang="es-ES_tradnl" sz="1200"/>
              <a:t> será el mismo responsable de actualizar o modificar su contenido.  </a:t>
            </a:r>
          </a:p>
          <a:p>
            <a:pPr algn="just" eaLnBrk="0" hangingPunct="0">
              <a:lnSpc>
                <a:spcPct val="140000"/>
              </a:lnSpc>
            </a:pPr>
            <a:endParaRPr lang="es-ES_tradnl" sz="1200"/>
          </a:p>
          <a:p>
            <a:pPr algn="just" eaLnBrk="0" hangingPunct="0">
              <a:lnSpc>
                <a:spcPct val="140000"/>
              </a:lnSpc>
            </a:pPr>
            <a:r>
              <a:rPr lang="es-ES_tradnl" sz="1200"/>
              <a:t>Dado a la naturaleza dinámica de Gobierno del Estado, es necesario que cualquier cambio que se presente en la organización de las áreas, se comunique a la brevedad, a la Dirección de Organización y Métodos de Oficialía Mayor, con el objeto de revisarlos y mantener actualizada la Estructura Orgánica de la Administración Pública Estatal.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6200" y="50800"/>
            <a:ext cx="2478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s-ES_tradnl" sz="2000" b="1" i="1"/>
              <a:t>D I R E C T O R I O </a:t>
            </a:r>
          </a:p>
        </p:txBody>
      </p:sp>
      <p:sp>
        <p:nvSpPr>
          <p:cNvPr id="5124" name="Line 40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125" name="Rectangle 44"/>
          <p:cNvSpPr>
            <a:spLocks noChangeArrowheads="1"/>
          </p:cNvSpPr>
          <p:nvPr/>
        </p:nvSpPr>
        <p:spPr bwMode="auto">
          <a:xfrm>
            <a:off x="1493838" y="700088"/>
            <a:ext cx="5129212" cy="188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70000"/>
              </a:lnSpc>
              <a:spcBef>
                <a:spcPct val="50000"/>
              </a:spcBef>
            </a:pPr>
            <a:endParaRPr lang="es-ES_tradnl" sz="1200" b="1"/>
          </a:p>
          <a:p>
            <a:pPr algn="l" eaLnBrk="0" hangingPunct="0"/>
            <a:endParaRPr lang="es-ES_tradnl" sz="1200" b="1"/>
          </a:p>
          <a:p>
            <a:pPr algn="l" eaLnBrk="0" hangingPunct="0"/>
            <a:r>
              <a:rPr lang="es-ES_tradnl" sz="1200" b="1"/>
              <a:t>SECRETARÍA DE DESARROLLO ECONÓMICO</a:t>
            </a:r>
          </a:p>
          <a:p>
            <a:pPr algn="l" eaLnBrk="0" hangingPunct="0"/>
            <a:r>
              <a:rPr lang="es-ES_tradnl" sz="1200"/>
              <a:t>Gustavo Puente Orozco</a:t>
            </a:r>
          </a:p>
          <a:p>
            <a:pPr algn="l" eaLnBrk="0" hangingPunct="0"/>
            <a:endParaRPr lang="es-ES_tradnl" sz="1200" b="1"/>
          </a:p>
          <a:p>
            <a:pPr algn="l" eaLnBrk="0" hangingPunct="0"/>
            <a:r>
              <a:rPr lang="es-ES_tradnl" sz="1200" b="1"/>
              <a:t>SECRETARÍA         PARTICULAR         DEL        DESPACHO        DEL          C.  SECRETARIO</a:t>
            </a:r>
          </a:p>
          <a:p>
            <a:pPr algn="l" eaLnBrk="0" hangingPunct="0"/>
            <a:r>
              <a:rPr lang="es-ES_tradnl" sz="1200"/>
              <a:t>Jorge Amadeo del Castillo Tapia</a:t>
            </a:r>
          </a:p>
          <a:p>
            <a:pPr algn="l" eaLnBrk="0" hangingPunct="0"/>
            <a:endParaRPr lang="es-ES_tradnl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71438" y="63500"/>
            <a:ext cx="421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s-ES_tradnl" sz="2000" b="1" i="1"/>
              <a:t>LEGISLACIÓN O BASE LEGAL</a:t>
            </a:r>
          </a:p>
        </p:txBody>
      </p:sp>
      <p:sp>
        <p:nvSpPr>
          <p:cNvPr id="6148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6149" name="Rectangle 43"/>
          <p:cNvSpPr>
            <a:spLocks noChangeArrowheads="1"/>
          </p:cNvSpPr>
          <p:nvPr/>
        </p:nvSpPr>
        <p:spPr bwMode="auto">
          <a:xfrm>
            <a:off x="1493838" y="608013"/>
            <a:ext cx="5129212" cy="803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algn="l" eaLnBrk="0" hangingPunct="0"/>
            <a:r>
              <a:rPr lang="es-ES_tradnl" sz="1200" b="1" i="1"/>
              <a:t>  Los Ordenamientos o Normas Jurídicas que rigen la operación del Despacho del C. Secretario son las siguientes:</a:t>
            </a:r>
          </a:p>
          <a:p>
            <a:pPr marL="101600" indent="-101600" algn="l" eaLnBrk="0" hangingPunct="0"/>
            <a:endParaRPr lang="es-ES_tradnl" sz="2400" b="1" i="1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Constitución Política de los Estados Unidos Mexicanos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Constitución Política del Estado Libre y Soberano de San Luis Potosí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Orgánica de la Administración Pública del Estado de San Luis Potosí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para el Desarrollo Económico Sustentable y la Competitividad del Estado de San Luis Potosí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Ingresos para el Estado de San Luis Potosí	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Entrega-Recepción de los Recursos Públicos del Estado de San Luis Potosí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Responsabilidades de los Servidores Públicos del Estado de San Luis Potosí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Presupuesto de Egresos para el Estado de San Luis Potosí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Justicia Administrativa del Estado de San Luis Potosí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Expropiación, ocupación temporal y limitación del dominio por causa de utilidad Pública para el Estado de San Luis Potosí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Obras Públicas del Estado de San Luis Potosí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Adquisiciones del Estado de San Luis Potosí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Hacienda para el Estado de San Luis Potosí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Trabajadores al Servicio de las Instituciones Públicas del Estado de San Luis Potosí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Federal del Trabajo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Agraria y su Reglamento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Federal de Competencia Económica		 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Ley de Transparencia Administrativa y Acceso a la Información Pública del Estado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Acuerdo Administrativo mediante el cual el Ejecutivo del Estado Delega Facultades al Secretario de Fomento Industrial y de Servicios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Reglamento Interno de la Secretaría de Desarrollo Económico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Decretos 3, 48 y 460 mediante los cuales se crean las zonas industriales del Estado, de fechas 24 de octubre de 1963, 8 de julio de 1976 y 18 de septiembre de 1982, respectivamente.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Acuerdo Administrativo mediante el cual se crea la Zona industrial de Ebano de fecha 8 de julio de 1996.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Código Civil del Estado de San Luis Potosí	</a:t>
            </a:r>
            <a:endParaRPr lang="es-ES_tradnl" sz="1200" u="sng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Código de Procedimientos Civiles del Estado de San Luis Potosí	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Decreto Administrativo Creación del Patronato para promover e impulsar la instalación de empresas en Zonas Industriales de: Ciudad Valles, Ébano y Matehuala.</a:t>
            </a:r>
            <a:endParaRPr lang="es-ES_tradnl" sz="1200" u="sng"/>
          </a:p>
          <a:p>
            <a:pPr marL="101600" indent="-101600" algn="l" eaLnBrk="0" hangingPunct="0"/>
            <a:endParaRPr lang="es-ES_tradnl" sz="1200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1438" y="50800"/>
            <a:ext cx="421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s-ES_tradnl" sz="2000" b="1" i="1"/>
              <a:t>M I S I Ó N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1577975" y="4152900"/>
            <a:ext cx="512921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/>
              <a:t>Coadyuvar con el Secretario de Desarrollo Económico en la realización de las actividades de promoción del desarrollo económico del Estado, en el contexto de una economía global.</a:t>
            </a:r>
            <a:endParaRPr lang="es-ES_tradnl" sz="1200" b="1"/>
          </a:p>
          <a:p>
            <a:pPr algn="just" eaLnBrk="0" hangingPunct="0">
              <a:lnSpc>
                <a:spcPct val="170000"/>
              </a:lnSpc>
              <a:spcBef>
                <a:spcPct val="50000"/>
              </a:spcBef>
            </a:pPr>
            <a:endParaRPr lang="es-ES_tradnl" sz="1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80963" y="71438"/>
            <a:ext cx="3319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i="1"/>
              <a:t>CÓDIGO DE CONDUCTA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1571625" y="942975"/>
            <a:ext cx="5172075" cy="784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Dedicación.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Procurar su mejor esfuerzo y perseverancia para alcanzar los objetivos institucionales en el desempeño de las actividades gubernamentales, imprimir pasión y demostrar aprecio por San Luis Potosí, sus instituciones y por su trabajo, así como demostrar un alto compromiso hacia la sociedad en la solución de sus demandas.</a:t>
            </a:r>
          </a:p>
          <a:p>
            <a:pPr algn="just" eaLnBrk="0" hangingPunct="0">
              <a:spcBef>
                <a:spcPct val="50000"/>
              </a:spcBef>
            </a:pPr>
            <a:endParaRPr lang="es-ES_tradnl" sz="1200" b="1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Transparencia. </a:t>
            </a:r>
            <a:r>
              <a:rPr lang="es-ES_tradnl" sz="1200" i="1"/>
              <a:t> 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Ser abiertos al derecho ciudadano respecto a la información, de acuerdo a su legalidad y oportunidad, ofreciendo al ciudadano la posibilidad de ser un usuario de la administración y entendida la transparencia como un verdadero servicio público.</a:t>
            </a:r>
          </a:p>
          <a:p>
            <a:pPr algn="just" eaLnBrk="0" hangingPunct="0">
              <a:spcBef>
                <a:spcPct val="50000"/>
              </a:spcBef>
            </a:pPr>
            <a:endParaRPr lang="es-ES_tradnl" sz="1200" b="1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Rendición de cuentas.</a:t>
            </a:r>
            <a:r>
              <a:rPr lang="es-ES_tradnl" sz="1200" i="1"/>
              <a:t> 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Cumplir con la responsabilidad de la adecuada ejecución de sus funciones, objetivos y metas, fomentando la participación ciudadana en el diseño, implementación, seguimiento y evaluación de políticas públicas, respondiendo de la aplicación del recurso puesto a su disposición.</a:t>
            </a:r>
          </a:p>
          <a:p>
            <a:pPr algn="just" eaLnBrk="0" hangingPunct="0">
              <a:spcBef>
                <a:spcPct val="50000"/>
              </a:spcBef>
            </a:pPr>
            <a:endParaRPr lang="es-ES_tradnl" sz="1200" b="1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Diálogo.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Ser abiertos, flexibles, de trato amable, humilde y respetuoso para comunicarse y construir ideas, tomando las mejores decisiones con otras instituciones gubernamentales y organizaciones de la sociedad civil.</a:t>
            </a:r>
          </a:p>
          <a:p>
            <a:pPr algn="just" eaLnBrk="0" hangingPunct="0">
              <a:spcBef>
                <a:spcPct val="50000"/>
              </a:spcBef>
            </a:pPr>
            <a:endParaRPr lang="es-ES_tradnl" sz="1200" b="1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Respeto.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Contar con sensibilidad para reconocer y considerar en todo momento los derechos y libertades inherentes a la condición humana de otros servidores públicos y de la ciudadanía.</a:t>
            </a:r>
          </a:p>
          <a:p>
            <a:pPr algn="just" eaLnBrk="0" hangingPunct="0">
              <a:spcBef>
                <a:spcPct val="50000"/>
              </a:spcBef>
            </a:pPr>
            <a:endParaRPr lang="es-ES_tradnl" sz="1200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Legalidad.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Hacer sólo aquello que las normas expresamente les confieren, y en todo momento someter su actuación a las facultades que las leyes, reglamentos y demás disposiciones jurídicas y administrativas atribuyen a su empleo, cargo o comisión.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90488" y="71438"/>
            <a:ext cx="3386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2000" b="1" i="1"/>
              <a:t>CÓDIGO DE CONDUCTA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1530350" y="738188"/>
            <a:ext cx="4781550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_tradnl" sz="1200" b="1" i="1"/>
              <a:t>(Continua)</a:t>
            </a:r>
          </a:p>
          <a:p>
            <a:pPr eaLnBrk="0" hangingPunct="0">
              <a:spcBef>
                <a:spcPct val="50000"/>
              </a:spcBef>
            </a:pPr>
            <a:endParaRPr lang="es-ES_tradnl" sz="1200" b="1" i="1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Honradez.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Conducirse con rectitud sin utilizar su empleo, cargo o comisión para obtener algún beneficio, provecho o ventaja personal o a favor de terceros; no buscan o aceptan presentes de cualquier persona u organización, debido a que están conscientes que ellos compromete sus funciones, y que el ejercicio de cualquier cargo público implica un alto sentido de austeridad y vocación de servicio.</a:t>
            </a:r>
          </a:p>
          <a:p>
            <a:pPr algn="just" eaLnBrk="0" hangingPunct="0">
              <a:spcBef>
                <a:spcPct val="50000"/>
              </a:spcBef>
            </a:pPr>
            <a:endParaRPr lang="es-ES_tradnl" sz="1200" b="1" i="1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Lealtad.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Ser fieles en todo momento y comprometerse con los principios, valores, criterios y objetivos institucionales, adaptándolos como propios en el desempeño de sus funciones y atribuciones.</a:t>
            </a:r>
          </a:p>
          <a:p>
            <a:pPr algn="just" eaLnBrk="0" hangingPunct="0">
              <a:spcBef>
                <a:spcPct val="50000"/>
              </a:spcBef>
            </a:pPr>
            <a:endParaRPr lang="es-ES_tradnl" sz="1200" b="1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Integridad. </a:t>
            </a:r>
            <a:r>
              <a:rPr lang="es-ES_tradnl" sz="1200" i="1"/>
              <a:t> 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Desempeñar su empleo, cargo, comisión o  funciones de manera imparcial y proba, no en beneficio de sí mismo, de su familia o de cualquier otra persona, y abstenerse de participar en situaciones que causen posible conflicto de interés. Además, utilizar el mobiliario, equipo y vehículo asignados en el desempeño de sus actividades de forma responsable y apegada a la legalidad.</a:t>
            </a:r>
          </a:p>
          <a:p>
            <a:pPr algn="just" eaLnBrk="0" hangingPunct="0">
              <a:spcBef>
                <a:spcPct val="50000"/>
              </a:spcBef>
            </a:pPr>
            <a:endParaRPr lang="es-ES_tradnl" sz="1200"/>
          </a:p>
          <a:p>
            <a:pPr algn="just" eaLnBrk="0" hangingPunct="0">
              <a:spcBef>
                <a:spcPct val="50000"/>
              </a:spcBef>
            </a:pPr>
            <a:r>
              <a:rPr lang="es-ES_tradnl" sz="1200" b="1" i="1"/>
              <a:t>Eficiencia.</a:t>
            </a:r>
          </a:p>
          <a:p>
            <a:pPr algn="just" eaLnBrk="0" hangingPunct="0">
              <a:spcBef>
                <a:spcPct val="50000"/>
              </a:spcBef>
            </a:pPr>
            <a:r>
              <a:rPr lang="es-ES_tradnl" sz="1200"/>
              <a:t>Actuar conforme a una cultura de servicio orientada al logro de resultados y rendición de cuentas, procurando en todo momento un mejor desempeño de sus funciones a fin de alcanzar las metas institucionales según sus responsabilidades y mediante el uso óptimo, responsable y transparente de los recursos públicos, eliminando cualquier ostentación y discrecionalidad indebida en su aplicación.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0243" name="Rectangle 116"/>
          <p:cNvSpPr>
            <a:spLocks noChangeArrowheads="1"/>
          </p:cNvSpPr>
          <p:nvPr/>
        </p:nvSpPr>
        <p:spPr bwMode="auto">
          <a:xfrm>
            <a:off x="1550988" y="1171575"/>
            <a:ext cx="5129212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/>
              <a:t>1.0  Secretaría de Desarrollo Económico</a:t>
            </a:r>
          </a:p>
          <a:p>
            <a:pPr algn="l" eaLnBrk="0" hangingPunct="0"/>
            <a:endParaRPr lang="es-ES_tradnl" sz="1200" b="1"/>
          </a:p>
          <a:p>
            <a:pPr algn="l" eaLnBrk="0" hangingPunct="0"/>
            <a:endParaRPr lang="es-ES_tradnl" sz="1200" b="1"/>
          </a:p>
          <a:p>
            <a:pPr algn="l" eaLnBrk="0" hangingPunct="0"/>
            <a:endParaRPr lang="es-ES_tradnl" sz="1200" b="1"/>
          </a:p>
          <a:p>
            <a:pPr algn="l" eaLnBrk="0" hangingPunct="0"/>
            <a:r>
              <a:rPr lang="es-ES_tradnl" sz="1200" b="1"/>
              <a:t>       </a:t>
            </a:r>
            <a:r>
              <a:rPr lang="es-ES_tradnl" sz="1200"/>
              <a:t>1.1 Secretaría Particular del Despacho del C. Secretario</a:t>
            </a:r>
          </a:p>
          <a:p>
            <a:pPr algn="l" eaLnBrk="0" hangingPunct="0"/>
            <a:r>
              <a:rPr lang="es-ES_tradnl" sz="1200"/>
              <a:t>            </a:t>
            </a:r>
          </a:p>
        </p:txBody>
      </p:sp>
      <p:sp>
        <p:nvSpPr>
          <p:cNvPr id="10244" name="Text Box 75"/>
          <p:cNvSpPr txBox="1">
            <a:spLocks noChangeArrowheads="1"/>
          </p:cNvSpPr>
          <p:nvPr/>
        </p:nvSpPr>
        <p:spPr bwMode="auto">
          <a:xfrm>
            <a:off x="88900" y="50800"/>
            <a:ext cx="3932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s-ES_tradnl" sz="2000" b="1" i="1"/>
              <a:t>ESTRUCTURA ORGÁNICA</a:t>
            </a:r>
          </a:p>
        </p:txBody>
      </p:sp>
      <p:sp>
        <p:nvSpPr>
          <p:cNvPr id="10245" name="Line 11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1267" name="Rectangle 62"/>
          <p:cNvSpPr>
            <a:spLocks noChangeArrowheads="1"/>
          </p:cNvSpPr>
          <p:nvPr/>
        </p:nvSpPr>
        <p:spPr bwMode="auto">
          <a:xfrm>
            <a:off x="2085975" y="461963"/>
            <a:ext cx="2909888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 b="1" i="1"/>
              <a:t>Secretaría de Desarrollo Económico</a:t>
            </a:r>
            <a:endParaRPr lang="es-ES_tradnl" sz="1200" b="1"/>
          </a:p>
        </p:txBody>
      </p:sp>
      <p:sp>
        <p:nvSpPr>
          <p:cNvPr id="68771" name="Rectangle 163"/>
          <p:cNvSpPr>
            <a:spLocks noChangeArrowheads="1"/>
          </p:cNvSpPr>
          <p:nvPr/>
        </p:nvSpPr>
        <p:spPr bwMode="auto">
          <a:xfrm>
            <a:off x="2552700" y="874713"/>
            <a:ext cx="1990725" cy="642937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69" name="Text Box 164"/>
          <p:cNvSpPr txBox="1">
            <a:spLocks noChangeArrowheads="1"/>
          </p:cNvSpPr>
          <p:nvPr/>
        </p:nvSpPr>
        <p:spPr bwMode="auto">
          <a:xfrm>
            <a:off x="2647950" y="941388"/>
            <a:ext cx="18002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/>
              <a:t>Secretaría de Desarrollo Económico</a:t>
            </a:r>
            <a:endParaRPr lang="es-ES" b="1"/>
          </a:p>
        </p:txBody>
      </p:sp>
      <p:sp>
        <p:nvSpPr>
          <p:cNvPr id="11270" name="Line 165"/>
          <p:cNvSpPr>
            <a:spLocks noChangeShapeType="1"/>
          </p:cNvSpPr>
          <p:nvPr/>
        </p:nvSpPr>
        <p:spPr bwMode="auto">
          <a:xfrm>
            <a:off x="2562225" y="1198563"/>
            <a:ext cx="19621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271" name="Text Box 166"/>
          <p:cNvSpPr txBox="1">
            <a:spLocks noChangeArrowheads="1"/>
          </p:cNvSpPr>
          <p:nvPr/>
        </p:nvSpPr>
        <p:spPr bwMode="auto">
          <a:xfrm>
            <a:off x="2486025" y="1206500"/>
            <a:ext cx="2171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s-ES_tradnl" b="1"/>
              <a:t>                  Gustavo Puente Orozco</a:t>
            </a:r>
          </a:p>
          <a:p>
            <a:pPr algn="l"/>
            <a:r>
              <a:rPr lang="es-ES_tradnl" b="1"/>
              <a:t>    Secretario de Desarrollo Económico (19)</a:t>
            </a:r>
            <a:endParaRPr lang="es-ES" b="1"/>
          </a:p>
        </p:txBody>
      </p:sp>
      <p:sp>
        <p:nvSpPr>
          <p:cNvPr id="68780" name="Rectangle 172"/>
          <p:cNvSpPr>
            <a:spLocks noChangeArrowheads="1"/>
          </p:cNvSpPr>
          <p:nvPr/>
        </p:nvSpPr>
        <p:spPr bwMode="auto">
          <a:xfrm>
            <a:off x="4029075" y="1763713"/>
            <a:ext cx="1846263" cy="725487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73" name="Text Box 173"/>
          <p:cNvSpPr txBox="1">
            <a:spLocks noChangeArrowheads="1"/>
          </p:cNvSpPr>
          <p:nvPr/>
        </p:nvSpPr>
        <p:spPr bwMode="auto">
          <a:xfrm>
            <a:off x="4167188" y="1768475"/>
            <a:ext cx="1624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/>
              <a:t>Secretaría Particular del                Despacho del C. Secretario</a:t>
            </a:r>
            <a:endParaRPr lang="es-ES" b="1"/>
          </a:p>
        </p:txBody>
      </p:sp>
      <p:sp>
        <p:nvSpPr>
          <p:cNvPr id="11274" name="Line 174"/>
          <p:cNvSpPr>
            <a:spLocks noChangeShapeType="1"/>
          </p:cNvSpPr>
          <p:nvPr/>
        </p:nvSpPr>
        <p:spPr bwMode="auto">
          <a:xfrm>
            <a:off x="4019550" y="2087563"/>
            <a:ext cx="1846263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275" name="Text Box 175"/>
          <p:cNvSpPr txBox="1">
            <a:spLocks noChangeArrowheads="1"/>
          </p:cNvSpPr>
          <p:nvPr/>
        </p:nvSpPr>
        <p:spPr bwMode="auto">
          <a:xfrm>
            <a:off x="4065588" y="2132013"/>
            <a:ext cx="17922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/>
              <a:t>Jorge Amadeo del Castillo Tapia    Director de Área (15)</a:t>
            </a:r>
            <a:endParaRPr lang="es-ES" b="1"/>
          </a:p>
        </p:txBody>
      </p:sp>
      <p:grpSp>
        <p:nvGrpSpPr>
          <p:cNvPr id="11276" name="Group 361"/>
          <p:cNvGrpSpPr>
            <a:grpSpLocks/>
          </p:cNvGrpSpPr>
          <p:nvPr/>
        </p:nvGrpSpPr>
        <p:grpSpPr bwMode="auto">
          <a:xfrm>
            <a:off x="4462463" y="6958013"/>
            <a:ext cx="1814512" cy="650875"/>
            <a:chOff x="3129" y="5034"/>
            <a:chExt cx="1143" cy="410"/>
          </a:xfrm>
        </p:grpSpPr>
        <p:sp>
          <p:nvSpPr>
            <p:cNvPr id="68811" name="Rectangle 203"/>
            <p:cNvSpPr>
              <a:spLocks noChangeArrowheads="1"/>
            </p:cNvSpPr>
            <p:nvPr/>
          </p:nvSpPr>
          <p:spPr bwMode="auto">
            <a:xfrm>
              <a:off x="3132" y="5034"/>
              <a:ext cx="1140" cy="4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339966"/>
              </a:solidFill>
              <a:prstDash val="dash"/>
              <a:miter lim="800000"/>
              <a:headEnd/>
              <a:tailEnd/>
            </a:ln>
            <a:effectLst>
              <a:outerShdw dist="107763" dir="2700000" algn="ctr" rotWithShape="0">
                <a:srgbClr val="008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339" name="Text Box 204"/>
            <p:cNvSpPr txBox="1">
              <a:spLocks noChangeArrowheads="1"/>
            </p:cNvSpPr>
            <p:nvPr/>
          </p:nvSpPr>
          <p:spPr bwMode="auto">
            <a:xfrm>
              <a:off x="3221" y="5065"/>
              <a:ext cx="97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b="1"/>
                <a:t>Dirección Técnica de Minería</a:t>
              </a:r>
              <a:endParaRPr lang="es-ES" b="1"/>
            </a:p>
          </p:txBody>
        </p:sp>
        <p:sp>
          <p:nvSpPr>
            <p:cNvPr id="11340" name="Line 205"/>
            <p:cNvSpPr>
              <a:spLocks noChangeShapeType="1"/>
            </p:cNvSpPr>
            <p:nvPr/>
          </p:nvSpPr>
          <p:spPr bwMode="auto">
            <a:xfrm>
              <a:off x="3129" y="5229"/>
              <a:ext cx="1140" cy="0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1341" name="Text Box 206"/>
            <p:cNvSpPr txBox="1">
              <a:spLocks noChangeArrowheads="1"/>
            </p:cNvSpPr>
            <p:nvPr/>
          </p:nvSpPr>
          <p:spPr bwMode="auto">
            <a:xfrm>
              <a:off x="3187" y="5234"/>
              <a:ext cx="102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b="1"/>
                <a:t>José Lamberto Rivera </a:t>
              </a:r>
            </a:p>
            <a:p>
              <a:r>
                <a:rPr lang="es-ES_tradnl" b="1"/>
                <a:t>Director de Área (15)</a:t>
              </a:r>
              <a:endParaRPr lang="es-ES" b="1"/>
            </a:p>
          </p:txBody>
        </p:sp>
      </p:grpSp>
      <p:sp>
        <p:nvSpPr>
          <p:cNvPr id="68816" name="Rectangle 208"/>
          <p:cNvSpPr>
            <a:spLocks noChangeArrowheads="1"/>
          </p:cNvSpPr>
          <p:nvPr/>
        </p:nvSpPr>
        <p:spPr bwMode="auto">
          <a:xfrm>
            <a:off x="4445000" y="6043613"/>
            <a:ext cx="1828800" cy="650875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78" name="Text Box 209"/>
          <p:cNvSpPr txBox="1">
            <a:spLocks noChangeArrowheads="1"/>
          </p:cNvSpPr>
          <p:nvPr/>
        </p:nvSpPr>
        <p:spPr bwMode="auto">
          <a:xfrm>
            <a:off x="4467225" y="6048375"/>
            <a:ext cx="1785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b="1"/>
              <a:t>Dirección General de Desarrollo y Promoción Minera</a:t>
            </a:r>
            <a:endParaRPr lang="es-ES" b="1"/>
          </a:p>
        </p:txBody>
      </p:sp>
      <p:sp>
        <p:nvSpPr>
          <p:cNvPr id="11279" name="Line 210"/>
          <p:cNvSpPr>
            <a:spLocks noChangeShapeType="1"/>
          </p:cNvSpPr>
          <p:nvPr/>
        </p:nvSpPr>
        <p:spPr bwMode="auto">
          <a:xfrm>
            <a:off x="4460875" y="6348413"/>
            <a:ext cx="1828800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280" name="Text Box 211"/>
          <p:cNvSpPr txBox="1">
            <a:spLocks noChangeArrowheads="1"/>
          </p:cNvSpPr>
          <p:nvPr/>
        </p:nvSpPr>
        <p:spPr bwMode="auto">
          <a:xfrm>
            <a:off x="4579938" y="6365875"/>
            <a:ext cx="15954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/>
              <a:t>José Antonio Nieto González Director de Área (15)</a:t>
            </a:r>
            <a:endParaRPr lang="es-ES" b="1"/>
          </a:p>
        </p:txBody>
      </p:sp>
      <p:sp>
        <p:nvSpPr>
          <p:cNvPr id="68882" name="Rectangle 274"/>
          <p:cNvSpPr>
            <a:spLocks noChangeArrowheads="1"/>
          </p:cNvSpPr>
          <p:nvPr/>
        </p:nvSpPr>
        <p:spPr bwMode="auto">
          <a:xfrm>
            <a:off x="4048125" y="3790950"/>
            <a:ext cx="1839913" cy="719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82" name="Text Box 275"/>
          <p:cNvSpPr txBox="1">
            <a:spLocks noChangeArrowheads="1"/>
          </p:cNvSpPr>
          <p:nvPr/>
        </p:nvSpPr>
        <p:spPr bwMode="auto">
          <a:xfrm>
            <a:off x="4187825" y="3795713"/>
            <a:ext cx="1617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b="1"/>
              <a:t>Dirección de Planeación Económica y Competitividad</a:t>
            </a:r>
            <a:endParaRPr lang="es-ES" b="1"/>
          </a:p>
        </p:txBody>
      </p:sp>
      <p:sp>
        <p:nvSpPr>
          <p:cNvPr id="11283" name="Line 276"/>
          <p:cNvSpPr>
            <a:spLocks noChangeShapeType="1"/>
          </p:cNvSpPr>
          <p:nvPr/>
        </p:nvSpPr>
        <p:spPr bwMode="auto">
          <a:xfrm>
            <a:off x="4038600" y="4105275"/>
            <a:ext cx="1839913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284" name="Text Box 277"/>
          <p:cNvSpPr txBox="1">
            <a:spLocks noChangeArrowheads="1"/>
          </p:cNvSpPr>
          <p:nvPr/>
        </p:nvSpPr>
        <p:spPr bwMode="auto">
          <a:xfrm>
            <a:off x="4086225" y="4151313"/>
            <a:ext cx="180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/>
              <a:t>José Antonio Montes Ávila </a:t>
            </a:r>
          </a:p>
          <a:p>
            <a:r>
              <a:rPr lang="es-ES_tradnl" b="1"/>
              <a:t>Director de Área (15)</a:t>
            </a:r>
            <a:endParaRPr lang="es-ES" b="1"/>
          </a:p>
        </p:txBody>
      </p:sp>
      <p:grpSp>
        <p:nvGrpSpPr>
          <p:cNvPr id="11285" name="Group 362"/>
          <p:cNvGrpSpPr>
            <a:grpSpLocks/>
          </p:cNvGrpSpPr>
          <p:nvPr/>
        </p:nvGrpSpPr>
        <p:grpSpPr bwMode="auto">
          <a:xfrm>
            <a:off x="3970338" y="4811713"/>
            <a:ext cx="1982787" cy="725487"/>
            <a:chOff x="2807" y="3448"/>
            <a:chExt cx="1249" cy="457"/>
          </a:xfrm>
        </p:grpSpPr>
        <p:sp>
          <p:nvSpPr>
            <p:cNvPr id="68886" name="Rectangle 278"/>
            <p:cNvSpPr>
              <a:spLocks noChangeArrowheads="1"/>
            </p:cNvSpPr>
            <p:nvPr/>
          </p:nvSpPr>
          <p:spPr bwMode="auto">
            <a:xfrm>
              <a:off x="2844" y="3448"/>
              <a:ext cx="1169" cy="45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8000"/>
              </a:solidFill>
              <a:prstDash val="dash"/>
              <a:miter lim="800000"/>
              <a:headEnd/>
              <a:tailEnd/>
            </a:ln>
            <a:effectLst>
              <a:outerShdw dist="107763" dir="2700000" algn="ctr" rotWithShape="0">
                <a:srgbClr val="008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335" name="Text Box 279"/>
            <p:cNvSpPr txBox="1">
              <a:spLocks noChangeArrowheads="1"/>
            </p:cNvSpPr>
            <p:nvPr/>
          </p:nvSpPr>
          <p:spPr bwMode="auto">
            <a:xfrm>
              <a:off x="2914" y="3475"/>
              <a:ext cx="102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b="1"/>
                <a:t>Unidad Jurídica</a:t>
              </a:r>
              <a:endParaRPr lang="es-ES" b="1"/>
            </a:p>
          </p:txBody>
        </p:sp>
        <p:sp>
          <p:nvSpPr>
            <p:cNvPr id="11336" name="Line 280"/>
            <p:cNvSpPr>
              <a:spLocks noChangeShapeType="1"/>
            </p:cNvSpPr>
            <p:nvPr/>
          </p:nvSpPr>
          <p:spPr bwMode="auto">
            <a:xfrm>
              <a:off x="2838" y="3640"/>
              <a:ext cx="1169" cy="0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1337" name="Text Box 281"/>
            <p:cNvSpPr txBox="1">
              <a:spLocks noChangeArrowheads="1"/>
            </p:cNvSpPr>
            <p:nvPr/>
          </p:nvSpPr>
          <p:spPr bwMode="auto">
            <a:xfrm>
              <a:off x="2807" y="3674"/>
              <a:ext cx="124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b="1"/>
                <a:t>Carmen Lucía Castelo Grijalva</a:t>
              </a:r>
            </a:p>
            <a:p>
              <a:r>
                <a:rPr lang="es-ES_tradnl" b="1"/>
                <a:t>Subdirector (14)</a:t>
              </a:r>
              <a:endParaRPr lang="es-ES" b="1"/>
            </a:p>
          </p:txBody>
        </p:sp>
      </p:grpSp>
      <p:sp>
        <p:nvSpPr>
          <p:cNvPr id="68821" name="Rectangle 213"/>
          <p:cNvSpPr>
            <a:spLocks noChangeArrowheads="1"/>
          </p:cNvSpPr>
          <p:nvPr/>
        </p:nvSpPr>
        <p:spPr bwMode="auto">
          <a:xfrm>
            <a:off x="2700338" y="6046788"/>
            <a:ext cx="1638300" cy="650875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87" name="Text Box 216"/>
          <p:cNvSpPr txBox="1">
            <a:spLocks noChangeArrowheads="1"/>
          </p:cNvSpPr>
          <p:nvPr/>
        </p:nvSpPr>
        <p:spPr bwMode="auto">
          <a:xfrm>
            <a:off x="2635250" y="6408738"/>
            <a:ext cx="1808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/>
              <a:t>Martha Patricia Ávalos Cedillo </a:t>
            </a:r>
          </a:p>
          <a:p>
            <a:r>
              <a:rPr lang="es-ES_tradnl" b="1"/>
              <a:t>Jefe de Sección (10)</a:t>
            </a:r>
            <a:endParaRPr lang="es-ES" b="1"/>
          </a:p>
        </p:txBody>
      </p:sp>
      <p:sp>
        <p:nvSpPr>
          <p:cNvPr id="11288" name="Text Box 214"/>
          <p:cNvSpPr txBox="1">
            <a:spLocks noChangeArrowheads="1"/>
          </p:cNvSpPr>
          <p:nvPr/>
        </p:nvSpPr>
        <p:spPr bwMode="auto">
          <a:xfrm>
            <a:off x="2611438" y="6034088"/>
            <a:ext cx="18288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b="1"/>
              <a:t>Encargada de la Dirección de Desarrollo Comercial, de Servicios y Encadenamiento Productivo</a:t>
            </a:r>
            <a:endParaRPr lang="es-ES" b="1"/>
          </a:p>
        </p:txBody>
      </p:sp>
      <p:sp>
        <p:nvSpPr>
          <p:cNvPr id="68878" name="Rectangle 270"/>
          <p:cNvSpPr>
            <a:spLocks noChangeArrowheads="1"/>
          </p:cNvSpPr>
          <p:nvPr/>
        </p:nvSpPr>
        <p:spPr bwMode="auto">
          <a:xfrm>
            <a:off x="4048125" y="2781300"/>
            <a:ext cx="1831975" cy="714375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90" name="Text Box 271"/>
          <p:cNvSpPr txBox="1">
            <a:spLocks noChangeArrowheads="1"/>
          </p:cNvSpPr>
          <p:nvPr/>
        </p:nvSpPr>
        <p:spPr bwMode="auto">
          <a:xfrm>
            <a:off x="4165600" y="2819400"/>
            <a:ext cx="16113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/>
              <a:t>Dirección Administrativa</a:t>
            </a:r>
            <a:endParaRPr lang="es-ES" b="1"/>
          </a:p>
        </p:txBody>
      </p:sp>
      <p:sp>
        <p:nvSpPr>
          <p:cNvPr id="11291" name="Text Box 273"/>
          <p:cNvSpPr txBox="1">
            <a:spLocks noChangeArrowheads="1"/>
          </p:cNvSpPr>
          <p:nvPr/>
        </p:nvSpPr>
        <p:spPr bwMode="auto">
          <a:xfrm>
            <a:off x="4017963" y="3155950"/>
            <a:ext cx="189230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s-ES_tradnl" b="1"/>
              <a:t>Adriana del Carmen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s-ES_tradnl" b="1"/>
              <a:t>Díaz de León Aranda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s-ES_tradnl" b="1"/>
              <a:t>Director de Área (15)</a:t>
            </a:r>
            <a:endParaRPr lang="es-ES" b="1"/>
          </a:p>
        </p:txBody>
      </p:sp>
      <p:sp>
        <p:nvSpPr>
          <p:cNvPr id="11292" name="Line 315"/>
          <p:cNvSpPr>
            <a:spLocks noChangeShapeType="1"/>
          </p:cNvSpPr>
          <p:nvPr/>
        </p:nvSpPr>
        <p:spPr bwMode="auto">
          <a:xfrm>
            <a:off x="4037013" y="3086100"/>
            <a:ext cx="1855787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pSp>
        <p:nvGrpSpPr>
          <p:cNvPr id="11293" name="Group 375"/>
          <p:cNvGrpSpPr>
            <a:grpSpLocks/>
          </p:cNvGrpSpPr>
          <p:nvPr/>
        </p:nvGrpSpPr>
        <p:grpSpPr bwMode="auto">
          <a:xfrm>
            <a:off x="1101725" y="4810125"/>
            <a:ext cx="1982788" cy="725488"/>
            <a:chOff x="694" y="3444"/>
            <a:chExt cx="1249" cy="457"/>
          </a:xfrm>
        </p:grpSpPr>
        <p:sp>
          <p:nvSpPr>
            <p:cNvPr id="68928" name="Rectangle 320"/>
            <p:cNvSpPr>
              <a:spLocks noChangeArrowheads="1"/>
            </p:cNvSpPr>
            <p:nvPr/>
          </p:nvSpPr>
          <p:spPr bwMode="auto">
            <a:xfrm>
              <a:off x="731" y="3444"/>
              <a:ext cx="1169" cy="45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8000"/>
              </a:solidFill>
              <a:prstDash val="dash"/>
              <a:miter lim="800000"/>
              <a:headEnd/>
              <a:tailEnd/>
            </a:ln>
            <a:effectLst>
              <a:outerShdw dist="107763" dir="2700000" algn="ctr" rotWithShape="0">
                <a:srgbClr val="008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331" name="Text Box 321"/>
            <p:cNvSpPr txBox="1">
              <a:spLocks noChangeArrowheads="1"/>
            </p:cNvSpPr>
            <p:nvPr/>
          </p:nvSpPr>
          <p:spPr bwMode="auto">
            <a:xfrm>
              <a:off x="795" y="3471"/>
              <a:ext cx="102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b="1"/>
                <a:t>Contraloría Interna</a:t>
              </a:r>
              <a:endParaRPr lang="es-ES" b="1"/>
            </a:p>
          </p:txBody>
        </p:sp>
        <p:sp>
          <p:nvSpPr>
            <p:cNvPr id="11332" name="Line 322"/>
            <p:cNvSpPr>
              <a:spLocks noChangeShapeType="1"/>
            </p:cNvSpPr>
            <p:nvPr/>
          </p:nvSpPr>
          <p:spPr bwMode="auto">
            <a:xfrm>
              <a:off x="725" y="3636"/>
              <a:ext cx="1169" cy="0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1333" name="Text Box 323"/>
            <p:cNvSpPr txBox="1">
              <a:spLocks noChangeArrowheads="1"/>
            </p:cNvSpPr>
            <p:nvPr/>
          </p:nvSpPr>
          <p:spPr bwMode="auto">
            <a:xfrm>
              <a:off x="694" y="3676"/>
              <a:ext cx="124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b="1"/>
                <a:t>Melissa del Carmen  Vega Rodríguez </a:t>
              </a:r>
            </a:p>
            <a:p>
              <a:r>
                <a:rPr lang="es-ES_tradnl" b="1"/>
                <a:t>Director de Área (15)</a:t>
              </a:r>
              <a:endParaRPr lang="es-ES" b="1"/>
            </a:p>
          </p:txBody>
        </p:sp>
      </p:grpSp>
      <p:grpSp>
        <p:nvGrpSpPr>
          <p:cNvPr id="11294" name="Group 374"/>
          <p:cNvGrpSpPr>
            <a:grpSpLocks/>
          </p:cNvGrpSpPr>
          <p:nvPr/>
        </p:nvGrpSpPr>
        <p:grpSpPr bwMode="auto">
          <a:xfrm>
            <a:off x="1100138" y="3798888"/>
            <a:ext cx="1982787" cy="725487"/>
            <a:chOff x="693" y="2777"/>
            <a:chExt cx="1249" cy="457"/>
          </a:xfrm>
        </p:grpSpPr>
        <p:sp>
          <p:nvSpPr>
            <p:cNvPr id="68934" name="Rectangle 326"/>
            <p:cNvSpPr>
              <a:spLocks noChangeArrowheads="1"/>
            </p:cNvSpPr>
            <p:nvPr/>
          </p:nvSpPr>
          <p:spPr bwMode="auto">
            <a:xfrm>
              <a:off x="730" y="2777"/>
              <a:ext cx="1169" cy="45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8000"/>
              </a:solidFill>
              <a:prstDash val="dash"/>
              <a:miter lim="800000"/>
              <a:headEnd/>
              <a:tailEnd/>
            </a:ln>
            <a:effectLst>
              <a:outerShdw dist="107763" dir="2700000" algn="ctr" rotWithShape="0">
                <a:srgbClr val="008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327" name="Text Box 327"/>
            <p:cNvSpPr txBox="1">
              <a:spLocks noChangeArrowheads="1"/>
            </p:cNvSpPr>
            <p:nvPr/>
          </p:nvSpPr>
          <p:spPr bwMode="auto">
            <a:xfrm>
              <a:off x="794" y="2804"/>
              <a:ext cx="1028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b="1"/>
                <a:t>Dirección de Desarrollo Artesanal</a:t>
              </a:r>
              <a:endParaRPr lang="es-ES" b="1"/>
            </a:p>
          </p:txBody>
        </p:sp>
        <p:sp>
          <p:nvSpPr>
            <p:cNvPr id="11328" name="Line 328"/>
            <p:cNvSpPr>
              <a:spLocks noChangeShapeType="1"/>
            </p:cNvSpPr>
            <p:nvPr/>
          </p:nvSpPr>
          <p:spPr bwMode="auto">
            <a:xfrm>
              <a:off x="724" y="2969"/>
              <a:ext cx="1169" cy="0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1329" name="Text Box 329"/>
            <p:cNvSpPr txBox="1">
              <a:spLocks noChangeArrowheads="1"/>
            </p:cNvSpPr>
            <p:nvPr/>
          </p:nvSpPr>
          <p:spPr bwMode="auto">
            <a:xfrm>
              <a:off x="693" y="3003"/>
              <a:ext cx="124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b="1"/>
                <a:t>Graciela Ivonne Samano Castillo</a:t>
              </a:r>
            </a:p>
            <a:p>
              <a:r>
                <a:rPr lang="es-ES_tradnl" b="1"/>
                <a:t>Director de Área (15)</a:t>
              </a:r>
              <a:endParaRPr lang="es-ES" b="1"/>
            </a:p>
          </p:txBody>
        </p:sp>
      </p:grpSp>
      <p:sp>
        <p:nvSpPr>
          <p:cNvPr id="68940" name="Rectangle 332"/>
          <p:cNvSpPr>
            <a:spLocks noChangeArrowheads="1"/>
          </p:cNvSpPr>
          <p:nvPr/>
        </p:nvSpPr>
        <p:spPr bwMode="auto">
          <a:xfrm>
            <a:off x="1157288" y="2778125"/>
            <a:ext cx="1855787" cy="725488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296" name="Text Box 333"/>
          <p:cNvSpPr txBox="1">
            <a:spLocks noChangeArrowheads="1"/>
          </p:cNvSpPr>
          <p:nvPr/>
        </p:nvSpPr>
        <p:spPr bwMode="auto">
          <a:xfrm>
            <a:off x="1258888" y="2820988"/>
            <a:ext cx="163195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b="1"/>
              <a:t>Dirección de Mejora Regulatoria</a:t>
            </a:r>
            <a:endParaRPr lang="es-ES" b="1"/>
          </a:p>
        </p:txBody>
      </p:sp>
      <p:sp>
        <p:nvSpPr>
          <p:cNvPr id="11297" name="Line 334"/>
          <p:cNvSpPr>
            <a:spLocks noChangeShapeType="1"/>
          </p:cNvSpPr>
          <p:nvPr/>
        </p:nvSpPr>
        <p:spPr bwMode="auto">
          <a:xfrm>
            <a:off x="1147763" y="3082925"/>
            <a:ext cx="1855787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298" name="Text Box 335"/>
          <p:cNvSpPr txBox="1">
            <a:spLocks noChangeArrowheads="1"/>
          </p:cNvSpPr>
          <p:nvPr/>
        </p:nvSpPr>
        <p:spPr bwMode="auto">
          <a:xfrm>
            <a:off x="1098550" y="3136900"/>
            <a:ext cx="1982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/>
              <a:t>José Claudio Ortiz Sánchez Veráztegui</a:t>
            </a:r>
          </a:p>
          <a:p>
            <a:r>
              <a:rPr lang="es-ES_tradnl" b="1"/>
              <a:t>Director de Área (15)</a:t>
            </a:r>
            <a:endParaRPr lang="es-ES" b="1"/>
          </a:p>
        </p:txBody>
      </p:sp>
      <p:grpSp>
        <p:nvGrpSpPr>
          <p:cNvPr id="11299" name="Group 373"/>
          <p:cNvGrpSpPr>
            <a:grpSpLocks/>
          </p:cNvGrpSpPr>
          <p:nvPr/>
        </p:nvGrpSpPr>
        <p:grpSpPr bwMode="auto">
          <a:xfrm>
            <a:off x="1087438" y="1776413"/>
            <a:ext cx="1982787" cy="725487"/>
            <a:chOff x="685" y="1443"/>
            <a:chExt cx="1249" cy="457"/>
          </a:xfrm>
        </p:grpSpPr>
        <p:sp>
          <p:nvSpPr>
            <p:cNvPr id="68945" name="Rectangle 337"/>
            <p:cNvSpPr>
              <a:spLocks noChangeArrowheads="1"/>
            </p:cNvSpPr>
            <p:nvPr/>
          </p:nvSpPr>
          <p:spPr bwMode="auto">
            <a:xfrm>
              <a:off x="728" y="1443"/>
              <a:ext cx="1169" cy="45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8000"/>
              </a:solidFill>
              <a:prstDash val="dash"/>
              <a:miter lim="800000"/>
              <a:headEnd/>
              <a:tailEnd/>
            </a:ln>
            <a:effectLst>
              <a:outerShdw dist="107763" dir="2700000" algn="ctr" rotWithShape="0">
                <a:srgbClr val="008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323" name="Text Box 338"/>
            <p:cNvSpPr txBox="1">
              <a:spLocks noChangeArrowheads="1"/>
            </p:cNvSpPr>
            <p:nvPr/>
          </p:nvSpPr>
          <p:spPr bwMode="auto">
            <a:xfrm>
              <a:off x="792" y="1447"/>
              <a:ext cx="10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b="1"/>
                <a:t>Representación del Gobierno del Estado en la Ciudad de México</a:t>
              </a:r>
              <a:endParaRPr lang="es-ES" b="1"/>
            </a:p>
          </p:txBody>
        </p:sp>
        <p:sp>
          <p:nvSpPr>
            <p:cNvPr id="11324" name="Line 339"/>
            <p:cNvSpPr>
              <a:spLocks noChangeShapeType="1"/>
            </p:cNvSpPr>
            <p:nvPr/>
          </p:nvSpPr>
          <p:spPr bwMode="auto">
            <a:xfrm>
              <a:off x="722" y="1635"/>
              <a:ext cx="1169" cy="0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1325" name="Text Box 340"/>
            <p:cNvSpPr txBox="1">
              <a:spLocks noChangeArrowheads="1"/>
            </p:cNvSpPr>
            <p:nvPr/>
          </p:nvSpPr>
          <p:spPr bwMode="auto">
            <a:xfrm>
              <a:off x="685" y="1634"/>
              <a:ext cx="1249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b="1"/>
                <a:t>Héctor Dávila Martínez</a:t>
              </a:r>
            </a:p>
            <a:p>
              <a:r>
                <a:rPr lang="es-ES_tradnl" b="1"/>
                <a:t>Representante del Gobierno </a:t>
              </a:r>
            </a:p>
            <a:p>
              <a:r>
                <a:rPr lang="es-ES_tradnl" b="1"/>
                <a:t>del Estado (19)</a:t>
              </a:r>
              <a:endParaRPr lang="es-ES" b="1"/>
            </a:p>
          </p:txBody>
        </p:sp>
      </p:grpSp>
      <p:sp>
        <p:nvSpPr>
          <p:cNvPr id="11300" name="Line 347"/>
          <p:cNvSpPr>
            <a:spLocks noChangeShapeType="1"/>
          </p:cNvSpPr>
          <p:nvPr/>
        </p:nvSpPr>
        <p:spPr bwMode="auto">
          <a:xfrm>
            <a:off x="3000375" y="2087563"/>
            <a:ext cx="10287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301" name="Line 348"/>
          <p:cNvSpPr>
            <a:spLocks noChangeShapeType="1"/>
          </p:cNvSpPr>
          <p:nvPr/>
        </p:nvSpPr>
        <p:spPr bwMode="auto">
          <a:xfrm>
            <a:off x="3009900" y="3089275"/>
            <a:ext cx="10382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302" name="Line 349"/>
          <p:cNvSpPr>
            <a:spLocks noChangeShapeType="1"/>
          </p:cNvSpPr>
          <p:nvPr/>
        </p:nvSpPr>
        <p:spPr bwMode="auto">
          <a:xfrm>
            <a:off x="3009900" y="4102100"/>
            <a:ext cx="103822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303" name="Line 350"/>
          <p:cNvSpPr>
            <a:spLocks noChangeShapeType="1"/>
          </p:cNvSpPr>
          <p:nvPr/>
        </p:nvSpPr>
        <p:spPr bwMode="auto">
          <a:xfrm>
            <a:off x="3009900" y="5110163"/>
            <a:ext cx="1019175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304" name="Text Box 60"/>
          <p:cNvSpPr txBox="1">
            <a:spLocks noChangeArrowheads="1"/>
          </p:cNvSpPr>
          <p:nvPr/>
        </p:nvSpPr>
        <p:spPr bwMode="auto">
          <a:xfrm>
            <a:off x="0" y="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ORGANIGRAMA</a:t>
            </a:r>
          </a:p>
        </p:txBody>
      </p:sp>
      <p:sp>
        <p:nvSpPr>
          <p:cNvPr id="11305" name="Line 6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306" name="Line 357"/>
          <p:cNvSpPr>
            <a:spLocks noChangeShapeType="1"/>
          </p:cNvSpPr>
          <p:nvPr/>
        </p:nvSpPr>
        <p:spPr bwMode="auto">
          <a:xfrm>
            <a:off x="2706688" y="6419850"/>
            <a:ext cx="1625600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grpSp>
        <p:nvGrpSpPr>
          <p:cNvPr id="11307" name="Group 360"/>
          <p:cNvGrpSpPr>
            <a:grpSpLocks/>
          </p:cNvGrpSpPr>
          <p:nvPr/>
        </p:nvGrpSpPr>
        <p:grpSpPr bwMode="auto">
          <a:xfrm>
            <a:off x="682625" y="6049963"/>
            <a:ext cx="1905000" cy="652462"/>
            <a:chOff x="748" y="4318"/>
            <a:chExt cx="1200" cy="411"/>
          </a:xfrm>
        </p:grpSpPr>
        <p:sp>
          <p:nvSpPr>
            <p:cNvPr id="68826" name="Rectangle 218"/>
            <p:cNvSpPr>
              <a:spLocks noChangeArrowheads="1"/>
            </p:cNvSpPr>
            <p:nvPr/>
          </p:nvSpPr>
          <p:spPr bwMode="auto">
            <a:xfrm>
              <a:off x="754" y="4318"/>
              <a:ext cx="1194" cy="4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8000"/>
              </a:solidFill>
              <a:prstDash val="dash"/>
              <a:miter lim="800000"/>
              <a:headEnd/>
              <a:tailEnd/>
            </a:ln>
            <a:effectLst>
              <a:outerShdw dist="107763" dir="2700000" algn="ctr" rotWithShape="0">
                <a:srgbClr val="008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319" name="Text Box 219"/>
            <p:cNvSpPr txBox="1">
              <a:spLocks noChangeArrowheads="1"/>
            </p:cNvSpPr>
            <p:nvPr/>
          </p:nvSpPr>
          <p:spPr bwMode="auto">
            <a:xfrm>
              <a:off x="846" y="4320"/>
              <a:ext cx="99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b="1"/>
                <a:t>Dirección General de Desarrollo y Promoción Industrial</a:t>
              </a:r>
              <a:endParaRPr lang="es-ES" b="1"/>
            </a:p>
          </p:txBody>
        </p:sp>
        <p:sp>
          <p:nvSpPr>
            <p:cNvPr id="11320" name="Line 220"/>
            <p:cNvSpPr>
              <a:spLocks noChangeShapeType="1"/>
            </p:cNvSpPr>
            <p:nvPr/>
          </p:nvSpPr>
          <p:spPr bwMode="auto">
            <a:xfrm>
              <a:off x="748" y="4516"/>
              <a:ext cx="1200" cy="0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1321" name="Text Box 296"/>
            <p:cNvSpPr txBox="1">
              <a:spLocks noChangeArrowheads="1"/>
            </p:cNvSpPr>
            <p:nvPr/>
          </p:nvSpPr>
          <p:spPr bwMode="auto">
            <a:xfrm>
              <a:off x="834" y="4526"/>
              <a:ext cx="102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b="1"/>
                <a:t>Jorge Viramontes Aldana</a:t>
              </a:r>
            </a:p>
            <a:p>
              <a:r>
                <a:rPr lang="es-ES_tradnl" b="1"/>
                <a:t>Director General (17)</a:t>
              </a:r>
              <a:endParaRPr lang="es-ES" b="1"/>
            </a:p>
          </p:txBody>
        </p:sp>
      </p:grpSp>
      <p:sp>
        <p:nvSpPr>
          <p:cNvPr id="68905" name="Rectangle 297"/>
          <p:cNvSpPr>
            <a:spLocks noChangeArrowheads="1"/>
          </p:cNvSpPr>
          <p:nvPr/>
        </p:nvSpPr>
        <p:spPr bwMode="auto">
          <a:xfrm>
            <a:off x="674688" y="6970713"/>
            <a:ext cx="1876425" cy="650875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rgbClr val="008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  <p:sp>
        <p:nvSpPr>
          <p:cNvPr id="11309" name="Text Box 298"/>
          <p:cNvSpPr txBox="1">
            <a:spLocks noChangeArrowheads="1"/>
          </p:cNvSpPr>
          <p:nvPr/>
        </p:nvSpPr>
        <p:spPr bwMode="auto">
          <a:xfrm>
            <a:off x="733425" y="6985000"/>
            <a:ext cx="1762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b="1"/>
              <a:t>Dirección de Fomento a la Micro, Pequeña y Mediana Empresa</a:t>
            </a:r>
            <a:endParaRPr lang="es-ES" b="1"/>
          </a:p>
        </p:txBody>
      </p:sp>
      <p:sp>
        <p:nvSpPr>
          <p:cNvPr id="11310" name="Text Box 299"/>
          <p:cNvSpPr txBox="1">
            <a:spLocks noChangeArrowheads="1"/>
          </p:cNvSpPr>
          <p:nvPr/>
        </p:nvSpPr>
        <p:spPr bwMode="auto">
          <a:xfrm>
            <a:off x="847725" y="7304088"/>
            <a:ext cx="15224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/>
              <a:t>Carlos  Javier  Silos García DIrector de Área (15)</a:t>
            </a:r>
            <a:endParaRPr lang="es-ES" b="1"/>
          </a:p>
        </p:txBody>
      </p:sp>
      <p:sp>
        <p:nvSpPr>
          <p:cNvPr id="11311" name="Line 215"/>
          <p:cNvSpPr>
            <a:spLocks noChangeShapeType="1"/>
          </p:cNvSpPr>
          <p:nvPr/>
        </p:nvSpPr>
        <p:spPr bwMode="auto">
          <a:xfrm>
            <a:off x="677863" y="7296150"/>
            <a:ext cx="1868487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1312" name="Line 367"/>
          <p:cNvSpPr>
            <a:spLocks noChangeShapeType="1"/>
          </p:cNvSpPr>
          <p:nvPr/>
        </p:nvSpPr>
        <p:spPr bwMode="auto">
          <a:xfrm>
            <a:off x="1584325" y="5849938"/>
            <a:ext cx="376396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313" name="Line 376"/>
          <p:cNvSpPr>
            <a:spLocks noChangeShapeType="1"/>
          </p:cNvSpPr>
          <p:nvPr/>
        </p:nvSpPr>
        <p:spPr bwMode="auto">
          <a:xfrm>
            <a:off x="3562350" y="1590675"/>
            <a:ext cx="0" cy="4448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314" name="Line 382"/>
          <p:cNvSpPr>
            <a:spLocks noChangeShapeType="1"/>
          </p:cNvSpPr>
          <p:nvPr/>
        </p:nvSpPr>
        <p:spPr bwMode="auto">
          <a:xfrm>
            <a:off x="1581150" y="5848350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315" name="Line 383"/>
          <p:cNvSpPr>
            <a:spLocks noChangeShapeType="1"/>
          </p:cNvSpPr>
          <p:nvPr/>
        </p:nvSpPr>
        <p:spPr bwMode="auto">
          <a:xfrm>
            <a:off x="5360988" y="5846763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316" name="Line 384"/>
          <p:cNvSpPr>
            <a:spLocks noChangeShapeType="1"/>
          </p:cNvSpPr>
          <p:nvPr/>
        </p:nvSpPr>
        <p:spPr bwMode="auto">
          <a:xfrm>
            <a:off x="1589088" y="6770688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317" name="Line 385"/>
          <p:cNvSpPr>
            <a:spLocks noChangeShapeType="1"/>
          </p:cNvSpPr>
          <p:nvPr/>
        </p:nvSpPr>
        <p:spPr bwMode="auto">
          <a:xfrm>
            <a:off x="5368925" y="6759575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85"/>
          <p:cNvSpPr>
            <a:spLocks noChangeShapeType="1"/>
          </p:cNvSpPr>
          <p:nvPr/>
        </p:nvSpPr>
        <p:spPr bwMode="auto">
          <a:xfrm flipV="1">
            <a:off x="5872163" y="5710238"/>
            <a:ext cx="0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291" name="Line 85"/>
          <p:cNvSpPr>
            <a:spLocks noChangeShapeType="1"/>
          </p:cNvSpPr>
          <p:nvPr/>
        </p:nvSpPr>
        <p:spPr bwMode="auto">
          <a:xfrm flipV="1">
            <a:off x="2547938" y="5729288"/>
            <a:ext cx="0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74" name="Rectangle 4"/>
          <p:cNvSpPr>
            <a:spLocks noChangeArrowheads="1"/>
          </p:cNvSpPr>
          <p:nvPr/>
        </p:nvSpPr>
        <p:spPr bwMode="auto">
          <a:xfrm>
            <a:off x="2582863" y="1166813"/>
            <a:ext cx="1668462" cy="571500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8000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 dirty="0"/>
          </a:p>
        </p:txBody>
      </p:sp>
      <p:sp>
        <p:nvSpPr>
          <p:cNvPr id="12293" name="Line 106"/>
          <p:cNvSpPr>
            <a:spLocks noChangeShapeType="1"/>
          </p:cNvSpPr>
          <p:nvPr/>
        </p:nvSpPr>
        <p:spPr bwMode="auto">
          <a:xfrm>
            <a:off x="3419475" y="1752600"/>
            <a:ext cx="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2579688" y="2043113"/>
            <a:ext cx="1668462" cy="571500"/>
          </a:xfrm>
          <a:prstGeom prst="rect">
            <a:avLst/>
          </a:prstGeom>
          <a:solidFill>
            <a:schemeClr val="bg1"/>
          </a:solidFill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008000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296" name="Line 5"/>
          <p:cNvSpPr>
            <a:spLocks noChangeShapeType="1"/>
          </p:cNvSpPr>
          <p:nvPr/>
        </p:nvSpPr>
        <p:spPr bwMode="auto">
          <a:xfrm>
            <a:off x="2600325" y="2306638"/>
            <a:ext cx="1673225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297" name="Rectangle 6"/>
          <p:cNvSpPr>
            <a:spLocks noChangeArrowheads="1"/>
          </p:cNvSpPr>
          <p:nvPr/>
        </p:nvSpPr>
        <p:spPr bwMode="auto">
          <a:xfrm>
            <a:off x="1890713" y="571500"/>
            <a:ext cx="31480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 b="1" i="1"/>
              <a:t>Despacho del C. Secretario</a:t>
            </a:r>
            <a:endParaRPr lang="es-ES_tradnl" sz="1200" b="1"/>
          </a:p>
        </p:txBody>
      </p:sp>
      <p:sp>
        <p:nvSpPr>
          <p:cNvPr id="12298" name="Text Box 7"/>
          <p:cNvSpPr txBox="1">
            <a:spLocks noChangeArrowheads="1"/>
          </p:cNvSpPr>
          <p:nvPr/>
        </p:nvSpPr>
        <p:spPr bwMode="auto">
          <a:xfrm>
            <a:off x="2590800" y="2320925"/>
            <a:ext cx="1657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/>
              <a:t>Jorge Amadeo del Castillo Tapia</a:t>
            </a:r>
          </a:p>
          <a:p>
            <a:pPr eaLnBrk="0" hangingPunct="0"/>
            <a:r>
              <a:rPr lang="es-MX"/>
              <a:t>Director de Área (15-05)</a:t>
            </a:r>
            <a:endParaRPr lang="es-ES"/>
          </a:p>
        </p:txBody>
      </p:sp>
      <p:sp>
        <p:nvSpPr>
          <p:cNvPr id="12299" name="Text Box 12"/>
          <p:cNvSpPr txBox="1">
            <a:spLocks noChangeArrowheads="1"/>
          </p:cNvSpPr>
          <p:nvPr/>
        </p:nvSpPr>
        <p:spPr bwMode="auto">
          <a:xfrm>
            <a:off x="2593975" y="1154113"/>
            <a:ext cx="1684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MX" b="1"/>
              <a:t>Secretario de Desarrollo Económico                                                                                                </a:t>
            </a:r>
            <a:endParaRPr lang="es-ES" b="1"/>
          </a:p>
        </p:txBody>
      </p:sp>
      <p:sp>
        <p:nvSpPr>
          <p:cNvPr id="12300" name="Line 13"/>
          <p:cNvSpPr>
            <a:spLocks noChangeShapeType="1"/>
          </p:cNvSpPr>
          <p:nvPr/>
        </p:nvSpPr>
        <p:spPr bwMode="auto">
          <a:xfrm>
            <a:off x="2355850" y="8156575"/>
            <a:ext cx="660400" cy="0"/>
          </a:xfrm>
          <a:prstGeom prst="line">
            <a:avLst/>
          </a:prstGeom>
          <a:noFill/>
          <a:ln w="12700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01" name="Line 14"/>
          <p:cNvSpPr>
            <a:spLocks noChangeShapeType="1"/>
          </p:cNvSpPr>
          <p:nvPr/>
        </p:nvSpPr>
        <p:spPr bwMode="auto">
          <a:xfrm>
            <a:off x="2355850" y="8264525"/>
            <a:ext cx="66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02" name="Line 17"/>
          <p:cNvSpPr>
            <a:spLocks noChangeShapeType="1"/>
          </p:cNvSpPr>
          <p:nvPr/>
        </p:nvSpPr>
        <p:spPr bwMode="auto">
          <a:xfrm>
            <a:off x="2600325" y="1414463"/>
            <a:ext cx="1677988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03" name="Rectangle 18"/>
          <p:cNvSpPr>
            <a:spLocks noChangeArrowheads="1"/>
          </p:cNvSpPr>
          <p:nvPr/>
        </p:nvSpPr>
        <p:spPr bwMode="auto">
          <a:xfrm>
            <a:off x="3803650" y="7896225"/>
            <a:ext cx="288131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es-ES_tradnl" sz="800"/>
              <a:t>El </a:t>
            </a:r>
            <a:r>
              <a:rPr lang="es-ES_tradnl" sz="800" u="sng"/>
              <a:t>Adriana del Carmen Díaz de León Aranda</a:t>
            </a:r>
            <a:r>
              <a:rPr lang="es-ES_tradnl" sz="800"/>
              <a:t>, Directora Administrativa; de la </a:t>
            </a:r>
            <a:r>
              <a:rPr lang="es-ES_tradnl" sz="800" u="sng"/>
              <a:t>Secretaría de Desarrollo Económico</a:t>
            </a:r>
            <a:r>
              <a:rPr lang="es-ES_tradnl" sz="800"/>
              <a:t>, certifica que el presente organigrama refleja el personal, así como los puestos y nombramientos que integran la estructura vigente al mes de </a:t>
            </a:r>
            <a:r>
              <a:rPr lang="es-ES_tradnl" sz="800" u="sng"/>
              <a:t>Julio</a:t>
            </a:r>
            <a:r>
              <a:rPr lang="es-ES_tradnl" sz="800"/>
              <a:t> del año </a:t>
            </a:r>
            <a:r>
              <a:rPr lang="es-ES_tradnl" sz="800" u="sng"/>
              <a:t>2019</a:t>
            </a:r>
            <a:r>
              <a:rPr lang="es-ES_tradnl" sz="800"/>
              <a:t>.</a:t>
            </a:r>
          </a:p>
          <a:p>
            <a:pPr algn="just" eaLnBrk="0" hangingPunct="0"/>
            <a:endParaRPr lang="es-ES_tradnl" sz="800"/>
          </a:p>
          <a:p>
            <a:pPr algn="just" eaLnBrk="0" hangingPunct="0"/>
            <a:endParaRPr lang="es-ES_tradnl" sz="800"/>
          </a:p>
          <a:p>
            <a:pPr algn="just" eaLnBrk="0" hangingPunct="0"/>
            <a:r>
              <a:rPr lang="es-ES_tradnl" sz="800"/>
              <a:t>                                   Firma: ______________________</a:t>
            </a:r>
          </a:p>
        </p:txBody>
      </p:sp>
      <p:sp>
        <p:nvSpPr>
          <p:cNvPr id="12304" name="Text Box 23"/>
          <p:cNvSpPr txBox="1">
            <a:spLocks noChangeArrowheads="1"/>
          </p:cNvSpPr>
          <p:nvPr/>
        </p:nvSpPr>
        <p:spPr bwMode="auto">
          <a:xfrm>
            <a:off x="2779713" y="2024063"/>
            <a:ext cx="1335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b="1"/>
              <a:t>Secretario Particular del </a:t>
            </a:r>
          </a:p>
          <a:p>
            <a:pPr eaLnBrk="0" hangingPunct="0"/>
            <a:r>
              <a:rPr lang="es-MX" b="1"/>
              <a:t>Despacho del C. Secretario</a:t>
            </a:r>
            <a:endParaRPr lang="es-ES" b="1"/>
          </a:p>
        </p:txBody>
      </p:sp>
      <p:sp>
        <p:nvSpPr>
          <p:cNvPr id="12305" name="Text Box 54"/>
          <p:cNvSpPr txBox="1">
            <a:spLocks noChangeArrowheads="1"/>
          </p:cNvSpPr>
          <p:nvPr/>
        </p:nvSpPr>
        <p:spPr bwMode="auto">
          <a:xfrm>
            <a:off x="2581275" y="1392238"/>
            <a:ext cx="166687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/>
              <a:t>Gustavo Puente Orozco</a:t>
            </a:r>
          </a:p>
          <a:p>
            <a:r>
              <a:rPr lang="es-ES_tradnl" b="1"/>
              <a:t>Secretario de Desarrollo Económico (19-06)</a:t>
            </a:r>
            <a:endParaRPr lang="es-ES" b="1"/>
          </a:p>
        </p:txBody>
      </p:sp>
      <p:sp>
        <p:nvSpPr>
          <p:cNvPr id="117815" name="Rectangle 55"/>
          <p:cNvSpPr>
            <a:spLocks noChangeArrowheads="1"/>
          </p:cNvSpPr>
          <p:nvPr/>
        </p:nvSpPr>
        <p:spPr bwMode="auto">
          <a:xfrm>
            <a:off x="1265238" y="2959100"/>
            <a:ext cx="1600200" cy="523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07" name="Text Box 56"/>
          <p:cNvSpPr txBox="1">
            <a:spLocks noChangeArrowheads="1"/>
          </p:cNvSpPr>
          <p:nvPr/>
        </p:nvSpPr>
        <p:spPr bwMode="auto">
          <a:xfrm>
            <a:off x="1328738" y="2982913"/>
            <a:ext cx="1449387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" b="1"/>
              <a:t> Secretaria de Secretario</a:t>
            </a:r>
          </a:p>
        </p:txBody>
      </p:sp>
      <p:sp>
        <p:nvSpPr>
          <p:cNvPr id="12308" name="Text Box 57"/>
          <p:cNvSpPr txBox="1">
            <a:spLocks noChangeArrowheads="1"/>
          </p:cNvSpPr>
          <p:nvPr/>
        </p:nvSpPr>
        <p:spPr bwMode="auto">
          <a:xfrm>
            <a:off x="1287463" y="3189288"/>
            <a:ext cx="1579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/>
              <a:t>Ma. del Rosario Silva Jiménez</a:t>
            </a:r>
          </a:p>
          <a:p>
            <a:pPr eaLnBrk="0" hangingPunct="0"/>
            <a:r>
              <a:rPr lang="es-MX"/>
              <a:t>Secretaria de Secretario (10-10)</a:t>
            </a:r>
            <a:endParaRPr lang="es-ES"/>
          </a:p>
        </p:txBody>
      </p:sp>
      <p:sp>
        <p:nvSpPr>
          <p:cNvPr id="12309" name="Line 58"/>
          <p:cNvSpPr>
            <a:spLocks noChangeShapeType="1"/>
          </p:cNvSpPr>
          <p:nvPr/>
        </p:nvSpPr>
        <p:spPr bwMode="auto">
          <a:xfrm>
            <a:off x="1260475" y="3216275"/>
            <a:ext cx="161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10" name="Text Box 65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ORGANIGRAMA</a:t>
            </a:r>
          </a:p>
        </p:txBody>
      </p:sp>
      <p:sp>
        <p:nvSpPr>
          <p:cNvPr id="2" name="Rectangle 66"/>
          <p:cNvSpPr>
            <a:spLocks noChangeArrowheads="1"/>
          </p:cNvSpPr>
          <p:nvPr/>
        </p:nvSpPr>
        <p:spPr bwMode="auto">
          <a:xfrm>
            <a:off x="376238" y="8058150"/>
            <a:ext cx="2671762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es-ES_tradnl" b="1" dirty="0">
                <a:solidFill>
                  <a:srgbClr val="008000"/>
                </a:solidFill>
              </a:rPr>
              <a:t>02  Puestos de confianza  </a:t>
            </a:r>
          </a:p>
          <a:p>
            <a:pPr marL="228600" indent="-228600" algn="l" eaLnBrk="0" hangingPunct="0">
              <a:defRPr/>
            </a:pPr>
            <a:r>
              <a:rPr lang="es-ES_tradnl" b="1" dirty="0"/>
              <a:t>08  Puestos de base	</a:t>
            </a:r>
          </a:p>
          <a:p>
            <a:pPr marL="228600" indent="-228600" algn="l" eaLnBrk="0" hangingPunct="0">
              <a:defRPr/>
            </a:pPr>
            <a:r>
              <a:rPr lang="es-ES_tradnl" b="1" dirty="0">
                <a:solidFill>
                  <a:schemeClr val="accent3">
                    <a:lumMod val="50000"/>
                  </a:schemeClr>
                </a:solidFill>
              </a:rPr>
              <a:t>01  Comisionado Seguridad Pública</a:t>
            </a:r>
          </a:p>
          <a:p>
            <a:pPr algn="l" eaLnBrk="0" hangingPunct="0">
              <a:defRPr/>
            </a:pPr>
            <a:endParaRPr lang="es-ES_tradnl" b="1" dirty="0"/>
          </a:p>
          <a:p>
            <a:pPr algn="l" eaLnBrk="0" hangingPunct="0">
              <a:defRPr/>
            </a:pPr>
            <a:r>
              <a:rPr lang="es-ES_tradnl" b="1" i="1" dirty="0"/>
              <a:t>Total 11</a:t>
            </a:r>
          </a:p>
        </p:txBody>
      </p:sp>
      <p:sp>
        <p:nvSpPr>
          <p:cNvPr id="12312" name="Line 71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313" name="Line 92"/>
          <p:cNvSpPr>
            <a:spLocks noChangeShapeType="1"/>
          </p:cNvSpPr>
          <p:nvPr/>
        </p:nvSpPr>
        <p:spPr bwMode="auto">
          <a:xfrm flipV="1">
            <a:off x="2895600" y="4097338"/>
            <a:ext cx="1122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14" name="Line 85"/>
          <p:cNvSpPr>
            <a:spLocks noChangeShapeType="1"/>
          </p:cNvSpPr>
          <p:nvPr/>
        </p:nvSpPr>
        <p:spPr bwMode="auto">
          <a:xfrm flipV="1">
            <a:off x="4291013" y="5729288"/>
            <a:ext cx="0" cy="558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7785" name="Rectangle 25"/>
          <p:cNvSpPr>
            <a:spLocks noChangeArrowheads="1"/>
          </p:cNvSpPr>
          <p:nvPr/>
        </p:nvSpPr>
        <p:spPr bwMode="auto">
          <a:xfrm>
            <a:off x="5162550" y="6051550"/>
            <a:ext cx="1600200" cy="5143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16" name="Text Box 26"/>
          <p:cNvSpPr txBox="1">
            <a:spLocks noChangeArrowheads="1"/>
          </p:cNvSpPr>
          <p:nvPr/>
        </p:nvSpPr>
        <p:spPr bwMode="auto">
          <a:xfrm>
            <a:off x="5418138" y="6269038"/>
            <a:ext cx="1060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/>
              <a:t>Rafael López Rosales</a:t>
            </a:r>
          </a:p>
          <a:p>
            <a:pPr eaLnBrk="0" hangingPunct="0"/>
            <a:r>
              <a:rPr lang="es-MX"/>
              <a:t>Chofer de 1ª. (05-02)</a:t>
            </a:r>
            <a:endParaRPr lang="es-ES"/>
          </a:p>
        </p:txBody>
      </p:sp>
      <p:sp>
        <p:nvSpPr>
          <p:cNvPr id="12317" name="Text Box 27"/>
          <p:cNvSpPr txBox="1">
            <a:spLocks noChangeArrowheads="1"/>
          </p:cNvSpPr>
          <p:nvPr/>
        </p:nvSpPr>
        <p:spPr bwMode="auto">
          <a:xfrm>
            <a:off x="5416550" y="6059488"/>
            <a:ext cx="11176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s-MX" b="1"/>
              <a:t>Apoyo Administrativo</a:t>
            </a:r>
            <a:endParaRPr lang="es-ES"/>
          </a:p>
        </p:txBody>
      </p:sp>
      <p:sp>
        <p:nvSpPr>
          <p:cNvPr id="12318" name="Line 28"/>
          <p:cNvSpPr>
            <a:spLocks noChangeShapeType="1"/>
          </p:cNvSpPr>
          <p:nvPr/>
        </p:nvSpPr>
        <p:spPr bwMode="auto">
          <a:xfrm>
            <a:off x="5159375" y="6284913"/>
            <a:ext cx="161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19" name="Text Box 34"/>
          <p:cNvSpPr txBox="1">
            <a:spLocks noChangeArrowheads="1"/>
          </p:cNvSpPr>
          <p:nvPr/>
        </p:nvSpPr>
        <p:spPr bwMode="auto">
          <a:xfrm>
            <a:off x="1439863" y="4140200"/>
            <a:ext cx="124301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/>
              <a:t>Rocio Hernández Arellano </a:t>
            </a:r>
            <a:endParaRPr lang="es-ES"/>
          </a:p>
        </p:txBody>
      </p:sp>
      <p:sp>
        <p:nvSpPr>
          <p:cNvPr id="12320" name="Text Box 35"/>
          <p:cNvSpPr txBox="1">
            <a:spLocks noChangeArrowheads="1"/>
          </p:cNvSpPr>
          <p:nvPr/>
        </p:nvSpPr>
        <p:spPr bwMode="auto">
          <a:xfrm>
            <a:off x="1430338" y="3870325"/>
            <a:ext cx="1241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s-MX" b="1"/>
              <a:t>Secretaria Recepcionista</a:t>
            </a:r>
          </a:p>
          <a:p>
            <a:pPr algn="l" eaLnBrk="0" hangingPunct="0"/>
            <a:r>
              <a:rPr lang="es-MX" b="1"/>
              <a:t>     (Turno Vespertino)</a:t>
            </a:r>
            <a:endParaRPr lang="es-ES"/>
          </a:p>
        </p:txBody>
      </p:sp>
      <p:sp>
        <p:nvSpPr>
          <p:cNvPr id="117796" name="Rectangle 36"/>
          <p:cNvSpPr>
            <a:spLocks noChangeArrowheads="1"/>
          </p:cNvSpPr>
          <p:nvPr/>
        </p:nvSpPr>
        <p:spPr bwMode="auto">
          <a:xfrm>
            <a:off x="1257300" y="3868738"/>
            <a:ext cx="1600200" cy="504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22" name="Line 37"/>
          <p:cNvSpPr>
            <a:spLocks noChangeShapeType="1"/>
          </p:cNvSpPr>
          <p:nvPr/>
        </p:nvSpPr>
        <p:spPr bwMode="auto">
          <a:xfrm>
            <a:off x="1258888" y="4113213"/>
            <a:ext cx="1590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23" name="Text Box 38"/>
          <p:cNvSpPr txBox="1">
            <a:spLocks noChangeArrowheads="1"/>
          </p:cNvSpPr>
          <p:nvPr/>
        </p:nvSpPr>
        <p:spPr bwMode="auto">
          <a:xfrm>
            <a:off x="1716088" y="3886200"/>
            <a:ext cx="58896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b="1"/>
              <a:t>Asistente</a:t>
            </a:r>
            <a:endParaRPr lang="es-ES"/>
          </a:p>
        </p:txBody>
      </p:sp>
      <p:sp>
        <p:nvSpPr>
          <p:cNvPr id="12324" name="Text Box 39"/>
          <p:cNvSpPr txBox="1">
            <a:spLocks noChangeArrowheads="1"/>
          </p:cNvSpPr>
          <p:nvPr/>
        </p:nvSpPr>
        <p:spPr bwMode="auto">
          <a:xfrm>
            <a:off x="1370013" y="4105275"/>
            <a:ext cx="1374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/>
              <a:t>Rebeca Martínez Ramírez</a:t>
            </a:r>
          </a:p>
          <a:p>
            <a:pPr eaLnBrk="0" hangingPunct="0"/>
            <a:r>
              <a:rPr lang="es-MX"/>
              <a:t>Secretaria de Director (08-07)</a:t>
            </a:r>
            <a:endParaRPr lang="es-ES"/>
          </a:p>
        </p:txBody>
      </p:sp>
      <p:sp>
        <p:nvSpPr>
          <p:cNvPr id="117819" name="Rectangle 59"/>
          <p:cNvSpPr>
            <a:spLocks noChangeArrowheads="1"/>
          </p:cNvSpPr>
          <p:nvPr/>
        </p:nvSpPr>
        <p:spPr bwMode="auto">
          <a:xfrm>
            <a:off x="3479800" y="6051550"/>
            <a:ext cx="1600200" cy="495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26" name="Text Box 60"/>
          <p:cNvSpPr txBox="1">
            <a:spLocks noChangeArrowheads="1"/>
          </p:cNvSpPr>
          <p:nvPr/>
        </p:nvSpPr>
        <p:spPr bwMode="auto">
          <a:xfrm>
            <a:off x="3543300" y="6065838"/>
            <a:ext cx="1449388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s-ES" b="1"/>
              <a:t> </a:t>
            </a:r>
          </a:p>
        </p:txBody>
      </p:sp>
      <p:sp>
        <p:nvSpPr>
          <p:cNvPr id="12327" name="Text Box 61"/>
          <p:cNvSpPr txBox="1">
            <a:spLocks noChangeArrowheads="1"/>
          </p:cNvSpPr>
          <p:nvPr/>
        </p:nvSpPr>
        <p:spPr bwMode="auto">
          <a:xfrm>
            <a:off x="3486150" y="6272213"/>
            <a:ext cx="1590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/>
              <a:t>Gabriel Edmundo Ayllon Zárate</a:t>
            </a:r>
          </a:p>
          <a:p>
            <a:pPr eaLnBrk="0" hangingPunct="0"/>
            <a:r>
              <a:rPr lang="es-MX"/>
              <a:t>Chofer de 1ª (05-02)</a:t>
            </a:r>
            <a:endParaRPr lang="es-ES"/>
          </a:p>
        </p:txBody>
      </p:sp>
      <p:sp>
        <p:nvSpPr>
          <p:cNvPr id="12328" name="Line 62"/>
          <p:cNvSpPr>
            <a:spLocks noChangeShapeType="1"/>
          </p:cNvSpPr>
          <p:nvPr/>
        </p:nvSpPr>
        <p:spPr bwMode="auto">
          <a:xfrm>
            <a:off x="3475038" y="6280150"/>
            <a:ext cx="161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29" name="Text Box 63"/>
          <p:cNvSpPr txBox="1">
            <a:spLocks noChangeArrowheads="1"/>
          </p:cNvSpPr>
          <p:nvPr/>
        </p:nvSpPr>
        <p:spPr bwMode="auto">
          <a:xfrm>
            <a:off x="3490913" y="6061075"/>
            <a:ext cx="157321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 b="1"/>
              <a:t>Chofer del Despacho</a:t>
            </a:r>
            <a:endParaRPr lang="es-ES"/>
          </a:p>
        </p:txBody>
      </p:sp>
      <p:sp>
        <p:nvSpPr>
          <p:cNvPr id="12330" name="Line 72"/>
          <p:cNvSpPr>
            <a:spLocks noChangeShapeType="1"/>
          </p:cNvSpPr>
          <p:nvPr/>
        </p:nvSpPr>
        <p:spPr bwMode="auto">
          <a:xfrm flipV="1">
            <a:off x="815975" y="5724525"/>
            <a:ext cx="5048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31" name="Line 77"/>
          <p:cNvSpPr>
            <a:spLocks noChangeShapeType="1"/>
          </p:cNvSpPr>
          <p:nvPr/>
        </p:nvSpPr>
        <p:spPr bwMode="auto">
          <a:xfrm flipH="1" flipV="1">
            <a:off x="804863" y="5726113"/>
            <a:ext cx="0" cy="817562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17861" name="Rectangle 101"/>
          <p:cNvSpPr>
            <a:spLocks noChangeArrowheads="1"/>
          </p:cNvSpPr>
          <p:nvPr/>
        </p:nvSpPr>
        <p:spPr bwMode="auto">
          <a:xfrm>
            <a:off x="4024313" y="2962275"/>
            <a:ext cx="1609725" cy="525463"/>
          </a:xfrm>
          <a:prstGeom prst="rect">
            <a:avLst/>
          </a:prstGeom>
          <a:solidFill>
            <a:schemeClr val="bg1"/>
          </a:solidFill>
          <a:ln w="6350">
            <a:solidFill>
              <a:srgbClr val="FFC000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rgbClr val="FFC000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33" name="Text Box 102"/>
          <p:cNvSpPr txBox="1">
            <a:spLocks noChangeArrowheads="1"/>
          </p:cNvSpPr>
          <p:nvPr/>
        </p:nvSpPr>
        <p:spPr bwMode="auto">
          <a:xfrm>
            <a:off x="4154488" y="3082925"/>
            <a:ext cx="1382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/>
              <a:t>Representante de la SEDECO</a:t>
            </a:r>
          </a:p>
          <a:p>
            <a:pPr eaLnBrk="0" hangingPunct="0"/>
            <a:r>
              <a:rPr lang="es-ES_tradnl"/>
              <a:t>en la Zona Huasteca</a:t>
            </a:r>
            <a:endParaRPr lang="es-ES"/>
          </a:p>
        </p:txBody>
      </p:sp>
      <p:sp>
        <p:nvSpPr>
          <p:cNvPr id="12334" name="Line 108"/>
          <p:cNvSpPr>
            <a:spLocks noChangeShapeType="1"/>
          </p:cNvSpPr>
          <p:nvPr/>
        </p:nvSpPr>
        <p:spPr bwMode="auto">
          <a:xfrm flipV="1">
            <a:off x="2878138" y="3219450"/>
            <a:ext cx="1162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35" name="Line 15"/>
          <p:cNvSpPr>
            <a:spLocks noChangeShapeType="1"/>
          </p:cNvSpPr>
          <p:nvPr/>
        </p:nvSpPr>
        <p:spPr bwMode="auto">
          <a:xfrm>
            <a:off x="2365375" y="8404225"/>
            <a:ext cx="66040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lgDashDot"/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69" name="Rectangle 25"/>
          <p:cNvSpPr>
            <a:spLocks noChangeArrowheads="1"/>
          </p:cNvSpPr>
          <p:nvPr/>
        </p:nvSpPr>
        <p:spPr bwMode="auto">
          <a:xfrm>
            <a:off x="4029075" y="3870325"/>
            <a:ext cx="1600200" cy="5143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37" name="Text Box 26"/>
          <p:cNvSpPr txBox="1">
            <a:spLocks noChangeArrowheads="1"/>
          </p:cNvSpPr>
          <p:nvPr/>
        </p:nvSpPr>
        <p:spPr bwMode="auto">
          <a:xfrm>
            <a:off x="4029075" y="4087813"/>
            <a:ext cx="1590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/>
              <a:t>Beatriz Eugenia Rosas Ampacúm</a:t>
            </a:r>
          </a:p>
          <a:p>
            <a:pPr eaLnBrk="0" hangingPunct="0"/>
            <a:r>
              <a:rPr lang="es-MX"/>
              <a:t> Auxiliar Administrativo (05-21)</a:t>
            </a:r>
            <a:endParaRPr lang="es-ES"/>
          </a:p>
        </p:txBody>
      </p:sp>
      <p:sp>
        <p:nvSpPr>
          <p:cNvPr id="12338" name="Text Box 27"/>
          <p:cNvSpPr txBox="1">
            <a:spLocks noChangeArrowheads="1"/>
          </p:cNvSpPr>
          <p:nvPr/>
        </p:nvSpPr>
        <p:spPr bwMode="auto">
          <a:xfrm>
            <a:off x="4038600" y="3895725"/>
            <a:ext cx="15906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 b="1"/>
              <a:t>Auxiliar Administrativo</a:t>
            </a:r>
            <a:endParaRPr lang="es-ES"/>
          </a:p>
        </p:txBody>
      </p:sp>
      <p:sp>
        <p:nvSpPr>
          <p:cNvPr id="12339" name="Line 28"/>
          <p:cNvSpPr>
            <a:spLocks noChangeShapeType="1"/>
          </p:cNvSpPr>
          <p:nvPr/>
        </p:nvSpPr>
        <p:spPr bwMode="auto">
          <a:xfrm>
            <a:off x="4025900" y="4103688"/>
            <a:ext cx="161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70" name="Rectangle 19"/>
          <p:cNvSpPr>
            <a:spLocks noChangeArrowheads="1"/>
          </p:cNvSpPr>
          <p:nvPr/>
        </p:nvSpPr>
        <p:spPr bwMode="auto">
          <a:xfrm>
            <a:off x="88900" y="6061075"/>
            <a:ext cx="1608138" cy="5238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prstDash val="lgDashDot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 dirty="0"/>
          </a:p>
        </p:txBody>
      </p:sp>
      <p:sp>
        <p:nvSpPr>
          <p:cNvPr id="71" name="Line 20"/>
          <p:cNvSpPr>
            <a:spLocks noChangeShapeType="1"/>
          </p:cNvSpPr>
          <p:nvPr/>
        </p:nvSpPr>
        <p:spPr bwMode="auto">
          <a:xfrm>
            <a:off x="100013" y="6270625"/>
            <a:ext cx="160020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lgDashDot"/>
            <a:round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s-MX" dirty="0"/>
          </a:p>
        </p:txBody>
      </p:sp>
      <p:sp>
        <p:nvSpPr>
          <p:cNvPr id="12342" name="Text Box 21"/>
          <p:cNvSpPr txBox="1">
            <a:spLocks noChangeArrowheads="1"/>
          </p:cNvSpPr>
          <p:nvPr/>
        </p:nvSpPr>
        <p:spPr bwMode="auto">
          <a:xfrm>
            <a:off x="201613" y="6091238"/>
            <a:ext cx="138271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 b="1"/>
              <a:t>Apoyo Operativo</a:t>
            </a:r>
            <a:endParaRPr lang="es-ES"/>
          </a:p>
        </p:txBody>
      </p:sp>
      <p:sp>
        <p:nvSpPr>
          <p:cNvPr id="12343" name="Text Box 22"/>
          <p:cNvSpPr txBox="1">
            <a:spLocks noChangeArrowheads="1"/>
          </p:cNvSpPr>
          <p:nvPr/>
        </p:nvSpPr>
        <p:spPr bwMode="auto">
          <a:xfrm>
            <a:off x="50800" y="6232525"/>
            <a:ext cx="1668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/>
              <a:t>Juan Carlos González Obregón</a:t>
            </a:r>
          </a:p>
          <a:p>
            <a:pPr eaLnBrk="0" hangingPunct="0"/>
            <a:r>
              <a:rPr lang="es-MX"/>
              <a:t>Policía  3° (1062)</a:t>
            </a:r>
          </a:p>
          <a:p>
            <a:pPr eaLnBrk="0" hangingPunct="0"/>
            <a:r>
              <a:rPr lang="es-MX" sz="600"/>
              <a:t>Com. de la D.G.S.P.E.</a:t>
            </a:r>
            <a:endParaRPr lang="es-ES" sz="600"/>
          </a:p>
        </p:txBody>
      </p:sp>
      <p:sp>
        <p:nvSpPr>
          <p:cNvPr id="84" name="Rectangle 59"/>
          <p:cNvSpPr>
            <a:spLocks noChangeArrowheads="1"/>
          </p:cNvSpPr>
          <p:nvPr/>
        </p:nvSpPr>
        <p:spPr bwMode="auto">
          <a:xfrm>
            <a:off x="1784350" y="6061075"/>
            <a:ext cx="1600200" cy="495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45" name="Text Box 60"/>
          <p:cNvSpPr txBox="1">
            <a:spLocks noChangeArrowheads="1"/>
          </p:cNvSpPr>
          <p:nvPr/>
        </p:nvSpPr>
        <p:spPr bwMode="auto">
          <a:xfrm>
            <a:off x="1847850" y="6075363"/>
            <a:ext cx="1449388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s-ES" b="1"/>
              <a:t> </a:t>
            </a:r>
          </a:p>
        </p:txBody>
      </p:sp>
      <p:sp>
        <p:nvSpPr>
          <p:cNvPr id="12346" name="Text Box 61"/>
          <p:cNvSpPr txBox="1">
            <a:spLocks noChangeArrowheads="1"/>
          </p:cNvSpPr>
          <p:nvPr/>
        </p:nvSpPr>
        <p:spPr bwMode="auto">
          <a:xfrm>
            <a:off x="1676400" y="6281738"/>
            <a:ext cx="1828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/>
              <a:t>Martina Ma. Teresa Rodríguez Zúñiga</a:t>
            </a:r>
          </a:p>
          <a:p>
            <a:pPr eaLnBrk="0" hangingPunct="0"/>
            <a:r>
              <a:rPr lang="es-MX"/>
              <a:t>Auxiliar en Administración (07-02)</a:t>
            </a:r>
            <a:endParaRPr lang="es-ES"/>
          </a:p>
        </p:txBody>
      </p:sp>
      <p:sp>
        <p:nvSpPr>
          <p:cNvPr id="12347" name="Line 62"/>
          <p:cNvSpPr>
            <a:spLocks noChangeShapeType="1"/>
          </p:cNvSpPr>
          <p:nvPr/>
        </p:nvSpPr>
        <p:spPr bwMode="auto">
          <a:xfrm>
            <a:off x="1779588" y="6289675"/>
            <a:ext cx="161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48" name="Text Box 63"/>
          <p:cNvSpPr txBox="1">
            <a:spLocks noChangeArrowheads="1"/>
          </p:cNvSpPr>
          <p:nvPr/>
        </p:nvSpPr>
        <p:spPr bwMode="auto">
          <a:xfrm>
            <a:off x="1795463" y="6070600"/>
            <a:ext cx="157321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 b="1"/>
              <a:t>Recepcionista</a:t>
            </a:r>
            <a:endParaRPr lang="es-ES" sz="800"/>
          </a:p>
        </p:txBody>
      </p:sp>
      <p:sp>
        <p:nvSpPr>
          <p:cNvPr id="12349" name="Line 92"/>
          <p:cNvSpPr>
            <a:spLocks noChangeShapeType="1"/>
          </p:cNvSpPr>
          <p:nvPr/>
        </p:nvSpPr>
        <p:spPr bwMode="auto">
          <a:xfrm flipV="1">
            <a:off x="2895600" y="5021263"/>
            <a:ext cx="1122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50" name="Text Box 34"/>
          <p:cNvSpPr txBox="1">
            <a:spLocks noChangeArrowheads="1"/>
          </p:cNvSpPr>
          <p:nvPr/>
        </p:nvSpPr>
        <p:spPr bwMode="auto">
          <a:xfrm>
            <a:off x="1439863" y="5064125"/>
            <a:ext cx="124301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/>
              <a:t>Rocio Hernández Arellano </a:t>
            </a:r>
            <a:endParaRPr lang="es-ES"/>
          </a:p>
        </p:txBody>
      </p:sp>
      <p:sp>
        <p:nvSpPr>
          <p:cNvPr id="12351" name="Text Box 35"/>
          <p:cNvSpPr txBox="1">
            <a:spLocks noChangeArrowheads="1"/>
          </p:cNvSpPr>
          <p:nvPr/>
        </p:nvSpPr>
        <p:spPr bwMode="auto">
          <a:xfrm>
            <a:off x="1430338" y="4794250"/>
            <a:ext cx="1241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s-MX" b="1"/>
              <a:t>Secretaria Recepcionista</a:t>
            </a:r>
          </a:p>
          <a:p>
            <a:pPr algn="l" eaLnBrk="0" hangingPunct="0"/>
            <a:r>
              <a:rPr lang="es-MX" b="1"/>
              <a:t>     (Turno Vespertino)</a:t>
            </a:r>
            <a:endParaRPr lang="es-ES"/>
          </a:p>
        </p:txBody>
      </p:sp>
      <p:sp>
        <p:nvSpPr>
          <p:cNvPr id="77" name="Rectangle 36"/>
          <p:cNvSpPr>
            <a:spLocks noChangeArrowheads="1"/>
          </p:cNvSpPr>
          <p:nvPr/>
        </p:nvSpPr>
        <p:spPr bwMode="auto">
          <a:xfrm>
            <a:off x="1257300" y="4792663"/>
            <a:ext cx="1600200" cy="504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53" name="Line 37"/>
          <p:cNvSpPr>
            <a:spLocks noChangeShapeType="1"/>
          </p:cNvSpPr>
          <p:nvPr/>
        </p:nvSpPr>
        <p:spPr bwMode="auto">
          <a:xfrm>
            <a:off x="1258888" y="5037138"/>
            <a:ext cx="1590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  <p:sp>
        <p:nvSpPr>
          <p:cNvPr id="12354" name="Text Box 38"/>
          <p:cNvSpPr txBox="1">
            <a:spLocks noChangeArrowheads="1"/>
          </p:cNvSpPr>
          <p:nvPr/>
        </p:nvSpPr>
        <p:spPr bwMode="auto">
          <a:xfrm>
            <a:off x="1449388" y="4760913"/>
            <a:ext cx="12144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 b="1"/>
              <a:t>Secretaría de Secretario</a:t>
            </a:r>
          </a:p>
          <a:p>
            <a:pPr eaLnBrk="0" hangingPunct="0"/>
            <a:r>
              <a:rPr lang="es-MX" b="1"/>
              <a:t>Turno Vespertino</a:t>
            </a:r>
            <a:endParaRPr lang="es-ES"/>
          </a:p>
        </p:txBody>
      </p:sp>
      <p:sp>
        <p:nvSpPr>
          <p:cNvPr id="12355" name="Text Box 39"/>
          <p:cNvSpPr txBox="1">
            <a:spLocks noChangeArrowheads="1"/>
          </p:cNvSpPr>
          <p:nvPr/>
        </p:nvSpPr>
        <p:spPr bwMode="auto">
          <a:xfrm>
            <a:off x="1331913" y="5029200"/>
            <a:ext cx="14684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MX"/>
              <a:t>Eva Laura Flores Navarro</a:t>
            </a:r>
          </a:p>
          <a:p>
            <a:pPr eaLnBrk="0" hangingPunct="0"/>
            <a:r>
              <a:rPr lang="es-MX"/>
              <a:t>Secretaria de Secretario (10-10)</a:t>
            </a:r>
            <a:endParaRPr lang="es-ES"/>
          </a:p>
        </p:txBody>
      </p:sp>
      <p:sp>
        <p:nvSpPr>
          <p:cNvPr id="81" name="Rectangle 25"/>
          <p:cNvSpPr>
            <a:spLocks noChangeArrowheads="1"/>
          </p:cNvSpPr>
          <p:nvPr/>
        </p:nvSpPr>
        <p:spPr bwMode="auto">
          <a:xfrm>
            <a:off x="4029075" y="4794250"/>
            <a:ext cx="1600200" cy="5143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s-MX"/>
          </a:p>
        </p:txBody>
      </p:sp>
      <p:sp>
        <p:nvSpPr>
          <p:cNvPr id="12357" name="Text Box 26"/>
          <p:cNvSpPr txBox="1">
            <a:spLocks noChangeArrowheads="1"/>
          </p:cNvSpPr>
          <p:nvPr/>
        </p:nvSpPr>
        <p:spPr bwMode="auto">
          <a:xfrm>
            <a:off x="4029075" y="5011738"/>
            <a:ext cx="1590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/>
              <a:t>Ofelia Romero Mendoza</a:t>
            </a:r>
          </a:p>
          <a:p>
            <a:pPr eaLnBrk="0" hangingPunct="0"/>
            <a:r>
              <a:rPr lang="es-MX"/>
              <a:t> Auxiliar Administrativo (05-21)</a:t>
            </a:r>
            <a:endParaRPr lang="es-ES"/>
          </a:p>
        </p:txBody>
      </p:sp>
      <p:sp>
        <p:nvSpPr>
          <p:cNvPr id="12358" name="Text Box 27"/>
          <p:cNvSpPr txBox="1">
            <a:spLocks noChangeArrowheads="1"/>
          </p:cNvSpPr>
          <p:nvPr/>
        </p:nvSpPr>
        <p:spPr bwMode="auto">
          <a:xfrm>
            <a:off x="4038600" y="4762500"/>
            <a:ext cx="1590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MX" b="1"/>
              <a:t>Auxiliar Administrativo</a:t>
            </a:r>
          </a:p>
          <a:p>
            <a:pPr eaLnBrk="0" hangingPunct="0"/>
            <a:r>
              <a:rPr lang="es-MX" b="1"/>
              <a:t>Turno Vespertino</a:t>
            </a:r>
            <a:endParaRPr lang="es-ES"/>
          </a:p>
        </p:txBody>
      </p:sp>
      <p:sp>
        <p:nvSpPr>
          <p:cNvPr id="12359" name="Line 28"/>
          <p:cNvSpPr>
            <a:spLocks noChangeShapeType="1"/>
          </p:cNvSpPr>
          <p:nvPr/>
        </p:nvSpPr>
        <p:spPr bwMode="auto">
          <a:xfrm>
            <a:off x="4025900" y="5027613"/>
            <a:ext cx="161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3315" name="Rectangle 42"/>
          <p:cNvSpPr>
            <a:spLocks noChangeArrowheads="1"/>
          </p:cNvSpPr>
          <p:nvPr/>
        </p:nvSpPr>
        <p:spPr bwMode="auto">
          <a:xfrm>
            <a:off x="1635125" y="762000"/>
            <a:ext cx="5060950" cy="711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SECRETARÍA DE DESARROLLO ECONÓMICO</a:t>
            </a:r>
            <a:r>
              <a:rPr lang="es-ES_tradnl" sz="1200"/>
              <a:t>  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/>
              <a:t>  Promover el desarrollo económico del Estado de manera integral, proporcionando al inversionista información de la infraestructura con que cuenta el Estado y los incentivos y apoyos económicos para el fortalecimiento de la planta productiva y el empleo.</a:t>
            </a:r>
            <a:endParaRPr lang="es-ES_tradnl" sz="1400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Promover la generación de nuevas fuentes de empleo y consolidar las existentes.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Fortalecer los sectores económicos estratégicos para que sean altamente competitivos a través de esquemas de equipamientos empresariales, cadenas productivas y programas de desarrollo de proveedores locales.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Promover programas de capacitación y adiestramiento para fortalecer y elevar la calidad y productividad de la fuerza laboral en 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Alentar el apoyo frontal a las micro, pequeñas y medianas empresas locales.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Alentar la preferencia del sector público y privado del Estado por las empresas potosinas, en la asignación de obra y adquisición de bienes y servicios.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Alentar el impulso al desarrollo integral armónico y equilibrado de las regiones que conforman 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Impulsar la participación efectiva de los sectores empresarial y social en la definición del rumbo económico del Estado.</a:t>
            </a:r>
          </a:p>
        </p:txBody>
      </p:sp>
      <p:sp>
        <p:nvSpPr>
          <p:cNvPr id="13316" name="Rectangle 78"/>
          <p:cNvSpPr>
            <a:spLocks noChangeArrowheads="1"/>
          </p:cNvSpPr>
          <p:nvPr/>
        </p:nvSpPr>
        <p:spPr bwMode="auto">
          <a:xfrm>
            <a:off x="6407150" y="7402513"/>
            <a:ext cx="6350" cy="63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317" name="Rectangle 81"/>
          <p:cNvSpPr>
            <a:spLocks noChangeArrowheads="1"/>
          </p:cNvSpPr>
          <p:nvPr/>
        </p:nvSpPr>
        <p:spPr bwMode="auto">
          <a:xfrm>
            <a:off x="6407150" y="7402513"/>
            <a:ext cx="6350" cy="63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3318" name="Rectangle 5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3319" name="Text Box 5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13320" name="Line 5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3321" name="Line 6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3322" name="Text Box 61"/>
          <p:cNvSpPr txBox="1">
            <a:spLocks noChangeArrowheads="1"/>
          </p:cNvSpPr>
          <p:nvPr/>
        </p:nvSpPr>
        <p:spPr bwMode="auto">
          <a:xfrm>
            <a:off x="4551363" y="8351838"/>
            <a:ext cx="1801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de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Desarrollo Económico</a:t>
            </a:r>
            <a:endParaRPr lang="es-ES" sz="1200" b="1"/>
          </a:p>
        </p:txBody>
      </p:sp>
      <p:sp>
        <p:nvSpPr>
          <p:cNvPr id="13323" name="Rectangle 92"/>
          <p:cNvSpPr>
            <a:spLocks noChangeArrowheads="1"/>
          </p:cNvSpPr>
          <p:nvPr/>
        </p:nvSpPr>
        <p:spPr bwMode="auto">
          <a:xfrm>
            <a:off x="4171950" y="8694738"/>
            <a:ext cx="25622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3324" name="Rectangle 132"/>
          <p:cNvSpPr>
            <a:spLocks noChangeArrowheads="1"/>
          </p:cNvSpPr>
          <p:nvPr/>
        </p:nvSpPr>
        <p:spPr bwMode="auto">
          <a:xfrm>
            <a:off x="1581150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/>
          </a:p>
        </p:txBody>
      </p:sp>
      <p:sp>
        <p:nvSpPr>
          <p:cNvPr id="13325" name="Text Box 40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3326" name="Line 39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1566863" y="762000"/>
            <a:ext cx="51816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SECRETARÍA DE DESARROLLO ECONÓMICO</a:t>
            </a:r>
            <a:r>
              <a:rPr lang="es-ES_tradnl" sz="1200"/>
              <a:t>  </a:t>
            </a:r>
          </a:p>
          <a:p>
            <a:pPr marL="101600" indent="-101600" eaLnBrk="0" hangingPunct="0"/>
            <a:r>
              <a:rPr lang="es-ES_tradnl" sz="1200" b="1" i="1"/>
              <a:t>(Continúa)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Establecer y coordinar una efectiva vinculación entre los sectores educativo y productivo, para obtener una mano de obra adecuada a la demanda de las empresas.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Impulsar la comercialización de los productos y servicios estatales en los mercados regional, nacional e internacional.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Fomentar una cultura emprendedora entre las clases sociales mas desprotegidas en el Estado, a través de programas de promoción económica de contenido social.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Trabajar conjuntamente con las autoridades municipales y federales relacionadas con el desarrollo económico del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Coadyuvar al proceso de mejora regulatoria y simplificación administrativa, de manera que estimule la creación de nuevas empresas y la ampliación de la planta productiva, así como el desarrollo eficiente de las actividades económicas.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Fomentar el uso y la operación de instrumentos financieros, avances tecnológicos y de infraestructura, en los sectores económicos estratégicos.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Propiciar las condiciones adecuadas para atraer al Estado inversiones nacionales y extranjeras, a través de incentivos para la inversión.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Contar con un sistema de información estadística que contenga variables financieras y económicas, y que permita alcanzar a la sociedad los efectos de las políticas adoptadas al respecto.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Promover la creación de condiciones económicas favorables para el desarrollo de las actividades empresariales en el territorio del Estado.</a:t>
            </a:r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14342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4343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4551363" y="8351838"/>
            <a:ext cx="1801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de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Desarrollo Económico</a:t>
            </a:r>
            <a:endParaRPr lang="es-ES" sz="1200" b="1"/>
          </a:p>
        </p:txBody>
      </p:sp>
      <p:sp>
        <p:nvSpPr>
          <p:cNvPr id="14345" name="Rectangle 12"/>
          <p:cNvSpPr>
            <a:spLocks noChangeArrowheads="1"/>
          </p:cNvSpPr>
          <p:nvPr/>
        </p:nvSpPr>
        <p:spPr bwMode="auto">
          <a:xfrm>
            <a:off x="4162425" y="8685213"/>
            <a:ext cx="25622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4346" name="Rectangle 13"/>
          <p:cNvSpPr>
            <a:spLocks noChangeArrowheads="1"/>
          </p:cNvSpPr>
          <p:nvPr/>
        </p:nvSpPr>
        <p:spPr bwMode="auto">
          <a:xfrm>
            <a:off x="1581150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4347" name="Text Box 3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434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5363" name="Rectangle 1029"/>
          <p:cNvSpPr>
            <a:spLocks noChangeArrowheads="1"/>
          </p:cNvSpPr>
          <p:nvPr/>
        </p:nvSpPr>
        <p:spPr bwMode="auto">
          <a:xfrm>
            <a:off x="1587500" y="773113"/>
            <a:ext cx="5124450" cy="711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SECRETARÍA DE DESARROLLO ECONÓMICO</a:t>
            </a:r>
            <a:r>
              <a:rPr lang="es-ES_tradnl" sz="1200"/>
              <a:t>  </a:t>
            </a:r>
          </a:p>
          <a:p>
            <a:pPr marL="101600" indent="-101600" eaLnBrk="0" hangingPunct="0"/>
            <a:r>
              <a:rPr lang="es-ES_tradnl" sz="1200" b="1" i="1"/>
              <a:t>(Continúa)</a:t>
            </a:r>
          </a:p>
          <a:p>
            <a:pPr marL="101600" indent="-101600" algn="l" eaLnBrk="0" hangingPunct="0"/>
            <a:endParaRPr lang="es-ES_tradnl" sz="1200" b="1" i="1"/>
          </a:p>
          <a:p>
            <a:pPr marL="101600" indent="-101600" algn="l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Reglamento Interno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Fijar, ejecutar, controlar y evaluar la política de la Secretaría, así como planear, programar, coordinar y evaluar la del sector correspondiente, en los términos de la legislación aplicable. Para tal efecto, procederá de conformidad con los lineamientos del Plan Estatal de Desarrollo y las instrucciones que determine el Gobernador del Estado.</a:t>
            </a:r>
          </a:p>
          <a:p>
            <a:pPr marL="101600" indent="-101600" algn="l" eaLnBrk="0" hangingPunct="0"/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Someter al acuerdo del Gobernador del Estado los asuntos encomendados a la Secretaría y relativos al sector correspondiente, así como desempeñar las comisiones y funciones que aquel le confiera; debiendo mantenerlo informado sobre su desarrollo y ejecución.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Dar cuenta al H. Congreso del Estado, previa disposición del titular del Ejecutivo, sobre la situación que guarda la Secretaría o el sector correspondiente, e informarle cuando se discuta una iniciativa de ley o se estudie un asunto relacionado con el ámbito de su competencia.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Proponer al Ejecutivo del Estado la celebración de convenios con la Federación, los Ayuntamientos y los sectores social y privado en el ámbito de su competencia, y vigilar su ejecución y debido cumplimiento.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Proponer al ejecutivo del Estado la celebración de convenios, instrumentos y jurídicos con las personas físicas o morales, dependencias y entidades de la administración pública federal, estatal o municipal; los instrumentos jurídicos necesarios para la planeación, organización, ejecución y coordinación de la actividad económica del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Aprobar el anteproyecto del presupuesto de egresos de la Secretaría, y en su caso, las modificaciones respectivas, remitiéndolos a la Secretaría de Finanzas para su respectiva aprobación.</a:t>
            </a:r>
          </a:p>
          <a:p>
            <a:pPr marL="101600" indent="-101600" algn="just" eaLnBrk="0" hangingPunct="0"/>
            <a:endParaRPr lang="es-ES_tradnl" sz="1200"/>
          </a:p>
        </p:txBody>
      </p:sp>
      <p:sp>
        <p:nvSpPr>
          <p:cNvPr id="15364" name="Rectangle 1031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5365" name="Text Box 1032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15366" name="Line 1033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5367" name="Line 1034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5368" name="Text Box 1035"/>
          <p:cNvSpPr txBox="1">
            <a:spLocks noChangeArrowheads="1"/>
          </p:cNvSpPr>
          <p:nvPr/>
        </p:nvSpPr>
        <p:spPr bwMode="auto">
          <a:xfrm>
            <a:off x="4551363" y="8351838"/>
            <a:ext cx="1801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de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Desarrollo Económico</a:t>
            </a:r>
            <a:endParaRPr lang="es-ES" sz="1200" b="1"/>
          </a:p>
        </p:txBody>
      </p:sp>
      <p:sp>
        <p:nvSpPr>
          <p:cNvPr id="15369" name="Rectangle 1036"/>
          <p:cNvSpPr>
            <a:spLocks noChangeArrowheads="1"/>
          </p:cNvSpPr>
          <p:nvPr/>
        </p:nvSpPr>
        <p:spPr bwMode="auto">
          <a:xfrm>
            <a:off x="4152900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5370" name="Rectangle 1037"/>
          <p:cNvSpPr>
            <a:spLocks noChangeArrowheads="1"/>
          </p:cNvSpPr>
          <p:nvPr/>
        </p:nvSpPr>
        <p:spPr bwMode="auto">
          <a:xfrm>
            <a:off x="1590675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5371" name="Text Box 1027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5372" name="Line 102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577975" y="766763"/>
            <a:ext cx="5167313" cy="711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SECRETARÍA DE DESARROLLO ECONÓMICO</a:t>
            </a:r>
            <a:r>
              <a:rPr lang="es-ES_tradnl" sz="1200"/>
              <a:t>  </a:t>
            </a:r>
          </a:p>
          <a:p>
            <a:pPr marL="101600" indent="-101600" eaLnBrk="0" hangingPunct="0"/>
            <a:r>
              <a:rPr lang="es-ES_tradnl" sz="1200" b="1" i="1"/>
              <a:t>(Continúa)</a:t>
            </a:r>
          </a:p>
          <a:p>
            <a:pPr marL="101600" indent="-101600" eaLnBrk="0" hangingPunct="0"/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Proponer y refrendar para su validez constitucional las leyes, reglamentos, decretos, acuerdos, circulares o manuales administrativos necesarios para regular la organización y funcionamiento de la Secretaría y del sector correspondiente; remitiéndolos a la Secretaría General de Gobierno para que, previa sanción del Ejecutivo, sean publicados en el Periódico Oficial del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Coordinar las acciones de las entidades y demás unidades administrativas que se encuentren sectorizadas a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Promover a través de las entidades correspondientes la creación de parques industriales, centrales de abasto, centros comerciales, centros de convenciones y demás equipamiento, así como la realización de obras públicas, de infraestructura hidráulica, eléctrica y de comunicaciones, que mejoren la posición competitiva del Estado, de conformidad con lo dispuesto en la Ley de Obras Públicas de la entidad.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Coadyuvar de acuerdo a los lineamientos establecidos por la Contraloría General del Estado, en el establecimiento de los sistemas de control y evaluación, la práctica de auditorias y de cualquier procedimiento administrativo o jurídico, respecto de las unidades administrativas de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Acordar con el ejecutivo los nombramientos de los servidores públicos de la Secretaría y tramitar ante la Oficialía Mayor del Poder Ejecutivo su expedición, así como resolver sobre la remoción de aquellos.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Ejecutar las acciones necesarias en materia de regulación y desregulación económica que se requieran, en coordinación con las personas físicas o morales, dependencias y entidades de todos los ámbitos de gobierno.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Proporcionar la asesoría legal necesaria en materia económico, cuando así lo soliciten las personas físicas o morales, dependencias o entidades de la administración pública federal, estatal o municipal.</a:t>
            </a: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16390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6391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6392" name="Text Box 11"/>
          <p:cNvSpPr txBox="1">
            <a:spLocks noChangeArrowheads="1"/>
          </p:cNvSpPr>
          <p:nvPr/>
        </p:nvSpPr>
        <p:spPr bwMode="auto">
          <a:xfrm>
            <a:off x="4551363" y="8351838"/>
            <a:ext cx="1801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de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Desarrollo Económico</a:t>
            </a:r>
            <a:endParaRPr lang="es-ES" sz="1200" b="1"/>
          </a:p>
        </p:txBody>
      </p:sp>
      <p:sp>
        <p:nvSpPr>
          <p:cNvPr id="16393" name="Rectangle 12"/>
          <p:cNvSpPr>
            <a:spLocks noChangeArrowheads="1"/>
          </p:cNvSpPr>
          <p:nvPr/>
        </p:nvSpPr>
        <p:spPr bwMode="auto">
          <a:xfrm>
            <a:off x="4162425" y="8685213"/>
            <a:ext cx="25622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6394" name="Rectangle 13"/>
          <p:cNvSpPr>
            <a:spLocks noChangeArrowheads="1"/>
          </p:cNvSpPr>
          <p:nvPr/>
        </p:nvSpPr>
        <p:spPr bwMode="auto">
          <a:xfrm>
            <a:off x="1581150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6395" name="Text Box 3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6396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577975" y="773113"/>
            <a:ext cx="5167313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SECRETARÍA DE DESARROLLO ECONÓMICO</a:t>
            </a:r>
            <a:r>
              <a:rPr lang="es-ES_tradnl" sz="1200"/>
              <a:t>  </a:t>
            </a:r>
          </a:p>
          <a:p>
            <a:pPr marL="101600" indent="-101600" eaLnBrk="0" hangingPunct="0"/>
            <a:r>
              <a:rPr lang="es-ES_tradnl" sz="1200" b="1" i="1"/>
              <a:t>(Continúa)</a:t>
            </a:r>
          </a:p>
          <a:p>
            <a:pPr marL="101600" indent="-101600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Designar a los representantes de la Secretaría en las comisiones, representaciones, consejos, congresos, organizaciones, dependencias o entidades y demás instituciones nacionales e internacionales en las que participe la misma.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Resolver las dudas que se susciten internamente sobre la competencia de las unidades administrativas, con motivo de la interpretación o aplicación del presente reglamento y demás ordenamientos legales, así como los casos no previstos por los mismos.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Presidir los órganos de gobierno y sus equivalentes en las entidades sectorizadas a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Ejercer en forma indelegable las demás facultades que con tal carácter le confieren los ordenamientos jurídicos aplicables.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Representar legalmente a la Secretaría ante la autoridad judicial o administrativa en los asuntos en contra de la dependencia, en los casos en que ésta lo requiera.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Asesorar jurídicamente a las unidades administrativas de la Secretaría y actuar como órgano de consulta, fijando, sistematizando y difundiendo los criterios de interpretación y aplicación de las disposiciones jurídicas que normen el funcionamiento de la dependencia.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Revisar en el aspecto jurídico los acuerdos, convenios, contratos y demás documentos que deba suscribir y darles seguimiento para su cabal cumplimiento.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Contestar a nombre de la Secretaría, las demandas que se formulen en contra de la misma, ante los tribunales judiciales, administrativos y laborales, estatales o federales, en coordinación con las unidades administrativas involucradas.</a:t>
            </a:r>
          </a:p>
          <a:p>
            <a:pPr marL="101600" indent="-101600" algn="just" eaLnBrk="0" hangingPunct="0"/>
            <a:endParaRPr lang="es-ES_tradnl" sz="1200"/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7416" name="Text Box 11"/>
          <p:cNvSpPr txBox="1">
            <a:spLocks noChangeArrowheads="1"/>
          </p:cNvSpPr>
          <p:nvPr/>
        </p:nvSpPr>
        <p:spPr bwMode="auto">
          <a:xfrm>
            <a:off x="4551363" y="8351838"/>
            <a:ext cx="1801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de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Desarrollo Económico</a:t>
            </a:r>
            <a:endParaRPr lang="es-ES" sz="1200" b="1"/>
          </a:p>
        </p:txBody>
      </p:sp>
      <p:sp>
        <p:nvSpPr>
          <p:cNvPr id="17417" name="Rectangle 12"/>
          <p:cNvSpPr>
            <a:spLocks noChangeArrowheads="1"/>
          </p:cNvSpPr>
          <p:nvPr/>
        </p:nvSpPr>
        <p:spPr bwMode="auto">
          <a:xfrm>
            <a:off x="4162425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1590675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7419" name="Text Box 3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7420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8435" name="Rectangle 1029"/>
          <p:cNvSpPr>
            <a:spLocks noChangeArrowheads="1"/>
          </p:cNvSpPr>
          <p:nvPr/>
        </p:nvSpPr>
        <p:spPr bwMode="auto">
          <a:xfrm>
            <a:off x="1563688" y="773113"/>
            <a:ext cx="5181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SECRETARÍA DE DESARROLLO ECONÓMICO</a:t>
            </a:r>
            <a:r>
              <a:rPr lang="es-ES_tradnl" sz="1200"/>
              <a:t>  </a:t>
            </a:r>
          </a:p>
          <a:p>
            <a:pPr marL="101600" indent="-101600" eaLnBrk="0" hangingPunct="0"/>
            <a:r>
              <a:rPr lang="es-ES_tradnl" sz="1200" b="1" i="1"/>
              <a:t>(Continúa)</a:t>
            </a:r>
          </a:p>
          <a:p>
            <a:pPr marL="101600" indent="-101600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Dar trámite a los documentos relativos al ejercicio de sus facultades, así como los asuntos que le sean delegados o que le corresponden por ausencia. 	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Planear, organizar y coordinar con las unidades administrativas de la Secretaría las acciones pertinentes para adecuar el marco regulatorio de los sectores vinculados con el desarrollo económico del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Gestionar ante las dependencias o entidades federales, estatales y municipales lo referente a la desregulación económica y dictaminar, en el ámbito de su competencia, los proyectos de iniciativas, reglamentos y/o decretos elaborados por las unidades administrativas de la Secretaría que incidan en la actividad económica del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Recibir y analizar los planteamientos del sector empresarial en materia de desregulación económica, así como elaborar propuestas para los tres ámbitos de gobierno.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" sz="1200"/>
              <a:t>Estas funciones son enunciativas más no limitativas.</a:t>
            </a:r>
          </a:p>
          <a:p>
            <a:pPr marL="101600" indent="-101600" algn="l" eaLnBrk="0" hangingPunct="0">
              <a:buFontTx/>
              <a:buChar char="•"/>
            </a:pPr>
            <a:endParaRPr lang="es-ES_tradnl" sz="1200"/>
          </a:p>
          <a:p>
            <a:pPr marL="101600" indent="-101600" algn="l" eaLnBrk="0" hangingPunct="0"/>
            <a:endParaRPr lang="es-ES_tradnl" sz="1200"/>
          </a:p>
        </p:txBody>
      </p:sp>
      <p:sp>
        <p:nvSpPr>
          <p:cNvPr id="18436" name="Rectangle 1031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8437" name="Text Box 1032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18438" name="Line 1033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8439" name="Line 1034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8440" name="Text Box 1035"/>
          <p:cNvSpPr txBox="1">
            <a:spLocks noChangeArrowheads="1"/>
          </p:cNvSpPr>
          <p:nvPr/>
        </p:nvSpPr>
        <p:spPr bwMode="auto">
          <a:xfrm>
            <a:off x="4551363" y="8351838"/>
            <a:ext cx="1801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de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Desarrollo Económico</a:t>
            </a:r>
            <a:endParaRPr lang="es-ES" sz="1200" b="1"/>
          </a:p>
        </p:txBody>
      </p:sp>
      <p:sp>
        <p:nvSpPr>
          <p:cNvPr id="18441" name="Rectangle 1036"/>
          <p:cNvSpPr>
            <a:spLocks noChangeArrowheads="1"/>
          </p:cNvSpPr>
          <p:nvPr/>
        </p:nvSpPr>
        <p:spPr bwMode="auto">
          <a:xfrm>
            <a:off x="4171950" y="8685213"/>
            <a:ext cx="25527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8442" name="Rectangle 1037"/>
          <p:cNvSpPr>
            <a:spLocks noChangeArrowheads="1"/>
          </p:cNvSpPr>
          <p:nvPr/>
        </p:nvSpPr>
        <p:spPr bwMode="auto">
          <a:xfrm>
            <a:off x="1581150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8443" name="Text Box 1027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8444" name="Line 1028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1582738" y="773113"/>
            <a:ext cx="5162550" cy="747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SECRETARÍA PARTICULAR                                                               DEL DESPACHO DEL C. SECRETARIO</a:t>
            </a:r>
            <a:endParaRPr lang="es-ES_tradnl" sz="1200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/>
              <a:t>  Asistir al C. Secretario en el desarrollo de las actividades que le permitan cumplir los objetivos de promover la planta productiva y el empleo en San Luis Potosí.</a:t>
            </a:r>
          </a:p>
          <a:p>
            <a:pPr marL="101600" indent="-101600" algn="just" eaLnBrk="0" hangingPunct="0"/>
            <a:endParaRPr lang="es-ES_tradnl" sz="1200"/>
          </a:p>
          <a:p>
            <a:pPr marL="101600" indent="-101600" algn="just" eaLnBrk="0" hangingPunct="0"/>
            <a:endParaRPr lang="es-ES_tradnl" sz="1200"/>
          </a:p>
          <a:p>
            <a:pPr marL="101600" indent="-101600" algn="just" eaLnBrk="0" hangingPunct="0"/>
            <a:endParaRPr lang="es-ES_tradnl" sz="1200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Planear y controlar  la agenda diaria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Revisar y analizar la correspondencia que es turnada al titular de la Dependencia.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Acordar con el C. Secretario los asuntos turnados a esta Secretaría para que según sus instrucciones se turne al Área correspondiente para su atención.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Dar seguimiento a los acuerdos e instrucciones del titular de la Secretaría a las diferentes áreas de la misma.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Dar seguimiento a los compromisos que adquiere el C. Secretario en las reuniones de Gabinete Legal y Ampliado y el Gabinete Institucional.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Planear, organizar, dirigir y controlar las actividades del personal adscrito al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Planear, organizar y coordinar los diferentes eventos del C. Secretario con dependencias, inversionistas y organismos empresariales.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Resguardar y controlar el parque vehicular asignado al 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Realizar los discursos del C. Secretario para sus intervenciones en los eventos que sea requerido.</a:t>
            </a:r>
          </a:p>
        </p:txBody>
      </p:sp>
      <p:sp>
        <p:nvSpPr>
          <p:cNvPr id="19460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9461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19462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9463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19464" name="Text Box 11"/>
          <p:cNvSpPr txBox="1">
            <a:spLocks noChangeArrowheads="1"/>
          </p:cNvSpPr>
          <p:nvPr/>
        </p:nvSpPr>
        <p:spPr bwMode="auto">
          <a:xfrm>
            <a:off x="4551363" y="8351838"/>
            <a:ext cx="1801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de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Desarrollo Económico</a:t>
            </a:r>
            <a:endParaRPr lang="es-ES" sz="1200" b="1"/>
          </a:p>
        </p:txBody>
      </p:sp>
      <p:sp>
        <p:nvSpPr>
          <p:cNvPr id="19465" name="Rectangle 12"/>
          <p:cNvSpPr>
            <a:spLocks noChangeArrowheads="1"/>
          </p:cNvSpPr>
          <p:nvPr/>
        </p:nvSpPr>
        <p:spPr bwMode="auto">
          <a:xfrm>
            <a:off x="4152900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19466" name="Rectangle 13"/>
          <p:cNvSpPr>
            <a:spLocks noChangeArrowheads="1"/>
          </p:cNvSpPr>
          <p:nvPr/>
        </p:nvSpPr>
        <p:spPr bwMode="auto">
          <a:xfrm>
            <a:off x="1581150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/>
              <a:t>Jorge Amadeo del Castillo Tapia</a:t>
            </a:r>
            <a:endParaRPr lang="es-ES" sz="1200"/>
          </a:p>
        </p:txBody>
      </p:sp>
      <p:sp>
        <p:nvSpPr>
          <p:cNvPr id="19467" name="Text Box 3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1946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1563688" y="773113"/>
            <a:ext cx="51816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SECRETARÍA PARTICULAR </a:t>
            </a:r>
          </a:p>
          <a:p>
            <a:pPr marL="101600" indent="-101600" eaLnBrk="0" hangingPunct="0"/>
            <a:r>
              <a:rPr lang="es-ES_tradnl" sz="1200" b="1" i="1"/>
              <a:t>DEL DESPACHO DEL C. SECRETARIO</a:t>
            </a:r>
            <a:endParaRPr lang="es-ES_tradnl" sz="1200"/>
          </a:p>
          <a:p>
            <a:pPr marL="101600" indent="-101600" eaLnBrk="0" hangingPunct="0"/>
            <a:r>
              <a:rPr lang="es-ES_tradnl" sz="1200" b="1" i="1"/>
              <a:t>(Continúa)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Elaborar notas periodísticas e informativas de la Secretaría referentes a: inauguraciones, eventos, actividades productivas basadas en el Desarrollo Económico del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Publicar en las redes sociales notas sobre: inauguraciones, eventos, actividades productivas basadas en el Desarrollo Económico del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Elaborar la agenda del C. Secretario para su publicación en el Portal de Transparencia.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Coordinar el desarrollo e implementación del Sistema de Calidad en el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Implementar el Acuerdo Secretarial instituyendo las líneas de acción para elevar la funcionalidad y eficiencia del personal del Despacho del         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Mantener en buen estado los bienes muebles e inmuebles a mi cargo y supervisar la utilización correcta de los materiales y suministros proporcionados al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Supervisar las medidas de Seguridad, Higiene y Medio Ambiente del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None/>
            </a:pPr>
            <a:r>
              <a:rPr lang="es-ES_tradnl" sz="1200"/>
              <a:t>	</a:t>
            </a:r>
            <a:r>
              <a:rPr lang="es-ES" sz="1200"/>
              <a:t>Estas funciones son enunciativas más no limitativas</a:t>
            </a:r>
            <a:r>
              <a:rPr lang="es-MX" sz="1200"/>
              <a:t>.</a:t>
            </a:r>
            <a:endParaRPr lang="es-ES_tradnl" sz="1200"/>
          </a:p>
        </p:txBody>
      </p:sp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0486" name="Line 10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0487" name="Line 11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0488" name="Text Box 12"/>
          <p:cNvSpPr txBox="1">
            <a:spLocks noChangeArrowheads="1"/>
          </p:cNvSpPr>
          <p:nvPr/>
        </p:nvSpPr>
        <p:spPr bwMode="auto">
          <a:xfrm>
            <a:off x="4551363" y="8351838"/>
            <a:ext cx="1801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de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Desarrollo Económico</a:t>
            </a:r>
            <a:endParaRPr lang="es-ES" sz="1200" b="1"/>
          </a:p>
        </p:txBody>
      </p:sp>
      <p:sp>
        <p:nvSpPr>
          <p:cNvPr id="20489" name="Rectangle 13"/>
          <p:cNvSpPr>
            <a:spLocks noChangeArrowheads="1"/>
          </p:cNvSpPr>
          <p:nvPr/>
        </p:nvSpPr>
        <p:spPr bwMode="auto">
          <a:xfrm>
            <a:off x="4162425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_tradnl" sz="1200">
                <a:solidFill>
                  <a:srgbClr val="000000"/>
                </a:solidFill>
              </a:rPr>
              <a:t>Gustavo Puente Orozco</a:t>
            </a:r>
            <a:endParaRPr lang="es-ES" sz="1200">
              <a:solidFill>
                <a:srgbClr val="000000"/>
              </a:solidFill>
            </a:endParaRPr>
          </a:p>
        </p:txBody>
      </p:sp>
      <p:sp>
        <p:nvSpPr>
          <p:cNvPr id="20490" name="Rectangle 14"/>
          <p:cNvSpPr>
            <a:spLocks noChangeArrowheads="1"/>
          </p:cNvSpPr>
          <p:nvPr/>
        </p:nvSpPr>
        <p:spPr bwMode="auto">
          <a:xfrm>
            <a:off x="1590675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0491" name="Text Box 3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0492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584325" y="766763"/>
            <a:ext cx="5160963" cy="747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SECRETARIA DE SECRETARIO</a:t>
            </a:r>
          </a:p>
          <a:p>
            <a:pPr marL="101600" indent="-101600" eaLnBrk="0" hangingPunct="0"/>
            <a:endParaRPr lang="es-ES_tradnl" sz="1200" b="1" i="1"/>
          </a:p>
          <a:p>
            <a:pPr marL="101600" indent="-101600" algn="l" eaLnBrk="0" hangingPunct="0"/>
            <a:r>
              <a:rPr lang="es-ES_tradnl" sz="1200"/>
              <a:t>     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" sz="1200"/>
          </a:p>
          <a:p>
            <a:pPr marL="101600" indent="-101600" algn="just" eaLnBrk="0" hangingPunct="0"/>
            <a:r>
              <a:rPr lang="es-MX" sz="1200"/>
              <a:t>  Realizar actividades secretariales – administrativas; elaborar y </a:t>
            </a:r>
            <a:r>
              <a:rPr lang="es-ES" sz="1200"/>
              <a:t>controlar la documentación que se recibe y</a:t>
            </a:r>
            <a:r>
              <a:rPr lang="es-MX" sz="1200"/>
              <a:t> se </a:t>
            </a:r>
            <a:r>
              <a:rPr lang="es-ES" sz="1200"/>
              <a:t>emite para el C. Secretario.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Recibir y registrar la correspondencia que es enviada al C. Secretario y al Secretario Particular del C. Secretario (oficios, memorándums, invitaciones, circulares).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Turnar la correspondencia recibida, al Secretario Particular, para su revisión y acuerdo con el C. Secretario sobre el Área que le dará la atención y el seguimiento correspondiente. 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Enviar la correspondencia mediante el Volante de Control, una vez recibida la instrucción para el Área que atenderá el asunto recibido, así como sacar las copias correspondientes y/o escanear.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Elaborar la correspondencia que se emite en el Despacho del              C. Secretario (oficios, memorándums, circulares, tarjetas informativas, volantes de control).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Apoyar en la elaboración de oficios y memorándums que son preparados para firma del C. Secretario por otras Áreas de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Elaborar solicitudes de viáticos y su comprobación de gastos del         C. Secretario, Secretario Particular y personal del Despacho del         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Elaborar gastos de representación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Tomar dictado del C. Secretario y del Secretario Particular.</a:t>
            </a: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1509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1510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1511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1512" name="Text Box 11"/>
          <p:cNvSpPr txBox="1">
            <a:spLocks noChangeArrowheads="1"/>
          </p:cNvSpPr>
          <p:nvPr/>
        </p:nvSpPr>
        <p:spPr bwMode="auto">
          <a:xfrm>
            <a:off x="4244975" y="83518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1513" name="Rectangle 12"/>
          <p:cNvSpPr>
            <a:spLocks noChangeArrowheads="1"/>
          </p:cNvSpPr>
          <p:nvPr/>
        </p:nvSpPr>
        <p:spPr bwMode="auto">
          <a:xfrm>
            <a:off x="4162425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 </a:t>
            </a:r>
          </a:p>
        </p:txBody>
      </p:sp>
      <p:sp>
        <p:nvSpPr>
          <p:cNvPr id="21514" name="Rectangle 13"/>
          <p:cNvSpPr>
            <a:spLocks noChangeArrowheads="1"/>
          </p:cNvSpPr>
          <p:nvPr/>
        </p:nvSpPr>
        <p:spPr bwMode="auto">
          <a:xfrm>
            <a:off x="1581150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Ma. del Rosario Silva Jiménez</a:t>
            </a:r>
            <a:endParaRPr lang="es-ES" sz="1200"/>
          </a:p>
        </p:txBody>
      </p:sp>
      <p:sp>
        <p:nvSpPr>
          <p:cNvPr id="2151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1516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2531" name="Rectangle 1029"/>
          <p:cNvSpPr>
            <a:spLocks noChangeArrowheads="1"/>
          </p:cNvSpPr>
          <p:nvPr/>
        </p:nvSpPr>
        <p:spPr bwMode="auto">
          <a:xfrm>
            <a:off x="1584325" y="766763"/>
            <a:ext cx="5160963" cy="747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SECRETARIA DE SECRETARIO</a:t>
            </a:r>
          </a:p>
          <a:p>
            <a:pPr marL="101600" indent="-101600" eaLnBrk="0" hangingPunct="0"/>
            <a:r>
              <a:rPr lang="es-ES_tradnl" sz="1200" b="1" i="1"/>
              <a:t>(Continúa)</a:t>
            </a: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None/>
            </a:pPr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Archivar y controlar la documentación general del Despacho del         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Llevar control del minutario de oficios y memorándums del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Apoyar al Secretario Particular en la implementación del Acuerdo Secretarial.</a:t>
            </a:r>
            <a:endParaRPr lang="es-ES_tradnl" sz="1200">
              <a:solidFill>
                <a:srgbClr val="FF0000"/>
              </a:solidFill>
            </a:endParaRP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Depuración, expurgo y organización del Archivo de Trámite y Concentración del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Organizar, clasificar y en su caso registrar la correspondencia que se recibe a través del correo electrónico oficial y que es dirigida al            C. Secretario.</a:t>
            </a:r>
          </a:p>
          <a:p>
            <a:pPr marL="101600" indent="-101600" algn="just" eaLnBrk="0" hangingPunct="0"/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Elaborar la documentación correspondiente a la Entrega-Recepción del Secretario Particular y del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Realizar conferencias telefónicas con organismos gubernamentales y empresariales, tanto nacionales como internacionales para el             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Reservar hospedaje para las comisiones foráneas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Realizar reservaciones de hospedaje para visitantes foráneos.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Solicitar  y  controlar   la  papelería  que  se  utiliza  en  el  Despacho del       C. Secretario.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Apoyar en el servicio telefónico en el Despacho y en el conmutador.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_tradnl" sz="1200"/>
              <a:t>Apoyar a las Direcciones de la SEDECO en la coordinación y logística de sus eventos.</a:t>
            </a:r>
          </a:p>
          <a:p>
            <a:pPr marL="101600" indent="-101600" algn="l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l" eaLnBrk="0" hangingPunct="0">
              <a:buFont typeface="Wingdings" pitchFamily="2" charset="2"/>
              <a:buChar char="§"/>
            </a:pPr>
            <a:r>
              <a:rPr lang="es-ES" sz="1200"/>
              <a:t>Estas funciones son enunciativas más no limitativas.</a:t>
            </a:r>
            <a:endParaRPr lang="es-ES_tradnl" sz="1200" b="1" i="1"/>
          </a:p>
        </p:txBody>
      </p:sp>
      <p:sp>
        <p:nvSpPr>
          <p:cNvPr id="22532" name="Rectangle 1031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2533" name="Text Box 1032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2534" name="Line 1033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2535" name="Line 1034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2536" name="Text Box 1035"/>
          <p:cNvSpPr txBox="1">
            <a:spLocks noChangeArrowheads="1"/>
          </p:cNvSpPr>
          <p:nvPr/>
        </p:nvSpPr>
        <p:spPr bwMode="auto">
          <a:xfrm>
            <a:off x="4244975" y="83518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2537" name="Rectangle 1036"/>
          <p:cNvSpPr>
            <a:spLocks noChangeArrowheads="1"/>
          </p:cNvSpPr>
          <p:nvPr/>
        </p:nvSpPr>
        <p:spPr bwMode="auto">
          <a:xfrm>
            <a:off x="4171950" y="8685213"/>
            <a:ext cx="25527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2538" name="Rectangle 1037"/>
          <p:cNvSpPr>
            <a:spLocks noChangeArrowheads="1"/>
          </p:cNvSpPr>
          <p:nvPr/>
        </p:nvSpPr>
        <p:spPr bwMode="auto">
          <a:xfrm>
            <a:off x="1581150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Ma. del Rosario Silva Jiménez</a:t>
            </a:r>
            <a:endParaRPr lang="es-ES" sz="1200"/>
          </a:p>
        </p:txBody>
      </p:sp>
      <p:sp>
        <p:nvSpPr>
          <p:cNvPr id="22539" name="Text Box 1028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2540" name="Line 1027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1584325" y="773113"/>
            <a:ext cx="5160963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ASISTENTE</a:t>
            </a:r>
            <a:endParaRPr lang="es-ES_tradnl" sz="1200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  </a:t>
            </a:r>
            <a:r>
              <a:rPr lang="es-ES_tradnl" sz="1200"/>
              <a:t>A</a:t>
            </a:r>
            <a:r>
              <a:rPr lang="es-ES" sz="1200"/>
              <a:t>tender los requerimientos generales del C. Secretario Particular, en diferentes actividades.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directamente a los requerimientos del Secretario Particular.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Seguimiento a </a:t>
            </a:r>
            <a:r>
              <a:rPr lang="es-MX" sz="1200"/>
              <a:t>las comunicaciones recibidas diariamente por correo electrónico.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Actualizar los Manuales de Organización y de Procedimientos del Despacho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en la elaboración de programas de los diferentes eventos relocalizados en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Actualizar los directorios telefónicos del Despacho del C. Secretario.</a:t>
            </a:r>
          </a:p>
          <a:p>
            <a:pPr marL="101600" indent="-101600" algn="just" eaLnBrk="0" hangingPunct="0">
              <a:buFont typeface="Wingdings" pitchFamily="2" charset="2"/>
              <a:buNone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Estas funciones son enunciativas más no limitativas.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3557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3558" name="Rectangle 14"/>
          <p:cNvSpPr>
            <a:spLocks noChangeArrowheads="1"/>
          </p:cNvSpPr>
          <p:nvPr/>
        </p:nvSpPr>
        <p:spPr bwMode="auto">
          <a:xfrm>
            <a:off x="1577975" y="83740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3559" name="Text Box 15"/>
          <p:cNvSpPr txBox="1">
            <a:spLocks noChangeArrowheads="1"/>
          </p:cNvSpPr>
          <p:nvPr/>
        </p:nvSpPr>
        <p:spPr bwMode="auto">
          <a:xfrm>
            <a:off x="2293938" y="84613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3560" name="Line 16"/>
          <p:cNvSpPr>
            <a:spLocks noChangeShapeType="1"/>
          </p:cNvSpPr>
          <p:nvPr/>
        </p:nvSpPr>
        <p:spPr bwMode="auto">
          <a:xfrm>
            <a:off x="4154488" y="83597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3561" name="Line 17"/>
          <p:cNvSpPr>
            <a:spLocks noChangeShapeType="1"/>
          </p:cNvSpPr>
          <p:nvPr/>
        </p:nvSpPr>
        <p:spPr bwMode="auto">
          <a:xfrm>
            <a:off x="1577975" y="87471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3562" name="Text Box 18"/>
          <p:cNvSpPr txBox="1">
            <a:spLocks noChangeArrowheads="1"/>
          </p:cNvSpPr>
          <p:nvPr/>
        </p:nvSpPr>
        <p:spPr bwMode="auto">
          <a:xfrm>
            <a:off x="4244975" y="83899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3563" name="Rectangle 19"/>
          <p:cNvSpPr>
            <a:spLocks noChangeArrowheads="1"/>
          </p:cNvSpPr>
          <p:nvPr/>
        </p:nvSpPr>
        <p:spPr bwMode="auto">
          <a:xfrm>
            <a:off x="4162425" y="87233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3564" name="Rectangle 20"/>
          <p:cNvSpPr>
            <a:spLocks noChangeArrowheads="1"/>
          </p:cNvSpPr>
          <p:nvPr/>
        </p:nvSpPr>
        <p:spPr bwMode="auto">
          <a:xfrm>
            <a:off x="1590675" y="8723313"/>
            <a:ext cx="25717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Rebeca Martínez Ramírez</a:t>
            </a:r>
            <a:endParaRPr lang="es-E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1584325" y="773113"/>
            <a:ext cx="5160963" cy="747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AUXILIAR ADMINISTRATIVO</a:t>
            </a:r>
            <a:endParaRPr lang="es-ES_tradnl" sz="1200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/>
              <a:t>  </a:t>
            </a:r>
            <a:r>
              <a:rPr lang="es-ES_tradnl" sz="1200"/>
              <a:t>Atender al Secretario Particular en las actividades de Apoyo Administrativo y cubrir los requerimientos solicitados para las reuniones en el Despacho del C. Secretario.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Elaborar oficios, memorándums, tarjetas informativas, invitaciones y listados que son preparados para revisión y firma del Secretario Particular.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en la elaboración de presentaciones con información económica relacionada para la promoción del estado, ante inversionistas nacionales y del extranjero.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Realizar el seguimiento de llamadas telefónicas que son solicitadas por el Secretario Particular.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Revisar el correo institucional de la Secretaría para programar las actividades a realizar durante el día.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Confirmar y agregar en la agenda electrónica las citas, reuniones y eventos del Secretario Particular.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al Secretario Particular en la coordinación de diferentes actividades como reuniones de trabajo, audiencias y/o eventos.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a las Direcciones de la SEDECO, instituciones públicas y privadas, en la coordinación y logística de sus eventos y/o reunión.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y coordinar los eventos y/o reuniones a realizar en las salas de juntas y proporcionar los apoyos logísticos.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Revisar que las salas de juntas se entreguen y/o encuentren presentables para cada reunión.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Estas funciones son enunciativas más no limitativas.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458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4582" name="Rectangle 14"/>
          <p:cNvSpPr>
            <a:spLocks noChangeArrowheads="1"/>
          </p:cNvSpPr>
          <p:nvPr/>
        </p:nvSpPr>
        <p:spPr bwMode="auto">
          <a:xfrm>
            <a:off x="1577975" y="83740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4583" name="Text Box 15"/>
          <p:cNvSpPr txBox="1">
            <a:spLocks noChangeArrowheads="1"/>
          </p:cNvSpPr>
          <p:nvPr/>
        </p:nvSpPr>
        <p:spPr bwMode="auto">
          <a:xfrm>
            <a:off x="2293938" y="84613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4584" name="Line 16"/>
          <p:cNvSpPr>
            <a:spLocks noChangeShapeType="1"/>
          </p:cNvSpPr>
          <p:nvPr/>
        </p:nvSpPr>
        <p:spPr bwMode="auto">
          <a:xfrm>
            <a:off x="4154488" y="83597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4585" name="Line 17"/>
          <p:cNvSpPr>
            <a:spLocks noChangeShapeType="1"/>
          </p:cNvSpPr>
          <p:nvPr/>
        </p:nvSpPr>
        <p:spPr bwMode="auto">
          <a:xfrm>
            <a:off x="1577975" y="87471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4586" name="Text Box 18"/>
          <p:cNvSpPr txBox="1">
            <a:spLocks noChangeArrowheads="1"/>
          </p:cNvSpPr>
          <p:nvPr/>
        </p:nvSpPr>
        <p:spPr bwMode="auto">
          <a:xfrm>
            <a:off x="4244975" y="83899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4587" name="Rectangle 19"/>
          <p:cNvSpPr>
            <a:spLocks noChangeArrowheads="1"/>
          </p:cNvSpPr>
          <p:nvPr/>
        </p:nvSpPr>
        <p:spPr bwMode="auto">
          <a:xfrm>
            <a:off x="4162425" y="87233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4588" name="Rectangle 20"/>
          <p:cNvSpPr>
            <a:spLocks noChangeArrowheads="1"/>
          </p:cNvSpPr>
          <p:nvPr/>
        </p:nvSpPr>
        <p:spPr bwMode="auto">
          <a:xfrm>
            <a:off x="1590675" y="8723313"/>
            <a:ext cx="25717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Beatriz Eugenia Rosas Ampacúm</a:t>
            </a:r>
            <a:endParaRPr lang="es-E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1563688" y="763588"/>
            <a:ext cx="5181600" cy="766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RECEPCIONISTA </a:t>
            </a:r>
          </a:p>
          <a:p>
            <a:pPr marL="101600" indent="-101600" eaLnBrk="0" hangingPunct="0"/>
            <a:endParaRPr lang="es-ES_tradnl" sz="1200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" sz="1200"/>
          </a:p>
          <a:p>
            <a:pPr marL="101600" indent="-101600" algn="just" eaLnBrk="0" hangingPunct="0"/>
            <a:r>
              <a:rPr lang="es-MX" sz="1200"/>
              <a:t>  </a:t>
            </a:r>
            <a:r>
              <a:rPr lang="es-ES_tradnl" sz="1200"/>
              <a:t>Recibir y atender a las personas que acuden a la Secretaría de Desarrollo Económico, y de acuerdo a sus requerimientos, canalizarlas a las áreas correspondientes. Atender el conmutador, así como apoyar en diversas actividades secretariales en el Despacho del                      C. Secretario.</a:t>
            </a:r>
          </a:p>
          <a:p>
            <a:pPr marL="101600" indent="-101600" algn="just" eaLnBrk="0" hangingPunct="0"/>
            <a:endParaRPr lang="es-ES_tradnl" sz="1200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Recibir a las personas que visitan la Secretaría, canalizándolas al Área correspondiente. </a:t>
            </a:r>
          </a:p>
          <a:p>
            <a:pPr marL="101600" indent="-101600" algn="just" eaLnBrk="0" hangingPunct="0">
              <a:buFont typeface="Wingdings" pitchFamily="2" charset="2"/>
              <a:buNone/>
            </a:pPr>
            <a:endParaRPr lang="es-MX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MX" sz="1200"/>
              <a:t>Proporcionar información varia a usuarios de la SEDECO.</a:t>
            </a: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Recibir y canalizar llamadas telefónicas, como responsable del conmutador.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MX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Recibir la correspondencia que es dirigida al C. Secretario y/o Secretaría de Desarrollo Económico.</a:t>
            </a: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al Despacho en algunas actividades secretariales como elaborar listados de invitados y confirmaciones de asistencia a eventos, confirmaciones de citas.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Actualizar los directorios que maneja el Despacho como:  funcionarios estatales y federales, presidencias municipales, notarías, cámaras, universidades, así como el directorio del personal de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Apoyo en cosido de expedientes del Archivo de Trámite en el Despacho del C. Secretario y otras Direcciones de la SEDECO.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Apoyar a las Áreas de la SEDECO en la toma de recados telefónicos.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Vigilar el buen estado del conmutador y reportar anomalías que se pudieran presentar en la Recepción.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Estas funciones son enunciativas más no limitativas. </a:t>
            </a:r>
            <a:endParaRPr lang="es-ES" sz="1200"/>
          </a:p>
        </p:txBody>
      </p:sp>
      <p:sp>
        <p:nvSpPr>
          <p:cNvPr id="25604" name="Rectangle 7"/>
          <p:cNvSpPr>
            <a:spLocks noChangeArrowheads="1"/>
          </p:cNvSpPr>
          <p:nvPr/>
        </p:nvSpPr>
        <p:spPr bwMode="auto">
          <a:xfrm>
            <a:off x="1539875" y="829151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2255838" y="837882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5606" name="Line 9"/>
          <p:cNvSpPr>
            <a:spLocks noChangeShapeType="1"/>
          </p:cNvSpPr>
          <p:nvPr/>
        </p:nvSpPr>
        <p:spPr bwMode="auto">
          <a:xfrm>
            <a:off x="4116388" y="82962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5607" name="Line 10"/>
          <p:cNvSpPr>
            <a:spLocks noChangeShapeType="1"/>
          </p:cNvSpPr>
          <p:nvPr/>
        </p:nvSpPr>
        <p:spPr bwMode="auto">
          <a:xfrm>
            <a:off x="1539875" y="866457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5608" name="Text Box 11"/>
          <p:cNvSpPr txBox="1">
            <a:spLocks noChangeArrowheads="1"/>
          </p:cNvSpPr>
          <p:nvPr/>
        </p:nvSpPr>
        <p:spPr bwMode="auto">
          <a:xfrm>
            <a:off x="4210050" y="830738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5609" name="Rectangle 12"/>
          <p:cNvSpPr>
            <a:spLocks noChangeArrowheads="1"/>
          </p:cNvSpPr>
          <p:nvPr/>
        </p:nvSpPr>
        <p:spPr bwMode="auto">
          <a:xfrm>
            <a:off x="4138613" y="8640763"/>
            <a:ext cx="25574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5610" name="Rectangle 13"/>
          <p:cNvSpPr>
            <a:spLocks noChangeArrowheads="1"/>
          </p:cNvSpPr>
          <p:nvPr/>
        </p:nvSpPr>
        <p:spPr bwMode="auto">
          <a:xfrm>
            <a:off x="1547813" y="8640763"/>
            <a:ext cx="25685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Martina Ma. Teresa Rodríguez Zuñiga</a:t>
            </a:r>
            <a:endParaRPr lang="es-ES" sz="1200"/>
          </a:p>
        </p:txBody>
      </p:sp>
      <p:sp>
        <p:nvSpPr>
          <p:cNvPr id="25611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5612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1563688" y="763588"/>
            <a:ext cx="5181600" cy="747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SECRETARIA DE SECRETARIO</a:t>
            </a:r>
          </a:p>
          <a:p>
            <a:pPr marL="101600" indent="-101600" eaLnBrk="0" hangingPunct="0"/>
            <a:r>
              <a:rPr lang="es-ES_tradnl" sz="1200" b="1" i="1"/>
              <a:t>(Turno Vespertino)</a:t>
            </a:r>
          </a:p>
          <a:p>
            <a:pPr marL="101600" indent="-101600" eaLnBrk="0" hangingPunct="0"/>
            <a:endParaRPr lang="es-ES_tradnl" sz="1200" i="1"/>
          </a:p>
          <a:p>
            <a:pPr marL="101600" indent="-101600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/>
              <a:t>   Realizar actividades secretariales–administrativas como apoyo al            C. Secretario y Secretario Particular; elaborar y controlar la documentación que se recibe y se emite en el Despacho del                C. Secretario.</a:t>
            </a:r>
          </a:p>
          <a:p>
            <a:pPr marL="101600" indent="-101600" algn="just" eaLnBrk="0" hangingPunct="0"/>
            <a:endParaRPr lang="es-ES_tradnl" sz="1200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Recibir y registrar la correspondencia que es enviada al C. Secretario y al Secretario Particular (oficios, memorándums, invitaciones, circulares), así como recibir correspondencia de las Direcciones de la SEDECO.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Turnar la correspondencia recibida al Secretario Particular para su revisión y acuerdo con el C. Secretario sobre la Dirección que le dará atención y el seguimiento correspondiente.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Emitir el Volante de Control con sus copias para entrega a la Dirección correspondiente, según la instrucción del C. Secretario y/o Secretario Particular.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Elaborar la correspondencia que se emite en el Despacho del              C. Secretario (oficios, memorándums, circulares, tarjetas informativas, volantes de control).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en la elaboración de oficios y memorándums que son preparados para firma del C. Secretario por otras Direcciones de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Elaborar solicitudes de viáticos y su comprobación de gastos, así como gastos de representación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Archivar y controlar la documentación general del Despacho del           C. Secretario.</a:t>
            </a:r>
          </a:p>
        </p:txBody>
      </p:sp>
      <p:sp>
        <p:nvSpPr>
          <p:cNvPr id="26628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6629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6630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6631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6632" name="Text Box 11"/>
          <p:cNvSpPr txBox="1">
            <a:spLocks noChangeArrowheads="1"/>
          </p:cNvSpPr>
          <p:nvPr/>
        </p:nvSpPr>
        <p:spPr bwMode="auto">
          <a:xfrm>
            <a:off x="4248150" y="83518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6633" name="Rectangle 12"/>
          <p:cNvSpPr>
            <a:spLocks noChangeArrowheads="1"/>
          </p:cNvSpPr>
          <p:nvPr/>
        </p:nvSpPr>
        <p:spPr bwMode="auto">
          <a:xfrm>
            <a:off x="4162425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6634" name="Rectangle 13"/>
          <p:cNvSpPr>
            <a:spLocks noChangeArrowheads="1"/>
          </p:cNvSpPr>
          <p:nvPr/>
        </p:nvSpPr>
        <p:spPr bwMode="auto">
          <a:xfrm>
            <a:off x="1581150" y="8685213"/>
            <a:ext cx="25812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Eva Laura Flores Navarro</a:t>
            </a:r>
            <a:endParaRPr lang="es-ES" sz="1200"/>
          </a:p>
        </p:txBody>
      </p:sp>
      <p:sp>
        <p:nvSpPr>
          <p:cNvPr id="2663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6636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563688" y="763588"/>
            <a:ext cx="5181600" cy="493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SECRETARIA DE SECRETARIO</a:t>
            </a:r>
          </a:p>
          <a:p>
            <a:pPr marL="101600" indent="-101600" eaLnBrk="0" hangingPunct="0"/>
            <a:r>
              <a:rPr lang="es-ES_tradnl" sz="1200" b="1" i="1"/>
              <a:t>Turno Vespertino</a:t>
            </a:r>
          </a:p>
          <a:p>
            <a:pPr marL="101600" indent="-101600" eaLnBrk="0" hangingPunct="0"/>
            <a:r>
              <a:rPr lang="es-ES_tradnl" sz="1200" b="1" i="1"/>
              <a:t>(Continúa)</a:t>
            </a:r>
            <a:endParaRPr lang="es-ES_tradnl" sz="1200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Realizar las llamadas solicitas por el C. Secretario y por el Secretario Particular, así como atender las llamadas del conmutador y canalizarlas  a la Dirección que corresponda.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Recibir y atender a visitantes que soliciten audiencia con el                   C. Secretario y/o Secretario Particular; canalizándolos al área correspondiente.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Atender a los visitantes en cuanto a servicio de café en las reuniones del C. Secretario y apoyo a las demás áreas.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Dar seguimiento a los asuntos secretariales que quedan pendientes del turno matutino.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Tomar dictado del C. Secretario y del Secretario Particular.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</a:t>
            </a:r>
            <a:r>
              <a:rPr lang="es-ES" sz="1200"/>
              <a:t>stas funciones son enunciativas más no limitativas.</a:t>
            </a:r>
            <a:endParaRPr lang="es-ES_tradnl" sz="1200"/>
          </a:p>
          <a:p>
            <a:pPr marL="101600" indent="-101600" algn="l" eaLnBrk="0" hangingPunct="0">
              <a:lnSpc>
                <a:spcPct val="170000"/>
              </a:lnSpc>
              <a:spcBef>
                <a:spcPct val="50000"/>
              </a:spcBef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7653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7654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7655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7656" name="Text Box 11"/>
          <p:cNvSpPr txBox="1">
            <a:spLocks noChangeArrowheads="1"/>
          </p:cNvSpPr>
          <p:nvPr/>
        </p:nvSpPr>
        <p:spPr bwMode="auto">
          <a:xfrm>
            <a:off x="4248150" y="83518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7657" name="Rectangle 12"/>
          <p:cNvSpPr>
            <a:spLocks noChangeArrowheads="1"/>
          </p:cNvSpPr>
          <p:nvPr/>
        </p:nvSpPr>
        <p:spPr bwMode="auto">
          <a:xfrm>
            <a:off x="4162425" y="8685213"/>
            <a:ext cx="25812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7658" name="Rectangle 13"/>
          <p:cNvSpPr>
            <a:spLocks noChangeArrowheads="1"/>
          </p:cNvSpPr>
          <p:nvPr/>
        </p:nvSpPr>
        <p:spPr bwMode="auto">
          <a:xfrm>
            <a:off x="1581150" y="8685213"/>
            <a:ext cx="258127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Eva Laura Flores Navarro</a:t>
            </a:r>
            <a:endParaRPr lang="es-ES" sz="1200"/>
          </a:p>
        </p:txBody>
      </p:sp>
      <p:sp>
        <p:nvSpPr>
          <p:cNvPr id="27659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7660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1563688" y="763588"/>
            <a:ext cx="5181600" cy="711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AUXILIAR ADMINISTRATIVO</a:t>
            </a:r>
          </a:p>
          <a:p>
            <a:pPr marL="101600" indent="-101600" eaLnBrk="0" hangingPunct="0"/>
            <a:r>
              <a:rPr lang="es-ES_tradnl" sz="1200" b="1" i="1"/>
              <a:t>(Turno Vespertino)</a:t>
            </a:r>
          </a:p>
          <a:p>
            <a:pPr marL="101600" indent="-101600" eaLnBrk="0" hangingPunct="0"/>
            <a:endParaRPr lang="es-ES_tradnl" sz="1200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" sz="1200"/>
          </a:p>
          <a:p>
            <a:pPr marL="101600" indent="-101600" algn="just" eaLnBrk="0" hangingPunct="0"/>
            <a:r>
              <a:rPr lang="es-MX" sz="1200"/>
              <a:t>  </a:t>
            </a:r>
            <a:r>
              <a:rPr lang="es-ES_tradnl" sz="1200"/>
              <a:t>Recibir y atender a las personas que acuden a la Secretaría de Desarrollo Económico, y de acuerdo a sus requerimientos, canalizarlas a las áreas correspondientes. Atender el conmutador, así como apoyar en diversas actividades secretariales en el Despacho del                      C. Secretario.</a:t>
            </a:r>
          </a:p>
          <a:p>
            <a:pPr marL="101600" indent="-101600" algn="just" eaLnBrk="0" hangingPunct="0"/>
            <a:endParaRPr lang="es-ES_tradnl" sz="1200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Recibir y atender a las personas que tienen cita con el C. Secretario. </a:t>
            </a:r>
          </a:p>
          <a:p>
            <a:pPr marL="101600" indent="-101600" algn="just" eaLnBrk="0" hangingPunct="0">
              <a:buFont typeface="Wingdings" pitchFamily="2" charset="2"/>
              <a:buNone/>
            </a:pPr>
            <a:endParaRPr lang="es-MX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MX" sz="1200"/>
              <a:t>Proporcionar información varia a usuarios de la SEDECO.</a:t>
            </a: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Recibir y canalizar llamadas telefónicas, como responsable del conmutador.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a las Áreas de la SEDECO en la toma de recados telefónicos.</a:t>
            </a: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al Despacho en invitar y confirmar  asistencia a eventos.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Archivo y control de tarjetas de presentación que le son entregadas al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Apoyar en la actualización de los directorios que maneja el Despacho como:  funcionarios estatales y federales, presidencias municipales, notarías, cámaras, universidades, así como el directorio del personal de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Apoyar a la Secretaria del Secretario en las diversas actividades secretariales que se presenten.</a:t>
            </a: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_tradnl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_tradnl" sz="1200"/>
              <a:t>Estas funciones son enunciativas más no limitativas. </a:t>
            </a:r>
            <a:endParaRPr lang="es-ES" sz="1200"/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1539875" y="829151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2255838" y="837882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8678" name="Line 9"/>
          <p:cNvSpPr>
            <a:spLocks noChangeShapeType="1"/>
          </p:cNvSpPr>
          <p:nvPr/>
        </p:nvSpPr>
        <p:spPr bwMode="auto">
          <a:xfrm>
            <a:off x="4116388" y="82962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8679" name="Line 10"/>
          <p:cNvSpPr>
            <a:spLocks noChangeShapeType="1"/>
          </p:cNvSpPr>
          <p:nvPr/>
        </p:nvSpPr>
        <p:spPr bwMode="auto">
          <a:xfrm>
            <a:off x="1539875" y="866457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8680" name="Text Box 11"/>
          <p:cNvSpPr txBox="1">
            <a:spLocks noChangeArrowheads="1"/>
          </p:cNvSpPr>
          <p:nvPr/>
        </p:nvSpPr>
        <p:spPr bwMode="auto">
          <a:xfrm>
            <a:off x="4210050" y="830738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8681" name="Rectangle 12"/>
          <p:cNvSpPr>
            <a:spLocks noChangeArrowheads="1"/>
          </p:cNvSpPr>
          <p:nvPr/>
        </p:nvSpPr>
        <p:spPr bwMode="auto">
          <a:xfrm>
            <a:off x="4138613" y="8640763"/>
            <a:ext cx="25574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8682" name="Rectangle 13"/>
          <p:cNvSpPr>
            <a:spLocks noChangeArrowheads="1"/>
          </p:cNvSpPr>
          <p:nvPr/>
        </p:nvSpPr>
        <p:spPr bwMode="auto">
          <a:xfrm>
            <a:off x="1976438" y="8640763"/>
            <a:ext cx="1662112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Ofelia Romero Mendoza</a:t>
            </a:r>
            <a:endParaRPr lang="es-ES" sz="1200"/>
          </a:p>
        </p:txBody>
      </p:sp>
      <p:sp>
        <p:nvSpPr>
          <p:cNvPr id="28683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8684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1573213" y="763588"/>
            <a:ext cx="5181600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CHOFER DEL DESPACHO</a:t>
            </a:r>
            <a:endParaRPr lang="es-ES_tradnl" sz="1200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/>
              <a:t>  Transportar con seguridad y eficiencia:  personal, objetos y documentos; de acuerdo a las instrucciones del C. Secretario y del Secretario Particular.</a:t>
            </a:r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como chofer a las diferentes Áreas de la Secretaría.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Supervisar el parque vehicular del Despacho del C. Secretario en sus </a:t>
            </a:r>
            <a:r>
              <a:rPr lang="es-MX" sz="1200"/>
              <a:t>servicios</a:t>
            </a:r>
            <a:r>
              <a:rPr lang="es-ES" sz="1200"/>
              <a:t> de mantenimiento mecánico y en general.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a las diferentes Áreas de la Secretaría en la entrega de correspondencia a dependencias y empresas.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Recoger en el aeropuerto inversionistas que visitan el Estado y trasladarlos según la agenda de trabajo programada.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Estas funciones son enunciativas más no limitativas.</a:t>
            </a:r>
            <a:endParaRPr lang="es-ES_tradnl" sz="2400" u="sng"/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29702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9703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29704" name="Text Box 11"/>
          <p:cNvSpPr txBox="1">
            <a:spLocks noChangeArrowheads="1"/>
          </p:cNvSpPr>
          <p:nvPr/>
        </p:nvSpPr>
        <p:spPr bwMode="auto">
          <a:xfrm>
            <a:off x="4248150" y="83518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4162425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29706" name="Rectangle 13"/>
          <p:cNvSpPr>
            <a:spLocks noChangeArrowheads="1"/>
          </p:cNvSpPr>
          <p:nvPr/>
        </p:nvSpPr>
        <p:spPr bwMode="auto">
          <a:xfrm>
            <a:off x="1838325" y="8685213"/>
            <a:ext cx="2119313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Gabriel Edmundo Ayllón Zárate</a:t>
            </a:r>
            <a:endParaRPr lang="es-ES" sz="1200"/>
          </a:p>
        </p:txBody>
      </p:sp>
      <p:sp>
        <p:nvSpPr>
          <p:cNvPr id="29707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29708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30723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0724" name="Text Box 8"/>
          <p:cNvSpPr txBox="1">
            <a:spLocks noChangeArrowheads="1"/>
          </p:cNvSpPr>
          <p:nvPr/>
        </p:nvSpPr>
        <p:spPr bwMode="auto">
          <a:xfrm>
            <a:off x="2293938" y="8423275"/>
            <a:ext cx="11318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30725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30726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30727" name="Text Box 11"/>
          <p:cNvSpPr txBox="1">
            <a:spLocks noChangeArrowheads="1"/>
          </p:cNvSpPr>
          <p:nvPr/>
        </p:nvSpPr>
        <p:spPr bwMode="auto">
          <a:xfrm>
            <a:off x="4248150" y="83518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30728" name="Rectangle 12"/>
          <p:cNvSpPr>
            <a:spLocks noChangeArrowheads="1"/>
          </p:cNvSpPr>
          <p:nvPr/>
        </p:nvSpPr>
        <p:spPr bwMode="auto">
          <a:xfrm>
            <a:off x="4162425" y="8685213"/>
            <a:ext cx="2571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30729" name="Rectangle 13"/>
          <p:cNvSpPr>
            <a:spLocks noChangeArrowheads="1"/>
          </p:cNvSpPr>
          <p:nvPr/>
        </p:nvSpPr>
        <p:spPr bwMode="auto">
          <a:xfrm>
            <a:off x="2117725" y="8685213"/>
            <a:ext cx="14986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Rafael López Rosales</a:t>
            </a:r>
            <a:endParaRPr lang="es-ES" sz="1200"/>
          </a:p>
        </p:txBody>
      </p:sp>
      <p:sp>
        <p:nvSpPr>
          <p:cNvPr id="30730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30731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6" name="15 CuadroTexto"/>
          <p:cNvSpPr txBox="1"/>
          <p:nvPr/>
        </p:nvSpPr>
        <p:spPr>
          <a:xfrm>
            <a:off x="1609725" y="762000"/>
            <a:ext cx="5086350" cy="64785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01600" indent="-101600" eaLnBrk="0" hangingPunct="0">
              <a:defRPr/>
            </a:pPr>
            <a:r>
              <a:rPr lang="es-ES_tradnl" sz="1200" b="1" i="1" dirty="0"/>
              <a:t>APOYO ADMINISTRATIVO</a:t>
            </a:r>
            <a:endParaRPr lang="es-ES_tradnl" sz="1200" i="1" dirty="0"/>
          </a:p>
          <a:p>
            <a:pPr marL="101600" indent="-101600" algn="just" eaLnBrk="0" hangingPunct="0">
              <a:defRPr/>
            </a:pPr>
            <a:endParaRPr lang="es-ES_tradnl" sz="1200" b="1" i="1" dirty="0"/>
          </a:p>
          <a:p>
            <a:pPr marL="101600" indent="-101600" algn="just" eaLnBrk="0" hangingPunct="0">
              <a:defRPr/>
            </a:pPr>
            <a:endParaRPr lang="es-ES_tradnl" sz="1200" b="1" i="1" dirty="0"/>
          </a:p>
          <a:p>
            <a:pPr marL="101600" indent="-101600" algn="just" eaLnBrk="0" hangingPunct="0">
              <a:defRPr/>
            </a:pPr>
            <a:r>
              <a:rPr lang="es-ES_tradnl" sz="1200" b="1" i="1" dirty="0"/>
              <a:t>OBJETIVO:</a:t>
            </a:r>
          </a:p>
          <a:p>
            <a:pPr marL="101600" indent="-101600" algn="just" eaLnBrk="0" hangingPunct="0">
              <a:defRPr/>
            </a:pPr>
            <a:endParaRPr lang="es-ES_tradnl" sz="1200" b="1" i="1" dirty="0"/>
          </a:p>
          <a:p>
            <a:pPr marL="101600" indent="-101600" algn="just" eaLnBrk="0" hangingPunct="0">
              <a:defRPr/>
            </a:pPr>
            <a:r>
              <a:rPr lang="es-ES_tradnl" sz="1200" dirty="0"/>
              <a:t>	Atender al C. Secretario y/o al Secretario Particular en las actividades de Apoyo Administrativo y Conductor.</a:t>
            </a:r>
          </a:p>
          <a:p>
            <a:pPr marL="101600" indent="-101600" algn="just" eaLnBrk="0" hangingPunct="0">
              <a:defRPr/>
            </a:pPr>
            <a:endParaRPr lang="es-ES_tradnl" sz="1200" b="1" i="1" dirty="0">
              <a:solidFill>
                <a:srgbClr val="FF0066"/>
              </a:solidFill>
            </a:endParaRPr>
          </a:p>
          <a:p>
            <a:pPr marL="101600" indent="-101600" algn="just" eaLnBrk="0" hangingPunct="0">
              <a:defRPr/>
            </a:pPr>
            <a:endParaRPr lang="es-ES_tradnl" sz="1200" b="1" i="1" dirty="0">
              <a:solidFill>
                <a:srgbClr val="FF0066"/>
              </a:solidFill>
            </a:endParaRPr>
          </a:p>
          <a:p>
            <a:pPr marL="101600" indent="-101600" algn="just" eaLnBrk="0" hangingPunct="0">
              <a:defRPr/>
            </a:pPr>
            <a:r>
              <a:rPr lang="es-ES_tradnl" sz="1200" b="1" i="1" dirty="0"/>
              <a:t>FUNCIONES:</a:t>
            </a:r>
          </a:p>
          <a:p>
            <a:pPr marL="101600" indent="-101600" algn="just" eaLnBrk="0" hangingPunct="0"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None/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Trasladar a los Directores y al personal de la SEDECO a los diferentes compromisos laborales, en el interior de la República Mexicana.</a:t>
            </a:r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Apoyar a las Direcciones de esta Secretaría en la entrega de correspondencia.</a:t>
            </a:r>
          </a:p>
          <a:p>
            <a:pPr marL="101600" indent="-101600" algn="just" eaLnBrk="0" hangingPunct="0"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Resguardar la bodega del Despacho del C. Secretario.</a:t>
            </a:r>
          </a:p>
          <a:p>
            <a:pPr marL="101600" indent="-101600" algn="just" eaLnBrk="0" hangingPunct="0">
              <a:defRPr/>
            </a:pPr>
            <a:endParaRPr lang="es-ES" sz="1200" b="1" dirty="0"/>
          </a:p>
          <a:p>
            <a:pPr marL="101600" indent="-101600" algn="l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Apoyar  en  la instalación  de stands en los eventos  en que  participa  la SEDECO.</a:t>
            </a:r>
          </a:p>
          <a:p>
            <a:pPr marL="101600" indent="-101600" algn="l" eaLnBrk="0" hangingPunct="0">
              <a:buFont typeface="Wingdings" pitchFamily="2" charset="2"/>
              <a:buChar char="§"/>
              <a:defRPr/>
            </a:pPr>
            <a:endParaRPr lang="es-ES" sz="1200" b="1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Trasladar a los Directores y al personal esta Secretaria a sus reuniones y eventos.</a:t>
            </a:r>
          </a:p>
          <a:p>
            <a:pPr marL="101600" indent="-101600" algn="l" eaLnBrk="0" hangingPunct="0">
              <a:buFont typeface="Wingdings" pitchFamily="2" charset="2"/>
              <a:buChar char="§"/>
              <a:defRPr/>
            </a:pPr>
            <a:endParaRPr lang="es-ES" sz="1200" b="1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Apoyar en el traslado de:  personal de la SEDECO, de </a:t>
            </a:r>
            <a:r>
              <a:rPr lang="es-MX" sz="1200" dirty="0"/>
              <a:t>inversionistas</a:t>
            </a:r>
            <a:r>
              <a:rPr lang="es-ES" sz="1200" dirty="0"/>
              <a:t> y funcionarios en la ciudad y municipios del estado.</a:t>
            </a:r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Coordinar el mantenimiento preventivo y correctivo de los vehículos asignados al Despacho del C. Secretario.</a:t>
            </a:r>
            <a:endParaRPr lang="es-ES" sz="1200" b="1" dirty="0"/>
          </a:p>
          <a:p>
            <a:pPr marL="101600" indent="-101600" algn="just" eaLnBrk="0" hangingPunct="0">
              <a:defRPr/>
            </a:pPr>
            <a:endParaRPr lang="es-ES" sz="1200" b="1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Estas funciones son enunciativas más no limitativas.</a:t>
            </a:r>
            <a:endParaRPr lang="es-ES_tradnl" sz="1200" u="sng" dirty="0"/>
          </a:p>
          <a:p>
            <a:pPr>
              <a:defRPr/>
            </a:pP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1563688" y="763588"/>
            <a:ext cx="5181600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1600" indent="-101600" eaLnBrk="0" hangingPunct="0"/>
            <a:r>
              <a:rPr lang="es-ES_tradnl" sz="1200" b="1" i="1"/>
              <a:t>APOYO OPERATIVO</a:t>
            </a:r>
            <a:endParaRPr lang="es-ES_tradnl" sz="1200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OBJETIVO: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/>
              <a:t>  Apoyar en transportar con seguridad y eficiencia al C. Secretario a los diversos eventos según agenda programada; en la ciudad, municipios del Estado e interior del país.</a:t>
            </a:r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/>
            <a:r>
              <a:rPr lang="es-ES_tradnl" sz="1200" b="1" i="1"/>
              <a:t>FUNCIONES:</a:t>
            </a:r>
          </a:p>
          <a:p>
            <a:pPr marL="101600" indent="-101600" algn="just" eaLnBrk="0" hangingPunct="0"/>
            <a:endParaRPr lang="es-ES_tradnl" sz="1200" b="1" i="1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en transportar al C. Secretario según agenda programada a sus diferentes actividades en la ciudad y municipios del Estado e interior del país.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en cumplir y ejecutar con seguridad y eficiencia las diligencias encomendadas por el C. Secretario.</a:t>
            </a:r>
          </a:p>
          <a:p>
            <a:pPr marL="101600" indent="-101600" algn="just" eaLnBrk="0" hangingPunct="0"/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en supervisar el vehículo designado al C. Secretario en sus </a:t>
            </a:r>
            <a:r>
              <a:rPr lang="es-MX" sz="1200"/>
              <a:t>servicios</a:t>
            </a:r>
            <a:r>
              <a:rPr lang="es-ES" sz="1200"/>
              <a:t> de mantenimiento mecánico y en general.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en el traslado de inversionistas que visitan el Estado según la agenda de trabajo programada.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en el traslado de:  personal de la SEDECO y funcionarios, en el Estado e interior del país.</a:t>
            </a:r>
          </a:p>
          <a:p>
            <a:pPr marL="101600" indent="-101600" algn="just" eaLnBrk="0" hangingPunct="0">
              <a:buFont typeface="Wingdings" pitchFamily="2" charset="2"/>
              <a:buChar char="§"/>
            </a:pPr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Apoyar ocasionalmente a las diferentes Áreas de la Secretaría en la entrega de correspondencia a dependencias y empresas.</a:t>
            </a:r>
          </a:p>
          <a:p>
            <a:pPr marL="101600" indent="-101600" algn="just" eaLnBrk="0" hangingPunct="0"/>
            <a:endParaRPr lang="es-ES" sz="1200"/>
          </a:p>
          <a:p>
            <a:pPr marL="101600" indent="-101600" algn="just" eaLnBrk="0" hangingPunct="0">
              <a:buFont typeface="Wingdings" pitchFamily="2" charset="2"/>
              <a:buChar char="§"/>
            </a:pPr>
            <a:r>
              <a:rPr lang="es-ES" sz="1200"/>
              <a:t>Estas funciones son enunciativas más no limitativas.</a:t>
            </a:r>
            <a:r>
              <a:rPr lang="es-ES" sz="2400"/>
              <a:t> </a:t>
            </a:r>
            <a:endParaRPr lang="es-ES_tradnl" sz="2400" u="sng"/>
          </a:p>
        </p:txBody>
      </p:sp>
      <p:sp>
        <p:nvSpPr>
          <p:cNvPr id="31748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1749" name="Text Box 8"/>
          <p:cNvSpPr txBox="1">
            <a:spLocks noChangeArrowheads="1"/>
          </p:cNvSpPr>
          <p:nvPr/>
        </p:nvSpPr>
        <p:spPr bwMode="auto">
          <a:xfrm>
            <a:off x="2522538" y="8404225"/>
            <a:ext cx="1141412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Responsable</a:t>
            </a:r>
            <a:endParaRPr lang="es-ES" sz="1200" b="1"/>
          </a:p>
        </p:txBody>
      </p:sp>
      <p:sp>
        <p:nvSpPr>
          <p:cNvPr id="31750" name="Line 9"/>
          <p:cNvSpPr>
            <a:spLocks noChangeShapeType="1"/>
          </p:cNvSpPr>
          <p:nvPr/>
        </p:nvSpPr>
        <p:spPr bwMode="auto">
          <a:xfrm>
            <a:off x="4154488" y="8321675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31751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31752" name="Text Box 11"/>
          <p:cNvSpPr txBox="1">
            <a:spLocks noChangeArrowheads="1"/>
          </p:cNvSpPr>
          <p:nvPr/>
        </p:nvSpPr>
        <p:spPr bwMode="auto">
          <a:xfrm>
            <a:off x="4248150" y="83518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31753" name="Rectangle 12"/>
          <p:cNvSpPr>
            <a:spLocks noChangeArrowheads="1"/>
          </p:cNvSpPr>
          <p:nvPr/>
        </p:nvSpPr>
        <p:spPr bwMode="auto">
          <a:xfrm>
            <a:off x="4176713" y="8704263"/>
            <a:ext cx="25574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31754" name="Rectangle 13"/>
          <p:cNvSpPr>
            <a:spLocks noChangeArrowheads="1"/>
          </p:cNvSpPr>
          <p:nvPr/>
        </p:nvSpPr>
        <p:spPr bwMode="auto">
          <a:xfrm>
            <a:off x="1800225" y="8704263"/>
            <a:ext cx="2147888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MX" sz="1200">
                <a:solidFill>
                  <a:srgbClr val="000000"/>
                </a:solidFill>
              </a:rPr>
              <a:t>Juan Carlos González Obregón</a:t>
            </a:r>
            <a:endParaRPr lang="es-ES" sz="1200"/>
          </a:p>
        </p:txBody>
      </p:sp>
      <p:sp>
        <p:nvSpPr>
          <p:cNvPr id="31755" name="Text Box 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31756" name="Line 3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32771" name="Rectangle 7"/>
          <p:cNvSpPr>
            <a:spLocks noChangeArrowheads="1"/>
          </p:cNvSpPr>
          <p:nvPr/>
        </p:nvSpPr>
        <p:spPr bwMode="auto">
          <a:xfrm>
            <a:off x="1577975" y="8335963"/>
            <a:ext cx="5153025" cy="696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2772" name="Line 10"/>
          <p:cNvSpPr>
            <a:spLocks noChangeShapeType="1"/>
          </p:cNvSpPr>
          <p:nvPr/>
        </p:nvSpPr>
        <p:spPr bwMode="auto">
          <a:xfrm>
            <a:off x="1577975" y="8709025"/>
            <a:ext cx="5153025" cy="31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s-MX"/>
          </a:p>
        </p:txBody>
      </p:sp>
      <p:sp>
        <p:nvSpPr>
          <p:cNvPr id="32773" name="Text Box 11"/>
          <p:cNvSpPr txBox="1">
            <a:spLocks noChangeArrowheads="1"/>
          </p:cNvSpPr>
          <p:nvPr/>
        </p:nvSpPr>
        <p:spPr bwMode="auto">
          <a:xfrm>
            <a:off x="2971800" y="8351838"/>
            <a:ext cx="24193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s-MX" sz="1200" b="1"/>
              <a:t>Secretario Particular </a:t>
            </a:r>
          </a:p>
          <a:p>
            <a:pPr eaLnBrk="0" hangingPunct="0">
              <a:lnSpc>
                <a:spcPct val="80000"/>
              </a:lnSpc>
            </a:pPr>
            <a:r>
              <a:rPr lang="es-MX" sz="1200" b="1"/>
              <a:t>del Despacho del C. Secretario</a:t>
            </a:r>
            <a:endParaRPr lang="es-ES" sz="1200" b="1"/>
          </a:p>
        </p:txBody>
      </p:sp>
      <p:sp>
        <p:nvSpPr>
          <p:cNvPr id="32774" name="Rectangle 12"/>
          <p:cNvSpPr>
            <a:spLocks noChangeArrowheads="1"/>
          </p:cNvSpPr>
          <p:nvPr/>
        </p:nvSpPr>
        <p:spPr bwMode="auto">
          <a:xfrm>
            <a:off x="2947988" y="8685213"/>
            <a:ext cx="2433637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70000"/>
              </a:lnSpc>
              <a:spcBef>
                <a:spcPct val="50000"/>
              </a:spcBef>
            </a:pPr>
            <a:r>
              <a:rPr lang="es-ES" sz="1200">
                <a:solidFill>
                  <a:srgbClr val="000000"/>
                </a:solidFill>
              </a:rPr>
              <a:t>Jorge Amadeo del Castillo Tapia</a:t>
            </a:r>
          </a:p>
        </p:txBody>
      </p:sp>
      <p:sp>
        <p:nvSpPr>
          <p:cNvPr id="32775" name="Text Box 14"/>
          <p:cNvSpPr txBox="1">
            <a:spLocks noChangeArrowheads="1"/>
          </p:cNvSpPr>
          <p:nvPr/>
        </p:nvSpPr>
        <p:spPr bwMode="auto">
          <a:xfrm>
            <a:off x="76200" y="635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DESCRIPCIÓN DE FUNCIONES</a:t>
            </a:r>
          </a:p>
        </p:txBody>
      </p:sp>
      <p:sp>
        <p:nvSpPr>
          <p:cNvPr id="32776" name="Line 15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" name="11 CuadroTexto"/>
          <p:cNvSpPr txBox="1"/>
          <p:nvPr/>
        </p:nvSpPr>
        <p:spPr>
          <a:xfrm>
            <a:off x="1628775" y="762000"/>
            <a:ext cx="5057775" cy="684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01600" indent="-101600" eaLnBrk="0" hangingPunct="0">
              <a:defRPr/>
            </a:pPr>
            <a:r>
              <a:rPr lang="es-ES_tradnl" sz="1200" b="1" i="1" dirty="0"/>
              <a:t>REPRESENTANTE DE LA SEDECO EN LA ZONA HUASTECA</a:t>
            </a:r>
            <a:endParaRPr lang="es-ES_tradnl" sz="1200" i="1" dirty="0"/>
          </a:p>
          <a:p>
            <a:pPr marL="101600" indent="-101600" algn="just" eaLnBrk="0" hangingPunct="0">
              <a:defRPr/>
            </a:pPr>
            <a:endParaRPr lang="es-ES_tradnl" sz="1200" b="1" i="1" dirty="0"/>
          </a:p>
          <a:p>
            <a:pPr marL="101600" indent="-101600" algn="just" eaLnBrk="0" hangingPunct="0">
              <a:defRPr/>
            </a:pPr>
            <a:endParaRPr lang="es-ES_tradnl" sz="1200" b="1" i="1" dirty="0"/>
          </a:p>
          <a:p>
            <a:pPr marL="101600" indent="-101600" algn="just" eaLnBrk="0" hangingPunct="0">
              <a:defRPr/>
            </a:pPr>
            <a:r>
              <a:rPr lang="es-ES_tradnl" sz="1200" b="1" i="1" dirty="0"/>
              <a:t>OBJETIVO:</a:t>
            </a:r>
          </a:p>
          <a:p>
            <a:pPr marL="101600" indent="-101600" algn="just" eaLnBrk="0" hangingPunct="0">
              <a:defRPr/>
            </a:pPr>
            <a:endParaRPr lang="es-ES_tradnl" sz="1200" b="1" i="1" dirty="0"/>
          </a:p>
          <a:p>
            <a:pPr marL="101600" indent="-101600" algn="just" eaLnBrk="0" hangingPunct="0">
              <a:defRPr/>
            </a:pPr>
            <a:r>
              <a:rPr lang="es-ES_tradnl" sz="1200" dirty="0"/>
              <a:t>	Representar a la SEDECO en actividades que le competen, tales como:  promoción industrial, atender solicitudes de servicio y dar seguimiento a proyectos.</a:t>
            </a:r>
          </a:p>
          <a:p>
            <a:pPr marL="101600" indent="-101600" algn="just" eaLnBrk="0" hangingPunct="0">
              <a:defRPr/>
            </a:pPr>
            <a:endParaRPr lang="es-ES_tradnl" sz="1200" b="1" i="1" dirty="0">
              <a:solidFill>
                <a:srgbClr val="FF0066"/>
              </a:solidFill>
            </a:endParaRPr>
          </a:p>
          <a:p>
            <a:pPr marL="101600" indent="-101600" algn="just" eaLnBrk="0" hangingPunct="0">
              <a:defRPr/>
            </a:pPr>
            <a:endParaRPr lang="es-ES_tradnl" sz="1200" b="1" i="1" dirty="0">
              <a:solidFill>
                <a:srgbClr val="FF0066"/>
              </a:solidFill>
            </a:endParaRPr>
          </a:p>
          <a:p>
            <a:pPr marL="101600" indent="-101600" algn="just" eaLnBrk="0" hangingPunct="0">
              <a:defRPr/>
            </a:pPr>
            <a:r>
              <a:rPr lang="es-ES_tradnl" sz="1200" b="1" i="1" dirty="0"/>
              <a:t>FUNCIONES:</a:t>
            </a:r>
          </a:p>
          <a:p>
            <a:pPr marL="101600" indent="-101600" algn="just" eaLnBrk="0" hangingPunct="0"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Dar seguimiento e informar al C. Secretario sobre los avances de obra de la infraestructura de la zona industrial de Ciudad Valles.</a:t>
            </a:r>
          </a:p>
          <a:p>
            <a:pPr marL="101600" indent="-101600" algn="just" eaLnBrk="0" hangingPunct="0">
              <a:buFont typeface="Wingdings" pitchFamily="2" charset="2"/>
              <a:buNone/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Atender solicitudes de servicio y apoyos de acuerdo a instrucciones del C. Secretario.</a:t>
            </a:r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Atender y dar seguimiento a peticiones dirigidas al C. Gobernador por personas de la Zona Huasteca, turnadas a la SEDECO para su atención.</a:t>
            </a:r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Informar de los  programas y proyectos de la SEDECO en la Zona Huasteca ante los diferentes organismos.</a:t>
            </a:r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endParaRPr lang="es-ES" sz="1200" b="1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Mantener estrecha relación con los Presidentes Municipales en la elaboración de proyectos.</a:t>
            </a:r>
          </a:p>
          <a:p>
            <a:pPr marL="101600" indent="-101600" algn="l" eaLnBrk="0" hangingPunct="0">
              <a:buFont typeface="Wingdings" pitchFamily="2" charset="2"/>
              <a:buChar char="§"/>
              <a:defRPr/>
            </a:pPr>
            <a:endParaRPr lang="es-ES" sz="1200" b="1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Promover la instalación de empresas en la zona industrial de Ciudad Valles.</a:t>
            </a:r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endParaRPr lang="es-ES_tradnl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_tradnl" sz="1200" dirty="0"/>
              <a:t>Acudir a las oficinas centrales periódicamente para informar a las diferentes Direcciones de los avances en las comisiones asignadas a la Representación de la SEDECO en la Zona Huasteca.</a:t>
            </a:r>
            <a:endParaRPr lang="es-ES" sz="1200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endParaRPr lang="es-ES" sz="1200" b="1" dirty="0"/>
          </a:p>
          <a:p>
            <a:pPr marL="101600" indent="-101600" algn="just" eaLnBrk="0" hangingPunct="0">
              <a:buFont typeface="Wingdings" pitchFamily="2" charset="2"/>
              <a:buChar char="§"/>
              <a:defRPr/>
            </a:pPr>
            <a:r>
              <a:rPr lang="es-ES" sz="1200" dirty="0"/>
              <a:t>Estas funciones son enunciativas más no limitativas.</a:t>
            </a:r>
            <a:endParaRPr lang="es-ES_tradnl" sz="1200" dirty="0"/>
          </a:p>
          <a:p>
            <a:pPr>
              <a:defRPr/>
            </a:pP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ChangeArrowheads="1"/>
          </p:cNvSpPr>
          <p:nvPr/>
        </p:nvSpPr>
        <p:spPr bwMode="auto">
          <a:xfrm>
            <a:off x="0" y="0"/>
            <a:ext cx="1443038" cy="9144000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0" hangingPunct="0"/>
            <a:endParaRPr lang="es-ES" sz="2400">
              <a:latin typeface="Times New Roman" pitchFamily="18" charset="0"/>
            </a:endParaRP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1004888" y="784225"/>
            <a:ext cx="5410200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_tradnl" sz="1600" b="1" i="1"/>
              <a:t>RESPONSABLE DE LA FORMULACIÓN DEL </a:t>
            </a:r>
          </a:p>
          <a:p>
            <a:pPr eaLnBrk="0" hangingPunct="0"/>
            <a:r>
              <a:rPr lang="es-ES_tradnl" sz="1600" b="1" i="1"/>
              <a:t>MANUAL DE ORGANIZACIÓN</a:t>
            </a:r>
          </a:p>
          <a:p>
            <a:pPr eaLnBrk="0" hangingPunct="0"/>
            <a:r>
              <a:rPr lang="es-ES_tradnl" sz="1600" b="1" i="1"/>
              <a:t>DEL DESPACHO DEL C. SECRETARIO</a:t>
            </a:r>
          </a:p>
          <a:p>
            <a:pPr eaLnBrk="0" hangingPunct="0"/>
            <a:endParaRPr lang="es-ES_tradnl" sz="1600" b="1" i="1"/>
          </a:p>
          <a:p>
            <a:pPr eaLnBrk="0" hangingPunct="0"/>
            <a:endParaRPr lang="es-ES_tradnl" sz="1600" b="1" i="1"/>
          </a:p>
          <a:p>
            <a:pPr eaLnBrk="0" hangingPunct="0"/>
            <a:endParaRPr lang="es-ES_tradnl" sz="1600" b="1" i="1"/>
          </a:p>
          <a:p>
            <a:pPr eaLnBrk="0" hangingPunct="0"/>
            <a:endParaRPr lang="es-ES_tradnl" sz="1600" b="1" i="1"/>
          </a:p>
          <a:p>
            <a:pPr eaLnBrk="0" hangingPunct="0"/>
            <a:r>
              <a:rPr lang="es-ES_tradnl" sz="1200" b="1"/>
              <a:t>Jorge Amadeo del Castillo Tapia</a:t>
            </a:r>
          </a:p>
          <a:p>
            <a:pPr eaLnBrk="0" hangingPunct="0"/>
            <a:r>
              <a:rPr lang="es-ES_tradnl" sz="1200" b="1"/>
              <a:t>Secretario Particular del Despacho del C. Secretario</a:t>
            </a:r>
            <a:endParaRPr lang="es-ES_tradnl" sz="1600" b="1" i="1"/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2978150" y="6249988"/>
            <a:ext cx="1377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sz="1600" b="1" i="1"/>
              <a:t>AUTORIZAN</a:t>
            </a:r>
          </a:p>
        </p:txBody>
      </p:sp>
      <p:sp>
        <p:nvSpPr>
          <p:cNvPr id="33797" name="Text Box 10"/>
          <p:cNvSpPr txBox="1">
            <a:spLocks noChangeArrowheads="1"/>
          </p:cNvSpPr>
          <p:nvPr/>
        </p:nvSpPr>
        <p:spPr bwMode="auto">
          <a:xfrm>
            <a:off x="4029075" y="8294688"/>
            <a:ext cx="2628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_tradnl" sz="1200" b="1"/>
              <a:t>Ada Amelia Andrade Contreras</a:t>
            </a:r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2265363" y="5148263"/>
            <a:ext cx="2836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sz="1200" b="1"/>
              <a:t>Gonzalo Ortuño Castro</a:t>
            </a:r>
          </a:p>
          <a:p>
            <a:pPr eaLnBrk="0" hangingPunct="0"/>
            <a:r>
              <a:rPr lang="es-ES_tradnl" sz="1200" b="1"/>
              <a:t>Director de Organización y Métodos </a:t>
            </a:r>
          </a:p>
        </p:txBody>
      </p:sp>
      <p:sp>
        <p:nvSpPr>
          <p:cNvPr id="33799" name="Line 12"/>
          <p:cNvSpPr>
            <a:spLocks noChangeShapeType="1"/>
          </p:cNvSpPr>
          <p:nvPr/>
        </p:nvSpPr>
        <p:spPr bwMode="auto">
          <a:xfrm>
            <a:off x="1976438" y="2486025"/>
            <a:ext cx="3463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3800" name="Text Box 15"/>
          <p:cNvSpPr txBox="1">
            <a:spLocks noChangeArrowheads="1"/>
          </p:cNvSpPr>
          <p:nvPr/>
        </p:nvSpPr>
        <p:spPr bwMode="auto">
          <a:xfrm>
            <a:off x="3222625" y="3667125"/>
            <a:ext cx="950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sz="1600" b="1" i="1"/>
              <a:t>REVISÓ</a:t>
            </a:r>
          </a:p>
        </p:txBody>
      </p:sp>
      <p:sp>
        <p:nvSpPr>
          <p:cNvPr id="33801" name="Line 16"/>
          <p:cNvSpPr>
            <a:spLocks noChangeShapeType="1"/>
          </p:cNvSpPr>
          <p:nvPr/>
        </p:nvSpPr>
        <p:spPr bwMode="auto">
          <a:xfrm>
            <a:off x="2286000" y="5159375"/>
            <a:ext cx="27447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3802" name="Line 21"/>
          <p:cNvSpPr>
            <a:spLocks noChangeShapeType="1"/>
          </p:cNvSpPr>
          <p:nvPr/>
        </p:nvSpPr>
        <p:spPr bwMode="auto">
          <a:xfrm>
            <a:off x="4100513" y="8237538"/>
            <a:ext cx="2457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3803" name="Text Box 23"/>
          <p:cNvSpPr txBox="1">
            <a:spLocks noChangeArrowheads="1"/>
          </p:cNvSpPr>
          <p:nvPr/>
        </p:nvSpPr>
        <p:spPr bwMode="auto">
          <a:xfrm>
            <a:off x="4321175" y="6886575"/>
            <a:ext cx="1995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sz="1200" b="1"/>
              <a:t>OFICIAL MAYOR</a:t>
            </a:r>
          </a:p>
          <a:p>
            <a:pPr eaLnBrk="0" hangingPunct="0"/>
            <a:r>
              <a:rPr lang="es-ES_tradnl" sz="1200" b="1"/>
              <a:t>DEL PODER EJECUTIVO</a:t>
            </a:r>
          </a:p>
        </p:txBody>
      </p:sp>
      <p:sp>
        <p:nvSpPr>
          <p:cNvPr id="33804" name="Text Box 19"/>
          <p:cNvSpPr txBox="1">
            <a:spLocks noChangeArrowheads="1"/>
          </p:cNvSpPr>
          <p:nvPr/>
        </p:nvSpPr>
        <p:spPr bwMode="auto">
          <a:xfrm>
            <a:off x="63500" y="50800"/>
            <a:ext cx="396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2000" b="1" i="1"/>
              <a:t>AUTORIZACIÓN</a:t>
            </a:r>
          </a:p>
        </p:txBody>
      </p:sp>
      <p:sp>
        <p:nvSpPr>
          <p:cNvPr id="33805" name="Text Box 20"/>
          <p:cNvSpPr txBox="1">
            <a:spLocks noChangeArrowheads="1"/>
          </p:cNvSpPr>
          <p:nvPr/>
        </p:nvSpPr>
        <p:spPr bwMode="auto">
          <a:xfrm>
            <a:off x="696913" y="8291513"/>
            <a:ext cx="23987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s-ES_tradnl" sz="1200" b="1"/>
              <a:t>Gustavo Puente Orozco</a:t>
            </a:r>
          </a:p>
        </p:txBody>
      </p:sp>
      <p:sp>
        <p:nvSpPr>
          <p:cNvPr id="33806" name="Text Box 22"/>
          <p:cNvSpPr txBox="1">
            <a:spLocks noChangeArrowheads="1"/>
          </p:cNvSpPr>
          <p:nvPr/>
        </p:nvSpPr>
        <p:spPr bwMode="auto">
          <a:xfrm>
            <a:off x="844550" y="6883400"/>
            <a:ext cx="225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sz="1200" b="1"/>
              <a:t>SECRETARIO DE </a:t>
            </a:r>
          </a:p>
          <a:p>
            <a:pPr eaLnBrk="0" hangingPunct="0"/>
            <a:r>
              <a:rPr lang="es-ES_tradnl" sz="1200" b="1"/>
              <a:t>DESARROLLO ECONÓMICO</a:t>
            </a:r>
          </a:p>
        </p:txBody>
      </p:sp>
      <p:sp>
        <p:nvSpPr>
          <p:cNvPr id="33807" name="Line 24"/>
          <p:cNvSpPr>
            <a:spLocks noChangeShapeType="1"/>
          </p:cNvSpPr>
          <p:nvPr/>
        </p:nvSpPr>
        <p:spPr bwMode="auto">
          <a:xfrm>
            <a:off x="665163" y="8237538"/>
            <a:ext cx="2457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3808" name="Line 4"/>
          <p:cNvSpPr>
            <a:spLocks noChangeShapeType="1"/>
          </p:cNvSpPr>
          <p:nvPr/>
        </p:nvSpPr>
        <p:spPr bwMode="auto">
          <a:xfrm>
            <a:off x="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5"/>
          <p:cNvSpPr>
            <a:spLocks noChangeArrowheads="1"/>
          </p:cNvSpPr>
          <p:nvPr/>
        </p:nvSpPr>
        <p:spPr bwMode="auto">
          <a:xfrm>
            <a:off x="-25400" y="57150"/>
            <a:ext cx="1443038" cy="9086850"/>
          </a:xfrm>
          <a:prstGeom prst="rect">
            <a:avLst/>
          </a:prstGeom>
          <a:solidFill>
            <a:srgbClr val="F8F8F8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6" name="Rectangle 56"/>
          <p:cNvSpPr>
            <a:spLocks noChangeArrowheads="1"/>
          </p:cNvSpPr>
          <p:nvPr/>
        </p:nvSpPr>
        <p:spPr bwMode="auto">
          <a:xfrm>
            <a:off x="-25400" y="0"/>
            <a:ext cx="1443038" cy="9144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MX"/>
          </a:p>
        </p:txBody>
      </p:sp>
      <p:sp>
        <p:nvSpPr>
          <p:cNvPr id="34820" name="Text Box 57"/>
          <p:cNvSpPr txBox="1">
            <a:spLocks noChangeArrowheads="1"/>
          </p:cNvSpPr>
          <p:nvPr/>
        </p:nvSpPr>
        <p:spPr bwMode="auto">
          <a:xfrm>
            <a:off x="38100" y="57150"/>
            <a:ext cx="684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1"/>
              <a:t>CONTROL DE ACTUALIZACIONES</a:t>
            </a:r>
          </a:p>
        </p:txBody>
      </p:sp>
      <p:sp>
        <p:nvSpPr>
          <p:cNvPr id="34821" name="Line 58"/>
          <p:cNvSpPr>
            <a:spLocks noChangeShapeType="1"/>
          </p:cNvSpPr>
          <p:nvPr/>
        </p:nvSpPr>
        <p:spPr bwMode="auto">
          <a:xfrm>
            <a:off x="-25400" y="520700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22" name="Text Box 59"/>
          <p:cNvSpPr txBox="1">
            <a:spLocks noChangeArrowheads="1"/>
          </p:cNvSpPr>
          <p:nvPr/>
        </p:nvSpPr>
        <p:spPr bwMode="auto">
          <a:xfrm>
            <a:off x="398463" y="965200"/>
            <a:ext cx="9540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/>
              <a:t>ELABORO</a:t>
            </a:r>
          </a:p>
        </p:txBody>
      </p:sp>
      <p:sp>
        <p:nvSpPr>
          <p:cNvPr id="34823" name="Text Box 60"/>
          <p:cNvSpPr txBox="1">
            <a:spLocks noChangeArrowheads="1"/>
          </p:cNvSpPr>
          <p:nvPr/>
        </p:nvSpPr>
        <p:spPr bwMode="auto">
          <a:xfrm>
            <a:off x="3282950" y="1587500"/>
            <a:ext cx="6270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/>
              <a:t>FECHA</a:t>
            </a:r>
          </a:p>
        </p:txBody>
      </p:sp>
      <p:sp>
        <p:nvSpPr>
          <p:cNvPr id="34824" name="Text Box 61"/>
          <p:cNvSpPr txBox="1">
            <a:spLocks noChangeArrowheads="1"/>
          </p:cNvSpPr>
          <p:nvPr/>
        </p:nvSpPr>
        <p:spPr bwMode="auto">
          <a:xfrm>
            <a:off x="377825" y="2286000"/>
            <a:ext cx="7556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/>
              <a:t>NOMBRE</a:t>
            </a:r>
          </a:p>
        </p:txBody>
      </p:sp>
      <p:sp>
        <p:nvSpPr>
          <p:cNvPr id="34825" name="Text Box 62"/>
          <p:cNvSpPr txBox="1">
            <a:spLocks noChangeArrowheads="1"/>
          </p:cNvSpPr>
          <p:nvPr/>
        </p:nvSpPr>
        <p:spPr bwMode="auto">
          <a:xfrm>
            <a:off x="3952875" y="2286000"/>
            <a:ext cx="5921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/>
              <a:t>FIRMA</a:t>
            </a:r>
          </a:p>
        </p:txBody>
      </p:sp>
      <p:sp>
        <p:nvSpPr>
          <p:cNvPr id="34826" name="Line 63"/>
          <p:cNvSpPr>
            <a:spLocks noChangeShapeType="1"/>
          </p:cNvSpPr>
          <p:nvPr/>
        </p:nvSpPr>
        <p:spPr bwMode="auto">
          <a:xfrm>
            <a:off x="476250" y="2324100"/>
            <a:ext cx="311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27" name="Line 64"/>
          <p:cNvSpPr>
            <a:spLocks noChangeShapeType="1"/>
          </p:cNvSpPr>
          <p:nvPr/>
        </p:nvSpPr>
        <p:spPr bwMode="auto">
          <a:xfrm>
            <a:off x="4038600" y="23241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28" name="Text Box 65"/>
          <p:cNvSpPr txBox="1">
            <a:spLocks noChangeArrowheads="1"/>
          </p:cNvSpPr>
          <p:nvPr/>
        </p:nvSpPr>
        <p:spPr bwMode="auto">
          <a:xfrm>
            <a:off x="377825" y="2905125"/>
            <a:ext cx="6619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/>
              <a:t>CARGO</a:t>
            </a:r>
          </a:p>
        </p:txBody>
      </p:sp>
      <p:sp>
        <p:nvSpPr>
          <p:cNvPr id="34829" name="Line 66"/>
          <p:cNvSpPr>
            <a:spLocks noChangeShapeType="1"/>
          </p:cNvSpPr>
          <p:nvPr/>
        </p:nvSpPr>
        <p:spPr bwMode="auto">
          <a:xfrm>
            <a:off x="476250" y="2943225"/>
            <a:ext cx="3127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30" name="Line 67"/>
          <p:cNvSpPr>
            <a:spLocks noChangeShapeType="1"/>
          </p:cNvSpPr>
          <p:nvPr/>
        </p:nvSpPr>
        <p:spPr bwMode="auto">
          <a:xfrm>
            <a:off x="3390900" y="1609725"/>
            <a:ext cx="1962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31" name="Text Box 68"/>
          <p:cNvSpPr txBox="1">
            <a:spLocks noChangeArrowheads="1"/>
          </p:cNvSpPr>
          <p:nvPr/>
        </p:nvSpPr>
        <p:spPr bwMode="auto">
          <a:xfrm>
            <a:off x="2146300" y="3530600"/>
            <a:ext cx="14493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/>
              <a:t>ACTUALIZACION</a:t>
            </a:r>
          </a:p>
        </p:txBody>
      </p:sp>
      <p:sp>
        <p:nvSpPr>
          <p:cNvPr id="34832" name="Text Box 70"/>
          <p:cNvSpPr txBox="1">
            <a:spLocks noChangeArrowheads="1"/>
          </p:cNvSpPr>
          <p:nvPr/>
        </p:nvSpPr>
        <p:spPr bwMode="auto">
          <a:xfrm>
            <a:off x="238125" y="3960813"/>
            <a:ext cx="27924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/>
              <a:t>PARTE DEL MANUAL QUE SE ACTUALIZA</a:t>
            </a:r>
          </a:p>
        </p:txBody>
      </p:sp>
      <p:sp>
        <p:nvSpPr>
          <p:cNvPr id="34833" name="Line 71"/>
          <p:cNvSpPr>
            <a:spLocks noChangeShapeType="1"/>
          </p:cNvSpPr>
          <p:nvPr/>
        </p:nvSpPr>
        <p:spPr bwMode="auto">
          <a:xfrm>
            <a:off x="336550" y="444023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34" name="Text Box 72"/>
          <p:cNvSpPr txBox="1">
            <a:spLocks noChangeArrowheads="1"/>
          </p:cNvSpPr>
          <p:nvPr/>
        </p:nvSpPr>
        <p:spPr bwMode="auto">
          <a:xfrm>
            <a:off x="238125" y="5462588"/>
            <a:ext cx="23050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000" b="1"/>
              <a:t>SECCIONES QUE SE MODIFICA(N)</a:t>
            </a:r>
          </a:p>
        </p:txBody>
      </p:sp>
      <p:sp>
        <p:nvSpPr>
          <p:cNvPr id="34835" name="Text Box 75"/>
          <p:cNvSpPr txBox="1">
            <a:spLocks noChangeArrowheads="1"/>
          </p:cNvSpPr>
          <p:nvPr/>
        </p:nvSpPr>
        <p:spPr bwMode="auto">
          <a:xfrm>
            <a:off x="830263" y="6938963"/>
            <a:ext cx="7651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/>
              <a:t>REVISO</a:t>
            </a:r>
          </a:p>
        </p:txBody>
      </p:sp>
      <p:sp>
        <p:nvSpPr>
          <p:cNvPr id="34836" name="Line 78"/>
          <p:cNvSpPr>
            <a:spLocks noChangeShapeType="1"/>
          </p:cNvSpPr>
          <p:nvPr/>
        </p:nvSpPr>
        <p:spPr bwMode="auto">
          <a:xfrm>
            <a:off x="79375" y="8202613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37" name="Line 79"/>
          <p:cNvSpPr>
            <a:spLocks noChangeShapeType="1"/>
          </p:cNvSpPr>
          <p:nvPr/>
        </p:nvSpPr>
        <p:spPr bwMode="auto">
          <a:xfrm>
            <a:off x="2311400" y="82026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38" name="Line 80"/>
          <p:cNvSpPr>
            <a:spLocks noChangeShapeType="1"/>
          </p:cNvSpPr>
          <p:nvPr/>
        </p:nvSpPr>
        <p:spPr bwMode="auto">
          <a:xfrm flipV="1">
            <a:off x="4603750" y="8201025"/>
            <a:ext cx="2095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39" name="35 CuadroTexto"/>
          <p:cNvSpPr txBox="1">
            <a:spLocks noChangeArrowheads="1"/>
          </p:cNvSpPr>
          <p:nvPr/>
        </p:nvSpPr>
        <p:spPr bwMode="auto">
          <a:xfrm>
            <a:off x="300038" y="8212138"/>
            <a:ext cx="166211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MX" sz="1000" b="1">
              <a:cs typeface="Arial" charset="0"/>
            </a:endParaRPr>
          </a:p>
          <a:p>
            <a:r>
              <a:rPr lang="es-MX" sz="1000" b="1">
                <a:cs typeface="Arial" charset="0"/>
              </a:rPr>
              <a:t>Director de </a:t>
            </a:r>
          </a:p>
          <a:p>
            <a:r>
              <a:rPr lang="es-MX" sz="1000" b="1">
                <a:cs typeface="Arial" charset="0"/>
              </a:rPr>
              <a:t>Organización y Métodos</a:t>
            </a:r>
          </a:p>
        </p:txBody>
      </p:sp>
      <p:sp>
        <p:nvSpPr>
          <p:cNvPr id="34840" name="Text Box 77"/>
          <p:cNvSpPr txBox="1">
            <a:spLocks noChangeArrowheads="1"/>
          </p:cNvSpPr>
          <p:nvPr/>
        </p:nvSpPr>
        <p:spPr bwMode="auto">
          <a:xfrm>
            <a:off x="3760788" y="6910388"/>
            <a:ext cx="1419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200" b="1" i="1"/>
              <a:t>A U T O R I Z A N</a:t>
            </a:r>
          </a:p>
        </p:txBody>
      </p:sp>
      <p:sp>
        <p:nvSpPr>
          <p:cNvPr id="34841" name="Line 71"/>
          <p:cNvSpPr>
            <a:spLocks noChangeShapeType="1"/>
          </p:cNvSpPr>
          <p:nvPr/>
        </p:nvSpPr>
        <p:spPr bwMode="auto">
          <a:xfrm>
            <a:off x="336550" y="46926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42" name="Line 71"/>
          <p:cNvSpPr>
            <a:spLocks noChangeShapeType="1"/>
          </p:cNvSpPr>
          <p:nvPr/>
        </p:nvSpPr>
        <p:spPr bwMode="auto">
          <a:xfrm>
            <a:off x="336550" y="494506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43" name="Line 71"/>
          <p:cNvSpPr>
            <a:spLocks noChangeShapeType="1"/>
          </p:cNvSpPr>
          <p:nvPr/>
        </p:nvSpPr>
        <p:spPr bwMode="auto">
          <a:xfrm>
            <a:off x="336550" y="518160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44" name="Line 71"/>
          <p:cNvSpPr>
            <a:spLocks noChangeShapeType="1"/>
          </p:cNvSpPr>
          <p:nvPr/>
        </p:nvSpPr>
        <p:spPr bwMode="auto">
          <a:xfrm>
            <a:off x="336550" y="5954713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45" name="Line 71"/>
          <p:cNvSpPr>
            <a:spLocks noChangeShapeType="1"/>
          </p:cNvSpPr>
          <p:nvPr/>
        </p:nvSpPr>
        <p:spPr bwMode="auto">
          <a:xfrm>
            <a:off x="336550" y="6207125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46" name="Line 71"/>
          <p:cNvSpPr>
            <a:spLocks noChangeShapeType="1"/>
          </p:cNvSpPr>
          <p:nvPr/>
        </p:nvSpPr>
        <p:spPr bwMode="auto">
          <a:xfrm>
            <a:off x="336550" y="6457950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4847" name="Line 71"/>
          <p:cNvSpPr>
            <a:spLocks noChangeShapeType="1"/>
          </p:cNvSpPr>
          <p:nvPr/>
        </p:nvSpPr>
        <p:spPr bwMode="auto">
          <a:xfrm>
            <a:off x="336550" y="6694488"/>
            <a:ext cx="6134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>
          <a:outerShdw dist="107763" dir="2700000" algn="ctr" rotWithShape="0">
            <a:schemeClr val="accent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>
          <a:outerShdw dist="107763" dir="2700000" algn="ctr" rotWithShape="0">
            <a:schemeClr val="accent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19576</TotalTime>
  <Words>5201</Words>
  <Application>Microsoft Office PowerPoint</Application>
  <PresentationFormat>Carta (216 x 279 mm)</PresentationFormat>
  <Paragraphs>831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Oficialia Mayor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Gobierno del Estado</dc:creator>
  <cp:lastModifiedBy>user</cp:lastModifiedBy>
  <cp:revision>1219</cp:revision>
  <cp:lastPrinted>2004-06-28T16:53:42Z</cp:lastPrinted>
  <dcterms:created xsi:type="dcterms:W3CDTF">2001-05-29T01:41:44Z</dcterms:created>
  <dcterms:modified xsi:type="dcterms:W3CDTF">2021-08-31T19:37:31Z</dcterms:modified>
</cp:coreProperties>
</file>